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notesSlides/notesSlide1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21.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ppt/tags/tag7.xml" ContentType="application/vnd.openxmlformats-officedocument.presentationml.tags+xml"/>
  <Override PartName="/ppt/tags/tag6.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tags/tag5.xml" ContentType="application/vnd.openxmlformats-officedocument.presentationml.tags+xml"/>
  <Override PartName="/ppt/tags/tag4.xml" ContentType="application/vnd.openxmlformats-officedocument.presentationml.tags+xml"/>
  <Override PartName="/ppt/tags/tag3.xml" ContentType="application/vnd.openxmlformats-officedocument.presentationml.tags+xml"/>
  <Override PartName="/ppt/tags/tag2.xml" ContentType="application/vnd.openxmlformats-officedocument.presentationml.tags+xml"/>
  <Override PartName="/customXml/itemProps1.xml" ContentType="application/vnd.openxmlformats-officedocument.customXmlProperties+xml"/>
  <Override PartName="/ppt/tags/tag10.xml" ContentType="application/vnd.openxmlformats-officedocument.presentationml.tags+xml"/>
  <Override PartName="/ppt/tags/tag1.xml" ContentType="application/vnd.openxmlformats-officedocument.presentationml.tags+xml"/>
  <Override PartName="/ppt/tags/tag8.xml" ContentType="application/vnd.openxmlformats-officedocument.presentationml.tags+xml"/>
  <Override PartName="/customXml/itemProps3.xml" ContentType="application/vnd.openxmlformats-officedocument.customXmlProperties+xml"/>
  <Override PartName="/customXml/itemProps2.xml" ContentType="application/vnd.openxmlformats-officedocument.customXmlProperties+xml"/>
  <Override PartName="/ppt/tags/tag9.xml" ContentType="application/vnd.openxmlformats-officedocument.presentationml.tag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8"/>
  </p:notesMasterIdLst>
  <p:sldIdLst>
    <p:sldId id="280" r:id="rId5"/>
    <p:sldId id="301" r:id="rId6"/>
    <p:sldId id="312" r:id="rId7"/>
    <p:sldId id="276" r:id="rId8"/>
    <p:sldId id="259" r:id="rId9"/>
    <p:sldId id="323" r:id="rId10"/>
    <p:sldId id="291" r:id="rId11"/>
    <p:sldId id="293" r:id="rId12"/>
    <p:sldId id="295" r:id="rId13"/>
    <p:sldId id="313" r:id="rId14"/>
    <p:sldId id="292" r:id="rId15"/>
    <p:sldId id="296" r:id="rId16"/>
    <p:sldId id="300" r:id="rId17"/>
    <p:sldId id="324" r:id="rId18"/>
    <p:sldId id="315" r:id="rId19"/>
    <p:sldId id="302" r:id="rId20"/>
    <p:sldId id="325" r:id="rId21"/>
    <p:sldId id="306" r:id="rId22"/>
    <p:sldId id="317" r:id="rId23"/>
    <p:sldId id="319" r:id="rId24"/>
    <p:sldId id="303" r:id="rId25"/>
    <p:sldId id="304" r:id="rId26"/>
    <p:sldId id="298" r:id="rId27"/>
    <p:sldId id="321" r:id="rId28"/>
    <p:sldId id="299" r:id="rId29"/>
    <p:sldId id="297" r:id="rId30"/>
    <p:sldId id="318" r:id="rId31"/>
    <p:sldId id="322" r:id="rId32"/>
    <p:sldId id="307" r:id="rId33"/>
    <p:sldId id="308" r:id="rId34"/>
    <p:sldId id="309" r:id="rId35"/>
    <p:sldId id="310" r:id="rId36"/>
    <p:sldId id="311"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DC82DF-5828-4E41-A9EF-33B77E9D1B1B}" v="1" dt="2026-05-24T03:03:33.947"/>
    <p1510:client id="{BF3A1D85-FA3A-DBD9-F78F-7526575EA31E}" v="39" dt="2026-05-23T06:28:30.5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91" autoAdjust="0"/>
    <p:restoredTop sz="93419" autoAdjust="0"/>
  </p:normalViewPr>
  <p:slideViewPr>
    <p:cSldViewPr snapToGrid="0">
      <p:cViewPr varScale="1">
        <p:scale>
          <a:sx n="50" d="100"/>
          <a:sy n="50" d="100"/>
        </p:scale>
        <p:origin x="32" y="2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45" Type="http://schemas.openxmlformats.org/officeDocument/2006/relationships/customXml" Target="../customXml/item5.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ustomXml" Target="../customXml/item4.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7A4CF7-9883-7542-8774-50E62ADBD844}" type="datetimeFigureOut">
              <a:rPr lang="en-US" smtClean="0"/>
              <a:t>5/24/2026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80CD-AE39-0C4B-A880-515F813E088A}" type="slidenum">
              <a:rPr lang="en-US" smtClean="0"/>
              <a:t>‹#›</a:t>
            </a:fld>
            <a:endParaRPr lang="en-US"/>
          </a:p>
        </p:txBody>
      </p:sp>
    </p:spTree>
    <p:extLst>
      <p:ext uri="{BB962C8B-B14F-4D97-AF65-F5344CB8AC3E}">
        <p14:creationId xmlns:p14="http://schemas.microsoft.com/office/powerpoint/2010/main" val="1154113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ea typeface="Calibri"/>
              <a:cs typeface="Calibri"/>
            </a:endParaRPr>
          </a:p>
        </p:txBody>
      </p:sp>
      <p:sp>
        <p:nvSpPr>
          <p:cNvPr id="4" name="Slide Number Placeholder 3"/>
          <p:cNvSpPr>
            <a:spLocks noGrp="1"/>
          </p:cNvSpPr>
          <p:nvPr>
            <p:ph type="sldNum" sz="quarter" idx="5"/>
          </p:nvPr>
        </p:nvSpPr>
        <p:spPr/>
        <p:txBody>
          <a:bodyPr/>
          <a:lstStyle/>
          <a:p>
            <a:fld id="{1BEA80CD-AE39-0C4B-A880-515F813E088A}" type="slidenum">
              <a:rPr lang="en-US" smtClean="0"/>
              <a:t>5</a:t>
            </a:fld>
            <a:endParaRPr lang="en-US"/>
          </a:p>
        </p:txBody>
      </p:sp>
    </p:spTree>
    <p:extLst>
      <p:ext uri="{BB962C8B-B14F-4D97-AF65-F5344CB8AC3E}">
        <p14:creationId xmlns:p14="http://schemas.microsoft.com/office/powerpoint/2010/main" val="6272418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EA80CD-AE39-0C4B-A880-515F813E088A}" type="slidenum">
              <a:rPr lang="en-US" smtClean="0"/>
              <a:t>22</a:t>
            </a:fld>
            <a:endParaRPr lang="en-US"/>
          </a:p>
        </p:txBody>
      </p:sp>
    </p:spTree>
    <p:extLst>
      <p:ext uri="{BB962C8B-B14F-4D97-AF65-F5344CB8AC3E}">
        <p14:creationId xmlns:p14="http://schemas.microsoft.com/office/powerpoint/2010/main" val="1993487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BEA80CD-AE39-0C4B-A880-515F813E088A}" type="slidenum">
              <a:rPr lang="en-US" smtClean="0"/>
              <a:t>23</a:t>
            </a:fld>
            <a:endParaRPr lang="en-US"/>
          </a:p>
        </p:txBody>
      </p:sp>
    </p:spTree>
    <p:extLst>
      <p:ext uri="{BB962C8B-B14F-4D97-AF65-F5344CB8AC3E}">
        <p14:creationId xmlns:p14="http://schemas.microsoft.com/office/powerpoint/2010/main" val="2390654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208DB-5FDC-0F49-C70B-260ED9E02C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28EA3A-8618-D278-0C36-8507DA1352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E2DAE1-DE5A-7FB5-EA78-48FE0F959546}"/>
              </a:ext>
            </a:extLst>
          </p:cNvPr>
          <p:cNvSpPr>
            <a:spLocks noGrp="1"/>
          </p:cNvSpPr>
          <p:nvPr>
            <p:ph type="body" idx="1"/>
          </p:nvPr>
        </p:nvSpPr>
        <p:spPr/>
        <p:txBody>
          <a:bodyPr/>
          <a:lstStyle/>
          <a:p>
            <a:r>
              <a:rPr lang="en-AU"/>
              <a:t>Over confidence</a:t>
            </a:r>
          </a:p>
          <a:p>
            <a:r>
              <a:rPr lang="en-AU"/>
              <a:t>Train model on different things</a:t>
            </a:r>
          </a:p>
          <a:p>
            <a:r>
              <a:rPr lang="en-AU"/>
              <a:t>Otherwise same signals and all doing the same thing – all about who gets in first – particularly if you are only using things that are publicly available</a:t>
            </a:r>
          </a:p>
          <a:p>
            <a:endParaRPr lang="en-AU"/>
          </a:p>
          <a:p>
            <a:r>
              <a:rPr lang="en-AU"/>
              <a:t>Model</a:t>
            </a:r>
          </a:p>
          <a:p>
            <a:r>
              <a:rPr lang="en-AU"/>
              <a:t>Better</a:t>
            </a:r>
          </a:p>
          <a:p>
            <a:r>
              <a:rPr lang="en-AU"/>
              <a:t>Faster</a:t>
            </a:r>
          </a:p>
          <a:p>
            <a:r>
              <a:rPr lang="en-AU"/>
              <a:t>More aligned with your strategy</a:t>
            </a:r>
          </a:p>
          <a:p>
            <a:endParaRPr lang="en-AU"/>
          </a:p>
        </p:txBody>
      </p:sp>
      <p:sp>
        <p:nvSpPr>
          <p:cNvPr id="4" name="Slide Number Placeholder 3">
            <a:extLst>
              <a:ext uri="{FF2B5EF4-FFF2-40B4-BE49-F238E27FC236}">
                <a16:creationId xmlns:a16="http://schemas.microsoft.com/office/drawing/2014/main" id="{14BC4465-FC55-5FF9-CC2F-E84D0D9352A5}"/>
              </a:ext>
            </a:extLst>
          </p:cNvPr>
          <p:cNvSpPr>
            <a:spLocks noGrp="1"/>
          </p:cNvSpPr>
          <p:nvPr>
            <p:ph type="sldNum" sz="quarter" idx="5"/>
          </p:nvPr>
        </p:nvSpPr>
        <p:spPr/>
        <p:txBody>
          <a:bodyPr/>
          <a:lstStyle/>
          <a:p>
            <a:fld id="{1BEA80CD-AE39-0C4B-A880-515F813E088A}" type="slidenum">
              <a:rPr lang="en-US" smtClean="0"/>
              <a:t>28</a:t>
            </a:fld>
            <a:endParaRPr lang="en-US"/>
          </a:p>
        </p:txBody>
      </p:sp>
    </p:spTree>
    <p:extLst>
      <p:ext uri="{BB962C8B-B14F-4D97-AF65-F5344CB8AC3E}">
        <p14:creationId xmlns:p14="http://schemas.microsoft.com/office/powerpoint/2010/main" val="11044769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EA80CD-AE39-0C4B-A880-515F813E088A}" type="slidenum">
              <a:rPr lang="en-US" smtClean="0"/>
              <a:t>31</a:t>
            </a:fld>
            <a:endParaRPr lang="en-US"/>
          </a:p>
        </p:txBody>
      </p:sp>
    </p:spTree>
    <p:extLst>
      <p:ext uri="{BB962C8B-B14F-4D97-AF65-F5344CB8AC3E}">
        <p14:creationId xmlns:p14="http://schemas.microsoft.com/office/powerpoint/2010/main" val="22825797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EA80CD-AE39-0C4B-A880-515F813E088A}" type="slidenum">
              <a:rPr lang="en-US" smtClean="0"/>
              <a:t>33</a:t>
            </a:fld>
            <a:endParaRPr lang="en-US"/>
          </a:p>
        </p:txBody>
      </p:sp>
    </p:spTree>
    <p:extLst>
      <p:ext uri="{BB962C8B-B14F-4D97-AF65-F5344CB8AC3E}">
        <p14:creationId xmlns:p14="http://schemas.microsoft.com/office/powerpoint/2010/main" val="1036980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Strait of Hormuz has been effectively closed since early March. Normal flow is around 20 million barrels a day. Right now flows have collapsed by more than 90%. The IEA has called this the largest supply disruption in the history of the global oil market.</a:t>
            </a:r>
          </a:p>
          <a:p>
            <a:endParaRPr lang="en-US" dirty="0"/>
          </a:p>
          <a:p>
            <a:r>
              <a:rPr lang="en-US" dirty="0"/>
              <a:t>Brent peaked above $125 in late April. It's now around $109, still up 67% year on year. The 52-week range is $58 to $126. WTI has moved plus or minus 4% multiple times in a single week on ceasefire headlines alone.</a:t>
            </a:r>
          </a:p>
          <a:p>
            <a:endParaRPr lang="en-US" dirty="0"/>
          </a:p>
          <a:p>
            <a:r>
              <a:rPr lang="en-US" dirty="0"/>
              <a:t>More than 14 million barrels a day of oil production is now shut in across the Gulf. The UAE left OPEC in late April. The IEA coordinated the largest emergency stock release in its history, 400 million barrels from 32 member countries.</a:t>
            </a:r>
          </a:p>
          <a:p>
            <a:endParaRPr lang="en-US" dirty="0"/>
          </a:p>
          <a:p>
            <a:r>
              <a:rPr lang="en-US" dirty="0"/>
              <a:t>And the ceasefire has been on, then off, then on, then off again. As of last week, Iran says talks are making progress, but the strait is still restricted.</a:t>
            </a:r>
          </a:p>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6</a:t>
            </a:fld>
            <a:endParaRPr lang="en-US"/>
          </a:p>
        </p:txBody>
      </p:sp>
    </p:spTree>
    <p:extLst>
      <p:ext uri="{BB962C8B-B14F-4D97-AF65-F5344CB8AC3E}">
        <p14:creationId xmlns:p14="http://schemas.microsoft.com/office/powerpoint/2010/main" val="15499955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a:t>* </a:t>
            </a:r>
            <a:r>
              <a:rPr lang="en-US" sz="1200">
                <a:solidFill>
                  <a:srgbClr val="333344"/>
                </a:solidFill>
                <a:latin typeface="Calibri" pitchFamily="34" charset="0"/>
                <a:ea typeface="Calibri" pitchFamily="34" charset="-122"/>
                <a:cs typeface="Calibri" pitchFamily="34" charset="-120"/>
              </a:rPr>
              <a:t>The 2026 closure is the largest supply shock in oil history. </a:t>
            </a:r>
            <a:r>
              <a:rPr lang="en-US" sz="1200" err="1">
                <a:solidFill>
                  <a:srgbClr val="333344"/>
                </a:solidFill>
                <a:latin typeface="Calibri" pitchFamily="34" charset="0"/>
                <a:ea typeface="Calibri" pitchFamily="34" charset="-122"/>
                <a:cs typeface="Calibri" pitchFamily="34" charset="-120"/>
              </a:rPr>
              <a:t>FinBERT</a:t>
            </a:r>
            <a:r>
              <a:rPr lang="en-US" sz="1200">
                <a:solidFill>
                  <a:srgbClr val="333344"/>
                </a:solidFill>
                <a:latin typeface="Calibri" pitchFamily="34" charset="0"/>
                <a:ea typeface="Calibri" pitchFamily="34" charset="-122"/>
                <a:cs typeface="Calibri" pitchFamily="34" charset="-120"/>
              </a:rPr>
              <a:t>, </a:t>
            </a:r>
            <a:r>
              <a:rPr lang="en-US" sz="1200" err="1">
                <a:solidFill>
                  <a:srgbClr val="333344"/>
                </a:solidFill>
                <a:latin typeface="Calibri" pitchFamily="34" charset="0"/>
                <a:ea typeface="Calibri" pitchFamily="34" charset="-122"/>
                <a:cs typeface="Calibri" pitchFamily="34" charset="-120"/>
              </a:rPr>
              <a:t>BloombergGPT</a:t>
            </a:r>
            <a:r>
              <a:rPr lang="en-US" sz="1200">
                <a:solidFill>
                  <a:srgbClr val="333344"/>
                </a:solidFill>
                <a:latin typeface="Calibri" pitchFamily="34" charset="0"/>
                <a:ea typeface="Calibri" pitchFamily="34" charset="-122"/>
                <a:cs typeface="Calibri" pitchFamily="34" charset="-120"/>
              </a:rPr>
              <a:t>, </a:t>
            </a:r>
            <a:r>
              <a:rPr lang="en-US" sz="1200" err="1">
                <a:solidFill>
                  <a:srgbClr val="333344"/>
                </a:solidFill>
                <a:latin typeface="Calibri" pitchFamily="34" charset="0"/>
                <a:ea typeface="Calibri" pitchFamily="34" charset="-122"/>
                <a:cs typeface="Calibri" pitchFamily="34" charset="-120"/>
              </a:rPr>
              <a:t>AlphaSense</a:t>
            </a:r>
            <a:r>
              <a:rPr lang="en-US" sz="1200">
                <a:solidFill>
                  <a:srgbClr val="333344"/>
                </a:solidFill>
                <a:latin typeface="Calibri" pitchFamily="34" charset="0"/>
                <a:ea typeface="Calibri" pitchFamily="34" charset="-122"/>
                <a:cs typeface="Calibri" pitchFamily="34" charset="-120"/>
              </a:rPr>
              <a:t> — trained on data with no analogue for 14 mb/d simultaneous shut-ins. Ask your vendor: what's the training cutoff?</a:t>
            </a: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AU"/>
              <a:t>* </a:t>
            </a:r>
            <a:r>
              <a:rPr lang="en-US" sz="1200">
                <a:solidFill>
                  <a:srgbClr val="333344"/>
                </a:solidFill>
                <a:latin typeface="Calibri" pitchFamily="34" charset="0"/>
                <a:ea typeface="Calibri" pitchFamily="34" charset="-122"/>
                <a:cs typeface="Calibri" pitchFamily="34" charset="-120"/>
              </a:rPr>
              <a:t>Bloomberg NLP updates every 14 minutes. Ceasefire tweet to price move: under 60 seconds. For event-driven geopolitical crises, even near-real-time signals may be structurally stale.</a:t>
            </a: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AU"/>
              <a:t>* </a:t>
            </a:r>
            <a:r>
              <a:rPr lang="en-US" sz="1200">
                <a:solidFill>
                  <a:srgbClr val="333344"/>
                </a:solidFill>
                <a:latin typeface="Calibri" pitchFamily="34" charset="0"/>
                <a:ea typeface="Calibri" pitchFamily="34" charset="-122"/>
                <a:cs typeface="Calibri" pitchFamily="34" charset="-120"/>
              </a:rPr>
              <a:t>WTI's 3.9% move Tuesday may have been amplified by AI-assisted herding. The ECB's 'monoculture' warning is not theoretical — it appears to be happening in real time. FSOC flagged this in Dec 2024.</a:t>
            </a: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AU"/>
              <a:t>* </a:t>
            </a:r>
            <a:r>
              <a:rPr lang="en-US" sz="1200">
                <a:solidFill>
                  <a:srgbClr val="333344"/>
                </a:solidFill>
                <a:latin typeface="Calibri" pitchFamily="34" charset="0"/>
                <a:ea typeface="Calibri" pitchFamily="34" charset="-122"/>
                <a:cs typeface="Calibri" pitchFamily="34" charset="-120"/>
              </a:rPr>
              <a:t>LLM scored Iran's 'transit fee mechanism' article as bearish (supply returning). A human analyst read it as </a:t>
            </a:r>
            <a:r>
              <a:rPr lang="en-US" sz="1200" err="1">
                <a:solidFill>
                  <a:srgbClr val="333344"/>
                </a:solidFill>
                <a:latin typeface="Calibri" pitchFamily="34" charset="0"/>
                <a:ea typeface="Calibri" pitchFamily="34" charset="-122"/>
                <a:cs typeface="Calibri" pitchFamily="34" charset="-120"/>
              </a:rPr>
              <a:t>institutionalising</a:t>
            </a:r>
            <a:r>
              <a:rPr lang="en-US" sz="1200">
                <a:solidFill>
                  <a:srgbClr val="333344"/>
                </a:solidFill>
                <a:latin typeface="Calibri" pitchFamily="34" charset="0"/>
                <a:ea typeface="Calibri" pitchFamily="34" charset="-122"/>
                <a:cs typeface="Calibri" pitchFamily="34" charset="-120"/>
              </a:rPr>
              <a:t> the blockade as revenue — not reopening. Correct governance: lower the weight, flag for the board.</a:t>
            </a: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AU"/>
              <a:t>* </a:t>
            </a:r>
            <a:r>
              <a:rPr lang="en-US" sz="1200">
                <a:solidFill>
                  <a:srgbClr val="333344"/>
                </a:solidFill>
                <a:latin typeface="Calibri" pitchFamily="34" charset="0"/>
                <a:ea typeface="Calibri" pitchFamily="34" charset="-122"/>
                <a:cs typeface="Calibri" pitchFamily="34" charset="-120"/>
              </a:rPr>
              <a:t>Trustees must demonstrate a documented, defensible investment process. Crisis-period decisions face higher scrutiny. APRA has </a:t>
            </a:r>
            <a:r>
              <a:rPr lang="en-US" sz="1200" err="1">
                <a:solidFill>
                  <a:srgbClr val="333344"/>
                </a:solidFill>
                <a:latin typeface="Calibri" pitchFamily="34" charset="0"/>
                <a:ea typeface="Calibri" pitchFamily="34" charset="-122"/>
                <a:cs typeface="Calibri" pitchFamily="34" charset="-120"/>
              </a:rPr>
              <a:t>signalled</a:t>
            </a:r>
            <a:r>
              <a:rPr lang="en-US" sz="1200">
                <a:solidFill>
                  <a:srgbClr val="333344"/>
                </a:solidFill>
                <a:latin typeface="Calibri" pitchFamily="34" charset="0"/>
                <a:ea typeface="Calibri" pitchFamily="34" charset="-122"/>
                <a:cs typeface="Calibri" pitchFamily="34" charset="-120"/>
              </a:rPr>
              <a:t> it will review AI tool usage during the Hormuz crisis.</a:t>
            </a:r>
            <a:endParaRPr lang="en-US" sz="1200"/>
          </a:p>
          <a:p>
            <a:endParaRPr lang="en-AU"/>
          </a:p>
        </p:txBody>
      </p:sp>
      <p:sp>
        <p:nvSpPr>
          <p:cNvPr id="4" name="Slide Number Placeholder 3"/>
          <p:cNvSpPr>
            <a:spLocks noGrp="1"/>
          </p:cNvSpPr>
          <p:nvPr>
            <p:ph type="sldNum" sz="quarter" idx="5"/>
          </p:nvPr>
        </p:nvSpPr>
        <p:spPr/>
        <p:txBody>
          <a:bodyPr/>
          <a:lstStyle/>
          <a:p>
            <a:fld id="{1BEA80CD-AE39-0C4B-A880-515F813E088A}" type="slidenum">
              <a:rPr lang="en-US" smtClean="0"/>
              <a:t>11</a:t>
            </a:fld>
            <a:endParaRPr lang="en-US"/>
          </a:p>
        </p:txBody>
      </p:sp>
    </p:spTree>
    <p:extLst>
      <p:ext uri="{BB962C8B-B14F-4D97-AF65-F5344CB8AC3E}">
        <p14:creationId xmlns:p14="http://schemas.microsoft.com/office/powerpoint/2010/main" val="1898267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ea typeface="Calibri"/>
              <a:cs typeface="Calibri"/>
            </a:endParaRPr>
          </a:p>
        </p:txBody>
      </p:sp>
      <p:sp>
        <p:nvSpPr>
          <p:cNvPr id="4" name="Slide Number Placeholder 3"/>
          <p:cNvSpPr>
            <a:spLocks noGrp="1"/>
          </p:cNvSpPr>
          <p:nvPr>
            <p:ph type="sldNum" sz="quarter" idx="5"/>
          </p:nvPr>
        </p:nvSpPr>
        <p:spPr/>
        <p:txBody>
          <a:bodyPr/>
          <a:lstStyle/>
          <a:p>
            <a:fld id="{1BEA80CD-AE39-0C4B-A880-515F813E088A}" type="slidenum">
              <a:rPr lang="en-US" smtClean="0"/>
              <a:t>13</a:t>
            </a:fld>
            <a:endParaRPr lang="en-US"/>
          </a:p>
        </p:txBody>
      </p:sp>
    </p:spTree>
    <p:extLst>
      <p:ext uri="{BB962C8B-B14F-4D97-AF65-F5344CB8AC3E}">
        <p14:creationId xmlns:p14="http://schemas.microsoft.com/office/powerpoint/2010/main" val="1620543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ea typeface="Calibri"/>
              <a:cs typeface="Calibri"/>
            </a:endParaRPr>
          </a:p>
        </p:txBody>
      </p:sp>
      <p:sp>
        <p:nvSpPr>
          <p:cNvPr id="4" name="Slide Number Placeholder 3"/>
          <p:cNvSpPr>
            <a:spLocks noGrp="1"/>
          </p:cNvSpPr>
          <p:nvPr>
            <p:ph type="sldNum" sz="quarter" idx="5"/>
          </p:nvPr>
        </p:nvSpPr>
        <p:spPr/>
        <p:txBody>
          <a:bodyPr/>
          <a:lstStyle/>
          <a:p>
            <a:fld id="{1BEA80CD-AE39-0C4B-A880-515F813E088A}" type="slidenum">
              <a:rPr lang="en-US" smtClean="0"/>
              <a:t>14</a:t>
            </a:fld>
            <a:endParaRPr lang="en-US"/>
          </a:p>
        </p:txBody>
      </p:sp>
    </p:spTree>
    <p:extLst>
      <p:ext uri="{BB962C8B-B14F-4D97-AF65-F5344CB8AC3E}">
        <p14:creationId xmlns:p14="http://schemas.microsoft.com/office/powerpoint/2010/main" val="2220700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ea typeface="Calibri"/>
              <a:cs typeface="Calibri"/>
            </a:endParaRPr>
          </a:p>
        </p:txBody>
      </p:sp>
      <p:sp>
        <p:nvSpPr>
          <p:cNvPr id="4" name="Slide Number Placeholder 3"/>
          <p:cNvSpPr>
            <a:spLocks noGrp="1"/>
          </p:cNvSpPr>
          <p:nvPr>
            <p:ph type="sldNum" sz="quarter" idx="5"/>
          </p:nvPr>
        </p:nvSpPr>
        <p:spPr/>
        <p:txBody>
          <a:bodyPr/>
          <a:lstStyle/>
          <a:p>
            <a:fld id="{1BEA80CD-AE39-0C4B-A880-515F813E088A}" type="slidenum">
              <a:rPr lang="en-US" smtClean="0"/>
              <a:t>16</a:t>
            </a:fld>
            <a:endParaRPr lang="en-US"/>
          </a:p>
        </p:txBody>
      </p:sp>
    </p:spTree>
    <p:extLst>
      <p:ext uri="{BB962C8B-B14F-4D97-AF65-F5344CB8AC3E}">
        <p14:creationId xmlns:p14="http://schemas.microsoft.com/office/powerpoint/2010/main" val="2367744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ea typeface="Calibri"/>
              <a:cs typeface="Calibri"/>
            </a:endParaRPr>
          </a:p>
        </p:txBody>
      </p:sp>
      <p:sp>
        <p:nvSpPr>
          <p:cNvPr id="4" name="Slide Number Placeholder 3"/>
          <p:cNvSpPr>
            <a:spLocks noGrp="1"/>
          </p:cNvSpPr>
          <p:nvPr>
            <p:ph type="sldNum" sz="quarter" idx="5"/>
          </p:nvPr>
        </p:nvSpPr>
        <p:spPr/>
        <p:txBody>
          <a:bodyPr/>
          <a:lstStyle/>
          <a:p>
            <a:fld id="{1BEA80CD-AE39-0C4B-A880-515F813E088A}" type="slidenum">
              <a:rPr lang="en-US" smtClean="0"/>
              <a:t>17</a:t>
            </a:fld>
            <a:endParaRPr lang="en-US"/>
          </a:p>
        </p:txBody>
      </p:sp>
    </p:spTree>
    <p:extLst>
      <p:ext uri="{BB962C8B-B14F-4D97-AF65-F5344CB8AC3E}">
        <p14:creationId xmlns:p14="http://schemas.microsoft.com/office/powerpoint/2010/main" val="1794680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ADA04-44F3-4A64-E630-D9BFA99479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05271E-1BF3-DA0A-8B2D-9F3381BFE3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CE519B-DA8E-EDCF-C993-8B5720F7AAB6}"/>
              </a:ext>
            </a:extLst>
          </p:cNvPr>
          <p:cNvSpPr>
            <a:spLocks noGrp="1"/>
          </p:cNvSpPr>
          <p:nvPr>
            <p:ph type="body" idx="1"/>
          </p:nvPr>
        </p:nvSpPr>
        <p:spPr/>
        <p:txBody>
          <a:bodyPr/>
          <a:lstStyle/>
          <a:p>
            <a:r>
              <a:rPr lang="en-US" sz="1200" b="1" i="1" kern="1200" dirty="0">
                <a:solidFill>
                  <a:schemeClr val="tx1"/>
                </a:solidFill>
                <a:effectLst/>
                <a:latin typeface="+mn-lt"/>
                <a:ea typeface="+mn-ea"/>
                <a:cs typeface="+mn-cs"/>
              </a:rPr>
              <a:t>CEO stops the Product Owner to raise concerns.</a:t>
            </a:r>
            <a:endParaRPr lang="en-AU" sz="1200" b="1" i="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CEO: Hey can I talk to you for a minute?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Product Owner: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CEO: The workers compensation portfolio reserves are fluctuating significantly quarter to quarter, do you know what’s going on? The Board is asking questions I can’t answer, it’s starting to affect their confidence in our numbers.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Product Owner: Yes, I’m aware of that. I’ll talk to the actuarial team today. See what’s possible. </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CEO: Ok let me know as soon as you’ve got something. I need an answer by end of day.</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Product Owner: Understood. </a:t>
            </a:r>
            <a:endParaRPr lang="en-AU"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Product Owner approaches the Actuary's desk, looking stressed.</a:t>
            </a:r>
            <a:endParaRPr lang="en-AU" sz="1200" b="1" i="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Product Owner: Hey, got a minute? I just got pulled into a conversation with the CEO. It wasn't fun.</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Actuary: Oh, what's going on?</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Product Owner: Reserves. Again. The Board is asking why our incurred claims keep moving around so much quarter to quarter. We put up a number, then three months later it's completely different. It's making us look like we don't know what we're doing.</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Actuary: Yeah, I've noticed that. The problem is we're reserving off the initial estimate the claims team puts in when a claim is first lodged. And honestly... those numbers are pretty rough. They don't have much to go on at that point - just whatever the claimant tells them and maybe some early medical reports.</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Product Owner: Exactly. The CEO wants a better approach. Something more predictive. Is that something you could build?</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Actuary: You mean like a model that predicts ultimate claim cost based on early information?</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Product Owner: Yes. How long would it take to put something together?</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Actuary: Give me a couple of hours, let me see what I can do with AI.</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Product Owner: Perfect. The CEO wants to see something by end of day. Let me know when you've got something to show.</a:t>
            </a:r>
            <a:endParaRPr lang="en-AU"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Actuary: Will do.</a:t>
            </a:r>
            <a:endParaRPr lang="en-AU" sz="1200" kern="1200" dirty="0">
              <a:solidFill>
                <a:schemeClr val="tx1"/>
              </a:solidFill>
              <a:effectLst/>
              <a:latin typeface="+mn-lt"/>
              <a:ea typeface="+mn-ea"/>
              <a:cs typeface="+mn-cs"/>
            </a:endParaRPr>
          </a:p>
          <a:p>
            <a:endParaRPr lang="en-AU" dirty="0"/>
          </a:p>
        </p:txBody>
      </p:sp>
      <p:sp>
        <p:nvSpPr>
          <p:cNvPr id="4" name="Slide Number Placeholder 3">
            <a:extLst>
              <a:ext uri="{FF2B5EF4-FFF2-40B4-BE49-F238E27FC236}">
                <a16:creationId xmlns:a16="http://schemas.microsoft.com/office/drawing/2014/main" id="{4446521A-9F2D-9C16-85FE-AE5C5B9948ED}"/>
              </a:ext>
            </a:extLst>
          </p:cNvPr>
          <p:cNvSpPr>
            <a:spLocks noGrp="1"/>
          </p:cNvSpPr>
          <p:nvPr>
            <p:ph type="sldNum" sz="quarter" idx="5"/>
          </p:nvPr>
        </p:nvSpPr>
        <p:spPr/>
        <p:txBody>
          <a:bodyPr/>
          <a:lstStyle/>
          <a:p>
            <a:fld id="{1BEA80CD-AE39-0C4B-A880-515F813E088A}" type="slidenum">
              <a:rPr lang="en-US" smtClean="0"/>
              <a:t>20</a:t>
            </a:fld>
            <a:endParaRPr lang="en-US"/>
          </a:p>
        </p:txBody>
      </p:sp>
    </p:spTree>
    <p:extLst>
      <p:ext uri="{BB962C8B-B14F-4D97-AF65-F5344CB8AC3E}">
        <p14:creationId xmlns:p14="http://schemas.microsoft.com/office/powerpoint/2010/main" val="24030066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 I need to </a:t>
            </a:r>
          </a:p>
        </p:txBody>
      </p:sp>
      <p:sp>
        <p:nvSpPr>
          <p:cNvPr id="4" name="Slide Number Placeholder 3"/>
          <p:cNvSpPr>
            <a:spLocks noGrp="1"/>
          </p:cNvSpPr>
          <p:nvPr>
            <p:ph type="sldNum" sz="quarter" idx="5"/>
          </p:nvPr>
        </p:nvSpPr>
        <p:spPr/>
        <p:txBody>
          <a:bodyPr/>
          <a:lstStyle/>
          <a:p>
            <a:fld id="{1BEA80CD-AE39-0C4B-A880-515F813E088A}" type="slidenum">
              <a:rPr lang="en-US" smtClean="0"/>
              <a:t>21</a:t>
            </a:fld>
            <a:endParaRPr lang="en-US"/>
          </a:p>
        </p:txBody>
      </p:sp>
    </p:spTree>
    <p:extLst>
      <p:ext uri="{BB962C8B-B14F-4D97-AF65-F5344CB8AC3E}">
        <p14:creationId xmlns:p14="http://schemas.microsoft.com/office/powerpoint/2010/main" val="2089442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3" y="3702358"/>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4232364" cy="263305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8068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a:lstStyle>
            <a:lvl1pPr>
              <a:defRPr sz="4200" b="0" i="0">
                <a:solidFill>
                  <a:schemeClr val="bg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052419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260304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80284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tx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247394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a:lstStyle>
            <a:lvl1pPr>
              <a:defRPr sz="2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488098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71354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bg1"/>
                </a:solidFill>
              </a:defRPr>
            </a:lvl1pPr>
            <a:lvl2pPr marL="0" indent="0">
              <a:buNone/>
              <a:defRPr sz="900">
                <a:solidFill>
                  <a:schemeClr val="bg1"/>
                </a:solidFill>
              </a:defRPr>
            </a:lvl2pPr>
            <a:lvl3pPr marL="180975" indent="-180975">
              <a:tabLst/>
              <a:defRPr sz="900">
                <a:solidFill>
                  <a:schemeClr val="bg1"/>
                </a:solidFill>
              </a:defRPr>
            </a:lvl3pPr>
            <a:lvl4pPr marL="355600" indent="-174625">
              <a:tabLst/>
              <a:defRPr sz="900">
                <a:solidFill>
                  <a:schemeClr val="bg1"/>
                </a:solidFill>
              </a:defRPr>
            </a:lvl4pPr>
            <a:lvl5pPr marL="536575" indent="-180975">
              <a:tabLst/>
              <a:defRPr sz="9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68639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915598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anchor="ctr" anchorCtr="0"/>
          <a:lstStyle>
            <a:lvl1pPr algn="ctr">
              <a:defRPr sz="30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a:spcBef>
                <a:spcPts val="0"/>
              </a:spcBef>
              <a:spcAft>
                <a:spcPts val="0"/>
              </a:spcAft>
              <a:defRPr sz="900" b="0" i="0">
                <a:solidFill>
                  <a:schemeClr val="bg1"/>
                </a:solidFill>
                <a:latin typeface="ABC Oracle Medium" panose="020B0504040202060203" pitchFamily="34" charset="77"/>
              </a:defRPr>
            </a:lvl1pPr>
            <a:lvl2pPr marL="0" indent="0">
              <a:buNone/>
              <a:defRPr sz="900" b="0" i="0">
                <a:solidFill>
                  <a:schemeClr val="bg1"/>
                </a:solidFill>
                <a:latin typeface="ABC Oracle Medium" panose="020B0504040202060203" pitchFamily="34" charset="77"/>
              </a:defRPr>
            </a:lvl2pPr>
            <a:lvl3pPr marL="180975" indent="-180975">
              <a:tabLst/>
              <a:defRPr sz="900" b="0" i="0">
                <a:solidFill>
                  <a:schemeClr val="bg1"/>
                </a:solidFill>
                <a:latin typeface="ABC Oracle Medium" panose="020B0504040202060203" pitchFamily="34" charset="77"/>
              </a:defRPr>
            </a:lvl3pPr>
            <a:lvl4pPr marL="355600" indent="-174625">
              <a:tabLst/>
              <a:defRPr sz="900" b="0" i="0">
                <a:solidFill>
                  <a:schemeClr val="bg1"/>
                </a:solidFill>
                <a:latin typeface="ABC Oracle Medium" panose="020B0504040202060203" pitchFamily="34" charset="77"/>
              </a:defRPr>
            </a:lvl4pPr>
            <a:lvl5pPr marL="536575" indent="-180975">
              <a:tabLst/>
              <a:defRPr sz="900" b="0" i="0">
                <a:solidFill>
                  <a:schemeClr val="bg1"/>
                </a:solidFill>
                <a:latin typeface="ABC Oracle Medium" panose="020B0504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037117" y="6587284"/>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793876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accent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a:spcBef>
                <a:spcPts val="0"/>
              </a:spcBef>
              <a:spcAft>
                <a:spcPts val="0"/>
              </a:spcAft>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080733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710050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anchor="t" anchorCtr="0"/>
          <a:lstStyle>
            <a:lvl1pPr algn="l">
              <a:defRPr sz="31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152915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5927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a:t>Click to edit Master</a:t>
            </a:r>
            <a:endParaRPr lang="en-GB"/>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3345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624912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212921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85835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a:t>Click to edit Master title style</a:t>
            </a:r>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a:t>#</a:t>
            </a:r>
            <a:endParaRPr lang="en-US"/>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640948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a:lstStyle>
            <a:lvl1pPr>
              <a:lnSpc>
                <a:spcPct val="100000"/>
              </a:lnSpc>
              <a:defRPr sz="3500" b="0" i="0">
                <a:solidFill>
                  <a:schemeClr val="tx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416771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a:t>Click to edit Master title style</a:t>
            </a:r>
            <a:endParaRPr lang="en-GB"/>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911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DE5E5AF1-F2F6-0600-E01A-5DF3B1CE4EC4}"/>
              </a:ext>
            </a:extLst>
          </p:cNvPr>
          <p:cNvGraphicFramePr>
            <a:graphicFrameLocks/>
          </p:cNvGraphicFramePr>
          <p:nvPr userDrawn="1">
            <p:custDataLst>
              <p:tags r:id="rId23"/>
            </p:custDataLst>
            <p:extLst>
              <p:ext uri="{D42A27DB-BD31-4B8C-83A1-F6EECF244321}">
                <p14:modId xmlns:p14="http://schemas.microsoft.com/office/powerpoint/2010/main" val="34775134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4" imgW="347" imgH="348" progId="TCLayout.ActiveDocument.1">
                  <p:embed/>
                </p:oleObj>
              </mc:Choice>
              <mc:Fallback>
                <p:oleObj name="think-cell Slide" r:id="rId24" imgW="347" imgH="348" progId="TCLayout.ActiveDocument.1">
                  <p:embed/>
                  <p:pic>
                    <p:nvPicPr>
                      <p:cNvPr id="5" name="think-cell data - do not delete" hidden="1">
                        <a:extLst>
                          <a:ext uri="{FF2B5EF4-FFF2-40B4-BE49-F238E27FC236}">
                            <a16:creationId xmlns:a16="http://schemas.microsoft.com/office/drawing/2014/main" id="{DE5E5AF1-F2F6-0600-E01A-5DF3B1CE4EC4}"/>
                          </a:ext>
                        </a:extLst>
                      </p:cNvPr>
                      <p:cNvPicPr/>
                      <p:nvPr/>
                    </p:nvPicPr>
                    <p:blipFill>
                      <a:blip r:embed="rId2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a:defRPr sz="1000">
                <a:solidFill>
                  <a:schemeClr val="tx2"/>
                </a:solidFill>
              </a:defRPr>
            </a:lvl1pPr>
          </a:lstStyle>
          <a:p>
            <a:endParaRPr lang="en-GB"/>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7" y="6400800"/>
            <a:ext cx="416447" cy="186484"/>
          </a:xfrm>
          <a:prstGeom prst="rect">
            <a:avLst/>
          </a:prstGeom>
        </p:spPr>
        <p:txBody>
          <a:bodyPr vert="horz" lIns="0" tIns="0" rIns="0" bIns="0" rtlCol="0" anchor="b" anchorCtr="0">
            <a:noAutofit/>
          </a:bodyPr>
          <a:lstStyle>
            <a:lvl1pPr algn="r">
              <a:defRPr sz="1000" b="0" i="0">
                <a:solidFill>
                  <a:schemeClr val="tx2"/>
                </a:solidFill>
                <a:latin typeface="ABC Oracle Medium" panose="020B0504040202060203" pitchFamily="34" charset="77"/>
              </a:defRPr>
            </a:lvl1pPr>
          </a:lstStyle>
          <a:p>
            <a:fld id="{741AFF56-1126-4107-9C02-BC0EFBF16431}" type="slidenum">
              <a:rPr lang="en-GB" smtClean="0"/>
              <a:pPr/>
              <a:t>‹#›</a:t>
            </a:fld>
            <a:endParaRPr lang="en-GB"/>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a:t>Presented at the 2026 All Actuaries Summit</a:t>
            </a:r>
          </a:p>
        </p:txBody>
      </p:sp>
    </p:spTree>
    <p:extLst>
      <p:ext uri="{BB962C8B-B14F-4D97-AF65-F5344CB8AC3E}">
        <p14:creationId xmlns:p14="http://schemas.microsoft.com/office/powerpoint/2010/main" val="252882584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8" r:id="rId3"/>
    <p:sldLayoutId id="2147483664" r:id="rId4"/>
    <p:sldLayoutId id="2147483665" r:id="rId5"/>
    <p:sldLayoutId id="2147483650" r:id="rId6"/>
    <p:sldLayoutId id="2147483654" r:id="rId7"/>
    <p:sldLayoutId id="2147483666" r:id="rId8"/>
    <p:sldLayoutId id="2147483653" r:id="rId9"/>
    <p:sldLayoutId id="2147483655" r:id="rId10"/>
    <p:sldLayoutId id="2147483652" r:id="rId11"/>
    <p:sldLayoutId id="2147483656" r:id="rId12"/>
    <p:sldLayoutId id="2147483657" r:id="rId13"/>
    <p:sldLayoutId id="2147483658" r:id="rId14"/>
    <p:sldLayoutId id="2147483659" r:id="rId15"/>
    <p:sldLayoutId id="2147483660" r:id="rId16"/>
    <p:sldLayoutId id="2147483661" r:id="rId17"/>
    <p:sldLayoutId id="2147483662" r:id="rId18"/>
    <p:sldLayoutId id="2147483667" r:id="rId19"/>
    <p:sldLayoutId id="2147483663" r:id="rId20"/>
    <p:sldLayoutId id="2147483669" r:id="rId21"/>
  </p:sldLayoutIdLst>
  <p:hf hdr="0" ft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200" userDrawn="1">
          <p15:clr>
            <a:srgbClr val="F26B43"/>
          </p15:clr>
        </p15:guide>
        <p15:guide id="4" pos="222" userDrawn="1">
          <p15:clr>
            <a:srgbClr val="F26B43"/>
          </p15:clr>
        </p15:guide>
        <p15:guide id="5" orient="horz" pos="4125" userDrawn="1">
          <p15:clr>
            <a:srgbClr val="F26B43"/>
          </p15:clr>
        </p15:guide>
        <p15:guide id="6" pos="7484" userDrawn="1">
          <p15:clr>
            <a:srgbClr val="F26B43"/>
          </p15:clr>
        </p15:guide>
        <p15:guide id="7" orient="horz" pos="958" userDrawn="1">
          <p15:clr>
            <a:srgbClr val="F26B43"/>
          </p15:clr>
        </p15:guide>
        <p15:guide id="8" pos="1269" userDrawn="1">
          <p15:clr>
            <a:srgbClr val="F26B43"/>
          </p15:clr>
        </p15:guide>
        <p15:guide id="9" pos="329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1.e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8.xml"/><Relationship Id="rId1" Type="http://schemas.openxmlformats.org/officeDocument/2006/relationships/tags" Target="../tags/tag5.xml"/><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6.xml"/><Relationship Id="rId5" Type="http://schemas.openxmlformats.org/officeDocument/2006/relationships/image" Target="../media/image1.emf"/><Relationship Id="rId4" Type="http://schemas.openxmlformats.org/officeDocument/2006/relationships/oleObject" Target="../embeddings/oleObject4.bin"/></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5.png"/><Relationship Id="rId4" Type="http://schemas.openxmlformats.org/officeDocument/2006/relationships/notesSlide" Target="../notesSlides/notesSlide9.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6.png"/><Relationship Id="rId4" Type="http://schemas.openxmlformats.org/officeDocument/2006/relationships/notesSlide" Target="../notesSlides/notesSlide10.xml"/></Relationships>
</file>

<file path=ppt/slides/_rels/slide2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video" Target="../media/media4.mp4"/><Relationship Id="rId7" Type="http://schemas.openxmlformats.org/officeDocument/2006/relationships/image" Target="../media/image7.emf"/><Relationship Id="rId2" Type="http://schemas.microsoft.com/office/2007/relationships/media" Target="../media/media4.mp4"/><Relationship Id="rId1" Type="http://schemas.openxmlformats.org/officeDocument/2006/relationships/tags" Target="../tags/tag7.xml"/><Relationship Id="rId6" Type="http://schemas.openxmlformats.org/officeDocument/2006/relationships/oleObject" Target="../embeddings/oleObject5.bin"/><Relationship Id="rId5" Type="http://schemas.openxmlformats.org/officeDocument/2006/relationships/notesSlide" Target="../notesSlides/notesSlide11.xml"/><Relationship Id="rId4"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tags" Target="../tags/tag8.xml"/><Relationship Id="rId4" Type="http://schemas.openxmlformats.org/officeDocument/2006/relationships/image" Target="../media/image7.e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8.xml"/><Relationship Id="rId1" Type="http://schemas.openxmlformats.org/officeDocument/2006/relationships/tags" Target="../tags/tag9.xml"/><Relationship Id="rId4" Type="http://schemas.openxmlformats.org/officeDocument/2006/relationships/image" Target="../media/image1.emf"/></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0.xml"/><Relationship Id="rId5" Type="http://schemas.openxmlformats.org/officeDocument/2006/relationships/image" Target="../media/image1.emf"/><Relationship Id="rId4" Type="http://schemas.openxmlformats.org/officeDocument/2006/relationships/oleObject" Target="../embeddings/oleObject4.bin"/></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1.emf"/></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8.xml"/><Relationship Id="rId1" Type="http://schemas.openxmlformats.org/officeDocument/2006/relationships/tags" Target="../tags/tag3.xml"/><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318DF-8931-64F6-BEF1-577A6F34CA22}"/>
              </a:ext>
            </a:extLst>
          </p:cNvPr>
          <p:cNvSpPr>
            <a:spLocks noGrp="1"/>
          </p:cNvSpPr>
          <p:nvPr>
            <p:ph type="ctrTitle"/>
          </p:nvPr>
        </p:nvSpPr>
        <p:spPr>
          <a:xfrm>
            <a:off x="1984003" y="3287740"/>
            <a:ext cx="6571317" cy="780120"/>
          </a:xfrm>
        </p:spPr>
        <p:txBody>
          <a:bodyPr/>
          <a:lstStyle/>
          <a:p>
            <a:r>
              <a:rPr lang="en-US">
                <a:latin typeface="ABC Oracle Medium"/>
              </a:rPr>
              <a:t>Lights, Camera, Algorithm:</a:t>
            </a:r>
            <a:br>
              <a:rPr lang="en-US">
                <a:latin typeface="ABC Oracle Medium"/>
              </a:rPr>
            </a:br>
            <a:r>
              <a:rPr lang="en-US" b="1">
                <a:latin typeface="ABC Oracle Medium"/>
              </a:rPr>
              <a:t>AI Takes the Stage</a:t>
            </a:r>
            <a:endParaRPr lang="en-US" b="1"/>
          </a:p>
        </p:txBody>
      </p:sp>
      <p:sp>
        <p:nvSpPr>
          <p:cNvPr id="3" name="Subtitle 2">
            <a:extLst>
              <a:ext uri="{FF2B5EF4-FFF2-40B4-BE49-F238E27FC236}">
                <a16:creationId xmlns:a16="http://schemas.microsoft.com/office/drawing/2014/main" id="{AF3193C2-F8F3-1189-B1F4-3B1D13EA3C7F}"/>
              </a:ext>
            </a:extLst>
          </p:cNvPr>
          <p:cNvSpPr>
            <a:spLocks noGrp="1"/>
          </p:cNvSpPr>
          <p:nvPr>
            <p:ph type="subTitle" idx="1"/>
          </p:nvPr>
        </p:nvSpPr>
        <p:spPr>
          <a:xfrm>
            <a:off x="2001356" y="4488870"/>
            <a:ext cx="7645564" cy="1598604"/>
          </a:xfrm>
        </p:spPr>
        <p:txBody>
          <a:bodyPr/>
          <a:lstStyle/>
          <a:p>
            <a:r>
              <a:rPr lang="en-US"/>
              <a:t>Ean Chan, Lachlan Clark, Meg Yang, Rohan John, Yige Wang</a:t>
            </a:r>
          </a:p>
          <a:p>
            <a:r>
              <a:rPr lang="en-US"/>
              <a:t>June 2026</a:t>
            </a:r>
          </a:p>
        </p:txBody>
      </p:sp>
      <p:sp>
        <p:nvSpPr>
          <p:cNvPr id="4" name="Footer Placeholder 4">
            <a:extLst>
              <a:ext uri="{FF2B5EF4-FFF2-40B4-BE49-F238E27FC236}">
                <a16:creationId xmlns:a16="http://schemas.microsoft.com/office/drawing/2014/main" id="{85F806FA-5237-2A06-33AC-08E634B7AC3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0256415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D948F-C121-C3AC-3DFF-FF9DBCD599CB}"/>
            </a:ext>
          </a:extLst>
        </p:cNvPr>
        <p:cNvGrpSpPr/>
        <p:nvPr/>
      </p:nvGrpSpPr>
      <p:grpSpPr>
        <a:xfrm>
          <a:off x="0" y="0"/>
          <a:ext cx="0" cy="0"/>
          <a:chOff x="0" y="0"/>
          <a:chExt cx="0" cy="0"/>
        </a:xfrm>
      </p:grpSpPr>
      <p:sp>
        <p:nvSpPr>
          <p:cNvPr id="7" name="Shape 0">
            <a:extLst>
              <a:ext uri="{FF2B5EF4-FFF2-40B4-BE49-F238E27FC236}">
                <a16:creationId xmlns:a16="http://schemas.microsoft.com/office/drawing/2014/main" id="{BEDC92AA-5301-B06C-0900-E0DA8F863CB5}"/>
              </a:ext>
            </a:extLst>
          </p:cNvPr>
          <p:cNvSpPr/>
          <p:nvPr/>
        </p:nvSpPr>
        <p:spPr>
          <a:xfrm>
            <a:off x="0" y="0"/>
            <a:ext cx="12192000" cy="438912"/>
          </a:xfrm>
          <a:prstGeom prst="rect">
            <a:avLst/>
          </a:prstGeom>
          <a:solidFill>
            <a:schemeClr val="accent1"/>
          </a:solidFill>
          <a:ln w="12700">
            <a:solidFill>
              <a:srgbClr val="E8E7E2"/>
            </a:solidFill>
            <a:prstDash val="solid"/>
          </a:ln>
        </p:spPr>
        <p:txBody>
          <a:bodyPr/>
          <a:lstStyle/>
          <a:p>
            <a:endParaRPr lang="en-AU" sz="2400">
              <a:solidFill>
                <a:schemeClr val="bg1"/>
              </a:solidFill>
            </a:endParaRPr>
          </a:p>
        </p:txBody>
      </p:sp>
      <p:sp>
        <p:nvSpPr>
          <p:cNvPr id="8" name="Text 1">
            <a:extLst>
              <a:ext uri="{FF2B5EF4-FFF2-40B4-BE49-F238E27FC236}">
                <a16:creationId xmlns:a16="http://schemas.microsoft.com/office/drawing/2014/main" id="{08BAED3B-F193-98D0-16F7-70CBCE702045}"/>
              </a:ext>
            </a:extLst>
          </p:cNvPr>
          <p:cNvSpPr/>
          <p:nvPr/>
        </p:nvSpPr>
        <p:spPr>
          <a:xfrm>
            <a:off x="0" y="0"/>
            <a:ext cx="12192000" cy="438912"/>
          </a:xfrm>
          <a:prstGeom prst="rect">
            <a:avLst/>
          </a:prstGeom>
          <a:noFill/>
          <a:ln/>
        </p:spPr>
        <p:txBody>
          <a:bodyPr wrap="square" rtlCol="0" anchor="ctr"/>
          <a:lstStyle/>
          <a:p>
            <a:pPr algn="ctr"/>
            <a:r>
              <a:rPr lang="en-US" sz="1333" b="1">
                <a:solidFill>
                  <a:schemeClr val="bg1"/>
                </a:solidFill>
                <a:latin typeface="+mj-lt"/>
                <a:ea typeface="Courier New" pitchFamily="34" charset="-122"/>
                <a:cs typeface="Courier New" pitchFamily="34" charset="-120"/>
              </a:rPr>
              <a:t>ACT 2 · AI-powered Analysis</a:t>
            </a:r>
            <a:endParaRPr lang="en-US" sz="1333" b="1">
              <a:solidFill>
                <a:schemeClr val="bg1"/>
              </a:solidFill>
              <a:latin typeface="+mj-lt"/>
            </a:endParaRPr>
          </a:p>
        </p:txBody>
      </p:sp>
      <p:sp>
        <p:nvSpPr>
          <p:cNvPr id="9" name="Text 2">
            <a:extLst>
              <a:ext uri="{FF2B5EF4-FFF2-40B4-BE49-F238E27FC236}">
                <a16:creationId xmlns:a16="http://schemas.microsoft.com/office/drawing/2014/main" id="{DA792DCC-A225-79E2-3E2F-2D1475F35F4E}"/>
              </a:ext>
            </a:extLst>
          </p:cNvPr>
          <p:cNvSpPr/>
          <p:nvPr/>
        </p:nvSpPr>
        <p:spPr>
          <a:xfrm>
            <a:off x="609600" y="485088"/>
            <a:ext cx="10850880" cy="792480"/>
          </a:xfrm>
          <a:prstGeom prst="rect">
            <a:avLst/>
          </a:prstGeom>
          <a:noFill/>
          <a:ln/>
        </p:spPr>
        <p:txBody>
          <a:bodyPr wrap="square" rtlCol="0" anchor="ctr"/>
          <a:lstStyle/>
          <a:p>
            <a:r>
              <a:rPr lang="en-US" sz="2800" i="1">
                <a:solidFill>
                  <a:srgbClr val="1A1A18"/>
                </a:solidFill>
                <a:latin typeface="Georgia" pitchFamily="34" charset="0"/>
                <a:ea typeface="Georgia" pitchFamily="34" charset="-122"/>
                <a:cs typeface="Georgia" pitchFamily="34" charset="-120"/>
              </a:rPr>
              <a:t>What should we do?</a:t>
            </a:r>
            <a:endParaRPr lang="en-US" sz="2800"/>
          </a:p>
        </p:txBody>
      </p:sp>
      <p:sp>
        <p:nvSpPr>
          <p:cNvPr id="3" name="TextBox 2">
            <a:extLst>
              <a:ext uri="{FF2B5EF4-FFF2-40B4-BE49-F238E27FC236}">
                <a16:creationId xmlns:a16="http://schemas.microsoft.com/office/drawing/2014/main" id="{99449093-2C59-82A9-96CD-7C1B023E8C67}"/>
              </a:ext>
            </a:extLst>
          </p:cNvPr>
          <p:cNvSpPr txBox="1"/>
          <p:nvPr/>
        </p:nvSpPr>
        <p:spPr>
          <a:xfrm>
            <a:off x="965200" y="1978570"/>
            <a:ext cx="8331200" cy="900000"/>
          </a:xfrm>
          <a:prstGeom prst="roundRect">
            <a:avLst/>
          </a:prstGeom>
          <a:solidFill>
            <a:schemeClr val="bg2"/>
          </a:solidFill>
          <a:ln>
            <a:solidFill>
              <a:schemeClr val="accent3"/>
            </a:solidFill>
          </a:ln>
        </p:spPr>
        <p:txBody>
          <a:bodyPr wrap="square" rtlCol="0" anchor="ctr" anchorCtr="0">
            <a:spAutoFit/>
          </a:bodyPr>
          <a:lstStyle/>
          <a:p>
            <a:pPr algn="ctr"/>
            <a:r>
              <a:rPr lang="en-AU" sz="2600"/>
              <a:t>Increase energy exposure to mandate ceiling (12%)</a:t>
            </a:r>
          </a:p>
        </p:txBody>
      </p:sp>
      <p:sp>
        <p:nvSpPr>
          <p:cNvPr id="5" name="TextBox 4">
            <a:extLst>
              <a:ext uri="{FF2B5EF4-FFF2-40B4-BE49-F238E27FC236}">
                <a16:creationId xmlns:a16="http://schemas.microsoft.com/office/drawing/2014/main" id="{CC3DF414-E69C-F8B2-79D2-C4B74B3ACD21}"/>
              </a:ext>
            </a:extLst>
          </p:cNvPr>
          <p:cNvSpPr txBox="1"/>
          <p:nvPr/>
        </p:nvSpPr>
        <p:spPr>
          <a:xfrm>
            <a:off x="965200" y="3039572"/>
            <a:ext cx="8331200" cy="900000"/>
          </a:xfrm>
          <a:prstGeom prst="roundRect">
            <a:avLst/>
          </a:prstGeom>
          <a:solidFill>
            <a:schemeClr val="bg2"/>
          </a:solidFill>
          <a:ln>
            <a:solidFill>
              <a:schemeClr val="accent3"/>
            </a:solidFill>
          </a:ln>
        </p:spPr>
        <p:txBody>
          <a:bodyPr wrap="square" rtlCol="0" anchor="ctr" anchorCtr="0">
            <a:spAutoFit/>
          </a:bodyPr>
          <a:lstStyle/>
          <a:p>
            <a:pPr algn="ctr"/>
            <a:r>
              <a:rPr lang="en-AU" sz="2600"/>
              <a:t>Hold at 8.4% - wait for ceasefire resolution</a:t>
            </a:r>
          </a:p>
        </p:txBody>
      </p:sp>
      <p:sp>
        <p:nvSpPr>
          <p:cNvPr id="6" name="TextBox 5">
            <a:extLst>
              <a:ext uri="{FF2B5EF4-FFF2-40B4-BE49-F238E27FC236}">
                <a16:creationId xmlns:a16="http://schemas.microsoft.com/office/drawing/2014/main" id="{633F21D4-A7E7-D8D1-2612-50A809B88A8E}"/>
              </a:ext>
            </a:extLst>
          </p:cNvPr>
          <p:cNvSpPr txBox="1"/>
          <p:nvPr/>
        </p:nvSpPr>
        <p:spPr>
          <a:xfrm>
            <a:off x="965200" y="4161655"/>
            <a:ext cx="8331200" cy="900000"/>
          </a:xfrm>
          <a:prstGeom prst="roundRect">
            <a:avLst/>
          </a:prstGeom>
          <a:solidFill>
            <a:schemeClr val="bg2"/>
          </a:solidFill>
          <a:ln>
            <a:solidFill>
              <a:schemeClr val="accent3"/>
            </a:solidFill>
          </a:ln>
        </p:spPr>
        <p:txBody>
          <a:bodyPr wrap="square" rtlCol="0" anchor="ctr" anchorCtr="0">
            <a:spAutoFit/>
          </a:bodyPr>
          <a:lstStyle/>
          <a:p>
            <a:pPr algn="ctr"/>
            <a:r>
              <a:rPr lang="en-AU" sz="2600"/>
              <a:t>Reduce – too much tail risk at these prices</a:t>
            </a:r>
          </a:p>
        </p:txBody>
      </p:sp>
    </p:spTree>
    <p:extLst>
      <p:ext uri="{BB962C8B-B14F-4D97-AF65-F5344CB8AC3E}">
        <p14:creationId xmlns:p14="http://schemas.microsoft.com/office/powerpoint/2010/main" val="2199325569"/>
      </p:ext>
    </p:extLst>
  </p:cSld>
  <p:clrMapOvr>
    <a:masterClrMapping/>
  </p:clrMapOvr>
  <mc:AlternateContent xmlns:mc="http://schemas.openxmlformats.org/markup-compatibility/2006" xmlns:p14="http://schemas.microsoft.com/office/powerpoint/2010/main">
    <mc:Choice Requires="p14">
      <p:transition spd="slow" p14:dur="2000" advTm="14884"/>
    </mc:Choice>
    <mc:Fallback xmlns="">
      <p:transition spd="slow" advTm="14884"/>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75607-71AC-997D-C44F-8BAA9D8046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7B922A-2ACF-F7F9-BDC9-07F328A559FA}"/>
              </a:ext>
            </a:extLst>
          </p:cNvPr>
          <p:cNvSpPr>
            <a:spLocks noGrp="1"/>
          </p:cNvSpPr>
          <p:nvPr>
            <p:ph type="title"/>
          </p:nvPr>
        </p:nvSpPr>
        <p:spPr/>
        <p:txBody>
          <a:bodyPr/>
          <a:lstStyle/>
          <a:p>
            <a:r>
              <a:rPr lang="en-US" i="1"/>
              <a:t>The Tension – The investment manager pushes back</a:t>
            </a:r>
          </a:p>
        </p:txBody>
      </p:sp>
      <p:sp>
        <p:nvSpPr>
          <p:cNvPr id="4" name="Footer Placeholder 4">
            <a:extLst>
              <a:ext uri="{FF2B5EF4-FFF2-40B4-BE49-F238E27FC236}">
                <a16:creationId xmlns:a16="http://schemas.microsoft.com/office/drawing/2014/main" id="{3854BBDE-B6D3-EBC5-CD2F-B7B3BCA0C24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latin typeface="+mn-lt"/>
              </a:rPr>
              <a:t>Presented at the 2026 All Actuaries Summit</a:t>
            </a:r>
          </a:p>
        </p:txBody>
      </p:sp>
      <p:sp>
        <p:nvSpPr>
          <p:cNvPr id="6" name="Text 3">
            <a:extLst>
              <a:ext uri="{FF2B5EF4-FFF2-40B4-BE49-F238E27FC236}">
                <a16:creationId xmlns:a16="http://schemas.microsoft.com/office/drawing/2014/main" id="{A8B0A71D-1D0A-3C38-7978-2CDF3E066DE7}"/>
              </a:ext>
            </a:extLst>
          </p:cNvPr>
          <p:cNvSpPr/>
          <p:nvPr/>
        </p:nvSpPr>
        <p:spPr>
          <a:xfrm>
            <a:off x="463377" y="1532427"/>
            <a:ext cx="10497190" cy="365760"/>
          </a:xfrm>
          <a:prstGeom prst="rect">
            <a:avLst/>
          </a:prstGeom>
          <a:noFill/>
          <a:ln/>
        </p:spPr>
        <p:txBody>
          <a:bodyPr wrap="square" lIns="91440" tIns="45720" rIns="91440" bIns="45720" rtlCol="0" anchor="ctr"/>
          <a:lstStyle/>
          <a:p>
            <a:r>
              <a:rPr lang="en-US" sz="2200" b="1">
                <a:solidFill>
                  <a:schemeClr val="bg1"/>
                </a:solidFill>
                <a:latin typeface="+mj-lt"/>
                <a:ea typeface="Courier New" pitchFamily="34" charset="-122"/>
                <a:cs typeface="Courier New" pitchFamily="34" charset="-120"/>
              </a:rPr>
              <a:t>The model says bullish 71/100. But this is the most uncertain oil market in history. </a:t>
            </a:r>
          </a:p>
          <a:p>
            <a:endParaRPr lang="en-US" sz="1200" b="1">
              <a:solidFill>
                <a:schemeClr val="bg1"/>
              </a:solidFill>
              <a:latin typeface="+mj-lt"/>
              <a:cs typeface="Courier New" pitchFamily="34" charset="-120"/>
            </a:endParaRPr>
          </a:p>
          <a:p>
            <a:r>
              <a:rPr lang="en-US" sz="2200" b="1">
                <a:solidFill>
                  <a:schemeClr val="bg1"/>
                </a:solidFill>
                <a:latin typeface="+mj-lt"/>
                <a:cs typeface="Courier New"/>
              </a:rPr>
              <a:t>Four questions that must be answered before acting:</a:t>
            </a:r>
          </a:p>
        </p:txBody>
      </p:sp>
      <p:sp>
        <p:nvSpPr>
          <p:cNvPr id="7" name="Text 6">
            <a:extLst>
              <a:ext uri="{FF2B5EF4-FFF2-40B4-BE49-F238E27FC236}">
                <a16:creationId xmlns:a16="http://schemas.microsoft.com/office/drawing/2014/main" id="{E630E044-DD31-4CF7-BDBA-C893DC5F8B91}"/>
              </a:ext>
            </a:extLst>
          </p:cNvPr>
          <p:cNvSpPr/>
          <p:nvPr/>
        </p:nvSpPr>
        <p:spPr>
          <a:xfrm>
            <a:off x="350610" y="2368193"/>
            <a:ext cx="8769523" cy="2591621"/>
          </a:xfrm>
          <a:prstGeom prst="roundRect">
            <a:avLst/>
          </a:prstGeom>
          <a:solidFill>
            <a:schemeClr val="tx1"/>
          </a:solidFill>
          <a:ln/>
        </p:spPr>
        <p:txBody>
          <a:bodyPr wrap="square" lIns="91440" tIns="45720" rIns="91440" bIns="45720" rtlCol="0" anchor="ctr"/>
          <a:lstStyle/>
          <a:p>
            <a:pPr marL="342900" indent="-342900">
              <a:spcBef>
                <a:spcPts val="1200"/>
              </a:spcBef>
              <a:buFont typeface="Arial" panose="020B0604020202020204" pitchFamily="34" charset="0"/>
              <a:buChar char="•"/>
            </a:pPr>
            <a:r>
              <a:rPr lang="en-US" dirty="0">
                <a:solidFill>
                  <a:schemeClr val="bg1"/>
                </a:solidFill>
                <a:ea typeface="Calibri" pitchFamily="34" charset="-122"/>
                <a:cs typeface="Calibri" pitchFamily="34" charset="-120"/>
              </a:rPr>
              <a:t>Was any model trained on a Strait of Hormuz closure at this scale?</a:t>
            </a:r>
          </a:p>
          <a:p>
            <a:pPr marL="342900" indent="-342900">
              <a:spcBef>
                <a:spcPts val="1200"/>
              </a:spcBef>
              <a:buFont typeface="Arial" panose="020B0604020202020204" pitchFamily="34" charset="0"/>
              <a:buChar char="•"/>
            </a:pPr>
            <a:r>
              <a:rPr lang="en-US" dirty="0">
                <a:solidFill>
                  <a:schemeClr val="bg1"/>
                </a:solidFill>
              </a:rPr>
              <a:t>Ceasefire headlines are moving WTI ±4% in hours. Can the model keep up?</a:t>
            </a:r>
          </a:p>
          <a:p>
            <a:pPr marL="342900" indent="-342900">
              <a:spcBef>
                <a:spcPts val="1200"/>
              </a:spcBef>
              <a:buFont typeface="Arial" panose="020B0604020202020204" pitchFamily="34" charset="0"/>
              <a:buChar char="•"/>
            </a:pPr>
            <a:r>
              <a:rPr lang="en-US" dirty="0">
                <a:solidFill>
                  <a:schemeClr val="bg1"/>
                </a:solidFill>
              </a:rPr>
              <a:t>If </a:t>
            </a:r>
            <a:r>
              <a:rPr lang="en-US">
                <a:solidFill>
                  <a:schemeClr val="bg1"/>
                </a:solidFill>
              </a:rPr>
              <a:t>every fund </a:t>
            </a:r>
            <a:r>
              <a:rPr lang="en-US" dirty="0">
                <a:solidFill>
                  <a:schemeClr val="bg1"/>
                </a:solidFill>
              </a:rPr>
              <a:t>gets the same ceasefire signal simultaneously, what happens?</a:t>
            </a:r>
          </a:p>
          <a:p>
            <a:pPr marL="342900" indent="-342900">
              <a:spcBef>
                <a:spcPts val="1200"/>
              </a:spcBef>
              <a:buFont typeface="Arial" panose="020B0604020202020204" pitchFamily="34" charset="0"/>
              <a:buChar char="•"/>
            </a:pPr>
            <a:r>
              <a:rPr lang="en-US" dirty="0">
                <a:solidFill>
                  <a:schemeClr val="bg1"/>
                </a:solidFill>
              </a:rPr>
              <a:t>The hallucination with ambiguous information. Can you always trust it?</a:t>
            </a:r>
          </a:p>
        </p:txBody>
      </p:sp>
      <p:sp>
        <p:nvSpPr>
          <p:cNvPr id="12" name="Text 2">
            <a:extLst>
              <a:ext uri="{FF2B5EF4-FFF2-40B4-BE49-F238E27FC236}">
                <a16:creationId xmlns:a16="http://schemas.microsoft.com/office/drawing/2014/main" id="{8C838935-5ED0-580A-E360-97478205EBE5}"/>
              </a:ext>
            </a:extLst>
          </p:cNvPr>
          <p:cNvSpPr/>
          <p:nvPr/>
        </p:nvSpPr>
        <p:spPr>
          <a:xfrm>
            <a:off x="1899920" y="5228141"/>
            <a:ext cx="10850880" cy="792480"/>
          </a:xfrm>
          <a:prstGeom prst="rect">
            <a:avLst/>
          </a:prstGeom>
          <a:noFill/>
          <a:ln/>
        </p:spPr>
        <p:txBody>
          <a:bodyPr wrap="square" rtlCol="0" anchor="ctr"/>
          <a:lstStyle/>
          <a:p>
            <a:r>
              <a:rPr lang="en-US" sz="2800" i="1">
                <a:solidFill>
                  <a:schemeClr val="bg1"/>
                </a:solidFill>
                <a:latin typeface="+mj-lt"/>
                <a:ea typeface="Georgia" pitchFamily="34" charset="-122"/>
                <a:cs typeface="Georgia" pitchFamily="34" charset="-120"/>
              </a:rPr>
              <a:t>"who is accountable if this call is wrong?"</a:t>
            </a:r>
            <a:endParaRPr lang="en-US" sz="2933" i="1">
              <a:solidFill>
                <a:schemeClr val="bg1"/>
              </a:solidFill>
              <a:latin typeface="+mj-lt"/>
              <a:ea typeface="Georgia" pitchFamily="34" charset="-122"/>
              <a:cs typeface="Georgia" pitchFamily="34" charset="-120"/>
            </a:endParaRPr>
          </a:p>
        </p:txBody>
      </p:sp>
    </p:spTree>
    <p:extLst>
      <p:ext uri="{BB962C8B-B14F-4D97-AF65-F5344CB8AC3E}">
        <p14:creationId xmlns:p14="http://schemas.microsoft.com/office/powerpoint/2010/main" val="2750316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6956D-27AE-12DC-6736-5FA4C30B49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5E7B5F-669B-B2C2-856C-22FE6783AD1D}"/>
              </a:ext>
            </a:extLst>
          </p:cNvPr>
          <p:cNvSpPr>
            <a:spLocks noGrp="1"/>
          </p:cNvSpPr>
          <p:nvPr>
            <p:ph type="title"/>
          </p:nvPr>
        </p:nvSpPr>
        <p:spPr/>
        <p:txBody>
          <a:bodyPr/>
          <a:lstStyle/>
          <a:p>
            <a:r>
              <a:rPr lang="en-US" i="1"/>
              <a:t>The Decision Framework</a:t>
            </a:r>
          </a:p>
        </p:txBody>
      </p:sp>
      <p:sp>
        <p:nvSpPr>
          <p:cNvPr id="4" name="Footer Placeholder 4">
            <a:extLst>
              <a:ext uri="{FF2B5EF4-FFF2-40B4-BE49-F238E27FC236}">
                <a16:creationId xmlns:a16="http://schemas.microsoft.com/office/drawing/2014/main" id="{F7402C45-2875-CC90-D2E7-BC44C892116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latin typeface="+mn-lt"/>
              </a:rPr>
              <a:t>Presented at the 2026 All Actuaries Summit</a:t>
            </a:r>
          </a:p>
        </p:txBody>
      </p:sp>
      <p:sp>
        <p:nvSpPr>
          <p:cNvPr id="6" name="Text 3">
            <a:extLst>
              <a:ext uri="{FF2B5EF4-FFF2-40B4-BE49-F238E27FC236}">
                <a16:creationId xmlns:a16="http://schemas.microsoft.com/office/drawing/2014/main" id="{0F1F9660-CBFB-F564-49F5-03C26F0A7950}"/>
              </a:ext>
            </a:extLst>
          </p:cNvPr>
          <p:cNvSpPr/>
          <p:nvPr/>
        </p:nvSpPr>
        <p:spPr>
          <a:xfrm>
            <a:off x="501477" y="1849926"/>
            <a:ext cx="10497190" cy="2276353"/>
          </a:xfrm>
          <a:prstGeom prst="rect">
            <a:avLst/>
          </a:prstGeom>
          <a:noFill/>
          <a:ln/>
        </p:spPr>
        <p:txBody>
          <a:bodyPr wrap="square" rtlCol="0" anchor="ctr"/>
          <a:lstStyle/>
          <a:p>
            <a:r>
              <a:rPr lang="en-US" sz="3600">
                <a:solidFill>
                  <a:schemeClr val="bg1"/>
                </a:solidFill>
                <a:latin typeface="+mj-lt"/>
                <a:ea typeface="Courier New" pitchFamily="34" charset="-122"/>
                <a:cs typeface="Courier New" pitchFamily="34" charset="-120"/>
              </a:rPr>
              <a:t>How to use AI responsibly when the market is outside the model’s training distribution?</a:t>
            </a:r>
            <a:endParaRPr lang="en-US" sz="3600">
              <a:solidFill>
                <a:schemeClr val="bg1"/>
              </a:solidFill>
              <a:latin typeface="+mj-lt"/>
            </a:endParaRPr>
          </a:p>
        </p:txBody>
      </p:sp>
    </p:spTree>
    <p:extLst>
      <p:ext uri="{BB962C8B-B14F-4D97-AF65-F5344CB8AC3E}">
        <p14:creationId xmlns:p14="http://schemas.microsoft.com/office/powerpoint/2010/main" val="414095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74C4063-1299-E993-80EF-6E427B48D8A7}"/>
              </a:ext>
            </a:extLst>
          </p:cNvPr>
          <p:cNvSpPr>
            <a:spLocks noGrp="1"/>
          </p:cNvSpPr>
          <p:nvPr>
            <p:ph type="sldNum" sz="quarter" idx="12"/>
          </p:nvPr>
        </p:nvSpPr>
        <p:spPr/>
        <p:txBody>
          <a:bodyPr/>
          <a:lstStyle/>
          <a:p>
            <a:fld id="{741AFF56-1126-4107-9C02-BC0EFBF16431}" type="slidenum">
              <a:rPr lang="en-GB" smtClean="0"/>
              <a:pPr/>
              <a:t>13</a:t>
            </a:fld>
            <a:endParaRPr lang="en-GB" dirty="0"/>
          </a:p>
        </p:txBody>
      </p:sp>
      <p:sp>
        <p:nvSpPr>
          <p:cNvPr id="6" name="Shape 0">
            <a:extLst>
              <a:ext uri="{FF2B5EF4-FFF2-40B4-BE49-F238E27FC236}">
                <a16:creationId xmlns:a16="http://schemas.microsoft.com/office/drawing/2014/main" id="{C64B20DA-C620-F41C-8D38-268AA3B599CF}"/>
              </a:ext>
            </a:extLst>
          </p:cNvPr>
          <p:cNvSpPr/>
          <p:nvPr/>
        </p:nvSpPr>
        <p:spPr>
          <a:xfrm>
            <a:off x="0" y="0"/>
            <a:ext cx="12192000" cy="438912"/>
          </a:xfrm>
          <a:prstGeom prst="rect">
            <a:avLst/>
          </a:prstGeom>
          <a:solidFill>
            <a:srgbClr val="F4F3EF"/>
          </a:solidFill>
          <a:ln w="12700">
            <a:solidFill>
              <a:srgbClr val="E8E7E2"/>
            </a:solidFill>
            <a:prstDash val="solid"/>
          </a:ln>
        </p:spPr>
        <p:txBody>
          <a:bodyPr/>
          <a:lstStyle/>
          <a:p>
            <a:endParaRPr lang="en-AU" sz="2400"/>
          </a:p>
        </p:txBody>
      </p:sp>
      <p:sp>
        <p:nvSpPr>
          <p:cNvPr id="7" name="Text 1">
            <a:extLst>
              <a:ext uri="{FF2B5EF4-FFF2-40B4-BE49-F238E27FC236}">
                <a16:creationId xmlns:a16="http://schemas.microsoft.com/office/drawing/2014/main" id="{4F53372C-F496-2713-AFE7-CD2220AFDFE1}"/>
              </a:ext>
            </a:extLst>
          </p:cNvPr>
          <p:cNvSpPr/>
          <p:nvPr/>
        </p:nvSpPr>
        <p:spPr>
          <a:xfrm>
            <a:off x="0" y="0"/>
            <a:ext cx="12192000" cy="438912"/>
          </a:xfrm>
          <a:prstGeom prst="rect">
            <a:avLst/>
          </a:prstGeom>
          <a:noFill/>
          <a:ln/>
        </p:spPr>
        <p:txBody>
          <a:bodyPr wrap="square" rtlCol="0" anchor="ctr"/>
          <a:lstStyle/>
          <a:p>
            <a:pPr algn="ctr"/>
            <a:r>
              <a:rPr lang="en-US" sz="1333" dirty="0">
                <a:solidFill>
                  <a:srgbClr val="6B6B65"/>
                </a:solidFill>
                <a:latin typeface="+mj-lt"/>
                <a:ea typeface="Courier New" pitchFamily="34" charset="-122"/>
                <a:cs typeface="Courier New" pitchFamily="34" charset="-120"/>
              </a:rPr>
              <a:t>ACT 4 · The Decision Framework</a:t>
            </a:r>
            <a:endParaRPr lang="en-US" sz="1333" dirty="0">
              <a:latin typeface="+mj-lt"/>
            </a:endParaRPr>
          </a:p>
        </p:txBody>
      </p:sp>
      <p:sp>
        <p:nvSpPr>
          <p:cNvPr id="8" name="Text 2">
            <a:extLst>
              <a:ext uri="{FF2B5EF4-FFF2-40B4-BE49-F238E27FC236}">
                <a16:creationId xmlns:a16="http://schemas.microsoft.com/office/drawing/2014/main" id="{EC69AA9F-A55D-BE7F-E126-102A01F8338C}"/>
              </a:ext>
            </a:extLst>
          </p:cNvPr>
          <p:cNvSpPr/>
          <p:nvPr/>
        </p:nvSpPr>
        <p:spPr>
          <a:xfrm>
            <a:off x="738617" y="425057"/>
            <a:ext cx="10850880" cy="1158240"/>
          </a:xfrm>
          <a:prstGeom prst="rect">
            <a:avLst/>
          </a:prstGeom>
          <a:noFill/>
          <a:ln/>
        </p:spPr>
        <p:txBody>
          <a:bodyPr wrap="square" rtlCol="0" anchor="ctr"/>
          <a:lstStyle/>
          <a:p>
            <a:r>
              <a:rPr lang="en-US" sz="2933" i="1" dirty="0">
                <a:solidFill>
                  <a:srgbClr val="1A1A18"/>
                </a:solidFill>
                <a:latin typeface="+mj-lt"/>
                <a:ea typeface="Georgia" pitchFamily="34" charset="-122"/>
                <a:cs typeface="Georgia" pitchFamily="34" charset="-120"/>
              </a:rPr>
              <a:t>The AI gets us to the question faster.</a:t>
            </a:r>
            <a:endParaRPr lang="en-US" sz="2933" dirty="0">
              <a:latin typeface="+mj-lt"/>
            </a:endParaRPr>
          </a:p>
          <a:p>
            <a:r>
              <a:rPr lang="en-US" sz="2933" i="1" dirty="0">
                <a:solidFill>
                  <a:srgbClr val="1A1A18"/>
                </a:solidFill>
                <a:latin typeface="+mj-lt"/>
                <a:ea typeface="Georgia" pitchFamily="34" charset="-122"/>
                <a:cs typeface="Georgia" pitchFamily="34" charset="-120"/>
              </a:rPr>
              <a:t>It doesn't answer the question for us.</a:t>
            </a:r>
            <a:endParaRPr lang="en-US" sz="2933" dirty="0">
              <a:latin typeface="+mj-lt"/>
            </a:endParaRPr>
          </a:p>
        </p:txBody>
      </p:sp>
      <p:sp>
        <p:nvSpPr>
          <p:cNvPr id="9" name="Shape 3">
            <a:extLst>
              <a:ext uri="{FF2B5EF4-FFF2-40B4-BE49-F238E27FC236}">
                <a16:creationId xmlns:a16="http://schemas.microsoft.com/office/drawing/2014/main" id="{5466B865-A0B2-E194-EA55-CCE0CA3EA04E}"/>
              </a:ext>
            </a:extLst>
          </p:cNvPr>
          <p:cNvSpPr/>
          <p:nvPr/>
        </p:nvSpPr>
        <p:spPr>
          <a:xfrm>
            <a:off x="738617" y="1629017"/>
            <a:ext cx="3413760" cy="1645920"/>
          </a:xfrm>
          <a:prstGeom prst="rect">
            <a:avLst/>
          </a:prstGeom>
          <a:solidFill>
            <a:srgbClr val="FFFFFF"/>
          </a:solidFill>
          <a:ln w="6350">
            <a:solidFill>
              <a:srgbClr val="E8E7E2"/>
            </a:solidFill>
            <a:prstDash val="solid"/>
          </a:ln>
        </p:spPr>
        <p:txBody>
          <a:bodyPr/>
          <a:lstStyle/>
          <a:p>
            <a:endParaRPr lang="en-AU" sz="2400"/>
          </a:p>
        </p:txBody>
      </p:sp>
      <p:sp>
        <p:nvSpPr>
          <p:cNvPr id="10" name="Shape 4">
            <a:extLst>
              <a:ext uri="{FF2B5EF4-FFF2-40B4-BE49-F238E27FC236}">
                <a16:creationId xmlns:a16="http://schemas.microsoft.com/office/drawing/2014/main" id="{CAA9B046-CAB7-935C-11DF-FBC6472C8B1B}"/>
              </a:ext>
            </a:extLst>
          </p:cNvPr>
          <p:cNvSpPr/>
          <p:nvPr/>
        </p:nvSpPr>
        <p:spPr>
          <a:xfrm>
            <a:off x="738617" y="1629017"/>
            <a:ext cx="3413760" cy="73152"/>
          </a:xfrm>
          <a:prstGeom prst="rect">
            <a:avLst/>
          </a:prstGeom>
          <a:solidFill>
            <a:srgbClr val="185FA5"/>
          </a:solidFill>
          <a:ln w="12700">
            <a:solidFill>
              <a:srgbClr val="185FA5"/>
            </a:solidFill>
            <a:prstDash val="solid"/>
          </a:ln>
        </p:spPr>
        <p:txBody>
          <a:bodyPr/>
          <a:lstStyle/>
          <a:p>
            <a:endParaRPr lang="en-AU" sz="2400"/>
          </a:p>
        </p:txBody>
      </p:sp>
      <p:sp>
        <p:nvSpPr>
          <p:cNvPr id="11" name="Text 5">
            <a:extLst>
              <a:ext uri="{FF2B5EF4-FFF2-40B4-BE49-F238E27FC236}">
                <a16:creationId xmlns:a16="http://schemas.microsoft.com/office/drawing/2014/main" id="{C41D4ACA-DFBF-9A51-6EB0-D65E05AA4574}"/>
              </a:ext>
            </a:extLst>
          </p:cNvPr>
          <p:cNvSpPr/>
          <p:nvPr/>
        </p:nvSpPr>
        <p:spPr>
          <a:xfrm>
            <a:off x="738617" y="1787513"/>
            <a:ext cx="3413760" cy="670560"/>
          </a:xfrm>
          <a:prstGeom prst="rect">
            <a:avLst/>
          </a:prstGeom>
          <a:noFill/>
          <a:ln/>
        </p:spPr>
        <p:txBody>
          <a:bodyPr wrap="square" rtlCol="0" anchor="t"/>
          <a:lstStyle/>
          <a:p>
            <a:pPr algn="ctr"/>
            <a:r>
              <a:rPr lang="en-US" sz="4800" dirty="0">
                <a:solidFill>
                  <a:srgbClr val="1A1A18"/>
                </a:solidFill>
                <a:ea typeface="Georgia" pitchFamily="34" charset="-122"/>
                <a:cs typeface="Georgia" pitchFamily="34" charset="-120"/>
              </a:rPr>
              <a:t>30%</a:t>
            </a:r>
            <a:endParaRPr lang="en-US" sz="4800" dirty="0"/>
          </a:p>
        </p:txBody>
      </p:sp>
      <p:sp>
        <p:nvSpPr>
          <p:cNvPr id="12" name="Text 6">
            <a:extLst>
              <a:ext uri="{FF2B5EF4-FFF2-40B4-BE49-F238E27FC236}">
                <a16:creationId xmlns:a16="http://schemas.microsoft.com/office/drawing/2014/main" id="{2D33F450-B584-B48E-54F1-F77012D5F5C3}"/>
              </a:ext>
            </a:extLst>
          </p:cNvPr>
          <p:cNvSpPr/>
          <p:nvPr/>
        </p:nvSpPr>
        <p:spPr>
          <a:xfrm>
            <a:off x="860537" y="2494649"/>
            <a:ext cx="3169920" cy="316992"/>
          </a:xfrm>
          <a:prstGeom prst="rect">
            <a:avLst/>
          </a:prstGeom>
          <a:noFill/>
          <a:ln/>
        </p:spPr>
        <p:txBody>
          <a:bodyPr wrap="square" rtlCol="0" anchor="t"/>
          <a:lstStyle/>
          <a:p>
            <a:pPr algn="ctr"/>
            <a:r>
              <a:rPr lang="en-US" sz="1600" b="1" dirty="0">
                <a:solidFill>
                  <a:srgbClr val="1A1A18"/>
                </a:solidFill>
                <a:ea typeface="Calibri" pitchFamily="34" charset="-122"/>
                <a:cs typeface="Calibri" pitchFamily="34" charset="-120"/>
              </a:rPr>
              <a:t>AI Sentiment</a:t>
            </a:r>
            <a:endParaRPr lang="en-US" sz="1600" dirty="0"/>
          </a:p>
        </p:txBody>
      </p:sp>
      <p:sp>
        <p:nvSpPr>
          <p:cNvPr id="13" name="Text 7">
            <a:extLst>
              <a:ext uri="{FF2B5EF4-FFF2-40B4-BE49-F238E27FC236}">
                <a16:creationId xmlns:a16="http://schemas.microsoft.com/office/drawing/2014/main" id="{067B670D-71FF-9A69-CDC4-55A14A348240}"/>
              </a:ext>
            </a:extLst>
          </p:cNvPr>
          <p:cNvSpPr/>
          <p:nvPr/>
        </p:nvSpPr>
        <p:spPr>
          <a:xfrm>
            <a:off x="860537" y="2811641"/>
            <a:ext cx="3169920" cy="341376"/>
          </a:xfrm>
          <a:prstGeom prst="rect">
            <a:avLst/>
          </a:prstGeom>
          <a:noFill/>
          <a:ln/>
        </p:spPr>
        <p:txBody>
          <a:bodyPr wrap="square" rtlCol="0" anchor="t"/>
          <a:lstStyle/>
          <a:p>
            <a:pPr algn="ctr"/>
            <a:r>
              <a:rPr lang="en-US" sz="1333" dirty="0">
                <a:solidFill>
                  <a:srgbClr val="6B6B65"/>
                </a:solidFill>
                <a:ea typeface="Courier New" pitchFamily="34" charset="-122"/>
                <a:cs typeface="Courier New" pitchFamily="34" charset="-120"/>
              </a:rPr>
              <a:t>External + customized models</a:t>
            </a:r>
            <a:endParaRPr lang="en-US" sz="1333" dirty="0"/>
          </a:p>
        </p:txBody>
      </p:sp>
      <p:sp>
        <p:nvSpPr>
          <p:cNvPr id="14" name="Shape 8">
            <a:extLst>
              <a:ext uri="{FF2B5EF4-FFF2-40B4-BE49-F238E27FC236}">
                <a16:creationId xmlns:a16="http://schemas.microsoft.com/office/drawing/2014/main" id="{3D460503-8315-3F76-9BB6-F3C6A0FF0DAF}"/>
              </a:ext>
            </a:extLst>
          </p:cNvPr>
          <p:cNvSpPr/>
          <p:nvPr/>
        </p:nvSpPr>
        <p:spPr>
          <a:xfrm>
            <a:off x="4396217" y="1629017"/>
            <a:ext cx="3413760" cy="1645920"/>
          </a:xfrm>
          <a:prstGeom prst="rect">
            <a:avLst/>
          </a:prstGeom>
          <a:solidFill>
            <a:srgbClr val="FFFFFF"/>
          </a:solidFill>
          <a:ln w="6350">
            <a:solidFill>
              <a:srgbClr val="E8E7E2"/>
            </a:solidFill>
            <a:prstDash val="solid"/>
          </a:ln>
        </p:spPr>
        <p:txBody>
          <a:bodyPr/>
          <a:lstStyle/>
          <a:p>
            <a:endParaRPr lang="en-AU" sz="2400"/>
          </a:p>
        </p:txBody>
      </p:sp>
      <p:sp>
        <p:nvSpPr>
          <p:cNvPr id="15" name="Shape 9">
            <a:extLst>
              <a:ext uri="{FF2B5EF4-FFF2-40B4-BE49-F238E27FC236}">
                <a16:creationId xmlns:a16="http://schemas.microsoft.com/office/drawing/2014/main" id="{39548319-1BF1-73BB-E126-ECBC3EC368E1}"/>
              </a:ext>
            </a:extLst>
          </p:cNvPr>
          <p:cNvSpPr/>
          <p:nvPr/>
        </p:nvSpPr>
        <p:spPr>
          <a:xfrm>
            <a:off x="4396217" y="1629017"/>
            <a:ext cx="3413760" cy="73152"/>
          </a:xfrm>
          <a:prstGeom prst="rect">
            <a:avLst/>
          </a:prstGeom>
          <a:solidFill>
            <a:srgbClr val="EF9F27"/>
          </a:solidFill>
          <a:ln w="12700">
            <a:solidFill>
              <a:srgbClr val="EF9F27"/>
            </a:solidFill>
            <a:prstDash val="solid"/>
          </a:ln>
        </p:spPr>
        <p:txBody>
          <a:bodyPr/>
          <a:lstStyle/>
          <a:p>
            <a:endParaRPr lang="en-AU" sz="2400"/>
          </a:p>
        </p:txBody>
      </p:sp>
      <p:sp>
        <p:nvSpPr>
          <p:cNvPr id="16" name="Text 10">
            <a:extLst>
              <a:ext uri="{FF2B5EF4-FFF2-40B4-BE49-F238E27FC236}">
                <a16:creationId xmlns:a16="http://schemas.microsoft.com/office/drawing/2014/main" id="{0AB4D0A1-097E-749B-F738-7F863DD30D97}"/>
              </a:ext>
            </a:extLst>
          </p:cNvPr>
          <p:cNvSpPr/>
          <p:nvPr/>
        </p:nvSpPr>
        <p:spPr>
          <a:xfrm>
            <a:off x="4396217" y="1787513"/>
            <a:ext cx="3413760" cy="670560"/>
          </a:xfrm>
          <a:prstGeom prst="rect">
            <a:avLst/>
          </a:prstGeom>
          <a:noFill/>
          <a:ln/>
        </p:spPr>
        <p:txBody>
          <a:bodyPr wrap="square" rtlCol="0" anchor="t"/>
          <a:lstStyle/>
          <a:p>
            <a:pPr algn="ctr"/>
            <a:r>
              <a:rPr lang="en-US" sz="4800" dirty="0">
                <a:solidFill>
                  <a:srgbClr val="1A1A18"/>
                </a:solidFill>
                <a:ea typeface="Georgia" pitchFamily="34" charset="-122"/>
                <a:cs typeface="Georgia" pitchFamily="34" charset="-120"/>
              </a:rPr>
              <a:t>40%</a:t>
            </a:r>
            <a:endParaRPr lang="en-US" sz="4800" dirty="0"/>
          </a:p>
        </p:txBody>
      </p:sp>
      <p:sp>
        <p:nvSpPr>
          <p:cNvPr id="17" name="Text 11">
            <a:extLst>
              <a:ext uri="{FF2B5EF4-FFF2-40B4-BE49-F238E27FC236}">
                <a16:creationId xmlns:a16="http://schemas.microsoft.com/office/drawing/2014/main" id="{714167D5-465E-011A-300D-468D60D901C2}"/>
              </a:ext>
            </a:extLst>
          </p:cNvPr>
          <p:cNvSpPr/>
          <p:nvPr/>
        </p:nvSpPr>
        <p:spPr>
          <a:xfrm>
            <a:off x="4518137" y="2494649"/>
            <a:ext cx="3169920" cy="316992"/>
          </a:xfrm>
          <a:prstGeom prst="rect">
            <a:avLst/>
          </a:prstGeom>
          <a:noFill/>
          <a:ln/>
        </p:spPr>
        <p:txBody>
          <a:bodyPr wrap="square" rtlCol="0" anchor="t"/>
          <a:lstStyle/>
          <a:p>
            <a:pPr algn="ctr"/>
            <a:r>
              <a:rPr lang="en-US" sz="1600" b="1" dirty="0">
                <a:solidFill>
                  <a:srgbClr val="1A1A18"/>
                </a:solidFill>
                <a:ea typeface="Calibri" pitchFamily="34" charset="-122"/>
                <a:cs typeface="Calibri" pitchFamily="34" charset="-120"/>
              </a:rPr>
              <a:t>Fundamentals Model</a:t>
            </a:r>
            <a:endParaRPr lang="en-US" sz="1600" dirty="0"/>
          </a:p>
        </p:txBody>
      </p:sp>
      <p:sp>
        <p:nvSpPr>
          <p:cNvPr id="18" name="Text 12">
            <a:extLst>
              <a:ext uri="{FF2B5EF4-FFF2-40B4-BE49-F238E27FC236}">
                <a16:creationId xmlns:a16="http://schemas.microsoft.com/office/drawing/2014/main" id="{4031816E-C962-EC61-F825-FF474613137E}"/>
              </a:ext>
            </a:extLst>
          </p:cNvPr>
          <p:cNvSpPr/>
          <p:nvPr/>
        </p:nvSpPr>
        <p:spPr>
          <a:xfrm>
            <a:off x="4518137" y="2811641"/>
            <a:ext cx="3169920" cy="341376"/>
          </a:xfrm>
          <a:prstGeom prst="rect">
            <a:avLst/>
          </a:prstGeom>
          <a:noFill/>
          <a:ln/>
        </p:spPr>
        <p:txBody>
          <a:bodyPr wrap="square" rtlCol="0" anchor="t"/>
          <a:lstStyle/>
          <a:p>
            <a:pPr algn="ctr"/>
            <a:r>
              <a:rPr lang="en-US" sz="1333" dirty="0">
                <a:solidFill>
                  <a:srgbClr val="6B6B65"/>
                </a:solidFill>
                <a:ea typeface="Courier New" pitchFamily="34" charset="-122"/>
                <a:cs typeface="Courier New" pitchFamily="34" charset="-120"/>
              </a:rPr>
              <a:t>Supply, demand, forward curve</a:t>
            </a:r>
            <a:endParaRPr lang="en-US" sz="1333" dirty="0"/>
          </a:p>
        </p:txBody>
      </p:sp>
      <p:sp>
        <p:nvSpPr>
          <p:cNvPr id="19" name="Shape 13">
            <a:extLst>
              <a:ext uri="{FF2B5EF4-FFF2-40B4-BE49-F238E27FC236}">
                <a16:creationId xmlns:a16="http://schemas.microsoft.com/office/drawing/2014/main" id="{51B2F83B-7A45-490C-16A0-1BCFC9EA6B3C}"/>
              </a:ext>
            </a:extLst>
          </p:cNvPr>
          <p:cNvSpPr/>
          <p:nvPr/>
        </p:nvSpPr>
        <p:spPr>
          <a:xfrm>
            <a:off x="8053817" y="1629017"/>
            <a:ext cx="3413760" cy="1645920"/>
          </a:xfrm>
          <a:prstGeom prst="rect">
            <a:avLst/>
          </a:prstGeom>
          <a:solidFill>
            <a:srgbClr val="FFFFFF"/>
          </a:solidFill>
          <a:ln w="6350">
            <a:solidFill>
              <a:srgbClr val="E8E7E2"/>
            </a:solidFill>
            <a:prstDash val="solid"/>
          </a:ln>
        </p:spPr>
        <p:txBody>
          <a:bodyPr/>
          <a:lstStyle/>
          <a:p>
            <a:endParaRPr lang="en-AU" sz="2400"/>
          </a:p>
        </p:txBody>
      </p:sp>
      <p:sp>
        <p:nvSpPr>
          <p:cNvPr id="20" name="Shape 14">
            <a:extLst>
              <a:ext uri="{FF2B5EF4-FFF2-40B4-BE49-F238E27FC236}">
                <a16:creationId xmlns:a16="http://schemas.microsoft.com/office/drawing/2014/main" id="{89BB9095-0998-907E-3807-B72B3B3678C7}"/>
              </a:ext>
            </a:extLst>
          </p:cNvPr>
          <p:cNvSpPr/>
          <p:nvPr/>
        </p:nvSpPr>
        <p:spPr>
          <a:xfrm>
            <a:off x="8053817" y="1629017"/>
            <a:ext cx="3413760" cy="73152"/>
          </a:xfrm>
          <a:prstGeom prst="rect">
            <a:avLst/>
          </a:prstGeom>
          <a:solidFill>
            <a:srgbClr val="3B6D11"/>
          </a:solidFill>
          <a:ln w="12700">
            <a:solidFill>
              <a:srgbClr val="3B6D11"/>
            </a:solidFill>
            <a:prstDash val="solid"/>
          </a:ln>
        </p:spPr>
        <p:txBody>
          <a:bodyPr/>
          <a:lstStyle/>
          <a:p>
            <a:endParaRPr lang="en-AU" sz="2400"/>
          </a:p>
        </p:txBody>
      </p:sp>
      <p:sp>
        <p:nvSpPr>
          <p:cNvPr id="21" name="Text 15">
            <a:extLst>
              <a:ext uri="{FF2B5EF4-FFF2-40B4-BE49-F238E27FC236}">
                <a16:creationId xmlns:a16="http://schemas.microsoft.com/office/drawing/2014/main" id="{7FC62BFA-1A2E-8788-D133-AE16D6972263}"/>
              </a:ext>
            </a:extLst>
          </p:cNvPr>
          <p:cNvSpPr/>
          <p:nvPr/>
        </p:nvSpPr>
        <p:spPr>
          <a:xfrm>
            <a:off x="8053817" y="1787513"/>
            <a:ext cx="3413760" cy="670560"/>
          </a:xfrm>
          <a:prstGeom prst="rect">
            <a:avLst/>
          </a:prstGeom>
          <a:noFill/>
          <a:ln/>
        </p:spPr>
        <p:txBody>
          <a:bodyPr wrap="square" rtlCol="0" anchor="t"/>
          <a:lstStyle/>
          <a:p>
            <a:pPr algn="ctr"/>
            <a:r>
              <a:rPr lang="en-US" sz="4800" dirty="0">
                <a:solidFill>
                  <a:srgbClr val="1A1A18"/>
                </a:solidFill>
                <a:ea typeface="Georgia" pitchFamily="34" charset="-122"/>
                <a:cs typeface="Georgia" pitchFamily="34" charset="-120"/>
              </a:rPr>
              <a:t>30%</a:t>
            </a:r>
            <a:endParaRPr lang="en-US" sz="4800" dirty="0"/>
          </a:p>
        </p:txBody>
      </p:sp>
      <p:sp>
        <p:nvSpPr>
          <p:cNvPr id="22" name="Text 16">
            <a:extLst>
              <a:ext uri="{FF2B5EF4-FFF2-40B4-BE49-F238E27FC236}">
                <a16:creationId xmlns:a16="http://schemas.microsoft.com/office/drawing/2014/main" id="{58944181-9AD6-2FF1-9791-DBA3D379BE94}"/>
              </a:ext>
            </a:extLst>
          </p:cNvPr>
          <p:cNvSpPr/>
          <p:nvPr/>
        </p:nvSpPr>
        <p:spPr>
          <a:xfrm>
            <a:off x="8175737" y="2494649"/>
            <a:ext cx="3169920" cy="316992"/>
          </a:xfrm>
          <a:prstGeom prst="rect">
            <a:avLst/>
          </a:prstGeom>
          <a:noFill/>
          <a:ln/>
        </p:spPr>
        <p:txBody>
          <a:bodyPr wrap="square" rtlCol="0" anchor="t"/>
          <a:lstStyle/>
          <a:p>
            <a:pPr algn="ctr"/>
            <a:r>
              <a:rPr lang="en-US" sz="1600" b="1" dirty="0">
                <a:solidFill>
                  <a:srgbClr val="1A1A18"/>
                </a:solidFill>
                <a:ea typeface="Calibri" pitchFamily="34" charset="-122"/>
                <a:cs typeface="Calibri" pitchFamily="34" charset="-120"/>
              </a:rPr>
              <a:t>Risk Limit Checks</a:t>
            </a:r>
            <a:endParaRPr lang="en-US" sz="1600" dirty="0"/>
          </a:p>
        </p:txBody>
      </p:sp>
      <p:sp>
        <p:nvSpPr>
          <p:cNvPr id="23" name="Text 17">
            <a:extLst>
              <a:ext uri="{FF2B5EF4-FFF2-40B4-BE49-F238E27FC236}">
                <a16:creationId xmlns:a16="http://schemas.microsoft.com/office/drawing/2014/main" id="{F6504795-9FA0-018D-0857-A43A7CC4F4D4}"/>
              </a:ext>
            </a:extLst>
          </p:cNvPr>
          <p:cNvSpPr/>
          <p:nvPr/>
        </p:nvSpPr>
        <p:spPr>
          <a:xfrm>
            <a:off x="8175737" y="2811641"/>
            <a:ext cx="3169920" cy="341376"/>
          </a:xfrm>
          <a:prstGeom prst="rect">
            <a:avLst/>
          </a:prstGeom>
          <a:noFill/>
          <a:ln/>
        </p:spPr>
        <p:txBody>
          <a:bodyPr wrap="square" rtlCol="0" anchor="t"/>
          <a:lstStyle/>
          <a:p>
            <a:pPr algn="ctr"/>
            <a:r>
              <a:rPr lang="en-US" sz="1333" dirty="0">
                <a:solidFill>
                  <a:srgbClr val="6B6B65"/>
                </a:solidFill>
                <a:ea typeface="Courier New" pitchFamily="34" charset="-122"/>
                <a:cs typeface="Courier New" pitchFamily="34" charset="-120"/>
              </a:rPr>
              <a:t>Mandate, concentration, liquidity, risk profile</a:t>
            </a:r>
            <a:endParaRPr lang="en-US" sz="1333" dirty="0"/>
          </a:p>
        </p:txBody>
      </p:sp>
      <p:sp>
        <p:nvSpPr>
          <p:cNvPr id="24" name="Text 18">
            <a:extLst>
              <a:ext uri="{FF2B5EF4-FFF2-40B4-BE49-F238E27FC236}">
                <a16:creationId xmlns:a16="http://schemas.microsoft.com/office/drawing/2014/main" id="{91976593-9A52-7276-149F-9BA404A9C391}"/>
              </a:ext>
            </a:extLst>
          </p:cNvPr>
          <p:cNvSpPr/>
          <p:nvPr/>
        </p:nvSpPr>
        <p:spPr>
          <a:xfrm>
            <a:off x="738617" y="3373027"/>
            <a:ext cx="10850880" cy="390144"/>
          </a:xfrm>
          <a:prstGeom prst="rect">
            <a:avLst/>
          </a:prstGeom>
          <a:noFill/>
          <a:ln/>
        </p:spPr>
        <p:txBody>
          <a:bodyPr wrap="square" rtlCol="0" anchor="ctr"/>
          <a:lstStyle/>
          <a:p>
            <a:pPr algn="ctr"/>
            <a:r>
              <a:rPr lang="en-US" sz="1467" dirty="0">
                <a:solidFill>
                  <a:srgbClr val="A32D2D"/>
                </a:solidFill>
                <a:ea typeface="Courier New" pitchFamily="34" charset="-122"/>
                <a:cs typeface="Courier New" pitchFamily="34" charset="-120"/>
              </a:rPr>
              <a:t>Human sign-off: 100% — no exceptions, especially in a crisis</a:t>
            </a:r>
            <a:endParaRPr lang="en-US" sz="1467" dirty="0"/>
          </a:p>
        </p:txBody>
      </p:sp>
      <p:sp>
        <p:nvSpPr>
          <p:cNvPr id="25" name="Text 19">
            <a:extLst>
              <a:ext uri="{FF2B5EF4-FFF2-40B4-BE49-F238E27FC236}">
                <a16:creationId xmlns:a16="http://schemas.microsoft.com/office/drawing/2014/main" id="{323213DB-AD02-4290-E86C-339267C95961}"/>
              </a:ext>
            </a:extLst>
          </p:cNvPr>
          <p:cNvSpPr/>
          <p:nvPr/>
        </p:nvSpPr>
        <p:spPr>
          <a:xfrm>
            <a:off x="738617" y="3747931"/>
            <a:ext cx="10850880" cy="365760"/>
          </a:xfrm>
          <a:prstGeom prst="rect">
            <a:avLst/>
          </a:prstGeom>
          <a:noFill/>
          <a:ln/>
        </p:spPr>
        <p:txBody>
          <a:bodyPr wrap="square" rtlCol="0" anchor="ctr"/>
          <a:lstStyle/>
          <a:p>
            <a:r>
              <a:rPr lang="en-US" sz="1333" dirty="0">
                <a:solidFill>
                  <a:srgbClr val="6B6B65"/>
                </a:solidFill>
                <a:ea typeface="Courier New" pitchFamily="34" charset="-122"/>
                <a:cs typeface="Courier New" pitchFamily="34" charset="-120"/>
              </a:rPr>
              <a:t>Three-line AI governance framework</a:t>
            </a:r>
            <a:endParaRPr lang="en-US" sz="1333" dirty="0"/>
          </a:p>
        </p:txBody>
      </p:sp>
      <p:sp>
        <p:nvSpPr>
          <p:cNvPr id="26" name="Shape 20">
            <a:extLst>
              <a:ext uri="{FF2B5EF4-FFF2-40B4-BE49-F238E27FC236}">
                <a16:creationId xmlns:a16="http://schemas.microsoft.com/office/drawing/2014/main" id="{EE85CCBE-8BCA-21C5-F309-A9C58BD98C2F}"/>
              </a:ext>
            </a:extLst>
          </p:cNvPr>
          <p:cNvSpPr/>
          <p:nvPr/>
        </p:nvSpPr>
        <p:spPr>
          <a:xfrm>
            <a:off x="738617" y="4211227"/>
            <a:ext cx="3413760" cy="1706880"/>
          </a:xfrm>
          <a:prstGeom prst="rect">
            <a:avLst/>
          </a:prstGeom>
          <a:solidFill>
            <a:srgbClr val="EAF3DE"/>
          </a:solidFill>
          <a:ln w="6350">
            <a:solidFill>
              <a:srgbClr val="E8E7E2"/>
            </a:solidFill>
            <a:prstDash val="solid"/>
          </a:ln>
        </p:spPr>
        <p:txBody>
          <a:bodyPr/>
          <a:lstStyle/>
          <a:p>
            <a:endParaRPr lang="en-AU" sz="2400"/>
          </a:p>
        </p:txBody>
      </p:sp>
      <p:sp>
        <p:nvSpPr>
          <p:cNvPr id="27" name="Text 21">
            <a:extLst>
              <a:ext uri="{FF2B5EF4-FFF2-40B4-BE49-F238E27FC236}">
                <a16:creationId xmlns:a16="http://schemas.microsoft.com/office/drawing/2014/main" id="{3DF82FB8-8849-1A1F-DDA6-8966F63693E5}"/>
              </a:ext>
            </a:extLst>
          </p:cNvPr>
          <p:cNvSpPr/>
          <p:nvPr/>
        </p:nvSpPr>
        <p:spPr>
          <a:xfrm>
            <a:off x="884921" y="4308763"/>
            <a:ext cx="3121152" cy="390144"/>
          </a:xfrm>
          <a:prstGeom prst="rect">
            <a:avLst/>
          </a:prstGeom>
          <a:noFill/>
          <a:ln/>
        </p:spPr>
        <p:txBody>
          <a:bodyPr wrap="square" rtlCol="0" anchor="ctr"/>
          <a:lstStyle/>
          <a:p>
            <a:r>
              <a:rPr lang="en-US" sz="1333" b="1" dirty="0">
                <a:solidFill>
                  <a:srgbClr val="3B6D11"/>
                </a:solidFill>
                <a:ea typeface="Courier New" pitchFamily="34" charset="-122"/>
                <a:cs typeface="Courier New" pitchFamily="34" charset="-120"/>
              </a:rPr>
              <a:t>1st line · Operations</a:t>
            </a:r>
            <a:endParaRPr lang="en-US" sz="1333" dirty="0"/>
          </a:p>
        </p:txBody>
      </p:sp>
      <p:sp>
        <p:nvSpPr>
          <p:cNvPr id="28" name="Text 22">
            <a:extLst>
              <a:ext uri="{FF2B5EF4-FFF2-40B4-BE49-F238E27FC236}">
                <a16:creationId xmlns:a16="http://schemas.microsoft.com/office/drawing/2014/main" id="{5865F2FC-2AA9-14BB-B6DE-1B712C773053}"/>
              </a:ext>
            </a:extLst>
          </p:cNvPr>
          <p:cNvSpPr/>
          <p:nvPr/>
        </p:nvSpPr>
        <p:spPr>
          <a:xfrm>
            <a:off x="884921" y="4698907"/>
            <a:ext cx="3121152" cy="1072896"/>
          </a:xfrm>
          <a:prstGeom prst="rect">
            <a:avLst/>
          </a:prstGeom>
          <a:noFill/>
          <a:ln/>
        </p:spPr>
        <p:txBody>
          <a:bodyPr wrap="square" rtlCol="0" anchor="t"/>
          <a:lstStyle/>
          <a:p>
            <a:r>
              <a:rPr lang="en-US" sz="1600" dirty="0">
                <a:solidFill>
                  <a:srgbClr val="6B6B65"/>
                </a:solidFill>
                <a:ea typeface="Calibri" pitchFamily="34" charset="-122"/>
                <a:cs typeface="Calibri" pitchFamily="34" charset="-120"/>
              </a:rPr>
              <a:t>Team owns the recommendation. AI output documented. Human sign-off required.</a:t>
            </a:r>
            <a:endParaRPr lang="en-US" sz="1600" dirty="0"/>
          </a:p>
        </p:txBody>
      </p:sp>
      <p:sp>
        <p:nvSpPr>
          <p:cNvPr id="29" name="Shape 23">
            <a:extLst>
              <a:ext uri="{FF2B5EF4-FFF2-40B4-BE49-F238E27FC236}">
                <a16:creationId xmlns:a16="http://schemas.microsoft.com/office/drawing/2014/main" id="{118AF129-892C-D7B8-5EFB-4BA37F2D072F}"/>
              </a:ext>
            </a:extLst>
          </p:cNvPr>
          <p:cNvSpPr/>
          <p:nvPr/>
        </p:nvSpPr>
        <p:spPr>
          <a:xfrm>
            <a:off x="4396217" y="4211227"/>
            <a:ext cx="3413760" cy="1706880"/>
          </a:xfrm>
          <a:prstGeom prst="rect">
            <a:avLst/>
          </a:prstGeom>
          <a:solidFill>
            <a:srgbClr val="FAEEDA"/>
          </a:solidFill>
          <a:ln w="6350">
            <a:solidFill>
              <a:srgbClr val="E8E7E2"/>
            </a:solidFill>
            <a:prstDash val="solid"/>
          </a:ln>
        </p:spPr>
        <p:txBody>
          <a:bodyPr/>
          <a:lstStyle/>
          <a:p>
            <a:endParaRPr lang="en-AU" sz="2400"/>
          </a:p>
        </p:txBody>
      </p:sp>
      <p:sp>
        <p:nvSpPr>
          <p:cNvPr id="30" name="Text 24">
            <a:extLst>
              <a:ext uri="{FF2B5EF4-FFF2-40B4-BE49-F238E27FC236}">
                <a16:creationId xmlns:a16="http://schemas.microsoft.com/office/drawing/2014/main" id="{E8A314B0-17DE-1614-BA63-375786B72BAE}"/>
              </a:ext>
            </a:extLst>
          </p:cNvPr>
          <p:cNvSpPr/>
          <p:nvPr/>
        </p:nvSpPr>
        <p:spPr>
          <a:xfrm>
            <a:off x="4542521" y="4308763"/>
            <a:ext cx="3121152" cy="390144"/>
          </a:xfrm>
          <a:prstGeom prst="rect">
            <a:avLst/>
          </a:prstGeom>
          <a:noFill/>
          <a:ln/>
        </p:spPr>
        <p:txBody>
          <a:bodyPr wrap="square" rtlCol="0" anchor="ctr"/>
          <a:lstStyle/>
          <a:p>
            <a:r>
              <a:rPr lang="en-US" sz="1333" b="1" dirty="0">
                <a:solidFill>
                  <a:srgbClr val="EF9F27"/>
                </a:solidFill>
                <a:ea typeface="Courier New" pitchFamily="34" charset="-122"/>
                <a:cs typeface="Courier New" pitchFamily="34" charset="-120"/>
              </a:rPr>
              <a:t>2nd line · Risk</a:t>
            </a:r>
            <a:endParaRPr lang="en-US" sz="1333" dirty="0"/>
          </a:p>
        </p:txBody>
      </p:sp>
      <p:sp>
        <p:nvSpPr>
          <p:cNvPr id="31" name="Text 25">
            <a:extLst>
              <a:ext uri="{FF2B5EF4-FFF2-40B4-BE49-F238E27FC236}">
                <a16:creationId xmlns:a16="http://schemas.microsoft.com/office/drawing/2014/main" id="{F6F630FD-3D78-B448-F15A-819BBC4D225D}"/>
              </a:ext>
            </a:extLst>
          </p:cNvPr>
          <p:cNvSpPr/>
          <p:nvPr/>
        </p:nvSpPr>
        <p:spPr>
          <a:xfrm>
            <a:off x="4542521" y="4698907"/>
            <a:ext cx="3121152" cy="1072896"/>
          </a:xfrm>
          <a:prstGeom prst="rect">
            <a:avLst/>
          </a:prstGeom>
          <a:noFill/>
          <a:ln/>
        </p:spPr>
        <p:txBody>
          <a:bodyPr wrap="square" rtlCol="0" anchor="t"/>
          <a:lstStyle/>
          <a:p>
            <a:r>
              <a:rPr lang="en-US" sz="1600" dirty="0">
                <a:solidFill>
                  <a:srgbClr val="6B6B65"/>
                </a:solidFill>
                <a:ea typeface="Calibri" pitchFamily="34" charset="-122"/>
                <a:cs typeface="Calibri" pitchFamily="34" charset="-120"/>
              </a:rPr>
              <a:t>Regular model validation (Flags model training cutoff vs crisis date). Monitors drift, data quality, herding risk. </a:t>
            </a:r>
            <a:endParaRPr lang="en-US" sz="1600" dirty="0"/>
          </a:p>
        </p:txBody>
      </p:sp>
      <p:sp>
        <p:nvSpPr>
          <p:cNvPr id="32" name="Shape 26">
            <a:extLst>
              <a:ext uri="{FF2B5EF4-FFF2-40B4-BE49-F238E27FC236}">
                <a16:creationId xmlns:a16="http://schemas.microsoft.com/office/drawing/2014/main" id="{24FFE379-A831-8933-3ED9-6FD02EE41B28}"/>
              </a:ext>
            </a:extLst>
          </p:cNvPr>
          <p:cNvSpPr/>
          <p:nvPr/>
        </p:nvSpPr>
        <p:spPr>
          <a:xfrm>
            <a:off x="8053817" y="4211227"/>
            <a:ext cx="3413760" cy="1706880"/>
          </a:xfrm>
          <a:prstGeom prst="rect">
            <a:avLst/>
          </a:prstGeom>
          <a:solidFill>
            <a:srgbClr val="E6F1FB"/>
          </a:solidFill>
          <a:ln w="6350">
            <a:solidFill>
              <a:srgbClr val="E8E7E2"/>
            </a:solidFill>
            <a:prstDash val="solid"/>
          </a:ln>
        </p:spPr>
        <p:txBody>
          <a:bodyPr/>
          <a:lstStyle/>
          <a:p>
            <a:endParaRPr lang="en-AU" sz="2400"/>
          </a:p>
        </p:txBody>
      </p:sp>
      <p:sp>
        <p:nvSpPr>
          <p:cNvPr id="33" name="Text 27">
            <a:extLst>
              <a:ext uri="{FF2B5EF4-FFF2-40B4-BE49-F238E27FC236}">
                <a16:creationId xmlns:a16="http://schemas.microsoft.com/office/drawing/2014/main" id="{D814FE6B-FCEE-F0EA-E179-2BFB4AA68046}"/>
              </a:ext>
            </a:extLst>
          </p:cNvPr>
          <p:cNvSpPr/>
          <p:nvPr/>
        </p:nvSpPr>
        <p:spPr>
          <a:xfrm>
            <a:off x="8200121" y="4308763"/>
            <a:ext cx="3121152" cy="390144"/>
          </a:xfrm>
          <a:prstGeom prst="rect">
            <a:avLst/>
          </a:prstGeom>
          <a:noFill/>
          <a:ln/>
        </p:spPr>
        <p:txBody>
          <a:bodyPr wrap="square" rtlCol="0" anchor="ctr"/>
          <a:lstStyle/>
          <a:p>
            <a:r>
              <a:rPr lang="en-US" sz="1333" b="1" dirty="0">
                <a:solidFill>
                  <a:srgbClr val="185FA5"/>
                </a:solidFill>
                <a:ea typeface="Courier New" pitchFamily="34" charset="-122"/>
                <a:cs typeface="Courier New" pitchFamily="34" charset="-120"/>
              </a:rPr>
              <a:t>3rd line · Audit</a:t>
            </a:r>
            <a:endParaRPr lang="en-US" sz="1333" dirty="0"/>
          </a:p>
        </p:txBody>
      </p:sp>
      <p:sp>
        <p:nvSpPr>
          <p:cNvPr id="34" name="Text 28">
            <a:extLst>
              <a:ext uri="{FF2B5EF4-FFF2-40B4-BE49-F238E27FC236}">
                <a16:creationId xmlns:a16="http://schemas.microsoft.com/office/drawing/2014/main" id="{6595C5D9-A425-E2CD-02C4-AFB07425DDE6}"/>
              </a:ext>
            </a:extLst>
          </p:cNvPr>
          <p:cNvSpPr/>
          <p:nvPr/>
        </p:nvSpPr>
        <p:spPr>
          <a:xfrm>
            <a:off x="8200121" y="4698907"/>
            <a:ext cx="3121152" cy="1072896"/>
          </a:xfrm>
          <a:prstGeom prst="rect">
            <a:avLst/>
          </a:prstGeom>
          <a:noFill/>
          <a:ln/>
        </p:spPr>
        <p:txBody>
          <a:bodyPr wrap="square" rtlCol="0" anchor="t"/>
          <a:lstStyle/>
          <a:p>
            <a:r>
              <a:rPr lang="en-US" sz="1600" dirty="0">
                <a:solidFill>
                  <a:srgbClr val="6B6B65"/>
                </a:solidFill>
                <a:ea typeface="Calibri" pitchFamily="34" charset="-122"/>
                <a:cs typeface="Calibri" pitchFamily="34" charset="-120"/>
              </a:rPr>
              <a:t>Annual audit of AI-influenced decisions. Board paper includes AI governance section for any crisis-period allocation </a:t>
            </a:r>
            <a:endParaRPr lang="en-US" sz="1600" dirty="0"/>
          </a:p>
        </p:txBody>
      </p:sp>
    </p:spTree>
    <p:extLst>
      <p:ext uri="{BB962C8B-B14F-4D97-AF65-F5344CB8AC3E}">
        <p14:creationId xmlns:p14="http://schemas.microsoft.com/office/powerpoint/2010/main" val="9445566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50920A1-3DCF-1EA3-905D-42CCDC7E0278}"/>
              </a:ext>
            </a:extLst>
          </p:cNvPr>
          <p:cNvSpPr>
            <a:spLocks noGrp="1"/>
          </p:cNvSpPr>
          <p:nvPr>
            <p:ph type="sldNum" sz="quarter" idx="12"/>
          </p:nvPr>
        </p:nvSpPr>
        <p:spPr/>
        <p:txBody>
          <a:bodyPr/>
          <a:lstStyle/>
          <a:p>
            <a:fld id="{741AFF56-1126-4107-9C02-BC0EFBF16431}" type="slidenum">
              <a:rPr lang="en-GB" smtClean="0"/>
              <a:pPr/>
              <a:t>14</a:t>
            </a:fld>
            <a:endParaRPr lang="en-GB" dirty="0"/>
          </a:p>
        </p:txBody>
      </p:sp>
      <p:sp>
        <p:nvSpPr>
          <p:cNvPr id="11" name="Shape 0">
            <a:extLst>
              <a:ext uri="{FF2B5EF4-FFF2-40B4-BE49-F238E27FC236}">
                <a16:creationId xmlns:a16="http://schemas.microsoft.com/office/drawing/2014/main" id="{BA971B58-2A22-F0B0-B862-89F81C56C5D0}"/>
              </a:ext>
            </a:extLst>
          </p:cNvPr>
          <p:cNvSpPr/>
          <p:nvPr/>
        </p:nvSpPr>
        <p:spPr>
          <a:xfrm>
            <a:off x="0" y="0"/>
            <a:ext cx="12192000" cy="438912"/>
          </a:xfrm>
          <a:prstGeom prst="rect">
            <a:avLst/>
          </a:prstGeom>
          <a:solidFill>
            <a:srgbClr val="F4F3EF"/>
          </a:solidFill>
          <a:ln w="12700">
            <a:solidFill>
              <a:srgbClr val="E8E7E2"/>
            </a:solidFill>
            <a:prstDash val="solid"/>
          </a:ln>
        </p:spPr>
        <p:txBody>
          <a:bodyPr/>
          <a:lstStyle/>
          <a:p>
            <a:endParaRPr lang="en-AU" sz="2400"/>
          </a:p>
        </p:txBody>
      </p:sp>
      <p:sp>
        <p:nvSpPr>
          <p:cNvPr id="12" name="Text 1">
            <a:extLst>
              <a:ext uri="{FF2B5EF4-FFF2-40B4-BE49-F238E27FC236}">
                <a16:creationId xmlns:a16="http://schemas.microsoft.com/office/drawing/2014/main" id="{C9CBCBFE-5D42-7DF3-EE84-C3995F721A14}"/>
              </a:ext>
            </a:extLst>
          </p:cNvPr>
          <p:cNvSpPr/>
          <p:nvPr/>
        </p:nvSpPr>
        <p:spPr>
          <a:xfrm>
            <a:off x="0" y="0"/>
            <a:ext cx="12192000" cy="438912"/>
          </a:xfrm>
          <a:prstGeom prst="rect">
            <a:avLst/>
          </a:prstGeom>
          <a:noFill/>
          <a:ln/>
        </p:spPr>
        <p:txBody>
          <a:bodyPr wrap="square" rtlCol="0" anchor="ctr"/>
          <a:lstStyle/>
          <a:p>
            <a:pPr algn="ctr"/>
            <a:r>
              <a:rPr lang="en-US" sz="1333" dirty="0">
                <a:solidFill>
                  <a:srgbClr val="6B6B65"/>
                </a:solidFill>
                <a:latin typeface="+mj-lt"/>
                <a:ea typeface="Courier New" pitchFamily="34" charset="-122"/>
                <a:cs typeface="Courier New" pitchFamily="34" charset="-120"/>
              </a:rPr>
              <a:t>ACT 4 · The Decision Framework</a:t>
            </a:r>
            <a:endParaRPr lang="en-US" sz="1333" dirty="0">
              <a:latin typeface="+mj-lt"/>
            </a:endParaRPr>
          </a:p>
        </p:txBody>
      </p:sp>
      <p:sp>
        <p:nvSpPr>
          <p:cNvPr id="13" name="Text 2">
            <a:extLst>
              <a:ext uri="{FF2B5EF4-FFF2-40B4-BE49-F238E27FC236}">
                <a16:creationId xmlns:a16="http://schemas.microsoft.com/office/drawing/2014/main" id="{CBCC5242-9E0D-3611-8A98-8E7309B6F10C}"/>
              </a:ext>
            </a:extLst>
          </p:cNvPr>
          <p:cNvSpPr/>
          <p:nvPr/>
        </p:nvSpPr>
        <p:spPr>
          <a:xfrm>
            <a:off x="670560" y="609600"/>
            <a:ext cx="10850880" cy="1158240"/>
          </a:xfrm>
          <a:prstGeom prst="rect">
            <a:avLst/>
          </a:prstGeom>
          <a:noFill/>
          <a:ln/>
        </p:spPr>
        <p:txBody>
          <a:bodyPr wrap="square" rtlCol="0" anchor="ctr"/>
          <a:lstStyle/>
          <a:p>
            <a:r>
              <a:rPr lang="en-US" sz="2933" i="1" dirty="0">
                <a:solidFill>
                  <a:srgbClr val="1A1A18"/>
                </a:solidFill>
                <a:latin typeface="+mj-lt"/>
                <a:ea typeface="Georgia" pitchFamily="34" charset="-122"/>
                <a:cs typeface="Georgia" pitchFamily="34" charset="-120"/>
              </a:rPr>
              <a:t>Built our own sentiment analysis to best align with our strategy</a:t>
            </a:r>
            <a:endParaRPr lang="en-US" sz="2933" dirty="0">
              <a:latin typeface="+mj-lt"/>
            </a:endParaRPr>
          </a:p>
        </p:txBody>
      </p:sp>
      <p:pic>
        <p:nvPicPr>
          <p:cNvPr id="14" name="Picture 13">
            <a:extLst>
              <a:ext uri="{FF2B5EF4-FFF2-40B4-BE49-F238E27FC236}">
                <a16:creationId xmlns:a16="http://schemas.microsoft.com/office/drawing/2014/main" id="{5E96CB5F-E7E6-E88C-3B08-B91DE7BFF25F}"/>
              </a:ext>
            </a:extLst>
          </p:cNvPr>
          <p:cNvPicPr>
            <a:picLocks noChangeAspect="1"/>
          </p:cNvPicPr>
          <p:nvPr/>
        </p:nvPicPr>
        <p:blipFill>
          <a:blip r:embed="rId3"/>
          <a:srcRect b="61562"/>
          <a:stretch>
            <a:fillRect/>
          </a:stretch>
        </p:blipFill>
        <p:spPr>
          <a:xfrm>
            <a:off x="1563892" y="1767840"/>
            <a:ext cx="8280000" cy="1144497"/>
          </a:xfrm>
          <a:prstGeom prst="rect">
            <a:avLst/>
          </a:prstGeom>
        </p:spPr>
      </p:pic>
      <p:pic>
        <p:nvPicPr>
          <p:cNvPr id="15" name="Picture 14">
            <a:extLst>
              <a:ext uri="{FF2B5EF4-FFF2-40B4-BE49-F238E27FC236}">
                <a16:creationId xmlns:a16="http://schemas.microsoft.com/office/drawing/2014/main" id="{D02BF113-5096-814B-8ACE-147D465C0C0E}"/>
              </a:ext>
            </a:extLst>
          </p:cNvPr>
          <p:cNvPicPr>
            <a:picLocks noChangeAspect="1"/>
          </p:cNvPicPr>
          <p:nvPr/>
        </p:nvPicPr>
        <p:blipFill>
          <a:blip r:embed="rId4"/>
          <a:stretch>
            <a:fillRect/>
          </a:stretch>
        </p:blipFill>
        <p:spPr>
          <a:xfrm>
            <a:off x="1563892" y="2912337"/>
            <a:ext cx="8280000" cy="3174369"/>
          </a:xfrm>
          <a:prstGeom prst="rect">
            <a:avLst/>
          </a:prstGeom>
        </p:spPr>
      </p:pic>
    </p:spTree>
    <p:extLst>
      <p:ext uri="{BB962C8B-B14F-4D97-AF65-F5344CB8AC3E}">
        <p14:creationId xmlns:p14="http://schemas.microsoft.com/office/powerpoint/2010/main" val="40037181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C8285-4211-EA14-7B09-266C2F3C2B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65547B-1707-692F-0084-1E5AB9750A51}"/>
              </a:ext>
            </a:extLst>
          </p:cNvPr>
          <p:cNvSpPr>
            <a:spLocks noGrp="1"/>
          </p:cNvSpPr>
          <p:nvPr>
            <p:ph type="title"/>
          </p:nvPr>
        </p:nvSpPr>
        <p:spPr/>
        <p:txBody>
          <a:bodyPr/>
          <a:lstStyle/>
          <a:p>
            <a:r>
              <a:rPr lang="en-US" i="1"/>
              <a:t>Resolution</a:t>
            </a:r>
          </a:p>
        </p:txBody>
      </p:sp>
      <p:sp>
        <p:nvSpPr>
          <p:cNvPr id="4" name="Footer Placeholder 4">
            <a:extLst>
              <a:ext uri="{FF2B5EF4-FFF2-40B4-BE49-F238E27FC236}">
                <a16:creationId xmlns:a16="http://schemas.microsoft.com/office/drawing/2014/main" id="{1A98A89B-023E-DB8F-5B79-D077F8B729C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latin typeface="+mn-lt"/>
              </a:rPr>
              <a:t>Presented at the 2026 All Actuaries Summit</a:t>
            </a:r>
          </a:p>
        </p:txBody>
      </p:sp>
      <p:sp>
        <p:nvSpPr>
          <p:cNvPr id="6" name="Text 3">
            <a:extLst>
              <a:ext uri="{FF2B5EF4-FFF2-40B4-BE49-F238E27FC236}">
                <a16:creationId xmlns:a16="http://schemas.microsoft.com/office/drawing/2014/main" id="{B01AE334-8113-0D58-E24D-7DB204876752}"/>
              </a:ext>
            </a:extLst>
          </p:cNvPr>
          <p:cNvSpPr/>
          <p:nvPr/>
        </p:nvSpPr>
        <p:spPr>
          <a:xfrm>
            <a:off x="501477" y="1849926"/>
            <a:ext cx="10497190" cy="2276353"/>
          </a:xfrm>
          <a:prstGeom prst="rect">
            <a:avLst/>
          </a:prstGeom>
          <a:noFill/>
          <a:ln/>
        </p:spPr>
        <p:txBody>
          <a:bodyPr wrap="square" rtlCol="0" anchor="ctr"/>
          <a:lstStyle/>
          <a:p>
            <a:r>
              <a:rPr lang="en-US" sz="3600">
                <a:solidFill>
                  <a:schemeClr val="bg1"/>
                </a:solidFill>
                <a:latin typeface="+mj-lt"/>
                <a:ea typeface="Courier New" pitchFamily="34" charset="-122"/>
                <a:cs typeface="Courier New" pitchFamily="34" charset="-120"/>
              </a:rPr>
              <a:t>The CIO gets her answer…</a:t>
            </a:r>
            <a:endParaRPr lang="en-US" sz="3600">
              <a:solidFill>
                <a:schemeClr val="bg1"/>
              </a:solidFill>
              <a:latin typeface="+mj-lt"/>
            </a:endParaRPr>
          </a:p>
        </p:txBody>
      </p:sp>
    </p:spTree>
    <p:extLst>
      <p:ext uri="{BB962C8B-B14F-4D97-AF65-F5344CB8AC3E}">
        <p14:creationId xmlns:p14="http://schemas.microsoft.com/office/powerpoint/2010/main" val="1171696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10454A-0028-3410-F645-14BC89C4F03C}"/>
              </a:ext>
            </a:extLst>
          </p:cNvPr>
          <p:cNvSpPr>
            <a:spLocks noGrp="1"/>
          </p:cNvSpPr>
          <p:nvPr>
            <p:ph type="sldNum" sz="quarter" idx="12"/>
          </p:nvPr>
        </p:nvSpPr>
        <p:spPr/>
        <p:txBody>
          <a:bodyPr/>
          <a:lstStyle/>
          <a:p>
            <a:fld id="{741AFF56-1126-4107-9C02-BC0EFBF16431}" type="slidenum">
              <a:rPr lang="en-GB" smtClean="0"/>
              <a:pPr/>
              <a:t>16</a:t>
            </a:fld>
            <a:endParaRPr lang="en-GB" dirty="0"/>
          </a:p>
        </p:txBody>
      </p:sp>
      <p:sp>
        <p:nvSpPr>
          <p:cNvPr id="6" name="Shape 0">
            <a:extLst>
              <a:ext uri="{FF2B5EF4-FFF2-40B4-BE49-F238E27FC236}">
                <a16:creationId xmlns:a16="http://schemas.microsoft.com/office/drawing/2014/main" id="{FC3B07FE-AECA-6B2E-160D-215C97020702}"/>
              </a:ext>
            </a:extLst>
          </p:cNvPr>
          <p:cNvSpPr/>
          <p:nvPr/>
        </p:nvSpPr>
        <p:spPr>
          <a:xfrm>
            <a:off x="0" y="0"/>
            <a:ext cx="12192000" cy="438912"/>
          </a:xfrm>
          <a:prstGeom prst="rect">
            <a:avLst/>
          </a:prstGeom>
          <a:solidFill>
            <a:srgbClr val="EAF3DE"/>
          </a:solidFill>
          <a:ln w="12700">
            <a:solidFill>
              <a:srgbClr val="C0DD97"/>
            </a:solidFill>
            <a:prstDash val="solid"/>
          </a:ln>
        </p:spPr>
        <p:txBody>
          <a:bodyPr/>
          <a:lstStyle/>
          <a:p>
            <a:endParaRPr lang="en-AU" sz="2400"/>
          </a:p>
        </p:txBody>
      </p:sp>
      <p:sp>
        <p:nvSpPr>
          <p:cNvPr id="7" name="Text 1">
            <a:extLst>
              <a:ext uri="{FF2B5EF4-FFF2-40B4-BE49-F238E27FC236}">
                <a16:creationId xmlns:a16="http://schemas.microsoft.com/office/drawing/2014/main" id="{DD9AEFF6-98C7-1B15-DCF6-54C1A762DCFE}"/>
              </a:ext>
            </a:extLst>
          </p:cNvPr>
          <p:cNvSpPr/>
          <p:nvPr/>
        </p:nvSpPr>
        <p:spPr>
          <a:xfrm>
            <a:off x="0" y="0"/>
            <a:ext cx="12192000" cy="438912"/>
          </a:xfrm>
          <a:prstGeom prst="rect">
            <a:avLst/>
          </a:prstGeom>
          <a:noFill/>
          <a:ln/>
        </p:spPr>
        <p:txBody>
          <a:bodyPr wrap="square" rtlCol="0" anchor="ctr"/>
          <a:lstStyle/>
          <a:p>
            <a:pPr algn="ctr"/>
            <a:r>
              <a:rPr lang="en-US" sz="1333" dirty="0">
                <a:solidFill>
                  <a:srgbClr val="3B6D11"/>
                </a:solidFill>
                <a:latin typeface="+mj-lt"/>
                <a:ea typeface="Courier New" pitchFamily="34" charset="-122"/>
                <a:cs typeface="Courier New" pitchFamily="34" charset="-120"/>
              </a:rPr>
              <a:t>ACT 5 · Resolution</a:t>
            </a:r>
            <a:endParaRPr lang="en-US" sz="1333" dirty="0">
              <a:latin typeface="+mj-lt"/>
            </a:endParaRPr>
          </a:p>
        </p:txBody>
      </p:sp>
      <p:sp>
        <p:nvSpPr>
          <p:cNvPr id="8" name="Text 2">
            <a:extLst>
              <a:ext uri="{FF2B5EF4-FFF2-40B4-BE49-F238E27FC236}">
                <a16:creationId xmlns:a16="http://schemas.microsoft.com/office/drawing/2014/main" id="{C41BF6B3-2351-6500-E392-6A18154FFC09}"/>
              </a:ext>
            </a:extLst>
          </p:cNvPr>
          <p:cNvSpPr/>
          <p:nvPr/>
        </p:nvSpPr>
        <p:spPr>
          <a:xfrm>
            <a:off x="670560" y="609600"/>
            <a:ext cx="10850880" cy="670560"/>
          </a:xfrm>
          <a:prstGeom prst="rect">
            <a:avLst/>
          </a:prstGeom>
          <a:noFill/>
          <a:ln/>
        </p:spPr>
        <p:txBody>
          <a:bodyPr wrap="square" rtlCol="0" anchor="ctr"/>
          <a:lstStyle/>
          <a:p>
            <a:r>
              <a:rPr lang="en-US" sz="3200" i="1" dirty="0">
                <a:solidFill>
                  <a:srgbClr val="1A1A18"/>
                </a:solidFill>
                <a:latin typeface="+mj-lt"/>
                <a:ea typeface="Georgia" pitchFamily="34" charset="-122"/>
                <a:cs typeface="Georgia" pitchFamily="34" charset="-120"/>
              </a:rPr>
              <a:t>8:54am. Markets open in 6 minutes.</a:t>
            </a:r>
            <a:endParaRPr lang="en-US" sz="3200" dirty="0">
              <a:latin typeface="+mj-lt"/>
            </a:endParaRPr>
          </a:p>
        </p:txBody>
      </p:sp>
      <p:sp>
        <p:nvSpPr>
          <p:cNvPr id="9" name="Shape 3">
            <a:extLst>
              <a:ext uri="{FF2B5EF4-FFF2-40B4-BE49-F238E27FC236}">
                <a16:creationId xmlns:a16="http://schemas.microsoft.com/office/drawing/2014/main" id="{E0632EDD-DB26-D780-1697-FE048A438A26}"/>
              </a:ext>
            </a:extLst>
          </p:cNvPr>
          <p:cNvSpPr/>
          <p:nvPr/>
        </p:nvSpPr>
        <p:spPr>
          <a:xfrm>
            <a:off x="670560" y="1402080"/>
            <a:ext cx="10850880" cy="1463040"/>
          </a:xfrm>
          <a:prstGeom prst="rect">
            <a:avLst/>
          </a:prstGeom>
          <a:solidFill>
            <a:srgbClr val="EAF3DE"/>
          </a:solidFill>
          <a:ln w="6350">
            <a:solidFill>
              <a:srgbClr val="C0DD97"/>
            </a:solidFill>
            <a:prstDash val="solid"/>
          </a:ln>
        </p:spPr>
        <p:txBody>
          <a:bodyPr/>
          <a:lstStyle/>
          <a:p>
            <a:endParaRPr lang="en-AU" sz="2400">
              <a:latin typeface="+mj-lt"/>
            </a:endParaRPr>
          </a:p>
        </p:txBody>
      </p:sp>
      <p:sp>
        <p:nvSpPr>
          <p:cNvPr id="10" name="Text 4">
            <a:extLst>
              <a:ext uri="{FF2B5EF4-FFF2-40B4-BE49-F238E27FC236}">
                <a16:creationId xmlns:a16="http://schemas.microsoft.com/office/drawing/2014/main" id="{E26AD55D-145B-3F30-1265-9B42FED8DEC7}"/>
              </a:ext>
            </a:extLst>
          </p:cNvPr>
          <p:cNvSpPr/>
          <p:nvPr/>
        </p:nvSpPr>
        <p:spPr>
          <a:xfrm>
            <a:off x="914400" y="1511808"/>
            <a:ext cx="10363200" cy="316992"/>
          </a:xfrm>
          <a:prstGeom prst="rect">
            <a:avLst/>
          </a:prstGeom>
          <a:noFill/>
          <a:ln/>
        </p:spPr>
        <p:txBody>
          <a:bodyPr wrap="square" rtlCol="0" anchor="ctr"/>
          <a:lstStyle/>
          <a:p>
            <a:r>
              <a:rPr lang="en-US" sz="1200" dirty="0">
                <a:solidFill>
                  <a:srgbClr val="3B6D11"/>
                </a:solidFill>
                <a:latin typeface="+mj-lt"/>
                <a:ea typeface="Courier New" pitchFamily="34" charset="-122"/>
                <a:cs typeface="Courier New" pitchFamily="34" charset="-120"/>
              </a:rPr>
              <a:t>RECOMMENDATION</a:t>
            </a:r>
            <a:endParaRPr lang="en-US" sz="1200" dirty="0">
              <a:latin typeface="+mj-lt"/>
            </a:endParaRPr>
          </a:p>
        </p:txBody>
      </p:sp>
      <p:sp>
        <p:nvSpPr>
          <p:cNvPr id="11" name="Text 5">
            <a:extLst>
              <a:ext uri="{FF2B5EF4-FFF2-40B4-BE49-F238E27FC236}">
                <a16:creationId xmlns:a16="http://schemas.microsoft.com/office/drawing/2014/main" id="{04EC3193-FD58-267E-0C6E-4F610F1F1195}"/>
              </a:ext>
            </a:extLst>
          </p:cNvPr>
          <p:cNvSpPr/>
          <p:nvPr/>
        </p:nvSpPr>
        <p:spPr>
          <a:xfrm>
            <a:off x="914400" y="1828800"/>
            <a:ext cx="10363200" cy="926592"/>
          </a:xfrm>
          <a:prstGeom prst="rect">
            <a:avLst/>
          </a:prstGeom>
          <a:noFill/>
          <a:ln/>
        </p:spPr>
        <p:txBody>
          <a:bodyPr wrap="square" rtlCol="0" anchor="ctr"/>
          <a:lstStyle/>
          <a:p>
            <a:r>
              <a:rPr lang="en-US" sz="1600" dirty="0">
                <a:solidFill>
                  <a:srgbClr val="27500A"/>
                </a:solidFill>
                <a:latin typeface="+mj-lt"/>
                <a:ea typeface="Courier New" pitchFamily="34" charset="-122"/>
                <a:cs typeface="Courier New" pitchFamily="34" charset="-120"/>
              </a:rPr>
              <a:t>Hold at 8.4%. Trigger increase to 10% only if: Bloomberg sentiment signal sustains above 70/100 for 48hrs AND fundamentals confirm disruption without imminent ceasefire AND IEA's June resumption assumption is formally revised outward.</a:t>
            </a:r>
          </a:p>
        </p:txBody>
      </p:sp>
      <p:sp>
        <p:nvSpPr>
          <p:cNvPr id="12" name="Shape 6">
            <a:extLst>
              <a:ext uri="{FF2B5EF4-FFF2-40B4-BE49-F238E27FC236}">
                <a16:creationId xmlns:a16="http://schemas.microsoft.com/office/drawing/2014/main" id="{5C5C4251-F10F-A48F-4FF7-43EABB2F0C27}"/>
              </a:ext>
            </a:extLst>
          </p:cNvPr>
          <p:cNvSpPr/>
          <p:nvPr/>
        </p:nvSpPr>
        <p:spPr>
          <a:xfrm>
            <a:off x="670559" y="3048000"/>
            <a:ext cx="5286895" cy="1280160"/>
          </a:xfrm>
          <a:prstGeom prst="rect">
            <a:avLst/>
          </a:prstGeom>
          <a:solidFill>
            <a:srgbClr val="F4F3EF"/>
          </a:solidFill>
          <a:ln w="6350">
            <a:solidFill>
              <a:srgbClr val="E8E7E2"/>
            </a:solidFill>
            <a:prstDash val="solid"/>
          </a:ln>
        </p:spPr>
        <p:txBody>
          <a:bodyPr/>
          <a:lstStyle/>
          <a:p>
            <a:endParaRPr lang="en-AU" sz="2400" dirty="0">
              <a:latin typeface="+mj-lt"/>
            </a:endParaRPr>
          </a:p>
        </p:txBody>
      </p:sp>
      <p:sp>
        <p:nvSpPr>
          <p:cNvPr id="13" name="Text 7">
            <a:extLst>
              <a:ext uri="{FF2B5EF4-FFF2-40B4-BE49-F238E27FC236}">
                <a16:creationId xmlns:a16="http://schemas.microsoft.com/office/drawing/2014/main" id="{F6B02F08-6526-5475-5D8B-DBB321C552FD}"/>
              </a:ext>
            </a:extLst>
          </p:cNvPr>
          <p:cNvSpPr/>
          <p:nvPr/>
        </p:nvSpPr>
        <p:spPr>
          <a:xfrm>
            <a:off x="792480" y="3145536"/>
            <a:ext cx="4876800" cy="316992"/>
          </a:xfrm>
          <a:prstGeom prst="rect">
            <a:avLst/>
          </a:prstGeom>
          <a:noFill/>
          <a:ln/>
        </p:spPr>
        <p:txBody>
          <a:bodyPr wrap="square" rtlCol="0" anchor="ctr"/>
          <a:lstStyle/>
          <a:p>
            <a:r>
              <a:rPr lang="en-US" sz="1333" dirty="0">
                <a:solidFill>
                  <a:srgbClr val="6B6B65"/>
                </a:solidFill>
                <a:latin typeface="+mj-lt"/>
                <a:ea typeface="Courier New" pitchFamily="34" charset="-122"/>
                <a:cs typeface="Courier New" pitchFamily="34" charset="-120"/>
              </a:rPr>
              <a:t>Traditional (pre-LLM/AI)</a:t>
            </a:r>
            <a:endParaRPr lang="en-US" sz="1333" dirty="0">
              <a:latin typeface="+mj-lt"/>
            </a:endParaRPr>
          </a:p>
        </p:txBody>
      </p:sp>
      <p:sp>
        <p:nvSpPr>
          <p:cNvPr id="14" name="Text 8">
            <a:extLst>
              <a:ext uri="{FF2B5EF4-FFF2-40B4-BE49-F238E27FC236}">
                <a16:creationId xmlns:a16="http://schemas.microsoft.com/office/drawing/2014/main" id="{95817E4B-0DAE-A217-8335-6FF2245B1113}"/>
              </a:ext>
            </a:extLst>
          </p:cNvPr>
          <p:cNvSpPr/>
          <p:nvPr/>
        </p:nvSpPr>
        <p:spPr>
          <a:xfrm>
            <a:off x="792480" y="3462528"/>
            <a:ext cx="4876800" cy="609600"/>
          </a:xfrm>
          <a:prstGeom prst="rect">
            <a:avLst/>
          </a:prstGeom>
          <a:noFill/>
          <a:ln/>
        </p:spPr>
        <p:txBody>
          <a:bodyPr wrap="square" rtlCol="0" anchor="ctr"/>
          <a:lstStyle/>
          <a:p>
            <a:r>
              <a:rPr lang="en-US" sz="4000" dirty="0">
                <a:solidFill>
                  <a:srgbClr val="A32D2D"/>
                </a:solidFill>
                <a:latin typeface="+mj-lt"/>
                <a:ea typeface="Georgia" pitchFamily="34" charset="-122"/>
                <a:cs typeface="Georgia" pitchFamily="34" charset="-120"/>
              </a:rPr>
              <a:t>2 days</a:t>
            </a:r>
            <a:endParaRPr lang="en-US" sz="4000" dirty="0">
              <a:latin typeface="+mj-lt"/>
            </a:endParaRPr>
          </a:p>
        </p:txBody>
      </p:sp>
      <p:sp>
        <p:nvSpPr>
          <p:cNvPr id="15" name="Shape 9">
            <a:extLst>
              <a:ext uri="{FF2B5EF4-FFF2-40B4-BE49-F238E27FC236}">
                <a16:creationId xmlns:a16="http://schemas.microsoft.com/office/drawing/2014/main" id="{651C25B7-DDD9-1B95-DDBE-4FD8885C716A}"/>
              </a:ext>
            </a:extLst>
          </p:cNvPr>
          <p:cNvSpPr/>
          <p:nvPr/>
        </p:nvSpPr>
        <p:spPr>
          <a:xfrm>
            <a:off x="6234545" y="3048000"/>
            <a:ext cx="5286895" cy="1280160"/>
          </a:xfrm>
          <a:prstGeom prst="rect">
            <a:avLst/>
          </a:prstGeom>
          <a:solidFill>
            <a:srgbClr val="EAF3DE"/>
          </a:solidFill>
          <a:ln w="6350">
            <a:solidFill>
              <a:srgbClr val="C0DD97"/>
            </a:solidFill>
            <a:prstDash val="solid"/>
          </a:ln>
        </p:spPr>
        <p:txBody>
          <a:bodyPr/>
          <a:lstStyle/>
          <a:p>
            <a:endParaRPr lang="en-AU" sz="2400">
              <a:latin typeface="+mj-lt"/>
            </a:endParaRPr>
          </a:p>
        </p:txBody>
      </p:sp>
      <p:sp>
        <p:nvSpPr>
          <p:cNvPr id="16" name="Text 10">
            <a:extLst>
              <a:ext uri="{FF2B5EF4-FFF2-40B4-BE49-F238E27FC236}">
                <a16:creationId xmlns:a16="http://schemas.microsoft.com/office/drawing/2014/main" id="{CF882E79-44F9-6963-99F9-2AA171408540}"/>
              </a:ext>
            </a:extLst>
          </p:cNvPr>
          <p:cNvSpPr/>
          <p:nvPr/>
        </p:nvSpPr>
        <p:spPr>
          <a:xfrm>
            <a:off x="6522720" y="3145536"/>
            <a:ext cx="4876800" cy="316992"/>
          </a:xfrm>
          <a:prstGeom prst="rect">
            <a:avLst/>
          </a:prstGeom>
          <a:noFill/>
          <a:ln/>
        </p:spPr>
        <p:txBody>
          <a:bodyPr wrap="square" rtlCol="0" anchor="ctr"/>
          <a:lstStyle/>
          <a:p>
            <a:r>
              <a:rPr lang="en-US" sz="1333" dirty="0">
                <a:solidFill>
                  <a:srgbClr val="3B6D11"/>
                </a:solidFill>
                <a:latin typeface="+mj-lt"/>
                <a:ea typeface="Courier New" pitchFamily="34" charset="-122"/>
                <a:cs typeface="Courier New" pitchFamily="34" charset="-120"/>
              </a:rPr>
              <a:t>AI-assisted</a:t>
            </a:r>
            <a:endParaRPr lang="en-US" sz="1333" dirty="0">
              <a:latin typeface="+mj-lt"/>
            </a:endParaRPr>
          </a:p>
        </p:txBody>
      </p:sp>
      <p:sp>
        <p:nvSpPr>
          <p:cNvPr id="17" name="Text 11">
            <a:extLst>
              <a:ext uri="{FF2B5EF4-FFF2-40B4-BE49-F238E27FC236}">
                <a16:creationId xmlns:a16="http://schemas.microsoft.com/office/drawing/2014/main" id="{998281D3-DD3C-D568-3DFE-AEB54DCA9D8D}"/>
              </a:ext>
            </a:extLst>
          </p:cNvPr>
          <p:cNvSpPr/>
          <p:nvPr/>
        </p:nvSpPr>
        <p:spPr>
          <a:xfrm>
            <a:off x="6522720" y="3462528"/>
            <a:ext cx="4876800" cy="609600"/>
          </a:xfrm>
          <a:prstGeom prst="rect">
            <a:avLst/>
          </a:prstGeom>
          <a:noFill/>
          <a:ln/>
        </p:spPr>
        <p:txBody>
          <a:bodyPr wrap="square" rtlCol="0" anchor="ctr"/>
          <a:lstStyle/>
          <a:p>
            <a:r>
              <a:rPr lang="en-US" sz="4000" dirty="0">
                <a:solidFill>
                  <a:srgbClr val="3B6D11"/>
                </a:solidFill>
                <a:latin typeface="+mj-lt"/>
                <a:ea typeface="Georgia" pitchFamily="34" charset="-122"/>
                <a:cs typeface="Georgia" pitchFamily="34" charset="-120"/>
              </a:rPr>
              <a:t>1h 50m</a:t>
            </a:r>
            <a:endParaRPr lang="en-US" sz="4000" dirty="0">
              <a:latin typeface="+mj-lt"/>
            </a:endParaRPr>
          </a:p>
        </p:txBody>
      </p:sp>
      <p:sp>
        <p:nvSpPr>
          <p:cNvPr id="18" name="Shape 12">
            <a:extLst>
              <a:ext uri="{FF2B5EF4-FFF2-40B4-BE49-F238E27FC236}">
                <a16:creationId xmlns:a16="http://schemas.microsoft.com/office/drawing/2014/main" id="{FAAC7A57-E911-50EF-CF94-B54D50BD6645}"/>
              </a:ext>
            </a:extLst>
          </p:cNvPr>
          <p:cNvSpPr/>
          <p:nvPr/>
        </p:nvSpPr>
        <p:spPr>
          <a:xfrm>
            <a:off x="914400" y="4511040"/>
            <a:ext cx="195072" cy="195072"/>
          </a:xfrm>
          <a:prstGeom prst="ellipse">
            <a:avLst/>
          </a:prstGeom>
          <a:solidFill>
            <a:srgbClr val="639922"/>
          </a:solidFill>
          <a:ln w="12700">
            <a:solidFill>
              <a:srgbClr val="639922"/>
            </a:solidFill>
            <a:prstDash val="solid"/>
          </a:ln>
        </p:spPr>
        <p:txBody>
          <a:bodyPr/>
          <a:lstStyle/>
          <a:p>
            <a:endParaRPr lang="en-AU" sz="2400">
              <a:latin typeface="+mj-lt"/>
            </a:endParaRPr>
          </a:p>
        </p:txBody>
      </p:sp>
      <p:sp>
        <p:nvSpPr>
          <p:cNvPr id="19" name="Text 13">
            <a:extLst>
              <a:ext uri="{FF2B5EF4-FFF2-40B4-BE49-F238E27FC236}">
                <a16:creationId xmlns:a16="http://schemas.microsoft.com/office/drawing/2014/main" id="{BECCA0ED-E9B5-5C81-B1DD-1631955004A1}"/>
              </a:ext>
            </a:extLst>
          </p:cNvPr>
          <p:cNvSpPr/>
          <p:nvPr/>
        </p:nvSpPr>
        <p:spPr>
          <a:xfrm>
            <a:off x="1280160" y="4443984"/>
            <a:ext cx="10485120" cy="365760"/>
          </a:xfrm>
          <a:prstGeom prst="rect">
            <a:avLst/>
          </a:prstGeom>
          <a:noFill/>
          <a:ln/>
        </p:spPr>
        <p:txBody>
          <a:bodyPr wrap="square" rtlCol="0" anchor="ctr"/>
          <a:lstStyle/>
          <a:p>
            <a:r>
              <a:rPr lang="en-US" sz="1600" dirty="0">
                <a:solidFill>
                  <a:srgbClr val="1A1A18"/>
                </a:solidFill>
                <a:latin typeface="+mj-lt"/>
                <a:ea typeface="Calibri" pitchFamily="34" charset="-122"/>
                <a:cs typeface="Calibri" pitchFamily="34" charset="-120"/>
              </a:rPr>
              <a:t>AI models have training cutoffs — in an unprecedented market, high confidence scores may be misleading</a:t>
            </a:r>
          </a:p>
        </p:txBody>
      </p:sp>
      <p:sp>
        <p:nvSpPr>
          <p:cNvPr id="20" name="Shape 14">
            <a:extLst>
              <a:ext uri="{FF2B5EF4-FFF2-40B4-BE49-F238E27FC236}">
                <a16:creationId xmlns:a16="http://schemas.microsoft.com/office/drawing/2014/main" id="{720CBFAC-70D6-9D75-EB44-212744D3F2F2}"/>
              </a:ext>
            </a:extLst>
          </p:cNvPr>
          <p:cNvSpPr/>
          <p:nvPr/>
        </p:nvSpPr>
        <p:spPr>
          <a:xfrm>
            <a:off x="914400" y="4925568"/>
            <a:ext cx="195072" cy="195072"/>
          </a:xfrm>
          <a:prstGeom prst="ellipse">
            <a:avLst/>
          </a:prstGeom>
          <a:solidFill>
            <a:srgbClr val="639922"/>
          </a:solidFill>
          <a:ln w="12700">
            <a:solidFill>
              <a:srgbClr val="639922"/>
            </a:solidFill>
            <a:prstDash val="solid"/>
          </a:ln>
        </p:spPr>
        <p:txBody>
          <a:bodyPr/>
          <a:lstStyle/>
          <a:p>
            <a:endParaRPr lang="en-AU" sz="2400">
              <a:latin typeface="+mj-lt"/>
            </a:endParaRPr>
          </a:p>
        </p:txBody>
      </p:sp>
      <p:sp>
        <p:nvSpPr>
          <p:cNvPr id="21" name="Text 15">
            <a:extLst>
              <a:ext uri="{FF2B5EF4-FFF2-40B4-BE49-F238E27FC236}">
                <a16:creationId xmlns:a16="http://schemas.microsoft.com/office/drawing/2014/main" id="{D1FD7440-2064-5245-74E7-C3CC0B0F5512}"/>
              </a:ext>
            </a:extLst>
          </p:cNvPr>
          <p:cNvSpPr/>
          <p:nvPr/>
        </p:nvSpPr>
        <p:spPr>
          <a:xfrm>
            <a:off x="1280160" y="4864608"/>
            <a:ext cx="10485120" cy="365760"/>
          </a:xfrm>
          <a:prstGeom prst="rect">
            <a:avLst/>
          </a:prstGeom>
          <a:noFill/>
          <a:ln/>
        </p:spPr>
        <p:txBody>
          <a:bodyPr wrap="square" rtlCol="0" anchor="ctr"/>
          <a:lstStyle/>
          <a:p>
            <a:r>
              <a:rPr lang="en-US" sz="1600" dirty="0">
                <a:solidFill>
                  <a:srgbClr val="0F1923"/>
                </a:solidFill>
                <a:latin typeface="+mj-lt"/>
                <a:ea typeface="Calibri" pitchFamily="34" charset="-122"/>
                <a:cs typeface="Calibri" pitchFamily="34" charset="-120"/>
              </a:rPr>
              <a:t>APRA will review crisis-period AI usage — the governance documentation you produce now is what protects the fund</a:t>
            </a:r>
            <a:endParaRPr lang="en-US" sz="1600" dirty="0">
              <a:latin typeface="+mj-lt"/>
            </a:endParaRPr>
          </a:p>
        </p:txBody>
      </p:sp>
      <p:sp>
        <p:nvSpPr>
          <p:cNvPr id="22" name="Shape 16">
            <a:extLst>
              <a:ext uri="{FF2B5EF4-FFF2-40B4-BE49-F238E27FC236}">
                <a16:creationId xmlns:a16="http://schemas.microsoft.com/office/drawing/2014/main" id="{AFFBA46F-0FC6-6C32-647B-B3EAC9AD53F4}"/>
              </a:ext>
            </a:extLst>
          </p:cNvPr>
          <p:cNvSpPr/>
          <p:nvPr/>
        </p:nvSpPr>
        <p:spPr>
          <a:xfrm>
            <a:off x="914400" y="5340096"/>
            <a:ext cx="195072" cy="195072"/>
          </a:xfrm>
          <a:prstGeom prst="ellipse">
            <a:avLst/>
          </a:prstGeom>
          <a:solidFill>
            <a:srgbClr val="639922"/>
          </a:solidFill>
          <a:ln w="12700">
            <a:solidFill>
              <a:srgbClr val="639922"/>
            </a:solidFill>
            <a:prstDash val="solid"/>
          </a:ln>
        </p:spPr>
        <p:txBody>
          <a:bodyPr/>
          <a:lstStyle/>
          <a:p>
            <a:endParaRPr lang="en-AU" sz="2400">
              <a:latin typeface="+mj-lt"/>
            </a:endParaRPr>
          </a:p>
        </p:txBody>
      </p:sp>
      <p:sp>
        <p:nvSpPr>
          <p:cNvPr id="23" name="Text 17">
            <a:extLst>
              <a:ext uri="{FF2B5EF4-FFF2-40B4-BE49-F238E27FC236}">
                <a16:creationId xmlns:a16="http://schemas.microsoft.com/office/drawing/2014/main" id="{8D9AF3DB-FBA4-CF7A-06F6-EAD3CEF1F3C2}"/>
              </a:ext>
            </a:extLst>
          </p:cNvPr>
          <p:cNvSpPr/>
          <p:nvPr/>
        </p:nvSpPr>
        <p:spPr>
          <a:xfrm>
            <a:off x="1280160" y="5279136"/>
            <a:ext cx="10485120" cy="365760"/>
          </a:xfrm>
          <a:prstGeom prst="rect">
            <a:avLst/>
          </a:prstGeom>
          <a:noFill/>
          <a:ln/>
        </p:spPr>
        <p:txBody>
          <a:bodyPr wrap="square" rtlCol="0" anchor="ctr"/>
          <a:lstStyle/>
          <a:p>
            <a:r>
              <a:rPr lang="en-US" sz="1600" dirty="0">
                <a:solidFill>
                  <a:srgbClr val="1A1A18"/>
                </a:solidFill>
                <a:latin typeface="+mj-lt"/>
                <a:ea typeface="Calibri" pitchFamily="34" charset="-122"/>
                <a:cs typeface="Calibri" pitchFamily="34" charset="-120"/>
              </a:rPr>
              <a:t>Herding risk is systemic when AI tools are industry-wide</a:t>
            </a:r>
            <a:endParaRPr lang="en-US" sz="1600" dirty="0">
              <a:latin typeface="+mj-lt"/>
            </a:endParaRPr>
          </a:p>
        </p:txBody>
      </p:sp>
      <p:sp>
        <p:nvSpPr>
          <p:cNvPr id="24" name="Shape 18">
            <a:extLst>
              <a:ext uri="{FF2B5EF4-FFF2-40B4-BE49-F238E27FC236}">
                <a16:creationId xmlns:a16="http://schemas.microsoft.com/office/drawing/2014/main" id="{123BF011-829D-3934-A657-41D3D88CEB4E}"/>
              </a:ext>
            </a:extLst>
          </p:cNvPr>
          <p:cNvSpPr/>
          <p:nvPr/>
        </p:nvSpPr>
        <p:spPr>
          <a:xfrm>
            <a:off x="914400" y="5754624"/>
            <a:ext cx="195072" cy="195072"/>
          </a:xfrm>
          <a:prstGeom prst="ellipse">
            <a:avLst/>
          </a:prstGeom>
          <a:solidFill>
            <a:srgbClr val="639922"/>
          </a:solidFill>
          <a:ln w="12700">
            <a:solidFill>
              <a:srgbClr val="639922"/>
            </a:solidFill>
            <a:prstDash val="solid"/>
          </a:ln>
        </p:spPr>
        <p:txBody>
          <a:bodyPr/>
          <a:lstStyle/>
          <a:p>
            <a:endParaRPr lang="en-AU" sz="2400">
              <a:latin typeface="+mj-lt"/>
            </a:endParaRPr>
          </a:p>
        </p:txBody>
      </p:sp>
      <p:sp>
        <p:nvSpPr>
          <p:cNvPr id="25" name="Text 19">
            <a:extLst>
              <a:ext uri="{FF2B5EF4-FFF2-40B4-BE49-F238E27FC236}">
                <a16:creationId xmlns:a16="http://schemas.microsoft.com/office/drawing/2014/main" id="{CD8F68AB-2E3D-B81A-87F1-610FFFDB4E51}"/>
              </a:ext>
            </a:extLst>
          </p:cNvPr>
          <p:cNvSpPr/>
          <p:nvPr/>
        </p:nvSpPr>
        <p:spPr>
          <a:xfrm>
            <a:off x="1280160" y="5693664"/>
            <a:ext cx="10485120" cy="365760"/>
          </a:xfrm>
          <a:prstGeom prst="rect">
            <a:avLst/>
          </a:prstGeom>
          <a:noFill/>
          <a:ln/>
        </p:spPr>
        <p:txBody>
          <a:bodyPr wrap="square" rtlCol="0" anchor="ctr"/>
          <a:lstStyle/>
          <a:p>
            <a:r>
              <a:rPr lang="en-US" sz="1600" dirty="0">
                <a:solidFill>
                  <a:srgbClr val="1A1A18"/>
                </a:solidFill>
                <a:latin typeface="+mj-lt"/>
                <a:ea typeface="Calibri" pitchFamily="34" charset="-122"/>
                <a:cs typeface="Calibri" pitchFamily="34" charset="-120"/>
              </a:rPr>
              <a:t>Speed is still the value — but the 48-hour confirmation window is a feature, not a delay</a:t>
            </a:r>
          </a:p>
        </p:txBody>
      </p:sp>
    </p:spTree>
    <p:extLst>
      <p:ext uri="{BB962C8B-B14F-4D97-AF65-F5344CB8AC3E}">
        <p14:creationId xmlns:p14="http://schemas.microsoft.com/office/powerpoint/2010/main" val="851714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123A00C-BE2E-6B76-3369-BAA2AF76E0F1}"/>
              </a:ext>
            </a:extLst>
          </p:cNvPr>
          <p:cNvSpPr>
            <a:spLocks noGrp="1"/>
          </p:cNvSpPr>
          <p:nvPr>
            <p:ph type="sldNum" sz="quarter" idx="12"/>
          </p:nvPr>
        </p:nvSpPr>
        <p:spPr/>
        <p:txBody>
          <a:bodyPr/>
          <a:lstStyle/>
          <a:p>
            <a:fld id="{741AFF56-1126-4107-9C02-BC0EFBF16431}" type="slidenum">
              <a:rPr lang="en-GB" smtClean="0"/>
              <a:pPr/>
              <a:t>17</a:t>
            </a:fld>
            <a:endParaRPr lang="en-GB" dirty="0"/>
          </a:p>
        </p:txBody>
      </p:sp>
      <p:sp>
        <p:nvSpPr>
          <p:cNvPr id="6" name="Text 0">
            <a:extLst>
              <a:ext uri="{FF2B5EF4-FFF2-40B4-BE49-F238E27FC236}">
                <a16:creationId xmlns:a16="http://schemas.microsoft.com/office/drawing/2014/main" id="{42F337B2-9F0B-29BA-82F8-D7224A497EAF}"/>
              </a:ext>
            </a:extLst>
          </p:cNvPr>
          <p:cNvSpPr/>
          <p:nvPr/>
        </p:nvSpPr>
        <p:spPr>
          <a:xfrm>
            <a:off x="853440" y="548640"/>
            <a:ext cx="10485120" cy="2072640"/>
          </a:xfrm>
          <a:prstGeom prst="rect">
            <a:avLst/>
          </a:prstGeom>
          <a:noFill/>
          <a:ln/>
        </p:spPr>
        <p:txBody>
          <a:bodyPr wrap="square" rtlCol="0" anchor="t"/>
          <a:lstStyle/>
          <a:p>
            <a:r>
              <a:rPr lang="en-US" sz="3200" i="1" dirty="0">
                <a:solidFill>
                  <a:schemeClr val="bg1"/>
                </a:solidFill>
                <a:latin typeface="+mj-lt"/>
                <a:ea typeface="Georgia" pitchFamily="34" charset="-122"/>
                <a:cs typeface="Georgia" pitchFamily="34" charset="-120"/>
              </a:rPr>
              <a:t>"The AI didn't make the call.</a:t>
            </a:r>
            <a:endParaRPr lang="en-US" sz="3200" dirty="0">
              <a:solidFill>
                <a:schemeClr val="bg1"/>
              </a:solidFill>
              <a:latin typeface="+mj-lt"/>
            </a:endParaRPr>
          </a:p>
          <a:p>
            <a:r>
              <a:rPr lang="en-US" sz="3200" i="1" dirty="0">
                <a:solidFill>
                  <a:schemeClr val="bg1"/>
                </a:solidFill>
                <a:latin typeface="+mj-lt"/>
                <a:ea typeface="Georgia" pitchFamily="34" charset="-122"/>
                <a:cs typeface="Georgia" pitchFamily="34" charset="-120"/>
              </a:rPr>
              <a:t>My team did — with better information, faster.</a:t>
            </a:r>
            <a:endParaRPr lang="en-US" sz="3200" dirty="0">
              <a:solidFill>
                <a:schemeClr val="bg1"/>
              </a:solidFill>
              <a:latin typeface="+mj-lt"/>
            </a:endParaRPr>
          </a:p>
          <a:p>
            <a:r>
              <a:rPr lang="en-US" sz="3200" i="1" dirty="0">
                <a:solidFill>
                  <a:schemeClr val="bg1"/>
                </a:solidFill>
                <a:latin typeface="+mj-lt"/>
                <a:ea typeface="Georgia" pitchFamily="34" charset="-122"/>
                <a:cs typeface="Georgia" pitchFamily="34" charset="-120"/>
              </a:rPr>
              <a:t>That's the deal."</a:t>
            </a:r>
            <a:endParaRPr lang="en-US" sz="3200" dirty="0">
              <a:solidFill>
                <a:schemeClr val="bg1"/>
              </a:solidFill>
              <a:latin typeface="+mj-lt"/>
            </a:endParaRPr>
          </a:p>
        </p:txBody>
      </p:sp>
      <p:sp>
        <p:nvSpPr>
          <p:cNvPr id="7" name="Text 1">
            <a:extLst>
              <a:ext uri="{FF2B5EF4-FFF2-40B4-BE49-F238E27FC236}">
                <a16:creationId xmlns:a16="http://schemas.microsoft.com/office/drawing/2014/main" id="{A2E1C87A-716A-2F7E-EBC1-0C5176407B43}"/>
              </a:ext>
            </a:extLst>
          </p:cNvPr>
          <p:cNvSpPr/>
          <p:nvPr/>
        </p:nvSpPr>
        <p:spPr>
          <a:xfrm>
            <a:off x="853440" y="2170176"/>
            <a:ext cx="10485120" cy="341376"/>
          </a:xfrm>
          <a:prstGeom prst="rect">
            <a:avLst/>
          </a:prstGeom>
          <a:noFill/>
          <a:ln/>
        </p:spPr>
        <p:txBody>
          <a:bodyPr wrap="square" rtlCol="0" anchor="ctr"/>
          <a:lstStyle/>
          <a:p>
            <a:r>
              <a:rPr lang="en-US" sz="1600" dirty="0">
                <a:solidFill>
                  <a:srgbClr val="888880"/>
                </a:solidFill>
                <a:ea typeface="Courier New" pitchFamily="34" charset="-122"/>
                <a:cs typeface="Courier New" pitchFamily="34" charset="-120"/>
              </a:rPr>
              <a:t>— CIO· 8:54am</a:t>
            </a:r>
            <a:endParaRPr lang="en-US" sz="1600" dirty="0"/>
          </a:p>
        </p:txBody>
      </p:sp>
      <p:sp>
        <p:nvSpPr>
          <p:cNvPr id="8" name="Shape 2">
            <a:extLst>
              <a:ext uri="{FF2B5EF4-FFF2-40B4-BE49-F238E27FC236}">
                <a16:creationId xmlns:a16="http://schemas.microsoft.com/office/drawing/2014/main" id="{4A2C3548-4A3D-AEB2-9509-B4ED9A2FC83C}"/>
              </a:ext>
            </a:extLst>
          </p:cNvPr>
          <p:cNvSpPr/>
          <p:nvPr/>
        </p:nvSpPr>
        <p:spPr>
          <a:xfrm>
            <a:off x="0" y="3072384"/>
            <a:ext cx="12192000" cy="73152"/>
          </a:xfrm>
          <a:prstGeom prst="rect">
            <a:avLst/>
          </a:prstGeom>
          <a:solidFill>
            <a:srgbClr val="EF9F27"/>
          </a:solidFill>
          <a:ln w="12700">
            <a:solidFill>
              <a:srgbClr val="EF9F27"/>
            </a:solidFill>
            <a:prstDash val="solid"/>
          </a:ln>
        </p:spPr>
        <p:txBody>
          <a:bodyPr/>
          <a:lstStyle/>
          <a:p>
            <a:endParaRPr lang="en-AU" sz="2400"/>
          </a:p>
        </p:txBody>
      </p:sp>
      <p:sp>
        <p:nvSpPr>
          <p:cNvPr id="9" name="Text 3">
            <a:extLst>
              <a:ext uri="{FF2B5EF4-FFF2-40B4-BE49-F238E27FC236}">
                <a16:creationId xmlns:a16="http://schemas.microsoft.com/office/drawing/2014/main" id="{14C09138-B844-FD12-3CBB-85B4EFD456DB}"/>
              </a:ext>
            </a:extLst>
          </p:cNvPr>
          <p:cNvSpPr/>
          <p:nvPr/>
        </p:nvSpPr>
        <p:spPr>
          <a:xfrm>
            <a:off x="853440" y="3352800"/>
            <a:ext cx="4998720" cy="426720"/>
          </a:xfrm>
          <a:prstGeom prst="rect">
            <a:avLst/>
          </a:prstGeom>
          <a:noFill/>
          <a:ln/>
        </p:spPr>
        <p:txBody>
          <a:bodyPr wrap="square" rtlCol="0" anchor="ctr"/>
          <a:lstStyle/>
          <a:p>
            <a:r>
              <a:rPr lang="en-US" sz="1733" b="1" dirty="0">
                <a:solidFill>
                  <a:srgbClr val="EF9F27"/>
                </a:solidFill>
                <a:ea typeface="Calibri" pitchFamily="34" charset="-122"/>
                <a:cs typeface="Calibri" pitchFamily="34" charset="-120"/>
              </a:rPr>
              <a:t>When AI adds value</a:t>
            </a:r>
            <a:endParaRPr lang="en-US" sz="1733" dirty="0"/>
          </a:p>
        </p:txBody>
      </p:sp>
      <p:sp>
        <p:nvSpPr>
          <p:cNvPr id="10" name="Text 4">
            <a:extLst>
              <a:ext uri="{FF2B5EF4-FFF2-40B4-BE49-F238E27FC236}">
                <a16:creationId xmlns:a16="http://schemas.microsoft.com/office/drawing/2014/main" id="{3530BAB7-13A2-6181-7293-AFE5B0A6F35A}"/>
              </a:ext>
            </a:extLst>
          </p:cNvPr>
          <p:cNvSpPr/>
          <p:nvPr/>
        </p:nvSpPr>
        <p:spPr>
          <a:xfrm>
            <a:off x="6339840" y="3352800"/>
            <a:ext cx="5486400" cy="426720"/>
          </a:xfrm>
          <a:prstGeom prst="rect">
            <a:avLst/>
          </a:prstGeom>
          <a:noFill/>
          <a:ln/>
        </p:spPr>
        <p:txBody>
          <a:bodyPr wrap="square" rtlCol="0" anchor="ctr"/>
          <a:lstStyle/>
          <a:p>
            <a:r>
              <a:rPr lang="en-US" sz="1733" b="1" dirty="0">
                <a:solidFill>
                  <a:srgbClr val="EF9F27"/>
                </a:solidFill>
                <a:ea typeface="Calibri" pitchFamily="34" charset="-122"/>
                <a:cs typeface="Calibri" pitchFamily="34" charset="-120"/>
              </a:rPr>
              <a:t>When human judgement is critical</a:t>
            </a:r>
            <a:endParaRPr lang="en-US" sz="1733" dirty="0"/>
          </a:p>
        </p:txBody>
      </p:sp>
      <p:sp>
        <p:nvSpPr>
          <p:cNvPr id="11" name="Text 5">
            <a:extLst>
              <a:ext uri="{FF2B5EF4-FFF2-40B4-BE49-F238E27FC236}">
                <a16:creationId xmlns:a16="http://schemas.microsoft.com/office/drawing/2014/main" id="{0F619930-8F85-DB69-0A27-1880A15CACBE}"/>
              </a:ext>
            </a:extLst>
          </p:cNvPr>
          <p:cNvSpPr/>
          <p:nvPr/>
        </p:nvSpPr>
        <p:spPr>
          <a:xfrm>
            <a:off x="853440" y="3901440"/>
            <a:ext cx="4998720" cy="390144"/>
          </a:xfrm>
          <a:prstGeom prst="rect">
            <a:avLst/>
          </a:prstGeom>
          <a:noFill/>
          <a:ln/>
        </p:spPr>
        <p:txBody>
          <a:bodyPr wrap="square" rtlCol="0" anchor="ctr"/>
          <a:lstStyle/>
          <a:p>
            <a:r>
              <a:rPr lang="en-US" sz="1600" dirty="0">
                <a:solidFill>
                  <a:srgbClr val="CCCCCC"/>
                </a:solidFill>
                <a:ea typeface="Calibri" pitchFamily="34" charset="-122"/>
                <a:cs typeface="Calibri" pitchFamily="34" charset="-120"/>
              </a:rPr>
              <a:t>· Scanning large volumes of unstructured data</a:t>
            </a:r>
            <a:endParaRPr lang="en-US" sz="1600" dirty="0"/>
          </a:p>
        </p:txBody>
      </p:sp>
      <p:sp>
        <p:nvSpPr>
          <p:cNvPr id="12" name="Text 6">
            <a:extLst>
              <a:ext uri="{FF2B5EF4-FFF2-40B4-BE49-F238E27FC236}">
                <a16:creationId xmlns:a16="http://schemas.microsoft.com/office/drawing/2014/main" id="{1D3D9D1F-EFC8-2959-EAE4-486BF6FBBDE3}"/>
              </a:ext>
            </a:extLst>
          </p:cNvPr>
          <p:cNvSpPr/>
          <p:nvPr/>
        </p:nvSpPr>
        <p:spPr>
          <a:xfrm>
            <a:off x="853440" y="4352544"/>
            <a:ext cx="4998720" cy="390144"/>
          </a:xfrm>
          <a:prstGeom prst="rect">
            <a:avLst/>
          </a:prstGeom>
          <a:noFill/>
          <a:ln/>
        </p:spPr>
        <p:txBody>
          <a:bodyPr wrap="square" rtlCol="0" anchor="ctr"/>
          <a:lstStyle/>
          <a:p>
            <a:r>
              <a:rPr lang="en-US" sz="1600" dirty="0">
                <a:solidFill>
                  <a:srgbClr val="CCCCCC"/>
                </a:solidFill>
                <a:ea typeface="Calibri" pitchFamily="34" charset="-122"/>
                <a:cs typeface="Calibri" pitchFamily="34" charset="-120"/>
              </a:rPr>
              <a:t>· Identifying sentiment patterns at speed</a:t>
            </a:r>
            <a:endParaRPr lang="en-US" sz="1600" dirty="0"/>
          </a:p>
        </p:txBody>
      </p:sp>
      <p:sp>
        <p:nvSpPr>
          <p:cNvPr id="13" name="Text 7">
            <a:extLst>
              <a:ext uri="{FF2B5EF4-FFF2-40B4-BE49-F238E27FC236}">
                <a16:creationId xmlns:a16="http://schemas.microsoft.com/office/drawing/2014/main" id="{A7E52A9E-0C88-5915-3CC8-CBBA9624672E}"/>
              </a:ext>
            </a:extLst>
          </p:cNvPr>
          <p:cNvSpPr/>
          <p:nvPr/>
        </p:nvSpPr>
        <p:spPr>
          <a:xfrm>
            <a:off x="853440" y="4803648"/>
            <a:ext cx="4998720" cy="390144"/>
          </a:xfrm>
          <a:prstGeom prst="rect">
            <a:avLst/>
          </a:prstGeom>
          <a:noFill/>
          <a:ln/>
        </p:spPr>
        <p:txBody>
          <a:bodyPr wrap="square" rtlCol="0" anchor="ctr"/>
          <a:lstStyle/>
          <a:p>
            <a:r>
              <a:rPr lang="en-US" sz="1600" dirty="0">
                <a:solidFill>
                  <a:srgbClr val="CCCCCC"/>
                </a:solidFill>
                <a:ea typeface="Calibri" pitchFamily="34" charset="-122"/>
                <a:cs typeface="Calibri" pitchFamily="34" charset="-120"/>
              </a:rPr>
              <a:t>· Flagging anomalies and conflicting signals</a:t>
            </a:r>
            <a:endParaRPr lang="en-US" sz="1600" dirty="0"/>
          </a:p>
        </p:txBody>
      </p:sp>
      <p:sp>
        <p:nvSpPr>
          <p:cNvPr id="14" name="Text 8">
            <a:extLst>
              <a:ext uri="{FF2B5EF4-FFF2-40B4-BE49-F238E27FC236}">
                <a16:creationId xmlns:a16="http://schemas.microsoft.com/office/drawing/2014/main" id="{D5B9FB2C-573B-6134-95A4-DF3EA79A5E10}"/>
              </a:ext>
            </a:extLst>
          </p:cNvPr>
          <p:cNvSpPr/>
          <p:nvPr/>
        </p:nvSpPr>
        <p:spPr>
          <a:xfrm>
            <a:off x="853440" y="5254752"/>
            <a:ext cx="4998720" cy="390144"/>
          </a:xfrm>
          <a:prstGeom prst="rect">
            <a:avLst/>
          </a:prstGeom>
          <a:noFill/>
          <a:ln/>
        </p:spPr>
        <p:txBody>
          <a:bodyPr wrap="square" rtlCol="0" anchor="ctr"/>
          <a:lstStyle/>
          <a:p>
            <a:r>
              <a:rPr lang="en-US" sz="1600" dirty="0">
                <a:solidFill>
                  <a:srgbClr val="CCCCCC"/>
                </a:solidFill>
                <a:ea typeface="Calibri" pitchFamily="34" charset="-122"/>
                <a:cs typeface="Calibri" pitchFamily="34" charset="-120"/>
              </a:rPr>
              <a:t>· Reducing time to insight from days to hours</a:t>
            </a:r>
            <a:endParaRPr lang="en-US" sz="1600" dirty="0"/>
          </a:p>
        </p:txBody>
      </p:sp>
      <p:sp>
        <p:nvSpPr>
          <p:cNvPr id="15" name="Text 9">
            <a:extLst>
              <a:ext uri="{FF2B5EF4-FFF2-40B4-BE49-F238E27FC236}">
                <a16:creationId xmlns:a16="http://schemas.microsoft.com/office/drawing/2014/main" id="{4CFD9C32-BC5C-9522-40E4-50FC071B016B}"/>
              </a:ext>
            </a:extLst>
          </p:cNvPr>
          <p:cNvSpPr/>
          <p:nvPr/>
        </p:nvSpPr>
        <p:spPr>
          <a:xfrm>
            <a:off x="6339840" y="3901440"/>
            <a:ext cx="5486400" cy="390144"/>
          </a:xfrm>
          <a:prstGeom prst="rect">
            <a:avLst/>
          </a:prstGeom>
          <a:noFill/>
          <a:ln/>
        </p:spPr>
        <p:txBody>
          <a:bodyPr wrap="square" rtlCol="0" anchor="ctr"/>
          <a:lstStyle/>
          <a:p>
            <a:r>
              <a:rPr lang="en-US" sz="1600" dirty="0">
                <a:solidFill>
                  <a:srgbClr val="CCCCCC"/>
                </a:solidFill>
                <a:ea typeface="Calibri" pitchFamily="34" charset="-122"/>
                <a:cs typeface="Calibri" pitchFamily="34" charset="-120"/>
              </a:rPr>
              <a:t>· Accountability for the final decision</a:t>
            </a:r>
            <a:endParaRPr lang="en-US" sz="1600" dirty="0"/>
          </a:p>
        </p:txBody>
      </p:sp>
      <p:sp>
        <p:nvSpPr>
          <p:cNvPr id="16" name="Text 10">
            <a:extLst>
              <a:ext uri="{FF2B5EF4-FFF2-40B4-BE49-F238E27FC236}">
                <a16:creationId xmlns:a16="http://schemas.microsoft.com/office/drawing/2014/main" id="{A88E8B94-3F49-14FC-ACE7-83263E4092A4}"/>
              </a:ext>
            </a:extLst>
          </p:cNvPr>
          <p:cNvSpPr/>
          <p:nvPr/>
        </p:nvSpPr>
        <p:spPr>
          <a:xfrm>
            <a:off x="6339840" y="4352544"/>
            <a:ext cx="5486400" cy="390144"/>
          </a:xfrm>
          <a:prstGeom prst="rect">
            <a:avLst/>
          </a:prstGeom>
          <a:noFill/>
          <a:ln/>
        </p:spPr>
        <p:txBody>
          <a:bodyPr wrap="square" rtlCol="0" anchor="ctr"/>
          <a:lstStyle/>
          <a:p>
            <a:r>
              <a:rPr lang="en-US" sz="1600" dirty="0">
                <a:solidFill>
                  <a:srgbClr val="CCCCCC"/>
                </a:solidFill>
                <a:ea typeface="Calibri" pitchFamily="34" charset="-122"/>
                <a:cs typeface="Calibri" pitchFamily="34" charset="-120"/>
              </a:rPr>
              <a:t>· Assessing model fitness and recency</a:t>
            </a:r>
            <a:endParaRPr lang="en-US" sz="1600" dirty="0"/>
          </a:p>
        </p:txBody>
      </p:sp>
      <p:sp>
        <p:nvSpPr>
          <p:cNvPr id="17" name="Text 11">
            <a:extLst>
              <a:ext uri="{FF2B5EF4-FFF2-40B4-BE49-F238E27FC236}">
                <a16:creationId xmlns:a16="http://schemas.microsoft.com/office/drawing/2014/main" id="{6A84CFB2-8508-C8B5-4A79-0CC8DCC6CA5B}"/>
              </a:ext>
            </a:extLst>
          </p:cNvPr>
          <p:cNvSpPr/>
          <p:nvPr/>
        </p:nvSpPr>
        <p:spPr>
          <a:xfrm>
            <a:off x="6339840" y="4803648"/>
            <a:ext cx="5486400" cy="390144"/>
          </a:xfrm>
          <a:prstGeom prst="rect">
            <a:avLst/>
          </a:prstGeom>
          <a:noFill/>
          <a:ln/>
        </p:spPr>
        <p:txBody>
          <a:bodyPr wrap="square" rtlCol="0" anchor="ctr"/>
          <a:lstStyle/>
          <a:p>
            <a:r>
              <a:rPr lang="en-US" sz="1600" dirty="0">
                <a:solidFill>
                  <a:srgbClr val="CCCCCC"/>
                </a:solidFill>
                <a:ea typeface="Calibri" pitchFamily="34" charset="-122"/>
                <a:cs typeface="Calibri" pitchFamily="34" charset="-120"/>
              </a:rPr>
              <a:t>· Contextual judgement on data quality</a:t>
            </a:r>
            <a:endParaRPr lang="en-US" sz="1600" dirty="0"/>
          </a:p>
        </p:txBody>
      </p:sp>
      <p:sp>
        <p:nvSpPr>
          <p:cNvPr id="18" name="Text 12">
            <a:extLst>
              <a:ext uri="{FF2B5EF4-FFF2-40B4-BE49-F238E27FC236}">
                <a16:creationId xmlns:a16="http://schemas.microsoft.com/office/drawing/2014/main" id="{23B71985-C306-BCA0-4C35-E51736BC71C0}"/>
              </a:ext>
            </a:extLst>
          </p:cNvPr>
          <p:cNvSpPr/>
          <p:nvPr/>
        </p:nvSpPr>
        <p:spPr>
          <a:xfrm>
            <a:off x="6339840" y="5254752"/>
            <a:ext cx="5486400" cy="390144"/>
          </a:xfrm>
          <a:prstGeom prst="rect">
            <a:avLst/>
          </a:prstGeom>
          <a:noFill/>
          <a:ln/>
        </p:spPr>
        <p:txBody>
          <a:bodyPr wrap="square" rtlCol="0" anchor="ctr"/>
          <a:lstStyle/>
          <a:p>
            <a:r>
              <a:rPr lang="en-US" sz="1600" dirty="0">
                <a:solidFill>
                  <a:srgbClr val="CCCCCC"/>
                </a:solidFill>
                <a:ea typeface="Calibri" pitchFamily="34" charset="-122"/>
                <a:cs typeface="Calibri" pitchFamily="34" charset="-120"/>
              </a:rPr>
              <a:t>· Governance disclosure and mandate compliance</a:t>
            </a:r>
            <a:endParaRPr lang="en-US" sz="1600" dirty="0"/>
          </a:p>
        </p:txBody>
      </p:sp>
    </p:spTree>
    <p:extLst>
      <p:ext uri="{BB962C8B-B14F-4D97-AF65-F5344CB8AC3E}">
        <p14:creationId xmlns:p14="http://schemas.microsoft.com/office/powerpoint/2010/main" val="36788531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DA68C-0316-514D-838B-7550E73EA936}"/>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283A6EA-0FFC-2491-9287-F0EE5DB7FE54}"/>
              </a:ext>
            </a:extLst>
          </p:cNvPr>
          <p:cNvGraphicFramePr>
            <a:graphicFrameLocks/>
          </p:cNvGraphicFramePr>
          <p:nvPr>
            <p:custDataLst>
              <p:tags r:id="rId1"/>
            </p:custDataLst>
            <p:extLst>
              <p:ext uri="{D42A27DB-BD31-4B8C-83A1-F6EECF244321}">
                <p14:modId xmlns:p14="http://schemas.microsoft.com/office/powerpoint/2010/main" val="22975118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7" imgH="348" progId="TCLayout.ActiveDocument.1">
                  <p:embed/>
                </p:oleObj>
              </mc:Choice>
              <mc:Fallback>
                <p:oleObj name="think-cell Slide" r:id="rId3" imgW="347" imgH="348" progId="TCLayout.ActiveDocument.1">
                  <p:embed/>
                  <p:pic>
                    <p:nvPicPr>
                      <p:cNvPr id="5" name="think-cell data - do not delete" hidden="1">
                        <a:extLst>
                          <a:ext uri="{FF2B5EF4-FFF2-40B4-BE49-F238E27FC236}">
                            <a16:creationId xmlns:a16="http://schemas.microsoft.com/office/drawing/2014/main" id="{B283A6EA-0FFC-2491-9287-F0EE5DB7FE5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7E953CF-4D66-E07F-BEAA-D5A7BA779E16}"/>
              </a:ext>
            </a:extLst>
          </p:cNvPr>
          <p:cNvSpPr>
            <a:spLocks noGrp="1"/>
          </p:cNvSpPr>
          <p:nvPr>
            <p:ph type="title"/>
          </p:nvPr>
        </p:nvSpPr>
        <p:spPr/>
        <p:txBody>
          <a:bodyPr vert="horz" rIns="0"/>
          <a:lstStyle/>
          <a:p>
            <a:r>
              <a:rPr lang="en-US"/>
              <a:t>Workers Compensation Claims Analysis</a:t>
            </a:r>
          </a:p>
        </p:txBody>
      </p:sp>
      <p:sp>
        <p:nvSpPr>
          <p:cNvPr id="3" name="Text Placeholder 2">
            <a:extLst>
              <a:ext uri="{FF2B5EF4-FFF2-40B4-BE49-F238E27FC236}">
                <a16:creationId xmlns:a16="http://schemas.microsoft.com/office/drawing/2014/main" id="{BC489613-D6D7-6A1F-F62E-7AE7B55F8143}"/>
              </a:ext>
            </a:extLst>
          </p:cNvPr>
          <p:cNvSpPr>
            <a:spLocks noGrp="1"/>
          </p:cNvSpPr>
          <p:nvPr>
            <p:ph type="body" sz="quarter" idx="10"/>
          </p:nvPr>
        </p:nvSpPr>
        <p:spPr/>
        <p:txBody>
          <a:bodyPr/>
          <a:lstStyle/>
          <a:p>
            <a:r>
              <a:rPr lang="en-US"/>
              <a:t>02</a:t>
            </a:r>
          </a:p>
        </p:txBody>
      </p:sp>
      <p:sp>
        <p:nvSpPr>
          <p:cNvPr id="4" name="Footer Placeholder 4">
            <a:extLst>
              <a:ext uri="{FF2B5EF4-FFF2-40B4-BE49-F238E27FC236}">
                <a16:creationId xmlns:a16="http://schemas.microsoft.com/office/drawing/2014/main" id="{B1F74034-A9A7-ADDA-5D54-A85C40C62A9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6305827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5D6D3-D395-16E8-4F04-C81B421B629C}"/>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1F19D9D-372B-D5E1-FF4B-2996601E9FF5}"/>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7" imgH="348" progId="TCLayout.ActiveDocument.1">
                  <p:embed/>
                </p:oleObj>
              </mc:Choice>
              <mc:Fallback>
                <p:oleObj name="think-cell Slide" r:id="rId3" imgW="347" imgH="348" progId="TCLayout.ActiveDocument.1">
                  <p:embed/>
                  <p:pic>
                    <p:nvPicPr>
                      <p:cNvPr id="5" name="think-cell data - do not delete" hidden="1">
                        <a:extLst>
                          <a:ext uri="{FF2B5EF4-FFF2-40B4-BE49-F238E27FC236}">
                            <a16:creationId xmlns:a16="http://schemas.microsoft.com/office/drawing/2014/main" id="{51F19D9D-372B-D5E1-FF4B-2996601E9FF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43878BD0-09ED-B54C-315D-1F3E050F1C6F}"/>
              </a:ext>
            </a:extLst>
          </p:cNvPr>
          <p:cNvSpPr>
            <a:spLocks noGrp="1"/>
          </p:cNvSpPr>
          <p:nvPr>
            <p:ph type="title"/>
          </p:nvPr>
        </p:nvSpPr>
        <p:spPr>
          <a:xfrm>
            <a:off x="2473965" y="1870227"/>
            <a:ext cx="7244069" cy="2575314"/>
          </a:xfrm>
        </p:spPr>
        <p:txBody>
          <a:bodyPr vert="horz" rIns="0"/>
          <a:lstStyle/>
          <a:p>
            <a:r>
              <a:rPr lang="en-US" sz="16600" dirty="0"/>
              <a:t>9:00AM</a:t>
            </a:r>
          </a:p>
        </p:txBody>
      </p:sp>
      <p:sp>
        <p:nvSpPr>
          <p:cNvPr id="3" name="Slide Number Placeholder 2">
            <a:extLst>
              <a:ext uri="{FF2B5EF4-FFF2-40B4-BE49-F238E27FC236}">
                <a16:creationId xmlns:a16="http://schemas.microsoft.com/office/drawing/2014/main" id="{6857D59A-0BEA-6004-7004-724A3FBFD947}"/>
              </a:ext>
            </a:extLst>
          </p:cNvPr>
          <p:cNvSpPr>
            <a:spLocks noGrp="1"/>
          </p:cNvSpPr>
          <p:nvPr>
            <p:ph type="sldNum" sz="quarter" idx="12"/>
          </p:nvPr>
        </p:nvSpPr>
        <p:spPr/>
        <p:txBody>
          <a:bodyPr/>
          <a:lstStyle/>
          <a:p>
            <a:fld id="{741AFF56-1126-4107-9C02-BC0EFBF16431}" type="slidenum">
              <a:rPr lang="en-GB" smtClean="0"/>
              <a:pPr/>
              <a:t>19</a:t>
            </a:fld>
            <a:endParaRPr lang="en-GB"/>
          </a:p>
        </p:txBody>
      </p:sp>
      <p:sp>
        <p:nvSpPr>
          <p:cNvPr id="4" name="Footer Placeholder 4">
            <a:extLst>
              <a:ext uri="{FF2B5EF4-FFF2-40B4-BE49-F238E27FC236}">
                <a16:creationId xmlns:a16="http://schemas.microsoft.com/office/drawing/2014/main" id="{B182ED12-66F3-E676-902C-8AE92FC9E9F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p>
        </p:txBody>
      </p:sp>
    </p:spTree>
    <p:extLst>
      <p:ext uri="{BB962C8B-B14F-4D97-AF65-F5344CB8AC3E}">
        <p14:creationId xmlns:p14="http://schemas.microsoft.com/office/powerpoint/2010/main" val="407055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30FE4-CEB9-BA7C-9BCB-861839A3441F}"/>
              </a:ext>
            </a:extLst>
          </p:cNvPr>
          <p:cNvSpPr>
            <a:spLocks noGrp="1"/>
          </p:cNvSpPr>
          <p:nvPr>
            <p:ph type="title"/>
          </p:nvPr>
        </p:nvSpPr>
        <p:spPr/>
        <p:txBody>
          <a:bodyPr/>
          <a:lstStyle/>
          <a:p>
            <a:r>
              <a:rPr lang="en-AU">
                <a:latin typeface="ABC Oracle Medium"/>
              </a:rPr>
              <a:t>Disclaimer</a:t>
            </a:r>
            <a:endParaRPr lang="en-US"/>
          </a:p>
        </p:txBody>
      </p:sp>
      <p:sp>
        <p:nvSpPr>
          <p:cNvPr id="5" name="Content Placeholder 4">
            <a:extLst>
              <a:ext uri="{FF2B5EF4-FFF2-40B4-BE49-F238E27FC236}">
                <a16:creationId xmlns:a16="http://schemas.microsoft.com/office/drawing/2014/main" id="{F3F13807-24D6-2D75-5FD3-790C1B757F98}"/>
              </a:ext>
            </a:extLst>
          </p:cNvPr>
          <p:cNvSpPr>
            <a:spLocks noGrp="1"/>
          </p:cNvSpPr>
          <p:nvPr>
            <p:ph sz="quarter" idx="13"/>
          </p:nvPr>
        </p:nvSpPr>
        <p:spPr/>
        <p:txBody>
          <a:bodyPr/>
          <a:lstStyle/>
          <a:p>
            <a:pPr marL="514350" indent="-514350">
              <a:lnSpc>
                <a:spcPct val="150000"/>
              </a:lnSpc>
              <a:spcBef>
                <a:spcPts val="1200"/>
              </a:spcBef>
              <a:buAutoNum type="arabicPeriod"/>
            </a:pPr>
            <a:r>
              <a:rPr lang="en-AU" sz="2400">
                <a:latin typeface="Segoe UI"/>
                <a:cs typeface="Segoe UI"/>
              </a:rPr>
              <a:t>All data used in this presentation are either dummy data or publicly available data for demonstration purposes only.</a:t>
            </a:r>
            <a:endParaRPr lang="en-AU" sz="2400">
              <a:latin typeface="ABC Oracle"/>
              <a:cs typeface="Segoe UI"/>
            </a:endParaRPr>
          </a:p>
          <a:p>
            <a:pPr marL="514350" indent="-514350">
              <a:lnSpc>
                <a:spcPct val="150000"/>
              </a:lnSpc>
              <a:spcBef>
                <a:spcPts val="1200"/>
              </a:spcBef>
              <a:buAutoNum type="arabicPeriod"/>
            </a:pPr>
            <a:r>
              <a:rPr lang="en-AU" sz="2400">
                <a:latin typeface="Segoe UI"/>
                <a:cs typeface="Segoe UI"/>
              </a:rPr>
              <a:t>All scenarios are fictious and not based on a true story.</a:t>
            </a:r>
            <a:endParaRPr lang="en-AU" sz="2400">
              <a:latin typeface="ABC Oracle"/>
              <a:cs typeface="Segoe UI"/>
            </a:endParaRPr>
          </a:p>
          <a:p>
            <a:pPr marL="514350" indent="-514350">
              <a:lnSpc>
                <a:spcPct val="150000"/>
              </a:lnSpc>
              <a:spcBef>
                <a:spcPts val="1200"/>
              </a:spcBef>
              <a:buAutoNum type="arabicPeriod"/>
            </a:pPr>
            <a:r>
              <a:rPr lang="en-AU" sz="2400">
                <a:latin typeface="Segoe UI"/>
                <a:cs typeface="Segoe UI"/>
              </a:rPr>
              <a:t>For the purpose of this presentation, it is </a:t>
            </a:r>
            <a:r>
              <a:rPr lang="en-AU" sz="2400" b="1">
                <a:latin typeface="Segoe UI"/>
                <a:cs typeface="Segoe UI"/>
              </a:rPr>
              <a:t>the process that matters, not the results</a:t>
            </a:r>
            <a:r>
              <a:rPr lang="en-AU" sz="2400">
                <a:latin typeface="Segoe UI"/>
                <a:cs typeface="Segoe UI"/>
              </a:rPr>
              <a:t>. Critically evaluate the technical aspects are you own discretion.</a:t>
            </a:r>
            <a:endParaRPr lang="en-AU" sz="2400">
              <a:latin typeface="ABC Oracle"/>
              <a:cs typeface="Segoe UI"/>
            </a:endParaRPr>
          </a:p>
          <a:p>
            <a:pPr marL="514350" indent="-514350">
              <a:lnSpc>
                <a:spcPct val="150000"/>
              </a:lnSpc>
              <a:spcBef>
                <a:spcPts val="1200"/>
              </a:spcBef>
              <a:buAutoNum type="arabicPeriod"/>
            </a:pPr>
            <a:r>
              <a:rPr lang="en-AU" sz="2400">
                <a:latin typeface="Segoe UI"/>
                <a:cs typeface="Segoe UI"/>
              </a:rPr>
              <a:t>Enjoy the play!</a:t>
            </a:r>
          </a:p>
        </p:txBody>
      </p:sp>
      <p:sp>
        <p:nvSpPr>
          <p:cNvPr id="7" name="Content Placeholder 6">
            <a:extLst>
              <a:ext uri="{FF2B5EF4-FFF2-40B4-BE49-F238E27FC236}">
                <a16:creationId xmlns:a16="http://schemas.microsoft.com/office/drawing/2014/main" id="{8CEE7A59-8BB9-F8D1-7658-73860364712E}"/>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9065442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DF36E-7A73-5D0A-F398-C30B77B1ADA7}"/>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0685F1C-4339-1EE0-201C-52B522C10C66}"/>
              </a:ext>
            </a:extLst>
          </p:cNvPr>
          <p:cNvGraphicFramePr>
            <a:graphicFrameLocks/>
          </p:cNvGraphicFramePr>
          <p:nvPr>
            <p:custDataLst>
              <p:tags r:id="rId1"/>
            </p:custDataLst>
            <p:extLst>
              <p:ext uri="{D42A27DB-BD31-4B8C-83A1-F6EECF244321}">
                <p14:modId xmlns:p14="http://schemas.microsoft.com/office/powerpoint/2010/main" val="6513266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3" name="think-cell data - do not delete" hidden="1">
                        <a:extLst>
                          <a:ext uri="{FF2B5EF4-FFF2-40B4-BE49-F238E27FC236}">
                            <a16:creationId xmlns:a16="http://schemas.microsoft.com/office/drawing/2014/main" id="{30685F1C-4339-1EE0-201C-52B522C10C6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B076CC2-8E1E-952B-364B-C0ACD485F2F3}"/>
              </a:ext>
            </a:extLst>
          </p:cNvPr>
          <p:cNvSpPr>
            <a:spLocks noGrp="1"/>
          </p:cNvSpPr>
          <p:nvPr>
            <p:ph type="title"/>
          </p:nvPr>
        </p:nvSpPr>
        <p:spPr/>
        <p:txBody>
          <a:bodyPr vert="horz" rIns="0"/>
          <a:lstStyle/>
          <a:p>
            <a:r>
              <a:rPr lang="en-US" i="1"/>
              <a:t>The CEO’s inbox</a:t>
            </a:r>
          </a:p>
        </p:txBody>
      </p:sp>
      <p:sp>
        <p:nvSpPr>
          <p:cNvPr id="4" name="Footer Placeholder 4">
            <a:extLst>
              <a:ext uri="{FF2B5EF4-FFF2-40B4-BE49-F238E27FC236}">
                <a16:creationId xmlns:a16="http://schemas.microsoft.com/office/drawing/2014/main" id="{0E780E8F-9686-11C6-A152-D86A7201064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latin typeface="+mn-lt"/>
              </a:rPr>
              <a:t>Presented at the 2026 All Actuaries Summit</a:t>
            </a:r>
          </a:p>
        </p:txBody>
      </p:sp>
      <p:grpSp>
        <p:nvGrpSpPr>
          <p:cNvPr id="29" name="Group 28">
            <a:extLst>
              <a:ext uri="{FF2B5EF4-FFF2-40B4-BE49-F238E27FC236}">
                <a16:creationId xmlns:a16="http://schemas.microsoft.com/office/drawing/2014/main" id="{15BA6F17-6A98-5870-8E48-5CB152940A76}"/>
              </a:ext>
            </a:extLst>
          </p:cNvPr>
          <p:cNvGrpSpPr/>
          <p:nvPr/>
        </p:nvGrpSpPr>
        <p:grpSpPr>
          <a:xfrm>
            <a:off x="323677" y="1798779"/>
            <a:ext cx="8671519" cy="828000"/>
            <a:chOff x="998220" y="2519357"/>
            <a:chExt cx="8138160" cy="663586"/>
          </a:xfrm>
        </p:grpSpPr>
        <p:sp>
          <p:nvSpPr>
            <p:cNvPr id="9" name="Shape 4">
              <a:extLst>
                <a:ext uri="{FF2B5EF4-FFF2-40B4-BE49-F238E27FC236}">
                  <a16:creationId xmlns:a16="http://schemas.microsoft.com/office/drawing/2014/main" id="{7B203E74-1E1A-D142-6144-40FC0346A261}"/>
                </a:ext>
              </a:extLst>
            </p:cNvPr>
            <p:cNvSpPr/>
            <p:nvPr/>
          </p:nvSpPr>
          <p:spPr>
            <a:xfrm>
              <a:off x="998220" y="2519357"/>
              <a:ext cx="8138160" cy="663586"/>
            </a:xfrm>
            <a:prstGeom prst="rect">
              <a:avLst/>
            </a:prstGeom>
            <a:solidFill>
              <a:srgbClr val="262622"/>
            </a:solidFill>
            <a:ln w="6350">
              <a:solidFill>
                <a:srgbClr val="333330"/>
              </a:solidFill>
              <a:prstDash val="solid"/>
            </a:ln>
          </p:spPr>
          <p:txBody>
            <a:bodyPr/>
            <a:lstStyle/>
            <a:p>
              <a:endParaRPr lang="en-AU"/>
            </a:p>
          </p:txBody>
        </p:sp>
        <p:sp>
          <p:nvSpPr>
            <p:cNvPr id="10" name="Shape 5">
              <a:extLst>
                <a:ext uri="{FF2B5EF4-FFF2-40B4-BE49-F238E27FC236}">
                  <a16:creationId xmlns:a16="http://schemas.microsoft.com/office/drawing/2014/main" id="{08FE744D-E98F-1294-FA84-8F7C26E3C2AA}"/>
                </a:ext>
              </a:extLst>
            </p:cNvPr>
            <p:cNvSpPr/>
            <p:nvPr/>
          </p:nvSpPr>
          <p:spPr>
            <a:xfrm>
              <a:off x="1181100" y="2775389"/>
              <a:ext cx="109728" cy="109728"/>
            </a:xfrm>
            <a:prstGeom prst="ellipse">
              <a:avLst/>
            </a:prstGeom>
            <a:solidFill>
              <a:srgbClr val="A32D2D"/>
            </a:solidFill>
            <a:ln w="12700">
              <a:solidFill>
                <a:srgbClr val="A32D2D"/>
              </a:solidFill>
              <a:prstDash val="solid"/>
            </a:ln>
          </p:spPr>
          <p:txBody>
            <a:bodyPr/>
            <a:lstStyle/>
            <a:p>
              <a:endParaRPr lang="en-AU"/>
            </a:p>
          </p:txBody>
        </p:sp>
        <p:sp>
          <p:nvSpPr>
            <p:cNvPr id="11" name="Text 6">
              <a:extLst>
                <a:ext uri="{FF2B5EF4-FFF2-40B4-BE49-F238E27FC236}">
                  <a16:creationId xmlns:a16="http://schemas.microsoft.com/office/drawing/2014/main" id="{C23231D6-3793-0E7F-74C0-815EB95C5294}"/>
                </a:ext>
              </a:extLst>
            </p:cNvPr>
            <p:cNvSpPr/>
            <p:nvPr/>
          </p:nvSpPr>
          <p:spPr>
            <a:xfrm>
              <a:off x="1409700" y="2519357"/>
              <a:ext cx="4572000" cy="274320"/>
            </a:xfrm>
            <a:prstGeom prst="rect">
              <a:avLst/>
            </a:prstGeom>
            <a:noFill/>
            <a:ln/>
          </p:spPr>
          <p:txBody>
            <a:bodyPr wrap="square" rtlCol="0" anchor="b"/>
            <a:lstStyle/>
            <a:p>
              <a:pPr marL="0" indent="0">
                <a:buNone/>
              </a:pPr>
              <a:r>
                <a:rPr lang="en-US" sz="1200">
                  <a:solidFill>
                    <a:schemeClr val="accent3">
                      <a:lumMod val="40000"/>
                      <a:lumOff val="60000"/>
                    </a:schemeClr>
                  </a:solidFill>
                  <a:ea typeface="Courier New" pitchFamily="34" charset="-122"/>
                  <a:cs typeface="Courier New" pitchFamily="34" charset="-120"/>
                </a:rPr>
                <a:t>Board of Directors</a:t>
              </a:r>
              <a:endParaRPr lang="en-US" sz="1200">
                <a:solidFill>
                  <a:schemeClr val="accent3">
                    <a:lumMod val="40000"/>
                    <a:lumOff val="60000"/>
                  </a:schemeClr>
                </a:solidFill>
              </a:endParaRPr>
            </a:p>
          </p:txBody>
        </p:sp>
        <p:sp>
          <p:nvSpPr>
            <p:cNvPr id="12" name="Text 7">
              <a:extLst>
                <a:ext uri="{FF2B5EF4-FFF2-40B4-BE49-F238E27FC236}">
                  <a16:creationId xmlns:a16="http://schemas.microsoft.com/office/drawing/2014/main" id="{9B54EF85-6AF1-7767-9E41-B8D1613D45CB}"/>
                </a:ext>
              </a:extLst>
            </p:cNvPr>
            <p:cNvSpPr/>
            <p:nvPr/>
          </p:nvSpPr>
          <p:spPr>
            <a:xfrm>
              <a:off x="1409700" y="2775389"/>
              <a:ext cx="6718906" cy="329184"/>
            </a:xfrm>
            <a:prstGeom prst="rect">
              <a:avLst/>
            </a:prstGeom>
            <a:noFill/>
            <a:ln/>
          </p:spPr>
          <p:txBody>
            <a:bodyPr wrap="square" rtlCol="0" anchor="t"/>
            <a:lstStyle/>
            <a:p>
              <a:pPr marL="0" indent="0">
                <a:buNone/>
              </a:pPr>
              <a:r>
                <a:rPr lang="en-US" sz="1400">
                  <a:solidFill>
                    <a:srgbClr val="FFFFFF"/>
                  </a:solidFill>
                  <a:ea typeface="Calibri" pitchFamily="34" charset="-122"/>
                  <a:cs typeface="Calibri" pitchFamily="34" charset="-120"/>
                </a:rPr>
                <a:t>We received the Q2 financial results — why is the workers compensation claims </a:t>
              </a:r>
              <a:r>
                <a:rPr lang="en-US" sz="1400" err="1">
                  <a:solidFill>
                    <a:srgbClr val="FFFFFF"/>
                  </a:solidFill>
                  <a:ea typeface="Calibri" pitchFamily="34" charset="-122"/>
                  <a:cs typeface="Calibri" pitchFamily="34" charset="-120"/>
                </a:rPr>
                <a:t>favourable</a:t>
              </a:r>
              <a:r>
                <a:rPr lang="en-US" sz="1400">
                  <a:solidFill>
                    <a:srgbClr val="FFFFFF"/>
                  </a:solidFill>
                  <a:ea typeface="Calibri" pitchFamily="34" charset="-122"/>
                  <a:cs typeface="Calibri" pitchFamily="34" charset="-120"/>
                </a:rPr>
                <a:t> last quarter but now in red zone?</a:t>
              </a:r>
            </a:p>
          </p:txBody>
        </p:sp>
        <p:sp>
          <p:nvSpPr>
            <p:cNvPr id="13" name="Text 8">
              <a:extLst>
                <a:ext uri="{FF2B5EF4-FFF2-40B4-BE49-F238E27FC236}">
                  <a16:creationId xmlns:a16="http://schemas.microsoft.com/office/drawing/2014/main" id="{2A290EE4-BD2F-7FE7-C924-4EBBBDFC6037}"/>
                </a:ext>
              </a:extLst>
            </p:cNvPr>
            <p:cNvSpPr/>
            <p:nvPr/>
          </p:nvSpPr>
          <p:spPr>
            <a:xfrm>
              <a:off x="7627620" y="2519357"/>
              <a:ext cx="1371600" cy="274320"/>
            </a:xfrm>
            <a:prstGeom prst="rect">
              <a:avLst/>
            </a:prstGeom>
            <a:noFill/>
            <a:ln/>
          </p:spPr>
          <p:txBody>
            <a:bodyPr wrap="square" rtlCol="0" anchor="b"/>
            <a:lstStyle/>
            <a:p>
              <a:pPr marL="0" indent="0" algn="r">
                <a:buNone/>
              </a:pPr>
              <a:r>
                <a:rPr lang="en-US" sz="1200">
                  <a:solidFill>
                    <a:schemeClr val="accent3">
                      <a:lumMod val="40000"/>
                      <a:lumOff val="60000"/>
                    </a:schemeClr>
                  </a:solidFill>
                  <a:ea typeface="Courier New" pitchFamily="34" charset="-122"/>
                  <a:cs typeface="Courier New" pitchFamily="34" charset="-120"/>
                </a:rPr>
                <a:t>8:55am</a:t>
              </a:r>
              <a:endParaRPr lang="en-US" sz="1200">
                <a:solidFill>
                  <a:schemeClr val="accent3">
                    <a:lumMod val="40000"/>
                    <a:lumOff val="60000"/>
                  </a:schemeClr>
                </a:solidFill>
              </a:endParaRPr>
            </a:p>
          </p:txBody>
        </p:sp>
      </p:grpSp>
    </p:spTree>
    <p:extLst>
      <p:ext uri="{BB962C8B-B14F-4D97-AF65-F5344CB8AC3E}">
        <p14:creationId xmlns:p14="http://schemas.microsoft.com/office/powerpoint/2010/main" val="3675789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92D5A-4F34-F650-49BC-781ECEB803AE}"/>
            </a:ext>
          </a:extLst>
        </p:cNvPr>
        <p:cNvGrpSpPr/>
        <p:nvPr/>
      </p:nvGrpSpPr>
      <p:grpSpPr>
        <a:xfrm>
          <a:off x="0" y="0"/>
          <a:ext cx="0" cy="0"/>
          <a:chOff x="0" y="0"/>
          <a:chExt cx="0" cy="0"/>
        </a:xfrm>
      </p:grpSpPr>
      <p:sp>
        <p:nvSpPr>
          <p:cNvPr id="5" name="Slide Number Placeholder 4" hidden="1">
            <a:extLst>
              <a:ext uri="{FF2B5EF4-FFF2-40B4-BE49-F238E27FC236}">
                <a16:creationId xmlns:a16="http://schemas.microsoft.com/office/drawing/2014/main" id="{94E5C0C8-E16C-4799-5BD5-7BD05764F1D1}"/>
              </a:ext>
            </a:extLst>
          </p:cNvPr>
          <p:cNvSpPr>
            <a:spLocks noGrp="1"/>
          </p:cNvSpPr>
          <p:nvPr>
            <p:ph type="sldNum" sz="quarter" idx="12"/>
          </p:nvPr>
        </p:nvSpPr>
        <p:spPr/>
        <p:txBody>
          <a:bodyPr/>
          <a:lstStyle/>
          <a:p>
            <a:pPr>
              <a:spcAft>
                <a:spcPts val="600"/>
              </a:spcAft>
            </a:pPr>
            <a:fld id="{741AFF56-1126-4107-9C02-BC0EFBF16431}" type="slidenum">
              <a:rPr lang="en-GB" smtClean="0"/>
              <a:pPr>
                <a:spcAft>
                  <a:spcPts val="600"/>
                </a:spcAft>
              </a:pPr>
              <a:t>21</a:t>
            </a:fld>
            <a:endParaRPr lang="en-GB"/>
          </a:p>
        </p:txBody>
      </p:sp>
      <p:sp>
        <p:nvSpPr>
          <p:cNvPr id="10" name="Title 7">
            <a:extLst>
              <a:ext uri="{FF2B5EF4-FFF2-40B4-BE49-F238E27FC236}">
                <a16:creationId xmlns:a16="http://schemas.microsoft.com/office/drawing/2014/main" id="{AC0DC485-8B58-8FA2-F302-0536F3C5D144}"/>
              </a:ext>
            </a:extLst>
          </p:cNvPr>
          <p:cNvSpPr>
            <a:spLocks noGrp="1"/>
          </p:cNvSpPr>
          <p:nvPr>
            <p:ph type="title"/>
          </p:nvPr>
        </p:nvSpPr>
        <p:spPr>
          <a:xfrm>
            <a:off x="9652882" y="256583"/>
            <a:ext cx="2391111" cy="292057"/>
          </a:xfrm>
        </p:spPr>
        <p:txBody>
          <a:bodyPr vert="horz"/>
          <a:lstStyle/>
          <a:p>
            <a:r>
              <a:rPr lang="en-US"/>
              <a:t>The Problem (Scene 1)</a:t>
            </a:r>
          </a:p>
        </p:txBody>
      </p:sp>
      <p:sp>
        <p:nvSpPr>
          <p:cNvPr id="11" name="Content Placeholder 4">
            <a:extLst>
              <a:ext uri="{FF2B5EF4-FFF2-40B4-BE49-F238E27FC236}">
                <a16:creationId xmlns:a16="http://schemas.microsoft.com/office/drawing/2014/main" id="{80B09271-EED3-D802-5BF0-98F40B5F473C}"/>
              </a:ext>
            </a:extLst>
          </p:cNvPr>
          <p:cNvSpPr txBox="1">
            <a:spLocks/>
          </p:cNvSpPr>
          <p:nvPr/>
        </p:nvSpPr>
        <p:spPr>
          <a:xfrm>
            <a:off x="9652882" y="642323"/>
            <a:ext cx="2538369" cy="2689273"/>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900" kern="120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900" kern="1200">
                <a:solidFill>
                  <a:schemeClr val="tx1"/>
                </a:solidFill>
                <a:latin typeface="+mn-lt"/>
                <a:ea typeface="+mn-ea"/>
                <a:cs typeface="+mn-cs"/>
              </a:defRPr>
            </a:lvl2pPr>
            <a:lvl3pPr marL="1809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3pPr>
            <a:lvl4pPr marL="355600" indent="-17462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4pPr>
            <a:lvl5pPr marL="5365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400" b="1"/>
              <a:t>Needs a model… tight on time</a:t>
            </a:r>
          </a:p>
          <a:p>
            <a:pPr marL="285750" indent="-285750">
              <a:buFont typeface="Arial" panose="020B0604020202020204" pitchFamily="34" charset="0"/>
              <a:buChar char="•"/>
            </a:pPr>
            <a:r>
              <a:rPr lang="en-AU" sz="1400"/>
              <a:t>Outputs don’t always make sense</a:t>
            </a:r>
          </a:p>
          <a:p>
            <a:pPr marL="285750" indent="-285750">
              <a:buFont typeface="Arial" panose="020B0604020202020204" pitchFamily="34" charset="0"/>
              <a:buChar char="•"/>
            </a:pPr>
            <a:r>
              <a:rPr lang="en-AU" sz="1400"/>
              <a:t>Hard to explain</a:t>
            </a:r>
          </a:p>
          <a:p>
            <a:pPr marL="285750" indent="-285750">
              <a:buFont typeface="Arial" panose="020B0604020202020204" pitchFamily="34" charset="0"/>
              <a:buChar char="•"/>
            </a:pPr>
            <a:r>
              <a:rPr lang="en-AU" sz="1400"/>
              <a:t>Low confidence from Board</a:t>
            </a:r>
          </a:p>
          <a:p>
            <a:pPr marL="285750" indent="-285750">
              <a:buFont typeface="Arial" panose="020B0604020202020204" pitchFamily="34" charset="0"/>
              <a:buChar char="•"/>
            </a:pPr>
            <a:endParaRPr lang="en-AU" sz="1400"/>
          </a:p>
          <a:p>
            <a:r>
              <a:rPr lang="en-AU" sz="1400" b="1"/>
              <a:t>What’s driving claims</a:t>
            </a:r>
          </a:p>
          <a:p>
            <a:pPr marL="285750" indent="-285750">
              <a:buFont typeface="Arial" panose="020B0604020202020204" pitchFamily="34" charset="0"/>
              <a:buChar char="•"/>
            </a:pPr>
            <a:r>
              <a:rPr lang="en-AU" sz="1400" b="1"/>
              <a:t>Reporting delay → major impact on cost</a:t>
            </a:r>
          </a:p>
          <a:p>
            <a:pPr marL="285750" indent="-285750">
              <a:buFont typeface="Arial" panose="020B0604020202020204" pitchFamily="34" charset="0"/>
              <a:buChar char="•"/>
            </a:pPr>
            <a:r>
              <a:rPr lang="en-AU" sz="1400" b="1"/>
              <a:t>Injury type / body part </a:t>
            </a:r>
            <a:r>
              <a:rPr lang="en-AU" sz="1400"/>
              <a:t>matters (e.g. back, strains, fractures)</a:t>
            </a:r>
          </a:p>
          <a:p>
            <a:pPr marL="285750" indent="-285750">
              <a:buFont typeface="Arial" panose="020B0604020202020204" pitchFamily="34" charset="0"/>
              <a:buChar char="•"/>
            </a:pPr>
            <a:r>
              <a:rPr lang="en-AU" sz="1400" b="1"/>
              <a:t>Common causes</a:t>
            </a:r>
            <a:r>
              <a:rPr lang="en-AU" sz="1400"/>
              <a:t>: lifting, falls, repetitive strain</a:t>
            </a:r>
          </a:p>
          <a:p>
            <a:pPr marL="285750" indent="-285750">
              <a:buFont typeface="Arial" panose="020B0604020202020204" pitchFamily="34" charset="0"/>
              <a:buChar char="•"/>
            </a:pPr>
            <a:r>
              <a:rPr lang="en-AU" sz="1400"/>
              <a:t>Combination of factors drives severity</a:t>
            </a:r>
          </a:p>
          <a:p>
            <a:endParaRPr lang="en-AU" sz="1400"/>
          </a:p>
        </p:txBody>
      </p:sp>
      <p:sp>
        <p:nvSpPr>
          <p:cNvPr id="12" name="Thought Bubble: Cloud 11">
            <a:extLst>
              <a:ext uri="{FF2B5EF4-FFF2-40B4-BE49-F238E27FC236}">
                <a16:creationId xmlns:a16="http://schemas.microsoft.com/office/drawing/2014/main" id="{EFB59646-1D64-629C-1E95-37A25CDBFC97}"/>
              </a:ext>
            </a:extLst>
          </p:cNvPr>
          <p:cNvSpPr/>
          <p:nvPr/>
        </p:nvSpPr>
        <p:spPr>
          <a:xfrm>
            <a:off x="9652882" y="4339679"/>
            <a:ext cx="2274365" cy="1077942"/>
          </a:xfrm>
          <a:prstGeom prst="cloudCallout">
            <a:avLst>
              <a:gd name="adj1" fmla="val -48391"/>
              <a:gd name="adj2" fmla="val 5994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Fewer hours = higher cost?</a:t>
            </a:r>
          </a:p>
        </p:txBody>
      </p:sp>
      <p:sp>
        <p:nvSpPr>
          <p:cNvPr id="13" name="Thought Bubble: Cloud 12">
            <a:extLst>
              <a:ext uri="{FF2B5EF4-FFF2-40B4-BE49-F238E27FC236}">
                <a16:creationId xmlns:a16="http://schemas.microsoft.com/office/drawing/2014/main" id="{7F452CA4-B4A7-CB69-FA88-CC0E9415EC44}"/>
              </a:ext>
            </a:extLst>
          </p:cNvPr>
          <p:cNvSpPr/>
          <p:nvPr/>
        </p:nvSpPr>
        <p:spPr>
          <a:xfrm>
            <a:off x="9938941" y="5519772"/>
            <a:ext cx="1966249" cy="1129088"/>
          </a:xfrm>
          <a:prstGeom prst="cloudCallout">
            <a:avLst>
              <a:gd name="adj1" fmla="val 49755"/>
              <a:gd name="adj2" fmla="val 56029"/>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a:t>That CAN’T BE RIGHT!</a:t>
            </a:r>
          </a:p>
        </p:txBody>
      </p:sp>
      <p:pic>
        <p:nvPicPr>
          <p:cNvPr id="8" name="Demo Part 1 v2 ">
            <a:hlinkClick r:id="" action="ppaction://media"/>
            <a:extLst>
              <a:ext uri="{FF2B5EF4-FFF2-40B4-BE49-F238E27FC236}">
                <a16:creationId xmlns:a16="http://schemas.microsoft.com/office/drawing/2014/main" id="{3958F844-1E5A-4FEC-3A33-BFEEFE6FE7F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 y="0"/>
            <a:ext cx="9539927" cy="6858000"/>
          </a:xfrm>
        </p:spPr>
      </p:pic>
    </p:spTree>
    <p:extLst>
      <p:ext uri="{BB962C8B-B14F-4D97-AF65-F5344CB8AC3E}">
        <p14:creationId xmlns:p14="http://schemas.microsoft.com/office/powerpoint/2010/main" val="3020843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015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6D58A-9D1F-D95A-BFF3-7600CC02AB7A}"/>
            </a:ext>
          </a:extLst>
        </p:cNvPr>
        <p:cNvGrpSpPr/>
        <p:nvPr/>
      </p:nvGrpSpPr>
      <p:grpSpPr>
        <a:xfrm>
          <a:off x="0" y="0"/>
          <a:ext cx="0" cy="0"/>
          <a:chOff x="0" y="0"/>
          <a:chExt cx="0" cy="0"/>
        </a:xfrm>
      </p:grpSpPr>
      <p:sp>
        <p:nvSpPr>
          <p:cNvPr id="5" name="Slide Number Placeholder 4" hidden="1">
            <a:extLst>
              <a:ext uri="{FF2B5EF4-FFF2-40B4-BE49-F238E27FC236}">
                <a16:creationId xmlns:a16="http://schemas.microsoft.com/office/drawing/2014/main" id="{2D6448FE-1611-B501-77C5-B52116071A65}"/>
              </a:ext>
            </a:extLst>
          </p:cNvPr>
          <p:cNvSpPr>
            <a:spLocks noGrp="1"/>
          </p:cNvSpPr>
          <p:nvPr>
            <p:ph type="sldNum" sz="quarter" idx="12"/>
          </p:nvPr>
        </p:nvSpPr>
        <p:spPr/>
        <p:txBody>
          <a:bodyPr/>
          <a:lstStyle/>
          <a:p>
            <a:pPr>
              <a:spcAft>
                <a:spcPts val="600"/>
              </a:spcAft>
            </a:pPr>
            <a:fld id="{741AFF56-1126-4107-9C02-BC0EFBF16431}" type="slidenum">
              <a:rPr lang="en-GB" smtClean="0"/>
              <a:pPr>
                <a:spcAft>
                  <a:spcPts val="600"/>
                </a:spcAft>
              </a:pPr>
              <a:t>22</a:t>
            </a:fld>
            <a:endParaRPr lang="en-GB"/>
          </a:p>
        </p:txBody>
      </p:sp>
      <p:sp>
        <p:nvSpPr>
          <p:cNvPr id="3" name="Content Placeholder 2">
            <a:extLst>
              <a:ext uri="{FF2B5EF4-FFF2-40B4-BE49-F238E27FC236}">
                <a16:creationId xmlns:a16="http://schemas.microsoft.com/office/drawing/2014/main" id="{15047191-7775-668E-CBFA-2293863DF865}"/>
              </a:ext>
            </a:extLst>
          </p:cNvPr>
          <p:cNvSpPr>
            <a:spLocks noGrp="1"/>
          </p:cNvSpPr>
          <p:nvPr>
            <p:ph idx="1"/>
          </p:nvPr>
        </p:nvSpPr>
        <p:spPr/>
        <p:txBody>
          <a:bodyPr/>
          <a:lstStyle/>
          <a:p>
            <a:endParaRPr lang="en-GB"/>
          </a:p>
        </p:txBody>
      </p:sp>
      <p:pic>
        <p:nvPicPr>
          <p:cNvPr id="4" name="Dashboard Part 1 v2">
            <a:hlinkClick r:id="" action="ppaction://media"/>
            <a:extLst>
              <a:ext uri="{FF2B5EF4-FFF2-40B4-BE49-F238E27FC236}">
                <a16:creationId xmlns:a16="http://schemas.microsoft.com/office/drawing/2014/main" id="{19BB14A0-A3E0-FD9A-0602-6F734312DFC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5739"/>
          </a:xfrm>
          <a:prstGeom prst="rect">
            <a:avLst/>
          </a:prstGeom>
        </p:spPr>
      </p:pic>
    </p:spTree>
    <p:extLst>
      <p:ext uri="{BB962C8B-B14F-4D97-AF65-F5344CB8AC3E}">
        <p14:creationId xmlns:p14="http://schemas.microsoft.com/office/powerpoint/2010/main" val="4081579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58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55BEC-B0AA-1ECA-F5CB-1D35A21C4ABD}"/>
            </a:ext>
          </a:extLst>
        </p:cNvPr>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45A4AF34-6BE9-CAC5-BDDC-078385A81E2E}"/>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395" imgH="396" progId="TCLayout.ActiveDocument.1">
                  <p:embed/>
                </p:oleObj>
              </mc:Choice>
              <mc:Fallback>
                <p:oleObj name="think-cell Slide" r:id="rId6" imgW="395" imgH="396" progId="TCLayout.ActiveDocument.1">
                  <p:embed/>
                  <p:pic>
                    <p:nvPicPr>
                      <p:cNvPr id="14" name="think-cell data - do not delete" hidden="1">
                        <a:extLst>
                          <a:ext uri="{FF2B5EF4-FFF2-40B4-BE49-F238E27FC236}">
                            <a16:creationId xmlns:a16="http://schemas.microsoft.com/office/drawing/2014/main" id="{45A4AF34-6BE9-CAC5-BDDC-078385A81E2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Title 7">
            <a:extLst>
              <a:ext uri="{FF2B5EF4-FFF2-40B4-BE49-F238E27FC236}">
                <a16:creationId xmlns:a16="http://schemas.microsoft.com/office/drawing/2014/main" id="{4CA5A3EB-5272-CFD1-CF9D-B14386D6F467}"/>
              </a:ext>
            </a:extLst>
          </p:cNvPr>
          <p:cNvSpPr>
            <a:spLocks noGrp="1"/>
          </p:cNvSpPr>
          <p:nvPr>
            <p:ph type="title"/>
          </p:nvPr>
        </p:nvSpPr>
        <p:spPr/>
        <p:txBody>
          <a:bodyPr vert="horz"/>
          <a:lstStyle/>
          <a:p>
            <a:r>
              <a:rPr lang="en-US">
                <a:solidFill>
                  <a:schemeClr val="accent1"/>
                </a:solidFill>
              </a:rPr>
              <a:t>The Shift (Scene 2)</a:t>
            </a:r>
          </a:p>
        </p:txBody>
      </p:sp>
      <p:sp>
        <p:nvSpPr>
          <p:cNvPr id="5" name="Content Placeholder 4">
            <a:extLst>
              <a:ext uri="{FF2B5EF4-FFF2-40B4-BE49-F238E27FC236}">
                <a16:creationId xmlns:a16="http://schemas.microsoft.com/office/drawing/2014/main" id="{7C840F33-69C8-23FD-049E-2A8F3B89E7E5}"/>
              </a:ext>
            </a:extLst>
          </p:cNvPr>
          <p:cNvSpPr>
            <a:spLocks noGrp="1"/>
          </p:cNvSpPr>
          <p:nvPr>
            <p:ph idx="1"/>
          </p:nvPr>
        </p:nvSpPr>
        <p:spPr>
          <a:xfrm>
            <a:off x="326849" y="904606"/>
            <a:ext cx="2987542" cy="4351338"/>
          </a:xfrm>
        </p:spPr>
        <p:txBody>
          <a:bodyPr/>
          <a:lstStyle/>
          <a:p>
            <a:r>
              <a:rPr lang="en-AU" b="1" dirty="0">
                <a:solidFill>
                  <a:schemeClr val="tx1"/>
                </a:solidFill>
                <a:latin typeface="ABC Oracle (Body)"/>
              </a:rPr>
              <a:t>From model </a:t>
            </a:r>
            <a:r>
              <a:rPr lang="en-AU" b="1" dirty="0">
                <a:solidFill>
                  <a:schemeClr val="tx1"/>
                </a:solidFill>
                <a:latin typeface="ABC Oracle (Body)"/>
                <a:cs typeface="Arial" panose="020B0604020202020204" pitchFamily="34" charset="0"/>
              </a:rPr>
              <a:t>→ usable product</a:t>
            </a:r>
            <a:endParaRPr lang="en-AU" b="1" dirty="0">
              <a:solidFill>
                <a:schemeClr val="tx1"/>
              </a:solidFill>
              <a:latin typeface="ABC Oracle (Body)"/>
            </a:endParaRPr>
          </a:p>
          <a:p>
            <a:pPr marL="285750" indent="-285750">
              <a:buFont typeface="Arial" panose="020B0604020202020204" pitchFamily="34" charset="0"/>
              <a:buChar char="•"/>
            </a:pPr>
            <a:r>
              <a:rPr lang="en-AU" dirty="0">
                <a:solidFill>
                  <a:schemeClr val="tx1"/>
                </a:solidFill>
                <a:latin typeface="ABC Oracle (Body)"/>
              </a:rPr>
              <a:t>Simple </a:t>
            </a:r>
            <a:r>
              <a:rPr lang="en-AU" b="1" dirty="0">
                <a:solidFill>
                  <a:schemeClr val="tx1"/>
                </a:solidFill>
                <a:latin typeface="ABC Oracle (Body)"/>
              </a:rPr>
              <a:t>what-if views </a:t>
            </a:r>
            <a:r>
              <a:rPr lang="en-AU" dirty="0">
                <a:solidFill>
                  <a:schemeClr val="tx1"/>
                </a:solidFill>
                <a:latin typeface="ABC Oracle (Body)"/>
              </a:rPr>
              <a:t>(clear relationships)</a:t>
            </a:r>
          </a:p>
          <a:p>
            <a:pPr marL="285750" indent="-285750">
              <a:buFont typeface="Arial" panose="020B0604020202020204" pitchFamily="34" charset="0"/>
              <a:buChar char="•"/>
            </a:pPr>
            <a:r>
              <a:rPr lang="en-AU" b="1" dirty="0">
                <a:solidFill>
                  <a:schemeClr val="tx1"/>
                </a:solidFill>
                <a:latin typeface="ABC Oracle (Body)"/>
              </a:rPr>
              <a:t>Plain-English explanations </a:t>
            </a:r>
            <a:r>
              <a:rPr lang="en-AU" dirty="0">
                <a:solidFill>
                  <a:schemeClr val="tx1"/>
                </a:solidFill>
                <a:latin typeface="ABC Oracle (Body)"/>
              </a:rPr>
              <a:t>for every prediction</a:t>
            </a:r>
          </a:p>
          <a:p>
            <a:pPr marL="285750" indent="-285750">
              <a:buFont typeface="Arial" panose="020B0604020202020204" pitchFamily="34" charset="0"/>
              <a:buChar char="•"/>
            </a:pPr>
            <a:r>
              <a:rPr lang="en-AU" b="1" dirty="0">
                <a:solidFill>
                  <a:schemeClr val="tx1"/>
                </a:solidFill>
                <a:latin typeface="ABC Oracle (Body)"/>
              </a:rPr>
              <a:t>Business control</a:t>
            </a:r>
            <a:r>
              <a:rPr lang="en-AU" dirty="0">
                <a:solidFill>
                  <a:schemeClr val="tx1"/>
                </a:solidFill>
                <a:latin typeface="ABC Oracle (Body)"/>
              </a:rPr>
              <a:t> (rules, overrides, caps)</a:t>
            </a:r>
          </a:p>
        </p:txBody>
      </p:sp>
      <p:sp>
        <p:nvSpPr>
          <p:cNvPr id="4" name="Slide Number Placeholder 3">
            <a:extLst>
              <a:ext uri="{FF2B5EF4-FFF2-40B4-BE49-F238E27FC236}">
                <a16:creationId xmlns:a16="http://schemas.microsoft.com/office/drawing/2014/main" id="{8ED5F4EA-56B1-BF1E-3AD4-2B290CD3CD2B}"/>
              </a:ext>
            </a:extLst>
          </p:cNvPr>
          <p:cNvSpPr>
            <a:spLocks noGrp="1"/>
          </p:cNvSpPr>
          <p:nvPr>
            <p:ph type="sldNum" sz="quarter" idx="12"/>
          </p:nvPr>
        </p:nvSpPr>
        <p:spPr/>
        <p:txBody>
          <a:bodyPr/>
          <a:lstStyle/>
          <a:p>
            <a:fld id="{741AFF56-1126-4107-9C02-BC0EFBF16431}" type="slidenum">
              <a:rPr lang="en-GB" smtClean="0"/>
              <a:pPr/>
              <a:t>23</a:t>
            </a:fld>
            <a:endParaRPr lang="en-GB"/>
          </a:p>
        </p:txBody>
      </p:sp>
      <p:sp>
        <p:nvSpPr>
          <p:cNvPr id="2" name="Footer Placeholder 4">
            <a:extLst>
              <a:ext uri="{FF2B5EF4-FFF2-40B4-BE49-F238E27FC236}">
                <a16:creationId xmlns:a16="http://schemas.microsoft.com/office/drawing/2014/main" id="{54EA8019-FF08-69F1-9868-9B54BB0B20CE}"/>
              </a:ext>
            </a:extLst>
          </p:cNvPr>
          <p:cNvSpPr>
            <a:spLocks noGrp="1"/>
          </p:cNvSpPr>
          <p:nvPr>
            <p:ph type="ftr" sz="quarter" idx="3"/>
          </p:nvPr>
        </p:nvSpPr>
        <p:spPr>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p>
        </p:txBody>
      </p:sp>
      <p:sp>
        <p:nvSpPr>
          <p:cNvPr id="9" name="Thought Bubble: Cloud 8">
            <a:extLst>
              <a:ext uri="{FF2B5EF4-FFF2-40B4-BE49-F238E27FC236}">
                <a16:creationId xmlns:a16="http://schemas.microsoft.com/office/drawing/2014/main" id="{1A7E319A-7C39-1438-34BB-C3DCBC20A9D6}"/>
              </a:ext>
            </a:extLst>
          </p:cNvPr>
          <p:cNvSpPr/>
          <p:nvPr/>
        </p:nvSpPr>
        <p:spPr>
          <a:xfrm>
            <a:off x="68684" y="3623241"/>
            <a:ext cx="2039249" cy="1381896"/>
          </a:xfrm>
          <a:prstGeom prst="cloud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t>Now I can explain this!</a:t>
            </a:r>
          </a:p>
        </p:txBody>
      </p:sp>
      <p:sp>
        <p:nvSpPr>
          <p:cNvPr id="10" name="Thought Bubble: Cloud 9">
            <a:extLst>
              <a:ext uri="{FF2B5EF4-FFF2-40B4-BE49-F238E27FC236}">
                <a16:creationId xmlns:a16="http://schemas.microsoft.com/office/drawing/2014/main" id="{997D1F75-4ECD-F787-CDD3-0854E7B6C168}"/>
              </a:ext>
            </a:extLst>
          </p:cNvPr>
          <p:cNvSpPr/>
          <p:nvPr/>
        </p:nvSpPr>
        <p:spPr>
          <a:xfrm>
            <a:off x="1519301" y="4790575"/>
            <a:ext cx="1863681" cy="1507513"/>
          </a:xfrm>
          <a:prstGeom prst="cloudCallout">
            <a:avLst>
              <a:gd name="adj1" fmla="val 49755"/>
              <a:gd name="adj2" fmla="val 56029"/>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dirty="0"/>
              <a:t>We maintain control</a:t>
            </a:r>
          </a:p>
        </p:txBody>
      </p:sp>
      <p:pic>
        <p:nvPicPr>
          <p:cNvPr id="7" name="Demo Part v2">
            <a:hlinkClick r:id="" action="ppaction://media"/>
            <a:extLst>
              <a:ext uri="{FF2B5EF4-FFF2-40B4-BE49-F238E27FC236}">
                <a16:creationId xmlns:a16="http://schemas.microsoft.com/office/drawing/2014/main" id="{35A7E778-75F0-EF0E-71C0-0F98A60E71AF}"/>
              </a:ext>
            </a:extLst>
          </p:cNvPr>
          <p:cNvPicPr>
            <a:picLocks noChangeAspect="1"/>
          </p:cNvPicPr>
          <p:nvPr>
            <a:videoFile r:link="rId3"/>
            <p:extLst>
              <p:ext uri="{DAA4B4D4-6D71-4841-9C94-3DE7FCFB9230}">
                <p14:media xmlns:p14="http://schemas.microsoft.com/office/powerpoint/2010/main" r:embed="rId2"/>
              </p:ext>
            </p:extLst>
          </p:nvPr>
        </p:nvPicPr>
        <p:blipFill>
          <a:blip r:embed="rId8"/>
          <a:stretch>
            <a:fillRect/>
          </a:stretch>
        </p:blipFill>
        <p:spPr>
          <a:xfrm>
            <a:off x="3518543" y="0"/>
            <a:ext cx="8673457" cy="6858000"/>
          </a:xfrm>
          <a:prstGeom prst="rect">
            <a:avLst/>
          </a:prstGeom>
        </p:spPr>
      </p:pic>
    </p:spTree>
    <p:extLst>
      <p:ext uri="{BB962C8B-B14F-4D97-AF65-F5344CB8AC3E}">
        <p14:creationId xmlns:p14="http://schemas.microsoft.com/office/powerpoint/2010/main" val="237566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67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5CD74-34A3-226F-B7CB-01E351BE5CDC}"/>
            </a:ext>
          </a:extLst>
        </p:cNvPr>
        <p:cNvGrpSpPr/>
        <p:nvPr/>
      </p:nvGrpSpPr>
      <p:grpSpPr>
        <a:xfrm>
          <a:off x="0" y="0"/>
          <a:ext cx="0" cy="0"/>
          <a:chOff x="0" y="0"/>
          <a:chExt cx="0" cy="0"/>
        </a:xfrm>
      </p:grpSpPr>
      <p:sp>
        <p:nvSpPr>
          <p:cNvPr id="5" name="Slide Number Placeholder 4" hidden="1">
            <a:extLst>
              <a:ext uri="{FF2B5EF4-FFF2-40B4-BE49-F238E27FC236}">
                <a16:creationId xmlns:a16="http://schemas.microsoft.com/office/drawing/2014/main" id="{F0297E77-7B79-4DDA-74DC-7A22E5DA8583}"/>
              </a:ext>
            </a:extLst>
          </p:cNvPr>
          <p:cNvSpPr>
            <a:spLocks noGrp="1"/>
          </p:cNvSpPr>
          <p:nvPr>
            <p:ph type="sldNum" sz="quarter" idx="12"/>
          </p:nvPr>
        </p:nvSpPr>
        <p:spPr/>
        <p:txBody>
          <a:bodyPr/>
          <a:lstStyle/>
          <a:p>
            <a:pPr>
              <a:spcAft>
                <a:spcPts val="600"/>
              </a:spcAft>
            </a:pPr>
            <a:fld id="{741AFF56-1126-4107-9C02-BC0EFBF16431}" type="slidenum">
              <a:rPr lang="en-GB" smtClean="0"/>
              <a:pPr>
                <a:spcAft>
                  <a:spcPts val="600"/>
                </a:spcAft>
              </a:pPr>
              <a:t>24</a:t>
            </a:fld>
            <a:endParaRPr lang="en-GB"/>
          </a:p>
        </p:txBody>
      </p:sp>
      <p:pic>
        <p:nvPicPr>
          <p:cNvPr id="2" name="Dashboard Part 2">
            <a:hlinkClick r:id="" action="ppaction://media"/>
            <a:extLst>
              <a:ext uri="{FF2B5EF4-FFF2-40B4-BE49-F238E27FC236}">
                <a16:creationId xmlns:a16="http://schemas.microsoft.com/office/drawing/2014/main" id="{50B77E69-0F4A-7CFE-FB2B-1D4C7F61CBA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5739"/>
          </a:xfrm>
        </p:spPr>
      </p:pic>
    </p:spTree>
    <p:extLst>
      <p:ext uri="{BB962C8B-B14F-4D97-AF65-F5344CB8AC3E}">
        <p14:creationId xmlns:p14="http://schemas.microsoft.com/office/powerpoint/2010/main" val="3321986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22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205C8-4655-F9EE-EB5D-DC7A7C3F1AD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CCF0AC9-8BA0-E635-1488-C14E6BA51858}"/>
              </a:ext>
            </a:extLst>
          </p:cNvPr>
          <p:cNvSpPr>
            <a:spLocks noGrp="1"/>
          </p:cNvSpPr>
          <p:nvPr>
            <p:ph type="title"/>
          </p:nvPr>
        </p:nvSpPr>
        <p:spPr/>
        <p:txBody>
          <a:bodyPr/>
          <a:lstStyle/>
          <a:p>
            <a:r>
              <a:rPr lang="en-AU">
                <a:solidFill>
                  <a:schemeClr val="accent1"/>
                </a:solidFill>
              </a:rPr>
              <a:t>Outcome</a:t>
            </a:r>
          </a:p>
        </p:txBody>
      </p:sp>
      <p:sp>
        <p:nvSpPr>
          <p:cNvPr id="5" name="Slide Number Placeholder 4">
            <a:extLst>
              <a:ext uri="{FF2B5EF4-FFF2-40B4-BE49-F238E27FC236}">
                <a16:creationId xmlns:a16="http://schemas.microsoft.com/office/drawing/2014/main" id="{DC20E788-607C-5816-DAAC-39DFE2AD7612}"/>
              </a:ext>
            </a:extLst>
          </p:cNvPr>
          <p:cNvSpPr>
            <a:spLocks noGrp="1"/>
          </p:cNvSpPr>
          <p:nvPr>
            <p:ph type="sldNum" sz="quarter" idx="12"/>
          </p:nvPr>
        </p:nvSpPr>
        <p:spPr/>
        <p:txBody>
          <a:bodyPr/>
          <a:lstStyle/>
          <a:p>
            <a:fld id="{741AFF56-1126-4107-9C02-BC0EFBF16431}" type="slidenum">
              <a:rPr lang="en-GB" smtClean="0"/>
              <a:pPr/>
              <a:t>25</a:t>
            </a:fld>
            <a:endParaRPr lang="en-GB"/>
          </a:p>
        </p:txBody>
      </p:sp>
      <p:sp>
        <p:nvSpPr>
          <p:cNvPr id="6" name="Content Placeholder 4">
            <a:extLst>
              <a:ext uri="{FF2B5EF4-FFF2-40B4-BE49-F238E27FC236}">
                <a16:creationId xmlns:a16="http://schemas.microsoft.com/office/drawing/2014/main" id="{C1D74F91-C1BB-03CD-00A4-81C215A29213}"/>
              </a:ext>
            </a:extLst>
          </p:cNvPr>
          <p:cNvSpPr>
            <a:spLocks noGrp="1"/>
          </p:cNvSpPr>
          <p:nvPr>
            <p:ph idx="1"/>
          </p:nvPr>
        </p:nvSpPr>
        <p:spPr>
          <a:xfrm>
            <a:off x="326849" y="904606"/>
            <a:ext cx="4043019" cy="4351338"/>
          </a:xfrm>
        </p:spPr>
        <p:txBody>
          <a:bodyPr/>
          <a:lstStyle/>
          <a:p>
            <a:r>
              <a:rPr lang="en-AU" sz="2000" b="1" dirty="0">
                <a:latin typeface="ABC Oracle (Body)"/>
              </a:rPr>
              <a:t>From insight </a:t>
            </a:r>
            <a:r>
              <a:rPr lang="en-AU" sz="2000" b="1" dirty="0">
                <a:latin typeface="ABC Oracle (Body)"/>
                <a:cs typeface="Arial"/>
              </a:rPr>
              <a:t>→ action</a:t>
            </a:r>
          </a:p>
          <a:p>
            <a:pPr marL="285750" indent="-285750">
              <a:buFont typeface="Arial" panose="020B0604020202020204" pitchFamily="34" charset="0"/>
              <a:buChar char="•"/>
            </a:pPr>
            <a:r>
              <a:rPr lang="en-AU" sz="2000" dirty="0">
                <a:latin typeface="ABC Oracle (Body)"/>
              </a:rPr>
              <a:t>Explainable and defensible analysis</a:t>
            </a:r>
          </a:p>
          <a:p>
            <a:pPr marL="285750" indent="-285750">
              <a:buFont typeface="Arial" panose="020B0604020202020204" pitchFamily="34" charset="0"/>
              <a:buChar char="•"/>
            </a:pPr>
            <a:r>
              <a:rPr lang="en-AU" sz="2000" dirty="0">
                <a:latin typeface="ABC Oracle (Body)"/>
              </a:rPr>
              <a:t>Data-driven decisions</a:t>
            </a:r>
          </a:p>
          <a:p>
            <a:pPr marL="285750" indent="-285750">
              <a:buFont typeface="Arial" panose="020B0604020202020204" pitchFamily="34" charset="0"/>
              <a:buChar char="•"/>
            </a:pPr>
            <a:r>
              <a:rPr lang="en-AU" sz="2000" dirty="0">
                <a:latin typeface="ABC Oracle (Body)"/>
              </a:rPr>
              <a:t>Higher confidence across business</a:t>
            </a:r>
          </a:p>
        </p:txBody>
      </p:sp>
      <p:pic>
        <p:nvPicPr>
          <p:cNvPr id="7" name="Demo Part 3">
            <a:hlinkClick r:id="" action="ppaction://media"/>
            <a:extLst>
              <a:ext uri="{FF2B5EF4-FFF2-40B4-BE49-F238E27FC236}">
                <a16:creationId xmlns:a16="http://schemas.microsoft.com/office/drawing/2014/main" id="{B905C72B-5E48-A0E7-A4C6-2D21B4CAD29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369868" y="0"/>
            <a:ext cx="7822132" cy="6858000"/>
          </a:xfrm>
          <a:prstGeom prst="rect">
            <a:avLst/>
          </a:prstGeom>
        </p:spPr>
      </p:pic>
    </p:spTree>
    <p:extLst>
      <p:ext uri="{BB962C8B-B14F-4D97-AF65-F5344CB8AC3E}">
        <p14:creationId xmlns:p14="http://schemas.microsoft.com/office/powerpoint/2010/main" val="2929699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11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6E43A29-B165-DFBD-350D-7D89B3297B7A}"/>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95" imgH="396" progId="TCLayout.ActiveDocument.1">
                  <p:embed/>
                </p:oleObj>
              </mc:Choice>
              <mc:Fallback>
                <p:oleObj name="think-cell Slide" r:id="rId3" imgW="395" imgH="396" progId="TCLayout.ActiveDocument.1">
                  <p:embed/>
                  <p:pic>
                    <p:nvPicPr>
                      <p:cNvPr id="6" name="think-cell data - do not delete" hidden="1">
                        <a:extLst>
                          <a:ext uri="{FF2B5EF4-FFF2-40B4-BE49-F238E27FC236}">
                            <a16:creationId xmlns:a16="http://schemas.microsoft.com/office/drawing/2014/main" id="{E6E43A29-B165-DFBD-350D-7D89B3297B7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p:txBody>
          <a:bodyPr vert="horz"/>
          <a:lstStyle/>
          <a:p>
            <a:r>
              <a:rPr lang="en-US"/>
              <a:t>Computer Vision in Motor Portfolios</a:t>
            </a:r>
          </a:p>
        </p:txBody>
      </p:sp>
      <p:sp>
        <p:nvSpPr>
          <p:cNvPr id="3" name="Text Placeholder 2">
            <a:extLst>
              <a:ext uri="{FF2B5EF4-FFF2-40B4-BE49-F238E27FC236}">
                <a16:creationId xmlns:a16="http://schemas.microsoft.com/office/drawing/2014/main" id="{9C62EC9D-A63D-D474-6AD1-646C973C30DC}"/>
              </a:ext>
            </a:extLst>
          </p:cNvPr>
          <p:cNvSpPr>
            <a:spLocks noGrp="1"/>
          </p:cNvSpPr>
          <p:nvPr>
            <p:ph type="body" sz="quarter" idx="10"/>
          </p:nvPr>
        </p:nvSpPr>
        <p:spPr/>
        <p:txBody>
          <a:bodyPr/>
          <a:lstStyle/>
          <a:p>
            <a:r>
              <a:rPr lang="en-US"/>
              <a:t>03</a:t>
            </a:r>
          </a:p>
        </p:txBody>
      </p:sp>
      <p:sp>
        <p:nvSpPr>
          <p:cNvPr id="4" name="Footer Placeholder 4">
            <a:extLst>
              <a:ext uri="{FF2B5EF4-FFF2-40B4-BE49-F238E27FC236}">
                <a16:creationId xmlns:a16="http://schemas.microsoft.com/office/drawing/2014/main" id="{42848E2F-5C91-E92A-3C86-6EF63890E0A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6747034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A57E6-454B-274C-0AB9-538D1A25E0CF}"/>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B874B2A0-78B2-8432-38A1-910FBFB4DA09}"/>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7" imgH="348" progId="TCLayout.ActiveDocument.1">
                  <p:embed/>
                </p:oleObj>
              </mc:Choice>
              <mc:Fallback>
                <p:oleObj name="think-cell Slide" r:id="rId3" imgW="347" imgH="348" progId="TCLayout.ActiveDocument.1">
                  <p:embed/>
                  <p:pic>
                    <p:nvPicPr>
                      <p:cNvPr id="5" name="think-cell data - do not delete" hidden="1">
                        <a:extLst>
                          <a:ext uri="{FF2B5EF4-FFF2-40B4-BE49-F238E27FC236}">
                            <a16:creationId xmlns:a16="http://schemas.microsoft.com/office/drawing/2014/main" id="{B874B2A0-78B2-8432-38A1-910FBFB4DA0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7D4398C-DDDC-8215-360A-B4A1AEBF5871}"/>
              </a:ext>
            </a:extLst>
          </p:cNvPr>
          <p:cNvSpPr>
            <a:spLocks noGrp="1"/>
          </p:cNvSpPr>
          <p:nvPr>
            <p:ph type="title"/>
          </p:nvPr>
        </p:nvSpPr>
        <p:spPr>
          <a:xfrm>
            <a:off x="2473965" y="1870227"/>
            <a:ext cx="7244069" cy="2575314"/>
          </a:xfrm>
        </p:spPr>
        <p:txBody>
          <a:bodyPr vert="horz" rIns="0"/>
          <a:lstStyle/>
          <a:p>
            <a:r>
              <a:rPr lang="en-US" sz="16600"/>
              <a:t>2:00PM</a:t>
            </a:r>
          </a:p>
        </p:txBody>
      </p:sp>
      <p:sp>
        <p:nvSpPr>
          <p:cNvPr id="3" name="Slide Number Placeholder 2">
            <a:extLst>
              <a:ext uri="{FF2B5EF4-FFF2-40B4-BE49-F238E27FC236}">
                <a16:creationId xmlns:a16="http://schemas.microsoft.com/office/drawing/2014/main" id="{40C7C106-B457-3B86-F5DA-CD83644A01F2}"/>
              </a:ext>
            </a:extLst>
          </p:cNvPr>
          <p:cNvSpPr>
            <a:spLocks noGrp="1"/>
          </p:cNvSpPr>
          <p:nvPr>
            <p:ph type="sldNum" sz="quarter" idx="12"/>
          </p:nvPr>
        </p:nvSpPr>
        <p:spPr/>
        <p:txBody>
          <a:bodyPr/>
          <a:lstStyle/>
          <a:p>
            <a:fld id="{741AFF56-1126-4107-9C02-BC0EFBF16431}" type="slidenum">
              <a:rPr lang="en-GB" smtClean="0"/>
              <a:pPr/>
              <a:t>27</a:t>
            </a:fld>
            <a:endParaRPr lang="en-GB"/>
          </a:p>
        </p:txBody>
      </p:sp>
      <p:sp>
        <p:nvSpPr>
          <p:cNvPr id="4" name="Footer Placeholder 4">
            <a:extLst>
              <a:ext uri="{FF2B5EF4-FFF2-40B4-BE49-F238E27FC236}">
                <a16:creationId xmlns:a16="http://schemas.microsoft.com/office/drawing/2014/main" id="{5B8F3602-303B-DA6E-9EBE-70854FFA071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p>
        </p:txBody>
      </p:sp>
    </p:spTree>
    <p:extLst>
      <p:ext uri="{BB962C8B-B14F-4D97-AF65-F5344CB8AC3E}">
        <p14:creationId xmlns:p14="http://schemas.microsoft.com/office/powerpoint/2010/main" val="35404467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BC9BC-0E66-1B11-7985-38E4D063C79B}"/>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EB2C45E-C8C3-2438-1577-708E25A3F704}"/>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3" name="think-cell data - do not delete" hidden="1">
                        <a:extLst>
                          <a:ext uri="{FF2B5EF4-FFF2-40B4-BE49-F238E27FC236}">
                            <a16:creationId xmlns:a16="http://schemas.microsoft.com/office/drawing/2014/main" id="{5EB2C45E-C8C3-2438-1577-708E25A3F70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5A88A42-6B34-6C9F-51BB-D396CA4ECED6}"/>
              </a:ext>
            </a:extLst>
          </p:cNvPr>
          <p:cNvSpPr>
            <a:spLocks noGrp="1"/>
          </p:cNvSpPr>
          <p:nvPr>
            <p:ph type="title"/>
          </p:nvPr>
        </p:nvSpPr>
        <p:spPr/>
        <p:txBody>
          <a:bodyPr vert="horz" rIns="0"/>
          <a:lstStyle/>
          <a:p>
            <a:r>
              <a:rPr lang="en-US" i="1" dirty="0"/>
              <a:t>CEO’s Calendar</a:t>
            </a:r>
          </a:p>
        </p:txBody>
      </p:sp>
      <p:sp>
        <p:nvSpPr>
          <p:cNvPr id="4" name="Footer Placeholder 4">
            <a:extLst>
              <a:ext uri="{FF2B5EF4-FFF2-40B4-BE49-F238E27FC236}">
                <a16:creationId xmlns:a16="http://schemas.microsoft.com/office/drawing/2014/main" id="{75407888-49F4-F031-1A7E-8AAD7B082A64}"/>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latin typeface="+mn-lt"/>
              </a:rPr>
              <a:t>Presented at the 2026 All Actuaries Summit</a:t>
            </a:r>
          </a:p>
        </p:txBody>
      </p:sp>
      <p:grpSp>
        <p:nvGrpSpPr>
          <p:cNvPr id="29" name="Group 28">
            <a:extLst>
              <a:ext uri="{FF2B5EF4-FFF2-40B4-BE49-F238E27FC236}">
                <a16:creationId xmlns:a16="http://schemas.microsoft.com/office/drawing/2014/main" id="{940D28C5-6EE1-454E-909C-895E636F6929}"/>
              </a:ext>
            </a:extLst>
          </p:cNvPr>
          <p:cNvGrpSpPr/>
          <p:nvPr/>
        </p:nvGrpSpPr>
        <p:grpSpPr>
          <a:xfrm>
            <a:off x="323677" y="1798779"/>
            <a:ext cx="8671519" cy="828000"/>
            <a:chOff x="998220" y="2519357"/>
            <a:chExt cx="8138160" cy="663586"/>
          </a:xfrm>
        </p:grpSpPr>
        <p:sp>
          <p:nvSpPr>
            <p:cNvPr id="9" name="Shape 4">
              <a:extLst>
                <a:ext uri="{FF2B5EF4-FFF2-40B4-BE49-F238E27FC236}">
                  <a16:creationId xmlns:a16="http://schemas.microsoft.com/office/drawing/2014/main" id="{EC5FF029-8133-F0C5-F46A-BCEEB01E5B3B}"/>
                </a:ext>
              </a:extLst>
            </p:cNvPr>
            <p:cNvSpPr/>
            <p:nvPr/>
          </p:nvSpPr>
          <p:spPr>
            <a:xfrm>
              <a:off x="998220" y="2519357"/>
              <a:ext cx="8138160" cy="663586"/>
            </a:xfrm>
            <a:prstGeom prst="rect">
              <a:avLst/>
            </a:prstGeom>
            <a:solidFill>
              <a:srgbClr val="262622"/>
            </a:solidFill>
            <a:ln w="6350">
              <a:solidFill>
                <a:srgbClr val="333330"/>
              </a:solidFill>
              <a:prstDash val="solid"/>
            </a:ln>
          </p:spPr>
          <p:txBody>
            <a:bodyPr/>
            <a:lstStyle/>
            <a:p>
              <a:endParaRPr lang="en-AU"/>
            </a:p>
          </p:txBody>
        </p:sp>
        <p:sp>
          <p:nvSpPr>
            <p:cNvPr id="11" name="Text 6">
              <a:extLst>
                <a:ext uri="{FF2B5EF4-FFF2-40B4-BE49-F238E27FC236}">
                  <a16:creationId xmlns:a16="http://schemas.microsoft.com/office/drawing/2014/main" id="{D2910505-44FC-C1F2-AC69-0461C0970CDD}"/>
                </a:ext>
              </a:extLst>
            </p:cNvPr>
            <p:cNvSpPr/>
            <p:nvPr/>
          </p:nvSpPr>
          <p:spPr>
            <a:xfrm>
              <a:off x="1409700" y="2519357"/>
              <a:ext cx="4572000" cy="274320"/>
            </a:xfrm>
            <a:prstGeom prst="rect">
              <a:avLst/>
            </a:prstGeom>
            <a:noFill/>
            <a:ln/>
          </p:spPr>
          <p:txBody>
            <a:bodyPr wrap="square" rtlCol="0" anchor="b"/>
            <a:lstStyle/>
            <a:p>
              <a:pPr marL="0" indent="0">
                <a:buNone/>
              </a:pPr>
              <a:r>
                <a:rPr lang="en-US" sz="1200" dirty="0">
                  <a:solidFill>
                    <a:schemeClr val="accent3">
                      <a:lumMod val="40000"/>
                      <a:lumOff val="60000"/>
                    </a:schemeClr>
                  </a:solidFill>
                  <a:ea typeface="Courier New" pitchFamily="34" charset="-122"/>
                  <a:cs typeface="Courier New" pitchFamily="34" charset="-120"/>
                </a:rPr>
                <a:t>Meeting Reminder</a:t>
              </a:r>
              <a:endParaRPr lang="en-US" sz="1200" dirty="0">
                <a:solidFill>
                  <a:schemeClr val="accent3">
                    <a:lumMod val="40000"/>
                    <a:lumOff val="60000"/>
                  </a:schemeClr>
                </a:solidFill>
              </a:endParaRPr>
            </a:p>
          </p:txBody>
        </p:sp>
        <p:sp>
          <p:nvSpPr>
            <p:cNvPr id="12" name="Text 7">
              <a:extLst>
                <a:ext uri="{FF2B5EF4-FFF2-40B4-BE49-F238E27FC236}">
                  <a16:creationId xmlns:a16="http://schemas.microsoft.com/office/drawing/2014/main" id="{4E4E8596-81A9-C5B1-122F-573DCE61FA20}"/>
                </a:ext>
              </a:extLst>
            </p:cNvPr>
            <p:cNvSpPr/>
            <p:nvPr/>
          </p:nvSpPr>
          <p:spPr>
            <a:xfrm>
              <a:off x="1409700" y="2775389"/>
              <a:ext cx="6718906" cy="329184"/>
            </a:xfrm>
            <a:prstGeom prst="rect">
              <a:avLst/>
            </a:prstGeom>
            <a:noFill/>
            <a:ln/>
          </p:spPr>
          <p:txBody>
            <a:bodyPr wrap="square" rtlCol="0" anchor="t"/>
            <a:lstStyle/>
            <a:p>
              <a:pPr marL="0" indent="0">
                <a:buNone/>
              </a:pPr>
              <a:r>
                <a:rPr lang="en-US" sz="1400" dirty="0">
                  <a:solidFill>
                    <a:srgbClr val="FFFFFF"/>
                  </a:solidFill>
                  <a:ea typeface="Calibri" pitchFamily="34" charset="-122"/>
                  <a:cs typeface="Calibri" pitchFamily="34" charset="-120"/>
                </a:rPr>
                <a:t>Innovative Motor Insurance Pricing with AI </a:t>
              </a:r>
            </a:p>
          </p:txBody>
        </p:sp>
        <p:sp>
          <p:nvSpPr>
            <p:cNvPr id="13" name="Text 8">
              <a:extLst>
                <a:ext uri="{FF2B5EF4-FFF2-40B4-BE49-F238E27FC236}">
                  <a16:creationId xmlns:a16="http://schemas.microsoft.com/office/drawing/2014/main" id="{E18DFB64-6297-4CF0-6F7A-90F57BC4875F}"/>
                </a:ext>
              </a:extLst>
            </p:cNvPr>
            <p:cNvSpPr/>
            <p:nvPr/>
          </p:nvSpPr>
          <p:spPr>
            <a:xfrm>
              <a:off x="6924679" y="2519357"/>
              <a:ext cx="2074542" cy="485743"/>
            </a:xfrm>
            <a:prstGeom prst="rect">
              <a:avLst/>
            </a:prstGeom>
            <a:noFill/>
            <a:ln/>
          </p:spPr>
          <p:txBody>
            <a:bodyPr wrap="square" rtlCol="0" anchor="b"/>
            <a:lstStyle/>
            <a:p>
              <a:pPr marL="0" indent="0" algn="r">
                <a:buNone/>
              </a:pPr>
              <a:r>
                <a:rPr lang="en-US" sz="1200" dirty="0">
                  <a:solidFill>
                    <a:schemeClr val="accent3">
                      <a:lumMod val="40000"/>
                      <a:lumOff val="60000"/>
                    </a:schemeClr>
                  </a:solidFill>
                  <a:ea typeface="Courier New" pitchFamily="34" charset="-122"/>
                  <a:cs typeface="Courier New" pitchFamily="34" charset="-120"/>
                </a:rPr>
                <a:t>2:00 PM Tuesday, 26 May 2026</a:t>
              </a:r>
            </a:p>
            <a:p>
              <a:pPr marL="0" indent="0" algn="r">
                <a:buNone/>
              </a:pPr>
              <a:endParaRPr lang="en-US" sz="1200" dirty="0">
                <a:solidFill>
                  <a:schemeClr val="accent3">
                    <a:lumMod val="40000"/>
                    <a:lumOff val="60000"/>
                  </a:schemeClr>
                </a:solidFill>
                <a:cs typeface="Courier New" pitchFamily="34" charset="-120"/>
              </a:endParaRPr>
            </a:p>
            <a:p>
              <a:pPr marL="0" indent="0" algn="r">
                <a:buNone/>
              </a:pPr>
              <a:r>
                <a:rPr lang="en-US" sz="1200" dirty="0">
                  <a:solidFill>
                    <a:schemeClr val="accent3">
                      <a:lumMod val="40000"/>
                      <a:lumOff val="60000"/>
                    </a:schemeClr>
                  </a:solidFill>
                  <a:cs typeface="Courier New" pitchFamily="34" charset="-120"/>
                </a:rPr>
                <a:t>15 minutes</a:t>
              </a:r>
              <a:endParaRPr lang="en-US" sz="1200" dirty="0">
                <a:solidFill>
                  <a:schemeClr val="accent3">
                    <a:lumMod val="40000"/>
                    <a:lumOff val="60000"/>
                  </a:schemeClr>
                </a:solidFill>
              </a:endParaRPr>
            </a:p>
          </p:txBody>
        </p:sp>
      </p:grpSp>
      <p:sp>
        <p:nvSpPr>
          <p:cNvPr id="5" name="Shape 20">
            <a:extLst>
              <a:ext uri="{FF2B5EF4-FFF2-40B4-BE49-F238E27FC236}">
                <a16:creationId xmlns:a16="http://schemas.microsoft.com/office/drawing/2014/main" id="{5C269B00-6DCF-9CD3-B92C-CAFD23B1B288}"/>
              </a:ext>
            </a:extLst>
          </p:cNvPr>
          <p:cNvSpPr/>
          <p:nvPr/>
        </p:nvSpPr>
        <p:spPr>
          <a:xfrm>
            <a:off x="484442" y="2118247"/>
            <a:ext cx="116919" cy="136915"/>
          </a:xfrm>
          <a:prstGeom prst="ellipse">
            <a:avLst/>
          </a:prstGeom>
          <a:solidFill>
            <a:srgbClr val="888880"/>
          </a:solidFill>
          <a:ln w="12700">
            <a:solidFill>
              <a:srgbClr val="888880"/>
            </a:solidFill>
            <a:prstDash val="solid"/>
          </a:ln>
        </p:spPr>
        <p:txBody>
          <a:bodyPr/>
          <a:lstStyle/>
          <a:p>
            <a:endParaRPr lang="en-AU"/>
          </a:p>
        </p:txBody>
      </p:sp>
    </p:spTree>
    <p:extLst>
      <p:ext uri="{BB962C8B-B14F-4D97-AF65-F5344CB8AC3E}">
        <p14:creationId xmlns:p14="http://schemas.microsoft.com/office/powerpoint/2010/main" val="3184993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368B1-9796-BFD1-226A-8E2882920740}"/>
              </a:ext>
            </a:extLst>
          </p:cNvPr>
          <p:cNvSpPr>
            <a:spLocks noGrp="1"/>
          </p:cNvSpPr>
          <p:nvPr>
            <p:ph type="title"/>
          </p:nvPr>
        </p:nvSpPr>
        <p:spPr>
          <a:xfrm>
            <a:off x="326849" y="288389"/>
            <a:ext cx="5403810" cy="1232435"/>
          </a:xfrm>
        </p:spPr>
        <p:txBody>
          <a:bodyPr anchor="t">
            <a:normAutofit/>
          </a:bodyPr>
          <a:lstStyle/>
          <a:p>
            <a:r>
              <a:rPr lang="en-US"/>
              <a:t>Computer Vision</a:t>
            </a:r>
          </a:p>
        </p:txBody>
      </p:sp>
      <p:sp>
        <p:nvSpPr>
          <p:cNvPr id="3" name="Content Placeholder 2">
            <a:extLst>
              <a:ext uri="{FF2B5EF4-FFF2-40B4-BE49-F238E27FC236}">
                <a16:creationId xmlns:a16="http://schemas.microsoft.com/office/drawing/2014/main" id="{728EDB80-9F41-510D-3A1E-70F856F66AD6}"/>
              </a:ext>
            </a:extLst>
          </p:cNvPr>
          <p:cNvSpPr>
            <a:spLocks noGrp="1"/>
          </p:cNvSpPr>
          <p:nvPr>
            <p:ph idx="1"/>
          </p:nvPr>
        </p:nvSpPr>
        <p:spPr>
          <a:xfrm>
            <a:off x="352424" y="1493113"/>
            <a:ext cx="4300995" cy="4351338"/>
          </a:xfrm>
          <a:ln>
            <a:noFill/>
          </a:ln>
        </p:spPr>
        <p:style>
          <a:lnRef idx="2">
            <a:schemeClr val="dk1"/>
          </a:lnRef>
          <a:fillRef idx="1">
            <a:schemeClr val="lt1"/>
          </a:fillRef>
          <a:effectRef idx="0">
            <a:schemeClr val="dk1"/>
          </a:effectRef>
          <a:fontRef idx="minor">
            <a:schemeClr val="dk1"/>
          </a:fontRef>
        </p:style>
        <p:txBody>
          <a:bodyPr anchor="t">
            <a:normAutofit/>
          </a:bodyPr>
          <a:lstStyle/>
          <a:p>
            <a:pPr marL="285750" indent="-285750">
              <a:spcBef>
                <a:spcPts val="600"/>
              </a:spcBef>
              <a:buSzPct val="133000"/>
              <a:buFont typeface="Arial" panose="020B0604020202020204" pitchFamily="34" charset="0"/>
              <a:buChar char="•"/>
            </a:pPr>
            <a:r>
              <a:rPr lang="en-US">
                <a:solidFill>
                  <a:schemeClr val="accent3"/>
                </a:solidFill>
              </a:rPr>
              <a:t>Computer vision is a field of artificial intelligence (AI) that trains machines to interpret and understand the visual world.</a:t>
            </a:r>
          </a:p>
          <a:p>
            <a:pPr marL="285750" indent="-285750">
              <a:spcBef>
                <a:spcPts val="600"/>
              </a:spcBef>
              <a:buSzPct val="133000"/>
              <a:buFont typeface="Arial" panose="020B0604020202020204" pitchFamily="34" charset="0"/>
              <a:buChar char="•"/>
            </a:pPr>
            <a:r>
              <a:rPr lang="en-US">
                <a:solidFill>
                  <a:schemeClr val="accent3"/>
                </a:solidFill>
              </a:rPr>
              <a:t>It uses deep learning and neural networks to recognize objects, people and patterns.</a:t>
            </a:r>
          </a:p>
          <a:p>
            <a:pPr marL="285750" indent="-285750">
              <a:spcBef>
                <a:spcPts val="600"/>
              </a:spcBef>
              <a:buSzPct val="133000"/>
              <a:buFont typeface="Arial" panose="020B0604020202020204" pitchFamily="34" charset="0"/>
              <a:buChar char="•"/>
            </a:pPr>
            <a:r>
              <a:rPr lang="en-US">
                <a:solidFill>
                  <a:schemeClr val="accent3"/>
                </a:solidFill>
              </a:rPr>
              <a:t>Can capture information that can:</a:t>
            </a:r>
          </a:p>
          <a:p>
            <a:pPr marL="641350" lvl="2" indent="-285750">
              <a:spcBef>
                <a:spcPts val="600"/>
              </a:spcBef>
              <a:buSzPct val="133000"/>
              <a:buFont typeface="Courier New" panose="02070309020205020404" pitchFamily="49" charset="0"/>
              <a:buChar char="o"/>
            </a:pPr>
            <a:r>
              <a:rPr lang="en-US">
                <a:solidFill>
                  <a:schemeClr val="accent3"/>
                </a:solidFill>
              </a:rPr>
              <a:t>Identify distracted drivers (phone usage, head movements)</a:t>
            </a:r>
          </a:p>
          <a:p>
            <a:pPr marL="641350" lvl="2" indent="-285750">
              <a:spcBef>
                <a:spcPts val="600"/>
              </a:spcBef>
              <a:buSzPct val="133000"/>
              <a:buFont typeface="Courier New" panose="02070309020205020404" pitchFamily="49" charset="0"/>
              <a:buChar char="o"/>
            </a:pPr>
            <a:r>
              <a:rPr lang="en-US">
                <a:solidFill>
                  <a:schemeClr val="accent3"/>
                </a:solidFill>
              </a:rPr>
              <a:t>Identify tired drivers (yawning, eyes closed)</a:t>
            </a:r>
          </a:p>
          <a:p>
            <a:pPr marL="285750" indent="-285750">
              <a:spcBef>
                <a:spcPts val="600"/>
              </a:spcBef>
              <a:buSzPct val="133000"/>
              <a:buFont typeface="Arial" panose="020B0604020202020204" pitchFamily="34" charset="0"/>
              <a:buChar char="•"/>
            </a:pPr>
            <a:r>
              <a:rPr lang="en-US">
                <a:solidFill>
                  <a:schemeClr val="accent3"/>
                </a:solidFill>
              </a:rPr>
              <a:t>Discounts can be offered based on how safe a driver is</a:t>
            </a:r>
          </a:p>
          <a:p>
            <a:pPr marL="285750" indent="-285750">
              <a:spcBef>
                <a:spcPts val="600"/>
              </a:spcBef>
              <a:buSzPct val="133000"/>
              <a:buFont typeface="Arial" panose="020B0604020202020204" pitchFamily="34" charset="0"/>
              <a:buChar char="•"/>
            </a:pPr>
            <a:endParaRPr lang="en-US">
              <a:solidFill>
                <a:schemeClr val="accent3"/>
              </a:solidFill>
            </a:endParaRPr>
          </a:p>
          <a:p>
            <a:pPr marL="285750" indent="-285750">
              <a:spcBef>
                <a:spcPts val="600"/>
              </a:spcBef>
              <a:buSzPct val="133000"/>
              <a:buFont typeface="Arial" panose="020B0604020202020204" pitchFamily="34" charset="0"/>
              <a:buChar char="•"/>
            </a:pPr>
            <a:endParaRPr lang="en-US">
              <a:solidFill>
                <a:schemeClr val="accent3"/>
              </a:solidFill>
            </a:endParaRPr>
          </a:p>
        </p:txBody>
      </p:sp>
      <p:sp>
        <p:nvSpPr>
          <p:cNvPr id="4" name="Slide Number Placeholder 3">
            <a:extLst>
              <a:ext uri="{FF2B5EF4-FFF2-40B4-BE49-F238E27FC236}">
                <a16:creationId xmlns:a16="http://schemas.microsoft.com/office/drawing/2014/main" id="{EF723BD3-48DA-DA53-45AF-4604E193CE28}"/>
              </a:ext>
            </a:extLst>
          </p:cNvPr>
          <p:cNvSpPr>
            <a:spLocks noGrp="1"/>
          </p:cNvSpPr>
          <p:nvPr>
            <p:ph type="sldNum" sz="quarter" idx="12"/>
          </p:nvPr>
        </p:nvSpPr>
        <p:spPr>
          <a:xfrm>
            <a:off x="11467577" y="6400800"/>
            <a:ext cx="416447" cy="186484"/>
          </a:xfrm>
        </p:spPr>
        <p:txBody>
          <a:bodyPr anchor="b">
            <a:normAutofit/>
          </a:bodyPr>
          <a:lstStyle/>
          <a:p>
            <a:pPr>
              <a:spcAft>
                <a:spcPts val="600"/>
              </a:spcAft>
            </a:pPr>
            <a:fld id="{741AFF56-1126-4107-9C02-BC0EFBF16431}" type="slidenum">
              <a:rPr lang="en-GB" smtClean="0"/>
              <a:pPr>
                <a:spcAft>
                  <a:spcPts val="600"/>
                </a:spcAft>
              </a:pPr>
              <a:t>29</a:t>
            </a:fld>
            <a:endParaRPr lang="en-GB"/>
          </a:p>
        </p:txBody>
      </p:sp>
      <p:pic>
        <p:nvPicPr>
          <p:cNvPr id="8" name="Picture Placeholder 7" descr="Human eye seen through transparent digital chart">
            <a:extLst>
              <a:ext uri="{FF2B5EF4-FFF2-40B4-BE49-F238E27FC236}">
                <a16:creationId xmlns:a16="http://schemas.microsoft.com/office/drawing/2014/main" id="{BE8F0E96-12FB-93F6-ABA8-B17AFEE66EF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4603" r="24603"/>
          <a:stretch>
            <a:fillRect/>
          </a:stretch>
        </p:blipFill>
        <p:spPr/>
      </p:pic>
    </p:spTree>
    <p:extLst>
      <p:ext uri="{BB962C8B-B14F-4D97-AF65-F5344CB8AC3E}">
        <p14:creationId xmlns:p14="http://schemas.microsoft.com/office/powerpoint/2010/main" val="608661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98427-40EB-10EE-BC81-CE1DB8493F1E}"/>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986F862-77B2-7BB4-E53F-E8EA24F87E12}"/>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7" imgH="348" progId="TCLayout.ActiveDocument.1">
                  <p:embed/>
                </p:oleObj>
              </mc:Choice>
              <mc:Fallback>
                <p:oleObj name="think-cell Slide" r:id="rId3" imgW="347" imgH="348" progId="TCLayout.ActiveDocument.1">
                  <p:embed/>
                  <p:pic>
                    <p:nvPicPr>
                      <p:cNvPr id="5" name="think-cell data - do not delete" hidden="1">
                        <a:extLst>
                          <a:ext uri="{FF2B5EF4-FFF2-40B4-BE49-F238E27FC236}">
                            <a16:creationId xmlns:a16="http://schemas.microsoft.com/office/drawing/2014/main" id="{3986F862-77B2-7BB4-E53F-E8EA24F87E1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07B678B-D424-20E9-87CF-EEF9B1D6FCA5}"/>
              </a:ext>
            </a:extLst>
          </p:cNvPr>
          <p:cNvSpPr>
            <a:spLocks noGrp="1"/>
          </p:cNvSpPr>
          <p:nvPr>
            <p:ph type="title"/>
          </p:nvPr>
        </p:nvSpPr>
        <p:spPr/>
        <p:txBody>
          <a:bodyPr vert="horz" rIns="0"/>
          <a:lstStyle/>
          <a:p>
            <a:r>
              <a:rPr lang="en-US"/>
              <a:t>Sentiment Analysis in Investment </a:t>
            </a:r>
          </a:p>
        </p:txBody>
      </p:sp>
      <p:sp>
        <p:nvSpPr>
          <p:cNvPr id="3" name="Text Placeholder 2">
            <a:extLst>
              <a:ext uri="{FF2B5EF4-FFF2-40B4-BE49-F238E27FC236}">
                <a16:creationId xmlns:a16="http://schemas.microsoft.com/office/drawing/2014/main" id="{B14DECAE-2DC9-FD80-2C4E-8F8A9C0E7E71}"/>
              </a:ext>
            </a:extLst>
          </p:cNvPr>
          <p:cNvSpPr>
            <a:spLocks noGrp="1"/>
          </p:cNvSpPr>
          <p:nvPr>
            <p:ph type="body" sz="quarter" idx="10"/>
          </p:nvPr>
        </p:nvSpPr>
        <p:spPr/>
        <p:txBody>
          <a:bodyPr/>
          <a:lstStyle/>
          <a:p>
            <a:r>
              <a:rPr lang="en-US"/>
              <a:t>01</a:t>
            </a:r>
          </a:p>
        </p:txBody>
      </p:sp>
      <p:sp>
        <p:nvSpPr>
          <p:cNvPr id="4" name="Footer Placeholder 4">
            <a:extLst>
              <a:ext uri="{FF2B5EF4-FFF2-40B4-BE49-F238E27FC236}">
                <a16:creationId xmlns:a16="http://schemas.microsoft.com/office/drawing/2014/main" id="{3E285B23-A459-23A9-13C8-CEA0117F94E0}"/>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8100882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9733F5-1673-89B6-DFA7-5EC3401FFDF1}"/>
              </a:ext>
            </a:extLst>
          </p:cNvPr>
          <p:cNvSpPr>
            <a:spLocks noGrp="1"/>
          </p:cNvSpPr>
          <p:nvPr>
            <p:ph type="title"/>
          </p:nvPr>
        </p:nvSpPr>
        <p:spPr/>
        <p:txBody>
          <a:bodyPr/>
          <a:lstStyle/>
          <a:p>
            <a:r>
              <a:rPr lang="en-US">
                <a:solidFill>
                  <a:schemeClr val="tx1"/>
                </a:solidFill>
              </a:rPr>
              <a:t>Example</a:t>
            </a:r>
          </a:p>
        </p:txBody>
      </p:sp>
      <p:sp>
        <p:nvSpPr>
          <p:cNvPr id="4" name="Slide Number Placeholder 3">
            <a:extLst>
              <a:ext uri="{FF2B5EF4-FFF2-40B4-BE49-F238E27FC236}">
                <a16:creationId xmlns:a16="http://schemas.microsoft.com/office/drawing/2014/main" id="{E018D7F6-50C3-6E47-5EF3-81EFA2543612}"/>
              </a:ext>
            </a:extLst>
          </p:cNvPr>
          <p:cNvSpPr>
            <a:spLocks noGrp="1"/>
          </p:cNvSpPr>
          <p:nvPr>
            <p:ph type="sldNum" sz="quarter" idx="12"/>
          </p:nvPr>
        </p:nvSpPr>
        <p:spPr/>
        <p:txBody>
          <a:bodyPr/>
          <a:lstStyle/>
          <a:p>
            <a:fld id="{741AFF56-1126-4107-9C02-BC0EFBF16431}" type="slidenum">
              <a:rPr lang="en-GB" smtClean="0"/>
              <a:pPr/>
              <a:t>30</a:t>
            </a:fld>
            <a:endParaRPr lang="en-GB"/>
          </a:p>
        </p:txBody>
      </p:sp>
      <p:pic>
        <p:nvPicPr>
          <p:cNvPr id="9" name="Presentation Video" descr="Presentation Video">
            <a:hlinkClick r:id="" action="ppaction://media"/>
            <a:extLst>
              <a:ext uri="{FF2B5EF4-FFF2-40B4-BE49-F238E27FC236}">
                <a16:creationId xmlns:a16="http://schemas.microsoft.com/office/drawing/2014/main" id="{EE73090F-C21D-5E93-FD9A-DED9BC55F2DF}"/>
              </a:ext>
            </a:extLst>
          </p:cNvPr>
          <p:cNvPicPr>
            <a:picLocks noGrp="1" noChangeAspect="1"/>
          </p:cNvPicPr>
          <p:nvPr>
            <p:ph sz="quarter" idx="13"/>
            <a:videoFile r:link="rId2"/>
            <p:extLst>
              <p:ext uri="{DAA4B4D4-6D71-4841-9C94-3DE7FCFB9230}">
                <p14:media xmlns:p14="http://schemas.microsoft.com/office/powerpoint/2010/main" r:embed="rId1"/>
              </p:ext>
            </p:extLst>
          </p:nvPr>
        </p:nvPicPr>
        <p:blipFill>
          <a:blip r:embed="rId4"/>
          <a:stretch>
            <a:fillRect/>
          </a:stretch>
        </p:blipFill>
        <p:spPr>
          <a:xfrm>
            <a:off x="1657350" y="1520825"/>
            <a:ext cx="8918575" cy="5027613"/>
          </a:xfrm>
        </p:spPr>
      </p:pic>
    </p:spTree>
    <p:extLst>
      <p:ext uri="{BB962C8B-B14F-4D97-AF65-F5344CB8AC3E}">
        <p14:creationId xmlns:p14="http://schemas.microsoft.com/office/powerpoint/2010/main" val="411430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75"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Content Placeholder 19" descr="Yellow car with a sky in the background">
            <a:extLst>
              <a:ext uri="{FF2B5EF4-FFF2-40B4-BE49-F238E27FC236}">
                <a16:creationId xmlns:a16="http://schemas.microsoft.com/office/drawing/2014/main" id="{2B4FA084-A93A-621D-EF03-3208CA46FAFD}"/>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40667" r="-1" b="-1"/>
          <a:stretch>
            <a:fillRect/>
          </a:stretch>
        </p:blipFill>
        <p:spPr>
          <a:xfrm>
            <a:off x="6096000" y="10"/>
            <a:ext cx="6096000" cy="6857990"/>
          </a:xfrm>
          <a:noFill/>
        </p:spPr>
      </p:pic>
      <p:sp>
        <p:nvSpPr>
          <p:cNvPr id="2" name="Title 1">
            <a:extLst>
              <a:ext uri="{FF2B5EF4-FFF2-40B4-BE49-F238E27FC236}">
                <a16:creationId xmlns:a16="http://schemas.microsoft.com/office/drawing/2014/main" id="{B9B368B1-9796-BFD1-226A-8E2882920740}"/>
              </a:ext>
            </a:extLst>
          </p:cNvPr>
          <p:cNvSpPr>
            <a:spLocks noGrp="1"/>
          </p:cNvSpPr>
          <p:nvPr>
            <p:ph type="title"/>
          </p:nvPr>
        </p:nvSpPr>
        <p:spPr>
          <a:xfrm>
            <a:off x="326849" y="288389"/>
            <a:ext cx="5403810" cy="1232435"/>
          </a:xfrm>
        </p:spPr>
        <p:txBody>
          <a:bodyPr anchor="t">
            <a:normAutofit/>
          </a:bodyPr>
          <a:lstStyle/>
          <a:p>
            <a:r>
              <a:rPr kumimoji="0" lang="en-US" b="0" i="0" u="none" strike="noStrike" kern="1200" cap="none" spc="0" normalizeH="0" baseline="0" noProof="0">
                <a:ln>
                  <a:noFill/>
                </a:ln>
                <a:effectLst/>
                <a:uLnTx/>
                <a:uFillTx/>
              </a:rPr>
              <a:t>Safety Measures</a:t>
            </a:r>
            <a:endParaRPr lang="en-US"/>
          </a:p>
        </p:txBody>
      </p:sp>
      <p:sp>
        <p:nvSpPr>
          <p:cNvPr id="3" name="Content Placeholder 2">
            <a:extLst>
              <a:ext uri="{FF2B5EF4-FFF2-40B4-BE49-F238E27FC236}">
                <a16:creationId xmlns:a16="http://schemas.microsoft.com/office/drawing/2014/main" id="{728EDB80-9F41-510D-3A1E-70F856F66AD6}"/>
              </a:ext>
            </a:extLst>
          </p:cNvPr>
          <p:cNvSpPr>
            <a:spLocks noGrp="1"/>
          </p:cNvSpPr>
          <p:nvPr>
            <p:ph idx="1"/>
          </p:nvPr>
        </p:nvSpPr>
        <p:spPr>
          <a:xfrm>
            <a:off x="352424" y="1493113"/>
            <a:ext cx="4300995" cy="4351338"/>
          </a:xfrm>
          <a:ln>
            <a:noFill/>
          </a:ln>
        </p:spPr>
        <p:style>
          <a:lnRef idx="2">
            <a:schemeClr val="dk1"/>
          </a:lnRef>
          <a:fillRef idx="1">
            <a:schemeClr val="lt1"/>
          </a:fillRef>
          <a:effectRef idx="0">
            <a:schemeClr val="dk1"/>
          </a:effectRef>
          <a:fontRef idx="minor">
            <a:schemeClr val="dk1"/>
          </a:fontRef>
        </p:style>
        <p:txBody>
          <a:bodyPr anchor="t">
            <a:normAutofit/>
          </a:bodyPr>
          <a:lstStyle/>
          <a:p>
            <a:pPr marL="285750" indent="-285750">
              <a:spcBef>
                <a:spcPts val="600"/>
              </a:spcBef>
              <a:buSzPct val="133000"/>
              <a:buFont typeface="Arial" panose="020B0604020202020204" pitchFamily="34" charset="0"/>
              <a:buChar char="•"/>
            </a:pPr>
            <a:r>
              <a:rPr lang="en-US" sz="1400">
                <a:solidFill>
                  <a:schemeClr val="accent3"/>
                </a:solidFill>
              </a:rPr>
              <a:t>An estimated 10 – 30% of all road accidents are caused by distracted drivers.</a:t>
            </a:r>
          </a:p>
          <a:p>
            <a:pPr marL="285750" indent="-285750">
              <a:spcBef>
                <a:spcPts val="600"/>
              </a:spcBef>
              <a:buSzPct val="133000"/>
              <a:buFont typeface="Arial" panose="020B0604020202020204" pitchFamily="34" charset="0"/>
              <a:buChar char="•"/>
            </a:pPr>
            <a:r>
              <a:rPr lang="en-US" sz="1400">
                <a:solidFill>
                  <a:schemeClr val="accent3"/>
                </a:solidFill>
              </a:rPr>
              <a:t>Advanced driver distraction warning (ADDW) systems are becoming mandatory for newly registered vehicles in the EU as of July 2026.</a:t>
            </a:r>
          </a:p>
          <a:p>
            <a:pPr marL="285750" indent="-285750">
              <a:spcBef>
                <a:spcPts val="600"/>
              </a:spcBef>
              <a:buSzPct val="133000"/>
              <a:buFont typeface="Arial" panose="020B0604020202020204" pitchFamily="34" charset="0"/>
              <a:buChar char="•"/>
            </a:pPr>
            <a:r>
              <a:rPr lang="en-US">
                <a:solidFill>
                  <a:schemeClr val="accent3"/>
                </a:solidFill>
              </a:rPr>
              <a:t>Monitor driver fatigue and distraction.</a:t>
            </a:r>
          </a:p>
          <a:p>
            <a:pPr marL="285750" indent="-285750">
              <a:spcBef>
                <a:spcPts val="600"/>
              </a:spcBef>
              <a:buSzPct val="133000"/>
              <a:buFont typeface="Arial" panose="020B0604020202020204" pitchFamily="34" charset="0"/>
              <a:buChar char="•"/>
            </a:pPr>
            <a:r>
              <a:rPr lang="en-US">
                <a:solidFill>
                  <a:schemeClr val="accent3"/>
                </a:solidFill>
              </a:rPr>
              <a:t>Systems must operate on a closed loop system.</a:t>
            </a:r>
          </a:p>
          <a:p>
            <a:pPr marL="285750" indent="-285750">
              <a:spcBef>
                <a:spcPts val="600"/>
              </a:spcBef>
              <a:buSzPct val="133000"/>
              <a:buFont typeface="Arial" panose="020B0604020202020204" pitchFamily="34" charset="0"/>
              <a:buChar char="•"/>
            </a:pPr>
            <a:r>
              <a:rPr lang="en-US">
                <a:solidFill>
                  <a:schemeClr val="accent3"/>
                </a:solidFill>
              </a:rPr>
              <a:t>Edge-processing architecture can mean that raw video stream never leaves the car.</a:t>
            </a:r>
          </a:p>
          <a:p>
            <a:pPr marL="285750" indent="-285750">
              <a:spcBef>
                <a:spcPts val="600"/>
              </a:spcBef>
              <a:buSzPct val="133000"/>
              <a:buFont typeface="Arial" panose="020B0604020202020204" pitchFamily="34" charset="0"/>
              <a:buChar char="•"/>
            </a:pPr>
            <a:r>
              <a:rPr lang="en-US">
                <a:solidFill>
                  <a:schemeClr val="accent3"/>
                </a:solidFill>
              </a:rPr>
              <a:t>Systems are not permitted to use biometric data</a:t>
            </a:r>
          </a:p>
          <a:p>
            <a:pPr marL="285750" indent="-285750">
              <a:spcBef>
                <a:spcPts val="600"/>
              </a:spcBef>
              <a:buSzPct val="133000"/>
              <a:buFont typeface="Arial" panose="020B0604020202020204" pitchFamily="34" charset="0"/>
              <a:buChar char="•"/>
            </a:pPr>
            <a:r>
              <a:rPr lang="en-US">
                <a:solidFill>
                  <a:schemeClr val="accent3"/>
                </a:solidFill>
              </a:rPr>
              <a:t>It is estimated that 93% of Australian vehicles will have embedded telematics by 2031.</a:t>
            </a:r>
          </a:p>
          <a:p>
            <a:pPr>
              <a:spcBef>
                <a:spcPts val="600"/>
              </a:spcBef>
              <a:buSzPct val="133000"/>
            </a:pPr>
            <a:endParaRPr lang="en-US" sz="1400">
              <a:solidFill>
                <a:schemeClr val="accent3"/>
              </a:solidFill>
            </a:endParaRPr>
          </a:p>
          <a:p>
            <a:pPr>
              <a:spcBef>
                <a:spcPts val="600"/>
              </a:spcBef>
              <a:buSzPct val="133000"/>
            </a:pPr>
            <a:endParaRPr lang="en-US" sz="1400">
              <a:solidFill>
                <a:schemeClr val="accent3"/>
              </a:solidFill>
            </a:endParaRPr>
          </a:p>
          <a:p>
            <a:pPr marL="285750" indent="-285750">
              <a:spcBef>
                <a:spcPts val="600"/>
              </a:spcBef>
              <a:buSzPct val="133000"/>
              <a:buFont typeface="Arial" panose="020B0604020202020204" pitchFamily="34" charset="0"/>
              <a:buChar char="•"/>
            </a:pPr>
            <a:endParaRPr lang="en-US">
              <a:solidFill>
                <a:schemeClr val="accent3"/>
              </a:solidFill>
            </a:endParaRPr>
          </a:p>
        </p:txBody>
      </p:sp>
      <p:sp>
        <p:nvSpPr>
          <p:cNvPr id="4" name="Slide Number Placeholder 3">
            <a:extLst>
              <a:ext uri="{FF2B5EF4-FFF2-40B4-BE49-F238E27FC236}">
                <a16:creationId xmlns:a16="http://schemas.microsoft.com/office/drawing/2014/main" id="{EF723BD3-48DA-DA53-45AF-4604E193CE28}"/>
              </a:ext>
            </a:extLst>
          </p:cNvPr>
          <p:cNvSpPr>
            <a:spLocks noGrp="1"/>
          </p:cNvSpPr>
          <p:nvPr>
            <p:ph type="sldNum" sz="quarter" idx="12"/>
          </p:nvPr>
        </p:nvSpPr>
        <p:spPr>
          <a:xfrm>
            <a:off x="11467577" y="6400800"/>
            <a:ext cx="416447" cy="186484"/>
          </a:xfrm>
        </p:spPr>
        <p:txBody>
          <a:bodyPr anchor="b">
            <a:normAutofit/>
          </a:bodyPr>
          <a:lstStyle/>
          <a:p>
            <a:pPr>
              <a:spcAft>
                <a:spcPts val="600"/>
              </a:spcAft>
            </a:pPr>
            <a:fld id="{741AFF56-1126-4107-9C02-BC0EFBF16431}" type="slidenum">
              <a:rPr lang="en-GB" smtClean="0"/>
              <a:pPr>
                <a:spcAft>
                  <a:spcPts val="600"/>
                </a:spcAft>
              </a:pPr>
              <a:t>31</a:t>
            </a:fld>
            <a:endParaRPr lang="en-GB"/>
          </a:p>
        </p:txBody>
      </p:sp>
    </p:spTree>
    <p:extLst>
      <p:ext uri="{BB962C8B-B14F-4D97-AF65-F5344CB8AC3E}">
        <p14:creationId xmlns:p14="http://schemas.microsoft.com/office/powerpoint/2010/main" val="25940598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Head outline and magnifying glass">
            <a:extLst>
              <a:ext uri="{FF2B5EF4-FFF2-40B4-BE49-F238E27FC236}">
                <a16:creationId xmlns:a16="http://schemas.microsoft.com/office/drawing/2014/main" id="{699BDF83-E56F-0044-7615-5B2AE19A5A6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2490" r="18176" b="-1"/>
          <a:stretch>
            <a:fillRect/>
          </a:stretch>
        </p:blipFill>
        <p:spPr>
          <a:xfrm>
            <a:off x="6096000" y="10"/>
            <a:ext cx="6096000" cy="6857990"/>
          </a:xfrm>
          <a:noFill/>
          <a:ln w="0">
            <a:noFill/>
          </a:ln>
        </p:spPr>
        <p:style>
          <a:lnRef idx="2">
            <a:schemeClr val="dk1"/>
          </a:lnRef>
          <a:fillRef idx="1">
            <a:schemeClr val="lt1"/>
          </a:fillRef>
          <a:effectRef idx="0">
            <a:schemeClr val="dk1"/>
          </a:effectRef>
          <a:fontRef idx="minor">
            <a:schemeClr val="dk1"/>
          </a:fontRef>
        </p:style>
      </p:pic>
      <p:sp>
        <p:nvSpPr>
          <p:cNvPr id="2" name="Title 1">
            <a:extLst>
              <a:ext uri="{FF2B5EF4-FFF2-40B4-BE49-F238E27FC236}">
                <a16:creationId xmlns:a16="http://schemas.microsoft.com/office/drawing/2014/main" id="{B9B368B1-9796-BFD1-226A-8E2882920740}"/>
              </a:ext>
            </a:extLst>
          </p:cNvPr>
          <p:cNvSpPr>
            <a:spLocks noGrp="1"/>
          </p:cNvSpPr>
          <p:nvPr>
            <p:ph type="title"/>
          </p:nvPr>
        </p:nvSpPr>
        <p:spPr>
          <a:xfrm>
            <a:off x="326849" y="288389"/>
            <a:ext cx="5403810" cy="1232435"/>
          </a:xfrm>
        </p:spPr>
        <p:txBody>
          <a:bodyPr anchor="t">
            <a:normAutofit/>
          </a:bodyPr>
          <a:lstStyle/>
          <a:p>
            <a:r>
              <a:rPr lang="en-US"/>
              <a:t>Privacy Concerns</a:t>
            </a:r>
          </a:p>
        </p:txBody>
      </p:sp>
      <p:sp>
        <p:nvSpPr>
          <p:cNvPr id="3" name="Content Placeholder 2">
            <a:extLst>
              <a:ext uri="{FF2B5EF4-FFF2-40B4-BE49-F238E27FC236}">
                <a16:creationId xmlns:a16="http://schemas.microsoft.com/office/drawing/2014/main" id="{728EDB80-9F41-510D-3A1E-70F856F66AD6}"/>
              </a:ext>
            </a:extLst>
          </p:cNvPr>
          <p:cNvSpPr>
            <a:spLocks noGrp="1"/>
          </p:cNvSpPr>
          <p:nvPr>
            <p:ph idx="1"/>
          </p:nvPr>
        </p:nvSpPr>
        <p:spPr>
          <a:xfrm>
            <a:off x="352424" y="1493113"/>
            <a:ext cx="4300995" cy="4351338"/>
          </a:xfrm>
          <a:ln>
            <a:noFill/>
          </a:ln>
        </p:spPr>
        <p:style>
          <a:lnRef idx="2">
            <a:schemeClr val="dk1"/>
          </a:lnRef>
          <a:fillRef idx="1">
            <a:schemeClr val="lt1"/>
          </a:fillRef>
          <a:effectRef idx="0">
            <a:schemeClr val="dk1"/>
          </a:effectRef>
          <a:fontRef idx="minor">
            <a:schemeClr val="dk1"/>
          </a:fontRef>
        </p:style>
        <p:txBody>
          <a:bodyPr anchor="t">
            <a:normAutofit/>
          </a:bodyPr>
          <a:lstStyle/>
          <a:p>
            <a:pPr marL="285750" indent="-285750">
              <a:spcBef>
                <a:spcPts val="600"/>
              </a:spcBef>
              <a:buSzPct val="133000"/>
              <a:buFont typeface="Arial" panose="020B0604020202020204" pitchFamily="34" charset="0"/>
              <a:buChar char="•"/>
            </a:pPr>
            <a:r>
              <a:rPr lang="en-US">
                <a:solidFill>
                  <a:schemeClr val="accent3"/>
                </a:solidFill>
              </a:rPr>
              <a:t>The Privacy Act was drafted in 1988 before internet connected devices became prominent.</a:t>
            </a:r>
          </a:p>
          <a:p>
            <a:pPr marL="285750" indent="-285750">
              <a:spcBef>
                <a:spcPts val="600"/>
              </a:spcBef>
              <a:buSzPct val="133000"/>
              <a:buFont typeface="Arial" panose="020B0604020202020204" pitchFamily="34" charset="0"/>
              <a:buChar char="•"/>
            </a:pPr>
            <a:r>
              <a:rPr lang="en-US">
                <a:solidFill>
                  <a:schemeClr val="accent3"/>
                </a:solidFill>
              </a:rPr>
              <a:t>Consent model in Australia means that manufacturers may be free to use consumer data as long as they are given notice in their privacy polices.</a:t>
            </a:r>
          </a:p>
          <a:p>
            <a:pPr marL="285750" indent="-285750">
              <a:spcBef>
                <a:spcPts val="600"/>
              </a:spcBef>
              <a:buSzPct val="133000"/>
              <a:buFont typeface="Arial" panose="020B0604020202020204" pitchFamily="34" charset="0"/>
              <a:buChar char="•"/>
            </a:pPr>
            <a:r>
              <a:rPr lang="en-US">
                <a:solidFill>
                  <a:schemeClr val="accent3"/>
                </a:solidFill>
              </a:rPr>
              <a:t>If data is stored overseas other countries may not be obligated to uphold Australian privacy standards.</a:t>
            </a:r>
          </a:p>
          <a:p>
            <a:pPr marL="285750" indent="-285750">
              <a:spcBef>
                <a:spcPts val="600"/>
              </a:spcBef>
              <a:buSzPct val="133000"/>
              <a:buFont typeface="Arial" panose="020B0604020202020204" pitchFamily="34" charset="0"/>
              <a:buChar char="•"/>
            </a:pPr>
            <a:r>
              <a:rPr lang="en-US">
                <a:solidFill>
                  <a:schemeClr val="accent3"/>
                </a:solidFill>
              </a:rPr>
              <a:t>Car telematics have sold data to AI software training companies</a:t>
            </a:r>
          </a:p>
          <a:p>
            <a:pPr marL="285750" indent="-285750">
              <a:spcBef>
                <a:spcPts val="600"/>
              </a:spcBef>
              <a:buSzPct val="133000"/>
              <a:buFont typeface="Arial" panose="020B0604020202020204" pitchFamily="34" charset="0"/>
              <a:buChar char="•"/>
            </a:pPr>
            <a:r>
              <a:rPr lang="en-US">
                <a:solidFill>
                  <a:schemeClr val="accent3"/>
                </a:solidFill>
              </a:rPr>
              <a:t>General Motors will pay a $12.75 million (USD) civil penalty to California for selling driver data to third party brokers</a:t>
            </a:r>
          </a:p>
          <a:p>
            <a:pPr marL="285750" indent="-285750">
              <a:spcBef>
                <a:spcPts val="600"/>
              </a:spcBef>
              <a:buSzPct val="133000"/>
              <a:buFont typeface="Arial" panose="020B0604020202020204" pitchFamily="34" charset="0"/>
              <a:buChar char="•"/>
            </a:pPr>
            <a:r>
              <a:rPr lang="en-US">
                <a:solidFill>
                  <a:schemeClr val="accent3"/>
                </a:solidFill>
              </a:rPr>
              <a:t>Privacy laws generally cover the driver but not the passengers of vehicles.</a:t>
            </a:r>
          </a:p>
          <a:p>
            <a:pPr marL="285750" indent="-285750">
              <a:spcBef>
                <a:spcPts val="600"/>
              </a:spcBef>
              <a:buSzPct val="133000"/>
              <a:buFont typeface="Arial" panose="020B0604020202020204" pitchFamily="34" charset="0"/>
              <a:buChar char="•"/>
            </a:pPr>
            <a:endParaRPr lang="en-US">
              <a:solidFill>
                <a:schemeClr val="accent3"/>
              </a:solidFill>
            </a:endParaRPr>
          </a:p>
        </p:txBody>
      </p:sp>
      <p:sp>
        <p:nvSpPr>
          <p:cNvPr id="4" name="Slide Number Placeholder 3">
            <a:extLst>
              <a:ext uri="{FF2B5EF4-FFF2-40B4-BE49-F238E27FC236}">
                <a16:creationId xmlns:a16="http://schemas.microsoft.com/office/drawing/2014/main" id="{EF723BD3-48DA-DA53-45AF-4604E193CE28}"/>
              </a:ext>
            </a:extLst>
          </p:cNvPr>
          <p:cNvSpPr>
            <a:spLocks noGrp="1"/>
          </p:cNvSpPr>
          <p:nvPr>
            <p:ph type="sldNum" sz="quarter" idx="12"/>
          </p:nvPr>
        </p:nvSpPr>
        <p:spPr>
          <a:xfrm>
            <a:off x="11467577" y="6400800"/>
            <a:ext cx="416447" cy="186484"/>
          </a:xfrm>
        </p:spPr>
        <p:txBody>
          <a:bodyPr anchor="b">
            <a:normAutofit/>
          </a:bodyPr>
          <a:lstStyle/>
          <a:p>
            <a:pPr>
              <a:spcAft>
                <a:spcPts val="600"/>
              </a:spcAft>
            </a:pPr>
            <a:fld id="{741AFF56-1126-4107-9C02-BC0EFBF16431}" type="slidenum">
              <a:rPr lang="en-GB" smtClean="0"/>
              <a:pPr>
                <a:spcAft>
                  <a:spcPts val="600"/>
                </a:spcAft>
              </a:pPr>
              <a:t>32</a:t>
            </a:fld>
            <a:endParaRPr lang="en-GB"/>
          </a:p>
        </p:txBody>
      </p:sp>
    </p:spTree>
    <p:extLst>
      <p:ext uri="{BB962C8B-B14F-4D97-AF65-F5344CB8AC3E}">
        <p14:creationId xmlns:p14="http://schemas.microsoft.com/office/powerpoint/2010/main" val="29665201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368B1-9796-BFD1-226A-8E2882920740}"/>
              </a:ext>
            </a:extLst>
          </p:cNvPr>
          <p:cNvSpPr>
            <a:spLocks noGrp="1"/>
          </p:cNvSpPr>
          <p:nvPr>
            <p:ph type="title"/>
          </p:nvPr>
        </p:nvSpPr>
        <p:spPr>
          <a:xfrm>
            <a:off x="326849" y="288389"/>
            <a:ext cx="5403810" cy="1232435"/>
          </a:xfrm>
        </p:spPr>
        <p:txBody>
          <a:bodyPr anchor="t">
            <a:normAutofit/>
          </a:bodyPr>
          <a:lstStyle/>
          <a:p>
            <a:r>
              <a:rPr lang="en-US"/>
              <a:t>Other Limitations</a:t>
            </a:r>
          </a:p>
        </p:txBody>
      </p:sp>
      <p:sp>
        <p:nvSpPr>
          <p:cNvPr id="3" name="Content Placeholder 2">
            <a:extLst>
              <a:ext uri="{FF2B5EF4-FFF2-40B4-BE49-F238E27FC236}">
                <a16:creationId xmlns:a16="http://schemas.microsoft.com/office/drawing/2014/main" id="{728EDB80-9F41-510D-3A1E-70F856F66AD6}"/>
              </a:ext>
            </a:extLst>
          </p:cNvPr>
          <p:cNvSpPr>
            <a:spLocks noGrp="1"/>
          </p:cNvSpPr>
          <p:nvPr>
            <p:ph idx="1"/>
          </p:nvPr>
        </p:nvSpPr>
        <p:spPr>
          <a:xfrm>
            <a:off x="352424" y="1493113"/>
            <a:ext cx="4300995" cy="4351338"/>
          </a:xfrm>
          <a:ln>
            <a:noFill/>
          </a:ln>
        </p:spPr>
        <p:style>
          <a:lnRef idx="2">
            <a:schemeClr val="dk1"/>
          </a:lnRef>
          <a:fillRef idx="1">
            <a:schemeClr val="lt1"/>
          </a:fillRef>
          <a:effectRef idx="0">
            <a:schemeClr val="dk1"/>
          </a:effectRef>
          <a:fontRef idx="minor">
            <a:schemeClr val="dk1"/>
          </a:fontRef>
        </p:style>
        <p:txBody>
          <a:bodyPr anchor="t">
            <a:normAutofit/>
          </a:bodyPr>
          <a:lstStyle/>
          <a:p>
            <a:pPr marL="285750" indent="-285750">
              <a:spcBef>
                <a:spcPts val="600"/>
              </a:spcBef>
              <a:buSzPct val="133000"/>
              <a:buFont typeface="Arial" panose="020B0604020202020204" pitchFamily="34" charset="0"/>
              <a:buChar char="•"/>
            </a:pPr>
            <a:r>
              <a:rPr lang="en-US">
                <a:solidFill>
                  <a:schemeClr val="accent3"/>
                </a:solidFill>
              </a:rPr>
              <a:t>ADDW systems are expensive: can add approximately $500 - $2000 to the cost of a car.</a:t>
            </a:r>
          </a:p>
          <a:p>
            <a:pPr marL="285750" indent="-285750">
              <a:spcBef>
                <a:spcPts val="600"/>
              </a:spcBef>
              <a:buSzPct val="133000"/>
              <a:buFont typeface="Arial" panose="020B0604020202020204" pitchFamily="34" charset="0"/>
              <a:buChar char="•"/>
            </a:pPr>
            <a:r>
              <a:rPr lang="en-US" sz="1400">
                <a:solidFill>
                  <a:schemeClr val="accent3"/>
                </a:solidFill>
              </a:rPr>
              <a:t>The features detected by the system may be better at helping with safety rather than predicting insurance risk.</a:t>
            </a:r>
          </a:p>
          <a:p>
            <a:pPr marL="285750" indent="-285750">
              <a:spcBef>
                <a:spcPts val="600"/>
              </a:spcBef>
              <a:buSzPct val="133000"/>
              <a:buFont typeface="Arial" panose="020B0604020202020204" pitchFamily="34" charset="0"/>
              <a:buChar char="•"/>
            </a:pPr>
            <a:r>
              <a:rPr lang="en-US" sz="1400">
                <a:solidFill>
                  <a:schemeClr val="accent3"/>
                </a:solidFill>
              </a:rPr>
              <a:t>Harsh breaking, acceleration, speeding and cornering forces may be a better determinant compared to tired drivers.</a:t>
            </a:r>
          </a:p>
          <a:p>
            <a:pPr marL="285750" indent="-285750">
              <a:spcBef>
                <a:spcPts val="600"/>
              </a:spcBef>
              <a:buSzPct val="133000"/>
              <a:buFont typeface="Arial" panose="020B0604020202020204" pitchFamily="34" charset="0"/>
              <a:buChar char="•"/>
            </a:pPr>
            <a:r>
              <a:rPr lang="en-US" sz="1400">
                <a:solidFill>
                  <a:schemeClr val="accent3"/>
                </a:solidFill>
              </a:rPr>
              <a:t>Mobile phone usage can be detected through app-based methods without the need of a ADDW system.</a:t>
            </a:r>
          </a:p>
          <a:p>
            <a:pPr marL="285750" indent="-285750">
              <a:spcBef>
                <a:spcPts val="600"/>
              </a:spcBef>
              <a:buSzPct val="133000"/>
              <a:buFont typeface="Arial" panose="020B0604020202020204" pitchFamily="34" charset="0"/>
              <a:buChar char="•"/>
            </a:pPr>
            <a:endParaRPr lang="en-US" sz="1400">
              <a:solidFill>
                <a:schemeClr val="accent3"/>
              </a:solidFill>
            </a:endParaRPr>
          </a:p>
          <a:p>
            <a:pPr marL="285750" indent="-285750">
              <a:spcBef>
                <a:spcPts val="600"/>
              </a:spcBef>
              <a:buSzPct val="133000"/>
              <a:buFont typeface="Arial" panose="020B0604020202020204" pitchFamily="34" charset="0"/>
              <a:buChar char="•"/>
            </a:pPr>
            <a:endParaRPr lang="en-US">
              <a:solidFill>
                <a:schemeClr val="accent3"/>
              </a:solidFill>
            </a:endParaRPr>
          </a:p>
        </p:txBody>
      </p:sp>
      <p:sp>
        <p:nvSpPr>
          <p:cNvPr id="4" name="Slide Number Placeholder 3">
            <a:extLst>
              <a:ext uri="{FF2B5EF4-FFF2-40B4-BE49-F238E27FC236}">
                <a16:creationId xmlns:a16="http://schemas.microsoft.com/office/drawing/2014/main" id="{EF723BD3-48DA-DA53-45AF-4604E193CE28}"/>
              </a:ext>
            </a:extLst>
          </p:cNvPr>
          <p:cNvSpPr>
            <a:spLocks noGrp="1"/>
          </p:cNvSpPr>
          <p:nvPr>
            <p:ph type="sldNum" sz="quarter" idx="12"/>
          </p:nvPr>
        </p:nvSpPr>
        <p:spPr>
          <a:xfrm>
            <a:off x="11467577" y="6400800"/>
            <a:ext cx="416447" cy="186484"/>
          </a:xfrm>
        </p:spPr>
        <p:txBody>
          <a:bodyPr anchor="b">
            <a:normAutofit/>
          </a:bodyPr>
          <a:lstStyle/>
          <a:p>
            <a:pPr>
              <a:spcAft>
                <a:spcPts val="600"/>
              </a:spcAft>
            </a:pPr>
            <a:fld id="{741AFF56-1126-4107-9C02-BC0EFBF16431}" type="slidenum">
              <a:rPr lang="en-GB" smtClean="0"/>
              <a:pPr>
                <a:spcAft>
                  <a:spcPts val="600"/>
                </a:spcAft>
              </a:pPr>
              <a:t>33</a:t>
            </a:fld>
            <a:endParaRPr lang="en-GB"/>
          </a:p>
        </p:txBody>
      </p:sp>
      <p:pic>
        <p:nvPicPr>
          <p:cNvPr id="26" name="Picture Placeholder 25" descr="Orange beetle car headlight">
            <a:extLst>
              <a:ext uri="{FF2B5EF4-FFF2-40B4-BE49-F238E27FC236}">
                <a16:creationId xmlns:a16="http://schemas.microsoft.com/office/drawing/2014/main" id="{F199309D-CE73-B00C-16B0-5560193738B0}"/>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0370" r="20370"/>
          <a:stretch>
            <a:fillRect/>
          </a:stretch>
        </p:blipFill>
        <p:spPr/>
      </p:pic>
    </p:spTree>
    <p:extLst>
      <p:ext uri="{BB962C8B-B14F-4D97-AF65-F5344CB8AC3E}">
        <p14:creationId xmlns:p14="http://schemas.microsoft.com/office/powerpoint/2010/main" val="3323037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C8DB3813-F028-1CAF-0216-B7115FC4512B}"/>
              </a:ext>
            </a:extLst>
          </p:cNvPr>
          <p:cNvGraphicFramePr>
            <a:graphicFrameLocks/>
          </p:cNvGraphicFramePr>
          <p:nvPr>
            <p:custDataLst>
              <p:tags r:id="rId1"/>
            </p:custDataLst>
            <p:extLst>
              <p:ext uri="{D42A27DB-BD31-4B8C-83A1-F6EECF244321}">
                <p14:modId xmlns:p14="http://schemas.microsoft.com/office/powerpoint/2010/main" val="15738979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7" imgH="348" progId="TCLayout.ActiveDocument.1">
                  <p:embed/>
                </p:oleObj>
              </mc:Choice>
              <mc:Fallback>
                <p:oleObj name="think-cell Slide" r:id="rId3" imgW="347" imgH="348" progId="TCLayout.ActiveDocument.1">
                  <p:embed/>
                  <p:pic>
                    <p:nvPicPr>
                      <p:cNvPr id="5" name="think-cell data - do not delete" hidden="1">
                        <a:extLst>
                          <a:ext uri="{FF2B5EF4-FFF2-40B4-BE49-F238E27FC236}">
                            <a16:creationId xmlns:a16="http://schemas.microsoft.com/office/drawing/2014/main" id="{C8DB3813-F028-1CAF-0216-B7115FC4512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EC7019E-F8B9-8EE1-D1FE-61314FE5B201}"/>
              </a:ext>
            </a:extLst>
          </p:cNvPr>
          <p:cNvSpPr>
            <a:spLocks noGrp="1"/>
          </p:cNvSpPr>
          <p:nvPr>
            <p:ph type="title"/>
          </p:nvPr>
        </p:nvSpPr>
        <p:spPr>
          <a:xfrm>
            <a:off x="2473965" y="1870227"/>
            <a:ext cx="7244069" cy="2575314"/>
          </a:xfrm>
        </p:spPr>
        <p:txBody>
          <a:bodyPr vert="horz" rIns="0"/>
          <a:lstStyle/>
          <a:p>
            <a:r>
              <a:rPr lang="en-US" sz="16600"/>
              <a:t>7:04AM</a:t>
            </a:r>
          </a:p>
        </p:txBody>
      </p:sp>
      <p:sp>
        <p:nvSpPr>
          <p:cNvPr id="3" name="Slide Number Placeholder 2">
            <a:extLst>
              <a:ext uri="{FF2B5EF4-FFF2-40B4-BE49-F238E27FC236}">
                <a16:creationId xmlns:a16="http://schemas.microsoft.com/office/drawing/2014/main" id="{89F6F405-2C4C-B402-54D7-D345A403C6BC}"/>
              </a:ext>
            </a:extLst>
          </p:cNvPr>
          <p:cNvSpPr>
            <a:spLocks noGrp="1"/>
          </p:cNvSpPr>
          <p:nvPr>
            <p:ph type="sldNum" sz="quarter" idx="12"/>
          </p:nvPr>
        </p:nvSpPr>
        <p:spPr/>
        <p:txBody>
          <a:bodyPr/>
          <a:lstStyle/>
          <a:p>
            <a:fld id="{741AFF56-1126-4107-9C02-BC0EFBF16431}" type="slidenum">
              <a:rPr lang="en-GB" smtClean="0"/>
              <a:pPr/>
              <a:t>4</a:t>
            </a:fld>
            <a:endParaRPr lang="en-GB"/>
          </a:p>
        </p:txBody>
      </p:sp>
      <p:sp>
        <p:nvSpPr>
          <p:cNvPr id="4" name="Footer Placeholder 4">
            <a:extLst>
              <a:ext uri="{FF2B5EF4-FFF2-40B4-BE49-F238E27FC236}">
                <a16:creationId xmlns:a16="http://schemas.microsoft.com/office/drawing/2014/main" id="{0A824449-EC7E-6616-E362-A6C7C664F8BF}"/>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p>
        </p:txBody>
      </p:sp>
    </p:spTree>
    <p:extLst>
      <p:ext uri="{BB962C8B-B14F-4D97-AF65-F5344CB8AC3E}">
        <p14:creationId xmlns:p14="http://schemas.microsoft.com/office/powerpoint/2010/main" val="796535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p:txBody>
          <a:bodyPr/>
          <a:lstStyle/>
          <a:p>
            <a:r>
              <a:rPr lang="en-US" i="1"/>
              <a:t>The CIO’s inbox</a:t>
            </a:r>
          </a:p>
        </p:txBody>
      </p:sp>
      <p:sp>
        <p:nvSpPr>
          <p:cNvPr id="4" name="Footer Placeholder 4">
            <a:extLst>
              <a:ext uri="{FF2B5EF4-FFF2-40B4-BE49-F238E27FC236}">
                <a16:creationId xmlns:a16="http://schemas.microsoft.com/office/drawing/2014/main" id="{42848E2F-5C91-E92A-3C86-6EF63890E0A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latin typeface="+mn-lt"/>
              </a:rPr>
              <a:t>Presented at the 2026 All Actuaries Summit</a:t>
            </a:r>
          </a:p>
        </p:txBody>
      </p:sp>
      <p:grpSp>
        <p:nvGrpSpPr>
          <p:cNvPr id="29" name="Group 28">
            <a:extLst>
              <a:ext uri="{FF2B5EF4-FFF2-40B4-BE49-F238E27FC236}">
                <a16:creationId xmlns:a16="http://schemas.microsoft.com/office/drawing/2014/main" id="{F453207B-163E-3B72-4895-EA9FCF8C45C8}"/>
              </a:ext>
            </a:extLst>
          </p:cNvPr>
          <p:cNvGrpSpPr/>
          <p:nvPr/>
        </p:nvGrpSpPr>
        <p:grpSpPr>
          <a:xfrm>
            <a:off x="323677" y="1171254"/>
            <a:ext cx="8768952" cy="4262283"/>
            <a:chOff x="998220" y="2016437"/>
            <a:chExt cx="8229600" cy="3415930"/>
          </a:xfrm>
        </p:grpSpPr>
        <p:sp>
          <p:nvSpPr>
            <p:cNvPr id="8" name="Text 3">
              <a:extLst>
                <a:ext uri="{FF2B5EF4-FFF2-40B4-BE49-F238E27FC236}">
                  <a16:creationId xmlns:a16="http://schemas.microsoft.com/office/drawing/2014/main" id="{09256949-FA70-9482-2B91-059EDFD4EB6F}"/>
                </a:ext>
              </a:extLst>
            </p:cNvPr>
            <p:cNvSpPr/>
            <p:nvPr/>
          </p:nvSpPr>
          <p:spPr>
            <a:xfrm>
              <a:off x="998220" y="2016437"/>
              <a:ext cx="8229600" cy="365760"/>
            </a:xfrm>
            <a:prstGeom prst="rect">
              <a:avLst/>
            </a:prstGeom>
            <a:noFill/>
            <a:ln/>
          </p:spPr>
          <p:txBody>
            <a:bodyPr wrap="square" rtlCol="0" anchor="ctr"/>
            <a:lstStyle/>
            <a:p>
              <a:pPr marL="0" indent="0">
                <a:buNone/>
              </a:pPr>
              <a:r>
                <a:rPr lang="en-US" sz="2000" b="1">
                  <a:solidFill>
                    <a:schemeClr val="accent2">
                      <a:lumMod val="25000"/>
                      <a:lumOff val="75000"/>
                    </a:schemeClr>
                  </a:solidFill>
                  <a:ea typeface="Calibri" pitchFamily="34" charset="-122"/>
                  <a:cs typeface="Calibri" pitchFamily="34" charset="-120"/>
                </a:rPr>
                <a:t>7:04am. Ten fires. One question.</a:t>
              </a:r>
              <a:endParaRPr lang="en-US" sz="2000" b="1">
                <a:solidFill>
                  <a:schemeClr val="accent2">
                    <a:lumMod val="25000"/>
                    <a:lumOff val="75000"/>
                  </a:schemeClr>
                </a:solidFill>
              </a:endParaRPr>
            </a:p>
          </p:txBody>
        </p:sp>
        <p:sp>
          <p:nvSpPr>
            <p:cNvPr id="9" name="Shape 4">
              <a:extLst>
                <a:ext uri="{FF2B5EF4-FFF2-40B4-BE49-F238E27FC236}">
                  <a16:creationId xmlns:a16="http://schemas.microsoft.com/office/drawing/2014/main" id="{5BDC34D1-36B0-3B74-A269-B56AB1E6EFBD}"/>
                </a:ext>
              </a:extLst>
            </p:cNvPr>
            <p:cNvSpPr/>
            <p:nvPr/>
          </p:nvSpPr>
          <p:spPr>
            <a:xfrm>
              <a:off x="998220" y="2519357"/>
              <a:ext cx="8138160" cy="663586"/>
            </a:xfrm>
            <a:prstGeom prst="rect">
              <a:avLst/>
            </a:prstGeom>
            <a:solidFill>
              <a:srgbClr val="262622"/>
            </a:solidFill>
            <a:ln w="6350">
              <a:solidFill>
                <a:srgbClr val="333330"/>
              </a:solidFill>
              <a:prstDash val="solid"/>
            </a:ln>
          </p:spPr>
          <p:txBody>
            <a:bodyPr/>
            <a:lstStyle/>
            <a:p>
              <a:endParaRPr lang="en-AU"/>
            </a:p>
          </p:txBody>
        </p:sp>
        <p:sp>
          <p:nvSpPr>
            <p:cNvPr id="10" name="Shape 5">
              <a:extLst>
                <a:ext uri="{FF2B5EF4-FFF2-40B4-BE49-F238E27FC236}">
                  <a16:creationId xmlns:a16="http://schemas.microsoft.com/office/drawing/2014/main" id="{FCA068A4-D4E8-8143-76FE-4D763BC8DD65}"/>
                </a:ext>
              </a:extLst>
            </p:cNvPr>
            <p:cNvSpPr/>
            <p:nvPr/>
          </p:nvSpPr>
          <p:spPr>
            <a:xfrm>
              <a:off x="1181100" y="2775389"/>
              <a:ext cx="109728" cy="109728"/>
            </a:xfrm>
            <a:prstGeom prst="ellipse">
              <a:avLst/>
            </a:prstGeom>
            <a:solidFill>
              <a:srgbClr val="A32D2D"/>
            </a:solidFill>
            <a:ln w="12700">
              <a:solidFill>
                <a:srgbClr val="A32D2D"/>
              </a:solidFill>
              <a:prstDash val="solid"/>
            </a:ln>
          </p:spPr>
          <p:txBody>
            <a:bodyPr/>
            <a:lstStyle/>
            <a:p>
              <a:endParaRPr lang="en-AU"/>
            </a:p>
          </p:txBody>
        </p:sp>
        <p:sp>
          <p:nvSpPr>
            <p:cNvPr id="11" name="Text 6">
              <a:extLst>
                <a:ext uri="{FF2B5EF4-FFF2-40B4-BE49-F238E27FC236}">
                  <a16:creationId xmlns:a16="http://schemas.microsoft.com/office/drawing/2014/main" id="{CC6EB9FE-7F42-D8F7-657A-D9D293F5E585}"/>
                </a:ext>
              </a:extLst>
            </p:cNvPr>
            <p:cNvSpPr/>
            <p:nvPr/>
          </p:nvSpPr>
          <p:spPr>
            <a:xfrm>
              <a:off x="1409700" y="2519357"/>
              <a:ext cx="4572000" cy="274320"/>
            </a:xfrm>
            <a:prstGeom prst="rect">
              <a:avLst/>
            </a:prstGeom>
            <a:noFill/>
            <a:ln/>
          </p:spPr>
          <p:txBody>
            <a:bodyPr wrap="square" rtlCol="0" anchor="b"/>
            <a:lstStyle/>
            <a:p>
              <a:pPr marL="0" indent="0">
                <a:buNone/>
              </a:pPr>
              <a:r>
                <a:rPr lang="en-US" sz="1200">
                  <a:solidFill>
                    <a:schemeClr val="accent3">
                      <a:lumMod val="40000"/>
                      <a:lumOff val="60000"/>
                    </a:schemeClr>
                  </a:solidFill>
                  <a:ea typeface="Courier New" pitchFamily="34" charset="-122"/>
                  <a:cs typeface="Courier New" pitchFamily="34" charset="-120"/>
                </a:rPr>
                <a:t>Chair of Investment Committee</a:t>
              </a:r>
              <a:endParaRPr lang="en-US" sz="1200">
                <a:solidFill>
                  <a:schemeClr val="accent3">
                    <a:lumMod val="40000"/>
                    <a:lumOff val="60000"/>
                  </a:schemeClr>
                </a:solidFill>
              </a:endParaRPr>
            </a:p>
          </p:txBody>
        </p:sp>
        <p:sp>
          <p:nvSpPr>
            <p:cNvPr id="12" name="Text 7">
              <a:extLst>
                <a:ext uri="{FF2B5EF4-FFF2-40B4-BE49-F238E27FC236}">
                  <a16:creationId xmlns:a16="http://schemas.microsoft.com/office/drawing/2014/main" id="{073E4859-93ED-51F2-B447-3FFDA635DD29}"/>
                </a:ext>
              </a:extLst>
            </p:cNvPr>
            <p:cNvSpPr/>
            <p:nvPr/>
          </p:nvSpPr>
          <p:spPr>
            <a:xfrm>
              <a:off x="1409700" y="2775389"/>
              <a:ext cx="6718906" cy="329184"/>
            </a:xfrm>
            <a:prstGeom prst="rect">
              <a:avLst/>
            </a:prstGeom>
            <a:noFill/>
            <a:ln/>
          </p:spPr>
          <p:txBody>
            <a:bodyPr wrap="square" rtlCol="0" anchor="t"/>
            <a:lstStyle/>
            <a:p>
              <a:pPr marL="0" indent="0">
                <a:buNone/>
              </a:pPr>
              <a:r>
                <a:rPr lang="en-US" sz="1400">
                  <a:solidFill>
                    <a:srgbClr val="FFFFFF"/>
                  </a:solidFill>
                  <a:ea typeface="Calibri" pitchFamily="34" charset="-122"/>
                  <a:cs typeface="Calibri" pitchFamily="34" charset="-120"/>
                </a:rPr>
                <a:t>Brent hit $109 on Friday — up 8% for the week. Strait of Hormuz still closed. IEA says undersupplied until October. Do we increase energy exposure? Need answer before ASX opens.</a:t>
              </a:r>
            </a:p>
          </p:txBody>
        </p:sp>
        <p:sp>
          <p:nvSpPr>
            <p:cNvPr id="13" name="Text 8">
              <a:extLst>
                <a:ext uri="{FF2B5EF4-FFF2-40B4-BE49-F238E27FC236}">
                  <a16:creationId xmlns:a16="http://schemas.microsoft.com/office/drawing/2014/main" id="{26E26244-A8EA-BA03-5D30-236FEB209F5B}"/>
                </a:ext>
              </a:extLst>
            </p:cNvPr>
            <p:cNvSpPr/>
            <p:nvPr/>
          </p:nvSpPr>
          <p:spPr>
            <a:xfrm>
              <a:off x="7627620" y="2519357"/>
              <a:ext cx="1371600" cy="274320"/>
            </a:xfrm>
            <a:prstGeom prst="rect">
              <a:avLst/>
            </a:prstGeom>
            <a:noFill/>
            <a:ln/>
          </p:spPr>
          <p:txBody>
            <a:bodyPr wrap="square" rtlCol="0" anchor="b"/>
            <a:lstStyle/>
            <a:p>
              <a:pPr marL="0" indent="0" algn="r">
                <a:buNone/>
              </a:pPr>
              <a:r>
                <a:rPr lang="en-US" sz="1200">
                  <a:solidFill>
                    <a:schemeClr val="accent3">
                      <a:lumMod val="40000"/>
                      <a:lumOff val="60000"/>
                    </a:schemeClr>
                  </a:solidFill>
                  <a:ea typeface="Courier New" pitchFamily="34" charset="-122"/>
                  <a:cs typeface="Courier New" pitchFamily="34" charset="-120"/>
                </a:rPr>
                <a:t>6:47am</a:t>
              </a:r>
              <a:endParaRPr lang="en-US" sz="1200">
                <a:solidFill>
                  <a:schemeClr val="accent3">
                    <a:lumMod val="40000"/>
                    <a:lumOff val="60000"/>
                  </a:schemeClr>
                </a:solidFill>
              </a:endParaRPr>
            </a:p>
          </p:txBody>
        </p:sp>
        <p:sp>
          <p:nvSpPr>
            <p:cNvPr id="14" name="Shape 9">
              <a:extLst>
                <a:ext uri="{FF2B5EF4-FFF2-40B4-BE49-F238E27FC236}">
                  <a16:creationId xmlns:a16="http://schemas.microsoft.com/office/drawing/2014/main" id="{AB2E62FC-3F13-EB14-9303-BC4E9504FBEE}"/>
                </a:ext>
              </a:extLst>
            </p:cNvPr>
            <p:cNvSpPr/>
            <p:nvPr/>
          </p:nvSpPr>
          <p:spPr>
            <a:xfrm>
              <a:off x="998220" y="3269165"/>
              <a:ext cx="8138160" cy="663586"/>
            </a:xfrm>
            <a:prstGeom prst="rect">
              <a:avLst/>
            </a:prstGeom>
            <a:solidFill>
              <a:srgbClr val="262622"/>
            </a:solidFill>
            <a:ln w="6350">
              <a:solidFill>
                <a:srgbClr val="333330"/>
              </a:solidFill>
              <a:prstDash val="solid"/>
            </a:ln>
          </p:spPr>
          <p:txBody>
            <a:bodyPr/>
            <a:lstStyle/>
            <a:p>
              <a:endParaRPr lang="en-AU"/>
            </a:p>
          </p:txBody>
        </p:sp>
        <p:sp>
          <p:nvSpPr>
            <p:cNvPr id="15" name="Shape 10">
              <a:extLst>
                <a:ext uri="{FF2B5EF4-FFF2-40B4-BE49-F238E27FC236}">
                  <a16:creationId xmlns:a16="http://schemas.microsoft.com/office/drawing/2014/main" id="{8DED49EE-F184-6F72-00F5-FD049D4F628A}"/>
                </a:ext>
              </a:extLst>
            </p:cNvPr>
            <p:cNvSpPr/>
            <p:nvPr/>
          </p:nvSpPr>
          <p:spPr>
            <a:xfrm>
              <a:off x="1181100" y="3525197"/>
              <a:ext cx="109728" cy="109728"/>
            </a:xfrm>
            <a:prstGeom prst="ellipse">
              <a:avLst/>
            </a:prstGeom>
            <a:solidFill>
              <a:srgbClr val="EF9F27"/>
            </a:solidFill>
            <a:ln w="12700">
              <a:solidFill>
                <a:srgbClr val="EF9F27"/>
              </a:solidFill>
              <a:prstDash val="solid"/>
            </a:ln>
          </p:spPr>
          <p:txBody>
            <a:bodyPr/>
            <a:lstStyle/>
            <a:p>
              <a:endParaRPr lang="en-AU"/>
            </a:p>
          </p:txBody>
        </p:sp>
        <p:sp>
          <p:nvSpPr>
            <p:cNvPr id="16" name="Text 11">
              <a:extLst>
                <a:ext uri="{FF2B5EF4-FFF2-40B4-BE49-F238E27FC236}">
                  <a16:creationId xmlns:a16="http://schemas.microsoft.com/office/drawing/2014/main" id="{15BC2455-E99E-AB43-9A53-08ABF7CAA080}"/>
                </a:ext>
              </a:extLst>
            </p:cNvPr>
            <p:cNvSpPr/>
            <p:nvPr/>
          </p:nvSpPr>
          <p:spPr>
            <a:xfrm>
              <a:off x="1409700" y="3269165"/>
              <a:ext cx="4572000" cy="274320"/>
            </a:xfrm>
            <a:prstGeom prst="rect">
              <a:avLst/>
            </a:prstGeom>
            <a:noFill/>
            <a:ln/>
          </p:spPr>
          <p:txBody>
            <a:bodyPr wrap="square" rtlCol="0" anchor="b"/>
            <a:lstStyle/>
            <a:p>
              <a:pPr marL="0" indent="0">
                <a:buNone/>
              </a:pPr>
              <a:r>
                <a:rPr lang="en-US" sz="1200">
                  <a:solidFill>
                    <a:schemeClr val="accent3">
                      <a:lumMod val="40000"/>
                      <a:lumOff val="60000"/>
                    </a:schemeClr>
                  </a:solidFill>
                  <a:ea typeface="Courier New" pitchFamily="34" charset="-122"/>
                  <a:cs typeface="Courier New" pitchFamily="34" charset="-120"/>
                </a:rPr>
                <a:t>Risk and Audit Committee</a:t>
              </a:r>
              <a:endParaRPr lang="en-US" sz="1200">
                <a:solidFill>
                  <a:schemeClr val="accent3">
                    <a:lumMod val="40000"/>
                    <a:lumOff val="60000"/>
                  </a:schemeClr>
                </a:solidFill>
              </a:endParaRPr>
            </a:p>
          </p:txBody>
        </p:sp>
        <p:sp>
          <p:nvSpPr>
            <p:cNvPr id="17" name="Text 12">
              <a:extLst>
                <a:ext uri="{FF2B5EF4-FFF2-40B4-BE49-F238E27FC236}">
                  <a16:creationId xmlns:a16="http://schemas.microsoft.com/office/drawing/2014/main" id="{1AE1132F-D2E0-2C3A-F199-E54C067B896D}"/>
                </a:ext>
              </a:extLst>
            </p:cNvPr>
            <p:cNvSpPr/>
            <p:nvPr/>
          </p:nvSpPr>
          <p:spPr>
            <a:xfrm>
              <a:off x="1409699" y="3525197"/>
              <a:ext cx="6718907" cy="329184"/>
            </a:xfrm>
            <a:prstGeom prst="rect">
              <a:avLst/>
            </a:prstGeom>
            <a:noFill/>
            <a:ln/>
          </p:spPr>
          <p:txBody>
            <a:bodyPr wrap="square" rtlCol="0" anchor="t"/>
            <a:lstStyle/>
            <a:p>
              <a:r>
                <a:rPr lang="en-US" sz="1400">
                  <a:solidFill>
                    <a:srgbClr val="FFFFFF"/>
                  </a:solidFill>
                  <a:latin typeface="Calibri" pitchFamily="34" charset="0"/>
                  <a:ea typeface="Calibri" pitchFamily="34" charset="-122"/>
                  <a:cs typeface="Calibri" pitchFamily="34" charset="-120"/>
                </a:rPr>
                <a:t>WTI swung ±4% three times this week on ceasefire headlines. 52-week range $58–$126. Extreme volatility. What's our exposure ceiling under the mandate?</a:t>
              </a:r>
              <a:endParaRPr lang="en-US" sz="1400"/>
            </a:p>
          </p:txBody>
        </p:sp>
        <p:sp>
          <p:nvSpPr>
            <p:cNvPr id="18" name="Text 13">
              <a:extLst>
                <a:ext uri="{FF2B5EF4-FFF2-40B4-BE49-F238E27FC236}">
                  <a16:creationId xmlns:a16="http://schemas.microsoft.com/office/drawing/2014/main" id="{898D19F0-1812-97D4-C1BD-7F46914F8756}"/>
                </a:ext>
              </a:extLst>
            </p:cNvPr>
            <p:cNvSpPr/>
            <p:nvPr/>
          </p:nvSpPr>
          <p:spPr>
            <a:xfrm>
              <a:off x="7627620" y="3269165"/>
              <a:ext cx="1371600" cy="274320"/>
            </a:xfrm>
            <a:prstGeom prst="rect">
              <a:avLst/>
            </a:prstGeom>
            <a:noFill/>
            <a:ln/>
          </p:spPr>
          <p:txBody>
            <a:bodyPr wrap="square" rtlCol="0" anchor="b"/>
            <a:lstStyle/>
            <a:p>
              <a:pPr marL="0" indent="0" algn="r">
                <a:buNone/>
              </a:pPr>
              <a:r>
                <a:rPr lang="en-US" sz="1200">
                  <a:solidFill>
                    <a:schemeClr val="accent3">
                      <a:lumMod val="40000"/>
                      <a:lumOff val="60000"/>
                    </a:schemeClr>
                  </a:solidFill>
                  <a:ea typeface="Courier New" pitchFamily="34" charset="-122"/>
                  <a:cs typeface="Courier New" pitchFamily="34" charset="-120"/>
                </a:rPr>
                <a:t>6:52am</a:t>
              </a:r>
              <a:endParaRPr lang="en-US" sz="1200">
                <a:solidFill>
                  <a:schemeClr val="accent3">
                    <a:lumMod val="40000"/>
                    <a:lumOff val="60000"/>
                  </a:schemeClr>
                </a:solidFill>
              </a:endParaRPr>
            </a:p>
          </p:txBody>
        </p:sp>
        <p:sp>
          <p:nvSpPr>
            <p:cNvPr id="19" name="Shape 14">
              <a:extLst>
                <a:ext uri="{FF2B5EF4-FFF2-40B4-BE49-F238E27FC236}">
                  <a16:creationId xmlns:a16="http://schemas.microsoft.com/office/drawing/2014/main" id="{301F497B-6DAE-4687-1119-DB186D2B3A17}"/>
                </a:ext>
              </a:extLst>
            </p:cNvPr>
            <p:cNvSpPr/>
            <p:nvPr/>
          </p:nvSpPr>
          <p:spPr>
            <a:xfrm>
              <a:off x="998220" y="4018973"/>
              <a:ext cx="8138160" cy="663586"/>
            </a:xfrm>
            <a:prstGeom prst="rect">
              <a:avLst/>
            </a:prstGeom>
            <a:solidFill>
              <a:srgbClr val="262622"/>
            </a:solidFill>
            <a:ln w="6350">
              <a:solidFill>
                <a:srgbClr val="333330"/>
              </a:solidFill>
              <a:prstDash val="solid"/>
            </a:ln>
          </p:spPr>
          <p:txBody>
            <a:bodyPr/>
            <a:lstStyle/>
            <a:p>
              <a:endParaRPr lang="en-AU"/>
            </a:p>
          </p:txBody>
        </p:sp>
        <p:sp>
          <p:nvSpPr>
            <p:cNvPr id="20" name="Shape 15">
              <a:extLst>
                <a:ext uri="{FF2B5EF4-FFF2-40B4-BE49-F238E27FC236}">
                  <a16:creationId xmlns:a16="http://schemas.microsoft.com/office/drawing/2014/main" id="{BBFCC781-3DF6-857D-4E2C-545DFD4F96E5}"/>
                </a:ext>
              </a:extLst>
            </p:cNvPr>
            <p:cNvSpPr/>
            <p:nvPr/>
          </p:nvSpPr>
          <p:spPr>
            <a:xfrm>
              <a:off x="1181100" y="4275005"/>
              <a:ext cx="109728" cy="109728"/>
            </a:xfrm>
            <a:prstGeom prst="ellipse">
              <a:avLst/>
            </a:prstGeom>
            <a:solidFill>
              <a:srgbClr val="A32D2D"/>
            </a:solidFill>
            <a:ln w="12700">
              <a:solidFill>
                <a:srgbClr val="A32D2D"/>
              </a:solidFill>
              <a:prstDash val="solid"/>
            </a:ln>
          </p:spPr>
          <p:txBody>
            <a:bodyPr/>
            <a:lstStyle/>
            <a:p>
              <a:endParaRPr lang="en-AU"/>
            </a:p>
          </p:txBody>
        </p:sp>
        <p:sp>
          <p:nvSpPr>
            <p:cNvPr id="21" name="Text 16">
              <a:extLst>
                <a:ext uri="{FF2B5EF4-FFF2-40B4-BE49-F238E27FC236}">
                  <a16:creationId xmlns:a16="http://schemas.microsoft.com/office/drawing/2014/main" id="{217FBCF8-D7F0-A815-E77B-378E2BAEDDE9}"/>
                </a:ext>
              </a:extLst>
            </p:cNvPr>
            <p:cNvSpPr/>
            <p:nvPr/>
          </p:nvSpPr>
          <p:spPr>
            <a:xfrm>
              <a:off x="1409700" y="4018973"/>
              <a:ext cx="4572000" cy="274320"/>
            </a:xfrm>
            <a:prstGeom prst="rect">
              <a:avLst/>
            </a:prstGeom>
            <a:noFill/>
            <a:ln/>
          </p:spPr>
          <p:txBody>
            <a:bodyPr wrap="square" rtlCol="0" anchor="b"/>
            <a:lstStyle/>
            <a:p>
              <a:pPr marL="0" indent="0">
                <a:buNone/>
              </a:pPr>
              <a:r>
                <a:rPr lang="en-US" sz="1200">
                  <a:solidFill>
                    <a:schemeClr val="accent3">
                      <a:lumMod val="40000"/>
                      <a:lumOff val="60000"/>
                    </a:schemeClr>
                  </a:solidFill>
                  <a:ea typeface="Courier New" pitchFamily="34" charset="-122"/>
                  <a:cs typeface="Courier New" pitchFamily="34" charset="-120"/>
                </a:rPr>
                <a:t>Investment Manager</a:t>
              </a:r>
              <a:endParaRPr lang="en-US" sz="1200">
                <a:solidFill>
                  <a:schemeClr val="accent3">
                    <a:lumMod val="40000"/>
                    <a:lumOff val="60000"/>
                  </a:schemeClr>
                </a:solidFill>
              </a:endParaRPr>
            </a:p>
          </p:txBody>
        </p:sp>
        <p:sp>
          <p:nvSpPr>
            <p:cNvPr id="22" name="Text 17">
              <a:extLst>
                <a:ext uri="{FF2B5EF4-FFF2-40B4-BE49-F238E27FC236}">
                  <a16:creationId xmlns:a16="http://schemas.microsoft.com/office/drawing/2014/main" id="{797C0075-ED0A-5E0B-8814-C557CE671D64}"/>
                </a:ext>
              </a:extLst>
            </p:cNvPr>
            <p:cNvSpPr/>
            <p:nvPr/>
          </p:nvSpPr>
          <p:spPr>
            <a:xfrm>
              <a:off x="1409699" y="4275005"/>
              <a:ext cx="6718907" cy="329184"/>
            </a:xfrm>
            <a:prstGeom prst="rect">
              <a:avLst/>
            </a:prstGeom>
            <a:noFill/>
            <a:ln/>
          </p:spPr>
          <p:txBody>
            <a:bodyPr wrap="square" rtlCol="0" anchor="t"/>
            <a:lstStyle/>
            <a:p>
              <a:r>
                <a:rPr lang="en-US" sz="1400">
                  <a:solidFill>
                    <a:srgbClr val="FFFFFF"/>
                  </a:solidFill>
                  <a:latin typeface="Calibri" pitchFamily="34" charset="0"/>
                  <a:ea typeface="Calibri" pitchFamily="34" charset="-122"/>
                  <a:cs typeface="Calibri" pitchFamily="34" charset="-120"/>
                </a:rPr>
                <a:t>Running Bloomberg BSV and </a:t>
              </a:r>
              <a:r>
                <a:rPr lang="en-US" sz="1400" err="1">
                  <a:solidFill>
                    <a:srgbClr val="FFFFFF"/>
                  </a:solidFill>
                  <a:latin typeface="Calibri" pitchFamily="34" charset="0"/>
                  <a:ea typeface="Calibri" pitchFamily="34" charset="-122"/>
                  <a:cs typeface="Calibri" pitchFamily="34" charset="-120"/>
                </a:rPr>
                <a:t>AlphaSense</a:t>
              </a:r>
              <a:r>
                <a:rPr lang="en-US" sz="1400">
                  <a:solidFill>
                    <a:srgbClr val="FFFFFF"/>
                  </a:solidFill>
                  <a:latin typeface="Calibri" pitchFamily="34" charset="0"/>
                  <a:ea typeface="Calibri" pitchFamily="34" charset="-122"/>
                  <a:cs typeface="Calibri" pitchFamily="34" charset="-120"/>
                </a:rPr>
                <a:t> now. Signals not clean — bullish on supply disruption, volatile on ceasefire. Woodside +1.8%, Santos +2.1% Friday. Give us 2 hours.</a:t>
              </a:r>
              <a:endParaRPr lang="en-US" sz="1400"/>
            </a:p>
          </p:txBody>
        </p:sp>
        <p:sp>
          <p:nvSpPr>
            <p:cNvPr id="23" name="Text 18">
              <a:extLst>
                <a:ext uri="{FF2B5EF4-FFF2-40B4-BE49-F238E27FC236}">
                  <a16:creationId xmlns:a16="http://schemas.microsoft.com/office/drawing/2014/main" id="{7930639D-8CEA-4901-A687-A58578181E4C}"/>
                </a:ext>
              </a:extLst>
            </p:cNvPr>
            <p:cNvSpPr/>
            <p:nvPr/>
          </p:nvSpPr>
          <p:spPr>
            <a:xfrm>
              <a:off x="7627620" y="4018973"/>
              <a:ext cx="1371600" cy="274320"/>
            </a:xfrm>
            <a:prstGeom prst="rect">
              <a:avLst/>
            </a:prstGeom>
            <a:noFill/>
            <a:ln/>
          </p:spPr>
          <p:txBody>
            <a:bodyPr wrap="square" rtlCol="0" anchor="b"/>
            <a:lstStyle/>
            <a:p>
              <a:pPr marL="0" indent="0" algn="r">
                <a:buNone/>
              </a:pPr>
              <a:r>
                <a:rPr lang="en-US" sz="1200">
                  <a:solidFill>
                    <a:schemeClr val="accent3">
                      <a:lumMod val="40000"/>
                      <a:lumOff val="60000"/>
                    </a:schemeClr>
                  </a:solidFill>
                  <a:ea typeface="Courier New" pitchFamily="34" charset="-122"/>
                  <a:cs typeface="Courier New" pitchFamily="34" charset="-120"/>
                </a:rPr>
                <a:t>7:01am</a:t>
              </a:r>
              <a:endParaRPr lang="en-US" sz="1200">
                <a:solidFill>
                  <a:schemeClr val="accent3">
                    <a:lumMod val="40000"/>
                    <a:lumOff val="60000"/>
                  </a:schemeClr>
                </a:solidFill>
              </a:endParaRPr>
            </a:p>
          </p:txBody>
        </p:sp>
        <p:sp>
          <p:nvSpPr>
            <p:cNvPr id="24" name="Shape 19">
              <a:extLst>
                <a:ext uri="{FF2B5EF4-FFF2-40B4-BE49-F238E27FC236}">
                  <a16:creationId xmlns:a16="http://schemas.microsoft.com/office/drawing/2014/main" id="{B0249392-7145-76F9-92AD-BDE466200752}"/>
                </a:ext>
              </a:extLst>
            </p:cNvPr>
            <p:cNvSpPr/>
            <p:nvPr/>
          </p:nvSpPr>
          <p:spPr>
            <a:xfrm>
              <a:off x="998220" y="4768781"/>
              <a:ext cx="8138160" cy="663586"/>
            </a:xfrm>
            <a:prstGeom prst="rect">
              <a:avLst/>
            </a:prstGeom>
            <a:solidFill>
              <a:srgbClr val="262622"/>
            </a:solidFill>
            <a:ln w="6350">
              <a:solidFill>
                <a:srgbClr val="333330"/>
              </a:solidFill>
              <a:prstDash val="solid"/>
            </a:ln>
          </p:spPr>
          <p:txBody>
            <a:bodyPr/>
            <a:lstStyle/>
            <a:p>
              <a:endParaRPr lang="en-AU"/>
            </a:p>
          </p:txBody>
        </p:sp>
        <p:sp>
          <p:nvSpPr>
            <p:cNvPr id="25" name="Shape 20">
              <a:extLst>
                <a:ext uri="{FF2B5EF4-FFF2-40B4-BE49-F238E27FC236}">
                  <a16:creationId xmlns:a16="http://schemas.microsoft.com/office/drawing/2014/main" id="{48E12ED7-5EDC-46BD-5767-8D9C6F4EC452}"/>
                </a:ext>
              </a:extLst>
            </p:cNvPr>
            <p:cNvSpPr/>
            <p:nvPr/>
          </p:nvSpPr>
          <p:spPr>
            <a:xfrm>
              <a:off x="1181100" y="5024813"/>
              <a:ext cx="109728" cy="109728"/>
            </a:xfrm>
            <a:prstGeom prst="ellipse">
              <a:avLst/>
            </a:prstGeom>
            <a:solidFill>
              <a:srgbClr val="888880"/>
            </a:solidFill>
            <a:ln w="12700">
              <a:solidFill>
                <a:srgbClr val="888880"/>
              </a:solidFill>
              <a:prstDash val="solid"/>
            </a:ln>
          </p:spPr>
          <p:txBody>
            <a:bodyPr/>
            <a:lstStyle/>
            <a:p>
              <a:endParaRPr lang="en-AU"/>
            </a:p>
          </p:txBody>
        </p:sp>
        <p:sp>
          <p:nvSpPr>
            <p:cNvPr id="26" name="Text 21">
              <a:extLst>
                <a:ext uri="{FF2B5EF4-FFF2-40B4-BE49-F238E27FC236}">
                  <a16:creationId xmlns:a16="http://schemas.microsoft.com/office/drawing/2014/main" id="{6CC725FB-0B6A-2E22-2FA8-A5B430500E40}"/>
                </a:ext>
              </a:extLst>
            </p:cNvPr>
            <p:cNvSpPr/>
            <p:nvPr/>
          </p:nvSpPr>
          <p:spPr>
            <a:xfrm>
              <a:off x="1409700" y="4768781"/>
              <a:ext cx="4572000" cy="274320"/>
            </a:xfrm>
            <a:prstGeom prst="rect">
              <a:avLst/>
            </a:prstGeom>
            <a:noFill/>
            <a:ln/>
          </p:spPr>
          <p:txBody>
            <a:bodyPr wrap="square" rtlCol="0" anchor="b"/>
            <a:lstStyle/>
            <a:p>
              <a:r>
                <a:rPr lang="en-US" sz="1200">
                  <a:solidFill>
                    <a:schemeClr val="accent3">
                      <a:lumMod val="40000"/>
                      <a:lumOff val="60000"/>
                    </a:schemeClr>
                  </a:solidFill>
                  <a:ea typeface="Courier New" pitchFamily="34" charset="-122"/>
                  <a:cs typeface="Courier New" pitchFamily="34" charset="-120"/>
                </a:rPr>
                <a:t>Investment Manager</a:t>
              </a:r>
              <a:endParaRPr lang="en-US" sz="1200">
                <a:solidFill>
                  <a:schemeClr val="accent3">
                    <a:lumMod val="40000"/>
                    <a:lumOff val="60000"/>
                  </a:schemeClr>
                </a:solidFill>
              </a:endParaRPr>
            </a:p>
          </p:txBody>
        </p:sp>
        <p:sp>
          <p:nvSpPr>
            <p:cNvPr id="27" name="Text 22">
              <a:extLst>
                <a:ext uri="{FF2B5EF4-FFF2-40B4-BE49-F238E27FC236}">
                  <a16:creationId xmlns:a16="http://schemas.microsoft.com/office/drawing/2014/main" id="{92AE7C66-A86D-385F-DE2A-72B3FFBD285E}"/>
                </a:ext>
              </a:extLst>
            </p:cNvPr>
            <p:cNvSpPr/>
            <p:nvPr/>
          </p:nvSpPr>
          <p:spPr>
            <a:xfrm>
              <a:off x="1409699" y="5024813"/>
              <a:ext cx="6718907" cy="329184"/>
            </a:xfrm>
            <a:prstGeom prst="rect">
              <a:avLst/>
            </a:prstGeom>
            <a:noFill/>
            <a:ln/>
          </p:spPr>
          <p:txBody>
            <a:bodyPr wrap="square" rtlCol="0" anchor="t"/>
            <a:lstStyle/>
            <a:p>
              <a:r>
                <a:rPr lang="en-US" sz="1400">
                  <a:solidFill>
                    <a:srgbClr val="FFFFFF"/>
                  </a:solidFill>
                  <a:latin typeface="Calibri" pitchFamily="34" charset="0"/>
                  <a:ea typeface="Calibri" pitchFamily="34" charset="-122"/>
                  <a:cs typeface="Calibri" pitchFamily="34" charset="-120"/>
                </a:rPr>
                <a:t>One more thing — the LLM flagged an article that looks credible but reads ambiguously. Will show you in the debrief.</a:t>
              </a:r>
              <a:endParaRPr lang="en-US" sz="1400"/>
            </a:p>
          </p:txBody>
        </p:sp>
        <p:sp>
          <p:nvSpPr>
            <p:cNvPr id="28" name="Text 23">
              <a:extLst>
                <a:ext uri="{FF2B5EF4-FFF2-40B4-BE49-F238E27FC236}">
                  <a16:creationId xmlns:a16="http://schemas.microsoft.com/office/drawing/2014/main" id="{B98023C0-EDF9-B6FA-F2DE-6AA65E35BB11}"/>
                </a:ext>
              </a:extLst>
            </p:cNvPr>
            <p:cNvSpPr/>
            <p:nvPr/>
          </p:nvSpPr>
          <p:spPr>
            <a:xfrm>
              <a:off x="7627620" y="4768781"/>
              <a:ext cx="1371600" cy="274320"/>
            </a:xfrm>
            <a:prstGeom prst="rect">
              <a:avLst/>
            </a:prstGeom>
            <a:noFill/>
            <a:ln/>
          </p:spPr>
          <p:txBody>
            <a:bodyPr wrap="square" rtlCol="0" anchor="b"/>
            <a:lstStyle/>
            <a:p>
              <a:pPr marL="0" indent="0" algn="r">
                <a:buNone/>
              </a:pPr>
              <a:r>
                <a:rPr lang="en-US" sz="1200">
                  <a:solidFill>
                    <a:schemeClr val="accent3">
                      <a:lumMod val="40000"/>
                      <a:lumOff val="60000"/>
                    </a:schemeClr>
                  </a:solidFill>
                  <a:ea typeface="Courier New" pitchFamily="34" charset="-122"/>
                  <a:cs typeface="Courier New" pitchFamily="34" charset="-120"/>
                </a:rPr>
                <a:t>7:03am</a:t>
              </a:r>
              <a:endParaRPr lang="en-US" sz="1200">
                <a:solidFill>
                  <a:schemeClr val="accent3">
                    <a:lumMod val="40000"/>
                    <a:lumOff val="60000"/>
                  </a:schemeClr>
                </a:solidFill>
              </a:endParaRPr>
            </a:p>
          </p:txBody>
        </p:sp>
      </p:grpSp>
    </p:spTree>
    <p:extLst>
      <p:ext uri="{BB962C8B-B14F-4D97-AF65-F5344CB8AC3E}">
        <p14:creationId xmlns:p14="http://schemas.microsoft.com/office/powerpoint/2010/main" val="3816633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16BB3-3CA7-3BE9-3774-D1A27DFC41E8}"/>
            </a:ext>
          </a:extLst>
        </p:cNvPr>
        <p:cNvGrpSpPr/>
        <p:nvPr/>
      </p:nvGrpSpPr>
      <p:grpSpPr>
        <a:xfrm>
          <a:off x="0" y="0"/>
          <a:ext cx="0" cy="0"/>
          <a:chOff x="0" y="0"/>
          <a:chExt cx="0" cy="0"/>
        </a:xfrm>
      </p:grpSpPr>
      <p:sp>
        <p:nvSpPr>
          <p:cNvPr id="8" name="Text 1">
            <a:extLst>
              <a:ext uri="{FF2B5EF4-FFF2-40B4-BE49-F238E27FC236}">
                <a16:creationId xmlns:a16="http://schemas.microsoft.com/office/drawing/2014/main" id="{9DDEC5E3-7A25-8ECA-5B47-880549BB9860}"/>
              </a:ext>
            </a:extLst>
          </p:cNvPr>
          <p:cNvSpPr/>
          <p:nvPr/>
        </p:nvSpPr>
        <p:spPr>
          <a:xfrm>
            <a:off x="-127000" y="-16816"/>
            <a:ext cx="12446000" cy="438912"/>
          </a:xfrm>
          <a:prstGeom prst="rect">
            <a:avLst/>
          </a:prstGeom>
          <a:solidFill>
            <a:schemeClr val="accent3"/>
          </a:solidFill>
          <a:ln/>
        </p:spPr>
        <p:txBody>
          <a:bodyPr wrap="square" rtlCol="0" anchor="ctr"/>
          <a:lstStyle/>
          <a:p>
            <a:pPr algn="ctr"/>
            <a:r>
              <a:rPr lang="en-US" sz="1333" b="1" dirty="0">
                <a:solidFill>
                  <a:schemeClr val="bg1"/>
                </a:solidFill>
                <a:ea typeface="Courier New" pitchFamily="34" charset="-122"/>
                <a:cs typeface="Courier New" pitchFamily="34" charset="-120"/>
              </a:rPr>
              <a:t>ACT 1  ·  THE REAL-WORLD CONTEXT </a:t>
            </a:r>
            <a:endParaRPr lang="en-US" sz="1333" b="1" dirty="0">
              <a:solidFill>
                <a:schemeClr val="bg1"/>
              </a:solidFill>
            </a:endParaRPr>
          </a:p>
        </p:txBody>
      </p:sp>
      <p:sp>
        <p:nvSpPr>
          <p:cNvPr id="9" name="Text 2">
            <a:extLst>
              <a:ext uri="{FF2B5EF4-FFF2-40B4-BE49-F238E27FC236}">
                <a16:creationId xmlns:a16="http://schemas.microsoft.com/office/drawing/2014/main" id="{0230F145-E98D-1D3F-27EE-3A33911E86F6}"/>
              </a:ext>
            </a:extLst>
          </p:cNvPr>
          <p:cNvSpPr/>
          <p:nvPr/>
        </p:nvSpPr>
        <p:spPr>
          <a:xfrm>
            <a:off x="609600" y="485088"/>
            <a:ext cx="10850880" cy="792480"/>
          </a:xfrm>
          <a:prstGeom prst="rect">
            <a:avLst/>
          </a:prstGeom>
          <a:noFill/>
          <a:ln/>
        </p:spPr>
        <p:txBody>
          <a:bodyPr wrap="square" rtlCol="0" anchor="ctr"/>
          <a:lstStyle/>
          <a:p>
            <a:r>
              <a:rPr lang="en-US" sz="3600" i="1" dirty="0">
                <a:solidFill>
                  <a:srgbClr val="1A1A18"/>
                </a:solidFill>
                <a:latin typeface="+mj-lt"/>
                <a:ea typeface="Georgia" pitchFamily="34" charset="-122"/>
                <a:cs typeface="Georgia" pitchFamily="34" charset="-120"/>
              </a:rPr>
              <a:t>"The greatest threat to global energy security in history."</a:t>
            </a:r>
          </a:p>
        </p:txBody>
      </p:sp>
      <p:sp>
        <p:nvSpPr>
          <p:cNvPr id="69" name="Text 3">
            <a:extLst>
              <a:ext uri="{FF2B5EF4-FFF2-40B4-BE49-F238E27FC236}">
                <a16:creationId xmlns:a16="http://schemas.microsoft.com/office/drawing/2014/main" id="{112DC562-E1A8-6669-5749-DC05976D298E}"/>
              </a:ext>
            </a:extLst>
          </p:cNvPr>
          <p:cNvSpPr/>
          <p:nvPr/>
        </p:nvSpPr>
        <p:spPr>
          <a:xfrm>
            <a:off x="609600" y="1277568"/>
            <a:ext cx="10850880" cy="365760"/>
          </a:xfrm>
          <a:prstGeom prst="rect">
            <a:avLst/>
          </a:prstGeom>
          <a:noFill/>
          <a:ln/>
        </p:spPr>
        <p:txBody>
          <a:bodyPr wrap="square" rtlCol="0" anchor="ctr"/>
          <a:lstStyle/>
          <a:p>
            <a:r>
              <a:rPr lang="en-US" sz="1467" dirty="0">
                <a:solidFill>
                  <a:srgbClr val="6B6B65"/>
                </a:solidFill>
                <a:latin typeface="Courier New" pitchFamily="34" charset="0"/>
                <a:ea typeface="Courier New" pitchFamily="34" charset="-122"/>
                <a:cs typeface="Courier New" pitchFamily="34" charset="-120"/>
              </a:rPr>
              <a:t>— Fatih Birol, IEA Executive Director, March 2026</a:t>
            </a:r>
            <a:endParaRPr lang="en-US" sz="1467" dirty="0"/>
          </a:p>
        </p:txBody>
      </p:sp>
      <p:sp>
        <p:nvSpPr>
          <p:cNvPr id="70" name="Shape 2">
            <a:extLst>
              <a:ext uri="{FF2B5EF4-FFF2-40B4-BE49-F238E27FC236}">
                <a16:creationId xmlns:a16="http://schemas.microsoft.com/office/drawing/2014/main" id="{3011B89E-FF23-D209-2445-FE1C8A532474}"/>
              </a:ext>
            </a:extLst>
          </p:cNvPr>
          <p:cNvSpPr/>
          <p:nvPr/>
        </p:nvSpPr>
        <p:spPr>
          <a:xfrm>
            <a:off x="609600" y="1832396"/>
            <a:ext cx="5040000" cy="1710000"/>
          </a:xfrm>
          <a:prstGeom prst="rect">
            <a:avLst/>
          </a:prstGeom>
          <a:solidFill>
            <a:srgbClr val="FFEBEE"/>
          </a:solidFill>
          <a:ln w="6350">
            <a:solidFill>
              <a:srgbClr val="E0E4EA"/>
            </a:solidFill>
            <a:prstDash val="solid"/>
          </a:ln>
        </p:spPr>
        <p:txBody>
          <a:bodyPr/>
          <a:lstStyle/>
          <a:p>
            <a:endParaRPr lang="en-AU"/>
          </a:p>
        </p:txBody>
      </p:sp>
      <p:sp>
        <p:nvSpPr>
          <p:cNvPr id="71" name="Shape 3">
            <a:extLst>
              <a:ext uri="{FF2B5EF4-FFF2-40B4-BE49-F238E27FC236}">
                <a16:creationId xmlns:a16="http://schemas.microsoft.com/office/drawing/2014/main" id="{AB99555F-2A4B-965A-384A-31842A93B1D0}"/>
              </a:ext>
            </a:extLst>
          </p:cNvPr>
          <p:cNvSpPr/>
          <p:nvPr/>
        </p:nvSpPr>
        <p:spPr>
          <a:xfrm>
            <a:off x="609600" y="1832396"/>
            <a:ext cx="64008" cy="1710000"/>
          </a:xfrm>
          <a:prstGeom prst="rect">
            <a:avLst/>
          </a:prstGeom>
          <a:solidFill>
            <a:srgbClr val="EF5350"/>
          </a:solidFill>
          <a:ln w="12700">
            <a:solidFill>
              <a:srgbClr val="EF5350"/>
            </a:solidFill>
            <a:prstDash val="solid"/>
          </a:ln>
        </p:spPr>
        <p:txBody>
          <a:bodyPr/>
          <a:lstStyle/>
          <a:p>
            <a:endParaRPr lang="en-AU"/>
          </a:p>
        </p:txBody>
      </p:sp>
      <p:sp>
        <p:nvSpPr>
          <p:cNvPr id="72" name="Text 4">
            <a:extLst>
              <a:ext uri="{FF2B5EF4-FFF2-40B4-BE49-F238E27FC236}">
                <a16:creationId xmlns:a16="http://schemas.microsoft.com/office/drawing/2014/main" id="{18F78B82-4FB0-2E56-8434-8264896B5269}"/>
              </a:ext>
            </a:extLst>
          </p:cNvPr>
          <p:cNvSpPr/>
          <p:nvPr/>
        </p:nvSpPr>
        <p:spPr>
          <a:xfrm>
            <a:off x="774191" y="1923836"/>
            <a:ext cx="4206615" cy="329184"/>
          </a:xfrm>
          <a:prstGeom prst="rect">
            <a:avLst/>
          </a:prstGeom>
          <a:noFill/>
          <a:ln/>
        </p:spPr>
        <p:txBody>
          <a:bodyPr wrap="square" rtlCol="0" anchor="ctr"/>
          <a:lstStyle/>
          <a:p>
            <a:pPr marL="0" indent="0">
              <a:buNone/>
            </a:pPr>
            <a:r>
              <a:rPr lang="en-US" sz="1400" b="1" dirty="0">
                <a:solidFill>
                  <a:srgbClr val="0F1923"/>
                </a:solidFill>
                <a:ea typeface="Calibri" pitchFamily="34" charset="-122"/>
                <a:cs typeface="Calibri" pitchFamily="34" charset="-120"/>
              </a:rPr>
              <a:t>Strait of Hormuz — closed since early March</a:t>
            </a:r>
            <a:endParaRPr lang="en-US" sz="1400" dirty="0"/>
          </a:p>
        </p:txBody>
      </p:sp>
      <p:sp>
        <p:nvSpPr>
          <p:cNvPr id="73" name="Text 5">
            <a:extLst>
              <a:ext uri="{FF2B5EF4-FFF2-40B4-BE49-F238E27FC236}">
                <a16:creationId xmlns:a16="http://schemas.microsoft.com/office/drawing/2014/main" id="{2E40E480-B821-C331-20B1-E8551EA16788}"/>
              </a:ext>
            </a:extLst>
          </p:cNvPr>
          <p:cNvSpPr/>
          <p:nvPr/>
        </p:nvSpPr>
        <p:spPr>
          <a:xfrm>
            <a:off x="774191" y="2253020"/>
            <a:ext cx="4631556" cy="1078992"/>
          </a:xfrm>
          <a:prstGeom prst="rect">
            <a:avLst/>
          </a:prstGeom>
          <a:noFill/>
          <a:ln/>
        </p:spPr>
        <p:txBody>
          <a:bodyPr wrap="square" rtlCol="0" anchor="t"/>
          <a:lstStyle/>
          <a:p>
            <a:pPr>
              <a:lnSpc>
                <a:spcPct val="130000"/>
              </a:lnSpc>
            </a:pPr>
            <a:r>
              <a:rPr lang="en-US" sz="1200" dirty="0"/>
              <a:t>US-Israel air war against Iran began 28 February.</a:t>
            </a:r>
            <a:r>
              <a:rPr lang="en-US" sz="1200" dirty="0">
                <a:solidFill>
                  <a:srgbClr val="333344"/>
                </a:solidFill>
                <a:ea typeface="Calibri" pitchFamily="34" charset="-122"/>
                <a:cs typeface="Calibri" pitchFamily="34" charset="-120"/>
              </a:rPr>
              <a:t> IRGC blockaded the strait. Normal flow ~20 mb/d — now below 10% of capacity. The IEA calls it the largest supply disruption in oil market history by volume removed.</a:t>
            </a:r>
            <a:endParaRPr lang="en-US" sz="1200" dirty="0"/>
          </a:p>
        </p:txBody>
      </p:sp>
      <p:sp>
        <p:nvSpPr>
          <p:cNvPr id="74" name="Shape 6">
            <a:extLst>
              <a:ext uri="{FF2B5EF4-FFF2-40B4-BE49-F238E27FC236}">
                <a16:creationId xmlns:a16="http://schemas.microsoft.com/office/drawing/2014/main" id="{8C7A96E3-8F38-DAE3-A7FE-9502AD4EFDAE}"/>
              </a:ext>
            </a:extLst>
          </p:cNvPr>
          <p:cNvSpPr/>
          <p:nvPr/>
        </p:nvSpPr>
        <p:spPr>
          <a:xfrm>
            <a:off x="5817057" y="1832396"/>
            <a:ext cx="5040000" cy="1710000"/>
          </a:xfrm>
          <a:prstGeom prst="rect">
            <a:avLst/>
          </a:prstGeom>
          <a:solidFill>
            <a:srgbClr val="E8F5E9"/>
          </a:solidFill>
          <a:ln w="6350">
            <a:solidFill>
              <a:srgbClr val="E0E4EA"/>
            </a:solidFill>
            <a:prstDash val="solid"/>
          </a:ln>
        </p:spPr>
        <p:txBody>
          <a:bodyPr/>
          <a:lstStyle/>
          <a:p>
            <a:endParaRPr lang="en-AU"/>
          </a:p>
        </p:txBody>
      </p:sp>
      <p:sp>
        <p:nvSpPr>
          <p:cNvPr id="75" name="Shape 7">
            <a:extLst>
              <a:ext uri="{FF2B5EF4-FFF2-40B4-BE49-F238E27FC236}">
                <a16:creationId xmlns:a16="http://schemas.microsoft.com/office/drawing/2014/main" id="{A5A4E17E-B924-4433-9774-1DFB57563F76}"/>
              </a:ext>
            </a:extLst>
          </p:cNvPr>
          <p:cNvSpPr/>
          <p:nvPr/>
        </p:nvSpPr>
        <p:spPr>
          <a:xfrm>
            <a:off x="5817057" y="1832396"/>
            <a:ext cx="64008" cy="1710000"/>
          </a:xfrm>
          <a:prstGeom prst="rect">
            <a:avLst/>
          </a:prstGeom>
          <a:solidFill>
            <a:srgbClr val="2E7D32"/>
          </a:solidFill>
          <a:ln w="12700">
            <a:solidFill>
              <a:srgbClr val="2E7D32"/>
            </a:solidFill>
            <a:prstDash val="solid"/>
          </a:ln>
        </p:spPr>
        <p:txBody>
          <a:bodyPr/>
          <a:lstStyle/>
          <a:p>
            <a:endParaRPr lang="en-AU"/>
          </a:p>
        </p:txBody>
      </p:sp>
      <p:sp>
        <p:nvSpPr>
          <p:cNvPr id="76" name="Text 8">
            <a:extLst>
              <a:ext uri="{FF2B5EF4-FFF2-40B4-BE49-F238E27FC236}">
                <a16:creationId xmlns:a16="http://schemas.microsoft.com/office/drawing/2014/main" id="{9C488659-F964-B495-B9AF-C975B5B5899E}"/>
              </a:ext>
            </a:extLst>
          </p:cNvPr>
          <p:cNvSpPr/>
          <p:nvPr/>
        </p:nvSpPr>
        <p:spPr>
          <a:xfrm>
            <a:off x="5981648" y="1923836"/>
            <a:ext cx="4206615" cy="329184"/>
          </a:xfrm>
          <a:prstGeom prst="rect">
            <a:avLst/>
          </a:prstGeom>
          <a:noFill/>
          <a:ln/>
        </p:spPr>
        <p:txBody>
          <a:bodyPr wrap="square" rtlCol="0" anchor="ctr"/>
          <a:lstStyle/>
          <a:p>
            <a:pPr marL="0" indent="0">
              <a:buNone/>
            </a:pPr>
            <a:r>
              <a:rPr lang="en-US" sz="1400" b="1" dirty="0">
                <a:solidFill>
                  <a:srgbClr val="0F1923"/>
                </a:solidFill>
                <a:ea typeface="Calibri" pitchFamily="34" charset="-122"/>
                <a:cs typeface="Calibri" pitchFamily="34" charset="-120"/>
              </a:rPr>
              <a:t>Brent $109/bbl · Peak $138 on 7 April · +67% YoY</a:t>
            </a:r>
            <a:endParaRPr lang="en-US" sz="1400" dirty="0"/>
          </a:p>
        </p:txBody>
      </p:sp>
      <p:sp>
        <p:nvSpPr>
          <p:cNvPr id="77" name="Text 9">
            <a:extLst>
              <a:ext uri="{FF2B5EF4-FFF2-40B4-BE49-F238E27FC236}">
                <a16:creationId xmlns:a16="http://schemas.microsoft.com/office/drawing/2014/main" id="{FB4C7385-5EEB-2EF2-6591-B822DE819619}"/>
              </a:ext>
            </a:extLst>
          </p:cNvPr>
          <p:cNvSpPr/>
          <p:nvPr/>
        </p:nvSpPr>
        <p:spPr>
          <a:xfrm>
            <a:off x="5981648" y="2253020"/>
            <a:ext cx="4631556" cy="1078992"/>
          </a:xfrm>
          <a:prstGeom prst="rect">
            <a:avLst/>
          </a:prstGeom>
          <a:noFill/>
          <a:ln/>
        </p:spPr>
        <p:txBody>
          <a:bodyPr wrap="square" rtlCol="0" anchor="t"/>
          <a:lstStyle/>
          <a:p>
            <a:pPr marL="0" indent="0">
              <a:lnSpc>
                <a:spcPct val="130000"/>
              </a:lnSpc>
              <a:buNone/>
            </a:pPr>
            <a:r>
              <a:rPr lang="en-US" sz="1200" dirty="0">
                <a:solidFill>
                  <a:srgbClr val="333344"/>
                </a:solidFill>
                <a:ea typeface="Calibri" pitchFamily="34" charset="-122"/>
                <a:cs typeface="Calibri" pitchFamily="34" charset="-120"/>
              </a:rPr>
              <a:t>April 2026 average: $117/bbl — highest since post-Ukraine 2022. 52-week range: $58.72–$126.41. Extreme intraweek volatility; WTI moved ±4% multiple times in May on ceasefire headlines.</a:t>
            </a:r>
            <a:endParaRPr lang="en-US" sz="1200" dirty="0"/>
          </a:p>
        </p:txBody>
      </p:sp>
      <p:sp>
        <p:nvSpPr>
          <p:cNvPr id="78" name="Shape 10">
            <a:extLst>
              <a:ext uri="{FF2B5EF4-FFF2-40B4-BE49-F238E27FC236}">
                <a16:creationId xmlns:a16="http://schemas.microsoft.com/office/drawing/2014/main" id="{ACC540FB-27B1-8C61-0459-0AAC5D631691}"/>
              </a:ext>
            </a:extLst>
          </p:cNvPr>
          <p:cNvSpPr/>
          <p:nvPr/>
        </p:nvSpPr>
        <p:spPr>
          <a:xfrm>
            <a:off x="609600" y="3734348"/>
            <a:ext cx="5040000" cy="1710000"/>
          </a:xfrm>
          <a:prstGeom prst="rect">
            <a:avLst/>
          </a:prstGeom>
          <a:solidFill>
            <a:srgbClr val="FFF3E0"/>
          </a:solidFill>
          <a:ln w="6350">
            <a:solidFill>
              <a:srgbClr val="E0E4EA"/>
            </a:solidFill>
            <a:prstDash val="solid"/>
          </a:ln>
        </p:spPr>
        <p:txBody>
          <a:bodyPr/>
          <a:lstStyle/>
          <a:p>
            <a:endParaRPr lang="en-AU"/>
          </a:p>
        </p:txBody>
      </p:sp>
      <p:sp>
        <p:nvSpPr>
          <p:cNvPr id="79" name="Shape 11">
            <a:extLst>
              <a:ext uri="{FF2B5EF4-FFF2-40B4-BE49-F238E27FC236}">
                <a16:creationId xmlns:a16="http://schemas.microsoft.com/office/drawing/2014/main" id="{20BF411E-3B26-8CD8-7A90-FC5E389B8576}"/>
              </a:ext>
            </a:extLst>
          </p:cNvPr>
          <p:cNvSpPr/>
          <p:nvPr/>
        </p:nvSpPr>
        <p:spPr>
          <a:xfrm>
            <a:off x="609600" y="3734348"/>
            <a:ext cx="64008" cy="1710000"/>
          </a:xfrm>
          <a:prstGeom prst="rect">
            <a:avLst/>
          </a:prstGeom>
          <a:solidFill>
            <a:srgbClr val="E65100"/>
          </a:solidFill>
          <a:ln w="12700">
            <a:solidFill>
              <a:srgbClr val="E65100"/>
            </a:solidFill>
            <a:prstDash val="solid"/>
          </a:ln>
        </p:spPr>
        <p:txBody>
          <a:bodyPr/>
          <a:lstStyle/>
          <a:p>
            <a:endParaRPr lang="en-AU"/>
          </a:p>
        </p:txBody>
      </p:sp>
      <p:sp>
        <p:nvSpPr>
          <p:cNvPr id="80" name="Text 12">
            <a:extLst>
              <a:ext uri="{FF2B5EF4-FFF2-40B4-BE49-F238E27FC236}">
                <a16:creationId xmlns:a16="http://schemas.microsoft.com/office/drawing/2014/main" id="{13104876-1A7B-BFFE-D49D-9B731D9F8A48}"/>
              </a:ext>
            </a:extLst>
          </p:cNvPr>
          <p:cNvSpPr/>
          <p:nvPr/>
        </p:nvSpPr>
        <p:spPr>
          <a:xfrm>
            <a:off x="774191" y="3825788"/>
            <a:ext cx="4206615" cy="329184"/>
          </a:xfrm>
          <a:prstGeom prst="rect">
            <a:avLst/>
          </a:prstGeom>
          <a:noFill/>
          <a:ln/>
        </p:spPr>
        <p:txBody>
          <a:bodyPr wrap="square" rtlCol="0" anchor="ctr"/>
          <a:lstStyle/>
          <a:p>
            <a:pPr marL="0" indent="0">
              <a:buNone/>
            </a:pPr>
            <a:r>
              <a:rPr lang="en-US" sz="1400" b="1" dirty="0">
                <a:solidFill>
                  <a:srgbClr val="0F1923"/>
                </a:solidFill>
                <a:ea typeface="Calibri" pitchFamily="34" charset="-122"/>
                <a:cs typeface="Calibri" pitchFamily="34" charset="-120"/>
              </a:rPr>
              <a:t>14+ mb/d shut in · IEA emergency release of 400 million barrels</a:t>
            </a:r>
            <a:endParaRPr lang="en-US" sz="1400" dirty="0"/>
          </a:p>
        </p:txBody>
      </p:sp>
      <p:sp>
        <p:nvSpPr>
          <p:cNvPr id="81" name="Text 13">
            <a:extLst>
              <a:ext uri="{FF2B5EF4-FFF2-40B4-BE49-F238E27FC236}">
                <a16:creationId xmlns:a16="http://schemas.microsoft.com/office/drawing/2014/main" id="{A2E74C0A-5912-448B-A55A-0C8A0C054F37}"/>
              </a:ext>
            </a:extLst>
          </p:cNvPr>
          <p:cNvSpPr/>
          <p:nvPr/>
        </p:nvSpPr>
        <p:spPr>
          <a:xfrm>
            <a:off x="774191" y="4154972"/>
            <a:ext cx="4631556" cy="1078992"/>
          </a:xfrm>
          <a:prstGeom prst="rect">
            <a:avLst/>
          </a:prstGeom>
          <a:noFill/>
          <a:ln/>
        </p:spPr>
        <p:txBody>
          <a:bodyPr wrap="square" rtlCol="0" anchor="t"/>
          <a:lstStyle/>
          <a:p>
            <a:pPr marL="0" indent="0">
              <a:lnSpc>
                <a:spcPct val="130000"/>
              </a:lnSpc>
              <a:buNone/>
            </a:pPr>
            <a:r>
              <a:rPr lang="en-US" sz="1200" dirty="0">
                <a:solidFill>
                  <a:srgbClr val="333344"/>
                </a:solidFill>
                <a:ea typeface="Calibri" pitchFamily="34" charset="-122"/>
                <a:cs typeface="Calibri" pitchFamily="34" charset="-120"/>
              </a:rPr>
              <a:t>More than 14 mb/d of Gulf oil production now shut in. UAE left OPEC in late April. IEA's 32 member countries agreed the largest emergency stock release in history on 11 March.</a:t>
            </a:r>
            <a:endParaRPr lang="en-US" sz="1200" dirty="0"/>
          </a:p>
        </p:txBody>
      </p:sp>
      <p:sp>
        <p:nvSpPr>
          <p:cNvPr id="82" name="Shape 14">
            <a:extLst>
              <a:ext uri="{FF2B5EF4-FFF2-40B4-BE49-F238E27FC236}">
                <a16:creationId xmlns:a16="http://schemas.microsoft.com/office/drawing/2014/main" id="{8BCC0881-C003-6F82-2644-3534E78C27B4}"/>
              </a:ext>
            </a:extLst>
          </p:cNvPr>
          <p:cNvSpPr/>
          <p:nvPr/>
        </p:nvSpPr>
        <p:spPr>
          <a:xfrm>
            <a:off x="5817057" y="3734348"/>
            <a:ext cx="5040000" cy="1710000"/>
          </a:xfrm>
          <a:prstGeom prst="rect">
            <a:avLst/>
          </a:prstGeom>
          <a:solidFill>
            <a:srgbClr val="E3F2FD"/>
          </a:solidFill>
          <a:ln w="6350">
            <a:solidFill>
              <a:srgbClr val="E0E4EA"/>
            </a:solidFill>
            <a:prstDash val="solid"/>
          </a:ln>
        </p:spPr>
        <p:txBody>
          <a:bodyPr/>
          <a:lstStyle/>
          <a:p>
            <a:endParaRPr lang="en-AU"/>
          </a:p>
        </p:txBody>
      </p:sp>
      <p:sp>
        <p:nvSpPr>
          <p:cNvPr id="83" name="Shape 15">
            <a:extLst>
              <a:ext uri="{FF2B5EF4-FFF2-40B4-BE49-F238E27FC236}">
                <a16:creationId xmlns:a16="http://schemas.microsoft.com/office/drawing/2014/main" id="{A814DC8A-3924-44FB-95EE-A9DB190A6706}"/>
              </a:ext>
            </a:extLst>
          </p:cNvPr>
          <p:cNvSpPr/>
          <p:nvPr/>
        </p:nvSpPr>
        <p:spPr>
          <a:xfrm>
            <a:off x="5817057" y="3734348"/>
            <a:ext cx="64008" cy="1710000"/>
          </a:xfrm>
          <a:prstGeom prst="rect">
            <a:avLst/>
          </a:prstGeom>
          <a:solidFill>
            <a:srgbClr val="0D47A1"/>
          </a:solidFill>
          <a:ln w="12700">
            <a:solidFill>
              <a:srgbClr val="0D47A1"/>
            </a:solidFill>
            <a:prstDash val="solid"/>
          </a:ln>
        </p:spPr>
        <p:txBody>
          <a:bodyPr/>
          <a:lstStyle/>
          <a:p>
            <a:endParaRPr lang="en-AU"/>
          </a:p>
        </p:txBody>
      </p:sp>
      <p:sp>
        <p:nvSpPr>
          <p:cNvPr id="84" name="Text 16">
            <a:extLst>
              <a:ext uri="{FF2B5EF4-FFF2-40B4-BE49-F238E27FC236}">
                <a16:creationId xmlns:a16="http://schemas.microsoft.com/office/drawing/2014/main" id="{E13BF582-AB30-4678-FE4B-F7EE72E3B5AB}"/>
              </a:ext>
            </a:extLst>
          </p:cNvPr>
          <p:cNvSpPr/>
          <p:nvPr/>
        </p:nvSpPr>
        <p:spPr>
          <a:xfrm>
            <a:off x="5981648" y="3825788"/>
            <a:ext cx="4206615" cy="329184"/>
          </a:xfrm>
          <a:prstGeom prst="rect">
            <a:avLst/>
          </a:prstGeom>
          <a:noFill/>
          <a:ln/>
        </p:spPr>
        <p:txBody>
          <a:bodyPr wrap="square" rtlCol="0" anchor="ctr"/>
          <a:lstStyle/>
          <a:p>
            <a:pPr marL="0" indent="0">
              <a:buNone/>
            </a:pPr>
            <a:r>
              <a:rPr lang="en-US" sz="1400" b="1" dirty="0">
                <a:solidFill>
                  <a:srgbClr val="0F1923"/>
                </a:solidFill>
                <a:ea typeface="Calibri" pitchFamily="34" charset="-122"/>
                <a:cs typeface="Calibri" pitchFamily="34" charset="-120"/>
              </a:rPr>
              <a:t>Ceasefire — on/off/on/off</a:t>
            </a:r>
            <a:endParaRPr lang="en-US" sz="1400" dirty="0"/>
          </a:p>
        </p:txBody>
      </p:sp>
      <p:sp>
        <p:nvSpPr>
          <p:cNvPr id="85" name="Text 17">
            <a:extLst>
              <a:ext uri="{FF2B5EF4-FFF2-40B4-BE49-F238E27FC236}">
                <a16:creationId xmlns:a16="http://schemas.microsoft.com/office/drawing/2014/main" id="{A38C99E6-F26F-5A08-CADF-1443B5EEEE2F}"/>
              </a:ext>
            </a:extLst>
          </p:cNvPr>
          <p:cNvSpPr/>
          <p:nvPr/>
        </p:nvSpPr>
        <p:spPr>
          <a:xfrm>
            <a:off x="5981648" y="4154972"/>
            <a:ext cx="4631556" cy="1078992"/>
          </a:xfrm>
          <a:prstGeom prst="rect">
            <a:avLst/>
          </a:prstGeom>
          <a:noFill/>
          <a:ln/>
        </p:spPr>
        <p:txBody>
          <a:bodyPr wrap="square" rtlCol="0" anchor="t"/>
          <a:lstStyle/>
          <a:p>
            <a:pPr marL="0" indent="0">
              <a:lnSpc>
                <a:spcPct val="130000"/>
              </a:lnSpc>
              <a:buNone/>
            </a:pPr>
            <a:r>
              <a:rPr lang="en-US" sz="1200" dirty="0">
                <a:solidFill>
                  <a:srgbClr val="333344"/>
                </a:solidFill>
                <a:ea typeface="Calibri" pitchFamily="34" charset="-122"/>
                <a:cs typeface="Calibri" pitchFamily="34" charset="-120"/>
              </a:rPr>
              <a:t>8 April ceasefire → oil fell. Iran reimposed restrictions → prices recovered. 4 May: Operation Project Freedom (US escort). Paused 6 May. As of 17 May: Iran FM says talks 'making progress' — strait still restricted.</a:t>
            </a:r>
            <a:endParaRPr lang="en-US" sz="1200" dirty="0"/>
          </a:p>
        </p:txBody>
      </p:sp>
    </p:spTree>
    <p:extLst>
      <p:ext uri="{BB962C8B-B14F-4D97-AF65-F5344CB8AC3E}">
        <p14:creationId xmlns:p14="http://schemas.microsoft.com/office/powerpoint/2010/main" val="3053388422"/>
      </p:ext>
    </p:extLst>
  </p:cSld>
  <p:clrMapOvr>
    <a:masterClrMapping/>
  </p:clrMapOvr>
  <mc:AlternateContent xmlns:mc="http://schemas.openxmlformats.org/markup-compatibility/2006" xmlns:p14="http://schemas.microsoft.com/office/powerpoint/2010/main">
    <mc:Choice Requires="p14">
      <p:transition spd="slow" p14:dur="2000" advTm="14884"/>
    </mc:Choice>
    <mc:Fallback xmlns="">
      <p:transition spd="slow" advTm="14884"/>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D75607-71AC-997D-C44F-8BAA9D8046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7B922A-2ACF-F7F9-BDC9-07F328A559FA}"/>
              </a:ext>
            </a:extLst>
          </p:cNvPr>
          <p:cNvSpPr>
            <a:spLocks noGrp="1"/>
          </p:cNvSpPr>
          <p:nvPr>
            <p:ph type="title"/>
          </p:nvPr>
        </p:nvSpPr>
        <p:spPr/>
        <p:txBody>
          <a:bodyPr/>
          <a:lstStyle/>
          <a:p>
            <a:r>
              <a:rPr lang="en-US" i="1"/>
              <a:t>AI-powered Analysis – Bloomberg BSV + </a:t>
            </a:r>
            <a:r>
              <a:rPr lang="en-US" i="1" err="1"/>
              <a:t>Alphasense</a:t>
            </a:r>
            <a:endParaRPr lang="en-US" i="1"/>
          </a:p>
        </p:txBody>
      </p:sp>
      <p:sp>
        <p:nvSpPr>
          <p:cNvPr id="4" name="Footer Placeholder 4">
            <a:extLst>
              <a:ext uri="{FF2B5EF4-FFF2-40B4-BE49-F238E27FC236}">
                <a16:creationId xmlns:a16="http://schemas.microsoft.com/office/drawing/2014/main" id="{3854BBDE-B6D3-EBC5-CD2F-B7B3BCA0C24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latin typeface="+mn-lt"/>
              </a:rPr>
              <a:t>Presented at the 2026 All Actuaries Summit</a:t>
            </a:r>
          </a:p>
        </p:txBody>
      </p:sp>
      <p:sp>
        <p:nvSpPr>
          <p:cNvPr id="6" name="Text 2">
            <a:extLst>
              <a:ext uri="{FF2B5EF4-FFF2-40B4-BE49-F238E27FC236}">
                <a16:creationId xmlns:a16="http://schemas.microsoft.com/office/drawing/2014/main" id="{D21201EE-B6FF-224D-69BA-183E053ECDA0}"/>
              </a:ext>
            </a:extLst>
          </p:cNvPr>
          <p:cNvSpPr/>
          <p:nvPr/>
        </p:nvSpPr>
        <p:spPr>
          <a:xfrm>
            <a:off x="780182" y="5035359"/>
            <a:ext cx="10850880" cy="792480"/>
          </a:xfrm>
          <a:prstGeom prst="rect">
            <a:avLst/>
          </a:prstGeom>
          <a:noFill/>
          <a:ln/>
        </p:spPr>
        <p:txBody>
          <a:bodyPr wrap="square" rtlCol="0" anchor="ctr"/>
          <a:lstStyle/>
          <a:p>
            <a:r>
              <a:rPr lang="en-US" sz="2800" i="1">
                <a:solidFill>
                  <a:schemeClr val="bg1"/>
                </a:solidFill>
                <a:latin typeface="+mj-lt"/>
                <a:ea typeface="Georgia" pitchFamily="34" charset="-122"/>
                <a:cs typeface="Georgia" pitchFamily="34" charset="-120"/>
              </a:rPr>
              <a:t>"This would take us two days. We have two hours."</a:t>
            </a:r>
            <a:endParaRPr lang="en-US" sz="2933" i="1">
              <a:solidFill>
                <a:schemeClr val="bg1"/>
              </a:solidFill>
              <a:latin typeface="+mj-lt"/>
              <a:ea typeface="Georgia" pitchFamily="34" charset="-122"/>
              <a:cs typeface="Georgia" pitchFamily="34" charset="-120"/>
            </a:endParaRPr>
          </a:p>
        </p:txBody>
      </p:sp>
      <p:sp>
        <p:nvSpPr>
          <p:cNvPr id="7" name="Text 3">
            <a:extLst>
              <a:ext uri="{FF2B5EF4-FFF2-40B4-BE49-F238E27FC236}">
                <a16:creationId xmlns:a16="http://schemas.microsoft.com/office/drawing/2014/main" id="{3E4F8743-D9B7-A388-1A4D-07F8B84D0284}"/>
              </a:ext>
            </a:extLst>
          </p:cNvPr>
          <p:cNvSpPr/>
          <p:nvPr/>
        </p:nvSpPr>
        <p:spPr>
          <a:xfrm>
            <a:off x="780182" y="1340252"/>
            <a:ext cx="10497190" cy="365760"/>
          </a:xfrm>
          <a:prstGeom prst="rect">
            <a:avLst/>
          </a:prstGeom>
          <a:noFill/>
          <a:ln/>
        </p:spPr>
        <p:txBody>
          <a:bodyPr wrap="square" rtlCol="0" anchor="ctr"/>
          <a:lstStyle/>
          <a:p>
            <a:r>
              <a:rPr lang="en-US" sz="2000" b="1">
                <a:solidFill>
                  <a:schemeClr val="bg1"/>
                </a:solidFill>
                <a:latin typeface="+mj-lt"/>
                <a:ea typeface="Courier New" pitchFamily="34" charset="-122"/>
                <a:cs typeface="Courier New" pitchFamily="34" charset="-120"/>
              </a:rPr>
              <a:t>The real tools being used right now — this is not fictional</a:t>
            </a:r>
            <a:endParaRPr lang="en-US" sz="2000" b="1">
              <a:solidFill>
                <a:schemeClr val="bg1"/>
              </a:solidFill>
              <a:latin typeface="+mj-lt"/>
            </a:endParaRPr>
          </a:p>
        </p:txBody>
      </p:sp>
      <p:sp>
        <p:nvSpPr>
          <p:cNvPr id="30" name="Text 6">
            <a:extLst>
              <a:ext uri="{FF2B5EF4-FFF2-40B4-BE49-F238E27FC236}">
                <a16:creationId xmlns:a16="http://schemas.microsoft.com/office/drawing/2014/main" id="{72874653-AC00-2194-C9B2-A2CA9EFDB205}"/>
              </a:ext>
            </a:extLst>
          </p:cNvPr>
          <p:cNvSpPr/>
          <p:nvPr/>
        </p:nvSpPr>
        <p:spPr>
          <a:xfrm>
            <a:off x="890016" y="2036064"/>
            <a:ext cx="5205984" cy="1227836"/>
          </a:xfrm>
          <a:prstGeom prst="roundRect">
            <a:avLst/>
          </a:prstGeom>
          <a:solidFill>
            <a:schemeClr val="tx1"/>
          </a:solidFill>
          <a:ln/>
        </p:spPr>
        <p:txBody>
          <a:bodyPr wrap="square" rtlCol="0" anchor="ctr"/>
          <a:lstStyle/>
          <a:p>
            <a:pPr algn="ctr">
              <a:spcBef>
                <a:spcPts val="1200"/>
              </a:spcBef>
            </a:pPr>
            <a:r>
              <a:rPr lang="en-US" sz="2800" b="1">
                <a:solidFill>
                  <a:schemeClr val="bg1"/>
                </a:solidFill>
                <a:ea typeface="Calibri" pitchFamily="34" charset="-122"/>
                <a:cs typeface="Calibri" pitchFamily="34" charset="-120"/>
              </a:rPr>
              <a:t>Bloomberg Terminal</a:t>
            </a:r>
            <a:endParaRPr lang="en-US" sz="2800">
              <a:solidFill>
                <a:schemeClr val="bg1"/>
              </a:solidFill>
            </a:endParaRPr>
          </a:p>
        </p:txBody>
      </p:sp>
      <p:sp>
        <p:nvSpPr>
          <p:cNvPr id="31" name="Text 11">
            <a:extLst>
              <a:ext uri="{FF2B5EF4-FFF2-40B4-BE49-F238E27FC236}">
                <a16:creationId xmlns:a16="http://schemas.microsoft.com/office/drawing/2014/main" id="{76A04473-5A57-4E60-8115-98168CC11753}"/>
              </a:ext>
            </a:extLst>
          </p:cNvPr>
          <p:cNvSpPr/>
          <p:nvPr/>
        </p:nvSpPr>
        <p:spPr>
          <a:xfrm>
            <a:off x="6559296" y="2036064"/>
            <a:ext cx="5205984" cy="1227836"/>
          </a:xfrm>
          <a:prstGeom prst="roundRect">
            <a:avLst/>
          </a:prstGeom>
          <a:solidFill>
            <a:schemeClr val="tx1"/>
          </a:solidFill>
          <a:ln/>
        </p:spPr>
        <p:txBody>
          <a:bodyPr wrap="square" rtlCol="0" anchor="ctr"/>
          <a:lstStyle/>
          <a:p>
            <a:pPr algn="ctr">
              <a:spcBef>
                <a:spcPts val="1200"/>
              </a:spcBef>
            </a:pPr>
            <a:r>
              <a:rPr lang="en-US" sz="2800" b="1" err="1">
                <a:solidFill>
                  <a:schemeClr val="bg1"/>
                </a:solidFill>
                <a:ea typeface="Calibri" pitchFamily="34" charset="-122"/>
                <a:cs typeface="Calibri" pitchFamily="34" charset="-120"/>
              </a:rPr>
              <a:t>AlphaSense</a:t>
            </a:r>
            <a:endParaRPr lang="en-US" sz="2800">
              <a:solidFill>
                <a:schemeClr val="bg1"/>
              </a:solidFill>
            </a:endParaRPr>
          </a:p>
        </p:txBody>
      </p:sp>
      <p:sp>
        <p:nvSpPr>
          <p:cNvPr id="32" name="Text 16">
            <a:extLst>
              <a:ext uri="{FF2B5EF4-FFF2-40B4-BE49-F238E27FC236}">
                <a16:creationId xmlns:a16="http://schemas.microsoft.com/office/drawing/2014/main" id="{BF62067F-0546-F0D6-3CD9-869D588E1F17}"/>
              </a:ext>
            </a:extLst>
          </p:cNvPr>
          <p:cNvSpPr/>
          <p:nvPr/>
        </p:nvSpPr>
        <p:spPr>
          <a:xfrm>
            <a:off x="890016" y="3478393"/>
            <a:ext cx="5205984" cy="1227836"/>
          </a:xfrm>
          <a:prstGeom prst="roundRect">
            <a:avLst/>
          </a:prstGeom>
          <a:solidFill>
            <a:schemeClr val="tx1"/>
          </a:solidFill>
          <a:ln/>
        </p:spPr>
        <p:txBody>
          <a:bodyPr wrap="square" rtlCol="0" anchor="ctr"/>
          <a:lstStyle/>
          <a:p>
            <a:pPr algn="ctr">
              <a:spcBef>
                <a:spcPts val="1200"/>
              </a:spcBef>
            </a:pPr>
            <a:r>
              <a:rPr lang="en-US" sz="2800" b="1">
                <a:solidFill>
                  <a:schemeClr val="bg1"/>
                </a:solidFill>
                <a:ea typeface="Calibri" pitchFamily="34" charset="-122"/>
                <a:cs typeface="Calibri" pitchFamily="34" charset="-120"/>
              </a:rPr>
              <a:t>FactSet Transcript Assistant</a:t>
            </a:r>
            <a:endParaRPr lang="en-US" sz="2800">
              <a:solidFill>
                <a:schemeClr val="bg1"/>
              </a:solidFill>
            </a:endParaRPr>
          </a:p>
        </p:txBody>
      </p:sp>
      <p:sp>
        <p:nvSpPr>
          <p:cNvPr id="33" name="Text 21">
            <a:extLst>
              <a:ext uri="{FF2B5EF4-FFF2-40B4-BE49-F238E27FC236}">
                <a16:creationId xmlns:a16="http://schemas.microsoft.com/office/drawing/2014/main" id="{F1A9D506-680C-BEEA-9996-ECAC8682C091}"/>
              </a:ext>
            </a:extLst>
          </p:cNvPr>
          <p:cNvSpPr/>
          <p:nvPr/>
        </p:nvSpPr>
        <p:spPr>
          <a:xfrm>
            <a:off x="6559296" y="3478393"/>
            <a:ext cx="5205984" cy="1227836"/>
          </a:xfrm>
          <a:prstGeom prst="roundRect">
            <a:avLst/>
          </a:prstGeom>
          <a:solidFill>
            <a:schemeClr val="tx1"/>
          </a:solidFill>
          <a:ln/>
        </p:spPr>
        <p:txBody>
          <a:bodyPr wrap="square" rtlCol="0" anchor="ctr"/>
          <a:lstStyle/>
          <a:p>
            <a:pPr algn="ctr">
              <a:spcBef>
                <a:spcPts val="1200"/>
              </a:spcBef>
            </a:pPr>
            <a:r>
              <a:rPr lang="en-US" sz="2800" b="1" err="1">
                <a:solidFill>
                  <a:schemeClr val="bg1"/>
                </a:solidFill>
                <a:ea typeface="Calibri" pitchFamily="34" charset="-122"/>
                <a:cs typeface="Calibri" pitchFamily="34" charset="-120"/>
              </a:rPr>
              <a:t>BloombergGPT</a:t>
            </a:r>
            <a:r>
              <a:rPr lang="en-US" sz="2800" b="1">
                <a:solidFill>
                  <a:schemeClr val="bg1"/>
                </a:solidFill>
                <a:ea typeface="Calibri" pitchFamily="34" charset="-122"/>
                <a:cs typeface="Calibri" pitchFamily="34" charset="-120"/>
              </a:rPr>
              <a:t> / </a:t>
            </a:r>
            <a:r>
              <a:rPr lang="en-US" sz="2800" b="1" err="1">
                <a:solidFill>
                  <a:schemeClr val="bg1"/>
                </a:solidFill>
                <a:ea typeface="Calibri" pitchFamily="34" charset="-122"/>
                <a:cs typeface="Calibri" pitchFamily="34" charset="-120"/>
              </a:rPr>
              <a:t>BQuant</a:t>
            </a:r>
            <a:endParaRPr lang="en-US" sz="2800">
              <a:solidFill>
                <a:schemeClr val="bg1"/>
              </a:solidFill>
            </a:endParaRPr>
          </a:p>
        </p:txBody>
      </p:sp>
    </p:spTree>
    <p:extLst>
      <p:ext uri="{BB962C8B-B14F-4D97-AF65-F5344CB8AC3E}">
        <p14:creationId xmlns:p14="http://schemas.microsoft.com/office/powerpoint/2010/main" val="3082788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16BB3-3CA7-3BE9-3774-D1A27DFC41E8}"/>
            </a:ext>
          </a:extLst>
        </p:cNvPr>
        <p:cNvGrpSpPr/>
        <p:nvPr/>
      </p:nvGrpSpPr>
      <p:grpSpPr>
        <a:xfrm>
          <a:off x="0" y="0"/>
          <a:ext cx="0" cy="0"/>
          <a:chOff x="0" y="0"/>
          <a:chExt cx="0" cy="0"/>
        </a:xfrm>
      </p:grpSpPr>
      <p:sp>
        <p:nvSpPr>
          <p:cNvPr id="7" name="Shape 0">
            <a:extLst>
              <a:ext uri="{FF2B5EF4-FFF2-40B4-BE49-F238E27FC236}">
                <a16:creationId xmlns:a16="http://schemas.microsoft.com/office/drawing/2014/main" id="{85C179D8-220A-37E2-BDC1-EB851658AD6D}"/>
              </a:ext>
            </a:extLst>
          </p:cNvPr>
          <p:cNvSpPr/>
          <p:nvPr/>
        </p:nvSpPr>
        <p:spPr>
          <a:xfrm>
            <a:off x="0" y="0"/>
            <a:ext cx="12192000" cy="438912"/>
          </a:xfrm>
          <a:prstGeom prst="rect">
            <a:avLst/>
          </a:prstGeom>
          <a:solidFill>
            <a:schemeClr val="accent1"/>
          </a:solidFill>
          <a:ln w="12700">
            <a:solidFill>
              <a:srgbClr val="E8E7E2"/>
            </a:solidFill>
            <a:prstDash val="solid"/>
          </a:ln>
        </p:spPr>
        <p:txBody>
          <a:bodyPr/>
          <a:lstStyle/>
          <a:p>
            <a:endParaRPr lang="en-AU" sz="2400">
              <a:solidFill>
                <a:schemeClr val="bg1"/>
              </a:solidFill>
            </a:endParaRPr>
          </a:p>
        </p:txBody>
      </p:sp>
      <p:sp>
        <p:nvSpPr>
          <p:cNvPr id="8" name="Text 1">
            <a:extLst>
              <a:ext uri="{FF2B5EF4-FFF2-40B4-BE49-F238E27FC236}">
                <a16:creationId xmlns:a16="http://schemas.microsoft.com/office/drawing/2014/main" id="{9DDEC5E3-7A25-8ECA-5B47-880549BB9860}"/>
              </a:ext>
            </a:extLst>
          </p:cNvPr>
          <p:cNvSpPr/>
          <p:nvPr/>
        </p:nvSpPr>
        <p:spPr>
          <a:xfrm>
            <a:off x="0" y="0"/>
            <a:ext cx="12192000" cy="438912"/>
          </a:xfrm>
          <a:prstGeom prst="rect">
            <a:avLst/>
          </a:prstGeom>
          <a:noFill/>
          <a:ln/>
        </p:spPr>
        <p:txBody>
          <a:bodyPr wrap="square" rtlCol="0" anchor="ctr"/>
          <a:lstStyle/>
          <a:p>
            <a:pPr algn="ctr"/>
            <a:r>
              <a:rPr lang="en-US" sz="1333" b="1">
                <a:solidFill>
                  <a:schemeClr val="bg1"/>
                </a:solidFill>
                <a:latin typeface="+mj-lt"/>
                <a:ea typeface="Courier New" pitchFamily="34" charset="-122"/>
                <a:cs typeface="Courier New" pitchFamily="34" charset="-120"/>
              </a:rPr>
              <a:t>ACT 2 · AI-powered Analysis</a:t>
            </a:r>
            <a:endParaRPr lang="en-US" sz="1333" b="1">
              <a:solidFill>
                <a:schemeClr val="bg1"/>
              </a:solidFill>
              <a:latin typeface="+mj-lt"/>
            </a:endParaRPr>
          </a:p>
        </p:txBody>
      </p:sp>
      <p:sp>
        <p:nvSpPr>
          <p:cNvPr id="9" name="Text 2">
            <a:extLst>
              <a:ext uri="{FF2B5EF4-FFF2-40B4-BE49-F238E27FC236}">
                <a16:creationId xmlns:a16="http://schemas.microsoft.com/office/drawing/2014/main" id="{0230F145-E98D-1D3F-27EE-3A33911E86F6}"/>
              </a:ext>
            </a:extLst>
          </p:cNvPr>
          <p:cNvSpPr/>
          <p:nvPr/>
        </p:nvSpPr>
        <p:spPr>
          <a:xfrm>
            <a:off x="609600" y="485088"/>
            <a:ext cx="10850880" cy="792480"/>
          </a:xfrm>
          <a:prstGeom prst="rect">
            <a:avLst/>
          </a:prstGeom>
          <a:noFill/>
          <a:ln/>
        </p:spPr>
        <p:txBody>
          <a:bodyPr wrap="square" rtlCol="0" anchor="ctr"/>
          <a:lstStyle/>
          <a:p>
            <a:r>
              <a:rPr lang="en-US" sz="2800" i="1">
                <a:solidFill>
                  <a:srgbClr val="1A1A18"/>
                </a:solidFill>
                <a:latin typeface="+mj-lt"/>
                <a:ea typeface="Georgia" pitchFamily="34" charset="-122"/>
                <a:cs typeface="Georgia" pitchFamily="34" charset="-120"/>
              </a:rPr>
              <a:t>90 seconds. Bullish but ‘Conflict Level: Extreme’</a:t>
            </a:r>
            <a:endParaRPr lang="en-US" sz="2800">
              <a:latin typeface="+mj-lt"/>
            </a:endParaRPr>
          </a:p>
        </p:txBody>
      </p:sp>
      <p:pic>
        <p:nvPicPr>
          <p:cNvPr id="2" name="20260517-1222-05.4077935">
            <a:hlinkClick r:id="" action="ppaction://media"/>
            <a:extLst>
              <a:ext uri="{FF2B5EF4-FFF2-40B4-BE49-F238E27FC236}">
                <a16:creationId xmlns:a16="http://schemas.microsoft.com/office/drawing/2014/main" id="{FB69BF7D-9C90-3D96-97D0-6794044EBB4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09601" y="1323744"/>
            <a:ext cx="7649844" cy="4442056"/>
          </a:xfrm>
          <a:prstGeom prst="roundRect">
            <a:avLst>
              <a:gd name="adj" fmla="val 5439"/>
            </a:avLst>
          </a:prstGeom>
          <a:ln>
            <a:noFill/>
          </a:ln>
          <a:effectLst>
            <a:innerShdw blurRad="114300" dist="50800">
              <a:srgbClr val="000000">
                <a:alpha val="0"/>
              </a:srgbClr>
            </a:innerShdw>
          </a:effectLst>
        </p:spPr>
      </p:pic>
      <p:sp>
        <p:nvSpPr>
          <p:cNvPr id="4" name="Shape 40">
            <a:extLst>
              <a:ext uri="{FF2B5EF4-FFF2-40B4-BE49-F238E27FC236}">
                <a16:creationId xmlns:a16="http://schemas.microsoft.com/office/drawing/2014/main" id="{0F9D307F-50B4-491B-B513-F3FD870FAA67}"/>
              </a:ext>
            </a:extLst>
          </p:cNvPr>
          <p:cNvSpPr/>
          <p:nvPr/>
        </p:nvSpPr>
        <p:spPr>
          <a:xfrm>
            <a:off x="8354060" y="880110"/>
            <a:ext cx="3710940" cy="1318260"/>
          </a:xfrm>
          <a:prstGeom prst="roundRect">
            <a:avLst/>
          </a:prstGeom>
          <a:solidFill>
            <a:srgbClr val="EAF3DE"/>
          </a:solidFill>
          <a:ln w="6350">
            <a:solidFill>
              <a:srgbClr val="C0DD97"/>
            </a:solidFill>
            <a:prstDash val="solid"/>
          </a:ln>
        </p:spPr>
        <p:txBody>
          <a:bodyPr/>
          <a:lstStyle/>
          <a:p>
            <a:endParaRPr lang="en-AU" sz="2400"/>
          </a:p>
        </p:txBody>
      </p:sp>
      <p:sp>
        <p:nvSpPr>
          <p:cNvPr id="10" name="Shape 43">
            <a:extLst>
              <a:ext uri="{FF2B5EF4-FFF2-40B4-BE49-F238E27FC236}">
                <a16:creationId xmlns:a16="http://schemas.microsoft.com/office/drawing/2014/main" id="{79F771AC-8D2D-76B8-5D3B-593AB69839DA}"/>
              </a:ext>
            </a:extLst>
          </p:cNvPr>
          <p:cNvSpPr/>
          <p:nvPr/>
        </p:nvSpPr>
        <p:spPr>
          <a:xfrm>
            <a:off x="8354060" y="3756660"/>
            <a:ext cx="3710940" cy="1318260"/>
          </a:xfrm>
          <a:prstGeom prst="roundRect">
            <a:avLst/>
          </a:prstGeom>
          <a:solidFill>
            <a:srgbClr val="FCEBEB"/>
          </a:solidFill>
          <a:ln w="6350">
            <a:solidFill>
              <a:srgbClr val="F7C1C1"/>
            </a:solidFill>
            <a:prstDash val="solid"/>
          </a:ln>
        </p:spPr>
        <p:txBody>
          <a:bodyPr/>
          <a:lstStyle/>
          <a:p>
            <a:endParaRPr lang="en-AU" sz="2400"/>
          </a:p>
        </p:txBody>
      </p:sp>
      <p:sp>
        <p:nvSpPr>
          <p:cNvPr id="11" name="Text 41">
            <a:extLst>
              <a:ext uri="{FF2B5EF4-FFF2-40B4-BE49-F238E27FC236}">
                <a16:creationId xmlns:a16="http://schemas.microsoft.com/office/drawing/2014/main" id="{26831079-4B75-3B7B-8307-FA77FF0553E9}"/>
              </a:ext>
            </a:extLst>
          </p:cNvPr>
          <p:cNvSpPr/>
          <p:nvPr/>
        </p:nvSpPr>
        <p:spPr>
          <a:xfrm>
            <a:off x="8475980" y="1002030"/>
            <a:ext cx="3542261" cy="200012"/>
          </a:xfrm>
          <a:prstGeom prst="rect">
            <a:avLst/>
          </a:prstGeom>
          <a:noFill/>
          <a:ln/>
        </p:spPr>
        <p:txBody>
          <a:bodyPr wrap="square" rtlCol="0" anchor="ctr"/>
          <a:lstStyle/>
          <a:p>
            <a:r>
              <a:rPr lang="en-US" sz="1200">
                <a:solidFill>
                  <a:srgbClr val="3B6D11"/>
                </a:solidFill>
                <a:ea typeface="Courier New" pitchFamily="34" charset="-122"/>
                <a:cs typeface="Courier New" pitchFamily="34" charset="-120"/>
              </a:rPr>
              <a:t>IEA Oil Market Report · 14 May 2026</a:t>
            </a:r>
            <a:endParaRPr lang="en-US" sz="1200"/>
          </a:p>
        </p:txBody>
      </p:sp>
      <p:sp>
        <p:nvSpPr>
          <p:cNvPr id="12" name="Text 42">
            <a:extLst>
              <a:ext uri="{FF2B5EF4-FFF2-40B4-BE49-F238E27FC236}">
                <a16:creationId xmlns:a16="http://schemas.microsoft.com/office/drawing/2014/main" id="{0B5D8B88-88C0-D4B0-86FA-F9586188321E}"/>
              </a:ext>
            </a:extLst>
          </p:cNvPr>
          <p:cNvSpPr/>
          <p:nvPr/>
        </p:nvSpPr>
        <p:spPr>
          <a:xfrm>
            <a:off x="8475980" y="1270254"/>
            <a:ext cx="3542261" cy="863688"/>
          </a:xfrm>
          <a:prstGeom prst="rect">
            <a:avLst/>
          </a:prstGeom>
          <a:noFill/>
          <a:ln/>
        </p:spPr>
        <p:txBody>
          <a:bodyPr wrap="square" rtlCol="0" anchor="ctr"/>
          <a:lstStyle/>
          <a:p>
            <a:r>
              <a:rPr lang="en-US" sz="1200" b="1">
                <a:solidFill>
                  <a:srgbClr val="27500A"/>
                </a:solidFill>
                <a:ea typeface="Calibri" pitchFamily="34" charset="-122"/>
                <a:cs typeface="Calibri" pitchFamily="34" charset="-120"/>
              </a:rPr>
              <a:t>Global oil market remains in deficit until Q4 2026 — supply losses exceed 1 billion barrels, inventories drawing at record pace</a:t>
            </a:r>
            <a:endParaRPr lang="en-US" sz="1200"/>
          </a:p>
        </p:txBody>
      </p:sp>
      <p:sp>
        <p:nvSpPr>
          <p:cNvPr id="13" name="Text 44">
            <a:extLst>
              <a:ext uri="{FF2B5EF4-FFF2-40B4-BE49-F238E27FC236}">
                <a16:creationId xmlns:a16="http://schemas.microsoft.com/office/drawing/2014/main" id="{22F53365-186E-C476-2DCC-97D2A2FB77A7}"/>
              </a:ext>
            </a:extLst>
          </p:cNvPr>
          <p:cNvSpPr/>
          <p:nvPr/>
        </p:nvSpPr>
        <p:spPr>
          <a:xfrm>
            <a:off x="8475980" y="3878580"/>
            <a:ext cx="3542261" cy="200012"/>
          </a:xfrm>
          <a:prstGeom prst="rect">
            <a:avLst/>
          </a:prstGeom>
          <a:noFill/>
          <a:ln/>
        </p:spPr>
        <p:txBody>
          <a:bodyPr wrap="square" rtlCol="0" anchor="ctr"/>
          <a:lstStyle/>
          <a:p>
            <a:r>
              <a:rPr lang="en-US" sz="1200" err="1">
                <a:solidFill>
                  <a:srgbClr val="A32D2D"/>
                </a:solidFill>
                <a:ea typeface="Courier New" pitchFamily="34" charset="-122"/>
                <a:cs typeface="Courier New" pitchFamily="34" charset="-120"/>
              </a:rPr>
              <a:t>Barchart</a:t>
            </a:r>
            <a:r>
              <a:rPr lang="en-US" sz="1200">
                <a:solidFill>
                  <a:srgbClr val="A32D2D"/>
                </a:solidFill>
                <a:ea typeface="Courier New" pitchFamily="34" charset="-122"/>
                <a:cs typeface="Courier New" pitchFamily="34" charset="-120"/>
              </a:rPr>
              <a:t> · 13 May 2026</a:t>
            </a:r>
            <a:endParaRPr lang="en-US" sz="1200"/>
          </a:p>
        </p:txBody>
      </p:sp>
      <p:sp>
        <p:nvSpPr>
          <p:cNvPr id="14" name="Text 45">
            <a:extLst>
              <a:ext uri="{FF2B5EF4-FFF2-40B4-BE49-F238E27FC236}">
                <a16:creationId xmlns:a16="http://schemas.microsoft.com/office/drawing/2014/main" id="{23AC0362-13C0-81DD-D9DF-F332A877AB15}"/>
              </a:ext>
            </a:extLst>
          </p:cNvPr>
          <p:cNvSpPr/>
          <p:nvPr/>
        </p:nvSpPr>
        <p:spPr>
          <a:xfrm>
            <a:off x="8475980" y="4146804"/>
            <a:ext cx="3542261" cy="863688"/>
          </a:xfrm>
          <a:prstGeom prst="rect">
            <a:avLst/>
          </a:prstGeom>
          <a:noFill/>
          <a:ln/>
        </p:spPr>
        <p:txBody>
          <a:bodyPr wrap="square" rtlCol="0" anchor="ctr"/>
          <a:lstStyle/>
          <a:p>
            <a:r>
              <a:rPr lang="en-US" sz="1200" b="1">
                <a:solidFill>
                  <a:srgbClr val="791F1F"/>
                </a:solidFill>
                <a:ea typeface="Calibri" pitchFamily="34" charset="-122"/>
                <a:cs typeface="Calibri" pitchFamily="34" charset="-120"/>
              </a:rPr>
              <a:t>WTI falls 3.9% as ceasefire in Middle East appears to be holding — Iran FM says talks "making progress"</a:t>
            </a:r>
            <a:endParaRPr lang="en-US" sz="1200"/>
          </a:p>
        </p:txBody>
      </p:sp>
      <p:sp>
        <p:nvSpPr>
          <p:cNvPr id="16" name="Shape 43">
            <a:extLst>
              <a:ext uri="{FF2B5EF4-FFF2-40B4-BE49-F238E27FC236}">
                <a16:creationId xmlns:a16="http://schemas.microsoft.com/office/drawing/2014/main" id="{7A9755B8-54FA-784F-0C90-1D84F931470D}"/>
              </a:ext>
            </a:extLst>
          </p:cNvPr>
          <p:cNvSpPr/>
          <p:nvPr/>
        </p:nvSpPr>
        <p:spPr>
          <a:xfrm>
            <a:off x="8354060" y="5196840"/>
            <a:ext cx="3710940" cy="1318260"/>
          </a:xfrm>
          <a:prstGeom prst="roundRect">
            <a:avLst/>
          </a:prstGeom>
          <a:solidFill>
            <a:srgbClr val="FCEBEB"/>
          </a:solidFill>
          <a:ln w="6350">
            <a:solidFill>
              <a:srgbClr val="F7C1C1"/>
            </a:solidFill>
            <a:prstDash val="solid"/>
          </a:ln>
        </p:spPr>
        <p:txBody>
          <a:bodyPr/>
          <a:lstStyle/>
          <a:p>
            <a:endParaRPr lang="en-AU" sz="2400"/>
          </a:p>
        </p:txBody>
      </p:sp>
      <p:sp>
        <p:nvSpPr>
          <p:cNvPr id="17" name="Text 44">
            <a:extLst>
              <a:ext uri="{FF2B5EF4-FFF2-40B4-BE49-F238E27FC236}">
                <a16:creationId xmlns:a16="http://schemas.microsoft.com/office/drawing/2014/main" id="{7E4A710A-CB31-FCA2-C5D0-38CEB705836B}"/>
              </a:ext>
            </a:extLst>
          </p:cNvPr>
          <p:cNvSpPr/>
          <p:nvPr/>
        </p:nvSpPr>
        <p:spPr>
          <a:xfrm>
            <a:off x="8475980" y="5318760"/>
            <a:ext cx="3542261" cy="200012"/>
          </a:xfrm>
          <a:prstGeom prst="rect">
            <a:avLst/>
          </a:prstGeom>
          <a:noFill/>
          <a:ln/>
        </p:spPr>
        <p:txBody>
          <a:bodyPr wrap="square" rtlCol="0" anchor="ctr"/>
          <a:lstStyle/>
          <a:p>
            <a:r>
              <a:rPr lang="en-US" sz="1200">
                <a:solidFill>
                  <a:srgbClr val="A32D2D"/>
                </a:solidFill>
                <a:ea typeface="Courier New" pitchFamily="34" charset="-122"/>
                <a:cs typeface="Courier New" pitchFamily="34" charset="-120"/>
              </a:rPr>
              <a:t>WION / Iranian Parliament · 16 May 2026</a:t>
            </a:r>
            <a:endParaRPr lang="en-US" sz="1200"/>
          </a:p>
        </p:txBody>
      </p:sp>
      <p:sp>
        <p:nvSpPr>
          <p:cNvPr id="18" name="Text 45">
            <a:extLst>
              <a:ext uri="{FF2B5EF4-FFF2-40B4-BE49-F238E27FC236}">
                <a16:creationId xmlns:a16="http://schemas.microsoft.com/office/drawing/2014/main" id="{254DA158-EEC9-8BC9-E04A-949189260978}"/>
              </a:ext>
            </a:extLst>
          </p:cNvPr>
          <p:cNvSpPr/>
          <p:nvPr/>
        </p:nvSpPr>
        <p:spPr>
          <a:xfrm>
            <a:off x="8475980" y="5586984"/>
            <a:ext cx="3542261" cy="863688"/>
          </a:xfrm>
          <a:prstGeom prst="rect">
            <a:avLst/>
          </a:prstGeom>
          <a:noFill/>
          <a:ln/>
        </p:spPr>
        <p:txBody>
          <a:bodyPr wrap="square" rtlCol="0" anchor="ctr"/>
          <a:lstStyle/>
          <a:p>
            <a:r>
              <a:rPr lang="en-US" sz="1200" b="1">
                <a:solidFill>
                  <a:srgbClr val="791F1F"/>
                </a:solidFill>
                <a:ea typeface="Calibri" pitchFamily="34" charset="-122"/>
                <a:cs typeface="Calibri" pitchFamily="34" charset="-120"/>
              </a:rPr>
              <a:t>Iran announces "professional mechanism to manage traffic" in Hormuz "soon" — fees for cooperating vessels, strait remains closed to US and Israeli ships</a:t>
            </a:r>
            <a:endParaRPr lang="en-US" sz="1200"/>
          </a:p>
        </p:txBody>
      </p:sp>
      <p:sp>
        <p:nvSpPr>
          <p:cNvPr id="19" name="Shape 40">
            <a:extLst>
              <a:ext uri="{FF2B5EF4-FFF2-40B4-BE49-F238E27FC236}">
                <a16:creationId xmlns:a16="http://schemas.microsoft.com/office/drawing/2014/main" id="{96B53767-8FAD-E390-ED27-A1B5764D2D5D}"/>
              </a:ext>
            </a:extLst>
          </p:cNvPr>
          <p:cNvSpPr/>
          <p:nvPr/>
        </p:nvSpPr>
        <p:spPr>
          <a:xfrm>
            <a:off x="8354060" y="2318385"/>
            <a:ext cx="3710940" cy="1318260"/>
          </a:xfrm>
          <a:prstGeom prst="roundRect">
            <a:avLst/>
          </a:prstGeom>
          <a:solidFill>
            <a:srgbClr val="EAF3DE"/>
          </a:solidFill>
          <a:ln w="6350">
            <a:solidFill>
              <a:srgbClr val="C0DD97"/>
            </a:solidFill>
            <a:prstDash val="solid"/>
          </a:ln>
        </p:spPr>
        <p:txBody>
          <a:bodyPr/>
          <a:lstStyle/>
          <a:p>
            <a:endParaRPr lang="en-AU" sz="2400"/>
          </a:p>
        </p:txBody>
      </p:sp>
      <p:sp>
        <p:nvSpPr>
          <p:cNvPr id="22" name="Text 41">
            <a:extLst>
              <a:ext uri="{FF2B5EF4-FFF2-40B4-BE49-F238E27FC236}">
                <a16:creationId xmlns:a16="http://schemas.microsoft.com/office/drawing/2014/main" id="{C99DBD09-FF68-8513-F75F-1E07A74C2E67}"/>
              </a:ext>
            </a:extLst>
          </p:cNvPr>
          <p:cNvSpPr/>
          <p:nvPr/>
        </p:nvSpPr>
        <p:spPr>
          <a:xfrm>
            <a:off x="8475980" y="2440305"/>
            <a:ext cx="3542261" cy="200012"/>
          </a:xfrm>
          <a:prstGeom prst="rect">
            <a:avLst/>
          </a:prstGeom>
          <a:noFill/>
          <a:ln/>
        </p:spPr>
        <p:txBody>
          <a:bodyPr wrap="square" rtlCol="0" anchor="ctr"/>
          <a:lstStyle/>
          <a:p>
            <a:r>
              <a:rPr lang="en-US" sz="1200">
                <a:solidFill>
                  <a:srgbClr val="3B6D11"/>
                </a:solidFill>
                <a:ea typeface="Courier New" pitchFamily="34" charset="-122"/>
                <a:cs typeface="Courier New" pitchFamily="34" charset="-120"/>
              </a:rPr>
              <a:t>EIA Short-Term Outlook · 12 May 2026</a:t>
            </a:r>
            <a:endParaRPr lang="en-US" sz="1200"/>
          </a:p>
        </p:txBody>
      </p:sp>
      <p:sp>
        <p:nvSpPr>
          <p:cNvPr id="23" name="Text 42">
            <a:extLst>
              <a:ext uri="{FF2B5EF4-FFF2-40B4-BE49-F238E27FC236}">
                <a16:creationId xmlns:a16="http://schemas.microsoft.com/office/drawing/2014/main" id="{B6A267AC-46B9-6398-6220-070F63D727EB}"/>
              </a:ext>
            </a:extLst>
          </p:cNvPr>
          <p:cNvSpPr/>
          <p:nvPr/>
        </p:nvSpPr>
        <p:spPr>
          <a:xfrm>
            <a:off x="8475980" y="2708529"/>
            <a:ext cx="3542261" cy="863688"/>
          </a:xfrm>
          <a:prstGeom prst="rect">
            <a:avLst/>
          </a:prstGeom>
          <a:noFill/>
          <a:ln/>
        </p:spPr>
        <p:txBody>
          <a:bodyPr wrap="square" rtlCol="0" anchor="ctr"/>
          <a:lstStyle/>
          <a:p>
            <a:r>
              <a:rPr lang="en-US" sz="1200" b="1">
                <a:solidFill>
                  <a:srgbClr val="27500A"/>
                </a:solidFill>
                <a:ea typeface="Calibri" pitchFamily="34" charset="-122"/>
                <a:cs typeface="Calibri" pitchFamily="34" charset="-120"/>
              </a:rPr>
              <a:t>Shut-ins peak at 10.8 mb/d in May (10.5 mb/d in April) — Strait assumed closed through late May, gradual resumption June, pre-conflict levels not until late 2026</a:t>
            </a:r>
            <a:endParaRPr lang="en-US" sz="1200"/>
          </a:p>
        </p:txBody>
      </p:sp>
    </p:spTree>
    <p:extLst>
      <p:ext uri="{BB962C8B-B14F-4D97-AF65-F5344CB8AC3E}">
        <p14:creationId xmlns:p14="http://schemas.microsoft.com/office/powerpoint/2010/main" val="2576059115"/>
      </p:ext>
    </p:extLst>
  </p:cSld>
  <p:clrMapOvr>
    <a:masterClrMapping/>
  </p:clrMapOvr>
  <mc:AlternateContent xmlns:mc="http://schemas.openxmlformats.org/markup-compatibility/2006" xmlns:p14="http://schemas.microsoft.com/office/powerpoint/2010/main">
    <mc:Choice Requires="p14">
      <p:transition spd="slow" p14:dur="2000" advTm="14884"/>
    </mc:Choice>
    <mc:Fallback xmlns="">
      <p:transition spd="slow" advTm="148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repeatCount="indefinite" fill="remove" display="0">
                  <p:stCondLst>
                    <p:cond delay="indefinite"/>
                  </p:stCondLst>
                </p:cTn>
                <p:tgtEl>
                  <p:spTgt spid="2"/>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16BB3-3CA7-3BE9-3774-D1A27DFC41E8}"/>
            </a:ext>
          </a:extLst>
        </p:cNvPr>
        <p:cNvGrpSpPr/>
        <p:nvPr/>
      </p:nvGrpSpPr>
      <p:grpSpPr>
        <a:xfrm>
          <a:off x="0" y="0"/>
          <a:ext cx="0" cy="0"/>
          <a:chOff x="0" y="0"/>
          <a:chExt cx="0" cy="0"/>
        </a:xfrm>
      </p:grpSpPr>
      <p:sp>
        <p:nvSpPr>
          <p:cNvPr id="7" name="Shape 0">
            <a:extLst>
              <a:ext uri="{FF2B5EF4-FFF2-40B4-BE49-F238E27FC236}">
                <a16:creationId xmlns:a16="http://schemas.microsoft.com/office/drawing/2014/main" id="{85C179D8-220A-37E2-BDC1-EB851658AD6D}"/>
              </a:ext>
            </a:extLst>
          </p:cNvPr>
          <p:cNvSpPr/>
          <p:nvPr/>
        </p:nvSpPr>
        <p:spPr>
          <a:xfrm>
            <a:off x="0" y="0"/>
            <a:ext cx="12192000" cy="438912"/>
          </a:xfrm>
          <a:prstGeom prst="rect">
            <a:avLst/>
          </a:prstGeom>
          <a:solidFill>
            <a:schemeClr val="accent1"/>
          </a:solidFill>
          <a:ln w="12700">
            <a:solidFill>
              <a:srgbClr val="E8E7E2"/>
            </a:solidFill>
            <a:prstDash val="solid"/>
          </a:ln>
        </p:spPr>
        <p:txBody>
          <a:bodyPr/>
          <a:lstStyle/>
          <a:p>
            <a:endParaRPr lang="en-AU" sz="2400">
              <a:solidFill>
                <a:schemeClr val="bg1"/>
              </a:solidFill>
            </a:endParaRPr>
          </a:p>
        </p:txBody>
      </p:sp>
      <p:sp>
        <p:nvSpPr>
          <p:cNvPr id="8" name="Text 1">
            <a:extLst>
              <a:ext uri="{FF2B5EF4-FFF2-40B4-BE49-F238E27FC236}">
                <a16:creationId xmlns:a16="http://schemas.microsoft.com/office/drawing/2014/main" id="{9DDEC5E3-7A25-8ECA-5B47-880549BB9860}"/>
              </a:ext>
            </a:extLst>
          </p:cNvPr>
          <p:cNvSpPr/>
          <p:nvPr/>
        </p:nvSpPr>
        <p:spPr>
          <a:xfrm>
            <a:off x="0" y="0"/>
            <a:ext cx="12192000" cy="438912"/>
          </a:xfrm>
          <a:prstGeom prst="rect">
            <a:avLst/>
          </a:prstGeom>
          <a:noFill/>
          <a:ln/>
        </p:spPr>
        <p:txBody>
          <a:bodyPr wrap="square" rtlCol="0" anchor="ctr"/>
          <a:lstStyle/>
          <a:p>
            <a:pPr algn="ctr"/>
            <a:r>
              <a:rPr lang="en-US" sz="1333" b="1">
                <a:solidFill>
                  <a:schemeClr val="bg1"/>
                </a:solidFill>
                <a:latin typeface="+mj-lt"/>
                <a:ea typeface="Courier New" pitchFamily="34" charset="-122"/>
                <a:cs typeface="Courier New" pitchFamily="34" charset="-120"/>
              </a:rPr>
              <a:t>ACT 2 · AI-powered Analysis</a:t>
            </a:r>
            <a:endParaRPr lang="en-US" sz="1333" b="1">
              <a:solidFill>
                <a:schemeClr val="bg1"/>
              </a:solidFill>
              <a:latin typeface="+mj-lt"/>
            </a:endParaRPr>
          </a:p>
        </p:txBody>
      </p:sp>
      <p:sp>
        <p:nvSpPr>
          <p:cNvPr id="9" name="Text 2">
            <a:extLst>
              <a:ext uri="{FF2B5EF4-FFF2-40B4-BE49-F238E27FC236}">
                <a16:creationId xmlns:a16="http://schemas.microsoft.com/office/drawing/2014/main" id="{0230F145-E98D-1D3F-27EE-3A33911E86F6}"/>
              </a:ext>
            </a:extLst>
          </p:cNvPr>
          <p:cNvSpPr/>
          <p:nvPr/>
        </p:nvSpPr>
        <p:spPr>
          <a:xfrm>
            <a:off x="609600" y="485088"/>
            <a:ext cx="10850880" cy="792480"/>
          </a:xfrm>
          <a:prstGeom prst="rect">
            <a:avLst/>
          </a:prstGeom>
          <a:noFill/>
          <a:ln/>
        </p:spPr>
        <p:txBody>
          <a:bodyPr wrap="square" lIns="91440" tIns="45720" rIns="91440" bIns="45720" rtlCol="0" anchor="ctr"/>
          <a:lstStyle/>
          <a:p>
            <a:r>
              <a:rPr lang="en-US" sz="2800" i="1">
                <a:solidFill>
                  <a:srgbClr val="1A1A18"/>
                </a:solidFill>
                <a:latin typeface="Georgia"/>
                <a:ea typeface="Georgia" pitchFamily="34" charset="-122"/>
                <a:cs typeface="Georgia" pitchFamily="34" charset="-120"/>
              </a:rPr>
              <a:t>From $73 to $138 to $110 — in 11 weeks.</a:t>
            </a:r>
          </a:p>
        </p:txBody>
      </p:sp>
      <p:grpSp>
        <p:nvGrpSpPr>
          <p:cNvPr id="42" name="Group 41">
            <a:extLst>
              <a:ext uri="{FF2B5EF4-FFF2-40B4-BE49-F238E27FC236}">
                <a16:creationId xmlns:a16="http://schemas.microsoft.com/office/drawing/2014/main" id="{0011089E-3A08-E81E-C394-65A80A280EA1}"/>
              </a:ext>
            </a:extLst>
          </p:cNvPr>
          <p:cNvGrpSpPr/>
          <p:nvPr/>
        </p:nvGrpSpPr>
        <p:grpSpPr>
          <a:xfrm>
            <a:off x="121920" y="1324356"/>
            <a:ext cx="11399520" cy="4966716"/>
            <a:chOff x="121920" y="1324356"/>
            <a:chExt cx="11399520" cy="4966716"/>
          </a:xfrm>
        </p:grpSpPr>
        <p:sp>
          <p:nvSpPr>
            <p:cNvPr id="2" name="Shape 2">
              <a:extLst>
                <a:ext uri="{FF2B5EF4-FFF2-40B4-BE49-F238E27FC236}">
                  <a16:creationId xmlns:a16="http://schemas.microsoft.com/office/drawing/2014/main" id="{62775B6C-0FFC-A0CF-2182-A070367E00CD}"/>
                </a:ext>
              </a:extLst>
            </p:cNvPr>
            <p:cNvSpPr/>
            <p:nvPr/>
          </p:nvSpPr>
          <p:spPr>
            <a:xfrm>
              <a:off x="670560" y="4808220"/>
              <a:ext cx="10850880" cy="6096"/>
            </a:xfrm>
            <a:prstGeom prst="rect">
              <a:avLst/>
            </a:prstGeom>
            <a:solidFill>
              <a:srgbClr val="DDDDEE"/>
            </a:solidFill>
            <a:ln w="12700">
              <a:solidFill>
                <a:srgbClr val="DDDDEE"/>
              </a:solidFill>
              <a:prstDash val="solid"/>
            </a:ln>
          </p:spPr>
          <p:txBody>
            <a:bodyPr/>
            <a:lstStyle/>
            <a:p>
              <a:endParaRPr lang="en-AU" sz="2400"/>
            </a:p>
          </p:txBody>
        </p:sp>
        <p:sp>
          <p:nvSpPr>
            <p:cNvPr id="4" name="Text 3">
              <a:extLst>
                <a:ext uri="{FF2B5EF4-FFF2-40B4-BE49-F238E27FC236}">
                  <a16:creationId xmlns:a16="http://schemas.microsoft.com/office/drawing/2014/main" id="{E476AF2D-2314-915A-6752-0170BF4E212F}"/>
                </a:ext>
              </a:extLst>
            </p:cNvPr>
            <p:cNvSpPr/>
            <p:nvPr/>
          </p:nvSpPr>
          <p:spPr>
            <a:xfrm>
              <a:off x="121920" y="4661916"/>
              <a:ext cx="512064" cy="316992"/>
            </a:xfrm>
            <a:prstGeom prst="rect">
              <a:avLst/>
            </a:prstGeom>
            <a:noFill/>
            <a:ln/>
          </p:spPr>
          <p:txBody>
            <a:bodyPr wrap="square" rtlCol="0" anchor="ctr"/>
            <a:lstStyle/>
            <a:p>
              <a:pPr algn="r"/>
              <a:r>
                <a:rPr lang="en-US" sz="1200">
                  <a:solidFill>
                    <a:srgbClr val="888899"/>
                  </a:solidFill>
                  <a:ea typeface="Courier New" pitchFamily="34" charset="-122"/>
                  <a:cs typeface="Courier New" pitchFamily="34" charset="-120"/>
                </a:rPr>
                <a:t>$80</a:t>
              </a:r>
              <a:endParaRPr lang="en-US" sz="1200"/>
            </a:p>
          </p:txBody>
        </p:sp>
        <p:sp>
          <p:nvSpPr>
            <p:cNvPr id="10" name="Shape 4">
              <a:extLst>
                <a:ext uri="{FF2B5EF4-FFF2-40B4-BE49-F238E27FC236}">
                  <a16:creationId xmlns:a16="http://schemas.microsoft.com/office/drawing/2014/main" id="{5535A1CD-42B8-0C4E-5CE8-043B8A01CE4C}"/>
                </a:ext>
              </a:extLst>
            </p:cNvPr>
            <p:cNvSpPr/>
            <p:nvPr/>
          </p:nvSpPr>
          <p:spPr>
            <a:xfrm>
              <a:off x="670560" y="3741420"/>
              <a:ext cx="10850880" cy="6096"/>
            </a:xfrm>
            <a:prstGeom prst="rect">
              <a:avLst/>
            </a:prstGeom>
            <a:solidFill>
              <a:srgbClr val="DDDDEE"/>
            </a:solidFill>
            <a:ln w="12700">
              <a:solidFill>
                <a:srgbClr val="DDDDEE"/>
              </a:solidFill>
              <a:prstDash val="solid"/>
            </a:ln>
          </p:spPr>
          <p:txBody>
            <a:bodyPr/>
            <a:lstStyle/>
            <a:p>
              <a:endParaRPr lang="en-AU" sz="2400"/>
            </a:p>
          </p:txBody>
        </p:sp>
        <p:sp>
          <p:nvSpPr>
            <p:cNvPr id="11" name="Text 5">
              <a:extLst>
                <a:ext uri="{FF2B5EF4-FFF2-40B4-BE49-F238E27FC236}">
                  <a16:creationId xmlns:a16="http://schemas.microsoft.com/office/drawing/2014/main" id="{9419843E-1B20-2C20-1E85-707D1F0A7E03}"/>
                </a:ext>
              </a:extLst>
            </p:cNvPr>
            <p:cNvSpPr/>
            <p:nvPr/>
          </p:nvSpPr>
          <p:spPr>
            <a:xfrm>
              <a:off x="121920" y="3595116"/>
              <a:ext cx="512064" cy="316992"/>
            </a:xfrm>
            <a:prstGeom prst="rect">
              <a:avLst/>
            </a:prstGeom>
            <a:noFill/>
            <a:ln/>
          </p:spPr>
          <p:txBody>
            <a:bodyPr wrap="square" rtlCol="0" anchor="ctr"/>
            <a:lstStyle/>
            <a:p>
              <a:pPr algn="r"/>
              <a:r>
                <a:rPr lang="en-US" sz="1200">
                  <a:solidFill>
                    <a:srgbClr val="888899"/>
                  </a:solidFill>
                  <a:ea typeface="Courier New" pitchFamily="34" charset="-122"/>
                  <a:cs typeface="Courier New" pitchFamily="34" charset="-120"/>
                </a:rPr>
                <a:t>$100</a:t>
              </a:r>
              <a:endParaRPr lang="en-US" sz="1200"/>
            </a:p>
          </p:txBody>
        </p:sp>
        <p:sp>
          <p:nvSpPr>
            <p:cNvPr id="12" name="Shape 6">
              <a:extLst>
                <a:ext uri="{FF2B5EF4-FFF2-40B4-BE49-F238E27FC236}">
                  <a16:creationId xmlns:a16="http://schemas.microsoft.com/office/drawing/2014/main" id="{F0C19102-7F4E-9076-F295-B7F0B6CD92D2}"/>
                </a:ext>
              </a:extLst>
            </p:cNvPr>
            <p:cNvSpPr/>
            <p:nvPr/>
          </p:nvSpPr>
          <p:spPr>
            <a:xfrm>
              <a:off x="670560" y="2674620"/>
              <a:ext cx="10850880" cy="6096"/>
            </a:xfrm>
            <a:prstGeom prst="rect">
              <a:avLst/>
            </a:prstGeom>
            <a:solidFill>
              <a:srgbClr val="DDDDEE"/>
            </a:solidFill>
            <a:ln w="12700">
              <a:solidFill>
                <a:srgbClr val="DDDDEE"/>
              </a:solidFill>
              <a:prstDash val="solid"/>
            </a:ln>
          </p:spPr>
          <p:txBody>
            <a:bodyPr/>
            <a:lstStyle/>
            <a:p>
              <a:endParaRPr lang="en-AU" sz="2400"/>
            </a:p>
          </p:txBody>
        </p:sp>
        <p:sp>
          <p:nvSpPr>
            <p:cNvPr id="13" name="Text 7">
              <a:extLst>
                <a:ext uri="{FF2B5EF4-FFF2-40B4-BE49-F238E27FC236}">
                  <a16:creationId xmlns:a16="http://schemas.microsoft.com/office/drawing/2014/main" id="{4A559662-B588-FB1B-15ED-35CDFF4D2DCF}"/>
                </a:ext>
              </a:extLst>
            </p:cNvPr>
            <p:cNvSpPr/>
            <p:nvPr/>
          </p:nvSpPr>
          <p:spPr>
            <a:xfrm>
              <a:off x="121920" y="2528316"/>
              <a:ext cx="512064" cy="316992"/>
            </a:xfrm>
            <a:prstGeom prst="rect">
              <a:avLst/>
            </a:prstGeom>
            <a:noFill/>
            <a:ln/>
          </p:spPr>
          <p:txBody>
            <a:bodyPr wrap="square" rtlCol="0" anchor="ctr"/>
            <a:lstStyle/>
            <a:p>
              <a:pPr algn="r"/>
              <a:r>
                <a:rPr lang="en-US" sz="1200">
                  <a:solidFill>
                    <a:srgbClr val="888899"/>
                  </a:solidFill>
                  <a:ea typeface="Courier New" pitchFamily="34" charset="-122"/>
                  <a:cs typeface="Courier New" pitchFamily="34" charset="-120"/>
                </a:rPr>
                <a:t>$120</a:t>
              </a:r>
              <a:endParaRPr lang="en-US" sz="1200"/>
            </a:p>
          </p:txBody>
        </p:sp>
        <p:sp>
          <p:nvSpPr>
            <p:cNvPr id="14" name="Shape 8">
              <a:extLst>
                <a:ext uri="{FF2B5EF4-FFF2-40B4-BE49-F238E27FC236}">
                  <a16:creationId xmlns:a16="http://schemas.microsoft.com/office/drawing/2014/main" id="{2A86BAB0-0D75-C855-7D72-0CE2183018E4}"/>
                </a:ext>
              </a:extLst>
            </p:cNvPr>
            <p:cNvSpPr/>
            <p:nvPr/>
          </p:nvSpPr>
          <p:spPr>
            <a:xfrm>
              <a:off x="670560" y="1607820"/>
              <a:ext cx="10850880" cy="6096"/>
            </a:xfrm>
            <a:prstGeom prst="rect">
              <a:avLst/>
            </a:prstGeom>
            <a:solidFill>
              <a:srgbClr val="DDDDEE"/>
            </a:solidFill>
            <a:ln w="12700">
              <a:solidFill>
                <a:srgbClr val="DDDDEE"/>
              </a:solidFill>
              <a:prstDash val="solid"/>
            </a:ln>
          </p:spPr>
          <p:txBody>
            <a:bodyPr/>
            <a:lstStyle/>
            <a:p>
              <a:endParaRPr lang="en-AU" sz="2400"/>
            </a:p>
          </p:txBody>
        </p:sp>
        <p:sp>
          <p:nvSpPr>
            <p:cNvPr id="15" name="Text 9">
              <a:extLst>
                <a:ext uri="{FF2B5EF4-FFF2-40B4-BE49-F238E27FC236}">
                  <a16:creationId xmlns:a16="http://schemas.microsoft.com/office/drawing/2014/main" id="{09DB8D8E-E11D-B3FC-B192-B65BBB1C6AD2}"/>
                </a:ext>
              </a:extLst>
            </p:cNvPr>
            <p:cNvSpPr/>
            <p:nvPr/>
          </p:nvSpPr>
          <p:spPr>
            <a:xfrm>
              <a:off x="121920" y="1461516"/>
              <a:ext cx="512064" cy="316992"/>
            </a:xfrm>
            <a:prstGeom prst="rect">
              <a:avLst/>
            </a:prstGeom>
            <a:noFill/>
            <a:ln/>
          </p:spPr>
          <p:txBody>
            <a:bodyPr wrap="square" rtlCol="0" anchor="ctr"/>
            <a:lstStyle/>
            <a:p>
              <a:pPr algn="r"/>
              <a:r>
                <a:rPr lang="en-US" sz="1200">
                  <a:solidFill>
                    <a:srgbClr val="888899"/>
                  </a:solidFill>
                  <a:ea typeface="Courier New" pitchFamily="34" charset="-122"/>
                  <a:cs typeface="Courier New" pitchFamily="34" charset="-120"/>
                </a:rPr>
                <a:t>$140</a:t>
              </a:r>
              <a:endParaRPr lang="en-US" sz="1200"/>
            </a:p>
          </p:txBody>
        </p:sp>
        <p:sp>
          <p:nvSpPr>
            <p:cNvPr id="16" name="Shape 10">
              <a:extLst>
                <a:ext uri="{FF2B5EF4-FFF2-40B4-BE49-F238E27FC236}">
                  <a16:creationId xmlns:a16="http://schemas.microsoft.com/office/drawing/2014/main" id="{560D4FEA-C5B3-E7E9-91E3-AF177EAC34E8}"/>
                </a:ext>
              </a:extLst>
            </p:cNvPr>
            <p:cNvSpPr/>
            <p:nvPr/>
          </p:nvSpPr>
          <p:spPr>
            <a:xfrm>
              <a:off x="941832" y="5181600"/>
              <a:ext cx="813816" cy="426720"/>
            </a:xfrm>
            <a:prstGeom prst="rect">
              <a:avLst/>
            </a:prstGeom>
            <a:solidFill>
              <a:srgbClr val="9999BB"/>
            </a:solidFill>
            <a:ln w="12700">
              <a:solidFill>
                <a:srgbClr val="9999BB"/>
              </a:solidFill>
              <a:prstDash val="solid"/>
            </a:ln>
          </p:spPr>
          <p:txBody>
            <a:bodyPr/>
            <a:lstStyle/>
            <a:p>
              <a:endParaRPr lang="en-AU" sz="2400"/>
            </a:p>
          </p:txBody>
        </p:sp>
        <p:sp>
          <p:nvSpPr>
            <p:cNvPr id="17" name="Text 11">
              <a:extLst>
                <a:ext uri="{FF2B5EF4-FFF2-40B4-BE49-F238E27FC236}">
                  <a16:creationId xmlns:a16="http://schemas.microsoft.com/office/drawing/2014/main" id="{8B866EF4-699B-4289-1442-D2DAD88C0DB2}"/>
                </a:ext>
              </a:extLst>
            </p:cNvPr>
            <p:cNvSpPr/>
            <p:nvPr/>
          </p:nvSpPr>
          <p:spPr>
            <a:xfrm>
              <a:off x="819912" y="4791456"/>
              <a:ext cx="1057656" cy="341376"/>
            </a:xfrm>
            <a:prstGeom prst="rect">
              <a:avLst/>
            </a:prstGeom>
            <a:noFill/>
            <a:ln/>
          </p:spPr>
          <p:txBody>
            <a:bodyPr wrap="square" rtlCol="0" anchor="ctr"/>
            <a:lstStyle/>
            <a:p>
              <a:pPr algn="ctr"/>
              <a:r>
                <a:rPr lang="en-US" sz="1333" b="1">
                  <a:solidFill>
                    <a:srgbClr val="9999BB"/>
                  </a:solidFill>
                  <a:ea typeface="Courier New" pitchFamily="34" charset="-122"/>
                  <a:cs typeface="Courier New" pitchFamily="34" charset="-120"/>
                </a:rPr>
                <a:t>$73</a:t>
              </a:r>
              <a:endParaRPr lang="en-US" sz="1333"/>
            </a:p>
          </p:txBody>
        </p:sp>
        <p:sp>
          <p:nvSpPr>
            <p:cNvPr id="18" name="Text 12">
              <a:extLst>
                <a:ext uri="{FF2B5EF4-FFF2-40B4-BE49-F238E27FC236}">
                  <a16:creationId xmlns:a16="http://schemas.microsoft.com/office/drawing/2014/main" id="{A79F9E6C-ABD4-CDFD-A396-796FA64DB21B}"/>
                </a:ext>
              </a:extLst>
            </p:cNvPr>
            <p:cNvSpPr/>
            <p:nvPr/>
          </p:nvSpPr>
          <p:spPr>
            <a:xfrm>
              <a:off x="758952" y="5681472"/>
              <a:ext cx="1179576" cy="609600"/>
            </a:xfrm>
            <a:prstGeom prst="rect">
              <a:avLst/>
            </a:prstGeom>
            <a:noFill/>
            <a:ln/>
          </p:spPr>
          <p:txBody>
            <a:bodyPr wrap="square" rtlCol="0" anchor="ctr"/>
            <a:lstStyle/>
            <a:p>
              <a:pPr algn="ctr"/>
              <a:r>
                <a:rPr lang="en-US" sz="1200">
                  <a:solidFill>
                    <a:srgbClr val="555566"/>
                  </a:solidFill>
                  <a:ea typeface="Calibri" pitchFamily="34" charset="-122"/>
                  <a:cs typeface="Calibri" pitchFamily="34" charset="-120"/>
                </a:rPr>
                <a:t>25 Feb</a:t>
              </a:r>
              <a:endParaRPr lang="en-US" sz="1200"/>
            </a:p>
            <a:p>
              <a:pPr algn="ctr"/>
              <a:r>
                <a:rPr lang="en-US" sz="1200">
                  <a:solidFill>
                    <a:srgbClr val="555566"/>
                  </a:solidFill>
                  <a:ea typeface="Calibri" pitchFamily="34" charset="-122"/>
                  <a:cs typeface="Calibri" pitchFamily="34" charset="-120"/>
                </a:rPr>
                <a:t>Pre-conflict</a:t>
              </a:r>
              <a:endParaRPr lang="en-US" sz="1200"/>
            </a:p>
          </p:txBody>
        </p:sp>
        <p:sp>
          <p:nvSpPr>
            <p:cNvPr id="19" name="Shape 13">
              <a:extLst>
                <a:ext uri="{FF2B5EF4-FFF2-40B4-BE49-F238E27FC236}">
                  <a16:creationId xmlns:a16="http://schemas.microsoft.com/office/drawing/2014/main" id="{2885DE80-000C-5D4E-CB39-F410ADE4BBDD}"/>
                </a:ext>
              </a:extLst>
            </p:cNvPr>
            <p:cNvSpPr/>
            <p:nvPr/>
          </p:nvSpPr>
          <p:spPr>
            <a:xfrm>
              <a:off x="2298192" y="4221480"/>
              <a:ext cx="813816" cy="1386840"/>
            </a:xfrm>
            <a:prstGeom prst="rect">
              <a:avLst/>
            </a:prstGeom>
            <a:solidFill>
              <a:srgbClr val="EF5350"/>
            </a:solidFill>
            <a:ln w="12700">
              <a:solidFill>
                <a:srgbClr val="EF5350"/>
              </a:solidFill>
              <a:prstDash val="solid"/>
            </a:ln>
          </p:spPr>
          <p:txBody>
            <a:bodyPr/>
            <a:lstStyle/>
            <a:p>
              <a:endParaRPr lang="en-AU" sz="2400"/>
            </a:p>
          </p:txBody>
        </p:sp>
        <p:sp>
          <p:nvSpPr>
            <p:cNvPr id="20" name="Text 14">
              <a:extLst>
                <a:ext uri="{FF2B5EF4-FFF2-40B4-BE49-F238E27FC236}">
                  <a16:creationId xmlns:a16="http://schemas.microsoft.com/office/drawing/2014/main" id="{C21ACC28-E018-3FD5-84CD-9D35D96A3794}"/>
                </a:ext>
              </a:extLst>
            </p:cNvPr>
            <p:cNvSpPr/>
            <p:nvPr/>
          </p:nvSpPr>
          <p:spPr>
            <a:xfrm>
              <a:off x="2176272" y="3831336"/>
              <a:ext cx="1057656" cy="341376"/>
            </a:xfrm>
            <a:prstGeom prst="rect">
              <a:avLst/>
            </a:prstGeom>
            <a:noFill/>
            <a:ln/>
          </p:spPr>
          <p:txBody>
            <a:bodyPr wrap="square" rtlCol="0" anchor="ctr"/>
            <a:lstStyle/>
            <a:p>
              <a:pPr algn="ctr"/>
              <a:r>
                <a:rPr lang="en-US" sz="1333" b="1">
                  <a:solidFill>
                    <a:srgbClr val="EF5350"/>
                  </a:solidFill>
                  <a:ea typeface="Courier New" pitchFamily="34" charset="-122"/>
                  <a:cs typeface="Courier New" pitchFamily="34" charset="-120"/>
                </a:rPr>
                <a:t>$91</a:t>
              </a:r>
              <a:endParaRPr lang="en-US" sz="1333"/>
            </a:p>
          </p:txBody>
        </p:sp>
        <p:sp>
          <p:nvSpPr>
            <p:cNvPr id="21" name="Text 15">
              <a:extLst>
                <a:ext uri="{FF2B5EF4-FFF2-40B4-BE49-F238E27FC236}">
                  <a16:creationId xmlns:a16="http://schemas.microsoft.com/office/drawing/2014/main" id="{4A12FDE8-D290-F5CE-0481-1FD2F43EAFEB}"/>
                </a:ext>
              </a:extLst>
            </p:cNvPr>
            <p:cNvSpPr/>
            <p:nvPr/>
          </p:nvSpPr>
          <p:spPr>
            <a:xfrm>
              <a:off x="2115312" y="5681472"/>
              <a:ext cx="1179576" cy="609600"/>
            </a:xfrm>
            <a:prstGeom prst="rect">
              <a:avLst/>
            </a:prstGeom>
            <a:noFill/>
            <a:ln/>
          </p:spPr>
          <p:txBody>
            <a:bodyPr wrap="square" rtlCol="0" anchor="ctr"/>
            <a:lstStyle/>
            <a:p>
              <a:pPr algn="ctr"/>
              <a:r>
                <a:rPr lang="en-US" sz="1200">
                  <a:solidFill>
                    <a:srgbClr val="555566"/>
                  </a:solidFill>
                  <a:ea typeface="Calibri" pitchFamily="34" charset="-122"/>
                  <a:cs typeface="Calibri" pitchFamily="34" charset="-120"/>
                </a:rPr>
                <a:t>4 Mar</a:t>
              </a:r>
              <a:endParaRPr lang="en-US" sz="1200"/>
            </a:p>
            <a:p>
              <a:pPr algn="ctr"/>
              <a:r>
                <a:rPr lang="en-US" sz="1200">
                  <a:solidFill>
                    <a:srgbClr val="555566"/>
                  </a:solidFill>
                  <a:ea typeface="Calibri" pitchFamily="34" charset="-122"/>
                  <a:cs typeface="Calibri" pitchFamily="34" charset="-120"/>
                </a:rPr>
                <a:t>Hormuz closed</a:t>
              </a:r>
              <a:endParaRPr lang="en-US" sz="1200"/>
            </a:p>
          </p:txBody>
        </p:sp>
        <p:sp>
          <p:nvSpPr>
            <p:cNvPr id="22" name="Shape 16">
              <a:extLst>
                <a:ext uri="{FF2B5EF4-FFF2-40B4-BE49-F238E27FC236}">
                  <a16:creationId xmlns:a16="http://schemas.microsoft.com/office/drawing/2014/main" id="{89B16C44-8582-CE1C-83B4-E7610FB10961}"/>
                </a:ext>
              </a:extLst>
            </p:cNvPr>
            <p:cNvSpPr/>
            <p:nvPr/>
          </p:nvSpPr>
          <p:spPr>
            <a:xfrm>
              <a:off x="3654552" y="3314701"/>
              <a:ext cx="813816" cy="2293620"/>
            </a:xfrm>
            <a:prstGeom prst="rect">
              <a:avLst/>
            </a:prstGeom>
            <a:solidFill>
              <a:srgbClr val="FF9800"/>
            </a:solidFill>
            <a:ln w="12700">
              <a:solidFill>
                <a:srgbClr val="FF9800"/>
              </a:solidFill>
              <a:prstDash val="solid"/>
            </a:ln>
          </p:spPr>
          <p:txBody>
            <a:bodyPr/>
            <a:lstStyle/>
            <a:p>
              <a:endParaRPr lang="en-AU" sz="2400"/>
            </a:p>
          </p:txBody>
        </p:sp>
        <p:sp>
          <p:nvSpPr>
            <p:cNvPr id="23" name="Text 17">
              <a:extLst>
                <a:ext uri="{FF2B5EF4-FFF2-40B4-BE49-F238E27FC236}">
                  <a16:creationId xmlns:a16="http://schemas.microsoft.com/office/drawing/2014/main" id="{5008CEDE-50D0-EB92-FADA-2ECC3E7E85DC}"/>
                </a:ext>
              </a:extLst>
            </p:cNvPr>
            <p:cNvSpPr/>
            <p:nvPr/>
          </p:nvSpPr>
          <p:spPr>
            <a:xfrm>
              <a:off x="3532632" y="2924556"/>
              <a:ext cx="1057656" cy="341376"/>
            </a:xfrm>
            <a:prstGeom prst="rect">
              <a:avLst/>
            </a:prstGeom>
            <a:noFill/>
            <a:ln/>
          </p:spPr>
          <p:txBody>
            <a:bodyPr wrap="square" rtlCol="0" anchor="ctr"/>
            <a:lstStyle/>
            <a:p>
              <a:pPr algn="ctr"/>
              <a:r>
                <a:rPr lang="en-US" sz="1333" b="1">
                  <a:solidFill>
                    <a:srgbClr val="FF9800"/>
                  </a:solidFill>
                  <a:ea typeface="Courier New" pitchFamily="34" charset="-122"/>
                  <a:cs typeface="Courier New" pitchFamily="34" charset="-120"/>
                </a:rPr>
                <a:t>$108</a:t>
              </a:r>
              <a:endParaRPr lang="en-US" sz="1333"/>
            </a:p>
          </p:txBody>
        </p:sp>
        <p:sp>
          <p:nvSpPr>
            <p:cNvPr id="24" name="Text 18">
              <a:extLst>
                <a:ext uri="{FF2B5EF4-FFF2-40B4-BE49-F238E27FC236}">
                  <a16:creationId xmlns:a16="http://schemas.microsoft.com/office/drawing/2014/main" id="{52654C78-046F-A462-70D7-101C8B056F13}"/>
                </a:ext>
              </a:extLst>
            </p:cNvPr>
            <p:cNvSpPr/>
            <p:nvPr/>
          </p:nvSpPr>
          <p:spPr>
            <a:xfrm>
              <a:off x="3471672" y="5681472"/>
              <a:ext cx="1179576" cy="609600"/>
            </a:xfrm>
            <a:prstGeom prst="rect">
              <a:avLst/>
            </a:prstGeom>
            <a:noFill/>
            <a:ln/>
          </p:spPr>
          <p:txBody>
            <a:bodyPr wrap="square" rtlCol="0" anchor="ctr"/>
            <a:lstStyle/>
            <a:p>
              <a:pPr algn="ctr"/>
              <a:r>
                <a:rPr lang="en-US" sz="1200">
                  <a:solidFill>
                    <a:srgbClr val="555566"/>
                  </a:solidFill>
                  <a:ea typeface="Calibri" pitchFamily="34" charset="-122"/>
                  <a:cs typeface="Calibri" pitchFamily="34" charset="-120"/>
                </a:rPr>
                <a:t>11 Mar</a:t>
              </a:r>
              <a:endParaRPr lang="en-US" sz="1200"/>
            </a:p>
            <a:p>
              <a:pPr algn="ctr"/>
              <a:r>
                <a:rPr lang="en-US" sz="1200">
                  <a:solidFill>
                    <a:srgbClr val="555566"/>
                  </a:solidFill>
                  <a:ea typeface="Calibri" pitchFamily="34" charset="-122"/>
                  <a:cs typeface="Calibri" pitchFamily="34" charset="-120"/>
                </a:rPr>
                <a:t>IEA release</a:t>
              </a:r>
              <a:endParaRPr lang="en-US" sz="1200"/>
            </a:p>
          </p:txBody>
        </p:sp>
        <p:sp>
          <p:nvSpPr>
            <p:cNvPr id="25" name="Shape 19">
              <a:extLst>
                <a:ext uri="{FF2B5EF4-FFF2-40B4-BE49-F238E27FC236}">
                  <a16:creationId xmlns:a16="http://schemas.microsoft.com/office/drawing/2014/main" id="{A56A7E80-B4AB-9DF3-EC80-B0646F7EB01D}"/>
                </a:ext>
              </a:extLst>
            </p:cNvPr>
            <p:cNvSpPr/>
            <p:nvPr/>
          </p:nvSpPr>
          <p:spPr>
            <a:xfrm>
              <a:off x="5010912" y="1714501"/>
              <a:ext cx="813816" cy="3893820"/>
            </a:xfrm>
            <a:prstGeom prst="rect">
              <a:avLst/>
            </a:prstGeom>
            <a:solidFill>
              <a:srgbClr val="EF5350"/>
            </a:solidFill>
            <a:ln w="12700">
              <a:solidFill>
                <a:srgbClr val="EF5350"/>
              </a:solidFill>
              <a:prstDash val="solid"/>
            </a:ln>
          </p:spPr>
          <p:txBody>
            <a:bodyPr/>
            <a:lstStyle/>
            <a:p>
              <a:endParaRPr lang="en-AU" sz="2400"/>
            </a:p>
          </p:txBody>
        </p:sp>
        <p:sp>
          <p:nvSpPr>
            <p:cNvPr id="26" name="Text 20">
              <a:extLst>
                <a:ext uri="{FF2B5EF4-FFF2-40B4-BE49-F238E27FC236}">
                  <a16:creationId xmlns:a16="http://schemas.microsoft.com/office/drawing/2014/main" id="{D635208E-FED7-2955-65C2-788D60F1AF41}"/>
                </a:ext>
              </a:extLst>
            </p:cNvPr>
            <p:cNvSpPr/>
            <p:nvPr/>
          </p:nvSpPr>
          <p:spPr>
            <a:xfrm>
              <a:off x="4888992" y="1324356"/>
              <a:ext cx="1057656" cy="341376"/>
            </a:xfrm>
            <a:prstGeom prst="rect">
              <a:avLst/>
            </a:prstGeom>
            <a:noFill/>
            <a:ln/>
          </p:spPr>
          <p:txBody>
            <a:bodyPr wrap="square" rtlCol="0" anchor="ctr"/>
            <a:lstStyle/>
            <a:p>
              <a:pPr algn="ctr"/>
              <a:r>
                <a:rPr lang="en-US" sz="1333" b="1">
                  <a:solidFill>
                    <a:srgbClr val="EF5350"/>
                  </a:solidFill>
                  <a:ea typeface="Courier New" pitchFamily="34" charset="-122"/>
                  <a:cs typeface="Courier New" pitchFamily="34" charset="-120"/>
                </a:rPr>
                <a:t>$138</a:t>
              </a:r>
              <a:endParaRPr lang="en-US" sz="1333"/>
            </a:p>
          </p:txBody>
        </p:sp>
        <p:sp>
          <p:nvSpPr>
            <p:cNvPr id="27" name="Text 21">
              <a:extLst>
                <a:ext uri="{FF2B5EF4-FFF2-40B4-BE49-F238E27FC236}">
                  <a16:creationId xmlns:a16="http://schemas.microsoft.com/office/drawing/2014/main" id="{D2CFB259-6F11-A63C-3CC6-DE8ECF945868}"/>
                </a:ext>
              </a:extLst>
            </p:cNvPr>
            <p:cNvSpPr/>
            <p:nvPr/>
          </p:nvSpPr>
          <p:spPr>
            <a:xfrm>
              <a:off x="4828032" y="5681472"/>
              <a:ext cx="1179576" cy="609600"/>
            </a:xfrm>
            <a:prstGeom prst="rect">
              <a:avLst/>
            </a:prstGeom>
            <a:noFill/>
            <a:ln/>
          </p:spPr>
          <p:txBody>
            <a:bodyPr wrap="square" rtlCol="0" anchor="ctr"/>
            <a:lstStyle/>
            <a:p>
              <a:pPr algn="ctr"/>
              <a:r>
                <a:rPr lang="en-US" sz="1200">
                  <a:solidFill>
                    <a:srgbClr val="555566"/>
                  </a:solidFill>
                  <a:ea typeface="Calibri" pitchFamily="34" charset="-122"/>
                  <a:cs typeface="Calibri" pitchFamily="34" charset="-120"/>
                </a:rPr>
                <a:t>7 Apr</a:t>
              </a:r>
              <a:endParaRPr lang="en-US" sz="1200"/>
            </a:p>
            <a:p>
              <a:pPr algn="ctr"/>
              <a:r>
                <a:rPr lang="en-US" sz="1200">
                  <a:solidFill>
                    <a:srgbClr val="555566"/>
                  </a:solidFill>
                  <a:ea typeface="Calibri" pitchFamily="34" charset="-122"/>
                  <a:cs typeface="Calibri" pitchFamily="34" charset="-120"/>
                </a:rPr>
                <a:t>Peak</a:t>
              </a:r>
              <a:endParaRPr lang="en-US" sz="1200"/>
            </a:p>
          </p:txBody>
        </p:sp>
        <p:sp>
          <p:nvSpPr>
            <p:cNvPr id="28" name="Shape 22">
              <a:extLst>
                <a:ext uri="{FF2B5EF4-FFF2-40B4-BE49-F238E27FC236}">
                  <a16:creationId xmlns:a16="http://schemas.microsoft.com/office/drawing/2014/main" id="{8349AA12-7AD7-E30C-24A2-7F2D2E7319FE}"/>
                </a:ext>
              </a:extLst>
            </p:cNvPr>
            <p:cNvSpPr/>
            <p:nvPr/>
          </p:nvSpPr>
          <p:spPr>
            <a:xfrm>
              <a:off x="6367272" y="2781301"/>
              <a:ext cx="813816" cy="2827020"/>
            </a:xfrm>
            <a:prstGeom prst="rect">
              <a:avLst/>
            </a:prstGeom>
            <a:solidFill>
              <a:srgbClr val="4CAF50"/>
            </a:solidFill>
            <a:ln w="12700">
              <a:solidFill>
                <a:srgbClr val="4CAF50"/>
              </a:solidFill>
              <a:prstDash val="solid"/>
            </a:ln>
          </p:spPr>
          <p:txBody>
            <a:bodyPr/>
            <a:lstStyle/>
            <a:p>
              <a:endParaRPr lang="en-AU" sz="2400"/>
            </a:p>
          </p:txBody>
        </p:sp>
        <p:sp>
          <p:nvSpPr>
            <p:cNvPr id="29" name="Text 23">
              <a:extLst>
                <a:ext uri="{FF2B5EF4-FFF2-40B4-BE49-F238E27FC236}">
                  <a16:creationId xmlns:a16="http://schemas.microsoft.com/office/drawing/2014/main" id="{47EC2F35-406D-4ADE-D580-E0BD2D30B1AB}"/>
                </a:ext>
              </a:extLst>
            </p:cNvPr>
            <p:cNvSpPr/>
            <p:nvPr/>
          </p:nvSpPr>
          <p:spPr>
            <a:xfrm>
              <a:off x="6245352" y="2391156"/>
              <a:ext cx="1057656" cy="341376"/>
            </a:xfrm>
            <a:prstGeom prst="rect">
              <a:avLst/>
            </a:prstGeom>
            <a:noFill/>
            <a:ln/>
          </p:spPr>
          <p:txBody>
            <a:bodyPr wrap="square" rtlCol="0" anchor="ctr"/>
            <a:lstStyle/>
            <a:p>
              <a:pPr algn="ctr"/>
              <a:r>
                <a:rPr lang="en-US" sz="1333" b="1">
                  <a:solidFill>
                    <a:srgbClr val="4CAF50"/>
                  </a:solidFill>
                  <a:ea typeface="Courier New" pitchFamily="34" charset="-122"/>
                  <a:cs typeface="Courier New" pitchFamily="34" charset="-120"/>
                </a:rPr>
                <a:t>$118</a:t>
              </a:r>
              <a:endParaRPr lang="en-US" sz="1333"/>
            </a:p>
          </p:txBody>
        </p:sp>
        <p:sp>
          <p:nvSpPr>
            <p:cNvPr id="30" name="Text 24">
              <a:extLst>
                <a:ext uri="{FF2B5EF4-FFF2-40B4-BE49-F238E27FC236}">
                  <a16:creationId xmlns:a16="http://schemas.microsoft.com/office/drawing/2014/main" id="{A3F26304-E0BB-7C6F-59A5-8FB2DDCC263B}"/>
                </a:ext>
              </a:extLst>
            </p:cNvPr>
            <p:cNvSpPr/>
            <p:nvPr/>
          </p:nvSpPr>
          <p:spPr>
            <a:xfrm>
              <a:off x="6184392" y="5681472"/>
              <a:ext cx="1179576" cy="609600"/>
            </a:xfrm>
            <a:prstGeom prst="rect">
              <a:avLst/>
            </a:prstGeom>
            <a:noFill/>
            <a:ln/>
          </p:spPr>
          <p:txBody>
            <a:bodyPr wrap="square" rtlCol="0" anchor="ctr"/>
            <a:lstStyle/>
            <a:p>
              <a:pPr algn="ctr"/>
              <a:r>
                <a:rPr lang="en-US" sz="1200">
                  <a:solidFill>
                    <a:srgbClr val="555566"/>
                  </a:solidFill>
                  <a:ea typeface="Calibri" pitchFamily="34" charset="-122"/>
                  <a:cs typeface="Calibri" pitchFamily="34" charset="-120"/>
                </a:rPr>
                <a:t>8 Apr</a:t>
              </a:r>
              <a:endParaRPr lang="en-US" sz="1200"/>
            </a:p>
            <a:p>
              <a:pPr algn="ctr"/>
              <a:r>
                <a:rPr lang="en-US" sz="1200">
                  <a:solidFill>
                    <a:srgbClr val="555566"/>
                  </a:solidFill>
                  <a:ea typeface="Calibri" pitchFamily="34" charset="-122"/>
                  <a:cs typeface="Calibri" pitchFamily="34" charset="-120"/>
                </a:rPr>
                <a:t>Ceasefire</a:t>
              </a:r>
              <a:endParaRPr lang="en-US" sz="1200"/>
            </a:p>
          </p:txBody>
        </p:sp>
        <p:sp>
          <p:nvSpPr>
            <p:cNvPr id="31" name="Shape 25">
              <a:extLst>
                <a:ext uri="{FF2B5EF4-FFF2-40B4-BE49-F238E27FC236}">
                  <a16:creationId xmlns:a16="http://schemas.microsoft.com/office/drawing/2014/main" id="{BEEC8992-3EF6-D4F2-917C-A2F04805686C}"/>
                </a:ext>
              </a:extLst>
            </p:cNvPr>
            <p:cNvSpPr/>
            <p:nvPr/>
          </p:nvSpPr>
          <p:spPr>
            <a:xfrm>
              <a:off x="7723632" y="3048000"/>
              <a:ext cx="813816" cy="2560320"/>
            </a:xfrm>
            <a:prstGeom prst="rect">
              <a:avLst/>
            </a:prstGeom>
            <a:solidFill>
              <a:srgbClr val="FF9800"/>
            </a:solidFill>
            <a:ln w="12700">
              <a:solidFill>
                <a:srgbClr val="FF9800"/>
              </a:solidFill>
              <a:prstDash val="solid"/>
            </a:ln>
          </p:spPr>
          <p:txBody>
            <a:bodyPr/>
            <a:lstStyle/>
            <a:p>
              <a:endParaRPr lang="en-AU" sz="2400"/>
            </a:p>
          </p:txBody>
        </p:sp>
        <p:sp>
          <p:nvSpPr>
            <p:cNvPr id="32" name="Text 26">
              <a:extLst>
                <a:ext uri="{FF2B5EF4-FFF2-40B4-BE49-F238E27FC236}">
                  <a16:creationId xmlns:a16="http://schemas.microsoft.com/office/drawing/2014/main" id="{81C76D52-93B5-7CB8-85BB-F4BE02BA9B29}"/>
                </a:ext>
              </a:extLst>
            </p:cNvPr>
            <p:cNvSpPr/>
            <p:nvPr/>
          </p:nvSpPr>
          <p:spPr>
            <a:xfrm>
              <a:off x="7601712" y="2657856"/>
              <a:ext cx="1057656" cy="341376"/>
            </a:xfrm>
            <a:prstGeom prst="rect">
              <a:avLst/>
            </a:prstGeom>
            <a:noFill/>
            <a:ln/>
          </p:spPr>
          <p:txBody>
            <a:bodyPr wrap="square" rtlCol="0" anchor="ctr"/>
            <a:lstStyle/>
            <a:p>
              <a:pPr algn="ctr"/>
              <a:r>
                <a:rPr lang="en-US" sz="1333" b="1">
                  <a:solidFill>
                    <a:srgbClr val="FF9800"/>
                  </a:solidFill>
                  <a:ea typeface="Courier New" pitchFamily="34" charset="-122"/>
                  <a:cs typeface="Courier New" pitchFamily="34" charset="-120"/>
                </a:rPr>
                <a:t>$113</a:t>
              </a:r>
              <a:endParaRPr lang="en-US" sz="1333"/>
            </a:p>
          </p:txBody>
        </p:sp>
        <p:sp>
          <p:nvSpPr>
            <p:cNvPr id="33" name="Text 27">
              <a:extLst>
                <a:ext uri="{FF2B5EF4-FFF2-40B4-BE49-F238E27FC236}">
                  <a16:creationId xmlns:a16="http://schemas.microsoft.com/office/drawing/2014/main" id="{1886F9B0-C644-51D5-FE97-7707C843FECE}"/>
                </a:ext>
              </a:extLst>
            </p:cNvPr>
            <p:cNvSpPr/>
            <p:nvPr/>
          </p:nvSpPr>
          <p:spPr>
            <a:xfrm>
              <a:off x="7540752" y="5681472"/>
              <a:ext cx="1179576" cy="609600"/>
            </a:xfrm>
            <a:prstGeom prst="rect">
              <a:avLst/>
            </a:prstGeom>
            <a:noFill/>
            <a:ln/>
          </p:spPr>
          <p:txBody>
            <a:bodyPr wrap="square" rtlCol="0" anchor="ctr"/>
            <a:lstStyle/>
            <a:p>
              <a:pPr algn="ctr"/>
              <a:r>
                <a:rPr lang="en-US" sz="1200">
                  <a:solidFill>
                    <a:srgbClr val="555566"/>
                  </a:solidFill>
                  <a:ea typeface="Calibri" pitchFamily="34" charset="-122"/>
                  <a:cs typeface="Calibri" pitchFamily="34" charset="-120"/>
                </a:rPr>
                <a:t>17 Apr</a:t>
              </a:r>
              <a:endParaRPr lang="en-US" sz="1200"/>
            </a:p>
            <a:p>
              <a:pPr algn="ctr"/>
              <a:r>
                <a:rPr lang="en-US" sz="1200">
                  <a:solidFill>
                    <a:srgbClr val="555566"/>
                  </a:solidFill>
                  <a:ea typeface="Calibri" pitchFamily="34" charset="-122"/>
                  <a:cs typeface="Calibri" pitchFamily="34" charset="-120"/>
                </a:rPr>
                <a:t>Re-restricted</a:t>
              </a:r>
              <a:endParaRPr lang="en-US" sz="1200"/>
            </a:p>
          </p:txBody>
        </p:sp>
        <p:sp>
          <p:nvSpPr>
            <p:cNvPr id="34" name="Shape 28">
              <a:extLst>
                <a:ext uri="{FF2B5EF4-FFF2-40B4-BE49-F238E27FC236}">
                  <a16:creationId xmlns:a16="http://schemas.microsoft.com/office/drawing/2014/main" id="{752EF3AE-7742-829F-AF09-DE85841746B2}"/>
                </a:ext>
              </a:extLst>
            </p:cNvPr>
            <p:cNvSpPr/>
            <p:nvPr/>
          </p:nvSpPr>
          <p:spPr>
            <a:xfrm>
              <a:off x="9079992" y="2887981"/>
              <a:ext cx="813816" cy="2720340"/>
            </a:xfrm>
            <a:prstGeom prst="rect">
              <a:avLst/>
            </a:prstGeom>
            <a:solidFill>
              <a:srgbClr val="FF9800"/>
            </a:solidFill>
            <a:ln w="12700">
              <a:solidFill>
                <a:srgbClr val="FF9800"/>
              </a:solidFill>
              <a:prstDash val="solid"/>
            </a:ln>
          </p:spPr>
          <p:txBody>
            <a:bodyPr/>
            <a:lstStyle/>
            <a:p>
              <a:endParaRPr lang="en-AU" sz="2400"/>
            </a:p>
          </p:txBody>
        </p:sp>
        <p:sp>
          <p:nvSpPr>
            <p:cNvPr id="35" name="Text 29">
              <a:extLst>
                <a:ext uri="{FF2B5EF4-FFF2-40B4-BE49-F238E27FC236}">
                  <a16:creationId xmlns:a16="http://schemas.microsoft.com/office/drawing/2014/main" id="{BDC07A55-0A3E-C00D-FC8B-22741D419603}"/>
                </a:ext>
              </a:extLst>
            </p:cNvPr>
            <p:cNvSpPr/>
            <p:nvPr/>
          </p:nvSpPr>
          <p:spPr>
            <a:xfrm>
              <a:off x="8958072" y="2497836"/>
              <a:ext cx="1057656" cy="341376"/>
            </a:xfrm>
            <a:prstGeom prst="rect">
              <a:avLst/>
            </a:prstGeom>
            <a:noFill/>
            <a:ln/>
          </p:spPr>
          <p:txBody>
            <a:bodyPr wrap="square" rtlCol="0" anchor="ctr"/>
            <a:lstStyle/>
            <a:p>
              <a:pPr algn="ctr"/>
              <a:r>
                <a:rPr lang="en-US" sz="1333" b="1">
                  <a:solidFill>
                    <a:srgbClr val="FF9800"/>
                  </a:solidFill>
                  <a:ea typeface="Courier New" pitchFamily="34" charset="-122"/>
                  <a:cs typeface="Courier New" pitchFamily="34" charset="-120"/>
                </a:rPr>
                <a:t>$116</a:t>
              </a:r>
              <a:endParaRPr lang="en-US" sz="1333"/>
            </a:p>
          </p:txBody>
        </p:sp>
        <p:sp>
          <p:nvSpPr>
            <p:cNvPr id="36" name="Text 30">
              <a:extLst>
                <a:ext uri="{FF2B5EF4-FFF2-40B4-BE49-F238E27FC236}">
                  <a16:creationId xmlns:a16="http://schemas.microsoft.com/office/drawing/2014/main" id="{E2616217-971C-D16C-4259-8BCCC350B884}"/>
                </a:ext>
              </a:extLst>
            </p:cNvPr>
            <p:cNvSpPr/>
            <p:nvPr/>
          </p:nvSpPr>
          <p:spPr>
            <a:xfrm>
              <a:off x="8897112" y="5681472"/>
              <a:ext cx="1179576" cy="609600"/>
            </a:xfrm>
            <a:prstGeom prst="rect">
              <a:avLst/>
            </a:prstGeom>
            <a:noFill/>
            <a:ln/>
          </p:spPr>
          <p:txBody>
            <a:bodyPr wrap="square" rtlCol="0" anchor="ctr"/>
            <a:lstStyle/>
            <a:p>
              <a:pPr algn="ctr"/>
              <a:r>
                <a:rPr lang="en-US" sz="1200">
                  <a:solidFill>
                    <a:srgbClr val="555566"/>
                  </a:solidFill>
                  <a:ea typeface="Calibri" pitchFamily="34" charset="-122"/>
                  <a:cs typeface="Calibri" pitchFamily="34" charset="-120"/>
                </a:rPr>
                <a:t>1 May</a:t>
              </a:r>
              <a:endParaRPr lang="en-US" sz="1200"/>
            </a:p>
            <a:p>
              <a:pPr algn="ctr"/>
              <a:r>
                <a:rPr lang="en-US" sz="1200">
                  <a:solidFill>
                    <a:srgbClr val="555566"/>
                  </a:solidFill>
                  <a:ea typeface="Calibri" pitchFamily="34" charset="-122"/>
                  <a:cs typeface="Calibri" pitchFamily="34" charset="-120"/>
                </a:rPr>
                <a:t>UAE exits OPEC</a:t>
              </a:r>
              <a:endParaRPr lang="en-US" sz="1200"/>
            </a:p>
          </p:txBody>
        </p:sp>
        <p:sp>
          <p:nvSpPr>
            <p:cNvPr id="37" name="Shape 31">
              <a:extLst>
                <a:ext uri="{FF2B5EF4-FFF2-40B4-BE49-F238E27FC236}">
                  <a16:creationId xmlns:a16="http://schemas.microsoft.com/office/drawing/2014/main" id="{941AB0AB-D902-C3EE-DC66-72B4680DA1C6}"/>
                </a:ext>
              </a:extLst>
            </p:cNvPr>
            <p:cNvSpPr/>
            <p:nvPr/>
          </p:nvSpPr>
          <p:spPr>
            <a:xfrm>
              <a:off x="10436352" y="3261360"/>
              <a:ext cx="813816" cy="2346960"/>
            </a:xfrm>
            <a:prstGeom prst="rect">
              <a:avLst/>
            </a:prstGeom>
            <a:solidFill>
              <a:srgbClr val="1976D2"/>
            </a:solidFill>
            <a:ln w="12700">
              <a:solidFill>
                <a:srgbClr val="1976D2"/>
              </a:solidFill>
              <a:prstDash val="solid"/>
            </a:ln>
          </p:spPr>
          <p:txBody>
            <a:bodyPr/>
            <a:lstStyle/>
            <a:p>
              <a:endParaRPr lang="en-AU" sz="2400"/>
            </a:p>
          </p:txBody>
        </p:sp>
        <p:sp>
          <p:nvSpPr>
            <p:cNvPr id="38" name="Text 32">
              <a:extLst>
                <a:ext uri="{FF2B5EF4-FFF2-40B4-BE49-F238E27FC236}">
                  <a16:creationId xmlns:a16="http://schemas.microsoft.com/office/drawing/2014/main" id="{77C27545-F56C-FACD-638C-3BF61C39D031}"/>
                </a:ext>
              </a:extLst>
            </p:cNvPr>
            <p:cNvSpPr/>
            <p:nvPr/>
          </p:nvSpPr>
          <p:spPr>
            <a:xfrm>
              <a:off x="10314432" y="2871216"/>
              <a:ext cx="1057656" cy="341376"/>
            </a:xfrm>
            <a:prstGeom prst="rect">
              <a:avLst/>
            </a:prstGeom>
            <a:noFill/>
            <a:ln/>
          </p:spPr>
          <p:txBody>
            <a:bodyPr wrap="square" rtlCol="0" anchor="ctr"/>
            <a:lstStyle/>
            <a:p>
              <a:pPr algn="ctr"/>
              <a:r>
                <a:rPr lang="en-US" sz="1333" b="1">
                  <a:solidFill>
                    <a:srgbClr val="1976D2"/>
                  </a:solidFill>
                  <a:ea typeface="Courier New" pitchFamily="34" charset="-122"/>
                  <a:cs typeface="Courier New" pitchFamily="34" charset="-120"/>
                </a:rPr>
                <a:t>$109</a:t>
              </a:r>
              <a:endParaRPr lang="en-US" sz="1333"/>
            </a:p>
          </p:txBody>
        </p:sp>
        <p:sp>
          <p:nvSpPr>
            <p:cNvPr id="39" name="Text 33">
              <a:extLst>
                <a:ext uri="{FF2B5EF4-FFF2-40B4-BE49-F238E27FC236}">
                  <a16:creationId xmlns:a16="http://schemas.microsoft.com/office/drawing/2014/main" id="{FD0F6997-8FA7-8AEA-6B90-F4E057043061}"/>
                </a:ext>
              </a:extLst>
            </p:cNvPr>
            <p:cNvSpPr/>
            <p:nvPr/>
          </p:nvSpPr>
          <p:spPr>
            <a:xfrm>
              <a:off x="10253472" y="5681472"/>
              <a:ext cx="1179576" cy="609600"/>
            </a:xfrm>
            <a:prstGeom prst="rect">
              <a:avLst/>
            </a:prstGeom>
            <a:noFill/>
            <a:ln/>
          </p:spPr>
          <p:txBody>
            <a:bodyPr wrap="square" rtlCol="0" anchor="ctr"/>
            <a:lstStyle/>
            <a:p>
              <a:pPr algn="ctr"/>
              <a:r>
                <a:rPr lang="en-US" sz="1200">
                  <a:solidFill>
                    <a:srgbClr val="555566"/>
                  </a:solidFill>
                  <a:ea typeface="Calibri" pitchFamily="34" charset="-122"/>
                  <a:cs typeface="Calibri" pitchFamily="34" charset="-120"/>
                </a:rPr>
                <a:t>17 May</a:t>
              </a:r>
              <a:endParaRPr lang="en-US" sz="1200"/>
            </a:p>
            <a:p>
              <a:pPr algn="ctr"/>
              <a:endParaRPr lang="en-US" sz="1200"/>
            </a:p>
          </p:txBody>
        </p:sp>
        <p:sp>
          <p:nvSpPr>
            <p:cNvPr id="40" name="Shape 34">
              <a:extLst>
                <a:ext uri="{FF2B5EF4-FFF2-40B4-BE49-F238E27FC236}">
                  <a16:creationId xmlns:a16="http://schemas.microsoft.com/office/drawing/2014/main" id="{664F380C-660A-D2B1-D86C-98EB43ED828C}"/>
                </a:ext>
              </a:extLst>
            </p:cNvPr>
            <p:cNvSpPr/>
            <p:nvPr/>
          </p:nvSpPr>
          <p:spPr>
            <a:xfrm>
              <a:off x="670560" y="3176694"/>
              <a:ext cx="10850880" cy="21945"/>
            </a:xfrm>
            <a:prstGeom prst="rect">
              <a:avLst/>
            </a:prstGeom>
            <a:solidFill>
              <a:srgbClr val="1976D2"/>
            </a:solidFill>
            <a:ln w="12700">
              <a:solidFill>
                <a:srgbClr val="1976D2"/>
              </a:solidFill>
              <a:prstDash val="solid"/>
            </a:ln>
          </p:spPr>
          <p:txBody>
            <a:bodyPr/>
            <a:lstStyle/>
            <a:p>
              <a:endParaRPr lang="en-AU" sz="2400"/>
            </a:p>
          </p:txBody>
        </p:sp>
        <p:sp>
          <p:nvSpPr>
            <p:cNvPr id="41" name="Text 35">
              <a:extLst>
                <a:ext uri="{FF2B5EF4-FFF2-40B4-BE49-F238E27FC236}">
                  <a16:creationId xmlns:a16="http://schemas.microsoft.com/office/drawing/2014/main" id="{1327601A-288A-2680-F4BF-5988A47E9E06}"/>
                </a:ext>
              </a:extLst>
            </p:cNvPr>
            <p:cNvSpPr/>
            <p:nvPr/>
          </p:nvSpPr>
          <p:spPr>
            <a:xfrm>
              <a:off x="9144000" y="2894359"/>
              <a:ext cx="1828800" cy="268224"/>
            </a:xfrm>
            <a:prstGeom prst="rect">
              <a:avLst/>
            </a:prstGeom>
            <a:noFill/>
            <a:ln/>
          </p:spPr>
          <p:txBody>
            <a:bodyPr wrap="square" lIns="91440" tIns="45720" rIns="91440" bIns="45720" rtlCol="0" anchor="ctr"/>
            <a:lstStyle/>
            <a:p>
              <a:r>
                <a:rPr lang="en-US" sz="1200">
                  <a:solidFill>
                    <a:srgbClr val="1976D2"/>
                  </a:solidFill>
                  <a:ea typeface="Courier New" pitchFamily="34" charset="-122"/>
                  <a:cs typeface="Courier New"/>
                </a:rPr>
                <a:t>Today $110</a:t>
              </a:r>
              <a:endParaRPr lang="en-US" sz="1200"/>
            </a:p>
          </p:txBody>
        </p:sp>
      </p:grpSp>
    </p:spTree>
    <p:extLst>
      <p:ext uri="{BB962C8B-B14F-4D97-AF65-F5344CB8AC3E}">
        <p14:creationId xmlns:p14="http://schemas.microsoft.com/office/powerpoint/2010/main" val="921657377"/>
      </p:ext>
    </p:extLst>
  </p:cSld>
  <p:clrMapOvr>
    <a:masterClrMapping/>
  </p:clrMapOvr>
  <mc:AlternateContent xmlns:mc="http://schemas.openxmlformats.org/markup-compatibility/2006" xmlns:p14="http://schemas.microsoft.com/office/powerpoint/2010/main">
    <mc:Choice Requires="p14">
      <p:transition spd="slow" p14:dur="2000" advTm="14884"/>
    </mc:Choice>
    <mc:Fallback xmlns="">
      <p:transition spd="slow" advTm="14884"/>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043e53-a078-4fe1-9a97-1dc890974721">
      <Value>33</Value>
      <Value>40</Value>
      <Value>29</Value>
      <Value>44</Value>
      <Value>24</Value>
      <Value>23</Value>
      <Value>38</Value>
      <Value>97</Value>
    </TaxCatchAll>
    <_dlc_DocId xmlns="7c09f450-3099-4ab0-9797-308ed8a26daf">CE6YYQN64SX3-786882053-16818</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https://actuaries.sharepoint.com/sites/DMS/_layouts/15/DocIdRedir.aspx?ID=CE6YYQN64SX3-786882053-16818</Url>
      <Description>CE6YYQN64SX3-786882053-16818</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The CEO of LGI (life, general, and investments) wakes up at 7am, there are already ten burning problems in their inbox. It’s the year of 2026, Mr/Mrs CEO doesn’t live in the stone age anymore, the goal is to solve some of these problems with the help of AI today.
This presentation is an interactive, role-play session that places actuaries inside a realistic, fictional company to showcase practical AI applications in an industry context.
In this session, we will act out and explore several use cases of AI in the workplace, demonstrating both the opportunities and challenges actuaries may encounter when integrating AI into everyday work. Beyond showcasing applications, the session will dive into practical issues surrounding AI implementation and governance, examine the differing perspectives of executives and boards toward AI adoption, and highlight the importance of human judgment and accountability in an increasingly automated world.
Use case examples (subject to refinement):
1.        Live claims experience analysis - contrasts traditional manual review with an AI-enabled approach that rapidly surfaces patterns and anomalies in claims experience. The side-by-side view highlights how AI shortens time to insight and improves decision accuracy.
2.        Motor insurance pricing - explores how shifts in vehicle technology and street design change crash frequency and severity, and how AI can quantify these effects in quick “what if” scenarios so insurers can adapt pricing and underwriting with confidence.
3.        Investment sentiment analysis - AI distils signals from news, earnings calls, and social media to surface early, actionable sentiment. This use case offers a forward-looking perspective on AI’s role in investment decision-making.
This interactive session brings rigorous actuarial thinking to life in a fun, memorable way through practical AI demos that will spark discussion on reliability, governance, and the human–machine collaboration essential to a brighter future for the industry. 
Goal of our session: Help Actuaries understand and internalise concrete examples of AI solving real business problems in the way these tools are being used today. Attendees will leave with:
•        A clear understanding of when AI adds value vs when human judgement is critical,
•        Useful frameworks can be used for thinking about AI governance, and
•        A realistic view of implementation challenges</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Data Science and AI</TermName>
          <TermId xmlns="http://schemas.microsoft.com/office/infopath/2007/PartnerControls">70993916-283d-436e-9a11-782717950164</TermId>
        </TermInfo>
        <TermInfo xmlns="http://schemas.microsoft.com/office/infopath/2007/PartnerControls">
          <TermName xmlns="http://schemas.microsoft.com/office/infopath/2007/PartnerControls">General Insurance</TermName>
          <TermId xmlns="http://schemas.microsoft.com/office/infopath/2007/PartnerControls">95343fdf-1a65-4d44-be03-5f5c25e610eb</TermId>
        </TermInfo>
        <TermInfo xmlns="http://schemas.microsoft.com/office/infopath/2007/PartnerControls">
          <TermName xmlns="http://schemas.microsoft.com/office/infopath/2007/PartnerControls">Life Insurance</TermName>
          <TermId xmlns="http://schemas.microsoft.com/office/infopath/2007/PartnerControls">2f4b7b7b-e853-4c23-b89a-c367646d2d02</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2026-05-25T14:00:00+00:00</Created-Date>
    <wic_System_Copyright xmlns="http://schemas.microsoft.com/sharepoint/v3/fields" xsi:nil="true"/>
    <new-release-expiry xmlns="b9043e53-a078-4fe1-9a97-1dc89097472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599de3cb-4d49-453d-b800-5d7115dc628a" ContentTypeId="0x0101005B474B5874136940B1FCFFA385B6F80C"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3A7F36D-13F6-4DF0-A1FA-99BF5BE8352E}">
  <ds:schemaRefs>
    <ds:schemaRef ds:uri="http://schemas.openxmlformats.org/package/2006/metadata/core-properties"/>
    <ds:schemaRef ds:uri="http://schemas.microsoft.com/office/2006/documentManagement/types"/>
    <ds:schemaRef ds:uri="http://schemas.microsoft.com/office/2006/metadata/properties"/>
    <ds:schemaRef ds:uri="http://schemas.microsoft.com/office/infopath/2007/PartnerControls"/>
    <ds:schemaRef ds:uri="5a381601-9ba2-4d79-9594-77b368d02359"/>
    <ds:schemaRef ds:uri="http://www.w3.org/XML/1998/namespace"/>
    <ds:schemaRef ds:uri="6d7b2e20-da9b-4389-9fd0-c8aa5c82a677"/>
    <ds:schemaRef ds:uri="http://purl.org/dc/dcmitype/"/>
    <ds:schemaRef ds:uri="http://purl.org/dc/terms/"/>
    <ds:schemaRef ds:uri="http://purl.org/dc/elements/1.1/"/>
  </ds:schemaRefs>
</ds:datastoreItem>
</file>

<file path=customXml/itemProps2.xml><?xml version="1.0" encoding="utf-8"?>
<ds:datastoreItem xmlns:ds="http://schemas.openxmlformats.org/officeDocument/2006/customXml" ds:itemID="{D1C5BB3B-F372-43FF-9698-4AAF69CFC0DE}">
  <ds:schemaRefs>
    <ds:schemaRef ds:uri="http://schemas.microsoft.com/sharepoint/v3/contenttype/forms"/>
  </ds:schemaRefs>
</ds:datastoreItem>
</file>

<file path=customXml/itemProps3.xml><?xml version="1.0" encoding="utf-8"?>
<ds:datastoreItem xmlns:ds="http://schemas.openxmlformats.org/officeDocument/2006/customXml" ds:itemID="{204C03BA-0CE9-40D0-94C3-5B1C0A68C3AC}"/>
</file>

<file path=customXml/itemProps4.xml><?xml version="1.0" encoding="utf-8"?>
<ds:datastoreItem xmlns:ds="http://schemas.openxmlformats.org/officeDocument/2006/customXml" ds:itemID="{FCAF87F7-BE83-48E8-93A4-D7E3224836BA}"/>
</file>

<file path=customXml/itemProps5.xml><?xml version="1.0" encoding="utf-8"?>
<ds:datastoreItem xmlns:ds="http://schemas.openxmlformats.org/officeDocument/2006/customXml" ds:itemID="{6D94F56E-FEA9-4F91-9AE5-0CEECF0791E5}"/>
</file>

<file path=docProps/app.xml><?xml version="1.0" encoding="utf-8"?>
<Properties xmlns="http://schemas.openxmlformats.org/officeDocument/2006/extended-properties" xmlns:vt="http://schemas.openxmlformats.org/officeDocument/2006/docPropsVTypes">
  <TotalTime>78</TotalTime>
  <Words>2751</Words>
  <Application>Microsoft Office PowerPoint</Application>
  <PresentationFormat>Widescreen</PresentationFormat>
  <Paragraphs>304</Paragraphs>
  <Slides>33</Slides>
  <Notes>14</Notes>
  <HiddenSlides>0</HiddenSlides>
  <MMClips>7</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Lights, Camera, Algorithm: AI Takes the Stage</vt:lpstr>
      <vt:lpstr>Disclaimer</vt:lpstr>
      <vt:lpstr>Sentiment Analysis in Investment </vt:lpstr>
      <vt:lpstr>7:04AM</vt:lpstr>
      <vt:lpstr>The CIO’s inbox</vt:lpstr>
      <vt:lpstr>PowerPoint Presentation</vt:lpstr>
      <vt:lpstr>AI-powered Analysis – Bloomberg BSV + Alphasense</vt:lpstr>
      <vt:lpstr>PowerPoint Presentation</vt:lpstr>
      <vt:lpstr>PowerPoint Presentation</vt:lpstr>
      <vt:lpstr>PowerPoint Presentation</vt:lpstr>
      <vt:lpstr>The Tension – The investment manager pushes back</vt:lpstr>
      <vt:lpstr>The Decision Framework</vt:lpstr>
      <vt:lpstr>PowerPoint Presentation</vt:lpstr>
      <vt:lpstr>PowerPoint Presentation</vt:lpstr>
      <vt:lpstr>Resolution</vt:lpstr>
      <vt:lpstr>PowerPoint Presentation</vt:lpstr>
      <vt:lpstr>PowerPoint Presentation</vt:lpstr>
      <vt:lpstr>Workers Compensation Claims Analysis</vt:lpstr>
      <vt:lpstr>9:00AM</vt:lpstr>
      <vt:lpstr>The CEO’s inbox</vt:lpstr>
      <vt:lpstr>The Problem (Scene 1)</vt:lpstr>
      <vt:lpstr>PowerPoint Presentation</vt:lpstr>
      <vt:lpstr>The Shift (Scene 2)</vt:lpstr>
      <vt:lpstr>PowerPoint Presentation</vt:lpstr>
      <vt:lpstr>Outcome</vt:lpstr>
      <vt:lpstr>Computer Vision in Motor Portfolios</vt:lpstr>
      <vt:lpstr>2:00PM</vt:lpstr>
      <vt:lpstr>CEO’s Calendar</vt:lpstr>
      <vt:lpstr>Computer Vision</vt:lpstr>
      <vt:lpstr>Example</vt:lpstr>
      <vt:lpstr>Safety Measures</vt:lpstr>
      <vt:lpstr>Privacy Concerns</vt:lpstr>
      <vt:lpstr>Other Limitations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2026: Lights, Camera, Algorithm: AI Takes the Stage</dc:title>
  <dc:creator>Ean Chan, Meg Yang, Yige Wang, Lachlan Clark, Rohan John</dc:creator>
  <cp:lastModifiedBy>Yige Wang</cp:lastModifiedBy>
  <cp:revision>2</cp:revision>
  <dcterms:created xsi:type="dcterms:W3CDTF">2023-05-24T00:01:03Z</dcterms:created>
  <dcterms:modified xsi:type="dcterms:W3CDTF">2026-05-25T01:55:04Z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lcf76f155ced4ddcb4097134ff3c332f">
    <vt:lpwstr/>
  </property>
  <property fmtid="{D5CDD505-2E9C-101B-9397-08002B2CF9AE}" pid="5" name="TaxCatchAll">
    <vt:lpwstr/>
  </property>
  <property fmtid="{D5CDD505-2E9C-101B-9397-08002B2CF9AE}" pid="6" name="MSIP_Label_0837e400-a07c-4077-92e8-ea6f7a01e9ad_Enabled">
    <vt:lpwstr>true</vt:lpwstr>
  </property>
  <property fmtid="{D5CDD505-2E9C-101B-9397-08002B2CF9AE}" pid="7" name="MSIP_Label_0837e400-a07c-4077-92e8-ea6f7a01e9ad_SetDate">
    <vt:lpwstr>2026-05-20T04:16:55Z</vt:lpwstr>
  </property>
  <property fmtid="{D5CDD505-2E9C-101B-9397-08002B2CF9AE}" pid="8" name="MSIP_Label_0837e400-a07c-4077-92e8-ea6f7a01e9ad_Method">
    <vt:lpwstr>Privileged</vt:lpwstr>
  </property>
  <property fmtid="{D5CDD505-2E9C-101B-9397-08002B2CF9AE}" pid="9" name="MSIP_Label_0837e400-a07c-4077-92e8-ea6f7a01e9ad_Name">
    <vt:lpwstr>0837e400-a07c-4077-92e8-ea6f7a01e9ad</vt:lpwstr>
  </property>
  <property fmtid="{D5CDD505-2E9C-101B-9397-08002B2CF9AE}" pid="10" name="MSIP_Label_0837e400-a07c-4077-92e8-ea6f7a01e9ad_SiteId">
    <vt:lpwstr>95d1d810-50cf-4169-8565-6bfba279a0cd</vt:lpwstr>
  </property>
  <property fmtid="{D5CDD505-2E9C-101B-9397-08002B2CF9AE}" pid="11" name="MSIP_Label_0837e400-a07c-4077-92e8-ea6f7a01e9ad_ActionId">
    <vt:lpwstr>69e6188b-e88a-45bb-851c-6dfe22a9241d</vt:lpwstr>
  </property>
  <property fmtid="{D5CDD505-2E9C-101B-9397-08002B2CF9AE}" pid="12" name="MSIP_Label_0837e400-a07c-4077-92e8-ea6f7a01e9ad_ContentBits">
    <vt:lpwstr>0</vt:lpwstr>
  </property>
  <property fmtid="{D5CDD505-2E9C-101B-9397-08002B2CF9AE}" pid="13" name="MSIP_Label_0837e400-a07c-4077-92e8-ea6f7a01e9ad_Tag">
    <vt:lpwstr>10, 0, 1, 1</vt:lpwstr>
  </property>
  <property fmtid="{D5CDD505-2E9C-101B-9397-08002B2CF9AE}" pid="14" name="_dlc_DocIdItemGuid">
    <vt:lpwstr>3a5235fd-8f04-4b4d-b615-3c59e5eb3d2c</vt:lpwstr>
  </property>
  <property fmtid="{D5CDD505-2E9C-101B-9397-08002B2CF9AE}" pid="15" name="Prototype_CPD_Activity_Format">
    <vt:lpwstr>33;#Presentation Slides|d40094d7-41bb-4670-ae67-14554674b2a3</vt:lpwstr>
  </property>
  <property fmtid="{D5CDD505-2E9C-101B-9397-08002B2CF9AE}" pid="16" name="Prototype_Education_Programs">
    <vt:lpwstr/>
  </property>
  <property fmtid="{D5CDD505-2E9C-101B-9397-08002B2CF9AE}" pid="17" name="Prototype_Event_Types">
    <vt:lpwstr>38;#Major Events|741f9fd0-c1f0-4e98-ad79-70afc16eedf5</vt:lpwstr>
  </property>
  <property fmtid="{D5CDD505-2E9C-101B-9397-08002B2CF9AE}" pid="18" name="Prototype_Practice_Area">
    <vt:lpwstr>44;#Data Science and AI|70993916-283d-436e-9a11-782717950164;#23;#General Insurance|95343fdf-1a65-4d44-be03-5f5c25e610eb;#24;#Life Insurance|2f4b7b7b-e853-4c23-b89a-c367646d2d02</vt:lpwstr>
  </property>
  <property fmtid="{D5CDD505-2E9C-101B-9397-08002B2CF9AE}" pid="19" name="Prototype_Content_Types">
    <vt:lpwstr>29;#Presentation slides|82514a72-d478-4557-818e-561b0f30fbaf</vt:lpwstr>
  </property>
  <property fmtid="{D5CDD505-2E9C-101B-9397-08002B2CF9AE}" pid="20" name="Prototype_Tags">
    <vt:lpwstr>40;#Past Event|81820cd3-45f0-44e5-97c3-ef5505ffe26e;#97;#All Actuaries Summit|57ed7ee8-003a-406d-a47c-605a474390f3</vt:lpwstr>
  </property>
</Properties>
</file>