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Layouts/slideLayout7.xml" ContentType="application/vnd.openxmlformats-officedocument.presentationml.slideLayout+xml"/>
  <Override PartName="/ppt/notesSlides/notesSlide29.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2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4.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customXml/itemProps2.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3"/>
  </p:notesMasterIdLst>
  <p:sldIdLst>
    <p:sldId id="280" r:id="rId6"/>
    <p:sldId id="264" r:id="rId7"/>
    <p:sldId id="286" r:id="rId8"/>
    <p:sldId id="282" r:id="rId9"/>
    <p:sldId id="287" r:id="rId10"/>
    <p:sldId id="285" r:id="rId11"/>
    <p:sldId id="289" r:id="rId12"/>
    <p:sldId id="290" r:id="rId13"/>
    <p:sldId id="292" r:id="rId14"/>
    <p:sldId id="291" r:id="rId15"/>
    <p:sldId id="294" r:id="rId16"/>
    <p:sldId id="296" r:id="rId17"/>
    <p:sldId id="295" r:id="rId18"/>
    <p:sldId id="293" r:id="rId19"/>
    <p:sldId id="283" r:id="rId20"/>
    <p:sldId id="297" r:id="rId21"/>
    <p:sldId id="304" r:id="rId22"/>
    <p:sldId id="298" r:id="rId23"/>
    <p:sldId id="299" r:id="rId24"/>
    <p:sldId id="305" r:id="rId25"/>
    <p:sldId id="301" r:id="rId26"/>
    <p:sldId id="303" r:id="rId27"/>
    <p:sldId id="306" r:id="rId28"/>
    <p:sldId id="307" r:id="rId29"/>
    <p:sldId id="308" r:id="rId30"/>
    <p:sldId id="310" r:id="rId31"/>
    <p:sldId id="318" r:id="rId32"/>
    <p:sldId id="319" r:id="rId33"/>
    <p:sldId id="320" r:id="rId34"/>
    <p:sldId id="321" r:id="rId35"/>
    <p:sldId id="322" r:id="rId36"/>
    <p:sldId id="323" r:id="rId37"/>
    <p:sldId id="313" r:id="rId38"/>
    <p:sldId id="315" r:id="rId39"/>
    <p:sldId id="316" r:id="rId40"/>
    <p:sldId id="317" r:id="rId41"/>
    <p:sldId id="273" r:id="rId42"/>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5" autoAdjust="0"/>
    <p:restoredTop sz="82060" autoAdjust="0"/>
  </p:normalViewPr>
  <p:slideViewPr>
    <p:cSldViewPr snapToGrid="0">
      <p:cViewPr varScale="1">
        <p:scale>
          <a:sx n="161" d="100"/>
          <a:sy n="161" d="100"/>
        </p:scale>
        <p:origin x="91" y="110"/>
      </p:cViewPr>
      <p:guideLst/>
    </p:cSldViewPr>
  </p:slideViewPr>
  <p:notesTextViewPr>
    <p:cViewPr>
      <p:scale>
        <a:sx n="1" d="1"/>
        <a:sy n="1" d="1"/>
      </p:scale>
      <p:origin x="0" y="0"/>
    </p:cViewPr>
  </p:notesTextViewPr>
  <p:notesViewPr>
    <p:cSldViewPr snapToGrid="0">
      <p:cViewPr varScale="1">
        <p:scale>
          <a:sx n="121" d="100"/>
          <a:sy n="121" d="100"/>
        </p:scale>
        <p:origin x="11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customXml" Target="../customXml/item5.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2F7A4CF7-9883-7542-8774-50E62ADBD844}" type="datetimeFigureOut">
              <a:rPr lang="en-US" smtClean="0"/>
              <a:t>5/24/2026</a:t>
            </a:fld>
            <a:endParaRPr lang="en-US"/>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Take a break from strategy, implementation, stakeholders</a:t>
            </a:r>
          </a:p>
          <a:p>
            <a:r>
              <a:rPr lang="en-AU" dirty="0"/>
              <a:t>Indulge our inner nerd and have a bit of fun</a:t>
            </a:r>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8722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Infinite actuaries given infinite gears and infinite pens would invent the mechanical calculator before writing the collective works of </a:t>
            </a:r>
            <a:r>
              <a:rPr lang="en-AU" dirty="0" err="1"/>
              <a:t>shapespeare</a:t>
            </a:r>
            <a:r>
              <a:rPr lang="en-AU" dirty="0"/>
              <a:t>.</a:t>
            </a:r>
          </a:p>
        </p:txBody>
      </p:sp>
      <p:sp>
        <p:nvSpPr>
          <p:cNvPr id="4" name="Slide Number Placeholder 3"/>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4173668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569970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2730757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What’s true of all these is we’re exploiting some fundamental property of the universe to do the calculation for us</a:t>
            </a:r>
          </a:p>
        </p:txBody>
      </p:sp>
      <p:sp>
        <p:nvSpPr>
          <p:cNvPr id="4" name="Slide Number Placeholder 3"/>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2395960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Motivation is to take a guided tour on the way to explaining how modern computing works</a:t>
            </a:r>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3745081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2529192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2129188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2755358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start to think: “This is a heck of a lot simpler than decimal…”</a:t>
            </a:r>
          </a:p>
        </p:txBody>
      </p:sp>
      <p:sp>
        <p:nvSpPr>
          <p:cNvPr id="4" name="Slide Number Placeholder 3"/>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3265011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CAB3D-4508-D905-B3F4-FE0E11A6C1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C5F6D-863D-854C-9AF2-C8B68D409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9E35D-2461-4285-153E-D75D8FA6BD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3956B8-826E-8A89-A31C-E5C758BD05AB}"/>
              </a:ext>
            </a:extLst>
          </p:cNvPr>
          <p:cNvSpPr>
            <a:spLocks noGrp="1"/>
          </p:cNvSpPr>
          <p:nvPr>
            <p:ph type="sldNum" sz="quarter" idx="5"/>
          </p:nvPr>
        </p:nvSpPr>
        <p:spPr/>
        <p:txBody>
          <a:bodyPr/>
          <a:lstStyle/>
          <a:p>
            <a:fld id="{1BEA80CD-AE39-0C4B-A880-515F813E088A}" type="slidenum">
              <a:rPr lang="en-US" smtClean="0"/>
              <a:t>19</a:t>
            </a:fld>
            <a:endParaRPr lang="en-US"/>
          </a:p>
        </p:txBody>
      </p:sp>
    </p:spTree>
    <p:extLst>
      <p:ext uri="{BB962C8B-B14F-4D97-AF65-F5344CB8AC3E}">
        <p14:creationId xmlns:p14="http://schemas.microsoft.com/office/powerpoint/2010/main" val="233832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2183100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893E0-8D46-7CB7-EE8C-BDCB389FB5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4A2C1-D0C2-22C8-66BA-679E51F20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208279-D1A2-E92D-745D-B60A64C7D9A0}"/>
              </a:ext>
            </a:extLst>
          </p:cNvPr>
          <p:cNvSpPr>
            <a:spLocks noGrp="1"/>
          </p:cNvSpPr>
          <p:nvPr>
            <p:ph type="body" idx="1"/>
          </p:nvPr>
        </p:nvSpPr>
        <p:spPr/>
        <p:txBody>
          <a:bodyPr/>
          <a:lstStyle/>
          <a:p>
            <a:r>
              <a:rPr lang="en-US" dirty="0"/>
              <a:t>Electricity is like water</a:t>
            </a:r>
          </a:p>
          <a:p>
            <a:r>
              <a:rPr lang="en-US" dirty="0"/>
              <a:t>And there is an analogue to valves</a:t>
            </a:r>
          </a:p>
          <a:p>
            <a:r>
              <a:rPr lang="en-US" dirty="0"/>
              <a:t>Turns out if you take some silicon, sprinkle on some dopants, applying electricity here will prevent electricity from flowing there</a:t>
            </a:r>
          </a:p>
          <a:p>
            <a:r>
              <a:rPr lang="en-US" dirty="0"/>
              <a:t>Flow of electricity = 1, no flow of electricity = 0</a:t>
            </a:r>
          </a:p>
        </p:txBody>
      </p:sp>
      <p:sp>
        <p:nvSpPr>
          <p:cNvPr id="4" name="Slide Number Placeholder 3">
            <a:extLst>
              <a:ext uri="{FF2B5EF4-FFF2-40B4-BE49-F238E27FC236}">
                <a16:creationId xmlns:a16="http://schemas.microsoft.com/office/drawing/2014/main" id="{2E674322-56FD-DB0A-541E-DE8707AA43CB}"/>
              </a:ext>
            </a:extLst>
          </p:cNvPr>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4047212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3A0DD-56AF-0396-1192-46B4DF3A3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70208-8BFC-83A1-24B6-36D327EF73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274AC-CC95-B350-84F5-E4F507DFFA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A6722E-CBCE-FE6F-3CA6-5EA682C1CF64}"/>
              </a:ext>
            </a:extLst>
          </p:cNvPr>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3742591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64DDD-69D5-6370-F52A-BCF29E1DE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84AED-7BD3-7B86-98D6-11F93D929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17844-3E91-CCF7-FA22-6D140471B5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3F98C8-07C7-C7F7-3CD3-E5FE32237BA2}"/>
              </a:ext>
            </a:extLst>
          </p:cNvPr>
          <p:cNvSpPr>
            <a:spLocks noGrp="1"/>
          </p:cNvSpPr>
          <p:nvPr>
            <p:ph type="sldNum" sz="quarter" idx="5"/>
          </p:nvPr>
        </p:nvSpPr>
        <p:spPr/>
        <p:txBody>
          <a:bodyPr/>
          <a:lstStyle/>
          <a:p>
            <a:fld id="{1BEA80CD-AE39-0C4B-A880-515F813E088A}" type="slidenum">
              <a:rPr lang="en-US" smtClean="0"/>
              <a:t>22</a:t>
            </a:fld>
            <a:endParaRPr lang="en-US"/>
          </a:p>
        </p:txBody>
      </p:sp>
    </p:spTree>
    <p:extLst>
      <p:ext uri="{BB962C8B-B14F-4D97-AF65-F5344CB8AC3E}">
        <p14:creationId xmlns:p14="http://schemas.microsoft.com/office/powerpoint/2010/main" val="3104698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2FDB7-A1BA-8E84-1CC5-09F1BCBC1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24C08-D49E-198E-4D7F-FE70E29DCB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105A1-D959-97E7-F3BE-B0821749613D}"/>
              </a:ext>
            </a:extLst>
          </p:cNvPr>
          <p:cNvSpPr>
            <a:spLocks noGrp="1"/>
          </p:cNvSpPr>
          <p:nvPr>
            <p:ph type="body" idx="1"/>
          </p:nvPr>
        </p:nvSpPr>
        <p:spPr/>
        <p:txBody>
          <a:bodyPr/>
          <a:lstStyle/>
          <a:p>
            <a:pPr marL="171450" indent="-171450">
              <a:buFontTx/>
              <a:buChar char="-"/>
            </a:pPr>
            <a:r>
              <a:rPr lang="en-US" dirty="0"/>
              <a:t>Now we have reached a point where any of those abovementioned algorithms can be run.</a:t>
            </a:r>
          </a:p>
          <a:p>
            <a:pPr marL="171450" indent="-171450">
              <a:buFontTx/>
              <a:buChar char="-"/>
            </a:pPr>
            <a:r>
              <a:rPr lang="en-US" dirty="0"/>
              <a:t>Yes it all basically comes from addition</a:t>
            </a:r>
          </a:p>
          <a:p>
            <a:pPr marL="171450" indent="-171450">
              <a:buFontTx/>
              <a:buChar char="-"/>
            </a:pPr>
            <a:r>
              <a:rPr lang="en-US" dirty="0"/>
              <a:t>It sounds simplistic, but its conceptually how all modern computers work.</a:t>
            </a:r>
          </a:p>
          <a:p>
            <a:pPr marL="171450" indent="-171450">
              <a:buFontTx/>
              <a:buChar char="-"/>
            </a:pPr>
            <a:r>
              <a:rPr lang="en-US" dirty="0"/>
              <a:t>Of course computer scientists have found improvements</a:t>
            </a:r>
          </a:p>
          <a:p>
            <a:pPr marL="0" indent="0">
              <a:buFontTx/>
              <a:buNone/>
            </a:pPr>
            <a:endParaRPr lang="en-US" dirty="0"/>
          </a:p>
        </p:txBody>
      </p:sp>
      <p:sp>
        <p:nvSpPr>
          <p:cNvPr id="4" name="Slide Number Placeholder 3">
            <a:extLst>
              <a:ext uri="{FF2B5EF4-FFF2-40B4-BE49-F238E27FC236}">
                <a16:creationId xmlns:a16="http://schemas.microsoft.com/office/drawing/2014/main" id="{D78727E5-E280-5F4F-C798-CABBAC354711}"/>
              </a:ext>
            </a:extLst>
          </p:cNvPr>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1364467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Whole different paradigm. Similar to some of the historical </a:t>
            </a:r>
            <a:r>
              <a:rPr lang="en-US" dirty="0" err="1"/>
              <a:t>compting</a:t>
            </a:r>
            <a:r>
              <a:rPr lang="en-US" dirty="0"/>
              <a:t>.</a:t>
            </a:r>
          </a:p>
          <a:p>
            <a:pPr marL="171450" indent="-171450">
              <a:buFontTx/>
              <a:buChar char="-"/>
            </a:pPr>
            <a:r>
              <a:rPr lang="en-US" dirty="0"/>
              <a:t>So far we’ve been talking about things in the real world we’re familiar with</a:t>
            </a:r>
          </a:p>
          <a:p>
            <a:pPr marL="171450" indent="-171450">
              <a:buFontTx/>
              <a:buChar char="-"/>
            </a:pPr>
            <a:r>
              <a:rPr lang="en-US" dirty="0"/>
              <a:t>Tangible quantities that we have an intuition for</a:t>
            </a:r>
          </a:p>
          <a:p>
            <a:pPr marL="171450" indent="-171450">
              <a:buFontTx/>
              <a:buChar char="-"/>
            </a:pPr>
            <a:r>
              <a:rPr lang="en-US" dirty="0"/>
              <a:t>But it turns out there are things in the universe that are very small. They act more like the random numbers we’re familiar with from our actuarial studies.</a:t>
            </a:r>
          </a:p>
        </p:txBody>
      </p:sp>
      <p:sp>
        <p:nvSpPr>
          <p:cNvPr id="4" name="Slide Number Placeholder 3"/>
          <p:cNvSpPr>
            <a:spLocks noGrp="1"/>
          </p:cNvSpPr>
          <p:nvPr>
            <p:ph type="sldNum" sz="quarter" idx="5"/>
          </p:nvPr>
        </p:nvSpPr>
        <p:spPr/>
        <p:txBody>
          <a:bodyPr/>
          <a:lstStyle/>
          <a:p>
            <a:fld id="{1BEA80CD-AE39-0C4B-A880-515F813E088A}" type="slidenum">
              <a:rPr lang="en-US" smtClean="0"/>
              <a:t>24</a:t>
            </a:fld>
            <a:endParaRPr lang="en-US"/>
          </a:p>
        </p:txBody>
      </p:sp>
    </p:spTree>
    <p:extLst>
      <p:ext uri="{BB962C8B-B14F-4D97-AF65-F5344CB8AC3E}">
        <p14:creationId xmlns:p14="http://schemas.microsoft.com/office/powerpoint/2010/main" val="1139145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1D4B-BAB4-16D9-3E86-E322B0D49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E7E7E-5BD4-DEFB-D8CE-D091636FD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40BC4-2ABF-57DB-6CB6-8695BA87C4F7}"/>
              </a:ext>
            </a:extLst>
          </p:cNvPr>
          <p:cNvSpPr>
            <a:spLocks noGrp="1"/>
          </p:cNvSpPr>
          <p:nvPr>
            <p:ph type="body" idx="1"/>
          </p:nvPr>
        </p:nvSpPr>
        <p:spPr/>
        <p:txBody>
          <a:bodyPr/>
          <a:lstStyle/>
          <a:p>
            <a:pPr marL="171450" indent="-171450">
              <a:buFontTx/>
              <a:buChar char="-"/>
            </a:pPr>
            <a:r>
              <a:rPr lang="en-US" dirty="0"/>
              <a:t>God doesn’t play dice with the universe</a:t>
            </a:r>
          </a:p>
          <a:p>
            <a:pPr marL="171450" indent="-171450">
              <a:buFontTx/>
              <a:buChar char="-"/>
            </a:pPr>
            <a:r>
              <a:rPr lang="en-US" dirty="0"/>
              <a:t>You don’t have to understand this any more than we needed to understand how transistors work</a:t>
            </a:r>
          </a:p>
          <a:p>
            <a:pPr marL="171450" indent="-171450">
              <a:buFontTx/>
              <a:buChar char="-"/>
            </a:pPr>
            <a:r>
              <a:rPr lang="en-US" dirty="0"/>
              <a:t>There’s some way to put it into a random state</a:t>
            </a:r>
          </a:p>
          <a:p>
            <a:pPr marL="171450" indent="-171450">
              <a:buFontTx/>
              <a:buChar char="-"/>
            </a:pPr>
            <a:r>
              <a:rPr lang="en-US" dirty="0"/>
              <a:t>There are some way to measure it. Measuring gives it a set value</a:t>
            </a:r>
          </a:p>
        </p:txBody>
      </p:sp>
      <p:sp>
        <p:nvSpPr>
          <p:cNvPr id="4" name="Slide Number Placeholder 3">
            <a:extLst>
              <a:ext uri="{FF2B5EF4-FFF2-40B4-BE49-F238E27FC236}">
                <a16:creationId xmlns:a16="http://schemas.microsoft.com/office/drawing/2014/main" id="{9B6020A7-3C85-EC4A-F3F6-9FC85D982120}"/>
              </a:ext>
            </a:extLst>
          </p:cNvPr>
          <p:cNvSpPr>
            <a:spLocks noGrp="1"/>
          </p:cNvSpPr>
          <p:nvPr>
            <p:ph type="sldNum" sz="quarter" idx="5"/>
          </p:nvPr>
        </p:nvSpPr>
        <p:spPr/>
        <p:txBody>
          <a:bodyPr/>
          <a:lstStyle/>
          <a:p>
            <a:fld id="{1BEA80CD-AE39-0C4B-A880-515F813E088A}" type="slidenum">
              <a:rPr lang="en-US" smtClean="0"/>
              <a:t>25</a:t>
            </a:fld>
            <a:endParaRPr lang="en-US"/>
          </a:p>
        </p:txBody>
      </p:sp>
    </p:spTree>
    <p:extLst>
      <p:ext uri="{BB962C8B-B14F-4D97-AF65-F5344CB8AC3E}">
        <p14:creationId xmlns:p14="http://schemas.microsoft.com/office/powerpoint/2010/main" val="587633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9040-A93D-C618-FBD2-837F6FD7C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F24BF-9242-4943-B1A5-C562494F9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5CAC7-D45C-5A87-BD50-C30B76494EE8}"/>
              </a:ext>
            </a:extLst>
          </p:cNvPr>
          <p:cNvSpPr>
            <a:spLocks noGrp="1"/>
          </p:cNvSpPr>
          <p:nvPr>
            <p:ph type="body" idx="1"/>
          </p:nvPr>
        </p:nvSpPr>
        <p:spPr/>
        <p:txBody>
          <a:bodyPr/>
          <a:lstStyle/>
          <a:p>
            <a:pPr marL="171450" indent="-171450">
              <a:buFontTx/>
              <a:buChar char="-"/>
            </a:pPr>
            <a:r>
              <a:rPr lang="en-US" dirty="0"/>
              <a:t>Random particle, </a:t>
            </a:r>
            <a:r>
              <a:rPr lang="en-US" dirty="0" err="1"/>
              <a:t>phosphoros</a:t>
            </a:r>
            <a:r>
              <a:rPr lang="en-US" dirty="0"/>
              <a:t> atom (like SQC uses)</a:t>
            </a:r>
          </a:p>
          <a:p>
            <a:pPr marL="171450" indent="-171450">
              <a:buFontTx/>
              <a:buChar char="-"/>
            </a:pPr>
            <a:r>
              <a:rPr lang="en-US" dirty="0"/>
              <a:t>Spin up or down. Arbitrarily assign between 0 and 1.</a:t>
            </a:r>
          </a:p>
          <a:p>
            <a:pPr marL="171450" indent="-171450">
              <a:buFontTx/>
              <a:buChar char="-"/>
            </a:pPr>
            <a:r>
              <a:rPr lang="en-US" dirty="0"/>
              <a:t>Fire lasers</a:t>
            </a:r>
          </a:p>
          <a:p>
            <a:pPr marL="171450" indent="-171450">
              <a:buFontTx/>
              <a:buChar char="-"/>
            </a:pPr>
            <a:r>
              <a:rPr lang="en-US" dirty="0"/>
              <a:t>Can never observe underlying state value</a:t>
            </a:r>
          </a:p>
          <a:p>
            <a:pPr marL="0" indent="0">
              <a:buFontTx/>
              <a:buNone/>
            </a:pPr>
            <a:endParaRPr lang="en-US" dirty="0"/>
          </a:p>
        </p:txBody>
      </p:sp>
      <p:sp>
        <p:nvSpPr>
          <p:cNvPr id="4" name="Slide Number Placeholder 3">
            <a:extLst>
              <a:ext uri="{FF2B5EF4-FFF2-40B4-BE49-F238E27FC236}">
                <a16:creationId xmlns:a16="http://schemas.microsoft.com/office/drawing/2014/main" id="{19FE2569-A83B-82E7-B4B5-15A0ED5B1B49}"/>
              </a:ext>
            </a:extLst>
          </p:cNvPr>
          <p:cNvSpPr>
            <a:spLocks noGrp="1"/>
          </p:cNvSpPr>
          <p:nvPr>
            <p:ph type="sldNum" sz="quarter" idx="5"/>
          </p:nvPr>
        </p:nvSpPr>
        <p:spPr/>
        <p:txBody>
          <a:bodyPr/>
          <a:lstStyle/>
          <a:p>
            <a:fld id="{1BEA80CD-AE39-0C4B-A880-515F813E088A}" type="slidenum">
              <a:rPr lang="en-US" smtClean="0"/>
              <a:t>26</a:t>
            </a:fld>
            <a:endParaRPr lang="en-US"/>
          </a:p>
        </p:txBody>
      </p:sp>
    </p:spTree>
    <p:extLst>
      <p:ext uri="{BB962C8B-B14F-4D97-AF65-F5344CB8AC3E}">
        <p14:creationId xmlns:p14="http://schemas.microsoft.com/office/powerpoint/2010/main" val="4256773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7CEEF-D8D8-D4DA-0914-C91473A0B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38BE4-6E4E-42F1-1350-B6F0608A29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77957E-B774-4B88-BFA8-E2C432DFBA1C}"/>
              </a:ext>
            </a:extLst>
          </p:cNvPr>
          <p:cNvSpPr>
            <a:spLocks noGrp="1"/>
          </p:cNvSpPr>
          <p:nvPr>
            <p:ph type="body" idx="1"/>
          </p:nvPr>
        </p:nvSpPr>
        <p:spPr/>
        <p:txBody>
          <a:bodyPr/>
          <a:lstStyle/>
          <a:p>
            <a:pPr marL="171450" indent="-171450">
              <a:buFontTx/>
              <a:buChar char="-"/>
            </a:pPr>
            <a:r>
              <a:rPr lang="en-US" dirty="0"/>
              <a:t>What’s really confusing is that it’s actually complex numbers</a:t>
            </a:r>
          </a:p>
          <a:p>
            <a:pPr marL="171450" indent="-171450">
              <a:buFontTx/>
              <a:buChar char="-"/>
            </a:pPr>
            <a:r>
              <a:rPr lang="en-US" dirty="0"/>
              <a:t>We fire lasers at it, and it changes the state as complex numbers</a:t>
            </a:r>
          </a:p>
          <a:p>
            <a:pPr marL="171450" indent="-171450">
              <a:buFontTx/>
              <a:buChar char="-"/>
            </a:pPr>
            <a:r>
              <a:rPr lang="en-US" dirty="0"/>
              <a:t>Behind the scenes it looks like the universe uses complex numbers</a:t>
            </a:r>
          </a:p>
          <a:p>
            <a:pPr marL="171450" indent="-171450">
              <a:buFontTx/>
              <a:buChar char="-"/>
            </a:pPr>
            <a:r>
              <a:rPr lang="en-US" dirty="0"/>
              <a:t>For a given set of probabilities there are many states that can get that probability</a:t>
            </a:r>
          </a:p>
        </p:txBody>
      </p:sp>
      <p:sp>
        <p:nvSpPr>
          <p:cNvPr id="4" name="Slide Number Placeholder 3">
            <a:extLst>
              <a:ext uri="{FF2B5EF4-FFF2-40B4-BE49-F238E27FC236}">
                <a16:creationId xmlns:a16="http://schemas.microsoft.com/office/drawing/2014/main" id="{B93111B4-1498-23E5-346D-D26F4577CF6E}"/>
              </a:ext>
            </a:extLst>
          </p:cNvPr>
          <p:cNvSpPr>
            <a:spLocks noGrp="1"/>
          </p:cNvSpPr>
          <p:nvPr>
            <p:ph type="sldNum" sz="quarter" idx="5"/>
          </p:nvPr>
        </p:nvSpPr>
        <p:spPr/>
        <p:txBody>
          <a:bodyPr/>
          <a:lstStyle/>
          <a:p>
            <a:fld id="{1BEA80CD-AE39-0C4B-A880-515F813E088A}" type="slidenum">
              <a:rPr lang="en-US" smtClean="0"/>
              <a:t>27</a:t>
            </a:fld>
            <a:endParaRPr lang="en-US"/>
          </a:p>
        </p:txBody>
      </p:sp>
    </p:spTree>
    <p:extLst>
      <p:ext uri="{BB962C8B-B14F-4D97-AF65-F5344CB8AC3E}">
        <p14:creationId xmlns:p14="http://schemas.microsoft.com/office/powerpoint/2010/main" val="82135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7537-F995-3CC1-4DAF-4027C855D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535C30-C579-DE43-9C2A-366AD9542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6CACF-39CF-0148-0DF8-BC843A194681}"/>
              </a:ext>
            </a:extLst>
          </p:cNvPr>
          <p:cNvSpPr>
            <a:spLocks noGrp="1"/>
          </p:cNvSpPr>
          <p:nvPr>
            <p:ph type="body" idx="1"/>
          </p:nvPr>
        </p:nvSpPr>
        <p:spPr/>
        <p:txBody>
          <a:bodyPr/>
          <a:lstStyle/>
          <a:p>
            <a:pPr marL="171450" indent="-171450">
              <a:buFontTx/>
              <a:buChar char="-"/>
            </a:pPr>
            <a:r>
              <a:rPr lang="en-US" dirty="0"/>
              <a:t>State across multiple</a:t>
            </a:r>
          </a:p>
          <a:p>
            <a:pPr marL="171450" indent="-171450">
              <a:buFontTx/>
              <a:buChar char="-"/>
            </a:pPr>
            <a:r>
              <a:rPr lang="en-US" dirty="0"/>
              <a:t>To think about the ramifications lets use real numbers…</a:t>
            </a:r>
          </a:p>
        </p:txBody>
      </p:sp>
      <p:sp>
        <p:nvSpPr>
          <p:cNvPr id="4" name="Slide Number Placeholder 3">
            <a:extLst>
              <a:ext uri="{FF2B5EF4-FFF2-40B4-BE49-F238E27FC236}">
                <a16:creationId xmlns:a16="http://schemas.microsoft.com/office/drawing/2014/main" id="{657A2DC3-6EE4-B0AF-3553-7A5E94891833}"/>
              </a:ext>
            </a:extLst>
          </p:cNvPr>
          <p:cNvSpPr>
            <a:spLocks noGrp="1"/>
          </p:cNvSpPr>
          <p:nvPr>
            <p:ph type="sldNum" sz="quarter" idx="5"/>
          </p:nvPr>
        </p:nvSpPr>
        <p:spPr/>
        <p:txBody>
          <a:bodyPr/>
          <a:lstStyle/>
          <a:p>
            <a:fld id="{1BEA80CD-AE39-0C4B-A880-515F813E088A}" type="slidenum">
              <a:rPr lang="en-US" smtClean="0"/>
              <a:t>28</a:t>
            </a:fld>
            <a:endParaRPr lang="en-US"/>
          </a:p>
        </p:txBody>
      </p:sp>
    </p:spTree>
    <p:extLst>
      <p:ext uri="{BB962C8B-B14F-4D97-AF65-F5344CB8AC3E}">
        <p14:creationId xmlns:p14="http://schemas.microsoft.com/office/powerpoint/2010/main" val="14705166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8BE3B-6AF4-B6B2-A0C4-67F0601A3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EC967-5D13-F8C7-0246-E9281A0786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ECFCDD-1935-84C6-49AC-B3AF3DECF69D}"/>
              </a:ext>
            </a:extLst>
          </p:cNvPr>
          <p:cNvSpPr>
            <a:spLocks noGrp="1"/>
          </p:cNvSpPr>
          <p:nvPr>
            <p:ph type="body" idx="1"/>
          </p:nvPr>
        </p:nvSpPr>
        <p:spPr/>
        <p:txBody>
          <a:bodyPr/>
          <a:lstStyle/>
          <a:p>
            <a:pPr marL="171450" indent="-171450">
              <a:buFontTx/>
              <a:buChar char="-"/>
            </a:pPr>
            <a:r>
              <a:rPr lang="en-US" dirty="0"/>
              <a:t>What is probability second random particle is 1?</a:t>
            </a:r>
          </a:p>
          <a:p>
            <a:pPr marL="171450" indent="-171450">
              <a:buFontTx/>
              <a:buChar char="-"/>
            </a:pPr>
            <a:r>
              <a:rPr lang="en-US" dirty="0"/>
              <a:t>What is probability when we know first particle is 0?</a:t>
            </a:r>
          </a:p>
          <a:p>
            <a:pPr marL="171450" indent="-171450">
              <a:buFontTx/>
              <a:buChar char="-"/>
            </a:pPr>
            <a:r>
              <a:rPr lang="en-US" dirty="0"/>
              <a:t>Some kind of quantum correlation</a:t>
            </a:r>
          </a:p>
          <a:p>
            <a:pPr marL="171450" indent="-171450">
              <a:buFontTx/>
              <a:buChar char="-"/>
            </a:pPr>
            <a:r>
              <a:rPr lang="en-US" dirty="0"/>
              <a:t>The nature of this correlation has been the subject of much consternation with physicists, not least of which because it seems to happen faster than the speed of light</a:t>
            </a:r>
          </a:p>
          <a:p>
            <a:pPr marL="171450" indent="-171450">
              <a:buFontTx/>
              <a:buChar char="-"/>
            </a:pPr>
            <a:r>
              <a:rPr lang="en-US" dirty="0"/>
              <a:t>But for our purposes – its can be thought of as a joint probability distribution.</a:t>
            </a:r>
          </a:p>
          <a:p>
            <a:pPr marL="171450" indent="-171450">
              <a:buFontTx/>
              <a:buChar char="-"/>
            </a:pPr>
            <a:r>
              <a:rPr lang="en-US" dirty="0"/>
              <a:t>Lets talk about the manipulation of these amplitudes…</a:t>
            </a:r>
          </a:p>
        </p:txBody>
      </p:sp>
      <p:sp>
        <p:nvSpPr>
          <p:cNvPr id="4" name="Slide Number Placeholder 3">
            <a:extLst>
              <a:ext uri="{FF2B5EF4-FFF2-40B4-BE49-F238E27FC236}">
                <a16:creationId xmlns:a16="http://schemas.microsoft.com/office/drawing/2014/main" id="{C2A7EC99-865C-A0B9-E3E7-92722419C758}"/>
              </a:ext>
            </a:extLst>
          </p:cNvPr>
          <p:cNvSpPr>
            <a:spLocks noGrp="1"/>
          </p:cNvSpPr>
          <p:nvPr>
            <p:ph type="sldNum" sz="quarter" idx="5"/>
          </p:nvPr>
        </p:nvSpPr>
        <p:spPr/>
        <p:txBody>
          <a:bodyPr/>
          <a:lstStyle/>
          <a:p>
            <a:fld id="{1BEA80CD-AE39-0C4B-A880-515F813E088A}" type="slidenum">
              <a:rPr lang="en-US" smtClean="0"/>
              <a:t>29</a:t>
            </a:fld>
            <a:endParaRPr lang="en-US"/>
          </a:p>
        </p:txBody>
      </p:sp>
    </p:spTree>
    <p:extLst>
      <p:ext uri="{BB962C8B-B14F-4D97-AF65-F5344CB8AC3E}">
        <p14:creationId xmlns:p14="http://schemas.microsoft.com/office/powerpoint/2010/main" val="3282153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AU" dirty="0"/>
              <a:t>Deeper understanding of computing makes quantum computing easier to understand</a:t>
            </a:r>
          </a:p>
          <a:p>
            <a:pPr marL="171450" indent="-171450">
              <a:buFontTx/>
              <a:buChar char="-"/>
            </a:pPr>
            <a:r>
              <a:rPr lang="en-AU" dirty="0"/>
              <a:t>Clear up front</a:t>
            </a:r>
          </a:p>
          <a:p>
            <a:pPr marL="171450" indent="-171450">
              <a:buFontTx/>
              <a:buChar char="-"/>
            </a:pPr>
            <a:r>
              <a:rPr lang="en-AU" dirty="0"/>
              <a:t>Simplistic models of computation</a:t>
            </a:r>
          </a:p>
          <a:p>
            <a:pPr marL="171450" indent="-171450">
              <a:buFontTx/>
              <a:buChar char="-"/>
            </a:pPr>
            <a:r>
              <a:rPr lang="en-AU" dirty="0"/>
              <a:t>Not PHD level explanations. Maybe not even university level. </a:t>
            </a:r>
          </a:p>
          <a:p>
            <a:pPr marL="171450" indent="-171450">
              <a:buFontTx/>
              <a:buChar char="-"/>
            </a:pPr>
            <a:r>
              <a:rPr lang="en-AU" dirty="0"/>
              <a:t>This is the start of the journey, not the end.</a:t>
            </a:r>
          </a:p>
          <a:p>
            <a:pPr marL="171450" indent="-171450">
              <a:buFontTx/>
              <a:buChar char="-"/>
            </a:pP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4320926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1F320-D71B-97E5-3176-92AF1BDE5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4F6081-1ED6-418D-54DB-F1D1F2884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462B6-5F7C-61C6-E084-F444C433CF1F}"/>
              </a:ext>
            </a:extLst>
          </p:cNvPr>
          <p:cNvSpPr>
            <a:spLocks noGrp="1"/>
          </p:cNvSpPr>
          <p:nvPr>
            <p:ph type="body" idx="1"/>
          </p:nvPr>
        </p:nvSpPr>
        <p:spPr/>
        <p:txBody>
          <a:bodyPr/>
          <a:lstStyle/>
          <a:p>
            <a:pPr marL="171450" indent="-171450">
              <a:buFontTx/>
              <a:buChar char="-"/>
            </a:pPr>
            <a:r>
              <a:rPr lang="en-US" dirty="0"/>
              <a:t>Unitary matrix</a:t>
            </a:r>
          </a:p>
          <a:p>
            <a:pPr marL="171450" indent="-171450">
              <a:buFontTx/>
              <a:buChar char="-"/>
            </a:pPr>
            <a:r>
              <a:rPr lang="en-US" dirty="0"/>
              <a:t>THIS IS ESSNETIALLY WHAT QUANTUM COMPUTING IS.</a:t>
            </a:r>
          </a:p>
          <a:p>
            <a:pPr marL="171450" indent="-171450">
              <a:buFontTx/>
              <a:buChar char="-"/>
            </a:pPr>
            <a:r>
              <a:rPr lang="en-US" dirty="0"/>
              <a:t>Turns out that the universe can do matrix multiplication for us incredibly quickly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And this starts to get useful as we expand our system to even more random particles…</a:t>
            </a:r>
          </a:p>
          <a:p>
            <a:pPr marL="171450" indent="-171450">
              <a:buFontTx/>
              <a:buChar char="-"/>
            </a:pPr>
            <a:endParaRPr lang="en-US" dirty="0"/>
          </a:p>
        </p:txBody>
      </p:sp>
      <p:sp>
        <p:nvSpPr>
          <p:cNvPr id="4" name="Slide Number Placeholder 3">
            <a:extLst>
              <a:ext uri="{FF2B5EF4-FFF2-40B4-BE49-F238E27FC236}">
                <a16:creationId xmlns:a16="http://schemas.microsoft.com/office/drawing/2014/main" id="{11AFDD3A-C81C-0150-C29B-CBA4D12DCA7A}"/>
              </a:ext>
            </a:extLst>
          </p:cNvPr>
          <p:cNvSpPr>
            <a:spLocks noGrp="1"/>
          </p:cNvSpPr>
          <p:nvPr>
            <p:ph type="sldNum" sz="quarter" idx="5"/>
          </p:nvPr>
        </p:nvSpPr>
        <p:spPr/>
        <p:txBody>
          <a:bodyPr/>
          <a:lstStyle/>
          <a:p>
            <a:fld id="{1BEA80CD-AE39-0C4B-A880-515F813E088A}" type="slidenum">
              <a:rPr lang="en-US" smtClean="0"/>
              <a:t>30</a:t>
            </a:fld>
            <a:endParaRPr lang="en-US"/>
          </a:p>
        </p:txBody>
      </p:sp>
    </p:spTree>
    <p:extLst>
      <p:ext uri="{BB962C8B-B14F-4D97-AF65-F5344CB8AC3E}">
        <p14:creationId xmlns:p14="http://schemas.microsoft.com/office/powerpoint/2010/main" val="38907410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34671-E5B0-84A3-9EA1-B8385D96D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EF960-F457-B1C6-9769-43B1E533D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F9F63D-89DC-12CE-9B84-76A1D020F575}"/>
              </a:ext>
            </a:extLst>
          </p:cNvPr>
          <p:cNvSpPr>
            <a:spLocks noGrp="1"/>
          </p:cNvSpPr>
          <p:nvPr>
            <p:ph type="body" idx="1"/>
          </p:nvPr>
        </p:nvSpPr>
        <p:spPr/>
        <p:txBody>
          <a:bodyPr/>
          <a:lstStyle/>
          <a:p>
            <a:r>
              <a:rPr lang="en-US" dirty="0"/>
              <a:t>20 risk factors, each taking 250 possible values.</a:t>
            </a:r>
          </a:p>
          <a:p>
            <a:r>
              <a:rPr lang="en-US" dirty="0"/>
              <a:t>That is a good comparison because it lands with actuaries: mortality, lapses, claims inflation, discount rates, asset returns, operational assumptions, policyholder </a:t>
            </a:r>
            <a:r>
              <a:rPr lang="en-US" dirty="0" err="1"/>
              <a:t>behaviour</a:t>
            </a:r>
            <a:r>
              <a:rPr lang="en-US" dirty="0"/>
              <a:t>, etc.</a:t>
            </a:r>
          </a:p>
          <a:p>
            <a:pPr marL="0" indent="0">
              <a:buFontTx/>
              <a:buNone/>
            </a:pPr>
            <a:endParaRPr lang="en-US" dirty="0"/>
          </a:p>
          <a:p>
            <a:pPr marL="171450" indent="-171450">
              <a:buFontTx/>
              <a:buChar char="-"/>
            </a:pPr>
            <a:endParaRPr lang="en-US" dirty="0"/>
          </a:p>
          <a:p>
            <a:pPr marL="171450" indent="-171450">
              <a:buFontTx/>
              <a:buChar char="-"/>
            </a:pPr>
            <a:r>
              <a:rPr lang="en-US" dirty="0"/>
              <a:t>10^93 even doing a trillion a second would take 10^73 years (6 billions)</a:t>
            </a:r>
          </a:p>
          <a:p>
            <a:pPr marL="171450" indent="-171450">
              <a:buFontTx/>
              <a:buChar char="-"/>
            </a:pPr>
            <a:r>
              <a:rPr lang="en-US" dirty="0"/>
              <a:t>Approximately 10^67 times the age of the universe (5 billions)</a:t>
            </a:r>
          </a:p>
          <a:p>
            <a:pPr marL="171450" indent="-171450">
              <a:buFontTx/>
              <a:buChar char="-"/>
            </a:pPr>
            <a:r>
              <a:rPr lang="en-US" dirty="0"/>
              <a:t>But of course, not very helpful….</a:t>
            </a:r>
          </a:p>
        </p:txBody>
      </p:sp>
      <p:sp>
        <p:nvSpPr>
          <p:cNvPr id="4" name="Slide Number Placeholder 3">
            <a:extLst>
              <a:ext uri="{FF2B5EF4-FFF2-40B4-BE49-F238E27FC236}">
                <a16:creationId xmlns:a16="http://schemas.microsoft.com/office/drawing/2014/main" id="{F20E8EB3-6B07-750A-61AD-FCE954C5ED04}"/>
              </a:ext>
            </a:extLst>
          </p:cNvPr>
          <p:cNvSpPr>
            <a:spLocks noGrp="1"/>
          </p:cNvSpPr>
          <p:nvPr>
            <p:ph type="sldNum" sz="quarter" idx="5"/>
          </p:nvPr>
        </p:nvSpPr>
        <p:spPr/>
        <p:txBody>
          <a:bodyPr/>
          <a:lstStyle/>
          <a:p>
            <a:fld id="{1BEA80CD-AE39-0C4B-A880-515F813E088A}" type="slidenum">
              <a:rPr lang="en-US" smtClean="0"/>
              <a:t>31</a:t>
            </a:fld>
            <a:endParaRPr lang="en-US"/>
          </a:p>
        </p:txBody>
      </p:sp>
    </p:spTree>
    <p:extLst>
      <p:ext uri="{BB962C8B-B14F-4D97-AF65-F5344CB8AC3E}">
        <p14:creationId xmlns:p14="http://schemas.microsoft.com/office/powerpoint/2010/main" val="3070715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2270-756C-399C-F5DA-7047691A4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AF8383-67F6-26C1-A343-7B60F3530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F11469-E9A0-E8E4-1864-CC2C4EF284CF}"/>
              </a:ext>
            </a:extLst>
          </p:cNvPr>
          <p:cNvSpPr>
            <a:spLocks noGrp="1"/>
          </p:cNvSpPr>
          <p:nvPr>
            <p:ph type="body" idx="1"/>
          </p:nvPr>
        </p:nvSpPr>
        <p:spPr/>
        <p:txBody>
          <a:bodyPr/>
          <a:lstStyle/>
          <a:p>
            <a:pPr marL="171450" indent="-171450">
              <a:buFontTx/>
              <a:buChar char="-"/>
            </a:pPr>
            <a:r>
              <a:rPr lang="en-US" dirty="0"/>
              <a:t>Solving huge simultaneous equations and </a:t>
            </a:r>
            <a:r>
              <a:rPr lang="en-US" dirty="0" err="1"/>
              <a:t>optmisation</a:t>
            </a:r>
            <a:endParaRPr lang="en-US" dirty="0"/>
          </a:p>
        </p:txBody>
      </p:sp>
      <p:sp>
        <p:nvSpPr>
          <p:cNvPr id="4" name="Slide Number Placeholder 3">
            <a:extLst>
              <a:ext uri="{FF2B5EF4-FFF2-40B4-BE49-F238E27FC236}">
                <a16:creationId xmlns:a16="http://schemas.microsoft.com/office/drawing/2014/main" id="{6FC9CA98-91AE-4649-0247-3CB6AA9BEC52}"/>
              </a:ext>
            </a:extLst>
          </p:cNvPr>
          <p:cNvSpPr>
            <a:spLocks noGrp="1"/>
          </p:cNvSpPr>
          <p:nvPr>
            <p:ph type="sldNum" sz="quarter" idx="5"/>
          </p:nvPr>
        </p:nvSpPr>
        <p:spPr/>
        <p:txBody>
          <a:bodyPr/>
          <a:lstStyle/>
          <a:p>
            <a:fld id="{1BEA80CD-AE39-0C4B-A880-515F813E088A}" type="slidenum">
              <a:rPr lang="en-US" smtClean="0"/>
              <a:t>32</a:t>
            </a:fld>
            <a:endParaRPr lang="en-US"/>
          </a:p>
        </p:txBody>
      </p:sp>
    </p:spTree>
    <p:extLst>
      <p:ext uri="{BB962C8B-B14F-4D97-AF65-F5344CB8AC3E}">
        <p14:creationId xmlns:p14="http://schemas.microsoft.com/office/powerpoint/2010/main" val="565819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33</a:t>
            </a:fld>
            <a:endParaRPr lang="en-US"/>
          </a:p>
        </p:txBody>
      </p:sp>
    </p:spTree>
    <p:extLst>
      <p:ext uri="{BB962C8B-B14F-4D97-AF65-F5344CB8AC3E}">
        <p14:creationId xmlns:p14="http://schemas.microsoft.com/office/powerpoint/2010/main" val="26175496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5E6D4-3D5A-CFC2-4C43-6564E4857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69E24-D03E-464E-4B93-92FB2AE4A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A7F60B-BC4A-4792-A2D1-D85986193848}"/>
              </a:ext>
            </a:extLst>
          </p:cNvPr>
          <p:cNvSpPr>
            <a:spLocks noGrp="1"/>
          </p:cNvSpPr>
          <p:nvPr>
            <p:ph type="body" idx="1"/>
          </p:nvPr>
        </p:nvSpPr>
        <p:spPr/>
        <p:txBody>
          <a:bodyPr/>
          <a:lstStyle/>
          <a:p>
            <a:r>
              <a:rPr lang="en-US" dirty="0"/>
              <a:t>All of these why a 156 random particle system not useful yet</a:t>
            </a:r>
          </a:p>
        </p:txBody>
      </p:sp>
      <p:sp>
        <p:nvSpPr>
          <p:cNvPr id="4" name="Slide Number Placeholder 3">
            <a:extLst>
              <a:ext uri="{FF2B5EF4-FFF2-40B4-BE49-F238E27FC236}">
                <a16:creationId xmlns:a16="http://schemas.microsoft.com/office/drawing/2014/main" id="{B66BE840-B0AE-C1BF-5A65-A128B468C179}"/>
              </a:ext>
            </a:extLst>
          </p:cNvPr>
          <p:cNvSpPr>
            <a:spLocks noGrp="1"/>
          </p:cNvSpPr>
          <p:nvPr>
            <p:ph type="sldNum" sz="quarter" idx="5"/>
          </p:nvPr>
        </p:nvSpPr>
        <p:spPr/>
        <p:txBody>
          <a:bodyPr/>
          <a:lstStyle/>
          <a:p>
            <a:fld id="{1BEA80CD-AE39-0C4B-A880-515F813E088A}" type="slidenum">
              <a:rPr lang="en-US" smtClean="0"/>
              <a:t>34</a:t>
            </a:fld>
            <a:endParaRPr lang="en-US"/>
          </a:p>
        </p:txBody>
      </p:sp>
    </p:spTree>
    <p:extLst>
      <p:ext uri="{BB962C8B-B14F-4D97-AF65-F5344CB8AC3E}">
        <p14:creationId xmlns:p14="http://schemas.microsoft.com/office/powerpoint/2010/main" val="20355084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CB996-A1CB-FB8D-1370-20193BA55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BD953-8B1A-58BC-3E91-71B40F0C96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C3CEB9-87D4-DDBC-6D5E-D3BEB5D20E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4E8012-62B2-411F-0211-99867A48914E}"/>
              </a:ext>
            </a:extLst>
          </p:cNvPr>
          <p:cNvSpPr>
            <a:spLocks noGrp="1"/>
          </p:cNvSpPr>
          <p:nvPr>
            <p:ph type="sldNum" sz="quarter" idx="5"/>
          </p:nvPr>
        </p:nvSpPr>
        <p:spPr/>
        <p:txBody>
          <a:bodyPr/>
          <a:lstStyle/>
          <a:p>
            <a:fld id="{1BEA80CD-AE39-0C4B-A880-515F813E088A}" type="slidenum">
              <a:rPr lang="en-US" smtClean="0"/>
              <a:t>35</a:t>
            </a:fld>
            <a:endParaRPr lang="en-US"/>
          </a:p>
        </p:txBody>
      </p:sp>
    </p:spTree>
    <p:extLst>
      <p:ext uri="{BB962C8B-B14F-4D97-AF65-F5344CB8AC3E}">
        <p14:creationId xmlns:p14="http://schemas.microsoft.com/office/powerpoint/2010/main" val="1468701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702AC-BDC9-A20F-B35B-099D66DF2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03B2B-7AC5-4A89-3BE4-BD7EE6937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9B6D26-AED0-208D-EAA9-81790A78A32E}"/>
              </a:ext>
            </a:extLst>
          </p:cNvPr>
          <p:cNvSpPr>
            <a:spLocks noGrp="1"/>
          </p:cNvSpPr>
          <p:nvPr>
            <p:ph type="body" idx="1"/>
          </p:nvPr>
        </p:nvSpPr>
        <p:spPr/>
        <p:txBody>
          <a:bodyPr/>
          <a:lstStyle/>
          <a:p>
            <a:r>
              <a:rPr lang="en-US" dirty="0"/>
              <a:t>- Qubit is both concept and physical realization of it</a:t>
            </a:r>
          </a:p>
        </p:txBody>
      </p:sp>
      <p:sp>
        <p:nvSpPr>
          <p:cNvPr id="4" name="Slide Number Placeholder 3">
            <a:extLst>
              <a:ext uri="{FF2B5EF4-FFF2-40B4-BE49-F238E27FC236}">
                <a16:creationId xmlns:a16="http://schemas.microsoft.com/office/drawing/2014/main" id="{3990811E-4243-2374-0635-59EBC6BA5371}"/>
              </a:ext>
            </a:extLst>
          </p:cNvPr>
          <p:cNvSpPr>
            <a:spLocks noGrp="1"/>
          </p:cNvSpPr>
          <p:nvPr>
            <p:ph type="sldNum" sz="quarter" idx="5"/>
          </p:nvPr>
        </p:nvSpPr>
        <p:spPr/>
        <p:txBody>
          <a:bodyPr/>
          <a:lstStyle/>
          <a:p>
            <a:fld id="{1BEA80CD-AE39-0C4B-A880-515F813E088A}" type="slidenum">
              <a:rPr lang="en-US" smtClean="0"/>
              <a:t>36</a:t>
            </a:fld>
            <a:endParaRPr lang="en-US"/>
          </a:p>
        </p:txBody>
      </p:sp>
    </p:spTree>
    <p:extLst>
      <p:ext uri="{BB962C8B-B14F-4D97-AF65-F5344CB8AC3E}">
        <p14:creationId xmlns:p14="http://schemas.microsoft.com/office/powerpoint/2010/main" val="25639449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37</a:t>
            </a:fld>
            <a:endParaRPr lang="en-US"/>
          </a:p>
        </p:txBody>
      </p:sp>
    </p:spTree>
    <p:extLst>
      <p:ext uri="{BB962C8B-B14F-4D97-AF65-F5344CB8AC3E}">
        <p14:creationId xmlns:p14="http://schemas.microsoft.com/office/powerpoint/2010/main" val="767719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2174907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Mark Griffiths chairing the QCWG</a:t>
            </a:r>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346661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Ruler example for Addition</a:t>
            </a:r>
          </a:p>
        </p:txBody>
      </p:sp>
      <p:sp>
        <p:nvSpPr>
          <p:cNvPr id="4" name="Slide Number Placeholder 3"/>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2215527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3785758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Log base is</a:t>
            </a:r>
          </a:p>
        </p:txBody>
      </p:sp>
      <p:sp>
        <p:nvSpPr>
          <p:cNvPr id="4" name="Slide Number Placeholder 3"/>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36971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obvious problems:</a:t>
            </a:r>
          </a:p>
          <a:p>
            <a:pPr marL="171450" indent="-171450">
              <a:buFontTx/>
              <a:buChar char="-"/>
            </a:pPr>
            <a:r>
              <a:rPr lang="en-US" dirty="0"/>
              <a:t>Size</a:t>
            </a:r>
          </a:p>
          <a:p>
            <a:pPr marL="171450" indent="-171450">
              <a:buFontTx/>
              <a:buChar char="-"/>
            </a:pPr>
            <a:r>
              <a:rPr lang="en-US" dirty="0"/>
              <a:t>Accuracy</a:t>
            </a:r>
          </a:p>
          <a:p>
            <a:pPr marL="171450" indent="-171450">
              <a:buFontTx/>
              <a:buChar char="-"/>
            </a:pPr>
            <a:r>
              <a:rPr lang="en-US" dirty="0"/>
              <a:t>Reliability</a:t>
            </a: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3822481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p:txBody>
          <a:bodyPr/>
          <a:lstStyle/>
          <a:p>
            <a:r>
              <a:rPr lang="en-AU" dirty="0"/>
              <a:t>Demystifying Quantum Computing: A Practical Primer for Actuaries</a:t>
            </a:r>
            <a:endParaRPr lang="en-US" dirty="0"/>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a:xfrm>
            <a:off x="2001357" y="4895438"/>
            <a:ext cx="6566752" cy="1598604"/>
          </a:xfrm>
        </p:spPr>
        <p:txBody>
          <a:bodyPr/>
          <a:lstStyle/>
          <a:p>
            <a:r>
              <a:rPr lang="en-US" dirty="0"/>
              <a:t>Rob Deutsch</a:t>
            </a:r>
          </a:p>
          <a:p>
            <a:r>
              <a:rPr lang="en-US" dirty="0"/>
              <a:t>May 2026</a:t>
            </a:r>
          </a:p>
        </p:txBody>
      </p:sp>
      <p:sp>
        <p:nvSpPr>
          <p:cNvPr id="4" name="Footer Placeholder 4">
            <a:extLst>
              <a:ext uri="{FF2B5EF4-FFF2-40B4-BE49-F238E27FC236}">
                <a16:creationId xmlns:a16="http://schemas.microsoft.com/office/drawing/2014/main" id="{85F806FA-5237-2A06-33AC-08E634B7AC3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02564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71FA4-10BA-92B1-992D-FBF13D49333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5D380BC-E010-601F-6C47-E488D1710E4D}"/>
              </a:ext>
            </a:extLst>
          </p:cNvPr>
          <p:cNvSpPr>
            <a:spLocks noGrp="1"/>
          </p:cNvSpPr>
          <p:nvPr>
            <p:ph type="title"/>
          </p:nvPr>
        </p:nvSpPr>
        <p:spPr>
          <a:xfrm>
            <a:off x="326848" y="288389"/>
            <a:ext cx="11083274" cy="1232435"/>
          </a:xfrm>
        </p:spPr>
        <p:txBody>
          <a:bodyPr/>
          <a:lstStyle/>
          <a:p>
            <a:r>
              <a:rPr lang="en-US" dirty="0"/>
              <a:t>Curta</a:t>
            </a:r>
            <a:br>
              <a:rPr lang="en-US" dirty="0"/>
            </a:br>
            <a:r>
              <a:rPr lang="en-US" dirty="0"/>
              <a:t>Mechanical</a:t>
            </a:r>
            <a:br>
              <a:rPr lang="en-US" dirty="0"/>
            </a:br>
            <a:r>
              <a:rPr lang="en-US" dirty="0"/>
              <a:t>Calculator</a:t>
            </a:r>
          </a:p>
        </p:txBody>
      </p:sp>
      <p:sp>
        <p:nvSpPr>
          <p:cNvPr id="4" name="Slide Number Placeholder 3">
            <a:extLst>
              <a:ext uri="{FF2B5EF4-FFF2-40B4-BE49-F238E27FC236}">
                <a16:creationId xmlns:a16="http://schemas.microsoft.com/office/drawing/2014/main" id="{E3049F08-A86D-DBDF-18F7-78388BE19F85}"/>
              </a:ext>
            </a:extLst>
          </p:cNvPr>
          <p:cNvSpPr>
            <a:spLocks noGrp="1"/>
          </p:cNvSpPr>
          <p:nvPr>
            <p:ph type="sldNum" sz="quarter" idx="12"/>
          </p:nvPr>
        </p:nvSpPr>
        <p:spPr/>
        <p:txBody>
          <a:bodyPr/>
          <a:lstStyle/>
          <a:p>
            <a:fld id="{741AFF56-1126-4107-9C02-BC0EFBF16431}" type="slidenum">
              <a:rPr lang="en-GB" smtClean="0"/>
              <a:pPr/>
              <a:t>10</a:t>
            </a:fld>
            <a:endParaRPr lang="en-GB" dirty="0"/>
          </a:p>
        </p:txBody>
      </p:sp>
      <p:sp>
        <p:nvSpPr>
          <p:cNvPr id="2" name="Footer Placeholder 4">
            <a:extLst>
              <a:ext uri="{FF2B5EF4-FFF2-40B4-BE49-F238E27FC236}">
                <a16:creationId xmlns:a16="http://schemas.microsoft.com/office/drawing/2014/main" id="{4DFE670C-88DA-86EA-4300-EA4BB7B9DE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5" name="Picture 4" descr="Curta Type II mechanical calculator, c. 1960">
            <a:extLst>
              <a:ext uri="{FF2B5EF4-FFF2-40B4-BE49-F238E27FC236}">
                <a16:creationId xmlns:a16="http://schemas.microsoft.com/office/drawing/2014/main" id="{29A8D9B0-FFF4-82E7-4A75-E34F9CB1B5E3}"/>
              </a:ext>
            </a:extLst>
          </p:cNvPr>
          <p:cNvPicPr>
            <a:picLocks noChangeAspect="1"/>
          </p:cNvPicPr>
          <p:nvPr/>
        </p:nvPicPr>
        <p:blipFill>
          <a:blip r:embed="rId3"/>
          <a:srcRect l="26076" t="24276" r="28084" b="13771"/>
          <a:stretch>
            <a:fillRect/>
          </a:stretch>
        </p:blipFill>
        <p:spPr>
          <a:xfrm>
            <a:off x="3825993" y="0"/>
            <a:ext cx="4084983" cy="6858000"/>
          </a:xfrm>
          <a:prstGeom prst="rect">
            <a:avLst/>
          </a:prstGeom>
        </p:spPr>
      </p:pic>
      <p:sp>
        <p:nvSpPr>
          <p:cNvPr id="7" name="TextBox 6">
            <a:extLst>
              <a:ext uri="{FF2B5EF4-FFF2-40B4-BE49-F238E27FC236}">
                <a16:creationId xmlns:a16="http://schemas.microsoft.com/office/drawing/2014/main" id="{E282FA11-8ECF-49D0-721A-19280F63BB60}"/>
              </a:ext>
            </a:extLst>
          </p:cNvPr>
          <p:cNvSpPr txBox="1"/>
          <p:nvPr/>
        </p:nvSpPr>
        <p:spPr>
          <a:xfrm>
            <a:off x="6793992" y="17673"/>
            <a:ext cx="8412480" cy="369332"/>
          </a:xfrm>
          <a:prstGeom prst="rect">
            <a:avLst/>
          </a:prstGeom>
          <a:noFill/>
        </p:spPr>
        <p:txBody>
          <a:bodyPr wrap="square">
            <a:spAutoFit/>
          </a:bodyPr>
          <a:lstStyle/>
          <a:p>
            <a:r>
              <a:rPr lang="en-AU" dirty="0"/>
              <a:t>https://collection.powerhouse.com.au/object/35509</a:t>
            </a:r>
          </a:p>
        </p:txBody>
      </p:sp>
      <p:grpSp>
        <p:nvGrpSpPr>
          <p:cNvPr id="35" name="Group 34">
            <a:extLst>
              <a:ext uri="{FF2B5EF4-FFF2-40B4-BE49-F238E27FC236}">
                <a16:creationId xmlns:a16="http://schemas.microsoft.com/office/drawing/2014/main" id="{F6E25707-FBBD-518B-D67D-91EA201F8B41}"/>
              </a:ext>
            </a:extLst>
          </p:cNvPr>
          <p:cNvGrpSpPr/>
          <p:nvPr/>
        </p:nvGrpSpPr>
        <p:grpSpPr>
          <a:xfrm>
            <a:off x="1517103" y="3895002"/>
            <a:ext cx="2777806" cy="369332"/>
            <a:chOff x="1517103" y="3895002"/>
            <a:chExt cx="2777806" cy="369332"/>
          </a:xfrm>
        </p:grpSpPr>
        <p:sp>
          <p:nvSpPr>
            <p:cNvPr id="9" name="TextBox 8">
              <a:extLst>
                <a:ext uri="{FF2B5EF4-FFF2-40B4-BE49-F238E27FC236}">
                  <a16:creationId xmlns:a16="http://schemas.microsoft.com/office/drawing/2014/main" id="{5F46D583-CF03-4BFA-A662-D67759A3AA32}"/>
                </a:ext>
              </a:extLst>
            </p:cNvPr>
            <p:cNvSpPr txBox="1"/>
            <p:nvPr/>
          </p:nvSpPr>
          <p:spPr>
            <a:xfrm>
              <a:off x="1517103" y="3895002"/>
              <a:ext cx="1385424" cy="369332"/>
            </a:xfrm>
            <a:prstGeom prst="rect">
              <a:avLst/>
            </a:prstGeom>
            <a:noFill/>
          </p:spPr>
          <p:txBody>
            <a:bodyPr wrap="square" rtlCol="0">
              <a:spAutoFit/>
            </a:bodyPr>
            <a:lstStyle/>
            <a:p>
              <a:r>
                <a:rPr lang="en-AU" dirty="0"/>
                <a:t>Setting unit</a:t>
              </a:r>
            </a:p>
          </p:txBody>
        </p:sp>
        <p:cxnSp>
          <p:nvCxnSpPr>
            <p:cNvPr id="11" name="Straight Arrow Connector 10">
              <a:extLst>
                <a:ext uri="{FF2B5EF4-FFF2-40B4-BE49-F238E27FC236}">
                  <a16:creationId xmlns:a16="http://schemas.microsoft.com/office/drawing/2014/main" id="{B9475B05-5356-163B-3532-9398F4E2F23B}"/>
                </a:ext>
              </a:extLst>
            </p:cNvPr>
            <p:cNvCxnSpPr>
              <a:cxnSpLocks/>
              <a:stCxn id="9" idx="3"/>
            </p:cNvCxnSpPr>
            <p:nvPr/>
          </p:nvCxnSpPr>
          <p:spPr>
            <a:xfrm>
              <a:off x="2902527" y="4079668"/>
              <a:ext cx="1392382" cy="1846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7902278-E363-9B09-DBAF-65404F9BAE06}"/>
              </a:ext>
            </a:extLst>
          </p:cNvPr>
          <p:cNvGrpSpPr/>
          <p:nvPr/>
        </p:nvGrpSpPr>
        <p:grpSpPr>
          <a:xfrm>
            <a:off x="7536873" y="2154382"/>
            <a:ext cx="2784881" cy="948269"/>
            <a:chOff x="7536873" y="2154382"/>
            <a:chExt cx="2784881" cy="948269"/>
          </a:xfrm>
        </p:grpSpPr>
        <p:sp>
          <p:nvSpPr>
            <p:cNvPr id="19" name="TextBox 18">
              <a:extLst>
                <a:ext uri="{FF2B5EF4-FFF2-40B4-BE49-F238E27FC236}">
                  <a16:creationId xmlns:a16="http://schemas.microsoft.com/office/drawing/2014/main" id="{9F8AD71D-5B4E-8359-5707-7CA16DAA6A40}"/>
                </a:ext>
              </a:extLst>
            </p:cNvPr>
            <p:cNvSpPr txBox="1"/>
            <p:nvPr/>
          </p:nvSpPr>
          <p:spPr>
            <a:xfrm>
              <a:off x="8936330" y="2733319"/>
              <a:ext cx="1385424" cy="369332"/>
            </a:xfrm>
            <a:prstGeom prst="rect">
              <a:avLst/>
            </a:prstGeom>
            <a:noFill/>
          </p:spPr>
          <p:txBody>
            <a:bodyPr wrap="square" rtlCol="0">
              <a:spAutoFit/>
            </a:bodyPr>
            <a:lstStyle/>
            <a:p>
              <a:r>
                <a:rPr lang="en-AU" dirty="0"/>
                <a:t>Result dial</a:t>
              </a:r>
            </a:p>
          </p:txBody>
        </p:sp>
        <p:cxnSp>
          <p:nvCxnSpPr>
            <p:cNvPr id="20" name="Straight Arrow Connector 19">
              <a:extLst>
                <a:ext uri="{FF2B5EF4-FFF2-40B4-BE49-F238E27FC236}">
                  <a16:creationId xmlns:a16="http://schemas.microsoft.com/office/drawing/2014/main" id="{58E0105D-8E85-745C-4A18-2CC1DECA2FF0}"/>
                </a:ext>
              </a:extLst>
            </p:cNvPr>
            <p:cNvCxnSpPr>
              <a:cxnSpLocks/>
              <a:stCxn id="19" idx="1"/>
            </p:cNvCxnSpPr>
            <p:nvPr/>
          </p:nvCxnSpPr>
          <p:spPr>
            <a:xfrm flipH="1" flipV="1">
              <a:off x="7536873" y="2154382"/>
              <a:ext cx="1399457" cy="7636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4EDBDBDE-7838-8E72-D782-8AF450F490CE}"/>
              </a:ext>
            </a:extLst>
          </p:cNvPr>
          <p:cNvGrpSpPr/>
          <p:nvPr/>
        </p:nvGrpSpPr>
        <p:grpSpPr>
          <a:xfrm>
            <a:off x="7536873" y="1481761"/>
            <a:ext cx="3574471" cy="369332"/>
            <a:chOff x="7536873" y="1481761"/>
            <a:chExt cx="3574471" cy="369332"/>
          </a:xfrm>
        </p:grpSpPr>
        <p:sp>
          <p:nvSpPr>
            <p:cNvPr id="24" name="TextBox 23">
              <a:extLst>
                <a:ext uri="{FF2B5EF4-FFF2-40B4-BE49-F238E27FC236}">
                  <a16:creationId xmlns:a16="http://schemas.microsoft.com/office/drawing/2014/main" id="{06DB3E18-27FB-408B-2227-486A69983FB6}"/>
                </a:ext>
              </a:extLst>
            </p:cNvPr>
            <p:cNvSpPr txBox="1"/>
            <p:nvPr/>
          </p:nvSpPr>
          <p:spPr>
            <a:xfrm>
              <a:off x="8996563" y="1481761"/>
              <a:ext cx="2114781" cy="369332"/>
            </a:xfrm>
            <a:prstGeom prst="rect">
              <a:avLst/>
            </a:prstGeom>
            <a:noFill/>
          </p:spPr>
          <p:txBody>
            <a:bodyPr wrap="square" rtlCol="0">
              <a:spAutoFit/>
            </a:bodyPr>
            <a:lstStyle/>
            <a:p>
              <a:r>
                <a:rPr lang="en-AU" dirty="0"/>
                <a:t>Revolution counter</a:t>
              </a:r>
            </a:p>
          </p:txBody>
        </p:sp>
        <p:cxnSp>
          <p:nvCxnSpPr>
            <p:cNvPr id="25" name="Straight Arrow Connector 24">
              <a:extLst>
                <a:ext uri="{FF2B5EF4-FFF2-40B4-BE49-F238E27FC236}">
                  <a16:creationId xmlns:a16="http://schemas.microsoft.com/office/drawing/2014/main" id="{0DE3900E-BAED-E493-2866-3623BEF31B86}"/>
                </a:ext>
              </a:extLst>
            </p:cNvPr>
            <p:cNvCxnSpPr>
              <a:cxnSpLocks/>
              <a:stCxn id="24" idx="1"/>
            </p:cNvCxnSpPr>
            <p:nvPr/>
          </p:nvCxnSpPr>
          <p:spPr>
            <a:xfrm flipH="1" flipV="1">
              <a:off x="7536873" y="1599500"/>
              <a:ext cx="1459690" cy="669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E08C1D5C-C610-1A3E-BCD6-FA90862D30A4}"/>
              </a:ext>
            </a:extLst>
          </p:cNvPr>
          <p:cNvGrpSpPr/>
          <p:nvPr/>
        </p:nvGrpSpPr>
        <p:grpSpPr>
          <a:xfrm>
            <a:off x="387927" y="2460226"/>
            <a:ext cx="4329546" cy="698610"/>
            <a:chOff x="387927" y="2460226"/>
            <a:chExt cx="4329546" cy="698610"/>
          </a:xfrm>
        </p:grpSpPr>
        <p:sp>
          <p:nvSpPr>
            <p:cNvPr id="29" name="TextBox 28">
              <a:extLst>
                <a:ext uri="{FF2B5EF4-FFF2-40B4-BE49-F238E27FC236}">
                  <a16:creationId xmlns:a16="http://schemas.microsoft.com/office/drawing/2014/main" id="{BDC096B2-B917-B9C2-778E-62B3446871F2}"/>
                </a:ext>
              </a:extLst>
            </p:cNvPr>
            <p:cNvSpPr txBox="1"/>
            <p:nvPr/>
          </p:nvSpPr>
          <p:spPr>
            <a:xfrm>
              <a:off x="387927" y="2460226"/>
              <a:ext cx="2867743" cy="369332"/>
            </a:xfrm>
            <a:prstGeom prst="rect">
              <a:avLst/>
            </a:prstGeom>
            <a:noFill/>
          </p:spPr>
          <p:txBody>
            <a:bodyPr wrap="square" rtlCol="0">
              <a:spAutoFit/>
            </a:bodyPr>
            <a:lstStyle/>
            <a:p>
              <a:r>
                <a:rPr lang="en-AU" dirty="0"/>
                <a:t>Result dial place numeration</a:t>
              </a:r>
            </a:p>
          </p:txBody>
        </p:sp>
        <p:cxnSp>
          <p:nvCxnSpPr>
            <p:cNvPr id="30" name="Straight Arrow Connector 29">
              <a:extLst>
                <a:ext uri="{FF2B5EF4-FFF2-40B4-BE49-F238E27FC236}">
                  <a16:creationId xmlns:a16="http://schemas.microsoft.com/office/drawing/2014/main" id="{EAB340D0-0AC9-D1F3-B045-AB6F319FFFC6}"/>
                </a:ext>
              </a:extLst>
            </p:cNvPr>
            <p:cNvCxnSpPr>
              <a:cxnSpLocks/>
              <a:stCxn id="29" idx="3"/>
            </p:cNvCxnSpPr>
            <p:nvPr/>
          </p:nvCxnSpPr>
          <p:spPr>
            <a:xfrm>
              <a:off x="3255670" y="2644892"/>
              <a:ext cx="1461803" cy="5139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7402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EAE51-A5E3-8FEB-B364-A5E0156E35D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708390-5DDF-46DB-158C-3293EBFBB249}"/>
              </a:ext>
            </a:extLst>
          </p:cNvPr>
          <p:cNvSpPr>
            <a:spLocks noGrp="1"/>
          </p:cNvSpPr>
          <p:nvPr>
            <p:ph type="sldNum" sz="quarter" idx="12"/>
          </p:nvPr>
        </p:nvSpPr>
        <p:spPr/>
        <p:txBody>
          <a:bodyPr/>
          <a:lstStyle/>
          <a:p>
            <a:fld id="{741AFF56-1126-4107-9C02-BC0EFBF16431}" type="slidenum">
              <a:rPr lang="en-GB" smtClean="0"/>
              <a:pPr/>
              <a:t>11</a:t>
            </a:fld>
            <a:endParaRPr lang="en-GB" dirty="0"/>
          </a:p>
        </p:txBody>
      </p:sp>
      <p:sp>
        <p:nvSpPr>
          <p:cNvPr id="2" name="Footer Placeholder 4">
            <a:extLst>
              <a:ext uri="{FF2B5EF4-FFF2-40B4-BE49-F238E27FC236}">
                <a16:creationId xmlns:a16="http://schemas.microsoft.com/office/drawing/2014/main" id="{A0E1E5CC-9D32-B335-B301-70C75E5A372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10" name="Rectangle 9">
            <a:extLst>
              <a:ext uri="{FF2B5EF4-FFF2-40B4-BE49-F238E27FC236}">
                <a16:creationId xmlns:a16="http://schemas.microsoft.com/office/drawing/2014/main" id="{B46380FA-1A67-A355-459B-F5E8ACD58239}"/>
              </a:ext>
            </a:extLst>
          </p:cNvPr>
          <p:cNvSpPr/>
          <p:nvPr/>
        </p:nvSpPr>
        <p:spPr>
          <a:xfrm>
            <a:off x="0" y="0"/>
            <a:ext cx="12192000"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8D599B0-D719-F87D-9114-9A6289F4BDC9}"/>
              </a:ext>
            </a:extLst>
          </p:cNvPr>
          <p:cNvPicPr>
            <a:picLocks noChangeAspect="1"/>
          </p:cNvPicPr>
          <p:nvPr/>
        </p:nvPicPr>
        <p:blipFill>
          <a:blip r:embed="rId3"/>
          <a:stretch>
            <a:fillRect/>
          </a:stretch>
        </p:blipFill>
        <p:spPr>
          <a:xfrm>
            <a:off x="0" y="468819"/>
            <a:ext cx="12192000" cy="5931981"/>
          </a:xfrm>
          <a:prstGeom prst="rect">
            <a:avLst/>
          </a:prstGeom>
        </p:spPr>
      </p:pic>
    </p:spTree>
    <p:extLst>
      <p:ext uri="{BB962C8B-B14F-4D97-AF65-F5344CB8AC3E}">
        <p14:creationId xmlns:p14="http://schemas.microsoft.com/office/powerpoint/2010/main" val="2627333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53E9-9B10-854E-A1BA-8DF9297002B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E7E7C08-D2C9-77BD-24AC-C08EBE725A62}"/>
              </a:ext>
            </a:extLst>
          </p:cNvPr>
          <p:cNvSpPr>
            <a:spLocks noGrp="1"/>
          </p:cNvSpPr>
          <p:nvPr>
            <p:ph type="title"/>
          </p:nvPr>
        </p:nvSpPr>
        <p:spPr>
          <a:xfrm>
            <a:off x="326848" y="288389"/>
            <a:ext cx="11083274" cy="1232435"/>
          </a:xfrm>
        </p:spPr>
        <p:txBody>
          <a:bodyPr/>
          <a:lstStyle/>
          <a:p>
            <a:r>
              <a:rPr lang="en-US" dirty="0"/>
              <a:t>Direct Simulation</a:t>
            </a:r>
          </a:p>
        </p:txBody>
      </p:sp>
      <p:sp>
        <p:nvSpPr>
          <p:cNvPr id="4" name="Slide Number Placeholder 3">
            <a:extLst>
              <a:ext uri="{FF2B5EF4-FFF2-40B4-BE49-F238E27FC236}">
                <a16:creationId xmlns:a16="http://schemas.microsoft.com/office/drawing/2014/main" id="{DC7A7F41-66F3-4607-D8B2-C9BB5327F64D}"/>
              </a:ext>
            </a:extLst>
          </p:cNvPr>
          <p:cNvSpPr>
            <a:spLocks noGrp="1"/>
          </p:cNvSpPr>
          <p:nvPr>
            <p:ph type="sldNum" sz="quarter" idx="12"/>
          </p:nvPr>
        </p:nvSpPr>
        <p:spPr/>
        <p:txBody>
          <a:bodyPr/>
          <a:lstStyle/>
          <a:p>
            <a:fld id="{741AFF56-1126-4107-9C02-BC0EFBF16431}" type="slidenum">
              <a:rPr lang="en-GB" smtClean="0"/>
              <a:pPr/>
              <a:t>12</a:t>
            </a:fld>
            <a:endParaRPr lang="en-GB" dirty="0"/>
          </a:p>
        </p:txBody>
      </p:sp>
      <p:sp>
        <p:nvSpPr>
          <p:cNvPr id="2" name="Footer Placeholder 4">
            <a:extLst>
              <a:ext uri="{FF2B5EF4-FFF2-40B4-BE49-F238E27FC236}">
                <a16:creationId xmlns:a16="http://schemas.microsoft.com/office/drawing/2014/main" id="{F82170EB-E18D-4B53-0081-634EF3148E9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6" name="Picture 5">
            <a:extLst>
              <a:ext uri="{FF2B5EF4-FFF2-40B4-BE49-F238E27FC236}">
                <a16:creationId xmlns:a16="http://schemas.microsoft.com/office/drawing/2014/main" id="{0F9BD6A8-7C79-B3F2-3931-AD0B6F6F3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 y="0"/>
            <a:ext cx="12194472" cy="6858000"/>
          </a:xfrm>
          <a:prstGeom prst="rect">
            <a:avLst/>
          </a:prstGeom>
          <a:ln>
            <a:solidFill>
              <a:schemeClr val="accent1"/>
            </a:solidFill>
          </a:ln>
        </p:spPr>
      </p:pic>
    </p:spTree>
    <p:extLst>
      <p:ext uri="{BB962C8B-B14F-4D97-AF65-F5344CB8AC3E}">
        <p14:creationId xmlns:p14="http://schemas.microsoft.com/office/powerpoint/2010/main" val="2097350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AC292-D2EB-0DB2-A0EE-854E4D18CEC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F51572B-8005-EEDC-C827-F51EE4685FBD}"/>
              </a:ext>
            </a:extLst>
          </p:cNvPr>
          <p:cNvSpPr>
            <a:spLocks noGrp="1"/>
          </p:cNvSpPr>
          <p:nvPr>
            <p:ph type="title"/>
          </p:nvPr>
        </p:nvSpPr>
        <p:spPr>
          <a:xfrm>
            <a:off x="326848" y="288389"/>
            <a:ext cx="11083274" cy="1232435"/>
          </a:xfrm>
        </p:spPr>
        <p:txBody>
          <a:bodyPr/>
          <a:lstStyle/>
          <a:p>
            <a:r>
              <a:rPr lang="en-US" dirty="0"/>
              <a:t>Direct Simulation</a:t>
            </a:r>
          </a:p>
        </p:txBody>
      </p:sp>
      <p:sp>
        <p:nvSpPr>
          <p:cNvPr id="4" name="Slide Number Placeholder 3">
            <a:extLst>
              <a:ext uri="{FF2B5EF4-FFF2-40B4-BE49-F238E27FC236}">
                <a16:creationId xmlns:a16="http://schemas.microsoft.com/office/drawing/2014/main" id="{7EED1F53-B1C3-F908-3829-1EAFD49DC923}"/>
              </a:ext>
            </a:extLst>
          </p:cNvPr>
          <p:cNvSpPr>
            <a:spLocks noGrp="1"/>
          </p:cNvSpPr>
          <p:nvPr>
            <p:ph type="sldNum" sz="quarter" idx="12"/>
          </p:nvPr>
        </p:nvSpPr>
        <p:spPr/>
        <p:txBody>
          <a:bodyPr/>
          <a:lstStyle/>
          <a:p>
            <a:fld id="{741AFF56-1126-4107-9C02-BC0EFBF16431}" type="slidenum">
              <a:rPr lang="en-GB" smtClean="0"/>
              <a:pPr/>
              <a:t>13</a:t>
            </a:fld>
            <a:endParaRPr lang="en-GB" dirty="0"/>
          </a:p>
        </p:txBody>
      </p:sp>
      <p:sp>
        <p:nvSpPr>
          <p:cNvPr id="2" name="Footer Placeholder 4">
            <a:extLst>
              <a:ext uri="{FF2B5EF4-FFF2-40B4-BE49-F238E27FC236}">
                <a16:creationId xmlns:a16="http://schemas.microsoft.com/office/drawing/2014/main" id="{7FDEFB3E-3058-5F2C-1CD2-7F9C3C2250D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5" name="Picture 4">
            <a:extLst>
              <a:ext uri="{FF2B5EF4-FFF2-40B4-BE49-F238E27FC236}">
                <a16:creationId xmlns:a16="http://schemas.microsoft.com/office/drawing/2014/main" id="{E900E732-11E1-3B05-7212-BD7B59AAEB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3777"/>
            <a:ext cx="12192000" cy="6865554"/>
          </a:xfrm>
          <a:prstGeom prst="rect">
            <a:avLst/>
          </a:prstGeom>
          <a:ln>
            <a:solidFill>
              <a:schemeClr val="accent1"/>
            </a:solidFill>
          </a:ln>
        </p:spPr>
      </p:pic>
    </p:spTree>
    <p:extLst>
      <p:ext uri="{BB962C8B-B14F-4D97-AF65-F5344CB8AC3E}">
        <p14:creationId xmlns:p14="http://schemas.microsoft.com/office/powerpoint/2010/main" val="1058316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D2893-6B44-9678-894E-1CE142442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C4C04-20C8-6F9A-7FE3-9C42B8AD1D15}"/>
              </a:ext>
            </a:extLst>
          </p:cNvPr>
          <p:cNvSpPr>
            <a:spLocks noGrp="1"/>
          </p:cNvSpPr>
          <p:nvPr>
            <p:ph type="title"/>
          </p:nvPr>
        </p:nvSpPr>
        <p:spPr/>
        <p:txBody>
          <a:bodyPr/>
          <a:lstStyle/>
          <a:p>
            <a:r>
              <a:rPr lang="en-US" dirty="0"/>
              <a:t>Modern Computing </a:t>
            </a:r>
          </a:p>
        </p:txBody>
      </p:sp>
      <p:sp>
        <p:nvSpPr>
          <p:cNvPr id="4" name="Footer Placeholder 4">
            <a:extLst>
              <a:ext uri="{FF2B5EF4-FFF2-40B4-BE49-F238E27FC236}">
                <a16:creationId xmlns:a16="http://schemas.microsoft.com/office/drawing/2014/main" id="{5AF26D1E-52EA-2F7F-F334-4485FE3B790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6" name="TextBox 5">
            <a:extLst>
              <a:ext uri="{FF2B5EF4-FFF2-40B4-BE49-F238E27FC236}">
                <a16:creationId xmlns:a16="http://schemas.microsoft.com/office/drawing/2014/main" id="{0145C7A5-D3E3-D954-5565-2D3B25B79300}"/>
              </a:ext>
            </a:extLst>
          </p:cNvPr>
          <p:cNvSpPr txBox="1"/>
          <p:nvPr/>
        </p:nvSpPr>
        <p:spPr>
          <a:xfrm>
            <a:off x="0" y="2551837"/>
            <a:ext cx="12192000" cy="1754326"/>
          </a:xfrm>
          <a:prstGeom prst="rect">
            <a:avLst/>
          </a:prstGeom>
          <a:noFill/>
        </p:spPr>
        <p:txBody>
          <a:bodyPr wrap="square">
            <a:spAutoFit/>
          </a:bodyPr>
          <a:lstStyle/>
          <a:p>
            <a:r>
              <a:rPr lang="en-AU" b="1" dirty="0">
                <a:solidFill>
                  <a:schemeClr val="accent3"/>
                </a:solidFill>
              </a:rPr>
              <a:t>001010010110001101010000011010110100110100111111000001110000100100010101001100000101110000010110011001111111001011010101001100000101101111101111010011110100010101001010000001101010011001110001101001110011010111110110100000111110000111100100100100100110011000110000010001101111110011001110110000101100100010001001001101100010100101100011010100000110101101001101001111110000011100001001000101010011000001011100000101100110011111110010110101010011000001011011111011110100111101000101010010100000011010100110011100011010011100110101111101101000001111100001111001001001001001100110001100000100011011111100110011101100001011</a:t>
            </a:r>
          </a:p>
        </p:txBody>
      </p:sp>
    </p:spTree>
    <p:extLst>
      <p:ext uri="{BB962C8B-B14F-4D97-AF65-F5344CB8AC3E}">
        <p14:creationId xmlns:p14="http://schemas.microsoft.com/office/powerpoint/2010/main" val="1081405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04C13-52AA-C4BB-EDFD-04FD7F75D5CF}"/>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75D7AB4-D254-454A-DDD7-4B2D6A724FE1}"/>
              </a:ext>
            </a:extLst>
          </p:cNvPr>
          <p:cNvGraphicFramePr>
            <a:graphicFrameLocks noGrp="1"/>
          </p:cNvGraphicFramePr>
          <p:nvPr>
            <p:extLst>
              <p:ext uri="{D42A27DB-BD31-4B8C-83A1-F6EECF244321}">
                <p14:modId xmlns:p14="http://schemas.microsoft.com/office/powerpoint/2010/main" val="3602891739"/>
              </p:ext>
            </p:extLst>
          </p:nvPr>
        </p:nvGraphicFramePr>
        <p:xfrm>
          <a:off x="4259580" y="1569298"/>
          <a:ext cx="3672840" cy="3432194"/>
        </p:xfrm>
        <a:graphic>
          <a:graphicData uri="http://schemas.openxmlformats.org/drawingml/2006/table">
            <a:tbl>
              <a:tblPr firstRow="1" bandRow="1">
                <a:tableStyleId>{2D5ABB26-0587-4C30-8999-92F81FD0307C}</a:tableStyleId>
              </a:tblPr>
              <a:tblGrid>
                <a:gridCol w="1224280">
                  <a:extLst>
                    <a:ext uri="{9D8B030D-6E8A-4147-A177-3AD203B41FA5}">
                      <a16:colId xmlns:a16="http://schemas.microsoft.com/office/drawing/2014/main" val="2158242608"/>
                    </a:ext>
                  </a:extLst>
                </a:gridCol>
                <a:gridCol w="1224280">
                  <a:extLst>
                    <a:ext uri="{9D8B030D-6E8A-4147-A177-3AD203B41FA5}">
                      <a16:colId xmlns:a16="http://schemas.microsoft.com/office/drawing/2014/main" val="2332269848"/>
                    </a:ext>
                  </a:extLst>
                </a:gridCol>
                <a:gridCol w="1224280">
                  <a:extLst>
                    <a:ext uri="{9D8B030D-6E8A-4147-A177-3AD203B41FA5}">
                      <a16:colId xmlns:a16="http://schemas.microsoft.com/office/drawing/2014/main" val="812613194"/>
                    </a:ext>
                  </a:extLst>
                </a:gridCol>
              </a:tblGrid>
              <a:tr h="1312449">
                <a:tc>
                  <a:txBody>
                    <a:bodyPr/>
                    <a:lstStyle/>
                    <a:p>
                      <a:pPr algn="ctr"/>
                      <a:r>
                        <a:rPr lang="en-US" sz="13800" dirty="0">
                          <a:solidFill>
                            <a:schemeClr val="accent3"/>
                          </a:solidFill>
                        </a:rPr>
                        <a:t>2</a:t>
                      </a:r>
                    </a:p>
                  </a:txBody>
                  <a:tcPr marL="0" marR="0" marT="0" marB="0" anchor="ctr"/>
                </a:tc>
                <a:tc>
                  <a:txBody>
                    <a:bodyPr/>
                    <a:lstStyle/>
                    <a:p>
                      <a:pPr algn="ctr"/>
                      <a:r>
                        <a:rPr lang="en-US" sz="13800" dirty="0">
                          <a:solidFill>
                            <a:schemeClr val="accent3"/>
                          </a:solidFill>
                        </a:rPr>
                        <a:t>1</a:t>
                      </a:r>
                    </a:p>
                  </a:txBody>
                  <a:tcPr marL="0" marR="0" marT="0" marB="0" anchor="ctr"/>
                </a:tc>
                <a:tc>
                  <a:txBody>
                    <a:bodyPr/>
                    <a:lstStyle/>
                    <a:p>
                      <a:pPr algn="ctr"/>
                      <a:r>
                        <a:rPr lang="en-US" sz="13800" dirty="0">
                          <a:solidFill>
                            <a:schemeClr val="accent3"/>
                          </a:solidFill>
                        </a:rPr>
                        <a:t>8</a:t>
                      </a:r>
                    </a:p>
                  </a:txBody>
                  <a:tcPr marL="0" marR="0" marT="0" marB="0" anchor="ctr"/>
                </a:tc>
                <a:extLst>
                  <a:ext uri="{0D108BD9-81ED-4DB2-BD59-A6C34878D82A}">
                    <a16:rowId xmlns:a16="http://schemas.microsoft.com/office/drawing/2014/main" val="3945766359"/>
                  </a:ext>
                </a:extLst>
              </a:tr>
              <a:tr h="6779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100s</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10s</a:t>
                      </a:r>
                    </a:p>
                  </a:txBody>
                  <a:tcPr marL="0" marR="0" marT="0" marB="0" anchor="ctr"/>
                </a:tc>
                <a:tc>
                  <a:txBody>
                    <a:bodyPr/>
                    <a:lstStyle/>
                    <a:p>
                      <a:pPr algn="ctr"/>
                      <a:r>
                        <a:rPr lang="en-US" sz="2800" dirty="0">
                          <a:solidFill>
                            <a:schemeClr val="accent3"/>
                          </a:solidFill>
                        </a:rPr>
                        <a:t>1s</a:t>
                      </a:r>
                    </a:p>
                  </a:txBody>
                  <a:tcPr marL="0" marR="0" marT="0" marB="0" anchor="ctr"/>
                </a:tc>
                <a:extLst>
                  <a:ext uri="{0D108BD9-81ED-4DB2-BD59-A6C34878D82A}">
                    <a16:rowId xmlns:a16="http://schemas.microsoft.com/office/drawing/2014/main" val="3411837721"/>
                  </a:ext>
                </a:extLst>
              </a:tr>
              <a:tr h="651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10</a:t>
                      </a:r>
                      <a:r>
                        <a:rPr lang="en-US" sz="2800" baseline="30000" dirty="0">
                          <a:solidFill>
                            <a:schemeClr val="accent3"/>
                          </a:solidFill>
                        </a:rPr>
                        <a:t>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10</a:t>
                      </a:r>
                      <a:r>
                        <a:rPr lang="en-US" sz="2800" baseline="30000" dirty="0">
                          <a:solidFill>
                            <a:schemeClr val="accent3"/>
                          </a:solidFill>
                        </a:rPr>
                        <a:t>1</a:t>
                      </a:r>
                    </a:p>
                  </a:txBody>
                  <a:tcPr marL="0" marR="0" marT="0" marB="0" anchor="ctr"/>
                </a:tc>
                <a:tc>
                  <a:txBody>
                    <a:bodyPr/>
                    <a:lstStyle/>
                    <a:p>
                      <a:pPr algn="ctr"/>
                      <a:r>
                        <a:rPr lang="en-US" sz="2800" dirty="0">
                          <a:solidFill>
                            <a:schemeClr val="accent3"/>
                          </a:solidFill>
                        </a:rPr>
                        <a:t>10</a:t>
                      </a:r>
                      <a:r>
                        <a:rPr lang="en-US" sz="2800" baseline="30000" dirty="0">
                          <a:solidFill>
                            <a:schemeClr val="accent3"/>
                          </a:solidFill>
                        </a:rPr>
                        <a:t>0</a:t>
                      </a:r>
                    </a:p>
                  </a:txBody>
                  <a:tcPr marL="0" marR="0" marT="0" marB="0" anchor="ctr"/>
                </a:tc>
                <a:extLst>
                  <a:ext uri="{0D108BD9-81ED-4DB2-BD59-A6C34878D82A}">
                    <a16:rowId xmlns:a16="http://schemas.microsoft.com/office/drawing/2014/main" val="602831956"/>
                  </a:ext>
                </a:extLst>
              </a:tr>
            </a:tbl>
          </a:graphicData>
        </a:graphic>
      </p:graphicFrame>
      <p:sp>
        <p:nvSpPr>
          <p:cNvPr id="8" name="Title 7">
            <a:extLst>
              <a:ext uri="{FF2B5EF4-FFF2-40B4-BE49-F238E27FC236}">
                <a16:creationId xmlns:a16="http://schemas.microsoft.com/office/drawing/2014/main" id="{1ABA80C6-5EFD-9C5F-27CE-8F916CA4C7BB}"/>
              </a:ext>
            </a:extLst>
          </p:cNvPr>
          <p:cNvSpPr>
            <a:spLocks noGrp="1"/>
          </p:cNvSpPr>
          <p:nvPr>
            <p:ph type="title"/>
          </p:nvPr>
        </p:nvSpPr>
        <p:spPr/>
        <p:txBody>
          <a:bodyPr/>
          <a:lstStyle/>
          <a:p>
            <a:r>
              <a:rPr lang="en-US" dirty="0"/>
              <a:t>Numbers</a:t>
            </a:r>
          </a:p>
        </p:txBody>
      </p:sp>
      <p:sp>
        <p:nvSpPr>
          <p:cNvPr id="4" name="Slide Number Placeholder 3">
            <a:extLst>
              <a:ext uri="{FF2B5EF4-FFF2-40B4-BE49-F238E27FC236}">
                <a16:creationId xmlns:a16="http://schemas.microsoft.com/office/drawing/2014/main" id="{15720E26-A21B-B823-8B5D-C6EB09BB67D3}"/>
              </a:ext>
            </a:extLst>
          </p:cNvPr>
          <p:cNvSpPr>
            <a:spLocks noGrp="1"/>
          </p:cNvSpPr>
          <p:nvPr>
            <p:ph type="sldNum" sz="quarter" idx="12"/>
          </p:nvPr>
        </p:nvSpPr>
        <p:spPr/>
        <p:txBody>
          <a:bodyPr/>
          <a:lstStyle/>
          <a:p>
            <a:fld id="{741AFF56-1126-4107-9C02-BC0EFBF16431}" type="slidenum">
              <a:rPr lang="en-GB" smtClean="0"/>
              <a:pPr/>
              <a:t>15</a:t>
            </a:fld>
            <a:endParaRPr lang="en-GB" dirty="0"/>
          </a:p>
        </p:txBody>
      </p:sp>
      <p:sp>
        <p:nvSpPr>
          <p:cNvPr id="2" name="Footer Placeholder 4">
            <a:extLst>
              <a:ext uri="{FF2B5EF4-FFF2-40B4-BE49-F238E27FC236}">
                <a16:creationId xmlns:a16="http://schemas.microsoft.com/office/drawing/2014/main" id="{B89DD7BC-4120-B99B-8CB7-D3896C19384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10" name="Rectangle 9">
            <a:extLst>
              <a:ext uri="{FF2B5EF4-FFF2-40B4-BE49-F238E27FC236}">
                <a16:creationId xmlns:a16="http://schemas.microsoft.com/office/drawing/2014/main" id="{02E0BDE3-6705-9C1C-596B-83FC500EF763}"/>
              </a:ext>
            </a:extLst>
          </p:cNvPr>
          <p:cNvSpPr/>
          <p:nvPr/>
        </p:nvSpPr>
        <p:spPr>
          <a:xfrm>
            <a:off x="2770909" y="4391891"/>
            <a:ext cx="5666509" cy="845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94C7241-2407-E63A-9477-2E1DFA6D8F34}"/>
              </a:ext>
            </a:extLst>
          </p:cNvPr>
          <p:cNvSpPr/>
          <p:nvPr/>
        </p:nvSpPr>
        <p:spPr>
          <a:xfrm>
            <a:off x="2770909" y="3546764"/>
            <a:ext cx="5666509" cy="845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891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9E7D2-85C2-9614-AA7E-B3243ED4B6D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03FD51F-9BAF-E6D7-B458-64351B966754}"/>
              </a:ext>
            </a:extLst>
          </p:cNvPr>
          <p:cNvGraphicFramePr>
            <a:graphicFrameLocks noGrp="1"/>
          </p:cNvGraphicFramePr>
          <p:nvPr>
            <p:extLst>
              <p:ext uri="{D42A27DB-BD31-4B8C-83A1-F6EECF244321}">
                <p14:modId xmlns:p14="http://schemas.microsoft.com/office/powerpoint/2010/main" val="1839545537"/>
              </p:ext>
            </p:extLst>
          </p:nvPr>
        </p:nvGraphicFramePr>
        <p:xfrm>
          <a:off x="1200000" y="1712903"/>
          <a:ext cx="9792000" cy="3432194"/>
        </p:xfrm>
        <a:graphic>
          <a:graphicData uri="http://schemas.openxmlformats.org/drawingml/2006/table">
            <a:tbl>
              <a:tblPr firstRow="1" bandRow="1">
                <a:tableStyleId>{2D5ABB26-0587-4C30-8999-92F81FD0307C}</a:tableStyleId>
              </a:tblPr>
              <a:tblGrid>
                <a:gridCol w="1224000">
                  <a:extLst>
                    <a:ext uri="{9D8B030D-6E8A-4147-A177-3AD203B41FA5}">
                      <a16:colId xmlns:a16="http://schemas.microsoft.com/office/drawing/2014/main" val="180634220"/>
                    </a:ext>
                  </a:extLst>
                </a:gridCol>
                <a:gridCol w="1224000">
                  <a:extLst>
                    <a:ext uri="{9D8B030D-6E8A-4147-A177-3AD203B41FA5}">
                      <a16:colId xmlns:a16="http://schemas.microsoft.com/office/drawing/2014/main" val="931551405"/>
                    </a:ext>
                  </a:extLst>
                </a:gridCol>
                <a:gridCol w="1224000">
                  <a:extLst>
                    <a:ext uri="{9D8B030D-6E8A-4147-A177-3AD203B41FA5}">
                      <a16:colId xmlns:a16="http://schemas.microsoft.com/office/drawing/2014/main" val="2158242608"/>
                    </a:ext>
                  </a:extLst>
                </a:gridCol>
                <a:gridCol w="1224000">
                  <a:extLst>
                    <a:ext uri="{9D8B030D-6E8A-4147-A177-3AD203B41FA5}">
                      <a16:colId xmlns:a16="http://schemas.microsoft.com/office/drawing/2014/main" val="2332269848"/>
                    </a:ext>
                  </a:extLst>
                </a:gridCol>
                <a:gridCol w="1224000">
                  <a:extLst>
                    <a:ext uri="{9D8B030D-6E8A-4147-A177-3AD203B41FA5}">
                      <a16:colId xmlns:a16="http://schemas.microsoft.com/office/drawing/2014/main" val="812613194"/>
                    </a:ext>
                  </a:extLst>
                </a:gridCol>
                <a:gridCol w="1224000">
                  <a:extLst>
                    <a:ext uri="{9D8B030D-6E8A-4147-A177-3AD203B41FA5}">
                      <a16:colId xmlns:a16="http://schemas.microsoft.com/office/drawing/2014/main" val="2762851409"/>
                    </a:ext>
                  </a:extLst>
                </a:gridCol>
                <a:gridCol w="1224000">
                  <a:extLst>
                    <a:ext uri="{9D8B030D-6E8A-4147-A177-3AD203B41FA5}">
                      <a16:colId xmlns:a16="http://schemas.microsoft.com/office/drawing/2014/main" val="1161718836"/>
                    </a:ext>
                  </a:extLst>
                </a:gridCol>
                <a:gridCol w="1224000">
                  <a:extLst>
                    <a:ext uri="{9D8B030D-6E8A-4147-A177-3AD203B41FA5}">
                      <a16:colId xmlns:a16="http://schemas.microsoft.com/office/drawing/2014/main" val="647164505"/>
                    </a:ext>
                  </a:extLst>
                </a:gridCol>
              </a:tblGrid>
              <a:tr h="1312449">
                <a:tc>
                  <a:txBody>
                    <a:bodyPr/>
                    <a:lstStyle/>
                    <a:p>
                      <a:pPr algn="ctr"/>
                      <a:r>
                        <a:rPr lang="en-US" sz="13800" dirty="0">
                          <a:solidFill>
                            <a:schemeClr val="accent3"/>
                          </a:solidFill>
                        </a:rPr>
                        <a:t>1</a:t>
                      </a:r>
                    </a:p>
                  </a:txBody>
                  <a:tcPr marL="0" marR="0" marT="0" marB="0" anchor="ctr"/>
                </a:tc>
                <a:tc>
                  <a:txBody>
                    <a:bodyPr/>
                    <a:lstStyle/>
                    <a:p>
                      <a:pPr algn="ctr"/>
                      <a:r>
                        <a:rPr lang="en-US" sz="13800" dirty="0">
                          <a:solidFill>
                            <a:schemeClr val="accent3"/>
                          </a:solidFill>
                        </a:rPr>
                        <a:t>1</a:t>
                      </a:r>
                    </a:p>
                  </a:txBody>
                  <a:tcPr marL="0" marR="0" marT="0" marB="0" anchor="ctr"/>
                </a:tc>
                <a:tc>
                  <a:txBody>
                    <a:bodyPr/>
                    <a:lstStyle/>
                    <a:p>
                      <a:pPr algn="ctr"/>
                      <a:r>
                        <a:rPr lang="en-US" sz="13800" dirty="0">
                          <a:solidFill>
                            <a:schemeClr val="accent3"/>
                          </a:solidFill>
                        </a:rPr>
                        <a:t>0</a:t>
                      </a:r>
                    </a:p>
                  </a:txBody>
                  <a:tcPr marL="0" marR="0" marT="0" marB="0" anchor="ctr"/>
                </a:tc>
                <a:tc>
                  <a:txBody>
                    <a:bodyPr/>
                    <a:lstStyle/>
                    <a:p>
                      <a:pPr algn="ctr"/>
                      <a:r>
                        <a:rPr lang="en-US" sz="13800" dirty="0">
                          <a:solidFill>
                            <a:schemeClr val="accent3"/>
                          </a:solidFill>
                        </a:rPr>
                        <a:t>1</a:t>
                      </a:r>
                    </a:p>
                  </a:txBody>
                  <a:tcPr marL="0" marR="0" marT="0" marB="0" anchor="ctr"/>
                </a:tc>
                <a:tc>
                  <a:txBody>
                    <a:bodyPr/>
                    <a:lstStyle/>
                    <a:p>
                      <a:pPr algn="ctr"/>
                      <a:r>
                        <a:rPr lang="en-US" sz="13800" dirty="0">
                          <a:solidFill>
                            <a:schemeClr val="accent3"/>
                          </a:solidFill>
                        </a:rPr>
                        <a:t>1</a:t>
                      </a:r>
                    </a:p>
                  </a:txBody>
                  <a:tcPr marL="0" marR="0" marT="0" marB="0" anchor="ctr"/>
                </a:tc>
                <a:tc>
                  <a:txBody>
                    <a:bodyPr/>
                    <a:lstStyle/>
                    <a:p>
                      <a:pPr algn="ctr"/>
                      <a:r>
                        <a:rPr lang="en-US" sz="13800" dirty="0">
                          <a:solidFill>
                            <a:schemeClr val="accent3"/>
                          </a:solidFill>
                        </a:rPr>
                        <a:t>0</a:t>
                      </a:r>
                    </a:p>
                  </a:txBody>
                  <a:tcPr marL="0" marR="0" marT="0" marB="0" anchor="ctr"/>
                </a:tc>
                <a:tc>
                  <a:txBody>
                    <a:bodyPr/>
                    <a:lstStyle/>
                    <a:p>
                      <a:pPr algn="ctr"/>
                      <a:r>
                        <a:rPr lang="en-US" sz="13800" dirty="0">
                          <a:solidFill>
                            <a:schemeClr val="accent3"/>
                          </a:solidFill>
                        </a:rPr>
                        <a:t>1</a:t>
                      </a:r>
                    </a:p>
                  </a:txBody>
                  <a:tcPr marL="0" marR="0" marT="0" marB="0" anchor="ctr"/>
                </a:tc>
                <a:tc>
                  <a:txBody>
                    <a:bodyPr/>
                    <a:lstStyle/>
                    <a:p>
                      <a:pPr algn="ctr"/>
                      <a:r>
                        <a:rPr lang="en-US" sz="13800" dirty="0">
                          <a:solidFill>
                            <a:schemeClr val="accent3"/>
                          </a:solidFill>
                        </a:rPr>
                        <a:t>0</a:t>
                      </a:r>
                    </a:p>
                  </a:txBody>
                  <a:tcPr marL="0" marR="0" marT="0" marB="0" anchor="ctr"/>
                </a:tc>
                <a:extLst>
                  <a:ext uri="{0D108BD9-81ED-4DB2-BD59-A6C34878D82A}">
                    <a16:rowId xmlns:a16="http://schemas.microsoft.com/office/drawing/2014/main" val="3945766359"/>
                  </a:ext>
                </a:extLst>
              </a:tr>
              <a:tr h="6779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128s</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64s</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32s</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16s</a:t>
                      </a:r>
                    </a:p>
                  </a:txBody>
                  <a:tcPr marL="0" marR="0" marT="0" marB="0" anchor="ctr"/>
                </a:tc>
                <a:tc>
                  <a:txBody>
                    <a:bodyPr/>
                    <a:lstStyle/>
                    <a:p>
                      <a:pPr algn="ctr"/>
                      <a:r>
                        <a:rPr lang="en-US" sz="2800" dirty="0">
                          <a:solidFill>
                            <a:schemeClr val="accent3"/>
                          </a:solidFill>
                        </a:rPr>
                        <a:t>8s</a:t>
                      </a:r>
                    </a:p>
                  </a:txBody>
                  <a:tcPr marL="0" marR="0" marT="0" marB="0" anchor="ctr"/>
                </a:tc>
                <a:tc>
                  <a:txBody>
                    <a:bodyPr/>
                    <a:lstStyle/>
                    <a:p>
                      <a:pPr algn="ctr"/>
                      <a:r>
                        <a:rPr lang="en-US" sz="2800" dirty="0">
                          <a:solidFill>
                            <a:schemeClr val="accent3"/>
                          </a:solidFill>
                        </a:rPr>
                        <a:t>4s</a:t>
                      </a:r>
                    </a:p>
                  </a:txBody>
                  <a:tcPr marL="0" marR="0" marT="0" marB="0" anchor="ctr"/>
                </a:tc>
                <a:tc>
                  <a:txBody>
                    <a:bodyPr/>
                    <a:lstStyle/>
                    <a:p>
                      <a:pPr algn="ctr"/>
                      <a:r>
                        <a:rPr lang="en-US" sz="2800" dirty="0">
                          <a:solidFill>
                            <a:schemeClr val="accent3"/>
                          </a:solidFill>
                        </a:rPr>
                        <a:t>2s</a:t>
                      </a:r>
                    </a:p>
                  </a:txBody>
                  <a:tcPr marL="0" marR="0" marT="0" marB="0" anchor="ctr"/>
                </a:tc>
                <a:tc>
                  <a:txBody>
                    <a:bodyPr/>
                    <a:lstStyle/>
                    <a:p>
                      <a:pPr algn="ctr"/>
                      <a:r>
                        <a:rPr lang="en-US" sz="2800" dirty="0">
                          <a:solidFill>
                            <a:schemeClr val="accent3"/>
                          </a:solidFill>
                        </a:rPr>
                        <a:t>1s</a:t>
                      </a:r>
                    </a:p>
                  </a:txBody>
                  <a:tcPr marL="0" marR="0" marT="0" marB="0" anchor="ctr"/>
                </a:tc>
                <a:extLst>
                  <a:ext uri="{0D108BD9-81ED-4DB2-BD59-A6C34878D82A}">
                    <a16:rowId xmlns:a16="http://schemas.microsoft.com/office/drawing/2014/main" val="3411837721"/>
                  </a:ext>
                </a:extLst>
              </a:tr>
              <a:tr h="651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2</a:t>
                      </a:r>
                      <a:r>
                        <a:rPr lang="en-US" sz="2800" baseline="30000" dirty="0">
                          <a:solidFill>
                            <a:schemeClr val="accent3"/>
                          </a:solidFill>
                        </a:rPr>
                        <a:t>7</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2</a:t>
                      </a:r>
                      <a:r>
                        <a:rPr lang="en-US" sz="2800" baseline="30000" dirty="0">
                          <a:solidFill>
                            <a:schemeClr val="accent3"/>
                          </a:solidFill>
                        </a:rPr>
                        <a:t>6</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2</a:t>
                      </a:r>
                      <a:r>
                        <a:rPr lang="en-US" sz="2800" baseline="30000" dirty="0">
                          <a:solidFill>
                            <a:schemeClr val="accent3"/>
                          </a:solidFill>
                        </a:rPr>
                        <a:t>5</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3"/>
                          </a:solidFill>
                        </a:rPr>
                        <a:t>2</a:t>
                      </a:r>
                      <a:r>
                        <a:rPr lang="en-US" sz="2800" baseline="30000" dirty="0">
                          <a:solidFill>
                            <a:schemeClr val="accent3"/>
                          </a:solidFill>
                        </a:rPr>
                        <a:t>4</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B5B5B"/>
                          </a:solidFill>
                          <a:effectLst/>
                          <a:uLnTx/>
                          <a:uFillTx/>
                          <a:latin typeface="ABC Oracle"/>
                          <a:ea typeface="+mn-ea"/>
                          <a:cs typeface="+mn-cs"/>
                        </a:rPr>
                        <a:t>2</a:t>
                      </a:r>
                      <a:r>
                        <a:rPr kumimoji="0" lang="en-US" sz="2800" b="0" i="0" u="none" strike="noStrike" kern="1200" cap="none" spc="0" normalizeH="0" baseline="30000" noProof="0" dirty="0">
                          <a:ln>
                            <a:noFill/>
                          </a:ln>
                          <a:solidFill>
                            <a:srgbClr val="5B5B5B"/>
                          </a:solidFill>
                          <a:effectLst/>
                          <a:uLnTx/>
                          <a:uFillTx/>
                          <a:latin typeface="ABC Oracle"/>
                          <a:ea typeface="+mn-ea"/>
                          <a:cs typeface="+mn-cs"/>
                        </a:rPr>
                        <a:t>3</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B5B5B"/>
                          </a:solidFill>
                          <a:effectLst/>
                          <a:uLnTx/>
                          <a:uFillTx/>
                          <a:latin typeface="ABC Oracle"/>
                          <a:ea typeface="+mn-ea"/>
                          <a:cs typeface="+mn-cs"/>
                        </a:rPr>
                        <a:t>2</a:t>
                      </a:r>
                      <a:r>
                        <a:rPr kumimoji="0" lang="en-US" sz="2800" b="0" i="0" u="none" strike="noStrike" kern="1200" cap="none" spc="0" normalizeH="0" baseline="30000" noProof="0" dirty="0">
                          <a:ln>
                            <a:noFill/>
                          </a:ln>
                          <a:solidFill>
                            <a:srgbClr val="5B5B5B"/>
                          </a:solidFill>
                          <a:effectLst/>
                          <a:uLnTx/>
                          <a:uFillTx/>
                          <a:latin typeface="ABC Oracle"/>
                          <a:ea typeface="+mn-ea"/>
                          <a:cs typeface="+mn-cs"/>
                        </a:rPr>
                        <a:t>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B5B5B"/>
                          </a:solidFill>
                          <a:effectLst/>
                          <a:uLnTx/>
                          <a:uFillTx/>
                          <a:latin typeface="ABC Oracle"/>
                          <a:ea typeface="+mn-ea"/>
                          <a:cs typeface="+mn-cs"/>
                        </a:rPr>
                        <a:t>2</a:t>
                      </a:r>
                      <a:r>
                        <a:rPr kumimoji="0" lang="en-US" sz="2800" b="0" i="0" u="none" strike="noStrike" kern="1200" cap="none" spc="0" normalizeH="0" baseline="30000" noProof="0" dirty="0">
                          <a:ln>
                            <a:noFill/>
                          </a:ln>
                          <a:solidFill>
                            <a:srgbClr val="5B5B5B"/>
                          </a:solidFill>
                          <a:effectLst/>
                          <a:uLnTx/>
                          <a:uFillTx/>
                          <a:latin typeface="ABC Oracle"/>
                          <a:ea typeface="+mn-ea"/>
                          <a:cs typeface="+mn-cs"/>
                        </a:rPr>
                        <a:t>1</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B5B5B"/>
                          </a:solidFill>
                          <a:effectLst/>
                          <a:uLnTx/>
                          <a:uFillTx/>
                          <a:latin typeface="ABC Oracle"/>
                          <a:ea typeface="+mn-ea"/>
                          <a:cs typeface="+mn-cs"/>
                        </a:rPr>
                        <a:t>2</a:t>
                      </a:r>
                      <a:r>
                        <a:rPr kumimoji="0" lang="en-US" sz="2800" b="0" i="0" u="none" strike="noStrike" kern="1200" cap="none" spc="0" normalizeH="0" baseline="30000" noProof="0" dirty="0">
                          <a:ln>
                            <a:noFill/>
                          </a:ln>
                          <a:solidFill>
                            <a:srgbClr val="5B5B5B"/>
                          </a:solidFill>
                          <a:effectLst/>
                          <a:uLnTx/>
                          <a:uFillTx/>
                          <a:latin typeface="ABC Oracle"/>
                          <a:ea typeface="+mn-ea"/>
                          <a:cs typeface="+mn-cs"/>
                        </a:rPr>
                        <a:t>0</a:t>
                      </a:r>
                    </a:p>
                  </a:txBody>
                  <a:tcPr marL="0" marR="0" marT="0" marB="0" anchor="ctr"/>
                </a:tc>
                <a:extLst>
                  <a:ext uri="{0D108BD9-81ED-4DB2-BD59-A6C34878D82A}">
                    <a16:rowId xmlns:a16="http://schemas.microsoft.com/office/drawing/2014/main" val="602831956"/>
                  </a:ext>
                </a:extLst>
              </a:tr>
            </a:tbl>
          </a:graphicData>
        </a:graphic>
      </p:graphicFrame>
      <p:sp>
        <p:nvSpPr>
          <p:cNvPr id="8" name="Title 7">
            <a:extLst>
              <a:ext uri="{FF2B5EF4-FFF2-40B4-BE49-F238E27FC236}">
                <a16:creationId xmlns:a16="http://schemas.microsoft.com/office/drawing/2014/main" id="{D1B79F06-84C5-931F-E3BE-E2DF46C28AF5}"/>
              </a:ext>
            </a:extLst>
          </p:cNvPr>
          <p:cNvSpPr>
            <a:spLocks noGrp="1"/>
          </p:cNvSpPr>
          <p:nvPr>
            <p:ph type="title"/>
          </p:nvPr>
        </p:nvSpPr>
        <p:spPr/>
        <p:txBody>
          <a:bodyPr/>
          <a:lstStyle/>
          <a:p>
            <a:r>
              <a:rPr lang="en-US" dirty="0"/>
              <a:t>Binary Numbers</a:t>
            </a:r>
          </a:p>
        </p:txBody>
      </p:sp>
      <p:sp>
        <p:nvSpPr>
          <p:cNvPr id="4" name="Slide Number Placeholder 3">
            <a:extLst>
              <a:ext uri="{FF2B5EF4-FFF2-40B4-BE49-F238E27FC236}">
                <a16:creationId xmlns:a16="http://schemas.microsoft.com/office/drawing/2014/main" id="{5B82537F-14AC-6941-BA1E-25856D2AF29F}"/>
              </a:ext>
            </a:extLst>
          </p:cNvPr>
          <p:cNvSpPr>
            <a:spLocks noGrp="1"/>
          </p:cNvSpPr>
          <p:nvPr>
            <p:ph type="sldNum" sz="quarter" idx="12"/>
          </p:nvPr>
        </p:nvSpPr>
        <p:spPr/>
        <p:txBody>
          <a:bodyPr/>
          <a:lstStyle/>
          <a:p>
            <a:fld id="{741AFF56-1126-4107-9C02-BC0EFBF16431}" type="slidenum">
              <a:rPr lang="en-GB" smtClean="0"/>
              <a:pPr/>
              <a:t>16</a:t>
            </a:fld>
            <a:endParaRPr lang="en-GB" dirty="0"/>
          </a:p>
        </p:txBody>
      </p:sp>
      <p:sp>
        <p:nvSpPr>
          <p:cNvPr id="2" name="Footer Placeholder 4">
            <a:extLst>
              <a:ext uri="{FF2B5EF4-FFF2-40B4-BE49-F238E27FC236}">
                <a16:creationId xmlns:a16="http://schemas.microsoft.com/office/drawing/2014/main" id="{4070E8F7-FD56-8345-C5E2-CE82FD9D586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9" name="Rectangle 8">
            <a:extLst>
              <a:ext uri="{FF2B5EF4-FFF2-40B4-BE49-F238E27FC236}">
                <a16:creationId xmlns:a16="http://schemas.microsoft.com/office/drawing/2014/main" id="{2750FD42-46E2-3053-0160-B363619AA0B7}"/>
              </a:ext>
            </a:extLst>
          </p:cNvPr>
          <p:cNvSpPr/>
          <p:nvPr/>
        </p:nvSpPr>
        <p:spPr>
          <a:xfrm>
            <a:off x="691903" y="4391891"/>
            <a:ext cx="10775674" cy="845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875A1A-8E83-4CFB-9C08-329692A2C419}"/>
              </a:ext>
            </a:extLst>
          </p:cNvPr>
          <p:cNvSpPr/>
          <p:nvPr/>
        </p:nvSpPr>
        <p:spPr>
          <a:xfrm>
            <a:off x="691903" y="3546764"/>
            <a:ext cx="10775674" cy="845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10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634A7-1359-D905-50AA-3CF2A8DE921F}"/>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D132575-772D-3E32-D875-4E5993EA8D7D}"/>
              </a:ext>
            </a:extLst>
          </p:cNvPr>
          <p:cNvGraphicFramePr>
            <a:graphicFrameLocks noGrp="1"/>
          </p:cNvGraphicFramePr>
          <p:nvPr>
            <p:extLst>
              <p:ext uri="{D42A27DB-BD31-4B8C-83A1-F6EECF244321}">
                <p14:modId xmlns:p14="http://schemas.microsoft.com/office/powerpoint/2010/main" val="4005432194"/>
              </p:ext>
            </p:extLst>
          </p:nvPr>
        </p:nvGraphicFramePr>
        <p:xfrm>
          <a:off x="4372350" y="502920"/>
          <a:ext cx="2295472" cy="5852160"/>
        </p:xfrm>
        <a:graphic>
          <a:graphicData uri="http://schemas.openxmlformats.org/drawingml/2006/table">
            <a:tbl>
              <a:tblPr firstRow="1" bandRow="1">
                <a:tableStyleId>{2D5ABB26-0587-4C30-8999-92F81FD0307C}</a:tableStyleId>
              </a:tblPr>
              <a:tblGrid>
                <a:gridCol w="2295472">
                  <a:extLst>
                    <a:ext uri="{9D8B030D-6E8A-4147-A177-3AD203B41FA5}">
                      <a16:colId xmlns:a16="http://schemas.microsoft.com/office/drawing/2014/main" val="180634220"/>
                    </a:ext>
                  </a:extLst>
                </a:gridCol>
              </a:tblGrid>
              <a:tr h="3715119">
                <a:tc>
                  <a:txBody>
                    <a:bodyPr/>
                    <a:lstStyle/>
                    <a:p>
                      <a:pPr algn="r"/>
                      <a:r>
                        <a:rPr lang="en-US" sz="4800" dirty="0">
                          <a:solidFill>
                            <a:schemeClr val="accent3"/>
                          </a:solidFill>
                        </a:rPr>
                        <a:t>0</a:t>
                      </a:r>
                    </a:p>
                    <a:p>
                      <a:pPr algn="r"/>
                      <a:r>
                        <a:rPr lang="en-US" sz="4800" dirty="0">
                          <a:solidFill>
                            <a:schemeClr val="accent3"/>
                          </a:solidFill>
                        </a:rPr>
                        <a:t>1</a:t>
                      </a:r>
                    </a:p>
                    <a:p>
                      <a:pPr algn="r"/>
                      <a:r>
                        <a:rPr lang="en-US" sz="4800" dirty="0">
                          <a:solidFill>
                            <a:schemeClr val="accent3"/>
                          </a:solidFill>
                        </a:rPr>
                        <a:t>10</a:t>
                      </a:r>
                    </a:p>
                    <a:p>
                      <a:pPr algn="r"/>
                      <a:r>
                        <a:rPr lang="en-US" sz="4800" dirty="0">
                          <a:solidFill>
                            <a:schemeClr val="accent3"/>
                          </a:solidFill>
                        </a:rPr>
                        <a:t>11</a:t>
                      </a:r>
                    </a:p>
                    <a:p>
                      <a:pPr algn="r"/>
                      <a:r>
                        <a:rPr lang="en-US" sz="4800" dirty="0">
                          <a:solidFill>
                            <a:schemeClr val="accent3"/>
                          </a:solidFill>
                        </a:rPr>
                        <a:t>100</a:t>
                      </a:r>
                    </a:p>
                    <a:p>
                      <a:pPr algn="r"/>
                      <a:r>
                        <a:rPr lang="en-US" sz="4800" dirty="0">
                          <a:solidFill>
                            <a:schemeClr val="accent3"/>
                          </a:solidFill>
                        </a:rPr>
                        <a:t>101</a:t>
                      </a:r>
                    </a:p>
                    <a:p>
                      <a:pPr algn="r"/>
                      <a:r>
                        <a:rPr lang="en-US" sz="4800" dirty="0">
                          <a:solidFill>
                            <a:schemeClr val="accent3"/>
                          </a:solidFill>
                        </a:rPr>
                        <a:t>110</a:t>
                      </a:r>
                    </a:p>
                    <a:p>
                      <a:pPr algn="r"/>
                      <a:r>
                        <a:rPr lang="en-US" sz="4800" dirty="0">
                          <a:solidFill>
                            <a:schemeClr val="accent3"/>
                          </a:solidFill>
                        </a:rPr>
                        <a:t>111</a:t>
                      </a:r>
                    </a:p>
                  </a:txBody>
                  <a:tcPr marL="0" marR="0" marT="0" marB="0" anchor="ctr"/>
                </a:tc>
                <a:extLst>
                  <a:ext uri="{0D108BD9-81ED-4DB2-BD59-A6C34878D82A}">
                    <a16:rowId xmlns:a16="http://schemas.microsoft.com/office/drawing/2014/main" val="3945766359"/>
                  </a:ext>
                </a:extLst>
              </a:tr>
            </a:tbl>
          </a:graphicData>
        </a:graphic>
      </p:graphicFrame>
      <p:sp>
        <p:nvSpPr>
          <p:cNvPr id="8" name="Title 7">
            <a:extLst>
              <a:ext uri="{FF2B5EF4-FFF2-40B4-BE49-F238E27FC236}">
                <a16:creationId xmlns:a16="http://schemas.microsoft.com/office/drawing/2014/main" id="{857B30F4-F8E4-EB75-4CF0-D66A83AE4846}"/>
              </a:ext>
            </a:extLst>
          </p:cNvPr>
          <p:cNvSpPr>
            <a:spLocks noGrp="1"/>
          </p:cNvSpPr>
          <p:nvPr>
            <p:ph type="title"/>
          </p:nvPr>
        </p:nvSpPr>
        <p:spPr/>
        <p:txBody>
          <a:bodyPr/>
          <a:lstStyle/>
          <a:p>
            <a:r>
              <a:rPr lang="en-US" dirty="0"/>
              <a:t>Binary Counting</a:t>
            </a:r>
          </a:p>
        </p:txBody>
      </p:sp>
      <p:sp>
        <p:nvSpPr>
          <p:cNvPr id="4" name="Slide Number Placeholder 3">
            <a:extLst>
              <a:ext uri="{FF2B5EF4-FFF2-40B4-BE49-F238E27FC236}">
                <a16:creationId xmlns:a16="http://schemas.microsoft.com/office/drawing/2014/main" id="{6182BFED-589C-C293-CC63-7F9755077259}"/>
              </a:ext>
            </a:extLst>
          </p:cNvPr>
          <p:cNvSpPr>
            <a:spLocks noGrp="1"/>
          </p:cNvSpPr>
          <p:nvPr>
            <p:ph type="sldNum" sz="quarter" idx="12"/>
          </p:nvPr>
        </p:nvSpPr>
        <p:spPr/>
        <p:txBody>
          <a:bodyPr/>
          <a:lstStyle/>
          <a:p>
            <a:fld id="{741AFF56-1126-4107-9C02-BC0EFBF16431}" type="slidenum">
              <a:rPr lang="en-GB" smtClean="0"/>
              <a:pPr/>
              <a:t>17</a:t>
            </a:fld>
            <a:endParaRPr lang="en-GB" dirty="0"/>
          </a:p>
        </p:txBody>
      </p:sp>
      <p:sp>
        <p:nvSpPr>
          <p:cNvPr id="2" name="Footer Placeholder 4">
            <a:extLst>
              <a:ext uri="{FF2B5EF4-FFF2-40B4-BE49-F238E27FC236}">
                <a16:creationId xmlns:a16="http://schemas.microsoft.com/office/drawing/2014/main" id="{0C4B42F0-E92E-89C7-31DB-0C33FF77E41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3224260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61CDA-9DE6-3594-1B34-2DFB9EA425B7}"/>
            </a:ext>
          </a:extLst>
        </p:cNvPr>
        <p:cNvGrpSpPr/>
        <p:nvPr/>
      </p:nvGrpSpPr>
      <p:grpSpPr>
        <a:xfrm>
          <a:off x="0" y="0"/>
          <a:ext cx="0" cy="0"/>
          <a:chOff x="0" y="0"/>
          <a:chExt cx="0" cy="0"/>
        </a:xfrm>
      </p:grpSpPr>
      <p:sp>
        <p:nvSpPr>
          <p:cNvPr id="7" name="Content Placeholder 8">
            <a:extLst>
              <a:ext uri="{FF2B5EF4-FFF2-40B4-BE49-F238E27FC236}">
                <a16:creationId xmlns:a16="http://schemas.microsoft.com/office/drawing/2014/main" id="{C543B192-B953-A4EC-7AFD-5D2B76C663DB}"/>
              </a:ext>
            </a:extLst>
          </p:cNvPr>
          <p:cNvSpPr>
            <a:spLocks noGrp="1"/>
          </p:cNvSpPr>
          <p:nvPr>
            <p:ph idx="1"/>
          </p:nvPr>
        </p:nvSpPr>
        <p:spPr>
          <a:xfrm>
            <a:off x="5451885" y="1181225"/>
            <a:ext cx="941000" cy="472190"/>
          </a:xfrm>
        </p:spPr>
        <p:txBody>
          <a:bodyPr/>
          <a:lstStyle/>
          <a:p>
            <a:pPr algn="ctr"/>
            <a:r>
              <a:rPr lang="en-US" sz="3600" dirty="0">
                <a:ln>
                  <a:solidFill>
                    <a:schemeClr val="accent1"/>
                  </a:solidFill>
                </a:ln>
                <a:solidFill>
                  <a:schemeClr val="accent1"/>
                </a:solidFill>
              </a:rPr>
              <a:t>1</a:t>
            </a:r>
          </a:p>
        </p:txBody>
      </p:sp>
      <p:sp>
        <p:nvSpPr>
          <p:cNvPr id="11" name="Content Placeholder 8">
            <a:extLst>
              <a:ext uri="{FF2B5EF4-FFF2-40B4-BE49-F238E27FC236}">
                <a16:creationId xmlns:a16="http://schemas.microsoft.com/office/drawing/2014/main" id="{0FD6127E-2BCD-5D43-1D46-72B920B3884C}"/>
              </a:ext>
            </a:extLst>
          </p:cNvPr>
          <p:cNvSpPr txBox="1">
            <a:spLocks/>
          </p:cNvSpPr>
          <p:nvPr/>
        </p:nvSpPr>
        <p:spPr>
          <a:xfrm>
            <a:off x="3028754" y="1181225"/>
            <a:ext cx="941000" cy="47219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600" dirty="0">
                <a:ln>
                  <a:solidFill>
                    <a:schemeClr val="accent1"/>
                  </a:solidFill>
                </a:ln>
                <a:solidFill>
                  <a:schemeClr val="accent1"/>
                </a:solidFill>
              </a:rPr>
              <a:t>1</a:t>
            </a:r>
          </a:p>
        </p:txBody>
      </p:sp>
      <p:sp>
        <p:nvSpPr>
          <p:cNvPr id="21" name="Rectangle 20">
            <a:extLst>
              <a:ext uri="{FF2B5EF4-FFF2-40B4-BE49-F238E27FC236}">
                <a16:creationId xmlns:a16="http://schemas.microsoft.com/office/drawing/2014/main" id="{527493A2-55BC-B10C-303A-7E0C853EA27C}"/>
              </a:ext>
            </a:extLst>
          </p:cNvPr>
          <p:cNvSpPr/>
          <p:nvPr/>
        </p:nvSpPr>
        <p:spPr>
          <a:xfrm>
            <a:off x="5687811" y="1108994"/>
            <a:ext cx="725482" cy="5489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solidFill>
              </a:ln>
            </a:endParaRPr>
          </a:p>
        </p:txBody>
      </p:sp>
      <p:sp>
        <p:nvSpPr>
          <p:cNvPr id="20" name="Rectangle 19">
            <a:extLst>
              <a:ext uri="{FF2B5EF4-FFF2-40B4-BE49-F238E27FC236}">
                <a16:creationId xmlns:a16="http://schemas.microsoft.com/office/drawing/2014/main" id="{DD86685C-D33A-B661-C3ED-EA4700B4A096}"/>
              </a:ext>
            </a:extLst>
          </p:cNvPr>
          <p:cNvSpPr/>
          <p:nvPr/>
        </p:nvSpPr>
        <p:spPr>
          <a:xfrm>
            <a:off x="3329678" y="1177435"/>
            <a:ext cx="725482" cy="5489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4B90132A-C5E3-8FFD-952E-B9E621E8B899}"/>
              </a:ext>
            </a:extLst>
          </p:cNvPr>
          <p:cNvGraphicFramePr>
            <a:graphicFrameLocks noGrp="1"/>
          </p:cNvGraphicFramePr>
          <p:nvPr>
            <p:extLst>
              <p:ext uri="{D42A27DB-BD31-4B8C-83A1-F6EECF244321}">
                <p14:modId xmlns:p14="http://schemas.microsoft.com/office/powerpoint/2010/main" val="1172137275"/>
              </p:ext>
            </p:extLst>
          </p:nvPr>
        </p:nvGraphicFramePr>
        <p:xfrm>
          <a:off x="1200000" y="1417320"/>
          <a:ext cx="9792000" cy="4023360"/>
        </p:xfrm>
        <a:graphic>
          <a:graphicData uri="http://schemas.openxmlformats.org/drawingml/2006/table">
            <a:tbl>
              <a:tblPr firstRow="1" bandRow="1">
                <a:tableStyleId>{2D5ABB26-0587-4C30-8999-92F81FD0307C}</a:tableStyleId>
              </a:tblPr>
              <a:tblGrid>
                <a:gridCol w="1224000">
                  <a:extLst>
                    <a:ext uri="{9D8B030D-6E8A-4147-A177-3AD203B41FA5}">
                      <a16:colId xmlns:a16="http://schemas.microsoft.com/office/drawing/2014/main" val="180634220"/>
                    </a:ext>
                  </a:extLst>
                </a:gridCol>
                <a:gridCol w="1224000">
                  <a:extLst>
                    <a:ext uri="{9D8B030D-6E8A-4147-A177-3AD203B41FA5}">
                      <a16:colId xmlns:a16="http://schemas.microsoft.com/office/drawing/2014/main" val="931551405"/>
                    </a:ext>
                  </a:extLst>
                </a:gridCol>
                <a:gridCol w="1224000">
                  <a:extLst>
                    <a:ext uri="{9D8B030D-6E8A-4147-A177-3AD203B41FA5}">
                      <a16:colId xmlns:a16="http://schemas.microsoft.com/office/drawing/2014/main" val="2158242608"/>
                    </a:ext>
                  </a:extLst>
                </a:gridCol>
                <a:gridCol w="1224000">
                  <a:extLst>
                    <a:ext uri="{9D8B030D-6E8A-4147-A177-3AD203B41FA5}">
                      <a16:colId xmlns:a16="http://schemas.microsoft.com/office/drawing/2014/main" val="2332269848"/>
                    </a:ext>
                  </a:extLst>
                </a:gridCol>
                <a:gridCol w="1224000">
                  <a:extLst>
                    <a:ext uri="{9D8B030D-6E8A-4147-A177-3AD203B41FA5}">
                      <a16:colId xmlns:a16="http://schemas.microsoft.com/office/drawing/2014/main" val="812613194"/>
                    </a:ext>
                  </a:extLst>
                </a:gridCol>
                <a:gridCol w="1224000">
                  <a:extLst>
                    <a:ext uri="{9D8B030D-6E8A-4147-A177-3AD203B41FA5}">
                      <a16:colId xmlns:a16="http://schemas.microsoft.com/office/drawing/2014/main" val="2762851409"/>
                    </a:ext>
                  </a:extLst>
                </a:gridCol>
                <a:gridCol w="1224000">
                  <a:extLst>
                    <a:ext uri="{9D8B030D-6E8A-4147-A177-3AD203B41FA5}">
                      <a16:colId xmlns:a16="http://schemas.microsoft.com/office/drawing/2014/main" val="1161718836"/>
                    </a:ext>
                  </a:extLst>
                </a:gridCol>
                <a:gridCol w="1224000">
                  <a:extLst>
                    <a:ext uri="{9D8B030D-6E8A-4147-A177-3AD203B41FA5}">
                      <a16:colId xmlns:a16="http://schemas.microsoft.com/office/drawing/2014/main" val="647164505"/>
                    </a:ext>
                  </a:extLst>
                </a:gridCol>
              </a:tblGrid>
              <a:tr h="1312449">
                <a:tc>
                  <a:txBody>
                    <a:bodyPr/>
                    <a:lstStyle/>
                    <a:p>
                      <a:pPr algn="ctr"/>
                      <a:endParaRPr lang="en-US" sz="8800" dirty="0">
                        <a:solidFill>
                          <a:schemeClr val="accent3"/>
                        </a:solidFill>
                      </a:endParaRP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extLst>
                  <a:ext uri="{0D108BD9-81ED-4DB2-BD59-A6C34878D82A}">
                    <a16:rowId xmlns:a16="http://schemas.microsoft.com/office/drawing/2014/main" val="3945766359"/>
                  </a:ext>
                </a:extLst>
              </a:tr>
              <a:tr h="662571">
                <a:tc>
                  <a:txBody>
                    <a:bodyPr/>
                    <a:lstStyle/>
                    <a:p>
                      <a:pPr algn="ctr"/>
                      <a:r>
                        <a:rPr lang="en-US" sz="8800" dirty="0">
                          <a:solidFill>
                            <a:schemeClr val="accent3"/>
                          </a:solidFill>
                        </a:rPr>
                        <a:t>+</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0</a:t>
                      </a:r>
                    </a:p>
                  </a:txBody>
                  <a:tcPr marL="0" marR="0" marT="0" marB="0" anchor="ctr"/>
                </a:tc>
                <a:extLst>
                  <a:ext uri="{0D108BD9-81ED-4DB2-BD59-A6C34878D82A}">
                    <a16:rowId xmlns:a16="http://schemas.microsoft.com/office/drawing/2014/main" val="3411837721"/>
                  </a:ext>
                </a:extLst>
              </a:tr>
              <a:tr h="651164">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1</a:t>
                      </a:r>
                    </a:p>
                  </a:txBody>
                  <a:tcPr marL="0" marR="0" marT="0" marB="0" anchor="ctr"/>
                </a:tc>
                <a:tc>
                  <a:txBody>
                    <a:bodyPr/>
                    <a:lstStyle/>
                    <a:p>
                      <a:pPr algn="ctr"/>
                      <a:r>
                        <a:rPr lang="en-US" sz="8800" dirty="0">
                          <a:solidFill>
                            <a:schemeClr val="accent3"/>
                          </a:solidFill>
                        </a:rPr>
                        <a:t>0</a:t>
                      </a:r>
                    </a:p>
                  </a:txBody>
                  <a:tcPr marL="0" marR="0" marT="0" marB="0" anchor="ctr"/>
                </a:tc>
                <a:extLst>
                  <a:ext uri="{0D108BD9-81ED-4DB2-BD59-A6C34878D82A}">
                    <a16:rowId xmlns:a16="http://schemas.microsoft.com/office/drawing/2014/main" val="602831956"/>
                  </a:ext>
                </a:extLst>
              </a:tr>
            </a:tbl>
          </a:graphicData>
        </a:graphic>
      </p:graphicFrame>
      <p:sp>
        <p:nvSpPr>
          <p:cNvPr id="8" name="Title 7">
            <a:extLst>
              <a:ext uri="{FF2B5EF4-FFF2-40B4-BE49-F238E27FC236}">
                <a16:creationId xmlns:a16="http://schemas.microsoft.com/office/drawing/2014/main" id="{4103FBFA-04B3-1621-0463-6F5D59B48A6E}"/>
              </a:ext>
            </a:extLst>
          </p:cNvPr>
          <p:cNvSpPr>
            <a:spLocks noGrp="1"/>
          </p:cNvSpPr>
          <p:nvPr>
            <p:ph type="title"/>
          </p:nvPr>
        </p:nvSpPr>
        <p:spPr/>
        <p:txBody>
          <a:bodyPr/>
          <a:lstStyle/>
          <a:p>
            <a:r>
              <a:rPr lang="en-US" dirty="0"/>
              <a:t>Binary Mathematics</a:t>
            </a:r>
          </a:p>
        </p:txBody>
      </p:sp>
      <p:sp>
        <p:nvSpPr>
          <p:cNvPr id="4" name="Slide Number Placeholder 3">
            <a:extLst>
              <a:ext uri="{FF2B5EF4-FFF2-40B4-BE49-F238E27FC236}">
                <a16:creationId xmlns:a16="http://schemas.microsoft.com/office/drawing/2014/main" id="{85714E55-E56E-AF19-4EFF-EF814748AC6F}"/>
              </a:ext>
            </a:extLst>
          </p:cNvPr>
          <p:cNvSpPr>
            <a:spLocks noGrp="1"/>
          </p:cNvSpPr>
          <p:nvPr>
            <p:ph type="sldNum" sz="quarter" idx="12"/>
          </p:nvPr>
        </p:nvSpPr>
        <p:spPr/>
        <p:txBody>
          <a:bodyPr/>
          <a:lstStyle/>
          <a:p>
            <a:fld id="{741AFF56-1126-4107-9C02-BC0EFBF16431}" type="slidenum">
              <a:rPr lang="en-GB" smtClean="0"/>
              <a:pPr/>
              <a:t>18</a:t>
            </a:fld>
            <a:endParaRPr lang="en-GB" dirty="0"/>
          </a:p>
        </p:txBody>
      </p:sp>
      <p:sp>
        <p:nvSpPr>
          <p:cNvPr id="2" name="Footer Placeholder 4">
            <a:extLst>
              <a:ext uri="{FF2B5EF4-FFF2-40B4-BE49-F238E27FC236}">
                <a16:creationId xmlns:a16="http://schemas.microsoft.com/office/drawing/2014/main" id="{5E3682EA-EE03-1D7C-DCC8-460DA0DC677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cxnSp>
        <p:nvCxnSpPr>
          <p:cNvPr id="6" name="Straight Connector 5">
            <a:extLst>
              <a:ext uri="{FF2B5EF4-FFF2-40B4-BE49-F238E27FC236}">
                <a16:creationId xmlns:a16="http://schemas.microsoft.com/office/drawing/2014/main" id="{8548821D-DAA0-35E8-6421-BBFF13954267}"/>
              </a:ext>
            </a:extLst>
          </p:cNvPr>
          <p:cNvCxnSpPr/>
          <p:nvPr/>
        </p:nvCxnSpPr>
        <p:spPr>
          <a:xfrm>
            <a:off x="1008274" y="4114801"/>
            <a:ext cx="9979277"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C867B84-7186-F139-E599-6F4269CBB931}"/>
              </a:ext>
            </a:extLst>
          </p:cNvPr>
          <p:cNvSpPr/>
          <p:nvPr/>
        </p:nvSpPr>
        <p:spPr>
          <a:xfrm>
            <a:off x="1200000" y="4300752"/>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6F43F19-583C-40CC-B1EE-A2FE0EE78454}"/>
              </a:ext>
            </a:extLst>
          </p:cNvPr>
          <p:cNvSpPr/>
          <p:nvPr/>
        </p:nvSpPr>
        <p:spPr>
          <a:xfrm>
            <a:off x="2419172" y="4300752"/>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EC77071-A466-7D18-116A-17469909D306}"/>
              </a:ext>
            </a:extLst>
          </p:cNvPr>
          <p:cNvSpPr/>
          <p:nvPr/>
        </p:nvSpPr>
        <p:spPr>
          <a:xfrm>
            <a:off x="3895985" y="4247392"/>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C48BB44-23F7-23AD-A04A-4597C7579AFC}"/>
              </a:ext>
            </a:extLst>
          </p:cNvPr>
          <p:cNvSpPr/>
          <p:nvPr/>
        </p:nvSpPr>
        <p:spPr>
          <a:xfrm>
            <a:off x="4814081" y="4325390"/>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9802B07-1FF0-1BEA-5FF1-56D80381D649}"/>
              </a:ext>
            </a:extLst>
          </p:cNvPr>
          <p:cNvSpPr/>
          <p:nvPr/>
        </p:nvSpPr>
        <p:spPr>
          <a:xfrm>
            <a:off x="6112620" y="4280446"/>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14ACFB0-FB43-5B1F-51BE-8B672094E139}"/>
              </a:ext>
            </a:extLst>
          </p:cNvPr>
          <p:cNvSpPr/>
          <p:nvPr/>
        </p:nvSpPr>
        <p:spPr>
          <a:xfrm>
            <a:off x="7613359" y="4280446"/>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70EBF4A-AB57-F852-19E6-DCD9FC143A18}"/>
              </a:ext>
            </a:extLst>
          </p:cNvPr>
          <p:cNvSpPr/>
          <p:nvPr/>
        </p:nvSpPr>
        <p:spPr>
          <a:xfrm>
            <a:off x="8451995" y="4389073"/>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6254829-DDC4-30E1-9E9B-ABE38682078D}"/>
              </a:ext>
            </a:extLst>
          </p:cNvPr>
          <p:cNvSpPr/>
          <p:nvPr/>
        </p:nvSpPr>
        <p:spPr>
          <a:xfrm>
            <a:off x="9952734" y="4322369"/>
            <a:ext cx="1080082" cy="942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Table 21">
            <a:extLst>
              <a:ext uri="{FF2B5EF4-FFF2-40B4-BE49-F238E27FC236}">
                <a16:creationId xmlns:a16="http://schemas.microsoft.com/office/drawing/2014/main" id="{2284C124-2839-2C4A-3602-11BCA699459F}"/>
              </a:ext>
            </a:extLst>
          </p:cNvPr>
          <p:cNvGraphicFramePr>
            <a:graphicFrameLocks noGrp="1"/>
          </p:cNvGraphicFramePr>
          <p:nvPr>
            <p:extLst>
              <p:ext uri="{D42A27DB-BD31-4B8C-83A1-F6EECF244321}">
                <p14:modId xmlns:p14="http://schemas.microsoft.com/office/powerpoint/2010/main" val="1963009421"/>
              </p:ext>
            </p:extLst>
          </p:nvPr>
        </p:nvGraphicFramePr>
        <p:xfrm>
          <a:off x="10833090" y="1417320"/>
          <a:ext cx="1224000" cy="3934169"/>
        </p:xfrm>
        <a:graphic>
          <a:graphicData uri="http://schemas.openxmlformats.org/drawingml/2006/table">
            <a:tbl>
              <a:tblPr firstRow="1" bandRow="1">
                <a:tableStyleId>{2D5ABB26-0587-4C30-8999-92F81FD0307C}</a:tableStyleId>
              </a:tblPr>
              <a:tblGrid>
                <a:gridCol w="1224000">
                  <a:extLst>
                    <a:ext uri="{9D8B030D-6E8A-4147-A177-3AD203B41FA5}">
                      <a16:colId xmlns:a16="http://schemas.microsoft.com/office/drawing/2014/main" val="647164505"/>
                    </a:ext>
                  </a:extLst>
                </a:gridCol>
              </a:tblGrid>
              <a:tr h="1325880">
                <a:tc>
                  <a:txBody>
                    <a:bodyPr/>
                    <a:lstStyle/>
                    <a:p>
                      <a:pPr algn="ctr"/>
                      <a:r>
                        <a:rPr lang="en-US" sz="4400" dirty="0">
                          <a:solidFill>
                            <a:schemeClr val="accent5"/>
                          </a:solidFill>
                        </a:rPr>
                        <a:t>(42)</a:t>
                      </a:r>
                    </a:p>
                  </a:txBody>
                  <a:tcPr marL="0" marR="0" marT="0" marB="0" anchor="ctr"/>
                </a:tc>
                <a:extLst>
                  <a:ext uri="{0D108BD9-81ED-4DB2-BD59-A6C34878D82A}">
                    <a16:rowId xmlns:a16="http://schemas.microsoft.com/office/drawing/2014/main" val="3945766359"/>
                  </a:ext>
                </a:extLst>
              </a:tr>
              <a:tr h="1334125">
                <a:tc>
                  <a:txBody>
                    <a:bodyPr/>
                    <a:lstStyle/>
                    <a:p>
                      <a:pPr algn="ctr"/>
                      <a:r>
                        <a:rPr lang="en-US" sz="4400" dirty="0">
                          <a:solidFill>
                            <a:schemeClr val="accent5"/>
                          </a:solidFill>
                        </a:rPr>
                        <a:t>(108)</a:t>
                      </a:r>
                    </a:p>
                  </a:txBody>
                  <a:tcPr marL="0" marR="0" marT="0" marB="0" anchor="ctr"/>
                </a:tc>
                <a:extLst>
                  <a:ext uri="{0D108BD9-81ED-4DB2-BD59-A6C34878D82A}">
                    <a16:rowId xmlns:a16="http://schemas.microsoft.com/office/drawing/2014/main" val="3411837721"/>
                  </a:ext>
                </a:extLst>
              </a:tr>
              <a:tr h="1274164">
                <a:tc>
                  <a:txBody>
                    <a:bodyPr/>
                    <a:lstStyle/>
                    <a:p>
                      <a:pPr algn="ctr"/>
                      <a:r>
                        <a:rPr lang="en-US" sz="4400" dirty="0">
                          <a:solidFill>
                            <a:schemeClr val="accent5"/>
                          </a:solidFill>
                        </a:rPr>
                        <a:t>(150)</a:t>
                      </a:r>
                    </a:p>
                  </a:txBody>
                  <a:tcPr marL="0" marR="0" marT="0" marB="0" anchor="ctr"/>
                </a:tc>
                <a:extLst>
                  <a:ext uri="{0D108BD9-81ED-4DB2-BD59-A6C34878D82A}">
                    <a16:rowId xmlns:a16="http://schemas.microsoft.com/office/drawing/2014/main" val="602831956"/>
                  </a:ext>
                </a:extLst>
              </a:tr>
            </a:tbl>
          </a:graphicData>
        </a:graphic>
      </p:graphicFrame>
    </p:spTree>
    <p:extLst>
      <p:ext uri="{BB962C8B-B14F-4D97-AF65-F5344CB8AC3E}">
        <p14:creationId xmlns:p14="http://schemas.microsoft.com/office/powerpoint/2010/main" val="168928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685AC-1565-9599-27CD-D46555C52D5C}"/>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CF2CEC36-E848-553A-0AE6-45F4FFBAA2A4}"/>
              </a:ext>
            </a:extLst>
          </p:cNvPr>
          <p:cNvGraphicFramePr>
            <a:graphicFrameLocks noGrp="1"/>
          </p:cNvGraphicFramePr>
          <p:nvPr>
            <p:extLst>
              <p:ext uri="{D42A27DB-BD31-4B8C-83A1-F6EECF244321}">
                <p14:modId xmlns:p14="http://schemas.microsoft.com/office/powerpoint/2010/main" val="3225047441"/>
              </p:ext>
            </p:extLst>
          </p:nvPr>
        </p:nvGraphicFramePr>
        <p:xfrm>
          <a:off x="872312" y="1220898"/>
          <a:ext cx="10466250" cy="4397658"/>
        </p:xfrm>
        <a:graphic>
          <a:graphicData uri="http://schemas.openxmlformats.org/drawingml/2006/table">
            <a:tbl>
              <a:tblPr firstRow="1" bandRow="1">
                <a:tableStyleId>{2D5ABB26-0587-4C30-8999-92F81FD0307C}</a:tableStyleId>
              </a:tblPr>
              <a:tblGrid>
                <a:gridCol w="2093250">
                  <a:extLst>
                    <a:ext uri="{9D8B030D-6E8A-4147-A177-3AD203B41FA5}">
                      <a16:colId xmlns:a16="http://schemas.microsoft.com/office/drawing/2014/main" val="626901300"/>
                    </a:ext>
                  </a:extLst>
                </a:gridCol>
                <a:gridCol w="2093250">
                  <a:extLst>
                    <a:ext uri="{9D8B030D-6E8A-4147-A177-3AD203B41FA5}">
                      <a16:colId xmlns:a16="http://schemas.microsoft.com/office/drawing/2014/main" val="3328577955"/>
                    </a:ext>
                  </a:extLst>
                </a:gridCol>
                <a:gridCol w="2093250">
                  <a:extLst>
                    <a:ext uri="{9D8B030D-6E8A-4147-A177-3AD203B41FA5}">
                      <a16:colId xmlns:a16="http://schemas.microsoft.com/office/drawing/2014/main" val="525209632"/>
                    </a:ext>
                  </a:extLst>
                </a:gridCol>
                <a:gridCol w="2093250">
                  <a:extLst>
                    <a:ext uri="{9D8B030D-6E8A-4147-A177-3AD203B41FA5}">
                      <a16:colId xmlns:a16="http://schemas.microsoft.com/office/drawing/2014/main" val="2266391229"/>
                    </a:ext>
                  </a:extLst>
                </a:gridCol>
                <a:gridCol w="2093250">
                  <a:extLst>
                    <a:ext uri="{9D8B030D-6E8A-4147-A177-3AD203B41FA5}">
                      <a16:colId xmlns:a16="http://schemas.microsoft.com/office/drawing/2014/main" val="3459630628"/>
                    </a:ext>
                  </a:extLst>
                </a:gridCol>
              </a:tblGrid>
              <a:tr h="480858">
                <a:tc>
                  <a:txBody>
                    <a:bodyPr/>
                    <a:lstStyle/>
                    <a:p>
                      <a:pPr algn="ctr"/>
                      <a:r>
                        <a:rPr lang="en-AU" b="1" dirty="0">
                          <a:solidFill>
                            <a:schemeClr val="tx2"/>
                          </a:solidFill>
                        </a:rPr>
                        <a:t>Carry from Prev</a:t>
                      </a:r>
                    </a:p>
                  </a:txBody>
                  <a:tcPr marL="0" marR="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b="1" dirty="0">
                          <a:solidFill>
                            <a:schemeClr val="tx2"/>
                          </a:solidFill>
                        </a:rPr>
                        <a:t>First Digit (A)</a:t>
                      </a:r>
                    </a:p>
                  </a:txBody>
                  <a:tcPr marL="0" marR="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b="1" dirty="0">
                          <a:solidFill>
                            <a:schemeClr val="tx2"/>
                          </a:solidFill>
                        </a:rPr>
                        <a:t>Second Digit (B)</a:t>
                      </a:r>
                    </a:p>
                  </a:txBody>
                  <a:tcPr marL="0" marR="0" marT="0" marB="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b="1" dirty="0">
                          <a:solidFill>
                            <a:schemeClr val="accent1"/>
                          </a:solidFill>
                        </a:rPr>
                        <a:t>Resulting Digit</a:t>
                      </a:r>
                    </a:p>
                  </a:txBody>
                  <a:tcPr marL="0" marR="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b="1" dirty="0">
                          <a:solidFill>
                            <a:schemeClr val="accent1"/>
                          </a:solidFill>
                        </a:rPr>
                        <a:t>Carry to Next</a:t>
                      </a:r>
                    </a:p>
                  </a:txBody>
                  <a:tcPr marL="0" marR="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0661979"/>
                  </a:ext>
                </a:extLst>
              </a:tr>
              <a:tr h="489600">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035300"/>
                  </a:ext>
                </a:extLst>
              </a:tr>
              <a:tr h="489600">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240746"/>
                  </a:ext>
                </a:extLst>
              </a:tr>
              <a:tr h="48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519171"/>
                  </a:ext>
                </a:extLst>
              </a:tr>
              <a:tr h="489600">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536004"/>
                  </a:ext>
                </a:extLst>
              </a:tr>
              <a:tr h="489600">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6937382"/>
                  </a:ext>
                </a:extLst>
              </a:tr>
              <a:tr h="489600">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3318729"/>
                  </a:ext>
                </a:extLst>
              </a:tr>
              <a:tr h="48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0</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1028570"/>
                  </a:ext>
                </a:extLst>
              </a:tr>
              <a:tr h="489600">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800" dirty="0"/>
                        <a:t>1</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9428445"/>
                  </a:ext>
                </a:extLst>
              </a:tr>
            </a:tbl>
          </a:graphicData>
        </a:graphic>
      </p:graphicFrame>
      <p:sp>
        <p:nvSpPr>
          <p:cNvPr id="29" name="Rectangle 28">
            <a:extLst>
              <a:ext uri="{FF2B5EF4-FFF2-40B4-BE49-F238E27FC236}">
                <a16:creationId xmlns:a16="http://schemas.microsoft.com/office/drawing/2014/main" id="{5A9E55A4-0E19-1551-D1E5-4E5D11142671}"/>
              </a:ext>
            </a:extLst>
          </p:cNvPr>
          <p:cNvSpPr/>
          <p:nvPr/>
        </p:nvSpPr>
        <p:spPr>
          <a:xfrm>
            <a:off x="763960" y="1709057"/>
            <a:ext cx="10911840" cy="48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90516DA-74BC-9CAC-3AE7-0FA02913F858}"/>
              </a:ext>
            </a:extLst>
          </p:cNvPr>
          <p:cNvSpPr/>
          <p:nvPr/>
        </p:nvSpPr>
        <p:spPr>
          <a:xfrm>
            <a:off x="649517" y="2208533"/>
            <a:ext cx="10911840" cy="48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C51C290-7DEF-AB4F-73B3-01620233587E}"/>
              </a:ext>
            </a:extLst>
          </p:cNvPr>
          <p:cNvSpPr/>
          <p:nvPr/>
        </p:nvSpPr>
        <p:spPr>
          <a:xfrm>
            <a:off x="853438" y="2686816"/>
            <a:ext cx="10911840" cy="48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2B31091-090B-24C3-7C2C-41EAB09A74E0}"/>
              </a:ext>
            </a:extLst>
          </p:cNvPr>
          <p:cNvSpPr/>
          <p:nvPr/>
        </p:nvSpPr>
        <p:spPr>
          <a:xfrm>
            <a:off x="519193" y="3174975"/>
            <a:ext cx="11354437" cy="48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AA7E3B4-03D5-D7FD-F54F-1578E9618866}"/>
              </a:ext>
            </a:extLst>
          </p:cNvPr>
          <p:cNvSpPr/>
          <p:nvPr/>
        </p:nvSpPr>
        <p:spPr>
          <a:xfrm>
            <a:off x="838618" y="3664575"/>
            <a:ext cx="10911840" cy="21422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313D2D2-5ACF-F68A-4C21-1487414E2CC4}"/>
              </a:ext>
            </a:extLst>
          </p:cNvPr>
          <p:cNvSpPr>
            <a:spLocks noGrp="1"/>
          </p:cNvSpPr>
          <p:nvPr>
            <p:ph type="title"/>
          </p:nvPr>
        </p:nvSpPr>
        <p:spPr/>
        <p:txBody>
          <a:bodyPr/>
          <a:lstStyle/>
          <a:p>
            <a:r>
              <a:rPr lang="en-US" dirty="0"/>
              <a:t>Binary Addition Rules</a:t>
            </a:r>
          </a:p>
        </p:txBody>
      </p:sp>
      <p:sp>
        <p:nvSpPr>
          <p:cNvPr id="4" name="Slide Number Placeholder 3">
            <a:extLst>
              <a:ext uri="{FF2B5EF4-FFF2-40B4-BE49-F238E27FC236}">
                <a16:creationId xmlns:a16="http://schemas.microsoft.com/office/drawing/2014/main" id="{BEE263A2-7A2F-8667-9D17-D59A803E9247}"/>
              </a:ext>
            </a:extLst>
          </p:cNvPr>
          <p:cNvSpPr>
            <a:spLocks noGrp="1"/>
          </p:cNvSpPr>
          <p:nvPr>
            <p:ph type="sldNum" sz="quarter" idx="12"/>
          </p:nvPr>
        </p:nvSpPr>
        <p:spPr/>
        <p:txBody>
          <a:bodyPr/>
          <a:lstStyle/>
          <a:p>
            <a:fld id="{741AFF56-1126-4107-9C02-BC0EFBF16431}" type="slidenum">
              <a:rPr lang="en-GB" smtClean="0"/>
              <a:pPr/>
              <a:t>19</a:t>
            </a:fld>
            <a:endParaRPr lang="en-GB" dirty="0"/>
          </a:p>
        </p:txBody>
      </p:sp>
      <p:sp>
        <p:nvSpPr>
          <p:cNvPr id="2" name="Footer Placeholder 4">
            <a:extLst>
              <a:ext uri="{FF2B5EF4-FFF2-40B4-BE49-F238E27FC236}">
                <a16:creationId xmlns:a16="http://schemas.microsoft.com/office/drawing/2014/main" id="{C0746A5A-9D21-3E22-58B3-A7488045C76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38" name="Rectangle 37">
            <a:extLst>
              <a:ext uri="{FF2B5EF4-FFF2-40B4-BE49-F238E27FC236}">
                <a16:creationId xmlns:a16="http://schemas.microsoft.com/office/drawing/2014/main" id="{5F2D610E-1C13-6213-84D6-6D52F74CC2A4}"/>
              </a:ext>
            </a:extLst>
          </p:cNvPr>
          <p:cNvSpPr/>
          <p:nvPr/>
        </p:nvSpPr>
        <p:spPr>
          <a:xfrm>
            <a:off x="763960" y="1225835"/>
            <a:ext cx="2419507" cy="3923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4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4" grpId="0" animBg="1"/>
      <p:bldP spid="35" grpId="0" animBg="1"/>
      <p:bldP spid="36" grpId="0" animBg="1"/>
      <p:bldP spid="37" grpId="0" animBg="1"/>
      <p:bldP spid="3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811CED-8C10-8B5B-4317-3D1DABAEBF20}"/>
              </a:ext>
            </a:extLst>
          </p:cNvPr>
          <p:cNvSpPr/>
          <p:nvPr/>
        </p:nvSpPr>
        <p:spPr>
          <a:xfrm>
            <a:off x="9603569" y="2487358"/>
            <a:ext cx="1824062" cy="2984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FFFF00"/>
              </a:solidFill>
            </a:endParaRPr>
          </a:p>
        </p:txBody>
      </p:sp>
      <p:sp>
        <p:nvSpPr>
          <p:cNvPr id="8" name="Title 7">
            <a:extLst>
              <a:ext uri="{FF2B5EF4-FFF2-40B4-BE49-F238E27FC236}">
                <a16:creationId xmlns:a16="http://schemas.microsoft.com/office/drawing/2014/main" id="{2AA8D960-E008-DAF0-3F6F-B6240E13616F}"/>
              </a:ext>
            </a:extLst>
          </p:cNvPr>
          <p:cNvSpPr>
            <a:spLocks noGrp="1"/>
          </p:cNvSpPr>
          <p:nvPr>
            <p:ph type="title"/>
          </p:nvPr>
        </p:nvSpPr>
        <p:spPr/>
        <p:txBody>
          <a:bodyPr/>
          <a:lstStyle/>
          <a:p>
            <a:r>
              <a:rPr lang="en-US" dirty="0"/>
              <a:t>The Promise</a:t>
            </a:r>
          </a:p>
        </p:txBody>
      </p:sp>
      <p:sp>
        <p:nvSpPr>
          <p:cNvPr id="4" name="Slide Number Placeholder 3">
            <a:extLst>
              <a:ext uri="{FF2B5EF4-FFF2-40B4-BE49-F238E27FC236}">
                <a16:creationId xmlns:a16="http://schemas.microsoft.com/office/drawing/2014/main" id="{CF5D95C8-4C1E-4DF1-D8CF-B67783A40AE7}"/>
              </a:ext>
            </a:extLst>
          </p:cNvPr>
          <p:cNvSpPr>
            <a:spLocks noGrp="1"/>
          </p:cNvSpPr>
          <p:nvPr>
            <p:ph type="sldNum" sz="quarter" idx="12"/>
          </p:nvPr>
        </p:nvSpPr>
        <p:spPr/>
        <p:txBody>
          <a:bodyPr/>
          <a:lstStyle/>
          <a:p>
            <a:fld id="{741AFF56-1126-4107-9C02-BC0EFBF16431}" type="slidenum">
              <a:rPr lang="en-GB" smtClean="0"/>
              <a:pPr/>
              <a:t>2</a:t>
            </a:fld>
            <a:endParaRPr lang="en-GB" dirty="0"/>
          </a:p>
        </p:txBody>
      </p:sp>
      <p:sp>
        <p:nvSpPr>
          <p:cNvPr id="2" name="Footer Placeholder 4">
            <a:extLst>
              <a:ext uri="{FF2B5EF4-FFF2-40B4-BE49-F238E27FC236}">
                <a16:creationId xmlns:a16="http://schemas.microsoft.com/office/drawing/2014/main" id="{20A7416F-C66E-6D6F-FBC4-2A2666EECE2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5" name="Picture 4">
            <a:extLst>
              <a:ext uri="{FF2B5EF4-FFF2-40B4-BE49-F238E27FC236}">
                <a16:creationId xmlns:a16="http://schemas.microsoft.com/office/drawing/2014/main" id="{DE6C5228-51C3-F9F4-FE23-79C3A1D000AE}"/>
              </a:ext>
            </a:extLst>
          </p:cNvPr>
          <p:cNvPicPr>
            <a:picLocks noChangeAspect="1"/>
          </p:cNvPicPr>
          <p:nvPr/>
        </p:nvPicPr>
        <p:blipFill>
          <a:blip r:embed="rId3">
            <a:extLst>
              <a:ext uri="{28A0092B-C50C-407E-A947-70E740481C1C}">
                <a14:useLocalDpi xmlns:a14="http://schemas.microsoft.com/office/drawing/2010/main" val="0"/>
              </a:ext>
            </a:extLst>
          </a:blip>
          <a:srcRect t="7018" r="2724" b="21772"/>
          <a:stretch>
            <a:fillRect/>
          </a:stretch>
        </p:blipFill>
        <p:spPr>
          <a:xfrm>
            <a:off x="1894139" y="987187"/>
            <a:ext cx="3375115" cy="4883625"/>
          </a:xfrm>
          <a:prstGeom prst="rect">
            <a:avLst/>
          </a:prstGeom>
          <a:ln>
            <a:solidFill>
              <a:schemeClr val="accent1">
                <a:lumMod val="50000"/>
              </a:schemeClr>
            </a:solidFill>
          </a:ln>
        </p:spPr>
      </p:pic>
      <p:sp>
        <p:nvSpPr>
          <p:cNvPr id="6" name="Rectangle 5">
            <a:extLst>
              <a:ext uri="{FF2B5EF4-FFF2-40B4-BE49-F238E27FC236}">
                <a16:creationId xmlns:a16="http://schemas.microsoft.com/office/drawing/2014/main" id="{D28D7AE3-5140-F354-1DDF-DF17350E9A9D}"/>
              </a:ext>
            </a:extLst>
          </p:cNvPr>
          <p:cNvSpPr/>
          <p:nvPr/>
        </p:nvSpPr>
        <p:spPr>
          <a:xfrm>
            <a:off x="5807267" y="2788999"/>
            <a:ext cx="1721135" cy="2984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FFFF00"/>
              </a:solidFill>
            </a:endParaRPr>
          </a:p>
        </p:txBody>
      </p:sp>
      <p:sp>
        <p:nvSpPr>
          <p:cNvPr id="7" name="Rectangle 6">
            <a:extLst>
              <a:ext uri="{FF2B5EF4-FFF2-40B4-BE49-F238E27FC236}">
                <a16:creationId xmlns:a16="http://schemas.microsoft.com/office/drawing/2014/main" id="{4FD052C9-9885-B2DD-D10B-A740A6DD966A}"/>
              </a:ext>
            </a:extLst>
          </p:cNvPr>
          <p:cNvSpPr/>
          <p:nvPr/>
        </p:nvSpPr>
        <p:spPr>
          <a:xfrm>
            <a:off x="8451762" y="3087481"/>
            <a:ext cx="2236769" cy="2984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FFFF00"/>
              </a:solidFill>
            </a:endParaRPr>
          </a:p>
        </p:txBody>
      </p:sp>
      <p:sp>
        <p:nvSpPr>
          <p:cNvPr id="10" name="Rectangle 9">
            <a:extLst>
              <a:ext uri="{FF2B5EF4-FFF2-40B4-BE49-F238E27FC236}">
                <a16:creationId xmlns:a16="http://schemas.microsoft.com/office/drawing/2014/main" id="{33710DCF-C8E9-0DE3-13BA-BCA819479E8B}"/>
              </a:ext>
            </a:extLst>
          </p:cNvPr>
          <p:cNvSpPr/>
          <p:nvPr/>
        </p:nvSpPr>
        <p:spPr>
          <a:xfrm>
            <a:off x="9073206" y="3385963"/>
            <a:ext cx="2084369" cy="2984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FFFF00"/>
              </a:solidFill>
            </a:endParaRPr>
          </a:p>
        </p:txBody>
      </p:sp>
      <p:sp>
        <p:nvSpPr>
          <p:cNvPr id="11" name="Rectangle 10">
            <a:extLst>
              <a:ext uri="{FF2B5EF4-FFF2-40B4-BE49-F238E27FC236}">
                <a16:creationId xmlns:a16="http://schemas.microsoft.com/office/drawing/2014/main" id="{4F6BAF93-F37A-191B-DD3D-95F2CEC900F0}"/>
              </a:ext>
            </a:extLst>
          </p:cNvPr>
          <p:cNvSpPr/>
          <p:nvPr/>
        </p:nvSpPr>
        <p:spPr>
          <a:xfrm>
            <a:off x="6411339" y="3708265"/>
            <a:ext cx="2040423" cy="2984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FFFF00"/>
              </a:solidFill>
            </a:endParaRPr>
          </a:p>
        </p:txBody>
      </p:sp>
      <p:sp>
        <p:nvSpPr>
          <p:cNvPr id="9" name="Content Placeholder 8">
            <a:extLst>
              <a:ext uri="{FF2B5EF4-FFF2-40B4-BE49-F238E27FC236}">
                <a16:creationId xmlns:a16="http://schemas.microsoft.com/office/drawing/2014/main" id="{03F525DC-3DB9-4706-9516-93529F7A30F9}"/>
              </a:ext>
            </a:extLst>
          </p:cNvPr>
          <p:cNvSpPr>
            <a:spLocks noGrp="1"/>
          </p:cNvSpPr>
          <p:nvPr>
            <p:ph idx="1"/>
          </p:nvPr>
        </p:nvSpPr>
        <p:spPr>
          <a:xfrm>
            <a:off x="5659088" y="2479329"/>
            <a:ext cx="6030602" cy="1899339"/>
          </a:xfrm>
        </p:spPr>
        <p:txBody>
          <a:bodyPr/>
          <a:lstStyle/>
          <a:p>
            <a:pPr algn="ctr"/>
            <a:r>
              <a:rPr lang="en-US" sz="2000" i="1" dirty="0"/>
              <a:t>“The company is aiming to deliver a commercial-scale, error-corrected quantum computer in 2033. Quantum computers are still only theoretically possible, but if </a:t>
            </a:r>
            <a:r>
              <a:rPr lang="en-US" sz="2000" i="1" dirty="0" err="1"/>
              <a:t>realised</a:t>
            </a:r>
            <a:r>
              <a:rPr lang="en-US" sz="2000" i="1" dirty="0"/>
              <a:t> as expected, they will be exponentially faster than the classical computers most people use every day.”</a:t>
            </a:r>
          </a:p>
        </p:txBody>
      </p:sp>
    </p:spTree>
    <p:extLst>
      <p:ext uri="{BB962C8B-B14F-4D97-AF65-F5344CB8AC3E}">
        <p14:creationId xmlns:p14="http://schemas.microsoft.com/office/powerpoint/2010/main" val="381990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6AB24-1C57-8AE0-09FB-4725B50390F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EAFB5D1-4D75-218D-4CF4-B62C28A07E57}"/>
              </a:ext>
            </a:extLst>
          </p:cNvPr>
          <p:cNvSpPr>
            <a:spLocks noGrp="1"/>
          </p:cNvSpPr>
          <p:nvPr>
            <p:ph type="title"/>
          </p:nvPr>
        </p:nvSpPr>
        <p:spPr/>
        <p:txBody>
          <a:bodyPr/>
          <a:lstStyle/>
          <a:p>
            <a:r>
              <a:rPr lang="en-US" dirty="0"/>
              <a:t>Electric Valves</a:t>
            </a:r>
          </a:p>
        </p:txBody>
      </p:sp>
      <p:sp>
        <p:nvSpPr>
          <p:cNvPr id="4" name="Slide Number Placeholder 3">
            <a:extLst>
              <a:ext uri="{FF2B5EF4-FFF2-40B4-BE49-F238E27FC236}">
                <a16:creationId xmlns:a16="http://schemas.microsoft.com/office/drawing/2014/main" id="{431B16A8-7838-787D-AB8D-91988E26E0FA}"/>
              </a:ext>
            </a:extLst>
          </p:cNvPr>
          <p:cNvSpPr>
            <a:spLocks noGrp="1"/>
          </p:cNvSpPr>
          <p:nvPr>
            <p:ph type="sldNum" sz="quarter" idx="12"/>
          </p:nvPr>
        </p:nvSpPr>
        <p:spPr/>
        <p:txBody>
          <a:bodyPr/>
          <a:lstStyle/>
          <a:p>
            <a:fld id="{741AFF56-1126-4107-9C02-BC0EFBF16431}" type="slidenum">
              <a:rPr lang="en-GB" smtClean="0"/>
              <a:pPr/>
              <a:t>20</a:t>
            </a:fld>
            <a:endParaRPr lang="en-GB" dirty="0"/>
          </a:p>
        </p:txBody>
      </p:sp>
      <p:sp>
        <p:nvSpPr>
          <p:cNvPr id="2" name="Footer Placeholder 4">
            <a:extLst>
              <a:ext uri="{FF2B5EF4-FFF2-40B4-BE49-F238E27FC236}">
                <a16:creationId xmlns:a16="http://schemas.microsoft.com/office/drawing/2014/main" id="{D9BC65DF-596F-7362-1CC7-C4F38EF5F5B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13" name="Picture 12" descr="Circuit made of a battery, switch and a light bulb.">
            <a:extLst>
              <a:ext uri="{FF2B5EF4-FFF2-40B4-BE49-F238E27FC236}">
                <a16:creationId xmlns:a16="http://schemas.microsoft.com/office/drawing/2014/main" id="{519D104F-FCE1-507D-B1BF-E948682AFA6C}"/>
              </a:ext>
            </a:extLst>
          </p:cNvPr>
          <p:cNvPicPr>
            <a:picLocks noChangeAspect="1"/>
          </p:cNvPicPr>
          <p:nvPr/>
        </p:nvPicPr>
        <p:blipFill>
          <a:blip r:embed="rId3"/>
          <a:stretch>
            <a:fillRect/>
          </a:stretch>
        </p:blipFill>
        <p:spPr>
          <a:xfrm>
            <a:off x="234512" y="1888948"/>
            <a:ext cx="7023538" cy="3258922"/>
          </a:xfrm>
          <a:prstGeom prst="rect">
            <a:avLst/>
          </a:prstGeom>
        </p:spPr>
      </p:pic>
      <p:sp>
        <p:nvSpPr>
          <p:cNvPr id="15" name="TextBox 14">
            <a:extLst>
              <a:ext uri="{FF2B5EF4-FFF2-40B4-BE49-F238E27FC236}">
                <a16:creationId xmlns:a16="http://schemas.microsoft.com/office/drawing/2014/main" id="{600C33B0-D782-5EE7-AA0C-DC46BA86A022}"/>
              </a:ext>
            </a:extLst>
          </p:cNvPr>
          <p:cNvSpPr txBox="1"/>
          <p:nvPr/>
        </p:nvSpPr>
        <p:spPr>
          <a:xfrm>
            <a:off x="1305711" y="5235978"/>
            <a:ext cx="4790289" cy="200055"/>
          </a:xfrm>
          <a:prstGeom prst="rect">
            <a:avLst/>
          </a:prstGeom>
          <a:noFill/>
        </p:spPr>
        <p:txBody>
          <a:bodyPr wrap="square">
            <a:spAutoFit/>
          </a:bodyPr>
          <a:lstStyle/>
          <a:p>
            <a:r>
              <a:rPr lang="en-AU" sz="700" dirty="0"/>
              <a:t>Source: https://mammothmemory.net/physics/electricity/simple-electrical-circuits/simple-electrical-circuits.html</a:t>
            </a:r>
          </a:p>
        </p:txBody>
      </p:sp>
      <p:sp>
        <p:nvSpPr>
          <p:cNvPr id="59" name="TextBox 58">
            <a:extLst>
              <a:ext uri="{FF2B5EF4-FFF2-40B4-BE49-F238E27FC236}">
                <a16:creationId xmlns:a16="http://schemas.microsoft.com/office/drawing/2014/main" id="{D1152A7C-3F6D-A100-2763-0BA23D40B7A0}"/>
              </a:ext>
            </a:extLst>
          </p:cNvPr>
          <p:cNvSpPr txBox="1"/>
          <p:nvPr/>
        </p:nvSpPr>
        <p:spPr>
          <a:xfrm>
            <a:off x="8216900" y="1082869"/>
            <a:ext cx="3975100" cy="369332"/>
          </a:xfrm>
          <a:prstGeom prst="rect">
            <a:avLst/>
          </a:prstGeom>
          <a:noFill/>
        </p:spPr>
        <p:txBody>
          <a:bodyPr wrap="square" rtlCol="0">
            <a:spAutoFit/>
          </a:bodyPr>
          <a:lstStyle/>
          <a:p>
            <a:pPr algn="ctr"/>
            <a:r>
              <a:rPr lang="en-AU" dirty="0">
                <a:solidFill>
                  <a:schemeClr val="accent1"/>
                </a:solidFill>
              </a:rPr>
              <a:t>… and transistors are the valves</a:t>
            </a:r>
          </a:p>
        </p:txBody>
      </p:sp>
      <p:sp>
        <p:nvSpPr>
          <p:cNvPr id="60" name="TextBox 59">
            <a:extLst>
              <a:ext uri="{FF2B5EF4-FFF2-40B4-BE49-F238E27FC236}">
                <a16:creationId xmlns:a16="http://schemas.microsoft.com/office/drawing/2014/main" id="{5BBFD6A8-2D54-1D19-FCC0-37D13078968B}"/>
              </a:ext>
            </a:extLst>
          </p:cNvPr>
          <p:cNvSpPr txBox="1"/>
          <p:nvPr/>
        </p:nvSpPr>
        <p:spPr>
          <a:xfrm>
            <a:off x="1679358" y="1082869"/>
            <a:ext cx="3975100" cy="369332"/>
          </a:xfrm>
          <a:prstGeom prst="rect">
            <a:avLst/>
          </a:prstGeom>
          <a:noFill/>
        </p:spPr>
        <p:txBody>
          <a:bodyPr wrap="square" rtlCol="0">
            <a:spAutoFit/>
          </a:bodyPr>
          <a:lstStyle/>
          <a:p>
            <a:pPr algn="ctr"/>
            <a:r>
              <a:rPr lang="en-AU" dirty="0">
                <a:solidFill>
                  <a:schemeClr val="accent1"/>
                </a:solidFill>
              </a:rPr>
              <a:t>Electricity can be analogous to water…</a:t>
            </a:r>
          </a:p>
        </p:txBody>
      </p:sp>
      <p:grpSp>
        <p:nvGrpSpPr>
          <p:cNvPr id="12" name="Group 11">
            <a:extLst>
              <a:ext uri="{FF2B5EF4-FFF2-40B4-BE49-F238E27FC236}">
                <a16:creationId xmlns:a16="http://schemas.microsoft.com/office/drawing/2014/main" id="{DF0C6354-57F2-2231-C69D-46F6B60CD974}"/>
              </a:ext>
            </a:extLst>
          </p:cNvPr>
          <p:cNvGrpSpPr/>
          <p:nvPr/>
        </p:nvGrpSpPr>
        <p:grpSpPr>
          <a:xfrm>
            <a:off x="8273021" y="3979601"/>
            <a:ext cx="3150230" cy="2086484"/>
            <a:chOff x="8273021" y="3979601"/>
            <a:chExt cx="3150230" cy="2086484"/>
          </a:xfrm>
        </p:grpSpPr>
        <p:grpSp>
          <p:nvGrpSpPr>
            <p:cNvPr id="58" name="Group 57">
              <a:extLst>
                <a:ext uri="{FF2B5EF4-FFF2-40B4-BE49-F238E27FC236}">
                  <a16:creationId xmlns:a16="http://schemas.microsoft.com/office/drawing/2014/main" id="{8FF68187-2797-8FEC-88C0-E89FDC6FA423}"/>
                </a:ext>
              </a:extLst>
            </p:cNvPr>
            <p:cNvGrpSpPr/>
            <p:nvPr/>
          </p:nvGrpSpPr>
          <p:grpSpPr>
            <a:xfrm>
              <a:off x="9535509" y="4209986"/>
              <a:ext cx="1132734" cy="1590674"/>
              <a:chOff x="9535509" y="3790886"/>
              <a:chExt cx="1132734" cy="1590674"/>
            </a:xfrm>
          </p:grpSpPr>
          <p:cxnSp>
            <p:nvCxnSpPr>
              <p:cNvPr id="47" name="Straight Connector 46">
                <a:extLst>
                  <a:ext uri="{FF2B5EF4-FFF2-40B4-BE49-F238E27FC236}">
                    <a16:creationId xmlns:a16="http://schemas.microsoft.com/office/drawing/2014/main" id="{B8AB9EB7-4115-6DF4-8C1C-6EA556887D36}"/>
                  </a:ext>
                </a:extLst>
              </p:cNvPr>
              <p:cNvCxnSpPr>
                <a:cxnSpLocks/>
              </p:cNvCxnSpPr>
              <p:nvPr/>
            </p:nvCxnSpPr>
            <p:spPr>
              <a:xfrm>
                <a:off x="10078666" y="4335710"/>
                <a:ext cx="5400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7D115C5-6471-735D-6698-3D8DF94E6BEB}"/>
                  </a:ext>
                </a:extLst>
              </p:cNvPr>
              <p:cNvCxnSpPr>
                <a:cxnSpLocks/>
              </p:cNvCxnSpPr>
              <p:nvPr/>
            </p:nvCxnSpPr>
            <p:spPr>
              <a:xfrm>
                <a:off x="10078666" y="4843710"/>
                <a:ext cx="5400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6B90792-9942-6030-6A24-B3FF48876F71}"/>
                  </a:ext>
                </a:extLst>
              </p:cNvPr>
              <p:cNvCxnSpPr>
                <a:cxnSpLocks/>
              </p:cNvCxnSpPr>
              <p:nvPr/>
            </p:nvCxnSpPr>
            <p:spPr>
              <a:xfrm flipV="1">
                <a:off x="10600510" y="3884860"/>
                <a:ext cx="0" cy="4680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9D049AE-D81D-A787-0F6B-FA17FD2A32A6}"/>
                  </a:ext>
                </a:extLst>
              </p:cNvPr>
              <p:cNvCxnSpPr>
                <a:cxnSpLocks/>
              </p:cNvCxnSpPr>
              <p:nvPr/>
            </p:nvCxnSpPr>
            <p:spPr>
              <a:xfrm flipV="1">
                <a:off x="10600510" y="4827834"/>
                <a:ext cx="0" cy="4680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330BCB9-C2AA-CC4D-7257-E9B9F65AE17F}"/>
                  </a:ext>
                </a:extLst>
              </p:cNvPr>
              <p:cNvCxnSpPr>
                <a:cxnSpLocks/>
              </p:cNvCxnSpPr>
              <p:nvPr/>
            </p:nvCxnSpPr>
            <p:spPr>
              <a:xfrm flipV="1">
                <a:off x="10008373" y="4404411"/>
                <a:ext cx="0" cy="35983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A047AD7-0848-CED9-A055-06E940F5CE3E}"/>
                  </a:ext>
                </a:extLst>
              </p:cNvPr>
              <p:cNvCxnSpPr>
                <a:cxnSpLocks/>
              </p:cNvCxnSpPr>
              <p:nvPr/>
            </p:nvCxnSpPr>
            <p:spPr>
              <a:xfrm flipH="1">
                <a:off x="9643014" y="4586444"/>
                <a:ext cx="36535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4" name="Isosceles Triangle 53">
                <a:extLst>
                  <a:ext uri="{FF2B5EF4-FFF2-40B4-BE49-F238E27FC236}">
                    <a16:creationId xmlns:a16="http://schemas.microsoft.com/office/drawing/2014/main" id="{417DC5F8-1C0F-4FF7-2D3A-BE546252D54C}"/>
                  </a:ext>
                </a:extLst>
              </p:cNvPr>
              <p:cNvSpPr/>
              <p:nvPr/>
            </p:nvSpPr>
            <p:spPr>
              <a:xfrm rot="5400000" flipH="1">
                <a:off x="10249229" y="4699776"/>
                <a:ext cx="262467" cy="287867"/>
              </a:xfrm>
              <a:prstGeom prst="triangle">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Oval 54">
                <a:extLst>
                  <a:ext uri="{FF2B5EF4-FFF2-40B4-BE49-F238E27FC236}">
                    <a16:creationId xmlns:a16="http://schemas.microsoft.com/office/drawing/2014/main" id="{B89C0DB3-AEFE-3B7C-AB39-EDA03E251A2A}"/>
                  </a:ext>
                </a:extLst>
              </p:cNvPr>
              <p:cNvSpPr/>
              <p:nvPr/>
            </p:nvSpPr>
            <p:spPr>
              <a:xfrm>
                <a:off x="9535509" y="4516594"/>
                <a:ext cx="135466" cy="139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Oval 55">
                <a:extLst>
                  <a:ext uri="{FF2B5EF4-FFF2-40B4-BE49-F238E27FC236}">
                    <a16:creationId xmlns:a16="http://schemas.microsoft.com/office/drawing/2014/main" id="{F397C006-9218-99A6-D3D6-77A4182A75B8}"/>
                  </a:ext>
                </a:extLst>
              </p:cNvPr>
              <p:cNvSpPr/>
              <p:nvPr/>
            </p:nvSpPr>
            <p:spPr>
              <a:xfrm>
                <a:off x="10532777" y="3790886"/>
                <a:ext cx="135466" cy="139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Oval 56">
                <a:extLst>
                  <a:ext uri="{FF2B5EF4-FFF2-40B4-BE49-F238E27FC236}">
                    <a16:creationId xmlns:a16="http://schemas.microsoft.com/office/drawing/2014/main" id="{FD4BDF1B-24D9-820C-4CBD-30CADAC8B567}"/>
                  </a:ext>
                </a:extLst>
              </p:cNvPr>
              <p:cNvSpPr/>
              <p:nvPr/>
            </p:nvSpPr>
            <p:spPr>
              <a:xfrm>
                <a:off x="10532777" y="5241860"/>
                <a:ext cx="135466" cy="139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8" name="Straight Connector 47">
                <a:extLst>
                  <a:ext uri="{FF2B5EF4-FFF2-40B4-BE49-F238E27FC236}">
                    <a16:creationId xmlns:a16="http://schemas.microsoft.com/office/drawing/2014/main" id="{BF7A641F-A8C8-387B-442F-4E9D214138F4}"/>
                  </a:ext>
                </a:extLst>
              </p:cNvPr>
              <p:cNvCxnSpPr>
                <a:cxnSpLocks/>
              </p:cNvCxnSpPr>
              <p:nvPr/>
            </p:nvCxnSpPr>
            <p:spPr>
              <a:xfrm flipV="1">
                <a:off x="10097273" y="4235077"/>
                <a:ext cx="0" cy="711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1B43A1E1-32F6-1C43-D2F9-CD1456D09958}"/>
                </a:ext>
              </a:extLst>
            </p:cNvPr>
            <p:cNvSpPr txBox="1"/>
            <p:nvPr/>
          </p:nvSpPr>
          <p:spPr>
            <a:xfrm>
              <a:off x="10668243" y="3979601"/>
              <a:ext cx="755008" cy="369332"/>
            </a:xfrm>
            <a:prstGeom prst="rect">
              <a:avLst/>
            </a:prstGeom>
            <a:noFill/>
          </p:spPr>
          <p:txBody>
            <a:bodyPr wrap="square" rtlCol="0">
              <a:spAutoFit/>
            </a:bodyPr>
            <a:lstStyle/>
            <a:p>
              <a:r>
                <a:rPr lang="en-AU" dirty="0"/>
                <a:t>IN</a:t>
              </a:r>
            </a:p>
          </p:txBody>
        </p:sp>
        <p:sp>
          <p:nvSpPr>
            <p:cNvPr id="7" name="TextBox 6">
              <a:extLst>
                <a:ext uri="{FF2B5EF4-FFF2-40B4-BE49-F238E27FC236}">
                  <a16:creationId xmlns:a16="http://schemas.microsoft.com/office/drawing/2014/main" id="{80543E83-6DF8-DA36-5370-1998C63B0D9B}"/>
                </a:ext>
              </a:extLst>
            </p:cNvPr>
            <p:cNvSpPr txBox="1"/>
            <p:nvPr/>
          </p:nvSpPr>
          <p:spPr>
            <a:xfrm>
              <a:off x="10668243" y="5696753"/>
              <a:ext cx="755008" cy="369332"/>
            </a:xfrm>
            <a:prstGeom prst="rect">
              <a:avLst/>
            </a:prstGeom>
            <a:noFill/>
          </p:spPr>
          <p:txBody>
            <a:bodyPr wrap="square" rtlCol="0">
              <a:spAutoFit/>
            </a:bodyPr>
            <a:lstStyle/>
            <a:p>
              <a:r>
                <a:rPr lang="en-AU" dirty="0"/>
                <a:t>OUT</a:t>
              </a:r>
            </a:p>
          </p:txBody>
        </p:sp>
        <p:sp>
          <p:nvSpPr>
            <p:cNvPr id="9" name="TextBox 8">
              <a:extLst>
                <a:ext uri="{FF2B5EF4-FFF2-40B4-BE49-F238E27FC236}">
                  <a16:creationId xmlns:a16="http://schemas.microsoft.com/office/drawing/2014/main" id="{8FAA5E82-BDF1-2FF8-15EF-92F85EC272F1}"/>
                </a:ext>
              </a:extLst>
            </p:cNvPr>
            <p:cNvSpPr txBox="1"/>
            <p:nvPr/>
          </p:nvSpPr>
          <p:spPr>
            <a:xfrm>
              <a:off x="8273021" y="4825111"/>
              <a:ext cx="1293879" cy="369332"/>
            </a:xfrm>
            <a:prstGeom prst="rect">
              <a:avLst/>
            </a:prstGeom>
            <a:noFill/>
          </p:spPr>
          <p:txBody>
            <a:bodyPr wrap="square" rtlCol="0">
              <a:spAutoFit/>
            </a:bodyPr>
            <a:lstStyle/>
            <a:p>
              <a:pPr algn="r"/>
              <a:r>
                <a:rPr lang="en-AU" dirty="0"/>
                <a:t>CONTROL</a:t>
              </a:r>
            </a:p>
          </p:txBody>
        </p:sp>
      </p:grpSp>
      <p:grpSp>
        <p:nvGrpSpPr>
          <p:cNvPr id="14" name="Group 13">
            <a:extLst>
              <a:ext uri="{FF2B5EF4-FFF2-40B4-BE49-F238E27FC236}">
                <a16:creationId xmlns:a16="http://schemas.microsoft.com/office/drawing/2014/main" id="{453BCB38-5E26-830B-CDC7-F7CEDD5FD993}"/>
              </a:ext>
            </a:extLst>
          </p:cNvPr>
          <p:cNvGrpSpPr/>
          <p:nvPr/>
        </p:nvGrpSpPr>
        <p:grpSpPr>
          <a:xfrm>
            <a:off x="8273021" y="1765918"/>
            <a:ext cx="3150230" cy="2086484"/>
            <a:chOff x="8273021" y="1765918"/>
            <a:chExt cx="3150230" cy="2086484"/>
          </a:xfrm>
        </p:grpSpPr>
        <p:grpSp>
          <p:nvGrpSpPr>
            <p:cNvPr id="37" name="Group 36">
              <a:extLst>
                <a:ext uri="{FF2B5EF4-FFF2-40B4-BE49-F238E27FC236}">
                  <a16:creationId xmlns:a16="http://schemas.microsoft.com/office/drawing/2014/main" id="{02009328-7ABB-FEE4-C45D-58EBB4938872}"/>
                </a:ext>
              </a:extLst>
            </p:cNvPr>
            <p:cNvGrpSpPr/>
            <p:nvPr/>
          </p:nvGrpSpPr>
          <p:grpSpPr>
            <a:xfrm>
              <a:off x="9535509" y="2022741"/>
              <a:ext cx="1132734" cy="1590674"/>
              <a:chOff x="9131745" y="1476441"/>
              <a:chExt cx="1132734" cy="1590674"/>
            </a:xfrm>
          </p:grpSpPr>
          <p:cxnSp>
            <p:nvCxnSpPr>
              <p:cNvPr id="42" name="Straight Connector 41">
                <a:extLst>
                  <a:ext uri="{FF2B5EF4-FFF2-40B4-BE49-F238E27FC236}">
                    <a16:creationId xmlns:a16="http://schemas.microsoft.com/office/drawing/2014/main" id="{B7734E6E-4073-4150-900E-5A07F3D0AE11}"/>
                  </a:ext>
                </a:extLst>
              </p:cNvPr>
              <p:cNvCxnSpPr>
                <a:cxnSpLocks/>
              </p:cNvCxnSpPr>
              <p:nvPr/>
            </p:nvCxnSpPr>
            <p:spPr>
              <a:xfrm>
                <a:off x="9674902" y="2021265"/>
                <a:ext cx="5400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3E7A7F8-1AC4-7E9B-2B04-89F529B05E1A}"/>
                  </a:ext>
                </a:extLst>
              </p:cNvPr>
              <p:cNvCxnSpPr>
                <a:cxnSpLocks/>
              </p:cNvCxnSpPr>
              <p:nvPr/>
            </p:nvCxnSpPr>
            <p:spPr>
              <a:xfrm>
                <a:off x="9674902" y="2529265"/>
                <a:ext cx="5400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4CA8D47-C077-7DC4-3A08-BEBF48F4E88E}"/>
                  </a:ext>
                </a:extLst>
              </p:cNvPr>
              <p:cNvCxnSpPr>
                <a:cxnSpLocks/>
              </p:cNvCxnSpPr>
              <p:nvPr/>
            </p:nvCxnSpPr>
            <p:spPr>
              <a:xfrm flipV="1">
                <a:off x="10196746" y="1570415"/>
                <a:ext cx="0" cy="4680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20D0CEF-C5A1-0696-482B-B6BF123F0905}"/>
                  </a:ext>
                </a:extLst>
              </p:cNvPr>
              <p:cNvCxnSpPr>
                <a:cxnSpLocks/>
              </p:cNvCxnSpPr>
              <p:nvPr/>
            </p:nvCxnSpPr>
            <p:spPr>
              <a:xfrm flipV="1">
                <a:off x="10196746" y="2513389"/>
                <a:ext cx="0" cy="4680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7972A24-C2F6-D929-B979-EA07EC988FA4}"/>
                  </a:ext>
                </a:extLst>
              </p:cNvPr>
              <p:cNvCxnSpPr>
                <a:cxnSpLocks/>
              </p:cNvCxnSpPr>
              <p:nvPr/>
            </p:nvCxnSpPr>
            <p:spPr>
              <a:xfrm flipV="1">
                <a:off x="9604609" y="2089966"/>
                <a:ext cx="0" cy="35983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24D11D5-E8EF-FE65-784A-0B1BFEA2FB34}"/>
                  </a:ext>
                </a:extLst>
              </p:cNvPr>
              <p:cNvCxnSpPr>
                <a:cxnSpLocks/>
              </p:cNvCxnSpPr>
              <p:nvPr/>
            </p:nvCxnSpPr>
            <p:spPr>
              <a:xfrm flipH="1">
                <a:off x="9239250" y="2271999"/>
                <a:ext cx="36535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CB5BAE1C-6CE3-B3C6-D73C-E938EBBE625F}"/>
                  </a:ext>
                </a:extLst>
              </p:cNvPr>
              <p:cNvSpPr/>
              <p:nvPr/>
            </p:nvSpPr>
            <p:spPr>
              <a:xfrm rot="16200000">
                <a:off x="9768630" y="1876248"/>
                <a:ext cx="262467" cy="287867"/>
              </a:xfrm>
              <a:prstGeom prst="triangle">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F6D0AEB9-206C-BC14-3CDA-9222DE8D12E3}"/>
                  </a:ext>
                </a:extLst>
              </p:cNvPr>
              <p:cNvSpPr/>
              <p:nvPr/>
            </p:nvSpPr>
            <p:spPr>
              <a:xfrm>
                <a:off x="9131745" y="2202149"/>
                <a:ext cx="135466" cy="139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0780D9DF-8CEA-420C-FCAA-3C2D111FF8E2}"/>
                  </a:ext>
                </a:extLst>
              </p:cNvPr>
              <p:cNvSpPr/>
              <p:nvPr/>
            </p:nvSpPr>
            <p:spPr>
              <a:xfrm>
                <a:off x="10129013" y="1476441"/>
                <a:ext cx="135466" cy="139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374F23F9-5937-24E0-6D0B-53A6FF5D7AEC}"/>
                  </a:ext>
                </a:extLst>
              </p:cNvPr>
              <p:cNvSpPr/>
              <p:nvPr/>
            </p:nvSpPr>
            <p:spPr>
              <a:xfrm>
                <a:off x="10129013" y="2927415"/>
                <a:ext cx="135466" cy="139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Connector 15">
                <a:extLst>
                  <a:ext uri="{FF2B5EF4-FFF2-40B4-BE49-F238E27FC236}">
                    <a16:creationId xmlns:a16="http://schemas.microsoft.com/office/drawing/2014/main" id="{994D9E15-4D07-1A20-5042-94C5F83D17F8}"/>
                  </a:ext>
                </a:extLst>
              </p:cNvPr>
              <p:cNvCxnSpPr>
                <a:cxnSpLocks/>
              </p:cNvCxnSpPr>
              <p:nvPr/>
            </p:nvCxnSpPr>
            <p:spPr>
              <a:xfrm flipV="1">
                <a:off x="9693509" y="1920632"/>
                <a:ext cx="0" cy="711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2D1EDF4C-5A72-FC62-AC48-8F22796A8729}"/>
                </a:ext>
              </a:extLst>
            </p:cNvPr>
            <p:cNvSpPr txBox="1"/>
            <p:nvPr/>
          </p:nvSpPr>
          <p:spPr>
            <a:xfrm>
              <a:off x="10668243" y="1765918"/>
              <a:ext cx="755008" cy="369332"/>
            </a:xfrm>
            <a:prstGeom prst="rect">
              <a:avLst/>
            </a:prstGeom>
            <a:noFill/>
          </p:spPr>
          <p:txBody>
            <a:bodyPr wrap="square" rtlCol="0">
              <a:spAutoFit/>
            </a:bodyPr>
            <a:lstStyle/>
            <a:p>
              <a:r>
                <a:rPr lang="en-AU" dirty="0"/>
                <a:t>IN</a:t>
              </a:r>
            </a:p>
          </p:txBody>
        </p:sp>
        <p:sp>
          <p:nvSpPr>
            <p:cNvPr id="5" name="TextBox 4">
              <a:extLst>
                <a:ext uri="{FF2B5EF4-FFF2-40B4-BE49-F238E27FC236}">
                  <a16:creationId xmlns:a16="http://schemas.microsoft.com/office/drawing/2014/main" id="{5FF70915-6967-D330-7507-56A6FBAC2019}"/>
                </a:ext>
              </a:extLst>
            </p:cNvPr>
            <p:cNvSpPr txBox="1"/>
            <p:nvPr/>
          </p:nvSpPr>
          <p:spPr>
            <a:xfrm>
              <a:off x="10668243" y="3483070"/>
              <a:ext cx="755008" cy="369332"/>
            </a:xfrm>
            <a:prstGeom prst="rect">
              <a:avLst/>
            </a:prstGeom>
            <a:noFill/>
          </p:spPr>
          <p:txBody>
            <a:bodyPr wrap="square" rtlCol="0">
              <a:spAutoFit/>
            </a:bodyPr>
            <a:lstStyle/>
            <a:p>
              <a:r>
                <a:rPr lang="en-AU" dirty="0"/>
                <a:t>OUT</a:t>
              </a:r>
            </a:p>
          </p:txBody>
        </p:sp>
        <p:sp>
          <p:nvSpPr>
            <p:cNvPr id="10" name="TextBox 9">
              <a:extLst>
                <a:ext uri="{FF2B5EF4-FFF2-40B4-BE49-F238E27FC236}">
                  <a16:creationId xmlns:a16="http://schemas.microsoft.com/office/drawing/2014/main" id="{88C38FE8-3BEC-6236-CBF0-0F3B67297B64}"/>
                </a:ext>
              </a:extLst>
            </p:cNvPr>
            <p:cNvSpPr txBox="1"/>
            <p:nvPr/>
          </p:nvSpPr>
          <p:spPr>
            <a:xfrm>
              <a:off x="8273021" y="2636107"/>
              <a:ext cx="1293879" cy="369332"/>
            </a:xfrm>
            <a:prstGeom prst="rect">
              <a:avLst/>
            </a:prstGeom>
            <a:noFill/>
          </p:spPr>
          <p:txBody>
            <a:bodyPr wrap="square" rtlCol="0">
              <a:spAutoFit/>
            </a:bodyPr>
            <a:lstStyle/>
            <a:p>
              <a:pPr algn="r"/>
              <a:r>
                <a:rPr lang="en-AU" dirty="0"/>
                <a:t>CONTROL</a:t>
              </a:r>
            </a:p>
          </p:txBody>
        </p:sp>
      </p:grpSp>
    </p:spTree>
    <p:extLst>
      <p:ext uri="{BB962C8B-B14F-4D97-AF65-F5344CB8AC3E}">
        <p14:creationId xmlns:p14="http://schemas.microsoft.com/office/powerpoint/2010/main" val="5047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C3E3-CBAB-43FB-464A-53CBCD4BF5A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0E05C59-5B62-425F-52E0-72F595D77349}"/>
              </a:ext>
            </a:extLst>
          </p:cNvPr>
          <p:cNvSpPr>
            <a:spLocks noGrp="1"/>
          </p:cNvSpPr>
          <p:nvPr>
            <p:ph type="title"/>
          </p:nvPr>
        </p:nvSpPr>
        <p:spPr/>
        <p:txBody>
          <a:bodyPr/>
          <a:lstStyle/>
          <a:p>
            <a:r>
              <a:rPr lang="en-US" dirty="0"/>
              <a:t>Adder</a:t>
            </a:r>
          </a:p>
        </p:txBody>
      </p:sp>
      <p:sp>
        <p:nvSpPr>
          <p:cNvPr id="4" name="Slide Number Placeholder 3">
            <a:extLst>
              <a:ext uri="{FF2B5EF4-FFF2-40B4-BE49-F238E27FC236}">
                <a16:creationId xmlns:a16="http://schemas.microsoft.com/office/drawing/2014/main" id="{BBCF7B64-68BA-0CFA-08C7-5B82E10B52BD}"/>
              </a:ext>
            </a:extLst>
          </p:cNvPr>
          <p:cNvSpPr>
            <a:spLocks noGrp="1"/>
          </p:cNvSpPr>
          <p:nvPr>
            <p:ph type="sldNum" sz="quarter" idx="12"/>
          </p:nvPr>
        </p:nvSpPr>
        <p:spPr/>
        <p:txBody>
          <a:bodyPr/>
          <a:lstStyle/>
          <a:p>
            <a:fld id="{741AFF56-1126-4107-9C02-BC0EFBF16431}" type="slidenum">
              <a:rPr lang="en-GB" smtClean="0"/>
              <a:pPr/>
              <a:t>21</a:t>
            </a:fld>
            <a:endParaRPr lang="en-GB" dirty="0"/>
          </a:p>
        </p:txBody>
      </p:sp>
      <p:grpSp>
        <p:nvGrpSpPr>
          <p:cNvPr id="6" name="Group 5">
            <a:extLst>
              <a:ext uri="{FF2B5EF4-FFF2-40B4-BE49-F238E27FC236}">
                <a16:creationId xmlns:a16="http://schemas.microsoft.com/office/drawing/2014/main" id="{39AE5BAF-6318-92E1-BC0B-7D9E3CF2F54B}"/>
              </a:ext>
            </a:extLst>
          </p:cNvPr>
          <p:cNvGrpSpPr/>
          <p:nvPr/>
        </p:nvGrpSpPr>
        <p:grpSpPr>
          <a:xfrm>
            <a:off x="2985211" y="580601"/>
            <a:ext cx="6217082" cy="5437400"/>
            <a:chOff x="2622118" y="449973"/>
            <a:chExt cx="6217082" cy="5437400"/>
          </a:xfrm>
        </p:grpSpPr>
        <p:pic>
          <p:nvPicPr>
            <p:cNvPr id="3" name="Picture 2" descr="Schematic of Full Adder with sleep transistor (29-T MOSFET) [25] ">
              <a:extLst>
                <a:ext uri="{FF2B5EF4-FFF2-40B4-BE49-F238E27FC236}">
                  <a16:creationId xmlns:a16="http://schemas.microsoft.com/office/drawing/2014/main" id="{9D5F72FB-31DC-B760-889A-E624F2E46991}"/>
                </a:ext>
              </a:extLst>
            </p:cNvPr>
            <p:cNvPicPr>
              <a:picLocks noChangeAspect="1"/>
            </p:cNvPicPr>
            <p:nvPr/>
          </p:nvPicPr>
          <p:blipFill>
            <a:blip r:embed="rId3"/>
            <a:srcRect b="11586"/>
            <a:stretch>
              <a:fillRect/>
            </a:stretch>
          </p:blipFill>
          <p:spPr>
            <a:xfrm>
              <a:off x="2622118" y="449973"/>
              <a:ext cx="6217082" cy="5250916"/>
            </a:xfrm>
            <a:prstGeom prst="rect">
              <a:avLst/>
            </a:prstGeom>
          </p:spPr>
        </p:pic>
        <p:pic>
          <p:nvPicPr>
            <p:cNvPr id="5" name="Picture 4" descr="Schematic of Full Adder with sleep transistor (29-T MOSFET) [25] ">
              <a:extLst>
                <a:ext uri="{FF2B5EF4-FFF2-40B4-BE49-F238E27FC236}">
                  <a16:creationId xmlns:a16="http://schemas.microsoft.com/office/drawing/2014/main" id="{21ED7069-D0C1-D2D7-91EE-DF99CB1FF605}"/>
                </a:ext>
              </a:extLst>
            </p:cNvPr>
            <p:cNvPicPr>
              <a:picLocks noChangeAspect="1"/>
            </p:cNvPicPr>
            <p:nvPr/>
          </p:nvPicPr>
          <p:blipFill>
            <a:blip r:embed="rId3"/>
            <a:srcRect l="46525" t="96860" r="49389"/>
            <a:stretch>
              <a:fillRect/>
            </a:stretch>
          </p:blipFill>
          <p:spPr>
            <a:xfrm>
              <a:off x="5520267" y="5700889"/>
              <a:ext cx="254000" cy="186484"/>
            </a:xfrm>
            <a:prstGeom prst="rect">
              <a:avLst/>
            </a:prstGeom>
          </p:spPr>
        </p:pic>
      </p:grpSp>
      <p:grpSp>
        <p:nvGrpSpPr>
          <p:cNvPr id="63" name="Group 62">
            <a:extLst>
              <a:ext uri="{FF2B5EF4-FFF2-40B4-BE49-F238E27FC236}">
                <a16:creationId xmlns:a16="http://schemas.microsoft.com/office/drawing/2014/main" id="{B196E050-ECE2-A24F-FA2C-508024ADF7FF}"/>
              </a:ext>
            </a:extLst>
          </p:cNvPr>
          <p:cNvGrpSpPr/>
          <p:nvPr/>
        </p:nvGrpSpPr>
        <p:grpSpPr>
          <a:xfrm>
            <a:off x="3028754" y="1618965"/>
            <a:ext cx="4445186" cy="3312017"/>
            <a:chOff x="3028754" y="1618965"/>
            <a:chExt cx="4445186" cy="3312017"/>
          </a:xfrm>
        </p:grpSpPr>
        <p:cxnSp>
          <p:nvCxnSpPr>
            <p:cNvPr id="55" name="Straight Arrow Connector 54">
              <a:extLst>
                <a:ext uri="{FF2B5EF4-FFF2-40B4-BE49-F238E27FC236}">
                  <a16:creationId xmlns:a16="http://schemas.microsoft.com/office/drawing/2014/main" id="{760BFA23-0EC4-4A58-BF96-74F046E01162}"/>
                </a:ext>
              </a:extLst>
            </p:cNvPr>
            <p:cNvCxnSpPr>
              <a:cxnSpLocks/>
            </p:cNvCxnSpPr>
            <p:nvPr/>
          </p:nvCxnSpPr>
          <p:spPr>
            <a:xfrm>
              <a:off x="3028754" y="3821019"/>
              <a:ext cx="285935"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66142380-8389-E5DC-645E-3CA8E911836C}"/>
                </a:ext>
              </a:extLst>
            </p:cNvPr>
            <p:cNvCxnSpPr>
              <a:cxnSpLocks/>
            </p:cNvCxnSpPr>
            <p:nvPr/>
          </p:nvCxnSpPr>
          <p:spPr>
            <a:xfrm>
              <a:off x="7174352" y="3555666"/>
              <a:ext cx="285935"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43F672F1-86DD-9F9D-DF50-C214D7457B3E}"/>
                </a:ext>
              </a:extLst>
            </p:cNvPr>
            <p:cNvCxnSpPr>
              <a:cxnSpLocks/>
            </p:cNvCxnSpPr>
            <p:nvPr/>
          </p:nvCxnSpPr>
          <p:spPr>
            <a:xfrm>
              <a:off x="7183905" y="4209871"/>
              <a:ext cx="285935"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35B96986-8C3E-1A64-EBE2-1B848B0D2FEB}"/>
                </a:ext>
              </a:extLst>
            </p:cNvPr>
            <p:cNvCxnSpPr>
              <a:cxnSpLocks/>
            </p:cNvCxnSpPr>
            <p:nvPr/>
          </p:nvCxnSpPr>
          <p:spPr>
            <a:xfrm>
              <a:off x="6378527" y="4930982"/>
              <a:ext cx="285935"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AD59F22A-1204-5284-5422-37E517ECA1DE}"/>
                </a:ext>
              </a:extLst>
            </p:cNvPr>
            <p:cNvCxnSpPr>
              <a:cxnSpLocks/>
            </p:cNvCxnSpPr>
            <p:nvPr/>
          </p:nvCxnSpPr>
          <p:spPr>
            <a:xfrm>
              <a:off x="3976071" y="2700738"/>
              <a:ext cx="285935"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69D5662-1CEE-4F0C-CD50-99479FEFC58F}"/>
                </a:ext>
              </a:extLst>
            </p:cNvPr>
            <p:cNvCxnSpPr>
              <a:cxnSpLocks/>
            </p:cNvCxnSpPr>
            <p:nvPr/>
          </p:nvCxnSpPr>
          <p:spPr>
            <a:xfrm>
              <a:off x="7188005" y="1618965"/>
              <a:ext cx="285935"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7B9F600E-73B5-459E-7222-7E13A0ED699C}"/>
              </a:ext>
            </a:extLst>
          </p:cNvPr>
          <p:cNvGrpSpPr/>
          <p:nvPr/>
        </p:nvGrpSpPr>
        <p:grpSpPr>
          <a:xfrm>
            <a:off x="2746419" y="1590210"/>
            <a:ext cx="4822383" cy="3355676"/>
            <a:chOff x="2746419" y="1590210"/>
            <a:chExt cx="4822383" cy="3355676"/>
          </a:xfrm>
        </p:grpSpPr>
        <p:cxnSp>
          <p:nvCxnSpPr>
            <p:cNvPr id="64" name="Straight Arrow Connector 63">
              <a:extLst>
                <a:ext uri="{FF2B5EF4-FFF2-40B4-BE49-F238E27FC236}">
                  <a16:creationId xmlns:a16="http://schemas.microsoft.com/office/drawing/2014/main" id="{A5C0C863-DE25-7A5A-0665-AABC8B65B156}"/>
                </a:ext>
              </a:extLst>
            </p:cNvPr>
            <p:cNvCxnSpPr>
              <a:cxnSpLocks/>
            </p:cNvCxnSpPr>
            <p:nvPr/>
          </p:nvCxnSpPr>
          <p:spPr>
            <a:xfrm>
              <a:off x="3140359" y="1590210"/>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9AEC1E2F-0CB5-0282-9EA6-F67094254532}"/>
                </a:ext>
              </a:extLst>
            </p:cNvPr>
            <p:cNvCxnSpPr>
              <a:cxnSpLocks/>
            </p:cNvCxnSpPr>
            <p:nvPr/>
          </p:nvCxnSpPr>
          <p:spPr>
            <a:xfrm>
              <a:off x="3140359" y="2881297"/>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759060D6-7565-7B92-19E1-8E12E1F77D1E}"/>
                </a:ext>
              </a:extLst>
            </p:cNvPr>
            <p:cNvCxnSpPr>
              <a:cxnSpLocks/>
            </p:cNvCxnSpPr>
            <p:nvPr/>
          </p:nvCxnSpPr>
          <p:spPr>
            <a:xfrm>
              <a:off x="2746419" y="4465682"/>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76CC462A-9CB1-5848-556D-D96816ECDA31}"/>
                </a:ext>
              </a:extLst>
            </p:cNvPr>
            <p:cNvCxnSpPr>
              <a:cxnSpLocks/>
            </p:cNvCxnSpPr>
            <p:nvPr/>
          </p:nvCxnSpPr>
          <p:spPr>
            <a:xfrm>
              <a:off x="4054759" y="3830203"/>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CAC49723-E6F4-F5E9-1189-4B1BD9794C01}"/>
                </a:ext>
              </a:extLst>
            </p:cNvPr>
            <p:cNvCxnSpPr>
              <a:cxnSpLocks/>
            </p:cNvCxnSpPr>
            <p:nvPr/>
          </p:nvCxnSpPr>
          <p:spPr>
            <a:xfrm>
              <a:off x="5170442" y="4945886"/>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D5C1A94-EEBA-0D19-8376-8ADD9F5B8943}"/>
                </a:ext>
              </a:extLst>
            </p:cNvPr>
            <p:cNvCxnSpPr>
              <a:cxnSpLocks/>
            </p:cNvCxnSpPr>
            <p:nvPr/>
          </p:nvCxnSpPr>
          <p:spPr>
            <a:xfrm>
              <a:off x="7267374" y="4774006"/>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AED6F9CE-F069-4966-6BC0-57CB14EFBE7F}"/>
                </a:ext>
              </a:extLst>
            </p:cNvPr>
            <p:cNvCxnSpPr>
              <a:cxnSpLocks/>
            </p:cNvCxnSpPr>
            <p:nvPr/>
          </p:nvCxnSpPr>
          <p:spPr>
            <a:xfrm>
              <a:off x="5773556" y="1609517"/>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2E862225-FEFC-1762-E50A-489990F6974A}"/>
                </a:ext>
              </a:extLst>
            </p:cNvPr>
            <p:cNvCxnSpPr>
              <a:cxnSpLocks/>
            </p:cNvCxnSpPr>
            <p:nvPr/>
          </p:nvCxnSpPr>
          <p:spPr>
            <a:xfrm>
              <a:off x="7282867" y="2397918"/>
              <a:ext cx="285935"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91336C49-8EFF-E860-5634-4163E6193614}"/>
              </a:ext>
            </a:extLst>
          </p:cNvPr>
          <p:cNvGrpSpPr/>
          <p:nvPr/>
        </p:nvGrpSpPr>
        <p:grpSpPr>
          <a:xfrm>
            <a:off x="3140359" y="1603729"/>
            <a:ext cx="4439646" cy="3725694"/>
            <a:chOff x="3140359" y="1603729"/>
            <a:chExt cx="4439646" cy="3725694"/>
          </a:xfrm>
        </p:grpSpPr>
        <p:cxnSp>
          <p:nvCxnSpPr>
            <p:cNvPr id="74" name="Straight Arrow Connector 73">
              <a:extLst>
                <a:ext uri="{FF2B5EF4-FFF2-40B4-BE49-F238E27FC236}">
                  <a16:creationId xmlns:a16="http://schemas.microsoft.com/office/drawing/2014/main" id="{736AF854-0AA0-D644-FA54-C7CEE4200C64}"/>
                </a:ext>
              </a:extLst>
            </p:cNvPr>
            <p:cNvCxnSpPr>
              <a:cxnSpLocks/>
            </p:cNvCxnSpPr>
            <p:nvPr/>
          </p:nvCxnSpPr>
          <p:spPr>
            <a:xfrm>
              <a:off x="3140359" y="2236029"/>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A019CC58-0FDB-1430-D27B-CBCB2368794F}"/>
                </a:ext>
              </a:extLst>
            </p:cNvPr>
            <p:cNvCxnSpPr>
              <a:cxnSpLocks/>
            </p:cNvCxnSpPr>
            <p:nvPr/>
          </p:nvCxnSpPr>
          <p:spPr>
            <a:xfrm>
              <a:off x="3441917" y="4463663"/>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1FEEA3EF-124E-DA14-AD9A-D86FDFBC6A00}"/>
                </a:ext>
              </a:extLst>
            </p:cNvPr>
            <p:cNvCxnSpPr>
              <a:cxnSpLocks/>
            </p:cNvCxnSpPr>
            <p:nvPr/>
          </p:nvCxnSpPr>
          <p:spPr>
            <a:xfrm>
              <a:off x="4074215" y="4444207"/>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D4981C1D-F931-1146-B191-704532D45EB6}"/>
                </a:ext>
              </a:extLst>
            </p:cNvPr>
            <p:cNvCxnSpPr>
              <a:cxnSpLocks/>
            </p:cNvCxnSpPr>
            <p:nvPr/>
          </p:nvCxnSpPr>
          <p:spPr>
            <a:xfrm>
              <a:off x="4093670" y="1603730"/>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9C23B121-DA9C-5FF3-2624-07975AC9DE72}"/>
                </a:ext>
              </a:extLst>
            </p:cNvPr>
            <p:cNvCxnSpPr>
              <a:cxnSpLocks/>
            </p:cNvCxnSpPr>
            <p:nvPr/>
          </p:nvCxnSpPr>
          <p:spPr>
            <a:xfrm>
              <a:off x="7294070" y="3004512"/>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42FFC3BE-B5FC-43C1-7CFA-AFAB65D25195}"/>
                </a:ext>
              </a:extLst>
            </p:cNvPr>
            <p:cNvCxnSpPr>
              <a:cxnSpLocks/>
            </p:cNvCxnSpPr>
            <p:nvPr/>
          </p:nvCxnSpPr>
          <p:spPr>
            <a:xfrm>
              <a:off x="6564495" y="1603729"/>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64F5292B-EF57-AB3E-4567-AB73F68AB403}"/>
                </a:ext>
              </a:extLst>
            </p:cNvPr>
            <p:cNvCxnSpPr>
              <a:cxnSpLocks/>
            </p:cNvCxnSpPr>
            <p:nvPr/>
          </p:nvCxnSpPr>
          <p:spPr>
            <a:xfrm>
              <a:off x="7274614" y="5329423"/>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E746A37B-CE07-3E59-9082-417517E58698}"/>
                </a:ext>
              </a:extLst>
            </p:cNvPr>
            <p:cNvCxnSpPr>
              <a:cxnSpLocks/>
            </p:cNvCxnSpPr>
            <p:nvPr/>
          </p:nvCxnSpPr>
          <p:spPr>
            <a:xfrm>
              <a:off x="5805737" y="4959772"/>
              <a:ext cx="285935"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40754ED5-31D8-C10E-7670-A4646B97BBA0}"/>
              </a:ext>
            </a:extLst>
          </p:cNvPr>
          <p:cNvGrpSpPr/>
          <p:nvPr/>
        </p:nvGrpSpPr>
        <p:grpSpPr>
          <a:xfrm>
            <a:off x="5615535" y="1867009"/>
            <a:ext cx="3679962" cy="2138462"/>
            <a:chOff x="5615535" y="1867009"/>
            <a:chExt cx="3679962" cy="2138462"/>
          </a:xfrm>
        </p:grpSpPr>
        <p:sp>
          <p:nvSpPr>
            <p:cNvPr id="85" name="Rectangle 84">
              <a:extLst>
                <a:ext uri="{FF2B5EF4-FFF2-40B4-BE49-F238E27FC236}">
                  <a16:creationId xmlns:a16="http://schemas.microsoft.com/office/drawing/2014/main" id="{2978832B-63C2-970C-F72C-6F2C891CF438}"/>
                </a:ext>
              </a:extLst>
            </p:cNvPr>
            <p:cNvSpPr/>
            <p:nvPr/>
          </p:nvSpPr>
          <p:spPr>
            <a:xfrm>
              <a:off x="8819360" y="3803689"/>
              <a:ext cx="476137" cy="201782"/>
            </a:xfrm>
            <a:prstGeom prst="rect">
              <a:avLst/>
            </a:prstGeom>
            <a:solidFill>
              <a:srgbClr val="7030A0">
                <a:alpha val="14902"/>
              </a:srgbClr>
            </a:solidFill>
            <a:ln w="38100">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F569339D-93DD-414D-EFBB-3B680DA3C0F1}"/>
                </a:ext>
              </a:extLst>
            </p:cNvPr>
            <p:cNvSpPr/>
            <p:nvPr/>
          </p:nvSpPr>
          <p:spPr>
            <a:xfrm>
              <a:off x="5615535" y="1867009"/>
              <a:ext cx="476137" cy="201782"/>
            </a:xfrm>
            <a:prstGeom prst="rect">
              <a:avLst/>
            </a:prstGeom>
            <a:solidFill>
              <a:srgbClr val="7030A0">
                <a:alpha val="14902"/>
              </a:srgbClr>
            </a:solidFill>
            <a:ln w="38100">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4">
            <a:extLst>
              <a:ext uri="{FF2B5EF4-FFF2-40B4-BE49-F238E27FC236}">
                <a16:creationId xmlns:a16="http://schemas.microsoft.com/office/drawing/2014/main" id="{F7AC585A-A510-8107-E29C-FD3D826F49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293961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3ED01-A3D1-2C2D-9EDC-A0D391D7E99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1ABA8C9-91AA-F6FA-14F2-584D8F439205}"/>
              </a:ext>
            </a:extLst>
          </p:cNvPr>
          <p:cNvSpPr>
            <a:spLocks noGrp="1"/>
          </p:cNvSpPr>
          <p:nvPr>
            <p:ph type="title"/>
          </p:nvPr>
        </p:nvSpPr>
        <p:spPr/>
        <p:txBody>
          <a:bodyPr/>
          <a:lstStyle/>
          <a:p>
            <a:r>
              <a:rPr lang="en-US" dirty="0"/>
              <a:t>Chain of Adders</a:t>
            </a:r>
          </a:p>
        </p:txBody>
      </p:sp>
      <p:sp>
        <p:nvSpPr>
          <p:cNvPr id="4" name="Slide Number Placeholder 3">
            <a:extLst>
              <a:ext uri="{FF2B5EF4-FFF2-40B4-BE49-F238E27FC236}">
                <a16:creationId xmlns:a16="http://schemas.microsoft.com/office/drawing/2014/main" id="{D7AED33B-443B-208F-F4EB-4AFC759DEE3C}"/>
              </a:ext>
            </a:extLst>
          </p:cNvPr>
          <p:cNvSpPr>
            <a:spLocks noGrp="1"/>
          </p:cNvSpPr>
          <p:nvPr>
            <p:ph type="sldNum" sz="quarter" idx="12"/>
          </p:nvPr>
        </p:nvSpPr>
        <p:spPr/>
        <p:txBody>
          <a:bodyPr/>
          <a:lstStyle/>
          <a:p>
            <a:fld id="{741AFF56-1126-4107-9C02-BC0EFBF16431}" type="slidenum">
              <a:rPr lang="en-GB" smtClean="0"/>
              <a:pPr/>
              <a:t>22</a:t>
            </a:fld>
            <a:endParaRPr lang="en-GB" dirty="0"/>
          </a:p>
        </p:txBody>
      </p:sp>
      <p:sp>
        <p:nvSpPr>
          <p:cNvPr id="2" name="TextBox 1">
            <a:extLst>
              <a:ext uri="{FF2B5EF4-FFF2-40B4-BE49-F238E27FC236}">
                <a16:creationId xmlns:a16="http://schemas.microsoft.com/office/drawing/2014/main" id="{B0C3D6D7-89CB-CA40-40FD-8F8B8233D886}"/>
              </a:ext>
            </a:extLst>
          </p:cNvPr>
          <p:cNvSpPr txBox="1"/>
          <p:nvPr/>
        </p:nvSpPr>
        <p:spPr>
          <a:xfrm>
            <a:off x="4694903" y="1034127"/>
            <a:ext cx="2802193" cy="1030647"/>
          </a:xfrm>
          <a:prstGeom prst="rect">
            <a:avLst/>
          </a:prstGeom>
          <a:noFill/>
          <a:ln w="38100">
            <a:solidFill>
              <a:schemeClr val="tx1"/>
            </a:solidFill>
          </a:ln>
        </p:spPr>
        <p:txBody>
          <a:bodyPr wrap="square" rtlCol="0" anchor="ctr">
            <a:noAutofit/>
          </a:bodyPr>
          <a:lstStyle/>
          <a:p>
            <a:pPr algn="ctr"/>
            <a:r>
              <a:rPr lang="en-US" dirty="0"/>
              <a:t>Adder</a:t>
            </a:r>
          </a:p>
        </p:txBody>
      </p:sp>
      <p:pic>
        <p:nvPicPr>
          <p:cNvPr id="7" name="Picture 6" descr="GraphicMaths - Creating an adder with logic gates">
            <a:extLst>
              <a:ext uri="{FF2B5EF4-FFF2-40B4-BE49-F238E27FC236}">
                <a16:creationId xmlns:a16="http://schemas.microsoft.com/office/drawing/2014/main" id="{8306A261-778A-0B50-F79A-8B0B7901795A}"/>
              </a:ext>
            </a:extLst>
          </p:cNvPr>
          <p:cNvPicPr>
            <a:picLocks noChangeAspect="1"/>
          </p:cNvPicPr>
          <p:nvPr/>
        </p:nvPicPr>
        <p:blipFill>
          <a:blip r:embed="rId3"/>
          <a:stretch>
            <a:fillRect/>
          </a:stretch>
        </p:blipFill>
        <p:spPr>
          <a:xfrm>
            <a:off x="4190999" y="904606"/>
            <a:ext cx="3810000" cy="5397500"/>
          </a:xfrm>
          <a:prstGeom prst="rect">
            <a:avLst/>
          </a:prstGeom>
        </p:spPr>
      </p:pic>
      <p:sp>
        <p:nvSpPr>
          <p:cNvPr id="10" name="TextBox 9">
            <a:extLst>
              <a:ext uri="{FF2B5EF4-FFF2-40B4-BE49-F238E27FC236}">
                <a16:creationId xmlns:a16="http://schemas.microsoft.com/office/drawing/2014/main" id="{E03F43AC-28CC-2136-27A8-52574D4A39EC}"/>
              </a:ext>
            </a:extLst>
          </p:cNvPr>
          <p:cNvSpPr txBox="1"/>
          <p:nvPr/>
        </p:nvSpPr>
        <p:spPr>
          <a:xfrm>
            <a:off x="3830000" y="6400800"/>
            <a:ext cx="3994354" cy="200055"/>
          </a:xfrm>
          <a:prstGeom prst="rect">
            <a:avLst/>
          </a:prstGeom>
          <a:noFill/>
        </p:spPr>
        <p:txBody>
          <a:bodyPr wrap="square">
            <a:spAutoFit/>
          </a:bodyPr>
          <a:lstStyle/>
          <a:p>
            <a:pPr algn="ctr"/>
            <a:r>
              <a:rPr lang="en-US" sz="700" dirty="0"/>
              <a:t>Source: https://graphicmaths.com/computer-science/logic/adder/</a:t>
            </a:r>
          </a:p>
        </p:txBody>
      </p:sp>
      <p:sp>
        <p:nvSpPr>
          <p:cNvPr id="11" name="Rectangle 10">
            <a:extLst>
              <a:ext uri="{FF2B5EF4-FFF2-40B4-BE49-F238E27FC236}">
                <a16:creationId xmlns:a16="http://schemas.microsoft.com/office/drawing/2014/main" id="{84C200A4-C333-72D3-13A3-62BFA57383D4}"/>
              </a:ext>
            </a:extLst>
          </p:cNvPr>
          <p:cNvSpPr/>
          <p:nvPr/>
        </p:nvSpPr>
        <p:spPr>
          <a:xfrm>
            <a:off x="6828503" y="1034127"/>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74DF9A9-AFD3-AAF4-C154-6862C650A8AB}"/>
              </a:ext>
            </a:extLst>
          </p:cNvPr>
          <p:cNvSpPr/>
          <p:nvPr/>
        </p:nvSpPr>
        <p:spPr>
          <a:xfrm>
            <a:off x="6532847" y="2282785"/>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07A1991-6DC7-4E0C-5A08-EAEAB5D8AD2E}"/>
              </a:ext>
            </a:extLst>
          </p:cNvPr>
          <p:cNvSpPr/>
          <p:nvPr/>
        </p:nvSpPr>
        <p:spPr>
          <a:xfrm>
            <a:off x="6532847" y="3626554"/>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7BB017-6E1D-AA9D-43AD-4D7DAA5DC4C7}"/>
              </a:ext>
            </a:extLst>
          </p:cNvPr>
          <p:cNvSpPr/>
          <p:nvPr/>
        </p:nvSpPr>
        <p:spPr>
          <a:xfrm>
            <a:off x="6532847" y="4888470"/>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D9A7095-3B54-B221-E555-6D3257F90F74}"/>
              </a:ext>
            </a:extLst>
          </p:cNvPr>
          <p:cNvSpPr/>
          <p:nvPr/>
        </p:nvSpPr>
        <p:spPr>
          <a:xfrm>
            <a:off x="3951843" y="4477006"/>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A584E2-EF77-2120-999F-2C84135E673D}"/>
              </a:ext>
            </a:extLst>
          </p:cNvPr>
          <p:cNvSpPr/>
          <p:nvPr/>
        </p:nvSpPr>
        <p:spPr>
          <a:xfrm>
            <a:off x="6461343" y="1186527"/>
            <a:ext cx="1380423"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956113D-F995-F23A-5F3A-27E3F26D9FF2}"/>
              </a:ext>
            </a:extLst>
          </p:cNvPr>
          <p:cNvSpPr/>
          <p:nvPr/>
        </p:nvSpPr>
        <p:spPr>
          <a:xfrm>
            <a:off x="3913237" y="3156831"/>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8C778C1-ECDD-9C76-5DDC-000EA77A7B49}"/>
              </a:ext>
            </a:extLst>
          </p:cNvPr>
          <p:cNvSpPr/>
          <p:nvPr/>
        </p:nvSpPr>
        <p:spPr>
          <a:xfrm>
            <a:off x="3926396" y="1892337"/>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E4F1857-8434-B518-A3E1-E7F8285FFEE1}"/>
              </a:ext>
            </a:extLst>
          </p:cNvPr>
          <p:cNvSpPr/>
          <p:nvPr/>
        </p:nvSpPr>
        <p:spPr>
          <a:xfrm>
            <a:off x="3906123" y="5622615"/>
            <a:ext cx="1297858" cy="632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CA462D9-3F83-3463-B12E-B2A17DB2851B}"/>
              </a:ext>
            </a:extLst>
          </p:cNvPr>
          <p:cNvSpPr/>
          <p:nvPr/>
        </p:nvSpPr>
        <p:spPr>
          <a:xfrm>
            <a:off x="3689498" y="3695812"/>
            <a:ext cx="4827181" cy="1274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F25BD6D2-3FAE-BC2E-4FFF-E5562DBD12BD}"/>
              </a:ext>
            </a:extLst>
          </p:cNvPr>
          <p:cNvSpPr/>
          <p:nvPr/>
        </p:nvSpPr>
        <p:spPr>
          <a:xfrm>
            <a:off x="3689498" y="2420881"/>
            <a:ext cx="4827181" cy="1274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7DBB3157-1060-0676-59FE-1C3B2EEB59DC}"/>
              </a:ext>
            </a:extLst>
          </p:cNvPr>
          <p:cNvSpPr/>
          <p:nvPr/>
        </p:nvSpPr>
        <p:spPr>
          <a:xfrm>
            <a:off x="3545704" y="1167081"/>
            <a:ext cx="4827181" cy="1274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9133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2655B-EC0D-D234-F7CF-28730250E0E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349DD28-D5C5-6512-EC0D-4D6953A818F6}"/>
              </a:ext>
            </a:extLst>
          </p:cNvPr>
          <p:cNvSpPr>
            <a:spLocks noGrp="1"/>
          </p:cNvSpPr>
          <p:nvPr>
            <p:ph type="title"/>
          </p:nvPr>
        </p:nvSpPr>
        <p:spPr/>
        <p:txBody>
          <a:bodyPr/>
          <a:lstStyle/>
          <a:p>
            <a:r>
              <a:rPr lang="en-US" dirty="0"/>
              <a:t>Building on This</a:t>
            </a:r>
          </a:p>
        </p:txBody>
      </p:sp>
      <p:sp>
        <p:nvSpPr>
          <p:cNvPr id="4" name="Slide Number Placeholder 3">
            <a:extLst>
              <a:ext uri="{FF2B5EF4-FFF2-40B4-BE49-F238E27FC236}">
                <a16:creationId xmlns:a16="http://schemas.microsoft.com/office/drawing/2014/main" id="{9EF303E2-4530-A7AA-024A-751F8DC924CA}"/>
              </a:ext>
            </a:extLst>
          </p:cNvPr>
          <p:cNvSpPr>
            <a:spLocks noGrp="1"/>
          </p:cNvSpPr>
          <p:nvPr>
            <p:ph type="sldNum" sz="quarter" idx="12"/>
          </p:nvPr>
        </p:nvSpPr>
        <p:spPr/>
        <p:txBody>
          <a:bodyPr/>
          <a:lstStyle/>
          <a:p>
            <a:fld id="{741AFF56-1126-4107-9C02-BC0EFBF16431}" type="slidenum">
              <a:rPr lang="en-GB" smtClean="0"/>
              <a:pPr/>
              <a:t>23</a:t>
            </a:fld>
            <a:endParaRPr lang="en-GB" dirty="0"/>
          </a:p>
        </p:txBody>
      </p:sp>
      <p:sp>
        <p:nvSpPr>
          <p:cNvPr id="9" name="Rectangle 8">
            <a:extLst>
              <a:ext uri="{FF2B5EF4-FFF2-40B4-BE49-F238E27FC236}">
                <a16:creationId xmlns:a16="http://schemas.microsoft.com/office/drawing/2014/main" id="{CB5204F9-48A1-7AD5-5732-1E80075CC043}"/>
              </a:ext>
            </a:extLst>
          </p:cNvPr>
          <p:cNvSpPr/>
          <p:nvPr/>
        </p:nvSpPr>
        <p:spPr>
          <a:xfrm>
            <a:off x="5014179" y="1606279"/>
            <a:ext cx="1432957"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Numbers</a:t>
            </a:r>
          </a:p>
        </p:txBody>
      </p:sp>
      <p:sp>
        <p:nvSpPr>
          <p:cNvPr id="17" name="Rectangle 16">
            <a:extLst>
              <a:ext uri="{FF2B5EF4-FFF2-40B4-BE49-F238E27FC236}">
                <a16:creationId xmlns:a16="http://schemas.microsoft.com/office/drawing/2014/main" id="{8B9A53C6-C4DC-7682-22D6-50D824B3369C}"/>
              </a:ext>
            </a:extLst>
          </p:cNvPr>
          <p:cNvSpPr/>
          <p:nvPr/>
        </p:nvSpPr>
        <p:spPr>
          <a:xfrm>
            <a:off x="5014178" y="2491976"/>
            <a:ext cx="1432957"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Addition</a:t>
            </a:r>
          </a:p>
        </p:txBody>
      </p:sp>
      <p:cxnSp>
        <p:nvCxnSpPr>
          <p:cNvPr id="22" name="Straight Arrow Connector 21">
            <a:extLst>
              <a:ext uri="{FF2B5EF4-FFF2-40B4-BE49-F238E27FC236}">
                <a16:creationId xmlns:a16="http://schemas.microsoft.com/office/drawing/2014/main" id="{97E6EC3A-C8CF-A126-A93E-BE3087F7AAAE}"/>
              </a:ext>
            </a:extLst>
          </p:cNvPr>
          <p:cNvCxnSpPr>
            <a:stCxn id="9" idx="2"/>
            <a:endCxn id="17" idx="0"/>
          </p:cNvCxnSpPr>
          <p:nvPr/>
        </p:nvCxnSpPr>
        <p:spPr>
          <a:xfrm flipH="1">
            <a:off x="5730657" y="2086320"/>
            <a:ext cx="1" cy="4056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7EF4DA2-73AA-1D80-9298-36EB48DA2F8C}"/>
              </a:ext>
            </a:extLst>
          </p:cNvPr>
          <p:cNvSpPr/>
          <p:nvPr/>
        </p:nvSpPr>
        <p:spPr>
          <a:xfrm>
            <a:off x="3113521" y="2491975"/>
            <a:ext cx="1432957"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Negatives</a:t>
            </a:r>
          </a:p>
        </p:txBody>
      </p:sp>
      <p:cxnSp>
        <p:nvCxnSpPr>
          <p:cNvPr id="29" name="Connector: Curved 28">
            <a:extLst>
              <a:ext uri="{FF2B5EF4-FFF2-40B4-BE49-F238E27FC236}">
                <a16:creationId xmlns:a16="http://schemas.microsoft.com/office/drawing/2014/main" id="{6AB23349-E40C-6D0B-5272-42361211CD38}"/>
              </a:ext>
            </a:extLst>
          </p:cNvPr>
          <p:cNvCxnSpPr>
            <a:cxnSpLocks/>
            <a:stCxn id="9" idx="1"/>
            <a:endCxn id="24" idx="0"/>
          </p:cNvCxnSpPr>
          <p:nvPr/>
        </p:nvCxnSpPr>
        <p:spPr>
          <a:xfrm rot="10800000" flipV="1">
            <a:off x="3830001" y="1846299"/>
            <a:ext cx="1184179" cy="645675"/>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CD79CA6-64E4-8663-271D-44D628BDD9E4}"/>
              </a:ext>
            </a:extLst>
          </p:cNvPr>
          <p:cNvSpPr/>
          <p:nvPr/>
        </p:nvSpPr>
        <p:spPr>
          <a:xfrm>
            <a:off x="5016063" y="3303287"/>
            <a:ext cx="1432957"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Subtraction</a:t>
            </a:r>
          </a:p>
        </p:txBody>
      </p:sp>
      <p:cxnSp>
        <p:nvCxnSpPr>
          <p:cNvPr id="34" name="Straight Arrow Connector 33">
            <a:extLst>
              <a:ext uri="{FF2B5EF4-FFF2-40B4-BE49-F238E27FC236}">
                <a16:creationId xmlns:a16="http://schemas.microsoft.com/office/drawing/2014/main" id="{9E1C4F5E-93C9-7A9A-E388-E8A1D6AC5B58}"/>
              </a:ext>
            </a:extLst>
          </p:cNvPr>
          <p:cNvCxnSpPr>
            <a:cxnSpLocks/>
            <a:stCxn id="17" idx="2"/>
            <a:endCxn id="33" idx="0"/>
          </p:cNvCxnSpPr>
          <p:nvPr/>
        </p:nvCxnSpPr>
        <p:spPr>
          <a:xfrm>
            <a:off x="5730657" y="2972017"/>
            <a:ext cx="1885" cy="3312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Connector: Curved 38">
            <a:extLst>
              <a:ext uri="{FF2B5EF4-FFF2-40B4-BE49-F238E27FC236}">
                <a16:creationId xmlns:a16="http://schemas.microsoft.com/office/drawing/2014/main" id="{8CC2A547-D50D-FD61-5187-102D1F6D9EFF}"/>
              </a:ext>
            </a:extLst>
          </p:cNvPr>
          <p:cNvCxnSpPr>
            <a:cxnSpLocks/>
            <a:stCxn id="24" idx="2"/>
            <a:endCxn id="33" idx="1"/>
          </p:cNvCxnSpPr>
          <p:nvPr/>
        </p:nvCxnSpPr>
        <p:spPr>
          <a:xfrm rot="16200000" flipH="1">
            <a:off x="4137385" y="2664630"/>
            <a:ext cx="571292" cy="1186063"/>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71DBFFB3-4E90-66E9-C76C-497CAF6DCE16}"/>
              </a:ext>
            </a:extLst>
          </p:cNvPr>
          <p:cNvSpPr/>
          <p:nvPr/>
        </p:nvSpPr>
        <p:spPr>
          <a:xfrm>
            <a:off x="6914835" y="2491975"/>
            <a:ext cx="1562413"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Multiplication</a:t>
            </a:r>
          </a:p>
        </p:txBody>
      </p:sp>
      <p:sp>
        <p:nvSpPr>
          <p:cNvPr id="47" name="Rectangle 46">
            <a:extLst>
              <a:ext uri="{FF2B5EF4-FFF2-40B4-BE49-F238E27FC236}">
                <a16:creationId xmlns:a16="http://schemas.microsoft.com/office/drawing/2014/main" id="{781A03BA-03B3-C7D8-4F81-C29B18662373}"/>
              </a:ext>
            </a:extLst>
          </p:cNvPr>
          <p:cNvSpPr/>
          <p:nvPr/>
        </p:nvSpPr>
        <p:spPr>
          <a:xfrm>
            <a:off x="6914835" y="3303287"/>
            <a:ext cx="1562413"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Division</a:t>
            </a:r>
          </a:p>
        </p:txBody>
      </p:sp>
      <p:cxnSp>
        <p:nvCxnSpPr>
          <p:cNvPr id="48" name="Straight Arrow Connector 47">
            <a:extLst>
              <a:ext uri="{FF2B5EF4-FFF2-40B4-BE49-F238E27FC236}">
                <a16:creationId xmlns:a16="http://schemas.microsoft.com/office/drawing/2014/main" id="{54D2312C-E1CB-5C32-94C7-D725C368B437}"/>
              </a:ext>
            </a:extLst>
          </p:cNvPr>
          <p:cNvCxnSpPr>
            <a:cxnSpLocks/>
            <a:stCxn id="17" idx="3"/>
            <a:endCxn id="45" idx="1"/>
          </p:cNvCxnSpPr>
          <p:nvPr/>
        </p:nvCxnSpPr>
        <p:spPr>
          <a:xfrm flipV="1">
            <a:off x="6447135" y="2731996"/>
            <a:ext cx="467700"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FD7ECA2F-E23D-2AB0-B2C6-18449D037A48}"/>
              </a:ext>
            </a:extLst>
          </p:cNvPr>
          <p:cNvCxnSpPr>
            <a:cxnSpLocks/>
            <a:stCxn id="33" idx="3"/>
            <a:endCxn id="47" idx="1"/>
          </p:cNvCxnSpPr>
          <p:nvPr/>
        </p:nvCxnSpPr>
        <p:spPr>
          <a:xfrm>
            <a:off x="6449020" y="3543308"/>
            <a:ext cx="46581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5289F01F-2196-77E5-88FB-1CF02296C415}"/>
              </a:ext>
            </a:extLst>
          </p:cNvPr>
          <p:cNvSpPr/>
          <p:nvPr/>
        </p:nvSpPr>
        <p:spPr>
          <a:xfrm>
            <a:off x="9845361" y="2897629"/>
            <a:ext cx="1562413" cy="480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Decimal</a:t>
            </a:r>
          </a:p>
        </p:txBody>
      </p:sp>
      <p:sp>
        <p:nvSpPr>
          <p:cNvPr id="60" name="Footer Placeholder 4">
            <a:extLst>
              <a:ext uri="{FF2B5EF4-FFF2-40B4-BE49-F238E27FC236}">
                <a16:creationId xmlns:a16="http://schemas.microsoft.com/office/drawing/2014/main" id="{9EC4B520-767B-BFA0-4F17-5782722D8A6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63" name="Right Brace 62">
            <a:extLst>
              <a:ext uri="{FF2B5EF4-FFF2-40B4-BE49-F238E27FC236}">
                <a16:creationId xmlns:a16="http://schemas.microsoft.com/office/drawing/2014/main" id="{13C26F9D-AF98-8534-3584-D88ADD34E600}"/>
              </a:ext>
            </a:extLst>
          </p:cNvPr>
          <p:cNvSpPr/>
          <p:nvPr/>
        </p:nvSpPr>
        <p:spPr>
          <a:xfrm rot="5400000">
            <a:off x="6575425" y="2470525"/>
            <a:ext cx="317500" cy="3727450"/>
          </a:xfrm>
          <a:prstGeom prst="rightBrace">
            <a:avLst>
              <a:gd name="adj1" fmla="val 4433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64" name="Rectangle 63">
            <a:extLst>
              <a:ext uri="{FF2B5EF4-FFF2-40B4-BE49-F238E27FC236}">
                <a16:creationId xmlns:a16="http://schemas.microsoft.com/office/drawing/2014/main" id="{D460C55C-A9EA-F83A-091C-19FA2FE31181}"/>
              </a:ext>
            </a:extLst>
          </p:cNvPr>
          <p:cNvSpPr/>
          <p:nvPr/>
        </p:nvSpPr>
        <p:spPr>
          <a:xfrm>
            <a:off x="5952968" y="4680200"/>
            <a:ext cx="1562413" cy="5994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Arbitrary</a:t>
            </a:r>
          </a:p>
          <a:p>
            <a:pPr algn="ctr"/>
            <a:r>
              <a:rPr lang="en-AU" dirty="0"/>
              <a:t>Function</a:t>
            </a:r>
          </a:p>
        </p:txBody>
      </p:sp>
      <p:sp>
        <p:nvSpPr>
          <p:cNvPr id="2" name="Right Brace 1">
            <a:extLst>
              <a:ext uri="{FF2B5EF4-FFF2-40B4-BE49-F238E27FC236}">
                <a16:creationId xmlns:a16="http://schemas.microsoft.com/office/drawing/2014/main" id="{A6F27A48-0D13-FBA7-234D-915367CFA4AD}"/>
              </a:ext>
            </a:extLst>
          </p:cNvPr>
          <p:cNvSpPr/>
          <p:nvPr/>
        </p:nvSpPr>
        <p:spPr>
          <a:xfrm>
            <a:off x="9002554" y="2491974"/>
            <a:ext cx="317500" cy="1291353"/>
          </a:xfrm>
          <a:prstGeom prst="rightBrace">
            <a:avLst>
              <a:gd name="adj1" fmla="val 4433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 name="TextBox 2">
            <a:extLst>
              <a:ext uri="{FF2B5EF4-FFF2-40B4-BE49-F238E27FC236}">
                <a16:creationId xmlns:a16="http://schemas.microsoft.com/office/drawing/2014/main" id="{ABDE2AFF-5301-5D81-7395-3D7C71CC46C5}"/>
              </a:ext>
            </a:extLst>
          </p:cNvPr>
          <p:cNvSpPr txBox="1"/>
          <p:nvPr/>
        </p:nvSpPr>
        <p:spPr>
          <a:xfrm>
            <a:off x="9569176" y="3429000"/>
            <a:ext cx="2114781" cy="369332"/>
          </a:xfrm>
          <a:prstGeom prst="rect">
            <a:avLst/>
          </a:prstGeom>
          <a:noFill/>
        </p:spPr>
        <p:txBody>
          <a:bodyPr wrap="square" rtlCol="0">
            <a:spAutoFit/>
          </a:bodyPr>
          <a:lstStyle/>
          <a:p>
            <a:pPr algn="ctr"/>
            <a:r>
              <a:rPr lang="en-AU" dirty="0"/>
              <a:t>A × 10</a:t>
            </a:r>
            <a:r>
              <a:rPr lang="en-AU" baseline="30000" dirty="0"/>
              <a:t>-B</a:t>
            </a:r>
          </a:p>
        </p:txBody>
      </p:sp>
      <p:grpSp>
        <p:nvGrpSpPr>
          <p:cNvPr id="13" name="Group 12">
            <a:extLst>
              <a:ext uri="{FF2B5EF4-FFF2-40B4-BE49-F238E27FC236}">
                <a16:creationId xmlns:a16="http://schemas.microsoft.com/office/drawing/2014/main" id="{888771A3-E23C-1116-4D03-872E7363EB4A}"/>
              </a:ext>
            </a:extLst>
          </p:cNvPr>
          <p:cNvGrpSpPr/>
          <p:nvPr/>
        </p:nvGrpSpPr>
        <p:grpSpPr>
          <a:xfrm>
            <a:off x="7311884" y="4554973"/>
            <a:ext cx="2160570" cy="1341443"/>
            <a:chOff x="7311884" y="4554973"/>
            <a:chExt cx="2160570" cy="1341443"/>
          </a:xfrm>
        </p:grpSpPr>
        <p:pic>
          <p:nvPicPr>
            <p:cNvPr id="5" name="Picture 4" descr="How to use a Maclaurin series to obtain a Taylor series for a given function">
              <a:extLst>
                <a:ext uri="{FF2B5EF4-FFF2-40B4-BE49-F238E27FC236}">
                  <a16:creationId xmlns:a16="http://schemas.microsoft.com/office/drawing/2014/main" id="{844A1E12-AD6D-DD84-4863-F4DE08305315}"/>
                </a:ext>
              </a:extLst>
            </p:cNvPr>
            <p:cNvPicPr>
              <a:picLocks noChangeAspect="1"/>
            </p:cNvPicPr>
            <p:nvPr/>
          </p:nvPicPr>
          <p:blipFill>
            <a:blip r:embed="rId3"/>
            <a:srcRect l="22009" t="28344" r="42566" b="56543"/>
            <a:stretch>
              <a:fillRect/>
            </a:stretch>
          </p:blipFill>
          <p:spPr>
            <a:xfrm>
              <a:off x="7311884" y="4554973"/>
              <a:ext cx="2008170" cy="481911"/>
            </a:xfrm>
            <a:prstGeom prst="rect">
              <a:avLst/>
            </a:prstGeom>
          </p:spPr>
        </p:pic>
        <p:pic>
          <p:nvPicPr>
            <p:cNvPr id="11" name="Picture 10" descr="How to use a Maclaurin series to obtain a Taylor series for a given function">
              <a:extLst>
                <a:ext uri="{FF2B5EF4-FFF2-40B4-BE49-F238E27FC236}">
                  <a16:creationId xmlns:a16="http://schemas.microsoft.com/office/drawing/2014/main" id="{5478E5A2-6D17-1440-C4F0-19B991D202E2}"/>
                </a:ext>
              </a:extLst>
            </p:cNvPr>
            <p:cNvPicPr>
              <a:picLocks noChangeAspect="1"/>
            </p:cNvPicPr>
            <p:nvPr/>
          </p:nvPicPr>
          <p:blipFill>
            <a:blip r:embed="rId3"/>
            <a:srcRect l="22009" t="80172" r="41961" b="3391"/>
            <a:stretch>
              <a:fillRect/>
            </a:stretch>
          </p:blipFill>
          <p:spPr>
            <a:xfrm>
              <a:off x="7429992" y="5372327"/>
              <a:ext cx="2042462" cy="524089"/>
            </a:xfrm>
            <a:prstGeom prst="rect">
              <a:avLst/>
            </a:prstGeom>
          </p:spPr>
        </p:pic>
        <p:pic>
          <p:nvPicPr>
            <p:cNvPr id="12" name="Picture 11" descr="How to use a Maclaurin series to obtain a Taylor series for a given function">
              <a:extLst>
                <a:ext uri="{FF2B5EF4-FFF2-40B4-BE49-F238E27FC236}">
                  <a16:creationId xmlns:a16="http://schemas.microsoft.com/office/drawing/2014/main" id="{8F32D93C-254C-77C5-3EA5-1E58BA8A78D7}"/>
                </a:ext>
              </a:extLst>
            </p:cNvPr>
            <p:cNvPicPr>
              <a:picLocks noChangeAspect="1"/>
            </p:cNvPicPr>
            <p:nvPr/>
          </p:nvPicPr>
          <p:blipFill>
            <a:blip r:embed="rId3"/>
            <a:srcRect l="22008" t="45358" r="43577" b="39528"/>
            <a:stretch>
              <a:fillRect/>
            </a:stretch>
          </p:blipFill>
          <p:spPr>
            <a:xfrm>
              <a:off x="7521575" y="4963333"/>
              <a:ext cx="1950879" cy="481912"/>
            </a:xfrm>
            <a:prstGeom prst="rect">
              <a:avLst/>
            </a:prstGeom>
          </p:spPr>
        </p:pic>
      </p:grpSp>
    </p:spTree>
    <p:extLst>
      <p:ext uri="{BB962C8B-B14F-4D97-AF65-F5344CB8AC3E}">
        <p14:creationId xmlns:p14="http://schemas.microsoft.com/office/powerpoint/2010/main" val="360536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3" grpId="0" animBg="1"/>
      <p:bldP spid="45" grpId="0" animBg="1"/>
      <p:bldP spid="47" grpId="0" animBg="1"/>
      <p:bldP spid="59" grpId="0" animBg="1"/>
      <p:bldP spid="63" grpId="0" animBg="1"/>
      <p:bldP spid="64" grpId="0" animBg="1"/>
      <p:bldP spid="2"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C46C1-0582-D40F-9AA0-4AEC6F1B2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B3EF5-45BB-392A-2ED4-1BE2C6E4D7D4}"/>
              </a:ext>
            </a:extLst>
          </p:cNvPr>
          <p:cNvSpPr>
            <a:spLocks noGrp="1"/>
          </p:cNvSpPr>
          <p:nvPr>
            <p:ph type="title"/>
          </p:nvPr>
        </p:nvSpPr>
        <p:spPr/>
        <p:txBody>
          <a:bodyPr/>
          <a:lstStyle/>
          <a:p>
            <a:r>
              <a:rPr lang="en-US" dirty="0"/>
              <a:t>Quantum Computing </a:t>
            </a:r>
          </a:p>
        </p:txBody>
      </p:sp>
      <p:sp>
        <p:nvSpPr>
          <p:cNvPr id="4" name="Footer Placeholder 4">
            <a:extLst>
              <a:ext uri="{FF2B5EF4-FFF2-40B4-BE49-F238E27FC236}">
                <a16:creationId xmlns:a16="http://schemas.microsoft.com/office/drawing/2014/main" id="{92BF0E3F-23B1-33C9-BCF0-AA0A75D5D89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pic>
        <p:nvPicPr>
          <p:cNvPr id="8" name="Graphic 7" descr="Atom outline">
            <a:extLst>
              <a:ext uri="{FF2B5EF4-FFF2-40B4-BE49-F238E27FC236}">
                <a16:creationId xmlns:a16="http://schemas.microsoft.com/office/drawing/2014/main" id="{08B65482-2645-1AB9-E4CB-B08CE344C72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38600" y="1490597"/>
            <a:ext cx="4114800" cy="4114800"/>
          </a:xfrm>
          <a:prstGeom prst="rect">
            <a:avLst/>
          </a:prstGeom>
        </p:spPr>
      </p:pic>
    </p:spTree>
    <p:extLst>
      <p:ext uri="{BB962C8B-B14F-4D97-AF65-F5344CB8AC3E}">
        <p14:creationId xmlns:p14="http://schemas.microsoft.com/office/powerpoint/2010/main" val="2660365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7F337-55BB-A8CB-4439-989412BD10D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2D0DFB4-4BB0-2702-E5CE-AD9126E83789}"/>
              </a:ext>
            </a:extLst>
          </p:cNvPr>
          <p:cNvSpPr>
            <a:spLocks noGrp="1"/>
          </p:cNvSpPr>
          <p:nvPr>
            <p:ph type="title"/>
          </p:nvPr>
        </p:nvSpPr>
        <p:spPr/>
        <p:txBody>
          <a:bodyPr/>
          <a:lstStyle/>
          <a:p>
            <a:r>
              <a:rPr lang="en-US" dirty="0"/>
              <a:t>Example Randomness</a:t>
            </a:r>
          </a:p>
        </p:txBody>
      </p:sp>
      <p:sp>
        <p:nvSpPr>
          <p:cNvPr id="4" name="Slide Number Placeholder 3">
            <a:extLst>
              <a:ext uri="{FF2B5EF4-FFF2-40B4-BE49-F238E27FC236}">
                <a16:creationId xmlns:a16="http://schemas.microsoft.com/office/drawing/2014/main" id="{E8269556-4340-6FA5-4275-D10B05C0C07B}"/>
              </a:ext>
            </a:extLst>
          </p:cNvPr>
          <p:cNvSpPr>
            <a:spLocks noGrp="1"/>
          </p:cNvSpPr>
          <p:nvPr>
            <p:ph type="sldNum" sz="quarter" idx="12"/>
          </p:nvPr>
        </p:nvSpPr>
        <p:spPr/>
        <p:txBody>
          <a:bodyPr/>
          <a:lstStyle/>
          <a:p>
            <a:fld id="{741AFF56-1126-4107-9C02-BC0EFBF16431}" type="slidenum">
              <a:rPr lang="en-GB" smtClean="0"/>
              <a:pPr/>
              <a:t>25</a:t>
            </a:fld>
            <a:endParaRPr lang="en-GB" dirty="0"/>
          </a:p>
        </p:txBody>
      </p:sp>
      <p:sp>
        <p:nvSpPr>
          <p:cNvPr id="60" name="Footer Placeholder 4">
            <a:extLst>
              <a:ext uri="{FF2B5EF4-FFF2-40B4-BE49-F238E27FC236}">
                <a16:creationId xmlns:a16="http://schemas.microsoft.com/office/drawing/2014/main" id="{69CCFA75-49C6-3704-8999-4F7CA86A5F7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2" name="Graphic 1" descr="Atom outline">
            <a:extLst>
              <a:ext uri="{FF2B5EF4-FFF2-40B4-BE49-F238E27FC236}">
                <a16:creationId xmlns:a16="http://schemas.microsoft.com/office/drawing/2014/main" id="{59D765F3-B419-73A8-3CF0-E8E2D4636E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0429" y="904606"/>
            <a:ext cx="2957286" cy="2957286"/>
          </a:xfrm>
          <a:prstGeom prst="rect">
            <a:avLst/>
          </a:prstGeom>
        </p:spPr>
      </p:pic>
      <p:sp>
        <p:nvSpPr>
          <p:cNvPr id="3" name="TextBox 2">
            <a:extLst>
              <a:ext uri="{FF2B5EF4-FFF2-40B4-BE49-F238E27FC236}">
                <a16:creationId xmlns:a16="http://schemas.microsoft.com/office/drawing/2014/main" id="{CC6699E2-C1AB-7236-9ACE-046919E86336}"/>
              </a:ext>
            </a:extLst>
          </p:cNvPr>
          <p:cNvSpPr txBox="1"/>
          <p:nvPr/>
        </p:nvSpPr>
        <p:spPr>
          <a:xfrm>
            <a:off x="2127485" y="3861892"/>
            <a:ext cx="3603174" cy="369332"/>
          </a:xfrm>
          <a:prstGeom prst="rect">
            <a:avLst/>
          </a:prstGeom>
          <a:noFill/>
        </p:spPr>
        <p:txBody>
          <a:bodyPr wrap="square" rtlCol="0">
            <a:spAutoFit/>
          </a:bodyPr>
          <a:lstStyle/>
          <a:p>
            <a:pPr algn="ctr"/>
            <a:r>
              <a:rPr lang="en-AU" dirty="0"/>
              <a:t>Electron’s spin</a:t>
            </a:r>
          </a:p>
        </p:txBody>
      </p:sp>
      <p:sp>
        <p:nvSpPr>
          <p:cNvPr id="6" name="TextBox 5">
            <a:extLst>
              <a:ext uri="{FF2B5EF4-FFF2-40B4-BE49-F238E27FC236}">
                <a16:creationId xmlns:a16="http://schemas.microsoft.com/office/drawing/2014/main" id="{F5BEFD2F-DC23-3CE7-8904-93DCDDCDD25E}"/>
              </a:ext>
            </a:extLst>
          </p:cNvPr>
          <p:cNvSpPr txBox="1"/>
          <p:nvPr/>
        </p:nvSpPr>
        <p:spPr>
          <a:xfrm>
            <a:off x="6052652" y="3861892"/>
            <a:ext cx="3603174" cy="369332"/>
          </a:xfrm>
          <a:prstGeom prst="rect">
            <a:avLst/>
          </a:prstGeom>
          <a:noFill/>
        </p:spPr>
        <p:txBody>
          <a:bodyPr wrap="square" rtlCol="0">
            <a:spAutoFit/>
          </a:bodyPr>
          <a:lstStyle/>
          <a:p>
            <a:pPr algn="ctr"/>
            <a:r>
              <a:rPr lang="en-AU" dirty="0"/>
              <a:t>Photon’s polarisation</a:t>
            </a:r>
          </a:p>
        </p:txBody>
      </p:sp>
      <p:sp>
        <p:nvSpPr>
          <p:cNvPr id="9" name="Oval 8">
            <a:extLst>
              <a:ext uri="{FF2B5EF4-FFF2-40B4-BE49-F238E27FC236}">
                <a16:creationId xmlns:a16="http://schemas.microsoft.com/office/drawing/2014/main" id="{76F7D36F-F827-C81F-FBA9-988EC72F9F54}"/>
              </a:ext>
            </a:extLst>
          </p:cNvPr>
          <p:cNvSpPr/>
          <p:nvPr/>
        </p:nvSpPr>
        <p:spPr>
          <a:xfrm>
            <a:off x="6896017" y="1412327"/>
            <a:ext cx="1916444" cy="1916444"/>
          </a:xfrm>
          <a:prstGeom prst="ellipse">
            <a:avLst/>
          </a:prstGeom>
          <a:noFill/>
          <a:ln w="63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660AA0F-ABA5-F829-8E44-060BCBBBB316}"/>
                  </a:ext>
                </a:extLst>
              </p:cNvPr>
              <p:cNvSpPr txBox="1"/>
              <p:nvPr/>
            </p:nvSpPr>
            <p:spPr>
              <a:xfrm>
                <a:off x="2536174" y="5091730"/>
                <a:ext cx="7119652" cy="707886"/>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AU" sz="4000" b="0" i="1" smtClean="0">
                          <a:latin typeface="Cambria Math" panose="02040503050406030204" pitchFamily="18" charset="0"/>
                        </a:rPr>
                        <m:t>𝑋</m:t>
                      </m:r>
                      <m:r>
                        <a:rPr lang="en-AU" sz="4000" b="0" i="1" smtClean="0">
                          <a:latin typeface="Cambria Math" panose="02040503050406030204" pitchFamily="18" charset="0"/>
                        </a:rPr>
                        <m:t>∼</m:t>
                      </m:r>
                      <m:r>
                        <a:rPr lang="en-AU" sz="4000" b="0" i="1" smtClean="0">
                          <a:latin typeface="Cambria Math" panose="02040503050406030204" pitchFamily="18" charset="0"/>
                        </a:rPr>
                        <m:t>𝐵𝑖𝑛𝑜𝑚𝑖𝑎𝑙</m:t>
                      </m:r>
                      <m:r>
                        <a:rPr lang="en-AU" sz="4000" b="0" i="1" smtClean="0">
                          <a:latin typeface="Cambria Math" panose="02040503050406030204" pitchFamily="18" charset="0"/>
                        </a:rPr>
                        <m:t>(</m:t>
                      </m:r>
                      <m:r>
                        <a:rPr lang="en-AU" sz="4000" b="0" i="1" smtClean="0">
                          <a:latin typeface="Cambria Math" panose="02040503050406030204" pitchFamily="18" charset="0"/>
                        </a:rPr>
                        <m:t>𝑝</m:t>
                      </m:r>
                      <m:r>
                        <a:rPr lang="en-AU" sz="4000" b="0" i="1" smtClean="0">
                          <a:latin typeface="Cambria Math" panose="02040503050406030204" pitchFamily="18" charset="0"/>
                        </a:rPr>
                        <m:t>)</m:t>
                      </m:r>
                    </m:oMath>
                  </m:oMathPara>
                </a14:m>
                <a:endParaRPr lang="en-AU" sz="4000" dirty="0"/>
              </a:p>
            </p:txBody>
          </p:sp>
        </mc:Choice>
        <mc:Fallback xmlns="">
          <p:sp>
            <p:nvSpPr>
              <p:cNvPr id="10" name="TextBox 9">
                <a:extLst>
                  <a:ext uri="{FF2B5EF4-FFF2-40B4-BE49-F238E27FC236}">
                    <a16:creationId xmlns:a16="http://schemas.microsoft.com/office/drawing/2014/main" id="{6660AA0F-ABA5-F829-8E44-060BCBBBB316}"/>
                  </a:ext>
                </a:extLst>
              </p:cNvPr>
              <p:cNvSpPr txBox="1">
                <a:spLocks noRot="1" noChangeAspect="1" noMove="1" noResize="1" noEditPoints="1" noAdjustHandles="1" noChangeArrowheads="1" noChangeShapeType="1" noTextEdit="1"/>
              </p:cNvSpPr>
              <p:nvPr/>
            </p:nvSpPr>
            <p:spPr>
              <a:xfrm>
                <a:off x="2536174" y="5091730"/>
                <a:ext cx="7119652" cy="707886"/>
              </a:xfrm>
              <a:prstGeom prst="rect">
                <a:avLst/>
              </a:prstGeom>
              <a:blipFill>
                <a:blip r:embed="rId4"/>
                <a:stretch>
                  <a:fillRect/>
                </a:stretch>
              </a:blipFill>
            </p:spPr>
            <p:txBody>
              <a:bodyPr/>
              <a:lstStyle/>
              <a:p>
                <a:r>
                  <a:rPr lang="en-AU">
                    <a:noFill/>
                  </a:rPr>
                  <a:t> </a:t>
                </a:r>
              </a:p>
            </p:txBody>
          </p:sp>
        </mc:Fallback>
      </mc:AlternateContent>
      <p:sp>
        <p:nvSpPr>
          <p:cNvPr id="11" name="Right Brace 10">
            <a:extLst>
              <a:ext uri="{FF2B5EF4-FFF2-40B4-BE49-F238E27FC236}">
                <a16:creationId xmlns:a16="http://schemas.microsoft.com/office/drawing/2014/main" id="{F23EEB78-826C-4B98-130E-4672E7DD9472}"/>
              </a:ext>
            </a:extLst>
          </p:cNvPr>
          <p:cNvSpPr/>
          <p:nvPr/>
        </p:nvSpPr>
        <p:spPr>
          <a:xfrm rot="5400000">
            <a:off x="5863736" y="1464222"/>
            <a:ext cx="317500" cy="6418873"/>
          </a:xfrm>
          <a:prstGeom prst="rightBrace">
            <a:avLst>
              <a:gd name="adj1" fmla="val 4433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152489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0C2F4-CE5D-16E3-1C1F-FEAFB7FE7EE1}"/>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B9FAEEC9-1DBD-187E-1FD2-88C6DE6790F6}"/>
              </a:ext>
            </a:extLst>
          </p:cNvPr>
          <p:cNvSpPr txBox="1"/>
          <p:nvPr/>
        </p:nvSpPr>
        <p:spPr>
          <a:xfrm>
            <a:off x="5063013" y="1338017"/>
            <a:ext cx="2065973" cy="2215991"/>
          </a:xfrm>
          <a:prstGeom prst="rect">
            <a:avLst/>
          </a:prstGeom>
          <a:noFill/>
        </p:spPr>
        <p:txBody>
          <a:bodyPr wrap="square">
            <a:spAutoFit/>
          </a:bodyPr>
          <a:lstStyle/>
          <a:p>
            <a:pPr algn="ctr"/>
            <a:r>
              <a:rPr lang="en-AU" sz="13800" dirty="0">
                <a:solidFill>
                  <a:schemeClr val="accent1"/>
                </a:solidFill>
              </a:rPr>
              <a:t>⚛</a:t>
            </a:r>
          </a:p>
        </p:txBody>
      </p:sp>
      <p:sp>
        <p:nvSpPr>
          <p:cNvPr id="8" name="Title 7">
            <a:extLst>
              <a:ext uri="{FF2B5EF4-FFF2-40B4-BE49-F238E27FC236}">
                <a16:creationId xmlns:a16="http://schemas.microsoft.com/office/drawing/2014/main" id="{11DDFCBC-476A-1DDD-A277-66C0403D0E4E}"/>
              </a:ext>
            </a:extLst>
          </p:cNvPr>
          <p:cNvSpPr>
            <a:spLocks noGrp="1"/>
          </p:cNvSpPr>
          <p:nvPr>
            <p:ph type="title"/>
          </p:nvPr>
        </p:nvSpPr>
        <p:spPr/>
        <p:txBody>
          <a:bodyPr/>
          <a:lstStyle/>
          <a:p>
            <a:r>
              <a:rPr lang="en-US" dirty="0"/>
              <a:t>A Single Random Particle</a:t>
            </a:r>
          </a:p>
        </p:txBody>
      </p:sp>
      <p:sp>
        <p:nvSpPr>
          <p:cNvPr id="4" name="Slide Number Placeholder 3">
            <a:extLst>
              <a:ext uri="{FF2B5EF4-FFF2-40B4-BE49-F238E27FC236}">
                <a16:creationId xmlns:a16="http://schemas.microsoft.com/office/drawing/2014/main" id="{B070137D-7BC5-89E9-C7E7-2C6E61D2670E}"/>
              </a:ext>
            </a:extLst>
          </p:cNvPr>
          <p:cNvSpPr>
            <a:spLocks noGrp="1"/>
          </p:cNvSpPr>
          <p:nvPr>
            <p:ph type="sldNum" sz="quarter" idx="12"/>
          </p:nvPr>
        </p:nvSpPr>
        <p:spPr/>
        <p:txBody>
          <a:bodyPr/>
          <a:lstStyle/>
          <a:p>
            <a:fld id="{741AFF56-1126-4107-9C02-BC0EFBF16431}" type="slidenum">
              <a:rPr lang="en-GB" smtClean="0"/>
              <a:pPr/>
              <a:t>26</a:t>
            </a:fld>
            <a:endParaRPr lang="en-GB" dirty="0"/>
          </a:p>
        </p:txBody>
      </p:sp>
      <p:sp>
        <p:nvSpPr>
          <p:cNvPr id="60" name="Footer Placeholder 4">
            <a:extLst>
              <a:ext uri="{FF2B5EF4-FFF2-40B4-BE49-F238E27FC236}">
                <a16:creationId xmlns:a16="http://schemas.microsoft.com/office/drawing/2014/main" id="{9CDAD5BB-A996-2F8B-F93D-FFCB24F07FE0}"/>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15" name="Table 14">
            <a:extLst>
              <a:ext uri="{FF2B5EF4-FFF2-40B4-BE49-F238E27FC236}">
                <a16:creationId xmlns:a16="http://schemas.microsoft.com/office/drawing/2014/main" id="{C4124EC8-F170-265A-0EED-F13ED97023A7}"/>
              </a:ext>
            </a:extLst>
          </p:cNvPr>
          <p:cNvGraphicFramePr>
            <a:graphicFrameLocks noGrp="1"/>
          </p:cNvGraphicFramePr>
          <p:nvPr>
            <p:extLst>
              <p:ext uri="{D42A27DB-BD31-4B8C-83A1-F6EECF244321}">
                <p14:modId xmlns:p14="http://schemas.microsoft.com/office/powerpoint/2010/main" val="1645566103"/>
              </p:ext>
            </p:extLst>
          </p:nvPr>
        </p:nvGraphicFramePr>
        <p:xfrm>
          <a:off x="1772126" y="3615040"/>
          <a:ext cx="6515100" cy="1645920"/>
        </p:xfrm>
        <a:graphic>
          <a:graphicData uri="http://schemas.openxmlformats.org/drawingml/2006/table">
            <a:tbl>
              <a:tblPr firstRow="1" bandRow="1">
                <a:tableStyleId>{2D5ABB26-0587-4C30-8999-92F81FD0307C}</a:tableStyleId>
              </a:tblPr>
              <a:tblGrid>
                <a:gridCol w="2171700">
                  <a:extLst>
                    <a:ext uri="{9D8B030D-6E8A-4147-A177-3AD203B41FA5}">
                      <a16:colId xmlns:a16="http://schemas.microsoft.com/office/drawing/2014/main" val="180634220"/>
                    </a:ext>
                  </a:extLst>
                </a:gridCol>
                <a:gridCol w="2171700">
                  <a:extLst>
                    <a:ext uri="{9D8B030D-6E8A-4147-A177-3AD203B41FA5}">
                      <a16:colId xmlns:a16="http://schemas.microsoft.com/office/drawing/2014/main" val="931551405"/>
                    </a:ext>
                  </a:extLst>
                </a:gridCol>
                <a:gridCol w="2171700">
                  <a:extLst>
                    <a:ext uri="{9D8B030D-6E8A-4147-A177-3AD203B41FA5}">
                      <a16:colId xmlns:a16="http://schemas.microsoft.com/office/drawing/2014/main" val="2158242608"/>
                    </a:ext>
                  </a:extLst>
                </a:gridCol>
              </a:tblGrid>
              <a:tr h="237131">
                <a:tc>
                  <a:txBody>
                    <a:bodyPr/>
                    <a:lstStyle/>
                    <a:p>
                      <a:pPr algn="ctr"/>
                      <a:r>
                        <a:rPr lang="en-US" sz="2400" dirty="0">
                          <a:solidFill>
                            <a:schemeClr val="accent4"/>
                          </a:solidFill>
                        </a:rPr>
                        <a:t>Values</a:t>
                      </a:r>
                    </a:p>
                  </a:txBody>
                  <a:tcPr marL="0" marR="0" marT="0" marB="0" anchor="ctr"/>
                </a:tc>
                <a:tc>
                  <a:txBody>
                    <a:bodyPr/>
                    <a:lstStyle/>
                    <a:p>
                      <a:pPr algn="ctr"/>
                      <a:r>
                        <a:rPr lang="en-US" sz="3600" dirty="0">
                          <a:solidFill>
                            <a:schemeClr val="accent3"/>
                          </a:solidFill>
                        </a:rPr>
                        <a:t>0</a:t>
                      </a:r>
                    </a:p>
                  </a:txBody>
                  <a:tcPr marL="0" marR="0" marT="0" marB="0" anchor="ctr"/>
                </a:tc>
                <a:tc>
                  <a:txBody>
                    <a:bodyPr/>
                    <a:lstStyle/>
                    <a:p>
                      <a:pPr algn="ctr"/>
                      <a:r>
                        <a:rPr lang="en-US" sz="3600" dirty="0">
                          <a:solidFill>
                            <a:schemeClr val="accent3"/>
                          </a:solidFill>
                        </a:rPr>
                        <a:t>1</a:t>
                      </a:r>
                    </a:p>
                  </a:txBody>
                  <a:tcPr marL="0" marR="0" marT="0" marB="0" anchor="ctr"/>
                </a:tc>
                <a:extLst>
                  <a:ext uri="{0D108BD9-81ED-4DB2-BD59-A6C34878D82A}">
                    <a16:rowId xmlns:a16="http://schemas.microsoft.com/office/drawing/2014/main" val="3945766359"/>
                  </a:ext>
                </a:extLst>
              </a:tr>
              <a:tr h="237131">
                <a:tc>
                  <a:txBody>
                    <a:bodyPr/>
                    <a:lstStyle/>
                    <a:p>
                      <a:pPr algn="ctr"/>
                      <a:r>
                        <a:rPr lang="en-US" sz="2400" dirty="0">
                          <a:solidFill>
                            <a:schemeClr val="accent4"/>
                          </a:solidFill>
                        </a:rPr>
                        <a:t>Probabilities</a:t>
                      </a:r>
                    </a:p>
                  </a:txBody>
                  <a:tcPr marL="0" marR="0" marT="0" marB="0" anchor="ctr"/>
                </a:tc>
                <a:tc>
                  <a:txBody>
                    <a:bodyPr/>
                    <a:lstStyle/>
                    <a:p>
                      <a:pPr algn="ctr"/>
                      <a:r>
                        <a:rPr lang="en-US" sz="3600" dirty="0">
                          <a:solidFill>
                            <a:schemeClr val="accent3"/>
                          </a:solidFill>
                        </a:rPr>
                        <a:t>|a</a:t>
                      </a:r>
                      <a:r>
                        <a:rPr lang="en-US" sz="3600" baseline="-25000" dirty="0">
                          <a:solidFill>
                            <a:schemeClr val="accent3"/>
                          </a:solidFill>
                        </a:rPr>
                        <a:t>0</a:t>
                      </a:r>
                      <a:r>
                        <a:rPr lang="en-US" sz="3600" dirty="0">
                          <a:solidFill>
                            <a:schemeClr val="accent3"/>
                          </a:solidFill>
                        </a:rPr>
                        <a:t>|</a:t>
                      </a:r>
                      <a:r>
                        <a:rPr lang="en-US" sz="3600" baseline="30000" dirty="0">
                          <a:solidFill>
                            <a:schemeClr val="accent3"/>
                          </a:solidFill>
                        </a:rPr>
                        <a:t>2</a:t>
                      </a:r>
                    </a:p>
                  </a:txBody>
                  <a:tcPr marL="0" marR="0" marT="0" marB="0" anchor="ctr"/>
                </a:tc>
                <a:tc>
                  <a:txBody>
                    <a:bodyPr/>
                    <a:lstStyle/>
                    <a:p>
                      <a:pPr algn="ctr"/>
                      <a:r>
                        <a:rPr lang="en-US" sz="3600" dirty="0">
                          <a:solidFill>
                            <a:schemeClr val="accent3"/>
                          </a:solidFill>
                        </a:rPr>
                        <a:t>|a</a:t>
                      </a:r>
                      <a:r>
                        <a:rPr lang="en-US" sz="3600" baseline="-25000" dirty="0">
                          <a:solidFill>
                            <a:schemeClr val="accent3"/>
                          </a:solidFill>
                        </a:rPr>
                        <a:t>1</a:t>
                      </a:r>
                      <a:r>
                        <a:rPr lang="en-US" sz="3600" dirty="0">
                          <a:solidFill>
                            <a:schemeClr val="accent3"/>
                          </a:solidFill>
                        </a:rPr>
                        <a:t>|</a:t>
                      </a:r>
                      <a:r>
                        <a:rPr lang="en-US" sz="3600" baseline="30000" dirty="0">
                          <a:solidFill>
                            <a:schemeClr val="accent3"/>
                          </a:solidFill>
                        </a:rPr>
                        <a:t>2</a:t>
                      </a:r>
                    </a:p>
                  </a:txBody>
                  <a:tcPr marL="0" marR="0" marT="0" marB="0" anchor="ctr"/>
                </a:tc>
                <a:extLst>
                  <a:ext uri="{0D108BD9-81ED-4DB2-BD59-A6C34878D82A}">
                    <a16:rowId xmlns:a16="http://schemas.microsoft.com/office/drawing/2014/main" val="3411837721"/>
                  </a:ext>
                </a:extLst>
              </a:tr>
              <a:tr h="237131">
                <a:tc>
                  <a:txBody>
                    <a:bodyPr/>
                    <a:lstStyle/>
                    <a:p>
                      <a:pPr algn="ctr"/>
                      <a:r>
                        <a:rPr lang="en-US" sz="2400" dirty="0">
                          <a:solidFill>
                            <a:schemeClr val="accent4"/>
                          </a:solidFill>
                        </a:rPr>
                        <a:t>Amplitudes</a:t>
                      </a:r>
                    </a:p>
                  </a:txBody>
                  <a:tcPr marL="0" marR="0" marT="0" marB="0" anchor="ctr"/>
                </a:tc>
                <a:tc>
                  <a:txBody>
                    <a:bodyPr/>
                    <a:lstStyle/>
                    <a:p>
                      <a:pPr algn="ctr"/>
                      <a:r>
                        <a:rPr lang="en-US" sz="3600" dirty="0">
                          <a:solidFill>
                            <a:schemeClr val="accent3"/>
                          </a:solidFill>
                        </a:rPr>
                        <a:t>a</a:t>
                      </a:r>
                      <a:r>
                        <a:rPr lang="en-US" sz="3600" baseline="-25000" dirty="0">
                          <a:solidFill>
                            <a:schemeClr val="accent3"/>
                          </a:solidFill>
                        </a:rPr>
                        <a:t>0</a:t>
                      </a:r>
                      <a:endParaRPr lang="en-US" sz="3600" dirty="0">
                        <a:solidFill>
                          <a:schemeClr val="accent3"/>
                        </a:solidFill>
                      </a:endParaRPr>
                    </a:p>
                  </a:txBody>
                  <a:tcPr marL="0" marR="0" marT="0" marB="0" anchor="ctr"/>
                </a:tc>
                <a:tc>
                  <a:txBody>
                    <a:bodyPr/>
                    <a:lstStyle/>
                    <a:p>
                      <a:pPr algn="ctr"/>
                      <a:r>
                        <a:rPr lang="en-US" sz="3600" dirty="0">
                          <a:solidFill>
                            <a:schemeClr val="accent3"/>
                          </a:solidFill>
                        </a:rPr>
                        <a:t>a</a:t>
                      </a:r>
                      <a:r>
                        <a:rPr lang="en-US" sz="3600" baseline="-25000" dirty="0">
                          <a:solidFill>
                            <a:schemeClr val="accent3"/>
                          </a:solidFill>
                        </a:rPr>
                        <a:t>1</a:t>
                      </a:r>
                      <a:endParaRPr lang="en-US" sz="3600" dirty="0">
                        <a:solidFill>
                          <a:schemeClr val="accent3"/>
                        </a:solidFill>
                      </a:endParaRPr>
                    </a:p>
                  </a:txBody>
                  <a:tcPr marL="0" marR="0" marT="0" marB="0" anchor="ctr"/>
                </a:tc>
                <a:extLst>
                  <a:ext uri="{0D108BD9-81ED-4DB2-BD59-A6C34878D82A}">
                    <a16:rowId xmlns:a16="http://schemas.microsoft.com/office/drawing/2014/main" val="602831956"/>
                  </a:ext>
                </a:extLst>
              </a:tr>
            </a:tbl>
          </a:graphicData>
        </a:graphic>
      </p:graphicFrame>
    </p:spTree>
    <p:extLst>
      <p:ext uri="{BB962C8B-B14F-4D97-AF65-F5344CB8AC3E}">
        <p14:creationId xmlns:p14="http://schemas.microsoft.com/office/powerpoint/2010/main" val="2625197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21110-BCEA-F445-C8BA-89C76919B6E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4BD2FFE2-E9DE-E2BE-5882-2B72EDF2BC25}"/>
              </a:ext>
            </a:extLst>
          </p:cNvPr>
          <p:cNvSpPr txBox="1"/>
          <p:nvPr/>
        </p:nvSpPr>
        <p:spPr>
          <a:xfrm>
            <a:off x="5063013" y="1338017"/>
            <a:ext cx="2065973" cy="2215991"/>
          </a:xfrm>
          <a:prstGeom prst="rect">
            <a:avLst/>
          </a:prstGeom>
          <a:noFill/>
        </p:spPr>
        <p:txBody>
          <a:bodyPr wrap="square">
            <a:spAutoFit/>
          </a:bodyPr>
          <a:lstStyle/>
          <a:p>
            <a:pPr algn="ctr"/>
            <a:r>
              <a:rPr lang="en-AU" sz="13800" dirty="0">
                <a:solidFill>
                  <a:schemeClr val="accent1"/>
                </a:solidFill>
              </a:rPr>
              <a:t>⚛</a:t>
            </a:r>
          </a:p>
        </p:txBody>
      </p:sp>
      <p:sp>
        <p:nvSpPr>
          <p:cNvPr id="8" name="Title 7">
            <a:extLst>
              <a:ext uri="{FF2B5EF4-FFF2-40B4-BE49-F238E27FC236}">
                <a16:creationId xmlns:a16="http://schemas.microsoft.com/office/drawing/2014/main" id="{8120D518-4808-7645-38C9-7C47EC724D25}"/>
              </a:ext>
            </a:extLst>
          </p:cNvPr>
          <p:cNvSpPr>
            <a:spLocks noGrp="1"/>
          </p:cNvSpPr>
          <p:nvPr>
            <p:ph type="title"/>
          </p:nvPr>
        </p:nvSpPr>
        <p:spPr/>
        <p:txBody>
          <a:bodyPr/>
          <a:lstStyle/>
          <a:p>
            <a:r>
              <a:rPr lang="en-US" dirty="0"/>
              <a:t>A Single Random Particle</a:t>
            </a:r>
          </a:p>
        </p:txBody>
      </p:sp>
      <p:sp>
        <p:nvSpPr>
          <p:cNvPr id="4" name="Slide Number Placeholder 3">
            <a:extLst>
              <a:ext uri="{FF2B5EF4-FFF2-40B4-BE49-F238E27FC236}">
                <a16:creationId xmlns:a16="http://schemas.microsoft.com/office/drawing/2014/main" id="{5F8C8136-C0D6-909E-F1D0-81B984172C80}"/>
              </a:ext>
            </a:extLst>
          </p:cNvPr>
          <p:cNvSpPr>
            <a:spLocks noGrp="1"/>
          </p:cNvSpPr>
          <p:nvPr>
            <p:ph type="sldNum" sz="quarter" idx="12"/>
          </p:nvPr>
        </p:nvSpPr>
        <p:spPr/>
        <p:txBody>
          <a:bodyPr/>
          <a:lstStyle/>
          <a:p>
            <a:fld id="{741AFF56-1126-4107-9C02-BC0EFBF16431}" type="slidenum">
              <a:rPr lang="en-GB" smtClean="0"/>
              <a:pPr/>
              <a:t>27</a:t>
            </a:fld>
            <a:endParaRPr lang="en-GB" dirty="0"/>
          </a:p>
        </p:txBody>
      </p:sp>
      <p:sp>
        <p:nvSpPr>
          <p:cNvPr id="60" name="Footer Placeholder 4">
            <a:extLst>
              <a:ext uri="{FF2B5EF4-FFF2-40B4-BE49-F238E27FC236}">
                <a16:creationId xmlns:a16="http://schemas.microsoft.com/office/drawing/2014/main" id="{AC0C3500-99F2-2781-30CD-1FA64A5AF63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15" name="Table 14">
            <a:extLst>
              <a:ext uri="{FF2B5EF4-FFF2-40B4-BE49-F238E27FC236}">
                <a16:creationId xmlns:a16="http://schemas.microsoft.com/office/drawing/2014/main" id="{B8DB308A-02DA-E2C1-9722-5D5CCA12FA85}"/>
              </a:ext>
            </a:extLst>
          </p:cNvPr>
          <p:cNvGraphicFramePr>
            <a:graphicFrameLocks noGrp="1"/>
          </p:cNvGraphicFramePr>
          <p:nvPr>
            <p:extLst>
              <p:ext uri="{D42A27DB-BD31-4B8C-83A1-F6EECF244321}">
                <p14:modId xmlns:p14="http://schemas.microsoft.com/office/powerpoint/2010/main" val="3846680125"/>
              </p:ext>
            </p:extLst>
          </p:nvPr>
        </p:nvGraphicFramePr>
        <p:xfrm>
          <a:off x="1772126" y="3615040"/>
          <a:ext cx="6515100" cy="1645920"/>
        </p:xfrm>
        <a:graphic>
          <a:graphicData uri="http://schemas.openxmlformats.org/drawingml/2006/table">
            <a:tbl>
              <a:tblPr firstRow="1" bandRow="1">
                <a:tableStyleId>{2D5ABB26-0587-4C30-8999-92F81FD0307C}</a:tableStyleId>
              </a:tblPr>
              <a:tblGrid>
                <a:gridCol w="2171700">
                  <a:extLst>
                    <a:ext uri="{9D8B030D-6E8A-4147-A177-3AD203B41FA5}">
                      <a16:colId xmlns:a16="http://schemas.microsoft.com/office/drawing/2014/main" val="180634220"/>
                    </a:ext>
                  </a:extLst>
                </a:gridCol>
                <a:gridCol w="2171700">
                  <a:extLst>
                    <a:ext uri="{9D8B030D-6E8A-4147-A177-3AD203B41FA5}">
                      <a16:colId xmlns:a16="http://schemas.microsoft.com/office/drawing/2014/main" val="931551405"/>
                    </a:ext>
                  </a:extLst>
                </a:gridCol>
                <a:gridCol w="2171700">
                  <a:extLst>
                    <a:ext uri="{9D8B030D-6E8A-4147-A177-3AD203B41FA5}">
                      <a16:colId xmlns:a16="http://schemas.microsoft.com/office/drawing/2014/main" val="2158242608"/>
                    </a:ext>
                  </a:extLst>
                </a:gridCol>
              </a:tblGrid>
              <a:tr h="237131">
                <a:tc>
                  <a:txBody>
                    <a:bodyPr/>
                    <a:lstStyle/>
                    <a:p>
                      <a:pPr algn="ctr"/>
                      <a:r>
                        <a:rPr lang="en-US" sz="2400" dirty="0">
                          <a:solidFill>
                            <a:schemeClr val="accent4"/>
                          </a:solidFill>
                        </a:rPr>
                        <a:t>Values</a:t>
                      </a:r>
                    </a:p>
                  </a:txBody>
                  <a:tcPr marL="0" marR="0" marT="0" marB="0" anchor="ctr"/>
                </a:tc>
                <a:tc>
                  <a:txBody>
                    <a:bodyPr/>
                    <a:lstStyle/>
                    <a:p>
                      <a:pPr algn="ctr"/>
                      <a:r>
                        <a:rPr lang="en-US" sz="3600" dirty="0">
                          <a:solidFill>
                            <a:schemeClr val="accent3"/>
                          </a:solidFill>
                        </a:rPr>
                        <a:t>0</a:t>
                      </a:r>
                    </a:p>
                  </a:txBody>
                  <a:tcPr marL="0" marR="0" marT="0" marB="0" anchor="ctr"/>
                </a:tc>
                <a:tc>
                  <a:txBody>
                    <a:bodyPr/>
                    <a:lstStyle/>
                    <a:p>
                      <a:pPr algn="ctr"/>
                      <a:r>
                        <a:rPr lang="en-US" sz="3600" dirty="0">
                          <a:solidFill>
                            <a:schemeClr val="accent3"/>
                          </a:solidFill>
                        </a:rPr>
                        <a:t>1</a:t>
                      </a:r>
                    </a:p>
                  </a:txBody>
                  <a:tcPr marL="0" marR="0" marT="0" marB="0" anchor="ctr"/>
                </a:tc>
                <a:extLst>
                  <a:ext uri="{0D108BD9-81ED-4DB2-BD59-A6C34878D82A}">
                    <a16:rowId xmlns:a16="http://schemas.microsoft.com/office/drawing/2014/main" val="3945766359"/>
                  </a:ext>
                </a:extLst>
              </a:tr>
              <a:tr h="237131">
                <a:tc>
                  <a:txBody>
                    <a:bodyPr/>
                    <a:lstStyle/>
                    <a:p>
                      <a:pPr algn="ctr"/>
                      <a:r>
                        <a:rPr lang="en-US" sz="2400" dirty="0">
                          <a:solidFill>
                            <a:schemeClr val="accent4"/>
                          </a:solidFill>
                        </a:rPr>
                        <a:t>Probabilities</a:t>
                      </a: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0</a:t>
                      </a:r>
                      <a:r>
                        <a:rPr lang="en-US" sz="3600" dirty="0">
                          <a:solidFill>
                            <a:schemeClr val="accent3"/>
                          </a:solidFill>
                        </a:rPr>
                        <a:t>|</a:t>
                      </a:r>
                      <a:r>
                        <a:rPr lang="en-US" sz="3600" baseline="30000" dirty="0">
                          <a:solidFill>
                            <a:schemeClr val="accent3"/>
                          </a:solidFill>
                        </a:rPr>
                        <a:t>2</a:t>
                      </a: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1</a:t>
                      </a:r>
                      <a:r>
                        <a:rPr lang="en-US" sz="3600" dirty="0">
                          <a:solidFill>
                            <a:schemeClr val="accent3"/>
                          </a:solidFill>
                        </a:rPr>
                        <a:t>|</a:t>
                      </a:r>
                      <a:r>
                        <a:rPr lang="en-US" sz="3600" baseline="30000" dirty="0">
                          <a:solidFill>
                            <a:schemeClr val="accent3"/>
                          </a:solidFill>
                        </a:rPr>
                        <a:t>2</a:t>
                      </a:r>
                    </a:p>
                  </a:txBody>
                  <a:tcPr marL="0" marR="0" marT="0" marB="0" anchor="ctr"/>
                </a:tc>
                <a:extLst>
                  <a:ext uri="{0D108BD9-81ED-4DB2-BD59-A6C34878D82A}">
                    <a16:rowId xmlns:a16="http://schemas.microsoft.com/office/drawing/2014/main" val="3411837721"/>
                  </a:ext>
                </a:extLst>
              </a:tr>
              <a:tr h="237131">
                <a:tc>
                  <a:txBody>
                    <a:bodyPr/>
                    <a:lstStyle/>
                    <a:p>
                      <a:pPr algn="ctr"/>
                      <a:r>
                        <a:rPr lang="en-US" sz="2400" dirty="0">
                          <a:solidFill>
                            <a:schemeClr val="accent4"/>
                          </a:solidFill>
                        </a:rPr>
                        <a:t>Amplitudes</a:t>
                      </a: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0</a:t>
                      </a:r>
                      <a:endParaRPr lang="en-US" sz="3600" dirty="0">
                        <a:solidFill>
                          <a:schemeClr val="accent3"/>
                        </a:solidFill>
                      </a:endParaRP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1</a:t>
                      </a:r>
                      <a:endParaRPr lang="en-US" sz="3600" dirty="0">
                        <a:solidFill>
                          <a:schemeClr val="accent3"/>
                        </a:solidFill>
                      </a:endParaRPr>
                    </a:p>
                  </a:txBody>
                  <a:tcPr marL="0" marR="0" marT="0" marB="0" anchor="ctr"/>
                </a:tc>
                <a:extLst>
                  <a:ext uri="{0D108BD9-81ED-4DB2-BD59-A6C34878D82A}">
                    <a16:rowId xmlns:a16="http://schemas.microsoft.com/office/drawing/2014/main" val="602831956"/>
                  </a:ext>
                </a:extLst>
              </a:tr>
            </a:tbl>
          </a:graphicData>
        </a:graphic>
      </p:graphicFrame>
    </p:spTree>
    <p:extLst>
      <p:ext uri="{BB962C8B-B14F-4D97-AF65-F5344CB8AC3E}">
        <p14:creationId xmlns:p14="http://schemas.microsoft.com/office/powerpoint/2010/main" val="1343987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F6C3E-9433-5872-D387-63509EA44119}"/>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27A203FC-ED4B-2A3D-6F95-9D5BE6A15D17}"/>
              </a:ext>
            </a:extLst>
          </p:cNvPr>
          <p:cNvSpPr txBox="1"/>
          <p:nvPr/>
        </p:nvSpPr>
        <p:spPr>
          <a:xfrm>
            <a:off x="3942873" y="1338017"/>
            <a:ext cx="2065973" cy="2215991"/>
          </a:xfrm>
          <a:prstGeom prst="rect">
            <a:avLst/>
          </a:prstGeom>
          <a:noFill/>
        </p:spPr>
        <p:txBody>
          <a:bodyPr wrap="square">
            <a:spAutoFit/>
          </a:bodyPr>
          <a:lstStyle/>
          <a:p>
            <a:pPr algn="ctr"/>
            <a:r>
              <a:rPr lang="en-AU" sz="13800" dirty="0">
                <a:solidFill>
                  <a:schemeClr val="accent1"/>
                </a:solidFill>
              </a:rPr>
              <a:t>⚛</a:t>
            </a:r>
          </a:p>
        </p:txBody>
      </p:sp>
      <p:sp>
        <p:nvSpPr>
          <p:cNvPr id="8" name="Title 7">
            <a:extLst>
              <a:ext uri="{FF2B5EF4-FFF2-40B4-BE49-F238E27FC236}">
                <a16:creationId xmlns:a16="http://schemas.microsoft.com/office/drawing/2014/main" id="{A7763024-D08F-A6A2-CD25-D035373E848E}"/>
              </a:ext>
            </a:extLst>
          </p:cNvPr>
          <p:cNvSpPr>
            <a:spLocks noGrp="1"/>
          </p:cNvSpPr>
          <p:nvPr>
            <p:ph type="title"/>
          </p:nvPr>
        </p:nvSpPr>
        <p:spPr>
          <a:xfrm>
            <a:off x="326848" y="288389"/>
            <a:ext cx="6081571" cy="1232435"/>
          </a:xfrm>
        </p:spPr>
        <p:txBody>
          <a:bodyPr/>
          <a:lstStyle/>
          <a:p>
            <a:r>
              <a:rPr lang="en-US" dirty="0"/>
              <a:t>Two Random Particles in a System</a:t>
            </a:r>
          </a:p>
        </p:txBody>
      </p:sp>
      <p:sp>
        <p:nvSpPr>
          <p:cNvPr id="4" name="Slide Number Placeholder 3">
            <a:extLst>
              <a:ext uri="{FF2B5EF4-FFF2-40B4-BE49-F238E27FC236}">
                <a16:creationId xmlns:a16="http://schemas.microsoft.com/office/drawing/2014/main" id="{FE161966-B377-F489-58E2-2127FCBBDD63}"/>
              </a:ext>
            </a:extLst>
          </p:cNvPr>
          <p:cNvSpPr>
            <a:spLocks noGrp="1"/>
          </p:cNvSpPr>
          <p:nvPr>
            <p:ph type="sldNum" sz="quarter" idx="12"/>
          </p:nvPr>
        </p:nvSpPr>
        <p:spPr/>
        <p:txBody>
          <a:bodyPr/>
          <a:lstStyle/>
          <a:p>
            <a:fld id="{741AFF56-1126-4107-9C02-BC0EFBF16431}" type="slidenum">
              <a:rPr lang="en-GB" smtClean="0"/>
              <a:pPr/>
              <a:t>28</a:t>
            </a:fld>
            <a:endParaRPr lang="en-GB" dirty="0"/>
          </a:p>
        </p:txBody>
      </p:sp>
      <p:sp>
        <p:nvSpPr>
          <p:cNvPr id="60" name="Footer Placeholder 4">
            <a:extLst>
              <a:ext uri="{FF2B5EF4-FFF2-40B4-BE49-F238E27FC236}">
                <a16:creationId xmlns:a16="http://schemas.microsoft.com/office/drawing/2014/main" id="{77B8883A-31D1-E6FB-5102-8D61CCDB4E3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15" name="Table 14">
            <a:extLst>
              <a:ext uri="{FF2B5EF4-FFF2-40B4-BE49-F238E27FC236}">
                <a16:creationId xmlns:a16="http://schemas.microsoft.com/office/drawing/2014/main" id="{E4086581-D2AC-A486-4AA2-4E00E3D26061}"/>
              </a:ext>
            </a:extLst>
          </p:cNvPr>
          <p:cNvGraphicFramePr>
            <a:graphicFrameLocks noGrp="1"/>
          </p:cNvGraphicFramePr>
          <p:nvPr>
            <p:extLst>
              <p:ext uri="{D42A27DB-BD31-4B8C-83A1-F6EECF244321}">
                <p14:modId xmlns:p14="http://schemas.microsoft.com/office/powerpoint/2010/main" val="2319014690"/>
              </p:ext>
            </p:extLst>
          </p:nvPr>
        </p:nvGraphicFramePr>
        <p:xfrm>
          <a:off x="326849" y="3615040"/>
          <a:ext cx="8938800" cy="1645920"/>
        </p:xfrm>
        <a:graphic>
          <a:graphicData uri="http://schemas.openxmlformats.org/drawingml/2006/table">
            <a:tbl>
              <a:tblPr firstRow="1" bandRow="1">
                <a:tableStyleId>{2D5ABB26-0587-4C30-8999-92F81FD0307C}</a:tableStyleId>
              </a:tblPr>
              <a:tblGrid>
                <a:gridCol w="2170800">
                  <a:extLst>
                    <a:ext uri="{9D8B030D-6E8A-4147-A177-3AD203B41FA5}">
                      <a16:colId xmlns:a16="http://schemas.microsoft.com/office/drawing/2014/main" val="180634220"/>
                    </a:ext>
                  </a:extLst>
                </a:gridCol>
                <a:gridCol w="1692000">
                  <a:extLst>
                    <a:ext uri="{9D8B030D-6E8A-4147-A177-3AD203B41FA5}">
                      <a16:colId xmlns:a16="http://schemas.microsoft.com/office/drawing/2014/main" val="931551405"/>
                    </a:ext>
                  </a:extLst>
                </a:gridCol>
                <a:gridCol w="1692000">
                  <a:extLst>
                    <a:ext uri="{9D8B030D-6E8A-4147-A177-3AD203B41FA5}">
                      <a16:colId xmlns:a16="http://schemas.microsoft.com/office/drawing/2014/main" val="2158242608"/>
                    </a:ext>
                  </a:extLst>
                </a:gridCol>
                <a:gridCol w="1692000">
                  <a:extLst>
                    <a:ext uri="{9D8B030D-6E8A-4147-A177-3AD203B41FA5}">
                      <a16:colId xmlns:a16="http://schemas.microsoft.com/office/drawing/2014/main" val="3623601074"/>
                    </a:ext>
                  </a:extLst>
                </a:gridCol>
                <a:gridCol w="1692000">
                  <a:extLst>
                    <a:ext uri="{9D8B030D-6E8A-4147-A177-3AD203B41FA5}">
                      <a16:colId xmlns:a16="http://schemas.microsoft.com/office/drawing/2014/main" val="4211017982"/>
                    </a:ext>
                  </a:extLst>
                </a:gridCol>
              </a:tblGrid>
              <a:tr h="237131">
                <a:tc>
                  <a:txBody>
                    <a:bodyPr/>
                    <a:lstStyle/>
                    <a:p>
                      <a:pPr algn="ctr"/>
                      <a:r>
                        <a:rPr lang="en-US" sz="2400" dirty="0">
                          <a:solidFill>
                            <a:schemeClr val="accent4"/>
                          </a:solidFill>
                        </a:rPr>
                        <a:t>Values</a:t>
                      </a:r>
                    </a:p>
                  </a:txBody>
                  <a:tcPr marL="0" marR="0" marT="0" marB="0" anchor="ctr"/>
                </a:tc>
                <a:tc>
                  <a:txBody>
                    <a:bodyPr/>
                    <a:lstStyle/>
                    <a:p>
                      <a:pPr algn="ctr"/>
                      <a:r>
                        <a:rPr lang="en-US" sz="3600" dirty="0">
                          <a:solidFill>
                            <a:schemeClr val="accent3"/>
                          </a:solidFill>
                        </a:rPr>
                        <a:t>00</a:t>
                      </a:r>
                    </a:p>
                  </a:txBody>
                  <a:tcPr marL="0" marR="0" marT="0" marB="0" anchor="ctr"/>
                </a:tc>
                <a:tc>
                  <a:txBody>
                    <a:bodyPr/>
                    <a:lstStyle/>
                    <a:p>
                      <a:pPr algn="ctr"/>
                      <a:r>
                        <a:rPr lang="en-US" sz="3600" dirty="0">
                          <a:solidFill>
                            <a:schemeClr val="accent3"/>
                          </a:solidFill>
                        </a:rPr>
                        <a:t>01</a:t>
                      </a:r>
                    </a:p>
                  </a:txBody>
                  <a:tcPr marL="0" marR="0" marT="0" marB="0" anchor="ctr"/>
                </a:tc>
                <a:tc>
                  <a:txBody>
                    <a:bodyPr/>
                    <a:lstStyle/>
                    <a:p>
                      <a:pPr algn="ctr"/>
                      <a:r>
                        <a:rPr lang="en-US" sz="3600" dirty="0">
                          <a:solidFill>
                            <a:schemeClr val="accent3"/>
                          </a:solidFill>
                        </a:rPr>
                        <a:t>10</a:t>
                      </a:r>
                    </a:p>
                  </a:txBody>
                  <a:tcPr marL="0" marR="0" marT="0" marB="0" anchor="ctr"/>
                </a:tc>
                <a:tc>
                  <a:txBody>
                    <a:bodyPr/>
                    <a:lstStyle/>
                    <a:p>
                      <a:pPr algn="ctr"/>
                      <a:r>
                        <a:rPr lang="en-US" sz="3600" dirty="0">
                          <a:solidFill>
                            <a:schemeClr val="accent3"/>
                          </a:solidFill>
                        </a:rPr>
                        <a:t>11</a:t>
                      </a:r>
                    </a:p>
                  </a:txBody>
                  <a:tcPr marL="0" marR="0" marT="0" marB="0" anchor="ctr"/>
                </a:tc>
                <a:extLst>
                  <a:ext uri="{0D108BD9-81ED-4DB2-BD59-A6C34878D82A}">
                    <a16:rowId xmlns:a16="http://schemas.microsoft.com/office/drawing/2014/main" val="3945766359"/>
                  </a:ext>
                </a:extLst>
              </a:tr>
              <a:tr h="237131">
                <a:tc>
                  <a:txBody>
                    <a:bodyPr/>
                    <a:lstStyle/>
                    <a:p>
                      <a:pPr algn="ctr"/>
                      <a:r>
                        <a:rPr lang="en-US" sz="2400" dirty="0">
                          <a:solidFill>
                            <a:schemeClr val="accent4"/>
                          </a:solidFill>
                        </a:rPr>
                        <a:t>Probabilities</a:t>
                      </a: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0</a:t>
                      </a:r>
                      <a:r>
                        <a:rPr lang="en-US" sz="3600" dirty="0">
                          <a:solidFill>
                            <a:schemeClr val="accent3"/>
                          </a:solidFill>
                        </a:rPr>
                        <a:t>|</a:t>
                      </a:r>
                      <a:r>
                        <a:rPr lang="en-US" sz="3600" baseline="30000" dirty="0">
                          <a:solidFill>
                            <a:schemeClr val="accent3"/>
                          </a:solidFill>
                        </a:rPr>
                        <a:t>2</a:t>
                      </a: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1</a:t>
                      </a:r>
                      <a:r>
                        <a:rPr lang="en-US" sz="3600" dirty="0">
                          <a:solidFill>
                            <a:schemeClr val="accent3"/>
                          </a:solidFill>
                        </a:rPr>
                        <a:t>|</a:t>
                      </a:r>
                      <a:r>
                        <a:rPr lang="en-US" sz="3600" baseline="30000" dirty="0">
                          <a:solidFill>
                            <a:schemeClr val="accent3"/>
                          </a:solidFill>
                        </a:rPr>
                        <a:t>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accent3"/>
                          </a:solidFill>
                        </a:rPr>
                        <a:t>|z</a:t>
                      </a:r>
                      <a:r>
                        <a:rPr lang="en-US" sz="3600" baseline="-25000" dirty="0">
                          <a:solidFill>
                            <a:schemeClr val="accent3"/>
                          </a:solidFill>
                        </a:rPr>
                        <a:t>2</a:t>
                      </a:r>
                      <a:r>
                        <a:rPr lang="en-US" sz="3600" dirty="0">
                          <a:solidFill>
                            <a:schemeClr val="accent3"/>
                          </a:solidFill>
                        </a:rPr>
                        <a:t>|</a:t>
                      </a:r>
                      <a:r>
                        <a:rPr lang="en-US" sz="3600" baseline="30000" dirty="0">
                          <a:solidFill>
                            <a:schemeClr val="accent3"/>
                          </a:solidFill>
                        </a:rPr>
                        <a:t>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accent3"/>
                          </a:solidFill>
                        </a:rPr>
                        <a:t>|z</a:t>
                      </a:r>
                      <a:r>
                        <a:rPr lang="en-US" sz="3600" baseline="-25000" dirty="0">
                          <a:solidFill>
                            <a:schemeClr val="accent3"/>
                          </a:solidFill>
                        </a:rPr>
                        <a:t>3</a:t>
                      </a:r>
                      <a:r>
                        <a:rPr lang="en-US" sz="3600" dirty="0">
                          <a:solidFill>
                            <a:schemeClr val="accent3"/>
                          </a:solidFill>
                        </a:rPr>
                        <a:t>|</a:t>
                      </a:r>
                      <a:r>
                        <a:rPr lang="en-US" sz="3600" baseline="30000" dirty="0">
                          <a:solidFill>
                            <a:schemeClr val="accent3"/>
                          </a:solidFill>
                        </a:rPr>
                        <a:t>2</a:t>
                      </a:r>
                    </a:p>
                  </a:txBody>
                  <a:tcPr marL="0" marR="0" marT="0" marB="0" anchor="ctr"/>
                </a:tc>
                <a:extLst>
                  <a:ext uri="{0D108BD9-81ED-4DB2-BD59-A6C34878D82A}">
                    <a16:rowId xmlns:a16="http://schemas.microsoft.com/office/drawing/2014/main" val="3411837721"/>
                  </a:ext>
                </a:extLst>
              </a:tr>
              <a:tr h="237131">
                <a:tc>
                  <a:txBody>
                    <a:bodyPr/>
                    <a:lstStyle/>
                    <a:p>
                      <a:pPr algn="ctr"/>
                      <a:r>
                        <a:rPr lang="en-US" sz="2400" dirty="0">
                          <a:solidFill>
                            <a:schemeClr val="accent4"/>
                          </a:solidFill>
                        </a:rPr>
                        <a:t>Amplitudes</a:t>
                      </a: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0</a:t>
                      </a:r>
                      <a:endParaRPr lang="en-US" sz="3600" dirty="0">
                        <a:solidFill>
                          <a:schemeClr val="accent3"/>
                        </a:solidFill>
                      </a:endParaRPr>
                    </a:p>
                  </a:txBody>
                  <a:tcPr marL="0" marR="0" marT="0" marB="0" anchor="ctr"/>
                </a:tc>
                <a:tc>
                  <a:txBody>
                    <a:bodyPr/>
                    <a:lstStyle/>
                    <a:p>
                      <a:pPr algn="ctr"/>
                      <a:r>
                        <a:rPr lang="en-US" sz="3600" dirty="0">
                          <a:solidFill>
                            <a:schemeClr val="accent3"/>
                          </a:solidFill>
                        </a:rPr>
                        <a:t>z</a:t>
                      </a:r>
                      <a:r>
                        <a:rPr lang="en-US" sz="3600" baseline="-25000" dirty="0">
                          <a:solidFill>
                            <a:schemeClr val="accent3"/>
                          </a:solidFill>
                        </a:rPr>
                        <a:t>1</a:t>
                      </a:r>
                      <a:endParaRPr lang="en-US" sz="36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accent3"/>
                          </a:solidFill>
                        </a:rPr>
                        <a:t>z</a:t>
                      </a:r>
                      <a:r>
                        <a:rPr lang="en-US" sz="3600" baseline="-25000" dirty="0">
                          <a:solidFill>
                            <a:schemeClr val="accent3"/>
                          </a:solidFill>
                        </a:rPr>
                        <a:t>2</a:t>
                      </a:r>
                      <a:endParaRPr lang="en-US" sz="36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accent3"/>
                          </a:solidFill>
                        </a:rPr>
                        <a:t>z</a:t>
                      </a:r>
                      <a:r>
                        <a:rPr lang="en-US" sz="3600" baseline="-25000" dirty="0">
                          <a:solidFill>
                            <a:schemeClr val="accent3"/>
                          </a:solidFill>
                        </a:rPr>
                        <a:t>3</a:t>
                      </a:r>
                      <a:endParaRPr lang="en-US" sz="3600" dirty="0">
                        <a:solidFill>
                          <a:schemeClr val="accent3"/>
                        </a:solidFill>
                      </a:endParaRPr>
                    </a:p>
                  </a:txBody>
                  <a:tcPr marL="0" marR="0" marT="0" marB="0" anchor="ctr"/>
                </a:tc>
                <a:extLst>
                  <a:ext uri="{0D108BD9-81ED-4DB2-BD59-A6C34878D82A}">
                    <a16:rowId xmlns:a16="http://schemas.microsoft.com/office/drawing/2014/main" val="602831956"/>
                  </a:ext>
                </a:extLst>
              </a:tr>
            </a:tbl>
          </a:graphicData>
        </a:graphic>
      </p:graphicFrame>
      <p:sp>
        <p:nvSpPr>
          <p:cNvPr id="2" name="TextBox 1">
            <a:extLst>
              <a:ext uri="{FF2B5EF4-FFF2-40B4-BE49-F238E27FC236}">
                <a16:creationId xmlns:a16="http://schemas.microsoft.com/office/drawing/2014/main" id="{E99952B7-7EB8-D7F4-658B-1B87F73D14E8}"/>
              </a:ext>
            </a:extLst>
          </p:cNvPr>
          <p:cNvSpPr txBox="1"/>
          <p:nvPr/>
        </p:nvSpPr>
        <p:spPr>
          <a:xfrm>
            <a:off x="5664993" y="1338016"/>
            <a:ext cx="2065973" cy="2215991"/>
          </a:xfrm>
          <a:prstGeom prst="rect">
            <a:avLst/>
          </a:prstGeom>
          <a:noFill/>
        </p:spPr>
        <p:txBody>
          <a:bodyPr wrap="square">
            <a:spAutoFit/>
          </a:bodyPr>
          <a:lstStyle/>
          <a:p>
            <a:pPr algn="ctr"/>
            <a:r>
              <a:rPr lang="en-AU" sz="13800" dirty="0">
                <a:solidFill>
                  <a:schemeClr val="accent1"/>
                </a:solidFill>
              </a:rPr>
              <a:t>⚛</a:t>
            </a:r>
          </a:p>
        </p:txBody>
      </p:sp>
    </p:spTree>
    <p:extLst>
      <p:ext uri="{BB962C8B-B14F-4D97-AF65-F5344CB8AC3E}">
        <p14:creationId xmlns:p14="http://schemas.microsoft.com/office/powerpoint/2010/main" val="86346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5EDE6-D723-30B2-8E40-8DC9D8CFD813}"/>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B0133D46-7ACC-0A04-EDF8-2A8FA6768140}"/>
              </a:ext>
            </a:extLst>
          </p:cNvPr>
          <p:cNvSpPr txBox="1"/>
          <p:nvPr/>
        </p:nvSpPr>
        <p:spPr>
          <a:xfrm>
            <a:off x="3942873" y="1338017"/>
            <a:ext cx="2065973" cy="2215991"/>
          </a:xfrm>
          <a:prstGeom prst="rect">
            <a:avLst/>
          </a:prstGeom>
          <a:noFill/>
        </p:spPr>
        <p:txBody>
          <a:bodyPr wrap="square">
            <a:spAutoFit/>
          </a:bodyPr>
          <a:lstStyle/>
          <a:p>
            <a:pPr algn="ctr"/>
            <a:r>
              <a:rPr lang="en-AU" sz="13800" dirty="0">
                <a:solidFill>
                  <a:schemeClr val="accent1"/>
                </a:solidFill>
              </a:rPr>
              <a:t>⚛</a:t>
            </a:r>
          </a:p>
        </p:txBody>
      </p:sp>
      <p:sp>
        <p:nvSpPr>
          <p:cNvPr id="8" name="Title 7">
            <a:extLst>
              <a:ext uri="{FF2B5EF4-FFF2-40B4-BE49-F238E27FC236}">
                <a16:creationId xmlns:a16="http://schemas.microsoft.com/office/drawing/2014/main" id="{B34905C1-FF49-42F8-E0C7-61F4E936791F}"/>
              </a:ext>
            </a:extLst>
          </p:cNvPr>
          <p:cNvSpPr>
            <a:spLocks noGrp="1"/>
          </p:cNvSpPr>
          <p:nvPr>
            <p:ph type="title"/>
          </p:nvPr>
        </p:nvSpPr>
        <p:spPr>
          <a:xfrm>
            <a:off x="326848" y="288389"/>
            <a:ext cx="6081571" cy="1232435"/>
          </a:xfrm>
        </p:spPr>
        <p:txBody>
          <a:bodyPr/>
          <a:lstStyle/>
          <a:p>
            <a:r>
              <a:rPr lang="en-US" dirty="0"/>
              <a:t>Two Random Particles in a System</a:t>
            </a:r>
          </a:p>
        </p:txBody>
      </p:sp>
      <p:sp>
        <p:nvSpPr>
          <p:cNvPr id="4" name="Slide Number Placeholder 3">
            <a:extLst>
              <a:ext uri="{FF2B5EF4-FFF2-40B4-BE49-F238E27FC236}">
                <a16:creationId xmlns:a16="http://schemas.microsoft.com/office/drawing/2014/main" id="{870BA2D9-1FCA-D4F9-95D2-B5A2B34CE6EB}"/>
              </a:ext>
            </a:extLst>
          </p:cNvPr>
          <p:cNvSpPr>
            <a:spLocks noGrp="1"/>
          </p:cNvSpPr>
          <p:nvPr>
            <p:ph type="sldNum" sz="quarter" idx="12"/>
          </p:nvPr>
        </p:nvSpPr>
        <p:spPr/>
        <p:txBody>
          <a:bodyPr/>
          <a:lstStyle/>
          <a:p>
            <a:fld id="{741AFF56-1126-4107-9C02-BC0EFBF16431}" type="slidenum">
              <a:rPr lang="en-GB" smtClean="0"/>
              <a:pPr/>
              <a:t>29</a:t>
            </a:fld>
            <a:endParaRPr lang="en-GB" dirty="0"/>
          </a:p>
        </p:txBody>
      </p:sp>
      <p:sp>
        <p:nvSpPr>
          <p:cNvPr id="60" name="Footer Placeholder 4">
            <a:extLst>
              <a:ext uri="{FF2B5EF4-FFF2-40B4-BE49-F238E27FC236}">
                <a16:creationId xmlns:a16="http://schemas.microsoft.com/office/drawing/2014/main" id="{62A7C07D-9A2A-091F-D88B-3BE965E1455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15" name="Table 14">
            <a:extLst>
              <a:ext uri="{FF2B5EF4-FFF2-40B4-BE49-F238E27FC236}">
                <a16:creationId xmlns:a16="http://schemas.microsoft.com/office/drawing/2014/main" id="{F1EDC7F0-B6B2-6F07-08F9-364B6BC0D657}"/>
              </a:ext>
            </a:extLst>
          </p:cNvPr>
          <p:cNvGraphicFramePr>
            <a:graphicFrameLocks noGrp="1"/>
          </p:cNvGraphicFramePr>
          <p:nvPr>
            <p:extLst>
              <p:ext uri="{D42A27DB-BD31-4B8C-83A1-F6EECF244321}">
                <p14:modId xmlns:p14="http://schemas.microsoft.com/office/powerpoint/2010/main" val="1251305785"/>
              </p:ext>
            </p:extLst>
          </p:nvPr>
        </p:nvGraphicFramePr>
        <p:xfrm>
          <a:off x="326849" y="3615040"/>
          <a:ext cx="8938800" cy="1644480"/>
        </p:xfrm>
        <a:graphic>
          <a:graphicData uri="http://schemas.openxmlformats.org/drawingml/2006/table">
            <a:tbl>
              <a:tblPr firstRow="1" bandRow="1">
                <a:tableStyleId>{2D5ABB26-0587-4C30-8999-92F81FD0307C}</a:tableStyleId>
              </a:tblPr>
              <a:tblGrid>
                <a:gridCol w="2170800">
                  <a:extLst>
                    <a:ext uri="{9D8B030D-6E8A-4147-A177-3AD203B41FA5}">
                      <a16:colId xmlns:a16="http://schemas.microsoft.com/office/drawing/2014/main" val="180634220"/>
                    </a:ext>
                  </a:extLst>
                </a:gridCol>
                <a:gridCol w="1692000">
                  <a:extLst>
                    <a:ext uri="{9D8B030D-6E8A-4147-A177-3AD203B41FA5}">
                      <a16:colId xmlns:a16="http://schemas.microsoft.com/office/drawing/2014/main" val="931551405"/>
                    </a:ext>
                  </a:extLst>
                </a:gridCol>
                <a:gridCol w="1692000">
                  <a:extLst>
                    <a:ext uri="{9D8B030D-6E8A-4147-A177-3AD203B41FA5}">
                      <a16:colId xmlns:a16="http://schemas.microsoft.com/office/drawing/2014/main" val="2158242608"/>
                    </a:ext>
                  </a:extLst>
                </a:gridCol>
                <a:gridCol w="1692000">
                  <a:extLst>
                    <a:ext uri="{9D8B030D-6E8A-4147-A177-3AD203B41FA5}">
                      <a16:colId xmlns:a16="http://schemas.microsoft.com/office/drawing/2014/main" val="3623601074"/>
                    </a:ext>
                  </a:extLst>
                </a:gridCol>
                <a:gridCol w="1692000">
                  <a:extLst>
                    <a:ext uri="{9D8B030D-6E8A-4147-A177-3AD203B41FA5}">
                      <a16:colId xmlns:a16="http://schemas.microsoft.com/office/drawing/2014/main" val="4211017982"/>
                    </a:ext>
                  </a:extLst>
                </a:gridCol>
              </a:tblGrid>
              <a:tr h="547200">
                <a:tc>
                  <a:txBody>
                    <a:bodyPr/>
                    <a:lstStyle/>
                    <a:p>
                      <a:pPr algn="ctr"/>
                      <a:r>
                        <a:rPr lang="en-US" sz="2400" dirty="0">
                          <a:solidFill>
                            <a:schemeClr val="accent4"/>
                          </a:solidFill>
                        </a:rPr>
                        <a:t>Values</a:t>
                      </a:r>
                    </a:p>
                  </a:txBody>
                  <a:tcPr marL="0" marR="0" marT="0" marB="0" anchor="ctr"/>
                </a:tc>
                <a:tc>
                  <a:txBody>
                    <a:bodyPr/>
                    <a:lstStyle/>
                    <a:p>
                      <a:pPr algn="ctr"/>
                      <a:r>
                        <a:rPr lang="en-US" sz="3600" dirty="0">
                          <a:solidFill>
                            <a:schemeClr val="accent3"/>
                          </a:solidFill>
                        </a:rPr>
                        <a:t>00</a:t>
                      </a:r>
                    </a:p>
                  </a:txBody>
                  <a:tcPr marL="0" marR="0" marT="0" marB="0" anchor="ctr"/>
                </a:tc>
                <a:tc>
                  <a:txBody>
                    <a:bodyPr/>
                    <a:lstStyle/>
                    <a:p>
                      <a:pPr algn="ctr"/>
                      <a:r>
                        <a:rPr lang="en-US" sz="3600" dirty="0">
                          <a:solidFill>
                            <a:schemeClr val="accent3"/>
                          </a:solidFill>
                        </a:rPr>
                        <a:t>01</a:t>
                      </a:r>
                    </a:p>
                  </a:txBody>
                  <a:tcPr marL="0" marR="0" marT="0" marB="0" anchor="ctr"/>
                </a:tc>
                <a:tc>
                  <a:txBody>
                    <a:bodyPr/>
                    <a:lstStyle/>
                    <a:p>
                      <a:pPr algn="ctr"/>
                      <a:r>
                        <a:rPr lang="en-US" sz="3600" dirty="0">
                          <a:solidFill>
                            <a:schemeClr val="accent3"/>
                          </a:solidFill>
                        </a:rPr>
                        <a:t>10</a:t>
                      </a:r>
                    </a:p>
                  </a:txBody>
                  <a:tcPr marL="0" marR="0" marT="0" marB="0" anchor="ctr"/>
                </a:tc>
                <a:tc>
                  <a:txBody>
                    <a:bodyPr/>
                    <a:lstStyle/>
                    <a:p>
                      <a:pPr algn="ctr"/>
                      <a:r>
                        <a:rPr lang="en-US" sz="3600" dirty="0">
                          <a:solidFill>
                            <a:schemeClr val="accent3"/>
                          </a:solidFill>
                        </a:rPr>
                        <a:t>11</a:t>
                      </a:r>
                    </a:p>
                  </a:txBody>
                  <a:tcPr marL="0" marR="0" marT="0" marB="0" anchor="ctr"/>
                </a:tc>
                <a:extLst>
                  <a:ext uri="{0D108BD9-81ED-4DB2-BD59-A6C34878D82A}">
                    <a16:rowId xmlns:a16="http://schemas.microsoft.com/office/drawing/2014/main" val="3945766359"/>
                  </a:ext>
                </a:extLst>
              </a:tr>
              <a:tr h="547200">
                <a:tc>
                  <a:txBody>
                    <a:bodyPr/>
                    <a:lstStyle/>
                    <a:p>
                      <a:pPr algn="ctr"/>
                      <a:r>
                        <a:rPr lang="en-US" sz="2400" dirty="0">
                          <a:solidFill>
                            <a:schemeClr val="accent4"/>
                          </a:solidFill>
                        </a:rPr>
                        <a:t>Probabilities</a:t>
                      </a:r>
                    </a:p>
                  </a:txBody>
                  <a:tcPr marL="0" marR="0" marT="0" marB="0" anchor="ctr"/>
                </a:tc>
                <a:tc>
                  <a:txBody>
                    <a:bodyPr/>
                    <a:lstStyle/>
                    <a:p>
                      <a:pPr algn="ctr"/>
                      <a:r>
                        <a:rPr lang="en-US" sz="3600" dirty="0">
                          <a:solidFill>
                            <a:schemeClr val="accent3"/>
                          </a:solidFill>
                        </a:rPr>
                        <a:t>0.2</a:t>
                      </a:r>
                      <a:endParaRPr lang="en-US" sz="3600" baseline="30000" dirty="0">
                        <a:solidFill>
                          <a:schemeClr val="accent3"/>
                        </a:solidFill>
                      </a:endParaRPr>
                    </a:p>
                  </a:txBody>
                  <a:tcPr marL="0" marR="0" marT="0" marB="0" anchor="ctr"/>
                </a:tc>
                <a:tc>
                  <a:txBody>
                    <a:bodyPr/>
                    <a:lstStyle/>
                    <a:p>
                      <a:pPr algn="ctr"/>
                      <a:r>
                        <a:rPr lang="en-US" sz="3600" dirty="0">
                          <a:solidFill>
                            <a:schemeClr val="accent3"/>
                          </a:solidFill>
                        </a:rPr>
                        <a:t>0.1</a:t>
                      </a:r>
                      <a:endParaRPr lang="en-US" sz="3600" baseline="300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accent3"/>
                          </a:solidFill>
                        </a:rPr>
                        <a:t>0.3</a:t>
                      </a:r>
                      <a:endParaRPr lang="en-US" sz="3600" baseline="300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accent3"/>
                          </a:solidFill>
                        </a:rPr>
                        <a:t>0.4</a:t>
                      </a:r>
                      <a:endParaRPr lang="en-US" sz="3600" baseline="30000" dirty="0">
                        <a:solidFill>
                          <a:schemeClr val="accent3"/>
                        </a:solidFill>
                      </a:endParaRPr>
                    </a:p>
                  </a:txBody>
                  <a:tcPr marL="0" marR="0" marT="0" marB="0" anchor="ctr"/>
                </a:tc>
                <a:extLst>
                  <a:ext uri="{0D108BD9-81ED-4DB2-BD59-A6C34878D82A}">
                    <a16:rowId xmlns:a16="http://schemas.microsoft.com/office/drawing/2014/main" val="3411837721"/>
                  </a:ext>
                </a:extLst>
              </a:tr>
              <a:tr h="547200">
                <a:tc>
                  <a:txBody>
                    <a:bodyPr/>
                    <a:lstStyle/>
                    <a:p>
                      <a:pPr algn="ctr"/>
                      <a:r>
                        <a:rPr lang="en-US" sz="2400" dirty="0">
                          <a:solidFill>
                            <a:schemeClr val="accent4"/>
                          </a:solidFill>
                        </a:rPr>
                        <a:t>Amplitudes</a:t>
                      </a:r>
                    </a:p>
                  </a:txBody>
                  <a:tcPr marL="0" marR="0" marT="0" marB="0" anchor="ctr"/>
                </a:tc>
                <a:tc>
                  <a:txBody>
                    <a:bodyPr/>
                    <a:lstStyle/>
                    <a:p>
                      <a:pPr algn="ctr"/>
                      <a:r>
                        <a:rPr lang="en-US" sz="2000" dirty="0">
                          <a:solidFill>
                            <a:schemeClr val="accent3"/>
                          </a:solidFill>
                        </a:rPr>
                        <a:t>0.4+0.2i</a:t>
                      </a:r>
                    </a:p>
                  </a:txBody>
                  <a:tcPr marL="0" marR="0" marT="0" marB="0" anchor="ctr"/>
                </a:tc>
                <a:tc>
                  <a:txBody>
                    <a:bodyPr/>
                    <a:lstStyle/>
                    <a:p>
                      <a:pPr algn="ctr"/>
                      <a:r>
                        <a:rPr lang="en-US" sz="2000" dirty="0">
                          <a:solidFill>
                            <a:schemeClr val="accent3"/>
                          </a:solidFill>
                        </a:rPr>
                        <a:t>0.1-0.3i</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3"/>
                          </a:solidFill>
                        </a:rPr>
                        <a:t>0.3-0.4583i</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3"/>
                          </a:solidFill>
                        </a:rPr>
                        <a:t>0.5+0.3873i</a:t>
                      </a:r>
                    </a:p>
                  </a:txBody>
                  <a:tcPr marL="0" marR="0" marT="0" marB="0" anchor="ctr"/>
                </a:tc>
                <a:extLst>
                  <a:ext uri="{0D108BD9-81ED-4DB2-BD59-A6C34878D82A}">
                    <a16:rowId xmlns:a16="http://schemas.microsoft.com/office/drawing/2014/main" val="602831956"/>
                  </a:ext>
                </a:extLst>
              </a:tr>
            </a:tbl>
          </a:graphicData>
        </a:graphic>
      </p:graphicFrame>
      <p:sp>
        <p:nvSpPr>
          <p:cNvPr id="2" name="TextBox 1">
            <a:extLst>
              <a:ext uri="{FF2B5EF4-FFF2-40B4-BE49-F238E27FC236}">
                <a16:creationId xmlns:a16="http://schemas.microsoft.com/office/drawing/2014/main" id="{AD3163C9-388B-61E5-EC82-C9DF8779C5A3}"/>
              </a:ext>
            </a:extLst>
          </p:cNvPr>
          <p:cNvSpPr txBox="1"/>
          <p:nvPr/>
        </p:nvSpPr>
        <p:spPr>
          <a:xfrm>
            <a:off x="5664993" y="1338016"/>
            <a:ext cx="2065973" cy="2215991"/>
          </a:xfrm>
          <a:prstGeom prst="rect">
            <a:avLst/>
          </a:prstGeom>
          <a:noFill/>
        </p:spPr>
        <p:txBody>
          <a:bodyPr wrap="square">
            <a:spAutoFit/>
          </a:bodyPr>
          <a:lstStyle/>
          <a:p>
            <a:pPr algn="ctr"/>
            <a:r>
              <a:rPr lang="en-AU" sz="13800" dirty="0">
                <a:solidFill>
                  <a:schemeClr val="accent1"/>
                </a:solidFill>
              </a:rPr>
              <a:t>⚛</a:t>
            </a:r>
          </a:p>
        </p:txBody>
      </p:sp>
      <p:sp>
        <p:nvSpPr>
          <p:cNvPr id="6" name="Rectangle 5">
            <a:extLst>
              <a:ext uri="{FF2B5EF4-FFF2-40B4-BE49-F238E27FC236}">
                <a16:creationId xmlns:a16="http://schemas.microsoft.com/office/drawing/2014/main" id="{6E3538C8-47F3-5BDA-22AC-5FE8EFB1D2FB}"/>
              </a:ext>
            </a:extLst>
          </p:cNvPr>
          <p:cNvSpPr/>
          <p:nvPr/>
        </p:nvSpPr>
        <p:spPr>
          <a:xfrm>
            <a:off x="7714774" y="4175760"/>
            <a:ext cx="1444466" cy="53340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ED8A9D48-CB19-55A5-3F85-8A0356343BF1}"/>
              </a:ext>
            </a:extLst>
          </p:cNvPr>
          <p:cNvSpPr/>
          <p:nvPr/>
        </p:nvSpPr>
        <p:spPr>
          <a:xfrm>
            <a:off x="4323469" y="4175760"/>
            <a:ext cx="1444466" cy="53340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31B947D8-40BF-EDB3-91E4-397442F46C23}"/>
              </a:ext>
            </a:extLst>
          </p:cNvPr>
          <p:cNvSpPr/>
          <p:nvPr/>
        </p:nvSpPr>
        <p:spPr>
          <a:xfrm>
            <a:off x="2583180" y="4175760"/>
            <a:ext cx="3184755" cy="53340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9638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1E351-62FC-A61B-98E6-91ABC31AA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125E4-FA50-57A6-D71F-2DB908E055C6}"/>
              </a:ext>
            </a:extLst>
          </p:cNvPr>
          <p:cNvSpPr>
            <a:spLocks noGrp="1"/>
          </p:cNvSpPr>
          <p:nvPr>
            <p:ph type="title"/>
          </p:nvPr>
        </p:nvSpPr>
        <p:spPr/>
        <p:txBody>
          <a:bodyPr/>
          <a:lstStyle/>
          <a:p>
            <a:r>
              <a:rPr lang="en-US" dirty="0"/>
              <a:t>Agenda</a:t>
            </a:r>
          </a:p>
        </p:txBody>
      </p:sp>
      <p:sp>
        <p:nvSpPr>
          <p:cNvPr id="4" name="Footer Placeholder 4">
            <a:extLst>
              <a:ext uri="{FF2B5EF4-FFF2-40B4-BE49-F238E27FC236}">
                <a16:creationId xmlns:a16="http://schemas.microsoft.com/office/drawing/2014/main" id="{7FEA0D41-7553-23BB-30F5-FAE76D1B82E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7" name="Content Placeholder 8">
            <a:extLst>
              <a:ext uri="{FF2B5EF4-FFF2-40B4-BE49-F238E27FC236}">
                <a16:creationId xmlns:a16="http://schemas.microsoft.com/office/drawing/2014/main" id="{E5AAC317-DC24-C52E-4F4E-6102EED6FBE8}"/>
              </a:ext>
            </a:extLst>
          </p:cNvPr>
          <p:cNvSpPr txBox="1">
            <a:spLocks/>
          </p:cNvSpPr>
          <p:nvPr/>
        </p:nvSpPr>
        <p:spPr>
          <a:xfrm>
            <a:off x="326849" y="1939988"/>
            <a:ext cx="6922514" cy="2739211"/>
          </a:xfrm>
          <a:prstGeom prst="rect">
            <a:avLst/>
          </a:prstGeom>
        </p:spPr>
        <p:txBody>
          <a:bodyPr>
            <a:sp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2800" dirty="0">
                <a:solidFill>
                  <a:schemeClr val="bg1"/>
                </a:solidFill>
              </a:rPr>
              <a:t>What do we mean by “computing”?</a:t>
            </a:r>
          </a:p>
          <a:p>
            <a:pPr marL="514350" indent="-514350">
              <a:buFont typeface="+mj-lt"/>
              <a:buAutoNum type="arabicPeriod"/>
            </a:pPr>
            <a:r>
              <a:rPr lang="en-US" sz="2800" dirty="0">
                <a:solidFill>
                  <a:schemeClr val="bg1"/>
                </a:solidFill>
              </a:rPr>
              <a:t>A tour through classical computing</a:t>
            </a:r>
          </a:p>
          <a:p>
            <a:pPr marL="514350" indent="-514350">
              <a:buFont typeface="+mj-lt"/>
              <a:buAutoNum type="arabicPeriod"/>
            </a:pPr>
            <a:r>
              <a:rPr lang="en-US" sz="2800" dirty="0">
                <a:solidFill>
                  <a:schemeClr val="bg1"/>
                </a:solidFill>
              </a:rPr>
              <a:t>Demystifying quantum computing</a:t>
            </a:r>
          </a:p>
          <a:p>
            <a:pPr marL="514350" indent="-514350">
              <a:buFont typeface="+mj-lt"/>
              <a:buAutoNum type="arabicPeriod"/>
            </a:pPr>
            <a:r>
              <a:rPr lang="en-US" sz="2800" dirty="0">
                <a:solidFill>
                  <a:schemeClr val="bg1"/>
                </a:solidFill>
              </a:rPr>
              <a:t>What does this mean in practice?</a:t>
            </a:r>
          </a:p>
        </p:txBody>
      </p:sp>
      <p:pic>
        <p:nvPicPr>
          <p:cNvPr id="8" name="Graphic 7" descr="Open book outline">
            <a:extLst>
              <a:ext uri="{FF2B5EF4-FFF2-40B4-BE49-F238E27FC236}">
                <a16:creationId xmlns:a16="http://schemas.microsoft.com/office/drawing/2014/main" id="{118DED24-646C-229A-B522-46C4C05FFB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0307" y="1939987"/>
            <a:ext cx="2739211" cy="2739211"/>
          </a:xfrm>
          <a:prstGeom prst="rect">
            <a:avLst/>
          </a:prstGeom>
        </p:spPr>
      </p:pic>
    </p:spTree>
    <p:extLst>
      <p:ext uri="{BB962C8B-B14F-4D97-AF65-F5344CB8AC3E}">
        <p14:creationId xmlns:p14="http://schemas.microsoft.com/office/powerpoint/2010/main" val="3544018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6C7BB-8B1D-686C-206B-5B599F25E255}"/>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D1619378-E394-2DD0-FD77-C4703AC369DB}"/>
              </a:ext>
            </a:extLst>
          </p:cNvPr>
          <p:cNvSpPr txBox="1"/>
          <p:nvPr/>
        </p:nvSpPr>
        <p:spPr>
          <a:xfrm>
            <a:off x="9517760" y="2384362"/>
            <a:ext cx="2065973" cy="1569660"/>
          </a:xfrm>
          <a:prstGeom prst="rect">
            <a:avLst/>
          </a:prstGeom>
          <a:noFill/>
        </p:spPr>
        <p:txBody>
          <a:bodyPr wrap="square">
            <a:spAutoFit/>
          </a:bodyPr>
          <a:lstStyle/>
          <a:p>
            <a:pPr algn="ctr"/>
            <a:r>
              <a:rPr lang="en-AU" sz="9600" dirty="0">
                <a:solidFill>
                  <a:schemeClr val="accent3"/>
                </a:solidFill>
              </a:rPr>
              <a:t>4</a:t>
            </a:r>
          </a:p>
        </p:txBody>
      </p:sp>
      <p:sp>
        <p:nvSpPr>
          <p:cNvPr id="20" name="TextBox 19">
            <a:extLst>
              <a:ext uri="{FF2B5EF4-FFF2-40B4-BE49-F238E27FC236}">
                <a16:creationId xmlns:a16="http://schemas.microsoft.com/office/drawing/2014/main" id="{C6D7CE1B-F033-8A53-D0AB-93A15F0AFBA4}"/>
              </a:ext>
            </a:extLst>
          </p:cNvPr>
          <p:cNvSpPr txBox="1"/>
          <p:nvPr/>
        </p:nvSpPr>
        <p:spPr>
          <a:xfrm>
            <a:off x="9517760" y="904606"/>
            <a:ext cx="2065973" cy="1569660"/>
          </a:xfrm>
          <a:prstGeom prst="rect">
            <a:avLst/>
          </a:prstGeom>
          <a:noFill/>
        </p:spPr>
        <p:txBody>
          <a:bodyPr wrap="square">
            <a:spAutoFit/>
          </a:bodyPr>
          <a:lstStyle/>
          <a:p>
            <a:pPr algn="ctr"/>
            <a:r>
              <a:rPr lang="en-AU" sz="9600" dirty="0">
                <a:solidFill>
                  <a:schemeClr val="accent1"/>
                </a:solidFill>
              </a:rPr>
              <a:t>2</a:t>
            </a:r>
          </a:p>
        </p:txBody>
      </p:sp>
      <p:sp>
        <p:nvSpPr>
          <p:cNvPr id="21" name="TextBox 20">
            <a:extLst>
              <a:ext uri="{FF2B5EF4-FFF2-40B4-BE49-F238E27FC236}">
                <a16:creationId xmlns:a16="http://schemas.microsoft.com/office/drawing/2014/main" id="{1863C72D-061C-0E44-9E45-485DCD43C39B}"/>
              </a:ext>
            </a:extLst>
          </p:cNvPr>
          <p:cNvSpPr txBox="1"/>
          <p:nvPr/>
        </p:nvSpPr>
        <p:spPr>
          <a:xfrm>
            <a:off x="9517760" y="4089570"/>
            <a:ext cx="2065973" cy="1569660"/>
          </a:xfrm>
          <a:prstGeom prst="rect">
            <a:avLst/>
          </a:prstGeom>
          <a:noFill/>
        </p:spPr>
        <p:txBody>
          <a:bodyPr wrap="square">
            <a:spAutoFit/>
          </a:bodyPr>
          <a:lstStyle/>
          <a:p>
            <a:pPr algn="ctr"/>
            <a:r>
              <a:rPr lang="en-AU" sz="9600" dirty="0">
                <a:solidFill>
                  <a:srgbClr val="00B050"/>
                </a:solidFill>
              </a:rPr>
              <a:t>16</a:t>
            </a:r>
          </a:p>
        </p:txBody>
      </p:sp>
      <p:sp>
        <p:nvSpPr>
          <p:cNvPr id="8" name="Title 7">
            <a:extLst>
              <a:ext uri="{FF2B5EF4-FFF2-40B4-BE49-F238E27FC236}">
                <a16:creationId xmlns:a16="http://schemas.microsoft.com/office/drawing/2014/main" id="{A93F8CCB-C76B-354C-92DF-EFF1572D329D}"/>
              </a:ext>
            </a:extLst>
          </p:cNvPr>
          <p:cNvSpPr>
            <a:spLocks noGrp="1"/>
          </p:cNvSpPr>
          <p:nvPr>
            <p:ph type="title"/>
          </p:nvPr>
        </p:nvSpPr>
        <p:spPr>
          <a:xfrm>
            <a:off x="326848" y="288389"/>
            <a:ext cx="6081571" cy="1232435"/>
          </a:xfrm>
        </p:spPr>
        <p:txBody>
          <a:bodyPr/>
          <a:lstStyle/>
          <a:p>
            <a:r>
              <a:rPr lang="en-US" dirty="0"/>
              <a:t>Operations on Random Particles</a:t>
            </a:r>
          </a:p>
        </p:txBody>
      </p:sp>
      <p:sp>
        <p:nvSpPr>
          <p:cNvPr id="4" name="Slide Number Placeholder 3">
            <a:extLst>
              <a:ext uri="{FF2B5EF4-FFF2-40B4-BE49-F238E27FC236}">
                <a16:creationId xmlns:a16="http://schemas.microsoft.com/office/drawing/2014/main" id="{7C2EC282-9F5B-1493-0113-B41CAFB51E02}"/>
              </a:ext>
            </a:extLst>
          </p:cNvPr>
          <p:cNvSpPr>
            <a:spLocks noGrp="1"/>
          </p:cNvSpPr>
          <p:nvPr>
            <p:ph type="sldNum" sz="quarter" idx="12"/>
          </p:nvPr>
        </p:nvSpPr>
        <p:spPr/>
        <p:txBody>
          <a:bodyPr/>
          <a:lstStyle/>
          <a:p>
            <a:fld id="{741AFF56-1126-4107-9C02-BC0EFBF16431}" type="slidenum">
              <a:rPr lang="en-GB" smtClean="0"/>
              <a:pPr/>
              <a:t>30</a:t>
            </a:fld>
            <a:endParaRPr lang="en-GB" dirty="0"/>
          </a:p>
        </p:txBody>
      </p:sp>
      <p:sp>
        <p:nvSpPr>
          <p:cNvPr id="60" name="Footer Placeholder 4">
            <a:extLst>
              <a:ext uri="{FF2B5EF4-FFF2-40B4-BE49-F238E27FC236}">
                <a16:creationId xmlns:a16="http://schemas.microsoft.com/office/drawing/2014/main" id="{4DE8ACC2-5B9B-084D-7F20-F9E7A63D190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2A8A538-970A-8584-9F23-80CA453900E4}"/>
                  </a:ext>
                </a:extLst>
              </p:cNvPr>
              <p:cNvSpPr txBox="1"/>
              <p:nvPr/>
            </p:nvSpPr>
            <p:spPr>
              <a:xfrm>
                <a:off x="4689633" y="4277121"/>
                <a:ext cx="2741776" cy="11945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i="1" smtClean="0">
                              <a:solidFill>
                                <a:srgbClr val="00B050"/>
                              </a:solidFill>
                              <a:latin typeface="Cambria Math" panose="02040503050406030204" pitchFamily="18" charset="0"/>
                            </a:rPr>
                          </m:ctrlPr>
                        </m:dPr>
                        <m:e>
                          <m:m>
                            <m:mPr>
                              <m:mcs>
                                <m:mc>
                                  <m:mcPr>
                                    <m:count m:val="4"/>
                                    <m:mcJc m:val="center"/>
                                  </m:mcPr>
                                </m:mc>
                              </m:mcs>
                              <m:ctrlPr>
                                <a:rPr lang="en-AU" i="1" smtClean="0">
                                  <a:solidFill>
                                    <a:srgbClr val="00B050"/>
                                  </a:solidFill>
                                  <a:latin typeface="Cambria Math" panose="02040503050406030204" pitchFamily="18" charset="0"/>
                                </a:rPr>
                              </m:ctrlPr>
                            </m:mPr>
                            <m:mr>
                              <m:e>
                                <m:r>
                                  <m:rPr>
                                    <m:brk m:alnAt="7"/>
                                  </m:rPr>
                                  <a:rPr lang="en-AU" b="0" i="1" smtClean="0">
                                    <a:solidFill>
                                      <a:srgbClr val="00B050"/>
                                    </a:solidFill>
                                    <a:latin typeface="Cambria Math" panose="02040503050406030204" pitchFamily="18" charset="0"/>
                                  </a:rPr>
                                  <m:t>𝑎</m:t>
                                </m:r>
                              </m:e>
                              <m:e>
                                <m:r>
                                  <a:rPr lang="en-AU" b="0" i="1" smtClean="0">
                                    <a:solidFill>
                                      <a:srgbClr val="00B050"/>
                                    </a:solidFill>
                                    <a:latin typeface="Cambria Math" panose="02040503050406030204" pitchFamily="18" charset="0"/>
                                  </a:rPr>
                                  <m:t>𝑏</m:t>
                                </m:r>
                              </m:e>
                              <m:e>
                                <m:r>
                                  <a:rPr lang="en-AU" b="0" i="1" smtClean="0">
                                    <a:solidFill>
                                      <a:srgbClr val="00B050"/>
                                    </a:solidFill>
                                    <a:latin typeface="Cambria Math" panose="02040503050406030204" pitchFamily="18" charset="0"/>
                                  </a:rPr>
                                  <m:t>𝑐</m:t>
                                </m:r>
                              </m:e>
                              <m:e>
                                <m:r>
                                  <a:rPr lang="en-AU" b="0" i="1" smtClean="0">
                                    <a:solidFill>
                                      <a:srgbClr val="00B050"/>
                                    </a:solidFill>
                                    <a:latin typeface="Cambria Math" panose="02040503050406030204" pitchFamily="18" charset="0"/>
                                  </a:rPr>
                                  <m:t>𝑑</m:t>
                                </m:r>
                              </m:e>
                            </m:mr>
                            <m:mr>
                              <m:e>
                                <m:r>
                                  <a:rPr lang="en-AU" b="0" i="1" smtClean="0">
                                    <a:solidFill>
                                      <a:srgbClr val="00B050"/>
                                    </a:solidFill>
                                    <a:latin typeface="Cambria Math" panose="02040503050406030204" pitchFamily="18" charset="0"/>
                                  </a:rPr>
                                  <m:t>𝑒</m:t>
                                </m:r>
                              </m:e>
                              <m:e>
                                <m:r>
                                  <a:rPr lang="en-AU" b="0" i="1" smtClean="0">
                                    <a:solidFill>
                                      <a:srgbClr val="00B050"/>
                                    </a:solidFill>
                                    <a:latin typeface="Cambria Math" panose="02040503050406030204" pitchFamily="18" charset="0"/>
                                  </a:rPr>
                                  <m:t>𝑓</m:t>
                                </m:r>
                              </m:e>
                              <m:e>
                                <m:r>
                                  <a:rPr lang="en-AU" b="0" i="1" smtClean="0">
                                    <a:solidFill>
                                      <a:srgbClr val="00B050"/>
                                    </a:solidFill>
                                    <a:latin typeface="Cambria Math" panose="02040503050406030204" pitchFamily="18" charset="0"/>
                                  </a:rPr>
                                  <m:t>𝑔</m:t>
                                </m:r>
                              </m:e>
                              <m:e>
                                <m:r>
                                  <a:rPr lang="en-AU" b="0" i="1" smtClean="0">
                                    <a:solidFill>
                                      <a:srgbClr val="00B050"/>
                                    </a:solidFill>
                                    <a:latin typeface="Cambria Math" panose="02040503050406030204" pitchFamily="18" charset="0"/>
                                  </a:rPr>
                                  <m:t>h</m:t>
                                </m:r>
                              </m:e>
                            </m:mr>
                            <m:mr>
                              <m:e>
                                <m:r>
                                  <a:rPr lang="en-AU" b="0" i="1" smtClean="0">
                                    <a:solidFill>
                                      <a:srgbClr val="00B050"/>
                                    </a:solidFill>
                                    <a:latin typeface="Cambria Math" panose="02040503050406030204" pitchFamily="18" charset="0"/>
                                  </a:rPr>
                                  <m:t>𝑖</m:t>
                                </m:r>
                              </m:e>
                              <m:e>
                                <m:r>
                                  <a:rPr lang="en-AU" b="0" i="1" smtClean="0">
                                    <a:solidFill>
                                      <a:srgbClr val="00B050"/>
                                    </a:solidFill>
                                    <a:latin typeface="Cambria Math" panose="02040503050406030204" pitchFamily="18" charset="0"/>
                                  </a:rPr>
                                  <m:t>𝑗</m:t>
                                </m:r>
                              </m:e>
                              <m:e>
                                <m:r>
                                  <a:rPr lang="en-AU" b="0" i="1" smtClean="0">
                                    <a:solidFill>
                                      <a:srgbClr val="00B050"/>
                                    </a:solidFill>
                                    <a:latin typeface="Cambria Math" panose="02040503050406030204" pitchFamily="18" charset="0"/>
                                  </a:rPr>
                                  <m:t>𝑘</m:t>
                                </m:r>
                              </m:e>
                              <m:e>
                                <m:r>
                                  <a:rPr lang="en-AU" b="0" i="1" smtClean="0">
                                    <a:solidFill>
                                      <a:srgbClr val="00B050"/>
                                    </a:solidFill>
                                    <a:latin typeface="Cambria Math" panose="02040503050406030204" pitchFamily="18" charset="0"/>
                                  </a:rPr>
                                  <m:t>𝑙</m:t>
                                </m:r>
                              </m:e>
                            </m:mr>
                            <m:mr>
                              <m:e>
                                <m:r>
                                  <a:rPr lang="en-AU" b="0" i="1" smtClean="0">
                                    <a:solidFill>
                                      <a:srgbClr val="00B050"/>
                                    </a:solidFill>
                                    <a:latin typeface="Cambria Math" panose="02040503050406030204" pitchFamily="18" charset="0"/>
                                  </a:rPr>
                                  <m:t>𝑚</m:t>
                                </m:r>
                              </m:e>
                              <m:e>
                                <m:r>
                                  <a:rPr lang="en-AU" b="0" i="1" smtClean="0">
                                    <a:solidFill>
                                      <a:srgbClr val="00B050"/>
                                    </a:solidFill>
                                    <a:latin typeface="Cambria Math" panose="02040503050406030204" pitchFamily="18" charset="0"/>
                                  </a:rPr>
                                  <m:t>𝑛</m:t>
                                </m:r>
                              </m:e>
                              <m:e>
                                <m:r>
                                  <a:rPr lang="en-AU" b="0" i="1" smtClean="0">
                                    <a:solidFill>
                                      <a:srgbClr val="00B050"/>
                                    </a:solidFill>
                                    <a:latin typeface="Cambria Math" panose="02040503050406030204" pitchFamily="18" charset="0"/>
                                  </a:rPr>
                                  <m:t>𝑜</m:t>
                                </m:r>
                              </m:e>
                              <m:e>
                                <m:r>
                                  <a:rPr lang="en-AU" b="0" i="1" smtClean="0">
                                    <a:solidFill>
                                      <a:srgbClr val="00B050"/>
                                    </a:solidFill>
                                    <a:latin typeface="Cambria Math" panose="02040503050406030204" pitchFamily="18" charset="0"/>
                                  </a:rPr>
                                  <m:t>𝑝</m:t>
                                </m:r>
                              </m:e>
                            </m:mr>
                          </m:m>
                        </m:e>
                      </m:d>
                      <m:d>
                        <m:dPr>
                          <m:begChr m:val="["/>
                          <m:endChr m:val="]"/>
                          <m:ctrlPr>
                            <a:rPr lang="en-AU" i="1" smtClean="0">
                              <a:latin typeface="Cambria Math" panose="02040503050406030204" pitchFamily="18" charset="0"/>
                            </a:rPr>
                          </m:ctrlPr>
                        </m:dPr>
                        <m:e>
                          <m:m>
                            <m:mPr>
                              <m:mcs>
                                <m:mc>
                                  <m:mcPr>
                                    <m:count m:val="1"/>
                                    <m:mcJc m:val="center"/>
                                  </m:mcPr>
                                </m:mc>
                              </m:mcs>
                              <m:ctrlPr>
                                <a:rPr lang="en-AU" i="1" smtClean="0">
                                  <a:latin typeface="Cambria Math" panose="02040503050406030204" pitchFamily="18" charset="0"/>
                                </a:rPr>
                              </m:ctrlPr>
                            </m:mPr>
                            <m:mr>
                              <m:e>
                                <m:sSub>
                                  <m:sSubPr>
                                    <m:ctrlPr>
                                      <a:rPr lang="en-AU" i="1">
                                        <a:latin typeface="Cambria Math" panose="02040503050406030204" pitchFamily="18" charset="0"/>
                                      </a:rPr>
                                    </m:ctrlPr>
                                  </m:sSubPr>
                                  <m:e>
                                    <m:r>
                                      <a:rPr lang="en-AU" i="1">
                                        <a:latin typeface="Cambria Math" panose="02040503050406030204" pitchFamily="18" charset="0"/>
                                      </a:rPr>
                                      <m:t>𝑧</m:t>
                                    </m:r>
                                  </m:e>
                                  <m:sub>
                                    <m:r>
                                      <a:rPr lang="en-AU" b="0" i="1" smtClean="0">
                                        <a:latin typeface="Cambria Math" panose="02040503050406030204" pitchFamily="18" charset="0"/>
                                      </a:rPr>
                                      <m:t>0</m:t>
                                    </m:r>
                                  </m:sub>
                                </m:sSub>
                              </m:e>
                            </m:mr>
                            <m:mr>
                              <m:e>
                                <m:sSub>
                                  <m:sSubPr>
                                    <m:ctrlPr>
                                      <a:rPr lang="en-AU" i="1">
                                        <a:latin typeface="Cambria Math" panose="02040503050406030204" pitchFamily="18" charset="0"/>
                                      </a:rPr>
                                    </m:ctrlPr>
                                  </m:sSubPr>
                                  <m:e>
                                    <m:r>
                                      <a:rPr lang="en-AU" i="1">
                                        <a:latin typeface="Cambria Math" panose="02040503050406030204" pitchFamily="18" charset="0"/>
                                      </a:rPr>
                                      <m:t>𝑧</m:t>
                                    </m:r>
                                  </m:e>
                                  <m:sub>
                                    <m:r>
                                      <a:rPr lang="en-AU" b="0" i="1" smtClean="0">
                                        <a:latin typeface="Cambria Math" panose="02040503050406030204" pitchFamily="18" charset="0"/>
                                      </a:rPr>
                                      <m:t>1</m:t>
                                    </m:r>
                                  </m:sub>
                                </m:sSub>
                              </m:e>
                            </m:mr>
                            <m:mr>
                              <m:e>
                                <m:sSub>
                                  <m:sSubPr>
                                    <m:ctrlPr>
                                      <a:rPr lang="en-AU" i="1">
                                        <a:latin typeface="Cambria Math" panose="02040503050406030204" pitchFamily="18" charset="0"/>
                                      </a:rPr>
                                    </m:ctrlPr>
                                  </m:sSubPr>
                                  <m:e>
                                    <m:r>
                                      <a:rPr lang="en-AU" i="1">
                                        <a:latin typeface="Cambria Math" panose="02040503050406030204" pitchFamily="18" charset="0"/>
                                      </a:rPr>
                                      <m:t>𝑧</m:t>
                                    </m:r>
                                  </m:e>
                                  <m:sub>
                                    <m:r>
                                      <a:rPr lang="en-AU" b="0" i="1" smtClean="0">
                                        <a:latin typeface="Cambria Math" panose="02040503050406030204" pitchFamily="18" charset="0"/>
                                      </a:rPr>
                                      <m:t>2</m:t>
                                    </m:r>
                                  </m:sub>
                                </m:sSub>
                              </m:e>
                            </m:mr>
                            <m:mr>
                              <m:e>
                                <m:sSub>
                                  <m:sSubPr>
                                    <m:ctrlPr>
                                      <a:rPr lang="en-AU" b="0" i="1" smtClean="0">
                                        <a:latin typeface="Cambria Math" panose="02040503050406030204" pitchFamily="18" charset="0"/>
                                      </a:rPr>
                                    </m:ctrlPr>
                                  </m:sSubPr>
                                  <m:e>
                                    <m:r>
                                      <a:rPr lang="en-AU" b="0" i="1" smtClean="0">
                                        <a:latin typeface="Cambria Math" panose="02040503050406030204" pitchFamily="18" charset="0"/>
                                      </a:rPr>
                                      <m:t>𝑧</m:t>
                                    </m:r>
                                  </m:e>
                                  <m:sub>
                                    <m:r>
                                      <a:rPr lang="en-AU" b="0" i="1" smtClean="0">
                                        <a:latin typeface="Cambria Math" panose="02040503050406030204" pitchFamily="18" charset="0"/>
                                      </a:rPr>
                                      <m:t>3</m:t>
                                    </m:r>
                                  </m:sub>
                                </m:sSub>
                              </m:e>
                            </m:mr>
                          </m:m>
                        </m:e>
                      </m:d>
                      <m:r>
                        <a:rPr lang="en-AU" b="0" i="1" smtClean="0">
                          <a:latin typeface="Cambria Math" panose="02040503050406030204" pitchFamily="18" charset="0"/>
                        </a:rPr>
                        <m:t>=</m:t>
                      </m:r>
                      <m:d>
                        <m:dPr>
                          <m:begChr m:val="["/>
                          <m:endChr m:val="]"/>
                          <m:ctrlPr>
                            <a:rPr lang="en-AU" b="0" i="1" smtClean="0">
                              <a:latin typeface="Cambria Math" panose="02040503050406030204" pitchFamily="18" charset="0"/>
                            </a:rPr>
                          </m:ctrlPr>
                        </m:dPr>
                        <m:e>
                          <m:m>
                            <m:mPr>
                              <m:mcs>
                                <m:mc>
                                  <m:mcPr>
                                    <m:count m:val="1"/>
                                    <m:mcJc m:val="center"/>
                                  </m:mcPr>
                                </m:mc>
                              </m:mcs>
                              <m:ctrlPr>
                                <a:rPr lang="en-AU" b="0" i="1" smtClean="0">
                                  <a:latin typeface="Cambria Math" panose="02040503050406030204" pitchFamily="18" charset="0"/>
                                </a:rPr>
                              </m:ctrlPr>
                            </m:mPr>
                            <m:mr>
                              <m:e>
                                <m:sSubSup>
                                  <m:sSubSupPr>
                                    <m:ctrlPr>
                                      <a:rPr lang="en-AU" b="0" i="1" smtClean="0">
                                        <a:latin typeface="Cambria Math" panose="02040503050406030204" pitchFamily="18" charset="0"/>
                                      </a:rPr>
                                    </m:ctrlPr>
                                  </m:sSubSupPr>
                                  <m:e>
                                    <m:r>
                                      <a:rPr lang="en-AU" b="0" i="1" smtClean="0">
                                        <a:latin typeface="Cambria Math" panose="02040503050406030204" pitchFamily="18" charset="0"/>
                                      </a:rPr>
                                      <m:t>𝑧</m:t>
                                    </m:r>
                                  </m:e>
                                  <m:sub>
                                    <m:r>
                                      <a:rPr lang="en-AU" b="0" i="1" smtClean="0">
                                        <a:latin typeface="Cambria Math" panose="02040503050406030204" pitchFamily="18" charset="0"/>
                                      </a:rPr>
                                      <m:t>0</m:t>
                                    </m:r>
                                  </m:sub>
                                  <m:sup>
                                    <m:r>
                                      <a:rPr lang="en-AU" b="0" i="1" smtClean="0">
                                        <a:latin typeface="Cambria Math" panose="02040503050406030204" pitchFamily="18" charset="0"/>
                                      </a:rPr>
                                      <m:t>′</m:t>
                                    </m:r>
                                  </m:sup>
                                </m:sSubSup>
                              </m:e>
                            </m:mr>
                            <m:mr>
                              <m:e>
                                <m:sSubSup>
                                  <m:sSubSupPr>
                                    <m:ctrlPr>
                                      <a:rPr lang="en-AU" i="1">
                                        <a:latin typeface="Cambria Math" panose="02040503050406030204" pitchFamily="18" charset="0"/>
                                      </a:rPr>
                                    </m:ctrlPr>
                                  </m:sSubSupPr>
                                  <m:e>
                                    <m:r>
                                      <a:rPr lang="en-AU" i="1">
                                        <a:latin typeface="Cambria Math" panose="02040503050406030204" pitchFamily="18" charset="0"/>
                                      </a:rPr>
                                      <m:t>𝑧</m:t>
                                    </m:r>
                                  </m:e>
                                  <m:sub>
                                    <m:r>
                                      <a:rPr lang="en-AU" b="0" i="1" smtClean="0">
                                        <a:latin typeface="Cambria Math" panose="02040503050406030204" pitchFamily="18" charset="0"/>
                                      </a:rPr>
                                      <m:t>1</m:t>
                                    </m:r>
                                  </m:sub>
                                  <m:sup>
                                    <m:r>
                                      <a:rPr lang="en-AU" i="1">
                                        <a:latin typeface="Cambria Math" panose="02040503050406030204" pitchFamily="18" charset="0"/>
                                      </a:rPr>
                                      <m:t>′</m:t>
                                    </m:r>
                                  </m:sup>
                                </m:sSubSup>
                              </m:e>
                            </m:mr>
                            <m:mr>
                              <m:e>
                                <m:sSubSup>
                                  <m:sSubSupPr>
                                    <m:ctrlPr>
                                      <a:rPr lang="en-AU" i="1">
                                        <a:latin typeface="Cambria Math" panose="02040503050406030204" pitchFamily="18" charset="0"/>
                                      </a:rPr>
                                    </m:ctrlPr>
                                  </m:sSubSupPr>
                                  <m:e>
                                    <m:r>
                                      <a:rPr lang="en-AU" i="1">
                                        <a:latin typeface="Cambria Math" panose="02040503050406030204" pitchFamily="18" charset="0"/>
                                      </a:rPr>
                                      <m:t>𝑧</m:t>
                                    </m:r>
                                  </m:e>
                                  <m:sub>
                                    <m:r>
                                      <a:rPr lang="en-AU" b="0" i="1" smtClean="0">
                                        <a:latin typeface="Cambria Math" panose="02040503050406030204" pitchFamily="18" charset="0"/>
                                      </a:rPr>
                                      <m:t>2</m:t>
                                    </m:r>
                                  </m:sub>
                                  <m:sup>
                                    <m:r>
                                      <a:rPr lang="en-AU" i="1">
                                        <a:latin typeface="Cambria Math" panose="02040503050406030204" pitchFamily="18" charset="0"/>
                                      </a:rPr>
                                      <m:t>′</m:t>
                                    </m:r>
                                  </m:sup>
                                </m:sSubSup>
                              </m:e>
                            </m:mr>
                            <m:mr>
                              <m:e>
                                <m:sSubSup>
                                  <m:sSubSupPr>
                                    <m:ctrlPr>
                                      <a:rPr lang="en-AU" i="1">
                                        <a:latin typeface="Cambria Math" panose="02040503050406030204" pitchFamily="18" charset="0"/>
                                      </a:rPr>
                                    </m:ctrlPr>
                                  </m:sSubSupPr>
                                  <m:e>
                                    <m:r>
                                      <a:rPr lang="en-AU" i="1">
                                        <a:latin typeface="Cambria Math" panose="02040503050406030204" pitchFamily="18" charset="0"/>
                                      </a:rPr>
                                      <m:t>𝑧</m:t>
                                    </m:r>
                                  </m:e>
                                  <m:sub>
                                    <m:r>
                                      <a:rPr lang="en-AU" b="0" i="1" smtClean="0">
                                        <a:latin typeface="Cambria Math" panose="02040503050406030204" pitchFamily="18" charset="0"/>
                                      </a:rPr>
                                      <m:t>3</m:t>
                                    </m:r>
                                  </m:sub>
                                  <m:sup>
                                    <m:r>
                                      <a:rPr lang="en-AU" i="1">
                                        <a:latin typeface="Cambria Math" panose="02040503050406030204" pitchFamily="18" charset="0"/>
                                      </a:rPr>
                                      <m:t>′</m:t>
                                    </m:r>
                                  </m:sup>
                                </m:sSubSup>
                              </m:e>
                            </m:mr>
                          </m:m>
                        </m:e>
                      </m:d>
                    </m:oMath>
                  </m:oMathPara>
                </a14:m>
                <a:endParaRPr lang="en-AU" dirty="0"/>
              </a:p>
            </p:txBody>
          </p:sp>
        </mc:Choice>
        <mc:Fallback xmlns="">
          <p:sp>
            <p:nvSpPr>
              <p:cNvPr id="11" name="TextBox 10">
                <a:extLst>
                  <a:ext uri="{FF2B5EF4-FFF2-40B4-BE49-F238E27FC236}">
                    <a16:creationId xmlns:a16="http://schemas.microsoft.com/office/drawing/2014/main" id="{C2A8A538-970A-8584-9F23-80CA453900E4}"/>
                  </a:ext>
                </a:extLst>
              </p:cNvPr>
              <p:cNvSpPr txBox="1">
                <a:spLocks noRot="1" noChangeAspect="1" noMove="1" noResize="1" noEditPoints="1" noAdjustHandles="1" noChangeArrowheads="1" noChangeShapeType="1" noTextEdit="1"/>
              </p:cNvSpPr>
              <p:nvPr/>
            </p:nvSpPr>
            <p:spPr>
              <a:xfrm>
                <a:off x="4689633" y="4277121"/>
                <a:ext cx="2741776" cy="1194558"/>
              </a:xfrm>
              <a:prstGeom prst="rect">
                <a:avLst/>
              </a:prstGeom>
              <a:blipFill>
                <a:blip r:embed="rId3"/>
                <a:stretch>
                  <a:fillRect/>
                </a:stretch>
              </a:blipFill>
            </p:spPr>
            <p:txBody>
              <a:bodyPr/>
              <a:lstStyle/>
              <a:p>
                <a:r>
                  <a:rPr lang="en-AU">
                    <a:noFill/>
                  </a:rPr>
                  <a:t> </a:t>
                </a:r>
              </a:p>
            </p:txBody>
          </p:sp>
        </mc:Fallback>
      </mc:AlternateContent>
      <p:graphicFrame>
        <p:nvGraphicFramePr>
          <p:cNvPr id="14" name="Table 13">
            <a:extLst>
              <a:ext uri="{FF2B5EF4-FFF2-40B4-BE49-F238E27FC236}">
                <a16:creationId xmlns:a16="http://schemas.microsoft.com/office/drawing/2014/main" id="{2B29B812-3030-5936-D450-ABE6F89F3DF7}"/>
              </a:ext>
            </a:extLst>
          </p:cNvPr>
          <p:cNvGraphicFramePr>
            <a:graphicFrameLocks noGrp="1"/>
          </p:cNvGraphicFramePr>
          <p:nvPr>
            <p:extLst>
              <p:ext uri="{D42A27DB-BD31-4B8C-83A1-F6EECF244321}">
                <p14:modId xmlns:p14="http://schemas.microsoft.com/office/powerpoint/2010/main" val="1160130000"/>
              </p:ext>
            </p:extLst>
          </p:nvPr>
        </p:nvGraphicFramePr>
        <p:xfrm>
          <a:off x="1602555" y="2620552"/>
          <a:ext cx="7361731" cy="1097280"/>
        </p:xfrm>
        <a:graphic>
          <a:graphicData uri="http://schemas.openxmlformats.org/drawingml/2006/table">
            <a:tbl>
              <a:tblPr firstRow="1" bandRow="1">
                <a:tableStyleId>{2D5ABB26-0587-4C30-8999-92F81FD0307C}</a:tableStyleId>
              </a:tblPr>
              <a:tblGrid>
                <a:gridCol w="1787807">
                  <a:extLst>
                    <a:ext uri="{9D8B030D-6E8A-4147-A177-3AD203B41FA5}">
                      <a16:colId xmlns:a16="http://schemas.microsoft.com/office/drawing/2014/main" val="180634220"/>
                    </a:ext>
                  </a:extLst>
                </a:gridCol>
                <a:gridCol w="1393481">
                  <a:extLst>
                    <a:ext uri="{9D8B030D-6E8A-4147-A177-3AD203B41FA5}">
                      <a16:colId xmlns:a16="http://schemas.microsoft.com/office/drawing/2014/main" val="931551405"/>
                    </a:ext>
                  </a:extLst>
                </a:gridCol>
                <a:gridCol w="1393481">
                  <a:extLst>
                    <a:ext uri="{9D8B030D-6E8A-4147-A177-3AD203B41FA5}">
                      <a16:colId xmlns:a16="http://schemas.microsoft.com/office/drawing/2014/main" val="2158242608"/>
                    </a:ext>
                  </a:extLst>
                </a:gridCol>
                <a:gridCol w="1393481">
                  <a:extLst>
                    <a:ext uri="{9D8B030D-6E8A-4147-A177-3AD203B41FA5}">
                      <a16:colId xmlns:a16="http://schemas.microsoft.com/office/drawing/2014/main" val="3623601074"/>
                    </a:ext>
                  </a:extLst>
                </a:gridCol>
                <a:gridCol w="1393481">
                  <a:extLst>
                    <a:ext uri="{9D8B030D-6E8A-4147-A177-3AD203B41FA5}">
                      <a16:colId xmlns:a16="http://schemas.microsoft.com/office/drawing/2014/main" val="4211017982"/>
                    </a:ext>
                  </a:extLst>
                </a:gridCol>
              </a:tblGrid>
              <a:tr h="237131">
                <a:tc>
                  <a:txBody>
                    <a:bodyPr/>
                    <a:lstStyle/>
                    <a:p>
                      <a:pPr algn="ctr"/>
                      <a:r>
                        <a:rPr lang="en-US" sz="1600" dirty="0">
                          <a:solidFill>
                            <a:schemeClr val="accent4"/>
                          </a:solidFill>
                        </a:rPr>
                        <a:t>Values</a:t>
                      </a:r>
                    </a:p>
                  </a:txBody>
                  <a:tcPr marL="0" marR="0" marT="0" marB="0" anchor="ctr"/>
                </a:tc>
                <a:tc>
                  <a:txBody>
                    <a:bodyPr/>
                    <a:lstStyle/>
                    <a:p>
                      <a:pPr algn="ctr"/>
                      <a:r>
                        <a:rPr lang="en-US" sz="2400" dirty="0">
                          <a:solidFill>
                            <a:schemeClr val="accent3"/>
                          </a:solidFill>
                        </a:rPr>
                        <a:t>00</a:t>
                      </a:r>
                    </a:p>
                  </a:txBody>
                  <a:tcPr marL="0" marR="0" marT="0" marB="0" anchor="ctr"/>
                </a:tc>
                <a:tc>
                  <a:txBody>
                    <a:bodyPr/>
                    <a:lstStyle/>
                    <a:p>
                      <a:pPr algn="ctr"/>
                      <a:r>
                        <a:rPr lang="en-US" sz="2400" dirty="0">
                          <a:solidFill>
                            <a:schemeClr val="accent3"/>
                          </a:solidFill>
                        </a:rPr>
                        <a:t>01</a:t>
                      </a:r>
                    </a:p>
                  </a:txBody>
                  <a:tcPr marL="0" marR="0" marT="0" marB="0" anchor="ctr"/>
                </a:tc>
                <a:tc>
                  <a:txBody>
                    <a:bodyPr/>
                    <a:lstStyle/>
                    <a:p>
                      <a:pPr algn="ctr"/>
                      <a:r>
                        <a:rPr lang="en-US" sz="2400" dirty="0">
                          <a:solidFill>
                            <a:schemeClr val="accent3"/>
                          </a:solidFill>
                        </a:rPr>
                        <a:t>10</a:t>
                      </a:r>
                    </a:p>
                  </a:txBody>
                  <a:tcPr marL="0" marR="0" marT="0" marB="0" anchor="ctr"/>
                </a:tc>
                <a:tc>
                  <a:txBody>
                    <a:bodyPr/>
                    <a:lstStyle/>
                    <a:p>
                      <a:pPr algn="ctr"/>
                      <a:r>
                        <a:rPr lang="en-US" sz="2400" dirty="0">
                          <a:solidFill>
                            <a:schemeClr val="accent3"/>
                          </a:solidFill>
                        </a:rPr>
                        <a:t>11</a:t>
                      </a:r>
                    </a:p>
                  </a:txBody>
                  <a:tcPr marL="0" marR="0" marT="0" marB="0" anchor="ctr"/>
                </a:tc>
                <a:extLst>
                  <a:ext uri="{0D108BD9-81ED-4DB2-BD59-A6C34878D82A}">
                    <a16:rowId xmlns:a16="http://schemas.microsoft.com/office/drawing/2014/main" val="3945766359"/>
                  </a:ext>
                </a:extLst>
              </a:tr>
              <a:tr h="237131">
                <a:tc>
                  <a:txBody>
                    <a:bodyPr/>
                    <a:lstStyle/>
                    <a:p>
                      <a:pPr algn="ctr"/>
                      <a:r>
                        <a:rPr lang="en-US" sz="1600" dirty="0">
                          <a:solidFill>
                            <a:schemeClr val="accent4"/>
                          </a:solidFill>
                        </a:rPr>
                        <a:t>Probabilities</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0</a:t>
                      </a:r>
                      <a:r>
                        <a:rPr lang="en-US" sz="2400" dirty="0">
                          <a:solidFill>
                            <a:schemeClr val="accent3"/>
                          </a:solidFill>
                        </a:rPr>
                        <a:t>|</a:t>
                      </a:r>
                      <a:r>
                        <a:rPr lang="en-US" sz="2400" baseline="30000" dirty="0">
                          <a:solidFill>
                            <a:schemeClr val="accent3"/>
                          </a:solidFill>
                        </a:rPr>
                        <a:t>2</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1</a:t>
                      </a:r>
                      <a:r>
                        <a:rPr lang="en-US" sz="2400" dirty="0">
                          <a:solidFill>
                            <a:schemeClr val="accent3"/>
                          </a:solidFill>
                        </a:rPr>
                        <a:t>|</a:t>
                      </a:r>
                      <a:r>
                        <a:rPr lang="en-US" sz="2400" baseline="30000" dirty="0">
                          <a:solidFill>
                            <a:schemeClr val="accent3"/>
                          </a:solidFill>
                        </a:rPr>
                        <a:t>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solidFill>
                        </a:rPr>
                        <a:t>|z</a:t>
                      </a:r>
                      <a:r>
                        <a:rPr lang="en-US" sz="2400" baseline="-25000" dirty="0">
                          <a:solidFill>
                            <a:schemeClr val="accent3"/>
                          </a:solidFill>
                        </a:rPr>
                        <a:t>2</a:t>
                      </a:r>
                      <a:r>
                        <a:rPr lang="en-US" sz="2400" dirty="0">
                          <a:solidFill>
                            <a:schemeClr val="accent3"/>
                          </a:solidFill>
                        </a:rPr>
                        <a:t>|</a:t>
                      </a:r>
                      <a:r>
                        <a:rPr lang="en-US" sz="2400" baseline="30000" dirty="0">
                          <a:solidFill>
                            <a:schemeClr val="accent3"/>
                          </a:solidFill>
                        </a:rPr>
                        <a:t>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solidFill>
                        </a:rPr>
                        <a:t>|z</a:t>
                      </a:r>
                      <a:r>
                        <a:rPr lang="en-US" sz="2400" baseline="-25000" dirty="0">
                          <a:solidFill>
                            <a:schemeClr val="accent3"/>
                          </a:solidFill>
                        </a:rPr>
                        <a:t>3</a:t>
                      </a:r>
                      <a:r>
                        <a:rPr lang="en-US" sz="2400" dirty="0">
                          <a:solidFill>
                            <a:schemeClr val="accent3"/>
                          </a:solidFill>
                        </a:rPr>
                        <a:t>|</a:t>
                      </a:r>
                      <a:r>
                        <a:rPr lang="en-US" sz="2400" baseline="30000" dirty="0">
                          <a:solidFill>
                            <a:schemeClr val="accent3"/>
                          </a:solidFill>
                        </a:rPr>
                        <a:t>2</a:t>
                      </a:r>
                    </a:p>
                  </a:txBody>
                  <a:tcPr marL="0" marR="0" marT="0" marB="0" anchor="ctr"/>
                </a:tc>
                <a:extLst>
                  <a:ext uri="{0D108BD9-81ED-4DB2-BD59-A6C34878D82A}">
                    <a16:rowId xmlns:a16="http://schemas.microsoft.com/office/drawing/2014/main" val="3411837721"/>
                  </a:ext>
                </a:extLst>
              </a:tr>
              <a:tr h="237131">
                <a:tc>
                  <a:txBody>
                    <a:bodyPr/>
                    <a:lstStyle/>
                    <a:p>
                      <a:pPr algn="ctr"/>
                      <a:r>
                        <a:rPr lang="en-US" sz="1600" dirty="0">
                          <a:solidFill>
                            <a:schemeClr val="accent4"/>
                          </a:solidFill>
                        </a:rPr>
                        <a:t>Amplitudes</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0</a:t>
                      </a:r>
                      <a:endParaRPr lang="en-US" sz="2400" dirty="0">
                        <a:solidFill>
                          <a:schemeClr val="accent3"/>
                        </a:solidFill>
                      </a:endParaRP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1</a:t>
                      </a:r>
                      <a:endParaRPr lang="en-US" sz="24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solidFill>
                        </a:rPr>
                        <a:t>z</a:t>
                      </a:r>
                      <a:r>
                        <a:rPr lang="en-US" sz="2400" baseline="-25000" dirty="0">
                          <a:solidFill>
                            <a:schemeClr val="accent3"/>
                          </a:solidFill>
                        </a:rPr>
                        <a:t>2</a:t>
                      </a:r>
                      <a:endParaRPr lang="en-US" sz="24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solidFill>
                        </a:rPr>
                        <a:t>z</a:t>
                      </a:r>
                      <a:r>
                        <a:rPr lang="en-US" sz="2400" baseline="-25000" dirty="0">
                          <a:solidFill>
                            <a:schemeClr val="accent3"/>
                          </a:solidFill>
                        </a:rPr>
                        <a:t>3</a:t>
                      </a:r>
                      <a:endParaRPr lang="en-US" sz="2400" dirty="0">
                        <a:solidFill>
                          <a:schemeClr val="accent3"/>
                        </a:solidFill>
                      </a:endParaRPr>
                    </a:p>
                  </a:txBody>
                  <a:tcPr marL="0" marR="0" marT="0" marB="0" anchor="ctr"/>
                </a:tc>
                <a:extLst>
                  <a:ext uri="{0D108BD9-81ED-4DB2-BD59-A6C34878D82A}">
                    <a16:rowId xmlns:a16="http://schemas.microsoft.com/office/drawing/2014/main" val="602831956"/>
                  </a:ext>
                </a:extLst>
              </a:tr>
            </a:tbl>
          </a:graphicData>
        </a:graphic>
      </p:graphicFrame>
      <p:sp>
        <p:nvSpPr>
          <p:cNvPr id="18" name="TextBox 17">
            <a:extLst>
              <a:ext uri="{FF2B5EF4-FFF2-40B4-BE49-F238E27FC236}">
                <a16:creationId xmlns:a16="http://schemas.microsoft.com/office/drawing/2014/main" id="{F397DBCC-7D4E-00A2-E78C-DD6EEB458D27}"/>
              </a:ext>
            </a:extLst>
          </p:cNvPr>
          <p:cNvSpPr txBox="1"/>
          <p:nvPr/>
        </p:nvSpPr>
        <p:spPr>
          <a:xfrm>
            <a:off x="3781186" y="908527"/>
            <a:ext cx="4629627" cy="1569660"/>
          </a:xfrm>
          <a:prstGeom prst="rect">
            <a:avLst/>
          </a:prstGeom>
          <a:noFill/>
        </p:spPr>
        <p:txBody>
          <a:bodyPr wrap="square">
            <a:spAutoFit/>
          </a:bodyPr>
          <a:lstStyle/>
          <a:p>
            <a:pPr algn="ctr"/>
            <a:r>
              <a:rPr lang="en-AU" sz="9600" dirty="0">
                <a:solidFill>
                  <a:schemeClr val="accent1"/>
                </a:solidFill>
              </a:rPr>
              <a:t>⚛⚛</a:t>
            </a:r>
          </a:p>
        </p:txBody>
      </p:sp>
    </p:spTree>
    <p:extLst>
      <p:ext uri="{BB962C8B-B14F-4D97-AF65-F5344CB8AC3E}">
        <p14:creationId xmlns:p14="http://schemas.microsoft.com/office/powerpoint/2010/main" val="357853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9D57C-3AAE-2DC1-E7BD-A07CEA65B33F}"/>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18B903C2-8B63-AC58-64A5-8934D63B324C}"/>
              </a:ext>
            </a:extLst>
          </p:cNvPr>
          <p:cNvSpPr txBox="1"/>
          <p:nvPr/>
        </p:nvSpPr>
        <p:spPr>
          <a:xfrm>
            <a:off x="9054273" y="2384362"/>
            <a:ext cx="2992948" cy="1569660"/>
          </a:xfrm>
          <a:prstGeom prst="rect">
            <a:avLst/>
          </a:prstGeom>
          <a:noFill/>
        </p:spPr>
        <p:txBody>
          <a:bodyPr wrap="square">
            <a:spAutoFit/>
          </a:bodyPr>
          <a:lstStyle/>
          <a:p>
            <a:pPr algn="ctr"/>
            <a:r>
              <a:rPr lang="en-AU" sz="9600" dirty="0">
                <a:solidFill>
                  <a:schemeClr val="accent3"/>
                </a:solidFill>
              </a:rPr>
              <a:t>10</a:t>
            </a:r>
            <a:r>
              <a:rPr lang="en-AU" sz="9600" baseline="30000" dirty="0">
                <a:solidFill>
                  <a:schemeClr val="accent3"/>
                </a:solidFill>
              </a:rPr>
              <a:t>47</a:t>
            </a:r>
          </a:p>
        </p:txBody>
      </p:sp>
      <p:sp>
        <p:nvSpPr>
          <p:cNvPr id="21" name="TextBox 20">
            <a:extLst>
              <a:ext uri="{FF2B5EF4-FFF2-40B4-BE49-F238E27FC236}">
                <a16:creationId xmlns:a16="http://schemas.microsoft.com/office/drawing/2014/main" id="{E8C73BAA-90F6-C0C3-995F-32A11A1BCAD3}"/>
              </a:ext>
            </a:extLst>
          </p:cNvPr>
          <p:cNvSpPr txBox="1"/>
          <p:nvPr/>
        </p:nvSpPr>
        <p:spPr>
          <a:xfrm>
            <a:off x="9054270" y="3932475"/>
            <a:ext cx="2992952" cy="1569660"/>
          </a:xfrm>
          <a:prstGeom prst="rect">
            <a:avLst/>
          </a:prstGeom>
          <a:noFill/>
        </p:spPr>
        <p:txBody>
          <a:bodyPr wrap="square">
            <a:spAutoFit/>
          </a:bodyPr>
          <a:lstStyle/>
          <a:p>
            <a:pPr algn="ctr"/>
            <a:r>
              <a:rPr lang="en-AU" sz="9600" dirty="0">
                <a:solidFill>
                  <a:srgbClr val="00B050"/>
                </a:solidFill>
              </a:rPr>
              <a:t>10</a:t>
            </a:r>
            <a:r>
              <a:rPr lang="en-AU" sz="9600" baseline="30000" dirty="0">
                <a:solidFill>
                  <a:srgbClr val="00B050"/>
                </a:solidFill>
              </a:rPr>
              <a:t>94</a:t>
            </a:r>
          </a:p>
        </p:txBody>
      </p:sp>
      <p:sp>
        <p:nvSpPr>
          <p:cNvPr id="20" name="TextBox 19">
            <a:extLst>
              <a:ext uri="{FF2B5EF4-FFF2-40B4-BE49-F238E27FC236}">
                <a16:creationId xmlns:a16="http://schemas.microsoft.com/office/drawing/2014/main" id="{7E7F640C-2DA3-9470-38BE-8C275CF3185A}"/>
              </a:ext>
            </a:extLst>
          </p:cNvPr>
          <p:cNvSpPr txBox="1"/>
          <p:nvPr/>
        </p:nvSpPr>
        <p:spPr>
          <a:xfrm>
            <a:off x="9517760" y="904606"/>
            <a:ext cx="2065973" cy="1569660"/>
          </a:xfrm>
          <a:prstGeom prst="rect">
            <a:avLst/>
          </a:prstGeom>
          <a:noFill/>
        </p:spPr>
        <p:txBody>
          <a:bodyPr wrap="square">
            <a:spAutoFit/>
          </a:bodyPr>
          <a:lstStyle/>
          <a:p>
            <a:pPr algn="ctr"/>
            <a:r>
              <a:rPr lang="en-AU" sz="9600" dirty="0">
                <a:solidFill>
                  <a:schemeClr val="accent1"/>
                </a:solidFill>
              </a:rPr>
              <a:t>156</a:t>
            </a:r>
          </a:p>
        </p:txBody>
      </p:sp>
      <p:sp>
        <p:nvSpPr>
          <p:cNvPr id="8" name="Title 7">
            <a:extLst>
              <a:ext uri="{FF2B5EF4-FFF2-40B4-BE49-F238E27FC236}">
                <a16:creationId xmlns:a16="http://schemas.microsoft.com/office/drawing/2014/main" id="{C0C8DFD2-4D62-7E04-B9C2-99B271191EE3}"/>
              </a:ext>
            </a:extLst>
          </p:cNvPr>
          <p:cNvSpPr>
            <a:spLocks noGrp="1"/>
          </p:cNvSpPr>
          <p:nvPr>
            <p:ph type="title"/>
          </p:nvPr>
        </p:nvSpPr>
        <p:spPr>
          <a:xfrm>
            <a:off x="326848" y="288389"/>
            <a:ext cx="6081571" cy="1232435"/>
          </a:xfrm>
        </p:spPr>
        <p:txBody>
          <a:bodyPr/>
          <a:lstStyle/>
          <a:p>
            <a:r>
              <a:rPr lang="en-US" dirty="0"/>
              <a:t>IBM Heron</a:t>
            </a:r>
          </a:p>
        </p:txBody>
      </p:sp>
      <p:sp>
        <p:nvSpPr>
          <p:cNvPr id="4" name="Slide Number Placeholder 3">
            <a:extLst>
              <a:ext uri="{FF2B5EF4-FFF2-40B4-BE49-F238E27FC236}">
                <a16:creationId xmlns:a16="http://schemas.microsoft.com/office/drawing/2014/main" id="{F9382D65-0458-1343-9AEE-B80D1E9ADD50}"/>
              </a:ext>
            </a:extLst>
          </p:cNvPr>
          <p:cNvSpPr>
            <a:spLocks noGrp="1"/>
          </p:cNvSpPr>
          <p:nvPr>
            <p:ph type="sldNum" sz="quarter" idx="12"/>
          </p:nvPr>
        </p:nvSpPr>
        <p:spPr/>
        <p:txBody>
          <a:bodyPr/>
          <a:lstStyle/>
          <a:p>
            <a:fld id="{741AFF56-1126-4107-9C02-BC0EFBF16431}" type="slidenum">
              <a:rPr lang="en-GB" smtClean="0"/>
              <a:pPr/>
              <a:t>31</a:t>
            </a:fld>
            <a:endParaRPr lang="en-GB" dirty="0"/>
          </a:p>
        </p:txBody>
      </p:sp>
      <p:sp>
        <p:nvSpPr>
          <p:cNvPr id="60" name="Footer Placeholder 4">
            <a:extLst>
              <a:ext uri="{FF2B5EF4-FFF2-40B4-BE49-F238E27FC236}">
                <a16:creationId xmlns:a16="http://schemas.microsoft.com/office/drawing/2014/main" id="{C19147D8-E132-AF63-7E88-BD3520E16DA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A979603-CC1C-9A28-C15B-E6699AE59E24}"/>
                  </a:ext>
                </a:extLst>
              </p:cNvPr>
              <p:cNvSpPr txBox="1"/>
              <p:nvPr/>
            </p:nvSpPr>
            <p:spPr>
              <a:xfrm>
                <a:off x="4665249" y="4277121"/>
                <a:ext cx="2420343" cy="8803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i="1" smtClean="0">
                              <a:solidFill>
                                <a:srgbClr val="00B050"/>
                              </a:solidFill>
                              <a:latin typeface="Cambria Math" panose="02040503050406030204" pitchFamily="18" charset="0"/>
                            </a:rPr>
                          </m:ctrlPr>
                        </m:dPr>
                        <m:e>
                          <m:m>
                            <m:mPr>
                              <m:mcs>
                                <m:mc>
                                  <m:mcPr>
                                    <m:count m:val="3"/>
                                    <m:mcJc m:val="center"/>
                                  </m:mcPr>
                                </m:mc>
                              </m:mcs>
                              <m:ctrlPr>
                                <a:rPr lang="en-AU" b="0" i="1" smtClean="0">
                                  <a:solidFill>
                                    <a:srgbClr val="00B050"/>
                                  </a:solidFill>
                                  <a:latin typeface="Cambria Math" panose="02040503050406030204" pitchFamily="18" charset="0"/>
                                </a:rPr>
                              </m:ctrlPr>
                            </m:mPr>
                            <m:mr>
                              <m:e>
                                <m:r>
                                  <m:rPr>
                                    <m:brk m:alnAt="7"/>
                                  </m:rPr>
                                  <a:rPr lang="en-AU" b="0" i="1" smtClean="0">
                                    <a:solidFill>
                                      <a:srgbClr val="00B050"/>
                                    </a:solidFill>
                                    <a:latin typeface="Cambria Math" panose="02040503050406030204" pitchFamily="18" charset="0"/>
                                  </a:rPr>
                                  <m:t>𝑎</m:t>
                                </m:r>
                              </m:e>
                              <m:e>
                                <m:r>
                                  <a:rPr lang="en-AU" b="0" i="1" smtClean="0">
                                    <a:solidFill>
                                      <a:srgbClr val="00B050"/>
                                    </a:solidFill>
                                    <a:latin typeface="Cambria Math" panose="02040503050406030204" pitchFamily="18" charset="0"/>
                                  </a:rPr>
                                  <m:t>…</m:t>
                                </m:r>
                              </m:e>
                              <m:e>
                                <m:r>
                                  <a:rPr lang="en-AU" b="0" i="1" smtClean="0">
                                    <a:solidFill>
                                      <a:srgbClr val="00B050"/>
                                    </a:solidFill>
                                    <a:latin typeface="Cambria Math" panose="02040503050406030204" pitchFamily="18" charset="0"/>
                                  </a:rPr>
                                  <m:t>𝑑</m:t>
                                </m:r>
                              </m:e>
                            </m:mr>
                            <m:mr>
                              <m:e>
                                <m:r>
                                  <a:rPr lang="en-AU" b="0" i="1" smtClean="0">
                                    <a:solidFill>
                                      <a:srgbClr val="00B050"/>
                                    </a:solidFill>
                                    <a:latin typeface="Cambria Math" panose="02040503050406030204" pitchFamily="18" charset="0"/>
                                  </a:rPr>
                                  <m:t>⋮</m:t>
                                </m:r>
                              </m:e>
                              <m:e>
                                <m:r>
                                  <a:rPr lang="en-AU" b="0" i="1" smtClean="0">
                                    <a:solidFill>
                                      <a:srgbClr val="00B050"/>
                                    </a:solidFill>
                                    <a:latin typeface="Cambria Math" panose="02040503050406030204" pitchFamily="18" charset="0"/>
                                  </a:rPr>
                                  <m:t>⋱</m:t>
                                </m:r>
                              </m:e>
                              <m:e>
                                <m:r>
                                  <a:rPr lang="en-AU" i="1">
                                    <a:solidFill>
                                      <a:srgbClr val="00B050"/>
                                    </a:solidFill>
                                    <a:latin typeface="Cambria Math" panose="02040503050406030204" pitchFamily="18" charset="0"/>
                                  </a:rPr>
                                  <m:t>⋮</m:t>
                                </m:r>
                              </m:e>
                            </m:mr>
                            <m:mr>
                              <m:e>
                                <m:r>
                                  <a:rPr lang="en-AU" b="0" i="1" smtClean="0">
                                    <a:solidFill>
                                      <a:srgbClr val="00B050"/>
                                    </a:solidFill>
                                    <a:latin typeface="Cambria Math" panose="02040503050406030204" pitchFamily="18" charset="0"/>
                                  </a:rPr>
                                  <m:t>𝑚</m:t>
                                </m:r>
                              </m:e>
                              <m:e>
                                <m:r>
                                  <a:rPr lang="en-AU" i="1">
                                    <a:solidFill>
                                      <a:srgbClr val="00B050"/>
                                    </a:solidFill>
                                    <a:latin typeface="Cambria Math" panose="02040503050406030204" pitchFamily="18" charset="0"/>
                                  </a:rPr>
                                  <m:t>…</m:t>
                                </m:r>
                              </m:e>
                              <m:e>
                                <m:r>
                                  <a:rPr lang="en-AU" b="0" i="1" smtClean="0">
                                    <a:solidFill>
                                      <a:srgbClr val="00B050"/>
                                    </a:solidFill>
                                    <a:latin typeface="Cambria Math" panose="02040503050406030204" pitchFamily="18" charset="0"/>
                                  </a:rPr>
                                  <m:t>𝑝</m:t>
                                </m:r>
                              </m:e>
                            </m:mr>
                          </m:m>
                        </m:e>
                      </m:d>
                      <m:d>
                        <m:dPr>
                          <m:begChr m:val="["/>
                          <m:endChr m:val="]"/>
                          <m:ctrlPr>
                            <a:rPr lang="en-AU" i="1" smtClean="0">
                              <a:latin typeface="Cambria Math" panose="02040503050406030204" pitchFamily="18" charset="0"/>
                            </a:rPr>
                          </m:ctrlPr>
                        </m:dPr>
                        <m:e>
                          <m:m>
                            <m:mPr>
                              <m:mcs>
                                <m:mc>
                                  <m:mcPr>
                                    <m:count m:val="1"/>
                                    <m:mcJc m:val="center"/>
                                  </m:mcPr>
                                </m:mc>
                              </m:mcs>
                              <m:ctrlPr>
                                <a:rPr lang="en-AU" i="1" smtClean="0">
                                  <a:latin typeface="Cambria Math" panose="02040503050406030204" pitchFamily="18" charset="0"/>
                                </a:rPr>
                              </m:ctrlPr>
                            </m:mPr>
                            <m:mr>
                              <m:e>
                                <m:sSub>
                                  <m:sSubPr>
                                    <m:ctrlPr>
                                      <a:rPr lang="en-AU" i="1">
                                        <a:latin typeface="Cambria Math" panose="02040503050406030204" pitchFamily="18" charset="0"/>
                                      </a:rPr>
                                    </m:ctrlPr>
                                  </m:sSubPr>
                                  <m:e>
                                    <m:r>
                                      <a:rPr lang="en-AU" i="1">
                                        <a:latin typeface="Cambria Math" panose="02040503050406030204" pitchFamily="18" charset="0"/>
                                      </a:rPr>
                                      <m:t>𝑧</m:t>
                                    </m:r>
                                  </m:e>
                                  <m:sub>
                                    <m:r>
                                      <a:rPr lang="en-AU" b="0" i="1" smtClean="0">
                                        <a:latin typeface="Cambria Math" panose="02040503050406030204" pitchFamily="18" charset="0"/>
                                      </a:rPr>
                                      <m:t>1</m:t>
                                    </m:r>
                                  </m:sub>
                                </m:sSub>
                              </m:e>
                            </m:mr>
                            <m:mr>
                              <m:e>
                                <m:r>
                                  <a:rPr lang="en-AU" i="1" smtClean="0">
                                    <a:latin typeface="Cambria Math" panose="02040503050406030204" pitchFamily="18" charset="0"/>
                                  </a:rPr>
                                  <m:t>⋮</m:t>
                                </m:r>
                              </m:e>
                            </m:mr>
                            <m:mr>
                              <m:e>
                                <m:sSub>
                                  <m:sSubPr>
                                    <m:ctrlPr>
                                      <a:rPr lang="en-AU" b="0" i="1" smtClean="0">
                                        <a:latin typeface="Cambria Math" panose="02040503050406030204" pitchFamily="18" charset="0"/>
                                      </a:rPr>
                                    </m:ctrlPr>
                                  </m:sSubPr>
                                  <m:e>
                                    <m:r>
                                      <a:rPr lang="en-AU" b="0" i="1" smtClean="0">
                                        <a:latin typeface="Cambria Math" panose="02040503050406030204" pitchFamily="18" charset="0"/>
                                      </a:rPr>
                                      <m:t>𝑧</m:t>
                                    </m:r>
                                  </m:e>
                                  <m:sub>
                                    <m:r>
                                      <a:rPr lang="en-AU" b="0" i="1" smtClean="0">
                                        <a:latin typeface="Cambria Math" panose="02040503050406030204" pitchFamily="18" charset="0"/>
                                      </a:rPr>
                                      <m:t>𝑁</m:t>
                                    </m:r>
                                  </m:sub>
                                </m:sSub>
                              </m:e>
                            </m:mr>
                          </m:m>
                        </m:e>
                      </m:d>
                      <m:r>
                        <a:rPr lang="en-AU" b="0" i="1" smtClean="0">
                          <a:latin typeface="Cambria Math" panose="02040503050406030204" pitchFamily="18" charset="0"/>
                        </a:rPr>
                        <m:t>=</m:t>
                      </m:r>
                      <m:d>
                        <m:dPr>
                          <m:begChr m:val="["/>
                          <m:endChr m:val="]"/>
                          <m:ctrlPr>
                            <a:rPr lang="en-AU" b="0" i="1" smtClean="0">
                              <a:latin typeface="Cambria Math" panose="02040503050406030204" pitchFamily="18" charset="0"/>
                            </a:rPr>
                          </m:ctrlPr>
                        </m:dPr>
                        <m:e>
                          <m:m>
                            <m:mPr>
                              <m:mcs>
                                <m:mc>
                                  <m:mcPr>
                                    <m:count m:val="1"/>
                                    <m:mcJc m:val="center"/>
                                  </m:mcPr>
                                </m:mc>
                              </m:mcs>
                              <m:ctrlPr>
                                <a:rPr lang="en-AU" b="0" i="1" smtClean="0">
                                  <a:latin typeface="Cambria Math" panose="02040503050406030204" pitchFamily="18" charset="0"/>
                                </a:rPr>
                              </m:ctrlPr>
                            </m:mPr>
                            <m:mr>
                              <m:e>
                                <m:sSubSup>
                                  <m:sSubSupPr>
                                    <m:ctrlPr>
                                      <a:rPr lang="en-AU" i="1">
                                        <a:latin typeface="Cambria Math" panose="02040503050406030204" pitchFamily="18" charset="0"/>
                                      </a:rPr>
                                    </m:ctrlPr>
                                  </m:sSubSupPr>
                                  <m:e>
                                    <m:r>
                                      <a:rPr lang="en-AU" i="1">
                                        <a:latin typeface="Cambria Math" panose="02040503050406030204" pitchFamily="18" charset="0"/>
                                      </a:rPr>
                                      <m:t>𝑧</m:t>
                                    </m:r>
                                  </m:e>
                                  <m:sub>
                                    <m:r>
                                      <a:rPr lang="en-AU" b="0" i="1" smtClean="0">
                                        <a:latin typeface="Cambria Math" panose="02040503050406030204" pitchFamily="18" charset="0"/>
                                      </a:rPr>
                                      <m:t>1</m:t>
                                    </m:r>
                                  </m:sub>
                                  <m:sup>
                                    <m:r>
                                      <a:rPr lang="en-AU" i="1">
                                        <a:latin typeface="Cambria Math" panose="02040503050406030204" pitchFamily="18" charset="0"/>
                                      </a:rPr>
                                      <m:t>′</m:t>
                                    </m:r>
                                  </m:sup>
                                </m:sSubSup>
                              </m:e>
                            </m:mr>
                            <m:mr>
                              <m:e>
                                <m:r>
                                  <a:rPr lang="en-AU" i="1" smtClean="0">
                                    <a:latin typeface="Cambria Math" panose="02040503050406030204" pitchFamily="18" charset="0"/>
                                  </a:rPr>
                                  <m:t>⋮</m:t>
                                </m:r>
                              </m:e>
                            </m:mr>
                            <m:mr>
                              <m:e>
                                <m:sSubSup>
                                  <m:sSubSupPr>
                                    <m:ctrlPr>
                                      <a:rPr lang="en-AU" i="1">
                                        <a:latin typeface="Cambria Math" panose="02040503050406030204" pitchFamily="18" charset="0"/>
                                      </a:rPr>
                                    </m:ctrlPr>
                                  </m:sSubSupPr>
                                  <m:e>
                                    <m:r>
                                      <a:rPr lang="en-AU" i="1">
                                        <a:latin typeface="Cambria Math" panose="02040503050406030204" pitchFamily="18" charset="0"/>
                                      </a:rPr>
                                      <m:t>𝑧</m:t>
                                    </m:r>
                                  </m:e>
                                  <m:sub>
                                    <m:r>
                                      <a:rPr lang="en-AU" b="0" i="1" smtClean="0">
                                        <a:latin typeface="Cambria Math" panose="02040503050406030204" pitchFamily="18" charset="0"/>
                                      </a:rPr>
                                      <m:t>𝑁</m:t>
                                    </m:r>
                                  </m:sub>
                                  <m:sup>
                                    <m:r>
                                      <a:rPr lang="en-AU" i="1">
                                        <a:latin typeface="Cambria Math" panose="02040503050406030204" pitchFamily="18" charset="0"/>
                                      </a:rPr>
                                      <m:t>′</m:t>
                                    </m:r>
                                  </m:sup>
                                </m:sSubSup>
                              </m:e>
                            </m:mr>
                          </m:m>
                        </m:e>
                      </m:d>
                    </m:oMath>
                  </m:oMathPara>
                </a14:m>
                <a:endParaRPr lang="en-AU" dirty="0"/>
              </a:p>
            </p:txBody>
          </p:sp>
        </mc:Choice>
        <mc:Fallback xmlns="">
          <p:sp>
            <p:nvSpPr>
              <p:cNvPr id="11" name="TextBox 10">
                <a:extLst>
                  <a:ext uri="{FF2B5EF4-FFF2-40B4-BE49-F238E27FC236}">
                    <a16:creationId xmlns:a16="http://schemas.microsoft.com/office/drawing/2014/main" id="{8A979603-CC1C-9A28-C15B-E6699AE59E24}"/>
                  </a:ext>
                </a:extLst>
              </p:cNvPr>
              <p:cNvSpPr txBox="1">
                <a:spLocks noRot="1" noChangeAspect="1" noMove="1" noResize="1" noEditPoints="1" noAdjustHandles="1" noChangeArrowheads="1" noChangeShapeType="1" noTextEdit="1"/>
              </p:cNvSpPr>
              <p:nvPr/>
            </p:nvSpPr>
            <p:spPr>
              <a:xfrm>
                <a:off x="4665249" y="4277121"/>
                <a:ext cx="2420343" cy="880369"/>
              </a:xfrm>
              <a:prstGeom prst="rect">
                <a:avLst/>
              </a:prstGeom>
              <a:blipFill>
                <a:blip r:embed="rId3"/>
                <a:stretch>
                  <a:fillRect/>
                </a:stretch>
              </a:blipFill>
            </p:spPr>
            <p:txBody>
              <a:bodyPr/>
              <a:lstStyle/>
              <a:p>
                <a:r>
                  <a:rPr lang="en-AU">
                    <a:noFill/>
                  </a:rPr>
                  <a:t> </a:t>
                </a:r>
              </a:p>
            </p:txBody>
          </p:sp>
        </mc:Fallback>
      </mc:AlternateContent>
      <p:graphicFrame>
        <p:nvGraphicFramePr>
          <p:cNvPr id="14" name="Table 13">
            <a:extLst>
              <a:ext uri="{FF2B5EF4-FFF2-40B4-BE49-F238E27FC236}">
                <a16:creationId xmlns:a16="http://schemas.microsoft.com/office/drawing/2014/main" id="{0599D3B5-50E2-39E7-BA91-14233E4F45AA}"/>
              </a:ext>
            </a:extLst>
          </p:cNvPr>
          <p:cNvGraphicFramePr>
            <a:graphicFrameLocks noGrp="1"/>
          </p:cNvGraphicFramePr>
          <p:nvPr>
            <p:extLst>
              <p:ext uri="{D42A27DB-BD31-4B8C-83A1-F6EECF244321}">
                <p14:modId xmlns:p14="http://schemas.microsoft.com/office/powerpoint/2010/main" val="2230650209"/>
              </p:ext>
            </p:extLst>
          </p:nvPr>
        </p:nvGraphicFramePr>
        <p:xfrm>
          <a:off x="2242635" y="2620552"/>
          <a:ext cx="5968250" cy="1097280"/>
        </p:xfrm>
        <a:graphic>
          <a:graphicData uri="http://schemas.openxmlformats.org/drawingml/2006/table">
            <a:tbl>
              <a:tblPr firstRow="1" bandRow="1">
                <a:tableStyleId>{2D5ABB26-0587-4C30-8999-92F81FD0307C}</a:tableStyleId>
              </a:tblPr>
              <a:tblGrid>
                <a:gridCol w="1787807">
                  <a:extLst>
                    <a:ext uri="{9D8B030D-6E8A-4147-A177-3AD203B41FA5}">
                      <a16:colId xmlns:a16="http://schemas.microsoft.com/office/drawing/2014/main" val="180634220"/>
                    </a:ext>
                  </a:extLst>
                </a:gridCol>
                <a:gridCol w="1393481">
                  <a:extLst>
                    <a:ext uri="{9D8B030D-6E8A-4147-A177-3AD203B41FA5}">
                      <a16:colId xmlns:a16="http://schemas.microsoft.com/office/drawing/2014/main" val="931551405"/>
                    </a:ext>
                  </a:extLst>
                </a:gridCol>
                <a:gridCol w="1393481">
                  <a:extLst>
                    <a:ext uri="{9D8B030D-6E8A-4147-A177-3AD203B41FA5}">
                      <a16:colId xmlns:a16="http://schemas.microsoft.com/office/drawing/2014/main" val="2158242608"/>
                    </a:ext>
                  </a:extLst>
                </a:gridCol>
                <a:gridCol w="1393481">
                  <a:extLst>
                    <a:ext uri="{9D8B030D-6E8A-4147-A177-3AD203B41FA5}">
                      <a16:colId xmlns:a16="http://schemas.microsoft.com/office/drawing/2014/main" val="3623601074"/>
                    </a:ext>
                  </a:extLst>
                </a:gridCol>
              </a:tblGrid>
              <a:tr h="237131">
                <a:tc>
                  <a:txBody>
                    <a:bodyPr/>
                    <a:lstStyle/>
                    <a:p>
                      <a:pPr algn="ctr"/>
                      <a:r>
                        <a:rPr lang="en-US" sz="1600" dirty="0">
                          <a:solidFill>
                            <a:schemeClr val="accent4"/>
                          </a:solidFill>
                        </a:rPr>
                        <a:t>Values</a:t>
                      </a:r>
                    </a:p>
                  </a:txBody>
                  <a:tcPr marL="0" marR="0" marT="0" marB="0" anchor="ctr"/>
                </a:tc>
                <a:tc>
                  <a:txBody>
                    <a:bodyPr/>
                    <a:lstStyle/>
                    <a:p>
                      <a:pPr algn="ctr"/>
                      <a:r>
                        <a:rPr lang="en-US" sz="2400" dirty="0">
                          <a:solidFill>
                            <a:schemeClr val="accent3"/>
                          </a:solidFill>
                        </a:rPr>
                        <a:t>all 0s</a:t>
                      </a:r>
                    </a:p>
                  </a:txBody>
                  <a:tcPr marL="0" marR="0" marT="0" marB="0" anchor="ctr"/>
                </a:tc>
                <a:tc>
                  <a:txBody>
                    <a:bodyPr/>
                    <a:lstStyle/>
                    <a:p>
                      <a:pPr algn="ctr"/>
                      <a:r>
                        <a:rPr lang="en-US" sz="2400" dirty="0">
                          <a:solidFill>
                            <a:schemeClr val="accent3"/>
                          </a:solidFill>
                        </a:rPr>
                        <a:t>…</a:t>
                      </a:r>
                    </a:p>
                  </a:txBody>
                  <a:tcPr marL="0" marR="0" marT="0" marB="0" anchor="ctr"/>
                </a:tc>
                <a:tc>
                  <a:txBody>
                    <a:bodyPr/>
                    <a:lstStyle/>
                    <a:p>
                      <a:pPr algn="ctr"/>
                      <a:r>
                        <a:rPr lang="en-US" sz="2400" dirty="0">
                          <a:solidFill>
                            <a:schemeClr val="accent3"/>
                          </a:solidFill>
                        </a:rPr>
                        <a:t>all 1s</a:t>
                      </a:r>
                    </a:p>
                  </a:txBody>
                  <a:tcPr marL="0" marR="0" marT="0" marB="0" anchor="ctr"/>
                </a:tc>
                <a:extLst>
                  <a:ext uri="{0D108BD9-81ED-4DB2-BD59-A6C34878D82A}">
                    <a16:rowId xmlns:a16="http://schemas.microsoft.com/office/drawing/2014/main" val="3945766359"/>
                  </a:ext>
                </a:extLst>
              </a:tr>
              <a:tr h="237131">
                <a:tc>
                  <a:txBody>
                    <a:bodyPr/>
                    <a:lstStyle/>
                    <a:p>
                      <a:pPr algn="ctr"/>
                      <a:r>
                        <a:rPr lang="en-US" sz="1600" dirty="0">
                          <a:solidFill>
                            <a:schemeClr val="accent4"/>
                          </a:solidFill>
                        </a:rPr>
                        <a:t>Probabilities</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0</a:t>
                      </a:r>
                      <a:r>
                        <a:rPr lang="en-US" sz="2400" dirty="0">
                          <a:solidFill>
                            <a:schemeClr val="accent3"/>
                          </a:solidFill>
                        </a:rPr>
                        <a:t>|</a:t>
                      </a:r>
                      <a:r>
                        <a:rPr lang="en-US" sz="2400" baseline="30000" dirty="0">
                          <a:solidFill>
                            <a:schemeClr val="accent3"/>
                          </a:solidFill>
                        </a:rPr>
                        <a:t>2</a:t>
                      </a:r>
                    </a:p>
                  </a:txBody>
                  <a:tcPr marL="0" marR="0" marT="0" marB="0" anchor="ctr"/>
                </a:tc>
                <a:tc>
                  <a:txBody>
                    <a:bodyPr/>
                    <a:lstStyle/>
                    <a:p>
                      <a:pPr algn="ctr"/>
                      <a:r>
                        <a:rPr lang="en-US" sz="2400" dirty="0">
                          <a:solidFill>
                            <a:schemeClr val="accent3"/>
                          </a:solidFill>
                        </a:rPr>
                        <a:t>…</a:t>
                      </a:r>
                      <a:endParaRPr lang="en-US" sz="2400" baseline="300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solidFill>
                        </a:rPr>
                        <a:t>|z</a:t>
                      </a:r>
                      <a:r>
                        <a:rPr lang="en-US" sz="2400" baseline="-25000" dirty="0">
                          <a:solidFill>
                            <a:schemeClr val="accent3"/>
                          </a:solidFill>
                        </a:rPr>
                        <a:t>N</a:t>
                      </a:r>
                      <a:r>
                        <a:rPr lang="en-US" sz="2400" dirty="0">
                          <a:solidFill>
                            <a:schemeClr val="accent3"/>
                          </a:solidFill>
                        </a:rPr>
                        <a:t>|</a:t>
                      </a:r>
                      <a:r>
                        <a:rPr lang="en-US" sz="2400" baseline="30000" dirty="0">
                          <a:solidFill>
                            <a:schemeClr val="accent3"/>
                          </a:solidFill>
                        </a:rPr>
                        <a:t>2</a:t>
                      </a:r>
                    </a:p>
                  </a:txBody>
                  <a:tcPr marL="0" marR="0" marT="0" marB="0" anchor="ctr"/>
                </a:tc>
                <a:extLst>
                  <a:ext uri="{0D108BD9-81ED-4DB2-BD59-A6C34878D82A}">
                    <a16:rowId xmlns:a16="http://schemas.microsoft.com/office/drawing/2014/main" val="3411837721"/>
                  </a:ext>
                </a:extLst>
              </a:tr>
              <a:tr h="237131">
                <a:tc>
                  <a:txBody>
                    <a:bodyPr/>
                    <a:lstStyle/>
                    <a:p>
                      <a:pPr algn="ctr"/>
                      <a:r>
                        <a:rPr lang="en-US" sz="1600" dirty="0">
                          <a:solidFill>
                            <a:schemeClr val="accent4"/>
                          </a:solidFill>
                        </a:rPr>
                        <a:t>Amplitudes</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0</a:t>
                      </a:r>
                      <a:endParaRPr lang="en-US" sz="2400" dirty="0">
                        <a:solidFill>
                          <a:schemeClr val="accent3"/>
                        </a:solidFill>
                      </a:endParaRPr>
                    </a:p>
                  </a:txBody>
                  <a:tcPr marL="0" marR="0" marT="0" marB="0" anchor="ctr"/>
                </a:tc>
                <a:tc>
                  <a:txBody>
                    <a:bodyPr/>
                    <a:lstStyle/>
                    <a:p>
                      <a:pPr algn="ctr"/>
                      <a:r>
                        <a:rPr lang="en-US" sz="2400" dirty="0">
                          <a:solidFill>
                            <a:schemeClr val="accent3"/>
                          </a:solidFill>
                        </a:rPr>
                        <a:t>…</a:t>
                      </a:r>
                      <a:endParaRPr lang="en-US" sz="2400" baseline="300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accent3"/>
                          </a:solidFill>
                        </a:rPr>
                        <a:t>z</a:t>
                      </a:r>
                      <a:r>
                        <a:rPr lang="en-US" sz="2400" baseline="-25000" dirty="0" err="1">
                          <a:solidFill>
                            <a:schemeClr val="accent3"/>
                          </a:solidFill>
                        </a:rPr>
                        <a:t>N</a:t>
                      </a:r>
                      <a:endParaRPr lang="en-US" sz="2400" dirty="0">
                        <a:solidFill>
                          <a:schemeClr val="accent3"/>
                        </a:solidFill>
                      </a:endParaRPr>
                    </a:p>
                  </a:txBody>
                  <a:tcPr marL="0" marR="0" marT="0" marB="0" anchor="ctr"/>
                </a:tc>
                <a:extLst>
                  <a:ext uri="{0D108BD9-81ED-4DB2-BD59-A6C34878D82A}">
                    <a16:rowId xmlns:a16="http://schemas.microsoft.com/office/drawing/2014/main" val="602831956"/>
                  </a:ext>
                </a:extLst>
              </a:tr>
            </a:tbl>
          </a:graphicData>
        </a:graphic>
      </p:graphicFrame>
      <p:sp>
        <p:nvSpPr>
          <p:cNvPr id="18" name="TextBox 17">
            <a:extLst>
              <a:ext uri="{FF2B5EF4-FFF2-40B4-BE49-F238E27FC236}">
                <a16:creationId xmlns:a16="http://schemas.microsoft.com/office/drawing/2014/main" id="{7E88AA55-0F15-A036-B4A8-ED2949E483B0}"/>
              </a:ext>
            </a:extLst>
          </p:cNvPr>
          <p:cNvSpPr txBox="1"/>
          <p:nvPr/>
        </p:nvSpPr>
        <p:spPr>
          <a:xfrm>
            <a:off x="3781186" y="908527"/>
            <a:ext cx="4629627" cy="1569660"/>
          </a:xfrm>
          <a:prstGeom prst="rect">
            <a:avLst/>
          </a:prstGeom>
          <a:noFill/>
        </p:spPr>
        <p:txBody>
          <a:bodyPr wrap="square">
            <a:spAutoFit/>
          </a:bodyPr>
          <a:lstStyle/>
          <a:p>
            <a:pPr algn="ctr"/>
            <a:r>
              <a:rPr lang="en-AU" sz="9600" dirty="0">
                <a:solidFill>
                  <a:schemeClr val="accent1"/>
                </a:solidFill>
              </a:rPr>
              <a:t>⚛…⚛</a:t>
            </a:r>
          </a:p>
        </p:txBody>
      </p:sp>
    </p:spTree>
    <p:extLst>
      <p:ext uri="{BB962C8B-B14F-4D97-AF65-F5344CB8AC3E}">
        <p14:creationId xmlns:p14="http://schemas.microsoft.com/office/powerpoint/2010/main" val="280168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31950-A799-5F12-B615-F2F4A975D06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9AA3320-009A-7B69-F719-9F0269FD2F20}"/>
              </a:ext>
            </a:extLst>
          </p:cNvPr>
          <p:cNvSpPr>
            <a:spLocks noGrp="1"/>
          </p:cNvSpPr>
          <p:nvPr>
            <p:ph type="title"/>
          </p:nvPr>
        </p:nvSpPr>
        <p:spPr>
          <a:xfrm>
            <a:off x="326848" y="288389"/>
            <a:ext cx="6081571" cy="1232435"/>
          </a:xfrm>
        </p:spPr>
        <p:txBody>
          <a:bodyPr/>
          <a:lstStyle/>
          <a:p>
            <a:r>
              <a:rPr lang="en-US" dirty="0"/>
              <a:t>A Motivating Problem/Solution</a:t>
            </a:r>
          </a:p>
        </p:txBody>
      </p:sp>
      <p:sp>
        <p:nvSpPr>
          <p:cNvPr id="4" name="Slide Number Placeholder 3">
            <a:extLst>
              <a:ext uri="{FF2B5EF4-FFF2-40B4-BE49-F238E27FC236}">
                <a16:creationId xmlns:a16="http://schemas.microsoft.com/office/drawing/2014/main" id="{812449FD-C1D2-FBBB-5292-ABC0106762CE}"/>
              </a:ext>
            </a:extLst>
          </p:cNvPr>
          <p:cNvSpPr>
            <a:spLocks noGrp="1"/>
          </p:cNvSpPr>
          <p:nvPr>
            <p:ph type="sldNum" sz="quarter" idx="12"/>
          </p:nvPr>
        </p:nvSpPr>
        <p:spPr/>
        <p:txBody>
          <a:bodyPr/>
          <a:lstStyle/>
          <a:p>
            <a:fld id="{741AFF56-1126-4107-9C02-BC0EFBF16431}" type="slidenum">
              <a:rPr lang="en-GB" smtClean="0"/>
              <a:pPr/>
              <a:t>32</a:t>
            </a:fld>
            <a:endParaRPr lang="en-GB" dirty="0"/>
          </a:p>
        </p:txBody>
      </p:sp>
      <p:sp>
        <p:nvSpPr>
          <p:cNvPr id="60" name="Footer Placeholder 4">
            <a:extLst>
              <a:ext uri="{FF2B5EF4-FFF2-40B4-BE49-F238E27FC236}">
                <a16:creationId xmlns:a16="http://schemas.microsoft.com/office/drawing/2014/main" id="{626EABBB-8125-665B-6F05-4B058F0AA1B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9D7E919-2DFE-33CF-CFFB-1C2F8CE47FC3}"/>
                  </a:ext>
                </a:extLst>
              </p:cNvPr>
              <p:cNvSpPr txBox="1"/>
              <p:nvPr/>
            </p:nvSpPr>
            <p:spPr>
              <a:xfrm>
                <a:off x="5488749" y="4817560"/>
                <a:ext cx="1214500" cy="8803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i="1" smtClean="0">
                              <a:solidFill>
                                <a:srgbClr val="00B050"/>
                              </a:solidFill>
                              <a:latin typeface="Cambria Math" panose="02040503050406030204" pitchFamily="18" charset="0"/>
                            </a:rPr>
                          </m:ctrlPr>
                        </m:dPr>
                        <m:e>
                          <m:m>
                            <m:mPr>
                              <m:mcs>
                                <m:mc>
                                  <m:mcPr>
                                    <m:count m:val="3"/>
                                    <m:mcJc m:val="center"/>
                                  </m:mcPr>
                                </m:mc>
                              </m:mcs>
                              <m:ctrlPr>
                                <a:rPr lang="en-AU" b="0" i="1" smtClean="0">
                                  <a:solidFill>
                                    <a:srgbClr val="00B050"/>
                                  </a:solidFill>
                                  <a:latin typeface="Cambria Math" panose="02040503050406030204" pitchFamily="18" charset="0"/>
                                </a:rPr>
                              </m:ctrlPr>
                            </m:mPr>
                            <m:mr>
                              <m:e>
                                <m:r>
                                  <m:rPr>
                                    <m:brk m:alnAt="7"/>
                                  </m:rPr>
                                  <a:rPr lang="en-AU" b="0" i="1" smtClean="0">
                                    <a:solidFill>
                                      <a:srgbClr val="00B050"/>
                                    </a:solidFill>
                                    <a:latin typeface="Cambria Math" panose="02040503050406030204" pitchFamily="18" charset="0"/>
                                  </a:rPr>
                                  <m:t>𝑎</m:t>
                                </m:r>
                              </m:e>
                              <m:e>
                                <m:r>
                                  <a:rPr lang="en-AU" b="0" i="1" smtClean="0">
                                    <a:solidFill>
                                      <a:srgbClr val="00B050"/>
                                    </a:solidFill>
                                    <a:latin typeface="Cambria Math" panose="02040503050406030204" pitchFamily="18" charset="0"/>
                                  </a:rPr>
                                  <m:t>…</m:t>
                                </m:r>
                              </m:e>
                              <m:e>
                                <m:r>
                                  <a:rPr lang="en-AU" b="0" i="1" smtClean="0">
                                    <a:solidFill>
                                      <a:srgbClr val="00B050"/>
                                    </a:solidFill>
                                    <a:latin typeface="Cambria Math" panose="02040503050406030204" pitchFamily="18" charset="0"/>
                                  </a:rPr>
                                  <m:t>𝑑</m:t>
                                </m:r>
                              </m:e>
                            </m:mr>
                            <m:mr>
                              <m:e>
                                <m:r>
                                  <a:rPr lang="en-AU" b="0" i="1" smtClean="0">
                                    <a:solidFill>
                                      <a:srgbClr val="00B050"/>
                                    </a:solidFill>
                                    <a:latin typeface="Cambria Math" panose="02040503050406030204" pitchFamily="18" charset="0"/>
                                  </a:rPr>
                                  <m:t>⋮</m:t>
                                </m:r>
                              </m:e>
                              <m:e>
                                <m:r>
                                  <a:rPr lang="en-AU" b="0" i="1" smtClean="0">
                                    <a:solidFill>
                                      <a:srgbClr val="00B050"/>
                                    </a:solidFill>
                                    <a:latin typeface="Cambria Math" panose="02040503050406030204" pitchFamily="18" charset="0"/>
                                  </a:rPr>
                                  <m:t>⋱</m:t>
                                </m:r>
                              </m:e>
                              <m:e>
                                <m:r>
                                  <a:rPr lang="en-AU" i="1">
                                    <a:solidFill>
                                      <a:srgbClr val="00B050"/>
                                    </a:solidFill>
                                    <a:latin typeface="Cambria Math" panose="02040503050406030204" pitchFamily="18" charset="0"/>
                                  </a:rPr>
                                  <m:t>⋮</m:t>
                                </m:r>
                              </m:e>
                            </m:mr>
                            <m:mr>
                              <m:e>
                                <m:r>
                                  <a:rPr lang="en-AU" b="0" i="1" smtClean="0">
                                    <a:solidFill>
                                      <a:srgbClr val="00B050"/>
                                    </a:solidFill>
                                    <a:latin typeface="Cambria Math" panose="02040503050406030204" pitchFamily="18" charset="0"/>
                                  </a:rPr>
                                  <m:t>𝑚</m:t>
                                </m:r>
                              </m:e>
                              <m:e>
                                <m:r>
                                  <a:rPr lang="en-AU" i="1">
                                    <a:solidFill>
                                      <a:srgbClr val="00B050"/>
                                    </a:solidFill>
                                    <a:latin typeface="Cambria Math" panose="02040503050406030204" pitchFamily="18" charset="0"/>
                                  </a:rPr>
                                  <m:t>…</m:t>
                                </m:r>
                              </m:e>
                              <m:e>
                                <m:r>
                                  <a:rPr lang="en-AU" b="0" i="1" smtClean="0">
                                    <a:solidFill>
                                      <a:srgbClr val="00B050"/>
                                    </a:solidFill>
                                    <a:latin typeface="Cambria Math" panose="02040503050406030204" pitchFamily="18" charset="0"/>
                                  </a:rPr>
                                  <m:t>𝑝</m:t>
                                </m:r>
                              </m:e>
                            </m:mr>
                          </m:m>
                        </m:e>
                      </m:d>
                    </m:oMath>
                  </m:oMathPara>
                </a14:m>
                <a:endParaRPr lang="en-AU" dirty="0"/>
              </a:p>
            </p:txBody>
          </p:sp>
        </mc:Choice>
        <mc:Fallback xmlns="">
          <p:sp>
            <p:nvSpPr>
              <p:cNvPr id="11" name="TextBox 10">
                <a:extLst>
                  <a:ext uri="{FF2B5EF4-FFF2-40B4-BE49-F238E27FC236}">
                    <a16:creationId xmlns:a16="http://schemas.microsoft.com/office/drawing/2014/main" id="{D9D7E919-2DFE-33CF-CFFB-1C2F8CE47FC3}"/>
                  </a:ext>
                </a:extLst>
              </p:cNvPr>
              <p:cNvSpPr txBox="1">
                <a:spLocks noRot="1" noChangeAspect="1" noMove="1" noResize="1" noEditPoints="1" noAdjustHandles="1" noChangeArrowheads="1" noChangeShapeType="1" noTextEdit="1"/>
              </p:cNvSpPr>
              <p:nvPr/>
            </p:nvSpPr>
            <p:spPr>
              <a:xfrm>
                <a:off x="5488749" y="4817560"/>
                <a:ext cx="1214500" cy="880369"/>
              </a:xfrm>
              <a:prstGeom prst="rect">
                <a:avLst/>
              </a:prstGeom>
              <a:blipFill>
                <a:blip r:embed="rId3"/>
                <a:stretch>
                  <a:fillRect/>
                </a:stretch>
              </a:blipFill>
            </p:spPr>
            <p:txBody>
              <a:bodyPr/>
              <a:lstStyle/>
              <a:p>
                <a:r>
                  <a:rPr lang="en-AU">
                    <a:noFill/>
                  </a:rPr>
                  <a:t> </a:t>
                </a:r>
              </a:p>
            </p:txBody>
          </p:sp>
        </mc:Fallback>
      </mc:AlternateContent>
      <p:graphicFrame>
        <p:nvGraphicFramePr>
          <p:cNvPr id="14" name="Table 13">
            <a:extLst>
              <a:ext uri="{FF2B5EF4-FFF2-40B4-BE49-F238E27FC236}">
                <a16:creationId xmlns:a16="http://schemas.microsoft.com/office/drawing/2014/main" id="{67F7C8AA-CAE2-D684-1D09-036C1217948E}"/>
              </a:ext>
            </a:extLst>
          </p:cNvPr>
          <p:cNvGraphicFramePr>
            <a:graphicFrameLocks noGrp="1"/>
          </p:cNvGraphicFramePr>
          <p:nvPr>
            <p:extLst>
              <p:ext uri="{D42A27DB-BD31-4B8C-83A1-F6EECF244321}">
                <p14:modId xmlns:p14="http://schemas.microsoft.com/office/powerpoint/2010/main" val="684932474"/>
              </p:ext>
            </p:extLst>
          </p:nvPr>
        </p:nvGraphicFramePr>
        <p:xfrm>
          <a:off x="2242635" y="3510568"/>
          <a:ext cx="5968250" cy="1097280"/>
        </p:xfrm>
        <a:graphic>
          <a:graphicData uri="http://schemas.openxmlformats.org/drawingml/2006/table">
            <a:tbl>
              <a:tblPr firstRow="1" bandRow="1">
                <a:tableStyleId>{2D5ABB26-0587-4C30-8999-92F81FD0307C}</a:tableStyleId>
              </a:tblPr>
              <a:tblGrid>
                <a:gridCol w="1787807">
                  <a:extLst>
                    <a:ext uri="{9D8B030D-6E8A-4147-A177-3AD203B41FA5}">
                      <a16:colId xmlns:a16="http://schemas.microsoft.com/office/drawing/2014/main" val="180634220"/>
                    </a:ext>
                  </a:extLst>
                </a:gridCol>
                <a:gridCol w="1393481">
                  <a:extLst>
                    <a:ext uri="{9D8B030D-6E8A-4147-A177-3AD203B41FA5}">
                      <a16:colId xmlns:a16="http://schemas.microsoft.com/office/drawing/2014/main" val="931551405"/>
                    </a:ext>
                  </a:extLst>
                </a:gridCol>
                <a:gridCol w="1393481">
                  <a:extLst>
                    <a:ext uri="{9D8B030D-6E8A-4147-A177-3AD203B41FA5}">
                      <a16:colId xmlns:a16="http://schemas.microsoft.com/office/drawing/2014/main" val="2158242608"/>
                    </a:ext>
                  </a:extLst>
                </a:gridCol>
                <a:gridCol w="1393481">
                  <a:extLst>
                    <a:ext uri="{9D8B030D-6E8A-4147-A177-3AD203B41FA5}">
                      <a16:colId xmlns:a16="http://schemas.microsoft.com/office/drawing/2014/main" val="3623601074"/>
                    </a:ext>
                  </a:extLst>
                </a:gridCol>
              </a:tblGrid>
              <a:tr h="237131">
                <a:tc>
                  <a:txBody>
                    <a:bodyPr/>
                    <a:lstStyle/>
                    <a:p>
                      <a:pPr algn="ctr"/>
                      <a:r>
                        <a:rPr lang="en-US" sz="1600" dirty="0">
                          <a:solidFill>
                            <a:schemeClr val="accent4"/>
                          </a:solidFill>
                        </a:rPr>
                        <a:t>Values</a:t>
                      </a:r>
                    </a:p>
                  </a:txBody>
                  <a:tcPr marL="0" marR="0" marT="0" marB="0" anchor="ctr"/>
                </a:tc>
                <a:tc>
                  <a:txBody>
                    <a:bodyPr/>
                    <a:lstStyle/>
                    <a:p>
                      <a:pPr algn="ctr"/>
                      <a:r>
                        <a:rPr lang="en-US" sz="2400" dirty="0">
                          <a:solidFill>
                            <a:schemeClr val="accent3"/>
                          </a:solidFill>
                        </a:rPr>
                        <a:t>all 0s</a:t>
                      </a:r>
                    </a:p>
                  </a:txBody>
                  <a:tcPr marL="0" marR="0" marT="0" marB="0" anchor="ctr"/>
                </a:tc>
                <a:tc>
                  <a:txBody>
                    <a:bodyPr/>
                    <a:lstStyle/>
                    <a:p>
                      <a:pPr algn="ctr"/>
                      <a:r>
                        <a:rPr lang="en-US" sz="2400" dirty="0">
                          <a:solidFill>
                            <a:schemeClr val="accent3"/>
                          </a:solidFill>
                        </a:rPr>
                        <a:t>…</a:t>
                      </a:r>
                    </a:p>
                  </a:txBody>
                  <a:tcPr marL="0" marR="0" marT="0" marB="0" anchor="ctr"/>
                </a:tc>
                <a:tc>
                  <a:txBody>
                    <a:bodyPr/>
                    <a:lstStyle/>
                    <a:p>
                      <a:pPr algn="ctr"/>
                      <a:r>
                        <a:rPr lang="en-US" sz="2400" dirty="0">
                          <a:solidFill>
                            <a:schemeClr val="accent3"/>
                          </a:solidFill>
                        </a:rPr>
                        <a:t>all 1s</a:t>
                      </a:r>
                    </a:p>
                  </a:txBody>
                  <a:tcPr marL="0" marR="0" marT="0" marB="0" anchor="ctr"/>
                </a:tc>
                <a:extLst>
                  <a:ext uri="{0D108BD9-81ED-4DB2-BD59-A6C34878D82A}">
                    <a16:rowId xmlns:a16="http://schemas.microsoft.com/office/drawing/2014/main" val="3945766359"/>
                  </a:ext>
                </a:extLst>
              </a:tr>
              <a:tr h="237131">
                <a:tc>
                  <a:txBody>
                    <a:bodyPr/>
                    <a:lstStyle/>
                    <a:p>
                      <a:pPr algn="ctr"/>
                      <a:r>
                        <a:rPr lang="en-US" sz="1600" dirty="0">
                          <a:solidFill>
                            <a:schemeClr val="accent4"/>
                          </a:solidFill>
                        </a:rPr>
                        <a:t>Probabilities</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0</a:t>
                      </a:r>
                      <a:r>
                        <a:rPr lang="en-US" sz="2400" dirty="0">
                          <a:solidFill>
                            <a:schemeClr val="accent3"/>
                          </a:solidFill>
                        </a:rPr>
                        <a:t>|</a:t>
                      </a:r>
                      <a:r>
                        <a:rPr lang="en-US" sz="2400" baseline="30000" dirty="0">
                          <a:solidFill>
                            <a:schemeClr val="accent3"/>
                          </a:solidFill>
                        </a:rPr>
                        <a:t>2</a:t>
                      </a:r>
                    </a:p>
                  </a:txBody>
                  <a:tcPr marL="0" marR="0" marT="0" marB="0" anchor="ctr"/>
                </a:tc>
                <a:tc>
                  <a:txBody>
                    <a:bodyPr/>
                    <a:lstStyle/>
                    <a:p>
                      <a:pPr algn="ctr"/>
                      <a:r>
                        <a:rPr lang="en-US" sz="2400" dirty="0">
                          <a:solidFill>
                            <a:schemeClr val="accent3"/>
                          </a:solidFill>
                        </a:rPr>
                        <a:t>…</a:t>
                      </a:r>
                      <a:endParaRPr lang="en-US" sz="2400" baseline="300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3"/>
                          </a:solidFill>
                        </a:rPr>
                        <a:t>|z</a:t>
                      </a:r>
                      <a:r>
                        <a:rPr lang="en-US" sz="2400" baseline="-25000" dirty="0">
                          <a:solidFill>
                            <a:schemeClr val="accent3"/>
                          </a:solidFill>
                        </a:rPr>
                        <a:t>N</a:t>
                      </a:r>
                      <a:r>
                        <a:rPr lang="en-US" sz="2400" dirty="0">
                          <a:solidFill>
                            <a:schemeClr val="accent3"/>
                          </a:solidFill>
                        </a:rPr>
                        <a:t>|</a:t>
                      </a:r>
                      <a:r>
                        <a:rPr lang="en-US" sz="2400" baseline="30000" dirty="0">
                          <a:solidFill>
                            <a:schemeClr val="accent3"/>
                          </a:solidFill>
                        </a:rPr>
                        <a:t>2</a:t>
                      </a:r>
                    </a:p>
                  </a:txBody>
                  <a:tcPr marL="0" marR="0" marT="0" marB="0" anchor="ctr"/>
                </a:tc>
                <a:extLst>
                  <a:ext uri="{0D108BD9-81ED-4DB2-BD59-A6C34878D82A}">
                    <a16:rowId xmlns:a16="http://schemas.microsoft.com/office/drawing/2014/main" val="3411837721"/>
                  </a:ext>
                </a:extLst>
              </a:tr>
              <a:tr h="237131">
                <a:tc>
                  <a:txBody>
                    <a:bodyPr/>
                    <a:lstStyle/>
                    <a:p>
                      <a:pPr algn="ctr"/>
                      <a:r>
                        <a:rPr lang="en-US" sz="1600" dirty="0">
                          <a:solidFill>
                            <a:schemeClr val="accent4"/>
                          </a:solidFill>
                        </a:rPr>
                        <a:t>Amplitudes</a:t>
                      </a:r>
                    </a:p>
                  </a:txBody>
                  <a:tcPr marL="0" marR="0" marT="0" marB="0" anchor="ctr"/>
                </a:tc>
                <a:tc>
                  <a:txBody>
                    <a:bodyPr/>
                    <a:lstStyle/>
                    <a:p>
                      <a:pPr algn="ctr"/>
                      <a:r>
                        <a:rPr lang="en-US" sz="2400" dirty="0">
                          <a:solidFill>
                            <a:schemeClr val="accent3"/>
                          </a:solidFill>
                        </a:rPr>
                        <a:t>z</a:t>
                      </a:r>
                      <a:r>
                        <a:rPr lang="en-US" sz="2400" baseline="-25000" dirty="0">
                          <a:solidFill>
                            <a:schemeClr val="accent3"/>
                          </a:solidFill>
                        </a:rPr>
                        <a:t>0</a:t>
                      </a:r>
                      <a:endParaRPr lang="en-US" sz="2400" dirty="0">
                        <a:solidFill>
                          <a:schemeClr val="accent3"/>
                        </a:solidFill>
                      </a:endParaRPr>
                    </a:p>
                  </a:txBody>
                  <a:tcPr marL="0" marR="0" marT="0" marB="0" anchor="ctr"/>
                </a:tc>
                <a:tc>
                  <a:txBody>
                    <a:bodyPr/>
                    <a:lstStyle/>
                    <a:p>
                      <a:pPr algn="ctr"/>
                      <a:r>
                        <a:rPr lang="en-US" sz="2400" dirty="0">
                          <a:solidFill>
                            <a:schemeClr val="accent3"/>
                          </a:solidFill>
                        </a:rPr>
                        <a:t>…</a:t>
                      </a:r>
                      <a:endParaRPr lang="en-US" sz="2400" baseline="30000" dirty="0">
                        <a:solidFill>
                          <a:schemeClr val="accent3"/>
                        </a:solidFill>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accent3"/>
                          </a:solidFill>
                        </a:rPr>
                        <a:t>z</a:t>
                      </a:r>
                      <a:r>
                        <a:rPr lang="en-US" sz="2400" baseline="-25000" dirty="0" err="1">
                          <a:solidFill>
                            <a:schemeClr val="accent3"/>
                          </a:solidFill>
                        </a:rPr>
                        <a:t>N</a:t>
                      </a:r>
                      <a:endParaRPr lang="en-US" sz="2400" dirty="0">
                        <a:solidFill>
                          <a:schemeClr val="accent3"/>
                        </a:solidFill>
                      </a:endParaRPr>
                    </a:p>
                  </a:txBody>
                  <a:tcPr marL="0" marR="0" marT="0" marB="0" anchor="ctr"/>
                </a:tc>
                <a:extLst>
                  <a:ext uri="{0D108BD9-81ED-4DB2-BD59-A6C34878D82A}">
                    <a16:rowId xmlns:a16="http://schemas.microsoft.com/office/drawing/2014/main" val="602831956"/>
                  </a:ext>
                </a:extLst>
              </a:tr>
            </a:tbl>
          </a:graphicData>
        </a:graphic>
      </p:graphicFrame>
      <p:sp>
        <p:nvSpPr>
          <p:cNvPr id="18" name="TextBox 17">
            <a:extLst>
              <a:ext uri="{FF2B5EF4-FFF2-40B4-BE49-F238E27FC236}">
                <a16:creationId xmlns:a16="http://schemas.microsoft.com/office/drawing/2014/main" id="{5E5AC70C-85EE-E984-5989-7273C67B6600}"/>
              </a:ext>
            </a:extLst>
          </p:cNvPr>
          <p:cNvSpPr txBox="1"/>
          <p:nvPr/>
        </p:nvSpPr>
        <p:spPr>
          <a:xfrm>
            <a:off x="3781186" y="2120129"/>
            <a:ext cx="4629627" cy="1569660"/>
          </a:xfrm>
          <a:prstGeom prst="rect">
            <a:avLst/>
          </a:prstGeom>
          <a:noFill/>
        </p:spPr>
        <p:txBody>
          <a:bodyPr wrap="square">
            <a:spAutoFit/>
          </a:bodyPr>
          <a:lstStyle/>
          <a:p>
            <a:pPr algn="ctr"/>
            <a:r>
              <a:rPr lang="en-AU" sz="9600" dirty="0">
                <a:solidFill>
                  <a:schemeClr val="accent1"/>
                </a:solidFill>
              </a:rPr>
              <a:t>⚛…⚛</a:t>
            </a:r>
          </a:p>
        </p:txBody>
      </p:sp>
      <p:graphicFrame>
        <p:nvGraphicFramePr>
          <p:cNvPr id="2" name="Table 1">
            <a:extLst>
              <a:ext uri="{FF2B5EF4-FFF2-40B4-BE49-F238E27FC236}">
                <a16:creationId xmlns:a16="http://schemas.microsoft.com/office/drawing/2014/main" id="{C759AF01-0EFC-26BB-1C6F-01794EE213C1}"/>
              </a:ext>
            </a:extLst>
          </p:cNvPr>
          <p:cNvGraphicFramePr>
            <a:graphicFrameLocks noGrp="1"/>
          </p:cNvGraphicFramePr>
          <p:nvPr>
            <p:extLst>
              <p:ext uri="{D42A27DB-BD31-4B8C-83A1-F6EECF244321}">
                <p14:modId xmlns:p14="http://schemas.microsoft.com/office/powerpoint/2010/main" val="2874785182"/>
              </p:ext>
            </p:extLst>
          </p:nvPr>
        </p:nvGraphicFramePr>
        <p:xfrm>
          <a:off x="186345" y="1077040"/>
          <a:ext cx="11140023" cy="1097280"/>
        </p:xfrm>
        <a:graphic>
          <a:graphicData uri="http://schemas.openxmlformats.org/drawingml/2006/table">
            <a:tbl>
              <a:tblPr firstRow="1" bandRow="1">
                <a:tableStyleId>{2D5ABB26-0587-4C30-8999-92F81FD0307C}</a:tableStyleId>
              </a:tblPr>
              <a:tblGrid>
                <a:gridCol w="1813143">
                  <a:extLst>
                    <a:ext uri="{9D8B030D-6E8A-4147-A177-3AD203B41FA5}">
                      <a16:colId xmlns:a16="http://schemas.microsoft.com/office/drawing/2014/main" val="180634220"/>
                    </a:ext>
                  </a:extLst>
                </a:gridCol>
                <a:gridCol w="9326880">
                  <a:extLst>
                    <a:ext uri="{9D8B030D-6E8A-4147-A177-3AD203B41FA5}">
                      <a16:colId xmlns:a16="http://schemas.microsoft.com/office/drawing/2014/main" val="931551405"/>
                    </a:ext>
                  </a:extLst>
                </a:gridCol>
              </a:tblGrid>
              <a:tr h="237131">
                <a:tc>
                  <a:txBody>
                    <a:bodyPr/>
                    <a:lstStyle/>
                    <a:p>
                      <a:pPr algn="r"/>
                      <a:r>
                        <a:rPr lang="en-US" sz="2400" dirty="0">
                          <a:solidFill>
                            <a:schemeClr val="accent3"/>
                          </a:solidFill>
                        </a:rPr>
                        <a:t>Question: </a:t>
                      </a:r>
                    </a:p>
                  </a:txBody>
                  <a:tcPr marL="0" marR="108000" marT="0" marB="0"/>
                </a:tc>
                <a:tc>
                  <a:txBody>
                    <a:bodyPr/>
                    <a:lstStyle/>
                    <a:p>
                      <a:pPr algn="l"/>
                      <a:r>
                        <a:rPr lang="en-US" sz="2400" dirty="0">
                          <a:solidFill>
                            <a:schemeClr val="accent3"/>
                          </a:solidFill>
                        </a:rPr>
                        <a:t>Given a problem in search of a solution, where we don’t know the solution, can we find a </a:t>
                      </a:r>
                      <a:r>
                        <a:rPr lang="en-US" sz="2400" dirty="0">
                          <a:solidFill>
                            <a:srgbClr val="00B050"/>
                          </a:solidFill>
                        </a:rPr>
                        <a:t>unitary matrix</a:t>
                      </a:r>
                      <a:r>
                        <a:rPr lang="en-US" sz="2400" dirty="0">
                          <a:solidFill>
                            <a:schemeClr val="accent3"/>
                          </a:solidFill>
                        </a:rPr>
                        <a:t> (or a series of them) to “concentrate” the PDF on the solution? </a:t>
                      </a:r>
                    </a:p>
                  </a:txBody>
                  <a:tcPr marL="0" marR="0" marT="0" marB="0" anchor="ctr"/>
                </a:tc>
                <a:extLst>
                  <a:ext uri="{0D108BD9-81ED-4DB2-BD59-A6C34878D82A}">
                    <a16:rowId xmlns:a16="http://schemas.microsoft.com/office/drawing/2014/main" val="3945766359"/>
                  </a:ext>
                </a:extLst>
              </a:tr>
            </a:tbl>
          </a:graphicData>
        </a:graphic>
      </p:graphicFrame>
    </p:spTree>
    <p:extLst>
      <p:ext uri="{BB962C8B-B14F-4D97-AF65-F5344CB8AC3E}">
        <p14:creationId xmlns:p14="http://schemas.microsoft.com/office/powerpoint/2010/main" val="1130756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F0AD-F35D-F0DF-9097-C7436C258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CC24F-1BED-1148-82B3-F033A024F4FA}"/>
              </a:ext>
            </a:extLst>
          </p:cNvPr>
          <p:cNvSpPr>
            <a:spLocks noGrp="1"/>
          </p:cNvSpPr>
          <p:nvPr>
            <p:ph type="title"/>
          </p:nvPr>
        </p:nvSpPr>
        <p:spPr/>
        <p:txBody>
          <a:bodyPr/>
          <a:lstStyle/>
          <a:p>
            <a:r>
              <a:rPr lang="en-US" dirty="0"/>
              <a:t>What Does This Mean in Practice?</a:t>
            </a:r>
          </a:p>
        </p:txBody>
      </p:sp>
      <p:sp>
        <p:nvSpPr>
          <p:cNvPr id="4" name="Footer Placeholder 4">
            <a:extLst>
              <a:ext uri="{FF2B5EF4-FFF2-40B4-BE49-F238E27FC236}">
                <a16:creationId xmlns:a16="http://schemas.microsoft.com/office/drawing/2014/main" id="{F37DB80A-9DBA-9D94-D610-53EDDE3C3D40}"/>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pic>
        <p:nvPicPr>
          <p:cNvPr id="5" name="Graphic 4" descr="Rocket outline">
            <a:extLst>
              <a:ext uri="{FF2B5EF4-FFF2-40B4-BE49-F238E27FC236}">
                <a16:creationId xmlns:a16="http://schemas.microsoft.com/office/drawing/2014/main" id="{AC7A1170-1F3C-E71B-7187-FF4D98DA9E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38600" y="1625600"/>
            <a:ext cx="4114800" cy="4114800"/>
          </a:xfrm>
          <a:prstGeom prst="rect">
            <a:avLst/>
          </a:prstGeom>
        </p:spPr>
      </p:pic>
    </p:spTree>
    <p:extLst>
      <p:ext uri="{BB962C8B-B14F-4D97-AF65-F5344CB8AC3E}">
        <p14:creationId xmlns:p14="http://schemas.microsoft.com/office/powerpoint/2010/main" val="2507867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B4136-0113-A32A-D677-115873B834C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B04BF68-924A-D09B-2536-3CE14FB8EE26}"/>
              </a:ext>
            </a:extLst>
          </p:cNvPr>
          <p:cNvSpPr>
            <a:spLocks noGrp="1"/>
          </p:cNvSpPr>
          <p:nvPr>
            <p:ph type="title"/>
          </p:nvPr>
        </p:nvSpPr>
        <p:spPr>
          <a:xfrm>
            <a:off x="326848" y="288389"/>
            <a:ext cx="6936235" cy="1232435"/>
          </a:xfrm>
        </p:spPr>
        <p:txBody>
          <a:bodyPr/>
          <a:lstStyle/>
          <a:p>
            <a:r>
              <a:rPr lang="en-US" dirty="0"/>
              <a:t>The Challenges and the Opportunities</a:t>
            </a:r>
          </a:p>
        </p:txBody>
      </p:sp>
      <p:sp>
        <p:nvSpPr>
          <p:cNvPr id="4" name="Slide Number Placeholder 3">
            <a:extLst>
              <a:ext uri="{FF2B5EF4-FFF2-40B4-BE49-F238E27FC236}">
                <a16:creationId xmlns:a16="http://schemas.microsoft.com/office/drawing/2014/main" id="{534A0835-4138-9E71-FC38-81FC135EA795}"/>
              </a:ext>
            </a:extLst>
          </p:cNvPr>
          <p:cNvSpPr>
            <a:spLocks noGrp="1"/>
          </p:cNvSpPr>
          <p:nvPr>
            <p:ph type="sldNum" sz="quarter" idx="12"/>
          </p:nvPr>
        </p:nvSpPr>
        <p:spPr/>
        <p:txBody>
          <a:bodyPr/>
          <a:lstStyle/>
          <a:p>
            <a:fld id="{741AFF56-1126-4107-9C02-BC0EFBF16431}" type="slidenum">
              <a:rPr lang="en-GB" smtClean="0"/>
              <a:pPr/>
              <a:t>34</a:t>
            </a:fld>
            <a:endParaRPr lang="en-GB" dirty="0"/>
          </a:p>
        </p:txBody>
      </p:sp>
      <p:sp>
        <p:nvSpPr>
          <p:cNvPr id="60" name="Footer Placeholder 4">
            <a:extLst>
              <a:ext uri="{FF2B5EF4-FFF2-40B4-BE49-F238E27FC236}">
                <a16:creationId xmlns:a16="http://schemas.microsoft.com/office/drawing/2014/main" id="{C913D87F-30AD-2756-C87C-6A0EE98D1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3" name="Table 2">
            <a:extLst>
              <a:ext uri="{FF2B5EF4-FFF2-40B4-BE49-F238E27FC236}">
                <a16:creationId xmlns:a16="http://schemas.microsoft.com/office/drawing/2014/main" id="{277C7D8D-ED2E-DCCC-907C-E0762108F182}"/>
              </a:ext>
            </a:extLst>
          </p:cNvPr>
          <p:cNvGraphicFramePr>
            <a:graphicFrameLocks noGrp="1"/>
          </p:cNvGraphicFramePr>
          <p:nvPr>
            <p:extLst>
              <p:ext uri="{D42A27DB-BD31-4B8C-83A1-F6EECF244321}">
                <p14:modId xmlns:p14="http://schemas.microsoft.com/office/powerpoint/2010/main" val="2745676456"/>
              </p:ext>
            </p:extLst>
          </p:nvPr>
        </p:nvGraphicFramePr>
        <p:xfrm>
          <a:off x="557997" y="1609401"/>
          <a:ext cx="5435350" cy="3067699"/>
        </p:xfrm>
        <a:graphic>
          <a:graphicData uri="http://schemas.openxmlformats.org/drawingml/2006/table">
            <a:tbl>
              <a:tblPr firstRow="1" bandRow="1">
                <a:tableStyleId>{2D5ABB26-0587-4C30-8999-92F81FD0307C}</a:tableStyleId>
              </a:tblPr>
              <a:tblGrid>
                <a:gridCol w="5435350">
                  <a:extLst>
                    <a:ext uri="{9D8B030D-6E8A-4147-A177-3AD203B41FA5}">
                      <a16:colId xmlns:a16="http://schemas.microsoft.com/office/drawing/2014/main" val="626901300"/>
                    </a:ext>
                  </a:extLst>
                </a:gridCol>
              </a:tblGrid>
              <a:tr h="367928">
                <a:tc>
                  <a:txBody>
                    <a:bodyPr/>
                    <a:lstStyle/>
                    <a:p>
                      <a:pPr algn="ctr"/>
                      <a:r>
                        <a:rPr lang="en-AU" b="1" dirty="0">
                          <a:solidFill>
                            <a:schemeClr val="accent1"/>
                          </a:solidFill>
                        </a:rPr>
                        <a:t>Challenges</a:t>
                      </a:r>
                    </a:p>
                  </a:txBody>
                  <a:tcPr marL="720000" marR="72000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0661979"/>
                  </a:ext>
                </a:extLst>
              </a:tr>
              <a:tr h="658053">
                <a:tc>
                  <a:txBody>
                    <a:bodyPr/>
                    <a:lstStyle/>
                    <a:p>
                      <a:pPr algn="ctr"/>
                      <a:r>
                        <a:rPr lang="en-AU" dirty="0"/>
                        <a:t>Keeping the particles in a random state</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035300"/>
                  </a:ext>
                </a:extLst>
              </a:tr>
              <a:tr h="658053">
                <a:tc>
                  <a:txBody>
                    <a:bodyPr/>
                    <a:lstStyle/>
                    <a:p>
                      <a:pPr algn="ctr"/>
                      <a:r>
                        <a:rPr lang="en-AU" dirty="0"/>
                        <a:t>Maintaining a multi-particle system</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240746"/>
                  </a:ext>
                </a:extLst>
              </a:tr>
              <a:tr h="7256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Manipulating and measuring the random particles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519171"/>
                  </a:ext>
                </a:extLst>
              </a:tr>
              <a:tr h="6580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Finding useful unitary matrices</a:t>
                      </a:r>
                      <a:br>
                        <a:rPr lang="en-AU" dirty="0"/>
                      </a:br>
                      <a:r>
                        <a:rPr lang="en-AU" dirty="0"/>
                        <a:t>(quantum algorithms)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6937382"/>
                  </a:ext>
                </a:extLst>
              </a:tr>
            </a:tbl>
          </a:graphicData>
        </a:graphic>
      </p:graphicFrame>
      <p:graphicFrame>
        <p:nvGraphicFramePr>
          <p:cNvPr id="5" name="Table 4">
            <a:extLst>
              <a:ext uri="{FF2B5EF4-FFF2-40B4-BE49-F238E27FC236}">
                <a16:creationId xmlns:a16="http://schemas.microsoft.com/office/drawing/2014/main" id="{6F6E36A4-5D6C-C73F-5953-05EB65EC6626}"/>
              </a:ext>
            </a:extLst>
          </p:cNvPr>
          <p:cNvGraphicFramePr>
            <a:graphicFrameLocks noGrp="1"/>
          </p:cNvGraphicFramePr>
          <p:nvPr>
            <p:extLst>
              <p:ext uri="{D42A27DB-BD31-4B8C-83A1-F6EECF244321}">
                <p14:modId xmlns:p14="http://schemas.microsoft.com/office/powerpoint/2010/main" val="2243760727"/>
              </p:ext>
            </p:extLst>
          </p:nvPr>
        </p:nvGraphicFramePr>
        <p:xfrm>
          <a:off x="6344500" y="1609401"/>
          <a:ext cx="5144400" cy="3067698"/>
        </p:xfrm>
        <a:graphic>
          <a:graphicData uri="http://schemas.openxmlformats.org/drawingml/2006/table">
            <a:tbl>
              <a:tblPr firstRow="1" bandRow="1">
                <a:tableStyleId>{2D5ABB26-0587-4C30-8999-92F81FD0307C}</a:tableStyleId>
              </a:tblPr>
              <a:tblGrid>
                <a:gridCol w="5144400">
                  <a:extLst>
                    <a:ext uri="{9D8B030D-6E8A-4147-A177-3AD203B41FA5}">
                      <a16:colId xmlns:a16="http://schemas.microsoft.com/office/drawing/2014/main" val="626901300"/>
                    </a:ext>
                  </a:extLst>
                </a:gridCol>
              </a:tblGrid>
              <a:tr h="360000">
                <a:tc>
                  <a:txBody>
                    <a:bodyPr/>
                    <a:lstStyle/>
                    <a:p>
                      <a:pPr algn="ctr"/>
                      <a:r>
                        <a:rPr lang="en-AU" b="1" dirty="0">
                          <a:solidFill>
                            <a:schemeClr val="accent1"/>
                          </a:solidFill>
                        </a:rPr>
                        <a:t>Opportunity</a:t>
                      </a:r>
                    </a:p>
                  </a:txBody>
                  <a:tcPr marL="720000" marR="72000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0661979"/>
                  </a:ext>
                </a:extLst>
              </a:tr>
              <a:tr h="643873">
                <a:tc>
                  <a:txBody>
                    <a:bodyPr/>
                    <a:lstStyle/>
                    <a:p>
                      <a:pPr algn="ctr"/>
                      <a:r>
                        <a:rPr lang="en-AU" dirty="0"/>
                        <a:t>The potential quantity of calculations performed by the universe</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035300"/>
                  </a:ext>
                </a:extLst>
              </a:tr>
              <a:tr h="643873">
                <a:tc>
                  <a:txBody>
                    <a:bodyPr/>
                    <a:lstStyle/>
                    <a:p>
                      <a:pPr algn="ctr"/>
                      <a:r>
                        <a:rPr lang="en-AU" dirty="0"/>
                        <a:t>Active research into both engineering and algorithms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240746"/>
                  </a:ext>
                </a:extLst>
              </a:tr>
              <a:tr h="7099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Applications for optimisation and equation solving</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519171"/>
                  </a:ext>
                </a:extLst>
              </a:tr>
              <a:tr h="709976">
                <a:tc>
                  <a:txBody>
                    <a:bodyPr/>
                    <a:lstStyle/>
                    <a:p>
                      <a:pPr algn="ctr"/>
                      <a:r>
                        <a:rPr lang="en-AU" dirty="0"/>
                        <a:t>Upcoming abstraction layers (à la AI)</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536004"/>
                  </a:ext>
                </a:extLst>
              </a:tr>
            </a:tbl>
          </a:graphicData>
        </a:graphic>
      </p:graphicFrame>
    </p:spTree>
    <p:extLst>
      <p:ext uri="{BB962C8B-B14F-4D97-AF65-F5344CB8AC3E}">
        <p14:creationId xmlns:p14="http://schemas.microsoft.com/office/powerpoint/2010/main" val="24564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4A35-FAF4-66B4-DFE1-2BE16E1ECD2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5A10DFE-61ED-317C-F5BA-3FB1C091281E}"/>
              </a:ext>
            </a:extLst>
          </p:cNvPr>
          <p:cNvSpPr>
            <a:spLocks noGrp="1"/>
          </p:cNvSpPr>
          <p:nvPr>
            <p:ph type="title"/>
          </p:nvPr>
        </p:nvSpPr>
        <p:spPr/>
        <p:txBody>
          <a:bodyPr/>
          <a:lstStyle/>
          <a:p>
            <a:r>
              <a:rPr lang="en-US" dirty="0"/>
              <a:t>Back to the Promise</a:t>
            </a:r>
          </a:p>
        </p:txBody>
      </p:sp>
      <p:sp>
        <p:nvSpPr>
          <p:cNvPr id="4" name="Slide Number Placeholder 3">
            <a:extLst>
              <a:ext uri="{FF2B5EF4-FFF2-40B4-BE49-F238E27FC236}">
                <a16:creationId xmlns:a16="http://schemas.microsoft.com/office/drawing/2014/main" id="{EF343209-1E5B-49FE-B69B-555E961CE00E}"/>
              </a:ext>
            </a:extLst>
          </p:cNvPr>
          <p:cNvSpPr>
            <a:spLocks noGrp="1"/>
          </p:cNvSpPr>
          <p:nvPr>
            <p:ph type="sldNum" sz="quarter" idx="12"/>
          </p:nvPr>
        </p:nvSpPr>
        <p:spPr/>
        <p:txBody>
          <a:bodyPr/>
          <a:lstStyle/>
          <a:p>
            <a:fld id="{741AFF56-1126-4107-9C02-BC0EFBF16431}" type="slidenum">
              <a:rPr lang="en-GB" smtClean="0"/>
              <a:pPr/>
              <a:t>35</a:t>
            </a:fld>
            <a:endParaRPr lang="en-GB" dirty="0"/>
          </a:p>
        </p:txBody>
      </p:sp>
      <p:sp>
        <p:nvSpPr>
          <p:cNvPr id="60" name="Footer Placeholder 4">
            <a:extLst>
              <a:ext uri="{FF2B5EF4-FFF2-40B4-BE49-F238E27FC236}">
                <a16:creationId xmlns:a16="http://schemas.microsoft.com/office/drawing/2014/main" id="{78B4DE52-4B6E-C18F-E7FF-B632A6A67D4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2" name="Content Placeholder 8">
            <a:extLst>
              <a:ext uri="{FF2B5EF4-FFF2-40B4-BE49-F238E27FC236}">
                <a16:creationId xmlns:a16="http://schemas.microsoft.com/office/drawing/2014/main" id="{A756E9CA-2BF7-1651-5777-C17C99939F73}"/>
              </a:ext>
            </a:extLst>
          </p:cNvPr>
          <p:cNvSpPr>
            <a:spLocks noGrp="1"/>
          </p:cNvSpPr>
          <p:nvPr>
            <p:ph idx="1"/>
          </p:nvPr>
        </p:nvSpPr>
        <p:spPr>
          <a:xfrm>
            <a:off x="5659088" y="2479329"/>
            <a:ext cx="6030602" cy="1899339"/>
          </a:xfrm>
        </p:spPr>
        <p:txBody>
          <a:bodyPr/>
          <a:lstStyle/>
          <a:p>
            <a:pPr algn="ctr"/>
            <a:r>
              <a:rPr lang="en-US" sz="2000" i="1" dirty="0"/>
              <a:t>“The company is aiming to deliver a </a:t>
            </a:r>
            <a:r>
              <a:rPr lang="en-US" sz="2000" i="1" u="sng" dirty="0"/>
              <a:t>commercial-scale</a:t>
            </a:r>
            <a:r>
              <a:rPr lang="en-US" sz="2000" i="1" dirty="0"/>
              <a:t>, </a:t>
            </a:r>
            <a:r>
              <a:rPr lang="en-US" sz="2000" i="1" u="sng" dirty="0"/>
              <a:t>error-corrected</a:t>
            </a:r>
            <a:r>
              <a:rPr lang="en-US" sz="2000" i="1" dirty="0"/>
              <a:t> quantum computer in 2033. Quantum computers are still only </a:t>
            </a:r>
            <a:r>
              <a:rPr lang="en-US" sz="2000" i="1" u="sng" dirty="0"/>
              <a:t>theoretically possible</a:t>
            </a:r>
            <a:r>
              <a:rPr lang="en-US" sz="2000" i="1" dirty="0"/>
              <a:t>, but if </a:t>
            </a:r>
            <a:r>
              <a:rPr lang="en-US" sz="2000" i="1" dirty="0" err="1"/>
              <a:t>realised</a:t>
            </a:r>
            <a:r>
              <a:rPr lang="en-US" sz="2000" i="1" dirty="0"/>
              <a:t> as expected, they will be </a:t>
            </a:r>
            <a:r>
              <a:rPr lang="en-US" sz="2000" i="1" u="sng" dirty="0"/>
              <a:t>exponentially faster </a:t>
            </a:r>
            <a:r>
              <a:rPr lang="en-US" sz="2000" i="1" dirty="0"/>
              <a:t>than the </a:t>
            </a:r>
            <a:r>
              <a:rPr lang="en-US" sz="2000" i="1" u="sng" dirty="0"/>
              <a:t>classical computers</a:t>
            </a:r>
            <a:r>
              <a:rPr lang="en-US" sz="2000" i="1" dirty="0"/>
              <a:t> most people use every day.”</a:t>
            </a:r>
          </a:p>
        </p:txBody>
      </p:sp>
      <p:pic>
        <p:nvPicPr>
          <p:cNvPr id="3" name="Picture 2">
            <a:extLst>
              <a:ext uri="{FF2B5EF4-FFF2-40B4-BE49-F238E27FC236}">
                <a16:creationId xmlns:a16="http://schemas.microsoft.com/office/drawing/2014/main" id="{2E88C666-637D-71DC-EF3A-4494D0EBA768}"/>
              </a:ext>
            </a:extLst>
          </p:cNvPr>
          <p:cNvPicPr>
            <a:picLocks noChangeAspect="1"/>
          </p:cNvPicPr>
          <p:nvPr/>
        </p:nvPicPr>
        <p:blipFill>
          <a:blip r:embed="rId3">
            <a:extLst>
              <a:ext uri="{28A0092B-C50C-407E-A947-70E740481C1C}">
                <a14:useLocalDpi xmlns:a14="http://schemas.microsoft.com/office/drawing/2010/main" val="0"/>
              </a:ext>
            </a:extLst>
          </a:blip>
          <a:srcRect t="7018" r="2724" b="21772"/>
          <a:stretch>
            <a:fillRect/>
          </a:stretch>
        </p:blipFill>
        <p:spPr>
          <a:xfrm>
            <a:off x="1894139" y="987187"/>
            <a:ext cx="3375115" cy="4883625"/>
          </a:xfrm>
          <a:prstGeom prst="rect">
            <a:avLst/>
          </a:prstGeom>
          <a:ln>
            <a:solidFill>
              <a:schemeClr val="accent1">
                <a:lumMod val="50000"/>
              </a:schemeClr>
            </a:solidFill>
          </a:ln>
        </p:spPr>
      </p:pic>
      <p:sp>
        <p:nvSpPr>
          <p:cNvPr id="6" name="Content Placeholder 8">
            <a:extLst>
              <a:ext uri="{FF2B5EF4-FFF2-40B4-BE49-F238E27FC236}">
                <a16:creationId xmlns:a16="http://schemas.microsoft.com/office/drawing/2014/main" id="{7FEB9FE1-3203-C5F1-B2C6-55BA341A6010}"/>
              </a:ext>
            </a:extLst>
          </p:cNvPr>
          <p:cNvSpPr txBox="1">
            <a:spLocks/>
          </p:cNvSpPr>
          <p:nvPr/>
        </p:nvSpPr>
        <p:spPr>
          <a:xfrm>
            <a:off x="5598285" y="4918188"/>
            <a:ext cx="6030602" cy="47154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i="1" dirty="0">
                <a:solidFill>
                  <a:schemeClr val="accent1"/>
                </a:solidFill>
              </a:rPr>
              <a:t>* for problems conducive to quantum algorithms</a:t>
            </a:r>
          </a:p>
        </p:txBody>
      </p:sp>
      <p:sp>
        <p:nvSpPr>
          <p:cNvPr id="7" name="Content Placeholder 8">
            <a:extLst>
              <a:ext uri="{FF2B5EF4-FFF2-40B4-BE49-F238E27FC236}">
                <a16:creationId xmlns:a16="http://schemas.microsoft.com/office/drawing/2014/main" id="{5BDC8322-9AF5-1C95-7B87-E49AE420300F}"/>
              </a:ext>
            </a:extLst>
          </p:cNvPr>
          <p:cNvSpPr txBox="1">
            <a:spLocks/>
          </p:cNvSpPr>
          <p:nvPr/>
        </p:nvSpPr>
        <p:spPr>
          <a:xfrm>
            <a:off x="11090212" y="3671348"/>
            <a:ext cx="673804" cy="47154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i="1" dirty="0">
                <a:solidFill>
                  <a:schemeClr val="accent1"/>
                </a:solidFill>
              </a:rPr>
              <a:t>*</a:t>
            </a:r>
          </a:p>
        </p:txBody>
      </p:sp>
    </p:spTree>
    <p:extLst>
      <p:ext uri="{BB962C8B-B14F-4D97-AF65-F5344CB8AC3E}">
        <p14:creationId xmlns:p14="http://schemas.microsoft.com/office/powerpoint/2010/main" val="267270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33CA5-5E69-8833-1E58-A4249893F38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CA40731-AC0A-CEE1-839A-8165B3D7D4C7}"/>
              </a:ext>
            </a:extLst>
          </p:cNvPr>
          <p:cNvGraphicFramePr>
            <a:graphicFrameLocks noGrp="1"/>
          </p:cNvGraphicFramePr>
          <p:nvPr>
            <p:extLst>
              <p:ext uri="{D42A27DB-BD31-4B8C-83A1-F6EECF244321}">
                <p14:modId xmlns:p14="http://schemas.microsoft.com/office/powerpoint/2010/main" val="3201573886"/>
              </p:ext>
            </p:extLst>
          </p:nvPr>
        </p:nvGraphicFramePr>
        <p:xfrm>
          <a:off x="2373452" y="1613945"/>
          <a:ext cx="7463968" cy="3069277"/>
        </p:xfrm>
        <a:graphic>
          <a:graphicData uri="http://schemas.openxmlformats.org/drawingml/2006/table">
            <a:tbl>
              <a:tblPr firstRow="1" bandRow="1">
                <a:tableStyleId>{2D5ABB26-0587-4C30-8999-92F81FD0307C}</a:tableStyleId>
              </a:tblPr>
              <a:tblGrid>
                <a:gridCol w="3731984">
                  <a:extLst>
                    <a:ext uri="{9D8B030D-6E8A-4147-A177-3AD203B41FA5}">
                      <a16:colId xmlns:a16="http://schemas.microsoft.com/office/drawing/2014/main" val="626901300"/>
                    </a:ext>
                  </a:extLst>
                </a:gridCol>
                <a:gridCol w="3731984">
                  <a:extLst>
                    <a:ext uri="{9D8B030D-6E8A-4147-A177-3AD203B41FA5}">
                      <a16:colId xmlns:a16="http://schemas.microsoft.com/office/drawing/2014/main" val="3328577955"/>
                    </a:ext>
                  </a:extLst>
                </a:gridCol>
              </a:tblGrid>
              <a:tr h="589641">
                <a:tc>
                  <a:txBody>
                    <a:bodyPr/>
                    <a:lstStyle/>
                    <a:p>
                      <a:pPr algn="ctr"/>
                      <a:r>
                        <a:rPr lang="en-AU" b="1" dirty="0">
                          <a:solidFill>
                            <a:schemeClr val="accent1"/>
                          </a:solidFill>
                        </a:rPr>
                        <a:t>What Was Said</a:t>
                      </a:r>
                    </a:p>
                  </a:txBody>
                  <a:tcPr marL="720000" marR="72000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b="1" dirty="0">
                          <a:solidFill>
                            <a:schemeClr val="accent1"/>
                          </a:solidFill>
                        </a:rPr>
                        <a:t>Proper Term</a:t>
                      </a:r>
                    </a:p>
                  </a:txBody>
                  <a:tcPr marL="720000" marR="72000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0661979"/>
                  </a:ext>
                </a:extLst>
              </a:tr>
              <a:tr h="589641">
                <a:tc>
                  <a:txBody>
                    <a:bodyPr/>
                    <a:lstStyle/>
                    <a:p>
                      <a:pPr algn="ctr"/>
                      <a:r>
                        <a:rPr lang="en-AU" dirty="0"/>
                        <a:t>“Random particle”</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Qubit</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035300"/>
                  </a:ext>
                </a:extLst>
              </a:tr>
              <a:tr h="589641">
                <a:tc>
                  <a:txBody>
                    <a:bodyPr/>
                    <a:lstStyle/>
                    <a:p>
                      <a:pPr algn="ctr"/>
                      <a:r>
                        <a:rPr lang="en-US" dirty="0"/>
                        <a:t>“Random state”</a:t>
                      </a:r>
                      <a:endParaRPr lang="en-AU" dirty="0"/>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Superposition</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240746"/>
                  </a:ext>
                </a:extLst>
              </a:tr>
              <a:tr h="6501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“Correlation between</a:t>
                      </a:r>
                      <a:br>
                        <a:rPr lang="en-AU" dirty="0"/>
                      </a:br>
                      <a:r>
                        <a:rPr lang="en-AU" dirty="0"/>
                        <a:t>random particles”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Entanglement</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519171"/>
                  </a:ext>
                </a:extLst>
              </a:tr>
              <a:tr h="6501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“Operations on</a:t>
                      </a:r>
                      <a:br>
                        <a:rPr lang="en-AU" dirty="0"/>
                      </a:br>
                      <a:r>
                        <a:rPr lang="en-AU" dirty="0"/>
                        <a:t>random particles”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Quantum gates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980387"/>
                  </a:ext>
                </a:extLst>
              </a:tr>
            </a:tbl>
          </a:graphicData>
        </a:graphic>
      </p:graphicFrame>
      <p:sp>
        <p:nvSpPr>
          <p:cNvPr id="3" name="Rectangle 2">
            <a:extLst>
              <a:ext uri="{FF2B5EF4-FFF2-40B4-BE49-F238E27FC236}">
                <a16:creationId xmlns:a16="http://schemas.microsoft.com/office/drawing/2014/main" id="{963F50B8-1334-B694-0C30-54DF7223E093}"/>
              </a:ext>
            </a:extLst>
          </p:cNvPr>
          <p:cNvSpPr/>
          <p:nvPr/>
        </p:nvSpPr>
        <p:spPr>
          <a:xfrm>
            <a:off x="2293107" y="2259942"/>
            <a:ext cx="7713177" cy="5638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B312FF05-8171-9583-C2AD-9D5E693BB34F}"/>
              </a:ext>
            </a:extLst>
          </p:cNvPr>
          <p:cNvSpPr/>
          <p:nvPr/>
        </p:nvSpPr>
        <p:spPr>
          <a:xfrm>
            <a:off x="2293107" y="2916864"/>
            <a:ext cx="7713177" cy="5638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FAF082A4-571A-8133-5F2E-36CED22F7335}"/>
              </a:ext>
            </a:extLst>
          </p:cNvPr>
          <p:cNvSpPr/>
          <p:nvPr/>
        </p:nvSpPr>
        <p:spPr>
          <a:xfrm>
            <a:off x="2354580" y="3480665"/>
            <a:ext cx="7713177" cy="5638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8DAFFE11-8D9A-9B6C-BC74-0194C795FC1B}"/>
              </a:ext>
            </a:extLst>
          </p:cNvPr>
          <p:cNvSpPr/>
          <p:nvPr/>
        </p:nvSpPr>
        <p:spPr>
          <a:xfrm>
            <a:off x="2293107" y="4119421"/>
            <a:ext cx="7713177" cy="6942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7">
            <a:extLst>
              <a:ext uri="{FF2B5EF4-FFF2-40B4-BE49-F238E27FC236}">
                <a16:creationId xmlns:a16="http://schemas.microsoft.com/office/drawing/2014/main" id="{8E547458-34DD-1B8A-DA9E-50C4677CA932}"/>
              </a:ext>
            </a:extLst>
          </p:cNvPr>
          <p:cNvSpPr>
            <a:spLocks noGrp="1"/>
          </p:cNvSpPr>
          <p:nvPr>
            <p:ph type="title"/>
          </p:nvPr>
        </p:nvSpPr>
        <p:spPr/>
        <p:txBody>
          <a:bodyPr/>
          <a:lstStyle/>
          <a:p>
            <a:r>
              <a:rPr lang="en-US" dirty="0"/>
              <a:t>Anti-Glossary</a:t>
            </a:r>
          </a:p>
        </p:txBody>
      </p:sp>
      <p:sp>
        <p:nvSpPr>
          <p:cNvPr id="4" name="Slide Number Placeholder 3">
            <a:extLst>
              <a:ext uri="{FF2B5EF4-FFF2-40B4-BE49-F238E27FC236}">
                <a16:creationId xmlns:a16="http://schemas.microsoft.com/office/drawing/2014/main" id="{BB7B096F-7F60-9A58-873B-2905598DBC66}"/>
              </a:ext>
            </a:extLst>
          </p:cNvPr>
          <p:cNvSpPr>
            <a:spLocks noGrp="1"/>
          </p:cNvSpPr>
          <p:nvPr>
            <p:ph type="sldNum" sz="quarter" idx="12"/>
          </p:nvPr>
        </p:nvSpPr>
        <p:spPr/>
        <p:txBody>
          <a:bodyPr/>
          <a:lstStyle/>
          <a:p>
            <a:fld id="{741AFF56-1126-4107-9C02-BC0EFBF16431}" type="slidenum">
              <a:rPr lang="en-GB" smtClean="0"/>
              <a:pPr/>
              <a:t>36</a:t>
            </a:fld>
            <a:endParaRPr lang="en-GB" dirty="0"/>
          </a:p>
        </p:txBody>
      </p:sp>
      <p:sp>
        <p:nvSpPr>
          <p:cNvPr id="60" name="Footer Placeholder 4">
            <a:extLst>
              <a:ext uri="{FF2B5EF4-FFF2-40B4-BE49-F238E27FC236}">
                <a16:creationId xmlns:a16="http://schemas.microsoft.com/office/drawing/2014/main" id="{2FA38278-DE94-6844-0DF2-4B103464CAC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82910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FCA3B-2D2E-E07B-CD4E-5BDDF852BAE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DA20C93-782C-EC1C-FD84-69AC6D74B7B7}"/>
              </a:ext>
            </a:extLst>
          </p:cNvPr>
          <p:cNvSpPr>
            <a:spLocks noGrp="1"/>
          </p:cNvSpPr>
          <p:nvPr>
            <p:ph type="title"/>
          </p:nvPr>
        </p:nvSpPr>
        <p:spPr/>
        <p:txBody>
          <a:bodyPr/>
          <a:lstStyle/>
          <a:p>
            <a:r>
              <a:rPr lang="en-US" dirty="0"/>
              <a:t>Who Am I</a:t>
            </a:r>
          </a:p>
        </p:txBody>
      </p:sp>
      <p:sp>
        <p:nvSpPr>
          <p:cNvPr id="9" name="Content Placeholder 8">
            <a:extLst>
              <a:ext uri="{FF2B5EF4-FFF2-40B4-BE49-F238E27FC236}">
                <a16:creationId xmlns:a16="http://schemas.microsoft.com/office/drawing/2014/main" id="{73B620CE-D42A-C8A3-77A9-678EB384793E}"/>
              </a:ext>
            </a:extLst>
          </p:cNvPr>
          <p:cNvSpPr>
            <a:spLocks noGrp="1"/>
          </p:cNvSpPr>
          <p:nvPr>
            <p:ph idx="1"/>
          </p:nvPr>
        </p:nvSpPr>
        <p:spPr>
          <a:xfrm>
            <a:off x="1398203" y="2474892"/>
            <a:ext cx="5737994" cy="1908215"/>
          </a:xfrm>
        </p:spPr>
        <p:txBody>
          <a:bodyPr>
            <a:spAutoFit/>
          </a:bodyPr>
          <a:lstStyle/>
          <a:p>
            <a:pPr marL="342900" indent="-342900">
              <a:buFont typeface="Arial" panose="020B0604020202020204" pitchFamily="34" charset="0"/>
              <a:buChar char="•"/>
            </a:pPr>
            <a:r>
              <a:rPr lang="en-US" sz="2800" dirty="0"/>
              <a:t>Data science actuary</a:t>
            </a:r>
          </a:p>
          <a:p>
            <a:pPr marL="342900" indent="-342900">
              <a:buFont typeface="Arial" panose="020B0604020202020204" pitchFamily="34" charset="0"/>
              <a:buChar char="•"/>
            </a:pPr>
            <a:r>
              <a:rPr lang="en-US" sz="2800" dirty="0"/>
              <a:t>Computer science nerd</a:t>
            </a:r>
          </a:p>
          <a:p>
            <a:pPr marL="342900" indent="-342900">
              <a:buFont typeface="Arial" panose="020B0604020202020204" pitchFamily="34" charset="0"/>
              <a:buChar char="•"/>
            </a:pPr>
            <a:r>
              <a:rPr lang="en-US" sz="2800" dirty="0"/>
              <a:t>Electronics hobbyist</a:t>
            </a:r>
          </a:p>
        </p:txBody>
      </p:sp>
      <p:sp>
        <p:nvSpPr>
          <p:cNvPr id="4" name="Slide Number Placeholder 3">
            <a:extLst>
              <a:ext uri="{FF2B5EF4-FFF2-40B4-BE49-F238E27FC236}">
                <a16:creationId xmlns:a16="http://schemas.microsoft.com/office/drawing/2014/main" id="{D171AD89-B17D-B7D7-A501-2D679B218218}"/>
              </a:ext>
            </a:extLst>
          </p:cNvPr>
          <p:cNvSpPr>
            <a:spLocks noGrp="1"/>
          </p:cNvSpPr>
          <p:nvPr>
            <p:ph type="sldNum" sz="quarter" idx="12"/>
          </p:nvPr>
        </p:nvSpPr>
        <p:spPr/>
        <p:txBody>
          <a:bodyPr/>
          <a:lstStyle/>
          <a:p>
            <a:fld id="{741AFF56-1126-4107-9C02-BC0EFBF16431}" type="slidenum">
              <a:rPr lang="en-GB" smtClean="0"/>
              <a:pPr/>
              <a:t>4</a:t>
            </a:fld>
            <a:endParaRPr lang="en-GB" dirty="0"/>
          </a:p>
        </p:txBody>
      </p:sp>
      <p:sp>
        <p:nvSpPr>
          <p:cNvPr id="2" name="Footer Placeholder 4">
            <a:extLst>
              <a:ext uri="{FF2B5EF4-FFF2-40B4-BE49-F238E27FC236}">
                <a16:creationId xmlns:a16="http://schemas.microsoft.com/office/drawing/2014/main" id="{6D186F44-1B33-D43C-273F-77BBFDB9EC1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15" name="Picture 14">
            <a:extLst>
              <a:ext uri="{FF2B5EF4-FFF2-40B4-BE49-F238E27FC236}">
                <a16:creationId xmlns:a16="http://schemas.microsoft.com/office/drawing/2014/main" id="{3C3A8BCC-AA6A-A44C-9ED1-8A00857F5E4A}"/>
              </a:ext>
            </a:extLst>
          </p:cNvPr>
          <p:cNvPicPr>
            <a:picLocks noChangeAspect="1"/>
          </p:cNvPicPr>
          <p:nvPr/>
        </p:nvPicPr>
        <p:blipFill>
          <a:blip r:embed="rId3">
            <a:extLst>
              <a:ext uri="{28A0092B-C50C-407E-A947-70E740481C1C}">
                <a14:useLocalDpi xmlns:a14="http://schemas.microsoft.com/office/drawing/2010/main" val="0"/>
              </a:ext>
            </a:extLst>
          </a:blip>
          <a:srcRect l="7162" t="12500" r="7496" b="11026"/>
          <a:stretch>
            <a:fillRect/>
          </a:stretch>
        </p:blipFill>
        <p:spPr>
          <a:xfrm>
            <a:off x="6893576" y="1013012"/>
            <a:ext cx="3805906" cy="4831974"/>
          </a:xfrm>
          <a:prstGeom prst="rect">
            <a:avLst/>
          </a:prstGeom>
          <a:ln>
            <a:solidFill>
              <a:schemeClr val="accent1">
                <a:lumMod val="50000"/>
              </a:schemeClr>
            </a:solidFill>
          </a:ln>
        </p:spPr>
      </p:pic>
    </p:spTree>
    <p:extLst>
      <p:ext uri="{BB962C8B-B14F-4D97-AF65-F5344CB8AC3E}">
        <p14:creationId xmlns:p14="http://schemas.microsoft.com/office/powerpoint/2010/main" val="2322622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5AF0F-D964-3D4F-027F-6CF94D2BD1A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6EA3F8D-BDCC-4540-4ED1-A076FEDEC167}"/>
              </a:ext>
            </a:extLst>
          </p:cNvPr>
          <p:cNvSpPr>
            <a:spLocks noGrp="1"/>
          </p:cNvSpPr>
          <p:nvPr>
            <p:ph type="title"/>
          </p:nvPr>
        </p:nvSpPr>
        <p:spPr/>
        <p:txBody>
          <a:bodyPr/>
          <a:lstStyle/>
          <a:p>
            <a:r>
              <a:rPr lang="en-US" dirty="0"/>
              <a:t>Prior Art</a:t>
            </a:r>
          </a:p>
        </p:txBody>
      </p:sp>
      <p:sp>
        <p:nvSpPr>
          <p:cNvPr id="4" name="Slide Number Placeholder 3">
            <a:extLst>
              <a:ext uri="{FF2B5EF4-FFF2-40B4-BE49-F238E27FC236}">
                <a16:creationId xmlns:a16="http://schemas.microsoft.com/office/drawing/2014/main" id="{751D8363-3ABC-A7A3-9681-58BD77CD0182}"/>
              </a:ext>
            </a:extLst>
          </p:cNvPr>
          <p:cNvSpPr>
            <a:spLocks noGrp="1"/>
          </p:cNvSpPr>
          <p:nvPr>
            <p:ph type="sldNum" sz="quarter" idx="12"/>
          </p:nvPr>
        </p:nvSpPr>
        <p:spPr/>
        <p:txBody>
          <a:bodyPr/>
          <a:lstStyle/>
          <a:p>
            <a:fld id="{741AFF56-1126-4107-9C02-BC0EFBF16431}" type="slidenum">
              <a:rPr lang="en-GB" smtClean="0"/>
              <a:pPr/>
              <a:t>5</a:t>
            </a:fld>
            <a:endParaRPr lang="en-GB" dirty="0"/>
          </a:p>
        </p:txBody>
      </p:sp>
      <p:sp>
        <p:nvSpPr>
          <p:cNvPr id="2" name="Footer Placeholder 4">
            <a:extLst>
              <a:ext uri="{FF2B5EF4-FFF2-40B4-BE49-F238E27FC236}">
                <a16:creationId xmlns:a16="http://schemas.microsoft.com/office/drawing/2014/main" id="{1705629A-20EE-487E-DD2D-91C0E0DD634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7" name="Picture 6">
            <a:extLst>
              <a:ext uri="{FF2B5EF4-FFF2-40B4-BE49-F238E27FC236}">
                <a16:creationId xmlns:a16="http://schemas.microsoft.com/office/drawing/2014/main" id="{573B5D8E-DE3D-05B9-FB12-FE644C7109B1}"/>
              </a:ext>
            </a:extLst>
          </p:cNvPr>
          <p:cNvPicPr>
            <a:picLocks noChangeAspect="1"/>
          </p:cNvPicPr>
          <p:nvPr/>
        </p:nvPicPr>
        <p:blipFill>
          <a:blip r:embed="rId3"/>
          <a:srcRect r="327"/>
          <a:stretch>
            <a:fillRect/>
          </a:stretch>
        </p:blipFill>
        <p:spPr>
          <a:xfrm>
            <a:off x="1871551" y="904606"/>
            <a:ext cx="3326026" cy="4727359"/>
          </a:xfrm>
          <a:prstGeom prst="rect">
            <a:avLst/>
          </a:prstGeom>
        </p:spPr>
      </p:pic>
      <p:sp>
        <p:nvSpPr>
          <p:cNvPr id="10" name="TextBox 9">
            <a:extLst>
              <a:ext uri="{FF2B5EF4-FFF2-40B4-BE49-F238E27FC236}">
                <a16:creationId xmlns:a16="http://schemas.microsoft.com/office/drawing/2014/main" id="{A6B0E2CE-774A-C4E0-7979-B60B44CA5508}"/>
              </a:ext>
            </a:extLst>
          </p:cNvPr>
          <p:cNvSpPr txBox="1"/>
          <p:nvPr/>
        </p:nvSpPr>
        <p:spPr>
          <a:xfrm>
            <a:off x="1871551" y="5623650"/>
            <a:ext cx="3062796" cy="261610"/>
          </a:xfrm>
          <a:prstGeom prst="rect">
            <a:avLst/>
          </a:prstGeom>
          <a:noFill/>
        </p:spPr>
        <p:txBody>
          <a:bodyPr wrap="square" lIns="0" rtlCol="0">
            <a:spAutoFit/>
          </a:bodyPr>
          <a:lstStyle/>
          <a:p>
            <a:r>
              <a:rPr lang="en-AU" sz="1050" dirty="0"/>
              <a:t>Authors: Anthony Lowe &amp; Michael Walker</a:t>
            </a:r>
          </a:p>
        </p:txBody>
      </p:sp>
      <p:pic>
        <p:nvPicPr>
          <p:cNvPr id="6" name="Picture 5">
            <a:extLst>
              <a:ext uri="{FF2B5EF4-FFF2-40B4-BE49-F238E27FC236}">
                <a16:creationId xmlns:a16="http://schemas.microsoft.com/office/drawing/2014/main" id="{0AD562DA-C119-BDAC-8464-19450C997229}"/>
              </a:ext>
            </a:extLst>
          </p:cNvPr>
          <p:cNvPicPr>
            <a:picLocks noChangeAspect="1"/>
          </p:cNvPicPr>
          <p:nvPr/>
        </p:nvPicPr>
        <p:blipFill>
          <a:blip r:embed="rId4">
            <a:extLst>
              <a:ext uri="{28A0092B-C50C-407E-A947-70E740481C1C}">
                <a14:useLocalDpi xmlns:a14="http://schemas.microsoft.com/office/drawing/2010/main" val="0"/>
              </a:ext>
            </a:extLst>
          </a:blip>
          <a:srcRect l="33024"/>
          <a:stretch>
            <a:fillRect/>
          </a:stretch>
        </p:blipFill>
        <p:spPr>
          <a:xfrm>
            <a:off x="6701223" y="904606"/>
            <a:ext cx="3619226" cy="4732054"/>
          </a:xfrm>
          <a:prstGeom prst="rect">
            <a:avLst/>
          </a:prstGeom>
          <a:ln>
            <a:solidFill>
              <a:schemeClr val="accent1"/>
            </a:solidFill>
          </a:ln>
        </p:spPr>
      </p:pic>
      <p:sp>
        <p:nvSpPr>
          <p:cNvPr id="9" name="TextBox 8">
            <a:extLst>
              <a:ext uri="{FF2B5EF4-FFF2-40B4-BE49-F238E27FC236}">
                <a16:creationId xmlns:a16="http://schemas.microsoft.com/office/drawing/2014/main" id="{46546503-5211-DCEE-677B-4963F331034C}"/>
              </a:ext>
            </a:extLst>
          </p:cNvPr>
          <p:cNvSpPr txBox="1"/>
          <p:nvPr/>
        </p:nvSpPr>
        <p:spPr>
          <a:xfrm>
            <a:off x="6701223" y="5631965"/>
            <a:ext cx="3062796" cy="261610"/>
          </a:xfrm>
          <a:prstGeom prst="rect">
            <a:avLst/>
          </a:prstGeom>
          <a:noFill/>
        </p:spPr>
        <p:txBody>
          <a:bodyPr wrap="square" lIns="0" rtlCol="0">
            <a:spAutoFit/>
          </a:bodyPr>
          <a:lstStyle/>
          <a:p>
            <a:r>
              <a:rPr lang="en-AU" sz="1050" dirty="0"/>
              <a:t>Source: Actuaries Digital</a:t>
            </a:r>
          </a:p>
        </p:txBody>
      </p:sp>
    </p:spTree>
    <p:extLst>
      <p:ext uri="{BB962C8B-B14F-4D97-AF65-F5344CB8AC3E}">
        <p14:creationId xmlns:p14="http://schemas.microsoft.com/office/powerpoint/2010/main" val="252333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3F303-D0EB-B825-696A-1DCF141CF6A1}"/>
            </a:ext>
          </a:extLst>
        </p:cNvPr>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C58CCE0B-1535-398E-CA21-6450FB87E82D}"/>
              </a:ext>
            </a:extLst>
          </p:cNvPr>
          <p:cNvGraphicFramePr>
            <a:graphicFrameLocks noGrp="1"/>
          </p:cNvGraphicFramePr>
          <p:nvPr>
            <p:extLst>
              <p:ext uri="{D42A27DB-BD31-4B8C-83A1-F6EECF244321}">
                <p14:modId xmlns:p14="http://schemas.microsoft.com/office/powerpoint/2010/main" val="3439057142"/>
              </p:ext>
            </p:extLst>
          </p:nvPr>
        </p:nvGraphicFramePr>
        <p:xfrm>
          <a:off x="872312" y="1220900"/>
          <a:ext cx="10466248" cy="4265500"/>
        </p:xfrm>
        <a:graphic>
          <a:graphicData uri="http://schemas.openxmlformats.org/drawingml/2006/table">
            <a:tbl>
              <a:tblPr firstRow="1" bandRow="1">
                <a:tableStyleId>{2D5ABB26-0587-4C30-8999-92F81FD0307C}</a:tableStyleId>
              </a:tblPr>
              <a:tblGrid>
                <a:gridCol w="5233124">
                  <a:extLst>
                    <a:ext uri="{9D8B030D-6E8A-4147-A177-3AD203B41FA5}">
                      <a16:colId xmlns:a16="http://schemas.microsoft.com/office/drawing/2014/main" val="626901300"/>
                    </a:ext>
                  </a:extLst>
                </a:gridCol>
                <a:gridCol w="5233124">
                  <a:extLst>
                    <a:ext uri="{9D8B030D-6E8A-4147-A177-3AD203B41FA5}">
                      <a16:colId xmlns:a16="http://schemas.microsoft.com/office/drawing/2014/main" val="3328577955"/>
                    </a:ext>
                  </a:extLst>
                </a:gridCol>
              </a:tblGrid>
              <a:tr h="589641">
                <a:tc>
                  <a:txBody>
                    <a:bodyPr/>
                    <a:lstStyle/>
                    <a:p>
                      <a:pPr algn="ctr"/>
                      <a:r>
                        <a:rPr lang="en-AU" b="1" dirty="0">
                          <a:solidFill>
                            <a:schemeClr val="accent1"/>
                          </a:solidFill>
                        </a:rPr>
                        <a:t>A problem in search of a solution</a:t>
                      </a:r>
                    </a:p>
                  </a:txBody>
                  <a:tcPr marL="720000" marR="72000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b="1" dirty="0">
                          <a:solidFill>
                            <a:schemeClr val="accent1"/>
                          </a:solidFill>
                        </a:rPr>
                        <a:t>Algorithm(s) for finding a solution</a:t>
                      </a:r>
                    </a:p>
                  </a:txBody>
                  <a:tcPr marL="720000" marR="720000" marT="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0661979"/>
                  </a:ext>
                </a:extLst>
              </a:tr>
              <a:tr h="589641">
                <a:tc>
                  <a:txBody>
                    <a:bodyPr/>
                    <a:lstStyle/>
                    <a:p>
                      <a:pPr algn="ctr"/>
                      <a:r>
                        <a:rPr lang="en-AU" dirty="0"/>
                        <a:t>x - 5 = 9</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Addition</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035300"/>
                  </a:ext>
                </a:extLst>
              </a:tr>
              <a:tr h="589641">
                <a:tc>
                  <a:txBody>
                    <a:bodyPr/>
                    <a:lstStyle/>
                    <a:p>
                      <a:pPr algn="ctr"/>
                      <a:r>
                        <a:rPr lang="en-AU" dirty="0"/>
                        <a:t>ax</a:t>
                      </a:r>
                      <a:r>
                        <a:rPr lang="en-AU" baseline="30000" dirty="0"/>
                        <a:t>2</a:t>
                      </a:r>
                      <a:r>
                        <a:rPr lang="en-AU" dirty="0"/>
                        <a:t> + bx + c = 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Quadratic formula</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240746"/>
                  </a:ext>
                </a:extLst>
              </a:tr>
              <a:tr h="6501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ax</a:t>
                      </a:r>
                      <a:r>
                        <a:rPr lang="en-AU" baseline="30000" dirty="0"/>
                        <a:t>5</a:t>
                      </a:r>
                      <a:r>
                        <a:rPr lang="en-AU" dirty="0"/>
                        <a:t> + bx</a:t>
                      </a:r>
                      <a:r>
                        <a:rPr lang="en-AU" baseline="30000" dirty="0"/>
                        <a:t>4</a:t>
                      </a:r>
                      <a:r>
                        <a:rPr lang="en-AU" dirty="0"/>
                        <a:t> + cx</a:t>
                      </a:r>
                      <a:r>
                        <a:rPr lang="en-AU" strike="noStrike" baseline="30000" dirty="0"/>
                        <a:t>3</a:t>
                      </a:r>
                      <a:r>
                        <a:rPr lang="en-AU" dirty="0"/>
                        <a:t> + dx</a:t>
                      </a:r>
                      <a:r>
                        <a:rPr lang="en-AU" strike="noStrike" baseline="30000" dirty="0"/>
                        <a:t>2</a:t>
                      </a:r>
                      <a:r>
                        <a:rPr lang="en-AU" dirty="0"/>
                        <a:t> + ex + f = 0</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Numerical methods</a:t>
                      </a:r>
                      <a:br>
                        <a:rPr lang="en-AU" dirty="0"/>
                      </a:br>
                      <a:r>
                        <a:rPr lang="en-AU" dirty="0"/>
                        <a:t>(e.g. Newton’s method)</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519171"/>
                  </a:ext>
                </a:extLst>
              </a:tr>
              <a:tr h="650177">
                <a:tc>
                  <a:txBody>
                    <a:bodyPr/>
                    <a:lstStyle/>
                    <a:p>
                      <a:pPr algn="ctr"/>
                      <a:r>
                        <a:rPr lang="en-AU" dirty="0"/>
                        <a:t>Portfolio weights which minimise </a:t>
                      </a:r>
                      <a:r>
                        <a:rPr lang="en-AU" dirty="0" err="1"/>
                        <a:t>sd</a:t>
                      </a:r>
                      <a:r>
                        <a:rPr lang="en-AU" dirty="0"/>
                        <a:t> for a given expected return w/ constraints</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Monte Carlo simulation, etc.</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536004"/>
                  </a:ext>
                </a:extLst>
              </a:tr>
              <a:tr h="5896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Factor of a very large number</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Quadratic sieve, etc.</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6937382"/>
                  </a:ext>
                </a:extLst>
              </a:tr>
              <a:tr h="6065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dirty="0"/>
                        <a:t>The shortest route between every town/city in Australia</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err="1"/>
                        <a:t>Christofides</a:t>
                      </a:r>
                      <a:r>
                        <a:rPr lang="en-AU" dirty="0"/>
                        <a:t> and Serdyukov, etc.</a:t>
                      </a:r>
                    </a:p>
                  </a:txBody>
                  <a:tcPr marL="720000" marR="72000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3318729"/>
                  </a:ext>
                </a:extLst>
              </a:tr>
            </a:tbl>
          </a:graphicData>
        </a:graphic>
      </p:graphicFrame>
      <p:sp>
        <p:nvSpPr>
          <p:cNvPr id="8" name="Title 7">
            <a:extLst>
              <a:ext uri="{FF2B5EF4-FFF2-40B4-BE49-F238E27FC236}">
                <a16:creationId xmlns:a16="http://schemas.microsoft.com/office/drawing/2014/main" id="{E42DEBEB-6E00-8DB7-C688-C69CD222ED39}"/>
              </a:ext>
            </a:extLst>
          </p:cNvPr>
          <p:cNvSpPr>
            <a:spLocks noGrp="1"/>
          </p:cNvSpPr>
          <p:nvPr>
            <p:ph type="title"/>
          </p:nvPr>
        </p:nvSpPr>
        <p:spPr>
          <a:xfrm>
            <a:off x="326848" y="288389"/>
            <a:ext cx="8423452" cy="1232435"/>
          </a:xfrm>
        </p:spPr>
        <p:txBody>
          <a:bodyPr/>
          <a:lstStyle/>
          <a:p>
            <a:r>
              <a:rPr lang="en-US" dirty="0"/>
              <a:t>An Informal Description of Computation</a:t>
            </a:r>
          </a:p>
        </p:txBody>
      </p:sp>
      <p:sp>
        <p:nvSpPr>
          <p:cNvPr id="4" name="Slide Number Placeholder 3">
            <a:extLst>
              <a:ext uri="{FF2B5EF4-FFF2-40B4-BE49-F238E27FC236}">
                <a16:creationId xmlns:a16="http://schemas.microsoft.com/office/drawing/2014/main" id="{A451D215-4458-A472-E895-917E400EA432}"/>
              </a:ext>
            </a:extLst>
          </p:cNvPr>
          <p:cNvSpPr>
            <a:spLocks noGrp="1"/>
          </p:cNvSpPr>
          <p:nvPr>
            <p:ph type="sldNum" sz="quarter" idx="12"/>
          </p:nvPr>
        </p:nvSpPr>
        <p:spPr/>
        <p:txBody>
          <a:bodyPr/>
          <a:lstStyle/>
          <a:p>
            <a:fld id="{741AFF56-1126-4107-9C02-BC0EFBF16431}" type="slidenum">
              <a:rPr lang="en-GB" smtClean="0"/>
              <a:pPr/>
              <a:t>6</a:t>
            </a:fld>
            <a:endParaRPr lang="en-GB" dirty="0"/>
          </a:p>
        </p:txBody>
      </p:sp>
      <p:sp>
        <p:nvSpPr>
          <p:cNvPr id="2" name="Footer Placeholder 4">
            <a:extLst>
              <a:ext uri="{FF2B5EF4-FFF2-40B4-BE49-F238E27FC236}">
                <a16:creationId xmlns:a16="http://schemas.microsoft.com/office/drawing/2014/main" id="{665CB847-C044-D3A4-A956-88E3F189C5F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3" name="Rectangle 2">
            <a:extLst>
              <a:ext uri="{FF2B5EF4-FFF2-40B4-BE49-F238E27FC236}">
                <a16:creationId xmlns:a16="http://schemas.microsoft.com/office/drawing/2014/main" id="{651938A4-8BC3-2172-8D50-ED02C216BF52}"/>
              </a:ext>
            </a:extLst>
          </p:cNvPr>
          <p:cNvSpPr/>
          <p:nvPr/>
        </p:nvSpPr>
        <p:spPr>
          <a:xfrm>
            <a:off x="685800" y="1645920"/>
            <a:ext cx="10911840" cy="8074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E9BB44-B89B-B9FE-B655-DD789E00E816}"/>
              </a:ext>
            </a:extLst>
          </p:cNvPr>
          <p:cNvSpPr/>
          <p:nvPr/>
        </p:nvSpPr>
        <p:spPr>
          <a:xfrm>
            <a:off x="685800" y="3036710"/>
            <a:ext cx="10911840" cy="6434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EBF8414-B560-0C28-3DF3-FF29F20A266B}"/>
              </a:ext>
            </a:extLst>
          </p:cNvPr>
          <p:cNvSpPr/>
          <p:nvPr/>
        </p:nvSpPr>
        <p:spPr>
          <a:xfrm>
            <a:off x="685800" y="2450505"/>
            <a:ext cx="10911840" cy="5862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18B10A-35F5-D153-3C4B-71BE777309D5}"/>
              </a:ext>
            </a:extLst>
          </p:cNvPr>
          <p:cNvSpPr/>
          <p:nvPr/>
        </p:nvSpPr>
        <p:spPr>
          <a:xfrm>
            <a:off x="685800" y="3680178"/>
            <a:ext cx="10911840" cy="6434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9308AFE-AE65-7C5D-A9C2-C52D85CF20CA}"/>
              </a:ext>
            </a:extLst>
          </p:cNvPr>
          <p:cNvSpPr/>
          <p:nvPr/>
        </p:nvSpPr>
        <p:spPr>
          <a:xfrm>
            <a:off x="685800" y="4323647"/>
            <a:ext cx="10911840" cy="5983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8B5817-7958-8F34-69A7-5414FF5728F4}"/>
              </a:ext>
            </a:extLst>
          </p:cNvPr>
          <p:cNvSpPr/>
          <p:nvPr/>
        </p:nvSpPr>
        <p:spPr>
          <a:xfrm>
            <a:off x="685800" y="4938890"/>
            <a:ext cx="10911840" cy="5983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682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0E1C0-01C4-CBA3-D21A-16CEBF7A5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425EDF-441E-421A-51C0-5B2169BC6E46}"/>
              </a:ext>
            </a:extLst>
          </p:cNvPr>
          <p:cNvSpPr>
            <a:spLocks noGrp="1"/>
          </p:cNvSpPr>
          <p:nvPr>
            <p:ph type="title"/>
          </p:nvPr>
        </p:nvSpPr>
        <p:spPr/>
        <p:txBody>
          <a:bodyPr/>
          <a:lstStyle/>
          <a:p>
            <a:r>
              <a:rPr lang="en-US" dirty="0"/>
              <a:t>Early Computing </a:t>
            </a:r>
          </a:p>
        </p:txBody>
      </p:sp>
      <p:sp>
        <p:nvSpPr>
          <p:cNvPr id="4" name="Footer Placeholder 4">
            <a:extLst>
              <a:ext uri="{FF2B5EF4-FFF2-40B4-BE49-F238E27FC236}">
                <a16:creationId xmlns:a16="http://schemas.microsoft.com/office/drawing/2014/main" id="{08E4C060-36E4-1300-96E7-A8F144EDF85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5" name="TextBox 4">
            <a:extLst>
              <a:ext uri="{FF2B5EF4-FFF2-40B4-BE49-F238E27FC236}">
                <a16:creationId xmlns:a16="http://schemas.microsoft.com/office/drawing/2014/main" id="{3342BF9E-CAC5-5D5D-B26D-E5D2FAD2ADB6}"/>
              </a:ext>
            </a:extLst>
          </p:cNvPr>
          <p:cNvSpPr txBox="1"/>
          <p:nvPr/>
        </p:nvSpPr>
        <p:spPr>
          <a:xfrm>
            <a:off x="7349359" y="84935"/>
            <a:ext cx="6101254" cy="369332"/>
          </a:xfrm>
          <a:prstGeom prst="rect">
            <a:avLst/>
          </a:prstGeom>
          <a:noFill/>
        </p:spPr>
        <p:txBody>
          <a:bodyPr wrap="square">
            <a:spAutoFit/>
          </a:bodyPr>
          <a:lstStyle/>
          <a:p>
            <a:r>
              <a:rPr lang="en-AU" dirty="0"/>
              <a:t>https://www.svgrepo.com/svg/404694/abacus</a:t>
            </a:r>
          </a:p>
        </p:txBody>
      </p:sp>
      <p:pic>
        <p:nvPicPr>
          <p:cNvPr id="8" name="Graphic 7">
            <a:extLst>
              <a:ext uri="{FF2B5EF4-FFF2-40B4-BE49-F238E27FC236}">
                <a16:creationId xmlns:a16="http://schemas.microsoft.com/office/drawing/2014/main" id="{A9A9F130-9B17-373B-7D6A-0D75BC9E42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02607" y="1280570"/>
            <a:ext cx="5577430" cy="5577430"/>
          </a:xfrm>
          <a:prstGeom prst="rect">
            <a:avLst/>
          </a:prstGeom>
        </p:spPr>
      </p:pic>
    </p:spTree>
    <p:extLst>
      <p:ext uri="{BB962C8B-B14F-4D97-AF65-F5344CB8AC3E}">
        <p14:creationId xmlns:p14="http://schemas.microsoft.com/office/powerpoint/2010/main" val="412569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1A3B6-BA63-4005-A3D1-C3A9B84546F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BF3A302-471F-D13A-1A5D-3A3B0D105809}"/>
              </a:ext>
            </a:extLst>
          </p:cNvPr>
          <p:cNvSpPr>
            <a:spLocks noGrp="1"/>
          </p:cNvSpPr>
          <p:nvPr>
            <p:ph type="title"/>
          </p:nvPr>
        </p:nvSpPr>
        <p:spPr>
          <a:xfrm>
            <a:off x="326848" y="288389"/>
            <a:ext cx="11083274" cy="1232435"/>
          </a:xfrm>
        </p:spPr>
        <p:txBody>
          <a:bodyPr/>
          <a:lstStyle/>
          <a:p>
            <a:r>
              <a:rPr lang="en-US" dirty="0"/>
              <a:t>Slide Rule</a:t>
            </a:r>
          </a:p>
        </p:txBody>
      </p:sp>
      <p:sp>
        <p:nvSpPr>
          <p:cNvPr id="4" name="Slide Number Placeholder 3">
            <a:extLst>
              <a:ext uri="{FF2B5EF4-FFF2-40B4-BE49-F238E27FC236}">
                <a16:creationId xmlns:a16="http://schemas.microsoft.com/office/drawing/2014/main" id="{F15EFD4A-8911-B67A-5F7C-273E2BD4F726}"/>
              </a:ext>
            </a:extLst>
          </p:cNvPr>
          <p:cNvSpPr>
            <a:spLocks noGrp="1"/>
          </p:cNvSpPr>
          <p:nvPr>
            <p:ph type="sldNum" sz="quarter" idx="12"/>
          </p:nvPr>
        </p:nvSpPr>
        <p:spPr/>
        <p:txBody>
          <a:bodyPr/>
          <a:lstStyle/>
          <a:p>
            <a:fld id="{741AFF56-1126-4107-9C02-BC0EFBF16431}" type="slidenum">
              <a:rPr lang="en-GB" smtClean="0"/>
              <a:pPr/>
              <a:t>8</a:t>
            </a:fld>
            <a:endParaRPr lang="en-GB" dirty="0"/>
          </a:p>
        </p:txBody>
      </p:sp>
      <p:sp>
        <p:nvSpPr>
          <p:cNvPr id="2" name="Footer Placeholder 4">
            <a:extLst>
              <a:ext uri="{FF2B5EF4-FFF2-40B4-BE49-F238E27FC236}">
                <a16:creationId xmlns:a16="http://schemas.microsoft.com/office/drawing/2014/main" id="{26F7725E-B7B0-F8BC-51BF-64C783F013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6" name="Picture 5" descr="Step 3 Find the smaller number on the D scale, then slide the C scale onto it.">
            <a:extLst>
              <a:ext uri="{FF2B5EF4-FFF2-40B4-BE49-F238E27FC236}">
                <a16:creationId xmlns:a16="http://schemas.microsoft.com/office/drawing/2014/main" id="{8B70FC50-E1DD-9A5D-466E-C4D3C495D456}"/>
              </a:ext>
            </a:extLst>
          </p:cNvPr>
          <p:cNvPicPr>
            <a:picLocks noChangeAspect="1"/>
          </p:cNvPicPr>
          <p:nvPr/>
        </p:nvPicPr>
        <p:blipFill>
          <a:blip r:embed="rId3"/>
          <a:stretch>
            <a:fillRect/>
          </a:stretch>
        </p:blipFill>
        <p:spPr>
          <a:xfrm>
            <a:off x="2536399" y="0"/>
            <a:ext cx="6664171" cy="4998128"/>
          </a:xfrm>
          <a:prstGeom prst="rect">
            <a:avLst/>
          </a:prstGeom>
        </p:spPr>
      </p:pic>
      <p:graphicFrame>
        <p:nvGraphicFramePr>
          <p:cNvPr id="10" name="Table 9">
            <a:extLst>
              <a:ext uri="{FF2B5EF4-FFF2-40B4-BE49-F238E27FC236}">
                <a16:creationId xmlns:a16="http://schemas.microsoft.com/office/drawing/2014/main" id="{E7C187C5-933D-E8D2-BBA4-8578634EB691}"/>
              </a:ext>
            </a:extLst>
          </p:cNvPr>
          <p:cNvGraphicFramePr>
            <a:graphicFrameLocks noGrp="1"/>
          </p:cNvGraphicFramePr>
          <p:nvPr>
            <p:extLst>
              <p:ext uri="{D42A27DB-BD31-4B8C-83A1-F6EECF244321}">
                <p14:modId xmlns:p14="http://schemas.microsoft.com/office/powerpoint/2010/main" val="155845573"/>
              </p:ext>
            </p:extLst>
          </p:nvPr>
        </p:nvGraphicFramePr>
        <p:xfrm>
          <a:off x="4194673" y="5078824"/>
          <a:ext cx="3484511" cy="1241280"/>
        </p:xfrm>
        <a:graphic>
          <a:graphicData uri="http://schemas.openxmlformats.org/drawingml/2006/table">
            <a:tbl>
              <a:tblPr firstRow="1" bandRow="1">
                <a:tableStyleId>{2D5ABB26-0587-4C30-8999-92F81FD0307C}</a:tableStyleId>
              </a:tblPr>
              <a:tblGrid>
                <a:gridCol w="878635">
                  <a:extLst>
                    <a:ext uri="{9D8B030D-6E8A-4147-A177-3AD203B41FA5}">
                      <a16:colId xmlns:a16="http://schemas.microsoft.com/office/drawing/2014/main" val="2573559783"/>
                    </a:ext>
                  </a:extLst>
                </a:gridCol>
                <a:gridCol w="323425">
                  <a:extLst>
                    <a:ext uri="{9D8B030D-6E8A-4147-A177-3AD203B41FA5}">
                      <a16:colId xmlns:a16="http://schemas.microsoft.com/office/drawing/2014/main" val="692930139"/>
                    </a:ext>
                  </a:extLst>
                </a:gridCol>
                <a:gridCol w="2282451">
                  <a:extLst>
                    <a:ext uri="{9D8B030D-6E8A-4147-A177-3AD203B41FA5}">
                      <a16:colId xmlns:a16="http://schemas.microsoft.com/office/drawing/2014/main" val="910462295"/>
                    </a:ext>
                  </a:extLst>
                </a:gridCol>
              </a:tblGrid>
              <a:tr h="175914">
                <a:tc>
                  <a:txBody>
                    <a:bodyPr/>
                    <a:lstStyle/>
                    <a:p>
                      <a:pPr algn="r"/>
                      <a:r>
                        <a:rPr lang="en-AU" b="1" dirty="0"/>
                        <a:t>2.6 × 3</a:t>
                      </a:r>
                    </a:p>
                  </a:txBody>
                  <a:tcPr marT="18000" marB="18000"/>
                </a:tc>
                <a:tc>
                  <a:txBody>
                    <a:bodyPr/>
                    <a:lstStyle/>
                    <a:p>
                      <a:pPr algn="ctr"/>
                      <a:r>
                        <a:rPr lang="en-AU" b="1" dirty="0"/>
                        <a:t>=</a:t>
                      </a:r>
                    </a:p>
                  </a:txBody>
                  <a:tcPr marT="18000" marB="18000"/>
                </a:tc>
                <a:tc>
                  <a:txBody>
                    <a:bodyPr/>
                    <a:lstStyle/>
                    <a:p>
                      <a:r>
                        <a:rPr lang="sv-SE" b="1" dirty="0"/>
                        <a:t>exp(log(2.6) + log(3))</a:t>
                      </a:r>
                      <a:endParaRPr lang="en-AU" b="1" dirty="0"/>
                    </a:p>
                  </a:txBody>
                  <a:tcPr marT="18000" marB="18000"/>
                </a:tc>
                <a:extLst>
                  <a:ext uri="{0D108BD9-81ED-4DB2-BD59-A6C34878D82A}">
                    <a16:rowId xmlns:a16="http://schemas.microsoft.com/office/drawing/2014/main" val="2341207579"/>
                  </a:ext>
                </a:extLst>
              </a:tr>
              <a:tr h="175914">
                <a:tc>
                  <a:txBody>
                    <a:bodyPr/>
                    <a:lstStyle/>
                    <a:p>
                      <a:endParaRPr lang="en-AU" b="1"/>
                    </a:p>
                  </a:txBody>
                  <a:tcPr marT="18000" marB="18000"/>
                </a:tc>
                <a:tc>
                  <a:txBody>
                    <a:bodyPr/>
                    <a:lstStyle/>
                    <a:p>
                      <a:r>
                        <a:rPr lang="en-AU" b="1" dirty="0"/>
                        <a:t>=</a:t>
                      </a:r>
                    </a:p>
                  </a:txBody>
                  <a:tcPr marT="18000" marB="18000"/>
                </a:tc>
                <a:tc>
                  <a:txBody>
                    <a:bodyPr/>
                    <a:lstStyle/>
                    <a:p>
                      <a:r>
                        <a:rPr lang="en-AU" b="1" dirty="0"/>
                        <a:t>exp(0.9555 + 1.0986)</a:t>
                      </a:r>
                    </a:p>
                  </a:txBody>
                  <a:tcPr marT="18000" marB="18000"/>
                </a:tc>
                <a:extLst>
                  <a:ext uri="{0D108BD9-81ED-4DB2-BD59-A6C34878D82A}">
                    <a16:rowId xmlns:a16="http://schemas.microsoft.com/office/drawing/2014/main" val="2174281069"/>
                  </a:ext>
                </a:extLst>
              </a:tr>
              <a:tr h="175914">
                <a:tc>
                  <a:txBody>
                    <a:bodyPr/>
                    <a:lstStyle/>
                    <a:p>
                      <a:endParaRPr lang="en-AU" b="1"/>
                    </a:p>
                  </a:txBody>
                  <a:tcPr marT="18000" marB="18000"/>
                </a:tc>
                <a:tc>
                  <a:txBody>
                    <a:bodyPr/>
                    <a:lstStyle/>
                    <a:p>
                      <a:r>
                        <a:rPr lang="en-AU" b="1" dirty="0"/>
                        <a:t>=</a:t>
                      </a:r>
                    </a:p>
                  </a:txBody>
                  <a:tcPr marT="18000" marB="18000"/>
                </a:tc>
                <a:tc>
                  <a:txBody>
                    <a:bodyPr/>
                    <a:lstStyle/>
                    <a:p>
                      <a:r>
                        <a:rPr lang="en-AU" b="1" dirty="0"/>
                        <a:t>exp(2.0541)</a:t>
                      </a:r>
                    </a:p>
                  </a:txBody>
                  <a:tcPr marT="18000" marB="18000"/>
                </a:tc>
                <a:extLst>
                  <a:ext uri="{0D108BD9-81ED-4DB2-BD59-A6C34878D82A}">
                    <a16:rowId xmlns:a16="http://schemas.microsoft.com/office/drawing/2014/main" val="403865378"/>
                  </a:ext>
                </a:extLst>
              </a:tr>
              <a:tr h="173504">
                <a:tc>
                  <a:txBody>
                    <a:bodyPr/>
                    <a:lstStyle/>
                    <a:p>
                      <a:endParaRPr lang="en-AU" b="1" dirty="0"/>
                    </a:p>
                  </a:txBody>
                  <a:tcPr marT="18000" marB="18000"/>
                </a:tc>
                <a:tc>
                  <a:txBody>
                    <a:bodyPr/>
                    <a:lstStyle/>
                    <a:p>
                      <a:r>
                        <a:rPr lang="en-AU" b="1" dirty="0"/>
                        <a:t>=</a:t>
                      </a:r>
                    </a:p>
                  </a:txBody>
                  <a:tcPr marT="18000" marB="18000"/>
                </a:tc>
                <a:tc>
                  <a:txBody>
                    <a:bodyPr/>
                    <a:lstStyle/>
                    <a:p>
                      <a:r>
                        <a:rPr lang="en-AU" b="1" dirty="0"/>
                        <a:t>7.7998</a:t>
                      </a:r>
                    </a:p>
                  </a:txBody>
                  <a:tcPr marT="18000" marB="18000"/>
                </a:tc>
                <a:extLst>
                  <a:ext uri="{0D108BD9-81ED-4DB2-BD59-A6C34878D82A}">
                    <a16:rowId xmlns:a16="http://schemas.microsoft.com/office/drawing/2014/main" val="307407909"/>
                  </a:ext>
                </a:extLst>
              </a:tr>
            </a:tbl>
          </a:graphicData>
        </a:graphic>
      </p:graphicFrame>
    </p:spTree>
    <p:extLst>
      <p:ext uri="{BB962C8B-B14F-4D97-AF65-F5344CB8AC3E}">
        <p14:creationId xmlns:p14="http://schemas.microsoft.com/office/powerpoint/2010/main" val="1963079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C4DF9-BAD7-4792-334A-4B33807DF6D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70F4A76-1287-E328-7733-38E20EC1E6CF}"/>
              </a:ext>
            </a:extLst>
          </p:cNvPr>
          <p:cNvSpPr>
            <a:spLocks noGrp="1"/>
          </p:cNvSpPr>
          <p:nvPr>
            <p:ph type="title"/>
          </p:nvPr>
        </p:nvSpPr>
        <p:spPr>
          <a:xfrm>
            <a:off x="326848" y="288389"/>
            <a:ext cx="11083274" cy="1232435"/>
          </a:xfrm>
        </p:spPr>
        <p:txBody>
          <a:bodyPr/>
          <a:lstStyle/>
          <a:p>
            <a:r>
              <a:rPr lang="en-US" dirty="0"/>
              <a:t>Phillips Machine</a:t>
            </a:r>
            <a:br>
              <a:rPr lang="en-US" dirty="0"/>
            </a:br>
            <a:r>
              <a:rPr lang="en-US" dirty="0"/>
              <a:t>MONIAC</a:t>
            </a:r>
            <a:br>
              <a:rPr lang="en-US" dirty="0"/>
            </a:br>
            <a:r>
              <a:rPr lang="en-US" dirty="0"/>
              <a:t>Financephalograph</a:t>
            </a:r>
          </a:p>
        </p:txBody>
      </p:sp>
      <p:sp>
        <p:nvSpPr>
          <p:cNvPr id="4" name="Slide Number Placeholder 3">
            <a:extLst>
              <a:ext uri="{FF2B5EF4-FFF2-40B4-BE49-F238E27FC236}">
                <a16:creationId xmlns:a16="http://schemas.microsoft.com/office/drawing/2014/main" id="{24010D9D-0697-B671-216A-7FC847C11502}"/>
              </a:ext>
            </a:extLst>
          </p:cNvPr>
          <p:cNvSpPr>
            <a:spLocks noGrp="1"/>
          </p:cNvSpPr>
          <p:nvPr>
            <p:ph type="sldNum" sz="quarter" idx="12"/>
          </p:nvPr>
        </p:nvSpPr>
        <p:spPr/>
        <p:txBody>
          <a:bodyPr/>
          <a:lstStyle/>
          <a:p>
            <a:fld id="{741AFF56-1126-4107-9C02-BC0EFBF16431}" type="slidenum">
              <a:rPr lang="en-GB" smtClean="0"/>
              <a:pPr/>
              <a:t>9</a:t>
            </a:fld>
            <a:endParaRPr lang="en-GB" dirty="0"/>
          </a:p>
        </p:txBody>
      </p:sp>
      <p:sp>
        <p:nvSpPr>
          <p:cNvPr id="2" name="Footer Placeholder 4">
            <a:extLst>
              <a:ext uri="{FF2B5EF4-FFF2-40B4-BE49-F238E27FC236}">
                <a16:creationId xmlns:a16="http://schemas.microsoft.com/office/drawing/2014/main" id="{C0E3028B-564E-4CB6-11C8-B4FB46440DE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3" name="Picture 2" descr="undefined">
            <a:extLst>
              <a:ext uri="{FF2B5EF4-FFF2-40B4-BE49-F238E27FC236}">
                <a16:creationId xmlns:a16="http://schemas.microsoft.com/office/drawing/2014/main" id="{E35F2182-6751-7966-1EED-3687339148A9}"/>
              </a:ext>
            </a:extLst>
          </p:cNvPr>
          <p:cNvPicPr>
            <a:picLocks noChangeAspect="1"/>
          </p:cNvPicPr>
          <p:nvPr/>
        </p:nvPicPr>
        <p:blipFill>
          <a:blip r:embed="rId3"/>
          <a:stretch>
            <a:fillRect/>
          </a:stretch>
        </p:blipFill>
        <p:spPr>
          <a:xfrm>
            <a:off x="3526372" y="0"/>
            <a:ext cx="4684226" cy="6858000"/>
          </a:xfrm>
          <a:prstGeom prst="rect">
            <a:avLst/>
          </a:prstGeom>
        </p:spPr>
      </p:pic>
    </p:spTree>
    <p:extLst>
      <p:ext uri="{BB962C8B-B14F-4D97-AF65-F5344CB8AC3E}">
        <p14:creationId xmlns:p14="http://schemas.microsoft.com/office/powerpoint/2010/main" val="3125946031"/>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599de3cb-4d49-453d-b800-5d7115dc628a" ContentTypeId="0x0101005B474B5874136940B1FCFFA385B6F80C" PreviousValue="false"/>
</file>

<file path=customXml/item4.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CE6YYQN64SX3-786882053-16819</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https://actuaries.sharepoint.com/sites/DMS/_layouts/15/DocIdRedir.aspx?ID=CE6YYQN64SX3-786882053-16819</Url>
      <Description>CE6YYQN64SX3-786882053-16819</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In recent years, “quantum computing” has jumped from lab notes to board-level
disclosures and government MOUs. HSBC reported a 34% lift in trading performance.
PsiQuantum, worth $10 billion+ after a recent capital raise, has received $940 million of
funding from the federal and Queensland government to build a quantum computer in
Brisbane. And, the recently-inked Tech Prosperity Deal between the US and UK listed 7
focus areas for collaboration to “Secure Quantum Advantage.”
This session will get you ahead of the curve: able to read quantum headlines sensibly,
separate signal from marketing, and answer the inevitable “should we care yet?” with
confidence. We’ll get there via a short, non-technical tour of classical computing
(including the abacus) and a simple, memorable picture of what makes quantum
different so you can talk about it without new jargon.
As with previous waves of emerging technology such as data and AI, early interest in
quantum computing is accompanied by heightened expectations. The challenge for
organisations will be distinguishing genuine progress from short-term hype and
assessing when meaningful opportunities will emerge.</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29</Value>
      <Value>44</Value>
      <Value>40</Value>
      <Value>38</Value>
      <Value>97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39BB6DB-30D2-443E-A72B-A294D99248AE}"/>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5BFE6014-CAB8-4174-802E-8E7B4023BB8D}"/>
</file>

<file path=customXml/itemProps4.xml><?xml version="1.0" encoding="utf-8"?>
<ds:datastoreItem xmlns:ds="http://schemas.openxmlformats.org/officeDocument/2006/customXml" ds:itemID="{23A7F36D-13F6-4DF0-A1FA-99BF5BE8352E}">
  <ds:schemaRefs>
    <ds:schemaRef ds:uri="http://schemas.microsoft.com/office/2006/documentManagement/types"/>
    <ds:schemaRef ds:uri="http://purl.org/dc/dcmitype/"/>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b9043e53-a078-4fe1-9a97-1dc890974721"/>
    <ds:schemaRef ds:uri="http://www.w3.org/XML/1998/namespace"/>
  </ds:schemaRefs>
</ds:datastoreItem>
</file>

<file path=customXml/itemProps5.xml><?xml version="1.0" encoding="utf-8"?>
<ds:datastoreItem xmlns:ds="http://schemas.openxmlformats.org/officeDocument/2006/customXml" ds:itemID="{1376F5E9-5B61-4856-BDEB-5802C1F392D2}"/>
</file>

<file path=docProps/app.xml><?xml version="1.0" encoding="utf-8"?>
<Properties xmlns="http://schemas.openxmlformats.org/officeDocument/2006/extended-properties" xmlns:vt="http://schemas.openxmlformats.org/officeDocument/2006/docPropsVTypes">
  <TotalTime>7157</TotalTime>
  <Words>1895</Words>
  <Application>Microsoft Office PowerPoint</Application>
  <PresentationFormat>Widescreen</PresentationFormat>
  <Paragraphs>515</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ABC Oracle</vt:lpstr>
      <vt:lpstr>ABC Oracle Medium</vt:lpstr>
      <vt:lpstr>Arial</vt:lpstr>
      <vt:lpstr>Calibri</vt:lpstr>
      <vt:lpstr>Cambria Math</vt:lpstr>
      <vt:lpstr>Office Theme</vt:lpstr>
      <vt:lpstr>Demystifying Quantum Computing: A Practical Primer for Actuaries</vt:lpstr>
      <vt:lpstr>The Promise</vt:lpstr>
      <vt:lpstr>Agenda</vt:lpstr>
      <vt:lpstr>Who Am I</vt:lpstr>
      <vt:lpstr>Prior Art</vt:lpstr>
      <vt:lpstr>An Informal Description of Computation</vt:lpstr>
      <vt:lpstr>Early Computing </vt:lpstr>
      <vt:lpstr>Slide Rule</vt:lpstr>
      <vt:lpstr>Phillips Machine MONIAC Financephalograph</vt:lpstr>
      <vt:lpstr>Curta Mechanical Calculator</vt:lpstr>
      <vt:lpstr>PowerPoint Presentation</vt:lpstr>
      <vt:lpstr>Direct Simulation</vt:lpstr>
      <vt:lpstr>Direct Simulation</vt:lpstr>
      <vt:lpstr>Modern Computing </vt:lpstr>
      <vt:lpstr>Numbers</vt:lpstr>
      <vt:lpstr>Binary Numbers</vt:lpstr>
      <vt:lpstr>Binary Counting</vt:lpstr>
      <vt:lpstr>Binary Mathematics</vt:lpstr>
      <vt:lpstr>Binary Addition Rules</vt:lpstr>
      <vt:lpstr>Electric Valves</vt:lpstr>
      <vt:lpstr>Adder</vt:lpstr>
      <vt:lpstr>Chain of Adders</vt:lpstr>
      <vt:lpstr>Building on This</vt:lpstr>
      <vt:lpstr>Quantum Computing </vt:lpstr>
      <vt:lpstr>Example Randomness</vt:lpstr>
      <vt:lpstr>A Single Random Particle</vt:lpstr>
      <vt:lpstr>A Single Random Particle</vt:lpstr>
      <vt:lpstr>Two Random Particles in a System</vt:lpstr>
      <vt:lpstr>Two Random Particles in a System</vt:lpstr>
      <vt:lpstr>Operations on Random Particles</vt:lpstr>
      <vt:lpstr>IBM Heron</vt:lpstr>
      <vt:lpstr>A Motivating Problem/Solution</vt:lpstr>
      <vt:lpstr>What Does This Mean in Practice?</vt:lpstr>
      <vt:lpstr>The Challenges and the Opportunities</vt:lpstr>
      <vt:lpstr>Back to the Promise</vt:lpstr>
      <vt:lpstr>Anti-Glossary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Demystifying Quantum Computing: A Practical Primer for Actuaries</dc:title>
  <dc:creator>Rob Deutsch</dc:creator>
  <cp:lastModifiedBy>Rob Deutsch</cp:lastModifiedBy>
  <cp:revision>187</cp:revision>
  <cp:lastPrinted>2026-05-24T04:32:36Z</cp:lastPrinted>
  <dcterms:created xsi:type="dcterms:W3CDTF">2023-05-24T00:01:03Z</dcterms:created>
  <dcterms:modified xsi:type="dcterms:W3CDTF">2026-05-24T06:34:11Z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0a4cca1a-a87e-44f0-b503-56a45cbbdbcd</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44;#Data Science and AI|70993916-283d-436e-9a11-782717950164</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