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ppt/tags/tag1.xml" ContentType="application/vnd.openxmlformats-officedocument.presentationml.tags+xml"/>
  <Override PartName="/docProps/core.xml" ContentType="application/vnd.openxmlformats-package.core-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9" r:id="rId26"/>
    <p:sldId id="276" r:id="rId27"/>
    <p:sldId id="27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6150" autoAdjust="0"/>
  </p:normalViewPr>
  <p:slideViewPr>
    <p:cSldViewPr snapToGrid="0">
      <p:cViewPr varScale="1">
        <p:scale>
          <a:sx n="77" d="100"/>
          <a:sy n="77" d="100"/>
        </p:scale>
        <p:origin x="616"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customXml" Target="../customXml/item5.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Annette, for that kind introduction.</a:t>
            </a:r>
            <a:br>
              <a:rPr lang="en-US" dirty="0"/>
            </a:br>
            <a:r>
              <a:rPr lang="en-US" dirty="0"/>
              <a:t>This feels like somewhat of a homecoming for me – it’s been about 20 years since I finished my actuarial studies degree at UNSW. I want to thank the institute and all of you for being here today. </a:t>
            </a:r>
            <a:br>
              <a:rPr lang="en-US" dirty="0"/>
            </a:br>
            <a:r>
              <a:rPr lang="en-US" dirty="0"/>
              <a:t>I’m going to spend most of my time sharing some learnings about building one of A/NZ’s most compelling and fastest growing Fintechs and how the lessons I’ve learnt there might help you orient in this age of corporate and economic recalibration and hopefully to answer the question on this slide: how do we bring startup agility into actuarial practice while maintaining </a:t>
            </a:r>
            <a:r>
              <a:rPr lang="en-US" dirty="0" err="1"/>
              <a:t>rigour</a:t>
            </a:r>
            <a:r>
              <a:rPr lang="en-US" dirty="0"/>
              <a:t>?</a:t>
            </a:r>
            <a:br>
              <a:rPr lang="en-US" dirty="0"/>
            </a:br>
            <a:br>
              <a:rPr lang="en-US" dirty="0"/>
            </a:br>
            <a:r>
              <a:rPr lang="en-US" dirty="0"/>
              <a:t>So let me start by telling you what Hnry is, because how the business is built matters for what I'm about to say.</a:t>
            </a:r>
            <a:br>
              <a:rPr lang="en-US" dirty="0"/>
            </a:br>
            <a:br>
              <a:rPr lang="en-US" dirty="0"/>
            </a:br>
            <a:endParaRPr lang="en-US" dirty="0"/>
          </a:p>
        </p:txBody>
      </p:sp>
      <p:sp>
        <p:nvSpPr>
          <p:cNvPr id="4" name="Slide Number Placeholder 3"/>
          <p:cNvSpPr>
            <a:spLocks noGrp="1"/>
          </p:cNvSpPr>
          <p:nvPr>
            <p:ph type="sldNum" sz="quarter" idx="10"/>
          </p:nvPr>
        </p:nvSpPr>
        <p:spPr/>
        <p:txBody>
          <a:bodyPr/>
          <a:lstStyle/>
          <a:p>
            <a:fld id="{D9F33C66-5654-1148-83AC-A0AD0D60E2D5}"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where the Christensen frame I set up earlier becomes important.</a:t>
            </a:r>
            <a:br>
              <a:rPr lang="en-US" dirty="0"/>
            </a:br>
            <a:endParaRPr lang="en-US" dirty="0"/>
          </a:p>
          <a:p>
            <a:r>
              <a:rPr lang="en-US" dirty="0"/>
              <a:t>Specialist professions are, structurally, the high-margin incumbents of the knowledge economy. The reason your profession exists in the institutional form it does — credentialed, fee-based, slow to train, expensive to access — is that producing rigorous judgement under uncertainty has historically required years of training, significant infrastructure, and credentialed accountability. That was the moat.</a:t>
            </a:r>
            <a:br>
              <a:rPr lang="en-US" dirty="0"/>
            </a:br>
            <a:endParaRPr lang="en-US" dirty="0"/>
          </a:p>
          <a:p>
            <a:r>
              <a:rPr lang="en-US" dirty="0"/>
              <a:t>AI is the disruptive technology. It’s entering at the bottom of the market, through things like first-pass analysis, pattern recognition, document review — and moving upmarket fast. In the last twenty-four months, the cost of producing competent quantitative analysis has collapsed. AI is doing in an afternoon what used to take a smart analyst three weeks. Not perfectly. Not in regulated contexts. But well enough to land in a commercial decision.</a:t>
            </a:r>
          </a:p>
          <a:p>
            <a:r>
              <a:rPr lang="en-US" dirty="0"/>
              <a:t>This is what this conference is calling recalibration. Christensen would call it disruption.</a:t>
            </a:r>
            <a:br>
              <a:rPr lang="en-US" dirty="0"/>
            </a:br>
            <a:endParaRPr lang="en-US" dirty="0"/>
          </a:p>
          <a:p>
            <a:r>
              <a:rPr lang="en-US" dirty="0"/>
              <a:t>And here's the part that matters most for you. Disruption doesn't kill incumbents. It unbundles them. It strips away the parts that have become commoditised and concentrates value in the parts that haven't. The bargain that built specialist professions is being reopened, and the question that determines who keeps the seat is not who has the credential. It's who has the mode of reasoning that AI can't do.</a:t>
            </a:r>
          </a:p>
          <a:p>
            <a:r>
              <a:rPr lang="en-US" dirty="0"/>
              <a:t>That mode has a name. Almost nobody uses it formally. And the next ten minutes is what it is.</a:t>
            </a:r>
          </a:p>
        </p:txBody>
      </p:sp>
      <p:sp>
        <p:nvSpPr>
          <p:cNvPr id="4" name="Slide Number Placeholder 3"/>
          <p:cNvSpPr>
            <a:spLocks noGrp="1"/>
          </p:cNvSpPr>
          <p:nvPr>
            <p:ph type="sldNum" sz="quarter" idx="10"/>
          </p:nvPr>
        </p:nvSpPr>
        <p:spPr/>
        <p:txBody>
          <a:bodyPr/>
          <a:lstStyle/>
          <a:p>
            <a:fld id="{D9F33C66-5654-1148-83AC-A0AD0D60E2D5}"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talk about the three modes of reasoning. Your training has equipped you for two. The third is the one operators use to get into the rooms we just talked about.</a:t>
            </a:r>
          </a:p>
          <a:p>
            <a:endParaRPr lang="en-US" dirty="0"/>
          </a:p>
          <a:p>
            <a:r>
              <a:rPr lang="en-US" dirty="0"/>
              <a:t>DEDUCTIVE — rule + fact = guaranteed conclusion. Mathematical reasoning. Compliance. Your profession is exceptional at this mode.</a:t>
            </a:r>
          </a:p>
          <a:p>
            <a:endParaRPr lang="en-US" dirty="0"/>
          </a:p>
          <a:p>
            <a:r>
              <a:rPr lang="en-US" dirty="0"/>
              <a:t>INDUCTIVE — many independent observations converge on a pattern. Research, pattern-finding, market analysis. This is the mode AI is most directly automating. Pattern recognition through accumulated observations is exactly what LLMs do natively. The work hasn't disappeared. The premium has just compressed. </a:t>
            </a:r>
          </a:p>
          <a:p>
            <a:endParaRPr lang="en-US" dirty="0"/>
          </a:p>
          <a:p>
            <a:r>
              <a:rPr lang="en-US" dirty="0"/>
              <a:t>ABDUCTIVE — the third mode. Named by Charles Sanders Peirce in the late nineteenth century. You don't have a stable rule. You don't have enough observations. What you have is one puzzling situation and you need to act. Abduction says: generate the best available explanation, hold it provisionally and design a test that would confirm or kill it.</a:t>
            </a:r>
          </a:p>
          <a:p>
            <a:r>
              <a:rPr lang="en-US" dirty="0"/>
              <a:t>The mode that operates when the reference class doesn't yet exist.</a:t>
            </a:r>
          </a:p>
          <a:p>
            <a:r>
              <a:rPr lang="en-US" dirty="0"/>
              <a:t>Let me show you what it looks like in practice.</a:t>
            </a:r>
          </a:p>
        </p:txBody>
      </p:sp>
      <p:sp>
        <p:nvSpPr>
          <p:cNvPr id="4" name="Slide Number Placeholder 3"/>
          <p:cNvSpPr>
            <a:spLocks noGrp="1"/>
          </p:cNvSpPr>
          <p:nvPr>
            <p:ph type="sldNum" sz="quarter" idx="10"/>
          </p:nvPr>
        </p:nvSpPr>
        <p:spPr/>
        <p:txBody>
          <a:bodyPr/>
          <a:lstStyle/>
          <a:p>
            <a:fld id="{D9F33C66-5654-1148-83AC-A0AD0D60E2D5}"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Imagine your organisation is considering entering a new market.</a:t>
            </a:r>
            <a:br>
              <a:rPr lang="en-US" dirty="0"/>
            </a:br>
            <a:endParaRPr lang="en-US" dirty="0"/>
          </a:p>
          <a:p>
            <a:r>
              <a:rPr lang="en-US" dirty="0"/>
              <a:t>The deductive shape: rule + fact. Our hurdle is 25% IRR. This market projects a 30% return. Therefore we enter.</a:t>
            </a:r>
            <a:br>
              <a:rPr lang="en-US" dirty="0"/>
            </a:br>
            <a:endParaRPr lang="en-US" dirty="0"/>
          </a:p>
          <a:p>
            <a:r>
              <a:rPr lang="en-US" dirty="0"/>
              <a:t>The inductive shape: independent observations converging. Markets with size &amp;gt; X, regulatory clarity, and a distribution partner have all worked. This one ticks all three. Probabilistically more confident in entry.</a:t>
            </a:r>
            <a:br>
              <a:rPr lang="en-US" dirty="0"/>
            </a:br>
            <a:endParaRPr lang="en-US" dirty="0"/>
          </a:p>
          <a:p>
            <a:r>
              <a:rPr lang="en-US" dirty="0"/>
              <a:t>The abductive shape: we have a puzzling situation with no comparable market. Our best account rests on assumptions. Name the most fragile one and then design the cheapest test that would tell us if it holds.</a:t>
            </a:r>
          </a:p>
          <a:p>
            <a:r>
              <a:rPr lang="en-US" dirty="0"/>
              <a:t>In commercial decision-making, the third is increasingly the only one available — because the pace of change has made reference classes thinner.</a:t>
            </a:r>
          </a:p>
          <a:p>
            <a:r>
              <a:rPr lang="en-US" dirty="0"/>
              <a:t>Abduction is the mode the boardroom most needs. And it's the mode AI structurally cannot do. AI is exceptional at inductive pattern recognition. It is, by design, incapable of committing to an explanation of a specific situation that has no reference class.</a:t>
            </a:r>
          </a:p>
        </p:txBody>
      </p:sp>
      <p:sp>
        <p:nvSpPr>
          <p:cNvPr id="4" name="Slide Number Placeholder 3"/>
          <p:cNvSpPr>
            <a:spLocks noGrp="1"/>
          </p:cNvSpPr>
          <p:nvPr>
            <p:ph type="sldNum" sz="quarter" idx="10"/>
          </p:nvPr>
        </p:nvSpPr>
        <p:spPr/>
        <p:txBody>
          <a:bodyPr/>
          <a:lstStyle/>
          <a:p>
            <a:fld id="{D9F33C66-5654-1148-83AC-A0AD0D60E2D5}"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thing about your training I want to name carefully. I'm not a Fellow of this profession, so I don't have the standing to critique a profession's training. But here's an observation I think holds.</a:t>
            </a:r>
          </a:p>
          <a:p>
            <a:endParaRPr lang="en-US" dirty="0"/>
          </a:p>
          <a:p>
            <a:r>
              <a:rPr lang="en-US" dirty="0"/>
              <a:t>The abductive seat is not where your training has been pointed. Not because your profession dismisses abduction — there are plenty of brilliant abductive thinkers in this room. But the contexts your formal training is calibrated for don't reward it.</a:t>
            </a:r>
          </a:p>
          <a:p>
            <a:r>
              <a:rPr lang="en-US" dirty="0"/>
              <a:t>Regulated work demands deductive certainty. Reserving and pricing reward inductive precision. The actuarial control cycle runs slowly, with high precision, because the stakes demand it.</a:t>
            </a:r>
          </a:p>
          <a:p>
            <a:r>
              <a:rPr lang="en-US" dirty="0"/>
              <a:t>The kind of work that rewards abduction — strategic, fast-cadence, commercial — sits outside the regulated core. It's the kind of work your last four presidents have been asking the profession to claim.</a:t>
            </a:r>
          </a:p>
          <a:p>
            <a:r>
              <a:rPr lang="en-US" dirty="0"/>
              <a:t>That's not a critique. It's a description of which dials your training has emphasised.</a:t>
            </a:r>
          </a:p>
          <a:p>
            <a:r>
              <a:rPr lang="en-US" dirty="0"/>
              <a:t>But the abductive mode is teachable and there's a single question that captures the entire cycle in one sentence.</a:t>
            </a:r>
          </a:p>
        </p:txBody>
      </p:sp>
      <p:sp>
        <p:nvSpPr>
          <p:cNvPr id="4" name="Slide Number Placeholder 3"/>
          <p:cNvSpPr>
            <a:spLocks noGrp="1"/>
          </p:cNvSpPr>
          <p:nvPr>
            <p:ph type="sldNum" sz="quarter" idx="10"/>
          </p:nvPr>
        </p:nvSpPr>
        <p:spPr/>
        <p:txBody>
          <a:bodyPr/>
          <a:lstStyle/>
          <a:p>
            <a:fld id="{D9F33C66-5654-1148-83AC-A0AD0D60E2D5}" type="slidenum">
              <a:rPr lang="en-US"/>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the question.</a:t>
            </a:r>
          </a:p>
          <a:p>
            <a:r>
              <a:rPr lang="en-US" dirty="0"/>
              <a:t>[pause]</a:t>
            </a:r>
          </a:p>
          <a:p>
            <a:r>
              <a:rPr lang="en-US" dirty="0"/>
              <a:t>Eighteen words. The whole abductive cycle in a single sentence.</a:t>
            </a:r>
          </a:p>
          <a:p>
            <a:r>
              <a:rPr lang="en-US" dirty="0"/>
              <a:t>The first half — committing to a hypothesis. The second half — designing the falsification before you commit. Because if you can't name what would disprove you, you're not doing abduction. You're rationalising.</a:t>
            </a:r>
          </a:p>
          <a:p>
            <a:r>
              <a:rPr lang="en-US" dirty="0"/>
              <a:t>Most analytical professionals miss the second half. They commit to an explanation, then look for evidence that confirms it. The abductive discipline reverses that.</a:t>
            </a:r>
          </a:p>
          <a:p>
            <a:endParaRPr lang="en-US" dirty="0"/>
          </a:p>
          <a:p>
            <a:r>
              <a:rPr lang="en-US" dirty="0"/>
              <a:t>Two times in my own career where the answer to this question determined whether the next year was a strategic asset or a year I lost.</a:t>
            </a:r>
          </a:p>
        </p:txBody>
      </p:sp>
      <p:sp>
        <p:nvSpPr>
          <p:cNvPr id="4" name="Slide Number Placeholder 3"/>
          <p:cNvSpPr>
            <a:spLocks noGrp="1"/>
          </p:cNvSpPr>
          <p:nvPr>
            <p:ph type="sldNum" sz="quarter" idx="10"/>
          </p:nvPr>
        </p:nvSpPr>
        <p:spPr/>
        <p:txBody>
          <a:bodyPr/>
          <a:lstStyle/>
          <a:p>
            <a:fld id="{D9F33C66-5654-1148-83AC-A0AD0D60E2D5}"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entered Australia, we had a playbook. NZ had taught us recruitment firms were the natural anchor channel. </a:t>
            </a:r>
            <a:br>
              <a:rPr lang="en-US" dirty="0"/>
            </a:br>
            <a:br>
              <a:rPr lang="en-US" dirty="0"/>
            </a:br>
            <a:r>
              <a:rPr lang="en-US" dirty="0"/>
              <a:t>So we went to the same firms — literally the Australian arms of our NZ partners. The conversations were great. Nothing converted.</a:t>
            </a:r>
          </a:p>
          <a:p>
            <a:br>
              <a:rPr lang="en-US" dirty="0"/>
            </a:br>
            <a:r>
              <a:rPr lang="en-US" dirty="0"/>
              <a:t>Australian recruitment firms are structurally different. They're labour hire operators. Tax is already deducted at source by them, upstream. Our value prop is moot before our customer sees a dollar.</a:t>
            </a:r>
          </a:p>
          <a:p>
            <a:br>
              <a:rPr lang="en-US" dirty="0"/>
            </a:br>
            <a:r>
              <a:rPr lang="en-US" dirty="0"/>
              <a:t>I lost about a year. I'd have got there twice as fast if I'd asked one question: 'What would have to be true for this reference class to apply? And how would I know if it doesn't?'</a:t>
            </a:r>
          </a:p>
          <a:p>
            <a:r>
              <a:rPr lang="en-US" dirty="0"/>
              <a:t>That's the question I didn't ask. Same word in two countries. Different generating process.</a:t>
            </a:r>
          </a:p>
        </p:txBody>
      </p:sp>
      <p:sp>
        <p:nvSpPr>
          <p:cNvPr id="4" name="Slide Number Placeholder 3"/>
          <p:cNvSpPr>
            <a:spLocks noGrp="1"/>
          </p:cNvSpPr>
          <p:nvPr>
            <p:ph type="sldNum" sz="quarter" idx="10"/>
          </p:nvPr>
        </p:nvSpPr>
        <p:spPr/>
        <p:txBody>
          <a:bodyPr/>
          <a:lstStyle/>
          <a:p>
            <a:fld id="{D9F33C66-5654-1148-83AC-A0AD0D60E2D5}" type="slidenum">
              <a:rPr lang="en-US"/>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years ago. </a:t>
            </a:r>
            <a:br>
              <a:rPr lang="en-US" dirty="0"/>
            </a:br>
            <a:br>
              <a:rPr lang="en-US" dirty="0"/>
            </a:br>
            <a:r>
              <a:rPr lang="en-US" dirty="0"/>
              <a:t>Two things on my mind. Hnry needed market data on sole traders — there wasn't any. And we had a fraction of the marketing budget of incumbents. So we decided to launch our own independent research publication – the Hnry Sole Trader Pulse</a:t>
            </a:r>
            <a:br>
              <a:rPr lang="en-US" dirty="0"/>
            </a:br>
            <a:endParaRPr lang="en-US" dirty="0"/>
          </a:p>
          <a:p>
            <a:r>
              <a:rPr lang="en-US" dirty="0"/>
              <a:t>What would have to be true for this to be a good idea? If we ran the primary research no one else was running, we could become the source of truth — and get a marketing flywheel, a policy seat, and a brand position out of one bet.</a:t>
            </a:r>
            <a:br>
              <a:rPr lang="en-US" dirty="0"/>
            </a:br>
            <a:endParaRPr lang="en-US" dirty="0"/>
          </a:p>
          <a:p>
            <a:r>
              <a:rPr lang="en-US" dirty="0"/>
              <a:t>We commissioned an Independent pollster to run a national survey with 500 respondents. We defined the kill criteria upfront — if the first two pulses didn't land, we'd stop. </a:t>
            </a:r>
          </a:p>
          <a:p>
            <a:endParaRPr lang="en-US" dirty="0"/>
          </a:p>
          <a:p>
            <a:r>
              <a:rPr lang="en-US" dirty="0"/>
              <a:t>They landed.</a:t>
            </a:r>
          </a:p>
          <a:p>
            <a:endParaRPr lang="en-US" dirty="0"/>
          </a:p>
          <a:p>
            <a:br>
              <a:rPr lang="en-US" dirty="0"/>
            </a:br>
            <a:r>
              <a:rPr lang="en-US" dirty="0"/>
              <a:t>14 Hnry Sole Trader Pulses later, hundreds of media articles, TV and radio across both sides of the Tasman. I sit on the federal Small Business Ministerial Advisory Council. We co-authored a report about superannuation </a:t>
            </a:r>
            <a:r>
              <a:rPr lang="en-US" dirty="0" err="1"/>
              <a:t>behaviours</a:t>
            </a:r>
            <a:r>
              <a:rPr lang="en-US" dirty="0"/>
              <a:t> and prospects with the NZ Retirement Commission for the NZ government. We're treated as the custodians of the best data on sole traders.</a:t>
            </a:r>
          </a:p>
          <a:p>
            <a:r>
              <a:rPr lang="en-US" dirty="0"/>
              <a:t>Same operator. Different question. I asked 'what would have to be true for this to work, and how would I know if I'm wrong' before I committed. That's the difference.</a:t>
            </a:r>
          </a:p>
        </p:txBody>
      </p:sp>
      <p:sp>
        <p:nvSpPr>
          <p:cNvPr id="4" name="Slide Number Placeholder 3"/>
          <p:cNvSpPr>
            <a:spLocks noGrp="1"/>
          </p:cNvSpPr>
          <p:nvPr>
            <p:ph type="sldNum" sz="quarter" idx="10"/>
          </p:nvPr>
        </p:nvSpPr>
        <p:spPr/>
        <p:txBody>
          <a:bodyPr/>
          <a:lstStyle/>
          <a:p>
            <a:fld id="{D9F33C66-5654-1148-83AC-A0AD0D60E2D5}"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 what I just showed you with the Pulse isn't anything new to you. </a:t>
            </a:r>
            <a:br>
              <a:rPr lang="en-US" dirty="0"/>
            </a:br>
            <a:br>
              <a:rPr lang="en-US" dirty="0"/>
            </a:br>
            <a:r>
              <a:rPr lang="en-US" dirty="0"/>
              <a:t>Without using the phrase, I just ran a version of the actuarial control cycle. I defined the problem. I designed a test. I ran it, with kill criteria. I learned. I refined and went again. Same loop you've used your whole career, just at a different cadence.</a:t>
            </a:r>
          </a:p>
          <a:p>
            <a:r>
              <a:rPr lang="en-US" dirty="0"/>
              <a:t>And here's the thing I want to credit Annette for. In her presidential address in 2022, she made exactly this point — that the actuarial control cycle is also the innovation cycle. Same loop. Different name. Different context. But structurally identical.</a:t>
            </a:r>
          </a:p>
          <a:p>
            <a:br>
              <a:rPr lang="en-US" dirty="0"/>
            </a:br>
            <a:r>
              <a:rPr lang="en-US" dirty="0"/>
              <a:t>What that means is something I think the profession hasn't quite leaned into. You already have the tools. You've been running the cycle your entire careers. The question isn't whether you can do this kind of thinking. The question is whether you can apply it in a more creative context.</a:t>
            </a:r>
          </a:p>
          <a:p>
            <a:r>
              <a:rPr lang="en-US" dirty="0"/>
              <a:t>What's different between the actuarial and commercial use of the cycle is the cadence and the precision. And the consequences of those differences are far bigger than most people realise.</a:t>
            </a:r>
          </a:p>
        </p:txBody>
      </p:sp>
      <p:sp>
        <p:nvSpPr>
          <p:cNvPr id="4" name="Slide Number Placeholder 3"/>
          <p:cNvSpPr>
            <a:spLocks noGrp="1"/>
          </p:cNvSpPr>
          <p:nvPr>
            <p:ph type="sldNum" sz="quarter" idx="10"/>
          </p:nvPr>
        </p:nvSpPr>
        <p:spPr/>
        <p:txBody>
          <a:bodyPr/>
          <a:lstStyle/>
          <a:p>
            <a:fld id="{D9F33C66-5654-1148-83AC-A0AD0D60E2D5}" type="slidenum">
              <a:rPr lang="en-US"/>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profession runs the cycle slowly, with high precision, because regulated work demands it. The cost of being wrong is high. The cost of being slow is low.</a:t>
            </a:r>
          </a:p>
          <a:p>
            <a:r>
              <a:rPr lang="en-US" dirty="0"/>
              <a:t>The commercial world runs the same cycle quickly, with calibrated precision. The cost of being slow is high. The cost of being wrong, in moderation, is survivable.</a:t>
            </a:r>
          </a:p>
          <a:p>
            <a:r>
              <a:rPr lang="en-US" dirty="0"/>
              <a:t>Same cycle. Different settings. Different outcomes.</a:t>
            </a:r>
          </a:p>
          <a:p>
            <a:r>
              <a:rPr lang="en-US" dirty="0"/>
              <a:t>Christensen: 95% of product innovations fail. McKinsey: only 6% of executives are satisfied with innovation performance.</a:t>
            </a:r>
          </a:p>
          <a:p>
            <a:r>
              <a:rPr lang="en-US" dirty="0"/>
              <a:t>That's not a story about people doing innovation badly. It's a story about running the cycle without the discipline your profession has spent a century building.</a:t>
            </a:r>
          </a:p>
          <a:p>
            <a:r>
              <a:rPr lang="en-US" dirty="0"/>
              <a:t>The arbitrage opportunity isn't that actuaries should learn to think like startups. The commercial world has a 90% failure rate doing exactly that. The arbitrage is that actuaries are uniquely equipped to run the same cycle at commercial cadence with materially better outcomes.</a:t>
            </a:r>
          </a:p>
          <a:p>
            <a:r>
              <a:rPr lang="en-US" dirty="0"/>
              <a:t>The profession has the cycle. The commercial world has the cadence. Almost nobody has both.</a:t>
            </a:r>
          </a:p>
        </p:txBody>
      </p:sp>
      <p:sp>
        <p:nvSpPr>
          <p:cNvPr id="4" name="Slide Number Placeholder 3"/>
          <p:cNvSpPr>
            <a:spLocks noGrp="1"/>
          </p:cNvSpPr>
          <p:nvPr>
            <p:ph type="sldNum" sz="quarter" idx="10"/>
          </p:nvPr>
        </p:nvSpPr>
        <p:spPr/>
        <p:txBody>
          <a:bodyPr/>
          <a:lstStyle/>
          <a:p>
            <a:fld id="{D9F33C66-5654-1148-83AC-A0AD0D60E2D5}" type="slidenum">
              <a:rPr lang="en-US"/>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part I think doesn't get said enough.</a:t>
            </a:r>
            <a:br>
              <a:rPr lang="en-US" dirty="0"/>
            </a:br>
            <a:endParaRPr lang="en-US" dirty="0"/>
          </a:p>
          <a:p>
            <a:r>
              <a:rPr lang="en-US" dirty="0"/>
              <a:t>Your training treats risk as downside. Reserving, provisioning, capital adequacy. Every framework you've spent a decade mastering is designed to protect against the downside of being wrong. That's not a critique — it's an enormous part of what makes the profession trustworthy. Society depends on you doing that work well.</a:t>
            </a:r>
          </a:p>
          <a:p>
            <a:br>
              <a:rPr lang="en-US" dirty="0"/>
            </a:br>
            <a:r>
              <a:rPr lang="en-US" dirty="0"/>
              <a:t>But here's the structural thing. The seat at the strategic table — the seat you've been pointing at for five years — is not the downside-risk seat. The downside-risk seat is the one you already have. The CRO seat. The actuarial control function seat.</a:t>
            </a:r>
          </a:p>
          <a:p>
            <a:r>
              <a:rPr lang="en-US" dirty="0"/>
              <a:t>The seat you don't have is the upside-risk seat. What could go right. Which markets to enter. Which products to launch. Which bets to make. That seat operates by different rules — because asking 'what could go right' requires you to take positions that might be wrong. It requires you to commit before you have enough information to be certain.</a:t>
            </a:r>
          </a:p>
          <a:p>
            <a:br>
              <a:rPr lang="en-US" dirty="0"/>
            </a:br>
            <a:r>
              <a:rPr lang="en-US" dirty="0"/>
              <a:t>Which means you can't think about upside until you've made peace with failure. Not careless failure — designed failure. The kind I described in the Pulse story: kill criteria defined upfront, a cheap test, willingness to walk away.</a:t>
            </a:r>
          </a:p>
          <a:p>
            <a:br>
              <a:rPr lang="en-US" dirty="0"/>
            </a:br>
            <a:r>
              <a:rPr lang="en-US" dirty="0"/>
              <a:t>Look back at the 90% failure rate I showed you. That number is not a warning. It is the price of being in the room where upside decisions get made. The commercial world has accepted that price. The profession has not.</a:t>
            </a:r>
          </a:p>
          <a:p>
            <a:r>
              <a:rPr lang="en-US" dirty="0"/>
              <a:t>And here's the inspiring part. You don't have to accept that price the way startups do — wildly, recklessly, with 90% failure. You have something startups don't. You have the cycle. You have the discipline. The arbitrage we talked about is: actuaries running the same cycle at upside cadence, but with materially better outcomes than startups, because you'll do the abductive work properly.</a:t>
            </a:r>
          </a:p>
          <a:p>
            <a:r>
              <a:rPr lang="en-US" dirty="0"/>
              <a:t>The unlock is permission. Permission to fail intelligently. Permission to commit before you have certainty. Permission to think about what could go right — and then test it the way your training has taught you to test everything else.</a:t>
            </a:r>
          </a:p>
          <a:p>
            <a:r>
              <a:rPr lang="en-US" dirty="0"/>
              <a:t>That's the seat. And nobody else in the commercial world can claim it the way you can.</a:t>
            </a:r>
          </a:p>
        </p:txBody>
      </p:sp>
      <p:sp>
        <p:nvSpPr>
          <p:cNvPr id="4" name="Slide Number Placeholder 3"/>
          <p:cNvSpPr>
            <a:spLocks noGrp="1"/>
          </p:cNvSpPr>
          <p:nvPr>
            <p:ph type="sldNum" sz="quarter" idx="10"/>
          </p:nvPr>
        </p:nvSpPr>
        <p:spPr/>
        <p:txBody>
          <a:bodyPr/>
          <a:lstStyle/>
          <a:p>
            <a:fld id="{D9F33C66-5654-1148-83AC-A0AD0D60E2D5}"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Hnry is the </a:t>
            </a:r>
            <a:r>
              <a:rPr lang="en-US" dirty="0" err="1"/>
              <a:t>wold’s</a:t>
            </a:r>
            <a:r>
              <a:rPr lang="en-US" dirty="0"/>
              <a:t> first digital accountancy for the self-employed. We exist to make self-employment simple, affordable and accessible. </a:t>
            </a:r>
            <a:br>
              <a:rPr lang="en-US" dirty="0"/>
            </a:br>
            <a:r>
              <a:rPr lang="en-US" dirty="0"/>
              <a:t>We do this by providing our customers with three things </a:t>
            </a:r>
            <a:br>
              <a:rPr lang="en-US" dirty="0"/>
            </a:br>
            <a:br>
              <a:rPr lang="en-US" dirty="0"/>
            </a:br>
            <a:r>
              <a:rPr lang="en-US" dirty="0"/>
              <a:t>1) The Hnry account – a unique account with its own BSB and account number – our customers get their self-employed income paid into that account and we automatically calculate and </a:t>
            </a:r>
            <a:r>
              <a:rPr lang="en-US" dirty="0" err="1"/>
              <a:t>deuct</a:t>
            </a:r>
            <a:r>
              <a:rPr lang="en-US" dirty="0"/>
              <a:t> the right amount of income tax, </a:t>
            </a:r>
            <a:r>
              <a:rPr lang="en-US" dirty="0" err="1"/>
              <a:t>medicare</a:t>
            </a:r>
            <a:r>
              <a:rPr lang="en-US" dirty="0"/>
              <a:t> levy, GST an </a:t>
            </a:r>
            <a:r>
              <a:rPr lang="en-US" dirty="0" err="1"/>
              <a:t>dstudent</a:t>
            </a:r>
            <a:r>
              <a:rPr lang="en-US" dirty="0"/>
              <a:t> loan, pay that to the ATO and pay the rest to their personal account</a:t>
            </a:r>
            <a:br>
              <a:rPr lang="en-US" dirty="0"/>
            </a:br>
            <a:br>
              <a:rPr lang="en-US" dirty="0"/>
            </a:br>
            <a:r>
              <a:rPr lang="en-US" dirty="0"/>
              <a:t>2) Secondly, we provide each customer with access to the Hnry app that they can use to manage their business – from issuing quotes and invoices, to making business purchases with the Hnry Mastercard Business Debit Card, to accessing reports, to logging receipts and understanding their business health</a:t>
            </a:r>
            <a:br>
              <a:rPr lang="en-US" dirty="0"/>
            </a:br>
            <a:br>
              <a:rPr lang="en-US" dirty="0"/>
            </a:br>
            <a:r>
              <a:rPr lang="en-US" dirty="0"/>
              <a:t>3) Finally we’re also their tax agent – so we lodge their BAS and tax returns and deal with any gnarly issues they may have with the ATO.</a:t>
            </a:r>
            <a:br>
              <a:rPr lang="en-US" dirty="0"/>
            </a:br>
            <a:endParaRPr lang="en-US" dirty="0"/>
          </a:p>
          <a:p>
            <a:r>
              <a:rPr lang="en-US" dirty="0"/>
              <a:t>Three multi-billion dollar industries that we’re tackling head on with one experience cohered by the sole trader’s financial admin workflow. </a:t>
            </a:r>
          </a:p>
        </p:txBody>
      </p:sp>
      <p:sp>
        <p:nvSpPr>
          <p:cNvPr id="4" name="Slide Number Placeholder 3"/>
          <p:cNvSpPr>
            <a:spLocks noGrp="1"/>
          </p:cNvSpPr>
          <p:nvPr>
            <p:ph type="sldNum" sz="quarter" idx="10"/>
          </p:nvPr>
        </p:nvSpPr>
        <p:spPr/>
        <p:txBody>
          <a:bodyPr/>
          <a:lstStyle/>
          <a:p>
            <a:fld id="{D9F33C66-5654-1148-83AC-A0AD0D60E2D5}"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decades, the market has been paying you for the half of your work that was scarce — the modelling. The deductive and inductive work we just walked through. </a:t>
            </a:r>
            <a:r>
              <a:rPr lang="en-NZ" dirty="0"/>
              <a:t>That's exactly the half AI is now repricing fastest. Note this isn't a hypothetical — it's already happening, and accelerating.</a:t>
            </a:r>
          </a:p>
          <a:p>
            <a:endParaRPr lang="en-NZ" dirty="0"/>
          </a:p>
          <a:p>
            <a:r>
              <a:rPr lang="en-NZ" dirty="0"/>
              <a:t>The other half, the abductive half - judgement, commitment under uncertainty, the willingness to take a position before all the analysis is done — that's the part the market is going to pay more for, not less. This is the part of your work that AI structurally can't do.</a:t>
            </a:r>
            <a:br>
              <a:rPr lang="en-US" dirty="0"/>
            </a:br>
            <a:endParaRPr lang="en-US" dirty="0"/>
          </a:p>
          <a:p>
            <a:r>
              <a:rPr lang="en-US" dirty="0"/>
              <a:t>The trust-and-heard gap I opened with isn't a marketing problem. It's a pricing problem. The reprice has started — whether the profession leads it or receives it.</a:t>
            </a:r>
            <a:br>
              <a:rPr lang="en-US" dirty="0"/>
            </a:br>
            <a:endParaRPr lang="en-US" dirty="0"/>
          </a:p>
          <a:p>
            <a:r>
              <a:rPr lang="en-NZ" dirty="0"/>
              <a:t>Which I think brings the whole argument together. Let me try to summarise what I've taken you through before I close on what it looks like in the room where the call gets made.</a:t>
            </a:r>
            <a:endParaRPr lang="en-US" dirty="0"/>
          </a:p>
        </p:txBody>
      </p:sp>
      <p:sp>
        <p:nvSpPr>
          <p:cNvPr id="4" name="Slide Number Placeholder 3"/>
          <p:cNvSpPr>
            <a:spLocks noGrp="1"/>
          </p:cNvSpPr>
          <p:nvPr>
            <p:ph type="sldNum" sz="quarter" idx="10"/>
          </p:nvPr>
        </p:nvSpPr>
        <p:spPr/>
        <p:txBody>
          <a:bodyPr/>
          <a:lstStyle/>
          <a:p>
            <a:fld id="{D9F33C66-5654-1148-83AC-A0AD0D60E2D5}" type="slidenum">
              <a:rPr lang="en-US"/>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let me try to bring together what I've covered. Three things — the seat, the mode, and the cycle.</a:t>
            </a:r>
            <a:br>
              <a:rPr lang="en-NZ" dirty="0"/>
            </a:br>
            <a:endParaRPr lang="en-NZ" dirty="0"/>
          </a:p>
          <a:p>
            <a:r>
              <a:rPr lang="en-NZ" dirty="0"/>
              <a:t>The first is what I'm calling the seat. The argument I started with — that your profession is being disrupted in the Christensen sense, that AI is repricing the inductive and deductive work that has historically been the moat — that argument matters because it's what creates the opening in the first place. If you sit in a profession that's been the most trusted in financial services for five consecutive years, and the work that's commoditising is exactly the work that's been priced highest, then the strategic seat — the one your presidents have been pointing at for half a decade — is genuinely open right now. Not in five years. Now.</a:t>
            </a:r>
          </a:p>
          <a:p>
            <a:endParaRPr lang="en-US" dirty="0"/>
          </a:p>
          <a:p>
            <a:r>
              <a:rPr lang="en-US" dirty="0"/>
              <a:t>The second is the mode. The thing I've spent the most time on, and the part I think is genuinely new for many of you in this room, is the naming of abductive reasoning as a distinct discipline. Not deductive. Not inductive. A third mode that operates by different rules — taking a position before you have certainty, designing the test that would prove you wrong, treating failure as the cost of doing the work. This is the mode that determines who gets the strategic seat, and it's the mode that AI structurally cannot replicate, because committing under uncertainty is not a pattern-recognition problem. It's a judgement problem.</a:t>
            </a:r>
            <a:br>
              <a:rPr lang="en-US" dirty="0"/>
            </a:br>
            <a:endParaRPr lang="en-US" dirty="0"/>
          </a:p>
          <a:p>
            <a:r>
              <a:rPr lang="en-US" dirty="0"/>
              <a:t>The third is the cycle. And this is where I want to be really clear that I'm not asking you to learn a new technique — I'm asking you to apply one you already have, in a context the profession hasn't traditionally let you apply it in. The actuarial control cycle is structurally and substantively, the innovation cycle that the commercial world runs on. Same loop, different cadence, different stakes. And the unlock, as I mentioned earlier, is treating risk as something that has an upside — which means giving yourselves permission to run that cycle at commercial speed, not just regulated speed.</a:t>
            </a:r>
          </a:p>
          <a:p>
            <a:r>
              <a:rPr lang="en-US" dirty="0"/>
              <a:t>Three things. The seat that's opening. The mode that earns it. The cycle you'll run when you do.</a:t>
            </a:r>
          </a:p>
          <a:p>
            <a:r>
              <a:rPr lang="en-US" dirty="0"/>
              <a:t>Same rigour. Different shape.</a:t>
            </a:r>
          </a:p>
          <a:p>
            <a:r>
              <a:rPr lang="en-US" dirty="0"/>
              <a:t>Which brings me to where this lands in practice — when you actually walk into the room where the call gets made. Let me close there.</a:t>
            </a:r>
          </a:p>
        </p:txBody>
      </p:sp>
      <p:sp>
        <p:nvSpPr>
          <p:cNvPr id="4" name="Slide Number Placeholder 3"/>
          <p:cNvSpPr>
            <a:spLocks noGrp="1"/>
          </p:cNvSpPr>
          <p:nvPr>
            <p:ph type="sldNum" sz="quarter" idx="10"/>
          </p:nvPr>
        </p:nvSpPr>
        <p:spPr/>
        <p:txBody>
          <a:bodyPr/>
          <a:lstStyle/>
          <a:p>
            <a:fld id="{D9F33C66-5654-1148-83AC-A0AD0D60E2D5}" type="slidenum">
              <a:rPr lang="en-US"/>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Here we are. The room where the call gets made.</a:t>
            </a:r>
          </a:p>
          <a:p>
            <a:r>
              <a:rPr lang="en-NZ" dirty="0"/>
              <a:t>The board room, the executive committee, the client meeting where the recommendation is delivered. Whatever your version of it is. This is the moment that everything I've been talking about either pays off or doesn’t.</a:t>
            </a:r>
          </a:p>
          <a:p>
            <a:r>
              <a:rPr lang="en-NZ" dirty="0"/>
              <a:t>And what changes, when you walk into that room with the disposition I've been describing, comes down to two things. They're on the slide.</a:t>
            </a:r>
            <a:br>
              <a:rPr lang="en-NZ" dirty="0"/>
            </a:br>
            <a:endParaRPr lang="en-NZ" dirty="0"/>
          </a:p>
          <a:p>
            <a:r>
              <a:rPr lang="en-NZ" dirty="0"/>
              <a:t>The first is how you think about precision. The instinct that most analytical professions are trained into is "how sure are we?" — the question that drives you back to the analysis, that drives you to tighten the confidence intervals, that drives you to want one more week before you'll commit to a number. That instinct is the right one in regulated work, where the cost of being wrong is enormous and the cost of waiting is bearable. In commercial decisions, the cost-benefit reverses. The question that earns you the seat at the table isn't "how sure are we?" — it's "which parts of this would change what we do?" That's materiality. It's the discipline of refusing to over-engineer the parts of the analysis that don't move the call, and concentrating your precision on the parts that do.</a:t>
            </a:r>
            <a:br>
              <a:rPr lang="en-NZ" dirty="0"/>
            </a:br>
            <a:endParaRPr lang="en-NZ" dirty="0"/>
          </a:p>
          <a:p>
            <a:r>
              <a:rPr lang="en-NZ" dirty="0"/>
              <a:t>The second is how you communicate. I've watched a lot of smart, technically excellent people lose rooms by leading with their reasoning instead of their decision. The executive frame is the inverse of the technical frame. Lead with the call. Then give the reasoning that backs it. Then — and only then — name the caveats and the uncertainty. Not because the uncertainty doesn't matter — it absolutely does, and you should hold it honestly — but because in the executive room, leading with caveats reads as hedging, and hedging means somebody else makes the call.</a:t>
            </a:r>
          </a:p>
          <a:p>
            <a:r>
              <a:rPr lang="en-NZ" dirty="0"/>
              <a:t>Name the time horizon. If this is a six-month decision, say so. If it's a five-year one, say that. Hold the uncertainty honestly — don't hide it, don't bury it, but don't let it stop you from naming the recommendation. The people in the room can handle uncertainty. What they can't handle is ambiguity about what you actually think.</a:t>
            </a:r>
          </a:p>
          <a:p>
            <a:br>
              <a:rPr lang="en-NZ" dirty="0"/>
            </a:br>
            <a:r>
              <a:rPr lang="en-NZ" dirty="0"/>
              <a:t>Two columns. One disposition.</a:t>
            </a:r>
          </a:p>
          <a:p>
            <a:r>
              <a:rPr lang="en-NZ" dirty="0"/>
              <a:t>Same rigour. Different shape.</a:t>
            </a:r>
          </a:p>
          <a:p>
            <a:endParaRPr lang="en-US" dirty="0"/>
          </a:p>
        </p:txBody>
      </p:sp>
      <p:sp>
        <p:nvSpPr>
          <p:cNvPr id="4" name="Slide Number Placeholder 3"/>
          <p:cNvSpPr>
            <a:spLocks noGrp="1"/>
          </p:cNvSpPr>
          <p:nvPr>
            <p:ph type="sldNum" sz="quarter" idx="10"/>
          </p:nvPr>
        </p:nvSpPr>
        <p:spPr/>
        <p:txBody>
          <a:bodyPr/>
          <a:lstStyle/>
          <a:p>
            <a:fld id="{D9F33C66-5654-1148-83AC-A0AD0D60E2D5}" type="slidenum">
              <a:rPr lang="en-US"/>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to end where I started.</a:t>
            </a:r>
          </a:p>
          <a:p>
            <a:r>
              <a:rPr lang="en-US" dirty="0"/>
              <a:t>You are the most trusted profession in financial services. Five presidents in five years have stood here asking the same question. The cost of competent quantitative analysis is collapsing.</a:t>
            </a:r>
          </a:p>
          <a:p>
            <a:r>
              <a:rPr lang="en-US" dirty="0"/>
              <a:t>Here's what I think those three facts add up to.</a:t>
            </a:r>
          </a:p>
          <a:p>
            <a:r>
              <a:rPr lang="en-US" dirty="0"/>
              <a:t>Every problem the commercial world is grappling with right now — climate, demographics, AI itself, the future of work, the funding of retirement — every single one of them needs people who can hold uncertainty, commit to a position, design a test, and take accountability for the answer. That's exactly what this profession has been trained to do.</a:t>
            </a:r>
          </a:p>
          <a:p>
            <a:r>
              <a:rPr lang="en-US" dirty="0"/>
              <a:t>The technology has finally caught up to the work that was always the most valuable. The arbitrage has opened in your favour. The only thing standing between this profession and the seats it deserves is the permission you give yourselves to take them.</a:t>
            </a:r>
          </a:p>
          <a:p>
            <a:r>
              <a:rPr lang="en-US" dirty="0"/>
              <a:t>And I want to be specific about what that permission looks like. It looks like saying yes to the strategy question when you used to defer it. It looks like running a six-week experiment when your training tells you to spend six months. It looks like committing to an answer before you have certainty, and then designing the test that would prove you wrong. It looks like sitting in the upside-risk seat — the one that asks 'what could go right' — and treating that question with the same rigour you've always brought to 'what could go wrong'.</a:t>
            </a:r>
          </a:p>
          <a:p>
            <a:r>
              <a:rPr lang="en-US" dirty="0"/>
              <a:t>You already have most of what's required. The cycle. The discipline. The toolkit. The trust. The rest is permission. Permission to fail intelligently. Permission to think about upside. Permission to walk into a room and say 'here's the call' before you have all the answers.</a:t>
            </a:r>
          </a:p>
          <a:p>
            <a:r>
              <a:rPr lang="en-US" dirty="0"/>
              <a:t>The technology has caught up. The arbitrage is yours. The decision is yours.</a:t>
            </a:r>
          </a:p>
          <a:p>
            <a:r>
              <a:rPr lang="en-US" dirty="0"/>
              <a:t>Now is your time. Go take it.</a:t>
            </a:r>
          </a:p>
          <a:p>
            <a:r>
              <a:rPr lang="en-US" dirty="0"/>
              <a:t>Thank you.</a:t>
            </a:r>
          </a:p>
        </p:txBody>
      </p:sp>
      <p:sp>
        <p:nvSpPr>
          <p:cNvPr id="4" name="Slide Number Placeholder 3"/>
          <p:cNvSpPr>
            <a:spLocks noGrp="1"/>
          </p:cNvSpPr>
          <p:nvPr>
            <p:ph type="sldNum" sz="quarter" idx="10"/>
          </p:nvPr>
        </p:nvSpPr>
        <p:spPr/>
        <p:txBody>
          <a:bodyPr/>
          <a:lstStyle/>
          <a:p>
            <a:fld id="{D9F33C66-5654-1148-83AC-A0AD0D60E2D5}" type="slidenum">
              <a:rPr lang="en-US"/>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key threads to the design of Hnry that I want to discuss and we’re going to track through the rest of this talk. Both come back later in different ways.</a:t>
            </a:r>
            <a:br>
              <a:rPr lang="en-US" dirty="0"/>
            </a:br>
            <a:endParaRPr lang="en-US" dirty="0"/>
          </a:p>
          <a:p>
            <a:r>
              <a:rPr lang="en-US" dirty="0"/>
              <a:t>First — Hnry is a classic disruptor. Not in the loose way that word gets used. In the specific Clayton Christensen sense. I'll show you what that means on the next slide, because the frame is going to do a lot of work later when we talk about what's happening to specialist professions.</a:t>
            </a:r>
          </a:p>
          <a:p>
            <a:br>
              <a:rPr lang="en-US" dirty="0"/>
            </a:br>
            <a:r>
              <a:rPr lang="en-US" dirty="0"/>
              <a:t>Second — Hnry was built iteratively, one bet at a time, with each bet forcing the next. I’ll talk about a couple of them, because the way we came about and managed those bets is central to navigating in a post AI world.</a:t>
            </a:r>
            <a:br>
              <a:rPr lang="en-US" dirty="0"/>
            </a:br>
            <a:endParaRPr lang="en-US" dirty="0"/>
          </a:p>
          <a:p>
            <a:r>
              <a:rPr lang="en-US" dirty="0"/>
              <a:t>Hold those two threads. They'll converge.</a:t>
            </a:r>
          </a:p>
        </p:txBody>
      </p:sp>
      <p:sp>
        <p:nvSpPr>
          <p:cNvPr id="4" name="Slide Number Placeholder 3"/>
          <p:cNvSpPr>
            <a:spLocks noGrp="1"/>
          </p:cNvSpPr>
          <p:nvPr>
            <p:ph type="sldNum" sz="quarter" idx="10"/>
          </p:nvPr>
        </p:nvSpPr>
        <p:spPr/>
        <p:txBody>
          <a:bodyPr/>
          <a:lstStyle/>
          <a:p>
            <a:fld id="{D9F33C66-5654-1148-83AC-A0AD0D60E2D5}" type="slidenum">
              <a:rPr lang="en-US"/>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I show you how we built it, let me give you the frame I'm going to use throughout this talk. Because I'll come back to it.</a:t>
            </a:r>
          </a:p>
          <a:p>
            <a:r>
              <a:rPr lang="en-US" dirty="0"/>
              <a:t>In 1997, a Harvard Business School professor called Clayton Christensen published a book called The Innovator's Dilemma. It's become the standard language for how new entrants displace incumbents, and it draws a very precise distinction.</a:t>
            </a:r>
            <a:br>
              <a:rPr lang="en-US" dirty="0"/>
            </a:br>
            <a:endParaRPr lang="en-US" dirty="0"/>
          </a:p>
          <a:p>
            <a:r>
              <a:rPr lang="en-US" dirty="0"/>
              <a:t>Sustaining innovation makes existing products better for existing customers. Faster, cheaper, more features. Most innovation is sustaining innovation, and it's where incumbents win — because they're better resourced to do it. But also, a lot of what is termed “disruptive” is just sustaining innovation – new entrants that steal customers from incumbents by virtue of a superior product.</a:t>
            </a:r>
            <a:br>
              <a:rPr lang="en-US" dirty="0"/>
            </a:br>
            <a:endParaRPr lang="en-US" dirty="0"/>
          </a:p>
          <a:p>
            <a:r>
              <a:rPr lang="en-US" dirty="0"/>
              <a:t>Disruptive innovation does something different. It creates a market for non-users — people the incumbents had given up on, or who weren't being served at all. Disruptors by definition enter the market from the “bottom” – serving customers that incumbents can’t profitably serve, using enabling technology and a different const structure</a:t>
            </a:r>
          </a:p>
          <a:p>
            <a:r>
              <a:rPr lang="en-US" dirty="0"/>
              <a:t>Most companies people call disruptors aren't, by Christensen's definition. Uber is a better taxi service for taxi customers. Tesla is a better luxury car for luxury car buyers. Both are extraordinary sustaining innovations. Neither created a market for non-users.</a:t>
            </a:r>
            <a:br>
              <a:rPr lang="en-US" dirty="0"/>
            </a:br>
            <a:r>
              <a:rPr lang="en-US" dirty="0"/>
              <a:t>Where it gets interesting is when you apply Tesla’s self-driving capability to Uber.</a:t>
            </a:r>
          </a:p>
          <a:p>
            <a:r>
              <a:rPr lang="en-US" dirty="0"/>
              <a:t>Hnry fits the disruptive pattern cleanly. Sole traders have been notoriously underserved by the traditional accounting industry. The unit economics didn't work. A traditional accountant + accounting and payments software combo can't profitably serve a sole trader for $500 a year. We used enabling technology to built a different cost structure that could serve those customers, and we've been moving upmarket ever since.</a:t>
            </a:r>
            <a:br>
              <a:rPr lang="en-US" dirty="0"/>
            </a:br>
            <a:endParaRPr lang="en-US" dirty="0"/>
          </a:p>
          <a:p>
            <a:r>
              <a:rPr lang="en-US" dirty="0"/>
              <a:t>That's why we get to claim a few things you'll see on the next slide. And that's also the frame I want you to hold in your head for what comes later in the talk — because the same theory has something important to say about specialist professions like yours.</a:t>
            </a:r>
          </a:p>
        </p:txBody>
      </p:sp>
      <p:sp>
        <p:nvSpPr>
          <p:cNvPr id="4" name="Slide Number Placeholder 3"/>
          <p:cNvSpPr>
            <a:spLocks noGrp="1"/>
          </p:cNvSpPr>
          <p:nvPr>
            <p:ph type="sldNum" sz="quarter" idx="10"/>
          </p:nvPr>
        </p:nvSpPr>
        <p:spPr/>
        <p:txBody>
          <a:bodyPr/>
          <a:lstStyle/>
          <a:p>
            <a:fld id="{D9F33C66-5654-1148-83AC-A0AD0D60E2D5}"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didn't start with a five-year roadmap. We started with one thing: calculating taxes correctly and paying them at source. The challenge that each of our customers face when they enter self-employment is going from earning net pay, to earning gross pay – i.e. from their employer calculating and paying their taxes, to moving to a more dynamic, potentially multi-client set up where you are responsible for calculating and paying your own taxes. That is the principle problem that Hnry was born to solve. How we moved from that initial setup to our next series of iterations used a specific technique which I’ll discuss in a few minutes. Let me talk you through the progress and I’ll come back to the mode of thinking.</a:t>
            </a:r>
            <a:br>
              <a:rPr lang="en-US" dirty="0"/>
            </a:br>
            <a:br>
              <a:rPr lang="en-US" dirty="0"/>
            </a:br>
            <a:r>
              <a:rPr lang="en-US" dirty="0"/>
              <a:t>So we have tax calculations and tax payments, but to calculate our customers taxes it makes sense to collect their payments.</a:t>
            </a:r>
            <a:br>
              <a:rPr lang="en-US" dirty="0"/>
            </a:br>
            <a:endParaRPr lang="en-US" dirty="0"/>
          </a:p>
          <a:p>
            <a:r>
              <a:rPr lang="en-US" dirty="0"/>
              <a:t>So we built an account and payments collection engine.</a:t>
            </a:r>
            <a:br>
              <a:rPr lang="en-US" dirty="0"/>
            </a:br>
            <a:endParaRPr lang="en-US" dirty="0"/>
          </a:p>
          <a:p>
            <a:r>
              <a:rPr lang="en-US" dirty="0"/>
              <a:t>To collect the right payments, we needed customers to be able to make a request for payment, so we built a quoting and invoicing model.</a:t>
            </a:r>
            <a:br>
              <a:rPr lang="en-US" dirty="0"/>
            </a:br>
            <a:br>
              <a:rPr lang="en-US" dirty="0"/>
            </a:br>
            <a:r>
              <a:rPr lang="en-US" dirty="0"/>
              <a:t>But income is only half the tax story. To calculate taxes accurately, we needed expenses captured. So we added expense management — and a Hnry debit card for spending.</a:t>
            </a:r>
          </a:p>
          <a:p>
            <a:br>
              <a:rPr lang="en-US" dirty="0"/>
            </a:br>
            <a:r>
              <a:rPr lang="en-US" dirty="0"/>
              <a:t>And finally, to take real accountability for the tax outcome, we became their registered tax agent.</a:t>
            </a:r>
          </a:p>
          <a:p>
            <a:br>
              <a:rPr lang="en-US" dirty="0"/>
            </a:br>
            <a:r>
              <a:rPr lang="en-US" dirty="0"/>
              <a:t>By then we had a complete map of every dollar a self-employed person earned, spent, owed, and kept. So we layered on analytics.</a:t>
            </a:r>
            <a:br>
              <a:rPr lang="en-US" dirty="0"/>
            </a:br>
            <a:br>
              <a:rPr lang="en-US" dirty="0"/>
            </a:br>
            <a:r>
              <a:rPr lang="en-US" dirty="0"/>
              <a:t>In hindsight this seems completely logical and completely elegant, but there has been a long term iterative process to get to this product design</a:t>
            </a:r>
          </a:p>
        </p:txBody>
      </p:sp>
      <p:sp>
        <p:nvSpPr>
          <p:cNvPr id="4" name="Slide Number Placeholder 3"/>
          <p:cNvSpPr>
            <a:spLocks noGrp="1"/>
          </p:cNvSpPr>
          <p:nvPr>
            <p:ph type="sldNum" sz="quarter" idx="10"/>
          </p:nvPr>
        </p:nvSpPr>
        <p:spPr/>
        <p:txBody>
          <a:bodyPr/>
          <a:lstStyle/>
          <a:p>
            <a:fld id="{D9F33C66-5654-1148-83AC-A0AD0D60E2D5}" type="slidenum">
              <a:rPr lang="en-US"/>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what’s the result?</a:t>
            </a:r>
            <a:br>
              <a:rPr lang="en-US" dirty="0"/>
            </a:br>
            <a:br>
              <a:rPr lang="en-US" dirty="0"/>
            </a:br>
            <a:r>
              <a:rPr lang="en-US" dirty="0"/>
              <a:t>Today, Hnry is the largest accountancy in New Zealand by customer count. We pay the equivalent of about one percent of New Zealand's entire income tax bill on behalf of our customers. About half a percent of NZ's GDP flows through Hnry accounts.</a:t>
            </a:r>
          </a:p>
          <a:p>
            <a:br>
              <a:rPr lang="en-US" dirty="0"/>
            </a:br>
            <a:r>
              <a:rPr lang="en-US" dirty="0"/>
              <a:t>In Australia, we're the fastest-growing accountancy in the country. We've raised close to a hundred million in venture capital.</a:t>
            </a:r>
          </a:p>
          <a:p>
            <a:br>
              <a:rPr lang="en-US" dirty="0"/>
            </a:br>
            <a:r>
              <a:rPr lang="en-US" dirty="0"/>
              <a:t>But the part that's relevant to what I'm about to say is how we built it. Small committed bets, tested before scaling, letting the problem dictate the shape of the company.</a:t>
            </a:r>
          </a:p>
          <a:p>
            <a:r>
              <a:rPr lang="en-US" dirty="0"/>
              <a:t>That way of working is something I think this profession is uniquely positioned to do. </a:t>
            </a:r>
            <a:br>
              <a:rPr lang="en-US" dirty="0"/>
            </a:br>
            <a:br>
              <a:rPr lang="en-US" dirty="0"/>
            </a:br>
            <a:endParaRPr lang="en-US" dirty="0"/>
          </a:p>
        </p:txBody>
      </p:sp>
      <p:sp>
        <p:nvSpPr>
          <p:cNvPr id="4" name="Slide Number Placeholder 3"/>
          <p:cNvSpPr>
            <a:spLocks noGrp="1"/>
          </p:cNvSpPr>
          <p:nvPr>
            <p:ph type="sldNum" sz="quarter" idx="10"/>
          </p:nvPr>
        </p:nvSpPr>
        <p:spPr/>
        <p:txBody>
          <a:bodyPr/>
          <a:lstStyle/>
          <a:p>
            <a:fld id="{D9F33C66-5654-1148-83AC-A0AD0D60E2D5}"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tell you what I'm going to argue for the rest of this presentation</a:t>
            </a:r>
          </a:p>
          <a:p>
            <a:r>
              <a:rPr lang="en-US" dirty="0"/>
              <a:t>Strategic decision-making belongs to people who can do a specific kind of reasoning — and actuaries, structurally, are very well-positioned to do it, if we can name what it is clearly enough.</a:t>
            </a:r>
          </a:p>
          <a:p>
            <a:r>
              <a:rPr lang="en-US" dirty="0"/>
              <a:t>I want to be specific about why I think this matters. There is something genuinely exciting happening at this moment in your and many other profession’s evolution. The conditions that have constrained the seats actuaries have been allowed to take — for a hundred years — those conditions are shifting. And I think they're shifting in your favour, if you can recognise the moment.</a:t>
            </a:r>
            <a:br>
              <a:rPr lang="en-US" dirty="0"/>
            </a:br>
            <a:r>
              <a:rPr lang="en-US" dirty="0"/>
              <a:t>But you wouldn't know it from the conversations the profession has been having about itself for the last five years. </a:t>
            </a:r>
            <a:br>
              <a:rPr lang="en-US" dirty="0"/>
            </a:br>
            <a:endParaRPr lang="en-US" dirty="0"/>
          </a:p>
          <a:p>
            <a:r>
              <a:rPr lang="en-US" dirty="0"/>
              <a:t>So to address this, I'm going to take you through five things.</a:t>
            </a:r>
          </a:p>
          <a:p>
            <a:br>
              <a:rPr lang="en-US" dirty="0"/>
            </a:br>
            <a:r>
              <a:rPr lang="en-US" dirty="0"/>
              <a:t>First, the gap. Why a profession with the highest trust scores in financial services hasn't been heard.</a:t>
            </a:r>
          </a:p>
          <a:p>
            <a:br>
              <a:rPr lang="en-US" dirty="0"/>
            </a:br>
            <a:r>
              <a:rPr lang="en-US" dirty="0"/>
              <a:t>Second, the disruption. Why specialist professions — yours included — are being disrupted, and what that means for who keep their seat at the table.</a:t>
            </a:r>
          </a:p>
          <a:p>
            <a:br>
              <a:rPr lang="en-US" dirty="0"/>
            </a:br>
            <a:r>
              <a:rPr lang="en-US" dirty="0"/>
              <a:t>Third, the mode of reasoning. A specific kind of thinking that almost no one names formally, that will determine who is at the executive table.</a:t>
            </a:r>
          </a:p>
          <a:p>
            <a:br>
              <a:rPr lang="en-US" dirty="0"/>
            </a:br>
            <a:r>
              <a:rPr lang="en-US" dirty="0"/>
              <a:t>Fourthly, what it looks like in practice – both at Hnry and for the future of specialist professions.</a:t>
            </a:r>
          </a:p>
          <a:p>
            <a:endParaRPr lang="en-US" dirty="0"/>
          </a:p>
          <a:p>
            <a:r>
              <a:rPr lang="en-US" dirty="0"/>
              <a:t>And finally what changes when you walk into the executive room. The practical shift.</a:t>
            </a:r>
          </a:p>
          <a:p>
            <a:br>
              <a:rPr lang="en-US" dirty="0"/>
            </a:br>
            <a:r>
              <a:rPr lang="en-US" dirty="0"/>
              <a:t>Let me start with the gap.</a:t>
            </a:r>
          </a:p>
        </p:txBody>
      </p:sp>
      <p:sp>
        <p:nvSpPr>
          <p:cNvPr id="4" name="Slide Number Placeholder 3"/>
          <p:cNvSpPr>
            <a:spLocks noGrp="1"/>
          </p:cNvSpPr>
          <p:nvPr>
            <p:ph type="sldNum" sz="quarter" idx="10"/>
          </p:nvPr>
        </p:nvSpPr>
        <p:spPr/>
        <p:txBody>
          <a:bodyPr/>
          <a:lstStyle/>
          <a:p>
            <a:fld id="{D9F33C66-5654-1148-83AC-A0AD0D60E2D5}"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the most trusted profession in Australian financial services.</a:t>
            </a:r>
          </a:p>
          <a:p>
            <a:r>
              <a:rPr lang="en-US" dirty="0"/>
              <a:t>[pause]</a:t>
            </a:r>
            <a:br>
              <a:rPr lang="en-US" dirty="0"/>
            </a:br>
            <a:endParaRPr lang="en-US" dirty="0"/>
          </a:p>
          <a:p>
            <a:r>
              <a:rPr lang="en-US" dirty="0"/>
              <a:t>And you are not being heard.</a:t>
            </a:r>
          </a:p>
          <a:p>
            <a:r>
              <a:rPr lang="en-US" dirty="0"/>
              <a:t>[longer pause]</a:t>
            </a:r>
          </a:p>
          <a:p>
            <a:r>
              <a:rPr lang="en-US" dirty="0"/>
              <a:t>That's not my claim. It's the claim your own data and your own presidents have been making for five years.</a:t>
            </a:r>
          </a:p>
          <a:p>
            <a:br>
              <a:rPr lang="en-US" dirty="0"/>
            </a:br>
            <a:r>
              <a:rPr lang="en-US" dirty="0"/>
              <a:t>The 2025 Roy Morgan brand survey ranked you first in financial services for trust and ethics. Eighty-four percent of Australian executives already know who you are.</a:t>
            </a:r>
          </a:p>
          <a:p>
            <a:r>
              <a:rPr lang="en-US" dirty="0"/>
              <a:t>And yet, for five consecutive years, your presidents have been standing here, asking the same question in different words.</a:t>
            </a:r>
          </a:p>
          <a:p>
            <a:br>
              <a:rPr lang="en-US" dirty="0"/>
            </a:br>
            <a:r>
              <a:rPr lang="en-US" dirty="0"/>
              <a:t>Annette King 2022 — 'Now is our time.' Naomi Edwards 2023 — 'The actuarial brain belongs in more places.' David Whittle 2024 — 'find ways to be heard in the halls of government and the boardrooms of industry.' Scott Reeves this year — 'beyond the numbers.'</a:t>
            </a:r>
          </a:p>
          <a:p>
            <a:r>
              <a:rPr lang="en-US" dirty="0"/>
              <a:t>Five years. Four presidents. The same gap.</a:t>
            </a:r>
          </a:p>
          <a:p>
            <a:r>
              <a:rPr lang="en-US" dirty="0"/>
              <a:t>So either I'm missing something, or there's a structural reason nobody has named. I think there's a structural reason.</a:t>
            </a:r>
          </a:p>
        </p:txBody>
      </p:sp>
      <p:sp>
        <p:nvSpPr>
          <p:cNvPr id="4" name="Slide Number Placeholder 3"/>
          <p:cNvSpPr>
            <a:spLocks noGrp="1"/>
          </p:cNvSpPr>
          <p:nvPr>
            <p:ph type="sldNum" sz="quarter" idx="10"/>
          </p:nvPr>
        </p:nvSpPr>
        <p:spPr/>
        <p:txBody>
          <a:bodyPr/>
          <a:lstStyle/>
          <a:p>
            <a:fld id="{D9F33C66-5654-1148-83AC-A0AD0D60E2D5}"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generation of this profession has had to decide what it's for. This is your time.</a:t>
            </a:r>
          </a:p>
          <a:p>
            <a:r>
              <a:rPr lang="en-US" dirty="0"/>
              <a:t>What I'm pointing at here though is bigger than your profession alone.</a:t>
            </a:r>
          </a:p>
          <a:p>
            <a:r>
              <a:rPr lang="en-US" dirty="0"/>
              <a:t>Every economy depends on a small group of professions who can think rigorously under uncertainty and turn that thinking into decisions. Doctors. Engineers. Lawyers. Central bankers. Actuaries — who sit at the apex of the trust survey.</a:t>
            </a:r>
          </a:p>
          <a:p>
            <a:r>
              <a:rPr lang="en-US" dirty="0"/>
              <a:t>Collectively we could consider these professionals providing the judgement infrastructure of commercial life.</a:t>
            </a:r>
          </a:p>
          <a:p>
            <a:r>
              <a:rPr lang="en-US" dirty="0"/>
              <a:t>For most of the last century, the seat each profession sat in was determined by the scarce value they provided and governed by the economics of training and credentialing.</a:t>
            </a:r>
          </a:p>
          <a:p>
            <a:r>
              <a:rPr lang="en-US" dirty="0"/>
              <a:t>Now those conditions are dissolving. We are living through a hinge moment in how the commercial world decides things. The question of who sits in which seat is being reopened. Not for one profession, but for all of them.</a:t>
            </a:r>
          </a:p>
          <a:p>
            <a:r>
              <a:rPr lang="en-US" dirty="0"/>
              <a:t>The actuaries who notice early, and act on it, will help decide what the answer looks like.</a:t>
            </a:r>
          </a:p>
        </p:txBody>
      </p:sp>
      <p:sp>
        <p:nvSpPr>
          <p:cNvPr id="4" name="Slide Number Placeholder 3"/>
          <p:cNvSpPr>
            <a:spLocks noGrp="1"/>
          </p:cNvSpPr>
          <p:nvPr>
            <p:ph type="sldNum" sz="quarter" idx="10"/>
          </p:nvPr>
        </p:nvSpPr>
        <p:spPr/>
        <p:txBody>
          <a:bodyPr/>
          <a:lstStyle/>
          <a:p>
            <a:fld id="{D9F33C66-5654-1148-83AC-A0AD0D60E2D5}"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5927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E5E5AF1-F2F6-0600-E01A-5DF3B1CE4EC4}"/>
              </a:ext>
            </a:extLst>
          </p:cNvPr>
          <p:cNvGraphicFramePr>
            <a:graphicFrameLocks/>
          </p:cNvGraphicFramePr>
          <p:nvPr userDrawn="1">
            <p:custDataLst>
              <p:tags r:id="rId23"/>
            </p:custDataLst>
            <p:extLst>
              <p:ext uri="{D42A27DB-BD31-4B8C-83A1-F6EECF244321}">
                <p14:modId xmlns:p14="http://schemas.microsoft.com/office/powerpoint/2010/main" val="34775134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347" imgH="348" progId="TCLayout.ActiveDocument.1">
                  <p:embed/>
                </p:oleObj>
              </mc:Choice>
              <mc:Fallback>
                <p:oleObj name="think-cell Slide" r:id="rId24" imgW="347" imgH="348" progId="TCLayout.ActiveDocument.1">
                  <p:embed/>
                  <p:pic>
                    <p:nvPicPr>
                      <p:cNvPr id="5" name="think-cell data - do not delete" hidden="1">
                        <a:extLst>
                          <a:ext uri="{FF2B5EF4-FFF2-40B4-BE49-F238E27FC236}">
                            <a16:creationId xmlns:a16="http://schemas.microsoft.com/office/drawing/2014/main" id="{DE5E5AF1-F2F6-0600-E01A-5DF3B1CE4EC4}"/>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
        <p:nvSpPr>
          <p:cNvPr id="11" name="Graphic 9">
            <a:extLst>
              <a:ext uri="{FF2B5EF4-FFF2-40B4-BE49-F238E27FC236}">
                <a16:creationId xmlns:a16="http://schemas.microsoft.com/office/drawing/2014/main" id="{7C687F61-C361-715E-64E1-F940513FF331}"/>
              </a:ext>
            </a:extLst>
          </p:cNvPr>
          <p:cNvSpPr/>
          <p:nvPr/>
        </p:nvSpPr>
        <p:spPr>
          <a:xfrm>
            <a:off x="400000" y="6435000"/>
            <a:ext cx="595000" cy="37000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69" r:id="rId21"/>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
    <p:bg>
      <p:bgPr>
        <a:solidFill>
          <a:srgbClr val="0F1E3C"/>
        </a:solidFill>
        <a:effectLst/>
      </p:bgPr>
    </p:bg>
    <p:spTree>
      <p:nvGrpSpPr>
        <p:cNvPr id="1" name=""/>
        <p:cNvGrpSpPr/>
        <p:nvPr/>
      </p:nvGrpSpPr>
      <p:grpSpPr>
        <a:xfrm>
          <a:off x="0" y="0"/>
          <a:ext cx="0" cy="0"/>
          <a:chOff x="0" y="0"/>
          <a:chExt cx="0" cy="0"/>
        </a:xfrm>
      </p:grpSpPr>
      <p:sp>
        <p:nvSpPr>
          <p:cNvPr id="101" name="Cover Kicker"/>
          <p:cNvSpPr/>
          <p:nvPr/>
        </p:nvSpPr>
        <p:spPr>
          <a:xfrm>
            <a:off x="731520" y="1600000"/>
            <a:ext cx="10728960" cy="350000"/>
          </a:xfrm>
          <a:prstGeom prst="rect">
            <a:avLst/>
          </a:prstGeom>
          <a:noFill/>
          <a:ln/>
        </p:spPr>
        <p:txBody>
          <a:bodyPr wrap="square" lIns="0" tIns="0" rIns="0" bIns="0" rtlCol="0" anchor="ctr"/>
          <a:lstStyle/>
          <a:p>
            <a:pPr marL="0" indent="0" algn="l">
              <a:buNone/>
            </a:pPr>
            <a:r>
              <a:rPr lang="en-US" sz="1600" b="1" kern="0" spc="600" dirty="0">
                <a:solidFill>
                  <a:srgbClr val="8FA8FF"/>
                </a:solidFill>
                <a:latin typeface="Arial" panose="020B0604020202020204" pitchFamily="34" charset="0"/>
                <a:ea typeface="ABC Oracle Medium" pitchFamily="34" charset="-122"/>
                <a:cs typeface="Arial" panose="020B0604020202020204" pitchFamily="34" charset="0"/>
              </a:rPr>
              <a:t>BUILT TO PIVOT</a:t>
            </a:r>
          </a:p>
        </p:txBody>
      </p:sp>
      <p:sp>
        <p:nvSpPr>
          <p:cNvPr id="102" name="Cover Title"/>
          <p:cNvSpPr/>
          <p:nvPr/>
        </p:nvSpPr>
        <p:spPr>
          <a:xfrm>
            <a:off x="731520" y="2150000"/>
            <a:ext cx="10728960" cy="1300000"/>
          </a:xfrm>
          <a:prstGeom prst="rect">
            <a:avLst/>
          </a:prstGeom>
          <a:noFill/>
          <a:ln/>
        </p:spPr>
        <p:txBody>
          <a:bodyPr wrap="square" lIns="0" tIns="0" rIns="0" bIns="0" rtlCol="0" anchor="t"/>
          <a:lstStyle/>
          <a:p>
            <a:pPr marL="0" indent="0" algn="l">
              <a:buNone/>
            </a:pPr>
            <a:r>
              <a:rPr lang="en-US" sz="4000" dirty="0">
                <a:solidFill>
                  <a:srgbClr val="FFFFFF"/>
                </a:solidFill>
                <a:latin typeface="Arial" panose="020B0604020202020204" pitchFamily="34" charset="0"/>
                <a:ea typeface="ABC Oracle" pitchFamily="34" charset="-122"/>
                <a:cs typeface="Arial" panose="020B0604020202020204" pitchFamily="34" charset="0"/>
              </a:rPr>
              <a:t>How do we bring startup agility into actuarial practice while maintaining rigour?</a:t>
            </a:r>
          </a:p>
        </p:txBody>
      </p:sp>
      <p:sp>
        <p:nvSpPr>
          <p:cNvPr id="103" name="Speaker"/>
          <p:cNvSpPr/>
          <p:nvPr/>
        </p:nvSpPr>
        <p:spPr>
          <a:xfrm>
            <a:off x="731520" y="4900000"/>
            <a:ext cx="10728960" cy="500000"/>
          </a:xfrm>
          <a:prstGeom prst="rect">
            <a:avLst/>
          </a:prstGeom>
          <a:noFill/>
          <a:ln/>
        </p:spPr>
        <p:txBody>
          <a:bodyPr wrap="square" lIns="0" tIns="0" rIns="0" bIns="0" rtlCol="0" anchor="t"/>
          <a:lstStyle/>
          <a:p>
            <a:pPr marL="0" indent="0" algn="l">
              <a:buNone/>
            </a:pPr>
            <a:r>
              <a:rPr lang="en-US" sz="2400" b="1" dirty="0">
                <a:solidFill>
                  <a:srgbClr val="FFFFFF"/>
                </a:solidFill>
                <a:latin typeface="Arial" panose="020B0604020202020204" pitchFamily="34" charset="0"/>
                <a:ea typeface="ABC Oracle Medium" pitchFamily="34" charset="-122"/>
                <a:cs typeface="Arial" panose="020B0604020202020204" pitchFamily="34" charset="0"/>
              </a:rPr>
              <a:t>Karan Anand</a:t>
            </a:r>
          </a:p>
        </p:txBody>
      </p:sp>
      <p:sp>
        <p:nvSpPr>
          <p:cNvPr id="104" name="Role"/>
          <p:cNvSpPr/>
          <p:nvPr/>
        </p:nvSpPr>
        <p:spPr>
          <a:xfrm>
            <a:off x="731520" y="5350000"/>
            <a:ext cx="10728960" cy="350000"/>
          </a:xfrm>
          <a:prstGeom prst="rect">
            <a:avLst/>
          </a:prstGeom>
          <a:noFill/>
          <a:ln/>
        </p:spPr>
        <p:txBody>
          <a:bodyPr wrap="square" lIns="0" tIns="0" rIns="0" bIns="0" rtlCol="0" anchor="t"/>
          <a:lstStyle/>
          <a:p>
            <a:pPr marL="0" indent="0" algn="l">
              <a:buNone/>
            </a:pPr>
            <a:r>
              <a:rPr lang="en-US" sz="1500" dirty="0">
                <a:solidFill>
                  <a:srgbClr val="8FA8FF"/>
                </a:solidFill>
                <a:latin typeface="Arial" panose="020B0604020202020204" pitchFamily="34" charset="0"/>
                <a:ea typeface="ABC Oracle" pitchFamily="34" charset="-122"/>
                <a:cs typeface="Arial" panose="020B0604020202020204" pitchFamily="34" charset="0"/>
              </a:rPr>
              <a:t>Chief Strategy Officer &amp; Managing Director Australia, Hnry</a:t>
            </a:r>
          </a:p>
        </p:txBody>
      </p:sp>
      <p:sp>
        <p:nvSpPr>
          <p:cNvPr id="105" name="Conf"/>
          <p:cNvSpPr/>
          <p:nvPr/>
        </p:nvSpPr>
        <p:spPr>
          <a:xfrm>
            <a:off x="731520" y="6050000"/>
            <a:ext cx="10728960" cy="350000"/>
          </a:xfrm>
          <a:prstGeom prst="rect">
            <a:avLst/>
          </a:prstGeom>
          <a:noFill/>
          <a:ln/>
        </p:spPr>
        <p:txBody>
          <a:bodyPr wrap="square" lIns="0" tIns="0" rIns="0" bIns="0" rtlCol="0" anchor="t"/>
          <a:lstStyle/>
          <a:p>
            <a:pPr marL="0" indent="0" algn="l">
              <a:buNone/>
            </a:pPr>
            <a:r>
              <a:rPr lang="en-US" sz="1300" kern="0" spc="200" dirty="0">
                <a:solidFill>
                  <a:srgbClr val="8FA8FF"/>
                </a:solidFill>
                <a:latin typeface="Arial" panose="020B0604020202020204" pitchFamily="34" charset="0"/>
                <a:ea typeface="ABC Oracle" pitchFamily="34" charset="-122"/>
                <a:cs typeface="Arial" panose="020B0604020202020204" pitchFamily="34" charset="0"/>
              </a:rPr>
              <a:t>All Actuaries Summit 2026  ·  Plenary 3  ·  26 May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211"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02  ·  THE DISRUPTION — APPLIED</a:t>
            </a:r>
          </a:p>
        </p:txBody>
      </p:sp>
      <p:sp>
        <p:nvSpPr>
          <p:cNvPr id="212"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4000" dirty="0">
                <a:solidFill>
                  <a:srgbClr val="0F1E3C"/>
                </a:solidFill>
                <a:latin typeface="Arial" panose="020B0604020202020204" pitchFamily="34" charset="0"/>
                <a:ea typeface="ABC Oracle" pitchFamily="34" charset="-122"/>
                <a:cs typeface="Arial" panose="020B0604020202020204" pitchFamily="34" charset="0"/>
              </a:rPr>
              <a:t>Specialist professions are being disrupted</a:t>
            </a:r>
          </a:p>
        </p:txBody>
      </p:sp>
      <p:sp>
        <p:nvSpPr>
          <p:cNvPr id="213" name="AccLine0"/>
          <p:cNvSpPr/>
          <p:nvPr/>
        </p:nvSpPr>
        <p:spPr>
          <a:xfrm>
            <a:off x="731520" y="2580000"/>
            <a:ext cx="80000" cy="85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14" name="RowContent0"/>
          <p:cNvSpPr/>
          <p:nvPr/>
        </p:nvSpPr>
        <p:spPr>
          <a:xfrm>
            <a:off x="981520" y="2520000"/>
            <a:ext cx="10478960" cy="1000000"/>
          </a:xfrm>
          <a:prstGeom prst="rect">
            <a:avLst/>
          </a:prstGeom>
          <a:noFill/>
          <a:ln/>
        </p:spPr>
        <p:txBody>
          <a:bodyPr wrap="square" lIns="0" tIns="0" rIns="0" bIns="0" rtlCol="0" anchor="t"/>
          <a:lstStyle/>
          <a:p>
            <a:pPr marL="0" indent="0" algn="l">
              <a:lnSpc>
                <a:spcPct val="120000"/>
              </a:lnSpc>
              <a:spcAft>
                <a:spcPts val="400"/>
              </a:spcAft>
              <a:buNone/>
            </a:pPr>
            <a:r>
              <a:rPr lang="en-US" sz="2000" b="1" dirty="0">
                <a:solidFill>
                  <a:srgbClr val="0F1E3C"/>
                </a:solidFill>
                <a:latin typeface="Arial" panose="020B0604020202020204" pitchFamily="34" charset="0"/>
                <a:ea typeface="ABC Oracle Medium" pitchFamily="34" charset="-122"/>
                <a:cs typeface="Arial" panose="020B0604020202020204" pitchFamily="34" charset="0"/>
              </a:rPr>
              <a:t>Specialist professions are the high-margin incumbents of the knowledge economy.</a:t>
            </a:r>
          </a:p>
          <a:p>
            <a:pPr marL="0" indent="0" algn="l">
              <a:lnSpc>
                <a:spcPct val="130000"/>
              </a:lnSpc>
              <a:buNone/>
            </a:pPr>
            <a:r>
              <a:rPr lang="en-US" sz="1500" i="1" dirty="0">
                <a:solidFill>
                  <a:srgbClr val="5B5B5B"/>
                </a:solidFill>
                <a:latin typeface="Arial" panose="020B0604020202020204" pitchFamily="34" charset="0"/>
                <a:ea typeface="ABC Oracle" pitchFamily="34" charset="-122"/>
                <a:cs typeface="Arial" panose="020B0604020202020204" pitchFamily="34" charset="0"/>
              </a:rPr>
              <a:t>Tax. Audit. Legal. Diagnosis. Architecture. Investment management.</a:t>
            </a:r>
          </a:p>
        </p:txBody>
      </p:sp>
      <p:sp>
        <p:nvSpPr>
          <p:cNvPr id="215" name="AccLine1"/>
          <p:cNvSpPr/>
          <p:nvPr/>
        </p:nvSpPr>
        <p:spPr>
          <a:xfrm>
            <a:off x="731520" y="3680000"/>
            <a:ext cx="80000" cy="85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16" name="RowContent1"/>
          <p:cNvSpPr/>
          <p:nvPr/>
        </p:nvSpPr>
        <p:spPr>
          <a:xfrm>
            <a:off x="981520" y="3620000"/>
            <a:ext cx="10478960" cy="1000000"/>
          </a:xfrm>
          <a:prstGeom prst="rect">
            <a:avLst/>
          </a:prstGeom>
          <a:noFill/>
          <a:ln/>
        </p:spPr>
        <p:txBody>
          <a:bodyPr wrap="square" lIns="0" tIns="0" rIns="0" bIns="0" rtlCol="0" anchor="t"/>
          <a:lstStyle/>
          <a:p>
            <a:pPr marL="0" indent="0" algn="l">
              <a:lnSpc>
                <a:spcPct val="120000"/>
              </a:lnSpc>
              <a:spcAft>
                <a:spcPts val="400"/>
              </a:spcAft>
              <a:buNone/>
            </a:pPr>
            <a:r>
              <a:rPr lang="en-US" sz="2000" b="1" dirty="0">
                <a:solidFill>
                  <a:srgbClr val="0F1E3C"/>
                </a:solidFill>
                <a:latin typeface="Arial" panose="020B0604020202020204" pitchFamily="34" charset="0"/>
                <a:ea typeface="ABC Oracle Medium" pitchFamily="34" charset="-122"/>
                <a:cs typeface="Arial" panose="020B0604020202020204" pitchFamily="34" charset="0"/>
              </a:rPr>
              <a:t>AI is the disruptive technology - entering at the bottom, moving upmarket fast.</a:t>
            </a:r>
          </a:p>
          <a:p>
            <a:pPr marL="0" indent="0" algn="l">
              <a:lnSpc>
                <a:spcPct val="130000"/>
              </a:lnSpc>
              <a:buNone/>
            </a:pPr>
            <a:r>
              <a:rPr lang="en-US" sz="1500" i="1" dirty="0">
                <a:solidFill>
                  <a:srgbClr val="5B5B5B"/>
                </a:solidFill>
                <a:latin typeface="Arial" panose="020B0604020202020204" pitchFamily="34" charset="0"/>
                <a:ea typeface="ABC Oracle" pitchFamily="34" charset="-122"/>
                <a:cs typeface="Arial" panose="020B0604020202020204" pitchFamily="34" charset="0"/>
              </a:rPr>
              <a:t>Same arc Christensen described. Different industry.</a:t>
            </a:r>
          </a:p>
        </p:txBody>
      </p:sp>
      <p:sp>
        <p:nvSpPr>
          <p:cNvPr id="217" name="AccLine2"/>
          <p:cNvSpPr/>
          <p:nvPr/>
        </p:nvSpPr>
        <p:spPr>
          <a:xfrm>
            <a:off x="731520" y="4780000"/>
            <a:ext cx="80000" cy="85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18" name="RowContent2"/>
          <p:cNvSpPr/>
          <p:nvPr/>
        </p:nvSpPr>
        <p:spPr>
          <a:xfrm>
            <a:off x="981520" y="4720000"/>
            <a:ext cx="10478960" cy="1000000"/>
          </a:xfrm>
          <a:prstGeom prst="rect">
            <a:avLst/>
          </a:prstGeom>
          <a:noFill/>
          <a:ln/>
        </p:spPr>
        <p:txBody>
          <a:bodyPr wrap="square" lIns="0" tIns="0" rIns="0" bIns="0" rtlCol="0" anchor="t"/>
          <a:lstStyle/>
          <a:p>
            <a:pPr marL="0" indent="0" algn="l">
              <a:lnSpc>
                <a:spcPct val="120000"/>
              </a:lnSpc>
              <a:spcAft>
                <a:spcPts val="400"/>
              </a:spcAft>
              <a:buNone/>
            </a:pPr>
            <a:r>
              <a:rPr lang="en-US" sz="2000" b="1" dirty="0">
                <a:solidFill>
                  <a:srgbClr val="0F1E3C"/>
                </a:solidFill>
                <a:latin typeface="Arial" panose="020B0604020202020204" pitchFamily="34" charset="0"/>
                <a:ea typeface="ABC Oracle Medium" pitchFamily="34" charset="-122"/>
                <a:cs typeface="Arial" panose="020B0604020202020204" pitchFamily="34" charset="0"/>
              </a:rPr>
              <a:t>The bargain — and the seat — is being unbundled.</a:t>
            </a:r>
          </a:p>
          <a:p>
            <a:pPr marL="0" indent="0" algn="l">
              <a:lnSpc>
                <a:spcPct val="130000"/>
              </a:lnSpc>
              <a:buNone/>
            </a:pPr>
            <a:r>
              <a:rPr lang="en-US" sz="1500" i="1" dirty="0">
                <a:solidFill>
                  <a:srgbClr val="5B5B5B"/>
                </a:solidFill>
                <a:latin typeface="Arial" panose="020B0604020202020204" pitchFamily="34" charset="0"/>
                <a:ea typeface="ABC Oracle" pitchFamily="34" charset="-122"/>
                <a:cs typeface="Arial" panose="020B0604020202020204" pitchFamily="34" charset="0"/>
              </a:rPr>
              <a:t>What you sold for ten years bundled together. Buyers can now buy the parts separately.</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10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 grpId="0" animBg="1"/>
      <p:bldP spid="214" grpId="0" animBg="1"/>
      <p:bldP spid="215" grpId="0" animBg="1"/>
      <p:bldP spid="216" grpId="0" animBg="1"/>
      <p:bldP spid="217" grpId="0" animBg="1"/>
      <p:bldP spid="2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219"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03  ·  THE MODE OF REASONING</a:t>
            </a:r>
          </a:p>
        </p:txBody>
      </p:sp>
      <p:sp>
        <p:nvSpPr>
          <p:cNvPr id="220"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Three modes of reasoning</a:t>
            </a:r>
          </a:p>
        </p:txBody>
      </p:sp>
      <p:sp>
        <p:nvSpPr>
          <p:cNvPr id="221" name="ModeCol0"/>
          <p:cNvSpPr/>
          <p:nvPr/>
        </p:nvSpPr>
        <p:spPr>
          <a:xfrm>
            <a:off x="731520" y="2333300"/>
            <a:ext cx="3376320" cy="3700000"/>
          </a:xfrm>
          <a:prstGeom prst="roundRect">
            <a:avLst>
              <a:gd name="adj" fmla="val 6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22" name="ModeContent0"/>
          <p:cNvSpPr/>
          <p:nvPr/>
        </p:nvSpPr>
        <p:spPr>
          <a:xfrm>
            <a:off x="1081520" y="2683300"/>
            <a:ext cx="2676320" cy="3000000"/>
          </a:xfrm>
          <a:prstGeom prst="rect">
            <a:avLst/>
          </a:prstGeom>
          <a:noFill/>
          <a:ln/>
        </p:spPr>
        <p:txBody>
          <a:bodyPr wrap="square" lIns="0" tIns="0" rIns="0" bIns="0" rtlCol="0" anchor="t"/>
          <a:lstStyle/>
          <a:p>
            <a:pPr marL="0" indent="0" algn="l">
              <a:spcAft>
                <a:spcPts val="900"/>
              </a:spcAft>
              <a:buNone/>
            </a:pPr>
            <a:r>
              <a:rPr lang="en-US" sz="1700" b="1" kern="0" spc="400" dirty="0">
                <a:solidFill>
                  <a:srgbClr val="5B5B5B"/>
                </a:solidFill>
                <a:latin typeface="Arial" panose="020B0604020202020204" pitchFamily="34" charset="0"/>
                <a:ea typeface="ABC Oracle Medium" pitchFamily="34" charset="-122"/>
                <a:cs typeface="Arial" panose="020B0604020202020204" pitchFamily="34" charset="0"/>
              </a:rPr>
              <a:t>DEDUCTIVE</a:t>
            </a:r>
          </a:p>
          <a:p>
            <a:pPr marL="0" indent="0" algn="l">
              <a:lnSpc>
                <a:spcPct val="130000"/>
              </a:lnSpc>
              <a:spcAft>
                <a:spcPts val="1200"/>
              </a:spcAft>
              <a:buNone/>
            </a:pPr>
            <a:r>
              <a:rPr lang="en-US" sz="1500" b="1" dirty="0">
                <a:solidFill>
                  <a:srgbClr val="0F1E3C"/>
                </a:solidFill>
                <a:latin typeface="Arial" panose="020B0604020202020204" pitchFamily="34" charset="0"/>
                <a:ea typeface="ABC Oracle Medium" pitchFamily="34" charset="-122"/>
                <a:cs typeface="Arial" panose="020B0604020202020204" pitchFamily="34" charset="0"/>
              </a:rPr>
              <a:t>Rule + fact = guaranteed conclusion</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Mathematical reasoning.</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Compliance work.</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The base of regulated work.</a:t>
            </a:r>
          </a:p>
        </p:txBody>
      </p:sp>
      <p:sp>
        <p:nvSpPr>
          <p:cNvPr id="223" name="ModeCol1"/>
          <p:cNvSpPr/>
          <p:nvPr/>
        </p:nvSpPr>
        <p:spPr>
          <a:xfrm>
            <a:off x="4407840" y="2333300"/>
            <a:ext cx="3376320" cy="3700000"/>
          </a:xfrm>
          <a:prstGeom prst="roundRect">
            <a:avLst>
              <a:gd name="adj" fmla="val 6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24" name="ModeContent1"/>
          <p:cNvSpPr/>
          <p:nvPr/>
        </p:nvSpPr>
        <p:spPr>
          <a:xfrm>
            <a:off x="4757840" y="2683300"/>
            <a:ext cx="2676320" cy="3000000"/>
          </a:xfrm>
          <a:prstGeom prst="rect">
            <a:avLst/>
          </a:prstGeom>
          <a:noFill/>
          <a:ln/>
        </p:spPr>
        <p:txBody>
          <a:bodyPr wrap="square" lIns="0" tIns="0" rIns="0" bIns="0" rtlCol="0" anchor="t"/>
          <a:lstStyle/>
          <a:p>
            <a:pPr marL="0" indent="0" algn="l">
              <a:spcAft>
                <a:spcPts val="900"/>
              </a:spcAft>
              <a:buNone/>
            </a:pPr>
            <a:r>
              <a:rPr lang="en-US" sz="1700" b="1" kern="0" spc="400" dirty="0">
                <a:solidFill>
                  <a:srgbClr val="5B5B5B"/>
                </a:solidFill>
                <a:latin typeface="Arial" panose="020B0604020202020204" pitchFamily="34" charset="0"/>
                <a:ea typeface="ABC Oracle Medium" pitchFamily="34" charset="-122"/>
                <a:cs typeface="Arial" panose="020B0604020202020204" pitchFamily="34" charset="0"/>
              </a:rPr>
              <a:t>INDUCTIVE</a:t>
            </a:r>
          </a:p>
          <a:p>
            <a:pPr marL="0" indent="0" algn="l">
              <a:lnSpc>
                <a:spcPct val="130000"/>
              </a:lnSpc>
              <a:spcAft>
                <a:spcPts val="1200"/>
              </a:spcAft>
              <a:buNone/>
            </a:pPr>
            <a:r>
              <a:rPr lang="en-US" sz="1500" b="1" dirty="0">
                <a:solidFill>
                  <a:srgbClr val="0F1E3C"/>
                </a:solidFill>
                <a:latin typeface="Arial" panose="020B0604020202020204" pitchFamily="34" charset="0"/>
                <a:ea typeface="ABC Oracle Medium" pitchFamily="34" charset="-122"/>
                <a:cs typeface="Arial" panose="020B0604020202020204" pitchFamily="34" charset="0"/>
              </a:rPr>
              <a:t>Many independent observations converge on a pattern</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Research and pattern-finding.</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Market analysis.</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Reference-class reasoning.</a:t>
            </a:r>
          </a:p>
        </p:txBody>
      </p:sp>
      <p:sp>
        <p:nvSpPr>
          <p:cNvPr id="225" name="ModeCol2"/>
          <p:cNvSpPr/>
          <p:nvPr/>
        </p:nvSpPr>
        <p:spPr>
          <a:xfrm>
            <a:off x="8084160" y="2333300"/>
            <a:ext cx="3376320" cy="3700000"/>
          </a:xfrm>
          <a:prstGeom prst="roundRect">
            <a:avLst>
              <a:gd name="adj" fmla="val 6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26" name="ModeContent2"/>
          <p:cNvSpPr/>
          <p:nvPr/>
        </p:nvSpPr>
        <p:spPr>
          <a:xfrm>
            <a:off x="8434160" y="2683300"/>
            <a:ext cx="2676320" cy="3000000"/>
          </a:xfrm>
          <a:prstGeom prst="rect">
            <a:avLst/>
          </a:prstGeom>
          <a:noFill/>
          <a:ln/>
        </p:spPr>
        <p:txBody>
          <a:bodyPr wrap="square" lIns="0" tIns="0" rIns="0" bIns="0" rtlCol="0" anchor="t"/>
          <a:lstStyle/>
          <a:p>
            <a:pPr marL="0" indent="0" algn="l">
              <a:spcAft>
                <a:spcPts val="900"/>
              </a:spcAft>
              <a:buNone/>
            </a:pPr>
            <a:r>
              <a:rPr lang="en-US" sz="1700" b="1" kern="0" spc="400" dirty="0">
                <a:solidFill>
                  <a:srgbClr val="3C69FF"/>
                </a:solidFill>
                <a:latin typeface="Arial" panose="020B0604020202020204" pitchFamily="34" charset="0"/>
                <a:ea typeface="ABC Oracle Medium" pitchFamily="34" charset="-122"/>
                <a:cs typeface="Arial" panose="020B0604020202020204" pitchFamily="34" charset="0"/>
              </a:rPr>
              <a:t>ABDUCTIVE</a:t>
            </a:r>
          </a:p>
          <a:p>
            <a:pPr marL="0" indent="0" algn="l">
              <a:lnSpc>
                <a:spcPct val="130000"/>
              </a:lnSpc>
              <a:spcAft>
                <a:spcPts val="1200"/>
              </a:spcAft>
              <a:buNone/>
            </a:pPr>
            <a:r>
              <a:rPr lang="en-US" sz="1500" b="1" dirty="0">
                <a:solidFill>
                  <a:srgbClr val="0F1E3C"/>
                </a:solidFill>
                <a:latin typeface="Arial" panose="020B0604020202020204" pitchFamily="34" charset="0"/>
                <a:ea typeface="ABC Oracle Medium" pitchFamily="34" charset="-122"/>
                <a:cs typeface="Arial" panose="020B0604020202020204" pitchFamily="34" charset="0"/>
              </a:rPr>
              <a:t>One puzzling situation. The best available explanation. A test to confirm or kill it.</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Doctors diagnosing patients.</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Detectives.</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Founders.</a:t>
            </a:r>
          </a:p>
          <a:p>
            <a:pPr marL="0" indent="0" algn="l">
              <a:lnSpc>
                <a:spcPct val="140000"/>
              </a:lnSpc>
              <a:spcAft>
                <a:spcPts val="400"/>
              </a:spcAft>
              <a:buNone/>
            </a:pPr>
            <a:r>
              <a:rPr lang="en-US" sz="1300" dirty="0">
                <a:solidFill>
                  <a:srgbClr val="323232"/>
                </a:solidFill>
                <a:latin typeface="Arial" panose="020B0604020202020204" pitchFamily="34" charset="0"/>
                <a:ea typeface="ABC Oracle" pitchFamily="34" charset="-122"/>
                <a:cs typeface="Arial" panose="020B0604020202020204" pitchFamily="34" charset="0"/>
              </a:rPr>
              <a:t>Strategy under uncertainty.</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11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0" animBg="1"/>
      <p:bldP spid="222" grpId="0" animBg="1"/>
      <p:bldP spid="223" grpId="0" animBg="1"/>
      <p:bldP spid="224" grpId="0" animBg="1"/>
      <p:bldP spid="225" grpId="0" animBg="1"/>
      <p:bldP spid="2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227"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WORKED EXAMPLE</a:t>
            </a:r>
          </a:p>
        </p:txBody>
      </p:sp>
      <p:sp>
        <p:nvSpPr>
          <p:cNvPr id="228"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The same situation. Three modes.</a:t>
            </a:r>
          </a:p>
        </p:txBody>
      </p:sp>
      <p:sp>
        <p:nvSpPr>
          <p:cNvPr id="229" name="Subhead"/>
          <p:cNvSpPr/>
          <p:nvPr/>
        </p:nvSpPr>
        <p:spPr>
          <a:xfrm>
            <a:off x="731520" y="1700000"/>
            <a:ext cx="10728960" cy="450000"/>
          </a:xfrm>
          <a:prstGeom prst="rect">
            <a:avLst/>
          </a:prstGeom>
          <a:noFill/>
          <a:ln/>
        </p:spPr>
        <p:txBody>
          <a:bodyPr wrap="square" lIns="0" tIns="0" rIns="0" bIns="0" rtlCol="0" anchor="ctr"/>
          <a:lstStyle/>
          <a:p>
            <a:pPr marL="0" indent="0" algn="l">
              <a:buNone/>
            </a:pPr>
            <a:r>
              <a:rPr lang="en-US" sz="1800" dirty="0">
                <a:solidFill>
                  <a:srgbClr val="5B5B5B"/>
                </a:solidFill>
                <a:latin typeface="Arial" panose="020B0604020202020204" pitchFamily="34" charset="0"/>
                <a:ea typeface="ABC Oracle" pitchFamily="34" charset="-122"/>
                <a:cs typeface="Arial" panose="020B0604020202020204" pitchFamily="34" charset="0"/>
              </a:rPr>
              <a:t>Should we enter this new market?</a:t>
            </a:r>
          </a:p>
        </p:txBody>
      </p:sp>
      <p:sp>
        <p:nvSpPr>
          <p:cNvPr id="230" name="ModeBox0"/>
          <p:cNvSpPr/>
          <p:nvPr/>
        </p:nvSpPr>
        <p:spPr>
          <a:xfrm>
            <a:off x="731520" y="2700000"/>
            <a:ext cx="1800000" cy="1050000"/>
          </a:xfrm>
          <a:prstGeom prst="roundRect">
            <a:avLst>
              <a:gd name="adj" fmla="val 8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31" name="ModeLabel0"/>
          <p:cNvSpPr/>
          <p:nvPr/>
        </p:nvSpPr>
        <p:spPr>
          <a:xfrm>
            <a:off x="731520" y="2700000"/>
            <a:ext cx="1800000" cy="1050000"/>
          </a:xfrm>
          <a:prstGeom prst="rect">
            <a:avLst/>
          </a:prstGeom>
          <a:noFill/>
          <a:ln/>
        </p:spPr>
        <p:txBody>
          <a:bodyPr wrap="square" lIns="0" tIns="0" rIns="0" bIns="0" rtlCol="0" anchor="ctr"/>
          <a:lstStyle/>
          <a:p>
            <a:pPr marL="0" indent="0" algn="ctr">
              <a:buNone/>
            </a:pPr>
            <a:r>
              <a:rPr lang="en-US" sz="2200" b="1" dirty="0">
                <a:solidFill>
                  <a:srgbClr val="0F1E3C"/>
                </a:solidFill>
                <a:latin typeface="Arial" panose="020B0604020202020204" pitchFamily="34" charset="0"/>
                <a:ea typeface="ABC Oracle Medium" pitchFamily="34" charset="-122"/>
                <a:cs typeface="Arial" panose="020B0604020202020204" pitchFamily="34" charset="0"/>
              </a:rPr>
              <a:t>Deductive</a:t>
            </a:r>
          </a:p>
        </p:txBody>
      </p:sp>
      <p:sp>
        <p:nvSpPr>
          <p:cNvPr id="232" name="Rule0"/>
          <p:cNvSpPr/>
          <p:nvPr/>
        </p:nvSpPr>
        <p:spPr>
          <a:xfrm>
            <a:off x="2781520" y="2850000"/>
            <a:ext cx="8678960" cy="350000"/>
          </a:xfrm>
          <a:prstGeom prst="rect">
            <a:avLst/>
          </a:prstGeom>
          <a:noFill/>
          <a:ln/>
        </p:spPr>
        <p:txBody>
          <a:bodyPr wrap="square" lIns="0" tIns="0" rIns="0" bIns="0" rtlCol="0" anchor="t"/>
          <a:lstStyle/>
          <a:p>
            <a:pPr marL="0" indent="0" algn="l">
              <a:buNone/>
            </a:pPr>
            <a:r>
              <a:rPr lang="en-US" sz="1400" i="1" dirty="0">
                <a:solidFill>
                  <a:srgbClr val="5B5B5B"/>
                </a:solidFill>
                <a:latin typeface="Arial" panose="020B0604020202020204" pitchFamily="34" charset="0"/>
                <a:ea typeface="ABC Oracle" pitchFamily="34" charset="-122"/>
                <a:cs typeface="Arial" panose="020B0604020202020204" pitchFamily="34" charset="0"/>
              </a:rPr>
              <a:t>Rule + fact → guaranteed conclusion.</a:t>
            </a:r>
          </a:p>
        </p:txBody>
      </p:sp>
      <p:sp>
        <p:nvSpPr>
          <p:cNvPr id="233" name="Ex0"/>
          <p:cNvSpPr/>
          <p:nvPr/>
        </p:nvSpPr>
        <p:spPr>
          <a:xfrm>
            <a:off x="2781520" y="3200000"/>
            <a:ext cx="8678960" cy="500000"/>
          </a:xfrm>
          <a:prstGeom prst="rect">
            <a:avLst/>
          </a:prstGeom>
          <a:noFill/>
          <a:ln/>
        </p:spPr>
        <p:txBody>
          <a:bodyPr wrap="square" lIns="0" tIns="0" rIns="0" bIns="0" rtlCol="0" anchor="t"/>
          <a:lstStyle/>
          <a:p>
            <a:pPr marL="0" indent="0" algn="l">
              <a:lnSpc>
                <a:spcPct val="125000"/>
              </a:lnSpc>
              <a:buNone/>
            </a:pPr>
            <a:r>
              <a:rPr lang="en-US" sz="1500" dirty="0">
                <a:solidFill>
                  <a:srgbClr val="0F1E3C"/>
                </a:solidFill>
                <a:latin typeface="Arial" panose="020B0604020202020204" pitchFamily="34" charset="0"/>
                <a:ea typeface="ABC Oracle" pitchFamily="34" charset="-122"/>
                <a:cs typeface="Arial" panose="020B0604020202020204" pitchFamily="34" charset="0"/>
              </a:rPr>
              <a:t>Our hurdle is 25% IRR. This market projects to 30%. Therefore we enter.</a:t>
            </a:r>
          </a:p>
        </p:txBody>
      </p:sp>
      <p:sp>
        <p:nvSpPr>
          <p:cNvPr id="234" name="ModeBox1"/>
          <p:cNvSpPr/>
          <p:nvPr/>
        </p:nvSpPr>
        <p:spPr>
          <a:xfrm>
            <a:off x="731520" y="3900000"/>
            <a:ext cx="1800000" cy="1050000"/>
          </a:xfrm>
          <a:prstGeom prst="roundRect">
            <a:avLst>
              <a:gd name="adj" fmla="val 8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35" name="ModeLabel1"/>
          <p:cNvSpPr/>
          <p:nvPr/>
        </p:nvSpPr>
        <p:spPr>
          <a:xfrm>
            <a:off x="731520" y="3900000"/>
            <a:ext cx="1800000" cy="1050000"/>
          </a:xfrm>
          <a:prstGeom prst="rect">
            <a:avLst/>
          </a:prstGeom>
          <a:noFill/>
          <a:ln/>
        </p:spPr>
        <p:txBody>
          <a:bodyPr wrap="square" lIns="0" tIns="0" rIns="0" bIns="0" rtlCol="0" anchor="ctr"/>
          <a:lstStyle/>
          <a:p>
            <a:pPr marL="0" indent="0" algn="ctr">
              <a:buNone/>
            </a:pPr>
            <a:r>
              <a:rPr lang="en-US" sz="2200" b="1" dirty="0">
                <a:solidFill>
                  <a:srgbClr val="0F1E3C"/>
                </a:solidFill>
                <a:latin typeface="Arial" panose="020B0604020202020204" pitchFamily="34" charset="0"/>
                <a:ea typeface="ABC Oracle Medium" pitchFamily="34" charset="-122"/>
                <a:cs typeface="Arial" panose="020B0604020202020204" pitchFamily="34" charset="0"/>
              </a:rPr>
              <a:t>Inductive</a:t>
            </a:r>
          </a:p>
        </p:txBody>
      </p:sp>
      <p:sp>
        <p:nvSpPr>
          <p:cNvPr id="236" name="Rule1"/>
          <p:cNvSpPr/>
          <p:nvPr/>
        </p:nvSpPr>
        <p:spPr>
          <a:xfrm>
            <a:off x="2781520" y="4050000"/>
            <a:ext cx="8678960" cy="350000"/>
          </a:xfrm>
          <a:prstGeom prst="rect">
            <a:avLst/>
          </a:prstGeom>
          <a:noFill/>
          <a:ln/>
        </p:spPr>
        <p:txBody>
          <a:bodyPr wrap="square" lIns="0" tIns="0" rIns="0" bIns="0" rtlCol="0" anchor="t"/>
          <a:lstStyle/>
          <a:p>
            <a:pPr marL="0" indent="0" algn="l">
              <a:buNone/>
            </a:pPr>
            <a:r>
              <a:rPr lang="en-US" sz="1400" i="1" dirty="0">
                <a:solidFill>
                  <a:srgbClr val="5B5B5B"/>
                </a:solidFill>
                <a:latin typeface="Arial" panose="020B0604020202020204" pitchFamily="34" charset="0"/>
                <a:ea typeface="ABC Oracle" pitchFamily="34" charset="-122"/>
                <a:cs typeface="Arial" panose="020B0604020202020204" pitchFamily="34" charset="0"/>
              </a:rPr>
              <a:t>Independent observations → probable conclusion.</a:t>
            </a:r>
          </a:p>
        </p:txBody>
      </p:sp>
      <p:sp>
        <p:nvSpPr>
          <p:cNvPr id="237" name="Ex1"/>
          <p:cNvSpPr/>
          <p:nvPr/>
        </p:nvSpPr>
        <p:spPr>
          <a:xfrm>
            <a:off x="2781520" y="4400000"/>
            <a:ext cx="8678960" cy="500000"/>
          </a:xfrm>
          <a:prstGeom prst="rect">
            <a:avLst/>
          </a:prstGeom>
          <a:noFill/>
          <a:ln/>
        </p:spPr>
        <p:txBody>
          <a:bodyPr wrap="square" lIns="0" tIns="0" rIns="0" bIns="0" rtlCol="0" anchor="t"/>
          <a:lstStyle/>
          <a:p>
            <a:pPr marL="0" indent="0" algn="l">
              <a:lnSpc>
                <a:spcPct val="125000"/>
              </a:lnSpc>
              <a:buNone/>
            </a:pPr>
            <a:r>
              <a:rPr lang="en-US" sz="1500" dirty="0">
                <a:solidFill>
                  <a:srgbClr val="0F1E3C"/>
                </a:solidFill>
                <a:latin typeface="Arial" panose="020B0604020202020204" pitchFamily="34" charset="0"/>
                <a:ea typeface="ABC Oracle" pitchFamily="34" charset="-122"/>
                <a:cs typeface="Arial" panose="020B0604020202020204" pitchFamily="34" charset="0"/>
              </a:rPr>
              <a:t>Markets we've entered with size &gt; X, regulatory clarity, and a distribution partner have all worked. This one ticks all three.</a:t>
            </a:r>
          </a:p>
        </p:txBody>
      </p:sp>
      <p:sp>
        <p:nvSpPr>
          <p:cNvPr id="238" name="ModeBox2"/>
          <p:cNvSpPr/>
          <p:nvPr/>
        </p:nvSpPr>
        <p:spPr>
          <a:xfrm>
            <a:off x="731520" y="5100000"/>
            <a:ext cx="1800000" cy="1050000"/>
          </a:xfrm>
          <a:prstGeom prst="roundRect">
            <a:avLst>
              <a:gd name="adj" fmla="val 8000"/>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39" name="ModeLabel2"/>
          <p:cNvSpPr/>
          <p:nvPr/>
        </p:nvSpPr>
        <p:spPr>
          <a:xfrm>
            <a:off x="731520" y="5100000"/>
            <a:ext cx="1800000" cy="105000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anose="020B0604020202020204" pitchFamily="34" charset="0"/>
                <a:ea typeface="ABC Oracle Medium" pitchFamily="34" charset="-122"/>
                <a:cs typeface="Arial" panose="020B0604020202020204" pitchFamily="34" charset="0"/>
              </a:rPr>
              <a:t>Abductive</a:t>
            </a:r>
          </a:p>
        </p:txBody>
      </p:sp>
      <p:sp>
        <p:nvSpPr>
          <p:cNvPr id="240" name="Rule2"/>
          <p:cNvSpPr/>
          <p:nvPr/>
        </p:nvSpPr>
        <p:spPr>
          <a:xfrm>
            <a:off x="2781520" y="5250000"/>
            <a:ext cx="8678960" cy="350000"/>
          </a:xfrm>
          <a:prstGeom prst="rect">
            <a:avLst/>
          </a:prstGeom>
          <a:noFill/>
          <a:ln/>
        </p:spPr>
        <p:txBody>
          <a:bodyPr wrap="square" lIns="0" tIns="0" rIns="0" bIns="0" rtlCol="0" anchor="t"/>
          <a:lstStyle/>
          <a:p>
            <a:pPr marL="0" indent="0" algn="l">
              <a:buNone/>
            </a:pPr>
            <a:r>
              <a:rPr lang="en-US" sz="1400" i="1" dirty="0">
                <a:solidFill>
                  <a:srgbClr val="5B5B5B"/>
                </a:solidFill>
                <a:latin typeface="Arial" panose="020B0604020202020204" pitchFamily="34" charset="0"/>
                <a:ea typeface="ABC Oracle" pitchFamily="34" charset="-122"/>
                <a:cs typeface="Arial" panose="020B0604020202020204" pitchFamily="34" charset="0"/>
              </a:rPr>
              <a:t>Puzzling situation → best explanation → a test.</a:t>
            </a:r>
          </a:p>
        </p:txBody>
      </p:sp>
      <p:sp>
        <p:nvSpPr>
          <p:cNvPr id="241" name="Ex2"/>
          <p:cNvSpPr/>
          <p:nvPr/>
        </p:nvSpPr>
        <p:spPr>
          <a:xfrm>
            <a:off x="2781520" y="5600000"/>
            <a:ext cx="8678960" cy="500000"/>
          </a:xfrm>
          <a:prstGeom prst="rect">
            <a:avLst/>
          </a:prstGeom>
          <a:noFill/>
          <a:ln/>
        </p:spPr>
        <p:txBody>
          <a:bodyPr wrap="square" lIns="0" tIns="0" rIns="0" bIns="0" rtlCol="0" anchor="t"/>
          <a:lstStyle/>
          <a:p>
            <a:pPr marL="0" indent="0" algn="l">
              <a:lnSpc>
                <a:spcPct val="125000"/>
              </a:lnSpc>
              <a:buNone/>
            </a:pPr>
            <a:r>
              <a:rPr lang="en-US" sz="1500" dirty="0">
                <a:solidFill>
                  <a:srgbClr val="0F1E3C"/>
                </a:solidFill>
                <a:latin typeface="Arial" panose="020B0604020202020204" pitchFamily="34" charset="0"/>
                <a:ea typeface="ABC Oracle" pitchFamily="34" charset="-122"/>
                <a:cs typeface="Arial" panose="020B0604020202020204" pitchFamily="34" charset="0"/>
              </a:rPr>
              <a:t>No comparable market. Best account rests on three assumptions; the most fragile is X. Design the cheapest test that would tell us if X holds.</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12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1">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animBg="1"/>
      <p:bldP spid="230" grpId="0" animBg="1"/>
      <p:bldP spid="232" grpId="0" animBg="1"/>
      <p:bldP spid="233" grpId="0" animBg="1"/>
      <p:bldP spid="234" grpId="0" animBg="1"/>
      <p:bldP spid="236" grpId="0" animBg="1"/>
      <p:bldP spid="237" grpId="0" animBg="1"/>
      <p:bldP spid="238" grpId="0" animBg="1"/>
      <p:bldP spid="240" grpId="0" animBg="1"/>
      <p:bldP spid="2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242"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AN OBSERVATION</a:t>
            </a:r>
          </a:p>
        </p:txBody>
      </p:sp>
      <p:sp>
        <p:nvSpPr>
          <p:cNvPr id="243"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Why your training has under-emphasised this.</a:t>
            </a:r>
          </a:p>
        </p:txBody>
      </p:sp>
      <p:sp>
        <p:nvSpPr>
          <p:cNvPr id="245" name="Dot0"/>
          <p:cNvSpPr/>
          <p:nvPr/>
        </p:nvSpPr>
        <p:spPr>
          <a:xfrm>
            <a:off x="731520" y="2900000"/>
            <a:ext cx="240000" cy="240000"/>
          </a:xfrm>
          <a:prstGeom prst="roundRect">
            <a:avLst>
              <a:gd name="adj" fmla="val 50000"/>
            </a:avLst>
          </a:prstGeom>
          <a:solidFill>
            <a:srgbClr val="83848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46" name="Stmt0"/>
          <p:cNvSpPr/>
          <p:nvPr/>
        </p:nvSpPr>
        <p:spPr>
          <a:xfrm>
            <a:off x="1131520" y="2780000"/>
            <a:ext cx="10328960" cy="500000"/>
          </a:xfrm>
          <a:prstGeom prst="rect">
            <a:avLst/>
          </a:prstGeom>
          <a:noFill/>
          <a:ln/>
        </p:spPr>
        <p:txBody>
          <a:bodyPr wrap="square" lIns="0" tIns="0" rIns="0" bIns="0" rtlCol="0" anchor="t"/>
          <a:lstStyle/>
          <a:p>
            <a:pPr marL="0" indent="0" algn="l">
              <a:buNone/>
            </a:pPr>
            <a:r>
              <a:rPr lang="en-US" sz="2200" dirty="0">
                <a:solidFill>
                  <a:srgbClr val="323232"/>
                </a:solidFill>
                <a:latin typeface="Arial" panose="020B0604020202020204" pitchFamily="34" charset="0"/>
                <a:ea typeface="ABC Oracle" pitchFamily="34" charset="-122"/>
                <a:cs typeface="Arial" panose="020B0604020202020204" pitchFamily="34" charset="0"/>
              </a:rPr>
              <a:t>Regulated work demands deductive certainty.</a:t>
            </a:r>
          </a:p>
        </p:txBody>
      </p:sp>
      <p:sp>
        <p:nvSpPr>
          <p:cNvPr id="247" name="Dot1"/>
          <p:cNvSpPr/>
          <p:nvPr/>
        </p:nvSpPr>
        <p:spPr>
          <a:xfrm>
            <a:off x="731520" y="3700000"/>
            <a:ext cx="240000" cy="240000"/>
          </a:xfrm>
          <a:prstGeom prst="roundRect">
            <a:avLst>
              <a:gd name="adj" fmla="val 50000"/>
            </a:avLst>
          </a:prstGeom>
          <a:solidFill>
            <a:srgbClr val="83848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48" name="Stmt1"/>
          <p:cNvSpPr/>
          <p:nvPr/>
        </p:nvSpPr>
        <p:spPr>
          <a:xfrm>
            <a:off x="1131520" y="3580000"/>
            <a:ext cx="10328960" cy="500000"/>
          </a:xfrm>
          <a:prstGeom prst="rect">
            <a:avLst/>
          </a:prstGeom>
          <a:noFill/>
          <a:ln/>
        </p:spPr>
        <p:txBody>
          <a:bodyPr wrap="square" lIns="0" tIns="0" rIns="0" bIns="0" rtlCol="0" anchor="t"/>
          <a:lstStyle/>
          <a:p>
            <a:pPr marL="0" indent="0" algn="l">
              <a:buNone/>
            </a:pPr>
            <a:r>
              <a:rPr lang="en-US" sz="2200" dirty="0">
                <a:solidFill>
                  <a:srgbClr val="323232"/>
                </a:solidFill>
                <a:latin typeface="Arial" panose="020B0604020202020204" pitchFamily="34" charset="0"/>
                <a:ea typeface="ABC Oracle" pitchFamily="34" charset="-122"/>
                <a:cs typeface="Arial" panose="020B0604020202020204" pitchFamily="34" charset="0"/>
              </a:rPr>
              <a:t>Reserving and pricing reward inductive precision.</a:t>
            </a:r>
          </a:p>
        </p:txBody>
      </p:sp>
      <p:sp>
        <p:nvSpPr>
          <p:cNvPr id="249" name="Dot2"/>
          <p:cNvSpPr/>
          <p:nvPr/>
        </p:nvSpPr>
        <p:spPr>
          <a:xfrm>
            <a:off x="731520" y="4500000"/>
            <a:ext cx="240000" cy="240000"/>
          </a:xfrm>
          <a:prstGeom prst="roundRect">
            <a:avLst>
              <a:gd name="adj" fmla="val 50000"/>
            </a:avLst>
          </a:prstGeom>
          <a:solidFill>
            <a:srgbClr val="83848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50" name="Stmt2"/>
          <p:cNvSpPr/>
          <p:nvPr/>
        </p:nvSpPr>
        <p:spPr>
          <a:xfrm>
            <a:off x="1131520" y="4380000"/>
            <a:ext cx="10328960" cy="500000"/>
          </a:xfrm>
          <a:prstGeom prst="rect">
            <a:avLst/>
          </a:prstGeom>
          <a:noFill/>
          <a:ln/>
        </p:spPr>
        <p:txBody>
          <a:bodyPr wrap="square" lIns="0" tIns="0" rIns="0" bIns="0" rtlCol="0" anchor="t"/>
          <a:lstStyle/>
          <a:p>
            <a:pPr marL="0" indent="0" algn="l">
              <a:buNone/>
            </a:pPr>
            <a:r>
              <a:rPr lang="en-US" sz="2200" dirty="0">
                <a:solidFill>
                  <a:srgbClr val="323232"/>
                </a:solidFill>
                <a:latin typeface="Arial" panose="020B0604020202020204" pitchFamily="34" charset="0"/>
                <a:ea typeface="ABC Oracle" pitchFamily="34" charset="-122"/>
                <a:cs typeface="Arial" panose="020B0604020202020204" pitchFamily="34" charset="0"/>
              </a:rPr>
              <a:t>Both are run slowly, because the stakes demand it.</a:t>
            </a:r>
          </a:p>
        </p:txBody>
      </p:sp>
      <p:sp>
        <p:nvSpPr>
          <p:cNvPr id="251" name="Dot3"/>
          <p:cNvSpPr/>
          <p:nvPr/>
        </p:nvSpPr>
        <p:spPr>
          <a:xfrm>
            <a:off x="731520" y="5300000"/>
            <a:ext cx="240000" cy="240000"/>
          </a:xfrm>
          <a:prstGeom prst="roundRect">
            <a:avLst>
              <a:gd name="adj" fmla="val 50000"/>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52" name="Stmt3"/>
          <p:cNvSpPr/>
          <p:nvPr/>
        </p:nvSpPr>
        <p:spPr>
          <a:xfrm>
            <a:off x="1131520" y="5180000"/>
            <a:ext cx="10328960" cy="500000"/>
          </a:xfrm>
          <a:prstGeom prst="rect">
            <a:avLst/>
          </a:prstGeom>
          <a:noFill/>
          <a:ln/>
        </p:spPr>
        <p:txBody>
          <a:bodyPr wrap="square" lIns="0" tIns="0" rIns="0" bIns="0" rtlCol="0" anchor="t"/>
          <a:lstStyle/>
          <a:p>
            <a:pPr marL="0" indent="0" algn="l">
              <a:buNone/>
            </a:pPr>
            <a:r>
              <a:rPr lang="en-US" sz="2200" b="1" dirty="0">
                <a:solidFill>
                  <a:srgbClr val="0F1E3C"/>
                </a:solidFill>
                <a:latin typeface="Arial" panose="020B0604020202020204" pitchFamily="34" charset="0"/>
                <a:ea typeface="ABC Oracle Medium" pitchFamily="34" charset="-122"/>
                <a:cs typeface="Arial" panose="020B0604020202020204" pitchFamily="34" charset="0"/>
              </a:rPr>
              <a:t>The abductive seat sits outside the regulated core.</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13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0" animBg="1"/>
      <p:bldP spid="246" grpId="0" animBg="1"/>
      <p:bldP spid="247" grpId="0" animBg="1"/>
      <p:bldP spid="248" grpId="0" animBg="1"/>
      <p:bldP spid="249" grpId="0" animBg="1"/>
      <p:bldP spid="250" grpId="0" animBg="1"/>
      <p:bldP spid="251" grpId="0" animBg="1"/>
      <p:bldP spid="25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name="Slide">
    <p:bg>
      <p:bgPr>
        <a:solidFill>
          <a:srgbClr val="0F1E3C"/>
        </a:solidFill>
        <a:effectLst/>
      </p:bgPr>
    </p:bg>
    <p:spTree>
      <p:nvGrpSpPr>
        <p:cNvPr id="1" name=""/>
        <p:cNvGrpSpPr/>
        <p:nvPr/>
      </p:nvGrpSpPr>
      <p:grpSpPr>
        <a:xfrm>
          <a:off x="0" y="0"/>
          <a:ext cx="0" cy="0"/>
          <a:chOff x="0" y="0"/>
          <a:chExt cx="0" cy="0"/>
        </a:xfrm>
      </p:grpSpPr>
      <p:sp>
        <p:nvSpPr>
          <p:cNvPr id="253" name="Kicker"/>
          <p:cNvSpPr/>
          <p:nvPr/>
        </p:nvSpPr>
        <p:spPr>
          <a:xfrm>
            <a:off x="731520" y="1700000"/>
            <a:ext cx="10728960" cy="350000"/>
          </a:xfrm>
          <a:prstGeom prst="rect">
            <a:avLst/>
          </a:prstGeom>
          <a:noFill/>
          <a:ln/>
        </p:spPr>
        <p:txBody>
          <a:bodyPr wrap="square" lIns="0" tIns="0" rIns="0" bIns="0" rtlCol="0" anchor="ctr"/>
          <a:lstStyle/>
          <a:p>
            <a:pPr marL="0" indent="0" algn="ctr">
              <a:buNone/>
            </a:pPr>
            <a:r>
              <a:rPr lang="en-US" sz="1600" b="1" kern="0" spc="600" dirty="0">
                <a:solidFill>
                  <a:srgbClr val="8FA8FF"/>
                </a:solidFill>
                <a:latin typeface="Arial" panose="020B0604020202020204" pitchFamily="34" charset="0"/>
                <a:ea typeface="ABC Oracle Medium" pitchFamily="34" charset="-122"/>
                <a:cs typeface="Arial" panose="020B0604020202020204" pitchFamily="34" charset="0"/>
              </a:rPr>
              <a:t>THE ABDUCTIVE QUESTION</a:t>
            </a:r>
          </a:p>
        </p:txBody>
      </p:sp>
      <p:sp>
        <p:nvSpPr>
          <p:cNvPr id="254" name="Q1"/>
          <p:cNvSpPr/>
          <p:nvPr/>
        </p:nvSpPr>
        <p:spPr>
          <a:xfrm>
            <a:off x="731520" y="2700000"/>
            <a:ext cx="10728960" cy="800000"/>
          </a:xfrm>
          <a:prstGeom prst="rect">
            <a:avLst/>
          </a:prstGeom>
          <a:noFill/>
          <a:ln/>
        </p:spPr>
        <p:txBody>
          <a:bodyPr wrap="square" lIns="0" tIns="0" rIns="0" bIns="0" rtlCol="0" anchor="ctr"/>
          <a:lstStyle/>
          <a:p>
            <a:pPr marL="0" indent="0" algn="ctr">
              <a:buNone/>
            </a:pPr>
            <a:r>
              <a:rPr lang="en-US" sz="4000" dirty="0">
                <a:solidFill>
                  <a:srgbClr val="FFFFFF"/>
                </a:solidFill>
                <a:latin typeface="Arial" panose="020B0604020202020204" pitchFamily="34" charset="0"/>
                <a:ea typeface="ABC Oracle" pitchFamily="34" charset="-122"/>
                <a:cs typeface="Arial" panose="020B0604020202020204" pitchFamily="34" charset="0"/>
              </a:rPr>
              <a:t>"What would have to be true for this to work…</a:t>
            </a:r>
          </a:p>
        </p:txBody>
      </p:sp>
      <p:sp>
        <p:nvSpPr>
          <p:cNvPr id="255" name="Q2"/>
          <p:cNvSpPr/>
          <p:nvPr/>
        </p:nvSpPr>
        <p:spPr>
          <a:xfrm>
            <a:off x="731520" y="3650000"/>
            <a:ext cx="10728960" cy="800000"/>
          </a:xfrm>
          <a:prstGeom prst="rect">
            <a:avLst/>
          </a:prstGeom>
          <a:noFill/>
          <a:ln/>
        </p:spPr>
        <p:txBody>
          <a:bodyPr wrap="square" lIns="0" tIns="0" rIns="0" bIns="0" rtlCol="0" anchor="ctr"/>
          <a:lstStyle/>
          <a:p>
            <a:pPr marL="0" indent="0" algn="ctr">
              <a:buNone/>
            </a:pPr>
            <a:r>
              <a:rPr lang="en-US" sz="4000" dirty="0">
                <a:solidFill>
                  <a:srgbClr val="B8823C"/>
                </a:solidFill>
                <a:latin typeface="Arial" panose="020B0604020202020204" pitchFamily="34" charset="0"/>
                <a:ea typeface="ABC Oracle" pitchFamily="34" charset="-122"/>
                <a:cs typeface="Arial" panose="020B0604020202020204" pitchFamily="34" charset="0"/>
              </a:rPr>
              <a:t>and how would I know if I'm wrong?"</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14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2000"/>
                                  </p:stCondLst>
                                  <p:childTnLst>
                                    <p:set>
                                      <p:cBhvr>
                                        <p:cTn id="13" dur="1" fill="hold">
                                          <p:stCondLst>
                                            <p:cond delay="0"/>
                                          </p:stCondLst>
                                        </p:cTn>
                                        <p:tgtEl>
                                          <p:spTgt spid="2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 grpId="0" animBg="1"/>
      <p:bldP spid="254" grpId="0" animBg="1"/>
      <p:bldP spid="25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256"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STORY 1  ·  THE BLIND ALLEY</a:t>
            </a:r>
          </a:p>
        </p:txBody>
      </p:sp>
      <p:sp>
        <p:nvSpPr>
          <p:cNvPr id="257"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4000" dirty="0">
                <a:solidFill>
                  <a:srgbClr val="0F1E3C"/>
                </a:solidFill>
                <a:latin typeface="Arial" panose="020B0604020202020204" pitchFamily="34" charset="0"/>
                <a:ea typeface="ABC Oracle" pitchFamily="34" charset="-122"/>
                <a:cs typeface="Arial" panose="020B0604020202020204" pitchFamily="34" charset="0"/>
              </a:rPr>
              <a:t>Same word. Different generating process.</a:t>
            </a:r>
          </a:p>
        </p:txBody>
      </p:sp>
      <p:sp>
        <p:nvSpPr>
          <p:cNvPr id="258" name="Subhead"/>
          <p:cNvSpPr/>
          <p:nvPr/>
        </p:nvSpPr>
        <p:spPr>
          <a:xfrm>
            <a:off x="731520" y="1700000"/>
            <a:ext cx="10728960" cy="450000"/>
          </a:xfrm>
          <a:prstGeom prst="rect">
            <a:avLst/>
          </a:prstGeom>
          <a:noFill/>
          <a:ln/>
        </p:spPr>
        <p:txBody>
          <a:bodyPr wrap="square" lIns="0" tIns="0" rIns="0" bIns="0" rtlCol="0" anchor="ctr"/>
          <a:lstStyle/>
          <a:p>
            <a:pPr marL="0" indent="0" algn="l">
              <a:buNone/>
            </a:pPr>
            <a:r>
              <a:rPr lang="en-US" sz="1800" dirty="0">
                <a:solidFill>
                  <a:srgbClr val="5B5B5B"/>
                </a:solidFill>
                <a:latin typeface="Arial" panose="020B0604020202020204" pitchFamily="34" charset="0"/>
                <a:ea typeface="ABC Oracle" pitchFamily="34" charset="-122"/>
                <a:cs typeface="Arial" panose="020B0604020202020204" pitchFamily="34" charset="0"/>
              </a:rPr>
              <a:t>Recruiters as our anchor channel - Australia, 2022.</a:t>
            </a:r>
          </a:p>
        </p:txBody>
      </p:sp>
      <p:sp>
        <p:nvSpPr>
          <p:cNvPr id="259" name="StoryLabel0"/>
          <p:cNvSpPr/>
          <p:nvPr/>
        </p:nvSpPr>
        <p:spPr>
          <a:xfrm>
            <a:off x="731520" y="3045720"/>
            <a:ext cx="2300000" cy="400000"/>
          </a:xfrm>
          <a:prstGeom prst="rect">
            <a:avLst/>
          </a:prstGeom>
          <a:noFill/>
          <a:ln/>
        </p:spPr>
        <p:txBody>
          <a:bodyPr wrap="square" lIns="0" tIns="0" rIns="0" bIns="0" rtlCol="0" anchor="t"/>
          <a:lstStyle/>
          <a:p>
            <a:pPr marL="0" indent="0" algn="l">
              <a:buNone/>
            </a:pPr>
            <a:r>
              <a:rPr lang="en-US" sz="1700" b="1" kern="0" spc="400" dirty="0">
                <a:solidFill>
                  <a:srgbClr val="B8823C"/>
                </a:solidFill>
                <a:latin typeface="Arial" panose="020B0604020202020204" pitchFamily="34" charset="0"/>
                <a:ea typeface="ABC Oracle Medium" pitchFamily="34" charset="-122"/>
                <a:cs typeface="Arial" panose="020B0604020202020204" pitchFamily="34" charset="0"/>
              </a:rPr>
              <a:t>THE BET</a:t>
            </a:r>
          </a:p>
        </p:txBody>
      </p:sp>
      <p:sp>
        <p:nvSpPr>
          <p:cNvPr id="260" name="StoryBody0"/>
          <p:cNvSpPr/>
          <p:nvPr/>
        </p:nvSpPr>
        <p:spPr>
          <a:xfrm>
            <a:off x="3231520" y="2997060"/>
            <a:ext cx="8228960" cy="600000"/>
          </a:xfrm>
          <a:prstGeom prst="rect">
            <a:avLst/>
          </a:prstGeom>
          <a:noFill/>
          <a:ln/>
        </p:spPr>
        <p:txBody>
          <a:bodyPr wrap="square" lIns="0" tIns="0" rIns="0" bIns="0" rtlCol="0" anchor="t"/>
          <a:lstStyle/>
          <a:p>
            <a:pPr marL="0" indent="0" algn="l">
              <a:lnSpc>
                <a:spcPct val="125000"/>
              </a:lnSpc>
              <a:buNone/>
            </a:pPr>
            <a:r>
              <a:rPr lang="en-US" sz="1800" dirty="0">
                <a:solidFill>
                  <a:srgbClr val="0F1E3C"/>
                </a:solidFill>
                <a:latin typeface="Arial" panose="020B0604020202020204" pitchFamily="34" charset="0"/>
                <a:ea typeface="ABC Oracle" pitchFamily="34" charset="-122"/>
                <a:cs typeface="Arial" panose="020B0604020202020204" pitchFamily="34" charset="0"/>
              </a:rPr>
              <a:t>Used the NZ playbook. Recruitment firms as the anchor channel.</a:t>
            </a:r>
          </a:p>
        </p:txBody>
      </p:sp>
      <p:sp>
        <p:nvSpPr>
          <p:cNvPr id="261" name="StoryDiv0"/>
          <p:cNvSpPr/>
          <p:nvPr/>
        </p:nvSpPr>
        <p:spPr>
          <a:xfrm>
            <a:off x="731520" y="3715710"/>
            <a:ext cx="10728960" cy="12700"/>
          </a:xfrm>
          <a:prstGeom prst="rect">
            <a:avLst/>
          </a:prstGeom>
          <a:solidFill>
            <a:srgbClr val="EBEBEB"/>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62" name="StoryLabel1"/>
          <p:cNvSpPr/>
          <p:nvPr/>
        </p:nvSpPr>
        <p:spPr>
          <a:xfrm>
            <a:off x="731520" y="4100000"/>
            <a:ext cx="2300000" cy="400000"/>
          </a:xfrm>
          <a:prstGeom prst="rect">
            <a:avLst/>
          </a:prstGeom>
          <a:noFill/>
          <a:ln/>
        </p:spPr>
        <p:txBody>
          <a:bodyPr wrap="square" lIns="0" tIns="0" rIns="0" bIns="0" rtlCol="0" anchor="ctr"/>
          <a:lstStyle/>
          <a:p>
            <a:pPr marL="0" indent="0" algn="l">
              <a:buNone/>
            </a:pPr>
            <a:r>
              <a:rPr lang="en-US" sz="1700" b="1" kern="0" spc="400" dirty="0">
                <a:solidFill>
                  <a:srgbClr val="B8823C"/>
                </a:solidFill>
                <a:latin typeface="Arial" panose="020B0604020202020204" pitchFamily="34" charset="0"/>
                <a:ea typeface="ABC Oracle Medium" pitchFamily="34" charset="-122"/>
                <a:cs typeface="Arial" panose="020B0604020202020204" pitchFamily="34" charset="0"/>
              </a:rPr>
              <a:t>THE MISS</a:t>
            </a:r>
          </a:p>
        </p:txBody>
      </p:sp>
      <p:sp>
        <p:nvSpPr>
          <p:cNvPr id="263" name="StoryBody1"/>
          <p:cNvSpPr/>
          <p:nvPr/>
        </p:nvSpPr>
        <p:spPr>
          <a:xfrm>
            <a:off x="3231520" y="4000000"/>
            <a:ext cx="8228960" cy="600000"/>
          </a:xfrm>
          <a:prstGeom prst="rect">
            <a:avLst/>
          </a:prstGeom>
          <a:noFill/>
          <a:ln/>
        </p:spPr>
        <p:txBody>
          <a:bodyPr wrap="square" lIns="0" tIns="0" rIns="0" bIns="0" rtlCol="0" anchor="ctr"/>
          <a:lstStyle/>
          <a:p>
            <a:pPr marL="0" indent="0" algn="l">
              <a:lnSpc>
                <a:spcPct val="125000"/>
              </a:lnSpc>
              <a:buNone/>
            </a:pPr>
            <a:r>
              <a:rPr lang="en-US" sz="1800" dirty="0">
                <a:solidFill>
                  <a:srgbClr val="0F1E3C"/>
                </a:solidFill>
                <a:latin typeface="Arial" panose="020B0604020202020204" pitchFamily="34" charset="0"/>
                <a:ea typeface="ABC Oracle" pitchFamily="34" charset="-122"/>
                <a:cs typeface="Arial" panose="020B0604020202020204" pitchFamily="34" charset="0"/>
              </a:rPr>
              <a:t>Australian recruitment firms are labour hire operators. Tax already deducted at source, upstream of us.</a:t>
            </a:r>
          </a:p>
        </p:txBody>
      </p:sp>
      <p:sp>
        <p:nvSpPr>
          <p:cNvPr id="264" name="StoryDiv1"/>
          <p:cNvSpPr/>
          <p:nvPr/>
        </p:nvSpPr>
        <p:spPr>
          <a:xfrm>
            <a:off x="731520" y="4895720"/>
            <a:ext cx="10728960" cy="12700"/>
          </a:xfrm>
          <a:prstGeom prst="rect">
            <a:avLst/>
          </a:prstGeom>
          <a:solidFill>
            <a:srgbClr val="EBEBEB"/>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65" name="StoryLabel2"/>
          <p:cNvSpPr/>
          <p:nvPr/>
        </p:nvSpPr>
        <p:spPr>
          <a:xfrm>
            <a:off x="731520" y="5195720"/>
            <a:ext cx="2300000" cy="400000"/>
          </a:xfrm>
          <a:prstGeom prst="rect">
            <a:avLst/>
          </a:prstGeom>
          <a:noFill/>
          <a:ln/>
        </p:spPr>
        <p:txBody>
          <a:bodyPr wrap="square" lIns="0" tIns="0" rIns="0" bIns="0" rtlCol="0" anchor="t"/>
          <a:lstStyle/>
          <a:p>
            <a:pPr marL="0" indent="0" algn="l">
              <a:buNone/>
            </a:pPr>
            <a:r>
              <a:rPr lang="en-US" sz="1700" b="1" kern="0" spc="400" dirty="0">
                <a:solidFill>
                  <a:srgbClr val="3C69FF"/>
                </a:solidFill>
                <a:latin typeface="Arial" panose="020B0604020202020204" pitchFamily="34" charset="0"/>
                <a:ea typeface="ABC Oracle Medium" pitchFamily="34" charset="-122"/>
                <a:cs typeface="Arial" panose="020B0604020202020204" pitchFamily="34" charset="0"/>
              </a:rPr>
              <a:t>THE COST</a:t>
            </a:r>
          </a:p>
        </p:txBody>
      </p:sp>
      <p:sp>
        <p:nvSpPr>
          <p:cNvPr id="266" name="StoryBody2"/>
          <p:cNvSpPr/>
          <p:nvPr/>
        </p:nvSpPr>
        <p:spPr>
          <a:xfrm>
            <a:off x="3231520" y="5145720"/>
            <a:ext cx="8228960" cy="600000"/>
          </a:xfrm>
          <a:prstGeom prst="rect">
            <a:avLst/>
          </a:prstGeom>
          <a:noFill/>
          <a:ln/>
        </p:spPr>
        <p:txBody>
          <a:bodyPr wrap="square" lIns="0" tIns="0" rIns="0" bIns="0" rtlCol="0" anchor="t"/>
          <a:lstStyle/>
          <a:p>
            <a:pPr marL="0" indent="0" algn="l">
              <a:lnSpc>
                <a:spcPct val="125000"/>
              </a:lnSpc>
              <a:buNone/>
            </a:pPr>
            <a:r>
              <a:rPr lang="en-US" sz="1800" dirty="0">
                <a:solidFill>
                  <a:srgbClr val="0F1E3C"/>
                </a:solidFill>
                <a:latin typeface="Arial" panose="020B0604020202020204" pitchFamily="34" charset="0"/>
                <a:ea typeface="ABC Oracle" pitchFamily="34" charset="-122"/>
                <a:cs typeface="Arial" panose="020B0604020202020204" pitchFamily="34" charset="0"/>
              </a:rPr>
              <a:t>A year. I'd have got there twice as fast if I'd asked the abductive question.</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15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 grpId="0" animBg="1"/>
      <p:bldP spid="259" grpId="0" animBg="1"/>
      <p:bldP spid="260" grpId="0" animBg="1"/>
      <p:bldP spid="261" grpId="0" animBg="1"/>
      <p:bldP spid="262" grpId="0" animBg="1"/>
      <p:bldP spid="263" grpId="0" animBg="1"/>
      <p:bldP spid="264" grpId="0" animBg="1"/>
      <p:bldP spid="265" grpId="0" animBg="1"/>
      <p:bldP spid="26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267"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STORY 2  ·  THE STRATEGIC ASSET</a:t>
            </a:r>
          </a:p>
        </p:txBody>
      </p:sp>
      <p:sp>
        <p:nvSpPr>
          <p:cNvPr id="268"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4000" dirty="0">
                <a:solidFill>
                  <a:srgbClr val="0F1E3C"/>
                </a:solidFill>
                <a:latin typeface="Arial" panose="020B0604020202020204" pitchFamily="34" charset="0"/>
                <a:ea typeface="ABC Oracle" pitchFamily="34" charset="-122"/>
                <a:cs typeface="Arial" panose="020B0604020202020204" pitchFamily="34" charset="0"/>
              </a:rPr>
              <a:t>Two data points. A thesis. A cheap test.</a:t>
            </a:r>
          </a:p>
        </p:txBody>
      </p:sp>
      <p:sp>
        <p:nvSpPr>
          <p:cNvPr id="269" name="Subhead"/>
          <p:cNvSpPr/>
          <p:nvPr/>
        </p:nvSpPr>
        <p:spPr>
          <a:xfrm>
            <a:off x="731520" y="1700000"/>
            <a:ext cx="10728960" cy="450000"/>
          </a:xfrm>
          <a:prstGeom prst="rect">
            <a:avLst/>
          </a:prstGeom>
          <a:noFill/>
          <a:ln/>
        </p:spPr>
        <p:txBody>
          <a:bodyPr wrap="square" lIns="0" tIns="0" rIns="0" bIns="0" rtlCol="0" anchor="ctr"/>
          <a:lstStyle/>
          <a:p>
            <a:pPr marL="0" indent="0" algn="l">
              <a:buNone/>
            </a:pPr>
            <a:r>
              <a:rPr lang="en-US" sz="1800" dirty="0">
                <a:solidFill>
                  <a:srgbClr val="5B5B5B"/>
                </a:solidFill>
                <a:latin typeface="Arial" panose="020B0604020202020204" pitchFamily="34" charset="0"/>
                <a:ea typeface="ABC Oracle" pitchFamily="34" charset="-122"/>
                <a:cs typeface="Arial" panose="020B0604020202020204" pitchFamily="34" charset="0"/>
              </a:rPr>
              <a:t>The Hnry Sole Trader Pulse - 2021 onwards.</a:t>
            </a:r>
          </a:p>
        </p:txBody>
      </p:sp>
      <p:sp>
        <p:nvSpPr>
          <p:cNvPr id="270" name="PulseLabel0"/>
          <p:cNvSpPr/>
          <p:nvPr/>
        </p:nvSpPr>
        <p:spPr>
          <a:xfrm>
            <a:off x="731520" y="3050000"/>
            <a:ext cx="2300000" cy="400000"/>
          </a:xfrm>
          <a:prstGeom prst="rect">
            <a:avLst/>
          </a:prstGeom>
          <a:noFill/>
          <a:ln/>
        </p:spPr>
        <p:txBody>
          <a:bodyPr wrap="square" lIns="0" tIns="0" rIns="0" bIns="0" rtlCol="0" anchor="ctr"/>
          <a:lstStyle/>
          <a:p>
            <a:pPr marL="0" indent="0" algn="l">
              <a:buNone/>
            </a:pPr>
            <a:r>
              <a:rPr lang="en-US" sz="1700" b="1" kern="0" spc="400" dirty="0">
                <a:solidFill>
                  <a:srgbClr val="3C69FF"/>
                </a:solidFill>
                <a:latin typeface="Arial" panose="020B0604020202020204" pitchFamily="34" charset="0"/>
                <a:ea typeface="ABC Oracle Medium" pitchFamily="34" charset="-122"/>
                <a:cs typeface="Arial" panose="020B0604020202020204" pitchFamily="34" charset="0"/>
              </a:rPr>
              <a:t>THE THESIS</a:t>
            </a:r>
          </a:p>
        </p:txBody>
      </p:sp>
      <p:sp>
        <p:nvSpPr>
          <p:cNvPr id="271" name="PulseBody0"/>
          <p:cNvSpPr/>
          <p:nvPr/>
        </p:nvSpPr>
        <p:spPr>
          <a:xfrm>
            <a:off x="3231520" y="2865710"/>
            <a:ext cx="8228960" cy="700000"/>
          </a:xfrm>
          <a:prstGeom prst="rect">
            <a:avLst/>
          </a:prstGeom>
          <a:noFill/>
          <a:ln/>
        </p:spPr>
        <p:txBody>
          <a:bodyPr wrap="square" lIns="0" tIns="0" rIns="0" bIns="0" rtlCol="0" anchor="ctr"/>
          <a:lstStyle/>
          <a:p>
            <a:pPr marL="0" indent="0" algn="l">
              <a:lnSpc>
                <a:spcPct val="125000"/>
              </a:lnSpc>
              <a:buNone/>
            </a:pPr>
            <a:r>
              <a:rPr lang="en-US" sz="1800" dirty="0">
                <a:solidFill>
                  <a:srgbClr val="0F1E3C"/>
                </a:solidFill>
                <a:latin typeface="Arial" panose="020B0604020202020204" pitchFamily="34" charset="0"/>
                <a:ea typeface="ABC Oracle" pitchFamily="34" charset="-122"/>
                <a:cs typeface="Arial" panose="020B0604020202020204" pitchFamily="34" charset="0"/>
              </a:rPr>
              <a:t>Run the primary research no one else is running. Become the source of truth.</a:t>
            </a:r>
          </a:p>
        </p:txBody>
      </p:sp>
      <p:sp>
        <p:nvSpPr>
          <p:cNvPr id="272" name="PulseDiv0"/>
          <p:cNvSpPr/>
          <p:nvPr/>
        </p:nvSpPr>
        <p:spPr>
          <a:xfrm>
            <a:off x="731520" y="3750000"/>
            <a:ext cx="10728960" cy="12700"/>
          </a:xfrm>
          <a:prstGeom prst="rect">
            <a:avLst/>
          </a:prstGeom>
          <a:solidFill>
            <a:srgbClr val="EBEBEB"/>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73" name="PulseLabel1"/>
          <p:cNvSpPr/>
          <p:nvPr/>
        </p:nvSpPr>
        <p:spPr>
          <a:xfrm>
            <a:off x="731520" y="4150000"/>
            <a:ext cx="2300000" cy="400000"/>
          </a:xfrm>
          <a:prstGeom prst="rect">
            <a:avLst/>
          </a:prstGeom>
          <a:noFill/>
          <a:ln/>
        </p:spPr>
        <p:txBody>
          <a:bodyPr wrap="square" lIns="0" tIns="0" rIns="0" bIns="0" rtlCol="0" anchor="ctr"/>
          <a:lstStyle/>
          <a:p>
            <a:pPr marL="0" indent="0" algn="l">
              <a:buNone/>
            </a:pPr>
            <a:r>
              <a:rPr lang="en-US" sz="1700" b="1" kern="0" spc="400" dirty="0">
                <a:solidFill>
                  <a:srgbClr val="3C69FF"/>
                </a:solidFill>
                <a:latin typeface="Arial" panose="020B0604020202020204" pitchFamily="34" charset="0"/>
                <a:ea typeface="ABC Oracle Medium" pitchFamily="34" charset="-122"/>
                <a:cs typeface="Arial" panose="020B0604020202020204" pitchFamily="34" charset="0"/>
              </a:rPr>
              <a:t>THE TEST</a:t>
            </a:r>
          </a:p>
        </p:txBody>
      </p:sp>
      <p:sp>
        <p:nvSpPr>
          <p:cNvPr id="274" name="PulseBody1"/>
          <p:cNvSpPr/>
          <p:nvPr/>
        </p:nvSpPr>
        <p:spPr>
          <a:xfrm>
            <a:off x="3231520" y="3954280"/>
            <a:ext cx="8228960" cy="700000"/>
          </a:xfrm>
          <a:prstGeom prst="rect">
            <a:avLst/>
          </a:prstGeom>
          <a:noFill/>
          <a:ln/>
        </p:spPr>
        <p:txBody>
          <a:bodyPr wrap="square" lIns="0" tIns="0" rIns="0" bIns="0" rtlCol="0" anchor="ctr"/>
          <a:lstStyle/>
          <a:p>
            <a:pPr marL="0" indent="0" algn="l">
              <a:lnSpc>
                <a:spcPct val="125000"/>
              </a:lnSpc>
              <a:buNone/>
            </a:pPr>
            <a:r>
              <a:rPr lang="en-US" sz="1800" dirty="0">
                <a:solidFill>
                  <a:srgbClr val="0F1E3C"/>
                </a:solidFill>
                <a:latin typeface="Arial" panose="020B0604020202020204" pitchFamily="34" charset="0"/>
                <a:ea typeface="ABC Oracle" pitchFamily="34" charset="-122"/>
                <a:cs typeface="Arial" panose="020B0604020202020204" pitchFamily="34" charset="0"/>
              </a:rPr>
              <a:t>Independent pollster. 500 respondents. Kill criteria defined upfront.</a:t>
            </a:r>
          </a:p>
        </p:txBody>
      </p:sp>
      <p:sp>
        <p:nvSpPr>
          <p:cNvPr id="275" name="PulseDiv1"/>
          <p:cNvSpPr/>
          <p:nvPr/>
        </p:nvSpPr>
        <p:spPr>
          <a:xfrm>
            <a:off x="731520" y="4850000"/>
            <a:ext cx="10728960" cy="12700"/>
          </a:xfrm>
          <a:prstGeom prst="rect">
            <a:avLst/>
          </a:prstGeom>
          <a:solidFill>
            <a:srgbClr val="EBEBEB"/>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76" name="PulseLabel2"/>
          <p:cNvSpPr/>
          <p:nvPr/>
        </p:nvSpPr>
        <p:spPr>
          <a:xfrm>
            <a:off x="731520" y="5250000"/>
            <a:ext cx="2300000" cy="400000"/>
          </a:xfrm>
          <a:prstGeom prst="rect">
            <a:avLst/>
          </a:prstGeom>
          <a:noFill/>
          <a:ln/>
        </p:spPr>
        <p:txBody>
          <a:bodyPr wrap="square" lIns="0" tIns="0" rIns="0" bIns="0" rtlCol="0" anchor="t"/>
          <a:lstStyle/>
          <a:p>
            <a:pPr marL="0" indent="0" algn="l">
              <a:buNone/>
            </a:pPr>
            <a:r>
              <a:rPr lang="en-US" sz="1700" b="1" kern="0" spc="400" dirty="0">
                <a:solidFill>
                  <a:srgbClr val="B8823C"/>
                </a:solidFill>
                <a:latin typeface="Arial" panose="020B0604020202020204" pitchFamily="34" charset="0"/>
                <a:ea typeface="ABC Oracle Medium" pitchFamily="34" charset="-122"/>
                <a:cs typeface="Arial" panose="020B0604020202020204" pitchFamily="34" charset="0"/>
              </a:rPr>
              <a:t>THE RESULT</a:t>
            </a:r>
          </a:p>
        </p:txBody>
      </p:sp>
      <p:sp>
        <p:nvSpPr>
          <p:cNvPr id="277" name="PulseBody2"/>
          <p:cNvSpPr/>
          <p:nvPr/>
        </p:nvSpPr>
        <p:spPr>
          <a:xfrm>
            <a:off x="3231520" y="5100000"/>
            <a:ext cx="8228960" cy="700000"/>
          </a:xfrm>
          <a:prstGeom prst="rect">
            <a:avLst/>
          </a:prstGeom>
          <a:noFill/>
          <a:ln/>
        </p:spPr>
        <p:txBody>
          <a:bodyPr wrap="square" lIns="0" tIns="0" rIns="0" bIns="0" rtlCol="0" anchor="t"/>
          <a:lstStyle/>
          <a:p>
            <a:pPr marL="0" indent="0" algn="l">
              <a:lnSpc>
                <a:spcPct val="125000"/>
              </a:lnSpc>
              <a:buNone/>
            </a:pPr>
            <a:r>
              <a:rPr lang="en-US" sz="1800" dirty="0">
                <a:solidFill>
                  <a:srgbClr val="0F1E3C"/>
                </a:solidFill>
                <a:latin typeface="Arial" panose="020B0604020202020204" pitchFamily="34" charset="0"/>
                <a:ea typeface="ABC Oracle" pitchFamily="34" charset="-122"/>
                <a:cs typeface="Arial" panose="020B0604020202020204" pitchFamily="34" charset="0"/>
              </a:rPr>
              <a:t>14 Pulses. Hundreds of media articles. A federal advisory seat. A NZ Retirement Commission report co-authored.</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16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 grpId="0" animBg="1"/>
      <p:bldP spid="270" grpId="0" animBg="1"/>
      <p:bldP spid="271" grpId="0" animBg="1"/>
      <p:bldP spid="272" grpId="0" animBg="1"/>
      <p:bldP spid="273" grpId="0" animBg="1"/>
      <p:bldP spid="274" grpId="0" animBg="1"/>
      <p:bldP spid="275" grpId="0" animBg="1"/>
      <p:bldP spid="276" grpId="0" animBg="1"/>
      <p:bldP spid="27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278" name="Kicker"/>
          <p:cNvSpPr/>
          <p:nvPr/>
        </p:nvSpPr>
        <p:spPr>
          <a:xfrm>
            <a:off x="731520" y="560000"/>
            <a:ext cx="10728960" cy="320000"/>
          </a:xfrm>
          <a:prstGeom prst="rect">
            <a:avLst/>
          </a:prstGeom>
          <a:noFill/>
          <a:ln/>
        </p:spPr>
        <p:txBody>
          <a:bodyPr wrap="square" lIns="0" tIns="0" rIns="0" bIns="0" rtlCol="0" anchor="ctr"/>
          <a:lstStyle/>
          <a:p>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04  ·  WHAT IT LOOKS LIKE IN PRACTICE</a:t>
            </a:r>
          </a:p>
        </p:txBody>
      </p:sp>
      <p:sp>
        <p:nvSpPr>
          <p:cNvPr id="279"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4000" dirty="0">
                <a:solidFill>
                  <a:srgbClr val="0F1E3C"/>
                </a:solidFill>
                <a:latin typeface="Arial" panose="020B0604020202020204" pitchFamily="34" charset="0"/>
                <a:ea typeface="ABC Oracle" pitchFamily="34" charset="-122"/>
                <a:cs typeface="Arial" panose="020B0604020202020204" pitchFamily="34" charset="0"/>
              </a:rPr>
              <a:t>One loop. Four steps.</a:t>
            </a:r>
          </a:p>
        </p:txBody>
      </p:sp>
      <p:sp>
        <p:nvSpPr>
          <p:cNvPr id="280" name="Subhead"/>
          <p:cNvSpPr/>
          <p:nvPr/>
        </p:nvSpPr>
        <p:spPr>
          <a:xfrm>
            <a:off x="731520" y="1700000"/>
            <a:ext cx="10728960" cy="450000"/>
          </a:xfrm>
          <a:prstGeom prst="rect">
            <a:avLst/>
          </a:prstGeom>
          <a:noFill/>
          <a:ln/>
        </p:spPr>
        <p:txBody>
          <a:bodyPr wrap="square" lIns="0" tIns="0" rIns="0" bIns="0" rtlCol="0" anchor="ctr"/>
          <a:lstStyle/>
          <a:p>
            <a:pPr marL="0" indent="0" algn="l">
              <a:buNone/>
            </a:pPr>
            <a:r>
              <a:rPr lang="en-US" sz="1800" dirty="0">
                <a:solidFill>
                  <a:srgbClr val="5B5B5B"/>
                </a:solidFill>
                <a:latin typeface="Arial" panose="020B0604020202020204" pitchFamily="34" charset="0"/>
                <a:ea typeface="ABC Oracle" pitchFamily="34" charset="-122"/>
                <a:cs typeface="Arial" panose="020B0604020202020204" pitchFamily="34" charset="0"/>
              </a:rPr>
              <a:t>Innovation cycle  =  actuarial control cycle.</a:t>
            </a:r>
          </a:p>
        </p:txBody>
      </p:sp>
      <p:sp>
        <p:nvSpPr>
          <p:cNvPr id="281" name="Aside"/>
          <p:cNvSpPr/>
          <p:nvPr/>
        </p:nvSpPr>
        <p:spPr>
          <a:xfrm>
            <a:off x="731520" y="2120000"/>
            <a:ext cx="10728960" cy="350000"/>
          </a:xfrm>
          <a:prstGeom prst="rect">
            <a:avLst/>
          </a:prstGeom>
          <a:noFill/>
          <a:ln/>
        </p:spPr>
        <p:txBody>
          <a:bodyPr wrap="square" lIns="0" tIns="0" rIns="0" bIns="0" rtlCol="0" anchor="t"/>
          <a:lstStyle/>
          <a:p>
            <a:pPr marL="0" indent="0" algn="l">
              <a:buNone/>
            </a:pPr>
            <a:r>
              <a:rPr lang="en-US" sz="1500" i="1" dirty="0">
                <a:solidFill>
                  <a:srgbClr val="5B5B5B"/>
                </a:solidFill>
                <a:latin typeface="Arial" panose="020B0604020202020204" pitchFamily="34" charset="0"/>
                <a:ea typeface="ABC Oracle" pitchFamily="34" charset="-122"/>
                <a:cs typeface="Arial" panose="020B0604020202020204" pitchFamily="34" charset="0"/>
              </a:rPr>
              <a:t>Lean startup. Agile. Design thinking. Same loop. Different name.</a:t>
            </a:r>
          </a:p>
        </p:txBody>
      </p:sp>
      <p:sp>
        <p:nvSpPr>
          <p:cNvPr id="282" name="CycleStep0"/>
          <p:cNvSpPr/>
          <p:nvPr/>
        </p:nvSpPr>
        <p:spPr>
          <a:xfrm>
            <a:off x="1771000" y="3000000"/>
            <a:ext cx="1900000" cy="1300000"/>
          </a:xfrm>
          <a:prstGeom prst="roundRect">
            <a:avLst>
              <a:gd name="adj" fmla="val 8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83" name="CycleNum0"/>
          <p:cNvSpPr/>
          <p:nvPr/>
        </p:nvSpPr>
        <p:spPr>
          <a:xfrm>
            <a:off x="1771000" y="3200000"/>
            <a:ext cx="1900000" cy="500000"/>
          </a:xfrm>
          <a:prstGeom prst="rect">
            <a:avLst/>
          </a:prstGeom>
          <a:noFill/>
          <a:ln/>
        </p:spPr>
        <p:txBody>
          <a:bodyPr wrap="square" lIns="0" tIns="0" rIns="0" bIns="0" rtlCol="0" anchor="t"/>
          <a:lstStyle/>
          <a:p>
            <a:pPr marL="0" indent="0" algn="ctr">
              <a:buNone/>
            </a:pPr>
            <a:r>
              <a:rPr lang="en-US" sz="3200" b="1" dirty="0">
                <a:solidFill>
                  <a:srgbClr val="3C69FF"/>
                </a:solidFill>
                <a:latin typeface="Arial" panose="020B0604020202020204" pitchFamily="34" charset="0"/>
                <a:ea typeface="ABC Oracle Medium" pitchFamily="34" charset="-122"/>
                <a:cs typeface="Arial" panose="020B0604020202020204" pitchFamily="34" charset="0"/>
              </a:rPr>
              <a:t>1</a:t>
            </a:r>
          </a:p>
        </p:txBody>
      </p:sp>
      <p:sp>
        <p:nvSpPr>
          <p:cNvPr id="284" name="CycleLabel0"/>
          <p:cNvSpPr/>
          <p:nvPr/>
        </p:nvSpPr>
        <p:spPr>
          <a:xfrm>
            <a:off x="1771000" y="3800000"/>
            <a:ext cx="1900000" cy="400000"/>
          </a:xfrm>
          <a:prstGeom prst="rect">
            <a:avLst/>
          </a:prstGeom>
          <a:noFill/>
          <a:ln/>
        </p:spPr>
        <p:txBody>
          <a:bodyPr wrap="square" lIns="0" tIns="0" rIns="0" bIns="0" rtlCol="0" anchor="t"/>
          <a:lstStyle/>
          <a:p>
            <a:pPr marL="0" indent="0" algn="ctr">
              <a:buNone/>
            </a:pPr>
            <a:r>
              <a:rPr lang="en-US" sz="1800" b="1" dirty="0">
                <a:solidFill>
                  <a:srgbClr val="0F1E3C"/>
                </a:solidFill>
                <a:latin typeface="Arial" panose="020B0604020202020204" pitchFamily="34" charset="0"/>
                <a:ea typeface="ABC Oracle Medium" pitchFamily="34" charset="-122"/>
                <a:cs typeface="Arial" panose="020B0604020202020204" pitchFamily="34" charset="0"/>
              </a:rPr>
              <a:t>Define</a:t>
            </a:r>
          </a:p>
        </p:txBody>
      </p:sp>
      <p:sp>
        <p:nvSpPr>
          <p:cNvPr id="285" name="CycleArrow0"/>
          <p:cNvSpPr/>
          <p:nvPr/>
        </p:nvSpPr>
        <p:spPr>
          <a:xfrm>
            <a:off x="3721000" y="3450000"/>
            <a:ext cx="250000" cy="400000"/>
          </a:xfrm>
          <a:prstGeom prst="rect">
            <a:avLst/>
          </a:prstGeom>
          <a:noFill/>
          <a:ln/>
        </p:spPr>
        <p:txBody>
          <a:bodyPr wrap="square" lIns="0" tIns="0" rIns="0" bIns="0" rtlCol="0" anchor="ctr"/>
          <a:lstStyle/>
          <a:p>
            <a:pPr marL="0" indent="0" algn="ctr">
              <a:buNone/>
            </a:pPr>
            <a:r>
              <a:rPr lang="en-US" sz="2200" b="1" dirty="0">
                <a:solidFill>
                  <a:srgbClr val="3C69FF"/>
                </a:solidFill>
                <a:latin typeface="Arial" panose="020B0604020202020204" pitchFamily="34" charset="0"/>
                <a:ea typeface="ABC Oracle Medium" pitchFamily="34" charset="-122"/>
                <a:cs typeface="Arial" panose="020B0604020202020204" pitchFamily="34" charset="0"/>
              </a:rPr>
              <a:t>→</a:t>
            </a:r>
          </a:p>
        </p:txBody>
      </p:sp>
      <p:sp>
        <p:nvSpPr>
          <p:cNvPr id="286" name="CycleStep1"/>
          <p:cNvSpPr/>
          <p:nvPr/>
        </p:nvSpPr>
        <p:spPr>
          <a:xfrm>
            <a:off x="4021000" y="3000000"/>
            <a:ext cx="1900000" cy="1300000"/>
          </a:xfrm>
          <a:prstGeom prst="roundRect">
            <a:avLst>
              <a:gd name="adj" fmla="val 8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87" name="CycleNum1"/>
          <p:cNvSpPr/>
          <p:nvPr/>
        </p:nvSpPr>
        <p:spPr>
          <a:xfrm>
            <a:off x="4021000" y="3200000"/>
            <a:ext cx="1900000" cy="500000"/>
          </a:xfrm>
          <a:prstGeom prst="rect">
            <a:avLst/>
          </a:prstGeom>
          <a:noFill/>
          <a:ln/>
        </p:spPr>
        <p:txBody>
          <a:bodyPr wrap="square" lIns="0" tIns="0" rIns="0" bIns="0" rtlCol="0" anchor="t"/>
          <a:lstStyle/>
          <a:p>
            <a:pPr marL="0" indent="0" algn="ctr">
              <a:buNone/>
            </a:pPr>
            <a:r>
              <a:rPr lang="en-US" sz="3200" b="1" dirty="0">
                <a:solidFill>
                  <a:srgbClr val="3C69FF"/>
                </a:solidFill>
                <a:latin typeface="Arial" panose="020B0604020202020204" pitchFamily="34" charset="0"/>
                <a:ea typeface="ABC Oracle Medium" pitchFamily="34" charset="-122"/>
                <a:cs typeface="Arial" panose="020B0604020202020204" pitchFamily="34" charset="0"/>
              </a:rPr>
              <a:t>2</a:t>
            </a:r>
          </a:p>
        </p:txBody>
      </p:sp>
      <p:sp>
        <p:nvSpPr>
          <p:cNvPr id="288" name="CycleLabel1"/>
          <p:cNvSpPr/>
          <p:nvPr/>
        </p:nvSpPr>
        <p:spPr>
          <a:xfrm>
            <a:off x="4021000" y="3800000"/>
            <a:ext cx="1900000" cy="400000"/>
          </a:xfrm>
          <a:prstGeom prst="rect">
            <a:avLst/>
          </a:prstGeom>
          <a:noFill/>
          <a:ln/>
        </p:spPr>
        <p:txBody>
          <a:bodyPr wrap="square" lIns="0" tIns="0" rIns="0" bIns="0" rtlCol="0" anchor="t"/>
          <a:lstStyle/>
          <a:p>
            <a:pPr marL="0" indent="0" algn="ctr">
              <a:buNone/>
            </a:pPr>
            <a:r>
              <a:rPr lang="en-US" sz="1800" b="1" dirty="0">
                <a:solidFill>
                  <a:srgbClr val="0F1E3C"/>
                </a:solidFill>
                <a:latin typeface="Arial" panose="020B0604020202020204" pitchFamily="34" charset="0"/>
                <a:ea typeface="ABC Oracle Medium" pitchFamily="34" charset="-122"/>
                <a:cs typeface="Arial" panose="020B0604020202020204" pitchFamily="34" charset="0"/>
              </a:rPr>
              <a:t>Design</a:t>
            </a:r>
          </a:p>
        </p:txBody>
      </p:sp>
      <p:sp>
        <p:nvSpPr>
          <p:cNvPr id="289" name="CycleArrow1"/>
          <p:cNvSpPr/>
          <p:nvPr/>
        </p:nvSpPr>
        <p:spPr>
          <a:xfrm>
            <a:off x="5971000" y="3450000"/>
            <a:ext cx="250000" cy="400000"/>
          </a:xfrm>
          <a:prstGeom prst="rect">
            <a:avLst/>
          </a:prstGeom>
          <a:noFill/>
          <a:ln/>
        </p:spPr>
        <p:txBody>
          <a:bodyPr wrap="square" lIns="0" tIns="0" rIns="0" bIns="0" rtlCol="0" anchor="ctr"/>
          <a:lstStyle/>
          <a:p>
            <a:pPr marL="0" indent="0" algn="ctr">
              <a:buNone/>
            </a:pPr>
            <a:r>
              <a:rPr lang="en-US" sz="2200" b="1" dirty="0">
                <a:solidFill>
                  <a:srgbClr val="3C69FF"/>
                </a:solidFill>
                <a:latin typeface="Arial" panose="020B0604020202020204" pitchFamily="34" charset="0"/>
                <a:ea typeface="ABC Oracle Medium" pitchFamily="34" charset="-122"/>
                <a:cs typeface="Arial" panose="020B0604020202020204" pitchFamily="34" charset="0"/>
              </a:rPr>
              <a:t>→</a:t>
            </a:r>
          </a:p>
        </p:txBody>
      </p:sp>
      <p:sp>
        <p:nvSpPr>
          <p:cNvPr id="290" name="CycleStep2"/>
          <p:cNvSpPr/>
          <p:nvPr/>
        </p:nvSpPr>
        <p:spPr>
          <a:xfrm>
            <a:off x="6271000" y="3000000"/>
            <a:ext cx="1900000" cy="1300000"/>
          </a:xfrm>
          <a:prstGeom prst="roundRect">
            <a:avLst>
              <a:gd name="adj" fmla="val 8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91" name="CycleNum2"/>
          <p:cNvSpPr/>
          <p:nvPr/>
        </p:nvSpPr>
        <p:spPr>
          <a:xfrm>
            <a:off x="6271000" y="3200000"/>
            <a:ext cx="1900000" cy="500000"/>
          </a:xfrm>
          <a:prstGeom prst="rect">
            <a:avLst/>
          </a:prstGeom>
          <a:noFill/>
          <a:ln/>
        </p:spPr>
        <p:txBody>
          <a:bodyPr wrap="square" lIns="0" tIns="0" rIns="0" bIns="0" rtlCol="0" anchor="t"/>
          <a:lstStyle/>
          <a:p>
            <a:pPr marL="0" indent="0" algn="ctr">
              <a:buNone/>
            </a:pPr>
            <a:r>
              <a:rPr lang="en-US" sz="3200" b="1" dirty="0">
                <a:solidFill>
                  <a:srgbClr val="3C69FF"/>
                </a:solidFill>
                <a:latin typeface="Arial" panose="020B0604020202020204" pitchFamily="34" charset="0"/>
                <a:ea typeface="ABC Oracle Medium" pitchFamily="34" charset="-122"/>
                <a:cs typeface="Arial" panose="020B0604020202020204" pitchFamily="34" charset="0"/>
              </a:rPr>
              <a:t>3</a:t>
            </a:r>
          </a:p>
        </p:txBody>
      </p:sp>
      <p:sp>
        <p:nvSpPr>
          <p:cNvPr id="292" name="CycleLabel2"/>
          <p:cNvSpPr/>
          <p:nvPr/>
        </p:nvSpPr>
        <p:spPr>
          <a:xfrm>
            <a:off x="6271000" y="3800000"/>
            <a:ext cx="1900000" cy="400000"/>
          </a:xfrm>
          <a:prstGeom prst="rect">
            <a:avLst/>
          </a:prstGeom>
          <a:noFill/>
          <a:ln/>
        </p:spPr>
        <p:txBody>
          <a:bodyPr wrap="square" lIns="0" tIns="0" rIns="0" bIns="0" rtlCol="0" anchor="t"/>
          <a:lstStyle/>
          <a:p>
            <a:pPr marL="0" indent="0" algn="ctr">
              <a:buNone/>
            </a:pPr>
            <a:r>
              <a:rPr lang="en-US" sz="1800" b="1" dirty="0">
                <a:solidFill>
                  <a:srgbClr val="0F1E3C"/>
                </a:solidFill>
                <a:latin typeface="Arial" panose="020B0604020202020204" pitchFamily="34" charset="0"/>
                <a:ea typeface="ABC Oracle Medium" pitchFamily="34" charset="-122"/>
                <a:cs typeface="Arial" panose="020B0604020202020204" pitchFamily="34" charset="0"/>
              </a:rPr>
              <a:t>Test</a:t>
            </a:r>
          </a:p>
        </p:txBody>
      </p:sp>
      <p:sp>
        <p:nvSpPr>
          <p:cNvPr id="293" name="CycleArrow2"/>
          <p:cNvSpPr/>
          <p:nvPr/>
        </p:nvSpPr>
        <p:spPr>
          <a:xfrm>
            <a:off x="8221000" y="3450000"/>
            <a:ext cx="250000" cy="400000"/>
          </a:xfrm>
          <a:prstGeom prst="rect">
            <a:avLst/>
          </a:prstGeom>
          <a:noFill/>
          <a:ln/>
        </p:spPr>
        <p:txBody>
          <a:bodyPr wrap="square" lIns="0" tIns="0" rIns="0" bIns="0" rtlCol="0" anchor="ctr"/>
          <a:lstStyle/>
          <a:p>
            <a:pPr marL="0" indent="0" algn="ctr">
              <a:buNone/>
            </a:pPr>
            <a:r>
              <a:rPr lang="en-US" sz="2200" b="1" dirty="0">
                <a:solidFill>
                  <a:srgbClr val="3C69FF"/>
                </a:solidFill>
                <a:latin typeface="Arial" panose="020B0604020202020204" pitchFamily="34" charset="0"/>
                <a:ea typeface="ABC Oracle Medium" pitchFamily="34" charset="-122"/>
                <a:cs typeface="Arial" panose="020B0604020202020204" pitchFamily="34" charset="0"/>
              </a:rPr>
              <a:t>→</a:t>
            </a:r>
          </a:p>
        </p:txBody>
      </p:sp>
      <p:sp>
        <p:nvSpPr>
          <p:cNvPr id="294" name="CycleStep3"/>
          <p:cNvSpPr/>
          <p:nvPr/>
        </p:nvSpPr>
        <p:spPr>
          <a:xfrm>
            <a:off x="8521000" y="3000000"/>
            <a:ext cx="1900000" cy="1300000"/>
          </a:xfrm>
          <a:prstGeom prst="roundRect">
            <a:avLst>
              <a:gd name="adj" fmla="val 8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95" name="CycleNum3"/>
          <p:cNvSpPr/>
          <p:nvPr/>
        </p:nvSpPr>
        <p:spPr>
          <a:xfrm>
            <a:off x="8521000" y="3200000"/>
            <a:ext cx="1900000" cy="500000"/>
          </a:xfrm>
          <a:prstGeom prst="rect">
            <a:avLst/>
          </a:prstGeom>
          <a:noFill/>
          <a:ln/>
        </p:spPr>
        <p:txBody>
          <a:bodyPr wrap="square" lIns="0" tIns="0" rIns="0" bIns="0" rtlCol="0" anchor="t"/>
          <a:lstStyle/>
          <a:p>
            <a:pPr marL="0" indent="0" algn="ctr">
              <a:buNone/>
            </a:pPr>
            <a:r>
              <a:rPr lang="en-US" sz="3200" b="1" dirty="0">
                <a:solidFill>
                  <a:srgbClr val="3C69FF"/>
                </a:solidFill>
                <a:latin typeface="Arial" panose="020B0604020202020204" pitchFamily="34" charset="0"/>
                <a:ea typeface="ABC Oracle Medium" pitchFamily="34" charset="-122"/>
                <a:cs typeface="Arial" panose="020B0604020202020204" pitchFamily="34" charset="0"/>
              </a:rPr>
              <a:t>4</a:t>
            </a:r>
          </a:p>
        </p:txBody>
      </p:sp>
      <p:sp>
        <p:nvSpPr>
          <p:cNvPr id="296" name="CycleLabel3"/>
          <p:cNvSpPr/>
          <p:nvPr/>
        </p:nvSpPr>
        <p:spPr>
          <a:xfrm>
            <a:off x="8521000" y="3800000"/>
            <a:ext cx="1900000" cy="400000"/>
          </a:xfrm>
          <a:prstGeom prst="rect">
            <a:avLst/>
          </a:prstGeom>
          <a:noFill/>
          <a:ln/>
        </p:spPr>
        <p:txBody>
          <a:bodyPr wrap="square" lIns="0" tIns="0" rIns="0" bIns="0" rtlCol="0" anchor="t"/>
          <a:lstStyle/>
          <a:p>
            <a:pPr marL="0" indent="0" algn="ctr">
              <a:buNone/>
            </a:pPr>
            <a:r>
              <a:rPr lang="en-US" sz="1800" b="1" dirty="0">
                <a:solidFill>
                  <a:srgbClr val="0F1E3C"/>
                </a:solidFill>
                <a:latin typeface="Arial" panose="020B0604020202020204" pitchFamily="34" charset="0"/>
                <a:ea typeface="ABC Oracle Medium" pitchFamily="34" charset="-122"/>
                <a:cs typeface="Arial" panose="020B0604020202020204" pitchFamily="34" charset="0"/>
              </a:rPr>
              <a:t>Learn</a:t>
            </a:r>
          </a:p>
        </p:txBody>
      </p:sp>
      <p:sp>
        <p:nvSpPr>
          <p:cNvPr id="297" name="Loop"/>
          <p:cNvSpPr/>
          <p:nvPr/>
        </p:nvSpPr>
        <p:spPr>
          <a:xfrm>
            <a:off x="731520" y="4550000"/>
            <a:ext cx="10728960" cy="350000"/>
          </a:xfrm>
          <a:prstGeom prst="rect">
            <a:avLst/>
          </a:prstGeom>
          <a:noFill/>
          <a:ln/>
        </p:spPr>
        <p:txBody>
          <a:bodyPr wrap="square" lIns="0" tIns="0" rIns="0" bIns="0" rtlCol="0" anchor="t"/>
          <a:lstStyle/>
          <a:p>
            <a:pPr marL="0" indent="0" algn="ctr">
              <a:buNone/>
            </a:pPr>
            <a:r>
              <a:rPr lang="en-US" sz="1500" b="1" i="1" dirty="0">
                <a:solidFill>
                  <a:srgbClr val="3C69FF"/>
                </a:solidFill>
                <a:latin typeface="Arial" panose="020B0604020202020204" pitchFamily="34" charset="0"/>
                <a:ea typeface="ABC Oracle Medium" pitchFamily="34" charset="-122"/>
                <a:cs typeface="Arial" panose="020B0604020202020204" pitchFamily="34" charset="0"/>
              </a:rPr>
              <a:t>↻  back to Define</a:t>
            </a:r>
          </a:p>
        </p:txBody>
      </p:sp>
      <p:sp>
        <p:nvSpPr>
          <p:cNvPr id="298" name="QuoteBox"/>
          <p:cNvSpPr/>
          <p:nvPr/>
        </p:nvSpPr>
        <p:spPr>
          <a:xfrm>
            <a:off x="1531520" y="5400000"/>
            <a:ext cx="9128960" cy="700000"/>
          </a:xfrm>
          <a:prstGeom prst="roundRect">
            <a:avLst>
              <a:gd name="adj" fmla="val 8000"/>
            </a:avLst>
          </a:prstGeom>
          <a:solidFill>
            <a:srgbClr val="0F1E3C"/>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99" name="Quote"/>
          <p:cNvSpPr/>
          <p:nvPr/>
        </p:nvSpPr>
        <p:spPr>
          <a:xfrm>
            <a:off x="1531520" y="5400000"/>
            <a:ext cx="9128960" cy="700000"/>
          </a:xfrm>
          <a:prstGeom prst="rect">
            <a:avLst/>
          </a:prstGeom>
          <a:noFill/>
          <a:ln/>
        </p:spPr>
        <p:txBody>
          <a:bodyPr wrap="square" lIns="0" tIns="0" rIns="0" bIns="0" rtlCol="0" anchor="ctr"/>
          <a:lstStyle/>
          <a:p>
            <a:pPr marL="0" indent="0" algn="ctr">
              <a:buNone/>
            </a:pPr>
            <a:r>
              <a:rPr lang="en-US" sz="1500" i="1" dirty="0">
                <a:solidFill>
                  <a:srgbClr val="FFFFFF"/>
                </a:solidFill>
                <a:latin typeface="Arial" panose="020B0604020202020204" pitchFamily="34" charset="0"/>
                <a:ea typeface="ABC Oracle" pitchFamily="34" charset="-122"/>
                <a:cs typeface="Arial" panose="020B0604020202020204" pitchFamily="34" charset="0"/>
              </a:rPr>
              <a:t>"We already have the tools. We just need to apply them in a more creative context."</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17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 grpId="0" animBg="1"/>
      <p:bldP spid="281" grpId="0" animBg="1"/>
      <p:bldP spid="282" grpId="0" animBg="1"/>
      <p:bldP spid="283" grpId="0" animBg="1"/>
      <p:bldP spid="284" grpId="0" animBg="1"/>
      <p:bldP spid="285" grpId="0" animBg="1"/>
      <p:bldP spid="286" grpId="0" animBg="1"/>
      <p:bldP spid="287" grpId="0" animBg="1"/>
      <p:bldP spid="288" grpId="0" animBg="1"/>
      <p:bldP spid="289" grpId="0" animBg="1"/>
      <p:bldP spid="290" grpId="0" animBg="1"/>
      <p:bldP spid="291" grpId="0" animBg="1"/>
      <p:bldP spid="292" grpId="0" animBg="1"/>
      <p:bldP spid="293" grpId="0" animBg="1"/>
      <p:bldP spid="294" grpId="0" animBg="1"/>
      <p:bldP spid="295" grpId="0" animBg="1"/>
      <p:bldP spid="296" grpId="0" animBg="1"/>
      <p:bldP spid="297" grpId="0" animBg="1"/>
      <p:bldP spid="29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300"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TWO CADENCES</a:t>
            </a:r>
          </a:p>
        </p:txBody>
      </p:sp>
      <p:sp>
        <p:nvSpPr>
          <p:cNvPr id="301"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Same cycle. Wildly different outcomes.</a:t>
            </a:r>
          </a:p>
        </p:txBody>
      </p:sp>
      <p:sp>
        <p:nvSpPr>
          <p:cNvPr id="302" name="H1"/>
          <p:cNvSpPr/>
          <p:nvPr/>
        </p:nvSpPr>
        <p:spPr>
          <a:xfrm>
            <a:off x="3131520" y="2700000"/>
            <a:ext cx="4164480" cy="500000"/>
          </a:xfrm>
          <a:prstGeom prst="rect">
            <a:avLst/>
          </a:prstGeom>
          <a:noFill/>
          <a:ln/>
        </p:spPr>
        <p:txBody>
          <a:bodyPr wrap="square" lIns="0" tIns="0" rIns="0" bIns="0" rtlCol="0" anchor="ctr"/>
          <a:lstStyle/>
          <a:p>
            <a:pPr marL="0" indent="0" algn="ctr">
              <a:buNone/>
            </a:pPr>
            <a:r>
              <a:rPr lang="en-US" sz="1700" b="1" kern="0" spc="400" dirty="0">
                <a:solidFill>
                  <a:srgbClr val="0F1E3C"/>
                </a:solidFill>
                <a:latin typeface="Arial" panose="020B0604020202020204" pitchFamily="34" charset="0"/>
                <a:ea typeface="ABC Oracle Medium" pitchFamily="34" charset="-122"/>
                <a:cs typeface="Arial" panose="020B0604020202020204" pitchFamily="34" charset="0"/>
              </a:rPr>
              <a:t>ACTUARIAL</a:t>
            </a:r>
          </a:p>
        </p:txBody>
      </p:sp>
      <p:sp>
        <p:nvSpPr>
          <p:cNvPr id="303" name="H2"/>
          <p:cNvSpPr/>
          <p:nvPr/>
        </p:nvSpPr>
        <p:spPr>
          <a:xfrm>
            <a:off x="7296000" y="2700000"/>
            <a:ext cx="4164480" cy="500000"/>
          </a:xfrm>
          <a:prstGeom prst="rect">
            <a:avLst/>
          </a:prstGeom>
          <a:noFill/>
          <a:ln/>
        </p:spPr>
        <p:txBody>
          <a:bodyPr wrap="square" lIns="0" tIns="0" rIns="0" bIns="0" rtlCol="0" anchor="ctr"/>
          <a:lstStyle/>
          <a:p>
            <a:pPr marL="0" indent="0" algn="ctr">
              <a:buNone/>
            </a:pPr>
            <a:r>
              <a:rPr lang="en-US" sz="1700" b="1" kern="0" spc="400" dirty="0">
                <a:solidFill>
                  <a:srgbClr val="3C69FF"/>
                </a:solidFill>
                <a:latin typeface="Arial" panose="020B0604020202020204" pitchFamily="34" charset="0"/>
                <a:ea typeface="ABC Oracle Medium" pitchFamily="34" charset="-122"/>
                <a:cs typeface="Arial" panose="020B0604020202020204" pitchFamily="34" charset="0"/>
              </a:rPr>
              <a:t>COMMERCIAL</a:t>
            </a:r>
          </a:p>
        </p:txBody>
      </p:sp>
      <p:sp>
        <p:nvSpPr>
          <p:cNvPr id="304" name="HUL"/>
          <p:cNvSpPr/>
          <p:nvPr/>
        </p:nvSpPr>
        <p:spPr>
          <a:xfrm>
            <a:off x="731520" y="3200000"/>
            <a:ext cx="10728960" cy="12700"/>
          </a:xfrm>
          <a:prstGeom prst="rect">
            <a:avLst/>
          </a:prstGeom>
          <a:solidFill>
            <a:srgbClr val="0F1E3C"/>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05" name="TableLab0"/>
          <p:cNvSpPr/>
          <p:nvPr/>
        </p:nvSpPr>
        <p:spPr>
          <a:xfrm>
            <a:off x="731520" y="3200000"/>
            <a:ext cx="2400000" cy="800000"/>
          </a:xfrm>
          <a:prstGeom prst="rect">
            <a:avLst/>
          </a:prstGeom>
          <a:noFill/>
          <a:ln/>
        </p:spPr>
        <p:txBody>
          <a:bodyPr wrap="square" lIns="0" tIns="0" rIns="0" bIns="0" rtlCol="0" anchor="ctr"/>
          <a:lstStyle/>
          <a:p>
            <a:pPr marL="0" indent="0" algn="l">
              <a:buNone/>
            </a:pPr>
            <a:r>
              <a:rPr lang="en-US" sz="1800" i="1" dirty="0">
                <a:solidFill>
                  <a:srgbClr val="5B5B5B"/>
                </a:solidFill>
                <a:latin typeface="Arial" panose="020B0604020202020204" pitchFamily="34" charset="0"/>
                <a:ea typeface="ABC Oracle" pitchFamily="34" charset="-122"/>
                <a:cs typeface="Arial" panose="020B0604020202020204" pitchFamily="34" charset="0"/>
              </a:rPr>
              <a:t>Cadence</a:t>
            </a:r>
          </a:p>
        </p:txBody>
      </p:sp>
      <p:sp>
        <p:nvSpPr>
          <p:cNvPr id="306" name="TableAct0"/>
          <p:cNvSpPr/>
          <p:nvPr/>
        </p:nvSpPr>
        <p:spPr>
          <a:xfrm>
            <a:off x="3131520" y="3200000"/>
            <a:ext cx="4164480" cy="800000"/>
          </a:xfrm>
          <a:prstGeom prst="rect">
            <a:avLst/>
          </a:prstGeom>
          <a:noFill/>
          <a:ln/>
        </p:spPr>
        <p:txBody>
          <a:bodyPr wrap="square" lIns="0" tIns="0" rIns="0" bIns="0" rtlCol="0" anchor="ctr"/>
          <a:lstStyle/>
          <a:p>
            <a:pPr marL="0" indent="0" algn="ctr">
              <a:buNone/>
            </a:pPr>
            <a:r>
              <a:rPr lang="en-US" sz="2400" b="1" dirty="0">
                <a:solidFill>
                  <a:srgbClr val="0F1E3C"/>
                </a:solidFill>
                <a:latin typeface="Arial" panose="020B0604020202020204" pitchFamily="34" charset="0"/>
                <a:ea typeface="ABC Oracle Medium" pitchFamily="34" charset="-122"/>
                <a:cs typeface="Arial" panose="020B0604020202020204" pitchFamily="34" charset="0"/>
              </a:rPr>
              <a:t>Slow</a:t>
            </a:r>
          </a:p>
        </p:txBody>
      </p:sp>
      <p:sp>
        <p:nvSpPr>
          <p:cNvPr id="307" name="TableComm0"/>
          <p:cNvSpPr/>
          <p:nvPr/>
        </p:nvSpPr>
        <p:spPr>
          <a:xfrm>
            <a:off x="7296000" y="3200000"/>
            <a:ext cx="4164480" cy="800000"/>
          </a:xfrm>
          <a:prstGeom prst="rect">
            <a:avLst/>
          </a:prstGeom>
          <a:noFill/>
          <a:ln/>
        </p:spPr>
        <p:txBody>
          <a:bodyPr wrap="square" lIns="0" tIns="0" rIns="0" bIns="0" rtlCol="0" anchor="ctr"/>
          <a:lstStyle/>
          <a:p>
            <a:pPr marL="0" indent="0" algn="ctr">
              <a:buNone/>
            </a:pPr>
            <a:r>
              <a:rPr lang="en-US" sz="2400" b="1" dirty="0">
                <a:solidFill>
                  <a:srgbClr val="3C69FF"/>
                </a:solidFill>
                <a:latin typeface="Arial" panose="020B0604020202020204" pitchFamily="34" charset="0"/>
                <a:ea typeface="ABC Oracle Medium" pitchFamily="34" charset="-122"/>
                <a:cs typeface="Arial" panose="020B0604020202020204" pitchFamily="34" charset="0"/>
              </a:rPr>
              <a:t>Fast</a:t>
            </a:r>
          </a:p>
        </p:txBody>
      </p:sp>
      <p:sp>
        <p:nvSpPr>
          <p:cNvPr id="308" name="TableDiv0"/>
          <p:cNvSpPr/>
          <p:nvPr/>
        </p:nvSpPr>
        <p:spPr>
          <a:xfrm>
            <a:off x="731520" y="4000000"/>
            <a:ext cx="10728960" cy="6350"/>
          </a:xfrm>
          <a:prstGeom prst="rect">
            <a:avLst/>
          </a:prstGeom>
          <a:solidFill>
            <a:srgbClr val="EBEBEB"/>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09" name="TableLab1"/>
          <p:cNvSpPr/>
          <p:nvPr/>
        </p:nvSpPr>
        <p:spPr>
          <a:xfrm>
            <a:off x="731520" y="4000000"/>
            <a:ext cx="2400000" cy="800000"/>
          </a:xfrm>
          <a:prstGeom prst="rect">
            <a:avLst/>
          </a:prstGeom>
          <a:noFill/>
          <a:ln/>
        </p:spPr>
        <p:txBody>
          <a:bodyPr wrap="square" lIns="0" tIns="0" rIns="0" bIns="0" rtlCol="0" anchor="ctr"/>
          <a:lstStyle/>
          <a:p>
            <a:pPr marL="0" indent="0" algn="l">
              <a:buNone/>
            </a:pPr>
            <a:r>
              <a:rPr lang="en-US" sz="1800" i="1" dirty="0">
                <a:solidFill>
                  <a:srgbClr val="5B5B5B"/>
                </a:solidFill>
                <a:latin typeface="Arial" panose="020B0604020202020204" pitchFamily="34" charset="0"/>
                <a:ea typeface="ABC Oracle" pitchFamily="34" charset="-122"/>
                <a:cs typeface="Arial" panose="020B0604020202020204" pitchFamily="34" charset="0"/>
              </a:rPr>
              <a:t>Precision</a:t>
            </a:r>
          </a:p>
        </p:txBody>
      </p:sp>
      <p:sp>
        <p:nvSpPr>
          <p:cNvPr id="310" name="TableAct1"/>
          <p:cNvSpPr/>
          <p:nvPr/>
        </p:nvSpPr>
        <p:spPr>
          <a:xfrm>
            <a:off x="3131520" y="4000000"/>
            <a:ext cx="4164480" cy="800000"/>
          </a:xfrm>
          <a:prstGeom prst="rect">
            <a:avLst/>
          </a:prstGeom>
          <a:noFill/>
          <a:ln/>
        </p:spPr>
        <p:txBody>
          <a:bodyPr wrap="square" lIns="0" tIns="0" rIns="0" bIns="0" rtlCol="0" anchor="ctr"/>
          <a:lstStyle/>
          <a:p>
            <a:pPr marL="0" indent="0" algn="ctr">
              <a:buNone/>
            </a:pPr>
            <a:r>
              <a:rPr lang="en-US" sz="2400" b="1" dirty="0">
                <a:solidFill>
                  <a:srgbClr val="0F1E3C"/>
                </a:solidFill>
                <a:latin typeface="Arial" panose="020B0604020202020204" pitchFamily="34" charset="0"/>
                <a:ea typeface="ABC Oracle Medium" pitchFamily="34" charset="-122"/>
                <a:cs typeface="Arial" panose="020B0604020202020204" pitchFamily="34" charset="0"/>
              </a:rPr>
              <a:t>High</a:t>
            </a:r>
          </a:p>
        </p:txBody>
      </p:sp>
      <p:sp>
        <p:nvSpPr>
          <p:cNvPr id="311" name="TableComm1"/>
          <p:cNvSpPr/>
          <p:nvPr/>
        </p:nvSpPr>
        <p:spPr>
          <a:xfrm>
            <a:off x="7296000" y="4000000"/>
            <a:ext cx="4164480" cy="800000"/>
          </a:xfrm>
          <a:prstGeom prst="rect">
            <a:avLst/>
          </a:prstGeom>
          <a:noFill/>
          <a:ln/>
        </p:spPr>
        <p:txBody>
          <a:bodyPr wrap="square" lIns="0" tIns="0" rIns="0" bIns="0" rtlCol="0" anchor="ctr"/>
          <a:lstStyle/>
          <a:p>
            <a:pPr marL="0" indent="0" algn="ctr">
              <a:buNone/>
            </a:pPr>
            <a:r>
              <a:rPr lang="en-US" sz="2400" b="1" dirty="0">
                <a:solidFill>
                  <a:srgbClr val="3C69FF"/>
                </a:solidFill>
                <a:latin typeface="Arial" panose="020B0604020202020204" pitchFamily="34" charset="0"/>
                <a:ea typeface="ABC Oracle Medium" pitchFamily="34" charset="-122"/>
                <a:cs typeface="Arial" panose="020B0604020202020204" pitchFamily="34" charset="0"/>
              </a:rPr>
              <a:t>Calibrated to material</a:t>
            </a:r>
          </a:p>
        </p:txBody>
      </p:sp>
      <p:sp>
        <p:nvSpPr>
          <p:cNvPr id="312" name="TableDiv1"/>
          <p:cNvSpPr/>
          <p:nvPr/>
        </p:nvSpPr>
        <p:spPr>
          <a:xfrm>
            <a:off x="731520" y="4800000"/>
            <a:ext cx="10728960" cy="6350"/>
          </a:xfrm>
          <a:prstGeom prst="rect">
            <a:avLst/>
          </a:prstGeom>
          <a:solidFill>
            <a:srgbClr val="EBEBEB"/>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13" name="TableLab2"/>
          <p:cNvSpPr/>
          <p:nvPr/>
        </p:nvSpPr>
        <p:spPr>
          <a:xfrm>
            <a:off x="731520" y="4800000"/>
            <a:ext cx="2400000" cy="800000"/>
          </a:xfrm>
          <a:prstGeom prst="rect">
            <a:avLst/>
          </a:prstGeom>
          <a:noFill/>
          <a:ln/>
        </p:spPr>
        <p:txBody>
          <a:bodyPr wrap="square" lIns="0" tIns="0" rIns="0" bIns="0" rtlCol="0" anchor="ctr"/>
          <a:lstStyle/>
          <a:p>
            <a:pPr marL="0" indent="0" algn="l">
              <a:buNone/>
            </a:pPr>
            <a:r>
              <a:rPr lang="en-US" sz="1800" i="1" dirty="0">
                <a:solidFill>
                  <a:srgbClr val="5B5B5B"/>
                </a:solidFill>
                <a:latin typeface="Arial" panose="020B0604020202020204" pitchFamily="34" charset="0"/>
                <a:ea typeface="ABC Oracle" pitchFamily="34" charset="-122"/>
                <a:cs typeface="Arial" panose="020B0604020202020204" pitchFamily="34" charset="0"/>
              </a:rPr>
              <a:t>Failure rate</a:t>
            </a:r>
          </a:p>
        </p:txBody>
      </p:sp>
      <p:sp>
        <p:nvSpPr>
          <p:cNvPr id="314" name="TableAct2"/>
          <p:cNvSpPr/>
          <p:nvPr/>
        </p:nvSpPr>
        <p:spPr>
          <a:xfrm>
            <a:off x="3131520" y="4800000"/>
            <a:ext cx="4164480" cy="800000"/>
          </a:xfrm>
          <a:prstGeom prst="rect">
            <a:avLst/>
          </a:prstGeom>
          <a:noFill/>
          <a:ln/>
        </p:spPr>
        <p:txBody>
          <a:bodyPr wrap="square" lIns="0" tIns="0" rIns="0" bIns="0" rtlCol="0" anchor="ctr"/>
          <a:lstStyle/>
          <a:p>
            <a:pPr marL="0" indent="0" algn="ctr">
              <a:buNone/>
            </a:pPr>
            <a:r>
              <a:rPr lang="en-US" sz="2400" b="1" dirty="0">
                <a:solidFill>
                  <a:srgbClr val="0F1E3C"/>
                </a:solidFill>
                <a:latin typeface="Arial" panose="020B0604020202020204" pitchFamily="34" charset="0"/>
                <a:ea typeface="ABC Oracle Medium" pitchFamily="34" charset="-122"/>
                <a:cs typeface="Arial" panose="020B0604020202020204" pitchFamily="34" charset="0"/>
              </a:rPr>
              <a:t>Low</a:t>
            </a:r>
          </a:p>
        </p:txBody>
      </p:sp>
      <p:sp>
        <p:nvSpPr>
          <p:cNvPr id="315" name="TableComm2"/>
          <p:cNvSpPr/>
          <p:nvPr/>
        </p:nvSpPr>
        <p:spPr>
          <a:xfrm>
            <a:off x="7296000" y="4800000"/>
            <a:ext cx="4164480" cy="800000"/>
          </a:xfrm>
          <a:prstGeom prst="rect">
            <a:avLst/>
          </a:prstGeom>
          <a:noFill/>
          <a:ln/>
        </p:spPr>
        <p:txBody>
          <a:bodyPr wrap="square" lIns="0" tIns="0" rIns="0" bIns="0" rtlCol="0" anchor="ctr"/>
          <a:lstStyle/>
          <a:p>
            <a:pPr marL="0" indent="0" algn="ctr">
              <a:buNone/>
            </a:pPr>
            <a:r>
              <a:rPr lang="en-US" sz="2400" b="1" dirty="0">
                <a:solidFill>
                  <a:srgbClr val="3C69FF"/>
                </a:solidFill>
                <a:latin typeface="Arial" panose="020B0604020202020204" pitchFamily="34" charset="0"/>
                <a:ea typeface="ABC Oracle Medium" pitchFamily="34" charset="-122"/>
                <a:cs typeface="Arial" panose="020B0604020202020204" pitchFamily="34" charset="0"/>
              </a:rPr>
              <a:t>~90%</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18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 grpId="0" animBg="1"/>
      <p:bldP spid="303" grpId="0" animBg="1"/>
      <p:bldP spid="304" grpId="0" animBg="1"/>
      <p:bldP spid="305" grpId="0" animBg="1"/>
      <p:bldP spid="306" grpId="0" animBg="1"/>
      <p:bldP spid="307" grpId="0" animBg="1"/>
      <p:bldP spid="308" grpId="0" animBg="1"/>
      <p:bldP spid="309" grpId="0" animBg="1"/>
      <p:bldP spid="310" grpId="0" animBg="1"/>
      <p:bldP spid="311" grpId="0" animBg="1"/>
      <p:bldP spid="312" grpId="0" animBg="1"/>
      <p:bldP spid="313" grpId="0" animBg="1"/>
      <p:bldP spid="314" grpId="0" animBg="1"/>
      <p:bldP spid="3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316"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THE MINDSET SHIFT</a:t>
            </a:r>
          </a:p>
        </p:txBody>
      </p:sp>
      <p:sp>
        <p:nvSpPr>
          <p:cNvPr id="317"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Risk has an upside</a:t>
            </a:r>
          </a:p>
        </p:txBody>
      </p:sp>
      <p:sp>
        <p:nvSpPr>
          <p:cNvPr id="318" name="Subhead"/>
          <p:cNvSpPr/>
          <p:nvPr/>
        </p:nvSpPr>
        <p:spPr>
          <a:xfrm>
            <a:off x="731520" y="1700000"/>
            <a:ext cx="10728960" cy="450000"/>
          </a:xfrm>
          <a:prstGeom prst="rect">
            <a:avLst/>
          </a:prstGeom>
          <a:noFill/>
          <a:ln/>
        </p:spPr>
        <p:txBody>
          <a:bodyPr wrap="square" lIns="0" tIns="0" rIns="0" bIns="0" rtlCol="0" anchor="ctr"/>
          <a:lstStyle/>
          <a:p>
            <a:pPr marL="0" indent="0" algn="l">
              <a:buNone/>
            </a:pPr>
            <a:r>
              <a:rPr lang="en-US" sz="1800" dirty="0">
                <a:solidFill>
                  <a:srgbClr val="5B5B5B"/>
                </a:solidFill>
                <a:latin typeface="Arial" panose="020B0604020202020204" pitchFamily="34" charset="0"/>
                <a:ea typeface="ABC Oracle" pitchFamily="34" charset="-122"/>
                <a:cs typeface="Arial" panose="020B0604020202020204" pitchFamily="34" charset="0"/>
              </a:rPr>
              <a:t>Permission to fail is the price of admission.</a:t>
            </a:r>
          </a:p>
        </p:txBody>
      </p:sp>
      <p:sp>
        <p:nvSpPr>
          <p:cNvPr id="319" name="MS0A"/>
          <p:cNvSpPr/>
          <p:nvPr/>
        </p:nvSpPr>
        <p:spPr>
          <a:xfrm>
            <a:off x="731520" y="2700000"/>
            <a:ext cx="10728960" cy="450000"/>
          </a:xfrm>
          <a:prstGeom prst="rect">
            <a:avLst/>
          </a:prstGeom>
          <a:noFill/>
          <a:ln/>
        </p:spPr>
        <p:txBody>
          <a:bodyPr wrap="square" lIns="0" tIns="0" rIns="0" bIns="0" rtlCol="0" anchor="t"/>
          <a:lstStyle/>
          <a:p>
            <a:pPr marL="0" indent="0" algn="l">
              <a:lnSpc>
                <a:spcPct val="120000"/>
              </a:lnSpc>
              <a:buNone/>
            </a:pPr>
            <a:r>
              <a:rPr lang="en-US" sz="1900" b="1" dirty="0">
                <a:solidFill>
                  <a:srgbClr val="0F1E3C"/>
                </a:solidFill>
                <a:latin typeface="Arial" panose="020B0604020202020204" pitchFamily="34" charset="0"/>
                <a:ea typeface="ABC Oracle Medium" pitchFamily="34" charset="-122"/>
                <a:cs typeface="Arial" panose="020B0604020202020204" pitchFamily="34" charset="0"/>
              </a:rPr>
              <a:t>Your training treats risk as downside.</a:t>
            </a:r>
          </a:p>
        </p:txBody>
      </p:sp>
      <p:sp>
        <p:nvSpPr>
          <p:cNvPr id="320" name="MS0B"/>
          <p:cNvSpPr/>
          <p:nvPr/>
        </p:nvSpPr>
        <p:spPr>
          <a:xfrm>
            <a:off x="731520" y="3160000"/>
            <a:ext cx="10728960" cy="400000"/>
          </a:xfrm>
          <a:prstGeom prst="rect">
            <a:avLst/>
          </a:prstGeom>
          <a:noFill/>
          <a:ln/>
        </p:spPr>
        <p:txBody>
          <a:bodyPr wrap="square" lIns="0" tIns="0" rIns="0" bIns="0" rtlCol="0" anchor="t"/>
          <a:lstStyle/>
          <a:p>
            <a:pPr marL="0" indent="0" algn="l">
              <a:lnSpc>
                <a:spcPct val="120000"/>
              </a:lnSpc>
              <a:buNone/>
            </a:pPr>
            <a:r>
              <a:rPr lang="en-US" sz="1600" i="1" dirty="0">
                <a:solidFill>
                  <a:srgbClr val="5B5B5B"/>
                </a:solidFill>
                <a:latin typeface="Arial" panose="020B0604020202020204" pitchFamily="34" charset="0"/>
                <a:ea typeface="ABC Oracle" pitchFamily="34" charset="-122"/>
                <a:cs typeface="Arial" panose="020B0604020202020204" pitchFamily="34" charset="0"/>
              </a:rPr>
              <a:t>Reserving. Provisioning. Capital adequacy.</a:t>
            </a:r>
          </a:p>
        </p:txBody>
      </p:sp>
      <p:sp>
        <p:nvSpPr>
          <p:cNvPr id="321" name="MS1A"/>
          <p:cNvSpPr/>
          <p:nvPr/>
        </p:nvSpPr>
        <p:spPr>
          <a:xfrm>
            <a:off x="731520" y="3550000"/>
            <a:ext cx="10728960" cy="450000"/>
          </a:xfrm>
          <a:prstGeom prst="rect">
            <a:avLst/>
          </a:prstGeom>
          <a:noFill/>
          <a:ln/>
        </p:spPr>
        <p:txBody>
          <a:bodyPr wrap="square" lIns="0" tIns="0" rIns="0" bIns="0" rtlCol="0" anchor="t"/>
          <a:lstStyle/>
          <a:p>
            <a:pPr marL="0" indent="0" algn="l">
              <a:lnSpc>
                <a:spcPct val="120000"/>
              </a:lnSpc>
              <a:buNone/>
            </a:pPr>
            <a:r>
              <a:rPr lang="en-US" sz="1900" b="1" dirty="0">
                <a:solidFill>
                  <a:srgbClr val="0F1E3C"/>
                </a:solidFill>
                <a:latin typeface="Arial" panose="020B0604020202020204" pitchFamily="34" charset="0"/>
                <a:ea typeface="ABC Oracle Medium" pitchFamily="34" charset="-122"/>
                <a:cs typeface="Arial" panose="020B0604020202020204" pitchFamily="34" charset="0"/>
              </a:rPr>
              <a:t>But the seat at the strategic table is about upside risk.</a:t>
            </a:r>
          </a:p>
        </p:txBody>
      </p:sp>
      <p:sp>
        <p:nvSpPr>
          <p:cNvPr id="322" name="MS1B"/>
          <p:cNvSpPr/>
          <p:nvPr/>
        </p:nvSpPr>
        <p:spPr>
          <a:xfrm>
            <a:off x="731520" y="4010000"/>
            <a:ext cx="10728960" cy="400000"/>
          </a:xfrm>
          <a:prstGeom prst="rect">
            <a:avLst/>
          </a:prstGeom>
          <a:noFill/>
          <a:ln/>
        </p:spPr>
        <p:txBody>
          <a:bodyPr wrap="square" lIns="0" tIns="0" rIns="0" bIns="0" rtlCol="0" anchor="t"/>
          <a:lstStyle/>
          <a:p>
            <a:pPr marL="0" indent="0" algn="l">
              <a:lnSpc>
                <a:spcPct val="120000"/>
              </a:lnSpc>
              <a:buNone/>
            </a:pPr>
            <a:r>
              <a:rPr lang="en-US" sz="1600" i="1" dirty="0">
                <a:solidFill>
                  <a:srgbClr val="5B5B5B"/>
                </a:solidFill>
                <a:latin typeface="Arial" panose="020B0604020202020204" pitchFamily="34" charset="0"/>
                <a:ea typeface="ABC Oracle" pitchFamily="34" charset="-122"/>
                <a:cs typeface="Arial" panose="020B0604020202020204" pitchFamily="34" charset="0"/>
              </a:rPr>
              <a:t>what could go right.</a:t>
            </a:r>
          </a:p>
        </p:txBody>
      </p:sp>
      <p:sp>
        <p:nvSpPr>
          <p:cNvPr id="323" name="MS2A"/>
          <p:cNvSpPr/>
          <p:nvPr/>
        </p:nvSpPr>
        <p:spPr>
          <a:xfrm>
            <a:off x="731520" y="4400000"/>
            <a:ext cx="10728960" cy="450000"/>
          </a:xfrm>
          <a:prstGeom prst="rect">
            <a:avLst/>
          </a:prstGeom>
          <a:noFill/>
          <a:ln/>
        </p:spPr>
        <p:txBody>
          <a:bodyPr wrap="square" lIns="0" tIns="0" rIns="0" bIns="0" rtlCol="0" anchor="t"/>
          <a:lstStyle/>
          <a:p>
            <a:pPr marL="0" indent="0" algn="l">
              <a:lnSpc>
                <a:spcPct val="120000"/>
              </a:lnSpc>
              <a:buNone/>
            </a:pPr>
            <a:r>
              <a:rPr lang="en-US" sz="1900" b="1" dirty="0">
                <a:solidFill>
                  <a:srgbClr val="0F1E3C"/>
                </a:solidFill>
                <a:latin typeface="Arial" panose="020B0604020202020204" pitchFamily="34" charset="0"/>
                <a:ea typeface="ABC Oracle Medium" pitchFamily="34" charset="-122"/>
                <a:cs typeface="Arial" panose="020B0604020202020204" pitchFamily="34" charset="0"/>
              </a:rPr>
              <a:t>You can't think about upside until you've made peace with failure.</a:t>
            </a:r>
          </a:p>
        </p:txBody>
      </p:sp>
      <p:sp>
        <p:nvSpPr>
          <p:cNvPr id="324" name="MS3A"/>
          <p:cNvSpPr/>
          <p:nvPr/>
        </p:nvSpPr>
        <p:spPr>
          <a:xfrm>
            <a:off x="731520" y="5044260"/>
            <a:ext cx="10728960" cy="450000"/>
          </a:xfrm>
          <a:prstGeom prst="rect">
            <a:avLst/>
          </a:prstGeom>
          <a:noFill/>
          <a:ln/>
        </p:spPr>
        <p:txBody>
          <a:bodyPr wrap="square" lIns="0" tIns="0" rIns="0" bIns="0" rtlCol="0" anchor="t"/>
          <a:lstStyle/>
          <a:p>
            <a:pPr marL="0" indent="0" algn="l">
              <a:lnSpc>
                <a:spcPct val="120000"/>
              </a:lnSpc>
              <a:buNone/>
            </a:pPr>
            <a:r>
              <a:rPr lang="en-US" sz="1900" b="1" dirty="0">
                <a:solidFill>
                  <a:srgbClr val="0F1E3C"/>
                </a:solidFill>
                <a:latin typeface="Arial" panose="020B0604020202020204" pitchFamily="34" charset="0"/>
                <a:ea typeface="ABC Oracle Medium" pitchFamily="34" charset="-122"/>
                <a:cs typeface="Arial" panose="020B0604020202020204" pitchFamily="34" charset="0"/>
              </a:rPr>
              <a:t>The 90% failure rate isn't a warning.</a:t>
            </a:r>
          </a:p>
        </p:txBody>
      </p:sp>
      <p:sp>
        <p:nvSpPr>
          <p:cNvPr id="325" name="MS3B"/>
          <p:cNvSpPr/>
          <p:nvPr/>
        </p:nvSpPr>
        <p:spPr>
          <a:xfrm>
            <a:off x="731520" y="5504260"/>
            <a:ext cx="10728960" cy="400000"/>
          </a:xfrm>
          <a:prstGeom prst="rect">
            <a:avLst/>
          </a:prstGeom>
          <a:noFill/>
          <a:ln/>
        </p:spPr>
        <p:txBody>
          <a:bodyPr wrap="square" lIns="0" tIns="0" rIns="0" bIns="0" rtlCol="0" anchor="t"/>
          <a:lstStyle/>
          <a:p>
            <a:pPr marL="0" indent="0" algn="l">
              <a:lnSpc>
                <a:spcPct val="120000"/>
              </a:lnSpc>
              <a:buNone/>
            </a:pPr>
            <a:r>
              <a:rPr lang="en-US" sz="1600" i="1" dirty="0">
                <a:solidFill>
                  <a:srgbClr val="5B5B5B"/>
                </a:solidFill>
                <a:latin typeface="Arial" panose="020B0604020202020204" pitchFamily="34" charset="0"/>
                <a:ea typeface="ABC Oracle" pitchFamily="34" charset="-122"/>
                <a:cs typeface="Arial" panose="020B0604020202020204" pitchFamily="34" charset="0"/>
              </a:rPr>
              <a:t>It's the cost of running the cycle at upside cadence.</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19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 grpId="0" animBg="1"/>
      <p:bldP spid="320" grpId="0" animBg="1"/>
      <p:bldP spid="321" grpId="0" animBg="1"/>
      <p:bldP spid="322" grpId="0" animBg="1"/>
      <p:bldP spid="323" grpId="0" animBg="1"/>
      <p:bldP spid="324" grpId="0" animBg="1"/>
      <p:bldP spid="3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106"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BC Oracle Medium" pitchFamily="34" charset="0"/>
                <a:ea typeface="ABC Oracle Medium" pitchFamily="34" charset="-122"/>
                <a:cs typeface="ABC Oracle Medium" pitchFamily="34" charset="-120"/>
              </a:rPr>
              <a:t>HNRY</a:t>
            </a:r>
          </a:p>
        </p:txBody>
      </p:sp>
      <p:sp>
        <p:nvSpPr>
          <p:cNvPr id="107" name="Title"/>
          <p:cNvSpPr/>
          <p:nvPr/>
        </p:nvSpPr>
        <p:spPr>
          <a:xfrm>
            <a:off x="731520" y="900000"/>
            <a:ext cx="10728960" cy="600000"/>
          </a:xfrm>
          <a:prstGeom prst="rect">
            <a:avLst/>
          </a:prstGeom>
          <a:noFill/>
          <a:ln/>
        </p:spPr>
        <p:txBody>
          <a:bodyPr wrap="square" lIns="0" tIns="0" rIns="0" bIns="0" rtlCol="0" anchor="ctr"/>
          <a:lstStyle/>
          <a:p>
            <a:pPr marL="0" indent="0" algn="l">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The world’s first digital accountancy for sole traders</a:t>
            </a:r>
          </a:p>
        </p:txBody>
      </p:sp>
      <p:sp>
        <p:nvSpPr>
          <p:cNvPr id="109" name="CardHeader0"/>
          <p:cNvSpPr/>
          <p:nvPr/>
        </p:nvSpPr>
        <p:spPr>
          <a:xfrm>
            <a:off x="731520" y="2277706"/>
            <a:ext cx="3300000" cy="500000"/>
          </a:xfrm>
          <a:prstGeom prst="roundRect">
            <a:avLst>
              <a:gd name="adj" fmla="val 12000"/>
            </a:avLst>
          </a:prstGeom>
          <a:solidFill>
            <a:srgbClr val="3C69FF"/>
          </a:solidFill>
          <a:ln/>
        </p:spPr>
        <p:txBody>
          <a:bodyPr wrap="square" rtlCol="0" anchor="ctr"/>
          <a:lstStyle/>
          <a:p>
            <a:endParaRPr lang="en-US" dirty="0">
              <a:latin typeface="Arial" panose="020B0604020202020204" pitchFamily="34" charset="0"/>
              <a:cs typeface="Arial" panose="020B0604020202020204" pitchFamily="34" charset="0"/>
            </a:endParaRPr>
          </a:p>
        </p:txBody>
      </p:sp>
      <p:sp>
        <p:nvSpPr>
          <p:cNvPr id="110" name="CardLabel0"/>
          <p:cNvSpPr/>
          <p:nvPr/>
        </p:nvSpPr>
        <p:spPr>
          <a:xfrm>
            <a:off x="731520" y="2277706"/>
            <a:ext cx="3300000" cy="500000"/>
          </a:xfrm>
          <a:prstGeom prst="rect">
            <a:avLst/>
          </a:prstGeom>
          <a:noFill/>
          <a:ln/>
        </p:spPr>
        <p:txBody>
          <a:bodyPr wrap="square" lIns="0" tIns="0" rIns="0" bIns="0" rtlCol="0" anchor="ctr"/>
          <a:lstStyle/>
          <a:p>
            <a:pPr marL="0" indent="0" algn="ctr">
              <a:buNone/>
            </a:pPr>
            <a:r>
              <a:rPr lang="en-US" sz="1700" b="1" i="1" dirty="0">
                <a:solidFill>
                  <a:srgbClr val="FFFFFF"/>
                </a:solidFill>
                <a:latin typeface="Arial" panose="020B0604020202020204" pitchFamily="34" charset="0"/>
                <a:ea typeface="ABC Oracle Medium" pitchFamily="34" charset="-122"/>
                <a:cs typeface="Arial" panose="020B0604020202020204" pitchFamily="34" charset="0"/>
              </a:rPr>
              <a:t>Hnry Accounts</a:t>
            </a:r>
          </a:p>
        </p:txBody>
      </p:sp>
      <p:sp>
        <p:nvSpPr>
          <p:cNvPr id="111" name="CardBody0"/>
          <p:cNvSpPr/>
          <p:nvPr/>
        </p:nvSpPr>
        <p:spPr>
          <a:xfrm>
            <a:off x="731520" y="2677706"/>
            <a:ext cx="3300000" cy="3050000"/>
          </a:xfrm>
          <a:prstGeom prst="roundRect">
            <a:avLst>
              <a:gd name="adj" fmla="val 8000"/>
            </a:avLst>
          </a:prstGeom>
          <a:solidFill>
            <a:srgbClr val="DEE6FF"/>
          </a:solidFill>
          <a:ln/>
        </p:spPr>
        <p:txBody>
          <a:bodyPr wrap="square" rtlCol="0" anchor="ctr"/>
          <a:lstStyle/>
          <a:p>
            <a:endParaRPr lang="en-US"/>
          </a:p>
        </p:txBody>
      </p:sp>
      <p:sp>
        <p:nvSpPr>
          <p:cNvPr id="114" name="CardHeader1"/>
          <p:cNvSpPr/>
          <p:nvPr/>
        </p:nvSpPr>
        <p:spPr>
          <a:xfrm>
            <a:off x="4446000" y="2277706"/>
            <a:ext cx="3300000" cy="500000"/>
          </a:xfrm>
          <a:prstGeom prst="roundRect">
            <a:avLst>
              <a:gd name="adj" fmla="val 12000"/>
            </a:avLst>
          </a:prstGeom>
          <a:solidFill>
            <a:srgbClr val="3C69FF"/>
          </a:solidFill>
          <a:ln/>
        </p:spPr>
        <p:txBody>
          <a:bodyPr wrap="square" rtlCol="0" anchor="ctr"/>
          <a:lstStyle/>
          <a:p>
            <a:endParaRPr lang="en-US"/>
          </a:p>
        </p:txBody>
      </p:sp>
      <p:sp>
        <p:nvSpPr>
          <p:cNvPr id="115" name="CardLabel1"/>
          <p:cNvSpPr/>
          <p:nvPr/>
        </p:nvSpPr>
        <p:spPr>
          <a:xfrm>
            <a:off x="4446000" y="2277706"/>
            <a:ext cx="3300000" cy="500000"/>
          </a:xfrm>
          <a:prstGeom prst="rect">
            <a:avLst/>
          </a:prstGeom>
          <a:noFill/>
          <a:ln/>
        </p:spPr>
        <p:txBody>
          <a:bodyPr wrap="square" lIns="0" tIns="0" rIns="0" bIns="0" rtlCol="0" anchor="ctr"/>
          <a:lstStyle/>
          <a:p>
            <a:pPr marL="0" indent="0" algn="ctr">
              <a:buNone/>
            </a:pPr>
            <a:r>
              <a:rPr lang="en-US" sz="1700" b="1" i="1" dirty="0">
                <a:solidFill>
                  <a:srgbClr val="FFFFFF"/>
                </a:solidFill>
                <a:latin typeface="Arial" panose="020B0604020202020204" pitchFamily="34" charset="0"/>
                <a:ea typeface="ABC Oracle Medium" pitchFamily="34" charset="-122"/>
                <a:cs typeface="Arial" panose="020B0604020202020204" pitchFamily="34" charset="0"/>
              </a:rPr>
              <a:t>Web &amp; Mobile App</a:t>
            </a:r>
          </a:p>
        </p:txBody>
      </p:sp>
      <p:sp>
        <p:nvSpPr>
          <p:cNvPr id="116" name="CardBody1"/>
          <p:cNvSpPr/>
          <p:nvPr/>
        </p:nvSpPr>
        <p:spPr>
          <a:xfrm>
            <a:off x="4446000" y="2677706"/>
            <a:ext cx="3300000" cy="3050000"/>
          </a:xfrm>
          <a:prstGeom prst="roundRect">
            <a:avLst>
              <a:gd name="adj" fmla="val 8000"/>
            </a:avLst>
          </a:prstGeom>
          <a:solidFill>
            <a:srgbClr val="DEE6FF"/>
          </a:solidFill>
          <a:ln/>
        </p:spPr>
        <p:txBody>
          <a:bodyPr wrap="square" rtlCol="0" anchor="ctr"/>
          <a:lstStyle/>
          <a:p>
            <a:endParaRPr lang="en-US"/>
          </a:p>
        </p:txBody>
      </p:sp>
      <p:sp>
        <p:nvSpPr>
          <p:cNvPr id="119" name="CardHeader2"/>
          <p:cNvSpPr/>
          <p:nvPr/>
        </p:nvSpPr>
        <p:spPr>
          <a:xfrm>
            <a:off x="8160480" y="2277706"/>
            <a:ext cx="3300000" cy="500000"/>
          </a:xfrm>
          <a:prstGeom prst="roundRect">
            <a:avLst>
              <a:gd name="adj" fmla="val 12000"/>
            </a:avLst>
          </a:prstGeom>
          <a:solidFill>
            <a:srgbClr val="3C69FF"/>
          </a:solidFill>
          <a:ln/>
        </p:spPr>
        <p:txBody>
          <a:bodyPr wrap="square" rtlCol="0" anchor="ctr"/>
          <a:lstStyle/>
          <a:p>
            <a:endParaRPr lang="en-US" dirty="0"/>
          </a:p>
        </p:txBody>
      </p:sp>
      <p:sp>
        <p:nvSpPr>
          <p:cNvPr id="120" name="CardLabel2"/>
          <p:cNvSpPr/>
          <p:nvPr/>
        </p:nvSpPr>
        <p:spPr>
          <a:xfrm>
            <a:off x="8160480" y="2277706"/>
            <a:ext cx="3300000" cy="500000"/>
          </a:xfrm>
          <a:prstGeom prst="rect">
            <a:avLst/>
          </a:prstGeom>
          <a:noFill/>
          <a:ln/>
        </p:spPr>
        <p:txBody>
          <a:bodyPr wrap="square" lIns="0" tIns="0" rIns="0" bIns="0" rtlCol="0" anchor="ctr"/>
          <a:lstStyle/>
          <a:p>
            <a:pPr marL="0" indent="0" algn="ctr">
              <a:buNone/>
            </a:pPr>
            <a:r>
              <a:rPr lang="en-US" sz="1700" b="1" i="1" dirty="0">
                <a:solidFill>
                  <a:srgbClr val="FFFFFF"/>
                </a:solidFill>
                <a:latin typeface="Arial" panose="020B0604020202020204" pitchFamily="34" charset="0"/>
                <a:ea typeface="ABC Oracle Medium" pitchFamily="34" charset="-122"/>
                <a:cs typeface="Arial" panose="020B0604020202020204" pitchFamily="34" charset="0"/>
              </a:rPr>
              <a:t>Expert Service</a:t>
            </a:r>
          </a:p>
        </p:txBody>
      </p:sp>
      <p:sp>
        <p:nvSpPr>
          <p:cNvPr id="121" name="CardBody2"/>
          <p:cNvSpPr/>
          <p:nvPr/>
        </p:nvSpPr>
        <p:spPr>
          <a:xfrm>
            <a:off x="8160480" y="2677706"/>
            <a:ext cx="3300000" cy="3050000"/>
          </a:xfrm>
          <a:prstGeom prst="roundRect">
            <a:avLst>
              <a:gd name="adj" fmla="val 8000"/>
            </a:avLst>
          </a:prstGeom>
          <a:solidFill>
            <a:srgbClr val="DEE6FF"/>
          </a:solidFill>
          <a:ln/>
        </p:spPr>
        <p:txBody>
          <a:bodyPr wrap="square" rtlCol="0" anchor="ctr"/>
          <a:lstStyle/>
          <a:p>
            <a:endParaRPr lang="en-US"/>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BC Oracle" pitchFamily="34" charset="0"/>
                <a:ea typeface="ABC Oracle" pitchFamily="34" charset="-122"/>
                <a:cs typeface="ABC Oracle" pitchFamily="34" charset="-120"/>
              </a:rPr>
              <a:t>2 / 23</a:t>
            </a:r>
          </a:p>
        </p:txBody>
      </p:sp>
      <p:pic>
        <p:nvPicPr>
          <p:cNvPr id="1026" name="Picture 2">
            <a:extLst>
              <a:ext uri="{FF2B5EF4-FFF2-40B4-BE49-F238E27FC236}">
                <a16:creationId xmlns:a16="http://schemas.microsoft.com/office/drawing/2014/main" id="{CC4FCC42-ADDB-8E79-19E6-11271D7DE0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520" y="2547706"/>
            <a:ext cx="4860718" cy="27341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81F4387-A6CA-714C-233E-FD408B9F41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5089" y="2798409"/>
            <a:ext cx="1454297" cy="290859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8BA3E29-3676-70F7-549C-A1EFA4DD2A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8475" y="2905143"/>
            <a:ext cx="4045217" cy="26951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10" grpId="0" animBg="1"/>
      <p:bldP spid="111" grpId="0" animBg="1"/>
      <p:bldP spid="114" grpId="0" animBg="1"/>
      <p:bldP spid="115" grpId="0" animBg="1"/>
      <p:bldP spid="116" grpId="0" animBg="1"/>
      <p:bldP spid="119" grpId="0" animBg="1"/>
      <p:bldP spid="120" grpId="0" animBg="1"/>
      <p:bldP spid="12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326"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THE PRICING QUESTION</a:t>
            </a:r>
          </a:p>
        </p:txBody>
      </p:sp>
      <p:sp>
        <p:nvSpPr>
          <p:cNvPr id="327"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The market has been paying you for the half that was scarce</a:t>
            </a:r>
          </a:p>
        </p:txBody>
      </p:sp>
      <p:sp>
        <p:nvSpPr>
          <p:cNvPr id="328" name="PQAcc0"/>
          <p:cNvSpPr/>
          <p:nvPr/>
        </p:nvSpPr>
        <p:spPr>
          <a:xfrm>
            <a:off x="731520" y="2900000"/>
            <a:ext cx="80000" cy="700000"/>
          </a:xfrm>
          <a:prstGeom prst="rect">
            <a:avLst/>
          </a:prstGeom>
          <a:solidFill>
            <a:srgbClr val="83848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29" name="PQA0"/>
          <p:cNvSpPr/>
          <p:nvPr/>
        </p:nvSpPr>
        <p:spPr>
          <a:xfrm>
            <a:off x="1031520" y="2930000"/>
            <a:ext cx="10428960" cy="450000"/>
          </a:xfrm>
          <a:prstGeom prst="rect">
            <a:avLst/>
          </a:prstGeom>
          <a:noFill/>
          <a:ln/>
        </p:spPr>
        <p:txBody>
          <a:bodyPr wrap="square" lIns="0" tIns="0" rIns="0" bIns="0" rtlCol="0" anchor="t"/>
          <a:lstStyle/>
          <a:p>
            <a:pPr marL="0" indent="0" algn="l">
              <a:buNone/>
            </a:pPr>
            <a:r>
              <a:rPr lang="en-US" sz="2600" b="1" dirty="0">
                <a:solidFill>
                  <a:srgbClr val="5B5B5B"/>
                </a:solidFill>
                <a:latin typeface="Arial" panose="020B0604020202020204" pitchFamily="34" charset="0"/>
                <a:ea typeface="ABC Oracle Medium" pitchFamily="34" charset="-122"/>
                <a:cs typeface="Arial" panose="020B0604020202020204" pitchFamily="34" charset="0"/>
              </a:rPr>
              <a:t>Precision was scarce.</a:t>
            </a:r>
          </a:p>
        </p:txBody>
      </p:sp>
      <p:sp>
        <p:nvSpPr>
          <p:cNvPr id="330" name="PQB0"/>
          <p:cNvSpPr/>
          <p:nvPr/>
        </p:nvSpPr>
        <p:spPr>
          <a:xfrm>
            <a:off x="1031520" y="3360000"/>
            <a:ext cx="10428960" cy="350000"/>
          </a:xfrm>
          <a:prstGeom prst="rect">
            <a:avLst/>
          </a:prstGeom>
          <a:noFill/>
          <a:ln/>
        </p:spPr>
        <p:txBody>
          <a:bodyPr wrap="square" lIns="0" tIns="0" rIns="0" bIns="0" rtlCol="0" anchor="t"/>
          <a:lstStyle/>
          <a:p>
            <a:pPr marL="0" indent="0" algn="l">
              <a:buNone/>
            </a:pPr>
            <a:r>
              <a:rPr lang="en-US" sz="1700" i="1" dirty="0">
                <a:solidFill>
                  <a:srgbClr val="5B5B5B"/>
                </a:solidFill>
                <a:latin typeface="Arial" panose="020B0604020202020204" pitchFamily="34" charset="0"/>
                <a:ea typeface="ABC Oracle" pitchFamily="34" charset="-122"/>
                <a:cs typeface="Arial" panose="020B0604020202020204" pitchFamily="34" charset="0"/>
              </a:rPr>
              <a:t>Now it's not.</a:t>
            </a:r>
          </a:p>
        </p:txBody>
      </p:sp>
      <p:sp>
        <p:nvSpPr>
          <p:cNvPr id="331" name="PQAcc1"/>
          <p:cNvSpPr/>
          <p:nvPr/>
        </p:nvSpPr>
        <p:spPr>
          <a:xfrm>
            <a:off x="731520" y="4000000"/>
            <a:ext cx="80000" cy="70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32" name="PQA1"/>
          <p:cNvSpPr/>
          <p:nvPr/>
        </p:nvSpPr>
        <p:spPr>
          <a:xfrm>
            <a:off x="1031520" y="4030000"/>
            <a:ext cx="10428960" cy="450000"/>
          </a:xfrm>
          <a:prstGeom prst="rect">
            <a:avLst/>
          </a:prstGeom>
          <a:noFill/>
          <a:ln/>
        </p:spPr>
        <p:txBody>
          <a:bodyPr wrap="square" lIns="0" tIns="0" rIns="0" bIns="0" rtlCol="0" anchor="t"/>
          <a:lstStyle/>
          <a:p>
            <a:pPr marL="0" indent="0" algn="l">
              <a:buNone/>
            </a:pPr>
            <a:r>
              <a:rPr lang="en-US" sz="2600" b="1" dirty="0">
                <a:solidFill>
                  <a:srgbClr val="0F1E3C"/>
                </a:solidFill>
                <a:latin typeface="Arial" panose="020B0604020202020204" pitchFamily="34" charset="0"/>
                <a:ea typeface="ABC Oracle Medium" pitchFamily="34" charset="-122"/>
                <a:cs typeface="Arial" panose="020B0604020202020204" pitchFamily="34" charset="0"/>
              </a:rPr>
              <a:t>Judgement was scarce.</a:t>
            </a:r>
          </a:p>
        </p:txBody>
      </p:sp>
      <p:sp>
        <p:nvSpPr>
          <p:cNvPr id="333" name="PQB1"/>
          <p:cNvSpPr/>
          <p:nvPr/>
        </p:nvSpPr>
        <p:spPr>
          <a:xfrm>
            <a:off x="1031520" y="4460000"/>
            <a:ext cx="10428960" cy="350000"/>
          </a:xfrm>
          <a:prstGeom prst="rect">
            <a:avLst/>
          </a:prstGeom>
          <a:noFill/>
          <a:ln/>
        </p:spPr>
        <p:txBody>
          <a:bodyPr wrap="square" lIns="0" tIns="0" rIns="0" bIns="0" rtlCol="0" anchor="t"/>
          <a:lstStyle/>
          <a:p>
            <a:pPr marL="0" indent="0" algn="l">
              <a:buNone/>
            </a:pPr>
            <a:r>
              <a:rPr lang="en-US" sz="1700" i="1" dirty="0">
                <a:solidFill>
                  <a:srgbClr val="5B5B5B"/>
                </a:solidFill>
                <a:latin typeface="Arial" panose="020B0604020202020204" pitchFamily="34" charset="0"/>
                <a:ea typeface="ABC Oracle" pitchFamily="34" charset="-122"/>
                <a:cs typeface="Arial" panose="020B0604020202020204" pitchFamily="34" charset="0"/>
              </a:rPr>
              <a:t>It still is.</a:t>
            </a:r>
          </a:p>
        </p:txBody>
      </p:sp>
      <p:sp>
        <p:nvSpPr>
          <p:cNvPr id="334" name="PQAcc2"/>
          <p:cNvSpPr/>
          <p:nvPr/>
        </p:nvSpPr>
        <p:spPr>
          <a:xfrm>
            <a:off x="731520" y="5100000"/>
            <a:ext cx="80000" cy="700000"/>
          </a:xfrm>
          <a:prstGeom prst="rect">
            <a:avLst/>
          </a:prstGeom>
          <a:solidFill>
            <a:srgbClr val="B8823C"/>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35" name="PQA2"/>
          <p:cNvSpPr/>
          <p:nvPr/>
        </p:nvSpPr>
        <p:spPr>
          <a:xfrm>
            <a:off x="1031520" y="5130000"/>
            <a:ext cx="10428960" cy="450000"/>
          </a:xfrm>
          <a:prstGeom prst="rect">
            <a:avLst/>
          </a:prstGeom>
          <a:noFill/>
          <a:ln/>
        </p:spPr>
        <p:txBody>
          <a:bodyPr wrap="square" lIns="0" tIns="0" rIns="0" bIns="0" rtlCol="0" anchor="t"/>
          <a:lstStyle/>
          <a:p>
            <a:pPr marL="0" indent="0" algn="l">
              <a:buNone/>
            </a:pPr>
            <a:r>
              <a:rPr lang="en-US" sz="2600" b="1" dirty="0">
                <a:solidFill>
                  <a:srgbClr val="B8823C"/>
                </a:solidFill>
                <a:latin typeface="Arial" panose="020B0604020202020204" pitchFamily="34" charset="0"/>
                <a:ea typeface="ABC Oracle Medium" pitchFamily="34" charset="-122"/>
                <a:cs typeface="Arial" panose="020B0604020202020204" pitchFamily="34" charset="0"/>
              </a:rPr>
              <a:t>The reprice has started.</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20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 grpId="0" animBg="1"/>
      <p:bldP spid="329" grpId="0" animBg="1"/>
      <p:bldP spid="330" grpId="0" animBg="1"/>
      <p:bldP spid="331" grpId="0" animBg="1"/>
      <p:bldP spid="332" grpId="0" animBg="1"/>
      <p:bldP spid="333" grpId="0" animBg="1"/>
      <p:bldP spid="334" grpId="0" animBg="1"/>
      <p:bldP spid="33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SUMMARY</a:t>
            </a:r>
          </a:p>
        </p:txBody>
      </p:sp>
      <p:sp>
        <p:nvSpPr>
          <p:cNvPr id="340"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Same rigour. Different shape.</a:t>
            </a:r>
          </a:p>
        </p:txBody>
      </p:sp>
      <p:sp>
        <p:nvSpPr>
          <p:cNvPr id="341" name="SynthBlock0"/>
          <p:cNvSpPr/>
          <p:nvPr/>
        </p:nvSpPr>
        <p:spPr>
          <a:xfrm>
            <a:off x="731520" y="2400000"/>
            <a:ext cx="3376320" cy="3000000"/>
          </a:xfrm>
          <a:prstGeom prst="roundRect">
            <a:avLst>
              <a:gd name="adj" fmla="val 6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42" name="SynthContent0"/>
          <p:cNvSpPr/>
          <p:nvPr/>
        </p:nvSpPr>
        <p:spPr>
          <a:xfrm>
            <a:off x="1131520" y="2850000"/>
            <a:ext cx="2576320" cy="2100000"/>
          </a:xfrm>
          <a:prstGeom prst="rect">
            <a:avLst/>
          </a:prstGeom>
          <a:noFill/>
          <a:ln/>
        </p:spPr>
        <p:txBody>
          <a:bodyPr wrap="square" lIns="0" tIns="0" rIns="0" bIns="0" rtlCol="0" anchor="t"/>
          <a:lstStyle/>
          <a:p>
            <a:pPr marL="0" indent="0" algn="l">
              <a:spcAft>
                <a:spcPts val="900"/>
              </a:spcAft>
              <a:buNone/>
            </a:pPr>
            <a:r>
              <a:rPr lang="en-US" sz="1700" b="1" kern="0" spc="400" dirty="0">
                <a:solidFill>
                  <a:srgbClr val="3C69FF"/>
                </a:solidFill>
                <a:latin typeface="Arial" panose="020B0604020202020204" pitchFamily="34" charset="0"/>
                <a:ea typeface="ABC Oracle Medium" pitchFamily="34" charset="-122"/>
                <a:cs typeface="Arial" panose="020B0604020202020204" pitchFamily="34" charset="0"/>
              </a:rPr>
              <a:t>THE SEAT</a:t>
            </a:r>
          </a:p>
          <a:p>
            <a:pPr marL="0" indent="0" algn="l">
              <a:lnSpc>
                <a:spcPct val="125000"/>
              </a:lnSpc>
              <a:buNone/>
            </a:pPr>
            <a:r>
              <a:rPr lang="en-US" sz="1900" b="1" dirty="0">
                <a:solidFill>
                  <a:srgbClr val="0F1E3C"/>
                </a:solidFill>
                <a:latin typeface="Arial" panose="020B0604020202020204" pitchFamily="34" charset="0"/>
                <a:ea typeface="ABC Oracle Medium" pitchFamily="34" charset="-122"/>
                <a:cs typeface="Arial" panose="020B0604020202020204" pitchFamily="34" charset="0"/>
              </a:rPr>
              <a:t>Your profession is being disrupted. The strategic seat is open.</a:t>
            </a:r>
          </a:p>
        </p:txBody>
      </p:sp>
      <p:sp>
        <p:nvSpPr>
          <p:cNvPr id="343" name="SynthBlock1"/>
          <p:cNvSpPr/>
          <p:nvPr/>
        </p:nvSpPr>
        <p:spPr>
          <a:xfrm>
            <a:off x="4407840" y="2400000"/>
            <a:ext cx="3376320" cy="3000000"/>
          </a:xfrm>
          <a:prstGeom prst="roundRect">
            <a:avLst>
              <a:gd name="adj" fmla="val 6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44" name="SynthContent1"/>
          <p:cNvSpPr/>
          <p:nvPr/>
        </p:nvSpPr>
        <p:spPr>
          <a:xfrm>
            <a:off x="4807840" y="2850000"/>
            <a:ext cx="2576320" cy="2100000"/>
          </a:xfrm>
          <a:prstGeom prst="rect">
            <a:avLst/>
          </a:prstGeom>
          <a:noFill/>
          <a:ln/>
        </p:spPr>
        <p:txBody>
          <a:bodyPr wrap="square" lIns="0" tIns="0" rIns="0" bIns="0" rtlCol="0" anchor="t"/>
          <a:lstStyle/>
          <a:p>
            <a:pPr marL="0" indent="0" algn="l">
              <a:spcAft>
                <a:spcPts val="900"/>
              </a:spcAft>
              <a:buNone/>
            </a:pPr>
            <a:r>
              <a:rPr lang="en-US" sz="1700" b="1" kern="0" spc="400" dirty="0">
                <a:solidFill>
                  <a:srgbClr val="3C69FF"/>
                </a:solidFill>
                <a:latin typeface="Arial" panose="020B0604020202020204" pitchFamily="34" charset="0"/>
                <a:ea typeface="ABC Oracle Medium" pitchFamily="34" charset="-122"/>
                <a:cs typeface="Arial" panose="020B0604020202020204" pitchFamily="34" charset="0"/>
              </a:rPr>
              <a:t>THE MODE</a:t>
            </a:r>
          </a:p>
          <a:p>
            <a:pPr marL="0" indent="0" algn="l">
              <a:lnSpc>
                <a:spcPct val="125000"/>
              </a:lnSpc>
              <a:buNone/>
            </a:pPr>
            <a:r>
              <a:rPr lang="en-US" sz="1900" b="1" dirty="0">
                <a:solidFill>
                  <a:srgbClr val="0F1E3C"/>
                </a:solidFill>
                <a:latin typeface="Arial" panose="020B0604020202020204" pitchFamily="34" charset="0"/>
                <a:ea typeface="ABC Oracle Medium" pitchFamily="34" charset="-122"/>
                <a:cs typeface="Arial" panose="020B0604020202020204" pitchFamily="34" charset="0"/>
              </a:rPr>
              <a:t>Abductive reasoning -  the third mode, undertrained, the one that stays scarce.</a:t>
            </a:r>
          </a:p>
        </p:txBody>
      </p:sp>
      <p:sp>
        <p:nvSpPr>
          <p:cNvPr id="345" name="SynthBlock2"/>
          <p:cNvSpPr/>
          <p:nvPr/>
        </p:nvSpPr>
        <p:spPr>
          <a:xfrm>
            <a:off x="8084160" y="2400000"/>
            <a:ext cx="3376320" cy="3000000"/>
          </a:xfrm>
          <a:prstGeom prst="roundRect">
            <a:avLst>
              <a:gd name="adj" fmla="val 6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46" name="SynthContent2"/>
          <p:cNvSpPr/>
          <p:nvPr/>
        </p:nvSpPr>
        <p:spPr>
          <a:xfrm>
            <a:off x="8484160" y="2850000"/>
            <a:ext cx="2576320" cy="2100000"/>
          </a:xfrm>
          <a:prstGeom prst="rect">
            <a:avLst/>
          </a:prstGeom>
          <a:noFill/>
          <a:ln/>
        </p:spPr>
        <p:txBody>
          <a:bodyPr wrap="square" lIns="0" tIns="0" rIns="0" bIns="0" rtlCol="0" anchor="t"/>
          <a:lstStyle/>
          <a:p>
            <a:pPr marL="0" indent="0" algn="l">
              <a:spcAft>
                <a:spcPts val="900"/>
              </a:spcAft>
              <a:buNone/>
            </a:pPr>
            <a:r>
              <a:rPr lang="en-US" sz="1700" b="1" kern="0" spc="400" dirty="0">
                <a:solidFill>
                  <a:srgbClr val="3C69FF"/>
                </a:solidFill>
                <a:latin typeface="Arial" panose="020B0604020202020204" pitchFamily="34" charset="0"/>
                <a:ea typeface="ABC Oracle Medium" pitchFamily="34" charset="-122"/>
                <a:cs typeface="Arial" panose="020B0604020202020204" pitchFamily="34" charset="0"/>
              </a:rPr>
              <a:t>THE CYCLE</a:t>
            </a:r>
          </a:p>
          <a:p>
            <a:pPr marL="0" indent="0" algn="l">
              <a:lnSpc>
                <a:spcPct val="125000"/>
              </a:lnSpc>
              <a:buNone/>
            </a:pPr>
            <a:r>
              <a:rPr lang="en-US" sz="1900" b="1" dirty="0">
                <a:solidFill>
                  <a:srgbClr val="0F1E3C"/>
                </a:solidFill>
                <a:latin typeface="Arial" panose="020B0604020202020204" pitchFamily="34" charset="0"/>
                <a:ea typeface="ABC Oracle Medium" pitchFamily="34" charset="-122"/>
                <a:cs typeface="Arial" panose="020B0604020202020204" pitchFamily="34" charset="0"/>
              </a:rPr>
              <a:t>The control cycle you already run is the innovation cycle. Risk has an upside.</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21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 grpId="0" animBg="1"/>
      <p:bldP spid="342" grpId="0" animBg="1"/>
      <p:bldP spid="343" grpId="0" animBg="1"/>
      <p:bldP spid="344" grpId="0" animBg="1"/>
      <p:bldP spid="345" grpId="0" animBg="1"/>
      <p:bldP spid="34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336"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05  ·  WALKING INTO THE ROOM</a:t>
            </a:r>
          </a:p>
        </p:txBody>
      </p:sp>
      <p:sp>
        <p:nvSpPr>
          <p:cNvPr id="337"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What changes when you walk into the executive room.</a:t>
            </a:r>
          </a:p>
        </p:txBody>
      </p:sp>
      <p:sp>
        <p:nvSpPr>
          <p:cNvPr id="338" name="PracBand0"/>
          <p:cNvSpPr/>
          <p:nvPr/>
        </p:nvSpPr>
        <p:spPr>
          <a:xfrm>
            <a:off x="731520" y="2700000"/>
            <a:ext cx="5164480" cy="7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39" name="PracLabel0"/>
          <p:cNvSpPr/>
          <p:nvPr/>
        </p:nvSpPr>
        <p:spPr>
          <a:xfrm>
            <a:off x="731520" y="2850000"/>
            <a:ext cx="5164480" cy="400000"/>
          </a:xfrm>
          <a:prstGeom prst="rect">
            <a:avLst/>
          </a:prstGeom>
          <a:noFill/>
          <a:ln/>
        </p:spPr>
        <p:txBody>
          <a:bodyPr wrap="square" lIns="0" tIns="0" rIns="0" bIns="0" rtlCol="0" anchor="t"/>
          <a:lstStyle/>
          <a:p>
            <a:pPr marL="0" indent="0" algn="l">
              <a:buNone/>
            </a:pPr>
            <a:r>
              <a:rPr lang="en-US" sz="1500" b="1" kern="0" spc="400" dirty="0">
                <a:solidFill>
                  <a:srgbClr val="3C69FF"/>
                </a:solidFill>
                <a:latin typeface="Arial" panose="020B0604020202020204" pitchFamily="34" charset="0"/>
                <a:ea typeface="ABC Oracle Medium" pitchFamily="34" charset="-122"/>
                <a:cs typeface="Arial" panose="020B0604020202020204" pitchFamily="34" charset="0"/>
              </a:rPr>
              <a:t>MATERIALITY</a:t>
            </a:r>
          </a:p>
        </p:txBody>
      </p:sp>
      <p:sp>
        <p:nvSpPr>
          <p:cNvPr id="340" name="PracHead0"/>
          <p:cNvSpPr/>
          <p:nvPr/>
        </p:nvSpPr>
        <p:spPr>
          <a:xfrm>
            <a:off x="731520" y="3400000"/>
            <a:ext cx="5164480" cy="900000"/>
          </a:xfrm>
          <a:prstGeom prst="rect">
            <a:avLst/>
          </a:prstGeom>
          <a:noFill/>
          <a:ln/>
        </p:spPr>
        <p:txBody>
          <a:bodyPr wrap="square" lIns="0" tIns="0" rIns="0" bIns="0" rtlCol="0" anchor="t"/>
          <a:lstStyle/>
          <a:p>
            <a:pPr marL="0" indent="0" algn="l">
              <a:lnSpc>
                <a:spcPct val="120000"/>
              </a:lnSpc>
              <a:buNone/>
            </a:pPr>
            <a:r>
              <a:rPr lang="en-US" sz="2200" b="1" dirty="0">
                <a:solidFill>
                  <a:srgbClr val="0F1E3C"/>
                </a:solidFill>
                <a:latin typeface="Arial" panose="020B0604020202020204" pitchFamily="34" charset="0"/>
                <a:ea typeface="ABC Oracle Medium" pitchFamily="34" charset="-122"/>
                <a:cs typeface="Arial" panose="020B0604020202020204" pitchFamily="34" charset="0"/>
              </a:rPr>
              <a:t>Precision refines. Materiality decides.</a:t>
            </a:r>
          </a:p>
        </p:txBody>
      </p:sp>
      <p:sp>
        <p:nvSpPr>
          <p:cNvPr id="341" name="PracBody0"/>
          <p:cNvSpPr/>
          <p:nvPr/>
        </p:nvSpPr>
        <p:spPr>
          <a:xfrm>
            <a:off x="731520" y="4450000"/>
            <a:ext cx="5164480" cy="1450000"/>
          </a:xfrm>
          <a:prstGeom prst="rect">
            <a:avLst/>
          </a:prstGeom>
          <a:noFill/>
          <a:ln/>
        </p:spPr>
        <p:txBody>
          <a:bodyPr wrap="square" lIns="0" tIns="0" rIns="0" bIns="0" rtlCol="0" anchor="t"/>
          <a:lstStyle/>
          <a:p>
            <a:pPr marL="0" indent="0" algn="l">
              <a:lnSpc>
                <a:spcPct val="130000"/>
              </a:lnSpc>
              <a:spcAft>
                <a:spcPts val="500"/>
              </a:spcAft>
              <a:buNone/>
            </a:pPr>
            <a:r>
              <a:rPr lang="en-US" sz="1500" i="1" dirty="0">
                <a:solidFill>
                  <a:srgbClr val="323232"/>
                </a:solidFill>
                <a:latin typeface="Arial" panose="020B0604020202020204" pitchFamily="34" charset="0"/>
                <a:ea typeface="ABC Oracle" pitchFamily="34" charset="-122"/>
                <a:cs typeface="Arial" panose="020B0604020202020204" pitchFamily="34" charset="0"/>
              </a:rPr>
              <a:t>Not "how sure are we?“, but "which parts of this would change what we do?"</a:t>
            </a:r>
          </a:p>
        </p:txBody>
      </p:sp>
      <p:sp>
        <p:nvSpPr>
          <p:cNvPr id="342" name="PracBand1"/>
          <p:cNvSpPr/>
          <p:nvPr/>
        </p:nvSpPr>
        <p:spPr>
          <a:xfrm>
            <a:off x="6296000" y="2700000"/>
            <a:ext cx="5164480" cy="7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43" name="PracLabel1"/>
          <p:cNvSpPr/>
          <p:nvPr/>
        </p:nvSpPr>
        <p:spPr>
          <a:xfrm>
            <a:off x="6296000" y="2850000"/>
            <a:ext cx="5164480" cy="400000"/>
          </a:xfrm>
          <a:prstGeom prst="rect">
            <a:avLst/>
          </a:prstGeom>
          <a:noFill/>
          <a:ln/>
        </p:spPr>
        <p:txBody>
          <a:bodyPr wrap="square" lIns="0" tIns="0" rIns="0" bIns="0" rtlCol="0" anchor="t"/>
          <a:lstStyle/>
          <a:p>
            <a:pPr marL="0" indent="0" algn="l">
              <a:buNone/>
            </a:pPr>
            <a:r>
              <a:rPr lang="en-US" sz="1500" b="1" kern="0" spc="400" dirty="0">
                <a:solidFill>
                  <a:srgbClr val="3C69FF"/>
                </a:solidFill>
                <a:latin typeface="Arial" panose="020B0604020202020204" pitchFamily="34" charset="0"/>
                <a:ea typeface="ABC Oracle Medium" pitchFamily="34" charset="-122"/>
                <a:cs typeface="Arial" panose="020B0604020202020204" pitchFamily="34" charset="0"/>
              </a:rPr>
              <a:t>COMMUNICATION</a:t>
            </a:r>
          </a:p>
        </p:txBody>
      </p:sp>
      <p:sp>
        <p:nvSpPr>
          <p:cNvPr id="344" name="PracHead1"/>
          <p:cNvSpPr/>
          <p:nvPr/>
        </p:nvSpPr>
        <p:spPr>
          <a:xfrm>
            <a:off x="6296000" y="3400000"/>
            <a:ext cx="5164480" cy="900000"/>
          </a:xfrm>
          <a:prstGeom prst="rect">
            <a:avLst/>
          </a:prstGeom>
          <a:noFill/>
          <a:ln/>
        </p:spPr>
        <p:txBody>
          <a:bodyPr wrap="square" lIns="0" tIns="0" rIns="0" bIns="0" rtlCol="0" anchor="t"/>
          <a:lstStyle/>
          <a:p>
            <a:pPr marL="0" indent="0" algn="l">
              <a:lnSpc>
                <a:spcPct val="120000"/>
              </a:lnSpc>
              <a:buNone/>
            </a:pPr>
            <a:r>
              <a:rPr lang="en-US" sz="2200" b="1" dirty="0">
                <a:solidFill>
                  <a:srgbClr val="0F1E3C"/>
                </a:solidFill>
                <a:latin typeface="Arial" panose="020B0604020202020204" pitchFamily="34" charset="0"/>
                <a:ea typeface="ABC Oracle Medium" pitchFamily="34" charset="-122"/>
                <a:cs typeface="Arial" panose="020B0604020202020204" pitchFamily="34" charset="0"/>
              </a:rPr>
              <a:t>Decision first. Reasoning second. Caveats third.</a:t>
            </a:r>
          </a:p>
        </p:txBody>
      </p:sp>
      <p:sp>
        <p:nvSpPr>
          <p:cNvPr id="345" name="PracBody1"/>
          <p:cNvSpPr/>
          <p:nvPr/>
        </p:nvSpPr>
        <p:spPr>
          <a:xfrm>
            <a:off x="6296000" y="4450000"/>
            <a:ext cx="5164480" cy="1450000"/>
          </a:xfrm>
          <a:prstGeom prst="rect">
            <a:avLst/>
          </a:prstGeom>
          <a:noFill/>
          <a:ln/>
        </p:spPr>
        <p:txBody>
          <a:bodyPr wrap="square" lIns="0" tIns="0" rIns="0" bIns="0" rtlCol="0" anchor="t"/>
          <a:lstStyle/>
          <a:p>
            <a:pPr marL="0" indent="0" algn="l">
              <a:lnSpc>
                <a:spcPct val="130000"/>
              </a:lnSpc>
              <a:spcAft>
                <a:spcPts val="500"/>
              </a:spcAft>
              <a:buNone/>
            </a:pPr>
            <a:r>
              <a:rPr lang="en-US" sz="1500" i="1" dirty="0">
                <a:solidFill>
                  <a:srgbClr val="323232"/>
                </a:solidFill>
                <a:latin typeface="Arial" panose="020B0604020202020204" pitchFamily="34" charset="0"/>
                <a:ea typeface="ABC Oracle" pitchFamily="34" charset="-122"/>
                <a:cs typeface="Arial" panose="020B0604020202020204" pitchFamily="34" charset="0"/>
              </a:rPr>
              <a:t>Name the time horizon.</a:t>
            </a:r>
          </a:p>
          <a:p>
            <a:pPr marL="0" indent="0" algn="l">
              <a:lnSpc>
                <a:spcPct val="130000"/>
              </a:lnSpc>
              <a:spcAft>
                <a:spcPts val="500"/>
              </a:spcAft>
              <a:buNone/>
            </a:pPr>
            <a:r>
              <a:rPr lang="en-US" sz="1500" i="1" dirty="0">
                <a:solidFill>
                  <a:srgbClr val="323232"/>
                </a:solidFill>
                <a:latin typeface="Arial" panose="020B0604020202020204" pitchFamily="34" charset="0"/>
                <a:ea typeface="ABC Oracle" pitchFamily="34" charset="-122"/>
                <a:cs typeface="Arial" panose="020B0604020202020204" pitchFamily="34" charset="0"/>
              </a:rPr>
              <a:t>Hold the uncertainty honestly.</a:t>
            </a:r>
          </a:p>
        </p:txBody>
      </p:sp>
      <p:sp>
        <p:nvSpPr>
          <p:cNvPr id="346" name="Tag"/>
          <p:cNvSpPr/>
          <p:nvPr/>
        </p:nvSpPr>
        <p:spPr>
          <a:xfrm>
            <a:off x="731520" y="5782500"/>
            <a:ext cx="10728960" cy="400000"/>
          </a:xfrm>
          <a:prstGeom prst="rect">
            <a:avLst/>
          </a:prstGeom>
          <a:noFill/>
          <a:ln/>
        </p:spPr>
        <p:txBody>
          <a:bodyPr wrap="square" lIns="0" tIns="0" rIns="0" bIns="0" rtlCol="0" anchor="t"/>
          <a:lstStyle/>
          <a:p>
            <a:pPr marL="0" indent="0" algn="ctr">
              <a:buNone/>
            </a:pPr>
            <a:r>
              <a:rPr lang="en-US" sz="2000" b="1" i="1" dirty="0">
                <a:solidFill>
                  <a:srgbClr val="B8823C"/>
                </a:solidFill>
                <a:latin typeface="Arial" panose="020B0604020202020204" pitchFamily="34" charset="0"/>
                <a:ea typeface="ABC Oracle Medium" pitchFamily="34" charset="-122"/>
                <a:cs typeface="Arial" panose="020B0604020202020204" pitchFamily="34" charset="0"/>
              </a:rPr>
              <a:t>Same rigour. Different shape.</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21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 grpId="0" animBg="1"/>
      <p:bldP spid="339" grpId="0" animBg="1"/>
      <p:bldP spid="340" grpId="0" animBg="1"/>
      <p:bldP spid="341" grpId="0" animBg="1"/>
      <p:bldP spid="342" grpId="0" animBg="1"/>
      <p:bldP spid="343" grpId="0" animBg="1"/>
      <p:bldP spid="344" grpId="0" animBg="1"/>
      <p:bldP spid="345" grpId="0" animBg="1"/>
      <p:bldP spid="346"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name="Slide">
    <p:bg>
      <p:bgPr>
        <a:solidFill>
          <a:srgbClr val="0F1E3C"/>
        </a:solidFill>
        <a:effectLst/>
      </p:bgPr>
    </p:bg>
    <p:spTree>
      <p:nvGrpSpPr>
        <p:cNvPr id="1" name=""/>
        <p:cNvGrpSpPr/>
        <p:nvPr/>
      </p:nvGrpSpPr>
      <p:grpSpPr>
        <a:xfrm>
          <a:off x="0" y="0"/>
          <a:ext cx="0" cy="0"/>
          <a:chOff x="0" y="0"/>
          <a:chExt cx="0" cy="0"/>
        </a:xfrm>
      </p:grpSpPr>
      <p:sp>
        <p:nvSpPr>
          <p:cNvPr id="357" name="Close1"/>
          <p:cNvSpPr/>
          <p:nvPr/>
        </p:nvSpPr>
        <p:spPr>
          <a:xfrm>
            <a:off x="731520" y="2200000"/>
            <a:ext cx="10728960" cy="700000"/>
          </a:xfrm>
          <a:prstGeom prst="rect">
            <a:avLst/>
          </a:prstGeom>
          <a:noFill/>
          <a:ln/>
        </p:spPr>
        <p:txBody>
          <a:bodyPr wrap="square" lIns="0" tIns="0" rIns="0" bIns="0" rtlCol="0" anchor="ctr"/>
          <a:lstStyle/>
          <a:p>
            <a:pPr marL="0" indent="0" algn="ctr">
              <a:buNone/>
            </a:pPr>
            <a:r>
              <a:rPr lang="en-US" sz="3600" dirty="0">
                <a:solidFill>
                  <a:srgbClr val="FFFFFF"/>
                </a:solidFill>
                <a:latin typeface="Arial" panose="020B0604020202020204" pitchFamily="34" charset="0"/>
                <a:ea typeface="ABC Oracle" pitchFamily="34" charset="-122"/>
                <a:cs typeface="Arial" panose="020B0604020202020204" pitchFamily="34" charset="0"/>
              </a:rPr>
              <a:t>The technology has caught up.</a:t>
            </a:r>
          </a:p>
        </p:txBody>
      </p:sp>
      <p:sp>
        <p:nvSpPr>
          <p:cNvPr id="358" name="Close2"/>
          <p:cNvSpPr/>
          <p:nvPr/>
        </p:nvSpPr>
        <p:spPr>
          <a:xfrm>
            <a:off x="731520" y="3000000"/>
            <a:ext cx="10728960" cy="700000"/>
          </a:xfrm>
          <a:prstGeom prst="rect">
            <a:avLst/>
          </a:prstGeom>
          <a:noFill/>
          <a:ln/>
        </p:spPr>
        <p:txBody>
          <a:bodyPr wrap="square" lIns="0" tIns="0" rIns="0" bIns="0" rtlCol="0" anchor="ctr"/>
          <a:lstStyle/>
          <a:p>
            <a:pPr marL="0" indent="0" algn="ctr">
              <a:buNone/>
            </a:pPr>
            <a:r>
              <a:rPr lang="en-US" sz="3600" dirty="0">
                <a:solidFill>
                  <a:srgbClr val="B8823C"/>
                </a:solidFill>
                <a:latin typeface="Arial" panose="020B0604020202020204" pitchFamily="34" charset="0"/>
                <a:ea typeface="ABC Oracle" pitchFamily="34" charset="-122"/>
                <a:cs typeface="Arial" panose="020B0604020202020204" pitchFamily="34" charset="0"/>
              </a:rPr>
              <a:t>The decision is yours.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 grpId="0" animBg="1"/>
      <p:bldP spid="35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124"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THE FRAME</a:t>
            </a:r>
          </a:p>
        </p:txBody>
      </p:sp>
      <p:sp>
        <p:nvSpPr>
          <p:cNvPr id="125"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Two threads to track</a:t>
            </a:r>
          </a:p>
        </p:txBody>
      </p:sp>
      <p:sp>
        <p:nvSpPr>
          <p:cNvPr id="127" name="Num0"/>
          <p:cNvSpPr/>
          <p:nvPr/>
        </p:nvSpPr>
        <p:spPr>
          <a:xfrm>
            <a:off x="731520" y="2700000"/>
            <a:ext cx="1400000" cy="1200000"/>
          </a:xfrm>
          <a:prstGeom prst="rect">
            <a:avLst/>
          </a:prstGeom>
          <a:noFill/>
          <a:ln/>
        </p:spPr>
        <p:txBody>
          <a:bodyPr wrap="square" lIns="0" tIns="0" rIns="0" bIns="0" rtlCol="0" anchor="t"/>
          <a:lstStyle/>
          <a:p>
            <a:pPr marL="0" indent="0" algn="l">
              <a:buNone/>
            </a:pPr>
            <a:r>
              <a:rPr lang="en-US" sz="7200" b="1" dirty="0">
                <a:solidFill>
                  <a:srgbClr val="B8823C"/>
                </a:solidFill>
                <a:latin typeface="Arial" panose="020B0604020202020204" pitchFamily="34" charset="0"/>
                <a:ea typeface="ABC Oracle Medium" pitchFamily="34" charset="-122"/>
                <a:cs typeface="Arial" panose="020B0604020202020204" pitchFamily="34" charset="0"/>
              </a:rPr>
              <a:t>01</a:t>
            </a:r>
          </a:p>
        </p:txBody>
      </p:sp>
      <p:sp>
        <p:nvSpPr>
          <p:cNvPr id="128" name="RowTitle0"/>
          <p:cNvSpPr/>
          <p:nvPr/>
        </p:nvSpPr>
        <p:spPr>
          <a:xfrm>
            <a:off x="2231520" y="2800000"/>
            <a:ext cx="9228960" cy="600000"/>
          </a:xfrm>
          <a:prstGeom prst="rect">
            <a:avLst/>
          </a:prstGeom>
          <a:noFill/>
          <a:ln/>
        </p:spPr>
        <p:txBody>
          <a:bodyPr wrap="square" lIns="0" tIns="0" rIns="0" bIns="0" rtlCol="0" anchor="t"/>
          <a:lstStyle/>
          <a:p>
            <a:pPr marL="0" indent="0" algn="l">
              <a:buNone/>
            </a:pPr>
            <a:r>
              <a:rPr lang="en-US" sz="3200" b="1" dirty="0">
                <a:solidFill>
                  <a:srgbClr val="0F1E3C"/>
                </a:solidFill>
                <a:latin typeface="Arial" panose="020B0604020202020204" pitchFamily="34" charset="0"/>
                <a:ea typeface="ABC Oracle Medium" pitchFamily="34" charset="-122"/>
                <a:cs typeface="Arial" panose="020B0604020202020204" pitchFamily="34" charset="0"/>
              </a:rPr>
              <a:t>Hnry is a classic disruptor.</a:t>
            </a:r>
          </a:p>
        </p:txBody>
      </p:sp>
      <p:sp>
        <p:nvSpPr>
          <p:cNvPr id="129" name="RowDesc0"/>
          <p:cNvSpPr/>
          <p:nvPr/>
        </p:nvSpPr>
        <p:spPr>
          <a:xfrm>
            <a:off x="2231520" y="3400000"/>
            <a:ext cx="9228960" cy="500000"/>
          </a:xfrm>
          <a:prstGeom prst="rect">
            <a:avLst/>
          </a:prstGeom>
          <a:noFill/>
          <a:ln/>
        </p:spPr>
        <p:txBody>
          <a:bodyPr wrap="square" lIns="0" tIns="0" rIns="0" bIns="0" rtlCol="0" anchor="t"/>
          <a:lstStyle/>
          <a:p>
            <a:pPr marL="0" indent="0" algn="l">
              <a:lnSpc>
                <a:spcPct val="125000"/>
              </a:lnSpc>
              <a:buNone/>
            </a:pPr>
            <a:r>
              <a:rPr lang="en-US" sz="1700" dirty="0">
                <a:solidFill>
                  <a:srgbClr val="5B5B5B"/>
                </a:solidFill>
                <a:latin typeface="Arial" panose="020B0604020202020204" pitchFamily="34" charset="0"/>
                <a:ea typeface="ABC Oracle" pitchFamily="34" charset="-122"/>
                <a:cs typeface="Arial" panose="020B0604020202020204" pitchFamily="34" charset="0"/>
              </a:rPr>
              <a:t>Not loose use of the word. The specific Clayton Christensen sense - you'll see why on the next slide.</a:t>
            </a:r>
          </a:p>
        </p:txBody>
      </p:sp>
      <p:sp>
        <p:nvSpPr>
          <p:cNvPr id="130" name="Num1"/>
          <p:cNvSpPr/>
          <p:nvPr/>
        </p:nvSpPr>
        <p:spPr>
          <a:xfrm>
            <a:off x="731520" y="4100000"/>
            <a:ext cx="1400000" cy="1200000"/>
          </a:xfrm>
          <a:prstGeom prst="rect">
            <a:avLst/>
          </a:prstGeom>
          <a:noFill/>
          <a:ln/>
        </p:spPr>
        <p:txBody>
          <a:bodyPr wrap="square" lIns="0" tIns="0" rIns="0" bIns="0" rtlCol="0" anchor="t"/>
          <a:lstStyle/>
          <a:p>
            <a:pPr marL="0" indent="0" algn="l">
              <a:buNone/>
            </a:pPr>
            <a:r>
              <a:rPr lang="en-US" sz="7200" b="1" dirty="0">
                <a:solidFill>
                  <a:srgbClr val="B8823C"/>
                </a:solidFill>
                <a:latin typeface="Arial" panose="020B0604020202020204" pitchFamily="34" charset="0"/>
                <a:ea typeface="ABC Oracle Medium" pitchFamily="34" charset="-122"/>
                <a:cs typeface="Arial" panose="020B0604020202020204" pitchFamily="34" charset="0"/>
              </a:rPr>
              <a:t>02</a:t>
            </a:r>
          </a:p>
        </p:txBody>
      </p:sp>
      <p:sp>
        <p:nvSpPr>
          <p:cNvPr id="131" name="RowTitle1"/>
          <p:cNvSpPr/>
          <p:nvPr/>
        </p:nvSpPr>
        <p:spPr>
          <a:xfrm>
            <a:off x="2231520" y="4200000"/>
            <a:ext cx="9228960" cy="600000"/>
          </a:xfrm>
          <a:prstGeom prst="rect">
            <a:avLst/>
          </a:prstGeom>
          <a:noFill/>
          <a:ln/>
        </p:spPr>
        <p:txBody>
          <a:bodyPr wrap="square" lIns="0" tIns="0" rIns="0" bIns="0" rtlCol="0" anchor="t"/>
          <a:lstStyle/>
          <a:p>
            <a:pPr marL="0" indent="0" algn="l">
              <a:buNone/>
            </a:pPr>
            <a:r>
              <a:rPr lang="en-US" sz="3200" b="1" dirty="0">
                <a:solidFill>
                  <a:srgbClr val="0F1E3C"/>
                </a:solidFill>
                <a:latin typeface="Arial" panose="020B0604020202020204" pitchFamily="34" charset="0"/>
                <a:ea typeface="ABC Oracle Medium" pitchFamily="34" charset="-122"/>
                <a:cs typeface="Arial" panose="020B0604020202020204" pitchFamily="34" charset="0"/>
              </a:rPr>
              <a:t>Hnry was built iteratively. One bet at a time.</a:t>
            </a:r>
          </a:p>
        </p:txBody>
      </p:sp>
      <p:sp>
        <p:nvSpPr>
          <p:cNvPr id="132" name="RowDesc1"/>
          <p:cNvSpPr/>
          <p:nvPr/>
        </p:nvSpPr>
        <p:spPr>
          <a:xfrm>
            <a:off x="2231520" y="4800000"/>
            <a:ext cx="9228960" cy="500000"/>
          </a:xfrm>
          <a:prstGeom prst="rect">
            <a:avLst/>
          </a:prstGeom>
          <a:noFill/>
          <a:ln/>
        </p:spPr>
        <p:txBody>
          <a:bodyPr wrap="square" lIns="0" tIns="0" rIns="0" bIns="0" rtlCol="0" anchor="t"/>
          <a:lstStyle/>
          <a:p>
            <a:pPr marL="0" indent="0" algn="l">
              <a:lnSpc>
                <a:spcPct val="125000"/>
              </a:lnSpc>
              <a:buNone/>
            </a:pPr>
            <a:r>
              <a:rPr lang="en-US" sz="1700" dirty="0">
                <a:solidFill>
                  <a:srgbClr val="5B5B5B"/>
                </a:solidFill>
                <a:latin typeface="Arial" panose="020B0604020202020204" pitchFamily="34" charset="0"/>
                <a:ea typeface="ABC Oracle" pitchFamily="34" charset="-122"/>
                <a:cs typeface="Arial" panose="020B0604020202020204" pitchFamily="34" charset="0"/>
              </a:rPr>
              <a:t>Each bet forced the next. That matters too.</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3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animBg="1"/>
      <p:bldP spid="128" grpId="0" animBg="1"/>
      <p:bldP spid="129" grpId="0" animBg="1"/>
      <p:bldP spid="130" grpId="0" animBg="1"/>
      <p:bldP spid="131" grpId="0" animBg="1"/>
      <p:bldP spid="1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133"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THE FRAME</a:t>
            </a:r>
          </a:p>
        </p:txBody>
      </p:sp>
      <p:sp>
        <p:nvSpPr>
          <p:cNvPr id="134"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Hnry is a classic disruptor</a:t>
            </a:r>
          </a:p>
        </p:txBody>
      </p:sp>
      <p:sp>
        <p:nvSpPr>
          <p:cNvPr id="135" name="Subhead"/>
          <p:cNvSpPr/>
          <p:nvPr/>
        </p:nvSpPr>
        <p:spPr>
          <a:xfrm>
            <a:off x="731520" y="1700000"/>
            <a:ext cx="10728960" cy="450000"/>
          </a:xfrm>
          <a:prstGeom prst="rect">
            <a:avLst/>
          </a:prstGeom>
          <a:noFill/>
          <a:ln/>
        </p:spPr>
        <p:txBody>
          <a:bodyPr wrap="square" lIns="0" tIns="0" rIns="0" bIns="0" rtlCol="0" anchor="ctr"/>
          <a:lstStyle/>
          <a:p>
            <a:pPr marL="0" indent="0" algn="l">
              <a:buNone/>
            </a:pPr>
            <a:r>
              <a:rPr lang="en-US" sz="1800" dirty="0">
                <a:solidFill>
                  <a:srgbClr val="5B5B5B"/>
                </a:solidFill>
                <a:latin typeface="Arial" panose="020B0604020202020204" pitchFamily="34" charset="0"/>
                <a:ea typeface="ABC Oracle" pitchFamily="34" charset="-122"/>
                <a:cs typeface="Arial" panose="020B0604020202020204" pitchFamily="34" charset="0"/>
              </a:rPr>
              <a:t>Christensen, 1997 - The Innovator's Dilemma.</a:t>
            </a:r>
          </a:p>
        </p:txBody>
      </p:sp>
      <p:sp>
        <p:nvSpPr>
          <p:cNvPr id="136" name="Col0"/>
          <p:cNvSpPr/>
          <p:nvPr/>
        </p:nvSpPr>
        <p:spPr>
          <a:xfrm>
            <a:off x="731520" y="2800000"/>
            <a:ext cx="5214480" cy="3300000"/>
          </a:xfrm>
          <a:prstGeom prst="roundRect">
            <a:avLst>
              <a:gd name="adj" fmla="val 6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37" name="ColContent0"/>
          <p:cNvSpPr/>
          <p:nvPr/>
        </p:nvSpPr>
        <p:spPr>
          <a:xfrm>
            <a:off x="1131520" y="3150000"/>
            <a:ext cx="4414480" cy="2600000"/>
          </a:xfrm>
          <a:prstGeom prst="rect">
            <a:avLst/>
          </a:prstGeom>
          <a:noFill/>
          <a:ln/>
        </p:spPr>
        <p:txBody>
          <a:bodyPr wrap="square" lIns="0" tIns="0" rIns="0" bIns="0" rtlCol="0" anchor="t"/>
          <a:lstStyle/>
          <a:p>
            <a:pPr marL="0" indent="0" algn="l">
              <a:spcAft>
                <a:spcPts val="900"/>
              </a:spcAft>
              <a:buNone/>
            </a:pPr>
            <a:r>
              <a:rPr lang="en-US" sz="1400" b="1" kern="0" spc="300" dirty="0">
                <a:solidFill>
                  <a:srgbClr val="5B5B5B"/>
                </a:solidFill>
                <a:latin typeface="Arial" panose="020B0604020202020204" pitchFamily="34" charset="0"/>
                <a:ea typeface="ABC Oracle Medium" pitchFamily="34" charset="-122"/>
                <a:cs typeface="Arial" panose="020B0604020202020204" pitchFamily="34" charset="0"/>
              </a:rPr>
              <a:t>SUSTAINING INNOVATION</a:t>
            </a:r>
          </a:p>
          <a:p>
            <a:pPr marL="0" indent="0" algn="l">
              <a:lnSpc>
                <a:spcPct val="115000"/>
              </a:lnSpc>
              <a:spcAft>
                <a:spcPts val="900"/>
              </a:spcAft>
              <a:buNone/>
            </a:pPr>
            <a:r>
              <a:rPr lang="en-US" sz="2200" b="1" dirty="0">
                <a:solidFill>
                  <a:srgbClr val="0F1E3C"/>
                </a:solidFill>
                <a:latin typeface="Arial" panose="020B0604020202020204" pitchFamily="34" charset="0"/>
                <a:ea typeface="ABC Oracle Medium" pitchFamily="34" charset="-122"/>
                <a:cs typeface="Arial" panose="020B0604020202020204" pitchFamily="34" charset="0"/>
              </a:rPr>
              <a:t>Makes existing products better for existing customers.</a:t>
            </a:r>
          </a:p>
          <a:p>
            <a:pPr marL="0" indent="0" algn="l">
              <a:lnSpc>
                <a:spcPct val="125000"/>
              </a:lnSpc>
              <a:spcAft>
                <a:spcPts val="1200"/>
              </a:spcAft>
              <a:buNone/>
            </a:pPr>
            <a:r>
              <a:rPr lang="en-US" sz="1500" dirty="0">
                <a:solidFill>
                  <a:srgbClr val="323232"/>
                </a:solidFill>
                <a:latin typeface="Arial" panose="020B0604020202020204" pitchFamily="34" charset="0"/>
                <a:ea typeface="ABC Oracle" pitchFamily="34" charset="-122"/>
                <a:cs typeface="Arial" panose="020B0604020202020204" pitchFamily="34" charset="0"/>
              </a:rPr>
              <a:t>Faster. Cheaper. More features.</a:t>
            </a:r>
          </a:p>
          <a:p>
            <a:pPr marL="0" indent="0" algn="l">
              <a:lnSpc>
                <a:spcPct val="135000"/>
              </a:lnSpc>
              <a:spcAft>
                <a:spcPts val="200"/>
              </a:spcAft>
              <a:buNone/>
            </a:pPr>
            <a:r>
              <a:rPr lang="en-US" sz="1400" i="1" dirty="0">
                <a:solidFill>
                  <a:srgbClr val="5B5B5B"/>
                </a:solidFill>
                <a:latin typeface="Arial" panose="020B0604020202020204" pitchFamily="34" charset="0"/>
                <a:ea typeface="ABC Oracle" pitchFamily="34" charset="-122"/>
                <a:cs typeface="Arial" panose="020B0604020202020204" pitchFamily="34" charset="0"/>
              </a:rPr>
              <a:t>Uber for taxi customers.</a:t>
            </a:r>
          </a:p>
          <a:p>
            <a:pPr marL="0" indent="0" algn="l">
              <a:lnSpc>
                <a:spcPct val="135000"/>
              </a:lnSpc>
              <a:spcAft>
                <a:spcPts val="200"/>
              </a:spcAft>
              <a:buNone/>
            </a:pPr>
            <a:r>
              <a:rPr lang="en-US" sz="1400" i="1" dirty="0">
                <a:solidFill>
                  <a:srgbClr val="5B5B5B"/>
                </a:solidFill>
                <a:latin typeface="Arial" panose="020B0604020202020204" pitchFamily="34" charset="0"/>
                <a:ea typeface="ABC Oracle" pitchFamily="34" charset="-122"/>
                <a:cs typeface="Arial" panose="020B0604020202020204" pitchFamily="34" charset="0"/>
              </a:rPr>
              <a:t>Tesla for luxury car buyers.</a:t>
            </a:r>
          </a:p>
        </p:txBody>
      </p:sp>
      <p:sp>
        <p:nvSpPr>
          <p:cNvPr id="138" name="Col1"/>
          <p:cNvSpPr/>
          <p:nvPr/>
        </p:nvSpPr>
        <p:spPr>
          <a:xfrm>
            <a:off x="6246000" y="2800000"/>
            <a:ext cx="5214480" cy="3300000"/>
          </a:xfrm>
          <a:prstGeom prst="roundRect">
            <a:avLst>
              <a:gd name="adj" fmla="val 6000"/>
            </a:avLst>
          </a:prstGeom>
          <a:solidFill>
            <a:srgbClr val="DEE6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39" name="ColContent1"/>
          <p:cNvSpPr/>
          <p:nvPr/>
        </p:nvSpPr>
        <p:spPr>
          <a:xfrm>
            <a:off x="6646000" y="3150000"/>
            <a:ext cx="4414480" cy="2600000"/>
          </a:xfrm>
          <a:prstGeom prst="rect">
            <a:avLst/>
          </a:prstGeom>
          <a:noFill/>
          <a:ln/>
        </p:spPr>
        <p:txBody>
          <a:bodyPr wrap="square" lIns="0" tIns="0" rIns="0" bIns="0" rtlCol="0" anchor="t"/>
          <a:lstStyle/>
          <a:p>
            <a:pPr marL="0" indent="0" algn="l">
              <a:spcAft>
                <a:spcPts val="900"/>
              </a:spcAft>
              <a:buNone/>
            </a:pPr>
            <a:r>
              <a:rPr lang="en-US" sz="1400" b="1" kern="0" spc="300" dirty="0">
                <a:solidFill>
                  <a:srgbClr val="3C69FF"/>
                </a:solidFill>
                <a:latin typeface="Arial" panose="020B0604020202020204" pitchFamily="34" charset="0"/>
                <a:ea typeface="ABC Oracle Medium" pitchFamily="34" charset="-122"/>
                <a:cs typeface="Arial" panose="020B0604020202020204" pitchFamily="34" charset="0"/>
              </a:rPr>
              <a:t>DISRUPTIVE INNOVATION</a:t>
            </a:r>
          </a:p>
          <a:p>
            <a:pPr marL="0" indent="0" algn="l">
              <a:lnSpc>
                <a:spcPct val="115000"/>
              </a:lnSpc>
              <a:spcAft>
                <a:spcPts val="900"/>
              </a:spcAft>
              <a:buNone/>
            </a:pPr>
            <a:r>
              <a:rPr lang="en-US" sz="2200" b="1" dirty="0">
                <a:solidFill>
                  <a:srgbClr val="0F1E3C"/>
                </a:solidFill>
                <a:latin typeface="Arial" panose="020B0604020202020204" pitchFamily="34" charset="0"/>
                <a:ea typeface="ABC Oracle Medium" pitchFamily="34" charset="-122"/>
                <a:cs typeface="Arial" panose="020B0604020202020204" pitchFamily="34" charset="0"/>
              </a:rPr>
              <a:t>Creates a market for non-users.</a:t>
            </a:r>
          </a:p>
          <a:p>
            <a:pPr marL="0" indent="0" algn="l">
              <a:lnSpc>
                <a:spcPct val="125000"/>
              </a:lnSpc>
              <a:spcAft>
                <a:spcPts val="1200"/>
              </a:spcAft>
              <a:buNone/>
            </a:pPr>
            <a:r>
              <a:rPr lang="en-US" sz="1500" dirty="0">
                <a:solidFill>
                  <a:srgbClr val="323232"/>
                </a:solidFill>
                <a:latin typeface="Arial" panose="020B0604020202020204" pitchFamily="34" charset="0"/>
                <a:ea typeface="ABC Oracle" pitchFamily="34" charset="-122"/>
                <a:cs typeface="Arial" panose="020B0604020202020204" pitchFamily="34" charset="0"/>
              </a:rPr>
              <a:t>New cost structure. Bottom-up. Moves upmarket.</a:t>
            </a:r>
          </a:p>
          <a:p>
            <a:pPr marL="0" indent="0" algn="l">
              <a:lnSpc>
                <a:spcPct val="135000"/>
              </a:lnSpc>
              <a:spcAft>
                <a:spcPts val="200"/>
              </a:spcAft>
              <a:buNone/>
            </a:pPr>
            <a:r>
              <a:rPr lang="en-US" sz="1400" i="1" dirty="0">
                <a:solidFill>
                  <a:srgbClr val="5B5B5B"/>
                </a:solidFill>
                <a:latin typeface="Arial" panose="020B0604020202020204" pitchFamily="34" charset="0"/>
                <a:ea typeface="ABC Oracle" pitchFamily="34" charset="-122"/>
                <a:cs typeface="Arial" panose="020B0604020202020204" pitchFamily="34" charset="0"/>
              </a:rPr>
              <a:t>Hnry: sole traders weren't being served.</a:t>
            </a:r>
          </a:p>
          <a:p>
            <a:pPr marL="0" indent="0" algn="l">
              <a:lnSpc>
                <a:spcPct val="135000"/>
              </a:lnSpc>
              <a:spcAft>
                <a:spcPts val="200"/>
              </a:spcAft>
              <a:buNone/>
            </a:pPr>
            <a:r>
              <a:rPr lang="en-US" sz="1400" i="1" dirty="0">
                <a:solidFill>
                  <a:srgbClr val="5B5B5B"/>
                </a:solidFill>
                <a:latin typeface="Arial" panose="020B0604020202020204" pitchFamily="34" charset="0"/>
                <a:ea typeface="ABC Oracle" pitchFamily="34" charset="-122"/>
                <a:cs typeface="Arial" panose="020B0604020202020204" pitchFamily="34" charset="0"/>
              </a:rPr>
              <a:t>We built a different cost structure and served them.</a:t>
            </a:r>
          </a:p>
          <a:p>
            <a:pPr marL="0" indent="0" algn="l">
              <a:lnSpc>
                <a:spcPct val="135000"/>
              </a:lnSpc>
              <a:spcAft>
                <a:spcPts val="200"/>
              </a:spcAft>
              <a:buNone/>
            </a:pPr>
            <a:r>
              <a:rPr lang="en-US" sz="1400" i="1" dirty="0">
                <a:solidFill>
                  <a:srgbClr val="5B5B5B"/>
                </a:solidFill>
                <a:latin typeface="Arial" panose="020B0604020202020204" pitchFamily="34" charset="0"/>
                <a:ea typeface="ABC Oracle" pitchFamily="34" charset="-122"/>
                <a:cs typeface="Arial" panose="020B0604020202020204" pitchFamily="34" charset="0"/>
              </a:rPr>
              <a:t>Tesla’s self-driving capability in an Uber</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4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7" grpId="0" animBg="1"/>
      <p:bldP spid="138" grpId="0" animBg="1"/>
      <p:bldP spid="13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140"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HOW WE BUILT IT</a:t>
            </a:r>
          </a:p>
        </p:txBody>
      </p:sp>
      <p:sp>
        <p:nvSpPr>
          <p:cNvPr id="141"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Each step forced the next</a:t>
            </a:r>
          </a:p>
        </p:txBody>
      </p:sp>
      <p:sp>
        <p:nvSpPr>
          <p:cNvPr id="142" name="Subhead"/>
          <p:cNvSpPr/>
          <p:nvPr/>
        </p:nvSpPr>
        <p:spPr>
          <a:xfrm>
            <a:off x="731520" y="1700000"/>
            <a:ext cx="10728960" cy="450000"/>
          </a:xfrm>
          <a:prstGeom prst="rect">
            <a:avLst/>
          </a:prstGeom>
          <a:noFill/>
          <a:ln/>
        </p:spPr>
        <p:txBody>
          <a:bodyPr wrap="square" lIns="0" tIns="0" rIns="0" bIns="0" rtlCol="0" anchor="ctr"/>
          <a:lstStyle/>
          <a:p>
            <a:pPr marL="0" indent="0" algn="l">
              <a:buNone/>
            </a:pPr>
            <a:r>
              <a:rPr lang="en-US" sz="1800" dirty="0">
                <a:solidFill>
                  <a:srgbClr val="5B5B5B"/>
                </a:solidFill>
                <a:latin typeface="Arial" panose="020B0604020202020204" pitchFamily="34" charset="0"/>
                <a:ea typeface="ABC Oracle" pitchFamily="34" charset="-122"/>
                <a:cs typeface="Arial" panose="020B0604020202020204" pitchFamily="34" charset="0"/>
              </a:rPr>
              <a:t>Not chronology. Cause and effect.</a:t>
            </a:r>
          </a:p>
        </p:txBody>
      </p:sp>
      <p:sp>
        <p:nvSpPr>
          <p:cNvPr id="143" name="Pill0"/>
          <p:cNvSpPr/>
          <p:nvPr/>
        </p:nvSpPr>
        <p:spPr>
          <a:xfrm>
            <a:off x="996000" y="3000000"/>
            <a:ext cx="1500000" cy="800000"/>
          </a:xfrm>
          <a:prstGeom prst="roundRect">
            <a:avLst>
              <a:gd name="adj" fmla="val 20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44" name="PillLabel0"/>
          <p:cNvSpPr/>
          <p:nvPr/>
        </p:nvSpPr>
        <p:spPr>
          <a:xfrm>
            <a:off x="996000" y="3130000"/>
            <a:ext cx="1500000" cy="350000"/>
          </a:xfrm>
          <a:prstGeom prst="rect">
            <a:avLst/>
          </a:prstGeom>
          <a:noFill/>
          <a:ln/>
        </p:spPr>
        <p:txBody>
          <a:bodyPr wrap="square" lIns="0" tIns="0" rIns="0" bIns="0" rtlCol="0" anchor="ctr"/>
          <a:lstStyle/>
          <a:p>
            <a:pPr marL="0" indent="0" algn="ctr">
              <a:buNone/>
            </a:pPr>
            <a:r>
              <a:rPr lang="en-US" sz="1400" b="1" kern="0" spc="100" dirty="0">
                <a:solidFill>
                  <a:srgbClr val="0F1E3C"/>
                </a:solidFill>
                <a:latin typeface="Arial" panose="020B0604020202020204" pitchFamily="34" charset="0"/>
                <a:ea typeface="ABC Oracle Medium" pitchFamily="34" charset="-122"/>
                <a:cs typeface="Arial" panose="020B0604020202020204" pitchFamily="34" charset="0"/>
              </a:rPr>
              <a:t>INVOICING</a:t>
            </a:r>
          </a:p>
        </p:txBody>
      </p:sp>
      <p:sp>
        <p:nvSpPr>
          <p:cNvPr id="145" name="PillSub0"/>
          <p:cNvSpPr/>
          <p:nvPr/>
        </p:nvSpPr>
        <p:spPr>
          <a:xfrm>
            <a:off x="996000" y="3480000"/>
            <a:ext cx="1500000" cy="300000"/>
          </a:xfrm>
          <a:prstGeom prst="rect">
            <a:avLst/>
          </a:prstGeom>
          <a:noFill/>
          <a:ln/>
        </p:spPr>
        <p:txBody>
          <a:bodyPr wrap="square" lIns="0" tIns="0" rIns="0" bIns="0" rtlCol="0" anchor="ctr"/>
          <a:lstStyle/>
          <a:p>
            <a:pPr marL="0" indent="0" algn="ctr">
              <a:buNone/>
            </a:pPr>
            <a:r>
              <a:rPr lang="en-US" sz="1100" i="1" dirty="0">
                <a:solidFill>
                  <a:srgbClr val="5B5B5B"/>
                </a:solidFill>
                <a:latin typeface="Arial" panose="020B0604020202020204" pitchFamily="34" charset="0"/>
                <a:ea typeface="ABC Oracle" pitchFamily="34" charset="-122"/>
                <a:cs typeface="Arial" panose="020B0604020202020204" pitchFamily="34" charset="0"/>
              </a:rPr>
              <a:t>&amp; quoting</a:t>
            </a:r>
          </a:p>
        </p:txBody>
      </p:sp>
      <p:sp>
        <p:nvSpPr>
          <p:cNvPr id="146" name="Arrow0"/>
          <p:cNvSpPr/>
          <p:nvPr/>
        </p:nvSpPr>
        <p:spPr>
          <a:xfrm>
            <a:off x="2526000" y="3200000"/>
            <a:ext cx="180000" cy="400000"/>
          </a:xfrm>
          <a:prstGeom prst="rect">
            <a:avLst/>
          </a:prstGeom>
          <a:noFill/>
          <a:ln/>
        </p:spPr>
        <p:txBody>
          <a:bodyPr wrap="square" lIns="0" tIns="0" rIns="0" bIns="0" rtlCol="0" anchor="ctr"/>
          <a:lstStyle/>
          <a:p>
            <a:pPr marL="0" indent="0" algn="ctr">
              <a:buNone/>
            </a:pPr>
            <a:r>
              <a:rPr lang="en-US" sz="2000" b="1" dirty="0">
                <a:solidFill>
                  <a:srgbClr val="3C69FF"/>
                </a:solidFill>
                <a:latin typeface="Arial" panose="020B0604020202020204" pitchFamily="34" charset="0"/>
                <a:ea typeface="ABC Oracle Medium" pitchFamily="34" charset="-122"/>
                <a:cs typeface="Arial" panose="020B0604020202020204" pitchFamily="34" charset="0"/>
              </a:rPr>
              <a:t>→</a:t>
            </a:r>
          </a:p>
        </p:txBody>
      </p:sp>
      <p:sp>
        <p:nvSpPr>
          <p:cNvPr id="147" name="Pill1"/>
          <p:cNvSpPr/>
          <p:nvPr/>
        </p:nvSpPr>
        <p:spPr>
          <a:xfrm>
            <a:off x="2736000" y="3000000"/>
            <a:ext cx="1500000" cy="800000"/>
          </a:xfrm>
          <a:prstGeom prst="roundRect">
            <a:avLst>
              <a:gd name="adj" fmla="val 20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48" name="PillLabel1"/>
          <p:cNvSpPr/>
          <p:nvPr/>
        </p:nvSpPr>
        <p:spPr>
          <a:xfrm>
            <a:off x="2736000" y="3130000"/>
            <a:ext cx="1500000" cy="350000"/>
          </a:xfrm>
          <a:prstGeom prst="rect">
            <a:avLst/>
          </a:prstGeom>
          <a:noFill/>
          <a:ln/>
        </p:spPr>
        <p:txBody>
          <a:bodyPr wrap="square" lIns="0" tIns="0" rIns="0" bIns="0" rtlCol="0" anchor="ctr"/>
          <a:lstStyle/>
          <a:p>
            <a:pPr marL="0" indent="0" algn="ctr">
              <a:buNone/>
            </a:pPr>
            <a:r>
              <a:rPr lang="en-US" sz="1400" b="1" kern="0" spc="100" dirty="0">
                <a:solidFill>
                  <a:srgbClr val="0F1E3C"/>
                </a:solidFill>
                <a:latin typeface="Arial" panose="020B0604020202020204" pitchFamily="34" charset="0"/>
                <a:ea typeface="ABC Oracle Medium" pitchFamily="34" charset="-122"/>
                <a:cs typeface="Arial" panose="020B0604020202020204" pitchFamily="34" charset="0"/>
              </a:rPr>
              <a:t>PAYMENTS</a:t>
            </a:r>
          </a:p>
        </p:txBody>
      </p:sp>
      <p:sp>
        <p:nvSpPr>
          <p:cNvPr id="149" name="PillSub1"/>
          <p:cNvSpPr/>
          <p:nvPr/>
        </p:nvSpPr>
        <p:spPr>
          <a:xfrm>
            <a:off x="2736000" y="3480000"/>
            <a:ext cx="1500000" cy="300000"/>
          </a:xfrm>
          <a:prstGeom prst="rect">
            <a:avLst/>
          </a:prstGeom>
          <a:noFill/>
          <a:ln/>
        </p:spPr>
        <p:txBody>
          <a:bodyPr wrap="square" lIns="0" tIns="0" rIns="0" bIns="0" rtlCol="0" anchor="ctr"/>
          <a:lstStyle/>
          <a:p>
            <a:pPr marL="0" indent="0" algn="ctr">
              <a:buNone/>
            </a:pPr>
            <a:r>
              <a:rPr lang="en-US" sz="1100" i="1" dirty="0">
                <a:solidFill>
                  <a:srgbClr val="5B5B5B"/>
                </a:solidFill>
                <a:latin typeface="Arial" panose="020B0604020202020204" pitchFamily="34" charset="0"/>
                <a:ea typeface="ABC Oracle" pitchFamily="34" charset="-122"/>
                <a:cs typeface="Arial" panose="020B0604020202020204" pitchFamily="34" charset="0"/>
              </a:rPr>
              <a:t>collection</a:t>
            </a:r>
          </a:p>
        </p:txBody>
      </p:sp>
      <p:sp>
        <p:nvSpPr>
          <p:cNvPr id="150" name="Arrow1"/>
          <p:cNvSpPr/>
          <p:nvPr/>
        </p:nvSpPr>
        <p:spPr>
          <a:xfrm>
            <a:off x="4266000" y="3200000"/>
            <a:ext cx="180000" cy="400000"/>
          </a:xfrm>
          <a:prstGeom prst="rect">
            <a:avLst/>
          </a:prstGeom>
          <a:noFill/>
          <a:ln/>
        </p:spPr>
        <p:txBody>
          <a:bodyPr wrap="square" lIns="0" tIns="0" rIns="0" bIns="0" rtlCol="0" anchor="ctr"/>
          <a:lstStyle/>
          <a:p>
            <a:pPr marL="0" indent="0" algn="ctr">
              <a:buNone/>
            </a:pPr>
            <a:r>
              <a:rPr lang="en-US" sz="2000" b="1" dirty="0">
                <a:solidFill>
                  <a:srgbClr val="3C69FF"/>
                </a:solidFill>
                <a:latin typeface="Arial" panose="020B0604020202020204" pitchFamily="34" charset="0"/>
                <a:ea typeface="ABC Oracle Medium" pitchFamily="34" charset="-122"/>
                <a:cs typeface="Arial" panose="020B0604020202020204" pitchFamily="34" charset="0"/>
              </a:rPr>
              <a:t>→</a:t>
            </a:r>
          </a:p>
        </p:txBody>
      </p:sp>
      <p:sp>
        <p:nvSpPr>
          <p:cNvPr id="151" name="Pill2"/>
          <p:cNvSpPr/>
          <p:nvPr/>
        </p:nvSpPr>
        <p:spPr>
          <a:xfrm>
            <a:off x="4476000" y="3000000"/>
            <a:ext cx="1500000" cy="800000"/>
          </a:xfrm>
          <a:prstGeom prst="roundRect">
            <a:avLst>
              <a:gd name="adj" fmla="val 20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52" name="PillLabel2"/>
          <p:cNvSpPr/>
          <p:nvPr/>
        </p:nvSpPr>
        <p:spPr>
          <a:xfrm>
            <a:off x="4476000" y="3130000"/>
            <a:ext cx="1500000" cy="350000"/>
          </a:xfrm>
          <a:prstGeom prst="rect">
            <a:avLst/>
          </a:prstGeom>
          <a:noFill/>
          <a:ln/>
        </p:spPr>
        <p:txBody>
          <a:bodyPr wrap="square" lIns="0" tIns="0" rIns="0" bIns="0" rtlCol="0" anchor="ctr"/>
          <a:lstStyle/>
          <a:p>
            <a:pPr marL="0" indent="0" algn="ctr">
              <a:buNone/>
            </a:pPr>
            <a:r>
              <a:rPr lang="en-US" sz="1400" b="1" kern="0" spc="100" dirty="0">
                <a:solidFill>
                  <a:srgbClr val="0F1E3C"/>
                </a:solidFill>
                <a:latin typeface="Arial" panose="020B0604020202020204" pitchFamily="34" charset="0"/>
                <a:ea typeface="ABC Oracle Medium" pitchFamily="34" charset="-122"/>
                <a:cs typeface="Arial" panose="020B0604020202020204" pitchFamily="34" charset="0"/>
              </a:rPr>
              <a:t>EXPENSES</a:t>
            </a:r>
          </a:p>
        </p:txBody>
      </p:sp>
      <p:sp>
        <p:nvSpPr>
          <p:cNvPr id="153" name="PillSub2"/>
          <p:cNvSpPr/>
          <p:nvPr/>
        </p:nvSpPr>
        <p:spPr>
          <a:xfrm>
            <a:off x="4476000" y="3480000"/>
            <a:ext cx="1500000" cy="300000"/>
          </a:xfrm>
          <a:prstGeom prst="rect">
            <a:avLst/>
          </a:prstGeom>
          <a:noFill/>
          <a:ln/>
        </p:spPr>
        <p:txBody>
          <a:bodyPr wrap="square" lIns="0" tIns="0" rIns="0" bIns="0" rtlCol="0" anchor="ctr"/>
          <a:lstStyle/>
          <a:p>
            <a:pPr marL="0" indent="0" algn="ctr">
              <a:buNone/>
            </a:pPr>
            <a:r>
              <a:rPr lang="en-US" sz="1100" i="1" dirty="0">
                <a:solidFill>
                  <a:srgbClr val="5B5B5B"/>
                </a:solidFill>
                <a:latin typeface="Arial" panose="020B0604020202020204" pitchFamily="34" charset="0"/>
                <a:ea typeface="ABC Oracle" pitchFamily="34" charset="-122"/>
                <a:cs typeface="Arial" panose="020B0604020202020204" pitchFamily="34" charset="0"/>
              </a:rPr>
              <a:t>&amp; debit card</a:t>
            </a:r>
          </a:p>
        </p:txBody>
      </p:sp>
      <p:sp>
        <p:nvSpPr>
          <p:cNvPr id="154" name="Arrow2"/>
          <p:cNvSpPr/>
          <p:nvPr/>
        </p:nvSpPr>
        <p:spPr>
          <a:xfrm>
            <a:off x="6006000" y="3200000"/>
            <a:ext cx="180000" cy="400000"/>
          </a:xfrm>
          <a:prstGeom prst="rect">
            <a:avLst/>
          </a:prstGeom>
          <a:noFill/>
          <a:ln/>
        </p:spPr>
        <p:txBody>
          <a:bodyPr wrap="square" lIns="0" tIns="0" rIns="0" bIns="0" rtlCol="0" anchor="ctr"/>
          <a:lstStyle/>
          <a:p>
            <a:pPr marL="0" indent="0" algn="ctr">
              <a:buNone/>
            </a:pPr>
            <a:r>
              <a:rPr lang="en-US" sz="2000" b="1" dirty="0">
                <a:solidFill>
                  <a:srgbClr val="3C69FF"/>
                </a:solidFill>
                <a:latin typeface="Arial" panose="020B0604020202020204" pitchFamily="34" charset="0"/>
                <a:ea typeface="ABC Oracle Medium" pitchFamily="34" charset="-122"/>
                <a:cs typeface="Arial" panose="020B0604020202020204" pitchFamily="34" charset="0"/>
              </a:rPr>
              <a:t>→</a:t>
            </a:r>
          </a:p>
        </p:txBody>
      </p:sp>
      <p:sp>
        <p:nvSpPr>
          <p:cNvPr id="155" name="Pill3"/>
          <p:cNvSpPr/>
          <p:nvPr/>
        </p:nvSpPr>
        <p:spPr>
          <a:xfrm>
            <a:off x="6216000" y="3000000"/>
            <a:ext cx="1500000" cy="800000"/>
          </a:xfrm>
          <a:prstGeom prst="roundRect">
            <a:avLst>
              <a:gd name="adj" fmla="val 20000"/>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56" name="PillLabel3"/>
          <p:cNvSpPr/>
          <p:nvPr/>
        </p:nvSpPr>
        <p:spPr>
          <a:xfrm>
            <a:off x="6216000" y="3130000"/>
            <a:ext cx="1500000" cy="350000"/>
          </a:xfrm>
          <a:prstGeom prst="rect">
            <a:avLst/>
          </a:prstGeom>
          <a:noFill/>
          <a:ln/>
        </p:spPr>
        <p:txBody>
          <a:bodyPr wrap="square" lIns="0" tIns="0" rIns="0" bIns="0" rtlCol="0" anchor="ctr"/>
          <a:lstStyle/>
          <a:p>
            <a:pPr marL="0" indent="0" algn="ctr">
              <a:buNone/>
            </a:pPr>
            <a:r>
              <a:rPr lang="en-US" sz="1400" b="1" kern="0" spc="100" dirty="0">
                <a:solidFill>
                  <a:srgbClr val="FFFFFF"/>
                </a:solidFill>
                <a:latin typeface="Arial" panose="020B0604020202020204" pitchFamily="34" charset="0"/>
                <a:ea typeface="ABC Oracle Medium" pitchFamily="34" charset="-122"/>
                <a:cs typeface="Arial" panose="020B0604020202020204" pitchFamily="34" charset="0"/>
              </a:rPr>
              <a:t>TAX CALCS</a:t>
            </a:r>
          </a:p>
        </p:txBody>
      </p:sp>
      <p:sp>
        <p:nvSpPr>
          <p:cNvPr id="157" name="PillSub3"/>
          <p:cNvSpPr/>
          <p:nvPr/>
        </p:nvSpPr>
        <p:spPr>
          <a:xfrm>
            <a:off x="6216000" y="3480000"/>
            <a:ext cx="1500000" cy="300000"/>
          </a:xfrm>
          <a:prstGeom prst="rect">
            <a:avLst/>
          </a:prstGeom>
          <a:noFill/>
          <a:ln/>
        </p:spPr>
        <p:txBody>
          <a:bodyPr wrap="square" lIns="0" tIns="0" rIns="0" bIns="0" rtlCol="0" anchor="ctr"/>
          <a:lstStyle/>
          <a:p>
            <a:pPr marL="0" indent="0" algn="ctr">
              <a:buNone/>
            </a:pPr>
            <a:r>
              <a:rPr lang="en-US" sz="1100" i="1" dirty="0">
                <a:solidFill>
                  <a:srgbClr val="DEE6FF"/>
                </a:solidFill>
                <a:latin typeface="Arial" panose="020B0604020202020204" pitchFamily="34" charset="0"/>
                <a:ea typeface="ABC Oracle" pitchFamily="34" charset="-122"/>
                <a:cs typeface="Arial" panose="020B0604020202020204" pitchFamily="34" charset="0"/>
              </a:rPr>
              <a:t>at source</a:t>
            </a:r>
          </a:p>
        </p:txBody>
      </p:sp>
      <p:sp>
        <p:nvSpPr>
          <p:cNvPr id="158" name="Arrow3"/>
          <p:cNvSpPr/>
          <p:nvPr/>
        </p:nvSpPr>
        <p:spPr>
          <a:xfrm>
            <a:off x="7746000" y="3200000"/>
            <a:ext cx="180000" cy="400000"/>
          </a:xfrm>
          <a:prstGeom prst="rect">
            <a:avLst/>
          </a:prstGeom>
          <a:noFill/>
          <a:ln/>
        </p:spPr>
        <p:txBody>
          <a:bodyPr wrap="square" lIns="0" tIns="0" rIns="0" bIns="0" rtlCol="0" anchor="ctr"/>
          <a:lstStyle/>
          <a:p>
            <a:pPr marL="0" indent="0" algn="ctr">
              <a:buNone/>
            </a:pPr>
            <a:r>
              <a:rPr lang="en-US" sz="2000" b="1" dirty="0">
                <a:solidFill>
                  <a:srgbClr val="3C69FF"/>
                </a:solidFill>
                <a:latin typeface="Arial" panose="020B0604020202020204" pitchFamily="34" charset="0"/>
                <a:ea typeface="ABC Oracle Medium" pitchFamily="34" charset="-122"/>
                <a:cs typeface="Arial" panose="020B0604020202020204" pitchFamily="34" charset="0"/>
              </a:rPr>
              <a:t>→</a:t>
            </a:r>
          </a:p>
        </p:txBody>
      </p:sp>
      <p:sp>
        <p:nvSpPr>
          <p:cNvPr id="159" name="Pill4"/>
          <p:cNvSpPr/>
          <p:nvPr/>
        </p:nvSpPr>
        <p:spPr>
          <a:xfrm>
            <a:off x="7956000" y="3000000"/>
            <a:ext cx="1500000" cy="800000"/>
          </a:xfrm>
          <a:prstGeom prst="roundRect">
            <a:avLst>
              <a:gd name="adj" fmla="val 20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60" name="PillLabel4"/>
          <p:cNvSpPr/>
          <p:nvPr/>
        </p:nvSpPr>
        <p:spPr>
          <a:xfrm>
            <a:off x="7956000" y="3130000"/>
            <a:ext cx="1500000" cy="350000"/>
          </a:xfrm>
          <a:prstGeom prst="rect">
            <a:avLst/>
          </a:prstGeom>
          <a:noFill/>
          <a:ln/>
        </p:spPr>
        <p:txBody>
          <a:bodyPr wrap="square" lIns="0" tIns="0" rIns="0" bIns="0" rtlCol="0" anchor="ctr"/>
          <a:lstStyle/>
          <a:p>
            <a:pPr marL="0" indent="0" algn="ctr">
              <a:buNone/>
            </a:pPr>
            <a:r>
              <a:rPr lang="en-US" sz="1400" b="1" kern="0" spc="100" dirty="0">
                <a:solidFill>
                  <a:srgbClr val="0F1E3C"/>
                </a:solidFill>
                <a:latin typeface="Arial" panose="020B0604020202020204" pitchFamily="34" charset="0"/>
                <a:ea typeface="ABC Oracle Medium" pitchFamily="34" charset="-122"/>
                <a:cs typeface="Arial" panose="020B0604020202020204" pitchFamily="34" charset="0"/>
              </a:rPr>
              <a:t>TAX PAYMENTS</a:t>
            </a:r>
          </a:p>
        </p:txBody>
      </p:sp>
      <p:sp>
        <p:nvSpPr>
          <p:cNvPr id="161" name="PillSub4"/>
          <p:cNvSpPr/>
          <p:nvPr/>
        </p:nvSpPr>
        <p:spPr>
          <a:xfrm>
            <a:off x="7956000" y="3480000"/>
            <a:ext cx="1500000" cy="300000"/>
          </a:xfrm>
          <a:prstGeom prst="rect">
            <a:avLst/>
          </a:prstGeom>
          <a:noFill/>
          <a:ln/>
        </p:spPr>
        <p:txBody>
          <a:bodyPr wrap="square" lIns="0" tIns="0" rIns="0" bIns="0" rtlCol="0" anchor="ctr"/>
          <a:lstStyle/>
          <a:p>
            <a:pPr marL="0" indent="0" algn="ctr">
              <a:buNone/>
            </a:pPr>
            <a:r>
              <a:rPr lang="en-US" sz="1100" i="1" dirty="0">
                <a:solidFill>
                  <a:srgbClr val="5B5B5B"/>
                </a:solidFill>
                <a:latin typeface="Arial" panose="020B0604020202020204" pitchFamily="34" charset="0"/>
                <a:ea typeface="ABC Oracle" pitchFamily="34" charset="-122"/>
                <a:cs typeface="Arial" panose="020B0604020202020204" pitchFamily="34" charset="0"/>
              </a:rPr>
              <a:t>to ATO / IRD / HMRC</a:t>
            </a:r>
          </a:p>
        </p:txBody>
      </p:sp>
      <p:sp>
        <p:nvSpPr>
          <p:cNvPr id="162" name="Arrow4"/>
          <p:cNvSpPr/>
          <p:nvPr/>
        </p:nvSpPr>
        <p:spPr>
          <a:xfrm>
            <a:off x="9486000" y="3200000"/>
            <a:ext cx="180000" cy="400000"/>
          </a:xfrm>
          <a:prstGeom prst="rect">
            <a:avLst/>
          </a:prstGeom>
          <a:noFill/>
          <a:ln/>
        </p:spPr>
        <p:txBody>
          <a:bodyPr wrap="square" lIns="0" tIns="0" rIns="0" bIns="0" rtlCol="0" anchor="ctr"/>
          <a:lstStyle/>
          <a:p>
            <a:pPr marL="0" indent="0" algn="ctr">
              <a:buNone/>
            </a:pPr>
            <a:r>
              <a:rPr lang="en-US" sz="2000" b="1" dirty="0">
                <a:solidFill>
                  <a:srgbClr val="3C69FF"/>
                </a:solidFill>
                <a:latin typeface="Arial" panose="020B0604020202020204" pitchFamily="34" charset="0"/>
                <a:ea typeface="ABC Oracle Medium" pitchFamily="34" charset="-122"/>
                <a:cs typeface="Arial" panose="020B0604020202020204" pitchFamily="34" charset="0"/>
              </a:rPr>
              <a:t>→</a:t>
            </a:r>
          </a:p>
        </p:txBody>
      </p:sp>
      <p:sp>
        <p:nvSpPr>
          <p:cNvPr id="163" name="Pill5"/>
          <p:cNvSpPr/>
          <p:nvPr/>
        </p:nvSpPr>
        <p:spPr>
          <a:xfrm>
            <a:off x="9696000" y="3000000"/>
            <a:ext cx="1500000" cy="800000"/>
          </a:xfrm>
          <a:prstGeom prst="roundRect">
            <a:avLst>
              <a:gd name="adj" fmla="val 20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64" name="PillLabel5"/>
          <p:cNvSpPr/>
          <p:nvPr/>
        </p:nvSpPr>
        <p:spPr>
          <a:xfrm>
            <a:off x="9696000" y="3130000"/>
            <a:ext cx="1500000" cy="350000"/>
          </a:xfrm>
          <a:prstGeom prst="rect">
            <a:avLst/>
          </a:prstGeom>
          <a:noFill/>
          <a:ln/>
        </p:spPr>
        <p:txBody>
          <a:bodyPr wrap="square" lIns="0" tIns="0" rIns="0" bIns="0" rtlCol="0" anchor="ctr"/>
          <a:lstStyle/>
          <a:p>
            <a:pPr marL="0" indent="0" algn="ctr">
              <a:buNone/>
            </a:pPr>
            <a:r>
              <a:rPr lang="en-US" sz="1400" b="1" kern="0" spc="100" dirty="0">
                <a:solidFill>
                  <a:srgbClr val="0F1E3C"/>
                </a:solidFill>
                <a:latin typeface="Arial" panose="020B0604020202020204" pitchFamily="34" charset="0"/>
                <a:ea typeface="ABC Oracle Medium" pitchFamily="34" charset="-122"/>
                <a:cs typeface="Arial" panose="020B0604020202020204" pitchFamily="34" charset="0"/>
              </a:rPr>
              <a:t>TAX AGENT</a:t>
            </a:r>
          </a:p>
        </p:txBody>
      </p:sp>
      <p:sp>
        <p:nvSpPr>
          <p:cNvPr id="165" name="PillSub5"/>
          <p:cNvSpPr/>
          <p:nvPr/>
        </p:nvSpPr>
        <p:spPr>
          <a:xfrm>
            <a:off x="9696000" y="3480000"/>
            <a:ext cx="1500000" cy="300000"/>
          </a:xfrm>
          <a:prstGeom prst="rect">
            <a:avLst/>
          </a:prstGeom>
          <a:noFill/>
          <a:ln/>
        </p:spPr>
        <p:txBody>
          <a:bodyPr wrap="square" lIns="0" tIns="0" rIns="0" bIns="0" rtlCol="0" anchor="ctr"/>
          <a:lstStyle/>
          <a:p>
            <a:pPr marL="0" indent="0" algn="ctr">
              <a:buNone/>
            </a:pPr>
            <a:r>
              <a:rPr lang="en-US" sz="1100" i="1" dirty="0">
                <a:solidFill>
                  <a:srgbClr val="5B5B5B"/>
                </a:solidFill>
                <a:latin typeface="Arial" panose="020B0604020202020204" pitchFamily="34" charset="0"/>
                <a:ea typeface="ABC Oracle" pitchFamily="34" charset="-122"/>
                <a:cs typeface="Arial" panose="020B0604020202020204" pitchFamily="34" charset="0"/>
              </a:rPr>
              <a:t>services</a:t>
            </a:r>
          </a:p>
        </p:txBody>
      </p:sp>
      <p:sp>
        <p:nvSpPr>
          <p:cNvPr id="166" name="AnalyticsBar"/>
          <p:cNvSpPr/>
          <p:nvPr/>
        </p:nvSpPr>
        <p:spPr>
          <a:xfrm>
            <a:off x="996000" y="4400000"/>
            <a:ext cx="10200000" cy="500000"/>
          </a:xfrm>
          <a:prstGeom prst="roundRect">
            <a:avLst>
              <a:gd name="adj" fmla="val 12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67" name="AnalyticsText"/>
          <p:cNvSpPr/>
          <p:nvPr/>
        </p:nvSpPr>
        <p:spPr>
          <a:xfrm>
            <a:off x="996000" y="4400000"/>
            <a:ext cx="10200000" cy="500000"/>
          </a:xfrm>
          <a:prstGeom prst="rect">
            <a:avLst/>
          </a:prstGeom>
          <a:noFill/>
          <a:ln/>
        </p:spPr>
        <p:txBody>
          <a:bodyPr wrap="square" lIns="0" tIns="0" rIns="0" bIns="0" rtlCol="0" anchor="ctr"/>
          <a:lstStyle/>
          <a:p>
            <a:pPr marL="0" indent="0" algn="ctr">
              <a:buNone/>
            </a:pPr>
            <a:r>
              <a:rPr lang="en-US" sz="1300" b="1" kern="0" spc="400" dirty="0">
                <a:solidFill>
                  <a:srgbClr val="5B5B5B"/>
                </a:solidFill>
                <a:latin typeface="Arial" panose="020B0604020202020204" pitchFamily="34" charset="0"/>
                <a:ea typeface="ABC Oracle Medium" pitchFamily="34" charset="-122"/>
                <a:cs typeface="Arial" panose="020B0604020202020204" pitchFamily="34" charset="0"/>
              </a:rPr>
              <a:t>ANALYTICS  ·  INSIGHTS</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5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6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6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6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168"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WHERE WE ARE NOW</a:t>
            </a:r>
          </a:p>
        </p:txBody>
      </p:sp>
      <p:sp>
        <p:nvSpPr>
          <p:cNvPr id="169"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The result</a:t>
            </a:r>
          </a:p>
        </p:txBody>
      </p:sp>
      <p:sp>
        <p:nvSpPr>
          <p:cNvPr id="170" name="CountryBand0"/>
          <p:cNvSpPr/>
          <p:nvPr/>
        </p:nvSpPr>
        <p:spPr>
          <a:xfrm>
            <a:off x="731520" y="2400000"/>
            <a:ext cx="5164480" cy="7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71" name="CountryLabel0"/>
          <p:cNvSpPr/>
          <p:nvPr/>
        </p:nvSpPr>
        <p:spPr>
          <a:xfrm>
            <a:off x="731520" y="2550000"/>
            <a:ext cx="5164480" cy="400000"/>
          </a:xfrm>
          <a:prstGeom prst="rect">
            <a:avLst/>
          </a:prstGeom>
          <a:noFill/>
          <a:ln/>
        </p:spPr>
        <p:txBody>
          <a:bodyPr wrap="square" lIns="0" tIns="0" rIns="0" bIns="0" rtlCol="0" anchor="t"/>
          <a:lstStyle/>
          <a:p>
            <a:pPr marL="0" indent="0" algn="l">
              <a:buNone/>
            </a:pPr>
            <a:r>
              <a:rPr lang="en-US" sz="1500" b="1" kern="0" spc="400" dirty="0">
                <a:solidFill>
                  <a:srgbClr val="3C69FF"/>
                </a:solidFill>
                <a:latin typeface="Arial" panose="020B0604020202020204" pitchFamily="34" charset="0"/>
                <a:ea typeface="ABC Oracle Medium" pitchFamily="34" charset="-122"/>
                <a:cs typeface="Arial" panose="020B0604020202020204" pitchFamily="34" charset="0"/>
              </a:rPr>
              <a:t>NEW ZEALAND</a:t>
            </a:r>
          </a:p>
        </p:txBody>
      </p:sp>
      <p:sp>
        <p:nvSpPr>
          <p:cNvPr id="172" name="CountryHead0"/>
          <p:cNvSpPr/>
          <p:nvPr/>
        </p:nvSpPr>
        <p:spPr>
          <a:xfrm>
            <a:off x="731520" y="3100000"/>
            <a:ext cx="5164480" cy="500000"/>
          </a:xfrm>
          <a:prstGeom prst="rect">
            <a:avLst/>
          </a:prstGeom>
          <a:noFill/>
          <a:ln/>
        </p:spPr>
        <p:txBody>
          <a:bodyPr wrap="square" lIns="0" tIns="0" rIns="0" bIns="0" rtlCol="0" anchor="t"/>
          <a:lstStyle/>
          <a:p>
            <a:pPr marL="0" indent="0" algn="l">
              <a:lnSpc>
                <a:spcPct val="110000"/>
              </a:lnSpc>
              <a:buNone/>
            </a:pPr>
            <a:r>
              <a:rPr lang="en-US" sz="2400" b="1" dirty="0">
                <a:solidFill>
                  <a:srgbClr val="0F1E3C"/>
                </a:solidFill>
                <a:latin typeface="Arial" panose="020B0604020202020204" pitchFamily="34" charset="0"/>
                <a:ea typeface="ABC Oracle Medium" pitchFamily="34" charset="-122"/>
                <a:cs typeface="Arial" panose="020B0604020202020204" pitchFamily="34" charset="0"/>
              </a:rPr>
              <a:t>The largest accountancy</a:t>
            </a:r>
          </a:p>
        </p:txBody>
      </p:sp>
      <p:sp>
        <p:nvSpPr>
          <p:cNvPr id="173" name="CountrySub0"/>
          <p:cNvSpPr/>
          <p:nvPr/>
        </p:nvSpPr>
        <p:spPr>
          <a:xfrm>
            <a:off x="731520" y="3600000"/>
            <a:ext cx="5164480" cy="350000"/>
          </a:xfrm>
          <a:prstGeom prst="rect">
            <a:avLst/>
          </a:prstGeom>
          <a:noFill/>
          <a:ln/>
        </p:spPr>
        <p:txBody>
          <a:bodyPr wrap="square" lIns="0" tIns="0" rIns="0" bIns="0" rtlCol="0" anchor="t"/>
          <a:lstStyle/>
          <a:p>
            <a:pPr marL="0" indent="0" algn="l">
              <a:buNone/>
            </a:pPr>
            <a:r>
              <a:rPr lang="en-US" sz="1800" i="1" dirty="0">
                <a:solidFill>
                  <a:srgbClr val="5B5B5B"/>
                </a:solidFill>
                <a:latin typeface="Arial" panose="020B0604020202020204" pitchFamily="34" charset="0"/>
                <a:ea typeface="ABC Oracle" pitchFamily="34" charset="-122"/>
                <a:cs typeface="Arial" panose="020B0604020202020204" pitchFamily="34" charset="0"/>
              </a:rPr>
              <a:t>by customer count.</a:t>
            </a:r>
          </a:p>
        </p:txBody>
      </p:sp>
      <p:sp>
        <p:nvSpPr>
          <p:cNvPr id="174" name="CountryStat0"/>
          <p:cNvSpPr/>
          <p:nvPr/>
        </p:nvSpPr>
        <p:spPr>
          <a:xfrm>
            <a:off x="731520" y="4200000"/>
            <a:ext cx="5164480" cy="900000"/>
          </a:xfrm>
          <a:prstGeom prst="rect">
            <a:avLst/>
          </a:prstGeom>
          <a:noFill/>
          <a:ln/>
        </p:spPr>
        <p:txBody>
          <a:bodyPr wrap="square" lIns="0" tIns="0" rIns="0" bIns="0" rtlCol="0" anchor="t"/>
          <a:lstStyle/>
          <a:p>
            <a:pPr marL="0" indent="0" algn="l">
              <a:buNone/>
            </a:pPr>
            <a:r>
              <a:rPr lang="en-US" sz="7200" b="1" dirty="0">
                <a:solidFill>
                  <a:srgbClr val="3C69FF"/>
                </a:solidFill>
                <a:latin typeface="Arial" panose="020B0604020202020204" pitchFamily="34" charset="0"/>
                <a:ea typeface="ABC Oracle Medium" pitchFamily="34" charset="-122"/>
                <a:cs typeface="Arial" panose="020B0604020202020204" pitchFamily="34" charset="0"/>
              </a:rPr>
              <a:t>~1%</a:t>
            </a:r>
          </a:p>
        </p:txBody>
      </p:sp>
      <p:sp>
        <p:nvSpPr>
          <p:cNvPr id="175" name="CountryCap0"/>
          <p:cNvSpPr/>
          <p:nvPr/>
        </p:nvSpPr>
        <p:spPr>
          <a:xfrm>
            <a:off x="731520" y="5150000"/>
            <a:ext cx="5164480" cy="350000"/>
          </a:xfrm>
          <a:prstGeom prst="rect">
            <a:avLst/>
          </a:prstGeom>
          <a:noFill/>
          <a:ln/>
        </p:spPr>
        <p:txBody>
          <a:bodyPr wrap="square" lIns="0" tIns="0" rIns="0" bIns="0" rtlCol="0" anchor="t"/>
          <a:lstStyle/>
          <a:p>
            <a:pPr marL="0" indent="0" algn="l">
              <a:lnSpc>
                <a:spcPct val="130000"/>
              </a:lnSpc>
              <a:buNone/>
            </a:pPr>
            <a:r>
              <a:rPr lang="en-US" sz="1500" dirty="0">
                <a:solidFill>
                  <a:srgbClr val="323232"/>
                </a:solidFill>
                <a:latin typeface="Arial" panose="020B0604020202020204" pitchFamily="34" charset="0"/>
                <a:ea typeface="ABC Oracle" pitchFamily="34" charset="-122"/>
                <a:cs typeface="Arial" panose="020B0604020202020204" pitchFamily="34" charset="0"/>
              </a:rPr>
              <a:t>of NZ's annual income tax bill paid through Hnry.</a:t>
            </a:r>
          </a:p>
        </p:txBody>
      </p:sp>
      <p:sp>
        <p:nvSpPr>
          <p:cNvPr id="176" name="CountryExtra0"/>
          <p:cNvSpPr/>
          <p:nvPr/>
        </p:nvSpPr>
        <p:spPr>
          <a:xfrm>
            <a:off x="731520" y="5600000"/>
            <a:ext cx="5164480" cy="350000"/>
          </a:xfrm>
          <a:prstGeom prst="rect">
            <a:avLst/>
          </a:prstGeom>
          <a:noFill/>
          <a:ln/>
        </p:spPr>
        <p:txBody>
          <a:bodyPr wrap="square" lIns="0" tIns="0" rIns="0" bIns="0" rtlCol="0" anchor="t"/>
          <a:lstStyle/>
          <a:p>
            <a:pPr marL="0" indent="0" algn="l">
              <a:lnSpc>
                <a:spcPct val="130000"/>
              </a:lnSpc>
              <a:buNone/>
            </a:pPr>
            <a:r>
              <a:rPr lang="en-US" sz="1300" i="1" dirty="0">
                <a:solidFill>
                  <a:srgbClr val="5B5B5B"/>
                </a:solidFill>
                <a:latin typeface="Arial" panose="020B0604020202020204" pitchFamily="34" charset="0"/>
                <a:ea typeface="ABC Oracle" pitchFamily="34" charset="-122"/>
                <a:cs typeface="Arial" panose="020B0604020202020204" pitchFamily="34" charset="0"/>
              </a:rPr>
              <a:t>~0.5% of NZ GDP flows through Hnry accounts.</a:t>
            </a:r>
          </a:p>
        </p:txBody>
      </p:sp>
      <p:sp>
        <p:nvSpPr>
          <p:cNvPr id="177" name="CountryBand1"/>
          <p:cNvSpPr/>
          <p:nvPr/>
        </p:nvSpPr>
        <p:spPr>
          <a:xfrm>
            <a:off x="6296000" y="2400000"/>
            <a:ext cx="5164480" cy="7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78" name="CountryLabel1"/>
          <p:cNvSpPr/>
          <p:nvPr/>
        </p:nvSpPr>
        <p:spPr>
          <a:xfrm>
            <a:off x="6296000" y="2550000"/>
            <a:ext cx="5164480" cy="400000"/>
          </a:xfrm>
          <a:prstGeom prst="rect">
            <a:avLst/>
          </a:prstGeom>
          <a:noFill/>
          <a:ln/>
        </p:spPr>
        <p:txBody>
          <a:bodyPr wrap="square" lIns="0" tIns="0" rIns="0" bIns="0" rtlCol="0" anchor="t"/>
          <a:lstStyle/>
          <a:p>
            <a:pPr marL="0" indent="0" algn="l">
              <a:buNone/>
            </a:pPr>
            <a:r>
              <a:rPr lang="en-US" sz="1500" b="1" kern="0" spc="400" dirty="0">
                <a:solidFill>
                  <a:srgbClr val="3C69FF"/>
                </a:solidFill>
                <a:latin typeface="Arial" panose="020B0604020202020204" pitchFamily="34" charset="0"/>
                <a:ea typeface="ABC Oracle Medium" pitchFamily="34" charset="-122"/>
                <a:cs typeface="Arial" panose="020B0604020202020204" pitchFamily="34" charset="0"/>
              </a:rPr>
              <a:t>AUSTRALIA</a:t>
            </a:r>
          </a:p>
        </p:txBody>
      </p:sp>
      <p:sp>
        <p:nvSpPr>
          <p:cNvPr id="179" name="CountryHead1"/>
          <p:cNvSpPr/>
          <p:nvPr/>
        </p:nvSpPr>
        <p:spPr>
          <a:xfrm>
            <a:off x="6296000" y="3100000"/>
            <a:ext cx="5164480" cy="500000"/>
          </a:xfrm>
          <a:prstGeom prst="rect">
            <a:avLst/>
          </a:prstGeom>
          <a:noFill/>
          <a:ln/>
        </p:spPr>
        <p:txBody>
          <a:bodyPr wrap="square" lIns="0" tIns="0" rIns="0" bIns="0" rtlCol="0" anchor="t"/>
          <a:lstStyle/>
          <a:p>
            <a:pPr marL="0" indent="0" algn="l">
              <a:lnSpc>
                <a:spcPct val="110000"/>
              </a:lnSpc>
              <a:buNone/>
            </a:pPr>
            <a:r>
              <a:rPr lang="en-US" sz="2400" b="1" dirty="0">
                <a:solidFill>
                  <a:srgbClr val="0F1E3C"/>
                </a:solidFill>
                <a:latin typeface="Arial" panose="020B0604020202020204" pitchFamily="34" charset="0"/>
                <a:ea typeface="ABC Oracle Medium" pitchFamily="34" charset="-122"/>
                <a:cs typeface="Arial" panose="020B0604020202020204" pitchFamily="34" charset="0"/>
              </a:rPr>
              <a:t>The fastest-growing accountancy</a:t>
            </a:r>
          </a:p>
        </p:txBody>
      </p:sp>
      <p:sp>
        <p:nvSpPr>
          <p:cNvPr id="180" name="CountrySub1"/>
          <p:cNvSpPr/>
          <p:nvPr/>
        </p:nvSpPr>
        <p:spPr>
          <a:xfrm>
            <a:off x="6296000" y="3600000"/>
            <a:ext cx="5164480" cy="350000"/>
          </a:xfrm>
          <a:prstGeom prst="rect">
            <a:avLst/>
          </a:prstGeom>
          <a:noFill/>
          <a:ln/>
        </p:spPr>
        <p:txBody>
          <a:bodyPr wrap="square" lIns="0" tIns="0" rIns="0" bIns="0" rtlCol="0" anchor="t"/>
          <a:lstStyle/>
          <a:p>
            <a:pPr marL="0" indent="0" algn="l">
              <a:buNone/>
            </a:pPr>
            <a:r>
              <a:rPr lang="en-US" sz="1800" i="1" dirty="0">
                <a:solidFill>
                  <a:srgbClr val="5B5B5B"/>
                </a:solidFill>
                <a:latin typeface="Arial" panose="020B0604020202020204" pitchFamily="34" charset="0"/>
                <a:ea typeface="ABC Oracle" pitchFamily="34" charset="-122"/>
                <a:cs typeface="Arial" panose="020B0604020202020204" pitchFamily="34" charset="0"/>
              </a:rPr>
              <a:t>in the country.</a:t>
            </a:r>
          </a:p>
        </p:txBody>
      </p:sp>
      <p:sp>
        <p:nvSpPr>
          <p:cNvPr id="181" name="CountryStat1"/>
          <p:cNvSpPr/>
          <p:nvPr/>
        </p:nvSpPr>
        <p:spPr>
          <a:xfrm>
            <a:off x="6296000" y="4200000"/>
            <a:ext cx="5164480" cy="900000"/>
          </a:xfrm>
          <a:prstGeom prst="rect">
            <a:avLst/>
          </a:prstGeom>
          <a:noFill/>
          <a:ln/>
        </p:spPr>
        <p:txBody>
          <a:bodyPr wrap="square" lIns="0" tIns="0" rIns="0" bIns="0" rtlCol="0" anchor="t"/>
          <a:lstStyle/>
          <a:p>
            <a:pPr marL="0" indent="0" algn="l">
              <a:buNone/>
            </a:pPr>
            <a:r>
              <a:rPr lang="en-US" sz="7200" b="1" dirty="0">
                <a:solidFill>
                  <a:srgbClr val="3C69FF"/>
                </a:solidFill>
                <a:latin typeface="Arial" panose="020B0604020202020204" pitchFamily="34" charset="0"/>
                <a:ea typeface="ABC Oracle Medium" pitchFamily="34" charset="-122"/>
                <a:cs typeface="Arial" panose="020B0604020202020204" pitchFamily="34" charset="0"/>
              </a:rPr>
              <a:t>~$100M</a:t>
            </a:r>
          </a:p>
        </p:txBody>
      </p:sp>
      <p:sp>
        <p:nvSpPr>
          <p:cNvPr id="182" name="CountryCap1"/>
          <p:cNvSpPr/>
          <p:nvPr/>
        </p:nvSpPr>
        <p:spPr>
          <a:xfrm>
            <a:off x="6296000" y="5150000"/>
            <a:ext cx="5164480" cy="350000"/>
          </a:xfrm>
          <a:prstGeom prst="rect">
            <a:avLst/>
          </a:prstGeom>
          <a:noFill/>
          <a:ln/>
        </p:spPr>
        <p:txBody>
          <a:bodyPr wrap="square" lIns="0" tIns="0" rIns="0" bIns="0" rtlCol="0" anchor="t"/>
          <a:lstStyle/>
          <a:p>
            <a:pPr marL="0" indent="0" algn="l">
              <a:lnSpc>
                <a:spcPct val="130000"/>
              </a:lnSpc>
              <a:buNone/>
            </a:pPr>
            <a:r>
              <a:rPr lang="en-US" sz="1500" dirty="0">
                <a:solidFill>
                  <a:srgbClr val="323232"/>
                </a:solidFill>
                <a:latin typeface="Arial" panose="020B0604020202020204" pitchFamily="34" charset="0"/>
                <a:ea typeface="ABC Oracle" pitchFamily="34" charset="-122"/>
                <a:cs typeface="Arial" panose="020B0604020202020204" pitchFamily="34" charset="0"/>
              </a:rPr>
              <a:t>raised in venture capital.</a:t>
            </a:r>
          </a:p>
        </p:txBody>
      </p:sp>
      <p:sp>
        <p:nvSpPr>
          <p:cNvPr id="183" name="CountryExtra1"/>
          <p:cNvSpPr/>
          <p:nvPr/>
        </p:nvSpPr>
        <p:spPr>
          <a:xfrm>
            <a:off x="6296000" y="5600000"/>
            <a:ext cx="5164480" cy="350000"/>
          </a:xfrm>
          <a:prstGeom prst="rect">
            <a:avLst/>
          </a:prstGeom>
          <a:noFill/>
          <a:ln/>
        </p:spPr>
        <p:txBody>
          <a:bodyPr wrap="square" lIns="0" tIns="0" rIns="0" bIns="0" rtlCol="0" anchor="t"/>
          <a:lstStyle/>
          <a:p>
            <a:pPr marL="0" indent="0" algn="l">
              <a:lnSpc>
                <a:spcPct val="130000"/>
              </a:lnSpc>
              <a:buNone/>
            </a:pPr>
            <a:r>
              <a:rPr lang="en-US" sz="1300" i="1" dirty="0">
                <a:solidFill>
                  <a:srgbClr val="5B5B5B"/>
                </a:solidFill>
                <a:latin typeface="Arial" panose="020B0604020202020204" pitchFamily="34" charset="0"/>
                <a:ea typeface="ABC Oracle" pitchFamily="34" charset="-122"/>
                <a:cs typeface="Arial" panose="020B0604020202020204" pitchFamily="34" charset="0"/>
              </a:rPr>
              <a:t>Customers across every state and territory.</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6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184"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OVER THE NEXT FORTY MINUTES</a:t>
            </a:r>
          </a:p>
        </p:txBody>
      </p:sp>
      <p:sp>
        <p:nvSpPr>
          <p:cNvPr id="185"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Strategic decision-making belongs to people who can do a specific kind of reasoning</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7 / 23</a:t>
            </a:r>
          </a:p>
        </p:txBody>
      </p:sp>
      <p:sp>
        <p:nvSpPr>
          <p:cNvPr id="2" name="SectionCard0">
            <a:extLst>
              <a:ext uri="{FF2B5EF4-FFF2-40B4-BE49-F238E27FC236}">
                <a16:creationId xmlns:a16="http://schemas.microsoft.com/office/drawing/2014/main" id="{2E8D6225-6AD0-BB57-7D91-3DF9EFA6D649}"/>
              </a:ext>
            </a:extLst>
          </p:cNvPr>
          <p:cNvSpPr/>
          <p:nvPr/>
        </p:nvSpPr>
        <p:spPr>
          <a:xfrm>
            <a:off x="731520" y="3400000"/>
            <a:ext cx="2001792" cy="2200000"/>
          </a:xfrm>
          <a:prstGeom prst="roundRect">
            <a:avLst>
              <a:gd name="adj" fmla="val 6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3" name="SecNum0">
            <a:extLst>
              <a:ext uri="{FF2B5EF4-FFF2-40B4-BE49-F238E27FC236}">
                <a16:creationId xmlns:a16="http://schemas.microsoft.com/office/drawing/2014/main" id="{D07DFA27-F4C4-1056-2E33-FEA26CC82300}"/>
              </a:ext>
            </a:extLst>
          </p:cNvPr>
          <p:cNvSpPr/>
          <p:nvPr/>
        </p:nvSpPr>
        <p:spPr>
          <a:xfrm>
            <a:off x="731520" y="3750000"/>
            <a:ext cx="2001792" cy="800000"/>
          </a:xfrm>
          <a:prstGeom prst="rect">
            <a:avLst/>
          </a:prstGeom>
          <a:noFill/>
          <a:ln/>
        </p:spPr>
        <p:txBody>
          <a:bodyPr wrap="square" lIns="0" tIns="0" rIns="0" bIns="0" rtlCol="0" anchor="t"/>
          <a:lstStyle/>
          <a:p>
            <a:pPr marL="0" indent="0" algn="ctr">
              <a:buNone/>
            </a:pPr>
            <a:r>
              <a:rPr lang="en-US" sz="5000" b="1" dirty="0">
                <a:solidFill>
                  <a:srgbClr val="3C69FF"/>
                </a:solidFill>
                <a:latin typeface="Arial" panose="020B0604020202020204" pitchFamily="34" charset="0"/>
                <a:ea typeface="ABC Oracle Medium" pitchFamily="34" charset="-122"/>
                <a:cs typeface="Arial" panose="020B0604020202020204" pitchFamily="34" charset="0"/>
              </a:rPr>
              <a:t>01</a:t>
            </a:r>
          </a:p>
        </p:txBody>
      </p:sp>
      <p:sp>
        <p:nvSpPr>
          <p:cNvPr id="4" name="SecTitle0">
            <a:extLst>
              <a:ext uri="{FF2B5EF4-FFF2-40B4-BE49-F238E27FC236}">
                <a16:creationId xmlns:a16="http://schemas.microsoft.com/office/drawing/2014/main" id="{6D388D9E-CA41-45A0-1E77-00C3F1444D98}"/>
              </a:ext>
            </a:extLst>
          </p:cNvPr>
          <p:cNvSpPr/>
          <p:nvPr/>
        </p:nvSpPr>
        <p:spPr>
          <a:xfrm>
            <a:off x="831520" y="4700000"/>
            <a:ext cx="1801792" cy="800000"/>
          </a:xfrm>
          <a:prstGeom prst="rect">
            <a:avLst/>
          </a:prstGeom>
          <a:noFill/>
          <a:ln/>
        </p:spPr>
        <p:txBody>
          <a:bodyPr wrap="square" lIns="0" tIns="0" rIns="0" bIns="0" rtlCol="0" anchor="t"/>
          <a:lstStyle/>
          <a:p>
            <a:pPr marL="0" indent="0" algn="ctr">
              <a:lnSpc>
                <a:spcPct val="115000"/>
              </a:lnSpc>
              <a:buNone/>
            </a:pPr>
            <a:r>
              <a:rPr lang="en-US" sz="1500" b="1" dirty="0">
                <a:solidFill>
                  <a:srgbClr val="0F1E3C"/>
                </a:solidFill>
                <a:latin typeface="Arial" panose="020B0604020202020204" pitchFamily="34" charset="0"/>
                <a:ea typeface="ABC Oracle Medium" pitchFamily="34" charset="-122"/>
                <a:cs typeface="Arial" panose="020B0604020202020204" pitchFamily="34" charset="0"/>
              </a:rPr>
              <a:t>The gap</a:t>
            </a:r>
          </a:p>
        </p:txBody>
      </p:sp>
      <p:sp>
        <p:nvSpPr>
          <p:cNvPr id="5" name="SectionCard1">
            <a:extLst>
              <a:ext uri="{FF2B5EF4-FFF2-40B4-BE49-F238E27FC236}">
                <a16:creationId xmlns:a16="http://schemas.microsoft.com/office/drawing/2014/main" id="{8D1C2928-5905-BE4F-483D-4CE51D2334E5}"/>
              </a:ext>
            </a:extLst>
          </p:cNvPr>
          <p:cNvSpPr/>
          <p:nvPr/>
        </p:nvSpPr>
        <p:spPr>
          <a:xfrm>
            <a:off x="2913312" y="3400000"/>
            <a:ext cx="2001792" cy="2200000"/>
          </a:xfrm>
          <a:prstGeom prst="roundRect">
            <a:avLst>
              <a:gd name="adj" fmla="val 6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6" name="SecNum1">
            <a:extLst>
              <a:ext uri="{FF2B5EF4-FFF2-40B4-BE49-F238E27FC236}">
                <a16:creationId xmlns:a16="http://schemas.microsoft.com/office/drawing/2014/main" id="{D4B8216C-AFD0-8EAE-16F4-CABF5F0E551E}"/>
              </a:ext>
            </a:extLst>
          </p:cNvPr>
          <p:cNvSpPr/>
          <p:nvPr/>
        </p:nvSpPr>
        <p:spPr>
          <a:xfrm>
            <a:off x="2913312" y="3750000"/>
            <a:ext cx="2001792" cy="800000"/>
          </a:xfrm>
          <a:prstGeom prst="rect">
            <a:avLst/>
          </a:prstGeom>
          <a:noFill/>
          <a:ln/>
        </p:spPr>
        <p:txBody>
          <a:bodyPr wrap="square" lIns="0" tIns="0" rIns="0" bIns="0" rtlCol="0" anchor="t"/>
          <a:lstStyle/>
          <a:p>
            <a:pPr marL="0" indent="0" algn="ctr">
              <a:buNone/>
            </a:pPr>
            <a:r>
              <a:rPr lang="en-US" sz="5000" b="1" dirty="0">
                <a:solidFill>
                  <a:srgbClr val="3C69FF"/>
                </a:solidFill>
                <a:latin typeface="Arial" panose="020B0604020202020204" pitchFamily="34" charset="0"/>
                <a:ea typeface="ABC Oracle Medium" pitchFamily="34" charset="-122"/>
                <a:cs typeface="Arial" panose="020B0604020202020204" pitchFamily="34" charset="0"/>
              </a:rPr>
              <a:t>02</a:t>
            </a:r>
          </a:p>
        </p:txBody>
      </p:sp>
      <p:sp>
        <p:nvSpPr>
          <p:cNvPr id="7" name="SecTitle1">
            <a:extLst>
              <a:ext uri="{FF2B5EF4-FFF2-40B4-BE49-F238E27FC236}">
                <a16:creationId xmlns:a16="http://schemas.microsoft.com/office/drawing/2014/main" id="{5D03F173-4B3A-61AF-70AE-CD2BFCD47E85}"/>
              </a:ext>
            </a:extLst>
          </p:cNvPr>
          <p:cNvSpPr/>
          <p:nvPr/>
        </p:nvSpPr>
        <p:spPr>
          <a:xfrm>
            <a:off x="3013312" y="4700000"/>
            <a:ext cx="1801792" cy="800000"/>
          </a:xfrm>
          <a:prstGeom prst="rect">
            <a:avLst/>
          </a:prstGeom>
          <a:noFill/>
          <a:ln/>
        </p:spPr>
        <p:txBody>
          <a:bodyPr wrap="square" lIns="0" tIns="0" rIns="0" bIns="0" rtlCol="0" anchor="t"/>
          <a:lstStyle/>
          <a:p>
            <a:pPr marL="0" indent="0" algn="ctr">
              <a:lnSpc>
                <a:spcPct val="115000"/>
              </a:lnSpc>
              <a:buNone/>
            </a:pPr>
            <a:r>
              <a:rPr lang="en-US" sz="1500" b="1" dirty="0">
                <a:solidFill>
                  <a:srgbClr val="0F1E3C"/>
                </a:solidFill>
                <a:latin typeface="Arial" panose="020B0604020202020204" pitchFamily="34" charset="0"/>
                <a:ea typeface="ABC Oracle Medium" pitchFamily="34" charset="-122"/>
                <a:cs typeface="Arial" panose="020B0604020202020204" pitchFamily="34" charset="0"/>
              </a:rPr>
              <a:t>The disruption</a:t>
            </a:r>
          </a:p>
        </p:txBody>
      </p:sp>
      <p:sp>
        <p:nvSpPr>
          <p:cNvPr id="8" name="SectionCard2">
            <a:extLst>
              <a:ext uri="{FF2B5EF4-FFF2-40B4-BE49-F238E27FC236}">
                <a16:creationId xmlns:a16="http://schemas.microsoft.com/office/drawing/2014/main" id="{2FCD4CD0-0FBF-EE33-2AEE-B89D96F84007}"/>
              </a:ext>
            </a:extLst>
          </p:cNvPr>
          <p:cNvSpPr/>
          <p:nvPr/>
        </p:nvSpPr>
        <p:spPr>
          <a:xfrm>
            <a:off x="5095104" y="3400000"/>
            <a:ext cx="2001792" cy="2200000"/>
          </a:xfrm>
          <a:prstGeom prst="roundRect">
            <a:avLst>
              <a:gd name="adj" fmla="val 6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9" name="SecNum2">
            <a:extLst>
              <a:ext uri="{FF2B5EF4-FFF2-40B4-BE49-F238E27FC236}">
                <a16:creationId xmlns:a16="http://schemas.microsoft.com/office/drawing/2014/main" id="{DE46DF43-982E-BACF-B7F3-ABFE411166AB}"/>
              </a:ext>
            </a:extLst>
          </p:cNvPr>
          <p:cNvSpPr/>
          <p:nvPr/>
        </p:nvSpPr>
        <p:spPr>
          <a:xfrm>
            <a:off x="5095104" y="3750000"/>
            <a:ext cx="2001792" cy="800000"/>
          </a:xfrm>
          <a:prstGeom prst="rect">
            <a:avLst/>
          </a:prstGeom>
          <a:noFill/>
          <a:ln/>
        </p:spPr>
        <p:txBody>
          <a:bodyPr wrap="square" lIns="0" tIns="0" rIns="0" bIns="0" rtlCol="0" anchor="t"/>
          <a:lstStyle/>
          <a:p>
            <a:pPr marL="0" indent="0" algn="ctr">
              <a:buNone/>
            </a:pPr>
            <a:r>
              <a:rPr lang="en-US" sz="5000" b="1" dirty="0">
                <a:solidFill>
                  <a:srgbClr val="3C69FF"/>
                </a:solidFill>
                <a:latin typeface="Arial" panose="020B0604020202020204" pitchFamily="34" charset="0"/>
                <a:ea typeface="ABC Oracle Medium" pitchFamily="34" charset="-122"/>
                <a:cs typeface="Arial" panose="020B0604020202020204" pitchFamily="34" charset="0"/>
              </a:rPr>
              <a:t>03</a:t>
            </a:r>
          </a:p>
        </p:txBody>
      </p:sp>
      <p:sp>
        <p:nvSpPr>
          <p:cNvPr id="10" name="SecTitle2">
            <a:extLst>
              <a:ext uri="{FF2B5EF4-FFF2-40B4-BE49-F238E27FC236}">
                <a16:creationId xmlns:a16="http://schemas.microsoft.com/office/drawing/2014/main" id="{D7960499-CEA8-374E-DD96-EDBC7E131CC8}"/>
              </a:ext>
            </a:extLst>
          </p:cNvPr>
          <p:cNvSpPr/>
          <p:nvPr/>
        </p:nvSpPr>
        <p:spPr>
          <a:xfrm>
            <a:off x="5195104" y="4700000"/>
            <a:ext cx="1801792" cy="800000"/>
          </a:xfrm>
          <a:prstGeom prst="rect">
            <a:avLst/>
          </a:prstGeom>
          <a:noFill/>
          <a:ln/>
        </p:spPr>
        <p:txBody>
          <a:bodyPr wrap="square" lIns="0" tIns="0" rIns="0" bIns="0" rtlCol="0" anchor="t"/>
          <a:lstStyle/>
          <a:p>
            <a:pPr marL="0" indent="0" algn="ctr">
              <a:lnSpc>
                <a:spcPct val="115000"/>
              </a:lnSpc>
              <a:buNone/>
            </a:pPr>
            <a:r>
              <a:rPr lang="en-US" sz="1500" b="1" dirty="0">
                <a:solidFill>
                  <a:srgbClr val="0F1E3C"/>
                </a:solidFill>
                <a:latin typeface="Arial" panose="020B0604020202020204" pitchFamily="34" charset="0"/>
                <a:ea typeface="ABC Oracle Medium" pitchFamily="34" charset="-122"/>
                <a:cs typeface="Arial" panose="020B0604020202020204" pitchFamily="34" charset="0"/>
              </a:rPr>
              <a:t>The mode of reasoning</a:t>
            </a:r>
          </a:p>
        </p:txBody>
      </p:sp>
      <p:sp>
        <p:nvSpPr>
          <p:cNvPr id="11" name="SectionCard3">
            <a:extLst>
              <a:ext uri="{FF2B5EF4-FFF2-40B4-BE49-F238E27FC236}">
                <a16:creationId xmlns:a16="http://schemas.microsoft.com/office/drawing/2014/main" id="{FC38D161-BF95-7DF4-0026-43952D3ED5A2}"/>
              </a:ext>
            </a:extLst>
          </p:cNvPr>
          <p:cNvSpPr/>
          <p:nvPr/>
        </p:nvSpPr>
        <p:spPr>
          <a:xfrm>
            <a:off x="7276896" y="3400000"/>
            <a:ext cx="2001792" cy="2200000"/>
          </a:xfrm>
          <a:prstGeom prst="roundRect">
            <a:avLst>
              <a:gd name="adj" fmla="val 6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2" name="SecNum3">
            <a:extLst>
              <a:ext uri="{FF2B5EF4-FFF2-40B4-BE49-F238E27FC236}">
                <a16:creationId xmlns:a16="http://schemas.microsoft.com/office/drawing/2014/main" id="{F1140A0E-1CA0-239B-919C-C8D23B5DE8C8}"/>
              </a:ext>
            </a:extLst>
          </p:cNvPr>
          <p:cNvSpPr/>
          <p:nvPr/>
        </p:nvSpPr>
        <p:spPr>
          <a:xfrm>
            <a:off x="7276896" y="3750000"/>
            <a:ext cx="2001792" cy="800000"/>
          </a:xfrm>
          <a:prstGeom prst="rect">
            <a:avLst/>
          </a:prstGeom>
          <a:noFill/>
          <a:ln/>
        </p:spPr>
        <p:txBody>
          <a:bodyPr wrap="square" lIns="0" tIns="0" rIns="0" bIns="0" rtlCol="0" anchor="t"/>
          <a:lstStyle/>
          <a:p>
            <a:pPr marL="0" indent="0" algn="ctr">
              <a:buNone/>
            </a:pPr>
            <a:r>
              <a:rPr lang="en-US" sz="5000" b="1" dirty="0">
                <a:solidFill>
                  <a:srgbClr val="3C69FF"/>
                </a:solidFill>
                <a:latin typeface="Arial" panose="020B0604020202020204" pitchFamily="34" charset="0"/>
                <a:ea typeface="ABC Oracle Medium" pitchFamily="34" charset="-122"/>
                <a:cs typeface="Arial" panose="020B0604020202020204" pitchFamily="34" charset="0"/>
              </a:rPr>
              <a:t>04</a:t>
            </a:r>
          </a:p>
        </p:txBody>
      </p:sp>
      <p:sp>
        <p:nvSpPr>
          <p:cNvPr id="13" name="SecTitle3">
            <a:extLst>
              <a:ext uri="{FF2B5EF4-FFF2-40B4-BE49-F238E27FC236}">
                <a16:creationId xmlns:a16="http://schemas.microsoft.com/office/drawing/2014/main" id="{46B97541-EAA1-BDC6-758A-B9E5F8DC6B80}"/>
              </a:ext>
            </a:extLst>
          </p:cNvPr>
          <p:cNvSpPr/>
          <p:nvPr/>
        </p:nvSpPr>
        <p:spPr>
          <a:xfrm>
            <a:off x="7376896" y="4700000"/>
            <a:ext cx="1801792" cy="800000"/>
          </a:xfrm>
          <a:prstGeom prst="rect">
            <a:avLst/>
          </a:prstGeom>
          <a:noFill/>
          <a:ln/>
        </p:spPr>
        <p:txBody>
          <a:bodyPr wrap="square" lIns="0" tIns="0" rIns="0" bIns="0" rtlCol="0" anchor="t"/>
          <a:lstStyle/>
          <a:p>
            <a:pPr marL="0" indent="0" algn="ctr">
              <a:lnSpc>
                <a:spcPct val="115000"/>
              </a:lnSpc>
              <a:buNone/>
            </a:pPr>
            <a:r>
              <a:rPr lang="en-US" sz="1500" b="1" dirty="0">
                <a:solidFill>
                  <a:srgbClr val="0F1E3C"/>
                </a:solidFill>
                <a:latin typeface="Arial" panose="020B0604020202020204" pitchFamily="34" charset="0"/>
                <a:ea typeface="ABC Oracle Medium" pitchFamily="34" charset="-122"/>
                <a:cs typeface="Arial" panose="020B0604020202020204" pitchFamily="34" charset="0"/>
              </a:rPr>
              <a:t>What it looks like in practice</a:t>
            </a:r>
          </a:p>
        </p:txBody>
      </p:sp>
      <p:sp>
        <p:nvSpPr>
          <p:cNvPr id="14" name="SectionCard4">
            <a:extLst>
              <a:ext uri="{FF2B5EF4-FFF2-40B4-BE49-F238E27FC236}">
                <a16:creationId xmlns:a16="http://schemas.microsoft.com/office/drawing/2014/main" id="{BE50256E-7093-79F3-62EE-92E1DA334184}"/>
              </a:ext>
            </a:extLst>
          </p:cNvPr>
          <p:cNvSpPr/>
          <p:nvPr/>
        </p:nvSpPr>
        <p:spPr>
          <a:xfrm>
            <a:off x="9458688" y="3400000"/>
            <a:ext cx="2001792" cy="2200000"/>
          </a:xfrm>
          <a:prstGeom prst="roundRect">
            <a:avLst>
              <a:gd name="adj" fmla="val 6000"/>
            </a:avLst>
          </a:prstGeom>
          <a:solidFill>
            <a:srgbClr val="F4F4F4"/>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15" name="SecNum4">
            <a:extLst>
              <a:ext uri="{FF2B5EF4-FFF2-40B4-BE49-F238E27FC236}">
                <a16:creationId xmlns:a16="http://schemas.microsoft.com/office/drawing/2014/main" id="{BEC4599E-FFB9-D71D-C09D-F3C9763848C8}"/>
              </a:ext>
            </a:extLst>
          </p:cNvPr>
          <p:cNvSpPr/>
          <p:nvPr/>
        </p:nvSpPr>
        <p:spPr>
          <a:xfrm>
            <a:off x="9458688" y="3750000"/>
            <a:ext cx="2001792" cy="800000"/>
          </a:xfrm>
          <a:prstGeom prst="rect">
            <a:avLst/>
          </a:prstGeom>
          <a:noFill/>
          <a:ln/>
        </p:spPr>
        <p:txBody>
          <a:bodyPr wrap="square" lIns="0" tIns="0" rIns="0" bIns="0" rtlCol="0" anchor="t"/>
          <a:lstStyle/>
          <a:p>
            <a:pPr marL="0" indent="0" algn="ctr">
              <a:buNone/>
            </a:pPr>
            <a:r>
              <a:rPr lang="en-US" sz="5000" b="1" dirty="0">
                <a:solidFill>
                  <a:srgbClr val="3C69FF"/>
                </a:solidFill>
                <a:latin typeface="Arial" panose="020B0604020202020204" pitchFamily="34" charset="0"/>
                <a:ea typeface="ABC Oracle Medium" pitchFamily="34" charset="-122"/>
                <a:cs typeface="Arial" panose="020B0604020202020204" pitchFamily="34" charset="0"/>
              </a:rPr>
              <a:t>05</a:t>
            </a:r>
          </a:p>
        </p:txBody>
      </p:sp>
      <p:sp>
        <p:nvSpPr>
          <p:cNvPr id="16" name="SecTitle4">
            <a:extLst>
              <a:ext uri="{FF2B5EF4-FFF2-40B4-BE49-F238E27FC236}">
                <a16:creationId xmlns:a16="http://schemas.microsoft.com/office/drawing/2014/main" id="{3B4FF54C-22C1-7271-EF8C-96934D035F00}"/>
              </a:ext>
            </a:extLst>
          </p:cNvPr>
          <p:cNvSpPr/>
          <p:nvPr/>
        </p:nvSpPr>
        <p:spPr>
          <a:xfrm>
            <a:off x="9558688" y="4700000"/>
            <a:ext cx="1801792" cy="800000"/>
          </a:xfrm>
          <a:prstGeom prst="rect">
            <a:avLst/>
          </a:prstGeom>
          <a:noFill/>
          <a:ln/>
        </p:spPr>
        <p:txBody>
          <a:bodyPr wrap="square" lIns="0" tIns="0" rIns="0" bIns="0" rtlCol="0" anchor="t"/>
          <a:lstStyle/>
          <a:p>
            <a:pPr marL="0" indent="0" algn="ctr">
              <a:lnSpc>
                <a:spcPct val="115000"/>
              </a:lnSpc>
              <a:buNone/>
            </a:pPr>
            <a:r>
              <a:rPr lang="en-US" sz="1500" b="1" dirty="0">
                <a:solidFill>
                  <a:srgbClr val="0F1E3C"/>
                </a:solidFill>
                <a:latin typeface="Arial" panose="020B0604020202020204" pitchFamily="34" charset="0"/>
                <a:ea typeface="ABC Oracle Medium" pitchFamily="34" charset="-122"/>
                <a:cs typeface="Arial" panose="020B0604020202020204" pitchFamily="34" charset="0"/>
              </a:rPr>
              <a:t>Walking into the room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
    <p:bg>
      <p:bgPr>
        <a:solidFill>
          <a:srgbClr val="FFFFFF"/>
        </a:solidFill>
        <a:effectLst/>
      </p:bgPr>
    </p:bg>
    <p:spTree>
      <p:nvGrpSpPr>
        <p:cNvPr id="1" name=""/>
        <p:cNvGrpSpPr/>
        <p:nvPr/>
      </p:nvGrpSpPr>
      <p:grpSpPr>
        <a:xfrm>
          <a:off x="0" y="0"/>
          <a:ext cx="0" cy="0"/>
          <a:chOff x="0" y="0"/>
          <a:chExt cx="0" cy="0"/>
        </a:xfrm>
      </p:grpSpPr>
      <p:sp>
        <p:nvSpPr>
          <p:cNvPr id="199" name="Kicker"/>
          <p:cNvSpPr/>
          <p:nvPr/>
        </p:nvSpPr>
        <p:spPr>
          <a:xfrm>
            <a:off x="731520" y="560000"/>
            <a:ext cx="10728960" cy="320000"/>
          </a:xfrm>
          <a:prstGeom prst="rect">
            <a:avLst/>
          </a:prstGeom>
          <a:noFill/>
          <a:ln/>
        </p:spPr>
        <p:txBody>
          <a:bodyPr wrap="square" lIns="0" tIns="0" rIns="0" bIns="0" rtlCol="0" anchor="ctr"/>
          <a:lstStyle/>
          <a:p>
            <a:pPr marL="0" indent="0" algn="l">
              <a:buNone/>
            </a:pPr>
            <a:r>
              <a:rPr lang="en-US" sz="1400" b="1" kern="0" spc="300" dirty="0">
                <a:solidFill>
                  <a:srgbClr val="B8823C"/>
                </a:solidFill>
                <a:latin typeface="Arial" panose="020B0604020202020204" pitchFamily="34" charset="0"/>
                <a:ea typeface="ABC Oracle Medium" pitchFamily="34" charset="-122"/>
                <a:cs typeface="Arial" panose="020B0604020202020204" pitchFamily="34" charset="0"/>
              </a:rPr>
              <a:t>01  ·  THE GAP</a:t>
            </a:r>
          </a:p>
        </p:txBody>
      </p:sp>
      <p:sp>
        <p:nvSpPr>
          <p:cNvPr id="200" name="Headline"/>
          <p:cNvSpPr/>
          <p:nvPr/>
        </p:nvSpPr>
        <p:spPr>
          <a:xfrm>
            <a:off x="731520" y="900000"/>
            <a:ext cx="10728960" cy="800000"/>
          </a:xfrm>
          <a:prstGeom prst="rect">
            <a:avLst/>
          </a:prstGeom>
          <a:noFill/>
          <a:ln/>
        </p:spPr>
        <p:txBody>
          <a:bodyPr wrap="square" lIns="0" tIns="0" rIns="0" bIns="0" rtlCol="0" anchor="t"/>
          <a:lstStyle/>
          <a:p>
            <a:pPr marL="0" indent="0" algn="l">
              <a:lnSpc>
                <a:spcPct val="110000"/>
              </a:lnSpc>
              <a:buNone/>
            </a:pPr>
            <a:r>
              <a:rPr lang="en-US" sz="3600" dirty="0">
                <a:solidFill>
                  <a:srgbClr val="0F1E3C"/>
                </a:solidFill>
                <a:latin typeface="Arial" panose="020B0604020202020204" pitchFamily="34" charset="0"/>
                <a:ea typeface="ABC Oracle" pitchFamily="34" charset="-122"/>
                <a:cs typeface="Arial" panose="020B0604020202020204" pitchFamily="34" charset="0"/>
              </a:rPr>
              <a:t>You are the most trusted profession in Australian financial services</a:t>
            </a:r>
          </a:p>
        </p:txBody>
      </p:sp>
      <p:sp>
        <p:nvSpPr>
          <p:cNvPr id="201" name="Sub"/>
          <p:cNvSpPr/>
          <p:nvPr/>
        </p:nvSpPr>
        <p:spPr>
          <a:xfrm>
            <a:off x="731520" y="2415900"/>
            <a:ext cx="10728960" cy="450000"/>
          </a:xfrm>
          <a:prstGeom prst="rect">
            <a:avLst/>
          </a:prstGeom>
          <a:noFill/>
          <a:ln/>
        </p:spPr>
        <p:txBody>
          <a:bodyPr wrap="square" lIns="0" tIns="0" rIns="0" bIns="0" rtlCol="0" anchor="t"/>
          <a:lstStyle/>
          <a:p>
            <a:pPr marL="0" indent="0" algn="l">
              <a:buNone/>
            </a:pPr>
            <a:r>
              <a:rPr lang="en-US" sz="2000" b="1" i="1" dirty="0">
                <a:solidFill>
                  <a:srgbClr val="B8823C"/>
                </a:solidFill>
                <a:latin typeface="Arial" panose="020B0604020202020204" pitchFamily="34" charset="0"/>
                <a:ea typeface="ABC Oracle Medium" pitchFamily="34" charset="-122"/>
                <a:cs typeface="Arial" panose="020B0604020202020204" pitchFamily="34" charset="0"/>
              </a:rPr>
              <a:t>And you are not being heard.</a:t>
            </a:r>
          </a:p>
        </p:txBody>
      </p:sp>
      <p:sp>
        <p:nvSpPr>
          <p:cNvPr id="202" name="TrustBand"/>
          <p:cNvSpPr/>
          <p:nvPr/>
        </p:nvSpPr>
        <p:spPr>
          <a:xfrm>
            <a:off x="731520" y="3366700"/>
            <a:ext cx="5164480" cy="70000"/>
          </a:xfrm>
          <a:prstGeom prst="rect">
            <a:avLst/>
          </a:prstGeom>
          <a:solidFill>
            <a:srgbClr val="3C69FF"/>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03" name="TrustLabel"/>
          <p:cNvSpPr/>
          <p:nvPr/>
        </p:nvSpPr>
        <p:spPr>
          <a:xfrm>
            <a:off x="731520" y="3516700"/>
            <a:ext cx="5164480" cy="400000"/>
          </a:xfrm>
          <a:prstGeom prst="rect">
            <a:avLst/>
          </a:prstGeom>
          <a:noFill/>
          <a:ln/>
        </p:spPr>
        <p:txBody>
          <a:bodyPr wrap="square" lIns="0" tIns="0" rIns="0" bIns="0" rtlCol="0" anchor="t"/>
          <a:lstStyle/>
          <a:p>
            <a:pPr marL="0" indent="0" algn="l">
              <a:buNone/>
            </a:pPr>
            <a:r>
              <a:rPr lang="en-US" sz="1500" b="1" kern="0" spc="400" dirty="0">
                <a:solidFill>
                  <a:srgbClr val="3C69FF"/>
                </a:solidFill>
                <a:latin typeface="Arial" panose="020B0604020202020204" pitchFamily="34" charset="0"/>
                <a:ea typeface="ABC Oracle Medium" pitchFamily="34" charset="-122"/>
                <a:cs typeface="Arial" panose="020B0604020202020204" pitchFamily="34" charset="0"/>
              </a:rPr>
              <a:t>TRUST</a:t>
            </a:r>
          </a:p>
        </p:txBody>
      </p:sp>
      <p:sp>
        <p:nvSpPr>
          <p:cNvPr id="204" name="TrustBody"/>
          <p:cNvSpPr/>
          <p:nvPr/>
        </p:nvSpPr>
        <p:spPr>
          <a:xfrm>
            <a:off x="731520" y="4066700"/>
            <a:ext cx="5164480" cy="2100000"/>
          </a:xfrm>
          <a:prstGeom prst="rect">
            <a:avLst/>
          </a:prstGeom>
          <a:noFill/>
          <a:ln/>
        </p:spPr>
        <p:txBody>
          <a:bodyPr wrap="square" lIns="0" tIns="0" rIns="0" bIns="0" rtlCol="0" anchor="t"/>
          <a:lstStyle/>
          <a:p>
            <a:pPr marL="0" indent="0" algn="l">
              <a:lnSpc>
                <a:spcPct val="125000"/>
              </a:lnSpc>
              <a:spcAft>
                <a:spcPts val="800"/>
              </a:spcAft>
              <a:buNone/>
            </a:pPr>
            <a:r>
              <a:rPr lang="en-US" sz="1700" b="1" dirty="0">
                <a:solidFill>
                  <a:srgbClr val="0F1E3C"/>
                </a:solidFill>
                <a:latin typeface="Arial" panose="020B0604020202020204" pitchFamily="34" charset="0"/>
                <a:ea typeface="ABC Oracle Medium" pitchFamily="34" charset="-122"/>
                <a:cs typeface="Arial" panose="020B0604020202020204" pitchFamily="34" charset="0"/>
              </a:rPr>
              <a:t>Roy Morgan 2025: #1 in financial services for trust &amp; ethics.</a:t>
            </a:r>
          </a:p>
          <a:p>
            <a:pPr marL="0" indent="0" algn="l">
              <a:lnSpc>
                <a:spcPct val="125000"/>
              </a:lnSpc>
              <a:buNone/>
            </a:pPr>
            <a:r>
              <a:rPr lang="en-US" sz="1600" dirty="0">
                <a:solidFill>
                  <a:srgbClr val="323232"/>
                </a:solidFill>
                <a:latin typeface="Arial" panose="020B0604020202020204" pitchFamily="34" charset="0"/>
                <a:ea typeface="ABC Oracle" pitchFamily="34" charset="-122"/>
                <a:cs typeface="Arial" panose="020B0604020202020204" pitchFamily="34" charset="0"/>
              </a:rPr>
              <a:t>84% of Australian executives know who you are.</a:t>
            </a:r>
          </a:p>
        </p:txBody>
      </p:sp>
      <p:sp>
        <p:nvSpPr>
          <p:cNvPr id="205" name="PresBand"/>
          <p:cNvSpPr/>
          <p:nvPr/>
        </p:nvSpPr>
        <p:spPr>
          <a:xfrm>
            <a:off x="6296000" y="3366700"/>
            <a:ext cx="5164480" cy="70000"/>
          </a:xfrm>
          <a:prstGeom prst="rect">
            <a:avLst/>
          </a:prstGeom>
          <a:solidFill>
            <a:srgbClr val="B8823C"/>
          </a:solidFill>
          <a:ln/>
        </p:spPr>
        <p:txBody>
          <a:bodyPr wrap="square" rtlCol="0" anchor="ctr"/>
          <a:lstStyle/>
          <a:p>
            <a:endParaRPr lang="en-US">
              <a:latin typeface="Arial" panose="020B0604020202020204" pitchFamily="34" charset="0"/>
              <a:cs typeface="Arial" panose="020B0604020202020204" pitchFamily="34" charset="0"/>
            </a:endParaRPr>
          </a:p>
        </p:txBody>
      </p:sp>
      <p:sp>
        <p:nvSpPr>
          <p:cNvPr id="206" name="PresLabel"/>
          <p:cNvSpPr/>
          <p:nvPr/>
        </p:nvSpPr>
        <p:spPr>
          <a:xfrm>
            <a:off x="6296000" y="3516700"/>
            <a:ext cx="5164480" cy="400000"/>
          </a:xfrm>
          <a:prstGeom prst="rect">
            <a:avLst/>
          </a:prstGeom>
          <a:noFill/>
          <a:ln/>
        </p:spPr>
        <p:txBody>
          <a:bodyPr wrap="square" lIns="0" tIns="0" rIns="0" bIns="0" rtlCol="0" anchor="t"/>
          <a:lstStyle/>
          <a:p>
            <a:pPr marL="0" indent="0" algn="l">
              <a:buNone/>
            </a:pPr>
            <a:r>
              <a:rPr lang="en-US" sz="1500" b="1" kern="0" spc="400" dirty="0">
                <a:solidFill>
                  <a:srgbClr val="B8823C"/>
                </a:solidFill>
                <a:latin typeface="Arial" panose="020B0604020202020204" pitchFamily="34" charset="0"/>
                <a:ea typeface="ABC Oracle Medium" pitchFamily="34" charset="-122"/>
                <a:cs typeface="Arial" panose="020B0604020202020204" pitchFamily="34" charset="0"/>
              </a:rPr>
              <a:t>FIVE YEARS OF PRESIDENTS</a:t>
            </a:r>
          </a:p>
        </p:txBody>
      </p:sp>
      <p:sp>
        <p:nvSpPr>
          <p:cNvPr id="207" name="PresBody"/>
          <p:cNvSpPr/>
          <p:nvPr/>
        </p:nvSpPr>
        <p:spPr>
          <a:xfrm>
            <a:off x="6295999" y="4066700"/>
            <a:ext cx="5465365" cy="2100000"/>
          </a:xfrm>
          <a:prstGeom prst="rect">
            <a:avLst/>
          </a:prstGeom>
          <a:noFill/>
          <a:ln/>
        </p:spPr>
        <p:txBody>
          <a:bodyPr wrap="square" lIns="0" tIns="0" rIns="0" bIns="0" rtlCol="0" anchor="t"/>
          <a:lstStyle/>
          <a:p>
            <a:pPr marL="0" indent="0" algn="l">
              <a:lnSpc>
                <a:spcPct val="130000"/>
              </a:lnSpc>
              <a:spcAft>
                <a:spcPts val="500"/>
              </a:spcAft>
              <a:buNone/>
            </a:pPr>
            <a:r>
              <a:rPr lang="en-US" sz="1500" dirty="0">
                <a:solidFill>
                  <a:srgbClr val="323232"/>
                </a:solidFill>
                <a:latin typeface="Arial" panose="020B0604020202020204" pitchFamily="34" charset="0"/>
                <a:ea typeface="ABC Oracle" pitchFamily="34" charset="-122"/>
                <a:cs typeface="Arial" panose="020B0604020202020204" pitchFamily="34" charset="0"/>
              </a:rPr>
              <a:t>King 2022:  "Now is our time."</a:t>
            </a:r>
          </a:p>
          <a:p>
            <a:pPr marL="0" indent="0" algn="l">
              <a:lnSpc>
                <a:spcPct val="130000"/>
              </a:lnSpc>
              <a:spcAft>
                <a:spcPts val="500"/>
              </a:spcAft>
              <a:buNone/>
            </a:pPr>
            <a:r>
              <a:rPr lang="en-US" sz="1500" dirty="0">
                <a:solidFill>
                  <a:srgbClr val="323232"/>
                </a:solidFill>
                <a:latin typeface="Arial" panose="020B0604020202020204" pitchFamily="34" charset="0"/>
                <a:ea typeface="ABC Oracle" pitchFamily="34" charset="-122"/>
                <a:cs typeface="Arial" panose="020B0604020202020204" pitchFamily="34" charset="0"/>
              </a:rPr>
              <a:t>Edwards 2023: “The actuarial brain belongs in more places.”</a:t>
            </a:r>
          </a:p>
          <a:p>
            <a:pPr marL="0" indent="0" algn="l">
              <a:lnSpc>
                <a:spcPct val="130000"/>
              </a:lnSpc>
              <a:spcAft>
                <a:spcPts val="500"/>
              </a:spcAft>
              <a:buNone/>
            </a:pPr>
            <a:r>
              <a:rPr lang="en-US" sz="1500" dirty="0">
                <a:solidFill>
                  <a:srgbClr val="323232"/>
                </a:solidFill>
                <a:latin typeface="Arial" panose="020B0604020202020204" pitchFamily="34" charset="0"/>
                <a:ea typeface="ABC Oracle" pitchFamily="34" charset="-122"/>
                <a:cs typeface="Arial" panose="020B0604020202020204" pitchFamily="34" charset="0"/>
              </a:rPr>
              <a:t>Whittle 2024: “Find ways to be heard in boardrooms.”</a:t>
            </a:r>
          </a:p>
          <a:p>
            <a:pPr marL="0" indent="0" algn="l">
              <a:lnSpc>
                <a:spcPct val="130000"/>
              </a:lnSpc>
              <a:buNone/>
            </a:pPr>
            <a:r>
              <a:rPr lang="en-US" sz="1500" dirty="0">
                <a:solidFill>
                  <a:srgbClr val="323232"/>
                </a:solidFill>
                <a:latin typeface="Arial" panose="020B0604020202020204" pitchFamily="34" charset="0"/>
                <a:ea typeface="ABC Oracle" pitchFamily="34" charset="-122"/>
                <a:cs typeface="Arial" panose="020B0604020202020204" pitchFamily="34" charset="0"/>
              </a:rPr>
              <a:t>Reeves 2026: “Beyond the numbers.”</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8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animBg="1"/>
      <p:bldP spid="202" grpId="0" animBg="1"/>
      <p:bldP spid="203" grpId="0" animBg="1"/>
      <p:bldP spid="204" grpId="0" animBg="1"/>
      <p:bldP spid="205" grpId="0" animBg="1"/>
      <p:bldP spid="206" grpId="0" animBg="1"/>
      <p:bldP spid="20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name="Slide">
    <p:bg>
      <p:bgPr>
        <a:solidFill>
          <a:srgbClr val="0F1E3C"/>
        </a:solidFill>
        <a:effectLst/>
      </p:bgPr>
    </p:bg>
    <p:spTree>
      <p:nvGrpSpPr>
        <p:cNvPr id="1" name=""/>
        <p:cNvGrpSpPr/>
        <p:nvPr/>
      </p:nvGrpSpPr>
      <p:grpSpPr>
        <a:xfrm>
          <a:off x="0" y="0"/>
          <a:ext cx="0" cy="0"/>
          <a:chOff x="0" y="0"/>
          <a:chExt cx="0" cy="0"/>
        </a:xfrm>
      </p:grpSpPr>
      <p:sp>
        <p:nvSpPr>
          <p:cNvPr id="208" name="Kicker"/>
          <p:cNvSpPr/>
          <p:nvPr/>
        </p:nvSpPr>
        <p:spPr>
          <a:xfrm>
            <a:off x="731520" y="2000000"/>
            <a:ext cx="10728960" cy="320000"/>
          </a:xfrm>
          <a:prstGeom prst="rect">
            <a:avLst/>
          </a:prstGeom>
          <a:noFill/>
          <a:ln/>
        </p:spPr>
        <p:txBody>
          <a:bodyPr wrap="square" lIns="0" tIns="0" rIns="0" bIns="0" rtlCol="0" anchor="ctr"/>
          <a:lstStyle/>
          <a:p>
            <a:pPr marL="0" indent="0" algn="ctr">
              <a:buNone/>
            </a:pPr>
            <a:r>
              <a:rPr lang="en-US" sz="1400" b="1" kern="0" spc="600" dirty="0">
                <a:solidFill>
                  <a:srgbClr val="8FA8FF"/>
                </a:solidFill>
                <a:latin typeface="Arial" panose="020B0604020202020204" pitchFamily="34" charset="0"/>
                <a:ea typeface="ABC Oracle Medium" pitchFamily="34" charset="-122"/>
                <a:cs typeface="Arial" panose="020B0604020202020204" pitchFamily="34" charset="0"/>
              </a:rPr>
              <a:t>THE HINGE MOMENT</a:t>
            </a:r>
          </a:p>
        </p:txBody>
      </p:sp>
      <p:sp>
        <p:nvSpPr>
          <p:cNvPr id="209" name="Head"/>
          <p:cNvSpPr/>
          <p:nvPr/>
        </p:nvSpPr>
        <p:spPr>
          <a:xfrm>
            <a:off x="731520" y="2600000"/>
            <a:ext cx="10728960" cy="800000"/>
          </a:xfrm>
          <a:prstGeom prst="rect">
            <a:avLst/>
          </a:prstGeom>
          <a:noFill/>
          <a:ln/>
        </p:spPr>
        <p:txBody>
          <a:bodyPr wrap="square" lIns="0" tIns="0" rIns="0" bIns="0" rtlCol="0" anchor="ctr"/>
          <a:lstStyle/>
          <a:p>
            <a:pPr marL="0" indent="0" algn="ctr">
              <a:buNone/>
            </a:pPr>
            <a:r>
              <a:rPr lang="en-US" sz="4400" dirty="0">
                <a:solidFill>
                  <a:srgbClr val="FFFFFF"/>
                </a:solidFill>
                <a:latin typeface="Arial" panose="020B0604020202020204" pitchFamily="34" charset="0"/>
                <a:ea typeface="ABC Oracle" pitchFamily="34" charset="-122"/>
                <a:cs typeface="Arial" panose="020B0604020202020204" pitchFamily="34" charset="0"/>
              </a:rPr>
              <a:t>Every generation has had to decide.</a:t>
            </a:r>
          </a:p>
        </p:txBody>
      </p:sp>
      <p:sp>
        <p:nvSpPr>
          <p:cNvPr id="210" name="Sub"/>
          <p:cNvSpPr/>
          <p:nvPr/>
        </p:nvSpPr>
        <p:spPr>
          <a:xfrm>
            <a:off x="731520" y="3700000"/>
            <a:ext cx="10728960" cy="700000"/>
          </a:xfrm>
          <a:prstGeom prst="rect">
            <a:avLst/>
          </a:prstGeom>
          <a:noFill/>
          <a:ln/>
        </p:spPr>
        <p:txBody>
          <a:bodyPr wrap="square" lIns="0" tIns="0" rIns="0" bIns="0" rtlCol="0" anchor="ctr"/>
          <a:lstStyle/>
          <a:p>
            <a:pPr marL="0" indent="0" algn="ctr">
              <a:buNone/>
            </a:pPr>
            <a:r>
              <a:rPr lang="en-US" sz="4400" dirty="0">
                <a:solidFill>
                  <a:srgbClr val="B8823C"/>
                </a:solidFill>
                <a:latin typeface="Arial" panose="020B0604020202020204" pitchFamily="34" charset="0"/>
                <a:ea typeface="ABC Oracle" pitchFamily="34" charset="-122"/>
                <a:cs typeface="Arial" panose="020B0604020202020204" pitchFamily="34" charset="0"/>
              </a:rPr>
              <a:t>This is your time.</a:t>
            </a:r>
          </a:p>
        </p:txBody>
      </p:sp>
      <p:sp>
        <p:nvSpPr>
          <p:cNvPr id="999" name="PageNum"/>
          <p:cNvSpPr/>
          <p:nvPr/>
        </p:nvSpPr>
        <p:spPr>
          <a:xfrm>
            <a:off x="10760480" y="6400800"/>
            <a:ext cx="700000" cy="250000"/>
          </a:xfrm>
          <a:prstGeom prst="rect">
            <a:avLst/>
          </a:prstGeom>
          <a:noFill/>
          <a:ln/>
        </p:spPr>
        <p:txBody>
          <a:bodyPr wrap="square" lIns="0" tIns="0" rIns="0" bIns="0" rtlCol="0" anchor="ctr"/>
          <a:lstStyle/>
          <a:p>
            <a:pPr marL="0" indent="0" algn="r">
              <a:buNone/>
            </a:pPr>
            <a:r>
              <a:rPr lang="en-US" sz="1000" dirty="0">
                <a:solidFill>
                  <a:srgbClr val="838484"/>
                </a:solidFill>
                <a:latin typeface="Arial" panose="020B0604020202020204" pitchFamily="34" charset="0"/>
                <a:ea typeface="ABC Oracle" pitchFamily="34" charset="-122"/>
                <a:cs typeface="Arial" panose="020B0604020202020204" pitchFamily="34" charset="0"/>
              </a:rPr>
              <a:t>9 / 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209"/>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0" animBg="1"/>
      <p:bldP spid="209" grpId="0" animBg="1"/>
      <p:bldP spid="2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CE6YYQN64SX3-786882053-16822</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https://actuaries.sharepoint.com/sites/DMS/_layouts/15/DocIdRedir.aspx?ID=CE6YYQN64SX3-786882053-16822</Url>
      <Description>CE6YYQN64SX3-786882053-16822</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Gain insights from speaker Karan Anand, Chief Strategy Officer and Managing Director Australia at Hnry. Rapidly changing consumer expectations and economic transformation demand actuarial insight that anticipates and then moves ahead of the speed of change — designing solutions rapidly, testing ideas fearlessly and communicating impact clearly to executive teams. How do we bring startup agility into actuarial practice while maintaining rigour? Karan shares frameworks from building and scaling innovative businesses. Through real examples of commercial innovation, you'll learn how to run lean experiments, focus resources on what's material and build business cases that resonate with leadership. </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Banking</TermName>
          <TermId xmlns="http://schemas.microsoft.com/office/infopath/2007/PartnerControls">d3d321f5-3d0c-46cb-9f59-66c9c2507daa</TermId>
        </TermInfo>
        <TermInfo xmlns="http://schemas.microsoft.com/office/infopath/2007/PartnerControls">
          <TermName xmlns="http://schemas.microsoft.com/office/infopath/2007/PartnerControls">Climate and Sustainability</TermName>
          <TermId xmlns="http://schemas.microsoft.com/office/infopath/2007/PartnerControls">c8891243-3451-46d5-a28d-dc107004171e</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Info xmlns="http://schemas.microsoft.com/office/infopath/2007/PartnerControls">
          <TermName xmlns="http://schemas.microsoft.com/office/infopath/2007/PartnerControls">Health</TermName>
          <TermId xmlns="http://schemas.microsoft.com/office/infopath/2007/PartnerControls">86c6c317-aa04-4573-bfd3-11091ca80761</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32</Value>
      <Value>97</Value>
      <Value>29</Value>
      <Value>44</Value>
      <Value>27</Value>
      <Value>40</Value>
      <Value>23</Value>
      <Value>38</Value>
      <Value>35</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3055C8A-CB33-41AB-B59D-0DA8CEA88F30}"/>
</file>

<file path=customXml/itemProps2.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3.xml><?xml version="1.0" encoding="utf-8"?>
<ds:datastoreItem xmlns:ds="http://schemas.openxmlformats.org/officeDocument/2006/customXml" ds:itemID="{23A7F36D-13F6-4DF0-A1FA-99BF5BE8352E}">
  <ds:schemaRefs>
    <ds:schemaRef ds:uri="b9043e53-a078-4fe1-9a97-1dc89097472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A41DD854-F574-4FA4-808F-054CA622D037}"/>
</file>

<file path=customXml/itemProps5.xml><?xml version="1.0" encoding="utf-8"?>
<ds:datastoreItem xmlns:ds="http://schemas.openxmlformats.org/officeDocument/2006/customXml" ds:itemID="{CD0838E3-09D9-4463-8037-38D4B69DF205}"/>
</file>

<file path=docProps/app.xml><?xml version="1.0" encoding="utf-8"?>
<Properties xmlns="http://schemas.openxmlformats.org/officeDocument/2006/extended-properties" xmlns:vt="http://schemas.openxmlformats.org/officeDocument/2006/docPropsVTypes">
  <TotalTime>4238</TotalTime>
  <Words>6908</Words>
  <Application>Microsoft Office PowerPoint</Application>
  <PresentationFormat>Widescreen</PresentationFormat>
  <Paragraphs>418</Paragraphs>
  <Slides>23</Slides>
  <Notes>23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9" baseType="lpstr">
      <vt:lpstr>ABC Oracle</vt:lpstr>
      <vt:lpstr>ABC Oracle Medium</vt:lpstr>
      <vt:lpstr>Arial</vt:lpstr>
      <vt:lpstr>Calibri</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Plenary 3 - Built to Pivot: Delivering Commercial Value Through Agile Innovation</dc:title>
  <dc:creator>Karan Anand</dc:creator>
  <cp:lastModifiedBy>Karan Anand</cp:lastModifiedBy>
  <cp:revision>12</cp:revision>
  <dcterms:created xsi:type="dcterms:W3CDTF">2023-05-24T00:01:03Z</dcterms:created>
  <dcterms:modified xsi:type="dcterms:W3CDTF">2026-05-25T05:10:10Z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MSIP_Label_0837e400-a07c-4077-92e8-ea6f7a01e9ad_Enabled">
    <vt:lpwstr>true</vt:lpwstr>
  </property>
  <property fmtid="{D5CDD505-2E9C-101B-9397-08002B2CF9AE}" pid="7" name="MSIP_Label_0837e400-a07c-4077-92e8-ea6f7a01e9ad_SetDate">
    <vt:lpwstr>2026-05-20T04:16:55Z</vt:lpwstr>
  </property>
  <property fmtid="{D5CDD505-2E9C-101B-9397-08002B2CF9AE}" pid="8" name="MSIP_Label_0837e400-a07c-4077-92e8-ea6f7a01e9ad_Method">
    <vt:lpwstr>Privileged</vt:lpwstr>
  </property>
  <property fmtid="{D5CDD505-2E9C-101B-9397-08002B2CF9AE}" pid="9" name="MSIP_Label_0837e400-a07c-4077-92e8-ea6f7a01e9ad_Name">
    <vt:lpwstr>0837e400-a07c-4077-92e8-ea6f7a01e9ad</vt:lpwstr>
  </property>
  <property fmtid="{D5CDD505-2E9C-101B-9397-08002B2CF9AE}" pid="10" name="MSIP_Label_0837e400-a07c-4077-92e8-ea6f7a01e9ad_SiteId">
    <vt:lpwstr>95d1d810-50cf-4169-8565-6bfba279a0cd</vt:lpwstr>
  </property>
  <property fmtid="{D5CDD505-2E9C-101B-9397-08002B2CF9AE}" pid="11" name="MSIP_Label_0837e400-a07c-4077-92e8-ea6f7a01e9ad_ActionId">
    <vt:lpwstr>69e6188b-e88a-45bb-851c-6dfe22a9241d</vt:lpwstr>
  </property>
  <property fmtid="{D5CDD505-2E9C-101B-9397-08002B2CF9AE}" pid="12" name="MSIP_Label_0837e400-a07c-4077-92e8-ea6f7a01e9ad_ContentBits">
    <vt:lpwstr>0</vt:lpwstr>
  </property>
  <property fmtid="{D5CDD505-2E9C-101B-9397-08002B2CF9AE}" pid="13" name="MSIP_Label_0837e400-a07c-4077-92e8-ea6f7a01e9ad_Tag">
    <vt:lpwstr>10, 0, 1, 1</vt:lpwstr>
  </property>
  <property fmtid="{D5CDD505-2E9C-101B-9397-08002B2CF9AE}" pid="14" name="_dlc_DocIdItemGuid">
    <vt:lpwstr>12bc9773-bb18-4a02-b437-c3f79e2bd443</vt:lpwstr>
  </property>
  <property fmtid="{D5CDD505-2E9C-101B-9397-08002B2CF9AE}" pid="15" name="Prototype_Education_Programs">
    <vt:lpwstr/>
  </property>
  <property fmtid="{D5CDD505-2E9C-101B-9397-08002B2CF9AE}" pid="16" name="Prototype_CPD_Activity_Format">
    <vt:lpwstr>33;#Presentation Slides|d40094d7-41bb-4670-ae67-14554674b2a3</vt:lpwstr>
  </property>
  <property fmtid="{D5CDD505-2E9C-101B-9397-08002B2CF9AE}" pid="17" name="Prototype_Practice_Area">
    <vt:lpwstr>35;#Banking|d3d321f5-3d0c-46cb-9f59-66c9c2507daa;#32;#Climate and Sustainability|c8891243-3451-46d5-a28d-dc107004171e;#44;#Data Science and AI|70993916-283d-436e-9a11-782717950164;#23;#General Insurance|95343fdf-1a65-4d44-be03-5f5c25e610eb;#27;#Health|86c6c317-aa04-4573-bfd3-11091ca80761</vt:lpwstr>
  </property>
  <property fmtid="{D5CDD505-2E9C-101B-9397-08002B2CF9AE}" pid="18" name="Prototype_Content_Types">
    <vt:lpwstr>29;#Presentation slides|82514a72-d478-4557-818e-561b0f30fbaf</vt:lpwstr>
  </property>
  <property fmtid="{D5CDD505-2E9C-101B-9397-08002B2CF9AE}" pid="19" name="Prototype_Tags">
    <vt:lpwstr>40;#Past Event|81820cd3-45f0-44e5-97c3-ef5505ffe26e;#97;#All Actuaries Summit|57ed7ee8-003a-406d-a47c-605a474390f3</vt:lpwstr>
  </property>
  <property fmtid="{D5CDD505-2E9C-101B-9397-08002B2CF9AE}" pid="20" name="Prototype_Event_Types">
    <vt:lpwstr>38;#Major Events|741f9fd0-c1f0-4e98-ad79-70afc16eedf5</vt:lpwstr>
  </property>
</Properties>
</file>