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diagrams/data1.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diagrams/data2.xml" ContentType="application/vnd.openxmlformats-officedocument.drawingml.diagramData+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5.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1.xml" ContentType="application/vnd.openxmlformats-officedocument.presentationml.notesSlide+xml"/>
  <Override PartName="/ppt/notesSlides/notesSlide2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quickStyle2.xml" ContentType="application/vnd.openxmlformats-officedocument.drawingml.diagramStyle+xml"/>
  <Override PartName="/ppt/notesMasters/notesMaster1.xml" ContentType="application/vnd.openxmlformats-officedocument.presentationml.notesMaster+xml"/>
  <Override PartName="/ppt/diagrams/colors2.xml" ContentType="application/vnd.openxmlformats-officedocument.drawingml.diagramColors+xml"/>
  <Override PartName="/ppt/authors.xml" ContentType="application/vnd.ms-powerpoint.authors+xml"/>
  <Override PartName="/ppt/theme/theme1.xml" ContentType="application/vnd.openxmlformats-officedocument.theme+xml"/>
  <Override PartName="/ppt/diagrams/drawing2.xml" ContentType="application/vnd.ms-office.drawingml.diagramDrawing+xml"/>
  <Override PartName="/ppt/charts/chart2.xml" ContentType="application/vnd.openxmlformats-officedocument.drawingml.chart+xml"/>
  <Override PartName="/ppt/diagrams/colors3.xml" ContentType="application/vnd.openxmlformats-officedocument.drawingml.diagramColors+xml"/>
  <Override PartName="/ppt/theme/theme2.xml" ContentType="application/vnd.openxmlformats-officedocument.theme+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layout3.xml" ContentType="application/vnd.openxmlformats-officedocument.drawingml.diagramLayout+xml"/>
  <Override PartName="/ppt/diagrams/quickStyle3.xml" ContentType="application/vnd.openxmlformats-officedocument.drawingml.diagramStyle+xml"/>
  <Override PartName="/ppt/diagrams/drawing3.xml" ContentType="application/vnd.ms-office.drawingml.diagramDrawing+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4.xml" ContentType="application/vnd.openxmlformats-officedocument.drawingml.diagramLayout+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2.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10.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1.xml" ContentType="application/vnd.openxmlformats-officedocument.presentationml.tags+xml"/>
  <Override PartName="/ppt/tags/tag78.xml" ContentType="application/vnd.openxmlformats-officedocument.presentationml.tags+xml"/>
  <Override PartName="/ppt/tags/tag90.xml" ContentType="application/vnd.openxmlformats-officedocument.presentationml.tags+xml"/>
  <Override PartName="/ppt/tags/tag80.xml" ContentType="application/vnd.openxmlformats-officedocument.presentationml.tags+xml"/>
  <Override PartName="/ppt/tags/tag8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tags/tag77.xml" ContentType="application/vnd.openxmlformats-officedocument.presentationml.tags+xml"/>
  <Override PartName="/ppt/tags/tag76.xml" ContentType="application/vnd.openxmlformats-officedocument.presentationml.tags+xml"/>
  <Override PartName="/ppt/tags/tag82.xml" ContentType="application/vnd.openxmlformats-officedocument.presentationml.tags+xml"/>
  <Override PartName="/ppt/tags/tag91.xml" ContentType="application/vnd.openxmlformats-officedocument.presentationml.tags+xml"/>
  <Override PartName="/ppt/tags/tag75.xml" ContentType="application/vnd.openxmlformats-officedocument.presentationml.tags+xml"/>
  <Override PartName="/ppt/tags/tag83.xml" ContentType="application/vnd.openxmlformats-officedocument.presentationml.tags+xml"/>
  <Override PartName="/ppt/tags/tag74.xml" ContentType="application/vnd.openxmlformats-officedocument.presentationml.tags+xml"/>
  <Override PartName="/ppt/tags/tag73.xml" ContentType="application/vnd.openxmlformats-officedocument.presentationml.tags+xml"/>
  <Override PartName="/ppt/tags/tag72.xml" ContentType="application/vnd.openxmlformats-officedocument.presentationml.tags+xml"/>
  <Override PartName="/ppt/tags/tag71.xml" ContentType="application/vnd.openxmlformats-officedocument.presentationml.tags+xml"/>
  <Override PartName="/ppt/tags/tag70.xml" ContentType="application/vnd.openxmlformats-officedocument.presentationml.tags+xml"/>
  <Override PartName="/ppt/tags/tag69.xml" ContentType="application/vnd.openxmlformats-officedocument.presentationml.tags+xml"/>
  <Override PartName="/ppt/tags/tag68.xml" ContentType="application/vnd.openxmlformats-officedocument.presentationml.tags+xml"/>
  <Override PartName="/ppt/tags/tag84.xml" ContentType="application/vnd.openxmlformats-officedocument.presentationml.tags+xml"/>
  <Override PartName="/ppt/tags/tag67.xml" ContentType="application/vnd.openxmlformats-officedocument.presentationml.tags+xml"/>
  <Override PartName="/ppt/tags/tag66.xml" ContentType="application/vnd.openxmlformats-officedocument.presentationml.tags+xml"/>
  <Override PartName="/ppt/tags/tag65.xml" ContentType="application/vnd.openxmlformats-officedocument.presentationml.tags+xml"/>
  <Override PartName="/ppt/tags/tag64.xml" ContentType="application/vnd.openxmlformats-officedocument.presentationml.tags+xml"/>
  <Override PartName="/ppt/tags/tag63.xml" ContentType="application/vnd.openxmlformats-officedocument.presentationml.tags+xml"/>
  <Override PartName="/ppt/tags/tag62.xml" ContentType="application/vnd.openxmlformats-officedocument.presentationml.tags+xml"/>
  <Override PartName="/ppt/tags/tag61.xml" ContentType="application/vnd.openxmlformats-officedocument.presentationml.tags+xml"/>
  <Override PartName="/ppt/tags/tag48.xml" ContentType="application/vnd.openxmlformats-officedocument.presentationml.tags+xml"/>
  <Override PartName="/ppt/tags/tag60.xml" ContentType="application/vnd.openxmlformats-officedocument.presentationml.tags+xml"/>
  <Override PartName="/ppt/tags/tag59.xml" ContentType="application/vnd.openxmlformats-officedocument.presentationml.tags+xml"/>
  <Override PartName="/ppt/tags/tag79.xml" ContentType="application/vnd.openxmlformats-officedocument.presentationml.tags+xml"/>
  <Override PartName="/ppt/tags/tag58.xml" ContentType="application/vnd.openxmlformats-officedocument.presentationml.tags+xml"/>
  <Override PartName="/ppt/tags/tag94.xml" ContentType="application/vnd.openxmlformats-officedocument.presentationml.tags+xml"/>
  <Override PartName="/ppt/tags/tag56.xml" ContentType="application/vnd.openxmlformats-officedocument.presentationml.tags+xml"/>
  <Override PartName="/ppt/tags/tag55.xml" ContentType="application/vnd.openxmlformats-officedocument.presentationml.tags+xml"/>
  <Override PartName="/ppt/tags/tag54.xml" ContentType="application/vnd.openxmlformats-officedocument.presentationml.tags+xml"/>
  <Override PartName="/ppt/tags/tag53.xml" ContentType="application/vnd.openxmlformats-officedocument.presentationml.tags+xml"/>
  <Override PartName="/ppt/tags/tag52.xml" ContentType="application/vnd.openxmlformats-officedocument.presentationml.tags+xml"/>
  <Override PartName="/ppt/tags/tag51.xml" ContentType="application/vnd.openxmlformats-officedocument.presentationml.tags+xml"/>
  <Override PartName="/ppt/tags/tag50.xml" ContentType="application/vnd.openxmlformats-officedocument.presentationml.tags+xml"/>
  <Override PartName="/ppt/tags/tag49.xml" ContentType="application/vnd.openxmlformats-officedocument.presentationml.tags+xml"/>
  <Override PartName="/ppt/tags/tag85.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5.xml" ContentType="application/vnd.openxmlformats-officedocument.presentationml.tags+xml"/>
  <Override PartName="/ppt/tags/tag57.xml" ContentType="application/vnd.openxmlformats-officedocument.presentationml.tag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3"/>
  </p:notesMasterIdLst>
  <p:sldIdLst>
    <p:sldId id="4252" r:id="rId6"/>
    <p:sldId id="4253" r:id="rId7"/>
    <p:sldId id="448" r:id="rId8"/>
    <p:sldId id="4254" r:id="rId9"/>
    <p:sldId id="4255" r:id="rId10"/>
    <p:sldId id="4256" r:id="rId11"/>
    <p:sldId id="4257" r:id="rId12"/>
    <p:sldId id="4258" r:id="rId13"/>
    <p:sldId id="4267" r:id="rId14"/>
    <p:sldId id="4259" r:id="rId15"/>
    <p:sldId id="4260" r:id="rId16"/>
    <p:sldId id="4261" r:id="rId17"/>
    <p:sldId id="4262" r:id="rId18"/>
    <p:sldId id="4263" r:id="rId19"/>
    <p:sldId id="4265" r:id="rId20"/>
    <p:sldId id="4264" r:id="rId21"/>
    <p:sldId id="4266" r:id="rId22"/>
    <p:sldId id="297" r:id="rId23"/>
    <p:sldId id="4250" r:id="rId24"/>
    <p:sldId id="4251" r:id="rId25"/>
    <p:sldId id="296" r:id="rId26"/>
    <p:sldId id="4246" r:id="rId27"/>
    <p:sldId id="4247" r:id="rId28"/>
    <p:sldId id="4248" r:id="rId29"/>
    <p:sldId id="4249" r:id="rId30"/>
    <p:sldId id="4238" r:id="rId31"/>
    <p:sldId id="273" r:id="rId32"/>
  </p:sldIdLst>
  <p:sldSz cx="12192000" cy="6858000"/>
  <p:notesSz cx="6858000" cy="9926638"/>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2BD642-9126-F635-8938-A96D450BF34A}" name="Dmitry Gorelik" initials="DG" userId="S::dmitry.gorelik@qbe.com::f99aa0aa-ffdb-4171-87d9-be91051d4429" providerId="AD"/>
  <p188:author id="{8BE8458F-4AF7-E2AE-EB35-9DA0F21DB14E}" name="Joanna Aldridge" initials="JA" userId="S::Joanna.Aldridge@qbe.com::69ef0629-c06a-4c6a-ba89-084d123a0552" providerId="AD"/>
  <p188:author id="{D212E8B4-F821-F90E-738E-C4DC9D6D8EFB}" name="Steven Zhu" initials="SZ" userId="S::Steven.Zhu@qbe.com::2de206e9-f8c8-439b-9564-cad3d831d4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F2C"/>
    <a:srgbClr val="E0F0E7"/>
    <a:srgbClr val="FFEFEF"/>
    <a:srgbClr val="FF9F9F"/>
    <a:srgbClr val="152D20"/>
    <a:srgbClr val="600000"/>
    <a:srgbClr val="C198FE"/>
    <a:srgbClr val="9FD89C"/>
    <a:srgbClr val="FF2525"/>
    <a:srgbClr val="1D01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511" autoAdjust="0"/>
  </p:normalViewPr>
  <p:slideViewPr>
    <p:cSldViewPr snapToGrid="0">
      <p:cViewPr varScale="1">
        <p:scale>
          <a:sx n="99" d="100"/>
          <a:sy n="99" d="100"/>
        </p:scale>
        <p:origin x="76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3" Type="http://schemas.openxmlformats.org/officeDocument/2006/relationships/oleObject" Target="file:///\\au.qbe.pri\data\T&amp;PD\Actuary_Igloo\Cat\Model%20Validation\CatResearchTeam\Management\ENSO_EPexample.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au.qbe.pri\data\T&amp;PD\Actuary_Igloo\Cat\Model%20Validation\CatResearchTeam\Management\ENSO_EPexampl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078078078078076E-3"/>
          <c:y val="3.496973772696705E-2"/>
          <c:w val="0.98438438438438436"/>
          <c:h val="0.93006052454606591"/>
        </c:manualLayout>
      </c:layout>
      <c:barChart>
        <c:barDir val="col"/>
        <c:grouping val="stacked"/>
        <c:varyColors val="0"/>
        <c:ser>
          <c:idx val="0"/>
          <c:order val="0"/>
          <c:spPr>
            <a:solidFill>
              <a:schemeClr val="accent5"/>
            </a:solidFill>
            <a:ln>
              <a:noFill/>
            </a:ln>
          </c:spPr>
          <c:invertIfNegative val="0"/>
          <c:dPt>
            <c:idx val="2"/>
            <c:invertIfNegative val="0"/>
            <c:bubble3D val="0"/>
            <c:spPr>
              <a:solidFill>
                <a:srgbClr val="E9163C"/>
              </a:solidFill>
              <a:ln>
                <a:noFill/>
              </a:ln>
            </c:spPr>
            <c:extLst>
              <c:ext xmlns:c16="http://schemas.microsoft.com/office/drawing/2014/chart" uri="{C3380CC4-5D6E-409C-BE32-E72D297353CC}">
                <c16:uniqueId val="{00000000-7427-4D1A-8829-ACE4C76D0E69}"/>
              </c:ext>
            </c:extLst>
          </c:dPt>
          <c:dPt>
            <c:idx val="3"/>
            <c:invertIfNegative val="0"/>
            <c:bubble3D val="0"/>
            <c:spPr>
              <a:solidFill>
                <a:srgbClr val="E9163C"/>
              </a:solidFill>
              <a:ln>
                <a:noFill/>
              </a:ln>
            </c:spPr>
            <c:extLst>
              <c:ext xmlns:c16="http://schemas.microsoft.com/office/drawing/2014/chart" uri="{C3380CC4-5D6E-409C-BE32-E72D297353CC}">
                <c16:uniqueId val="{00000001-7427-4D1A-8829-ACE4C76D0E69}"/>
              </c:ext>
            </c:extLst>
          </c:dPt>
          <c:dPt>
            <c:idx val="6"/>
            <c:invertIfNegative val="0"/>
            <c:bubble3D val="0"/>
            <c:spPr>
              <a:solidFill>
                <a:srgbClr val="142057"/>
              </a:solidFill>
              <a:ln>
                <a:noFill/>
              </a:ln>
            </c:spPr>
            <c:extLst>
              <c:ext xmlns:c16="http://schemas.microsoft.com/office/drawing/2014/chart" uri="{C3380CC4-5D6E-409C-BE32-E72D297353CC}">
                <c16:uniqueId val="{00000002-7427-4D1A-8829-ACE4C76D0E69}"/>
              </c:ext>
            </c:extLst>
          </c:dPt>
          <c:dPt>
            <c:idx val="7"/>
            <c:invertIfNegative val="0"/>
            <c:bubble3D val="0"/>
            <c:spPr>
              <a:solidFill>
                <a:srgbClr val="E9163C"/>
              </a:solidFill>
              <a:ln>
                <a:noFill/>
              </a:ln>
            </c:spPr>
            <c:extLst>
              <c:ext xmlns:c16="http://schemas.microsoft.com/office/drawing/2014/chart" uri="{C3380CC4-5D6E-409C-BE32-E72D297353CC}">
                <c16:uniqueId val="{00000003-7427-4D1A-8829-ACE4C76D0E69}"/>
              </c:ext>
            </c:extLst>
          </c:dPt>
          <c:dPt>
            <c:idx val="15"/>
            <c:invertIfNegative val="0"/>
            <c:bubble3D val="0"/>
            <c:spPr>
              <a:solidFill>
                <a:srgbClr val="E9163C"/>
              </a:solidFill>
              <a:ln>
                <a:noFill/>
              </a:ln>
            </c:spPr>
            <c:extLst>
              <c:ext xmlns:c16="http://schemas.microsoft.com/office/drawing/2014/chart" uri="{C3380CC4-5D6E-409C-BE32-E72D297353CC}">
                <c16:uniqueId val="{00000004-7427-4D1A-8829-ACE4C76D0E69}"/>
              </c:ext>
            </c:extLst>
          </c:dPt>
          <c:dPt>
            <c:idx val="16"/>
            <c:invertIfNegative val="0"/>
            <c:bubble3D val="0"/>
            <c:spPr>
              <a:solidFill>
                <a:schemeClr val="accent3"/>
              </a:solidFill>
              <a:ln>
                <a:noFill/>
              </a:ln>
            </c:spPr>
            <c:extLst>
              <c:ext xmlns:c16="http://schemas.microsoft.com/office/drawing/2014/chart" uri="{C3380CC4-5D6E-409C-BE32-E72D297353CC}">
                <c16:uniqueId val="{00000005-7427-4D1A-8829-ACE4C76D0E69}"/>
              </c:ext>
            </c:extLst>
          </c:dPt>
          <c:dPt>
            <c:idx val="18"/>
            <c:invertIfNegative val="0"/>
            <c:bubble3D val="0"/>
            <c:spPr>
              <a:solidFill>
                <a:schemeClr val="accent3"/>
              </a:solidFill>
              <a:ln>
                <a:noFill/>
              </a:ln>
            </c:spPr>
            <c:extLst>
              <c:ext xmlns:c16="http://schemas.microsoft.com/office/drawing/2014/chart" uri="{C3380CC4-5D6E-409C-BE32-E72D297353CC}">
                <c16:uniqueId val="{00000006-7427-4D1A-8829-ACE4C76D0E69}"/>
              </c:ext>
            </c:extLst>
          </c:dPt>
          <c:val>
            <c:numRef>
              <c:f>Sheet1!$A$1:$T$1</c:f>
              <c:numCache>
                <c:formatCode>General</c:formatCode>
                <c:ptCount val="20"/>
                <c:pt idx="0">
                  <c:v>150228000</c:v>
                </c:pt>
                <c:pt idx="1">
                  <c:v>1459137600</c:v>
                </c:pt>
                <c:pt idx="2">
                  <c:v>435918000</c:v>
                </c:pt>
                <c:pt idx="3">
                  <c:v>3307840800</c:v>
                </c:pt>
                <c:pt idx="4">
                  <c:v>2216312400</c:v>
                </c:pt>
                <c:pt idx="5">
                  <c:v>2004324000</c:v>
                </c:pt>
                <c:pt idx="6">
                  <c:v>813927600</c:v>
                </c:pt>
                <c:pt idx="7">
                  <c:v>696570000</c:v>
                </c:pt>
                <c:pt idx="8">
                  <c:v>3120762000</c:v>
                </c:pt>
                <c:pt idx="9">
                  <c:v>952728000</c:v>
                </c:pt>
                <c:pt idx="10">
                  <c:v>1087419600</c:v>
                </c:pt>
                <c:pt idx="11">
                  <c:v>643412400</c:v>
                </c:pt>
                <c:pt idx="12">
                  <c:v>2239167600</c:v>
                </c:pt>
                <c:pt idx="13">
                  <c:v>760256400</c:v>
                </c:pt>
                <c:pt idx="14">
                  <c:v>4124978400</c:v>
                </c:pt>
                <c:pt idx="15">
                  <c:v>137259600</c:v>
                </c:pt>
                <c:pt idx="16">
                  <c:v>386359369.824</c:v>
                </c:pt>
                <c:pt idx="17">
                  <c:v>450128021.79400009</c:v>
                </c:pt>
                <c:pt idx="18">
                  <c:v>264016256.764</c:v>
                </c:pt>
                <c:pt idx="19">
                  <c:v>1618248789.2199998</c:v>
                </c:pt>
              </c:numCache>
            </c:numRef>
          </c:val>
          <c:extLst>
            <c:ext xmlns:c16="http://schemas.microsoft.com/office/drawing/2014/chart" uri="{C3380CC4-5D6E-409C-BE32-E72D297353CC}">
              <c16:uniqueId val="{00000007-7427-4D1A-8829-ACE4C76D0E69}"/>
            </c:ext>
          </c:extLst>
        </c:ser>
        <c:ser>
          <c:idx val="1"/>
          <c:order val="1"/>
          <c:spPr>
            <a:solidFill>
              <a:srgbClr val="E9163C"/>
            </a:solidFill>
            <a:ln>
              <a:noFill/>
            </a:ln>
          </c:spPr>
          <c:invertIfNegative val="0"/>
          <c:dPt>
            <c:idx val="2"/>
            <c:invertIfNegative val="0"/>
            <c:bubble3D val="0"/>
            <c:spPr>
              <a:solidFill>
                <a:srgbClr val="BCD8FF"/>
              </a:solidFill>
              <a:ln>
                <a:noFill/>
              </a:ln>
            </c:spPr>
            <c:extLst>
              <c:ext xmlns:c16="http://schemas.microsoft.com/office/drawing/2014/chart" uri="{C3380CC4-5D6E-409C-BE32-E72D297353CC}">
                <c16:uniqueId val="{00000008-7427-4D1A-8829-ACE4C76D0E69}"/>
              </c:ext>
            </c:extLst>
          </c:dPt>
          <c:dPt>
            <c:idx val="3"/>
            <c:invertIfNegative val="0"/>
            <c:bubble3D val="0"/>
            <c:spPr>
              <a:solidFill>
                <a:srgbClr val="BCD8FF"/>
              </a:solidFill>
              <a:ln>
                <a:noFill/>
              </a:ln>
            </c:spPr>
            <c:extLst>
              <c:ext xmlns:c16="http://schemas.microsoft.com/office/drawing/2014/chart" uri="{C3380CC4-5D6E-409C-BE32-E72D297353CC}">
                <c16:uniqueId val="{00000009-7427-4D1A-8829-ACE4C76D0E69}"/>
              </c:ext>
            </c:extLst>
          </c:dPt>
          <c:dPt>
            <c:idx val="6"/>
            <c:invertIfNegative val="0"/>
            <c:bubble3D val="0"/>
            <c:spPr>
              <a:solidFill>
                <a:schemeClr val="accent3"/>
              </a:solidFill>
              <a:ln>
                <a:noFill/>
              </a:ln>
            </c:spPr>
            <c:extLst>
              <c:ext xmlns:c16="http://schemas.microsoft.com/office/drawing/2014/chart" uri="{C3380CC4-5D6E-409C-BE32-E72D297353CC}">
                <c16:uniqueId val="{0000000A-7427-4D1A-8829-ACE4C76D0E69}"/>
              </c:ext>
            </c:extLst>
          </c:dPt>
          <c:dPt>
            <c:idx val="7"/>
            <c:invertIfNegative val="0"/>
            <c:bubble3D val="0"/>
            <c:spPr>
              <a:solidFill>
                <a:srgbClr val="BCD8FF"/>
              </a:solidFill>
              <a:ln>
                <a:noFill/>
              </a:ln>
            </c:spPr>
            <c:extLst>
              <c:ext xmlns:c16="http://schemas.microsoft.com/office/drawing/2014/chart" uri="{C3380CC4-5D6E-409C-BE32-E72D297353CC}">
                <c16:uniqueId val="{0000000B-7427-4D1A-8829-ACE4C76D0E69}"/>
              </c:ext>
            </c:extLst>
          </c:dPt>
          <c:dPt>
            <c:idx val="15"/>
            <c:invertIfNegative val="0"/>
            <c:bubble3D val="0"/>
            <c:spPr>
              <a:solidFill>
                <a:srgbClr val="BCD8FF"/>
              </a:solidFill>
              <a:ln>
                <a:noFill/>
              </a:ln>
            </c:spPr>
            <c:extLst>
              <c:ext xmlns:c16="http://schemas.microsoft.com/office/drawing/2014/chart" uri="{C3380CC4-5D6E-409C-BE32-E72D297353CC}">
                <c16:uniqueId val="{0000000C-7427-4D1A-8829-ACE4C76D0E69}"/>
              </c:ext>
            </c:extLst>
          </c:dPt>
          <c:dPt>
            <c:idx val="16"/>
            <c:invertIfNegative val="0"/>
            <c:bubble3D val="0"/>
            <c:spPr>
              <a:solidFill>
                <a:srgbClr val="142057"/>
              </a:solidFill>
              <a:ln>
                <a:noFill/>
              </a:ln>
            </c:spPr>
            <c:extLst>
              <c:ext xmlns:c16="http://schemas.microsoft.com/office/drawing/2014/chart" uri="{C3380CC4-5D6E-409C-BE32-E72D297353CC}">
                <c16:uniqueId val="{0000000D-7427-4D1A-8829-ACE4C76D0E69}"/>
              </c:ext>
            </c:extLst>
          </c:dPt>
          <c:dPt>
            <c:idx val="18"/>
            <c:invertIfNegative val="0"/>
            <c:bubble3D val="0"/>
            <c:spPr>
              <a:solidFill>
                <a:srgbClr val="142057"/>
              </a:solidFill>
              <a:ln>
                <a:noFill/>
              </a:ln>
            </c:spPr>
            <c:extLst>
              <c:ext xmlns:c16="http://schemas.microsoft.com/office/drawing/2014/chart" uri="{C3380CC4-5D6E-409C-BE32-E72D297353CC}">
                <c16:uniqueId val="{0000000E-7427-4D1A-8829-ACE4C76D0E69}"/>
              </c:ext>
            </c:extLst>
          </c:dPt>
          <c:val>
            <c:numRef>
              <c:f>Sheet1!$A$2:$T$2</c:f>
              <c:numCache>
                <c:formatCode>General</c:formatCode>
                <c:ptCount val="20"/>
                <c:pt idx="0">
                  <c:v>63943200</c:v>
                </c:pt>
                <c:pt idx="1">
                  <c:v>0</c:v>
                </c:pt>
                <c:pt idx="2">
                  <c:v>0</c:v>
                </c:pt>
                <c:pt idx="3">
                  <c:v>0</c:v>
                </c:pt>
                <c:pt idx="4">
                  <c:v>0</c:v>
                </c:pt>
                <c:pt idx="5">
                  <c:v>185281200</c:v>
                </c:pt>
                <c:pt idx="6">
                  <c:v>0</c:v>
                </c:pt>
                <c:pt idx="7">
                  <c:v>2285134800</c:v>
                </c:pt>
                <c:pt idx="8">
                  <c:v>160756800</c:v>
                </c:pt>
                <c:pt idx="9">
                  <c:v>653556000</c:v>
                </c:pt>
                <c:pt idx="10">
                  <c:v>120182400</c:v>
                </c:pt>
                <c:pt idx="11">
                  <c:v>67153200</c:v>
                </c:pt>
                <c:pt idx="12">
                  <c:v>142652400</c:v>
                </c:pt>
                <c:pt idx="13">
                  <c:v>3178285200</c:v>
                </c:pt>
                <c:pt idx="14">
                  <c:v>0</c:v>
                </c:pt>
                <c:pt idx="15">
                  <c:v>553532400</c:v>
                </c:pt>
                <c:pt idx="16">
                  <c:v>10210989441.875999</c:v>
                </c:pt>
                <c:pt idx="17">
                  <c:v>0</c:v>
                </c:pt>
                <c:pt idx="18">
                  <c:v>387372750.73119992</c:v>
                </c:pt>
                <c:pt idx="19">
                  <c:v>0</c:v>
                </c:pt>
              </c:numCache>
            </c:numRef>
          </c:val>
          <c:extLst>
            <c:ext xmlns:c16="http://schemas.microsoft.com/office/drawing/2014/chart" uri="{C3380CC4-5D6E-409C-BE32-E72D297353CC}">
              <c16:uniqueId val="{0000000F-7427-4D1A-8829-ACE4C76D0E69}"/>
            </c:ext>
          </c:extLst>
        </c:ser>
        <c:ser>
          <c:idx val="2"/>
          <c:order val="2"/>
          <c:spPr>
            <a:solidFill>
              <a:srgbClr val="BCD8FF"/>
            </a:solidFill>
            <a:ln>
              <a:noFill/>
            </a:ln>
          </c:spPr>
          <c:invertIfNegative val="0"/>
          <c:dPt>
            <c:idx val="2"/>
            <c:invertIfNegative val="0"/>
            <c:bubble3D val="0"/>
            <c:spPr>
              <a:solidFill>
                <a:schemeClr val="accent3"/>
              </a:solidFill>
              <a:ln>
                <a:noFill/>
              </a:ln>
            </c:spPr>
            <c:extLst>
              <c:ext xmlns:c16="http://schemas.microsoft.com/office/drawing/2014/chart" uri="{C3380CC4-5D6E-409C-BE32-E72D297353CC}">
                <c16:uniqueId val="{00000010-7427-4D1A-8829-ACE4C76D0E69}"/>
              </c:ext>
            </c:extLst>
          </c:dPt>
          <c:dPt>
            <c:idx val="3"/>
            <c:invertIfNegative val="0"/>
            <c:bubble3D val="0"/>
            <c:spPr>
              <a:solidFill>
                <a:schemeClr val="accent3"/>
              </a:solidFill>
              <a:ln>
                <a:noFill/>
              </a:ln>
            </c:spPr>
            <c:extLst>
              <c:ext xmlns:c16="http://schemas.microsoft.com/office/drawing/2014/chart" uri="{C3380CC4-5D6E-409C-BE32-E72D297353CC}">
                <c16:uniqueId val="{00000011-7427-4D1A-8829-ACE4C76D0E69}"/>
              </c:ext>
            </c:extLst>
          </c:dPt>
          <c:dPt>
            <c:idx val="7"/>
            <c:invertIfNegative val="0"/>
            <c:bubble3D val="0"/>
            <c:spPr>
              <a:solidFill>
                <a:schemeClr val="accent3"/>
              </a:solidFill>
              <a:ln>
                <a:noFill/>
              </a:ln>
            </c:spPr>
            <c:extLst>
              <c:ext xmlns:c16="http://schemas.microsoft.com/office/drawing/2014/chart" uri="{C3380CC4-5D6E-409C-BE32-E72D297353CC}">
                <c16:uniqueId val="{00000012-7427-4D1A-8829-ACE4C76D0E69}"/>
              </c:ext>
            </c:extLst>
          </c:dPt>
          <c:dPt>
            <c:idx val="15"/>
            <c:invertIfNegative val="0"/>
            <c:bubble3D val="0"/>
            <c:spPr>
              <a:solidFill>
                <a:schemeClr val="accent3"/>
              </a:solidFill>
              <a:ln>
                <a:noFill/>
              </a:ln>
            </c:spPr>
            <c:extLst>
              <c:ext xmlns:c16="http://schemas.microsoft.com/office/drawing/2014/chart" uri="{C3380CC4-5D6E-409C-BE32-E72D297353CC}">
                <c16:uniqueId val="{00000013-7427-4D1A-8829-ACE4C76D0E69}"/>
              </c:ext>
            </c:extLst>
          </c:dPt>
          <c:val>
            <c:numRef>
              <c:f>Sheet1!$A$3:$T$3</c:f>
              <c:numCache>
                <c:formatCode>General</c:formatCode>
                <c:ptCount val="20"/>
                <c:pt idx="0">
                  <c:v>1174603200</c:v>
                </c:pt>
                <c:pt idx="1">
                  <c:v>26322000</c:v>
                </c:pt>
                <c:pt idx="2">
                  <c:v>1017570000</c:v>
                </c:pt>
                <c:pt idx="3">
                  <c:v>122750400</c:v>
                </c:pt>
                <c:pt idx="4">
                  <c:v>804811200</c:v>
                </c:pt>
                <c:pt idx="5">
                  <c:v>2697298800</c:v>
                </c:pt>
                <c:pt idx="6">
                  <c:v>0</c:v>
                </c:pt>
                <c:pt idx="7">
                  <c:v>0</c:v>
                </c:pt>
                <c:pt idx="8">
                  <c:v>47893200</c:v>
                </c:pt>
                <c:pt idx="9">
                  <c:v>1036958400</c:v>
                </c:pt>
                <c:pt idx="10">
                  <c:v>0</c:v>
                </c:pt>
                <c:pt idx="11">
                  <c:v>3015217200</c:v>
                </c:pt>
                <c:pt idx="12">
                  <c:v>100665600</c:v>
                </c:pt>
                <c:pt idx="13">
                  <c:v>0</c:v>
                </c:pt>
                <c:pt idx="14">
                  <c:v>0</c:v>
                </c:pt>
                <c:pt idx="15">
                  <c:v>1735197600</c:v>
                </c:pt>
                <c:pt idx="16">
                  <c:v>0</c:v>
                </c:pt>
                <c:pt idx="17">
                  <c:v>0</c:v>
                </c:pt>
                <c:pt idx="18">
                  <c:v>0</c:v>
                </c:pt>
                <c:pt idx="19">
                  <c:v>1617381945.9256301</c:v>
                </c:pt>
              </c:numCache>
            </c:numRef>
          </c:val>
          <c:extLst>
            <c:ext xmlns:c16="http://schemas.microsoft.com/office/drawing/2014/chart" uri="{C3380CC4-5D6E-409C-BE32-E72D297353CC}">
              <c16:uniqueId val="{00000014-7427-4D1A-8829-ACE4C76D0E69}"/>
            </c:ext>
          </c:extLst>
        </c:ser>
        <c:ser>
          <c:idx val="3"/>
          <c:order val="3"/>
          <c:spPr>
            <a:solidFill>
              <a:schemeClr val="accent3"/>
            </a:solidFill>
            <a:ln>
              <a:noFill/>
            </a:ln>
          </c:spPr>
          <c:invertIfNegative val="0"/>
          <c:dPt>
            <c:idx val="2"/>
            <c:invertIfNegative val="0"/>
            <c:bubble3D val="0"/>
            <c:spPr>
              <a:solidFill>
                <a:srgbClr val="142057"/>
              </a:solidFill>
              <a:ln>
                <a:noFill/>
              </a:ln>
            </c:spPr>
            <c:extLst>
              <c:ext xmlns:c16="http://schemas.microsoft.com/office/drawing/2014/chart" uri="{C3380CC4-5D6E-409C-BE32-E72D297353CC}">
                <c16:uniqueId val="{00000015-7427-4D1A-8829-ACE4C76D0E69}"/>
              </c:ext>
            </c:extLst>
          </c:dPt>
          <c:dPt>
            <c:idx val="3"/>
            <c:invertIfNegative val="0"/>
            <c:bubble3D val="0"/>
            <c:spPr>
              <a:solidFill>
                <a:srgbClr val="142057"/>
              </a:solidFill>
              <a:ln>
                <a:noFill/>
              </a:ln>
            </c:spPr>
            <c:extLst>
              <c:ext xmlns:c16="http://schemas.microsoft.com/office/drawing/2014/chart" uri="{C3380CC4-5D6E-409C-BE32-E72D297353CC}">
                <c16:uniqueId val="{00000016-7427-4D1A-8829-ACE4C76D0E69}"/>
              </c:ext>
            </c:extLst>
          </c:dPt>
          <c:dPt>
            <c:idx val="6"/>
            <c:invertIfNegative val="0"/>
            <c:bubble3D val="0"/>
            <c:spPr>
              <a:solidFill>
                <a:srgbClr val="E9163C"/>
              </a:solidFill>
              <a:ln>
                <a:noFill/>
              </a:ln>
            </c:spPr>
            <c:extLst>
              <c:ext xmlns:c16="http://schemas.microsoft.com/office/drawing/2014/chart" uri="{C3380CC4-5D6E-409C-BE32-E72D297353CC}">
                <c16:uniqueId val="{00000017-7427-4D1A-8829-ACE4C76D0E69}"/>
              </c:ext>
            </c:extLst>
          </c:dPt>
          <c:dPt>
            <c:idx val="7"/>
            <c:invertIfNegative val="0"/>
            <c:bubble3D val="0"/>
            <c:spPr>
              <a:solidFill>
                <a:srgbClr val="142057"/>
              </a:solidFill>
              <a:ln>
                <a:noFill/>
              </a:ln>
            </c:spPr>
            <c:extLst>
              <c:ext xmlns:c16="http://schemas.microsoft.com/office/drawing/2014/chart" uri="{C3380CC4-5D6E-409C-BE32-E72D297353CC}">
                <c16:uniqueId val="{00000018-7427-4D1A-8829-ACE4C76D0E69}"/>
              </c:ext>
            </c:extLst>
          </c:dPt>
          <c:dPt>
            <c:idx val="15"/>
            <c:invertIfNegative val="0"/>
            <c:bubble3D val="0"/>
            <c:spPr>
              <a:solidFill>
                <a:srgbClr val="142057"/>
              </a:solidFill>
              <a:ln>
                <a:noFill/>
              </a:ln>
            </c:spPr>
            <c:extLst>
              <c:ext xmlns:c16="http://schemas.microsoft.com/office/drawing/2014/chart" uri="{C3380CC4-5D6E-409C-BE32-E72D297353CC}">
                <c16:uniqueId val="{00000019-7427-4D1A-8829-ACE4C76D0E69}"/>
              </c:ext>
            </c:extLst>
          </c:dPt>
          <c:dPt>
            <c:idx val="16"/>
            <c:invertIfNegative val="0"/>
            <c:bubble3D val="0"/>
            <c:spPr>
              <a:solidFill>
                <a:srgbClr val="E9163C"/>
              </a:solidFill>
              <a:ln>
                <a:noFill/>
              </a:ln>
            </c:spPr>
            <c:extLst>
              <c:ext xmlns:c16="http://schemas.microsoft.com/office/drawing/2014/chart" uri="{C3380CC4-5D6E-409C-BE32-E72D297353CC}">
                <c16:uniqueId val="{0000001A-7427-4D1A-8829-ACE4C76D0E69}"/>
              </c:ext>
            </c:extLst>
          </c:dPt>
          <c:dPt>
            <c:idx val="18"/>
            <c:invertIfNegative val="0"/>
            <c:bubble3D val="0"/>
            <c:spPr>
              <a:solidFill>
                <a:srgbClr val="E9163C"/>
              </a:solidFill>
              <a:ln>
                <a:noFill/>
              </a:ln>
            </c:spPr>
            <c:extLst>
              <c:ext xmlns:c16="http://schemas.microsoft.com/office/drawing/2014/chart" uri="{C3380CC4-5D6E-409C-BE32-E72D297353CC}">
                <c16:uniqueId val="{0000001B-7427-4D1A-8829-ACE4C76D0E69}"/>
              </c:ext>
            </c:extLst>
          </c:dPt>
          <c:val>
            <c:numRef>
              <c:f>Sheet1!$A$4:$T$4</c:f>
              <c:numCache>
                <c:formatCode>General</c:formatCode>
                <c:ptCount val="20"/>
                <c:pt idx="0">
                  <c:v>16692000</c:v>
                </c:pt>
                <c:pt idx="1">
                  <c:v>4374331200</c:v>
                </c:pt>
                <c:pt idx="2">
                  <c:v>1299664800</c:v>
                </c:pt>
                <c:pt idx="3">
                  <c:v>148944000</c:v>
                </c:pt>
                <c:pt idx="4">
                  <c:v>3256609200</c:v>
                </c:pt>
                <c:pt idx="5">
                  <c:v>1436154000</c:v>
                </c:pt>
                <c:pt idx="6">
                  <c:v>0</c:v>
                </c:pt>
                <c:pt idx="7">
                  <c:v>0</c:v>
                </c:pt>
                <c:pt idx="8">
                  <c:v>0</c:v>
                </c:pt>
                <c:pt idx="9">
                  <c:v>2574291600</c:v>
                </c:pt>
                <c:pt idx="10">
                  <c:v>0</c:v>
                </c:pt>
                <c:pt idx="11">
                  <c:v>737401200</c:v>
                </c:pt>
                <c:pt idx="12">
                  <c:v>0</c:v>
                </c:pt>
                <c:pt idx="13">
                  <c:v>0</c:v>
                </c:pt>
                <c:pt idx="14">
                  <c:v>0</c:v>
                </c:pt>
                <c:pt idx="15">
                  <c:v>885703200</c:v>
                </c:pt>
                <c:pt idx="16">
                  <c:v>0</c:v>
                </c:pt>
                <c:pt idx="17">
                  <c:v>1891859952.8730001</c:v>
                </c:pt>
                <c:pt idx="18">
                  <c:v>0</c:v>
                </c:pt>
                <c:pt idx="19">
                  <c:v>2849586684.8199997</c:v>
                </c:pt>
              </c:numCache>
            </c:numRef>
          </c:val>
          <c:extLst>
            <c:ext xmlns:c16="http://schemas.microsoft.com/office/drawing/2014/chart" uri="{C3380CC4-5D6E-409C-BE32-E72D297353CC}">
              <c16:uniqueId val="{0000001C-7427-4D1A-8829-ACE4C76D0E69}"/>
            </c:ext>
          </c:extLst>
        </c:ser>
        <c:ser>
          <c:idx val="4"/>
          <c:order val="4"/>
          <c:spPr>
            <a:solidFill>
              <a:srgbClr val="142057"/>
            </a:solidFill>
            <a:ln>
              <a:noFill/>
            </a:ln>
          </c:spPr>
          <c:invertIfNegative val="0"/>
          <c:dPt>
            <c:idx val="2"/>
            <c:invertIfNegative val="0"/>
            <c:bubble3D val="0"/>
            <c:spPr>
              <a:solidFill>
                <a:schemeClr val="accent5"/>
              </a:solidFill>
              <a:ln>
                <a:noFill/>
              </a:ln>
            </c:spPr>
            <c:extLst>
              <c:ext xmlns:c16="http://schemas.microsoft.com/office/drawing/2014/chart" uri="{C3380CC4-5D6E-409C-BE32-E72D297353CC}">
                <c16:uniqueId val="{0000001D-7427-4D1A-8829-ACE4C76D0E69}"/>
              </c:ext>
            </c:extLst>
          </c:dPt>
          <c:dPt>
            <c:idx val="3"/>
            <c:invertIfNegative val="0"/>
            <c:bubble3D val="0"/>
            <c:spPr>
              <a:solidFill>
                <a:schemeClr val="accent5"/>
              </a:solidFill>
              <a:ln>
                <a:noFill/>
              </a:ln>
            </c:spPr>
            <c:extLst>
              <c:ext xmlns:c16="http://schemas.microsoft.com/office/drawing/2014/chart" uri="{C3380CC4-5D6E-409C-BE32-E72D297353CC}">
                <c16:uniqueId val="{0000001E-7427-4D1A-8829-ACE4C76D0E69}"/>
              </c:ext>
            </c:extLst>
          </c:dPt>
          <c:dPt>
            <c:idx val="6"/>
            <c:invertIfNegative val="0"/>
            <c:bubble3D val="0"/>
            <c:spPr>
              <a:solidFill>
                <a:schemeClr val="accent5"/>
              </a:solidFill>
              <a:ln>
                <a:noFill/>
              </a:ln>
            </c:spPr>
            <c:extLst>
              <c:ext xmlns:c16="http://schemas.microsoft.com/office/drawing/2014/chart" uri="{C3380CC4-5D6E-409C-BE32-E72D297353CC}">
                <c16:uniqueId val="{0000001F-7427-4D1A-8829-ACE4C76D0E69}"/>
              </c:ext>
            </c:extLst>
          </c:dPt>
          <c:dPt>
            <c:idx val="7"/>
            <c:invertIfNegative val="0"/>
            <c:bubble3D val="0"/>
            <c:spPr>
              <a:solidFill>
                <a:schemeClr val="accent5"/>
              </a:solidFill>
              <a:ln>
                <a:noFill/>
              </a:ln>
            </c:spPr>
            <c:extLst>
              <c:ext xmlns:c16="http://schemas.microsoft.com/office/drawing/2014/chart" uri="{C3380CC4-5D6E-409C-BE32-E72D297353CC}">
                <c16:uniqueId val="{00000020-7427-4D1A-8829-ACE4C76D0E69}"/>
              </c:ext>
            </c:extLst>
          </c:dPt>
          <c:dPt>
            <c:idx val="15"/>
            <c:invertIfNegative val="0"/>
            <c:bubble3D val="0"/>
            <c:spPr>
              <a:solidFill>
                <a:schemeClr val="accent5"/>
              </a:solidFill>
              <a:ln>
                <a:noFill/>
              </a:ln>
            </c:spPr>
            <c:extLst>
              <c:ext xmlns:c16="http://schemas.microsoft.com/office/drawing/2014/chart" uri="{C3380CC4-5D6E-409C-BE32-E72D297353CC}">
                <c16:uniqueId val="{00000021-7427-4D1A-8829-ACE4C76D0E69}"/>
              </c:ext>
            </c:extLst>
          </c:dPt>
          <c:dPt>
            <c:idx val="16"/>
            <c:invertIfNegative val="0"/>
            <c:bubble3D val="0"/>
            <c:spPr>
              <a:solidFill>
                <a:schemeClr val="accent5"/>
              </a:solidFill>
              <a:ln>
                <a:noFill/>
              </a:ln>
            </c:spPr>
            <c:extLst>
              <c:ext xmlns:c16="http://schemas.microsoft.com/office/drawing/2014/chart" uri="{C3380CC4-5D6E-409C-BE32-E72D297353CC}">
                <c16:uniqueId val="{00000022-7427-4D1A-8829-ACE4C76D0E69}"/>
              </c:ext>
            </c:extLst>
          </c:dPt>
          <c:dPt>
            <c:idx val="18"/>
            <c:invertIfNegative val="0"/>
            <c:bubble3D val="0"/>
            <c:spPr>
              <a:solidFill>
                <a:schemeClr val="accent5"/>
              </a:solidFill>
              <a:ln>
                <a:noFill/>
              </a:ln>
            </c:spPr>
            <c:extLst>
              <c:ext xmlns:c16="http://schemas.microsoft.com/office/drawing/2014/chart" uri="{C3380CC4-5D6E-409C-BE32-E72D297353CC}">
                <c16:uniqueId val="{00000023-7427-4D1A-8829-ACE4C76D0E69}"/>
              </c:ext>
            </c:extLst>
          </c:dPt>
          <c:val>
            <c:numRef>
              <c:f>Sheet1!$A$5:$T$5</c:f>
              <c:numCache>
                <c:formatCode>General</c:formatCode>
                <c:ptCount val="20"/>
                <c:pt idx="0">
                  <c:v>0</c:v>
                </c:pt>
                <c:pt idx="1">
                  <c:v>73958400</c:v>
                </c:pt>
                <c:pt idx="2">
                  <c:v>0</c:v>
                </c:pt>
                <c:pt idx="3">
                  <c:v>0</c:v>
                </c:pt>
                <c:pt idx="4">
                  <c:v>92319600</c:v>
                </c:pt>
                <c:pt idx="5">
                  <c:v>4092878400</c:v>
                </c:pt>
                <c:pt idx="6">
                  <c:v>0</c:v>
                </c:pt>
                <c:pt idx="7">
                  <c:v>0</c:v>
                </c:pt>
                <c:pt idx="8">
                  <c:v>0</c:v>
                </c:pt>
                <c:pt idx="9">
                  <c:v>787348800</c:v>
                </c:pt>
                <c:pt idx="10">
                  <c:v>888528000</c:v>
                </c:pt>
                <c:pt idx="11">
                  <c:v>0</c:v>
                </c:pt>
                <c:pt idx="12">
                  <c:v>216097200</c:v>
                </c:pt>
                <c:pt idx="13">
                  <c:v>2007534000</c:v>
                </c:pt>
                <c:pt idx="14">
                  <c:v>1510626000</c:v>
                </c:pt>
                <c:pt idx="15">
                  <c:v>0</c:v>
                </c:pt>
                <c:pt idx="16">
                  <c:v>0</c:v>
                </c:pt>
                <c:pt idx="17">
                  <c:v>494446225.42700005</c:v>
                </c:pt>
                <c:pt idx="18">
                  <c:v>0</c:v>
                </c:pt>
                <c:pt idx="19">
                  <c:v>618679316.42339993</c:v>
                </c:pt>
              </c:numCache>
            </c:numRef>
          </c:val>
          <c:extLst>
            <c:ext xmlns:c16="http://schemas.microsoft.com/office/drawing/2014/chart" uri="{C3380CC4-5D6E-409C-BE32-E72D297353CC}">
              <c16:uniqueId val="{00000024-7427-4D1A-8829-ACE4C76D0E69}"/>
            </c:ext>
          </c:extLst>
        </c:ser>
        <c:dLbls>
          <c:showLegendKey val="0"/>
          <c:showVal val="0"/>
          <c:showCatName val="0"/>
          <c:showSerName val="0"/>
          <c:showPercent val="0"/>
          <c:showBubbleSize val="0"/>
        </c:dLbls>
        <c:gapWidth val="80"/>
        <c:overlap val="100"/>
        <c:axId val="1053017135"/>
        <c:axId val="1"/>
      </c:barChart>
      <c:catAx>
        <c:axId val="1053017135"/>
        <c:scaling>
          <c:orientation val="minMax"/>
        </c:scaling>
        <c:delete val="0"/>
        <c:axPos val="b"/>
        <c:majorGridlines>
          <c:spPr>
            <a:ln>
              <a:noFill/>
            </a:ln>
          </c:spPr>
        </c:majorGridlines>
        <c:majorTickMark val="none"/>
        <c:minorTickMark val="none"/>
        <c:tickLblPos val="none"/>
        <c:spPr>
          <a:ln w="9525" cmpd="sng" algn="ctr">
            <a:solidFill>
              <a:srgbClr val="A1A1A1"/>
            </a:solidFill>
            <a:prstDash val="solid"/>
          </a:ln>
        </c:spPr>
        <c:crossAx val="1"/>
        <c:crosses val="min"/>
        <c:auto val="0"/>
        <c:lblAlgn val="ctr"/>
        <c:lblOffset val="100"/>
        <c:noMultiLvlLbl val="0"/>
      </c:catAx>
      <c:valAx>
        <c:axId val="1"/>
        <c:scaling>
          <c:orientation val="minMax"/>
          <c:max val="11000000000"/>
          <c:min val="0"/>
        </c:scaling>
        <c:delete val="0"/>
        <c:axPos val="l"/>
        <c:majorGridlines>
          <c:spPr>
            <a:ln>
              <a:noFill/>
            </a:ln>
          </c:spPr>
        </c:majorGridlines>
        <c:numFmt formatCode="General" sourceLinked="1"/>
        <c:majorTickMark val="out"/>
        <c:minorTickMark val="none"/>
        <c:tickLblPos val="none"/>
        <c:spPr>
          <a:ln w="9525" cmpd="sng" algn="ctr">
            <a:solidFill>
              <a:srgbClr val="A1A1A1"/>
            </a:solidFill>
            <a:prstDash val="solid"/>
          </a:ln>
        </c:spPr>
        <c:txPr>
          <a:bodyPr wrap="none"/>
          <a:lstStyle/>
          <a:p>
            <a:pPr>
              <a:defRPr sz="1000" b="1" kern="1200">
                <a:latin typeface="+mn-lt"/>
                <a:ea typeface="+mn-ea"/>
                <a:cs typeface="+mn-cs"/>
              </a:defRPr>
            </a:pPr>
            <a:endParaRPr lang="en-US"/>
          </a:p>
        </c:txPr>
        <c:crossAx val="1053017135"/>
        <c:crosses val="min"/>
        <c:crossBetween val="between"/>
        <c:majorUnit val="1000000000"/>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j-lt"/>
                <a:ea typeface="+mn-ea"/>
                <a:cs typeface="QBE Sans" panose="020B0503020203020204" pitchFamily="34" charset="0"/>
              </a:defRPr>
            </a:pPr>
            <a:r>
              <a:rPr lang="en-AU" b="1" noProof="0" dirty="0">
                <a:solidFill>
                  <a:schemeClr val="accent1"/>
                </a:solidFill>
              </a:rPr>
              <a:t>Australian All Perils - Loss by ENSO Phase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j-lt"/>
              <a:ea typeface="+mn-ea"/>
              <a:cs typeface="QBE Sans" panose="020B0503020203020204" pitchFamily="34" charset="0"/>
            </a:defRPr>
          </a:pPr>
          <a:endParaRPr lang="en-US"/>
        </a:p>
      </c:txPr>
    </c:title>
    <c:autoTitleDeleted val="0"/>
    <c:plotArea>
      <c:layout/>
      <c:scatterChart>
        <c:scatterStyle val="smoothMarker"/>
        <c:varyColors val="0"/>
        <c:ser>
          <c:idx val="0"/>
          <c:order val="0"/>
          <c:tx>
            <c:strRef>
              <c:f>Sheet1!$D$4</c:f>
              <c:strCache>
                <c:ptCount val="1"/>
                <c:pt idx="0">
                  <c:v>All Years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Sheet1!$C$5:$C$13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Sheet1!$D$5:$D$13</c:f>
              <c:numCache>
                <c:formatCode>General</c:formatCode>
                <c:ptCount val="9"/>
                <c:pt idx="0">
                  <c:v>201</c:v>
                </c:pt>
                <c:pt idx="1">
                  <c:v>241</c:v>
                </c:pt>
                <c:pt idx="2">
                  <c:v>401</c:v>
                </c:pt>
                <c:pt idx="3">
                  <c:v>777</c:v>
                </c:pt>
                <c:pt idx="4">
                  <c:v>1091</c:v>
                </c:pt>
                <c:pt idx="5">
                  <c:v>1604</c:v>
                </c:pt>
                <c:pt idx="6">
                  <c:v>2274</c:v>
                </c:pt>
                <c:pt idx="7">
                  <c:v>4557</c:v>
                </c:pt>
                <c:pt idx="8">
                  <c:v>8927</c:v>
                </c:pt>
              </c:numCache>
            </c:numRef>
          </c:yVal>
          <c:smooth val="1"/>
          <c:extLst>
            <c:ext xmlns:c16="http://schemas.microsoft.com/office/drawing/2014/chart" uri="{C3380CC4-5D6E-409C-BE32-E72D297353CC}">
              <c16:uniqueId val="{00000000-34CB-4F2F-B0AB-FBEE0CBAB8A4}"/>
            </c:ext>
          </c:extLst>
        </c:ser>
        <c:ser>
          <c:idx val="1"/>
          <c:order val="1"/>
          <c:tx>
            <c:strRef>
              <c:f>Sheet1!$E$4</c:f>
              <c:strCache>
                <c:ptCount val="1"/>
                <c:pt idx="0">
                  <c:v>El Nino</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Sheet1!$C$5:$C$13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Sheet1!$E$5:$E$13</c:f>
              <c:numCache>
                <c:formatCode>General</c:formatCode>
                <c:ptCount val="9"/>
                <c:pt idx="0">
                  <c:v>160.80000000000001</c:v>
                </c:pt>
                <c:pt idx="1">
                  <c:v>192.8</c:v>
                </c:pt>
                <c:pt idx="2">
                  <c:v>320.8</c:v>
                </c:pt>
                <c:pt idx="3">
                  <c:v>621.6</c:v>
                </c:pt>
                <c:pt idx="4">
                  <c:v>872.80000000000007</c:v>
                </c:pt>
                <c:pt idx="5">
                  <c:v>1283.2</c:v>
                </c:pt>
                <c:pt idx="6">
                  <c:v>1819.2</c:v>
                </c:pt>
                <c:pt idx="7">
                  <c:v>3645.6000000000004</c:v>
                </c:pt>
                <c:pt idx="8">
                  <c:v>7141.6</c:v>
                </c:pt>
              </c:numCache>
            </c:numRef>
          </c:yVal>
          <c:smooth val="1"/>
          <c:extLst>
            <c:ext xmlns:c16="http://schemas.microsoft.com/office/drawing/2014/chart" uri="{C3380CC4-5D6E-409C-BE32-E72D297353CC}">
              <c16:uniqueId val="{00000001-34CB-4F2F-B0AB-FBEE0CBAB8A4}"/>
            </c:ext>
          </c:extLst>
        </c:ser>
        <c:ser>
          <c:idx val="2"/>
          <c:order val="2"/>
          <c:tx>
            <c:strRef>
              <c:f>Sheet1!$F$4</c:f>
              <c:strCache>
                <c:ptCount val="1"/>
                <c:pt idx="0">
                  <c:v>La Nina</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Sheet1!$C$5:$C$13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Sheet1!$F$5:$F$13</c:f>
              <c:numCache>
                <c:formatCode>General</c:formatCode>
                <c:ptCount val="9"/>
                <c:pt idx="0">
                  <c:v>241.2</c:v>
                </c:pt>
                <c:pt idx="1">
                  <c:v>289.2</c:v>
                </c:pt>
                <c:pt idx="2">
                  <c:v>481.2</c:v>
                </c:pt>
                <c:pt idx="3">
                  <c:v>932.4</c:v>
                </c:pt>
                <c:pt idx="4">
                  <c:v>1309.2</c:v>
                </c:pt>
                <c:pt idx="5">
                  <c:v>1924.8</c:v>
                </c:pt>
                <c:pt idx="6">
                  <c:v>2728.7999999999997</c:v>
                </c:pt>
                <c:pt idx="7">
                  <c:v>5468.4</c:v>
                </c:pt>
                <c:pt idx="8">
                  <c:v>10712.4</c:v>
                </c:pt>
              </c:numCache>
            </c:numRef>
          </c:yVal>
          <c:smooth val="1"/>
          <c:extLst>
            <c:ext xmlns:c16="http://schemas.microsoft.com/office/drawing/2014/chart" uri="{C3380CC4-5D6E-409C-BE32-E72D297353CC}">
              <c16:uniqueId val="{00000002-34CB-4F2F-B0AB-FBEE0CBAB8A4}"/>
            </c:ext>
          </c:extLst>
        </c:ser>
        <c:ser>
          <c:idx val="3"/>
          <c:order val="3"/>
          <c:tx>
            <c:strRef>
              <c:f>Sheet1!$G$4</c:f>
              <c:strCache>
                <c:ptCount val="1"/>
                <c:pt idx="0">
                  <c:v>Neutral</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Sheet1!$C$5:$C$13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Sheet1!$G$5:$G$13</c:f>
              <c:numCache>
                <c:formatCode>General</c:formatCode>
                <c:ptCount val="9"/>
                <c:pt idx="0">
                  <c:v>211.05</c:v>
                </c:pt>
                <c:pt idx="1">
                  <c:v>253.05</c:v>
                </c:pt>
                <c:pt idx="2">
                  <c:v>421.05</c:v>
                </c:pt>
                <c:pt idx="3">
                  <c:v>815.85</c:v>
                </c:pt>
                <c:pt idx="4">
                  <c:v>1145.55</c:v>
                </c:pt>
                <c:pt idx="5">
                  <c:v>1684.2</c:v>
                </c:pt>
                <c:pt idx="6">
                  <c:v>2387.7000000000003</c:v>
                </c:pt>
                <c:pt idx="7">
                  <c:v>4784.8500000000004</c:v>
                </c:pt>
                <c:pt idx="8">
                  <c:v>9373.35</c:v>
                </c:pt>
              </c:numCache>
            </c:numRef>
          </c:yVal>
          <c:smooth val="1"/>
          <c:extLst>
            <c:ext xmlns:c16="http://schemas.microsoft.com/office/drawing/2014/chart" uri="{C3380CC4-5D6E-409C-BE32-E72D297353CC}">
              <c16:uniqueId val="{00000003-34CB-4F2F-B0AB-FBEE0CBAB8A4}"/>
            </c:ext>
          </c:extLst>
        </c:ser>
        <c:dLbls>
          <c:showLegendKey val="0"/>
          <c:showVal val="0"/>
          <c:showCatName val="0"/>
          <c:showSerName val="0"/>
          <c:showPercent val="0"/>
          <c:showBubbleSize val="0"/>
        </c:dLbls>
        <c:axId val="863738848"/>
        <c:axId val="863740288"/>
      </c:scatterChart>
      <c:valAx>
        <c:axId val="863738848"/>
        <c:scaling>
          <c:logBase val="10"/>
          <c:orientation val="minMax"/>
          <c:max val="1000"/>
          <c:min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crossAx val="863740288"/>
        <c:crosses val="autoZero"/>
        <c:crossBetween val="midCat"/>
      </c:valAx>
      <c:valAx>
        <c:axId val="863740288"/>
        <c:scaling>
          <c:orientation val="minMax"/>
          <c:max val="1000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crossAx val="86373884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latin typeface="+mj-lt"/>
          <a:cs typeface="QBE Sans" panose="020B0503020203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j-lt"/>
                <a:ea typeface="+mn-ea"/>
                <a:cs typeface="QBE Sans" panose="020B0503020203020204" pitchFamily="34" charset="0"/>
              </a:defRPr>
            </a:pPr>
            <a:r>
              <a:rPr lang="en-AU" b="1" noProof="0" dirty="0">
                <a:solidFill>
                  <a:schemeClr val="accent1"/>
                </a:solidFill>
              </a:rPr>
              <a:t>Australian Storm - Loss by ENSO Phase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j-lt"/>
              <a:ea typeface="+mn-ea"/>
              <a:cs typeface="QBE Sans" panose="020B0503020203020204" pitchFamily="34" charset="0"/>
            </a:defRPr>
          </a:pPr>
          <a:endParaRPr lang="en-US"/>
        </a:p>
      </c:txPr>
    </c:title>
    <c:autoTitleDeleted val="0"/>
    <c:plotArea>
      <c:layout/>
      <c:scatterChart>
        <c:scatterStyle val="smoothMarker"/>
        <c:varyColors val="0"/>
        <c:ser>
          <c:idx val="0"/>
          <c:order val="0"/>
          <c:tx>
            <c:strRef>
              <c:f>Sheet1!$K$4</c:f>
              <c:strCache>
                <c:ptCount val="1"/>
                <c:pt idx="0">
                  <c:v>All Years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Sheet1!$J$5:$J$13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Sheet1!$K$5:$K$13</c:f>
              <c:numCache>
                <c:formatCode>General</c:formatCode>
                <c:ptCount val="9"/>
                <c:pt idx="0">
                  <c:v>143</c:v>
                </c:pt>
                <c:pt idx="1">
                  <c:v>174</c:v>
                </c:pt>
                <c:pt idx="2">
                  <c:v>295</c:v>
                </c:pt>
                <c:pt idx="3">
                  <c:v>613</c:v>
                </c:pt>
                <c:pt idx="4">
                  <c:v>868</c:v>
                </c:pt>
                <c:pt idx="5">
                  <c:v>1171</c:v>
                </c:pt>
                <c:pt idx="6">
                  <c:v>1584</c:v>
                </c:pt>
                <c:pt idx="7">
                  <c:v>1962</c:v>
                </c:pt>
                <c:pt idx="8">
                  <c:v>2307</c:v>
                </c:pt>
              </c:numCache>
            </c:numRef>
          </c:yVal>
          <c:smooth val="1"/>
          <c:extLst>
            <c:ext xmlns:c16="http://schemas.microsoft.com/office/drawing/2014/chart" uri="{C3380CC4-5D6E-409C-BE32-E72D297353CC}">
              <c16:uniqueId val="{00000000-FF5A-4B75-8548-A59E6D8B1131}"/>
            </c:ext>
          </c:extLst>
        </c:ser>
        <c:ser>
          <c:idx val="1"/>
          <c:order val="1"/>
          <c:tx>
            <c:strRef>
              <c:f>Sheet1!$L$4</c:f>
              <c:strCache>
                <c:ptCount val="1"/>
                <c:pt idx="0">
                  <c:v>El Nino</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Sheet1!$J$5:$J$13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Sheet1!$L$5:$L$13</c:f>
              <c:numCache>
                <c:formatCode>General</c:formatCode>
                <c:ptCount val="9"/>
                <c:pt idx="0">
                  <c:v>100.1</c:v>
                </c:pt>
                <c:pt idx="1">
                  <c:v>121.8</c:v>
                </c:pt>
                <c:pt idx="2">
                  <c:v>206.5</c:v>
                </c:pt>
                <c:pt idx="3">
                  <c:v>429.09999999999997</c:v>
                </c:pt>
                <c:pt idx="4">
                  <c:v>607.59999999999991</c:v>
                </c:pt>
                <c:pt idx="5">
                  <c:v>819.69999999999993</c:v>
                </c:pt>
                <c:pt idx="6">
                  <c:v>1108.8</c:v>
                </c:pt>
                <c:pt idx="7">
                  <c:v>1373.3999999999999</c:v>
                </c:pt>
                <c:pt idx="8">
                  <c:v>1614.8999999999999</c:v>
                </c:pt>
              </c:numCache>
            </c:numRef>
          </c:yVal>
          <c:smooth val="1"/>
          <c:extLst>
            <c:ext xmlns:c16="http://schemas.microsoft.com/office/drawing/2014/chart" uri="{C3380CC4-5D6E-409C-BE32-E72D297353CC}">
              <c16:uniqueId val="{00000001-FF5A-4B75-8548-A59E6D8B1131}"/>
            </c:ext>
          </c:extLst>
        </c:ser>
        <c:ser>
          <c:idx val="2"/>
          <c:order val="2"/>
          <c:tx>
            <c:strRef>
              <c:f>Sheet1!$M$4</c:f>
              <c:strCache>
                <c:ptCount val="1"/>
                <c:pt idx="0">
                  <c:v>La Nina</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Sheet1!$J$5:$J$13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Sheet1!$M$5:$M$13</c:f>
              <c:numCache>
                <c:formatCode>General</c:formatCode>
                <c:ptCount val="9"/>
                <c:pt idx="0">
                  <c:v>185.9</c:v>
                </c:pt>
                <c:pt idx="1">
                  <c:v>226.20000000000002</c:v>
                </c:pt>
                <c:pt idx="2">
                  <c:v>383.5</c:v>
                </c:pt>
                <c:pt idx="3">
                  <c:v>796.9</c:v>
                </c:pt>
                <c:pt idx="4">
                  <c:v>1128.4000000000001</c:v>
                </c:pt>
                <c:pt idx="5">
                  <c:v>1522.3</c:v>
                </c:pt>
                <c:pt idx="6">
                  <c:v>2059.2000000000003</c:v>
                </c:pt>
                <c:pt idx="7">
                  <c:v>2550.6</c:v>
                </c:pt>
                <c:pt idx="8">
                  <c:v>2999.1</c:v>
                </c:pt>
              </c:numCache>
            </c:numRef>
          </c:yVal>
          <c:smooth val="1"/>
          <c:extLst>
            <c:ext xmlns:c16="http://schemas.microsoft.com/office/drawing/2014/chart" uri="{C3380CC4-5D6E-409C-BE32-E72D297353CC}">
              <c16:uniqueId val="{00000002-FF5A-4B75-8548-A59E6D8B1131}"/>
            </c:ext>
          </c:extLst>
        </c:ser>
        <c:ser>
          <c:idx val="3"/>
          <c:order val="3"/>
          <c:tx>
            <c:strRef>
              <c:f>Sheet1!$N$4</c:f>
              <c:strCache>
                <c:ptCount val="1"/>
                <c:pt idx="0">
                  <c:v>Neutral</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Sheet1!$J$5:$J$13</c:f>
              <c:numCache>
                <c:formatCode>General</c:formatCode>
                <c:ptCount val="9"/>
                <c:pt idx="0">
                  <c:v>4</c:v>
                </c:pt>
                <c:pt idx="1">
                  <c:v>5</c:v>
                </c:pt>
                <c:pt idx="2">
                  <c:v>10</c:v>
                </c:pt>
                <c:pt idx="3">
                  <c:v>30</c:v>
                </c:pt>
                <c:pt idx="4">
                  <c:v>50</c:v>
                </c:pt>
                <c:pt idx="5">
                  <c:v>100</c:v>
                </c:pt>
                <c:pt idx="6">
                  <c:v>200</c:v>
                </c:pt>
                <c:pt idx="7">
                  <c:v>500</c:v>
                </c:pt>
                <c:pt idx="8">
                  <c:v>1000</c:v>
                </c:pt>
              </c:numCache>
            </c:numRef>
          </c:xVal>
          <c:yVal>
            <c:numRef>
              <c:f>Sheet1!$N$5:$N$13</c:f>
              <c:numCache>
                <c:formatCode>General</c:formatCode>
                <c:ptCount val="9"/>
                <c:pt idx="0">
                  <c:v>157.30000000000001</c:v>
                </c:pt>
                <c:pt idx="1">
                  <c:v>191.4</c:v>
                </c:pt>
                <c:pt idx="2">
                  <c:v>324.5</c:v>
                </c:pt>
                <c:pt idx="3">
                  <c:v>674.30000000000007</c:v>
                </c:pt>
                <c:pt idx="4">
                  <c:v>954.80000000000007</c:v>
                </c:pt>
                <c:pt idx="5">
                  <c:v>1288.1000000000001</c:v>
                </c:pt>
                <c:pt idx="6">
                  <c:v>1742.4</c:v>
                </c:pt>
                <c:pt idx="7">
                  <c:v>2158.2000000000003</c:v>
                </c:pt>
                <c:pt idx="8">
                  <c:v>2537.7000000000003</c:v>
                </c:pt>
              </c:numCache>
            </c:numRef>
          </c:yVal>
          <c:smooth val="1"/>
          <c:extLst>
            <c:ext xmlns:c16="http://schemas.microsoft.com/office/drawing/2014/chart" uri="{C3380CC4-5D6E-409C-BE32-E72D297353CC}">
              <c16:uniqueId val="{00000003-FF5A-4B75-8548-A59E6D8B1131}"/>
            </c:ext>
          </c:extLst>
        </c:ser>
        <c:dLbls>
          <c:showLegendKey val="0"/>
          <c:showVal val="0"/>
          <c:showCatName val="0"/>
          <c:showSerName val="0"/>
          <c:showPercent val="0"/>
          <c:showBubbleSize val="0"/>
        </c:dLbls>
        <c:axId val="863738848"/>
        <c:axId val="863740288"/>
      </c:scatterChart>
      <c:valAx>
        <c:axId val="863738848"/>
        <c:scaling>
          <c:logBase val="10"/>
          <c:orientation val="minMax"/>
          <c:max val="200"/>
          <c:min val="2"/>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crossAx val="863740288"/>
        <c:crosses val="autoZero"/>
        <c:crossBetween val="midCat"/>
      </c:valAx>
      <c:valAx>
        <c:axId val="863740288"/>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crossAx val="86373884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j-lt"/>
              <a:ea typeface="+mn-ea"/>
              <a:cs typeface="QBE Sans" panose="020B0503020203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a:latin typeface="+mj-lt"/>
          <a:cs typeface="QBE Sans" panose="020B0503020203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svg"/><Relationship Id="rId6" Type="http://schemas.openxmlformats.org/officeDocument/2006/relationships/image" Target="../media/image30.sv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svg"/><Relationship Id="rId6" Type="http://schemas.openxmlformats.org/officeDocument/2006/relationships/image" Target="../media/image30.sv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BulletTimelineColorVariant1">
  <dgm:title val="Bullet Timeline Color Variant 1"/>
  <dgm:desc val="Bullet Timeline Color Variant 1"/>
  <dgm:catLst>
    <dgm:cat type="Other" pri="2"/>
  </dgm:catLst>
  <dgm:styleLbl name="node0">
    <dgm:fillClrLst meth="repeat">
      <a:schemeClr val="dk1"/>
    </dgm:fillClrLst>
    <dgm:linClrLst meth="repeat">
      <a:schemeClr val="lt1"/>
    </dgm:linClrLst>
    <dgm:effectClrLst/>
    <dgm:txLinClrLst/>
    <dgm:txFillClrLst/>
    <dgm:txEffectClrLst/>
  </dgm:styleLbl>
  <dgm:styleLbl name="node1">
    <dgm:fillClrLst meth="repeat">
      <a:schemeClr val="dk1"/>
    </dgm:fillClrLst>
    <dgm:linClrLst meth="repeat">
      <a:schemeClr val="lt1"/>
    </dgm:linClrLst>
    <dgm:effectClrLst/>
    <dgm:txLinClrLst/>
    <dgm:txFillClrLst/>
    <dgm:txEffectClrLst/>
  </dgm:styleLbl>
  <dgm:styleLbl name="alignNode1">
    <dgm:fillClrLst meth="repeat">
      <a:schemeClr val="dk1"/>
    </dgm:fillClrLst>
    <dgm:linClrLst meth="repeat">
      <a:schemeClr val="dk1"/>
    </dgm:linClrLst>
    <dgm:effectClrLst/>
    <dgm:txLinClrLst/>
    <dgm:txFillClrLst/>
    <dgm:txEffectClrLst/>
  </dgm:styleLbl>
  <dgm:styleLbl name="lnNode1">
    <dgm:fillClrLst meth="repeat">
      <a:schemeClr val="dk1"/>
    </dgm:fillClrLst>
    <dgm:linClrLst meth="repeat">
      <a:schemeClr val="lt1"/>
    </dgm:linClrLst>
    <dgm:effectClrLst/>
    <dgm:txLinClrLst/>
    <dgm:txFillClrLst/>
    <dgm:txEffectClrLst/>
  </dgm:styleLbl>
  <dgm:styleLbl name="vennNode1">
    <dgm:fillClrLst meth="repeat">
      <a:schemeClr val="dk1">
        <a:alpha val="50000"/>
      </a:schemeClr>
    </dgm:fillClrLst>
    <dgm:linClrLst meth="repeat">
      <a:schemeClr val="lt1"/>
    </dgm:linClrLst>
    <dgm:effectClrLst/>
    <dgm:txLinClrLst/>
    <dgm:txFillClrLst/>
    <dgm:txEffectClrLst/>
  </dgm:styleLbl>
  <dgm:styleLbl name="node2">
    <dgm:fillClrLst meth="repeat">
      <a:schemeClr val="accent1">
        <a:lumMod val="20000"/>
        <a:lumOff val="80000"/>
      </a:schemeClr>
    </dgm:fillClrLst>
    <dgm:linClrLst meth="repeat">
      <a:schemeClr val="tx1"/>
    </dgm:linClrLst>
    <dgm:effectClrLst/>
    <dgm:txLinClrLst/>
    <dgm:txFillClrLst/>
    <dgm:txEffectClrLst/>
  </dgm:styleLbl>
  <dgm:styleLbl name="node3">
    <dgm:fillClrLst meth="repeat">
      <a:schemeClr val="dk1"/>
    </dgm:fillClrLst>
    <dgm:linClrLst meth="repeat">
      <a:schemeClr val="lt1"/>
    </dgm:linClrLst>
    <dgm:effectClrLst/>
    <dgm:txLinClrLst/>
    <dgm:txFillClrLst/>
    <dgm:txEffectClrLst/>
  </dgm:styleLbl>
  <dgm:styleLbl name="node4">
    <dgm:fillClrLst meth="repeat">
      <a:schemeClr val="dk1"/>
    </dgm:fillClrLst>
    <dgm:linClrLst meth="repeat">
      <a:schemeClr val="lt1"/>
    </dgm:linClrLst>
    <dgm:effectClrLst/>
    <dgm:txLinClrLst/>
    <dgm:txFillClrLst/>
    <dgm:txEffectClrLst/>
  </dgm:styleLbl>
  <dgm:styleLbl name="fgImgPlace1">
    <dgm:fillClrLst meth="repeat">
      <a:schemeClr val="dk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dk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dk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a:tint val="50000"/>
      </a:schemeClr>
    </dgm:linClrLst>
    <dgm:effectClrLst/>
    <dgm:txLinClrLst/>
    <dgm:txFillClrLst meth="repeat">
      <a:schemeClr val="tx1"/>
    </dgm:txFillClrLst>
    <dgm:txEffectClrLst/>
  </dgm:styleLbl>
  <dgm:styleLbl name="asst0">
    <dgm:fillClrLst meth="repeat">
      <a:schemeClr val="dk1"/>
    </dgm:fillClrLst>
    <dgm:linClrLst meth="repeat">
      <a:schemeClr val="lt1"/>
    </dgm:linClrLst>
    <dgm:effectClrLst/>
    <dgm:txLinClrLst/>
    <dgm:txFillClrLst/>
    <dgm:txEffectClrLst/>
  </dgm:styleLbl>
  <dgm:styleLbl name="asst1">
    <dgm:fillClrLst meth="repeat">
      <a:schemeClr val="dk1"/>
    </dgm:fillClrLst>
    <dgm:linClrLst meth="repeat">
      <a:schemeClr val="lt1"/>
    </dgm:linClrLst>
    <dgm:effectClrLst/>
    <dgm:txLinClrLst/>
    <dgm:txFillClrLst/>
    <dgm:txEffectClrLst/>
  </dgm:styleLbl>
  <dgm:styleLbl name="asst2">
    <dgm:fillClrLst meth="repeat">
      <a:schemeClr val="dk1"/>
    </dgm:fillClrLst>
    <dgm:linClrLst meth="repeat">
      <a:schemeClr val="lt1"/>
    </dgm:linClrLst>
    <dgm:effectClrLst/>
    <dgm:txLinClrLst/>
    <dgm:txFillClrLst/>
    <dgm:txEffectClrLst/>
  </dgm:styleLbl>
  <dgm:styleLbl name="asst3">
    <dgm:fillClrLst meth="repeat">
      <a:schemeClr val="dk1"/>
    </dgm:fillClrLst>
    <dgm:linClrLst meth="repeat">
      <a:schemeClr val="lt1"/>
    </dgm:linClrLst>
    <dgm:effectClrLst/>
    <dgm:txLinClrLst/>
    <dgm:txFillClrLst/>
    <dgm:txEffectClrLst/>
  </dgm:styleLbl>
  <dgm:styleLbl name="asst4">
    <dgm:fillClrLst meth="repeat">
      <a:schemeClr val="dk1"/>
    </dgm:fillClrLst>
    <dgm:linClrLst meth="repeat">
      <a:schemeClr val="lt1"/>
    </dgm:linClrLst>
    <dgm:effectClrLst/>
    <dgm:txLinClrLst/>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meth="repeat">
      <a:schemeClr val="lt1"/>
    </dgm:txFillClrLst>
    <dgm:txEffectClrLst/>
  </dgm:styleLbl>
  <dgm:styleLbl name="parChTrans2D2">
    <dgm:fillClrLst meth="repeat">
      <a:schemeClr val="dk1"/>
    </dgm:fillClrLst>
    <dgm:linClrLst meth="repeat">
      <a:schemeClr val="dk1"/>
    </dgm:linClrLst>
    <dgm:effectClrLst/>
    <dgm:txLinClrLst/>
    <dgm:txFillClrLst meth="repeat">
      <a:schemeClr val="lt1"/>
    </dgm:txFillClrLst>
    <dgm:txEffectClrLst/>
  </dgm:styleLbl>
  <dgm:styleLbl name="parChTrans2D3">
    <dgm:fillClrLst meth="repeat">
      <a:schemeClr val="dk1"/>
    </dgm:fillClrLst>
    <dgm:linClrLst meth="repeat">
      <a:schemeClr val="dk1"/>
    </dgm:linClrLst>
    <dgm:effectClrLst/>
    <dgm:txLinClrLst/>
    <dgm:txFillClrLst meth="repeat">
      <a:schemeClr val="lt1"/>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dk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dk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dk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dk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dk1">
        <a:alpha val="90000"/>
        <a:tint val="40000"/>
      </a:schemeClr>
    </dgm:fillClrLst>
    <dgm:linClrLst meth="repeat">
      <a:schemeClr val="dk1">
        <a:alpha val="90000"/>
        <a:tint val="40000"/>
      </a:schemeClr>
    </dgm:linClrLst>
    <dgm:effectClrLst/>
    <dgm:txLinClrLst/>
    <dgm:txFillClrLst meth="repeat">
      <a:schemeClr val="dk1"/>
    </dgm:txFillClrLst>
    <dgm:txEffectClrLst/>
  </dgm:styleLbl>
  <dgm:styleLbl name="alignAccFollowNode1">
    <dgm:fillClrLst meth="repeat">
      <a:schemeClr val="dk1">
        <a:alpha val="90000"/>
        <a:tint val="40000"/>
      </a:schemeClr>
    </dgm:fillClrLst>
    <dgm:linClrLst meth="repeat">
      <a:schemeClr val="dk1">
        <a:alpha val="90000"/>
        <a:tint val="40000"/>
      </a:schemeClr>
    </dgm:linClrLst>
    <dgm:effectClrLst/>
    <dgm:txLinClrLst/>
    <dgm:txFillClrLst meth="repeat">
      <a:schemeClr val="dk1"/>
    </dgm:txFillClrLst>
    <dgm:txEffectClrLst/>
  </dgm:styleLbl>
  <dgm:styleLbl name="bgAccFollowNode1">
    <dgm:fillClrLst meth="repeat">
      <a:schemeClr val="dk1">
        <a:alpha val="90000"/>
        <a:tint val="40000"/>
      </a:schemeClr>
    </dgm:fillClrLst>
    <dgm:linClrLst meth="repeat">
      <a:schemeClr val="dk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dk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dk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dk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6C173-84B1-4DC6-BC9F-A49457AE485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AU"/>
        </a:p>
      </dgm:t>
    </dgm:pt>
    <dgm:pt modelId="{51384409-9534-4F66-B18D-AB86C325AA3A}">
      <dgm:prSet custT="1"/>
      <dgm:spPr/>
      <dgm:t>
        <a:bodyPr/>
        <a:lstStyle/>
        <a:p>
          <a:pPr rtl="0"/>
          <a:r>
            <a:rPr lang="en-AU" sz="1800" b="0" i="0" baseline="0" noProof="0" dirty="0"/>
            <a:t>1 – 10 days: Weather</a:t>
          </a:r>
          <a:endParaRPr lang="en-AU" sz="1800" noProof="0" dirty="0"/>
        </a:p>
      </dgm:t>
    </dgm:pt>
    <dgm:pt modelId="{23489481-85DB-4D71-AFD1-930B0218EAFB}" type="parTrans" cxnId="{AF4D6F85-7A0D-43F7-8AF8-6D34C48A80C0}">
      <dgm:prSet/>
      <dgm:spPr/>
      <dgm:t>
        <a:bodyPr/>
        <a:lstStyle/>
        <a:p>
          <a:endParaRPr lang="en-AU" sz="1800"/>
        </a:p>
      </dgm:t>
    </dgm:pt>
    <dgm:pt modelId="{4CC24869-8155-4EB6-9538-68F2027992B9}" type="sibTrans" cxnId="{AF4D6F85-7A0D-43F7-8AF8-6D34C48A80C0}">
      <dgm:prSet/>
      <dgm:spPr/>
      <dgm:t>
        <a:bodyPr/>
        <a:lstStyle/>
        <a:p>
          <a:endParaRPr lang="en-AU" sz="1800"/>
        </a:p>
      </dgm:t>
    </dgm:pt>
    <dgm:pt modelId="{01BF13E4-3552-494E-A142-59CB6A4CDCBA}">
      <dgm:prSet custT="1"/>
      <dgm:spPr/>
      <dgm:t>
        <a:bodyPr/>
        <a:lstStyle/>
        <a:p>
          <a:pPr rtl="0"/>
          <a:r>
            <a:rPr lang="en-AU" sz="1800" b="0" i="0" baseline="0" noProof="0" dirty="0"/>
            <a:t>10 – 90 days: </a:t>
          </a:r>
          <a:r>
            <a:rPr lang="en-AU" sz="1800" b="0" i="0" baseline="0" noProof="0" dirty="0" err="1"/>
            <a:t>Subseasonal</a:t>
          </a:r>
          <a:r>
            <a:rPr lang="en-AU" sz="1800" b="0" i="0" baseline="0" noProof="0" dirty="0"/>
            <a:t> scale</a:t>
          </a:r>
          <a:endParaRPr lang="en-AU" sz="1800" noProof="0" dirty="0"/>
        </a:p>
      </dgm:t>
    </dgm:pt>
    <dgm:pt modelId="{59E531AE-B001-4FCB-9B0C-43F4D6ECD69F}" type="parTrans" cxnId="{8DF9EFC7-EA0A-42DF-B742-C8733A9E596E}">
      <dgm:prSet/>
      <dgm:spPr/>
      <dgm:t>
        <a:bodyPr/>
        <a:lstStyle/>
        <a:p>
          <a:endParaRPr lang="en-AU" sz="1800"/>
        </a:p>
      </dgm:t>
    </dgm:pt>
    <dgm:pt modelId="{25B4C185-DEC9-4B1F-BE70-C45483D01A72}" type="sibTrans" cxnId="{8DF9EFC7-EA0A-42DF-B742-C8733A9E596E}">
      <dgm:prSet/>
      <dgm:spPr/>
      <dgm:t>
        <a:bodyPr/>
        <a:lstStyle/>
        <a:p>
          <a:endParaRPr lang="en-AU" sz="1800"/>
        </a:p>
      </dgm:t>
    </dgm:pt>
    <dgm:pt modelId="{798098AB-E7CF-48E6-B936-9200769DCC41}">
      <dgm:prSet custT="1"/>
      <dgm:spPr/>
      <dgm:t>
        <a:bodyPr/>
        <a:lstStyle/>
        <a:p>
          <a:pPr rtl="0"/>
          <a:r>
            <a:rPr lang="en-AU" sz="1800" b="0" i="0" baseline="0" noProof="0" dirty="0"/>
            <a:t>3 – 12 months: Seasonal scale</a:t>
          </a:r>
          <a:endParaRPr lang="en-AU" sz="1800" noProof="0" dirty="0"/>
        </a:p>
      </dgm:t>
    </dgm:pt>
    <dgm:pt modelId="{A1FE2FA1-0F92-43F9-A4C1-6ABD22A61C71}" type="parTrans" cxnId="{986CF95B-DE56-4D47-BAB5-EDA50A9AE3D3}">
      <dgm:prSet/>
      <dgm:spPr/>
      <dgm:t>
        <a:bodyPr/>
        <a:lstStyle/>
        <a:p>
          <a:endParaRPr lang="en-AU" sz="1800"/>
        </a:p>
      </dgm:t>
    </dgm:pt>
    <dgm:pt modelId="{D99095FC-B347-486E-8AB4-0CAA10202F02}" type="sibTrans" cxnId="{986CF95B-DE56-4D47-BAB5-EDA50A9AE3D3}">
      <dgm:prSet/>
      <dgm:spPr/>
      <dgm:t>
        <a:bodyPr/>
        <a:lstStyle/>
        <a:p>
          <a:endParaRPr lang="en-AU" sz="1800"/>
        </a:p>
      </dgm:t>
    </dgm:pt>
    <dgm:pt modelId="{813D3829-37CF-474A-9C7F-D75AC041203E}">
      <dgm:prSet custT="1"/>
      <dgm:spPr/>
      <dgm:t>
        <a:bodyPr/>
        <a:lstStyle/>
        <a:p>
          <a:pPr rtl="0"/>
          <a:r>
            <a:rPr lang="en-AU" sz="1800" noProof="0" dirty="0"/>
            <a:t>12 – 36 months: Interannual scale</a:t>
          </a:r>
        </a:p>
      </dgm:t>
    </dgm:pt>
    <dgm:pt modelId="{1525E3B6-C929-4848-9C59-BC28229FBDDC}" type="parTrans" cxnId="{C090DF71-ABB2-4909-A3E1-6E9D876A3B72}">
      <dgm:prSet/>
      <dgm:spPr/>
      <dgm:t>
        <a:bodyPr/>
        <a:lstStyle/>
        <a:p>
          <a:endParaRPr lang="en-AU" sz="1800"/>
        </a:p>
      </dgm:t>
    </dgm:pt>
    <dgm:pt modelId="{535F390A-A247-4252-8A3B-1BA9246D29B3}" type="sibTrans" cxnId="{C090DF71-ABB2-4909-A3E1-6E9D876A3B72}">
      <dgm:prSet/>
      <dgm:spPr/>
      <dgm:t>
        <a:bodyPr/>
        <a:lstStyle/>
        <a:p>
          <a:endParaRPr lang="en-AU" sz="1800"/>
        </a:p>
      </dgm:t>
    </dgm:pt>
    <dgm:pt modelId="{711EB173-4C92-4E20-9115-92AE791E7D1D}" type="pres">
      <dgm:prSet presAssocID="{9056C173-84B1-4DC6-BC9F-A49457AE4858}" presName="linear" presStyleCnt="0">
        <dgm:presLayoutVars>
          <dgm:animLvl val="lvl"/>
          <dgm:resizeHandles val="exact"/>
        </dgm:presLayoutVars>
      </dgm:prSet>
      <dgm:spPr/>
    </dgm:pt>
    <dgm:pt modelId="{71FC73E9-47E8-4CE2-839E-CCC97273BBF1}" type="pres">
      <dgm:prSet presAssocID="{51384409-9534-4F66-B18D-AB86C325AA3A}" presName="parentText" presStyleLbl="node1" presStyleIdx="0" presStyleCnt="4">
        <dgm:presLayoutVars>
          <dgm:chMax val="0"/>
          <dgm:bulletEnabled val="1"/>
        </dgm:presLayoutVars>
      </dgm:prSet>
      <dgm:spPr/>
    </dgm:pt>
    <dgm:pt modelId="{AE7F0E6A-1982-4FA1-90D7-4CC001D6CB33}" type="pres">
      <dgm:prSet presAssocID="{4CC24869-8155-4EB6-9538-68F2027992B9}" presName="spacer" presStyleCnt="0"/>
      <dgm:spPr/>
    </dgm:pt>
    <dgm:pt modelId="{18E5F779-8741-4C4D-A9AB-647B8319E33C}" type="pres">
      <dgm:prSet presAssocID="{01BF13E4-3552-494E-A142-59CB6A4CDCBA}" presName="parentText" presStyleLbl="node1" presStyleIdx="1" presStyleCnt="4">
        <dgm:presLayoutVars>
          <dgm:chMax val="0"/>
          <dgm:bulletEnabled val="1"/>
        </dgm:presLayoutVars>
      </dgm:prSet>
      <dgm:spPr/>
    </dgm:pt>
    <dgm:pt modelId="{A87388B6-E09C-4CD9-BC7D-DA26AAD68665}" type="pres">
      <dgm:prSet presAssocID="{25B4C185-DEC9-4B1F-BE70-C45483D01A72}" presName="spacer" presStyleCnt="0"/>
      <dgm:spPr/>
    </dgm:pt>
    <dgm:pt modelId="{3FFA45E9-9F5F-45B8-B198-E2FF39D2DEBE}" type="pres">
      <dgm:prSet presAssocID="{798098AB-E7CF-48E6-B936-9200769DCC41}" presName="parentText" presStyleLbl="node1" presStyleIdx="2" presStyleCnt="4">
        <dgm:presLayoutVars>
          <dgm:chMax val="0"/>
          <dgm:bulletEnabled val="1"/>
        </dgm:presLayoutVars>
      </dgm:prSet>
      <dgm:spPr/>
    </dgm:pt>
    <dgm:pt modelId="{0A13589E-AC2B-4A1F-A1EF-9FDE46184E5D}" type="pres">
      <dgm:prSet presAssocID="{D99095FC-B347-486E-8AB4-0CAA10202F02}" presName="spacer" presStyleCnt="0"/>
      <dgm:spPr/>
    </dgm:pt>
    <dgm:pt modelId="{60B3284B-DBDC-4059-BFB9-69A59E965C22}" type="pres">
      <dgm:prSet presAssocID="{813D3829-37CF-474A-9C7F-D75AC041203E}" presName="parentText" presStyleLbl="node1" presStyleIdx="3" presStyleCnt="4">
        <dgm:presLayoutVars>
          <dgm:chMax val="0"/>
          <dgm:bulletEnabled val="1"/>
        </dgm:presLayoutVars>
      </dgm:prSet>
      <dgm:spPr/>
    </dgm:pt>
  </dgm:ptLst>
  <dgm:cxnLst>
    <dgm:cxn modelId="{02656540-1F66-4E59-BCE3-AE9637D856FB}" type="presOf" srcId="{798098AB-E7CF-48E6-B936-9200769DCC41}" destId="{3FFA45E9-9F5F-45B8-B198-E2FF39D2DEBE}" srcOrd="0" destOrd="0" presId="urn:microsoft.com/office/officeart/2005/8/layout/vList2"/>
    <dgm:cxn modelId="{986CF95B-DE56-4D47-BAB5-EDA50A9AE3D3}" srcId="{9056C173-84B1-4DC6-BC9F-A49457AE4858}" destId="{798098AB-E7CF-48E6-B936-9200769DCC41}" srcOrd="2" destOrd="0" parTransId="{A1FE2FA1-0F92-43F9-A4C1-6ABD22A61C71}" sibTransId="{D99095FC-B347-486E-8AB4-0CAA10202F02}"/>
    <dgm:cxn modelId="{4CF54147-F069-4E26-8663-CD26086EF933}" type="presOf" srcId="{51384409-9534-4F66-B18D-AB86C325AA3A}" destId="{71FC73E9-47E8-4CE2-839E-CCC97273BBF1}" srcOrd="0" destOrd="0" presId="urn:microsoft.com/office/officeart/2005/8/layout/vList2"/>
    <dgm:cxn modelId="{C090DF71-ABB2-4909-A3E1-6E9D876A3B72}" srcId="{9056C173-84B1-4DC6-BC9F-A49457AE4858}" destId="{813D3829-37CF-474A-9C7F-D75AC041203E}" srcOrd="3" destOrd="0" parTransId="{1525E3B6-C929-4848-9C59-BC28229FBDDC}" sibTransId="{535F390A-A247-4252-8A3B-1BA9246D29B3}"/>
    <dgm:cxn modelId="{AF4D6F85-7A0D-43F7-8AF8-6D34C48A80C0}" srcId="{9056C173-84B1-4DC6-BC9F-A49457AE4858}" destId="{51384409-9534-4F66-B18D-AB86C325AA3A}" srcOrd="0" destOrd="0" parTransId="{23489481-85DB-4D71-AFD1-930B0218EAFB}" sibTransId="{4CC24869-8155-4EB6-9538-68F2027992B9}"/>
    <dgm:cxn modelId="{80598587-2084-44BA-8284-3C96C31D186C}" type="presOf" srcId="{813D3829-37CF-474A-9C7F-D75AC041203E}" destId="{60B3284B-DBDC-4059-BFB9-69A59E965C22}" srcOrd="0" destOrd="0" presId="urn:microsoft.com/office/officeart/2005/8/layout/vList2"/>
    <dgm:cxn modelId="{DE913CA2-6AB3-4A27-AC3C-805D3C7C8295}" type="presOf" srcId="{9056C173-84B1-4DC6-BC9F-A49457AE4858}" destId="{711EB173-4C92-4E20-9115-92AE791E7D1D}" srcOrd="0" destOrd="0" presId="urn:microsoft.com/office/officeart/2005/8/layout/vList2"/>
    <dgm:cxn modelId="{8DF9EFC7-EA0A-42DF-B742-C8733A9E596E}" srcId="{9056C173-84B1-4DC6-BC9F-A49457AE4858}" destId="{01BF13E4-3552-494E-A142-59CB6A4CDCBA}" srcOrd="1" destOrd="0" parTransId="{59E531AE-B001-4FCB-9B0C-43F4D6ECD69F}" sibTransId="{25B4C185-DEC9-4B1F-BE70-C45483D01A72}"/>
    <dgm:cxn modelId="{31018DFD-23E6-4C8E-9F27-77E5FA305E35}" type="presOf" srcId="{01BF13E4-3552-494E-A142-59CB6A4CDCBA}" destId="{18E5F779-8741-4C4D-A9AB-647B8319E33C}" srcOrd="0" destOrd="0" presId="urn:microsoft.com/office/officeart/2005/8/layout/vList2"/>
    <dgm:cxn modelId="{FC439711-101E-4C2C-B1B6-252B697F991C}" type="presParOf" srcId="{711EB173-4C92-4E20-9115-92AE791E7D1D}" destId="{71FC73E9-47E8-4CE2-839E-CCC97273BBF1}" srcOrd="0" destOrd="0" presId="urn:microsoft.com/office/officeart/2005/8/layout/vList2"/>
    <dgm:cxn modelId="{B22CD371-F582-46DE-8EC3-E037EAE3EEE3}" type="presParOf" srcId="{711EB173-4C92-4E20-9115-92AE791E7D1D}" destId="{AE7F0E6A-1982-4FA1-90D7-4CC001D6CB33}" srcOrd="1" destOrd="0" presId="urn:microsoft.com/office/officeart/2005/8/layout/vList2"/>
    <dgm:cxn modelId="{F6B14E2B-429A-4955-8D02-4E4D9F9111FB}" type="presParOf" srcId="{711EB173-4C92-4E20-9115-92AE791E7D1D}" destId="{18E5F779-8741-4C4D-A9AB-647B8319E33C}" srcOrd="2" destOrd="0" presId="urn:microsoft.com/office/officeart/2005/8/layout/vList2"/>
    <dgm:cxn modelId="{728A88F4-8ABA-4C18-9F01-AD286C367BD9}" type="presParOf" srcId="{711EB173-4C92-4E20-9115-92AE791E7D1D}" destId="{A87388B6-E09C-4CD9-BC7D-DA26AAD68665}" srcOrd="3" destOrd="0" presId="urn:microsoft.com/office/officeart/2005/8/layout/vList2"/>
    <dgm:cxn modelId="{CED3AF28-EC4F-4CD2-B296-A9F358A939FD}" type="presParOf" srcId="{711EB173-4C92-4E20-9115-92AE791E7D1D}" destId="{3FFA45E9-9F5F-45B8-B198-E2FF39D2DEBE}" srcOrd="4" destOrd="0" presId="urn:microsoft.com/office/officeart/2005/8/layout/vList2"/>
    <dgm:cxn modelId="{669B73F2-3BAF-4E34-8AC2-BDB17FDE51B9}" type="presParOf" srcId="{711EB173-4C92-4E20-9115-92AE791E7D1D}" destId="{0A13589E-AC2B-4A1F-A1EF-9FDE46184E5D}" srcOrd="5" destOrd="0" presId="urn:microsoft.com/office/officeart/2005/8/layout/vList2"/>
    <dgm:cxn modelId="{7A49FF80-8D78-4D51-9A76-753008DDE181}" type="presParOf" srcId="{711EB173-4C92-4E20-9115-92AE791E7D1D}" destId="{60B3284B-DBDC-4059-BFB9-69A59E965C22}"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639B34-25C2-45A7-8699-3A757BCC0388}"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AU"/>
        </a:p>
      </dgm:t>
    </dgm:pt>
    <dgm:pt modelId="{25A794BC-F3CE-4104-87C3-E52D3D71D528}">
      <dgm:prSet custT="1"/>
      <dgm:spPr>
        <a:solidFill>
          <a:schemeClr val="tx2"/>
        </a:solidFill>
      </dgm:spPr>
      <dgm:t>
        <a:bodyPr/>
        <a:lstStyle/>
        <a:p>
          <a:pPr rtl="0"/>
          <a:r>
            <a:rPr lang="en-AU" sz="1600" b="1" noProof="0" dirty="0"/>
            <a:t>Status Quo - Current Model</a:t>
          </a:r>
        </a:p>
      </dgm:t>
    </dgm:pt>
    <dgm:pt modelId="{CF328C7A-3765-4EEC-9E1D-DC4E98AED6B5}" type="parTrans" cxnId="{242C18C5-7DCC-4738-A607-0554043EF40F}">
      <dgm:prSet/>
      <dgm:spPr/>
      <dgm:t>
        <a:bodyPr/>
        <a:lstStyle/>
        <a:p>
          <a:endParaRPr lang="en-AU" sz="1600"/>
        </a:p>
      </dgm:t>
    </dgm:pt>
    <dgm:pt modelId="{19F87724-097D-449A-B439-28127C09694F}" type="sibTrans" cxnId="{242C18C5-7DCC-4738-A607-0554043EF40F}">
      <dgm:prSet/>
      <dgm:spPr/>
      <dgm:t>
        <a:bodyPr/>
        <a:lstStyle/>
        <a:p>
          <a:endParaRPr lang="en-AU" sz="1600"/>
        </a:p>
      </dgm:t>
    </dgm:pt>
    <dgm:pt modelId="{F955F26B-5A4E-4E55-B592-9B6481CFF4A4}">
      <dgm:prSet custT="1"/>
      <dgm:spPr/>
      <dgm:t>
        <a:bodyPr/>
        <a:lstStyle/>
        <a:p>
          <a:pPr rtl="0"/>
          <a:r>
            <a:rPr lang="en-AU" sz="1600" noProof="0" dirty="0"/>
            <a:t>Isolated Peril models</a:t>
          </a:r>
        </a:p>
      </dgm:t>
    </dgm:pt>
    <dgm:pt modelId="{CDA261F7-7299-4F95-A292-C83831CF38E8}" type="parTrans" cxnId="{F0EAFB62-455F-407C-A512-94EC4CF2A796}">
      <dgm:prSet/>
      <dgm:spPr/>
      <dgm:t>
        <a:bodyPr/>
        <a:lstStyle/>
        <a:p>
          <a:endParaRPr lang="en-AU" sz="1600"/>
        </a:p>
      </dgm:t>
    </dgm:pt>
    <dgm:pt modelId="{39E22AE9-538F-4B8D-A23C-E31A8D668594}" type="sibTrans" cxnId="{F0EAFB62-455F-407C-A512-94EC4CF2A796}">
      <dgm:prSet/>
      <dgm:spPr/>
      <dgm:t>
        <a:bodyPr/>
        <a:lstStyle/>
        <a:p>
          <a:endParaRPr lang="en-AU" sz="1600"/>
        </a:p>
      </dgm:t>
    </dgm:pt>
    <dgm:pt modelId="{4882600E-A59A-4DC7-ABD9-62974E1C6934}">
      <dgm:prSet custT="1"/>
      <dgm:spPr>
        <a:solidFill>
          <a:srgbClr val="00B050"/>
        </a:solidFill>
      </dgm:spPr>
      <dgm:t>
        <a:bodyPr/>
        <a:lstStyle/>
        <a:p>
          <a:pPr rtl="0"/>
          <a:r>
            <a:rPr lang="en-AU" sz="1600" b="1" noProof="0" dirty="0"/>
            <a:t>New Models</a:t>
          </a:r>
        </a:p>
      </dgm:t>
    </dgm:pt>
    <dgm:pt modelId="{7C578AC7-BBF0-4B96-8365-AB1B4C7F7E7B}" type="parTrans" cxnId="{924B2992-411C-4900-A1E0-1CFA0EC4F44B}">
      <dgm:prSet/>
      <dgm:spPr/>
      <dgm:t>
        <a:bodyPr/>
        <a:lstStyle/>
        <a:p>
          <a:endParaRPr lang="en-AU" sz="1600"/>
        </a:p>
      </dgm:t>
    </dgm:pt>
    <dgm:pt modelId="{FAF1A3FA-ADCE-49B1-835C-B91E806AE110}" type="sibTrans" cxnId="{924B2992-411C-4900-A1E0-1CFA0EC4F44B}">
      <dgm:prSet/>
      <dgm:spPr/>
      <dgm:t>
        <a:bodyPr/>
        <a:lstStyle/>
        <a:p>
          <a:endParaRPr lang="en-AU" sz="1600"/>
        </a:p>
      </dgm:t>
    </dgm:pt>
    <dgm:pt modelId="{08FA21DB-E47B-452C-9049-1FDE3C77FD03}">
      <dgm:prSet custT="1"/>
      <dgm:spPr/>
      <dgm:t>
        <a:bodyPr/>
        <a:lstStyle/>
        <a:p>
          <a:pPr rtl="0"/>
          <a:r>
            <a:rPr lang="en-AU" sz="1600" noProof="0" dirty="0"/>
            <a:t>Larger stochastic sets</a:t>
          </a:r>
        </a:p>
      </dgm:t>
    </dgm:pt>
    <dgm:pt modelId="{0FCD5435-812E-4C8A-80DC-3C618F59ED15}" type="parTrans" cxnId="{0DF5186A-9FCE-451D-A94B-B877083CEFF4}">
      <dgm:prSet/>
      <dgm:spPr/>
      <dgm:t>
        <a:bodyPr/>
        <a:lstStyle/>
        <a:p>
          <a:endParaRPr lang="en-AU" sz="1600"/>
        </a:p>
      </dgm:t>
    </dgm:pt>
    <dgm:pt modelId="{85466742-1C6F-4677-A4AD-82BAD9481502}" type="sibTrans" cxnId="{0DF5186A-9FCE-451D-A94B-B877083CEFF4}">
      <dgm:prSet/>
      <dgm:spPr/>
      <dgm:t>
        <a:bodyPr/>
        <a:lstStyle/>
        <a:p>
          <a:endParaRPr lang="en-AU" sz="1600"/>
        </a:p>
      </dgm:t>
    </dgm:pt>
    <dgm:pt modelId="{A53D18D2-2727-4561-8291-083F5B134B71}">
      <dgm:prSet custT="1"/>
      <dgm:spPr/>
      <dgm:t>
        <a:bodyPr/>
        <a:lstStyle/>
        <a:p>
          <a:pPr rtl="0"/>
          <a:r>
            <a:rPr lang="en-AU" sz="1600" noProof="0" dirty="0"/>
            <a:t>Event based or year based with no difference between years</a:t>
          </a:r>
        </a:p>
      </dgm:t>
    </dgm:pt>
    <dgm:pt modelId="{467A4F3C-314C-4850-8C0E-6737360FF75E}" type="parTrans" cxnId="{341EE9D7-A114-4283-804C-CE2CD60EAD4A}">
      <dgm:prSet/>
      <dgm:spPr/>
      <dgm:t>
        <a:bodyPr/>
        <a:lstStyle/>
        <a:p>
          <a:endParaRPr lang="en-AU" sz="1600"/>
        </a:p>
      </dgm:t>
    </dgm:pt>
    <dgm:pt modelId="{00415A90-6B11-4A70-A872-A4675148B8B6}" type="sibTrans" cxnId="{341EE9D7-A114-4283-804C-CE2CD60EAD4A}">
      <dgm:prSet/>
      <dgm:spPr/>
      <dgm:t>
        <a:bodyPr/>
        <a:lstStyle/>
        <a:p>
          <a:endParaRPr lang="en-AU" sz="1600"/>
        </a:p>
      </dgm:t>
    </dgm:pt>
    <dgm:pt modelId="{64B661CF-0C42-4819-A8F5-A3F289D37617}">
      <dgm:prSet custT="1"/>
      <dgm:spPr/>
      <dgm:t>
        <a:bodyPr/>
        <a:lstStyle/>
        <a:p>
          <a:pPr rtl="0"/>
          <a:r>
            <a:rPr lang="en-AU" sz="1600" b="0" noProof="0" dirty="0">
              <a:solidFill>
                <a:schemeClr val="bg1"/>
              </a:solidFill>
            </a:rPr>
            <a:t>Seasonal climate driver flags</a:t>
          </a:r>
        </a:p>
      </dgm:t>
    </dgm:pt>
    <dgm:pt modelId="{59231B99-237E-4A23-8857-99896605811C}" type="parTrans" cxnId="{73BF8967-B3D8-47AC-95E8-AA98E97E6913}">
      <dgm:prSet/>
      <dgm:spPr/>
      <dgm:t>
        <a:bodyPr/>
        <a:lstStyle/>
        <a:p>
          <a:endParaRPr lang="en-AU" sz="1600"/>
        </a:p>
      </dgm:t>
    </dgm:pt>
    <dgm:pt modelId="{C0EED3DB-55E3-42AC-A9D0-4A33FA35C3E2}" type="sibTrans" cxnId="{73BF8967-B3D8-47AC-95E8-AA98E97E6913}">
      <dgm:prSet/>
      <dgm:spPr/>
      <dgm:t>
        <a:bodyPr/>
        <a:lstStyle/>
        <a:p>
          <a:endParaRPr lang="en-AU" sz="1600"/>
        </a:p>
      </dgm:t>
    </dgm:pt>
    <dgm:pt modelId="{CBF8A901-5249-40F6-83C2-ECC9A8B47CA5}">
      <dgm:prSet custT="1"/>
      <dgm:spPr/>
      <dgm:t>
        <a:bodyPr/>
        <a:lstStyle/>
        <a:p>
          <a:pPr rtl="0"/>
          <a:r>
            <a:rPr lang="en-AU" sz="1600" noProof="0" dirty="0"/>
            <a:t>Continuous simulation from underlying weather</a:t>
          </a:r>
        </a:p>
      </dgm:t>
    </dgm:pt>
    <dgm:pt modelId="{2318A506-A4C2-4068-8ABD-D1518378C1F8}" type="parTrans" cxnId="{720E7605-B0A8-493C-A0B4-E1F690299A60}">
      <dgm:prSet/>
      <dgm:spPr/>
      <dgm:t>
        <a:bodyPr/>
        <a:lstStyle/>
        <a:p>
          <a:endParaRPr lang="en-AU" sz="1600"/>
        </a:p>
      </dgm:t>
    </dgm:pt>
    <dgm:pt modelId="{E51D5586-FA36-4B5C-A9F7-79453E865C52}" type="sibTrans" cxnId="{720E7605-B0A8-493C-A0B4-E1F690299A60}">
      <dgm:prSet/>
      <dgm:spPr/>
      <dgm:t>
        <a:bodyPr/>
        <a:lstStyle/>
        <a:p>
          <a:endParaRPr lang="en-AU" sz="1600"/>
        </a:p>
      </dgm:t>
    </dgm:pt>
    <dgm:pt modelId="{3D9C4C8D-859C-40B9-AA56-3910082D0AA6}">
      <dgm:prSet custT="1"/>
      <dgm:spPr/>
      <dgm:t>
        <a:bodyPr/>
        <a:lstStyle/>
        <a:p>
          <a:pPr rtl="0"/>
          <a:r>
            <a:rPr lang="en-AU" sz="1600" noProof="0" dirty="0"/>
            <a:t>Peril correlations applied </a:t>
          </a:r>
          <a:r>
            <a:rPr lang="en-AU" sz="1600" noProof="0" dirty="0" err="1"/>
            <a:t>posthoc</a:t>
          </a:r>
          <a:r>
            <a:rPr lang="en-AU" sz="1600" noProof="0" dirty="0"/>
            <a:t> (if at all)</a:t>
          </a:r>
        </a:p>
      </dgm:t>
    </dgm:pt>
    <dgm:pt modelId="{71D76616-435D-4BCC-924F-3DD7663B4C6A}" type="parTrans" cxnId="{509F137D-644A-49CB-AFDB-CC34357A83C6}">
      <dgm:prSet/>
      <dgm:spPr/>
      <dgm:t>
        <a:bodyPr/>
        <a:lstStyle/>
        <a:p>
          <a:endParaRPr lang="en-AU" sz="1600"/>
        </a:p>
      </dgm:t>
    </dgm:pt>
    <dgm:pt modelId="{2858B123-96B9-458B-9D88-432298FBC27E}" type="sibTrans" cxnId="{509F137D-644A-49CB-AFDB-CC34357A83C6}">
      <dgm:prSet/>
      <dgm:spPr/>
      <dgm:t>
        <a:bodyPr/>
        <a:lstStyle/>
        <a:p>
          <a:endParaRPr lang="en-AU" sz="1600"/>
        </a:p>
      </dgm:t>
    </dgm:pt>
    <dgm:pt modelId="{E816429D-5A0D-414E-BC0B-E2B7A9ABD7F7}">
      <dgm:prSet custT="1"/>
      <dgm:spPr/>
      <dgm:t>
        <a:bodyPr/>
        <a:lstStyle/>
        <a:p>
          <a:pPr rtl="0"/>
          <a:r>
            <a:rPr lang="en-AU" sz="1600" noProof="0" dirty="0"/>
            <a:t>Stationarity assumption</a:t>
          </a:r>
        </a:p>
      </dgm:t>
    </dgm:pt>
    <dgm:pt modelId="{C8492768-E2E4-48CB-B471-C6DB72B75F53}" type="parTrans" cxnId="{E6F6CA8C-BFAA-476B-B55F-4B8558A3E7F8}">
      <dgm:prSet/>
      <dgm:spPr/>
      <dgm:t>
        <a:bodyPr/>
        <a:lstStyle/>
        <a:p>
          <a:endParaRPr lang="en-AU" sz="1600"/>
        </a:p>
      </dgm:t>
    </dgm:pt>
    <dgm:pt modelId="{1BBF79B8-3C7A-4158-9E94-C77F2E860205}" type="sibTrans" cxnId="{E6F6CA8C-BFAA-476B-B55F-4B8558A3E7F8}">
      <dgm:prSet/>
      <dgm:spPr/>
      <dgm:t>
        <a:bodyPr/>
        <a:lstStyle/>
        <a:p>
          <a:endParaRPr lang="en-AU" sz="1600"/>
        </a:p>
      </dgm:t>
    </dgm:pt>
    <dgm:pt modelId="{25102233-F747-4A77-BEBE-4CE928DB1CE7}">
      <dgm:prSet custT="1"/>
      <dgm:spPr/>
      <dgm:t>
        <a:bodyPr/>
        <a:lstStyle/>
        <a:p>
          <a:pPr rtl="0"/>
          <a:r>
            <a:rPr lang="en-AU" sz="1600" noProof="0" dirty="0"/>
            <a:t>Hazard reflects present climate state</a:t>
          </a:r>
        </a:p>
      </dgm:t>
    </dgm:pt>
    <dgm:pt modelId="{9CCB0987-1DA0-4E68-88E9-938EA9DFCE3A}" type="parTrans" cxnId="{B201103C-91D0-44F0-A7AD-B6ED83751079}">
      <dgm:prSet/>
      <dgm:spPr/>
      <dgm:t>
        <a:bodyPr/>
        <a:lstStyle/>
        <a:p>
          <a:endParaRPr lang="en-AU" sz="1600"/>
        </a:p>
      </dgm:t>
    </dgm:pt>
    <dgm:pt modelId="{D1F3A64F-1EBA-4B48-A49F-388581D71261}" type="sibTrans" cxnId="{B201103C-91D0-44F0-A7AD-B6ED83751079}">
      <dgm:prSet/>
      <dgm:spPr/>
      <dgm:t>
        <a:bodyPr/>
        <a:lstStyle/>
        <a:p>
          <a:endParaRPr lang="en-AU" sz="1600"/>
        </a:p>
      </dgm:t>
    </dgm:pt>
    <dgm:pt modelId="{84D850CC-0FC3-4A76-8ABE-2C0D2295B186}">
      <dgm:prSet custT="1"/>
      <dgm:spPr/>
      <dgm:t>
        <a:bodyPr/>
        <a:lstStyle/>
        <a:p>
          <a:pPr rtl="0"/>
          <a:r>
            <a:rPr lang="en-AU" sz="1600" noProof="0" dirty="0"/>
            <a:t>Hours clause depends on inflexible event definition</a:t>
          </a:r>
        </a:p>
      </dgm:t>
    </dgm:pt>
    <dgm:pt modelId="{0CB91574-2600-4169-B719-E5D87ABED156}" type="parTrans" cxnId="{8F1AAFE6-F1F9-430E-B481-06A81D61641C}">
      <dgm:prSet/>
      <dgm:spPr/>
      <dgm:t>
        <a:bodyPr/>
        <a:lstStyle/>
        <a:p>
          <a:endParaRPr lang="en-AU" sz="1600"/>
        </a:p>
      </dgm:t>
    </dgm:pt>
    <dgm:pt modelId="{1B51D9DC-AF34-4139-ABC3-4B4126BF8A7B}" type="sibTrans" cxnId="{8F1AAFE6-F1F9-430E-B481-06A81D61641C}">
      <dgm:prSet/>
      <dgm:spPr/>
      <dgm:t>
        <a:bodyPr/>
        <a:lstStyle/>
        <a:p>
          <a:endParaRPr lang="en-AU" sz="1600"/>
        </a:p>
      </dgm:t>
    </dgm:pt>
    <dgm:pt modelId="{608F5744-804E-4A22-9581-55FED6F39BB2}">
      <dgm:prSet custT="1"/>
      <dgm:spPr>
        <a:solidFill>
          <a:srgbClr val="FFC000"/>
        </a:solidFill>
      </dgm:spPr>
      <dgm:t>
        <a:bodyPr/>
        <a:lstStyle/>
        <a:p>
          <a:pPr rtl="0"/>
          <a:r>
            <a:rPr lang="en-AU" sz="1600" b="1" noProof="0" dirty="0"/>
            <a:t>New Management Actions</a:t>
          </a:r>
        </a:p>
      </dgm:t>
    </dgm:pt>
    <dgm:pt modelId="{2A749B4F-97E2-4488-91B0-790A85279748}" type="parTrans" cxnId="{C3DE059A-848F-4744-936D-1FE4D72E5EDF}">
      <dgm:prSet/>
      <dgm:spPr/>
      <dgm:t>
        <a:bodyPr/>
        <a:lstStyle/>
        <a:p>
          <a:endParaRPr lang="en-AU" sz="1600"/>
        </a:p>
      </dgm:t>
    </dgm:pt>
    <dgm:pt modelId="{CF98A4BD-E740-4C22-A1EC-690F0FD964C7}" type="sibTrans" cxnId="{C3DE059A-848F-4744-936D-1FE4D72E5EDF}">
      <dgm:prSet/>
      <dgm:spPr/>
      <dgm:t>
        <a:bodyPr/>
        <a:lstStyle/>
        <a:p>
          <a:endParaRPr lang="en-AU" sz="1600"/>
        </a:p>
      </dgm:t>
    </dgm:pt>
    <dgm:pt modelId="{D0473C23-C8CC-47BE-B06E-3D75275F07EC}">
      <dgm:prSet custT="1"/>
      <dgm:spPr/>
      <dgm:t>
        <a:bodyPr/>
        <a:lstStyle/>
        <a:p>
          <a:pPr rtl="0"/>
          <a:r>
            <a:rPr lang="en-AU" sz="1600" noProof="0" dirty="0"/>
            <a:t>More confidence in present day hazard</a:t>
          </a:r>
        </a:p>
      </dgm:t>
    </dgm:pt>
    <dgm:pt modelId="{5220D9DF-3C08-47D7-BAAE-B230DE0A79D9}" type="parTrans" cxnId="{9E7B94DD-3A6A-4104-B2CC-99EE49A697C0}">
      <dgm:prSet/>
      <dgm:spPr/>
      <dgm:t>
        <a:bodyPr/>
        <a:lstStyle/>
        <a:p>
          <a:endParaRPr lang="en-AU" sz="1600"/>
        </a:p>
      </dgm:t>
    </dgm:pt>
    <dgm:pt modelId="{2A494D99-1EB5-4393-B5E3-C476520F7C4B}" type="sibTrans" cxnId="{9E7B94DD-3A6A-4104-B2CC-99EE49A697C0}">
      <dgm:prSet/>
      <dgm:spPr/>
      <dgm:t>
        <a:bodyPr/>
        <a:lstStyle/>
        <a:p>
          <a:endParaRPr lang="en-AU" sz="1600"/>
        </a:p>
      </dgm:t>
    </dgm:pt>
    <dgm:pt modelId="{CB3B13EB-76A3-43B9-B9F7-A31CDF7FDEFB}">
      <dgm:prSet custT="1"/>
      <dgm:spPr/>
      <dgm:t>
        <a:bodyPr/>
        <a:lstStyle/>
        <a:p>
          <a:pPr rtl="0"/>
          <a:r>
            <a:rPr lang="en-AU" sz="1600" noProof="0" dirty="0"/>
            <a:t>Joint distributions across perils captured</a:t>
          </a:r>
        </a:p>
      </dgm:t>
    </dgm:pt>
    <dgm:pt modelId="{19658574-065C-4991-827D-3ABB5BE997F9}" type="parTrans" cxnId="{48A43498-1278-4AF0-840F-1860443ECCF4}">
      <dgm:prSet/>
      <dgm:spPr/>
      <dgm:t>
        <a:bodyPr/>
        <a:lstStyle/>
        <a:p>
          <a:endParaRPr lang="en-AU" sz="1600"/>
        </a:p>
      </dgm:t>
    </dgm:pt>
    <dgm:pt modelId="{DB64D9F6-436F-4548-977B-9B4C3DE87B60}" type="sibTrans" cxnId="{48A43498-1278-4AF0-840F-1860443ECCF4}">
      <dgm:prSet/>
      <dgm:spPr/>
      <dgm:t>
        <a:bodyPr/>
        <a:lstStyle/>
        <a:p>
          <a:endParaRPr lang="en-AU" sz="1600"/>
        </a:p>
      </dgm:t>
    </dgm:pt>
    <dgm:pt modelId="{9879496B-BA07-4AEF-84C9-5BBDB81E84D4}">
      <dgm:prSet custT="1"/>
      <dgm:spPr/>
      <dgm:t>
        <a:bodyPr/>
        <a:lstStyle/>
        <a:p>
          <a:pPr rtl="0"/>
          <a:r>
            <a:rPr lang="en-AU" sz="1600" noProof="0" dirty="0"/>
            <a:t>Better estimates of combined seasonal losses</a:t>
          </a:r>
        </a:p>
      </dgm:t>
    </dgm:pt>
    <dgm:pt modelId="{D9A8BDE0-A07A-4C9D-9F3E-FFF9DA15794A}" type="parTrans" cxnId="{F3EDEEDB-F36A-408E-970E-601BF9E3768A}">
      <dgm:prSet/>
      <dgm:spPr/>
      <dgm:t>
        <a:bodyPr/>
        <a:lstStyle/>
        <a:p>
          <a:endParaRPr lang="en-AU" sz="1600"/>
        </a:p>
      </dgm:t>
    </dgm:pt>
    <dgm:pt modelId="{5B5131E9-FEF9-4145-A252-E2FEA4CBB764}" type="sibTrans" cxnId="{F3EDEEDB-F36A-408E-970E-601BF9E3768A}">
      <dgm:prSet/>
      <dgm:spPr/>
      <dgm:t>
        <a:bodyPr/>
        <a:lstStyle/>
        <a:p>
          <a:endParaRPr lang="en-AU" sz="1600"/>
        </a:p>
      </dgm:t>
    </dgm:pt>
    <dgm:pt modelId="{7EEBB691-4FBB-4B36-B612-D629E3EDABEF}">
      <dgm:prSet custT="1"/>
      <dgm:spPr/>
      <dgm:t>
        <a:bodyPr/>
        <a:lstStyle/>
        <a:p>
          <a:pPr rtl="0"/>
          <a:r>
            <a:rPr lang="en-AU" sz="1600" noProof="0" dirty="0"/>
            <a:t>Seasonally adjusted risk view possible</a:t>
          </a:r>
        </a:p>
      </dgm:t>
    </dgm:pt>
    <dgm:pt modelId="{1F43DD3D-8056-49B7-9C08-6489BA80161A}" type="parTrans" cxnId="{854F3558-9AEC-4B05-A81A-5B60197EFE0D}">
      <dgm:prSet/>
      <dgm:spPr/>
      <dgm:t>
        <a:bodyPr/>
        <a:lstStyle/>
        <a:p>
          <a:endParaRPr lang="en-AU"/>
        </a:p>
      </dgm:t>
    </dgm:pt>
    <dgm:pt modelId="{7ADB26B6-9A40-4B3F-B87C-E83ABD3D8CA8}" type="sibTrans" cxnId="{854F3558-9AEC-4B05-A81A-5B60197EFE0D}">
      <dgm:prSet/>
      <dgm:spPr/>
      <dgm:t>
        <a:bodyPr/>
        <a:lstStyle/>
        <a:p>
          <a:endParaRPr lang="en-AU"/>
        </a:p>
      </dgm:t>
    </dgm:pt>
    <dgm:pt modelId="{C20121EE-572B-4936-9479-0BC107606917}">
      <dgm:prSet custT="1"/>
      <dgm:spPr/>
      <dgm:t>
        <a:bodyPr/>
        <a:lstStyle/>
        <a:p>
          <a:pPr rtl="0"/>
          <a:r>
            <a:rPr lang="en-AU" sz="1600" noProof="0" dirty="0"/>
            <a:t>Enables more realistic hours clause &amp; reinstatement pricing</a:t>
          </a:r>
        </a:p>
      </dgm:t>
    </dgm:pt>
    <dgm:pt modelId="{21D024E7-DF54-438E-8707-6D262CF95135}" type="parTrans" cxnId="{BC71E7A0-343D-4465-8AF6-26FFDD832752}">
      <dgm:prSet/>
      <dgm:spPr/>
      <dgm:t>
        <a:bodyPr/>
        <a:lstStyle/>
        <a:p>
          <a:endParaRPr lang="en-AU"/>
        </a:p>
      </dgm:t>
    </dgm:pt>
    <dgm:pt modelId="{6CD3BC3E-607D-4629-84D3-065E59D0629A}" type="sibTrans" cxnId="{BC71E7A0-343D-4465-8AF6-26FFDD832752}">
      <dgm:prSet/>
      <dgm:spPr/>
      <dgm:t>
        <a:bodyPr/>
        <a:lstStyle/>
        <a:p>
          <a:endParaRPr lang="en-AU"/>
        </a:p>
      </dgm:t>
    </dgm:pt>
    <dgm:pt modelId="{2FAB20EE-1514-4070-AF14-066C834A1BE3}">
      <dgm:prSet custT="1"/>
      <dgm:spPr/>
      <dgm:t>
        <a:bodyPr/>
        <a:lstStyle/>
        <a:p>
          <a:pPr rtl="0"/>
          <a:r>
            <a:rPr lang="en-AU" sz="1600" noProof="0"/>
            <a:t>More realistic sequencing, duration and clustering</a:t>
          </a:r>
          <a:endParaRPr lang="en-AU" sz="1600" b="0" noProof="0" dirty="0">
            <a:solidFill>
              <a:schemeClr val="bg1"/>
            </a:solidFill>
          </a:endParaRPr>
        </a:p>
      </dgm:t>
    </dgm:pt>
    <dgm:pt modelId="{F6E2DABF-2129-429C-83A0-975ECF32C700}" type="parTrans" cxnId="{FD8ACCCD-FF56-4BF1-81A9-33BC9844F9E7}">
      <dgm:prSet/>
      <dgm:spPr/>
      <dgm:t>
        <a:bodyPr/>
        <a:lstStyle/>
        <a:p>
          <a:endParaRPr lang="en-AU"/>
        </a:p>
      </dgm:t>
    </dgm:pt>
    <dgm:pt modelId="{C1AECF72-7457-4171-8541-FCB2032A0C02}" type="sibTrans" cxnId="{FD8ACCCD-FF56-4BF1-81A9-33BC9844F9E7}">
      <dgm:prSet/>
      <dgm:spPr/>
      <dgm:t>
        <a:bodyPr/>
        <a:lstStyle/>
        <a:p>
          <a:endParaRPr lang="en-AU"/>
        </a:p>
      </dgm:t>
    </dgm:pt>
    <dgm:pt modelId="{9F795E2C-CB39-46BF-A0EE-90490F182B03}" type="pres">
      <dgm:prSet presAssocID="{1A639B34-25C2-45A7-8699-3A757BCC0388}" presName="layout" presStyleCnt="0">
        <dgm:presLayoutVars>
          <dgm:chMax/>
          <dgm:chPref/>
          <dgm:dir/>
          <dgm:animOne val="branch"/>
          <dgm:animLvl val="lvl"/>
          <dgm:resizeHandles/>
        </dgm:presLayoutVars>
      </dgm:prSet>
      <dgm:spPr/>
    </dgm:pt>
    <dgm:pt modelId="{60430388-D4D1-4E6C-A712-AFC515662D65}" type="pres">
      <dgm:prSet presAssocID="{25A794BC-F3CE-4104-87C3-E52D3D71D528}" presName="root" presStyleCnt="0">
        <dgm:presLayoutVars>
          <dgm:chMax/>
          <dgm:chPref val="4"/>
        </dgm:presLayoutVars>
      </dgm:prSet>
      <dgm:spPr/>
    </dgm:pt>
    <dgm:pt modelId="{7DDFF9D5-D888-432E-8D20-F09FC64A70B4}" type="pres">
      <dgm:prSet presAssocID="{25A794BC-F3CE-4104-87C3-E52D3D71D528}" presName="rootComposite" presStyleCnt="0">
        <dgm:presLayoutVars/>
      </dgm:prSet>
      <dgm:spPr/>
    </dgm:pt>
    <dgm:pt modelId="{4D1B7BB6-4EEB-4DEF-9981-304F713407E9}" type="pres">
      <dgm:prSet presAssocID="{25A794BC-F3CE-4104-87C3-E52D3D71D528}" presName="rootText" presStyleLbl="node0" presStyleIdx="0" presStyleCnt="3">
        <dgm:presLayoutVars>
          <dgm:chMax/>
          <dgm:chPref val="4"/>
        </dgm:presLayoutVars>
      </dgm:prSet>
      <dgm:spPr/>
    </dgm:pt>
    <dgm:pt modelId="{58B7868B-8D80-4F9B-A4D7-CCC0FB0CB953}" type="pres">
      <dgm:prSet presAssocID="{25A794BC-F3CE-4104-87C3-E52D3D71D528}" presName="childShape" presStyleCnt="0">
        <dgm:presLayoutVars>
          <dgm:chMax val="0"/>
          <dgm:chPref val="0"/>
        </dgm:presLayoutVars>
      </dgm:prSet>
      <dgm:spPr/>
    </dgm:pt>
    <dgm:pt modelId="{0B9A6821-E414-4D09-9853-A3B79FE9D407}" type="pres">
      <dgm:prSet presAssocID="{F955F26B-5A4E-4E55-B592-9B6481CFF4A4}" presName="childComposite" presStyleCnt="0">
        <dgm:presLayoutVars>
          <dgm:chMax val="0"/>
          <dgm:chPref val="0"/>
        </dgm:presLayoutVars>
      </dgm:prSet>
      <dgm:spPr/>
    </dgm:pt>
    <dgm:pt modelId="{C25B711C-EFDB-418C-A4F0-5834CBA59164}" type="pres">
      <dgm:prSet presAssocID="{F955F26B-5A4E-4E55-B592-9B6481CFF4A4}" presName="Image" presStyleLbl="node1" presStyleIdx="0" presStyleCnt="1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Warning with solid fill"/>
        </a:ext>
      </dgm:extLst>
    </dgm:pt>
    <dgm:pt modelId="{ECA74957-DB69-4728-B9B5-CF49D2ABC8E6}" type="pres">
      <dgm:prSet presAssocID="{F955F26B-5A4E-4E55-B592-9B6481CFF4A4}" presName="childText" presStyleLbl="lnNode1" presStyleIdx="0" presStyleCnt="15">
        <dgm:presLayoutVars>
          <dgm:chMax val="0"/>
          <dgm:chPref val="0"/>
          <dgm:bulletEnabled val="1"/>
        </dgm:presLayoutVars>
      </dgm:prSet>
      <dgm:spPr/>
    </dgm:pt>
    <dgm:pt modelId="{9D69EF86-20BF-4CE3-8F4F-3556A984B147}" type="pres">
      <dgm:prSet presAssocID="{E816429D-5A0D-414E-BC0B-E2B7A9ABD7F7}" presName="childComposite" presStyleCnt="0">
        <dgm:presLayoutVars>
          <dgm:chMax val="0"/>
          <dgm:chPref val="0"/>
        </dgm:presLayoutVars>
      </dgm:prSet>
      <dgm:spPr/>
    </dgm:pt>
    <dgm:pt modelId="{80FCCCCC-CC71-41DA-BF39-198988111218}" type="pres">
      <dgm:prSet presAssocID="{E816429D-5A0D-414E-BC0B-E2B7A9ABD7F7}" presName="Image" presStyleLbl="node1" presStyleIdx="1" presStyleCnt="1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top with solid fill"/>
        </a:ext>
      </dgm:extLst>
    </dgm:pt>
    <dgm:pt modelId="{8D0C1939-6C41-4A35-9FD4-4DCBA25F1609}" type="pres">
      <dgm:prSet presAssocID="{E816429D-5A0D-414E-BC0B-E2B7A9ABD7F7}" presName="childText" presStyleLbl="lnNode1" presStyleIdx="1" presStyleCnt="15">
        <dgm:presLayoutVars>
          <dgm:chMax val="0"/>
          <dgm:chPref val="0"/>
          <dgm:bulletEnabled val="1"/>
        </dgm:presLayoutVars>
      </dgm:prSet>
      <dgm:spPr/>
    </dgm:pt>
    <dgm:pt modelId="{915556DC-AB29-4BAB-93E2-A3878E368BBF}" type="pres">
      <dgm:prSet presAssocID="{A53D18D2-2727-4561-8291-083F5B134B71}" presName="childComposite" presStyleCnt="0">
        <dgm:presLayoutVars>
          <dgm:chMax val="0"/>
          <dgm:chPref val="0"/>
        </dgm:presLayoutVars>
      </dgm:prSet>
      <dgm:spPr/>
    </dgm:pt>
    <dgm:pt modelId="{AE5D3811-7106-4DC8-8F80-57B057AB64E7}" type="pres">
      <dgm:prSet presAssocID="{A53D18D2-2727-4561-8291-083F5B134B71}" presName="Image" presStyleLbl="node1" presStyleIdx="2" presStyleCnt="1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aily calendar with solid fill"/>
        </a:ext>
      </dgm:extLst>
    </dgm:pt>
    <dgm:pt modelId="{5040681C-84DB-4FF5-A56C-342B9E73F22D}" type="pres">
      <dgm:prSet presAssocID="{A53D18D2-2727-4561-8291-083F5B134B71}" presName="childText" presStyleLbl="lnNode1" presStyleIdx="2" presStyleCnt="15">
        <dgm:presLayoutVars>
          <dgm:chMax val="0"/>
          <dgm:chPref val="0"/>
          <dgm:bulletEnabled val="1"/>
        </dgm:presLayoutVars>
      </dgm:prSet>
      <dgm:spPr/>
    </dgm:pt>
    <dgm:pt modelId="{1B839DE2-B804-4999-AEB8-0C97398B1D1E}" type="pres">
      <dgm:prSet presAssocID="{3D9C4C8D-859C-40B9-AA56-3910082D0AA6}" presName="childComposite" presStyleCnt="0">
        <dgm:presLayoutVars>
          <dgm:chMax val="0"/>
          <dgm:chPref val="0"/>
        </dgm:presLayoutVars>
      </dgm:prSet>
      <dgm:spPr/>
    </dgm:pt>
    <dgm:pt modelId="{56825698-E145-43EE-B88F-02732556CAC4}" type="pres">
      <dgm:prSet presAssocID="{3D9C4C8D-859C-40B9-AA56-3910082D0AA6}" presName="Image" presStyleLbl="node1" presStyleIdx="3" presStyleCnt="1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og with solid fill"/>
        </a:ext>
      </dgm:extLst>
    </dgm:pt>
    <dgm:pt modelId="{46D132A5-68A0-4BAF-BA45-3ED2193642AA}" type="pres">
      <dgm:prSet presAssocID="{3D9C4C8D-859C-40B9-AA56-3910082D0AA6}" presName="childText" presStyleLbl="lnNode1" presStyleIdx="3" presStyleCnt="15">
        <dgm:presLayoutVars>
          <dgm:chMax val="0"/>
          <dgm:chPref val="0"/>
          <dgm:bulletEnabled val="1"/>
        </dgm:presLayoutVars>
      </dgm:prSet>
      <dgm:spPr/>
    </dgm:pt>
    <dgm:pt modelId="{CBB72FD0-F2B3-4BAA-A9A2-56C827FEB816}" type="pres">
      <dgm:prSet presAssocID="{84D850CC-0FC3-4A76-8ABE-2C0D2295B186}" presName="childComposite" presStyleCnt="0">
        <dgm:presLayoutVars>
          <dgm:chMax val="0"/>
          <dgm:chPref val="0"/>
        </dgm:presLayoutVars>
      </dgm:prSet>
      <dgm:spPr/>
    </dgm:pt>
    <dgm:pt modelId="{E2AD1F13-704D-4FF7-9196-6F35B69418DA}" type="pres">
      <dgm:prSet presAssocID="{84D850CC-0FC3-4A76-8ABE-2C0D2295B186}" presName="Image" presStyleLbl="node1" presStyleIdx="4" presStyleCnt="1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Watch with solid fill"/>
        </a:ext>
      </dgm:extLst>
    </dgm:pt>
    <dgm:pt modelId="{115CAABF-0733-44CE-AC5C-B729AEFA0437}" type="pres">
      <dgm:prSet presAssocID="{84D850CC-0FC3-4A76-8ABE-2C0D2295B186}" presName="childText" presStyleLbl="lnNode1" presStyleIdx="4" presStyleCnt="15">
        <dgm:presLayoutVars>
          <dgm:chMax val="0"/>
          <dgm:chPref val="0"/>
          <dgm:bulletEnabled val="1"/>
        </dgm:presLayoutVars>
      </dgm:prSet>
      <dgm:spPr/>
    </dgm:pt>
    <dgm:pt modelId="{0A401C1E-425C-440E-A496-A2FC42DE844D}" type="pres">
      <dgm:prSet presAssocID="{4882600E-A59A-4DC7-ABD9-62974E1C6934}" presName="root" presStyleCnt="0">
        <dgm:presLayoutVars>
          <dgm:chMax/>
          <dgm:chPref val="4"/>
        </dgm:presLayoutVars>
      </dgm:prSet>
      <dgm:spPr/>
    </dgm:pt>
    <dgm:pt modelId="{C747FEE1-F3D2-477C-83BA-4760062A93BA}" type="pres">
      <dgm:prSet presAssocID="{4882600E-A59A-4DC7-ABD9-62974E1C6934}" presName="rootComposite" presStyleCnt="0">
        <dgm:presLayoutVars/>
      </dgm:prSet>
      <dgm:spPr/>
    </dgm:pt>
    <dgm:pt modelId="{C3D353C0-FDA4-4082-A477-A705EF4BB547}" type="pres">
      <dgm:prSet presAssocID="{4882600E-A59A-4DC7-ABD9-62974E1C6934}" presName="rootText" presStyleLbl="node0" presStyleIdx="1" presStyleCnt="3">
        <dgm:presLayoutVars>
          <dgm:chMax/>
          <dgm:chPref val="4"/>
        </dgm:presLayoutVars>
      </dgm:prSet>
      <dgm:spPr/>
    </dgm:pt>
    <dgm:pt modelId="{7998E953-497E-447D-925F-21A472FF0E75}" type="pres">
      <dgm:prSet presAssocID="{4882600E-A59A-4DC7-ABD9-62974E1C6934}" presName="childShape" presStyleCnt="0">
        <dgm:presLayoutVars>
          <dgm:chMax val="0"/>
          <dgm:chPref val="0"/>
        </dgm:presLayoutVars>
      </dgm:prSet>
      <dgm:spPr/>
    </dgm:pt>
    <dgm:pt modelId="{C4114EE4-C20D-4CC4-B018-3FB41640DC02}" type="pres">
      <dgm:prSet presAssocID="{08FA21DB-E47B-452C-9049-1FDE3C77FD03}" presName="childComposite" presStyleCnt="0">
        <dgm:presLayoutVars>
          <dgm:chMax val="0"/>
          <dgm:chPref val="0"/>
        </dgm:presLayoutVars>
      </dgm:prSet>
      <dgm:spPr/>
    </dgm:pt>
    <dgm:pt modelId="{E7B9CA4D-9A5B-4AAB-ADCE-D16017EFB0D8}" type="pres">
      <dgm:prSet presAssocID="{08FA21DB-E47B-452C-9049-1FDE3C77FD03}" presName="Image" presStyleLbl="node1" presStyleIdx="5" presStyleCnt="15"/>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ally with solid fill"/>
        </a:ext>
      </dgm:extLst>
    </dgm:pt>
    <dgm:pt modelId="{5EB48D0C-61DA-4AB1-A0AC-278BE439E9C3}" type="pres">
      <dgm:prSet presAssocID="{08FA21DB-E47B-452C-9049-1FDE3C77FD03}" presName="childText" presStyleLbl="lnNode1" presStyleIdx="5" presStyleCnt="15">
        <dgm:presLayoutVars>
          <dgm:chMax val="0"/>
          <dgm:chPref val="0"/>
          <dgm:bulletEnabled val="1"/>
        </dgm:presLayoutVars>
      </dgm:prSet>
      <dgm:spPr/>
    </dgm:pt>
    <dgm:pt modelId="{8BDFEE5A-A8D8-4C3A-857B-1F5C9EAF9EAA}" type="pres">
      <dgm:prSet presAssocID="{25102233-F747-4A77-BEBE-4CE928DB1CE7}" presName="childComposite" presStyleCnt="0">
        <dgm:presLayoutVars>
          <dgm:chMax val="0"/>
          <dgm:chPref val="0"/>
        </dgm:presLayoutVars>
      </dgm:prSet>
      <dgm:spPr/>
    </dgm:pt>
    <dgm:pt modelId="{B5F3B673-A25E-4507-9768-79F545D7EBDB}" type="pres">
      <dgm:prSet presAssocID="{25102233-F747-4A77-BEBE-4CE928DB1CE7}" presName="Image" presStyleLbl="node1" presStyleIdx="6" presStyleCnt="15"/>
      <dgm:spPr>
        <a:blipFill>
          <a:blip xmlns:r="http://schemas.openxmlformats.org/officeDocument/2006/relationships">
            <a:extLs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Thermometer with solid fill"/>
        </a:ext>
      </dgm:extLst>
    </dgm:pt>
    <dgm:pt modelId="{E3D9E644-1EA1-45D4-8F71-F3987EB51810}" type="pres">
      <dgm:prSet presAssocID="{25102233-F747-4A77-BEBE-4CE928DB1CE7}" presName="childText" presStyleLbl="lnNode1" presStyleIdx="6" presStyleCnt="15">
        <dgm:presLayoutVars>
          <dgm:chMax val="0"/>
          <dgm:chPref val="0"/>
          <dgm:bulletEnabled val="1"/>
        </dgm:presLayoutVars>
      </dgm:prSet>
      <dgm:spPr/>
    </dgm:pt>
    <dgm:pt modelId="{32EF3538-F18D-4F8A-9980-214EC21A9C16}" type="pres">
      <dgm:prSet presAssocID="{CBF8A901-5249-40F6-83C2-ECC9A8B47CA5}" presName="childComposite" presStyleCnt="0">
        <dgm:presLayoutVars>
          <dgm:chMax val="0"/>
          <dgm:chPref val="0"/>
        </dgm:presLayoutVars>
      </dgm:prSet>
      <dgm:spPr/>
    </dgm:pt>
    <dgm:pt modelId="{F91489E0-06B4-4C63-9451-6FAAFFFED4A6}" type="pres">
      <dgm:prSet presAssocID="{CBF8A901-5249-40F6-83C2-ECC9A8B47CA5}" presName="Image" presStyleLbl="node1" presStyleIdx="7" presStyleCnt="15"/>
      <dgm:spPr>
        <a:blipFill>
          <a:blip xmlns:r="http://schemas.openxmlformats.org/officeDocument/2006/relationships">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ontinuous Improvement with solid fill"/>
        </a:ext>
      </dgm:extLst>
    </dgm:pt>
    <dgm:pt modelId="{C0F04E37-34A9-4584-B24B-90EF224FEE42}" type="pres">
      <dgm:prSet presAssocID="{CBF8A901-5249-40F6-83C2-ECC9A8B47CA5}" presName="childText" presStyleLbl="lnNode1" presStyleIdx="7" presStyleCnt="15">
        <dgm:presLayoutVars>
          <dgm:chMax val="0"/>
          <dgm:chPref val="0"/>
          <dgm:bulletEnabled val="1"/>
        </dgm:presLayoutVars>
      </dgm:prSet>
      <dgm:spPr/>
    </dgm:pt>
    <dgm:pt modelId="{C64F70AF-6360-45DA-8254-648F6F71488D}" type="pres">
      <dgm:prSet presAssocID="{64B661CF-0C42-4819-A8F5-A3F289D37617}" presName="childComposite" presStyleCnt="0">
        <dgm:presLayoutVars>
          <dgm:chMax val="0"/>
          <dgm:chPref val="0"/>
        </dgm:presLayoutVars>
      </dgm:prSet>
      <dgm:spPr/>
    </dgm:pt>
    <dgm:pt modelId="{CE735205-6C01-4A58-A004-3EF74C979248}" type="pres">
      <dgm:prSet presAssocID="{64B661CF-0C42-4819-A8F5-A3F289D37617}" presName="Image" presStyleLbl="node1" presStyleIdx="8" presStyleCnt="15"/>
      <dgm:spPr>
        <a:blipFill>
          <a:blip xmlns:r="http://schemas.openxmlformats.org/officeDocument/2006/relationships">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Sun with solid fill"/>
        </a:ext>
      </dgm:extLst>
    </dgm:pt>
    <dgm:pt modelId="{C0137BC0-5995-45A1-A908-07CF992BCCB0}" type="pres">
      <dgm:prSet presAssocID="{64B661CF-0C42-4819-A8F5-A3F289D37617}" presName="childText" presStyleLbl="lnNode1" presStyleIdx="8" presStyleCnt="15">
        <dgm:presLayoutVars>
          <dgm:chMax val="0"/>
          <dgm:chPref val="0"/>
          <dgm:bulletEnabled val="1"/>
        </dgm:presLayoutVars>
      </dgm:prSet>
      <dgm:spPr/>
    </dgm:pt>
    <dgm:pt modelId="{DCF41DF5-88DD-418A-BA27-AB4E77263BE2}" type="pres">
      <dgm:prSet presAssocID="{2FAB20EE-1514-4070-AF14-066C834A1BE3}" presName="childComposite" presStyleCnt="0">
        <dgm:presLayoutVars>
          <dgm:chMax val="0"/>
          <dgm:chPref val="0"/>
        </dgm:presLayoutVars>
      </dgm:prSet>
      <dgm:spPr/>
    </dgm:pt>
    <dgm:pt modelId="{A5264135-B44E-4A8C-998F-A1BFA0365094}" type="pres">
      <dgm:prSet presAssocID="{2FAB20EE-1514-4070-AF14-066C834A1BE3}" presName="Image" presStyleLbl="node1" presStyleIdx="9" presStyleCnt="15"/>
      <dgm:spPr/>
    </dgm:pt>
    <dgm:pt modelId="{1F6CB608-0999-4B53-A191-4D8702521804}" type="pres">
      <dgm:prSet presAssocID="{2FAB20EE-1514-4070-AF14-066C834A1BE3}" presName="childText" presStyleLbl="lnNode1" presStyleIdx="9" presStyleCnt="15">
        <dgm:presLayoutVars>
          <dgm:chMax val="0"/>
          <dgm:chPref val="0"/>
          <dgm:bulletEnabled val="1"/>
        </dgm:presLayoutVars>
      </dgm:prSet>
      <dgm:spPr/>
    </dgm:pt>
    <dgm:pt modelId="{C9AF0BA8-8950-45A6-8898-8CFE1FB4D677}" type="pres">
      <dgm:prSet presAssocID="{608F5744-804E-4A22-9581-55FED6F39BB2}" presName="root" presStyleCnt="0">
        <dgm:presLayoutVars>
          <dgm:chMax/>
          <dgm:chPref val="4"/>
        </dgm:presLayoutVars>
      </dgm:prSet>
      <dgm:spPr/>
    </dgm:pt>
    <dgm:pt modelId="{8A0698F8-678C-444E-A5AB-292287461700}" type="pres">
      <dgm:prSet presAssocID="{608F5744-804E-4A22-9581-55FED6F39BB2}" presName="rootComposite" presStyleCnt="0">
        <dgm:presLayoutVars/>
      </dgm:prSet>
      <dgm:spPr/>
    </dgm:pt>
    <dgm:pt modelId="{88DADE22-A744-41B6-A709-BF7FC6470B6A}" type="pres">
      <dgm:prSet presAssocID="{608F5744-804E-4A22-9581-55FED6F39BB2}" presName="rootText" presStyleLbl="node0" presStyleIdx="2" presStyleCnt="3">
        <dgm:presLayoutVars>
          <dgm:chMax/>
          <dgm:chPref val="4"/>
        </dgm:presLayoutVars>
      </dgm:prSet>
      <dgm:spPr/>
    </dgm:pt>
    <dgm:pt modelId="{26AA32FA-86C5-4F9C-BB8A-4934621C7031}" type="pres">
      <dgm:prSet presAssocID="{608F5744-804E-4A22-9581-55FED6F39BB2}" presName="childShape" presStyleCnt="0">
        <dgm:presLayoutVars>
          <dgm:chMax val="0"/>
          <dgm:chPref val="0"/>
        </dgm:presLayoutVars>
      </dgm:prSet>
      <dgm:spPr/>
    </dgm:pt>
    <dgm:pt modelId="{1C4592A3-A28E-4EDD-8507-C26C574A31FE}" type="pres">
      <dgm:prSet presAssocID="{D0473C23-C8CC-47BE-B06E-3D75275F07EC}" presName="childComposite" presStyleCnt="0">
        <dgm:presLayoutVars>
          <dgm:chMax val="0"/>
          <dgm:chPref val="0"/>
        </dgm:presLayoutVars>
      </dgm:prSet>
      <dgm:spPr/>
    </dgm:pt>
    <dgm:pt modelId="{DF1D3A15-2205-4235-B8AC-D9B522711CC9}" type="pres">
      <dgm:prSet presAssocID="{D0473C23-C8CC-47BE-B06E-3D75275F07EC}" presName="Image" presStyleLbl="node1" presStyleIdx="10" presStyleCnt="15"/>
      <dgm:spPr>
        <a:blipFill>
          <a:blip xmlns:r="http://schemas.openxmlformats.org/officeDocument/2006/relationships">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artial sun with solid fill"/>
        </a:ext>
      </dgm:extLst>
    </dgm:pt>
    <dgm:pt modelId="{07A8572B-EEFE-4A42-9124-11800BEF12B3}" type="pres">
      <dgm:prSet presAssocID="{D0473C23-C8CC-47BE-B06E-3D75275F07EC}" presName="childText" presStyleLbl="lnNode1" presStyleIdx="10" presStyleCnt="15">
        <dgm:presLayoutVars>
          <dgm:chMax val="0"/>
          <dgm:chPref val="0"/>
          <dgm:bulletEnabled val="1"/>
        </dgm:presLayoutVars>
      </dgm:prSet>
      <dgm:spPr/>
    </dgm:pt>
    <dgm:pt modelId="{DBF38028-9D87-4B5E-85FB-A08249D37F2F}" type="pres">
      <dgm:prSet presAssocID="{CB3B13EB-76A3-43B9-B9F7-A31CDF7FDEFB}" presName="childComposite" presStyleCnt="0">
        <dgm:presLayoutVars>
          <dgm:chMax val="0"/>
          <dgm:chPref val="0"/>
        </dgm:presLayoutVars>
      </dgm:prSet>
      <dgm:spPr/>
    </dgm:pt>
    <dgm:pt modelId="{9C689BB7-9DA2-4D58-8448-C57DCA2F9FFA}" type="pres">
      <dgm:prSet presAssocID="{CB3B13EB-76A3-43B9-B9F7-A31CDF7FDEFB}" presName="Image" presStyleLbl="node1" presStyleIdx="11" presStyleCnt="15"/>
      <dgm:spPr>
        <a:blipFill>
          <a:blip xmlns:r="http://schemas.openxmlformats.org/officeDocument/2006/relationships">
            <a:extLs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Normal Distribution with solid fill"/>
        </a:ext>
      </dgm:extLst>
    </dgm:pt>
    <dgm:pt modelId="{59F58CAC-5CD8-434F-87C4-DEA3C8D317A7}" type="pres">
      <dgm:prSet presAssocID="{CB3B13EB-76A3-43B9-B9F7-A31CDF7FDEFB}" presName="childText" presStyleLbl="lnNode1" presStyleIdx="11" presStyleCnt="15">
        <dgm:presLayoutVars>
          <dgm:chMax val="0"/>
          <dgm:chPref val="0"/>
          <dgm:bulletEnabled val="1"/>
        </dgm:presLayoutVars>
      </dgm:prSet>
      <dgm:spPr/>
    </dgm:pt>
    <dgm:pt modelId="{5BFB6CB0-472B-419F-8434-AC7A761F5560}" type="pres">
      <dgm:prSet presAssocID="{9879496B-BA07-4AEF-84C9-5BBDB81E84D4}" presName="childComposite" presStyleCnt="0">
        <dgm:presLayoutVars>
          <dgm:chMax val="0"/>
          <dgm:chPref val="0"/>
        </dgm:presLayoutVars>
      </dgm:prSet>
      <dgm:spPr/>
    </dgm:pt>
    <dgm:pt modelId="{8BEACDB0-BBF3-4039-84AD-094842737973}" type="pres">
      <dgm:prSet presAssocID="{9879496B-BA07-4AEF-84C9-5BBDB81E84D4}" presName="Image" presStyleLbl="node1" presStyleIdx="12" presStyleCnt="15"/>
      <dgm:spPr>
        <a:blipFill>
          <a:blip xmlns:r="http://schemas.openxmlformats.org/officeDocument/2006/relationships">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Sunglasses with solid fill"/>
        </a:ext>
      </dgm:extLst>
    </dgm:pt>
    <dgm:pt modelId="{CBD1505D-438E-4301-9E62-7234A76AFAC5}" type="pres">
      <dgm:prSet presAssocID="{9879496B-BA07-4AEF-84C9-5BBDB81E84D4}" presName="childText" presStyleLbl="lnNode1" presStyleIdx="12" presStyleCnt="15">
        <dgm:presLayoutVars>
          <dgm:chMax val="0"/>
          <dgm:chPref val="0"/>
          <dgm:bulletEnabled val="1"/>
        </dgm:presLayoutVars>
      </dgm:prSet>
      <dgm:spPr/>
    </dgm:pt>
    <dgm:pt modelId="{C44D073C-10C1-439E-BC37-01292178644A}" type="pres">
      <dgm:prSet presAssocID="{7EEBB691-4FBB-4B36-B612-D629E3EDABEF}" presName="childComposite" presStyleCnt="0">
        <dgm:presLayoutVars>
          <dgm:chMax val="0"/>
          <dgm:chPref val="0"/>
        </dgm:presLayoutVars>
      </dgm:prSet>
      <dgm:spPr/>
    </dgm:pt>
    <dgm:pt modelId="{CBB1FBC5-BA48-4CDD-BA39-962352A1F0E7}" type="pres">
      <dgm:prSet presAssocID="{7EEBB691-4FBB-4B36-B612-D629E3EDABEF}" presName="Image" presStyleLbl="node1" presStyleIdx="13" presStyleCnt="15"/>
      <dgm:spPr>
        <a:blipFill>
          <a:blip xmlns:r="http://schemas.openxmlformats.org/officeDocument/2006/relationships">
            <a:extLst>
              <a:ext uri="{96DAC541-7B7A-43D3-8B79-37D633B846F1}">
                <asvg:svgBlip xmlns:asvg="http://schemas.microsoft.com/office/drawing/2016/SVG/main" r:embed="rId13"/>
              </a:ext>
            </a:extLst>
          </a:blip>
          <a:srcRect/>
          <a:stretch>
            <a:fillRect/>
          </a:stretch>
        </a:blipFill>
      </dgm:spPr>
      <dgm:extLst>
        <a:ext uri="{E40237B7-FDA0-4F09-8148-C483321AD2D9}">
          <dgm14:cNvPr xmlns:dgm14="http://schemas.microsoft.com/office/drawing/2010/diagram" id="0" name="" descr="Settings with solid fill"/>
        </a:ext>
      </dgm:extLst>
    </dgm:pt>
    <dgm:pt modelId="{32202196-B1F6-48DF-BB1D-A1428C8FA1E4}" type="pres">
      <dgm:prSet presAssocID="{7EEBB691-4FBB-4B36-B612-D629E3EDABEF}" presName="childText" presStyleLbl="lnNode1" presStyleIdx="13" presStyleCnt="15">
        <dgm:presLayoutVars>
          <dgm:chMax val="0"/>
          <dgm:chPref val="0"/>
          <dgm:bulletEnabled val="1"/>
        </dgm:presLayoutVars>
      </dgm:prSet>
      <dgm:spPr/>
    </dgm:pt>
    <dgm:pt modelId="{77966521-B4BA-4AEC-8793-E0520888F008}" type="pres">
      <dgm:prSet presAssocID="{C20121EE-572B-4936-9479-0BC107606917}" presName="childComposite" presStyleCnt="0">
        <dgm:presLayoutVars>
          <dgm:chMax val="0"/>
          <dgm:chPref val="0"/>
        </dgm:presLayoutVars>
      </dgm:prSet>
      <dgm:spPr/>
    </dgm:pt>
    <dgm:pt modelId="{94EFA500-0E46-45F3-95CD-78D94F244EDF}" type="pres">
      <dgm:prSet presAssocID="{C20121EE-572B-4936-9479-0BC107606917}" presName="Image" presStyleLbl="node1" presStyleIdx="14" presStyleCnt="15"/>
      <dgm:spPr/>
    </dgm:pt>
    <dgm:pt modelId="{77C3769D-5AF2-4C30-9B21-FB737EF9C4ED}" type="pres">
      <dgm:prSet presAssocID="{C20121EE-572B-4936-9479-0BC107606917}" presName="childText" presStyleLbl="lnNode1" presStyleIdx="14" presStyleCnt="15">
        <dgm:presLayoutVars>
          <dgm:chMax val="0"/>
          <dgm:chPref val="0"/>
          <dgm:bulletEnabled val="1"/>
        </dgm:presLayoutVars>
      </dgm:prSet>
      <dgm:spPr/>
    </dgm:pt>
  </dgm:ptLst>
  <dgm:cxnLst>
    <dgm:cxn modelId="{34669A01-47FD-43FE-B853-3EF9EF824793}" type="presOf" srcId="{7EEBB691-4FBB-4B36-B612-D629E3EDABEF}" destId="{32202196-B1F6-48DF-BB1D-A1428C8FA1E4}" srcOrd="0" destOrd="0" presId="urn:microsoft.com/office/officeart/2008/layout/PictureAccentList"/>
    <dgm:cxn modelId="{720E7605-B0A8-493C-A0B4-E1F690299A60}" srcId="{4882600E-A59A-4DC7-ABD9-62974E1C6934}" destId="{CBF8A901-5249-40F6-83C2-ECC9A8B47CA5}" srcOrd="2" destOrd="0" parTransId="{2318A506-A4C2-4068-8ABD-D1518378C1F8}" sibTransId="{E51D5586-FA36-4B5C-A9F7-79453E865C52}"/>
    <dgm:cxn modelId="{F24B9F0D-0537-4767-BC72-7F24324C089A}" type="presOf" srcId="{A53D18D2-2727-4561-8291-083F5B134B71}" destId="{5040681C-84DB-4FF5-A56C-342B9E73F22D}" srcOrd="0" destOrd="0" presId="urn:microsoft.com/office/officeart/2008/layout/PictureAccentList"/>
    <dgm:cxn modelId="{F6FE6E12-2E7C-4254-94CF-1812BA0865B0}" type="presOf" srcId="{1A639B34-25C2-45A7-8699-3A757BCC0388}" destId="{9F795E2C-CB39-46BF-A0EE-90490F182B03}" srcOrd="0" destOrd="0" presId="urn:microsoft.com/office/officeart/2008/layout/PictureAccentList"/>
    <dgm:cxn modelId="{500F5415-B268-4729-937B-368881C2CE7E}" type="presOf" srcId="{08FA21DB-E47B-452C-9049-1FDE3C77FD03}" destId="{5EB48D0C-61DA-4AB1-A0AC-278BE439E9C3}" srcOrd="0" destOrd="0" presId="urn:microsoft.com/office/officeart/2008/layout/PictureAccentList"/>
    <dgm:cxn modelId="{BEED5515-4008-4E5A-B5F7-415080893F9E}" type="presOf" srcId="{E816429D-5A0D-414E-BC0B-E2B7A9ABD7F7}" destId="{8D0C1939-6C41-4A35-9FD4-4DCBA25F1609}" srcOrd="0" destOrd="0" presId="urn:microsoft.com/office/officeart/2008/layout/PictureAccentList"/>
    <dgm:cxn modelId="{B549471C-1B67-4860-9A37-8344BC4AABA9}" type="presOf" srcId="{C20121EE-572B-4936-9479-0BC107606917}" destId="{77C3769D-5AF2-4C30-9B21-FB737EF9C4ED}" srcOrd="0" destOrd="0" presId="urn:microsoft.com/office/officeart/2008/layout/PictureAccentList"/>
    <dgm:cxn modelId="{D965711C-DFF3-4D83-BBB1-BF8F7F1D4540}" type="presOf" srcId="{64B661CF-0C42-4819-A8F5-A3F289D37617}" destId="{C0137BC0-5995-45A1-A908-07CF992BCCB0}" srcOrd="0" destOrd="0" presId="urn:microsoft.com/office/officeart/2008/layout/PictureAccentList"/>
    <dgm:cxn modelId="{B201103C-91D0-44F0-A7AD-B6ED83751079}" srcId="{4882600E-A59A-4DC7-ABD9-62974E1C6934}" destId="{25102233-F747-4A77-BEBE-4CE928DB1CE7}" srcOrd="1" destOrd="0" parTransId="{9CCB0987-1DA0-4E68-88E9-938EA9DFCE3A}" sibTransId="{D1F3A64F-1EBA-4B48-A49F-388581D71261}"/>
    <dgm:cxn modelId="{F0EAFB62-455F-407C-A512-94EC4CF2A796}" srcId="{25A794BC-F3CE-4104-87C3-E52D3D71D528}" destId="{F955F26B-5A4E-4E55-B592-9B6481CFF4A4}" srcOrd="0" destOrd="0" parTransId="{CDA261F7-7299-4F95-A292-C83831CF38E8}" sibTransId="{39E22AE9-538F-4B8D-A23C-E31A8D668594}"/>
    <dgm:cxn modelId="{73BF8967-B3D8-47AC-95E8-AA98E97E6913}" srcId="{4882600E-A59A-4DC7-ABD9-62974E1C6934}" destId="{64B661CF-0C42-4819-A8F5-A3F289D37617}" srcOrd="3" destOrd="0" parTransId="{59231B99-237E-4A23-8857-99896605811C}" sibTransId="{C0EED3DB-55E3-42AC-A9D0-4A33FA35C3E2}"/>
    <dgm:cxn modelId="{0DF5186A-9FCE-451D-A94B-B877083CEFF4}" srcId="{4882600E-A59A-4DC7-ABD9-62974E1C6934}" destId="{08FA21DB-E47B-452C-9049-1FDE3C77FD03}" srcOrd="0" destOrd="0" parTransId="{0FCD5435-812E-4C8A-80DC-3C618F59ED15}" sibTransId="{85466742-1C6F-4677-A4AD-82BAD9481502}"/>
    <dgm:cxn modelId="{E2DF9571-7849-4E78-A4F9-405CD6F02AC6}" type="presOf" srcId="{3D9C4C8D-859C-40B9-AA56-3910082D0AA6}" destId="{46D132A5-68A0-4BAF-BA45-3ED2193642AA}" srcOrd="0" destOrd="0" presId="urn:microsoft.com/office/officeart/2008/layout/PictureAccentList"/>
    <dgm:cxn modelId="{854F3558-9AEC-4B05-A81A-5B60197EFE0D}" srcId="{608F5744-804E-4A22-9581-55FED6F39BB2}" destId="{7EEBB691-4FBB-4B36-B612-D629E3EDABEF}" srcOrd="3" destOrd="0" parTransId="{1F43DD3D-8056-49B7-9C08-6489BA80161A}" sibTransId="{7ADB26B6-9A40-4B3F-B87C-E83ABD3D8CA8}"/>
    <dgm:cxn modelId="{509F137D-644A-49CB-AFDB-CC34357A83C6}" srcId="{25A794BC-F3CE-4104-87C3-E52D3D71D528}" destId="{3D9C4C8D-859C-40B9-AA56-3910082D0AA6}" srcOrd="3" destOrd="0" parTransId="{71D76616-435D-4BCC-924F-3DD7663B4C6A}" sibTransId="{2858B123-96B9-458B-9D88-432298FBC27E}"/>
    <dgm:cxn modelId="{E6F6CA8C-BFAA-476B-B55F-4B8558A3E7F8}" srcId="{25A794BC-F3CE-4104-87C3-E52D3D71D528}" destId="{E816429D-5A0D-414E-BC0B-E2B7A9ABD7F7}" srcOrd="1" destOrd="0" parTransId="{C8492768-E2E4-48CB-B471-C6DB72B75F53}" sibTransId="{1BBF79B8-3C7A-4158-9E94-C77F2E860205}"/>
    <dgm:cxn modelId="{924B2992-411C-4900-A1E0-1CFA0EC4F44B}" srcId="{1A639B34-25C2-45A7-8699-3A757BCC0388}" destId="{4882600E-A59A-4DC7-ABD9-62974E1C6934}" srcOrd="1" destOrd="0" parTransId="{7C578AC7-BBF0-4B96-8365-AB1B4C7F7E7B}" sibTransId="{FAF1A3FA-ADCE-49B1-835C-B91E806AE110}"/>
    <dgm:cxn modelId="{28B55F93-3084-45CC-B40D-A934072E588C}" type="presOf" srcId="{4882600E-A59A-4DC7-ABD9-62974E1C6934}" destId="{C3D353C0-FDA4-4082-A477-A705EF4BB547}" srcOrd="0" destOrd="0" presId="urn:microsoft.com/office/officeart/2008/layout/PictureAccentList"/>
    <dgm:cxn modelId="{1CD95E94-23C7-418B-AF1C-FA093304CD20}" type="presOf" srcId="{25102233-F747-4A77-BEBE-4CE928DB1CE7}" destId="{E3D9E644-1EA1-45D4-8F71-F3987EB51810}" srcOrd="0" destOrd="0" presId="urn:microsoft.com/office/officeart/2008/layout/PictureAccentList"/>
    <dgm:cxn modelId="{48A43498-1278-4AF0-840F-1860443ECCF4}" srcId="{608F5744-804E-4A22-9581-55FED6F39BB2}" destId="{CB3B13EB-76A3-43B9-B9F7-A31CDF7FDEFB}" srcOrd="1" destOrd="0" parTransId="{19658574-065C-4991-827D-3ABB5BE997F9}" sibTransId="{DB64D9F6-436F-4548-977B-9B4C3DE87B60}"/>
    <dgm:cxn modelId="{5A31C399-1842-462A-9539-64A582535BED}" type="presOf" srcId="{F955F26B-5A4E-4E55-B592-9B6481CFF4A4}" destId="{ECA74957-DB69-4728-B9B5-CF49D2ABC8E6}" srcOrd="0" destOrd="0" presId="urn:microsoft.com/office/officeart/2008/layout/PictureAccentList"/>
    <dgm:cxn modelId="{C3DE059A-848F-4744-936D-1FE4D72E5EDF}" srcId="{1A639B34-25C2-45A7-8699-3A757BCC0388}" destId="{608F5744-804E-4A22-9581-55FED6F39BB2}" srcOrd="2" destOrd="0" parTransId="{2A749B4F-97E2-4488-91B0-790A85279748}" sibTransId="{CF98A4BD-E740-4C22-A1EC-690F0FD964C7}"/>
    <dgm:cxn modelId="{BC71E7A0-343D-4465-8AF6-26FFDD832752}" srcId="{608F5744-804E-4A22-9581-55FED6F39BB2}" destId="{C20121EE-572B-4936-9479-0BC107606917}" srcOrd="4" destOrd="0" parTransId="{21D024E7-DF54-438E-8707-6D262CF95135}" sibTransId="{6CD3BC3E-607D-4629-84D3-065E59D0629A}"/>
    <dgm:cxn modelId="{1D9A35C0-A941-4077-B714-5D4734221073}" type="presOf" srcId="{D0473C23-C8CC-47BE-B06E-3D75275F07EC}" destId="{07A8572B-EEFE-4A42-9124-11800BEF12B3}" srcOrd="0" destOrd="0" presId="urn:microsoft.com/office/officeart/2008/layout/PictureAccentList"/>
    <dgm:cxn modelId="{6AD142C2-2943-4F0D-BC3D-BD1E64682622}" type="presOf" srcId="{608F5744-804E-4A22-9581-55FED6F39BB2}" destId="{88DADE22-A744-41B6-A709-BF7FC6470B6A}" srcOrd="0" destOrd="0" presId="urn:microsoft.com/office/officeart/2008/layout/PictureAccentList"/>
    <dgm:cxn modelId="{242C18C5-7DCC-4738-A607-0554043EF40F}" srcId="{1A639B34-25C2-45A7-8699-3A757BCC0388}" destId="{25A794BC-F3CE-4104-87C3-E52D3D71D528}" srcOrd="0" destOrd="0" parTransId="{CF328C7A-3765-4EEC-9E1D-DC4E98AED6B5}" sibTransId="{19F87724-097D-449A-B439-28127C09694F}"/>
    <dgm:cxn modelId="{FD8ACCCD-FF56-4BF1-81A9-33BC9844F9E7}" srcId="{4882600E-A59A-4DC7-ABD9-62974E1C6934}" destId="{2FAB20EE-1514-4070-AF14-066C834A1BE3}" srcOrd="4" destOrd="0" parTransId="{F6E2DABF-2129-429C-83A0-975ECF32C700}" sibTransId="{C1AECF72-7457-4171-8541-FCB2032A0C02}"/>
    <dgm:cxn modelId="{341EE9D7-A114-4283-804C-CE2CD60EAD4A}" srcId="{25A794BC-F3CE-4104-87C3-E52D3D71D528}" destId="{A53D18D2-2727-4561-8291-083F5B134B71}" srcOrd="2" destOrd="0" parTransId="{467A4F3C-314C-4850-8C0E-6737360FF75E}" sibTransId="{00415A90-6B11-4A70-A872-A4675148B8B6}"/>
    <dgm:cxn modelId="{F3EDEEDB-F36A-408E-970E-601BF9E3768A}" srcId="{608F5744-804E-4A22-9581-55FED6F39BB2}" destId="{9879496B-BA07-4AEF-84C9-5BBDB81E84D4}" srcOrd="2" destOrd="0" parTransId="{D9A8BDE0-A07A-4C9D-9F3E-FFF9DA15794A}" sibTransId="{5B5131E9-FEF9-4145-A252-E2FEA4CBB764}"/>
    <dgm:cxn modelId="{9E7B94DD-3A6A-4104-B2CC-99EE49A697C0}" srcId="{608F5744-804E-4A22-9581-55FED6F39BB2}" destId="{D0473C23-C8CC-47BE-B06E-3D75275F07EC}" srcOrd="0" destOrd="0" parTransId="{5220D9DF-3C08-47D7-BAAE-B230DE0A79D9}" sibTransId="{2A494D99-1EB5-4393-B5E3-C476520F7C4B}"/>
    <dgm:cxn modelId="{3BC030E0-0226-4BA3-8AA2-4F757C0CC10F}" type="presOf" srcId="{CBF8A901-5249-40F6-83C2-ECC9A8B47CA5}" destId="{C0F04E37-34A9-4584-B24B-90EF224FEE42}" srcOrd="0" destOrd="0" presId="urn:microsoft.com/office/officeart/2008/layout/PictureAccentList"/>
    <dgm:cxn modelId="{8F1AAFE6-F1F9-430E-B481-06A81D61641C}" srcId="{25A794BC-F3CE-4104-87C3-E52D3D71D528}" destId="{84D850CC-0FC3-4A76-8ABE-2C0D2295B186}" srcOrd="4" destOrd="0" parTransId="{0CB91574-2600-4169-B719-E5D87ABED156}" sibTransId="{1B51D9DC-AF34-4139-ABC3-4B4126BF8A7B}"/>
    <dgm:cxn modelId="{382635F3-82CF-43B7-B75A-E27B52E49ACB}" type="presOf" srcId="{25A794BC-F3CE-4104-87C3-E52D3D71D528}" destId="{4D1B7BB6-4EEB-4DEF-9981-304F713407E9}" srcOrd="0" destOrd="0" presId="urn:microsoft.com/office/officeart/2008/layout/PictureAccentList"/>
    <dgm:cxn modelId="{D659E1F6-6250-4782-8B77-6A0D7E4774EF}" type="presOf" srcId="{9879496B-BA07-4AEF-84C9-5BBDB81E84D4}" destId="{CBD1505D-438E-4301-9E62-7234A76AFAC5}" srcOrd="0" destOrd="0" presId="urn:microsoft.com/office/officeart/2008/layout/PictureAccentList"/>
    <dgm:cxn modelId="{2B52BFF8-305F-48C1-B568-5DDF7DAE31D6}" type="presOf" srcId="{2FAB20EE-1514-4070-AF14-066C834A1BE3}" destId="{1F6CB608-0999-4B53-A191-4D8702521804}" srcOrd="0" destOrd="0" presId="urn:microsoft.com/office/officeart/2008/layout/PictureAccentList"/>
    <dgm:cxn modelId="{59FFDAFA-6C66-423F-A590-7F306EAB0B82}" type="presOf" srcId="{84D850CC-0FC3-4A76-8ABE-2C0D2295B186}" destId="{115CAABF-0733-44CE-AC5C-B729AEFA0437}" srcOrd="0" destOrd="0" presId="urn:microsoft.com/office/officeart/2008/layout/PictureAccentList"/>
    <dgm:cxn modelId="{D10945FC-CF77-4C84-9A43-C99993FBA297}" type="presOf" srcId="{CB3B13EB-76A3-43B9-B9F7-A31CDF7FDEFB}" destId="{59F58CAC-5CD8-434F-87C4-DEA3C8D317A7}" srcOrd="0" destOrd="0" presId="urn:microsoft.com/office/officeart/2008/layout/PictureAccentList"/>
    <dgm:cxn modelId="{9213920D-9412-40BB-8645-2C41F2A95080}" type="presParOf" srcId="{9F795E2C-CB39-46BF-A0EE-90490F182B03}" destId="{60430388-D4D1-4E6C-A712-AFC515662D65}" srcOrd="0" destOrd="0" presId="urn:microsoft.com/office/officeart/2008/layout/PictureAccentList"/>
    <dgm:cxn modelId="{6A52F9BE-E472-4177-B133-188BEF43FC7C}" type="presParOf" srcId="{60430388-D4D1-4E6C-A712-AFC515662D65}" destId="{7DDFF9D5-D888-432E-8D20-F09FC64A70B4}" srcOrd="0" destOrd="0" presId="urn:microsoft.com/office/officeart/2008/layout/PictureAccentList"/>
    <dgm:cxn modelId="{24F841B0-FE1A-4316-8597-E9436F300ED1}" type="presParOf" srcId="{7DDFF9D5-D888-432E-8D20-F09FC64A70B4}" destId="{4D1B7BB6-4EEB-4DEF-9981-304F713407E9}" srcOrd="0" destOrd="0" presId="urn:microsoft.com/office/officeart/2008/layout/PictureAccentList"/>
    <dgm:cxn modelId="{7064EDA0-3FA4-4478-8A1E-B8D9154C53CF}" type="presParOf" srcId="{60430388-D4D1-4E6C-A712-AFC515662D65}" destId="{58B7868B-8D80-4F9B-A4D7-CCC0FB0CB953}" srcOrd="1" destOrd="0" presId="urn:microsoft.com/office/officeart/2008/layout/PictureAccentList"/>
    <dgm:cxn modelId="{0B738545-9F70-437A-87AC-5247F28F72DE}" type="presParOf" srcId="{58B7868B-8D80-4F9B-A4D7-CCC0FB0CB953}" destId="{0B9A6821-E414-4D09-9853-A3B79FE9D407}" srcOrd="0" destOrd="0" presId="urn:microsoft.com/office/officeart/2008/layout/PictureAccentList"/>
    <dgm:cxn modelId="{5C5328DC-1A66-4557-BBFE-C0869DB1BC1B}" type="presParOf" srcId="{0B9A6821-E414-4D09-9853-A3B79FE9D407}" destId="{C25B711C-EFDB-418C-A4F0-5834CBA59164}" srcOrd="0" destOrd="0" presId="urn:microsoft.com/office/officeart/2008/layout/PictureAccentList"/>
    <dgm:cxn modelId="{716D1732-E9FB-42F1-8D6E-5D0B23C86BD5}" type="presParOf" srcId="{0B9A6821-E414-4D09-9853-A3B79FE9D407}" destId="{ECA74957-DB69-4728-B9B5-CF49D2ABC8E6}" srcOrd="1" destOrd="0" presId="urn:microsoft.com/office/officeart/2008/layout/PictureAccentList"/>
    <dgm:cxn modelId="{6B4D7AE5-2F6D-413E-B415-74DF093D953C}" type="presParOf" srcId="{58B7868B-8D80-4F9B-A4D7-CCC0FB0CB953}" destId="{9D69EF86-20BF-4CE3-8F4F-3556A984B147}" srcOrd="1" destOrd="0" presId="urn:microsoft.com/office/officeart/2008/layout/PictureAccentList"/>
    <dgm:cxn modelId="{BF9393F4-4064-47C5-AC56-2DB0F1235E33}" type="presParOf" srcId="{9D69EF86-20BF-4CE3-8F4F-3556A984B147}" destId="{80FCCCCC-CC71-41DA-BF39-198988111218}" srcOrd="0" destOrd="0" presId="urn:microsoft.com/office/officeart/2008/layout/PictureAccentList"/>
    <dgm:cxn modelId="{46B57CD7-5B1A-4E91-A365-F55D46457290}" type="presParOf" srcId="{9D69EF86-20BF-4CE3-8F4F-3556A984B147}" destId="{8D0C1939-6C41-4A35-9FD4-4DCBA25F1609}" srcOrd="1" destOrd="0" presId="urn:microsoft.com/office/officeart/2008/layout/PictureAccentList"/>
    <dgm:cxn modelId="{58DB9C22-B833-4B74-9FF1-3DA45CAEE8FF}" type="presParOf" srcId="{58B7868B-8D80-4F9B-A4D7-CCC0FB0CB953}" destId="{915556DC-AB29-4BAB-93E2-A3878E368BBF}" srcOrd="2" destOrd="0" presId="urn:microsoft.com/office/officeart/2008/layout/PictureAccentList"/>
    <dgm:cxn modelId="{5C531378-BEBE-4C42-8556-9DD0D884DAA9}" type="presParOf" srcId="{915556DC-AB29-4BAB-93E2-A3878E368BBF}" destId="{AE5D3811-7106-4DC8-8F80-57B057AB64E7}" srcOrd="0" destOrd="0" presId="urn:microsoft.com/office/officeart/2008/layout/PictureAccentList"/>
    <dgm:cxn modelId="{8C1EADB0-A717-47C7-8677-5D6F143726CB}" type="presParOf" srcId="{915556DC-AB29-4BAB-93E2-A3878E368BBF}" destId="{5040681C-84DB-4FF5-A56C-342B9E73F22D}" srcOrd="1" destOrd="0" presId="urn:microsoft.com/office/officeart/2008/layout/PictureAccentList"/>
    <dgm:cxn modelId="{0A902A49-41F0-490B-B421-7EA499F99A93}" type="presParOf" srcId="{58B7868B-8D80-4F9B-A4D7-CCC0FB0CB953}" destId="{1B839DE2-B804-4999-AEB8-0C97398B1D1E}" srcOrd="3" destOrd="0" presId="urn:microsoft.com/office/officeart/2008/layout/PictureAccentList"/>
    <dgm:cxn modelId="{F84D4540-5333-460B-893C-53FE0729F868}" type="presParOf" srcId="{1B839DE2-B804-4999-AEB8-0C97398B1D1E}" destId="{56825698-E145-43EE-B88F-02732556CAC4}" srcOrd="0" destOrd="0" presId="urn:microsoft.com/office/officeart/2008/layout/PictureAccentList"/>
    <dgm:cxn modelId="{613E907F-1FEB-48BF-BFDE-C35A60AB07FC}" type="presParOf" srcId="{1B839DE2-B804-4999-AEB8-0C97398B1D1E}" destId="{46D132A5-68A0-4BAF-BA45-3ED2193642AA}" srcOrd="1" destOrd="0" presId="urn:microsoft.com/office/officeart/2008/layout/PictureAccentList"/>
    <dgm:cxn modelId="{F216EA10-2358-4A3B-9E04-38FD77620D84}" type="presParOf" srcId="{58B7868B-8D80-4F9B-A4D7-CCC0FB0CB953}" destId="{CBB72FD0-F2B3-4BAA-A9A2-56C827FEB816}" srcOrd="4" destOrd="0" presId="urn:microsoft.com/office/officeart/2008/layout/PictureAccentList"/>
    <dgm:cxn modelId="{C4D5CDF3-EE99-44F4-B5B8-DC224BE20D33}" type="presParOf" srcId="{CBB72FD0-F2B3-4BAA-A9A2-56C827FEB816}" destId="{E2AD1F13-704D-4FF7-9196-6F35B69418DA}" srcOrd="0" destOrd="0" presId="urn:microsoft.com/office/officeart/2008/layout/PictureAccentList"/>
    <dgm:cxn modelId="{4A84D6CA-BE25-4B68-8BAE-85610280819E}" type="presParOf" srcId="{CBB72FD0-F2B3-4BAA-A9A2-56C827FEB816}" destId="{115CAABF-0733-44CE-AC5C-B729AEFA0437}" srcOrd="1" destOrd="0" presId="urn:microsoft.com/office/officeart/2008/layout/PictureAccentList"/>
    <dgm:cxn modelId="{E925AA5A-C6E7-408B-90B7-899324828905}" type="presParOf" srcId="{9F795E2C-CB39-46BF-A0EE-90490F182B03}" destId="{0A401C1E-425C-440E-A496-A2FC42DE844D}" srcOrd="1" destOrd="0" presId="urn:microsoft.com/office/officeart/2008/layout/PictureAccentList"/>
    <dgm:cxn modelId="{6EE0D5F9-147D-4264-B6C5-8B1A49601A6E}" type="presParOf" srcId="{0A401C1E-425C-440E-A496-A2FC42DE844D}" destId="{C747FEE1-F3D2-477C-83BA-4760062A93BA}" srcOrd="0" destOrd="0" presId="urn:microsoft.com/office/officeart/2008/layout/PictureAccentList"/>
    <dgm:cxn modelId="{F5556B63-9C3F-4496-8B0A-F97BCA3F97B3}" type="presParOf" srcId="{C747FEE1-F3D2-477C-83BA-4760062A93BA}" destId="{C3D353C0-FDA4-4082-A477-A705EF4BB547}" srcOrd="0" destOrd="0" presId="urn:microsoft.com/office/officeart/2008/layout/PictureAccentList"/>
    <dgm:cxn modelId="{3E6C084B-9DA4-4407-9024-EAF0AA3EC71A}" type="presParOf" srcId="{0A401C1E-425C-440E-A496-A2FC42DE844D}" destId="{7998E953-497E-447D-925F-21A472FF0E75}" srcOrd="1" destOrd="0" presId="urn:microsoft.com/office/officeart/2008/layout/PictureAccentList"/>
    <dgm:cxn modelId="{4B4AD6C8-90F2-4F7C-9653-5B8932280BD9}" type="presParOf" srcId="{7998E953-497E-447D-925F-21A472FF0E75}" destId="{C4114EE4-C20D-4CC4-B018-3FB41640DC02}" srcOrd="0" destOrd="0" presId="urn:microsoft.com/office/officeart/2008/layout/PictureAccentList"/>
    <dgm:cxn modelId="{BCAECE80-FBC4-4188-8AFB-78DC696CA03B}" type="presParOf" srcId="{C4114EE4-C20D-4CC4-B018-3FB41640DC02}" destId="{E7B9CA4D-9A5B-4AAB-ADCE-D16017EFB0D8}" srcOrd="0" destOrd="0" presId="urn:microsoft.com/office/officeart/2008/layout/PictureAccentList"/>
    <dgm:cxn modelId="{3C3DD296-B152-4D02-927B-B7831FB03D35}" type="presParOf" srcId="{C4114EE4-C20D-4CC4-B018-3FB41640DC02}" destId="{5EB48D0C-61DA-4AB1-A0AC-278BE439E9C3}" srcOrd="1" destOrd="0" presId="urn:microsoft.com/office/officeart/2008/layout/PictureAccentList"/>
    <dgm:cxn modelId="{5E427FB7-989C-410F-A5BA-6BFE2B44AB7C}" type="presParOf" srcId="{7998E953-497E-447D-925F-21A472FF0E75}" destId="{8BDFEE5A-A8D8-4C3A-857B-1F5C9EAF9EAA}" srcOrd="1" destOrd="0" presId="urn:microsoft.com/office/officeart/2008/layout/PictureAccentList"/>
    <dgm:cxn modelId="{6019F61F-1D7F-41E9-BADD-72BC64677635}" type="presParOf" srcId="{8BDFEE5A-A8D8-4C3A-857B-1F5C9EAF9EAA}" destId="{B5F3B673-A25E-4507-9768-79F545D7EBDB}" srcOrd="0" destOrd="0" presId="urn:microsoft.com/office/officeart/2008/layout/PictureAccentList"/>
    <dgm:cxn modelId="{523C8597-CEBF-4A90-BB69-DD017AE5E44B}" type="presParOf" srcId="{8BDFEE5A-A8D8-4C3A-857B-1F5C9EAF9EAA}" destId="{E3D9E644-1EA1-45D4-8F71-F3987EB51810}" srcOrd="1" destOrd="0" presId="urn:microsoft.com/office/officeart/2008/layout/PictureAccentList"/>
    <dgm:cxn modelId="{AE018927-48E5-416E-AC75-E9EDC8B54ECA}" type="presParOf" srcId="{7998E953-497E-447D-925F-21A472FF0E75}" destId="{32EF3538-F18D-4F8A-9980-214EC21A9C16}" srcOrd="2" destOrd="0" presId="urn:microsoft.com/office/officeart/2008/layout/PictureAccentList"/>
    <dgm:cxn modelId="{8AB0BE53-F970-4E1D-A98F-34C32F724CA6}" type="presParOf" srcId="{32EF3538-F18D-4F8A-9980-214EC21A9C16}" destId="{F91489E0-06B4-4C63-9451-6FAAFFFED4A6}" srcOrd="0" destOrd="0" presId="urn:microsoft.com/office/officeart/2008/layout/PictureAccentList"/>
    <dgm:cxn modelId="{D752B158-1A0A-48EE-A69A-1528584EF7C2}" type="presParOf" srcId="{32EF3538-F18D-4F8A-9980-214EC21A9C16}" destId="{C0F04E37-34A9-4584-B24B-90EF224FEE42}" srcOrd="1" destOrd="0" presId="urn:microsoft.com/office/officeart/2008/layout/PictureAccentList"/>
    <dgm:cxn modelId="{7F980DA0-3A5E-4916-91A0-64637729AE7B}" type="presParOf" srcId="{7998E953-497E-447D-925F-21A472FF0E75}" destId="{C64F70AF-6360-45DA-8254-648F6F71488D}" srcOrd="3" destOrd="0" presId="urn:microsoft.com/office/officeart/2008/layout/PictureAccentList"/>
    <dgm:cxn modelId="{69C59757-907E-41D4-A5CD-BA21063FA7F4}" type="presParOf" srcId="{C64F70AF-6360-45DA-8254-648F6F71488D}" destId="{CE735205-6C01-4A58-A004-3EF74C979248}" srcOrd="0" destOrd="0" presId="urn:microsoft.com/office/officeart/2008/layout/PictureAccentList"/>
    <dgm:cxn modelId="{487FBB20-7B44-4FCF-A221-793F4AD264E7}" type="presParOf" srcId="{C64F70AF-6360-45DA-8254-648F6F71488D}" destId="{C0137BC0-5995-45A1-A908-07CF992BCCB0}" srcOrd="1" destOrd="0" presId="urn:microsoft.com/office/officeart/2008/layout/PictureAccentList"/>
    <dgm:cxn modelId="{B304F39F-93D3-403F-BCE1-DA0ACB64D024}" type="presParOf" srcId="{7998E953-497E-447D-925F-21A472FF0E75}" destId="{DCF41DF5-88DD-418A-BA27-AB4E77263BE2}" srcOrd="4" destOrd="0" presId="urn:microsoft.com/office/officeart/2008/layout/PictureAccentList"/>
    <dgm:cxn modelId="{379F801A-10FA-461A-8086-214E60B8F178}" type="presParOf" srcId="{DCF41DF5-88DD-418A-BA27-AB4E77263BE2}" destId="{A5264135-B44E-4A8C-998F-A1BFA0365094}" srcOrd="0" destOrd="0" presId="urn:microsoft.com/office/officeart/2008/layout/PictureAccentList"/>
    <dgm:cxn modelId="{7E84C8FA-B890-4657-B1CA-BBC11939A59B}" type="presParOf" srcId="{DCF41DF5-88DD-418A-BA27-AB4E77263BE2}" destId="{1F6CB608-0999-4B53-A191-4D8702521804}" srcOrd="1" destOrd="0" presId="urn:microsoft.com/office/officeart/2008/layout/PictureAccentList"/>
    <dgm:cxn modelId="{B84926A0-7B4F-4D57-B016-8ED71ACAFC22}" type="presParOf" srcId="{9F795E2C-CB39-46BF-A0EE-90490F182B03}" destId="{C9AF0BA8-8950-45A6-8898-8CFE1FB4D677}" srcOrd="2" destOrd="0" presId="urn:microsoft.com/office/officeart/2008/layout/PictureAccentList"/>
    <dgm:cxn modelId="{B01F8424-3CFD-441D-922D-DED2C40ED448}" type="presParOf" srcId="{C9AF0BA8-8950-45A6-8898-8CFE1FB4D677}" destId="{8A0698F8-678C-444E-A5AB-292287461700}" srcOrd="0" destOrd="0" presId="urn:microsoft.com/office/officeart/2008/layout/PictureAccentList"/>
    <dgm:cxn modelId="{9C1A138F-59D1-4850-A1DB-D0D13B35C9A8}" type="presParOf" srcId="{8A0698F8-678C-444E-A5AB-292287461700}" destId="{88DADE22-A744-41B6-A709-BF7FC6470B6A}" srcOrd="0" destOrd="0" presId="urn:microsoft.com/office/officeart/2008/layout/PictureAccentList"/>
    <dgm:cxn modelId="{DFFE406B-8F09-4599-BF29-ABC12FD3420B}" type="presParOf" srcId="{C9AF0BA8-8950-45A6-8898-8CFE1FB4D677}" destId="{26AA32FA-86C5-4F9C-BB8A-4934621C7031}" srcOrd="1" destOrd="0" presId="urn:microsoft.com/office/officeart/2008/layout/PictureAccentList"/>
    <dgm:cxn modelId="{A6C603FF-A159-428B-B3CC-0666ECE14F8A}" type="presParOf" srcId="{26AA32FA-86C5-4F9C-BB8A-4934621C7031}" destId="{1C4592A3-A28E-4EDD-8507-C26C574A31FE}" srcOrd="0" destOrd="0" presId="urn:microsoft.com/office/officeart/2008/layout/PictureAccentList"/>
    <dgm:cxn modelId="{4A49C5EF-C799-4E93-AB60-4803400AF827}" type="presParOf" srcId="{1C4592A3-A28E-4EDD-8507-C26C574A31FE}" destId="{DF1D3A15-2205-4235-B8AC-D9B522711CC9}" srcOrd="0" destOrd="0" presId="urn:microsoft.com/office/officeart/2008/layout/PictureAccentList"/>
    <dgm:cxn modelId="{9EB8EEC6-F189-45EF-AB1C-DD5F58AB0775}" type="presParOf" srcId="{1C4592A3-A28E-4EDD-8507-C26C574A31FE}" destId="{07A8572B-EEFE-4A42-9124-11800BEF12B3}" srcOrd="1" destOrd="0" presId="urn:microsoft.com/office/officeart/2008/layout/PictureAccentList"/>
    <dgm:cxn modelId="{A5244C5C-621C-4978-AB4F-783C0CC7D29F}" type="presParOf" srcId="{26AA32FA-86C5-4F9C-BB8A-4934621C7031}" destId="{DBF38028-9D87-4B5E-85FB-A08249D37F2F}" srcOrd="1" destOrd="0" presId="urn:microsoft.com/office/officeart/2008/layout/PictureAccentList"/>
    <dgm:cxn modelId="{F77AEE36-9CF5-4E19-9D1D-016647B6B26A}" type="presParOf" srcId="{DBF38028-9D87-4B5E-85FB-A08249D37F2F}" destId="{9C689BB7-9DA2-4D58-8448-C57DCA2F9FFA}" srcOrd="0" destOrd="0" presId="urn:microsoft.com/office/officeart/2008/layout/PictureAccentList"/>
    <dgm:cxn modelId="{AC82483F-975A-4E04-8A30-8724B29C477A}" type="presParOf" srcId="{DBF38028-9D87-4B5E-85FB-A08249D37F2F}" destId="{59F58CAC-5CD8-434F-87C4-DEA3C8D317A7}" srcOrd="1" destOrd="0" presId="urn:microsoft.com/office/officeart/2008/layout/PictureAccentList"/>
    <dgm:cxn modelId="{1B9CCD9F-01E9-4DCF-87FC-0F638BDFFC5D}" type="presParOf" srcId="{26AA32FA-86C5-4F9C-BB8A-4934621C7031}" destId="{5BFB6CB0-472B-419F-8434-AC7A761F5560}" srcOrd="2" destOrd="0" presId="urn:microsoft.com/office/officeart/2008/layout/PictureAccentList"/>
    <dgm:cxn modelId="{BD815CAB-CEB2-4F95-9547-3C62FCB46953}" type="presParOf" srcId="{5BFB6CB0-472B-419F-8434-AC7A761F5560}" destId="{8BEACDB0-BBF3-4039-84AD-094842737973}" srcOrd="0" destOrd="0" presId="urn:microsoft.com/office/officeart/2008/layout/PictureAccentList"/>
    <dgm:cxn modelId="{5D13A827-4971-4277-9508-DCC25F646F89}" type="presParOf" srcId="{5BFB6CB0-472B-419F-8434-AC7A761F5560}" destId="{CBD1505D-438E-4301-9E62-7234A76AFAC5}" srcOrd="1" destOrd="0" presId="urn:microsoft.com/office/officeart/2008/layout/PictureAccentList"/>
    <dgm:cxn modelId="{4EE7FF14-A832-4FF5-8659-7B2B73553EEE}" type="presParOf" srcId="{26AA32FA-86C5-4F9C-BB8A-4934621C7031}" destId="{C44D073C-10C1-439E-BC37-01292178644A}" srcOrd="3" destOrd="0" presId="urn:microsoft.com/office/officeart/2008/layout/PictureAccentList"/>
    <dgm:cxn modelId="{A7987FF2-87B8-4A3E-9184-538B64D5E567}" type="presParOf" srcId="{C44D073C-10C1-439E-BC37-01292178644A}" destId="{CBB1FBC5-BA48-4CDD-BA39-962352A1F0E7}" srcOrd="0" destOrd="0" presId="urn:microsoft.com/office/officeart/2008/layout/PictureAccentList"/>
    <dgm:cxn modelId="{B7019635-772B-4928-8775-DEF68C121BCE}" type="presParOf" srcId="{C44D073C-10C1-439E-BC37-01292178644A}" destId="{32202196-B1F6-48DF-BB1D-A1428C8FA1E4}" srcOrd="1" destOrd="0" presId="urn:microsoft.com/office/officeart/2008/layout/PictureAccentList"/>
    <dgm:cxn modelId="{707FEDE8-FE80-474F-A46B-3597E673813D}" type="presParOf" srcId="{26AA32FA-86C5-4F9C-BB8A-4934621C7031}" destId="{77966521-B4BA-4AEC-8793-E0520888F008}" srcOrd="4" destOrd="0" presId="urn:microsoft.com/office/officeart/2008/layout/PictureAccentList"/>
    <dgm:cxn modelId="{26965010-7C2C-4B6D-A3E5-857B47E5B7A4}" type="presParOf" srcId="{77966521-B4BA-4AEC-8793-E0520888F008}" destId="{94EFA500-0E46-45F3-95CD-78D94F244EDF}" srcOrd="0" destOrd="0" presId="urn:microsoft.com/office/officeart/2008/layout/PictureAccentList"/>
    <dgm:cxn modelId="{3773DC60-4064-47F3-BD7B-692A3837B4A0}" type="presParOf" srcId="{77966521-B4BA-4AEC-8793-E0520888F008}" destId="{77C3769D-5AF2-4C30-9B21-FB737EF9C4ED}"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C2783B-D67A-4FB9-BA3C-EEEF783BEE5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AU"/>
        </a:p>
      </dgm:t>
    </dgm:pt>
    <dgm:pt modelId="{C29FA1B0-10D3-4932-897B-89ADE340945C}">
      <dgm:prSet custT="1"/>
      <dgm:spPr/>
      <dgm:t>
        <a:bodyPr/>
        <a:lstStyle/>
        <a:p>
          <a:pPr rtl="0"/>
          <a:r>
            <a:rPr lang="en-AU" sz="1600" b="1" noProof="0" dirty="0"/>
            <a:t>Reality</a:t>
          </a:r>
          <a:endParaRPr lang="en-AU" sz="1600" noProof="0" dirty="0"/>
        </a:p>
      </dgm:t>
    </dgm:pt>
    <dgm:pt modelId="{FE4A66A8-5B11-43EE-B49B-60A2C879068C}" type="parTrans" cxnId="{08F1C90E-6F13-4F58-8FD4-625D0196BB51}">
      <dgm:prSet/>
      <dgm:spPr/>
      <dgm:t>
        <a:bodyPr/>
        <a:lstStyle/>
        <a:p>
          <a:endParaRPr lang="en-AU" sz="1600"/>
        </a:p>
      </dgm:t>
    </dgm:pt>
    <dgm:pt modelId="{65FF4658-93CD-42B9-BC87-AA70A8607911}" type="sibTrans" cxnId="{08F1C90E-6F13-4F58-8FD4-625D0196BB51}">
      <dgm:prSet/>
      <dgm:spPr/>
      <dgm:t>
        <a:bodyPr/>
        <a:lstStyle/>
        <a:p>
          <a:endParaRPr lang="en-AU" sz="1600"/>
        </a:p>
      </dgm:t>
    </dgm:pt>
    <dgm:pt modelId="{34193A4A-A2F6-416F-8B0E-78202D3D43F4}">
      <dgm:prSet custT="1"/>
      <dgm:spPr/>
      <dgm:t>
        <a:bodyPr/>
        <a:lstStyle/>
        <a:p>
          <a:pPr rtl="0"/>
          <a:r>
            <a:rPr lang="en-AU" sz="1600" b="1" noProof="0" dirty="0"/>
            <a:t>Impact</a:t>
          </a:r>
          <a:endParaRPr lang="en-AU" sz="1600" noProof="0" dirty="0"/>
        </a:p>
      </dgm:t>
    </dgm:pt>
    <dgm:pt modelId="{F1130BEB-D4C3-4D50-B6A0-93A7199A56EC}" type="parTrans" cxnId="{2CE3ABCB-6004-4CEC-BF21-9AD427AF68E7}">
      <dgm:prSet/>
      <dgm:spPr/>
      <dgm:t>
        <a:bodyPr/>
        <a:lstStyle/>
        <a:p>
          <a:endParaRPr lang="en-AU" sz="1600"/>
        </a:p>
      </dgm:t>
    </dgm:pt>
    <dgm:pt modelId="{297B11E2-53F6-40ED-A196-7417753372FB}" type="sibTrans" cxnId="{2CE3ABCB-6004-4CEC-BF21-9AD427AF68E7}">
      <dgm:prSet/>
      <dgm:spPr/>
      <dgm:t>
        <a:bodyPr/>
        <a:lstStyle/>
        <a:p>
          <a:endParaRPr lang="en-AU" sz="1600"/>
        </a:p>
      </dgm:t>
    </dgm:pt>
    <dgm:pt modelId="{A0679254-87EE-45C1-90AF-C488281FD872}">
      <dgm:prSet custT="1"/>
      <dgm:spPr/>
      <dgm:t>
        <a:bodyPr/>
        <a:lstStyle/>
        <a:p>
          <a:pPr rtl="0"/>
          <a:r>
            <a:rPr lang="en-AU" sz="1600" noProof="0" dirty="0"/>
            <a:t>Work arounds to correlate/load model losses for other peril losses in the same event.</a:t>
          </a:r>
        </a:p>
      </dgm:t>
    </dgm:pt>
    <dgm:pt modelId="{A70FEB59-8051-4601-84C5-FDF5DCB27380}" type="parTrans" cxnId="{47A63D85-B866-4224-A0BD-9502BCB9B626}">
      <dgm:prSet/>
      <dgm:spPr/>
      <dgm:t>
        <a:bodyPr/>
        <a:lstStyle/>
        <a:p>
          <a:endParaRPr lang="en-AU" sz="1600"/>
        </a:p>
      </dgm:t>
    </dgm:pt>
    <dgm:pt modelId="{3A7400E5-DBBA-4CF9-B37A-A50E6A94AD56}" type="sibTrans" cxnId="{47A63D85-B866-4224-A0BD-9502BCB9B626}">
      <dgm:prSet/>
      <dgm:spPr/>
      <dgm:t>
        <a:bodyPr/>
        <a:lstStyle/>
        <a:p>
          <a:endParaRPr lang="en-AU" sz="1600"/>
        </a:p>
      </dgm:t>
    </dgm:pt>
    <dgm:pt modelId="{B927734D-B704-4954-8BBE-34D57F23D276}">
      <dgm:prSet custT="1"/>
      <dgm:spPr/>
      <dgm:t>
        <a:bodyPr/>
        <a:lstStyle/>
        <a:p>
          <a:pPr rtl="0"/>
          <a:r>
            <a:rPr lang="en-AU" sz="1600" b="1" noProof="0" dirty="0"/>
            <a:t>The Future?</a:t>
          </a:r>
          <a:endParaRPr lang="en-AU" sz="1600" noProof="0" dirty="0"/>
        </a:p>
      </dgm:t>
    </dgm:pt>
    <dgm:pt modelId="{D1BF92AB-0BA4-42CB-B17A-CE46476A326F}" type="parTrans" cxnId="{7634235B-7A36-4FA1-8728-E8B982268090}">
      <dgm:prSet/>
      <dgm:spPr/>
      <dgm:t>
        <a:bodyPr/>
        <a:lstStyle/>
        <a:p>
          <a:endParaRPr lang="en-AU" sz="1600"/>
        </a:p>
      </dgm:t>
    </dgm:pt>
    <dgm:pt modelId="{2B590711-AA2B-4D54-B53C-3DFED1374D8A}" type="sibTrans" cxnId="{7634235B-7A36-4FA1-8728-E8B982268090}">
      <dgm:prSet/>
      <dgm:spPr/>
      <dgm:t>
        <a:bodyPr/>
        <a:lstStyle/>
        <a:p>
          <a:endParaRPr lang="en-AU" sz="1600"/>
        </a:p>
      </dgm:t>
    </dgm:pt>
    <dgm:pt modelId="{567F38C2-F8A6-47C8-8D4A-1B480BF27A16}">
      <dgm:prSet custT="1"/>
      <dgm:spPr/>
      <dgm:t>
        <a:bodyPr/>
        <a:lstStyle/>
        <a:p>
          <a:pPr rtl="0"/>
          <a:r>
            <a:rPr lang="en-AU" sz="1600" b="1" noProof="0" dirty="0"/>
            <a:t>Status Quo</a:t>
          </a:r>
          <a:endParaRPr lang="en-AU" sz="1600" noProof="0" dirty="0"/>
        </a:p>
      </dgm:t>
    </dgm:pt>
    <dgm:pt modelId="{4784D0FA-D12F-4AD0-8A12-76F15B270669}" type="parTrans" cxnId="{DA92F528-0B91-475B-9948-B874FAB0EC95}">
      <dgm:prSet/>
      <dgm:spPr/>
      <dgm:t>
        <a:bodyPr/>
        <a:lstStyle/>
        <a:p>
          <a:endParaRPr lang="en-AU" sz="1600"/>
        </a:p>
      </dgm:t>
    </dgm:pt>
    <dgm:pt modelId="{16BA30FB-962B-4E64-AA47-CA6CCF2F4C11}" type="sibTrans" cxnId="{DA92F528-0B91-475B-9948-B874FAB0EC95}">
      <dgm:prSet/>
      <dgm:spPr/>
      <dgm:t>
        <a:bodyPr/>
        <a:lstStyle/>
        <a:p>
          <a:endParaRPr lang="en-AU" sz="1600"/>
        </a:p>
      </dgm:t>
    </dgm:pt>
    <dgm:pt modelId="{29E8CB97-564C-43F0-89C5-1AFA87C5D114}">
      <dgm:prSet custT="1"/>
      <dgm:spPr/>
      <dgm:t>
        <a:bodyPr/>
        <a:lstStyle/>
        <a:p>
          <a:pPr rtl="0"/>
          <a:r>
            <a:rPr lang="en-AU" sz="1600" noProof="0" dirty="0"/>
            <a:t>Separate storm and flood models due to impractical peril definitions.</a:t>
          </a:r>
        </a:p>
      </dgm:t>
    </dgm:pt>
    <dgm:pt modelId="{7337ED21-8902-4E7C-A37D-DCC9EE8D20A4}" type="parTrans" cxnId="{E8C20F07-ED60-41D0-9D06-BD95F7F9A02A}">
      <dgm:prSet/>
      <dgm:spPr/>
      <dgm:t>
        <a:bodyPr/>
        <a:lstStyle/>
        <a:p>
          <a:endParaRPr lang="en-AU" sz="1600"/>
        </a:p>
      </dgm:t>
    </dgm:pt>
    <dgm:pt modelId="{20F4B7FF-D90E-46A6-9F16-AF463DC22230}" type="sibTrans" cxnId="{E8C20F07-ED60-41D0-9D06-BD95F7F9A02A}">
      <dgm:prSet/>
      <dgm:spPr/>
      <dgm:t>
        <a:bodyPr/>
        <a:lstStyle/>
        <a:p>
          <a:endParaRPr lang="en-AU" sz="1600"/>
        </a:p>
      </dgm:t>
    </dgm:pt>
    <dgm:pt modelId="{0ED98D1C-94A7-4732-9D31-9698AA6855CC}">
      <dgm:prSet custT="1"/>
      <dgm:spPr/>
      <dgm:t>
        <a:bodyPr/>
        <a:lstStyle/>
        <a:p>
          <a:pPr rtl="0"/>
          <a:r>
            <a:rPr lang="en-AU" sz="1600" noProof="0" dirty="0"/>
            <a:t>A single weather system can cause property damage via heavy rain and water ingress, wind, flash and riverine flood.</a:t>
          </a:r>
        </a:p>
      </dgm:t>
    </dgm:pt>
    <dgm:pt modelId="{E2D94FA6-9F3F-43FE-8A44-43F35DE6300A}" type="parTrans" cxnId="{5494D67E-3024-40AB-AD7F-47F23786278B}">
      <dgm:prSet/>
      <dgm:spPr/>
      <dgm:t>
        <a:bodyPr/>
        <a:lstStyle/>
        <a:p>
          <a:endParaRPr lang="en-AU" sz="1600"/>
        </a:p>
      </dgm:t>
    </dgm:pt>
    <dgm:pt modelId="{CD841557-824A-4B33-AEC4-D5550BA6EB11}" type="sibTrans" cxnId="{5494D67E-3024-40AB-AD7F-47F23786278B}">
      <dgm:prSet/>
      <dgm:spPr/>
      <dgm:t>
        <a:bodyPr/>
        <a:lstStyle/>
        <a:p>
          <a:endParaRPr lang="en-AU" sz="1600"/>
        </a:p>
      </dgm:t>
    </dgm:pt>
    <dgm:pt modelId="{5FA39599-FBE8-4226-BAA1-FCC56338EE51}">
      <dgm:prSet custT="1"/>
      <dgm:spPr/>
      <dgm:t>
        <a:bodyPr/>
        <a:lstStyle/>
        <a:p>
          <a:pPr rtl="0"/>
          <a:r>
            <a:rPr lang="en-AU" sz="1600" noProof="0" dirty="0"/>
            <a:t>Leads to underestimated event modelled losses.</a:t>
          </a:r>
        </a:p>
      </dgm:t>
    </dgm:pt>
    <dgm:pt modelId="{411F22DC-46ED-4CD9-B6AB-0A8C8553DF04}" type="parTrans" cxnId="{4CC876C3-16D3-442E-B484-60600402555C}">
      <dgm:prSet/>
      <dgm:spPr/>
      <dgm:t>
        <a:bodyPr/>
        <a:lstStyle/>
        <a:p>
          <a:endParaRPr lang="en-AU" sz="1600"/>
        </a:p>
      </dgm:t>
    </dgm:pt>
    <dgm:pt modelId="{45762F95-A62F-4CD9-8314-D66B010EC30B}" type="sibTrans" cxnId="{4CC876C3-16D3-442E-B484-60600402555C}">
      <dgm:prSet/>
      <dgm:spPr/>
      <dgm:t>
        <a:bodyPr/>
        <a:lstStyle/>
        <a:p>
          <a:endParaRPr lang="en-AU" sz="1600"/>
        </a:p>
      </dgm:t>
    </dgm:pt>
    <dgm:pt modelId="{4592D1F8-4A39-4798-8E48-0067E3B2AFB6}">
      <dgm:prSet custT="1"/>
      <dgm:spPr/>
      <dgm:t>
        <a:bodyPr/>
        <a:lstStyle/>
        <a:p>
          <a:pPr rtl="0"/>
          <a:r>
            <a:rPr lang="en-AU" sz="1600" noProof="0" dirty="0"/>
            <a:t>All encompassing ‘weather’ model gives continuous loss simulation</a:t>
          </a:r>
        </a:p>
      </dgm:t>
    </dgm:pt>
    <dgm:pt modelId="{DE303AC0-C46A-43FE-B3CE-99E38E525227}" type="parTrans" cxnId="{0B7DAB4B-CE1A-402F-889F-85EF1B1AE439}">
      <dgm:prSet/>
      <dgm:spPr/>
      <dgm:t>
        <a:bodyPr/>
        <a:lstStyle/>
        <a:p>
          <a:endParaRPr lang="en-AU" sz="1600"/>
        </a:p>
      </dgm:t>
    </dgm:pt>
    <dgm:pt modelId="{4A2E3E28-661D-4EC6-B13C-FC1D0AE1068C}" type="sibTrans" cxnId="{0B7DAB4B-CE1A-402F-889F-85EF1B1AE439}">
      <dgm:prSet/>
      <dgm:spPr/>
      <dgm:t>
        <a:bodyPr/>
        <a:lstStyle/>
        <a:p>
          <a:endParaRPr lang="en-AU" sz="1600"/>
        </a:p>
      </dgm:t>
    </dgm:pt>
    <dgm:pt modelId="{A0F9A4C4-F70D-4DF4-9688-C4AD70EA3DA9}">
      <dgm:prSet custT="1"/>
      <dgm:spPr/>
      <dgm:t>
        <a:bodyPr/>
        <a:lstStyle/>
        <a:p>
          <a:pPr rtl="0"/>
          <a:r>
            <a:rPr lang="en-AU" sz="1600" noProof="0" dirty="0"/>
            <a:t>Tailored to suit policy wordings and reinsurance clauses.</a:t>
          </a:r>
        </a:p>
      </dgm:t>
    </dgm:pt>
    <dgm:pt modelId="{961F2FE6-1BA7-42A5-8D66-454BE224A10F}" type="parTrans" cxnId="{400CAAF4-D107-426C-8E82-9954D31ED7D0}">
      <dgm:prSet/>
      <dgm:spPr/>
      <dgm:t>
        <a:bodyPr/>
        <a:lstStyle/>
        <a:p>
          <a:endParaRPr lang="en-AU" sz="1600"/>
        </a:p>
      </dgm:t>
    </dgm:pt>
    <dgm:pt modelId="{E43D044A-C41B-48DE-A8D8-B2DECB0CAC09}" type="sibTrans" cxnId="{400CAAF4-D107-426C-8E82-9954D31ED7D0}">
      <dgm:prSet/>
      <dgm:spPr/>
      <dgm:t>
        <a:bodyPr/>
        <a:lstStyle/>
        <a:p>
          <a:endParaRPr lang="en-AU" sz="1600"/>
        </a:p>
      </dgm:t>
    </dgm:pt>
    <dgm:pt modelId="{4E9C9EF1-2D0B-4DCE-9C7F-61AE6BF5B93F}">
      <dgm:prSet custT="1"/>
      <dgm:spPr/>
      <dgm:t>
        <a:bodyPr/>
        <a:lstStyle/>
        <a:p>
          <a:pPr rtl="0"/>
          <a:r>
            <a:rPr lang="en-AU" sz="1600" noProof="0" dirty="0"/>
            <a:t>Reinsurance treaties are written on an event basis.</a:t>
          </a:r>
        </a:p>
      </dgm:t>
    </dgm:pt>
    <dgm:pt modelId="{24D79337-08AE-4E46-979C-C3CD107AE7FD}" type="parTrans" cxnId="{1ADF7C81-2D0C-45FD-A5BD-4F2913CC7314}">
      <dgm:prSet/>
      <dgm:spPr/>
      <dgm:t>
        <a:bodyPr/>
        <a:lstStyle/>
        <a:p>
          <a:endParaRPr lang="en-AU" sz="1600"/>
        </a:p>
      </dgm:t>
    </dgm:pt>
    <dgm:pt modelId="{BBF87953-2F20-4DFB-97CA-039346413883}" type="sibTrans" cxnId="{1ADF7C81-2D0C-45FD-A5BD-4F2913CC7314}">
      <dgm:prSet/>
      <dgm:spPr/>
      <dgm:t>
        <a:bodyPr/>
        <a:lstStyle/>
        <a:p>
          <a:endParaRPr lang="en-AU" sz="1600"/>
        </a:p>
      </dgm:t>
    </dgm:pt>
    <dgm:pt modelId="{648DCB9B-F564-4367-A9F6-243A37C2D17E}">
      <dgm:prSet custT="1"/>
      <dgm:spPr/>
      <dgm:t>
        <a:bodyPr/>
        <a:lstStyle/>
        <a:p>
          <a:pPr rtl="0"/>
          <a:r>
            <a:rPr lang="en-AU" sz="1600" noProof="0" dirty="0"/>
            <a:t>EG. Storm models typically do not consider rainfall. Flood models do not consider wind.</a:t>
          </a:r>
        </a:p>
      </dgm:t>
    </dgm:pt>
    <dgm:pt modelId="{F6761F4C-0EB7-4BF0-A622-D556E4245F51}" type="parTrans" cxnId="{79D0DE55-61D1-4EE5-9AB4-FE895C456A09}">
      <dgm:prSet/>
      <dgm:spPr/>
      <dgm:t>
        <a:bodyPr/>
        <a:lstStyle/>
        <a:p>
          <a:endParaRPr lang="en-AU" sz="1600"/>
        </a:p>
      </dgm:t>
    </dgm:pt>
    <dgm:pt modelId="{79380EC5-325A-4827-9C81-1C2820B65DF0}" type="sibTrans" cxnId="{79D0DE55-61D1-4EE5-9AB4-FE895C456A09}">
      <dgm:prSet/>
      <dgm:spPr/>
      <dgm:t>
        <a:bodyPr/>
        <a:lstStyle/>
        <a:p>
          <a:endParaRPr lang="en-AU" sz="1600"/>
        </a:p>
      </dgm:t>
    </dgm:pt>
    <dgm:pt modelId="{4D10761E-BF6E-41E2-B279-CB2AC69973AD}" type="pres">
      <dgm:prSet presAssocID="{F9C2783B-D67A-4FB9-BA3C-EEEF783BEE51}" presName="Name0" presStyleCnt="0">
        <dgm:presLayoutVars>
          <dgm:dir/>
          <dgm:animLvl val="lvl"/>
          <dgm:resizeHandles val="exact"/>
        </dgm:presLayoutVars>
      </dgm:prSet>
      <dgm:spPr/>
    </dgm:pt>
    <dgm:pt modelId="{1A87A285-4938-49AC-B5B8-F87495E7F075}" type="pres">
      <dgm:prSet presAssocID="{567F38C2-F8A6-47C8-8D4A-1B480BF27A16}" presName="composite" presStyleCnt="0"/>
      <dgm:spPr/>
    </dgm:pt>
    <dgm:pt modelId="{2170889E-8D1F-4452-995B-14E6FC932650}" type="pres">
      <dgm:prSet presAssocID="{567F38C2-F8A6-47C8-8D4A-1B480BF27A16}" presName="parTx" presStyleLbl="alignNode1" presStyleIdx="0" presStyleCnt="4">
        <dgm:presLayoutVars>
          <dgm:chMax val="0"/>
          <dgm:chPref val="0"/>
          <dgm:bulletEnabled val="1"/>
        </dgm:presLayoutVars>
      </dgm:prSet>
      <dgm:spPr/>
    </dgm:pt>
    <dgm:pt modelId="{7E83F290-3795-4371-A5F6-6B59DB278FE2}" type="pres">
      <dgm:prSet presAssocID="{567F38C2-F8A6-47C8-8D4A-1B480BF27A16}" presName="desTx" presStyleLbl="alignAccFollowNode1" presStyleIdx="0" presStyleCnt="4">
        <dgm:presLayoutVars>
          <dgm:bulletEnabled val="1"/>
        </dgm:presLayoutVars>
      </dgm:prSet>
      <dgm:spPr/>
    </dgm:pt>
    <dgm:pt modelId="{AFBB9764-9A40-46EA-B44D-2ADF99DE4D0C}" type="pres">
      <dgm:prSet presAssocID="{16BA30FB-962B-4E64-AA47-CA6CCF2F4C11}" presName="space" presStyleCnt="0"/>
      <dgm:spPr/>
    </dgm:pt>
    <dgm:pt modelId="{9DD6A203-B768-400D-BF13-60F5483EACC4}" type="pres">
      <dgm:prSet presAssocID="{C29FA1B0-10D3-4932-897B-89ADE340945C}" presName="composite" presStyleCnt="0"/>
      <dgm:spPr/>
    </dgm:pt>
    <dgm:pt modelId="{60A03A8C-1C13-4881-998C-EF95F8215ACC}" type="pres">
      <dgm:prSet presAssocID="{C29FA1B0-10D3-4932-897B-89ADE340945C}" presName="parTx" presStyleLbl="alignNode1" presStyleIdx="1" presStyleCnt="4">
        <dgm:presLayoutVars>
          <dgm:chMax val="0"/>
          <dgm:chPref val="0"/>
          <dgm:bulletEnabled val="1"/>
        </dgm:presLayoutVars>
      </dgm:prSet>
      <dgm:spPr/>
    </dgm:pt>
    <dgm:pt modelId="{1273C075-802A-499E-B4E8-B4366EF82EE1}" type="pres">
      <dgm:prSet presAssocID="{C29FA1B0-10D3-4932-897B-89ADE340945C}" presName="desTx" presStyleLbl="alignAccFollowNode1" presStyleIdx="1" presStyleCnt="4">
        <dgm:presLayoutVars>
          <dgm:bulletEnabled val="1"/>
        </dgm:presLayoutVars>
      </dgm:prSet>
      <dgm:spPr/>
    </dgm:pt>
    <dgm:pt modelId="{5A7634C9-3768-46E9-8192-1481768A7110}" type="pres">
      <dgm:prSet presAssocID="{65FF4658-93CD-42B9-BC87-AA70A8607911}" presName="space" presStyleCnt="0"/>
      <dgm:spPr/>
    </dgm:pt>
    <dgm:pt modelId="{622A6626-0E14-4C85-92DB-83099BC33DCC}" type="pres">
      <dgm:prSet presAssocID="{34193A4A-A2F6-416F-8B0E-78202D3D43F4}" presName="composite" presStyleCnt="0"/>
      <dgm:spPr/>
    </dgm:pt>
    <dgm:pt modelId="{199136E5-A016-42A8-B5B6-20CE4412780D}" type="pres">
      <dgm:prSet presAssocID="{34193A4A-A2F6-416F-8B0E-78202D3D43F4}" presName="parTx" presStyleLbl="alignNode1" presStyleIdx="2" presStyleCnt="4">
        <dgm:presLayoutVars>
          <dgm:chMax val="0"/>
          <dgm:chPref val="0"/>
          <dgm:bulletEnabled val="1"/>
        </dgm:presLayoutVars>
      </dgm:prSet>
      <dgm:spPr/>
    </dgm:pt>
    <dgm:pt modelId="{37F2BCEE-3859-48B1-8CB2-6FA1EFB294D2}" type="pres">
      <dgm:prSet presAssocID="{34193A4A-A2F6-416F-8B0E-78202D3D43F4}" presName="desTx" presStyleLbl="alignAccFollowNode1" presStyleIdx="2" presStyleCnt="4">
        <dgm:presLayoutVars>
          <dgm:bulletEnabled val="1"/>
        </dgm:presLayoutVars>
      </dgm:prSet>
      <dgm:spPr/>
    </dgm:pt>
    <dgm:pt modelId="{16CD2E23-CFB3-44CE-AF95-45F2CA3AB301}" type="pres">
      <dgm:prSet presAssocID="{297B11E2-53F6-40ED-A196-7417753372FB}" presName="space" presStyleCnt="0"/>
      <dgm:spPr/>
    </dgm:pt>
    <dgm:pt modelId="{39053A53-189F-4369-BE3D-2A93C68FC564}" type="pres">
      <dgm:prSet presAssocID="{B927734D-B704-4954-8BBE-34D57F23D276}" presName="composite" presStyleCnt="0"/>
      <dgm:spPr/>
    </dgm:pt>
    <dgm:pt modelId="{B9FA5A62-124B-4165-AAC0-C53CF7FCFB03}" type="pres">
      <dgm:prSet presAssocID="{B927734D-B704-4954-8BBE-34D57F23D276}" presName="parTx" presStyleLbl="alignNode1" presStyleIdx="3" presStyleCnt="4">
        <dgm:presLayoutVars>
          <dgm:chMax val="0"/>
          <dgm:chPref val="0"/>
          <dgm:bulletEnabled val="1"/>
        </dgm:presLayoutVars>
      </dgm:prSet>
      <dgm:spPr/>
    </dgm:pt>
    <dgm:pt modelId="{F77ED9A4-972D-47E9-A390-93F7217641F2}" type="pres">
      <dgm:prSet presAssocID="{B927734D-B704-4954-8BBE-34D57F23D276}" presName="desTx" presStyleLbl="alignAccFollowNode1" presStyleIdx="3" presStyleCnt="4">
        <dgm:presLayoutVars>
          <dgm:bulletEnabled val="1"/>
        </dgm:presLayoutVars>
      </dgm:prSet>
      <dgm:spPr/>
    </dgm:pt>
  </dgm:ptLst>
  <dgm:cxnLst>
    <dgm:cxn modelId="{803C8B01-BEF5-49C4-AEC4-5482244FA889}" type="presOf" srcId="{B927734D-B704-4954-8BBE-34D57F23D276}" destId="{B9FA5A62-124B-4165-AAC0-C53CF7FCFB03}" srcOrd="0" destOrd="0" presId="urn:microsoft.com/office/officeart/2005/8/layout/hList1"/>
    <dgm:cxn modelId="{E8C20F07-ED60-41D0-9D06-BD95F7F9A02A}" srcId="{567F38C2-F8A6-47C8-8D4A-1B480BF27A16}" destId="{29E8CB97-564C-43F0-89C5-1AFA87C5D114}" srcOrd="0" destOrd="0" parTransId="{7337ED21-8902-4E7C-A37D-DCC9EE8D20A4}" sibTransId="{20F4B7FF-D90E-46A6-9F16-AF463DC22230}"/>
    <dgm:cxn modelId="{08F1C90E-6F13-4F58-8FD4-625D0196BB51}" srcId="{F9C2783B-D67A-4FB9-BA3C-EEEF783BEE51}" destId="{C29FA1B0-10D3-4932-897B-89ADE340945C}" srcOrd="1" destOrd="0" parTransId="{FE4A66A8-5B11-43EE-B49B-60A2C879068C}" sibTransId="{65FF4658-93CD-42B9-BC87-AA70A8607911}"/>
    <dgm:cxn modelId="{D0E0DD22-5881-4E39-8C2D-A46A9C055C4C}" type="presOf" srcId="{648DCB9B-F564-4367-A9F6-243A37C2D17E}" destId="{7E83F290-3795-4371-A5F6-6B59DB278FE2}" srcOrd="0" destOrd="1" presId="urn:microsoft.com/office/officeart/2005/8/layout/hList1"/>
    <dgm:cxn modelId="{E7698925-FFEE-4988-BFA8-85B29E4452A9}" type="presOf" srcId="{5FA39599-FBE8-4226-BAA1-FCC56338EE51}" destId="{37F2BCEE-3859-48B1-8CB2-6FA1EFB294D2}" srcOrd="0" destOrd="0" presId="urn:microsoft.com/office/officeart/2005/8/layout/hList1"/>
    <dgm:cxn modelId="{DA92F528-0B91-475B-9948-B874FAB0EC95}" srcId="{F9C2783B-D67A-4FB9-BA3C-EEEF783BEE51}" destId="{567F38C2-F8A6-47C8-8D4A-1B480BF27A16}" srcOrd="0" destOrd="0" parTransId="{4784D0FA-D12F-4AD0-8A12-76F15B270669}" sibTransId="{16BA30FB-962B-4E64-AA47-CA6CCF2F4C11}"/>
    <dgm:cxn modelId="{8736F335-783B-4086-9D6C-C9941C7EF78C}" type="presOf" srcId="{0ED98D1C-94A7-4732-9D31-9698AA6855CC}" destId="{1273C075-802A-499E-B4E8-B4366EF82EE1}" srcOrd="0" destOrd="0" presId="urn:microsoft.com/office/officeart/2005/8/layout/hList1"/>
    <dgm:cxn modelId="{630E8E40-7F2D-4B61-BD2C-E9208F8A6C84}" type="presOf" srcId="{F9C2783B-D67A-4FB9-BA3C-EEEF783BEE51}" destId="{4D10761E-BF6E-41E2-B279-CB2AC69973AD}" srcOrd="0" destOrd="0" presId="urn:microsoft.com/office/officeart/2005/8/layout/hList1"/>
    <dgm:cxn modelId="{7634235B-7A36-4FA1-8728-E8B982268090}" srcId="{F9C2783B-D67A-4FB9-BA3C-EEEF783BEE51}" destId="{B927734D-B704-4954-8BBE-34D57F23D276}" srcOrd="3" destOrd="0" parTransId="{D1BF92AB-0BA4-42CB-B17A-CE46476A326F}" sibTransId="{2B590711-AA2B-4D54-B53C-3DFED1374D8A}"/>
    <dgm:cxn modelId="{0B7DAB4B-CE1A-402F-889F-85EF1B1AE439}" srcId="{B927734D-B704-4954-8BBE-34D57F23D276}" destId="{4592D1F8-4A39-4798-8E48-0067E3B2AFB6}" srcOrd="0" destOrd="0" parTransId="{DE303AC0-C46A-43FE-B3CE-99E38E525227}" sibTransId="{4A2E3E28-661D-4EC6-B13C-FC1D0AE1068C}"/>
    <dgm:cxn modelId="{A77F4B51-A8B7-47AA-827D-D523529BE86E}" type="presOf" srcId="{567F38C2-F8A6-47C8-8D4A-1B480BF27A16}" destId="{2170889E-8D1F-4452-995B-14E6FC932650}" srcOrd="0" destOrd="0" presId="urn:microsoft.com/office/officeart/2005/8/layout/hList1"/>
    <dgm:cxn modelId="{EDB65D52-D572-4E48-8952-B46A938096EC}" type="presOf" srcId="{A0F9A4C4-F70D-4DF4-9688-C4AD70EA3DA9}" destId="{F77ED9A4-972D-47E9-A390-93F7217641F2}" srcOrd="0" destOrd="1" presId="urn:microsoft.com/office/officeart/2005/8/layout/hList1"/>
    <dgm:cxn modelId="{79D0DE55-61D1-4EE5-9AB4-FE895C456A09}" srcId="{567F38C2-F8A6-47C8-8D4A-1B480BF27A16}" destId="{648DCB9B-F564-4367-A9F6-243A37C2D17E}" srcOrd="1" destOrd="0" parTransId="{F6761F4C-0EB7-4BF0-A622-D556E4245F51}" sibTransId="{79380EC5-325A-4827-9C81-1C2820B65DF0}"/>
    <dgm:cxn modelId="{5494D67E-3024-40AB-AD7F-47F23786278B}" srcId="{C29FA1B0-10D3-4932-897B-89ADE340945C}" destId="{0ED98D1C-94A7-4732-9D31-9698AA6855CC}" srcOrd="0" destOrd="0" parTransId="{E2D94FA6-9F3F-43FE-8A44-43F35DE6300A}" sibTransId="{CD841557-824A-4B33-AEC4-D5550BA6EB11}"/>
    <dgm:cxn modelId="{0EE27A7F-27D6-41FD-A5D2-6B3A000609DE}" type="presOf" srcId="{4592D1F8-4A39-4798-8E48-0067E3B2AFB6}" destId="{F77ED9A4-972D-47E9-A390-93F7217641F2}" srcOrd="0" destOrd="0" presId="urn:microsoft.com/office/officeart/2005/8/layout/hList1"/>
    <dgm:cxn modelId="{1ADF7C81-2D0C-45FD-A5BD-4F2913CC7314}" srcId="{C29FA1B0-10D3-4932-897B-89ADE340945C}" destId="{4E9C9EF1-2D0B-4DCE-9C7F-61AE6BF5B93F}" srcOrd="1" destOrd="0" parTransId="{24D79337-08AE-4E46-979C-C3CD107AE7FD}" sibTransId="{BBF87953-2F20-4DFB-97CA-039346413883}"/>
    <dgm:cxn modelId="{E3F9F884-9E21-45A4-B795-1A6DC3C0B1D5}" type="presOf" srcId="{4E9C9EF1-2D0B-4DCE-9C7F-61AE6BF5B93F}" destId="{1273C075-802A-499E-B4E8-B4366EF82EE1}" srcOrd="0" destOrd="1" presId="urn:microsoft.com/office/officeart/2005/8/layout/hList1"/>
    <dgm:cxn modelId="{47A63D85-B866-4224-A0BD-9502BCB9B626}" srcId="{34193A4A-A2F6-416F-8B0E-78202D3D43F4}" destId="{A0679254-87EE-45C1-90AF-C488281FD872}" srcOrd="1" destOrd="0" parTransId="{A70FEB59-8051-4601-84C5-FDF5DCB27380}" sibTransId="{3A7400E5-DBBA-4CF9-B37A-A50E6A94AD56}"/>
    <dgm:cxn modelId="{4CC876C3-16D3-442E-B484-60600402555C}" srcId="{34193A4A-A2F6-416F-8B0E-78202D3D43F4}" destId="{5FA39599-FBE8-4226-BAA1-FCC56338EE51}" srcOrd="0" destOrd="0" parTransId="{411F22DC-46ED-4CD9-B6AB-0A8C8553DF04}" sibTransId="{45762F95-A62F-4CD9-8314-D66B010EC30B}"/>
    <dgm:cxn modelId="{D76948C4-B8FD-479D-A59E-4834F9251E15}" type="presOf" srcId="{C29FA1B0-10D3-4932-897B-89ADE340945C}" destId="{60A03A8C-1C13-4881-998C-EF95F8215ACC}" srcOrd="0" destOrd="0" presId="urn:microsoft.com/office/officeart/2005/8/layout/hList1"/>
    <dgm:cxn modelId="{2CE3ABCB-6004-4CEC-BF21-9AD427AF68E7}" srcId="{F9C2783B-D67A-4FB9-BA3C-EEEF783BEE51}" destId="{34193A4A-A2F6-416F-8B0E-78202D3D43F4}" srcOrd="2" destOrd="0" parTransId="{F1130BEB-D4C3-4D50-B6A0-93A7199A56EC}" sibTransId="{297B11E2-53F6-40ED-A196-7417753372FB}"/>
    <dgm:cxn modelId="{631B2BDD-CE2B-49B2-BC50-8D2DD81F03FD}" type="presOf" srcId="{34193A4A-A2F6-416F-8B0E-78202D3D43F4}" destId="{199136E5-A016-42A8-B5B6-20CE4412780D}" srcOrd="0" destOrd="0" presId="urn:microsoft.com/office/officeart/2005/8/layout/hList1"/>
    <dgm:cxn modelId="{DE2FE9E1-EF51-483E-B649-8B467F3A9714}" type="presOf" srcId="{29E8CB97-564C-43F0-89C5-1AFA87C5D114}" destId="{7E83F290-3795-4371-A5F6-6B59DB278FE2}" srcOrd="0" destOrd="0" presId="urn:microsoft.com/office/officeart/2005/8/layout/hList1"/>
    <dgm:cxn modelId="{83067BE8-E049-4710-855A-B0893A6510E8}" type="presOf" srcId="{A0679254-87EE-45C1-90AF-C488281FD872}" destId="{37F2BCEE-3859-48B1-8CB2-6FA1EFB294D2}" srcOrd="0" destOrd="1" presId="urn:microsoft.com/office/officeart/2005/8/layout/hList1"/>
    <dgm:cxn modelId="{400CAAF4-D107-426C-8E82-9954D31ED7D0}" srcId="{B927734D-B704-4954-8BBE-34D57F23D276}" destId="{A0F9A4C4-F70D-4DF4-9688-C4AD70EA3DA9}" srcOrd="1" destOrd="0" parTransId="{961F2FE6-1BA7-42A5-8D66-454BE224A10F}" sibTransId="{E43D044A-C41B-48DE-A8D8-B2DECB0CAC09}"/>
    <dgm:cxn modelId="{D9090066-53C7-41A3-B70B-54E0386B27BA}" type="presParOf" srcId="{4D10761E-BF6E-41E2-B279-CB2AC69973AD}" destId="{1A87A285-4938-49AC-B5B8-F87495E7F075}" srcOrd="0" destOrd="0" presId="urn:microsoft.com/office/officeart/2005/8/layout/hList1"/>
    <dgm:cxn modelId="{142DA7E2-75AC-42EB-A45F-311EC65F01BA}" type="presParOf" srcId="{1A87A285-4938-49AC-B5B8-F87495E7F075}" destId="{2170889E-8D1F-4452-995B-14E6FC932650}" srcOrd="0" destOrd="0" presId="urn:microsoft.com/office/officeart/2005/8/layout/hList1"/>
    <dgm:cxn modelId="{28BB1430-9DA2-4D70-A6F9-75228E1E96FC}" type="presParOf" srcId="{1A87A285-4938-49AC-B5B8-F87495E7F075}" destId="{7E83F290-3795-4371-A5F6-6B59DB278FE2}" srcOrd="1" destOrd="0" presId="urn:microsoft.com/office/officeart/2005/8/layout/hList1"/>
    <dgm:cxn modelId="{0C878B12-806B-427D-908A-B0ABAAB427C7}" type="presParOf" srcId="{4D10761E-BF6E-41E2-B279-CB2AC69973AD}" destId="{AFBB9764-9A40-46EA-B44D-2ADF99DE4D0C}" srcOrd="1" destOrd="0" presId="urn:microsoft.com/office/officeart/2005/8/layout/hList1"/>
    <dgm:cxn modelId="{C757BDD4-F8A1-4446-8615-8FBC54AC67BA}" type="presParOf" srcId="{4D10761E-BF6E-41E2-B279-CB2AC69973AD}" destId="{9DD6A203-B768-400D-BF13-60F5483EACC4}" srcOrd="2" destOrd="0" presId="urn:microsoft.com/office/officeart/2005/8/layout/hList1"/>
    <dgm:cxn modelId="{CF2F79DC-64CF-4592-A593-A710320AA5DF}" type="presParOf" srcId="{9DD6A203-B768-400D-BF13-60F5483EACC4}" destId="{60A03A8C-1C13-4881-998C-EF95F8215ACC}" srcOrd="0" destOrd="0" presId="urn:microsoft.com/office/officeart/2005/8/layout/hList1"/>
    <dgm:cxn modelId="{0B533C39-7455-4F41-B070-22803E46A159}" type="presParOf" srcId="{9DD6A203-B768-400D-BF13-60F5483EACC4}" destId="{1273C075-802A-499E-B4E8-B4366EF82EE1}" srcOrd="1" destOrd="0" presId="urn:microsoft.com/office/officeart/2005/8/layout/hList1"/>
    <dgm:cxn modelId="{7F0A0ECA-DB01-4E43-8415-A7370C7E27F2}" type="presParOf" srcId="{4D10761E-BF6E-41E2-B279-CB2AC69973AD}" destId="{5A7634C9-3768-46E9-8192-1481768A7110}" srcOrd="3" destOrd="0" presId="urn:microsoft.com/office/officeart/2005/8/layout/hList1"/>
    <dgm:cxn modelId="{EB29919B-D9C8-4D82-B8B4-A4EA3990EC3A}" type="presParOf" srcId="{4D10761E-BF6E-41E2-B279-CB2AC69973AD}" destId="{622A6626-0E14-4C85-92DB-83099BC33DCC}" srcOrd="4" destOrd="0" presId="urn:microsoft.com/office/officeart/2005/8/layout/hList1"/>
    <dgm:cxn modelId="{3CB4AAD0-D66C-46A0-A558-05CA44FB0B18}" type="presParOf" srcId="{622A6626-0E14-4C85-92DB-83099BC33DCC}" destId="{199136E5-A016-42A8-B5B6-20CE4412780D}" srcOrd="0" destOrd="0" presId="urn:microsoft.com/office/officeart/2005/8/layout/hList1"/>
    <dgm:cxn modelId="{F995EBC3-93EC-4661-B348-A5A02B76FA9D}" type="presParOf" srcId="{622A6626-0E14-4C85-92DB-83099BC33DCC}" destId="{37F2BCEE-3859-48B1-8CB2-6FA1EFB294D2}" srcOrd="1" destOrd="0" presId="urn:microsoft.com/office/officeart/2005/8/layout/hList1"/>
    <dgm:cxn modelId="{17D2FEEA-5BB9-4042-A07C-D9DD5AD7F11B}" type="presParOf" srcId="{4D10761E-BF6E-41E2-B279-CB2AC69973AD}" destId="{16CD2E23-CFB3-44CE-AF95-45F2CA3AB301}" srcOrd="5" destOrd="0" presId="urn:microsoft.com/office/officeart/2005/8/layout/hList1"/>
    <dgm:cxn modelId="{E24E6086-830D-42C9-8168-AAC8DACF105A}" type="presParOf" srcId="{4D10761E-BF6E-41E2-B279-CB2AC69973AD}" destId="{39053A53-189F-4369-BE3D-2A93C68FC564}" srcOrd="6" destOrd="0" presId="urn:microsoft.com/office/officeart/2005/8/layout/hList1"/>
    <dgm:cxn modelId="{BDF21C91-C50F-4C51-B3E5-DB84BEE22612}" type="presParOf" srcId="{39053A53-189F-4369-BE3D-2A93C68FC564}" destId="{B9FA5A62-124B-4165-AAC0-C53CF7FCFB03}" srcOrd="0" destOrd="0" presId="urn:microsoft.com/office/officeart/2005/8/layout/hList1"/>
    <dgm:cxn modelId="{DE50A9EB-0257-450A-A9D3-BC7AD1CE6ADB}" type="presParOf" srcId="{39053A53-189F-4369-BE3D-2A93C68FC564}" destId="{F77ED9A4-972D-47E9-A390-93F7217641F2}"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A030E0-EF3D-4566-9626-54FDA4ABEF21}" type="doc">
      <dgm:prSet loTypeId="urn:microsoft.com/office/officeart/2009/3/layout/IncreasingArrowsProcess" loCatId="process" qsTypeId="urn:microsoft.com/office/officeart/2005/8/quickstyle/simple1" qsCatId="simple" csTypeId="urn:microsoft.com/office/officeart/2005/8/colors/accent1_4" csCatId="accent1" phldr="1"/>
      <dgm:spPr/>
      <dgm:t>
        <a:bodyPr/>
        <a:lstStyle/>
        <a:p>
          <a:endParaRPr lang="en-AU"/>
        </a:p>
      </dgm:t>
    </dgm:pt>
    <dgm:pt modelId="{DC07EE33-06CC-4282-9301-2021F2DF9FAE}">
      <dgm:prSet custT="1"/>
      <dgm:spPr/>
      <dgm:t>
        <a:bodyPr/>
        <a:lstStyle/>
        <a:p>
          <a:pPr rtl="0"/>
          <a:r>
            <a:rPr lang="en-AU" sz="1800" noProof="0" dirty="0"/>
            <a:t>Equals the playing field for granular pricing capability</a:t>
          </a:r>
        </a:p>
      </dgm:t>
    </dgm:pt>
    <dgm:pt modelId="{840A2085-EE45-4DE2-AE1A-6829570617E6}" type="parTrans" cxnId="{902363EE-B442-469E-B450-A9C3DE5AF2FC}">
      <dgm:prSet/>
      <dgm:spPr/>
      <dgm:t>
        <a:bodyPr/>
        <a:lstStyle/>
        <a:p>
          <a:endParaRPr lang="en-AU" sz="1800"/>
        </a:p>
      </dgm:t>
    </dgm:pt>
    <dgm:pt modelId="{F81DFD01-8871-44C0-A2AB-52316C036742}" type="sibTrans" cxnId="{902363EE-B442-469E-B450-A9C3DE5AF2FC}">
      <dgm:prSet/>
      <dgm:spPr/>
      <dgm:t>
        <a:bodyPr/>
        <a:lstStyle/>
        <a:p>
          <a:endParaRPr lang="en-AU" sz="1800"/>
        </a:p>
      </dgm:t>
    </dgm:pt>
    <dgm:pt modelId="{A4ECB398-EA56-4B09-9B70-D1F7BFBF6F0C}">
      <dgm:prSet custT="1"/>
      <dgm:spPr/>
      <dgm:t>
        <a:bodyPr/>
        <a:lstStyle/>
        <a:p>
          <a:pPr rtl="0"/>
          <a:r>
            <a:rPr lang="en-AU" sz="1800" noProof="0" dirty="0"/>
            <a:t>Ability to construct bespoke technical rates from climate phase classification and forecast</a:t>
          </a:r>
        </a:p>
      </dgm:t>
    </dgm:pt>
    <dgm:pt modelId="{A8C125ED-43CE-4754-813D-F5F2D9F0B960}" type="parTrans" cxnId="{5B35E332-70E2-461F-8DAF-C76DE2C4E083}">
      <dgm:prSet/>
      <dgm:spPr/>
      <dgm:t>
        <a:bodyPr/>
        <a:lstStyle/>
        <a:p>
          <a:endParaRPr lang="en-AU" sz="1800"/>
        </a:p>
      </dgm:t>
    </dgm:pt>
    <dgm:pt modelId="{4FC3A032-8A48-4126-8D63-2D4920CF0E45}" type="sibTrans" cxnId="{5B35E332-70E2-461F-8DAF-C76DE2C4E083}">
      <dgm:prSet/>
      <dgm:spPr/>
      <dgm:t>
        <a:bodyPr/>
        <a:lstStyle/>
        <a:p>
          <a:endParaRPr lang="en-AU" sz="1800"/>
        </a:p>
      </dgm:t>
    </dgm:pt>
    <dgm:pt modelId="{36A800B6-4AC9-4603-AA5A-7314776FEA45}">
      <dgm:prSet custT="1"/>
      <dgm:spPr/>
      <dgm:t>
        <a:bodyPr/>
        <a:lstStyle/>
        <a:p>
          <a:pPr rtl="0"/>
          <a:r>
            <a:rPr lang="en-AU" sz="1800" noProof="0" dirty="0"/>
            <a:t>More model settings mean less relevance of reference View of Risk</a:t>
          </a:r>
        </a:p>
      </dgm:t>
    </dgm:pt>
    <dgm:pt modelId="{B0AA5664-CD1A-4A44-8BB6-C47FE1D5DBDD}" type="parTrans" cxnId="{0746AA5D-BA99-434A-85C5-C0534354A914}">
      <dgm:prSet/>
      <dgm:spPr/>
      <dgm:t>
        <a:bodyPr/>
        <a:lstStyle/>
        <a:p>
          <a:endParaRPr lang="en-AU" sz="1800"/>
        </a:p>
      </dgm:t>
    </dgm:pt>
    <dgm:pt modelId="{57DD18E2-C540-421B-838E-41323FCA7E65}" type="sibTrans" cxnId="{0746AA5D-BA99-434A-85C5-C0534354A914}">
      <dgm:prSet/>
      <dgm:spPr/>
      <dgm:t>
        <a:bodyPr/>
        <a:lstStyle/>
        <a:p>
          <a:endParaRPr lang="en-AU" sz="1800"/>
        </a:p>
      </dgm:t>
    </dgm:pt>
    <dgm:pt modelId="{45D112AE-EEE5-4A33-A3E7-0F888837E54C}">
      <dgm:prSet custT="1"/>
      <dgm:spPr/>
      <dgm:t>
        <a:bodyPr/>
        <a:lstStyle/>
        <a:p>
          <a:pPr rtl="0"/>
          <a:r>
            <a:rPr lang="en-AU" sz="1800" noProof="0" dirty="0"/>
            <a:t>Competitive focus shifts to </a:t>
          </a:r>
          <a:r>
            <a:rPr lang="en-AU" sz="1800" b="1" noProof="0" dirty="0"/>
            <a:t>temporal</a:t>
          </a:r>
          <a:r>
            <a:rPr lang="en-AU" sz="1800" noProof="0" dirty="0"/>
            <a:t> View of Risk</a:t>
          </a:r>
        </a:p>
      </dgm:t>
    </dgm:pt>
    <dgm:pt modelId="{6BB27415-1748-484F-9B54-8AE865DEA0EA}" type="parTrans" cxnId="{8CB97DDD-EEAD-4EEF-A300-5EF70992B554}">
      <dgm:prSet/>
      <dgm:spPr/>
      <dgm:t>
        <a:bodyPr/>
        <a:lstStyle/>
        <a:p>
          <a:endParaRPr lang="en-AU" sz="1800"/>
        </a:p>
      </dgm:t>
    </dgm:pt>
    <dgm:pt modelId="{BA92E10B-46F7-4BF1-A801-AE6BF71E2C0D}" type="sibTrans" cxnId="{8CB97DDD-EEAD-4EEF-A300-5EF70992B554}">
      <dgm:prSet/>
      <dgm:spPr/>
      <dgm:t>
        <a:bodyPr/>
        <a:lstStyle/>
        <a:p>
          <a:endParaRPr lang="en-AU" sz="1800"/>
        </a:p>
      </dgm:t>
    </dgm:pt>
    <dgm:pt modelId="{6C0FEF4B-2FDD-4942-8F54-362761A0650F}">
      <dgm:prSet custT="1"/>
      <dgm:spPr/>
      <dgm:t>
        <a:bodyPr/>
        <a:lstStyle/>
        <a:p>
          <a:pPr rtl="0"/>
          <a:r>
            <a:rPr lang="en-AU" sz="1800" noProof="0" dirty="0"/>
            <a:t>Better estimate of aggregate losses across all modelled perils</a:t>
          </a:r>
        </a:p>
      </dgm:t>
    </dgm:pt>
    <dgm:pt modelId="{827691AB-1328-44A0-95A1-22AAE140C1BD}" type="parTrans" cxnId="{632F2CB3-4DFB-4603-898A-D28ADD8BF9F1}">
      <dgm:prSet/>
      <dgm:spPr/>
      <dgm:t>
        <a:bodyPr/>
        <a:lstStyle/>
        <a:p>
          <a:endParaRPr lang="en-AU"/>
        </a:p>
      </dgm:t>
    </dgm:pt>
    <dgm:pt modelId="{B033EF4A-1016-48DE-9376-1B25C3FA5652}" type="sibTrans" cxnId="{632F2CB3-4DFB-4603-898A-D28ADD8BF9F1}">
      <dgm:prSet/>
      <dgm:spPr/>
      <dgm:t>
        <a:bodyPr/>
        <a:lstStyle/>
        <a:p>
          <a:endParaRPr lang="en-AU"/>
        </a:p>
      </dgm:t>
    </dgm:pt>
    <dgm:pt modelId="{EC6E1718-D044-4EF3-AA3A-7B371BC90DB6}" type="pres">
      <dgm:prSet presAssocID="{BAA030E0-EF3D-4566-9626-54FDA4ABEF21}" presName="Name0" presStyleCnt="0">
        <dgm:presLayoutVars>
          <dgm:chMax val="5"/>
          <dgm:chPref val="5"/>
          <dgm:dir/>
          <dgm:animLvl val="lvl"/>
        </dgm:presLayoutVars>
      </dgm:prSet>
      <dgm:spPr/>
    </dgm:pt>
    <dgm:pt modelId="{77EC75F7-A80B-4A75-B5F0-E9D5DA342C58}" type="pres">
      <dgm:prSet presAssocID="{DC07EE33-06CC-4282-9301-2021F2DF9FAE}" presName="parentText1" presStyleLbl="node1" presStyleIdx="0" presStyleCnt="5">
        <dgm:presLayoutVars>
          <dgm:chMax/>
          <dgm:chPref val="3"/>
          <dgm:bulletEnabled val="1"/>
        </dgm:presLayoutVars>
      </dgm:prSet>
      <dgm:spPr/>
    </dgm:pt>
    <dgm:pt modelId="{87DB7441-9AD2-4564-8E68-2C5390349AFE}" type="pres">
      <dgm:prSet presAssocID="{A4ECB398-EA56-4B09-9B70-D1F7BFBF6F0C}" presName="parentText2" presStyleLbl="node1" presStyleIdx="1" presStyleCnt="5">
        <dgm:presLayoutVars>
          <dgm:chMax/>
          <dgm:chPref val="3"/>
          <dgm:bulletEnabled val="1"/>
        </dgm:presLayoutVars>
      </dgm:prSet>
      <dgm:spPr/>
    </dgm:pt>
    <dgm:pt modelId="{3470CDDE-E711-415B-BFFA-C063602E7009}" type="pres">
      <dgm:prSet presAssocID="{6C0FEF4B-2FDD-4942-8F54-362761A0650F}" presName="parentText3" presStyleLbl="node1" presStyleIdx="2" presStyleCnt="5">
        <dgm:presLayoutVars>
          <dgm:chMax/>
          <dgm:chPref val="3"/>
          <dgm:bulletEnabled val="1"/>
        </dgm:presLayoutVars>
      </dgm:prSet>
      <dgm:spPr/>
    </dgm:pt>
    <dgm:pt modelId="{8D46F983-99D1-4D5A-8530-A72285EFD111}" type="pres">
      <dgm:prSet presAssocID="{36A800B6-4AC9-4603-AA5A-7314776FEA45}" presName="parentText4" presStyleLbl="node1" presStyleIdx="3" presStyleCnt="5">
        <dgm:presLayoutVars>
          <dgm:chMax/>
          <dgm:chPref val="3"/>
          <dgm:bulletEnabled val="1"/>
        </dgm:presLayoutVars>
      </dgm:prSet>
      <dgm:spPr/>
    </dgm:pt>
    <dgm:pt modelId="{2E7FE866-DF0B-4BC7-9E60-583468E1D8DC}" type="pres">
      <dgm:prSet presAssocID="{45D112AE-EEE5-4A33-A3E7-0F888837E54C}" presName="parentText5" presStyleLbl="node1" presStyleIdx="4" presStyleCnt="5">
        <dgm:presLayoutVars>
          <dgm:chMax/>
          <dgm:chPref val="3"/>
          <dgm:bulletEnabled val="1"/>
        </dgm:presLayoutVars>
      </dgm:prSet>
      <dgm:spPr/>
    </dgm:pt>
  </dgm:ptLst>
  <dgm:cxnLst>
    <dgm:cxn modelId="{AF3B8300-29E6-4F09-9F6A-638D47D6A73E}" type="presOf" srcId="{BAA030E0-EF3D-4566-9626-54FDA4ABEF21}" destId="{EC6E1718-D044-4EF3-AA3A-7B371BC90DB6}" srcOrd="0" destOrd="0" presId="urn:microsoft.com/office/officeart/2009/3/layout/IncreasingArrowsProcess"/>
    <dgm:cxn modelId="{EDCB3502-1483-4142-B5E1-7224014C6787}" type="presOf" srcId="{6C0FEF4B-2FDD-4942-8F54-362761A0650F}" destId="{3470CDDE-E711-415B-BFFA-C063602E7009}" srcOrd="0" destOrd="0" presId="urn:microsoft.com/office/officeart/2009/3/layout/IncreasingArrowsProcess"/>
    <dgm:cxn modelId="{9633750B-FC1F-4B85-98E1-1F2E5DCDC002}" type="presOf" srcId="{36A800B6-4AC9-4603-AA5A-7314776FEA45}" destId="{8D46F983-99D1-4D5A-8530-A72285EFD111}" srcOrd="0" destOrd="0" presId="urn:microsoft.com/office/officeart/2009/3/layout/IncreasingArrowsProcess"/>
    <dgm:cxn modelId="{5B35E332-70E2-461F-8DAF-C76DE2C4E083}" srcId="{BAA030E0-EF3D-4566-9626-54FDA4ABEF21}" destId="{A4ECB398-EA56-4B09-9B70-D1F7BFBF6F0C}" srcOrd="1" destOrd="0" parTransId="{A8C125ED-43CE-4754-813D-F5F2D9F0B960}" sibTransId="{4FC3A032-8A48-4126-8D63-2D4920CF0E45}"/>
    <dgm:cxn modelId="{0746AA5D-BA99-434A-85C5-C0534354A914}" srcId="{BAA030E0-EF3D-4566-9626-54FDA4ABEF21}" destId="{36A800B6-4AC9-4603-AA5A-7314776FEA45}" srcOrd="3" destOrd="0" parTransId="{B0AA5664-CD1A-4A44-8BB6-C47FE1D5DBDD}" sibTransId="{57DD18E2-C540-421B-838E-41323FCA7E65}"/>
    <dgm:cxn modelId="{83854A89-B44A-459B-9990-CAC897D87E8D}" type="presOf" srcId="{A4ECB398-EA56-4B09-9B70-D1F7BFBF6F0C}" destId="{87DB7441-9AD2-4564-8E68-2C5390349AFE}" srcOrd="0" destOrd="0" presId="urn:microsoft.com/office/officeart/2009/3/layout/IncreasingArrowsProcess"/>
    <dgm:cxn modelId="{DCBC4EAE-E252-4AB8-BBF2-069A0A5D89FD}" type="presOf" srcId="{45D112AE-EEE5-4A33-A3E7-0F888837E54C}" destId="{2E7FE866-DF0B-4BC7-9E60-583468E1D8DC}" srcOrd="0" destOrd="0" presId="urn:microsoft.com/office/officeart/2009/3/layout/IncreasingArrowsProcess"/>
    <dgm:cxn modelId="{632F2CB3-4DFB-4603-898A-D28ADD8BF9F1}" srcId="{BAA030E0-EF3D-4566-9626-54FDA4ABEF21}" destId="{6C0FEF4B-2FDD-4942-8F54-362761A0650F}" srcOrd="2" destOrd="0" parTransId="{827691AB-1328-44A0-95A1-22AAE140C1BD}" sibTransId="{B033EF4A-1016-48DE-9376-1B25C3FA5652}"/>
    <dgm:cxn modelId="{8CB97DDD-EEAD-4EEF-A300-5EF70992B554}" srcId="{BAA030E0-EF3D-4566-9626-54FDA4ABEF21}" destId="{45D112AE-EEE5-4A33-A3E7-0F888837E54C}" srcOrd="4" destOrd="0" parTransId="{6BB27415-1748-484F-9B54-8AE865DEA0EA}" sibTransId="{BA92E10B-46F7-4BF1-A801-AE6BF71E2C0D}"/>
    <dgm:cxn modelId="{9E0276E5-263F-4FA0-8935-ACFBA4D41606}" type="presOf" srcId="{DC07EE33-06CC-4282-9301-2021F2DF9FAE}" destId="{77EC75F7-A80B-4A75-B5F0-E9D5DA342C58}" srcOrd="0" destOrd="0" presId="urn:microsoft.com/office/officeart/2009/3/layout/IncreasingArrowsProcess"/>
    <dgm:cxn modelId="{902363EE-B442-469E-B450-A9C3DE5AF2FC}" srcId="{BAA030E0-EF3D-4566-9626-54FDA4ABEF21}" destId="{DC07EE33-06CC-4282-9301-2021F2DF9FAE}" srcOrd="0" destOrd="0" parTransId="{840A2085-EE45-4DE2-AE1A-6829570617E6}" sibTransId="{F81DFD01-8871-44C0-A2AB-52316C036742}"/>
    <dgm:cxn modelId="{88E4C39E-DE7B-4A9D-968C-70D0C151DFE8}" type="presParOf" srcId="{EC6E1718-D044-4EF3-AA3A-7B371BC90DB6}" destId="{77EC75F7-A80B-4A75-B5F0-E9D5DA342C58}" srcOrd="0" destOrd="0" presId="urn:microsoft.com/office/officeart/2009/3/layout/IncreasingArrowsProcess"/>
    <dgm:cxn modelId="{443B3265-5010-41D5-9C1C-205FB6FAB5A9}" type="presParOf" srcId="{EC6E1718-D044-4EF3-AA3A-7B371BC90DB6}" destId="{87DB7441-9AD2-4564-8E68-2C5390349AFE}" srcOrd="1" destOrd="0" presId="urn:microsoft.com/office/officeart/2009/3/layout/IncreasingArrowsProcess"/>
    <dgm:cxn modelId="{D7C110B7-AF18-43D3-9533-DEE39066CAE6}" type="presParOf" srcId="{EC6E1718-D044-4EF3-AA3A-7B371BC90DB6}" destId="{3470CDDE-E711-415B-BFFA-C063602E7009}" srcOrd="2" destOrd="0" presId="urn:microsoft.com/office/officeart/2009/3/layout/IncreasingArrowsProcess"/>
    <dgm:cxn modelId="{7E5A36A0-6056-4452-B3B8-9FD6D172721F}" type="presParOf" srcId="{EC6E1718-D044-4EF3-AA3A-7B371BC90DB6}" destId="{8D46F983-99D1-4D5A-8530-A72285EFD111}" srcOrd="3" destOrd="0" presId="urn:microsoft.com/office/officeart/2009/3/layout/IncreasingArrowsProcess"/>
    <dgm:cxn modelId="{D2734EAD-9758-4B5E-80EF-F1C1D81CD00D}" type="presParOf" srcId="{EC6E1718-D044-4EF3-AA3A-7B371BC90DB6}" destId="{2E7FE866-DF0B-4BC7-9E60-583468E1D8DC}" srcOrd="4" destOrd="0" presId="urn:microsoft.com/office/officeart/2009/3/layout/IncreasingArrows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7D5E9A-5CC2-46C8-B749-42FFA392B21D}" type="doc">
      <dgm:prSet loTypeId="urn:microsoft.com/office/officeart/2024/3/layout/BulletTimelineVariant1" loCatId="Timeline" qsTypeId="urn:microsoft.com/office/officeart/2005/8/quickstyle/simple1" qsCatId="simple" csTypeId="urn:microsoft.com/office/officeart/2005/8/colors/BulletTimelineColorVariant1" csCatId="other" phldr="1"/>
      <dgm:spPr/>
      <dgm:t>
        <a:bodyPr/>
        <a:lstStyle/>
        <a:p>
          <a:endParaRPr lang="en-AU"/>
        </a:p>
      </dgm:t>
    </dgm:pt>
    <dgm:pt modelId="{8F4FBBBB-2FA9-4339-8FD1-671F10D31F7C}">
      <dgm:prSet custT="1"/>
      <dgm:spPr/>
      <dgm:t>
        <a:bodyPr/>
        <a:lstStyle/>
        <a:p>
          <a:pPr rtl="0">
            <a:defRPr b="1"/>
          </a:pPr>
          <a:r>
            <a:rPr lang="en-AU" sz="2000" noProof="0" dirty="0"/>
            <a:t>Signals</a:t>
          </a:r>
        </a:p>
      </dgm:t>
    </dgm:pt>
    <dgm:pt modelId="{5ED4612D-84F9-422D-943F-A4A983FC22BF}" type="parTrans" cxnId="{44D6D6B7-371A-4677-B449-F16B1B015564}">
      <dgm:prSet/>
      <dgm:spPr/>
      <dgm:t>
        <a:bodyPr/>
        <a:lstStyle/>
        <a:p>
          <a:endParaRPr lang="en-AU" sz="2400"/>
        </a:p>
      </dgm:t>
    </dgm:pt>
    <dgm:pt modelId="{506FDE85-D06B-4423-A750-CFCB62D376FA}" type="sibTrans" cxnId="{44D6D6B7-371A-4677-B449-F16B1B015564}">
      <dgm:prSet/>
      <dgm:spPr/>
      <dgm:t>
        <a:bodyPr/>
        <a:lstStyle/>
        <a:p>
          <a:endParaRPr lang="en-AU" sz="2400"/>
        </a:p>
      </dgm:t>
    </dgm:pt>
    <dgm:pt modelId="{CAF1A917-C190-49AC-A95E-6A07DA10168C}">
      <dgm:prSet custT="1"/>
      <dgm:spPr/>
      <dgm:t>
        <a:bodyPr/>
        <a:lstStyle/>
        <a:p>
          <a:pPr rtl="0"/>
          <a:r>
            <a:rPr lang="en-AU" sz="1600" noProof="0" dirty="0"/>
            <a:t>- Growth above plan</a:t>
          </a:r>
        </a:p>
      </dgm:t>
    </dgm:pt>
    <dgm:pt modelId="{A5977FE9-1E79-486A-A31F-3662AD7290EA}" type="parTrans" cxnId="{8021007C-FE76-4F7F-A79A-88895A0E218B}">
      <dgm:prSet/>
      <dgm:spPr/>
      <dgm:t>
        <a:bodyPr/>
        <a:lstStyle/>
        <a:p>
          <a:endParaRPr lang="en-AU" sz="2400"/>
        </a:p>
      </dgm:t>
    </dgm:pt>
    <dgm:pt modelId="{CC64377A-A09A-4E66-BAF8-100B37DE74B4}" type="sibTrans" cxnId="{8021007C-FE76-4F7F-A79A-88895A0E218B}">
      <dgm:prSet/>
      <dgm:spPr/>
      <dgm:t>
        <a:bodyPr/>
        <a:lstStyle/>
        <a:p>
          <a:endParaRPr lang="en-AU" sz="2400"/>
        </a:p>
      </dgm:t>
    </dgm:pt>
    <dgm:pt modelId="{93B92880-F3C1-4BB0-835F-3B922E10576C}">
      <dgm:prSet custT="1"/>
      <dgm:spPr/>
      <dgm:t>
        <a:bodyPr/>
        <a:lstStyle/>
        <a:p>
          <a:pPr rtl="0">
            <a:defRPr b="1"/>
          </a:pPr>
          <a:r>
            <a:rPr lang="en-AU" sz="2000" noProof="0" dirty="0"/>
            <a:t>Results of Monitoring</a:t>
          </a:r>
        </a:p>
      </dgm:t>
    </dgm:pt>
    <dgm:pt modelId="{F6C05B81-B2FA-47BD-8C2D-A0A804EC1D3F}" type="parTrans" cxnId="{C0BF5DD5-81A1-4FFB-88BC-E68B9E594278}">
      <dgm:prSet/>
      <dgm:spPr/>
      <dgm:t>
        <a:bodyPr/>
        <a:lstStyle/>
        <a:p>
          <a:endParaRPr lang="en-AU" sz="2400"/>
        </a:p>
      </dgm:t>
    </dgm:pt>
    <dgm:pt modelId="{4084BEBB-97FA-43A5-8661-EBD9C9B2225E}" type="sibTrans" cxnId="{C0BF5DD5-81A1-4FFB-88BC-E68B9E594278}">
      <dgm:prSet/>
      <dgm:spPr/>
      <dgm:t>
        <a:bodyPr/>
        <a:lstStyle/>
        <a:p>
          <a:endParaRPr lang="en-AU" sz="2400"/>
        </a:p>
      </dgm:t>
    </dgm:pt>
    <dgm:pt modelId="{12ACDA93-6F14-4EE4-B155-4BB8099258B3}">
      <dgm:prSet custT="1"/>
      <dgm:spPr/>
      <dgm:t>
        <a:bodyPr/>
        <a:lstStyle/>
        <a:p>
          <a:pPr rtl="0"/>
          <a:r>
            <a:rPr lang="en-AU" sz="1600" noProof="0" dirty="0"/>
            <a:t>- Accumulation rising in hail / bushfire postcodes</a:t>
          </a:r>
        </a:p>
      </dgm:t>
    </dgm:pt>
    <dgm:pt modelId="{ED322154-242F-46FF-A08A-9979C197206C}" type="parTrans" cxnId="{CF6577BF-9F85-44CD-86DF-FC3849F829CB}">
      <dgm:prSet/>
      <dgm:spPr/>
      <dgm:t>
        <a:bodyPr/>
        <a:lstStyle/>
        <a:p>
          <a:endParaRPr lang="en-AU" sz="2400"/>
        </a:p>
      </dgm:t>
    </dgm:pt>
    <dgm:pt modelId="{28D174F7-51F6-4F98-83DF-E05C77FCE8B6}" type="sibTrans" cxnId="{CF6577BF-9F85-44CD-86DF-FC3849F829CB}">
      <dgm:prSet/>
      <dgm:spPr/>
      <dgm:t>
        <a:bodyPr/>
        <a:lstStyle/>
        <a:p>
          <a:endParaRPr lang="en-AU" sz="2400"/>
        </a:p>
      </dgm:t>
    </dgm:pt>
    <dgm:pt modelId="{68289D8D-0092-4360-BF75-09924EED2341}">
      <dgm:prSet custT="1"/>
      <dgm:spPr/>
      <dgm:t>
        <a:bodyPr/>
        <a:lstStyle/>
        <a:p>
          <a:pPr rtl="0">
            <a:defRPr b="1"/>
          </a:pPr>
          <a:r>
            <a:rPr lang="en-AU" sz="2000" noProof="0" dirty="0"/>
            <a:t>Actions (prepositioned)</a:t>
          </a:r>
        </a:p>
      </dgm:t>
    </dgm:pt>
    <dgm:pt modelId="{A5791E42-5996-47D6-BEDB-012D997841CD}" type="parTrans" cxnId="{89F4DF44-68BB-4E4B-8CB4-4CB4E3FCD117}">
      <dgm:prSet/>
      <dgm:spPr/>
      <dgm:t>
        <a:bodyPr/>
        <a:lstStyle/>
        <a:p>
          <a:endParaRPr lang="en-AU" sz="2400"/>
        </a:p>
      </dgm:t>
    </dgm:pt>
    <dgm:pt modelId="{93DC52D6-771F-42C6-8A53-AB51BC2AF8D3}" type="sibTrans" cxnId="{89F4DF44-68BB-4E4B-8CB4-4CB4E3FCD117}">
      <dgm:prSet/>
      <dgm:spPr/>
      <dgm:t>
        <a:bodyPr/>
        <a:lstStyle/>
        <a:p>
          <a:endParaRPr lang="en-AU" sz="2400"/>
        </a:p>
      </dgm:t>
    </dgm:pt>
    <dgm:pt modelId="{278BC507-E44A-4D28-B21B-B3F3FBAFB557}">
      <dgm:prSet custT="1"/>
      <dgm:spPr/>
      <dgm:t>
        <a:bodyPr/>
        <a:lstStyle/>
        <a:p>
          <a:pPr rtl="0"/>
          <a:r>
            <a:rPr lang="en-AU" sz="1600" noProof="0" dirty="0"/>
            <a:t>- Seasonal top‑up layer (reduce “two events” risk)</a:t>
          </a:r>
        </a:p>
      </dgm:t>
    </dgm:pt>
    <dgm:pt modelId="{46922745-36C9-46EE-987C-FFC75755B2F2}" type="parTrans" cxnId="{12E622DD-513C-4F17-A931-3EC95731AAC3}">
      <dgm:prSet/>
      <dgm:spPr/>
      <dgm:t>
        <a:bodyPr/>
        <a:lstStyle/>
        <a:p>
          <a:endParaRPr lang="en-AU" sz="2400"/>
        </a:p>
      </dgm:t>
    </dgm:pt>
    <dgm:pt modelId="{E76458C1-D0A9-45BF-9F4A-4EDCFB72B548}" type="sibTrans" cxnId="{12E622DD-513C-4F17-A931-3EC95731AAC3}">
      <dgm:prSet/>
      <dgm:spPr/>
      <dgm:t>
        <a:bodyPr/>
        <a:lstStyle/>
        <a:p>
          <a:endParaRPr lang="en-AU" sz="2400"/>
        </a:p>
      </dgm:t>
    </dgm:pt>
    <dgm:pt modelId="{203B721B-CA79-4F69-8199-DAADA72EADEA}">
      <dgm:prSet custT="1"/>
      <dgm:spPr/>
      <dgm:t>
        <a:bodyPr/>
        <a:lstStyle/>
        <a:p>
          <a:pPr rtl="0">
            <a:defRPr b="1"/>
          </a:pPr>
          <a:r>
            <a:rPr lang="en-AU" sz="2000" noProof="0" dirty="0"/>
            <a:t>Outcome</a:t>
          </a:r>
        </a:p>
      </dgm:t>
    </dgm:pt>
    <dgm:pt modelId="{AB1631D1-733F-46DE-BE77-F4734BE0E2CF}" type="parTrans" cxnId="{3019D41F-E9C3-4FCA-83A6-C4A6B0135900}">
      <dgm:prSet/>
      <dgm:spPr/>
      <dgm:t>
        <a:bodyPr/>
        <a:lstStyle/>
        <a:p>
          <a:endParaRPr lang="en-AU" sz="2400"/>
        </a:p>
      </dgm:t>
    </dgm:pt>
    <dgm:pt modelId="{35C3ABF0-3E38-4CC8-9891-37222DFC75A3}" type="sibTrans" cxnId="{3019D41F-E9C3-4FCA-83A6-C4A6B0135900}">
      <dgm:prSet/>
      <dgm:spPr/>
      <dgm:t>
        <a:bodyPr/>
        <a:lstStyle/>
        <a:p>
          <a:endParaRPr lang="en-AU" sz="2400"/>
        </a:p>
      </dgm:t>
    </dgm:pt>
    <dgm:pt modelId="{33AB2522-4A00-435E-97B6-3E38BAF457AA}">
      <dgm:prSet custT="1"/>
      <dgm:spPr/>
      <dgm:t>
        <a:bodyPr/>
        <a:lstStyle/>
        <a:p>
          <a:pPr rtl="0"/>
          <a:r>
            <a:rPr lang="en-AU" sz="1600" noProof="0" dirty="0"/>
            <a:t>- Keep earnings volatility within tolerance</a:t>
          </a:r>
        </a:p>
      </dgm:t>
    </dgm:pt>
    <dgm:pt modelId="{BC8CF105-A178-4260-A74F-DA893D08F822}" type="parTrans" cxnId="{3C60525A-798C-4B78-8F63-08A9AE195702}">
      <dgm:prSet/>
      <dgm:spPr/>
      <dgm:t>
        <a:bodyPr/>
        <a:lstStyle/>
        <a:p>
          <a:endParaRPr lang="en-AU" sz="2400"/>
        </a:p>
      </dgm:t>
    </dgm:pt>
    <dgm:pt modelId="{E3D937BE-3CC4-46A1-AB58-4C72CF83A907}" type="sibTrans" cxnId="{3C60525A-798C-4B78-8F63-08A9AE195702}">
      <dgm:prSet/>
      <dgm:spPr/>
      <dgm:t>
        <a:bodyPr/>
        <a:lstStyle/>
        <a:p>
          <a:endParaRPr lang="en-AU" sz="2400"/>
        </a:p>
      </dgm:t>
    </dgm:pt>
    <dgm:pt modelId="{B0637030-5F96-4F1A-A2A2-2B78938D961A}">
      <dgm:prSet custT="1"/>
      <dgm:spPr/>
      <dgm:t>
        <a:bodyPr/>
        <a:lstStyle/>
        <a:p>
          <a:pPr rtl="0"/>
          <a:r>
            <a:rPr lang="en-AU" sz="1600" noProof="0" dirty="0"/>
            <a:t>- Seasonal outlook worsens</a:t>
          </a:r>
        </a:p>
      </dgm:t>
    </dgm:pt>
    <dgm:pt modelId="{A82E09EB-6E54-45EA-831B-D85E66E568AA}" type="parTrans" cxnId="{BD04921A-0D04-4931-BEF8-D5B218EF92D8}">
      <dgm:prSet/>
      <dgm:spPr/>
      <dgm:t>
        <a:bodyPr/>
        <a:lstStyle/>
        <a:p>
          <a:endParaRPr lang="en-AU" sz="2400"/>
        </a:p>
      </dgm:t>
    </dgm:pt>
    <dgm:pt modelId="{F460BC78-B281-4E3C-A775-DABDB659EE57}" type="sibTrans" cxnId="{BD04921A-0D04-4931-BEF8-D5B218EF92D8}">
      <dgm:prSet/>
      <dgm:spPr/>
      <dgm:t>
        <a:bodyPr/>
        <a:lstStyle/>
        <a:p>
          <a:endParaRPr lang="en-AU" sz="2400"/>
        </a:p>
      </dgm:t>
    </dgm:pt>
    <dgm:pt modelId="{F3BAA311-6BF8-48C2-ABC8-8B44A1394909}">
      <dgm:prSet custT="1"/>
      <dgm:spPr/>
      <dgm:t>
        <a:bodyPr/>
        <a:lstStyle/>
        <a:p>
          <a:pPr rtl="0"/>
          <a:r>
            <a:rPr lang="en-AU" sz="1600" noProof="0" dirty="0"/>
            <a:t>- Early storm claims trend up</a:t>
          </a:r>
        </a:p>
      </dgm:t>
    </dgm:pt>
    <dgm:pt modelId="{D7067CBA-4572-4A27-9092-4F64E7B1988F}" type="parTrans" cxnId="{0433EFB4-798F-469E-A44F-7D857EF076E0}">
      <dgm:prSet/>
      <dgm:spPr/>
      <dgm:t>
        <a:bodyPr/>
        <a:lstStyle/>
        <a:p>
          <a:endParaRPr lang="en-AU" sz="2400"/>
        </a:p>
      </dgm:t>
    </dgm:pt>
    <dgm:pt modelId="{13EBECA1-0D63-4BCE-B327-5BD210895A0B}" type="sibTrans" cxnId="{0433EFB4-798F-469E-A44F-7D857EF076E0}">
      <dgm:prSet/>
      <dgm:spPr/>
      <dgm:t>
        <a:bodyPr/>
        <a:lstStyle/>
        <a:p>
          <a:endParaRPr lang="en-AU" sz="2400"/>
        </a:p>
      </dgm:t>
    </dgm:pt>
    <dgm:pt modelId="{E25978CD-2B70-4833-A10B-5F15C9912B97}">
      <dgm:prSet custT="1"/>
      <dgm:spPr/>
      <dgm:t>
        <a:bodyPr/>
        <a:lstStyle/>
        <a:p>
          <a:pPr rtl="0"/>
          <a:r>
            <a:rPr lang="en-AU" sz="1600" noProof="0" dirty="0"/>
            <a:t>- Lower layer exhaustion probability increasing</a:t>
          </a:r>
        </a:p>
      </dgm:t>
    </dgm:pt>
    <dgm:pt modelId="{2FE59542-9E9A-4D4A-8F96-6CE05F0DEDB9}" type="parTrans" cxnId="{685B1BE2-6399-4DC3-BA10-E2BCFF92F4F4}">
      <dgm:prSet/>
      <dgm:spPr/>
      <dgm:t>
        <a:bodyPr/>
        <a:lstStyle/>
        <a:p>
          <a:endParaRPr lang="en-AU" sz="2400"/>
        </a:p>
      </dgm:t>
    </dgm:pt>
    <dgm:pt modelId="{71445C79-3E34-4702-A339-71DD3905C392}" type="sibTrans" cxnId="{685B1BE2-6399-4DC3-BA10-E2BCFF92F4F4}">
      <dgm:prSet/>
      <dgm:spPr/>
      <dgm:t>
        <a:bodyPr/>
        <a:lstStyle/>
        <a:p>
          <a:endParaRPr lang="en-AU" sz="2400"/>
        </a:p>
      </dgm:t>
    </dgm:pt>
    <dgm:pt modelId="{866EE4A3-0333-4648-9D35-A80443F6D468}">
      <dgm:prSet custT="1"/>
      <dgm:spPr/>
      <dgm:t>
        <a:bodyPr/>
        <a:lstStyle/>
        <a:p>
          <a:pPr rtl="0"/>
          <a:r>
            <a:rPr lang="en-AU" sz="1600" noProof="0" dirty="0"/>
            <a:t>- Short‑dated aggregate (cap repeated mid‑sized losses)</a:t>
          </a:r>
        </a:p>
      </dgm:t>
    </dgm:pt>
    <dgm:pt modelId="{BFE8A605-DD27-4D0C-98F1-2C75E15A31E3}" type="parTrans" cxnId="{6BE446DD-BC80-49DA-AA13-3F15F8FCD477}">
      <dgm:prSet/>
      <dgm:spPr/>
      <dgm:t>
        <a:bodyPr/>
        <a:lstStyle/>
        <a:p>
          <a:endParaRPr lang="en-AU" sz="2400"/>
        </a:p>
      </dgm:t>
    </dgm:pt>
    <dgm:pt modelId="{51A7EDD1-7684-4DBA-ABA7-AC7EAD242999}" type="sibTrans" cxnId="{6BE446DD-BC80-49DA-AA13-3F15F8FCD477}">
      <dgm:prSet/>
      <dgm:spPr/>
      <dgm:t>
        <a:bodyPr/>
        <a:lstStyle/>
        <a:p>
          <a:endParaRPr lang="en-AU" sz="2400"/>
        </a:p>
      </dgm:t>
    </dgm:pt>
    <dgm:pt modelId="{D7D0CE9E-C060-46AA-BD38-3E544D73CFBB}">
      <dgm:prSet custT="1"/>
      <dgm:spPr/>
      <dgm:t>
        <a:bodyPr/>
        <a:lstStyle/>
        <a:p>
          <a:pPr rtl="0"/>
          <a:r>
            <a:rPr lang="en-AU" sz="1600" noProof="0" dirty="0"/>
            <a:t>- Increase quota share for new business (slow capital use)</a:t>
          </a:r>
        </a:p>
      </dgm:t>
    </dgm:pt>
    <dgm:pt modelId="{4713C201-12F5-4162-99CD-A3CF2A20BBDE}" type="parTrans" cxnId="{5EF16B23-0CE6-4AF5-8DC3-F71F77F464BD}">
      <dgm:prSet/>
      <dgm:spPr/>
      <dgm:t>
        <a:bodyPr/>
        <a:lstStyle/>
        <a:p>
          <a:endParaRPr lang="en-AU" sz="2400"/>
        </a:p>
      </dgm:t>
    </dgm:pt>
    <dgm:pt modelId="{0C488D1F-01DE-4ADC-BEA6-7DD9ED75AD47}" type="sibTrans" cxnId="{5EF16B23-0CE6-4AF5-8DC3-F71F77F464BD}">
      <dgm:prSet/>
      <dgm:spPr/>
      <dgm:t>
        <a:bodyPr/>
        <a:lstStyle/>
        <a:p>
          <a:endParaRPr lang="en-AU" sz="2400"/>
        </a:p>
      </dgm:t>
    </dgm:pt>
    <dgm:pt modelId="{D27AA9B8-ED5C-4782-8CC5-AFCD07976121}">
      <dgm:prSet custT="1"/>
      <dgm:spPr/>
      <dgm:t>
        <a:bodyPr/>
        <a:lstStyle/>
        <a:p>
          <a:pPr rtl="0"/>
          <a:r>
            <a:rPr lang="en-AU" sz="1600" noProof="0" dirty="0"/>
            <a:t>- Align actions to ICAAP / board risk appetite</a:t>
          </a:r>
        </a:p>
      </dgm:t>
    </dgm:pt>
    <dgm:pt modelId="{1CBF51CC-D577-4F9B-A2E0-68F5FEB4562C}" type="parTrans" cxnId="{8C6C766D-2FE1-4E9C-9846-A2ADFB32752F}">
      <dgm:prSet/>
      <dgm:spPr/>
      <dgm:t>
        <a:bodyPr/>
        <a:lstStyle/>
        <a:p>
          <a:endParaRPr lang="en-AU" sz="2400"/>
        </a:p>
      </dgm:t>
    </dgm:pt>
    <dgm:pt modelId="{3A7A328A-B898-4989-ABF1-BB8EAD79A549}" type="sibTrans" cxnId="{8C6C766D-2FE1-4E9C-9846-A2ADFB32752F}">
      <dgm:prSet/>
      <dgm:spPr/>
      <dgm:t>
        <a:bodyPr/>
        <a:lstStyle/>
        <a:p>
          <a:endParaRPr lang="en-AU" sz="2400"/>
        </a:p>
      </dgm:t>
    </dgm:pt>
    <dgm:pt modelId="{A5B4064B-5B99-41CC-82FC-38EFD04208C8}" type="pres">
      <dgm:prSet presAssocID="{CB7D5E9A-5CC2-46C8-B749-42FFA392B21D}" presName="root" presStyleCnt="0">
        <dgm:presLayoutVars>
          <dgm:chMax/>
          <dgm:chPref/>
          <dgm:animLvl val="lvl"/>
        </dgm:presLayoutVars>
      </dgm:prSet>
      <dgm:spPr/>
    </dgm:pt>
    <dgm:pt modelId="{DA3517D9-94E2-4BC4-A8B8-0ABE0E9CB53E}" type="pres">
      <dgm:prSet presAssocID="{CB7D5E9A-5CC2-46C8-B749-42FFA392B21D}" presName="divider" presStyleLbl="fgAcc1" presStyleIdx="0" presStyleCnt="1"/>
      <dgm:spPr>
        <a:solidFill>
          <a:schemeClr val="lt1">
            <a:alpha val="90000"/>
            <a:hueOff val="0"/>
            <a:satOff val="0"/>
            <a:lumOff val="0"/>
            <a:alphaOff val="0"/>
          </a:schemeClr>
        </a:solidFill>
        <a:ln w="12700" cap="flat" cmpd="sng" algn="ctr">
          <a:solidFill>
            <a:schemeClr val="dk1">
              <a:hueOff val="0"/>
              <a:satOff val="0"/>
              <a:lumOff val="0"/>
              <a:alphaOff val="0"/>
            </a:schemeClr>
          </a:solidFill>
          <a:prstDash val="solid"/>
          <a:miter lim="800000"/>
          <a:tailEnd type="triangle" w="lg" len="lg"/>
        </a:ln>
        <a:effectLst/>
      </dgm:spPr>
    </dgm:pt>
    <dgm:pt modelId="{0FBBE910-B9CF-4534-8FA4-BB06E2A2C206}" type="pres">
      <dgm:prSet presAssocID="{CB7D5E9A-5CC2-46C8-B749-42FFA392B21D}" presName="nodes" presStyleCnt="0">
        <dgm:presLayoutVars>
          <dgm:chMax/>
          <dgm:chPref/>
          <dgm:animLvl val="lvl"/>
        </dgm:presLayoutVars>
      </dgm:prSet>
      <dgm:spPr/>
    </dgm:pt>
    <dgm:pt modelId="{45273DF5-0E74-46F2-B9D2-18E84566DA2D}" type="pres">
      <dgm:prSet presAssocID="{8F4FBBBB-2FA9-4339-8FD1-671F10D31F7C}" presName="composite" presStyleCnt="0"/>
      <dgm:spPr/>
    </dgm:pt>
    <dgm:pt modelId="{84139B2B-7C1B-4DD0-8E9E-E95185286F0D}" type="pres">
      <dgm:prSet presAssocID="{8F4FBBBB-2FA9-4339-8FD1-671F10D31F7C}" presName="ConnectorPoint" presStyleLbl="lnNode1" presStyleIdx="0" presStyleCnt="4"/>
      <dgm:spPr>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8D0B71E-D2E2-4ABA-B157-82EF57DACA20}" type="pres">
      <dgm:prSet presAssocID="{8F4FBBBB-2FA9-4339-8FD1-671F10D31F7C}" presName="DropPinPlaceHolder" presStyleCnt="0"/>
      <dgm:spPr/>
    </dgm:pt>
    <dgm:pt modelId="{58D2220F-E414-4B46-9983-C8D2F9485EF9}" type="pres">
      <dgm:prSet presAssocID="{8F4FBBBB-2FA9-4339-8FD1-671F10D31F7C}" presName="DropPin" presStyleLbl="revTx" presStyleIdx="0" presStyleCnt="12"/>
      <dgm:spPr/>
    </dgm:pt>
    <dgm:pt modelId="{AA1081A9-1020-4C81-B603-471B2A04990C}" type="pres">
      <dgm:prSet presAssocID="{8F4FBBBB-2FA9-4339-8FD1-671F10D31F7C}" presName="Ellipse" presStyleLbl="node2" presStyleIdx="0" presStyleCnt="4"/>
      <dgm:spPr>
        <a:solidFill>
          <a:srgbClr val="FF0000"/>
        </a:solidFill>
        <a:ln w="12700" cap="flat" cmpd="sng" algn="ctr">
          <a:solidFill>
            <a:schemeClr val="tx1">
              <a:hueOff val="0"/>
              <a:satOff val="0"/>
              <a:lumOff val="0"/>
              <a:alphaOff val="0"/>
            </a:schemeClr>
          </a:solidFill>
          <a:prstDash val="solid"/>
          <a:miter lim="800000"/>
        </a:ln>
        <a:effectLst/>
      </dgm:spPr>
    </dgm:pt>
    <dgm:pt modelId="{713933FD-B5F9-4002-834A-11E1D84BD4B2}" type="pres">
      <dgm:prSet presAssocID="{8F4FBBBB-2FA9-4339-8FD1-671F10D31F7C}" presName="L2TextContainer" presStyleLbl="revTx" presStyleIdx="1" presStyleCnt="12">
        <dgm:presLayoutVars>
          <dgm:bulletEnabled val="1"/>
        </dgm:presLayoutVars>
      </dgm:prSet>
      <dgm:spPr/>
    </dgm:pt>
    <dgm:pt modelId="{A43345CA-2B29-4DB8-88AE-F6DF9FDF6135}" type="pres">
      <dgm:prSet presAssocID="{8F4FBBBB-2FA9-4339-8FD1-671F10D31F7C}" presName="L1TextContainer" presStyleLbl="revTx" presStyleIdx="2" presStyleCnt="12">
        <dgm:presLayoutVars>
          <dgm:chMax val="1"/>
          <dgm:chPref val="1"/>
          <dgm:bulletEnabled val="1"/>
        </dgm:presLayoutVars>
      </dgm:prSet>
      <dgm:spPr/>
    </dgm:pt>
    <dgm:pt modelId="{30A3F855-BF9B-4308-99E9-F7AD68FFDBC5}" type="pres">
      <dgm:prSet presAssocID="{8F4FBBBB-2FA9-4339-8FD1-671F10D31F7C}" presName="ConnectLine" presStyleLbl="sibTrans1D1" presStyleIdx="0" presStyleCnt="4"/>
      <dgm:spPr/>
    </dgm:pt>
    <dgm:pt modelId="{67C31CCF-D60A-4B70-AFF9-D8CE8BA7BBA9}" type="pres">
      <dgm:prSet presAssocID="{8F4FBBBB-2FA9-4339-8FD1-671F10D31F7C}" presName="EmptyPlaceHolder" presStyleCnt="0"/>
      <dgm:spPr/>
    </dgm:pt>
    <dgm:pt modelId="{99F8D6E8-2CB6-4EFA-BA36-00C5F68E2224}" type="pres">
      <dgm:prSet presAssocID="{506FDE85-D06B-4423-A750-CFCB62D376FA}" presName="spaceBetweenRectangles" presStyleCnt="0"/>
      <dgm:spPr/>
    </dgm:pt>
    <dgm:pt modelId="{085AF23A-5058-4F81-AA99-839EA9B2E76C}" type="pres">
      <dgm:prSet presAssocID="{93B92880-F3C1-4BB0-835F-3B922E10576C}" presName="composite" presStyleCnt="0"/>
      <dgm:spPr/>
    </dgm:pt>
    <dgm:pt modelId="{E8B818C3-A318-492C-9146-BE811D617F3C}" type="pres">
      <dgm:prSet presAssocID="{93B92880-F3C1-4BB0-835F-3B922E10576C}" presName="ConnectorPoint" presStyleLbl="lnNode1" presStyleIdx="1" presStyleCnt="4"/>
      <dgm:spPr>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CD93B44-6342-458E-A526-0720E9F29064}" type="pres">
      <dgm:prSet presAssocID="{93B92880-F3C1-4BB0-835F-3B922E10576C}" presName="DropPinPlaceHolder" presStyleCnt="0"/>
      <dgm:spPr/>
    </dgm:pt>
    <dgm:pt modelId="{85764679-43E2-4C9D-9FA5-FDD240982863}" type="pres">
      <dgm:prSet presAssocID="{93B92880-F3C1-4BB0-835F-3B922E10576C}" presName="DropPin" presStyleLbl="revTx" presStyleIdx="3" presStyleCnt="12"/>
      <dgm:spPr/>
    </dgm:pt>
    <dgm:pt modelId="{15C637F7-F4FB-4656-88F8-BC1D2C194BE4}" type="pres">
      <dgm:prSet presAssocID="{93B92880-F3C1-4BB0-835F-3B922E10576C}" presName="Ellipse" presStyleLbl="node2" presStyleIdx="1" presStyleCnt="4"/>
      <dgm:spPr>
        <a:solidFill>
          <a:srgbClr val="FFC000"/>
        </a:solidFill>
        <a:ln w="12700" cap="flat" cmpd="sng" algn="ctr">
          <a:solidFill>
            <a:schemeClr val="tx1">
              <a:hueOff val="0"/>
              <a:satOff val="0"/>
              <a:lumOff val="0"/>
              <a:alphaOff val="0"/>
            </a:schemeClr>
          </a:solidFill>
          <a:prstDash val="solid"/>
          <a:miter lim="800000"/>
        </a:ln>
        <a:effectLst/>
      </dgm:spPr>
    </dgm:pt>
    <dgm:pt modelId="{1C46BF58-40E9-402B-A616-5834FC600693}" type="pres">
      <dgm:prSet presAssocID="{93B92880-F3C1-4BB0-835F-3B922E10576C}" presName="L2TextContainer" presStyleLbl="revTx" presStyleIdx="4" presStyleCnt="12">
        <dgm:presLayoutVars>
          <dgm:bulletEnabled val="1"/>
        </dgm:presLayoutVars>
      </dgm:prSet>
      <dgm:spPr/>
    </dgm:pt>
    <dgm:pt modelId="{60AB1590-19FF-4CF4-8FC0-92C71D468DD2}" type="pres">
      <dgm:prSet presAssocID="{93B92880-F3C1-4BB0-835F-3B922E10576C}" presName="L1TextContainer" presStyleLbl="revTx" presStyleIdx="5" presStyleCnt="12">
        <dgm:presLayoutVars>
          <dgm:chMax val="1"/>
          <dgm:chPref val="1"/>
          <dgm:bulletEnabled val="1"/>
        </dgm:presLayoutVars>
      </dgm:prSet>
      <dgm:spPr/>
    </dgm:pt>
    <dgm:pt modelId="{CAE83520-CF53-4714-8F8F-CA49B7A35F9C}" type="pres">
      <dgm:prSet presAssocID="{93B92880-F3C1-4BB0-835F-3B922E10576C}" presName="ConnectLine" presStyleLbl="sibTrans1D1" presStyleIdx="1" presStyleCnt="4"/>
      <dgm:spPr/>
    </dgm:pt>
    <dgm:pt modelId="{9F933BB5-2207-4238-BE27-BB9ADD79B327}" type="pres">
      <dgm:prSet presAssocID="{93B92880-F3C1-4BB0-835F-3B922E10576C}" presName="EmptyPlaceHolder" presStyleCnt="0"/>
      <dgm:spPr/>
    </dgm:pt>
    <dgm:pt modelId="{485FD5AF-432D-4811-A03D-52D2CB510D2B}" type="pres">
      <dgm:prSet presAssocID="{4084BEBB-97FA-43A5-8661-EBD9C9B2225E}" presName="spaceBetweenRectangles" presStyleCnt="0"/>
      <dgm:spPr/>
    </dgm:pt>
    <dgm:pt modelId="{F8492909-658C-4E1C-9940-7F8131277A8E}" type="pres">
      <dgm:prSet presAssocID="{68289D8D-0092-4360-BF75-09924EED2341}" presName="composite" presStyleCnt="0"/>
      <dgm:spPr/>
    </dgm:pt>
    <dgm:pt modelId="{5A712379-89DA-4FFD-92AF-C03F17B7021E}" type="pres">
      <dgm:prSet presAssocID="{68289D8D-0092-4360-BF75-09924EED2341}" presName="ConnectorPoint" presStyleLbl="lnNode1" presStyleIdx="2" presStyleCnt="4"/>
      <dgm:spPr>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9619795D-AB8F-4DED-AFF2-2A98F45D7147}" type="pres">
      <dgm:prSet presAssocID="{68289D8D-0092-4360-BF75-09924EED2341}" presName="DropPinPlaceHolder" presStyleCnt="0"/>
      <dgm:spPr/>
    </dgm:pt>
    <dgm:pt modelId="{8B897924-7B61-4F96-AAE7-65403AB72FA8}" type="pres">
      <dgm:prSet presAssocID="{68289D8D-0092-4360-BF75-09924EED2341}" presName="DropPin" presStyleLbl="revTx" presStyleIdx="6" presStyleCnt="12"/>
      <dgm:spPr/>
    </dgm:pt>
    <dgm:pt modelId="{577BE354-D308-42E0-A39D-37A5BC3C2788}" type="pres">
      <dgm:prSet presAssocID="{68289D8D-0092-4360-BF75-09924EED2341}" presName="Ellipse" presStyleLbl="node2" presStyleIdx="2" presStyleCnt="4"/>
      <dgm:spPr>
        <a:solidFill>
          <a:srgbClr val="00B0F0"/>
        </a:solidFill>
        <a:ln w="12700" cap="flat" cmpd="sng" algn="ctr">
          <a:solidFill>
            <a:schemeClr val="tx1">
              <a:hueOff val="0"/>
              <a:satOff val="0"/>
              <a:lumOff val="0"/>
              <a:alphaOff val="0"/>
            </a:schemeClr>
          </a:solidFill>
          <a:prstDash val="solid"/>
          <a:miter lim="800000"/>
        </a:ln>
        <a:effectLst/>
      </dgm:spPr>
    </dgm:pt>
    <dgm:pt modelId="{C5521C16-8711-442C-AC80-C1BC6A4E3DF1}" type="pres">
      <dgm:prSet presAssocID="{68289D8D-0092-4360-BF75-09924EED2341}" presName="L2TextContainer" presStyleLbl="revTx" presStyleIdx="7" presStyleCnt="12">
        <dgm:presLayoutVars>
          <dgm:bulletEnabled val="1"/>
        </dgm:presLayoutVars>
      </dgm:prSet>
      <dgm:spPr/>
    </dgm:pt>
    <dgm:pt modelId="{39E3AAD6-65D6-4368-BEE3-A5758419B5D8}" type="pres">
      <dgm:prSet presAssocID="{68289D8D-0092-4360-BF75-09924EED2341}" presName="L1TextContainer" presStyleLbl="revTx" presStyleIdx="8" presStyleCnt="12" custLinFactNeighborY="-51617">
        <dgm:presLayoutVars>
          <dgm:chMax val="1"/>
          <dgm:chPref val="1"/>
          <dgm:bulletEnabled val="1"/>
        </dgm:presLayoutVars>
      </dgm:prSet>
      <dgm:spPr/>
    </dgm:pt>
    <dgm:pt modelId="{A836D002-C204-4255-B634-4A23DE76CB0C}" type="pres">
      <dgm:prSet presAssocID="{68289D8D-0092-4360-BF75-09924EED2341}" presName="ConnectLine" presStyleLbl="sibTrans1D1" presStyleIdx="2" presStyleCnt="4"/>
      <dgm:spPr/>
    </dgm:pt>
    <dgm:pt modelId="{0BF4485F-FE50-4F6B-B684-8219D09FA5CA}" type="pres">
      <dgm:prSet presAssocID="{68289D8D-0092-4360-BF75-09924EED2341}" presName="EmptyPlaceHolder" presStyleCnt="0"/>
      <dgm:spPr/>
    </dgm:pt>
    <dgm:pt modelId="{6212D298-F51E-48E4-B581-7E17EBC86BBC}" type="pres">
      <dgm:prSet presAssocID="{93DC52D6-771F-42C6-8A53-AB51BC2AF8D3}" presName="spaceBetweenRectangles" presStyleCnt="0"/>
      <dgm:spPr/>
    </dgm:pt>
    <dgm:pt modelId="{0CC4D2C3-EA6B-47C8-B9F6-7DB1D476BC48}" type="pres">
      <dgm:prSet presAssocID="{203B721B-CA79-4F69-8199-DAADA72EADEA}" presName="composite" presStyleCnt="0"/>
      <dgm:spPr/>
    </dgm:pt>
    <dgm:pt modelId="{7F710ACC-CA70-415E-A277-49C68977CEA4}" type="pres">
      <dgm:prSet presAssocID="{203B721B-CA79-4F69-8199-DAADA72EADEA}" presName="ConnectorPoint" presStyleLbl="lnNode1" presStyleIdx="3" presStyleCnt="4"/>
      <dgm:spPr>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833FA3C-AEAC-4D13-AE92-9C42789B76C0}" type="pres">
      <dgm:prSet presAssocID="{203B721B-CA79-4F69-8199-DAADA72EADEA}" presName="DropPinPlaceHolder" presStyleCnt="0"/>
      <dgm:spPr/>
    </dgm:pt>
    <dgm:pt modelId="{7D89FC87-C82C-4801-8C75-8FA33CAA2FF7}" type="pres">
      <dgm:prSet presAssocID="{203B721B-CA79-4F69-8199-DAADA72EADEA}" presName="DropPin" presStyleLbl="revTx" presStyleIdx="9" presStyleCnt="12"/>
      <dgm:spPr/>
    </dgm:pt>
    <dgm:pt modelId="{4CE8258D-41CF-4C31-8EA6-79CAE6A364FE}" type="pres">
      <dgm:prSet presAssocID="{203B721B-CA79-4F69-8199-DAADA72EADEA}" presName="Ellipse" presStyleLbl="node2" presStyleIdx="3" presStyleCnt="4"/>
      <dgm:spPr>
        <a:solidFill>
          <a:srgbClr val="00B050"/>
        </a:solidFill>
        <a:ln w="12700" cap="flat" cmpd="sng" algn="ctr">
          <a:solidFill>
            <a:schemeClr val="tx1">
              <a:hueOff val="0"/>
              <a:satOff val="0"/>
              <a:lumOff val="0"/>
              <a:alphaOff val="0"/>
            </a:schemeClr>
          </a:solidFill>
          <a:prstDash val="solid"/>
          <a:miter lim="800000"/>
        </a:ln>
        <a:effectLst/>
      </dgm:spPr>
    </dgm:pt>
    <dgm:pt modelId="{ACB164AE-6C74-4C9A-9F30-AEAA62723EF8}" type="pres">
      <dgm:prSet presAssocID="{203B721B-CA79-4F69-8199-DAADA72EADEA}" presName="L2TextContainer" presStyleLbl="revTx" presStyleIdx="10" presStyleCnt="12">
        <dgm:presLayoutVars>
          <dgm:bulletEnabled val="1"/>
        </dgm:presLayoutVars>
      </dgm:prSet>
      <dgm:spPr/>
    </dgm:pt>
    <dgm:pt modelId="{6F399F5E-7906-4E5B-9AB6-693ADE381FC8}" type="pres">
      <dgm:prSet presAssocID="{203B721B-CA79-4F69-8199-DAADA72EADEA}" presName="L1TextContainer" presStyleLbl="revTx" presStyleIdx="11" presStyleCnt="12">
        <dgm:presLayoutVars>
          <dgm:chMax val="1"/>
          <dgm:chPref val="1"/>
          <dgm:bulletEnabled val="1"/>
        </dgm:presLayoutVars>
      </dgm:prSet>
      <dgm:spPr/>
    </dgm:pt>
    <dgm:pt modelId="{79E10365-9EF4-477F-AFFA-DED00FD07F02}" type="pres">
      <dgm:prSet presAssocID="{203B721B-CA79-4F69-8199-DAADA72EADEA}" presName="ConnectLine" presStyleLbl="sibTrans1D1" presStyleIdx="3" presStyleCnt="4"/>
      <dgm:spPr/>
    </dgm:pt>
    <dgm:pt modelId="{A17140A9-864F-4F19-BDFF-8DF9D795F203}" type="pres">
      <dgm:prSet presAssocID="{203B721B-CA79-4F69-8199-DAADA72EADEA}" presName="EmptyPlaceHolder" presStyleCnt="0"/>
      <dgm:spPr/>
    </dgm:pt>
  </dgm:ptLst>
  <dgm:cxnLst>
    <dgm:cxn modelId="{BD04921A-0D04-4931-BEF8-D5B218EF92D8}" srcId="{8F4FBBBB-2FA9-4339-8FD1-671F10D31F7C}" destId="{B0637030-5F96-4F1A-A2A2-2B78938D961A}" srcOrd="1" destOrd="0" parTransId="{A82E09EB-6E54-45EA-831B-D85E66E568AA}" sibTransId="{F460BC78-B281-4E3C-A775-DABDB659EE57}"/>
    <dgm:cxn modelId="{3019D41F-E9C3-4FCA-83A6-C4A6B0135900}" srcId="{CB7D5E9A-5CC2-46C8-B749-42FFA392B21D}" destId="{203B721B-CA79-4F69-8199-DAADA72EADEA}" srcOrd="3" destOrd="0" parTransId="{AB1631D1-733F-46DE-BE77-F4734BE0E2CF}" sibTransId="{35C3ABF0-3E38-4CC8-9891-37222DFC75A3}"/>
    <dgm:cxn modelId="{078FDD1F-6859-46F0-A297-AF3B558658F1}" type="presOf" srcId="{CAF1A917-C190-49AC-A95E-6A07DA10168C}" destId="{713933FD-B5F9-4002-834A-11E1D84BD4B2}" srcOrd="0" destOrd="0" presId="urn:microsoft.com/office/officeart/2024/3/layout/BulletTimelineVariant1"/>
    <dgm:cxn modelId="{5EF16B23-0CE6-4AF5-8DC3-F71F77F464BD}" srcId="{68289D8D-0092-4360-BF75-09924EED2341}" destId="{D7D0CE9E-C060-46AA-BD38-3E544D73CFBB}" srcOrd="2" destOrd="0" parTransId="{4713C201-12F5-4162-99CD-A3CF2A20BBDE}" sibTransId="{0C488D1F-01DE-4ADC-BEA6-7DD9ED75AD47}"/>
    <dgm:cxn modelId="{6732D529-4527-4BA8-ABEC-B63DD373C57C}" type="presOf" srcId="{93B92880-F3C1-4BB0-835F-3B922E10576C}" destId="{60AB1590-19FF-4CF4-8FC0-92C71D468DD2}" srcOrd="0" destOrd="0" presId="urn:microsoft.com/office/officeart/2024/3/layout/BulletTimelineVariant1"/>
    <dgm:cxn modelId="{4066E03E-0511-4E22-AB0C-E29C08E02C79}" type="presOf" srcId="{B0637030-5F96-4F1A-A2A2-2B78938D961A}" destId="{713933FD-B5F9-4002-834A-11E1D84BD4B2}" srcOrd="0" destOrd="1" presId="urn:microsoft.com/office/officeart/2024/3/layout/BulletTimelineVariant1"/>
    <dgm:cxn modelId="{FC376D63-700D-48DF-8795-11E1E80042FF}" type="presOf" srcId="{68289D8D-0092-4360-BF75-09924EED2341}" destId="{39E3AAD6-65D6-4368-BEE3-A5758419B5D8}" srcOrd="0" destOrd="0" presId="urn:microsoft.com/office/officeart/2024/3/layout/BulletTimelineVariant1"/>
    <dgm:cxn modelId="{89F4DF44-68BB-4E4B-8CB4-4CB4E3FCD117}" srcId="{CB7D5E9A-5CC2-46C8-B749-42FFA392B21D}" destId="{68289D8D-0092-4360-BF75-09924EED2341}" srcOrd="2" destOrd="0" parTransId="{A5791E42-5996-47D6-BEDB-012D997841CD}" sibTransId="{93DC52D6-771F-42C6-8A53-AB51BC2AF8D3}"/>
    <dgm:cxn modelId="{8C6C766D-2FE1-4E9C-9846-A2ADFB32752F}" srcId="{203B721B-CA79-4F69-8199-DAADA72EADEA}" destId="{D27AA9B8-ED5C-4782-8CC5-AFCD07976121}" srcOrd="1" destOrd="0" parTransId="{1CBF51CC-D577-4F9B-A2E0-68F5FEB4562C}" sibTransId="{3A7A328A-B898-4989-ABF1-BB8EAD79A549}"/>
    <dgm:cxn modelId="{0A028C77-08B3-420D-A6DE-63D9BEC4CB30}" type="presOf" srcId="{278BC507-E44A-4D28-B21B-B3F3FBAFB557}" destId="{C5521C16-8711-442C-AC80-C1BC6A4E3DF1}" srcOrd="0" destOrd="0" presId="urn:microsoft.com/office/officeart/2024/3/layout/BulletTimelineVariant1"/>
    <dgm:cxn modelId="{3C60525A-798C-4B78-8F63-08A9AE195702}" srcId="{203B721B-CA79-4F69-8199-DAADA72EADEA}" destId="{33AB2522-4A00-435E-97B6-3E38BAF457AA}" srcOrd="0" destOrd="0" parTransId="{BC8CF105-A178-4260-A74F-DA893D08F822}" sibTransId="{E3D937BE-3CC4-46A1-AB58-4C72CF83A907}"/>
    <dgm:cxn modelId="{8021007C-FE76-4F7F-A79A-88895A0E218B}" srcId="{8F4FBBBB-2FA9-4339-8FD1-671F10D31F7C}" destId="{CAF1A917-C190-49AC-A95E-6A07DA10168C}" srcOrd="0" destOrd="0" parTransId="{A5977FE9-1E79-486A-A31F-3662AD7290EA}" sibTransId="{CC64377A-A09A-4E66-BAF8-100B37DE74B4}"/>
    <dgm:cxn modelId="{E3EB6A86-0A91-4FE3-AF1C-7E3D6FA2639A}" type="presOf" srcId="{866EE4A3-0333-4648-9D35-A80443F6D468}" destId="{C5521C16-8711-442C-AC80-C1BC6A4E3DF1}" srcOrd="0" destOrd="1" presId="urn:microsoft.com/office/officeart/2024/3/layout/BulletTimelineVariant1"/>
    <dgm:cxn modelId="{CCD34E87-3901-4B1F-979D-7A961643F934}" type="presOf" srcId="{CB7D5E9A-5CC2-46C8-B749-42FFA392B21D}" destId="{A5B4064B-5B99-41CC-82FC-38EFD04208C8}" srcOrd="0" destOrd="0" presId="urn:microsoft.com/office/officeart/2024/3/layout/BulletTimelineVariant1"/>
    <dgm:cxn modelId="{B392CE9B-B574-468C-8CB7-4D4B27D08CB8}" type="presOf" srcId="{8F4FBBBB-2FA9-4339-8FD1-671F10D31F7C}" destId="{A43345CA-2B29-4DB8-88AE-F6DF9FDF6135}" srcOrd="0" destOrd="0" presId="urn:microsoft.com/office/officeart/2024/3/layout/BulletTimelineVariant1"/>
    <dgm:cxn modelId="{0433EFB4-798F-469E-A44F-7D857EF076E0}" srcId="{8F4FBBBB-2FA9-4339-8FD1-671F10D31F7C}" destId="{F3BAA311-6BF8-48C2-ABC8-8B44A1394909}" srcOrd="2" destOrd="0" parTransId="{D7067CBA-4572-4A27-9092-4F64E7B1988F}" sibTransId="{13EBECA1-0D63-4BCE-B327-5BD210895A0B}"/>
    <dgm:cxn modelId="{44D6D6B7-371A-4677-B449-F16B1B015564}" srcId="{CB7D5E9A-5CC2-46C8-B749-42FFA392B21D}" destId="{8F4FBBBB-2FA9-4339-8FD1-671F10D31F7C}" srcOrd="0" destOrd="0" parTransId="{5ED4612D-84F9-422D-943F-A4A983FC22BF}" sibTransId="{506FDE85-D06B-4423-A750-CFCB62D376FA}"/>
    <dgm:cxn modelId="{CF6577BF-9F85-44CD-86DF-FC3849F829CB}" srcId="{93B92880-F3C1-4BB0-835F-3B922E10576C}" destId="{12ACDA93-6F14-4EE4-B155-4BB8099258B3}" srcOrd="0" destOrd="0" parTransId="{ED322154-242F-46FF-A08A-9979C197206C}" sibTransId="{28D174F7-51F6-4F98-83DF-E05C77FCE8B6}"/>
    <dgm:cxn modelId="{DB3C2CC0-18B2-4EFB-96DD-922B7EAEB4E6}" type="presOf" srcId="{F3BAA311-6BF8-48C2-ABC8-8B44A1394909}" destId="{713933FD-B5F9-4002-834A-11E1D84BD4B2}" srcOrd="0" destOrd="2" presId="urn:microsoft.com/office/officeart/2024/3/layout/BulletTimelineVariant1"/>
    <dgm:cxn modelId="{E87790CB-2AD6-41EB-B0B2-C6144C0E96DE}" type="presOf" srcId="{D27AA9B8-ED5C-4782-8CC5-AFCD07976121}" destId="{ACB164AE-6C74-4C9A-9F30-AEAA62723EF8}" srcOrd="0" destOrd="1" presId="urn:microsoft.com/office/officeart/2024/3/layout/BulletTimelineVariant1"/>
    <dgm:cxn modelId="{2DA6F3CB-CDDC-4743-8A80-EE7EA9A2E0F5}" type="presOf" srcId="{33AB2522-4A00-435E-97B6-3E38BAF457AA}" destId="{ACB164AE-6C74-4C9A-9F30-AEAA62723EF8}" srcOrd="0" destOrd="0" presId="urn:microsoft.com/office/officeart/2024/3/layout/BulletTimelineVariant1"/>
    <dgm:cxn modelId="{C0BF5DD5-81A1-4FFB-88BC-E68B9E594278}" srcId="{CB7D5E9A-5CC2-46C8-B749-42FFA392B21D}" destId="{93B92880-F3C1-4BB0-835F-3B922E10576C}" srcOrd="1" destOrd="0" parTransId="{F6C05B81-B2FA-47BD-8C2D-A0A804EC1D3F}" sibTransId="{4084BEBB-97FA-43A5-8661-EBD9C9B2225E}"/>
    <dgm:cxn modelId="{12E622DD-513C-4F17-A931-3EC95731AAC3}" srcId="{68289D8D-0092-4360-BF75-09924EED2341}" destId="{278BC507-E44A-4D28-B21B-B3F3FBAFB557}" srcOrd="0" destOrd="0" parTransId="{46922745-36C9-46EE-987C-FFC75755B2F2}" sibTransId="{E76458C1-D0A9-45BF-9F4A-4EDCFB72B548}"/>
    <dgm:cxn modelId="{6BE446DD-BC80-49DA-AA13-3F15F8FCD477}" srcId="{68289D8D-0092-4360-BF75-09924EED2341}" destId="{866EE4A3-0333-4648-9D35-A80443F6D468}" srcOrd="1" destOrd="0" parTransId="{BFE8A605-DD27-4D0C-98F1-2C75E15A31E3}" sibTransId="{51A7EDD1-7684-4DBA-ABA7-AC7EAD242999}"/>
    <dgm:cxn modelId="{685B1BE2-6399-4DC3-BA10-E2BCFF92F4F4}" srcId="{93B92880-F3C1-4BB0-835F-3B922E10576C}" destId="{E25978CD-2B70-4833-A10B-5F15C9912B97}" srcOrd="1" destOrd="0" parTransId="{2FE59542-9E9A-4D4A-8F96-6CE05F0DEDB9}" sibTransId="{71445C79-3E34-4702-A339-71DD3905C392}"/>
    <dgm:cxn modelId="{619CD7F4-4DC5-4461-9060-5F6E7CE0A812}" type="presOf" srcId="{D7D0CE9E-C060-46AA-BD38-3E544D73CFBB}" destId="{C5521C16-8711-442C-AC80-C1BC6A4E3DF1}" srcOrd="0" destOrd="2" presId="urn:microsoft.com/office/officeart/2024/3/layout/BulletTimelineVariant1"/>
    <dgm:cxn modelId="{D10926F6-1E83-4AA6-AD5C-F075146DB187}" type="presOf" srcId="{12ACDA93-6F14-4EE4-B155-4BB8099258B3}" destId="{1C46BF58-40E9-402B-A616-5834FC600693}" srcOrd="0" destOrd="0" presId="urn:microsoft.com/office/officeart/2024/3/layout/BulletTimelineVariant1"/>
    <dgm:cxn modelId="{CAB0A9F7-4FC9-45BB-BF9D-15543FE49391}" type="presOf" srcId="{203B721B-CA79-4F69-8199-DAADA72EADEA}" destId="{6F399F5E-7906-4E5B-9AB6-693ADE381FC8}" srcOrd="0" destOrd="0" presId="urn:microsoft.com/office/officeart/2024/3/layout/BulletTimelineVariant1"/>
    <dgm:cxn modelId="{5DA6F6F8-BB16-4A9A-B946-24EA96D20290}" type="presOf" srcId="{E25978CD-2B70-4833-A10B-5F15C9912B97}" destId="{1C46BF58-40E9-402B-A616-5834FC600693}" srcOrd="0" destOrd="1" presId="urn:microsoft.com/office/officeart/2024/3/layout/BulletTimelineVariant1"/>
    <dgm:cxn modelId="{996519B3-6549-4449-8865-0E932ACB40B6}" type="presParOf" srcId="{A5B4064B-5B99-41CC-82FC-38EFD04208C8}" destId="{DA3517D9-94E2-4BC4-A8B8-0ABE0E9CB53E}" srcOrd="0" destOrd="0" presId="urn:microsoft.com/office/officeart/2024/3/layout/BulletTimelineVariant1"/>
    <dgm:cxn modelId="{9DDCDFEF-1204-49B4-9B1D-C3B6884FA327}" type="presParOf" srcId="{A5B4064B-5B99-41CC-82FC-38EFD04208C8}" destId="{0FBBE910-B9CF-4534-8FA4-BB06E2A2C206}" srcOrd="1" destOrd="0" presId="urn:microsoft.com/office/officeart/2024/3/layout/BulletTimelineVariant1"/>
    <dgm:cxn modelId="{D47E9F70-619D-4806-8C4C-D34326AF743F}" type="presParOf" srcId="{0FBBE910-B9CF-4534-8FA4-BB06E2A2C206}" destId="{45273DF5-0E74-46F2-B9D2-18E84566DA2D}" srcOrd="0" destOrd="0" presId="urn:microsoft.com/office/officeart/2024/3/layout/BulletTimelineVariant1"/>
    <dgm:cxn modelId="{0C082C8F-36FB-49B7-8EA9-516ED934391E}" type="presParOf" srcId="{45273DF5-0E74-46F2-B9D2-18E84566DA2D}" destId="{84139B2B-7C1B-4DD0-8E9E-E95185286F0D}" srcOrd="0" destOrd="0" presId="urn:microsoft.com/office/officeart/2024/3/layout/BulletTimelineVariant1"/>
    <dgm:cxn modelId="{9B20AABE-85B4-40A3-919B-3A8F9C84D635}" type="presParOf" srcId="{45273DF5-0E74-46F2-B9D2-18E84566DA2D}" destId="{48D0B71E-D2E2-4ABA-B157-82EF57DACA20}" srcOrd="1" destOrd="0" presId="urn:microsoft.com/office/officeart/2024/3/layout/BulletTimelineVariant1"/>
    <dgm:cxn modelId="{7692AEE3-87A8-4521-8CE3-28F319AA7735}" type="presParOf" srcId="{48D0B71E-D2E2-4ABA-B157-82EF57DACA20}" destId="{58D2220F-E414-4B46-9983-C8D2F9485EF9}" srcOrd="0" destOrd="0" presId="urn:microsoft.com/office/officeart/2024/3/layout/BulletTimelineVariant1"/>
    <dgm:cxn modelId="{CCE5CA28-E56B-4ED0-847A-15CE136B25EE}" type="presParOf" srcId="{48D0B71E-D2E2-4ABA-B157-82EF57DACA20}" destId="{AA1081A9-1020-4C81-B603-471B2A04990C}" srcOrd="1" destOrd="0" presId="urn:microsoft.com/office/officeart/2024/3/layout/BulletTimelineVariant1"/>
    <dgm:cxn modelId="{9D154849-15A6-4E89-ABA9-80DF03B3F619}" type="presParOf" srcId="{45273DF5-0E74-46F2-B9D2-18E84566DA2D}" destId="{713933FD-B5F9-4002-834A-11E1D84BD4B2}" srcOrd="2" destOrd="0" presId="urn:microsoft.com/office/officeart/2024/3/layout/BulletTimelineVariant1"/>
    <dgm:cxn modelId="{294FCB30-E825-42EF-92EC-BFCB256252A6}" type="presParOf" srcId="{45273DF5-0E74-46F2-B9D2-18E84566DA2D}" destId="{A43345CA-2B29-4DB8-88AE-F6DF9FDF6135}" srcOrd="3" destOrd="0" presId="urn:microsoft.com/office/officeart/2024/3/layout/BulletTimelineVariant1"/>
    <dgm:cxn modelId="{C39856DD-706B-46F7-A85D-B954B06AC56A}" type="presParOf" srcId="{45273DF5-0E74-46F2-B9D2-18E84566DA2D}" destId="{30A3F855-BF9B-4308-99E9-F7AD68FFDBC5}" srcOrd="4" destOrd="0" presId="urn:microsoft.com/office/officeart/2024/3/layout/BulletTimelineVariant1"/>
    <dgm:cxn modelId="{902E00D2-55D3-4957-B8B3-50DD7B0FEFCE}" type="presParOf" srcId="{45273DF5-0E74-46F2-B9D2-18E84566DA2D}" destId="{67C31CCF-D60A-4B70-AFF9-D8CE8BA7BBA9}" srcOrd="5" destOrd="0" presId="urn:microsoft.com/office/officeart/2024/3/layout/BulletTimelineVariant1"/>
    <dgm:cxn modelId="{BC830ECB-2337-46E5-ABF8-14621D10A27E}" type="presParOf" srcId="{0FBBE910-B9CF-4534-8FA4-BB06E2A2C206}" destId="{99F8D6E8-2CB6-4EFA-BA36-00C5F68E2224}" srcOrd="1" destOrd="0" presId="urn:microsoft.com/office/officeart/2024/3/layout/BulletTimelineVariant1"/>
    <dgm:cxn modelId="{1303F8C2-69FB-4271-9FC1-055B25FB17F3}" type="presParOf" srcId="{0FBBE910-B9CF-4534-8FA4-BB06E2A2C206}" destId="{085AF23A-5058-4F81-AA99-839EA9B2E76C}" srcOrd="2" destOrd="0" presId="urn:microsoft.com/office/officeart/2024/3/layout/BulletTimelineVariant1"/>
    <dgm:cxn modelId="{82EE1151-4915-413F-A72A-B8A227AC3BC7}" type="presParOf" srcId="{085AF23A-5058-4F81-AA99-839EA9B2E76C}" destId="{E8B818C3-A318-492C-9146-BE811D617F3C}" srcOrd="0" destOrd="0" presId="urn:microsoft.com/office/officeart/2024/3/layout/BulletTimelineVariant1"/>
    <dgm:cxn modelId="{08833296-1801-479B-96B3-D1A24F437606}" type="presParOf" srcId="{085AF23A-5058-4F81-AA99-839EA9B2E76C}" destId="{6CD93B44-6342-458E-A526-0720E9F29064}" srcOrd="1" destOrd="0" presId="urn:microsoft.com/office/officeart/2024/3/layout/BulletTimelineVariant1"/>
    <dgm:cxn modelId="{7AA69B87-E194-4B80-AEFC-DB7ECFE0760C}" type="presParOf" srcId="{6CD93B44-6342-458E-A526-0720E9F29064}" destId="{85764679-43E2-4C9D-9FA5-FDD240982863}" srcOrd="0" destOrd="0" presId="urn:microsoft.com/office/officeart/2024/3/layout/BulletTimelineVariant1"/>
    <dgm:cxn modelId="{2AF1FB19-7B38-40C0-A0EE-01EF7627DD61}" type="presParOf" srcId="{6CD93B44-6342-458E-A526-0720E9F29064}" destId="{15C637F7-F4FB-4656-88F8-BC1D2C194BE4}" srcOrd="1" destOrd="0" presId="urn:microsoft.com/office/officeart/2024/3/layout/BulletTimelineVariant1"/>
    <dgm:cxn modelId="{607CA4C1-216B-4E37-AAB1-A5F6B179CD3E}" type="presParOf" srcId="{085AF23A-5058-4F81-AA99-839EA9B2E76C}" destId="{1C46BF58-40E9-402B-A616-5834FC600693}" srcOrd="2" destOrd="0" presId="urn:microsoft.com/office/officeart/2024/3/layout/BulletTimelineVariant1"/>
    <dgm:cxn modelId="{1C6B0B16-CE5F-4BCD-9DD7-28E58DDC22EB}" type="presParOf" srcId="{085AF23A-5058-4F81-AA99-839EA9B2E76C}" destId="{60AB1590-19FF-4CF4-8FC0-92C71D468DD2}" srcOrd="3" destOrd="0" presId="urn:microsoft.com/office/officeart/2024/3/layout/BulletTimelineVariant1"/>
    <dgm:cxn modelId="{2DC92148-583B-4BCE-8534-2AB681F7CF28}" type="presParOf" srcId="{085AF23A-5058-4F81-AA99-839EA9B2E76C}" destId="{CAE83520-CF53-4714-8F8F-CA49B7A35F9C}" srcOrd="4" destOrd="0" presId="urn:microsoft.com/office/officeart/2024/3/layout/BulletTimelineVariant1"/>
    <dgm:cxn modelId="{5F738087-04E4-48F4-831E-9B4A6A5AEFB9}" type="presParOf" srcId="{085AF23A-5058-4F81-AA99-839EA9B2E76C}" destId="{9F933BB5-2207-4238-BE27-BB9ADD79B327}" srcOrd="5" destOrd="0" presId="urn:microsoft.com/office/officeart/2024/3/layout/BulletTimelineVariant1"/>
    <dgm:cxn modelId="{F45ED724-CB27-48A9-9C57-D75C9408AC70}" type="presParOf" srcId="{0FBBE910-B9CF-4534-8FA4-BB06E2A2C206}" destId="{485FD5AF-432D-4811-A03D-52D2CB510D2B}" srcOrd="3" destOrd="0" presId="urn:microsoft.com/office/officeart/2024/3/layout/BulletTimelineVariant1"/>
    <dgm:cxn modelId="{50ECC456-988F-4F20-8E7D-9A7780A79996}" type="presParOf" srcId="{0FBBE910-B9CF-4534-8FA4-BB06E2A2C206}" destId="{F8492909-658C-4E1C-9940-7F8131277A8E}" srcOrd="4" destOrd="0" presId="urn:microsoft.com/office/officeart/2024/3/layout/BulletTimelineVariant1"/>
    <dgm:cxn modelId="{E9DC0D20-D70E-4B9F-AB90-6AF7B5075FBB}" type="presParOf" srcId="{F8492909-658C-4E1C-9940-7F8131277A8E}" destId="{5A712379-89DA-4FFD-92AF-C03F17B7021E}" srcOrd="0" destOrd="0" presId="urn:microsoft.com/office/officeart/2024/3/layout/BulletTimelineVariant1"/>
    <dgm:cxn modelId="{3A354B59-B732-4F75-B780-D9C4F6EE9D8A}" type="presParOf" srcId="{F8492909-658C-4E1C-9940-7F8131277A8E}" destId="{9619795D-AB8F-4DED-AFF2-2A98F45D7147}" srcOrd="1" destOrd="0" presId="urn:microsoft.com/office/officeart/2024/3/layout/BulletTimelineVariant1"/>
    <dgm:cxn modelId="{C800CB16-340B-4B8D-BEF9-151E494188FB}" type="presParOf" srcId="{9619795D-AB8F-4DED-AFF2-2A98F45D7147}" destId="{8B897924-7B61-4F96-AAE7-65403AB72FA8}" srcOrd="0" destOrd="0" presId="urn:microsoft.com/office/officeart/2024/3/layout/BulletTimelineVariant1"/>
    <dgm:cxn modelId="{89D90D24-AA7D-4D4F-B8DA-BCAB9B84067F}" type="presParOf" srcId="{9619795D-AB8F-4DED-AFF2-2A98F45D7147}" destId="{577BE354-D308-42E0-A39D-37A5BC3C2788}" srcOrd="1" destOrd="0" presId="urn:microsoft.com/office/officeart/2024/3/layout/BulletTimelineVariant1"/>
    <dgm:cxn modelId="{BB590812-32B2-458F-B3CF-EB91D6885AC0}" type="presParOf" srcId="{F8492909-658C-4E1C-9940-7F8131277A8E}" destId="{C5521C16-8711-442C-AC80-C1BC6A4E3DF1}" srcOrd="2" destOrd="0" presId="urn:microsoft.com/office/officeart/2024/3/layout/BulletTimelineVariant1"/>
    <dgm:cxn modelId="{78AC2696-44E5-4E40-9736-841FCFC88364}" type="presParOf" srcId="{F8492909-658C-4E1C-9940-7F8131277A8E}" destId="{39E3AAD6-65D6-4368-BEE3-A5758419B5D8}" srcOrd="3" destOrd="0" presId="urn:microsoft.com/office/officeart/2024/3/layout/BulletTimelineVariant1"/>
    <dgm:cxn modelId="{6AF989BD-E25A-4E9C-B1B3-CDA4BFC775EC}" type="presParOf" srcId="{F8492909-658C-4E1C-9940-7F8131277A8E}" destId="{A836D002-C204-4255-B634-4A23DE76CB0C}" srcOrd="4" destOrd="0" presId="urn:microsoft.com/office/officeart/2024/3/layout/BulletTimelineVariant1"/>
    <dgm:cxn modelId="{8BDBA2A8-A3D6-4955-A238-5E2B09EE4C7C}" type="presParOf" srcId="{F8492909-658C-4E1C-9940-7F8131277A8E}" destId="{0BF4485F-FE50-4F6B-B684-8219D09FA5CA}" srcOrd="5" destOrd="0" presId="urn:microsoft.com/office/officeart/2024/3/layout/BulletTimelineVariant1"/>
    <dgm:cxn modelId="{93E59961-E574-4FD8-9F62-B05C3931E0FF}" type="presParOf" srcId="{0FBBE910-B9CF-4534-8FA4-BB06E2A2C206}" destId="{6212D298-F51E-48E4-B581-7E17EBC86BBC}" srcOrd="5" destOrd="0" presId="urn:microsoft.com/office/officeart/2024/3/layout/BulletTimelineVariant1"/>
    <dgm:cxn modelId="{2F2BF543-0BA9-420F-BB22-746C49CF12B8}" type="presParOf" srcId="{0FBBE910-B9CF-4534-8FA4-BB06E2A2C206}" destId="{0CC4D2C3-EA6B-47C8-B9F6-7DB1D476BC48}" srcOrd="6" destOrd="0" presId="urn:microsoft.com/office/officeart/2024/3/layout/BulletTimelineVariant1"/>
    <dgm:cxn modelId="{FE6F788F-C317-4004-9E46-5E5BB646BFD3}" type="presParOf" srcId="{0CC4D2C3-EA6B-47C8-B9F6-7DB1D476BC48}" destId="{7F710ACC-CA70-415E-A277-49C68977CEA4}" srcOrd="0" destOrd="0" presId="urn:microsoft.com/office/officeart/2024/3/layout/BulletTimelineVariant1"/>
    <dgm:cxn modelId="{08786F73-0C59-4D08-9804-93D1AE1B986A}" type="presParOf" srcId="{0CC4D2C3-EA6B-47C8-B9F6-7DB1D476BC48}" destId="{1833FA3C-AEAC-4D13-AE92-9C42789B76C0}" srcOrd="1" destOrd="0" presId="urn:microsoft.com/office/officeart/2024/3/layout/BulletTimelineVariant1"/>
    <dgm:cxn modelId="{C9B3E4FC-56D4-4102-87E7-8C6AA79B9B23}" type="presParOf" srcId="{1833FA3C-AEAC-4D13-AE92-9C42789B76C0}" destId="{7D89FC87-C82C-4801-8C75-8FA33CAA2FF7}" srcOrd="0" destOrd="0" presId="urn:microsoft.com/office/officeart/2024/3/layout/BulletTimelineVariant1"/>
    <dgm:cxn modelId="{FFAE08C9-6FB1-4476-978D-B707477A0BB6}" type="presParOf" srcId="{1833FA3C-AEAC-4D13-AE92-9C42789B76C0}" destId="{4CE8258D-41CF-4C31-8EA6-79CAE6A364FE}" srcOrd="1" destOrd="0" presId="urn:microsoft.com/office/officeart/2024/3/layout/BulletTimelineVariant1"/>
    <dgm:cxn modelId="{61A0A19A-D41E-4ED2-9997-C7E6B5E80B2D}" type="presParOf" srcId="{0CC4D2C3-EA6B-47C8-B9F6-7DB1D476BC48}" destId="{ACB164AE-6C74-4C9A-9F30-AEAA62723EF8}" srcOrd="2" destOrd="0" presId="urn:microsoft.com/office/officeart/2024/3/layout/BulletTimelineVariant1"/>
    <dgm:cxn modelId="{546C1777-7C6E-43DD-8CCC-3045148190AE}" type="presParOf" srcId="{0CC4D2C3-EA6B-47C8-B9F6-7DB1D476BC48}" destId="{6F399F5E-7906-4E5B-9AB6-693ADE381FC8}" srcOrd="3" destOrd="0" presId="urn:microsoft.com/office/officeart/2024/3/layout/BulletTimelineVariant1"/>
    <dgm:cxn modelId="{C870ADF5-6E45-42BD-9B60-9390B6F44D09}" type="presParOf" srcId="{0CC4D2C3-EA6B-47C8-B9F6-7DB1D476BC48}" destId="{79E10365-9EF4-477F-AFFA-DED00FD07F02}" srcOrd="4" destOrd="0" presId="urn:microsoft.com/office/officeart/2024/3/layout/BulletTimelineVariant1"/>
    <dgm:cxn modelId="{5B77B141-45E4-40D7-A0C2-E224C475ECD3}" type="presParOf" srcId="{0CC4D2C3-EA6B-47C8-B9F6-7DB1D476BC48}" destId="{A17140A9-864F-4F19-BDFF-8DF9D795F203}" srcOrd="5" destOrd="0" presId="urn:microsoft.com/office/officeart/2024/3/layout/BulletTimelineVarian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C73E9-47E8-4CE2-839E-CCC97273BBF1}">
      <dsp:nvSpPr>
        <dsp:cNvPr id="0" name=""/>
        <dsp:cNvSpPr/>
      </dsp:nvSpPr>
      <dsp:spPr>
        <a:xfrm>
          <a:off x="0" y="201"/>
          <a:ext cx="3588233" cy="3834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AU" sz="1800" b="0" i="0" kern="1200" baseline="0" noProof="0" dirty="0"/>
            <a:t>1 – 10 days: Weather</a:t>
          </a:r>
          <a:endParaRPr lang="en-AU" sz="1800" kern="1200" noProof="0" dirty="0"/>
        </a:p>
      </dsp:txBody>
      <dsp:txXfrm>
        <a:off x="18718" y="18919"/>
        <a:ext cx="3550797" cy="346001"/>
      </dsp:txXfrm>
    </dsp:sp>
    <dsp:sp modelId="{18E5F779-8741-4C4D-A9AB-647B8319E33C}">
      <dsp:nvSpPr>
        <dsp:cNvPr id="0" name=""/>
        <dsp:cNvSpPr/>
      </dsp:nvSpPr>
      <dsp:spPr>
        <a:xfrm>
          <a:off x="0" y="396393"/>
          <a:ext cx="3588233" cy="3834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AU" sz="1800" b="0" i="0" kern="1200" baseline="0" noProof="0" dirty="0"/>
            <a:t>10 – 90 days: </a:t>
          </a:r>
          <a:r>
            <a:rPr lang="en-AU" sz="1800" b="0" i="0" kern="1200" baseline="0" noProof="0" dirty="0" err="1"/>
            <a:t>Subseasonal</a:t>
          </a:r>
          <a:r>
            <a:rPr lang="en-AU" sz="1800" b="0" i="0" kern="1200" baseline="0" noProof="0" dirty="0"/>
            <a:t> scale</a:t>
          </a:r>
          <a:endParaRPr lang="en-AU" sz="1800" kern="1200" noProof="0" dirty="0"/>
        </a:p>
      </dsp:txBody>
      <dsp:txXfrm>
        <a:off x="18718" y="415111"/>
        <a:ext cx="3550797" cy="346001"/>
      </dsp:txXfrm>
    </dsp:sp>
    <dsp:sp modelId="{3FFA45E9-9F5F-45B8-B198-E2FF39D2DEBE}">
      <dsp:nvSpPr>
        <dsp:cNvPr id="0" name=""/>
        <dsp:cNvSpPr/>
      </dsp:nvSpPr>
      <dsp:spPr>
        <a:xfrm>
          <a:off x="0" y="792586"/>
          <a:ext cx="3588233" cy="3834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AU" sz="1800" b="0" i="0" kern="1200" baseline="0" noProof="0" dirty="0"/>
            <a:t>3 – 12 months: Seasonal scale</a:t>
          </a:r>
          <a:endParaRPr lang="en-AU" sz="1800" kern="1200" noProof="0" dirty="0"/>
        </a:p>
      </dsp:txBody>
      <dsp:txXfrm>
        <a:off x="18718" y="811304"/>
        <a:ext cx="3550797" cy="346001"/>
      </dsp:txXfrm>
    </dsp:sp>
    <dsp:sp modelId="{60B3284B-DBDC-4059-BFB9-69A59E965C22}">
      <dsp:nvSpPr>
        <dsp:cNvPr id="0" name=""/>
        <dsp:cNvSpPr/>
      </dsp:nvSpPr>
      <dsp:spPr>
        <a:xfrm>
          <a:off x="0" y="1188778"/>
          <a:ext cx="3588233" cy="3834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12 – 36 months: Interannual scale</a:t>
          </a:r>
        </a:p>
      </dsp:txBody>
      <dsp:txXfrm>
        <a:off x="18718" y="1207496"/>
        <a:ext cx="3550797" cy="346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B7BB6-4EEB-4DEF-9981-304F713407E9}">
      <dsp:nvSpPr>
        <dsp:cNvPr id="0" name=""/>
        <dsp:cNvSpPr/>
      </dsp:nvSpPr>
      <dsp:spPr>
        <a:xfrm>
          <a:off x="0" y="1654195"/>
          <a:ext cx="3585086" cy="538825"/>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Status Quo - Current Model</a:t>
          </a:r>
        </a:p>
      </dsp:txBody>
      <dsp:txXfrm>
        <a:off x="15782" y="1669977"/>
        <a:ext cx="3553522" cy="507261"/>
      </dsp:txXfrm>
    </dsp:sp>
    <dsp:sp modelId="{C25B711C-EFDB-418C-A4F0-5834CBA59164}">
      <dsp:nvSpPr>
        <dsp:cNvPr id="0" name=""/>
        <dsp:cNvSpPr/>
      </dsp:nvSpPr>
      <dsp:spPr>
        <a:xfrm>
          <a:off x="0" y="229000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A74957-DB69-4728-B9B5-CF49D2ABC8E6}">
      <dsp:nvSpPr>
        <dsp:cNvPr id="0" name=""/>
        <dsp:cNvSpPr/>
      </dsp:nvSpPr>
      <dsp:spPr>
        <a:xfrm>
          <a:off x="571155" y="229000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Isolated Peril models</a:t>
          </a:r>
        </a:p>
      </dsp:txBody>
      <dsp:txXfrm>
        <a:off x="597463" y="2316317"/>
        <a:ext cx="2961315" cy="486209"/>
      </dsp:txXfrm>
    </dsp:sp>
    <dsp:sp modelId="{80FCCCCC-CC71-41DA-BF39-198988111218}">
      <dsp:nvSpPr>
        <dsp:cNvPr id="0" name=""/>
        <dsp:cNvSpPr/>
      </dsp:nvSpPr>
      <dsp:spPr>
        <a:xfrm>
          <a:off x="0" y="289349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0C1939-6C41-4A35-9FD4-4DCBA25F1609}">
      <dsp:nvSpPr>
        <dsp:cNvPr id="0" name=""/>
        <dsp:cNvSpPr/>
      </dsp:nvSpPr>
      <dsp:spPr>
        <a:xfrm>
          <a:off x="571155" y="289349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Stationarity assumption</a:t>
          </a:r>
        </a:p>
      </dsp:txBody>
      <dsp:txXfrm>
        <a:off x="597463" y="2919802"/>
        <a:ext cx="2961315" cy="486209"/>
      </dsp:txXfrm>
    </dsp:sp>
    <dsp:sp modelId="{AE5D3811-7106-4DC8-8F80-57B057AB64E7}">
      <dsp:nvSpPr>
        <dsp:cNvPr id="0" name=""/>
        <dsp:cNvSpPr/>
      </dsp:nvSpPr>
      <dsp:spPr>
        <a:xfrm>
          <a:off x="0" y="349697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40681C-84DB-4FF5-A56C-342B9E73F22D}">
      <dsp:nvSpPr>
        <dsp:cNvPr id="0" name=""/>
        <dsp:cNvSpPr/>
      </dsp:nvSpPr>
      <dsp:spPr>
        <a:xfrm>
          <a:off x="571155" y="349697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Event based or year based with no difference between years</a:t>
          </a:r>
        </a:p>
      </dsp:txBody>
      <dsp:txXfrm>
        <a:off x="597463" y="3523287"/>
        <a:ext cx="2961315" cy="486209"/>
      </dsp:txXfrm>
    </dsp:sp>
    <dsp:sp modelId="{56825698-E145-43EE-B88F-02732556CAC4}">
      <dsp:nvSpPr>
        <dsp:cNvPr id="0" name=""/>
        <dsp:cNvSpPr/>
      </dsp:nvSpPr>
      <dsp:spPr>
        <a:xfrm>
          <a:off x="0" y="410046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D132A5-68A0-4BAF-BA45-3ED2193642AA}">
      <dsp:nvSpPr>
        <dsp:cNvPr id="0" name=""/>
        <dsp:cNvSpPr/>
      </dsp:nvSpPr>
      <dsp:spPr>
        <a:xfrm>
          <a:off x="571155" y="410046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Peril correlations applied </a:t>
          </a:r>
          <a:r>
            <a:rPr lang="en-AU" sz="1600" kern="1200" noProof="0" dirty="0" err="1"/>
            <a:t>posthoc</a:t>
          </a:r>
          <a:r>
            <a:rPr lang="en-AU" sz="1600" kern="1200" noProof="0" dirty="0"/>
            <a:t> (if at all)</a:t>
          </a:r>
        </a:p>
      </dsp:txBody>
      <dsp:txXfrm>
        <a:off x="597463" y="4126772"/>
        <a:ext cx="2961315" cy="486209"/>
      </dsp:txXfrm>
    </dsp:sp>
    <dsp:sp modelId="{E2AD1F13-704D-4FF7-9196-6F35B69418DA}">
      <dsp:nvSpPr>
        <dsp:cNvPr id="0" name=""/>
        <dsp:cNvSpPr/>
      </dsp:nvSpPr>
      <dsp:spPr>
        <a:xfrm>
          <a:off x="0" y="470394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5CAABF-0733-44CE-AC5C-B729AEFA0437}">
      <dsp:nvSpPr>
        <dsp:cNvPr id="0" name=""/>
        <dsp:cNvSpPr/>
      </dsp:nvSpPr>
      <dsp:spPr>
        <a:xfrm>
          <a:off x="571155" y="470394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Hours clause depends on inflexible event definition</a:t>
          </a:r>
        </a:p>
      </dsp:txBody>
      <dsp:txXfrm>
        <a:off x="597463" y="4730257"/>
        <a:ext cx="2961315" cy="486209"/>
      </dsp:txXfrm>
    </dsp:sp>
    <dsp:sp modelId="{C3D353C0-FDA4-4082-A477-A705EF4BB547}">
      <dsp:nvSpPr>
        <dsp:cNvPr id="0" name=""/>
        <dsp:cNvSpPr/>
      </dsp:nvSpPr>
      <dsp:spPr>
        <a:xfrm>
          <a:off x="3943595" y="1654195"/>
          <a:ext cx="3585086" cy="538825"/>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New Models</a:t>
          </a:r>
        </a:p>
      </dsp:txBody>
      <dsp:txXfrm>
        <a:off x="3959377" y="1669977"/>
        <a:ext cx="3553522" cy="507261"/>
      </dsp:txXfrm>
    </dsp:sp>
    <dsp:sp modelId="{E7B9CA4D-9A5B-4AAB-ADCE-D16017EFB0D8}">
      <dsp:nvSpPr>
        <dsp:cNvPr id="0" name=""/>
        <dsp:cNvSpPr/>
      </dsp:nvSpPr>
      <dsp:spPr>
        <a:xfrm>
          <a:off x="3943595" y="229000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B48D0C-61DA-4AB1-A0AC-278BE439E9C3}">
      <dsp:nvSpPr>
        <dsp:cNvPr id="0" name=""/>
        <dsp:cNvSpPr/>
      </dsp:nvSpPr>
      <dsp:spPr>
        <a:xfrm>
          <a:off x="4514750" y="229000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Larger stochastic sets</a:t>
          </a:r>
        </a:p>
      </dsp:txBody>
      <dsp:txXfrm>
        <a:off x="4541058" y="2316317"/>
        <a:ext cx="2961315" cy="486209"/>
      </dsp:txXfrm>
    </dsp:sp>
    <dsp:sp modelId="{B5F3B673-A25E-4507-9768-79F545D7EBDB}">
      <dsp:nvSpPr>
        <dsp:cNvPr id="0" name=""/>
        <dsp:cNvSpPr/>
      </dsp:nvSpPr>
      <dsp:spPr>
        <a:xfrm>
          <a:off x="3943595" y="289349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D9E644-1EA1-45D4-8F71-F3987EB51810}">
      <dsp:nvSpPr>
        <dsp:cNvPr id="0" name=""/>
        <dsp:cNvSpPr/>
      </dsp:nvSpPr>
      <dsp:spPr>
        <a:xfrm>
          <a:off x="4514750" y="289349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Hazard reflects present climate state</a:t>
          </a:r>
        </a:p>
      </dsp:txBody>
      <dsp:txXfrm>
        <a:off x="4541058" y="2919802"/>
        <a:ext cx="2961315" cy="486209"/>
      </dsp:txXfrm>
    </dsp:sp>
    <dsp:sp modelId="{F91489E0-06B4-4C63-9451-6FAAFFFED4A6}">
      <dsp:nvSpPr>
        <dsp:cNvPr id="0" name=""/>
        <dsp:cNvSpPr/>
      </dsp:nvSpPr>
      <dsp:spPr>
        <a:xfrm>
          <a:off x="3943595" y="349697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F04E37-34A9-4584-B24B-90EF224FEE42}">
      <dsp:nvSpPr>
        <dsp:cNvPr id="0" name=""/>
        <dsp:cNvSpPr/>
      </dsp:nvSpPr>
      <dsp:spPr>
        <a:xfrm>
          <a:off x="4514750" y="349697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Continuous simulation from underlying weather</a:t>
          </a:r>
        </a:p>
      </dsp:txBody>
      <dsp:txXfrm>
        <a:off x="4541058" y="3523287"/>
        <a:ext cx="2961315" cy="486209"/>
      </dsp:txXfrm>
    </dsp:sp>
    <dsp:sp modelId="{CE735205-6C01-4A58-A004-3EF74C979248}">
      <dsp:nvSpPr>
        <dsp:cNvPr id="0" name=""/>
        <dsp:cNvSpPr/>
      </dsp:nvSpPr>
      <dsp:spPr>
        <a:xfrm>
          <a:off x="3943595" y="410046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9"/>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137BC0-5995-45A1-A908-07CF992BCCB0}">
      <dsp:nvSpPr>
        <dsp:cNvPr id="0" name=""/>
        <dsp:cNvSpPr/>
      </dsp:nvSpPr>
      <dsp:spPr>
        <a:xfrm>
          <a:off x="4514750" y="410046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b="0" kern="1200" noProof="0" dirty="0">
              <a:solidFill>
                <a:schemeClr val="bg1"/>
              </a:solidFill>
            </a:rPr>
            <a:t>Seasonal climate driver flags</a:t>
          </a:r>
        </a:p>
      </dsp:txBody>
      <dsp:txXfrm>
        <a:off x="4541058" y="4126772"/>
        <a:ext cx="2961315" cy="486209"/>
      </dsp:txXfrm>
    </dsp:sp>
    <dsp:sp modelId="{A5264135-B44E-4A8C-998F-A1BFA0365094}">
      <dsp:nvSpPr>
        <dsp:cNvPr id="0" name=""/>
        <dsp:cNvSpPr/>
      </dsp:nvSpPr>
      <dsp:spPr>
        <a:xfrm>
          <a:off x="3943595" y="4703949"/>
          <a:ext cx="538825"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6CB608-0999-4B53-A191-4D8702521804}">
      <dsp:nvSpPr>
        <dsp:cNvPr id="0" name=""/>
        <dsp:cNvSpPr/>
      </dsp:nvSpPr>
      <dsp:spPr>
        <a:xfrm>
          <a:off x="4514750" y="470394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a:t>More realistic sequencing, duration and clustering</a:t>
          </a:r>
          <a:endParaRPr lang="en-AU" sz="1600" b="0" kern="1200" noProof="0" dirty="0">
            <a:solidFill>
              <a:schemeClr val="bg1"/>
            </a:solidFill>
          </a:endParaRPr>
        </a:p>
      </dsp:txBody>
      <dsp:txXfrm>
        <a:off x="4541058" y="4730257"/>
        <a:ext cx="2961315" cy="486209"/>
      </dsp:txXfrm>
    </dsp:sp>
    <dsp:sp modelId="{88DADE22-A744-41B6-A709-BF7FC6470B6A}">
      <dsp:nvSpPr>
        <dsp:cNvPr id="0" name=""/>
        <dsp:cNvSpPr/>
      </dsp:nvSpPr>
      <dsp:spPr>
        <a:xfrm>
          <a:off x="7887190" y="1654195"/>
          <a:ext cx="3585086" cy="538825"/>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New Management Actions</a:t>
          </a:r>
        </a:p>
      </dsp:txBody>
      <dsp:txXfrm>
        <a:off x="7902972" y="1669977"/>
        <a:ext cx="3553522" cy="507261"/>
      </dsp:txXfrm>
    </dsp:sp>
    <dsp:sp modelId="{DF1D3A15-2205-4235-B8AC-D9B522711CC9}">
      <dsp:nvSpPr>
        <dsp:cNvPr id="0" name=""/>
        <dsp:cNvSpPr/>
      </dsp:nvSpPr>
      <dsp:spPr>
        <a:xfrm>
          <a:off x="7887190" y="229000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A8572B-EEFE-4A42-9124-11800BEF12B3}">
      <dsp:nvSpPr>
        <dsp:cNvPr id="0" name=""/>
        <dsp:cNvSpPr/>
      </dsp:nvSpPr>
      <dsp:spPr>
        <a:xfrm>
          <a:off x="8458345" y="229000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More confidence in present day hazard</a:t>
          </a:r>
        </a:p>
      </dsp:txBody>
      <dsp:txXfrm>
        <a:off x="8484653" y="2316317"/>
        <a:ext cx="2961315" cy="486209"/>
      </dsp:txXfrm>
    </dsp:sp>
    <dsp:sp modelId="{9C689BB7-9DA2-4D58-8448-C57DCA2F9FFA}">
      <dsp:nvSpPr>
        <dsp:cNvPr id="0" name=""/>
        <dsp:cNvSpPr/>
      </dsp:nvSpPr>
      <dsp:spPr>
        <a:xfrm>
          <a:off x="7887190" y="289349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58CAC-5CD8-434F-87C4-DEA3C8D317A7}">
      <dsp:nvSpPr>
        <dsp:cNvPr id="0" name=""/>
        <dsp:cNvSpPr/>
      </dsp:nvSpPr>
      <dsp:spPr>
        <a:xfrm>
          <a:off x="8458345" y="289349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Joint distributions across perils captured</a:t>
          </a:r>
        </a:p>
      </dsp:txBody>
      <dsp:txXfrm>
        <a:off x="8484653" y="2919802"/>
        <a:ext cx="2961315" cy="486209"/>
      </dsp:txXfrm>
    </dsp:sp>
    <dsp:sp modelId="{8BEACDB0-BBF3-4039-84AD-094842737973}">
      <dsp:nvSpPr>
        <dsp:cNvPr id="0" name=""/>
        <dsp:cNvSpPr/>
      </dsp:nvSpPr>
      <dsp:spPr>
        <a:xfrm>
          <a:off x="7887190" y="3496979"/>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D1505D-438E-4301-9E62-7234A76AFAC5}">
      <dsp:nvSpPr>
        <dsp:cNvPr id="0" name=""/>
        <dsp:cNvSpPr/>
      </dsp:nvSpPr>
      <dsp:spPr>
        <a:xfrm>
          <a:off x="8458345" y="349697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Better estimates of combined seasonal losses</a:t>
          </a:r>
        </a:p>
      </dsp:txBody>
      <dsp:txXfrm>
        <a:off x="8484653" y="3523287"/>
        <a:ext cx="2961315" cy="486209"/>
      </dsp:txXfrm>
    </dsp:sp>
    <dsp:sp modelId="{CBB1FBC5-BA48-4CDD-BA39-962352A1F0E7}">
      <dsp:nvSpPr>
        <dsp:cNvPr id="0" name=""/>
        <dsp:cNvSpPr/>
      </dsp:nvSpPr>
      <dsp:spPr>
        <a:xfrm>
          <a:off x="7887190" y="4100464"/>
          <a:ext cx="538825" cy="538825"/>
        </a:xfrm>
        <a:prstGeom prst="roundRect">
          <a:avLst>
            <a:gd name="adj" fmla="val 16670"/>
          </a:avLst>
        </a:prstGeom>
        <a:blipFill>
          <a:blip xmlns:r="http://schemas.openxmlformats.org/officeDocument/2006/relationships">
            <a:extLst>
              <a:ext uri="{96DAC541-7B7A-43D3-8B79-37D633B846F1}">
                <asvg:svgBlip xmlns:asvg="http://schemas.microsoft.com/office/drawing/2016/SVG/main" r:embed="rId1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202196-B1F6-48DF-BB1D-A1428C8FA1E4}">
      <dsp:nvSpPr>
        <dsp:cNvPr id="0" name=""/>
        <dsp:cNvSpPr/>
      </dsp:nvSpPr>
      <dsp:spPr>
        <a:xfrm>
          <a:off x="8458345" y="4100464"/>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Seasonally adjusted risk view possible</a:t>
          </a:r>
        </a:p>
      </dsp:txBody>
      <dsp:txXfrm>
        <a:off x="8484653" y="4126772"/>
        <a:ext cx="2961315" cy="486209"/>
      </dsp:txXfrm>
    </dsp:sp>
    <dsp:sp modelId="{94EFA500-0E46-45F3-95CD-78D94F244EDF}">
      <dsp:nvSpPr>
        <dsp:cNvPr id="0" name=""/>
        <dsp:cNvSpPr/>
      </dsp:nvSpPr>
      <dsp:spPr>
        <a:xfrm>
          <a:off x="7887190" y="4703949"/>
          <a:ext cx="538825"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C3769D-5AF2-4C30-9B21-FB737EF9C4ED}">
      <dsp:nvSpPr>
        <dsp:cNvPr id="0" name=""/>
        <dsp:cNvSpPr/>
      </dsp:nvSpPr>
      <dsp:spPr>
        <a:xfrm>
          <a:off x="8458345" y="4703949"/>
          <a:ext cx="3013931" cy="53882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AU" sz="1600" kern="1200" noProof="0" dirty="0"/>
            <a:t>Enables more realistic hours clause &amp; reinstatement pricing</a:t>
          </a:r>
        </a:p>
      </dsp:txBody>
      <dsp:txXfrm>
        <a:off x="8484653" y="4730257"/>
        <a:ext cx="2961315" cy="4862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0889E-8D1F-4452-995B-14E6FC932650}">
      <dsp:nvSpPr>
        <dsp:cNvPr id="0" name=""/>
        <dsp:cNvSpPr/>
      </dsp:nvSpPr>
      <dsp:spPr>
        <a:xfrm>
          <a:off x="4470" y="6680"/>
          <a:ext cx="2688363"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Status Quo</a:t>
          </a:r>
          <a:endParaRPr lang="en-AU" sz="1600" kern="1200" noProof="0" dirty="0"/>
        </a:p>
      </dsp:txBody>
      <dsp:txXfrm>
        <a:off x="4470" y="6680"/>
        <a:ext cx="2688363" cy="518400"/>
      </dsp:txXfrm>
    </dsp:sp>
    <dsp:sp modelId="{7E83F290-3795-4371-A5F6-6B59DB278FE2}">
      <dsp:nvSpPr>
        <dsp:cNvPr id="0" name=""/>
        <dsp:cNvSpPr/>
      </dsp:nvSpPr>
      <dsp:spPr>
        <a:xfrm>
          <a:off x="4470" y="525080"/>
          <a:ext cx="2688363" cy="182816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AU" sz="1600" kern="1200" noProof="0" dirty="0"/>
            <a:t>Separate storm and flood models due to impractical peril definitions.</a:t>
          </a:r>
        </a:p>
        <a:p>
          <a:pPr marL="171450" lvl="1" indent="-171450" algn="l" defTabSz="711200" rtl="0">
            <a:lnSpc>
              <a:spcPct val="90000"/>
            </a:lnSpc>
            <a:spcBef>
              <a:spcPct val="0"/>
            </a:spcBef>
            <a:spcAft>
              <a:spcPct val="15000"/>
            </a:spcAft>
            <a:buChar char="•"/>
          </a:pPr>
          <a:r>
            <a:rPr lang="en-AU" sz="1600" kern="1200" noProof="0" dirty="0"/>
            <a:t>EG. Storm models typically do not consider rainfall. Flood models do not consider wind.</a:t>
          </a:r>
        </a:p>
      </dsp:txBody>
      <dsp:txXfrm>
        <a:off x="4470" y="525080"/>
        <a:ext cx="2688363" cy="1828169"/>
      </dsp:txXfrm>
    </dsp:sp>
    <dsp:sp modelId="{60A03A8C-1C13-4881-998C-EF95F8215ACC}">
      <dsp:nvSpPr>
        <dsp:cNvPr id="0" name=""/>
        <dsp:cNvSpPr/>
      </dsp:nvSpPr>
      <dsp:spPr>
        <a:xfrm>
          <a:off x="3069204" y="6680"/>
          <a:ext cx="2688363"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Reality</a:t>
          </a:r>
          <a:endParaRPr lang="en-AU" sz="1600" kern="1200" noProof="0" dirty="0"/>
        </a:p>
      </dsp:txBody>
      <dsp:txXfrm>
        <a:off x="3069204" y="6680"/>
        <a:ext cx="2688363" cy="518400"/>
      </dsp:txXfrm>
    </dsp:sp>
    <dsp:sp modelId="{1273C075-802A-499E-B4E8-B4366EF82EE1}">
      <dsp:nvSpPr>
        <dsp:cNvPr id="0" name=""/>
        <dsp:cNvSpPr/>
      </dsp:nvSpPr>
      <dsp:spPr>
        <a:xfrm>
          <a:off x="3069204" y="525080"/>
          <a:ext cx="2688363" cy="182816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AU" sz="1600" kern="1200" noProof="0" dirty="0"/>
            <a:t>A single weather system can cause property damage via heavy rain and water ingress, wind, flash and riverine flood.</a:t>
          </a:r>
        </a:p>
        <a:p>
          <a:pPr marL="171450" lvl="1" indent="-171450" algn="l" defTabSz="711200" rtl="0">
            <a:lnSpc>
              <a:spcPct val="90000"/>
            </a:lnSpc>
            <a:spcBef>
              <a:spcPct val="0"/>
            </a:spcBef>
            <a:spcAft>
              <a:spcPct val="15000"/>
            </a:spcAft>
            <a:buChar char="•"/>
          </a:pPr>
          <a:r>
            <a:rPr lang="en-AU" sz="1600" kern="1200" noProof="0" dirty="0"/>
            <a:t>Reinsurance treaties are written on an event basis.</a:t>
          </a:r>
        </a:p>
      </dsp:txBody>
      <dsp:txXfrm>
        <a:off x="3069204" y="525080"/>
        <a:ext cx="2688363" cy="1828169"/>
      </dsp:txXfrm>
    </dsp:sp>
    <dsp:sp modelId="{199136E5-A016-42A8-B5B6-20CE4412780D}">
      <dsp:nvSpPr>
        <dsp:cNvPr id="0" name=""/>
        <dsp:cNvSpPr/>
      </dsp:nvSpPr>
      <dsp:spPr>
        <a:xfrm>
          <a:off x="6133938" y="6680"/>
          <a:ext cx="2688363"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Impact</a:t>
          </a:r>
          <a:endParaRPr lang="en-AU" sz="1600" kern="1200" noProof="0" dirty="0"/>
        </a:p>
      </dsp:txBody>
      <dsp:txXfrm>
        <a:off x="6133938" y="6680"/>
        <a:ext cx="2688363" cy="518400"/>
      </dsp:txXfrm>
    </dsp:sp>
    <dsp:sp modelId="{37F2BCEE-3859-48B1-8CB2-6FA1EFB294D2}">
      <dsp:nvSpPr>
        <dsp:cNvPr id="0" name=""/>
        <dsp:cNvSpPr/>
      </dsp:nvSpPr>
      <dsp:spPr>
        <a:xfrm>
          <a:off x="6133938" y="525080"/>
          <a:ext cx="2688363" cy="182816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AU" sz="1600" kern="1200" noProof="0" dirty="0"/>
            <a:t>Leads to underestimated event modelled losses.</a:t>
          </a:r>
        </a:p>
        <a:p>
          <a:pPr marL="171450" lvl="1" indent="-171450" algn="l" defTabSz="711200" rtl="0">
            <a:lnSpc>
              <a:spcPct val="90000"/>
            </a:lnSpc>
            <a:spcBef>
              <a:spcPct val="0"/>
            </a:spcBef>
            <a:spcAft>
              <a:spcPct val="15000"/>
            </a:spcAft>
            <a:buChar char="•"/>
          </a:pPr>
          <a:r>
            <a:rPr lang="en-AU" sz="1600" kern="1200" noProof="0" dirty="0"/>
            <a:t>Work arounds to correlate/load model losses for other peril losses in the same event.</a:t>
          </a:r>
        </a:p>
      </dsp:txBody>
      <dsp:txXfrm>
        <a:off x="6133938" y="525080"/>
        <a:ext cx="2688363" cy="1828169"/>
      </dsp:txXfrm>
    </dsp:sp>
    <dsp:sp modelId="{B9FA5A62-124B-4165-AAC0-C53CF7FCFB03}">
      <dsp:nvSpPr>
        <dsp:cNvPr id="0" name=""/>
        <dsp:cNvSpPr/>
      </dsp:nvSpPr>
      <dsp:spPr>
        <a:xfrm>
          <a:off x="9198672" y="6680"/>
          <a:ext cx="2688363"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AU" sz="1600" b="1" kern="1200" noProof="0" dirty="0"/>
            <a:t>The Future?</a:t>
          </a:r>
          <a:endParaRPr lang="en-AU" sz="1600" kern="1200" noProof="0" dirty="0"/>
        </a:p>
      </dsp:txBody>
      <dsp:txXfrm>
        <a:off x="9198672" y="6680"/>
        <a:ext cx="2688363" cy="518400"/>
      </dsp:txXfrm>
    </dsp:sp>
    <dsp:sp modelId="{F77ED9A4-972D-47E9-A390-93F7217641F2}">
      <dsp:nvSpPr>
        <dsp:cNvPr id="0" name=""/>
        <dsp:cNvSpPr/>
      </dsp:nvSpPr>
      <dsp:spPr>
        <a:xfrm>
          <a:off x="9198672" y="525080"/>
          <a:ext cx="2688363" cy="182816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AU" sz="1600" kern="1200" noProof="0" dirty="0"/>
            <a:t>All encompassing ‘weather’ model gives continuous loss simulation</a:t>
          </a:r>
        </a:p>
        <a:p>
          <a:pPr marL="171450" lvl="1" indent="-171450" algn="l" defTabSz="711200" rtl="0">
            <a:lnSpc>
              <a:spcPct val="90000"/>
            </a:lnSpc>
            <a:spcBef>
              <a:spcPct val="0"/>
            </a:spcBef>
            <a:spcAft>
              <a:spcPct val="15000"/>
            </a:spcAft>
            <a:buChar char="•"/>
          </a:pPr>
          <a:r>
            <a:rPr lang="en-AU" sz="1600" kern="1200" noProof="0" dirty="0"/>
            <a:t>Tailored to suit policy wordings and reinsurance clauses.</a:t>
          </a:r>
        </a:p>
      </dsp:txBody>
      <dsp:txXfrm>
        <a:off x="9198672" y="525080"/>
        <a:ext cx="2688363" cy="18281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C75F7-A80B-4A75-B5F0-E9D5DA342C58}">
      <dsp:nvSpPr>
        <dsp:cNvPr id="0" name=""/>
        <dsp:cNvSpPr/>
      </dsp:nvSpPr>
      <dsp:spPr>
        <a:xfrm>
          <a:off x="0" y="2213173"/>
          <a:ext cx="11702491" cy="1701971"/>
        </a:xfrm>
        <a:prstGeom prst="rightArrow">
          <a:avLst>
            <a:gd name="adj1" fmla="val 50000"/>
            <a:gd name="adj2" fmla="val 5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70188"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Equals the playing field for granular pricing capability</a:t>
          </a:r>
        </a:p>
      </dsp:txBody>
      <dsp:txXfrm>
        <a:off x="0" y="2638666"/>
        <a:ext cx="11276998" cy="850985"/>
      </dsp:txXfrm>
    </dsp:sp>
    <dsp:sp modelId="{87DB7441-9AD2-4564-8E68-2C5390349AFE}">
      <dsp:nvSpPr>
        <dsp:cNvPr id="0" name=""/>
        <dsp:cNvSpPr/>
      </dsp:nvSpPr>
      <dsp:spPr>
        <a:xfrm>
          <a:off x="2162620" y="2780762"/>
          <a:ext cx="9539870" cy="1701971"/>
        </a:xfrm>
        <a:prstGeom prst="rightArrow">
          <a:avLst>
            <a:gd name="adj1" fmla="val 50000"/>
            <a:gd name="adj2" fmla="val 50000"/>
          </a:avLst>
        </a:prstGeom>
        <a:solidFill>
          <a:schemeClr val="accent1">
            <a:shade val="50000"/>
            <a:hueOff val="154455"/>
            <a:satOff val="14476"/>
            <a:lumOff val="164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70188"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Ability to construct bespoke technical rates from climate phase classification and forecast</a:t>
          </a:r>
        </a:p>
      </dsp:txBody>
      <dsp:txXfrm>
        <a:off x="2162620" y="3206255"/>
        <a:ext cx="9114377" cy="850985"/>
      </dsp:txXfrm>
    </dsp:sp>
    <dsp:sp modelId="{3470CDDE-E711-415B-BFFA-C063602E7009}">
      <dsp:nvSpPr>
        <dsp:cNvPr id="0" name=""/>
        <dsp:cNvSpPr/>
      </dsp:nvSpPr>
      <dsp:spPr>
        <a:xfrm>
          <a:off x="4325240" y="3348350"/>
          <a:ext cx="7377250" cy="1701971"/>
        </a:xfrm>
        <a:prstGeom prst="rightArrow">
          <a:avLst>
            <a:gd name="adj1" fmla="val 50000"/>
            <a:gd name="adj2" fmla="val 50000"/>
          </a:avLst>
        </a:prstGeom>
        <a:solidFill>
          <a:schemeClr val="accent1">
            <a:shade val="50000"/>
            <a:hueOff val="308910"/>
            <a:satOff val="28952"/>
            <a:lumOff val="328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70188"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Better estimate of aggregate losses across all modelled perils</a:t>
          </a:r>
        </a:p>
      </dsp:txBody>
      <dsp:txXfrm>
        <a:off x="4325240" y="3773843"/>
        <a:ext cx="6951757" cy="850985"/>
      </dsp:txXfrm>
    </dsp:sp>
    <dsp:sp modelId="{8D46F983-99D1-4D5A-8530-A72285EFD111}">
      <dsp:nvSpPr>
        <dsp:cNvPr id="0" name=""/>
        <dsp:cNvSpPr/>
      </dsp:nvSpPr>
      <dsp:spPr>
        <a:xfrm>
          <a:off x="6489031" y="3915541"/>
          <a:ext cx="5213459" cy="1701971"/>
        </a:xfrm>
        <a:prstGeom prst="rightArrow">
          <a:avLst>
            <a:gd name="adj1" fmla="val 50000"/>
            <a:gd name="adj2" fmla="val 50000"/>
          </a:avLst>
        </a:prstGeom>
        <a:solidFill>
          <a:schemeClr val="accent1">
            <a:shade val="50000"/>
            <a:hueOff val="308910"/>
            <a:satOff val="28952"/>
            <a:lumOff val="328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70188"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More model settings mean less relevance of reference View of Risk</a:t>
          </a:r>
        </a:p>
      </dsp:txBody>
      <dsp:txXfrm>
        <a:off x="6489031" y="4341034"/>
        <a:ext cx="4787966" cy="850985"/>
      </dsp:txXfrm>
    </dsp:sp>
    <dsp:sp modelId="{2E7FE866-DF0B-4BC7-9E60-583468E1D8DC}">
      <dsp:nvSpPr>
        <dsp:cNvPr id="0" name=""/>
        <dsp:cNvSpPr/>
      </dsp:nvSpPr>
      <dsp:spPr>
        <a:xfrm>
          <a:off x="8651651" y="4483130"/>
          <a:ext cx="3050839" cy="1701971"/>
        </a:xfrm>
        <a:prstGeom prst="rightArrow">
          <a:avLst>
            <a:gd name="adj1" fmla="val 50000"/>
            <a:gd name="adj2" fmla="val 50000"/>
          </a:avLst>
        </a:prstGeom>
        <a:solidFill>
          <a:schemeClr val="accent1">
            <a:shade val="50000"/>
            <a:hueOff val="154455"/>
            <a:satOff val="14476"/>
            <a:lumOff val="164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70188" numCol="1" spcCol="1270" anchor="ctr" anchorCtr="0">
          <a:noAutofit/>
        </a:bodyPr>
        <a:lstStyle/>
        <a:p>
          <a:pPr marL="0" lvl="0" indent="0" algn="l" defTabSz="800100" rtl="0">
            <a:lnSpc>
              <a:spcPct val="90000"/>
            </a:lnSpc>
            <a:spcBef>
              <a:spcPct val="0"/>
            </a:spcBef>
            <a:spcAft>
              <a:spcPct val="35000"/>
            </a:spcAft>
            <a:buNone/>
          </a:pPr>
          <a:r>
            <a:rPr lang="en-AU" sz="1800" kern="1200" noProof="0" dirty="0"/>
            <a:t>Competitive focus shifts to </a:t>
          </a:r>
          <a:r>
            <a:rPr lang="en-AU" sz="1800" b="1" kern="1200" noProof="0" dirty="0"/>
            <a:t>temporal</a:t>
          </a:r>
          <a:r>
            <a:rPr lang="en-AU" sz="1800" kern="1200" noProof="0" dirty="0"/>
            <a:t> View of Risk</a:t>
          </a:r>
        </a:p>
      </dsp:txBody>
      <dsp:txXfrm>
        <a:off x="8651651" y="4908623"/>
        <a:ext cx="2625346" cy="8509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517D9-94E2-4BC4-A8B8-0ABE0E9CB53E}">
      <dsp:nvSpPr>
        <dsp:cNvPr id="0" name=""/>
        <dsp:cNvSpPr/>
      </dsp:nvSpPr>
      <dsp:spPr>
        <a:xfrm>
          <a:off x="0" y="2513806"/>
          <a:ext cx="11528425" cy="0"/>
        </a:xfrm>
        <a:prstGeom prst="line">
          <a:avLst/>
        </a:prstGeom>
        <a:solidFill>
          <a:schemeClr val="lt1">
            <a:alpha val="90000"/>
            <a:hueOff val="0"/>
            <a:satOff val="0"/>
            <a:lumOff val="0"/>
            <a:alphaOff val="0"/>
          </a:schemeClr>
        </a:solidFill>
        <a:ln w="12700" cap="flat" cmpd="sng" algn="ctr">
          <a:solidFill>
            <a:schemeClr val="dk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8D2220F-E414-4B46-9983-C8D2F9485EF9}">
      <dsp:nvSpPr>
        <dsp:cNvPr id="0" name=""/>
        <dsp:cNvSpPr/>
      </dsp:nvSpPr>
      <dsp:spPr>
        <a:xfrm rot="8100000">
          <a:off x="80511" y="579334"/>
          <a:ext cx="369726" cy="369726"/>
        </a:xfrm>
        <a:prstGeom prst="teardrop">
          <a:avLst>
            <a:gd name="adj" fmla="val 115000"/>
          </a:avLst>
        </a:prstGeom>
        <a:noFill/>
        <a:ln>
          <a:noFill/>
        </a:ln>
        <a:effectLst/>
      </dsp:spPr>
      <dsp:style>
        <a:lnRef idx="0">
          <a:scrgbClr r="0" g="0" b="0"/>
        </a:lnRef>
        <a:fillRef idx="0">
          <a:scrgbClr r="0" g="0" b="0"/>
        </a:fillRef>
        <a:effectRef idx="0">
          <a:scrgbClr r="0" g="0" b="0"/>
        </a:effectRef>
        <a:fontRef idx="minor"/>
      </dsp:style>
    </dsp:sp>
    <dsp:sp modelId="{AA1081A9-1020-4C81-B603-471B2A04990C}">
      <dsp:nvSpPr>
        <dsp:cNvPr id="0" name=""/>
        <dsp:cNvSpPr/>
      </dsp:nvSpPr>
      <dsp:spPr>
        <a:xfrm>
          <a:off x="160800" y="659622"/>
          <a:ext cx="209148" cy="209148"/>
        </a:xfrm>
        <a:prstGeom prst="ellipse">
          <a:avLst/>
        </a:prstGeom>
        <a:solidFill>
          <a:srgbClr val="FF0000"/>
        </a:solidFill>
        <a:ln w="12700" cap="flat" cmpd="sng" algn="ctr">
          <a:solidFill>
            <a:schemeClr val="tx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3933FD-B5F9-4002-834A-11E1D84BD4B2}">
      <dsp:nvSpPr>
        <dsp:cNvPr id="0" name=""/>
        <dsp:cNvSpPr/>
      </dsp:nvSpPr>
      <dsp:spPr>
        <a:xfrm>
          <a:off x="526810" y="1218693"/>
          <a:ext cx="3834212" cy="129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rtl="0">
            <a:lnSpc>
              <a:spcPct val="90000"/>
            </a:lnSpc>
            <a:spcBef>
              <a:spcPct val="0"/>
            </a:spcBef>
            <a:spcAft>
              <a:spcPct val="35000"/>
            </a:spcAft>
            <a:buNone/>
          </a:pPr>
          <a:r>
            <a:rPr lang="en-AU" sz="1600" kern="1200" noProof="0" dirty="0"/>
            <a:t>- Growth above plan</a:t>
          </a:r>
        </a:p>
        <a:p>
          <a:pPr marL="0" lvl="0" indent="0" algn="l" defTabSz="711200" rtl="0">
            <a:lnSpc>
              <a:spcPct val="90000"/>
            </a:lnSpc>
            <a:spcBef>
              <a:spcPct val="0"/>
            </a:spcBef>
            <a:spcAft>
              <a:spcPct val="35000"/>
            </a:spcAft>
            <a:buNone/>
          </a:pPr>
          <a:r>
            <a:rPr lang="en-AU" sz="1600" kern="1200" noProof="0" dirty="0"/>
            <a:t>- Seasonal outlook worsens</a:t>
          </a:r>
        </a:p>
        <a:p>
          <a:pPr marL="0" lvl="0" indent="0" algn="l" defTabSz="711200" rtl="0">
            <a:lnSpc>
              <a:spcPct val="90000"/>
            </a:lnSpc>
            <a:spcBef>
              <a:spcPct val="0"/>
            </a:spcBef>
            <a:spcAft>
              <a:spcPct val="35000"/>
            </a:spcAft>
            <a:buNone/>
          </a:pPr>
          <a:r>
            <a:rPr lang="en-AU" sz="1600" kern="1200" noProof="0" dirty="0"/>
            <a:t>- Early storm claims trend up</a:t>
          </a:r>
        </a:p>
      </dsp:txBody>
      <dsp:txXfrm>
        <a:off x="526810" y="1218693"/>
        <a:ext cx="3834212" cy="1295113"/>
      </dsp:txXfrm>
    </dsp:sp>
    <dsp:sp modelId="{A43345CA-2B29-4DB8-88AE-F6DF9FDF6135}">
      <dsp:nvSpPr>
        <dsp:cNvPr id="0" name=""/>
        <dsp:cNvSpPr/>
      </dsp:nvSpPr>
      <dsp:spPr>
        <a:xfrm>
          <a:off x="526810" y="502761"/>
          <a:ext cx="3834212" cy="715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rtl="0">
            <a:lnSpc>
              <a:spcPct val="90000"/>
            </a:lnSpc>
            <a:spcBef>
              <a:spcPct val="0"/>
            </a:spcBef>
            <a:spcAft>
              <a:spcPct val="35000"/>
            </a:spcAft>
            <a:buNone/>
            <a:defRPr b="1"/>
          </a:pPr>
          <a:r>
            <a:rPr lang="en-AU" sz="2000" kern="1200" noProof="0" dirty="0"/>
            <a:t>Signals</a:t>
          </a:r>
        </a:p>
      </dsp:txBody>
      <dsp:txXfrm>
        <a:off x="526810" y="502761"/>
        <a:ext cx="3834212" cy="715932"/>
      </dsp:txXfrm>
    </dsp:sp>
    <dsp:sp modelId="{30A3F855-BF9B-4308-99E9-F7AD68FFDBC5}">
      <dsp:nvSpPr>
        <dsp:cNvPr id="0" name=""/>
        <dsp:cNvSpPr/>
      </dsp:nvSpPr>
      <dsp:spPr>
        <a:xfrm>
          <a:off x="265374" y="921058"/>
          <a:ext cx="0" cy="1592747"/>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4139B2B-7C1B-4DD0-8E9E-E95185286F0D}">
      <dsp:nvSpPr>
        <dsp:cNvPr id="0" name=""/>
        <dsp:cNvSpPr/>
      </dsp:nvSpPr>
      <dsp:spPr>
        <a:xfrm>
          <a:off x="218316" y="2466748"/>
          <a:ext cx="94116" cy="94116"/>
        </a:xfrm>
        <a:prstGeom prst="ellipse">
          <a:avLst/>
        </a:prstGeom>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764679-43E2-4C9D-9FA5-FDD240982863}">
      <dsp:nvSpPr>
        <dsp:cNvPr id="0" name=""/>
        <dsp:cNvSpPr/>
      </dsp:nvSpPr>
      <dsp:spPr>
        <a:xfrm rot="18900000">
          <a:off x="2380849" y="4078552"/>
          <a:ext cx="369726" cy="369726"/>
        </a:xfrm>
        <a:prstGeom prst="teardrop">
          <a:avLst>
            <a:gd name="adj" fmla="val 115000"/>
          </a:avLst>
        </a:prstGeom>
        <a:noFill/>
        <a:ln>
          <a:noFill/>
        </a:ln>
        <a:effectLst/>
      </dsp:spPr>
      <dsp:style>
        <a:lnRef idx="0">
          <a:scrgbClr r="0" g="0" b="0"/>
        </a:lnRef>
        <a:fillRef idx="0">
          <a:scrgbClr r="0" g="0" b="0"/>
        </a:fillRef>
        <a:effectRef idx="0">
          <a:scrgbClr r="0" g="0" b="0"/>
        </a:effectRef>
        <a:fontRef idx="minor"/>
      </dsp:style>
    </dsp:sp>
    <dsp:sp modelId="{15C637F7-F4FB-4656-88F8-BC1D2C194BE4}">
      <dsp:nvSpPr>
        <dsp:cNvPr id="0" name=""/>
        <dsp:cNvSpPr/>
      </dsp:nvSpPr>
      <dsp:spPr>
        <a:xfrm>
          <a:off x="2461138" y="4158841"/>
          <a:ext cx="209148" cy="209148"/>
        </a:xfrm>
        <a:prstGeom prst="ellipse">
          <a:avLst/>
        </a:prstGeom>
        <a:solidFill>
          <a:srgbClr val="FFC000"/>
        </a:solidFill>
        <a:ln w="12700" cap="flat" cmpd="sng" algn="ctr">
          <a:solidFill>
            <a:schemeClr val="tx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46BF58-40E9-402B-A616-5834FC600693}">
      <dsp:nvSpPr>
        <dsp:cNvPr id="0" name=""/>
        <dsp:cNvSpPr/>
      </dsp:nvSpPr>
      <dsp:spPr>
        <a:xfrm>
          <a:off x="2827148" y="3430843"/>
          <a:ext cx="3834212" cy="109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t" anchorCtr="0">
          <a:noAutofit/>
        </a:bodyPr>
        <a:lstStyle/>
        <a:p>
          <a:pPr marL="0" lvl="0" indent="0" algn="l" defTabSz="711200" rtl="0">
            <a:lnSpc>
              <a:spcPct val="90000"/>
            </a:lnSpc>
            <a:spcBef>
              <a:spcPct val="0"/>
            </a:spcBef>
            <a:spcAft>
              <a:spcPct val="35000"/>
            </a:spcAft>
            <a:buNone/>
          </a:pPr>
          <a:r>
            <a:rPr lang="en-AU" sz="1600" kern="1200" noProof="0" dirty="0"/>
            <a:t>- Accumulation rising in hail / bushfire postcodes</a:t>
          </a:r>
        </a:p>
        <a:p>
          <a:pPr marL="0" lvl="0" indent="0" algn="l" defTabSz="711200" rtl="0">
            <a:lnSpc>
              <a:spcPct val="90000"/>
            </a:lnSpc>
            <a:spcBef>
              <a:spcPct val="0"/>
            </a:spcBef>
            <a:spcAft>
              <a:spcPct val="35000"/>
            </a:spcAft>
            <a:buNone/>
          </a:pPr>
          <a:r>
            <a:rPr lang="en-AU" sz="1600" kern="1200" noProof="0" dirty="0"/>
            <a:t>- Lower layer exhaustion probability increasing</a:t>
          </a:r>
        </a:p>
      </dsp:txBody>
      <dsp:txXfrm>
        <a:off x="2827148" y="3430843"/>
        <a:ext cx="3834212" cy="1094008"/>
      </dsp:txXfrm>
    </dsp:sp>
    <dsp:sp modelId="{60AB1590-19FF-4CF4-8FC0-92C71D468DD2}">
      <dsp:nvSpPr>
        <dsp:cNvPr id="0" name=""/>
        <dsp:cNvSpPr/>
      </dsp:nvSpPr>
      <dsp:spPr>
        <a:xfrm>
          <a:off x="2827148" y="2714911"/>
          <a:ext cx="3834212" cy="715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rtl="0">
            <a:lnSpc>
              <a:spcPct val="90000"/>
            </a:lnSpc>
            <a:spcBef>
              <a:spcPct val="0"/>
            </a:spcBef>
            <a:spcAft>
              <a:spcPct val="35000"/>
            </a:spcAft>
            <a:buNone/>
            <a:defRPr b="1"/>
          </a:pPr>
          <a:r>
            <a:rPr lang="en-AU" sz="2000" kern="1200" noProof="0" dirty="0"/>
            <a:t>Results of Monitoring</a:t>
          </a:r>
        </a:p>
      </dsp:txBody>
      <dsp:txXfrm>
        <a:off x="2827148" y="2714911"/>
        <a:ext cx="3834212" cy="715932"/>
      </dsp:txXfrm>
    </dsp:sp>
    <dsp:sp modelId="{CAE83520-CF53-4714-8F8F-CA49B7A35F9C}">
      <dsp:nvSpPr>
        <dsp:cNvPr id="0" name=""/>
        <dsp:cNvSpPr/>
      </dsp:nvSpPr>
      <dsp:spPr>
        <a:xfrm>
          <a:off x="2565712" y="2513806"/>
          <a:ext cx="0" cy="1568615"/>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8B818C3-A318-492C-9146-BE811D617F3C}">
      <dsp:nvSpPr>
        <dsp:cNvPr id="0" name=""/>
        <dsp:cNvSpPr/>
      </dsp:nvSpPr>
      <dsp:spPr>
        <a:xfrm>
          <a:off x="2518654" y="2466748"/>
          <a:ext cx="94116" cy="94116"/>
        </a:xfrm>
        <a:prstGeom prst="ellipse">
          <a:avLst/>
        </a:prstGeom>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897924-7B61-4F96-AAE7-65403AB72FA8}">
      <dsp:nvSpPr>
        <dsp:cNvPr id="0" name=""/>
        <dsp:cNvSpPr/>
      </dsp:nvSpPr>
      <dsp:spPr>
        <a:xfrm rot="8100000">
          <a:off x="4681187" y="579334"/>
          <a:ext cx="369726" cy="369726"/>
        </a:xfrm>
        <a:prstGeom prst="teardrop">
          <a:avLst>
            <a:gd name="adj" fmla="val 115000"/>
          </a:avLst>
        </a:prstGeom>
        <a:noFill/>
        <a:ln>
          <a:noFill/>
        </a:ln>
        <a:effectLst/>
      </dsp:spPr>
      <dsp:style>
        <a:lnRef idx="0">
          <a:scrgbClr r="0" g="0" b="0"/>
        </a:lnRef>
        <a:fillRef idx="0">
          <a:scrgbClr r="0" g="0" b="0"/>
        </a:fillRef>
        <a:effectRef idx="0">
          <a:scrgbClr r="0" g="0" b="0"/>
        </a:effectRef>
        <a:fontRef idx="minor"/>
      </dsp:style>
    </dsp:sp>
    <dsp:sp modelId="{577BE354-D308-42E0-A39D-37A5BC3C2788}">
      <dsp:nvSpPr>
        <dsp:cNvPr id="0" name=""/>
        <dsp:cNvSpPr/>
      </dsp:nvSpPr>
      <dsp:spPr>
        <a:xfrm>
          <a:off x="4761476" y="659622"/>
          <a:ext cx="209148" cy="209148"/>
        </a:xfrm>
        <a:prstGeom prst="ellipse">
          <a:avLst/>
        </a:prstGeom>
        <a:solidFill>
          <a:srgbClr val="00B0F0"/>
        </a:solidFill>
        <a:ln w="12700" cap="flat" cmpd="sng" algn="ctr">
          <a:solidFill>
            <a:schemeClr val="tx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21C16-8711-442C-AC80-C1BC6A4E3DF1}">
      <dsp:nvSpPr>
        <dsp:cNvPr id="0" name=""/>
        <dsp:cNvSpPr/>
      </dsp:nvSpPr>
      <dsp:spPr>
        <a:xfrm>
          <a:off x="5127486" y="849150"/>
          <a:ext cx="3834212" cy="129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rtl="0">
            <a:lnSpc>
              <a:spcPct val="90000"/>
            </a:lnSpc>
            <a:spcBef>
              <a:spcPct val="0"/>
            </a:spcBef>
            <a:spcAft>
              <a:spcPct val="35000"/>
            </a:spcAft>
            <a:buNone/>
          </a:pPr>
          <a:r>
            <a:rPr lang="en-AU" sz="1600" kern="1200" noProof="0" dirty="0"/>
            <a:t>- Seasonal top‑up layer (reduce “two events” risk)</a:t>
          </a:r>
        </a:p>
        <a:p>
          <a:pPr marL="0" lvl="0" indent="0" algn="l" defTabSz="711200" rtl="0">
            <a:lnSpc>
              <a:spcPct val="90000"/>
            </a:lnSpc>
            <a:spcBef>
              <a:spcPct val="0"/>
            </a:spcBef>
            <a:spcAft>
              <a:spcPct val="35000"/>
            </a:spcAft>
            <a:buNone/>
          </a:pPr>
          <a:r>
            <a:rPr lang="en-AU" sz="1600" kern="1200" noProof="0" dirty="0"/>
            <a:t>- Short‑dated aggregate (cap repeated mid‑sized losses)</a:t>
          </a:r>
        </a:p>
        <a:p>
          <a:pPr marL="0" lvl="0" indent="0" algn="l" defTabSz="711200" rtl="0">
            <a:lnSpc>
              <a:spcPct val="90000"/>
            </a:lnSpc>
            <a:spcBef>
              <a:spcPct val="0"/>
            </a:spcBef>
            <a:spcAft>
              <a:spcPct val="35000"/>
            </a:spcAft>
            <a:buNone/>
          </a:pPr>
          <a:r>
            <a:rPr lang="en-AU" sz="1600" kern="1200" noProof="0" dirty="0"/>
            <a:t>- Increase quota share for new business (slow capital use)</a:t>
          </a:r>
        </a:p>
      </dsp:txBody>
      <dsp:txXfrm>
        <a:off x="5127486" y="849150"/>
        <a:ext cx="3834212" cy="1295113"/>
      </dsp:txXfrm>
    </dsp:sp>
    <dsp:sp modelId="{39E3AAD6-65D6-4368-BEE3-A5758419B5D8}">
      <dsp:nvSpPr>
        <dsp:cNvPr id="0" name=""/>
        <dsp:cNvSpPr/>
      </dsp:nvSpPr>
      <dsp:spPr>
        <a:xfrm>
          <a:off x="5127486" y="133218"/>
          <a:ext cx="3834212" cy="715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rtl="0">
            <a:lnSpc>
              <a:spcPct val="90000"/>
            </a:lnSpc>
            <a:spcBef>
              <a:spcPct val="0"/>
            </a:spcBef>
            <a:spcAft>
              <a:spcPct val="35000"/>
            </a:spcAft>
            <a:buNone/>
            <a:defRPr b="1"/>
          </a:pPr>
          <a:r>
            <a:rPr lang="en-AU" sz="2000" kern="1200" noProof="0" dirty="0"/>
            <a:t>Actions (prepositioned)</a:t>
          </a:r>
        </a:p>
      </dsp:txBody>
      <dsp:txXfrm>
        <a:off x="5127486" y="133218"/>
        <a:ext cx="3834212" cy="715932"/>
      </dsp:txXfrm>
    </dsp:sp>
    <dsp:sp modelId="{A836D002-C204-4255-B634-4A23DE76CB0C}">
      <dsp:nvSpPr>
        <dsp:cNvPr id="0" name=""/>
        <dsp:cNvSpPr/>
      </dsp:nvSpPr>
      <dsp:spPr>
        <a:xfrm>
          <a:off x="4866050" y="921058"/>
          <a:ext cx="0" cy="1592747"/>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A712379-89DA-4FFD-92AF-C03F17B7021E}">
      <dsp:nvSpPr>
        <dsp:cNvPr id="0" name=""/>
        <dsp:cNvSpPr/>
      </dsp:nvSpPr>
      <dsp:spPr>
        <a:xfrm>
          <a:off x="4818992" y="2466748"/>
          <a:ext cx="94116" cy="94116"/>
        </a:xfrm>
        <a:prstGeom prst="ellipse">
          <a:avLst/>
        </a:prstGeom>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89FC87-C82C-4801-8C75-8FA33CAA2FF7}">
      <dsp:nvSpPr>
        <dsp:cNvPr id="0" name=""/>
        <dsp:cNvSpPr/>
      </dsp:nvSpPr>
      <dsp:spPr>
        <a:xfrm rot="18900000">
          <a:off x="6981526" y="4078552"/>
          <a:ext cx="369726" cy="369726"/>
        </a:xfrm>
        <a:prstGeom prst="teardrop">
          <a:avLst>
            <a:gd name="adj" fmla="val 115000"/>
          </a:avLst>
        </a:prstGeom>
        <a:noFill/>
        <a:ln>
          <a:noFill/>
        </a:ln>
        <a:effectLst/>
      </dsp:spPr>
      <dsp:style>
        <a:lnRef idx="0">
          <a:scrgbClr r="0" g="0" b="0"/>
        </a:lnRef>
        <a:fillRef idx="0">
          <a:scrgbClr r="0" g="0" b="0"/>
        </a:fillRef>
        <a:effectRef idx="0">
          <a:scrgbClr r="0" g="0" b="0"/>
        </a:effectRef>
        <a:fontRef idx="minor"/>
      </dsp:style>
    </dsp:sp>
    <dsp:sp modelId="{4CE8258D-41CF-4C31-8EA6-79CAE6A364FE}">
      <dsp:nvSpPr>
        <dsp:cNvPr id="0" name=""/>
        <dsp:cNvSpPr/>
      </dsp:nvSpPr>
      <dsp:spPr>
        <a:xfrm>
          <a:off x="7061814" y="4158841"/>
          <a:ext cx="209148" cy="209148"/>
        </a:xfrm>
        <a:prstGeom prst="ellipse">
          <a:avLst/>
        </a:prstGeom>
        <a:solidFill>
          <a:srgbClr val="00B050"/>
        </a:solidFill>
        <a:ln w="12700" cap="flat" cmpd="sng" algn="ctr">
          <a:solidFill>
            <a:schemeClr val="tx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B164AE-6C74-4C9A-9F30-AEAA62723EF8}">
      <dsp:nvSpPr>
        <dsp:cNvPr id="0" name=""/>
        <dsp:cNvSpPr/>
      </dsp:nvSpPr>
      <dsp:spPr>
        <a:xfrm>
          <a:off x="7427824" y="3430843"/>
          <a:ext cx="3834212" cy="109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t" anchorCtr="0">
          <a:noAutofit/>
        </a:bodyPr>
        <a:lstStyle/>
        <a:p>
          <a:pPr marL="0" lvl="0" indent="0" algn="l" defTabSz="711200" rtl="0">
            <a:lnSpc>
              <a:spcPct val="90000"/>
            </a:lnSpc>
            <a:spcBef>
              <a:spcPct val="0"/>
            </a:spcBef>
            <a:spcAft>
              <a:spcPct val="35000"/>
            </a:spcAft>
            <a:buNone/>
          </a:pPr>
          <a:r>
            <a:rPr lang="en-AU" sz="1600" kern="1200" noProof="0" dirty="0"/>
            <a:t>- Keep earnings volatility within tolerance</a:t>
          </a:r>
        </a:p>
        <a:p>
          <a:pPr marL="0" lvl="0" indent="0" algn="l" defTabSz="711200" rtl="0">
            <a:lnSpc>
              <a:spcPct val="90000"/>
            </a:lnSpc>
            <a:spcBef>
              <a:spcPct val="0"/>
            </a:spcBef>
            <a:spcAft>
              <a:spcPct val="35000"/>
            </a:spcAft>
            <a:buNone/>
          </a:pPr>
          <a:r>
            <a:rPr lang="en-AU" sz="1600" kern="1200" noProof="0" dirty="0"/>
            <a:t>- Align actions to ICAAP / board risk appetite</a:t>
          </a:r>
        </a:p>
      </dsp:txBody>
      <dsp:txXfrm>
        <a:off x="7427824" y="3430843"/>
        <a:ext cx="3834212" cy="1094008"/>
      </dsp:txXfrm>
    </dsp:sp>
    <dsp:sp modelId="{6F399F5E-7906-4E5B-9AB6-693ADE381FC8}">
      <dsp:nvSpPr>
        <dsp:cNvPr id="0" name=""/>
        <dsp:cNvSpPr/>
      </dsp:nvSpPr>
      <dsp:spPr>
        <a:xfrm>
          <a:off x="7427824" y="2714911"/>
          <a:ext cx="3834212" cy="715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rtl="0">
            <a:lnSpc>
              <a:spcPct val="90000"/>
            </a:lnSpc>
            <a:spcBef>
              <a:spcPct val="0"/>
            </a:spcBef>
            <a:spcAft>
              <a:spcPct val="35000"/>
            </a:spcAft>
            <a:buNone/>
            <a:defRPr b="1"/>
          </a:pPr>
          <a:r>
            <a:rPr lang="en-AU" sz="2000" kern="1200" noProof="0" dirty="0"/>
            <a:t>Outcome</a:t>
          </a:r>
        </a:p>
      </dsp:txBody>
      <dsp:txXfrm>
        <a:off x="7427824" y="2714911"/>
        <a:ext cx="3834212" cy="715932"/>
      </dsp:txXfrm>
    </dsp:sp>
    <dsp:sp modelId="{79E10365-9EF4-477F-AFFA-DED00FD07F02}">
      <dsp:nvSpPr>
        <dsp:cNvPr id="0" name=""/>
        <dsp:cNvSpPr/>
      </dsp:nvSpPr>
      <dsp:spPr>
        <a:xfrm>
          <a:off x="7166389" y="2513806"/>
          <a:ext cx="0" cy="1568615"/>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F710ACC-CA70-415E-A277-49C68977CEA4}">
      <dsp:nvSpPr>
        <dsp:cNvPr id="0" name=""/>
        <dsp:cNvSpPr/>
      </dsp:nvSpPr>
      <dsp:spPr>
        <a:xfrm>
          <a:off x="7119330" y="2466748"/>
          <a:ext cx="94116" cy="94116"/>
        </a:xfrm>
        <a:prstGeom prst="ellipse">
          <a:avLst/>
        </a:prstGeom>
        <a:solidFill>
          <a:schemeClr val="dk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24/3/layout/BulletTimelineVariant1">
  <dgm:title val="Bullet Timeline"/>
  <dgm:desc val="Displays bulleted events in chronological order. Each event should have a date or name up to medium length and the option to add a description that can be medium or a bit longer in length."/>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270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b" for="ch" forName="L1TextContainer1" refType="h" fact="0.178"/>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8"/>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t" for="ch" forName="L1TextContainer1" refType="h" fact="0.55"/>
                        <dgm:constr type="b" for="ch" forName="L1TextContainer1" refType="h" fact="0.728"/>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fact="0.89"/>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b" for="ch" forName="L1TextContainer1" refType="h" fact="0.178"/>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8"/>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t" for="ch" forName="L1TextContainer1" refType="h" fact="0.55"/>
                        <dgm:constr type="b" for="ch" forName="L1TextContainer1" refType="h" fact="0.728"/>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fact="0.89"/>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4"/>
                  <dgm:constr type="h" for="ch" forName="Ellipse1" refType="w" refFor="ch" refForName="DropPin1" fact="0.4"/>
                  <dgm:constr type="ctrX" for="ch" forName="Ellipse1" refType="ctrX" refFor="ch" refForName="DropPin1"/>
                  <dgm:constr type="ctrY" for="ch" forName="Ellipse1" refType="ctrY" refFor="ch" refForName="DropPin1"/>
                </dgm:constrLst>
                <dgm:layoutNode name="DropPin1" styleLbl="revTx">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node2" moveWith="DropPin1">
                  <dgm:alg type="sp"/>
                  <dgm:shape xmlns:r="http://schemas.openxmlformats.org/officeDocument/2006/relationships" type="ellipse" r:blip="">
                    <dgm:adjLst/>
                    <dgm:extLst>
                      <a:ext uri="{B698B0E9-8C71-41B9-8309-B3DCBF30829C}">
                        <dgm1612:spPr xmlns:dgm1612="http://schemas.microsoft.com/office/drawing/2016/12/diagram">
                          <a:ln w="12700">
                            <a:solidFill>
                              <a:schemeClr val="tx1"/>
                            </a:solid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5" fact="NaN" max="NaN"/>
                </dgm:ruleLst>
              </dgm:layoutNode>
              <dgm:layoutNode name="ConnectLine1" styleLbl="sibTrans1D1">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b" for="ch" forName="L1TextContainer" refType="h" fact="0.178"/>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8"/>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t" for="ch" forName="L1TextContainer" refType="h" fact="0.55"/>
                        <dgm:constr type="b" for="ch" forName="L1TextContainer" refType="h" fact="0.728"/>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fact="0.89"/>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b" for="ch" forName="L1TextContainer" refType="h" fact="0.178"/>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8"/>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t" for="ch" forName="L1TextContainer" refType="h" fact="0.55"/>
                        <dgm:constr type="b" for="ch" forName="L1TextContainer" refType="h" fact="0.728"/>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fact="0.89"/>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4"/>
                  <dgm:constr type="h" for="ch" forName="Ellipse" refType="w" refFor="ch" refForName="DropPin" fact="0.4"/>
                  <dgm:constr type="ctrX" for="ch" forName="Ellipse" refType="ctrX" refFor="ch" refForName="DropPin"/>
                  <dgm:constr type="ctrY" for="ch" forName="Ellipse" refType="ctrY" refFor="ch" refForName="DropPin"/>
                </dgm:constrLst>
                <dgm:layoutNode name="DropPin" styleLbl="revTx">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node2" moveWith="DropPin">
                  <dgm:alg type="sp"/>
                  <dgm:shape xmlns:r="http://schemas.openxmlformats.org/officeDocument/2006/relationships" type="ellipse" r:blip="">
                    <dgm:adjLst/>
                    <dgm:extLst>
                      <a:ext uri="{B698B0E9-8C71-41B9-8309-B3DCBF30829C}">
                        <dgm1612:spPr xmlns:dgm1612="http://schemas.microsoft.com/office/drawing/2016/12/diagram">
                          <a:ln w="12700">
                            <a:solidFill>
                              <a:schemeClr val="tx1"/>
                            </a:solid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5" fact="NaN" max="NaN"/>
                </dgm:ruleLst>
              </dgm:layoutNode>
              <dgm:layoutNode name="ConnectLine" styleLbl="sibTrans1D1">
                <dgm:alg type="sp"/>
                <dgm:shape xmlns:r="http://schemas.openxmlformats.org/officeDocument/2006/relationships" type="line" r:blip="">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rtl="0">
              <a:defRPr sz="1200"/>
            </a:lvl1pPr>
          </a:lstStyle>
          <a:p>
            <a:endParaRPr lang="en-AU" dirty="0"/>
          </a:p>
        </p:txBody>
      </p:sp>
      <p:sp>
        <p:nvSpPr>
          <p:cNvPr id="3" name="Date Placeholder 2"/>
          <p:cNvSpPr>
            <a:spLocks noGrp="1"/>
          </p:cNvSpPr>
          <p:nvPr>
            <p:ph type="dt" idx="1"/>
          </p:nvPr>
        </p:nvSpPr>
        <p:spPr>
          <a:xfrm>
            <a:off x="3884613" y="0"/>
            <a:ext cx="2971800" cy="498056"/>
          </a:xfrm>
          <a:prstGeom prst="rect">
            <a:avLst/>
          </a:prstGeom>
        </p:spPr>
        <p:txBody>
          <a:bodyPr vert="horz" lIns="91440" tIns="45720" rIns="91440" bIns="45720" rtlCol="0"/>
          <a:lstStyle>
            <a:lvl1pPr algn="r" rtl="0">
              <a:defRPr sz="1200"/>
            </a:lvl1pPr>
          </a:lstStyle>
          <a:p>
            <a:fld id="{2F7A4CF7-9883-7542-8774-50E62ADBD844}" type="datetimeFigureOut">
              <a:rPr lang="en-AU" smtClean="0"/>
              <a:pPr/>
              <a:t>21/05/2026</a:t>
            </a:fld>
            <a:endParaRPr lang="en-AU" dirty="0"/>
          </a:p>
        </p:txBody>
      </p:sp>
      <p:sp>
        <p:nvSpPr>
          <p:cNvPr id="4" name="Slide Image Placehold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Footer Placehold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rtl="0">
              <a:defRPr sz="1200"/>
            </a:lvl1pPr>
          </a:lstStyle>
          <a:p>
            <a:endParaRPr lang="en-AU" dirty="0"/>
          </a:p>
        </p:txBody>
      </p:sp>
      <p:sp>
        <p:nvSpPr>
          <p:cNvPr id="7" name="Slide Number Placehold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rtl="0">
              <a:defRPr sz="1200"/>
            </a:lvl1pPr>
          </a:lstStyle>
          <a:p>
            <a:fld id="{1BEA80CD-AE39-0C4B-A880-515F813E088A}" type="slidenum">
              <a:rPr lang="en-AU" smtClean="0"/>
              <a:pPr/>
              <a:t>‹#›</a:t>
            </a:fld>
            <a:endParaRPr lang="en-AU" dirty="0"/>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qbe-my.sharepoint.com/personal/dmitry_gorelik_qbe_com/Documents/Microsoft%20Copilot%20Chat%20Files/STF_4th%20edition_Apr26_Xperil%20Coherency_For%20QBE.pdf?web=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a:t>
            </a:fld>
            <a:endParaRPr lang="en-AU" dirty="0"/>
          </a:p>
        </p:txBody>
      </p:sp>
    </p:spTree>
    <p:extLst>
      <p:ext uri="{BB962C8B-B14F-4D97-AF65-F5344CB8AC3E}">
        <p14:creationId xmlns:p14="http://schemas.microsoft.com/office/powerpoint/2010/main" val="2987105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1" i="0" kern="1200" dirty="0">
                <a:solidFill>
                  <a:schemeClr val="tx1"/>
                </a:solidFill>
                <a:effectLst/>
                <a:latin typeface="+mn-lt"/>
                <a:ea typeface="+mn-ea"/>
                <a:cs typeface="+mn-cs"/>
              </a:rPr>
              <a:t>ENSO creates opposing risk profiles:</a:t>
            </a:r>
            <a:r>
              <a:rPr lang="en-AU" sz="1200" b="0" i="0" kern="1200" dirty="0">
                <a:solidFill>
                  <a:schemeClr val="tx1"/>
                </a:solidFill>
                <a:effectLst/>
                <a:latin typeface="+mn-lt"/>
                <a:ea typeface="+mn-ea"/>
                <a:cs typeface="+mn-cs"/>
              </a:rPr>
              <a:t> </a:t>
            </a:r>
          </a:p>
          <a:p>
            <a:pPr fontAlgn="t"/>
            <a:r>
              <a:rPr lang="en-AU" sz="1200" b="0" i="0" kern="1200" dirty="0">
                <a:solidFill>
                  <a:schemeClr val="tx1"/>
                </a:solidFill>
                <a:effectLst/>
                <a:latin typeface="+mn-lt"/>
                <a:ea typeface="+mn-ea"/>
                <a:cs typeface="+mn-cs"/>
              </a:rPr>
              <a:t>Bushfire and water perils respond in exactly opposite directions to ENSO, creating a natural portfolio offset </a:t>
            </a:r>
            <a:r>
              <a:rPr lang="en-AU" sz="1200" b="0" i="0" u="none" strike="noStrike" kern="1200" dirty="0">
                <a:solidFill>
                  <a:schemeClr val="tx1"/>
                </a:solidFill>
                <a:effectLst/>
                <a:latin typeface="+mn-lt"/>
                <a:ea typeface="+mn-ea"/>
                <a:cs typeface="+mn-cs"/>
                <a:hlinkClick r:id="rId3"/>
              </a:rPr>
              <a:t>[</a:t>
            </a:r>
            <a:endParaRPr lang="en-AU" sz="1200" b="0" i="0" u="none" strike="noStrike"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Bushfire is the most ENSO-sensitive peril under El Niño, and non‑TC flood under La Niña, each driving earnings volatility </a:t>
            </a:r>
            <a:r>
              <a:rPr lang="en-AU" sz="1200" b="0" i="0" u="none" strike="noStrike" kern="1200" dirty="0">
                <a:solidFill>
                  <a:schemeClr val="tx1"/>
                </a:solidFill>
                <a:effectLst/>
                <a:latin typeface="+mn-lt"/>
                <a:ea typeface="+mn-ea"/>
                <a:cs typeface="+mn-cs"/>
                <a:hlinkClick r:id="rId3"/>
              </a:rPr>
              <a:t>[</a:t>
            </a:r>
            <a:endParaRPr lang="en-AU" sz="1200" b="0" i="0" u="none" strike="noStrike"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Tropical cyclones tend to be wetter during La Niña phases </a:t>
            </a:r>
            <a:r>
              <a:rPr lang="en-AU" sz="1200" b="0" i="0" u="none" strike="noStrike" kern="1200" dirty="0">
                <a:solidFill>
                  <a:schemeClr val="tx1"/>
                </a:solidFill>
                <a:effectLst/>
                <a:latin typeface="+mn-lt"/>
                <a:ea typeface="+mn-ea"/>
                <a:cs typeface="+mn-cs"/>
              </a:rPr>
              <a:t>[</a:t>
            </a:r>
          </a:p>
          <a:p>
            <a:pPr fontAlgn="t"/>
            <a:r>
              <a:rPr lang="en-AU" sz="1200" b="0" i="0" kern="1200" dirty="0">
                <a:solidFill>
                  <a:schemeClr val="tx1"/>
                </a:solidFill>
                <a:effectLst/>
                <a:latin typeface="+mn-lt"/>
                <a:ea typeface="+mn-ea"/>
                <a:cs typeface="+mn-cs"/>
              </a:rPr>
              <a:t>La Niña creates simultaneous elevated losses across all water perils, amplifying accumulation risk </a:t>
            </a:r>
            <a:r>
              <a:rPr lang="en-AU" sz="1200" b="0" i="0" u="none" strike="noStrike" kern="1200" dirty="0">
                <a:solidFill>
                  <a:schemeClr val="tx1"/>
                </a:solidFill>
                <a:effectLst/>
                <a:latin typeface="+mn-lt"/>
                <a:ea typeface="+mn-ea"/>
                <a:cs typeface="+mn-cs"/>
                <a:hlinkClick r:id="rId3"/>
              </a:rPr>
              <a:t>[</a:t>
            </a:r>
          </a:p>
          <a:p>
            <a:pPr fontAlgn="t"/>
            <a:r>
              <a:rPr lang="en-AU" sz="1200" b="0" i="0" u="none" strike="noStrike" kern="1200" dirty="0">
                <a:solidFill>
                  <a:schemeClr val="tx1"/>
                </a:solidFill>
                <a:effectLst/>
                <a:latin typeface="+mn-lt"/>
                <a:ea typeface="+mn-ea"/>
                <a:cs typeface="+mn-cs"/>
                <a:hlinkClick r:id="rId3"/>
              </a:rPr>
              <a:t>]</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Regional impacts can be more or less significant </a:t>
            </a:r>
            <a:endParaRPr lang="en-AU" sz="1200" b="0" i="0" u="none" strike="noStrike"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10</a:t>
            </a:fld>
            <a:endParaRPr lang="en-AU" dirty="0"/>
          </a:p>
        </p:txBody>
      </p:sp>
    </p:spTree>
    <p:extLst>
      <p:ext uri="{BB962C8B-B14F-4D97-AF65-F5344CB8AC3E}">
        <p14:creationId xmlns:p14="http://schemas.microsoft.com/office/powerpoint/2010/main" val="2741474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11</a:t>
            </a:fld>
            <a:endParaRPr lang="en-AU" dirty="0"/>
          </a:p>
        </p:txBody>
      </p:sp>
    </p:spTree>
    <p:extLst>
      <p:ext uri="{BB962C8B-B14F-4D97-AF65-F5344CB8AC3E}">
        <p14:creationId xmlns:p14="http://schemas.microsoft.com/office/powerpoint/2010/main" val="1849110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2A2E010-2DD5-4BC0-8B8E-1B896EA53CB1}" type="slidenum">
              <a:rPr lang="en-AU" smtClean="0"/>
              <a:pPr/>
              <a:t>12</a:t>
            </a:fld>
            <a:endParaRPr lang="en-AU" dirty="0"/>
          </a:p>
        </p:txBody>
      </p:sp>
    </p:spTree>
    <p:extLst>
      <p:ext uri="{BB962C8B-B14F-4D97-AF65-F5344CB8AC3E}">
        <p14:creationId xmlns:p14="http://schemas.microsoft.com/office/powerpoint/2010/main" val="2565891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13</a:t>
            </a:fld>
            <a:endParaRPr lang="en-AU" dirty="0"/>
          </a:p>
        </p:txBody>
      </p:sp>
    </p:spTree>
    <p:extLst>
      <p:ext uri="{BB962C8B-B14F-4D97-AF65-F5344CB8AC3E}">
        <p14:creationId xmlns:p14="http://schemas.microsoft.com/office/powerpoint/2010/main" val="2368336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14</a:t>
            </a:fld>
            <a:endParaRPr lang="en-AU" dirty="0"/>
          </a:p>
        </p:txBody>
      </p:sp>
    </p:spTree>
    <p:extLst>
      <p:ext uri="{BB962C8B-B14F-4D97-AF65-F5344CB8AC3E}">
        <p14:creationId xmlns:p14="http://schemas.microsoft.com/office/powerpoint/2010/main" val="1915060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15</a:t>
            </a:fld>
            <a:endParaRPr lang="en-AU" dirty="0"/>
          </a:p>
        </p:txBody>
      </p:sp>
    </p:spTree>
    <p:extLst>
      <p:ext uri="{BB962C8B-B14F-4D97-AF65-F5344CB8AC3E}">
        <p14:creationId xmlns:p14="http://schemas.microsoft.com/office/powerpoint/2010/main" val="2281227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16</a:t>
            </a:fld>
            <a:endParaRPr lang="en-AU" dirty="0"/>
          </a:p>
        </p:txBody>
      </p:sp>
    </p:spTree>
    <p:extLst>
      <p:ext uri="{BB962C8B-B14F-4D97-AF65-F5344CB8AC3E}">
        <p14:creationId xmlns:p14="http://schemas.microsoft.com/office/powerpoint/2010/main" val="3369554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17</a:t>
            </a:fld>
            <a:endParaRPr lang="en-AU" dirty="0"/>
          </a:p>
        </p:txBody>
      </p:sp>
    </p:spTree>
    <p:extLst>
      <p:ext uri="{BB962C8B-B14F-4D97-AF65-F5344CB8AC3E}">
        <p14:creationId xmlns:p14="http://schemas.microsoft.com/office/powerpoint/2010/main" val="992850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18</a:t>
            </a:fld>
            <a:endParaRPr lang="en-AU" dirty="0"/>
          </a:p>
        </p:txBody>
      </p:sp>
    </p:spTree>
    <p:extLst>
      <p:ext uri="{BB962C8B-B14F-4D97-AF65-F5344CB8AC3E}">
        <p14:creationId xmlns:p14="http://schemas.microsoft.com/office/powerpoint/2010/main" val="699335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6C502-14A5-B486-5D96-2D1E8B9C98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33BB5-7A56-5ADA-004A-B7466DA2BE2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CD6B8C5-1441-11EF-D60B-2C70D33045F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B642D83-92B2-629F-7175-552039A5C610}"/>
              </a:ext>
            </a:extLst>
          </p:cNvPr>
          <p:cNvSpPr>
            <a:spLocks noGrp="1"/>
          </p:cNvSpPr>
          <p:nvPr>
            <p:ph type="sldNum" sz="quarter" idx="5"/>
          </p:nvPr>
        </p:nvSpPr>
        <p:spPr/>
        <p:txBody>
          <a:bodyPr/>
          <a:lstStyle/>
          <a:p>
            <a:fld id="{1BEA80CD-AE39-0C4B-A880-515F813E088A}" type="slidenum">
              <a:rPr lang="en-AU" smtClean="0"/>
              <a:pPr/>
              <a:t>19</a:t>
            </a:fld>
            <a:endParaRPr lang="en-AU" dirty="0"/>
          </a:p>
        </p:txBody>
      </p:sp>
    </p:spTree>
    <p:extLst>
      <p:ext uri="{BB962C8B-B14F-4D97-AF65-F5344CB8AC3E}">
        <p14:creationId xmlns:p14="http://schemas.microsoft.com/office/powerpoint/2010/main" val="407899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a:t>
            </a:fld>
            <a:endParaRPr lang="en-AU" dirty="0"/>
          </a:p>
        </p:txBody>
      </p:sp>
    </p:spTree>
    <p:extLst>
      <p:ext uri="{BB962C8B-B14F-4D97-AF65-F5344CB8AC3E}">
        <p14:creationId xmlns:p14="http://schemas.microsoft.com/office/powerpoint/2010/main" val="3073804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CF04E-BE65-BE9A-C21E-D1DC8FA21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BD59B-6BBB-150A-EC24-6A871FB757E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EDB94F7C-7D51-F2F2-0988-F7195B83AB5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25FE0B8-7B2D-0ACC-8576-62D0128A6F79}"/>
              </a:ext>
            </a:extLst>
          </p:cNvPr>
          <p:cNvSpPr>
            <a:spLocks noGrp="1"/>
          </p:cNvSpPr>
          <p:nvPr>
            <p:ph type="sldNum" sz="quarter" idx="5"/>
          </p:nvPr>
        </p:nvSpPr>
        <p:spPr/>
        <p:txBody>
          <a:bodyPr/>
          <a:lstStyle/>
          <a:p>
            <a:fld id="{1BEA80CD-AE39-0C4B-A880-515F813E088A}" type="slidenum">
              <a:rPr lang="en-AU" smtClean="0"/>
              <a:pPr/>
              <a:t>20</a:t>
            </a:fld>
            <a:endParaRPr lang="en-AU" dirty="0"/>
          </a:p>
        </p:txBody>
      </p:sp>
    </p:spTree>
    <p:extLst>
      <p:ext uri="{BB962C8B-B14F-4D97-AF65-F5344CB8AC3E}">
        <p14:creationId xmlns:p14="http://schemas.microsoft.com/office/powerpoint/2010/main" val="1268194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21</a:t>
            </a:fld>
            <a:endParaRPr lang="en-AU" dirty="0"/>
          </a:p>
        </p:txBody>
      </p:sp>
    </p:spTree>
    <p:extLst>
      <p:ext uri="{BB962C8B-B14F-4D97-AF65-F5344CB8AC3E}">
        <p14:creationId xmlns:p14="http://schemas.microsoft.com/office/powerpoint/2010/main" val="20592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BFEC-60C5-8928-2B67-35CB83331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77065-EF34-16E8-241E-38A906FFE1A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FEF9220-A1B7-968E-F546-4DA55A0A62E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4FF1912-5343-3F58-5207-658A3990A363}"/>
              </a:ext>
            </a:extLst>
          </p:cNvPr>
          <p:cNvSpPr>
            <a:spLocks noGrp="1"/>
          </p:cNvSpPr>
          <p:nvPr>
            <p:ph type="sldNum" sz="quarter" idx="5"/>
          </p:nvPr>
        </p:nvSpPr>
        <p:spPr/>
        <p:txBody>
          <a:bodyPr/>
          <a:lstStyle/>
          <a:p>
            <a:fld id="{1BEA80CD-AE39-0C4B-A880-515F813E088A}" type="slidenum">
              <a:rPr lang="en-AU" smtClean="0"/>
              <a:pPr/>
              <a:t>22</a:t>
            </a:fld>
            <a:endParaRPr lang="en-AU" dirty="0"/>
          </a:p>
        </p:txBody>
      </p:sp>
    </p:spTree>
    <p:extLst>
      <p:ext uri="{BB962C8B-B14F-4D97-AF65-F5344CB8AC3E}">
        <p14:creationId xmlns:p14="http://schemas.microsoft.com/office/powerpoint/2010/main" val="3492164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23</a:t>
            </a:fld>
            <a:endParaRPr lang="en-AU" dirty="0"/>
          </a:p>
        </p:txBody>
      </p:sp>
    </p:spTree>
    <p:extLst>
      <p:ext uri="{BB962C8B-B14F-4D97-AF65-F5344CB8AC3E}">
        <p14:creationId xmlns:p14="http://schemas.microsoft.com/office/powerpoint/2010/main" val="3915181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24</a:t>
            </a:fld>
            <a:endParaRPr lang="en-AU" dirty="0"/>
          </a:p>
        </p:txBody>
      </p:sp>
    </p:spTree>
    <p:extLst>
      <p:ext uri="{BB962C8B-B14F-4D97-AF65-F5344CB8AC3E}">
        <p14:creationId xmlns:p14="http://schemas.microsoft.com/office/powerpoint/2010/main" val="3747551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25</a:t>
            </a:fld>
            <a:endParaRPr lang="en-AU" dirty="0"/>
          </a:p>
        </p:txBody>
      </p:sp>
    </p:spTree>
    <p:extLst>
      <p:ext uri="{BB962C8B-B14F-4D97-AF65-F5344CB8AC3E}">
        <p14:creationId xmlns:p14="http://schemas.microsoft.com/office/powerpoint/2010/main" val="279882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26</a:t>
            </a:fld>
            <a:endParaRPr lang="en-AU" dirty="0"/>
          </a:p>
        </p:txBody>
      </p:sp>
    </p:spTree>
    <p:extLst>
      <p:ext uri="{BB962C8B-B14F-4D97-AF65-F5344CB8AC3E}">
        <p14:creationId xmlns:p14="http://schemas.microsoft.com/office/powerpoint/2010/main" val="40011465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27</a:t>
            </a:fld>
            <a:endParaRPr lang="en-AU" dirty="0"/>
          </a:p>
        </p:txBody>
      </p:sp>
    </p:spTree>
    <p:extLst>
      <p:ext uri="{BB962C8B-B14F-4D97-AF65-F5344CB8AC3E}">
        <p14:creationId xmlns:p14="http://schemas.microsoft.com/office/powerpoint/2010/main" val="2527452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3</a:t>
            </a:fld>
            <a:endParaRPr lang="en-AU" dirty="0"/>
          </a:p>
        </p:txBody>
      </p:sp>
    </p:spTree>
    <p:extLst>
      <p:ext uri="{BB962C8B-B14F-4D97-AF65-F5344CB8AC3E}">
        <p14:creationId xmlns:p14="http://schemas.microsoft.com/office/powerpoint/2010/main" val="3260799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4</a:t>
            </a:fld>
            <a:endParaRPr lang="en-AU" dirty="0"/>
          </a:p>
        </p:txBody>
      </p:sp>
    </p:spTree>
    <p:extLst>
      <p:ext uri="{BB962C8B-B14F-4D97-AF65-F5344CB8AC3E}">
        <p14:creationId xmlns:p14="http://schemas.microsoft.com/office/powerpoint/2010/main" val="3783922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5</a:t>
            </a:fld>
            <a:endParaRPr lang="en-AU" dirty="0"/>
          </a:p>
        </p:txBody>
      </p:sp>
    </p:spTree>
    <p:extLst>
      <p:ext uri="{BB962C8B-B14F-4D97-AF65-F5344CB8AC3E}">
        <p14:creationId xmlns:p14="http://schemas.microsoft.com/office/powerpoint/2010/main" val="54849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6</a:t>
            </a:fld>
            <a:endParaRPr lang="en-AU" dirty="0"/>
          </a:p>
        </p:txBody>
      </p:sp>
    </p:spTree>
    <p:extLst>
      <p:ext uri="{BB962C8B-B14F-4D97-AF65-F5344CB8AC3E}">
        <p14:creationId xmlns:p14="http://schemas.microsoft.com/office/powerpoint/2010/main" val="242212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en-AU" sz="1200" b="1" dirty="0">
                <a:solidFill>
                  <a:schemeClr val="accent3"/>
                </a:solidFill>
              </a:rPr>
              <a:t>What is ENSO?</a:t>
            </a:r>
          </a:p>
          <a:p>
            <a:pPr>
              <a:lnSpc>
                <a:spcPct val="107000"/>
              </a:lnSpc>
              <a:spcAft>
                <a:spcPts val="800"/>
              </a:spcAft>
              <a:buNone/>
            </a:pPr>
            <a:r>
              <a:rPr lang="en-AU" sz="1200" dirty="0">
                <a:solidFill>
                  <a:schemeClr val="accent3"/>
                </a:solidFill>
              </a:rPr>
              <a:t>El Nino Southern Oscillation results from coupled ocean-atmosphere interactions in the tropical Pacific.</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7</a:t>
            </a:fld>
            <a:endParaRPr lang="en-AU" dirty="0"/>
          </a:p>
        </p:txBody>
      </p:sp>
    </p:spTree>
    <p:extLst>
      <p:ext uri="{BB962C8B-B14F-4D97-AF65-F5344CB8AC3E}">
        <p14:creationId xmlns:p14="http://schemas.microsoft.com/office/powerpoint/2010/main" val="1954890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AU" smtClean="0"/>
              <a:pPr/>
              <a:t>8</a:t>
            </a:fld>
            <a:endParaRPr lang="en-AU" dirty="0"/>
          </a:p>
        </p:txBody>
      </p:sp>
    </p:spTree>
    <p:extLst>
      <p:ext uri="{BB962C8B-B14F-4D97-AF65-F5344CB8AC3E}">
        <p14:creationId xmlns:p14="http://schemas.microsoft.com/office/powerpoint/2010/main" val="696225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270CB-DF41-540E-49A7-8E8F8B19F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95B7D-FC11-E9FB-45DA-7457DA168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28DEF-4B3A-B099-79E6-25583E13E4CA}"/>
              </a:ext>
            </a:extLst>
          </p:cNvPr>
          <p:cNvSpPr>
            <a:spLocks noGrp="1"/>
          </p:cNvSpPr>
          <p:nvPr>
            <p:ph type="body" idx="1"/>
          </p:nvPr>
        </p:nvSpPr>
        <p:spPr/>
        <p:txBody>
          <a:bodyPr/>
          <a:lstStyle/>
          <a:p>
            <a:pPr>
              <a:lnSpc>
                <a:spcPct val="107000"/>
              </a:lnSpc>
              <a:spcAft>
                <a:spcPts val="800"/>
              </a:spcAft>
              <a:buNone/>
            </a:pPr>
            <a:r>
              <a:rPr lang="en-AU" sz="1200" b="1" dirty="0">
                <a:solidFill>
                  <a:schemeClr val="accent3"/>
                </a:solidFill>
              </a:rPr>
              <a:t>What is ENSO?</a:t>
            </a:r>
          </a:p>
          <a:p>
            <a:pPr>
              <a:lnSpc>
                <a:spcPct val="107000"/>
              </a:lnSpc>
              <a:spcAft>
                <a:spcPts val="800"/>
              </a:spcAft>
              <a:buNone/>
            </a:pPr>
            <a:r>
              <a:rPr lang="en-AU" sz="1200" dirty="0">
                <a:solidFill>
                  <a:schemeClr val="accent3"/>
                </a:solidFill>
              </a:rPr>
              <a:t>El Nino Southern Oscillation results from coupled ocean-atmosphere interactions in the tropical Pacific.</a:t>
            </a:r>
          </a:p>
          <a:p>
            <a:endParaRPr lang="en-AU" dirty="0"/>
          </a:p>
        </p:txBody>
      </p:sp>
      <p:sp>
        <p:nvSpPr>
          <p:cNvPr id="4" name="Slide Number Placeholder 3">
            <a:extLst>
              <a:ext uri="{FF2B5EF4-FFF2-40B4-BE49-F238E27FC236}">
                <a16:creationId xmlns:a16="http://schemas.microsoft.com/office/drawing/2014/main" id="{130F15EC-28E4-70E3-440F-24AF89F231B0}"/>
              </a:ext>
            </a:extLst>
          </p:cNvPr>
          <p:cNvSpPr>
            <a:spLocks noGrp="1"/>
          </p:cNvSpPr>
          <p:nvPr>
            <p:ph type="sldNum" sz="quarter" idx="5"/>
          </p:nvPr>
        </p:nvSpPr>
        <p:spPr/>
        <p:txBody>
          <a:bodyPr/>
          <a:lstStyle/>
          <a:p>
            <a:fld id="{1BEA80CD-AE39-0C4B-A880-515F813E088A}" type="slidenum">
              <a:rPr lang="en-AU" smtClean="0"/>
              <a:pPr/>
              <a:t>9</a:t>
            </a:fld>
            <a:endParaRPr lang="en-AU" dirty="0"/>
          </a:p>
        </p:txBody>
      </p:sp>
    </p:spTree>
    <p:extLst>
      <p:ext uri="{BB962C8B-B14F-4D97-AF65-F5344CB8AC3E}">
        <p14:creationId xmlns:p14="http://schemas.microsoft.com/office/powerpoint/2010/main" val="1007448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2.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D7904DF-A5EA-53B4-F357-1FBE9E70D5D2}"/>
              </a:ext>
            </a:extLst>
          </p:cNvPr>
          <p:cNvGraphicFramePr>
            <a:graphicFrameLocks/>
          </p:cNvGraphicFramePr>
          <p:nvPr userDrawn="1">
            <p:custDataLst>
              <p:tags r:id="rId1"/>
            </p:custDataLst>
            <p:extLst>
              <p:ext uri="{D42A27DB-BD31-4B8C-83A1-F6EECF244321}">
                <p14:modId xmlns:p14="http://schemas.microsoft.com/office/powerpoint/2010/main" val="42193622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vert="horz" rIns="0" anchor="t" anchorCtr="0"/>
          <a:lstStyle>
            <a:lvl1pPr algn="l" rtl="0">
              <a:defRPr sz="3500" b="0" i="0">
                <a:solidFill>
                  <a:schemeClr val="bg1"/>
                </a:solidFill>
                <a:latin typeface="ABC Oracle Medium" panose="020B0504040202060203" pitchFamily="34" charset="77"/>
              </a:defRPr>
            </a:lvl1pPr>
          </a:lstStyle>
          <a:p>
            <a:r>
              <a:rPr lang="en-AU" dirty="0"/>
              <a:t>Click to edit Master title style</a:t>
            </a:r>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rtl="0">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Click to edit Master subtitle style</a:t>
            </a:r>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pPr rtl="0"/>
            <a:endParaRPr lang="en-AU" dirty="0"/>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65021C2-B24D-F7C1-4966-B6DF380D7DB6}"/>
              </a:ext>
            </a:extLst>
          </p:cNvPr>
          <p:cNvGraphicFramePr>
            <a:graphicFrameLocks/>
          </p:cNvGraphicFramePr>
          <p:nvPr userDrawn="1">
            <p:custDataLst>
              <p:tags r:id="rId1"/>
            </p:custDataLst>
            <p:extLst>
              <p:ext uri="{D42A27DB-BD31-4B8C-83A1-F6EECF244321}">
                <p14:modId xmlns:p14="http://schemas.microsoft.com/office/powerpoint/2010/main" val="39508689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vert="horz" rIns="0"/>
          <a:lstStyle>
            <a:lvl1pPr rtl="0">
              <a:defRPr sz="4200" b="0" i="0">
                <a:solidFill>
                  <a:schemeClr val="bg1"/>
                </a:solidFill>
                <a:latin typeface="+mj-lt"/>
              </a:defRPr>
            </a:lvl1pPr>
          </a:lstStyle>
          <a:p>
            <a:r>
              <a:rPr lang="en-AU" dirty="0"/>
              <a:t>Click to edit Master title style</a:t>
            </a:r>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pPr rtl="0"/>
            <a:endParaRPr lang="en-AU"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rtl="0">
              <a:defRPr>
                <a:solidFill>
                  <a:schemeClr val="bg1"/>
                </a:solidFill>
              </a:defRPr>
            </a:lvl1pPr>
          </a:lstStyle>
          <a:p>
            <a:fld id="{741AFF56-1126-4107-9C02-BC0EFBF16431}" type="slidenum">
              <a:rPr lang="en-AU" smtClean="0"/>
              <a:pPr/>
              <a:t>‹#›</a:t>
            </a:fld>
            <a:endParaRPr lang="en-AU"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3745ABA-AD8D-90BB-B256-029FD3F1310A}"/>
              </a:ext>
            </a:extLst>
          </p:cNvPr>
          <p:cNvGraphicFramePr>
            <a:graphicFrameLocks/>
          </p:cNvGraphicFramePr>
          <p:nvPr userDrawn="1">
            <p:custDataLst>
              <p:tags r:id="rId1"/>
            </p:custDataLst>
            <p:extLst>
              <p:ext uri="{D42A27DB-BD31-4B8C-83A1-F6EECF244321}">
                <p14:modId xmlns:p14="http://schemas.microsoft.com/office/powerpoint/2010/main" val="28881393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lvl1pPr rtl="0">
              <a:defRPr/>
            </a:lvl1pPr>
            <a:lvl2pPr rtl="0">
              <a:defRPr/>
            </a:lvl2pPr>
            <a:lvl3pPr rtl="0">
              <a:defRPr/>
            </a:lvl3pPr>
            <a:lvl4pPr rtl="0">
              <a:defRPr/>
            </a:lvl4pPr>
            <a:lvl5pPr rtl="0">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solidFill>
                  <a:schemeClr val="bg1"/>
                </a:solidFill>
              </a:defRPr>
            </a:lvl1pPr>
          </a:lstStyle>
          <a:p>
            <a:fld id="{741AFF56-1126-4107-9C02-BC0EFBF16431}" type="slidenum">
              <a:rPr lang="en-AU" smtClean="0"/>
              <a:pPr/>
              <a:t>‹#›</a:t>
            </a:fld>
            <a:endParaRPr lang="en-AU"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pPr rtl="0"/>
            <a:endParaRPr lang="en-AU" dirty="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84ECEC7-BCEB-41F9-9E21-FEAD3C94C5B1}"/>
              </a:ext>
            </a:extLst>
          </p:cNvPr>
          <p:cNvGraphicFramePr>
            <a:graphicFrameLocks/>
          </p:cNvGraphicFramePr>
          <p:nvPr userDrawn="1">
            <p:custDataLst>
              <p:tags r:id="rId1"/>
            </p:custDataLst>
            <p:extLst>
              <p:ext uri="{D42A27DB-BD31-4B8C-83A1-F6EECF244321}">
                <p14:modId xmlns:p14="http://schemas.microsoft.com/office/powerpoint/2010/main" val="4136659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a:solidFill>
                  <a:schemeClr val="bg1"/>
                </a:solidFill>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rtl="0">
              <a:defRPr sz="2400">
                <a:solidFill>
                  <a:schemeClr val="bg1"/>
                </a:solidFill>
              </a:defRPr>
            </a:lvl1pPr>
            <a:lvl2pPr rtl="0">
              <a:defRPr sz="2400">
                <a:solidFill>
                  <a:schemeClr val="bg1"/>
                </a:solidFill>
              </a:defRPr>
            </a:lvl2pPr>
            <a:lvl3pPr rtl="0">
              <a:defRPr sz="2400">
                <a:solidFill>
                  <a:schemeClr val="bg1"/>
                </a:solidFill>
              </a:defRPr>
            </a:lvl3pPr>
            <a:lvl4pPr rtl="0">
              <a:defRPr sz="2400">
                <a:solidFill>
                  <a:schemeClr val="bg1"/>
                </a:solidFill>
              </a:defRPr>
            </a:lvl4pPr>
            <a:lvl5pPr rtl="0">
              <a:defRPr sz="2400">
                <a:solidFill>
                  <a:schemeClr val="bg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solidFill>
                  <a:schemeClr val="bg1"/>
                </a:solidFill>
              </a:defRPr>
            </a:lvl1pPr>
          </a:lstStyle>
          <a:p>
            <a:fld id="{741AFF56-1126-4107-9C02-BC0EFBF16431}" type="slidenum">
              <a:rPr lang="en-AU" smtClean="0"/>
              <a:pPr/>
              <a:t>‹#›</a:t>
            </a:fld>
            <a:endParaRPr lang="en-AU"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pPr rtl="0"/>
            <a:endParaRPr lang="en-AU" dirty="0"/>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FC2EB31-1F04-1617-310D-EA298C0B0014}"/>
              </a:ext>
            </a:extLst>
          </p:cNvPr>
          <p:cNvGraphicFramePr>
            <a:graphicFrameLocks/>
          </p:cNvGraphicFramePr>
          <p:nvPr userDrawn="1">
            <p:custDataLst>
              <p:tags r:id="rId1"/>
            </p:custDataLst>
            <p:extLst>
              <p:ext uri="{D42A27DB-BD31-4B8C-83A1-F6EECF244321}">
                <p14:modId xmlns:p14="http://schemas.microsoft.com/office/powerpoint/2010/main" val="1740482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a:solidFill>
                  <a:schemeClr val="tx1"/>
                </a:solidFill>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rtl="0">
              <a:spcBef>
                <a:spcPts val="1800"/>
              </a:spcBef>
              <a:spcAft>
                <a:spcPts val="600"/>
              </a:spcAft>
              <a:defRPr>
                <a:solidFill>
                  <a:schemeClr val="accent3"/>
                </a:solidFill>
              </a:defRPr>
            </a:lvl1pPr>
            <a:lvl2pPr marL="0" indent="0" rtl="0">
              <a:buNone/>
              <a:defRPr>
                <a:solidFill>
                  <a:schemeClr val="accent3"/>
                </a:solidFill>
              </a:defRPr>
            </a:lvl2pPr>
            <a:lvl3pPr marL="355600" indent="-355600" rtl="0">
              <a:tabLst/>
              <a:defRPr>
                <a:solidFill>
                  <a:schemeClr val="accent3"/>
                </a:solidFill>
              </a:defRPr>
            </a:lvl3pPr>
            <a:lvl4pPr marL="712788" indent="-357188" rtl="0">
              <a:tabLst/>
              <a:defRPr>
                <a:solidFill>
                  <a:schemeClr val="accent3"/>
                </a:solidFill>
              </a:defRPr>
            </a:lvl4pPr>
            <a:lvl5pPr marL="1068388" indent="-355600" rtl="0">
              <a:tabLst/>
              <a:defRPr>
                <a:solidFill>
                  <a:schemeClr val="accent3"/>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solidFill>
                  <a:schemeClr val="accent3"/>
                </a:solidFill>
              </a:defRPr>
            </a:lvl1pPr>
          </a:lstStyle>
          <a:p>
            <a:fld id="{741AFF56-1126-4107-9C02-BC0EFBF16431}" type="slidenum">
              <a:rPr lang="en-AU" smtClean="0"/>
              <a:pPr/>
              <a:t>‹#›</a:t>
            </a:fld>
            <a:endParaRPr lang="en-AU"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pPr rtl="0"/>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rtl="0">
              <a:spcBef>
                <a:spcPts val="1800"/>
              </a:spcBef>
              <a:spcAft>
                <a:spcPts val="600"/>
              </a:spcAft>
              <a:defRPr>
                <a:solidFill>
                  <a:schemeClr val="accent3"/>
                </a:solidFill>
              </a:defRPr>
            </a:lvl1pPr>
            <a:lvl2pPr marL="0" indent="0" rtl="0">
              <a:buNone/>
              <a:defRPr>
                <a:solidFill>
                  <a:schemeClr val="accent3"/>
                </a:solidFill>
              </a:defRPr>
            </a:lvl2pPr>
            <a:lvl3pPr marL="355600" indent="-355600" rtl="0">
              <a:tabLst/>
              <a:defRPr>
                <a:solidFill>
                  <a:schemeClr val="accent3"/>
                </a:solidFill>
              </a:defRPr>
            </a:lvl3pPr>
            <a:lvl4pPr marL="712788" indent="-357188" rtl="0">
              <a:tabLst/>
              <a:defRPr>
                <a:solidFill>
                  <a:schemeClr val="accent3"/>
                </a:solidFill>
              </a:defRPr>
            </a:lvl4pPr>
            <a:lvl5pPr marL="1068388" indent="-355600" rtl="0">
              <a:tabLst/>
              <a:defRPr>
                <a:solidFill>
                  <a:schemeClr val="accent3"/>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35F56D-B4A0-92A1-FA68-9308A1A3C3AE}"/>
              </a:ext>
            </a:extLst>
          </p:cNvPr>
          <p:cNvGraphicFramePr>
            <a:graphicFrameLocks/>
          </p:cNvGraphicFramePr>
          <p:nvPr userDrawn="1">
            <p:custDataLst>
              <p:tags r:id="rId1"/>
            </p:custDataLst>
            <p:extLst>
              <p:ext uri="{D42A27DB-BD31-4B8C-83A1-F6EECF244321}">
                <p14:modId xmlns:p14="http://schemas.microsoft.com/office/powerpoint/2010/main" val="28113283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vert="horz" rIns="0"/>
          <a:lstStyle>
            <a:lvl1pPr rtl="0">
              <a:defRPr sz="2000" b="0" i="0">
                <a:solidFill>
                  <a:schemeClr val="accent1"/>
                </a:solidFill>
                <a:latin typeface="ABC Oracle Medium" panose="020B0504040202060203" pitchFamily="34" charset="77"/>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rtl="0">
              <a:spcBef>
                <a:spcPts val="0"/>
              </a:spcBef>
              <a:spcAft>
                <a:spcPts val="0"/>
              </a:spcAft>
              <a:defRPr sz="900">
                <a:solidFill>
                  <a:schemeClr val="tx1"/>
                </a:solidFill>
              </a:defRPr>
            </a:lvl1pPr>
            <a:lvl2pPr marL="0" indent="0" rtl="0">
              <a:buNone/>
              <a:defRPr sz="900">
                <a:solidFill>
                  <a:schemeClr val="tx1"/>
                </a:solidFill>
              </a:defRPr>
            </a:lvl2pPr>
            <a:lvl3pPr marL="180975" indent="-180975" rtl="0">
              <a:tabLst/>
              <a:defRPr sz="900">
                <a:solidFill>
                  <a:schemeClr val="tx1"/>
                </a:solidFill>
              </a:defRPr>
            </a:lvl3pPr>
            <a:lvl4pPr marL="355600" indent="-174625" rtl="0">
              <a:tabLst/>
              <a:defRPr sz="900">
                <a:solidFill>
                  <a:schemeClr val="tx1"/>
                </a:solidFill>
              </a:defRPr>
            </a:lvl4pPr>
            <a:lvl5pPr marL="536575" indent="-180975" rtl="0">
              <a:tabLst/>
              <a:defRPr sz="900">
                <a:solidFill>
                  <a:schemeClr val="tx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solidFill>
                  <a:schemeClr val="accent3"/>
                </a:solidFill>
              </a:defRPr>
            </a:lvl1pPr>
          </a:lstStyle>
          <a:p>
            <a:fld id="{741AFF56-1126-4107-9C02-BC0EFBF16431}" type="slidenum">
              <a:rPr lang="en-AU" smtClean="0"/>
              <a:pPr/>
              <a:t>‹#›</a:t>
            </a:fld>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rtl="0">
              <a:defRPr/>
            </a:lvl1pPr>
            <a:lvl2pPr rtl="0">
              <a:defRPr/>
            </a:lvl2pPr>
            <a:lvl3pPr rtl="0">
              <a:defRPr/>
            </a:lvl3pPr>
            <a:lvl4pPr rtl="0">
              <a:defRPr/>
            </a:lvl4pPr>
            <a:lvl5pPr rtl="0">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43AA45D-4EE8-78C4-0328-4ACE4B47CBAD}"/>
              </a:ext>
            </a:extLst>
          </p:cNvPr>
          <p:cNvGraphicFramePr>
            <a:graphicFrameLocks/>
          </p:cNvGraphicFramePr>
          <p:nvPr userDrawn="1">
            <p:custDataLst>
              <p:tags r:id="rId1"/>
            </p:custDataLst>
            <p:extLst>
              <p:ext uri="{D42A27DB-BD31-4B8C-83A1-F6EECF244321}">
                <p14:modId xmlns:p14="http://schemas.microsoft.com/office/powerpoint/2010/main" val="726002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sz="3000" b="0" i="0">
                <a:solidFill>
                  <a:schemeClr val="accent1"/>
                </a:solidFill>
                <a:latin typeface="ABC Oracle Medium" panose="020B0504040202060203" pitchFamily="34" charset="77"/>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rtl="0">
              <a:spcBef>
                <a:spcPts val="0"/>
              </a:spcBef>
              <a:spcAft>
                <a:spcPts val="0"/>
              </a:spcAft>
              <a:defRPr sz="900">
                <a:solidFill>
                  <a:schemeClr val="tx1"/>
                </a:solidFill>
              </a:defRPr>
            </a:lvl1pPr>
            <a:lvl2pPr marL="0" indent="0" rtl="0">
              <a:buNone/>
              <a:defRPr sz="900">
                <a:solidFill>
                  <a:schemeClr val="tx1"/>
                </a:solidFill>
              </a:defRPr>
            </a:lvl2pPr>
            <a:lvl3pPr marL="180975" indent="-180975" rtl="0">
              <a:tabLst/>
              <a:defRPr sz="900">
                <a:solidFill>
                  <a:schemeClr val="tx1"/>
                </a:solidFill>
              </a:defRPr>
            </a:lvl3pPr>
            <a:lvl4pPr marL="355600" indent="-174625" rtl="0">
              <a:tabLst/>
              <a:defRPr sz="900">
                <a:solidFill>
                  <a:schemeClr val="tx1"/>
                </a:solidFill>
              </a:defRPr>
            </a:lvl4pPr>
            <a:lvl5pPr marL="536575" indent="-180975" rtl="0">
              <a:tabLst/>
              <a:defRPr sz="900">
                <a:solidFill>
                  <a:schemeClr val="tx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rtl="0">
              <a:defRPr>
                <a:solidFill>
                  <a:schemeClr val="accent1"/>
                </a:solidFill>
              </a:defRPr>
            </a:lvl1pPr>
          </a:lstStyle>
          <a:p>
            <a:fld id="{741AFF56-1126-4107-9C02-BC0EFBF16431}" type="slidenum">
              <a:rPr lang="en-AU" smtClean="0"/>
              <a:pPr/>
              <a:t>‹#›</a:t>
            </a:fld>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rtl="0">
              <a:defRPr>
                <a:solidFill>
                  <a:schemeClr val="accent1"/>
                </a:solidFill>
              </a:defRPr>
            </a:lvl1pPr>
            <a:lvl2pPr rtl="0">
              <a:defRPr>
                <a:solidFill>
                  <a:schemeClr val="accent1"/>
                </a:solidFill>
              </a:defRPr>
            </a:lvl2pPr>
            <a:lvl3pPr rtl="0">
              <a:defRPr>
                <a:solidFill>
                  <a:schemeClr val="accent1"/>
                </a:solidFill>
              </a:defRPr>
            </a:lvl3pPr>
            <a:lvl4pPr rtl="0">
              <a:defRPr>
                <a:solidFill>
                  <a:schemeClr val="accent1"/>
                </a:solidFill>
              </a:defRPr>
            </a:lvl4pPr>
            <a:lvl5pPr rtl="0">
              <a:defRPr>
                <a:solidFill>
                  <a:schemeClr val="accent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accent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1C8E8B5-02ED-887C-CE82-13BB5B488533}"/>
              </a:ext>
            </a:extLst>
          </p:cNvPr>
          <p:cNvGraphicFramePr>
            <a:graphicFrameLocks/>
          </p:cNvGraphicFramePr>
          <p:nvPr userDrawn="1">
            <p:custDataLst>
              <p:tags r:id="rId1"/>
            </p:custDataLst>
            <p:extLst>
              <p:ext uri="{D42A27DB-BD31-4B8C-83A1-F6EECF244321}">
                <p14:modId xmlns:p14="http://schemas.microsoft.com/office/powerpoint/2010/main" val="3013308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sz="3000" b="0" i="0">
                <a:solidFill>
                  <a:schemeClr val="bg1"/>
                </a:solidFill>
                <a:latin typeface="ABC Oracle Medium" panose="020B0504040202060203" pitchFamily="34" charset="77"/>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rtl="0">
              <a:spcBef>
                <a:spcPts val="0"/>
              </a:spcBef>
              <a:spcAft>
                <a:spcPts val="0"/>
              </a:spcAft>
              <a:defRPr sz="900">
                <a:solidFill>
                  <a:schemeClr val="bg1"/>
                </a:solidFill>
              </a:defRPr>
            </a:lvl1pPr>
            <a:lvl2pPr marL="0" indent="0" rtl="0">
              <a:buNone/>
              <a:defRPr sz="900">
                <a:solidFill>
                  <a:schemeClr val="bg1"/>
                </a:solidFill>
              </a:defRPr>
            </a:lvl2pPr>
            <a:lvl3pPr marL="180975" indent="-180975" rtl="0">
              <a:tabLst/>
              <a:defRPr sz="900">
                <a:solidFill>
                  <a:schemeClr val="bg1"/>
                </a:solidFill>
              </a:defRPr>
            </a:lvl3pPr>
            <a:lvl4pPr marL="355600" indent="-174625" rtl="0">
              <a:tabLst/>
              <a:defRPr sz="900">
                <a:solidFill>
                  <a:schemeClr val="bg1"/>
                </a:solidFill>
              </a:defRPr>
            </a:lvl4pPr>
            <a:lvl5pPr marL="536575" indent="-180975" rtl="0">
              <a:tabLst/>
              <a:defRPr sz="900">
                <a:solidFill>
                  <a:schemeClr val="bg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rtl="0">
              <a:defRPr>
                <a:solidFill>
                  <a:schemeClr val="bg1"/>
                </a:solidFill>
              </a:defRPr>
            </a:lvl1pPr>
          </a:lstStyle>
          <a:p>
            <a:fld id="{741AFF56-1126-4107-9C02-BC0EFBF16431}" type="slidenum">
              <a:rPr lang="en-AU" smtClean="0"/>
              <a:pPr/>
              <a:t>‹#›</a:t>
            </a:fld>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rtl="0">
              <a:defRPr>
                <a:solidFill>
                  <a:schemeClr val="bg1"/>
                </a:solidFill>
              </a:defRPr>
            </a:lvl1pPr>
            <a:lvl2pPr rtl="0">
              <a:defRPr>
                <a:solidFill>
                  <a:schemeClr val="bg1"/>
                </a:solidFill>
              </a:defRPr>
            </a:lvl2pPr>
            <a:lvl3pPr rtl="0">
              <a:defRPr>
                <a:solidFill>
                  <a:schemeClr val="bg1"/>
                </a:solidFill>
              </a:defRPr>
            </a:lvl3pPr>
            <a:lvl4pPr rtl="0">
              <a:defRPr>
                <a:solidFill>
                  <a:schemeClr val="bg1"/>
                </a:solidFill>
              </a:defRPr>
            </a:lvl4pPr>
            <a:lvl5pPr rtl="0">
              <a:defRPr>
                <a:solidFill>
                  <a:schemeClr val="bg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AFD1E5C-E592-F0D7-5A4F-CD122B45D932}"/>
              </a:ext>
            </a:extLst>
          </p:cNvPr>
          <p:cNvGraphicFramePr>
            <a:graphicFrameLocks/>
          </p:cNvGraphicFramePr>
          <p:nvPr userDrawn="1">
            <p:custDataLst>
              <p:tags r:id="rId1"/>
            </p:custDataLst>
            <p:extLst>
              <p:ext uri="{D42A27DB-BD31-4B8C-83A1-F6EECF244321}">
                <p14:modId xmlns:p14="http://schemas.microsoft.com/office/powerpoint/2010/main" val="3651027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sz="3000" b="0" i="0">
                <a:solidFill>
                  <a:schemeClr val="accent1"/>
                </a:solidFill>
                <a:latin typeface="ABC Oracle Medium" panose="020B0504040202060203" pitchFamily="34" charset="77"/>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rtl="0">
              <a:spcBef>
                <a:spcPts val="0"/>
              </a:spcBef>
              <a:spcAft>
                <a:spcPts val="0"/>
              </a:spcAft>
              <a:defRPr sz="900">
                <a:solidFill>
                  <a:schemeClr val="tx1"/>
                </a:solidFill>
              </a:defRPr>
            </a:lvl1pPr>
            <a:lvl2pPr marL="0" indent="0" rtl="0">
              <a:buNone/>
              <a:defRPr sz="900">
                <a:solidFill>
                  <a:schemeClr val="tx1"/>
                </a:solidFill>
              </a:defRPr>
            </a:lvl2pPr>
            <a:lvl3pPr marL="180975" indent="-180975" rtl="0">
              <a:tabLst/>
              <a:defRPr sz="900">
                <a:solidFill>
                  <a:schemeClr val="tx1"/>
                </a:solidFill>
              </a:defRPr>
            </a:lvl3pPr>
            <a:lvl4pPr marL="355600" indent="-174625" rtl="0">
              <a:tabLst/>
              <a:defRPr sz="900">
                <a:solidFill>
                  <a:schemeClr val="tx1"/>
                </a:solidFill>
              </a:defRPr>
            </a:lvl4pPr>
            <a:lvl5pPr marL="536575" indent="-180975" rtl="0">
              <a:tabLst/>
              <a:defRPr sz="900">
                <a:solidFill>
                  <a:schemeClr val="tx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rtl="0">
              <a:defRPr>
                <a:solidFill>
                  <a:schemeClr val="tx1"/>
                </a:solidFill>
              </a:defRPr>
            </a:lvl1pPr>
          </a:lstStyle>
          <a:p>
            <a:fld id="{741AFF56-1126-4107-9C02-BC0EFBF16431}" type="slidenum">
              <a:rPr lang="en-AU" smtClean="0"/>
              <a:pPr/>
              <a:t>‹#›</a:t>
            </a:fld>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9A40D6D-534B-A451-29FC-A91965D1B9FB}"/>
              </a:ext>
            </a:extLst>
          </p:cNvPr>
          <p:cNvGraphicFramePr>
            <a:graphicFrameLocks/>
          </p:cNvGraphicFramePr>
          <p:nvPr userDrawn="1">
            <p:custDataLst>
              <p:tags r:id="rId1"/>
            </p:custDataLst>
            <p:extLst>
              <p:ext uri="{D42A27DB-BD31-4B8C-83A1-F6EECF244321}">
                <p14:modId xmlns:p14="http://schemas.microsoft.com/office/powerpoint/2010/main" val="3573323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pPr rtl="0"/>
              <a:endParaRPr lang="en-AU" dirty="0"/>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pPr rtl="0"/>
              <a:endParaRPr lang="en-AU" dirty="0"/>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pPr rtl="0"/>
              <a:endParaRPr lang="en-AU" dirty="0"/>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pPr rtl="0"/>
              <a:endParaRPr lang="en-AU" dirty="0"/>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pPr rtl="0"/>
              <a:endParaRPr lang="en-AU" dirty="0"/>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pPr rtl="0"/>
              <a:endParaRPr lang="en-AU" dirty="0"/>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pPr rtl="0"/>
              <a:endParaRPr lang="en-AU" dirty="0"/>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pPr rtl="0"/>
              <a:endParaRPr lang="en-AU" dirty="0"/>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pPr rtl="0"/>
              <a:endParaRPr lang="en-AU" dirty="0"/>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pPr rtl="0"/>
              <a:endParaRPr lang="en-AU" dirty="0"/>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pPr rtl="0"/>
              <a:endParaRPr lang="en-AU" dirty="0"/>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pPr rtl="0"/>
              <a:endParaRPr lang="en-AU" dirty="0"/>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pPr rtl="0"/>
              <a:endParaRPr lang="en-AU" dirty="0"/>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pPr rtl="0"/>
              <a:endParaRPr lang="en-AU" dirty="0"/>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pPr rtl="0"/>
              <a:endParaRPr lang="en-AU" dirty="0"/>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pPr rtl="0"/>
              <a:endParaRPr lang="en-AU" dirty="0"/>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pPr rtl="0"/>
              <a:endParaRPr lang="en-AU" dirty="0"/>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pPr rtl="0"/>
              <a:endParaRPr lang="en-AU" dirty="0"/>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pPr rtl="0"/>
              <a:endParaRPr lang="en-AU" dirty="0"/>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pPr rtl="0"/>
              <a:endParaRPr lang="en-AU" dirty="0"/>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pPr rtl="0"/>
              <a:endParaRPr lang="en-AU" dirty="0"/>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pPr rtl="0"/>
              <a:endParaRPr lang="en-AU" dirty="0"/>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pPr rtl="0"/>
              <a:endParaRPr lang="en-AU" dirty="0"/>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pPr rtl="0"/>
              <a:endParaRPr lang="en-AU" dirty="0"/>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vert="horz" rIns="0" anchor="ctr" anchorCtr="0"/>
          <a:lstStyle>
            <a:lvl1pPr algn="ctr" rtl="0">
              <a:defRPr sz="3000" b="0" i="0">
                <a:solidFill>
                  <a:schemeClr val="bg1"/>
                </a:solidFill>
                <a:latin typeface="ABC Oracle Medium" panose="020B0504040202060203" pitchFamily="34" charset="77"/>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rtl="0">
              <a:spcBef>
                <a:spcPts val="0"/>
              </a:spcBef>
              <a:spcAft>
                <a:spcPts val="0"/>
              </a:spcAft>
              <a:defRPr sz="900" b="0" i="0">
                <a:solidFill>
                  <a:schemeClr val="bg1"/>
                </a:solidFill>
                <a:latin typeface="ABC Oracle Medium" panose="020B0504040202060203" pitchFamily="34" charset="77"/>
              </a:defRPr>
            </a:lvl1pPr>
            <a:lvl2pPr marL="0" indent="0" rtl="0">
              <a:buNone/>
              <a:defRPr sz="900" b="0" i="0">
                <a:solidFill>
                  <a:schemeClr val="bg1"/>
                </a:solidFill>
                <a:latin typeface="ABC Oracle Medium" panose="020B0504040202060203" pitchFamily="34" charset="77"/>
              </a:defRPr>
            </a:lvl2pPr>
            <a:lvl3pPr marL="180975" indent="-180975" rtl="0">
              <a:tabLst/>
              <a:defRPr sz="900" b="0" i="0">
                <a:solidFill>
                  <a:schemeClr val="bg1"/>
                </a:solidFill>
                <a:latin typeface="ABC Oracle Medium" panose="020B0504040202060203" pitchFamily="34" charset="77"/>
              </a:defRPr>
            </a:lvl3pPr>
            <a:lvl4pPr marL="355600" indent="-174625" rtl="0">
              <a:tabLst/>
              <a:defRPr sz="900" b="0" i="0">
                <a:solidFill>
                  <a:schemeClr val="bg1"/>
                </a:solidFill>
                <a:latin typeface="ABC Oracle Medium" panose="020B0504040202060203" pitchFamily="34" charset="77"/>
              </a:defRPr>
            </a:lvl4pPr>
            <a:lvl5pPr marL="536575" indent="-180975" rtl="0">
              <a:tabLst/>
              <a:defRPr sz="900" b="0" i="0">
                <a:solidFill>
                  <a:schemeClr val="bg1"/>
                </a:solidFill>
                <a:latin typeface="ABC Oracle Medium" panose="020B0504040202060203" pitchFamily="34" charset="77"/>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rtl="0">
              <a:defRPr>
                <a:solidFill>
                  <a:schemeClr val="bg1"/>
                </a:solidFill>
              </a:defRPr>
            </a:lvl1pPr>
          </a:lstStyle>
          <a:p>
            <a:fld id="{741AFF56-1126-4107-9C02-BC0EFBF16431}" type="slidenum">
              <a:rPr lang="en-AU" smtClean="0"/>
              <a:pPr/>
              <a:t>‹#›</a:t>
            </a:fld>
            <a:endParaRPr lang="en-AU"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741AFF56-1126-4107-9C02-BC0EFBF16431}" type="slidenum">
              <a:rPr lang="en-AU" smtClean="0"/>
              <a:pPr rtl="0"/>
              <a:t>‹#›</a:t>
            </a:fld>
            <a:endParaRPr lang="en-AU"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554E35F-ECEC-29DF-DB8C-3C680D414C7F}"/>
              </a:ext>
            </a:extLst>
          </p:cNvPr>
          <p:cNvGraphicFramePr>
            <a:graphicFrameLocks/>
          </p:cNvGraphicFramePr>
          <p:nvPr userDrawn="1">
            <p:custDataLst>
              <p:tags r:id="rId1"/>
            </p:custDataLst>
            <p:extLst>
              <p:ext uri="{D42A27DB-BD31-4B8C-83A1-F6EECF244321}">
                <p14:modId xmlns:p14="http://schemas.microsoft.com/office/powerpoint/2010/main" val="36235289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vert="horz" rIns="0"/>
          <a:lstStyle>
            <a:lvl1pPr rtl="0">
              <a:defRPr>
                <a:solidFill>
                  <a:schemeClr val="accent1"/>
                </a:solidFill>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rtl="0">
              <a:spcBef>
                <a:spcPts val="0"/>
              </a:spcBef>
              <a:spcAft>
                <a:spcPts val="0"/>
              </a:spcAft>
              <a:defRPr sz="1400">
                <a:solidFill>
                  <a:schemeClr val="tx2"/>
                </a:solidFill>
              </a:defRPr>
            </a:lvl1pPr>
            <a:lvl2pPr rtl="0">
              <a:defRPr sz="1400">
                <a:solidFill>
                  <a:schemeClr val="tx2"/>
                </a:solidFill>
              </a:defRPr>
            </a:lvl2pPr>
            <a:lvl3pPr rtl="0">
              <a:defRPr sz="1400">
                <a:solidFill>
                  <a:schemeClr val="tx2"/>
                </a:solidFill>
              </a:defRPr>
            </a:lvl3pPr>
            <a:lvl4pPr rtl="0">
              <a:defRPr sz="1400">
                <a:solidFill>
                  <a:schemeClr val="tx2"/>
                </a:solidFill>
              </a:defRPr>
            </a:lvl4pPr>
            <a:lvl5pPr rtl="0">
              <a:defRPr sz="1400">
                <a:solidFill>
                  <a:schemeClr val="tx2"/>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solidFill>
                  <a:schemeClr val="accent1"/>
                </a:solidFill>
              </a:defRPr>
            </a:lvl1pPr>
          </a:lstStyle>
          <a:p>
            <a:fld id="{741AFF56-1126-4107-9C02-BC0EFBF16431}" type="slidenum">
              <a:rPr lang="en-AU" smtClean="0"/>
              <a:pPr/>
              <a:t>‹#›</a:t>
            </a:fld>
            <a:endParaRPr lang="en-AU"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accent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45418CB-98A4-3E8E-A809-658CDD46997B}"/>
              </a:ext>
            </a:extLst>
          </p:cNvPr>
          <p:cNvGraphicFramePr>
            <a:graphicFrameLocks/>
          </p:cNvGraphicFramePr>
          <p:nvPr userDrawn="1">
            <p:custDataLst>
              <p:tags r:id="rId1"/>
            </p:custDataLst>
            <p:extLst>
              <p:ext uri="{D42A27DB-BD31-4B8C-83A1-F6EECF244321}">
                <p14:modId xmlns:p14="http://schemas.microsoft.com/office/powerpoint/2010/main" val="40703877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vert="horz" rIns="0" anchor="t" anchorCtr="0"/>
          <a:lstStyle>
            <a:lvl1pPr algn="l" rtl="0">
              <a:defRPr sz="3500" b="0" i="0">
                <a:solidFill>
                  <a:schemeClr val="bg1"/>
                </a:solidFill>
                <a:latin typeface="ABC Oracle Medium" panose="020B0504040202060203" pitchFamily="34" charset="77"/>
              </a:defRPr>
            </a:lvl1pPr>
          </a:lstStyle>
          <a:p>
            <a:r>
              <a:rPr lang="en-AU" dirty="0"/>
              <a:t>Click to edit Master title style</a:t>
            </a:r>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rtl="0">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Click to edit Master subtitle style</a:t>
            </a:r>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pPr rtl="0"/>
            <a:endParaRPr lang="en-AU" dirty="0"/>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pPr rtl="0"/>
            <a:endParaRPr lang="en-AU" dirty="0"/>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4BF1B69-60F7-178C-FFF7-20FCFC3E7DC3}"/>
              </a:ext>
            </a:extLst>
          </p:cNvPr>
          <p:cNvGraphicFramePr>
            <a:graphicFrameLocks/>
          </p:cNvGraphicFramePr>
          <p:nvPr userDrawn="1">
            <p:custDataLst>
              <p:tags r:id="rId1"/>
            </p:custDataLst>
            <p:extLst>
              <p:ext uri="{D42A27DB-BD31-4B8C-83A1-F6EECF244321}">
                <p14:modId xmlns:p14="http://schemas.microsoft.com/office/powerpoint/2010/main" val="42053471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vert="horz" rIns="0" anchor="t" anchorCtr="0"/>
          <a:lstStyle>
            <a:lvl1pPr algn="l" rtl="0">
              <a:defRPr sz="3100" b="0" i="0">
                <a:solidFill>
                  <a:schemeClr val="bg1"/>
                </a:solidFill>
                <a:latin typeface="ABC Oracle Medium" panose="020B0504040202060203" pitchFamily="34" charset="77"/>
              </a:defRPr>
            </a:lvl1pPr>
          </a:lstStyle>
          <a:p>
            <a:r>
              <a:rPr lang="en-AU" dirty="0"/>
              <a:t>Click to edit Master title style</a:t>
            </a:r>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rtl="0">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Click to edit Master subtitle style</a:t>
            </a:r>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pPr rtl="0"/>
            <a:endParaRPr lang="en-AU" dirty="0"/>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ubtitle and One Content">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7B4AA22-9DEC-82C4-61CC-586056CE2FE3}"/>
              </a:ext>
            </a:extLst>
          </p:cNvPr>
          <p:cNvGraphicFramePr>
            <a:graphicFrameLocks/>
          </p:cNvGraphicFramePr>
          <p:nvPr userDrawn="1">
            <p:custDataLst>
              <p:tags r:id="rId1"/>
            </p:custDataLst>
            <p:extLst>
              <p:ext uri="{D42A27DB-BD31-4B8C-83A1-F6EECF244321}">
                <p14:modId xmlns:p14="http://schemas.microsoft.com/office/powerpoint/2010/main" val="3837125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4DC96A6-3834-D864-B740-FFA0A525C680}"/>
              </a:ext>
            </a:extLst>
          </p:cNvPr>
          <p:cNvSpPr>
            <a:spLocks noGrp="1"/>
          </p:cNvSpPr>
          <p:nvPr>
            <p:ph type="title"/>
          </p:nvPr>
        </p:nvSpPr>
        <p:spPr/>
        <p:txBody>
          <a:bodyPr vert="horz" rIns="0"/>
          <a:lstStyle>
            <a:lvl1pPr rtl="0">
              <a:defRPr/>
            </a:lvl1pPr>
          </a:lstStyle>
          <a:p>
            <a:r>
              <a:rPr lang="en-AU" dirty="0"/>
              <a:t>Click to edit Master title style</a:t>
            </a:r>
          </a:p>
        </p:txBody>
      </p:sp>
      <p:sp>
        <p:nvSpPr>
          <p:cNvPr id="5" name="Footer Placeholder 4">
            <a:extLst>
              <a:ext uri="{FF2B5EF4-FFF2-40B4-BE49-F238E27FC236}">
                <a16:creationId xmlns:a16="http://schemas.microsoft.com/office/drawing/2014/main" id="{44624DAF-0948-CF20-AEC7-421444B4953F}"/>
              </a:ext>
            </a:extLst>
          </p:cNvPr>
          <p:cNvSpPr>
            <a:spLocks noGrp="1"/>
          </p:cNvSpPr>
          <p:nvPr>
            <p:ph type="ftr" sz="quarter" idx="11"/>
          </p:nvPr>
        </p:nvSpPr>
        <p:spPr/>
        <p:txBody>
          <a:bodyPr/>
          <a:lstStyle>
            <a:lvl1pPr rtl="0">
              <a:defRPr/>
            </a:lvl1pPr>
          </a:lstStyle>
          <a:p>
            <a:endParaRPr lang="en-AU" dirty="0"/>
          </a:p>
        </p:txBody>
      </p:sp>
      <p:sp>
        <p:nvSpPr>
          <p:cNvPr id="6" name="Slide Number Placeholder 5">
            <a:extLst>
              <a:ext uri="{FF2B5EF4-FFF2-40B4-BE49-F238E27FC236}">
                <a16:creationId xmlns:a16="http://schemas.microsoft.com/office/drawing/2014/main" id="{B4C5E309-C0FC-FF3A-9437-131038C038AE}"/>
              </a:ext>
            </a:extLst>
          </p:cNvPr>
          <p:cNvSpPr>
            <a:spLocks noGrp="1"/>
          </p:cNvSpPr>
          <p:nvPr>
            <p:ph type="sldNum" sz="quarter" idx="12"/>
          </p:nvPr>
        </p:nvSpPr>
        <p:spPr/>
        <p:txBody>
          <a:bodyPr/>
          <a:lstStyle>
            <a:lvl1pPr rtl="0">
              <a:defRPr/>
            </a:lvl1pPr>
          </a:lstStyle>
          <a:p>
            <a:fld id="{1C704E18-2673-4E8C-9F04-16550C66BF79}" type="slidenum">
              <a:rPr lang="en-AU" smtClean="0"/>
              <a:pPr/>
              <a:t>‹#›</a:t>
            </a:fld>
            <a:endParaRPr lang="en-AU" dirty="0"/>
          </a:p>
        </p:txBody>
      </p:sp>
      <p:sp>
        <p:nvSpPr>
          <p:cNvPr id="4" name="Text Placeholder 2">
            <a:extLst>
              <a:ext uri="{FF2B5EF4-FFF2-40B4-BE49-F238E27FC236}">
                <a16:creationId xmlns:a16="http://schemas.microsoft.com/office/drawing/2014/main" id="{299E809A-F104-EFBE-9E4A-B860FA614AD8}"/>
              </a:ext>
            </a:extLst>
          </p:cNvPr>
          <p:cNvSpPr>
            <a:spLocks noGrp="1"/>
          </p:cNvSpPr>
          <p:nvPr>
            <p:ph type="body" idx="13"/>
          </p:nvPr>
        </p:nvSpPr>
        <p:spPr>
          <a:xfrm>
            <a:off x="539400" y="1747778"/>
            <a:ext cx="11113200" cy="340735"/>
          </a:xfrm>
        </p:spPr>
        <p:txBody>
          <a:bodyPr wrap="square" tIns="46800" bIns="46800" anchor="t" anchorCtr="0">
            <a:spAutoFit/>
          </a:bodyPr>
          <a:lstStyle>
            <a:lvl1pPr marL="0" indent="0" rtl="0">
              <a:buNone/>
              <a:defRPr sz="1600" b="0">
                <a:solidFill>
                  <a:schemeClr val="accent2"/>
                </a:solidFill>
                <a:latin typeface="QBE Sans Medium" panose="020B0603020203020204" pitchFamily="34" charset="0"/>
                <a:cs typeface="QBE Sans Medium" panose="020B0603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dirty="0"/>
              <a:t>Click to edit Master text styles</a:t>
            </a:r>
          </a:p>
        </p:txBody>
      </p:sp>
      <p:sp>
        <p:nvSpPr>
          <p:cNvPr id="8" name="Content Placeholder 2">
            <a:extLst>
              <a:ext uri="{FF2B5EF4-FFF2-40B4-BE49-F238E27FC236}">
                <a16:creationId xmlns:a16="http://schemas.microsoft.com/office/drawing/2014/main" id="{491CB71A-D498-6523-7E27-81EE504CE1D2}"/>
              </a:ext>
            </a:extLst>
          </p:cNvPr>
          <p:cNvSpPr>
            <a:spLocks noGrp="1"/>
          </p:cNvSpPr>
          <p:nvPr>
            <p:ph idx="14"/>
          </p:nvPr>
        </p:nvSpPr>
        <p:spPr>
          <a:xfrm>
            <a:off x="539876" y="2150068"/>
            <a:ext cx="11112249" cy="3953841"/>
          </a:xfrm>
        </p:spPr>
        <p:txBody>
          <a:bodyPr/>
          <a:lstStyle>
            <a:lvl1pPr rtl="0">
              <a:defRPr/>
            </a:lvl1pPr>
            <a:lvl2pPr rtl="0">
              <a:defRPr/>
            </a:lvl2pPr>
            <a:lvl3pPr rtl="0">
              <a:defRPr/>
            </a:lvl3pPr>
            <a:lvl4pPr rtl="0">
              <a:defRPr/>
            </a:lvl4pPr>
            <a:lvl5pPr rtl="0">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3" name="Text Placeholder 2">
            <a:extLst>
              <a:ext uri="{FF2B5EF4-FFF2-40B4-BE49-F238E27FC236}">
                <a16:creationId xmlns:a16="http://schemas.microsoft.com/office/drawing/2014/main" id="{746EF4F5-8B1F-CBA0-A99C-2388BC5F131E}"/>
              </a:ext>
            </a:extLst>
          </p:cNvPr>
          <p:cNvSpPr>
            <a:spLocks noGrp="1"/>
          </p:cNvSpPr>
          <p:nvPr>
            <p:ph type="body" idx="15"/>
          </p:nvPr>
        </p:nvSpPr>
        <p:spPr>
          <a:xfrm>
            <a:off x="539749" y="1080294"/>
            <a:ext cx="11110914" cy="402291"/>
          </a:xfrm>
        </p:spPr>
        <p:txBody>
          <a:bodyPr wrap="square" tIns="46800" bIns="46800" anchor="t" anchorCtr="0">
            <a:spAutoFit/>
          </a:bodyPr>
          <a:lstStyle>
            <a:lvl1pPr marL="0" indent="0" rtl="0">
              <a:buNone/>
              <a:defRPr sz="2000" b="0">
                <a:latin typeface="QBE Sans Medium" panose="020B0603020203020204" pitchFamily="34" charset="0"/>
                <a:cs typeface="QBE Sans Medium" panose="020B0603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dirty="0"/>
              <a:t>Click to edit Master text styles</a:t>
            </a:r>
          </a:p>
        </p:txBody>
      </p:sp>
    </p:spTree>
    <p:extLst>
      <p:ext uri="{BB962C8B-B14F-4D97-AF65-F5344CB8AC3E}">
        <p14:creationId xmlns:p14="http://schemas.microsoft.com/office/powerpoint/2010/main" val="78470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 Points">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E4741C6F-2B28-8224-10DE-073D412C3C57}"/>
              </a:ext>
            </a:extLst>
          </p:cNvPr>
          <p:cNvGraphicFramePr>
            <a:graphicFrameLocks noChangeAspect="1"/>
          </p:cNvGraphicFramePr>
          <p:nvPr userDrawn="1">
            <p:custDataLst>
              <p:tags r:id="rId1"/>
            </p:custDataLst>
            <p:extLst>
              <p:ext uri="{D42A27DB-BD31-4B8C-83A1-F6EECF244321}">
                <p14:modId xmlns:p14="http://schemas.microsoft.com/office/powerpoint/2010/main" val="3225272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967A410-4636-496D-88EC-FD16A495EE26}"/>
              </a:ext>
            </a:extLst>
          </p:cNvPr>
          <p:cNvSpPr>
            <a:spLocks noGrp="1"/>
          </p:cNvSpPr>
          <p:nvPr>
            <p:ph type="title"/>
          </p:nvPr>
        </p:nvSpPr>
        <p:spPr/>
        <p:txBody>
          <a:bodyPr vert="horz" rIns="0"/>
          <a:lstStyle>
            <a:lvl1pPr rtl="0">
              <a:defRPr/>
            </a:lvl1pPr>
          </a:lstStyle>
          <a:p>
            <a:r>
              <a:rPr lang="en-AU"/>
              <a:t>Click to edit Master title style</a:t>
            </a:r>
            <a:endParaRPr lang="en-AU" dirty="0"/>
          </a:p>
        </p:txBody>
      </p:sp>
      <p:sp>
        <p:nvSpPr>
          <p:cNvPr id="3" name="Footer Placeholder 2">
            <a:extLst>
              <a:ext uri="{FF2B5EF4-FFF2-40B4-BE49-F238E27FC236}">
                <a16:creationId xmlns:a16="http://schemas.microsoft.com/office/drawing/2014/main" id="{36E7691F-055B-4340-9087-FD29BCE44AB7}"/>
              </a:ext>
            </a:extLst>
          </p:cNvPr>
          <p:cNvSpPr>
            <a:spLocks noGrp="1"/>
          </p:cNvSpPr>
          <p:nvPr>
            <p:ph type="ftr" sz="quarter" idx="10"/>
          </p:nvPr>
        </p:nvSpPr>
        <p:spPr/>
        <p:txBody>
          <a:bodyPr/>
          <a:lstStyle>
            <a:lvl1pPr rtl="0">
              <a:defRPr/>
            </a:lvl1pPr>
          </a:lstStyle>
          <a:p>
            <a:r>
              <a:rPr lang="en-AU"/>
              <a:t>Model Validation: Japan Earthquake</a:t>
            </a:r>
            <a:endParaRPr lang="en-AU" dirty="0"/>
          </a:p>
        </p:txBody>
      </p:sp>
      <p:sp>
        <p:nvSpPr>
          <p:cNvPr id="4" name="Slide Number Placeholder 3">
            <a:extLst>
              <a:ext uri="{FF2B5EF4-FFF2-40B4-BE49-F238E27FC236}">
                <a16:creationId xmlns:a16="http://schemas.microsoft.com/office/drawing/2014/main" id="{52D2F7F9-E549-4741-BC04-4F42AB0D7D48}"/>
              </a:ext>
            </a:extLst>
          </p:cNvPr>
          <p:cNvSpPr>
            <a:spLocks noGrp="1"/>
          </p:cNvSpPr>
          <p:nvPr>
            <p:ph type="sldNum" sz="quarter" idx="11"/>
          </p:nvPr>
        </p:nvSpPr>
        <p:spPr/>
        <p:txBody>
          <a:bodyPr/>
          <a:lstStyle>
            <a:lvl1pPr rtl="0">
              <a:defRPr/>
            </a:lvl1pPr>
          </a:lstStyle>
          <a:p>
            <a:fld id="{98C9B52F-1D34-46D8-B89E-30FCCA8C0F9C}" type="slidenum">
              <a:rPr lang="en-AU" smtClean="0"/>
              <a:pPr/>
              <a:t>‹#›</a:t>
            </a:fld>
            <a:endParaRPr lang="en-AU" dirty="0"/>
          </a:p>
        </p:txBody>
      </p:sp>
      <p:sp>
        <p:nvSpPr>
          <p:cNvPr id="5" name="Rectangle 4">
            <a:extLst>
              <a:ext uri="{FF2B5EF4-FFF2-40B4-BE49-F238E27FC236}">
                <a16:creationId xmlns:a16="http://schemas.microsoft.com/office/drawing/2014/main" id="{33FDABE2-53F2-4B14-A44C-53C516515CF8}"/>
              </a:ext>
            </a:extLst>
          </p:cNvPr>
          <p:cNvSpPr/>
          <p:nvPr userDrawn="1"/>
        </p:nvSpPr>
        <p:spPr>
          <a:xfrm flipH="1">
            <a:off x="1056612" y="4114653"/>
            <a:ext cx="2695575" cy="8273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6" name="Rectangle 5">
            <a:extLst>
              <a:ext uri="{FF2B5EF4-FFF2-40B4-BE49-F238E27FC236}">
                <a16:creationId xmlns:a16="http://schemas.microsoft.com/office/drawing/2014/main" id="{D5DE505A-0B17-4CF3-AB69-E063CB86BE23}"/>
              </a:ext>
            </a:extLst>
          </p:cNvPr>
          <p:cNvSpPr/>
          <p:nvPr userDrawn="1"/>
        </p:nvSpPr>
        <p:spPr>
          <a:xfrm flipH="1">
            <a:off x="1650972" y="5158444"/>
            <a:ext cx="2695575" cy="8273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7" name="Rectangle 6">
            <a:extLst>
              <a:ext uri="{FF2B5EF4-FFF2-40B4-BE49-F238E27FC236}">
                <a16:creationId xmlns:a16="http://schemas.microsoft.com/office/drawing/2014/main" id="{EDB7263A-BF72-4BA3-8B54-35CEA5EA493D}"/>
              </a:ext>
            </a:extLst>
          </p:cNvPr>
          <p:cNvSpPr/>
          <p:nvPr userDrawn="1"/>
        </p:nvSpPr>
        <p:spPr>
          <a:xfrm flipH="1">
            <a:off x="1056612" y="3070861"/>
            <a:ext cx="2695575" cy="827386"/>
          </a:xfrm>
          <a:prstGeom prst="rect">
            <a:avLst/>
          </a:prstGeom>
          <a:solidFill>
            <a:srgbClr val="336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8" name="Rectangle 7">
            <a:extLst>
              <a:ext uri="{FF2B5EF4-FFF2-40B4-BE49-F238E27FC236}">
                <a16:creationId xmlns:a16="http://schemas.microsoft.com/office/drawing/2014/main" id="{330146FA-5170-433B-8B17-ACD87A386938}"/>
              </a:ext>
            </a:extLst>
          </p:cNvPr>
          <p:cNvSpPr/>
          <p:nvPr userDrawn="1"/>
        </p:nvSpPr>
        <p:spPr>
          <a:xfrm flipH="1">
            <a:off x="1650972" y="2038850"/>
            <a:ext cx="2695575" cy="827386"/>
          </a:xfrm>
          <a:prstGeom prst="rect">
            <a:avLst/>
          </a:prstGeom>
          <a:solidFill>
            <a:srgbClr val="33A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9" name="Rectangle 8">
            <a:extLst>
              <a:ext uri="{FF2B5EF4-FFF2-40B4-BE49-F238E27FC236}">
                <a16:creationId xmlns:a16="http://schemas.microsoft.com/office/drawing/2014/main" id="{290E4609-3FB1-4EB0-94C6-917380699A42}"/>
              </a:ext>
            </a:extLst>
          </p:cNvPr>
          <p:cNvSpPr/>
          <p:nvPr userDrawn="1"/>
        </p:nvSpPr>
        <p:spPr>
          <a:xfrm>
            <a:off x="8439785" y="4114653"/>
            <a:ext cx="2695575" cy="8273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10" name="Rectangle 9">
            <a:extLst>
              <a:ext uri="{FF2B5EF4-FFF2-40B4-BE49-F238E27FC236}">
                <a16:creationId xmlns:a16="http://schemas.microsoft.com/office/drawing/2014/main" id="{B506F173-7C0C-477D-8ABF-95C9FD15C130}"/>
              </a:ext>
            </a:extLst>
          </p:cNvPr>
          <p:cNvSpPr/>
          <p:nvPr userDrawn="1"/>
        </p:nvSpPr>
        <p:spPr>
          <a:xfrm>
            <a:off x="7845425" y="5158444"/>
            <a:ext cx="2695575" cy="8273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11" name="Rectangle 10">
            <a:extLst>
              <a:ext uri="{FF2B5EF4-FFF2-40B4-BE49-F238E27FC236}">
                <a16:creationId xmlns:a16="http://schemas.microsoft.com/office/drawing/2014/main" id="{AC34430D-7D13-47A7-A67C-9DA25C788298}"/>
              </a:ext>
            </a:extLst>
          </p:cNvPr>
          <p:cNvSpPr/>
          <p:nvPr userDrawn="1"/>
        </p:nvSpPr>
        <p:spPr>
          <a:xfrm>
            <a:off x="8439785" y="3070861"/>
            <a:ext cx="2695575" cy="827386"/>
          </a:xfrm>
          <a:prstGeom prst="rect">
            <a:avLst/>
          </a:prstGeom>
          <a:solidFill>
            <a:srgbClr val="336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12" name="Rectangle 11">
            <a:extLst>
              <a:ext uri="{FF2B5EF4-FFF2-40B4-BE49-F238E27FC236}">
                <a16:creationId xmlns:a16="http://schemas.microsoft.com/office/drawing/2014/main" id="{BDB3FE57-7F8C-4E21-9C7E-412F04203C93}"/>
              </a:ext>
            </a:extLst>
          </p:cNvPr>
          <p:cNvSpPr/>
          <p:nvPr userDrawn="1"/>
        </p:nvSpPr>
        <p:spPr>
          <a:xfrm>
            <a:off x="7845425" y="2038850"/>
            <a:ext cx="2695575" cy="827386"/>
          </a:xfrm>
          <a:prstGeom prst="rect">
            <a:avLst/>
          </a:prstGeom>
          <a:solidFill>
            <a:srgbClr val="33A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13" name="Oval 12">
            <a:extLst>
              <a:ext uri="{FF2B5EF4-FFF2-40B4-BE49-F238E27FC236}">
                <a16:creationId xmlns:a16="http://schemas.microsoft.com/office/drawing/2014/main" id="{0672ED2A-AC25-46AA-8320-DBA9E52C64DE}"/>
              </a:ext>
            </a:extLst>
          </p:cNvPr>
          <p:cNvSpPr/>
          <p:nvPr userDrawn="1"/>
        </p:nvSpPr>
        <p:spPr>
          <a:xfrm>
            <a:off x="4178300" y="2088749"/>
            <a:ext cx="3835400" cy="383540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33" name="Text Placeholder 6">
            <a:extLst>
              <a:ext uri="{FF2B5EF4-FFF2-40B4-BE49-F238E27FC236}">
                <a16:creationId xmlns:a16="http://schemas.microsoft.com/office/drawing/2014/main" id="{EAC81E48-6D91-4A21-8939-95B19F3DBD91}"/>
              </a:ext>
            </a:extLst>
          </p:cNvPr>
          <p:cNvSpPr>
            <a:spLocks noGrp="1"/>
          </p:cNvSpPr>
          <p:nvPr>
            <p:ph type="body" sz="quarter" idx="13"/>
          </p:nvPr>
        </p:nvSpPr>
        <p:spPr>
          <a:xfrm>
            <a:off x="1865886" y="2212493"/>
            <a:ext cx="2304000" cy="456535"/>
          </a:xfrm>
        </p:spPr>
        <p:txBody>
          <a:bodyPr wrap="square" anchor="ctr">
            <a:spAutoFit/>
          </a:bodyPr>
          <a:lstStyle>
            <a:lvl1pPr algn="r"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r"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32" name="Text Placeholder 6">
            <a:extLst>
              <a:ext uri="{FF2B5EF4-FFF2-40B4-BE49-F238E27FC236}">
                <a16:creationId xmlns:a16="http://schemas.microsoft.com/office/drawing/2014/main" id="{6035DA4F-1435-4DB2-A54F-14765787AB45}"/>
              </a:ext>
            </a:extLst>
          </p:cNvPr>
          <p:cNvSpPr>
            <a:spLocks noGrp="1"/>
          </p:cNvSpPr>
          <p:nvPr>
            <p:ph type="body" sz="quarter" idx="12"/>
          </p:nvPr>
        </p:nvSpPr>
        <p:spPr>
          <a:xfrm>
            <a:off x="5172670" y="4275926"/>
            <a:ext cx="1846659" cy="507831"/>
          </a:xfrm>
        </p:spPr>
        <p:txBody>
          <a:bodyPr wrap="square">
            <a:spAutoFit/>
          </a:bodyPr>
          <a:lstStyle>
            <a:lvl1pPr algn="ctr" rtl="0">
              <a:spcBef>
                <a:spcPts val="0"/>
              </a:spcBef>
              <a:defRPr lang="en-US" sz="1650" kern="1200" dirty="0" smtClean="0">
                <a:solidFill>
                  <a:schemeClr val="accent1"/>
                </a:solidFill>
                <a:latin typeface="Stag Semibold" panose="020B0703040000020004" pitchFamily="34" charset="0"/>
                <a:ea typeface="+mn-ea"/>
                <a:cs typeface="+mn-cs"/>
              </a:defRPr>
            </a:lvl1pPr>
            <a:lvl2pPr>
              <a:spcBef>
                <a:spcPts val="0"/>
              </a:spcBef>
              <a:defRPr/>
            </a:lvl2pPr>
          </a:lstStyle>
          <a:p>
            <a:pPr lvl="0"/>
            <a:r>
              <a:rPr lang="en-AU"/>
              <a:t>Click to edit Master text styles</a:t>
            </a:r>
            <a:endParaRPr lang="en-AU" dirty="0"/>
          </a:p>
        </p:txBody>
      </p:sp>
      <p:sp>
        <p:nvSpPr>
          <p:cNvPr id="20" name="Oval 19">
            <a:extLst>
              <a:ext uri="{FF2B5EF4-FFF2-40B4-BE49-F238E27FC236}">
                <a16:creationId xmlns:a16="http://schemas.microsoft.com/office/drawing/2014/main" id="{E4963AB9-914A-4075-8B26-71C14EFC5FAD}"/>
              </a:ext>
            </a:extLst>
          </p:cNvPr>
          <p:cNvSpPr/>
          <p:nvPr userDrawn="1"/>
        </p:nvSpPr>
        <p:spPr>
          <a:xfrm>
            <a:off x="4891732" y="2366064"/>
            <a:ext cx="170160" cy="170160"/>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1" name="Oval 20">
            <a:extLst>
              <a:ext uri="{FF2B5EF4-FFF2-40B4-BE49-F238E27FC236}">
                <a16:creationId xmlns:a16="http://schemas.microsoft.com/office/drawing/2014/main" id="{8D8C06B8-5593-41D3-BC28-AD79262F8756}"/>
              </a:ext>
            </a:extLst>
          </p:cNvPr>
          <p:cNvSpPr/>
          <p:nvPr userDrawn="1"/>
        </p:nvSpPr>
        <p:spPr>
          <a:xfrm>
            <a:off x="7130107" y="2366064"/>
            <a:ext cx="170160" cy="170160"/>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2" name="Oval 21">
            <a:extLst>
              <a:ext uri="{FF2B5EF4-FFF2-40B4-BE49-F238E27FC236}">
                <a16:creationId xmlns:a16="http://schemas.microsoft.com/office/drawing/2014/main" id="{CA89B95A-F804-4573-9932-208C6E8380A6}"/>
              </a:ext>
            </a:extLst>
          </p:cNvPr>
          <p:cNvSpPr/>
          <p:nvPr userDrawn="1"/>
        </p:nvSpPr>
        <p:spPr>
          <a:xfrm>
            <a:off x="4891732" y="5470325"/>
            <a:ext cx="170160" cy="170160"/>
          </a:xfrm>
          <a:prstGeom prst="ellipse">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3" name="Oval 22">
            <a:extLst>
              <a:ext uri="{FF2B5EF4-FFF2-40B4-BE49-F238E27FC236}">
                <a16:creationId xmlns:a16="http://schemas.microsoft.com/office/drawing/2014/main" id="{4415D222-EC8C-4F80-830B-D4767B69016E}"/>
              </a:ext>
            </a:extLst>
          </p:cNvPr>
          <p:cNvSpPr/>
          <p:nvPr userDrawn="1"/>
        </p:nvSpPr>
        <p:spPr>
          <a:xfrm>
            <a:off x="7130107" y="5470325"/>
            <a:ext cx="170160" cy="170160"/>
          </a:xfrm>
          <a:prstGeom prst="ellipse">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4" name="Oval 23">
            <a:extLst>
              <a:ext uri="{FF2B5EF4-FFF2-40B4-BE49-F238E27FC236}">
                <a16:creationId xmlns:a16="http://schemas.microsoft.com/office/drawing/2014/main" id="{D18531FE-A869-479A-9F19-1B2D2171B690}"/>
              </a:ext>
            </a:extLst>
          </p:cNvPr>
          <p:cNvSpPr/>
          <p:nvPr userDrawn="1"/>
        </p:nvSpPr>
        <p:spPr>
          <a:xfrm>
            <a:off x="7831782" y="3331264"/>
            <a:ext cx="170160" cy="170160"/>
          </a:xfrm>
          <a:prstGeom prst="ellipse">
            <a:avLst/>
          </a:prstGeom>
          <a:solidFill>
            <a:srgbClr val="3365B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5" name="Oval 24">
            <a:extLst>
              <a:ext uri="{FF2B5EF4-FFF2-40B4-BE49-F238E27FC236}">
                <a16:creationId xmlns:a16="http://schemas.microsoft.com/office/drawing/2014/main" id="{866920D7-B0B2-4DED-88C2-CFCDD5CF4A56}"/>
              </a:ext>
            </a:extLst>
          </p:cNvPr>
          <p:cNvSpPr/>
          <p:nvPr userDrawn="1"/>
        </p:nvSpPr>
        <p:spPr>
          <a:xfrm>
            <a:off x="4190057" y="3331264"/>
            <a:ext cx="170160" cy="170160"/>
          </a:xfrm>
          <a:prstGeom prst="ellipse">
            <a:avLst/>
          </a:prstGeom>
          <a:solidFill>
            <a:srgbClr val="3365B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6" name="Oval 25">
            <a:extLst>
              <a:ext uri="{FF2B5EF4-FFF2-40B4-BE49-F238E27FC236}">
                <a16:creationId xmlns:a16="http://schemas.microsoft.com/office/drawing/2014/main" id="{16086BBA-C544-4A29-BF1C-B98A1E3FEB45}"/>
              </a:ext>
            </a:extLst>
          </p:cNvPr>
          <p:cNvSpPr/>
          <p:nvPr userDrawn="1"/>
        </p:nvSpPr>
        <p:spPr>
          <a:xfrm>
            <a:off x="7831782" y="4506014"/>
            <a:ext cx="170160" cy="170160"/>
          </a:xfrm>
          <a:prstGeom prst="ellipse">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27" name="Oval 26">
            <a:extLst>
              <a:ext uri="{FF2B5EF4-FFF2-40B4-BE49-F238E27FC236}">
                <a16:creationId xmlns:a16="http://schemas.microsoft.com/office/drawing/2014/main" id="{B5422BA2-44DC-4720-868D-B6F69374D647}"/>
              </a:ext>
            </a:extLst>
          </p:cNvPr>
          <p:cNvSpPr/>
          <p:nvPr userDrawn="1"/>
        </p:nvSpPr>
        <p:spPr>
          <a:xfrm>
            <a:off x="4190057" y="4506014"/>
            <a:ext cx="170160" cy="170160"/>
          </a:xfrm>
          <a:prstGeom prst="ellipse">
            <a:avLst/>
          </a:prstGeom>
          <a:solidFill>
            <a:schemeClr val="bg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AU" dirty="0">
              <a:latin typeface="Arial Bold" panose="020B0704020202020204" pitchFamily="34" charset="0"/>
            </a:endParaRPr>
          </a:p>
        </p:txBody>
      </p:sp>
      <p:sp>
        <p:nvSpPr>
          <p:cNvPr id="34" name="Text Placeholder 6">
            <a:extLst>
              <a:ext uri="{FF2B5EF4-FFF2-40B4-BE49-F238E27FC236}">
                <a16:creationId xmlns:a16="http://schemas.microsoft.com/office/drawing/2014/main" id="{D2934DE5-F0CB-4268-B6D2-C6D116F6493D}"/>
              </a:ext>
            </a:extLst>
          </p:cNvPr>
          <p:cNvSpPr>
            <a:spLocks noGrp="1"/>
          </p:cNvSpPr>
          <p:nvPr>
            <p:ph type="body" sz="quarter" idx="14"/>
          </p:nvPr>
        </p:nvSpPr>
        <p:spPr>
          <a:xfrm>
            <a:off x="1262186" y="3256285"/>
            <a:ext cx="2304000" cy="456535"/>
          </a:xfrm>
        </p:spPr>
        <p:txBody>
          <a:bodyPr wrap="square" anchor="ctr">
            <a:spAutoFit/>
          </a:bodyPr>
          <a:lstStyle>
            <a:lvl1pPr algn="r"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r"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35" name="Text Placeholder 6">
            <a:extLst>
              <a:ext uri="{FF2B5EF4-FFF2-40B4-BE49-F238E27FC236}">
                <a16:creationId xmlns:a16="http://schemas.microsoft.com/office/drawing/2014/main" id="{B398883C-BC5F-49A4-AE13-04F565267442}"/>
              </a:ext>
            </a:extLst>
          </p:cNvPr>
          <p:cNvSpPr>
            <a:spLocks noGrp="1"/>
          </p:cNvSpPr>
          <p:nvPr>
            <p:ph type="body" sz="quarter" idx="15"/>
          </p:nvPr>
        </p:nvSpPr>
        <p:spPr>
          <a:xfrm>
            <a:off x="1262186" y="4300077"/>
            <a:ext cx="2304000" cy="456535"/>
          </a:xfrm>
        </p:spPr>
        <p:txBody>
          <a:bodyPr wrap="square" anchor="ctr">
            <a:spAutoFit/>
          </a:bodyPr>
          <a:lstStyle>
            <a:lvl1pPr algn="r"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r"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36" name="Text Placeholder 6">
            <a:extLst>
              <a:ext uri="{FF2B5EF4-FFF2-40B4-BE49-F238E27FC236}">
                <a16:creationId xmlns:a16="http://schemas.microsoft.com/office/drawing/2014/main" id="{A1E6D4C0-9104-40C0-885B-420D7135B716}"/>
              </a:ext>
            </a:extLst>
          </p:cNvPr>
          <p:cNvSpPr>
            <a:spLocks noGrp="1"/>
          </p:cNvSpPr>
          <p:nvPr>
            <p:ph type="body" sz="quarter" idx="16"/>
          </p:nvPr>
        </p:nvSpPr>
        <p:spPr>
          <a:xfrm>
            <a:off x="1865886" y="5343869"/>
            <a:ext cx="2304000" cy="456535"/>
          </a:xfrm>
        </p:spPr>
        <p:txBody>
          <a:bodyPr wrap="square" anchor="ctr">
            <a:spAutoFit/>
          </a:bodyPr>
          <a:lstStyle>
            <a:lvl1pPr algn="r"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r"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38" name="Text Placeholder 6">
            <a:extLst>
              <a:ext uri="{FF2B5EF4-FFF2-40B4-BE49-F238E27FC236}">
                <a16:creationId xmlns:a16="http://schemas.microsoft.com/office/drawing/2014/main" id="{D7B05CAB-A3C7-42BF-AEB6-327E7C9392D6}"/>
              </a:ext>
            </a:extLst>
          </p:cNvPr>
          <p:cNvSpPr>
            <a:spLocks noGrp="1"/>
          </p:cNvSpPr>
          <p:nvPr>
            <p:ph type="body" sz="quarter" idx="17"/>
          </p:nvPr>
        </p:nvSpPr>
        <p:spPr>
          <a:xfrm>
            <a:off x="8022114" y="2212493"/>
            <a:ext cx="2304000" cy="456535"/>
          </a:xfrm>
        </p:spPr>
        <p:txBody>
          <a:bodyPr wrap="square" anchor="ctr">
            <a:spAutoFit/>
          </a:bodyPr>
          <a:lstStyle>
            <a:lvl1pPr algn="l"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l"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39" name="Text Placeholder 6">
            <a:extLst>
              <a:ext uri="{FF2B5EF4-FFF2-40B4-BE49-F238E27FC236}">
                <a16:creationId xmlns:a16="http://schemas.microsoft.com/office/drawing/2014/main" id="{80762E98-36B2-40EE-805A-2C76B94EEC66}"/>
              </a:ext>
            </a:extLst>
          </p:cNvPr>
          <p:cNvSpPr>
            <a:spLocks noGrp="1"/>
          </p:cNvSpPr>
          <p:nvPr>
            <p:ph type="body" sz="quarter" idx="18"/>
          </p:nvPr>
        </p:nvSpPr>
        <p:spPr>
          <a:xfrm>
            <a:off x="8621787" y="3256285"/>
            <a:ext cx="2304000" cy="456535"/>
          </a:xfrm>
        </p:spPr>
        <p:txBody>
          <a:bodyPr wrap="square" anchor="ctr">
            <a:spAutoFit/>
          </a:bodyPr>
          <a:lstStyle>
            <a:lvl1pPr algn="l"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l"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40" name="Text Placeholder 6">
            <a:extLst>
              <a:ext uri="{FF2B5EF4-FFF2-40B4-BE49-F238E27FC236}">
                <a16:creationId xmlns:a16="http://schemas.microsoft.com/office/drawing/2014/main" id="{EAB96C3F-629B-43FF-BDF2-5D7A1F438FC4}"/>
              </a:ext>
            </a:extLst>
          </p:cNvPr>
          <p:cNvSpPr>
            <a:spLocks noGrp="1"/>
          </p:cNvSpPr>
          <p:nvPr>
            <p:ph type="body" sz="quarter" idx="19"/>
          </p:nvPr>
        </p:nvSpPr>
        <p:spPr>
          <a:xfrm>
            <a:off x="8621787" y="4300077"/>
            <a:ext cx="2304000" cy="456535"/>
          </a:xfrm>
        </p:spPr>
        <p:txBody>
          <a:bodyPr wrap="square" anchor="ctr">
            <a:spAutoFit/>
          </a:bodyPr>
          <a:lstStyle>
            <a:lvl1pPr algn="l"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l"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
        <p:nvSpPr>
          <p:cNvPr id="41" name="Text Placeholder 6">
            <a:extLst>
              <a:ext uri="{FF2B5EF4-FFF2-40B4-BE49-F238E27FC236}">
                <a16:creationId xmlns:a16="http://schemas.microsoft.com/office/drawing/2014/main" id="{F106B8EC-AD4C-4760-9FAF-67D2F1FCFEE0}"/>
              </a:ext>
            </a:extLst>
          </p:cNvPr>
          <p:cNvSpPr>
            <a:spLocks noGrp="1"/>
          </p:cNvSpPr>
          <p:nvPr>
            <p:ph type="body" sz="quarter" idx="20"/>
          </p:nvPr>
        </p:nvSpPr>
        <p:spPr>
          <a:xfrm>
            <a:off x="8022114" y="5343869"/>
            <a:ext cx="2304000" cy="456535"/>
          </a:xfrm>
        </p:spPr>
        <p:txBody>
          <a:bodyPr wrap="square" anchor="ctr">
            <a:spAutoFit/>
          </a:bodyPr>
          <a:lstStyle>
            <a:lvl1pPr algn="l" rtl="0">
              <a:spcBef>
                <a:spcPts val="0"/>
              </a:spcBef>
              <a:spcAft>
                <a:spcPts val="200"/>
              </a:spcAft>
              <a:defRPr lang="en-US" sz="1400" b="1" kern="1200" dirty="0" smtClean="0">
                <a:solidFill>
                  <a:schemeClr val="bg1"/>
                </a:solidFill>
                <a:latin typeface="Arial" panose="020B0604020202020204" pitchFamily="34" charset="0"/>
                <a:ea typeface="+mn-ea"/>
                <a:cs typeface="Arial" panose="020B0604020202020204" pitchFamily="34" charset="0"/>
              </a:defRPr>
            </a:lvl1pPr>
            <a:lvl2pPr algn="l" rtl="0">
              <a:spcBef>
                <a:spcPts val="0"/>
              </a:spcBef>
              <a:defRPr sz="1400">
                <a:solidFill>
                  <a:schemeClr val="bg1"/>
                </a:solidFill>
                <a:latin typeface="Arial" panose="020B0604020202020204" pitchFamily="34" charset="0"/>
                <a:cs typeface="Arial" panose="020B0604020202020204" pitchFamily="34" charset="0"/>
              </a:defRPr>
            </a:lvl2pPr>
          </a:lstStyle>
          <a:p>
            <a:pPr lvl="0"/>
            <a:r>
              <a:rPr lang="en-AU"/>
              <a:t>Click to edit</a:t>
            </a:r>
          </a:p>
          <a:p>
            <a:pPr lvl="1"/>
            <a:r>
              <a:rPr lang="en-AU"/>
              <a:t>Sdf</a:t>
            </a:r>
            <a:endParaRPr lang="en-AU" dirty="0"/>
          </a:p>
        </p:txBody>
      </p:sp>
    </p:spTree>
    <p:extLst>
      <p:ext uri="{BB962C8B-B14F-4D97-AF65-F5344CB8AC3E}">
        <p14:creationId xmlns:p14="http://schemas.microsoft.com/office/powerpoint/2010/main" val="211904558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2BDF7AC-090E-F51B-A001-3CF3002B6B39}"/>
              </a:ext>
            </a:extLst>
          </p:cNvPr>
          <p:cNvGraphicFramePr>
            <a:graphicFrameLocks/>
          </p:cNvGraphicFramePr>
          <p:nvPr userDrawn="1">
            <p:custDataLst>
              <p:tags r:id="rId1"/>
            </p:custDataLst>
            <p:extLst>
              <p:ext uri="{D42A27DB-BD31-4B8C-83A1-F6EECF244321}">
                <p14:modId xmlns:p14="http://schemas.microsoft.com/office/powerpoint/2010/main" val="39857027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vert="horz" rIns="0"/>
          <a:lstStyle>
            <a:lvl1pPr rtl="0">
              <a:defRPr sz="4200" b="0" i="0">
                <a:solidFill>
                  <a:schemeClr val="bg1"/>
                </a:solidFill>
                <a:latin typeface="+mj-lt"/>
              </a:defRPr>
            </a:lvl1pPr>
          </a:lstStyle>
          <a:p>
            <a:r>
              <a:rPr lang="en-AU" dirty="0"/>
              <a:t>Click to edit Master</a:t>
            </a:r>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pPr rtl="0"/>
            <a:endParaRPr lang="en-AU" dirty="0"/>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pPr rtl="0"/>
            <a:endParaRPr lang="en-AU" dirty="0"/>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2208EA8-B199-7521-249F-BB701D077CB7}"/>
              </a:ext>
            </a:extLst>
          </p:cNvPr>
          <p:cNvGraphicFramePr>
            <a:graphicFrameLocks/>
          </p:cNvGraphicFramePr>
          <p:nvPr userDrawn="1">
            <p:custDataLst>
              <p:tags r:id="rId1"/>
            </p:custDataLst>
            <p:extLst>
              <p:ext uri="{D42A27DB-BD31-4B8C-83A1-F6EECF244321}">
                <p14:modId xmlns:p14="http://schemas.microsoft.com/office/powerpoint/2010/main" val="1779267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vert="horz" rIns="0"/>
          <a:lstStyle>
            <a:lvl1pPr rtl="0">
              <a:defRPr sz="4200" b="0" i="0">
                <a:solidFill>
                  <a:schemeClr val="bg1"/>
                </a:solidFill>
                <a:latin typeface="+mj-lt"/>
              </a:defRPr>
            </a:lvl1pPr>
          </a:lstStyle>
          <a:p>
            <a:r>
              <a:rPr lang="en-AU" dirty="0"/>
              <a:t>Click to edit Master</a:t>
            </a:r>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pPr rtl="0"/>
            <a:endParaRPr lang="en-AU" dirty="0"/>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pPr rtl="0"/>
            <a:endParaRPr lang="en-AU"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rtl="0">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Click to edit Master subtitle style</a:t>
            </a:r>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35E0D48-018F-5C8C-0391-3DFFF313F1EE}"/>
              </a:ext>
            </a:extLst>
          </p:cNvPr>
          <p:cNvGraphicFramePr>
            <a:graphicFrameLocks/>
          </p:cNvGraphicFramePr>
          <p:nvPr userDrawn="1">
            <p:custDataLst>
              <p:tags r:id="rId1"/>
            </p:custDataLst>
            <p:extLst>
              <p:ext uri="{D42A27DB-BD31-4B8C-83A1-F6EECF244321}">
                <p14:modId xmlns:p14="http://schemas.microsoft.com/office/powerpoint/2010/main" val="4122313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vert="horz" rIns="0"/>
          <a:lstStyle>
            <a:lvl1pPr rtl="0">
              <a:defRPr sz="4200" b="0" i="0">
                <a:solidFill>
                  <a:schemeClr val="accent1"/>
                </a:solidFill>
                <a:latin typeface="+mj-lt"/>
              </a:defRPr>
            </a:lvl1pPr>
          </a:lstStyle>
          <a:p>
            <a:r>
              <a:rPr lang="en-AU" dirty="0"/>
              <a:t>Click to edit Master</a:t>
            </a:r>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pPr rtl="0"/>
            <a:endParaRPr lang="en-AU" dirty="0"/>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pPr rtl="0"/>
            <a:endParaRPr lang="en-AU"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rtl="0">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Click to edit Master subtitle style</a:t>
            </a:r>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accent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DAFFB76-287C-B904-614F-04555E3459AC}"/>
              </a:ext>
            </a:extLst>
          </p:cNvPr>
          <p:cNvGraphicFramePr>
            <a:graphicFrameLocks/>
          </p:cNvGraphicFramePr>
          <p:nvPr userDrawn="1">
            <p:custDataLst>
              <p:tags r:id="rId1"/>
            </p:custDataLst>
            <p:extLst>
              <p:ext uri="{D42A27DB-BD31-4B8C-83A1-F6EECF244321}">
                <p14:modId xmlns:p14="http://schemas.microsoft.com/office/powerpoint/2010/main" val="3505965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vert="horz" rIns="0"/>
          <a:lstStyle>
            <a:lvl1pPr rtl="0">
              <a:defRPr/>
            </a:lvl1pPr>
          </a:lstStyle>
          <a:p>
            <a:r>
              <a:rPr lang="en-AU" dirty="0"/>
              <a:t>Click to edit Master title style</a:t>
            </a:r>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rtl="0">
              <a:spcBef>
                <a:spcPts val="0"/>
              </a:spcBef>
              <a:spcAft>
                <a:spcPts val="0"/>
              </a:spcAft>
              <a:tabLst>
                <a:tab pos="5059363" algn="l"/>
              </a:tabLst>
              <a:defRPr sz="2300">
                <a:solidFill>
                  <a:schemeClr val="tx1"/>
                </a:solidFill>
              </a:defRPr>
            </a:lvl1pPr>
            <a:lvl2pPr rtl="0">
              <a:defRPr sz="2300">
                <a:solidFill>
                  <a:schemeClr val="tx1"/>
                </a:solidFill>
              </a:defRPr>
            </a:lvl2pPr>
            <a:lvl3pPr rtl="0">
              <a:defRPr sz="2300">
                <a:solidFill>
                  <a:schemeClr val="tx1"/>
                </a:solidFill>
              </a:defRPr>
            </a:lvl3pPr>
            <a:lvl4pPr rtl="0">
              <a:defRPr sz="2300">
                <a:solidFill>
                  <a:schemeClr val="tx1"/>
                </a:solidFill>
              </a:defRPr>
            </a:lvl4pPr>
            <a:lvl5pPr rtl="0">
              <a:defRPr sz="2300">
                <a:solidFill>
                  <a:schemeClr val="tx1"/>
                </a:solidFil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rtl="0">
              <a:defRPr/>
            </a:lvl1pPr>
          </a:lstStyle>
          <a:p>
            <a:fld id="{741AFF56-1126-4107-9C02-BC0EFBF16431}" type="slidenum">
              <a:rPr lang="en-AU" smtClean="0"/>
              <a:pPr/>
              <a:t>‹#›</a:t>
            </a:fld>
            <a:endParaRPr lang="en-AU"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pPr rtl="0"/>
            <a:endParaRPr lang="en-AU" dirty="0"/>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B4CB6AB-BE73-51A3-3A2A-209E4B015348}"/>
              </a:ext>
            </a:extLst>
          </p:cNvPr>
          <p:cNvGraphicFramePr>
            <a:graphicFrameLocks/>
          </p:cNvGraphicFramePr>
          <p:nvPr userDrawn="1">
            <p:custDataLst>
              <p:tags r:id="rId1"/>
            </p:custDataLst>
            <p:extLst>
              <p:ext uri="{D42A27DB-BD31-4B8C-83A1-F6EECF244321}">
                <p14:modId xmlns:p14="http://schemas.microsoft.com/office/powerpoint/2010/main" val="2807593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vert="horz" rIns="0"/>
          <a:lstStyle>
            <a:lvl1pPr rtl="0">
              <a:defRPr sz="4200" b="0" i="0">
                <a:solidFill>
                  <a:schemeClr val="bg1"/>
                </a:solidFill>
                <a:latin typeface="+mj-lt"/>
              </a:defRPr>
            </a:lvl1pPr>
          </a:lstStyle>
          <a:p>
            <a:r>
              <a:rPr lang="en-AU" dirty="0"/>
              <a:t>Click to edit Master title style</a:t>
            </a:r>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pPr rtl="0"/>
            <a:endParaRPr lang="en-AU" dirty="0"/>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rtl="0">
              <a:defRPr sz="23000">
                <a:solidFill>
                  <a:schemeClr val="bg1"/>
                </a:solidFill>
              </a:defRPr>
            </a:lvl1pPr>
          </a:lstStyle>
          <a:p>
            <a:pPr lvl="0"/>
            <a:r>
              <a:rPr lang="en-AU" dirty="0"/>
              <a:t>#</a:t>
            </a:r>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F017AC3-C2A2-2397-73A8-102A964AA218}"/>
              </a:ext>
            </a:extLst>
          </p:cNvPr>
          <p:cNvGraphicFramePr>
            <a:graphicFrameLocks/>
          </p:cNvGraphicFramePr>
          <p:nvPr userDrawn="1">
            <p:custDataLst>
              <p:tags r:id="rId1"/>
            </p:custDataLst>
            <p:extLst>
              <p:ext uri="{D42A27DB-BD31-4B8C-83A1-F6EECF244321}">
                <p14:modId xmlns:p14="http://schemas.microsoft.com/office/powerpoint/2010/main" val="2933244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vert="horz" rIns="0"/>
          <a:lstStyle>
            <a:lvl1pPr rtl="0">
              <a:lnSpc>
                <a:spcPct val="100000"/>
              </a:lnSpc>
              <a:defRPr sz="3500" b="0" i="0">
                <a:solidFill>
                  <a:schemeClr val="tx1"/>
                </a:solidFill>
                <a:latin typeface="+mj-lt"/>
              </a:defRPr>
            </a:lvl1pPr>
          </a:lstStyle>
          <a:p>
            <a:r>
              <a:rPr lang="en-AU" dirty="0"/>
              <a:t>Click to edit Master title style</a:t>
            </a:r>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pPr rtl="0"/>
            <a:endParaRPr lang="en-AU"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rtl="0">
              <a:defRPr>
                <a:solidFill>
                  <a:schemeClr val="tx1"/>
                </a:solidFill>
              </a:defRPr>
            </a:lvl1pPr>
          </a:lstStyle>
          <a:p>
            <a:fld id="{741AFF56-1126-4107-9C02-BC0EFBF16431}" type="slidenum">
              <a:rPr lang="en-AU" smtClean="0"/>
              <a:pPr/>
              <a:t>‹#›</a:t>
            </a:fld>
            <a:endParaRPr lang="en-AU"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tx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F87F0C6-9288-1C6C-AD9B-E5413B579652}"/>
              </a:ext>
            </a:extLst>
          </p:cNvPr>
          <p:cNvGraphicFramePr>
            <a:graphicFrameLocks/>
          </p:cNvGraphicFramePr>
          <p:nvPr userDrawn="1">
            <p:custDataLst>
              <p:tags r:id="rId1"/>
            </p:custDataLst>
            <p:extLst>
              <p:ext uri="{D42A27DB-BD31-4B8C-83A1-F6EECF244321}">
                <p14:modId xmlns:p14="http://schemas.microsoft.com/office/powerpoint/2010/main" val="560113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pPr rtl="0"/>
            <a:endParaRPr lang="en-AU" dirty="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vert="horz" rIns="0"/>
          <a:lstStyle>
            <a:lvl1pPr rtl="0">
              <a:defRPr sz="4200" b="0" i="0">
                <a:solidFill>
                  <a:schemeClr val="bg1"/>
                </a:solidFill>
                <a:latin typeface="+mj-lt"/>
              </a:defRPr>
            </a:lvl1pPr>
          </a:lstStyle>
          <a:p>
            <a:r>
              <a:rPr lang="en-AU" dirty="0"/>
              <a:t>Click to edit Master title style</a:t>
            </a:r>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pPr rtl="0"/>
            <a:endParaRPr lang="en-AU" dirty="0"/>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rtl="0">
              <a:defRPr sz="1000" b="0" i="0">
                <a:solidFill>
                  <a:schemeClr val="bg1"/>
                </a:solidFill>
                <a:latin typeface="ABC Oracle Medium" panose="020B0504040202060203" pitchFamily="34" charset="77"/>
              </a:defRPr>
            </a:lvl1pPr>
          </a:lstStyle>
          <a:p>
            <a:r>
              <a:rPr lang="en-AU"/>
              <a:t>Presented at the 2026 All Actuaries Summit</a:t>
            </a:r>
            <a:endParaRPr lang="en-AU" dirty="0"/>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79D2CAC-0BBE-7F23-FAF0-670AD1021057}"/>
              </a:ext>
            </a:extLst>
          </p:cNvPr>
          <p:cNvGraphicFramePr>
            <a:graphicFrameLocks/>
          </p:cNvGraphicFramePr>
          <p:nvPr userDrawn="1">
            <p:custDataLst>
              <p:tags r:id="rId24"/>
            </p:custDataLst>
            <p:extLst>
              <p:ext uri="{D42A27DB-BD31-4B8C-83A1-F6EECF244321}">
                <p14:modId xmlns:p14="http://schemas.microsoft.com/office/powerpoint/2010/main" val="9586611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261" imgH="264" progId="TCLayout.ActiveDocument.1">
                  <p:embed/>
                </p:oleObj>
              </mc:Choice>
              <mc:Fallback>
                <p:oleObj name="think-cell Slide" r:id="rId25" imgW="261" imgH="264" progId="TCLayout.ActiveDocument.1">
                  <p:embed/>
                  <p:pic>
                    <p:nvPicPr>
                      <p:cNvPr id="0" name=""/>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AU" dirty="0"/>
              <a:t>Click to edit Master title style</a:t>
            </a:r>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rtl="0">
              <a:defRPr sz="1000">
                <a:solidFill>
                  <a:schemeClr val="tx2"/>
                </a:solidFill>
              </a:defRPr>
            </a:lvl1pPr>
          </a:lstStyle>
          <a:p>
            <a:endParaRPr lang="en-AU"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rtl="0">
              <a:defRPr sz="1000" b="0" i="0">
                <a:solidFill>
                  <a:schemeClr val="tx2"/>
                </a:solidFill>
                <a:latin typeface="ABC Oracle Medium" panose="020B0504040202060203" pitchFamily="34" charset="77"/>
              </a:defRPr>
            </a:lvl1pPr>
          </a:lstStyle>
          <a:p>
            <a:fld id="{741AFF56-1126-4107-9C02-BC0EFBF16431}" type="slidenum">
              <a:rPr lang="en-AU" smtClean="0"/>
              <a:pPr/>
              <a:t>‹#›</a:t>
            </a:fld>
            <a:endParaRPr lang="en-AU"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rtl="0">
              <a:defRPr sz="1200">
                <a:solidFill>
                  <a:schemeClr val="tx1">
                    <a:tint val="82000"/>
                  </a:schemeClr>
                </a:solidFill>
              </a:defRPr>
            </a:lvl1pPr>
          </a:lstStyle>
          <a:p>
            <a:r>
              <a:rPr lang="en-AU"/>
              <a:t>Presented at the 2026 All Actuaries Summit</a:t>
            </a:r>
            <a:endParaRPr lang="en-AU" dirty="0"/>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 id="2147483670" r:id="rId22"/>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10.xml.rels><?xml version="1.0" encoding="UTF-8" standalone="yes"?>
<Relationships xmlns="http://schemas.openxmlformats.org/package/2006/relationships"><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tags" Target="../tags/tag59.xml"/><Relationship Id="rId39" Type="http://schemas.openxmlformats.org/officeDocument/2006/relationships/tags" Target="../tags/tag72.xml"/><Relationship Id="rId21" Type="http://schemas.openxmlformats.org/officeDocument/2006/relationships/tags" Target="../tags/tag54.xml"/><Relationship Id="rId34" Type="http://schemas.openxmlformats.org/officeDocument/2006/relationships/tags" Target="../tags/tag67.xml"/><Relationship Id="rId42" Type="http://schemas.openxmlformats.org/officeDocument/2006/relationships/tags" Target="../tags/tag75.xml"/><Relationship Id="rId47" Type="http://schemas.openxmlformats.org/officeDocument/2006/relationships/notesSlide" Target="../notesSlides/notesSlide10.xml"/><Relationship Id="rId50" Type="http://schemas.openxmlformats.org/officeDocument/2006/relationships/image" Target="../media/image20.jpeg"/><Relationship Id="rId7" Type="http://schemas.openxmlformats.org/officeDocument/2006/relationships/tags" Target="../tags/tag40.xml"/><Relationship Id="rId2" Type="http://schemas.openxmlformats.org/officeDocument/2006/relationships/tags" Target="../tags/tag35.xml"/><Relationship Id="rId16" Type="http://schemas.openxmlformats.org/officeDocument/2006/relationships/tags" Target="../tags/tag49.xml"/><Relationship Id="rId29" Type="http://schemas.openxmlformats.org/officeDocument/2006/relationships/tags" Target="../tags/tag62.xml"/><Relationship Id="rId11" Type="http://schemas.openxmlformats.org/officeDocument/2006/relationships/tags" Target="../tags/tag44.xml"/><Relationship Id="rId24" Type="http://schemas.openxmlformats.org/officeDocument/2006/relationships/tags" Target="../tags/tag57.xml"/><Relationship Id="rId32" Type="http://schemas.openxmlformats.org/officeDocument/2006/relationships/tags" Target="../tags/tag65.xml"/><Relationship Id="rId37" Type="http://schemas.openxmlformats.org/officeDocument/2006/relationships/tags" Target="../tags/tag70.xml"/><Relationship Id="rId40" Type="http://schemas.openxmlformats.org/officeDocument/2006/relationships/tags" Target="../tags/tag73.xml"/><Relationship Id="rId45" Type="http://schemas.openxmlformats.org/officeDocument/2006/relationships/tags" Target="../tags/tag78.xml"/><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tags" Target="../tags/tag56.xml"/><Relationship Id="rId28" Type="http://schemas.openxmlformats.org/officeDocument/2006/relationships/tags" Target="../tags/tag61.xml"/><Relationship Id="rId36" Type="http://schemas.openxmlformats.org/officeDocument/2006/relationships/tags" Target="../tags/tag69.xml"/><Relationship Id="rId49" Type="http://schemas.openxmlformats.org/officeDocument/2006/relationships/image" Target="../media/image1.emf"/><Relationship Id="rId10" Type="http://schemas.openxmlformats.org/officeDocument/2006/relationships/tags" Target="../tags/tag43.xml"/><Relationship Id="rId19" Type="http://schemas.openxmlformats.org/officeDocument/2006/relationships/tags" Target="../tags/tag52.xml"/><Relationship Id="rId31" Type="http://schemas.openxmlformats.org/officeDocument/2006/relationships/tags" Target="../tags/tag64.xml"/><Relationship Id="rId44" Type="http://schemas.openxmlformats.org/officeDocument/2006/relationships/tags" Target="../tags/tag77.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 Id="rId27" Type="http://schemas.openxmlformats.org/officeDocument/2006/relationships/tags" Target="../tags/tag60.xml"/><Relationship Id="rId30" Type="http://schemas.openxmlformats.org/officeDocument/2006/relationships/tags" Target="../tags/tag63.xml"/><Relationship Id="rId35" Type="http://schemas.openxmlformats.org/officeDocument/2006/relationships/tags" Target="../tags/tag68.xml"/><Relationship Id="rId43" Type="http://schemas.openxmlformats.org/officeDocument/2006/relationships/tags" Target="../tags/tag76.xml"/><Relationship Id="rId48" Type="http://schemas.openxmlformats.org/officeDocument/2006/relationships/oleObject" Target="../embeddings/oleObject32.bin"/><Relationship Id="rId8" Type="http://schemas.openxmlformats.org/officeDocument/2006/relationships/tags" Target="../tags/tag41.xml"/><Relationship Id="rId51" Type="http://schemas.openxmlformats.org/officeDocument/2006/relationships/chart" Target="../charts/chart1.xml"/><Relationship Id="rId3" Type="http://schemas.openxmlformats.org/officeDocument/2006/relationships/tags" Target="../tags/tag36.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tags" Target="../tags/tag58.xml"/><Relationship Id="rId33" Type="http://schemas.openxmlformats.org/officeDocument/2006/relationships/tags" Target="../tags/tag66.xml"/><Relationship Id="rId38" Type="http://schemas.openxmlformats.org/officeDocument/2006/relationships/tags" Target="../tags/tag71.xml"/><Relationship Id="rId46" Type="http://schemas.openxmlformats.org/officeDocument/2006/relationships/slideLayout" Target="../slideLayouts/slideLayout14.xml"/><Relationship Id="rId20" Type="http://schemas.openxmlformats.org/officeDocument/2006/relationships/tags" Target="../tags/tag53.xml"/><Relationship Id="rId41" Type="http://schemas.openxmlformats.org/officeDocument/2006/relationships/tags" Target="../tags/tag74.xml"/><Relationship Id="rId1" Type="http://schemas.openxmlformats.org/officeDocument/2006/relationships/tags" Target="../tags/tag34.xml"/><Relationship Id="rId6" Type="http://schemas.openxmlformats.org/officeDocument/2006/relationships/tags" Target="../tags/tag3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2.xml"/><Relationship Id="rId7" Type="http://schemas.openxmlformats.org/officeDocument/2006/relationships/image" Target="../media/image22.png"/><Relationship Id="rId2" Type="http://schemas.openxmlformats.org/officeDocument/2006/relationships/slideLayout" Target="../slideLayouts/slideLayout21.xml"/><Relationship Id="rId1" Type="http://schemas.openxmlformats.org/officeDocument/2006/relationships/tags" Target="../tags/tag80.xml"/><Relationship Id="rId6" Type="http://schemas.openxmlformats.org/officeDocument/2006/relationships/image" Target="../media/image21.png"/><Relationship Id="rId5" Type="http://schemas.openxmlformats.org/officeDocument/2006/relationships/image" Target="../media/image2.emf"/><Relationship Id="rId4" Type="http://schemas.openxmlformats.org/officeDocument/2006/relationships/oleObject" Target="../embeddings/oleObject34.bin"/><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13.xml"/><Relationship Id="rId7" Type="http://schemas.openxmlformats.org/officeDocument/2006/relationships/diagramLayout" Target="../diagrams/layout2.xml"/><Relationship Id="rId2" Type="http://schemas.openxmlformats.org/officeDocument/2006/relationships/slideLayout" Target="../slideLayouts/slideLayout13.xml"/><Relationship Id="rId1" Type="http://schemas.openxmlformats.org/officeDocument/2006/relationships/tags" Target="../tags/tag81.xml"/><Relationship Id="rId6" Type="http://schemas.openxmlformats.org/officeDocument/2006/relationships/diagramData" Target="../diagrams/data2.xml"/><Relationship Id="rId5" Type="http://schemas.openxmlformats.org/officeDocument/2006/relationships/image" Target="../media/image1.emf"/><Relationship Id="rId10" Type="http://schemas.microsoft.com/office/2007/relationships/diagramDrawing" Target="../diagrams/drawing2.xml"/><Relationship Id="rId4" Type="http://schemas.openxmlformats.org/officeDocument/2006/relationships/oleObject" Target="../embeddings/oleObject35.bin"/><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tags" Target="../tags/tag82.xml"/><Relationship Id="rId6" Type="http://schemas.openxmlformats.org/officeDocument/2006/relationships/image" Target="../media/image38.png"/><Relationship Id="rId5" Type="http://schemas.openxmlformats.org/officeDocument/2006/relationships/image" Target="../media/image2.emf"/><Relationship Id="rId4" Type="http://schemas.openxmlformats.org/officeDocument/2006/relationships/oleObject" Target="../embeddings/oleObject36.bin"/></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15.xml"/><Relationship Id="rId7" Type="http://schemas.openxmlformats.org/officeDocument/2006/relationships/chart" Target="../charts/chart3.xml"/><Relationship Id="rId2" Type="http://schemas.openxmlformats.org/officeDocument/2006/relationships/slideLayout" Target="../slideLayouts/slideLayout13.xml"/><Relationship Id="rId1" Type="http://schemas.openxmlformats.org/officeDocument/2006/relationships/tags" Target="../tags/tag83.xml"/><Relationship Id="rId6" Type="http://schemas.openxmlformats.org/officeDocument/2006/relationships/chart" Target="../charts/chart2.xml"/><Relationship Id="rId5" Type="http://schemas.openxmlformats.org/officeDocument/2006/relationships/image" Target="../media/image2.emf"/><Relationship Id="rId4" Type="http://schemas.openxmlformats.org/officeDocument/2006/relationships/oleObject" Target="../embeddings/oleObject37.bin"/></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42.jpeg"/><Relationship Id="rId18" Type="http://schemas.openxmlformats.org/officeDocument/2006/relationships/image" Target="../media/image47.gif"/><Relationship Id="rId3" Type="http://schemas.openxmlformats.org/officeDocument/2006/relationships/notesSlide" Target="../notesSlides/notesSlide16.xml"/><Relationship Id="rId7" Type="http://schemas.openxmlformats.org/officeDocument/2006/relationships/image" Target="../media/image1.emf"/><Relationship Id="rId12" Type="http://schemas.microsoft.com/office/2007/relationships/diagramDrawing" Target="../diagrams/drawing3.xml"/><Relationship Id="rId17" Type="http://schemas.openxmlformats.org/officeDocument/2006/relationships/image" Target="../media/image46.png"/><Relationship Id="rId2" Type="http://schemas.openxmlformats.org/officeDocument/2006/relationships/slideLayout" Target="../slideLayouts/slideLayout13.xml"/><Relationship Id="rId16" Type="http://schemas.openxmlformats.org/officeDocument/2006/relationships/image" Target="../media/image45.png"/><Relationship Id="rId1" Type="http://schemas.openxmlformats.org/officeDocument/2006/relationships/tags" Target="../tags/tag84.xml"/><Relationship Id="rId6" Type="http://schemas.openxmlformats.org/officeDocument/2006/relationships/oleObject" Target="../embeddings/oleObject38.bin"/><Relationship Id="rId11" Type="http://schemas.openxmlformats.org/officeDocument/2006/relationships/diagramColors" Target="../diagrams/colors3.xml"/><Relationship Id="rId5" Type="http://schemas.openxmlformats.org/officeDocument/2006/relationships/image" Target="../media/image41.png"/><Relationship Id="rId15" Type="http://schemas.openxmlformats.org/officeDocument/2006/relationships/image" Target="../media/image44.png"/><Relationship Id="rId10" Type="http://schemas.openxmlformats.org/officeDocument/2006/relationships/diagramQuickStyle" Target="../diagrams/quickStyle3.xml"/><Relationship Id="rId19" Type="http://schemas.openxmlformats.org/officeDocument/2006/relationships/image" Target="../media/image48.jfif"/><Relationship Id="rId4" Type="http://schemas.openxmlformats.org/officeDocument/2006/relationships/image" Target="../media/image40.gif"/><Relationship Id="rId9" Type="http://schemas.openxmlformats.org/officeDocument/2006/relationships/diagramLayout" Target="../diagrams/layout3.xml"/><Relationship Id="rId1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notesSlide" Target="../notesSlides/notesSlide17.xml"/><Relationship Id="rId7" Type="http://schemas.openxmlformats.org/officeDocument/2006/relationships/diagramLayout" Target="../diagrams/layout4.xml"/><Relationship Id="rId2" Type="http://schemas.openxmlformats.org/officeDocument/2006/relationships/slideLayout" Target="../slideLayouts/slideLayout13.xml"/><Relationship Id="rId1" Type="http://schemas.openxmlformats.org/officeDocument/2006/relationships/tags" Target="../tags/tag85.xml"/><Relationship Id="rId6" Type="http://schemas.openxmlformats.org/officeDocument/2006/relationships/diagramData" Target="../diagrams/data4.xml"/><Relationship Id="rId5" Type="http://schemas.openxmlformats.org/officeDocument/2006/relationships/image" Target="../media/image1.emf"/><Relationship Id="rId10" Type="http://schemas.microsoft.com/office/2007/relationships/diagramDrawing" Target="../diagrams/drawing4.xml"/><Relationship Id="rId4" Type="http://schemas.openxmlformats.org/officeDocument/2006/relationships/oleObject" Target="../embeddings/oleObject39.bin"/><Relationship Id="rId9" Type="http://schemas.openxmlformats.org/officeDocument/2006/relationships/diagramColors" Target="../diagrams/colors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19.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notesSlide" Target="../notesSlides/notesSlide19.xml"/><Relationship Id="rId7" Type="http://schemas.openxmlformats.org/officeDocument/2006/relationships/image" Target="../media/image50.svg"/><Relationship Id="rId2" Type="http://schemas.openxmlformats.org/officeDocument/2006/relationships/slideLayout" Target="../slideLayouts/slideLayout17.xml"/><Relationship Id="rId1" Type="http://schemas.openxmlformats.org/officeDocument/2006/relationships/tags" Target="../tags/tag87.xml"/><Relationship Id="rId6" Type="http://schemas.openxmlformats.org/officeDocument/2006/relationships/image" Target="../media/image49.svg"/><Relationship Id="rId5" Type="http://schemas.openxmlformats.org/officeDocument/2006/relationships/image" Target="../media/image2.emf"/><Relationship Id="rId4" Type="http://schemas.openxmlformats.org/officeDocument/2006/relationships/oleObject" Target="../embeddings/oleObject41.bin"/><Relationship Id="rId9" Type="http://schemas.openxmlformats.org/officeDocument/2006/relationships/image" Target="../media/image52.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26.xml"/><Relationship Id="rId5" Type="http://schemas.openxmlformats.org/officeDocument/2006/relationships/image" Target="../media/image2.emf"/><Relationship Id="rId4" Type="http://schemas.openxmlformats.org/officeDocument/2006/relationships/oleObject" Target="../embeddings/oleObject25.bin"/></Relationships>
</file>

<file path=ppt/slides/_rels/slide2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notesSlide" Target="../notesSlides/notesSlide20.xml"/><Relationship Id="rId7" Type="http://schemas.openxmlformats.org/officeDocument/2006/relationships/image" Target="../media/image50.svg"/><Relationship Id="rId2" Type="http://schemas.openxmlformats.org/officeDocument/2006/relationships/slideLayout" Target="../slideLayouts/slideLayout17.xml"/><Relationship Id="rId1" Type="http://schemas.openxmlformats.org/officeDocument/2006/relationships/tags" Target="../tags/tag88.xml"/><Relationship Id="rId6" Type="http://schemas.openxmlformats.org/officeDocument/2006/relationships/image" Target="../media/image49.svg"/><Relationship Id="rId11" Type="http://schemas.openxmlformats.org/officeDocument/2006/relationships/image" Target="../media/image54.svg"/><Relationship Id="rId5" Type="http://schemas.openxmlformats.org/officeDocument/2006/relationships/image" Target="../media/image2.emf"/><Relationship Id="rId10" Type="http://schemas.openxmlformats.org/officeDocument/2006/relationships/image" Target="../media/image52.svg"/><Relationship Id="rId4" Type="http://schemas.openxmlformats.org/officeDocument/2006/relationships/oleObject" Target="../embeddings/oleObject42.bin"/><Relationship Id="rId9" Type="http://schemas.openxmlformats.org/officeDocument/2006/relationships/image" Target="../media/image53.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1.emf"/><Relationship Id="rId4" Type="http://schemas.openxmlformats.org/officeDocument/2006/relationships/oleObject" Target="../embeddings/oleObject4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90.xml"/><Relationship Id="rId5" Type="http://schemas.openxmlformats.org/officeDocument/2006/relationships/image" Target="../media/image2.emf"/><Relationship Id="rId4" Type="http://schemas.openxmlformats.org/officeDocument/2006/relationships/oleObject" Target="../embeddings/oleObject44.bin"/></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notesSlide" Target="../notesSlides/notesSlide23.xml"/><Relationship Id="rId7" Type="http://schemas.openxmlformats.org/officeDocument/2006/relationships/hyperlink" Target="https://www.pexels.com/photo/textile-australian-flag-with-crumples-968311/" TargetMode="External"/><Relationship Id="rId12" Type="http://schemas.microsoft.com/office/2007/relationships/diagramDrawing" Target="../diagrams/drawing5.xml"/><Relationship Id="rId2" Type="http://schemas.openxmlformats.org/officeDocument/2006/relationships/slideLayout" Target="../slideLayouts/slideLayout6.xml"/><Relationship Id="rId1" Type="http://schemas.openxmlformats.org/officeDocument/2006/relationships/tags" Target="../tags/tag91.xml"/><Relationship Id="rId6" Type="http://schemas.openxmlformats.org/officeDocument/2006/relationships/image" Target="../media/image55.jpg"/><Relationship Id="rId11" Type="http://schemas.openxmlformats.org/officeDocument/2006/relationships/diagramColors" Target="../diagrams/colors5.xml"/><Relationship Id="rId5" Type="http://schemas.openxmlformats.org/officeDocument/2006/relationships/image" Target="../media/image1.emf"/><Relationship Id="rId10" Type="http://schemas.openxmlformats.org/officeDocument/2006/relationships/diagramQuickStyle" Target="../diagrams/quickStyle5.xml"/><Relationship Id="rId4" Type="http://schemas.openxmlformats.org/officeDocument/2006/relationships/oleObject" Target="../embeddings/oleObject45.bin"/><Relationship Id="rId9"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notesSlide" Target="../notesSlides/notesSlide24.xml"/><Relationship Id="rId7" Type="http://schemas.openxmlformats.org/officeDocument/2006/relationships/image" Target="../media/image57.svg"/><Relationship Id="rId2" Type="http://schemas.openxmlformats.org/officeDocument/2006/relationships/slideLayout" Target="../slideLayouts/slideLayout13.xml"/><Relationship Id="rId1" Type="http://schemas.openxmlformats.org/officeDocument/2006/relationships/tags" Target="../tags/tag92.xml"/><Relationship Id="rId6" Type="http://schemas.openxmlformats.org/officeDocument/2006/relationships/image" Target="../media/image56.svg"/><Relationship Id="rId5" Type="http://schemas.openxmlformats.org/officeDocument/2006/relationships/image" Target="../media/image1.emf"/><Relationship Id="rId4" Type="http://schemas.openxmlformats.org/officeDocument/2006/relationships/oleObject" Target="../embeddings/oleObject46.bin"/></Relationships>
</file>

<file path=ppt/slides/_rels/slide25.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notesSlide" Target="../notesSlides/notesSlide25.xml"/><Relationship Id="rId7" Type="http://schemas.openxmlformats.org/officeDocument/2006/relationships/image" Target="../media/image60.svg"/><Relationship Id="rId2" Type="http://schemas.openxmlformats.org/officeDocument/2006/relationships/slideLayout" Target="../slideLayouts/slideLayout13.xml"/><Relationship Id="rId1" Type="http://schemas.openxmlformats.org/officeDocument/2006/relationships/tags" Target="../tags/tag93.xml"/><Relationship Id="rId6" Type="http://schemas.openxmlformats.org/officeDocument/2006/relationships/image" Target="../media/image59.svg"/><Relationship Id="rId5" Type="http://schemas.openxmlformats.org/officeDocument/2006/relationships/image" Target="../media/image1.emf"/><Relationship Id="rId10" Type="http://schemas.openxmlformats.org/officeDocument/2006/relationships/image" Target="../media/image61.svg"/><Relationship Id="rId4" Type="http://schemas.openxmlformats.org/officeDocument/2006/relationships/oleObject" Target="../embeddings/oleObject47.bin"/><Relationship Id="rId9" Type="http://schemas.openxmlformats.org/officeDocument/2006/relationships/image" Target="../media/image58.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94.xml"/><Relationship Id="rId5" Type="http://schemas.openxmlformats.org/officeDocument/2006/relationships/image" Target="../media/image2.emf"/><Relationship Id="rId4" Type="http://schemas.openxmlformats.org/officeDocument/2006/relationships/oleObject" Target="../embeddings/oleObject48.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0.xml"/><Relationship Id="rId1" Type="http://schemas.openxmlformats.org/officeDocument/2006/relationships/tags" Target="../tags/tag95.xml"/><Relationship Id="rId5" Type="http://schemas.openxmlformats.org/officeDocument/2006/relationships/image" Target="../media/image2.emf"/><Relationship Id="rId4" Type="http://schemas.openxmlformats.org/officeDocument/2006/relationships/oleObject" Target="../embeddings/oleObject49.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6.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5.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8.bin"/></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notesSlide" Target="../notesSlides/notesSlide6.xml"/><Relationship Id="rId7" Type="http://schemas.openxmlformats.org/officeDocument/2006/relationships/diagramData" Target="../diagrams/data1.xml"/><Relationship Id="rId2" Type="http://schemas.openxmlformats.org/officeDocument/2006/relationships/slideLayout" Target="../slideLayouts/slideLayout11.xml"/><Relationship Id="rId1" Type="http://schemas.openxmlformats.org/officeDocument/2006/relationships/tags" Target="../tags/tag30.xml"/><Relationship Id="rId6" Type="http://schemas.openxmlformats.org/officeDocument/2006/relationships/image" Target="../media/image7.png"/><Relationship Id="rId11" Type="http://schemas.microsoft.com/office/2007/relationships/diagramDrawing" Target="../diagrams/drawing1.xml"/><Relationship Id="rId5" Type="http://schemas.openxmlformats.org/officeDocument/2006/relationships/image" Target="../media/image2.emf"/><Relationship Id="rId10" Type="http://schemas.openxmlformats.org/officeDocument/2006/relationships/diagramColors" Target="../diagrams/colors1.xml"/><Relationship Id="rId4" Type="http://schemas.openxmlformats.org/officeDocument/2006/relationships/oleObject" Target="../embeddings/oleObject29.bin"/><Relationship Id="rId9"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ags" Target="../tags/tag31.xml"/><Relationship Id="rId6" Type="http://schemas.openxmlformats.org/officeDocument/2006/relationships/image" Target="../media/image8.png"/><Relationship Id="rId5" Type="http://schemas.openxmlformats.org/officeDocument/2006/relationships/image" Target="../media/image2.emf"/><Relationship Id="rId4" Type="http://schemas.openxmlformats.org/officeDocument/2006/relationships/oleObject" Target="../embeddings/oleObject30.bin"/><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3.png"/><Relationship Id="rId2" Type="http://schemas.openxmlformats.org/officeDocument/2006/relationships/slideLayout" Target="../slideLayouts/slideLayout13.xml"/><Relationship Id="rId1" Type="http://schemas.openxmlformats.org/officeDocument/2006/relationships/tags" Target="../tags/tag32.xml"/><Relationship Id="rId6" Type="http://schemas.openxmlformats.org/officeDocument/2006/relationships/image" Target="../media/image12.png"/><Relationship Id="rId5" Type="http://schemas.openxmlformats.org/officeDocument/2006/relationships/image" Target="../media/image2.emf"/><Relationship Id="rId4" Type="http://schemas.openxmlformats.org/officeDocument/2006/relationships/oleObject" Target="../embeddings/oleObject31.bin"/></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9.xml"/><Relationship Id="rId7"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33.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2.emf"/><Relationship Id="rId10" Type="http://schemas.openxmlformats.org/officeDocument/2006/relationships/image" Target="../media/image18.png"/><Relationship Id="rId4" Type="http://schemas.openxmlformats.org/officeDocument/2006/relationships/oleObject" Target="../embeddings/oleObject30.bin"/><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EB8A47E-577D-F401-6F7D-AF99FF91132A}"/>
              </a:ext>
            </a:extLst>
          </p:cNvPr>
          <p:cNvGraphicFramePr>
            <a:graphicFrameLocks/>
          </p:cNvGraphicFramePr>
          <p:nvPr>
            <p:custDataLst>
              <p:tags r:id="rId1"/>
            </p:custDataLst>
            <p:extLst>
              <p:ext uri="{D42A27DB-BD31-4B8C-83A1-F6EECF244321}">
                <p14:modId xmlns:p14="http://schemas.microsoft.com/office/powerpoint/2010/main" val="836826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5" name="think-cell data - do not delete" hidden="1">
                        <a:extLst>
                          <a:ext uri="{FF2B5EF4-FFF2-40B4-BE49-F238E27FC236}">
                            <a16:creationId xmlns:a16="http://schemas.microsoft.com/office/drawing/2014/main" id="{3EB8A47E-577D-F401-6F7D-AF99FF9113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865360" y="2650733"/>
            <a:ext cx="7185299" cy="2650732"/>
          </a:xfrm>
        </p:spPr>
        <p:txBody>
          <a:bodyPr vert="horz" rIns="0"/>
          <a:lstStyle/>
          <a:p>
            <a:r>
              <a:rPr lang="en-AU" noProof="0" dirty="0"/>
              <a:t>The Dynamic Future of Catastrophe Management </a:t>
            </a:r>
            <a:br>
              <a:rPr lang="en-AU" noProof="0" dirty="0"/>
            </a:br>
            <a:r>
              <a:rPr lang="en-AU" sz="3200" noProof="0" dirty="0">
                <a:solidFill>
                  <a:schemeClr val="tx2"/>
                </a:solidFill>
              </a:rPr>
              <a:t>The Impact of Temporal Intelligence on General Insurance Markets</a:t>
            </a:r>
            <a:br>
              <a:rPr lang="en-AU" sz="3200" noProof="0" dirty="0">
                <a:solidFill>
                  <a:schemeClr val="tx2"/>
                </a:solidFill>
              </a:rPr>
            </a:br>
            <a:endParaRPr lang="en-AU" noProof="0" dirty="0"/>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865360" y="5405357"/>
            <a:ext cx="7288040" cy="740712"/>
          </a:xfrm>
        </p:spPr>
        <p:txBody>
          <a:bodyPr/>
          <a:lstStyle/>
          <a:p>
            <a:r>
              <a:rPr lang="en-AU" noProof="0" dirty="0"/>
              <a:t>Dr Joanna Aldridge and Dmitry Gorelik</a:t>
            </a:r>
          </a:p>
          <a:p>
            <a:r>
              <a:rPr lang="en-AU" noProof="0" dirty="0"/>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accent1"/>
                </a:solidFill>
              </a:rPr>
              <a:t>Presented at the 2026 All Actuaries Summit</a:t>
            </a:r>
          </a:p>
        </p:txBody>
      </p:sp>
    </p:spTree>
    <p:extLst>
      <p:ext uri="{BB962C8B-B14F-4D97-AF65-F5344CB8AC3E}">
        <p14:creationId xmlns:p14="http://schemas.microsoft.com/office/powerpoint/2010/main" val="1078518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E322A482-1DF1-661A-B33C-610E87E20C67}"/>
              </a:ext>
            </a:extLst>
          </p:cNvPr>
          <p:cNvGraphicFramePr>
            <a:graphicFrameLocks/>
          </p:cNvGraphicFramePr>
          <p:nvPr>
            <p:custDataLst>
              <p:tags r:id="rId1"/>
            </p:custDataLst>
            <p:extLst>
              <p:ext uri="{D42A27DB-BD31-4B8C-83A1-F6EECF244321}">
                <p14:modId xmlns:p14="http://schemas.microsoft.com/office/powerpoint/2010/main" val="495483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8" imgW="261" imgH="264" progId="TCLayout.ActiveDocument.1">
                  <p:embed/>
                </p:oleObj>
              </mc:Choice>
              <mc:Fallback>
                <p:oleObj name="think-cell Slide" r:id="rId48" imgW="261" imgH="264" progId="TCLayout.ActiveDocument.1">
                  <p:embed/>
                  <p:pic>
                    <p:nvPicPr>
                      <p:cNvPr id="18" name="think-cell data - do not delete" hidden="1">
                        <a:extLst>
                          <a:ext uri="{FF2B5EF4-FFF2-40B4-BE49-F238E27FC236}">
                            <a16:creationId xmlns:a16="http://schemas.microsoft.com/office/drawing/2014/main" id="{E322A482-1DF1-661A-B33C-610E87E20C67}"/>
                          </a:ext>
                        </a:extLst>
                      </p:cNvPr>
                      <p:cNvPicPr/>
                      <p:nvPr/>
                    </p:nvPicPr>
                    <p:blipFill>
                      <a:blip r:embed="rId49"/>
                      <a:stretch>
                        <a:fillRect/>
                      </a:stretch>
                    </p:blipFill>
                    <p:spPr>
                      <a:xfrm>
                        <a:off x="1588" y="1588"/>
                        <a:ext cx="1588" cy="1588"/>
                      </a:xfrm>
                      <a:prstGeom prst="rect">
                        <a:avLst/>
                      </a:prstGeom>
                    </p:spPr>
                  </p:pic>
                </p:oleObj>
              </mc:Fallback>
            </mc:AlternateContent>
          </a:graphicData>
        </a:graphic>
      </p:graphicFrame>
      <p:sp>
        <p:nvSpPr>
          <p:cNvPr id="5" name="Title 7">
            <a:extLst>
              <a:ext uri="{FF2B5EF4-FFF2-40B4-BE49-F238E27FC236}">
                <a16:creationId xmlns:a16="http://schemas.microsoft.com/office/drawing/2014/main" id="{63841E00-044F-DCD3-1203-E72D33402105}"/>
              </a:ext>
            </a:extLst>
          </p:cNvPr>
          <p:cNvSpPr>
            <a:spLocks noGrp="1"/>
          </p:cNvSpPr>
          <p:nvPr>
            <p:ph type="title"/>
          </p:nvPr>
        </p:nvSpPr>
        <p:spPr>
          <a:xfrm>
            <a:off x="465138" y="323061"/>
            <a:ext cx="7253395" cy="440273"/>
          </a:xfrm>
        </p:spPr>
        <p:txBody>
          <a:bodyPr vert="horz" lIns="0" tIns="0" rIns="0" bIns="0" rtlCol="0" anchor="t" anchorCtr="0">
            <a:noAutofit/>
          </a:bodyPr>
          <a:lstStyle/>
          <a:p>
            <a:r>
              <a:rPr lang="en-AU" sz="3100" noProof="0" dirty="0">
                <a:latin typeface="+mj-lt"/>
              </a:rPr>
              <a:t>When ENSO Shifts, Risk Shifts</a:t>
            </a:r>
          </a:p>
        </p:txBody>
      </p:sp>
      <p:pic>
        <p:nvPicPr>
          <p:cNvPr id="2050" name="Picture 2">
            <a:extLst>
              <a:ext uri="{FF2B5EF4-FFF2-40B4-BE49-F238E27FC236}">
                <a16:creationId xmlns:a16="http://schemas.microsoft.com/office/drawing/2014/main" id="{2D359F9B-86FB-B404-89E2-7D77E16004BF}"/>
              </a:ext>
            </a:extLst>
          </p:cNvPr>
          <p:cNvPicPr>
            <a:picLocks noChangeAspect="1" noChangeArrowheads="1"/>
          </p:cNvPicPr>
          <p:nvPr/>
        </p:nvPicPr>
        <p:blipFill rotWithShape="1">
          <a:blip r:embed="rId50">
            <a:extLst>
              <a:ext uri="{28A0092B-C50C-407E-A947-70E740481C1C}">
                <a14:useLocalDpi xmlns:a14="http://schemas.microsoft.com/office/drawing/2010/main" val="0"/>
              </a:ext>
            </a:extLst>
          </a:blip>
          <a:srcRect l="4571" t="26516" r="40973"/>
          <a:stretch>
            <a:fillRect/>
          </a:stretch>
        </p:blipFill>
        <p:spPr bwMode="auto">
          <a:xfrm>
            <a:off x="4561681" y="1279473"/>
            <a:ext cx="3448844" cy="2617840"/>
          </a:xfrm>
          <a:prstGeom prst="rect">
            <a:avLst/>
          </a:prstGeom>
          <a:noFill/>
          <a:ln w="19050">
            <a:solidFill>
              <a:schemeClr val="accent1"/>
            </a:solidFill>
          </a:ln>
          <a:extLst>
            <a:ext uri="{909E8E84-426E-40DD-AFC4-6F175D3DCCD1}">
              <a14:hiddenFill xmlns:a14="http://schemas.microsoft.com/office/drawing/2010/main">
                <a:solidFill>
                  <a:srgbClr val="FFFFFF"/>
                </a:solidFill>
              </a14:hiddenFill>
            </a:ext>
          </a:extLst>
        </p:spPr>
      </p:pic>
      <p:sp>
        <p:nvSpPr>
          <p:cNvPr id="10" name="TextBox 670">
            <a:extLst>
              <a:ext uri="{FF2B5EF4-FFF2-40B4-BE49-F238E27FC236}">
                <a16:creationId xmlns:a16="http://schemas.microsoft.com/office/drawing/2014/main" id="{16083AF9-6A37-5B9F-2B59-7254DCD04532}"/>
              </a:ext>
            </a:extLst>
          </p:cNvPr>
          <p:cNvSpPr txBox="1"/>
          <p:nvPr/>
        </p:nvSpPr>
        <p:spPr>
          <a:xfrm>
            <a:off x="7475177" y="128430"/>
            <a:ext cx="4804520" cy="261610"/>
          </a:xfrm>
          <a:prstGeom prst="rect">
            <a:avLst/>
          </a:prstGeom>
          <a:no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1000">
                <a:solidFill>
                  <a:srgbClr val="5A5A5A"/>
                </a:solidFill>
              </a:defRPr>
            </a:pPr>
            <a:r>
              <a:rPr lang="en-AU" sz="1100" noProof="0" dirty="0"/>
              <a:t>Source: Moody’s STF (Apr 2026) – AU Climate HD Models: Cross Peril Coherence.</a:t>
            </a:r>
          </a:p>
        </p:txBody>
      </p:sp>
      <p:sp>
        <p:nvSpPr>
          <p:cNvPr id="2" name="TextBox 1">
            <a:extLst>
              <a:ext uri="{FF2B5EF4-FFF2-40B4-BE49-F238E27FC236}">
                <a16:creationId xmlns:a16="http://schemas.microsoft.com/office/drawing/2014/main" id="{BC5E97DA-0DB4-3C40-B590-774865447492}"/>
              </a:ext>
            </a:extLst>
          </p:cNvPr>
          <p:cNvSpPr txBox="1"/>
          <p:nvPr/>
        </p:nvSpPr>
        <p:spPr>
          <a:xfrm>
            <a:off x="413971" y="704827"/>
            <a:ext cx="8512859" cy="461665"/>
          </a:xfrm>
          <a:prstGeom prst="rect">
            <a:avLst/>
          </a:prstGeom>
          <a:noFill/>
        </p:spPr>
        <p:txBody>
          <a:bodyPr wrap="square">
            <a:spAutoFit/>
          </a:bodyPr>
          <a:lstStyle/>
          <a:p>
            <a:r>
              <a:rPr lang="en-AU" sz="2400" noProof="0" dirty="0">
                <a:effectLst/>
                <a:latin typeface="+mj-lt"/>
                <a:ea typeface="Times New Roman" panose="02020603050405020304" pitchFamily="18" charset="0"/>
                <a:cs typeface="Times New Roman" panose="02020603050405020304" pitchFamily="18" charset="0"/>
              </a:rPr>
              <a:t>Bushfire risk anticorrelated to east coast storm and flood risk</a:t>
            </a:r>
            <a:endParaRPr lang="en-AU" sz="2400" noProof="0" dirty="0">
              <a:latin typeface="+mj-lt"/>
            </a:endParaRPr>
          </a:p>
        </p:txBody>
      </p:sp>
      <p:sp>
        <p:nvSpPr>
          <p:cNvPr id="13" name="TextBox 12">
            <a:extLst>
              <a:ext uri="{FF2B5EF4-FFF2-40B4-BE49-F238E27FC236}">
                <a16:creationId xmlns:a16="http://schemas.microsoft.com/office/drawing/2014/main" id="{9E6FCA61-6214-3125-DE20-B845795A15C0}"/>
              </a:ext>
            </a:extLst>
          </p:cNvPr>
          <p:cNvSpPr txBox="1"/>
          <p:nvPr/>
        </p:nvSpPr>
        <p:spPr>
          <a:xfrm>
            <a:off x="613494" y="6264699"/>
            <a:ext cx="4530006" cy="375552"/>
          </a:xfrm>
          <a:prstGeom prst="rect">
            <a:avLst/>
          </a:prstGeom>
          <a:noFill/>
        </p:spPr>
        <p:txBody>
          <a:bodyPr wrap="square">
            <a:spAutoFit/>
          </a:bodyPr>
          <a:lstStyle/>
          <a:p>
            <a:pPr>
              <a:lnSpc>
                <a:spcPct val="107000"/>
              </a:lnSpc>
              <a:spcAft>
                <a:spcPts val="800"/>
              </a:spcAft>
            </a:pPr>
            <a:r>
              <a:rPr lang="en-AU" kern="100" noProof="0" dirty="0">
                <a:solidFill>
                  <a:schemeClr val="accent1"/>
                </a:solidFill>
                <a:ea typeface="Aptos" panose="020B0004020202020204" pitchFamily="34" charset="0"/>
                <a:cs typeface="Times New Roman" panose="02020603050405020304" pitchFamily="18" charset="0"/>
              </a:rPr>
              <a:t>Data Source: Insurance Council of Australia</a:t>
            </a:r>
            <a:endParaRPr lang="en-AU" sz="1800" kern="100" noProof="0" dirty="0">
              <a:solidFill>
                <a:schemeClr val="accent1"/>
              </a:solidFill>
              <a:ea typeface="Aptos" panose="020B0004020202020204" pitchFamily="34" charset="0"/>
              <a:cs typeface="Times New Roman" panose="02020603050405020304" pitchFamily="18" charset="0"/>
            </a:endParaRPr>
          </a:p>
        </p:txBody>
      </p:sp>
      <p:graphicFrame>
        <p:nvGraphicFramePr>
          <p:cNvPr id="2061" name="Chart 2060">
            <a:extLst>
              <a:ext uri="{FF2B5EF4-FFF2-40B4-BE49-F238E27FC236}">
                <a16:creationId xmlns:a16="http://schemas.microsoft.com/office/drawing/2014/main" id="{2FE5992B-6987-8432-2CC2-6FF1DA66EC88}"/>
              </a:ext>
            </a:extLst>
          </p:cNvPr>
          <p:cNvGraphicFramePr/>
          <p:nvPr>
            <p:custDataLst>
              <p:tags r:id="rId2"/>
            </p:custDataLst>
            <p:extLst>
              <p:ext uri="{D42A27DB-BD31-4B8C-83A1-F6EECF244321}">
                <p14:modId xmlns:p14="http://schemas.microsoft.com/office/powerpoint/2010/main" val="1181553642"/>
              </p:ext>
            </p:extLst>
          </p:nvPr>
        </p:nvGraphicFramePr>
        <p:xfrm>
          <a:off x="965200" y="2894013"/>
          <a:ext cx="10572750" cy="2360612"/>
        </p:xfrm>
        <a:graphic>
          <a:graphicData uri="http://schemas.openxmlformats.org/drawingml/2006/chart">
            <c:chart xmlns:c="http://schemas.openxmlformats.org/drawingml/2006/chart" xmlns:r="http://schemas.openxmlformats.org/officeDocument/2006/relationships" r:id="rId51"/>
          </a:graphicData>
        </a:graphic>
      </p:graphicFrame>
      <p:sp>
        <p:nvSpPr>
          <p:cNvPr id="4" name="Text Placeholder 2">
            <a:extLst>
              <a:ext uri="{FF2B5EF4-FFF2-40B4-BE49-F238E27FC236}">
                <a16:creationId xmlns:a16="http://schemas.microsoft.com/office/drawing/2014/main" id="{128B058E-FE14-C590-260B-B9B85EF29BA9}"/>
              </a:ext>
            </a:extLst>
          </p:cNvPr>
          <p:cNvSpPr>
            <a:spLocks/>
          </p:cNvSpPr>
          <p:nvPr>
            <p:custDataLst>
              <p:tags r:id="rId3"/>
            </p:custDataLst>
          </p:nvPr>
        </p:nvSpPr>
        <p:spPr bwMode="gray">
          <a:xfrm>
            <a:off x="755650" y="4895850"/>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E7C39129-E134-42CD-B9D7-802F60FC5368}" type="datetime'''1''''''''.0'''''''''''''''''''''''''''''''''''''">
              <a:rPr lang="en-AU" altLang="en-US" sz="1000" b="1" smtClean="0"/>
              <a:pPr lvl="0" algn="r">
                <a:spcBef>
                  <a:spcPct val="0"/>
                </a:spcBef>
                <a:spcAft>
                  <a:spcPct val="0"/>
                </a:spcAft>
              </a:pPr>
              <a:t>1.0</a:t>
            </a:fld>
            <a:endParaRPr lang="en-AU" sz="1000" b="1" dirty="0"/>
          </a:p>
        </p:txBody>
      </p:sp>
      <p:sp>
        <p:nvSpPr>
          <p:cNvPr id="7" name="Text Placeholder 2">
            <a:extLst>
              <a:ext uri="{FF2B5EF4-FFF2-40B4-BE49-F238E27FC236}">
                <a16:creationId xmlns:a16="http://schemas.microsoft.com/office/drawing/2014/main" id="{E089B335-BF41-1A2E-A202-97111BB8F065}"/>
              </a:ext>
            </a:extLst>
          </p:cNvPr>
          <p:cNvSpPr>
            <a:spLocks/>
          </p:cNvSpPr>
          <p:nvPr>
            <p:custDataLst>
              <p:tags r:id="rId4"/>
            </p:custDataLst>
          </p:nvPr>
        </p:nvSpPr>
        <p:spPr bwMode="gray">
          <a:xfrm>
            <a:off x="755650" y="4695825"/>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FD592343-8BE8-4169-BB15-E6EC6EB7945F}" type="datetime'''2''''''''''.''''''''''0'''''''''''''''''''''''''''''''">
              <a:rPr lang="en-AU" altLang="en-US" sz="1000" b="1" smtClean="0"/>
              <a:pPr lvl="0" algn="r">
                <a:spcBef>
                  <a:spcPct val="0"/>
                </a:spcBef>
                <a:spcAft>
                  <a:spcPct val="0"/>
                </a:spcAft>
              </a:pPr>
              <a:t>2.0</a:t>
            </a:fld>
            <a:endParaRPr lang="en-AU" sz="1000" b="1" dirty="0"/>
          </a:p>
        </p:txBody>
      </p:sp>
      <p:sp>
        <p:nvSpPr>
          <p:cNvPr id="8" name="Text Placeholder 2">
            <a:extLst>
              <a:ext uri="{FF2B5EF4-FFF2-40B4-BE49-F238E27FC236}">
                <a16:creationId xmlns:a16="http://schemas.microsoft.com/office/drawing/2014/main" id="{3C9A624F-DA8A-F545-EB45-CDB08EB03032}"/>
              </a:ext>
            </a:extLst>
          </p:cNvPr>
          <p:cNvSpPr>
            <a:spLocks/>
          </p:cNvSpPr>
          <p:nvPr>
            <p:custDataLst>
              <p:tags r:id="rId5"/>
            </p:custDataLst>
          </p:nvPr>
        </p:nvSpPr>
        <p:spPr bwMode="gray">
          <a:xfrm>
            <a:off x="755650" y="4495800"/>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093EE62F-3ADD-40E7-9A39-0C4D68298ED7}" type="datetime'''''3.''''''''''0'''''''''''''''''''''''''''''">
              <a:rPr lang="en-AU" altLang="en-US" sz="1000" b="1" smtClean="0"/>
              <a:pPr lvl="0" algn="r">
                <a:spcBef>
                  <a:spcPct val="0"/>
                </a:spcBef>
                <a:spcAft>
                  <a:spcPct val="0"/>
                </a:spcAft>
              </a:pPr>
              <a:t>3.0</a:t>
            </a:fld>
            <a:endParaRPr lang="en-AU" sz="1000" b="1" dirty="0"/>
          </a:p>
        </p:txBody>
      </p:sp>
      <p:sp>
        <p:nvSpPr>
          <p:cNvPr id="9" name="Text Placeholder 2">
            <a:extLst>
              <a:ext uri="{FF2B5EF4-FFF2-40B4-BE49-F238E27FC236}">
                <a16:creationId xmlns:a16="http://schemas.microsoft.com/office/drawing/2014/main" id="{01234211-25C1-EB91-2807-1CC545B7A11C}"/>
              </a:ext>
            </a:extLst>
          </p:cNvPr>
          <p:cNvSpPr>
            <a:spLocks/>
          </p:cNvSpPr>
          <p:nvPr>
            <p:custDataLst>
              <p:tags r:id="rId6"/>
            </p:custDataLst>
          </p:nvPr>
        </p:nvSpPr>
        <p:spPr bwMode="gray">
          <a:xfrm>
            <a:off x="755650" y="4297363"/>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8905A712-AB33-461D-ACF9-96A774EED274}" type="datetime'''''''''''''''4''''''''''.''''''''''''''''''''''''''''0'''''">
              <a:rPr lang="en-AU" altLang="en-US" sz="1000" b="1" smtClean="0"/>
              <a:pPr lvl="0" algn="r">
                <a:spcBef>
                  <a:spcPct val="0"/>
                </a:spcBef>
                <a:spcAft>
                  <a:spcPct val="0"/>
                </a:spcAft>
              </a:pPr>
              <a:t>4.0</a:t>
            </a:fld>
            <a:endParaRPr lang="en-AU" sz="1000" b="1" dirty="0"/>
          </a:p>
        </p:txBody>
      </p:sp>
      <p:sp>
        <p:nvSpPr>
          <p:cNvPr id="12" name="Text Placeholder 2">
            <a:extLst>
              <a:ext uri="{FF2B5EF4-FFF2-40B4-BE49-F238E27FC236}">
                <a16:creationId xmlns:a16="http://schemas.microsoft.com/office/drawing/2014/main" id="{F6DDB60A-3FB9-8925-5F95-C8A2A20FE494}"/>
              </a:ext>
            </a:extLst>
          </p:cNvPr>
          <p:cNvSpPr>
            <a:spLocks/>
          </p:cNvSpPr>
          <p:nvPr>
            <p:custDataLst>
              <p:tags r:id="rId7"/>
            </p:custDataLst>
          </p:nvPr>
        </p:nvSpPr>
        <p:spPr bwMode="gray">
          <a:xfrm>
            <a:off x="755650" y="4097338"/>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13719EFD-CFE3-4285-AB91-1486EE2D4400}" type="datetime'''5''''''''.''''''''''''''''''''0'''''''''''''''''''''''''''">
              <a:rPr lang="en-AU" altLang="en-US" sz="1000" b="1" smtClean="0"/>
              <a:pPr lvl="0" algn="r">
                <a:spcBef>
                  <a:spcPct val="0"/>
                </a:spcBef>
                <a:spcAft>
                  <a:spcPct val="0"/>
                </a:spcAft>
              </a:pPr>
              <a:t>5.0</a:t>
            </a:fld>
            <a:endParaRPr lang="en-AU" sz="1000" b="1" dirty="0"/>
          </a:p>
        </p:txBody>
      </p:sp>
      <p:sp>
        <p:nvSpPr>
          <p:cNvPr id="14" name="Text Placeholder 2">
            <a:extLst>
              <a:ext uri="{FF2B5EF4-FFF2-40B4-BE49-F238E27FC236}">
                <a16:creationId xmlns:a16="http://schemas.microsoft.com/office/drawing/2014/main" id="{4C622812-F701-63A8-6FAE-1DCAFDF68E78}"/>
              </a:ext>
            </a:extLst>
          </p:cNvPr>
          <p:cNvSpPr>
            <a:spLocks/>
          </p:cNvSpPr>
          <p:nvPr>
            <p:custDataLst>
              <p:tags r:id="rId8"/>
            </p:custDataLst>
          </p:nvPr>
        </p:nvSpPr>
        <p:spPr bwMode="gray">
          <a:xfrm>
            <a:off x="755650" y="3897313"/>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47DC83A6-B9FA-413E-A9D9-A43B745F660B}" type="datetime'''''''''''6''''''''''.''''''''''''''''''''''''''''''''''''0'">
              <a:rPr lang="en-AU" altLang="en-US" sz="1000" b="1" smtClean="0"/>
              <a:pPr lvl="0" algn="r">
                <a:spcBef>
                  <a:spcPct val="0"/>
                </a:spcBef>
                <a:spcAft>
                  <a:spcPct val="0"/>
                </a:spcAft>
              </a:pPr>
              <a:t>6.0</a:t>
            </a:fld>
            <a:endParaRPr lang="en-AU" sz="1000" b="1" dirty="0"/>
          </a:p>
        </p:txBody>
      </p:sp>
      <p:sp>
        <p:nvSpPr>
          <p:cNvPr id="15" name="Text Placeholder 2">
            <a:extLst>
              <a:ext uri="{FF2B5EF4-FFF2-40B4-BE49-F238E27FC236}">
                <a16:creationId xmlns:a16="http://schemas.microsoft.com/office/drawing/2014/main" id="{CBAF8F0F-2601-0F64-221F-C1058054C45E}"/>
              </a:ext>
            </a:extLst>
          </p:cNvPr>
          <p:cNvSpPr>
            <a:spLocks/>
          </p:cNvSpPr>
          <p:nvPr>
            <p:custDataLst>
              <p:tags r:id="rId9"/>
            </p:custDataLst>
          </p:nvPr>
        </p:nvSpPr>
        <p:spPr bwMode="gray">
          <a:xfrm>
            <a:off x="755650" y="3697288"/>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5073297A-C390-46CF-9691-99FB3A941874}" type="datetime'''''''7''''.''''''''''''''0'''">
              <a:rPr lang="en-AU" altLang="en-US" sz="1000" b="1" smtClean="0"/>
              <a:pPr lvl="0" algn="r">
                <a:spcBef>
                  <a:spcPct val="0"/>
                </a:spcBef>
                <a:spcAft>
                  <a:spcPct val="0"/>
                </a:spcAft>
              </a:pPr>
              <a:t>7.0</a:t>
            </a:fld>
            <a:endParaRPr lang="en-AU" sz="1000" b="1" dirty="0"/>
          </a:p>
        </p:txBody>
      </p:sp>
      <p:sp>
        <p:nvSpPr>
          <p:cNvPr id="16" name="Text Placeholder 2">
            <a:extLst>
              <a:ext uri="{FF2B5EF4-FFF2-40B4-BE49-F238E27FC236}">
                <a16:creationId xmlns:a16="http://schemas.microsoft.com/office/drawing/2014/main" id="{0442A2EA-E8C9-CC15-95B7-1DA27FCC47E8}"/>
              </a:ext>
            </a:extLst>
          </p:cNvPr>
          <p:cNvSpPr>
            <a:spLocks/>
          </p:cNvSpPr>
          <p:nvPr>
            <p:custDataLst>
              <p:tags r:id="rId10"/>
            </p:custDataLst>
          </p:nvPr>
        </p:nvSpPr>
        <p:spPr bwMode="gray">
          <a:xfrm>
            <a:off x="755650" y="3498850"/>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D4B5B5C6-9E6E-4C05-A554-1E4320CE490A}" type="datetime'''''''''''''''''''''''''''''''''8''.''''''0'''''''''''">
              <a:rPr lang="en-AU" altLang="en-US" sz="1000" b="1" smtClean="0"/>
              <a:pPr lvl="0" algn="r">
                <a:spcBef>
                  <a:spcPct val="0"/>
                </a:spcBef>
                <a:spcAft>
                  <a:spcPct val="0"/>
                </a:spcAft>
              </a:pPr>
              <a:t>8.0</a:t>
            </a:fld>
            <a:endParaRPr lang="en-AU" sz="1000" b="1" dirty="0"/>
          </a:p>
        </p:txBody>
      </p:sp>
      <p:sp>
        <p:nvSpPr>
          <p:cNvPr id="17" name="Text Placeholder 2">
            <a:extLst>
              <a:ext uri="{FF2B5EF4-FFF2-40B4-BE49-F238E27FC236}">
                <a16:creationId xmlns:a16="http://schemas.microsoft.com/office/drawing/2014/main" id="{6E13537E-2429-8DD4-DE5E-73839801013D}"/>
              </a:ext>
            </a:extLst>
          </p:cNvPr>
          <p:cNvSpPr>
            <a:spLocks/>
          </p:cNvSpPr>
          <p:nvPr>
            <p:custDataLst>
              <p:tags r:id="rId11"/>
            </p:custDataLst>
          </p:nvPr>
        </p:nvSpPr>
        <p:spPr bwMode="gray">
          <a:xfrm>
            <a:off x="755650" y="3298825"/>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1469232F-4F3A-48EA-B38F-167F2723ACD4}" type="datetime'''''''''''''''''''''''''''''''''''''''''''''9''''.0'''''''">
              <a:rPr lang="en-AU" altLang="en-US" sz="1000" b="1" smtClean="0"/>
              <a:pPr lvl="0" algn="r">
                <a:spcBef>
                  <a:spcPct val="0"/>
                </a:spcBef>
                <a:spcAft>
                  <a:spcPct val="0"/>
                </a:spcAft>
              </a:pPr>
              <a:t>9.0</a:t>
            </a:fld>
            <a:endParaRPr lang="en-AU" sz="1000" b="1" dirty="0"/>
          </a:p>
        </p:txBody>
      </p:sp>
      <p:sp>
        <p:nvSpPr>
          <p:cNvPr id="19" name="Text Placeholder 2">
            <a:extLst>
              <a:ext uri="{FF2B5EF4-FFF2-40B4-BE49-F238E27FC236}">
                <a16:creationId xmlns:a16="http://schemas.microsoft.com/office/drawing/2014/main" id="{9C4C839C-2EA4-2771-2C75-D76221CA31BD}"/>
              </a:ext>
            </a:extLst>
          </p:cNvPr>
          <p:cNvSpPr>
            <a:spLocks/>
          </p:cNvSpPr>
          <p:nvPr>
            <p:custDataLst>
              <p:tags r:id="rId12"/>
            </p:custDataLst>
          </p:nvPr>
        </p:nvSpPr>
        <p:spPr bwMode="gray">
          <a:xfrm>
            <a:off x="690563" y="3098800"/>
            <a:ext cx="2286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B296BD79-5590-4A2B-9CFF-286D5F27C1EE}" type="datetime'''''''''''''''''''''''''''''''''''''''1''''''''0.''''0'''">
              <a:rPr lang="en-AU" altLang="en-US" sz="1000" b="1" smtClean="0"/>
              <a:pPr lvl="0" algn="r">
                <a:spcBef>
                  <a:spcPct val="0"/>
                </a:spcBef>
                <a:spcAft>
                  <a:spcPct val="0"/>
                </a:spcAft>
              </a:pPr>
              <a:t>10.0</a:t>
            </a:fld>
            <a:endParaRPr lang="en-AU" sz="1000" b="1" dirty="0"/>
          </a:p>
        </p:txBody>
      </p:sp>
      <p:sp>
        <p:nvSpPr>
          <p:cNvPr id="20" name="Text Placeholder 2">
            <a:extLst>
              <a:ext uri="{FF2B5EF4-FFF2-40B4-BE49-F238E27FC236}">
                <a16:creationId xmlns:a16="http://schemas.microsoft.com/office/drawing/2014/main" id="{A1021EB7-EF47-5315-E691-F5F6F862084E}"/>
              </a:ext>
            </a:extLst>
          </p:cNvPr>
          <p:cNvSpPr>
            <a:spLocks/>
          </p:cNvSpPr>
          <p:nvPr>
            <p:custDataLst>
              <p:tags r:id="rId13"/>
            </p:custDataLst>
          </p:nvPr>
        </p:nvSpPr>
        <p:spPr bwMode="gray">
          <a:xfrm>
            <a:off x="690563" y="2900363"/>
            <a:ext cx="228600"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50B857D5-D686-44B0-BB52-7CE0203E8F63}" type="datetime'''''''''''''1''1''''''''''''''.''''0'''''''''''''''''''''''''">
              <a:rPr lang="en-AU" altLang="en-US" sz="1000" b="1" smtClean="0"/>
              <a:pPr lvl="0" algn="r">
                <a:spcBef>
                  <a:spcPct val="0"/>
                </a:spcBef>
                <a:spcAft>
                  <a:spcPct val="0"/>
                </a:spcAft>
              </a:pPr>
              <a:t>11.0</a:t>
            </a:fld>
            <a:endParaRPr lang="en-AU" sz="1000" b="1" dirty="0"/>
          </a:p>
        </p:txBody>
      </p:sp>
      <p:sp>
        <p:nvSpPr>
          <p:cNvPr id="21" name="Text Placeholder 2">
            <a:extLst>
              <a:ext uri="{FF2B5EF4-FFF2-40B4-BE49-F238E27FC236}">
                <a16:creationId xmlns:a16="http://schemas.microsoft.com/office/drawing/2014/main" id="{5B6F6A43-6234-9BE9-E48E-9F17FA16D135}"/>
              </a:ext>
            </a:extLst>
          </p:cNvPr>
          <p:cNvSpPr>
            <a:spLocks/>
          </p:cNvSpPr>
          <p:nvPr>
            <p:custDataLst>
              <p:tags r:id="rId14"/>
            </p:custDataLst>
          </p:nvPr>
        </p:nvSpPr>
        <p:spPr bwMode="gray">
          <a:xfrm>
            <a:off x="755650" y="5095875"/>
            <a:ext cx="163513" cy="1524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spcBef>
                <a:spcPct val="0"/>
              </a:spcBef>
              <a:spcAft>
                <a:spcPct val="0"/>
              </a:spcAft>
            </a:pPr>
            <a:fld id="{53EF9F3E-2289-4A5A-93BA-9EB6BE0AE5A3}" type="datetime'''''''''''''''0''''''''''''''''''''''.''''''''''''''''0'''">
              <a:rPr lang="en-AU" altLang="en-US" sz="1000" b="1" smtClean="0"/>
              <a:pPr lvl="0" algn="r">
                <a:spcBef>
                  <a:spcPct val="0"/>
                </a:spcBef>
                <a:spcAft>
                  <a:spcPct val="0"/>
                </a:spcAft>
              </a:pPr>
              <a:t>0.0</a:t>
            </a:fld>
            <a:endParaRPr lang="en-AU" sz="1000" b="1" dirty="0"/>
          </a:p>
        </p:txBody>
      </p:sp>
      <p:sp>
        <p:nvSpPr>
          <p:cNvPr id="22" name="Text Placeholder 2">
            <a:extLst>
              <a:ext uri="{FF2B5EF4-FFF2-40B4-BE49-F238E27FC236}">
                <a16:creationId xmlns:a16="http://schemas.microsoft.com/office/drawing/2014/main" id="{D2C81304-20B0-0F66-46EB-507C79F52EE9}"/>
              </a:ext>
            </a:extLst>
          </p:cNvPr>
          <p:cNvSpPr>
            <a:spLocks/>
          </p:cNvSpPr>
          <p:nvPr>
            <p:custDataLst>
              <p:tags r:id="rId15"/>
            </p:custDataLst>
          </p:nvPr>
        </p:nvSpPr>
        <p:spPr bwMode="auto">
          <a:xfrm>
            <a:off x="1152525" y="5205413"/>
            <a:ext cx="3095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B046D81C-4057-478D-8DB8-80AD994CDBA6}" type="datetime'2''''''''00''6 E''l'' ''''''''''''''''''''N''iño'''''''''''''">
              <a:rPr lang="en-AU" altLang="en-US" sz="800" b="1" smtClean="0">
                <a:solidFill>
                  <a:srgbClr val="E9163C"/>
                </a:solidFill>
              </a:rPr>
              <a:pPr lvl="0" algn="ctr">
                <a:spcBef>
                  <a:spcPct val="0"/>
                </a:spcBef>
                <a:spcAft>
                  <a:spcPct val="0"/>
                </a:spcAft>
              </a:pPr>
              <a:t>2006 El Niño</a:t>
            </a:fld>
            <a:endParaRPr lang="en-AU" sz="800" b="1" dirty="0">
              <a:solidFill>
                <a:srgbClr val="E9163C"/>
              </a:solidFill>
            </a:endParaRPr>
          </a:p>
        </p:txBody>
      </p:sp>
      <p:sp>
        <p:nvSpPr>
          <p:cNvPr id="23" name="Text Placeholder 2">
            <a:extLst>
              <a:ext uri="{FF2B5EF4-FFF2-40B4-BE49-F238E27FC236}">
                <a16:creationId xmlns:a16="http://schemas.microsoft.com/office/drawing/2014/main" id="{A6DA842F-132E-70F4-AA25-1FD22FAAA0C0}"/>
              </a:ext>
            </a:extLst>
          </p:cNvPr>
          <p:cNvSpPr>
            <a:spLocks/>
          </p:cNvSpPr>
          <p:nvPr>
            <p:custDataLst>
              <p:tags r:id="rId16"/>
            </p:custDataLst>
          </p:nvPr>
        </p:nvSpPr>
        <p:spPr bwMode="auto">
          <a:xfrm>
            <a:off x="1665288" y="5205413"/>
            <a:ext cx="32543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77B9CBD9-5851-47B5-B624-0B6D63D769ED}" type="datetime'''''''2''''''''''00''''7 ''''L''''a'' Niñ''''''a'''">
              <a:rPr lang="en-AU" altLang="en-US" sz="800" b="1" smtClean="0">
                <a:solidFill>
                  <a:srgbClr val="0271B4"/>
                </a:solidFill>
              </a:rPr>
              <a:pPr lvl="0" algn="ctr">
                <a:spcBef>
                  <a:spcPct val="0"/>
                </a:spcBef>
                <a:spcAft>
                  <a:spcPct val="0"/>
                </a:spcAft>
              </a:pPr>
              <a:t>2007 La Niña</a:t>
            </a:fld>
            <a:endParaRPr lang="en-AU" sz="800" b="1" dirty="0">
              <a:solidFill>
                <a:srgbClr val="0271B4"/>
              </a:solidFill>
            </a:endParaRPr>
          </a:p>
        </p:txBody>
      </p:sp>
      <p:sp>
        <p:nvSpPr>
          <p:cNvPr id="24" name="Text Placeholder 2">
            <a:extLst>
              <a:ext uri="{FF2B5EF4-FFF2-40B4-BE49-F238E27FC236}">
                <a16:creationId xmlns:a16="http://schemas.microsoft.com/office/drawing/2014/main" id="{28BEA48C-63BA-9D1F-020E-789C363FBA8F}"/>
              </a:ext>
            </a:extLst>
          </p:cNvPr>
          <p:cNvSpPr>
            <a:spLocks/>
          </p:cNvSpPr>
          <p:nvPr>
            <p:custDataLst>
              <p:tags r:id="rId17"/>
            </p:custDataLst>
          </p:nvPr>
        </p:nvSpPr>
        <p:spPr bwMode="auto">
          <a:xfrm>
            <a:off x="2185988" y="5205413"/>
            <a:ext cx="32543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CF776BDC-4D58-40E5-B245-1026FB7258BB}" type="datetime'2''''''''''0''''''''''''0''8 L''a'' N''''''i''''ñ''''a'''">
              <a:rPr lang="en-AU" altLang="en-US" sz="800" b="1" smtClean="0">
                <a:solidFill>
                  <a:srgbClr val="0173AE"/>
                </a:solidFill>
              </a:rPr>
              <a:pPr lvl="0" algn="ctr">
                <a:spcBef>
                  <a:spcPct val="0"/>
                </a:spcBef>
                <a:spcAft>
                  <a:spcPct val="0"/>
                </a:spcAft>
              </a:pPr>
              <a:t>2008 La Niña</a:t>
            </a:fld>
            <a:endParaRPr lang="en-AU" sz="800" b="1" dirty="0">
              <a:solidFill>
                <a:srgbClr val="0173AE"/>
              </a:solidFill>
            </a:endParaRPr>
          </a:p>
        </p:txBody>
      </p:sp>
      <p:sp>
        <p:nvSpPr>
          <p:cNvPr id="25" name="Text Placeholder 2">
            <a:extLst>
              <a:ext uri="{FF2B5EF4-FFF2-40B4-BE49-F238E27FC236}">
                <a16:creationId xmlns:a16="http://schemas.microsoft.com/office/drawing/2014/main" id="{CA71E417-CAC9-EF94-9330-6E7FD624FAF4}"/>
              </a:ext>
            </a:extLst>
          </p:cNvPr>
          <p:cNvSpPr>
            <a:spLocks/>
          </p:cNvSpPr>
          <p:nvPr>
            <p:custDataLst>
              <p:tags r:id="rId18"/>
            </p:custDataLst>
          </p:nvPr>
        </p:nvSpPr>
        <p:spPr bwMode="auto">
          <a:xfrm>
            <a:off x="2713038" y="5205413"/>
            <a:ext cx="3095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FE712C80-83FC-46EB-A2D7-A737B8A9706C}" type="datetime'2''''''''''''''0''0''''''''9 E''l N''iñ''o'''">
              <a:rPr lang="en-AU" altLang="en-US" sz="800" b="1" smtClean="0">
                <a:solidFill>
                  <a:srgbClr val="E9163C"/>
                </a:solidFill>
              </a:rPr>
              <a:pPr lvl="0" algn="ctr">
                <a:spcBef>
                  <a:spcPct val="0"/>
                </a:spcBef>
                <a:spcAft>
                  <a:spcPct val="0"/>
                </a:spcAft>
              </a:pPr>
              <a:t>2009 El Niño</a:t>
            </a:fld>
            <a:endParaRPr lang="en-AU" sz="800" b="1" dirty="0">
              <a:solidFill>
                <a:srgbClr val="E9163C"/>
              </a:solidFill>
            </a:endParaRPr>
          </a:p>
        </p:txBody>
      </p:sp>
      <p:sp>
        <p:nvSpPr>
          <p:cNvPr id="41" name="Text Placeholder 2">
            <a:extLst>
              <a:ext uri="{FF2B5EF4-FFF2-40B4-BE49-F238E27FC236}">
                <a16:creationId xmlns:a16="http://schemas.microsoft.com/office/drawing/2014/main" id="{12521F00-B6CF-C065-21EA-8C0E2DD9CE5B}"/>
              </a:ext>
            </a:extLst>
          </p:cNvPr>
          <p:cNvSpPr>
            <a:spLocks/>
          </p:cNvSpPr>
          <p:nvPr>
            <p:custDataLst>
              <p:tags r:id="rId19"/>
            </p:custDataLst>
          </p:nvPr>
        </p:nvSpPr>
        <p:spPr bwMode="auto">
          <a:xfrm>
            <a:off x="3132138" y="5205413"/>
            <a:ext cx="5127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42BA2C1C-217F-45CB-BD38-3EA17DF3A678}" type="datetime'2''01''''0 S''t''''ro''''n''''g L''''a ''N''''''i''ñ''a'">
              <a:rPr lang="en-AU" altLang="en-US" sz="800" b="1" smtClean="0">
                <a:solidFill>
                  <a:srgbClr val="0173AE"/>
                </a:solidFill>
              </a:rPr>
              <a:pPr lvl="0" algn="ctr">
                <a:spcBef>
                  <a:spcPct val="0"/>
                </a:spcBef>
                <a:spcAft>
                  <a:spcPct val="0"/>
                </a:spcAft>
              </a:pPr>
              <a:t>2010 Strong La Niña</a:t>
            </a:fld>
            <a:endParaRPr lang="en-AU" sz="800" b="1" dirty="0">
              <a:solidFill>
                <a:srgbClr val="0173AE"/>
              </a:solidFill>
            </a:endParaRPr>
          </a:p>
        </p:txBody>
      </p:sp>
      <p:sp>
        <p:nvSpPr>
          <p:cNvPr id="27" name="Text Placeholder 2">
            <a:extLst>
              <a:ext uri="{FF2B5EF4-FFF2-40B4-BE49-F238E27FC236}">
                <a16:creationId xmlns:a16="http://schemas.microsoft.com/office/drawing/2014/main" id="{D94A5E0E-C35C-9FE8-1D40-19438765CDA4}"/>
              </a:ext>
            </a:extLst>
          </p:cNvPr>
          <p:cNvSpPr>
            <a:spLocks/>
          </p:cNvSpPr>
          <p:nvPr>
            <p:custDataLst>
              <p:tags r:id="rId20"/>
            </p:custDataLst>
          </p:nvPr>
        </p:nvSpPr>
        <p:spPr bwMode="auto">
          <a:xfrm>
            <a:off x="4189413" y="5205413"/>
            <a:ext cx="481013" cy="3667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386B06BD-3E46-42C8-8E59-FA89EA6DBBA4}" type="datetime'20''1''''''2'' W''''ea''k'''' ''''La'' ''N''iña / Neutr''a''l'">
              <a:rPr lang="en-AU" altLang="en-US" sz="800" b="1" smtClean="0">
                <a:solidFill>
                  <a:srgbClr val="1BA5E7"/>
                </a:solidFill>
              </a:rPr>
              <a:pPr lvl="0" algn="ctr">
                <a:spcBef>
                  <a:spcPct val="0"/>
                </a:spcBef>
                <a:spcAft>
                  <a:spcPct val="0"/>
                </a:spcAft>
              </a:pPr>
              <a:t>2012 Weak La Niña / Neutral</a:t>
            </a:fld>
            <a:endParaRPr lang="en-AU" sz="800" b="1" dirty="0">
              <a:solidFill>
                <a:srgbClr val="1BA5E7"/>
              </a:solidFill>
            </a:endParaRPr>
          </a:p>
        </p:txBody>
      </p:sp>
      <p:sp>
        <p:nvSpPr>
          <p:cNvPr id="28" name="Text Placeholder 2">
            <a:extLst>
              <a:ext uri="{FF2B5EF4-FFF2-40B4-BE49-F238E27FC236}">
                <a16:creationId xmlns:a16="http://schemas.microsoft.com/office/drawing/2014/main" id="{25C867B3-1631-31B1-39E8-23AB679DBEA6}"/>
              </a:ext>
            </a:extLst>
          </p:cNvPr>
          <p:cNvSpPr>
            <a:spLocks/>
          </p:cNvSpPr>
          <p:nvPr>
            <p:custDataLst>
              <p:tags r:id="rId21"/>
            </p:custDataLst>
          </p:nvPr>
        </p:nvSpPr>
        <p:spPr bwMode="auto">
          <a:xfrm>
            <a:off x="4784725" y="5205413"/>
            <a:ext cx="33178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1AABFD9D-7E1B-443E-984A-5DCA547C97BC}" type="datetime'2''01''''''''''''''3'''' N''''''''''''''e''u''tr''''a''''l'">
              <a:rPr lang="en-AU" altLang="en-US" sz="800" b="1" smtClean="0">
                <a:solidFill>
                  <a:srgbClr val="A1A1A1"/>
                </a:solidFill>
              </a:rPr>
              <a:pPr lvl="0" algn="ctr">
                <a:spcBef>
                  <a:spcPct val="0"/>
                </a:spcBef>
                <a:spcAft>
                  <a:spcPct val="0"/>
                </a:spcAft>
              </a:pPr>
              <a:t>2013 Neutral</a:t>
            </a:fld>
            <a:endParaRPr lang="en-AU" sz="800" b="1" dirty="0">
              <a:solidFill>
                <a:srgbClr val="A1A1A1"/>
              </a:solidFill>
            </a:endParaRPr>
          </a:p>
        </p:txBody>
      </p:sp>
      <p:sp>
        <p:nvSpPr>
          <p:cNvPr id="29" name="Text Placeholder 2">
            <a:extLst>
              <a:ext uri="{FF2B5EF4-FFF2-40B4-BE49-F238E27FC236}">
                <a16:creationId xmlns:a16="http://schemas.microsoft.com/office/drawing/2014/main" id="{92FC6813-6244-7A03-0982-C76E9F086F42}"/>
              </a:ext>
            </a:extLst>
          </p:cNvPr>
          <p:cNvSpPr>
            <a:spLocks/>
          </p:cNvSpPr>
          <p:nvPr>
            <p:custDataLst>
              <p:tags r:id="rId22"/>
            </p:custDataLst>
          </p:nvPr>
        </p:nvSpPr>
        <p:spPr bwMode="auto">
          <a:xfrm>
            <a:off x="5268913" y="5205413"/>
            <a:ext cx="401638" cy="6111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EF4C63F9-DE55-4089-977B-DEAFB994E199}" type="datetime'2014 N''eutr''a''l / w''eak E''l ''Niño ''tende''n''cy'''">
              <a:rPr lang="en-AU" altLang="en-US" sz="800" b="1" smtClean="0">
                <a:solidFill>
                  <a:srgbClr val="A1A1A1"/>
                </a:solidFill>
              </a:rPr>
              <a:pPr lvl="0" algn="ctr">
                <a:spcBef>
                  <a:spcPct val="0"/>
                </a:spcBef>
                <a:spcAft>
                  <a:spcPct val="0"/>
                </a:spcAft>
              </a:pPr>
              <a:t>2014 Neutral / weak El Niño tendency</a:t>
            </a:fld>
            <a:endParaRPr lang="en-AU" sz="800" b="1" dirty="0">
              <a:solidFill>
                <a:srgbClr val="A1A1A1"/>
              </a:solidFill>
            </a:endParaRPr>
          </a:p>
        </p:txBody>
      </p:sp>
      <p:sp>
        <p:nvSpPr>
          <p:cNvPr id="30" name="Text Placeholder 2">
            <a:extLst>
              <a:ext uri="{FF2B5EF4-FFF2-40B4-BE49-F238E27FC236}">
                <a16:creationId xmlns:a16="http://schemas.microsoft.com/office/drawing/2014/main" id="{1956B46D-6203-E481-BDB3-A803ECCFC070}"/>
              </a:ext>
            </a:extLst>
          </p:cNvPr>
          <p:cNvSpPr>
            <a:spLocks/>
          </p:cNvSpPr>
          <p:nvPr>
            <p:custDataLst>
              <p:tags r:id="rId23"/>
            </p:custDataLst>
          </p:nvPr>
        </p:nvSpPr>
        <p:spPr bwMode="auto">
          <a:xfrm>
            <a:off x="5734050" y="5205413"/>
            <a:ext cx="5127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5C2E5DFE-11EE-466B-A572-9DF035841A66}" type="datetime'2''01''5'' S''tr''''''ong'''''' ''''E''''l'' ''Ni''ñ''o'''">
              <a:rPr lang="en-AU" altLang="en-US" sz="800" b="1" smtClean="0">
                <a:solidFill>
                  <a:srgbClr val="E9163C"/>
                </a:solidFill>
              </a:rPr>
              <a:pPr lvl="0" algn="ctr">
                <a:spcBef>
                  <a:spcPct val="0"/>
                </a:spcBef>
                <a:spcAft>
                  <a:spcPct val="0"/>
                </a:spcAft>
              </a:pPr>
              <a:t>2015 Strong El Niño</a:t>
            </a:fld>
            <a:endParaRPr lang="en-AU" sz="800" b="1" dirty="0">
              <a:solidFill>
                <a:srgbClr val="E9163C"/>
              </a:solidFill>
            </a:endParaRPr>
          </a:p>
        </p:txBody>
      </p:sp>
      <p:sp>
        <p:nvSpPr>
          <p:cNvPr id="31" name="Text Placeholder 2">
            <a:extLst>
              <a:ext uri="{FF2B5EF4-FFF2-40B4-BE49-F238E27FC236}">
                <a16:creationId xmlns:a16="http://schemas.microsoft.com/office/drawing/2014/main" id="{0DA109AE-2BDC-E496-510E-692BAD79652F}"/>
              </a:ext>
            </a:extLst>
          </p:cNvPr>
          <p:cNvSpPr>
            <a:spLocks/>
          </p:cNvSpPr>
          <p:nvPr>
            <p:custDataLst>
              <p:tags r:id="rId24"/>
            </p:custDataLst>
          </p:nvPr>
        </p:nvSpPr>
        <p:spPr bwMode="auto">
          <a:xfrm>
            <a:off x="6345238" y="5205413"/>
            <a:ext cx="331788" cy="3667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45951B95-F078-4ADC-9A5D-02771B8BA9A9}" type="datetime'2''016'' ''''''''El Niñ''o →'' ''N''eut''''''r''a''''''''l'''">
              <a:rPr lang="en-AU" altLang="en-US" sz="800" b="1" smtClean="0">
                <a:solidFill>
                  <a:srgbClr val="E9163C"/>
                </a:solidFill>
              </a:rPr>
              <a:pPr lvl="0" algn="ctr">
                <a:spcBef>
                  <a:spcPct val="0"/>
                </a:spcBef>
                <a:spcAft>
                  <a:spcPct val="0"/>
                </a:spcAft>
              </a:pPr>
              <a:t>2016 El Niño → Neutral</a:t>
            </a:fld>
            <a:endParaRPr lang="en-AU" sz="800" b="1" dirty="0">
              <a:solidFill>
                <a:srgbClr val="E9163C"/>
              </a:solidFill>
            </a:endParaRPr>
          </a:p>
        </p:txBody>
      </p:sp>
      <p:sp>
        <p:nvSpPr>
          <p:cNvPr id="32" name="Text Placeholder 2">
            <a:extLst>
              <a:ext uri="{FF2B5EF4-FFF2-40B4-BE49-F238E27FC236}">
                <a16:creationId xmlns:a16="http://schemas.microsoft.com/office/drawing/2014/main" id="{C67C847C-9A80-C7B0-F8FD-A53398FCF871}"/>
              </a:ext>
            </a:extLst>
          </p:cNvPr>
          <p:cNvSpPr>
            <a:spLocks/>
          </p:cNvSpPr>
          <p:nvPr>
            <p:custDataLst>
              <p:tags r:id="rId25"/>
            </p:custDataLst>
          </p:nvPr>
        </p:nvSpPr>
        <p:spPr bwMode="auto">
          <a:xfrm>
            <a:off x="6832600" y="5205413"/>
            <a:ext cx="398463" cy="4889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5DA94730-CB12-4684-8085-98D7C1B00A26}" type="datetime'20''17 Neutr''''''a''l ''/'' wea''''''k La N''i''ña lat''e'''">
              <a:rPr lang="en-AU" altLang="en-US" sz="800" b="1" smtClean="0">
                <a:solidFill>
                  <a:srgbClr val="A1A1A1"/>
                </a:solidFill>
              </a:rPr>
              <a:pPr lvl="0" algn="ctr">
                <a:spcBef>
                  <a:spcPct val="0"/>
                </a:spcBef>
                <a:spcAft>
                  <a:spcPct val="0"/>
                </a:spcAft>
              </a:pPr>
              <a:t>2017 Neutral / weak La Niña late</a:t>
            </a:fld>
            <a:endParaRPr lang="en-AU" sz="800" b="1" dirty="0">
              <a:solidFill>
                <a:srgbClr val="A1A1A1"/>
              </a:solidFill>
            </a:endParaRPr>
          </a:p>
        </p:txBody>
      </p:sp>
      <p:sp>
        <p:nvSpPr>
          <p:cNvPr id="33" name="Text Placeholder 2">
            <a:extLst>
              <a:ext uri="{FF2B5EF4-FFF2-40B4-BE49-F238E27FC236}">
                <a16:creationId xmlns:a16="http://schemas.microsoft.com/office/drawing/2014/main" id="{E0A24819-BF7B-4184-93BA-CFF29C9DC565}"/>
              </a:ext>
            </a:extLst>
          </p:cNvPr>
          <p:cNvSpPr>
            <a:spLocks/>
          </p:cNvSpPr>
          <p:nvPr>
            <p:custDataLst>
              <p:tags r:id="rId26"/>
            </p:custDataLst>
          </p:nvPr>
        </p:nvSpPr>
        <p:spPr bwMode="auto">
          <a:xfrm>
            <a:off x="7312025" y="5205413"/>
            <a:ext cx="481013" cy="4889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E208CA86-2614-4109-858D-5186C285F18F}" type="datetime'2''018 Weak'''' ''La Niñ''a → war''m'''''''''' ''ne''''utral'">
              <a:rPr lang="en-AU" altLang="en-US" sz="800" b="1" smtClean="0">
                <a:solidFill>
                  <a:srgbClr val="1BA5E7"/>
                </a:solidFill>
              </a:rPr>
              <a:pPr lvl="0" algn="ctr">
                <a:spcBef>
                  <a:spcPct val="0"/>
                </a:spcBef>
                <a:spcAft>
                  <a:spcPct val="0"/>
                </a:spcAft>
              </a:pPr>
              <a:t>2018 Weak La Niña → warm neutral</a:t>
            </a:fld>
            <a:endParaRPr lang="en-AU" sz="800" b="1" dirty="0">
              <a:solidFill>
                <a:srgbClr val="1BA5E7"/>
              </a:solidFill>
            </a:endParaRPr>
          </a:p>
        </p:txBody>
      </p:sp>
      <p:sp>
        <p:nvSpPr>
          <p:cNvPr id="34" name="Text Placeholder 2">
            <a:extLst>
              <a:ext uri="{FF2B5EF4-FFF2-40B4-BE49-F238E27FC236}">
                <a16:creationId xmlns:a16="http://schemas.microsoft.com/office/drawing/2014/main" id="{84E78076-F8DB-110C-D54C-18302ED7F9FE}"/>
              </a:ext>
            </a:extLst>
          </p:cNvPr>
          <p:cNvSpPr>
            <a:spLocks/>
          </p:cNvSpPr>
          <p:nvPr>
            <p:custDataLst>
              <p:tags r:id="rId27"/>
            </p:custDataLst>
          </p:nvPr>
        </p:nvSpPr>
        <p:spPr bwMode="auto">
          <a:xfrm>
            <a:off x="7905750" y="5205413"/>
            <a:ext cx="331788" cy="4889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3ECB7E40-CC8B-4E5A-834C-6B1D297FA6CF}" type="datetime'2''0''19'''' Ne''''u''''tral / w''''''e''ak'''' El Niñ''o'''''">
              <a:rPr lang="en-AU" altLang="en-US" sz="800" b="1" smtClean="0">
                <a:solidFill>
                  <a:srgbClr val="BCBCBC"/>
                </a:solidFill>
              </a:rPr>
              <a:pPr lvl="0" algn="ctr">
                <a:spcBef>
                  <a:spcPct val="0"/>
                </a:spcBef>
                <a:spcAft>
                  <a:spcPct val="0"/>
                </a:spcAft>
              </a:pPr>
              <a:t>2019 Neutral / weak El Niño</a:t>
            </a:fld>
            <a:endParaRPr lang="en-AU" sz="800" b="1" dirty="0">
              <a:solidFill>
                <a:srgbClr val="BCBCBC"/>
              </a:solidFill>
            </a:endParaRPr>
          </a:p>
        </p:txBody>
      </p:sp>
      <p:sp>
        <p:nvSpPr>
          <p:cNvPr id="35" name="Text Placeholder 2">
            <a:extLst>
              <a:ext uri="{FF2B5EF4-FFF2-40B4-BE49-F238E27FC236}">
                <a16:creationId xmlns:a16="http://schemas.microsoft.com/office/drawing/2014/main" id="{C8BC8FE2-ABE5-9DE1-6516-3FB7EB87B3DF}"/>
              </a:ext>
            </a:extLst>
          </p:cNvPr>
          <p:cNvSpPr>
            <a:spLocks/>
          </p:cNvSpPr>
          <p:nvPr>
            <p:custDataLst>
              <p:tags r:id="rId28"/>
            </p:custDataLst>
          </p:nvPr>
        </p:nvSpPr>
        <p:spPr bwMode="auto">
          <a:xfrm>
            <a:off x="8429625" y="5205413"/>
            <a:ext cx="32543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070DDD0F-71F3-4F91-A4E7-7D98B2FBD81C}" type="datetime'2''0''2''''''''''''0 La N''''i''ñ''''''''''a'''''''''''">
              <a:rPr lang="en-AU" altLang="en-US" sz="800" b="1" smtClean="0">
                <a:solidFill>
                  <a:schemeClr val="accent1"/>
                </a:solidFill>
              </a:rPr>
              <a:pPr lvl="0" algn="ctr">
                <a:spcBef>
                  <a:spcPct val="0"/>
                </a:spcBef>
                <a:spcAft>
                  <a:spcPct val="0"/>
                </a:spcAft>
              </a:pPr>
              <a:t>2020 La Niña</a:t>
            </a:fld>
            <a:endParaRPr lang="en-AU" sz="800" b="1" dirty="0">
              <a:solidFill>
                <a:schemeClr val="accent1"/>
              </a:solidFill>
            </a:endParaRPr>
          </a:p>
        </p:txBody>
      </p:sp>
      <p:sp>
        <p:nvSpPr>
          <p:cNvPr id="36" name="Text Placeholder 2">
            <a:extLst>
              <a:ext uri="{FF2B5EF4-FFF2-40B4-BE49-F238E27FC236}">
                <a16:creationId xmlns:a16="http://schemas.microsoft.com/office/drawing/2014/main" id="{6987F117-AC87-90E7-62D8-B01D39FFA540}"/>
              </a:ext>
            </a:extLst>
          </p:cNvPr>
          <p:cNvSpPr>
            <a:spLocks/>
          </p:cNvSpPr>
          <p:nvPr>
            <p:custDataLst>
              <p:tags r:id="rId29"/>
            </p:custDataLst>
          </p:nvPr>
        </p:nvSpPr>
        <p:spPr bwMode="auto">
          <a:xfrm>
            <a:off x="8950325" y="5205413"/>
            <a:ext cx="32543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A9E744A8-04D2-4F00-9FCC-BEB9AE2AB9FD}" type="datetime'''2''0''2''''1 L''a'''''''' ''''''''Ni''''ñ''a'''''''''''''''">
              <a:rPr lang="en-AU" altLang="en-US" sz="800" b="1" smtClean="0">
                <a:solidFill>
                  <a:schemeClr val="accent1"/>
                </a:solidFill>
              </a:rPr>
              <a:pPr lvl="0" algn="ctr">
                <a:spcBef>
                  <a:spcPct val="0"/>
                </a:spcBef>
                <a:spcAft>
                  <a:spcPct val="0"/>
                </a:spcAft>
              </a:pPr>
              <a:t>2021 La Niña</a:t>
            </a:fld>
            <a:endParaRPr lang="en-AU" sz="800" b="1" dirty="0">
              <a:solidFill>
                <a:schemeClr val="accent1"/>
              </a:solidFill>
            </a:endParaRPr>
          </a:p>
        </p:txBody>
      </p:sp>
      <p:sp>
        <p:nvSpPr>
          <p:cNvPr id="37" name="Text Placeholder 2">
            <a:extLst>
              <a:ext uri="{FF2B5EF4-FFF2-40B4-BE49-F238E27FC236}">
                <a16:creationId xmlns:a16="http://schemas.microsoft.com/office/drawing/2014/main" id="{895BCF83-6A28-50B9-15A3-C7C3DD8F3BB9}"/>
              </a:ext>
            </a:extLst>
          </p:cNvPr>
          <p:cNvSpPr>
            <a:spLocks/>
          </p:cNvSpPr>
          <p:nvPr>
            <p:custDataLst>
              <p:tags r:id="rId30"/>
            </p:custDataLst>
          </p:nvPr>
        </p:nvSpPr>
        <p:spPr bwMode="auto">
          <a:xfrm>
            <a:off x="9415463" y="5205413"/>
            <a:ext cx="436563" cy="3667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C9560AFC-2CE2-4CA7-8DC3-68162C923765}" type="datetime'20''''22'''''''''' ''''''P''er''''''si''stent'''' L''a N''iña'">
              <a:rPr lang="en-AU" altLang="en-US" sz="800" b="1" smtClean="0">
                <a:solidFill>
                  <a:schemeClr val="accent1"/>
                </a:solidFill>
              </a:rPr>
              <a:pPr lvl="0" algn="ctr">
                <a:spcBef>
                  <a:spcPct val="0"/>
                </a:spcBef>
                <a:spcAft>
                  <a:spcPct val="0"/>
                </a:spcAft>
              </a:pPr>
              <a:t>2022 Persistent La Niña</a:t>
            </a:fld>
            <a:endParaRPr lang="en-AU" sz="800" b="1" dirty="0">
              <a:solidFill>
                <a:schemeClr val="accent1"/>
              </a:solidFill>
            </a:endParaRPr>
          </a:p>
        </p:txBody>
      </p:sp>
      <p:sp>
        <p:nvSpPr>
          <p:cNvPr id="38" name="Text Placeholder 2">
            <a:extLst>
              <a:ext uri="{FF2B5EF4-FFF2-40B4-BE49-F238E27FC236}">
                <a16:creationId xmlns:a16="http://schemas.microsoft.com/office/drawing/2014/main" id="{86EB5AAD-9604-9A67-9F6E-F13F47F12D84}"/>
              </a:ext>
            </a:extLst>
          </p:cNvPr>
          <p:cNvSpPr>
            <a:spLocks/>
          </p:cNvSpPr>
          <p:nvPr>
            <p:custDataLst>
              <p:tags r:id="rId31"/>
            </p:custDataLst>
          </p:nvPr>
        </p:nvSpPr>
        <p:spPr bwMode="auto">
          <a:xfrm>
            <a:off x="9898063" y="5205413"/>
            <a:ext cx="5127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D26108C4-BD6C-425E-90F8-6896A6332693}" type="datetime'2''''02''3 S''''''''''tr''o''ng'''''''' ''''E''l N''iñ''''''o'">
              <a:rPr lang="en-AU" altLang="en-US" sz="800" b="1" smtClean="0">
                <a:solidFill>
                  <a:srgbClr val="E9163C"/>
                </a:solidFill>
              </a:rPr>
              <a:pPr lvl="0" algn="ctr">
                <a:spcBef>
                  <a:spcPct val="0"/>
                </a:spcBef>
                <a:spcAft>
                  <a:spcPct val="0"/>
                </a:spcAft>
              </a:pPr>
              <a:t>2023 Strong El Niño</a:t>
            </a:fld>
            <a:endParaRPr lang="en-AU" sz="800" b="1" dirty="0">
              <a:solidFill>
                <a:srgbClr val="E9163C"/>
              </a:solidFill>
            </a:endParaRPr>
          </a:p>
        </p:txBody>
      </p:sp>
      <p:sp>
        <p:nvSpPr>
          <p:cNvPr id="39" name="Text Placeholder 2">
            <a:extLst>
              <a:ext uri="{FF2B5EF4-FFF2-40B4-BE49-F238E27FC236}">
                <a16:creationId xmlns:a16="http://schemas.microsoft.com/office/drawing/2014/main" id="{4372CFCB-9A7B-7B97-8186-0604B33FDBC2}"/>
              </a:ext>
            </a:extLst>
          </p:cNvPr>
          <p:cNvSpPr>
            <a:spLocks/>
          </p:cNvSpPr>
          <p:nvPr>
            <p:custDataLst>
              <p:tags r:id="rId32"/>
            </p:custDataLst>
          </p:nvPr>
        </p:nvSpPr>
        <p:spPr bwMode="auto">
          <a:xfrm>
            <a:off x="10507663" y="5205413"/>
            <a:ext cx="331788" cy="3667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EC7579FE-1721-4BC5-9FB2-A35F5F1F4901}" type="datetime'''20''''''''2''4'' El ''N''i''ñ''''''o → Neut''''r''a''l'''''">
              <a:rPr lang="en-AU" altLang="en-US" sz="800" b="1" smtClean="0">
                <a:solidFill>
                  <a:srgbClr val="A1A1A1"/>
                </a:solidFill>
              </a:rPr>
              <a:pPr lvl="0" algn="ctr">
                <a:spcBef>
                  <a:spcPct val="0"/>
                </a:spcBef>
                <a:spcAft>
                  <a:spcPct val="0"/>
                </a:spcAft>
              </a:pPr>
              <a:t>2024 El Niño → Neutral</a:t>
            </a:fld>
            <a:endParaRPr lang="en-AU" sz="800" b="1" dirty="0">
              <a:solidFill>
                <a:srgbClr val="A1A1A1"/>
              </a:solidFill>
            </a:endParaRPr>
          </a:p>
        </p:txBody>
      </p:sp>
      <p:sp>
        <p:nvSpPr>
          <p:cNvPr id="40" name="Text Placeholder 2">
            <a:extLst>
              <a:ext uri="{FF2B5EF4-FFF2-40B4-BE49-F238E27FC236}">
                <a16:creationId xmlns:a16="http://schemas.microsoft.com/office/drawing/2014/main" id="{36A7C488-300A-B8CD-AF01-68B8256B2FAE}"/>
              </a:ext>
            </a:extLst>
          </p:cNvPr>
          <p:cNvSpPr>
            <a:spLocks/>
          </p:cNvSpPr>
          <p:nvPr>
            <p:custDataLst>
              <p:tags r:id="rId33"/>
            </p:custDataLst>
          </p:nvPr>
        </p:nvSpPr>
        <p:spPr bwMode="auto">
          <a:xfrm>
            <a:off x="10993438" y="5205413"/>
            <a:ext cx="401638" cy="6111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9F070CA2-DBEA-4F6B-9DDB-59F43B58EE72}" type="datetime'2025 ''N''eutra''l / wea''k'''' La ''''N''iña'''''' tendency'">
              <a:rPr lang="en-AU" altLang="en-US" sz="800" b="1" smtClean="0">
                <a:solidFill>
                  <a:srgbClr val="81B8DA"/>
                </a:solidFill>
              </a:rPr>
              <a:pPr lvl="0" algn="ctr">
                <a:spcBef>
                  <a:spcPct val="0"/>
                </a:spcBef>
                <a:spcAft>
                  <a:spcPct val="0"/>
                </a:spcAft>
              </a:pPr>
              <a:t>2025 Neutral / weak La Niña tendency</a:t>
            </a:fld>
            <a:endParaRPr lang="en-AU" sz="800" b="1" dirty="0">
              <a:solidFill>
                <a:srgbClr val="81B8DA"/>
              </a:solidFill>
            </a:endParaRPr>
          </a:p>
        </p:txBody>
      </p:sp>
      <p:sp>
        <p:nvSpPr>
          <p:cNvPr id="58" name="Text Placeholder 2">
            <a:extLst>
              <a:ext uri="{FF2B5EF4-FFF2-40B4-BE49-F238E27FC236}">
                <a16:creationId xmlns:a16="http://schemas.microsoft.com/office/drawing/2014/main" id="{2EAF8F9D-C689-B18D-09AF-9B4C40550649}"/>
              </a:ext>
            </a:extLst>
          </p:cNvPr>
          <p:cNvSpPr>
            <a:spLocks/>
          </p:cNvSpPr>
          <p:nvPr>
            <p:custDataLst>
              <p:tags r:id="rId34"/>
            </p:custDataLst>
          </p:nvPr>
        </p:nvSpPr>
        <p:spPr bwMode="auto">
          <a:xfrm>
            <a:off x="436562" y="3429000"/>
            <a:ext cx="152400" cy="12906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rtlCol="0" anchor="b"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r>
              <a:rPr lang="en-AU" altLang="en-US" sz="1000" b="1" dirty="0">
                <a:effectLst/>
              </a:rPr>
              <a:t>Industry Losses (</a:t>
            </a:r>
            <a:r>
              <a:rPr lang="en-AU" altLang="en-US" sz="1000" b="1" dirty="0" err="1">
                <a:effectLst/>
              </a:rPr>
              <a:t>AUDBn</a:t>
            </a:r>
            <a:r>
              <a:rPr lang="en-AU" altLang="en-US" sz="1000" b="1" dirty="0">
                <a:effectLst/>
              </a:rPr>
              <a:t>)</a:t>
            </a:r>
            <a:endParaRPr lang="en-AU" sz="1000" b="1" dirty="0"/>
          </a:p>
        </p:txBody>
      </p:sp>
      <p:sp>
        <p:nvSpPr>
          <p:cNvPr id="26" name="Text Placeholder 2">
            <a:extLst>
              <a:ext uri="{FF2B5EF4-FFF2-40B4-BE49-F238E27FC236}">
                <a16:creationId xmlns:a16="http://schemas.microsoft.com/office/drawing/2014/main" id="{A360677A-D9A8-3B93-7AA9-C2D25D36F23A}"/>
              </a:ext>
            </a:extLst>
          </p:cNvPr>
          <p:cNvSpPr>
            <a:spLocks/>
          </p:cNvSpPr>
          <p:nvPr>
            <p:custDataLst>
              <p:tags r:id="rId35"/>
            </p:custDataLst>
          </p:nvPr>
        </p:nvSpPr>
        <p:spPr bwMode="auto">
          <a:xfrm>
            <a:off x="3652838" y="5205413"/>
            <a:ext cx="512763"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spcBef>
                <a:spcPct val="0"/>
              </a:spcBef>
              <a:spcAft>
                <a:spcPct val="0"/>
              </a:spcAft>
            </a:pPr>
            <a:fld id="{BCDD1BF5-E791-42D2-B915-C5C37B93CB70}" type="datetime'2''''011 S''''trong'' ''''L''''a ''N''iñ''''''''''a'">
              <a:rPr lang="en-AU" altLang="en-US" sz="800" b="1" smtClean="0">
                <a:solidFill>
                  <a:srgbClr val="0271B4"/>
                </a:solidFill>
              </a:rPr>
              <a:pPr lvl="0" algn="ctr">
                <a:spcBef>
                  <a:spcPct val="0"/>
                </a:spcBef>
                <a:spcAft>
                  <a:spcPct val="0"/>
                </a:spcAft>
              </a:pPr>
              <a:t>2011 Strong La Niña</a:t>
            </a:fld>
            <a:endParaRPr lang="en-AU" sz="800" b="1" dirty="0">
              <a:solidFill>
                <a:srgbClr val="0271B4"/>
              </a:solidFill>
            </a:endParaRPr>
          </a:p>
        </p:txBody>
      </p:sp>
      <p:sp>
        <p:nvSpPr>
          <p:cNvPr id="42" name="Rectangle 41">
            <a:extLst>
              <a:ext uri="{FF2B5EF4-FFF2-40B4-BE49-F238E27FC236}">
                <a16:creationId xmlns:a16="http://schemas.microsoft.com/office/drawing/2014/main" id="{5FAC4104-1102-F14E-B5C0-100DE349E85F}"/>
              </a:ext>
            </a:extLst>
          </p:cNvPr>
          <p:cNvSpPr/>
          <p:nvPr>
            <p:custDataLst>
              <p:tags r:id="rId36"/>
            </p:custDataLst>
          </p:nvPr>
        </p:nvSpPr>
        <p:spPr bwMode="auto">
          <a:xfrm>
            <a:off x="6137275" y="6269038"/>
            <a:ext cx="142875" cy="106362"/>
          </a:xfrm>
          <a:prstGeom prst="rect">
            <a:avLst/>
          </a:prstGeom>
          <a:solidFill>
            <a:schemeClr val="accent5"/>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15000"/>
                  </a:schemeClr>
                </a:solidFill>
                <a:prstDash val="solid"/>
                <a:miter lim="800000"/>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Rectangle 42">
            <a:extLst>
              <a:ext uri="{FF2B5EF4-FFF2-40B4-BE49-F238E27FC236}">
                <a16:creationId xmlns:a16="http://schemas.microsoft.com/office/drawing/2014/main" id="{7AB807CF-4835-BF40-1F43-3BAB43025D02}"/>
              </a:ext>
            </a:extLst>
          </p:cNvPr>
          <p:cNvSpPr/>
          <p:nvPr>
            <p:custDataLst>
              <p:tags r:id="rId37"/>
            </p:custDataLst>
          </p:nvPr>
        </p:nvSpPr>
        <p:spPr bwMode="auto">
          <a:xfrm>
            <a:off x="6597650" y="6269038"/>
            <a:ext cx="142875" cy="106363"/>
          </a:xfrm>
          <a:prstGeom prst="rect">
            <a:avLst/>
          </a:prstGeom>
          <a:solidFill>
            <a:srgbClr val="E9163C"/>
          </a:solidFill>
          <a:ln w="12700"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a:extLst>
              <a:ext uri="{FF2B5EF4-FFF2-40B4-BE49-F238E27FC236}">
                <a16:creationId xmlns:a16="http://schemas.microsoft.com/office/drawing/2014/main" id="{29B847CB-549A-3B1D-BD8C-A69C52D7CF5B}"/>
              </a:ext>
            </a:extLst>
          </p:cNvPr>
          <p:cNvSpPr/>
          <p:nvPr>
            <p:custDataLst>
              <p:tags r:id="rId38"/>
            </p:custDataLst>
          </p:nvPr>
        </p:nvSpPr>
        <p:spPr bwMode="auto">
          <a:xfrm>
            <a:off x="7243763" y="6269038"/>
            <a:ext cx="142875" cy="106362"/>
          </a:xfrm>
          <a:prstGeom prst="rect">
            <a:avLst/>
          </a:prstGeom>
          <a:solidFill>
            <a:srgbClr val="BCD8FF"/>
          </a:solidFill>
          <a:ln w="12700"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Rectangle 44">
            <a:extLst>
              <a:ext uri="{FF2B5EF4-FFF2-40B4-BE49-F238E27FC236}">
                <a16:creationId xmlns:a16="http://schemas.microsoft.com/office/drawing/2014/main" id="{6B961782-01B6-AD72-6405-FA19158E547B}"/>
              </a:ext>
            </a:extLst>
          </p:cNvPr>
          <p:cNvSpPr/>
          <p:nvPr>
            <p:custDataLst>
              <p:tags r:id="rId39"/>
            </p:custDataLst>
          </p:nvPr>
        </p:nvSpPr>
        <p:spPr bwMode="auto">
          <a:xfrm>
            <a:off x="7867650" y="6269038"/>
            <a:ext cx="142875" cy="106363"/>
          </a:xfrm>
          <a:prstGeom prst="rect">
            <a:avLst/>
          </a:prstGeom>
          <a:solidFill>
            <a:schemeClr val="accent3"/>
          </a:solidFill>
          <a:ln w="12700"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325F136A-CDD8-3977-F38A-53CAB3E9AB64}"/>
              </a:ext>
            </a:extLst>
          </p:cNvPr>
          <p:cNvSpPr/>
          <p:nvPr>
            <p:custDataLst>
              <p:tags r:id="rId40"/>
            </p:custDataLst>
          </p:nvPr>
        </p:nvSpPr>
        <p:spPr bwMode="auto">
          <a:xfrm>
            <a:off x="8418513" y="6269038"/>
            <a:ext cx="142875" cy="106362"/>
          </a:xfrm>
          <a:prstGeom prst="rect">
            <a:avLst/>
          </a:prstGeom>
          <a:solidFill>
            <a:srgbClr val="142057"/>
          </a:solidFill>
          <a:ln w="12700" cap="flat" cmpd="sng" algn="ctr">
            <a:noFill/>
            <a:prstDash val="solid"/>
            <a:miter lim="800000"/>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Text Placeholder 2">
            <a:extLst>
              <a:ext uri="{FF2B5EF4-FFF2-40B4-BE49-F238E27FC236}">
                <a16:creationId xmlns:a16="http://schemas.microsoft.com/office/drawing/2014/main" id="{02484872-1DDA-2642-80A6-CFF15958604D}"/>
              </a:ext>
            </a:extLst>
          </p:cNvPr>
          <p:cNvSpPr>
            <a:spLocks/>
          </p:cNvSpPr>
          <p:nvPr>
            <p:custDataLst>
              <p:tags r:id="rId41"/>
            </p:custDataLst>
          </p:nvPr>
        </p:nvSpPr>
        <p:spPr bwMode="auto">
          <a:xfrm>
            <a:off x="6330950" y="6264275"/>
            <a:ext cx="165100"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0"/>
              </a:spcBef>
              <a:spcAft>
                <a:spcPct val="0"/>
              </a:spcAft>
            </a:pPr>
            <a:fld id="{44AE46B5-FD6E-4575-BFE5-6086C2CF4D93}" type="datetime'''''''''''''''''H''''''ai''''''''''''''l'''''''''''''''''''''">
              <a:rPr lang="en-AU" altLang="en-US" sz="800" b="1" smtClean="0"/>
              <a:pPr/>
              <a:t>Hail</a:t>
            </a:fld>
            <a:endParaRPr lang="en-AU" sz="800" b="1" dirty="0"/>
          </a:p>
        </p:txBody>
      </p:sp>
      <p:sp>
        <p:nvSpPr>
          <p:cNvPr id="48" name="Text Placeholder 2">
            <a:extLst>
              <a:ext uri="{FF2B5EF4-FFF2-40B4-BE49-F238E27FC236}">
                <a16:creationId xmlns:a16="http://schemas.microsoft.com/office/drawing/2014/main" id="{574DC3F0-6594-0466-1876-CCCD43FEEE76}"/>
              </a:ext>
            </a:extLst>
          </p:cNvPr>
          <p:cNvSpPr>
            <a:spLocks/>
          </p:cNvSpPr>
          <p:nvPr>
            <p:custDataLst>
              <p:tags r:id="rId42"/>
            </p:custDataLst>
          </p:nvPr>
        </p:nvSpPr>
        <p:spPr bwMode="auto">
          <a:xfrm>
            <a:off x="6791325" y="6264275"/>
            <a:ext cx="3508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0"/>
              </a:spcBef>
              <a:spcAft>
                <a:spcPct val="0"/>
              </a:spcAft>
            </a:pPr>
            <a:fld id="{D49BD048-3E68-4AD9-9D7E-C0B66246E4A0}" type="datetime'''''''''''''''''Bu''''''''s''h''f''''''i''''''''re'''''">
              <a:rPr lang="en-AU" altLang="en-US" sz="800" b="1" smtClean="0"/>
              <a:pPr/>
              <a:t>Bushfire</a:t>
            </a:fld>
            <a:endParaRPr lang="en-AU" sz="800" b="1" dirty="0"/>
          </a:p>
        </p:txBody>
      </p:sp>
      <p:sp>
        <p:nvSpPr>
          <p:cNvPr id="49" name="Text Placeholder 2">
            <a:extLst>
              <a:ext uri="{FF2B5EF4-FFF2-40B4-BE49-F238E27FC236}">
                <a16:creationId xmlns:a16="http://schemas.microsoft.com/office/drawing/2014/main" id="{EDE46B2B-A86B-172E-61C3-905328A8FE42}"/>
              </a:ext>
            </a:extLst>
          </p:cNvPr>
          <p:cNvSpPr>
            <a:spLocks/>
          </p:cNvSpPr>
          <p:nvPr>
            <p:custDataLst>
              <p:tags r:id="rId43"/>
            </p:custDataLst>
          </p:nvPr>
        </p:nvSpPr>
        <p:spPr bwMode="auto">
          <a:xfrm>
            <a:off x="7437438" y="6264275"/>
            <a:ext cx="32861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0"/>
              </a:spcBef>
              <a:spcAft>
                <a:spcPct val="0"/>
              </a:spcAft>
            </a:pPr>
            <a:fld id="{40DDF8FD-88F7-4C31-A056-4605B567237F}" type="datetime'''''''''''''''''C''''''''''''yc''lon''e'">
              <a:rPr lang="en-AU" altLang="en-US" sz="800" b="1" smtClean="0"/>
              <a:pPr/>
              <a:t>Cyclone</a:t>
            </a:fld>
            <a:endParaRPr lang="en-AU" sz="800" b="1" dirty="0"/>
          </a:p>
        </p:txBody>
      </p:sp>
      <p:sp>
        <p:nvSpPr>
          <p:cNvPr id="50" name="Text Placeholder 2">
            <a:extLst>
              <a:ext uri="{FF2B5EF4-FFF2-40B4-BE49-F238E27FC236}">
                <a16:creationId xmlns:a16="http://schemas.microsoft.com/office/drawing/2014/main" id="{E17369D9-6B72-EAF1-EFBC-D1604662DA27}"/>
              </a:ext>
            </a:extLst>
          </p:cNvPr>
          <p:cNvSpPr>
            <a:spLocks/>
          </p:cNvSpPr>
          <p:nvPr>
            <p:custDataLst>
              <p:tags r:id="rId44"/>
            </p:custDataLst>
          </p:nvPr>
        </p:nvSpPr>
        <p:spPr bwMode="auto">
          <a:xfrm>
            <a:off x="8061325" y="6264275"/>
            <a:ext cx="2555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0"/>
              </a:spcBef>
              <a:spcAft>
                <a:spcPct val="0"/>
              </a:spcAft>
            </a:pPr>
            <a:fld id="{19603E9F-84BA-42A8-87AA-685947A08BF2}" type="datetime'''''''''S''''''''''''''''torm'''''''">
              <a:rPr lang="en-AU" altLang="en-US" sz="800" b="1" smtClean="0"/>
              <a:pPr/>
              <a:t>Storm</a:t>
            </a:fld>
            <a:endParaRPr lang="en-AU" sz="800" b="1" dirty="0"/>
          </a:p>
        </p:txBody>
      </p:sp>
      <p:sp>
        <p:nvSpPr>
          <p:cNvPr id="51" name="Text Placeholder 2">
            <a:extLst>
              <a:ext uri="{FF2B5EF4-FFF2-40B4-BE49-F238E27FC236}">
                <a16:creationId xmlns:a16="http://schemas.microsoft.com/office/drawing/2014/main" id="{FB2EFAF2-7CC8-C04B-C7F8-F18DB3303257}"/>
              </a:ext>
            </a:extLst>
          </p:cNvPr>
          <p:cNvSpPr>
            <a:spLocks/>
          </p:cNvSpPr>
          <p:nvPr>
            <p:custDataLst>
              <p:tags r:id="rId45"/>
            </p:custDataLst>
          </p:nvPr>
        </p:nvSpPr>
        <p:spPr bwMode="auto">
          <a:xfrm>
            <a:off x="8612188" y="6264275"/>
            <a:ext cx="23336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0"/>
              </a:spcBef>
              <a:spcAft>
                <a:spcPct val="0"/>
              </a:spcAft>
            </a:pPr>
            <a:fld id="{C412A7DA-33D7-407F-BFC7-322F6E8B0F3E}" type="datetime'''''''''''''''F''l''''''''o''''''''''''''''''o''''''''d'''''">
              <a:rPr lang="en-AU" altLang="en-US" sz="800" b="1" smtClean="0"/>
              <a:pPr/>
              <a:t>Flood</a:t>
            </a:fld>
            <a:endParaRPr lang="en-AU" sz="800" b="1" dirty="0"/>
          </a:p>
        </p:txBody>
      </p:sp>
      <p:sp>
        <p:nvSpPr>
          <p:cNvPr id="52" name="Rectangle 51">
            <a:extLst>
              <a:ext uri="{FF2B5EF4-FFF2-40B4-BE49-F238E27FC236}">
                <a16:creationId xmlns:a16="http://schemas.microsoft.com/office/drawing/2014/main" id="{86AC7389-FA7A-E07D-68C9-260DA0C111C2}"/>
              </a:ext>
            </a:extLst>
          </p:cNvPr>
          <p:cNvSpPr/>
          <p:nvPr/>
        </p:nvSpPr>
        <p:spPr>
          <a:xfrm>
            <a:off x="3088480" y="2692423"/>
            <a:ext cx="1096963" cy="3460750"/>
          </a:xfrm>
          <a:prstGeom prst="rect">
            <a:avLst/>
          </a:prstGeom>
          <a:noFill/>
          <a:ln w="19050">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Rectangle 52">
            <a:extLst>
              <a:ext uri="{FF2B5EF4-FFF2-40B4-BE49-F238E27FC236}">
                <a16:creationId xmlns:a16="http://schemas.microsoft.com/office/drawing/2014/main" id="{C7CC5E07-93C7-BF07-5FB0-598F5D9C2AFB}"/>
              </a:ext>
            </a:extLst>
          </p:cNvPr>
          <p:cNvSpPr/>
          <p:nvPr/>
        </p:nvSpPr>
        <p:spPr>
          <a:xfrm>
            <a:off x="8354219" y="2689043"/>
            <a:ext cx="1517650" cy="3460750"/>
          </a:xfrm>
          <a:prstGeom prst="rect">
            <a:avLst/>
          </a:prstGeom>
          <a:noFill/>
          <a:ln w="19050">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47309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CD141-4F69-BB86-C87F-519A58AF3B4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0E683C-8E8A-14A1-70D9-F8AC1E2DD0BA}"/>
              </a:ext>
            </a:extLst>
          </p:cNvPr>
          <p:cNvGraphicFramePr>
            <a:graphicFrameLocks/>
          </p:cNvGraphicFramePr>
          <p:nvPr>
            <p:custDataLst>
              <p:tags r:id="rId1"/>
            </p:custDataLst>
            <p:extLst>
              <p:ext uri="{D42A27DB-BD31-4B8C-83A1-F6EECF244321}">
                <p14:modId xmlns:p14="http://schemas.microsoft.com/office/powerpoint/2010/main" val="574104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5" name="think-cell data - do not delete" hidden="1">
                        <a:extLst>
                          <a:ext uri="{FF2B5EF4-FFF2-40B4-BE49-F238E27FC236}">
                            <a16:creationId xmlns:a16="http://schemas.microsoft.com/office/drawing/2014/main" id="{110E683C-8E8A-14A1-70D9-F8AC1E2DD0B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9203374-7A38-7CCF-8BDF-6F5B480869B1}"/>
              </a:ext>
            </a:extLst>
          </p:cNvPr>
          <p:cNvSpPr>
            <a:spLocks noGrp="1"/>
          </p:cNvSpPr>
          <p:nvPr>
            <p:ph type="title"/>
          </p:nvPr>
        </p:nvSpPr>
        <p:spPr/>
        <p:txBody>
          <a:bodyPr vert="horz" rIns="0"/>
          <a:lstStyle/>
          <a:p>
            <a:r>
              <a:rPr lang="en-AU" noProof="0" dirty="0"/>
              <a:t>Catastrophe Models</a:t>
            </a:r>
          </a:p>
        </p:txBody>
      </p:sp>
      <p:sp>
        <p:nvSpPr>
          <p:cNvPr id="3" name="Text Placeholder 2">
            <a:extLst>
              <a:ext uri="{FF2B5EF4-FFF2-40B4-BE49-F238E27FC236}">
                <a16:creationId xmlns:a16="http://schemas.microsoft.com/office/drawing/2014/main" id="{1566B89E-510B-E73A-ECD5-B7DD8A269BD2}"/>
              </a:ext>
            </a:extLst>
          </p:cNvPr>
          <p:cNvSpPr>
            <a:spLocks noGrp="1"/>
          </p:cNvSpPr>
          <p:nvPr>
            <p:ph type="body" sz="quarter" idx="10"/>
          </p:nvPr>
        </p:nvSpPr>
        <p:spPr/>
        <p:txBody>
          <a:bodyPr/>
          <a:lstStyle/>
          <a:p>
            <a:r>
              <a:rPr lang="en-AU" noProof="0" dirty="0"/>
              <a:t>02</a:t>
            </a:r>
          </a:p>
        </p:txBody>
      </p:sp>
      <p:sp>
        <p:nvSpPr>
          <p:cNvPr id="4" name="Footer Placeholder 4">
            <a:extLst>
              <a:ext uri="{FF2B5EF4-FFF2-40B4-BE49-F238E27FC236}">
                <a16:creationId xmlns:a16="http://schemas.microsoft.com/office/drawing/2014/main" id="{8F841817-BB94-54DA-147B-95DB3C0A3F1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t>Presented at the 2026 All Actuaries Summit</a:t>
            </a:r>
          </a:p>
        </p:txBody>
      </p:sp>
    </p:spTree>
    <p:extLst>
      <p:ext uri="{BB962C8B-B14F-4D97-AF65-F5344CB8AC3E}">
        <p14:creationId xmlns:p14="http://schemas.microsoft.com/office/powerpoint/2010/main" val="808344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74ADD-D4D6-3EBF-74D4-73DE1066FD47}"/>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0BA417E-813F-28D2-FD21-9AA07B0DD62F}"/>
              </a:ext>
            </a:extLst>
          </p:cNvPr>
          <p:cNvGraphicFramePr>
            <a:graphicFrameLocks/>
          </p:cNvGraphicFramePr>
          <p:nvPr>
            <p:custDataLst>
              <p:tags r:id="rId1"/>
            </p:custDataLst>
            <p:extLst>
              <p:ext uri="{D42A27DB-BD31-4B8C-83A1-F6EECF244321}">
                <p14:modId xmlns:p14="http://schemas.microsoft.com/office/powerpoint/2010/main" val="284576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4" name="Rectangle: Rounded Corners 33">
            <a:extLst>
              <a:ext uri="{FF2B5EF4-FFF2-40B4-BE49-F238E27FC236}">
                <a16:creationId xmlns:a16="http://schemas.microsoft.com/office/drawing/2014/main" id="{2DBEFFFA-9678-8AF7-EDF9-2BA7A4405241}"/>
              </a:ext>
            </a:extLst>
          </p:cNvPr>
          <p:cNvSpPr/>
          <p:nvPr/>
        </p:nvSpPr>
        <p:spPr>
          <a:xfrm>
            <a:off x="550863" y="3194007"/>
            <a:ext cx="2502537" cy="2833142"/>
          </a:xfrm>
          <a:prstGeom prst="roundRect">
            <a:avLst>
              <a:gd name="adj" fmla="val 87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gradFill>
                <a:gsLst>
                  <a:gs pos="0">
                    <a:srgbClr val="D88CF3"/>
                  </a:gs>
                  <a:gs pos="80000">
                    <a:srgbClr val="7B1DFE"/>
                  </a:gs>
                </a:gsLst>
                <a:lin ang="2700000" scaled="0"/>
              </a:gradFill>
              <a:latin typeface="+mj-lt"/>
            </a:endParaRPr>
          </a:p>
        </p:txBody>
      </p:sp>
      <p:sp>
        <p:nvSpPr>
          <p:cNvPr id="43" name="Rectangle: Rounded Corners 42">
            <a:extLst>
              <a:ext uri="{FF2B5EF4-FFF2-40B4-BE49-F238E27FC236}">
                <a16:creationId xmlns:a16="http://schemas.microsoft.com/office/drawing/2014/main" id="{9A2452B3-5F61-772D-7983-1ECD45694716}"/>
              </a:ext>
            </a:extLst>
          </p:cNvPr>
          <p:cNvSpPr/>
          <p:nvPr/>
        </p:nvSpPr>
        <p:spPr>
          <a:xfrm>
            <a:off x="3413452" y="3194007"/>
            <a:ext cx="2502537" cy="2833142"/>
          </a:xfrm>
          <a:prstGeom prst="roundRect">
            <a:avLst>
              <a:gd name="adj" fmla="val 87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gradFill>
                <a:gsLst>
                  <a:gs pos="0">
                    <a:srgbClr val="D88CF3"/>
                  </a:gs>
                  <a:gs pos="80000">
                    <a:srgbClr val="7B1DFE"/>
                  </a:gs>
                </a:gsLst>
                <a:lin ang="2700000" scaled="0"/>
              </a:gradFill>
              <a:latin typeface="+mj-lt"/>
            </a:endParaRPr>
          </a:p>
        </p:txBody>
      </p:sp>
      <p:sp>
        <p:nvSpPr>
          <p:cNvPr id="64" name="Rectangle: Rounded Corners 63">
            <a:extLst>
              <a:ext uri="{FF2B5EF4-FFF2-40B4-BE49-F238E27FC236}">
                <a16:creationId xmlns:a16="http://schemas.microsoft.com/office/drawing/2014/main" id="{2BA0593C-CDF8-74E6-3741-F7D6AA8DBA66}"/>
              </a:ext>
            </a:extLst>
          </p:cNvPr>
          <p:cNvSpPr/>
          <p:nvPr/>
        </p:nvSpPr>
        <p:spPr>
          <a:xfrm>
            <a:off x="6276041" y="3194007"/>
            <a:ext cx="2502537" cy="2833142"/>
          </a:xfrm>
          <a:prstGeom prst="roundRect">
            <a:avLst>
              <a:gd name="adj" fmla="val 87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gradFill>
                <a:gsLst>
                  <a:gs pos="0">
                    <a:srgbClr val="D88CF3"/>
                  </a:gs>
                  <a:gs pos="80000">
                    <a:srgbClr val="7B1DFE"/>
                  </a:gs>
                </a:gsLst>
                <a:lin ang="2700000" scaled="0"/>
              </a:gradFill>
              <a:latin typeface="+mj-lt"/>
            </a:endParaRPr>
          </a:p>
        </p:txBody>
      </p:sp>
      <p:sp>
        <p:nvSpPr>
          <p:cNvPr id="69" name="Rectangle: Rounded Corners 68">
            <a:extLst>
              <a:ext uri="{FF2B5EF4-FFF2-40B4-BE49-F238E27FC236}">
                <a16:creationId xmlns:a16="http://schemas.microsoft.com/office/drawing/2014/main" id="{D942F037-0FB8-B441-8F55-9E6F8D823A07}"/>
              </a:ext>
            </a:extLst>
          </p:cNvPr>
          <p:cNvSpPr/>
          <p:nvPr/>
        </p:nvSpPr>
        <p:spPr>
          <a:xfrm>
            <a:off x="9138631" y="3194007"/>
            <a:ext cx="2502537" cy="2833142"/>
          </a:xfrm>
          <a:prstGeom prst="roundRect">
            <a:avLst>
              <a:gd name="adj" fmla="val 878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gradFill>
                <a:gsLst>
                  <a:gs pos="0">
                    <a:srgbClr val="D88CF3"/>
                  </a:gs>
                  <a:gs pos="80000">
                    <a:srgbClr val="7B1DFE"/>
                  </a:gs>
                </a:gsLst>
                <a:lin ang="2700000" scaled="0"/>
              </a:gradFill>
              <a:latin typeface="+mj-lt"/>
            </a:endParaRPr>
          </a:p>
        </p:txBody>
      </p:sp>
      <p:sp>
        <p:nvSpPr>
          <p:cNvPr id="61" name="TextBox 60">
            <a:extLst>
              <a:ext uri="{FF2B5EF4-FFF2-40B4-BE49-F238E27FC236}">
                <a16:creationId xmlns:a16="http://schemas.microsoft.com/office/drawing/2014/main" id="{D385B019-A018-5461-B6E6-73C83020DBAA}"/>
              </a:ext>
            </a:extLst>
          </p:cNvPr>
          <p:cNvSpPr txBox="1"/>
          <p:nvPr/>
        </p:nvSpPr>
        <p:spPr>
          <a:xfrm>
            <a:off x="743126" y="3960108"/>
            <a:ext cx="2118012" cy="2031325"/>
          </a:xfrm>
          <a:prstGeom prst="rect">
            <a:avLst/>
          </a:prstGeom>
          <a:noFill/>
        </p:spPr>
        <p:txBody>
          <a:bodyPr wrap="square" rtlCol="0">
            <a:spAutoFit/>
          </a:bodyPr>
          <a:lstStyle/>
          <a:p>
            <a:pPr marL="0" indent="0" algn="ctr">
              <a:buNone/>
            </a:pPr>
            <a:r>
              <a:rPr lang="en-AU" noProof="0" dirty="0">
                <a:solidFill>
                  <a:schemeClr val="bg1"/>
                </a:solidFill>
                <a:latin typeface="+mj-lt"/>
              </a:rPr>
              <a:t>Ultra High-Resolution Hazard</a:t>
            </a:r>
          </a:p>
          <a:p>
            <a:pPr marL="0" indent="0" algn="ctr">
              <a:buNone/>
            </a:pPr>
            <a:endParaRPr lang="en-AU" noProof="0" dirty="0">
              <a:solidFill>
                <a:schemeClr val="bg1"/>
              </a:solidFill>
              <a:latin typeface="+mj-lt"/>
            </a:endParaRPr>
          </a:p>
          <a:p>
            <a:pPr marL="0" indent="0" algn="ctr">
              <a:buNone/>
            </a:pPr>
            <a:r>
              <a:rPr lang="en-AU" noProof="0" dirty="0">
                <a:solidFill>
                  <a:schemeClr val="bg1"/>
                </a:solidFill>
                <a:latin typeface="+mj-lt"/>
              </a:rPr>
              <a:t>Secondary Perils: Storm/hail</a:t>
            </a:r>
          </a:p>
          <a:p>
            <a:pPr marL="0" indent="0" algn="ctr">
              <a:buNone/>
            </a:pPr>
            <a:r>
              <a:rPr lang="en-AU" noProof="0" dirty="0">
                <a:solidFill>
                  <a:schemeClr val="bg1"/>
                </a:solidFill>
                <a:latin typeface="+mj-lt"/>
              </a:rPr>
              <a:t>Flood</a:t>
            </a:r>
          </a:p>
          <a:p>
            <a:pPr marL="0" indent="0" algn="ctr">
              <a:buNone/>
            </a:pPr>
            <a:r>
              <a:rPr lang="en-AU" noProof="0" dirty="0">
                <a:solidFill>
                  <a:schemeClr val="bg1"/>
                </a:solidFill>
                <a:latin typeface="+mj-lt"/>
              </a:rPr>
              <a:t>Bushfire </a:t>
            </a:r>
          </a:p>
        </p:txBody>
      </p:sp>
      <p:pic>
        <p:nvPicPr>
          <p:cNvPr id="9" name="Picture 2" descr="Thumbnail Image A cute cartoon-style illustration of a house with a money-themed abacus inside. The house is shaped like a traditional home with a pitched roof, and the interior is visible, showing an oversized abacus with golden coin-shaped beads. Two adorable cartoon cats (one dressed as a broker, the other as a client) are interacting with the abacus, moving the beads. The entire color scheme is in shades of blue, with soft lines and a warm, inviting atmosphere. Include small financial icons like dollar signs, charts, and calculators subtly in the background.">
            <a:extLst>
              <a:ext uri="{FF2B5EF4-FFF2-40B4-BE49-F238E27FC236}">
                <a16:creationId xmlns:a16="http://schemas.microsoft.com/office/drawing/2014/main" id="{CB41BE14-9100-EA0A-2624-69ABF29BA2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59370" y="2103718"/>
            <a:ext cx="1661057" cy="1661057"/>
          </a:xfrm>
          <a:prstGeom prst="rect">
            <a:avLst/>
          </a:prstGeom>
          <a:noFill/>
          <a:ln w="38100">
            <a:solidFill>
              <a:schemeClr val="accent2"/>
            </a:solidFill>
          </a:ln>
          <a:extLst>
            <a:ext uri="{909E8E84-426E-40DD-AFC4-6F175D3DCCD1}">
              <a14:hiddenFill xmlns:a14="http://schemas.microsoft.com/office/drawing/2010/main">
                <a:solidFill>
                  <a:srgbClr val="FFFFFF"/>
                </a:solidFill>
              </a14:hiddenFill>
            </a:ext>
          </a:extLst>
        </p:spPr>
      </p:pic>
      <p:pic>
        <p:nvPicPr>
          <p:cNvPr id="10" name="Picture 4" descr="Thumbnail Image A simplified, cute cartoon-style infographic with a blue background. The image features a small blue house and a single adorable cartoon cat pointing to icons representing key factors that affect the cost to rebuild a home after a disaster. These icons include: age of home, number of rooms, roof type, wall construction, additional structures, home improvements, house style, and special features like fireplaces. The layout is clean and minimal, with soft blue tones and playful, easy-to-understand visuals suitable for a general audience.">
            <a:extLst>
              <a:ext uri="{FF2B5EF4-FFF2-40B4-BE49-F238E27FC236}">
                <a16:creationId xmlns:a16="http://schemas.microsoft.com/office/drawing/2014/main" id="{4DDD69F3-2707-43D3-A141-05E0BCCF37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3781" y="2103718"/>
            <a:ext cx="1583992" cy="1583992"/>
          </a:xfrm>
          <a:prstGeom prst="rect">
            <a:avLst/>
          </a:prstGeom>
          <a:noFill/>
          <a:ln w="38100">
            <a:solidFill>
              <a:schemeClr val="accent2"/>
            </a:solidFill>
          </a:ln>
          <a:extLst>
            <a:ext uri="{909E8E84-426E-40DD-AFC4-6F175D3DCCD1}">
              <a14:hiddenFill xmlns:a14="http://schemas.microsoft.com/office/drawing/2010/main">
                <a:solidFill>
                  <a:srgbClr val="FFFFFF"/>
                </a:solidFill>
              </a14:hiddenFill>
            </a:ext>
          </a:extLst>
        </p:spPr>
      </p:pic>
      <p:sp>
        <p:nvSpPr>
          <p:cNvPr id="16" name="Text Placeholder 9">
            <a:extLst>
              <a:ext uri="{FF2B5EF4-FFF2-40B4-BE49-F238E27FC236}">
                <a16:creationId xmlns:a16="http://schemas.microsoft.com/office/drawing/2014/main" id="{006E4214-1D90-EACC-B70C-B254C8048490}"/>
              </a:ext>
            </a:extLst>
          </p:cNvPr>
          <p:cNvSpPr txBox="1">
            <a:spLocks/>
          </p:cNvSpPr>
          <p:nvPr/>
        </p:nvSpPr>
        <p:spPr>
          <a:xfrm>
            <a:off x="3617412" y="4074342"/>
            <a:ext cx="2160000" cy="17033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1800" noProof="0" dirty="0">
                <a:latin typeface="+mj-lt"/>
              </a:rPr>
              <a:t>Dynamic Seasonality</a:t>
            </a:r>
          </a:p>
          <a:p>
            <a:pPr marL="0" indent="0" algn="ctr">
              <a:buFont typeface="Arial" panose="020B0604020202020204" pitchFamily="34" charset="0"/>
              <a:buNone/>
            </a:pPr>
            <a:endParaRPr lang="en-AU" sz="1800" noProof="0" dirty="0">
              <a:latin typeface="+mj-lt"/>
            </a:endParaRPr>
          </a:p>
          <a:p>
            <a:pPr marL="0" indent="0" algn="ctr">
              <a:buNone/>
            </a:pPr>
            <a:r>
              <a:rPr lang="en-AU" sz="1800" noProof="0" dirty="0">
                <a:solidFill>
                  <a:schemeClr val="bg1"/>
                </a:solidFill>
                <a:latin typeface="+mj-lt"/>
              </a:rPr>
              <a:t>Temporal clustering</a:t>
            </a:r>
            <a:endParaRPr lang="en-AU" sz="1800" noProof="0" dirty="0">
              <a:latin typeface="+mj-lt"/>
            </a:endParaRPr>
          </a:p>
          <a:p>
            <a:pPr marL="0" indent="0" algn="ctr">
              <a:buNone/>
            </a:pPr>
            <a:r>
              <a:rPr lang="en-AU" sz="1800" noProof="0" dirty="0">
                <a:solidFill>
                  <a:schemeClr val="bg1"/>
                </a:solidFill>
                <a:latin typeface="+mj-lt"/>
              </a:rPr>
              <a:t>Antecedent conditions</a:t>
            </a:r>
          </a:p>
        </p:txBody>
      </p:sp>
      <p:sp>
        <p:nvSpPr>
          <p:cNvPr id="18" name="Text Placeholder 10">
            <a:extLst>
              <a:ext uri="{FF2B5EF4-FFF2-40B4-BE49-F238E27FC236}">
                <a16:creationId xmlns:a16="http://schemas.microsoft.com/office/drawing/2014/main" id="{BD204E1E-26DE-900D-FCA3-CCA84D8913DE}"/>
              </a:ext>
            </a:extLst>
          </p:cNvPr>
          <p:cNvSpPr txBox="1">
            <a:spLocks/>
          </p:cNvSpPr>
          <p:nvPr/>
        </p:nvSpPr>
        <p:spPr>
          <a:xfrm>
            <a:off x="6329855" y="4074343"/>
            <a:ext cx="2332173" cy="17588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1800" noProof="0" dirty="0">
                <a:latin typeface="+mj-lt"/>
              </a:rPr>
              <a:t>Multidimensional Rating Factors</a:t>
            </a:r>
          </a:p>
          <a:p>
            <a:pPr marL="0" indent="0" algn="ctr">
              <a:buFont typeface="Arial" panose="020B0604020202020204" pitchFamily="34" charset="0"/>
              <a:buNone/>
            </a:pPr>
            <a:r>
              <a:rPr lang="en-AU" sz="1800" noProof="0" dirty="0">
                <a:latin typeface="+mj-lt"/>
              </a:rPr>
              <a:t>Customisable Vulnerability Functions</a:t>
            </a:r>
          </a:p>
          <a:p>
            <a:pPr algn="ctr"/>
            <a:endParaRPr lang="en-AU" sz="800" noProof="0" dirty="0">
              <a:latin typeface="+mj-lt"/>
            </a:endParaRPr>
          </a:p>
        </p:txBody>
      </p:sp>
      <p:sp>
        <p:nvSpPr>
          <p:cNvPr id="19" name="Text Placeholder 11">
            <a:extLst>
              <a:ext uri="{FF2B5EF4-FFF2-40B4-BE49-F238E27FC236}">
                <a16:creationId xmlns:a16="http://schemas.microsoft.com/office/drawing/2014/main" id="{10D55D55-8595-37EA-29EA-259F3EB5A153}"/>
              </a:ext>
            </a:extLst>
          </p:cNvPr>
          <p:cNvSpPr txBox="1">
            <a:spLocks/>
          </p:cNvSpPr>
          <p:nvPr/>
        </p:nvSpPr>
        <p:spPr>
          <a:xfrm>
            <a:off x="9215940" y="4074343"/>
            <a:ext cx="2160000" cy="1208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1800" noProof="0" dirty="0">
                <a:latin typeface="+mj-lt"/>
              </a:rPr>
              <a:t>Financial Sophistication</a:t>
            </a:r>
          </a:p>
          <a:p>
            <a:endParaRPr lang="en-AU" noProof="0" dirty="0">
              <a:latin typeface="+mj-lt"/>
            </a:endParaRPr>
          </a:p>
        </p:txBody>
      </p:sp>
      <p:pic>
        <p:nvPicPr>
          <p:cNvPr id="1026" name="Picture 2">
            <a:extLst>
              <a:ext uri="{FF2B5EF4-FFF2-40B4-BE49-F238E27FC236}">
                <a16:creationId xmlns:a16="http://schemas.microsoft.com/office/drawing/2014/main" id="{52BBE521-AE9A-EF36-79FF-A0EB9DE890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191" y="2065185"/>
            <a:ext cx="1661058" cy="1661058"/>
          </a:xfrm>
          <a:prstGeom prst="rect">
            <a:avLst/>
          </a:prstGeom>
          <a:noFill/>
          <a:ln w="38100">
            <a:solidFill>
              <a:schemeClr val="accent2"/>
            </a:solidFill>
          </a:ln>
          <a:extLst>
            <a:ext uri="{909E8E84-426E-40DD-AFC4-6F175D3DCCD1}">
              <a14:hiddenFill xmlns:a14="http://schemas.microsoft.com/office/drawing/2010/main">
                <a:solidFill>
                  <a:srgbClr val="FFFFFF"/>
                </a:solidFill>
              </a14:hiddenFill>
            </a:ext>
          </a:extLst>
        </p:spPr>
      </p:pic>
      <p:pic>
        <p:nvPicPr>
          <p:cNvPr id="1030" name="Picture 6" descr="Thumbnail Image ">
            <a:extLst>
              <a:ext uri="{FF2B5EF4-FFF2-40B4-BE49-F238E27FC236}">
                <a16:creationId xmlns:a16="http://schemas.microsoft.com/office/drawing/2014/main" id="{59B3CA10-7A20-9422-8FEE-DAFE12D600A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110" t="4647" r="8872" b="8525"/>
          <a:stretch/>
        </p:blipFill>
        <p:spPr bwMode="auto">
          <a:xfrm>
            <a:off x="550832" y="1972914"/>
            <a:ext cx="2502537" cy="17449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9EDF060-B01B-C229-38B8-2639C5432177}"/>
              </a:ext>
            </a:extLst>
          </p:cNvPr>
          <p:cNvSpPr>
            <a:spLocks noGrp="1"/>
          </p:cNvSpPr>
          <p:nvPr>
            <p:ph type="title"/>
          </p:nvPr>
        </p:nvSpPr>
        <p:spPr>
          <a:xfrm>
            <a:off x="539750" y="539750"/>
            <a:ext cx="11112250" cy="548164"/>
          </a:xfrm>
        </p:spPr>
        <p:txBody>
          <a:bodyPr vert="horz" rIns="0"/>
          <a:lstStyle/>
          <a:p>
            <a:r>
              <a:rPr lang="en-AU" noProof="0" dirty="0">
                <a:solidFill>
                  <a:schemeClr val="accent1"/>
                </a:solidFill>
              </a:rPr>
              <a:t>Next Generation Catastrophe Model Advances</a:t>
            </a:r>
          </a:p>
        </p:txBody>
      </p:sp>
      <p:sp>
        <p:nvSpPr>
          <p:cNvPr id="5" name="Text Placeholder 4">
            <a:extLst>
              <a:ext uri="{FF2B5EF4-FFF2-40B4-BE49-F238E27FC236}">
                <a16:creationId xmlns:a16="http://schemas.microsoft.com/office/drawing/2014/main" id="{A67F9845-3EB3-38F4-9317-61CC03C2F3C8}"/>
              </a:ext>
            </a:extLst>
          </p:cNvPr>
          <p:cNvSpPr>
            <a:spLocks noGrp="1"/>
          </p:cNvSpPr>
          <p:nvPr>
            <p:ph type="body" idx="15"/>
          </p:nvPr>
        </p:nvSpPr>
        <p:spPr>
          <a:xfrm>
            <a:off x="550832" y="967759"/>
            <a:ext cx="11652251" cy="463846"/>
          </a:xfrm>
        </p:spPr>
        <p:txBody>
          <a:bodyPr/>
          <a:lstStyle/>
          <a:p>
            <a:r>
              <a:rPr lang="en-AU" sz="2400" noProof="0" dirty="0">
                <a:solidFill>
                  <a:schemeClr val="tx1"/>
                </a:solidFill>
                <a:latin typeface="+mj-lt"/>
              </a:rPr>
              <a:t>Australia Gets Fully Functional Secondary Peril Models</a:t>
            </a:r>
          </a:p>
        </p:txBody>
      </p:sp>
    </p:spTree>
    <p:extLst>
      <p:ext uri="{BB962C8B-B14F-4D97-AF65-F5344CB8AC3E}">
        <p14:creationId xmlns:p14="http://schemas.microsoft.com/office/powerpoint/2010/main" val="2440587485"/>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BAD45-51A5-7FC0-1366-E36956BD9EF6}"/>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8796FA-4A57-210F-1FF6-3F3ECC2112AC}"/>
              </a:ext>
            </a:extLst>
          </p:cNvPr>
          <p:cNvGraphicFramePr>
            <a:graphicFrameLocks/>
          </p:cNvGraphicFramePr>
          <p:nvPr>
            <p:custDataLst>
              <p:tags r:id="rId1"/>
            </p:custDataLst>
            <p:extLst>
              <p:ext uri="{D42A27DB-BD31-4B8C-83A1-F6EECF244321}">
                <p14:modId xmlns:p14="http://schemas.microsoft.com/office/powerpoint/2010/main" val="1492835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3" name="think-cell data - do not delete" hidden="1">
                        <a:extLst>
                          <a:ext uri="{FF2B5EF4-FFF2-40B4-BE49-F238E27FC236}">
                            <a16:creationId xmlns:a16="http://schemas.microsoft.com/office/drawing/2014/main" id="{408796FA-4A57-210F-1FF6-3F3ECC2112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081D34C0-CC7B-55D0-1D10-2D86538BA420}"/>
              </a:ext>
            </a:extLst>
          </p:cNvPr>
          <p:cNvSpPr>
            <a:spLocks noGrp="1"/>
          </p:cNvSpPr>
          <p:nvPr>
            <p:ph type="title"/>
          </p:nvPr>
        </p:nvSpPr>
        <p:spPr>
          <a:xfrm>
            <a:off x="326849" y="288389"/>
            <a:ext cx="9342668" cy="573459"/>
          </a:xfrm>
        </p:spPr>
        <p:txBody>
          <a:bodyPr vert="horz" rIns="0"/>
          <a:lstStyle/>
          <a:p>
            <a:r>
              <a:rPr lang="en-AU" noProof="0" dirty="0">
                <a:solidFill>
                  <a:schemeClr val="accent1"/>
                </a:solidFill>
              </a:rPr>
              <a:t>New Generation Cat Models Add Temporal Capability</a:t>
            </a:r>
          </a:p>
        </p:txBody>
      </p:sp>
      <p:sp>
        <p:nvSpPr>
          <p:cNvPr id="4" name="Slide Number Placeholder 3">
            <a:extLst>
              <a:ext uri="{FF2B5EF4-FFF2-40B4-BE49-F238E27FC236}">
                <a16:creationId xmlns:a16="http://schemas.microsoft.com/office/drawing/2014/main" id="{44DDAEFE-6726-0C6C-B943-1EA0568673CA}"/>
              </a:ext>
            </a:extLst>
          </p:cNvPr>
          <p:cNvSpPr>
            <a:spLocks noGrp="1"/>
          </p:cNvSpPr>
          <p:nvPr>
            <p:ph type="sldNum" sz="quarter" idx="12"/>
          </p:nvPr>
        </p:nvSpPr>
        <p:spPr/>
        <p:txBody>
          <a:bodyPr/>
          <a:lstStyle/>
          <a:p>
            <a:fld id="{741AFF56-1126-4107-9C02-BC0EFBF16431}" type="slidenum">
              <a:rPr lang="en-AU" noProof="0" smtClean="0"/>
              <a:pPr/>
              <a:t>13</a:t>
            </a:fld>
            <a:endParaRPr lang="en-AU" noProof="0" dirty="0"/>
          </a:p>
        </p:txBody>
      </p:sp>
      <p:sp>
        <p:nvSpPr>
          <p:cNvPr id="2" name="Footer Placeholder 4">
            <a:extLst>
              <a:ext uri="{FF2B5EF4-FFF2-40B4-BE49-F238E27FC236}">
                <a16:creationId xmlns:a16="http://schemas.microsoft.com/office/drawing/2014/main" id="{4C50B6B5-ED5D-1C3D-FAD3-3904B0E5109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graphicFrame>
        <p:nvGraphicFramePr>
          <p:cNvPr id="6" name="Diagram 5">
            <a:extLst>
              <a:ext uri="{FF2B5EF4-FFF2-40B4-BE49-F238E27FC236}">
                <a16:creationId xmlns:a16="http://schemas.microsoft.com/office/drawing/2014/main" id="{3B2F388A-059C-64CA-868D-CDA513AC7ECB}"/>
              </a:ext>
            </a:extLst>
          </p:cNvPr>
          <p:cNvGraphicFramePr/>
          <p:nvPr>
            <p:extLst>
              <p:ext uri="{D42A27DB-BD31-4B8C-83A1-F6EECF244321}">
                <p14:modId xmlns:p14="http://schemas.microsoft.com/office/powerpoint/2010/main" val="3382637689"/>
              </p:ext>
            </p:extLst>
          </p:nvPr>
        </p:nvGraphicFramePr>
        <p:xfrm>
          <a:off x="367004" y="288389"/>
          <a:ext cx="11472277" cy="68969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TextBox 15">
            <a:extLst>
              <a:ext uri="{FF2B5EF4-FFF2-40B4-BE49-F238E27FC236}">
                <a16:creationId xmlns:a16="http://schemas.microsoft.com/office/drawing/2014/main" id="{CAFAE28F-D852-6A49-69AF-C7201292F4C3}"/>
              </a:ext>
            </a:extLst>
          </p:cNvPr>
          <p:cNvSpPr txBox="1"/>
          <p:nvPr/>
        </p:nvSpPr>
        <p:spPr>
          <a:xfrm>
            <a:off x="233467" y="748272"/>
            <a:ext cx="8955404" cy="369332"/>
          </a:xfrm>
          <a:prstGeom prst="rect">
            <a:avLst/>
          </a:prstGeom>
          <a:noFill/>
        </p:spPr>
        <p:txBody>
          <a:bodyPr wrap="square">
            <a:spAutoFit/>
          </a:bodyPr>
          <a:lstStyle/>
          <a:p>
            <a:pPr marL="0" lvl="0" indent="0" defTabSz="711200">
              <a:lnSpc>
                <a:spcPct val="90000"/>
              </a:lnSpc>
              <a:spcBef>
                <a:spcPct val="0"/>
              </a:spcBef>
              <a:spcAft>
                <a:spcPct val="35000"/>
              </a:spcAft>
              <a:buNone/>
            </a:pPr>
            <a:r>
              <a:rPr lang="en-AU" sz="2000" kern="1200" noProof="0" dirty="0"/>
              <a:t>Impractical perils definitions are breaking down, enabling better risk management</a:t>
            </a:r>
          </a:p>
        </p:txBody>
      </p:sp>
    </p:spTree>
    <p:extLst>
      <p:ext uri="{BB962C8B-B14F-4D97-AF65-F5344CB8AC3E}">
        <p14:creationId xmlns:p14="http://schemas.microsoft.com/office/powerpoint/2010/main" val="3279463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EDC06-3ECB-CA7C-CD55-A7F0F802512C}"/>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D3D2607-7EBC-C70D-C64D-009C2169D797}"/>
              </a:ext>
            </a:extLst>
          </p:cNvPr>
          <p:cNvGraphicFramePr>
            <a:graphicFrameLocks/>
          </p:cNvGraphicFramePr>
          <p:nvPr>
            <p:custDataLst>
              <p:tags r:id="rId1"/>
            </p:custDataLst>
            <p:extLst>
              <p:ext uri="{D42A27DB-BD31-4B8C-83A1-F6EECF244321}">
                <p14:modId xmlns:p14="http://schemas.microsoft.com/office/powerpoint/2010/main" val="7632031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79A58133-7FBD-5E43-EB0B-8D3CEC42B8C7}"/>
              </a:ext>
            </a:extLst>
          </p:cNvPr>
          <p:cNvSpPr>
            <a:spLocks noGrp="1"/>
          </p:cNvSpPr>
          <p:nvPr>
            <p:ph type="title"/>
          </p:nvPr>
        </p:nvSpPr>
        <p:spPr>
          <a:xfrm>
            <a:off x="456398" y="384992"/>
            <a:ext cx="11243233" cy="1232435"/>
          </a:xfrm>
        </p:spPr>
        <p:txBody>
          <a:bodyPr vert="horz" rIns="0"/>
          <a:lstStyle/>
          <a:p>
            <a:r>
              <a:rPr lang="en-AU" sz="3200" noProof="0" dirty="0">
                <a:solidFill>
                  <a:schemeClr val="accent1"/>
                </a:solidFill>
              </a:rPr>
              <a:t>Continuous simulation of the weather enables more realistic losses  </a:t>
            </a:r>
          </a:p>
        </p:txBody>
      </p:sp>
      <p:sp>
        <p:nvSpPr>
          <p:cNvPr id="4" name="Slide Number Placeholder 3">
            <a:extLst>
              <a:ext uri="{FF2B5EF4-FFF2-40B4-BE49-F238E27FC236}">
                <a16:creationId xmlns:a16="http://schemas.microsoft.com/office/drawing/2014/main" id="{577FC17F-C586-2FB3-1438-0DF11EC76153}"/>
              </a:ext>
            </a:extLst>
          </p:cNvPr>
          <p:cNvSpPr>
            <a:spLocks noGrp="1"/>
          </p:cNvSpPr>
          <p:nvPr>
            <p:ph type="sldNum" sz="quarter" idx="12"/>
          </p:nvPr>
        </p:nvSpPr>
        <p:spPr/>
        <p:txBody>
          <a:bodyPr/>
          <a:lstStyle/>
          <a:p>
            <a:fld id="{741AFF56-1126-4107-9C02-BC0EFBF16431}" type="slidenum">
              <a:rPr lang="en-AU" noProof="0" smtClean="0"/>
              <a:pPr/>
              <a:t>14</a:t>
            </a:fld>
            <a:endParaRPr lang="en-AU" noProof="0" dirty="0"/>
          </a:p>
        </p:txBody>
      </p:sp>
      <p:sp>
        <p:nvSpPr>
          <p:cNvPr id="2" name="Footer Placeholder 4">
            <a:extLst>
              <a:ext uri="{FF2B5EF4-FFF2-40B4-BE49-F238E27FC236}">
                <a16:creationId xmlns:a16="http://schemas.microsoft.com/office/drawing/2014/main" id="{9B1721B9-9586-2DEA-C0CF-1CF26D96CA3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sp>
        <p:nvSpPr>
          <p:cNvPr id="10" name="TextBox 9">
            <a:extLst>
              <a:ext uri="{FF2B5EF4-FFF2-40B4-BE49-F238E27FC236}">
                <a16:creationId xmlns:a16="http://schemas.microsoft.com/office/drawing/2014/main" id="{17A810DC-AE41-5C35-04BF-C8A6218FDDD3}"/>
              </a:ext>
            </a:extLst>
          </p:cNvPr>
          <p:cNvSpPr txBox="1"/>
          <p:nvPr/>
        </p:nvSpPr>
        <p:spPr>
          <a:xfrm>
            <a:off x="398982" y="875989"/>
            <a:ext cx="11556531" cy="461665"/>
          </a:xfrm>
          <a:prstGeom prst="rect">
            <a:avLst/>
          </a:prstGeom>
          <a:noFill/>
        </p:spPr>
        <p:txBody>
          <a:bodyPr wrap="square">
            <a:spAutoFit/>
          </a:bodyPr>
          <a:lstStyle/>
          <a:p>
            <a:r>
              <a:rPr lang="en-AU" sz="2400" noProof="0" dirty="0"/>
              <a:t>More realistic sequencing, duration and clustering</a:t>
            </a:r>
          </a:p>
        </p:txBody>
      </p:sp>
      <p:graphicFrame>
        <p:nvGraphicFramePr>
          <p:cNvPr id="5" name="Table 4">
            <a:extLst>
              <a:ext uri="{FF2B5EF4-FFF2-40B4-BE49-F238E27FC236}">
                <a16:creationId xmlns:a16="http://schemas.microsoft.com/office/drawing/2014/main" id="{4B3517BE-09A2-1EE3-9BF3-287A1E9B9A7F}"/>
              </a:ext>
            </a:extLst>
          </p:cNvPr>
          <p:cNvGraphicFramePr>
            <a:graphicFrameLocks noGrp="1"/>
          </p:cNvGraphicFramePr>
          <p:nvPr>
            <p:extLst>
              <p:ext uri="{D42A27DB-BD31-4B8C-83A1-F6EECF244321}">
                <p14:modId xmlns:p14="http://schemas.microsoft.com/office/powerpoint/2010/main" val="248639553"/>
              </p:ext>
            </p:extLst>
          </p:nvPr>
        </p:nvGraphicFramePr>
        <p:xfrm>
          <a:off x="7443404" y="2145621"/>
          <a:ext cx="4440620" cy="4542150"/>
        </p:xfrm>
        <a:graphic>
          <a:graphicData uri="http://schemas.openxmlformats.org/drawingml/2006/table">
            <a:tbl>
              <a:tblPr firstRow="1" bandRow="1">
                <a:tableStyleId>{B301B821-A1FF-4177-AEE7-76D212191A09}</a:tableStyleId>
              </a:tblPr>
              <a:tblGrid>
                <a:gridCol w="714693">
                  <a:extLst>
                    <a:ext uri="{9D8B030D-6E8A-4147-A177-3AD203B41FA5}">
                      <a16:colId xmlns:a16="http://schemas.microsoft.com/office/drawing/2014/main" val="1883803911"/>
                    </a:ext>
                  </a:extLst>
                </a:gridCol>
                <a:gridCol w="632206">
                  <a:extLst>
                    <a:ext uri="{9D8B030D-6E8A-4147-A177-3AD203B41FA5}">
                      <a16:colId xmlns:a16="http://schemas.microsoft.com/office/drawing/2014/main" val="548406776"/>
                    </a:ext>
                  </a:extLst>
                </a:gridCol>
                <a:gridCol w="679768">
                  <a:extLst>
                    <a:ext uri="{9D8B030D-6E8A-4147-A177-3AD203B41FA5}">
                      <a16:colId xmlns:a16="http://schemas.microsoft.com/office/drawing/2014/main" val="976825407"/>
                    </a:ext>
                  </a:extLst>
                </a:gridCol>
                <a:gridCol w="1144905">
                  <a:extLst>
                    <a:ext uri="{9D8B030D-6E8A-4147-A177-3AD203B41FA5}">
                      <a16:colId xmlns:a16="http://schemas.microsoft.com/office/drawing/2014/main" val="1894859266"/>
                    </a:ext>
                  </a:extLst>
                </a:gridCol>
                <a:gridCol w="1269048">
                  <a:extLst>
                    <a:ext uri="{9D8B030D-6E8A-4147-A177-3AD203B41FA5}">
                      <a16:colId xmlns:a16="http://schemas.microsoft.com/office/drawing/2014/main" val="519743945"/>
                    </a:ext>
                  </a:extLst>
                </a:gridCol>
              </a:tblGrid>
              <a:tr h="568864">
                <a:tc>
                  <a:txBody>
                    <a:bodyPr/>
                    <a:lstStyle/>
                    <a:p>
                      <a:r>
                        <a:rPr lang="en-AU" sz="1400" dirty="0"/>
                        <a:t>Year</a:t>
                      </a:r>
                    </a:p>
                  </a:txBody>
                  <a:tcPr/>
                </a:tc>
                <a:tc>
                  <a:txBody>
                    <a:bodyPr/>
                    <a:lstStyle/>
                    <a:p>
                      <a:r>
                        <a:rPr lang="en-AU" sz="1400" dirty="0"/>
                        <a:t>Event</a:t>
                      </a:r>
                    </a:p>
                  </a:txBody>
                  <a:tcPr/>
                </a:tc>
                <a:tc>
                  <a:txBody>
                    <a:bodyPr/>
                    <a:lstStyle/>
                    <a:p>
                      <a:r>
                        <a:rPr lang="en-AU" sz="1400" dirty="0"/>
                        <a:t>Loss</a:t>
                      </a:r>
                    </a:p>
                  </a:txBody>
                  <a:tcPr/>
                </a:tc>
                <a:tc>
                  <a:txBody>
                    <a:bodyPr/>
                    <a:lstStyle/>
                    <a:p>
                      <a:r>
                        <a:rPr lang="en-AU" sz="1400" dirty="0"/>
                        <a:t>Event Date</a:t>
                      </a:r>
                    </a:p>
                  </a:txBody>
                  <a:tcPr/>
                </a:tc>
                <a:tc>
                  <a:txBody>
                    <a:bodyPr/>
                    <a:lstStyle/>
                    <a:p>
                      <a:r>
                        <a:rPr lang="en-AU" sz="1400" dirty="0"/>
                        <a:t>ENSO Phase</a:t>
                      </a:r>
                    </a:p>
                  </a:txBody>
                  <a:tcPr/>
                </a:tc>
                <a:extLst>
                  <a:ext uri="{0D108BD9-81ED-4DB2-BD59-A6C34878D82A}">
                    <a16:rowId xmlns:a16="http://schemas.microsoft.com/office/drawing/2014/main" val="765423940"/>
                  </a:ext>
                </a:extLst>
              </a:tr>
              <a:tr h="568864">
                <a:tc>
                  <a:txBody>
                    <a:bodyPr/>
                    <a:lstStyle/>
                    <a:p>
                      <a:r>
                        <a:rPr lang="en-AU" sz="1400" dirty="0"/>
                        <a:t>1</a:t>
                      </a:r>
                    </a:p>
                  </a:txBody>
                  <a:tcPr/>
                </a:tc>
                <a:tc>
                  <a:txBody>
                    <a:bodyPr/>
                    <a:lstStyle/>
                    <a:p>
                      <a:r>
                        <a:rPr lang="en-AU" sz="1400" dirty="0"/>
                        <a:t>1</a:t>
                      </a:r>
                    </a:p>
                    <a:p>
                      <a:r>
                        <a:rPr lang="en-AU" sz="1400" dirty="0"/>
                        <a:t>5</a:t>
                      </a:r>
                    </a:p>
                  </a:txBody>
                  <a:tcPr/>
                </a:tc>
                <a:tc>
                  <a:txBody>
                    <a:bodyPr/>
                    <a:lstStyle/>
                    <a:p>
                      <a:r>
                        <a:rPr lang="en-AU" sz="1400" dirty="0"/>
                        <a:t>$1m</a:t>
                      </a:r>
                    </a:p>
                    <a:p>
                      <a:r>
                        <a:rPr lang="en-AU" sz="1400" dirty="0"/>
                        <a:t>$1.1m</a:t>
                      </a:r>
                    </a:p>
                  </a:txBody>
                  <a:tcPr/>
                </a:tc>
                <a:tc>
                  <a:txBody>
                    <a:bodyPr/>
                    <a:lstStyle/>
                    <a:p>
                      <a:r>
                        <a:rPr lang="en-AU" sz="1400" dirty="0"/>
                        <a:t>4 Jan 2020</a:t>
                      </a:r>
                    </a:p>
                    <a:p>
                      <a:r>
                        <a:rPr lang="en-AU" sz="1400" dirty="0"/>
                        <a:t>19 Feb 2020</a:t>
                      </a:r>
                    </a:p>
                  </a:txBody>
                  <a:tcPr/>
                </a:tc>
                <a:tc>
                  <a:txBody>
                    <a:bodyPr/>
                    <a:lstStyle/>
                    <a:p>
                      <a:r>
                        <a:rPr lang="en-AU" sz="1400" b="1" dirty="0">
                          <a:solidFill>
                            <a:schemeClr val="accent1"/>
                          </a:solidFill>
                        </a:rPr>
                        <a:t>Weak La Nina</a:t>
                      </a:r>
                    </a:p>
                  </a:txBody>
                  <a:tcPr/>
                </a:tc>
                <a:extLst>
                  <a:ext uri="{0D108BD9-81ED-4DB2-BD59-A6C34878D82A}">
                    <a16:rowId xmlns:a16="http://schemas.microsoft.com/office/drawing/2014/main" val="3837975672"/>
                  </a:ext>
                </a:extLst>
              </a:tr>
              <a:tr h="568864">
                <a:tc>
                  <a:txBody>
                    <a:bodyPr/>
                    <a:lstStyle/>
                    <a:p>
                      <a:r>
                        <a:rPr lang="en-AU" sz="1400" dirty="0"/>
                        <a:t>2</a:t>
                      </a:r>
                    </a:p>
                  </a:txBody>
                  <a:tcPr/>
                </a:tc>
                <a:tc>
                  <a:txBody>
                    <a:bodyPr/>
                    <a:lstStyle/>
                    <a:p>
                      <a:r>
                        <a:rPr lang="en-AU" sz="1400" dirty="0"/>
                        <a:t>3</a:t>
                      </a:r>
                    </a:p>
                  </a:txBody>
                  <a:tcPr/>
                </a:tc>
                <a:tc>
                  <a:txBody>
                    <a:bodyPr/>
                    <a:lstStyle/>
                    <a:p>
                      <a:r>
                        <a:rPr lang="en-AU" sz="1400" dirty="0"/>
                        <a:t>$2.2m</a:t>
                      </a:r>
                    </a:p>
                  </a:txBody>
                  <a:tcPr/>
                </a:tc>
                <a:tc>
                  <a:txBody>
                    <a:bodyPr/>
                    <a:lstStyle/>
                    <a:p>
                      <a:r>
                        <a:rPr lang="en-AU" sz="1400" dirty="0"/>
                        <a:t>15 Dec 2020</a:t>
                      </a:r>
                    </a:p>
                    <a:p>
                      <a:r>
                        <a:rPr lang="en-AU" sz="1400" dirty="0"/>
                        <a:t>28 Dec 2020</a:t>
                      </a:r>
                    </a:p>
                  </a:txBody>
                  <a:tcPr/>
                </a:tc>
                <a:tc>
                  <a:txBody>
                    <a:bodyPr/>
                    <a:lstStyle/>
                    <a:p>
                      <a:r>
                        <a:rPr lang="en-AU" sz="1400" b="1" dirty="0">
                          <a:solidFill>
                            <a:srgbClr val="002060"/>
                          </a:solidFill>
                        </a:rPr>
                        <a:t>Strong La Nina</a:t>
                      </a:r>
                    </a:p>
                  </a:txBody>
                  <a:tcPr/>
                </a:tc>
                <a:extLst>
                  <a:ext uri="{0D108BD9-81ED-4DB2-BD59-A6C34878D82A}">
                    <a16:rowId xmlns:a16="http://schemas.microsoft.com/office/drawing/2014/main" val="160268086"/>
                  </a:ext>
                </a:extLst>
              </a:tr>
              <a:tr h="568864">
                <a:tc>
                  <a:txBody>
                    <a:bodyPr/>
                    <a:lstStyle/>
                    <a:p>
                      <a:r>
                        <a:rPr lang="en-AU" sz="1400" dirty="0"/>
                        <a:t>3</a:t>
                      </a:r>
                    </a:p>
                  </a:txBody>
                  <a:tcPr/>
                </a:tc>
                <a:tc>
                  <a:txBody>
                    <a:bodyPr/>
                    <a:lstStyle/>
                    <a:p>
                      <a:r>
                        <a:rPr lang="en-AU" sz="1400" dirty="0"/>
                        <a:t>-</a:t>
                      </a:r>
                    </a:p>
                  </a:txBody>
                  <a:tcPr/>
                </a:tc>
                <a:tc>
                  <a:txBody>
                    <a:bodyPr/>
                    <a:lstStyle/>
                    <a:p>
                      <a:r>
                        <a:rPr lang="en-AU" sz="1400" dirty="0"/>
                        <a:t>-</a:t>
                      </a:r>
                    </a:p>
                  </a:txBody>
                  <a:tcPr/>
                </a:tc>
                <a:tc>
                  <a:txBody>
                    <a:bodyPr/>
                    <a:lstStyle/>
                    <a:p>
                      <a:endParaRPr lang="en-AU" sz="1400" dirty="0"/>
                    </a:p>
                  </a:txBody>
                  <a:tcPr/>
                </a:tc>
                <a:tc>
                  <a:txBody>
                    <a:bodyPr/>
                    <a:lstStyle/>
                    <a:p>
                      <a:r>
                        <a:rPr lang="en-AU" sz="1400" b="1" dirty="0">
                          <a:solidFill>
                            <a:srgbClr val="C00000"/>
                          </a:solidFill>
                        </a:rPr>
                        <a:t>Strong El Nino</a:t>
                      </a:r>
                    </a:p>
                  </a:txBody>
                  <a:tcPr/>
                </a:tc>
                <a:extLst>
                  <a:ext uri="{0D108BD9-81ED-4DB2-BD59-A6C34878D82A}">
                    <a16:rowId xmlns:a16="http://schemas.microsoft.com/office/drawing/2014/main" val="69305537"/>
                  </a:ext>
                </a:extLst>
              </a:tr>
              <a:tr h="568864">
                <a:tc>
                  <a:txBody>
                    <a:bodyPr/>
                    <a:lstStyle/>
                    <a:p>
                      <a:r>
                        <a:rPr lang="en-AU" sz="1400" dirty="0"/>
                        <a:t>4</a:t>
                      </a:r>
                    </a:p>
                  </a:txBody>
                  <a:tcPr/>
                </a:tc>
                <a:tc>
                  <a:txBody>
                    <a:bodyPr/>
                    <a:lstStyle/>
                    <a:p>
                      <a:r>
                        <a:rPr lang="en-AU" sz="1400" dirty="0"/>
                        <a:t>7</a:t>
                      </a:r>
                    </a:p>
                    <a:p>
                      <a:r>
                        <a:rPr lang="en-AU" sz="1400" dirty="0"/>
                        <a:t>6</a:t>
                      </a:r>
                    </a:p>
                  </a:txBody>
                  <a:tcPr/>
                </a:tc>
                <a:tc>
                  <a:txBody>
                    <a:bodyPr/>
                    <a:lstStyle/>
                    <a:p>
                      <a:r>
                        <a:rPr lang="en-AU" sz="1400" dirty="0"/>
                        <a:t>$6.1m</a:t>
                      </a:r>
                    </a:p>
                    <a:p>
                      <a:r>
                        <a:rPr lang="en-AU" sz="1400" dirty="0"/>
                        <a:t>$0.3m</a:t>
                      </a:r>
                    </a:p>
                  </a:txBody>
                  <a:tcPr/>
                </a:tc>
                <a:tc>
                  <a:txBody>
                    <a:bodyPr/>
                    <a:lstStyle/>
                    <a:p>
                      <a:r>
                        <a:rPr lang="en-AU" sz="1400" dirty="0"/>
                        <a:t>1 Mar 2020</a:t>
                      </a:r>
                    </a:p>
                    <a:p>
                      <a:r>
                        <a:rPr lang="en-AU" sz="1400" dirty="0"/>
                        <a:t>16 Mar 2020</a:t>
                      </a:r>
                    </a:p>
                  </a:txBody>
                  <a:tcPr/>
                </a:tc>
                <a:tc>
                  <a:txBody>
                    <a:bodyPr/>
                    <a:lstStyle/>
                    <a:p>
                      <a:r>
                        <a:rPr lang="en-AU" sz="1400" b="1" dirty="0">
                          <a:solidFill>
                            <a:srgbClr val="00B050"/>
                          </a:solidFill>
                        </a:rPr>
                        <a:t>Neutral</a:t>
                      </a:r>
                    </a:p>
                  </a:txBody>
                  <a:tcPr/>
                </a:tc>
                <a:extLst>
                  <a:ext uri="{0D108BD9-81ED-4DB2-BD59-A6C34878D82A}">
                    <a16:rowId xmlns:a16="http://schemas.microsoft.com/office/drawing/2014/main" val="2398924422"/>
                  </a:ext>
                </a:extLst>
              </a:tr>
              <a:tr h="681489">
                <a:tc>
                  <a:txBody>
                    <a:bodyPr/>
                    <a:lstStyle/>
                    <a:p>
                      <a:r>
                        <a:rPr lang="en-AU" sz="1400" dirty="0"/>
                        <a:t>5</a:t>
                      </a:r>
                    </a:p>
                  </a:txBody>
                  <a:tcPr/>
                </a:tc>
                <a:tc>
                  <a:txBody>
                    <a:bodyPr/>
                    <a:lstStyle/>
                    <a:p>
                      <a:r>
                        <a:rPr lang="en-AU" sz="1400" dirty="0"/>
                        <a:t>4</a:t>
                      </a:r>
                    </a:p>
                    <a:p>
                      <a:r>
                        <a:rPr lang="en-AU" sz="1400" dirty="0"/>
                        <a:t>8</a:t>
                      </a:r>
                    </a:p>
                    <a:p>
                      <a:r>
                        <a:rPr lang="en-AU" sz="1400" dirty="0"/>
                        <a:t>5</a:t>
                      </a:r>
                    </a:p>
                  </a:txBody>
                  <a:tcPr/>
                </a:tc>
                <a:tc>
                  <a:txBody>
                    <a:bodyPr/>
                    <a:lstStyle/>
                    <a:p>
                      <a:r>
                        <a:rPr lang="en-AU" sz="1400" dirty="0"/>
                        <a:t>$2.1m</a:t>
                      </a:r>
                    </a:p>
                    <a:p>
                      <a:r>
                        <a:rPr lang="en-AU" sz="1400" dirty="0"/>
                        <a:t>$0.1m</a:t>
                      </a:r>
                    </a:p>
                    <a:p>
                      <a:r>
                        <a:rPr lang="en-AU" sz="1400" dirty="0"/>
                        <a:t>$4.2m</a:t>
                      </a:r>
                    </a:p>
                  </a:txBody>
                  <a:tcPr/>
                </a:tc>
                <a:tc>
                  <a:txBody>
                    <a:bodyPr/>
                    <a:lstStyle/>
                    <a:p>
                      <a:r>
                        <a:rPr lang="en-AU" sz="1400" dirty="0"/>
                        <a:t>4 Jun 2020</a:t>
                      </a:r>
                    </a:p>
                    <a:p>
                      <a:r>
                        <a:rPr lang="en-AU" sz="1400" dirty="0"/>
                        <a:t>30 Nov 2020</a:t>
                      </a:r>
                    </a:p>
                    <a:p>
                      <a:r>
                        <a:rPr lang="en-AU" sz="1400" dirty="0"/>
                        <a:t>13 Dec 2020</a:t>
                      </a:r>
                    </a:p>
                  </a:txBody>
                  <a:tcPr/>
                </a:tc>
                <a:tc>
                  <a:txBody>
                    <a:bodyPr/>
                    <a:lstStyle/>
                    <a:p>
                      <a:r>
                        <a:rPr lang="en-AU" sz="1400" b="1" dirty="0">
                          <a:solidFill>
                            <a:srgbClr val="00B050"/>
                          </a:solidFill>
                        </a:rPr>
                        <a:t>Neutral</a:t>
                      </a:r>
                    </a:p>
                  </a:txBody>
                  <a:tcPr/>
                </a:tc>
                <a:extLst>
                  <a:ext uri="{0D108BD9-81ED-4DB2-BD59-A6C34878D82A}">
                    <a16:rowId xmlns:a16="http://schemas.microsoft.com/office/drawing/2014/main" val="1560872682"/>
                  </a:ext>
                </a:extLst>
              </a:tr>
              <a:tr h="483155">
                <a:tc>
                  <a:txBody>
                    <a:bodyPr/>
                    <a:lstStyle/>
                    <a:p>
                      <a:r>
                        <a:rPr lang="en-AU" sz="1400" dirty="0"/>
                        <a:t>………</a:t>
                      </a:r>
                    </a:p>
                  </a:txBody>
                  <a:tcPr/>
                </a:tc>
                <a:tc>
                  <a:txBody>
                    <a:bodyPr/>
                    <a:lstStyle/>
                    <a:p>
                      <a:endParaRPr lang="en-AU" sz="1400" dirty="0"/>
                    </a:p>
                  </a:txBody>
                  <a:tcPr/>
                </a:tc>
                <a:tc>
                  <a:txBody>
                    <a:bodyPr/>
                    <a:lstStyle/>
                    <a:p>
                      <a:endParaRPr lang="en-AU" sz="1400" dirty="0"/>
                    </a:p>
                  </a:txBody>
                  <a:tcPr/>
                </a:tc>
                <a:tc>
                  <a:txBody>
                    <a:bodyPr/>
                    <a:lstStyle/>
                    <a:p>
                      <a:endParaRPr lang="en-AU" sz="1400" dirty="0"/>
                    </a:p>
                  </a:txBody>
                  <a:tcPr/>
                </a:tc>
                <a:tc>
                  <a:txBody>
                    <a:bodyPr/>
                    <a:lstStyle/>
                    <a:p>
                      <a:endParaRPr lang="en-AU" sz="1400" b="1" dirty="0"/>
                    </a:p>
                  </a:txBody>
                  <a:tcPr/>
                </a:tc>
                <a:extLst>
                  <a:ext uri="{0D108BD9-81ED-4DB2-BD59-A6C34878D82A}">
                    <a16:rowId xmlns:a16="http://schemas.microsoft.com/office/drawing/2014/main" val="4262867766"/>
                  </a:ext>
                </a:extLst>
              </a:tr>
              <a:tr h="483155">
                <a:tc>
                  <a:txBody>
                    <a:bodyPr/>
                    <a:lstStyle/>
                    <a:p>
                      <a:r>
                        <a:rPr lang="en-AU" sz="1400" dirty="0"/>
                        <a:t>50 000</a:t>
                      </a:r>
                    </a:p>
                  </a:txBody>
                  <a:tcPr/>
                </a:tc>
                <a:tc>
                  <a:txBody>
                    <a:bodyPr/>
                    <a:lstStyle/>
                    <a:p>
                      <a:r>
                        <a:rPr lang="en-AU" sz="1400" dirty="0"/>
                        <a:t>9</a:t>
                      </a:r>
                    </a:p>
                  </a:txBody>
                  <a:tcPr/>
                </a:tc>
                <a:tc>
                  <a:txBody>
                    <a:bodyPr/>
                    <a:lstStyle/>
                    <a:p>
                      <a:r>
                        <a:rPr lang="en-AU" sz="1400" dirty="0"/>
                        <a:t>$4.3m</a:t>
                      </a:r>
                    </a:p>
                  </a:txBody>
                  <a:tcPr/>
                </a:tc>
                <a:tc>
                  <a:txBody>
                    <a:bodyPr/>
                    <a:lstStyle/>
                    <a:p>
                      <a:r>
                        <a:rPr lang="en-AU" sz="1400" dirty="0"/>
                        <a:t>5 Mar 2020</a:t>
                      </a:r>
                    </a:p>
                  </a:txBody>
                  <a:tcPr/>
                </a:tc>
                <a:tc>
                  <a:txBody>
                    <a:bodyPr/>
                    <a:lstStyle/>
                    <a:p>
                      <a:r>
                        <a:rPr lang="en-AU" sz="1400" b="1" dirty="0">
                          <a:solidFill>
                            <a:schemeClr val="accent1"/>
                          </a:solidFill>
                        </a:rPr>
                        <a:t>Weak La Nina</a:t>
                      </a:r>
                    </a:p>
                  </a:txBody>
                  <a:tcPr/>
                </a:tc>
                <a:extLst>
                  <a:ext uri="{0D108BD9-81ED-4DB2-BD59-A6C34878D82A}">
                    <a16:rowId xmlns:a16="http://schemas.microsoft.com/office/drawing/2014/main" val="1696444722"/>
                  </a:ext>
                </a:extLst>
              </a:tr>
            </a:tbl>
          </a:graphicData>
        </a:graphic>
      </p:graphicFrame>
      <p:sp>
        <p:nvSpPr>
          <p:cNvPr id="14" name="Rectangle 1">
            <a:extLst>
              <a:ext uri="{FF2B5EF4-FFF2-40B4-BE49-F238E27FC236}">
                <a16:creationId xmlns:a16="http://schemas.microsoft.com/office/drawing/2014/main" id="{659E7C99-7777-EC83-ED8A-01E219BC8B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AU"/>
          </a:p>
        </p:txBody>
      </p:sp>
      <p:pic>
        <p:nvPicPr>
          <p:cNvPr id="19" name="Picture 18">
            <a:extLst>
              <a:ext uri="{FF2B5EF4-FFF2-40B4-BE49-F238E27FC236}">
                <a16:creationId xmlns:a16="http://schemas.microsoft.com/office/drawing/2014/main" id="{D77D4919-CCF6-7D0A-DBDE-5C1F455F40AD}"/>
              </a:ext>
            </a:extLst>
          </p:cNvPr>
          <p:cNvPicPr>
            <a:picLocks noChangeAspect="1"/>
          </p:cNvPicPr>
          <p:nvPr/>
        </p:nvPicPr>
        <p:blipFill>
          <a:blip r:embed="rId6"/>
          <a:srcRect l="6942" t="38616" r="7297" b="37087"/>
          <a:stretch>
            <a:fillRect/>
          </a:stretch>
        </p:blipFill>
        <p:spPr>
          <a:xfrm>
            <a:off x="678339" y="4840353"/>
            <a:ext cx="6525087" cy="1232435"/>
          </a:xfrm>
          <a:prstGeom prst="rect">
            <a:avLst/>
          </a:prstGeom>
        </p:spPr>
      </p:pic>
      <p:sp>
        <p:nvSpPr>
          <p:cNvPr id="22" name="TextBox 21">
            <a:extLst>
              <a:ext uri="{FF2B5EF4-FFF2-40B4-BE49-F238E27FC236}">
                <a16:creationId xmlns:a16="http://schemas.microsoft.com/office/drawing/2014/main" id="{91AFCCA4-61BA-144E-EA6F-31836F872FBE}"/>
              </a:ext>
            </a:extLst>
          </p:cNvPr>
          <p:cNvSpPr txBox="1"/>
          <p:nvPr/>
        </p:nvSpPr>
        <p:spPr>
          <a:xfrm>
            <a:off x="7368467" y="1769470"/>
            <a:ext cx="2570084" cy="369332"/>
          </a:xfrm>
          <a:prstGeom prst="rect">
            <a:avLst/>
          </a:prstGeom>
          <a:noFill/>
        </p:spPr>
        <p:txBody>
          <a:bodyPr wrap="square">
            <a:spAutoFit/>
          </a:bodyPr>
          <a:lstStyle/>
          <a:p>
            <a:r>
              <a:rPr lang="en-AU" sz="1800" noProof="0" dirty="0">
                <a:solidFill>
                  <a:schemeClr val="accent1"/>
                </a:solidFill>
              </a:rPr>
              <a:t>Sample Year Loss Table</a:t>
            </a:r>
            <a:endParaRPr lang="en-AU" dirty="0">
              <a:solidFill>
                <a:schemeClr val="accent1"/>
              </a:solidFill>
            </a:endParaRPr>
          </a:p>
        </p:txBody>
      </p:sp>
      <p:pic>
        <p:nvPicPr>
          <p:cNvPr id="1028" name="Picture 4" descr="downscaling of nested GCM-RCM Simulations (Adapted from Willems, 2011).">
            <a:extLst>
              <a:ext uri="{FF2B5EF4-FFF2-40B4-BE49-F238E27FC236}">
                <a16:creationId xmlns:a16="http://schemas.microsoft.com/office/drawing/2014/main" id="{206D63D2-1A30-EB2D-6A7B-438D596587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3726" y="1505077"/>
            <a:ext cx="5009748" cy="322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825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FF3D2-FC43-F802-C258-6BAFC8921E7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046AC46-0875-614F-E336-055E9943BC06}"/>
              </a:ext>
            </a:extLst>
          </p:cNvPr>
          <p:cNvGraphicFramePr>
            <a:graphicFrameLocks/>
          </p:cNvGraphicFramePr>
          <p:nvPr>
            <p:custDataLst>
              <p:tags r:id="rId1"/>
            </p:custDataLst>
            <p:extLst>
              <p:ext uri="{D42A27DB-BD31-4B8C-83A1-F6EECF244321}">
                <p14:modId xmlns:p14="http://schemas.microsoft.com/office/powerpoint/2010/main" val="127631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FC14EF27-9C93-5811-5DE9-D25AF685FA82}"/>
              </a:ext>
            </a:extLst>
          </p:cNvPr>
          <p:cNvSpPr>
            <a:spLocks noGrp="1"/>
          </p:cNvSpPr>
          <p:nvPr>
            <p:ph type="title"/>
          </p:nvPr>
        </p:nvSpPr>
        <p:spPr>
          <a:xfrm>
            <a:off x="456398" y="384993"/>
            <a:ext cx="10926710" cy="783642"/>
          </a:xfrm>
        </p:spPr>
        <p:txBody>
          <a:bodyPr vert="horz" rIns="0"/>
          <a:lstStyle/>
          <a:p>
            <a:r>
              <a:rPr lang="en-AU" sz="3200" noProof="0" dirty="0">
                <a:solidFill>
                  <a:schemeClr val="accent1"/>
                </a:solidFill>
              </a:rPr>
              <a:t>Example: OEP curves El Nino vs La Nina</a:t>
            </a:r>
            <a:br>
              <a:rPr lang="en-AU" sz="3200" noProof="0" dirty="0">
                <a:solidFill>
                  <a:schemeClr val="accent1"/>
                </a:solidFill>
              </a:rPr>
            </a:br>
            <a:endParaRPr lang="en-AU" sz="3200" noProof="0" dirty="0">
              <a:solidFill>
                <a:schemeClr val="accent1"/>
              </a:solidFill>
            </a:endParaRPr>
          </a:p>
        </p:txBody>
      </p:sp>
      <p:sp>
        <p:nvSpPr>
          <p:cNvPr id="9" name="Content Placeholder 8">
            <a:extLst>
              <a:ext uri="{FF2B5EF4-FFF2-40B4-BE49-F238E27FC236}">
                <a16:creationId xmlns:a16="http://schemas.microsoft.com/office/drawing/2014/main" id="{6A7F24E1-610B-4C32-0CFD-2B3907CBEB4D}"/>
              </a:ext>
            </a:extLst>
          </p:cNvPr>
          <p:cNvSpPr>
            <a:spLocks noGrp="1"/>
          </p:cNvSpPr>
          <p:nvPr>
            <p:ph idx="1"/>
          </p:nvPr>
        </p:nvSpPr>
        <p:spPr>
          <a:xfrm>
            <a:off x="456398" y="1743065"/>
            <a:ext cx="11649604" cy="4083304"/>
          </a:xfrm>
        </p:spPr>
        <p:txBody>
          <a:bodyPr/>
          <a:lstStyle/>
          <a:p>
            <a:pPr>
              <a:lnSpc>
                <a:spcPct val="107000"/>
              </a:lnSpc>
              <a:spcAft>
                <a:spcPts val="800"/>
              </a:spcAft>
            </a:pPr>
            <a:r>
              <a:rPr lang="en-AU" sz="2000" i="1" noProof="0" dirty="0">
                <a:solidFill>
                  <a:srgbClr val="FF0000"/>
                </a:solidFill>
              </a:rPr>
              <a:t>Example Only! Normalised Numbers!</a:t>
            </a:r>
          </a:p>
        </p:txBody>
      </p:sp>
      <p:sp>
        <p:nvSpPr>
          <p:cNvPr id="4" name="Slide Number Placeholder 3">
            <a:extLst>
              <a:ext uri="{FF2B5EF4-FFF2-40B4-BE49-F238E27FC236}">
                <a16:creationId xmlns:a16="http://schemas.microsoft.com/office/drawing/2014/main" id="{80DBC204-AF4E-4487-B0D9-CB2A205C2C02}"/>
              </a:ext>
            </a:extLst>
          </p:cNvPr>
          <p:cNvSpPr>
            <a:spLocks noGrp="1"/>
          </p:cNvSpPr>
          <p:nvPr>
            <p:ph type="sldNum" sz="quarter" idx="12"/>
          </p:nvPr>
        </p:nvSpPr>
        <p:spPr/>
        <p:txBody>
          <a:bodyPr/>
          <a:lstStyle/>
          <a:p>
            <a:fld id="{741AFF56-1126-4107-9C02-BC0EFBF16431}" type="slidenum">
              <a:rPr lang="en-AU" noProof="0" smtClean="0"/>
              <a:pPr/>
              <a:t>15</a:t>
            </a:fld>
            <a:endParaRPr lang="en-AU" noProof="0" dirty="0"/>
          </a:p>
        </p:txBody>
      </p:sp>
      <p:sp>
        <p:nvSpPr>
          <p:cNvPr id="2" name="Footer Placeholder 4">
            <a:extLst>
              <a:ext uri="{FF2B5EF4-FFF2-40B4-BE49-F238E27FC236}">
                <a16:creationId xmlns:a16="http://schemas.microsoft.com/office/drawing/2014/main" id="{BDEDF2B0-B24E-FD57-120F-BEBD2FD325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sp>
        <p:nvSpPr>
          <p:cNvPr id="10" name="TextBox 9">
            <a:extLst>
              <a:ext uri="{FF2B5EF4-FFF2-40B4-BE49-F238E27FC236}">
                <a16:creationId xmlns:a16="http://schemas.microsoft.com/office/drawing/2014/main" id="{3FE90B73-C7AE-DF16-E669-69DA6BA34047}"/>
              </a:ext>
            </a:extLst>
          </p:cNvPr>
          <p:cNvSpPr txBox="1"/>
          <p:nvPr/>
        </p:nvSpPr>
        <p:spPr>
          <a:xfrm>
            <a:off x="398982" y="875989"/>
            <a:ext cx="11556531" cy="461665"/>
          </a:xfrm>
          <a:prstGeom prst="rect">
            <a:avLst/>
          </a:prstGeom>
          <a:noFill/>
        </p:spPr>
        <p:txBody>
          <a:bodyPr wrap="square">
            <a:spAutoFit/>
          </a:bodyPr>
          <a:lstStyle/>
          <a:p>
            <a:r>
              <a:rPr lang="en-AU" sz="2400" noProof="0" dirty="0"/>
              <a:t>ENSO phase can shift 10 yr estimation by </a:t>
            </a:r>
            <a:r>
              <a:rPr lang="en-AU" sz="2400" i="1" noProof="0" dirty="0"/>
              <a:t>say</a:t>
            </a:r>
            <a:r>
              <a:rPr lang="en-AU" sz="2400" noProof="0" dirty="0"/>
              <a:t> +/-30%</a:t>
            </a:r>
            <a:endParaRPr lang="en-AU" sz="2400" noProof="0" dirty="0">
              <a:latin typeface="+mj-lt"/>
            </a:endParaRPr>
          </a:p>
        </p:txBody>
      </p:sp>
      <p:graphicFrame>
        <p:nvGraphicFramePr>
          <p:cNvPr id="3" name="Chart 2">
            <a:extLst>
              <a:ext uri="{FF2B5EF4-FFF2-40B4-BE49-F238E27FC236}">
                <a16:creationId xmlns:a16="http://schemas.microsoft.com/office/drawing/2014/main" id="{14495E4E-3495-F4DA-B31E-DF1E54A87A16}"/>
              </a:ext>
            </a:extLst>
          </p:cNvPr>
          <p:cNvGraphicFramePr>
            <a:graphicFrameLocks/>
          </p:cNvGraphicFramePr>
          <p:nvPr>
            <p:extLst>
              <p:ext uri="{D42A27DB-BD31-4B8C-83A1-F6EECF244321}">
                <p14:modId xmlns:p14="http://schemas.microsoft.com/office/powerpoint/2010/main" val="4032690342"/>
              </p:ext>
            </p:extLst>
          </p:nvPr>
        </p:nvGraphicFramePr>
        <p:xfrm>
          <a:off x="5666507" y="2402595"/>
          <a:ext cx="6347690" cy="358619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Chart 5">
            <a:extLst>
              <a:ext uri="{FF2B5EF4-FFF2-40B4-BE49-F238E27FC236}">
                <a16:creationId xmlns:a16="http://schemas.microsoft.com/office/drawing/2014/main" id="{86A1A108-52D3-46CE-844B-848FAE88F298}"/>
              </a:ext>
            </a:extLst>
          </p:cNvPr>
          <p:cNvGraphicFramePr>
            <a:graphicFrameLocks/>
          </p:cNvGraphicFramePr>
          <p:nvPr>
            <p:extLst>
              <p:ext uri="{D42A27DB-BD31-4B8C-83A1-F6EECF244321}">
                <p14:modId xmlns:p14="http://schemas.microsoft.com/office/powerpoint/2010/main" val="1697078011"/>
              </p:ext>
            </p:extLst>
          </p:nvPr>
        </p:nvGraphicFramePr>
        <p:xfrm>
          <a:off x="423277" y="2400576"/>
          <a:ext cx="5243230" cy="3483081"/>
        </p:xfrm>
        <a:graphic>
          <a:graphicData uri="http://schemas.openxmlformats.org/drawingml/2006/chart">
            <c:chart xmlns:c="http://schemas.openxmlformats.org/drawingml/2006/chart" xmlns:r="http://schemas.openxmlformats.org/officeDocument/2006/relationships" r:id="rId7"/>
          </a:graphicData>
        </a:graphic>
      </p:graphicFrame>
      <p:pic>
        <p:nvPicPr>
          <p:cNvPr id="11" name="Picture 2">
            <a:extLst>
              <a:ext uri="{FF2B5EF4-FFF2-40B4-BE49-F238E27FC236}">
                <a16:creationId xmlns:a16="http://schemas.microsoft.com/office/drawing/2014/main" id="{CB96F729-D79E-AD09-44C5-6E8FA0C0FD9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571" t="26516" r="40973"/>
          <a:stretch>
            <a:fillRect/>
          </a:stretch>
        </p:blipFill>
        <p:spPr bwMode="auto">
          <a:xfrm>
            <a:off x="8681585" y="58298"/>
            <a:ext cx="3087138" cy="2343288"/>
          </a:xfrm>
          <a:prstGeom prst="rect">
            <a:avLst/>
          </a:prstGeom>
          <a:noFill/>
          <a:ln w="19050">
            <a:solidFill>
              <a:schemeClr val="accent1"/>
            </a:solidFill>
          </a:ln>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12DFDA29-DCE9-9D92-74AD-344056DDF125}"/>
              </a:ext>
            </a:extLst>
          </p:cNvPr>
          <p:cNvCxnSpPr>
            <a:cxnSpLocks/>
          </p:cNvCxnSpPr>
          <p:nvPr/>
        </p:nvCxnSpPr>
        <p:spPr>
          <a:xfrm flipV="1">
            <a:off x="2620108" y="4595446"/>
            <a:ext cx="0" cy="44547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4959AA5-6B4B-7A85-74B3-4EAA699ACD6D}"/>
              </a:ext>
            </a:extLst>
          </p:cNvPr>
          <p:cNvCxnSpPr>
            <a:cxnSpLocks/>
          </p:cNvCxnSpPr>
          <p:nvPr/>
        </p:nvCxnSpPr>
        <p:spPr>
          <a:xfrm flipH="1">
            <a:off x="1207477" y="4595446"/>
            <a:ext cx="1412631"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9949394-779F-92B6-53A8-AE3F059948EE}"/>
              </a:ext>
            </a:extLst>
          </p:cNvPr>
          <p:cNvCxnSpPr>
            <a:cxnSpLocks/>
          </p:cNvCxnSpPr>
          <p:nvPr/>
        </p:nvCxnSpPr>
        <p:spPr>
          <a:xfrm flipH="1">
            <a:off x="1207477" y="4783016"/>
            <a:ext cx="1412631"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082533A-BFFC-889D-2C00-A718A2FE5EF7}"/>
              </a:ext>
            </a:extLst>
          </p:cNvPr>
          <p:cNvCxnSpPr>
            <a:cxnSpLocks/>
          </p:cNvCxnSpPr>
          <p:nvPr/>
        </p:nvCxnSpPr>
        <p:spPr>
          <a:xfrm flipH="1">
            <a:off x="6553200" y="4560277"/>
            <a:ext cx="3886200" cy="3516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736DE1A-2E3D-3F5D-F975-BCE1837A8B7D}"/>
              </a:ext>
            </a:extLst>
          </p:cNvPr>
          <p:cNvCxnSpPr>
            <a:cxnSpLocks/>
          </p:cNvCxnSpPr>
          <p:nvPr/>
        </p:nvCxnSpPr>
        <p:spPr>
          <a:xfrm flipH="1">
            <a:off x="6553200" y="4771294"/>
            <a:ext cx="3886200" cy="11722"/>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640ED20-5582-D723-82E7-66E9CA3F7CBE}"/>
              </a:ext>
            </a:extLst>
          </p:cNvPr>
          <p:cNvCxnSpPr>
            <a:cxnSpLocks/>
          </p:cNvCxnSpPr>
          <p:nvPr/>
        </p:nvCxnSpPr>
        <p:spPr>
          <a:xfrm flipV="1">
            <a:off x="10439400" y="4771294"/>
            <a:ext cx="0" cy="44547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424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C763F-8215-3939-5015-B2964F3F6DFA}"/>
            </a:ext>
          </a:extLst>
        </p:cNvPr>
        <p:cNvGrpSpPr/>
        <p:nvPr/>
      </p:nvGrpSpPr>
      <p:grpSpPr>
        <a:xfrm>
          <a:off x="0" y="0"/>
          <a:ext cx="0" cy="0"/>
          <a:chOff x="0" y="0"/>
          <a:chExt cx="0" cy="0"/>
        </a:xfrm>
      </p:grpSpPr>
      <p:pic>
        <p:nvPicPr>
          <p:cNvPr id="31" name="Picture 2" descr="Weekly rainfall totals for Australia">
            <a:extLst>
              <a:ext uri="{FF2B5EF4-FFF2-40B4-BE49-F238E27FC236}">
                <a16:creationId xmlns:a16="http://schemas.microsoft.com/office/drawing/2014/main" id="{C6D96D67-0BA8-D476-7ACC-2A850A9D2C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7269" y="1518818"/>
            <a:ext cx="3200089" cy="219770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8EF3DF58-DDD6-CA80-A471-25C4FE8B5FE5}"/>
              </a:ext>
            </a:extLst>
          </p:cNvPr>
          <p:cNvPicPr>
            <a:picLocks noChangeAspect="1"/>
          </p:cNvPicPr>
          <p:nvPr/>
        </p:nvPicPr>
        <p:blipFill>
          <a:blip r:embed="rId5"/>
          <a:stretch>
            <a:fillRect/>
          </a:stretch>
        </p:blipFill>
        <p:spPr>
          <a:xfrm>
            <a:off x="1304544" y="2440798"/>
            <a:ext cx="1606574" cy="1883115"/>
          </a:xfrm>
          <a:prstGeom prst="rect">
            <a:avLst/>
          </a:prstGeom>
        </p:spPr>
      </p:pic>
      <p:graphicFrame>
        <p:nvGraphicFramePr>
          <p:cNvPr id="5" name="think-cell data - do not delete" hidden="1">
            <a:extLst>
              <a:ext uri="{FF2B5EF4-FFF2-40B4-BE49-F238E27FC236}">
                <a16:creationId xmlns:a16="http://schemas.microsoft.com/office/drawing/2014/main" id="{77325A6E-3138-94F5-E089-71310CFBEA39}"/>
              </a:ext>
            </a:extLst>
          </p:cNvPr>
          <p:cNvGraphicFramePr>
            <a:graphicFrameLocks/>
          </p:cNvGraphicFramePr>
          <p:nvPr>
            <p:custDataLst>
              <p:tags r:id="rId1"/>
            </p:custDataLst>
            <p:extLst>
              <p:ext uri="{D42A27DB-BD31-4B8C-83A1-F6EECF244321}">
                <p14:modId xmlns:p14="http://schemas.microsoft.com/office/powerpoint/2010/main" val="919943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61" imgH="264" progId="TCLayout.ActiveDocument.1">
                  <p:embed/>
                </p:oleObj>
              </mc:Choice>
              <mc:Fallback>
                <p:oleObj name="think-cell Slide" r:id="rId6" imgW="261" imgH="264" progId="TCLayout.ActiveDocument.1">
                  <p:embed/>
                  <p:pic>
                    <p:nvPicPr>
                      <p:cNvPr id="5" name="think-cell data - do not delete" hidden="1">
                        <a:extLst>
                          <a:ext uri="{FF2B5EF4-FFF2-40B4-BE49-F238E27FC236}">
                            <a16:creationId xmlns:a16="http://schemas.microsoft.com/office/drawing/2014/main" id="{77325A6E-3138-94F5-E089-71310CFBEA3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DD4B4243-5859-1D9D-C418-DF25EC77EDA9}"/>
              </a:ext>
            </a:extLst>
          </p:cNvPr>
          <p:cNvSpPr>
            <a:spLocks noGrp="1"/>
          </p:cNvSpPr>
          <p:nvPr>
            <p:ph type="title"/>
          </p:nvPr>
        </p:nvSpPr>
        <p:spPr>
          <a:xfrm>
            <a:off x="350563" y="775452"/>
            <a:ext cx="10530337" cy="689073"/>
          </a:xfrm>
        </p:spPr>
        <p:txBody>
          <a:bodyPr vert="horz" rIns="0"/>
          <a:lstStyle/>
          <a:p>
            <a:r>
              <a:rPr lang="en-AU" sz="2400" noProof="0" dirty="0"/>
              <a:t>Yes a Storm can be a Flood</a:t>
            </a:r>
          </a:p>
        </p:txBody>
      </p:sp>
      <p:sp>
        <p:nvSpPr>
          <p:cNvPr id="4" name="Slide Number Placeholder 3">
            <a:extLst>
              <a:ext uri="{FF2B5EF4-FFF2-40B4-BE49-F238E27FC236}">
                <a16:creationId xmlns:a16="http://schemas.microsoft.com/office/drawing/2014/main" id="{0FBD0CBB-F4A3-E8B0-2436-F99397B92DA5}"/>
              </a:ext>
            </a:extLst>
          </p:cNvPr>
          <p:cNvSpPr>
            <a:spLocks noGrp="1"/>
          </p:cNvSpPr>
          <p:nvPr>
            <p:ph type="sldNum" sz="quarter" idx="12"/>
          </p:nvPr>
        </p:nvSpPr>
        <p:spPr/>
        <p:txBody>
          <a:bodyPr/>
          <a:lstStyle/>
          <a:p>
            <a:fld id="{741AFF56-1126-4107-9C02-BC0EFBF16431}" type="slidenum">
              <a:rPr lang="en-AU" noProof="0" smtClean="0"/>
              <a:pPr/>
              <a:t>16</a:t>
            </a:fld>
            <a:endParaRPr lang="en-AU" noProof="0" dirty="0"/>
          </a:p>
        </p:txBody>
      </p:sp>
      <p:sp>
        <p:nvSpPr>
          <p:cNvPr id="2" name="Footer Placeholder 4">
            <a:extLst>
              <a:ext uri="{FF2B5EF4-FFF2-40B4-BE49-F238E27FC236}">
                <a16:creationId xmlns:a16="http://schemas.microsoft.com/office/drawing/2014/main" id="{96DA0B6B-CA56-EF42-5A71-33533CF852B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graphicFrame>
        <p:nvGraphicFramePr>
          <p:cNvPr id="16" name="Diagram 15">
            <a:extLst>
              <a:ext uri="{FF2B5EF4-FFF2-40B4-BE49-F238E27FC236}">
                <a16:creationId xmlns:a16="http://schemas.microsoft.com/office/drawing/2014/main" id="{9B460CBF-9F7F-100F-984A-4BA39B60D4C9}"/>
              </a:ext>
            </a:extLst>
          </p:cNvPr>
          <p:cNvGraphicFramePr/>
          <p:nvPr>
            <p:extLst>
              <p:ext uri="{D42A27DB-BD31-4B8C-83A1-F6EECF244321}">
                <p14:modId xmlns:p14="http://schemas.microsoft.com/office/powerpoint/2010/main" val="1180353926"/>
              </p:ext>
            </p:extLst>
          </p:nvPr>
        </p:nvGraphicFramePr>
        <p:xfrm>
          <a:off x="150246" y="4407372"/>
          <a:ext cx="11891507" cy="23599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34013B1-3AAE-17A7-1274-F953BC4CC45C}"/>
              </a:ext>
            </a:extLst>
          </p:cNvPr>
          <p:cNvSpPr txBox="1"/>
          <p:nvPr/>
        </p:nvSpPr>
        <p:spPr>
          <a:xfrm>
            <a:off x="449060" y="1185663"/>
            <a:ext cx="4947265" cy="338554"/>
          </a:xfrm>
          <a:prstGeom prst="rect">
            <a:avLst/>
          </a:prstGeom>
          <a:noFill/>
        </p:spPr>
        <p:txBody>
          <a:bodyPr wrap="square">
            <a:spAutoFit/>
          </a:bodyPr>
          <a:lstStyle/>
          <a:p>
            <a:r>
              <a:rPr lang="en-AU" sz="1600" noProof="0" dirty="0">
                <a:solidFill>
                  <a:schemeClr val="accent1"/>
                </a:solidFill>
              </a:rPr>
              <a:t>Hail event with flash </a:t>
            </a:r>
            <a:r>
              <a:rPr lang="en-AU" sz="1600" dirty="0">
                <a:solidFill>
                  <a:schemeClr val="accent1"/>
                </a:solidFill>
              </a:rPr>
              <a:t>flooding: </a:t>
            </a:r>
            <a:r>
              <a:rPr lang="en-AU" sz="1600" noProof="0" dirty="0">
                <a:solidFill>
                  <a:schemeClr val="accent1"/>
                </a:solidFill>
              </a:rPr>
              <a:t>Tri City Hail Jan 2020</a:t>
            </a:r>
          </a:p>
        </p:txBody>
      </p:sp>
      <p:sp>
        <p:nvSpPr>
          <p:cNvPr id="10" name="Title 7">
            <a:extLst>
              <a:ext uri="{FF2B5EF4-FFF2-40B4-BE49-F238E27FC236}">
                <a16:creationId xmlns:a16="http://schemas.microsoft.com/office/drawing/2014/main" id="{7B0DE044-CC5C-23D8-E62C-D3D80DEF74BF}"/>
              </a:ext>
            </a:extLst>
          </p:cNvPr>
          <p:cNvSpPr txBox="1">
            <a:spLocks/>
          </p:cNvSpPr>
          <p:nvPr/>
        </p:nvSpPr>
        <p:spPr>
          <a:xfrm>
            <a:off x="350563" y="308701"/>
            <a:ext cx="11243233" cy="123243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AU" sz="3200" noProof="0" dirty="0">
                <a:solidFill>
                  <a:schemeClr val="accent1"/>
                </a:solidFill>
              </a:rPr>
              <a:t>Working towards Unified Event Definitions</a:t>
            </a:r>
          </a:p>
        </p:txBody>
      </p:sp>
      <p:pic>
        <p:nvPicPr>
          <p:cNvPr id="3" name="Picture 2">
            <a:extLst>
              <a:ext uri="{FF2B5EF4-FFF2-40B4-BE49-F238E27FC236}">
                <a16:creationId xmlns:a16="http://schemas.microsoft.com/office/drawing/2014/main" id="{D52B924E-726F-B65D-F33C-6297FDDFF8C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1225" y="1518818"/>
            <a:ext cx="2291237" cy="14798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4E1ED09-C65B-AC64-5EC1-586B1D2E58F1}"/>
              </a:ext>
            </a:extLst>
          </p:cNvPr>
          <p:cNvSpPr txBox="1"/>
          <p:nvPr/>
        </p:nvSpPr>
        <p:spPr>
          <a:xfrm>
            <a:off x="7165762" y="1164277"/>
            <a:ext cx="4616388" cy="338554"/>
          </a:xfrm>
          <a:prstGeom prst="rect">
            <a:avLst/>
          </a:prstGeom>
          <a:noFill/>
        </p:spPr>
        <p:txBody>
          <a:bodyPr wrap="square">
            <a:spAutoFit/>
          </a:bodyPr>
          <a:lstStyle/>
          <a:p>
            <a:r>
              <a:rPr lang="en-AU" sz="1600" dirty="0">
                <a:solidFill>
                  <a:schemeClr val="accent1"/>
                </a:solidFill>
              </a:rPr>
              <a:t>Flood event with storm damage: Feb 2020</a:t>
            </a:r>
            <a:endParaRPr lang="en-AU" sz="1600" noProof="0" dirty="0">
              <a:solidFill>
                <a:schemeClr val="accent1"/>
              </a:solidFill>
            </a:endParaRPr>
          </a:p>
        </p:txBody>
      </p:sp>
      <p:pic>
        <p:nvPicPr>
          <p:cNvPr id="11" name="Picture 10">
            <a:extLst>
              <a:ext uri="{FF2B5EF4-FFF2-40B4-BE49-F238E27FC236}">
                <a16:creationId xmlns:a16="http://schemas.microsoft.com/office/drawing/2014/main" id="{0595DD3E-133E-F1C2-331D-86362E3F568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36255" y="2799546"/>
            <a:ext cx="1763857" cy="11980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9322E99-578B-C633-817A-86470328469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17427" y="2138155"/>
            <a:ext cx="1785373" cy="12126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E3739CE8-2A27-3B1B-36A7-5C5DB832203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24721" y="1536225"/>
            <a:ext cx="1735111" cy="122599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1D0ECF8-AD62-8734-DF3F-FF85626D1C49}"/>
              </a:ext>
            </a:extLst>
          </p:cNvPr>
          <p:cNvSpPr txBox="1"/>
          <p:nvPr/>
        </p:nvSpPr>
        <p:spPr>
          <a:xfrm>
            <a:off x="3300133" y="1755435"/>
            <a:ext cx="1207426" cy="646331"/>
          </a:xfrm>
          <a:prstGeom prst="rect">
            <a:avLst/>
          </a:prstGeom>
          <a:noFill/>
        </p:spPr>
        <p:txBody>
          <a:bodyPr wrap="square">
            <a:spAutoFit/>
          </a:bodyPr>
          <a:lstStyle/>
          <a:p>
            <a:r>
              <a:rPr lang="en-AU" b="1" noProof="0" dirty="0">
                <a:solidFill>
                  <a:srgbClr val="00B0F0"/>
                </a:solidFill>
              </a:rPr>
              <a:t>Hail in </a:t>
            </a:r>
          </a:p>
          <a:p>
            <a:r>
              <a:rPr lang="en-AU" b="1" noProof="0" dirty="0">
                <a:solidFill>
                  <a:srgbClr val="00B0F0"/>
                </a:solidFill>
              </a:rPr>
              <a:t>Canberra</a:t>
            </a:r>
            <a:endParaRPr lang="en-AU" b="1" dirty="0">
              <a:solidFill>
                <a:srgbClr val="00B0F0"/>
              </a:solidFill>
            </a:endParaRPr>
          </a:p>
        </p:txBody>
      </p:sp>
      <p:sp>
        <p:nvSpPr>
          <p:cNvPr id="18" name="TextBox 17">
            <a:extLst>
              <a:ext uri="{FF2B5EF4-FFF2-40B4-BE49-F238E27FC236}">
                <a16:creationId xmlns:a16="http://schemas.microsoft.com/office/drawing/2014/main" id="{4CE7CCE5-82CF-7B88-2D1D-DADFAD0843D1}"/>
              </a:ext>
            </a:extLst>
          </p:cNvPr>
          <p:cNvSpPr txBox="1"/>
          <p:nvPr/>
        </p:nvSpPr>
        <p:spPr>
          <a:xfrm>
            <a:off x="4342075" y="2409982"/>
            <a:ext cx="990344" cy="369332"/>
          </a:xfrm>
          <a:prstGeom prst="rect">
            <a:avLst/>
          </a:prstGeom>
          <a:noFill/>
        </p:spPr>
        <p:txBody>
          <a:bodyPr wrap="square">
            <a:spAutoFit/>
          </a:bodyPr>
          <a:lstStyle/>
          <a:p>
            <a:r>
              <a:rPr lang="en-AU" b="1" noProof="0" dirty="0">
                <a:solidFill>
                  <a:srgbClr val="00B0F0"/>
                </a:solidFill>
              </a:rPr>
              <a:t>Sydney</a:t>
            </a:r>
            <a:endParaRPr lang="en-AU" dirty="0"/>
          </a:p>
        </p:txBody>
      </p:sp>
      <p:sp>
        <p:nvSpPr>
          <p:cNvPr id="19" name="TextBox 18">
            <a:extLst>
              <a:ext uri="{FF2B5EF4-FFF2-40B4-BE49-F238E27FC236}">
                <a16:creationId xmlns:a16="http://schemas.microsoft.com/office/drawing/2014/main" id="{E9A36E64-0D4A-4960-66C2-A10AA84F3EB7}"/>
              </a:ext>
            </a:extLst>
          </p:cNvPr>
          <p:cNvSpPr txBox="1"/>
          <p:nvPr/>
        </p:nvSpPr>
        <p:spPr>
          <a:xfrm>
            <a:off x="4665999" y="3651221"/>
            <a:ext cx="1274667" cy="369332"/>
          </a:xfrm>
          <a:prstGeom prst="rect">
            <a:avLst/>
          </a:prstGeom>
          <a:noFill/>
        </p:spPr>
        <p:txBody>
          <a:bodyPr wrap="square">
            <a:spAutoFit/>
          </a:bodyPr>
          <a:lstStyle/>
          <a:p>
            <a:r>
              <a:rPr lang="en-AU" b="1" noProof="0" dirty="0">
                <a:solidFill>
                  <a:srgbClr val="00B0F0"/>
                </a:solidFill>
              </a:rPr>
              <a:t>Melbourne</a:t>
            </a:r>
            <a:endParaRPr lang="en-AU" dirty="0"/>
          </a:p>
        </p:txBody>
      </p:sp>
      <p:sp>
        <p:nvSpPr>
          <p:cNvPr id="23" name="TextBox 22">
            <a:extLst>
              <a:ext uri="{FF2B5EF4-FFF2-40B4-BE49-F238E27FC236}">
                <a16:creationId xmlns:a16="http://schemas.microsoft.com/office/drawing/2014/main" id="{36D206A6-1362-13CD-5B0E-5C92A41D124F}"/>
              </a:ext>
            </a:extLst>
          </p:cNvPr>
          <p:cNvSpPr txBox="1"/>
          <p:nvPr/>
        </p:nvSpPr>
        <p:spPr>
          <a:xfrm>
            <a:off x="150246" y="2949832"/>
            <a:ext cx="696897" cy="369332"/>
          </a:xfrm>
          <a:prstGeom prst="rect">
            <a:avLst/>
          </a:prstGeom>
          <a:noFill/>
        </p:spPr>
        <p:txBody>
          <a:bodyPr wrap="square">
            <a:spAutoFit/>
          </a:bodyPr>
          <a:lstStyle/>
          <a:p>
            <a:r>
              <a:rPr lang="en-AU" noProof="0" dirty="0">
                <a:solidFill>
                  <a:schemeClr val="accent1"/>
                </a:solidFill>
              </a:rPr>
              <a:t>BOM</a:t>
            </a:r>
            <a:endParaRPr lang="en-AU" dirty="0"/>
          </a:p>
        </p:txBody>
      </p:sp>
      <p:sp>
        <p:nvSpPr>
          <p:cNvPr id="24" name="TextBox 23">
            <a:extLst>
              <a:ext uri="{FF2B5EF4-FFF2-40B4-BE49-F238E27FC236}">
                <a16:creationId xmlns:a16="http://schemas.microsoft.com/office/drawing/2014/main" id="{E24B6065-9D86-5755-9FF8-A1741CAB47BF}"/>
              </a:ext>
            </a:extLst>
          </p:cNvPr>
          <p:cNvSpPr txBox="1"/>
          <p:nvPr/>
        </p:nvSpPr>
        <p:spPr>
          <a:xfrm>
            <a:off x="4793942" y="3970966"/>
            <a:ext cx="1178237" cy="369332"/>
          </a:xfrm>
          <a:prstGeom prst="rect">
            <a:avLst/>
          </a:prstGeom>
          <a:noFill/>
        </p:spPr>
        <p:txBody>
          <a:bodyPr wrap="square">
            <a:spAutoFit/>
          </a:bodyPr>
          <a:lstStyle/>
          <a:p>
            <a:r>
              <a:rPr lang="en-AU" noProof="0" dirty="0">
                <a:solidFill>
                  <a:schemeClr val="accent1"/>
                </a:solidFill>
              </a:rPr>
              <a:t>Guy Carp</a:t>
            </a:r>
            <a:endParaRPr lang="en-AU" dirty="0"/>
          </a:p>
        </p:txBody>
      </p:sp>
      <p:pic>
        <p:nvPicPr>
          <p:cNvPr id="2050" name="Picture 2">
            <a:extLst>
              <a:ext uri="{FF2B5EF4-FFF2-40B4-BE49-F238E27FC236}">
                <a16:creationId xmlns:a16="http://schemas.microsoft.com/office/drawing/2014/main" id="{B242AF0A-38AA-FEC0-1DD2-41407FCF6B62}"/>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28326" b="21495"/>
          <a:stretch>
            <a:fillRect/>
          </a:stretch>
        </p:blipFill>
        <p:spPr bwMode="auto">
          <a:xfrm>
            <a:off x="2906630" y="2749055"/>
            <a:ext cx="1066545" cy="146490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8" descr="MSLP Analysis (Manual) Australian Region">
            <a:extLst>
              <a:ext uri="{FF2B5EF4-FFF2-40B4-BE49-F238E27FC236}">
                <a16:creationId xmlns:a16="http://schemas.microsoft.com/office/drawing/2014/main" id="{ADBFC266-3D56-6676-936F-EE8FD6C5DE7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23084" y="1518818"/>
            <a:ext cx="2522717" cy="170127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2A7212F2-F20E-2FBE-524E-962231773427}"/>
              </a:ext>
            </a:extLst>
          </p:cNvPr>
          <p:cNvSpPr txBox="1"/>
          <p:nvPr/>
        </p:nvSpPr>
        <p:spPr>
          <a:xfrm>
            <a:off x="6990777" y="2534667"/>
            <a:ext cx="2815934" cy="338554"/>
          </a:xfrm>
          <a:prstGeom prst="rect">
            <a:avLst/>
          </a:prstGeom>
          <a:noFill/>
        </p:spPr>
        <p:txBody>
          <a:bodyPr wrap="square">
            <a:spAutoFit/>
          </a:bodyPr>
          <a:lstStyle/>
          <a:p>
            <a:pPr algn="ctr"/>
            <a:r>
              <a:rPr lang="en-AU" sz="1600" b="1" dirty="0">
                <a:solidFill>
                  <a:srgbClr val="00B0F0"/>
                </a:solidFill>
              </a:rPr>
              <a:t>Ex TC </a:t>
            </a:r>
            <a:r>
              <a:rPr lang="en-AU" sz="1600" b="1" dirty="0" err="1">
                <a:solidFill>
                  <a:srgbClr val="00B0F0"/>
                </a:solidFill>
              </a:rPr>
              <a:t>Uesi</a:t>
            </a:r>
            <a:endParaRPr lang="en-AU" sz="1600" b="1" dirty="0">
              <a:solidFill>
                <a:srgbClr val="00B0F0"/>
              </a:solidFill>
            </a:endParaRPr>
          </a:p>
        </p:txBody>
      </p:sp>
      <p:pic>
        <p:nvPicPr>
          <p:cNvPr id="28" name="Picture 27" descr="A screenshot of a weather forecast&#10;&#10;Description automatically generated">
            <a:extLst>
              <a:ext uri="{FF2B5EF4-FFF2-40B4-BE49-F238E27FC236}">
                <a16:creationId xmlns:a16="http://schemas.microsoft.com/office/drawing/2014/main" id="{FF251FB7-FB44-B98B-EBE9-BDECF7F7B0DB}"/>
              </a:ext>
            </a:extLst>
          </p:cNvPr>
          <p:cNvPicPr>
            <a:picLocks noChangeAspect="1"/>
          </p:cNvPicPr>
          <p:nvPr/>
        </p:nvPicPr>
        <p:blipFill rotWithShape="1">
          <a:blip r:embed="rId19"/>
          <a:srcRect l="33877"/>
          <a:stretch/>
        </p:blipFill>
        <p:spPr>
          <a:xfrm>
            <a:off x="10367015" y="2869315"/>
            <a:ext cx="1553760" cy="1321095"/>
          </a:xfrm>
          <a:prstGeom prst="rect">
            <a:avLst/>
          </a:prstGeom>
        </p:spPr>
      </p:pic>
      <p:sp>
        <p:nvSpPr>
          <p:cNvPr id="29" name="TextBox 28">
            <a:extLst>
              <a:ext uri="{FF2B5EF4-FFF2-40B4-BE49-F238E27FC236}">
                <a16:creationId xmlns:a16="http://schemas.microsoft.com/office/drawing/2014/main" id="{55F6BE15-FDC5-325D-25DE-80F7BEA50F2A}"/>
              </a:ext>
            </a:extLst>
          </p:cNvPr>
          <p:cNvSpPr txBox="1"/>
          <p:nvPr/>
        </p:nvSpPr>
        <p:spPr>
          <a:xfrm>
            <a:off x="6293880" y="3176340"/>
            <a:ext cx="696897" cy="369332"/>
          </a:xfrm>
          <a:prstGeom prst="rect">
            <a:avLst/>
          </a:prstGeom>
          <a:noFill/>
        </p:spPr>
        <p:txBody>
          <a:bodyPr wrap="square">
            <a:spAutoFit/>
          </a:bodyPr>
          <a:lstStyle/>
          <a:p>
            <a:r>
              <a:rPr lang="en-AU" noProof="0" dirty="0">
                <a:solidFill>
                  <a:schemeClr val="accent1"/>
                </a:solidFill>
              </a:rPr>
              <a:t>BOM</a:t>
            </a:r>
            <a:endParaRPr lang="en-AU" dirty="0"/>
          </a:p>
        </p:txBody>
      </p:sp>
      <p:sp>
        <p:nvSpPr>
          <p:cNvPr id="30" name="TextBox 29">
            <a:extLst>
              <a:ext uri="{FF2B5EF4-FFF2-40B4-BE49-F238E27FC236}">
                <a16:creationId xmlns:a16="http://schemas.microsoft.com/office/drawing/2014/main" id="{6825B08B-28CB-6B49-F180-D98B58316655}"/>
              </a:ext>
            </a:extLst>
          </p:cNvPr>
          <p:cNvSpPr txBox="1"/>
          <p:nvPr/>
        </p:nvSpPr>
        <p:spPr>
          <a:xfrm>
            <a:off x="10335502" y="3457852"/>
            <a:ext cx="1347365" cy="646331"/>
          </a:xfrm>
          <a:prstGeom prst="rect">
            <a:avLst/>
          </a:prstGeom>
          <a:noFill/>
        </p:spPr>
        <p:txBody>
          <a:bodyPr wrap="square">
            <a:spAutoFit/>
          </a:bodyPr>
          <a:lstStyle/>
          <a:p>
            <a:r>
              <a:rPr lang="en-AU" b="1" noProof="0" dirty="0">
                <a:solidFill>
                  <a:srgbClr val="00B0F0"/>
                </a:solidFill>
              </a:rPr>
              <a:t>Hail in </a:t>
            </a:r>
          </a:p>
          <a:p>
            <a:r>
              <a:rPr lang="en-AU" b="1" noProof="0" dirty="0">
                <a:solidFill>
                  <a:srgbClr val="00B0F0"/>
                </a:solidFill>
              </a:rPr>
              <a:t>Melbourne</a:t>
            </a:r>
            <a:endParaRPr lang="en-AU" b="1" dirty="0">
              <a:solidFill>
                <a:srgbClr val="00B0F0"/>
              </a:solidFill>
            </a:endParaRPr>
          </a:p>
        </p:txBody>
      </p:sp>
      <p:sp>
        <p:nvSpPr>
          <p:cNvPr id="2048" name="TextBox 2047">
            <a:extLst>
              <a:ext uri="{FF2B5EF4-FFF2-40B4-BE49-F238E27FC236}">
                <a16:creationId xmlns:a16="http://schemas.microsoft.com/office/drawing/2014/main" id="{0EBE3EAB-34FF-E9A8-6207-0B9CAC9F3657}"/>
              </a:ext>
            </a:extLst>
          </p:cNvPr>
          <p:cNvSpPr txBox="1"/>
          <p:nvPr/>
        </p:nvSpPr>
        <p:spPr>
          <a:xfrm>
            <a:off x="10536265" y="1473382"/>
            <a:ext cx="1347365" cy="923330"/>
          </a:xfrm>
          <a:prstGeom prst="rect">
            <a:avLst/>
          </a:prstGeom>
          <a:noFill/>
        </p:spPr>
        <p:txBody>
          <a:bodyPr wrap="square">
            <a:spAutoFit/>
          </a:bodyPr>
          <a:lstStyle/>
          <a:p>
            <a:r>
              <a:rPr lang="en-AU" b="1" noProof="0" dirty="0">
                <a:solidFill>
                  <a:srgbClr val="00B0F0"/>
                </a:solidFill>
              </a:rPr>
              <a:t>Extensive East Coast Rain</a:t>
            </a:r>
            <a:endParaRPr lang="en-AU" b="1" dirty="0">
              <a:solidFill>
                <a:srgbClr val="00B0F0"/>
              </a:solidFill>
            </a:endParaRPr>
          </a:p>
        </p:txBody>
      </p:sp>
    </p:spTree>
    <p:extLst>
      <p:ext uri="{BB962C8B-B14F-4D97-AF65-F5344CB8AC3E}">
        <p14:creationId xmlns:p14="http://schemas.microsoft.com/office/powerpoint/2010/main" val="3772084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B3907-1D2B-2337-3FAA-92FD14F218CB}"/>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11B8FC-A5B4-54D9-4F1B-408271077243}"/>
              </a:ext>
            </a:extLst>
          </p:cNvPr>
          <p:cNvGraphicFramePr>
            <a:graphicFrameLocks/>
          </p:cNvGraphicFramePr>
          <p:nvPr>
            <p:custDataLst>
              <p:tags r:id="rId1"/>
            </p:custDataLst>
            <p:extLst>
              <p:ext uri="{D42A27DB-BD31-4B8C-83A1-F6EECF244321}">
                <p14:modId xmlns:p14="http://schemas.microsoft.com/office/powerpoint/2010/main" val="18101772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3" name="think-cell data - do not delete" hidden="1">
                        <a:extLst>
                          <a:ext uri="{FF2B5EF4-FFF2-40B4-BE49-F238E27FC236}">
                            <a16:creationId xmlns:a16="http://schemas.microsoft.com/office/drawing/2014/main" id="{4011B8FC-A5B4-54D9-4F1B-4082710772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94A6388A-C0F3-92C2-2CDE-A6E92890968A}"/>
              </a:ext>
            </a:extLst>
          </p:cNvPr>
          <p:cNvSpPr>
            <a:spLocks noGrp="1"/>
          </p:cNvSpPr>
          <p:nvPr>
            <p:ph type="title"/>
          </p:nvPr>
        </p:nvSpPr>
        <p:spPr>
          <a:xfrm>
            <a:off x="489510" y="406763"/>
            <a:ext cx="9342668" cy="573459"/>
          </a:xfrm>
        </p:spPr>
        <p:txBody>
          <a:bodyPr vert="horz" rIns="0"/>
          <a:lstStyle/>
          <a:p>
            <a:r>
              <a:rPr lang="en-AU" noProof="0" dirty="0">
                <a:solidFill>
                  <a:schemeClr val="accent1"/>
                </a:solidFill>
              </a:rPr>
              <a:t>Implications for the Australian Market</a:t>
            </a:r>
          </a:p>
        </p:txBody>
      </p:sp>
      <p:sp>
        <p:nvSpPr>
          <p:cNvPr id="4" name="Slide Number Placeholder 3">
            <a:extLst>
              <a:ext uri="{FF2B5EF4-FFF2-40B4-BE49-F238E27FC236}">
                <a16:creationId xmlns:a16="http://schemas.microsoft.com/office/drawing/2014/main" id="{E3B71C4C-BF63-24B3-1643-B3E39F2FC14A}"/>
              </a:ext>
            </a:extLst>
          </p:cNvPr>
          <p:cNvSpPr>
            <a:spLocks noGrp="1"/>
          </p:cNvSpPr>
          <p:nvPr>
            <p:ph type="sldNum" sz="quarter" idx="12"/>
          </p:nvPr>
        </p:nvSpPr>
        <p:spPr/>
        <p:txBody>
          <a:bodyPr/>
          <a:lstStyle/>
          <a:p>
            <a:fld id="{741AFF56-1126-4107-9C02-BC0EFBF16431}" type="slidenum">
              <a:rPr lang="en-AU" noProof="0" smtClean="0"/>
              <a:pPr/>
              <a:t>17</a:t>
            </a:fld>
            <a:endParaRPr lang="en-AU" noProof="0" dirty="0"/>
          </a:p>
        </p:txBody>
      </p:sp>
      <p:graphicFrame>
        <p:nvGraphicFramePr>
          <p:cNvPr id="6" name="Content Placeholder 5">
            <a:extLst>
              <a:ext uri="{FF2B5EF4-FFF2-40B4-BE49-F238E27FC236}">
                <a16:creationId xmlns:a16="http://schemas.microsoft.com/office/drawing/2014/main" id="{041064F1-9D9A-CA72-B51F-5DDF9B9DE180}"/>
              </a:ext>
            </a:extLst>
          </p:cNvPr>
          <p:cNvGraphicFramePr>
            <a:graphicFrameLocks noGrp="1"/>
          </p:cNvGraphicFramePr>
          <p:nvPr>
            <p:ph idx="13"/>
            <p:extLst>
              <p:ext uri="{D42A27DB-BD31-4B8C-83A1-F6EECF244321}">
                <p14:modId xmlns:p14="http://schemas.microsoft.com/office/powerpoint/2010/main" val="428760012"/>
              </p:ext>
            </p:extLst>
          </p:nvPr>
        </p:nvGraphicFramePr>
        <p:xfrm>
          <a:off x="307976" y="-878889"/>
          <a:ext cx="11702491" cy="83982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Footer Placeholder 4">
            <a:extLst>
              <a:ext uri="{FF2B5EF4-FFF2-40B4-BE49-F238E27FC236}">
                <a16:creationId xmlns:a16="http://schemas.microsoft.com/office/drawing/2014/main" id="{C95158E6-1B73-A5BC-72C8-D10F06D8A38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sp>
        <p:nvSpPr>
          <p:cNvPr id="5" name="TextBox 4">
            <a:extLst>
              <a:ext uri="{FF2B5EF4-FFF2-40B4-BE49-F238E27FC236}">
                <a16:creationId xmlns:a16="http://schemas.microsoft.com/office/drawing/2014/main" id="{C9E4A033-E7EB-5C3C-D126-5FD0B1519B26}"/>
              </a:ext>
            </a:extLst>
          </p:cNvPr>
          <p:cNvSpPr txBox="1"/>
          <p:nvPr/>
        </p:nvSpPr>
        <p:spPr>
          <a:xfrm>
            <a:off x="406859" y="897381"/>
            <a:ext cx="8955404" cy="424732"/>
          </a:xfrm>
          <a:prstGeom prst="rect">
            <a:avLst/>
          </a:prstGeom>
          <a:noFill/>
        </p:spPr>
        <p:txBody>
          <a:bodyPr wrap="square">
            <a:spAutoFit/>
          </a:bodyPr>
          <a:lstStyle/>
          <a:p>
            <a:pPr marL="0" lvl="0" indent="0" defTabSz="711200">
              <a:lnSpc>
                <a:spcPct val="90000"/>
              </a:lnSpc>
              <a:spcBef>
                <a:spcPct val="0"/>
              </a:spcBef>
              <a:spcAft>
                <a:spcPct val="35000"/>
              </a:spcAft>
              <a:buNone/>
            </a:pPr>
            <a:r>
              <a:rPr lang="en-AU" sz="2400" kern="1200" noProof="0" dirty="0"/>
              <a:t>Next‑Gen Models Shift the Edge to Temporal Risk Views</a:t>
            </a:r>
          </a:p>
        </p:txBody>
      </p:sp>
      <p:sp>
        <p:nvSpPr>
          <p:cNvPr id="12" name="TextBox 11">
            <a:extLst>
              <a:ext uri="{FF2B5EF4-FFF2-40B4-BE49-F238E27FC236}">
                <a16:creationId xmlns:a16="http://schemas.microsoft.com/office/drawing/2014/main" id="{DF1B4A26-104F-9E71-F4CF-E20A6844EF48}"/>
              </a:ext>
            </a:extLst>
          </p:cNvPr>
          <p:cNvSpPr txBox="1"/>
          <p:nvPr/>
        </p:nvSpPr>
        <p:spPr>
          <a:xfrm>
            <a:off x="955191" y="4224078"/>
            <a:ext cx="8411306" cy="1572418"/>
          </a:xfrm>
          <a:prstGeom prst="rect">
            <a:avLst/>
          </a:prstGeom>
          <a:noFill/>
        </p:spPr>
        <p:txBody>
          <a:bodyPr wrap="square">
            <a:spAutoFit/>
          </a:bodyPr>
          <a:lstStyle/>
          <a:p>
            <a:pPr>
              <a:lnSpc>
                <a:spcPct val="107000"/>
              </a:lnSpc>
              <a:spcAft>
                <a:spcPts val="800"/>
              </a:spcAft>
              <a:buNone/>
            </a:pPr>
            <a:r>
              <a:rPr lang="en-AU" sz="1800" b="1" kern="100" noProof="0" dirty="0">
                <a:ea typeface="Aptos" panose="020B0004020202020204" pitchFamily="34" charset="0"/>
                <a:cs typeface="Times New Roman" panose="02020603050405020304" pitchFamily="18" charset="0"/>
              </a:rPr>
              <a:t>Limitations:</a:t>
            </a:r>
          </a:p>
          <a:p>
            <a:pPr marL="285750" indent="-285750">
              <a:lnSpc>
                <a:spcPct val="107000"/>
              </a:lnSpc>
              <a:spcAft>
                <a:spcPts val="800"/>
              </a:spcAft>
              <a:buFont typeface="Arial" panose="020B0604020202020204" pitchFamily="34" charset="0"/>
              <a:buChar char="•"/>
            </a:pPr>
            <a:r>
              <a:rPr lang="en-AU" sz="1800" b="1" kern="100" noProof="0" dirty="0">
                <a:ea typeface="Aptos" panose="020B0004020202020204" pitchFamily="34" charset="0"/>
                <a:cs typeface="Times New Roman" panose="02020603050405020304" pitchFamily="18" charset="0"/>
              </a:rPr>
              <a:t>Uncertainty</a:t>
            </a:r>
            <a:r>
              <a:rPr lang="en-AU" sz="1800" kern="100" noProof="0" dirty="0">
                <a:ea typeface="Aptos" panose="020B0004020202020204" pitchFamily="34" charset="0"/>
                <a:cs typeface="Times New Roman" panose="02020603050405020304" pitchFamily="18" charset="0"/>
              </a:rPr>
              <a:t>: Signal to nois</a:t>
            </a:r>
            <a:r>
              <a:rPr lang="en-AU" kern="100" noProof="0" dirty="0">
                <a:ea typeface="Aptos" panose="020B0004020202020204" pitchFamily="34" charset="0"/>
                <a:cs typeface="Times New Roman" panose="02020603050405020304" pitchFamily="18" charset="0"/>
              </a:rPr>
              <a:t>e ratio can be limiting</a:t>
            </a:r>
            <a:endParaRPr lang="en-AU" sz="1800" kern="100" noProof="0" dirty="0">
              <a:ea typeface="Aptos" panose="020B00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AU" sz="1800" b="1" kern="100" noProof="0" dirty="0">
                <a:ea typeface="Aptos" panose="020B0004020202020204" pitchFamily="34" charset="0"/>
                <a:cs typeface="Times New Roman" panose="02020603050405020304" pitchFamily="18" charset="0"/>
              </a:rPr>
              <a:t>Stationarity: </a:t>
            </a:r>
            <a:r>
              <a:rPr lang="en-AU" sz="1800" kern="100" noProof="0" dirty="0">
                <a:ea typeface="Aptos" panose="020B0004020202020204" pitchFamily="34" charset="0"/>
                <a:cs typeface="Times New Roman" panose="02020603050405020304" pitchFamily="18" charset="0"/>
              </a:rPr>
              <a:t>ENSO Predictability breakdown with climate change?</a:t>
            </a:r>
          </a:p>
          <a:p>
            <a:pPr marL="285750" indent="-285750">
              <a:lnSpc>
                <a:spcPct val="107000"/>
              </a:lnSpc>
              <a:spcAft>
                <a:spcPts val="800"/>
              </a:spcAft>
              <a:buFont typeface="Arial" panose="020B0604020202020204" pitchFamily="34" charset="0"/>
              <a:buChar char="•"/>
            </a:pPr>
            <a:r>
              <a:rPr lang="en-AU" sz="1800" b="1" kern="100" noProof="0" dirty="0">
                <a:ea typeface="Aptos" panose="020B0004020202020204" pitchFamily="34" charset="0"/>
                <a:cs typeface="Times New Roman" panose="02020603050405020304" pitchFamily="18" charset="0"/>
              </a:rPr>
              <a:t>Agility: </a:t>
            </a:r>
            <a:r>
              <a:rPr lang="en-AU" sz="1800" kern="100" noProof="0" dirty="0">
                <a:ea typeface="Aptos" panose="020B0004020202020204" pitchFamily="34" charset="0"/>
                <a:cs typeface="Times New Roman" panose="02020603050405020304" pitchFamily="18" charset="0"/>
              </a:rPr>
              <a:t>Operational and governance latency can exceed forecast update cadence </a:t>
            </a:r>
          </a:p>
        </p:txBody>
      </p:sp>
    </p:spTree>
    <p:extLst>
      <p:ext uri="{BB962C8B-B14F-4D97-AF65-F5344CB8AC3E}">
        <p14:creationId xmlns:p14="http://schemas.microsoft.com/office/powerpoint/2010/main" val="4260537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4185F-AAB8-56DF-8CB7-D9E265A3BB5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AEF4CEC-E4AB-F033-5FBF-8B34A4678FA6}"/>
              </a:ext>
            </a:extLst>
          </p:cNvPr>
          <p:cNvGraphicFramePr>
            <a:graphicFrameLocks/>
          </p:cNvGraphicFramePr>
          <p:nvPr>
            <p:custDataLst>
              <p:tags r:id="rId1"/>
            </p:custDataLst>
            <p:extLst>
              <p:ext uri="{D42A27DB-BD31-4B8C-83A1-F6EECF244321}">
                <p14:modId xmlns:p14="http://schemas.microsoft.com/office/powerpoint/2010/main" val="4250858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DDE47FF-49B0-53DD-DDD2-692658CD9CB5}"/>
              </a:ext>
            </a:extLst>
          </p:cNvPr>
          <p:cNvSpPr>
            <a:spLocks noGrp="1"/>
          </p:cNvSpPr>
          <p:nvPr>
            <p:ph type="title"/>
          </p:nvPr>
        </p:nvSpPr>
        <p:spPr/>
        <p:txBody>
          <a:bodyPr vert="horz" rIns="0"/>
          <a:lstStyle/>
          <a:p>
            <a:r>
              <a:rPr lang="en-AU" noProof="0" dirty="0"/>
              <a:t>Risk Management</a:t>
            </a:r>
          </a:p>
        </p:txBody>
      </p:sp>
      <p:sp>
        <p:nvSpPr>
          <p:cNvPr id="3" name="Text Placeholder 2">
            <a:extLst>
              <a:ext uri="{FF2B5EF4-FFF2-40B4-BE49-F238E27FC236}">
                <a16:creationId xmlns:a16="http://schemas.microsoft.com/office/drawing/2014/main" id="{4F967AB5-ADA6-B772-6854-589FA4F0FD41}"/>
              </a:ext>
            </a:extLst>
          </p:cNvPr>
          <p:cNvSpPr>
            <a:spLocks noGrp="1"/>
          </p:cNvSpPr>
          <p:nvPr>
            <p:ph type="body" sz="quarter" idx="10"/>
          </p:nvPr>
        </p:nvSpPr>
        <p:spPr/>
        <p:txBody>
          <a:bodyPr/>
          <a:lstStyle/>
          <a:p>
            <a:r>
              <a:rPr lang="en-AU" noProof="0" dirty="0"/>
              <a:t>03</a:t>
            </a:r>
          </a:p>
        </p:txBody>
      </p:sp>
      <p:sp>
        <p:nvSpPr>
          <p:cNvPr id="4" name="Footer Placeholder 4">
            <a:extLst>
              <a:ext uri="{FF2B5EF4-FFF2-40B4-BE49-F238E27FC236}">
                <a16:creationId xmlns:a16="http://schemas.microsoft.com/office/drawing/2014/main" id="{4196C9D1-1217-02FC-741A-C3E580C3E1A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t>Presented at the 2026 All Actuaries Summit</a:t>
            </a:r>
          </a:p>
        </p:txBody>
      </p:sp>
    </p:spTree>
    <p:extLst>
      <p:ext uri="{BB962C8B-B14F-4D97-AF65-F5344CB8AC3E}">
        <p14:creationId xmlns:p14="http://schemas.microsoft.com/office/powerpoint/2010/main" val="1744451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83EF2-8700-F08E-45D4-5BF1985E6EB0}"/>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4B40F2-656D-40FB-5722-76FB7C7E5A94}"/>
              </a:ext>
            </a:extLst>
          </p:cNvPr>
          <p:cNvGraphicFramePr>
            <a:graphicFrameLocks/>
          </p:cNvGraphicFramePr>
          <p:nvPr>
            <p:custDataLst>
              <p:tags r:id="rId1"/>
            </p:custDataLst>
            <p:extLst>
              <p:ext uri="{D42A27DB-BD31-4B8C-83A1-F6EECF244321}">
                <p14:modId xmlns:p14="http://schemas.microsoft.com/office/powerpoint/2010/main" val="42066615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7" name="think-cell data - do not delete" hidden="1">
                        <a:extLst>
                          <a:ext uri="{FF2B5EF4-FFF2-40B4-BE49-F238E27FC236}">
                            <a16:creationId xmlns:a16="http://schemas.microsoft.com/office/drawing/2014/main" id="{C2CBBFA6-2C68-F251-BDA2-7E808E0DE4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2FA086A-7E13-E61F-4D3E-C57931E531E4}"/>
              </a:ext>
            </a:extLst>
          </p:cNvPr>
          <p:cNvSpPr>
            <a:spLocks noGrp="1"/>
          </p:cNvSpPr>
          <p:nvPr>
            <p:ph type="title"/>
          </p:nvPr>
        </p:nvSpPr>
        <p:spPr/>
        <p:txBody>
          <a:bodyPr vert="horz" rIns="0"/>
          <a:lstStyle/>
          <a:p>
            <a:r>
              <a:rPr lang="en-AU" noProof="0" dirty="0"/>
              <a:t>Action Matrix</a:t>
            </a:r>
            <a:r>
              <a:rPr lang="en-AU" noProof="0" dirty="0">
                <a:solidFill>
                  <a:schemeClr val="tx1"/>
                </a:solidFill>
              </a:rPr>
              <a:t>: </a:t>
            </a:r>
            <a:r>
              <a:rPr lang="en-AU" noProof="0" dirty="0">
                <a:solidFill>
                  <a:srgbClr val="C00000"/>
                </a:solidFill>
              </a:rPr>
              <a:t>Bad Year</a:t>
            </a:r>
          </a:p>
        </p:txBody>
      </p:sp>
      <p:sp>
        <p:nvSpPr>
          <p:cNvPr id="4" name="Slide Number Placeholder 3">
            <a:extLst>
              <a:ext uri="{FF2B5EF4-FFF2-40B4-BE49-F238E27FC236}">
                <a16:creationId xmlns:a16="http://schemas.microsoft.com/office/drawing/2014/main" id="{C753B2A0-2214-751A-76DC-8628014FA6AE}"/>
              </a:ext>
            </a:extLst>
          </p:cNvPr>
          <p:cNvSpPr>
            <a:spLocks noGrp="1"/>
          </p:cNvSpPr>
          <p:nvPr>
            <p:ph type="sldNum" sz="quarter" idx="12"/>
          </p:nvPr>
        </p:nvSpPr>
        <p:spPr/>
        <p:txBody>
          <a:bodyPr/>
          <a:lstStyle/>
          <a:p>
            <a:fld id="{741AFF56-1126-4107-9C02-BC0EFBF16431}" type="slidenum">
              <a:rPr lang="en-AU" noProof="0" smtClean="0"/>
              <a:pPr/>
              <a:t>19</a:t>
            </a:fld>
            <a:endParaRPr lang="en-AU" noProof="0" dirty="0"/>
          </a:p>
        </p:txBody>
      </p:sp>
      <p:sp>
        <p:nvSpPr>
          <p:cNvPr id="5" name="Footer Placeholder 4">
            <a:extLst>
              <a:ext uri="{FF2B5EF4-FFF2-40B4-BE49-F238E27FC236}">
                <a16:creationId xmlns:a16="http://schemas.microsoft.com/office/drawing/2014/main" id="{A177061E-0846-1233-58B7-BF041FE3D79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accent1"/>
                </a:solidFill>
              </a:rPr>
              <a:t>Presented at the 2026 All Actuaries Summit</a:t>
            </a:r>
          </a:p>
        </p:txBody>
      </p:sp>
      <p:sp>
        <p:nvSpPr>
          <p:cNvPr id="10" name="TextBox 9">
            <a:extLst>
              <a:ext uri="{FF2B5EF4-FFF2-40B4-BE49-F238E27FC236}">
                <a16:creationId xmlns:a16="http://schemas.microsoft.com/office/drawing/2014/main" id="{1A7E2EF7-F0FB-46D0-4365-B620057C2036}"/>
              </a:ext>
            </a:extLst>
          </p:cNvPr>
          <p:cNvSpPr txBox="1"/>
          <p:nvPr/>
        </p:nvSpPr>
        <p:spPr>
          <a:xfrm>
            <a:off x="243434" y="719939"/>
            <a:ext cx="5706792" cy="646331"/>
          </a:xfrm>
          <a:prstGeom prst="rect">
            <a:avLst/>
          </a:prstGeom>
          <a:noFill/>
        </p:spPr>
        <p:txBody>
          <a:bodyPr wrap="square">
            <a:spAutoFit/>
          </a:bodyPr>
          <a:lstStyle/>
          <a:p>
            <a:r>
              <a:rPr lang="en-AU" noProof="0" dirty="0"/>
              <a:t>if signals indicate an </a:t>
            </a:r>
            <a:r>
              <a:rPr lang="en-AU" noProof="0" dirty="0">
                <a:solidFill>
                  <a:srgbClr val="C00000"/>
                </a:solidFill>
              </a:rPr>
              <a:t>unfavourable</a:t>
            </a:r>
            <a:r>
              <a:rPr lang="en-AU" noProof="0" dirty="0"/>
              <a:t> season, responses are faster, more defensive, and more costly</a:t>
            </a:r>
          </a:p>
        </p:txBody>
      </p:sp>
      <p:graphicFrame>
        <p:nvGraphicFramePr>
          <p:cNvPr id="3" name="Table 2">
            <a:extLst>
              <a:ext uri="{FF2B5EF4-FFF2-40B4-BE49-F238E27FC236}">
                <a16:creationId xmlns:a16="http://schemas.microsoft.com/office/drawing/2014/main" id="{59D30855-832F-039F-A852-F334E08D10B6}"/>
              </a:ext>
            </a:extLst>
          </p:cNvPr>
          <p:cNvGraphicFramePr>
            <a:graphicFrameLocks noGrp="1"/>
          </p:cNvGraphicFramePr>
          <p:nvPr>
            <p:extLst>
              <p:ext uri="{D42A27DB-BD31-4B8C-83A1-F6EECF244321}">
                <p14:modId xmlns:p14="http://schemas.microsoft.com/office/powerpoint/2010/main" val="45609310"/>
              </p:ext>
            </p:extLst>
          </p:nvPr>
        </p:nvGraphicFramePr>
        <p:xfrm>
          <a:off x="326848" y="1517648"/>
          <a:ext cx="5623377" cy="4419600"/>
        </p:xfrm>
        <a:graphic>
          <a:graphicData uri="http://schemas.openxmlformats.org/drawingml/2006/table">
            <a:tbl>
              <a:tblPr firstRow="1" bandRow="1">
                <a:tableStyleId>{5C22544A-7EE6-4342-B048-85BDC9FD1C3A}</a:tableStyleId>
              </a:tblPr>
              <a:tblGrid>
                <a:gridCol w="5623377">
                  <a:extLst>
                    <a:ext uri="{9D8B030D-6E8A-4147-A177-3AD203B41FA5}">
                      <a16:colId xmlns:a16="http://schemas.microsoft.com/office/drawing/2014/main" val="3910375197"/>
                    </a:ext>
                  </a:extLst>
                </a:gridCol>
              </a:tblGrid>
              <a:tr h="370840">
                <a:tc>
                  <a:txBody>
                    <a:bodyPr/>
                    <a:lstStyle/>
                    <a:p>
                      <a:pPr lvl="0" rtl="0"/>
                      <a:r>
                        <a:rPr lang="en-AU" sz="1400" b="0" noProof="0" dirty="0">
                          <a:solidFill>
                            <a:srgbClr val="C00000"/>
                          </a:solidFill>
                        </a:rPr>
                        <a:t>Accept Risk</a:t>
                      </a:r>
                    </a:p>
                    <a:p>
                      <a:pPr lvl="1" rtl="0"/>
                      <a:r>
                        <a:rPr lang="en-AU" sz="1400" b="0" noProof="0" dirty="0">
                          <a:solidFill>
                            <a:schemeClr val="tx1"/>
                          </a:solidFill>
                        </a:rPr>
                        <a:t>Status Quo</a:t>
                      </a:r>
                    </a:p>
                    <a:p>
                      <a:pPr lvl="1" rtl="0"/>
                      <a:r>
                        <a:rPr lang="en-AU" sz="1400" b="0" noProof="0" dirty="0">
                          <a:solidFill>
                            <a:schemeClr val="tx1"/>
                          </a:solidFill>
                        </a:rPr>
                        <a:t>Rely on reinsurance budget</a:t>
                      </a:r>
                    </a:p>
                    <a:p>
                      <a:pPr lvl="1" rtl="0"/>
                      <a:r>
                        <a:rPr lang="en-AU" sz="1400" b="0" noProof="0" dirty="0">
                          <a:solidFill>
                            <a:schemeClr val="tx1"/>
                          </a:solidFill>
                        </a:rPr>
                        <a:t>Rely on Diversification</a:t>
                      </a:r>
                    </a:p>
                    <a:p>
                      <a:pPr lvl="1" rtl="0"/>
                      <a:r>
                        <a:rPr lang="en-AU" sz="1400" b="0" noProof="0" dirty="0">
                          <a:solidFill>
                            <a:schemeClr val="tx1"/>
                          </a:solidFill>
                        </a:rPr>
                        <a:t>Maintain/grow market share if competitors raise prices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497474982"/>
                  </a:ext>
                </a:extLst>
              </a:tr>
              <a:tr h="370840">
                <a:tc>
                  <a:txBody>
                    <a:bodyPr/>
                    <a:lstStyle/>
                    <a:p>
                      <a:pPr lvl="0" rtl="0"/>
                      <a:r>
                        <a:rPr lang="en-AU" sz="1400" b="0" noProof="0" dirty="0">
                          <a:solidFill>
                            <a:srgbClr val="C00000"/>
                          </a:solidFill>
                        </a:rPr>
                        <a:t>Transfer Risk</a:t>
                      </a:r>
                    </a:p>
                    <a:p>
                      <a:pPr lvl="1" rtl="0"/>
                      <a:r>
                        <a:rPr lang="en-AU" sz="1400" b="0" noProof="0" dirty="0">
                          <a:solidFill>
                            <a:schemeClr val="tx1"/>
                          </a:solidFill>
                        </a:rPr>
                        <a:t>Timing decision: Before or after forecast deteriorates?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3414001647"/>
                  </a:ext>
                </a:extLst>
              </a:tr>
              <a:tr h="370840">
                <a:tc>
                  <a:txBody>
                    <a:bodyPr/>
                    <a:lstStyle/>
                    <a:p>
                      <a:pPr lvl="0" rtl="0"/>
                      <a:r>
                        <a:rPr lang="en-AU" sz="1400" b="0" noProof="0" dirty="0">
                          <a:solidFill>
                            <a:srgbClr val="C00000"/>
                          </a:solidFill>
                        </a:rPr>
                        <a:t>Reduce Risk</a:t>
                      </a:r>
                    </a:p>
                    <a:p>
                      <a:pPr lvl="1" rtl="0"/>
                      <a:r>
                        <a:rPr lang="en-AU" sz="1400" b="0" noProof="0" dirty="0">
                          <a:solidFill>
                            <a:schemeClr val="tx1"/>
                          </a:solidFill>
                        </a:rPr>
                        <a:t>Stop writing </a:t>
                      </a:r>
                    </a:p>
                    <a:p>
                      <a:pPr lvl="1" rtl="0"/>
                      <a:r>
                        <a:rPr lang="en-AU" sz="1400" b="0" noProof="0" dirty="0">
                          <a:solidFill>
                            <a:schemeClr val="tx1"/>
                          </a:solidFill>
                        </a:rPr>
                        <a:t>Impose sub limits and deductibles</a:t>
                      </a:r>
                    </a:p>
                    <a:p>
                      <a:pPr lvl="1" rtl="0"/>
                      <a:r>
                        <a:rPr lang="en-AU" sz="1400" b="0" noProof="0" dirty="0">
                          <a:solidFill>
                            <a:schemeClr val="tx1"/>
                          </a:solidFill>
                        </a:rPr>
                        <a:t>Resilience: Encourage policyholders to prepare</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2734135539"/>
                  </a:ext>
                </a:extLst>
              </a:tr>
              <a:tr h="370840">
                <a:tc>
                  <a:txBody>
                    <a:bodyPr/>
                    <a:lstStyle/>
                    <a:p>
                      <a:pPr lvl="0" rtl="0"/>
                      <a:r>
                        <a:rPr lang="en-AU" sz="1400" b="0" noProof="0" dirty="0">
                          <a:solidFill>
                            <a:srgbClr val="C00000"/>
                          </a:solidFill>
                        </a:rPr>
                        <a:t>Retain Risk</a:t>
                      </a:r>
                    </a:p>
                    <a:p>
                      <a:pPr lvl="1" rtl="0"/>
                      <a:r>
                        <a:rPr lang="en-AU" sz="1400" b="0" noProof="0" dirty="0">
                          <a:solidFill>
                            <a:schemeClr val="tx1"/>
                          </a:solidFill>
                        </a:rPr>
                        <a:t>Charge more to everyone</a:t>
                      </a:r>
                    </a:p>
                    <a:p>
                      <a:pPr lvl="1" rtl="0"/>
                      <a:r>
                        <a:rPr lang="en-AU" sz="1400" b="0" noProof="0" dirty="0">
                          <a:solidFill>
                            <a:schemeClr val="tx1"/>
                          </a:solidFill>
                        </a:rPr>
                        <a:t>Charge more to selected risks </a:t>
                      </a:r>
                    </a:p>
                    <a:p>
                      <a:pPr lvl="1" rtl="0"/>
                      <a:r>
                        <a:rPr lang="en-AU" sz="1400" b="0" noProof="0" dirty="0">
                          <a:solidFill>
                            <a:schemeClr val="tx1"/>
                          </a:solidFill>
                        </a:rPr>
                        <a:t>Marginal pricing for those impinging on reinsurance limits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2627713316"/>
                  </a:ext>
                </a:extLst>
              </a:tr>
            </a:tbl>
          </a:graphicData>
        </a:graphic>
      </p:graphicFrame>
      <p:grpSp>
        <p:nvGrpSpPr>
          <p:cNvPr id="13" name="Group 12">
            <a:extLst>
              <a:ext uri="{FF2B5EF4-FFF2-40B4-BE49-F238E27FC236}">
                <a16:creationId xmlns:a16="http://schemas.microsoft.com/office/drawing/2014/main" id="{98A07086-F456-04B6-B1E1-FDE710581061}"/>
              </a:ext>
            </a:extLst>
          </p:cNvPr>
          <p:cNvGrpSpPr/>
          <p:nvPr/>
        </p:nvGrpSpPr>
        <p:grpSpPr>
          <a:xfrm>
            <a:off x="5389268" y="1617787"/>
            <a:ext cx="432427" cy="424070"/>
            <a:chOff x="8436" y="2124171"/>
            <a:chExt cx="432427" cy="424070"/>
          </a:xfrm>
        </p:grpSpPr>
        <p:sp>
          <p:nvSpPr>
            <p:cNvPr id="14" name="Oval 13">
              <a:extLst>
                <a:ext uri="{FF2B5EF4-FFF2-40B4-BE49-F238E27FC236}">
                  <a16:creationId xmlns:a16="http://schemas.microsoft.com/office/drawing/2014/main" id="{A47D6419-E003-B742-6E0A-7F71C368B3EE}"/>
                </a:ext>
              </a:extLst>
            </p:cNvPr>
            <p:cNvSpPr/>
            <p:nvPr/>
          </p:nvSpPr>
          <p:spPr>
            <a:xfrm>
              <a:off x="8436" y="2124171"/>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15" name="Graphic 14" descr="Exclamation mark with solid fill">
              <a:extLst>
                <a:ext uri="{FF2B5EF4-FFF2-40B4-BE49-F238E27FC236}">
                  <a16:creationId xmlns:a16="http://schemas.microsoft.com/office/drawing/2014/main" id="{E9224DD3-D70F-68BE-3951-6B119B84255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27" y="2182584"/>
              <a:ext cx="307243" cy="307243"/>
            </a:xfrm>
            <a:prstGeom prst="rect">
              <a:avLst/>
            </a:prstGeom>
          </p:spPr>
        </p:pic>
      </p:grpSp>
      <p:grpSp>
        <p:nvGrpSpPr>
          <p:cNvPr id="16" name="Group 15">
            <a:extLst>
              <a:ext uri="{FF2B5EF4-FFF2-40B4-BE49-F238E27FC236}">
                <a16:creationId xmlns:a16="http://schemas.microsoft.com/office/drawing/2014/main" id="{C322CBDA-7D7B-D094-4235-C01F5EA09F05}"/>
              </a:ext>
            </a:extLst>
          </p:cNvPr>
          <p:cNvGrpSpPr/>
          <p:nvPr/>
        </p:nvGrpSpPr>
        <p:grpSpPr>
          <a:xfrm>
            <a:off x="5444827" y="3002267"/>
            <a:ext cx="432427" cy="424070"/>
            <a:chOff x="326848" y="3157690"/>
            <a:chExt cx="432427" cy="424070"/>
          </a:xfrm>
        </p:grpSpPr>
        <p:sp>
          <p:nvSpPr>
            <p:cNvPr id="17" name="Oval 16">
              <a:extLst>
                <a:ext uri="{FF2B5EF4-FFF2-40B4-BE49-F238E27FC236}">
                  <a16:creationId xmlns:a16="http://schemas.microsoft.com/office/drawing/2014/main" id="{2D14A880-27F2-39C4-403B-737B1873E8B8}"/>
                </a:ext>
              </a:extLst>
            </p:cNvPr>
            <p:cNvSpPr/>
            <p:nvPr/>
          </p:nvSpPr>
          <p:spPr>
            <a:xfrm>
              <a:off x="326848" y="3157690"/>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18" name="Graphic 17" descr="Share with solid fill">
              <a:extLst>
                <a:ext uri="{FF2B5EF4-FFF2-40B4-BE49-F238E27FC236}">
                  <a16:creationId xmlns:a16="http://schemas.microsoft.com/office/drawing/2014/main" id="{4DCA7127-5702-A933-5C12-38F611001DE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4899" y="3233531"/>
              <a:ext cx="260434" cy="260434"/>
            </a:xfrm>
            <a:prstGeom prst="rect">
              <a:avLst/>
            </a:prstGeom>
          </p:spPr>
        </p:pic>
      </p:grpSp>
      <p:grpSp>
        <p:nvGrpSpPr>
          <p:cNvPr id="19" name="Group 18">
            <a:extLst>
              <a:ext uri="{FF2B5EF4-FFF2-40B4-BE49-F238E27FC236}">
                <a16:creationId xmlns:a16="http://schemas.microsoft.com/office/drawing/2014/main" id="{6BA4E0E7-0332-A6C4-D0D2-EBDDA26460F5}"/>
              </a:ext>
            </a:extLst>
          </p:cNvPr>
          <p:cNvGrpSpPr/>
          <p:nvPr/>
        </p:nvGrpSpPr>
        <p:grpSpPr>
          <a:xfrm>
            <a:off x="5415771" y="3727448"/>
            <a:ext cx="432427" cy="424070"/>
            <a:chOff x="5415771" y="3727448"/>
            <a:chExt cx="432427" cy="424070"/>
          </a:xfrm>
        </p:grpSpPr>
        <p:sp>
          <p:nvSpPr>
            <p:cNvPr id="20" name="Oval 19">
              <a:extLst>
                <a:ext uri="{FF2B5EF4-FFF2-40B4-BE49-F238E27FC236}">
                  <a16:creationId xmlns:a16="http://schemas.microsoft.com/office/drawing/2014/main" id="{41F16254-489F-738D-1B11-5A01E3F9AF5E}"/>
                </a:ext>
              </a:extLst>
            </p:cNvPr>
            <p:cNvSpPr/>
            <p:nvPr/>
          </p:nvSpPr>
          <p:spPr>
            <a:xfrm>
              <a:off x="5415771" y="3727448"/>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21" name="Graphic 20" descr="Minimize with solid fill">
              <a:extLst>
                <a:ext uri="{FF2B5EF4-FFF2-40B4-BE49-F238E27FC236}">
                  <a16:creationId xmlns:a16="http://schemas.microsoft.com/office/drawing/2014/main" id="{C8C124AE-1172-2341-CB60-3FD301F2CA0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99724" y="3795626"/>
              <a:ext cx="284531" cy="284531"/>
            </a:xfrm>
            <a:prstGeom prst="rect">
              <a:avLst/>
            </a:prstGeom>
          </p:spPr>
        </p:pic>
      </p:grpSp>
      <p:grpSp>
        <p:nvGrpSpPr>
          <p:cNvPr id="22" name="Group 21">
            <a:extLst>
              <a:ext uri="{FF2B5EF4-FFF2-40B4-BE49-F238E27FC236}">
                <a16:creationId xmlns:a16="http://schemas.microsoft.com/office/drawing/2014/main" id="{B2894796-1AEB-56EB-155D-8148953227DE}"/>
              </a:ext>
            </a:extLst>
          </p:cNvPr>
          <p:cNvGrpSpPr/>
          <p:nvPr/>
        </p:nvGrpSpPr>
        <p:grpSpPr>
          <a:xfrm>
            <a:off x="5415770" y="4910956"/>
            <a:ext cx="432427" cy="429396"/>
            <a:chOff x="5415770" y="4910956"/>
            <a:chExt cx="432427" cy="429396"/>
          </a:xfrm>
        </p:grpSpPr>
        <p:sp>
          <p:nvSpPr>
            <p:cNvPr id="23" name="Oval 22">
              <a:extLst>
                <a:ext uri="{FF2B5EF4-FFF2-40B4-BE49-F238E27FC236}">
                  <a16:creationId xmlns:a16="http://schemas.microsoft.com/office/drawing/2014/main" id="{72F0BD16-3499-0571-4BFD-C4C16157229B}"/>
                </a:ext>
              </a:extLst>
            </p:cNvPr>
            <p:cNvSpPr/>
            <p:nvPr/>
          </p:nvSpPr>
          <p:spPr>
            <a:xfrm>
              <a:off x="5415770" y="4916282"/>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24" name="Graphic 23" descr="Dollar with solid fill">
              <a:extLst>
                <a:ext uri="{FF2B5EF4-FFF2-40B4-BE49-F238E27FC236}">
                  <a16:creationId xmlns:a16="http://schemas.microsoft.com/office/drawing/2014/main" id="{0178D50C-DCF6-50EE-A612-3B52D601910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424127" y="4910956"/>
              <a:ext cx="424070" cy="424070"/>
            </a:xfrm>
            <a:prstGeom prst="rect">
              <a:avLst/>
            </a:prstGeom>
          </p:spPr>
        </p:pic>
      </p:grpSp>
    </p:spTree>
    <p:extLst>
      <p:ext uri="{BB962C8B-B14F-4D97-AF65-F5344CB8AC3E}">
        <p14:creationId xmlns:p14="http://schemas.microsoft.com/office/powerpoint/2010/main" val="3766664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4276D44-8360-077E-D3F7-11EE7EFF3408}"/>
              </a:ext>
            </a:extLst>
          </p:cNvPr>
          <p:cNvGraphicFramePr>
            <a:graphicFrameLocks/>
          </p:cNvGraphicFramePr>
          <p:nvPr>
            <p:custDataLst>
              <p:tags r:id="rId1"/>
            </p:custDataLst>
            <p:extLst>
              <p:ext uri="{D42A27DB-BD31-4B8C-83A1-F6EECF244321}">
                <p14:modId xmlns:p14="http://schemas.microsoft.com/office/powerpoint/2010/main" val="4420128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p:txBody>
          <a:bodyPr vert="horz" rIns="0"/>
          <a:lstStyle/>
          <a:p>
            <a:r>
              <a:rPr lang="en-AU" noProof="0" dirty="0"/>
              <a:t>The Actuaries Institute acknowledges the traditional custodians of the lands and waters where we live and work, travel, and trade. </a:t>
            </a:r>
            <a:br>
              <a:rPr lang="en-AU" noProof="0" dirty="0"/>
            </a:br>
            <a:r>
              <a:rPr lang="en-AU" noProof="0" dirty="0"/>
              <a:t>We pay our respect to the members of those communities, Elders past and present, and recognise and celebrate their continuing custodianship and culture.</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AU" noProof="0" smtClean="0"/>
              <a:pPr/>
              <a:t>2</a:t>
            </a:fld>
            <a:endParaRPr lang="en-AU" noProof="0" dirty="0"/>
          </a:p>
        </p:txBody>
      </p:sp>
      <p:sp>
        <p:nvSpPr>
          <p:cNvPr id="4" name="Footer Placeholder 4">
            <a:extLst>
              <a:ext uri="{FF2B5EF4-FFF2-40B4-BE49-F238E27FC236}">
                <a16:creationId xmlns:a16="http://schemas.microsoft.com/office/drawing/2014/main" id="{0A824449-EC7E-6616-E362-A6C7C664F8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spTree>
    <p:extLst>
      <p:ext uri="{BB962C8B-B14F-4D97-AF65-F5344CB8AC3E}">
        <p14:creationId xmlns:p14="http://schemas.microsoft.com/office/powerpoint/2010/main" val="312056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64D82-391D-3D38-8BA1-D1F247341B3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3DF087B-21C7-4196-53B9-35BD8C0D8963}"/>
              </a:ext>
            </a:extLst>
          </p:cNvPr>
          <p:cNvGraphicFramePr>
            <a:graphicFrameLocks/>
          </p:cNvGraphicFramePr>
          <p:nvPr>
            <p:custDataLst>
              <p:tags r:id="rId1"/>
            </p:custDataLst>
            <p:extLst>
              <p:ext uri="{D42A27DB-BD31-4B8C-83A1-F6EECF244321}">
                <p14:modId xmlns:p14="http://schemas.microsoft.com/office/powerpoint/2010/main" val="31972675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7" name="think-cell data - do not delete" hidden="1">
                        <a:extLst>
                          <a:ext uri="{FF2B5EF4-FFF2-40B4-BE49-F238E27FC236}">
                            <a16:creationId xmlns:a16="http://schemas.microsoft.com/office/drawing/2014/main" id="{8D4B40F2-656D-40FB-5722-76FB7C7E5A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BB605C6-E427-E925-77F7-DBBE98B3C9C1}"/>
              </a:ext>
            </a:extLst>
          </p:cNvPr>
          <p:cNvSpPr>
            <a:spLocks noGrp="1"/>
          </p:cNvSpPr>
          <p:nvPr>
            <p:ph type="title"/>
          </p:nvPr>
        </p:nvSpPr>
        <p:spPr>
          <a:xfrm>
            <a:off x="326849" y="288390"/>
            <a:ext cx="5403810" cy="431550"/>
          </a:xfrm>
        </p:spPr>
        <p:txBody>
          <a:bodyPr vert="horz" rIns="0"/>
          <a:lstStyle/>
          <a:p>
            <a:r>
              <a:rPr lang="en-AU" noProof="0" dirty="0"/>
              <a:t>Action Matrix</a:t>
            </a:r>
            <a:r>
              <a:rPr lang="en-AU" noProof="0" dirty="0">
                <a:solidFill>
                  <a:schemeClr val="tx1"/>
                </a:solidFill>
              </a:rPr>
              <a:t>: </a:t>
            </a:r>
            <a:r>
              <a:rPr lang="en-AU" noProof="0" dirty="0">
                <a:solidFill>
                  <a:srgbClr val="C00000"/>
                </a:solidFill>
              </a:rPr>
              <a:t>Bad Year</a:t>
            </a:r>
          </a:p>
        </p:txBody>
      </p:sp>
      <p:sp>
        <p:nvSpPr>
          <p:cNvPr id="4" name="Slide Number Placeholder 3">
            <a:extLst>
              <a:ext uri="{FF2B5EF4-FFF2-40B4-BE49-F238E27FC236}">
                <a16:creationId xmlns:a16="http://schemas.microsoft.com/office/drawing/2014/main" id="{1E9C557F-90C6-CCD3-6546-E0A39BE8F873}"/>
              </a:ext>
            </a:extLst>
          </p:cNvPr>
          <p:cNvSpPr>
            <a:spLocks noGrp="1"/>
          </p:cNvSpPr>
          <p:nvPr>
            <p:ph type="sldNum" sz="quarter" idx="12"/>
          </p:nvPr>
        </p:nvSpPr>
        <p:spPr/>
        <p:txBody>
          <a:bodyPr/>
          <a:lstStyle/>
          <a:p>
            <a:fld id="{741AFF56-1126-4107-9C02-BC0EFBF16431}" type="slidenum">
              <a:rPr lang="en-AU" noProof="0" smtClean="0"/>
              <a:pPr/>
              <a:t>20</a:t>
            </a:fld>
            <a:endParaRPr lang="en-AU" noProof="0" dirty="0"/>
          </a:p>
        </p:txBody>
      </p:sp>
      <p:sp>
        <p:nvSpPr>
          <p:cNvPr id="5" name="Footer Placeholder 4">
            <a:extLst>
              <a:ext uri="{FF2B5EF4-FFF2-40B4-BE49-F238E27FC236}">
                <a16:creationId xmlns:a16="http://schemas.microsoft.com/office/drawing/2014/main" id="{EB99AB92-07F4-3581-9FB3-8D72D71AF11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accent1"/>
                </a:solidFill>
              </a:rPr>
              <a:t>Presented at the 2026 All Actuaries Summit</a:t>
            </a:r>
          </a:p>
        </p:txBody>
      </p:sp>
      <p:sp>
        <p:nvSpPr>
          <p:cNvPr id="10" name="TextBox 9">
            <a:extLst>
              <a:ext uri="{FF2B5EF4-FFF2-40B4-BE49-F238E27FC236}">
                <a16:creationId xmlns:a16="http://schemas.microsoft.com/office/drawing/2014/main" id="{D6DCD2CD-1AE3-57DC-5869-D3BFAA651681}"/>
              </a:ext>
            </a:extLst>
          </p:cNvPr>
          <p:cNvSpPr txBox="1"/>
          <p:nvPr/>
        </p:nvSpPr>
        <p:spPr>
          <a:xfrm>
            <a:off x="243434" y="719939"/>
            <a:ext cx="5706792" cy="646331"/>
          </a:xfrm>
          <a:prstGeom prst="rect">
            <a:avLst/>
          </a:prstGeom>
          <a:noFill/>
        </p:spPr>
        <p:txBody>
          <a:bodyPr wrap="square">
            <a:spAutoFit/>
          </a:bodyPr>
          <a:lstStyle/>
          <a:p>
            <a:r>
              <a:rPr lang="en-AU" noProof="0" dirty="0"/>
              <a:t>If signals indicate an </a:t>
            </a:r>
            <a:r>
              <a:rPr lang="en-AU" noProof="0" dirty="0">
                <a:solidFill>
                  <a:srgbClr val="C00000"/>
                </a:solidFill>
              </a:rPr>
              <a:t>unfavourable</a:t>
            </a:r>
            <a:r>
              <a:rPr lang="en-AU" noProof="0" dirty="0"/>
              <a:t> season, responses are faster, more defensive, and more costly:</a:t>
            </a:r>
          </a:p>
        </p:txBody>
      </p:sp>
      <p:graphicFrame>
        <p:nvGraphicFramePr>
          <p:cNvPr id="3" name="Table 2">
            <a:extLst>
              <a:ext uri="{FF2B5EF4-FFF2-40B4-BE49-F238E27FC236}">
                <a16:creationId xmlns:a16="http://schemas.microsoft.com/office/drawing/2014/main" id="{A5B42C81-1012-9FF9-99D2-AACA036A0456}"/>
              </a:ext>
            </a:extLst>
          </p:cNvPr>
          <p:cNvGraphicFramePr>
            <a:graphicFrameLocks noGrp="1"/>
          </p:cNvGraphicFramePr>
          <p:nvPr>
            <p:extLst>
              <p:ext uri="{D42A27DB-BD31-4B8C-83A1-F6EECF244321}">
                <p14:modId xmlns:p14="http://schemas.microsoft.com/office/powerpoint/2010/main" val="4006081604"/>
              </p:ext>
            </p:extLst>
          </p:nvPr>
        </p:nvGraphicFramePr>
        <p:xfrm>
          <a:off x="326848" y="1517648"/>
          <a:ext cx="5623377" cy="4419600"/>
        </p:xfrm>
        <a:graphic>
          <a:graphicData uri="http://schemas.openxmlformats.org/drawingml/2006/table">
            <a:tbl>
              <a:tblPr firstRow="1" bandRow="1">
                <a:tableStyleId>{5C22544A-7EE6-4342-B048-85BDC9FD1C3A}</a:tableStyleId>
              </a:tblPr>
              <a:tblGrid>
                <a:gridCol w="5623377">
                  <a:extLst>
                    <a:ext uri="{9D8B030D-6E8A-4147-A177-3AD203B41FA5}">
                      <a16:colId xmlns:a16="http://schemas.microsoft.com/office/drawing/2014/main" val="3910375197"/>
                    </a:ext>
                  </a:extLst>
                </a:gridCol>
              </a:tblGrid>
              <a:tr h="370840">
                <a:tc>
                  <a:txBody>
                    <a:bodyPr/>
                    <a:lstStyle/>
                    <a:p>
                      <a:pPr lvl="0" rtl="0"/>
                      <a:r>
                        <a:rPr lang="en-AU" sz="1400" b="0" noProof="0" dirty="0">
                          <a:solidFill>
                            <a:srgbClr val="C00000"/>
                          </a:solidFill>
                        </a:rPr>
                        <a:t>Accept Risk</a:t>
                      </a:r>
                    </a:p>
                    <a:p>
                      <a:pPr lvl="1" rtl="0"/>
                      <a:r>
                        <a:rPr lang="en-AU" sz="1400" b="0" noProof="0" dirty="0">
                          <a:solidFill>
                            <a:schemeClr val="tx1"/>
                          </a:solidFill>
                        </a:rPr>
                        <a:t>Status Quo</a:t>
                      </a:r>
                    </a:p>
                    <a:p>
                      <a:pPr lvl="1" rtl="0"/>
                      <a:r>
                        <a:rPr lang="en-AU" sz="1400" b="0" noProof="0" dirty="0">
                          <a:solidFill>
                            <a:schemeClr val="tx1"/>
                          </a:solidFill>
                        </a:rPr>
                        <a:t>Rely on reinsurance budget</a:t>
                      </a:r>
                    </a:p>
                    <a:p>
                      <a:pPr lvl="1" rtl="0"/>
                      <a:r>
                        <a:rPr lang="en-AU" sz="1400" b="0" noProof="0" dirty="0">
                          <a:solidFill>
                            <a:schemeClr val="tx1"/>
                          </a:solidFill>
                        </a:rPr>
                        <a:t>Rely on Diversification</a:t>
                      </a:r>
                    </a:p>
                    <a:p>
                      <a:pPr lvl="1" rtl="0"/>
                      <a:r>
                        <a:rPr lang="en-AU" sz="1400" b="0" noProof="0" dirty="0">
                          <a:solidFill>
                            <a:schemeClr val="tx1"/>
                          </a:solidFill>
                        </a:rPr>
                        <a:t>Maintain/grow market share if competitors raise prices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497474982"/>
                  </a:ext>
                </a:extLst>
              </a:tr>
              <a:tr h="370840">
                <a:tc>
                  <a:txBody>
                    <a:bodyPr/>
                    <a:lstStyle/>
                    <a:p>
                      <a:pPr lvl="0" rtl="0"/>
                      <a:r>
                        <a:rPr lang="en-AU" sz="1400" b="0" noProof="0" dirty="0">
                          <a:solidFill>
                            <a:srgbClr val="C00000"/>
                          </a:solidFill>
                        </a:rPr>
                        <a:t>Transfer Risk</a:t>
                      </a:r>
                    </a:p>
                    <a:p>
                      <a:pPr lvl="1" rtl="0"/>
                      <a:r>
                        <a:rPr lang="en-AU" sz="1400" b="0" noProof="0" dirty="0">
                          <a:solidFill>
                            <a:schemeClr val="tx1"/>
                          </a:solidFill>
                        </a:rPr>
                        <a:t>Timing decision: Before or after forecast deteriorates?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3414001647"/>
                  </a:ext>
                </a:extLst>
              </a:tr>
              <a:tr h="370840">
                <a:tc>
                  <a:txBody>
                    <a:bodyPr/>
                    <a:lstStyle/>
                    <a:p>
                      <a:pPr lvl="0" rtl="0"/>
                      <a:r>
                        <a:rPr lang="en-AU" sz="1400" b="0" noProof="0" dirty="0">
                          <a:solidFill>
                            <a:srgbClr val="C00000"/>
                          </a:solidFill>
                        </a:rPr>
                        <a:t>Reduce Risk</a:t>
                      </a:r>
                    </a:p>
                    <a:p>
                      <a:pPr lvl="1" rtl="0"/>
                      <a:r>
                        <a:rPr lang="en-AU" sz="1400" b="0" noProof="0" dirty="0">
                          <a:solidFill>
                            <a:schemeClr val="tx1"/>
                          </a:solidFill>
                        </a:rPr>
                        <a:t>Stop writing </a:t>
                      </a:r>
                    </a:p>
                    <a:p>
                      <a:pPr lvl="1" rtl="0"/>
                      <a:r>
                        <a:rPr lang="en-AU" sz="1400" b="0" noProof="0" dirty="0">
                          <a:solidFill>
                            <a:schemeClr val="tx1"/>
                          </a:solidFill>
                        </a:rPr>
                        <a:t>Impose sub limits and deductibles</a:t>
                      </a:r>
                    </a:p>
                    <a:p>
                      <a:pPr lvl="1" rtl="0"/>
                      <a:r>
                        <a:rPr lang="en-AU" sz="1400" b="0" noProof="0" dirty="0">
                          <a:solidFill>
                            <a:schemeClr val="tx1"/>
                          </a:solidFill>
                        </a:rPr>
                        <a:t>Resilience: Encourage policyholders to prepare</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2734135539"/>
                  </a:ext>
                </a:extLst>
              </a:tr>
              <a:tr h="370840">
                <a:tc>
                  <a:txBody>
                    <a:bodyPr/>
                    <a:lstStyle/>
                    <a:p>
                      <a:pPr lvl="0" rtl="0"/>
                      <a:r>
                        <a:rPr lang="en-AU" sz="1400" b="0" noProof="0" dirty="0">
                          <a:solidFill>
                            <a:srgbClr val="C00000"/>
                          </a:solidFill>
                        </a:rPr>
                        <a:t>Retain Risk</a:t>
                      </a:r>
                    </a:p>
                    <a:p>
                      <a:pPr lvl="1" rtl="0"/>
                      <a:r>
                        <a:rPr lang="en-AU" sz="1400" b="0" noProof="0" dirty="0">
                          <a:solidFill>
                            <a:schemeClr val="tx1"/>
                          </a:solidFill>
                        </a:rPr>
                        <a:t>Charge more to everyone</a:t>
                      </a:r>
                    </a:p>
                    <a:p>
                      <a:pPr lvl="1" rtl="0"/>
                      <a:r>
                        <a:rPr lang="en-AU" sz="1400" b="0" noProof="0" dirty="0">
                          <a:solidFill>
                            <a:schemeClr val="tx1"/>
                          </a:solidFill>
                        </a:rPr>
                        <a:t>Charge more to selected risks </a:t>
                      </a:r>
                    </a:p>
                    <a:p>
                      <a:pPr lvl="1" rtl="0"/>
                      <a:r>
                        <a:rPr lang="en-AU" sz="1400" b="0" noProof="0" dirty="0">
                          <a:solidFill>
                            <a:schemeClr val="tx1"/>
                          </a:solidFill>
                        </a:rPr>
                        <a:t>Marginal pricing for those impinging on reinsurance limits</a:t>
                      </a:r>
                    </a:p>
                    <a:p>
                      <a:pPr rtl="0"/>
                      <a:endParaRPr lang="en-AU" sz="1400" b="0" noProof="0"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EFEF"/>
                    </a:solidFill>
                  </a:tcPr>
                </a:tc>
                <a:extLst>
                  <a:ext uri="{0D108BD9-81ED-4DB2-BD59-A6C34878D82A}">
                    <a16:rowId xmlns:a16="http://schemas.microsoft.com/office/drawing/2014/main" val="2627713316"/>
                  </a:ext>
                </a:extLst>
              </a:tr>
            </a:tbl>
          </a:graphicData>
        </a:graphic>
      </p:graphicFrame>
      <p:graphicFrame>
        <p:nvGraphicFramePr>
          <p:cNvPr id="8" name="Table 7">
            <a:extLst>
              <a:ext uri="{FF2B5EF4-FFF2-40B4-BE49-F238E27FC236}">
                <a16:creationId xmlns:a16="http://schemas.microsoft.com/office/drawing/2014/main" id="{88812C4D-CC44-35E6-FAD7-9F3E03147290}"/>
              </a:ext>
            </a:extLst>
          </p:cNvPr>
          <p:cNvGraphicFramePr>
            <a:graphicFrameLocks noGrp="1"/>
          </p:cNvGraphicFramePr>
          <p:nvPr>
            <p:extLst>
              <p:ext uri="{D42A27DB-BD31-4B8C-83A1-F6EECF244321}">
                <p14:modId xmlns:p14="http://schemas.microsoft.com/office/powerpoint/2010/main" val="194543656"/>
              </p:ext>
            </p:extLst>
          </p:nvPr>
        </p:nvGraphicFramePr>
        <p:xfrm>
          <a:off x="6052423" y="1517648"/>
          <a:ext cx="5623377" cy="4419600"/>
        </p:xfrm>
        <a:graphic>
          <a:graphicData uri="http://schemas.openxmlformats.org/drawingml/2006/table">
            <a:tbl>
              <a:tblPr firstRow="1" bandRow="1">
                <a:tableStyleId>{5C22544A-7EE6-4342-B048-85BDC9FD1C3A}</a:tableStyleId>
              </a:tblPr>
              <a:tblGrid>
                <a:gridCol w="5623377">
                  <a:extLst>
                    <a:ext uri="{9D8B030D-6E8A-4147-A177-3AD203B41FA5}">
                      <a16:colId xmlns:a16="http://schemas.microsoft.com/office/drawing/2014/main" val="3910375197"/>
                    </a:ext>
                  </a:extLst>
                </a:gridCol>
              </a:tblGrid>
              <a:tr h="370840">
                <a:tc>
                  <a:txBody>
                    <a:bodyPr/>
                    <a:lstStyle/>
                    <a:p>
                      <a:pPr lvl="0" rtl="0"/>
                      <a:r>
                        <a:rPr lang="en-AU" sz="1400" b="0" noProof="0" dirty="0">
                          <a:solidFill>
                            <a:srgbClr val="1D3F2C"/>
                          </a:solidFill>
                          <a:latin typeface="+mn-lt"/>
                        </a:rPr>
                        <a:t>Wear Risk</a:t>
                      </a:r>
                    </a:p>
                    <a:p>
                      <a:pPr lvl="1" rtl="0"/>
                      <a:r>
                        <a:rPr lang="en-AU" sz="1400" b="0" noProof="0" dirty="0">
                          <a:solidFill>
                            <a:schemeClr val="tx1"/>
                          </a:solidFill>
                          <a:latin typeface="+mn-lt"/>
                        </a:rPr>
                        <a:t>Status Quo</a:t>
                      </a:r>
                    </a:p>
                    <a:p>
                      <a:pPr lvl="1" rtl="0"/>
                      <a:r>
                        <a:rPr lang="en-AU" sz="1400" b="0" noProof="0" dirty="0">
                          <a:solidFill>
                            <a:schemeClr val="tx1"/>
                          </a:solidFill>
                          <a:latin typeface="+mn-lt"/>
                        </a:rPr>
                        <a:t>Maintain pricing and possibly lose market share to competitors</a:t>
                      </a:r>
                    </a:p>
                    <a:p>
                      <a:pPr lvl="1" rtl="0"/>
                      <a:endParaRPr lang="en-AU" sz="1400" b="0" noProof="0" dirty="0">
                        <a:solidFill>
                          <a:schemeClr val="tx1"/>
                        </a:solidFill>
                        <a:latin typeface="+mn-lt"/>
                      </a:endParaRPr>
                    </a:p>
                    <a:p>
                      <a:pPr lvl="1" rtl="0"/>
                      <a:endParaRPr lang="en-AU" sz="1400" b="0" noProof="0" dirty="0">
                        <a:solidFill>
                          <a:schemeClr val="tx1"/>
                        </a:solidFill>
                        <a:latin typeface="+mn-lt"/>
                      </a:endParaRPr>
                    </a:p>
                    <a:p>
                      <a:pPr lvl="1" rtl="0"/>
                      <a:endParaRPr lang="en-AU" sz="1400" b="0" noProof="0" dirty="0">
                        <a:solidFill>
                          <a:schemeClr val="tx1"/>
                        </a:solidFill>
                        <a:latin typeface="+mn-lt"/>
                      </a:endParaRP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E0F0E7"/>
                    </a:solidFill>
                  </a:tcPr>
                </a:tc>
                <a:extLst>
                  <a:ext uri="{0D108BD9-81ED-4DB2-BD59-A6C34878D82A}">
                    <a16:rowId xmlns:a16="http://schemas.microsoft.com/office/drawing/2014/main" val="497474982"/>
                  </a:ext>
                </a:extLst>
              </a:tr>
              <a:tr h="370840">
                <a:tc>
                  <a:txBody>
                    <a:bodyPr/>
                    <a:lstStyle/>
                    <a:p>
                      <a:pPr lvl="0" rtl="0"/>
                      <a:r>
                        <a:rPr lang="en-AU" sz="1400" b="0" noProof="0" dirty="0">
                          <a:solidFill>
                            <a:srgbClr val="1D3F2C"/>
                          </a:solidFill>
                          <a:latin typeface="+mn-lt"/>
                        </a:rPr>
                        <a:t>Transfer Risk</a:t>
                      </a:r>
                    </a:p>
                    <a:p>
                      <a:pPr lvl="1" rtl="0"/>
                      <a:r>
                        <a:rPr lang="en-AU" sz="1400" b="0" noProof="0" dirty="0">
                          <a:solidFill>
                            <a:schemeClr val="tx1"/>
                          </a:solidFill>
                          <a:latin typeface="+mn-lt"/>
                        </a:rPr>
                        <a:t>Buy less reinsurance or hold less capital</a:t>
                      </a:r>
                    </a:p>
                    <a:p>
                      <a:pPr lvl="1" rtl="0"/>
                      <a:r>
                        <a:rPr lang="en-AU" sz="1400" b="0" noProof="0" dirty="0">
                          <a:solidFill>
                            <a:schemeClr val="tx1"/>
                          </a:solidFill>
                          <a:latin typeface="+mn-lt"/>
                        </a:rPr>
                        <a:t>Transfer excess reinsurance on a secondary market?</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E0F0E7"/>
                    </a:solidFill>
                  </a:tcPr>
                </a:tc>
                <a:extLst>
                  <a:ext uri="{0D108BD9-81ED-4DB2-BD59-A6C34878D82A}">
                    <a16:rowId xmlns:a16="http://schemas.microsoft.com/office/drawing/2014/main" val="3414001647"/>
                  </a:ext>
                </a:extLst>
              </a:tr>
              <a:tr h="370840">
                <a:tc>
                  <a:txBody>
                    <a:bodyPr/>
                    <a:lstStyle/>
                    <a:p>
                      <a:pPr lvl="0" rtl="0"/>
                      <a:r>
                        <a:rPr lang="en-AU" sz="1400" noProof="0" dirty="0">
                          <a:solidFill>
                            <a:srgbClr val="1D3F2C"/>
                          </a:solidFill>
                          <a:latin typeface="+mn-lt"/>
                        </a:rPr>
                        <a:t>Increase Risk </a:t>
                      </a:r>
                    </a:p>
                    <a:p>
                      <a:pPr lvl="1" rtl="0"/>
                      <a:r>
                        <a:rPr lang="en-AU" sz="1400" noProof="0" dirty="0">
                          <a:latin typeface="+mn-lt"/>
                        </a:rPr>
                        <a:t>Portfolio growth, risk appetite expansion</a:t>
                      </a:r>
                    </a:p>
                    <a:p>
                      <a:pPr lvl="1" rtl="0"/>
                      <a:r>
                        <a:rPr lang="en-AU" sz="1400" noProof="0" dirty="0">
                          <a:latin typeface="+mn-lt"/>
                        </a:rPr>
                        <a:t>Write more by lowering pricing or increasing advertising spend</a:t>
                      </a:r>
                    </a:p>
                    <a:p>
                      <a:pPr lvl="1" rtl="0"/>
                      <a:r>
                        <a:rPr lang="en-AU" sz="1400" noProof="0" dirty="0">
                          <a:latin typeface="+mn-lt"/>
                        </a:rPr>
                        <a:t>Reduces sub limits and deductibles</a:t>
                      </a:r>
                    </a:p>
                    <a:p>
                      <a:pPr rtl="0"/>
                      <a:endParaRPr lang="en-AU" sz="1400" b="0" noProof="0" dirty="0">
                        <a:latin typeface="+mn-lt"/>
                      </a:endParaRP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E0F0E7"/>
                    </a:solidFill>
                  </a:tcPr>
                </a:tc>
                <a:extLst>
                  <a:ext uri="{0D108BD9-81ED-4DB2-BD59-A6C34878D82A}">
                    <a16:rowId xmlns:a16="http://schemas.microsoft.com/office/drawing/2014/main" val="2734135539"/>
                  </a:ext>
                </a:extLst>
              </a:tr>
              <a:tr h="370840">
                <a:tc>
                  <a:txBody>
                    <a:bodyPr/>
                    <a:lstStyle/>
                    <a:p>
                      <a:pPr lvl="0" rtl="0"/>
                      <a:r>
                        <a:rPr lang="en-AU" sz="1400" noProof="0" dirty="0">
                          <a:solidFill>
                            <a:srgbClr val="1D3F2C"/>
                          </a:solidFill>
                          <a:latin typeface="+mn-lt"/>
                        </a:rPr>
                        <a:t>Retain Risk</a:t>
                      </a:r>
                    </a:p>
                    <a:p>
                      <a:pPr lvl="1" rtl="0"/>
                      <a:r>
                        <a:rPr lang="en-AU" sz="1400" noProof="0" dirty="0">
                          <a:latin typeface="+mn-lt"/>
                        </a:rPr>
                        <a:t>Charge less to everyone</a:t>
                      </a:r>
                    </a:p>
                    <a:p>
                      <a:pPr lvl="1" rtl="0"/>
                      <a:r>
                        <a:rPr lang="en-AU" sz="1400" noProof="0" dirty="0">
                          <a:latin typeface="+mn-lt"/>
                        </a:rPr>
                        <a:t>Charge less to selected risks </a:t>
                      </a:r>
                    </a:p>
                    <a:p>
                      <a:pPr lvl="1" rtl="0"/>
                      <a:r>
                        <a:rPr lang="en-AU" sz="1400" noProof="0" dirty="0">
                          <a:latin typeface="+mn-lt"/>
                        </a:rPr>
                        <a:t>Give discounts or rebates?</a:t>
                      </a:r>
                    </a:p>
                    <a:p>
                      <a:pPr lvl="1" rtl="0"/>
                      <a:endParaRPr lang="en-AU" sz="1400" noProof="0" dirty="0">
                        <a:latin typeface="+mn-lt"/>
                      </a:endParaRP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E0F0E7"/>
                    </a:solidFill>
                  </a:tcPr>
                </a:tc>
                <a:extLst>
                  <a:ext uri="{0D108BD9-81ED-4DB2-BD59-A6C34878D82A}">
                    <a16:rowId xmlns:a16="http://schemas.microsoft.com/office/drawing/2014/main" val="2627713316"/>
                  </a:ext>
                </a:extLst>
              </a:tr>
            </a:tbl>
          </a:graphicData>
        </a:graphic>
      </p:graphicFrame>
      <p:sp>
        <p:nvSpPr>
          <p:cNvPr id="6" name="Title 1">
            <a:extLst>
              <a:ext uri="{FF2B5EF4-FFF2-40B4-BE49-F238E27FC236}">
                <a16:creationId xmlns:a16="http://schemas.microsoft.com/office/drawing/2014/main" id="{AC8F8912-FA33-7773-8DFF-8B0CB35FA61B}"/>
              </a:ext>
            </a:extLst>
          </p:cNvPr>
          <p:cNvSpPr txBox="1">
            <a:spLocks/>
          </p:cNvSpPr>
          <p:nvPr/>
        </p:nvSpPr>
        <p:spPr>
          <a:xfrm>
            <a:off x="6033641" y="246484"/>
            <a:ext cx="5403810" cy="5153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noProof="0" dirty="0"/>
              <a:t>Action Matrix</a:t>
            </a:r>
            <a:r>
              <a:rPr lang="en-AU" noProof="0" dirty="0">
                <a:solidFill>
                  <a:schemeClr val="tx1"/>
                </a:solidFill>
              </a:rPr>
              <a:t>: </a:t>
            </a:r>
            <a:r>
              <a:rPr lang="en-AU" noProof="0" dirty="0">
                <a:solidFill>
                  <a:srgbClr val="1D3F2C"/>
                </a:solidFill>
              </a:rPr>
              <a:t>Good Year</a:t>
            </a:r>
          </a:p>
        </p:txBody>
      </p:sp>
      <p:sp>
        <p:nvSpPr>
          <p:cNvPr id="9" name="Content Placeholder 2">
            <a:extLst>
              <a:ext uri="{FF2B5EF4-FFF2-40B4-BE49-F238E27FC236}">
                <a16:creationId xmlns:a16="http://schemas.microsoft.com/office/drawing/2014/main" id="{010ECCF8-345F-A77B-367F-CD23AB8CCD14}"/>
              </a:ext>
            </a:extLst>
          </p:cNvPr>
          <p:cNvSpPr>
            <a:spLocks noGrp="1"/>
          </p:cNvSpPr>
          <p:nvPr>
            <p:ph idx="1"/>
          </p:nvPr>
        </p:nvSpPr>
        <p:spPr>
          <a:xfrm>
            <a:off x="6052423" y="784732"/>
            <a:ext cx="5498657" cy="336975"/>
          </a:xfrm>
        </p:spPr>
        <p:txBody>
          <a:bodyPr/>
          <a:lstStyle/>
          <a:p>
            <a:r>
              <a:rPr lang="en-AU" sz="1800" noProof="0" dirty="0"/>
              <a:t>If an insurer knows the coming season will be </a:t>
            </a:r>
            <a:r>
              <a:rPr lang="en-AU" sz="1800" noProof="0" dirty="0">
                <a:solidFill>
                  <a:srgbClr val="00B050"/>
                </a:solidFill>
                <a:ea typeface="+mj-ea"/>
                <a:cs typeface="+mj-cs"/>
              </a:rPr>
              <a:t>favourable</a:t>
            </a:r>
            <a:r>
              <a:rPr lang="en-AU" sz="1600" noProof="0" dirty="0">
                <a:solidFill>
                  <a:srgbClr val="1D3F2C"/>
                </a:solidFill>
                <a:ea typeface="+mj-ea"/>
                <a:cs typeface="+mj-cs"/>
              </a:rPr>
              <a:t> </a:t>
            </a:r>
            <a:r>
              <a:rPr lang="en-AU" sz="1800" noProof="0" dirty="0"/>
              <a:t>in a given region, it could:</a:t>
            </a:r>
          </a:p>
          <a:p>
            <a:endParaRPr lang="en-AU" sz="1800" noProof="0" dirty="0"/>
          </a:p>
        </p:txBody>
      </p:sp>
      <p:grpSp>
        <p:nvGrpSpPr>
          <p:cNvPr id="14" name="Group 13">
            <a:extLst>
              <a:ext uri="{FF2B5EF4-FFF2-40B4-BE49-F238E27FC236}">
                <a16:creationId xmlns:a16="http://schemas.microsoft.com/office/drawing/2014/main" id="{7F2616E1-34BC-849B-381D-42D8C5345A9C}"/>
              </a:ext>
            </a:extLst>
          </p:cNvPr>
          <p:cNvGrpSpPr/>
          <p:nvPr/>
        </p:nvGrpSpPr>
        <p:grpSpPr>
          <a:xfrm>
            <a:off x="5389268" y="1617787"/>
            <a:ext cx="432427" cy="424070"/>
            <a:chOff x="8436" y="2124171"/>
            <a:chExt cx="432427" cy="424070"/>
          </a:xfrm>
        </p:grpSpPr>
        <p:sp>
          <p:nvSpPr>
            <p:cNvPr id="13" name="Oval 12">
              <a:extLst>
                <a:ext uri="{FF2B5EF4-FFF2-40B4-BE49-F238E27FC236}">
                  <a16:creationId xmlns:a16="http://schemas.microsoft.com/office/drawing/2014/main" id="{AD85FCC3-A283-388B-7490-4D488EEA3D79}"/>
                </a:ext>
              </a:extLst>
            </p:cNvPr>
            <p:cNvSpPr/>
            <p:nvPr/>
          </p:nvSpPr>
          <p:spPr>
            <a:xfrm>
              <a:off x="8436" y="2124171"/>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12" name="Graphic 11" descr="Exclamation mark with solid fill">
              <a:extLst>
                <a:ext uri="{FF2B5EF4-FFF2-40B4-BE49-F238E27FC236}">
                  <a16:creationId xmlns:a16="http://schemas.microsoft.com/office/drawing/2014/main" id="{8DC599F1-9B26-926C-9686-7A8A240BC2E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27" y="2182584"/>
              <a:ext cx="307243" cy="307243"/>
            </a:xfrm>
            <a:prstGeom prst="rect">
              <a:avLst/>
            </a:prstGeom>
          </p:spPr>
        </p:pic>
      </p:grpSp>
      <p:grpSp>
        <p:nvGrpSpPr>
          <p:cNvPr id="15" name="Group 14">
            <a:extLst>
              <a:ext uri="{FF2B5EF4-FFF2-40B4-BE49-F238E27FC236}">
                <a16:creationId xmlns:a16="http://schemas.microsoft.com/office/drawing/2014/main" id="{688921FB-F942-9903-819C-2EF255362989}"/>
              </a:ext>
            </a:extLst>
          </p:cNvPr>
          <p:cNvGrpSpPr/>
          <p:nvPr/>
        </p:nvGrpSpPr>
        <p:grpSpPr>
          <a:xfrm>
            <a:off x="11118653" y="1617786"/>
            <a:ext cx="432427" cy="424070"/>
            <a:chOff x="8436" y="2124171"/>
            <a:chExt cx="432427" cy="424070"/>
          </a:xfrm>
        </p:grpSpPr>
        <p:sp>
          <p:nvSpPr>
            <p:cNvPr id="16" name="Oval 15">
              <a:extLst>
                <a:ext uri="{FF2B5EF4-FFF2-40B4-BE49-F238E27FC236}">
                  <a16:creationId xmlns:a16="http://schemas.microsoft.com/office/drawing/2014/main" id="{303FC4C5-BB80-2A4C-F4B1-6CC04D3101D8}"/>
                </a:ext>
              </a:extLst>
            </p:cNvPr>
            <p:cNvSpPr/>
            <p:nvPr/>
          </p:nvSpPr>
          <p:spPr>
            <a:xfrm>
              <a:off x="8436" y="2124171"/>
              <a:ext cx="432427" cy="424070"/>
            </a:xfrm>
            <a:prstGeom prst="ellipse">
              <a:avLst/>
            </a:prstGeom>
            <a:solidFill>
              <a:schemeClr val="bg1"/>
            </a:solidFill>
            <a:ln>
              <a:solidFill>
                <a:srgbClr val="1D3F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17" name="Graphic 16" descr="Exclamation mark with solid fill">
              <a:extLst>
                <a:ext uri="{FF2B5EF4-FFF2-40B4-BE49-F238E27FC236}">
                  <a16:creationId xmlns:a16="http://schemas.microsoft.com/office/drawing/2014/main" id="{1CA2DCBC-3A4D-471A-5979-925F034F6D3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27" y="2182584"/>
              <a:ext cx="307243" cy="307243"/>
            </a:xfrm>
            <a:prstGeom prst="rect">
              <a:avLst/>
            </a:prstGeom>
          </p:spPr>
        </p:pic>
      </p:grpSp>
      <p:grpSp>
        <p:nvGrpSpPr>
          <p:cNvPr id="21" name="Group 20">
            <a:extLst>
              <a:ext uri="{FF2B5EF4-FFF2-40B4-BE49-F238E27FC236}">
                <a16:creationId xmlns:a16="http://schemas.microsoft.com/office/drawing/2014/main" id="{75532197-50EA-42C6-D1CA-79C275282E9D}"/>
              </a:ext>
            </a:extLst>
          </p:cNvPr>
          <p:cNvGrpSpPr/>
          <p:nvPr/>
        </p:nvGrpSpPr>
        <p:grpSpPr>
          <a:xfrm>
            <a:off x="5444827" y="3002267"/>
            <a:ext cx="432427" cy="424070"/>
            <a:chOff x="326848" y="3157690"/>
            <a:chExt cx="432427" cy="424070"/>
          </a:xfrm>
        </p:grpSpPr>
        <p:sp>
          <p:nvSpPr>
            <p:cNvPr id="18" name="Oval 17">
              <a:extLst>
                <a:ext uri="{FF2B5EF4-FFF2-40B4-BE49-F238E27FC236}">
                  <a16:creationId xmlns:a16="http://schemas.microsoft.com/office/drawing/2014/main" id="{617EEA0B-E7EF-18CF-C8E5-5F334BF9A5CC}"/>
                </a:ext>
              </a:extLst>
            </p:cNvPr>
            <p:cNvSpPr/>
            <p:nvPr/>
          </p:nvSpPr>
          <p:spPr>
            <a:xfrm>
              <a:off x="326848" y="3157690"/>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20" name="Graphic 19" descr="Share with solid fill">
              <a:extLst>
                <a:ext uri="{FF2B5EF4-FFF2-40B4-BE49-F238E27FC236}">
                  <a16:creationId xmlns:a16="http://schemas.microsoft.com/office/drawing/2014/main" id="{8F36E255-40A7-43E6-1818-B827625D1CB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4899" y="3233531"/>
              <a:ext cx="260434" cy="260434"/>
            </a:xfrm>
            <a:prstGeom prst="rect">
              <a:avLst/>
            </a:prstGeom>
          </p:spPr>
        </p:pic>
      </p:grpSp>
      <p:grpSp>
        <p:nvGrpSpPr>
          <p:cNvPr id="22" name="Group 21">
            <a:extLst>
              <a:ext uri="{FF2B5EF4-FFF2-40B4-BE49-F238E27FC236}">
                <a16:creationId xmlns:a16="http://schemas.microsoft.com/office/drawing/2014/main" id="{3C9CD548-EBF1-38EE-F7F5-C556315B2EA1}"/>
              </a:ext>
            </a:extLst>
          </p:cNvPr>
          <p:cNvGrpSpPr/>
          <p:nvPr/>
        </p:nvGrpSpPr>
        <p:grpSpPr>
          <a:xfrm>
            <a:off x="11118653" y="2991681"/>
            <a:ext cx="432427" cy="424070"/>
            <a:chOff x="326848" y="3157690"/>
            <a:chExt cx="432427" cy="424070"/>
          </a:xfrm>
        </p:grpSpPr>
        <p:sp>
          <p:nvSpPr>
            <p:cNvPr id="23" name="Oval 22">
              <a:extLst>
                <a:ext uri="{FF2B5EF4-FFF2-40B4-BE49-F238E27FC236}">
                  <a16:creationId xmlns:a16="http://schemas.microsoft.com/office/drawing/2014/main" id="{E90CBF57-9FA5-502B-8C19-139F3F0FEEA3}"/>
                </a:ext>
              </a:extLst>
            </p:cNvPr>
            <p:cNvSpPr/>
            <p:nvPr/>
          </p:nvSpPr>
          <p:spPr>
            <a:xfrm>
              <a:off x="326848" y="3157690"/>
              <a:ext cx="432427" cy="424070"/>
            </a:xfrm>
            <a:prstGeom prst="ellipse">
              <a:avLst/>
            </a:prstGeom>
            <a:solidFill>
              <a:schemeClr val="bg1"/>
            </a:solidFill>
            <a:ln>
              <a:solidFill>
                <a:srgbClr val="1D3F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24" name="Graphic 23" descr="Share with solid fill">
              <a:extLst>
                <a:ext uri="{FF2B5EF4-FFF2-40B4-BE49-F238E27FC236}">
                  <a16:creationId xmlns:a16="http://schemas.microsoft.com/office/drawing/2014/main" id="{6137A502-1569-4BDF-B6FB-DA4E876E61D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4899" y="3233531"/>
              <a:ext cx="260434" cy="260434"/>
            </a:xfrm>
            <a:prstGeom prst="rect">
              <a:avLst/>
            </a:prstGeom>
          </p:spPr>
        </p:pic>
      </p:grpSp>
      <p:grpSp>
        <p:nvGrpSpPr>
          <p:cNvPr id="33" name="Group 32">
            <a:extLst>
              <a:ext uri="{FF2B5EF4-FFF2-40B4-BE49-F238E27FC236}">
                <a16:creationId xmlns:a16="http://schemas.microsoft.com/office/drawing/2014/main" id="{3AD9638C-1CF7-103B-B2F1-0BAD37FE7B14}"/>
              </a:ext>
            </a:extLst>
          </p:cNvPr>
          <p:cNvGrpSpPr/>
          <p:nvPr/>
        </p:nvGrpSpPr>
        <p:grpSpPr>
          <a:xfrm>
            <a:off x="5415771" y="3727448"/>
            <a:ext cx="432427" cy="424070"/>
            <a:chOff x="5415771" y="3727448"/>
            <a:chExt cx="432427" cy="424070"/>
          </a:xfrm>
        </p:grpSpPr>
        <p:sp>
          <p:nvSpPr>
            <p:cNvPr id="26" name="Oval 25">
              <a:extLst>
                <a:ext uri="{FF2B5EF4-FFF2-40B4-BE49-F238E27FC236}">
                  <a16:creationId xmlns:a16="http://schemas.microsoft.com/office/drawing/2014/main" id="{EBD8CF10-2DB8-DD5A-8AF6-A74859C28521}"/>
                </a:ext>
              </a:extLst>
            </p:cNvPr>
            <p:cNvSpPr/>
            <p:nvPr/>
          </p:nvSpPr>
          <p:spPr>
            <a:xfrm>
              <a:off x="5415771" y="3727448"/>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32" name="Graphic 31" descr="Minimize with solid fill">
              <a:extLst>
                <a:ext uri="{FF2B5EF4-FFF2-40B4-BE49-F238E27FC236}">
                  <a16:creationId xmlns:a16="http://schemas.microsoft.com/office/drawing/2014/main" id="{C9D8847D-B282-068D-575C-500A945FAD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99724" y="3795626"/>
              <a:ext cx="284531" cy="284531"/>
            </a:xfrm>
            <a:prstGeom prst="rect">
              <a:avLst/>
            </a:prstGeom>
          </p:spPr>
        </p:pic>
      </p:grpSp>
      <p:sp>
        <p:nvSpPr>
          <p:cNvPr id="35" name="Oval 34">
            <a:extLst>
              <a:ext uri="{FF2B5EF4-FFF2-40B4-BE49-F238E27FC236}">
                <a16:creationId xmlns:a16="http://schemas.microsoft.com/office/drawing/2014/main" id="{CF0CDA1E-A711-8F3B-C488-DBE14F4A7C2A}"/>
              </a:ext>
            </a:extLst>
          </p:cNvPr>
          <p:cNvSpPr/>
          <p:nvPr/>
        </p:nvSpPr>
        <p:spPr>
          <a:xfrm>
            <a:off x="11118651" y="3727448"/>
            <a:ext cx="432427" cy="424070"/>
          </a:xfrm>
          <a:prstGeom prst="ellipse">
            <a:avLst/>
          </a:prstGeom>
          <a:solidFill>
            <a:schemeClr val="bg1"/>
          </a:solidFill>
          <a:ln>
            <a:solidFill>
              <a:srgbClr val="1D3F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38" name="Graphic 37" descr="Maximize with solid fill">
            <a:extLst>
              <a:ext uri="{FF2B5EF4-FFF2-40B4-BE49-F238E27FC236}">
                <a16:creationId xmlns:a16="http://schemas.microsoft.com/office/drawing/2014/main" id="{B4F3FDAE-CCC5-C23F-B341-35BEB6EB376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209946" y="3811692"/>
            <a:ext cx="268465" cy="268465"/>
          </a:xfrm>
          <a:prstGeom prst="rect">
            <a:avLst/>
          </a:prstGeom>
        </p:spPr>
      </p:pic>
      <p:grpSp>
        <p:nvGrpSpPr>
          <p:cNvPr id="41" name="Group 40">
            <a:extLst>
              <a:ext uri="{FF2B5EF4-FFF2-40B4-BE49-F238E27FC236}">
                <a16:creationId xmlns:a16="http://schemas.microsoft.com/office/drawing/2014/main" id="{A6A8FDE5-8E4C-07B2-9CD5-78396778355C}"/>
              </a:ext>
            </a:extLst>
          </p:cNvPr>
          <p:cNvGrpSpPr/>
          <p:nvPr/>
        </p:nvGrpSpPr>
        <p:grpSpPr>
          <a:xfrm>
            <a:off x="5415770" y="4910956"/>
            <a:ext cx="432427" cy="429396"/>
            <a:chOff x="5415770" y="4910956"/>
            <a:chExt cx="432427" cy="429396"/>
          </a:xfrm>
        </p:grpSpPr>
        <p:sp>
          <p:nvSpPr>
            <p:cNvPr id="29" name="Oval 28">
              <a:extLst>
                <a:ext uri="{FF2B5EF4-FFF2-40B4-BE49-F238E27FC236}">
                  <a16:creationId xmlns:a16="http://schemas.microsoft.com/office/drawing/2014/main" id="{5A4CC1E5-8E53-4A5D-C2C3-08E0DB673C00}"/>
                </a:ext>
              </a:extLst>
            </p:cNvPr>
            <p:cNvSpPr/>
            <p:nvPr/>
          </p:nvSpPr>
          <p:spPr>
            <a:xfrm>
              <a:off x="5415770" y="4916282"/>
              <a:ext cx="432427" cy="42407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0" name="Graphic 39" descr="Dollar with solid fill">
              <a:extLst>
                <a:ext uri="{FF2B5EF4-FFF2-40B4-BE49-F238E27FC236}">
                  <a16:creationId xmlns:a16="http://schemas.microsoft.com/office/drawing/2014/main" id="{403B418F-D510-A11F-98CA-A9A9B5641CB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424127" y="4910956"/>
              <a:ext cx="424070" cy="424070"/>
            </a:xfrm>
            <a:prstGeom prst="rect">
              <a:avLst/>
            </a:prstGeom>
          </p:spPr>
        </p:pic>
      </p:grpSp>
      <p:grpSp>
        <p:nvGrpSpPr>
          <p:cNvPr id="42" name="Group 41">
            <a:extLst>
              <a:ext uri="{FF2B5EF4-FFF2-40B4-BE49-F238E27FC236}">
                <a16:creationId xmlns:a16="http://schemas.microsoft.com/office/drawing/2014/main" id="{7E7B05BE-66C9-D7AF-6AB8-5686D9A68B9B}"/>
              </a:ext>
            </a:extLst>
          </p:cNvPr>
          <p:cNvGrpSpPr/>
          <p:nvPr/>
        </p:nvGrpSpPr>
        <p:grpSpPr>
          <a:xfrm>
            <a:off x="11118650" y="4910956"/>
            <a:ext cx="432427" cy="424070"/>
            <a:chOff x="5415770" y="4916282"/>
            <a:chExt cx="432427" cy="424070"/>
          </a:xfrm>
        </p:grpSpPr>
        <p:sp>
          <p:nvSpPr>
            <p:cNvPr id="43" name="Oval 42">
              <a:extLst>
                <a:ext uri="{FF2B5EF4-FFF2-40B4-BE49-F238E27FC236}">
                  <a16:creationId xmlns:a16="http://schemas.microsoft.com/office/drawing/2014/main" id="{54886035-376C-118F-C754-7EA7A93C3204}"/>
                </a:ext>
              </a:extLst>
            </p:cNvPr>
            <p:cNvSpPr/>
            <p:nvPr/>
          </p:nvSpPr>
          <p:spPr>
            <a:xfrm>
              <a:off x="5415770" y="4916282"/>
              <a:ext cx="432427" cy="424070"/>
            </a:xfrm>
            <a:prstGeom prst="ellipse">
              <a:avLst/>
            </a:prstGeom>
            <a:solidFill>
              <a:schemeClr val="bg1"/>
            </a:solidFill>
            <a:ln>
              <a:solidFill>
                <a:srgbClr val="1D3F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4" name="Graphic 43" descr="Dollar with solid fill">
              <a:extLst>
                <a:ext uri="{FF2B5EF4-FFF2-40B4-BE49-F238E27FC236}">
                  <a16:creationId xmlns:a16="http://schemas.microsoft.com/office/drawing/2014/main" id="{D5064CED-CE23-5F67-F051-63A96DF79F7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523823" y="5027156"/>
              <a:ext cx="228357" cy="228357"/>
            </a:xfrm>
            <a:prstGeom prst="rect">
              <a:avLst/>
            </a:prstGeom>
          </p:spPr>
        </p:pic>
      </p:grpSp>
    </p:spTree>
    <p:extLst>
      <p:ext uri="{BB962C8B-B14F-4D97-AF65-F5344CB8AC3E}">
        <p14:creationId xmlns:p14="http://schemas.microsoft.com/office/powerpoint/2010/main" val="687585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4A4B0-D4AD-B8F9-BC73-4AFCF307B275}"/>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84987B5-5B0A-7DD5-BDA0-946B78818DCE}"/>
              </a:ext>
            </a:extLst>
          </p:cNvPr>
          <p:cNvGraphicFramePr>
            <a:graphicFrameLocks/>
          </p:cNvGraphicFramePr>
          <p:nvPr>
            <p:custDataLst>
              <p:tags r:id="rId1"/>
            </p:custDataLst>
            <p:extLst>
              <p:ext uri="{D42A27DB-BD31-4B8C-83A1-F6EECF244321}">
                <p14:modId xmlns:p14="http://schemas.microsoft.com/office/powerpoint/2010/main" val="242271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BB11E64-EBA5-94AF-A39E-FED021766091}"/>
              </a:ext>
            </a:extLst>
          </p:cNvPr>
          <p:cNvSpPr>
            <a:spLocks noGrp="1"/>
          </p:cNvSpPr>
          <p:nvPr>
            <p:ph type="title"/>
          </p:nvPr>
        </p:nvSpPr>
        <p:spPr/>
        <p:txBody>
          <a:bodyPr vert="horz" rIns="0"/>
          <a:lstStyle/>
          <a:p>
            <a:r>
              <a:rPr lang="en-AU" noProof="0" dirty="0"/>
              <a:t>Temporal intelligence in practice</a:t>
            </a:r>
          </a:p>
        </p:txBody>
      </p:sp>
      <p:sp>
        <p:nvSpPr>
          <p:cNvPr id="3" name="Text Placeholder 2">
            <a:extLst>
              <a:ext uri="{FF2B5EF4-FFF2-40B4-BE49-F238E27FC236}">
                <a16:creationId xmlns:a16="http://schemas.microsoft.com/office/drawing/2014/main" id="{E314000D-7885-7A93-1D1D-A1E58A26FD92}"/>
              </a:ext>
            </a:extLst>
          </p:cNvPr>
          <p:cNvSpPr>
            <a:spLocks noGrp="1"/>
          </p:cNvSpPr>
          <p:nvPr>
            <p:ph type="body" sz="quarter" idx="10"/>
          </p:nvPr>
        </p:nvSpPr>
        <p:spPr/>
        <p:txBody>
          <a:bodyPr/>
          <a:lstStyle/>
          <a:p>
            <a:r>
              <a:rPr lang="en-AU" noProof="0" dirty="0"/>
              <a:t>04</a:t>
            </a:r>
          </a:p>
        </p:txBody>
      </p:sp>
      <p:sp>
        <p:nvSpPr>
          <p:cNvPr id="4" name="Footer Placeholder 4">
            <a:extLst>
              <a:ext uri="{FF2B5EF4-FFF2-40B4-BE49-F238E27FC236}">
                <a16:creationId xmlns:a16="http://schemas.microsoft.com/office/drawing/2014/main" id="{E4C02E20-5599-C27F-99B8-08BD2E4AD1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t>Presented at the 2026 All Actuaries Summit</a:t>
            </a:r>
          </a:p>
        </p:txBody>
      </p:sp>
    </p:spTree>
    <p:extLst>
      <p:ext uri="{BB962C8B-B14F-4D97-AF65-F5344CB8AC3E}">
        <p14:creationId xmlns:p14="http://schemas.microsoft.com/office/powerpoint/2010/main" val="3428554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1C350-3B60-E1B2-DB0C-63BB30CDE439}"/>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7AE7355-24C9-8522-1803-1FD3C01BB68A}"/>
              </a:ext>
            </a:extLst>
          </p:cNvPr>
          <p:cNvGraphicFramePr>
            <a:graphicFrameLocks/>
          </p:cNvGraphicFramePr>
          <p:nvPr>
            <p:custDataLst>
              <p:tags r:id="rId1"/>
            </p:custDataLst>
            <p:extLst>
              <p:ext uri="{D42A27DB-BD31-4B8C-83A1-F6EECF244321}">
                <p14:modId xmlns:p14="http://schemas.microsoft.com/office/powerpoint/2010/main" val="3790049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think-cell data - do not delete" hidden="1">
                        <a:extLst>
                          <a:ext uri="{FF2B5EF4-FFF2-40B4-BE49-F238E27FC236}">
                            <a16:creationId xmlns:a16="http://schemas.microsoft.com/office/drawing/2014/main" id="{F81F3760-D230-F2D5-3A4E-761CAC949A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7AF839AB-F06D-18EF-18BB-8EC3C1C60626}"/>
              </a:ext>
            </a:extLst>
          </p:cNvPr>
          <p:cNvSpPr/>
          <p:nvPr/>
        </p:nvSpPr>
        <p:spPr>
          <a:xfrm>
            <a:off x="6938209" y="1366437"/>
            <a:ext cx="4536000" cy="935992"/>
          </a:xfrm>
          <a:prstGeom prst="rect">
            <a:avLst/>
          </a:prstGeom>
          <a:solidFill>
            <a:srgbClr val="D8E1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sp>
        <p:nvSpPr>
          <p:cNvPr id="8" name="Title 7">
            <a:extLst>
              <a:ext uri="{FF2B5EF4-FFF2-40B4-BE49-F238E27FC236}">
                <a16:creationId xmlns:a16="http://schemas.microsoft.com/office/drawing/2014/main" id="{66416037-3435-4989-FA24-3D1CDBD739EC}"/>
              </a:ext>
            </a:extLst>
          </p:cNvPr>
          <p:cNvSpPr>
            <a:spLocks noGrp="1"/>
          </p:cNvSpPr>
          <p:nvPr>
            <p:ph type="title"/>
          </p:nvPr>
        </p:nvSpPr>
        <p:spPr>
          <a:xfrm>
            <a:off x="326848" y="288389"/>
            <a:ext cx="8764599" cy="388527"/>
          </a:xfrm>
        </p:spPr>
        <p:txBody>
          <a:bodyPr vert="horz" rIns="0"/>
          <a:lstStyle/>
          <a:p>
            <a:r>
              <a:rPr lang="en-AU" noProof="0" dirty="0">
                <a:solidFill>
                  <a:schemeClr val="accent1"/>
                </a:solidFill>
              </a:rPr>
              <a:t>Catastrophe risk is no longer a quarterly number</a:t>
            </a:r>
          </a:p>
        </p:txBody>
      </p:sp>
      <p:sp>
        <p:nvSpPr>
          <p:cNvPr id="4" name="Slide Number Placeholder 3">
            <a:extLst>
              <a:ext uri="{FF2B5EF4-FFF2-40B4-BE49-F238E27FC236}">
                <a16:creationId xmlns:a16="http://schemas.microsoft.com/office/drawing/2014/main" id="{5E5B21FC-4B98-5E21-EA70-FD5B18DB986D}"/>
              </a:ext>
            </a:extLst>
          </p:cNvPr>
          <p:cNvSpPr>
            <a:spLocks noGrp="1"/>
          </p:cNvSpPr>
          <p:nvPr>
            <p:ph type="sldNum" sz="quarter" idx="12"/>
          </p:nvPr>
        </p:nvSpPr>
        <p:spPr/>
        <p:txBody>
          <a:bodyPr/>
          <a:lstStyle/>
          <a:p>
            <a:fld id="{741AFF56-1126-4107-9C02-BC0EFBF16431}" type="slidenum">
              <a:rPr lang="en-AU" noProof="0" smtClean="0"/>
              <a:pPr/>
              <a:t>22</a:t>
            </a:fld>
            <a:endParaRPr lang="en-AU" noProof="0" dirty="0"/>
          </a:p>
        </p:txBody>
      </p:sp>
      <p:sp>
        <p:nvSpPr>
          <p:cNvPr id="2" name="Footer Placeholder 4">
            <a:extLst>
              <a:ext uri="{FF2B5EF4-FFF2-40B4-BE49-F238E27FC236}">
                <a16:creationId xmlns:a16="http://schemas.microsoft.com/office/drawing/2014/main" id="{58E34A00-F92E-BBEE-B215-58B1E7B74F66}"/>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sp>
        <p:nvSpPr>
          <p:cNvPr id="15" name="Text Placeholder 5">
            <a:extLst>
              <a:ext uri="{FF2B5EF4-FFF2-40B4-BE49-F238E27FC236}">
                <a16:creationId xmlns:a16="http://schemas.microsoft.com/office/drawing/2014/main" id="{270EB503-43DC-22D2-A875-3FE46BC37F39}"/>
              </a:ext>
            </a:extLst>
          </p:cNvPr>
          <p:cNvSpPr txBox="1">
            <a:spLocks/>
          </p:cNvSpPr>
          <p:nvPr/>
        </p:nvSpPr>
        <p:spPr>
          <a:xfrm>
            <a:off x="2105119" y="862695"/>
            <a:ext cx="4582284" cy="388528"/>
          </a:xfrm>
          <a:prstGeom prst="rect">
            <a:avLst/>
          </a:prstGeom>
        </p:spPr>
        <p:txBody>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AU" sz="1800" b="1" noProof="0" dirty="0">
                <a:solidFill>
                  <a:srgbClr val="002060"/>
                </a:solidFill>
              </a:rPr>
              <a:t>Traditional “snapshot” catastrophe modelling</a:t>
            </a:r>
          </a:p>
        </p:txBody>
      </p:sp>
      <p:sp>
        <p:nvSpPr>
          <p:cNvPr id="18" name="Arrow: Right 17">
            <a:extLst>
              <a:ext uri="{FF2B5EF4-FFF2-40B4-BE49-F238E27FC236}">
                <a16:creationId xmlns:a16="http://schemas.microsoft.com/office/drawing/2014/main" id="{B66C114E-4660-0EC2-CA5E-CDB6BA4179EB}"/>
              </a:ext>
            </a:extLst>
          </p:cNvPr>
          <p:cNvSpPr/>
          <p:nvPr/>
        </p:nvSpPr>
        <p:spPr>
          <a:xfrm>
            <a:off x="5967692" y="3167374"/>
            <a:ext cx="249044" cy="29260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400" noProof="0" dirty="0"/>
          </a:p>
        </p:txBody>
      </p:sp>
      <p:sp>
        <p:nvSpPr>
          <p:cNvPr id="5" name="TextBox 4">
            <a:extLst>
              <a:ext uri="{FF2B5EF4-FFF2-40B4-BE49-F238E27FC236}">
                <a16:creationId xmlns:a16="http://schemas.microsoft.com/office/drawing/2014/main" id="{E0D5B22C-2DD8-0A1E-059E-FE048DE70253}"/>
              </a:ext>
            </a:extLst>
          </p:cNvPr>
          <p:cNvSpPr txBox="1"/>
          <p:nvPr/>
        </p:nvSpPr>
        <p:spPr>
          <a:xfrm>
            <a:off x="2105119" y="5639255"/>
            <a:ext cx="8845826" cy="646331"/>
          </a:xfrm>
          <a:prstGeom prst="rect">
            <a:avLst/>
          </a:prstGeom>
          <a:noFill/>
        </p:spPr>
        <p:txBody>
          <a:bodyPr wrap="square">
            <a:spAutoFit/>
          </a:bodyPr>
          <a:lstStyle/>
          <a:p>
            <a:pPr algn="ctr"/>
            <a:r>
              <a:rPr lang="en-AU" sz="1800" b="1" kern="1200" noProof="0" dirty="0">
                <a:solidFill>
                  <a:schemeClr val="tx1"/>
                </a:solidFill>
                <a:effectLst/>
                <a:latin typeface="+mn-lt"/>
                <a:ea typeface="+mn-ea"/>
                <a:cs typeface="+mn-cs"/>
              </a:rPr>
              <a:t>Catastrophe risk is transitioning from a static exposure measurement problem to a dynamic temporal decision problem</a:t>
            </a:r>
            <a:endParaRPr lang="en-AU" b="1" noProof="0" dirty="0"/>
          </a:p>
        </p:txBody>
      </p:sp>
      <p:sp>
        <p:nvSpPr>
          <p:cNvPr id="7" name="TextBox 6">
            <a:extLst>
              <a:ext uri="{FF2B5EF4-FFF2-40B4-BE49-F238E27FC236}">
                <a16:creationId xmlns:a16="http://schemas.microsoft.com/office/drawing/2014/main" id="{3BFBC1CE-4805-35E0-8DBF-680FFE81EEEB}"/>
              </a:ext>
            </a:extLst>
          </p:cNvPr>
          <p:cNvSpPr txBox="1"/>
          <p:nvPr/>
        </p:nvSpPr>
        <p:spPr>
          <a:xfrm>
            <a:off x="2135832" y="1385623"/>
            <a:ext cx="4572000" cy="936000"/>
          </a:xfrm>
          <a:prstGeom prst="rect">
            <a:avLst/>
          </a:prstGeom>
          <a:solidFill>
            <a:schemeClr val="tx2">
              <a:lumMod val="10000"/>
              <a:lumOff val="90000"/>
            </a:schemeClr>
          </a:solidFill>
          <a:ln>
            <a:no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ts val="600"/>
              </a:spcBef>
            </a:pPr>
            <a:r>
              <a:rPr lang="en-AU" sz="2000" b="0" noProof="0" dirty="0">
                <a:solidFill>
                  <a:schemeClr val="tx1"/>
                </a:solidFill>
              </a:rPr>
              <a:t>Cat model outputs updated monthly/quarterly (AAL, EP, PML)​</a:t>
            </a:r>
            <a:endParaRPr lang="en-AU" sz="2000" noProof="0" dirty="0">
              <a:solidFill>
                <a:schemeClr val="tx1"/>
              </a:solidFill>
            </a:endParaRPr>
          </a:p>
        </p:txBody>
      </p:sp>
      <p:sp>
        <p:nvSpPr>
          <p:cNvPr id="17" name="TextBox 16">
            <a:extLst>
              <a:ext uri="{FF2B5EF4-FFF2-40B4-BE49-F238E27FC236}">
                <a16:creationId xmlns:a16="http://schemas.microsoft.com/office/drawing/2014/main" id="{182333D8-F70A-993C-E9E1-6C79723C9FAE}"/>
              </a:ext>
            </a:extLst>
          </p:cNvPr>
          <p:cNvSpPr txBox="1"/>
          <p:nvPr/>
        </p:nvSpPr>
        <p:spPr>
          <a:xfrm>
            <a:off x="6938209" y="4318397"/>
            <a:ext cx="4536000" cy="936000"/>
          </a:xfrm>
          <a:prstGeom prst="rect">
            <a:avLst/>
          </a:prstGeom>
          <a:solidFill>
            <a:schemeClr val="accent1">
              <a:lumMod val="20000"/>
              <a:lumOff val="80000"/>
            </a:schemeClr>
          </a:solidFill>
          <a:ln>
            <a:solidFill>
              <a:schemeClr val="accent1">
                <a:lumMod val="20000"/>
                <a:lumOff val="80000"/>
              </a:schemeClr>
            </a:solidFill>
          </a:ln>
        </p:spPr>
        <p:txBody>
          <a:bodyPr wrap="square" anchor="ctr">
            <a:spAutoFit/>
          </a:bodyPr>
          <a:lstStyle/>
          <a:p>
            <a:pPr>
              <a:spcBef>
                <a:spcPts val="600"/>
              </a:spcBef>
              <a:spcAft>
                <a:spcPts val="600"/>
              </a:spcAft>
            </a:pPr>
            <a:r>
              <a:rPr lang="en-AU" sz="2000" noProof="0" dirty="0"/>
              <a:t>“What is our expected loss today — and how is it drifting?”</a:t>
            </a:r>
          </a:p>
        </p:txBody>
      </p:sp>
      <p:sp>
        <p:nvSpPr>
          <p:cNvPr id="6" name="TextBox 5">
            <a:extLst>
              <a:ext uri="{FF2B5EF4-FFF2-40B4-BE49-F238E27FC236}">
                <a16:creationId xmlns:a16="http://schemas.microsoft.com/office/drawing/2014/main" id="{E4DBCF3E-322E-7090-7E9F-137BD0535E3D}"/>
              </a:ext>
            </a:extLst>
          </p:cNvPr>
          <p:cNvSpPr txBox="1"/>
          <p:nvPr/>
        </p:nvSpPr>
        <p:spPr>
          <a:xfrm>
            <a:off x="2105119" y="4307371"/>
            <a:ext cx="4582284" cy="936000"/>
          </a:xfrm>
          <a:prstGeom prst="rect">
            <a:avLst/>
          </a:prstGeom>
          <a:solidFill>
            <a:schemeClr val="tx2">
              <a:lumMod val="10000"/>
              <a:lumOff val="90000"/>
            </a:schemeClr>
          </a:solidFill>
          <a:ln>
            <a:no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ts val="600"/>
              </a:spcBef>
            </a:pPr>
            <a:r>
              <a:rPr lang="en-AU" sz="2000" b="0" noProof="0" dirty="0">
                <a:solidFill>
                  <a:schemeClr val="tx1"/>
                </a:solidFill>
              </a:rPr>
              <a:t>“What is our risk?” — often recognised after the fact</a:t>
            </a:r>
          </a:p>
        </p:txBody>
      </p:sp>
      <p:sp>
        <p:nvSpPr>
          <p:cNvPr id="9" name="TextBox 8">
            <a:extLst>
              <a:ext uri="{FF2B5EF4-FFF2-40B4-BE49-F238E27FC236}">
                <a16:creationId xmlns:a16="http://schemas.microsoft.com/office/drawing/2014/main" id="{02887116-EE94-60ED-2F18-9A462D2C4D62}"/>
              </a:ext>
            </a:extLst>
          </p:cNvPr>
          <p:cNvSpPr txBox="1"/>
          <p:nvPr/>
        </p:nvSpPr>
        <p:spPr>
          <a:xfrm>
            <a:off x="2105119" y="2866007"/>
            <a:ext cx="4582284" cy="936000"/>
          </a:xfrm>
          <a:prstGeom prst="rect">
            <a:avLst/>
          </a:prstGeom>
          <a:solidFill>
            <a:schemeClr val="tx2">
              <a:lumMod val="10000"/>
              <a:lumOff val="90000"/>
            </a:schemeClr>
          </a:solidFill>
          <a:ln>
            <a:no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ts val="600"/>
              </a:spcBef>
            </a:pPr>
            <a:r>
              <a:rPr lang="en-AU" sz="2000" noProof="0" dirty="0">
                <a:solidFill>
                  <a:schemeClr val="tx1"/>
                </a:solidFill>
              </a:rPr>
              <a:t>​</a:t>
            </a:r>
            <a:r>
              <a:rPr lang="en-AU" sz="2000" b="0" noProof="0" dirty="0">
                <a:solidFill>
                  <a:schemeClr val="tx1"/>
                </a:solidFill>
              </a:rPr>
              <a:t>Exposure reviews quarterly / annually (risk committees, renewals)​</a:t>
            </a:r>
          </a:p>
        </p:txBody>
      </p:sp>
      <p:sp>
        <p:nvSpPr>
          <p:cNvPr id="10" name="TextBox 9">
            <a:extLst>
              <a:ext uri="{FF2B5EF4-FFF2-40B4-BE49-F238E27FC236}">
                <a16:creationId xmlns:a16="http://schemas.microsoft.com/office/drawing/2014/main" id="{63FA7864-BEE3-D526-6494-AC41107D96F2}"/>
              </a:ext>
            </a:extLst>
          </p:cNvPr>
          <p:cNvSpPr txBox="1"/>
          <p:nvPr/>
        </p:nvSpPr>
        <p:spPr>
          <a:xfrm>
            <a:off x="587731" y="1366437"/>
            <a:ext cx="1116000" cy="953540"/>
          </a:xfrm>
          <a:prstGeom prst="rect">
            <a:avLst/>
          </a:prstGeom>
          <a:solidFill>
            <a:srgbClr val="002060"/>
          </a:solidFill>
          <a:ln>
            <a:no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spcBef>
                <a:spcPts val="600"/>
              </a:spcBef>
            </a:pPr>
            <a:r>
              <a:rPr lang="en-AU" sz="2000" noProof="0" dirty="0">
                <a:solidFill>
                  <a:schemeClr val="bg1"/>
                </a:solidFill>
              </a:rPr>
              <a:t>Data​</a:t>
            </a:r>
          </a:p>
        </p:txBody>
      </p:sp>
      <p:sp>
        <p:nvSpPr>
          <p:cNvPr id="11" name="TextBox 10">
            <a:extLst>
              <a:ext uri="{FF2B5EF4-FFF2-40B4-BE49-F238E27FC236}">
                <a16:creationId xmlns:a16="http://schemas.microsoft.com/office/drawing/2014/main" id="{72B48BC8-768A-4981-376A-F06BC04A957B}"/>
              </a:ext>
            </a:extLst>
          </p:cNvPr>
          <p:cNvSpPr txBox="1"/>
          <p:nvPr/>
        </p:nvSpPr>
        <p:spPr>
          <a:xfrm>
            <a:off x="587731" y="2845674"/>
            <a:ext cx="1116000" cy="950963"/>
          </a:xfrm>
          <a:prstGeom prst="rect">
            <a:avLst/>
          </a:prstGeom>
          <a:solidFill>
            <a:srgbClr val="002060"/>
          </a:solidFill>
          <a:ln>
            <a:solidFill>
              <a:srgbClr val="002060"/>
            </a:solid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spcBef>
                <a:spcPts val="600"/>
              </a:spcBef>
            </a:pPr>
            <a:r>
              <a:rPr lang="en-AU" sz="2000" noProof="0" dirty="0">
                <a:solidFill>
                  <a:schemeClr val="bg1"/>
                </a:solidFill>
              </a:rPr>
              <a:t>Cadence​</a:t>
            </a:r>
          </a:p>
        </p:txBody>
      </p:sp>
      <p:sp>
        <p:nvSpPr>
          <p:cNvPr id="12" name="TextBox 11">
            <a:extLst>
              <a:ext uri="{FF2B5EF4-FFF2-40B4-BE49-F238E27FC236}">
                <a16:creationId xmlns:a16="http://schemas.microsoft.com/office/drawing/2014/main" id="{5F646F8D-DF77-10C8-4DD4-7176C8CB8362}"/>
              </a:ext>
            </a:extLst>
          </p:cNvPr>
          <p:cNvSpPr txBox="1"/>
          <p:nvPr/>
        </p:nvSpPr>
        <p:spPr>
          <a:xfrm>
            <a:off x="587731" y="4307371"/>
            <a:ext cx="1116000" cy="962336"/>
          </a:xfrm>
          <a:prstGeom prst="rect">
            <a:avLst/>
          </a:prstGeom>
          <a:solidFill>
            <a:srgbClr val="002060"/>
          </a:solidFill>
          <a:ln>
            <a:noFill/>
          </a:ln>
        </p:spPr>
        <p:txBody>
          <a:bodyPr anchor="ctr"/>
          <a:lstStyle>
            <a:defPPr>
              <a:defRPr lang="en-US"/>
            </a:defPPr>
            <a:lvl1pPr indent="0">
              <a:lnSpc>
                <a:spcPct val="100000"/>
              </a:lnSpc>
              <a:spcBef>
                <a:spcPts val="1800"/>
              </a:spcBef>
              <a:spcAft>
                <a:spcPts val="600"/>
              </a:spcAft>
              <a:buFont typeface="Arial" panose="020B0604020202020204" pitchFamily="34" charset="0"/>
              <a:buNone/>
              <a:defRPr sz="1600" b="1">
                <a:solidFill>
                  <a:schemeClr val="accent2"/>
                </a:solidFill>
                <a:cs typeface="QBE Sans Medium" panose="020B0603020203020204" pitchFamily="34" charset="0"/>
              </a:defRPr>
            </a:lvl1pPr>
            <a:lvl2pPr marL="742950" lvl="1" indent="-285750">
              <a:lnSpc>
                <a:spcPct val="100000"/>
              </a:lnSpc>
              <a:spcBef>
                <a:spcPts val="0"/>
              </a:spcBef>
              <a:buFont typeface="Arial" panose="020B0604020202020204" pitchFamily="34" charset="0"/>
              <a:buChar char="•"/>
              <a:tabLst/>
              <a:defRPr sz="1600">
                <a:solidFill>
                  <a:schemeClr val="accent3"/>
                </a:solidFill>
              </a:defRPr>
            </a:lvl2pPr>
            <a:lvl3pPr marL="355600" indent="-355600">
              <a:lnSpc>
                <a:spcPct val="100000"/>
              </a:lnSpc>
              <a:spcBef>
                <a:spcPts val="0"/>
              </a:spcBef>
              <a:buFont typeface="Arial" panose="020B0604020202020204" pitchFamily="34" charset="0"/>
              <a:buChar char="•"/>
              <a:tabLst/>
              <a:defRPr sz="1400">
                <a:solidFill>
                  <a:schemeClr val="accent3"/>
                </a:solidFill>
              </a:defRPr>
            </a:lvl3pPr>
            <a:lvl4pPr marL="712788" indent="-357188">
              <a:lnSpc>
                <a:spcPct val="100000"/>
              </a:lnSpc>
              <a:spcBef>
                <a:spcPts val="0"/>
              </a:spcBef>
              <a:buFont typeface="Arial" panose="020B0604020202020204" pitchFamily="34" charset="0"/>
              <a:buChar char="•"/>
              <a:tabLst/>
              <a:defRPr sz="1400">
                <a:solidFill>
                  <a:schemeClr val="accent3"/>
                </a:solidFill>
              </a:defRPr>
            </a:lvl4pPr>
            <a:lvl5pPr marL="1068388" indent="-355600">
              <a:lnSpc>
                <a:spcPct val="100000"/>
              </a:lnSpc>
              <a:spcBef>
                <a:spcPts val="0"/>
              </a:spcBef>
              <a:buFont typeface="Arial" panose="020B0604020202020204" pitchFamily="34" charset="0"/>
              <a:buChar char="•"/>
              <a:tabLst/>
              <a:defRPr sz="1400">
                <a:solidFill>
                  <a:schemeClr val="accent3"/>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spcBef>
                <a:spcPts val="600"/>
              </a:spcBef>
            </a:pPr>
            <a:r>
              <a:rPr lang="en-AU" sz="2000" noProof="0" dirty="0">
                <a:solidFill>
                  <a:schemeClr val="bg1"/>
                </a:solidFill>
              </a:rPr>
              <a:t>Decision question</a:t>
            </a:r>
            <a:r>
              <a:rPr lang="en-AU" sz="2000" b="0" noProof="0" dirty="0">
                <a:solidFill>
                  <a:schemeClr val="bg1"/>
                </a:solidFill>
              </a:rPr>
              <a:t>​</a:t>
            </a:r>
          </a:p>
        </p:txBody>
      </p:sp>
      <p:sp>
        <p:nvSpPr>
          <p:cNvPr id="14" name="TextBox 13">
            <a:extLst>
              <a:ext uri="{FF2B5EF4-FFF2-40B4-BE49-F238E27FC236}">
                <a16:creationId xmlns:a16="http://schemas.microsoft.com/office/drawing/2014/main" id="{AD5DAA45-EEF9-BBBC-8695-0B09BC10FFAA}"/>
              </a:ext>
            </a:extLst>
          </p:cNvPr>
          <p:cNvSpPr txBox="1"/>
          <p:nvPr/>
        </p:nvSpPr>
        <p:spPr>
          <a:xfrm>
            <a:off x="6938209" y="2867265"/>
            <a:ext cx="4536000" cy="936000"/>
          </a:xfrm>
          <a:prstGeom prst="rect">
            <a:avLst/>
          </a:prstGeom>
          <a:solidFill>
            <a:schemeClr val="accent1">
              <a:lumMod val="20000"/>
              <a:lumOff val="80000"/>
            </a:schemeClr>
          </a:solidFill>
          <a:ln>
            <a:solidFill>
              <a:schemeClr val="accent1">
                <a:lumMod val="20000"/>
                <a:lumOff val="80000"/>
              </a:schemeClr>
            </a:solidFill>
          </a:ln>
        </p:spPr>
        <p:txBody>
          <a:bodyPr wrap="square" anchor="ctr">
            <a:spAutoFit/>
          </a:bodyPr>
          <a:lstStyle/>
          <a:p>
            <a:pPr>
              <a:spcBef>
                <a:spcPts val="600"/>
              </a:spcBef>
              <a:spcAft>
                <a:spcPts val="600"/>
              </a:spcAft>
            </a:pPr>
            <a:r>
              <a:rPr lang="en-AU" sz="2000" noProof="0" dirty="0"/>
              <a:t>Dashboards update continuously (hotspots, footprints, loss views)​</a:t>
            </a:r>
          </a:p>
        </p:txBody>
      </p:sp>
      <p:sp>
        <p:nvSpPr>
          <p:cNvPr id="16" name="TextBox 15">
            <a:extLst>
              <a:ext uri="{FF2B5EF4-FFF2-40B4-BE49-F238E27FC236}">
                <a16:creationId xmlns:a16="http://schemas.microsoft.com/office/drawing/2014/main" id="{36C61748-7808-7452-FA1F-1BBD065A64D4}"/>
              </a:ext>
            </a:extLst>
          </p:cNvPr>
          <p:cNvSpPr txBox="1"/>
          <p:nvPr/>
        </p:nvSpPr>
        <p:spPr>
          <a:xfrm>
            <a:off x="6938209" y="1480494"/>
            <a:ext cx="4536000" cy="707886"/>
          </a:xfrm>
          <a:prstGeom prst="rect">
            <a:avLst/>
          </a:prstGeom>
          <a:solidFill>
            <a:schemeClr val="accent1">
              <a:lumMod val="20000"/>
              <a:lumOff val="80000"/>
            </a:schemeClr>
          </a:solidFill>
          <a:ln>
            <a:solidFill>
              <a:schemeClr val="accent1">
                <a:lumMod val="20000"/>
                <a:lumOff val="80000"/>
              </a:schemeClr>
            </a:solidFill>
          </a:ln>
        </p:spPr>
        <p:txBody>
          <a:bodyPr wrap="square" anchor="ctr">
            <a:spAutoFit/>
          </a:bodyPr>
          <a:lstStyle/>
          <a:p>
            <a:pPr>
              <a:spcBef>
                <a:spcPts val="600"/>
              </a:spcBef>
              <a:spcAft>
                <a:spcPts val="600"/>
              </a:spcAft>
            </a:pPr>
            <a:r>
              <a:rPr lang="en-AU" sz="2000" noProof="0" dirty="0"/>
              <a:t>Live inputs: forecasts + exposure change + portfolio mix​</a:t>
            </a:r>
          </a:p>
        </p:txBody>
      </p:sp>
      <p:sp>
        <p:nvSpPr>
          <p:cNvPr id="19" name="Text Placeholder 9">
            <a:extLst>
              <a:ext uri="{FF2B5EF4-FFF2-40B4-BE49-F238E27FC236}">
                <a16:creationId xmlns:a16="http://schemas.microsoft.com/office/drawing/2014/main" id="{2F077D99-ED50-3BEB-E681-EFE8958FFAB1}"/>
              </a:ext>
            </a:extLst>
          </p:cNvPr>
          <p:cNvSpPr txBox="1">
            <a:spLocks/>
          </p:cNvSpPr>
          <p:nvPr/>
        </p:nvSpPr>
        <p:spPr>
          <a:xfrm>
            <a:off x="7203254" y="868962"/>
            <a:ext cx="3398486" cy="371513"/>
          </a:xfrm>
          <a:prstGeom prst="rect">
            <a:avLst/>
          </a:prstGeom>
        </p:spPr>
        <p:txBody>
          <a:bodyPr vert="horz" wrap="square" lIns="0" tIns="46800" rIns="0" bIns="46800" rtlCol="0" anchor="t" anchorCtr="0">
            <a:sp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noProof="0" dirty="0">
                <a:solidFill>
                  <a:srgbClr val="002060"/>
                </a:solidFill>
              </a:rPr>
              <a:t>Temporal “continuous” intelligence</a:t>
            </a:r>
          </a:p>
        </p:txBody>
      </p:sp>
      <p:cxnSp>
        <p:nvCxnSpPr>
          <p:cNvPr id="21" name="Straight Arrow Connector 20">
            <a:extLst>
              <a:ext uri="{FF2B5EF4-FFF2-40B4-BE49-F238E27FC236}">
                <a16:creationId xmlns:a16="http://schemas.microsoft.com/office/drawing/2014/main" id="{85F6B40B-6EF7-CCF4-5554-0F57CB129A33}"/>
              </a:ext>
            </a:extLst>
          </p:cNvPr>
          <p:cNvCxnSpPr>
            <a:cxnSpLocks/>
          </p:cNvCxnSpPr>
          <p:nvPr/>
        </p:nvCxnSpPr>
        <p:spPr>
          <a:xfrm>
            <a:off x="3909416" y="5499653"/>
            <a:ext cx="555597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69275D4C-A948-E44E-9B98-29A2FCC6CF96}"/>
              </a:ext>
            </a:extLst>
          </p:cNvPr>
          <p:cNvSpPr/>
          <p:nvPr/>
        </p:nvSpPr>
        <p:spPr>
          <a:xfrm>
            <a:off x="1470991" y="1366437"/>
            <a:ext cx="10003218" cy="935992"/>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sp>
        <p:nvSpPr>
          <p:cNvPr id="25" name="Rectangle 24">
            <a:extLst>
              <a:ext uri="{FF2B5EF4-FFF2-40B4-BE49-F238E27FC236}">
                <a16:creationId xmlns:a16="http://schemas.microsoft.com/office/drawing/2014/main" id="{C55A9612-C203-3E7B-B239-72598B75088A}"/>
              </a:ext>
            </a:extLst>
          </p:cNvPr>
          <p:cNvSpPr/>
          <p:nvPr/>
        </p:nvSpPr>
        <p:spPr>
          <a:xfrm>
            <a:off x="1601051" y="2843097"/>
            <a:ext cx="9866526" cy="953540"/>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sp>
        <p:nvSpPr>
          <p:cNvPr id="26" name="Rectangle 25">
            <a:extLst>
              <a:ext uri="{FF2B5EF4-FFF2-40B4-BE49-F238E27FC236}">
                <a16:creationId xmlns:a16="http://schemas.microsoft.com/office/drawing/2014/main" id="{59125264-E985-0A04-86B4-8764B7430E18}"/>
              </a:ext>
            </a:extLst>
          </p:cNvPr>
          <p:cNvSpPr/>
          <p:nvPr/>
        </p:nvSpPr>
        <p:spPr>
          <a:xfrm>
            <a:off x="1607683" y="4311769"/>
            <a:ext cx="9866526" cy="953540"/>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spTree>
    <p:extLst>
      <p:ext uri="{BB962C8B-B14F-4D97-AF65-F5344CB8AC3E}">
        <p14:creationId xmlns:p14="http://schemas.microsoft.com/office/powerpoint/2010/main" val="2269191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06D7132-277F-3DFD-455A-7FB69D31EA24}"/>
              </a:ext>
            </a:extLst>
          </p:cNvPr>
          <p:cNvGraphicFramePr>
            <a:graphicFrameLocks/>
          </p:cNvGraphicFramePr>
          <p:nvPr>
            <p:custDataLst>
              <p:tags r:id="rId1"/>
            </p:custDataLst>
            <p:extLst>
              <p:ext uri="{D42A27DB-BD31-4B8C-83A1-F6EECF244321}">
                <p14:modId xmlns:p14="http://schemas.microsoft.com/office/powerpoint/2010/main" val="14066186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80FEF32-4632-585F-CDCA-66EC7D0B747C}"/>
              </a:ext>
            </a:extLst>
          </p:cNvPr>
          <p:cNvSpPr>
            <a:spLocks noGrp="1"/>
          </p:cNvSpPr>
          <p:nvPr>
            <p:ph type="title"/>
          </p:nvPr>
        </p:nvSpPr>
        <p:spPr>
          <a:xfrm>
            <a:off x="326848" y="288390"/>
            <a:ext cx="7372665" cy="1016070"/>
          </a:xfrm>
        </p:spPr>
        <p:txBody>
          <a:bodyPr vert="horz" rIns="0" anchor="t">
            <a:normAutofit/>
          </a:bodyPr>
          <a:lstStyle/>
          <a:p>
            <a:r>
              <a:rPr lang="en-AU" sz="3200" noProof="0" dirty="0">
                <a:solidFill>
                  <a:schemeClr val="accent1"/>
                </a:solidFill>
              </a:rPr>
              <a:t>Decision Making Journey</a:t>
            </a:r>
            <a:r>
              <a:rPr lang="en-AU" sz="2800" noProof="0" dirty="0"/>
              <a:t>: </a:t>
            </a:r>
            <a:br>
              <a:rPr lang="en-AU" sz="2800" noProof="0" dirty="0"/>
            </a:br>
            <a:r>
              <a:rPr lang="en-AU" sz="2400" noProof="0" dirty="0"/>
              <a:t>Using early signals to stay within risk appetite</a:t>
            </a:r>
            <a:endParaRPr lang="en-AU" sz="2800" noProof="0" dirty="0"/>
          </a:p>
        </p:txBody>
      </p:sp>
      <p:pic>
        <p:nvPicPr>
          <p:cNvPr id="9" name="Content Placeholder 8">
            <a:extLst>
              <a:ext uri="{FF2B5EF4-FFF2-40B4-BE49-F238E27FC236}">
                <a16:creationId xmlns:a16="http://schemas.microsoft.com/office/drawing/2014/main" id="{2C109FF2-383E-DEC4-4A48-AF2AB6942652}"/>
              </a:ext>
            </a:extLst>
          </p:cNvPr>
          <p:cNvPicPr>
            <a:picLocks noGrp="1" noChangeAspect="1"/>
          </p:cNvPicPr>
          <p:nvPr>
            <p:ph idx="1"/>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585486" y="342981"/>
            <a:ext cx="967024" cy="683722"/>
          </a:xfrm>
        </p:spPr>
      </p:pic>
      <p:sp>
        <p:nvSpPr>
          <p:cNvPr id="4" name="Slide Number Placeholder 3">
            <a:extLst>
              <a:ext uri="{FF2B5EF4-FFF2-40B4-BE49-F238E27FC236}">
                <a16:creationId xmlns:a16="http://schemas.microsoft.com/office/drawing/2014/main" id="{0CAF8774-7C48-90D7-49F3-00000CB12EA4}"/>
              </a:ext>
            </a:extLst>
          </p:cNvPr>
          <p:cNvSpPr>
            <a:spLocks noGrp="1"/>
          </p:cNvSpPr>
          <p:nvPr>
            <p:ph type="sldNum" sz="quarter" idx="12"/>
          </p:nvPr>
        </p:nvSpPr>
        <p:spPr/>
        <p:txBody>
          <a:bodyPr anchor="b">
            <a:normAutofit/>
          </a:bodyPr>
          <a:lstStyle/>
          <a:p>
            <a:pPr>
              <a:spcAft>
                <a:spcPts val="600"/>
              </a:spcAft>
            </a:pPr>
            <a:fld id="{741AFF56-1126-4107-9C02-BC0EFBF16431}" type="slidenum">
              <a:rPr lang="en-AU" noProof="0" smtClean="0"/>
              <a:pPr>
                <a:spcAft>
                  <a:spcPts val="600"/>
                </a:spcAft>
              </a:pPr>
              <a:t>23</a:t>
            </a:fld>
            <a:endParaRPr lang="en-AU" noProof="0" dirty="0"/>
          </a:p>
        </p:txBody>
      </p:sp>
      <p:graphicFrame>
        <p:nvGraphicFramePr>
          <p:cNvPr id="7" name="Content Placeholder 6" descr="Basic Timeline">
            <a:extLst>
              <a:ext uri="{FF2B5EF4-FFF2-40B4-BE49-F238E27FC236}">
                <a16:creationId xmlns:a16="http://schemas.microsoft.com/office/drawing/2014/main" id="{AFBE2B6F-66F8-EE4F-830F-47F17A21203A}"/>
              </a:ext>
            </a:extLst>
          </p:cNvPr>
          <p:cNvGraphicFramePr>
            <a:graphicFrameLocks noGrp="1"/>
          </p:cNvGraphicFramePr>
          <p:nvPr>
            <p:ph sz="quarter" idx="4294967295"/>
            <p:extLst>
              <p:ext uri="{D42A27DB-BD31-4B8C-83A1-F6EECF244321}">
                <p14:modId xmlns:p14="http://schemas.microsoft.com/office/powerpoint/2010/main" val="1332815997"/>
              </p:ext>
              <p:ext uri="{E7BDC344-281C-4309-B0C6-D0EE65EED2A8}">
                <p202:designPr xmlns:p202="http://schemas.microsoft.com/office/powerpoint/2020/02/main">
                  <p202:designTagLst>
                    <p202:designTag name="ARCH:1:CLS" val="SmartArt"/>
                    <p202:designTag name="ARCH:1:VSVAR" val="Timeline"/>
                  </p202:designTagLst>
                </p202:designPr>
              </p:ext>
            </p:extLst>
          </p:nvPr>
        </p:nvGraphicFramePr>
        <p:xfrm>
          <a:off x="663575" y="1520825"/>
          <a:ext cx="11528425" cy="50276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a:extLst>
              <a:ext uri="{FF2B5EF4-FFF2-40B4-BE49-F238E27FC236}">
                <a16:creationId xmlns:a16="http://schemas.microsoft.com/office/drawing/2014/main" id="{C3A37FB2-739F-BDFD-6E57-BDF1CD6588E6}"/>
              </a:ext>
            </a:extLst>
          </p:cNvPr>
          <p:cNvSpPr txBox="1"/>
          <p:nvPr/>
        </p:nvSpPr>
        <p:spPr>
          <a:xfrm>
            <a:off x="8552510" y="409758"/>
            <a:ext cx="3639490" cy="646331"/>
          </a:xfrm>
          <a:prstGeom prst="rect">
            <a:avLst/>
          </a:prstGeom>
          <a:noFill/>
        </p:spPr>
        <p:txBody>
          <a:bodyPr wrap="square">
            <a:spAutoFit/>
          </a:bodyPr>
          <a:lstStyle/>
          <a:p>
            <a:r>
              <a:rPr lang="en-AU" sz="1200" noProof="0" dirty="0">
                <a:effectLst/>
                <a:ea typeface="MS Mincho" panose="02020609040205080304" pitchFamily="49" charset="-128"/>
                <a:cs typeface="Times New Roman" panose="02020603050405020304" pitchFamily="18" charset="0"/>
              </a:rPr>
              <a:t>Australian insurer writing home and motor across NSW, VIC, QLD, with concentrations in hail and bushfire‑exposed postcodes </a:t>
            </a:r>
            <a:endParaRPr lang="en-AU" sz="1200" noProof="0" dirty="0"/>
          </a:p>
        </p:txBody>
      </p:sp>
      <p:sp>
        <p:nvSpPr>
          <p:cNvPr id="13" name="Callout: Up Arrow 12">
            <a:extLst>
              <a:ext uri="{FF2B5EF4-FFF2-40B4-BE49-F238E27FC236}">
                <a16:creationId xmlns:a16="http://schemas.microsoft.com/office/drawing/2014/main" id="{D98E0D6E-AB66-2B8C-36C4-6FB8376C3F19}"/>
              </a:ext>
            </a:extLst>
          </p:cNvPr>
          <p:cNvSpPr/>
          <p:nvPr/>
        </p:nvSpPr>
        <p:spPr>
          <a:xfrm rot="16200000">
            <a:off x="9353571" y="2199859"/>
            <a:ext cx="2037368" cy="1370176"/>
          </a:xfrm>
          <a:prstGeom prst="upArrowCallou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lang="en-AU" sz="1600" noProof="0" dirty="0">
                <a:solidFill>
                  <a:schemeClr val="tx1"/>
                </a:solidFill>
              </a:rPr>
              <a:t>Dynamic Reinsurance</a:t>
            </a:r>
          </a:p>
        </p:txBody>
      </p:sp>
    </p:spTree>
    <p:extLst>
      <p:ext uri="{BB962C8B-B14F-4D97-AF65-F5344CB8AC3E}">
        <p14:creationId xmlns:p14="http://schemas.microsoft.com/office/powerpoint/2010/main" val="208480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F3B7BE7-1DC3-B4B0-380B-CFAA7F4388A4}"/>
              </a:ext>
            </a:extLst>
          </p:cNvPr>
          <p:cNvGraphicFramePr>
            <a:graphicFrameLocks/>
          </p:cNvGraphicFramePr>
          <p:nvPr>
            <p:custDataLst>
              <p:tags r:id="rId1"/>
            </p:custDataLst>
            <p:extLst>
              <p:ext uri="{D42A27DB-BD31-4B8C-83A1-F6EECF244321}">
                <p14:modId xmlns:p14="http://schemas.microsoft.com/office/powerpoint/2010/main" val="3241717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E4438BC9-53A9-9037-F770-5BBE29FC240D}"/>
              </a:ext>
            </a:extLst>
          </p:cNvPr>
          <p:cNvSpPr>
            <a:spLocks noGrp="1"/>
          </p:cNvSpPr>
          <p:nvPr>
            <p:ph type="sldNum" sz="quarter" idx="12"/>
          </p:nvPr>
        </p:nvSpPr>
        <p:spPr/>
        <p:txBody>
          <a:bodyPr/>
          <a:lstStyle/>
          <a:p>
            <a:fld id="{741AFF56-1126-4107-9C02-BC0EFBF16431}" type="slidenum">
              <a:rPr lang="en-AU" noProof="0" smtClean="0"/>
              <a:pPr/>
              <a:t>24</a:t>
            </a:fld>
            <a:endParaRPr lang="en-AU" noProof="0" dirty="0"/>
          </a:p>
        </p:txBody>
      </p:sp>
      <p:sp>
        <p:nvSpPr>
          <p:cNvPr id="6" name="Title 1">
            <a:extLst>
              <a:ext uri="{FF2B5EF4-FFF2-40B4-BE49-F238E27FC236}">
                <a16:creationId xmlns:a16="http://schemas.microsoft.com/office/drawing/2014/main" id="{906F1BBC-CB4E-0937-3486-E71F2AF5B49F}"/>
              </a:ext>
            </a:extLst>
          </p:cNvPr>
          <p:cNvSpPr>
            <a:spLocks noGrp="1"/>
          </p:cNvSpPr>
          <p:nvPr>
            <p:ph type="title"/>
          </p:nvPr>
        </p:nvSpPr>
        <p:spPr>
          <a:xfrm>
            <a:off x="327025" y="201877"/>
            <a:ext cx="11550992" cy="1231900"/>
          </a:xfrm>
        </p:spPr>
        <p:txBody>
          <a:bodyPr vert="horz" rIns="0"/>
          <a:lstStyle/>
          <a:p>
            <a:r>
              <a:rPr lang="en-AU" noProof="0" dirty="0">
                <a:solidFill>
                  <a:schemeClr val="accent1"/>
                </a:solidFill>
              </a:rPr>
              <a:t>Dynamic Reinsurance: Good Idea, Hard Reality</a:t>
            </a:r>
            <a:br>
              <a:rPr lang="en-AU" noProof="0" dirty="0"/>
            </a:br>
            <a:r>
              <a:rPr lang="en-AU" sz="1800" noProof="0" dirty="0"/>
              <a:t>Reinsurance is not just about buying protection – it is about when, how much, at what price and under what governance</a:t>
            </a:r>
            <a:endParaRPr lang="en-AU" noProof="0" dirty="0"/>
          </a:p>
        </p:txBody>
      </p:sp>
      <p:sp>
        <p:nvSpPr>
          <p:cNvPr id="11" name="Rectangle 10">
            <a:extLst>
              <a:ext uri="{FF2B5EF4-FFF2-40B4-BE49-F238E27FC236}">
                <a16:creationId xmlns:a16="http://schemas.microsoft.com/office/drawing/2014/main" id="{4FC2CBF2-A00F-E697-65B5-02438CC964C2}"/>
              </a:ext>
            </a:extLst>
          </p:cNvPr>
          <p:cNvSpPr/>
          <p:nvPr/>
        </p:nvSpPr>
        <p:spPr>
          <a:xfrm>
            <a:off x="313981" y="2048223"/>
            <a:ext cx="3608828" cy="287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AU" sz="1200" noProof="0" dirty="0">
                <a:solidFill>
                  <a:schemeClr val="accent1">
                    <a:lumMod val="50000"/>
                  </a:schemeClr>
                </a:solidFill>
              </a:rPr>
              <a:t>NOT ALWAYS AVAILABLE WHEN NEEDED</a:t>
            </a:r>
          </a:p>
          <a:p>
            <a:r>
              <a:rPr lang="en-AU" sz="1200" noProof="0" dirty="0">
                <a:solidFill>
                  <a:schemeClr val="tx1"/>
                </a:solidFill>
              </a:rPr>
              <a:t>When risk peaks, capacity tightens, terms deteriorate and pricing spikes. By the time you most want it, the window may be closed.</a:t>
            </a:r>
          </a:p>
          <a:p>
            <a:endParaRPr lang="en-AU" sz="1200" noProof="0" dirty="0">
              <a:solidFill>
                <a:schemeClr val="tx1"/>
              </a:solidFill>
            </a:endParaRPr>
          </a:p>
          <a:p>
            <a:r>
              <a:rPr lang="en-AU" sz="1200" noProof="0" dirty="0">
                <a:solidFill>
                  <a:schemeClr val="accent1">
                    <a:lumMod val="50000"/>
                  </a:schemeClr>
                </a:solidFill>
              </a:rPr>
              <a:t>CAN BECOME EXPENSIVE</a:t>
            </a:r>
          </a:p>
          <a:p>
            <a:r>
              <a:rPr lang="en-AU" sz="1200" noProof="0" dirty="0">
                <a:solidFill>
                  <a:schemeClr val="tx1"/>
                </a:solidFill>
              </a:rPr>
              <a:t>Repeated purchases of more cover can erode value. May be overpaying to smooth outcomes shareholders already accept. </a:t>
            </a:r>
          </a:p>
          <a:p>
            <a:endParaRPr lang="en-AU" sz="1200" noProof="0" dirty="0">
              <a:solidFill>
                <a:schemeClr val="tx1"/>
              </a:solidFill>
            </a:endParaRPr>
          </a:p>
          <a:p>
            <a:r>
              <a:rPr lang="en-AU" sz="1200" noProof="0" dirty="0">
                <a:solidFill>
                  <a:schemeClr val="accent1">
                    <a:lumMod val="50000"/>
                  </a:schemeClr>
                </a:solidFill>
              </a:rPr>
              <a:t>GOVERNANCE CAN BE SLOWER THAN THE MODEL</a:t>
            </a:r>
          </a:p>
          <a:p>
            <a:r>
              <a:rPr lang="en-AU" sz="1200" noProof="0" dirty="0">
                <a:solidFill>
                  <a:schemeClr val="tx1"/>
                </a:solidFill>
              </a:rPr>
              <a:t>APRA (GPS 230) requires a board- approved framework, clear accountability and documentation. Hard to execute quickly unless pre-positioned. </a:t>
            </a:r>
          </a:p>
          <a:p>
            <a:endParaRPr lang="en-AU" sz="1200" noProof="0" dirty="0">
              <a:solidFill>
                <a:schemeClr val="accent1">
                  <a:lumMod val="50000"/>
                </a:schemeClr>
              </a:solidFill>
            </a:endParaRPr>
          </a:p>
        </p:txBody>
      </p:sp>
      <p:sp>
        <p:nvSpPr>
          <p:cNvPr id="12" name="Rectangle 11">
            <a:extLst>
              <a:ext uri="{FF2B5EF4-FFF2-40B4-BE49-F238E27FC236}">
                <a16:creationId xmlns:a16="http://schemas.microsoft.com/office/drawing/2014/main" id="{879A88DD-93E0-49CC-380F-BE09030AABD0}"/>
              </a:ext>
            </a:extLst>
          </p:cNvPr>
          <p:cNvSpPr/>
          <p:nvPr/>
        </p:nvSpPr>
        <p:spPr>
          <a:xfrm>
            <a:off x="7860887" y="2067935"/>
            <a:ext cx="3617865" cy="25938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t">
              <a:lnSpc>
                <a:spcPts val="1500"/>
              </a:lnSpc>
              <a:buNone/>
            </a:pPr>
            <a:r>
              <a:rPr lang="en-AU" sz="1200" b="1" noProof="0" dirty="0">
                <a:solidFill>
                  <a:srgbClr val="1D0147"/>
                </a:solidFill>
              </a:rPr>
              <a:t>ADVANTAGE MAY BE TEMPORARY</a:t>
            </a:r>
            <a:br>
              <a:rPr lang="en-AU" sz="1200" noProof="0" dirty="0">
                <a:solidFill>
                  <a:srgbClr val="152D20"/>
                </a:solidFill>
              </a:rPr>
            </a:br>
            <a:r>
              <a:rPr lang="en-AU" sz="1200" noProof="0" dirty="0">
                <a:solidFill>
                  <a:schemeClr val="tx1"/>
                </a:solidFill>
              </a:rPr>
              <a:t>Once dynamic reinsurance becomes common, reinsurers and ILS markets will price for it.</a:t>
            </a:r>
          </a:p>
          <a:p>
            <a:pPr fontAlgn="t">
              <a:lnSpc>
                <a:spcPts val="1500"/>
              </a:lnSpc>
              <a:buNone/>
            </a:pPr>
            <a:endParaRPr lang="en-AU" sz="1200" noProof="0" dirty="0">
              <a:solidFill>
                <a:schemeClr val="tx1"/>
              </a:solidFill>
            </a:endParaRPr>
          </a:p>
          <a:p>
            <a:pPr fontAlgn="t">
              <a:lnSpc>
                <a:spcPts val="1500"/>
              </a:lnSpc>
              <a:buNone/>
            </a:pPr>
            <a:r>
              <a:rPr lang="en-AU" sz="1200" b="1" noProof="0" dirty="0">
                <a:solidFill>
                  <a:srgbClr val="1D0147"/>
                </a:solidFill>
              </a:rPr>
              <a:t>STRUCTURAL EDGE CAN COMPRESS</a:t>
            </a:r>
            <a:br>
              <a:rPr lang="en-AU" sz="1200" noProof="0" dirty="0">
                <a:solidFill>
                  <a:srgbClr val="152D20"/>
                </a:solidFill>
              </a:rPr>
            </a:br>
            <a:r>
              <a:rPr lang="en-AU" sz="1200" noProof="0" dirty="0">
                <a:solidFill>
                  <a:schemeClr val="tx1"/>
                </a:solidFill>
              </a:rPr>
              <a:t>What looks like a structural edge today may quickly compress into a tactical capability as others catch up.</a:t>
            </a:r>
          </a:p>
          <a:p>
            <a:pPr fontAlgn="t">
              <a:lnSpc>
                <a:spcPts val="1500"/>
              </a:lnSpc>
              <a:buNone/>
            </a:pPr>
            <a:endParaRPr lang="en-AU" sz="1200" noProof="0" dirty="0">
              <a:solidFill>
                <a:schemeClr val="tx1"/>
              </a:solidFill>
            </a:endParaRPr>
          </a:p>
          <a:p>
            <a:pPr fontAlgn="t">
              <a:lnSpc>
                <a:spcPts val="1500"/>
              </a:lnSpc>
              <a:buNone/>
            </a:pPr>
            <a:r>
              <a:rPr lang="en-AU" sz="1200" b="1" noProof="0" dirty="0">
                <a:solidFill>
                  <a:srgbClr val="1D0147"/>
                </a:solidFill>
              </a:rPr>
              <a:t>EARLY SIGNALS ARE NOT UNIQUE</a:t>
            </a:r>
            <a:br>
              <a:rPr lang="en-AU" sz="1200" noProof="0" dirty="0">
                <a:solidFill>
                  <a:srgbClr val="152D20"/>
                </a:solidFill>
              </a:rPr>
            </a:br>
            <a:r>
              <a:rPr lang="en-AU" sz="1200" noProof="0" dirty="0">
                <a:solidFill>
                  <a:schemeClr val="tx1"/>
                </a:solidFill>
              </a:rPr>
              <a:t>When everyone sees the same signals and hears the same broker advice, they all try to buy protection at once.</a:t>
            </a:r>
          </a:p>
          <a:p>
            <a:pPr algn="ctr"/>
            <a:endParaRPr lang="en-AU" sz="1200" noProof="0" dirty="0">
              <a:solidFill>
                <a:srgbClr val="152D20"/>
              </a:solidFill>
            </a:endParaRPr>
          </a:p>
        </p:txBody>
      </p:sp>
      <p:sp>
        <p:nvSpPr>
          <p:cNvPr id="13" name="Rectangle 12">
            <a:extLst>
              <a:ext uri="{FF2B5EF4-FFF2-40B4-BE49-F238E27FC236}">
                <a16:creationId xmlns:a16="http://schemas.microsoft.com/office/drawing/2014/main" id="{48B0A1B5-7060-9F2F-591B-2F31168E61CA}"/>
              </a:ext>
            </a:extLst>
          </p:cNvPr>
          <p:cNvSpPr/>
          <p:nvPr/>
        </p:nvSpPr>
        <p:spPr>
          <a:xfrm>
            <a:off x="4108343" y="2005068"/>
            <a:ext cx="3595786" cy="287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t">
              <a:lnSpc>
                <a:spcPts val="1500"/>
              </a:lnSpc>
              <a:buNone/>
            </a:pPr>
            <a:r>
              <a:rPr lang="en-AU" sz="1200" b="1" noProof="0" dirty="0">
                <a:solidFill>
                  <a:srgbClr val="152D20"/>
                </a:solidFill>
              </a:rPr>
              <a:t>CAPITAL BENEFIT MAY BE LIMITED</a:t>
            </a:r>
            <a:br>
              <a:rPr lang="en-AU" sz="1200" noProof="0" dirty="0">
                <a:solidFill>
                  <a:schemeClr val="tx1"/>
                </a:solidFill>
              </a:rPr>
            </a:br>
            <a:r>
              <a:rPr lang="en-AU" sz="1200" noProof="0" dirty="0">
                <a:solidFill>
                  <a:schemeClr val="tx1"/>
                </a:solidFill>
              </a:rPr>
              <a:t>Dynamic cover is often sold as capital solution, but GPS 116 governs capital outcomes, not deal economics. May require APRA’s consultation with every “deal”.</a:t>
            </a:r>
          </a:p>
          <a:p>
            <a:pPr fontAlgn="t">
              <a:lnSpc>
                <a:spcPts val="1500"/>
              </a:lnSpc>
              <a:buNone/>
            </a:pPr>
            <a:endParaRPr lang="en-AU" sz="1200" noProof="0" dirty="0">
              <a:solidFill>
                <a:schemeClr val="tx1"/>
              </a:solidFill>
            </a:endParaRPr>
          </a:p>
          <a:p>
            <a:pPr fontAlgn="t">
              <a:lnSpc>
                <a:spcPts val="1500"/>
              </a:lnSpc>
              <a:buNone/>
            </a:pPr>
            <a:r>
              <a:rPr lang="en-AU" sz="1200" b="1" noProof="0" dirty="0">
                <a:solidFill>
                  <a:srgbClr val="152D20"/>
                </a:solidFill>
              </a:rPr>
              <a:t>CAPITAL RELIEF IS NOT GUARANTEED</a:t>
            </a:r>
            <a:br>
              <a:rPr lang="en-AU" sz="1200" noProof="0" dirty="0">
                <a:solidFill>
                  <a:schemeClr val="tx1"/>
                </a:solidFill>
              </a:rPr>
            </a:br>
            <a:r>
              <a:rPr lang="en-AU" sz="1200" noProof="0" dirty="0">
                <a:solidFill>
                  <a:schemeClr val="tx1"/>
                </a:solidFill>
              </a:rPr>
              <a:t>Even when reinsurance makes clear economic sense, capital recognition may be constrained.</a:t>
            </a:r>
          </a:p>
          <a:p>
            <a:pPr fontAlgn="t">
              <a:lnSpc>
                <a:spcPts val="1500"/>
              </a:lnSpc>
              <a:buNone/>
            </a:pPr>
            <a:endParaRPr lang="en-AU" sz="1200" noProof="0" dirty="0">
              <a:solidFill>
                <a:schemeClr val="tx1"/>
              </a:solidFill>
            </a:endParaRPr>
          </a:p>
          <a:p>
            <a:pPr fontAlgn="t">
              <a:lnSpc>
                <a:spcPts val="1500"/>
              </a:lnSpc>
              <a:buNone/>
            </a:pPr>
            <a:r>
              <a:rPr lang="en-AU" sz="1200" b="1" noProof="0" dirty="0">
                <a:solidFill>
                  <a:srgbClr val="152D20"/>
                </a:solidFill>
              </a:rPr>
              <a:t>DATA QUALITY IS A CONSTRAINT</a:t>
            </a:r>
            <a:br>
              <a:rPr lang="en-AU" sz="1200" noProof="0" dirty="0">
                <a:solidFill>
                  <a:schemeClr val="tx1"/>
                </a:solidFill>
              </a:rPr>
            </a:br>
            <a:r>
              <a:rPr lang="en-AU" sz="1200" noProof="0" dirty="0">
                <a:solidFill>
                  <a:schemeClr val="tx1"/>
                </a:solidFill>
              </a:rPr>
              <a:t>Timely, decision-grade exposure, claims and near-term hazard signals are hard to obtain. Weak data can trigger the wrong actions — too early, too late, or too aggressively.</a:t>
            </a:r>
          </a:p>
          <a:p>
            <a:pPr algn="ctr"/>
            <a:endParaRPr lang="en-AU" sz="1200" noProof="0" dirty="0">
              <a:solidFill>
                <a:schemeClr val="tx1"/>
              </a:solidFill>
            </a:endParaRPr>
          </a:p>
        </p:txBody>
      </p:sp>
      <p:sp>
        <p:nvSpPr>
          <p:cNvPr id="16" name="Rectangle: Rounded Corners 15">
            <a:extLst>
              <a:ext uri="{FF2B5EF4-FFF2-40B4-BE49-F238E27FC236}">
                <a16:creationId xmlns:a16="http://schemas.microsoft.com/office/drawing/2014/main" id="{8B8E3A85-5478-DE23-5ECA-F50F8582DE4F}"/>
              </a:ext>
            </a:extLst>
          </p:cNvPr>
          <p:cNvSpPr/>
          <p:nvPr/>
        </p:nvSpPr>
        <p:spPr>
          <a:xfrm>
            <a:off x="327025" y="5035821"/>
            <a:ext cx="3595786" cy="596349"/>
          </a:xfrm>
          <a:prstGeom prst="roundRect">
            <a:avLst/>
          </a:prstGeom>
          <a:solidFill>
            <a:schemeClr val="bg1"/>
          </a:solidFill>
          <a:ln>
            <a:solidFill>
              <a:srgbClr val="0024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Temporal intelligence may tell us when to hedge — but market capacity may already have closed.</a:t>
            </a:r>
          </a:p>
        </p:txBody>
      </p:sp>
      <p:sp>
        <p:nvSpPr>
          <p:cNvPr id="20" name="Rectangle: Rounded Corners 19">
            <a:extLst>
              <a:ext uri="{FF2B5EF4-FFF2-40B4-BE49-F238E27FC236}">
                <a16:creationId xmlns:a16="http://schemas.microsoft.com/office/drawing/2014/main" id="{428EC9F2-DF66-6464-1D54-C80784F5FAC5}"/>
              </a:ext>
            </a:extLst>
          </p:cNvPr>
          <p:cNvSpPr/>
          <p:nvPr/>
        </p:nvSpPr>
        <p:spPr>
          <a:xfrm>
            <a:off x="4099409" y="5035821"/>
            <a:ext cx="3595786" cy="596349"/>
          </a:xfrm>
          <a:prstGeom prst="roundRect">
            <a:avLst/>
          </a:prstGeom>
          <a:solidFill>
            <a:schemeClr val="bg1"/>
          </a:solidFill>
          <a:ln>
            <a:solidFill>
              <a:srgbClr val="152D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Dynamic reinsurance needs dynamic governance. Governance latency can exceed risk velocity.</a:t>
            </a:r>
          </a:p>
        </p:txBody>
      </p:sp>
      <p:sp>
        <p:nvSpPr>
          <p:cNvPr id="21" name="Rectangle: Rounded Corners 20">
            <a:extLst>
              <a:ext uri="{FF2B5EF4-FFF2-40B4-BE49-F238E27FC236}">
                <a16:creationId xmlns:a16="http://schemas.microsoft.com/office/drawing/2014/main" id="{BC79F7F4-268D-8313-5139-A3391D0C4FC1}"/>
              </a:ext>
            </a:extLst>
          </p:cNvPr>
          <p:cNvSpPr/>
          <p:nvPr/>
        </p:nvSpPr>
        <p:spPr>
          <a:xfrm>
            <a:off x="7871793" y="5035821"/>
            <a:ext cx="3595786" cy="596349"/>
          </a:xfrm>
          <a:prstGeom prst="roundRect">
            <a:avLst/>
          </a:prstGeom>
          <a:solidFill>
            <a:schemeClr val="bg1"/>
          </a:solidFill>
          <a:ln>
            <a:solidFill>
              <a:srgbClr val="1D01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The real differentiator is not foresight, but who can act first.</a:t>
            </a:r>
          </a:p>
        </p:txBody>
      </p:sp>
      <p:grpSp>
        <p:nvGrpSpPr>
          <p:cNvPr id="24" name="Group 23">
            <a:extLst>
              <a:ext uri="{FF2B5EF4-FFF2-40B4-BE49-F238E27FC236}">
                <a16:creationId xmlns:a16="http://schemas.microsoft.com/office/drawing/2014/main" id="{EC1A52C4-66A6-32D5-4F8D-8921FA4C938A}"/>
              </a:ext>
            </a:extLst>
          </p:cNvPr>
          <p:cNvGrpSpPr/>
          <p:nvPr/>
        </p:nvGrpSpPr>
        <p:grpSpPr>
          <a:xfrm>
            <a:off x="431677" y="5147418"/>
            <a:ext cx="372256" cy="373154"/>
            <a:chOff x="304115" y="2186521"/>
            <a:chExt cx="306171" cy="306910"/>
          </a:xfrm>
          <a:solidFill>
            <a:srgbClr val="00249E"/>
          </a:solidFill>
        </p:grpSpPr>
        <p:sp>
          <p:nvSpPr>
            <p:cNvPr id="25" name="Freeform 94">
              <a:extLst>
                <a:ext uri="{FF2B5EF4-FFF2-40B4-BE49-F238E27FC236}">
                  <a16:creationId xmlns:a16="http://schemas.microsoft.com/office/drawing/2014/main" id="{635E0C22-DF52-D541-60B5-2B70DD43E4CD}"/>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grpFill/>
            <a:ln>
              <a:no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26" name="Gleichschenkliges Dreieck 15">
              <a:extLst>
                <a:ext uri="{FF2B5EF4-FFF2-40B4-BE49-F238E27FC236}">
                  <a16:creationId xmlns:a16="http://schemas.microsoft.com/office/drawing/2014/main" id="{106229FF-AD04-D5A7-FAE7-F211E58B2E01}"/>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nvGrpSpPr>
          <p:cNvPr id="27" name="Group 26">
            <a:extLst>
              <a:ext uri="{FF2B5EF4-FFF2-40B4-BE49-F238E27FC236}">
                <a16:creationId xmlns:a16="http://schemas.microsoft.com/office/drawing/2014/main" id="{8FC4C9DD-C00D-8F69-5D9D-F86285D0D230}"/>
              </a:ext>
            </a:extLst>
          </p:cNvPr>
          <p:cNvGrpSpPr/>
          <p:nvPr/>
        </p:nvGrpSpPr>
        <p:grpSpPr>
          <a:xfrm>
            <a:off x="4201921" y="5147418"/>
            <a:ext cx="372256" cy="373154"/>
            <a:chOff x="304115" y="2186521"/>
            <a:chExt cx="306171" cy="306910"/>
          </a:xfrm>
          <a:solidFill>
            <a:srgbClr val="152D20"/>
          </a:solidFill>
        </p:grpSpPr>
        <p:sp>
          <p:nvSpPr>
            <p:cNvPr id="28" name="Freeform 94">
              <a:extLst>
                <a:ext uri="{FF2B5EF4-FFF2-40B4-BE49-F238E27FC236}">
                  <a16:creationId xmlns:a16="http://schemas.microsoft.com/office/drawing/2014/main" id="{13DBCD37-B0BC-5F73-D213-C8FA84A5F844}"/>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grpFill/>
            <a:ln>
              <a:no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29" name="Gleichschenkliges Dreieck 15">
              <a:extLst>
                <a:ext uri="{FF2B5EF4-FFF2-40B4-BE49-F238E27FC236}">
                  <a16:creationId xmlns:a16="http://schemas.microsoft.com/office/drawing/2014/main" id="{622D13F0-248E-43C3-5A89-EF5F38A61C33}"/>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nvGrpSpPr>
          <p:cNvPr id="30" name="Group 29">
            <a:extLst>
              <a:ext uri="{FF2B5EF4-FFF2-40B4-BE49-F238E27FC236}">
                <a16:creationId xmlns:a16="http://schemas.microsoft.com/office/drawing/2014/main" id="{95E8A5CA-E6E1-F0E9-EDEA-E6CA04E270FD}"/>
              </a:ext>
            </a:extLst>
          </p:cNvPr>
          <p:cNvGrpSpPr/>
          <p:nvPr/>
        </p:nvGrpSpPr>
        <p:grpSpPr>
          <a:xfrm>
            <a:off x="7933569" y="5147418"/>
            <a:ext cx="372256" cy="373154"/>
            <a:chOff x="304115" y="2186521"/>
            <a:chExt cx="306171" cy="306910"/>
          </a:xfrm>
          <a:solidFill>
            <a:srgbClr val="1D0147"/>
          </a:solidFill>
        </p:grpSpPr>
        <p:sp>
          <p:nvSpPr>
            <p:cNvPr id="31" name="Freeform 94">
              <a:extLst>
                <a:ext uri="{FF2B5EF4-FFF2-40B4-BE49-F238E27FC236}">
                  <a16:creationId xmlns:a16="http://schemas.microsoft.com/office/drawing/2014/main" id="{B0B2E7DD-31B5-4CF8-4BEC-395C90B9D407}"/>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grpFill/>
            <a:ln>
              <a:no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32" name="Gleichschenkliges Dreieck 15">
              <a:extLst>
                <a:ext uri="{FF2B5EF4-FFF2-40B4-BE49-F238E27FC236}">
                  <a16:creationId xmlns:a16="http://schemas.microsoft.com/office/drawing/2014/main" id="{0B0192A7-3C76-F265-9A58-C417C7FFA555}"/>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nvGrpSpPr>
          <p:cNvPr id="46" name="Group 45">
            <a:extLst>
              <a:ext uri="{FF2B5EF4-FFF2-40B4-BE49-F238E27FC236}">
                <a16:creationId xmlns:a16="http://schemas.microsoft.com/office/drawing/2014/main" id="{439C858B-8F8B-0611-34C9-F348B1D065FB}"/>
              </a:ext>
            </a:extLst>
          </p:cNvPr>
          <p:cNvGrpSpPr/>
          <p:nvPr/>
        </p:nvGrpSpPr>
        <p:grpSpPr>
          <a:xfrm>
            <a:off x="172482" y="1030250"/>
            <a:ext cx="3750329" cy="758792"/>
            <a:chOff x="172482" y="1030250"/>
            <a:chExt cx="3750329" cy="758792"/>
          </a:xfrm>
        </p:grpSpPr>
        <p:sp>
          <p:nvSpPr>
            <p:cNvPr id="8" name="Rectangle 7">
              <a:extLst>
                <a:ext uri="{FF2B5EF4-FFF2-40B4-BE49-F238E27FC236}">
                  <a16:creationId xmlns:a16="http://schemas.microsoft.com/office/drawing/2014/main" id="{E10C4039-23F2-FDBD-33DF-1A88FFBA4F39}"/>
                </a:ext>
              </a:extLst>
            </p:cNvPr>
            <p:cNvSpPr/>
            <p:nvPr/>
          </p:nvSpPr>
          <p:spPr>
            <a:xfrm>
              <a:off x="327025" y="1080328"/>
              <a:ext cx="3595786" cy="708714"/>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1700" indent="-358775">
                <a:buAutoNum type="arabicPeriod"/>
              </a:pPr>
              <a:r>
                <a:rPr lang="en-AU" noProof="0" dirty="0"/>
                <a:t>REINSURANCE</a:t>
              </a:r>
            </a:p>
            <a:p>
              <a:pPr marL="901700"/>
              <a:r>
                <a:rPr lang="en-AU" sz="1200" noProof="0" dirty="0"/>
                <a:t>Protection is dynamic, markets are not</a:t>
              </a:r>
            </a:p>
          </p:txBody>
        </p:sp>
        <p:grpSp>
          <p:nvGrpSpPr>
            <p:cNvPr id="38" name="Group 37">
              <a:extLst>
                <a:ext uri="{FF2B5EF4-FFF2-40B4-BE49-F238E27FC236}">
                  <a16:creationId xmlns:a16="http://schemas.microsoft.com/office/drawing/2014/main" id="{223754A0-D412-05C3-6966-7943F26F8122}"/>
                </a:ext>
              </a:extLst>
            </p:cNvPr>
            <p:cNvGrpSpPr/>
            <p:nvPr/>
          </p:nvGrpSpPr>
          <p:grpSpPr>
            <a:xfrm>
              <a:off x="172482" y="1030250"/>
              <a:ext cx="741724" cy="700903"/>
              <a:chOff x="327025" y="2173357"/>
              <a:chExt cx="627132" cy="592618"/>
            </a:xfrm>
          </p:grpSpPr>
          <p:sp>
            <p:nvSpPr>
              <p:cNvPr id="37" name="Oval 36">
                <a:extLst>
                  <a:ext uri="{FF2B5EF4-FFF2-40B4-BE49-F238E27FC236}">
                    <a16:creationId xmlns:a16="http://schemas.microsoft.com/office/drawing/2014/main" id="{C96673A5-0176-EFB3-E12C-D31C743A9EB3}"/>
                  </a:ext>
                </a:extLst>
              </p:cNvPr>
              <p:cNvSpPr/>
              <p:nvPr/>
            </p:nvSpPr>
            <p:spPr>
              <a:xfrm>
                <a:off x="327025" y="2173357"/>
                <a:ext cx="627132" cy="592618"/>
              </a:xfrm>
              <a:prstGeom prst="ellipse">
                <a:avLst/>
              </a:prstGeom>
              <a:solidFill>
                <a:srgbClr val="00249E"/>
              </a:solidFill>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36" name="Graphic 35" descr="Shield with solid fill">
                <a:extLst>
                  <a:ext uri="{FF2B5EF4-FFF2-40B4-BE49-F238E27FC236}">
                    <a16:creationId xmlns:a16="http://schemas.microsoft.com/office/drawing/2014/main" id="{641AADAE-5BC5-FB64-F2AE-83701684C3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6665" y="2276291"/>
                <a:ext cx="387854" cy="387854"/>
              </a:xfrm>
              <a:prstGeom prst="rect">
                <a:avLst/>
              </a:prstGeom>
            </p:spPr>
          </p:pic>
        </p:grpSp>
      </p:grpSp>
      <p:grpSp>
        <p:nvGrpSpPr>
          <p:cNvPr id="45" name="Group 44">
            <a:extLst>
              <a:ext uri="{FF2B5EF4-FFF2-40B4-BE49-F238E27FC236}">
                <a16:creationId xmlns:a16="http://schemas.microsoft.com/office/drawing/2014/main" id="{012DAF83-FB02-94D5-C18E-32C58A945062}"/>
              </a:ext>
            </a:extLst>
          </p:cNvPr>
          <p:cNvGrpSpPr/>
          <p:nvPr/>
        </p:nvGrpSpPr>
        <p:grpSpPr>
          <a:xfrm>
            <a:off x="3949346" y="1027041"/>
            <a:ext cx="3745849" cy="762001"/>
            <a:chOff x="3949346" y="1027041"/>
            <a:chExt cx="3745849" cy="762001"/>
          </a:xfrm>
        </p:grpSpPr>
        <p:sp>
          <p:nvSpPr>
            <p:cNvPr id="9" name="Rectangle 8">
              <a:extLst>
                <a:ext uri="{FF2B5EF4-FFF2-40B4-BE49-F238E27FC236}">
                  <a16:creationId xmlns:a16="http://schemas.microsoft.com/office/drawing/2014/main" id="{5EC17E66-4C3C-B4F8-011A-DD395BDFCD12}"/>
                </a:ext>
              </a:extLst>
            </p:cNvPr>
            <p:cNvSpPr/>
            <p:nvPr/>
          </p:nvSpPr>
          <p:spPr>
            <a:xfrm>
              <a:off x="4099409" y="1080328"/>
              <a:ext cx="3595786" cy="708714"/>
            </a:xfrm>
            <a:prstGeom prst="rect">
              <a:avLst/>
            </a:prstGeom>
            <a:solidFill>
              <a:srgbClr val="152D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1700" indent="-358775"/>
              <a:r>
                <a:rPr lang="en-AU" noProof="0" dirty="0"/>
                <a:t>2.   GOVERNANCE</a:t>
              </a:r>
            </a:p>
            <a:p>
              <a:pPr marL="901700"/>
              <a:r>
                <a:rPr lang="en-AU" sz="1200" noProof="0" dirty="0"/>
                <a:t>Control and agility must evolve together</a:t>
              </a:r>
            </a:p>
          </p:txBody>
        </p:sp>
        <p:sp>
          <p:nvSpPr>
            <p:cNvPr id="40" name="Oval 39">
              <a:extLst>
                <a:ext uri="{FF2B5EF4-FFF2-40B4-BE49-F238E27FC236}">
                  <a16:creationId xmlns:a16="http://schemas.microsoft.com/office/drawing/2014/main" id="{D4DECDC4-8BEC-3115-237E-B298699183FA}"/>
                </a:ext>
              </a:extLst>
            </p:cNvPr>
            <p:cNvSpPr/>
            <p:nvPr/>
          </p:nvSpPr>
          <p:spPr>
            <a:xfrm>
              <a:off x="3949346" y="1027041"/>
              <a:ext cx="741724" cy="700903"/>
            </a:xfrm>
            <a:prstGeom prst="ellipse">
              <a:avLst/>
            </a:prstGeom>
            <a:solidFill>
              <a:srgbClr val="152D20"/>
            </a:solidFill>
            <a:ln w="38100">
              <a:solidFill>
                <a:srgbClr val="9FD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4" name="Graphic 43" descr="Court outline">
              <a:extLst>
                <a:ext uri="{FF2B5EF4-FFF2-40B4-BE49-F238E27FC236}">
                  <a16:creationId xmlns:a16="http://schemas.microsoft.com/office/drawing/2014/main" id="{9D28CA35-80D1-B402-9CF5-A7778D0D4BB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059549" y="1080328"/>
              <a:ext cx="553961" cy="553961"/>
            </a:xfrm>
            <a:prstGeom prst="rect">
              <a:avLst/>
            </a:prstGeom>
          </p:spPr>
        </p:pic>
      </p:grpSp>
      <p:grpSp>
        <p:nvGrpSpPr>
          <p:cNvPr id="49" name="Group 48">
            <a:extLst>
              <a:ext uri="{FF2B5EF4-FFF2-40B4-BE49-F238E27FC236}">
                <a16:creationId xmlns:a16="http://schemas.microsoft.com/office/drawing/2014/main" id="{CE8E6DA3-F7C1-54F0-8268-F96B4F0E4641}"/>
              </a:ext>
            </a:extLst>
          </p:cNvPr>
          <p:cNvGrpSpPr/>
          <p:nvPr/>
        </p:nvGrpSpPr>
        <p:grpSpPr>
          <a:xfrm>
            <a:off x="7726210" y="1027041"/>
            <a:ext cx="3741369" cy="762002"/>
            <a:chOff x="7726210" y="1027041"/>
            <a:chExt cx="3741369" cy="762002"/>
          </a:xfrm>
        </p:grpSpPr>
        <p:sp>
          <p:nvSpPr>
            <p:cNvPr id="10" name="Rectangle 9">
              <a:extLst>
                <a:ext uri="{FF2B5EF4-FFF2-40B4-BE49-F238E27FC236}">
                  <a16:creationId xmlns:a16="http://schemas.microsoft.com/office/drawing/2014/main" id="{1E5F97D9-A8B0-F87C-DA7E-C1D6D0D9D2B8}"/>
                </a:ext>
              </a:extLst>
            </p:cNvPr>
            <p:cNvSpPr/>
            <p:nvPr/>
          </p:nvSpPr>
          <p:spPr>
            <a:xfrm>
              <a:off x="7871793" y="1080329"/>
              <a:ext cx="3595786" cy="708714"/>
            </a:xfrm>
            <a:prstGeom prst="rect">
              <a:avLst/>
            </a:prstGeom>
            <a:solidFill>
              <a:srgbClr val="1D01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8038" indent="-265113"/>
              <a:r>
                <a:rPr lang="en-AU" noProof="0" dirty="0"/>
                <a:t>3. COMPETETIVE ADVANTAGE</a:t>
              </a:r>
            </a:p>
            <a:p>
              <a:pPr marL="808038"/>
              <a:r>
                <a:rPr lang="en-AU" sz="1200" noProof="0" dirty="0"/>
                <a:t>Edge today, but not for long</a:t>
              </a:r>
            </a:p>
          </p:txBody>
        </p:sp>
        <p:sp>
          <p:nvSpPr>
            <p:cNvPr id="42" name="Oval 41">
              <a:extLst>
                <a:ext uri="{FF2B5EF4-FFF2-40B4-BE49-F238E27FC236}">
                  <a16:creationId xmlns:a16="http://schemas.microsoft.com/office/drawing/2014/main" id="{410B7270-4CFB-E9B5-03BE-4CDD7A90F228}"/>
                </a:ext>
              </a:extLst>
            </p:cNvPr>
            <p:cNvSpPr/>
            <p:nvPr/>
          </p:nvSpPr>
          <p:spPr>
            <a:xfrm>
              <a:off x="7726210" y="1027041"/>
              <a:ext cx="741724" cy="700903"/>
            </a:xfrm>
            <a:prstGeom prst="ellipse">
              <a:avLst/>
            </a:prstGeom>
            <a:solidFill>
              <a:srgbClr val="1D0147"/>
            </a:solidFill>
            <a:ln w="38100">
              <a:solidFill>
                <a:srgbClr val="C198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8" name="Graphic 47" descr="Trophy with solid fill">
              <a:extLst>
                <a:ext uri="{FF2B5EF4-FFF2-40B4-BE49-F238E27FC236}">
                  <a16:creationId xmlns:a16="http://schemas.microsoft.com/office/drawing/2014/main" id="{336EFD18-B247-73A3-0B63-7ACEB923C0B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60887" y="1151991"/>
              <a:ext cx="506411" cy="506411"/>
            </a:xfrm>
            <a:prstGeom prst="rect">
              <a:avLst/>
            </a:prstGeom>
          </p:spPr>
        </p:pic>
      </p:grpSp>
      <p:grpSp>
        <p:nvGrpSpPr>
          <p:cNvPr id="52" name="Group 51">
            <a:extLst>
              <a:ext uri="{FF2B5EF4-FFF2-40B4-BE49-F238E27FC236}">
                <a16:creationId xmlns:a16="http://schemas.microsoft.com/office/drawing/2014/main" id="{F7243E7E-D937-46FD-186F-AC5B570B3450}"/>
              </a:ext>
            </a:extLst>
          </p:cNvPr>
          <p:cNvGrpSpPr/>
          <p:nvPr/>
        </p:nvGrpSpPr>
        <p:grpSpPr>
          <a:xfrm>
            <a:off x="7288332" y="5969414"/>
            <a:ext cx="614273" cy="580466"/>
            <a:chOff x="6328117" y="5820335"/>
            <a:chExt cx="614273" cy="580466"/>
          </a:xfrm>
        </p:grpSpPr>
        <p:sp>
          <p:nvSpPr>
            <p:cNvPr id="50" name="Oval 49">
              <a:extLst>
                <a:ext uri="{FF2B5EF4-FFF2-40B4-BE49-F238E27FC236}">
                  <a16:creationId xmlns:a16="http://schemas.microsoft.com/office/drawing/2014/main" id="{BA8E2F00-5CA5-2950-4B95-E967CB29F3D0}"/>
                </a:ext>
              </a:extLst>
            </p:cNvPr>
            <p:cNvSpPr/>
            <p:nvPr/>
          </p:nvSpPr>
          <p:spPr>
            <a:xfrm>
              <a:off x="6328117" y="5820335"/>
              <a:ext cx="614273" cy="580466"/>
            </a:xfrm>
            <a:prstGeom prst="ellipse">
              <a:avLst/>
            </a:prstGeom>
            <a:solidFill>
              <a:srgbClr val="00249E"/>
            </a:solidFill>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51" name="Graphic 50" descr="Shield with solid fill">
              <a:extLst>
                <a:ext uri="{FF2B5EF4-FFF2-40B4-BE49-F238E27FC236}">
                  <a16:creationId xmlns:a16="http://schemas.microsoft.com/office/drawing/2014/main" id="{DD7E9927-0B3C-6121-AAE5-F7FEC8E543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56366" y="5928824"/>
              <a:ext cx="379901" cy="379901"/>
            </a:xfrm>
            <a:prstGeom prst="rect">
              <a:avLst/>
            </a:prstGeom>
          </p:spPr>
        </p:pic>
      </p:grpSp>
      <p:sp>
        <p:nvSpPr>
          <p:cNvPr id="53" name="Oval 52">
            <a:extLst>
              <a:ext uri="{FF2B5EF4-FFF2-40B4-BE49-F238E27FC236}">
                <a16:creationId xmlns:a16="http://schemas.microsoft.com/office/drawing/2014/main" id="{90968D8B-D194-EEAE-E6E0-E07DB8FCD2EC}"/>
              </a:ext>
            </a:extLst>
          </p:cNvPr>
          <p:cNvSpPr/>
          <p:nvPr/>
        </p:nvSpPr>
        <p:spPr>
          <a:xfrm>
            <a:off x="8629206" y="5953531"/>
            <a:ext cx="631081" cy="596349"/>
          </a:xfrm>
          <a:prstGeom prst="ellipse">
            <a:avLst/>
          </a:prstGeom>
          <a:solidFill>
            <a:srgbClr val="152D20"/>
          </a:solidFill>
          <a:ln w="38100">
            <a:solidFill>
              <a:srgbClr val="9FD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54" name="Graphic 53" descr="Court outline">
            <a:extLst>
              <a:ext uri="{FF2B5EF4-FFF2-40B4-BE49-F238E27FC236}">
                <a16:creationId xmlns:a16="http://schemas.microsoft.com/office/drawing/2014/main" id="{3C62CFD9-D755-D765-DAF7-3C208D2DEA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26158" y="6006819"/>
            <a:ext cx="471326" cy="471326"/>
          </a:xfrm>
          <a:prstGeom prst="rect">
            <a:avLst/>
          </a:prstGeom>
        </p:spPr>
      </p:pic>
      <p:grpSp>
        <p:nvGrpSpPr>
          <p:cNvPr id="57" name="Group 56">
            <a:extLst>
              <a:ext uri="{FF2B5EF4-FFF2-40B4-BE49-F238E27FC236}">
                <a16:creationId xmlns:a16="http://schemas.microsoft.com/office/drawing/2014/main" id="{E8BA9135-7AA0-5347-8307-C0CD35B4D612}"/>
              </a:ext>
            </a:extLst>
          </p:cNvPr>
          <p:cNvGrpSpPr/>
          <p:nvPr/>
        </p:nvGrpSpPr>
        <p:grpSpPr>
          <a:xfrm>
            <a:off x="9962054" y="5953531"/>
            <a:ext cx="631081" cy="596350"/>
            <a:chOff x="9962054" y="5953531"/>
            <a:chExt cx="631081" cy="596350"/>
          </a:xfrm>
        </p:grpSpPr>
        <p:sp>
          <p:nvSpPr>
            <p:cNvPr id="55" name="Oval 54">
              <a:extLst>
                <a:ext uri="{FF2B5EF4-FFF2-40B4-BE49-F238E27FC236}">
                  <a16:creationId xmlns:a16="http://schemas.microsoft.com/office/drawing/2014/main" id="{7FFCFBF9-C65F-DFA5-D918-1B69ABE2C3AE}"/>
                </a:ext>
              </a:extLst>
            </p:cNvPr>
            <p:cNvSpPr/>
            <p:nvPr/>
          </p:nvSpPr>
          <p:spPr>
            <a:xfrm>
              <a:off x="9962054" y="5953531"/>
              <a:ext cx="631081" cy="596350"/>
            </a:xfrm>
            <a:prstGeom prst="ellipse">
              <a:avLst/>
            </a:prstGeom>
            <a:solidFill>
              <a:srgbClr val="1D0147"/>
            </a:solidFill>
            <a:ln w="38100">
              <a:solidFill>
                <a:srgbClr val="C198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56" name="Graphic 55" descr="Trophy with solid fill">
              <a:extLst>
                <a:ext uri="{FF2B5EF4-FFF2-40B4-BE49-F238E27FC236}">
                  <a16:creationId xmlns:a16="http://schemas.microsoft.com/office/drawing/2014/main" id="{68743E00-8F73-F603-5E92-B0E1F63A17D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68177" y="6069704"/>
              <a:ext cx="430870" cy="430870"/>
            </a:xfrm>
            <a:prstGeom prst="rect">
              <a:avLst/>
            </a:prstGeom>
          </p:spPr>
        </p:pic>
      </p:grpSp>
      <p:cxnSp>
        <p:nvCxnSpPr>
          <p:cNvPr id="59" name="Straight Arrow Connector 58">
            <a:extLst>
              <a:ext uri="{FF2B5EF4-FFF2-40B4-BE49-F238E27FC236}">
                <a16:creationId xmlns:a16="http://schemas.microsoft.com/office/drawing/2014/main" id="{88B7D06B-6E2D-5404-72A7-53CA7F1E3EB4}"/>
              </a:ext>
            </a:extLst>
          </p:cNvPr>
          <p:cNvCxnSpPr/>
          <p:nvPr/>
        </p:nvCxnSpPr>
        <p:spPr>
          <a:xfrm>
            <a:off x="8068197" y="6285139"/>
            <a:ext cx="399737"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A3FAE2C-1993-E9A4-0048-8BA9FE88CFFE}"/>
              </a:ext>
            </a:extLst>
          </p:cNvPr>
          <p:cNvCxnSpPr/>
          <p:nvPr/>
        </p:nvCxnSpPr>
        <p:spPr>
          <a:xfrm>
            <a:off x="9408892" y="6275735"/>
            <a:ext cx="399737"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611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BFB98-5D03-E821-0314-9AD7B71000AB}"/>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5CF1083-50AE-CD97-F172-6EF6E0604A16}"/>
              </a:ext>
            </a:extLst>
          </p:cNvPr>
          <p:cNvGraphicFramePr>
            <a:graphicFrameLocks/>
          </p:cNvGraphicFramePr>
          <p:nvPr>
            <p:custDataLst>
              <p:tags r:id="rId1"/>
            </p:custDataLst>
            <p:extLst>
              <p:ext uri="{D42A27DB-BD31-4B8C-83A1-F6EECF244321}">
                <p14:modId xmlns:p14="http://schemas.microsoft.com/office/powerpoint/2010/main" val="38327948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7" name="think-cell data - do not delete" hidden="1">
                        <a:extLst>
                          <a:ext uri="{FF2B5EF4-FFF2-40B4-BE49-F238E27FC236}">
                            <a16:creationId xmlns:a16="http://schemas.microsoft.com/office/drawing/2014/main" id="{DF3B7BE7-1DC3-B4B0-380B-CFAA7F4388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2C8EBF3A-D641-7A81-5E7E-DEBA83368219}"/>
              </a:ext>
            </a:extLst>
          </p:cNvPr>
          <p:cNvSpPr>
            <a:spLocks noGrp="1"/>
          </p:cNvSpPr>
          <p:nvPr>
            <p:ph type="sldNum" sz="quarter" idx="12"/>
          </p:nvPr>
        </p:nvSpPr>
        <p:spPr/>
        <p:txBody>
          <a:bodyPr/>
          <a:lstStyle/>
          <a:p>
            <a:fld id="{741AFF56-1126-4107-9C02-BC0EFBF16431}" type="slidenum">
              <a:rPr lang="en-AU" noProof="0" smtClean="0"/>
              <a:pPr/>
              <a:t>25</a:t>
            </a:fld>
            <a:endParaRPr lang="en-AU" noProof="0" dirty="0"/>
          </a:p>
        </p:txBody>
      </p:sp>
      <p:sp>
        <p:nvSpPr>
          <p:cNvPr id="6" name="Title 1">
            <a:extLst>
              <a:ext uri="{FF2B5EF4-FFF2-40B4-BE49-F238E27FC236}">
                <a16:creationId xmlns:a16="http://schemas.microsoft.com/office/drawing/2014/main" id="{546A9BF2-DAC3-6475-48D1-CC327C09435F}"/>
              </a:ext>
            </a:extLst>
          </p:cNvPr>
          <p:cNvSpPr>
            <a:spLocks noGrp="1"/>
          </p:cNvSpPr>
          <p:nvPr>
            <p:ph type="title"/>
          </p:nvPr>
        </p:nvSpPr>
        <p:spPr>
          <a:xfrm>
            <a:off x="312452" y="200501"/>
            <a:ext cx="11140552" cy="1231900"/>
          </a:xfrm>
        </p:spPr>
        <p:txBody>
          <a:bodyPr vert="horz" rIns="0"/>
          <a:lstStyle/>
          <a:p>
            <a:r>
              <a:rPr lang="en-AU" noProof="0" dirty="0">
                <a:solidFill>
                  <a:schemeClr val="accent1"/>
                </a:solidFill>
              </a:rPr>
              <a:t>Dynamic pricing: Good Idea (?) but even Harder (?) Reality</a:t>
            </a:r>
            <a:br>
              <a:rPr lang="en-AU" noProof="0" dirty="0"/>
            </a:br>
            <a:r>
              <a:rPr lang="en-AU" sz="1800" noProof="0" dirty="0"/>
              <a:t>Pricing is not just about the models – it is about timing, governance and market realities</a:t>
            </a:r>
            <a:endParaRPr lang="en-AU" noProof="0" dirty="0"/>
          </a:p>
        </p:txBody>
      </p:sp>
      <p:sp>
        <p:nvSpPr>
          <p:cNvPr id="11" name="Rectangle 10">
            <a:extLst>
              <a:ext uri="{FF2B5EF4-FFF2-40B4-BE49-F238E27FC236}">
                <a16:creationId xmlns:a16="http://schemas.microsoft.com/office/drawing/2014/main" id="{F510B611-6D7E-A991-1647-BA984A42CEA6}"/>
              </a:ext>
            </a:extLst>
          </p:cNvPr>
          <p:cNvSpPr/>
          <p:nvPr/>
        </p:nvSpPr>
        <p:spPr>
          <a:xfrm>
            <a:off x="284835" y="1724217"/>
            <a:ext cx="3608828" cy="34232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t">
              <a:lnSpc>
                <a:spcPts val="1500"/>
              </a:lnSpc>
              <a:buNone/>
            </a:pPr>
            <a:r>
              <a:rPr lang="en-AU" sz="1200" noProof="0" dirty="0">
                <a:solidFill>
                  <a:srgbClr val="600000"/>
                </a:solidFill>
              </a:rPr>
              <a:t>CUSTOMERS EXPECT STABILITY</a:t>
            </a:r>
          </a:p>
          <a:p>
            <a:r>
              <a:rPr lang="en-AU" sz="1200" noProof="0" dirty="0">
                <a:solidFill>
                  <a:schemeClr val="tx1"/>
                </a:solidFill>
              </a:rPr>
              <a:t>Frequent repricing can damage retention and broker relationships </a:t>
            </a:r>
          </a:p>
          <a:p>
            <a:endParaRPr lang="en-AU" sz="600" noProof="0" dirty="0">
              <a:solidFill>
                <a:schemeClr val="accent1">
                  <a:lumMod val="50000"/>
                </a:schemeClr>
              </a:solidFill>
            </a:endParaRPr>
          </a:p>
          <a:p>
            <a:pPr fontAlgn="t">
              <a:lnSpc>
                <a:spcPts val="1500"/>
              </a:lnSpc>
            </a:pPr>
            <a:r>
              <a:rPr lang="en-AU" sz="1200" noProof="0" dirty="0">
                <a:solidFill>
                  <a:srgbClr val="600000"/>
                </a:solidFill>
              </a:rPr>
              <a:t>COMPETITORS MAY DELAY RESPONDING</a:t>
            </a:r>
          </a:p>
          <a:p>
            <a:r>
              <a:rPr lang="en-AU" sz="1200" noProof="0" dirty="0">
                <a:solidFill>
                  <a:schemeClr val="tx1"/>
                </a:solidFill>
              </a:rPr>
              <a:t>Some will lag risk signals, creating short-term pressure to hold the line.</a:t>
            </a:r>
          </a:p>
          <a:p>
            <a:endParaRPr lang="en-AU" sz="600" noProof="0" dirty="0">
              <a:solidFill>
                <a:schemeClr val="tx1"/>
              </a:solidFill>
            </a:endParaRPr>
          </a:p>
          <a:p>
            <a:pPr fontAlgn="t">
              <a:lnSpc>
                <a:spcPts val="1500"/>
              </a:lnSpc>
            </a:pPr>
            <a:r>
              <a:rPr lang="en-AU" sz="1200" noProof="0" dirty="0">
                <a:solidFill>
                  <a:srgbClr val="600000"/>
                </a:solidFill>
              </a:rPr>
              <a:t>REGULATORY AND CONDUCT CONSTRAINTS</a:t>
            </a:r>
          </a:p>
          <a:p>
            <a:r>
              <a:rPr lang="en-AU" sz="1200" noProof="0" dirty="0">
                <a:solidFill>
                  <a:schemeClr val="tx1"/>
                </a:solidFill>
              </a:rPr>
              <a:t>Regulators and conduct expectations limit the speed and manner of price adjustments.</a:t>
            </a:r>
          </a:p>
          <a:p>
            <a:endParaRPr lang="en-AU" sz="600" noProof="0" dirty="0">
              <a:solidFill>
                <a:schemeClr val="tx1"/>
              </a:solidFill>
            </a:endParaRPr>
          </a:p>
          <a:p>
            <a:pPr fontAlgn="t">
              <a:lnSpc>
                <a:spcPts val="1500"/>
              </a:lnSpc>
            </a:pPr>
            <a:r>
              <a:rPr lang="en-AU" sz="1200" noProof="0" dirty="0">
                <a:solidFill>
                  <a:srgbClr val="600000"/>
                </a:solidFill>
              </a:rPr>
              <a:t>SIGNALS ARE PROBABALISTIC</a:t>
            </a:r>
          </a:p>
          <a:p>
            <a:r>
              <a:rPr lang="en-AU" sz="1200" noProof="0" dirty="0">
                <a:solidFill>
                  <a:schemeClr val="tx1"/>
                </a:solidFill>
              </a:rPr>
              <a:t>Climate and hazard signals are uncertain, not deterministic. </a:t>
            </a:r>
          </a:p>
          <a:p>
            <a:endParaRPr lang="en-AU" sz="600" noProof="0" dirty="0">
              <a:solidFill>
                <a:schemeClr val="tx1"/>
              </a:solidFill>
            </a:endParaRPr>
          </a:p>
          <a:p>
            <a:pPr fontAlgn="t">
              <a:lnSpc>
                <a:spcPts val="1500"/>
              </a:lnSpc>
            </a:pPr>
            <a:r>
              <a:rPr lang="en-AU" sz="1200" noProof="0" dirty="0">
                <a:solidFill>
                  <a:srgbClr val="600000"/>
                </a:solidFill>
              </a:rPr>
              <a:t>RISK OF WRONG MOVES</a:t>
            </a:r>
          </a:p>
          <a:p>
            <a:r>
              <a:rPr lang="en-AU" sz="1200" noProof="0" dirty="0">
                <a:solidFill>
                  <a:schemeClr val="tx1"/>
                </a:solidFill>
              </a:rPr>
              <a:t>Incorrect pricing only creates value when responsiveness is balanced against customer, market and regulatory realities</a:t>
            </a:r>
          </a:p>
          <a:p>
            <a:endParaRPr lang="en-AU" sz="1200" noProof="0" dirty="0">
              <a:solidFill>
                <a:schemeClr val="accent1">
                  <a:lumMod val="50000"/>
                </a:schemeClr>
              </a:solidFill>
            </a:endParaRPr>
          </a:p>
        </p:txBody>
      </p:sp>
      <p:sp>
        <p:nvSpPr>
          <p:cNvPr id="12" name="Rectangle 11">
            <a:extLst>
              <a:ext uri="{FF2B5EF4-FFF2-40B4-BE49-F238E27FC236}">
                <a16:creationId xmlns:a16="http://schemas.microsoft.com/office/drawing/2014/main" id="{2374DA3F-28C3-B608-1F89-469646E01969}"/>
              </a:ext>
            </a:extLst>
          </p:cNvPr>
          <p:cNvSpPr/>
          <p:nvPr/>
        </p:nvSpPr>
        <p:spPr>
          <a:xfrm>
            <a:off x="7849712" y="1765361"/>
            <a:ext cx="3617865" cy="31284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t">
              <a:buNone/>
            </a:pPr>
            <a:r>
              <a:rPr lang="en-AU" sz="1200" noProof="0" dirty="0">
                <a:solidFill>
                  <a:srgbClr val="1D0147"/>
                </a:solidFill>
              </a:rPr>
              <a:t>EARLY RECOGNITION CAN HELP </a:t>
            </a:r>
          </a:p>
          <a:p>
            <a:pPr fontAlgn="t">
              <a:buNone/>
            </a:pPr>
            <a:r>
              <a:rPr lang="en-AU" sz="1200" noProof="0" dirty="0">
                <a:solidFill>
                  <a:schemeClr val="tx1"/>
                </a:solidFill>
              </a:rPr>
              <a:t>Being first to detect risk changes can improve pricing precision. </a:t>
            </a:r>
          </a:p>
          <a:p>
            <a:pPr fontAlgn="t">
              <a:buNone/>
            </a:pPr>
            <a:endParaRPr lang="en-AU" sz="1200" noProof="0" dirty="0">
              <a:solidFill>
                <a:schemeClr val="tx1"/>
              </a:solidFill>
            </a:endParaRPr>
          </a:p>
          <a:p>
            <a:pPr fontAlgn="t">
              <a:buNone/>
            </a:pPr>
            <a:r>
              <a:rPr lang="en-AU" sz="1200" noProof="0" dirty="0">
                <a:solidFill>
                  <a:srgbClr val="1D0147"/>
                </a:solidFill>
              </a:rPr>
              <a:t>MARKET WILL CATCH UP </a:t>
            </a:r>
          </a:p>
          <a:p>
            <a:pPr fontAlgn="t">
              <a:buNone/>
            </a:pPr>
            <a:r>
              <a:rPr lang="en-AU" sz="1200" noProof="0" dirty="0">
                <a:solidFill>
                  <a:schemeClr val="tx1"/>
                </a:solidFill>
              </a:rPr>
              <a:t>Over time, competitors will incorporate similar signals and analytics. PRICING CONVERGENCE After major events, market pricing converges rapidly. </a:t>
            </a:r>
          </a:p>
          <a:p>
            <a:pPr fontAlgn="t">
              <a:buNone/>
            </a:pPr>
            <a:endParaRPr lang="en-AU" sz="1200" noProof="0" dirty="0">
              <a:solidFill>
                <a:schemeClr val="tx1"/>
              </a:solidFill>
            </a:endParaRPr>
          </a:p>
          <a:p>
            <a:pPr fontAlgn="t"/>
            <a:r>
              <a:rPr lang="en-AU" sz="1200" noProof="0" dirty="0">
                <a:solidFill>
                  <a:srgbClr val="1D0147"/>
                </a:solidFill>
              </a:rPr>
              <a:t>EXECUTION SPEED MATTERS MOST </a:t>
            </a:r>
          </a:p>
          <a:p>
            <a:pPr fontAlgn="t">
              <a:buNone/>
            </a:pPr>
            <a:r>
              <a:rPr lang="en-AU" sz="1200" noProof="0" dirty="0">
                <a:solidFill>
                  <a:schemeClr val="tx1"/>
                </a:solidFill>
              </a:rPr>
              <a:t>The advantage shifts from modelling sophistication to speed of execution. </a:t>
            </a:r>
          </a:p>
          <a:p>
            <a:pPr fontAlgn="t">
              <a:buNone/>
            </a:pPr>
            <a:endParaRPr lang="en-AU" sz="1200" noProof="0" dirty="0">
              <a:solidFill>
                <a:schemeClr val="tx1"/>
              </a:solidFill>
            </a:endParaRPr>
          </a:p>
          <a:p>
            <a:pPr fontAlgn="t">
              <a:buNone/>
            </a:pPr>
            <a:r>
              <a:rPr lang="en-AU" sz="1200" noProof="0" dirty="0">
                <a:solidFill>
                  <a:srgbClr val="1D0147"/>
                </a:solidFill>
              </a:rPr>
              <a:t>BETTER PORTFOLIO OUTCOMES </a:t>
            </a:r>
          </a:p>
          <a:p>
            <a:pPr fontAlgn="t">
              <a:buNone/>
            </a:pPr>
            <a:r>
              <a:rPr lang="en-AU" sz="1200" noProof="0" dirty="0">
                <a:solidFill>
                  <a:schemeClr val="tx1"/>
                </a:solidFill>
              </a:rPr>
              <a:t>Dynamic pricing can improve portfolio quality before market hardening becomes widespread.</a:t>
            </a:r>
          </a:p>
          <a:p>
            <a:pPr algn="ctr"/>
            <a:endParaRPr lang="en-AU" sz="1200" noProof="0" dirty="0">
              <a:solidFill>
                <a:schemeClr val="tx1"/>
              </a:solidFill>
            </a:endParaRPr>
          </a:p>
        </p:txBody>
      </p:sp>
      <p:sp>
        <p:nvSpPr>
          <p:cNvPr id="13" name="Rectangle 12">
            <a:extLst>
              <a:ext uri="{FF2B5EF4-FFF2-40B4-BE49-F238E27FC236}">
                <a16:creationId xmlns:a16="http://schemas.microsoft.com/office/drawing/2014/main" id="{845D4E1E-3334-F5AD-F583-EE0B9C1FDAA0}"/>
              </a:ext>
            </a:extLst>
          </p:cNvPr>
          <p:cNvSpPr/>
          <p:nvPr/>
        </p:nvSpPr>
        <p:spPr>
          <a:xfrm>
            <a:off x="4087237" y="1729392"/>
            <a:ext cx="3595786" cy="3306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t">
              <a:buNone/>
            </a:pPr>
            <a:r>
              <a:rPr lang="en-AU" sz="1200" noProof="0" dirty="0">
                <a:solidFill>
                  <a:srgbClr val="152D20"/>
                </a:solidFill>
              </a:rPr>
              <a:t>PERIODIC REVIEW CYCLES </a:t>
            </a:r>
          </a:p>
          <a:p>
            <a:pPr fontAlgn="t">
              <a:buNone/>
            </a:pPr>
            <a:r>
              <a:rPr lang="en-AU" sz="1200" noProof="0" dirty="0">
                <a:solidFill>
                  <a:schemeClr val="tx1"/>
                </a:solidFill>
              </a:rPr>
              <a:t>Pricing governance is often built around quarterly or annual review processes. </a:t>
            </a:r>
          </a:p>
          <a:p>
            <a:pPr fontAlgn="t">
              <a:buNone/>
            </a:pPr>
            <a:endParaRPr lang="en-AU" sz="600" noProof="0" dirty="0">
              <a:solidFill>
                <a:schemeClr val="tx1"/>
              </a:solidFill>
            </a:endParaRPr>
          </a:p>
          <a:p>
            <a:pPr fontAlgn="t">
              <a:buNone/>
            </a:pPr>
            <a:r>
              <a:rPr lang="en-AU" sz="1200" noProof="0" dirty="0">
                <a:solidFill>
                  <a:srgbClr val="152D20"/>
                </a:solidFill>
              </a:rPr>
              <a:t>APPROVALS &amp; DOCUMENTATION </a:t>
            </a:r>
          </a:p>
          <a:p>
            <a:pPr fontAlgn="t">
              <a:buNone/>
            </a:pPr>
            <a:r>
              <a:rPr lang="en-AU" sz="1200" noProof="0" dirty="0">
                <a:solidFill>
                  <a:schemeClr val="tx1"/>
                </a:solidFill>
              </a:rPr>
              <a:t>Rate changes require approvals, documentation and robust audit trails. </a:t>
            </a:r>
          </a:p>
          <a:p>
            <a:pPr fontAlgn="t">
              <a:buNone/>
            </a:pPr>
            <a:endParaRPr lang="en-AU" sz="600" noProof="0" dirty="0">
              <a:solidFill>
                <a:schemeClr val="tx1"/>
              </a:solidFill>
            </a:endParaRPr>
          </a:p>
          <a:p>
            <a:pPr fontAlgn="t">
              <a:buNone/>
            </a:pPr>
            <a:r>
              <a:rPr lang="en-AU" sz="1200" noProof="0" dirty="0">
                <a:solidFill>
                  <a:srgbClr val="152D20"/>
                </a:solidFill>
              </a:rPr>
              <a:t>MULTIPLE STAKEHOLDERS INVOLVED </a:t>
            </a:r>
          </a:p>
          <a:p>
            <a:pPr fontAlgn="t">
              <a:buNone/>
            </a:pPr>
            <a:r>
              <a:rPr lang="en-AU" sz="1200" noProof="0" dirty="0">
                <a:solidFill>
                  <a:schemeClr val="tx1"/>
                </a:solidFill>
              </a:rPr>
              <a:t>Product, compliance, actuarial, underwriting and distribution frameworks can slow execution. </a:t>
            </a:r>
          </a:p>
          <a:p>
            <a:pPr fontAlgn="t">
              <a:buNone/>
            </a:pPr>
            <a:endParaRPr lang="en-AU" sz="600" noProof="0" dirty="0">
              <a:solidFill>
                <a:schemeClr val="tx1"/>
              </a:solidFill>
            </a:endParaRPr>
          </a:p>
          <a:p>
            <a:pPr fontAlgn="t">
              <a:buNone/>
            </a:pPr>
            <a:r>
              <a:rPr lang="en-AU" sz="1200" noProof="0" dirty="0">
                <a:solidFill>
                  <a:srgbClr val="152D20"/>
                </a:solidFill>
              </a:rPr>
              <a:t>DATA DEPENDENCY </a:t>
            </a:r>
          </a:p>
          <a:p>
            <a:pPr fontAlgn="t">
              <a:buNone/>
            </a:pPr>
            <a:r>
              <a:rPr lang="en-AU" sz="1200" noProof="0" dirty="0">
                <a:solidFill>
                  <a:schemeClr val="tx1"/>
                </a:solidFill>
              </a:rPr>
              <a:t>Dynamic pricing depends on timely, high-quality exposure, claims and hazard data. </a:t>
            </a:r>
          </a:p>
          <a:p>
            <a:pPr fontAlgn="t">
              <a:buNone/>
            </a:pPr>
            <a:endParaRPr lang="en-AU" sz="500" noProof="0" dirty="0">
              <a:solidFill>
                <a:schemeClr val="tx1"/>
              </a:solidFill>
            </a:endParaRPr>
          </a:p>
          <a:p>
            <a:pPr fontAlgn="t">
              <a:buNone/>
            </a:pPr>
            <a:r>
              <a:rPr lang="en-AU" sz="1200" noProof="0" dirty="0">
                <a:solidFill>
                  <a:srgbClr val="152D20"/>
                </a:solidFill>
              </a:rPr>
              <a:t>RISK OF POOR GOVERNANCE </a:t>
            </a:r>
          </a:p>
          <a:p>
            <a:pPr fontAlgn="t">
              <a:buNone/>
            </a:pPr>
            <a:r>
              <a:rPr lang="en-AU" sz="1200" noProof="0" dirty="0">
                <a:solidFill>
                  <a:schemeClr val="tx1"/>
                </a:solidFill>
              </a:rPr>
              <a:t>Weak governance can lead to inconsistent pricing, volatility and reputational risk.</a:t>
            </a:r>
          </a:p>
          <a:p>
            <a:pPr algn="ctr"/>
            <a:endParaRPr lang="en-AU" sz="1200" noProof="0" dirty="0">
              <a:solidFill>
                <a:schemeClr val="tx1"/>
              </a:solidFill>
            </a:endParaRPr>
          </a:p>
        </p:txBody>
      </p:sp>
      <p:grpSp>
        <p:nvGrpSpPr>
          <p:cNvPr id="5" name="Group 4">
            <a:extLst>
              <a:ext uri="{FF2B5EF4-FFF2-40B4-BE49-F238E27FC236}">
                <a16:creationId xmlns:a16="http://schemas.microsoft.com/office/drawing/2014/main" id="{62BBBB4B-A380-51B1-D65A-AC5FDD743B1D}"/>
              </a:ext>
            </a:extLst>
          </p:cNvPr>
          <p:cNvGrpSpPr/>
          <p:nvPr/>
        </p:nvGrpSpPr>
        <p:grpSpPr>
          <a:xfrm>
            <a:off x="284835" y="5139904"/>
            <a:ext cx="3595786" cy="596349"/>
            <a:chOff x="284835" y="5192912"/>
            <a:chExt cx="3595786" cy="596349"/>
          </a:xfrm>
        </p:grpSpPr>
        <p:sp>
          <p:nvSpPr>
            <p:cNvPr id="16" name="Rectangle: Rounded Corners 15">
              <a:extLst>
                <a:ext uri="{FF2B5EF4-FFF2-40B4-BE49-F238E27FC236}">
                  <a16:creationId xmlns:a16="http://schemas.microsoft.com/office/drawing/2014/main" id="{B36CE347-C3BA-2AF0-BEA7-EAF906F0ACAE}"/>
                </a:ext>
              </a:extLst>
            </p:cNvPr>
            <p:cNvSpPr/>
            <p:nvPr/>
          </p:nvSpPr>
          <p:spPr>
            <a:xfrm>
              <a:off x="284835" y="5192912"/>
              <a:ext cx="3595786" cy="596349"/>
            </a:xfrm>
            <a:prstGeom prst="roundRect">
              <a:avLst/>
            </a:prstGeom>
            <a:solidFill>
              <a:schemeClr val="bg1"/>
            </a:solidFill>
            <a:ln>
              <a:solidFill>
                <a:srgbClr val="6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Dynamic pricing only creates value when responsiveness is balanced against customer, market, and regulatory realities.</a:t>
              </a:r>
            </a:p>
          </p:txBody>
        </p:sp>
        <p:grpSp>
          <p:nvGrpSpPr>
            <p:cNvPr id="24" name="Group 23">
              <a:extLst>
                <a:ext uri="{FF2B5EF4-FFF2-40B4-BE49-F238E27FC236}">
                  <a16:creationId xmlns:a16="http://schemas.microsoft.com/office/drawing/2014/main" id="{0249D377-0E15-E6A9-B7A2-6976A82F43D0}"/>
                </a:ext>
              </a:extLst>
            </p:cNvPr>
            <p:cNvGrpSpPr/>
            <p:nvPr/>
          </p:nvGrpSpPr>
          <p:grpSpPr>
            <a:xfrm>
              <a:off x="396970" y="5304509"/>
              <a:ext cx="372256" cy="373154"/>
              <a:chOff x="304115" y="2186521"/>
              <a:chExt cx="306171" cy="306910"/>
            </a:xfrm>
            <a:solidFill>
              <a:srgbClr val="00249E"/>
            </a:solidFill>
          </p:grpSpPr>
          <p:sp>
            <p:nvSpPr>
              <p:cNvPr id="25" name="Freeform 94">
                <a:extLst>
                  <a:ext uri="{FF2B5EF4-FFF2-40B4-BE49-F238E27FC236}">
                    <a16:creationId xmlns:a16="http://schemas.microsoft.com/office/drawing/2014/main" id="{5D281910-2A1D-005D-2A95-DAEC2E97525E}"/>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600000"/>
              </a:solidFill>
              <a:ln>
                <a:solidFill>
                  <a:srgbClr val="600000"/>
                </a:solid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26" name="Gleichschenkliges Dreieck 15">
                <a:extLst>
                  <a:ext uri="{FF2B5EF4-FFF2-40B4-BE49-F238E27FC236}">
                    <a16:creationId xmlns:a16="http://schemas.microsoft.com/office/drawing/2014/main" id="{98FB7661-9591-A1BC-A6ED-408CB5805674}"/>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grpSp>
        <p:nvGrpSpPr>
          <p:cNvPr id="14" name="Group 13">
            <a:extLst>
              <a:ext uri="{FF2B5EF4-FFF2-40B4-BE49-F238E27FC236}">
                <a16:creationId xmlns:a16="http://schemas.microsoft.com/office/drawing/2014/main" id="{E3CD809F-B1D8-A61C-1771-2989849B69F0}"/>
              </a:ext>
            </a:extLst>
          </p:cNvPr>
          <p:cNvGrpSpPr/>
          <p:nvPr/>
        </p:nvGrpSpPr>
        <p:grpSpPr>
          <a:xfrm>
            <a:off x="4084835" y="5147418"/>
            <a:ext cx="3595786" cy="596349"/>
            <a:chOff x="4099409" y="5035821"/>
            <a:chExt cx="3595786" cy="596349"/>
          </a:xfrm>
        </p:grpSpPr>
        <p:sp>
          <p:nvSpPr>
            <p:cNvPr id="20" name="Rectangle: Rounded Corners 19">
              <a:extLst>
                <a:ext uri="{FF2B5EF4-FFF2-40B4-BE49-F238E27FC236}">
                  <a16:creationId xmlns:a16="http://schemas.microsoft.com/office/drawing/2014/main" id="{FB975210-0A37-1FEE-6835-E880423C10CE}"/>
                </a:ext>
              </a:extLst>
            </p:cNvPr>
            <p:cNvSpPr/>
            <p:nvPr/>
          </p:nvSpPr>
          <p:spPr>
            <a:xfrm>
              <a:off x="4099409" y="5035821"/>
              <a:ext cx="3595786" cy="596349"/>
            </a:xfrm>
            <a:prstGeom prst="roundRect">
              <a:avLst/>
            </a:prstGeom>
            <a:solidFill>
              <a:schemeClr val="bg1"/>
            </a:solidFill>
            <a:ln>
              <a:solidFill>
                <a:srgbClr val="152D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Governance frameworks must evolve from periodic approval processes toward controlled adaptive pricing oversight</a:t>
              </a:r>
              <a:r>
                <a:rPr lang="en-AU" sz="1200" noProof="0" dirty="0">
                  <a:solidFill>
                    <a:srgbClr val="152D20"/>
                  </a:solidFill>
                </a:rPr>
                <a:t>.</a:t>
              </a:r>
            </a:p>
          </p:txBody>
        </p:sp>
        <p:grpSp>
          <p:nvGrpSpPr>
            <p:cNvPr id="27" name="Group 26">
              <a:extLst>
                <a:ext uri="{FF2B5EF4-FFF2-40B4-BE49-F238E27FC236}">
                  <a16:creationId xmlns:a16="http://schemas.microsoft.com/office/drawing/2014/main" id="{DAB4EFF2-ACE3-A504-5B02-6C205CA9C2FE}"/>
                </a:ext>
              </a:extLst>
            </p:cNvPr>
            <p:cNvGrpSpPr/>
            <p:nvPr/>
          </p:nvGrpSpPr>
          <p:grpSpPr>
            <a:xfrm>
              <a:off x="4201921" y="5147418"/>
              <a:ext cx="372256" cy="373154"/>
              <a:chOff x="304115" y="2186521"/>
              <a:chExt cx="306171" cy="306910"/>
            </a:xfrm>
            <a:solidFill>
              <a:srgbClr val="152D20"/>
            </a:solidFill>
          </p:grpSpPr>
          <p:sp>
            <p:nvSpPr>
              <p:cNvPr id="28" name="Freeform 94">
                <a:extLst>
                  <a:ext uri="{FF2B5EF4-FFF2-40B4-BE49-F238E27FC236}">
                    <a16:creationId xmlns:a16="http://schemas.microsoft.com/office/drawing/2014/main" id="{7D987AFF-3CFD-E228-3EC7-F0C7B01C253C}"/>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grpFill/>
              <a:ln>
                <a:no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29" name="Gleichschenkliges Dreieck 15">
                <a:extLst>
                  <a:ext uri="{FF2B5EF4-FFF2-40B4-BE49-F238E27FC236}">
                    <a16:creationId xmlns:a16="http://schemas.microsoft.com/office/drawing/2014/main" id="{AF880AD0-88E8-6C7F-D617-2CC1C1E49A52}"/>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grpSp>
        <p:nvGrpSpPr>
          <p:cNvPr id="15" name="Group 14">
            <a:extLst>
              <a:ext uri="{FF2B5EF4-FFF2-40B4-BE49-F238E27FC236}">
                <a16:creationId xmlns:a16="http://schemas.microsoft.com/office/drawing/2014/main" id="{6F16A698-48C9-F930-159B-59E4D390562F}"/>
              </a:ext>
            </a:extLst>
          </p:cNvPr>
          <p:cNvGrpSpPr/>
          <p:nvPr/>
        </p:nvGrpSpPr>
        <p:grpSpPr>
          <a:xfrm>
            <a:off x="7860751" y="5139904"/>
            <a:ext cx="3595786" cy="596349"/>
            <a:chOff x="7871793" y="5035821"/>
            <a:chExt cx="3595786" cy="596349"/>
          </a:xfrm>
        </p:grpSpPr>
        <p:sp>
          <p:nvSpPr>
            <p:cNvPr id="21" name="Rectangle: Rounded Corners 20">
              <a:extLst>
                <a:ext uri="{FF2B5EF4-FFF2-40B4-BE49-F238E27FC236}">
                  <a16:creationId xmlns:a16="http://schemas.microsoft.com/office/drawing/2014/main" id="{856878BF-15C6-D332-1474-0C1C67AE235A}"/>
                </a:ext>
              </a:extLst>
            </p:cNvPr>
            <p:cNvSpPr/>
            <p:nvPr/>
          </p:nvSpPr>
          <p:spPr>
            <a:xfrm>
              <a:off x="7871793" y="5035821"/>
              <a:ext cx="3595786" cy="596349"/>
            </a:xfrm>
            <a:prstGeom prst="roundRect">
              <a:avLst/>
            </a:prstGeom>
            <a:solidFill>
              <a:schemeClr val="bg1"/>
            </a:solidFill>
            <a:ln>
              <a:solidFill>
                <a:srgbClr val="1D01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0850">
                <a:tabLst>
                  <a:tab pos="542925" algn="l"/>
                </a:tabLst>
              </a:pPr>
              <a:r>
                <a:rPr lang="en-AU" sz="1200" b="1" noProof="0" dirty="0">
                  <a:solidFill>
                    <a:schemeClr val="tx1"/>
                  </a:solidFill>
                </a:rPr>
                <a:t>IMPLICATION:</a:t>
              </a:r>
              <a:r>
                <a:rPr lang="en-AU" sz="1200" noProof="0" dirty="0">
                  <a:solidFill>
                    <a:schemeClr val="tx1"/>
                  </a:solidFill>
                </a:rPr>
                <a:t> The real competitive advantage is not seeing risk first, but adapting pricing and portfolio strategy before competitors react.</a:t>
              </a:r>
            </a:p>
          </p:txBody>
        </p:sp>
        <p:grpSp>
          <p:nvGrpSpPr>
            <p:cNvPr id="30" name="Group 29">
              <a:extLst>
                <a:ext uri="{FF2B5EF4-FFF2-40B4-BE49-F238E27FC236}">
                  <a16:creationId xmlns:a16="http://schemas.microsoft.com/office/drawing/2014/main" id="{4FF3AF5A-AF32-B8A1-F178-9AED45F83C7F}"/>
                </a:ext>
              </a:extLst>
            </p:cNvPr>
            <p:cNvGrpSpPr/>
            <p:nvPr/>
          </p:nvGrpSpPr>
          <p:grpSpPr>
            <a:xfrm>
              <a:off x="7933569" y="5147418"/>
              <a:ext cx="372256" cy="373154"/>
              <a:chOff x="304115" y="2186521"/>
              <a:chExt cx="306171" cy="306910"/>
            </a:xfrm>
            <a:solidFill>
              <a:srgbClr val="1D0147"/>
            </a:solidFill>
          </p:grpSpPr>
          <p:sp>
            <p:nvSpPr>
              <p:cNvPr id="31" name="Freeform 94">
                <a:extLst>
                  <a:ext uri="{FF2B5EF4-FFF2-40B4-BE49-F238E27FC236}">
                    <a16:creationId xmlns:a16="http://schemas.microsoft.com/office/drawing/2014/main" id="{B66DD907-9F9D-78C3-5B84-79FC09B8BB1E}"/>
                  </a:ext>
                </a:extLst>
              </p:cNvPr>
              <p:cNvSpPr>
                <a:spLocks/>
              </p:cNvSpPr>
              <p:nvPr/>
            </p:nvSpPr>
            <p:spPr bwMode="gray">
              <a:xfrm>
                <a:off x="304115" y="2186521"/>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grpFill/>
              <a:ln>
                <a:noFill/>
              </a:ln>
            </p:spPr>
            <p:txBody>
              <a:bodyPr vert="horz" wrap="square" lIns="563131" tIns="281569" rIns="563131" bIns="281569" numCol="1" anchor="t" anchorCtr="0" compatLnSpc="1">
                <a:prstTxWarp prst="textNoShape">
                  <a:avLst/>
                </a:prstTxWarp>
              </a:bodyPr>
              <a:lstStyle/>
              <a:p>
                <a:endParaRPr lang="en-AU" sz="11435" noProof="0" dirty="0">
                  <a:solidFill>
                    <a:srgbClr val="6E6F73"/>
                  </a:solidFill>
                </a:endParaRPr>
              </a:p>
            </p:txBody>
          </p:sp>
          <p:sp>
            <p:nvSpPr>
              <p:cNvPr id="32" name="Gleichschenkliges Dreieck 15">
                <a:extLst>
                  <a:ext uri="{FF2B5EF4-FFF2-40B4-BE49-F238E27FC236}">
                    <a16:creationId xmlns:a16="http://schemas.microsoft.com/office/drawing/2014/main" id="{B98D14FE-5928-4EA7-EE2A-72D8BB26478A}"/>
                  </a:ext>
                </a:extLst>
              </p:cNvPr>
              <p:cNvSpPr>
                <a:spLocks/>
              </p:cNvSpPr>
              <p:nvPr/>
            </p:nvSpPr>
            <p:spPr>
              <a:xfrm rot="5400000">
                <a:off x="378437" y="2297619"/>
                <a:ext cx="157527" cy="84715"/>
              </a:xfrm>
              <a:custGeom>
                <a:avLst/>
                <a:gdLst>
                  <a:gd name="connsiteX0" fmla="*/ 0 w 198882"/>
                  <a:gd name="connsiteY0" fmla="*/ 113994 h 113994"/>
                  <a:gd name="connsiteX1" fmla="*/ 99441 w 198882"/>
                  <a:gd name="connsiteY1" fmla="*/ 0 h 113994"/>
                  <a:gd name="connsiteX2" fmla="*/ 198882 w 198882"/>
                  <a:gd name="connsiteY2" fmla="*/ 113994 h 113994"/>
                  <a:gd name="connsiteX3" fmla="*/ 0 w 198882"/>
                  <a:gd name="connsiteY3" fmla="*/ 113994 h 113994"/>
                  <a:gd name="connsiteX0" fmla="*/ 0 w 198882"/>
                  <a:gd name="connsiteY0" fmla="*/ 113994 h 205434"/>
                  <a:gd name="connsiteX1" fmla="*/ 99441 w 198882"/>
                  <a:gd name="connsiteY1" fmla="*/ 0 h 205434"/>
                  <a:gd name="connsiteX2" fmla="*/ 198882 w 198882"/>
                  <a:gd name="connsiteY2" fmla="*/ 113994 h 205434"/>
                  <a:gd name="connsiteX3" fmla="*/ 91440 w 198882"/>
                  <a:gd name="connsiteY3" fmla="*/ 205434 h 205434"/>
                  <a:gd name="connsiteX0" fmla="*/ 0 w 198882"/>
                  <a:gd name="connsiteY0" fmla="*/ 113994 h 113994"/>
                  <a:gd name="connsiteX1" fmla="*/ 99441 w 198882"/>
                  <a:gd name="connsiteY1" fmla="*/ 0 h 113994"/>
                  <a:gd name="connsiteX2" fmla="*/ 198882 w 198882"/>
                  <a:gd name="connsiteY2" fmla="*/ 113994 h 113994"/>
                </a:gdLst>
                <a:ahLst/>
                <a:cxnLst>
                  <a:cxn ang="0">
                    <a:pos x="connsiteX0" y="connsiteY0"/>
                  </a:cxn>
                  <a:cxn ang="0">
                    <a:pos x="connsiteX1" y="connsiteY1"/>
                  </a:cxn>
                  <a:cxn ang="0">
                    <a:pos x="connsiteX2" y="connsiteY2"/>
                  </a:cxn>
                </a:cxnLst>
                <a:rect l="l" t="t" r="r" b="b"/>
                <a:pathLst>
                  <a:path w="198882" h="113994">
                    <a:moveTo>
                      <a:pt x="0" y="113994"/>
                    </a:moveTo>
                    <a:lnTo>
                      <a:pt x="99441" y="0"/>
                    </a:lnTo>
                    <a:lnTo>
                      <a:pt x="198882" y="113994"/>
                    </a:lnTo>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435" noProof="0" dirty="0"/>
              </a:p>
            </p:txBody>
          </p:sp>
        </p:grpSp>
      </p:grpSp>
      <p:grpSp>
        <p:nvGrpSpPr>
          <p:cNvPr id="45" name="Group 44">
            <a:extLst>
              <a:ext uri="{FF2B5EF4-FFF2-40B4-BE49-F238E27FC236}">
                <a16:creationId xmlns:a16="http://schemas.microsoft.com/office/drawing/2014/main" id="{1C148EA4-98E7-32EE-1DB0-A736E2FBDDE1}"/>
              </a:ext>
            </a:extLst>
          </p:cNvPr>
          <p:cNvGrpSpPr/>
          <p:nvPr/>
        </p:nvGrpSpPr>
        <p:grpSpPr>
          <a:xfrm>
            <a:off x="3949344" y="916722"/>
            <a:ext cx="3745849" cy="762001"/>
            <a:chOff x="3949346" y="1027041"/>
            <a:chExt cx="3745849" cy="762001"/>
          </a:xfrm>
        </p:grpSpPr>
        <p:sp>
          <p:nvSpPr>
            <p:cNvPr id="9" name="Rectangle 8">
              <a:extLst>
                <a:ext uri="{FF2B5EF4-FFF2-40B4-BE49-F238E27FC236}">
                  <a16:creationId xmlns:a16="http://schemas.microsoft.com/office/drawing/2014/main" id="{9D2D1650-D923-AB5C-9A3F-333E250DCCFB}"/>
                </a:ext>
              </a:extLst>
            </p:cNvPr>
            <p:cNvSpPr/>
            <p:nvPr/>
          </p:nvSpPr>
          <p:spPr>
            <a:xfrm>
              <a:off x="4099409" y="1080328"/>
              <a:ext cx="3595786" cy="708714"/>
            </a:xfrm>
            <a:prstGeom prst="rect">
              <a:avLst/>
            </a:prstGeom>
            <a:solidFill>
              <a:srgbClr val="152D20"/>
            </a:solidFill>
            <a:ln>
              <a:solidFill>
                <a:srgbClr val="152D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8038" indent="-265113">
                <a:tabLst>
                  <a:tab pos="808038" algn="l"/>
                </a:tabLst>
              </a:pPr>
              <a:r>
                <a:rPr lang="en-AU" noProof="0" dirty="0"/>
                <a:t>2.   GOVERNANCE</a:t>
              </a:r>
            </a:p>
            <a:p>
              <a:pPr marL="901700"/>
              <a:r>
                <a:rPr lang="en-AU" sz="1200" noProof="0" dirty="0"/>
                <a:t>Control and agility must evolve together</a:t>
              </a:r>
            </a:p>
          </p:txBody>
        </p:sp>
        <p:sp>
          <p:nvSpPr>
            <p:cNvPr id="40" name="Oval 39">
              <a:extLst>
                <a:ext uri="{FF2B5EF4-FFF2-40B4-BE49-F238E27FC236}">
                  <a16:creationId xmlns:a16="http://schemas.microsoft.com/office/drawing/2014/main" id="{BC8835E6-1E7D-E355-BDB0-030B824BE61F}"/>
                </a:ext>
              </a:extLst>
            </p:cNvPr>
            <p:cNvSpPr/>
            <p:nvPr/>
          </p:nvSpPr>
          <p:spPr>
            <a:xfrm>
              <a:off x="3949346" y="1027041"/>
              <a:ext cx="741724" cy="700903"/>
            </a:xfrm>
            <a:prstGeom prst="ellipse">
              <a:avLst/>
            </a:prstGeom>
            <a:solidFill>
              <a:srgbClr val="152D20"/>
            </a:solidFill>
            <a:ln w="38100">
              <a:solidFill>
                <a:srgbClr val="9FD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4" name="Graphic 43" descr="Court outline">
              <a:extLst>
                <a:ext uri="{FF2B5EF4-FFF2-40B4-BE49-F238E27FC236}">
                  <a16:creationId xmlns:a16="http://schemas.microsoft.com/office/drawing/2014/main" id="{CD2DA284-055A-F1B0-6DAE-2E0C75E3AE6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59549" y="1080328"/>
              <a:ext cx="553961" cy="553961"/>
            </a:xfrm>
            <a:prstGeom prst="rect">
              <a:avLst/>
            </a:prstGeom>
          </p:spPr>
        </p:pic>
      </p:grpSp>
      <p:grpSp>
        <p:nvGrpSpPr>
          <p:cNvPr id="49" name="Group 48">
            <a:extLst>
              <a:ext uri="{FF2B5EF4-FFF2-40B4-BE49-F238E27FC236}">
                <a16:creationId xmlns:a16="http://schemas.microsoft.com/office/drawing/2014/main" id="{88290924-1E88-58DB-6F68-C3D22C6DD9E1}"/>
              </a:ext>
            </a:extLst>
          </p:cNvPr>
          <p:cNvGrpSpPr/>
          <p:nvPr/>
        </p:nvGrpSpPr>
        <p:grpSpPr>
          <a:xfrm>
            <a:off x="7726208" y="916722"/>
            <a:ext cx="3741369" cy="762002"/>
            <a:chOff x="7726210" y="1027041"/>
            <a:chExt cx="3741369" cy="762002"/>
          </a:xfrm>
        </p:grpSpPr>
        <p:sp>
          <p:nvSpPr>
            <p:cNvPr id="10" name="Rectangle 9">
              <a:extLst>
                <a:ext uri="{FF2B5EF4-FFF2-40B4-BE49-F238E27FC236}">
                  <a16:creationId xmlns:a16="http://schemas.microsoft.com/office/drawing/2014/main" id="{31E8FB00-C196-E556-9C85-7F396DC2BC6B}"/>
                </a:ext>
              </a:extLst>
            </p:cNvPr>
            <p:cNvSpPr/>
            <p:nvPr/>
          </p:nvSpPr>
          <p:spPr>
            <a:xfrm>
              <a:off x="7871793" y="1080329"/>
              <a:ext cx="3595786" cy="708714"/>
            </a:xfrm>
            <a:prstGeom prst="rect">
              <a:avLst/>
            </a:prstGeom>
            <a:solidFill>
              <a:srgbClr val="1D0147"/>
            </a:solidFill>
            <a:ln>
              <a:solidFill>
                <a:srgbClr val="1D01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1700" indent="-265113"/>
              <a:r>
                <a:rPr lang="en-AU" noProof="0" dirty="0"/>
                <a:t>3. COMPETETIVE ADVANTAGE</a:t>
              </a:r>
            </a:p>
            <a:p>
              <a:pPr marL="901700"/>
              <a:r>
                <a:rPr lang="en-AU" sz="1200" noProof="0" dirty="0"/>
                <a:t>Edge today, not guaranteed tomorrow</a:t>
              </a:r>
            </a:p>
          </p:txBody>
        </p:sp>
        <p:sp>
          <p:nvSpPr>
            <p:cNvPr id="42" name="Oval 41">
              <a:extLst>
                <a:ext uri="{FF2B5EF4-FFF2-40B4-BE49-F238E27FC236}">
                  <a16:creationId xmlns:a16="http://schemas.microsoft.com/office/drawing/2014/main" id="{5C0D8677-1591-4AE0-4FFB-90B0F74FEA33}"/>
                </a:ext>
              </a:extLst>
            </p:cNvPr>
            <p:cNvSpPr/>
            <p:nvPr/>
          </p:nvSpPr>
          <p:spPr>
            <a:xfrm>
              <a:off x="7726210" y="1027041"/>
              <a:ext cx="741724" cy="700903"/>
            </a:xfrm>
            <a:prstGeom prst="ellipse">
              <a:avLst/>
            </a:prstGeom>
            <a:solidFill>
              <a:srgbClr val="1D0147"/>
            </a:solidFill>
            <a:ln w="38100">
              <a:solidFill>
                <a:srgbClr val="C198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48" name="Graphic 47" descr="Trophy with solid fill">
              <a:extLst>
                <a:ext uri="{FF2B5EF4-FFF2-40B4-BE49-F238E27FC236}">
                  <a16:creationId xmlns:a16="http://schemas.microsoft.com/office/drawing/2014/main" id="{064C964C-F955-3881-C835-B2BEFAAC89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60887" y="1151991"/>
              <a:ext cx="506411" cy="506411"/>
            </a:xfrm>
            <a:prstGeom prst="rect">
              <a:avLst/>
            </a:prstGeom>
          </p:spPr>
        </p:pic>
      </p:grpSp>
      <p:sp>
        <p:nvSpPr>
          <p:cNvPr id="53" name="Oval 52">
            <a:extLst>
              <a:ext uri="{FF2B5EF4-FFF2-40B4-BE49-F238E27FC236}">
                <a16:creationId xmlns:a16="http://schemas.microsoft.com/office/drawing/2014/main" id="{B3920C38-8C08-D091-38A5-0852103FCC00}"/>
              </a:ext>
            </a:extLst>
          </p:cNvPr>
          <p:cNvSpPr/>
          <p:nvPr/>
        </p:nvSpPr>
        <p:spPr>
          <a:xfrm>
            <a:off x="8629206" y="5953531"/>
            <a:ext cx="631081" cy="596349"/>
          </a:xfrm>
          <a:prstGeom prst="ellipse">
            <a:avLst/>
          </a:prstGeom>
          <a:solidFill>
            <a:srgbClr val="152D20"/>
          </a:solidFill>
          <a:ln w="38100">
            <a:solidFill>
              <a:srgbClr val="9FD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54" name="Graphic 53" descr="Court outline">
            <a:extLst>
              <a:ext uri="{FF2B5EF4-FFF2-40B4-BE49-F238E27FC236}">
                <a16:creationId xmlns:a16="http://schemas.microsoft.com/office/drawing/2014/main" id="{33943FA6-43D3-03E5-3E00-3D6E9F7812D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726158" y="6006819"/>
            <a:ext cx="471326" cy="471326"/>
          </a:xfrm>
          <a:prstGeom prst="rect">
            <a:avLst/>
          </a:prstGeom>
        </p:spPr>
      </p:pic>
      <p:grpSp>
        <p:nvGrpSpPr>
          <p:cNvPr id="57" name="Group 56">
            <a:extLst>
              <a:ext uri="{FF2B5EF4-FFF2-40B4-BE49-F238E27FC236}">
                <a16:creationId xmlns:a16="http://schemas.microsoft.com/office/drawing/2014/main" id="{12D80E4B-E054-C9A2-4BCA-014656DC62EF}"/>
              </a:ext>
            </a:extLst>
          </p:cNvPr>
          <p:cNvGrpSpPr/>
          <p:nvPr/>
        </p:nvGrpSpPr>
        <p:grpSpPr>
          <a:xfrm>
            <a:off x="9962054" y="5953531"/>
            <a:ext cx="631081" cy="596350"/>
            <a:chOff x="9962054" y="5953531"/>
            <a:chExt cx="631081" cy="596350"/>
          </a:xfrm>
        </p:grpSpPr>
        <p:sp>
          <p:nvSpPr>
            <p:cNvPr id="55" name="Oval 54">
              <a:extLst>
                <a:ext uri="{FF2B5EF4-FFF2-40B4-BE49-F238E27FC236}">
                  <a16:creationId xmlns:a16="http://schemas.microsoft.com/office/drawing/2014/main" id="{F606CB3F-E6E6-CF39-5535-AD927E3AA814}"/>
                </a:ext>
              </a:extLst>
            </p:cNvPr>
            <p:cNvSpPr/>
            <p:nvPr/>
          </p:nvSpPr>
          <p:spPr>
            <a:xfrm>
              <a:off x="9962054" y="5953531"/>
              <a:ext cx="631081" cy="596350"/>
            </a:xfrm>
            <a:prstGeom prst="ellipse">
              <a:avLst/>
            </a:prstGeom>
            <a:solidFill>
              <a:srgbClr val="1D0147"/>
            </a:solidFill>
            <a:ln w="38100">
              <a:solidFill>
                <a:srgbClr val="C198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56" name="Graphic 55" descr="Trophy with solid fill">
              <a:extLst>
                <a:ext uri="{FF2B5EF4-FFF2-40B4-BE49-F238E27FC236}">
                  <a16:creationId xmlns:a16="http://schemas.microsoft.com/office/drawing/2014/main" id="{B3BE029F-E6C5-CC79-9BD9-5A421B4B9D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68177" y="6069704"/>
              <a:ext cx="430870" cy="430870"/>
            </a:xfrm>
            <a:prstGeom prst="rect">
              <a:avLst/>
            </a:prstGeom>
          </p:spPr>
        </p:pic>
      </p:grpSp>
      <p:cxnSp>
        <p:nvCxnSpPr>
          <p:cNvPr id="59" name="Straight Arrow Connector 58">
            <a:extLst>
              <a:ext uri="{FF2B5EF4-FFF2-40B4-BE49-F238E27FC236}">
                <a16:creationId xmlns:a16="http://schemas.microsoft.com/office/drawing/2014/main" id="{13A133E3-6B3F-F4DC-57DA-85D12D9598E8}"/>
              </a:ext>
            </a:extLst>
          </p:cNvPr>
          <p:cNvCxnSpPr/>
          <p:nvPr/>
        </p:nvCxnSpPr>
        <p:spPr>
          <a:xfrm>
            <a:off x="8068197" y="6285139"/>
            <a:ext cx="399737"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2108C3B-7CFA-5CC0-B325-334985F2F798}"/>
              </a:ext>
            </a:extLst>
          </p:cNvPr>
          <p:cNvCxnSpPr/>
          <p:nvPr/>
        </p:nvCxnSpPr>
        <p:spPr>
          <a:xfrm>
            <a:off x="9408892" y="6275735"/>
            <a:ext cx="399737"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7423ED94-0E36-EC23-03AF-5245051B4AE1}"/>
              </a:ext>
            </a:extLst>
          </p:cNvPr>
          <p:cNvGrpSpPr/>
          <p:nvPr/>
        </p:nvGrpSpPr>
        <p:grpSpPr>
          <a:xfrm>
            <a:off x="172480" y="919931"/>
            <a:ext cx="3750329" cy="758792"/>
            <a:chOff x="172480" y="919931"/>
            <a:chExt cx="3750329" cy="758792"/>
          </a:xfrm>
        </p:grpSpPr>
        <p:grpSp>
          <p:nvGrpSpPr>
            <p:cNvPr id="46" name="Group 45">
              <a:extLst>
                <a:ext uri="{FF2B5EF4-FFF2-40B4-BE49-F238E27FC236}">
                  <a16:creationId xmlns:a16="http://schemas.microsoft.com/office/drawing/2014/main" id="{75177135-85F3-CEBD-EE2F-31F25645F56C}"/>
                </a:ext>
              </a:extLst>
            </p:cNvPr>
            <p:cNvGrpSpPr/>
            <p:nvPr/>
          </p:nvGrpSpPr>
          <p:grpSpPr>
            <a:xfrm>
              <a:off x="172480" y="919931"/>
              <a:ext cx="3750329" cy="758792"/>
              <a:chOff x="172482" y="1030250"/>
              <a:chExt cx="3750329" cy="758792"/>
            </a:xfrm>
          </p:grpSpPr>
          <p:sp>
            <p:nvSpPr>
              <p:cNvPr id="8" name="Rectangle 7">
                <a:extLst>
                  <a:ext uri="{FF2B5EF4-FFF2-40B4-BE49-F238E27FC236}">
                    <a16:creationId xmlns:a16="http://schemas.microsoft.com/office/drawing/2014/main" id="{295D6D53-BC11-32B1-D629-DFD028B76280}"/>
                  </a:ext>
                </a:extLst>
              </p:cNvPr>
              <p:cNvSpPr/>
              <p:nvPr/>
            </p:nvSpPr>
            <p:spPr>
              <a:xfrm>
                <a:off x="327025" y="1080328"/>
                <a:ext cx="3595786" cy="708714"/>
              </a:xfrm>
              <a:prstGeom prst="rect">
                <a:avLst/>
              </a:prstGeom>
              <a:solidFill>
                <a:srgbClr val="600000"/>
              </a:solidFill>
              <a:ln>
                <a:solidFill>
                  <a:srgbClr val="6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8038" indent="-265113">
                  <a:buAutoNum type="arabicPeriod"/>
                </a:pPr>
                <a:r>
                  <a:rPr lang="en-AU" noProof="0" dirty="0">
                    <a:solidFill>
                      <a:schemeClr val="bg1"/>
                    </a:solidFill>
                  </a:rPr>
                  <a:t>PRICING</a:t>
                </a:r>
              </a:p>
              <a:p>
                <a:pPr marL="808038" defTabSz="808038" fontAlgn="t">
                  <a:lnSpc>
                    <a:spcPts val="1500"/>
                  </a:lnSpc>
                  <a:buNone/>
                </a:pPr>
                <a:r>
                  <a:rPr lang="en-AU" sz="1200" noProof="0" dirty="0">
                    <a:solidFill>
                      <a:schemeClr val="bg1"/>
                    </a:solidFill>
                  </a:rPr>
                  <a:t>Responsive in theory, complex in practice</a:t>
                </a:r>
              </a:p>
            </p:txBody>
          </p:sp>
          <p:sp>
            <p:nvSpPr>
              <p:cNvPr id="37" name="Oval 36">
                <a:extLst>
                  <a:ext uri="{FF2B5EF4-FFF2-40B4-BE49-F238E27FC236}">
                    <a16:creationId xmlns:a16="http://schemas.microsoft.com/office/drawing/2014/main" id="{059B5F4D-AA5C-FE84-5F5C-F4970B8D315A}"/>
                  </a:ext>
                </a:extLst>
              </p:cNvPr>
              <p:cNvSpPr/>
              <p:nvPr/>
            </p:nvSpPr>
            <p:spPr>
              <a:xfrm>
                <a:off x="172482" y="1030250"/>
                <a:ext cx="741724" cy="700903"/>
              </a:xfrm>
              <a:prstGeom prst="ellipse">
                <a:avLst/>
              </a:prstGeom>
              <a:solidFill>
                <a:srgbClr val="600000"/>
              </a:solidFill>
              <a:ln w="38100">
                <a:solidFill>
                  <a:srgbClr val="FF9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grpSp>
        <p:pic>
          <p:nvPicPr>
            <p:cNvPr id="18" name="Graphic 17" descr="Label with solid fill">
              <a:extLst>
                <a:ext uri="{FF2B5EF4-FFF2-40B4-BE49-F238E27FC236}">
                  <a16:creationId xmlns:a16="http://schemas.microsoft.com/office/drawing/2014/main" id="{1E325B26-35B8-7D23-253C-1FA92567D08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36210" y="950856"/>
              <a:ext cx="664741" cy="664741"/>
            </a:xfrm>
            <a:prstGeom prst="rect">
              <a:avLst/>
            </a:prstGeom>
          </p:spPr>
        </p:pic>
      </p:grpSp>
      <p:grpSp>
        <p:nvGrpSpPr>
          <p:cNvPr id="23" name="Group 22">
            <a:extLst>
              <a:ext uri="{FF2B5EF4-FFF2-40B4-BE49-F238E27FC236}">
                <a16:creationId xmlns:a16="http://schemas.microsoft.com/office/drawing/2014/main" id="{44FB3679-F467-D2FE-595C-14C3A205E3DE}"/>
              </a:ext>
            </a:extLst>
          </p:cNvPr>
          <p:cNvGrpSpPr/>
          <p:nvPr/>
        </p:nvGrpSpPr>
        <p:grpSpPr>
          <a:xfrm>
            <a:off x="7288332" y="5961900"/>
            <a:ext cx="614273" cy="596350"/>
            <a:chOff x="7288332" y="5961900"/>
            <a:chExt cx="614273" cy="596350"/>
          </a:xfrm>
        </p:grpSpPr>
        <p:sp>
          <p:nvSpPr>
            <p:cNvPr id="50" name="Oval 49">
              <a:extLst>
                <a:ext uri="{FF2B5EF4-FFF2-40B4-BE49-F238E27FC236}">
                  <a16:creationId xmlns:a16="http://schemas.microsoft.com/office/drawing/2014/main" id="{ACF11B83-D1E8-4C9F-F6D7-BFDB086E40AD}"/>
                </a:ext>
              </a:extLst>
            </p:cNvPr>
            <p:cNvSpPr/>
            <p:nvPr/>
          </p:nvSpPr>
          <p:spPr>
            <a:xfrm>
              <a:off x="7288332" y="5969414"/>
              <a:ext cx="614273" cy="580466"/>
            </a:xfrm>
            <a:prstGeom prst="ellipse">
              <a:avLst/>
            </a:prstGeom>
            <a:solidFill>
              <a:srgbClr val="600000"/>
            </a:solidFill>
            <a:ln w="38100">
              <a:solidFill>
                <a:srgbClr val="FF9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dirty="0"/>
            </a:p>
          </p:txBody>
        </p:sp>
        <p:pic>
          <p:nvPicPr>
            <p:cNvPr id="22" name="Graphic 21" descr="Label with solid fill">
              <a:extLst>
                <a:ext uri="{FF2B5EF4-FFF2-40B4-BE49-F238E27FC236}">
                  <a16:creationId xmlns:a16="http://schemas.microsoft.com/office/drawing/2014/main" id="{420C8396-9B11-3581-846A-9CA1774BBE3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297293" y="5961900"/>
              <a:ext cx="596350" cy="596350"/>
            </a:xfrm>
            <a:prstGeom prst="rect">
              <a:avLst/>
            </a:prstGeom>
          </p:spPr>
        </p:pic>
      </p:grpSp>
    </p:spTree>
    <p:extLst>
      <p:ext uri="{BB962C8B-B14F-4D97-AF65-F5344CB8AC3E}">
        <p14:creationId xmlns:p14="http://schemas.microsoft.com/office/powerpoint/2010/main" val="4104864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F5638-07CC-702E-485D-733B2D5543C0}"/>
              </a:ext>
            </a:extLst>
          </p:cNvPr>
          <p:cNvGraphicFramePr>
            <a:graphicFrameLocks/>
          </p:cNvGraphicFramePr>
          <p:nvPr>
            <p:custDataLst>
              <p:tags r:id="rId1"/>
            </p:custDataLst>
            <p:extLst>
              <p:ext uri="{D42A27DB-BD31-4B8C-83A1-F6EECF244321}">
                <p14:modId xmlns:p14="http://schemas.microsoft.com/office/powerpoint/2010/main" val="16084828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3BDF07CE-0823-C677-6FED-A176E3B3258C}"/>
              </a:ext>
            </a:extLst>
          </p:cNvPr>
          <p:cNvSpPr>
            <a:spLocks noGrp="1"/>
          </p:cNvSpPr>
          <p:nvPr>
            <p:ph type="title"/>
          </p:nvPr>
        </p:nvSpPr>
        <p:spPr/>
        <p:txBody>
          <a:bodyPr vert="horz" rIns="0"/>
          <a:lstStyle/>
          <a:p>
            <a:r>
              <a:rPr lang="en-AU" sz="3200" noProof="0" dirty="0">
                <a:solidFill>
                  <a:schemeClr val="accent1"/>
                </a:solidFill>
              </a:rPr>
              <a:t>The Dynamic Future of Catastrophe Management</a:t>
            </a:r>
          </a:p>
        </p:txBody>
      </p:sp>
      <p:sp>
        <p:nvSpPr>
          <p:cNvPr id="4" name="Slide Number Placeholder 3">
            <a:extLst>
              <a:ext uri="{FF2B5EF4-FFF2-40B4-BE49-F238E27FC236}">
                <a16:creationId xmlns:a16="http://schemas.microsoft.com/office/drawing/2014/main" id="{746CE117-A377-BC05-4460-DE22535D2082}"/>
              </a:ext>
            </a:extLst>
          </p:cNvPr>
          <p:cNvSpPr>
            <a:spLocks noGrp="1"/>
          </p:cNvSpPr>
          <p:nvPr>
            <p:ph type="sldNum" sz="quarter" idx="12"/>
          </p:nvPr>
        </p:nvSpPr>
        <p:spPr/>
        <p:txBody>
          <a:bodyPr/>
          <a:lstStyle/>
          <a:p>
            <a:fld id="{741AFF56-1126-4107-9C02-BC0EFBF16431}" type="slidenum">
              <a:rPr lang="en-AU" noProof="0" smtClean="0"/>
              <a:pPr/>
              <a:t>26</a:t>
            </a:fld>
            <a:endParaRPr lang="en-AU" noProof="0" dirty="0"/>
          </a:p>
        </p:txBody>
      </p:sp>
      <p:sp>
        <p:nvSpPr>
          <p:cNvPr id="5" name="TextBox 9">
            <a:extLst>
              <a:ext uri="{FF2B5EF4-FFF2-40B4-BE49-F238E27FC236}">
                <a16:creationId xmlns:a16="http://schemas.microsoft.com/office/drawing/2014/main" id="{C14FD1E2-8D11-F95C-1E0F-A455A8220490}"/>
              </a:ext>
            </a:extLst>
          </p:cNvPr>
          <p:cNvSpPr txBox="1"/>
          <p:nvPr/>
        </p:nvSpPr>
        <p:spPr>
          <a:xfrm>
            <a:off x="311151" y="722705"/>
            <a:ext cx="10334099" cy="4001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1800">
                <a:solidFill>
                  <a:srgbClr val="3C3C3C"/>
                </a:solidFill>
              </a:defRPr>
            </a:pPr>
            <a:r>
              <a:rPr lang="en-AU" sz="2000" noProof="0" dirty="0"/>
              <a:t>Temporal intelligence is shifting catastrophe management from reporting to real-time decisioning</a:t>
            </a:r>
          </a:p>
        </p:txBody>
      </p:sp>
      <p:sp>
        <p:nvSpPr>
          <p:cNvPr id="8" name="TextBox 10">
            <a:extLst>
              <a:ext uri="{FF2B5EF4-FFF2-40B4-BE49-F238E27FC236}">
                <a16:creationId xmlns:a16="http://schemas.microsoft.com/office/drawing/2014/main" id="{AC1D3123-1E14-F40C-8D50-F0564593191F}"/>
              </a:ext>
            </a:extLst>
          </p:cNvPr>
          <p:cNvSpPr txBox="1"/>
          <p:nvPr/>
        </p:nvSpPr>
        <p:spPr>
          <a:xfrm>
            <a:off x="463826" y="1569965"/>
            <a:ext cx="11304104" cy="320087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spcAft>
                <a:spcPts val="600"/>
              </a:spcAft>
              <a:buFont typeface="Arial" panose="020B0604020202020204" pitchFamily="34" charset="0"/>
              <a:buChar char="•"/>
              <a:defRPr sz="1800">
                <a:solidFill>
                  <a:srgbClr val="000000"/>
                </a:solidFill>
              </a:defRPr>
            </a:pPr>
            <a:r>
              <a:rPr lang="en-AU" noProof="0" dirty="0"/>
              <a:t>The risk profile is </a:t>
            </a:r>
            <a:r>
              <a:rPr lang="en-AU" b="1" noProof="0" dirty="0"/>
              <a:t>no longer a quarterly snapshot </a:t>
            </a:r>
            <a:r>
              <a:rPr lang="en-AU" noProof="0" dirty="0"/>
              <a:t>— it evolves continuously with climate signals and portfolio change.</a:t>
            </a:r>
          </a:p>
          <a:p>
            <a:pPr marL="342900" indent="-342900">
              <a:spcBef>
                <a:spcPts val="600"/>
              </a:spcBef>
              <a:spcAft>
                <a:spcPts val="600"/>
              </a:spcAft>
              <a:buFont typeface="Arial" panose="020B0604020202020204" pitchFamily="34" charset="0"/>
              <a:buChar char="•"/>
              <a:defRPr sz="1800">
                <a:solidFill>
                  <a:srgbClr val="000000"/>
                </a:solidFill>
              </a:defRPr>
            </a:pPr>
            <a:r>
              <a:rPr lang="en-AU" b="1" noProof="0" dirty="0"/>
              <a:t>Next‑generation catastrophe models </a:t>
            </a:r>
            <a:r>
              <a:rPr lang="en-AU" noProof="0" dirty="0"/>
              <a:t>and climate phase conditioning (e.g., ENSO) make those shifts observable and quantifiable.</a:t>
            </a:r>
          </a:p>
          <a:p>
            <a:pPr marL="342900" indent="-342900">
              <a:spcBef>
                <a:spcPts val="600"/>
              </a:spcBef>
              <a:spcAft>
                <a:spcPts val="600"/>
              </a:spcAft>
              <a:buFont typeface="Arial" panose="020B0604020202020204" pitchFamily="34" charset="0"/>
              <a:buChar char="•"/>
              <a:defRPr sz="1800">
                <a:solidFill>
                  <a:srgbClr val="000000"/>
                </a:solidFill>
              </a:defRPr>
            </a:pPr>
            <a:r>
              <a:rPr lang="en-AU" b="1" noProof="0" dirty="0"/>
              <a:t>Value is created only when insight is paired with execution</a:t>
            </a:r>
            <a:r>
              <a:rPr lang="en-AU" noProof="0" dirty="0"/>
              <a:t>: decision triggers, data quality, governance agility, and market access.</a:t>
            </a:r>
          </a:p>
          <a:p>
            <a:pPr marL="342900" indent="-342900">
              <a:spcBef>
                <a:spcPts val="600"/>
              </a:spcBef>
              <a:spcAft>
                <a:spcPts val="600"/>
              </a:spcAft>
              <a:buFont typeface="Arial" panose="020B0604020202020204" pitchFamily="34" charset="0"/>
              <a:buChar char="•"/>
              <a:defRPr sz="1800">
                <a:solidFill>
                  <a:srgbClr val="000000"/>
                </a:solidFill>
              </a:defRPr>
            </a:pPr>
            <a:r>
              <a:rPr lang="en-AU" b="1" noProof="0" dirty="0"/>
              <a:t>Dynamic reinsurance and pricing are feasible </a:t>
            </a:r>
            <a:r>
              <a:rPr lang="en-AU" noProof="0" dirty="0"/>
              <a:t>in parts — but constrained by capacity, regulation, conduct expectations, and customer fairness.</a:t>
            </a:r>
          </a:p>
          <a:p>
            <a:pPr marL="342900" indent="-342900">
              <a:spcBef>
                <a:spcPts val="600"/>
              </a:spcBef>
              <a:spcAft>
                <a:spcPts val="600"/>
              </a:spcAft>
              <a:buFont typeface="Arial" panose="020B0604020202020204" pitchFamily="34" charset="0"/>
              <a:buChar char="•"/>
              <a:defRPr sz="1800">
                <a:solidFill>
                  <a:srgbClr val="000000"/>
                </a:solidFill>
              </a:defRPr>
            </a:pPr>
            <a:endParaRPr lang="en-AU" noProof="0" dirty="0"/>
          </a:p>
        </p:txBody>
      </p:sp>
      <p:sp>
        <p:nvSpPr>
          <p:cNvPr id="9" name="Rounded Rectangle 11">
            <a:extLst>
              <a:ext uri="{FF2B5EF4-FFF2-40B4-BE49-F238E27FC236}">
                <a16:creationId xmlns:a16="http://schemas.microsoft.com/office/drawing/2014/main" id="{4FC33309-B11B-C3F2-AE80-35171EC984BB}"/>
              </a:ext>
            </a:extLst>
          </p:cNvPr>
          <p:cNvSpPr/>
          <p:nvPr/>
        </p:nvSpPr>
        <p:spPr>
          <a:xfrm>
            <a:off x="627202" y="4770841"/>
            <a:ext cx="11140728" cy="698591"/>
          </a:xfrm>
          <a:prstGeom prst="roundRect">
            <a:avLst/>
          </a:prstGeom>
          <a:solidFill>
            <a:srgbClr val="F5F7FA"/>
          </a:solidFill>
          <a:ln w="12700">
            <a:solidFill>
              <a:srgbClr val="D2D6DC"/>
            </a:solidFill>
          </a:ln>
        </p:spPr>
        <p:style>
          <a:lnRef idx="1">
            <a:schemeClr val="accent1"/>
          </a:lnRef>
          <a:fillRef idx="3">
            <a:schemeClr val="accent1"/>
          </a:fillRef>
          <a:effectRef idx="2">
            <a:schemeClr val="accent1"/>
          </a:effectRef>
          <a:fontRef idx="minor">
            <a:schemeClr val="lt1"/>
          </a:fontRef>
        </p:style>
        <p:txBody>
          <a:bodyPr wrap="squar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800" b="1">
                <a:solidFill>
                  <a:srgbClr val="000000"/>
                </a:solidFill>
              </a:defRPr>
            </a:pPr>
            <a:r>
              <a:rPr lang="en-AU" sz="2000" dirty="0"/>
              <a:t>The </a:t>
            </a:r>
            <a:r>
              <a:rPr lang="en-AU" sz="2000" b="1" dirty="0"/>
              <a:t>next step is an industry conversation</a:t>
            </a:r>
            <a:r>
              <a:rPr lang="en-AU" sz="2000" dirty="0"/>
              <a:t>: what </a:t>
            </a:r>
            <a:r>
              <a:rPr lang="en-AU" sz="2000" b="1" dirty="0"/>
              <a:t>variability</a:t>
            </a:r>
            <a:r>
              <a:rPr lang="en-AU" sz="2000" dirty="0"/>
              <a:t> is acceptable, what </a:t>
            </a:r>
            <a:r>
              <a:rPr lang="en-AU" sz="2000" b="1" dirty="0"/>
              <a:t>guardrails</a:t>
            </a:r>
            <a:r>
              <a:rPr lang="en-AU" sz="2000" dirty="0"/>
              <a:t> are needed, and how we keep </a:t>
            </a:r>
            <a:r>
              <a:rPr lang="en-AU" sz="2000" b="1" dirty="0"/>
              <a:t>trust</a:t>
            </a:r>
            <a:r>
              <a:rPr lang="en-AU" sz="2000" dirty="0"/>
              <a:t> while adapting. </a:t>
            </a:r>
            <a:endParaRPr lang="en-AU" sz="2000" noProof="0" dirty="0"/>
          </a:p>
        </p:txBody>
      </p:sp>
    </p:spTree>
    <p:extLst>
      <p:ext uri="{BB962C8B-B14F-4D97-AF65-F5344CB8AC3E}">
        <p14:creationId xmlns:p14="http://schemas.microsoft.com/office/powerpoint/2010/main" val="1819847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BECC20A-46B4-1A49-8093-2EB1F881B456}"/>
              </a:ext>
            </a:extLst>
          </p:cNvPr>
          <p:cNvGraphicFramePr>
            <a:graphicFrameLocks/>
          </p:cNvGraphicFramePr>
          <p:nvPr>
            <p:custDataLst>
              <p:tags r:id="rId1"/>
            </p:custDataLst>
            <p:extLst>
              <p:ext uri="{D42A27DB-BD31-4B8C-83A1-F6EECF244321}">
                <p14:modId xmlns:p14="http://schemas.microsoft.com/office/powerpoint/2010/main" val="1468661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vert="horz" rIns="0"/>
          <a:lstStyle/>
          <a:p>
            <a:r>
              <a:rPr lang="en-AU" noProof="0"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AU" noProof="0" dirty="0"/>
              <a:t>Actuaries Institute</a:t>
            </a:r>
          </a:p>
          <a:p>
            <a:r>
              <a:rPr lang="en-AU" noProof="0" dirty="0"/>
              <a:t>actuaries.asn.au</a:t>
            </a: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D9CE3C9-03C4-9145-E93A-14E851F02D80}"/>
              </a:ext>
            </a:extLst>
          </p:cNvPr>
          <p:cNvGraphicFramePr>
            <a:graphicFrameLocks/>
          </p:cNvGraphicFramePr>
          <p:nvPr>
            <p:custDataLst>
              <p:tags r:id="rId1"/>
            </p:custDataLst>
            <p:extLst>
              <p:ext uri="{D42A27DB-BD31-4B8C-83A1-F6EECF244321}">
                <p14:modId xmlns:p14="http://schemas.microsoft.com/office/powerpoint/2010/main" val="4128818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FF7097C0-693A-4261-2980-2003A4081324}"/>
              </a:ext>
            </a:extLst>
          </p:cNvPr>
          <p:cNvSpPr>
            <a:spLocks noGrp="1"/>
          </p:cNvSpPr>
          <p:nvPr>
            <p:ph type="sldNum" sz="quarter" idx="11"/>
          </p:nvPr>
        </p:nvSpPr>
        <p:spPr>
          <a:xfrm>
            <a:off x="11304130" y="6310076"/>
            <a:ext cx="259220" cy="246221"/>
          </a:xfrm>
        </p:spPr>
        <p:txBody>
          <a:bodyPr/>
          <a:lstStyle/>
          <a:p>
            <a:fld id="{98C9B52F-1D34-46D8-B89E-30FCCA8C0F9C}" type="slidenum">
              <a:rPr lang="en-AU" sz="1400" noProof="0" smtClean="0">
                <a:latin typeface="+mj-lt"/>
              </a:rPr>
              <a:pPr/>
              <a:t>3</a:t>
            </a:fld>
            <a:endParaRPr lang="en-AU" sz="1400" noProof="0" dirty="0">
              <a:latin typeface="+mj-lt"/>
            </a:endParaRPr>
          </a:p>
        </p:txBody>
      </p:sp>
      <p:sp>
        <p:nvSpPr>
          <p:cNvPr id="13" name="Text Placeholder 12">
            <a:extLst>
              <a:ext uri="{FF2B5EF4-FFF2-40B4-BE49-F238E27FC236}">
                <a16:creationId xmlns:a16="http://schemas.microsoft.com/office/drawing/2014/main" id="{ABD7E3E3-7C25-B7B4-091F-C9468D9A112B}"/>
              </a:ext>
            </a:extLst>
          </p:cNvPr>
          <p:cNvSpPr>
            <a:spLocks noGrp="1"/>
          </p:cNvSpPr>
          <p:nvPr>
            <p:ph type="body" sz="quarter" idx="15"/>
          </p:nvPr>
        </p:nvSpPr>
        <p:spPr>
          <a:xfrm>
            <a:off x="1057246" y="4187858"/>
            <a:ext cx="2785686" cy="738664"/>
          </a:xfrm>
        </p:spPr>
        <p:txBody>
          <a:bodyPr/>
          <a:lstStyle/>
          <a:p>
            <a:pPr lvl="0"/>
            <a:r>
              <a:rPr lang="en-AU" sz="1600" b="0" noProof="0" dirty="0">
                <a:solidFill>
                  <a:schemeClr val="tx1"/>
                </a:solidFill>
                <a:latin typeface="+mj-lt"/>
              </a:rPr>
              <a:t>Portfolios and risk appetites can be shaped on-the-fly in response to regular forecast updates…</a:t>
            </a:r>
          </a:p>
        </p:txBody>
      </p:sp>
      <p:sp>
        <p:nvSpPr>
          <p:cNvPr id="14" name="Text Placeholder 13">
            <a:extLst>
              <a:ext uri="{FF2B5EF4-FFF2-40B4-BE49-F238E27FC236}">
                <a16:creationId xmlns:a16="http://schemas.microsoft.com/office/drawing/2014/main" id="{125ABAD1-581B-8F92-6CBF-B214FE8ED087}"/>
              </a:ext>
            </a:extLst>
          </p:cNvPr>
          <p:cNvSpPr>
            <a:spLocks noGrp="1"/>
          </p:cNvSpPr>
          <p:nvPr>
            <p:ph type="body" sz="quarter" idx="16"/>
          </p:nvPr>
        </p:nvSpPr>
        <p:spPr>
          <a:xfrm>
            <a:off x="1865886" y="5226673"/>
            <a:ext cx="2304000" cy="738664"/>
          </a:xfrm>
        </p:spPr>
        <p:txBody>
          <a:bodyPr/>
          <a:lstStyle/>
          <a:p>
            <a:pPr lvl="0"/>
            <a:r>
              <a:rPr lang="en-AU" sz="1600" b="0" noProof="0" dirty="0">
                <a:latin typeface="+mj-lt"/>
              </a:rPr>
              <a:t>The price of insurance varies week to month like airline tickets…</a:t>
            </a:r>
          </a:p>
        </p:txBody>
      </p:sp>
      <p:sp>
        <p:nvSpPr>
          <p:cNvPr id="15" name="Text Placeholder 14">
            <a:extLst>
              <a:ext uri="{FF2B5EF4-FFF2-40B4-BE49-F238E27FC236}">
                <a16:creationId xmlns:a16="http://schemas.microsoft.com/office/drawing/2014/main" id="{11ACE529-9152-17E4-DCB8-EC4A4CEF1F9B}"/>
              </a:ext>
            </a:extLst>
          </p:cNvPr>
          <p:cNvSpPr>
            <a:spLocks noGrp="1"/>
          </p:cNvSpPr>
          <p:nvPr>
            <p:ph type="body" sz="quarter" idx="17"/>
          </p:nvPr>
        </p:nvSpPr>
        <p:spPr>
          <a:xfrm>
            <a:off x="8022114" y="2317651"/>
            <a:ext cx="2304000" cy="246221"/>
          </a:xfrm>
        </p:spPr>
        <p:txBody>
          <a:bodyPr/>
          <a:lstStyle/>
          <a:p>
            <a:pPr lvl="0"/>
            <a:r>
              <a:rPr lang="en-AU" sz="1600" noProof="0" dirty="0">
                <a:latin typeface="+mj-lt"/>
              </a:rPr>
              <a:t>What does this mean for:</a:t>
            </a:r>
          </a:p>
        </p:txBody>
      </p:sp>
      <p:sp>
        <p:nvSpPr>
          <p:cNvPr id="16" name="Text Placeholder 15">
            <a:extLst>
              <a:ext uri="{FF2B5EF4-FFF2-40B4-BE49-F238E27FC236}">
                <a16:creationId xmlns:a16="http://schemas.microsoft.com/office/drawing/2014/main" id="{53AFD7C2-E1E7-40C1-780C-1EDF3F043B8B}"/>
              </a:ext>
            </a:extLst>
          </p:cNvPr>
          <p:cNvSpPr>
            <a:spLocks noGrp="1"/>
          </p:cNvSpPr>
          <p:nvPr>
            <p:ph type="body" sz="quarter" idx="18"/>
          </p:nvPr>
        </p:nvSpPr>
        <p:spPr>
          <a:xfrm>
            <a:off x="8621787" y="3361443"/>
            <a:ext cx="2304000" cy="246221"/>
          </a:xfrm>
        </p:spPr>
        <p:txBody>
          <a:bodyPr/>
          <a:lstStyle/>
          <a:p>
            <a:pPr lvl="0"/>
            <a:r>
              <a:rPr lang="en-AU" sz="1600" b="0" noProof="0" dirty="0">
                <a:latin typeface="+mj-lt"/>
              </a:rPr>
              <a:t>Our customers?</a:t>
            </a:r>
          </a:p>
        </p:txBody>
      </p:sp>
      <p:sp>
        <p:nvSpPr>
          <p:cNvPr id="17" name="Text Placeholder 16">
            <a:extLst>
              <a:ext uri="{FF2B5EF4-FFF2-40B4-BE49-F238E27FC236}">
                <a16:creationId xmlns:a16="http://schemas.microsoft.com/office/drawing/2014/main" id="{2053B09D-F460-6F1B-6478-1F4143A0663D}"/>
              </a:ext>
            </a:extLst>
          </p:cNvPr>
          <p:cNvSpPr>
            <a:spLocks noGrp="1"/>
          </p:cNvSpPr>
          <p:nvPr>
            <p:ph type="body" sz="quarter" idx="19"/>
          </p:nvPr>
        </p:nvSpPr>
        <p:spPr>
          <a:xfrm>
            <a:off x="8621787" y="4282125"/>
            <a:ext cx="2304000" cy="492443"/>
          </a:xfrm>
        </p:spPr>
        <p:txBody>
          <a:bodyPr/>
          <a:lstStyle/>
          <a:p>
            <a:pPr lvl="0"/>
            <a:r>
              <a:rPr lang="en-AU" sz="1600" b="0" noProof="0" dirty="0">
                <a:solidFill>
                  <a:schemeClr val="tx1"/>
                </a:solidFill>
                <a:latin typeface="+mj-lt"/>
              </a:rPr>
              <a:t>For the stability of our insurance market?</a:t>
            </a:r>
          </a:p>
        </p:txBody>
      </p:sp>
      <p:sp>
        <p:nvSpPr>
          <p:cNvPr id="18" name="Text Placeholder 17">
            <a:extLst>
              <a:ext uri="{FF2B5EF4-FFF2-40B4-BE49-F238E27FC236}">
                <a16:creationId xmlns:a16="http://schemas.microsoft.com/office/drawing/2014/main" id="{FCC63492-2E41-BBE7-89A7-7771C02B58CD}"/>
              </a:ext>
            </a:extLst>
          </p:cNvPr>
          <p:cNvSpPr>
            <a:spLocks noGrp="1"/>
          </p:cNvSpPr>
          <p:nvPr>
            <p:ph type="body" sz="quarter" idx="20"/>
          </p:nvPr>
        </p:nvSpPr>
        <p:spPr>
          <a:xfrm>
            <a:off x="8022114" y="5472894"/>
            <a:ext cx="2304000" cy="246221"/>
          </a:xfrm>
        </p:spPr>
        <p:txBody>
          <a:bodyPr/>
          <a:lstStyle/>
          <a:p>
            <a:pPr lvl="0"/>
            <a:r>
              <a:rPr lang="en-AU" sz="1600" b="0" noProof="0" dirty="0">
                <a:latin typeface="+mj-lt"/>
              </a:rPr>
              <a:t>For reinsurance?</a:t>
            </a:r>
            <a:endParaRPr lang="en-AU" sz="1600" b="0" noProof="0" dirty="0">
              <a:solidFill>
                <a:schemeClr val="tx2"/>
              </a:solidFill>
              <a:latin typeface="+mj-lt"/>
            </a:endParaRPr>
          </a:p>
        </p:txBody>
      </p:sp>
      <p:sp>
        <p:nvSpPr>
          <p:cNvPr id="22" name="Text Placeholder 21">
            <a:extLst>
              <a:ext uri="{FF2B5EF4-FFF2-40B4-BE49-F238E27FC236}">
                <a16:creationId xmlns:a16="http://schemas.microsoft.com/office/drawing/2014/main" id="{EB12DFC2-9C22-16DF-9D0E-A62ACC5697CC}"/>
              </a:ext>
            </a:extLst>
          </p:cNvPr>
          <p:cNvSpPr>
            <a:spLocks noGrp="1"/>
          </p:cNvSpPr>
          <p:nvPr>
            <p:ph type="body" sz="quarter" idx="12"/>
          </p:nvPr>
        </p:nvSpPr>
        <p:spPr>
          <a:xfrm>
            <a:off x="5172670" y="4275926"/>
            <a:ext cx="1846659" cy="215444"/>
          </a:xfrm>
        </p:spPr>
        <p:txBody>
          <a:bodyPr/>
          <a:lstStyle/>
          <a:p>
            <a:endParaRPr lang="en-AU" sz="1400" noProof="0" dirty="0">
              <a:latin typeface="+mj-lt"/>
            </a:endParaRPr>
          </a:p>
        </p:txBody>
      </p:sp>
      <p:sp>
        <p:nvSpPr>
          <p:cNvPr id="11" name="Text Placeholder 10">
            <a:extLst>
              <a:ext uri="{FF2B5EF4-FFF2-40B4-BE49-F238E27FC236}">
                <a16:creationId xmlns:a16="http://schemas.microsoft.com/office/drawing/2014/main" id="{9B237C52-6468-6D8B-C3D4-BAC1431710FF}"/>
              </a:ext>
            </a:extLst>
          </p:cNvPr>
          <p:cNvSpPr>
            <a:spLocks noGrp="1"/>
          </p:cNvSpPr>
          <p:nvPr>
            <p:ph type="body" sz="quarter" idx="13"/>
          </p:nvPr>
        </p:nvSpPr>
        <p:spPr>
          <a:xfrm>
            <a:off x="1737759" y="2154279"/>
            <a:ext cx="2499936" cy="553998"/>
          </a:xfrm>
        </p:spPr>
        <p:txBody>
          <a:bodyPr/>
          <a:lstStyle/>
          <a:p>
            <a:pPr lvl="0" algn="l"/>
            <a:r>
              <a:rPr lang="en-AU" sz="1800" noProof="0" dirty="0">
                <a:latin typeface="+mj-lt"/>
                <a:ea typeface="Aptos" panose="020B0004020202020204" pitchFamily="34" charset="0"/>
                <a:cs typeface="Times New Roman" panose="02020603050405020304" pitchFamily="18" charset="0"/>
              </a:rPr>
              <a:t>Imagine a general insurance market where:</a:t>
            </a:r>
            <a:endParaRPr lang="en-AU" sz="2400" noProof="0" dirty="0">
              <a:latin typeface="+mj-lt"/>
            </a:endParaRPr>
          </a:p>
        </p:txBody>
      </p:sp>
      <p:sp>
        <p:nvSpPr>
          <p:cNvPr id="12" name="Text Placeholder 11">
            <a:extLst>
              <a:ext uri="{FF2B5EF4-FFF2-40B4-BE49-F238E27FC236}">
                <a16:creationId xmlns:a16="http://schemas.microsoft.com/office/drawing/2014/main" id="{4E746851-1314-65A9-6928-4E8128FA2AA3}"/>
              </a:ext>
            </a:extLst>
          </p:cNvPr>
          <p:cNvSpPr>
            <a:spLocks noGrp="1"/>
          </p:cNvSpPr>
          <p:nvPr>
            <p:ph type="body" sz="quarter" idx="14"/>
          </p:nvPr>
        </p:nvSpPr>
        <p:spPr>
          <a:xfrm>
            <a:off x="1129970" y="3126591"/>
            <a:ext cx="2640238" cy="887422"/>
          </a:xfrm>
        </p:spPr>
        <p:txBody>
          <a:bodyPr/>
          <a:lstStyle/>
          <a:p>
            <a:pPr lvl="0" algn="l"/>
            <a:r>
              <a:rPr lang="en-AU" b="0" noProof="0" dirty="0">
                <a:latin typeface="+mj-lt"/>
              </a:rPr>
              <a:t>In the coming season, the chance of a major cat event </a:t>
            </a:r>
            <a:r>
              <a:rPr lang="en-AU" b="0" i="1" noProof="0" dirty="0">
                <a:latin typeface="+mj-lt"/>
              </a:rPr>
              <a:t>and subsequent events,</a:t>
            </a:r>
            <a:r>
              <a:rPr lang="en-AU" b="0" noProof="0" dirty="0">
                <a:latin typeface="+mj-lt"/>
              </a:rPr>
              <a:t> is well known…</a:t>
            </a:r>
          </a:p>
          <a:p>
            <a:pPr algn="l"/>
            <a:endParaRPr lang="en-AU" b="0" noProof="0" dirty="0">
              <a:latin typeface="+mj-lt"/>
            </a:endParaRPr>
          </a:p>
        </p:txBody>
      </p:sp>
      <p:sp>
        <p:nvSpPr>
          <p:cNvPr id="23" name="AutoShape 6" descr="Cat in a circle with white background">
            <a:extLst>
              <a:ext uri="{FF2B5EF4-FFF2-40B4-BE49-F238E27FC236}">
                <a16:creationId xmlns:a16="http://schemas.microsoft.com/office/drawing/2014/main" id="{6501CCC1-C476-2391-6877-50CEEE5A7EC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sz="1400" noProof="0" dirty="0">
              <a:latin typeface="+mj-lt"/>
            </a:endParaRPr>
          </a:p>
        </p:txBody>
      </p:sp>
      <p:pic>
        <p:nvPicPr>
          <p:cNvPr id="25" name="Picture 24" descr="A cat wearing a wizard hat and robe&#10;&#10;AI-generated content may be incorrect.">
            <a:extLst>
              <a:ext uri="{FF2B5EF4-FFF2-40B4-BE49-F238E27FC236}">
                <a16:creationId xmlns:a16="http://schemas.microsoft.com/office/drawing/2014/main" id="{2E7BE817-6278-70B0-07F3-97D5DFAFDF79}"/>
              </a:ext>
            </a:extLst>
          </p:cNvPr>
          <p:cNvPicPr>
            <a:picLocks noChangeAspect="1"/>
          </p:cNvPicPr>
          <p:nvPr/>
        </p:nvPicPr>
        <p:blipFill>
          <a:blip r:embed="rId6"/>
          <a:stretch>
            <a:fillRect/>
          </a:stretch>
        </p:blipFill>
        <p:spPr>
          <a:xfrm>
            <a:off x="4237695" y="2154279"/>
            <a:ext cx="3704426" cy="3704426"/>
          </a:xfrm>
          <a:prstGeom prst="ellipse">
            <a:avLst/>
          </a:prstGeom>
        </p:spPr>
      </p:pic>
      <p:sp>
        <p:nvSpPr>
          <p:cNvPr id="3" name="Title 1">
            <a:extLst>
              <a:ext uri="{FF2B5EF4-FFF2-40B4-BE49-F238E27FC236}">
                <a16:creationId xmlns:a16="http://schemas.microsoft.com/office/drawing/2014/main" id="{76AB46E7-0AE5-73F5-FA87-73D6F9A5E214}"/>
              </a:ext>
            </a:extLst>
          </p:cNvPr>
          <p:cNvSpPr txBox="1">
            <a:spLocks/>
          </p:cNvSpPr>
          <p:nvPr/>
        </p:nvSpPr>
        <p:spPr>
          <a:xfrm>
            <a:off x="539750" y="539750"/>
            <a:ext cx="11112250" cy="498343"/>
          </a:xfrm>
          <a:prstGeom prst="rect">
            <a:avLst/>
          </a:prstGeom>
        </p:spPr>
        <p:txBody>
          <a:bodyPr vert="horz" lIns="0" tIns="46800" rIns="0" bIns="46800" rtlCol="0" anchor="t" anchorCtr="0">
            <a:spAutoFit/>
          </a:bodyPr>
          <a:lstStyle>
            <a:lvl1pPr algn="l" defTabSz="914400" rtl="0" eaLnBrk="1" latinLnBrk="0" hangingPunct="1">
              <a:lnSpc>
                <a:spcPct val="80000"/>
              </a:lnSpc>
              <a:spcBef>
                <a:spcPct val="0"/>
              </a:spcBef>
              <a:buNone/>
              <a:defRPr sz="3600" kern="1200">
                <a:solidFill>
                  <a:schemeClr val="accent2"/>
                </a:solidFill>
                <a:latin typeface="+mj-lt"/>
                <a:ea typeface="+mj-ea"/>
                <a:cs typeface="+mj-cs"/>
              </a:defRPr>
            </a:lvl1pPr>
          </a:lstStyle>
          <a:p>
            <a:r>
              <a:rPr lang="en-AU" sz="3200" noProof="0" dirty="0">
                <a:solidFill>
                  <a:schemeClr val="accent1"/>
                </a:solidFill>
              </a:rPr>
              <a:t>Temporal intelligence is a forecast-driven, time‑varying view of risk.</a:t>
            </a:r>
          </a:p>
        </p:txBody>
      </p:sp>
      <p:sp>
        <p:nvSpPr>
          <p:cNvPr id="5" name="TextBox 4">
            <a:extLst>
              <a:ext uri="{FF2B5EF4-FFF2-40B4-BE49-F238E27FC236}">
                <a16:creationId xmlns:a16="http://schemas.microsoft.com/office/drawing/2014/main" id="{3458EEF1-571E-1EA3-90AD-031674342255}"/>
              </a:ext>
            </a:extLst>
          </p:cNvPr>
          <p:cNvSpPr txBox="1"/>
          <p:nvPr/>
        </p:nvSpPr>
        <p:spPr>
          <a:xfrm>
            <a:off x="539750" y="1027272"/>
            <a:ext cx="7895590" cy="461665"/>
          </a:xfrm>
          <a:prstGeom prst="rect">
            <a:avLst/>
          </a:prstGeom>
          <a:noFill/>
        </p:spPr>
        <p:txBody>
          <a:bodyPr wrap="square">
            <a:spAutoFit/>
          </a:bodyPr>
          <a:lstStyle/>
          <a:p>
            <a:pPr lvl="0"/>
            <a:r>
              <a:rPr lang="en-AU" sz="2400" noProof="0" dirty="0">
                <a:latin typeface="+mj-lt"/>
                <a:ea typeface="Aptos" panose="020B0004020202020204" pitchFamily="34" charset="0"/>
                <a:cs typeface="Times New Roman" panose="02020603050405020304" pitchFamily="18" charset="0"/>
              </a:rPr>
              <a:t>And our temporal capabilities have improved dramatically</a:t>
            </a:r>
          </a:p>
        </p:txBody>
      </p:sp>
    </p:spTree>
    <p:extLst>
      <p:ext uri="{BB962C8B-B14F-4D97-AF65-F5344CB8AC3E}">
        <p14:creationId xmlns:p14="http://schemas.microsoft.com/office/powerpoint/2010/main" val="226099257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9772660-15D3-1049-6DB1-231D9DFE0716}"/>
              </a:ext>
            </a:extLst>
          </p:cNvPr>
          <p:cNvGraphicFramePr>
            <a:graphicFrameLocks/>
          </p:cNvGraphicFramePr>
          <p:nvPr>
            <p:custDataLst>
              <p:tags r:id="rId1"/>
            </p:custDataLst>
            <p:extLst>
              <p:ext uri="{D42A27DB-BD31-4B8C-83A1-F6EECF244321}">
                <p14:modId xmlns:p14="http://schemas.microsoft.com/office/powerpoint/2010/main" val="618177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5" name="think-cell data - do not delete" hidden="1">
                        <a:extLst>
                          <a:ext uri="{FF2B5EF4-FFF2-40B4-BE49-F238E27FC236}">
                            <a16:creationId xmlns:a16="http://schemas.microsoft.com/office/drawing/2014/main" id="{E9772660-15D3-1049-6DB1-231D9DFE071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vert="horz" rIns="0"/>
          <a:lstStyle/>
          <a:p>
            <a:r>
              <a:rPr lang="en-AU" noProof="0" dirty="0"/>
              <a:t>The Science</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AU" noProof="0" dirty="0"/>
              <a:t>01</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t>Presented at the 2026 All Actuaries Summit</a:t>
            </a:r>
          </a:p>
        </p:txBody>
      </p:sp>
    </p:spTree>
    <p:extLst>
      <p:ext uri="{BB962C8B-B14F-4D97-AF65-F5344CB8AC3E}">
        <p14:creationId xmlns:p14="http://schemas.microsoft.com/office/powerpoint/2010/main" val="228010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83D8CEF-97D1-B452-403A-586234CBF1DF}"/>
              </a:ext>
            </a:extLst>
          </p:cNvPr>
          <p:cNvGraphicFramePr>
            <a:graphicFrameLocks/>
          </p:cNvGraphicFramePr>
          <p:nvPr>
            <p:custDataLst>
              <p:tags r:id="rId1"/>
            </p:custDataLst>
            <p:extLst>
              <p:ext uri="{D42A27DB-BD31-4B8C-83A1-F6EECF244321}">
                <p14:modId xmlns:p14="http://schemas.microsoft.com/office/powerpoint/2010/main" val="33580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61" imgH="264" progId="TCLayout.ActiveDocument.1">
                  <p:embed/>
                </p:oleObj>
              </mc:Choice>
              <mc:Fallback>
                <p:oleObj name="think-cell Slide" r:id="rId4" imgW="261" imgH="264" progId="TCLayout.ActiveDocument.1">
                  <p:embed/>
                  <p:pic>
                    <p:nvPicPr>
                      <p:cNvPr id="6" name="think-cell data - do not delete" hidden="1">
                        <a:extLst>
                          <a:ext uri="{FF2B5EF4-FFF2-40B4-BE49-F238E27FC236}">
                            <a16:creationId xmlns:a16="http://schemas.microsoft.com/office/drawing/2014/main" id="{F83D8CEF-97D1-B452-403A-586234CBF1D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89857CBF-7CA0-0A56-6F28-633958777D31}"/>
              </a:ext>
            </a:extLst>
          </p:cNvPr>
          <p:cNvSpPr>
            <a:spLocks noGrp="1"/>
          </p:cNvSpPr>
          <p:nvPr>
            <p:ph type="title"/>
          </p:nvPr>
        </p:nvSpPr>
        <p:spPr>
          <a:xfrm>
            <a:off x="484138" y="317721"/>
            <a:ext cx="10902805" cy="490909"/>
          </a:xfrm>
        </p:spPr>
        <p:txBody>
          <a:bodyPr vert="horz" rIns="0"/>
          <a:lstStyle/>
          <a:p>
            <a:r>
              <a:rPr lang="en-AU" sz="3200" noProof="0" dirty="0">
                <a:solidFill>
                  <a:schemeClr val="accent1"/>
                </a:solidFill>
              </a:rPr>
              <a:t>Spatial Precision Redefined the Market</a:t>
            </a:r>
          </a:p>
        </p:txBody>
      </p:sp>
      <p:sp>
        <p:nvSpPr>
          <p:cNvPr id="4" name="Content Placeholder 3">
            <a:extLst>
              <a:ext uri="{FF2B5EF4-FFF2-40B4-BE49-F238E27FC236}">
                <a16:creationId xmlns:a16="http://schemas.microsoft.com/office/drawing/2014/main" id="{12F98457-76D4-3045-A800-E87E0869B164}"/>
              </a:ext>
            </a:extLst>
          </p:cNvPr>
          <p:cNvSpPr>
            <a:spLocks noGrp="1"/>
          </p:cNvSpPr>
          <p:nvPr>
            <p:ph idx="1"/>
          </p:nvPr>
        </p:nvSpPr>
        <p:spPr>
          <a:xfrm>
            <a:off x="455570" y="1631941"/>
            <a:ext cx="6312850" cy="1418748"/>
          </a:xfrm>
        </p:spPr>
        <p:txBody>
          <a:bodyPr/>
          <a:lstStyle/>
          <a:p>
            <a:pPr marL="290512" lvl="1" indent="-285750">
              <a:buFont typeface="Arial" panose="020B0604020202020204" pitchFamily="34" charset="0"/>
              <a:buChar char="•"/>
            </a:pPr>
            <a:r>
              <a:rPr lang="en-AU" sz="2000" noProof="0" dirty="0">
                <a:solidFill>
                  <a:schemeClr val="tx1"/>
                </a:solidFill>
              </a:rPr>
              <a:t>Over the past 15 years, granular spatial perils data has emerged</a:t>
            </a:r>
          </a:p>
          <a:p>
            <a:pPr marL="290512" lvl="1" indent="-285750">
              <a:buFont typeface="Arial" panose="020B0604020202020204" pitchFamily="34" charset="0"/>
              <a:buChar char="•"/>
            </a:pPr>
            <a:r>
              <a:rPr lang="en-AU" sz="2000" noProof="0" dirty="0">
                <a:solidFill>
                  <a:schemeClr val="tx1"/>
                </a:solidFill>
              </a:rPr>
              <a:t>Fundamentally reshaped risk-based pricing for perils such as flood and bushfire. </a:t>
            </a:r>
          </a:p>
          <a:p>
            <a:pPr lvl="1"/>
            <a:r>
              <a:rPr lang="en-AU" sz="2000" noProof="0" dirty="0">
                <a:solidFill>
                  <a:schemeClr val="accent1"/>
                </a:solidFill>
                <a:sym typeface="Wingdings" panose="05000000000000000000" pitchFamily="2" charset="2"/>
              </a:rPr>
              <a:t> S</a:t>
            </a:r>
            <a:r>
              <a:rPr lang="en-AU" sz="2000" noProof="0" dirty="0">
                <a:solidFill>
                  <a:schemeClr val="accent1"/>
                </a:solidFill>
              </a:rPr>
              <a:t>ignificant shifts in affordability and regulatory scrutiny</a:t>
            </a:r>
          </a:p>
        </p:txBody>
      </p:sp>
      <p:sp>
        <p:nvSpPr>
          <p:cNvPr id="5" name="Slide Number Placeholder 4">
            <a:extLst>
              <a:ext uri="{FF2B5EF4-FFF2-40B4-BE49-F238E27FC236}">
                <a16:creationId xmlns:a16="http://schemas.microsoft.com/office/drawing/2014/main" id="{3C2B1F90-91EE-E1EB-8D5A-0B2FDDC19B11}"/>
              </a:ext>
            </a:extLst>
          </p:cNvPr>
          <p:cNvSpPr>
            <a:spLocks noGrp="1"/>
          </p:cNvSpPr>
          <p:nvPr>
            <p:ph type="sldNum" sz="quarter" idx="12"/>
          </p:nvPr>
        </p:nvSpPr>
        <p:spPr/>
        <p:txBody>
          <a:bodyPr/>
          <a:lstStyle/>
          <a:p>
            <a:fld id="{741AFF56-1126-4107-9C02-BC0EFBF16431}" type="slidenum">
              <a:rPr lang="en-AU" noProof="0" smtClean="0"/>
              <a:pPr/>
              <a:t>5</a:t>
            </a:fld>
            <a:endParaRPr lang="en-AU" noProof="0" dirty="0"/>
          </a:p>
        </p:txBody>
      </p:sp>
      <p:sp>
        <p:nvSpPr>
          <p:cNvPr id="2" name="Footer Placeholder 4">
            <a:extLst>
              <a:ext uri="{FF2B5EF4-FFF2-40B4-BE49-F238E27FC236}">
                <a16:creationId xmlns:a16="http://schemas.microsoft.com/office/drawing/2014/main" id="{37CE5CA2-F18E-5F30-BE5E-28AAC6CB15B3}"/>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pic>
        <p:nvPicPr>
          <p:cNvPr id="13" name="Picture Placeholder 12">
            <a:extLst>
              <a:ext uri="{FF2B5EF4-FFF2-40B4-BE49-F238E27FC236}">
                <a16:creationId xmlns:a16="http://schemas.microsoft.com/office/drawing/2014/main" id="{99C555BA-BA48-D2A6-0B81-17102F686A32}"/>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37160" b="10243"/>
          <a:stretch>
            <a:fillRect/>
          </a:stretch>
        </p:blipFill>
        <p:spPr>
          <a:xfrm>
            <a:off x="6935056" y="1613323"/>
            <a:ext cx="5256944" cy="5308272"/>
          </a:xfrm>
          <a:prstGeom prst="rect">
            <a:avLst/>
          </a:prstGeom>
          <a:solidFill>
            <a:srgbClr val="FFFFFF">
              <a:lumMod val="85000"/>
            </a:srgbClr>
          </a:solidFill>
        </p:spPr>
      </p:pic>
      <p:pic>
        <p:nvPicPr>
          <p:cNvPr id="14" name="Picture 13">
            <a:extLst>
              <a:ext uri="{FF2B5EF4-FFF2-40B4-BE49-F238E27FC236}">
                <a16:creationId xmlns:a16="http://schemas.microsoft.com/office/drawing/2014/main" id="{CB7AA6EE-BF3D-2140-EC10-E27BBA7D7A7E}"/>
              </a:ext>
            </a:extLst>
          </p:cNvPr>
          <p:cNvPicPr>
            <a:picLocks noChangeAspect="1"/>
          </p:cNvPicPr>
          <p:nvPr/>
        </p:nvPicPr>
        <p:blipFill>
          <a:blip r:embed="rId7"/>
          <a:stretch>
            <a:fillRect/>
          </a:stretch>
        </p:blipFill>
        <p:spPr>
          <a:xfrm>
            <a:off x="3611995" y="3540692"/>
            <a:ext cx="1644950" cy="2344775"/>
          </a:xfrm>
          <a:prstGeom prst="rect">
            <a:avLst/>
          </a:prstGeom>
        </p:spPr>
      </p:pic>
      <p:pic>
        <p:nvPicPr>
          <p:cNvPr id="15" name="Picture 14">
            <a:extLst>
              <a:ext uri="{FF2B5EF4-FFF2-40B4-BE49-F238E27FC236}">
                <a16:creationId xmlns:a16="http://schemas.microsoft.com/office/drawing/2014/main" id="{131C0CFE-2BA8-36D2-07FA-D8D8B076FDC9}"/>
              </a:ext>
            </a:extLst>
          </p:cNvPr>
          <p:cNvPicPr>
            <a:picLocks noChangeAspect="1"/>
          </p:cNvPicPr>
          <p:nvPr/>
        </p:nvPicPr>
        <p:blipFill>
          <a:blip r:embed="rId8"/>
          <a:stretch>
            <a:fillRect/>
          </a:stretch>
        </p:blipFill>
        <p:spPr>
          <a:xfrm>
            <a:off x="1502119" y="3529472"/>
            <a:ext cx="1644951" cy="2355995"/>
          </a:xfrm>
          <a:prstGeom prst="rect">
            <a:avLst/>
          </a:prstGeom>
        </p:spPr>
      </p:pic>
      <p:sp>
        <p:nvSpPr>
          <p:cNvPr id="7" name="Content Placeholder 3">
            <a:extLst>
              <a:ext uri="{FF2B5EF4-FFF2-40B4-BE49-F238E27FC236}">
                <a16:creationId xmlns:a16="http://schemas.microsoft.com/office/drawing/2014/main" id="{01E10425-1BF6-AFF7-55E4-0DFB5A8B8715}"/>
              </a:ext>
            </a:extLst>
          </p:cNvPr>
          <p:cNvSpPr txBox="1">
            <a:spLocks/>
          </p:cNvSpPr>
          <p:nvPr/>
        </p:nvSpPr>
        <p:spPr>
          <a:xfrm>
            <a:off x="10795247" y="1276557"/>
            <a:ext cx="1183393" cy="186484"/>
          </a:xfrm>
          <a:prstGeom prst="rect">
            <a:avLst/>
          </a:prstGeom>
          <a:solidFill>
            <a:schemeClr val="bg1"/>
          </a:solidFill>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AU" sz="1800" noProof="0" dirty="0"/>
          </a:p>
        </p:txBody>
      </p:sp>
      <p:sp>
        <p:nvSpPr>
          <p:cNvPr id="9" name="TextBox 8">
            <a:extLst>
              <a:ext uri="{FF2B5EF4-FFF2-40B4-BE49-F238E27FC236}">
                <a16:creationId xmlns:a16="http://schemas.microsoft.com/office/drawing/2014/main" id="{658C4CE1-97EE-7639-63F8-533AFEFA8730}"/>
              </a:ext>
            </a:extLst>
          </p:cNvPr>
          <p:cNvSpPr txBox="1"/>
          <p:nvPr/>
        </p:nvSpPr>
        <p:spPr>
          <a:xfrm>
            <a:off x="361950" y="808630"/>
            <a:ext cx="9627870" cy="424732"/>
          </a:xfrm>
          <a:prstGeom prst="rect">
            <a:avLst/>
          </a:prstGeom>
          <a:noFill/>
        </p:spPr>
        <p:txBody>
          <a:bodyPr wrap="square">
            <a:spAutoFit/>
          </a:bodyPr>
          <a:lstStyle/>
          <a:p>
            <a:pPr marL="0" lvl="0" indent="0" defTabSz="755650">
              <a:lnSpc>
                <a:spcPct val="90000"/>
              </a:lnSpc>
              <a:spcBef>
                <a:spcPct val="0"/>
              </a:spcBef>
              <a:spcAft>
                <a:spcPct val="35000"/>
              </a:spcAft>
              <a:buNone/>
            </a:pPr>
            <a:r>
              <a:rPr lang="en-AU" sz="2400" kern="1200" noProof="0" dirty="0"/>
              <a:t>How will improving </a:t>
            </a:r>
            <a:r>
              <a:rPr lang="en-AU" sz="2400" i="1" kern="1200" noProof="0" dirty="0"/>
              <a:t>temporal</a:t>
            </a:r>
            <a:r>
              <a:rPr lang="en-AU" sz="2400" kern="1200" noProof="0" dirty="0"/>
              <a:t> intelligence affect general insurance?</a:t>
            </a:r>
          </a:p>
        </p:txBody>
      </p:sp>
    </p:spTree>
    <p:extLst>
      <p:ext uri="{BB962C8B-B14F-4D97-AF65-F5344CB8AC3E}">
        <p14:creationId xmlns:p14="http://schemas.microsoft.com/office/powerpoint/2010/main" val="278188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4DC83-FF14-38C8-381A-43B64E26AC3C}"/>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2BF71B7-247D-59F4-C76C-370B27EEC0E6}"/>
              </a:ext>
            </a:extLst>
          </p:cNvPr>
          <p:cNvGraphicFramePr>
            <a:graphicFrameLocks/>
          </p:cNvGraphicFramePr>
          <p:nvPr>
            <p:custDataLst>
              <p:tags r:id="rId1"/>
            </p:custDataLst>
            <p:extLst>
              <p:ext uri="{D42A27DB-BD31-4B8C-83A1-F6EECF244321}">
                <p14:modId xmlns:p14="http://schemas.microsoft.com/office/powerpoint/2010/main" val="15045370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852CC78-7A87-2F29-E856-95DB9582E659}"/>
              </a:ext>
            </a:extLst>
          </p:cNvPr>
          <p:cNvSpPr>
            <a:spLocks noGrp="1"/>
          </p:cNvSpPr>
          <p:nvPr>
            <p:ph type="title"/>
          </p:nvPr>
        </p:nvSpPr>
        <p:spPr>
          <a:xfrm>
            <a:off x="461175" y="343017"/>
            <a:ext cx="10902805" cy="490909"/>
          </a:xfrm>
        </p:spPr>
        <p:txBody>
          <a:bodyPr vert="horz" rIns="0"/>
          <a:lstStyle/>
          <a:p>
            <a:r>
              <a:rPr lang="en-AU" sz="3200" noProof="0" dirty="0">
                <a:solidFill>
                  <a:schemeClr val="accent1"/>
                </a:solidFill>
              </a:rPr>
              <a:t>Weather Forecasts are Getting Sharper</a:t>
            </a:r>
          </a:p>
        </p:txBody>
      </p:sp>
      <p:sp>
        <p:nvSpPr>
          <p:cNvPr id="4" name="Content Placeholder 3">
            <a:extLst>
              <a:ext uri="{FF2B5EF4-FFF2-40B4-BE49-F238E27FC236}">
                <a16:creationId xmlns:a16="http://schemas.microsoft.com/office/drawing/2014/main" id="{CA12482C-D0F9-A2E9-BE2F-72792D98DEA4}"/>
              </a:ext>
            </a:extLst>
          </p:cNvPr>
          <p:cNvSpPr>
            <a:spLocks noGrp="1"/>
          </p:cNvSpPr>
          <p:nvPr>
            <p:ph idx="1"/>
          </p:nvPr>
        </p:nvSpPr>
        <p:spPr>
          <a:xfrm>
            <a:off x="461175" y="1563604"/>
            <a:ext cx="5634825" cy="4316433"/>
          </a:xfrm>
        </p:spPr>
        <p:txBody>
          <a:bodyPr/>
          <a:lstStyle/>
          <a:p>
            <a:pPr marL="0" marR="0" lvl="0" indent="0" algn="l" defTabSz="914400" eaLnBrk="1" fontAlgn="auto" latinLnBrk="0" hangingPunct="1">
              <a:lnSpc>
                <a:spcPct val="107000"/>
              </a:lnSpc>
              <a:spcBef>
                <a:spcPts val="0"/>
              </a:spcBef>
              <a:spcAft>
                <a:spcPts val="800"/>
              </a:spcAft>
              <a:buClrTx/>
              <a:buSzTx/>
              <a:buFontTx/>
              <a:buNone/>
              <a:tabLst/>
              <a:defRPr/>
            </a:pPr>
            <a:r>
              <a:rPr kumimoji="0" lang="en-AU" sz="2000" b="0" i="0" u="sng"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Drivers of Forecast Accuracy</a:t>
            </a:r>
          </a:p>
          <a:p>
            <a:pPr marL="0" marR="0" lvl="0" indent="0" algn="l" defTabSz="914400" eaLnBrk="1" fontAlgn="auto" latinLnBrk="0" hangingPunct="1">
              <a:lnSpc>
                <a:spcPct val="107000"/>
              </a:lnSpc>
              <a:spcBef>
                <a:spcPts val="0"/>
              </a:spcBef>
              <a:spcAft>
                <a:spcPts val="800"/>
              </a:spcAft>
              <a:buClrTx/>
              <a:buSzTx/>
              <a:buFontTx/>
              <a:buNone/>
              <a:tabLst/>
              <a:defRPr/>
            </a:pPr>
            <a:r>
              <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QBE Sans" panose="020B0503020203020204" pitchFamily="34" charset="0"/>
              </a:rPr>
              <a:t>Advancements in:</a:t>
            </a:r>
          </a:p>
          <a:p>
            <a:pPr marL="285750" marR="0" lvl="0" indent="-285750" algn="l"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QBE Sans" panose="020B0503020203020204" pitchFamily="34" charset="0"/>
              </a:rPr>
              <a:t>Observations and Satellite coverage</a:t>
            </a:r>
          </a:p>
          <a:p>
            <a:pPr marL="285750" marR="0" lvl="0" indent="-285750" algn="l"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QBE Sans" panose="020B0503020203020204" pitchFamily="34" charset="0"/>
              </a:rPr>
              <a:t>Computer power, ensemble size and model resolution</a:t>
            </a:r>
          </a:p>
          <a:p>
            <a:pPr marL="285750" marR="0" lvl="0" indent="-285750" algn="l"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QBE Sans" panose="020B0503020203020204" pitchFamily="34" charset="0"/>
              </a:rPr>
              <a:t>Assimilation and error statistics</a:t>
            </a:r>
          </a:p>
          <a:p>
            <a:pPr marL="0" marR="0" lvl="0" indent="0" algn="l" defTabSz="914400" eaLnBrk="1" fontAlgn="auto" latinLnBrk="0" hangingPunct="1">
              <a:lnSpc>
                <a:spcPct val="107000"/>
              </a:lnSpc>
              <a:spcBef>
                <a:spcPts val="0"/>
              </a:spcBef>
              <a:spcAft>
                <a:spcPts val="800"/>
              </a:spcAft>
              <a:buClrTx/>
              <a:buSzTx/>
              <a:buFontTx/>
              <a:buNone/>
              <a:tabLst/>
              <a:defRPr/>
            </a:pPr>
            <a:endPar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endParaRPr>
          </a:p>
          <a:p>
            <a:pPr marL="0" marR="0" lvl="0" indent="0" algn="l" defTabSz="914400" eaLnBrk="1" fontAlgn="auto" latinLnBrk="0" hangingPunct="1">
              <a:lnSpc>
                <a:spcPct val="107000"/>
              </a:lnSpc>
              <a:spcBef>
                <a:spcPts val="0"/>
              </a:spcBef>
              <a:spcAft>
                <a:spcPts val="800"/>
              </a:spcAft>
              <a:buClrTx/>
              <a:buSzTx/>
              <a:buFontTx/>
              <a:buNone/>
              <a:tabLst/>
              <a:defRPr/>
            </a:pPr>
            <a:endParaRPr kumimoji="0" lang="en-AU" sz="20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C1BDACD-DAEC-F295-3A0A-9E71871D2DF1}"/>
              </a:ext>
            </a:extLst>
          </p:cNvPr>
          <p:cNvSpPr>
            <a:spLocks noGrp="1"/>
          </p:cNvSpPr>
          <p:nvPr>
            <p:ph type="sldNum" sz="quarter" idx="12"/>
          </p:nvPr>
        </p:nvSpPr>
        <p:spPr/>
        <p:txBody>
          <a:bodyPr/>
          <a:lstStyle/>
          <a:p>
            <a:fld id="{741AFF56-1126-4107-9C02-BC0EFBF16431}" type="slidenum">
              <a:rPr lang="en-AU" noProof="0" smtClean="0"/>
              <a:pPr/>
              <a:t>6</a:t>
            </a:fld>
            <a:endParaRPr lang="en-AU" noProof="0" dirty="0"/>
          </a:p>
        </p:txBody>
      </p:sp>
      <p:sp>
        <p:nvSpPr>
          <p:cNvPr id="2" name="Footer Placeholder 4">
            <a:extLst>
              <a:ext uri="{FF2B5EF4-FFF2-40B4-BE49-F238E27FC236}">
                <a16:creationId xmlns:a16="http://schemas.microsoft.com/office/drawing/2014/main" id="{7DF08113-A3F8-8B58-F445-546B82077AE0}"/>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AU" noProof="0" dirty="0">
                <a:solidFill>
                  <a:schemeClr val="tx1"/>
                </a:solidFill>
              </a:rPr>
              <a:t>Presented at the 2026 All Actuaries Summit</a:t>
            </a:r>
          </a:p>
        </p:txBody>
      </p:sp>
      <p:pic>
        <p:nvPicPr>
          <p:cNvPr id="9" name="Picture Placeholder 8" descr="A graph of different colored lines&#10;&#10;AI-generated content may be incorrect.">
            <a:extLst>
              <a:ext uri="{FF2B5EF4-FFF2-40B4-BE49-F238E27FC236}">
                <a16:creationId xmlns:a16="http://schemas.microsoft.com/office/drawing/2014/main" id="{0FF21D5A-2438-5A42-9223-C5614A0659DA}"/>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56" r="-90"/>
          <a:stretch>
            <a:fillRect/>
          </a:stretch>
        </p:blipFill>
        <p:spPr>
          <a:xfrm>
            <a:off x="6096000" y="1322074"/>
            <a:ext cx="5456698" cy="4485647"/>
          </a:xfrm>
          <a:prstGeom prst="rect">
            <a:avLst/>
          </a:prstGeom>
        </p:spPr>
      </p:pic>
      <p:sp>
        <p:nvSpPr>
          <p:cNvPr id="7" name="TextBox 6">
            <a:extLst>
              <a:ext uri="{FF2B5EF4-FFF2-40B4-BE49-F238E27FC236}">
                <a16:creationId xmlns:a16="http://schemas.microsoft.com/office/drawing/2014/main" id="{51B6990B-71A7-A2BE-9830-D23AA9133F39}"/>
              </a:ext>
            </a:extLst>
          </p:cNvPr>
          <p:cNvSpPr txBox="1"/>
          <p:nvPr/>
        </p:nvSpPr>
        <p:spPr>
          <a:xfrm>
            <a:off x="326848" y="762561"/>
            <a:ext cx="10211612" cy="470000"/>
          </a:xfrm>
          <a:prstGeom prst="rect">
            <a:avLst/>
          </a:prstGeom>
          <a:noFill/>
        </p:spPr>
        <p:txBody>
          <a:bodyPr wrap="square">
            <a:spAutoFit/>
          </a:bodyPr>
          <a:lstStyle/>
          <a:p>
            <a:pPr marL="0" marR="0" lvl="0" indent="0" algn="l" defTabSz="914400" eaLnBrk="1" fontAlgn="auto" latinLnBrk="0" hangingPunct="1">
              <a:lnSpc>
                <a:spcPct val="107000"/>
              </a:lnSpc>
              <a:spcBef>
                <a:spcPts val="0"/>
              </a:spcBef>
              <a:spcAft>
                <a:spcPts val="800"/>
              </a:spcAft>
              <a:buClrTx/>
              <a:buSzTx/>
              <a:buFontTx/>
              <a:buNone/>
              <a:tabLst/>
              <a:defRPr/>
            </a:pPr>
            <a:r>
              <a:rPr kumimoji="0" lang="en-AU" sz="24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The weather is a highly chaotic system with historically poor predictability.</a:t>
            </a:r>
          </a:p>
        </p:txBody>
      </p:sp>
      <p:graphicFrame>
        <p:nvGraphicFramePr>
          <p:cNvPr id="10" name="Diagram 9">
            <a:extLst>
              <a:ext uri="{FF2B5EF4-FFF2-40B4-BE49-F238E27FC236}">
                <a16:creationId xmlns:a16="http://schemas.microsoft.com/office/drawing/2014/main" id="{36C67C56-8509-C6AE-0C6C-963839CBCF36}"/>
              </a:ext>
            </a:extLst>
          </p:cNvPr>
          <p:cNvGraphicFramePr/>
          <p:nvPr>
            <p:extLst>
              <p:ext uri="{D42A27DB-BD31-4B8C-83A1-F6EECF244321}">
                <p14:modId xmlns:p14="http://schemas.microsoft.com/office/powerpoint/2010/main" val="445857746"/>
              </p:ext>
            </p:extLst>
          </p:nvPr>
        </p:nvGraphicFramePr>
        <p:xfrm>
          <a:off x="995197" y="4111441"/>
          <a:ext cx="3588233" cy="15724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73346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0EEBE8F-9901-6C26-BFB2-01715CFA41B1}"/>
              </a:ext>
            </a:extLst>
          </p:cNvPr>
          <p:cNvGraphicFramePr>
            <a:graphicFrameLocks/>
          </p:cNvGraphicFramePr>
          <p:nvPr>
            <p:custDataLst>
              <p:tags r:id="rId1"/>
            </p:custDataLst>
            <p:extLst>
              <p:ext uri="{D42A27DB-BD31-4B8C-83A1-F6EECF244321}">
                <p14:modId xmlns:p14="http://schemas.microsoft.com/office/powerpoint/2010/main" val="176237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2AA8D960-E008-DAF0-3F6F-B6240E13616F}"/>
              </a:ext>
            </a:extLst>
          </p:cNvPr>
          <p:cNvSpPr>
            <a:spLocks noGrp="1"/>
          </p:cNvSpPr>
          <p:nvPr>
            <p:ph type="title"/>
          </p:nvPr>
        </p:nvSpPr>
        <p:spPr>
          <a:xfrm>
            <a:off x="483968" y="319441"/>
            <a:ext cx="10168792" cy="461665"/>
          </a:xfrm>
        </p:spPr>
        <p:txBody>
          <a:bodyPr vert="horz" rIns="0"/>
          <a:lstStyle/>
          <a:p>
            <a:r>
              <a:rPr lang="en-AU" sz="3200" noProof="0" dirty="0">
                <a:solidFill>
                  <a:schemeClr val="accent1"/>
                </a:solidFill>
              </a:rPr>
              <a:t>ENSO: The Dominant Driver of Climate and Loss Variability</a:t>
            </a:r>
          </a:p>
        </p:txBody>
      </p:sp>
      <p:sp>
        <p:nvSpPr>
          <p:cNvPr id="4" name="Slide Number Placeholder 3">
            <a:extLst>
              <a:ext uri="{FF2B5EF4-FFF2-40B4-BE49-F238E27FC236}">
                <a16:creationId xmlns:a16="http://schemas.microsoft.com/office/drawing/2014/main" id="{CF5D95C8-4C1E-4DF1-D8CF-B67783A40AE7}"/>
              </a:ext>
            </a:extLst>
          </p:cNvPr>
          <p:cNvSpPr>
            <a:spLocks noGrp="1"/>
          </p:cNvSpPr>
          <p:nvPr>
            <p:ph type="sldNum" sz="quarter" idx="12"/>
          </p:nvPr>
        </p:nvSpPr>
        <p:spPr/>
        <p:txBody>
          <a:bodyPr/>
          <a:lstStyle/>
          <a:p>
            <a:fld id="{741AFF56-1126-4107-9C02-BC0EFBF16431}" type="slidenum">
              <a:rPr lang="en-AU" noProof="0" smtClean="0"/>
              <a:pPr/>
              <a:t>7</a:t>
            </a:fld>
            <a:endParaRPr lang="en-AU" noProof="0" dirty="0"/>
          </a:p>
        </p:txBody>
      </p:sp>
      <p:sp>
        <p:nvSpPr>
          <p:cNvPr id="2" name="TextBox 1">
            <a:extLst>
              <a:ext uri="{FF2B5EF4-FFF2-40B4-BE49-F238E27FC236}">
                <a16:creationId xmlns:a16="http://schemas.microsoft.com/office/drawing/2014/main" id="{1A3418FC-DE7C-117E-BFA9-7FF401533E1A}"/>
              </a:ext>
            </a:extLst>
          </p:cNvPr>
          <p:cNvSpPr txBox="1"/>
          <p:nvPr/>
        </p:nvSpPr>
        <p:spPr>
          <a:xfrm>
            <a:off x="391111" y="781106"/>
            <a:ext cx="8512859" cy="461665"/>
          </a:xfrm>
          <a:prstGeom prst="rect">
            <a:avLst/>
          </a:prstGeom>
          <a:noFill/>
        </p:spPr>
        <p:txBody>
          <a:bodyPr wrap="square">
            <a:spAutoFit/>
          </a:bodyPr>
          <a:lstStyle/>
          <a:p>
            <a:r>
              <a:rPr lang="en-AU" sz="2400" noProof="0" dirty="0">
                <a:effectLst/>
                <a:latin typeface="+mj-lt"/>
                <a:ea typeface="Times New Roman" panose="02020603050405020304" pitchFamily="18" charset="0"/>
                <a:cs typeface="Times New Roman" panose="02020603050405020304" pitchFamily="18" charset="0"/>
              </a:rPr>
              <a:t>Warm water + onshore winds = rain</a:t>
            </a:r>
            <a:endParaRPr lang="en-AU" sz="2400" noProof="0" dirty="0">
              <a:latin typeface="+mj-lt"/>
            </a:endParaRPr>
          </a:p>
        </p:txBody>
      </p:sp>
      <p:pic>
        <p:nvPicPr>
          <p:cNvPr id="14" name="Picture 13">
            <a:extLst>
              <a:ext uri="{FF2B5EF4-FFF2-40B4-BE49-F238E27FC236}">
                <a16:creationId xmlns:a16="http://schemas.microsoft.com/office/drawing/2014/main" id="{165060CC-76EB-589F-829D-F74C1C18D3CA}"/>
              </a:ext>
            </a:extLst>
          </p:cNvPr>
          <p:cNvPicPr>
            <a:picLocks noChangeAspect="1"/>
          </p:cNvPicPr>
          <p:nvPr/>
        </p:nvPicPr>
        <p:blipFill>
          <a:blip r:embed="rId6"/>
          <a:srcRect l="25906" t="40956" r="6325"/>
          <a:stretch>
            <a:fillRect/>
          </a:stretch>
        </p:blipFill>
        <p:spPr>
          <a:xfrm>
            <a:off x="5968984" y="4013432"/>
            <a:ext cx="5699042" cy="2656189"/>
          </a:xfrm>
          <a:prstGeom prst="rect">
            <a:avLst/>
          </a:prstGeom>
        </p:spPr>
      </p:pic>
      <p:pic>
        <p:nvPicPr>
          <p:cNvPr id="16" name="Picture 15">
            <a:extLst>
              <a:ext uri="{FF2B5EF4-FFF2-40B4-BE49-F238E27FC236}">
                <a16:creationId xmlns:a16="http://schemas.microsoft.com/office/drawing/2014/main" id="{6A5EE90B-FDE2-663F-4507-19073EED9576}"/>
              </a:ext>
            </a:extLst>
          </p:cNvPr>
          <p:cNvPicPr>
            <a:picLocks noChangeAspect="1"/>
          </p:cNvPicPr>
          <p:nvPr/>
        </p:nvPicPr>
        <p:blipFill>
          <a:blip r:embed="rId7"/>
          <a:srcRect l="27635" t="35540" r="8049"/>
          <a:stretch>
            <a:fillRect/>
          </a:stretch>
        </p:blipFill>
        <p:spPr>
          <a:xfrm>
            <a:off x="307976" y="4038376"/>
            <a:ext cx="5160166" cy="2716753"/>
          </a:xfrm>
          <a:prstGeom prst="rect">
            <a:avLst/>
          </a:prstGeom>
        </p:spPr>
      </p:pic>
      <p:pic>
        <p:nvPicPr>
          <p:cNvPr id="2050" name="Picture 2">
            <a:extLst>
              <a:ext uri="{FF2B5EF4-FFF2-40B4-BE49-F238E27FC236}">
                <a16:creationId xmlns:a16="http://schemas.microsoft.com/office/drawing/2014/main" id="{97C53D93-64C9-6EF4-9633-B1A7E1248D7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6592" b="2517"/>
          <a:stretch>
            <a:fillRect/>
          </a:stretch>
        </p:blipFill>
        <p:spPr bwMode="auto">
          <a:xfrm>
            <a:off x="7783757" y="1437232"/>
            <a:ext cx="3558296" cy="219835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5F9DE875-76EB-0D59-B783-2A8B717DC9C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4782" b="34128"/>
          <a:stretch>
            <a:fillRect/>
          </a:stretch>
        </p:blipFill>
        <p:spPr bwMode="auto">
          <a:xfrm>
            <a:off x="307976" y="1664969"/>
            <a:ext cx="3516548" cy="218660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00A45BE2-B3D0-F0D1-DEF3-53046E9958A5}"/>
              </a:ext>
            </a:extLst>
          </p:cNvPr>
          <p:cNvPicPr>
            <a:picLocks noChangeAspect="1"/>
          </p:cNvPicPr>
          <p:nvPr/>
        </p:nvPicPr>
        <p:blipFill>
          <a:blip r:embed="rId7"/>
          <a:srcRect l="48180" r="26671" b="89382"/>
          <a:stretch>
            <a:fillRect/>
          </a:stretch>
        </p:blipFill>
        <p:spPr>
          <a:xfrm>
            <a:off x="2603597" y="6131071"/>
            <a:ext cx="2428295" cy="538550"/>
          </a:xfrm>
          <a:prstGeom prst="rect">
            <a:avLst/>
          </a:prstGeom>
        </p:spPr>
      </p:pic>
      <p:sp>
        <p:nvSpPr>
          <p:cNvPr id="22" name="TextBox 21">
            <a:extLst>
              <a:ext uri="{FF2B5EF4-FFF2-40B4-BE49-F238E27FC236}">
                <a16:creationId xmlns:a16="http://schemas.microsoft.com/office/drawing/2014/main" id="{EFFE2FEF-E3D7-921C-3F0B-C2CA425285F1}"/>
              </a:ext>
            </a:extLst>
          </p:cNvPr>
          <p:cNvSpPr txBox="1"/>
          <p:nvPr/>
        </p:nvSpPr>
        <p:spPr>
          <a:xfrm>
            <a:off x="2255679" y="3948439"/>
            <a:ext cx="1264759" cy="523220"/>
          </a:xfrm>
          <a:prstGeom prst="rect">
            <a:avLst/>
          </a:prstGeom>
          <a:noFill/>
        </p:spPr>
        <p:txBody>
          <a:bodyPr wrap="square">
            <a:spAutoFit/>
          </a:bodyPr>
          <a:lstStyle/>
          <a:p>
            <a:r>
              <a:rPr lang="en-AU" sz="2800" noProof="0" dirty="0">
                <a:solidFill>
                  <a:schemeClr val="accent1"/>
                </a:solidFill>
                <a:effectLst/>
                <a:latin typeface="+mj-lt"/>
                <a:ea typeface="Times New Roman" panose="02020603050405020304" pitchFamily="18" charset="0"/>
                <a:cs typeface="Times New Roman" panose="02020603050405020304" pitchFamily="18" charset="0"/>
              </a:rPr>
              <a:t>El Nino</a:t>
            </a:r>
            <a:endParaRPr lang="en-AU" sz="2800" noProof="0" dirty="0">
              <a:solidFill>
                <a:schemeClr val="accent1"/>
              </a:solidFill>
            </a:endParaRPr>
          </a:p>
        </p:txBody>
      </p:sp>
      <p:sp>
        <p:nvSpPr>
          <p:cNvPr id="23" name="TextBox 22">
            <a:extLst>
              <a:ext uri="{FF2B5EF4-FFF2-40B4-BE49-F238E27FC236}">
                <a16:creationId xmlns:a16="http://schemas.microsoft.com/office/drawing/2014/main" id="{61212DBF-EAC0-EBC2-6017-F2A1F0FB7E69}"/>
              </a:ext>
            </a:extLst>
          </p:cNvPr>
          <p:cNvSpPr txBox="1"/>
          <p:nvPr/>
        </p:nvSpPr>
        <p:spPr>
          <a:xfrm>
            <a:off x="8818505" y="3916703"/>
            <a:ext cx="1264759" cy="523220"/>
          </a:xfrm>
          <a:prstGeom prst="rect">
            <a:avLst/>
          </a:prstGeom>
          <a:noFill/>
        </p:spPr>
        <p:txBody>
          <a:bodyPr wrap="square">
            <a:spAutoFit/>
          </a:bodyPr>
          <a:lstStyle/>
          <a:p>
            <a:r>
              <a:rPr lang="en-AU" sz="2800" noProof="0" dirty="0">
                <a:solidFill>
                  <a:schemeClr val="accent1"/>
                </a:solidFill>
                <a:effectLst/>
                <a:latin typeface="+mj-lt"/>
                <a:ea typeface="Times New Roman" panose="02020603050405020304" pitchFamily="18" charset="0"/>
                <a:cs typeface="Times New Roman" panose="02020603050405020304" pitchFamily="18" charset="0"/>
              </a:rPr>
              <a:t>La Nina</a:t>
            </a:r>
            <a:endParaRPr lang="en-AU" sz="2800" noProof="0" dirty="0">
              <a:solidFill>
                <a:schemeClr val="accent1"/>
              </a:solidFill>
            </a:endParaRPr>
          </a:p>
        </p:txBody>
      </p:sp>
      <p:sp>
        <p:nvSpPr>
          <p:cNvPr id="24" name="TextBox 23">
            <a:extLst>
              <a:ext uri="{FF2B5EF4-FFF2-40B4-BE49-F238E27FC236}">
                <a16:creationId xmlns:a16="http://schemas.microsoft.com/office/drawing/2014/main" id="{5FBC66BE-125C-FB4C-50A0-99638C033C38}"/>
              </a:ext>
            </a:extLst>
          </p:cNvPr>
          <p:cNvSpPr txBox="1"/>
          <p:nvPr/>
        </p:nvSpPr>
        <p:spPr>
          <a:xfrm>
            <a:off x="3013418" y="2138028"/>
            <a:ext cx="1014040" cy="523220"/>
          </a:xfrm>
          <a:prstGeom prst="rect">
            <a:avLst/>
          </a:prstGeom>
          <a:solidFill>
            <a:schemeClr val="bg1"/>
          </a:solidFill>
        </p:spPr>
        <p:txBody>
          <a:bodyPr wrap="square">
            <a:spAutoFit/>
          </a:bodyPr>
          <a:lstStyle/>
          <a:p>
            <a:endParaRPr lang="en-AU" sz="2800" noProof="0" dirty="0">
              <a:solidFill>
                <a:schemeClr val="accent1"/>
              </a:solidFill>
            </a:endParaRPr>
          </a:p>
        </p:txBody>
      </p:sp>
      <p:pic>
        <p:nvPicPr>
          <p:cNvPr id="9" name="Picture 8">
            <a:extLst>
              <a:ext uri="{FF2B5EF4-FFF2-40B4-BE49-F238E27FC236}">
                <a16:creationId xmlns:a16="http://schemas.microsoft.com/office/drawing/2014/main" id="{832A127C-AC1A-10BE-F5EB-BA2B28476F75}"/>
              </a:ext>
            </a:extLst>
          </p:cNvPr>
          <p:cNvPicPr>
            <a:picLocks noChangeAspect="1"/>
          </p:cNvPicPr>
          <p:nvPr/>
        </p:nvPicPr>
        <p:blipFill>
          <a:blip r:embed="rId9"/>
          <a:srcRect t="9491"/>
          <a:stretch>
            <a:fillRect/>
          </a:stretch>
        </p:blipFill>
        <p:spPr>
          <a:xfrm>
            <a:off x="3520438" y="1260406"/>
            <a:ext cx="4469130" cy="2656636"/>
          </a:xfrm>
          <a:prstGeom prst="rect">
            <a:avLst/>
          </a:prstGeom>
        </p:spPr>
      </p:pic>
      <p:sp>
        <p:nvSpPr>
          <p:cNvPr id="25" name="TextBox 24">
            <a:extLst>
              <a:ext uri="{FF2B5EF4-FFF2-40B4-BE49-F238E27FC236}">
                <a16:creationId xmlns:a16="http://schemas.microsoft.com/office/drawing/2014/main" id="{B7795DE5-4772-C87F-F494-8D1F7C1855AC}"/>
              </a:ext>
            </a:extLst>
          </p:cNvPr>
          <p:cNvSpPr txBox="1"/>
          <p:nvPr/>
        </p:nvSpPr>
        <p:spPr>
          <a:xfrm>
            <a:off x="10453537" y="1856088"/>
            <a:ext cx="1014040" cy="523220"/>
          </a:xfrm>
          <a:prstGeom prst="rect">
            <a:avLst/>
          </a:prstGeom>
          <a:solidFill>
            <a:schemeClr val="bg1"/>
          </a:solidFill>
        </p:spPr>
        <p:txBody>
          <a:bodyPr wrap="square">
            <a:spAutoFit/>
          </a:bodyPr>
          <a:lstStyle/>
          <a:p>
            <a:endParaRPr lang="en-AU" sz="2800" noProof="0" dirty="0">
              <a:solidFill>
                <a:schemeClr val="accent1"/>
              </a:solidFill>
            </a:endParaRPr>
          </a:p>
        </p:txBody>
      </p:sp>
      <p:sp>
        <p:nvSpPr>
          <p:cNvPr id="5" name="TextBox 4">
            <a:extLst>
              <a:ext uri="{FF2B5EF4-FFF2-40B4-BE49-F238E27FC236}">
                <a16:creationId xmlns:a16="http://schemas.microsoft.com/office/drawing/2014/main" id="{EA97ACA9-8DC1-6F6A-C301-E82A3CA085B2}"/>
              </a:ext>
            </a:extLst>
          </p:cNvPr>
          <p:cNvSpPr txBox="1"/>
          <p:nvPr/>
        </p:nvSpPr>
        <p:spPr>
          <a:xfrm>
            <a:off x="182452" y="3275111"/>
            <a:ext cx="1264759" cy="307777"/>
          </a:xfrm>
          <a:prstGeom prst="rect">
            <a:avLst/>
          </a:prstGeom>
          <a:noFill/>
        </p:spPr>
        <p:txBody>
          <a:bodyPr wrap="square">
            <a:spAutoFit/>
          </a:bodyPr>
          <a:lstStyle/>
          <a:p>
            <a:r>
              <a:rPr lang="en-AU" sz="1400" noProof="0" dirty="0">
                <a:solidFill>
                  <a:schemeClr val="accent1"/>
                </a:solidFill>
                <a:effectLst/>
                <a:latin typeface="+mj-lt"/>
                <a:ea typeface="Times New Roman" panose="02020603050405020304" pitchFamily="18" charset="0"/>
                <a:cs typeface="Times New Roman" panose="02020603050405020304" pitchFamily="18" charset="0"/>
              </a:rPr>
              <a:t>BOM</a:t>
            </a:r>
            <a:endParaRPr lang="en-AU" sz="2800" noProof="0" dirty="0">
              <a:solidFill>
                <a:schemeClr val="accent1"/>
              </a:solidFill>
            </a:endParaRPr>
          </a:p>
        </p:txBody>
      </p:sp>
      <p:sp>
        <p:nvSpPr>
          <p:cNvPr id="6" name="TextBox 5">
            <a:extLst>
              <a:ext uri="{FF2B5EF4-FFF2-40B4-BE49-F238E27FC236}">
                <a16:creationId xmlns:a16="http://schemas.microsoft.com/office/drawing/2014/main" id="{B8510A35-B7A4-9344-28F5-9B063B61B3AA}"/>
              </a:ext>
            </a:extLst>
          </p:cNvPr>
          <p:cNvSpPr txBox="1"/>
          <p:nvPr/>
        </p:nvSpPr>
        <p:spPr>
          <a:xfrm>
            <a:off x="1088417" y="6494042"/>
            <a:ext cx="1264759" cy="307777"/>
          </a:xfrm>
          <a:prstGeom prst="rect">
            <a:avLst/>
          </a:prstGeom>
          <a:noFill/>
        </p:spPr>
        <p:txBody>
          <a:bodyPr wrap="square">
            <a:spAutoFit/>
          </a:bodyPr>
          <a:lstStyle/>
          <a:p>
            <a:r>
              <a:rPr lang="en-AU" sz="1400" noProof="0" dirty="0">
                <a:solidFill>
                  <a:schemeClr val="accent1"/>
                </a:solidFill>
                <a:effectLst/>
                <a:latin typeface="+mj-lt"/>
                <a:ea typeface="Times New Roman" panose="02020603050405020304" pitchFamily="18" charset="0"/>
                <a:cs typeface="Times New Roman" panose="02020603050405020304" pitchFamily="18" charset="0"/>
              </a:rPr>
              <a:t>IRI</a:t>
            </a:r>
            <a:endParaRPr lang="en-AU" sz="2800" noProof="0" dirty="0">
              <a:solidFill>
                <a:schemeClr val="accent1"/>
              </a:solidFill>
            </a:endParaRPr>
          </a:p>
        </p:txBody>
      </p:sp>
    </p:spTree>
    <p:extLst>
      <p:ext uri="{BB962C8B-B14F-4D97-AF65-F5344CB8AC3E}">
        <p14:creationId xmlns:p14="http://schemas.microsoft.com/office/powerpoint/2010/main" val="3547372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CFA23-BFA0-2CE0-1818-5D86D5814611}"/>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130D355-6F18-424B-103A-610FB011758F}"/>
              </a:ext>
            </a:extLst>
          </p:cNvPr>
          <p:cNvGraphicFramePr>
            <a:graphicFrameLocks/>
          </p:cNvGraphicFramePr>
          <p:nvPr>
            <p:custDataLst>
              <p:tags r:id="rId1"/>
            </p:custDataLst>
            <p:extLst>
              <p:ext uri="{D42A27DB-BD31-4B8C-83A1-F6EECF244321}">
                <p14:modId xmlns:p14="http://schemas.microsoft.com/office/powerpoint/2010/main" val="13050379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5D7AF9AB-27A7-E1A5-06F5-03C9F553CD8E}"/>
              </a:ext>
            </a:extLst>
          </p:cNvPr>
          <p:cNvSpPr>
            <a:spLocks noGrp="1"/>
          </p:cNvSpPr>
          <p:nvPr>
            <p:ph type="title"/>
          </p:nvPr>
        </p:nvSpPr>
        <p:spPr>
          <a:xfrm>
            <a:off x="483968" y="319441"/>
            <a:ext cx="6778144" cy="461665"/>
          </a:xfrm>
        </p:spPr>
        <p:txBody>
          <a:bodyPr vert="horz" rIns="0"/>
          <a:lstStyle/>
          <a:p>
            <a:r>
              <a:rPr lang="en-AU" sz="3200" noProof="0" dirty="0">
                <a:solidFill>
                  <a:schemeClr val="accent1"/>
                </a:solidFill>
              </a:rPr>
              <a:t>Seasonal Forecast Skill is Rising</a:t>
            </a:r>
          </a:p>
        </p:txBody>
      </p:sp>
      <p:sp>
        <p:nvSpPr>
          <p:cNvPr id="4" name="Slide Number Placeholder 3">
            <a:extLst>
              <a:ext uri="{FF2B5EF4-FFF2-40B4-BE49-F238E27FC236}">
                <a16:creationId xmlns:a16="http://schemas.microsoft.com/office/drawing/2014/main" id="{66C9700B-3571-96A5-50B9-2BA085B7E37A}"/>
              </a:ext>
            </a:extLst>
          </p:cNvPr>
          <p:cNvSpPr>
            <a:spLocks noGrp="1"/>
          </p:cNvSpPr>
          <p:nvPr>
            <p:ph type="sldNum" sz="quarter" idx="12"/>
          </p:nvPr>
        </p:nvSpPr>
        <p:spPr/>
        <p:txBody>
          <a:bodyPr/>
          <a:lstStyle/>
          <a:p>
            <a:fld id="{741AFF56-1126-4107-9C02-BC0EFBF16431}" type="slidenum">
              <a:rPr lang="en-AU" noProof="0" smtClean="0"/>
              <a:pPr/>
              <a:t>8</a:t>
            </a:fld>
            <a:endParaRPr lang="en-AU" noProof="0" dirty="0"/>
          </a:p>
        </p:txBody>
      </p:sp>
      <p:sp>
        <p:nvSpPr>
          <p:cNvPr id="11" name="TextBox 10">
            <a:extLst>
              <a:ext uri="{FF2B5EF4-FFF2-40B4-BE49-F238E27FC236}">
                <a16:creationId xmlns:a16="http://schemas.microsoft.com/office/drawing/2014/main" id="{49B8D49F-369C-E1A6-2891-537D4B3B3572}"/>
              </a:ext>
            </a:extLst>
          </p:cNvPr>
          <p:cNvSpPr txBox="1"/>
          <p:nvPr/>
        </p:nvSpPr>
        <p:spPr>
          <a:xfrm>
            <a:off x="516200" y="1468744"/>
            <a:ext cx="5084500" cy="3122650"/>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AU" sz="2000" noProof="0" dirty="0">
                <a:solidFill>
                  <a:schemeClr val="accent3"/>
                </a:solidFill>
              </a:rPr>
              <a:t>Historically limited skill beyond the ‘autumn predictability barrier’ </a:t>
            </a:r>
            <a:r>
              <a:rPr lang="en-AU" sz="1600" noProof="0" dirty="0">
                <a:solidFill>
                  <a:schemeClr val="accent3"/>
                </a:solidFill>
              </a:rPr>
              <a:t>(Levine et al. 2025)</a:t>
            </a:r>
          </a:p>
          <a:p>
            <a:pPr marL="342900" indent="-342900">
              <a:lnSpc>
                <a:spcPct val="107000"/>
              </a:lnSpc>
              <a:spcAft>
                <a:spcPts val="800"/>
              </a:spcAft>
              <a:buFont typeface="Arial" panose="020B0604020202020204" pitchFamily="34" charset="0"/>
              <a:buChar char="•"/>
            </a:pPr>
            <a:r>
              <a:rPr lang="en-AU" sz="2000" noProof="0" dirty="0">
                <a:solidFill>
                  <a:schemeClr val="accent3"/>
                </a:solidFill>
              </a:rPr>
              <a:t>Overconfident forecasts even in multi-model ensembles</a:t>
            </a:r>
          </a:p>
          <a:p>
            <a:pPr>
              <a:lnSpc>
                <a:spcPct val="107000"/>
              </a:lnSpc>
              <a:spcAft>
                <a:spcPts val="800"/>
              </a:spcAft>
              <a:buNone/>
            </a:pPr>
            <a:r>
              <a:rPr lang="en-AU" sz="2000" noProof="0" dirty="0">
                <a:solidFill>
                  <a:schemeClr val="accent1"/>
                </a:solidFill>
              </a:rPr>
              <a:t>Recent advances</a:t>
            </a:r>
          </a:p>
          <a:p>
            <a:pPr marL="342900" indent="-342900">
              <a:lnSpc>
                <a:spcPct val="107000"/>
              </a:lnSpc>
              <a:spcAft>
                <a:spcPts val="800"/>
              </a:spcAft>
              <a:buFont typeface="Arial" panose="020B0604020202020204" pitchFamily="34" charset="0"/>
              <a:buChar char="•"/>
            </a:pPr>
            <a:r>
              <a:rPr lang="en-AU" sz="2000" noProof="0" dirty="0">
                <a:solidFill>
                  <a:schemeClr val="accent3"/>
                </a:solidFill>
              </a:rPr>
              <a:t>Skill now extends to ~16‑month lead time</a:t>
            </a:r>
          </a:p>
          <a:p>
            <a:pPr marL="342900" indent="-342900">
              <a:lnSpc>
                <a:spcPct val="107000"/>
              </a:lnSpc>
              <a:spcAft>
                <a:spcPts val="800"/>
              </a:spcAft>
              <a:buFont typeface="Arial" panose="020B0604020202020204" pitchFamily="34" charset="0"/>
              <a:buChar char="•"/>
            </a:pPr>
            <a:r>
              <a:rPr lang="en-AU" sz="2000" noProof="0" dirty="0">
                <a:solidFill>
                  <a:schemeClr val="accent3"/>
                </a:solidFill>
              </a:rPr>
              <a:t>New XRO model blends AI with deep-ocean physics </a:t>
            </a:r>
            <a:r>
              <a:rPr lang="en-AU" sz="1600" noProof="0" dirty="0">
                <a:solidFill>
                  <a:schemeClr val="accent3"/>
                </a:solidFill>
              </a:rPr>
              <a:t>(Zhao et al. 2024)</a:t>
            </a:r>
            <a:endParaRPr lang="en-AU" sz="1600" kern="100" noProof="0" dirty="0">
              <a:effectLst/>
              <a:ea typeface="Aptos" panose="020B0004020202020204" pitchFamily="34" charset="0"/>
              <a:cs typeface="QBE Sans" panose="020B0503020203020204" pitchFamily="34" charset="0"/>
            </a:endParaRPr>
          </a:p>
        </p:txBody>
      </p:sp>
      <p:pic>
        <p:nvPicPr>
          <p:cNvPr id="12" name="Picture 11">
            <a:extLst>
              <a:ext uri="{FF2B5EF4-FFF2-40B4-BE49-F238E27FC236}">
                <a16:creationId xmlns:a16="http://schemas.microsoft.com/office/drawing/2014/main" id="{FBCB2BE9-76A6-9CB5-20E9-DF767DD7619B}"/>
              </a:ext>
            </a:extLst>
          </p:cNvPr>
          <p:cNvPicPr>
            <a:picLocks noChangeAspect="1"/>
          </p:cNvPicPr>
          <p:nvPr/>
        </p:nvPicPr>
        <p:blipFill>
          <a:blip r:embed="rId6"/>
          <a:srcRect r="24309"/>
          <a:stretch>
            <a:fillRect/>
          </a:stretch>
        </p:blipFill>
        <p:spPr>
          <a:xfrm>
            <a:off x="5500321" y="1102244"/>
            <a:ext cx="6691679" cy="2794597"/>
          </a:xfrm>
          <a:prstGeom prst="rect">
            <a:avLst/>
          </a:prstGeom>
        </p:spPr>
      </p:pic>
      <p:sp>
        <p:nvSpPr>
          <p:cNvPr id="5" name="TextBox 4">
            <a:extLst>
              <a:ext uri="{FF2B5EF4-FFF2-40B4-BE49-F238E27FC236}">
                <a16:creationId xmlns:a16="http://schemas.microsoft.com/office/drawing/2014/main" id="{F2EF27B1-E3FA-33BD-1877-8D8423BD6573}"/>
              </a:ext>
            </a:extLst>
          </p:cNvPr>
          <p:cNvSpPr txBox="1"/>
          <p:nvPr/>
        </p:nvSpPr>
        <p:spPr>
          <a:xfrm>
            <a:off x="413971" y="4893646"/>
            <a:ext cx="6588301" cy="734368"/>
          </a:xfrm>
          <a:prstGeom prst="rect">
            <a:avLst/>
          </a:prstGeom>
          <a:solidFill>
            <a:schemeClr val="accent1"/>
          </a:solidFill>
          <a:ln>
            <a:solidFill>
              <a:schemeClr val="accent1"/>
            </a:solidFill>
          </a:ln>
        </p:spPr>
        <p:txBody>
          <a:bodyPr wrap="square">
            <a:spAutoFit/>
          </a:bodyPr>
          <a:lstStyle/>
          <a:p>
            <a:pPr>
              <a:lnSpc>
                <a:spcPct val="107000"/>
              </a:lnSpc>
              <a:spcAft>
                <a:spcPts val="800"/>
              </a:spcAft>
            </a:pPr>
            <a:r>
              <a:rPr lang="en-AU" sz="2000" noProof="0" dirty="0">
                <a:solidFill>
                  <a:schemeClr val="bg1"/>
                </a:solidFill>
              </a:rPr>
              <a:t>Reinsurance decisions currently require ~18 months lead time </a:t>
            </a:r>
            <a:r>
              <a:rPr lang="en-AU" sz="2000" noProof="0" dirty="0">
                <a:solidFill>
                  <a:schemeClr val="bg1"/>
                </a:solidFill>
                <a:sym typeface="Wingdings" panose="05000000000000000000" pitchFamily="2" charset="2"/>
              </a:rPr>
              <a:t></a:t>
            </a:r>
            <a:r>
              <a:rPr lang="en-AU" sz="2000" noProof="0" dirty="0">
                <a:ea typeface="Times New Roman" panose="02020603050405020304" pitchFamily="18" charset="0"/>
                <a:cs typeface="Times New Roman" panose="02020603050405020304" pitchFamily="18" charset="0"/>
              </a:rPr>
              <a:t> </a:t>
            </a:r>
            <a:r>
              <a:rPr lang="en-AU" sz="2000" noProof="0" dirty="0">
                <a:solidFill>
                  <a:schemeClr val="bg1"/>
                </a:solidFill>
                <a:ea typeface="Times New Roman" panose="02020603050405020304" pitchFamily="18" charset="0"/>
                <a:cs typeface="Times New Roman" panose="02020603050405020304" pitchFamily="18" charset="0"/>
              </a:rPr>
              <a:t>how could insurance decisions use this information?</a:t>
            </a:r>
            <a:endParaRPr lang="en-AU" sz="2000" noProof="0" dirty="0">
              <a:solidFill>
                <a:schemeClr val="bg1"/>
              </a:solidFill>
            </a:endParaRPr>
          </a:p>
        </p:txBody>
      </p:sp>
      <p:sp>
        <p:nvSpPr>
          <p:cNvPr id="2" name="TextBox 1">
            <a:extLst>
              <a:ext uri="{FF2B5EF4-FFF2-40B4-BE49-F238E27FC236}">
                <a16:creationId xmlns:a16="http://schemas.microsoft.com/office/drawing/2014/main" id="{B60F8CEA-B06C-EBB0-C0A7-02AF224D0D85}"/>
              </a:ext>
            </a:extLst>
          </p:cNvPr>
          <p:cNvSpPr txBox="1"/>
          <p:nvPr/>
        </p:nvSpPr>
        <p:spPr>
          <a:xfrm>
            <a:off x="413971" y="704827"/>
            <a:ext cx="8512859" cy="461665"/>
          </a:xfrm>
          <a:prstGeom prst="rect">
            <a:avLst/>
          </a:prstGeom>
          <a:noFill/>
        </p:spPr>
        <p:txBody>
          <a:bodyPr wrap="square">
            <a:spAutoFit/>
          </a:bodyPr>
          <a:lstStyle/>
          <a:p>
            <a:r>
              <a:rPr lang="en-AU" sz="2400" noProof="0" dirty="0">
                <a:effectLst/>
                <a:latin typeface="+mj-lt"/>
                <a:ea typeface="Times New Roman" panose="02020603050405020304" pitchFamily="18" charset="0"/>
                <a:cs typeface="Times New Roman" panose="02020603050405020304" pitchFamily="18" charset="0"/>
              </a:rPr>
              <a:t>Forecast skill peaks in spring and degrades in autumn</a:t>
            </a:r>
            <a:endParaRPr lang="en-AU" sz="2400" noProof="0" dirty="0">
              <a:latin typeface="+mj-lt"/>
            </a:endParaRPr>
          </a:p>
        </p:txBody>
      </p:sp>
      <p:pic>
        <p:nvPicPr>
          <p:cNvPr id="6" name="Picture 5">
            <a:extLst>
              <a:ext uri="{FF2B5EF4-FFF2-40B4-BE49-F238E27FC236}">
                <a16:creationId xmlns:a16="http://schemas.microsoft.com/office/drawing/2014/main" id="{FD95653F-2535-FF0E-C3A4-F66A61A434CE}"/>
              </a:ext>
            </a:extLst>
          </p:cNvPr>
          <p:cNvPicPr>
            <a:picLocks noChangeAspect="1"/>
          </p:cNvPicPr>
          <p:nvPr/>
        </p:nvPicPr>
        <p:blipFill>
          <a:blip r:embed="rId7"/>
          <a:stretch>
            <a:fillRect/>
          </a:stretch>
        </p:blipFill>
        <p:spPr>
          <a:xfrm>
            <a:off x="7139590" y="4035475"/>
            <a:ext cx="3753200" cy="2706194"/>
          </a:xfrm>
          <a:prstGeom prst="rect">
            <a:avLst/>
          </a:prstGeom>
        </p:spPr>
      </p:pic>
    </p:spTree>
    <p:extLst>
      <p:ext uri="{BB962C8B-B14F-4D97-AF65-F5344CB8AC3E}">
        <p14:creationId xmlns:p14="http://schemas.microsoft.com/office/powerpoint/2010/main" val="26798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F7D58-D181-4814-7065-61E20D7E6BAD}"/>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6B2EF5B-0ADD-4312-1748-FC37CED3BCB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3" name="think-cell data - do not delete" hidden="1">
                        <a:extLst>
                          <a:ext uri="{FF2B5EF4-FFF2-40B4-BE49-F238E27FC236}">
                            <a16:creationId xmlns:a16="http://schemas.microsoft.com/office/drawing/2014/main" id="{60EEBE8F-9901-6C26-BFB2-01715CFA41B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84773758-1436-DE30-9126-6F8379DED0CA}"/>
              </a:ext>
            </a:extLst>
          </p:cNvPr>
          <p:cNvSpPr>
            <a:spLocks noGrp="1"/>
          </p:cNvSpPr>
          <p:nvPr>
            <p:ph type="title"/>
          </p:nvPr>
        </p:nvSpPr>
        <p:spPr>
          <a:xfrm>
            <a:off x="483968" y="319441"/>
            <a:ext cx="10168792" cy="461665"/>
          </a:xfrm>
        </p:spPr>
        <p:txBody>
          <a:bodyPr vert="horz" rIns="0"/>
          <a:lstStyle/>
          <a:p>
            <a:r>
              <a:rPr lang="en-AU" sz="3200" noProof="0" dirty="0">
                <a:solidFill>
                  <a:schemeClr val="accent1"/>
                </a:solidFill>
              </a:rPr>
              <a:t>ENSO: The Dominant Driver of Climate and Loss Variability</a:t>
            </a:r>
          </a:p>
        </p:txBody>
      </p:sp>
      <p:sp>
        <p:nvSpPr>
          <p:cNvPr id="4" name="Slide Number Placeholder 3">
            <a:extLst>
              <a:ext uri="{FF2B5EF4-FFF2-40B4-BE49-F238E27FC236}">
                <a16:creationId xmlns:a16="http://schemas.microsoft.com/office/drawing/2014/main" id="{1D4D2E91-EB65-D425-991F-310C75516D9B}"/>
              </a:ext>
            </a:extLst>
          </p:cNvPr>
          <p:cNvSpPr>
            <a:spLocks noGrp="1"/>
          </p:cNvSpPr>
          <p:nvPr>
            <p:ph type="sldNum" sz="quarter" idx="12"/>
          </p:nvPr>
        </p:nvSpPr>
        <p:spPr/>
        <p:txBody>
          <a:bodyPr/>
          <a:lstStyle/>
          <a:p>
            <a:fld id="{741AFF56-1126-4107-9C02-BC0EFBF16431}" type="slidenum">
              <a:rPr lang="en-AU" noProof="0" smtClean="0"/>
              <a:pPr/>
              <a:t>9</a:t>
            </a:fld>
            <a:endParaRPr lang="en-AU" noProof="0" dirty="0"/>
          </a:p>
        </p:txBody>
      </p:sp>
      <p:sp>
        <p:nvSpPr>
          <p:cNvPr id="22" name="TextBox 21">
            <a:extLst>
              <a:ext uri="{FF2B5EF4-FFF2-40B4-BE49-F238E27FC236}">
                <a16:creationId xmlns:a16="http://schemas.microsoft.com/office/drawing/2014/main" id="{924DB879-C3AF-8563-1199-04822BD6F333}"/>
              </a:ext>
            </a:extLst>
          </p:cNvPr>
          <p:cNvSpPr txBox="1"/>
          <p:nvPr/>
        </p:nvSpPr>
        <p:spPr>
          <a:xfrm>
            <a:off x="2384113" y="800575"/>
            <a:ext cx="1264759" cy="400110"/>
          </a:xfrm>
          <a:prstGeom prst="rect">
            <a:avLst/>
          </a:prstGeom>
          <a:noFill/>
        </p:spPr>
        <p:txBody>
          <a:bodyPr wrap="square">
            <a:spAutoFit/>
          </a:bodyPr>
          <a:lstStyle/>
          <a:p>
            <a:r>
              <a:rPr lang="en-AU" sz="2000" noProof="0" dirty="0">
                <a:effectLst/>
                <a:latin typeface="+mj-lt"/>
                <a:ea typeface="Times New Roman" panose="02020603050405020304" pitchFamily="18" charset="0"/>
                <a:cs typeface="Times New Roman" panose="02020603050405020304" pitchFamily="18" charset="0"/>
              </a:rPr>
              <a:t>El Nino</a:t>
            </a:r>
            <a:endParaRPr lang="en-AU" sz="2000" noProof="0" dirty="0"/>
          </a:p>
        </p:txBody>
      </p:sp>
      <p:sp>
        <p:nvSpPr>
          <p:cNvPr id="23" name="TextBox 22">
            <a:extLst>
              <a:ext uri="{FF2B5EF4-FFF2-40B4-BE49-F238E27FC236}">
                <a16:creationId xmlns:a16="http://schemas.microsoft.com/office/drawing/2014/main" id="{1D5E87BF-1B02-8E1D-AD6D-4139C1F99D23}"/>
              </a:ext>
            </a:extLst>
          </p:cNvPr>
          <p:cNvSpPr txBox="1"/>
          <p:nvPr/>
        </p:nvSpPr>
        <p:spPr>
          <a:xfrm>
            <a:off x="8214824" y="779448"/>
            <a:ext cx="1264759" cy="400110"/>
          </a:xfrm>
          <a:prstGeom prst="rect">
            <a:avLst/>
          </a:prstGeom>
          <a:noFill/>
        </p:spPr>
        <p:txBody>
          <a:bodyPr wrap="square">
            <a:spAutoFit/>
          </a:bodyPr>
          <a:lstStyle/>
          <a:p>
            <a:r>
              <a:rPr lang="en-AU" sz="2000" noProof="0" dirty="0">
                <a:effectLst/>
                <a:latin typeface="+mj-lt"/>
                <a:ea typeface="Times New Roman" panose="02020603050405020304" pitchFamily="18" charset="0"/>
                <a:cs typeface="Times New Roman" panose="02020603050405020304" pitchFamily="18" charset="0"/>
              </a:rPr>
              <a:t>La Nina</a:t>
            </a:r>
            <a:endParaRPr lang="en-AU" sz="2000" noProof="0" dirty="0"/>
          </a:p>
        </p:txBody>
      </p:sp>
      <p:sp>
        <p:nvSpPr>
          <p:cNvPr id="25" name="TextBox 24">
            <a:extLst>
              <a:ext uri="{FF2B5EF4-FFF2-40B4-BE49-F238E27FC236}">
                <a16:creationId xmlns:a16="http://schemas.microsoft.com/office/drawing/2014/main" id="{A6F4417F-BE93-AA82-AAF4-DAED1C4AB9FF}"/>
              </a:ext>
            </a:extLst>
          </p:cNvPr>
          <p:cNvSpPr txBox="1"/>
          <p:nvPr/>
        </p:nvSpPr>
        <p:spPr>
          <a:xfrm>
            <a:off x="10453537" y="1856088"/>
            <a:ext cx="1014040" cy="523220"/>
          </a:xfrm>
          <a:prstGeom prst="rect">
            <a:avLst/>
          </a:prstGeom>
          <a:solidFill>
            <a:schemeClr val="bg1"/>
          </a:solidFill>
        </p:spPr>
        <p:txBody>
          <a:bodyPr wrap="square">
            <a:spAutoFit/>
          </a:bodyPr>
          <a:lstStyle/>
          <a:p>
            <a:endParaRPr lang="en-AU" sz="2800" noProof="0" dirty="0">
              <a:solidFill>
                <a:schemeClr val="accent1"/>
              </a:solidFill>
            </a:endParaRPr>
          </a:p>
        </p:txBody>
      </p:sp>
      <p:pic>
        <p:nvPicPr>
          <p:cNvPr id="10" name="Picture 9">
            <a:extLst>
              <a:ext uri="{FF2B5EF4-FFF2-40B4-BE49-F238E27FC236}">
                <a16:creationId xmlns:a16="http://schemas.microsoft.com/office/drawing/2014/main" id="{153A9CC5-161E-D93D-04F3-CB2EFC6001F4}"/>
              </a:ext>
            </a:extLst>
          </p:cNvPr>
          <p:cNvPicPr>
            <a:picLocks noChangeAspect="1"/>
          </p:cNvPicPr>
          <p:nvPr/>
        </p:nvPicPr>
        <p:blipFill>
          <a:blip r:embed="rId6"/>
          <a:srcRect l="35893" t="9832" r="25521" b="23406"/>
          <a:stretch>
            <a:fillRect/>
          </a:stretch>
        </p:blipFill>
        <p:spPr>
          <a:xfrm>
            <a:off x="6902033" y="1120073"/>
            <a:ext cx="3312578" cy="1793241"/>
          </a:xfrm>
          <a:prstGeom prst="rect">
            <a:avLst/>
          </a:prstGeom>
        </p:spPr>
      </p:pic>
      <p:pic>
        <p:nvPicPr>
          <p:cNvPr id="11" name="Picture 10">
            <a:extLst>
              <a:ext uri="{FF2B5EF4-FFF2-40B4-BE49-F238E27FC236}">
                <a16:creationId xmlns:a16="http://schemas.microsoft.com/office/drawing/2014/main" id="{D932FE8C-4610-88EB-C3BE-F7B0C58180CD}"/>
              </a:ext>
            </a:extLst>
          </p:cNvPr>
          <p:cNvPicPr>
            <a:picLocks noChangeAspect="1"/>
          </p:cNvPicPr>
          <p:nvPr/>
        </p:nvPicPr>
        <p:blipFill>
          <a:blip r:embed="rId7"/>
          <a:srcRect l="36237" t="11032" r="22562" b="22915"/>
          <a:stretch>
            <a:fillRect/>
          </a:stretch>
        </p:blipFill>
        <p:spPr>
          <a:xfrm>
            <a:off x="1245093" y="1145454"/>
            <a:ext cx="3647217" cy="1798946"/>
          </a:xfrm>
          <a:prstGeom prst="rect">
            <a:avLst/>
          </a:prstGeom>
        </p:spPr>
      </p:pic>
      <p:pic>
        <p:nvPicPr>
          <p:cNvPr id="15" name="Picture 14">
            <a:extLst>
              <a:ext uri="{FF2B5EF4-FFF2-40B4-BE49-F238E27FC236}">
                <a16:creationId xmlns:a16="http://schemas.microsoft.com/office/drawing/2014/main" id="{13BC6AD6-FF4D-276A-413E-DB1B0F0BF2BA}"/>
              </a:ext>
            </a:extLst>
          </p:cNvPr>
          <p:cNvPicPr>
            <a:picLocks noChangeAspect="1"/>
          </p:cNvPicPr>
          <p:nvPr/>
        </p:nvPicPr>
        <p:blipFill>
          <a:blip r:embed="rId8"/>
          <a:srcRect l="51630" t="5086" r="2396" b="25533"/>
          <a:stretch>
            <a:fillRect/>
          </a:stretch>
        </p:blipFill>
        <p:spPr>
          <a:xfrm>
            <a:off x="7139302" y="2944400"/>
            <a:ext cx="2033856" cy="2097833"/>
          </a:xfrm>
          <a:prstGeom prst="rect">
            <a:avLst/>
          </a:prstGeom>
        </p:spPr>
      </p:pic>
      <p:pic>
        <p:nvPicPr>
          <p:cNvPr id="18" name="Picture 17">
            <a:extLst>
              <a:ext uri="{FF2B5EF4-FFF2-40B4-BE49-F238E27FC236}">
                <a16:creationId xmlns:a16="http://schemas.microsoft.com/office/drawing/2014/main" id="{AD0F5F40-930D-FCB0-88E3-5C5EEC59C4E2}"/>
              </a:ext>
            </a:extLst>
          </p:cNvPr>
          <p:cNvPicPr>
            <a:picLocks noChangeAspect="1"/>
          </p:cNvPicPr>
          <p:nvPr/>
        </p:nvPicPr>
        <p:blipFill>
          <a:blip r:embed="rId8"/>
          <a:srcRect l="4758" t="5957" r="48735" b="24662"/>
          <a:stretch>
            <a:fillRect/>
          </a:stretch>
        </p:blipFill>
        <p:spPr>
          <a:xfrm>
            <a:off x="3114148" y="3019785"/>
            <a:ext cx="2057430" cy="2097833"/>
          </a:xfrm>
          <a:prstGeom prst="rect">
            <a:avLst/>
          </a:prstGeom>
        </p:spPr>
      </p:pic>
      <p:sp>
        <p:nvSpPr>
          <p:cNvPr id="20" name="Oval 19">
            <a:extLst>
              <a:ext uri="{FF2B5EF4-FFF2-40B4-BE49-F238E27FC236}">
                <a16:creationId xmlns:a16="http://schemas.microsoft.com/office/drawing/2014/main" id="{0BD352ED-342B-4390-391B-AE46234E8986}"/>
              </a:ext>
            </a:extLst>
          </p:cNvPr>
          <p:cNvSpPr/>
          <p:nvPr/>
        </p:nvSpPr>
        <p:spPr>
          <a:xfrm>
            <a:off x="8181021" y="1451964"/>
            <a:ext cx="754602" cy="648070"/>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00D8880E-B572-6345-9702-84696DDA44D5}"/>
              </a:ext>
            </a:extLst>
          </p:cNvPr>
          <p:cNvSpPr/>
          <p:nvPr/>
        </p:nvSpPr>
        <p:spPr>
          <a:xfrm>
            <a:off x="7222812" y="1537549"/>
            <a:ext cx="482105" cy="476900"/>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78D8788C-985F-9C84-AB8F-F717AF0DE915}"/>
              </a:ext>
            </a:extLst>
          </p:cNvPr>
          <p:cNvSpPr/>
          <p:nvPr/>
        </p:nvSpPr>
        <p:spPr>
          <a:xfrm>
            <a:off x="7104015" y="2061074"/>
            <a:ext cx="482105" cy="476900"/>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2C06BCE2-1232-79FA-938E-15E80141F12E}"/>
              </a:ext>
            </a:extLst>
          </p:cNvPr>
          <p:cNvSpPr txBox="1"/>
          <p:nvPr/>
        </p:nvSpPr>
        <p:spPr>
          <a:xfrm>
            <a:off x="10262948" y="1245474"/>
            <a:ext cx="1688942" cy="646331"/>
          </a:xfrm>
          <a:prstGeom prst="rect">
            <a:avLst/>
          </a:prstGeom>
          <a:noFill/>
        </p:spPr>
        <p:txBody>
          <a:bodyPr wrap="square">
            <a:spAutoFit/>
          </a:bodyPr>
          <a:lstStyle/>
          <a:p>
            <a:r>
              <a:rPr lang="en-AU" noProof="0" dirty="0">
                <a:effectLst/>
                <a:latin typeface="+mj-lt"/>
                <a:ea typeface="Times New Roman" panose="02020603050405020304" pitchFamily="18" charset="0"/>
                <a:cs typeface="Times New Roman" panose="02020603050405020304" pitchFamily="18" charset="0"/>
              </a:rPr>
              <a:t>More Tropical Cyclones(BOM)</a:t>
            </a:r>
            <a:endParaRPr lang="en-AU" noProof="0" dirty="0">
              <a:latin typeface="+mj-lt"/>
            </a:endParaRPr>
          </a:p>
        </p:txBody>
      </p:sp>
      <p:sp>
        <p:nvSpPr>
          <p:cNvPr id="30" name="TextBox 29">
            <a:extLst>
              <a:ext uri="{FF2B5EF4-FFF2-40B4-BE49-F238E27FC236}">
                <a16:creationId xmlns:a16="http://schemas.microsoft.com/office/drawing/2014/main" id="{FC4BBF49-1C2F-6E71-73B5-2419704BEBC6}"/>
              </a:ext>
            </a:extLst>
          </p:cNvPr>
          <p:cNvSpPr txBox="1"/>
          <p:nvPr/>
        </p:nvSpPr>
        <p:spPr>
          <a:xfrm>
            <a:off x="9208444" y="3291812"/>
            <a:ext cx="2490186" cy="553998"/>
          </a:xfrm>
          <a:prstGeom prst="rect">
            <a:avLst/>
          </a:prstGeom>
          <a:noFill/>
        </p:spPr>
        <p:txBody>
          <a:bodyPr wrap="square">
            <a:spAutoFit/>
          </a:bodyPr>
          <a:lstStyle/>
          <a:p>
            <a:r>
              <a:rPr lang="en-AU" noProof="0" dirty="0">
                <a:effectLst/>
                <a:latin typeface="+mj-lt"/>
                <a:ea typeface="Times New Roman" panose="02020603050405020304" pitchFamily="18" charset="0"/>
                <a:cs typeface="Times New Roman" panose="02020603050405020304" pitchFamily="18" charset="0"/>
              </a:rPr>
              <a:t>More </a:t>
            </a:r>
            <a:r>
              <a:rPr lang="en-AU" dirty="0">
                <a:latin typeface="+mj-lt"/>
                <a:ea typeface="Times New Roman" panose="02020603050405020304" pitchFamily="18" charset="0"/>
                <a:cs typeface="Times New Roman" panose="02020603050405020304" pitchFamily="18" charset="0"/>
              </a:rPr>
              <a:t>Hail Environments </a:t>
            </a:r>
            <a:r>
              <a:rPr lang="en-AU" sz="1200" dirty="0">
                <a:latin typeface="+mj-lt"/>
                <a:ea typeface="Times New Roman" panose="02020603050405020304" pitchFamily="18" charset="0"/>
                <a:cs typeface="Times New Roman" panose="02020603050405020304" pitchFamily="18" charset="0"/>
              </a:rPr>
              <a:t>(Allen &amp; Karoly2014)</a:t>
            </a:r>
            <a:endParaRPr lang="en-AU" noProof="0" dirty="0">
              <a:latin typeface="+mj-lt"/>
            </a:endParaRPr>
          </a:p>
        </p:txBody>
      </p:sp>
      <p:pic>
        <p:nvPicPr>
          <p:cNvPr id="2049" name="Picture 2048">
            <a:extLst>
              <a:ext uri="{FF2B5EF4-FFF2-40B4-BE49-F238E27FC236}">
                <a16:creationId xmlns:a16="http://schemas.microsoft.com/office/drawing/2014/main" id="{4B667100-C35D-FD89-BE5A-CFF2984F04B8}"/>
              </a:ext>
            </a:extLst>
          </p:cNvPr>
          <p:cNvPicPr>
            <a:picLocks noChangeAspect="1"/>
          </p:cNvPicPr>
          <p:nvPr/>
        </p:nvPicPr>
        <p:blipFill>
          <a:blip r:embed="rId9"/>
          <a:srcRect l="50343" t="9835" b="13854"/>
          <a:stretch>
            <a:fillRect/>
          </a:stretch>
        </p:blipFill>
        <p:spPr>
          <a:xfrm>
            <a:off x="420342" y="2988404"/>
            <a:ext cx="2439640" cy="2129214"/>
          </a:xfrm>
          <a:prstGeom prst="rect">
            <a:avLst/>
          </a:prstGeom>
        </p:spPr>
      </p:pic>
      <p:sp>
        <p:nvSpPr>
          <p:cNvPr id="2052" name="Oval 2051">
            <a:extLst>
              <a:ext uri="{FF2B5EF4-FFF2-40B4-BE49-F238E27FC236}">
                <a16:creationId xmlns:a16="http://schemas.microsoft.com/office/drawing/2014/main" id="{CFCC0438-68E1-84F0-0012-3D84C0F309B8}"/>
              </a:ext>
            </a:extLst>
          </p:cNvPr>
          <p:cNvSpPr/>
          <p:nvPr/>
        </p:nvSpPr>
        <p:spPr>
          <a:xfrm>
            <a:off x="8255022" y="4126233"/>
            <a:ext cx="754602" cy="648070"/>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3" name="Oval 2052">
            <a:extLst>
              <a:ext uri="{FF2B5EF4-FFF2-40B4-BE49-F238E27FC236}">
                <a16:creationId xmlns:a16="http://schemas.microsoft.com/office/drawing/2014/main" id="{AD106700-BD84-29EF-CBD8-F35AF258EC1F}"/>
              </a:ext>
            </a:extLst>
          </p:cNvPr>
          <p:cNvSpPr/>
          <p:nvPr/>
        </p:nvSpPr>
        <p:spPr>
          <a:xfrm>
            <a:off x="8383269" y="3245205"/>
            <a:ext cx="754602" cy="648070"/>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54" name="Oval 2053">
            <a:extLst>
              <a:ext uri="{FF2B5EF4-FFF2-40B4-BE49-F238E27FC236}">
                <a16:creationId xmlns:a16="http://schemas.microsoft.com/office/drawing/2014/main" id="{74023BEF-1DDE-749F-D56B-FDBD28AE266B}"/>
              </a:ext>
            </a:extLst>
          </p:cNvPr>
          <p:cNvSpPr/>
          <p:nvPr/>
        </p:nvSpPr>
        <p:spPr>
          <a:xfrm>
            <a:off x="1933461" y="3063961"/>
            <a:ext cx="1096616" cy="177327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74" name="Picture 2" descr="Summer mean rainfall deciles across Australia for the El Niño years.">
            <a:extLst>
              <a:ext uri="{FF2B5EF4-FFF2-40B4-BE49-F238E27FC236}">
                <a16:creationId xmlns:a16="http://schemas.microsoft.com/office/drawing/2014/main" id="{F0C484B0-7662-A75F-FE9D-EA3E02BB91A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28563" y="5087941"/>
            <a:ext cx="2603028" cy="1770059"/>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Box 2050">
            <a:extLst>
              <a:ext uri="{FF2B5EF4-FFF2-40B4-BE49-F238E27FC236}">
                <a16:creationId xmlns:a16="http://schemas.microsoft.com/office/drawing/2014/main" id="{7DAB3134-40D8-B0FE-877F-40CE0A3EDDF2}"/>
              </a:ext>
            </a:extLst>
          </p:cNvPr>
          <p:cNvSpPr txBox="1"/>
          <p:nvPr/>
        </p:nvSpPr>
        <p:spPr>
          <a:xfrm>
            <a:off x="136999" y="3087186"/>
            <a:ext cx="2490186" cy="553998"/>
          </a:xfrm>
          <a:prstGeom prst="rect">
            <a:avLst/>
          </a:prstGeom>
          <a:noFill/>
        </p:spPr>
        <p:txBody>
          <a:bodyPr wrap="square">
            <a:spAutoFit/>
          </a:bodyPr>
          <a:lstStyle/>
          <a:p>
            <a:r>
              <a:rPr lang="en-AU" noProof="0" dirty="0">
                <a:effectLst/>
                <a:latin typeface="+mj-lt"/>
                <a:ea typeface="Times New Roman" panose="02020603050405020304" pitchFamily="18" charset="0"/>
                <a:cs typeface="Times New Roman" panose="02020603050405020304" pitchFamily="18" charset="0"/>
              </a:rPr>
              <a:t>More </a:t>
            </a:r>
            <a:r>
              <a:rPr lang="en-AU" dirty="0">
                <a:latin typeface="+mj-lt"/>
                <a:ea typeface="Times New Roman" panose="02020603050405020304" pitchFamily="18" charset="0"/>
                <a:cs typeface="Times New Roman" panose="02020603050405020304" pitchFamily="18" charset="0"/>
              </a:rPr>
              <a:t>Bushfire Weather </a:t>
            </a:r>
            <a:r>
              <a:rPr lang="en-AU" sz="1200" dirty="0">
                <a:latin typeface="+mj-lt"/>
                <a:ea typeface="Times New Roman" panose="02020603050405020304" pitchFamily="18" charset="0"/>
                <a:cs typeface="Times New Roman" panose="02020603050405020304" pitchFamily="18" charset="0"/>
              </a:rPr>
              <a:t>Harris and Lucas 2019)</a:t>
            </a:r>
            <a:endParaRPr lang="en-AU" noProof="0" dirty="0">
              <a:latin typeface="+mj-lt"/>
            </a:endParaRPr>
          </a:p>
        </p:txBody>
      </p:sp>
      <p:sp>
        <p:nvSpPr>
          <p:cNvPr id="5" name="TextBox 4">
            <a:extLst>
              <a:ext uri="{FF2B5EF4-FFF2-40B4-BE49-F238E27FC236}">
                <a16:creationId xmlns:a16="http://schemas.microsoft.com/office/drawing/2014/main" id="{8CEC87F6-06D4-8690-3552-2B4D13C9D335}"/>
              </a:ext>
            </a:extLst>
          </p:cNvPr>
          <p:cNvSpPr txBox="1"/>
          <p:nvPr/>
        </p:nvSpPr>
        <p:spPr>
          <a:xfrm>
            <a:off x="1196756" y="2636623"/>
            <a:ext cx="1264759" cy="307777"/>
          </a:xfrm>
          <a:prstGeom prst="rect">
            <a:avLst/>
          </a:prstGeom>
          <a:noFill/>
        </p:spPr>
        <p:txBody>
          <a:bodyPr wrap="square">
            <a:spAutoFit/>
          </a:bodyPr>
          <a:lstStyle/>
          <a:p>
            <a:r>
              <a:rPr lang="en-AU" sz="1400" noProof="0" dirty="0">
                <a:solidFill>
                  <a:schemeClr val="accent1"/>
                </a:solidFill>
                <a:effectLst/>
                <a:latin typeface="+mj-lt"/>
                <a:ea typeface="Times New Roman" panose="02020603050405020304" pitchFamily="18" charset="0"/>
                <a:cs typeface="Times New Roman" panose="02020603050405020304" pitchFamily="18" charset="0"/>
              </a:rPr>
              <a:t>BOM</a:t>
            </a:r>
            <a:endParaRPr lang="en-AU" sz="2800" noProof="0" dirty="0">
              <a:solidFill>
                <a:schemeClr val="accent1"/>
              </a:solidFill>
            </a:endParaRPr>
          </a:p>
        </p:txBody>
      </p:sp>
      <p:pic>
        <p:nvPicPr>
          <p:cNvPr id="3076" name="Picture 4" descr="Winter–Spring mean rainfall deciles across Australia for the La Niña years.">
            <a:extLst>
              <a:ext uri="{FF2B5EF4-FFF2-40B4-BE49-F238E27FC236}">
                <a16:creationId xmlns:a16="http://schemas.microsoft.com/office/drawing/2014/main" id="{59271791-990E-F3C8-BBC7-C185B5667A4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04917" y="5087940"/>
            <a:ext cx="2603028" cy="1770060"/>
          </a:xfrm>
          <a:prstGeom prst="rect">
            <a:avLst/>
          </a:prstGeom>
          <a:noFill/>
          <a:extLst>
            <a:ext uri="{909E8E84-426E-40DD-AFC4-6F175D3DCCD1}">
              <a14:hiddenFill xmlns:a14="http://schemas.microsoft.com/office/drawing/2010/main">
                <a:solidFill>
                  <a:srgbClr val="FFFFFF"/>
                </a:solidFill>
              </a14:hiddenFill>
            </a:ext>
          </a:extLst>
        </p:spPr>
      </p:pic>
      <p:sp>
        <p:nvSpPr>
          <p:cNvPr id="2056" name="TextBox 2055">
            <a:extLst>
              <a:ext uri="{FF2B5EF4-FFF2-40B4-BE49-F238E27FC236}">
                <a16:creationId xmlns:a16="http://schemas.microsoft.com/office/drawing/2014/main" id="{39666FE7-DC8E-3B44-5508-5E74648CE8CE}"/>
              </a:ext>
            </a:extLst>
          </p:cNvPr>
          <p:cNvSpPr txBox="1"/>
          <p:nvPr/>
        </p:nvSpPr>
        <p:spPr>
          <a:xfrm>
            <a:off x="10463437" y="5290101"/>
            <a:ext cx="1576079" cy="1107996"/>
          </a:xfrm>
          <a:prstGeom prst="rect">
            <a:avLst/>
          </a:prstGeom>
          <a:noFill/>
        </p:spPr>
        <p:txBody>
          <a:bodyPr wrap="square">
            <a:spAutoFit/>
          </a:bodyPr>
          <a:lstStyle/>
          <a:p>
            <a:r>
              <a:rPr lang="en-AU" noProof="0" dirty="0">
                <a:effectLst/>
                <a:latin typeface="+mj-lt"/>
                <a:ea typeface="Times New Roman" panose="02020603050405020304" pitchFamily="18" charset="0"/>
                <a:cs typeface="Times New Roman" panose="02020603050405020304" pitchFamily="18" charset="0"/>
              </a:rPr>
              <a:t>More </a:t>
            </a:r>
            <a:r>
              <a:rPr lang="en-AU" dirty="0">
                <a:latin typeface="+mj-lt"/>
                <a:ea typeface="Times New Roman" panose="02020603050405020304" pitchFamily="18" charset="0"/>
                <a:cs typeface="Times New Roman" panose="02020603050405020304" pitchFamily="18" charset="0"/>
              </a:rPr>
              <a:t>Extreme rainfall and floods </a:t>
            </a:r>
            <a:r>
              <a:rPr lang="en-AU" sz="1200" dirty="0">
                <a:latin typeface="+mj-lt"/>
                <a:ea typeface="Times New Roman" panose="02020603050405020304" pitchFamily="18" charset="0"/>
                <a:cs typeface="Times New Roman" panose="02020603050405020304" pitchFamily="18" charset="0"/>
              </a:rPr>
              <a:t>(Kiem; Power and Callaghan)</a:t>
            </a:r>
            <a:endParaRPr lang="en-AU" noProof="0" dirty="0">
              <a:latin typeface="+mj-lt"/>
            </a:endParaRPr>
          </a:p>
        </p:txBody>
      </p:sp>
    </p:spTree>
    <p:extLst>
      <p:ext uri="{BB962C8B-B14F-4D97-AF65-F5344CB8AC3E}">
        <p14:creationId xmlns:p14="http://schemas.microsoft.com/office/powerpoint/2010/main" val="31397824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32687&quot;&gt;&lt;version val=&quot;38670&quot;/&gt;&lt;CPresentation id=&quot;1&quot;&gt;&lt;m_precDefaultOrdinal&gt;&lt;m_bNumberIsYear val=&quot;1&quot;/&gt;&lt;m_chMinusSymbol&gt;-&lt;/m_chMinusSymbol&gt;&lt;m_chDecimalSymbol17909&gt;.&lt;/m_chDecimalSymbol17909&gt;&lt;m_nGroupingDigits17909 val=&quot;2147483647&quot;/&gt;&lt;m_yearfmt&gt;&lt;begin val=&quot;0&quot;/&gt;&lt;end val=&quot;4&quot;/&gt;&lt;/m_yearfmt&gt;&lt;/m_precDefaultOrdinal&gt;&lt;m_precDefaultNumber&gt;&lt;m_bNumberIsYear val=&quot;1&quot;/&gt;&lt;m_chMinusSymbol&gt;-&lt;/m_chMinusSymbol&gt;&lt;m_chDecimalSymbol17909&gt;.&lt;/m_chDecimalSymbol17909&gt;&lt;m_nGroupingDigits17909 val=&quot;2147483647&quot;/&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8&quot;&gt;&lt;elem m_fUsage=&quot;2.50191953648100007257E+00&quot;&gt;&lt;m_msothmcolidx val=&quot;0&quot;/&gt;&lt;m_rgb r=&quot;1B&quot; g=&quot;A5&quot; b=&quot;E7&quot;/&gt;&lt;/elem&gt;&lt;elem m_fUsage=&quot;1.62914573063961087840E+00&quot;&gt;&lt;m_msothmcolidx val=&quot;0&quot;/&gt;&lt;m_rgb r=&quot;01&quot; g=&quot;73&quot; b=&quot;AE&quot;/&gt;&lt;/elem&gt;&lt;elem m_fUsage=&quot;1.34144099999999966144E+00&quot;&gt;&lt;m_msothmcolidx val=&quot;0&quot;/&gt;&lt;m_rgb r=&quot;81&quot; g=&quot;B8&quot; b=&quot;DA&quot;/&gt;&lt;/elem&gt;&lt;elem m_fUsage=&quot;1.08116192293290058757E+00&quot;&gt;&lt;m_msothmcolidx val=&quot;0&quot;/&gt;&lt;m_rgb r=&quot;02&quot; g=&quot;71&quot; b=&quot;B4&quot;/&gt;&lt;/elem&gt;&lt;elem m_fUsage=&quot;1.00000000000000000000E+00&quot;&gt;&lt;m_msothmcolidx val=&quot;0&quot;/&gt;&lt;m_rgb r=&quot;BC&quot; g=&quot;BC&quot; b=&quot;BC&quot;/&gt;&lt;/elem&gt;&lt;elem m_fUsage=&quot;3.87420489000000090041E-01&quot;&gt;&lt;m_msothmcolidx val=&quot;0&quot;/&gt;&lt;m_rgb r=&quot;C3&quot; g=&quot;DE&quot; b=&quot;ED&quot;/&gt;&lt;/elem&gt;&lt;elem m_fUsage=&quot;2.05891132094649098594E-01&quot;&gt;&lt;m_msothmcolidx val=&quot;0&quot;/&gt;&lt;m_rgb r=&quot;B0&quot; g=&quot;7E&quot; b=&quot;C7&quot;/&gt;&lt;/elem&gt;&lt;elem m_fUsage=&quot;1.85302018885184188735E-01&quot;&gt;&lt;m_msothmcolidx val=&quot;0&quot;/&gt;&lt;m_rgb r=&quot;E5&quot; g=&quot;9F&quot; b=&quot;01&quot;/&gt;&lt;/elem&gt;&lt;/m_vecMRU&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w4ETov2Dnk3MKN7fx2kCA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5OXsqMwcgAFE8QKnYe36L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JeSml6QjA4LaOhb_Vk2.j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49tO7JqeGyqs2g9uRRa3x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V2gUIglWuvcHsmAc9_crS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xeVYY.hVPEzck6YdX3yHy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ISWDL8OWvL8pcgJh8aFF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ylobmhcajDwouHuFpq_SY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v3uxQn.cny6s4eZHRSCnk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mn35jZCLP.SZDm.vuDbE8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ycO0HRjkiVyBAAZFopKZ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k7JFGB5IR5KT.S03YeSv7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oLP3qd9cETeimNPZduFAk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5KoFAKMtPB93fmZr3oDs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go7QskWffBJrctRU.tfEz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bSoDmPPXFJmkPOfeCjVur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zugQsqCBidRloHYlxbrsx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BPmk4Lw6Sq4pziX63cGlB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TKV7puT9Fkk_jSJ8uBkrn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fb1TnAUvbH8NV7VSMHDvA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ztajTjt2btcchyE6_TXgf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aci92vtjX5SzZKLfwvjq3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LUQXRmDhOvjbmrZ1LKXZM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hbnfXrGglUa.K1.zaHyq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2I8O6_tGGL3Y5fN_Csjsf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nbJOOwpB8vDKkbvtd6vr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1YqapGVzsYbd5mK1Njzzk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9w6O.oHtND73klmGTKAMh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KzjoMYU29M8supJLdF.Bp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f5ou17hZh9_dWP.IbeOyl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90j5X0pUkcH0hsCoYr8.X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nVcMNi3sA4haKcNDhmbA.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u9TXOZNEBFM0H85en9Fk.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ayBYvEpXzLvxhhpj9ZAm4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TUPDM3ezhBwZUZuZ5DfT4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T9IuQ87gOoB5aPDVgfwWK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NNcDS7Tj0nkGiA5FDuWRS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CO7sW2KgA1TKHJ4wBm_51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hBPaq_XAUTc3rmcTjFCA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5ArQa83n8mA2dFy2em3Gi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4I0YeczZzah.G68F0qMNM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JwmdZjVg8iO00DlqMGXuX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P7kCKn3cgjo6k2eu2_iDk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_LlhO4G.natazDgcbGFad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599de3cb-4d49-453d-b800-5d7115dc628a" ContentTypeId="0x0101005B474B5874136940B1FCFFA385B6F80C" PreviousValue="false"/>
</file>

<file path=customXml/item4.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CE6YYQN64SX3-786882053-16833</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https://actuaries.sharepoint.com/sites/DMS/_layouts/15/DocIdRedir.aspx?ID=CE6YYQN64SX3-786882053-16833</Url>
      <Description>CE6YYQN64SX3-786882053-16833</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"Catastrophe risk makes up approximately 50% of the risk in the Australian general insurance property market and is currently managed via some of the world’s largest reinsurance programs.
Imagine a future where:
•	In the coming season, the chance of a major catastrophe event and subsequent events, is well known.
•	Portfolios and risk appetites can be shaped on-the-fly in response to regular forecast updates
•	The price of insurance varies week to month like airline tickets.
What does that mean for our customers? For the stability of our insurance market? For reinsurance markets?
Over the past 15 years, the emergence of detailed spatial perils data has fundamentally reshaped the general insurance market’s approach to risk-based pricing for weather-related perils, driving significant shifts in affordability and the need for government intervention.
Advancements in seasonal weather forecasting, combined with emerging temporal capabilities in catastrophe models, are opening up new opportunities to transform how catastrophe risk is managed. These innovations enable dynamic assessments of catastrophe allowances, capital requirements, and reinsurance needs on a seasonal basis, with potential implications for how these factors are reflected in pricing strategies.
The introduction of the next generation of high-definition catastrophe models to the Australian market enables granular pricing across the board, shifting the competitive focus among insurers. Rather than relying on a superior temporally averaged View of Risk, the emphasis is now moving toward a dynamic, seasonally responsive View of Risk. Further, strict and impractical perils definitions are breaking down as closely coupled perils event sets emerge, allowing better representation of losses across storm, flood and other weather events.
We explore several use cases for temporal catastrophe risk management, including seasonal forecasting, peril correlations, and policy-level seasonal loss correlations. We examine the implications for dynamic capital management and highlight emerging considerations for regulators, reinsurance strategies, and the pricing of reinstatements. Finally, we consider potential outcomes for consumer pricing behaviour to support a value-based dialogue on the future direction of the industry."</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32</Value>
      <Value>29</Value>
      <Value>40</Value>
      <Value>23</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564C81BB-002D-46F5-A9CD-A34AA1E73E74}"/>
</file>

<file path=customXml/itemProps3.xml><?xml version="1.0" encoding="utf-8"?>
<ds:datastoreItem xmlns:ds="http://schemas.openxmlformats.org/officeDocument/2006/customXml" ds:itemID="{24104642-1FC0-4898-BD81-61CA4AEAA40C}"/>
</file>

<file path=customXml/itemProps4.xml><?xml version="1.0" encoding="utf-8"?>
<ds:datastoreItem xmlns:ds="http://schemas.openxmlformats.org/officeDocument/2006/customXml" ds:itemID="{23A7F36D-13F6-4DF0-A1FA-99BF5BE8352E}">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9043e53-a078-4fe1-9a97-1dc890974721"/>
    <ds:schemaRef ds:uri="http://purl.org/dc/terms/"/>
    <ds:schemaRef ds:uri="http://www.w3.org/XML/1998/namespace"/>
    <ds:schemaRef ds:uri="http://purl.org/dc/dcmitype/"/>
  </ds:schemaRefs>
</ds:datastoreItem>
</file>

<file path=customXml/itemProps5.xml><?xml version="1.0" encoding="utf-8"?>
<ds:datastoreItem xmlns:ds="http://schemas.openxmlformats.org/officeDocument/2006/customXml" ds:itemID="{E62151AB-E8FA-4650-8A09-09ACDF801C8D}"/>
</file>

<file path=docMetadata/LabelInfo.xml><?xml version="1.0" encoding="utf-8"?>
<clbl:labelList xmlns:clbl="http://schemas.microsoft.com/office/2020/mipLabelMetadata">
  <clbl:label id="{1a2c4c6c-778f-4a71-abb2-982986745419}" enabled="1" method="Standard" siteId="{ce56fae6-055d-4c9f-b6c9-9d341506a491}" contentBits="0" removed="0"/>
</clbl:labelList>
</file>

<file path=docProps/app.xml><?xml version="1.0" encoding="utf-8"?>
<Properties xmlns="http://schemas.openxmlformats.org/officeDocument/2006/extended-properties" xmlns:vt="http://schemas.openxmlformats.org/officeDocument/2006/docPropsVTypes">
  <TotalTime>4256</TotalTime>
  <Words>2729</Words>
  <Application>Microsoft Office PowerPoint</Application>
  <PresentationFormat>Widescreen</PresentationFormat>
  <Paragraphs>472</Paragraphs>
  <Slides>27</Slides>
  <Notes>27</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40" baseType="lpstr">
      <vt:lpstr>MS Mincho</vt:lpstr>
      <vt:lpstr>ABC Oracle</vt:lpstr>
      <vt:lpstr>ABC Oracle Medium</vt:lpstr>
      <vt:lpstr>Aptos</vt:lpstr>
      <vt:lpstr>Arial</vt:lpstr>
      <vt:lpstr>Arial Bold</vt:lpstr>
      <vt:lpstr>Calibri</vt:lpstr>
      <vt:lpstr>QBE Sans Medium</vt:lpstr>
      <vt:lpstr>Stag Semibold</vt:lpstr>
      <vt:lpstr>Times New Roman</vt:lpstr>
      <vt:lpstr>Wingdings</vt:lpstr>
      <vt:lpstr>Office Theme</vt:lpstr>
      <vt:lpstr>think-cell Slide</vt:lpstr>
      <vt:lpstr>The Dynamic Future of Catastrophe Management  The Impact of Temporal Intelligence on General Insurance Markets </vt:lpstr>
      <vt:lpstr>The Actuaries Institute acknowledges the traditional custodians of the lands and waters where we live and work, travel, and trade.  We pay our respect to the members of those communities, Elders past and present, and recognise and celebrate their continuing custodianship and culture.</vt:lpstr>
      <vt:lpstr>PowerPoint Presentation</vt:lpstr>
      <vt:lpstr>The Science</vt:lpstr>
      <vt:lpstr>Spatial Precision Redefined the Market</vt:lpstr>
      <vt:lpstr>Weather Forecasts are Getting Sharper</vt:lpstr>
      <vt:lpstr>ENSO: The Dominant Driver of Climate and Loss Variability</vt:lpstr>
      <vt:lpstr>Seasonal Forecast Skill is Rising</vt:lpstr>
      <vt:lpstr>ENSO: The Dominant Driver of Climate and Loss Variability</vt:lpstr>
      <vt:lpstr>When ENSO Shifts, Risk Shifts</vt:lpstr>
      <vt:lpstr>Catastrophe Models</vt:lpstr>
      <vt:lpstr>Next Generation Catastrophe Model Advances</vt:lpstr>
      <vt:lpstr>New Generation Cat Models Add Temporal Capability</vt:lpstr>
      <vt:lpstr>Continuous simulation of the weather enables more realistic losses  </vt:lpstr>
      <vt:lpstr>Example: OEP curves El Nino vs La Nina </vt:lpstr>
      <vt:lpstr>Yes a Storm can be a Flood</vt:lpstr>
      <vt:lpstr>Implications for the Australian Market</vt:lpstr>
      <vt:lpstr>Risk Management</vt:lpstr>
      <vt:lpstr>Action Matrix: Bad Year</vt:lpstr>
      <vt:lpstr>Action Matrix: Bad Year</vt:lpstr>
      <vt:lpstr>Temporal intelligence in practice</vt:lpstr>
      <vt:lpstr>Catastrophe risk is no longer a quarterly number</vt:lpstr>
      <vt:lpstr>Decision Making Journey:  Using early signals to stay within risk appetite</vt:lpstr>
      <vt:lpstr>Dynamic Reinsurance: Good Idea, Hard Reality Reinsurance is not just about buying protection – it is about when, how much, at what price and under what governance</vt:lpstr>
      <vt:lpstr>Dynamic pricing: Good Idea (?) but even Harder (?) Reality Pricing is not just about the models – it is about timing, governance and market realities</vt:lpstr>
      <vt:lpstr>The Dynamic Future of Catastrophe Management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The Dynamic Future of Weather Catastrophe Management: The Impact of Temporal Intelligence on General Insurance Markets</dc:title>
  <dc:creator>Joanna Aldridge, Dmitry Gorelik</dc:creator>
  <cp:lastModifiedBy>Dmitry Gorelik</cp:lastModifiedBy>
  <cp:revision>59</cp:revision>
  <cp:lastPrinted>2026-05-20T03:27:34Z</cp:lastPrinted>
  <dcterms:created xsi:type="dcterms:W3CDTF">2023-05-24T00:01:03Z</dcterms:created>
  <dcterms:modified xsi:type="dcterms:W3CDTF">2026-05-21T01:39:41Z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5f12a4c3-91a6-4a40-b84a-82b6f2a97ad6</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23;#General Insurance|95343fdf-1a65-4d44-be03-5f5c25e610eb;#32;#Climate and Sustainability|c8891243-3451-46d5-a28d-dc107004171e</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