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theme/theme2.xml" ContentType="application/vnd.openxmlformats-officedocument.theme+xml"/>
  <Override PartName="/ppt/theme/theme1.xml" ContentType="application/vnd.openxmlformats-officedocument.theme+xml"/>
  <Override PartName="/ppt/notesMasters/notesMaster1.xml" ContentType="application/vnd.openxmlformats-officedocument.presentationml.notesMaster+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custom.xml" ContentType="application/vnd.openxmlformats-officedocument.custom-properties+xml"/>
  <Override PartName="/customXml/itemProps4.xml" ContentType="application/vnd.openxmlformats-officedocument.customXmlProperties+xml"/>
  <Override PartName="/customXml/itemProps3.xml" ContentType="application/vnd.openxmlformats-officedocument.customXmlProperties+xml"/>
  <Override PartName="/customXml/itemProps2.xml" ContentType="application/vnd.openxmlformats-officedocument.customXmlProperties+xml"/>
  <Override PartName="/docProps/app.xml" ContentType="application/vnd.openxmlformats-officedocument.extended-properties+xml"/>
  <Override PartName="/customXml/itemProps1.xml" ContentType="application/vnd.openxmlformats-officedocument.customXmlProperties+xml"/>
  <Override PartName="/customXml/itemProps5.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33"/>
  </p:notesMasterIdLst>
  <p:sldIdLst>
    <p:sldId id="275" r:id="rId6"/>
    <p:sldId id="534" r:id="rId7"/>
    <p:sldId id="292" r:id="rId8"/>
    <p:sldId id="543" r:id="rId9"/>
    <p:sldId id="293" r:id="rId10"/>
    <p:sldId id="533" r:id="rId11"/>
    <p:sldId id="284" r:id="rId12"/>
    <p:sldId id="544" r:id="rId13"/>
    <p:sldId id="545" r:id="rId14"/>
    <p:sldId id="290" r:id="rId15"/>
    <p:sldId id="539" r:id="rId16"/>
    <p:sldId id="535" r:id="rId17"/>
    <p:sldId id="528" r:id="rId18"/>
    <p:sldId id="527" r:id="rId19"/>
    <p:sldId id="289" r:id="rId20"/>
    <p:sldId id="529" r:id="rId21"/>
    <p:sldId id="532" r:id="rId22"/>
    <p:sldId id="297" r:id="rId23"/>
    <p:sldId id="301" r:id="rId24"/>
    <p:sldId id="540" r:id="rId25"/>
    <p:sldId id="530" r:id="rId26"/>
    <p:sldId id="542" r:id="rId27"/>
    <p:sldId id="541" r:id="rId28"/>
    <p:sldId id="537" r:id="rId29"/>
    <p:sldId id="538" r:id="rId30"/>
    <p:sldId id="536" r:id="rId31"/>
    <p:sldId id="273"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F1FF"/>
    <a:srgbClr val="EFFFE7"/>
    <a:srgbClr val="E7EDFF"/>
    <a:srgbClr val="FFDCD9"/>
    <a:srgbClr val="5E8C56"/>
    <a:srgbClr val="DEF6DF"/>
    <a:srgbClr val="FFFFFF"/>
    <a:srgbClr val="A2C39D"/>
    <a:srgbClr val="ABDBA9"/>
    <a:srgbClr val="A5DFA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618" autoAdjust="0"/>
    <p:restoredTop sz="80456" autoAdjust="0"/>
  </p:normalViewPr>
  <p:slideViewPr>
    <p:cSldViewPr snapToGrid="0">
      <p:cViewPr varScale="1">
        <p:scale>
          <a:sx n="62" d="100"/>
          <a:sy n="62" d="100"/>
        </p:scale>
        <p:origin x="912" y="72"/>
      </p:cViewPr>
      <p:guideLst/>
    </p:cSldViewPr>
  </p:slideViewPr>
  <p:outlineViewPr>
    <p:cViewPr>
      <p:scale>
        <a:sx n="33" d="100"/>
        <a:sy n="33" d="100"/>
      </p:scale>
      <p:origin x="0" y="0"/>
    </p:cViewPr>
  </p:outlineViewPr>
  <p:notesTextViewPr>
    <p:cViewPr>
      <p:scale>
        <a:sx n="75" d="100"/>
        <a:sy n="75"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notesMaster" Target="notesMasters/notesMaster1.xml"/><Relationship Id="rId38" Type="http://schemas.openxmlformats.org/officeDocument/2006/relationships/customXml" Target="../customXml/item5.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viewProps" Target="viewProps.xml"/><Relationship Id="rId8" Type="http://schemas.openxmlformats.org/officeDocument/2006/relationships/slide" Target="slides/slide3.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F7A4CF7-9883-7542-8774-50E62ADBD844}" type="datetimeFigureOut">
              <a:rPr lang="en-US" smtClean="0"/>
              <a:t>5/25/2026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EA80CD-AE39-0C4B-A880-515F813E088A}" type="slidenum">
              <a:rPr lang="en-US" smtClean="0"/>
              <a:t>‹#›</a:t>
            </a:fld>
            <a:endParaRPr lang="en-US"/>
          </a:p>
        </p:txBody>
      </p:sp>
    </p:spTree>
    <p:extLst>
      <p:ext uri="{BB962C8B-B14F-4D97-AF65-F5344CB8AC3E}">
        <p14:creationId xmlns:p14="http://schemas.microsoft.com/office/powerpoint/2010/main" val="11541135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1. Good morning everyone, and it’s a </a:t>
            </a:r>
            <a:r>
              <a:rPr lang="en-US" b="1" dirty="0"/>
              <a:t>pleasure to be here today.</a:t>
            </a:r>
          </a:p>
          <a:p>
            <a:endParaRPr lang="en-US" dirty="0"/>
          </a:p>
          <a:p>
            <a:r>
              <a:rPr lang="en-US" dirty="0"/>
              <a:t>2. My name is Sachini Wijesena, and I </a:t>
            </a:r>
            <a:r>
              <a:rPr lang="en-US" b="1" dirty="0"/>
              <a:t>am currently working as an actuary </a:t>
            </a:r>
            <a:r>
              <a:rPr lang="en-US" dirty="0"/>
              <a:t>in the general insurance industry for over a decade. </a:t>
            </a:r>
          </a:p>
          <a:p>
            <a:endParaRPr lang="en-US" dirty="0"/>
          </a:p>
          <a:p>
            <a:r>
              <a:rPr lang="en-US" dirty="0"/>
              <a:t>3. Today’s presentation comes from my </a:t>
            </a:r>
            <a:r>
              <a:rPr lang="en-US" b="1" dirty="0"/>
              <a:t>PhD research </a:t>
            </a:r>
            <a:r>
              <a:rPr lang="en-US" dirty="0"/>
              <a:t>at the University of Technology Sydney.</a:t>
            </a:r>
          </a:p>
          <a:p>
            <a:endParaRPr lang="en-US" dirty="0"/>
          </a:p>
          <a:p>
            <a:r>
              <a:rPr lang="en-US" dirty="0"/>
              <a:t>4. This work was </a:t>
            </a:r>
            <a:r>
              <a:rPr lang="en-US" b="1" dirty="0"/>
              <a:t>conducted in collaboration </a:t>
            </a:r>
            <a:r>
              <a:rPr lang="en-US" dirty="0"/>
              <a:t>with my PhD supervisor, Biswajeet Pradhan, and focuses on how we can </a:t>
            </a:r>
            <a:r>
              <a:rPr lang="en-US" b="1" dirty="0"/>
              <a:t>design next-generation weather index insurance.</a:t>
            </a:r>
          </a:p>
          <a:p>
            <a:endParaRPr lang="en-US" b="1" dirty="0"/>
          </a:p>
          <a:p>
            <a:r>
              <a:rPr lang="en-US" dirty="0"/>
              <a:t>5. I hope you </a:t>
            </a:r>
            <a:r>
              <a:rPr lang="en-US" b="1" dirty="0"/>
              <a:t>enjoy the presentation</a:t>
            </a:r>
            <a:r>
              <a:rPr lang="en-US" dirty="0"/>
              <a:t>.</a:t>
            </a:r>
          </a:p>
          <a:p>
            <a:endParaRPr lang="en-US" dirty="0"/>
          </a:p>
        </p:txBody>
      </p:sp>
      <p:sp>
        <p:nvSpPr>
          <p:cNvPr id="4" name="Slide Number Placeholder 3"/>
          <p:cNvSpPr>
            <a:spLocks noGrp="1"/>
          </p:cNvSpPr>
          <p:nvPr>
            <p:ph type="sldNum" sz="quarter" idx="5"/>
          </p:nvPr>
        </p:nvSpPr>
        <p:spPr/>
        <p:txBody>
          <a:bodyPr/>
          <a:lstStyle/>
          <a:p>
            <a:fld id="{1BEA80CD-AE39-0C4B-A880-515F813E088A}" type="slidenum">
              <a:rPr lang="en-US" smtClean="0"/>
              <a:t>1</a:t>
            </a:fld>
            <a:endParaRPr lang="en-US"/>
          </a:p>
        </p:txBody>
      </p:sp>
    </p:spTree>
    <p:extLst>
      <p:ext uri="{BB962C8B-B14F-4D97-AF65-F5344CB8AC3E}">
        <p14:creationId xmlns:p14="http://schemas.microsoft.com/office/powerpoint/2010/main" val="21465801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800BC4-AC29-BFD7-8077-51392CBEEE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2D9A37-AB54-A1BC-F3B5-C873B965FB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411D96-4A7F-7E88-D9FF-169720EBF55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00" dirty="0">
              <a:effectLst/>
              <a:ea typeface="Aptos" panose="020B0004020202020204" pitchFamily="34" charset="0"/>
              <a:cs typeface="Times New Roman" panose="02020603050405020304" pitchFamily="18" charset="0"/>
            </a:endParaRPr>
          </a:p>
          <a:p>
            <a:pPr marL="228600" indent="-228600">
              <a:buAutoNum type="arabicPeriod"/>
            </a:pPr>
            <a:r>
              <a:rPr lang="en-US" dirty="0"/>
              <a:t>The </a:t>
            </a:r>
            <a:r>
              <a:rPr lang="en-US" b="1" dirty="0"/>
              <a:t>problem statement </a:t>
            </a:r>
            <a:r>
              <a:rPr lang="en-US" dirty="0"/>
              <a:t>we will answer is: Can insurance be redesigned around crop phenology?</a:t>
            </a:r>
          </a:p>
          <a:p>
            <a:pPr marL="228600" indent="-228600">
              <a:buAutoNum type="arabicPeriod"/>
            </a:pPr>
            <a:endParaRPr lang="en-US" dirty="0"/>
          </a:p>
          <a:p>
            <a:pPr marL="228600" indent="-228600">
              <a:buAutoNum type="arabicPeriod"/>
            </a:pPr>
            <a:r>
              <a:rPr lang="en-US" dirty="0"/>
              <a:t>We will develop a hybrid WII to resolve these challenges.</a:t>
            </a:r>
          </a:p>
          <a:p>
            <a:endParaRPr lang="en-US" b="1" dirty="0"/>
          </a:p>
          <a:p>
            <a:r>
              <a:rPr lang="en-US" dirty="0"/>
              <a:t>3. The first challenge is </a:t>
            </a:r>
            <a:r>
              <a:rPr lang="en-US" b="1" dirty="0"/>
              <a:t>fixed calendar periods</a:t>
            </a:r>
            <a:r>
              <a:rPr lang="en-US" dirty="0"/>
              <a:t>. Farmers don’t plant on the same date every year, yet traditional insurance assumes they do. </a:t>
            </a:r>
          </a:p>
          <a:p>
            <a:endParaRPr lang="en-US" dirty="0"/>
          </a:p>
          <a:p>
            <a:r>
              <a:rPr lang="en-US" dirty="0"/>
              <a:t>Our solution replaces fixed contract dates with </a:t>
            </a:r>
            <a:r>
              <a:rPr lang="en-US" b="1" dirty="0"/>
              <a:t>dynamic planting-dates predicted by machine learning</a:t>
            </a:r>
            <a:r>
              <a:rPr lang="en-US" dirty="0"/>
              <a:t>, aligning coverage with the actual growing season.</a:t>
            </a:r>
          </a:p>
          <a:p>
            <a:endParaRPr lang="en-US" dirty="0"/>
          </a:p>
          <a:p>
            <a:r>
              <a:rPr lang="en-US" dirty="0"/>
              <a:t>4 Second, seasonal </a:t>
            </a:r>
            <a:r>
              <a:rPr lang="en-US" b="1" dirty="0"/>
              <a:t>aggregate indexes </a:t>
            </a:r>
            <a:r>
              <a:rPr lang="en-US" dirty="0"/>
              <a:t>can hide </a:t>
            </a:r>
            <a:r>
              <a:rPr lang="en-US" b="1" dirty="0"/>
              <a:t>short</a:t>
            </a:r>
            <a:r>
              <a:rPr lang="en-US" dirty="0"/>
              <a:t> but </a:t>
            </a:r>
            <a:r>
              <a:rPr lang="en-US" b="1" dirty="0"/>
              <a:t>catastrophic</a:t>
            </a:r>
            <a:r>
              <a:rPr lang="en-US" dirty="0"/>
              <a:t> extreme events. </a:t>
            </a:r>
          </a:p>
          <a:p>
            <a:endParaRPr lang="en-US" dirty="0"/>
          </a:p>
          <a:p>
            <a:pPr marL="171450" indent="-171450">
              <a:buFont typeface="Wingdings" panose="05000000000000000000" pitchFamily="2" charset="2"/>
              <a:buChar char="Ø"/>
            </a:pPr>
            <a:r>
              <a:rPr lang="en-US" dirty="0"/>
              <a:t>A single heatwave during flowering can destroy yield, even if the overall season looks ‘normal’. </a:t>
            </a:r>
          </a:p>
          <a:p>
            <a:pPr marL="171450" indent="-171450">
              <a:buFont typeface="Wingdings" panose="05000000000000000000" pitchFamily="2" charset="2"/>
              <a:buChar char="Ø"/>
            </a:pPr>
            <a:r>
              <a:rPr lang="en-US" dirty="0"/>
              <a:t>To overcome this, we introduce </a:t>
            </a:r>
            <a:r>
              <a:rPr lang="en-US" b="1" dirty="0"/>
              <a:t>stage-specific machine learning weather indexes </a:t>
            </a:r>
            <a:r>
              <a:rPr lang="en-US" dirty="0"/>
              <a:t>that capture climate </a:t>
            </a:r>
            <a:r>
              <a:rPr lang="en-US" dirty="0" err="1"/>
              <a:t>sensisitvities</a:t>
            </a:r>
            <a:r>
              <a:rPr lang="en-US" dirty="0"/>
              <a:t> related to each crop growth stage.</a:t>
            </a:r>
          </a:p>
          <a:p>
            <a:endParaRPr lang="en-US" dirty="0"/>
          </a:p>
          <a:p>
            <a:r>
              <a:rPr lang="en-US" dirty="0"/>
              <a:t>5. Third, farmers often receive </a:t>
            </a:r>
            <a:r>
              <a:rPr lang="en-US" b="1" dirty="0"/>
              <a:t>payouts too late</a:t>
            </a:r>
            <a:r>
              <a:rPr lang="en-US" dirty="0"/>
              <a:t>. </a:t>
            </a:r>
            <a:r>
              <a:rPr lang="en-US" b="1" dirty="0"/>
              <a:t>End-of-season compensation </a:t>
            </a:r>
            <a:r>
              <a:rPr lang="en-US" dirty="0"/>
              <a:t>may not provide enough liquidity for </a:t>
            </a:r>
            <a:r>
              <a:rPr lang="en-US" b="1" dirty="0"/>
              <a:t>replanting or recovery during the season</a:t>
            </a:r>
            <a:r>
              <a:rPr lang="en-US" dirty="0"/>
              <a:t>. Our framework introduces </a:t>
            </a:r>
            <a:r>
              <a:rPr lang="en-US" b="1" dirty="0"/>
              <a:t>staggered in-season payouts</a:t>
            </a:r>
            <a:r>
              <a:rPr lang="en-US" dirty="0"/>
              <a:t>, delivering earlier financial support when it is needed most.</a:t>
            </a:r>
          </a:p>
          <a:p>
            <a:endParaRPr lang="en-US" dirty="0"/>
          </a:p>
          <a:p>
            <a:r>
              <a:rPr lang="en-US" dirty="0"/>
              <a:t>6. And finally, </a:t>
            </a:r>
            <a:r>
              <a:rPr lang="en-US" b="1" dirty="0"/>
              <a:t>crop growth stages </a:t>
            </a:r>
            <a:r>
              <a:rPr lang="en-US" dirty="0"/>
              <a:t>themselves vary depending on weather and climate conditions. </a:t>
            </a:r>
          </a:p>
          <a:p>
            <a:pPr marL="171450" indent="-171450">
              <a:buFont typeface="Wingdings" panose="05000000000000000000" pitchFamily="2" charset="2"/>
              <a:buChar char="Ø"/>
            </a:pPr>
            <a:r>
              <a:rPr lang="en-US" b="1" dirty="0"/>
              <a:t>Fixed-stage insurance windows </a:t>
            </a:r>
            <a:r>
              <a:rPr lang="en-US" dirty="0"/>
              <a:t>therefore create major temporal mismatches. </a:t>
            </a:r>
          </a:p>
          <a:p>
            <a:pPr marL="171450" indent="-171450">
              <a:buFont typeface="Wingdings" panose="05000000000000000000" pitchFamily="2" charset="2"/>
              <a:buChar char="Ø"/>
            </a:pPr>
            <a:r>
              <a:rPr lang="en-US" dirty="0"/>
              <a:t>To address this, we </a:t>
            </a:r>
            <a:r>
              <a:rPr lang="en-US" b="1" dirty="0"/>
              <a:t>dynamically model crop growth stages </a:t>
            </a:r>
            <a:r>
              <a:rPr lang="en-US" dirty="0"/>
              <a:t>using </a:t>
            </a:r>
            <a:r>
              <a:rPr lang="en-US" b="1" dirty="0"/>
              <a:t>planting date, maturity group, and growing degree days.</a:t>
            </a:r>
          </a:p>
          <a:p>
            <a:endParaRPr lang="en-US" dirty="0"/>
          </a:p>
          <a:p>
            <a:r>
              <a:rPr lang="en-US" dirty="0"/>
              <a:t>6. Together, these innovations </a:t>
            </a:r>
            <a:r>
              <a:rPr lang="en-US" b="1" dirty="0"/>
              <a:t>fundamentally redesign weather index insurance </a:t>
            </a:r>
            <a:r>
              <a:rPr lang="en-US" dirty="0"/>
              <a:t>to better </a:t>
            </a:r>
          </a:p>
          <a:p>
            <a:r>
              <a:rPr lang="en-US" dirty="0"/>
              <a:t>align with </a:t>
            </a:r>
            <a:r>
              <a:rPr lang="en-US" b="1" dirty="0"/>
              <a:t>real crop development,      real climate variability, and          real farmer needs.</a:t>
            </a:r>
            <a:endParaRPr lang="en-AU" sz="1200" b="1" kern="1200" dirty="0">
              <a:solidFill>
                <a:schemeClr val="tx1"/>
              </a:solidFill>
              <a:effectLst/>
              <a:latin typeface="+mn-lt"/>
              <a:ea typeface="+mn-ea"/>
              <a:cs typeface="+mn-cs"/>
            </a:endParaRPr>
          </a:p>
          <a:p>
            <a:endParaRPr lang="en-AU" sz="1200" kern="1200" dirty="0">
              <a:solidFill>
                <a:schemeClr val="tx1"/>
              </a:solidFill>
              <a:effectLst/>
              <a:latin typeface="+mn-lt"/>
              <a:ea typeface="+mn-ea"/>
              <a:cs typeface="+mn-cs"/>
            </a:endParaRPr>
          </a:p>
          <a:p>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 </a:t>
            </a:r>
          </a:p>
          <a:p>
            <a:pPr lvl="0"/>
            <a:endParaRPr lang="en-AU" sz="1200" kern="1200" dirty="0">
              <a:solidFill>
                <a:schemeClr val="tx1"/>
              </a:solidFill>
              <a:effectLst/>
              <a:latin typeface="+mn-lt"/>
              <a:ea typeface="+mn-ea"/>
              <a:cs typeface="+mn-cs"/>
            </a:endParaRPr>
          </a:p>
          <a:p>
            <a:endParaRPr lang="en-AU"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BE9038FF-65D7-D4A0-C635-97A2EDE6E4AA}"/>
              </a:ext>
            </a:extLst>
          </p:cNvPr>
          <p:cNvSpPr>
            <a:spLocks noGrp="1"/>
          </p:cNvSpPr>
          <p:nvPr>
            <p:ph type="sldNum" sz="quarter" idx="5"/>
          </p:nvPr>
        </p:nvSpPr>
        <p:spPr/>
        <p:txBody>
          <a:bodyPr/>
          <a:lstStyle/>
          <a:p>
            <a:fld id="{1BEA80CD-AE39-0C4B-A880-515F813E088A}" type="slidenum">
              <a:rPr lang="en-US" smtClean="0"/>
              <a:t>10</a:t>
            </a:fld>
            <a:endParaRPr lang="en-US"/>
          </a:p>
        </p:txBody>
      </p:sp>
    </p:spTree>
    <p:extLst>
      <p:ext uri="{BB962C8B-B14F-4D97-AF65-F5344CB8AC3E}">
        <p14:creationId xmlns:p14="http://schemas.microsoft.com/office/powerpoint/2010/main" val="4236368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just">
              <a:spcAft>
                <a:spcPts val="800"/>
              </a:spcAft>
              <a:buClr>
                <a:schemeClr val="accent1"/>
              </a:buClr>
              <a:buFont typeface="Arial" panose="020B0604020202020204" pitchFamily="34" charset="0"/>
              <a:buNone/>
            </a:pPr>
            <a:r>
              <a:rPr lang="en-US" dirty="0"/>
              <a:t>1. The United States Corn Belt was selected as the study region because it is often </a:t>
            </a:r>
            <a:r>
              <a:rPr lang="en-US" sz="1200" b="0" dirty="0">
                <a:effectLst/>
                <a:latin typeface="Calibri" panose="020F0502020204030204" pitchFamily="34" charset="0"/>
                <a:ea typeface="Calibri" panose="020F0502020204030204" pitchFamily="34" charset="0"/>
                <a:cs typeface="Calibri" panose="020F0502020204030204" pitchFamily="34" charset="0"/>
              </a:rPr>
              <a:t>considered one of the </a:t>
            </a:r>
            <a:r>
              <a:rPr lang="en-US" sz="1200" b="1" dirty="0">
                <a:effectLst/>
                <a:latin typeface="Calibri" panose="020F0502020204030204" pitchFamily="34" charset="0"/>
                <a:ea typeface="Calibri" panose="020F0502020204030204" pitchFamily="34" charset="0"/>
                <a:cs typeface="Calibri" panose="020F0502020204030204" pitchFamily="34" charset="0"/>
              </a:rPr>
              <a:t>most fertile regions in the world  </a:t>
            </a:r>
          </a:p>
          <a:p>
            <a:br>
              <a:rPr lang="en-US" dirty="0"/>
            </a:br>
            <a:r>
              <a:rPr lang="en-US" dirty="0"/>
              <a:t>2. The region provides an </a:t>
            </a:r>
            <a:r>
              <a:rPr lang="en-US" b="1" dirty="0"/>
              <a:t>ideal environment </a:t>
            </a:r>
            <a:r>
              <a:rPr lang="en-US" dirty="0"/>
              <a:t>to study weather index insurance due to its </a:t>
            </a:r>
          </a:p>
          <a:p>
            <a:r>
              <a:rPr lang="en-US" b="1" dirty="0"/>
              <a:t>strong climate sensitivity,</a:t>
            </a:r>
          </a:p>
          <a:p>
            <a:r>
              <a:rPr lang="en-US" b="1" dirty="0"/>
              <a:t>synchronized growing seasons, and </a:t>
            </a:r>
          </a:p>
          <a:p>
            <a:r>
              <a:rPr lang="en-US" b="1" dirty="0"/>
              <a:t>exceptionally rich and granular datasets.</a:t>
            </a:r>
            <a:br>
              <a:rPr lang="en-US" dirty="0"/>
            </a:br>
            <a:endParaRPr lang="en-US" dirty="0"/>
          </a:p>
          <a:p>
            <a:r>
              <a:rPr lang="en-US" dirty="0"/>
              <a:t>4. This level of data availability is critical for developing and </a:t>
            </a:r>
            <a:r>
              <a:rPr lang="en-US" b="1" dirty="0"/>
              <a:t>rigorously testing advanced machine learning </a:t>
            </a:r>
            <a:r>
              <a:rPr lang="en-US" dirty="0"/>
              <a:t>models.</a:t>
            </a:r>
          </a:p>
          <a:p>
            <a:endParaRPr lang="en-US" dirty="0"/>
          </a:p>
          <a:p>
            <a:r>
              <a:rPr lang="en-US" dirty="0"/>
              <a:t>5. In contrast, Australia has far greater </a:t>
            </a:r>
            <a:r>
              <a:rPr lang="en-US" b="1" dirty="0"/>
              <a:t>geographic and climatic heterogeneity</a:t>
            </a:r>
            <a:r>
              <a:rPr lang="en-US" dirty="0"/>
              <a:t>, with more </a:t>
            </a:r>
            <a:r>
              <a:rPr lang="en-US" b="1" dirty="0"/>
              <a:t>dispersed cropping regions </a:t>
            </a:r>
            <a:r>
              <a:rPr lang="en-US" dirty="0"/>
              <a:t>and </a:t>
            </a:r>
            <a:r>
              <a:rPr lang="en-US" b="1" dirty="0"/>
              <a:t>less consistent large-scale yield </a:t>
            </a:r>
            <a:r>
              <a:rPr lang="en-US" dirty="0"/>
              <a:t>and weather datasets.</a:t>
            </a:r>
            <a:br>
              <a:rPr lang="en-US" dirty="0"/>
            </a:br>
            <a:endParaRPr lang="en-US" dirty="0"/>
          </a:p>
          <a:p>
            <a:r>
              <a:rPr lang="en-US" dirty="0"/>
              <a:t>6. Therefore, the US Corn Belt provides a </a:t>
            </a:r>
            <a:r>
              <a:rPr lang="en-US" b="1" dirty="0"/>
              <a:t>stronger environment for methodological testing </a:t>
            </a:r>
            <a:r>
              <a:rPr lang="en-US" dirty="0"/>
              <a:t>before </a:t>
            </a:r>
            <a:r>
              <a:rPr lang="en-US" b="1" dirty="0"/>
              <a:t>adapting these frameworks </a:t>
            </a:r>
            <a:r>
              <a:rPr lang="en-US" dirty="0"/>
              <a:t>to regions such as Australia.</a:t>
            </a:r>
          </a:p>
          <a:p>
            <a:pPr indent="-228600" algn="just">
              <a:spcAft>
                <a:spcPts val="800"/>
              </a:spcAft>
              <a:buClr>
                <a:schemeClr val="accent1"/>
              </a:buClr>
              <a:buFont typeface="Arial" panose="020B0604020202020204" pitchFamily="34" charset="0"/>
              <a:buChar char="•"/>
            </a:pPr>
            <a:endParaRPr lang="en-US" sz="1200" b="0" dirty="0">
              <a:effectLst/>
              <a:latin typeface="Arial" panose="020B0604020202020204" pitchFamily="34" charset="0"/>
              <a:ea typeface="Calibri" panose="020F0502020204030204" pitchFamily="34" charset="0"/>
              <a:cs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1BEA80CD-AE39-0C4B-A880-515F813E088A}" type="slidenum">
              <a:rPr lang="en-US" smtClean="0"/>
              <a:t>11</a:t>
            </a:fld>
            <a:endParaRPr lang="en-US"/>
          </a:p>
        </p:txBody>
      </p:sp>
    </p:spTree>
    <p:extLst>
      <p:ext uri="{BB962C8B-B14F-4D97-AF65-F5344CB8AC3E}">
        <p14:creationId xmlns:p14="http://schemas.microsoft.com/office/powerpoint/2010/main" val="37268622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AU" sz="1200" kern="1200" dirty="0">
              <a:solidFill>
                <a:schemeClr val="tx1"/>
              </a:solidFill>
              <a:effectLst/>
              <a:latin typeface="+mn-lt"/>
              <a:ea typeface="+mn-ea"/>
              <a:cs typeface="+mn-cs"/>
            </a:endParaRPr>
          </a:p>
          <a:p>
            <a:pPr lvl="0"/>
            <a:r>
              <a:rPr lang="en-AU" sz="1200" kern="1200" dirty="0">
                <a:solidFill>
                  <a:schemeClr val="tx1"/>
                </a:solidFill>
                <a:effectLst/>
                <a:latin typeface="+mn-lt"/>
                <a:ea typeface="+mn-ea"/>
                <a:cs typeface="+mn-cs"/>
              </a:rPr>
              <a:t>This is a visual representation of our proposed </a:t>
            </a:r>
            <a:r>
              <a:rPr lang="en-AU" sz="1200" b="1" kern="1200" dirty="0">
                <a:solidFill>
                  <a:schemeClr val="tx1"/>
                </a:solidFill>
                <a:effectLst/>
                <a:latin typeface="+mn-lt"/>
                <a:ea typeface="+mn-ea"/>
                <a:cs typeface="+mn-cs"/>
              </a:rPr>
              <a:t>hybrid WII design </a:t>
            </a:r>
            <a:r>
              <a:rPr lang="en-AU" sz="1200" b="0" kern="1200" dirty="0">
                <a:solidFill>
                  <a:schemeClr val="tx1"/>
                </a:solidFill>
                <a:effectLst/>
                <a:latin typeface="+mn-lt"/>
                <a:ea typeface="+mn-ea"/>
                <a:cs typeface="+mn-cs"/>
              </a:rPr>
              <a:t>for </a:t>
            </a:r>
            <a:r>
              <a:rPr lang="en-AU" sz="1200" b="1" kern="1200" dirty="0">
                <a:solidFill>
                  <a:schemeClr val="tx1"/>
                </a:solidFill>
                <a:effectLst/>
                <a:latin typeface="+mn-lt"/>
                <a:ea typeface="+mn-ea"/>
                <a:cs typeface="+mn-cs"/>
              </a:rPr>
              <a:t>soybeans in the corn belt region.</a:t>
            </a:r>
            <a:endParaRPr lang="en-AU" sz="1200" kern="1200" dirty="0">
              <a:solidFill>
                <a:schemeClr val="tx1"/>
              </a:solidFill>
              <a:effectLst/>
              <a:latin typeface="+mn-lt"/>
              <a:ea typeface="+mn-ea"/>
              <a:cs typeface="+mn-cs"/>
            </a:endParaRPr>
          </a:p>
          <a:p>
            <a:pPr lvl="0"/>
            <a:endParaRPr lang="en-AU"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kern="1200" dirty="0">
                <a:solidFill>
                  <a:schemeClr val="tx1"/>
                </a:solidFill>
                <a:effectLst/>
                <a:latin typeface="+mn-lt"/>
                <a:ea typeface="+mn-ea"/>
                <a:cs typeface="+mn-cs"/>
              </a:rPr>
              <a:t>The soybean growing season is divided into </a:t>
            </a:r>
            <a:r>
              <a:rPr lang="en-AU" sz="1200" b="1" kern="1200" dirty="0">
                <a:solidFill>
                  <a:schemeClr val="tx1"/>
                </a:solidFill>
                <a:effectLst/>
                <a:latin typeface="+mn-lt"/>
                <a:ea typeface="+mn-ea"/>
                <a:cs typeface="+mn-cs"/>
              </a:rPr>
              <a:t>three phenological stages</a:t>
            </a:r>
            <a:r>
              <a:rPr lang="en-AU" sz="1200" kern="1200" dirty="0">
                <a:solidFill>
                  <a:schemeClr val="tx1"/>
                </a:solidFill>
                <a:effectLst/>
                <a:latin typeface="+mn-lt"/>
                <a:ea typeface="+mn-ea"/>
                <a:cs typeface="+mn-cs"/>
              </a:rPr>
              <a:t>: vegetative (VE to V6), pod &amp; seed set (R1 to R4), and seed fill (R5 to R6).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AU" sz="1200" kern="1200" dirty="0">
                <a:solidFill>
                  <a:schemeClr val="tx1"/>
                </a:solidFill>
                <a:effectLst/>
                <a:latin typeface="+mn-lt"/>
                <a:ea typeface="+mn-ea"/>
                <a:cs typeface="+mn-cs"/>
              </a:rPr>
              <a:t>The </a:t>
            </a:r>
            <a:r>
              <a:rPr lang="en-AU" sz="1200" b="1" kern="1200" dirty="0">
                <a:solidFill>
                  <a:schemeClr val="tx1"/>
                </a:solidFill>
                <a:effectLst/>
                <a:latin typeface="+mn-lt"/>
                <a:ea typeface="+mn-ea"/>
                <a:cs typeface="+mn-cs"/>
              </a:rPr>
              <a:t>planting date </a:t>
            </a:r>
            <a:r>
              <a:rPr lang="en-AU" sz="1200" kern="1200" dirty="0">
                <a:solidFill>
                  <a:schemeClr val="tx1"/>
                </a:solidFill>
                <a:effectLst/>
                <a:latin typeface="+mn-lt"/>
                <a:ea typeface="+mn-ea"/>
                <a:cs typeface="+mn-cs"/>
              </a:rPr>
              <a:t>is predicted by a </a:t>
            </a:r>
            <a:r>
              <a:rPr lang="en-AU" sz="1200" b="1" kern="1200" dirty="0">
                <a:solidFill>
                  <a:schemeClr val="tx1"/>
                </a:solidFill>
                <a:effectLst/>
                <a:latin typeface="+mn-lt"/>
                <a:ea typeface="+mn-ea"/>
                <a:cs typeface="+mn-cs"/>
              </a:rPr>
              <a:t>machine learning </a:t>
            </a:r>
            <a:r>
              <a:rPr lang="en-AU" sz="1200" kern="1200" dirty="0">
                <a:solidFill>
                  <a:schemeClr val="tx1"/>
                </a:solidFill>
                <a:effectLst/>
                <a:latin typeface="+mn-lt"/>
                <a:ea typeface="+mn-ea"/>
                <a:cs typeface="+mn-cs"/>
              </a:rPr>
              <a:t>model using preseason climate indicators</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AU" sz="1200" b="1" kern="1200" dirty="0">
                <a:solidFill>
                  <a:schemeClr val="tx1"/>
                </a:solidFill>
                <a:effectLst/>
                <a:latin typeface="+mn-lt"/>
                <a:ea typeface="+mn-ea"/>
                <a:cs typeface="+mn-cs"/>
              </a:rPr>
              <a:t>Crop stage duration </a:t>
            </a:r>
            <a:r>
              <a:rPr lang="en-AU" sz="1200" kern="1200" dirty="0">
                <a:solidFill>
                  <a:schemeClr val="tx1"/>
                </a:solidFill>
                <a:effectLst/>
                <a:latin typeface="+mn-lt"/>
                <a:ea typeface="+mn-ea"/>
                <a:cs typeface="+mn-cs"/>
              </a:rPr>
              <a:t>are also dynamically determined (using a combination of </a:t>
            </a:r>
            <a:r>
              <a:rPr lang="en-AU" sz="1200" b="1" kern="1200" dirty="0">
                <a:solidFill>
                  <a:schemeClr val="tx1"/>
                </a:solidFill>
                <a:effectLst/>
                <a:latin typeface="+mn-lt"/>
                <a:ea typeface="+mn-ea"/>
                <a:cs typeface="+mn-cs"/>
              </a:rPr>
              <a:t>soybean maturity group classification, predicted planting dates, and GDD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AU" sz="1200" kern="1200" dirty="0">
                <a:solidFill>
                  <a:schemeClr val="tx1"/>
                </a:solidFill>
                <a:effectLst/>
                <a:latin typeface="+mn-lt"/>
                <a:ea typeface="+mn-ea"/>
                <a:cs typeface="+mn-cs"/>
              </a:rPr>
              <a:t>Rather than an aggregate index: </a:t>
            </a:r>
            <a:r>
              <a:rPr lang="en-AU" sz="1200" b="1" kern="1200" dirty="0">
                <a:solidFill>
                  <a:schemeClr val="tx1"/>
                </a:solidFill>
                <a:effectLst/>
                <a:latin typeface="+mn-lt"/>
                <a:ea typeface="+mn-ea"/>
                <a:cs typeface="+mn-cs"/>
              </a:rPr>
              <a:t>Weather indexes</a:t>
            </a:r>
            <a:r>
              <a:rPr lang="en-AU" sz="1200" kern="1200" dirty="0">
                <a:solidFill>
                  <a:schemeClr val="tx1"/>
                </a:solidFill>
                <a:effectLst/>
                <a:latin typeface="+mn-lt"/>
                <a:ea typeface="+mn-ea"/>
                <a:cs typeface="+mn-cs"/>
              </a:rPr>
              <a:t> are developed for </a:t>
            </a:r>
            <a:r>
              <a:rPr lang="en-AU" sz="1200" b="1" kern="1200" dirty="0">
                <a:solidFill>
                  <a:schemeClr val="tx1"/>
                </a:solidFill>
                <a:effectLst/>
                <a:latin typeface="+mn-lt"/>
                <a:ea typeface="+mn-ea"/>
                <a:cs typeface="+mn-cs"/>
              </a:rPr>
              <a:t>each crop growth stage</a:t>
            </a:r>
            <a:r>
              <a:rPr lang="en-AU" sz="1200" kern="1200" dirty="0">
                <a:solidFill>
                  <a:schemeClr val="tx1"/>
                </a:solidFill>
                <a:effectLst/>
                <a:latin typeface="+mn-lt"/>
                <a:ea typeface="+mn-ea"/>
                <a:cs typeface="+mn-cs"/>
              </a:rPr>
              <a:t> to align with the </a:t>
            </a:r>
            <a:r>
              <a:rPr lang="en-AU" sz="1200" b="1" kern="1200" dirty="0">
                <a:solidFill>
                  <a:schemeClr val="tx1"/>
                </a:solidFill>
                <a:effectLst/>
                <a:latin typeface="+mn-lt"/>
                <a:ea typeface="+mn-ea"/>
                <a:cs typeface="+mn-cs"/>
              </a:rPr>
              <a:t>specific physiological factors most sensitive </a:t>
            </a:r>
            <a:r>
              <a:rPr lang="en-AU" sz="1200" kern="1200" dirty="0">
                <a:solidFill>
                  <a:schemeClr val="tx1"/>
                </a:solidFill>
                <a:effectLst/>
                <a:latin typeface="+mn-lt"/>
                <a:ea typeface="+mn-ea"/>
                <a:cs typeface="+mn-cs"/>
              </a:rPr>
              <a:t>during that stage.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AU" sz="1200" b="1" kern="1200" dirty="0">
                <a:solidFill>
                  <a:schemeClr val="tx1"/>
                </a:solidFill>
                <a:effectLst/>
                <a:latin typeface="+mn-lt"/>
                <a:ea typeface="+mn-ea"/>
                <a:cs typeface="+mn-cs"/>
              </a:rPr>
              <a:t>Optimal strike and exit thresholds </a:t>
            </a:r>
            <a:r>
              <a:rPr lang="en-AU" sz="1200" kern="1200" dirty="0">
                <a:solidFill>
                  <a:schemeClr val="tx1"/>
                </a:solidFill>
                <a:effectLst/>
                <a:latin typeface="+mn-lt"/>
                <a:ea typeface="+mn-ea"/>
                <a:cs typeface="+mn-cs"/>
              </a:rPr>
              <a:t>are defined for each stage, and a </a:t>
            </a:r>
            <a:r>
              <a:rPr lang="en-AU" sz="1200" b="1" kern="1200" dirty="0">
                <a:solidFill>
                  <a:schemeClr val="tx1"/>
                </a:solidFill>
                <a:effectLst/>
                <a:latin typeface="+mn-lt"/>
                <a:ea typeface="+mn-ea"/>
                <a:cs typeface="+mn-cs"/>
              </a:rPr>
              <a:t>staggered payout structure </a:t>
            </a:r>
            <a:r>
              <a:rPr lang="en-AU" sz="1200" kern="1200" dirty="0">
                <a:solidFill>
                  <a:schemeClr val="tx1"/>
                </a:solidFill>
                <a:effectLst/>
                <a:latin typeface="+mn-lt"/>
                <a:ea typeface="+mn-ea"/>
                <a:cs typeface="+mn-cs"/>
              </a:rPr>
              <a:t>is designed. </a:t>
            </a:r>
          </a:p>
          <a:p>
            <a:pPr lvl="0"/>
            <a:endParaRPr lang="en-AU" sz="1200" kern="1200" dirty="0">
              <a:solidFill>
                <a:schemeClr val="tx1"/>
              </a:solidFill>
              <a:effectLst/>
              <a:latin typeface="+mn-lt"/>
              <a:ea typeface="+mn-ea"/>
              <a:cs typeface="+mn-cs"/>
            </a:endParaRPr>
          </a:p>
          <a:p>
            <a:endParaRPr lang="en-AU" sz="1200" kern="1200" dirty="0">
              <a:solidFill>
                <a:schemeClr val="tx1"/>
              </a:solidFill>
              <a:effectLst/>
              <a:latin typeface="+mn-lt"/>
              <a:ea typeface="+mn-ea"/>
              <a:cs typeface="+mn-cs"/>
            </a:endParaRPr>
          </a:p>
          <a:p>
            <a:endParaRPr lang="en-AU" dirty="0"/>
          </a:p>
        </p:txBody>
      </p:sp>
      <p:sp>
        <p:nvSpPr>
          <p:cNvPr id="4" name="Slide Number Placeholder 3"/>
          <p:cNvSpPr>
            <a:spLocks noGrp="1"/>
          </p:cNvSpPr>
          <p:nvPr>
            <p:ph type="sldNum" sz="quarter" idx="5"/>
          </p:nvPr>
        </p:nvSpPr>
        <p:spPr/>
        <p:txBody>
          <a:bodyPr/>
          <a:lstStyle/>
          <a:p>
            <a:fld id="{1BEA80CD-AE39-0C4B-A880-515F813E088A}" type="slidenum">
              <a:rPr lang="en-US" smtClean="0"/>
              <a:t>12</a:t>
            </a:fld>
            <a:endParaRPr lang="en-US"/>
          </a:p>
        </p:txBody>
      </p:sp>
    </p:spTree>
    <p:extLst>
      <p:ext uri="{BB962C8B-B14F-4D97-AF65-F5344CB8AC3E}">
        <p14:creationId xmlns:p14="http://schemas.microsoft.com/office/powerpoint/2010/main" val="14827674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AU" sz="1200" kern="1200" dirty="0">
                <a:solidFill>
                  <a:schemeClr val="tx1"/>
                </a:solidFill>
                <a:effectLst/>
                <a:latin typeface="+mn-lt"/>
                <a:ea typeface="+mn-ea"/>
                <a:cs typeface="+mn-cs"/>
              </a:rPr>
              <a:t>Our </a:t>
            </a:r>
            <a:r>
              <a:rPr lang="en-AU" sz="1200" b="1" kern="1200" dirty="0">
                <a:solidFill>
                  <a:schemeClr val="tx1"/>
                </a:solidFill>
                <a:effectLst/>
                <a:latin typeface="+mn-lt"/>
                <a:ea typeface="+mn-ea"/>
                <a:cs typeface="+mn-cs"/>
              </a:rPr>
              <a:t>methodology develops a stage-based WII </a:t>
            </a:r>
            <a:r>
              <a:rPr lang="en-AU" sz="1200" kern="1200" dirty="0">
                <a:solidFill>
                  <a:schemeClr val="tx1"/>
                </a:solidFill>
                <a:effectLst/>
                <a:latin typeface="+mn-lt"/>
                <a:ea typeface="+mn-ea"/>
                <a:cs typeface="+mn-cs"/>
              </a:rPr>
              <a:t>model designed specifically around </a:t>
            </a:r>
            <a:r>
              <a:rPr lang="en-AU" sz="1200" b="1" kern="1200" dirty="0">
                <a:solidFill>
                  <a:schemeClr val="tx1"/>
                </a:solidFill>
                <a:effectLst/>
                <a:latin typeface="+mn-lt"/>
                <a:ea typeface="+mn-ea"/>
                <a:cs typeface="+mn-cs"/>
              </a:rPr>
              <a:t>soybean crop phenology</a:t>
            </a:r>
            <a:r>
              <a:rPr lang="en-AU" sz="1200" kern="1200" dirty="0">
                <a:solidFill>
                  <a:schemeClr val="tx1"/>
                </a:solidFill>
                <a:effectLst/>
                <a:latin typeface="+mn-lt"/>
                <a:ea typeface="+mn-ea"/>
                <a:cs typeface="+mn-cs"/>
              </a:rPr>
              <a:t>.</a:t>
            </a:r>
          </a:p>
          <a:p>
            <a:pPr lvl="0"/>
            <a:endParaRPr lang="en-AU" sz="1200" kern="1200" dirty="0">
              <a:solidFill>
                <a:schemeClr val="tx1"/>
              </a:solidFill>
              <a:effectLst/>
              <a:latin typeface="+mn-lt"/>
              <a:ea typeface="+mn-ea"/>
              <a:cs typeface="+mn-cs"/>
            </a:endParaRPr>
          </a:p>
          <a:p>
            <a:pPr marL="228600" lvl="0" indent="-228600">
              <a:buAutoNum type="arabicPeriod"/>
            </a:pPr>
            <a:r>
              <a:rPr lang="en-AU" sz="1200" kern="1200" dirty="0">
                <a:solidFill>
                  <a:schemeClr val="tx1"/>
                </a:solidFill>
                <a:effectLst/>
                <a:latin typeface="+mn-lt"/>
                <a:ea typeface="+mn-ea"/>
                <a:cs typeface="+mn-cs"/>
              </a:rPr>
              <a:t>First 2 steps focus on aligning WII contract parameters for Soybean biology and crop phenology</a:t>
            </a:r>
          </a:p>
          <a:p>
            <a:pPr marL="228600" lvl="0" indent="-228600">
              <a:buAutoNum type="arabicPeriod"/>
            </a:pPr>
            <a:r>
              <a:rPr lang="en-AU" sz="1200" kern="1200" dirty="0">
                <a:solidFill>
                  <a:schemeClr val="tx1"/>
                </a:solidFill>
                <a:effectLst/>
                <a:latin typeface="+mn-lt"/>
                <a:ea typeface="+mn-ea"/>
                <a:cs typeface="+mn-cs"/>
              </a:rPr>
              <a:t>Next 2 stages develop key parameters</a:t>
            </a:r>
          </a:p>
          <a:p>
            <a:pPr marL="228600" lvl="0" indent="-228600">
              <a:buAutoNum type="arabicPeriod"/>
            </a:pPr>
            <a:r>
              <a:rPr lang="en-AU" sz="1200" kern="1200" dirty="0">
                <a:solidFill>
                  <a:schemeClr val="tx1"/>
                </a:solidFill>
                <a:effectLst/>
                <a:latin typeface="+mn-lt"/>
                <a:ea typeface="+mn-ea"/>
                <a:cs typeface="+mn-cs"/>
              </a:rPr>
              <a:t>Once we have key parameters we then determine premium</a:t>
            </a:r>
          </a:p>
          <a:p>
            <a:pPr marL="228600" lvl="0" indent="-228600">
              <a:buAutoNum type="arabicPeriod"/>
            </a:pPr>
            <a:r>
              <a:rPr lang="en-AU" sz="1200" kern="1200" dirty="0">
                <a:solidFill>
                  <a:schemeClr val="tx1"/>
                </a:solidFill>
                <a:effectLst/>
                <a:latin typeface="+mn-lt"/>
                <a:ea typeface="+mn-ea"/>
                <a:cs typeface="+mn-cs"/>
              </a:rPr>
              <a:t>Lastly evaluate the model</a:t>
            </a:r>
          </a:p>
          <a:p>
            <a:endParaRPr lang="en-AU" dirty="0"/>
          </a:p>
          <a:p>
            <a:endParaRPr lang="en-AU" dirty="0"/>
          </a:p>
        </p:txBody>
      </p:sp>
      <p:sp>
        <p:nvSpPr>
          <p:cNvPr id="4" name="Slide Number Placeholder 3"/>
          <p:cNvSpPr>
            <a:spLocks noGrp="1"/>
          </p:cNvSpPr>
          <p:nvPr>
            <p:ph type="sldNum" sz="quarter" idx="5"/>
          </p:nvPr>
        </p:nvSpPr>
        <p:spPr/>
        <p:txBody>
          <a:bodyPr/>
          <a:lstStyle/>
          <a:p>
            <a:fld id="{1BEA80CD-AE39-0C4B-A880-515F813E088A}" type="slidenum">
              <a:rPr lang="en-US" smtClean="0"/>
              <a:t>13</a:t>
            </a:fld>
            <a:endParaRPr lang="en-US"/>
          </a:p>
        </p:txBody>
      </p:sp>
    </p:spTree>
    <p:extLst>
      <p:ext uri="{BB962C8B-B14F-4D97-AF65-F5344CB8AC3E}">
        <p14:creationId xmlns:p14="http://schemas.microsoft.com/office/powerpoint/2010/main" val="15160372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Here is a summary of the Data used for this research. In the interest of time I won’t be going through this in detail.</a:t>
            </a:r>
          </a:p>
          <a:p>
            <a:endParaRPr lang="en-US" sz="1200" dirty="0"/>
          </a:p>
          <a:p>
            <a:endParaRPr lang="en-US" sz="1200" dirty="0"/>
          </a:p>
          <a:p>
            <a:r>
              <a:rPr lang="en-US" dirty="0"/>
              <a:t>1. This slide </a:t>
            </a:r>
            <a:r>
              <a:rPr lang="en-US" dirty="0" err="1"/>
              <a:t>summarises</a:t>
            </a:r>
            <a:r>
              <a:rPr lang="en-US" dirty="0"/>
              <a:t> the </a:t>
            </a:r>
            <a:r>
              <a:rPr lang="en-US" b="1" dirty="0"/>
              <a:t>multi-source dataset </a:t>
            </a:r>
            <a:r>
              <a:rPr lang="en-US" dirty="0"/>
              <a:t>used to develop the proposed phenology-based weather index insurance framework. </a:t>
            </a:r>
          </a:p>
          <a:p>
            <a:endParaRPr lang="en-US" dirty="0"/>
          </a:p>
          <a:p>
            <a:r>
              <a:rPr lang="en-US" dirty="0"/>
              <a:t>2. It combines </a:t>
            </a:r>
            <a:r>
              <a:rPr lang="en-US" b="1" dirty="0"/>
              <a:t>soybean yield data (county), planting date information (10km), weather station observations, remote sensing products, and cropland mapping </a:t>
            </a:r>
            <a:r>
              <a:rPr lang="en-US" dirty="0"/>
              <a:t>across the U.S. Corn Belt to capture both the </a:t>
            </a:r>
            <a:r>
              <a:rPr lang="en-US" b="1" dirty="0"/>
              <a:t>spatial and tempora</a:t>
            </a:r>
            <a:r>
              <a:rPr lang="en-US" dirty="0"/>
              <a:t>l dynamics of crop growth and climate risk. </a:t>
            </a:r>
          </a:p>
          <a:p>
            <a:endParaRPr lang="en-US" dirty="0"/>
          </a:p>
          <a:p>
            <a:endParaRPr lang="en-US" sz="1200" dirty="0"/>
          </a:p>
          <a:p>
            <a:endParaRPr lang="en-US" sz="1200" dirty="0"/>
          </a:p>
          <a:p>
            <a:r>
              <a:rPr lang="en-US" sz="1200" dirty="0"/>
              <a:t>A linear regression model was fitted using the previous 30 years of yield data, and the predicted value for each year was used as the crop yield trend factor.</a:t>
            </a:r>
            <a:endParaRPr lang="en-AU" dirty="0"/>
          </a:p>
        </p:txBody>
      </p:sp>
      <p:sp>
        <p:nvSpPr>
          <p:cNvPr id="4" name="Slide Number Placeholder 3"/>
          <p:cNvSpPr>
            <a:spLocks noGrp="1"/>
          </p:cNvSpPr>
          <p:nvPr>
            <p:ph type="sldNum" sz="quarter" idx="5"/>
          </p:nvPr>
        </p:nvSpPr>
        <p:spPr/>
        <p:txBody>
          <a:bodyPr/>
          <a:lstStyle/>
          <a:p>
            <a:fld id="{1BEA80CD-AE39-0C4B-A880-515F813E088A}" type="slidenum">
              <a:rPr lang="en-US" smtClean="0"/>
              <a:t>14</a:t>
            </a:fld>
            <a:endParaRPr lang="en-US"/>
          </a:p>
        </p:txBody>
      </p:sp>
    </p:spTree>
    <p:extLst>
      <p:ext uri="{BB962C8B-B14F-4D97-AF65-F5344CB8AC3E}">
        <p14:creationId xmlns:p14="http://schemas.microsoft.com/office/powerpoint/2010/main" val="13037407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053409-2383-2F5C-E389-72BFFF84FF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C4FF01-9872-04F5-70A8-3D3052B459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F84C0A-CB73-5F0B-16F1-40641AB2DE7F}"/>
              </a:ext>
            </a:extLst>
          </p:cNvPr>
          <p:cNvSpPr>
            <a:spLocks noGrp="1"/>
          </p:cNvSpPr>
          <p:nvPr>
            <p:ph type="body" idx="1"/>
          </p:nvPr>
        </p:nvSpPr>
        <p:spPr/>
        <p:txBody>
          <a:bodyPr/>
          <a:lstStyle/>
          <a:p>
            <a:r>
              <a:rPr lang="en-US" dirty="0"/>
              <a:t>First we will have a look at the creation of the </a:t>
            </a:r>
            <a:r>
              <a:rPr lang="en-US" b="1" dirty="0"/>
              <a:t>weather index</a:t>
            </a:r>
          </a:p>
          <a:p>
            <a:endParaRPr lang="en-US" dirty="0"/>
          </a:p>
          <a:p>
            <a:r>
              <a:rPr lang="en-US" dirty="0"/>
              <a:t>1. “For each crop growth stage — vegetative, pod and seed set, and seed fill — </a:t>
            </a:r>
            <a:r>
              <a:rPr lang="en-US" b="1" dirty="0"/>
              <a:t>separate machine learning models </a:t>
            </a:r>
            <a:r>
              <a:rPr lang="en-US" dirty="0"/>
              <a:t>were developed using </a:t>
            </a:r>
            <a:r>
              <a:rPr lang="en-US" b="1" dirty="0"/>
              <a:t>only the data available within that specific stage</a:t>
            </a:r>
            <a:r>
              <a:rPr lang="en-US" dirty="0"/>
              <a:t>. This allowed the models to capture the unique climate sensitivities that occur throughout crop development.</a:t>
            </a:r>
          </a:p>
          <a:p>
            <a:endParaRPr lang="en-US" dirty="0"/>
          </a:p>
          <a:p>
            <a:r>
              <a:rPr lang="en-US" dirty="0"/>
              <a:t>2. </a:t>
            </a:r>
            <a:r>
              <a:rPr lang="en-US" b="1" dirty="0"/>
              <a:t>Multiple machine learning </a:t>
            </a:r>
            <a:r>
              <a:rPr lang="en-US" dirty="0"/>
              <a:t>approaches were tested.</a:t>
            </a:r>
          </a:p>
          <a:p>
            <a:endParaRPr lang="en-US" dirty="0"/>
          </a:p>
          <a:p>
            <a:r>
              <a:rPr lang="en-US" dirty="0"/>
              <a:t>3. The </a:t>
            </a:r>
            <a:r>
              <a:rPr lang="en-US" b="1" dirty="0"/>
              <a:t>stacked ensemble </a:t>
            </a:r>
            <a:r>
              <a:rPr lang="en-US" dirty="0"/>
              <a:t>model delivered the strongest overall performance by </a:t>
            </a:r>
            <a:r>
              <a:rPr lang="en-US" b="1" dirty="0"/>
              <a:t>combining the strengths of different algorithms.</a:t>
            </a:r>
          </a:p>
          <a:p>
            <a:endParaRPr lang="en-US" b="1" dirty="0"/>
          </a:p>
          <a:p>
            <a:r>
              <a:rPr lang="en-US" dirty="0"/>
              <a:t>4. Importantly, the focus was </a:t>
            </a:r>
            <a:r>
              <a:rPr lang="en-US" b="1" dirty="0"/>
              <a:t>not just average prediction accuracy</a:t>
            </a:r>
            <a:r>
              <a:rPr lang="en-US" dirty="0"/>
              <a:t>. Since insurance payouts occur during bad years, a </a:t>
            </a:r>
            <a:r>
              <a:rPr lang="en-US" b="1" dirty="0" err="1"/>
              <a:t>specialised</a:t>
            </a:r>
            <a:r>
              <a:rPr lang="en-US" b="1" dirty="0"/>
              <a:t> Tail MAE metric </a:t>
            </a:r>
            <a:r>
              <a:rPr lang="en-US" dirty="0"/>
              <a:t>was developed to specifically evaluate performance in the </a:t>
            </a:r>
            <a:r>
              <a:rPr lang="en-US" b="1" dirty="0"/>
              <a:t>lower-yield tail. </a:t>
            </a:r>
          </a:p>
          <a:p>
            <a:endParaRPr lang="en-US" dirty="0"/>
          </a:p>
          <a:p>
            <a:r>
              <a:rPr lang="en-US" dirty="0"/>
              <a:t>5. From an insurance perspective, accurately predicting </a:t>
            </a:r>
            <a:r>
              <a:rPr lang="en-US" b="1" dirty="0"/>
              <a:t>extreme losses matters </a:t>
            </a:r>
            <a:r>
              <a:rPr lang="en-US" dirty="0"/>
              <a:t>far more than </a:t>
            </a:r>
            <a:r>
              <a:rPr lang="en-US" b="1" dirty="0"/>
              <a:t>performing well in average seasons.”</a:t>
            </a:r>
          </a:p>
          <a:p>
            <a:endParaRPr lang="en-AU"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199BACCF-939B-F74D-4F98-C1C38D285F84}"/>
              </a:ext>
            </a:extLst>
          </p:cNvPr>
          <p:cNvSpPr>
            <a:spLocks noGrp="1"/>
          </p:cNvSpPr>
          <p:nvPr>
            <p:ph type="sldNum" sz="quarter" idx="5"/>
          </p:nvPr>
        </p:nvSpPr>
        <p:spPr/>
        <p:txBody>
          <a:bodyPr/>
          <a:lstStyle/>
          <a:p>
            <a:fld id="{1BEA80CD-AE39-0C4B-A880-515F813E088A}" type="slidenum">
              <a:rPr lang="en-US" smtClean="0"/>
              <a:t>15</a:t>
            </a:fld>
            <a:endParaRPr lang="en-US"/>
          </a:p>
        </p:txBody>
      </p:sp>
    </p:spTree>
    <p:extLst>
      <p:ext uri="{BB962C8B-B14F-4D97-AF65-F5344CB8AC3E}">
        <p14:creationId xmlns:p14="http://schemas.microsoft.com/office/powerpoint/2010/main" val="34853778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“This figure shows how the </a:t>
            </a:r>
            <a:r>
              <a:rPr lang="en-US" b="1" dirty="0"/>
              <a:t>stage-based weather index models track soybean yield </a:t>
            </a:r>
            <a:r>
              <a:rPr lang="en-US" dirty="0"/>
              <a:t>throughout the growing season. </a:t>
            </a:r>
          </a:p>
          <a:p>
            <a:endParaRPr lang="en-US" dirty="0"/>
          </a:p>
          <a:p>
            <a:r>
              <a:rPr lang="en-US" dirty="0"/>
              <a:t>2. Figures on the top panel represent </a:t>
            </a:r>
            <a:r>
              <a:rPr lang="en-US" b="1" dirty="0"/>
              <a:t>predictions of crop yield </a:t>
            </a:r>
            <a:r>
              <a:rPr lang="en-US" dirty="0"/>
              <a:t>from stages 1, 2, and 3, while Figure on the bottom panel shows the </a:t>
            </a:r>
            <a:r>
              <a:rPr lang="en-US" b="1" dirty="0"/>
              <a:t>actual harvested yield. </a:t>
            </a:r>
          </a:p>
          <a:p>
            <a:endParaRPr lang="en-US" dirty="0"/>
          </a:p>
          <a:p>
            <a:r>
              <a:rPr lang="en-US" dirty="0"/>
              <a:t>3. These results use unseen holdout data, demonstrating how well the models </a:t>
            </a:r>
            <a:r>
              <a:rPr lang="en-US" b="1" dirty="0" err="1"/>
              <a:t>generalise</a:t>
            </a:r>
            <a:r>
              <a:rPr lang="en-US" b="1" dirty="0"/>
              <a:t> to real-world conditions.</a:t>
            </a:r>
          </a:p>
          <a:p>
            <a:endParaRPr lang="en-US" dirty="0"/>
          </a:p>
          <a:p>
            <a:r>
              <a:rPr lang="en-US" dirty="0"/>
              <a:t>4. We can clearly see </a:t>
            </a:r>
            <a:r>
              <a:rPr lang="en-US" b="1" u="sng" dirty="0"/>
              <a:t>higher yields </a:t>
            </a:r>
            <a:r>
              <a:rPr lang="en-US" dirty="0"/>
              <a:t>in </a:t>
            </a:r>
            <a:r>
              <a:rPr lang="en-US" b="1" dirty="0"/>
              <a:t>central Illinois </a:t>
            </a:r>
            <a:r>
              <a:rPr lang="en-US" b="0" dirty="0"/>
              <a:t>and</a:t>
            </a:r>
            <a:r>
              <a:rPr lang="en-US" b="1" dirty="0"/>
              <a:t> </a:t>
            </a:r>
            <a:r>
              <a:rPr lang="en-US" b="1" u="sng" dirty="0"/>
              <a:t>lower yields </a:t>
            </a:r>
            <a:r>
              <a:rPr lang="en-US" b="0" dirty="0"/>
              <a:t>across</a:t>
            </a:r>
            <a:r>
              <a:rPr lang="en-US" b="1" dirty="0"/>
              <a:t> southern Illinois,       southern Iowa, </a:t>
            </a:r>
            <a:r>
              <a:rPr lang="en-US" b="0" dirty="0"/>
              <a:t>and</a:t>
            </a:r>
            <a:r>
              <a:rPr lang="en-US" b="1" dirty="0"/>
              <a:t>     eastern Ohio. </a:t>
            </a:r>
          </a:p>
          <a:p>
            <a:endParaRPr lang="en-US" b="1" dirty="0"/>
          </a:p>
          <a:p>
            <a:r>
              <a:rPr lang="en-US" dirty="0"/>
              <a:t>5. As expected, the </a:t>
            </a:r>
            <a:r>
              <a:rPr lang="en-US" b="1" dirty="0"/>
              <a:t>stage 3 model </a:t>
            </a:r>
            <a:r>
              <a:rPr lang="en-US" dirty="0"/>
              <a:t>— closest to harvest — provides the strongest alignment with final crop yield. </a:t>
            </a:r>
          </a:p>
          <a:p>
            <a:endParaRPr lang="en-US" dirty="0"/>
          </a:p>
          <a:p>
            <a:r>
              <a:rPr lang="en-US" dirty="0"/>
              <a:t>6. But importantly, even the </a:t>
            </a:r>
            <a:r>
              <a:rPr lang="en-US" b="1" dirty="0"/>
              <a:t>early-stage model</a:t>
            </a:r>
            <a:r>
              <a:rPr lang="en-US" dirty="0"/>
              <a:t> is already able to identify regions likely to experience poor yields. </a:t>
            </a:r>
          </a:p>
          <a:p>
            <a:endParaRPr lang="en-US" dirty="0"/>
          </a:p>
          <a:p>
            <a:r>
              <a:rPr lang="en-US" dirty="0"/>
              <a:t>7. This demonstrates the value of stage-specific forecasting and highlights how </a:t>
            </a:r>
            <a:r>
              <a:rPr lang="en-US" b="1" dirty="0"/>
              <a:t>early-season weather signals can support earlier and more targeted insurance payouts.”</a:t>
            </a:r>
          </a:p>
          <a:p>
            <a:endParaRPr lang="en-AU" dirty="0"/>
          </a:p>
        </p:txBody>
      </p:sp>
      <p:sp>
        <p:nvSpPr>
          <p:cNvPr id="4" name="Slide Number Placeholder 3"/>
          <p:cNvSpPr>
            <a:spLocks noGrp="1"/>
          </p:cNvSpPr>
          <p:nvPr>
            <p:ph type="sldNum" sz="quarter" idx="5"/>
          </p:nvPr>
        </p:nvSpPr>
        <p:spPr/>
        <p:txBody>
          <a:bodyPr/>
          <a:lstStyle/>
          <a:p>
            <a:fld id="{1BEA80CD-AE39-0C4B-A880-515F813E088A}" type="slidenum">
              <a:rPr lang="en-US" smtClean="0"/>
              <a:t>16</a:t>
            </a:fld>
            <a:endParaRPr lang="en-US"/>
          </a:p>
        </p:txBody>
      </p:sp>
    </p:spTree>
    <p:extLst>
      <p:ext uri="{BB962C8B-B14F-4D97-AF65-F5344CB8AC3E}">
        <p14:creationId xmlns:p14="http://schemas.microsoft.com/office/powerpoint/2010/main" val="31083517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1. When looking at our </a:t>
            </a:r>
            <a:r>
              <a:rPr lang="en-US" sz="1200" b="1" kern="1200" dirty="0">
                <a:solidFill>
                  <a:schemeClr val="tx1"/>
                </a:solidFill>
                <a:effectLst/>
                <a:latin typeface="+mn-lt"/>
                <a:ea typeface="+mn-ea"/>
                <a:cs typeface="+mn-cs"/>
              </a:rPr>
              <a:t>crop yield predictions over 20 years </a:t>
            </a:r>
            <a:r>
              <a:rPr lang="en-US" sz="1200" kern="1200" dirty="0">
                <a:solidFill>
                  <a:schemeClr val="tx1"/>
                </a:solidFill>
                <a:effectLst/>
                <a:latin typeface="+mn-lt"/>
                <a:ea typeface="+mn-ea"/>
                <a:cs typeface="+mn-cs"/>
              </a:rPr>
              <a:t>from 2000 to 2020 an interesting case study was during the </a:t>
            </a:r>
            <a:r>
              <a:rPr lang="en-US" sz="1200" b="1" kern="1200" dirty="0">
                <a:solidFill>
                  <a:schemeClr val="tx1"/>
                </a:solidFill>
                <a:effectLst/>
                <a:latin typeface="+mn-lt"/>
                <a:ea typeface="+mn-ea"/>
                <a:cs typeface="+mn-cs"/>
              </a:rPr>
              <a:t>2003 growing season in Iowa</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 The beginning of the growing season was </a:t>
            </a:r>
            <a:r>
              <a:rPr lang="en-US" sz="1200" b="1" kern="1200" dirty="0">
                <a:solidFill>
                  <a:schemeClr val="tx1"/>
                </a:solidFill>
                <a:effectLst/>
                <a:latin typeface="+mn-lt"/>
                <a:ea typeface="+mn-ea"/>
                <a:cs typeface="+mn-cs"/>
              </a:rPr>
              <a:t>very promising with </a:t>
            </a:r>
            <a:r>
              <a:rPr lang="en-US" sz="1200" b="1" kern="1200" dirty="0" err="1">
                <a:solidFill>
                  <a:schemeClr val="tx1"/>
                </a:solidFill>
                <a:effectLst/>
                <a:latin typeface="+mn-lt"/>
                <a:ea typeface="+mn-ea"/>
                <a:cs typeface="+mn-cs"/>
              </a:rPr>
              <a:t>favourable</a:t>
            </a:r>
            <a:r>
              <a:rPr lang="en-US" sz="1200" b="1" kern="1200" dirty="0">
                <a:solidFill>
                  <a:schemeClr val="tx1"/>
                </a:solidFill>
                <a:effectLst/>
                <a:latin typeface="+mn-lt"/>
                <a:ea typeface="+mn-ea"/>
                <a:cs typeface="+mn-cs"/>
              </a:rPr>
              <a:t> rainfall and temperature.</a:t>
            </a:r>
          </a:p>
          <a:p>
            <a:endParaRPr lang="en-AU" sz="1200" b="1"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3. However during the </a:t>
            </a:r>
            <a:r>
              <a:rPr lang="en-US" sz="1200" b="1" kern="1200" dirty="0">
                <a:solidFill>
                  <a:schemeClr val="tx1"/>
                </a:solidFill>
                <a:effectLst/>
                <a:latin typeface="+mn-lt"/>
                <a:ea typeface="+mn-ea"/>
                <a:cs typeface="+mn-cs"/>
              </a:rPr>
              <a:t>next reproductive stage </a:t>
            </a:r>
            <a:r>
              <a:rPr lang="en-US" sz="1200" kern="1200" dirty="0">
                <a:solidFill>
                  <a:schemeClr val="tx1"/>
                </a:solidFill>
                <a:effectLst/>
                <a:latin typeface="+mn-lt"/>
                <a:ea typeface="+mn-ea"/>
                <a:cs typeface="+mn-cs"/>
              </a:rPr>
              <a:t>of crop growth, where </a:t>
            </a:r>
            <a:r>
              <a:rPr lang="en-US" sz="1200" kern="1200" dirty="0" err="1">
                <a:solidFill>
                  <a:schemeClr val="tx1"/>
                </a:solidFill>
                <a:effectLst/>
                <a:latin typeface="+mn-lt"/>
                <a:ea typeface="+mn-ea"/>
                <a:cs typeface="+mn-cs"/>
              </a:rPr>
              <a:t>where</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pods and seeds are forming, extreme heat emerged. </a:t>
            </a:r>
          </a:p>
          <a:p>
            <a:endParaRPr lang="en-AU" sz="1200" b="1"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4. Those conditions triggered widespread plant stress and created an </a:t>
            </a:r>
            <a:r>
              <a:rPr lang="en-US" sz="1200" b="1" kern="1200" dirty="0">
                <a:solidFill>
                  <a:schemeClr val="tx1"/>
                </a:solidFill>
                <a:effectLst/>
                <a:latin typeface="+mn-lt"/>
                <a:ea typeface="+mn-ea"/>
                <a:cs typeface="+mn-cs"/>
              </a:rPr>
              <a:t>ideal environment for Charcoal Rot disease </a:t>
            </a:r>
            <a:r>
              <a:rPr lang="en-US" sz="1200" kern="1200" dirty="0">
                <a:solidFill>
                  <a:schemeClr val="tx1"/>
                </a:solidFill>
                <a:effectLst/>
                <a:latin typeface="+mn-lt"/>
                <a:ea typeface="+mn-ea"/>
                <a:cs typeface="+mn-cs"/>
              </a:rPr>
              <a:t>development in the roots and stems. </a:t>
            </a:r>
          </a:p>
          <a:p>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By the seed fill stage, up to </a:t>
            </a:r>
            <a:r>
              <a:rPr lang="en-US" sz="1200" b="1" kern="1200" dirty="0">
                <a:solidFill>
                  <a:schemeClr val="tx1"/>
                </a:solidFill>
                <a:effectLst/>
                <a:latin typeface="+mn-lt"/>
                <a:ea typeface="+mn-ea"/>
                <a:cs typeface="+mn-cs"/>
              </a:rPr>
              <a:t>80% of fields reported the disease </a:t>
            </a:r>
            <a:r>
              <a:rPr lang="en-US" sz="1200" kern="1200" dirty="0">
                <a:solidFill>
                  <a:schemeClr val="tx1"/>
                </a:solidFill>
                <a:effectLst/>
                <a:latin typeface="+mn-lt"/>
                <a:ea typeface="+mn-ea"/>
                <a:cs typeface="+mn-cs"/>
              </a:rPr>
              <a:t>with many soybean plants experiencing </a:t>
            </a:r>
            <a:r>
              <a:rPr lang="en-US" sz="1200" b="1" kern="1200" dirty="0">
                <a:solidFill>
                  <a:schemeClr val="tx1"/>
                </a:solidFill>
                <a:effectLst/>
                <a:latin typeface="+mn-lt"/>
                <a:ea typeface="+mn-ea"/>
                <a:cs typeface="+mn-cs"/>
              </a:rPr>
              <a:t>premature death before full seed development</a:t>
            </a:r>
            <a:r>
              <a:rPr lang="en-US" sz="1200" kern="1200" dirty="0">
                <a:solidFill>
                  <a:schemeClr val="tx1"/>
                </a:solidFill>
                <a:effectLst/>
                <a:latin typeface="+mn-lt"/>
                <a:ea typeface="+mn-ea"/>
                <a:cs typeface="+mn-cs"/>
              </a:rPr>
              <a:t>. </a:t>
            </a:r>
          </a:p>
          <a:p>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6. For farmers, this meant substantial </a:t>
            </a:r>
            <a:r>
              <a:rPr lang="en-US" sz="1200" b="1" kern="1200" dirty="0">
                <a:solidFill>
                  <a:schemeClr val="tx1"/>
                </a:solidFill>
                <a:effectLst/>
                <a:latin typeface="+mn-lt"/>
                <a:ea typeface="+mn-ea"/>
                <a:cs typeface="+mn-cs"/>
              </a:rPr>
              <a:t>financial stress. </a:t>
            </a:r>
            <a:r>
              <a:rPr lang="en-US" sz="1200" kern="1200" dirty="0">
                <a:solidFill>
                  <a:schemeClr val="tx1"/>
                </a:solidFill>
                <a:effectLst/>
                <a:latin typeface="+mn-lt"/>
                <a:ea typeface="+mn-ea"/>
                <a:cs typeface="+mn-cs"/>
              </a:rPr>
              <a:t>Many producers entered the season expecting strong yields, only to experience severe late-season losses.</a:t>
            </a:r>
          </a:p>
          <a:p>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7. Traditional </a:t>
            </a:r>
            <a:r>
              <a:rPr lang="en-US" sz="1200" b="1" kern="1200" dirty="0">
                <a:solidFill>
                  <a:schemeClr val="tx1"/>
                </a:solidFill>
                <a:effectLst/>
                <a:latin typeface="+mn-lt"/>
                <a:ea typeface="+mn-ea"/>
                <a:cs typeface="+mn-cs"/>
              </a:rPr>
              <a:t>aggregate indexes </a:t>
            </a:r>
            <a:r>
              <a:rPr lang="en-US" sz="1200" kern="1200" dirty="0">
                <a:solidFill>
                  <a:schemeClr val="tx1"/>
                </a:solidFill>
                <a:effectLst/>
                <a:latin typeface="+mn-lt"/>
                <a:ea typeface="+mn-ea"/>
                <a:cs typeface="+mn-cs"/>
              </a:rPr>
              <a:t>diluted weather conditions across the entire season. The </a:t>
            </a:r>
            <a:r>
              <a:rPr lang="en-US" sz="1200" b="1" kern="1200" dirty="0" err="1">
                <a:solidFill>
                  <a:schemeClr val="tx1"/>
                </a:solidFill>
                <a:effectLst/>
                <a:latin typeface="+mn-lt"/>
                <a:ea typeface="+mn-ea"/>
                <a:cs typeface="+mn-cs"/>
              </a:rPr>
              <a:t>favourable</a:t>
            </a:r>
            <a:r>
              <a:rPr lang="en-US" sz="1200" b="1" kern="1200" dirty="0">
                <a:solidFill>
                  <a:schemeClr val="tx1"/>
                </a:solidFill>
                <a:effectLst/>
                <a:latin typeface="+mn-lt"/>
                <a:ea typeface="+mn-ea"/>
                <a:cs typeface="+mn-cs"/>
              </a:rPr>
              <a:t> early-season conditions </a:t>
            </a:r>
            <a:r>
              <a:rPr lang="en-US" sz="1200" b="1" kern="1200" dirty="0" err="1">
                <a:solidFill>
                  <a:schemeClr val="tx1"/>
                </a:solidFill>
                <a:effectLst/>
                <a:latin typeface="+mn-lt"/>
                <a:ea typeface="+mn-ea"/>
                <a:cs typeface="+mn-cs"/>
              </a:rPr>
              <a:t>offseted</a:t>
            </a:r>
            <a:r>
              <a:rPr lang="en-US" sz="1200" b="1" kern="1200" dirty="0">
                <a:solidFill>
                  <a:schemeClr val="tx1"/>
                </a:solidFill>
                <a:effectLst/>
                <a:latin typeface="+mn-lt"/>
                <a:ea typeface="+mn-ea"/>
                <a:cs typeface="+mn-cs"/>
              </a:rPr>
              <a:t> the catastrophic late-season stress</a:t>
            </a:r>
            <a:r>
              <a:rPr lang="en-US" sz="1200" kern="1200" dirty="0">
                <a:solidFill>
                  <a:schemeClr val="tx1"/>
                </a:solidFill>
                <a:effectLst/>
                <a:latin typeface="+mn-lt"/>
                <a:ea typeface="+mn-ea"/>
                <a:cs typeface="+mn-cs"/>
              </a:rPr>
              <a:t>.</a:t>
            </a:r>
          </a:p>
          <a:p>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8. In contrast, our proposed stage-based model was able to </a:t>
            </a:r>
            <a:r>
              <a:rPr lang="en-US" sz="1200" b="1" kern="1200" dirty="0">
                <a:solidFill>
                  <a:schemeClr val="tx1"/>
                </a:solidFill>
                <a:effectLst/>
                <a:latin typeface="+mn-lt"/>
                <a:ea typeface="+mn-ea"/>
                <a:cs typeface="+mn-cs"/>
              </a:rPr>
              <a:t>isolate the climate sensitivity of each crop growth stage separately.  </a:t>
            </a:r>
          </a:p>
          <a:p>
            <a:endParaRPr lang="en-AU" sz="1200" b="1"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9. By aligning the weather index to crop phenology - It captured </a:t>
            </a:r>
            <a:r>
              <a:rPr lang="en-US" sz="1200" b="1" i="1" u="sng" kern="1200" dirty="0">
                <a:solidFill>
                  <a:schemeClr val="tx1"/>
                </a:solidFill>
                <a:effectLst/>
                <a:latin typeface="+mn-lt"/>
                <a:ea typeface="+mn-ea"/>
                <a:cs typeface="+mn-cs"/>
              </a:rPr>
              <a:t>when</a:t>
            </a:r>
            <a:r>
              <a:rPr lang="en-US" sz="1200" b="1" u="sng" kern="1200" dirty="0">
                <a:solidFill>
                  <a:schemeClr val="tx1"/>
                </a:solidFill>
                <a:effectLst/>
                <a:latin typeface="+mn-lt"/>
                <a:ea typeface="+mn-ea"/>
                <a:cs typeface="+mn-cs"/>
              </a:rPr>
              <a:t> the stress occurs</a:t>
            </a:r>
            <a:r>
              <a:rPr lang="en-US" sz="1200" b="1" kern="1200" dirty="0">
                <a:solidFill>
                  <a:schemeClr val="tx1"/>
                </a:solidFill>
                <a:effectLst/>
                <a:latin typeface="+mn-lt"/>
                <a:ea typeface="+mn-ea"/>
                <a:cs typeface="+mn-cs"/>
              </a:rPr>
              <a:t>, not just </a:t>
            </a:r>
            <a:r>
              <a:rPr lang="en-US" sz="1200" b="1" i="1" u="sng" kern="1200" dirty="0">
                <a:solidFill>
                  <a:schemeClr val="tx1"/>
                </a:solidFill>
                <a:effectLst/>
                <a:latin typeface="+mn-lt"/>
                <a:ea typeface="+mn-ea"/>
                <a:cs typeface="+mn-cs"/>
              </a:rPr>
              <a:t>how much</a:t>
            </a:r>
            <a:r>
              <a:rPr lang="en-US" sz="1200" b="1" u="sng" kern="1200" dirty="0">
                <a:solidFill>
                  <a:schemeClr val="tx1"/>
                </a:solidFill>
                <a:effectLst/>
                <a:latin typeface="+mn-lt"/>
                <a:ea typeface="+mn-ea"/>
                <a:cs typeface="+mn-cs"/>
              </a:rPr>
              <a:t> stress occurs. </a:t>
            </a:r>
          </a:p>
          <a:p>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This enabled improving </a:t>
            </a:r>
            <a:r>
              <a:rPr lang="en-US" sz="1200" b="1" kern="1200" dirty="0">
                <a:solidFill>
                  <a:schemeClr val="tx1"/>
                </a:solidFill>
                <a:effectLst/>
                <a:latin typeface="+mn-lt"/>
                <a:ea typeface="+mn-ea"/>
                <a:cs typeface="+mn-cs"/>
              </a:rPr>
              <a:t>payout accuracy </a:t>
            </a:r>
            <a:r>
              <a:rPr lang="en-US" sz="1200" kern="1200" dirty="0">
                <a:solidFill>
                  <a:schemeClr val="tx1"/>
                </a:solidFill>
                <a:effectLst/>
                <a:latin typeface="+mn-lt"/>
                <a:ea typeface="+mn-ea"/>
                <a:cs typeface="+mn-cs"/>
              </a:rPr>
              <a:t>and significantly </a:t>
            </a:r>
            <a:r>
              <a:rPr lang="en-US" sz="1200" b="1" kern="1200" dirty="0">
                <a:solidFill>
                  <a:schemeClr val="tx1"/>
                </a:solidFill>
                <a:effectLst/>
                <a:latin typeface="+mn-lt"/>
                <a:ea typeface="+mn-ea"/>
                <a:cs typeface="+mn-cs"/>
              </a:rPr>
              <a:t>reducing temporal basis risk.</a:t>
            </a:r>
            <a:endParaRPr lang="en-AU" sz="1200" b="1"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1BEA80CD-AE39-0C4B-A880-515F813E088A}" type="slidenum">
              <a:rPr lang="en-US" smtClean="0"/>
              <a:t>17</a:t>
            </a:fld>
            <a:endParaRPr lang="en-US"/>
          </a:p>
        </p:txBody>
      </p:sp>
    </p:spTree>
    <p:extLst>
      <p:ext uri="{BB962C8B-B14F-4D97-AF65-F5344CB8AC3E}">
        <p14:creationId xmlns:p14="http://schemas.microsoft.com/office/powerpoint/2010/main" val="19818253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CED176-CFDB-76AC-A172-0518959D35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314F27-850A-0F0F-68A4-7F76DF3DDC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D8D250-E771-DCAE-EFC0-43DAA98F8A5A}"/>
              </a:ext>
            </a:extLst>
          </p:cNvPr>
          <p:cNvSpPr>
            <a:spLocks noGrp="1"/>
          </p:cNvSpPr>
          <p:nvPr>
            <p:ph type="body" idx="1"/>
          </p:nvPr>
        </p:nvSpPr>
        <p:spPr/>
        <p:txBody>
          <a:bodyPr/>
          <a:lstStyle/>
          <a:p>
            <a:pPr marL="0" indent="0">
              <a:buNone/>
            </a:pPr>
            <a:r>
              <a:rPr lang="en-US" dirty="0"/>
              <a:t>We used </a:t>
            </a:r>
            <a:r>
              <a:rPr lang="en-US" b="1" dirty="0"/>
              <a:t>explainability tool  like SHAP </a:t>
            </a:r>
            <a:r>
              <a:rPr lang="en-US" dirty="0"/>
              <a:t>to determine if the three machine learning models produced </a:t>
            </a:r>
            <a:r>
              <a:rPr lang="en-US" b="1" dirty="0"/>
              <a:t>biologically meaningful predictors, that are consistent with the climate sensitivity of each crop growth stage.</a:t>
            </a:r>
          </a:p>
          <a:p>
            <a:pPr marL="228600" indent="-228600">
              <a:buAutoNum type="arabicPeriod"/>
            </a:pPr>
            <a:endParaRPr lang="en-US" dirty="0"/>
          </a:p>
          <a:p>
            <a:r>
              <a:rPr lang="en-US" dirty="0"/>
              <a:t>1) In Stage 1, </a:t>
            </a:r>
            <a:r>
              <a:rPr lang="en-US" b="1" dirty="0"/>
              <a:t>minimum temperature </a:t>
            </a:r>
            <a:r>
              <a:rPr lang="en-US" dirty="0"/>
              <a:t>dominated because </a:t>
            </a:r>
            <a:r>
              <a:rPr lang="en-US" b="1" dirty="0"/>
              <a:t>early germination and crop establishment</a:t>
            </a:r>
            <a:r>
              <a:rPr lang="en-US" dirty="0"/>
              <a:t> are highly sensitive to cooler conditions.</a:t>
            </a:r>
          </a:p>
          <a:p>
            <a:br>
              <a:rPr lang="en-US" dirty="0"/>
            </a:br>
            <a:r>
              <a:rPr lang="en-US" dirty="0"/>
              <a:t>At this stage, </a:t>
            </a:r>
            <a:r>
              <a:rPr lang="en-US" b="1" dirty="0"/>
              <a:t>vegetation indexes remain relatively weak </a:t>
            </a:r>
            <a:r>
              <a:rPr lang="en-US" dirty="0"/>
              <a:t>because the crop canopy is still sparse and much of the satellite signal is influenced by bare soil.</a:t>
            </a:r>
          </a:p>
          <a:p>
            <a:endParaRPr lang="en-US" dirty="0"/>
          </a:p>
          <a:p>
            <a:r>
              <a:rPr lang="en-US" dirty="0"/>
              <a:t>2) In Stage 2, </a:t>
            </a:r>
            <a:r>
              <a:rPr lang="en-US" b="1" dirty="0"/>
              <a:t>evapotranspiration</a:t>
            </a:r>
            <a:r>
              <a:rPr lang="en-US" dirty="0"/>
              <a:t> became the most important predictor as crop water demand peaks during </a:t>
            </a:r>
            <a:r>
              <a:rPr lang="en-US" b="1" dirty="0"/>
              <a:t>reproductive growth and pod formation</a:t>
            </a:r>
            <a:r>
              <a:rPr lang="en-US" dirty="0"/>
              <a:t>.</a:t>
            </a:r>
          </a:p>
          <a:p>
            <a:endParaRPr lang="en-US" dirty="0"/>
          </a:p>
          <a:p>
            <a:r>
              <a:rPr lang="en-US" dirty="0"/>
              <a:t>3) And by Stage 3, </a:t>
            </a:r>
            <a:r>
              <a:rPr lang="en-US" b="1" dirty="0"/>
              <a:t>Enhanced Vegetation Index </a:t>
            </a:r>
            <a:r>
              <a:rPr lang="en-US" dirty="0"/>
              <a:t>— or EVI — emerged as the strongest predictor, reflecting </a:t>
            </a:r>
            <a:r>
              <a:rPr lang="en-US" b="1" dirty="0"/>
              <a:t>canopy </a:t>
            </a:r>
            <a:r>
              <a:rPr lang="en-US" b="1" dirty="0" err="1"/>
              <a:t>vigour</a:t>
            </a:r>
            <a:r>
              <a:rPr lang="en-US" b="1" dirty="0"/>
              <a:t>, biomass accumulation, and crop health </a:t>
            </a:r>
            <a:r>
              <a:rPr lang="en-US" dirty="0"/>
              <a:t>during seed fill.</a:t>
            </a:r>
          </a:p>
          <a:p>
            <a:endParaRPr lang="en-US" dirty="0"/>
          </a:p>
          <a:p>
            <a:r>
              <a:rPr lang="en-US" dirty="0"/>
              <a:t>So these </a:t>
            </a:r>
            <a:r>
              <a:rPr lang="en-US" b="1" dirty="0"/>
              <a:t>insights</a:t>
            </a:r>
            <a:r>
              <a:rPr lang="en-US" dirty="0"/>
              <a:t> strongly align with </a:t>
            </a:r>
            <a:r>
              <a:rPr lang="en-US" b="1" dirty="0"/>
              <a:t>established biological</a:t>
            </a:r>
            <a:r>
              <a:rPr lang="en-US" dirty="0"/>
              <a:t> understanding of soybean development.</a:t>
            </a:r>
          </a:p>
        </p:txBody>
      </p:sp>
      <p:sp>
        <p:nvSpPr>
          <p:cNvPr id="4" name="Slide Number Placeholder 3">
            <a:extLst>
              <a:ext uri="{FF2B5EF4-FFF2-40B4-BE49-F238E27FC236}">
                <a16:creationId xmlns:a16="http://schemas.microsoft.com/office/drawing/2014/main" id="{F7029266-2798-CB96-1AC5-EE3AB9DF0899}"/>
              </a:ext>
            </a:extLst>
          </p:cNvPr>
          <p:cNvSpPr>
            <a:spLocks noGrp="1"/>
          </p:cNvSpPr>
          <p:nvPr>
            <p:ph type="sldNum" sz="quarter" idx="5"/>
          </p:nvPr>
        </p:nvSpPr>
        <p:spPr/>
        <p:txBody>
          <a:bodyPr/>
          <a:lstStyle/>
          <a:p>
            <a:fld id="{1BEA80CD-AE39-0C4B-A880-515F813E088A}" type="slidenum">
              <a:rPr lang="en-US" smtClean="0"/>
              <a:t>18</a:t>
            </a:fld>
            <a:endParaRPr lang="en-US"/>
          </a:p>
        </p:txBody>
      </p:sp>
    </p:spTree>
    <p:extLst>
      <p:ext uri="{BB962C8B-B14F-4D97-AF65-F5344CB8AC3E}">
        <p14:creationId xmlns:p14="http://schemas.microsoft.com/office/powerpoint/2010/main" val="2644116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BAEED4-9A33-64FA-6E35-B1549A15D1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FE9C1E-9CA5-CAD1-7AA5-2FAA313F84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AD00FC-9B6B-B717-35EF-3E1A69CD7EA9}"/>
              </a:ext>
            </a:extLst>
          </p:cNvPr>
          <p:cNvSpPr>
            <a:spLocks noGrp="1"/>
          </p:cNvSpPr>
          <p:nvPr>
            <p:ph type="body" idx="1"/>
          </p:nvPr>
        </p:nvSpPr>
        <p:spPr/>
        <p:txBody>
          <a:bodyPr/>
          <a:lstStyle/>
          <a:p>
            <a:r>
              <a:rPr lang="en-US" dirty="0"/>
              <a:t>Now that we have looked at the </a:t>
            </a:r>
            <a:r>
              <a:rPr lang="en-US" b="1" dirty="0"/>
              <a:t>weather index, </a:t>
            </a:r>
            <a:r>
              <a:rPr lang="en-US" dirty="0"/>
              <a:t>we will move onto the </a:t>
            </a:r>
            <a:r>
              <a:rPr lang="en-US" b="1" dirty="0"/>
              <a:t>payout</a:t>
            </a:r>
            <a:r>
              <a:rPr lang="en-US" dirty="0"/>
              <a:t>.</a:t>
            </a:r>
          </a:p>
          <a:p>
            <a:endParaRPr lang="en-US" dirty="0"/>
          </a:p>
          <a:p>
            <a:r>
              <a:rPr lang="en-US" dirty="0"/>
              <a:t>1. Unlike traditional insurance that </a:t>
            </a:r>
            <a:r>
              <a:rPr lang="en-US" b="1" dirty="0"/>
              <a:t>only pays after harvest</a:t>
            </a:r>
            <a:r>
              <a:rPr lang="en-US" dirty="0"/>
              <a:t>, our hybrid WII product provides </a:t>
            </a:r>
            <a:r>
              <a:rPr lang="en-US" b="1" dirty="0"/>
              <a:t>staggered early payouts.</a:t>
            </a:r>
            <a:endParaRPr lang="en-US" dirty="0"/>
          </a:p>
          <a:p>
            <a:endParaRPr lang="en-US" dirty="0"/>
          </a:p>
          <a:p>
            <a:r>
              <a:rPr lang="en-US" dirty="0"/>
              <a:t>2. This design provides farmers with </a:t>
            </a:r>
            <a:r>
              <a:rPr lang="en-US" b="1" dirty="0"/>
              <a:t>liquidity</a:t>
            </a:r>
            <a:r>
              <a:rPr lang="en-US" dirty="0"/>
              <a:t> during the growing season, when </a:t>
            </a:r>
            <a:r>
              <a:rPr lang="en-US" b="1" dirty="0"/>
              <a:t>financial support is needed most.</a:t>
            </a:r>
          </a:p>
          <a:p>
            <a:endParaRPr lang="en-US" b="1" dirty="0"/>
          </a:p>
          <a:p>
            <a:r>
              <a:rPr lang="en-US" dirty="0"/>
              <a:t>3. The first major benefit is the </a:t>
            </a:r>
            <a:r>
              <a:rPr lang="en-US" b="1" dirty="0"/>
              <a:t>replanting benefit</a:t>
            </a:r>
            <a:r>
              <a:rPr lang="en-US" dirty="0"/>
              <a:t>. </a:t>
            </a:r>
          </a:p>
          <a:p>
            <a:endParaRPr lang="en-US" dirty="0"/>
          </a:p>
          <a:p>
            <a:r>
              <a:rPr lang="en-US" dirty="0"/>
              <a:t>- If severe weather occurs during the </a:t>
            </a:r>
            <a:r>
              <a:rPr lang="en-US" b="1" dirty="0"/>
              <a:t>early vegetative stage</a:t>
            </a:r>
            <a:r>
              <a:rPr lang="en-US" dirty="0"/>
              <a:t>, farmers can receive an immediate payout for replanting.</a:t>
            </a:r>
          </a:p>
          <a:p>
            <a:r>
              <a:rPr lang="en-US" dirty="0"/>
              <a:t>- This helps overcome </a:t>
            </a:r>
            <a:r>
              <a:rPr lang="en-US" b="1" dirty="0"/>
              <a:t>liquidity constraints </a:t>
            </a:r>
            <a:r>
              <a:rPr lang="en-US" dirty="0"/>
              <a:t>associated with </a:t>
            </a:r>
            <a:r>
              <a:rPr lang="en-US" b="1" dirty="0"/>
              <a:t>seeds, </a:t>
            </a:r>
            <a:r>
              <a:rPr lang="en-US" b="1" dirty="0" err="1"/>
              <a:t>labour</a:t>
            </a:r>
            <a:r>
              <a:rPr lang="en-US" b="1" dirty="0"/>
              <a:t>, and machinery costs</a:t>
            </a:r>
            <a:r>
              <a:rPr lang="en-US" dirty="0"/>
              <a:t>, giving farmers an opportunity to recover part of the lost yield if later-season conditions improve.</a:t>
            </a:r>
          </a:p>
          <a:p>
            <a:endParaRPr lang="en-US" dirty="0"/>
          </a:p>
          <a:p>
            <a:r>
              <a:rPr lang="en-US" dirty="0"/>
              <a:t>4. The second benefit is the </a:t>
            </a:r>
            <a:r>
              <a:rPr lang="en-US" b="1" dirty="0"/>
              <a:t>futures benefit</a:t>
            </a:r>
            <a:r>
              <a:rPr lang="en-US" dirty="0"/>
              <a:t>. </a:t>
            </a:r>
          </a:p>
          <a:p>
            <a:endParaRPr lang="en-US" dirty="0"/>
          </a:p>
          <a:p>
            <a:r>
              <a:rPr lang="en-US" dirty="0"/>
              <a:t>- Mid-season payouts can help farmers </a:t>
            </a:r>
            <a:r>
              <a:rPr lang="en-US" b="1" dirty="0"/>
              <a:t>access crop futures markets by covering the upfront margin requirements </a:t>
            </a:r>
            <a:r>
              <a:rPr lang="en-US" dirty="0"/>
              <a:t>needed to enter futures contracts. </a:t>
            </a:r>
          </a:p>
          <a:p>
            <a:endParaRPr lang="en-US" dirty="0"/>
          </a:p>
          <a:p>
            <a:r>
              <a:rPr lang="en-US" dirty="0"/>
              <a:t>- This enables farmers to </a:t>
            </a:r>
            <a:r>
              <a:rPr lang="en-US" b="1" dirty="0"/>
              <a:t>lock in crop prices earlier </a:t>
            </a:r>
            <a:r>
              <a:rPr lang="en-US" dirty="0"/>
              <a:t>and </a:t>
            </a:r>
            <a:r>
              <a:rPr lang="en-US" b="1" dirty="0"/>
              <a:t>reduce exposure to price volatility</a:t>
            </a:r>
            <a:r>
              <a:rPr lang="en-US" dirty="0"/>
              <a:t>, particularly during seasons with high climate uncertainty.</a:t>
            </a:r>
          </a:p>
          <a:p>
            <a:endParaRPr lang="en-US" dirty="0"/>
          </a:p>
          <a:p>
            <a:r>
              <a:rPr lang="en-US" dirty="0"/>
              <a:t>5. Overall, these early payouts transform Weather Index Insurance from a </a:t>
            </a:r>
            <a:r>
              <a:rPr lang="en-US" b="1" dirty="0"/>
              <a:t>passive compensation tool into an active risk management strategy.</a:t>
            </a:r>
          </a:p>
          <a:p>
            <a:endParaRPr lang="en-US" b="0" dirty="0"/>
          </a:p>
          <a:p>
            <a:r>
              <a:rPr lang="en-US" b="0" dirty="0"/>
              <a:t>6. This helps</a:t>
            </a:r>
            <a:r>
              <a:rPr lang="en-US" dirty="0"/>
              <a:t> farmers </a:t>
            </a:r>
            <a:r>
              <a:rPr lang="en-US" b="1" dirty="0"/>
              <a:t>respond,    recover,     </a:t>
            </a:r>
            <a:r>
              <a:rPr lang="en-US" b="0" dirty="0"/>
              <a:t>and</a:t>
            </a:r>
            <a:r>
              <a:rPr lang="en-US" b="1" dirty="0"/>
              <a:t> make better financial decisions </a:t>
            </a:r>
            <a:r>
              <a:rPr lang="en-US" dirty="0"/>
              <a:t>throughout the </a:t>
            </a:r>
            <a:r>
              <a:rPr lang="en-US" b="1" dirty="0"/>
              <a:t>growing season </a:t>
            </a:r>
            <a:r>
              <a:rPr lang="en-US" dirty="0"/>
              <a:t>rather than at harvest.</a:t>
            </a:r>
          </a:p>
          <a:p>
            <a:endParaRPr lang="en-AU"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65506712-A54A-A657-5C97-D3CDC839B154}"/>
              </a:ext>
            </a:extLst>
          </p:cNvPr>
          <p:cNvSpPr>
            <a:spLocks noGrp="1"/>
          </p:cNvSpPr>
          <p:nvPr>
            <p:ph type="sldNum" sz="quarter" idx="5"/>
          </p:nvPr>
        </p:nvSpPr>
        <p:spPr/>
        <p:txBody>
          <a:bodyPr/>
          <a:lstStyle/>
          <a:p>
            <a:fld id="{1BEA80CD-AE39-0C4B-A880-515F813E088A}" type="slidenum">
              <a:rPr lang="en-US" smtClean="0"/>
              <a:t>19</a:t>
            </a:fld>
            <a:endParaRPr lang="en-US"/>
          </a:p>
        </p:txBody>
      </p:sp>
    </p:spTree>
    <p:extLst>
      <p:ext uri="{BB962C8B-B14F-4D97-AF65-F5344CB8AC3E}">
        <p14:creationId xmlns:p14="http://schemas.microsoft.com/office/powerpoint/2010/main" val="21626712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Australia provides one of the clearest examples of the growing </a:t>
            </a:r>
            <a:r>
              <a:rPr lang="en-US" b="1" dirty="0"/>
              <a:t>challenge of agricultural climate risk.</a:t>
            </a:r>
          </a:p>
          <a:p>
            <a:endParaRPr lang="en-US" dirty="0"/>
          </a:p>
          <a:p>
            <a:r>
              <a:rPr lang="en-US" dirty="0"/>
              <a:t>2. It is the </a:t>
            </a:r>
            <a:r>
              <a:rPr lang="en-US" b="1" dirty="0"/>
              <a:t>driest inhabited continent on Earth</a:t>
            </a:r>
            <a:r>
              <a:rPr lang="en-US" dirty="0"/>
              <a:t>, </a:t>
            </a:r>
          </a:p>
          <a:p>
            <a:r>
              <a:rPr lang="en-US" dirty="0"/>
              <a:t>    while also experiencing some of the </a:t>
            </a:r>
            <a:r>
              <a:rPr lang="en-US" b="1" dirty="0"/>
              <a:t>highest rainfall variability globally,</a:t>
            </a:r>
            <a:r>
              <a:rPr lang="en-US" dirty="0"/>
              <a:t> </a:t>
            </a:r>
          </a:p>
          <a:p>
            <a:r>
              <a:rPr lang="en-US" dirty="0"/>
              <a:t>    which is heavily influenced by </a:t>
            </a:r>
            <a:r>
              <a:rPr lang="en-US" b="1" dirty="0"/>
              <a:t>ENSO climate cycles. </a:t>
            </a:r>
          </a:p>
          <a:p>
            <a:endParaRPr lang="en-US" dirty="0"/>
          </a:p>
          <a:p>
            <a:r>
              <a:rPr lang="en-US" dirty="0"/>
              <a:t>3. We have already witnessed the </a:t>
            </a:r>
            <a:r>
              <a:rPr lang="en-US" b="1" dirty="0"/>
              <a:t>long-term consequences </a:t>
            </a:r>
            <a:r>
              <a:rPr lang="en-US" dirty="0"/>
              <a:t>of this </a:t>
            </a:r>
            <a:r>
              <a:rPr lang="en-US" b="1" dirty="0"/>
              <a:t>volatility</a:t>
            </a:r>
            <a:r>
              <a:rPr lang="en-US" dirty="0"/>
              <a:t>. </a:t>
            </a:r>
          </a:p>
          <a:p>
            <a:endParaRPr lang="en-US" dirty="0"/>
          </a:p>
          <a:p>
            <a:r>
              <a:rPr lang="en-US" dirty="0"/>
              <a:t>4. The </a:t>
            </a:r>
            <a:r>
              <a:rPr lang="en-US" b="1" dirty="0"/>
              <a:t>Millennium Drought </a:t>
            </a:r>
            <a:r>
              <a:rPr lang="en-US" dirty="0"/>
              <a:t>lasted more than a decade and severely disrupted agricultural productivity.</a:t>
            </a:r>
          </a:p>
          <a:p>
            <a:endParaRPr lang="en-US" dirty="0"/>
          </a:p>
          <a:p>
            <a:r>
              <a:rPr lang="en-US" dirty="0"/>
              <a:t>5. More recently, studies estimate that </a:t>
            </a:r>
            <a:r>
              <a:rPr lang="en-US" b="1" dirty="0"/>
              <a:t>changing rainfall and temperature patterns </a:t>
            </a:r>
            <a:r>
              <a:rPr lang="en-US" dirty="0"/>
              <a:t>have </a:t>
            </a:r>
            <a:r>
              <a:rPr lang="en-US" b="0" dirty="0"/>
              <a:t>reduced average </a:t>
            </a:r>
            <a:r>
              <a:rPr lang="en-US" b="1" dirty="0"/>
              <a:t>broadacre farm profits </a:t>
            </a:r>
            <a:r>
              <a:rPr lang="en-US" b="0" dirty="0"/>
              <a:t>by</a:t>
            </a:r>
            <a:r>
              <a:rPr lang="en-US" b="1" dirty="0"/>
              <a:t> </a:t>
            </a:r>
            <a:r>
              <a:rPr lang="en-US" b="0" dirty="0"/>
              <a:t>approximately</a:t>
            </a:r>
            <a:r>
              <a:rPr lang="en-US" b="1" dirty="0"/>
              <a:t> 22% over the past two decades.</a:t>
            </a:r>
          </a:p>
          <a:p>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6. So </a:t>
            </a:r>
            <a:r>
              <a:rPr lang="en-US" b="1" dirty="0"/>
              <a:t>Risk management </a:t>
            </a:r>
            <a:r>
              <a:rPr lang="en-US" dirty="0"/>
              <a:t>is critical for the viability of the </a:t>
            </a:r>
            <a:r>
              <a:rPr lang="en-US" b="1" dirty="0"/>
              <a:t>agricultural industry</a:t>
            </a:r>
          </a:p>
          <a:p>
            <a:endParaRPr lang="en-US" b="1" dirty="0"/>
          </a:p>
          <a:p>
            <a:endParaRPr lang="en-AU" dirty="0"/>
          </a:p>
          <a:p>
            <a:endParaRPr lang="en-AU" dirty="0"/>
          </a:p>
        </p:txBody>
      </p:sp>
      <p:sp>
        <p:nvSpPr>
          <p:cNvPr id="4" name="Slide Number Placeholder 3"/>
          <p:cNvSpPr>
            <a:spLocks noGrp="1"/>
          </p:cNvSpPr>
          <p:nvPr>
            <p:ph type="sldNum" sz="quarter" idx="5"/>
          </p:nvPr>
        </p:nvSpPr>
        <p:spPr/>
        <p:txBody>
          <a:bodyPr/>
          <a:lstStyle/>
          <a:p>
            <a:fld id="{1BEA80CD-AE39-0C4B-A880-515F813E088A}" type="slidenum">
              <a:rPr lang="en-US" smtClean="0"/>
              <a:t>2</a:t>
            </a:fld>
            <a:endParaRPr lang="en-US"/>
          </a:p>
        </p:txBody>
      </p:sp>
    </p:spTree>
    <p:extLst>
      <p:ext uri="{BB962C8B-B14F-4D97-AF65-F5344CB8AC3E}">
        <p14:creationId xmlns:p14="http://schemas.microsoft.com/office/powerpoint/2010/main" val="10651790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5B093D-6CD2-3BE3-68AC-2FB32408FF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A2713F-F6FD-5F62-832D-6D515CC8F0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4AEC9E-41BD-A1D4-DBD1-B06850B825A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kern="1200" dirty="0">
                <a:solidFill>
                  <a:schemeClr val="tx1"/>
                </a:solidFill>
                <a:effectLst/>
                <a:latin typeface="+mn-lt"/>
                <a:ea typeface="+mn-ea"/>
                <a:cs typeface="+mn-cs"/>
              </a:rPr>
              <a:t>1. Now we compare payout from </a:t>
            </a:r>
            <a:r>
              <a:rPr lang="en-AU" sz="1200" b="1" kern="1200" dirty="0">
                <a:solidFill>
                  <a:schemeClr val="tx1"/>
                </a:solidFill>
                <a:effectLst/>
                <a:latin typeface="+mn-lt"/>
                <a:ea typeface="+mn-ea"/>
                <a:cs typeface="+mn-cs"/>
              </a:rPr>
              <a:t>traditional WII model </a:t>
            </a:r>
            <a:r>
              <a:rPr lang="en-AU" sz="1200" kern="1200" dirty="0">
                <a:solidFill>
                  <a:schemeClr val="tx1"/>
                </a:solidFill>
                <a:effectLst/>
                <a:latin typeface="+mn-lt"/>
                <a:ea typeface="+mn-ea"/>
                <a:cs typeface="+mn-cs"/>
              </a:rPr>
              <a:t>with the </a:t>
            </a:r>
            <a:r>
              <a:rPr lang="en-AU" sz="1200" b="1" kern="1200" dirty="0">
                <a:solidFill>
                  <a:schemeClr val="tx1"/>
                </a:solidFill>
                <a:effectLst/>
                <a:latin typeface="+mn-lt"/>
                <a:ea typeface="+mn-ea"/>
                <a:cs typeface="+mn-cs"/>
              </a:rPr>
              <a:t>proposed hybrid WII model on hold out data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kern="1200" dirty="0">
                <a:solidFill>
                  <a:schemeClr val="tx1"/>
                </a:solidFill>
                <a:effectLst/>
                <a:latin typeface="+mn-lt"/>
                <a:ea typeface="+mn-ea"/>
                <a:cs typeface="+mn-cs"/>
              </a:rPr>
              <a:t>2. The hybrid WI has delivered </a:t>
            </a:r>
            <a:r>
              <a:rPr lang="en-AU" sz="1200" b="1" kern="1200" dirty="0">
                <a:solidFill>
                  <a:schemeClr val="tx1"/>
                </a:solidFill>
                <a:effectLst/>
                <a:latin typeface="+mn-lt"/>
                <a:ea typeface="+mn-ea"/>
                <a:cs typeface="+mn-cs"/>
              </a:rPr>
              <a:t>greater financial benefits overall</a:t>
            </a:r>
            <a:r>
              <a:rPr lang="en-AU" sz="1200" kern="1200" dirty="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kern="1200" dirty="0">
                <a:solidFill>
                  <a:schemeClr val="tx1"/>
                </a:solidFill>
                <a:effectLst/>
                <a:latin typeface="+mn-lt"/>
                <a:ea typeface="+mn-ea"/>
                <a:cs typeface="+mn-cs"/>
              </a:rPr>
              <a:t>3. The payout from the hybrid model is based on </a:t>
            </a:r>
            <a:r>
              <a:rPr lang="en-AU" sz="1200" b="1" kern="1200" dirty="0">
                <a:solidFill>
                  <a:schemeClr val="tx1"/>
                </a:solidFill>
                <a:effectLst/>
                <a:latin typeface="+mn-lt"/>
                <a:ea typeface="+mn-ea"/>
                <a:cs typeface="+mn-cs"/>
              </a:rPr>
              <a:t>payouts at each stage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kern="1200" dirty="0">
                <a:solidFill>
                  <a:schemeClr val="tx1"/>
                </a:solidFill>
                <a:effectLst/>
                <a:latin typeface="+mn-lt"/>
                <a:ea typeface="+mn-ea"/>
                <a:cs typeface="+mn-cs"/>
              </a:rPr>
              <a:t>4. It’s evident that </a:t>
            </a:r>
            <a:r>
              <a:rPr lang="en-AU" sz="1200" b="1" kern="1200" dirty="0">
                <a:solidFill>
                  <a:schemeClr val="tx1"/>
                </a:solidFill>
                <a:effectLst/>
                <a:latin typeface="+mn-lt"/>
                <a:ea typeface="+mn-ea"/>
                <a:cs typeface="+mn-cs"/>
              </a:rPr>
              <a:t>most of payouts are from stage 3</a:t>
            </a:r>
            <a:r>
              <a:rPr lang="en-AU" sz="1200" kern="1200" dirty="0">
                <a:solidFill>
                  <a:schemeClr val="tx1"/>
                </a:solidFill>
                <a:effectLst/>
                <a:latin typeface="+mn-lt"/>
                <a:ea typeface="+mn-ea"/>
                <a:cs typeface="+mn-cs"/>
              </a:rPr>
              <a:t>, however payouts are also provided for early replanting and investment in futures.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kern="1200" dirty="0">
                <a:solidFill>
                  <a:schemeClr val="tx1"/>
                </a:solidFill>
                <a:effectLst/>
                <a:latin typeface="+mn-lt"/>
                <a:ea typeface="+mn-ea"/>
                <a:cs typeface="+mn-cs"/>
              </a:rPr>
              <a:t>5. The </a:t>
            </a:r>
            <a:r>
              <a:rPr lang="en-AU" sz="1200" b="1" kern="1200" dirty="0">
                <a:solidFill>
                  <a:schemeClr val="tx1"/>
                </a:solidFill>
                <a:effectLst/>
                <a:latin typeface="+mn-lt"/>
                <a:ea typeface="+mn-ea"/>
                <a:cs typeface="+mn-cs"/>
              </a:rPr>
              <a:t>strike and exit threshold </a:t>
            </a:r>
            <a:r>
              <a:rPr lang="en-AU" sz="1200" kern="1200" dirty="0">
                <a:solidFill>
                  <a:schemeClr val="tx1"/>
                </a:solidFill>
                <a:effectLst/>
                <a:latin typeface="+mn-lt"/>
                <a:ea typeface="+mn-ea"/>
                <a:cs typeface="+mn-cs"/>
              </a:rPr>
              <a:t>for stage 1 and stage 2 were on purpose selected to lower </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kern="1200" dirty="0">
                <a:solidFill>
                  <a:schemeClr val="tx1"/>
                </a:solidFill>
                <a:effectLst/>
                <a:latin typeface="+mn-lt"/>
                <a:ea typeface="+mn-ea"/>
                <a:cs typeface="+mn-cs"/>
              </a:rPr>
              <a:t>&gt; to reflect the fact that replanting would only happen if there was </a:t>
            </a:r>
            <a:r>
              <a:rPr lang="en-AU" sz="1200" b="1" kern="1200" dirty="0">
                <a:solidFill>
                  <a:schemeClr val="tx1"/>
                </a:solidFill>
                <a:effectLst/>
                <a:latin typeface="+mn-lt"/>
                <a:ea typeface="+mn-ea"/>
                <a:cs typeface="+mn-cs"/>
              </a:rPr>
              <a:t>widespread crop mortality.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b="1" kern="1200" dirty="0">
              <a:solidFill>
                <a:schemeClr val="tx1"/>
              </a:solidFill>
              <a:effectLst/>
              <a:latin typeface="+mn-lt"/>
              <a:ea typeface="+mn-ea"/>
              <a:cs typeface="+mn-cs"/>
            </a:endParaRPr>
          </a:p>
          <a:p>
            <a:endParaRPr lang="en-AU"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4C4A1916-80C3-110B-C18C-06D287FD8754}"/>
              </a:ext>
            </a:extLst>
          </p:cNvPr>
          <p:cNvSpPr>
            <a:spLocks noGrp="1"/>
          </p:cNvSpPr>
          <p:nvPr>
            <p:ph type="sldNum" sz="quarter" idx="5"/>
          </p:nvPr>
        </p:nvSpPr>
        <p:spPr/>
        <p:txBody>
          <a:bodyPr/>
          <a:lstStyle/>
          <a:p>
            <a:fld id="{1BEA80CD-AE39-0C4B-A880-515F813E088A}" type="slidenum">
              <a:rPr lang="en-US" smtClean="0"/>
              <a:t>20</a:t>
            </a:fld>
            <a:endParaRPr lang="en-US"/>
          </a:p>
        </p:txBody>
      </p:sp>
    </p:spTree>
    <p:extLst>
      <p:ext uri="{BB962C8B-B14F-4D97-AF65-F5344CB8AC3E}">
        <p14:creationId xmlns:p14="http://schemas.microsoft.com/office/powerpoint/2010/main" val="2678189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1AAE6A-4AAB-9A7E-63E0-A88C859F2D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DB4F44-6B36-BE99-7583-6558B945DD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F5ADB4-83C1-9761-869E-30648D96952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kern="1200" dirty="0">
                <a:solidFill>
                  <a:schemeClr val="tx1"/>
                </a:solidFill>
                <a:effectLst/>
                <a:latin typeface="+mn-lt"/>
                <a:ea typeface="+mn-ea"/>
                <a:cs typeface="+mn-cs"/>
              </a:rPr>
              <a:t>Now we will evaluate the model.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kern="1200" dirty="0">
                <a:solidFill>
                  <a:schemeClr val="tx1"/>
                </a:solidFill>
                <a:effectLst/>
                <a:latin typeface="+mn-lt"/>
                <a:ea typeface="+mn-ea"/>
                <a:cs typeface="+mn-cs"/>
              </a:rPr>
              <a:t>1. The final wealth of the policyholder is determined as the sum of </a:t>
            </a:r>
            <a:r>
              <a:rPr lang="en-AU" sz="1200" b="1" kern="1200" dirty="0">
                <a:solidFill>
                  <a:schemeClr val="tx1"/>
                </a:solidFill>
                <a:effectLst/>
                <a:latin typeface="+mn-lt"/>
                <a:ea typeface="+mn-ea"/>
                <a:cs typeface="+mn-cs"/>
              </a:rPr>
              <a:t>WII payouts,     insurance premium deductions, </a:t>
            </a:r>
            <a:r>
              <a:rPr lang="en-AU" sz="1200" b="0" kern="1200" dirty="0">
                <a:solidFill>
                  <a:schemeClr val="tx1"/>
                </a:solidFill>
                <a:effectLst/>
                <a:latin typeface="+mn-lt"/>
                <a:ea typeface="+mn-ea"/>
                <a:cs typeface="+mn-cs"/>
              </a:rPr>
              <a:t>and</a:t>
            </a:r>
            <a:r>
              <a:rPr lang="en-AU" sz="1200" b="1" kern="1200" dirty="0">
                <a:solidFill>
                  <a:schemeClr val="tx1"/>
                </a:solidFill>
                <a:effectLst/>
                <a:latin typeface="+mn-lt"/>
                <a:ea typeface="+mn-ea"/>
                <a:cs typeface="+mn-cs"/>
              </a:rPr>
              <a:t> any additional benefits</a:t>
            </a:r>
            <a:r>
              <a:rPr lang="en-AU" sz="1200" kern="1200" dirty="0">
                <a:solidFill>
                  <a:schemeClr val="tx1"/>
                </a:solidFill>
                <a:effectLst/>
                <a:latin typeface="+mn-lt"/>
                <a:ea typeface="+mn-ea"/>
                <a:cs typeface="+mn-cs"/>
              </a:rPr>
              <a:t> from replanting or investment in futures. </a:t>
            </a:r>
          </a:p>
          <a:p>
            <a:endParaRPr lang="en-US" dirty="0"/>
          </a:p>
          <a:p>
            <a:r>
              <a:rPr lang="en-US" dirty="0"/>
              <a:t>2. The </a:t>
            </a:r>
            <a:r>
              <a:rPr lang="en-US" b="1" dirty="0"/>
              <a:t>green boxplots </a:t>
            </a:r>
            <a:r>
              <a:rPr lang="en-US" dirty="0"/>
              <a:t>show farmer wealth without insurance, and we can clearly see </a:t>
            </a:r>
            <a:r>
              <a:rPr lang="en-US" b="1" dirty="0"/>
              <a:t>large swings in financial outcomes over time</a:t>
            </a:r>
            <a:r>
              <a:rPr lang="en-US" dirty="0"/>
              <a:t>. </a:t>
            </a:r>
          </a:p>
          <a:p>
            <a:endParaRPr lang="en-US" dirty="0"/>
          </a:p>
          <a:p>
            <a:r>
              <a:rPr lang="en-US" dirty="0"/>
              <a:t>3. During severe climate years like </a:t>
            </a:r>
            <a:r>
              <a:rPr lang="en-US" b="1" dirty="0"/>
              <a:t>2002, 2003, and 2012</a:t>
            </a:r>
            <a:r>
              <a:rPr lang="en-US" dirty="0"/>
              <a:t>, some farmers experienced extremely large losses.</a:t>
            </a:r>
          </a:p>
          <a:p>
            <a:endParaRPr lang="en-US" dirty="0"/>
          </a:p>
          <a:p>
            <a:r>
              <a:rPr lang="en-US" dirty="0"/>
              <a:t>3. But when we introduce the staged Weather Index Insurance product — </a:t>
            </a:r>
            <a:r>
              <a:rPr lang="en-US" b="1" dirty="0"/>
              <a:t>shown in orange </a:t>
            </a:r>
            <a:r>
              <a:rPr lang="en-US" dirty="0"/>
              <a:t>— the story changes dramatically. The </a:t>
            </a:r>
            <a:r>
              <a:rPr lang="en-US" b="1" dirty="0"/>
              <a:t>wealth distribution</a:t>
            </a:r>
            <a:r>
              <a:rPr lang="en-US" dirty="0"/>
              <a:t> becomes far more </a:t>
            </a:r>
            <a:r>
              <a:rPr lang="en-US" b="1" dirty="0"/>
              <a:t>stable</a:t>
            </a:r>
            <a:r>
              <a:rPr lang="en-US" dirty="0"/>
              <a:t>, </a:t>
            </a:r>
            <a:r>
              <a:rPr lang="en-US" b="1" dirty="0"/>
              <a:t>extreme losses are reduced</a:t>
            </a:r>
            <a:r>
              <a:rPr lang="en-US" dirty="0"/>
              <a:t>, and farmers experience much </a:t>
            </a:r>
            <a:r>
              <a:rPr lang="en-US" b="1" dirty="0"/>
              <a:t>more consistent financial outcomes </a:t>
            </a:r>
            <a:r>
              <a:rPr lang="en-US" dirty="0"/>
              <a:t>across the years.</a:t>
            </a:r>
          </a:p>
          <a:p>
            <a:endParaRPr lang="en-US" dirty="0"/>
          </a:p>
          <a:p>
            <a:r>
              <a:rPr lang="en-US" dirty="0"/>
              <a:t>4. What’s especially important is that this stability is achieved </a:t>
            </a:r>
            <a:r>
              <a:rPr lang="en-US" b="1" dirty="0"/>
              <a:t>without significantly reducing average wealth</a:t>
            </a:r>
            <a:r>
              <a:rPr lang="en-US" dirty="0"/>
              <a:t>. </a:t>
            </a:r>
          </a:p>
          <a:p>
            <a:endParaRPr lang="en-US" dirty="0"/>
          </a:p>
          <a:p>
            <a:r>
              <a:rPr lang="en-US" dirty="0"/>
              <a:t>5. In strong agricultural years, farmers only see a </a:t>
            </a:r>
            <a:r>
              <a:rPr lang="en-US" b="1" dirty="0"/>
              <a:t>very small reduction due to the insurance premium, </a:t>
            </a:r>
            <a:r>
              <a:rPr lang="en-US" dirty="0"/>
              <a:t>but in poor climate years, the </a:t>
            </a:r>
            <a:r>
              <a:rPr lang="en-US" b="1" dirty="0"/>
              <a:t>protection becomes extremely valuable.</a:t>
            </a:r>
          </a:p>
          <a:p>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5. This figure shows that the staged WII product acts like a financial safety net — </a:t>
            </a:r>
            <a:r>
              <a:rPr lang="en-US" b="1" dirty="0"/>
              <a:t>smoothing wealth volatility, reducing downside risk, and improving farmer resilience to climate shocks.</a:t>
            </a:r>
          </a:p>
          <a:p>
            <a:endParaRPr lang="en-US" b="1" dirty="0"/>
          </a:p>
          <a:p>
            <a:endParaRPr lang="en-US" dirty="0"/>
          </a:p>
          <a:p>
            <a:endParaRPr lang="en-AU"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529F52FE-7B44-CD28-BFBB-8FBF92F98509}"/>
              </a:ext>
            </a:extLst>
          </p:cNvPr>
          <p:cNvSpPr>
            <a:spLocks noGrp="1"/>
          </p:cNvSpPr>
          <p:nvPr>
            <p:ph type="sldNum" sz="quarter" idx="5"/>
          </p:nvPr>
        </p:nvSpPr>
        <p:spPr/>
        <p:txBody>
          <a:bodyPr/>
          <a:lstStyle/>
          <a:p>
            <a:fld id="{1BEA80CD-AE39-0C4B-A880-515F813E088A}" type="slidenum">
              <a:rPr lang="en-US" smtClean="0"/>
              <a:t>21</a:t>
            </a:fld>
            <a:endParaRPr lang="en-US"/>
          </a:p>
        </p:txBody>
      </p:sp>
    </p:spTree>
    <p:extLst>
      <p:ext uri="{BB962C8B-B14F-4D97-AF65-F5344CB8AC3E}">
        <p14:creationId xmlns:p14="http://schemas.microsoft.com/office/powerpoint/2010/main" val="28176277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ADFF79-6E4F-6C34-1959-9115F6222E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A73871-BBE9-63D0-12BD-72277062C1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CB09C4-9E83-D9FF-B6BC-A3236026832D}"/>
              </a:ext>
            </a:extLst>
          </p:cNvPr>
          <p:cNvSpPr>
            <a:spLocks noGrp="1"/>
          </p:cNvSpPr>
          <p:nvPr>
            <p:ph type="body" idx="1"/>
          </p:nvPr>
        </p:nvSpPr>
        <p:spPr/>
        <p:txBody>
          <a:bodyPr/>
          <a:lstStyle/>
          <a:p>
            <a:pPr marL="0" indent="0">
              <a:buFontTx/>
              <a:buNone/>
            </a:pPr>
            <a:r>
              <a:rPr lang="en-AU" sz="1200" b="0" kern="1200" dirty="0">
                <a:solidFill>
                  <a:schemeClr val="tx1"/>
                </a:solidFill>
                <a:effectLst/>
                <a:latin typeface="+mn-lt"/>
                <a:ea typeface="+mn-ea"/>
                <a:cs typeface="+mn-cs"/>
              </a:rPr>
              <a:t>We will continue to evaluate by looking at the hedging efficiency.</a:t>
            </a:r>
          </a:p>
          <a:p>
            <a:endParaRPr lang="en-US" dirty="0"/>
          </a:p>
          <a:p>
            <a:r>
              <a:rPr lang="en-US" dirty="0"/>
              <a:t>1. This figure shows how effectively the </a:t>
            </a:r>
            <a:r>
              <a:rPr lang="en-US" b="1" dirty="0"/>
              <a:t>proposed stage-based Weather Index Insurance </a:t>
            </a:r>
            <a:r>
              <a:rPr lang="en-US" dirty="0"/>
              <a:t>product reduces farmer risk compared to a </a:t>
            </a:r>
            <a:r>
              <a:rPr lang="en-US" b="1" dirty="0"/>
              <a:t>traditional single-payout i</a:t>
            </a:r>
            <a:r>
              <a:rPr lang="en-US" dirty="0"/>
              <a:t>nsurance model.</a:t>
            </a:r>
          </a:p>
          <a:p>
            <a:endParaRPr lang="en-US" dirty="0"/>
          </a:p>
          <a:p>
            <a:r>
              <a:rPr lang="en-US" dirty="0"/>
              <a:t>2. The analysis uses a </a:t>
            </a:r>
            <a:r>
              <a:rPr lang="en-US" b="1" dirty="0"/>
              <a:t>spectral risk measure</a:t>
            </a:r>
            <a:r>
              <a:rPr lang="en-US" dirty="0"/>
              <a:t>, which considers </a:t>
            </a:r>
            <a:r>
              <a:rPr lang="en-US" b="1" dirty="0"/>
              <a:t>not only the size and likelihood of losses, but also farmer risk aversion </a:t>
            </a:r>
            <a:r>
              <a:rPr lang="en-US" dirty="0"/>
              <a:t>— meaning it focuses on the </a:t>
            </a:r>
            <a:r>
              <a:rPr lang="en-US" b="1" dirty="0"/>
              <a:t>losses farmers care about most.</a:t>
            </a:r>
          </a:p>
          <a:p>
            <a:endParaRPr lang="en-US" b="1" dirty="0"/>
          </a:p>
          <a:p>
            <a:r>
              <a:rPr lang="en-US" dirty="0"/>
              <a:t>3. What stands out is that the stage-based model delivers stronger risk reduction across key soybean regions, particularly in </a:t>
            </a:r>
            <a:r>
              <a:rPr lang="en-US" b="1" dirty="0"/>
              <a:t>Indiana, Ohio, and Illinois</a:t>
            </a:r>
            <a:r>
              <a:rPr lang="en-US" dirty="0"/>
              <a:t>. </a:t>
            </a:r>
          </a:p>
          <a:p>
            <a:endParaRPr lang="en-US" dirty="0"/>
          </a:p>
          <a:p>
            <a:r>
              <a:rPr lang="en-US" dirty="0"/>
              <a:t>4. In fact, while the traditional WII product </a:t>
            </a:r>
            <a:r>
              <a:rPr lang="en-US" b="1" dirty="0"/>
              <a:t>actually increased risk in nine districts </a:t>
            </a:r>
            <a:r>
              <a:rPr lang="en-US" dirty="0"/>
              <a:t>due to temporal basis risk, the stage-based model reduced risk in every district.</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kern="1200" dirty="0">
                <a:solidFill>
                  <a:schemeClr val="tx1"/>
                </a:solidFill>
                <a:effectLst/>
                <a:latin typeface="+mn-lt"/>
                <a:ea typeface="+mn-ea"/>
                <a:cs typeface="+mn-cs"/>
              </a:rPr>
              <a:t>5. Perhaps these regions had </a:t>
            </a:r>
            <a:r>
              <a:rPr lang="en-AU" sz="1200" b="1" kern="1200" dirty="0">
                <a:solidFill>
                  <a:schemeClr val="tx1"/>
                </a:solidFill>
                <a:effectLst/>
                <a:latin typeface="+mn-lt"/>
                <a:ea typeface="+mn-ea"/>
                <a:cs typeface="+mn-cs"/>
              </a:rPr>
              <a:t>early plant mortality</a:t>
            </a:r>
            <a:r>
              <a:rPr lang="en-AU" sz="1200" kern="1200" dirty="0">
                <a:solidFill>
                  <a:schemeClr val="tx1"/>
                </a:solidFill>
                <a:effectLst/>
                <a:latin typeface="+mn-lt"/>
                <a:ea typeface="+mn-ea"/>
                <a:cs typeface="+mn-cs"/>
              </a:rPr>
              <a:t>, but due </a:t>
            </a:r>
            <a:r>
              <a:rPr lang="en-AU" sz="1200" b="1" kern="1200" dirty="0">
                <a:solidFill>
                  <a:schemeClr val="tx1"/>
                </a:solidFill>
                <a:effectLst/>
                <a:latin typeface="+mn-lt"/>
                <a:ea typeface="+mn-ea"/>
                <a:cs typeface="+mn-cs"/>
              </a:rPr>
              <a:t>to later favourable conditions had no compensation</a:t>
            </a:r>
            <a:endParaRPr lang="en-US" dirty="0"/>
          </a:p>
          <a:p>
            <a:endParaRPr lang="en-US" dirty="0"/>
          </a:p>
          <a:p>
            <a:r>
              <a:rPr lang="en-US" dirty="0"/>
              <a:t>6. This highlights the advantage of aligning insurance payouts with crop growth stages, allowing the model to better capture stage-specific weather stress and provide more </a:t>
            </a:r>
            <a:r>
              <a:rPr lang="en-US" b="1" dirty="0"/>
              <a:t>reliable financial protection for farmers.</a:t>
            </a:r>
          </a:p>
          <a:p>
            <a:pPr marL="0" indent="0">
              <a:buFontTx/>
              <a:buNone/>
            </a:pPr>
            <a:endParaRPr lang="en-AU" sz="1200" b="1"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D8B7D7AB-C30E-D967-653D-BEA94226B3BB}"/>
              </a:ext>
            </a:extLst>
          </p:cNvPr>
          <p:cNvSpPr>
            <a:spLocks noGrp="1"/>
          </p:cNvSpPr>
          <p:nvPr>
            <p:ph type="sldNum" sz="quarter" idx="5"/>
          </p:nvPr>
        </p:nvSpPr>
        <p:spPr/>
        <p:txBody>
          <a:bodyPr/>
          <a:lstStyle/>
          <a:p>
            <a:fld id="{1BEA80CD-AE39-0C4B-A880-515F813E088A}" type="slidenum">
              <a:rPr lang="en-US" smtClean="0"/>
              <a:t>22</a:t>
            </a:fld>
            <a:endParaRPr lang="en-US"/>
          </a:p>
        </p:txBody>
      </p:sp>
    </p:spTree>
    <p:extLst>
      <p:ext uri="{BB962C8B-B14F-4D97-AF65-F5344CB8AC3E}">
        <p14:creationId xmlns:p14="http://schemas.microsoft.com/office/powerpoint/2010/main" val="124017967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3C145-308D-397C-5CD1-496578DAE6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5BB626-DDB8-4B76-20D8-03B77797A9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240073-E9BA-2811-A2E4-CB13A11AADD5}"/>
              </a:ext>
            </a:extLst>
          </p:cNvPr>
          <p:cNvSpPr>
            <a:spLocks noGrp="1"/>
          </p:cNvSpPr>
          <p:nvPr>
            <p:ph type="body" idx="1"/>
          </p:nvPr>
        </p:nvSpPr>
        <p:spPr/>
        <p:txBody>
          <a:bodyPr/>
          <a:lstStyle/>
          <a:p>
            <a:r>
              <a:rPr lang="en-US" dirty="0"/>
              <a:t>We will do a </a:t>
            </a:r>
            <a:r>
              <a:rPr lang="en-US" b="1" dirty="0"/>
              <a:t>deeper dive </a:t>
            </a:r>
            <a:r>
              <a:rPr lang="en-US" dirty="0"/>
              <a:t>into the </a:t>
            </a:r>
            <a:r>
              <a:rPr lang="en-US" b="1" dirty="0"/>
              <a:t>hedging efficiency </a:t>
            </a:r>
            <a:r>
              <a:rPr lang="en-US" dirty="0"/>
              <a:t>by looking at </a:t>
            </a:r>
            <a:r>
              <a:rPr lang="en-US" b="1" dirty="0"/>
              <a:t>each hold out years.</a:t>
            </a:r>
          </a:p>
          <a:p>
            <a:endParaRPr lang="en-US" b="1" dirty="0"/>
          </a:p>
          <a:p>
            <a:r>
              <a:rPr lang="en-US" dirty="0"/>
              <a:t>1. This figure presents how the stage-based Weather Index Insurance product </a:t>
            </a:r>
            <a:r>
              <a:rPr lang="en-US" b="1" dirty="0"/>
              <a:t>performs under very different climate conditions </a:t>
            </a:r>
            <a:r>
              <a:rPr lang="en-US" dirty="0"/>
              <a:t>across the holdout years.</a:t>
            </a:r>
          </a:p>
          <a:p>
            <a:endParaRPr lang="en-US" dirty="0"/>
          </a:p>
          <a:p>
            <a:r>
              <a:rPr lang="en-US" dirty="0"/>
              <a:t>2. In </a:t>
            </a:r>
            <a:r>
              <a:rPr lang="en-US" b="1" dirty="0"/>
              <a:t>2003, severe drought </a:t>
            </a:r>
            <a:r>
              <a:rPr lang="en-US" dirty="0"/>
              <a:t>caused major soybean yield losses across the study region. The insurance product responded strongly, triggering payouts across all districts and delivering substantial risk reduction — reaching up to </a:t>
            </a:r>
            <a:r>
              <a:rPr lang="en-US" b="1" dirty="0"/>
              <a:t>20% in Iowa.</a:t>
            </a:r>
          </a:p>
          <a:p>
            <a:endParaRPr lang="en-US" b="1" dirty="0"/>
          </a:p>
          <a:p>
            <a:r>
              <a:rPr lang="en-US" dirty="0"/>
              <a:t>3. In contrast, </a:t>
            </a:r>
            <a:r>
              <a:rPr lang="en-US" b="1" dirty="0"/>
              <a:t>2018</a:t>
            </a:r>
            <a:r>
              <a:rPr lang="en-US" dirty="0"/>
              <a:t> was a very </a:t>
            </a:r>
            <a:r>
              <a:rPr lang="en-US" b="1" dirty="0" err="1"/>
              <a:t>favourable</a:t>
            </a:r>
            <a:r>
              <a:rPr lang="en-US" b="1" dirty="0"/>
              <a:t> growing season </a:t>
            </a:r>
            <a:r>
              <a:rPr lang="en-US" dirty="0"/>
              <a:t>with high yields, especially in </a:t>
            </a:r>
            <a:r>
              <a:rPr lang="en-US" b="1" dirty="0"/>
              <a:t>central Illinois</a:t>
            </a:r>
            <a:r>
              <a:rPr lang="en-US" dirty="0"/>
              <a:t>. Because farmers experienced minimal losses, the WII product made very few payouts, which is exactly what we would expect from </a:t>
            </a:r>
            <a:r>
              <a:rPr lang="en-US" b="1" dirty="0"/>
              <a:t>a well-designed insurance system.</a:t>
            </a:r>
          </a:p>
          <a:p>
            <a:endParaRPr lang="en-US" b="1" dirty="0"/>
          </a:p>
          <a:p>
            <a:r>
              <a:rPr lang="en-US" dirty="0"/>
              <a:t>4. The most </a:t>
            </a:r>
            <a:r>
              <a:rPr lang="en-US" b="1" dirty="0"/>
              <a:t>interesting case is 2019, </a:t>
            </a:r>
            <a:r>
              <a:rPr lang="en-US" dirty="0"/>
              <a:t>when </a:t>
            </a:r>
            <a:r>
              <a:rPr lang="en-US" b="1" dirty="0"/>
              <a:t>excessive rainfall and flooding delayed planting </a:t>
            </a:r>
            <a:r>
              <a:rPr lang="en-US" dirty="0"/>
              <a:t>across the region. </a:t>
            </a:r>
          </a:p>
          <a:p>
            <a:r>
              <a:rPr lang="en-US" dirty="0"/>
              <a:t>- However, </a:t>
            </a:r>
            <a:r>
              <a:rPr lang="en-US" b="1" dirty="0"/>
              <a:t>later-season weather improved</a:t>
            </a:r>
            <a:r>
              <a:rPr lang="en-US" dirty="0"/>
              <a:t>, so yield impacts </a:t>
            </a:r>
            <a:r>
              <a:rPr lang="en-US" b="1" dirty="0"/>
              <a:t>varied between districts</a:t>
            </a:r>
            <a:r>
              <a:rPr lang="en-US" dirty="0"/>
              <a:t>. </a:t>
            </a:r>
          </a:p>
          <a:p>
            <a:pPr marL="171450" indent="-171450">
              <a:buFontTx/>
              <a:buChar char="-"/>
            </a:pPr>
            <a:r>
              <a:rPr lang="en-US" dirty="0"/>
              <a:t>The stage-based model successfully captured these </a:t>
            </a:r>
            <a:r>
              <a:rPr lang="en-US" b="1" dirty="0"/>
              <a:t>regional differences</a:t>
            </a:r>
          </a:p>
          <a:p>
            <a:pPr marL="171450" indent="-171450">
              <a:buFontTx/>
              <a:buChar char="-"/>
            </a:pPr>
            <a:r>
              <a:rPr lang="en-US" b="1" dirty="0"/>
              <a:t> </a:t>
            </a:r>
            <a:r>
              <a:rPr lang="en-US" dirty="0"/>
              <a:t>— triggering payouts mainly in the </a:t>
            </a:r>
            <a:r>
              <a:rPr lang="en-US" b="1" dirty="0"/>
              <a:t>northern districts where yields remained below average</a:t>
            </a:r>
            <a:r>
              <a:rPr lang="en-US" dirty="0"/>
              <a:t>, while avoiding unnecessary payouts in areas that </a:t>
            </a:r>
            <a:r>
              <a:rPr lang="en-US" b="1" dirty="0"/>
              <a:t>recovered later in the </a:t>
            </a:r>
            <a:r>
              <a:rPr lang="en-US" dirty="0"/>
              <a:t>season.</a:t>
            </a:r>
          </a:p>
          <a:p>
            <a:endParaRPr lang="en-US" dirty="0"/>
          </a:p>
          <a:p>
            <a:r>
              <a:rPr lang="en-US" dirty="0"/>
              <a:t>5. Overall, this figure demonstrates that the staged WII product can adapt to </a:t>
            </a:r>
            <a:r>
              <a:rPr lang="en-US" b="1" dirty="0"/>
              <a:t>very different climate scenarios</a:t>
            </a:r>
            <a:r>
              <a:rPr lang="en-US" dirty="0"/>
              <a:t> and provide targeted financial protection when and where farmers actually need it most.”</a:t>
            </a:r>
          </a:p>
          <a:p>
            <a:endParaRPr lang="en-AU" dirty="0"/>
          </a:p>
          <a:p>
            <a:endParaRPr lang="en-AU"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5DB0F3AF-DE2A-88D3-6FE2-C012431B442D}"/>
              </a:ext>
            </a:extLst>
          </p:cNvPr>
          <p:cNvSpPr>
            <a:spLocks noGrp="1"/>
          </p:cNvSpPr>
          <p:nvPr>
            <p:ph type="sldNum" sz="quarter" idx="5"/>
          </p:nvPr>
        </p:nvSpPr>
        <p:spPr/>
        <p:txBody>
          <a:bodyPr/>
          <a:lstStyle/>
          <a:p>
            <a:fld id="{1BEA80CD-AE39-0C4B-A880-515F813E088A}" type="slidenum">
              <a:rPr lang="en-US" smtClean="0"/>
              <a:t>23</a:t>
            </a:fld>
            <a:endParaRPr lang="en-US"/>
          </a:p>
        </p:txBody>
      </p:sp>
    </p:spTree>
    <p:extLst>
      <p:ext uri="{BB962C8B-B14F-4D97-AF65-F5344CB8AC3E}">
        <p14:creationId xmlns:p14="http://schemas.microsoft.com/office/powerpoint/2010/main" val="223872129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This map shows that WII has </a:t>
            </a:r>
            <a:r>
              <a:rPr lang="en-US" sz="1200" b="1" kern="1200" dirty="0">
                <a:solidFill>
                  <a:schemeClr val="tx1"/>
                </a:solidFill>
                <a:effectLst/>
                <a:latin typeface="+mn-lt"/>
                <a:ea typeface="+mn-ea"/>
                <a:cs typeface="+mn-cs"/>
              </a:rPr>
              <a:t>evolved very differently around the world </a:t>
            </a:r>
            <a:r>
              <a:rPr lang="en-US" sz="1200" kern="1200" dirty="0">
                <a:solidFill>
                  <a:schemeClr val="tx1"/>
                </a:solidFill>
                <a:effectLst/>
                <a:latin typeface="+mn-lt"/>
                <a:ea typeface="+mn-ea"/>
                <a:cs typeface="+mn-cs"/>
              </a:rPr>
              <a:t>depending on </a:t>
            </a:r>
            <a:r>
              <a:rPr lang="en-US" sz="1200" b="1" kern="1200" dirty="0">
                <a:solidFill>
                  <a:schemeClr val="tx1"/>
                </a:solidFill>
                <a:effectLst/>
                <a:latin typeface="+mn-lt"/>
                <a:ea typeface="+mn-ea"/>
                <a:cs typeface="+mn-cs"/>
              </a:rPr>
              <a:t>climate risk, government policy, and agricultural systems.</a:t>
            </a:r>
          </a:p>
          <a:p>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a:t>
            </a:r>
            <a:r>
              <a:rPr lang="en-US" sz="1200" b="1" kern="1200" dirty="0">
                <a:solidFill>
                  <a:schemeClr val="tx1"/>
                </a:solidFill>
                <a:effectLst/>
                <a:latin typeface="+mn-lt"/>
                <a:ea typeface="+mn-ea"/>
                <a:cs typeface="+mn-cs"/>
              </a:rPr>
              <a:t>largest and most innovative WII program</a:t>
            </a:r>
            <a:r>
              <a:rPr lang="en-US" sz="1200" kern="1200" dirty="0">
                <a:solidFill>
                  <a:schemeClr val="tx1"/>
                </a:solidFill>
                <a:effectLst/>
                <a:latin typeface="+mn-lt"/>
                <a:ea typeface="+mn-ea"/>
                <a:cs typeface="+mn-cs"/>
              </a:rPr>
              <a:t>s often emerged not in the </a:t>
            </a:r>
            <a:r>
              <a:rPr lang="en-US" sz="1200" b="1" kern="1200" dirty="0">
                <a:solidFill>
                  <a:schemeClr val="tx1"/>
                </a:solidFill>
                <a:effectLst/>
                <a:latin typeface="+mn-lt"/>
                <a:ea typeface="+mn-ea"/>
                <a:cs typeface="+mn-cs"/>
              </a:rPr>
              <a:t>richest agricultural markets </a:t>
            </a:r>
            <a:r>
              <a:rPr lang="en-US" sz="1200" kern="1200" dirty="0">
                <a:solidFill>
                  <a:schemeClr val="tx1"/>
                </a:solidFill>
                <a:effectLst/>
                <a:latin typeface="+mn-lt"/>
                <a:ea typeface="+mn-ea"/>
                <a:cs typeface="+mn-cs"/>
              </a:rPr>
              <a:t>— but in regions where </a:t>
            </a:r>
            <a:r>
              <a:rPr lang="en-US" sz="1200" b="1" kern="1200" dirty="0">
                <a:solidFill>
                  <a:schemeClr val="tx1"/>
                </a:solidFill>
                <a:effectLst/>
                <a:latin typeface="+mn-lt"/>
                <a:ea typeface="+mn-ea"/>
                <a:cs typeface="+mn-cs"/>
              </a:rPr>
              <a:t>traditional insurance simply struggled to work.</a:t>
            </a:r>
          </a:p>
          <a:p>
            <a:endParaRPr lang="en-AU" sz="1200" b="1"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 Let’s start with </a:t>
            </a:r>
            <a:r>
              <a:rPr lang="en-US" sz="1200" b="1" u="sng" kern="1200" dirty="0">
                <a:solidFill>
                  <a:schemeClr val="tx1"/>
                </a:solidFill>
                <a:effectLst/>
                <a:latin typeface="+mn-lt"/>
                <a:ea typeface="+mn-ea"/>
                <a:cs typeface="+mn-cs"/>
              </a:rPr>
              <a:t>India</a:t>
            </a:r>
            <a:r>
              <a:rPr lang="en-US" sz="1200" u="sng" kern="1200" dirty="0">
                <a:solidFill>
                  <a:schemeClr val="tx1"/>
                </a:solidFill>
                <a:effectLst/>
                <a:latin typeface="+mn-lt"/>
                <a:ea typeface="+mn-ea"/>
                <a:cs typeface="+mn-cs"/>
              </a:rPr>
              <a:t>.</a:t>
            </a:r>
          </a:p>
          <a:p>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India is now considered </a:t>
            </a:r>
            <a:r>
              <a:rPr lang="en-US" sz="1200" b="1" kern="1200" dirty="0">
                <a:solidFill>
                  <a:schemeClr val="tx1"/>
                </a:solidFill>
                <a:effectLst/>
                <a:latin typeface="+mn-lt"/>
                <a:ea typeface="+mn-ea"/>
                <a:cs typeface="+mn-cs"/>
              </a:rPr>
              <a:t>one of the world’s largest WII markets</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insuring millions of farmers </a:t>
            </a:r>
            <a:r>
              <a:rPr lang="en-US" sz="1200" kern="1200" dirty="0">
                <a:solidFill>
                  <a:schemeClr val="tx1"/>
                </a:solidFill>
                <a:effectLst/>
                <a:latin typeface="+mn-lt"/>
                <a:ea typeface="+mn-ea"/>
                <a:cs typeface="+mn-cs"/>
              </a:rPr>
              <a:t>against drought and monsoon, backed by </a:t>
            </a:r>
            <a:r>
              <a:rPr lang="en-US" sz="1200" b="1" kern="1200" dirty="0">
                <a:solidFill>
                  <a:schemeClr val="tx1"/>
                </a:solidFill>
                <a:effectLst/>
                <a:latin typeface="+mn-lt"/>
                <a:ea typeface="+mn-ea"/>
                <a:cs typeface="+mn-cs"/>
              </a:rPr>
              <a:t>strong government support </a:t>
            </a:r>
            <a:r>
              <a:rPr lang="en-US" sz="1200" kern="1200" dirty="0">
                <a:solidFill>
                  <a:schemeClr val="tx1"/>
                </a:solidFill>
                <a:effectLst/>
                <a:latin typeface="+mn-lt"/>
                <a:ea typeface="+mn-ea"/>
                <a:cs typeface="+mn-cs"/>
              </a:rPr>
              <a:t>and integrated into </a:t>
            </a:r>
            <a:r>
              <a:rPr lang="en-US" sz="1200" b="1" kern="1200" dirty="0">
                <a:solidFill>
                  <a:schemeClr val="tx1"/>
                </a:solidFill>
                <a:effectLst/>
                <a:latin typeface="+mn-lt"/>
                <a:ea typeface="+mn-ea"/>
                <a:cs typeface="+mn-cs"/>
              </a:rPr>
              <a:t>national agricultural policy</a:t>
            </a:r>
            <a:r>
              <a:rPr lang="en-US" sz="1200" kern="1200" dirty="0">
                <a:solidFill>
                  <a:schemeClr val="tx1"/>
                </a:solidFill>
                <a:effectLst/>
                <a:latin typeface="+mn-lt"/>
                <a:ea typeface="+mn-ea"/>
                <a:cs typeface="+mn-cs"/>
              </a:rPr>
              <a:t>.</a:t>
            </a:r>
          </a:p>
          <a:p>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 In </a:t>
            </a:r>
            <a:r>
              <a:rPr lang="en-US" sz="1200" b="1" u="none" kern="1200" dirty="0">
                <a:solidFill>
                  <a:schemeClr val="tx1"/>
                </a:solidFill>
                <a:effectLst/>
                <a:latin typeface="+mn-lt"/>
                <a:ea typeface="+mn-ea"/>
                <a:cs typeface="+mn-cs"/>
              </a:rPr>
              <a:t>China</a:t>
            </a:r>
            <a:r>
              <a:rPr lang="en-US" sz="1200" kern="1200" dirty="0">
                <a:solidFill>
                  <a:schemeClr val="tx1"/>
                </a:solidFill>
                <a:effectLst/>
                <a:latin typeface="+mn-lt"/>
                <a:ea typeface="+mn-ea"/>
                <a:cs typeface="+mn-cs"/>
              </a:rPr>
              <a:t> rather than focusing only on drought, China expanded </a:t>
            </a:r>
            <a:r>
              <a:rPr lang="en-US" sz="1200" b="1" kern="1200" dirty="0">
                <a:solidFill>
                  <a:schemeClr val="tx1"/>
                </a:solidFill>
                <a:effectLst/>
                <a:latin typeface="+mn-lt"/>
                <a:ea typeface="+mn-ea"/>
                <a:cs typeface="+mn-cs"/>
              </a:rPr>
              <a:t>weather insurance across crops, livestock, and even aquaculture</a:t>
            </a:r>
            <a:r>
              <a:rPr lang="en-US" sz="1200" kern="1200" dirty="0">
                <a:solidFill>
                  <a:schemeClr val="tx1"/>
                </a:solidFill>
                <a:effectLst/>
                <a:latin typeface="+mn-lt"/>
                <a:ea typeface="+mn-ea"/>
                <a:cs typeface="+mn-cs"/>
              </a:rPr>
              <a:t>.</a:t>
            </a:r>
          </a:p>
          <a:p>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3. </a:t>
            </a:r>
            <a:r>
              <a:rPr lang="en-US" sz="1200" b="1" kern="1200" dirty="0">
                <a:solidFill>
                  <a:schemeClr val="tx1"/>
                </a:solidFill>
                <a:effectLst/>
                <a:latin typeface="+mn-lt"/>
                <a:ea typeface="+mn-ea"/>
                <a:cs typeface="+mn-cs"/>
              </a:rPr>
              <a:t>Now if we move to </a:t>
            </a:r>
            <a:r>
              <a:rPr lang="en-US" sz="1200" b="1" u="sng" kern="1200" dirty="0">
                <a:solidFill>
                  <a:schemeClr val="tx1"/>
                </a:solidFill>
                <a:effectLst/>
                <a:latin typeface="+mn-lt"/>
                <a:ea typeface="+mn-ea"/>
                <a:cs typeface="+mn-cs"/>
              </a:rPr>
              <a:t>Africa</a:t>
            </a:r>
            <a:r>
              <a:rPr lang="en-US" sz="1200" b="1" kern="1200" dirty="0">
                <a:solidFill>
                  <a:schemeClr val="tx1"/>
                </a:solidFill>
                <a:effectLst/>
                <a:latin typeface="+mn-lt"/>
                <a:ea typeface="+mn-ea"/>
                <a:cs typeface="+mn-cs"/>
              </a:rPr>
              <a:t>, the story becomes even more fascinating.</a:t>
            </a:r>
            <a:endParaRPr lang="en-AU" sz="1200" b="1"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African Risk Capacity — or ARC — is not really farmer insurance at all.</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 It is sovereign-level weather index insurance.</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Governments themselves are </a:t>
            </a:r>
            <a:r>
              <a:rPr lang="en-US" sz="1200" b="1" kern="1200" dirty="0">
                <a:solidFill>
                  <a:schemeClr val="tx1"/>
                </a:solidFill>
                <a:effectLst/>
                <a:latin typeface="+mn-lt"/>
                <a:ea typeface="+mn-ea"/>
                <a:cs typeface="+mn-cs"/>
              </a:rPr>
              <a:t>insured against drought</a:t>
            </a:r>
            <a:r>
              <a:rPr lang="en-US" sz="1200" kern="1200" dirty="0">
                <a:solidFill>
                  <a:schemeClr val="tx1"/>
                </a:solidFill>
                <a:effectLst/>
                <a:latin typeface="+mn-lt"/>
                <a:ea typeface="+mn-ea"/>
                <a:cs typeface="+mn-cs"/>
              </a:rPr>
              <a:t>.</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 If severe drought conditions emerge, payouts are triggered early so governments can respond before </a:t>
            </a:r>
            <a:r>
              <a:rPr lang="en-US" sz="1200" b="1" kern="1200" dirty="0">
                <a:solidFill>
                  <a:schemeClr val="tx1"/>
                </a:solidFill>
                <a:effectLst/>
                <a:latin typeface="+mn-lt"/>
                <a:ea typeface="+mn-ea"/>
                <a:cs typeface="+mn-cs"/>
              </a:rPr>
              <a:t>food crises escalate</a:t>
            </a:r>
            <a:r>
              <a:rPr lang="en-US" sz="1200" kern="1200" dirty="0">
                <a:solidFill>
                  <a:schemeClr val="tx1"/>
                </a:solidFill>
                <a:effectLst/>
                <a:latin typeface="+mn-lt"/>
                <a:ea typeface="+mn-ea"/>
                <a:cs typeface="+mn-cs"/>
              </a:rPr>
              <a:t>.</a:t>
            </a:r>
          </a:p>
          <a:p>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4. At the </a:t>
            </a:r>
            <a:r>
              <a:rPr lang="en-US" sz="1200" b="1" kern="1200" dirty="0">
                <a:solidFill>
                  <a:schemeClr val="tx1"/>
                </a:solidFill>
                <a:effectLst/>
                <a:latin typeface="+mn-lt"/>
                <a:ea typeface="+mn-ea"/>
                <a:cs typeface="+mn-cs"/>
              </a:rPr>
              <a:t>farmer</a:t>
            </a:r>
            <a:r>
              <a:rPr lang="en-US" sz="1200" kern="1200" dirty="0">
                <a:solidFill>
                  <a:schemeClr val="tx1"/>
                </a:solidFill>
                <a:effectLst/>
                <a:latin typeface="+mn-lt"/>
                <a:ea typeface="+mn-ea"/>
                <a:cs typeface="+mn-cs"/>
              </a:rPr>
              <a:t> level, one of the most influential programs globally was </a:t>
            </a:r>
            <a:r>
              <a:rPr lang="en-US" sz="1200" b="1" u="sng" kern="1200" dirty="0" err="1">
                <a:solidFill>
                  <a:schemeClr val="tx1"/>
                </a:solidFill>
                <a:effectLst/>
                <a:latin typeface="+mn-lt"/>
                <a:ea typeface="+mn-ea"/>
                <a:cs typeface="+mn-cs"/>
              </a:rPr>
              <a:t>Kilimo</a:t>
            </a:r>
            <a:r>
              <a:rPr lang="en-US" sz="1200" b="1" u="sng" kern="1200" dirty="0">
                <a:solidFill>
                  <a:schemeClr val="tx1"/>
                </a:solidFill>
                <a:effectLst/>
                <a:latin typeface="+mn-lt"/>
                <a:ea typeface="+mn-ea"/>
                <a:cs typeface="+mn-cs"/>
              </a:rPr>
              <a:t> Salama in Kenya.</a:t>
            </a:r>
            <a:endParaRPr lang="en-AU" sz="1200" b="1" u="sng"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This program transformed how weather index insurance </a:t>
            </a:r>
            <a:r>
              <a:rPr lang="en-US" sz="1200" b="1" kern="1200" dirty="0">
                <a:solidFill>
                  <a:schemeClr val="tx1"/>
                </a:solidFill>
                <a:effectLst/>
                <a:latin typeface="+mn-lt"/>
                <a:ea typeface="+mn-ea"/>
                <a:cs typeface="+mn-cs"/>
              </a:rPr>
              <a:t>could be distributed</a:t>
            </a:r>
            <a:r>
              <a:rPr lang="en-US" sz="1200" kern="1200" dirty="0">
                <a:solidFill>
                  <a:schemeClr val="tx1"/>
                </a:solidFill>
                <a:effectLst/>
                <a:latin typeface="+mn-lt"/>
                <a:ea typeface="+mn-ea"/>
                <a:cs typeface="+mn-cs"/>
              </a:rPr>
              <a:t>.</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 Farmers could </a:t>
            </a:r>
            <a:r>
              <a:rPr lang="en-US" sz="1200" b="1" kern="1200" dirty="0" err="1">
                <a:solidFill>
                  <a:schemeClr val="tx1"/>
                </a:solidFill>
                <a:effectLst/>
                <a:latin typeface="+mn-lt"/>
                <a:ea typeface="+mn-ea"/>
                <a:cs typeface="+mn-cs"/>
              </a:rPr>
              <a:t>enrol</a:t>
            </a:r>
            <a:r>
              <a:rPr lang="en-US" sz="1200" b="1" kern="1200" dirty="0">
                <a:solidFill>
                  <a:schemeClr val="tx1"/>
                </a:solidFill>
                <a:effectLst/>
                <a:latin typeface="+mn-lt"/>
                <a:ea typeface="+mn-ea"/>
                <a:cs typeface="+mn-cs"/>
              </a:rPr>
              <a:t> using mobile phone</a:t>
            </a:r>
            <a:r>
              <a:rPr lang="en-US" sz="1200" kern="1200" dirty="0">
                <a:solidFill>
                  <a:schemeClr val="tx1"/>
                </a:solidFill>
                <a:effectLst/>
                <a:latin typeface="+mn-lt"/>
                <a:ea typeface="+mn-ea"/>
                <a:cs typeface="+mn-cs"/>
              </a:rPr>
              <a:t>s, insurance was </a:t>
            </a:r>
            <a:r>
              <a:rPr lang="en-US" sz="1200" b="1" kern="1200" dirty="0">
                <a:solidFill>
                  <a:schemeClr val="tx1"/>
                </a:solidFill>
                <a:effectLst/>
                <a:latin typeface="+mn-lt"/>
                <a:ea typeface="+mn-ea"/>
                <a:cs typeface="+mn-cs"/>
              </a:rPr>
              <a:t>bundled with seeds and </a:t>
            </a:r>
            <a:r>
              <a:rPr lang="en-US" sz="1200" b="1" kern="1200" dirty="0" err="1">
                <a:solidFill>
                  <a:schemeClr val="tx1"/>
                </a:solidFill>
                <a:effectLst/>
                <a:latin typeface="+mn-lt"/>
                <a:ea typeface="+mn-ea"/>
                <a:cs typeface="+mn-cs"/>
              </a:rPr>
              <a:t>fertiliser</a:t>
            </a:r>
            <a:r>
              <a:rPr lang="en-US" sz="1200" b="1" kern="1200" dirty="0">
                <a:solidFill>
                  <a:schemeClr val="tx1"/>
                </a:solidFill>
                <a:effectLst/>
                <a:latin typeface="+mn-lt"/>
                <a:ea typeface="+mn-ea"/>
                <a:cs typeface="+mn-cs"/>
              </a:rPr>
              <a:t> purchases</a:t>
            </a:r>
            <a:r>
              <a:rPr lang="en-US" sz="1200" kern="1200" dirty="0">
                <a:solidFill>
                  <a:schemeClr val="tx1"/>
                </a:solidFill>
                <a:effectLst/>
                <a:latin typeface="+mn-lt"/>
                <a:ea typeface="+mn-ea"/>
                <a:cs typeface="+mn-cs"/>
              </a:rPr>
              <a:t>, and payouts were triggered automatically from rainfall data.</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It showed that weather index insurance could scale among </a:t>
            </a:r>
            <a:r>
              <a:rPr lang="en-US" sz="1200" b="1" kern="1200" dirty="0">
                <a:solidFill>
                  <a:schemeClr val="tx1"/>
                </a:solidFill>
                <a:effectLst/>
                <a:latin typeface="+mn-lt"/>
                <a:ea typeface="+mn-ea"/>
                <a:cs typeface="+mn-cs"/>
              </a:rPr>
              <a:t>smallholder farmers using digital technology</a:t>
            </a:r>
            <a:r>
              <a:rPr lang="en-US" sz="1200" kern="1200" dirty="0">
                <a:solidFill>
                  <a:schemeClr val="tx1"/>
                </a:solidFill>
                <a:effectLst/>
                <a:latin typeface="+mn-lt"/>
                <a:ea typeface="+mn-ea"/>
                <a:cs typeface="+mn-cs"/>
              </a:rPr>
              <a:t>.</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There are still challenges of low farmer trust and financial literacy</a:t>
            </a:r>
          </a:p>
          <a:p>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Other programs includes </a:t>
            </a:r>
            <a:r>
              <a:rPr lang="en-US" sz="1200" b="1" u="sng" kern="1200" dirty="0">
                <a:solidFill>
                  <a:schemeClr val="tx1"/>
                </a:solidFill>
                <a:effectLst/>
                <a:latin typeface="+mn-lt"/>
                <a:ea typeface="+mn-ea"/>
                <a:cs typeface="+mn-cs"/>
              </a:rPr>
              <a:t>Mexico and </a:t>
            </a:r>
            <a:r>
              <a:rPr lang="en-US" sz="1200" b="1" u="sng" kern="1200" dirty="0" err="1">
                <a:solidFill>
                  <a:schemeClr val="tx1"/>
                </a:solidFill>
                <a:effectLst/>
                <a:latin typeface="+mn-lt"/>
                <a:ea typeface="+mn-ea"/>
                <a:cs typeface="+mn-cs"/>
              </a:rPr>
              <a:t>Carribean</a:t>
            </a:r>
            <a:r>
              <a:rPr lang="en-US" sz="1200" u="sng" kern="1200" dirty="0">
                <a:solidFill>
                  <a:schemeClr val="tx1"/>
                </a:solidFill>
                <a:effectLst/>
                <a:latin typeface="+mn-lt"/>
                <a:ea typeface="+mn-ea"/>
                <a:cs typeface="+mn-cs"/>
              </a:rPr>
              <a:t>.</a:t>
            </a:r>
          </a:p>
          <a:p>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6. Now what’s particularly interesting is that WII actually developed more slowly in some </a:t>
            </a:r>
            <a:r>
              <a:rPr lang="en-US" sz="1200" b="1" kern="1200" dirty="0">
                <a:solidFill>
                  <a:schemeClr val="tx1"/>
                </a:solidFill>
                <a:effectLst/>
                <a:latin typeface="+mn-lt"/>
                <a:ea typeface="+mn-ea"/>
                <a:cs typeface="+mn-cs"/>
              </a:rPr>
              <a:t>mature agricultural markets</a:t>
            </a:r>
            <a:r>
              <a:rPr lang="en-US" sz="1200" kern="1200" dirty="0">
                <a:solidFill>
                  <a:schemeClr val="tx1"/>
                </a:solidFill>
                <a:effectLst/>
                <a:latin typeface="+mn-lt"/>
                <a:ea typeface="+mn-ea"/>
                <a:cs typeface="+mn-cs"/>
              </a:rPr>
              <a:t>.</a:t>
            </a:r>
          </a:p>
          <a:p>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Lets take the </a:t>
            </a:r>
            <a:r>
              <a:rPr lang="en-US" sz="1200" b="1" u="sng" kern="1200" dirty="0">
                <a:solidFill>
                  <a:schemeClr val="tx1"/>
                </a:solidFill>
                <a:effectLst/>
                <a:latin typeface="+mn-lt"/>
                <a:ea typeface="+mn-ea"/>
                <a:cs typeface="+mn-cs"/>
              </a:rPr>
              <a:t>United States</a:t>
            </a:r>
            <a:r>
              <a:rPr lang="en-US" sz="1200" u="sng" kern="1200" dirty="0">
                <a:solidFill>
                  <a:schemeClr val="tx1"/>
                </a:solidFill>
                <a:effectLst/>
                <a:latin typeface="+mn-lt"/>
                <a:ea typeface="+mn-ea"/>
                <a:cs typeface="+mn-cs"/>
              </a:rPr>
              <a:t>.</a:t>
            </a:r>
            <a:endParaRPr lang="en-AU" sz="1200" u="sng"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US already has an enormous </a:t>
            </a:r>
            <a:r>
              <a:rPr lang="en-US" sz="1200" b="1" kern="1200" dirty="0">
                <a:solidFill>
                  <a:schemeClr val="tx1"/>
                </a:solidFill>
                <a:effectLst/>
                <a:latin typeface="+mn-lt"/>
                <a:ea typeface="+mn-ea"/>
                <a:cs typeface="+mn-cs"/>
              </a:rPr>
              <a:t>federally </a:t>
            </a:r>
            <a:r>
              <a:rPr lang="en-US" sz="1200" b="1" kern="1200" dirty="0" err="1">
                <a:solidFill>
                  <a:schemeClr val="tx1"/>
                </a:solidFill>
                <a:effectLst/>
                <a:latin typeface="+mn-lt"/>
                <a:ea typeface="+mn-ea"/>
                <a:cs typeface="+mn-cs"/>
              </a:rPr>
              <a:t>subsidised</a:t>
            </a:r>
            <a:r>
              <a:rPr lang="en-US" sz="1200" b="1" kern="1200" dirty="0">
                <a:solidFill>
                  <a:schemeClr val="tx1"/>
                </a:solidFill>
                <a:effectLst/>
                <a:latin typeface="+mn-lt"/>
                <a:ea typeface="+mn-ea"/>
                <a:cs typeface="+mn-cs"/>
              </a:rPr>
              <a:t> multi-peril crop insurance system </a:t>
            </a:r>
            <a:r>
              <a:rPr lang="en-US" sz="1200" kern="1200" dirty="0">
                <a:solidFill>
                  <a:schemeClr val="tx1"/>
                </a:solidFill>
                <a:effectLst/>
                <a:latin typeface="+mn-lt"/>
                <a:ea typeface="+mn-ea"/>
                <a:cs typeface="+mn-cs"/>
              </a:rPr>
              <a:t>through the USDA. However adoption of WII has potential to reduce these </a:t>
            </a:r>
            <a:r>
              <a:rPr lang="en-US" sz="1200" b="1" kern="1200" dirty="0">
                <a:solidFill>
                  <a:schemeClr val="tx1"/>
                </a:solidFill>
                <a:effectLst/>
                <a:latin typeface="+mn-lt"/>
                <a:ea typeface="+mn-ea"/>
                <a:cs typeface="+mn-cs"/>
              </a:rPr>
              <a:t>extensive government subsidies</a:t>
            </a:r>
            <a:r>
              <a:rPr lang="en-US" sz="1200" kern="1200" dirty="0">
                <a:solidFill>
                  <a:schemeClr val="tx1"/>
                </a:solidFill>
                <a:effectLst/>
                <a:latin typeface="+mn-lt"/>
                <a:ea typeface="+mn-ea"/>
                <a:cs typeface="+mn-cs"/>
              </a:rPr>
              <a:t>. </a:t>
            </a:r>
          </a:p>
          <a:p>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Australia</a:t>
            </a:r>
            <a:r>
              <a:rPr lang="en-US" sz="1200" kern="1200" dirty="0">
                <a:solidFill>
                  <a:schemeClr val="tx1"/>
                </a:solidFill>
                <a:effectLst/>
                <a:latin typeface="+mn-lt"/>
                <a:ea typeface="+mn-ea"/>
                <a:cs typeface="+mn-cs"/>
              </a:rPr>
              <a:t> is also another  interesting example where </a:t>
            </a:r>
            <a:r>
              <a:rPr lang="en-US" sz="1200" kern="1200" dirty="0" err="1">
                <a:solidFill>
                  <a:schemeClr val="tx1"/>
                </a:solidFill>
                <a:effectLst/>
                <a:latin typeface="+mn-lt"/>
                <a:ea typeface="+mn-ea"/>
                <a:cs typeface="+mn-cs"/>
              </a:rPr>
              <a:t>AIIis</a:t>
            </a:r>
            <a:r>
              <a:rPr lang="en-US" sz="1200" kern="1200" dirty="0">
                <a:solidFill>
                  <a:schemeClr val="tx1"/>
                </a:solidFill>
                <a:effectLst/>
                <a:latin typeface="+mn-lt"/>
                <a:ea typeface="+mn-ea"/>
                <a:cs typeface="+mn-cs"/>
              </a:rPr>
              <a:t> still in emergence.</a:t>
            </a:r>
            <a:endParaRPr lang="en-AU"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1BEA80CD-AE39-0C4B-A880-515F813E088A}" type="slidenum">
              <a:rPr lang="en-US" smtClean="0"/>
              <a:t>24</a:t>
            </a:fld>
            <a:endParaRPr lang="en-US"/>
          </a:p>
        </p:txBody>
      </p:sp>
    </p:spTree>
    <p:extLst>
      <p:ext uri="{BB962C8B-B14F-4D97-AF65-F5344CB8AC3E}">
        <p14:creationId xmlns:p14="http://schemas.microsoft.com/office/powerpoint/2010/main" val="181408003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E3DFB5-1B91-0903-4ED6-69860167A0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4D9746-5F24-D050-F6F8-0F55940823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D797B8B-DB34-48F4-B7A1-527D2B1B1F5B}"/>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Agriculture remains a </a:t>
            </a:r>
            <a:r>
              <a:rPr lang="en-US" sz="1200" b="1" kern="1200" dirty="0">
                <a:solidFill>
                  <a:schemeClr val="tx1"/>
                </a:solidFill>
                <a:effectLst/>
                <a:latin typeface="+mn-lt"/>
                <a:ea typeface="+mn-ea"/>
                <a:cs typeface="+mn-cs"/>
              </a:rPr>
              <a:t>cornerstone of the Australian economy</a:t>
            </a:r>
            <a:r>
              <a:rPr lang="en-US" sz="1200" kern="1200" dirty="0">
                <a:solidFill>
                  <a:schemeClr val="tx1"/>
                </a:solidFill>
                <a:effectLst/>
                <a:latin typeface="+mn-lt"/>
                <a:ea typeface="+mn-ea"/>
                <a:cs typeface="+mn-cs"/>
              </a:rPr>
              <a:t>, contributing more than </a:t>
            </a:r>
            <a:r>
              <a:rPr lang="en-US" sz="1200" b="1" kern="1200" dirty="0">
                <a:solidFill>
                  <a:schemeClr val="tx1"/>
                </a:solidFill>
                <a:effectLst/>
                <a:latin typeface="+mn-lt"/>
                <a:ea typeface="+mn-ea"/>
                <a:cs typeface="+mn-cs"/>
              </a:rPr>
              <a:t>80 billion dollars annually</a:t>
            </a:r>
            <a:r>
              <a:rPr lang="en-US" sz="1200" kern="1200" dirty="0">
                <a:solidFill>
                  <a:schemeClr val="tx1"/>
                </a:solidFill>
                <a:effectLst/>
                <a:latin typeface="+mn-lt"/>
                <a:ea typeface="+mn-ea"/>
                <a:cs typeface="+mn-cs"/>
              </a:rPr>
              <a:t>. Yet commercial development of WII in Australia has historically been slow. </a:t>
            </a:r>
          </a:p>
          <a:p>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So why is this?</a:t>
            </a:r>
          </a:p>
          <a:p>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Australia some of the hardest agricultural insurance challenges globally.</a:t>
            </a:r>
          </a:p>
          <a:p>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 First, Australia experiences some of the </a:t>
            </a:r>
            <a:r>
              <a:rPr lang="en-US" sz="1200" b="1" kern="1200" dirty="0">
                <a:solidFill>
                  <a:schemeClr val="tx1"/>
                </a:solidFill>
                <a:effectLst/>
                <a:latin typeface="+mn-lt"/>
                <a:ea typeface="+mn-ea"/>
                <a:cs typeface="+mn-cs"/>
              </a:rPr>
              <a:t>world’s highest rainfall variability</a:t>
            </a:r>
            <a:r>
              <a:rPr lang="en-US" sz="1200" kern="1200" dirty="0">
                <a:solidFill>
                  <a:schemeClr val="tx1"/>
                </a:solidFill>
                <a:effectLst/>
                <a:latin typeface="+mn-lt"/>
                <a:ea typeface="+mn-ea"/>
                <a:cs typeface="+mn-cs"/>
              </a:rPr>
              <a:t>.</a:t>
            </a:r>
          </a:p>
          <a:p>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Rainfall can differ dramatically even across short distances.</a:t>
            </a:r>
          </a:p>
          <a:p>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For example, in </a:t>
            </a:r>
            <a:r>
              <a:rPr lang="en-US" sz="1200" b="1" kern="1200" dirty="0">
                <a:solidFill>
                  <a:schemeClr val="tx1"/>
                </a:solidFill>
                <a:effectLst/>
                <a:latin typeface="+mn-lt"/>
                <a:ea typeface="+mn-ea"/>
                <a:cs typeface="+mn-cs"/>
              </a:rPr>
              <a:t>Central West New South Wales</a:t>
            </a:r>
            <a:r>
              <a:rPr lang="en-US" sz="1200" kern="1200" dirty="0">
                <a:solidFill>
                  <a:schemeClr val="tx1"/>
                </a:solidFill>
                <a:effectLst/>
                <a:latin typeface="+mn-lt"/>
                <a:ea typeface="+mn-ea"/>
                <a:cs typeface="+mn-cs"/>
              </a:rPr>
              <a:t>, one farming area may receive more than </a:t>
            </a:r>
            <a:r>
              <a:rPr lang="en-US" sz="1200" b="1" kern="1200" dirty="0">
                <a:solidFill>
                  <a:schemeClr val="tx1"/>
                </a:solidFill>
                <a:effectLst/>
                <a:latin typeface="+mn-lt"/>
                <a:ea typeface="+mn-ea"/>
                <a:cs typeface="+mn-cs"/>
              </a:rPr>
              <a:t>100 </a:t>
            </a:r>
            <a:r>
              <a:rPr lang="en-US" sz="1200" b="1" kern="1200" dirty="0" err="1">
                <a:solidFill>
                  <a:schemeClr val="tx1"/>
                </a:solidFill>
                <a:effectLst/>
                <a:latin typeface="+mn-lt"/>
                <a:ea typeface="+mn-ea"/>
                <a:cs typeface="+mn-cs"/>
              </a:rPr>
              <a:t>millimetres</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of rainfall from a storm system, while another property just </a:t>
            </a:r>
            <a:r>
              <a:rPr lang="en-US" sz="1200" b="1" kern="1200" dirty="0">
                <a:solidFill>
                  <a:schemeClr val="tx1"/>
                </a:solidFill>
                <a:effectLst/>
                <a:latin typeface="+mn-lt"/>
                <a:ea typeface="+mn-ea"/>
                <a:cs typeface="+mn-cs"/>
              </a:rPr>
              <a:t>10 or 20 </a:t>
            </a:r>
            <a:r>
              <a:rPr lang="en-US" sz="1200" b="1" kern="1200" dirty="0" err="1">
                <a:solidFill>
                  <a:schemeClr val="tx1"/>
                </a:solidFill>
                <a:effectLst/>
                <a:latin typeface="+mn-lt"/>
                <a:ea typeface="+mn-ea"/>
                <a:cs typeface="+mn-cs"/>
              </a:rPr>
              <a:t>kilometres</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away receives almost nothing.</a:t>
            </a:r>
          </a:p>
          <a:p>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 The third challenge is that drought risk in Australia is </a:t>
            </a:r>
            <a:r>
              <a:rPr lang="en-US" sz="1200" b="1" kern="1200" dirty="0">
                <a:solidFill>
                  <a:schemeClr val="tx1"/>
                </a:solidFill>
                <a:effectLst/>
                <a:latin typeface="+mn-lt"/>
                <a:ea typeface="+mn-ea"/>
                <a:cs typeface="+mn-cs"/>
              </a:rPr>
              <a:t>highly systemic and geographically </a:t>
            </a:r>
            <a:r>
              <a:rPr lang="en-US" sz="1200" kern="1200" dirty="0">
                <a:solidFill>
                  <a:schemeClr val="tx1"/>
                </a:solidFill>
                <a:effectLst/>
                <a:latin typeface="+mn-lt"/>
                <a:ea typeface="+mn-ea"/>
                <a:cs typeface="+mn-cs"/>
              </a:rPr>
              <a:t>correlated. We saw this during the </a:t>
            </a:r>
            <a:r>
              <a:rPr lang="en-US" sz="1200" b="1" kern="1200" dirty="0">
                <a:solidFill>
                  <a:schemeClr val="tx1"/>
                </a:solidFill>
                <a:effectLst/>
                <a:latin typeface="+mn-lt"/>
                <a:ea typeface="+mn-ea"/>
                <a:cs typeface="+mn-cs"/>
              </a:rPr>
              <a:t>millennium drought.</a:t>
            </a:r>
          </a:p>
          <a:p>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3) For </a:t>
            </a:r>
            <a:r>
              <a:rPr lang="en-US" sz="1200" b="1" kern="1200" dirty="0">
                <a:solidFill>
                  <a:schemeClr val="tx1"/>
                </a:solidFill>
                <a:effectLst/>
                <a:latin typeface="+mn-lt"/>
                <a:ea typeface="+mn-ea"/>
                <a:cs typeface="+mn-cs"/>
              </a:rPr>
              <a:t>insurers and reinsurers</a:t>
            </a:r>
            <a:r>
              <a:rPr lang="en-US" sz="1200" kern="1200" dirty="0">
                <a:solidFill>
                  <a:schemeClr val="tx1"/>
                </a:solidFill>
                <a:effectLst/>
                <a:latin typeface="+mn-lt"/>
                <a:ea typeface="+mn-ea"/>
                <a:cs typeface="+mn-cs"/>
              </a:rPr>
              <a:t>, this creates </a:t>
            </a:r>
            <a:r>
              <a:rPr lang="en-US" sz="1200" b="1" kern="1200" dirty="0">
                <a:solidFill>
                  <a:schemeClr val="tx1"/>
                </a:solidFill>
                <a:effectLst/>
                <a:latin typeface="+mn-lt"/>
                <a:ea typeface="+mn-ea"/>
                <a:cs typeface="+mn-cs"/>
              </a:rPr>
              <a:t>major accumulation </a:t>
            </a:r>
            <a:r>
              <a:rPr lang="en-US" sz="1200" kern="1200" dirty="0">
                <a:solidFill>
                  <a:schemeClr val="tx1"/>
                </a:solidFill>
                <a:effectLst/>
                <a:latin typeface="+mn-lt"/>
                <a:ea typeface="+mn-ea"/>
                <a:cs typeface="+mn-cs"/>
              </a:rPr>
              <a:t>risk because very large losses can occur across huge geographic areas at the same time.</a:t>
            </a:r>
          </a:p>
          <a:p>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4) Historically, Australia </a:t>
            </a:r>
            <a:r>
              <a:rPr lang="en-US" sz="1200" kern="1200" dirty="0">
                <a:solidFill>
                  <a:schemeClr val="tx1"/>
                </a:solidFill>
                <a:effectLst/>
                <a:latin typeface="+mn-lt"/>
                <a:ea typeface="+mn-ea"/>
                <a:cs typeface="+mn-cs"/>
              </a:rPr>
              <a:t>also relied heavily on:</a:t>
            </a:r>
            <a:endParaRPr lang="en-AU"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 self-insurance,</a:t>
            </a:r>
            <a:endParaRPr lang="en-AU"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 and named-peril products such as hail and fire insurance.</a:t>
            </a:r>
            <a:endParaRPr lang="en-AU"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 government drought assistance,</a:t>
            </a:r>
          </a:p>
          <a:p>
            <a:r>
              <a:rPr lang="en-US" sz="1200" kern="1200" dirty="0">
                <a:solidFill>
                  <a:schemeClr val="tx1"/>
                </a:solidFill>
                <a:effectLst/>
                <a:latin typeface="+mn-lt"/>
                <a:ea typeface="+mn-ea"/>
                <a:cs typeface="+mn-cs"/>
              </a:rPr>
              <a:t>- Programs such as the </a:t>
            </a:r>
            <a:r>
              <a:rPr lang="en-US" sz="1200" b="1" kern="1200" dirty="0">
                <a:solidFill>
                  <a:schemeClr val="tx1"/>
                </a:solidFill>
                <a:effectLst/>
                <a:latin typeface="+mn-lt"/>
                <a:ea typeface="+mn-ea"/>
                <a:cs typeface="+mn-cs"/>
              </a:rPr>
              <a:t>Farm Household Allowance and Drought Communities Program </a:t>
            </a:r>
            <a:r>
              <a:rPr lang="en-US" sz="1200" kern="1200" dirty="0">
                <a:solidFill>
                  <a:schemeClr val="tx1"/>
                </a:solidFill>
                <a:effectLst/>
                <a:latin typeface="+mn-lt"/>
                <a:ea typeface="+mn-ea"/>
                <a:cs typeface="+mn-cs"/>
              </a:rPr>
              <a:t>became major support mechanisms during severe drought periods.</a:t>
            </a:r>
            <a:endParaRPr lang="en-AU"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&gt; But today, </a:t>
            </a:r>
            <a:r>
              <a:rPr lang="en-US" sz="1200" b="1" kern="1200" dirty="0">
                <a:solidFill>
                  <a:schemeClr val="tx1"/>
                </a:solidFill>
                <a:effectLst/>
                <a:latin typeface="+mn-lt"/>
                <a:ea typeface="+mn-ea"/>
                <a:cs typeface="+mn-cs"/>
              </a:rPr>
              <a:t>things are beginning to change </a:t>
            </a:r>
            <a:r>
              <a:rPr lang="en-US" sz="1200" b="0" kern="1200" dirty="0">
                <a:solidFill>
                  <a:schemeClr val="tx1"/>
                </a:solidFill>
                <a:effectLst/>
                <a:latin typeface="+mn-lt"/>
                <a:ea typeface="+mn-ea"/>
                <a:cs typeface="+mn-cs"/>
              </a:rPr>
              <a:t>due to advances in:</a:t>
            </a:r>
            <a:endParaRPr lang="en-AU" sz="1200" b="1"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satellite monitoring, remote sensing,</a:t>
            </a:r>
            <a:endParaRPr lang="en-AU"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machine learning,</a:t>
            </a:r>
            <a:endParaRPr lang="en-AU"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and AI-driven climate analytics</a:t>
            </a:r>
            <a:endParaRPr lang="en-AU"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12BAB4C9-281C-FB9A-1426-51525F932944}"/>
              </a:ext>
            </a:extLst>
          </p:cNvPr>
          <p:cNvSpPr>
            <a:spLocks noGrp="1"/>
          </p:cNvSpPr>
          <p:nvPr>
            <p:ph type="sldNum" sz="quarter" idx="5"/>
          </p:nvPr>
        </p:nvSpPr>
        <p:spPr/>
        <p:txBody>
          <a:bodyPr/>
          <a:lstStyle/>
          <a:p>
            <a:fld id="{1BEA80CD-AE39-0C4B-A880-515F813E088A}" type="slidenum">
              <a:rPr lang="en-US" smtClean="0"/>
              <a:t>25</a:t>
            </a:fld>
            <a:endParaRPr lang="en-US"/>
          </a:p>
        </p:txBody>
      </p:sp>
    </p:spTree>
    <p:extLst>
      <p:ext uri="{BB962C8B-B14F-4D97-AF65-F5344CB8AC3E}">
        <p14:creationId xmlns:p14="http://schemas.microsoft.com/office/powerpoint/2010/main" val="336400318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From </a:t>
            </a:r>
            <a:r>
              <a:rPr lang="en-US" b="1" dirty="0"/>
              <a:t>Seed to Safety </a:t>
            </a:r>
            <a:r>
              <a:rPr lang="en-US" dirty="0"/>
              <a:t>is more than a </a:t>
            </a:r>
            <a:r>
              <a:rPr lang="en-US" b="1" dirty="0"/>
              <a:t>research concept </a:t>
            </a:r>
            <a:r>
              <a:rPr lang="en-US" dirty="0"/>
              <a:t>— it is a </a:t>
            </a:r>
            <a:r>
              <a:rPr lang="en-US" b="1" dirty="0"/>
              <a:t>vision for making agricultural insurance </a:t>
            </a:r>
            <a:r>
              <a:rPr lang="en-US" dirty="0"/>
              <a:t>more </a:t>
            </a:r>
            <a:r>
              <a:rPr lang="en-US" b="1" dirty="0"/>
              <a:t>adaptive, more timely, </a:t>
            </a:r>
            <a:r>
              <a:rPr lang="en-US" dirty="0"/>
              <a:t>and ultimately more </a:t>
            </a:r>
            <a:r>
              <a:rPr lang="en-US" b="1" dirty="0"/>
              <a:t>meaningful for farmers.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2. As we look to the future, </a:t>
            </a:r>
            <a:r>
              <a:rPr lang="en-US" b="1" dirty="0"/>
              <a:t>WII in Australia </a:t>
            </a:r>
            <a:r>
              <a:rPr lang="en-US" dirty="0"/>
              <a:t>is entering a </a:t>
            </a:r>
            <a:r>
              <a:rPr lang="en-US" b="1" dirty="0"/>
              <a:t>major turning point.</a:t>
            </a:r>
          </a:p>
          <a:p>
            <a:endParaRPr lang="en-US" dirty="0"/>
          </a:p>
          <a:p>
            <a:r>
              <a:rPr lang="en-US" dirty="0"/>
              <a:t>3. For decades, </a:t>
            </a:r>
            <a:r>
              <a:rPr lang="en-US" b="1" dirty="0"/>
              <a:t>traditional agricultural insurance </a:t>
            </a:r>
            <a:r>
              <a:rPr lang="en-US" dirty="0"/>
              <a:t>struggled in Australia because our climate is simply </a:t>
            </a:r>
            <a:r>
              <a:rPr lang="en-US" b="1" dirty="0"/>
              <a:t>too variable, too geographically diverse, and too exposed to systemic drought risk. </a:t>
            </a:r>
          </a:p>
          <a:p>
            <a:endParaRPr lang="en-US" dirty="0"/>
          </a:p>
          <a:p>
            <a:r>
              <a:rPr lang="en-US" dirty="0"/>
              <a:t>4. But what’s changing now is the </a:t>
            </a:r>
            <a:r>
              <a:rPr lang="en-US" b="1" dirty="0"/>
              <a:t>data, the technology, and the design philosophy </a:t>
            </a:r>
            <a:r>
              <a:rPr lang="en-US" dirty="0"/>
              <a:t>behind insurance itself.</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5. There are also other </a:t>
            </a:r>
            <a:r>
              <a:rPr lang="en-US" b="1" dirty="0"/>
              <a:t>key forces driving change </a:t>
            </a:r>
            <a:r>
              <a:rPr lang="en-US" dirty="0"/>
              <a:t>— (4)</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6. Agriculture doesn’t work in one </a:t>
            </a:r>
            <a:r>
              <a:rPr lang="en-US" b="1" dirty="0"/>
              <a:t>single block of time.</a:t>
            </a:r>
            <a:r>
              <a:rPr lang="en-US" dirty="0"/>
              <a:t> Crops are </a:t>
            </a:r>
            <a:r>
              <a:rPr lang="en-US" b="1" dirty="0"/>
              <a:t>biologically dynamic</a:t>
            </a:r>
            <a:r>
              <a:rPr lang="en-US" dirty="0"/>
              <a:t>. Risk changes </a:t>
            </a:r>
            <a:r>
              <a:rPr lang="en-US" b="1" dirty="0"/>
              <a:t>across growth stages</a:t>
            </a:r>
            <a:r>
              <a:rPr lang="en-US" dirty="0"/>
              <a:t>. Farmer cash flow needs also </a:t>
            </a:r>
            <a:r>
              <a:rPr lang="en-US" b="1" dirty="0"/>
              <a:t>change during the season</a:t>
            </a:r>
            <a:r>
              <a:rPr lang="en-US" dirty="0"/>
              <a:t>.</a:t>
            </a:r>
          </a:p>
          <a:p>
            <a:endParaRPr lang="en-US" dirty="0"/>
          </a:p>
          <a:p>
            <a:r>
              <a:rPr lang="en-US" dirty="0"/>
              <a:t>7. We’re moving away from these </a:t>
            </a:r>
            <a:r>
              <a:rPr lang="en-US" b="1" dirty="0"/>
              <a:t>static, one-size-fits-all products</a:t>
            </a:r>
            <a:r>
              <a:rPr lang="en-US" dirty="0"/>
              <a:t>… toward dynamic, climate-responsive protection systems.</a:t>
            </a:r>
          </a:p>
          <a:p>
            <a:endParaRPr lang="en-US" dirty="0"/>
          </a:p>
          <a:p>
            <a:r>
              <a:rPr lang="en-US" dirty="0"/>
              <a:t>8. That is why the future lies in </a:t>
            </a:r>
            <a:r>
              <a:rPr lang="en-US" b="1" dirty="0"/>
              <a:t>next-generation hybrid WII </a:t>
            </a:r>
            <a:r>
              <a:rPr lang="en-US" dirty="0"/>
              <a:t>— with </a:t>
            </a:r>
            <a:r>
              <a:rPr lang="en-US" b="1" dirty="0"/>
              <a:t>dynamic contract dates </a:t>
            </a:r>
            <a:r>
              <a:rPr lang="en-US" dirty="0"/>
              <a:t>aligned to planting, </a:t>
            </a:r>
            <a:r>
              <a:rPr lang="en-US" b="1" dirty="0"/>
              <a:t>stage-specific</a:t>
            </a:r>
            <a:r>
              <a:rPr lang="en-US" dirty="0"/>
              <a:t> weather indexes, </a:t>
            </a:r>
            <a:r>
              <a:rPr lang="en-US" b="1" dirty="0"/>
              <a:t>dynamic crop growth </a:t>
            </a:r>
            <a:r>
              <a:rPr lang="en-US" dirty="0"/>
              <a:t>modelling, and </a:t>
            </a:r>
            <a:r>
              <a:rPr lang="en-US" b="1" dirty="0"/>
              <a:t>staggered payouts </a:t>
            </a:r>
            <a:r>
              <a:rPr lang="en-US" dirty="0"/>
              <a:t>across the season.</a:t>
            </a:r>
          </a:p>
          <a:p>
            <a:endParaRPr lang="en-US" dirty="0"/>
          </a:p>
          <a:p>
            <a:r>
              <a:rPr lang="en-US" dirty="0"/>
              <a:t>9. Importantly, early-season payouts can provide immediate support for </a:t>
            </a:r>
            <a:r>
              <a:rPr lang="en-US" b="1" dirty="0"/>
              <a:t>replanting and resilience.</a:t>
            </a:r>
            <a:endParaRPr lang="en-US" dirty="0"/>
          </a:p>
          <a:p>
            <a:endParaRPr lang="en-US" dirty="0"/>
          </a:p>
          <a:p>
            <a:r>
              <a:rPr lang="en-US" dirty="0"/>
              <a:t>10. On the right, we can already see the </a:t>
            </a:r>
            <a:r>
              <a:rPr lang="en-US" b="1" dirty="0"/>
              <a:t>foundations of an emerging Australian WII </a:t>
            </a:r>
            <a:r>
              <a:rPr lang="en-US" dirty="0"/>
              <a:t>industry, with </a:t>
            </a:r>
            <a:r>
              <a:rPr lang="en-US" dirty="0" err="1"/>
              <a:t>organisations</a:t>
            </a:r>
            <a:r>
              <a:rPr lang="en-US" dirty="0"/>
              <a:t> such as </a:t>
            </a:r>
            <a:r>
              <a:rPr lang="en-US" b="1" dirty="0" err="1"/>
              <a:t>CelsiusPro</a:t>
            </a:r>
            <a:r>
              <a:rPr lang="en-US" b="1" dirty="0"/>
              <a:t>, </a:t>
            </a:r>
            <a:r>
              <a:rPr lang="en-US" b="1" dirty="0" err="1"/>
              <a:t>Hillridge</a:t>
            </a:r>
            <a:r>
              <a:rPr lang="en-US" b="1" dirty="0"/>
              <a:t>, and Descartes </a:t>
            </a:r>
            <a:r>
              <a:rPr lang="en-US" dirty="0"/>
              <a:t>actively developing parametric and climate-risk solutions for agriculture.</a:t>
            </a:r>
          </a:p>
          <a:p>
            <a:endParaRPr lang="en-US" dirty="0"/>
          </a:p>
          <a:p>
            <a:r>
              <a:rPr lang="en-US" dirty="0"/>
              <a:t>11. And if designed well, these systems have the potential to reduce basis risk, improve </a:t>
            </a:r>
            <a:r>
              <a:rPr lang="en-US" b="1" dirty="0"/>
              <a:t>resilience, strengthen rural communities, and help agriculture adapt to an increasingly uncertain climate future.</a:t>
            </a:r>
          </a:p>
          <a:p>
            <a:endParaRPr lang="en-US" dirty="0"/>
          </a:p>
          <a:p>
            <a:r>
              <a:rPr lang="en-US" dirty="0"/>
              <a:t>Thank you for your time today.</a:t>
            </a:r>
          </a:p>
          <a:p>
            <a:endParaRPr lang="en-AU" dirty="0"/>
          </a:p>
        </p:txBody>
      </p:sp>
      <p:sp>
        <p:nvSpPr>
          <p:cNvPr id="4" name="Slide Number Placeholder 3"/>
          <p:cNvSpPr>
            <a:spLocks noGrp="1"/>
          </p:cNvSpPr>
          <p:nvPr>
            <p:ph type="sldNum" sz="quarter" idx="5"/>
          </p:nvPr>
        </p:nvSpPr>
        <p:spPr/>
        <p:txBody>
          <a:bodyPr/>
          <a:lstStyle/>
          <a:p>
            <a:fld id="{1BEA80CD-AE39-0C4B-A880-515F813E088A}" type="slidenum">
              <a:rPr lang="en-US" smtClean="0"/>
              <a:t>26</a:t>
            </a:fld>
            <a:endParaRPr lang="en-US"/>
          </a:p>
        </p:txBody>
      </p:sp>
    </p:spTree>
    <p:extLst>
      <p:ext uri="{BB962C8B-B14F-4D97-AF65-F5344CB8AC3E}">
        <p14:creationId xmlns:p14="http://schemas.microsoft.com/office/powerpoint/2010/main" val="41497138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BA9120-7886-A21D-6A3C-CFC2B7E3AD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6D42A3-25BA-6C67-8000-D643252F8E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A8E3EC-9A8A-0740-378C-7D763B2E1FBB}"/>
              </a:ext>
            </a:extLst>
          </p:cNvPr>
          <p:cNvSpPr>
            <a:spLocks noGrp="1"/>
          </p:cNvSpPr>
          <p:nvPr>
            <p:ph type="body" idx="1"/>
          </p:nvPr>
        </p:nvSpPr>
        <p:spPr/>
        <p:txBody>
          <a:bodyPr/>
          <a:lstStyle/>
          <a:p>
            <a:endParaRPr lang="en-US" b="1" dirty="0"/>
          </a:p>
          <a:p>
            <a:pPr marL="228600" indent="-228600">
              <a:buAutoNum type="arabicPeriod"/>
            </a:pPr>
            <a:r>
              <a:rPr lang="en-US" b="1" dirty="0"/>
              <a:t>Traditional indemnity based</a:t>
            </a:r>
            <a:r>
              <a:rPr lang="en-US" dirty="0"/>
              <a:t> crop insurance is </a:t>
            </a:r>
            <a:r>
              <a:rPr lang="en-US" b="1" dirty="0"/>
              <a:t>widely adopted globally </a:t>
            </a:r>
            <a:r>
              <a:rPr lang="en-US" dirty="0"/>
              <a:t>however has </a:t>
            </a:r>
            <a:r>
              <a:rPr lang="en-US" b="1" dirty="0"/>
              <a:t>certain challenges due to:</a:t>
            </a:r>
            <a:endParaRPr lang="en-US" b="0" dirty="0"/>
          </a:p>
          <a:p>
            <a:pPr marL="171450" indent="-171450">
              <a:buFontTx/>
              <a:buChar char="-"/>
            </a:pPr>
            <a:r>
              <a:rPr lang="en-US" b="0" dirty="0"/>
              <a:t>Lengthy claims assessment process</a:t>
            </a:r>
          </a:p>
          <a:p>
            <a:pPr marL="171450" indent="-171450">
              <a:buFontTx/>
              <a:buChar char="-"/>
            </a:pPr>
            <a:r>
              <a:rPr lang="en-US" b="0" dirty="0"/>
              <a:t>Moral hazard</a:t>
            </a:r>
          </a:p>
          <a:p>
            <a:pPr marL="171450" indent="-171450">
              <a:buFontTx/>
              <a:buChar char="-"/>
            </a:pPr>
            <a:r>
              <a:rPr lang="en-US" b="0" dirty="0"/>
              <a:t>Delayed payouts</a:t>
            </a:r>
          </a:p>
          <a:p>
            <a:endParaRPr lang="en-US" dirty="0"/>
          </a:p>
          <a:p>
            <a:r>
              <a:rPr lang="en-US" dirty="0"/>
              <a:t>2. Alternatively WII is a </a:t>
            </a:r>
            <a:r>
              <a:rPr lang="en-US" b="1" dirty="0"/>
              <a:t>new innovative risk management tool </a:t>
            </a:r>
            <a:r>
              <a:rPr lang="en-US" dirty="0"/>
              <a:t>that has </a:t>
            </a:r>
            <a:r>
              <a:rPr lang="en-US" b="1" dirty="0"/>
              <a:t>emerged</a:t>
            </a:r>
            <a:r>
              <a:rPr lang="en-US" dirty="0"/>
              <a:t> globally especially in </a:t>
            </a:r>
            <a:r>
              <a:rPr lang="en-US" b="1" dirty="0"/>
              <a:t>recent years</a:t>
            </a:r>
          </a:p>
          <a:p>
            <a:endParaRPr lang="en-US" dirty="0"/>
          </a:p>
          <a:p>
            <a:r>
              <a:rPr lang="en-US" dirty="0"/>
              <a:t>3. Indemnity insurance pays based on the farmer’s </a:t>
            </a:r>
            <a:r>
              <a:rPr lang="en-US" b="1" dirty="0"/>
              <a:t>actual loss after damage is </a:t>
            </a:r>
            <a:r>
              <a:rPr lang="en-US" dirty="0"/>
              <a:t>assessed in the field, while WII pays automatically when a </a:t>
            </a:r>
            <a:r>
              <a:rPr lang="en-US" b="1" dirty="0"/>
              <a:t>weather trigger is reached.</a:t>
            </a:r>
          </a:p>
          <a:p>
            <a:endParaRPr lang="en-US" dirty="0"/>
          </a:p>
          <a:p>
            <a:r>
              <a:rPr lang="en-US" dirty="0"/>
              <a:t>4. If indemnity insurance can be compared to </a:t>
            </a:r>
            <a:r>
              <a:rPr lang="en-US" b="1" dirty="0"/>
              <a:t>repairing a car after an accident</a:t>
            </a:r>
            <a:r>
              <a:rPr lang="en-US" dirty="0"/>
              <a:t>, then WII is like an </a:t>
            </a:r>
            <a:r>
              <a:rPr lang="en-US" b="1" dirty="0"/>
              <a:t>umbrella that opens the moment it starts raining.</a:t>
            </a:r>
          </a:p>
          <a:p>
            <a:endParaRPr lang="en-US" dirty="0"/>
          </a:p>
          <a:p>
            <a:r>
              <a:rPr lang="en-US" dirty="0"/>
              <a:t>5. measures </a:t>
            </a:r>
            <a:r>
              <a:rPr lang="en-US" b="1" dirty="0"/>
              <a:t>actual damage</a:t>
            </a:r>
            <a:r>
              <a:rPr lang="en-US" dirty="0"/>
              <a:t>, while WII measures </a:t>
            </a:r>
            <a:r>
              <a:rPr lang="en-US" b="1" dirty="0"/>
              <a:t>weather conditions.</a:t>
            </a:r>
          </a:p>
          <a:p>
            <a:endParaRPr lang="en-US" b="1" dirty="0"/>
          </a:p>
          <a:p>
            <a:r>
              <a:rPr lang="en-US" b="0" dirty="0"/>
              <a:t> </a:t>
            </a:r>
          </a:p>
          <a:p>
            <a:endParaRPr lang="en-US" b="1" dirty="0"/>
          </a:p>
        </p:txBody>
      </p:sp>
      <p:sp>
        <p:nvSpPr>
          <p:cNvPr id="4" name="Slide Number Placeholder 3">
            <a:extLst>
              <a:ext uri="{FF2B5EF4-FFF2-40B4-BE49-F238E27FC236}">
                <a16:creationId xmlns:a16="http://schemas.microsoft.com/office/drawing/2014/main" id="{74750EA1-03A7-D20E-86D5-2E0B2C83353F}"/>
              </a:ext>
            </a:extLst>
          </p:cNvPr>
          <p:cNvSpPr>
            <a:spLocks noGrp="1"/>
          </p:cNvSpPr>
          <p:nvPr>
            <p:ph type="sldNum" sz="quarter" idx="5"/>
          </p:nvPr>
        </p:nvSpPr>
        <p:spPr/>
        <p:txBody>
          <a:bodyPr/>
          <a:lstStyle/>
          <a:p>
            <a:fld id="{1BEA80CD-AE39-0C4B-A880-515F813E088A}" type="slidenum">
              <a:rPr lang="en-US" smtClean="0"/>
              <a:t>3</a:t>
            </a:fld>
            <a:endParaRPr lang="en-US"/>
          </a:p>
        </p:txBody>
      </p:sp>
    </p:spTree>
    <p:extLst>
      <p:ext uri="{BB962C8B-B14F-4D97-AF65-F5344CB8AC3E}">
        <p14:creationId xmlns:p14="http://schemas.microsoft.com/office/powerpoint/2010/main" val="38311826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C3CAC0-728A-DF6B-9355-3C89E2DE2E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5ACE4A-BB48-2498-C62D-874335F26B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A1E39D-F6E9-441E-1F7A-A7C7A849F8AE}"/>
              </a:ext>
            </a:extLst>
          </p:cNvPr>
          <p:cNvSpPr>
            <a:spLocks noGrp="1"/>
          </p:cNvSpPr>
          <p:nvPr>
            <p:ph type="body" idx="1"/>
          </p:nvPr>
        </p:nvSpPr>
        <p:spPr/>
        <p:txBody>
          <a:bodyPr/>
          <a:lstStyle/>
          <a:p>
            <a:endParaRPr lang="en-US" dirty="0"/>
          </a:p>
          <a:p>
            <a:r>
              <a:rPr lang="en-US" dirty="0"/>
              <a:t>2. Alternatively WII is a </a:t>
            </a:r>
            <a:r>
              <a:rPr lang="en-US" b="1" dirty="0"/>
              <a:t>new innovative risk management tool </a:t>
            </a:r>
            <a:r>
              <a:rPr lang="en-US" dirty="0"/>
              <a:t>that has </a:t>
            </a:r>
            <a:r>
              <a:rPr lang="en-US" b="1" dirty="0"/>
              <a:t>emerged</a:t>
            </a:r>
            <a:r>
              <a:rPr lang="en-US" dirty="0"/>
              <a:t> globally especially in </a:t>
            </a:r>
            <a:r>
              <a:rPr lang="en-US" b="1" dirty="0"/>
              <a:t>recent years</a:t>
            </a:r>
          </a:p>
          <a:p>
            <a:endParaRPr lang="en-US" dirty="0"/>
          </a:p>
          <a:p>
            <a:r>
              <a:rPr lang="en-US" dirty="0"/>
              <a:t>3. Indemnity insurance pays based on the farmer’s </a:t>
            </a:r>
            <a:r>
              <a:rPr lang="en-US" b="1" dirty="0"/>
              <a:t>actual loss after damage is </a:t>
            </a:r>
            <a:r>
              <a:rPr lang="en-US" dirty="0"/>
              <a:t>assessed in the field, while WII pays automatically when a </a:t>
            </a:r>
            <a:r>
              <a:rPr lang="en-US" b="1" dirty="0"/>
              <a:t>weather trigger is reached.</a:t>
            </a:r>
          </a:p>
          <a:p>
            <a:endParaRPr lang="en-US" dirty="0"/>
          </a:p>
          <a:p>
            <a:r>
              <a:rPr lang="en-US" dirty="0"/>
              <a:t>4. If indemnity insurance can be compared to </a:t>
            </a:r>
            <a:r>
              <a:rPr lang="en-US" b="1" dirty="0"/>
              <a:t>repairing a car after an accident</a:t>
            </a:r>
            <a:r>
              <a:rPr lang="en-US" dirty="0"/>
              <a:t>, then WII is like an </a:t>
            </a:r>
            <a:r>
              <a:rPr lang="en-US" b="1" dirty="0"/>
              <a:t>umbrella that opens the moment it starts raining.</a:t>
            </a:r>
          </a:p>
          <a:p>
            <a:endParaRPr lang="en-US" dirty="0"/>
          </a:p>
          <a:p>
            <a:r>
              <a:rPr lang="en-US" dirty="0"/>
              <a:t>5. measures </a:t>
            </a:r>
            <a:r>
              <a:rPr lang="en-US" b="1" dirty="0"/>
              <a:t>actual damage</a:t>
            </a:r>
            <a:r>
              <a:rPr lang="en-US" dirty="0"/>
              <a:t>, while WII measures </a:t>
            </a:r>
            <a:r>
              <a:rPr lang="en-US" b="1" dirty="0"/>
              <a:t>weather conditions.</a:t>
            </a:r>
          </a:p>
          <a:p>
            <a:endParaRPr lang="en-US" b="1" dirty="0"/>
          </a:p>
          <a:p>
            <a:r>
              <a:rPr lang="en-US" b="0" dirty="0"/>
              <a:t> </a:t>
            </a:r>
          </a:p>
          <a:p>
            <a:endParaRPr lang="en-US" b="1" dirty="0"/>
          </a:p>
        </p:txBody>
      </p:sp>
      <p:sp>
        <p:nvSpPr>
          <p:cNvPr id="4" name="Slide Number Placeholder 3">
            <a:extLst>
              <a:ext uri="{FF2B5EF4-FFF2-40B4-BE49-F238E27FC236}">
                <a16:creationId xmlns:a16="http://schemas.microsoft.com/office/drawing/2014/main" id="{321A3E63-E9E3-A8BC-E82E-A5D75997C838}"/>
              </a:ext>
            </a:extLst>
          </p:cNvPr>
          <p:cNvSpPr>
            <a:spLocks noGrp="1"/>
          </p:cNvSpPr>
          <p:nvPr>
            <p:ph type="sldNum" sz="quarter" idx="5"/>
          </p:nvPr>
        </p:nvSpPr>
        <p:spPr/>
        <p:txBody>
          <a:bodyPr/>
          <a:lstStyle/>
          <a:p>
            <a:fld id="{1BEA80CD-AE39-0C4B-A880-515F813E088A}" type="slidenum">
              <a:rPr lang="en-US" smtClean="0"/>
              <a:t>4</a:t>
            </a:fld>
            <a:endParaRPr lang="en-US"/>
          </a:p>
        </p:txBody>
      </p:sp>
    </p:spTree>
    <p:extLst>
      <p:ext uri="{BB962C8B-B14F-4D97-AF65-F5344CB8AC3E}">
        <p14:creationId xmlns:p14="http://schemas.microsoft.com/office/powerpoint/2010/main" val="21406962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BFA8D-ACAC-5415-00B9-A835D99C67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807B27-171A-6AFD-9C6C-104C1AB859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1BFA0A-84A9-F37F-A833-B89713440AAB}"/>
              </a:ext>
            </a:extLst>
          </p:cNvPr>
          <p:cNvSpPr>
            <a:spLocks noGrp="1"/>
          </p:cNvSpPr>
          <p:nvPr>
            <p:ph type="body" idx="1"/>
          </p:nvPr>
        </p:nvSpPr>
        <p:spPr/>
        <p:txBody>
          <a:bodyPr/>
          <a:lstStyle/>
          <a:p>
            <a:r>
              <a:rPr lang="en-US" dirty="0"/>
              <a:t>1. In both products Premium is the sum of</a:t>
            </a:r>
            <a:r>
              <a:rPr lang="en-US" b="1" dirty="0"/>
              <a:t> risks, costs, profit and uncertainty</a:t>
            </a:r>
          </a:p>
          <a:p>
            <a:endParaRPr lang="en-US" dirty="0"/>
          </a:p>
          <a:p>
            <a:r>
              <a:rPr lang="en-US" dirty="0"/>
              <a:t>2. Traditional indemnity insurance in </a:t>
            </a:r>
            <a:r>
              <a:rPr lang="en-US" b="1" dirty="0"/>
              <a:t>Australia</a:t>
            </a:r>
            <a:r>
              <a:rPr lang="en-US" dirty="0"/>
              <a:t> has historically faced </a:t>
            </a:r>
            <a:r>
              <a:rPr lang="en-US" b="1" dirty="0"/>
              <a:t>challenges</a:t>
            </a:r>
            <a:r>
              <a:rPr lang="en-US" dirty="0"/>
              <a:t> will </a:t>
            </a:r>
            <a:r>
              <a:rPr lang="en-US" b="1" dirty="0"/>
              <a:t>limited uptake </a:t>
            </a:r>
            <a:r>
              <a:rPr lang="en-US" b="0" dirty="0"/>
              <a:t>due to </a:t>
            </a:r>
            <a:r>
              <a:rPr lang="en-US" b="1" dirty="0"/>
              <a:t>expensive premiums.</a:t>
            </a:r>
          </a:p>
          <a:p>
            <a:endParaRPr lang="en-US" dirty="0"/>
          </a:p>
          <a:p>
            <a:r>
              <a:rPr lang="en-US" dirty="0"/>
              <a:t>3. The insurer has high operating costs and uncertainty due to </a:t>
            </a:r>
            <a:r>
              <a:rPr lang="en-US" b="1" dirty="0"/>
              <a:t>sending loss adjusters, assessment of individual farm damage, </a:t>
            </a:r>
            <a:r>
              <a:rPr lang="en-US" b="0" dirty="0"/>
              <a:t>and</a:t>
            </a:r>
            <a:r>
              <a:rPr lang="en-US" b="1" dirty="0"/>
              <a:t> management of lengthy administration processes.</a:t>
            </a:r>
          </a:p>
          <a:p>
            <a:endParaRPr lang="en-US" dirty="0"/>
          </a:p>
          <a:p>
            <a:r>
              <a:rPr lang="en-US" dirty="0"/>
              <a:t>4. WII </a:t>
            </a:r>
            <a:r>
              <a:rPr lang="en-US" b="1" dirty="0"/>
              <a:t>reduces both operating cost and uncertainty </a:t>
            </a:r>
            <a:r>
              <a:rPr lang="en-US" dirty="0"/>
              <a:t>because payouts are triggered automatically using </a:t>
            </a:r>
            <a:r>
              <a:rPr lang="en-US" b="1" dirty="0"/>
              <a:t>independently verified weather data.</a:t>
            </a:r>
          </a:p>
          <a:p>
            <a:endParaRPr lang="en-US" b="1" dirty="0"/>
          </a:p>
          <a:p>
            <a:r>
              <a:rPr lang="en-US" dirty="0"/>
              <a:t>5. Consequently WII offers a more </a:t>
            </a:r>
            <a:r>
              <a:rPr lang="en-US" b="1" dirty="0"/>
              <a:t>affordable and accessible</a:t>
            </a:r>
            <a:r>
              <a:rPr lang="en-US" dirty="0"/>
              <a:t> form of protection for </a:t>
            </a:r>
            <a:r>
              <a:rPr lang="en-US" b="1" dirty="0"/>
              <a:t>smallholder farmers.</a:t>
            </a:r>
            <a:endParaRPr lang="en-AU" sz="1200" b="1"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54F65A17-E254-B11F-8AE7-6498B6AF83D6}"/>
              </a:ext>
            </a:extLst>
          </p:cNvPr>
          <p:cNvSpPr>
            <a:spLocks noGrp="1"/>
          </p:cNvSpPr>
          <p:nvPr>
            <p:ph type="sldNum" sz="quarter" idx="5"/>
          </p:nvPr>
        </p:nvSpPr>
        <p:spPr/>
        <p:txBody>
          <a:bodyPr/>
          <a:lstStyle/>
          <a:p>
            <a:fld id="{1BEA80CD-AE39-0C4B-A880-515F813E088A}" type="slidenum">
              <a:rPr lang="en-US" smtClean="0"/>
              <a:t>5</a:t>
            </a:fld>
            <a:endParaRPr lang="en-US"/>
          </a:p>
        </p:txBody>
      </p:sp>
    </p:spTree>
    <p:extLst>
      <p:ext uri="{BB962C8B-B14F-4D97-AF65-F5344CB8AC3E}">
        <p14:creationId xmlns:p14="http://schemas.microsoft.com/office/powerpoint/2010/main" val="23552752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Now might be good point to talk about some </a:t>
            </a:r>
            <a:r>
              <a:rPr lang="en-AU" b="1" dirty="0"/>
              <a:t>key terminology and parameters</a:t>
            </a:r>
            <a:r>
              <a:rPr lang="en-AU" dirty="0"/>
              <a:t> of a WII contract, which I will refer to throughout this presentation</a:t>
            </a:r>
          </a:p>
          <a:p>
            <a:endParaRPr lang="en-AU" dirty="0"/>
          </a:p>
          <a:p>
            <a:r>
              <a:rPr lang="en-AU" dirty="0"/>
              <a:t>There are 6 key parameters of a WII product.</a:t>
            </a:r>
          </a:p>
        </p:txBody>
      </p:sp>
      <p:sp>
        <p:nvSpPr>
          <p:cNvPr id="4" name="Slide Number Placeholder 3"/>
          <p:cNvSpPr>
            <a:spLocks noGrp="1"/>
          </p:cNvSpPr>
          <p:nvPr>
            <p:ph type="sldNum" sz="quarter" idx="5"/>
          </p:nvPr>
        </p:nvSpPr>
        <p:spPr/>
        <p:txBody>
          <a:bodyPr/>
          <a:lstStyle/>
          <a:p>
            <a:fld id="{1BEA80CD-AE39-0C4B-A880-515F813E088A}" type="slidenum">
              <a:rPr lang="en-US" smtClean="0"/>
              <a:t>6</a:t>
            </a:fld>
            <a:endParaRPr lang="en-US"/>
          </a:p>
        </p:txBody>
      </p:sp>
    </p:spTree>
    <p:extLst>
      <p:ext uri="{BB962C8B-B14F-4D97-AF65-F5344CB8AC3E}">
        <p14:creationId xmlns:p14="http://schemas.microsoft.com/office/powerpoint/2010/main" val="35825403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C8167B-1DF8-0264-88F2-858C49FE1E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06ED6B-6478-5E74-C930-641647F692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4B5EE1-0E02-F293-67CF-14327C8EC571}"/>
              </a:ext>
            </a:extLst>
          </p:cNvPr>
          <p:cNvSpPr>
            <a:spLocks noGrp="1"/>
          </p:cNvSpPr>
          <p:nvPr>
            <p:ph type="body" idx="1"/>
          </p:nvPr>
        </p:nvSpPr>
        <p:spPr/>
        <p:txBody>
          <a:bodyPr/>
          <a:lstStyle/>
          <a:p>
            <a:r>
              <a:rPr lang="en-US" dirty="0"/>
              <a:t>One of the </a:t>
            </a:r>
            <a:r>
              <a:rPr lang="en-US" b="1" dirty="0"/>
              <a:t>greatest challenges in WII </a:t>
            </a:r>
            <a:r>
              <a:rPr lang="en-US" dirty="0"/>
              <a:t>is something called </a:t>
            </a:r>
            <a:r>
              <a:rPr lang="en-US" i="1" dirty="0"/>
              <a:t>basis risk</a:t>
            </a:r>
            <a:r>
              <a:rPr lang="en-US" dirty="0"/>
              <a:t> — this is the difference between the farmer’s actual crop yield loss and the payout from the WII contract.</a:t>
            </a:r>
          </a:p>
          <a:p>
            <a:endParaRPr lang="en-US" dirty="0"/>
          </a:p>
          <a:p>
            <a:r>
              <a:rPr lang="en-US" dirty="0"/>
              <a:t>There are three major forms of basis risk.</a:t>
            </a:r>
          </a:p>
          <a:p>
            <a:endParaRPr lang="en-US" dirty="0"/>
          </a:p>
          <a:p>
            <a:r>
              <a:rPr lang="en-US" dirty="0"/>
              <a:t>1) First, </a:t>
            </a:r>
            <a:r>
              <a:rPr lang="en-US" b="1" dirty="0"/>
              <a:t>spatial basis risk</a:t>
            </a:r>
            <a:r>
              <a:rPr lang="en-US" dirty="0"/>
              <a:t> occurs when the weather recorded by the </a:t>
            </a:r>
            <a:r>
              <a:rPr lang="en-US" b="1" dirty="0"/>
              <a:t>weather station or remote sensing </a:t>
            </a:r>
            <a:r>
              <a:rPr lang="en-US" dirty="0"/>
              <a:t>index does not reflect the actual conditions at the farm. </a:t>
            </a:r>
          </a:p>
          <a:p>
            <a:pPr marL="0" indent="0">
              <a:buFontTx/>
              <a:buNone/>
            </a:pPr>
            <a:endParaRPr lang="en-US" dirty="0"/>
          </a:p>
          <a:p>
            <a:endParaRPr lang="en-AU"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D219392E-BBAE-11C8-1579-61F630672FF8}"/>
              </a:ext>
            </a:extLst>
          </p:cNvPr>
          <p:cNvSpPr>
            <a:spLocks noGrp="1"/>
          </p:cNvSpPr>
          <p:nvPr>
            <p:ph type="sldNum" sz="quarter" idx="5"/>
          </p:nvPr>
        </p:nvSpPr>
        <p:spPr/>
        <p:txBody>
          <a:bodyPr/>
          <a:lstStyle/>
          <a:p>
            <a:fld id="{1BEA80CD-AE39-0C4B-A880-515F813E088A}" type="slidenum">
              <a:rPr lang="en-US" smtClean="0"/>
              <a:t>7</a:t>
            </a:fld>
            <a:endParaRPr lang="en-US"/>
          </a:p>
        </p:txBody>
      </p:sp>
    </p:spTree>
    <p:extLst>
      <p:ext uri="{BB962C8B-B14F-4D97-AF65-F5344CB8AC3E}">
        <p14:creationId xmlns:p14="http://schemas.microsoft.com/office/powerpoint/2010/main" val="11990199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74986C-3E70-F540-65A1-5D91A82326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41312F-91C9-C4C1-AE1F-61FFCADF004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706BB73-BD36-8A15-84EB-A5B094E4AD91}"/>
              </a:ext>
            </a:extLst>
          </p:cNvPr>
          <p:cNvSpPr>
            <a:spLocks noGrp="1"/>
          </p:cNvSpPr>
          <p:nvPr>
            <p:ph type="body" idx="1"/>
          </p:nvPr>
        </p:nvSpPr>
        <p:spPr/>
        <p:txBody>
          <a:bodyPr/>
          <a:lstStyle/>
          <a:p>
            <a:pPr marL="0" indent="0">
              <a:buFontTx/>
              <a:buNone/>
            </a:pPr>
            <a:r>
              <a:rPr lang="en-US" dirty="0"/>
              <a:t>2) Second, </a:t>
            </a:r>
            <a:r>
              <a:rPr lang="en-US" b="1" dirty="0"/>
              <a:t>design basis risk</a:t>
            </a:r>
            <a:r>
              <a:rPr lang="en-US" dirty="0"/>
              <a:t> occurs when the </a:t>
            </a:r>
            <a:r>
              <a:rPr lang="en-US" b="1" dirty="0"/>
              <a:t>insurance index </a:t>
            </a:r>
            <a:r>
              <a:rPr lang="en-US" dirty="0"/>
              <a:t>itself does not fully capture the </a:t>
            </a:r>
            <a:r>
              <a:rPr lang="en-US" b="1" dirty="0"/>
              <a:t>true drivers of crop loss.</a:t>
            </a:r>
            <a:r>
              <a:rPr lang="en-US" dirty="0"/>
              <a:t> </a:t>
            </a:r>
          </a:p>
          <a:p>
            <a:pPr marL="0" indent="0">
              <a:buFontTx/>
              <a:buNone/>
            </a:pPr>
            <a:endParaRPr lang="en-US" dirty="0"/>
          </a:p>
          <a:p>
            <a:pPr marL="0" indent="0">
              <a:buFontTx/>
              <a:buNone/>
            </a:pPr>
            <a:r>
              <a:rPr lang="en-US" dirty="0"/>
              <a:t>For example, a </a:t>
            </a:r>
            <a:r>
              <a:rPr lang="en-US" b="1" dirty="0"/>
              <a:t>rainfall index </a:t>
            </a:r>
            <a:r>
              <a:rPr lang="en-US" b="0" dirty="0"/>
              <a:t>may be used in a </a:t>
            </a:r>
            <a:r>
              <a:rPr lang="en-US" b="1" dirty="0"/>
              <a:t>drought</a:t>
            </a:r>
            <a:r>
              <a:rPr lang="en-US" b="0" dirty="0"/>
              <a:t> </a:t>
            </a:r>
            <a:r>
              <a:rPr lang="en-US" b="1" dirty="0"/>
              <a:t>region</a:t>
            </a:r>
            <a:r>
              <a:rPr lang="en-US" b="0" dirty="0"/>
              <a:t> which is better suited to a </a:t>
            </a:r>
            <a:r>
              <a:rPr lang="en-US" b="1" dirty="0"/>
              <a:t>temperature index. </a:t>
            </a:r>
          </a:p>
          <a:p>
            <a:endParaRPr lang="en-US" dirty="0"/>
          </a:p>
          <a:p>
            <a:endParaRPr lang="en-AU"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5CE6482D-2B17-A782-D48E-234EDEE49408}"/>
              </a:ext>
            </a:extLst>
          </p:cNvPr>
          <p:cNvSpPr>
            <a:spLocks noGrp="1"/>
          </p:cNvSpPr>
          <p:nvPr>
            <p:ph type="sldNum" sz="quarter" idx="5"/>
          </p:nvPr>
        </p:nvSpPr>
        <p:spPr/>
        <p:txBody>
          <a:bodyPr/>
          <a:lstStyle/>
          <a:p>
            <a:fld id="{1BEA80CD-AE39-0C4B-A880-515F813E088A}" type="slidenum">
              <a:rPr lang="en-US" smtClean="0"/>
              <a:t>8</a:t>
            </a:fld>
            <a:endParaRPr lang="en-US"/>
          </a:p>
        </p:txBody>
      </p:sp>
    </p:spTree>
    <p:extLst>
      <p:ext uri="{BB962C8B-B14F-4D97-AF65-F5344CB8AC3E}">
        <p14:creationId xmlns:p14="http://schemas.microsoft.com/office/powerpoint/2010/main" val="35988220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F2474E-CC3B-3AD3-FDFA-679422B1DE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66B468-4F38-E07A-835A-FB8AB2F7CE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C34D58-D37E-C14D-A435-E71B3845785B}"/>
              </a:ext>
            </a:extLst>
          </p:cNvPr>
          <p:cNvSpPr>
            <a:spLocks noGrp="1"/>
          </p:cNvSpPr>
          <p:nvPr>
            <p:ph type="body" idx="1"/>
          </p:nvPr>
        </p:nvSpPr>
        <p:spPr/>
        <p:txBody>
          <a:bodyPr/>
          <a:lstStyle/>
          <a:p>
            <a:pPr marL="0" indent="0">
              <a:buFontTx/>
              <a:buNone/>
            </a:pPr>
            <a:r>
              <a:rPr lang="en-US" dirty="0"/>
              <a:t>3) Lastly Temporal basis risk occurs when the </a:t>
            </a:r>
            <a:r>
              <a:rPr lang="en-US" b="1" dirty="0"/>
              <a:t>timing of the insurance contract </a:t>
            </a:r>
            <a:r>
              <a:rPr lang="en-US" dirty="0"/>
              <a:t>does not align with the </a:t>
            </a:r>
            <a:r>
              <a:rPr lang="en-US" b="1" dirty="0"/>
              <a:t>crop’s actual growth stages </a:t>
            </a:r>
            <a:r>
              <a:rPr lang="en-US" dirty="0"/>
              <a:t>and </a:t>
            </a:r>
            <a:r>
              <a:rPr lang="en-US" b="1" dirty="0"/>
              <a:t>periods of weather sensitivity</a:t>
            </a:r>
            <a:r>
              <a:rPr lang="en-US" dirty="0"/>
              <a:t>. </a:t>
            </a:r>
          </a:p>
          <a:p>
            <a:pPr marL="0" indent="0">
              <a:buFontTx/>
              <a:buNone/>
            </a:pPr>
            <a:endParaRPr lang="en-US" dirty="0"/>
          </a:p>
          <a:p>
            <a:pPr marL="0" indent="0">
              <a:buFontTx/>
              <a:buNone/>
            </a:pPr>
            <a:r>
              <a:rPr lang="en-US" dirty="0"/>
              <a:t>This is the </a:t>
            </a:r>
            <a:r>
              <a:rPr lang="en-US" b="1" dirty="0"/>
              <a:t>least investigated </a:t>
            </a:r>
            <a:r>
              <a:rPr lang="en-US" dirty="0"/>
              <a:t>in the literature and research. And actually the </a:t>
            </a:r>
            <a:r>
              <a:rPr lang="en-US" b="1" dirty="0"/>
              <a:t>core focus of this research</a:t>
            </a:r>
            <a:r>
              <a:rPr lang="en-US" dirty="0"/>
              <a:t>.</a:t>
            </a:r>
          </a:p>
          <a:p>
            <a:endParaRPr lang="en-US" dirty="0"/>
          </a:p>
          <a:p>
            <a:endParaRPr lang="en-AU"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62B7F8C3-E2DF-38F6-E546-8FE3CE1C1601}"/>
              </a:ext>
            </a:extLst>
          </p:cNvPr>
          <p:cNvSpPr>
            <a:spLocks noGrp="1"/>
          </p:cNvSpPr>
          <p:nvPr>
            <p:ph type="sldNum" sz="quarter" idx="5"/>
          </p:nvPr>
        </p:nvSpPr>
        <p:spPr/>
        <p:txBody>
          <a:bodyPr/>
          <a:lstStyle/>
          <a:p>
            <a:fld id="{1BEA80CD-AE39-0C4B-A880-515F813E088A}" type="slidenum">
              <a:rPr lang="en-US" smtClean="0"/>
              <a:t>9</a:t>
            </a:fld>
            <a:endParaRPr lang="en-US"/>
          </a:p>
        </p:txBody>
      </p:sp>
    </p:spTree>
    <p:extLst>
      <p:ext uri="{BB962C8B-B14F-4D97-AF65-F5344CB8AC3E}">
        <p14:creationId xmlns:p14="http://schemas.microsoft.com/office/powerpoint/2010/main" val="28348942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D5113-57A5-9394-9EAC-AE049E0FC471}"/>
              </a:ext>
            </a:extLst>
          </p:cNvPr>
          <p:cNvSpPr>
            <a:spLocks noGrp="1"/>
          </p:cNvSpPr>
          <p:nvPr>
            <p:ph type="ctrTitle"/>
          </p:nvPr>
        </p:nvSpPr>
        <p:spPr>
          <a:xfrm>
            <a:off x="1984003" y="3702358"/>
            <a:ext cx="6571317" cy="780120"/>
          </a:xfrm>
        </p:spPr>
        <p:txBody>
          <a:bodyPr anchor="t" anchorCtr="0"/>
          <a:lstStyle>
            <a:lvl1pPr algn="l">
              <a:defRPr sz="3500" b="0" i="0">
                <a:solidFill>
                  <a:schemeClr val="bg1"/>
                </a:solidFill>
                <a:latin typeface="ABC Oracle Medium" panose="020B0504040202060203" pitchFamily="34" charset="77"/>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0F1D9585-239A-5710-5FBB-F38F3137D466}"/>
              </a:ext>
            </a:extLst>
          </p:cNvPr>
          <p:cNvSpPr>
            <a:spLocks noGrp="1"/>
          </p:cNvSpPr>
          <p:nvPr>
            <p:ph type="subTitle" idx="1"/>
          </p:nvPr>
        </p:nvSpPr>
        <p:spPr>
          <a:xfrm>
            <a:off x="2001357" y="4488870"/>
            <a:ext cx="6566752" cy="1598604"/>
          </a:xfrm>
        </p:spPr>
        <p:txBody>
          <a:bodyPr anchor="t" anchorCtr="0"/>
          <a:lstStyle>
            <a:lvl1pPr marL="0" indent="0" algn="l">
              <a:spcBef>
                <a:spcPts val="0"/>
              </a:spcBef>
              <a:spcAft>
                <a:spcPts val="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11" name="Graphic 9">
            <a:extLst>
              <a:ext uri="{FF2B5EF4-FFF2-40B4-BE49-F238E27FC236}">
                <a16:creationId xmlns:a16="http://schemas.microsoft.com/office/drawing/2014/main" id="{7C687F61-C361-715E-64E1-F940513FF331}"/>
              </a:ext>
            </a:extLst>
          </p:cNvPr>
          <p:cNvSpPr/>
          <p:nvPr/>
        </p:nvSpPr>
        <p:spPr>
          <a:xfrm>
            <a:off x="333637" y="298711"/>
            <a:ext cx="4232364" cy="2633050"/>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endParaRPr lang="en-US"/>
          </a:p>
        </p:txBody>
      </p:sp>
      <p:sp>
        <p:nvSpPr>
          <p:cNvPr id="5" name="Footer Placeholder 4">
            <a:extLst>
              <a:ext uri="{FF2B5EF4-FFF2-40B4-BE49-F238E27FC236}">
                <a16:creationId xmlns:a16="http://schemas.microsoft.com/office/drawing/2014/main" id="{6E921332-E814-972E-C4E3-95339D3485E1}"/>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2806871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Feature Copy">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2" y="269600"/>
            <a:ext cx="7132401" cy="3159399"/>
          </a:xfrm>
        </p:spPr>
        <p:txBody>
          <a:bodyPr/>
          <a:lstStyle>
            <a:lvl1pPr>
              <a:defRPr sz="4200" b="0" i="0">
                <a:solidFill>
                  <a:schemeClr val="bg1"/>
                </a:solidFill>
                <a:latin typeface="+mj-lt"/>
              </a:defRPr>
            </a:lvl1pPr>
          </a:lstStyle>
          <a:p>
            <a:r>
              <a:rPr lang="en-US" dirty="0"/>
              <a:t>Click to edit Master title style</a:t>
            </a:r>
            <a:endParaRPr lang="en-GB" dirty="0"/>
          </a:p>
        </p:txBody>
      </p:sp>
      <p:sp>
        <p:nvSpPr>
          <p:cNvPr id="3" name="Graphic 9">
            <a:extLst>
              <a:ext uri="{FF2B5EF4-FFF2-40B4-BE49-F238E27FC236}">
                <a16:creationId xmlns:a16="http://schemas.microsoft.com/office/drawing/2014/main" id="{9B1AB03E-57D3-D012-D1A8-49BD6BF75415}"/>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endParaRPr lang="en-US"/>
          </a:p>
        </p:txBody>
      </p:sp>
      <p:sp>
        <p:nvSpPr>
          <p:cNvPr id="8" name="Slide Number Placeholder 7">
            <a:extLst>
              <a:ext uri="{FF2B5EF4-FFF2-40B4-BE49-F238E27FC236}">
                <a16:creationId xmlns:a16="http://schemas.microsoft.com/office/drawing/2014/main" id="{231C67D6-C5B6-BEE1-88C5-321259FD8646}"/>
              </a:ext>
            </a:extLst>
          </p:cNvPr>
          <p:cNvSpPr>
            <a:spLocks noGrp="1"/>
          </p:cNvSpPr>
          <p:nvPr>
            <p:ph type="sldNum" sz="quarter" idx="12"/>
          </p:nvPr>
        </p:nvSpPr>
        <p:spPr/>
        <p:txBody>
          <a:bodyPr/>
          <a:lstStyle>
            <a:lvl1pPr>
              <a:defRPr>
                <a:solidFill>
                  <a:schemeClr val="bg1"/>
                </a:solidFill>
              </a:defRPr>
            </a:lvl1pPr>
          </a:lstStyle>
          <a:p>
            <a:fld id="{741AFF56-1126-4107-9C02-BC0EFBF16431}" type="slidenum">
              <a:rPr lang="en-GB" smtClean="0"/>
              <a:pPr/>
              <a:t>‹#›</a:t>
            </a:fld>
            <a:endParaRPr lang="en-GB" dirty="0"/>
          </a:p>
        </p:txBody>
      </p:sp>
      <p:sp>
        <p:nvSpPr>
          <p:cNvPr id="4" name="Footer Placeholder 4">
            <a:extLst>
              <a:ext uri="{FF2B5EF4-FFF2-40B4-BE49-F238E27FC236}">
                <a16:creationId xmlns:a16="http://schemas.microsoft.com/office/drawing/2014/main" id="{B43BF3A9-891A-B059-29FB-D64323A90CFE}"/>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30524192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D43568E-B69F-31A9-5D84-5E0B7D27CE56}"/>
              </a:ext>
            </a:extLst>
          </p:cNvPr>
          <p:cNvSpPr>
            <a:spLocks noGrp="1"/>
          </p:cNvSpPr>
          <p:nvPr>
            <p:ph type="pic" sz="quarter" idx="13"/>
          </p:nvPr>
        </p:nvSpPr>
        <p:spPr>
          <a:xfrm>
            <a:off x="6096000" y="0"/>
            <a:ext cx="6096000" cy="6858000"/>
          </a:xfrm>
          <a:solidFill>
            <a:schemeClr val="bg1">
              <a:lumMod val="85000"/>
            </a:schemeClr>
          </a:solidFill>
        </p:spPr>
        <p:txBody>
          <a:bodyPr anchor="ctr" anchorCtr="0"/>
          <a:lstStyle>
            <a:lvl1pPr algn="ctr">
              <a:defRPr sz="1000"/>
            </a:lvl1pPr>
          </a:lstStyle>
          <a:p>
            <a:endParaRPr lang="en-US"/>
          </a:p>
        </p:txBody>
      </p:sp>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52424" y="1493113"/>
            <a:ext cx="4300995"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bg1"/>
                </a:solidFill>
              </a:defRPr>
            </a:lvl1pPr>
          </a:lstStyle>
          <a:p>
            <a:fld id="{741AFF56-1126-4107-9C02-BC0EFBF16431}" type="slidenum">
              <a:rPr lang="en-GB" smtClean="0"/>
              <a:pPr/>
              <a:t>‹#›</a:t>
            </a:fld>
            <a:endParaRPr lang="en-GB" dirty="0"/>
          </a:p>
        </p:txBody>
      </p:sp>
      <p:sp>
        <p:nvSpPr>
          <p:cNvPr id="12" name="Graphic 9">
            <a:extLst>
              <a:ext uri="{FF2B5EF4-FFF2-40B4-BE49-F238E27FC236}">
                <a16:creationId xmlns:a16="http://schemas.microsoft.com/office/drawing/2014/main" id="{07DE4BE4-C52D-8163-E612-5CD7219CE49C}"/>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a:p>
        </p:txBody>
      </p:sp>
      <p:sp>
        <p:nvSpPr>
          <p:cNvPr id="4" name="Footer Placeholder 4">
            <a:extLst>
              <a:ext uri="{FF2B5EF4-FFF2-40B4-BE49-F238E27FC236}">
                <a16:creationId xmlns:a16="http://schemas.microsoft.com/office/drawing/2014/main" id="{189C72DD-B617-4FC7-362F-A99AF8E75082}"/>
              </a:ext>
            </a:extLst>
          </p:cNvPr>
          <p:cNvSpPr>
            <a:spLocks noGrp="1"/>
          </p:cNvSpPr>
          <p:nvPr>
            <p:ph type="ftr" sz="quarter" idx="3"/>
          </p:nvPr>
        </p:nvSpPr>
        <p:spPr>
          <a:xfrm>
            <a:off x="1798530" y="6417425"/>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12603040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Title and Content">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a:solidFill>
                  <a:schemeClr val="bg1"/>
                </a:solidFill>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33635" y="1468061"/>
            <a:ext cx="7545236" cy="4251199"/>
          </a:xfrm>
        </p:spPr>
        <p:txBody>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bg1"/>
                </a:solidFill>
              </a:defRPr>
            </a:lvl1pPr>
          </a:lstStyle>
          <a:p>
            <a:fld id="{741AFF56-1126-4107-9C02-BC0EFBF16431}" type="slidenum">
              <a:rPr lang="en-GB" smtClean="0"/>
              <a:pPr/>
              <a:t>‹#›</a:t>
            </a:fld>
            <a:endParaRPr lang="en-GB" dirty="0"/>
          </a:p>
        </p:txBody>
      </p:sp>
      <p:sp>
        <p:nvSpPr>
          <p:cNvPr id="12" name="Graphic 9">
            <a:extLst>
              <a:ext uri="{FF2B5EF4-FFF2-40B4-BE49-F238E27FC236}">
                <a16:creationId xmlns:a16="http://schemas.microsoft.com/office/drawing/2014/main" id="{07DE4BE4-C52D-8163-E612-5CD7219CE49C}"/>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a:p>
        </p:txBody>
      </p:sp>
      <p:sp>
        <p:nvSpPr>
          <p:cNvPr id="4" name="Footer Placeholder 4">
            <a:extLst>
              <a:ext uri="{FF2B5EF4-FFF2-40B4-BE49-F238E27FC236}">
                <a16:creationId xmlns:a16="http://schemas.microsoft.com/office/drawing/2014/main" id="{A7E709DD-B4DF-F760-665E-1764DED439B5}"/>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38028473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a:solidFill>
                  <a:schemeClr val="tx1"/>
                </a:solidFill>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52424" y="1493113"/>
            <a:ext cx="4300995" cy="4256334"/>
          </a:xfrm>
        </p:spPr>
        <p:txBody>
          <a:bodyPr/>
          <a:lstStyle>
            <a:lvl1pPr>
              <a:spcBef>
                <a:spcPts val="1800"/>
              </a:spcBef>
              <a:spcAft>
                <a:spcPts val="600"/>
              </a:spcAft>
              <a:defRPr>
                <a:solidFill>
                  <a:schemeClr val="accent3"/>
                </a:solidFill>
              </a:defRPr>
            </a:lvl1pPr>
            <a:lvl2pPr marL="0" indent="0">
              <a:buNone/>
              <a:defRPr>
                <a:solidFill>
                  <a:schemeClr val="accent3"/>
                </a:solidFill>
              </a:defRPr>
            </a:lvl2pPr>
            <a:lvl3pPr marL="355600" indent="-355600">
              <a:tabLst/>
              <a:defRPr>
                <a:solidFill>
                  <a:schemeClr val="accent3"/>
                </a:solidFill>
              </a:defRPr>
            </a:lvl3pPr>
            <a:lvl4pPr marL="712788" indent="-357188">
              <a:tabLst/>
              <a:defRPr>
                <a:solidFill>
                  <a:schemeClr val="accent3"/>
                </a:solidFill>
              </a:defRPr>
            </a:lvl4pPr>
            <a:lvl5pPr marL="1068388" indent="-355600">
              <a:tabLst/>
              <a:defRPr>
                <a:solidFill>
                  <a:schemeClr val="accent3"/>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accent3"/>
                </a:solidFill>
              </a:defRPr>
            </a:lvl1pPr>
          </a:lstStyle>
          <a:p>
            <a:fld id="{741AFF56-1126-4107-9C02-BC0EFBF16431}" type="slidenum">
              <a:rPr lang="en-GB" smtClean="0"/>
              <a:pPr/>
              <a:t>‹#›</a:t>
            </a:fld>
            <a:endParaRPr lang="en-GB" dirty="0"/>
          </a:p>
        </p:txBody>
      </p:sp>
      <p:sp>
        <p:nvSpPr>
          <p:cNvPr id="12" name="Graphic 9">
            <a:extLst>
              <a:ext uri="{FF2B5EF4-FFF2-40B4-BE49-F238E27FC236}">
                <a16:creationId xmlns:a16="http://schemas.microsoft.com/office/drawing/2014/main" id="{07DE4BE4-C52D-8163-E612-5CD7219CE49C}"/>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dirty="0"/>
          </a:p>
        </p:txBody>
      </p:sp>
      <p:sp>
        <p:nvSpPr>
          <p:cNvPr id="8" name="Content Placeholder 2">
            <a:extLst>
              <a:ext uri="{FF2B5EF4-FFF2-40B4-BE49-F238E27FC236}">
                <a16:creationId xmlns:a16="http://schemas.microsoft.com/office/drawing/2014/main" id="{CE1E9FC3-FD80-6B63-EDE0-8BCF742EDEE8}"/>
              </a:ext>
            </a:extLst>
          </p:cNvPr>
          <p:cNvSpPr>
            <a:spLocks noGrp="1"/>
          </p:cNvSpPr>
          <p:nvPr>
            <p:ph idx="13"/>
          </p:nvPr>
        </p:nvSpPr>
        <p:spPr>
          <a:xfrm>
            <a:off x="5231904" y="1493113"/>
            <a:ext cx="4300995" cy="4256334"/>
          </a:xfrm>
        </p:spPr>
        <p:txBody>
          <a:bodyPr/>
          <a:lstStyle>
            <a:lvl1pPr>
              <a:spcBef>
                <a:spcPts val="1800"/>
              </a:spcBef>
              <a:spcAft>
                <a:spcPts val="600"/>
              </a:spcAft>
              <a:defRPr>
                <a:solidFill>
                  <a:schemeClr val="accent3"/>
                </a:solidFill>
              </a:defRPr>
            </a:lvl1pPr>
            <a:lvl2pPr marL="0" indent="0">
              <a:buNone/>
              <a:defRPr>
                <a:solidFill>
                  <a:schemeClr val="accent3"/>
                </a:solidFill>
              </a:defRPr>
            </a:lvl2pPr>
            <a:lvl3pPr marL="355600" indent="-355600">
              <a:tabLst/>
              <a:defRPr>
                <a:solidFill>
                  <a:schemeClr val="accent3"/>
                </a:solidFill>
              </a:defRPr>
            </a:lvl3pPr>
            <a:lvl4pPr marL="712788" indent="-357188">
              <a:tabLst/>
              <a:defRPr>
                <a:solidFill>
                  <a:schemeClr val="accent3"/>
                </a:solidFill>
              </a:defRPr>
            </a:lvl4pPr>
            <a:lvl5pPr marL="1068388" indent="-355600">
              <a:tabLst/>
              <a:defRPr>
                <a:solidFill>
                  <a:schemeClr val="accent3"/>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Footer Placeholder 4">
            <a:extLst>
              <a:ext uri="{FF2B5EF4-FFF2-40B4-BE49-F238E27FC236}">
                <a16:creationId xmlns:a16="http://schemas.microsoft.com/office/drawing/2014/main" id="{90E1AFF1-83F6-B417-3FB2-F082A2B78ABC}"/>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12473948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300915"/>
            <a:ext cx="5403810" cy="1232435"/>
          </a:xfrm>
        </p:spPr>
        <p:txBody>
          <a:bodyPr/>
          <a:lstStyle>
            <a:lvl1pPr>
              <a:defRPr sz="2000" b="0" i="0">
                <a:solidFill>
                  <a:schemeClr val="accent1"/>
                </a:solidFill>
                <a:latin typeface="ABC Oracle Medium" panose="020B0504040202060203" pitchFamily="34" charset="77"/>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8755693" y="304974"/>
            <a:ext cx="3125157" cy="1203325"/>
          </a:xfrm>
        </p:spPr>
        <p:txBody>
          <a:bodyPr/>
          <a:lstStyle>
            <a:lvl1pPr>
              <a:spcBef>
                <a:spcPts val="0"/>
              </a:spcBef>
              <a:spcAft>
                <a:spcPts val="0"/>
              </a:spcAft>
              <a:defRPr sz="900">
                <a:solidFill>
                  <a:schemeClr val="tx1"/>
                </a:solidFill>
              </a:defRPr>
            </a:lvl1pPr>
            <a:lvl2pPr marL="0" indent="0">
              <a:buNone/>
              <a:defRPr sz="900">
                <a:solidFill>
                  <a:schemeClr val="tx1"/>
                </a:solidFill>
              </a:defRPr>
            </a:lvl2pPr>
            <a:lvl3pPr marL="180975" indent="-180975">
              <a:tabLst/>
              <a:defRPr sz="900">
                <a:solidFill>
                  <a:schemeClr val="tx1"/>
                </a:solidFill>
              </a:defRPr>
            </a:lvl3pPr>
            <a:lvl4pPr marL="355600" indent="-174625">
              <a:tabLst/>
              <a:defRPr sz="900">
                <a:solidFill>
                  <a:schemeClr val="tx1"/>
                </a:solidFill>
              </a:defRPr>
            </a:lvl4pPr>
            <a:lvl5pPr marL="536575" indent="-180975">
              <a:tabLst/>
              <a:defRPr sz="9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accent3"/>
                </a:solidFill>
              </a:defRPr>
            </a:lvl1pPr>
          </a:lstStyle>
          <a:p>
            <a:fld id="{741AFF56-1126-4107-9C02-BC0EFBF16431}" type="slidenum">
              <a:rPr lang="en-GB" smtClean="0"/>
              <a:pPr/>
              <a:t>‹#›</a:t>
            </a:fld>
            <a:endParaRPr lang="en-GB" dirty="0"/>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dirty="0"/>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52425" y="1520824"/>
            <a:ext cx="11528425" cy="502761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Footer Placeholder 4">
            <a:extLst>
              <a:ext uri="{FF2B5EF4-FFF2-40B4-BE49-F238E27FC236}">
                <a16:creationId xmlns:a16="http://schemas.microsoft.com/office/drawing/2014/main" id="{884FAA58-F1B4-531A-061A-6D4457DF3FC8}"/>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34880989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Title and Content">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sz="3000" b="0" i="0">
                <a:solidFill>
                  <a:schemeClr val="accent1"/>
                </a:solidFill>
                <a:latin typeface="ABC Oracle Medium" panose="020B0504040202060203" pitchFamily="34" charset="77"/>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8755693" y="304974"/>
            <a:ext cx="3125157" cy="1203325"/>
          </a:xfrm>
        </p:spPr>
        <p:txBody>
          <a:bodyPr/>
          <a:lstStyle>
            <a:lvl1pPr>
              <a:spcBef>
                <a:spcPts val="0"/>
              </a:spcBef>
              <a:spcAft>
                <a:spcPts val="0"/>
              </a:spcAft>
              <a:defRPr sz="900">
                <a:solidFill>
                  <a:schemeClr val="tx1"/>
                </a:solidFill>
              </a:defRPr>
            </a:lvl1pPr>
            <a:lvl2pPr marL="0" indent="0">
              <a:buNone/>
              <a:defRPr sz="900">
                <a:solidFill>
                  <a:schemeClr val="tx1"/>
                </a:solidFill>
              </a:defRPr>
            </a:lvl2pPr>
            <a:lvl3pPr marL="180975" indent="-180975">
              <a:tabLst/>
              <a:defRPr sz="900">
                <a:solidFill>
                  <a:schemeClr val="tx1"/>
                </a:solidFill>
              </a:defRPr>
            </a:lvl3pPr>
            <a:lvl4pPr marL="355600" indent="-174625">
              <a:tabLst/>
              <a:defRPr sz="900">
                <a:solidFill>
                  <a:schemeClr val="tx1"/>
                </a:solidFill>
              </a:defRPr>
            </a:lvl4pPr>
            <a:lvl5pPr marL="536575" indent="-180975">
              <a:tabLst/>
              <a:defRPr sz="9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accent1"/>
                </a:solidFill>
              </a:defRPr>
            </a:lvl1pPr>
          </a:lstStyle>
          <a:p>
            <a:fld id="{741AFF56-1126-4107-9C02-BC0EFBF16431}" type="slidenum">
              <a:rPr lang="en-GB" smtClean="0"/>
              <a:pPr/>
              <a:t>‹#›</a:t>
            </a:fld>
            <a:endParaRPr lang="en-GB" dirty="0"/>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dirty="0"/>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52425" y="1520824"/>
            <a:ext cx="11528425" cy="5027613"/>
          </a:xfrm>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Footer Placeholder 4">
            <a:extLst>
              <a:ext uri="{FF2B5EF4-FFF2-40B4-BE49-F238E27FC236}">
                <a16:creationId xmlns:a16="http://schemas.microsoft.com/office/drawing/2014/main" id="{EBE8D23D-CB16-3CD8-EC66-E391FD4D4BA5}"/>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accent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7135427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_Title and Content">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sz="3000" b="0" i="0">
                <a:solidFill>
                  <a:schemeClr val="bg1"/>
                </a:solidFill>
                <a:latin typeface="ABC Oracle Medium" panose="020B0504040202060203" pitchFamily="34" charset="77"/>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8755693" y="304974"/>
            <a:ext cx="3125157" cy="1203325"/>
          </a:xfrm>
        </p:spPr>
        <p:txBody>
          <a:bodyPr/>
          <a:lstStyle>
            <a:lvl1pPr>
              <a:spcBef>
                <a:spcPts val="0"/>
              </a:spcBef>
              <a:spcAft>
                <a:spcPts val="0"/>
              </a:spcAft>
              <a:defRPr sz="900">
                <a:solidFill>
                  <a:schemeClr val="bg1"/>
                </a:solidFill>
              </a:defRPr>
            </a:lvl1pPr>
            <a:lvl2pPr marL="0" indent="0">
              <a:buNone/>
              <a:defRPr sz="900">
                <a:solidFill>
                  <a:schemeClr val="bg1"/>
                </a:solidFill>
              </a:defRPr>
            </a:lvl2pPr>
            <a:lvl3pPr marL="180975" indent="-180975">
              <a:tabLst/>
              <a:defRPr sz="900">
                <a:solidFill>
                  <a:schemeClr val="bg1"/>
                </a:solidFill>
              </a:defRPr>
            </a:lvl3pPr>
            <a:lvl4pPr marL="355600" indent="-174625">
              <a:tabLst/>
              <a:defRPr sz="900">
                <a:solidFill>
                  <a:schemeClr val="bg1"/>
                </a:solidFill>
              </a:defRPr>
            </a:lvl4pPr>
            <a:lvl5pPr marL="536575" indent="-180975">
              <a:tabLst/>
              <a:defRPr sz="9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bg1"/>
                </a:solidFill>
              </a:defRPr>
            </a:lvl1pPr>
          </a:lstStyle>
          <a:p>
            <a:fld id="{741AFF56-1126-4107-9C02-BC0EFBF16431}" type="slidenum">
              <a:rPr lang="en-GB" smtClean="0"/>
              <a:pPr/>
              <a:t>‹#›</a:t>
            </a:fld>
            <a:endParaRPr lang="en-GB" dirty="0"/>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dirty="0"/>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52425" y="1520824"/>
            <a:ext cx="11528425" cy="5027613"/>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Footer Placeholder 4">
            <a:extLst>
              <a:ext uri="{FF2B5EF4-FFF2-40B4-BE49-F238E27FC236}">
                <a16:creationId xmlns:a16="http://schemas.microsoft.com/office/drawing/2014/main" id="{49B5B446-BF61-9273-73C2-7E54AB446BBC}"/>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2686396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7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sz="3000" b="0" i="0">
                <a:solidFill>
                  <a:schemeClr val="accent1"/>
                </a:solidFill>
                <a:latin typeface="ABC Oracle Medium" panose="020B0504040202060203" pitchFamily="34" charset="77"/>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8755693" y="304974"/>
            <a:ext cx="3125157" cy="1203325"/>
          </a:xfrm>
        </p:spPr>
        <p:txBody>
          <a:bodyPr/>
          <a:lstStyle>
            <a:lvl1pPr>
              <a:spcBef>
                <a:spcPts val="0"/>
              </a:spcBef>
              <a:spcAft>
                <a:spcPts val="0"/>
              </a:spcAft>
              <a:defRPr sz="900">
                <a:solidFill>
                  <a:schemeClr val="tx1"/>
                </a:solidFill>
              </a:defRPr>
            </a:lvl1pPr>
            <a:lvl2pPr marL="0" indent="0">
              <a:buNone/>
              <a:defRPr sz="900">
                <a:solidFill>
                  <a:schemeClr val="tx1"/>
                </a:solidFill>
              </a:defRPr>
            </a:lvl2pPr>
            <a:lvl3pPr marL="180975" indent="-180975">
              <a:tabLst/>
              <a:defRPr sz="900">
                <a:solidFill>
                  <a:schemeClr val="tx1"/>
                </a:solidFill>
              </a:defRPr>
            </a:lvl3pPr>
            <a:lvl4pPr marL="355600" indent="-174625">
              <a:tabLst/>
              <a:defRPr sz="900">
                <a:solidFill>
                  <a:schemeClr val="tx1"/>
                </a:solidFill>
              </a:defRPr>
            </a:lvl4pPr>
            <a:lvl5pPr marL="536575" indent="-180975">
              <a:tabLst/>
              <a:defRPr sz="9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tx1"/>
                </a:solidFill>
              </a:defRPr>
            </a:lvl1pPr>
          </a:lstStyle>
          <a:p>
            <a:fld id="{741AFF56-1126-4107-9C02-BC0EFBF16431}" type="slidenum">
              <a:rPr lang="en-GB" smtClean="0"/>
              <a:pPr/>
              <a:t>‹#›</a:t>
            </a:fld>
            <a:endParaRPr lang="en-GB" dirty="0"/>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dirty="0"/>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52425" y="1520824"/>
            <a:ext cx="11528425" cy="5027613"/>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Footer Placeholder 4">
            <a:extLst>
              <a:ext uri="{FF2B5EF4-FFF2-40B4-BE49-F238E27FC236}">
                <a16:creationId xmlns:a16="http://schemas.microsoft.com/office/drawing/2014/main" id="{4660D2EA-6D20-7E9D-AE74-606945F6FE28}"/>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39155984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8_Title and Content">
    <p:bg>
      <p:bgPr>
        <a:solidFill>
          <a:schemeClr val="accent1"/>
        </a:solidFill>
        <a:effectLst/>
      </p:bgPr>
    </p:bg>
    <p:spTree>
      <p:nvGrpSpPr>
        <p:cNvPr id="1" name=""/>
        <p:cNvGrpSpPr/>
        <p:nvPr/>
      </p:nvGrpSpPr>
      <p:grpSpPr>
        <a:xfrm>
          <a:off x="0" y="0"/>
          <a:ext cx="0" cy="0"/>
          <a:chOff x="0" y="0"/>
          <a:chExt cx="0" cy="0"/>
        </a:xfrm>
      </p:grpSpPr>
      <p:grpSp>
        <p:nvGrpSpPr>
          <p:cNvPr id="83" name="Group 82">
            <a:extLst>
              <a:ext uri="{FF2B5EF4-FFF2-40B4-BE49-F238E27FC236}">
                <a16:creationId xmlns:a16="http://schemas.microsoft.com/office/drawing/2014/main" id="{D12EF5E7-BD8E-CAB9-E725-345E21653ECD}"/>
              </a:ext>
            </a:extLst>
          </p:cNvPr>
          <p:cNvGrpSpPr/>
          <p:nvPr userDrawn="1"/>
        </p:nvGrpSpPr>
        <p:grpSpPr>
          <a:xfrm>
            <a:off x="417526" y="387280"/>
            <a:ext cx="11340345" cy="6075045"/>
            <a:chOff x="417526" y="387280"/>
            <a:chExt cx="11340345" cy="6075045"/>
          </a:xfrm>
        </p:grpSpPr>
        <p:sp>
          <p:nvSpPr>
            <p:cNvPr id="12" name="Freeform 11">
              <a:extLst>
                <a:ext uri="{FF2B5EF4-FFF2-40B4-BE49-F238E27FC236}">
                  <a16:creationId xmlns:a16="http://schemas.microsoft.com/office/drawing/2014/main" id="{DB6E64BA-5E3F-0B13-F3BD-289BBB0BEB04}"/>
                </a:ext>
              </a:extLst>
            </p:cNvPr>
            <p:cNvSpPr/>
            <p:nvPr/>
          </p:nvSpPr>
          <p:spPr>
            <a:xfrm>
              <a:off x="3627164" y="1507599"/>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928"/>
                    <a:pt x="40342" y="180201"/>
                    <a:pt x="90057" y="180201"/>
                  </a:cubicBezTo>
                </a:path>
              </a:pathLst>
            </a:custGeom>
            <a:solidFill>
              <a:srgbClr val="FFFFFF"/>
            </a:solidFill>
            <a:ln w="892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B2A486A8-CC89-9FB4-E3D0-C4E0732EE99F}"/>
                </a:ext>
              </a:extLst>
            </p:cNvPr>
            <p:cNvSpPr/>
            <p:nvPr/>
          </p:nvSpPr>
          <p:spPr>
            <a:xfrm>
              <a:off x="3627164" y="387280"/>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928"/>
                    <a:pt x="40342" y="180201"/>
                    <a:pt x="90057" y="180201"/>
                  </a:cubicBezTo>
                </a:path>
              </a:pathLst>
            </a:custGeom>
            <a:solidFill>
              <a:srgbClr val="FFFFFF"/>
            </a:solidFill>
            <a:ln w="8925"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CA9702C-BF9A-D515-F12E-47B1496EE8EC}"/>
                </a:ext>
              </a:extLst>
            </p:cNvPr>
            <p:cNvSpPr/>
            <p:nvPr/>
          </p:nvSpPr>
          <p:spPr>
            <a:xfrm>
              <a:off x="5405447" y="387280"/>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FFFFFF"/>
            </a:solidFill>
            <a:ln w="8925"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C9A48810-A754-BB60-394F-F89ACC86D4CA}"/>
                </a:ext>
              </a:extLst>
            </p:cNvPr>
            <p:cNvSpPr/>
            <p:nvPr/>
          </p:nvSpPr>
          <p:spPr>
            <a:xfrm>
              <a:off x="5405447" y="786973"/>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343" y="180201"/>
                    <a:pt x="90056" y="180201"/>
                  </a:cubicBezTo>
                </a:path>
              </a:pathLst>
            </a:custGeom>
            <a:solidFill>
              <a:srgbClr val="FFFFFF"/>
            </a:solidFill>
            <a:ln w="8925"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EE001CF-9FFD-81C1-7F2E-67002CD750B6}"/>
                </a:ext>
              </a:extLst>
            </p:cNvPr>
            <p:cNvSpPr/>
            <p:nvPr/>
          </p:nvSpPr>
          <p:spPr>
            <a:xfrm>
              <a:off x="5405447" y="2255371"/>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343" y="180201"/>
                    <a:pt x="90056" y="180201"/>
                  </a:cubicBezTo>
                </a:path>
              </a:pathLst>
            </a:custGeom>
            <a:solidFill>
              <a:srgbClr val="FFFFFF"/>
            </a:solidFill>
            <a:ln w="8925"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99DB2B16-09E4-D9CA-D412-561D7B44E1D1}"/>
                </a:ext>
              </a:extLst>
            </p:cNvPr>
            <p:cNvSpPr/>
            <p:nvPr/>
          </p:nvSpPr>
          <p:spPr>
            <a:xfrm>
              <a:off x="5761121" y="2255371"/>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264C8EF0-BEAE-EEA6-3638-EFD85102CE66}"/>
                </a:ext>
              </a:extLst>
            </p:cNvPr>
            <p:cNvSpPr/>
            <p:nvPr/>
          </p:nvSpPr>
          <p:spPr>
            <a:xfrm>
              <a:off x="5761121" y="1894969"/>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FAE7F640-C6DF-4ECA-F9CC-28501FA4871F}"/>
                </a:ext>
              </a:extLst>
            </p:cNvPr>
            <p:cNvSpPr/>
            <p:nvPr/>
          </p:nvSpPr>
          <p:spPr>
            <a:xfrm>
              <a:off x="5761121" y="2627917"/>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FACD68CA-0CCD-3986-6D30-A2131CBDF46C}"/>
                </a:ext>
              </a:extLst>
            </p:cNvPr>
            <p:cNvSpPr/>
            <p:nvPr/>
          </p:nvSpPr>
          <p:spPr>
            <a:xfrm>
              <a:off x="5761121"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1A2CB4B6-6677-A64D-63E7-03B73A82ECE5}"/>
                </a:ext>
              </a:extLst>
            </p:cNvPr>
            <p:cNvSpPr/>
            <p:nvPr/>
          </p:nvSpPr>
          <p:spPr>
            <a:xfrm>
              <a:off x="6828145"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0" y="139928"/>
                    <a:pt x="40342" y="180201"/>
                    <a:pt x="90056" y="180201"/>
                  </a:cubicBezTo>
                </a:path>
              </a:pathLst>
            </a:custGeom>
            <a:solidFill>
              <a:srgbClr val="FFFFFF"/>
            </a:solidFill>
            <a:ln w="8925"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824DCD34-ECC1-F0D7-5D6A-E29C268BE537}"/>
                </a:ext>
              </a:extLst>
            </p:cNvPr>
            <p:cNvSpPr/>
            <p:nvPr/>
          </p:nvSpPr>
          <p:spPr>
            <a:xfrm>
              <a:off x="7539493" y="3291304"/>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253" y="180201"/>
                    <a:pt x="90057" y="180201"/>
                  </a:cubicBezTo>
                </a:path>
              </a:pathLst>
            </a:custGeom>
            <a:solidFill>
              <a:srgbClr val="FFFFFF"/>
            </a:solidFill>
            <a:ln w="8925"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07876098-EBCB-8E16-72E4-9E8F6D4E4118}"/>
                </a:ext>
              </a:extLst>
            </p:cNvPr>
            <p:cNvSpPr/>
            <p:nvPr/>
          </p:nvSpPr>
          <p:spPr>
            <a:xfrm>
              <a:off x="4338513" y="4821852"/>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839"/>
                    <a:pt x="40253" y="180201"/>
                    <a:pt x="90057" y="180201"/>
                  </a:cubicBezTo>
                </a:path>
              </a:pathLst>
            </a:custGeom>
            <a:solidFill>
              <a:srgbClr val="FFFFFF"/>
            </a:solidFill>
            <a:ln w="8925"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80949F5A-DD1D-2EF7-285F-0C44C58CEA32}"/>
                </a:ext>
              </a:extLst>
            </p:cNvPr>
            <p:cNvSpPr/>
            <p:nvPr/>
          </p:nvSpPr>
          <p:spPr>
            <a:xfrm>
              <a:off x="4338513" y="5183147"/>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839"/>
                    <a:pt x="40253" y="180201"/>
                    <a:pt x="90057" y="180201"/>
                  </a:cubicBezTo>
                </a:path>
              </a:pathLst>
            </a:custGeom>
            <a:solidFill>
              <a:srgbClr val="FFFFFF"/>
            </a:solidFill>
            <a:ln w="8925"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719BFF03-D109-FF17-C56C-B815AB9CAAC8}"/>
                </a:ext>
              </a:extLst>
            </p:cNvPr>
            <p:cNvSpPr/>
            <p:nvPr/>
          </p:nvSpPr>
          <p:spPr>
            <a:xfrm>
              <a:off x="6828145" y="4453413"/>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0" y="139839"/>
                    <a:pt x="40342" y="180201"/>
                    <a:pt x="90056" y="180201"/>
                  </a:cubicBezTo>
                </a:path>
              </a:pathLst>
            </a:custGeom>
            <a:solidFill>
              <a:srgbClr val="FFFFFF"/>
            </a:solidFill>
            <a:ln w="8925"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DC5E1BFD-6710-4C5F-1411-5CDF3F443D1E}"/>
                </a:ext>
              </a:extLst>
            </p:cNvPr>
            <p:cNvSpPr/>
            <p:nvPr/>
          </p:nvSpPr>
          <p:spPr>
            <a:xfrm>
              <a:off x="6472470" y="5903773"/>
              <a:ext cx="180113" cy="180201"/>
            </a:xfrm>
            <a:custGeom>
              <a:avLst/>
              <a:gdLst>
                <a:gd name="connsiteX0" fmla="*/ 90057 w 180113"/>
                <a:gd name="connsiteY0" fmla="*/ 180201 h 180201"/>
                <a:gd name="connsiteX1" fmla="*/ 180113 w 180113"/>
                <a:gd name="connsiteY1" fmla="*/ 90100 h 180201"/>
                <a:gd name="connsiteX2" fmla="*/ 90057 w 180113"/>
                <a:gd name="connsiteY2" fmla="*/ 0 h 180201"/>
                <a:gd name="connsiteX3" fmla="*/ 0 w 180113"/>
                <a:gd name="connsiteY3" fmla="*/ 90100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0"/>
                  </a:cubicBezTo>
                  <a:cubicBezTo>
                    <a:pt x="180113" y="40362"/>
                    <a:pt x="139771" y="0"/>
                    <a:pt x="90057" y="0"/>
                  </a:cubicBezTo>
                  <a:cubicBezTo>
                    <a:pt x="40343" y="0"/>
                    <a:pt x="0" y="40362"/>
                    <a:pt x="0" y="90100"/>
                  </a:cubicBezTo>
                  <a:cubicBezTo>
                    <a:pt x="0" y="139839"/>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861663C6-E7AA-643E-F135-F7DB591F6F9F}"/>
                </a:ext>
              </a:extLst>
            </p:cNvPr>
            <p:cNvSpPr/>
            <p:nvPr/>
          </p:nvSpPr>
          <p:spPr>
            <a:xfrm>
              <a:off x="6472470" y="6282124"/>
              <a:ext cx="180113" cy="180201"/>
            </a:xfrm>
            <a:custGeom>
              <a:avLst/>
              <a:gdLst>
                <a:gd name="connsiteX0" fmla="*/ 90057 w 180113"/>
                <a:gd name="connsiteY0" fmla="*/ 180201 h 180201"/>
                <a:gd name="connsiteX1" fmla="*/ 180113 w 180113"/>
                <a:gd name="connsiteY1" fmla="*/ 90100 h 180201"/>
                <a:gd name="connsiteX2" fmla="*/ 90057 w 180113"/>
                <a:gd name="connsiteY2" fmla="*/ 0 h 180201"/>
                <a:gd name="connsiteX3" fmla="*/ 0 w 180113"/>
                <a:gd name="connsiteY3" fmla="*/ 90100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0"/>
                  </a:cubicBezTo>
                  <a:cubicBezTo>
                    <a:pt x="180113" y="40362"/>
                    <a:pt x="139771" y="0"/>
                    <a:pt x="90057" y="0"/>
                  </a:cubicBezTo>
                  <a:cubicBezTo>
                    <a:pt x="40343" y="0"/>
                    <a:pt x="0" y="40362"/>
                    <a:pt x="0" y="90100"/>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3ADB5E5F-0B4D-1C4E-9A4A-8AE4310BC757}"/>
                </a:ext>
              </a:extLst>
            </p:cNvPr>
            <p:cNvSpPr/>
            <p:nvPr/>
          </p:nvSpPr>
          <p:spPr>
            <a:xfrm>
              <a:off x="7183819" y="4453413"/>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253" y="180201"/>
                    <a:pt x="90056" y="180201"/>
                  </a:cubicBezTo>
                </a:path>
              </a:pathLst>
            </a:custGeom>
            <a:solidFill>
              <a:srgbClr val="FFFFFF"/>
            </a:solidFill>
            <a:ln w="8925"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FCE42CE8-2C56-6D65-4C6E-808C01DE8557}"/>
                </a:ext>
              </a:extLst>
            </p:cNvPr>
            <p:cNvSpPr/>
            <p:nvPr/>
          </p:nvSpPr>
          <p:spPr>
            <a:xfrm>
              <a:off x="5049773"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89" y="139928"/>
                    <a:pt x="40342" y="180201"/>
                    <a:pt x="90056" y="180201"/>
                  </a:cubicBezTo>
                </a:path>
              </a:pathLst>
            </a:custGeom>
            <a:solidFill>
              <a:srgbClr val="FFFFFF"/>
            </a:solidFill>
            <a:ln w="8925"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DECEF3F9-E201-ED82-5EE4-9C586FC397F7}"/>
                </a:ext>
              </a:extLst>
            </p:cNvPr>
            <p:cNvSpPr/>
            <p:nvPr/>
          </p:nvSpPr>
          <p:spPr>
            <a:xfrm>
              <a:off x="4694187"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3" y="0"/>
                    <a:pt x="0" y="40362"/>
                    <a:pt x="0" y="90101"/>
                  </a:cubicBezTo>
                  <a:cubicBezTo>
                    <a:pt x="0" y="139928"/>
                    <a:pt x="40253" y="180201"/>
                    <a:pt x="90057" y="180201"/>
                  </a:cubicBezTo>
                </a:path>
              </a:pathLst>
            </a:custGeom>
            <a:solidFill>
              <a:srgbClr val="FFFFFF"/>
            </a:solidFill>
            <a:ln w="8925"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4FC331F8-1856-1489-5EBF-61E86CBF999F}"/>
                </a:ext>
              </a:extLst>
            </p:cNvPr>
            <p:cNvSpPr/>
            <p:nvPr/>
          </p:nvSpPr>
          <p:spPr>
            <a:xfrm>
              <a:off x="3627164"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928"/>
                    <a:pt x="40342" y="180201"/>
                    <a:pt x="90057" y="180201"/>
                  </a:cubicBezTo>
                </a:path>
              </a:pathLst>
            </a:custGeom>
            <a:solidFill>
              <a:srgbClr val="FFFFFF"/>
            </a:solidFill>
            <a:ln w="8925"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F24F144B-A8C9-957F-42D1-5C7F03594357}"/>
                </a:ext>
              </a:extLst>
            </p:cNvPr>
            <p:cNvSpPr/>
            <p:nvPr/>
          </p:nvSpPr>
          <p:spPr>
            <a:xfrm>
              <a:off x="3982838"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D2D4D5"/>
            </a:solidFill>
            <a:ln w="8925"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2C7D9CFF-5F9A-B8E8-DFE8-B02805F21ADC}"/>
                </a:ext>
              </a:extLst>
            </p:cNvPr>
            <p:cNvSpPr/>
            <p:nvPr/>
          </p:nvSpPr>
          <p:spPr>
            <a:xfrm>
              <a:off x="3982838" y="370153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343" y="180201"/>
                    <a:pt x="90057" y="180201"/>
                  </a:cubicBezTo>
                </a:path>
              </a:pathLst>
            </a:custGeom>
            <a:solidFill>
              <a:srgbClr val="D2D4D5"/>
            </a:solidFill>
            <a:ln w="8925"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55787E0B-4B27-2DDE-D56F-44B4911970ED}"/>
                </a:ext>
              </a:extLst>
            </p:cNvPr>
            <p:cNvSpPr/>
            <p:nvPr/>
          </p:nvSpPr>
          <p:spPr>
            <a:xfrm>
              <a:off x="3627164" y="118657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839"/>
                    <a:pt x="40342" y="180201"/>
                    <a:pt x="90057" y="180201"/>
                  </a:cubicBezTo>
                </a:path>
              </a:pathLst>
            </a:custGeom>
            <a:solidFill>
              <a:srgbClr val="D2D4D5"/>
            </a:solidFill>
            <a:ln w="8925"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963AB14F-473B-DBE7-371F-85CDAF84173B}"/>
                </a:ext>
              </a:extLst>
            </p:cNvPr>
            <p:cNvSpPr/>
            <p:nvPr/>
          </p:nvSpPr>
          <p:spPr>
            <a:xfrm>
              <a:off x="3627164" y="78697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839"/>
                    <a:pt x="40342" y="180201"/>
                    <a:pt x="90057" y="180201"/>
                  </a:cubicBezTo>
                </a:path>
              </a:pathLst>
            </a:custGeom>
            <a:solidFill>
              <a:srgbClr val="D2D4D5"/>
            </a:solidFill>
            <a:ln w="8925"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A7AB4D39-853E-82D5-F4D8-2E20931ABBE8}"/>
                </a:ext>
              </a:extLst>
            </p:cNvPr>
            <p:cNvSpPr/>
            <p:nvPr/>
          </p:nvSpPr>
          <p:spPr>
            <a:xfrm>
              <a:off x="4338513"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928"/>
                    <a:pt x="40253" y="180201"/>
                    <a:pt x="90057" y="180201"/>
                  </a:cubicBezTo>
                </a:path>
              </a:pathLst>
            </a:custGeom>
            <a:solidFill>
              <a:srgbClr val="D2D4D5"/>
            </a:solidFill>
            <a:ln w="8925"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27118E5C-0400-89B1-21D3-F2735918DA42}"/>
                </a:ext>
              </a:extLst>
            </p:cNvPr>
            <p:cNvSpPr/>
            <p:nvPr/>
          </p:nvSpPr>
          <p:spPr>
            <a:xfrm>
              <a:off x="5405447"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D8E17917-3F18-CF01-2254-FB2FF3511951}"/>
                </a:ext>
              </a:extLst>
            </p:cNvPr>
            <p:cNvSpPr/>
            <p:nvPr/>
          </p:nvSpPr>
          <p:spPr>
            <a:xfrm>
              <a:off x="5405447" y="2627917"/>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92C53243-6C12-76FC-D26E-1326E8C86796}"/>
                </a:ext>
              </a:extLst>
            </p:cNvPr>
            <p:cNvSpPr/>
            <p:nvPr/>
          </p:nvSpPr>
          <p:spPr>
            <a:xfrm>
              <a:off x="5405447" y="1894969"/>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38CABC40-E5E3-7D61-9129-E4670F1152B1}"/>
                </a:ext>
              </a:extLst>
            </p:cNvPr>
            <p:cNvSpPr/>
            <p:nvPr/>
          </p:nvSpPr>
          <p:spPr>
            <a:xfrm>
              <a:off x="5405447" y="1507599"/>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108EBC01-DE94-7581-D107-A02F4B39FC9E}"/>
                </a:ext>
              </a:extLst>
            </p:cNvPr>
            <p:cNvSpPr/>
            <p:nvPr/>
          </p:nvSpPr>
          <p:spPr>
            <a:xfrm>
              <a:off x="5405447" y="118657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B96A0112-2400-63F5-2E19-6B65A40492F0}"/>
                </a:ext>
              </a:extLst>
            </p:cNvPr>
            <p:cNvSpPr/>
            <p:nvPr/>
          </p:nvSpPr>
          <p:spPr>
            <a:xfrm>
              <a:off x="773201" y="51831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FFFFFF"/>
            </a:solidFill>
            <a:ln w="8925"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714D029F-F993-724E-ECFF-246202FE8391}"/>
                </a:ext>
              </a:extLst>
            </p:cNvPr>
            <p:cNvSpPr/>
            <p:nvPr/>
          </p:nvSpPr>
          <p:spPr>
            <a:xfrm>
              <a:off x="773201" y="4783544"/>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273"/>
                    <a:pt x="139771" y="0"/>
                    <a:pt x="90057" y="0"/>
                  </a:cubicBezTo>
                </a:path>
              </a:pathLst>
            </a:custGeom>
            <a:solidFill>
              <a:srgbClr val="FFFFFF"/>
            </a:solidFill>
            <a:ln w="8925"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76053E68-2382-F6EF-F1C7-B4BAF6385D82}"/>
                </a:ext>
              </a:extLst>
            </p:cNvPr>
            <p:cNvSpPr/>
            <p:nvPr/>
          </p:nvSpPr>
          <p:spPr>
            <a:xfrm>
              <a:off x="773201" y="3315146"/>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273"/>
                    <a:pt x="139771" y="0"/>
                    <a:pt x="90057" y="0"/>
                  </a:cubicBezTo>
                </a:path>
              </a:pathLst>
            </a:custGeom>
            <a:solidFill>
              <a:srgbClr val="FFFFFF"/>
            </a:solidFill>
            <a:ln w="8925"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1FD4B44E-5AA3-540A-352F-D3289BBAF420}"/>
                </a:ext>
              </a:extLst>
            </p:cNvPr>
            <p:cNvSpPr/>
            <p:nvPr/>
          </p:nvSpPr>
          <p:spPr>
            <a:xfrm>
              <a:off x="417526" y="3315146"/>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2" y="0"/>
                    <a:pt x="0" y="40362"/>
                    <a:pt x="0" y="90101"/>
                  </a:cubicBezTo>
                  <a:cubicBezTo>
                    <a:pt x="0" y="139839"/>
                    <a:pt x="40342" y="180201"/>
                    <a:pt x="90057" y="180201"/>
                  </a:cubicBezTo>
                  <a:cubicBezTo>
                    <a:pt x="139771" y="180201"/>
                    <a:pt x="180113" y="139839"/>
                    <a:pt x="180113" y="90101"/>
                  </a:cubicBezTo>
                  <a:cubicBezTo>
                    <a:pt x="180113" y="40273"/>
                    <a:pt x="139860" y="0"/>
                    <a:pt x="90057" y="0"/>
                  </a:cubicBezTo>
                </a:path>
              </a:pathLst>
            </a:custGeom>
            <a:solidFill>
              <a:srgbClr val="FFFFFF"/>
            </a:solidFill>
            <a:ln w="8925"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093F22E3-2B5D-DDD5-6A28-26A119DF55DD}"/>
                </a:ext>
              </a:extLst>
            </p:cNvPr>
            <p:cNvSpPr/>
            <p:nvPr/>
          </p:nvSpPr>
          <p:spPr>
            <a:xfrm>
              <a:off x="417526" y="367545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2" y="0"/>
                    <a:pt x="0" y="40362"/>
                    <a:pt x="0" y="90101"/>
                  </a:cubicBezTo>
                  <a:cubicBezTo>
                    <a:pt x="0" y="139839"/>
                    <a:pt x="40342" y="180201"/>
                    <a:pt x="90057" y="180201"/>
                  </a:cubicBezTo>
                  <a:cubicBezTo>
                    <a:pt x="139771" y="180201"/>
                    <a:pt x="180113" y="139839"/>
                    <a:pt x="180113" y="90101"/>
                  </a:cubicBezTo>
                  <a:cubicBezTo>
                    <a:pt x="180113" y="40362"/>
                    <a:pt x="139860" y="0"/>
                    <a:pt x="90057" y="0"/>
                  </a:cubicBezTo>
                </a:path>
              </a:pathLst>
            </a:custGeom>
            <a:solidFill>
              <a:srgbClr val="FFFFFF"/>
            </a:solidFill>
            <a:ln w="8925"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97E4A854-E7FD-A195-8D97-E5460BD3CA99}"/>
                </a:ext>
              </a:extLst>
            </p:cNvPr>
            <p:cNvSpPr/>
            <p:nvPr/>
          </p:nvSpPr>
          <p:spPr>
            <a:xfrm>
              <a:off x="417526" y="294251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2" y="0"/>
                    <a:pt x="0" y="40362"/>
                    <a:pt x="0" y="90101"/>
                  </a:cubicBezTo>
                  <a:cubicBezTo>
                    <a:pt x="0" y="139839"/>
                    <a:pt x="40342" y="180201"/>
                    <a:pt x="90057" y="180201"/>
                  </a:cubicBezTo>
                  <a:cubicBezTo>
                    <a:pt x="139771" y="180201"/>
                    <a:pt x="180113" y="139839"/>
                    <a:pt x="180113" y="90101"/>
                  </a:cubicBezTo>
                  <a:cubicBezTo>
                    <a:pt x="180113" y="40362"/>
                    <a:pt x="139860" y="0"/>
                    <a:pt x="90057" y="0"/>
                  </a:cubicBezTo>
                </a:path>
              </a:pathLst>
            </a:custGeom>
            <a:solidFill>
              <a:srgbClr val="FFFFFF"/>
            </a:solidFill>
            <a:ln w="8925"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52866FD6-F652-AB58-ABA3-8C1EDFFB1D6D}"/>
                </a:ext>
              </a:extLst>
            </p:cNvPr>
            <p:cNvSpPr/>
            <p:nvPr/>
          </p:nvSpPr>
          <p:spPr>
            <a:xfrm>
              <a:off x="773201" y="294251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41A88025-5747-CC7C-DDBE-340C4298564F}"/>
                </a:ext>
              </a:extLst>
            </p:cNvPr>
            <p:cNvSpPr/>
            <p:nvPr/>
          </p:nvSpPr>
          <p:spPr>
            <a:xfrm>
              <a:off x="773201" y="367545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E481CBF7-D355-0B88-27C8-6F801D9EBFC7}"/>
                </a:ext>
              </a:extLst>
            </p:cNvPr>
            <p:cNvSpPr/>
            <p:nvPr/>
          </p:nvSpPr>
          <p:spPr>
            <a:xfrm>
              <a:off x="773201" y="406282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94B7063A-4105-2DEE-00FA-7A2935F2B9C1}"/>
                </a:ext>
              </a:extLst>
            </p:cNvPr>
            <p:cNvSpPr/>
            <p:nvPr/>
          </p:nvSpPr>
          <p:spPr>
            <a:xfrm>
              <a:off x="773201" y="4383851"/>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62E92CFC-ED66-1C32-253A-16338CDB913D}"/>
                </a:ext>
              </a:extLst>
            </p:cNvPr>
            <p:cNvSpPr/>
            <p:nvPr/>
          </p:nvSpPr>
          <p:spPr>
            <a:xfrm>
              <a:off x="6116796"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0" y="139928"/>
                    <a:pt x="40342" y="180201"/>
                    <a:pt x="90056" y="180201"/>
                  </a:cubicBezTo>
                </a:path>
              </a:pathLst>
            </a:custGeom>
            <a:solidFill>
              <a:srgbClr val="D2D4D5"/>
            </a:solidFill>
            <a:ln w="8925"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6D15FDDE-BF44-C55E-8818-27696DF861FD}"/>
                </a:ext>
              </a:extLst>
            </p:cNvPr>
            <p:cNvSpPr/>
            <p:nvPr/>
          </p:nvSpPr>
          <p:spPr>
            <a:xfrm>
              <a:off x="6472470"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D2D4D5"/>
            </a:solidFill>
            <a:ln w="8925"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C109CA2C-4B39-FDD1-DEC7-F9E28B52753A}"/>
                </a:ext>
              </a:extLst>
            </p:cNvPr>
            <p:cNvSpPr/>
            <p:nvPr/>
          </p:nvSpPr>
          <p:spPr>
            <a:xfrm>
              <a:off x="6472470" y="445341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343" y="180201"/>
                    <a:pt x="90057" y="180201"/>
                  </a:cubicBezTo>
                </a:path>
              </a:pathLst>
            </a:custGeom>
            <a:solidFill>
              <a:srgbClr val="D2D4D5"/>
            </a:solidFill>
            <a:ln w="8925"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A4622A34-3A40-9246-3B5C-7EB00504F6C6}"/>
                </a:ext>
              </a:extLst>
            </p:cNvPr>
            <p:cNvSpPr/>
            <p:nvPr/>
          </p:nvSpPr>
          <p:spPr>
            <a:xfrm>
              <a:off x="7183819" y="5903773"/>
              <a:ext cx="180113" cy="180201"/>
            </a:xfrm>
            <a:custGeom>
              <a:avLst/>
              <a:gdLst>
                <a:gd name="connsiteX0" fmla="*/ 90056 w 180113"/>
                <a:gd name="connsiteY0" fmla="*/ 180201 h 180201"/>
                <a:gd name="connsiteX1" fmla="*/ 180113 w 180113"/>
                <a:gd name="connsiteY1" fmla="*/ 90100 h 180201"/>
                <a:gd name="connsiteX2" fmla="*/ 90056 w 180113"/>
                <a:gd name="connsiteY2" fmla="*/ 0 h 180201"/>
                <a:gd name="connsiteX3" fmla="*/ 0 w 180113"/>
                <a:gd name="connsiteY3" fmla="*/ 90100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0"/>
                  </a:cubicBezTo>
                  <a:cubicBezTo>
                    <a:pt x="180113" y="40362"/>
                    <a:pt x="139770" y="0"/>
                    <a:pt x="90056" y="0"/>
                  </a:cubicBezTo>
                  <a:cubicBezTo>
                    <a:pt x="40343" y="0"/>
                    <a:pt x="0" y="40362"/>
                    <a:pt x="0" y="90100"/>
                  </a:cubicBezTo>
                  <a:cubicBezTo>
                    <a:pt x="0" y="139839"/>
                    <a:pt x="40253" y="180201"/>
                    <a:pt x="90056" y="180201"/>
                  </a:cubicBezTo>
                </a:path>
              </a:pathLst>
            </a:custGeom>
            <a:solidFill>
              <a:srgbClr val="D2D4D5"/>
            </a:solidFill>
            <a:ln w="8925"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C8656230-F658-A6EF-FDC2-4B0844867218}"/>
                </a:ext>
              </a:extLst>
            </p:cNvPr>
            <p:cNvSpPr/>
            <p:nvPr/>
          </p:nvSpPr>
          <p:spPr>
            <a:xfrm>
              <a:off x="7183819" y="6282124"/>
              <a:ext cx="180113" cy="180201"/>
            </a:xfrm>
            <a:custGeom>
              <a:avLst/>
              <a:gdLst>
                <a:gd name="connsiteX0" fmla="*/ 90056 w 180113"/>
                <a:gd name="connsiteY0" fmla="*/ 180201 h 180201"/>
                <a:gd name="connsiteX1" fmla="*/ 180113 w 180113"/>
                <a:gd name="connsiteY1" fmla="*/ 90100 h 180201"/>
                <a:gd name="connsiteX2" fmla="*/ 90056 w 180113"/>
                <a:gd name="connsiteY2" fmla="*/ 0 h 180201"/>
                <a:gd name="connsiteX3" fmla="*/ 0 w 180113"/>
                <a:gd name="connsiteY3" fmla="*/ 90100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0"/>
                  </a:cubicBezTo>
                  <a:cubicBezTo>
                    <a:pt x="180113" y="40362"/>
                    <a:pt x="139770" y="0"/>
                    <a:pt x="90056" y="0"/>
                  </a:cubicBezTo>
                  <a:cubicBezTo>
                    <a:pt x="40343" y="0"/>
                    <a:pt x="0" y="40362"/>
                    <a:pt x="0" y="90100"/>
                  </a:cubicBezTo>
                  <a:cubicBezTo>
                    <a:pt x="0" y="139928"/>
                    <a:pt x="40253" y="180201"/>
                    <a:pt x="90056" y="180201"/>
                  </a:cubicBezTo>
                </a:path>
              </a:pathLst>
            </a:custGeom>
            <a:solidFill>
              <a:srgbClr val="D2D4D5"/>
            </a:solidFill>
            <a:ln w="8925"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CB060D06-BD2C-E04C-F090-383F9F66EC7D}"/>
                </a:ext>
              </a:extLst>
            </p:cNvPr>
            <p:cNvSpPr/>
            <p:nvPr/>
          </p:nvSpPr>
          <p:spPr>
            <a:xfrm>
              <a:off x="6828145" y="6282124"/>
              <a:ext cx="180113" cy="180201"/>
            </a:xfrm>
            <a:custGeom>
              <a:avLst/>
              <a:gdLst>
                <a:gd name="connsiteX0" fmla="*/ 90056 w 180113"/>
                <a:gd name="connsiteY0" fmla="*/ 180201 h 180201"/>
                <a:gd name="connsiteX1" fmla="*/ 180113 w 180113"/>
                <a:gd name="connsiteY1" fmla="*/ 90100 h 180201"/>
                <a:gd name="connsiteX2" fmla="*/ 90056 w 180113"/>
                <a:gd name="connsiteY2" fmla="*/ 0 h 180201"/>
                <a:gd name="connsiteX3" fmla="*/ 0 w 180113"/>
                <a:gd name="connsiteY3" fmla="*/ 90100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0"/>
                  </a:cubicBezTo>
                  <a:cubicBezTo>
                    <a:pt x="180113" y="40362"/>
                    <a:pt x="139770" y="0"/>
                    <a:pt x="90056" y="0"/>
                  </a:cubicBezTo>
                  <a:cubicBezTo>
                    <a:pt x="40342" y="0"/>
                    <a:pt x="0" y="40362"/>
                    <a:pt x="0" y="90100"/>
                  </a:cubicBezTo>
                  <a:cubicBezTo>
                    <a:pt x="0" y="139928"/>
                    <a:pt x="40342" y="180201"/>
                    <a:pt x="90056" y="180201"/>
                  </a:cubicBezTo>
                </a:path>
              </a:pathLst>
            </a:custGeom>
            <a:solidFill>
              <a:srgbClr val="D2D4D5"/>
            </a:solidFill>
            <a:ln w="8925"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748BA15A-88C8-B742-0695-BDCBBF5AD836}"/>
                </a:ext>
              </a:extLst>
            </p:cNvPr>
            <p:cNvSpPr/>
            <p:nvPr/>
          </p:nvSpPr>
          <p:spPr>
            <a:xfrm>
              <a:off x="4338513" y="4417337"/>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928"/>
                    <a:pt x="40253" y="180201"/>
                    <a:pt x="90057" y="180201"/>
                  </a:cubicBezTo>
                </a:path>
              </a:pathLst>
            </a:custGeom>
            <a:solidFill>
              <a:srgbClr val="D2D4D5"/>
            </a:solidFill>
            <a:ln w="8925"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29BF82DE-166E-CAA1-37D1-7250A4AFB146}"/>
                </a:ext>
              </a:extLst>
            </p:cNvPr>
            <p:cNvSpPr/>
            <p:nvPr/>
          </p:nvSpPr>
          <p:spPr>
            <a:xfrm>
              <a:off x="4338513" y="370153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839"/>
                    <a:pt x="40253" y="180201"/>
                    <a:pt x="90057" y="180201"/>
                  </a:cubicBezTo>
                </a:path>
              </a:pathLst>
            </a:custGeom>
            <a:solidFill>
              <a:srgbClr val="D2D4D5"/>
            </a:solidFill>
            <a:ln w="8925"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2A02D2F6-0BE6-1891-319C-49A40E9E9150}"/>
                </a:ext>
              </a:extLst>
            </p:cNvPr>
            <p:cNvSpPr/>
            <p:nvPr/>
          </p:nvSpPr>
          <p:spPr>
            <a:xfrm>
              <a:off x="9443712" y="25809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4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4" y="139839"/>
                    <a:pt x="180114" y="90101"/>
                  </a:cubicBezTo>
                  <a:cubicBezTo>
                    <a:pt x="180114" y="40273"/>
                    <a:pt x="139771" y="0"/>
                    <a:pt x="90057" y="0"/>
                  </a:cubicBezTo>
                </a:path>
              </a:pathLst>
            </a:custGeom>
            <a:solidFill>
              <a:srgbClr val="FFFFFF"/>
            </a:solidFill>
            <a:ln w="8925"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A74EDA4D-94E0-C119-CBD7-12C7EB304BA0}"/>
                </a:ext>
              </a:extLst>
            </p:cNvPr>
            <p:cNvSpPr/>
            <p:nvPr/>
          </p:nvSpPr>
          <p:spPr>
            <a:xfrm>
              <a:off x="8376778" y="25809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024" y="40273"/>
                    <a:pt x="139771" y="0"/>
                    <a:pt x="90057" y="0"/>
                  </a:cubicBezTo>
                </a:path>
              </a:pathLst>
            </a:custGeom>
            <a:solidFill>
              <a:srgbClr val="FFFFFF"/>
            </a:solidFill>
            <a:ln w="8925"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F2A1432F-CA6B-FA35-36E4-8B0A59244716}"/>
                </a:ext>
              </a:extLst>
            </p:cNvPr>
            <p:cNvSpPr/>
            <p:nvPr/>
          </p:nvSpPr>
          <p:spPr>
            <a:xfrm>
              <a:off x="10866409" y="1847641"/>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362"/>
                    <a:pt x="139771" y="0"/>
                    <a:pt x="90056" y="0"/>
                  </a:cubicBezTo>
                </a:path>
              </a:pathLst>
            </a:custGeom>
            <a:solidFill>
              <a:srgbClr val="FFFFFF"/>
            </a:solidFill>
            <a:ln w="8925"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1F4DF9F6-817B-15FC-EEA2-650CB67377E3}"/>
                </a:ext>
              </a:extLst>
            </p:cNvPr>
            <p:cNvSpPr/>
            <p:nvPr/>
          </p:nvSpPr>
          <p:spPr>
            <a:xfrm>
              <a:off x="10866409" y="1486346"/>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362"/>
                    <a:pt x="139771" y="0"/>
                    <a:pt x="90056" y="0"/>
                  </a:cubicBezTo>
                </a:path>
              </a:pathLst>
            </a:custGeom>
            <a:solidFill>
              <a:srgbClr val="FFFFFF"/>
            </a:solidFill>
            <a:ln w="8925"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EE327AE9-9F14-56D3-4C9E-7B493320F8A8}"/>
                </a:ext>
              </a:extLst>
            </p:cNvPr>
            <p:cNvSpPr/>
            <p:nvPr/>
          </p:nvSpPr>
          <p:spPr>
            <a:xfrm>
              <a:off x="8376778" y="221608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024" y="40362"/>
                    <a:pt x="139771" y="0"/>
                    <a:pt x="90057" y="0"/>
                  </a:cubicBezTo>
                </a:path>
              </a:pathLst>
            </a:custGeom>
            <a:solidFill>
              <a:srgbClr val="FFFFFF"/>
            </a:solidFill>
            <a:ln w="8925"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094C3AE4-71A3-35AC-C04A-7DEBE2710A14}"/>
                </a:ext>
              </a:extLst>
            </p:cNvPr>
            <p:cNvSpPr/>
            <p:nvPr/>
          </p:nvSpPr>
          <p:spPr>
            <a:xfrm>
              <a:off x="8732453" y="765720"/>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362"/>
                    <a:pt x="139770" y="0"/>
                    <a:pt x="90056" y="0"/>
                  </a:cubicBezTo>
                </a:path>
              </a:pathLst>
            </a:custGeom>
            <a:solidFill>
              <a:srgbClr val="FFFFFF"/>
            </a:solidFill>
            <a:ln w="8925"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70AB4B87-84B4-5F1F-3DC4-C56DEE5738EF}"/>
                </a:ext>
              </a:extLst>
            </p:cNvPr>
            <p:cNvSpPr/>
            <p:nvPr/>
          </p:nvSpPr>
          <p:spPr>
            <a:xfrm>
              <a:off x="8732453" y="387369"/>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273"/>
                    <a:pt x="139770" y="0"/>
                    <a:pt x="90056" y="0"/>
                  </a:cubicBezTo>
                </a:path>
              </a:pathLst>
            </a:custGeom>
            <a:solidFill>
              <a:srgbClr val="FFFFFF"/>
            </a:solidFill>
            <a:ln w="8925"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0BFCAE45-F12A-72CA-181F-7CF3502532CC}"/>
                </a:ext>
              </a:extLst>
            </p:cNvPr>
            <p:cNvSpPr/>
            <p:nvPr/>
          </p:nvSpPr>
          <p:spPr>
            <a:xfrm>
              <a:off x="8021104" y="221608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0" y="180201"/>
                    <a:pt x="180113" y="139839"/>
                    <a:pt x="180113" y="90101"/>
                  </a:cubicBezTo>
                  <a:cubicBezTo>
                    <a:pt x="180113" y="40362"/>
                    <a:pt x="139770" y="0"/>
                    <a:pt x="90057" y="0"/>
                  </a:cubicBezTo>
                </a:path>
              </a:pathLst>
            </a:custGeom>
            <a:solidFill>
              <a:srgbClr val="FFFFFF"/>
            </a:solidFill>
            <a:ln w="8925"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B07B7A4F-6A54-318C-6F65-86F7E17B63C1}"/>
                </a:ext>
              </a:extLst>
            </p:cNvPr>
            <p:cNvSpPr/>
            <p:nvPr/>
          </p:nvSpPr>
          <p:spPr>
            <a:xfrm>
              <a:off x="10155061" y="2580947"/>
              <a:ext cx="180112" cy="180201"/>
            </a:xfrm>
            <a:custGeom>
              <a:avLst/>
              <a:gdLst>
                <a:gd name="connsiteX0" fmla="*/ 90056 w 180112"/>
                <a:gd name="connsiteY0" fmla="*/ 0 h 180201"/>
                <a:gd name="connsiteX1" fmla="*/ 0 w 180112"/>
                <a:gd name="connsiteY1" fmla="*/ 90101 h 180201"/>
                <a:gd name="connsiteX2" fmla="*/ 90056 w 180112"/>
                <a:gd name="connsiteY2" fmla="*/ 180201 h 180201"/>
                <a:gd name="connsiteX3" fmla="*/ 180113 w 180112"/>
                <a:gd name="connsiteY3" fmla="*/ 90101 h 180201"/>
                <a:gd name="connsiteX4" fmla="*/ 90056 w 180112"/>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2" h="180201">
                  <a:moveTo>
                    <a:pt x="90056" y="0"/>
                  </a:moveTo>
                  <a:cubicBezTo>
                    <a:pt x="40343" y="0"/>
                    <a:pt x="0" y="40362"/>
                    <a:pt x="0" y="90101"/>
                  </a:cubicBezTo>
                  <a:cubicBezTo>
                    <a:pt x="0" y="139839"/>
                    <a:pt x="40343" y="180201"/>
                    <a:pt x="90056" y="180201"/>
                  </a:cubicBezTo>
                  <a:cubicBezTo>
                    <a:pt x="139770" y="180201"/>
                    <a:pt x="180113" y="139839"/>
                    <a:pt x="180113" y="90101"/>
                  </a:cubicBezTo>
                  <a:cubicBezTo>
                    <a:pt x="180113" y="40273"/>
                    <a:pt x="139770" y="0"/>
                    <a:pt x="90056" y="0"/>
                  </a:cubicBezTo>
                </a:path>
              </a:pathLst>
            </a:custGeom>
            <a:solidFill>
              <a:srgbClr val="FFFFFF"/>
            </a:solidFill>
            <a:ln w="8925"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0F48B8CD-A08A-C988-E18E-6D381DA95EC1}"/>
                </a:ext>
              </a:extLst>
            </p:cNvPr>
            <p:cNvSpPr/>
            <p:nvPr/>
          </p:nvSpPr>
          <p:spPr>
            <a:xfrm>
              <a:off x="10510735"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273"/>
                    <a:pt x="139771" y="0"/>
                    <a:pt x="90056" y="0"/>
                  </a:cubicBezTo>
                </a:path>
              </a:pathLst>
            </a:custGeom>
            <a:solidFill>
              <a:srgbClr val="FFFFFF"/>
            </a:solidFill>
            <a:ln w="8925"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89E33877-D53D-6EFD-071B-B1B1CCBEDB57}"/>
                </a:ext>
              </a:extLst>
            </p:cNvPr>
            <p:cNvSpPr/>
            <p:nvPr/>
          </p:nvSpPr>
          <p:spPr>
            <a:xfrm>
              <a:off x="11577759" y="2580947"/>
              <a:ext cx="180112" cy="180201"/>
            </a:xfrm>
            <a:custGeom>
              <a:avLst/>
              <a:gdLst>
                <a:gd name="connsiteX0" fmla="*/ 90056 w 180112"/>
                <a:gd name="connsiteY0" fmla="*/ 0 h 180201"/>
                <a:gd name="connsiteX1" fmla="*/ 0 w 180112"/>
                <a:gd name="connsiteY1" fmla="*/ 90101 h 180201"/>
                <a:gd name="connsiteX2" fmla="*/ 90056 w 180112"/>
                <a:gd name="connsiteY2" fmla="*/ 180201 h 180201"/>
                <a:gd name="connsiteX3" fmla="*/ 180113 w 180112"/>
                <a:gd name="connsiteY3" fmla="*/ 90101 h 180201"/>
                <a:gd name="connsiteX4" fmla="*/ 90056 w 180112"/>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2"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3" y="40273"/>
                    <a:pt x="139770" y="0"/>
                    <a:pt x="90056" y="0"/>
                  </a:cubicBezTo>
                </a:path>
              </a:pathLst>
            </a:custGeom>
            <a:solidFill>
              <a:srgbClr val="FFFFFF"/>
            </a:solidFill>
            <a:ln w="8925"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9F7EF103-D592-937C-9ED8-DADCED4CB8DD}"/>
                </a:ext>
              </a:extLst>
            </p:cNvPr>
            <p:cNvSpPr/>
            <p:nvPr/>
          </p:nvSpPr>
          <p:spPr>
            <a:xfrm>
              <a:off x="11222084" y="25809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4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4" y="139839"/>
                    <a:pt x="180114" y="90101"/>
                  </a:cubicBezTo>
                  <a:cubicBezTo>
                    <a:pt x="180024" y="40273"/>
                    <a:pt x="139771" y="0"/>
                    <a:pt x="90057" y="0"/>
                  </a:cubicBezTo>
                </a:path>
              </a:pathLst>
            </a:custGeom>
            <a:solidFill>
              <a:srgbClr val="D2D4D5"/>
            </a:solidFill>
            <a:ln w="8925"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7FA22AEA-9F7D-9C0E-0254-51FDC0EC4714}"/>
                </a:ext>
              </a:extLst>
            </p:cNvPr>
            <p:cNvSpPr/>
            <p:nvPr/>
          </p:nvSpPr>
          <p:spPr>
            <a:xfrm>
              <a:off x="11222084" y="296796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4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4" y="139839"/>
                    <a:pt x="180114" y="90101"/>
                  </a:cubicBezTo>
                  <a:cubicBezTo>
                    <a:pt x="180024"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833B02DB-13A0-D046-A64F-0F5EF99B1B18}"/>
                </a:ext>
              </a:extLst>
            </p:cNvPr>
            <p:cNvSpPr/>
            <p:nvPr/>
          </p:nvSpPr>
          <p:spPr>
            <a:xfrm>
              <a:off x="10866409"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273"/>
                    <a:pt x="139771" y="0"/>
                    <a:pt x="90056" y="0"/>
                  </a:cubicBezTo>
                </a:path>
              </a:pathLst>
            </a:custGeom>
            <a:solidFill>
              <a:srgbClr val="D2D4D5"/>
            </a:solidFill>
            <a:ln w="8925"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9BAF5164-6A0E-81F0-1CB6-1F782703012C}"/>
                </a:ext>
              </a:extLst>
            </p:cNvPr>
            <p:cNvSpPr/>
            <p:nvPr/>
          </p:nvSpPr>
          <p:spPr>
            <a:xfrm>
              <a:off x="9799387" y="2580947"/>
              <a:ext cx="180112" cy="180201"/>
            </a:xfrm>
            <a:custGeom>
              <a:avLst/>
              <a:gdLst>
                <a:gd name="connsiteX0" fmla="*/ 90056 w 180112"/>
                <a:gd name="connsiteY0" fmla="*/ 0 h 180201"/>
                <a:gd name="connsiteX1" fmla="*/ 0 w 180112"/>
                <a:gd name="connsiteY1" fmla="*/ 90101 h 180201"/>
                <a:gd name="connsiteX2" fmla="*/ 90056 w 180112"/>
                <a:gd name="connsiteY2" fmla="*/ 180201 h 180201"/>
                <a:gd name="connsiteX3" fmla="*/ 180113 w 180112"/>
                <a:gd name="connsiteY3" fmla="*/ 90101 h 180201"/>
                <a:gd name="connsiteX4" fmla="*/ 90056 w 180112"/>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2"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113" y="40273"/>
                    <a:pt x="139770" y="0"/>
                    <a:pt x="90056" y="0"/>
                  </a:cubicBezTo>
                </a:path>
              </a:pathLst>
            </a:custGeom>
            <a:solidFill>
              <a:srgbClr val="D2D4D5"/>
            </a:solidFill>
            <a:ln w="8925"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1E4907E3-2F19-EFC4-378E-C9888F78EB45}"/>
                </a:ext>
              </a:extLst>
            </p:cNvPr>
            <p:cNvSpPr/>
            <p:nvPr/>
          </p:nvSpPr>
          <p:spPr>
            <a:xfrm>
              <a:off x="9088038"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273"/>
                    <a:pt x="139860" y="0"/>
                    <a:pt x="90056" y="0"/>
                  </a:cubicBezTo>
                </a:path>
              </a:pathLst>
            </a:custGeom>
            <a:solidFill>
              <a:srgbClr val="D2D4D5"/>
            </a:solidFill>
            <a:ln w="8925"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0C8B9BE2-9741-51EE-D6E9-6E73F491F56C}"/>
                </a:ext>
              </a:extLst>
            </p:cNvPr>
            <p:cNvSpPr/>
            <p:nvPr/>
          </p:nvSpPr>
          <p:spPr>
            <a:xfrm>
              <a:off x="8732453"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273"/>
                    <a:pt x="139770" y="0"/>
                    <a:pt x="90056" y="0"/>
                  </a:cubicBezTo>
                </a:path>
              </a:pathLst>
            </a:custGeom>
            <a:solidFill>
              <a:srgbClr val="D2D4D5"/>
            </a:solidFill>
            <a:ln w="8925"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E04A0A22-3CED-F5E1-D272-ED799828958C}"/>
                </a:ext>
              </a:extLst>
            </p:cNvPr>
            <p:cNvSpPr/>
            <p:nvPr/>
          </p:nvSpPr>
          <p:spPr>
            <a:xfrm>
              <a:off x="8732453" y="2216080"/>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362"/>
                    <a:pt x="139770" y="0"/>
                    <a:pt x="90056" y="0"/>
                  </a:cubicBezTo>
                </a:path>
              </a:pathLst>
            </a:custGeom>
            <a:solidFill>
              <a:srgbClr val="D2D4D5"/>
            </a:solidFill>
            <a:ln w="8925"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133A1048-DAD5-6CF2-FC2A-FB2DE197A25F}"/>
                </a:ext>
              </a:extLst>
            </p:cNvPr>
            <p:cNvSpPr/>
            <p:nvPr/>
          </p:nvSpPr>
          <p:spPr>
            <a:xfrm>
              <a:off x="8021104" y="76572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0" y="180201"/>
                    <a:pt x="180113" y="139839"/>
                    <a:pt x="180113" y="90101"/>
                  </a:cubicBezTo>
                  <a:cubicBezTo>
                    <a:pt x="180113" y="40362"/>
                    <a:pt x="139770" y="0"/>
                    <a:pt x="90057" y="0"/>
                  </a:cubicBezTo>
                </a:path>
              </a:pathLst>
            </a:custGeom>
            <a:solidFill>
              <a:srgbClr val="D2D4D5"/>
            </a:solidFill>
            <a:ln w="8925"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1C188ED4-1642-4DC9-B500-24207264DC73}"/>
                </a:ext>
              </a:extLst>
            </p:cNvPr>
            <p:cNvSpPr/>
            <p:nvPr/>
          </p:nvSpPr>
          <p:spPr>
            <a:xfrm>
              <a:off x="8021104" y="38736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0" y="180201"/>
                    <a:pt x="180113" y="139839"/>
                    <a:pt x="180113" y="90101"/>
                  </a:cubicBezTo>
                  <a:cubicBezTo>
                    <a:pt x="180113" y="40273"/>
                    <a:pt x="139770" y="0"/>
                    <a:pt x="90057" y="0"/>
                  </a:cubicBezTo>
                </a:path>
              </a:pathLst>
            </a:custGeom>
            <a:solidFill>
              <a:srgbClr val="D2D4D5"/>
            </a:solidFill>
            <a:ln w="8925"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C9C82084-9369-2FE7-0A77-59D20A08E31E}"/>
                </a:ext>
              </a:extLst>
            </p:cNvPr>
            <p:cNvSpPr/>
            <p:nvPr/>
          </p:nvSpPr>
          <p:spPr>
            <a:xfrm>
              <a:off x="8376778" y="38736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024" y="40273"/>
                    <a:pt x="139771" y="0"/>
                    <a:pt x="90057" y="0"/>
                  </a:cubicBezTo>
                </a:path>
              </a:pathLst>
            </a:custGeom>
            <a:solidFill>
              <a:srgbClr val="D2D4D5"/>
            </a:solidFill>
            <a:ln w="8925"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B21B79C3-4455-EA97-326E-92AF7F750A27}"/>
                </a:ext>
              </a:extLst>
            </p:cNvPr>
            <p:cNvSpPr/>
            <p:nvPr/>
          </p:nvSpPr>
          <p:spPr>
            <a:xfrm>
              <a:off x="10866409" y="2252156"/>
              <a:ext cx="180113" cy="180201"/>
            </a:xfrm>
            <a:custGeom>
              <a:avLst/>
              <a:gdLst>
                <a:gd name="connsiteX0" fmla="*/ 90056 w 180113"/>
                <a:gd name="connsiteY0" fmla="*/ 0 h 180201"/>
                <a:gd name="connsiteX1" fmla="*/ 0 w 180113"/>
                <a:gd name="connsiteY1" fmla="*/ 90100 h 180201"/>
                <a:gd name="connsiteX2" fmla="*/ 90056 w 180113"/>
                <a:gd name="connsiteY2" fmla="*/ 180201 h 180201"/>
                <a:gd name="connsiteX3" fmla="*/ 180114 w 180113"/>
                <a:gd name="connsiteY3" fmla="*/ 90100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0"/>
                  </a:cubicBezTo>
                  <a:cubicBezTo>
                    <a:pt x="0" y="139839"/>
                    <a:pt x="40343" y="180201"/>
                    <a:pt x="90056" y="180201"/>
                  </a:cubicBezTo>
                  <a:cubicBezTo>
                    <a:pt x="139771" y="180201"/>
                    <a:pt x="180114" y="139839"/>
                    <a:pt x="180114" y="90100"/>
                  </a:cubicBezTo>
                  <a:cubicBezTo>
                    <a:pt x="180114" y="40273"/>
                    <a:pt x="139771" y="0"/>
                    <a:pt x="90056" y="0"/>
                  </a:cubicBezTo>
                </a:path>
              </a:pathLst>
            </a:custGeom>
            <a:solidFill>
              <a:srgbClr val="D2D4D5"/>
            </a:solidFill>
            <a:ln w="8925"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BAF835D0-0DFB-7ADD-4E8C-0B5EB1D3FA4B}"/>
                </a:ext>
              </a:extLst>
            </p:cNvPr>
            <p:cNvSpPr/>
            <p:nvPr/>
          </p:nvSpPr>
          <p:spPr>
            <a:xfrm>
              <a:off x="10866409" y="2967960"/>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362"/>
                    <a:pt x="139771" y="0"/>
                    <a:pt x="90056" y="0"/>
                  </a:cubicBezTo>
                </a:path>
              </a:pathLst>
            </a:custGeom>
            <a:solidFill>
              <a:srgbClr val="D2D4D5"/>
            </a:solidFill>
            <a:ln w="8925" cap="flat">
              <a:noFill/>
              <a:prstDash val="solid"/>
              <a:miter/>
            </a:ln>
          </p:spPr>
          <p:txBody>
            <a:bodyPr rtlCol="0" anchor="ctr"/>
            <a:lstStyle/>
            <a:p>
              <a:endParaRPr lang="en-US"/>
            </a:p>
          </p:txBody>
        </p:sp>
      </p:grpSp>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964504" y="1684751"/>
            <a:ext cx="4465529" cy="2022953"/>
          </a:xfrm>
        </p:spPr>
        <p:txBody>
          <a:bodyPr anchor="ctr" anchorCtr="0"/>
          <a:lstStyle>
            <a:lvl1pPr algn="ctr">
              <a:defRPr sz="3000" b="0" i="0">
                <a:solidFill>
                  <a:schemeClr val="bg1"/>
                </a:solidFill>
                <a:latin typeface="ABC Oracle Medium" panose="020B0504040202060203" pitchFamily="34" charset="77"/>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52425" y="304974"/>
            <a:ext cx="3125157" cy="1203325"/>
          </a:xfrm>
        </p:spPr>
        <p:txBody>
          <a:bodyPr/>
          <a:lstStyle>
            <a:lvl1pPr>
              <a:spcBef>
                <a:spcPts val="0"/>
              </a:spcBef>
              <a:spcAft>
                <a:spcPts val="0"/>
              </a:spcAft>
              <a:defRPr sz="900" b="0" i="0">
                <a:solidFill>
                  <a:schemeClr val="bg1"/>
                </a:solidFill>
                <a:latin typeface="ABC Oracle Medium" panose="020B0504040202060203" pitchFamily="34" charset="77"/>
              </a:defRPr>
            </a:lvl1pPr>
            <a:lvl2pPr marL="0" indent="0">
              <a:buNone/>
              <a:defRPr sz="900" b="0" i="0">
                <a:solidFill>
                  <a:schemeClr val="bg1"/>
                </a:solidFill>
                <a:latin typeface="ABC Oracle Medium" panose="020B0504040202060203" pitchFamily="34" charset="77"/>
              </a:defRPr>
            </a:lvl2pPr>
            <a:lvl3pPr marL="180975" indent="-180975">
              <a:tabLst/>
              <a:defRPr sz="900" b="0" i="0">
                <a:solidFill>
                  <a:schemeClr val="bg1"/>
                </a:solidFill>
                <a:latin typeface="ABC Oracle Medium" panose="020B0504040202060203" pitchFamily="34" charset="77"/>
              </a:defRPr>
            </a:lvl3pPr>
            <a:lvl4pPr marL="355600" indent="-174625">
              <a:tabLst/>
              <a:defRPr sz="900" b="0" i="0">
                <a:solidFill>
                  <a:schemeClr val="bg1"/>
                </a:solidFill>
                <a:latin typeface="ABC Oracle Medium" panose="020B0504040202060203" pitchFamily="34" charset="77"/>
              </a:defRPr>
            </a:lvl4pPr>
            <a:lvl5pPr marL="536575" indent="-180975">
              <a:tabLst/>
              <a:defRPr sz="900" b="0" i="0">
                <a:solidFill>
                  <a:schemeClr val="bg1"/>
                </a:solidFill>
                <a:latin typeface="ABC Oracle Medium" panose="020B0504040202060203" pitchFamily="34"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bg1"/>
                </a:solidFill>
              </a:defRPr>
            </a:lvl1pPr>
          </a:lstStyle>
          <a:p>
            <a:fld id="{741AFF56-1126-4107-9C02-BC0EFBF16431}" type="slidenum">
              <a:rPr lang="en-GB" smtClean="0"/>
              <a:pPr/>
              <a:t>‹#›</a:t>
            </a:fld>
            <a:endParaRPr lang="en-GB" dirty="0"/>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dirty="0"/>
          </a:p>
        </p:txBody>
      </p:sp>
      <p:sp>
        <p:nvSpPr>
          <p:cNvPr id="4" name="Footer Placeholder 4">
            <a:extLst>
              <a:ext uri="{FF2B5EF4-FFF2-40B4-BE49-F238E27FC236}">
                <a16:creationId xmlns:a16="http://schemas.microsoft.com/office/drawing/2014/main" id="{FCAC37BC-346D-51DA-B8FC-D5C95892C05D}"/>
              </a:ext>
            </a:extLst>
          </p:cNvPr>
          <p:cNvSpPr>
            <a:spLocks noGrp="1"/>
          </p:cNvSpPr>
          <p:nvPr>
            <p:ph type="ftr" sz="quarter" idx="3"/>
          </p:nvPr>
        </p:nvSpPr>
        <p:spPr>
          <a:xfrm>
            <a:off x="4037117" y="6587284"/>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17938761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9_Title and Content">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a:solidFill>
                  <a:schemeClr val="accent1"/>
                </a:solidFill>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47083" y="1481509"/>
            <a:ext cx="5748917" cy="5066929"/>
          </a:xfrm>
        </p:spPr>
        <p:txBody>
          <a:bodyPr/>
          <a:lstStyle>
            <a:lvl1pPr>
              <a:spcBef>
                <a:spcPts val="0"/>
              </a:spcBef>
              <a:spcAft>
                <a:spcPts val="0"/>
              </a:spcAft>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accent1"/>
                </a:solidFill>
              </a:defRPr>
            </a:lvl1pPr>
          </a:lstStyle>
          <a:p>
            <a:fld id="{741AFF56-1126-4107-9C02-BC0EFBF16431}" type="slidenum">
              <a:rPr lang="en-GB" smtClean="0"/>
              <a:pPr/>
              <a:t>‹#›</a:t>
            </a:fld>
            <a:endParaRPr lang="en-GB" dirty="0"/>
          </a:p>
        </p:txBody>
      </p:sp>
      <p:sp>
        <p:nvSpPr>
          <p:cNvPr id="4" name="Footer Placeholder 4">
            <a:extLst>
              <a:ext uri="{FF2B5EF4-FFF2-40B4-BE49-F238E27FC236}">
                <a16:creationId xmlns:a16="http://schemas.microsoft.com/office/drawing/2014/main" id="{D604D2A8-340C-6811-0193-59710C1F0322}"/>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accent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30807331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D5113-57A5-9394-9EAC-AE049E0FC471}"/>
              </a:ext>
            </a:extLst>
          </p:cNvPr>
          <p:cNvSpPr>
            <a:spLocks noGrp="1"/>
          </p:cNvSpPr>
          <p:nvPr>
            <p:ph type="ctrTitle"/>
          </p:nvPr>
        </p:nvSpPr>
        <p:spPr>
          <a:xfrm>
            <a:off x="321110" y="286185"/>
            <a:ext cx="6571317" cy="780120"/>
          </a:xfrm>
        </p:spPr>
        <p:txBody>
          <a:bodyPr anchor="t" anchorCtr="0"/>
          <a:lstStyle>
            <a:lvl1pPr algn="l">
              <a:defRPr sz="3500" b="0" i="0">
                <a:solidFill>
                  <a:schemeClr val="bg1"/>
                </a:solidFill>
                <a:latin typeface="ABC Oracle Medium" panose="020B0504040202060203" pitchFamily="34" charset="77"/>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0F1D9585-239A-5710-5FBB-F38F3137D466}"/>
              </a:ext>
            </a:extLst>
          </p:cNvPr>
          <p:cNvSpPr>
            <a:spLocks noGrp="1"/>
          </p:cNvSpPr>
          <p:nvPr>
            <p:ph type="subTitle" idx="1"/>
          </p:nvPr>
        </p:nvSpPr>
        <p:spPr>
          <a:xfrm>
            <a:off x="338464" y="1122801"/>
            <a:ext cx="6566752" cy="1598604"/>
          </a:xfrm>
        </p:spPr>
        <p:txBody>
          <a:bodyPr anchor="t" anchorCtr="0"/>
          <a:lstStyle>
            <a:lvl1pPr marL="0" indent="0" algn="l">
              <a:spcBef>
                <a:spcPts val="0"/>
              </a:spcBef>
              <a:spcAft>
                <a:spcPts val="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18" name="Freeform 17">
            <a:extLst>
              <a:ext uri="{FF2B5EF4-FFF2-40B4-BE49-F238E27FC236}">
                <a16:creationId xmlns:a16="http://schemas.microsoft.com/office/drawing/2014/main" id="{476D9EB4-DA8D-7007-E1F1-13594489E635}"/>
              </a:ext>
            </a:extLst>
          </p:cNvPr>
          <p:cNvSpPr/>
          <p:nvPr userDrawn="1"/>
        </p:nvSpPr>
        <p:spPr>
          <a:xfrm>
            <a:off x="8188346" y="2855934"/>
            <a:ext cx="3692504" cy="3692504"/>
          </a:xfrm>
          <a:custGeom>
            <a:avLst/>
            <a:gdLst>
              <a:gd name="connsiteX0" fmla="*/ 1027937 w 2055876"/>
              <a:gd name="connsiteY0" fmla="*/ 436911 h 2055876"/>
              <a:gd name="connsiteX1" fmla="*/ 436911 w 2055876"/>
              <a:gd name="connsiteY1" fmla="*/ 1027937 h 2055876"/>
              <a:gd name="connsiteX2" fmla="*/ 1027937 w 2055876"/>
              <a:gd name="connsiteY2" fmla="*/ 1619059 h 2055876"/>
              <a:gd name="connsiteX3" fmla="*/ 1618964 w 2055876"/>
              <a:gd name="connsiteY3" fmla="*/ 1027937 h 2055876"/>
              <a:gd name="connsiteX4" fmla="*/ 1027937 w 2055876"/>
              <a:gd name="connsiteY4" fmla="*/ 436911 h 2055876"/>
              <a:gd name="connsiteX5" fmla="*/ 1027938 w 2055876"/>
              <a:gd name="connsiteY5" fmla="*/ 0 h 2055876"/>
              <a:gd name="connsiteX6" fmla="*/ 2055876 w 2055876"/>
              <a:gd name="connsiteY6" fmla="*/ 1027938 h 2055876"/>
              <a:gd name="connsiteX7" fmla="*/ 2055876 w 2055876"/>
              <a:gd name="connsiteY7" fmla="*/ 2055876 h 2055876"/>
              <a:gd name="connsiteX8" fmla="*/ 1027938 w 2055876"/>
              <a:gd name="connsiteY8" fmla="*/ 2055876 h 2055876"/>
              <a:gd name="connsiteX9" fmla="*/ 0 w 2055876"/>
              <a:gd name="connsiteY9" fmla="*/ 1027938 h 2055876"/>
              <a:gd name="connsiteX10" fmla="*/ 1027938 w 2055876"/>
              <a:gd name="connsiteY10" fmla="*/ 0 h 2055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55876" h="2055876">
                <a:moveTo>
                  <a:pt x="1027937" y="436911"/>
                </a:moveTo>
                <a:cubicBezTo>
                  <a:pt x="701516" y="436911"/>
                  <a:pt x="436911" y="701516"/>
                  <a:pt x="436911" y="1027937"/>
                </a:cubicBezTo>
                <a:cubicBezTo>
                  <a:pt x="436911" y="1354454"/>
                  <a:pt x="701516" y="1619059"/>
                  <a:pt x="1027937" y="1619059"/>
                </a:cubicBezTo>
                <a:cubicBezTo>
                  <a:pt x="1354359" y="1619059"/>
                  <a:pt x="1618964" y="1354454"/>
                  <a:pt x="1618964" y="1027937"/>
                </a:cubicBezTo>
                <a:cubicBezTo>
                  <a:pt x="1618964" y="701516"/>
                  <a:pt x="1354359" y="436911"/>
                  <a:pt x="1027937" y="436911"/>
                </a:cubicBezTo>
                <a:close/>
                <a:moveTo>
                  <a:pt x="1027938" y="0"/>
                </a:moveTo>
                <a:cubicBezTo>
                  <a:pt x="1595628" y="0"/>
                  <a:pt x="2055876" y="460248"/>
                  <a:pt x="2055876" y="1027938"/>
                </a:cubicBezTo>
                <a:lnTo>
                  <a:pt x="2055876" y="2055876"/>
                </a:lnTo>
                <a:lnTo>
                  <a:pt x="1027938" y="2055876"/>
                </a:lnTo>
                <a:cubicBezTo>
                  <a:pt x="460248" y="2055876"/>
                  <a:pt x="0" y="1595723"/>
                  <a:pt x="0" y="1027938"/>
                </a:cubicBezTo>
                <a:cubicBezTo>
                  <a:pt x="0" y="460248"/>
                  <a:pt x="460248" y="0"/>
                  <a:pt x="1027938" y="0"/>
                </a:cubicBezTo>
                <a:close/>
              </a:path>
            </a:pathLst>
          </a:custGeom>
          <a:solidFill>
            <a:schemeClr val="bg1"/>
          </a:solidFill>
          <a:ln w="9525" cap="flat">
            <a:noFill/>
            <a:prstDash val="solid"/>
            <a:miter/>
          </a:ln>
        </p:spPr>
        <p:txBody>
          <a:bodyPr rtlCol="0" anchor="ctr"/>
          <a:lstStyle/>
          <a:p>
            <a:endParaRPr lang="en-US"/>
          </a:p>
        </p:txBody>
      </p:sp>
      <p:sp>
        <p:nvSpPr>
          <p:cNvPr id="13" name="Graphic 11">
            <a:extLst>
              <a:ext uri="{FF2B5EF4-FFF2-40B4-BE49-F238E27FC236}">
                <a16:creationId xmlns:a16="http://schemas.microsoft.com/office/drawing/2014/main" id="{9A47DABB-6B23-B92F-2CE3-C72452A43FFC}"/>
              </a:ext>
            </a:extLst>
          </p:cNvPr>
          <p:cNvSpPr/>
          <p:nvPr/>
        </p:nvSpPr>
        <p:spPr>
          <a:xfrm>
            <a:off x="9244208" y="317500"/>
            <a:ext cx="2636642" cy="1008569"/>
          </a:xfrm>
          <a:custGeom>
            <a:avLst/>
            <a:gdLst>
              <a:gd name="connsiteX0" fmla="*/ 4115562 w 4188999"/>
              <a:gd name="connsiteY0" fmla="*/ 1595750 h 1602377"/>
              <a:gd name="connsiteX1" fmla="*/ 4189000 w 4188999"/>
              <a:gd name="connsiteY1" fmla="*/ 1522747 h 1602377"/>
              <a:gd name="connsiteX2" fmla="*/ 4115562 w 4188999"/>
              <a:gd name="connsiteY2" fmla="*/ 1450690 h 1602377"/>
              <a:gd name="connsiteX3" fmla="*/ 4042124 w 4188999"/>
              <a:gd name="connsiteY3" fmla="*/ 1522747 h 1602377"/>
              <a:gd name="connsiteX4" fmla="*/ 4115562 w 4188999"/>
              <a:gd name="connsiteY4" fmla="*/ 1595750 h 1602377"/>
              <a:gd name="connsiteX5" fmla="*/ 3601307 w 4188999"/>
              <a:gd name="connsiteY5" fmla="*/ 1296067 h 1602377"/>
              <a:gd name="connsiteX6" fmla="*/ 3731038 w 4188999"/>
              <a:gd name="connsiteY6" fmla="*/ 1179414 h 1602377"/>
              <a:gd name="connsiteX7" fmla="*/ 3859816 w 4188999"/>
              <a:gd name="connsiteY7" fmla="*/ 1296067 h 1602377"/>
              <a:gd name="connsiteX8" fmla="*/ 3601307 w 4188999"/>
              <a:gd name="connsiteY8" fmla="*/ 1296067 h 1602377"/>
              <a:gd name="connsiteX9" fmla="*/ 3735800 w 4188999"/>
              <a:gd name="connsiteY9" fmla="*/ 1602378 h 1602377"/>
              <a:gd name="connsiteX10" fmla="*/ 3960019 w 4188999"/>
              <a:gd name="connsiteY10" fmla="*/ 1462053 h 1602377"/>
              <a:gd name="connsiteX11" fmla="*/ 3839813 w 4188999"/>
              <a:gd name="connsiteY11" fmla="*/ 1462053 h 1602377"/>
              <a:gd name="connsiteX12" fmla="*/ 3737705 w 4188999"/>
              <a:gd name="connsiteY12" fmla="*/ 1513278 h 1602377"/>
              <a:gd name="connsiteX13" fmla="*/ 3599403 w 4188999"/>
              <a:gd name="connsiteY13" fmla="*/ 1378634 h 1602377"/>
              <a:gd name="connsiteX14" fmla="*/ 3973354 w 4188999"/>
              <a:gd name="connsiteY14" fmla="*/ 1378634 h 1602377"/>
              <a:gd name="connsiteX15" fmla="*/ 3728180 w 4188999"/>
              <a:gd name="connsiteY15" fmla="*/ 1089367 h 1602377"/>
              <a:gd name="connsiteX16" fmla="*/ 3483959 w 4188999"/>
              <a:gd name="connsiteY16" fmla="*/ 1347387 h 1602377"/>
              <a:gd name="connsiteX17" fmla="*/ 3735800 w 4188999"/>
              <a:gd name="connsiteY17" fmla="*/ 1602378 h 1602377"/>
              <a:gd name="connsiteX18" fmla="*/ 3363754 w 4188999"/>
              <a:gd name="connsiteY18" fmla="*/ 1592909 h 1602377"/>
              <a:gd name="connsiteX19" fmla="*/ 3436239 w 4188999"/>
              <a:gd name="connsiteY19" fmla="*/ 1583441 h 1602377"/>
              <a:gd name="connsiteX20" fmla="*/ 3436239 w 4188999"/>
              <a:gd name="connsiteY20" fmla="*/ 1500969 h 1602377"/>
              <a:gd name="connsiteX21" fmla="*/ 3394234 w 4188999"/>
              <a:gd name="connsiteY21" fmla="*/ 1505703 h 1602377"/>
              <a:gd name="connsiteX22" fmla="*/ 3329369 w 4188999"/>
              <a:gd name="connsiteY22" fmla="*/ 1428912 h 1602377"/>
              <a:gd name="connsiteX23" fmla="*/ 3329369 w 4188999"/>
              <a:gd name="connsiteY23" fmla="*/ 1191818 h 1602377"/>
              <a:gd name="connsiteX24" fmla="*/ 3426714 w 4188999"/>
              <a:gd name="connsiteY24" fmla="*/ 1191818 h 1602377"/>
              <a:gd name="connsiteX25" fmla="*/ 3426714 w 4188999"/>
              <a:gd name="connsiteY25" fmla="*/ 1103570 h 1602377"/>
              <a:gd name="connsiteX26" fmla="*/ 3329369 w 4188999"/>
              <a:gd name="connsiteY26" fmla="*/ 1103570 h 1602377"/>
              <a:gd name="connsiteX27" fmla="*/ 3329369 w 4188999"/>
              <a:gd name="connsiteY27" fmla="*/ 961256 h 1602377"/>
              <a:gd name="connsiteX28" fmla="*/ 3218688 w 4188999"/>
              <a:gd name="connsiteY28" fmla="*/ 961256 h 1602377"/>
              <a:gd name="connsiteX29" fmla="*/ 3218688 w 4188999"/>
              <a:gd name="connsiteY29" fmla="*/ 1103570 h 1602377"/>
              <a:gd name="connsiteX30" fmla="*/ 3135725 w 4188999"/>
              <a:gd name="connsiteY30" fmla="*/ 1103570 h 1602377"/>
              <a:gd name="connsiteX31" fmla="*/ 3135725 w 4188999"/>
              <a:gd name="connsiteY31" fmla="*/ 1191818 h 1602377"/>
              <a:gd name="connsiteX32" fmla="*/ 3218688 w 4188999"/>
              <a:gd name="connsiteY32" fmla="*/ 1191818 h 1602377"/>
              <a:gd name="connsiteX33" fmla="*/ 3218688 w 4188999"/>
              <a:gd name="connsiteY33" fmla="*/ 1449743 h 1602377"/>
              <a:gd name="connsiteX34" fmla="*/ 3363754 w 4188999"/>
              <a:gd name="connsiteY34" fmla="*/ 1592909 h 1602377"/>
              <a:gd name="connsiteX35" fmla="*/ 2815209 w 4188999"/>
              <a:gd name="connsiteY35" fmla="*/ 1602378 h 1602377"/>
              <a:gd name="connsiteX36" fmla="*/ 2952560 w 4188999"/>
              <a:gd name="connsiteY36" fmla="*/ 1528428 h 1602377"/>
              <a:gd name="connsiteX37" fmla="*/ 2952560 w 4188999"/>
              <a:gd name="connsiteY37" fmla="*/ 1588175 h 1602377"/>
              <a:gd name="connsiteX38" fmla="*/ 3064193 w 4188999"/>
              <a:gd name="connsiteY38" fmla="*/ 1588175 h 1602377"/>
              <a:gd name="connsiteX39" fmla="*/ 3064193 w 4188999"/>
              <a:gd name="connsiteY39" fmla="*/ 1103570 h 1602377"/>
              <a:gd name="connsiteX40" fmla="*/ 2950655 w 4188999"/>
              <a:gd name="connsiteY40" fmla="*/ 1103570 h 1602377"/>
              <a:gd name="connsiteX41" fmla="*/ 2950655 w 4188999"/>
              <a:gd name="connsiteY41" fmla="*/ 1372006 h 1602377"/>
              <a:gd name="connsiteX42" fmla="*/ 2848547 w 4188999"/>
              <a:gd name="connsiteY42" fmla="*/ 1509490 h 1602377"/>
              <a:gd name="connsiteX43" fmla="*/ 2766536 w 4188999"/>
              <a:gd name="connsiteY43" fmla="*/ 1407040 h 1602377"/>
              <a:gd name="connsiteX44" fmla="*/ 2766536 w 4188999"/>
              <a:gd name="connsiteY44" fmla="*/ 1103570 h 1602377"/>
              <a:gd name="connsiteX45" fmla="*/ 2652998 w 4188999"/>
              <a:gd name="connsiteY45" fmla="*/ 1103570 h 1602377"/>
              <a:gd name="connsiteX46" fmla="*/ 2652998 w 4188999"/>
              <a:gd name="connsiteY46" fmla="*/ 1424178 h 1602377"/>
              <a:gd name="connsiteX47" fmla="*/ 2815209 w 4188999"/>
              <a:gd name="connsiteY47" fmla="*/ 1602378 h 1602377"/>
              <a:gd name="connsiteX48" fmla="*/ 2499360 w 4188999"/>
              <a:gd name="connsiteY48" fmla="*/ 1592909 h 1602377"/>
              <a:gd name="connsiteX49" fmla="*/ 2571845 w 4188999"/>
              <a:gd name="connsiteY49" fmla="*/ 1583441 h 1602377"/>
              <a:gd name="connsiteX50" fmla="*/ 2571845 w 4188999"/>
              <a:gd name="connsiteY50" fmla="*/ 1500969 h 1602377"/>
              <a:gd name="connsiteX51" fmla="*/ 2529840 w 4188999"/>
              <a:gd name="connsiteY51" fmla="*/ 1505703 h 1602377"/>
              <a:gd name="connsiteX52" fmla="*/ 2464975 w 4188999"/>
              <a:gd name="connsiteY52" fmla="*/ 1428912 h 1602377"/>
              <a:gd name="connsiteX53" fmla="*/ 2464975 w 4188999"/>
              <a:gd name="connsiteY53" fmla="*/ 1191818 h 1602377"/>
              <a:gd name="connsiteX54" fmla="*/ 2562320 w 4188999"/>
              <a:gd name="connsiteY54" fmla="*/ 1191818 h 1602377"/>
              <a:gd name="connsiteX55" fmla="*/ 2562320 w 4188999"/>
              <a:gd name="connsiteY55" fmla="*/ 1103570 h 1602377"/>
              <a:gd name="connsiteX56" fmla="*/ 2465070 w 4188999"/>
              <a:gd name="connsiteY56" fmla="*/ 1103570 h 1602377"/>
              <a:gd name="connsiteX57" fmla="*/ 2465070 w 4188999"/>
              <a:gd name="connsiteY57" fmla="*/ 961256 h 1602377"/>
              <a:gd name="connsiteX58" fmla="*/ 2354390 w 4188999"/>
              <a:gd name="connsiteY58" fmla="*/ 961256 h 1602377"/>
              <a:gd name="connsiteX59" fmla="*/ 2354390 w 4188999"/>
              <a:gd name="connsiteY59" fmla="*/ 1103570 h 1602377"/>
              <a:gd name="connsiteX60" fmla="*/ 2271427 w 4188999"/>
              <a:gd name="connsiteY60" fmla="*/ 1103570 h 1602377"/>
              <a:gd name="connsiteX61" fmla="*/ 2271427 w 4188999"/>
              <a:gd name="connsiteY61" fmla="*/ 1191818 h 1602377"/>
              <a:gd name="connsiteX62" fmla="*/ 2354390 w 4188999"/>
              <a:gd name="connsiteY62" fmla="*/ 1191818 h 1602377"/>
              <a:gd name="connsiteX63" fmla="*/ 2354390 w 4188999"/>
              <a:gd name="connsiteY63" fmla="*/ 1449743 h 1602377"/>
              <a:gd name="connsiteX64" fmla="*/ 2499360 w 4188999"/>
              <a:gd name="connsiteY64" fmla="*/ 1592909 h 1602377"/>
              <a:gd name="connsiteX65" fmla="*/ 2069116 w 4188999"/>
              <a:gd name="connsiteY65" fmla="*/ 980194 h 1602377"/>
              <a:gd name="connsiteX66" fmla="*/ 2143506 w 4188999"/>
              <a:gd name="connsiteY66" fmla="*/ 1054144 h 1602377"/>
              <a:gd name="connsiteX67" fmla="*/ 2217896 w 4188999"/>
              <a:gd name="connsiteY67" fmla="*/ 980194 h 1602377"/>
              <a:gd name="connsiteX68" fmla="*/ 2143506 w 4188999"/>
              <a:gd name="connsiteY68" fmla="*/ 905297 h 1602377"/>
              <a:gd name="connsiteX69" fmla="*/ 2069116 w 4188999"/>
              <a:gd name="connsiteY69" fmla="*/ 980194 h 1602377"/>
              <a:gd name="connsiteX70" fmla="*/ 2087213 w 4188999"/>
              <a:gd name="connsiteY70" fmla="*/ 1588175 h 1602377"/>
              <a:gd name="connsiteX71" fmla="*/ 2199799 w 4188999"/>
              <a:gd name="connsiteY71" fmla="*/ 1588175 h 1602377"/>
              <a:gd name="connsiteX72" fmla="*/ 2199799 w 4188999"/>
              <a:gd name="connsiteY72" fmla="*/ 1103570 h 1602377"/>
              <a:gd name="connsiteX73" fmla="*/ 2087213 w 4188999"/>
              <a:gd name="connsiteY73" fmla="*/ 1103570 h 1602377"/>
              <a:gd name="connsiteX74" fmla="*/ 2087213 w 4188999"/>
              <a:gd name="connsiteY74" fmla="*/ 1588175 h 1602377"/>
              <a:gd name="connsiteX75" fmla="*/ 1928908 w 4188999"/>
              <a:gd name="connsiteY75" fmla="*/ 1592909 h 1602377"/>
              <a:gd name="connsiteX76" fmla="*/ 2001393 w 4188999"/>
              <a:gd name="connsiteY76" fmla="*/ 1583441 h 1602377"/>
              <a:gd name="connsiteX77" fmla="*/ 2001393 w 4188999"/>
              <a:gd name="connsiteY77" fmla="*/ 1500969 h 1602377"/>
              <a:gd name="connsiteX78" fmla="*/ 1959388 w 4188999"/>
              <a:gd name="connsiteY78" fmla="*/ 1505703 h 1602377"/>
              <a:gd name="connsiteX79" fmla="*/ 1894523 w 4188999"/>
              <a:gd name="connsiteY79" fmla="*/ 1428912 h 1602377"/>
              <a:gd name="connsiteX80" fmla="*/ 1894523 w 4188999"/>
              <a:gd name="connsiteY80" fmla="*/ 1191818 h 1602377"/>
              <a:gd name="connsiteX81" fmla="*/ 1991868 w 4188999"/>
              <a:gd name="connsiteY81" fmla="*/ 1191818 h 1602377"/>
              <a:gd name="connsiteX82" fmla="*/ 1991868 w 4188999"/>
              <a:gd name="connsiteY82" fmla="*/ 1103570 h 1602377"/>
              <a:gd name="connsiteX83" fmla="*/ 1894523 w 4188999"/>
              <a:gd name="connsiteY83" fmla="*/ 1103570 h 1602377"/>
              <a:gd name="connsiteX84" fmla="*/ 1894523 w 4188999"/>
              <a:gd name="connsiteY84" fmla="*/ 961256 h 1602377"/>
              <a:gd name="connsiteX85" fmla="*/ 1783842 w 4188999"/>
              <a:gd name="connsiteY85" fmla="*/ 961256 h 1602377"/>
              <a:gd name="connsiteX86" fmla="*/ 1783842 w 4188999"/>
              <a:gd name="connsiteY86" fmla="*/ 1103570 h 1602377"/>
              <a:gd name="connsiteX87" fmla="*/ 1700879 w 4188999"/>
              <a:gd name="connsiteY87" fmla="*/ 1103570 h 1602377"/>
              <a:gd name="connsiteX88" fmla="*/ 1700879 w 4188999"/>
              <a:gd name="connsiteY88" fmla="*/ 1191818 h 1602377"/>
              <a:gd name="connsiteX89" fmla="*/ 1783842 w 4188999"/>
              <a:gd name="connsiteY89" fmla="*/ 1191818 h 1602377"/>
              <a:gd name="connsiteX90" fmla="*/ 1783842 w 4188999"/>
              <a:gd name="connsiteY90" fmla="*/ 1449743 h 1602377"/>
              <a:gd name="connsiteX91" fmla="*/ 1928908 w 4188999"/>
              <a:gd name="connsiteY91" fmla="*/ 1592909 h 1602377"/>
              <a:gd name="connsiteX92" fmla="*/ 1450848 w 4188999"/>
              <a:gd name="connsiteY92" fmla="*/ 1602378 h 1602377"/>
              <a:gd name="connsiteX93" fmla="*/ 1666494 w 4188999"/>
              <a:gd name="connsiteY93" fmla="*/ 1444914 h 1602377"/>
              <a:gd name="connsiteX94" fmla="*/ 1488091 w 4188999"/>
              <a:gd name="connsiteY94" fmla="*/ 1298813 h 1602377"/>
              <a:gd name="connsiteX95" fmla="*/ 1428941 w 4188999"/>
              <a:gd name="connsiteY95" fmla="*/ 1285557 h 1602377"/>
              <a:gd name="connsiteX96" fmla="*/ 1351693 w 4188999"/>
              <a:gd name="connsiteY96" fmla="*/ 1229598 h 1602377"/>
              <a:gd name="connsiteX97" fmla="*/ 1435608 w 4188999"/>
              <a:gd name="connsiteY97" fmla="*/ 1172691 h 1602377"/>
              <a:gd name="connsiteX98" fmla="*/ 1535811 w 4188999"/>
              <a:gd name="connsiteY98" fmla="*/ 1234332 h 1602377"/>
              <a:gd name="connsiteX99" fmla="*/ 1649349 w 4188999"/>
              <a:gd name="connsiteY99" fmla="*/ 1234332 h 1602377"/>
              <a:gd name="connsiteX100" fmla="*/ 1436561 w 4188999"/>
              <a:gd name="connsiteY100" fmla="*/ 1090219 h 1602377"/>
              <a:gd name="connsiteX101" fmla="*/ 1236155 w 4188999"/>
              <a:gd name="connsiteY101" fmla="*/ 1236320 h 1602377"/>
              <a:gd name="connsiteX102" fmla="*/ 1400270 w 4188999"/>
              <a:gd name="connsiteY102" fmla="*/ 1380433 h 1602377"/>
              <a:gd name="connsiteX103" fmla="*/ 1457516 w 4188999"/>
              <a:gd name="connsiteY103" fmla="*/ 1392742 h 1602377"/>
              <a:gd name="connsiteX104" fmla="*/ 1551051 w 4188999"/>
              <a:gd name="connsiteY104" fmla="*/ 1456277 h 1602377"/>
              <a:gd name="connsiteX105" fmla="*/ 1456563 w 4188999"/>
              <a:gd name="connsiteY105" fmla="*/ 1518864 h 1602377"/>
              <a:gd name="connsiteX106" fmla="*/ 1341120 w 4188999"/>
              <a:gd name="connsiteY106" fmla="*/ 1437339 h 1602377"/>
              <a:gd name="connsiteX107" fmla="*/ 1219010 w 4188999"/>
              <a:gd name="connsiteY107" fmla="*/ 1437339 h 1602377"/>
              <a:gd name="connsiteX108" fmla="*/ 1450848 w 4188999"/>
              <a:gd name="connsiteY108" fmla="*/ 1602378 h 1602377"/>
              <a:gd name="connsiteX109" fmla="*/ 720090 w 4188999"/>
              <a:gd name="connsiteY109" fmla="*/ 1588175 h 1602377"/>
              <a:gd name="connsiteX110" fmla="*/ 833628 w 4188999"/>
              <a:gd name="connsiteY110" fmla="*/ 1588175 h 1602377"/>
              <a:gd name="connsiteX111" fmla="*/ 833628 w 4188999"/>
              <a:gd name="connsiteY111" fmla="*/ 1317845 h 1602377"/>
              <a:gd name="connsiteX112" fmla="*/ 943356 w 4188999"/>
              <a:gd name="connsiteY112" fmla="*/ 1182254 h 1602377"/>
              <a:gd name="connsiteX113" fmla="*/ 1023461 w 4188999"/>
              <a:gd name="connsiteY113" fmla="*/ 1275236 h 1602377"/>
              <a:gd name="connsiteX114" fmla="*/ 1023461 w 4188999"/>
              <a:gd name="connsiteY114" fmla="*/ 1588175 h 1602377"/>
              <a:gd name="connsiteX115" fmla="*/ 1137952 w 4188999"/>
              <a:gd name="connsiteY115" fmla="*/ 1588175 h 1602377"/>
              <a:gd name="connsiteX116" fmla="*/ 1137952 w 4188999"/>
              <a:gd name="connsiteY116" fmla="*/ 1265673 h 1602377"/>
              <a:gd name="connsiteX117" fmla="*/ 975741 w 4188999"/>
              <a:gd name="connsiteY117" fmla="*/ 1089272 h 1602377"/>
              <a:gd name="connsiteX118" fmla="*/ 830675 w 4188999"/>
              <a:gd name="connsiteY118" fmla="*/ 1166063 h 1602377"/>
              <a:gd name="connsiteX119" fmla="*/ 830675 w 4188999"/>
              <a:gd name="connsiteY119" fmla="*/ 1103475 h 1602377"/>
              <a:gd name="connsiteX120" fmla="*/ 720090 w 4188999"/>
              <a:gd name="connsiteY120" fmla="*/ 1103475 h 1602377"/>
              <a:gd name="connsiteX121" fmla="*/ 720090 w 4188999"/>
              <a:gd name="connsiteY121" fmla="*/ 1588175 h 1602377"/>
              <a:gd name="connsiteX122" fmla="*/ 471964 w 4188999"/>
              <a:gd name="connsiteY122" fmla="*/ 1588175 h 1602377"/>
              <a:gd name="connsiteX123" fmla="*/ 591217 w 4188999"/>
              <a:gd name="connsiteY123" fmla="*/ 1588175 h 1602377"/>
              <a:gd name="connsiteX124" fmla="*/ 591217 w 4188999"/>
              <a:gd name="connsiteY124" fmla="*/ 924329 h 1602377"/>
              <a:gd name="connsiteX125" fmla="*/ 471964 w 4188999"/>
              <a:gd name="connsiteY125" fmla="*/ 924329 h 1602377"/>
              <a:gd name="connsiteX126" fmla="*/ 471964 w 4188999"/>
              <a:gd name="connsiteY126" fmla="*/ 1588175 h 1602377"/>
              <a:gd name="connsiteX127" fmla="*/ 3960971 w 4188999"/>
              <a:gd name="connsiteY127" fmla="*/ 697081 h 1602377"/>
              <a:gd name="connsiteX128" fmla="*/ 4176617 w 4188999"/>
              <a:gd name="connsiteY128" fmla="*/ 539618 h 1602377"/>
              <a:gd name="connsiteX129" fmla="*/ 3998214 w 4188999"/>
              <a:gd name="connsiteY129" fmla="*/ 393517 h 1602377"/>
              <a:gd name="connsiteX130" fmla="*/ 3939064 w 4188999"/>
              <a:gd name="connsiteY130" fmla="*/ 380261 h 1602377"/>
              <a:gd name="connsiteX131" fmla="*/ 3861816 w 4188999"/>
              <a:gd name="connsiteY131" fmla="*/ 324301 h 1602377"/>
              <a:gd name="connsiteX132" fmla="*/ 3945731 w 4188999"/>
              <a:gd name="connsiteY132" fmla="*/ 267394 h 1602377"/>
              <a:gd name="connsiteX133" fmla="*/ 4045934 w 4188999"/>
              <a:gd name="connsiteY133" fmla="*/ 329035 h 1602377"/>
              <a:gd name="connsiteX134" fmla="*/ 4159472 w 4188999"/>
              <a:gd name="connsiteY134" fmla="*/ 329035 h 1602377"/>
              <a:gd name="connsiteX135" fmla="*/ 3946684 w 4188999"/>
              <a:gd name="connsiteY135" fmla="*/ 184923 h 1602377"/>
              <a:gd name="connsiteX136" fmla="*/ 3746278 w 4188999"/>
              <a:gd name="connsiteY136" fmla="*/ 331024 h 1602377"/>
              <a:gd name="connsiteX137" fmla="*/ 3910394 w 4188999"/>
              <a:gd name="connsiteY137" fmla="*/ 475136 h 1602377"/>
              <a:gd name="connsiteX138" fmla="*/ 3967639 w 4188999"/>
              <a:gd name="connsiteY138" fmla="*/ 487446 h 1602377"/>
              <a:gd name="connsiteX139" fmla="*/ 4061174 w 4188999"/>
              <a:gd name="connsiteY139" fmla="*/ 550980 h 1602377"/>
              <a:gd name="connsiteX140" fmla="*/ 3966686 w 4188999"/>
              <a:gd name="connsiteY140" fmla="*/ 613568 h 1602377"/>
              <a:gd name="connsiteX141" fmla="*/ 3851243 w 4188999"/>
              <a:gd name="connsiteY141" fmla="*/ 532043 h 1602377"/>
              <a:gd name="connsiteX142" fmla="*/ 3729133 w 4188999"/>
              <a:gd name="connsiteY142" fmla="*/ 532043 h 1602377"/>
              <a:gd name="connsiteX143" fmla="*/ 3960971 w 4188999"/>
              <a:gd name="connsiteY143" fmla="*/ 697081 h 1602377"/>
              <a:gd name="connsiteX144" fmla="*/ 3307747 w 4188999"/>
              <a:gd name="connsiteY144" fmla="*/ 390771 h 1602377"/>
              <a:gd name="connsiteX145" fmla="*/ 3437478 w 4188999"/>
              <a:gd name="connsiteY145" fmla="*/ 274117 h 1602377"/>
              <a:gd name="connsiteX146" fmla="*/ 3566255 w 4188999"/>
              <a:gd name="connsiteY146" fmla="*/ 390771 h 1602377"/>
              <a:gd name="connsiteX147" fmla="*/ 3307747 w 4188999"/>
              <a:gd name="connsiteY147" fmla="*/ 390771 h 1602377"/>
              <a:gd name="connsiteX148" fmla="*/ 3442240 w 4188999"/>
              <a:gd name="connsiteY148" fmla="*/ 697081 h 1602377"/>
              <a:gd name="connsiteX149" fmla="*/ 3666458 w 4188999"/>
              <a:gd name="connsiteY149" fmla="*/ 556756 h 1602377"/>
              <a:gd name="connsiteX150" fmla="*/ 3546253 w 4188999"/>
              <a:gd name="connsiteY150" fmla="*/ 556756 h 1602377"/>
              <a:gd name="connsiteX151" fmla="*/ 3444145 w 4188999"/>
              <a:gd name="connsiteY151" fmla="*/ 607981 h 1602377"/>
              <a:gd name="connsiteX152" fmla="*/ 3305842 w 4188999"/>
              <a:gd name="connsiteY152" fmla="*/ 473337 h 1602377"/>
              <a:gd name="connsiteX153" fmla="*/ 3679889 w 4188999"/>
              <a:gd name="connsiteY153" fmla="*/ 473337 h 1602377"/>
              <a:gd name="connsiteX154" fmla="*/ 3434715 w 4188999"/>
              <a:gd name="connsiteY154" fmla="*/ 184070 h 1602377"/>
              <a:gd name="connsiteX155" fmla="*/ 3190494 w 4188999"/>
              <a:gd name="connsiteY155" fmla="*/ 441996 h 1602377"/>
              <a:gd name="connsiteX156" fmla="*/ 3442240 w 4188999"/>
              <a:gd name="connsiteY156" fmla="*/ 697081 h 1602377"/>
              <a:gd name="connsiteX157" fmla="*/ 2968371 w 4188999"/>
              <a:gd name="connsiteY157" fmla="*/ 74897 h 1602377"/>
              <a:gd name="connsiteX158" fmla="*/ 3042761 w 4188999"/>
              <a:gd name="connsiteY158" fmla="*/ 148847 h 1602377"/>
              <a:gd name="connsiteX159" fmla="*/ 3117152 w 4188999"/>
              <a:gd name="connsiteY159" fmla="*/ 74897 h 1602377"/>
              <a:gd name="connsiteX160" fmla="*/ 3042761 w 4188999"/>
              <a:gd name="connsiteY160" fmla="*/ 0 h 1602377"/>
              <a:gd name="connsiteX161" fmla="*/ 2968371 w 4188999"/>
              <a:gd name="connsiteY161" fmla="*/ 74897 h 1602377"/>
              <a:gd name="connsiteX162" fmla="*/ 2986469 w 4188999"/>
              <a:gd name="connsiteY162" fmla="*/ 682878 h 1602377"/>
              <a:gd name="connsiteX163" fmla="*/ 3099054 w 4188999"/>
              <a:gd name="connsiteY163" fmla="*/ 682878 h 1602377"/>
              <a:gd name="connsiteX164" fmla="*/ 3099054 w 4188999"/>
              <a:gd name="connsiteY164" fmla="*/ 198179 h 1602377"/>
              <a:gd name="connsiteX165" fmla="*/ 2986469 w 4188999"/>
              <a:gd name="connsiteY165" fmla="*/ 198179 h 1602377"/>
              <a:gd name="connsiteX166" fmla="*/ 2986469 w 4188999"/>
              <a:gd name="connsiteY166" fmla="*/ 682878 h 1602377"/>
              <a:gd name="connsiteX167" fmla="*/ 2628995 w 4188999"/>
              <a:gd name="connsiteY167" fmla="*/ 682878 h 1602377"/>
              <a:gd name="connsiteX168" fmla="*/ 2742533 w 4188999"/>
              <a:gd name="connsiteY168" fmla="*/ 682878 h 1602377"/>
              <a:gd name="connsiteX169" fmla="*/ 2742533 w 4188999"/>
              <a:gd name="connsiteY169" fmla="*/ 463774 h 1602377"/>
              <a:gd name="connsiteX170" fmla="*/ 2826449 w 4188999"/>
              <a:gd name="connsiteY170" fmla="*/ 299682 h 1602377"/>
              <a:gd name="connsiteX171" fmla="*/ 2913316 w 4188999"/>
              <a:gd name="connsiteY171" fmla="*/ 292108 h 1602377"/>
              <a:gd name="connsiteX172" fmla="*/ 2913316 w 4188999"/>
              <a:gd name="connsiteY172" fmla="*/ 183976 h 1602377"/>
              <a:gd name="connsiteX173" fmla="*/ 2739676 w 4188999"/>
              <a:gd name="connsiteY173" fmla="*/ 297789 h 1602377"/>
              <a:gd name="connsiteX174" fmla="*/ 2739676 w 4188999"/>
              <a:gd name="connsiteY174" fmla="*/ 198179 h 1602377"/>
              <a:gd name="connsiteX175" fmla="*/ 2628995 w 4188999"/>
              <a:gd name="connsiteY175" fmla="*/ 198179 h 1602377"/>
              <a:gd name="connsiteX176" fmla="*/ 2628995 w 4188999"/>
              <a:gd name="connsiteY176" fmla="*/ 682878 h 1602377"/>
              <a:gd name="connsiteX177" fmla="*/ 2140744 w 4188999"/>
              <a:gd name="connsiteY177" fmla="*/ 440102 h 1602377"/>
              <a:gd name="connsiteX178" fmla="*/ 2264759 w 4188999"/>
              <a:gd name="connsiteY178" fmla="*/ 275064 h 1602377"/>
              <a:gd name="connsiteX179" fmla="*/ 2392585 w 4188999"/>
              <a:gd name="connsiteY179" fmla="*/ 440102 h 1602377"/>
              <a:gd name="connsiteX180" fmla="*/ 2264759 w 4188999"/>
              <a:gd name="connsiteY180" fmla="*/ 607034 h 1602377"/>
              <a:gd name="connsiteX181" fmla="*/ 2140744 w 4188999"/>
              <a:gd name="connsiteY181" fmla="*/ 440102 h 1602377"/>
              <a:gd name="connsiteX182" fmla="*/ 2242852 w 4188999"/>
              <a:gd name="connsiteY182" fmla="*/ 697081 h 1602377"/>
              <a:gd name="connsiteX183" fmla="*/ 2390775 w 4188999"/>
              <a:gd name="connsiteY183" fmla="*/ 622184 h 1602377"/>
              <a:gd name="connsiteX184" fmla="*/ 2390775 w 4188999"/>
              <a:gd name="connsiteY184" fmla="*/ 682878 h 1602377"/>
              <a:gd name="connsiteX185" fmla="*/ 2505266 w 4188999"/>
              <a:gd name="connsiteY185" fmla="*/ 682878 h 1602377"/>
              <a:gd name="connsiteX186" fmla="*/ 2505266 w 4188999"/>
              <a:gd name="connsiteY186" fmla="*/ 198179 h 1602377"/>
              <a:gd name="connsiteX187" fmla="*/ 2390775 w 4188999"/>
              <a:gd name="connsiteY187" fmla="*/ 198179 h 1602377"/>
              <a:gd name="connsiteX188" fmla="*/ 2390775 w 4188999"/>
              <a:gd name="connsiteY188" fmla="*/ 260766 h 1602377"/>
              <a:gd name="connsiteX189" fmla="*/ 2242852 w 4188999"/>
              <a:gd name="connsiteY189" fmla="*/ 183976 h 1602377"/>
              <a:gd name="connsiteX190" fmla="*/ 2024348 w 4188999"/>
              <a:gd name="connsiteY190" fmla="*/ 440008 h 1602377"/>
              <a:gd name="connsiteX191" fmla="*/ 2242852 w 4188999"/>
              <a:gd name="connsiteY191" fmla="*/ 697081 h 1602377"/>
              <a:gd name="connsiteX192" fmla="*/ 1683068 w 4188999"/>
              <a:gd name="connsiteY192" fmla="*/ 697081 h 1602377"/>
              <a:gd name="connsiteX193" fmla="*/ 1820418 w 4188999"/>
              <a:gd name="connsiteY193" fmla="*/ 623131 h 1602377"/>
              <a:gd name="connsiteX194" fmla="*/ 1820418 w 4188999"/>
              <a:gd name="connsiteY194" fmla="*/ 682878 h 1602377"/>
              <a:gd name="connsiteX195" fmla="*/ 1932051 w 4188999"/>
              <a:gd name="connsiteY195" fmla="*/ 682878 h 1602377"/>
              <a:gd name="connsiteX196" fmla="*/ 1932051 w 4188999"/>
              <a:gd name="connsiteY196" fmla="*/ 198179 h 1602377"/>
              <a:gd name="connsiteX197" fmla="*/ 1818513 w 4188999"/>
              <a:gd name="connsiteY197" fmla="*/ 198179 h 1602377"/>
              <a:gd name="connsiteX198" fmla="*/ 1818513 w 4188999"/>
              <a:gd name="connsiteY198" fmla="*/ 466615 h 1602377"/>
              <a:gd name="connsiteX199" fmla="*/ 1716405 w 4188999"/>
              <a:gd name="connsiteY199" fmla="*/ 604099 h 1602377"/>
              <a:gd name="connsiteX200" fmla="*/ 1634395 w 4188999"/>
              <a:gd name="connsiteY200" fmla="*/ 501649 h 1602377"/>
              <a:gd name="connsiteX201" fmla="*/ 1634395 w 4188999"/>
              <a:gd name="connsiteY201" fmla="*/ 198179 h 1602377"/>
              <a:gd name="connsiteX202" fmla="*/ 1520857 w 4188999"/>
              <a:gd name="connsiteY202" fmla="*/ 198179 h 1602377"/>
              <a:gd name="connsiteX203" fmla="*/ 1520857 w 4188999"/>
              <a:gd name="connsiteY203" fmla="*/ 518787 h 1602377"/>
              <a:gd name="connsiteX204" fmla="*/ 1683068 w 4188999"/>
              <a:gd name="connsiteY204" fmla="*/ 697081 h 1602377"/>
              <a:gd name="connsiteX205" fmla="*/ 1368552 w 4188999"/>
              <a:gd name="connsiteY205" fmla="*/ 687613 h 1602377"/>
              <a:gd name="connsiteX206" fmla="*/ 1441037 w 4188999"/>
              <a:gd name="connsiteY206" fmla="*/ 678144 h 1602377"/>
              <a:gd name="connsiteX207" fmla="*/ 1441037 w 4188999"/>
              <a:gd name="connsiteY207" fmla="*/ 595577 h 1602377"/>
              <a:gd name="connsiteX208" fmla="*/ 1399032 w 4188999"/>
              <a:gd name="connsiteY208" fmla="*/ 600312 h 1602377"/>
              <a:gd name="connsiteX209" fmla="*/ 1334167 w 4188999"/>
              <a:gd name="connsiteY209" fmla="*/ 523521 h 1602377"/>
              <a:gd name="connsiteX210" fmla="*/ 1334167 w 4188999"/>
              <a:gd name="connsiteY210" fmla="*/ 286426 h 1602377"/>
              <a:gd name="connsiteX211" fmla="*/ 1431512 w 4188999"/>
              <a:gd name="connsiteY211" fmla="*/ 286426 h 1602377"/>
              <a:gd name="connsiteX212" fmla="*/ 1431512 w 4188999"/>
              <a:gd name="connsiteY212" fmla="*/ 198179 h 1602377"/>
              <a:gd name="connsiteX213" fmla="*/ 1334167 w 4188999"/>
              <a:gd name="connsiteY213" fmla="*/ 198179 h 1602377"/>
              <a:gd name="connsiteX214" fmla="*/ 1334167 w 4188999"/>
              <a:gd name="connsiteY214" fmla="*/ 55960 h 1602377"/>
              <a:gd name="connsiteX215" fmla="*/ 1223486 w 4188999"/>
              <a:gd name="connsiteY215" fmla="*/ 55960 h 1602377"/>
              <a:gd name="connsiteX216" fmla="*/ 1223486 w 4188999"/>
              <a:gd name="connsiteY216" fmla="*/ 198179 h 1602377"/>
              <a:gd name="connsiteX217" fmla="*/ 1140524 w 4188999"/>
              <a:gd name="connsiteY217" fmla="*/ 198179 h 1602377"/>
              <a:gd name="connsiteX218" fmla="*/ 1140524 w 4188999"/>
              <a:gd name="connsiteY218" fmla="*/ 286426 h 1602377"/>
              <a:gd name="connsiteX219" fmla="*/ 1223486 w 4188999"/>
              <a:gd name="connsiteY219" fmla="*/ 286426 h 1602377"/>
              <a:gd name="connsiteX220" fmla="*/ 1223486 w 4188999"/>
              <a:gd name="connsiteY220" fmla="*/ 544352 h 1602377"/>
              <a:gd name="connsiteX221" fmla="*/ 1368552 w 4188999"/>
              <a:gd name="connsiteY221" fmla="*/ 687613 h 1602377"/>
              <a:gd name="connsiteX222" fmla="*/ 884111 w 4188999"/>
              <a:gd name="connsiteY222" fmla="*/ 697081 h 1602377"/>
              <a:gd name="connsiteX223" fmla="*/ 1106424 w 4188999"/>
              <a:gd name="connsiteY223" fmla="*/ 530149 h 1602377"/>
              <a:gd name="connsiteX224" fmla="*/ 993838 w 4188999"/>
              <a:gd name="connsiteY224" fmla="*/ 530149 h 1602377"/>
              <a:gd name="connsiteX225" fmla="*/ 886015 w 4188999"/>
              <a:gd name="connsiteY225" fmla="*/ 604099 h 1602377"/>
              <a:gd name="connsiteX226" fmla="*/ 761048 w 4188999"/>
              <a:gd name="connsiteY226" fmla="*/ 441901 h 1602377"/>
              <a:gd name="connsiteX227" fmla="*/ 888873 w 4188999"/>
              <a:gd name="connsiteY227" fmla="*/ 277810 h 1602377"/>
              <a:gd name="connsiteX228" fmla="*/ 993838 w 4188999"/>
              <a:gd name="connsiteY228" fmla="*/ 351760 h 1602377"/>
              <a:gd name="connsiteX229" fmla="*/ 1105472 w 4188999"/>
              <a:gd name="connsiteY229" fmla="*/ 351760 h 1602377"/>
              <a:gd name="connsiteX230" fmla="*/ 886968 w 4188999"/>
              <a:gd name="connsiteY230" fmla="*/ 184828 h 1602377"/>
              <a:gd name="connsiteX231" fmla="*/ 641795 w 4188999"/>
              <a:gd name="connsiteY231" fmla="*/ 441807 h 1602377"/>
              <a:gd name="connsiteX232" fmla="*/ 884111 w 4188999"/>
              <a:gd name="connsiteY232" fmla="*/ 697081 h 1602377"/>
              <a:gd name="connsiteX233" fmla="*/ 208026 w 4188999"/>
              <a:gd name="connsiteY233" fmla="*/ 444837 h 1602377"/>
              <a:gd name="connsiteX234" fmla="*/ 252889 w 4188999"/>
              <a:gd name="connsiteY234" fmla="*/ 314927 h 1602377"/>
              <a:gd name="connsiteX235" fmla="*/ 312039 w 4188999"/>
              <a:gd name="connsiteY235" fmla="*/ 143261 h 1602377"/>
              <a:gd name="connsiteX236" fmla="*/ 312992 w 4188999"/>
              <a:gd name="connsiteY236" fmla="*/ 143261 h 1602377"/>
              <a:gd name="connsiteX237" fmla="*/ 372142 w 4188999"/>
              <a:gd name="connsiteY237" fmla="*/ 313980 h 1602377"/>
              <a:gd name="connsiteX238" fmla="*/ 417005 w 4188999"/>
              <a:gd name="connsiteY238" fmla="*/ 444837 h 1602377"/>
              <a:gd name="connsiteX239" fmla="*/ 208026 w 4188999"/>
              <a:gd name="connsiteY239" fmla="*/ 444837 h 1602377"/>
              <a:gd name="connsiteX240" fmla="*/ 0 w 4188999"/>
              <a:gd name="connsiteY240" fmla="*/ 682878 h 1602377"/>
              <a:gd name="connsiteX241" fmla="*/ 124968 w 4188999"/>
              <a:gd name="connsiteY241" fmla="*/ 682878 h 1602377"/>
              <a:gd name="connsiteX242" fmla="*/ 172688 w 4188999"/>
              <a:gd name="connsiteY242" fmla="*/ 544447 h 1602377"/>
              <a:gd name="connsiteX243" fmla="*/ 451295 w 4188999"/>
              <a:gd name="connsiteY243" fmla="*/ 544447 h 1602377"/>
              <a:gd name="connsiteX244" fmla="*/ 499015 w 4188999"/>
              <a:gd name="connsiteY244" fmla="*/ 682878 h 1602377"/>
              <a:gd name="connsiteX245" fmla="*/ 626840 w 4188999"/>
              <a:gd name="connsiteY245" fmla="*/ 682878 h 1602377"/>
              <a:gd name="connsiteX246" fmla="*/ 380714 w 4188999"/>
              <a:gd name="connsiteY246" fmla="*/ 18937 h 1602377"/>
              <a:gd name="connsiteX247" fmla="*/ 248984 w 4188999"/>
              <a:gd name="connsiteY247" fmla="*/ 18937 h 1602377"/>
              <a:gd name="connsiteX248" fmla="*/ 0 w 4188999"/>
              <a:gd name="connsiteY248" fmla="*/ 682878 h 1602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Lst>
            <a:rect l="l" t="t" r="r" b="b"/>
            <a:pathLst>
              <a:path w="4188999" h="1602377">
                <a:moveTo>
                  <a:pt x="4115562" y="1595750"/>
                </a:moveTo>
                <a:cubicBezTo>
                  <a:pt x="4155662" y="1595750"/>
                  <a:pt x="4189000" y="1563462"/>
                  <a:pt x="4189000" y="1522747"/>
                </a:cubicBezTo>
                <a:cubicBezTo>
                  <a:pt x="4189000" y="1482884"/>
                  <a:pt x="4155567" y="1450690"/>
                  <a:pt x="4115562" y="1450690"/>
                </a:cubicBezTo>
                <a:cubicBezTo>
                  <a:pt x="4075462" y="1450690"/>
                  <a:pt x="4042124" y="1482978"/>
                  <a:pt x="4042124" y="1522747"/>
                </a:cubicBezTo>
                <a:cubicBezTo>
                  <a:pt x="4042124" y="1563556"/>
                  <a:pt x="4075462" y="1595750"/>
                  <a:pt x="4115562" y="1595750"/>
                </a:cubicBezTo>
                <a:moveTo>
                  <a:pt x="3601307" y="1296067"/>
                </a:moveTo>
                <a:cubicBezTo>
                  <a:pt x="3611785" y="1227798"/>
                  <a:pt x="3664268" y="1179414"/>
                  <a:pt x="3731038" y="1179414"/>
                </a:cubicBezTo>
                <a:cubicBezTo>
                  <a:pt x="3803523" y="1179414"/>
                  <a:pt x="3849338" y="1225905"/>
                  <a:pt x="3859816" y="1296067"/>
                </a:cubicBezTo>
                <a:lnTo>
                  <a:pt x="3601307" y="1296067"/>
                </a:lnTo>
                <a:close/>
                <a:moveTo>
                  <a:pt x="3735800" y="1602378"/>
                </a:moveTo>
                <a:cubicBezTo>
                  <a:pt x="3856006" y="1602378"/>
                  <a:pt x="3934206" y="1544524"/>
                  <a:pt x="3960019" y="1462053"/>
                </a:cubicBezTo>
                <a:lnTo>
                  <a:pt x="3839813" y="1462053"/>
                </a:lnTo>
                <a:cubicBezTo>
                  <a:pt x="3824573" y="1490459"/>
                  <a:pt x="3793046" y="1513278"/>
                  <a:pt x="3737705" y="1513278"/>
                </a:cubicBezTo>
                <a:cubicBezTo>
                  <a:pt x="3661410" y="1513278"/>
                  <a:pt x="3605117" y="1459212"/>
                  <a:pt x="3599403" y="1378634"/>
                </a:cubicBezTo>
                <a:lnTo>
                  <a:pt x="3973354" y="1378634"/>
                </a:lnTo>
                <a:cubicBezTo>
                  <a:pt x="3971449" y="1194658"/>
                  <a:pt x="3874103" y="1089367"/>
                  <a:pt x="3728180" y="1089367"/>
                </a:cubicBezTo>
                <a:cubicBezTo>
                  <a:pt x="3595592" y="1089367"/>
                  <a:pt x="3483959" y="1195605"/>
                  <a:pt x="3483959" y="1347387"/>
                </a:cubicBezTo>
                <a:cubicBezTo>
                  <a:pt x="3483959" y="1500022"/>
                  <a:pt x="3580353" y="1602378"/>
                  <a:pt x="3735800" y="1602378"/>
                </a:cubicBezTo>
                <a:moveTo>
                  <a:pt x="3363754" y="1592909"/>
                </a:moveTo>
                <a:cubicBezTo>
                  <a:pt x="3390424" y="1592909"/>
                  <a:pt x="3420047" y="1589122"/>
                  <a:pt x="3436239" y="1583441"/>
                </a:cubicBezTo>
                <a:lnTo>
                  <a:pt x="3436239" y="1500969"/>
                </a:lnTo>
                <a:cubicBezTo>
                  <a:pt x="3420047" y="1503809"/>
                  <a:pt x="3405664" y="1505703"/>
                  <a:pt x="3394234" y="1505703"/>
                </a:cubicBezTo>
                <a:cubicBezTo>
                  <a:pt x="3346514" y="1505703"/>
                  <a:pt x="3329369" y="1479191"/>
                  <a:pt x="3329369" y="1428912"/>
                </a:cubicBezTo>
                <a:lnTo>
                  <a:pt x="3329369" y="1191818"/>
                </a:lnTo>
                <a:lnTo>
                  <a:pt x="3426714" y="1191818"/>
                </a:lnTo>
                <a:lnTo>
                  <a:pt x="3426714" y="1103570"/>
                </a:lnTo>
                <a:lnTo>
                  <a:pt x="3329369" y="1103570"/>
                </a:lnTo>
                <a:lnTo>
                  <a:pt x="3329369" y="961256"/>
                </a:lnTo>
                <a:lnTo>
                  <a:pt x="3218688" y="961256"/>
                </a:lnTo>
                <a:lnTo>
                  <a:pt x="3218688" y="1103570"/>
                </a:lnTo>
                <a:lnTo>
                  <a:pt x="3135725" y="1103570"/>
                </a:lnTo>
                <a:lnTo>
                  <a:pt x="3135725" y="1191818"/>
                </a:lnTo>
                <a:lnTo>
                  <a:pt x="3218688" y="1191818"/>
                </a:lnTo>
                <a:lnTo>
                  <a:pt x="3218688" y="1449743"/>
                </a:lnTo>
                <a:cubicBezTo>
                  <a:pt x="3218688" y="1556928"/>
                  <a:pt x="3284601" y="1592909"/>
                  <a:pt x="3363754" y="1592909"/>
                </a:cubicBezTo>
                <a:moveTo>
                  <a:pt x="2815209" y="1602378"/>
                </a:moveTo>
                <a:cubicBezTo>
                  <a:pt x="2879122" y="1602378"/>
                  <a:pt x="2925890" y="1576813"/>
                  <a:pt x="2952560" y="1528428"/>
                </a:cubicBezTo>
                <a:lnTo>
                  <a:pt x="2952560" y="1588175"/>
                </a:lnTo>
                <a:lnTo>
                  <a:pt x="3064193" y="1588175"/>
                </a:lnTo>
                <a:lnTo>
                  <a:pt x="3064193" y="1103570"/>
                </a:lnTo>
                <a:lnTo>
                  <a:pt x="2950655" y="1103570"/>
                </a:lnTo>
                <a:lnTo>
                  <a:pt x="2950655" y="1372006"/>
                </a:lnTo>
                <a:cubicBezTo>
                  <a:pt x="2950655" y="1469722"/>
                  <a:pt x="2899124" y="1509490"/>
                  <a:pt x="2848547" y="1509490"/>
                </a:cubicBezTo>
                <a:cubicBezTo>
                  <a:pt x="2791301" y="1509490"/>
                  <a:pt x="2766536" y="1471521"/>
                  <a:pt x="2766536" y="1407040"/>
                </a:cubicBezTo>
                <a:lnTo>
                  <a:pt x="2766536" y="1103570"/>
                </a:lnTo>
                <a:lnTo>
                  <a:pt x="2652998" y="1103570"/>
                </a:lnTo>
                <a:lnTo>
                  <a:pt x="2652998" y="1424178"/>
                </a:lnTo>
                <a:cubicBezTo>
                  <a:pt x="2652998" y="1541684"/>
                  <a:pt x="2719769" y="1602378"/>
                  <a:pt x="2815209" y="1602378"/>
                </a:cubicBezTo>
                <a:moveTo>
                  <a:pt x="2499360" y="1592909"/>
                </a:moveTo>
                <a:cubicBezTo>
                  <a:pt x="2526030" y="1592909"/>
                  <a:pt x="2555653" y="1589122"/>
                  <a:pt x="2571845" y="1583441"/>
                </a:cubicBezTo>
                <a:lnTo>
                  <a:pt x="2571845" y="1500969"/>
                </a:lnTo>
                <a:cubicBezTo>
                  <a:pt x="2555653" y="1503809"/>
                  <a:pt x="2541270" y="1505703"/>
                  <a:pt x="2529840" y="1505703"/>
                </a:cubicBezTo>
                <a:cubicBezTo>
                  <a:pt x="2482120" y="1505703"/>
                  <a:pt x="2464975" y="1479191"/>
                  <a:pt x="2464975" y="1428912"/>
                </a:cubicBezTo>
                <a:lnTo>
                  <a:pt x="2464975" y="1191818"/>
                </a:lnTo>
                <a:lnTo>
                  <a:pt x="2562320" y="1191818"/>
                </a:lnTo>
                <a:lnTo>
                  <a:pt x="2562320" y="1103570"/>
                </a:lnTo>
                <a:lnTo>
                  <a:pt x="2465070" y="1103570"/>
                </a:lnTo>
                <a:lnTo>
                  <a:pt x="2465070" y="961256"/>
                </a:lnTo>
                <a:lnTo>
                  <a:pt x="2354390" y="961256"/>
                </a:lnTo>
                <a:lnTo>
                  <a:pt x="2354390" y="1103570"/>
                </a:lnTo>
                <a:lnTo>
                  <a:pt x="2271427" y="1103570"/>
                </a:lnTo>
                <a:lnTo>
                  <a:pt x="2271427" y="1191818"/>
                </a:lnTo>
                <a:lnTo>
                  <a:pt x="2354390" y="1191818"/>
                </a:lnTo>
                <a:lnTo>
                  <a:pt x="2354390" y="1449743"/>
                </a:lnTo>
                <a:cubicBezTo>
                  <a:pt x="2354390" y="1556928"/>
                  <a:pt x="2420207" y="1592909"/>
                  <a:pt x="2499360" y="1592909"/>
                </a:cubicBezTo>
                <a:moveTo>
                  <a:pt x="2069116" y="980194"/>
                </a:moveTo>
                <a:cubicBezTo>
                  <a:pt x="2069116" y="1021003"/>
                  <a:pt x="2102549" y="1054144"/>
                  <a:pt x="2143506" y="1054144"/>
                </a:cubicBezTo>
                <a:cubicBezTo>
                  <a:pt x="2184559" y="1054144"/>
                  <a:pt x="2217896" y="1020909"/>
                  <a:pt x="2217896" y="980194"/>
                </a:cubicBezTo>
                <a:cubicBezTo>
                  <a:pt x="2217896" y="938437"/>
                  <a:pt x="2184464" y="905297"/>
                  <a:pt x="2143506" y="905297"/>
                </a:cubicBezTo>
                <a:cubicBezTo>
                  <a:pt x="2102549" y="905297"/>
                  <a:pt x="2069116" y="938532"/>
                  <a:pt x="2069116" y="980194"/>
                </a:cubicBezTo>
                <a:moveTo>
                  <a:pt x="2087213" y="1588175"/>
                </a:moveTo>
                <a:lnTo>
                  <a:pt x="2199799" y="1588175"/>
                </a:lnTo>
                <a:lnTo>
                  <a:pt x="2199799" y="1103570"/>
                </a:lnTo>
                <a:lnTo>
                  <a:pt x="2087213" y="1103570"/>
                </a:lnTo>
                <a:lnTo>
                  <a:pt x="2087213" y="1588175"/>
                </a:lnTo>
                <a:close/>
                <a:moveTo>
                  <a:pt x="1928908" y="1592909"/>
                </a:moveTo>
                <a:cubicBezTo>
                  <a:pt x="1955578" y="1592909"/>
                  <a:pt x="1985201" y="1589122"/>
                  <a:pt x="2001393" y="1583441"/>
                </a:cubicBezTo>
                <a:lnTo>
                  <a:pt x="2001393" y="1500969"/>
                </a:lnTo>
                <a:cubicBezTo>
                  <a:pt x="1985201" y="1503809"/>
                  <a:pt x="1970818" y="1505703"/>
                  <a:pt x="1959388" y="1505703"/>
                </a:cubicBezTo>
                <a:cubicBezTo>
                  <a:pt x="1911668" y="1505703"/>
                  <a:pt x="1894523" y="1479191"/>
                  <a:pt x="1894523" y="1428912"/>
                </a:cubicBezTo>
                <a:lnTo>
                  <a:pt x="1894523" y="1191818"/>
                </a:lnTo>
                <a:lnTo>
                  <a:pt x="1991868" y="1191818"/>
                </a:lnTo>
                <a:lnTo>
                  <a:pt x="1991868" y="1103570"/>
                </a:lnTo>
                <a:lnTo>
                  <a:pt x="1894523" y="1103570"/>
                </a:lnTo>
                <a:lnTo>
                  <a:pt x="1894523" y="961256"/>
                </a:lnTo>
                <a:lnTo>
                  <a:pt x="1783842" y="961256"/>
                </a:lnTo>
                <a:lnTo>
                  <a:pt x="1783842" y="1103570"/>
                </a:lnTo>
                <a:lnTo>
                  <a:pt x="1700879" y="1103570"/>
                </a:lnTo>
                <a:lnTo>
                  <a:pt x="1700879" y="1191818"/>
                </a:lnTo>
                <a:lnTo>
                  <a:pt x="1783842" y="1191818"/>
                </a:lnTo>
                <a:lnTo>
                  <a:pt x="1783842" y="1449743"/>
                </a:lnTo>
                <a:cubicBezTo>
                  <a:pt x="1783842" y="1556928"/>
                  <a:pt x="1849660" y="1592909"/>
                  <a:pt x="1928908" y="1592909"/>
                </a:cubicBezTo>
                <a:moveTo>
                  <a:pt x="1450848" y="1602378"/>
                </a:moveTo>
                <a:cubicBezTo>
                  <a:pt x="1573911" y="1602378"/>
                  <a:pt x="1666494" y="1541684"/>
                  <a:pt x="1666494" y="1444914"/>
                </a:cubicBezTo>
                <a:cubicBezTo>
                  <a:pt x="1666494" y="1360549"/>
                  <a:pt x="1595914" y="1322579"/>
                  <a:pt x="1488091" y="1298813"/>
                </a:cubicBezTo>
                <a:lnTo>
                  <a:pt x="1428941" y="1285557"/>
                </a:lnTo>
                <a:cubicBezTo>
                  <a:pt x="1374553" y="1274195"/>
                  <a:pt x="1351693" y="1260939"/>
                  <a:pt x="1351693" y="1229598"/>
                </a:cubicBezTo>
                <a:cubicBezTo>
                  <a:pt x="1351693" y="1194469"/>
                  <a:pt x="1387031" y="1172691"/>
                  <a:pt x="1435608" y="1172691"/>
                </a:cubicBezTo>
                <a:cubicBezTo>
                  <a:pt x="1489996" y="1172691"/>
                  <a:pt x="1524381" y="1195416"/>
                  <a:pt x="1535811" y="1234332"/>
                </a:cubicBezTo>
                <a:lnTo>
                  <a:pt x="1649349" y="1234332"/>
                </a:lnTo>
                <a:cubicBezTo>
                  <a:pt x="1637919" y="1155647"/>
                  <a:pt x="1566386" y="1090219"/>
                  <a:pt x="1436561" y="1090219"/>
                </a:cubicBezTo>
                <a:cubicBezTo>
                  <a:pt x="1318260" y="1090219"/>
                  <a:pt x="1236155" y="1150913"/>
                  <a:pt x="1236155" y="1236320"/>
                </a:cubicBezTo>
                <a:cubicBezTo>
                  <a:pt x="1236155" y="1316898"/>
                  <a:pt x="1294352" y="1357708"/>
                  <a:pt x="1400270" y="1380433"/>
                </a:cubicBezTo>
                <a:lnTo>
                  <a:pt x="1457516" y="1392742"/>
                </a:lnTo>
                <a:cubicBezTo>
                  <a:pt x="1526191" y="1406945"/>
                  <a:pt x="1551051" y="1423137"/>
                  <a:pt x="1551051" y="1456277"/>
                </a:cubicBezTo>
                <a:cubicBezTo>
                  <a:pt x="1551051" y="1496140"/>
                  <a:pt x="1511903" y="1518864"/>
                  <a:pt x="1456563" y="1518864"/>
                </a:cubicBezTo>
                <a:cubicBezTo>
                  <a:pt x="1386935" y="1518864"/>
                  <a:pt x="1349693" y="1485629"/>
                  <a:pt x="1341120" y="1437339"/>
                </a:cubicBezTo>
                <a:lnTo>
                  <a:pt x="1219010" y="1437339"/>
                </a:lnTo>
                <a:cubicBezTo>
                  <a:pt x="1226630" y="1534109"/>
                  <a:pt x="1309688" y="1602378"/>
                  <a:pt x="1450848" y="1602378"/>
                </a:cubicBezTo>
                <a:moveTo>
                  <a:pt x="720090" y="1588175"/>
                </a:moveTo>
                <a:lnTo>
                  <a:pt x="833628" y="1588175"/>
                </a:lnTo>
                <a:lnTo>
                  <a:pt x="833628" y="1317845"/>
                </a:lnTo>
                <a:cubicBezTo>
                  <a:pt x="833628" y="1222023"/>
                  <a:pt x="887063" y="1182254"/>
                  <a:pt x="943356" y="1182254"/>
                </a:cubicBezTo>
                <a:cubicBezTo>
                  <a:pt x="1002506" y="1182254"/>
                  <a:pt x="1023461" y="1222117"/>
                  <a:pt x="1023461" y="1275236"/>
                </a:cubicBezTo>
                <a:lnTo>
                  <a:pt x="1023461" y="1588175"/>
                </a:lnTo>
                <a:lnTo>
                  <a:pt x="1137952" y="1588175"/>
                </a:lnTo>
                <a:lnTo>
                  <a:pt x="1137952" y="1265673"/>
                </a:lnTo>
                <a:cubicBezTo>
                  <a:pt x="1137952" y="1151860"/>
                  <a:pt x="1074039" y="1089272"/>
                  <a:pt x="975741" y="1089272"/>
                </a:cubicBezTo>
                <a:cubicBezTo>
                  <a:pt x="905161" y="1089272"/>
                  <a:pt x="856488" y="1125348"/>
                  <a:pt x="830675" y="1166063"/>
                </a:cubicBezTo>
                <a:lnTo>
                  <a:pt x="830675" y="1103475"/>
                </a:lnTo>
                <a:lnTo>
                  <a:pt x="720090" y="1103475"/>
                </a:lnTo>
                <a:lnTo>
                  <a:pt x="720090" y="1588175"/>
                </a:lnTo>
                <a:close/>
                <a:moveTo>
                  <a:pt x="471964" y="1588175"/>
                </a:moveTo>
                <a:lnTo>
                  <a:pt x="591217" y="1588175"/>
                </a:lnTo>
                <a:lnTo>
                  <a:pt x="591217" y="924329"/>
                </a:lnTo>
                <a:lnTo>
                  <a:pt x="471964" y="924329"/>
                </a:lnTo>
                <a:lnTo>
                  <a:pt x="471964" y="1588175"/>
                </a:lnTo>
                <a:close/>
                <a:moveTo>
                  <a:pt x="3960971" y="697081"/>
                </a:moveTo>
                <a:cubicBezTo>
                  <a:pt x="4084034" y="697081"/>
                  <a:pt x="4176617" y="636387"/>
                  <a:pt x="4176617" y="539618"/>
                </a:cubicBezTo>
                <a:cubicBezTo>
                  <a:pt x="4176617" y="455157"/>
                  <a:pt x="4106037" y="417283"/>
                  <a:pt x="3998214" y="393517"/>
                </a:cubicBezTo>
                <a:lnTo>
                  <a:pt x="3939064" y="380261"/>
                </a:lnTo>
                <a:cubicBezTo>
                  <a:pt x="3884676" y="368898"/>
                  <a:pt x="3861816" y="355642"/>
                  <a:pt x="3861816" y="324301"/>
                </a:cubicBezTo>
                <a:cubicBezTo>
                  <a:pt x="3861816" y="289172"/>
                  <a:pt x="3897154" y="267394"/>
                  <a:pt x="3945731" y="267394"/>
                </a:cubicBezTo>
                <a:cubicBezTo>
                  <a:pt x="4000119" y="267394"/>
                  <a:pt x="4034504" y="290119"/>
                  <a:pt x="4045934" y="329035"/>
                </a:cubicBezTo>
                <a:lnTo>
                  <a:pt x="4159472" y="329035"/>
                </a:lnTo>
                <a:cubicBezTo>
                  <a:pt x="4148042" y="250351"/>
                  <a:pt x="4076510" y="184923"/>
                  <a:pt x="3946684" y="184923"/>
                </a:cubicBezTo>
                <a:cubicBezTo>
                  <a:pt x="3828383" y="184923"/>
                  <a:pt x="3746278" y="245617"/>
                  <a:pt x="3746278" y="331024"/>
                </a:cubicBezTo>
                <a:cubicBezTo>
                  <a:pt x="3746278" y="411602"/>
                  <a:pt x="3804476" y="452412"/>
                  <a:pt x="3910394" y="475136"/>
                </a:cubicBezTo>
                <a:lnTo>
                  <a:pt x="3967639" y="487446"/>
                </a:lnTo>
                <a:cubicBezTo>
                  <a:pt x="4036314" y="501649"/>
                  <a:pt x="4061174" y="517840"/>
                  <a:pt x="4061174" y="550980"/>
                </a:cubicBezTo>
                <a:cubicBezTo>
                  <a:pt x="4061174" y="590843"/>
                  <a:pt x="4022027" y="613568"/>
                  <a:pt x="3966686" y="613568"/>
                </a:cubicBezTo>
                <a:cubicBezTo>
                  <a:pt x="3897059" y="613568"/>
                  <a:pt x="3859816" y="580333"/>
                  <a:pt x="3851243" y="532043"/>
                </a:cubicBezTo>
                <a:lnTo>
                  <a:pt x="3729133" y="532043"/>
                </a:lnTo>
                <a:cubicBezTo>
                  <a:pt x="3736848" y="628812"/>
                  <a:pt x="3819811" y="697081"/>
                  <a:pt x="3960971" y="697081"/>
                </a:cubicBezTo>
                <a:moveTo>
                  <a:pt x="3307747" y="390771"/>
                </a:moveTo>
                <a:cubicBezTo>
                  <a:pt x="3318224" y="322502"/>
                  <a:pt x="3370707" y="274117"/>
                  <a:pt x="3437478" y="274117"/>
                </a:cubicBezTo>
                <a:cubicBezTo>
                  <a:pt x="3509963" y="274117"/>
                  <a:pt x="3555778" y="320608"/>
                  <a:pt x="3566255" y="390771"/>
                </a:cubicBezTo>
                <a:lnTo>
                  <a:pt x="3307747" y="390771"/>
                </a:lnTo>
                <a:close/>
                <a:moveTo>
                  <a:pt x="3442240" y="697081"/>
                </a:moveTo>
                <a:cubicBezTo>
                  <a:pt x="3562445" y="697081"/>
                  <a:pt x="3640646" y="639228"/>
                  <a:pt x="3666458" y="556756"/>
                </a:cubicBezTo>
                <a:lnTo>
                  <a:pt x="3546253" y="556756"/>
                </a:lnTo>
                <a:cubicBezTo>
                  <a:pt x="3531013" y="585257"/>
                  <a:pt x="3499485" y="607981"/>
                  <a:pt x="3444145" y="607981"/>
                </a:cubicBezTo>
                <a:cubicBezTo>
                  <a:pt x="3367849" y="607981"/>
                  <a:pt x="3311557" y="553915"/>
                  <a:pt x="3305842" y="473337"/>
                </a:cubicBezTo>
                <a:lnTo>
                  <a:pt x="3679889" y="473337"/>
                </a:lnTo>
                <a:cubicBezTo>
                  <a:pt x="3677984" y="289362"/>
                  <a:pt x="3580638" y="184070"/>
                  <a:pt x="3434715" y="184070"/>
                </a:cubicBezTo>
                <a:cubicBezTo>
                  <a:pt x="3302127" y="184070"/>
                  <a:pt x="3190494" y="290308"/>
                  <a:pt x="3190494" y="441996"/>
                </a:cubicBezTo>
                <a:cubicBezTo>
                  <a:pt x="3190399" y="594631"/>
                  <a:pt x="3286792" y="697081"/>
                  <a:pt x="3442240" y="697081"/>
                </a:cubicBezTo>
                <a:moveTo>
                  <a:pt x="2968371" y="74897"/>
                </a:moveTo>
                <a:cubicBezTo>
                  <a:pt x="2968371" y="115707"/>
                  <a:pt x="3001804" y="148847"/>
                  <a:pt x="3042761" y="148847"/>
                </a:cubicBezTo>
                <a:cubicBezTo>
                  <a:pt x="3083814" y="148847"/>
                  <a:pt x="3117152" y="115612"/>
                  <a:pt x="3117152" y="74897"/>
                </a:cubicBezTo>
                <a:cubicBezTo>
                  <a:pt x="3117152" y="33140"/>
                  <a:pt x="3083719" y="0"/>
                  <a:pt x="3042761" y="0"/>
                </a:cubicBezTo>
                <a:cubicBezTo>
                  <a:pt x="3001804" y="0"/>
                  <a:pt x="2968371" y="33235"/>
                  <a:pt x="2968371" y="74897"/>
                </a:cubicBezTo>
                <a:moveTo>
                  <a:pt x="2986469" y="682878"/>
                </a:moveTo>
                <a:lnTo>
                  <a:pt x="3099054" y="682878"/>
                </a:lnTo>
                <a:lnTo>
                  <a:pt x="3099054" y="198179"/>
                </a:lnTo>
                <a:lnTo>
                  <a:pt x="2986469" y="198179"/>
                </a:lnTo>
                <a:lnTo>
                  <a:pt x="2986469" y="682878"/>
                </a:lnTo>
                <a:close/>
                <a:moveTo>
                  <a:pt x="2628995" y="682878"/>
                </a:moveTo>
                <a:lnTo>
                  <a:pt x="2742533" y="682878"/>
                </a:lnTo>
                <a:lnTo>
                  <a:pt x="2742533" y="463774"/>
                </a:lnTo>
                <a:cubicBezTo>
                  <a:pt x="2742533" y="377420"/>
                  <a:pt x="2767298" y="320513"/>
                  <a:pt x="2826449" y="299682"/>
                </a:cubicBezTo>
                <a:cubicBezTo>
                  <a:pt x="2850261" y="291161"/>
                  <a:pt x="2878931" y="289267"/>
                  <a:pt x="2913316" y="292108"/>
                </a:cubicBezTo>
                <a:lnTo>
                  <a:pt x="2913316" y="183976"/>
                </a:lnTo>
                <a:cubicBezTo>
                  <a:pt x="2828354" y="179241"/>
                  <a:pt x="2771204" y="211435"/>
                  <a:pt x="2739676" y="297789"/>
                </a:cubicBezTo>
                <a:lnTo>
                  <a:pt x="2739676" y="198179"/>
                </a:lnTo>
                <a:lnTo>
                  <a:pt x="2628995" y="198179"/>
                </a:lnTo>
                <a:lnTo>
                  <a:pt x="2628995" y="682878"/>
                </a:lnTo>
                <a:close/>
                <a:moveTo>
                  <a:pt x="2140744" y="440102"/>
                </a:moveTo>
                <a:cubicBezTo>
                  <a:pt x="2140744" y="339545"/>
                  <a:pt x="2184654" y="275064"/>
                  <a:pt x="2264759" y="275064"/>
                </a:cubicBezTo>
                <a:cubicBezTo>
                  <a:pt x="2340102" y="275064"/>
                  <a:pt x="2392585" y="344280"/>
                  <a:pt x="2392585" y="440102"/>
                </a:cubicBezTo>
                <a:cubicBezTo>
                  <a:pt x="2392585" y="536872"/>
                  <a:pt x="2340102" y="607034"/>
                  <a:pt x="2264759" y="607034"/>
                </a:cubicBezTo>
                <a:cubicBezTo>
                  <a:pt x="2184654" y="607034"/>
                  <a:pt x="2140744" y="541511"/>
                  <a:pt x="2140744" y="440102"/>
                </a:cubicBezTo>
                <a:moveTo>
                  <a:pt x="2242852" y="697081"/>
                </a:moveTo>
                <a:cubicBezTo>
                  <a:pt x="2313432" y="697081"/>
                  <a:pt x="2364962" y="665740"/>
                  <a:pt x="2390775" y="622184"/>
                </a:cubicBezTo>
                <a:lnTo>
                  <a:pt x="2390775" y="682878"/>
                </a:lnTo>
                <a:lnTo>
                  <a:pt x="2505266" y="682878"/>
                </a:lnTo>
                <a:lnTo>
                  <a:pt x="2505266" y="198179"/>
                </a:lnTo>
                <a:lnTo>
                  <a:pt x="2390775" y="198179"/>
                </a:lnTo>
                <a:lnTo>
                  <a:pt x="2390775" y="260766"/>
                </a:lnTo>
                <a:cubicBezTo>
                  <a:pt x="2365058" y="217116"/>
                  <a:pt x="2313527" y="183976"/>
                  <a:pt x="2242852" y="183976"/>
                </a:cubicBezTo>
                <a:cubicBezTo>
                  <a:pt x="2118836" y="183976"/>
                  <a:pt x="2024348" y="280745"/>
                  <a:pt x="2024348" y="440008"/>
                </a:cubicBezTo>
                <a:cubicBezTo>
                  <a:pt x="2024348" y="599270"/>
                  <a:pt x="2118836" y="697081"/>
                  <a:pt x="2242852" y="697081"/>
                </a:cubicBezTo>
                <a:moveTo>
                  <a:pt x="1683068" y="697081"/>
                </a:moveTo>
                <a:cubicBezTo>
                  <a:pt x="1746980" y="697081"/>
                  <a:pt x="1793748" y="671516"/>
                  <a:pt x="1820418" y="623131"/>
                </a:cubicBezTo>
                <a:lnTo>
                  <a:pt x="1820418" y="682878"/>
                </a:lnTo>
                <a:lnTo>
                  <a:pt x="1932051" y="682878"/>
                </a:lnTo>
                <a:lnTo>
                  <a:pt x="1932051" y="198179"/>
                </a:lnTo>
                <a:lnTo>
                  <a:pt x="1818513" y="198179"/>
                </a:lnTo>
                <a:lnTo>
                  <a:pt x="1818513" y="466615"/>
                </a:lnTo>
                <a:cubicBezTo>
                  <a:pt x="1818513" y="564331"/>
                  <a:pt x="1766983" y="604099"/>
                  <a:pt x="1716405" y="604099"/>
                </a:cubicBezTo>
                <a:cubicBezTo>
                  <a:pt x="1659160" y="604099"/>
                  <a:pt x="1634395" y="566130"/>
                  <a:pt x="1634395" y="501649"/>
                </a:cubicBezTo>
                <a:lnTo>
                  <a:pt x="1634395" y="198179"/>
                </a:lnTo>
                <a:lnTo>
                  <a:pt x="1520857" y="198179"/>
                </a:lnTo>
                <a:lnTo>
                  <a:pt x="1520857" y="518787"/>
                </a:lnTo>
                <a:cubicBezTo>
                  <a:pt x="1520952" y="636387"/>
                  <a:pt x="1587722" y="697081"/>
                  <a:pt x="1683068" y="697081"/>
                </a:cubicBezTo>
                <a:moveTo>
                  <a:pt x="1368552" y="687613"/>
                </a:moveTo>
                <a:cubicBezTo>
                  <a:pt x="1395222" y="687613"/>
                  <a:pt x="1424845" y="683825"/>
                  <a:pt x="1441037" y="678144"/>
                </a:cubicBezTo>
                <a:lnTo>
                  <a:pt x="1441037" y="595577"/>
                </a:lnTo>
                <a:cubicBezTo>
                  <a:pt x="1424845" y="598418"/>
                  <a:pt x="1410462" y="600312"/>
                  <a:pt x="1399032" y="600312"/>
                </a:cubicBezTo>
                <a:cubicBezTo>
                  <a:pt x="1351312" y="600312"/>
                  <a:pt x="1334167" y="573800"/>
                  <a:pt x="1334167" y="523521"/>
                </a:cubicBezTo>
                <a:lnTo>
                  <a:pt x="1334167" y="286426"/>
                </a:lnTo>
                <a:lnTo>
                  <a:pt x="1431512" y="286426"/>
                </a:lnTo>
                <a:lnTo>
                  <a:pt x="1431512" y="198179"/>
                </a:lnTo>
                <a:lnTo>
                  <a:pt x="1334167" y="198179"/>
                </a:lnTo>
                <a:lnTo>
                  <a:pt x="1334167" y="55960"/>
                </a:lnTo>
                <a:lnTo>
                  <a:pt x="1223486" y="55960"/>
                </a:lnTo>
                <a:lnTo>
                  <a:pt x="1223486" y="198179"/>
                </a:lnTo>
                <a:lnTo>
                  <a:pt x="1140524" y="198179"/>
                </a:lnTo>
                <a:lnTo>
                  <a:pt x="1140524" y="286426"/>
                </a:lnTo>
                <a:lnTo>
                  <a:pt x="1223486" y="286426"/>
                </a:lnTo>
                <a:lnTo>
                  <a:pt x="1223486" y="544352"/>
                </a:lnTo>
                <a:cubicBezTo>
                  <a:pt x="1223486" y="651537"/>
                  <a:pt x="1289399" y="687613"/>
                  <a:pt x="1368552" y="687613"/>
                </a:cubicBezTo>
                <a:moveTo>
                  <a:pt x="884111" y="697081"/>
                </a:moveTo>
                <a:cubicBezTo>
                  <a:pt x="1011936" y="697081"/>
                  <a:pt x="1093089" y="620291"/>
                  <a:pt x="1106424" y="530149"/>
                </a:cubicBezTo>
                <a:lnTo>
                  <a:pt x="993838" y="530149"/>
                </a:lnTo>
                <a:cubicBezTo>
                  <a:pt x="978599" y="572853"/>
                  <a:pt x="946118" y="604099"/>
                  <a:pt x="886015" y="604099"/>
                </a:cubicBezTo>
                <a:cubicBezTo>
                  <a:pt x="816388" y="604099"/>
                  <a:pt x="761048" y="548140"/>
                  <a:pt x="761048" y="441901"/>
                </a:cubicBezTo>
                <a:cubicBezTo>
                  <a:pt x="761048" y="334716"/>
                  <a:pt x="815435" y="277810"/>
                  <a:pt x="888873" y="277810"/>
                </a:cubicBezTo>
                <a:cubicBezTo>
                  <a:pt x="944213" y="277810"/>
                  <a:pt x="978599" y="308204"/>
                  <a:pt x="993838" y="351760"/>
                </a:cubicBezTo>
                <a:lnTo>
                  <a:pt x="1105472" y="351760"/>
                </a:lnTo>
                <a:cubicBezTo>
                  <a:pt x="1092137" y="260672"/>
                  <a:pt x="1013841" y="184828"/>
                  <a:pt x="886968" y="184828"/>
                </a:cubicBezTo>
                <a:cubicBezTo>
                  <a:pt x="746760" y="184828"/>
                  <a:pt x="641795" y="285385"/>
                  <a:pt x="641795" y="441807"/>
                </a:cubicBezTo>
                <a:cubicBezTo>
                  <a:pt x="641795" y="600312"/>
                  <a:pt x="744855" y="697081"/>
                  <a:pt x="884111" y="697081"/>
                </a:cubicBezTo>
                <a:moveTo>
                  <a:pt x="208026" y="444837"/>
                </a:moveTo>
                <a:lnTo>
                  <a:pt x="252889" y="314927"/>
                </a:lnTo>
                <a:cubicBezTo>
                  <a:pt x="271939" y="265595"/>
                  <a:pt x="290132" y="209636"/>
                  <a:pt x="312039" y="143261"/>
                </a:cubicBezTo>
                <a:lnTo>
                  <a:pt x="312992" y="143261"/>
                </a:lnTo>
                <a:cubicBezTo>
                  <a:pt x="335851" y="209636"/>
                  <a:pt x="354997" y="266542"/>
                  <a:pt x="372142" y="313980"/>
                </a:cubicBezTo>
                <a:lnTo>
                  <a:pt x="417005" y="444837"/>
                </a:lnTo>
                <a:lnTo>
                  <a:pt x="208026" y="444837"/>
                </a:lnTo>
                <a:close/>
                <a:moveTo>
                  <a:pt x="0" y="682878"/>
                </a:moveTo>
                <a:lnTo>
                  <a:pt x="124968" y="682878"/>
                </a:lnTo>
                <a:lnTo>
                  <a:pt x="172688" y="544447"/>
                </a:lnTo>
                <a:lnTo>
                  <a:pt x="451295" y="544447"/>
                </a:lnTo>
                <a:lnTo>
                  <a:pt x="499015" y="682878"/>
                </a:lnTo>
                <a:lnTo>
                  <a:pt x="626840" y="682878"/>
                </a:lnTo>
                <a:lnTo>
                  <a:pt x="380714" y="18937"/>
                </a:lnTo>
                <a:lnTo>
                  <a:pt x="248984" y="18937"/>
                </a:lnTo>
                <a:lnTo>
                  <a:pt x="0" y="682878"/>
                </a:lnTo>
                <a:close/>
              </a:path>
            </a:pathLst>
          </a:custGeom>
          <a:solidFill>
            <a:schemeClr val="bg1"/>
          </a:solidFill>
          <a:ln w="9525" cap="flat">
            <a:noFill/>
            <a:prstDash val="solid"/>
            <a:miter/>
          </a:ln>
        </p:spPr>
        <p:txBody>
          <a:bodyPr rtlCol="0" anchor="ctr"/>
          <a:lstStyle/>
          <a:p>
            <a:endParaRPr lang="en-US"/>
          </a:p>
        </p:txBody>
      </p:sp>
      <p:sp>
        <p:nvSpPr>
          <p:cNvPr id="4" name="Footer Placeholder 4">
            <a:extLst>
              <a:ext uri="{FF2B5EF4-FFF2-40B4-BE49-F238E27FC236}">
                <a16:creationId xmlns:a16="http://schemas.microsoft.com/office/drawing/2014/main" id="{E2B1A454-EE21-4091-6B8A-932B60F37893}"/>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271005001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hank you">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D5113-57A5-9394-9EAC-AE049E0FC471}"/>
              </a:ext>
            </a:extLst>
          </p:cNvPr>
          <p:cNvSpPr>
            <a:spLocks noGrp="1"/>
          </p:cNvSpPr>
          <p:nvPr>
            <p:ph type="ctrTitle"/>
          </p:nvPr>
        </p:nvSpPr>
        <p:spPr>
          <a:xfrm>
            <a:off x="1169811" y="2819273"/>
            <a:ext cx="6571317" cy="780120"/>
          </a:xfrm>
        </p:spPr>
        <p:txBody>
          <a:bodyPr anchor="t" anchorCtr="0"/>
          <a:lstStyle>
            <a:lvl1pPr algn="l">
              <a:defRPr sz="3100" b="0" i="0">
                <a:solidFill>
                  <a:schemeClr val="bg1"/>
                </a:solidFill>
                <a:latin typeface="ABC Oracle Medium" panose="020B0504040202060203" pitchFamily="34" charset="77"/>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0F1D9585-239A-5710-5FBB-F38F3137D466}"/>
              </a:ext>
            </a:extLst>
          </p:cNvPr>
          <p:cNvSpPr>
            <a:spLocks noGrp="1"/>
          </p:cNvSpPr>
          <p:nvPr>
            <p:ph type="subTitle" idx="1"/>
          </p:nvPr>
        </p:nvSpPr>
        <p:spPr>
          <a:xfrm>
            <a:off x="1187165" y="3624574"/>
            <a:ext cx="6566752" cy="1598604"/>
          </a:xfrm>
        </p:spPr>
        <p:txBody>
          <a:bodyPr anchor="t" anchorCtr="0"/>
          <a:lstStyle>
            <a:lvl1pPr marL="0" indent="0" algn="l">
              <a:spcBef>
                <a:spcPts val="0"/>
              </a:spcBef>
              <a:spcAft>
                <a:spcPts val="0"/>
              </a:spcAft>
              <a:buNone/>
              <a:defRPr sz="1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11" name="Graphic 9">
            <a:extLst>
              <a:ext uri="{FF2B5EF4-FFF2-40B4-BE49-F238E27FC236}">
                <a16:creationId xmlns:a16="http://schemas.microsoft.com/office/drawing/2014/main" id="{7C687F61-C361-715E-64E1-F940513FF331}"/>
              </a:ext>
            </a:extLst>
          </p:cNvPr>
          <p:cNvSpPr/>
          <p:nvPr/>
        </p:nvSpPr>
        <p:spPr>
          <a:xfrm>
            <a:off x="333637" y="298711"/>
            <a:ext cx="2237988" cy="1392303"/>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endParaRPr lang="en-US"/>
          </a:p>
        </p:txBody>
      </p:sp>
      <p:sp>
        <p:nvSpPr>
          <p:cNvPr id="4" name="Footer Placeholder 4">
            <a:extLst>
              <a:ext uri="{FF2B5EF4-FFF2-40B4-BE49-F238E27FC236}">
                <a16:creationId xmlns:a16="http://schemas.microsoft.com/office/drawing/2014/main" id="{0C6C589F-6B53-EA41-A888-1CADBA5F4255}"/>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2152915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0_Title and Content">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D43568E-B69F-31A9-5D84-5E0B7D27CE56}"/>
              </a:ext>
            </a:extLst>
          </p:cNvPr>
          <p:cNvSpPr>
            <a:spLocks noGrp="1"/>
          </p:cNvSpPr>
          <p:nvPr>
            <p:ph type="pic" sz="quarter" idx="13"/>
          </p:nvPr>
        </p:nvSpPr>
        <p:spPr>
          <a:xfrm>
            <a:off x="6096000" y="0"/>
            <a:ext cx="6096000" cy="6858000"/>
          </a:xfrm>
          <a:solidFill>
            <a:schemeClr val="bg1">
              <a:lumMod val="85000"/>
            </a:schemeClr>
          </a:solidFill>
        </p:spPr>
        <p:txBody>
          <a:bodyPr anchor="ctr" anchorCtr="0"/>
          <a:lstStyle>
            <a:lvl1pPr algn="ctr">
              <a:defRPr sz="1000"/>
            </a:lvl1pPr>
          </a:lstStyle>
          <a:p>
            <a:endParaRPr lang="en-US"/>
          </a:p>
        </p:txBody>
      </p:sp>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52424" y="1493113"/>
            <a:ext cx="4300995"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bg1"/>
                </a:solidFill>
              </a:defRPr>
            </a:lvl1pPr>
          </a:lstStyle>
          <a:p>
            <a:fld id="{741AFF56-1126-4107-9C02-BC0EFBF16431}" type="slidenum">
              <a:rPr lang="en-GB" smtClean="0"/>
              <a:pPr/>
              <a:t>‹#›</a:t>
            </a:fld>
            <a:endParaRPr lang="en-GB" dirty="0"/>
          </a:p>
        </p:txBody>
      </p:sp>
      <p:sp>
        <p:nvSpPr>
          <p:cNvPr id="12" name="Graphic 9">
            <a:extLst>
              <a:ext uri="{FF2B5EF4-FFF2-40B4-BE49-F238E27FC236}">
                <a16:creationId xmlns:a16="http://schemas.microsoft.com/office/drawing/2014/main" id="{07DE4BE4-C52D-8163-E612-5CD7219CE49C}"/>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a:p>
        </p:txBody>
      </p:sp>
      <p:sp>
        <p:nvSpPr>
          <p:cNvPr id="4" name="Footer Placeholder 4">
            <a:extLst>
              <a:ext uri="{FF2B5EF4-FFF2-40B4-BE49-F238E27FC236}">
                <a16:creationId xmlns:a16="http://schemas.microsoft.com/office/drawing/2014/main" id="{189C72DD-B617-4FC7-362F-A99AF8E75082}"/>
              </a:ext>
            </a:extLst>
          </p:cNvPr>
          <p:cNvSpPr>
            <a:spLocks noGrp="1"/>
          </p:cNvSpPr>
          <p:nvPr>
            <p:ph type="ftr" sz="quarter" idx="3"/>
          </p:nvPr>
        </p:nvSpPr>
        <p:spPr>
          <a:xfrm>
            <a:off x="1798530" y="6417425"/>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290030908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5_Section Titl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3" y="269601"/>
            <a:ext cx="5781678" cy="886673"/>
          </a:xfrm>
        </p:spPr>
        <p:txBody>
          <a:bodyPr/>
          <a:lstStyle>
            <a:lvl1pPr>
              <a:defRPr sz="4200" b="0" i="0">
                <a:solidFill>
                  <a:schemeClr val="accent1"/>
                </a:solidFill>
                <a:latin typeface="+mj-lt"/>
              </a:defRPr>
            </a:lvl1pPr>
          </a:lstStyle>
          <a:p>
            <a:r>
              <a:rPr lang="en-US" dirty="0"/>
              <a:t>Click to edit Master</a:t>
            </a:r>
            <a:endParaRPr lang="en-GB" dirty="0"/>
          </a:p>
        </p:txBody>
      </p:sp>
      <p:sp>
        <p:nvSpPr>
          <p:cNvPr id="5" name="Graphic 11">
            <a:extLst>
              <a:ext uri="{FF2B5EF4-FFF2-40B4-BE49-F238E27FC236}">
                <a16:creationId xmlns:a16="http://schemas.microsoft.com/office/drawing/2014/main" id="{306EF912-77FF-EC72-7590-3D1604547AA0}"/>
              </a:ext>
            </a:extLst>
          </p:cNvPr>
          <p:cNvSpPr/>
          <p:nvPr userDrawn="1"/>
        </p:nvSpPr>
        <p:spPr>
          <a:xfrm>
            <a:off x="9244208" y="317500"/>
            <a:ext cx="2636642" cy="1008569"/>
          </a:xfrm>
          <a:custGeom>
            <a:avLst/>
            <a:gdLst>
              <a:gd name="connsiteX0" fmla="*/ 4115562 w 4188999"/>
              <a:gd name="connsiteY0" fmla="*/ 1595750 h 1602377"/>
              <a:gd name="connsiteX1" fmla="*/ 4189000 w 4188999"/>
              <a:gd name="connsiteY1" fmla="*/ 1522747 h 1602377"/>
              <a:gd name="connsiteX2" fmla="*/ 4115562 w 4188999"/>
              <a:gd name="connsiteY2" fmla="*/ 1450690 h 1602377"/>
              <a:gd name="connsiteX3" fmla="*/ 4042124 w 4188999"/>
              <a:gd name="connsiteY3" fmla="*/ 1522747 h 1602377"/>
              <a:gd name="connsiteX4" fmla="*/ 4115562 w 4188999"/>
              <a:gd name="connsiteY4" fmla="*/ 1595750 h 1602377"/>
              <a:gd name="connsiteX5" fmla="*/ 3601307 w 4188999"/>
              <a:gd name="connsiteY5" fmla="*/ 1296067 h 1602377"/>
              <a:gd name="connsiteX6" fmla="*/ 3731038 w 4188999"/>
              <a:gd name="connsiteY6" fmla="*/ 1179414 h 1602377"/>
              <a:gd name="connsiteX7" fmla="*/ 3859816 w 4188999"/>
              <a:gd name="connsiteY7" fmla="*/ 1296067 h 1602377"/>
              <a:gd name="connsiteX8" fmla="*/ 3601307 w 4188999"/>
              <a:gd name="connsiteY8" fmla="*/ 1296067 h 1602377"/>
              <a:gd name="connsiteX9" fmla="*/ 3735800 w 4188999"/>
              <a:gd name="connsiteY9" fmla="*/ 1602378 h 1602377"/>
              <a:gd name="connsiteX10" fmla="*/ 3960019 w 4188999"/>
              <a:gd name="connsiteY10" fmla="*/ 1462053 h 1602377"/>
              <a:gd name="connsiteX11" fmla="*/ 3839813 w 4188999"/>
              <a:gd name="connsiteY11" fmla="*/ 1462053 h 1602377"/>
              <a:gd name="connsiteX12" fmla="*/ 3737705 w 4188999"/>
              <a:gd name="connsiteY12" fmla="*/ 1513278 h 1602377"/>
              <a:gd name="connsiteX13" fmla="*/ 3599403 w 4188999"/>
              <a:gd name="connsiteY13" fmla="*/ 1378634 h 1602377"/>
              <a:gd name="connsiteX14" fmla="*/ 3973354 w 4188999"/>
              <a:gd name="connsiteY14" fmla="*/ 1378634 h 1602377"/>
              <a:gd name="connsiteX15" fmla="*/ 3728180 w 4188999"/>
              <a:gd name="connsiteY15" fmla="*/ 1089367 h 1602377"/>
              <a:gd name="connsiteX16" fmla="*/ 3483959 w 4188999"/>
              <a:gd name="connsiteY16" fmla="*/ 1347387 h 1602377"/>
              <a:gd name="connsiteX17" fmla="*/ 3735800 w 4188999"/>
              <a:gd name="connsiteY17" fmla="*/ 1602378 h 1602377"/>
              <a:gd name="connsiteX18" fmla="*/ 3363754 w 4188999"/>
              <a:gd name="connsiteY18" fmla="*/ 1592909 h 1602377"/>
              <a:gd name="connsiteX19" fmla="*/ 3436239 w 4188999"/>
              <a:gd name="connsiteY19" fmla="*/ 1583441 h 1602377"/>
              <a:gd name="connsiteX20" fmla="*/ 3436239 w 4188999"/>
              <a:gd name="connsiteY20" fmla="*/ 1500969 h 1602377"/>
              <a:gd name="connsiteX21" fmla="*/ 3394234 w 4188999"/>
              <a:gd name="connsiteY21" fmla="*/ 1505703 h 1602377"/>
              <a:gd name="connsiteX22" fmla="*/ 3329369 w 4188999"/>
              <a:gd name="connsiteY22" fmla="*/ 1428912 h 1602377"/>
              <a:gd name="connsiteX23" fmla="*/ 3329369 w 4188999"/>
              <a:gd name="connsiteY23" fmla="*/ 1191818 h 1602377"/>
              <a:gd name="connsiteX24" fmla="*/ 3426714 w 4188999"/>
              <a:gd name="connsiteY24" fmla="*/ 1191818 h 1602377"/>
              <a:gd name="connsiteX25" fmla="*/ 3426714 w 4188999"/>
              <a:gd name="connsiteY25" fmla="*/ 1103570 h 1602377"/>
              <a:gd name="connsiteX26" fmla="*/ 3329369 w 4188999"/>
              <a:gd name="connsiteY26" fmla="*/ 1103570 h 1602377"/>
              <a:gd name="connsiteX27" fmla="*/ 3329369 w 4188999"/>
              <a:gd name="connsiteY27" fmla="*/ 961256 h 1602377"/>
              <a:gd name="connsiteX28" fmla="*/ 3218688 w 4188999"/>
              <a:gd name="connsiteY28" fmla="*/ 961256 h 1602377"/>
              <a:gd name="connsiteX29" fmla="*/ 3218688 w 4188999"/>
              <a:gd name="connsiteY29" fmla="*/ 1103570 h 1602377"/>
              <a:gd name="connsiteX30" fmla="*/ 3135725 w 4188999"/>
              <a:gd name="connsiteY30" fmla="*/ 1103570 h 1602377"/>
              <a:gd name="connsiteX31" fmla="*/ 3135725 w 4188999"/>
              <a:gd name="connsiteY31" fmla="*/ 1191818 h 1602377"/>
              <a:gd name="connsiteX32" fmla="*/ 3218688 w 4188999"/>
              <a:gd name="connsiteY32" fmla="*/ 1191818 h 1602377"/>
              <a:gd name="connsiteX33" fmla="*/ 3218688 w 4188999"/>
              <a:gd name="connsiteY33" fmla="*/ 1449743 h 1602377"/>
              <a:gd name="connsiteX34" fmla="*/ 3363754 w 4188999"/>
              <a:gd name="connsiteY34" fmla="*/ 1592909 h 1602377"/>
              <a:gd name="connsiteX35" fmla="*/ 2815209 w 4188999"/>
              <a:gd name="connsiteY35" fmla="*/ 1602378 h 1602377"/>
              <a:gd name="connsiteX36" fmla="*/ 2952560 w 4188999"/>
              <a:gd name="connsiteY36" fmla="*/ 1528428 h 1602377"/>
              <a:gd name="connsiteX37" fmla="*/ 2952560 w 4188999"/>
              <a:gd name="connsiteY37" fmla="*/ 1588175 h 1602377"/>
              <a:gd name="connsiteX38" fmla="*/ 3064193 w 4188999"/>
              <a:gd name="connsiteY38" fmla="*/ 1588175 h 1602377"/>
              <a:gd name="connsiteX39" fmla="*/ 3064193 w 4188999"/>
              <a:gd name="connsiteY39" fmla="*/ 1103570 h 1602377"/>
              <a:gd name="connsiteX40" fmla="*/ 2950655 w 4188999"/>
              <a:gd name="connsiteY40" fmla="*/ 1103570 h 1602377"/>
              <a:gd name="connsiteX41" fmla="*/ 2950655 w 4188999"/>
              <a:gd name="connsiteY41" fmla="*/ 1372006 h 1602377"/>
              <a:gd name="connsiteX42" fmla="*/ 2848547 w 4188999"/>
              <a:gd name="connsiteY42" fmla="*/ 1509490 h 1602377"/>
              <a:gd name="connsiteX43" fmla="*/ 2766536 w 4188999"/>
              <a:gd name="connsiteY43" fmla="*/ 1407040 h 1602377"/>
              <a:gd name="connsiteX44" fmla="*/ 2766536 w 4188999"/>
              <a:gd name="connsiteY44" fmla="*/ 1103570 h 1602377"/>
              <a:gd name="connsiteX45" fmla="*/ 2652998 w 4188999"/>
              <a:gd name="connsiteY45" fmla="*/ 1103570 h 1602377"/>
              <a:gd name="connsiteX46" fmla="*/ 2652998 w 4188999"/>
              <a:gd name="connsiteY46" fmla="*/ 1424178 h 1602377"/>
              <a:gd name="connsiteX47" fmla="*/ 2815209 w 4188999"/>
              <a:gd name="connsiteY47" fmla="*/ 1602378 h 1602377"/>
              <a:gd name="connsiteX48" fmla="*/ 2499360 w 4188999"/>
              <a:gd name="connsiteY48" fmla="*/ 1592909 h 1602377"/>
              <a:gd name="connsiteX49" fmla="*/ 2571845 w 4188999"/>
              <a:gd name="connsiteY49" fmla="*/ 1583441 h 1602377"/>
              <a:gd name="connsiteX50" fmla="*/ 2571845 w 4188999"/>
              <a:gd name="connsiteY50" fmla="*/ 1500969 h 1602377"/>
              <a:gd name="connsiteX51" fmla="*/ 2529840 w 4188999"/>
              <a:gd name="connsiteY51" fmla="*/ 1505703 h 1602377"/>
              <a:gd name="connsiteX52" fmla="*/ 2464975 w 4188999"/>
              <a:gd name="connsiteY52" fmla="*/ 1428912 h 1602377"/>
              <a:gd name="connsiteX53" fmla="*/ 2464975 w 4188999"/>
              <a:gd name="connsiteY53" fmla="*/ 1191818 h 1602377"/>
              <a:gd name="connsiteX54" fmla="*/ 2562320 w 4188999"/>
              <a:gd name="connsiteY54" fmla="*/ 1191818 h 1602377"/>
              <a:gd name="connsiteX55" fmla="*/ 2562320 w 4188999"/>
              <a:gd name="connsiteY55" fmla="*/ 1103570 h 1602377"/>
              <a:gd name="connsiteX56" fmla="*/ 2465070 w 4188999"/>
              <a:gd name="connsiteY56" fmla="*/ 1103570 h 1602377"/>
              <a:gd name="connsiteX57" fmla="*/ 2465070 w 4188999"/>
              <a:gd name="connsiteY57" fmla="*/ 961256 h 1602377"/>
              <a:gd name="connsiteX58" fmla="*/ 2354390 w 4188999"/>
              <a:gd name="connsiteY58" fmla="*/ 961256 h 1602377"/>
              <a:gd name="connsiteX59" fmla="*/ 2354390 w 4188999"/>
              <a:gd name="connsiteY59" fmla="*/ 1103570 h 1602377"/>
              <a:gd name="connsiteX60" fmla="*/ 2271427 w 4188999"/>
              <a:gd name="connsiteY60" fmla="*/ 1103570 h 1602377"/>
              <a:gd name="connsiteX61" fmla="*/ 2271427 w 4188999"/>
              <a:gd name="connsiteY61" fmla="*/ 1191818 h 1602377"/>
              <a:gd name="connsiteX62" fmla="*/ 2354390 w 4188999"/>
              <a:gd name="connsiteY62" fmla="*/ 1191818 h 1602377"/>
              <a:gd name="connsiteX63" fmla="*/ 2354390 w 4188999"/>
              <a:gd name="connsiteY63" fmla="*/ 1449743 h 1602377"/>
              <a:gd name="connsiteX64" fmla="*/ 2499360 w 4188999"/>
              <a:gd name="connsiteY64" fmla="*/ 1592909 h 1602377"/>
              <a:gd name="connsiteX65" fmla="*/ 2069116 w 4188999"/>
              <a:gd name="connsiteY65" fmla="*/ 980194 h 1602377"/>
              <a:gd name="connsiteX66" fmla="*/ 2143506 w 4188999"/>
              <a:gd name="connsiteY66" fmla="*/ 1054144 h 1602377"/>
              <a:gd name="connsiteX67" fmla="*/ 2217896 w 4188999"/>
              <a:gd name="connsiteY67" fmla="*/ 980194 h 1602377"/>
              <a:gd name="connsiteX68" fmla="*/ 2143506 w 4188999"/>
              <a:gd name="connsiteY68" fmla="*/ 905297 h 1602377"/>
              <a:gd name="connsiteX69" fmla="*/ 2069116 w 4188999"/>
              <a:gd name="connsiteY69" fmla="*/ 980194 h 1602377"/>
              <a:gd name="connsiteX70" fmla="*/ 2087213 w 4188999"/>
              <a:gd name="connsiteY70" fmla="*/ 1588175 h 1602377"/>
              <a:gd name="connsiteX71" fmla="*/ 2199799 w 4188999"/>
              <a:gd name="connsiteY71" fmla="*/ 1588175 h 1602377"/>
              <a:gd name="connsiteX72" fmla="*/ 2199799 w 4188999"/>
              <a:gd name="connsiteY72" fmla="*/ 1103570 h 1602377"/>
              <a:gd name="connsiteX73" fmla="*/ 2087213 w 4188999"/>
              <a:gd name="connsiteY73" fmla="*/ 1103570 h 1602377"/>
              <a:gd name="connsiteX74" fmla="*/ 2087213 w 4188999"/>
              <a:gd name="connsiteY74" fmla="*/ 1588175 h 1602377"/>
              <a:gd name="connsiteX75" fmla="*/ 1928908 w 4188999"/>
              <a:gd name="connsiteY75" fmla="*/ 1592909 h 1602377"/>
              <a:gd name="connsiteX76" fmla="*/ 2001393 w 4188999"/>
              <a:gd name="connsiteY76" fmla="*/ 1583441 h 1602377"/>
              <a:gd name="connsiteX77" fmla="*/ 2001393 w 4188999"/>
              <a:gd name="connsiteY77" fmla="*/ 1500969 h 1602377"/>
              <a:gd name="connsiteX78" fmla="*/ 1959388 w 4188999"/>
              <a:gd name="connsiteY78" fmla="*/ 1505703 h 1602377"/>
              <a:gd name="connsiteX79" fmla="*/ 1894523 w 4188999"/>
              <a:gd name="connsiteY79" fmla="*/ 1428912 h 1602377"/>
              <a:gd name="connsiteX80" fmla="*/ 1894523 w 4188999"/>
              <a:gd name="connsiteY80" fmla="*/ 1191818 h 1602377"/>
              <a:gd name="connsiteX81" fmla="*/ 1991868 w 4188999"/>
              <a:gd name="connsiteY81" fmla="*/ 1191818 h 1602377"/>
              <a:gd name="connsiteX82" fmla="*/ 1991868 w 4188999"/>
              <a:gd name="connsiteY82" fmla="*/ 1103570 h 1602377"/>
              <a:gd name="connsiteX83" fmla="*/ 1894523 w 4188999"/>
              <a:gd name="connsiteY83" fmla="*/ 1103570 h 1602377"/>
              <a:gd name="connsiteX84" fmla="*/ 1894523 w 4188999"/>
              <a:gd name="connsiteY84" fmla="*/ 961256 h 1602377"/>
              <a:gd name="connsiteX85" fmla="*/ 1783842 w 4188999"/>
              <a:gd name="connsiteY85" fmla="*/ 961256 h 1602377"/>
              <a:gd name="connsiteX86" fmla="*/ 1783842 w 4188999"/>
              <a:gd name="connsiteY86" fmla="*/ 1103570 h 1602377"/>
              <a:gd name="connsiteX87" fmla="*/ 1700879 w 4188999"/>
              <a:gd name="connsiteY87" fmla="*/ 1103570 h 1602377"/>
              <a:gd name="connsiteX88" fmla="*/ 1700879 w 4188999"/>
              <a:gd name="connsiteY88" fmla="*/ 1191818 h 1602377"/>
              <a:gd name="connsiteX89" fmla="*/ 1783842 w 4188999"/>
              <a:gd name="connsiteY89" fmla="*/ 1191818 h 1602377"/>
              <a:gd name="connsiteX90" fmla="*/ 1783842 w 4188999"/>
              <a:gd name="connsiteY90" fmla="*/ 1449743 h 1602377"/>
              <a:gd name="connsiteX91" fmla="*/ 1928908 w 4188999"/>
              <a:gd name="connsiteY91" fmla="*/ 1592909 h 1602377"/>
              <a:gd name="connsiteX92" fmla="*/ 1450848 w 4188999"/>
              <a:gd name="connsiteY92" fmla="*/ 1602378 h 1602377"/>
              <a:gd name="connsiteX93" fmla="*/ 1666494 w 4188999"/>
              <a:gd name="connsiteY93" fmla="*/ 1444914 h 1602377"/>
              <a:gd name="connsiteX94" fmla="*/ 1488091 w 4188999"/>
              <a:gd name="connsiteY94" fmla="*/ 1298813 h 1602377"/>
              <a:gd name="connsiteX95" fmla="*/ 1428941 w 4188999"/>
              <a:gd name="connsiteY95" fmla="*/ 1285557 h 1602377"/>
              <a:gd name="connsiteX96" fmla="*/ 1351693 w 4188999"/>
              <a:gd name="connsiteY96" fmla="*/ 1229598 h 1602377"/>
              <a:gd name="connsiteX97" fmla="*/ 1435608 w 4188999"/>
              <a:gd name="connsiteY97" fmla="*/ 1172691 h 1602377"/>
              <a:gd name="connsiteX98" fmla="*/ 1535811 w 4188999"/>
              <a:gd name="connsiteY98" fmla="*/ 1234332 h 1602377"/>
              <a:gd name="connsiteX99" fmla="*/ 1649349 w 4188999"/>
              <a:gd name="connsiteY99" fmla="*/ 1234332 h 1602377"/>
              <a:gd name="connsiteX100" fmla="*/ 1436561 w 4188999"/>
              <a:gd name="connsiteY100" fmla="*/ 1090219 h 1602377"/>
              <a:gd name="connsiteX101" fmla="*/ 1236155 w 4188999"/>
              <a:gd name="connsiteY101" fmla="*/ 1236320 h 1602377"/>
              <a:gd name="connsiteX102" fmla="*/ 1400270 w 4188999"/>
              <a:gd name="connsiteY102" fmla="*/ 1380433 h 1602377"/>
              <a:gd name="connsiteX103" fmla="*/ 1457516 w 4188999"/>
              <a:gd name="connsiteY103" fmla="*/ 1392742 h 1602377"/>
              <a:gd name="connsiteX104" fmla="*/ 1551051 w 4188999"/>
              <a:gd name="connsiteY104" fmla="*/ 1456277 h 1602377"/>
              <a:gd name="connsiteX105" fmla="*/ 1456563 w 4188999"/>
              <a:gd name="connsiteY105" fmla="*/ 1518864 h 1602377"/>
              <a:gd name="connsiteX106" fmla="*/ 1341120 w 4188999"/>
              <a:gd name="connsiteY106" fmla="*/ 1437339 h 1602377"/>
              <a:gd name="connsiteX107" fmla="*/ 1219010 w 4188999"/>
              <a:gd name="connsiteY107" fmla="*/ 1437339 h 1602377"/>
              <a:gd name="connsiteX108" fmla="*/ 1450848 w 4188999"/>
              <a:gd name="connsiteY108" fmla="*/ 1602378 h 1602377"/>
              <a:gd name="connsiteX109" fmla="*/ 720090 w 4188999"/>
              <a:gd name="connsiteY109" fmla="*/ 1588175 h 1602377"/>
              <a:gd name="connsiteX110" fmla="*/ 833628 w 4188999"/>
              <a:gd name="connsiteY110" fmla="*/ 1588175 h 1602377"/>
              <a:gd name="connsiteX111" fmla="*/ 833628 w 4188999"/>
              <a:gd name="connsiteY111" fmla="*/ 1317845 h 1602377"/>
              <a:gd name="connsiteX112" fmla="*/ 943356 w 4188999"/>
              <a:gd name="connsiteY112" fmla="*/ 1182254 h 1602377"/>
              <a:gd name="connsiteX113" fmla="*/ 1023461 w 4188999"/>
              <a:gd name="connsiteY113" fmla="*/ 1275236 h 1602377"/>
              <a:gd name="connsiteX114" fmla="*/ 1023461 w 4188999"/>
              <a:gd name="connsiteY114" fmla="*/ 1588175 h 1602377"/>
              <a:gd name="connsiteX115" fmla="*/ 1137952 w 4188999"/>
              <a:gd name="connsiteY115" fmla="*/ 1588175 h 1602377"/>
              <a:gd name="connsiteX116" fmla="*/ 1137952 w 4188999"/>
              <a:gd name="connsiteY116" fmla="*/ 1265673 h 1602377"/>
              <a:gd name="connsiteX117" fmla="*/ 975741 w 4188999"/>
              <a:gd name="connsiteY117" fmla="*/ 1089272 h 1602377"/>
              <a:gd name="connsiteX118" fmla="*/ 830675 w 4188999"/>
              <a:gd name="connsiteY118" fmla="*/ 1166063 h 1602377"/>
              <a:gd name="connsiteX119" fmla="*/ 830675 w 4188999"/>
              <a:gd name="connsiteY119" fmla="*/ 1103475 h 1602377"/>
              <a:gd name="connsiteX120" fmla="*/ 720090 w 4188999"/>
              <a:gd name="connsiteY120" fmla="*/ 1103475 h 1602377"/>
              <a:gd name="connsiteX121" fmla="*/ 720090 w 4188999"/>
              <a:gd name="connsiteY121" fmla="*/ 1588175 h 1602377"/>
              <a:gd name="connsiteX122" fmla="*/ 471964 w 4188999"/>
              <a:gd name="connsiteY122" fmla="*/ 1588175 h 1602377"/>
              <a:gd name="connsiteX123" fmla="*/ 591217 w 4188999"/>
              <a:gd name="connsiteY123" fmla="*/ 1588175 h 1602377"/>
              <a:gd name="connsiteX124" fmla="*/ 591217 w 4188999"/>
              <a:gd name="connsiteY124" fmla="*/ 924329 h 1602377"/>
              <a:gd name="connsiteX125" fmla="*/ 471964 w 4188999"/>
              <a:gd name="connsiteY125" fmla="*/ 924329 h 1602377"/>
              <a:gd name="connsiteX126" fmla="*/ 471964 w 4188999"/>
              <a:gd name="connsiteY126" fmla="*/ 1588175 h 1602377"/>
              <a:gd name="connsiteX127" fmla="*/ 3960971 w 4188999"/>
              <a:gd name="connsiteY127" fmla="*/ 697081 h 1602377"/>
              <a:gd name="connsiteX128" fmla="*/ 4176617 w 4188999"/>
              <a:gd name="connsiteY128" fmla="*/ 539618 h 1602377"/>
              <a:gd name="connsiteX129" fmla="*/ 3998214 w 4188999"/>
              <a:gd name="connsiteY129" fmla="*/ 393517 h 1602377"/>
              <a:gd name="connsiteX130" fmla="*/ 3939064 w 4188999"/>
              <a:gd name="connsiteY130" fmla="*/ 380261 h 1602377"/>
              <a:gd name="connsiteX131" fmla="*/ 3861816 w 4188999"/>
              <a:gd name="connsiteY131" fmla="*/ 324301 h 1602377"/>
              <a:gd name="connsiteX132" fmla="*/ 3945731 w 4188999"/>
              <a:gd name="connsiteY132" fmla="*/ 267394 h 1602377"/>
              <a:gd name="connsiteX133" fmla="*/ 4045934 w 4188999"/>
              <a:gd name="connsiteY133" fmla="*/ 329035 h 1602377"/>
              <a:gd name="connsiteX134" fmla="*/ 4159472 w 4188999"/>
              <a:gd name="connsiteY134" fmla="*/ 329035 h 1602377"/>
              <a:gd name="connsiteX135" fmla="*/ 3946684 w 4188999"/>
              <a:gd name="connsiteY135" fmla="*/ 184923 h 1602377"/>
              <a:gd name="connsiteX136" fmla="*/ 3746278 w 4188999"/>
              <a:gd name="connsiteY136" fmla="*/ 331024 h 1602377"/>
              <a:gd name="connsiteX137" fmla="*/ 3910394 w 4188999"/>
              <a:gd name="connsiteY137" fmla="*/ 475136 h 1602377"/>
              <a:gd name="connsiteX138" fmla="*/ 3967639 w 4188999"/>
              <a:gd name="connsiteY138" fmla="*/ 487446 h 1602377"/>
              <a:gd name="connsiteX139" fmla="*/ 4061174 w 4188999"/>
              <a:gd name="connsiteY139" fmla="*/ 550980 h 1602377"/>
              <a:gd name="connsiteX140" fmla="*/ 3966686 w 4188999"/>
              <a:gd name="connsiteY140" fmla="*/ 613568 h 1602377"/>
              <a:gd name="connsiteX141" fmla="*/ 3851243 w 4188999"/>
              <a:gd name="connsiteY141" fmla="*/ 532043 h 1602377"/>
              <a:gd name="connsiteX142" fmla="*/ 3729133 w 4188999"/>
              <a:gd name="connsiteY142" fmla="*/ 532043 h 1602377"/>
              <a:gd name="connsiteX143" fmla="*/ 3960971 w 4188999"/>
              <a:gd name="connsiteY143" fmla="*/ 697081 h 1602377"/>
              <a:gd name="connsiteX144" fmla="*/ 3307747 w 4188999"/>
              <a:gd name="connsiteY144" fmla="*/ 390771 h 1602377"/>
              <a:gd name="connsiteX145" fmla="*/ 3437478 w 4188999"/>
              <a:gd name="connsiteY145" fmla="*/ 274117 h 1602377"/>
              <a:gd name="connsiteX146" fmla="*/ 3566255 w 4188999"/>
              <a:gd name="connsiteY146" fmla="*/ 390771 h 1602377"/>
              <a:gd name="connsiteX147" fmla="*/ 3307747 w 4188999"/>
              <a:gd name="connsiteY147" fmla="*/ 390771 h 1602377"/>
              <a:gd name="connsiteX148" fmla="*/ 3442240 w 4188999"/>
              <a:gd name="connsiteY148" fmla="*/ 697081 h 1602377"/>
              <a:gd name="connsiteX149" fmla="*/ 3666458 w 4188999"/>
              <a:gd name="connsiteY149" fmla="*/ 556756 h 1602377"/>
              <a:gd name="connsiteX150" fmla="*/ 3546253 w 4188999"/>
              <a:gd name="connsiteY150" fmla="*/ 556756 h 1602377"/>
              <a:gd name="connsiteX151" fmla="*/ 3444145 w 4188999"/>
              <a:gd name="connsiteY151" fmla="*/ 607981 h 1602377"/>
              <a:gd name="connsiteX152" fmla="*/ 3305842 w 4188999"/>
              <a:gd name="connsiteY152" fmla="*/ 473337 h 1602377"/>
              <a:gd name="connsiteX153" fmla="*/ 3679889 w 4188999"/>
              <a:gd name="connsiteY153" fmla="*/ 473337 h 1602377"/>
              <a:gd name="connsiteX154" fmla="*/ 3434715 w 4188999"/>
              <a:gd name="connsiteY154" fmla="*/ 184070 h 1602377"/>
              <a:gd name="connsiteX155" fmla="*/ 3190494 w 4188999"/>
              <a:gd name="connsiteY155" fmla="*/ 441996 h 1602377"/>
              <a:gd name="connsiteX156" fmla="*/ 3442240 w 4188999"/>
              <a:gd name="connsiteY156" fmla="*/ 697081 h 1602377"/>
              <a:gd name="connsiteX157" fmla="*/ 2968371 w 4188999"/>
              <a:gd name="connsiteY157" fmla="*/ 74897 h 1602377"/>
              <a:gd name="connsiteX158" fmla="*/ 3042761 w 4188999"/>
              <a:gd name="connsiteY158" fmla="*/ 148847 h 1602377"/>
              <a:gd name="connsiteX159" fmla="*/ 3117152 w 4188999"/>
              <a:gd name="connsiteY159" fmla="*/ 74897 h 1602377"/>
              <a:gd name="connsiteX160" fmla="*/ 3042761 w 4188999"/>
              <a:gd name="connsiteY160" fmla="*/ 0 h 1602377"/>
              <a:gd name="connsiteX161" fmla="*/ 2968371 w 4188999"/>
              <a:gd name="connsiteY161" fmla="*/ 74897 h 1602377"/>
              <a:gd name="connsiteX162" fmla="*/ 2986469 w 4188999"/>
              <a:gd name="connsiteY162" fmla="*/ 682878 h 1602377"/>
              <a:gd name="connsiteX163" fmla="*/ 3099054 w 4188999"/>
              <a:gd name="connsiteY163" fmla="*/ 682878 h 1602377"/>
              <a:gd name="connsiteX164" fmla="*/ 3099054 w 4188999"/>
              <a:gd name="connsiteY164" fmla="*/ 198179 h 1602377"/>
              <a:gd name="connsiteX165" fmla="*/ 2986469 w 4188999"/>
              <a:gd name="connsiteY165" fmla="*/ 198179 h 1602377"/>
              <a:gd name="connsiteX166" fmla="*/ 2986469 w 4188999"/>
              <a:gd name="connsiteY166" fmla="*/ 682878 h 1602377"/>
              <a:gd name="connsiteX167" fmla="*/ 2628995 w 4188999"/>
              <a:gd name="connsiteY167" fmla="*/ 682878 h 1602377"/>
              <a:gd name="connsiteX168" fmla="*/ 2742533 w 4188999"/>
              <a:gd name="connsiteY168" fmla="*/ 682878 h 1602377"/>
              <a:gd name="connsiteX169" fmla="*/ 2742533 w 4188999"/>
              <a:gd name="connsiteY169" fmla="*/ 463774 h 1602377"/>
              <a:gd name="connsiteX170" fmla="*/ 2826449 w 4188999"/>
              <a:gd name="connsiteY170" fmla="*/ 299682 h 1602377"/>
              <a:gd name="connsiteX171" fmla="*/ 2913316 w 4188999"/>
              <a:gd name="connsiteY171" fmla="*/ 292108 h 1602377"/>
              <a:gd name="connsiteX172" fmla="*/ 2913316 w 4188999"/>
              <a:gd name="connsiteY172" fmla="*/ 183976 h 1602377"/>
              <a:gd name="connsiteX173" fmla="*/ 2739676 w 4188999"/>
              <a:gd name="connsiteY173" fmla="*/ 297789 h 1602377"/>
              <a:gd name="connsiteX174" fmla="*/ 2739676 w 4188999"/>
              <a:gd name="connsiteY174" fmla="*/ 198179 h 1602377"/>
              <a:gd name="connsiteX175" fmla="*/ 2628995 w 4188999"/>
              <a:gd name="connsiteY175" fmla="*/ 198179 h 1602377"/>
              <a:gd name="connsiteX176" fmla="*/ 2628995 w 4188999"/>
              <a:gd name="connsiteY176" fmla="*/ 682878 h 1602377"/>
              <a:gd name="connsiteX177" fmla="*/ 2140744 w 4188999"/>
              <a:gd name="connsiteY177" fmla="*/ 440102 h 1602377"/>
              <a:gd name="connsiteX178" fmla="*/ 2264759 w 4188999"/>
              <a:gd name="connsiteY178" fmla="*/ 275064 h 1602377"/>
              <a:gd name="connsiteX179" fmla="*/ 2392585 w 4188999"/>
              <a:gd name="connsiteY179" fmla="*/ 440102 h 1602377"/>
              <a:gd name="connsiteX180" fmla="*/ 2264759 w 4188999"/>
              <a:gd name="connsiteY180" fmla="*/ 607034 h 1602377"/>
              <a:gd name="connsiteX181" fmla="*/ 2140744 w 4188999"/>
              <a:gd name="connsiteY181" fmla="*/ 440102 h 1602377"/>
              <a:gd name="connsiteX182" fmla="*/ 2242852 w 4188999"/>
              <a:gd name="connsiteY182" fmla="*/ 697081 h 1602377"/>
              <a:gd name="connsiteX183" fmla="*/ 2390775 w 4188999"/>
              <a:gd name="connsiteY183" fmla="*/ 622184 h 1602377"/>
              <a:gd name="connsiteX184" fmla="*/ 2390775 w 4188999"/>
              <a:gd name="connsiteY184" fmla="*/ 682878 h 1602377"/>
              <a:gd name="connsiteX185" fmla="*/ 2505266 w 4188999"/>
              <a:gd name="connsiteY185" fmla="*/ 682878 h 1602377"/>
              <a:gd name="connsiteX186" fmla="*/ 2505266 w 4188999"/>
              <a:gd name="connsiteY186" fmla="*/ 198179 h 1602377"/>
              <a:gd name="connsiteX187" fmla="*/ 2390775 w 4188999"/>
              <a:gd name="connsiteY187" fmla="*/ 198179 h 1602377"/>
              <a:gd name="connsiteX188" fmla="*/ 2390775 w 4188999"/>
              <a:gd name="connsiteY188" fmla="*/ 260766 h 1602377"/>
              <a:gd name="connsiteX189" fmla="*/ 2242852 w 4188999"/>
              <a:gd name="connsiteY189" fmla="*/ 183976 h 1602377"/>
              <a:gd name="connsiteX190" fmla="*/ 2024348 w 4188999"/>
              <a:gd name="connsiteY190" fmla="*/ 440008 h 1602377"/>
              <a:gd name="connsiteX191" fmla="*/ 2242852 w 4188999"/>
              <a:gd name="connsiteY191" fmla="*/ 697081 h 1602377"/>
              <a:gd name="connsiteX192" fmla="*/ 1683068 w 4188999"/>
              <a:gd name="connsiteY192" fmla="*/ 697081 h 1602377"/>
              <a:gd name="connsiteX193" fmla="*/ 1820418 w 4188999"/>
              <a:gd name="connsiteY193" fmla="*/ 623131 h 1602377"/>
              <a:gd name="connsiteX194" fmla="*/ 1820418 w 4188999"/>
              <a:gd name="connsiteY194" fmla="*/ 682878 h 1602377"/>
              <a:gd name="connsiteX195" fmla="*/ 1932051 w 4188999"/>
              <a:gd name="connsiteY195" fmla="*/ 682878 h 1602377"/>
              <a:gd name="connsiteX196" fmla="*/ 1932051 w 4188999"/>
              <a:gd name="connsiteY196" fmla="*/ 198179 h 1602377"/>
              <a:gd name="connsiteX197" fmla="*/ 1818513 w 4188999"/>
              <a:gd name="connsiteY197" fmla="*/ 198179 h 1602377"/>
              <a:gd name="connsiteX198" fmla="*/ 1818513 w 4188999"/>
              <a:gd name="connsiteY198" fmla="*/ 466615 h 1602377"/>
              <a:gd name="connsiteX199" fmla="*/ 1716405 w 4188999"/>
              <a:gd name="connsiteY199" fmla="*/ 604099 h 1602377"/>
              <a:gd name="connsiteX200" fmla="*/ 1634395 w 4188999"/>
              <a:gd name="connsiteY200" fmla="*/ 501649 h 1602377"/>
              <a:gd name="connsiteX201" fmla="*/ 1634395 w 4188999"/>
              <a:gd name="connsiteY201" fmla="*/ 198179 h 1602377"/>
              <a:gd name="connsiteX202" fmla="*/ 1520857 w 4188999"/>
              <a:gd name="connsiteY202" fmla="*/ 198179 h 1602377"/>
              <a:gd name="connsiteX203" fmla="*/ 1520857 w 4188999"/>
              <a:gd name="connsiteY203" fmla="*/ 518787 h 1602377"/>
              <a:gd name="connsiteX204" fmla="*/ 1683068 w 4188999"/>
              <a:gd name="connsiteY204" fmla="*/ 697081 h 1602377"/>
              <a:gd name="connsiteX205" fmla="*/ 1368552 w 4188999"/>
              <a:gd name="connsiteY205" fmla="*/ 687613 h 1602377"/>
              <a:gd name="connsiteX206" fmla="*/ 1441037 w 4188999"/>
              <a:gd name="connsiteY206" fmla="*/ 678144 h 1602377"/>
              <a:gd name="connsiteX207" fmla="*/ 1441037 w 4188999"/>
              <a:gd name="connsiteY207" fmla="*/ 595577 h 1602377"/>
              <a:gd name="connsiteX208" fmla="*/ 1399032 w 4188999"/>
              <a:gd name="connsiteY208" fmla="*/ 600312 h 1602377"/>
              <a:gd name="connsiteX209" fmla="*/ 1334167 w 4188999"/>
              <a:gd name="connsiteY209" fmla="*/ 523521 h 1602377"/>
              <a:gd name="connsiteX210" fmla="*/ 1334167 w 4188999"/>
              <a:gd name="connsiteY210" fmla="*/ 286426 h 1602377"/>
              <a:gd name="connsiteX211" fmla="*/ 1431512 w 4188999"/>
              <a:gd name="connsiteY211" fmla="*/ 286426 h 1602377"/>
              <a:gd name="connsiteX212" fmla="*/ 1431512 w 4188999"/>
              <a:gd name="connsiteY212" fmla="*/ 198179 h 1602377"/>
              <a:gd name="connsiteX213" fmla="*/ 1334167 w 4188999"/>
              <a:gd name="connsiteY213" fmla="*/ 198179 h 1602377"/>
              <a:gd name="connsiteX214" fmla="*/ 1334167 w 4188999"/>
              <a:gd name="connsiteY214" fmla="*/ 55960 h 1602377"/>
              <a:gd name="connsiteX215" fmla="*/ 1223486 w 4188999"/>
              <a:gd name="connsiteY215" fmla="*/ 55960 h 1602377"/>
              <a:gd name="connsiteX216" fmla="*/ 1223486 w 4188999"/>
              <a:gd name="connsiteY216" fmla="*/ 198179 h 1602377"/>
              <a:gd name="connsiteX217" fmla="*/ 1140524 w 4188999"/>
              <a:gd name="connsiteY217" fmla="*/ 198179 h 1602377"/>
              <a:gd name="connsiteX218" fmla="*/ 1140524 w 4188999"/>
              <a:gd name="connsiteY218" fmla="*/ 286426 h 1602377"/>
              <a:gd name="connsiteX219" fmla="*/ 1223486 w 4188999"/>
              <a:gd name="connsiteY219" fmla="*/ 286426 h 1602377"/>
              <a:gd name="connsiteX220" fmla="*/ 1223486 w 4188999"/>
              <a:gd name="connsiteY220" fmla="*/ 544352 h 1602377"/>
              <a:gd name="connsiteX221" fmla="*/ 1368552 w 4188999"/>
              <a:gd name="connsiteY221" fmla="*/ 687613 h 1602377"/>
              <a:gd name="connsiteX222" fmla="*/ 884111 w 4188999"/>
              <a:gd name="connsiteY222" fmla="*/ 697081 h 1602377"/>
              <a:gd name="connsiteX223" fmla="*/ 1106424 w 4188999"/>
              <a:gd name="connsiteY223" fmla="*/ 530149 h 1602377"/>
              <a:gd name="connsiteX224" fmla="*/ 993838 w 4188999"/>
              <a:gd name="connsiteY224" fmla="*/ 530149 h 1602377"/>
              <a:gd name="connsiteX225" fmla="*/ 886015 w 4188999"/>
              <a:gd name="connsiteY225" fmla="*/ 604099 h 1602377"/>
              <a:gd name="connsiteX226" fmla="*/ 761048 w 4188999"/>
              <a:gd name="connsiteY226" fmla="*/ 441901 h 1602377"/>
              <a:gd name="connsiteX227" fmla="*/ 888873 w 4188999"/>
              <a:gd name="connsiteY227" fmla="*/ 277810 h 1602377"/>
              <a:gd name="connsiteX228" fmla="*/ 993838 w 4188999"/>
              <a:gd name="connsiteY228" fmla="*/ 351760 h 1602377"/>
              <a:gd name="connsiteX229" fmla="*/ 1105472 w 4188999"/>
              <a:gd name="connsiteY229" fmla="*/ 351760 h 1602377"/>
              <a:gd name="connsiteX230" fmla="*/ 886968 w 4188999"/>
              <a:gd name="connsiteY230" fmla="*/ 184828 h 1602377"/>
              <a:gd name="connsiteX231" fmla="*/ 641795 w 4188999"/>
              <a:gd name="connsiteY231" fmla="*/ 441807 h 1602377"/>
              <a:gd name="connsiteX232" fmla="*/ 884111 w 4188999"/>
              <a:gd name="connsiteY232" fmla="*/ 697081 h 1602377"/>
              <a:gd name="connsiteX233" fmla="*/ 208026 w 4188999"/>
              <a:gd name="connsiteY233" fmla="*/ 444837 h 1602377"/>
              <a:gd name="connsiteX234" fmla="*/ 252889 w 4188999"/>
              <a:gd name="connsiteY234" fmla="*/ 314927 h 1602377"/>
              <a:gd name="connsiteX235" fmla="*/ 312039 w 4188999"/>
              <a:gd name="connsiteY235" fmla="*/ 143261 h 1602377"/>
              <a:gd name="connsiteX236" fmla="*/ 312992 w 4188999"/>
              <a:gd name="connsiteY236" fmla="*/ 143261 h 1602377"/>
              <a:gd name="connsiteX237" fmla="*/ 372142 w 4188999"/>
              <a:gd name="connsiteY237" fmla="*/ 313980 h 1602377"/>
              <a:gd name="connsiteX238" fmla="*/ 417005 w 4188999"/>
              <a:gd name="connsiteY238" fmla="*/ 444837 h 1602377"/>
              <a:gd name="connsiteX239" fmla="*/ 208026 w 4188999"/>
              <a:gd name="connsiteY239" fmla="*/ 444837 h 1602377"/>
              <a:gd name="connsiteX240" fmla="*/ 0 w 4188999"/>
              <a:gd name="connsiteY240" fmla="*/ 682878 h 1602377"/>
              <a:gd name="connsiteX241" fmla="*/ 124968 w 4188999"/>
              <a:gd name="connsiteY241" fmla="*/ 682878 h 1602377"/>
              <a:gd name="connsiteX242" fmla="*/ 172688 w 4188999"/>
              <a:gd name="connsiteY242" fmla="*/ 544447 h 1602377"/>
              <a:gd name="connsiteX243" fmla="*/ 451295 w 4188999"/>
              <a:gd name="connsiteY243" fmla="*/ 544447 h 1602377"/>
              <a:gd name="connsiteX244" fmla="*/ 499015 w 4188999"/>
              <a:gd name="connsiteY244" fmla="*/ 682878 h 1602377"/>
              <a:gd name="connsiteX245" fmla="*/ 626840 w 4188999"/>
              <a:gd name="connsiteY245" fmla="*/ 682878 h 1602377"/>
              <a:gd name="connsiteX246" fmla="*/ 380714 w 4188999"/>
              <a:gd name="connsiteY246" fmla="*/ 18937 h 1602377"/>
              <a:gd name="connsiteX247" fmla="*/ 248984 w 4188999"/>
              <a:gd name="connsiteY247" fmla="*/ 18937 h 1602377"/>
              <a:gd name="connsiteX248" fmla="*/ 0 w 4188999"/>
              <a:gd name="connsiteY248" fmla="*/ 682878 h 1602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Lst>
            <a:rect l="l" t="t" r="r" b="b"/>
            <a:pathLst>
              <a:path w="4188999" h="1602377">
                <a:moveTo>
                  <a:pt x="4115562" y="1595750"/>
                </a:moveTo>
                <a:cubicBezTo>
                  <a:pt x="4155662" y="1595750"/>
                  <a:pt x="4189000" y="1563462"/>
                  <a:pt x="4189000" y="1522747"/>
                </a:cubicBezTo>
                <a:cubicBezTo>
                  <a:pt x="4189000" y="1482884"/>
                  <a:pt x="4155567" y="1450690"/>
                  <a:pt x="4115562" y="1450690"/>
                </a:cubicBezTo>
                <a:cubicBezTo>
                  <a:pt x="4075462" y="1450690"/>
                  <a:pt x="4042124" y="1482978"/>
                  <a:pt x="4042124" y="1522747"/>
                </a:cubicBezTo>
                <a:cubicBezTo>
                  <a:pt x="4042124" y="1563556"/>
                  <a:pt x="4075462" y="1595750"/>
                  <a:pt x="4115562" y="1595750"/>
                </a:cubicBezTo>
                <a:moveTo>
                  <a:pt x="3601307" y="1296067"/>
                </a:moveTo>
                <a:cubicBezTo>
                  <a:pt x="3611785" y="1227798"/>
                  <a:pt x="3664268" y="1179414"/>
                  <a:pt x="3731038" y="1179414"/>
                </a:cubicBezTo>
                <a:cubicBezTo>
                  <a:pt x="3803523" y="1179414"/>
                  <a:pt x="3849338" y="1225905"/>
                  <a:pt x="3859816" y="1296067"/>
                </a:cubicBezTo>
                <a:lnTo>
                  <a:pt x="3601307" y="1296067"/>
                </a:lnTo>
                <a:close/>
                <a:moveTo>
                  <a:pt x="3735800" y="1602378"/>
                </a:moveTo>
                <a:cubicBezTo>
                  <a:pt x="3856006" y="1602378"/>
                  <a:pt x="3934206" y="1544524"/>
                  <a:pt x="3960019" y="1462053"/>
                </a:cubicBezTo>
                <a:lnTo>
                  <a:pt x="3839813" y="1462053"/>
                </a:lnTo>
                <a:cubicBezTo>
                  <a:pt x="3824573" y="1490459"/>
                  <a:pt x="3793046" y="1513278"/>
                  <a:pt x="3737705" y="1513278"/>
                </a:cubicBezTo>
                <a:cubicBezTo>
                  <a:pt x="3661410" y="1513278"/>
                  <a:pt x="3605117" y="1459212"/>
                  <a:pt x="3599403" y="1378634"/>
                </a:cubicBezTo>
                <a:lnTo>
                  <a:pt x="3973354" y="1378634"/>
                </a:lnTo>
                <a:cubicBezTo>
                  <a:pt x="3971449" y="1194658"/>
                  <a:pt x="3874103" y="1089367"/>
                  <a:pt x="3728180" y="1089367"/>
                </a:cubicBezTo>
                <a:cubicBezTo>
                  <a:pt x="3595592" y="1089367"/>
                  <a:pt x="3483959" y="1195605"/>
                  <a:pt x="3483959" y="1347387"/>
                </a:cubicBezTo>
                <a:cubicBezTo>
                  <a:pt x="3483959" y="1500022"/>
                  <a:pt x="3580353" y="1602378"/>
                  <a:pt x="3735800" y="1602378"/>
                </a:cubicBezTo>
                <a:moveTo>
                  <a:pt x="3363754" y="1592909"/>
                </a:moveTo>
                <a:cubicBezTo>
                  <a:pt x="3390424" y="1592909"/>
                  <a:pt x="3420047" y="1589122"/>
                  <a:pt x="3436239" y="1583441"/>
                </a:cubicBezTo>
                <a:lnTo>
                  <a:pt x="3436239" y="1500969"/>
                </a:lnTo>
                <a:cubicBezTo>
                  <a:pt x="3420047" y="1503809"/>
                  <a:pt x="3405664" y="1505703"/>
                  <a:pt x="3394234" y="1505703"/>
                </a:cubicBezTo>
                <a:cubicBezTo>
                  <a:pt x="3346514" y="1505703"/>
                  <a:pt x="3329369" y="1479191"/>
                  <a:pt x="3329369" y="1428912"/>
                </a:cubicBezTo>
                <a:lnTo>
                  <a:pt x="3329369" y="1191818"/>
                </a:lnTo>
                <a:lnTo>
                  <a:pt x="3426714" y="1191818"/>
                </a:lnTo>
                <a:lnTo>
                  <a:pt x="3426714" y="1103570"/>
                </a:lnTo>
                <a:lnTo>
                  <a:pt x="3329369" y="1103570"/>
                </a:lnTo>
                <a:lnTo>
                  <a:pt x="3329369" y="961256"/>
                </a:lnTo>
                <a:lnTo>
                  <a:pt x="3218688" y="961256"/>
                </a:lnTo>
                <a:lnTo>
                  <a:pt x="3218688" y="1103570"/>
                </a:lnTo>
                <a:lnTo>
                  <a:pt x="3135725" y="1103570"/>
                </a:lnTo>
                <a:lnTo>
                  <a:pt x="3135725" y="1191818"/>
                </a:lnTo>
                <a:lnTo>
                  <a:pt x="3218688" y="1191818"/>
                </a:lnTo>
                <a:lnTo>
                  <a:pt x="3218688" y="1449743"/>
                </a:lnTo>
                <a:cubicBezTo>
                  <a:pt x="3218688" y="1556928"/>
                  <a:pt x="3284601" y="1592909"/>
                  <a:pt x="3363754" y="1592909"/>
                </a:cubicBezTo>
                <a:moveTo>
                  <a:pt x="2815209" y="1602378"/>
                </a:moveTo>
                <a:cubicBezTo>
                  <a:pt x="2879122" y="1602378"/>
                  <a:pt x="2925890" y="1576813"/>
                  <a:pt x="2952560" y="1528428"/>
                </a:cubicBezTo>
                <a:lnTo>
                  <a:pt x="2952560" y="1588175"/>
                </a:lnTo>
                <a:lnTo>
                  <a:pt x="3064193" y="1588175"/>
                </a:lnTo>
                <a:lnTo>
                  <a:pt x="3064193" y="1103570"/>
                </a:lnTo>
                <a:lnTo>
                  <a:pt x="2950655" y="1103570"/>
                </a:lnTo>
                <a:lnTo>
                  <a:pt x="2950655" y="1372006"/>
                </a:lnTo>
                <a:cubicBezTo>
                  <a:pt x="2950655" y="1469722"/>
                  <a:pt x="2899124" y="1509490"/>
                  <a:pt x="2848547" y="1509490"/>
                </a:cubicBezTo>
                <a:cubicBezTo>
                  <a:pt x="2791301" y="1509490"/>
                  <a:pt x="2766536" y="1471521"/>
                  <a:pt x="2766536" y="1407040"/>
                </a:cubicBezTo>
                <a:lnTo>
                  <a:pt x="2766536" y="1103570"/>
                </a:lnTo>
                <a:lnTo>
                  <a:pt x="2652998" y="1103570"/>
                </a:lnTo>
                <a:lnTo>
                  <a:pt x="2652998" y="1424178"/>
                </a:lnTo>
                <a:cubicBezTo>
                  <a:pt x="2652998" y="1541684"/>
                  <a:pt x="2719769" y="1602378"/>
                  <a:pt x="2815209" y="1602378"/>
                </a:cubicBezTo>
                <a:moveTo>
                  <a:pt x="2499360" y="1592909"/>
                </a:moveTo>
                <a:cubicBezTo>
                  <a:pt x="2526030" y="1592909"/>
                  <a:pt x="2555653" y="1589122"/>
                  <a:pt x="2571845" y="1583441"/>
                </a:cubicBezTo>
                <a:lnTo>
                  <a:pt x="2571845" y="1500969"/>
                </a:lnTo>
                <a:cubicBezTo>
                  <a:pt x="2555653" y="1503809"/>
                  <a:pt x="2541270" y="1505703"/>
                  <a:pt x="2529840" y="1505703"/>
                </a:cubicBezTo>
                <a:cubicBezTo>
                  <a:pt x="2482120" y="1505703"/>
                  <a:pt x="2464975" y="1479191"/>
                  <a:pt x="2464975" y="1428912"/>
                </a:cubicBezTo>
                <a:lnTo>
                  <a:pt x="2464975" y="1191818"/>
                </a:lnTo>
                <a:lnTo>
                  <a:pt x="2562320" y="1191818"/>
                </a:lnTo>
                <a:lnTo>
                  <a:pt x="2562320" y="1103570"/>
                </a:lnTo>
                <a:lnTo>
                  <a:pt x="2465070" y="1103570"/>
                </a:lnTo>
                <a:lnTo>
                  <a:pt x="2465070" y="961256"/>
                </a:lnTo>
                <a:lnTo>
                  <a:pt x="2354390" y="961256"/>
                </a:lnTo>
                <a:lnTo>
                  <a:pt x="2354390" y="1103570"/>
                </a:lnTo>
                <a:lnTo>
                  <a:pt x="2271427" y="1103570"/>
                </a:lnTo>
                <a:lnTo>
                  <a:pt x="2271427" y="1191818"/>
                </a:lnTo>
                <a:lnTo>
                  <a:pt x="2354390" y="1191818"/>
                </a:lnTo>
                <a:lnTo>
                  <a:pt x="2354390" y="1449743"/>
                </a:lnTo>
                <a:cubicBezTo>
                  <a:pt x="2354390" y="1556928"/>
                  <a:pt x="2420207" y="1592909"/>
                  <a:pt x="2499360" y="1592909"/>
                </a:cubicBezTo>
                <a:moveTo>
                  <a:pt x="2069116" y="980194"/>
                </a:moveTo>
                <a:cubicBezTo>
                  <a:pt x="2069116" y="1021003"/>
                  <a:pt x="2102549" y="1054144"/>
                  <a:pt x="2143506" y="1054144"/>
                </a:cubicBezTo>
                <a:cubicBezTo>
                  <a:pt x="2184559" y="1054144"/>
                  <a:pt x="2217896" y="1020909"/>
                  <a:pt x="2217896" y="980194"/>
                </a:cubicBezTo>
                <a:cubicBezTo>
                  <a:pt x="2217896" y="938437"/>
                  <a:pt x="2184464" y="905297"/>
                  <a:pt x="2143506" y="905297"/>
                </a:cubicBezTo>
                <a:cubicBezTo>
                  <a:pt x="2102549" y="905297"/>
                  <a:pt x="2069116" y="938532"/>
                  <a:pt x="2069116" y="980194"/>
                </a:cubicBezTo>
                <a:moveTo>
                  <a:pt x="2087213" y="1588175"/>
                </a:moveTo>
                <a:lnTo>
                  <a:pt x="2199799" y="1588175"/>
                </a:lnTo>
                <a:lnTo>
                  <a:pt x="2199799" y="1103570"/>
                </a:lnTo>
                <a:lnTo>
                  <a:pt x="2087213" y="1103570"/>
                </a:lnTo>
                <a:lnTo>
                  <a:pt x="2087213" y="1588175"/>
                </a:lnTo>
                <a:close/>
                <a:moveTo>
                  <a:pt x="1928908" y="1592909"/>
                </a:moveTo>
                <a:cubicBezTo>
                  <a:pt x="1955578" y="1592909"/>
                  <a:pt x="1985201" y="1589122"/>
                  <a:pt x="2001393" y="1583441"/>
                </a:cubicBezTo>
                <a:lnTo>
                  <a:pt x="2001393" y="1500969"/>
                </a:lnTo>
                <a:cubicBezTo>
                  <a:pt x="1985201" y="1503809"/>
                  <a:pt x="1970818" y="1505703"/>
                  <a:pt x="1959388" y="1505703"/>
                </a:cubicBezTo>
                <a:cubicBezTo>
                  <a:pt x="1911668" y="1505703"/>
                  <a:pt x="1894523" y="1479191"/>
                  <a:pt x="1894523" y="1428912"/>
                </a:cubicBezTo>
                <a:lnTo>
                  <a:pt x="1894523" y="1191818"/>
                </a:lnTo>
                <a:lnTo>
                  <a:pt x="1991868" y="1191818"/>
                </a:lnTo>
                <a:lnTo>
                  <a:pt x="1991868" y="1103570"/>
                </a:lnTo>
                <a:lnTo>
                  <a:pt x="1894523" y="1103570"/>
                </a:lnTo>
                <a:lnTo>
                  <a:pt x="1894523" y="961256"/>
                </a:lnTo>
                <a:lnTo>
                  <a:pt x="1783842" y="961256"/>
                </a:lnTo>
                <a:lnTo>
                  <a:pt x="1783842" y="1103570"/>
                </a:lnTo>
                <a:lnTo>
                  <a:pt x="1700879" y="1103570"/>
                </a:lnTo>
                <a:lnTo>
                  <a:pt x="1700879" y="1191818"/>
                </a:lnTo>
                <a:lnTo>
                  <a:pt x="1783842" y="1191818"/>
                </a:lnTo>
                <a:lnTo>
                  <a:pt x="1783842" y="1449743"/>
                </a:lnTo>
                <a:cubicBezTo>
                  <a:pt x="1783842" y="1556928"/>
                  <a:pt x="1849660" y="1592909"/>
                  <a:pt x="1928908" y="1592909"/>
                </a:cubicBezTo>
                <a:moveTo>
                  <a:pt x="1450848" y="1602378"/>
                </a:moveTo>
                <a:cubicBezTo>
                  <a:pt x="1573911" y="1602378"/>
                  <a:pt x="1666494" y="1541684"/>
                  <a:pt x="1666494" y="1444914"/>
                </a:cubicBezTo>
                <a:cubicBezTo>
                  <a:pt x="1666494" y="1360549"/>
                  <a:pt x="1595914" y="1322579"/>
                  <a:pt x="1488091" y="1298813"/>
                </a:cubicBezTo>
                <a:lnTo>
                  <a:pt x="1428941" y="1285557"/>
                </a:lnTo>
                <a:cubicBezTo>
                  <a:pt x="1374553" y="1274195"/>
                  <a:pt x="1351693" y="1260939"/>
                  <a:pt x="1351693" y="1229598"/>
                </a:cubicBezTo>
                <a:cubicBezTo>
                  <a:pt x="1351693" y="1194469"/>
                  <a:pt x="1387031" y="1172691"/>
                  <a:pt x="1435608" y="1172691"/>
                </a:cubicBezTo>
                <a:cubicBezTo>
                  <a:pt x="1489996" y="1172691"/>
                  <a:pt x="1524381" y="1195416"/>
                  <a:pt x="1535811" y="1234332"/>
                </a:cubicBezTo>
                <a:lnTo>
                  <a:pt x="1649349" y="1234332"/>
                </a:lnTo>
                <a:cubicBezTo>
                  <a:pt x="1637919" y="1155647"/>
                  <a:pt x="1566386" y="1090219"/>
                  <a:pt x="1436561" y="1090219"/>
                </a:cubicBezTo>
                <a:cubicBezTo>
                  <a:pt x="1318260" y="1090219"/>
                  <a:pt x="1236155" y="1150913"/>
                  <a:pt x="1236155" y="1236320"/>
                </a:cubicBezTo>
                <a:cubicBezTo>
                  <a:pt x="1236155" y="1316898"/>
                  <a:pt x="1294352" y="1357708"/>
                  <a:pt x="1400270" y="1380433"/>
                </a:cubicBezTo>
                <a:lnTo>
                  <a:pt x="1457516" y="1392742"/>
                </a:lnTo>
                <a:cubicBezTo>
                  <a:pt x="1526191" y="1406945"/>
                  <a:pt x="1551051" y="1423137"/>
                  <a:pt x="1551051" y="1456277"/>
                </a:cubicBezTo>
                <a:cubicBezTo>
                  <a:pt x="1551051" y="1496140"/>
                  <a:pt x="1511903" y="1518864"/>
                  <a:pt x="1456563" y="1518864"/>
                </a:cubicBezTo>
                <a:cubicBezTo>
                  <a:pt x="1386935" y="1518864"/>
                  <a:pt x="1349693" y="1485629"/>
                  <a:pt x="1341120" y="1437339"/>
                </a:cubicBezTo>
                <a:lnTo>
                  <a:pt x="1219010" y="1437339"/>
                </a:lnTo>
                <a:cubicBezTo>
                  <a:pt x="1226630" y="1534109"/>
                  <a:pt x="1309688" y="1602378"/>
                  <a:pt x="1450848" y="1602378"/>
                </a:cubicBezTo>
                <a:moveTo>
                  <a:pt x="720090" y="1588175"/>
                </a:moveTo>
                <a:lnTo>
                  <a:pt x="833628" y="1588175"/>
                </a:lnTo>
                <a:lnTo>
                  <a:pt x="833628" y="1317845"/>
                </a:lnTo>
                <a:cubicBezTo>
                  <a:pt x="833628" y="1222023"/>
                  <a:pt x="887063" y="1182254"/>
                  <a:pt x="943356" y="1182254"/>
                </a:cubicBezTo>
                <a:cubicBezTo>
                  <a:pt x="1002506" y="1182254"/>
                  <a:pt x="1023461" y="1222117"/>
                  <a:pt x="1023461" y="1275236"/>
                </a:cubicBezTo>
                <a:lnTo>
                  <a:pt x="1023461" y="1588175"/>
                </a:lnTo>
                <a:lnTo>
                  <a:pt x="1137952" y="1588175"/>
                </a:lnTo>
                <a:lnTo>
                  <a:pt x="1137952" y="1265673"/>
                </a:lnTo>
                <a:cubicBezTo>
                  <a:pt x="1137952" y="1151860"/>
                  <a:pt x="1074039" y="1089272"/>
                  <a:pt x="975741" y="1089272"/>
                </a:cubicBezTo>
                <a:cubicBezTo>
                  <a:pt x="905161" y="1089272"/>
                  <a:pt x="856488" y="1125348"/>
                  <a:pt x="830675" y="1166063"/>
                </a:cubicBezTo>
                <a:lnTo>
                  <a:pt x="830675" y="1103475"/>
                </a:lnTo>
                <a:lnTo>
                  <a:pt x="720090" y="1103475"/>
                </a:lnTo>
                <a:lnTo>
                  <a:pt x="720090" y="1588175"/>
                </a:lnTo>
                <a:close/>
                <a:moveTo>
                  <a:pt x="471964" y="1588175"/>
                </a:moveTo>
                <a:lnTo>
                  <a:pt x="591217" y="1588175"/>
                </a:lnTo>
                <a:lnTo>
                  <a:pt x="591217" y="924329"/>
                </a:lnTo>
                <a:lnTo>
                  <a:pt x="471964" y="924329"/>
                </a:lnTo>
                <a:lnTo>
                  <a:pt x="471964" y="1588175"/>
                </a:lnTo>
                <a:close/>
                <a:moveTo>
                  <a:pt x="3960971" y="697081"/>
                </a:moveTo>
                <a:cubicBezTo>
                  <a:pt x="4084034" y="697081"/>
                  <a:pt x="4176617" y="636387"/>
                  <a:pt x="4176617" y="539618"/>
                </a:cubicBezTo>
                <a:cubicBezTo>
                  <a:pt x="4176617" y="455157"/>
                  <a:pt x="4106037" y="417283"/>
                  <a:pt x="3998214" y="393517"/>
                </a:cubicBezTo>
                <a:lnTo>
                  <a:pt x="3939064" y="380261"/>
                </a:lnTo>
                <a:cubicBezTo>
                  <a:pt x="3884676" y="368898"/>
                  <a:pt x="3861816" y="355642"/>
                  <a:pt x="3861816" y="324301"/>
                </a:cubicBezTo>
                <a:cubicBezTo>
                  <a:pt x="3861816" y="289172"/>
                  <a:pt x="3897154" y="267394"/>
                  <a:pt x="3945731" y="267394"/>
                </a:cubicBezTo>
                <a:cubicBezTo>
                  <a:pt x="4000119" y="267394"/>
                  <a:pt x="4034504" y="290119"/>
                  <a:pt x="4045934" y="329035"/>
                </a:cubicBezTo>
                <a:lnTo>
                  <a:pt x="4159472" y="329035"/>
                </a:lnTo>
                <a:cubicBezTo>
                  <a:pt x="4148042" y="250351"/>
                  <a:pt x="4076510" y="184923"/>
                  <a:pt x="3946684" y="184923"/>
                </a:cubicBezTo>
                <a:cubicBezTo>
                  <a:pt x="3828383" y="184923"/>
                  <a:pt x="3746278" y="245617"/>
                  <a:pt x="3746278" y="331024"/>
                </a:cubicBezTo>
                <a:cubicBezTo>
                  <a:pt x="3746278" y="411602"/>
                  <a:pt x="3804476" y="452412"/>
                  <a:pt x="3910394" y="475136"/>
                </a:cubicBezTo>
                <a:lnTo>
                  <a:pt x="3967639" y="487446"/>
                </a:lnTo>
                <a:cubicBezTo>
                  <a:pt x="4036314" y="501649"/>
                  <a:pt x="4061174" y="517840"/>
                  <a:pt x="4061174" y="550980"/>
                </a:cubicBezTo>
                <a:cubicBezTo>
                  <a:pt x="4061174" y="590843"/>
                  <a:pt x="4022027" y="613568"/>
                  <a:pt x="3966686" y="613568"/>
                </a:cubicBezTo>
                <a:cubicBezTo>
                  <a:pt x="3897059" y="613568"/>
                  <a:pt x="3859816" y="580333"/>
                  <a:pt x="3851243" y="532043"/>
                </a:cubicBezTo>
                <a:lnTo>
                  <a:pt x="3729133" y="532043"/>
                </a:lnTo>
                <a:cubicBezTo>
                  <a:pt x="3736848" y="628812"/>
                  <a:pt x="3819811" y="697081"/>
                  <a:pt x="3960971" y="697081"/>
                </a:cubicBezTo>
                <a:moveTo>
                  <a:pt x="3307747" y="390771"/>
                </a:moveTo>
                <a:cubicBezTo>
                  <a:pt x="3318224" y="322502"/>
                  <a:pt x="3370707" y="274117"/>
                  <a:pt x="3437478" y="274117"/>
                </a:cubicBezTo>
                <a:cubicBezTo>
                  <a:pt x="3509963" y="274117"/>
                  <a:pt x="3555778" y="320608"/>
                  <a:pt x="3566255" y="390771"/>
                </a:cubicBezTo>
                <a:lnTo>
                  <a:pt x="3307747" y="390771"/>
                </a:lnTo>
                <a:close/>
                <a:moveTo>
                  <a:pt x="3442240" y="697081"/>
                </a:moveTo>
                <a:cubicBezTo>
                  <a:pt x="3562445" y="697081"/>
                  <a:pt x="3640646" y="639228"/>
                  <a:pt x="3666458" y="556756"/>
                </a:cubicBezTo>
                <a:lnTo>
                  <a:pt x="3546253" y="556756"/>
                </a:lnTo>
                <a:cubicBezTo>
                  <a:pt x="3531013" y="585257"/>
                  <a:pt x="3499485" y="607981"/>
                  <a:pt x="3444145" y="607981"/>
                </a:cubicBezTo>
                <a:cubicBezTo>
                  <a:pt x="3367849" y="607981"/>
                  <a:pt x="3311557" y="553915"/>
                  <a:pt x="3305842" y="473337"/>
                </a:cubicBezTo>
                <a:lnTo>
                  <a:pt x="3679889" y="473337"/>
                </a:lnTo>
                <a:cubicBezTo>
                  <a:pt x="3677984" y="289362"/>
                  <a:pt x="3580638" y="184070"/>
                  <a:pt x="3434715" y="184070"/>
                </a:cubicBezTo>
                <a:cubicBezTo>
                  <a:pt x="3302127" y="184070"/>
                  <a:pt x="3190494" y="290308"/>
                  <a:pt x="3190494" y="441996"/>
                </a:cubicBezTo>
                <a:cubicBezTo>
                  <a:pt x="3190399" y="594631"/>
                  <a:pt x="3286792" y="697081"/>
                  <a:pt x="3442240" y="697081"/>
                </a:cubicBezTo>
                <a:moveTo>
                  <a:pt x="2968371" y="74897"/>
                </a:moveTo>
                <a:cubicBezTo>
                  <a:pt x="2968371" y="115707"/>
                  <a:pt x="3001804" y="148847"/>
                  <a:pt x="3042761" y="148847"/>
                </a:cubicBezTo>
                <a:cubicBezTo>
                  <a:pt x="3083814" y="148847"/>
                  <a:pt x="3117152" y="115612"/>
                  <a:pt x="3117152" y="74897"/>
                </a:cubicBezTo>
                <a:cubicBezTo>
                  <a:pt x="3117152" y="33140"/>
                  <a:pt x="3083719" y="0"/>
                  <a:pt x="3042761" y="0"/>
                </a:cubicBezTo>
                <a:cubicBezTo>
                  <a:pt x="3001804" y="0"/>
                  <a:pt x="2968371" y="33235"/>
                  <a:pt x="2968371" y="74897"/>
                </a:cubicBezTo>
                <a:moveTo>
                  <a:pt x="2986469" y="682878"/>
                </a:moveTo>
                <a:lnTo>
                  <a:pt x="3099054" y="682878"/>
                </a:lnTo>
                <a:lnTo>
                  <a:pt x="3099054" y="198179"/>
                </a:lnTo>
                <a:lnTo>
                  <a:pt x="2986469" y="198179"/>
                </a:lnTo>
                <a:lnTo>
                  <a:pt x="2986469" y="682878"/>
                </a:lnTo>
                <a:close/>
                <a:moveTo>
                  <a:pt x="2628995" y="682878"/>
                </a:moveTo>
                <a:lnTo>
                  <a:pt x="2742533" y="682878"/>
                </a:lnTo>
                <a:lnTo>
                  <a:pt x="2742533" y="463774"/>
                </a:lnTo>
                <a:cubicBezTo>
                  <a:pt x="2742533" y="377420"/>
                  <a:pt x="2767298" y="320513"/>
                  <a:pt x="2826449" y="299682"/>
                </a:cubicBezTo>
                <a:cubicBezTo>
                  <a:pt x="2850261" y="291161"/>
                  <a:pt x="2878931" y="289267"/>
                  <a:pt x="2913316" y="292108"/>
                </a:cubicBezTo>
                <a:lnTo>
                  <a:pt x="2913316" y="183976"/>
                </a:lnTo>
                <a:cubicBezTo>
                  <a:pt x="2828354" y="179241"/>
                  <a:pt x="2771204" y="211435"/>
                  <a:pt x="2739676" y="297789"/>
                </a:cubicBezTo>
                <a:lnTo>
                  <a:pt x="2739676" y="198179"/>
                </a:lnTo>
                <a:lnTo>
                  <a:pt x="2628995" y="198179"/>
                </a:lnTo>
                <a:lnTo>
                  <a:pt x="2628995" y="682878"/>
                </a:lnTo>
                <a:close/>
                <a:moveTo>
                  <a:pt x="2140744" y="440102"/>
                </a:moveTo>
                <a:cubicBezTo>
                  <a:pt x="2140744" y="339545"/>
                  <a:pt x="2184654" y="275064"/>
                  <a:pt x="2264759" y="275064"/>
                </a:cubicBezTo>
                <a:cubicBezTo>
                  <a:pt x="2340102" y="275064"/>
                  <a:pt x="2392585" y="344280"/>
                  <a:pt x="2392585" y="440102"/>
                </a:cubicBezTo>
                <a:cubicBezTo>
                  <a:pt x="2392585" y="536872"/>
                  <a:pt x="2340102" y="607034"/>
                  <a:pt x="2264759" y="607034"/>
                </a:cubicBezTo>
                <a:cubicBezTo>
                  <a:pt x="2184654" y="607034"/>
                  <a:pt x="2140744" y="541511"/>
                  <a:pt x="2140744" y="440102"/>
                </a:cubicBezTo>
                <a:moveTo>
                  <a:pt x="2242852" y="697081"/>
                </a:moveTo>
                <a:cubicBezTo>
                  <a:pt x="2313432" y="697081"/>
                  <a:pt x="2364962" y="665740"/>
                  <a:pt x="2390775" y="622184"/>
                </a:cubicBezTo>
                <a:lnTo>
                  <a:pt x="2390775" y="682878"/>
                </a:lnTo>
                <a:lnTo>
                  <a:pt x="2505266" y="682878"/>
                </a:lnTo>
                <a:lnTo>
                  <a:pt x="2505266" y="198179"/>
                </a:lnTo>
                <a:lnTo>
                  <a:pt x="2390775" y="198179"/>
                </a:lnTo>
                <a:lnTo>
                  <a:pt x="2390775" y="260766"/>
                </a:lnTo>
                <a:cubicBezTo>
                  <a:pt x="2365058" y="217116"/>
                  <a:pt x="2313527" y="183976"/>
                  <a:pt x="2242852" y="183976"/>
                </a:cubicBezTo>
                <a:cubicBezTo>
                  <a:pt x="2118836" y="183976"/>
                  <a:pt x="2024348" y="280745"/>
                  <a:pt x="2024348" y="440008"/>
                </a:cubicBezTo>
                <a:cubicBezTo>
                  <a:pt x="2024348" y="599270"/>
                  <a:pt x="2118836" y="697081"/>
                  <a:pt x="2242852" y="697081"/>
                </a:cubicBezTo>
                <a:moveTo>
                  <a:pt x="1683068" y="697081"/>
                </a:moveTo>
                <a:cubicBezTo>
                  <a:pt x="1746980" y="697081"/>
                  <a:pt x="1793748" y="671516"/>
                  <a:pt x="1820418" y="623131"/>
                </a:cubicBezTo>
                <a:lnTo>
                  <a:pt x="1820418" y="682878"/>
                </a:lnTo>
                <a:lnTo>
                  <a:pt x="1932051" y="682878"/>
                </a:lnTo>
                <a:lnTo>
                  <a:pt x="1932051" y="198179"/>
                </a:lnTo>
                <a:lnTo>
                  <a:pt x="1818513" y="198179"/>
                </a:lnTo>
                <a:lnTo>
                  <a:pt x="1818513" y="466615"/>
                </a:lnTo>
                <a:cubicBezTo>
                  <a:pt x="1818513" y="564331"/>
                  <a:pt x="1766983" y="604099"/>
                  <a:pt x="1716405" y="604099"/>
                </a:cubicBezTo>
                <a:cubicBezTo>
                  <a:pt x="1659160" y="604099"/>
                  <a:pt x="1634395" y="566130"/>
                  <a:pt x="1634395" y="501649"/>
                </a:cubicBezTo>
                <a:lnTo>
                  <a:pt x="1634395" y="198179"/>
                </a:lnTo>
                <a:lnTo>
                  <a:pt x="1520857" y="198179"/>
                </a:lnTo>
                <a:lnTo>
                  <a:pt x="1520857" y="518787"/>
                </a:lnTo>
                <a:cubicBezTo>
                  <a:pt x="1520952" y="636387"/>
                  <a:pt x="1587722" y="697081"/>
                  <a:pt x="1683068" y="697081"/>
                </a:cubicBezTo>
                <a:moveTo>
                  <a:pt x="1368552" y="687613"/>
                </a:moveTo>
                <a:cubicBezTo>
                  <a:pt x="1395222" y="687613"/>
                  <a:pt x="1424845" y="683825"/>
                  <a:pt x="1441037" y="678144"/>
                </a:cubicBezTo>
                <a:lnTo>
                  <a:pt x="1441037" y="595577"/>
                </a:lnTo>
                <a:cubicBezTo>
                  <a:pt x="1424845" y="598418"/>
                  <a:pt x="1410462" y="600312"/>
                  <a:pt x="1399032" y="600312"/>
                </a:cubicBezTo>
                <a:cubicBezTo>
                  <a:pt x="1351312" y="600312"/>
                  <a:pt x="1334167" y="573800"/>
                  <a:pt x="1334167" y="523521"/>
                </a:cubicBezTo>
                <a:lnTo>
                  <a:pt x="1334167" y="286426"/>
                </a:lnTo>
                <a:lnTo>
                  <a:pt x="1431512" y="286426"/>
                </a:lnTo>
                <a:lnTo>
                  <a:pt x="1431512" y="198179"/>
                </a:lnTo>
                <a:lnTo>
                  <a:pt x="1334167" y="198179"/>
                </a:lnTo>
                <a:lnTo>
                  <a:pt x="1334167" y="55960"/>
                </a:lnTo>
                <a:lnTo>
                  <a:pt x="1223486" y="55960"/>
                </a:lnTo>
                <a:lnTo>
                  <a:pt x="1223486" y="198179"/>
                </a:lnTo>
                <a:lnTo>
                  <a:pt x="1140524" y="198179"/>
                </a:lnTo>
                <a:lnTo>
                  <a:pt x="1140524" y="286426"/>
                </a:lnTo>
                <a:lnTo>
                  <a:pt x="1223486" y="286426"/>
                </a:lnTo>
                <a:lnTo>
                  <a:pt x="1223486" y="544352"/>
                </a:lnTo>
                <a:cubicBezTo>
                  <a:pt x="1223486" y="651537"/>
                  <a:pt x="1289399" y="687613"/>
                  <a:pt x="1368552" y="687613"/>
                </a:cubicBezTo>
                <a:moveTo>
                  <a:pt x="884111" y="697081"/>
                </a:moveTo>
                <a:cubicBezTo>
                  <a:pt x="1011936" y="697081"/>
                  <a:pt x="1093089" y="620291"/>
                  <a:pt x="1106424" y="530149"/>
                </a:cubicBezTo>
                <a:lnTo>
                  <a:pt x="993838" y="530149"/>
                </a:lnTo>
                <a:cubicBezTo>
                  <a:pt x="978599" y="572853"/>
                  <a:pt x="946118" y="604099"/>
                  <a:pt x="886015" y="604099"/>
                </a:cubicBezTo>
                <a:cubicBezTo>
                  <a:pt x="816388" y="604099"/>
                  <a:pt x="761048" y="548140"/>
                  <a:pt x="761048" y="441901"/>
                </a:cubicBezTo>
                <a:cubicBezTo>
                  <a:pt x="761048" y="334716"/>
                  <a:pt x="815435" y="277810"/>
                  <a:pt x="888873" y="277810"/>
                </a:cubicBezTo>
                <a:cubicBezTo>
                  <a:pt x="944213" y="277810"/>
                  <a:pt x="978599" y="308204"/>
                  <a:pt x="993838" y="351760"/>
                </a:cubicBezTo>
                <a:lnTo>
                  <a:pt x="1105472" y="351760"/>
                </a:lnTo>
                <a:cubicBezTo>
                  <a:pt x="1092137" y="260672"/>
                  <a:pt x="1013841" y="184828"/>
                  <a:pt x="886968" y="184828"/>
                </a:cubicBezTo>
                <a:cubicBezTo>
                  <a:pt x="746760" y="184828"/>
                  <a:pt x="641795" y="285385"/>
                  <a:pt x="641795" y="441807"/>
                </a:cubicBezTo>
                <a:cubicBezTo>
                  <a:pt x="641795" y="600312"/>
                  <a:pt x="744855" y="697081"/>
                  <a:pt x="884111" y="697081"/>
                </a:cubicBezTo>
                <a:moveTo>
                  <a:pt x="208026" y="444837"/>
                </a:moveTo>
                <a:lnTo>
                  <a:pt x="252889" y="314927"/>
                </a:lnTo>
                <a:cubicBezTo>
                  <a:pt x="271939" y="265595"/>
                  <a:pt x="290132" y="209636"/>
                  <a:pt x="312039" y="143261"/>
                </a:cubicBezTo>
                <a:lnTo>
                  <a:pt x="312992" y="143261"/>
                </a:lnTo>
                <a:cubicBezTo>
                  <a:pt x="335851" y="209636"/>
                  <a:pt x="354997" y="266542"/>
                  <a:pt x="372142" y="313980"/>
                </a:cubicBezTo>
                <a:lnTo>
                  <a:pt x="417005" y="444837"/>
                </a:lnTo>
                <a:lnTo>
                  <a:pt x="208026" y="444837"/>
                </a:lnTo>
                <a:close/>
                <a:moveTo>
                  <a:pt x="0" y="682878"/>
                </a:moveTo>
                <a:lnTo>
                  <a:pt x="124968" y="682878"/>
                </a:lnTo>
                <a:lnTo>
                  <a:pt x="172688" y="544447"/>
                </a:lnTo>
                <a:lnTo>
                  <a:pt x="451295" y="544447"/>
                </a:lnTo>
                <a:lnTo>
                  <a:pt x="499015" y="682878"/>
                </a:lnTo>
                <a:lnTo>
                  <a:pt x="626840" y="682878"/>
                </a:lnTo>
                <a:lnTo>
                  <a:pt x="380714" y="18937"/>
                </a:lnTo>
                <a:lnTo>
                  <a:pt x="248984" y="18937"/>
                </a:lnTo>
                <a:lnTo>
                  <a:pt x="0" y="682878"/>
                </a:lnTo>
                <a:close/>
              </a:path>
            </a:pathLst>
          </a:custGeom>
          <a:solidFill>
            <a:schemeClr val="accent1"/>
          </a:solid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94FD21CF-524B-AB1F-E0AC-5C7A5BCD6430}"/>
              </a:ext>
            </a:extLst>
          </p:cNvPr>
          <p:cNvSpPr/>
          <p:nvPr userDrawn="1"/>
        </p:nvSpPr>
        <p:spPr>
          <a:xfrm>
            <a:off x="8188346" y="2855934"/>
            <a:ext cx="3692504" cy="3692504"/>
          </a:xfrm>
          <a:custGeom>
            <a:avLst/>
            <a:gdLst>
              <a:gd name="connsiteX0" fmla="*/ 1027937 w 2055876"/>
              <a:gd name="connsiteY0" fmla="*/ 436911 h 2055876"/>
              <a:gd name="connsiteX1" fmla="*/ 436911 w 2055876"/>
              <a:gd name="connsiteY1" fmla="*/ 1027937 h 2055876"/>
              <a:gd name="connsiteX2" fmla="*/ 1027937 w 2055876"/>
              <a:gd name="connsiteY2" fmla="*/ 1619059 h 2055876"/>
              <a:gd name="connsiteX3" fmla="*/ 1618964 w 2055876"/>
              <a:gd name="connsiteY3" fmla="*/ 1027937 h 2055876"/>
              <a:gd name="connsiteX4" fmla="*/ 1027937 w 2055876"/>
              <a:gd name="connsiteY4" fmla="*/ 436911 h 2055876"/>
              <a:gd name="connsiteX5" fmla="*/ 1027938 w 2055876"/>
              <a:gd name="connsiteY5" fmla="*/ 0 h 2055876"/>
              <a:gd name="connsiteX6" fmla="*/ 2055876 w 2055876"/>
              <a:gd name="connsiteY6" fmla="*/ 1027938 h 2055876"/>
              <a:gd name="connsiteX7" fmla="*/ 2055876 w 2055876"/>
              <a:gd name="connsiteY7" fmla="*/ 2055876 h 2055876"/>
              <a:gd name="connsiteX8" fmla="*/ 1027938 w 2055876"/>
              <a:gd name="connsiteY8" fmla="*/ 2055876 h 2055876"/>
              <a:gd name="connsiteX9" fmla="*/ 0 w 2055876"/>
              <a:gd name="connsiteY9" fmla="*/ 1027938 h 2055876"/>
              <a:gd name="connsiteX10" fmla="*/ 1027938 w 2055876"/>
              <a:gd name="connsiteY10" fmla="*/ 0 h 2055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55876" h="2055876">
                <a:moveTo>
                  <a:pt x="1027937" y="436911"/>
                </a:moveTo>
                <a:cubicBezTo>
                  <a:pt x="701516" y="436911"/>
                  <a:pt x="436911" y="701516"/>
                  <a:pt x="436911" y="1027937"/>
                </a:cubicBezTo>
                <a:cubicBezTo>
                  <a:pt x="436911" y="1354454"/>
                  <a:pt x="701516" y="1619059"/>
                  <a:pt x="1027937" y="1619059"/>
                </a:cubicBezTo>
                <a:cubicBezTo>
                  <a:pt x="1354359" y="1619059"/>
                  <a:pt x="1618964" y="1354454"/>
                  <a:pt x="1618964" y="1027937"/>
                </a:cubicBezTo>
                <a:cubicBezTo>
                  <a:pt x="1618964" y="701516"/>
                  <a:pt x="1354359" y="436911"/>
                  <a:pt x="1027937" y="436911"/>
                </a:cubicBezTo>
                <a:close/>
                <a:moveTo>
                  <a:pt x="1027938" y="0"/>
                </a:moveTo>
                <a:cubicBezTo>
                  <a:pt x="1595628" y="0"/>
                  <a:pt x="2055876" y="460248"/>
                  <a:pt x="2055876" y="1027938"/>
                </a:cubicBezTo>
                <a:lnTo>
                  <a:pt x="2055876" y="2055876"/>
                </a:lnTo>
                <a:lnTo>
                  <a:pt x="1027938" y="2055876"/>
                </a:lnTo>
                <a:cubicBezTo>
                  <a:pt x="460248" y="2055876"/>
                  <a:pt x="0" y="1595723"/>
                  <a:pt x="0" y="1027938"/>
                </a:cubicBezTo>
                <a:cubicBezTo>
                  <a:pt x="0" y="460248"/>
                  <a:pt x="460248" y="0"/>
                  <a:pt x="1027938" y="0"/>
                </a:cubicBezTo>
                <a:close/>
              </a:path>
            </a:pathLst>
          </a:custGeom>
          <a:solidFill>
            <a:schemeClr val="accent1"/>
          </a:solidFill>
          <a:ln w="9525" cap="flat">
            <a:noFill/>
            <a:prstDash val="solid"/>
            <a:miter/>
          </a:ln>
        </p:spPr>
        <p:txBody>
          <a:bodyPr rtlCol="0" anchor="ctr"/>
          <a:lstStyle/>
          <a:p>
            <a:endParaRPr lang="en-US"/>
          </a:p>
        </p:txBody>
      </p:sp>
      <p:sp>
        <p:nvSpPr>
          <p:cNvPr id="9" name="Subtitle 2">
            <a:extLst>
              <a:ext uri="{FF2B5EF4-FFF2-40B4-BE49-F238E27FC236}">
                <a16:creationId xmlns:a16="http://schemas.microsoft.com/office/drawing/2014/main" id="{ED8945BC-5907-F1EB-F3C3-F9E148C0C16F}"/>
              </a:ext>
            </a:extLst>
          </p:cNvPr>
          <p:cNvSpPr>
            <a:spLocks noGrp="1"/>
          </p:cNvSpPr>
          <p:nvPr>
            <p:ph type="subTitle" idx="1"/>
          </p:nvPr>
        </p:nvSpPr>
        <p:spPr>
          <a:xfrm>
            <a:off x="338464" y="1122801"/>
            <a:ext cx="5802764" cy="1598604"/>
          </a:xfrm>
        </p:spPr>
        <p:txBody>
          <a:bodyPr anchor="t" anchorCtr="0"/>
          <a:lstStyle>
            <a:lvl1pPr marL="0" indent="0" algn="l">
              <a:spcBef>
                <a:spcPts val="0"/>
              </a:spcBef>
              <a:spcAft>
                <a:spcPts val="0"/>
              </a:spcAft>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3" name="Footer Placeholder 4">
            <a:extLst>
              <a:ext uri="{FF2B5EF4-FFF2-40B4-BE49-F238E27FC236}">
                <a16:creationId xmlns:a16="http://schemas.microsoft.com/office/drawing/2014/main" id="{6DECE934-2A88-71C2-DF08-0CBBE37E633D}"/>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accent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19658471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1_Title and Content">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D43568E-B69F-31A9-5D84-5E0B7D27CE56}"/>
              </a:ext>
            </a:extLst>
          </p:cNvPr>
          <p:cNvSpPr>
            <a:spLocks noGrp="1"/>
          </p:cNvSpPr>
          <p:nvPr>
            <p:ph type="pic" sz="quarter" idx="13"/>
          </p:nvPr>
        </p:nvSpPr>
        <p:spPr>
          <a:xfrm>
            <a:off x="6096000" y="0"/>
            <a:ext cx="6096000" cy="6858000"/>
          </a:xfrm>
          <a:solidFill>
            <a:schemeClr val="bg1">
              <a:lumMod val="85000"/>
            </a:schemeClr>
          </a:solidFill>
        </p:spPr>
        <p:txBody>
          <a:bodyPr anchor="ctr" anchorCtr="0"/>
          <a:lstStyle>
            <a:lvl1pPr algn="ctr">
              <a:defRPr sz="1000"/>
            </a:lvl1pPr>
          </a:lstStyle>
          <a:p>
            <a:endParaRPr lang="en-US"/>
          </a:p>
        </p:txBody>
      </p:sp>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52424" y="1493113"/>
            <a:ext cx="4300995"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bg1"/>
                </a:solidFill>
              </a:defRPr>
            </a:lvl1pPr>
          </a:lstStyle>
          <a:p>
            <a:fld id="{741AFF56-1126-4107-9C02-BC0EFBF16431}" type="slidenum">
              <a:rPr lang="en-GB" smtClean="0"/>
              <a:pPr/>
              <a:t>‹#›</a:t>
            </a:fld>
            <a:endParaRPr lang="en-GB" dirty="0"/>
          </a:p>
        </p:txBody>
      </p:sp>
      <p:sp>
        <p:nvSpPr>
          <p:cNvPr id="12" name="Graphic 9">
            <a:extLst>
              <a:ext uri="{FF2B5EF4-FFF2-40B4-BE49-F238E27FC236}">
                <a16:creationId xmlns:a16="http://schemas.microsoft.com/office/drawing/2014/main" id="{07DE4BE4-C52D-8163-E612-5CD7219CE49C}"/>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a:p>
        </p:txBody>
      </p:sp>
      <p:sp>
        <p:nvSpPr>
          <p:cNvPr id="4" name="Footer Placeholder 4">
            <a:extLst>
              <a:ext uri="{FF2B5EF4-FFF2-40B4-BE49-F238E27FC236}">
                <a16:creationId xmlns:a16="http://schemas.microsoft.com/office/drawing/2014/main" id="{189C72DD-B617-4FC7-362F-A99AF8E75082}"/>
              </a:ext>
            </a:extLst>
          </p:cNvPr>
          <p:cNvSpPr>
            <a:spLocks noGrp="1"/>
          </p:cNvSpPr>
          <p:nvPr>
            <p:ph type="ftr" sz="quarter" idx="3"/>
          </p:nvPr>
        </p:nvSpPr>
        <p:spPr>
          <a:xfrm>
            <a:off x="1798530" y="6417425"/>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11174574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Section Titl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3" y="269601"/>
            <a:ext cx="5781678" cy="886673"/>
          </a:xfrm>
        </p:spPr>
        <p:txBody>
          <a:bodyPr/>
          <a:lstStyle>
            <a:lvl1pPr>
              <a:defRPr sz="4200" b="0" i="0">
                <a:solidFill>
                  <a:schemeClr val="bg1"/>
                </a:solidFill>
                <a:latin typeface="+mj-lt"/>
              </a:defRPr>
            </a:lvl1pPr>
          </a:lstStyle>
          <a:p>
            <a:r>
              <a:rPr lang="en-US" dirty="0"/>
              <a:t>Click to edit Master</a:t>
            </a:r>
            <a:endParaRPr lang="en-GB" dirty="0"/>
          </a:p>
        </p:txBody>
      </p:sp>
      <p:sp>
        <p:nvSpPr>
          <p:cNvPr id="6" name="Freeform 5">
            <a:extLst>
              <a:ext uri="{FF2B5EF4-FFF2-40B4-BE49-F238E27FC236}">
                <a16:creationId xmlns:a16="http://schemas.microsoft.com/office/drawing/2014/main" id="{D9883D46-8A8A-539B-4F87-C864BBE9A1FC}"/>
              </a:ext>
            </a:extLst>
          </p:cNvPr>
          <p:cNvSpPr/>
          <p:nvPr userDrawn="1"/>
        </p:nvSpPr>
        <p:spPr>
          <a:xfrm>
            <a:off x="6603805" y="1271393"/>
            <a:ext cx="5277046" cy="5277046"/>
          </a:xfrm>
          <a:custGeom>
            <a:avLst/>
            <a:gdLst>
              <a:gd name="connsiteX0" fmla="*/ 2055876 w 2055875"/>
              <a:gd name="connsiteY0" fmla="*/ 2055876 h 2055875"/>
              <a:gd name="connsiteX1" fmla="*/ 2055876 w 2055875"/>
              <a:gd name="connsiteY1" fmla="*/ 1027938 h 2055875"/>
              <a:gd name="connsiteX2" fmla="*/ 1027938 w 2055875"/>
              <a:gd name="connsiteY2" fmla="*/ 0 h 2055875"/>
              <a:gd name="connsiteX3" fmla="*/ 0 w 2055875"/>
              <a:gd name="connsiteY3" fmla="*/ 1027938 h 2055875"/>
              <a:gd name="connsiteX4" fmla="*/ 1027938 w 2055875"/>
              <a:gd name="connsiteY4" fmla="*/ 2055876 h 2055875"/>
              <a:gd name="connsiteX5" fmla="*/ 2055876 w 2055875"/>
              <a:gd name="connsiteY5" fmla="*/ 2055876 h 2055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55875" h="2055875">
                <a:moveTo>
                  <a:pt x="2055876" y="2055876"/>
                </a:moveTo>
                <a:lnTo>
                  <a:pt x="2055876" y="1027938"/>
                </a:lnTo>
                <a:cubicBezTo>
                  <a:pt x="2055876" y="460248"/>
                  <a:pt x="1595628" y="0"/>
                  <a:pt x="1027938" y="0"/>
                </a:cubicBezTo>
                <a:cubicBezTo>
                  <a:pt x="460248" y="0"/>
                  <a:pt x="0" y="460248"/>
                  <a:pt x="0" y="1027938"/>
                </a:cubicBezTo>
                <a:cubicBezTo>
                  <a:pt x="0" y="1595723"/>
                  <a:pt x="460248" y="2055876"/>
                  <a:pt x="1027938" y="2055876"/>
                </a:cubicBezTo>
                <a:lnTo>
                  <a:pt x="2055876" y="2055876"/>
                </a:lnTo>
                <a:close/>
              </a:path>
            </a:pathLst>
          </a:custGeom>
          <a:solidFill>
            <a:schemeClr val="bg1"/>
          </a:solidFill>
          <a:ln w="9525" cap="flat">
            <a:noFill/>
            <a:prstDash val="solid"/>
            <a:miter/>
          </a:ln>
        </p:spPr>
        <p:txBody>
          <a:bodyPr rtlCol="0" anchor="ctr"/>
          <a:lstStyle/>
          <a:p>
            <a:endParaRPr lang="en-US"/>
          </a:p>
        </p:txBody>
      </p:sp>
      <p:sp>
        <p:nvSpPr>
          <p:cNvPr id="7" name="Picture Placeholder 20">
            <a:extLst>
              <a:ext uri="{FF2B5EF4-FFF2-40B4-BE49-F238E27FC236}">
                <a16:creationId xmlns:a16="http://schemas.microsoft.com/office/drawing/2014/main" id="{D2909ECF-720F-DB40-98FC-071C2A0D928E}"/>
              </a:ext>
            </a:extLst>
          </p:cNvPr>
          <p:cNvSpPr>
            <a:spLocks noGrp="1"/>
          </p:cNvSpPr>
          <p:nvPr>
            <p:ph type="pic" sz="quarter" idx="10"/>
          </p:nvPr>
        </p:nvSpPr>
        <p:spPr>
          <a:xfrm>
            <a:off x="7389936" y="2057498"/>
            <a:ext cx="3704784" cy="3705082"/>
          </a:xfrm>
          <a:custGeom>
            <a:avLst/>
            <a:gdLst>
              <a:gd name="connsiteX0" fmla="*/ 1517053 w 3034108"/>
              <a:gd name="connsiteY0" fmla="*/ 0 h 3034353"/>
              <a:gd name="connsiteX1" fmla="*/ 3034108 w 3034108"/>
              <a:gd name="connsiteY1" fmla="*/ 1517053 h 3034353"/>
              <a:gd name="connsiteX2" fmla="*/ 1517053 w 3034108"/>
              <a:gd name="connsiteY2" fmla="*/ 3034353 h 3034353"/>
              <a:gd name="connsiteX3" fmla="*/ 0 w 3034108"/>
              <a:gd name="connsiteY3" fmla="*/ 1517053 h 3034353"/>
              <a:gd name="connsiteX4" fmla="*/ 1517053 w 3034108"/>
              <a:gd name="connsiteY4" fmla="*/ 0 h 3034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4108" h="3034353">
                <a:moveTo>
                  <a:pt x="1517053" y="0"/>
                </a:moveTo>
                <a:cubicBezTo>
                  <a:pt x="2354917" y="0"/>
                  <a:pt x="3034108" y="679191"/>
                  <a:pt x="3034108" y="1517053"/>
                </a:cubicBezTo>
                <a:cubicBezTo>
                  <a:pt x="3034108" y="2355161"/>
                  <a:pt x="2354917" y="3034353"/>
                  <a:pt x="1517053" y="3034353"/>
                </a:cubicBezTo>
                <a:cubicBezTo>
                  <a:pt x="679191" y="3034353"/>
                  <a:pt x="0" y="2355161"/>
                  <a:pt x="0" y="1517053"/>
                </a:cubicBezTo>
                <a:cubicBezTo>
                  <a:pt x="0" y="679191"/>
                  <a:pt x="679191" y="0"/>
                  <a:pt x="1517053" y="0"/>
                </a:cubicBezTo>
                <a:close/>
              </a:path>
            </a:pathLst>
          </a:custGeom>
          <a:solidFill>
            <a:schemeClr val="accent1"/>
          </a:solidFill>
        </p:spPr>
        <p:txBody>
          <a:bodyPr wrap="square" anchor="ctr" anchorCtr="0">
            <a:noAutofit/>
          </a:bodyPr>
          <a:lstStyle>
            <a:lvl1pPr algn="ctr">
              <a:defRPr sz="1000">
                <a:solidFill>
                  <a:schemeClr val="bg1"/>
                </a:solidFill>
              </a:defRPr>
            </a:lvl1pPr>
          </a:lstStyle>
          <a:p>
            <a:endParaRPr lang="en-US"/>
          </a:p>
        </p:txBody>
      </p:sp>
      <p:sp>
        <p:nvSpPr>
          <p:cNvPr id="10" name="Graphic 16">
            <a:extLst>
              <a:ext uri="{FF2B5EF4-FFF2-40B4-BE49-F238E27FC236}">
                <a16:creationId xmlns:a16="http://schemas.microsoft.com/office/drawing/2014/main" id="{348D57BA-ABBE-729C-59D1-961D617C7CE8}"/>
              </a:ext>
            </a:extLst>
          </p:cNvPr>
          <p:cNvSpPr/>
          <p:nvPr userDrawn="1"/>
        </p:nvSpPr>
        <p:spPr>
          <a:xfrm>
            <a:off x="352426" y="6216963"/>
            <a:ext cx="862600" cy="331475"/>
          </a:xfrm>
          <a:custGeom>
            <a:avLst/>
            <a:gdLst>
              <a:gd name="connsiteX0" fmla="*/ 3092178 w 3469189"/>
              <a:gd name="connsiteY0" fmla="*/ 1327542 h 1333121"/>
              <a:gd name="connsiteX1" fmla="*/ 3153161 w 3469189"/>
              <a:gd name="connsiteY1" fmla="*/ 1266731 h 1333121"/>
              <a:gd name="connsiteX2" fmla="*/ 3092178 w 3469189"/>
              <a:gd name="connsiteY2" fmla="*/ 1206770 h 1333121"/>
              <a:gd name="connsiteX3" fmla="*/ 3031100 w 3469189"/>
              <a:gd name="connsiteY3" fmla="*/ 1266731 h 1333121"/>
              <a:gd name="connsiteX4" fmla="*/ 3092178 w 3469189"/>
              <a:gd name="connsiteY4" fmla="*/ 1327542 h 1333121"/>
              <a:gd name="connsiteX5" fmla="*/ 2665013 w 3469189"/>
              <a:gd name="connsiteY5" fmla="*/ 1078244 h 1333121"/>
              <a:gd name="connsiteX6" fmla="*/ 2772825 w 3469189"/>
              <a:gd name="connsiteY6" fmla="*/ 981210 h 1333121"/>
              <a:gd name="connsiteX7" fmla="*/ 2879783 w 3469189"/>
              <a:gd name="connsiteY7" fmla="*/ 1078244 h 1333121"/>
              <a:gd name="connsiteX8" fmla="*/ 2665013 w 3469189"/>
              <a:gd name="connsiteY8" fmla="*/ 1078244 h 1333121"/>
              <a:gd name="connsiteX9" fmla="*/ 2776720 w 3469189"/>
              <a:gd name="connsiteY9" fmla="*/ 1333122 h 1333121"/>
              <a:gd name="connsiteX10" fmla="*/ 2962993 w 3469189"/>
              <a:gd name="connsiteY10" fmla="*/ 1216322 h 1333121"/>
              <a:gd name="connsiteX11" fmla="*/ 2863160 w 3469189"/>
              <a:gd name="connsiteY11" fmla="*/ 1216322 h 1333121"/>
              <a:gd name="connsiteX12" fmla="*/ 2778334 w 3469189"/>
              <a:gd name="connsiteY12" fmla="*/ 1258881 h 1333121"/>
              <a:gd name="connsiteX13" fmla="*/ 2663398 w 3469189"/>
              <a:gd name="connsiteY13" fmla="*/ 1146810 h 1333121"/>
              <a:gd name="connsiteX14" fmla="*/ 2974012 w 3469189"/>
              <a:gd name="connsiteY14" fmla="*/ 1146810 h 1333121"/>
              <a:gd name="connsiteX15" fmla="*/ 2770355 w 3469189"/>
              <a:gd name="connsiteY15" fmla="*/ 906213 h 1333121"/>
              <a:gd name="connsiteX16" fmla="*/ 2567459 w 3469189"/>
              <a:gd name="connsiteY16" fmla="*/ 1120802 h 1333121"/>
              <a:gd name="connsiteX17" fmla="*/ 2776720 w 3469189"/>
              <a:gd name="connsiteY17" fmla="*/ 1333122 h 1333121"/>
              <a:gd name="connsiteX18" fmla="*/ 2467721 w 3469189"/>
              <a:gd name="connsiteY18" fmla="*/ 1325177 h 1333121"/>
              <a:gd name="connsiteX19" fmla="*/ 2527944 w 3469189"/>
              <a:gd name="connsiteY19" fmla="*/ 1317233 h 1333121"/>
              <a:gd name="connsiteX20" fmla="*/ 2527944 w 3469189"/>
              <a:gd name="connsiteY20" fmla="*/ 1248572 h 1333121"/>
              <a:gd name="connsiteX21" fmla="*/ 2493082 w 3469189"/>
              <a:gd name="connsiteY21" fmla="*/ 1252544 h 1333121"/>
              <a:gd name="connsiteX22" fmla="*/ 2439224 w 3469189"/>
              <a:gd name="connsiteY22" fmla="*/ 1188612 h 1333121"/>
              <a:gd name="connsiteX23" fmla="*/ 2439224 w 3469189"/>
              <a:gd name="connsiteY23" fmla="*/ 991424 h 1333121"/>
              <a:gd name="connsiteX24" fmla="*/ 2520059 w 3469189"/>
              <a:gd name="connsiteY24" fmla="*/ 991424 h 1333121"/>
              <a:gd name="connsiteX25" fmla="*/ 2520059 w 3469189"/>
              <a:gd name="connsiteY25" fmla="*/ 918034 h 1333121"/>
              <a:gd name="connsiteX26" fmla="*/ 2439224 w 3469189"/>
              <a:gd name="connsiteY26" fmla="*/ 918034 h 1333121"/>
              <a:gd name="connsiteX27" fmla="*/ 2439224 w 3469189"/>
              <a:gd name="connsiteY27" fmla="*/ 799722 h 1333121"/>
              <a:gd name="connsiteX28" fmla="*/ 2347274 w 3469189"/>
              <a:gd name="connsiteY28" fmla="*/ 799722 h 1333121"/>
              <a:gd name="connsiteX29" fmla="*/ 2347274 w 3469189"/>
              <a:gd name="connsiteY29" fmla="*/ 918034 h 1333121"/>
              <a:gd name="connsiteX30" fmla="*/ 2278312 w 3469189"/>
              <a:gd name="connsiteY30" fmla="*/ 918034 h 1333121"/>
              <a:gd name="connsiteX31" fmla="*/ 2278312 w 3469189"/>
              <a:gd name="connsiteY31" fmla="*/ 991424 h 1333121"/>
              <a:gd name="connsiteX32" fmla="*/ 2347274 w 3469189"/>
              <a:gd name="connsiteY32" fmla="*/ 991424 h 1333121"/>
              <a:gd name="connsiteX33" fmla="*/ 2347274 w 3469189"/>
              <a:gd name="connsiteY33" fmla="*/ 1206014 h 1333121"/>
              <a:gd name="connsiteX34" fmla="*/ 2467721 w 3469189"/>
              <a:gd name="connsiteY34" fmla="*/ 1325177 h 1333121"/>
              <a:gd name="connsiteX35" fmla="*/ 2012058 w 3469189"/>
              <a:gd name="connsiteY35" fmla="*/ 1333122 h 1333121"/>
              <a:gd name="connsiteX36" fmla="*/ 2126140 w 3469189"/>
              <a:gd name="connsiteY36" fmla="*/ 1271554 h 1333121"/>
              <a:gd name="connsiteX37" fmla="*/ 2126140 w 3469189"/>
              <a:gd name="connsiteY37" fmla="*/ 1321300 h 1333121"/>
              <a:gd name="connsiteX38" fmla="*/ 2218849 w 3469189"/>
              <a:gd name="connsiteY38" fmla="*/ 1321300 h 1333121"/>
              <a:gd name="connsiteX39" fmla="*/ 2218849 w 3469189"/>
              <a:gd name="connsiteY39" fmla="*/ 918129 h 1333121"/>
              <a:gd name="connsiteX40" fmla="*/ 2124525 w 3469189"/>
              <a:gd name="connsiteY40" fmla="*/ 918129 h 1333121"/>
              <a:gd name="connsiteX41" fmla="*/ 2124525 w 3469189"/>
              <a:gd name="connsiteY41" fmla="*/ 1141419 h 1333121"/>
              <a:gd name="connsiteX42" fmla="*/ 2039700 w 3469189"/>
              <a:gd name="connsiteY42" fmla="*/ 1255854 h 1333121"/>
              <a:gd name="connsiteX43" fmla="*/ 1971593 w 3469189"/>
              <a:gd name="connsiteY43" fmla="*/ 1170643 h 1333121"/>
              <a:gd name="connsiteX44" fmla="*/ 1971593 w 3469189"/>
              <a:gd name="connsiteY44" fmla="*/ 918129 h 1333121"/>
              <a:gd name="connsiteX45" fmla="*/ 1877269 w 3469189"/>
              <a:gd name="connsiteY45" fmla="*/ 918129 h 1333121"/>
              <a:gd name="connsiteX46" fmla="*/ 1877269 w 3469189"/>
              <a:gd name="connsiteY46" fmla="*/ 1184829 h 1333121"/>
              <a:gd name="connsiteX47" fmla="*/ 2012058 w 3469189"/>
              <a:gd name="connsiteY47" fmla="*/ 1333122 h 1333121"/>
              <a:gd name="connsiteX48" fmla="*/ 1749698 w 3469189"/>
              <a:gd name="connsiteY48" fmla="*/ 1325177 h 1333121"/>
              <a:gd name="connsiteX49" fmla="*/ 1809921 w 3469189"/>
              <a:gd name="connsiteY49" fmla="*/ 1317233 h 1333121"/>
              <a:gd name="connsiteX50" fmla="*/ 1809921 w 3469189"/>
              <a:gd name="connsiteY50" fmla="*/ 1248572 h 1333121"/>
              <a:gd name="connsiteX51" fmla="*/ 1775060 w 3469189"/>
              <a:gd name="connsiteY51" fmla="*/ 1252544 h 1333121"/>
              <a:gd name="connsiteX52" fmla="*/ 1721201 w 3469189"/>
              <a:gd name="connsiteY52" fmla="*/ 1188612 h 1333121"/>
              <a:gd name="connsiteX53" fmla="*/ 1721201 w 3469189"/>
              <a:gd name="connsiteY53" fmla="*/ 991424 h 1333121"/>
              <a:gd name="connsiteX54" fmla="*/ 1802037 w 3469189"/>
              <a:gd name="connsiteY54" fmla="*/ 991424 h 1333121"/>
              <a:gd name="connsiteX55" fmla="*/ 1802037 w 3469189"/>
              <a:gd name="connsiteY55" fmla="*/ 918034 h 1333121"/>
              <a:gd name="connsiteX56" fmla="*/ 1721201 w 3469189"/>
              <a:gd name="connsiteY56" fmla="*/ 918034 h 1333121"/>
              <a:gd name="connsiteX57" fmla="*/ 1721201 w 3469189"/>
              <a:gd name="connsiteY57" fmla="*/ 799722 h 1333121"/>
              <a:gd name="connsiteX58" fmla="*/ 1629252 w 3469189"/>
              <a:gd name="connsiteY58" fmla="*/ 799722 h 1333121"/>
              <a:gd name="connsiteX59" fmla="*/ 1629252 w 3469189"/>
              <a:gd name="connsiteY59" fmla="*/ 918034 h 1333121"/>
              <a:gd name="connsiteX60" fmla="*/ 1560290 w 3469189"/>
              <a:gd name="connsiteY60" fmla="*/ 918034 h 1333121"/>
              <a:gd name="connsiteX61" fmla="*/ 1560290 w 3469189"/>
              <a:gd name="connsiteY61" fmla="*/ 991424 h 1333121"/>
              <a:gd name="connsiteX62" fmla="*/ 1629252 w 3469189"/>
              <a:gd name="connsiteY62" fmla="*/ 991424 h 1333121"/>
              <a:gd name="connsiteX63" fmla="*/ 1629252 w 3469189"/>
              <a:gd name="connsiteY63" fmla="*/ 1206014 h 1333121"/>
              <a:gd name="connsiteX64" fmla="*/ 1749698 w 3469189"/>
              <a:gd name="connsiteY64" fmla="*/ 1325177 h 1333121"/>
              <a:gd name="connsiteX65" fmla="*/ 1392349 w 3469189"/>
              <a:gd name="connsiteY65" fmla="*/ 815516 h 1333121"/>
              <a:gd name="connsiteX66" fmla="*/ 1454187 w 3469189"/>
              <a:gd name="connsiteY66" fmla="*/ 877084 h 1333121"/>
              <a:gd name="connsiteX67" fmla="*/ 1516025 w 3469189"/>
              <a:gd name="connsiteY67" fmla="*/ 815516 h 1333121"/>
              <a:gd name="connsiteX68" fmla="*/ 1454187 w 3469189"/>
              <a:gd name="connsiteY68" fmla="*/ 753191 h 1333121"/>
              <a:gd name="connsiteX69" fmla="*/ 1392349 w 3469189"/>
              <a:gd name="connsiteY69" fmla="*/ 815516 h 1333121"/>
              <a:gd name="connsiteX70" fmla="*/ 1407358 w 3469189"/>
              <a:gd name="connsiteY70" fmla="*/ 1321205 h 1333121"/>
              <a:gd name="connsiteX71" fmla="*/ 1500827 w 3469189"/>
              <a:gd name="connsiteY71" fmla="*/ 1321205 h 1333121"/>
              <a:gd name="connsiteX72" fmla="*/ 1500827 w 3469189"/>
              <a:gd name="connsiteY72" fmla="*/ 918034 h 1333121"/>
              <a:gd name="connsiteX73" fmla="*/ 1407358 w 3469189"/>
              <a:gd name="connsiteY73" fmla="*/ 918034 h 1333121"/>
              <a:gd name="connsiteX74" fmla="*/ 1407358 w 3469189"/>
              <a:gd name="connsiteY74" fmla="*/ 1321205 h 1333121"/>
              <a:gd name="connsiteX75" fmla="*/ 1275798 w 3469189"/>
              <a:gd name="connsiteY75" fmla="*/ 1325177 h 1333121"/>
              <a:gd name="connsiteX76" fmla="*/ 1336021 w 3469189"/>
              <a:gd name="connsiteY76" fmla="*/ 1317233 h 1333121"/>
              <a:gd name="connsiteX77" fmla="*/ 1336021 w 3469189"/>
              <a:gd name="connsiteY77" fmla="*/ 1248572 h 1333121"/>
              <a:gd name="connsiteX78" fmla="*/ 1301160 w 3469189"/>
              <a:gd name="connsiteY78" fmla="*/ 1252544 h 1333121"/>
              <a:gd name="connsiteX79" fmla="*/ 1247301 w 3469189"/>
              <a:gd name="connsiteY79" fmla="*/ 1188612 h 1333121"/>
              <a:gd name="connsiteX80" fmla="*/ 1247301 w 3469189"/>
              <a:gd name="connsiteY80" fmla="*/ 991424 h 1333121"/>
              <a:gd name="connsiteX81" fmla="*/ 1328137 w 3469189"/>
              <a:gd name="connsiteY81" fmla="*/ 991424 h 1333121"/>
              <a:gd name="connsiteX82" fmla="*/ 1328137 w 3469189"/>
              <a:gd name="connsiteY82" fmla="*/ 918034 h 1333121"/>
              <a:gd name="connsiteX83" fmla="*/ 1247301 w 3469189"/>
              <a:gd name="connsiteY83" fmla="*/ 918034 h 1333121"/>
              <a:gd name="connsiteX84" fmla="*/ 1247301 w 3469189"/>
              <a:gd name="connsiteY84" fmla="*/ 799722 h 1333121"/>
              <a:gd name="connsiteX85" fmla="*/ 1155352 w 3469189"/>
              <a:gd name="connsiteY85" fmla="*/ 799722 h 1333121"/>
              <a:gd name="connsiteX86" fmla="*/ 1155352 w 3469189"/>
              <a:gd name="connsiteY86" fmla="*/ 918034 h 1333121"/>
              <a:gd name="connsiteX87" fmla="*/ 1086390 w 3469189"/>
              <a:gd name="connsiteY87" fmla="*/ 918034 h 1333121"/>
              <a:gd name="connsiteX88" fmla="*/ 1086390 w 3469189"/>
              <a:gd name="connsiteY88" fmla="*/ 991424 h 1333121"/>
              <a:gd name="connsiteX89" fmla="*/ 1155352 w 3469189"/>
              <a:gd name="connsiteY89" fmla="*/ 991424 h 1333121"/>
              <a:gd name="connsiteX90" fmla="*/ 1155352 w 3469189"/>
              <a:gd name="connsiteY90" fmla="*/ 1206014 h 1333121"/>
              <a:gd name="connsiteX91" fmla="*/ 1275798 w 3469189"/>
              <a:gd name="connsiteY91" fmla="*/ 1325177 h 1333121"/>
              <a:gd name="connsiteX92" fmla="*/ 878839 w 3469189"/>
              <a:gd name="connsiteY92" fmla="*/ 1333122 h 1333121"/>
              <a:gd name="connsiteX93" fmla="*/ 1057988 w 3469189"/>
              <a:gd name="connsiteY93" fmla="*/ 1202136 h 1333121"/>
              <a:gd name="connsiteX94" fmla="*/ 909805 w 3469189"/>
              <a:gd name="connsiteY94" fmla="*/ 1080608 h 1333121"/>
              <a:gd name="connsiteX95" fmla="*/ 860696 w 3469189"/>
              <a:gd name="connsiteY95" fmla="*/ 1069543 h 1333121"/>
              <a:gd name="connsiteX96" fmla="*/ 796483 w 3469189"/>
              <a:gd name="connsiteY96" fmla="*/ 1023012 h 1333121"/>
              <a:gd name="connsiteX97" fmla="*/ 866205 w 3469189"/>
              <a:gd name="connsiteY97" fmla="*/ 975630 h 1333121"/>
              <a:gd name="connsiteX98" fmla="*/ 949415 w 3469189"/>
              <a:gd name="connsiteY98" fmla="*/ 1026890 h 1333121"/>
              <a:gd name="connsiteX99" fmla="*/ 1043740 w 3469189"/>
              <a:gd name="connsiteY99" fmla="*/ 1026890 h 1333121"/>
              <a:gd name="connsiteX100" fmla="*/ 867060 w 3469189"/>
              <a:gd name="connsiteY100" fmla="*/ 906969 h 1333121"/>
              <a:gd name="connsiteX101" fmla="*/ 700639 w 3469189"/>
              <a:gd name="connsiteY101" fmla="*/ 1028497 h 1333121"/>
              <a:gd name="connsiteX102" fmla="*/ 836948 w 3469189"/>
              <a:gd name="connsiteY102" fmla="*/ 1148418 h 1333121"/>
              <a:gd name="connsiteX103" fmla="*/ 884538 w 3469189"/>
              <a:gd name="connsiteY103" fmla="*/ 1158632 h 1333121"/>
              <a:gd name="connsiteX104" fmla="*/ 962239 w 3469189"/>
              <a:gd name="connsiteY104" fmla="*/ 1211499 h 1333121"/>
              <a:gd name="connsiteX105" fmla="*/ 883778 w 3469189"/>
              <a:gd name="connsiteY105" fmla="*/ 1263610 h 1333121"/>
              <a:gd name="connsiteX106" fmla="*/ 787934 w 3469189"/>
              <a:gd name="connsiteY106" fmla="*/ 1195800 h 1333121"/>
              <a:gd name="connsiteX107" fmla="*/ 686486 w 3469189"/>
              <a:gd name="connsiteY107" fmla="*/ 1195800 h 1333121"/>
              <a:gd name="connsiteX108" fmla="*/ 878839 w 3469189"/>
              <a:gd name="connsiteY108" fmla="*/ 1333122 h 1333121"/>
              <a:gd name="connsiteX109" fmla="*/ 271764 w 3469189"/>
              <a:gd name="connsiteY109" fmla="*/ 1321205 h 1333121"/>
              <a:gd name="connsiteX110" fmla="*/ 366088 w 3469189"/>
              <a:gd name="connsiteY110" fmla="*/ 1321205 h 1333121"/>
              <a:gd name="connsiteX111" fmla="*/ 366088 w 3469189"/>
              <a:gd name="connsiteY111" fmla="*/ 1096402 h 1333121"/>
              <a:gd name="connsiteX112" fmla="*/ 457182 w 3469189"/>
              <a:gd name="connsiteY112" fmla="*/ 983574 h 1333121"/>
              <a:gd name="connsiteX113" fmla="*/ 523770 w 3469189"/>
              <a:gd name="connsiteY113" fmla="*/ 1060936 h 1333121"/>
              <a:gd name="connsiteX114" fmla="*/ 523770 w 3469189"/>
              <a:gd name="connsiteY114" fmla="*/ 1321300 h 1333121"/>
              <a:gd name="connsiteX115" fmla="*/ 618854 w 3469189"/>
              <a:gd name="connsiteY115" fmla="*/ 1321300 h 1333121"/>
              <a:gd name="connsiteX116" fmla="*/ 618854 w 3469189"/>
              <a:gd name="connsiteY116" fmla="*/ 1053087 h 1333121"/>
              <a:gd name="connsiteX117" fmla="*/ 484159 w 3469189"/>
              <a:gd name="connsiteY117" fmla="*/ 906307 h 1333121"/>
              <a:gd name="connsiteX118" fmla="*/ 363713 w 3469189"/>
              <a:gd name="connsiteY118" fmla="*/ 970239 h 1333121"/>
              <a:gd name="connsiteX119" fmla="*/ 363713 w 3469189"/>
              <a:gd name="connsiteY119" fmla="*/ 918129 h 1333121"/>
              <a:gd name="connsiteX120" fmla="*/ 271764 w 3469189"/>
              <a:gd name="connsiteY120" fmla="*/ 918129 h 1333121"/>
              <a:gd name="connsiteX121" fmla="*/ 271764 w 3469189"/>
              <a:gd name="connsiteY121" fmla="*/ 1321205 h 1333121"/>
              <a:gd name="connsiteX122" fmla="*/ 271764 w 3469189"/>
              <a:gd name="connsiteY122" fmla="*/ 1321205 h 1333121"/>
              <a:gd name="connsiteX123" fmla="*/ 65732 w 3469189"/>
              <a:gd name="connsiteY123" fmla="*/ 1321205 h 1333121"/>
              <a:gd name="connsiteX124" fmla="*/ 164806 w 3469189"/>
              <a:gd name="connsiteY124" fmla="*/ 1321205 h 1333121"/>
              <a:gd name="connsiteX125" fmla="*/ 164806 w 3469189"/>
              <a:gd name="connsiteY125" fmla="*/ 768890 h 1333121"/>
              <a:gd name="connsiteX126" fmla="*/ 65732 w 3469189"/>
              <a:gd name="connsiteY126" fmla="*/ 768890 h 1333121"/>
              <a:gd name="connsiteX127" fmla="*/ 65732 w 3469189"/>
              <a:gd name="connsiteY127" fmla="*/ 1321205 h 1333121"/>
              <a:gd name="connsiteX128" fmla="*/ 65732 w 3469189"/>
              <a:gd name="connsiteY128" fmla="*/ 1321205 h 1333121"/>
              <a:gd name="connsiteX129" fmla="*/ 3290040 w 3469189"/>
              <a:gd name="connsiteY129" fmla="*/ 579931 h 1333121"/>
              <a:gd name="connsiteX130" fmla="*/ 3469190 w 3469189"/>
              <a:gd name="connsiteY130" fmla="*/ 448945 h 1333121"/>
              <a:gd name="connsiteX131" fmla="*/ 3321007 w 3469189"/>
              <a:gd name="connsiteY131" fmla="*/ 327417 h 1333121"/>
              <a:gd name="connsiteX132" fmla="*/ 3271898 w 3469189"/>
              <a:gd name="connsiteY132" fmla="*/ 316352 h 1333121"/>
              <a:gd name="connsiteX133" fmla="*/ 3207685 w 3469189"/>
              <a:gd name="connsiteY133" fmla="*/ 269821 h 1333121"/>
              <a:gd name="connsiteX134" fmla="*/ 3277407 w 3469189"/>
              <a:gd name="connsiteY134" fmla="*/ 222534 h 1333121"/>
              <a:gd name="connsiteX135" fmla="*/ 3360617 w 3469189"/>
              <a:gd name="connsiteY135" fmla="*/ 273793 h 1333121"/>
              <a:gd name="connsiteX136" fmla="*/ 3454942 w 3469189"/>
              <a:gd name="connsiteY136" fmla="*/ 273793 h 1333121"/>
              <a:gd name="connsiteX137" fmla="*/ 3278262 w 3469189"/>
              <a:gd name="connsiteY137" fmla="*/ 153873 h 1333121"/>
              <a:gd name="connsiteX138" fmla="*/ 3111841 w 3469189"/>
              <a:gd name="connsiteY138" fmla="*/ 275401 h 1333121"/>
              <a:gd name="connsiteX139" fmla="*/ 3248151 w 3469189"/>
              <a:gd name="connsiteY139" fmla="*/ 395321 h 1333121"/>
              <a:gd name="connsiteX140" fmla="*/ 3295740 w 3469189"/>
              <a:gd name="connsiteY140" fmla="*/ 405535 h 1333121"/>
              <a:gd name="connsiteX141" fmla="*/ 3373441 w 3469189"/>
              <a:gd name="connsiteY141" fmla="*/ 458402 h 1333121"/>
              <a:gd name="connsiteX142" fmla="*/ 3294980 w 3469189"/>
              <a:gd name="connsiteY142" fmla="*/ 510513 h 1333121"/>
              <a:gd name="connsiteX143" fmla="*/ 3199136 w 3469189"/>
              <a:gd name="connsiteY143" fmla="*/ 442703 h 1333121"/>
              <a:gd name="connsiteX144" fmla="*/ 3097688 w 3469189"/>
              <a:gd name="connsiteY144" fmla="*/ 442703 h 1333121"/>
              <a:gd name="connsiteX145" fmla="*/ 3290040 w 3469189"/>
              <a:gd name="connsiteY145" fmla="*/ 579931 h 1333121"/>
              <a:gd name="connsiteX146" fmla="*/ 2747463 w 3469189"/>
              <a:gd name="connsiteY146" fmla="*/ 325052 h 1333121"/>
              <a:gd name="connsiteX147" fmla="*/ 2855276 w 3469189"/>
              <a:gd name="connsiteY147" fmla="*/ 228019 h 1333121"/>
              <a:gd name="connsiteX148" fmla="*/ 2962233 w 3469189"/>
              <a:gd name="connsiteY148" fmla="*/ 325052 h 1333121"/>
              <a:gd name="connsiteX149" fmla="*/ 2747463 w 3469189"/>
              <a:gd name="connsiteY149" fmla="*/ 325052 h 1333121"/>
              <a:gd name="connsiteX150" fmla="*/ 2859170 w 3469189"/>
              <a:gd name="connsiteY150" fmla="*/ 579931 h 1333121"/>
              <a:gd name="connsiteX151" fmla="*/ 3045444 w 3469189"/>
              <a:gd name="connsiteY151" fmla="*/ 463131 h 1333121"/>
              <a:gd name="connsiteX152" fmla="*/ 2945610 w 3469189"/>
              <a:gd name="connsiteY152" fmla="*/ 463131 h 1333121"/>
              <a:gd name="connsiteX153" fmla="*/ 2860785 w 3469189"/>
              <a:gd name="connsiteY153" fmla="*/ 505690 h 1333121"/>
              <a:gd name="connsiteX154" fmla="*/ 2745848 w 3469189"/>
              <a:gd name="connsiteY154" fmla="*/ 393619 h 1333121"/>
              <a:gd name="connsiteX155" fmla="*/ 3056462 w 3469189"/>
              <a:gd name="connsiteY155" fmla="*/ 393619 h 1333121"/>
              <a:gd name="connsiteX156" fmla="*/ 2852806 w 3469189"/>
              <a:gd name="connsiteY156" fmla="*/ 153022 h 1333121"/>
              <a:gd name="connsiteX157" fmla="*/ 2649909 w 3469189"/>
              <a:gd name="connsiteY157" fmla="*/ 367611 h 1333121"/>
              <a:gd name="connsiteX158" fmla="*/ 2859170 w 3469189"/>
              <a:gd name="connsiteY158" fmla="*/ 579931 h 1333121"/>
              <a:gd name="connsiteX159" fmla="*/ 2465536 w 3469189"/>
              <a:gd name="connsiteY159" fmla="*/ 62325 h 1333121"/>
              <a:gd name="connsiteX160" fmla="*/ 2527374 w 3469189"/>
              <a:gd name="connsiteY160" fmla="*/ 123893 h 1333121"/>
              <a:gd name="connsiteX161" fmla="*/ 2589211 w 3469189"/>
              <a:gd name="connsiteY161" fmla="*/ 62325 h 1333121"/>
              <a:gd name="connsiteX162" fmla="*/ 2527374 w 3469189"/>
              <a:gd name="connsiteY162" fmla="*/ 0 h 1333121"/>
              <a:gd name="connsiteX163" fmla="*/ 2465536 w 3469189"/>
              <a:gd name="connsiteY163" fmla="*/ 62325 h 1333121"/>
              <a:gd name="connsiteX164" fmla="*/ 2480639 w 3469189"/>
              <a:gd name="connsiteY164" fmla="*/ 568109 h 1333121"/>
              <a:gd name="connsiteX165" fmla="*/ 2574108 w 3469189"/>
              <a:gd name="connsiteY165" fmla="*/ 568109 h 1333121"/>
              <a:gd name="connsiteX166" fmla="*/ 2574108 w 3469189"/>
              <a:gd name="connsiteY166" fmla="*/ 164938 h 1333121"/>
              <a:gd name="connsiteX167" fmla="*/ 2480639 w 3469189"/>
              <a:gd name="connsiteY167" fmla="*/ 164938 h 1333121"/>
              <a:gd name="connsiteX168" fmla="*/ 2480639 w 3469189"/>
              <a:gd name="connsiteY168" fmla="*/ 568109 h 1333121"/>
              <a:gd name="connsiteX169" fmla="*/ 2183703 w 3469189"/>
              <a:gd name="connsiteY169" fmla="*/ 568109 h 1333121"/>
              <a:gd name="connsiteX170" fmla="*/ 2278027 w 3469189"/>
              <a:gd name="connsiteY170" fmla="*/ 568109 h 1333121"/>
              <a:gd name="connsiteX171" fmla="*/ 2278027 w 3469189"/>
              <a:gd name="connsiteY171" fmla="*/ 385864 h 1333121"/>
              <a:gd name="connsiteX172" fmla="*/ 2347749 w 3469189"/>
              <a:gd name="connsiteY172" fmla="*/ 249393 h 1333121"/>
              <a:gd name="connsiteX173" fmla="*/ 2419846 w 3469189"/>
              <a:gd name="connsiteY173" fmla="*/ 243056 h 1333121"/>
              <a:gd name="connsiteX174" fmla="*/ 2419846 w 3469189"/>
              <a:gd name="connsiteY174" fmla="*/ 153116 h 1333121"/>
              <a:gd name="connsiteX175" fmla="*/ 2275653 w 3469189"/>
              <a:gd name="connsiteY175" fmla="*/ 247785 h 1333121"/>
              <a:gd name="connsiteX176" fmla="*/ 2275653 w 3469189"/>
              <a:gd name="connsiteY176" fmla="*/ 164938 h 1333121"/>
              <a:gd name="connsiteX177" fmla="*/ 2183703 w 3469189"/>
              <a:gd name="connsiteY177" fmla="*/ 164938 h 1333121"/>
              <a:gd name="connsiteX178" fmla="*/ 2183703 w 3469189"/>
              <a:gd name="connsiteY178" fmla="*/ 568109 h 1333121"/>
              <a:gd name="connsiteX179" fmla="*/ 1778195 w 3469189"/>
              <a:gd name="connsiteY179" fmla="*/ 366098 h 1333121"/>
              <a:gd name="connsiteX180" fmla="*/ 1881258 w 3469189"/>
              <a:gd name="connsiteY180" fmla="*/ 228776 h 1333121"/>
              <a:gd name="connsiteX181" fmla="*/ 1987456 w 3469189"/>
              <a:gd name="connsiteY181" fmla="*/ 366098 h 1333121"/>
              <a:gd name="connsiteX182" fmla="*/ 1881258 w 3469189"/>
              <a:gd name="connsiteY182" fmla="*/ 504933 h 1333121"/>
              <a:gd name="connsiteX183" fmla="*/ 1778195 w 3469189"/>
              <a:gd name="connsiteY183" fmla="*/ 366098 h 1333121"/>
              <a:gd name="connsiteX184" fmla="*/ 1862925 w 3469189"/>
              <a:gd name="connsiteY184" fmla="*/ 579931 h 1333121"/>
              <a:gd name="connsiteX185" fmla="*/ 1985746 w 3469189"/>
              <a:gd name="connsiteY185" fmla="*/ 517606 h 1333121"/>
              <a:gd name="connsiteX186" fmla="*/ 1985746 w 3469189"/>
              <a:gd name="connsiteY186" fmla="*/ 568109 h 1333121"/>
              <a:gd name="connsiteX187" fmla="*/ 2080830 w 3469189"/>
              <a:gd name="connsiteY187" fmla="*/ 568109 h 1333121"/>
              <a:gd name="connsiteX188" fmla="*/ 2080830 w 3469189"/>
              <a:gd name="connsiteY188" fmla="*/ 164938 h 1333121"/>
              <a:gd name="connsiteX189" fmla="*/ 1985746 w 3469189"/>
              <a:gd name="connsiteY189" fmla="*/ 164938 h 1333121"/>
              <a:gd name="connsiteX190" fmla="*/ 1985746 w 3469189"/>
              <a:gd name="connsiteY190" fmla="*/ 217048 h 1333121"/>
              <a:gd name="connsiteX191" fmla="*/ 1862925 w 3469189"/>
              <a:gd name="connsiteY191" fmla="*/ 153116 h 1333121"/>
              <a:gd name="connsiteX192" fmla="*/ 1681496 w 3469189"/>
              <a:gd name="connsiteY192" fmla="*/ 366098 h 1333121"/>
              <a:gd name="connsiteX193" fmla="*/ 1862925 w 3469189"/>
              <a:gd name="connsiteY193" fmla="*/ 579931 h 1333121"/>
              <a:gd name="connsiteX194" fmla="*/ 1398049 w 3469189"/>
              <a:gd name="connsiteY194" fmla="*/ 579931 h 1333121"/>
              <a:gd name="connsiteX195" fmla="*/ 1512131 w 3469189"/>
              <a:gd name="connsiteY195" fmla="*/ 518363 h 1333121"/>
              <a:gd name="connsiteX196" fmla="*/ 1512131 w 3469189"/>
              <a:gd name="connsiteY196" fmla="*/ 568109 h 1333121"/>
              <a:gd name="connsiteX197" fmla="*/ 1604840 w 3469189"/>
              <a:gd name="connsiteY197" fmla="*/ 568109 h 1333121"/>
              <a:gd name="connsiteX198" fmla="*/ 1604840 w 3469189"/>
              <a:gd name="connsiteY198" fmla="*/ 164938 h 1333121"/>
              <a:gd name="connsiteX199" fmla="*/ 1510516 w 3469189"/>
              <a:gd name="connsiteY199" fmla="*/ 164938 h 1333121"/>
              <a:gd name="connsiteX200" fmla="*/ 1510516 w 3469189"/>
              <a:gd name="connsiteY200" fmla="*/ 388228 h 1333121"/>
              <a:gd name="connsiteX201" fmla="*/ 1425691 w 3469189"/>
              <a:gd name="connsiteY201" fmla="*/ 502663 h 1333121"/>
              <a:gd name="connsiteX202" fmla="*/ 1357488 w 3469189"/>
              <a:gd name="connsiteY202" fmla="*/ 417452 h 1333121"/>
              <a:gd name="connsiteX203" fmla="*/ 1357488 w 3469189"/>
              <a:gd name="connsiteY203" fmla="*/ 164938 h 1333121"/>
              <a:gd name="connsiteX204" fmla="*/ 1263164 w 3469189"/>
              <a:gd name="connsiteY204" fmla="*/ 164938 h 1333121"/>
              <a:gd name="connsiteX205" fmla="*/ 1263164 w 3469189"/>
              <a:gd name="connsiteY205" fmla="*/ 431543 h 1333121"/>
              <a:gd name="connsiteX206" fmla="*/ 1398049 w 3469189"/>
              <a:gd name="connsiteY206" fmla="*/ 579931 h 1333121"/>
              <a:gd name="connsiteX207" fmla="*/ 1136734 w 3469189"/>
              <a:gd name="connsiteY207" fmla="*/ 572081 h 1333121"/>
              <a:gd name="connsiteX208" fmla="*/ 1196957 w 3469189"/>
              <a:gd name="connsiteY208" fmla="*/ 564137 h 1333121"/>
              <a:gd name="connsiteX209" fmla="*/ 1196957 w 3469189"/>
              <a:gd name="connsiteY209" fmla="*/ 495476 h 1333121"/>
              <a:gd name="connsiteX210" fmla="*/ 1162096 w 3469189"/>
              <a:gd name="connsiteY210" fmla="*/ 499448 h 1333121"/>
              <a:gd name="connsiteX211" fmla="*/ 1108237 w 3469189"/>
              <a:gd name="connsiteY211" fmla="*/ 435515 h 1333121"/>
              <a:gd name="connsiteX212" fmla="*/ 1108237 w 3469189"/>
              <a:gd name="connsiteY212" fmla="*/ 238233 h 1333121"/>
              <a:gd name="connsiteX213" fmla="*/ 1189073 w 3469189"/>
              <a:gd name="connsiteY213" fmla="*/ 238233 h 1333121"/>
              <a:gd name="connsiteX214" fmla="*/ 1189073 w 3469189"/>
              <a:gd name="connsiteY214" fmla="*/ 164843 h 1333121"/>
              <a:gd name="connsiteX215" fmla="*/ 1108237 w 3469189"/>
              <a:gd name="connsiteY215" fmla="*/ 164843 h 1333121"/>
              <a:gd name="connsiteX216" fmla="*/ 1108237 w 3469189"/>
              <a:gd name="connsiteY216" fmla="*/ 46531 h 1333121"/>
              <a:gd name="connsiteX217" fmla="*/ 1016288 w 3469189"/>
              <a:gd name="connsiteY217" fmla="*/ 46531 h 1333121"/>
              <a:gd name="connsiteX218" fmla="*/ 1016288 w 3469189"/>
              <a:gd name="connsiteY218" fmla="*/ 164843 h 1333121"/>
              <a:gd name="connsiteX219" fmla="*/ 947326 w 3469189"/>
              <a:gd name="connsiteY219" fmla="*/ 164843 h 1333121"/>
              <a:gd name="connsiteX220" fmla="*/ 947326 w 3469189"/>
              <a:gd name="connsiteY220" fmla="*/ 238233 h 1333121"/>
              <a:gd name="connsiteX221" fmla="*/ 1016288 w 3469189"/>
              <a:gd name="connsiteY221" fmla="*/ 238233 h 1333121"/>
              <a:gd name="connsiteX222" fmla="*/ 1016288 w 3469189"/>
              <a:gd name="connsiteY222" fmla="*/ 452823 h 1333121"/>
              <a:gd name="connsiteX223" fmla="*/ 1136734 w 3469189"/>
              <a:gd name="connsiteY223" fmla="*/ 572081 h 1333121"/>
              <a:gd name="connsiteX224" fmla="*/ 734360 w 3469189"/>
              <a:gd name="connsiteY224" fmla="*/ 579931 h 1333121"/>
              <a:gd name="connsiteX225" fmla="*/ 919019 w 3469189"/>
              <a:gd name="connsiteY225" fmla="*/ 441095 h 1333121"/>
              <a:gd name="connsiteX226" fmla="*/ 825550 w 3469189"/>
              <a:gd name="connsiteY226" fmla="*/ 441095 h 1333121"/>
              <a:gd name="connsiteX227" fmla="*/ 735975 w 3469189"/>
              <a:gd name="connsiteY227" fmla="*/ 502663 h 1333121"/>
              <a:gd name="connsiteX228" fmla="*/ 632152 w 3469189"/>
              <a:gd name="connsiteY228" fmla="*/ 367706 h 1333121"/>
              <a:gd name="connsiteX229" fmla="*/ 738350 w 3469189"/>
              <a:gd name="connsiteY229" fmla="*/ 231235 h 1333121"/>
              <a:gd name="connsiteX230" fmla="*/ 825550 w 3469189"/>
              <a:gd name="connsiteY230" fmla="*/ 292803 h 1333121"/>
              <a:gd name="connsiteX231" fmla="*/ 918259 w 3469189"/>
              <a:gd name="connsiteY231" fmla="*/ 292803 h 1333121"/>
              <a:gd name="connsiteX232" fmla="*/ 736735 w 3469189"/>
              <a:gd name="connsiteY232" fmla="*/ 153967 h 1333121"/>
              <a:gd name="connsiteX233" fmla="*/ 533079 w 3469189"/>
              <a:gd name="connsiteY233" fmla="*/ 367800 h 1333121"/>
              <a:gd name="connsiteX234" fmla="*/ 734360 w 3469189"/>
              <a:gd name="connsiteY234" fmla="*/ 579931 h 1333121"/>
              <a:gd name="connsiteX235" fmla="*/ 172690 w 3469189"/>
              <a:gd name="connsiteY235" fmla="*/ 370070 h 1333121"/>
              <a:gd name="connsiteX236" fmla="*/ 209926 w 3469189"/>
              <a:gd name="connsiteY236" fmla="*/ 261971 h 1333121"/>
              <a:gd name="connsiteX237" fmla="*/ 259035 w 3469189"/>
              <a:gd name="connsiteY237" fmla="*/ 119164 h 1333121"/>
              <a:gd name="connsiteX238" fmla="*/ 259795 w 3469189"/>
              <a:gd name="connsiteY238" fmla="*/ 119164 h 1333121"/>
              <a:gd name="connsiteX239" fmla="*/ 308904 w 3469189"/>
              <a:gd name="connsiteY239" fmla="*/ 261215 h 1333121"/>
              <a:gd name="connsiteX240" fmla="*/ 346140 w 3469189"/>
              <a:gd name="connsiteY240" fmla="*/ 370070 h 1333121"/>
              <a:gd name="connsiteX241" fmla="*/ 172690 w 3469189"/>
              <a:gd name="connsiteY241" fmla="*/ 370070 h 1333121"/>
              <a:gd name="connsiteX242" fmla="*/ 0 w 3469189"/>
              <a:gd name="connsiteY242" fmla="*/ 568109 h 1333121"/>
              <a:gd name="connsiteX243" fmla="*/ 103823 w 3469189"/>
              <a:gd name="connsiteY243" fmla="*/ 568109 h 1333121"/>
              <a:gd name="connsiteX244" fmla="*/ 143433 w 3469189"/>
              <a:gd name="connsiteY244" fmla="*/ 452917 h 1333121"/>
              <a:gd name="connsiteX245" fmla="*/ 374827 w 3469189"/>
              <a:gd name="connsiteY245" fmla="*/ 452917 h 1333121"/>
              <a:gd name="connsiteX246" fmla="*/ 414437 w 3469189"/>
              <a:gd name="connsiteY246" fmla="*/ 568109 h 1333121"/>
              <a:gd name="connsiteX247" fmla="*/ 520635 w 3469189"/>
              <a:gd name="connsiteY247" fmla="*/ 568109 h 1333121"/>
              <a:gd name="connsiteX248" fmla="*/ 316124 w 3469189"/>
              <a:gd name="connsiteY248" fmla="*/ 15794 h 1333121"/>
              <a:gd name="connsiteX249" fmla="*/ 206791 w 3469189"/>
              <a:gd name="connsiteY249" fmla="*/ 15794 h 1333121"/>
              <a:gd name="connsiteX250" fmla="*/ 0 w 3469189"/>
              <a:gd name="connsiteY250" fmla="*/ 568109 h 1333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3469189" h="1333121">
                <a:moveTo>
                  <a:pt x="3092178" y="1327542"/>
                </a:moveTo>
                <a:cubicBezTo>
                  <a:pt x="3125425" y="1327542"/>
                  <a:pt x="3153161" y="1300683"/>
                  <a:pt x="3153161" y="1266731"/>
                </a:cubicBezTo>
                <a:cubicBezTo>
                  <a:pt x="3153161" y="1233629"/>
                  <a:pt x="3125425" y="1206770"/>
                  <a:pt x="3092178" y="1206770"/>
                </a:cubicBezTo>
                <a:cubicBezTo>
                  <a:pt x="3058837" y="1206770"/>
                  <a:pt x="3031100" y="1233629"/>
                  <a:pt x="3031100" y="1266731"/>
                </a:cubicBezTo>
                <a:cubicBezTo>
                  <a:pt x="3031100" y="1300777"/>
                  <a:pt x="3058837" y="1327542"/>
                  <a:pt x="3092178" y="1327542"/>
                </a:cubicBezTo>
                <a:moveTo>
                  <a:pt x="2665013" y="1078244"/>
                </a:moveTo>
                <a:cubicBezTo>
                  <a:pt x="2673752" y="1021404"/>
                  <a:pt x="2717352" y="981210"/>
                  <a:pt x="2772825" y="981210"/>
                </a:cubicBezTo>
                <a:cubicBezTo>
                  <a:pt x="2833048" y="981210"/>
                  <a:pt x="2871044" y="1019891"/>
                  <a:pt x="2879783" y="1078244"/>
                </a:cubicBezTo>
                <a:lnTo>
                  <a:pt x="2665013" y="1078244"/>
                </a:lnTo>
                <a:close/>
                <a:moveTo>
                  <a:pt x="2776720" y="1333122"/>
                </a:moveTo>
                <a:cubicBezTo>
                  <a:pt x="2876553" y="1333122"/>
                  <a:pt x="2941526" y="1284983"/>
                  <a:pt x="2962993" y="1216322"/>
                </a:cubicBezTo>
                <a:lnTo>
                  <a:pt x="2863160" y="1216322"/>
                </a:lnTo>
                <a:cubicBezTo>
                  <a:pt x="2850526" y="1239966"/>
                  <a:pt x="2824309" y="1258881"/>
                  <a:pt x="2778334" y="1258881"/>
                </a:cubicBezTo>
                <a:cubicBezTo>
                  <a:pt x="2714977" y="1258881"/>
                  <a:pt x="2668147" y="1213863"/>
                  <a:pt x="2663398" y="1146810"/>
                </a:cubicBezTo>
                <a:lnTo>
                  <a:pt x="2974012" y="1146810"/>
                </a:lnTo>
                <a:cubicBezTo>
                  <a:pt x="2972397" y="993789"/>
                  <a:pt x="2891657" y="906213"/>
                  <a:pt x="2770355" y="906213"/>
                </a:cubicBezTo>
                <a:cubicBezTo>
                  <a:pt x="2660168" y="906213"/>
                  <a:pt x="2567459" y="994545"/>
                  <a:pt x="2567459" y="1120802"/>
                </a:cubicBezTo>
                <a:cubicBezTo>
                  <a:pt x="2567554" y="1247910"/>
                  <a:pt x="2647535" y="1333122"/>
                  <a:pt x="2776720" y="1333122"/>
                </a:cubicBezTo>
                <a:moveTo>
                  <a:pt x="2467721" y="1325177"/>
                </a:moveTo>
                <a:cubicBezTo>
                  <a:pt x="2489948" y="1325177"/>
                  <a:pt x="2514455" y="1322056"/>
                  <a:pt x="2527944" y="1317233"/>
                </a:cubicBezTo>
                <a:lnTo>
                  <a:pt x="2527944" y="1248572"/>
                </a:lnTo>
                <a:cubicBezTo>
                  <a:pt x="2514455" y="1250937"/>
                  <a:pt x="2502581" y="1252544"/>
                  <a:pt x="2493082" y="1252544"/>
                </a:cubicBezTo>
                <a:cubicBezTo>
                  <a:pt x="2453472" y="1252544"/>
                  <a:pt x="2439224" y="1230414"/>
                  <a:pt x="2439224" y="1188612"/>
                </a:cubicBezTo>
                <a:lnTo>
                  <a:pt x="2439224" y="991424"/>
                </a:lnTo>
                <a:lnTo>
                  <a:pt x="2520059" y="991424"/>
                </a:lnTo>
                <a:lnTo>
                  <a:pt x="2520059" y="918034"/>
                </a:lnTo>
                <a:lnTo>
                  <a:pt x="2439224" y="918034"/>
                </a:lnTo>
                <a:lnTo>
                  <a:pt x="2439224" y="799722"/>
                </a:lnTo>
                <a:lnTo>
                  <a:pt x="2347274" y="799722"/>
                </a:lnTo>
                <a:lnTo>
                  <a:pt x="2347274" y="918034"/>
                </a:lnTo>
                <a:lnTo>
                  <a:pt x="2278312" y="918034"/>
                </a:lnTo>
                <a:lnTo>
                  <a:pt x="2278312" y="991424"/>
                </a:lnTo>
                <a:lnTo>
                  <a:pt x="2347274" y="991424"/>
                </a:lnTo>
                <a:lnTo>
                  <a:pt x="2347274" y="1206014"/>
                </a:lnTo>
                <a:cubicBezTo>
                  <a:pt x="2347274" y="1295197"/>
                  <a:pt x="2401893" y="1325177"/>
                  <a:pt x="2467721" y="1325177"/>
                </a:cubicBezTo>
                <a:moveTo>
                  <a:pt x="2012058" y="1333122"/>
                </a:moveTo>
                <a:cubicBezTo>
                  <a:pt x="2065157" y="1333122"/>
                  <a:pt x="2104007" y="1311843"/>
                  <a:pt x="2126140" y="1271554"/>
                </a:cubicBezTo>
                <a:lnTo>
                  <a:pt x="2126140" y="1321300"/>
                </a:lnTo>
                <a:lnTo>
                  <a:pt x="2218849" y="1321300"/>
                </a:lnTo>
                <a:lnTo>
                  <a:pt x="2218849" y="918129"/>
                </a:lnTo>
                <a:lnTo>
                  <a:pt x="2124525" y="918129"/>
                </a:lnTo>
                <a:lnTo>
                  <a:pt x="2124525" y="1141419"/>
                </a:lnTo>
                <a:cubicBezTo>
                  <a:pt x="2124525" y="1222659"/>
                  <a:pt x="2081685" y="1255854"/>
                  <a:pt x="2039700" y="1255854"/>
                </a:cubicBezTo>
                <a:cubicBezTo>
                  <a:pt x="1992110" y="1255854"/>
                  <a:pt x="1971593" y="1224267"/>
                  <a:pt x="1971593" y="1170643"/>
                </a:cubicBezTo>
                <a:lnTo>
                  <a:pt x="1971593" y="918129"/>
                </a:lnTo>
                <a:lnTo>
                  <a:pt x="1877269" y="918129"/>
                </a:lnTo>
                <a:lnTo>
                  <a:pt x="1877269" y="1184829"/>
                </a:lnTo>
                <a:cubicBezTo>
                  <a:pt x="1877269" y="1282619"/>
                  <a:pt x="1932742" y="1333122"/>
                  <a:pt x="2012058" y="1333122"/>
                </a:cubicBezTo>
                <a:moveTo>
                  <a:pt x="1749698" y="1325177"/>
                </a:moveTo>
                <a:cubicBezTo>
                  <a:pt x="1771926" y="1325177"/>
                  <a:pt x="1796433" y="1322056"/>
                  <a:pt x="1809921" y="1317233"/>
                </a:cubicBezTo>
                <a:lnTo>
                  <a:pt x="1809921" y="1248572"/>
                </a:lnTo>
                <a:cubicBezTo>
                  <a:pt x="1796433" y="1250937"/>
                  <a:pt x="1784559" y="1252544"/>
                  <a:pt x="1775060" y="1252544"/>
                </a:cubicBezTo>
                <a:cubicBezTo>
                  <a:pt x="1735450" y="1252544"/>
                  <a:pt x="1721201" y="1230414"/>
                  <a:pt x="1721201" y="1188612"/>
                </a:cubicBezTo>
                <a:lnTo>
                  <a:pt x="1721201" y="991424"/>
                </a:lnTo>
                <a:lnTo>
                  <a:pt x="1802037" y="991424"/>
                </a:lnTo>
                <a:lnTo>
                  <a:pt x="1802037" y="918034"/>
                </a:lnTo>
                <a:lnTo>
                  <a:pt x="1721201" y="918034"/>
                </a:lnTo>
                <a:lnTo>
                  <a:pt x="1721201" y="799722"/>
                </a:lnTo>
                <a:lnTo>
                  <a:pt x="1629252" y="799722"/>
                </a:lnTo>
                <a:lnTo>
                  <a:pt x="1629252" y="918034"/>
                </a:lnTo>
                <a:lnTo>
                  <a:pt x="1560290" y="918034"/>
                </a:lnTo>
                <a:lnTo>
                  <a:pt x="1560290" y="991424"/>
                </a:lnTo>
                <a:lnTo>
                  <a:pt x="1629252" y="991424"/>
                </a:lnTo>
                <a:lnTo>
                  <a:pt x="1629252" y="1206014"/>
                </a:lnTo>
                <a:cubicBezTo>
                  <a:pt x="1629252" y="1295197"/>
                  <a:pt x="1683966" y="1325177"/>
                  <a:pt x="1749698" y="1325177"/>
                </a:cubicBezTo>
                <a:moveTo>
                  <a:pt x="1392349" y="815516"/>
                </a:moveTo>
                <a:cubicBezTo>
                  <a:pt x="1392349" y="849468"/>
                  <a:pt x="1420086" y="877084"/>
                  <a:pt x="1454187" y="877084"/>
                </a:cubicBezTo>
                <a:cubicBezTo>
                  <a:pt x="1488288" y="877084"/>
                  <a:pt x="1516025" y="849468"/>
                  <a:pt x="1516025" y="815516"/>
                </a:cubicBezTo>
                <a:cubicBezTo>
                  <a:pt x="1516025" y="780807"/>
                  <a:pt x="1488288" y="753191"/>
                  <a:pt x="1454187" y="753191"/>
                </a:cubicBezTo>
                <a:cubicBezTo>
                  <a:pt x="1420086" y="753191"/>
                  <a:pt x="1392349" y="780712"/>
                  <a:pt x="1392349" y="815516"/>
                </a:cubicBezTo>
                <a:moveTo>
                  <a:pt x="1407358" y="1321205"/>
                </a:moveTo>
                <a:lnTo>
                  <a:pt x="1500827" y="1321205"/>
                </a:lnTo>
                <a:lnTo>
                  <a:pt x="1500827" y="918034"/>
                </a:lnTo>
                <a:lnTo>
                  <a:pt x="1407358" y="918034"/>
                </a:lnTo>
                <a:lnTo>
                  <a:pt x="1407358" y="1321205"/>
                </a:lnTo>
                <a:close/>
                <a:moveTo>
                  <a:pt x="1275798" y="1325177"/>
                </a:moveTo>
                <a:cubicBezTo>
                  <a:pt x="1298025" y="1325177"/>
                  <a:pt x="1322532" y="1322056"/>
                  <a:pt x="1336021" y="1317233"/>
                </a:cubicBezTo>
                <a:lnTo>
                  <a:pt x="1336021" y="1248572"/>
                </a:lnTo>
                <a:cubicBezTo>
                  <a:pt x="1322532" y="1250937"/>
                  <a:pt x="1310659" y="1252544"/>
                  <a:pt x="1301160" y="1252544"/>
                </a:cubicBezTo>
                <a:cubicBezTo>
                  <a:pt x="1261549" y="1252544"/>
                  <a:pt x="1247301" y="1230414"/>
                  <a:pt x="1247301" y="1188612"/>
                </a:cubicBezTo>
                <a:lnTo>
                  <a:pt x="1247301" y="991424"/>
                </a:lnTo>
                <a:lnTo>
                  <a:pt x="1328137" y="991424"/>
                </a:lnTo>
                <a:lnTo>
                  <a:pt x="1328137" y="918034"/>
                </a:lnTo>
                <a:lnTo>
                  <a:pt x="1247301" y="918034"/>
                </a:lnTo>
                <a:lnTo>
                  <a:pt x="1247301" y="799722"/>
                </a:lnTo>
                <a:lnTo>
                  <a:pt x="1155352" y="799722"/>
                </a:lnTo>
                <a:lnTo>
                  <a:pt x="1155352" y="918034"/>
                </a:lnTo>
                <a:lnTo>
                  <a:pt x="1086390" y="918034"/>
                </a:lnTo>
                <a:lnTo>
                  <a:pt x="1086390" y="991424"/>
                </a:lnTo>
                <a:lnTo>
                  <a:pt x="1155352" y="991424"/>
                </a:lnTo>
                <a:lnTo>
                  <a:pt x="1155352" y="1206014"/>
                </a:lnTo>
                <a:cubicBezTo>
                  <a:pt x="1155352" y="1295197"/>
                  <a:pt x="1210065" y="1325177"/>
                  <a:pt x="1275798" y="1325177"/>
                </a:cubicBezTo>
                <a:moveTo>
                  <a:pt x="878839" y="1333122"/>
                </a:moveTo>
                <a:cubicBezTo>
                  <a:pt x="981047" y="1333122"/>
                  <a:pt x="1057988" y="1282619"/>
                  <a:pt x="1057988" y="1202136"/>
                </a:cubicBezTo>
                <a:cubicBezTo>
                  <a:pt x="1057988" y="1131962"/>
                  <a:pt x="999380" y="1100374"/>
                  <a:pt x="909805" y="1080608"/>
                </a:cubicBezTo>
                <a:lnTo>
                  <a:pt x="860696" y="1069543"/>
                </a:lnTo>
                <a:cubicBezTo>
                  <a:pt x="815481" y="1060085"/>
                  <a:pt x="796483" y="1049020"/>
                  <a:pt x="796483" y="1023012"/>
                </a:cubicBezTo>
                <a:cubicBezTo>
                  <a:pt x="796483" y="993789"/>
                  <a:pt x="825835" y="975630"/>
                  <a:pt x="866205" y="975630"/>
                </a:cubicBezTo>
                <a:cubicBezTo>
                  <a:pt x="911420" y="975630"/>
                  <a:pt x="939917" y="994545"/>
                  <a:pt x="949415" y="1026890"/>
                </a:cubicBezTo>
                <a:lnTo>
                  <a:pt x="1043740" y="1026890"/>
                </a:lnTo>
                <a:cubicBezTo>
                  <a:pt x="1034241" y="961444"/>
                  <a:pt x="974778" y="906969"/>
                  <a:pt x="867060" y="906969"/>
                </a:cubicBezTo>
                <a:cubicBezTo>
                  <a:pt x="768841" y="906969"/>
                  <a:pt x="700639" y="957472"/>
                  <a:pt x="700639" y="1028497"/>
                </a:cubicBezTo>
                <a:cubicBezTo>
                  <a:pt x="700639" y="1095551"/>
                  <a:pt x="748989" y="1129503"/>
                  <a:pt x="836948" y="1148418"/>
                </a:cubicBezTo>
                <a:lnTo>
                  <a:pt x="884538" y="1158632"/>
                </a:lnTo>
                <a:cubicBezTo>
                  <a:pt x="941626" y="1170454"/>
                  <a:pt x="962239" y="1183883"/>
                  <a:pt x="962239" y="1211499"/>
                </a:cubicBezTo>
                <a:cubicBezTo>
                  <a:pt x="962239" y="1244600"/>
                  <a:pt x="929753" y="1263610"/>
                  <a:pt x="883778" y="1263610"/>
                </a:cubicBezTo>
                <a:cubicBezTo>
                  <a:pt x="825930" y="1263610"/>
                  <a:pt x="795058" y="1235994"/>
                  <a:pt x="787934" y="1195800"/>
                </a:cubicBezTo>
                <a:lnTo>
                  <a:pt x="686486" y="1195800"/>
                </a:lnTo>
                <a:cubicBezTo>
                  <a:pt x="692565" y="1276282"/>
                  <a:pt x="761527" y="1333122"/>
                  <a:pt x="878839" y="1333122"/>
                </a:cubicBezTo>
                <a:moveTo>
                  <a:pt x="271764" y="1321205"/>
                </a:moveTo>
                <a:lnTo>
                  <a:pt x="366088" y="1321205"/>
                </a:lnTo>
                <a:lnTo>
                  <a:pt x="366088" y="1096402"/>
                </a:lnTo>
                <a:cubicBezTo>
                  <a:pt x="366088" y="1016676"/>
                  <a:pt x="410448" y="983574"/>
                  <a:pt x="457182" y="983574"/>
                </a:cubicBezTo>
                <a:cubicBezTo>
                  <a:pt x="506292" y="983574"/>
                  <a:pt x="523770" y="1016676"/>
                  <a:pt x="523770" y="1060936"/>
                </a:cubicBezTo>
                <a:lnTo>
                  <a:pt x="523770" y="1321300"/>
                </a:lnTo>
                <a:lnTo>
                  <a:pt x="618854" y="1321300"/>
                </a:lnTo>
                <a:lnTo>
                  <a:pt x="618854" y="1053087"/>
                </a:lnTo>
                <a:cubicBezTo>
                  <a:pt x="618854" y="958418"/>
                  <a:pt x="565755" y="906307"/>
                  <a:pt x="484159" y="906307"/>
                </a:cubicBezTo>
                <a:cubicBezTo>
                  <a:pt x="425551" y="906307"/>
                  <a:pt x="385086" y="936287"/>
                  <a:pt x="363713" y="970239"/>
                </a:cubicBezTo>
                <a:lnTo>
                  <a:pt x="363713" y="918129"/>
                </a:lnTo>
                <a:lnTo>
                  <a:pt x="271764" y="918129"/>
                </a:lnTo>
                <a:lnTo>
                  <a:pt x="271764" y="1321205"/>
                </a:lnTo>
                <a:lnTo>
                  <a:pt x="271764" y="1321205"/>
                </a:lnTo>
                <a:close/>
                <a:moveTo>
                  <a:pt x="65732" y="1321205"/>
                </a:moveTo>
                <a:lnTo>
                  <a:pt x="164806" y="1321205"/>
                </a:lnTo>
                <a:lnTo>
                  <a:pt x="164806" y="768890"/>
                </a:lnTo>
                <a:lnTo>
                  <a:pt x="65732" y="768890"/>
                </a:lnTo>
                <a:lnTo>
                  <a:pt x="65732" y="1321205"/>
                </a:lnTo>
                <a:lnTo>
                  <a:pt x="65732" y="1321205"/>
                </a:lnTo>
                <a:close/>
                <a:moveTo>
                  <a:pt x="3290040" y="579931"/>
                </a:moveTo>
                <a:cubicBezTo>
                  <a:pt x="3392249" y="579931"/>
                  <a:pt x="3469190" y="529428"/>
                  <a:pt x="3469190" y="448945"/>
                </a:cubicBezTo>
                <a:cubicBezTo>
                  <a:pt x="3469190" y="378771"/>
                  <a:pt x="3410582" y="347183"/>
                  <a:pt x="3321007" y="327417"/>
                </a:cubicBezTo>
                <a:lnTo>
                  <a:pt x="3271898" y="316352"/>
                </a:lnTo>
                <a:cubicBezTo>
                  <a:pt x="3226683" y="306894"/>
                  <a:pt x="3207685" y="295829"/>
                  <a:pt x="3207685" y="269821"/>
                </a:cubicBezTo>
                <a:cubicBezTo>
                  <a:pt x="3207685" y="240597"/>
                  <a:pt x="3237037" y="222534"/>
                  <a:pt x="3277407" y="222534"/>
                </a:cubicBezTo>
                <a:cubicBezTo>
                  <a:pt x="3322622" y="222534"/>
                  <a:pt x="3351119" y="241449"/>
                  <a:pt x="3360617" y="273793"/>
                </a:cubicBezTo>
                <a:lnTo>
                  <a:pt x="3454942" y="273793"/>
                </a:lnTo>
                <a:cubicBezTo>
                  <a:pt x="3445443" y="208348"/>
                  <a:pt x="3385979" y="153873"/>
                  <a:pt x="3278262" y="153873"/>
                </a:cubicBezTo>
                <a:cubicBezTo>
                  <a:pt x="3179948" y="153873"/>
                  <a:pt x="3111841" y="204375"/>
                  <a:pt x="3111841" y="275401"/>
                </a:cubicBezTo>
                <a:cubicBezTo>
                  <a:pt x="3111841" y="342454"/>
                  <a:pt x="3160191" y="376406"/>
                  <a:pt x="3248151" y="395321"/>
                </a:cubicBezTo>
                <a:lnTo>
                  <a:pt x="3295740" y="405535"/>
                </a:lnTo>
                <a:cubicBezTo>
                  <a:pt x="3352828" y="417357"/>
                  <a:pt x="3373441" y="430787"/>
                  <a:pt x="3373441" y="458402"/>
                </a:cubicBezTo>
                <a:cubicBezTo>
                  <a:pt x="3373441" y="491504"/>
                  <a:pt x="3340955" y="510513"/>
                  <a:pt x="3294980" y="510513"/>
                </a:cubicBezTo>
                <a:cubicBezTo>
                  <a:pt x="3237132" y="510513"/>
                  <a:pt x="3206260" y="482897"/>
                  <a:pt x="3199136" y="442703"/>
                </a:cubicBezTo>
                <a:lnTo>
                  <a:pt x="3097688" y="442703"/>
                </a:lnTo>
                <a:cubicBezTo>
                  <a:pt x="3103862" y="523091"/>
                  <a:pt x="3172729" y="579931"/>
                  <a:pt x="3290040" y="579931"/>
                </a:cubicBezTo>
                <a:moveTo>
                  <a:pt x="2747463" y="325052"/>
                </a:moveTo>
                <a:cubicBezTo>
                  <a:pt x="2756202" y="268213"/>
                  <a:pt x="2799802" y="228019"/>
                  <a:pt x="2855276" y="228019"/>
                </a:cubicBezTo>
                <a:cubicBezTo>
                  <a:pt x="2915499" y="228019"/>
                  <a:pt x="2953494" y="266700"/>
                  <a:pt x="2962233" y="325052"/>
                </a:cubicBezTo>
                <a:lnTo>
                  <a:pt x="2747463" y="325052"/>
                </a:lnTo>
                <a:close/>
                <a:moveTo>
                  <a:pt x="2859170" y="579931"/>
                </a:moveTo>
                <a:cubicBezTo>
                  <a:pt x="2959004" y="579931"/>
                  <a:pt x="3023976" y="531792"/>
                  <a:pt x="3045444" y="463131"/>
                </a:cubicBezTo>
                <a:lnTo>
                  <a:pt x="2945610" y="463131"/>
                </a:lnTo>
                <a:cubicBezTo>
                  <a:pt x="2932977" y="486775"/>
                  <a:pt x="2906760" y="505690"/>
                  <a:pt x="2860785" y="505690"/>
                </a:cubicBezTo>
                <a:cubicBezTo>
                  <a:pt x="2797427" y="505690"/>
                  <a:pt x="2750598" y="460672"/>
                  <a:pt x="2745848" y="393619"/>
                </a:cubicBezTo>
                <a:lnTo>
                  <a:pt x="3056462" y="393619"/>
                </a:lnTo>
                <a:cubicBezTo>
                  <a:pt x="3054848" y="240597"/>
                  <a:pt x="2974012" y="153022"/>
                  <a:pt x="2852806" y="153022"/>
                </a:cubicBezTo>
                <a:cubicBezTo>
                  <a:pt x="2742619" y="153022"/>
                  <a:pt x="2649909" y="241354"/>
                  <a:pt x="2649909" y="367611"/>
                </a:cubicBezTo>
                <a:cubicBezTo>
                  <a:pt x="2650004" y="494719"/>
                  <a:pt x="2729985" y="579931"/>
                  <a:pt x="2859170" y="579931"/>
                </a:cubicBezTo>
                <a:moveTo>
                  <a:pt x="2465536" y="62325"/>
                </a:moveTo>
                <a:cubicBezTo>
                  <a:pt x="2465536" y="96277"/>
                  <a:pt x="2493273" y="123893"/>
                  <a:pt x="2527374" y="123893"/>
                </a:cubicBezTo>
                <a:cubicBezTo>
                  <a:pt x="2561475" y="123893"/>
                  <a:pt x="2589211" y="96277"/>
                  <a:pt x="2589211" y="62325"/>
                </a:cubicBezTo>
                <a:cubicBezTo>
                  <a:pt x="2589211" y="27616"/>
                  <a:pt x="2561475" y="0"/>
                  <a:pt x="2527374" y="0"/>
                </a:cubicBezTo>
                <a:cubicBezTo>
                  <a:pt x="2493273" y="0"/>
                  <a:pt x="2465536" y="27616"/>
                  <a:pt x="2465536" y="62325"/>
                </a:cubicBezTo>
                <a:moveTo>
                  <a:pt x="2480639" y="568109"/>
                </a:moveTo>
                <a:lnTo>
                  <a:pt x="2574108" y="568109"/>
                </a:lnTo>
                <a:lnTo>
                  <a:pt x="2574108" y="164938"/>
                </a:lnTo>
                <a:lnTo>
                  <a:pt x="2480639" y="164938"/>
                </a:lnTo>
                <a:lnTo>
                  <a:pt x="2480639" y="568109"/>
                </a:lnTo>
                <a:close/>
                <a:moveTo>
                  <a:pt x="2183703" y="568109"/>
                </a:moveTo>
                <a:lnTo>
                  <a:pt x="2278027" y="568109"/>
                </a:lnTo>
                <a:lnTo>
                  <a:pt x="2278027" y="385864"/>
                </a:lnTo>
                <a:cubicBezTo>
                  <a:pt x="2278027" y="314082"/>
                  <a:pt x="2298640" y="266700"/>
                  <a:pt x="2347749" y="249393"/>
                </a:cubicBezTo>
                <a:cubicBezTo>
                  <a:pt x="2367602" y="242300"/>
                  <a:pt x="2391349" y="240692"/>
                  <a:pt x="2419846" y="243056"/>
                </a:cubicBezTo>
                <a:lnTo>
                  <a:pt x="2419846" y="153116"/>
                </a:lnTo>
                <a:cubicBezTo>
                  <a:pt x="2349269" y="149144"/>
                  <a:pt x="2301775" y="176003"/>
                  <a:pt x="2275653" y="247785"/>
                </a:cubicBezTo>
                <a:lnTo>
                  <a:pt x="2275653" y="164938"/>
                </a:lnTo>
                <a:lnTo>
                  <a:pt x="2183703" y="164938"/>
                </a:lnTo>
                <a:lnTo>
                  <a:pt x="2183703" y="568109"/>
                </a:lnTo>
                <a:close/>
                <a:moveTo>
                  <a:pt x="1778195" y="366098"/>
                </a:moveTo>
                <a:cubicBezTo>
                  <a:pt x="1778195" y="282494"/>
                  <a:pt x="1814671" y="228776"/>
                  <a:pt x="1881258" y="228776"/>
                </a:cubicBezTo>
                <a:cubicBezTo>
                  <a:pt x="1943856" y="228776"/>
                  <a:pt x="1987456" y="286372"/>
                  <a:pt x="1987456" y="366098"/>
                </a:cubicBezTo>
                <a:cubicBezTo>
                  <a:pt x="1987456" y="446581"/>
                  <a:pt x="1943856" y="504933"/>
                  <a:pt x="1881258" y="504933"/>
                </a:cubicBezTo>
                <a:cubicBezTo>
                  <a:pt x="1814576" y="504933"/>
                  <a:pt x="1778195" y="450553"/>
                  <a:pt x="1778195" y="366098"/>
                </a:cubicBezTo>
                <a:moveTo>
                  <a:pt x="1862925" y="579931"/>
                </a:moveTo>
                <a:cubicBezTo>
                  <a:pt x="1921533" y="579931"/>
                  <a:pt x="1964373" y="553923"/>
                  <a:pt x="1985746" y="517606"/>
                </a:cubicBezTo>
                <a:lnTo>
                  <a:pt x="1985746" y="568109"/>
                </a:lnTo>
                <a:lnTo>
                  <a:pt x="2080830" y="568109"/>
                </a:lnTo>
                <a:lnTo>
                  <a:pt x="2080830" y="164938"/>
                </a:lnTo>
                <a:lnTo>
                  <a:pt x="1985746" y="164938"/>
                </a:lnTo>
                <a:lnTo>
                  <a:pt x="1985746" y="217048"/>
                </a:lnTo>
                <a:cubicBezTo>
                  <a:pt x="1964373" y="180732"/>
                  <a:pt x="1921533" y="153116"/>
                  <a:pt x="1862925" y="153116"/>
                </a:cubicBezTo>
                <a:cubicBezTo>
                  <a:pt x="1759862" y="153116"/>
                  <a:pt x="1681496" y="233599"/>
                  <a:pt x="1681496" y="366098"/>
                </a:cubicBezTo>
                <a:cubicBezTo>
                  <a:pt x="1681496" y="498597"/>
                  <a:pt x="1759957" y="579931"/>
                  <a:pt x="1862925" y="579931"/>
                </a:cubicBezTo>
                <a:moveTo>
                  <a:pt x="1398049" y="579931"/>
                </a:moveTo>
                <a:cubicBezTo>
                  <a:pt x="1451148" y="579931"/>
                  <a:pt x="1489998" y="558651"/>
                  <a:pt x="1512131" y="518363"/>
                </a:cubicBezTo>
                <a:lnTo>
                  <a:pt x="1512131" y="568109"/>
                </a:lnTo>
                <a:lnTo>
                  <a:pt x="1604840" y="568109"/>
                </a:lnTo>
                <a:lnTo>
                  <a:pt x="1604840" y="164938"/>
                </a:lnTo>
                <a:lnTo>
                  <a:pt x="1510516" y="164938"/>
                </a:lnTo>
                <a:lnTo>
                  <a:pt x="1510516" y="388228"/>
                </a:lnTo>
                <a:cubicBezTo>
                  <a:pt x="1510516" y="469468"/>
                  <a:pt x="1467771" y="502663"/>
                  <a:pt x="1425691" y="502663"/>
                </a:cubicBezTo>
                <a:cubicBezTo>
                  <a:pt x="1378101" y="502663"/>
                  <a:pt x="1357488" y="471075"/>
                  <a:pt x="1357488" y="417452"/>
                </a:cubicBezTo>
                <a:lnTo>
                  <a:pt x="1357488" y="164938"/>
                </a:lnTo>
                <a:lnTo>
                  <a:pt x="1263164" y="164938"/>
                </a:lnTo>
                <a:lnTo>
                  <a:pt x="1263164" y="431543"/>
                </a:lnTo>
                <a:cubicBezTo>
                  <a:pt x="1263259" y="529428"/>
                  <a:pt x="1318733" y="579931"/>
                  <a:pt x="1398049" y="579931"/>
                </a:cubicBezTo>
                <a:moveTo>
                  <a:pt x="1136734" y="572081"/>
                </a:moveTo>
                <a:cubicBezTo>
                  <a:pt x="1158961" y="572081"/>
                  <a:pt x="1183468" y="568960"/>
                  <a:pt x="1196957" y="564137"/>
                </a:cubicBezTo>
                <a:lnTo>
                  <a:pt x="1196957" y="495476"/>
                </a:lnTo>
                <a:cubicBezTo>
                  <a:pt x="1183468" y="497840"/>
                  <a:pt x="1171595" y="499448"/>
                  <a:pt x="1162096" y="499448"/>
                </a:cubicBezTo>
                <a:cubicBezTo>
                  <a:pt x="1122486" y="499448"/>
                  <a:pt x="1108237" y="477412"/>
                  <a:pt x="1108237" y="435515"/>
                </a:cubicBezTo>
                <a:lnTo>
                  <a:pt x="1108237" y="238233"/>
                </a:lnTo>
                <a:lnTo>
                  <a:pt x="1189073" y="238233"/>
                </a:lnTo>
                <a:lnTo>
                  <a:pt x="1189073" y="164843"/>
                </a:lnTo>
                <a:lnTo>
                  <a:pt x="1108237" y="164843"/>
                </a:lnTo>
                <a:lnTo>
                  <a:pt x="1108237" y="46531"/>
                </a:lnTo>
                <a:lnTo>
                  <a:pt x="1016288" y="46531"/>
                </a:lnTo>
                <a:lnTo>
                  <a:pt x="1016288" y="164843"/>
                </a:lnTo>
                <a:lnTo>
                  <a:pt x="947326" y="164843"/>
                </a:lnTo>
                <a:lnTo>
                  <a:pt x="947326" y="238233"/>
                </a:lnTo>
                <a:lnTo>
                  <a:pt x="1016288" y="238233"/>
                </a:lnTo>
                <a:lnTo>
                  <a:pt x="1016288" y="452823"/>
                </a:lnTo>
                <a:cubicBezTo>
                  <a:pt x="1016288" y="542101"/>
                  <a:pt x="1070906" y="572081"/>
                  <a:pt x="1136734" y="572081"/>
                </a:cubicBezTo>
                <a:moveTo>
                  <a:pt x="734360" y="579931"/>
                </a:moveTo>
                <a:cubicBezTo>
                  <a:pt x="840558" y="579931"/>
                  <a:pt x="907905" y="515998"/>
                  <a:pt x="919019" y="441095"/>
                </a:cubicBezTo>
                <a:lnTo>
                  <a:pt x="825550" y="441095"/>
                </a:lnTo>
                <a:cubicBezTo>
                  <a:pt x="812821" y="476561"/>
                  <a:pt x="785939" y="502663"/>
                  <a:pt x="735975" y="502663"/>
                </a:cubicBezTo>
                <a:cubicBezTo>
                  <a:pt x="678127" y="502663"/>
                  <a:pt x="632152" y="456133"/>
                  <a:pt x="632152" y="367706"/>
                </a:cubicBezTo>
                <a:cubicBezTo>
                  <a:pt x="632152" y="278522"/>
                  <a:pt x="677367" y="231235"/>
                  <a:pt x="738350" y="231235"/>
                </a:cubicBezTo>
                <a:cubicBezTo>
                  <a:pt x="784325" y="231235"/>
                  <a:pt x="812821" y="256486"/>
                  <a:pt x="825550" y="292803"/>
                </a:cubicBezTo>
                <a:lnTo>
                  <a:pt x="918259" y="292803"/>
                </a:lnTo>
                <a:cubicBezTo>
                  <a:pt x="907145" y="217048"/>
                  <a:pt x="842173" y="153967"/>
                  <a:pt x="736735" y="153967"/>
                </a:cubicBezTo>
                <a:cubicBezTo>
                  <a:pt x="620278" y="153967"/>
                  <a:pt x="533079" y="237571"/>
                  <a:pt x="533079" y="367800"/>
                </a:cubicBezTo>
                <a:cubicBezTo>
                  <a:pt x="533079" y="499448"/>
                  <a:pt x="618664" y="579931"/>
                  <a:pt x="734360" y="579931"/>
                </a:cubicBezTo>
                <a:moveTo>
                  <a:pt x="172690" y="370070"/>
                </a:moveTo>
                <a:lnTo>
                  <a:pt x="209926" y="261971"/>
                </a:lnTo>
                <a:cubicBezTo>
                  <a:pt x="225789" y="220926"/>
                  <a:pt x="240797" y="174395"/>
                  <a:pt x="259035" y="119164"/>
                </a:cubicBezTo>
                <a:lnTo>
                  <a:pt x="259795" y="119164"/>
                </a:lnTo>
                <a:cubicBezTo>
                  <a:pt x="278793" y="174395"/>
                  <a:pt x="294656" y="221777"/>
                  <a:pt x="308904" y="261215"/>
                </a:cubicBezTo>
                <a:lnTo>
                  <a:pt x="346140" y="370070"/>
                </a:lnTo>
                <a:lnTo>
                  <a:pt x="172690" y="370070"/>
                </a:lnTo>
                <a:close/>
                <a:moveTo>
                  <a:pt x="0" y="568109"/>
                </a:moveTo>
                <a:lnTo>
                  <a:pt x="103823" y="568109"/>
                </a:lnTo>
                <a:lnTo>
                  <a:pt x="143433" y="452917"/>
                </a:lnTo>
                <a:lnTo>
                  <a:pt x="374827" y="452917"/>
                </a:lnTo>
                <a:lnTo>
                  <a:pt x="414437" y="568109"/>
                </a:lnTo>
                <a:lnTo>
                  <a:pt x="520635" y="568109"/>
                </a:lnTo>
                <a:lnTo>
                  <a:pt x="316124" y="15794"/>
                </a:lnTo>
                <a:lnTo>
                  <a:pt x="206791" y="15794"/>
                </a:lnTo>
                <a:lnTo>
                  <a:pt x="0" y="568109"/>
                </a:lnTo>
                <a:close/>
              </a:path>
            </a:pathLst>
          </a:custGeom>
          <a:solidFill>
            <a:schemeClr val="bg1"/>
          </a:solidFill>
          <a:ln w="9499" cap="flat">
            <a:noFill/>
            <a:prstDash val="solid"/>
            <a:miter/>
          </a:ln>
        </p:spPr>
        <p:txBody>
          <a:bodyPr rtlCol="0" anchor="ctr"/>
          <a:lstStyle/>
          <a:p>
            <a:endParaRPr lang="en-US"/>
          </a:p>
        </p:txBody>
      </p:sp>
      <p:sp>
        <p:nvSpPr>
          <p:cNvPr id="3" name="Footer Placeholder 4">
            <a:extLst>
              <a:ext uri="{FF2B5EF4-FFF2-40B4-BE49-F238E27FC236}">
                <a16:creationId xmlns:a16="http://schemas.microsoft.com/office/drawing/2014/main" id="{DCF7CA04-A556-4280-7BED-717528D657DE}"/>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1334513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Section Titl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3" y="269601"/>
            <a:ext cx="5781678" cy="886673"/>
          </a:xfrm>
        </p:spPr>
        <p:txBody>
          <a:bodyPr/>
          <a:lstStyle>
            <a:lvl1pPr>
              <a:defRPr sz="4200" b="0" i="0">
                <a:solidFill>
                  <a:schemeClr val="bg1"/>
                </a:solidFill>
                <a:latin typeface="+mj-lt"/>
              </a:defRPr>
            </a:lvl1pPr>
          </a:lstStyle>
          <a:p>
            <a:r>
              <a:rPr lang="en-US" dirty="0"/>
              <a:t>Click to edit Master</a:t>
            </a:r>
            <a:endParaRPr lang="en-GB" dirty="0"/>
          </a:p>
        </p:txBody>
      </p:sp>
      <p:sp>
        <p:nvSpPr>
          <p:cNvPr id="5" name="Graphic 11">
            <a:extLst>
              <a:ext uri="{FF2B5EF4-FFF2-40B4-BE49-F238E27FC236}">
                <a16:creationId xmlns:a16="http://schemas.microsoft.com/office/drawing/2014/main" id="{306EF912-77FF-EC72-7590-3D1604547AA0}"/>
              </a:ext>
            </a:extLst>
          </p:cNvPr>
          <p:cNvSpPr/>
          <p:nvPr userDrawn="1"/>
        </p:nvSpPr>
        <p:spPr>
          <a:xfrm>
            <a:off x="9244208" y="317500"/>
            <a:ext cx="2636642" cy="1008569"/>
          </a:xfrm>
          <a:custGeom>
            <a:avLst/>
            <a:gdLst>
              <a:gd name="connsiteX0" fmla="*/ 4115562 w 4188999"/>
              <a:gd name="connsiteY0" fmla="*/ 1595750 h 1602377"/>
              <a:gd name="connsiteX1" fmla="*/ 4189000 w 4188999"/>
              <a:gd name="connsiteY1" fmla="*/ 1522747 h 1602377"/>
              <a:gd name="connsiteX2" fmla="*/ 4115562 w 4188999"/>
              <a:gd name="connsiteY2" fmla="*/ 1450690 h 1602377"/>
              <a:gd name="connsiteX3" fmla="*/ 4042124 w 4188999"/>
              <a:gd name="connsiteY3" fmla="*/ 1522747 h 1602377"/>
              <a:gd name="connsiteX4" fmla="*/ 4115562 w 4188999"/>
              <a:gd name="connsiteY4" fmla="*/ 1595750 h 1602377"/>
              <a:gd name="connsiteX5" fmla="*/ 3601307 w 4188999"/>
              <a:gd name="connsiteY5" fmla="*/ 1296067 h 1602377"/>
              <a:gd name="connsiteX6" fmla="*/ 3731038 w 4188999"/>
              <a:gd name="connsiteY6" fmla="*/ 1179414 h 1602377"/>
              <a:gd name="connsiteX7" fmla="*/ 3859816 w 4188999"/>
              <a:gd name="connsiteY7" fmla="*/ 1296067 h 1602377"/>
              <a:gd name="connsiteX8" fmla="*/ 3601307 w 4188999"/>
              <a:gd name="connsiteY8" fmla="*/ 1296067 h 1602377"/>
              <a:gd name="connsiteX9" fmla="*/ 3735800 w 4188999"/>
              <a:gd name="connsiteY9" fmla="*/ 1602378 h 1602377"/>
              <a:gd name="connsiteX10" fmla="*/ 3960019 w 4188999"/>
              <a:gd name="connsiteY10" fmla="*/ 1462053 h 1602377"/>
              <a:gd name="connsiteX11" fmla="*/ 3839813 w 4188999"/>
              <a:gd name="connsiteY11" fmla="*/ 1462053 h 1602377"/>
              <a:gd name="connsiteX12" fmla="*/ 3737705 w 4188999"/>
              <a:gd name="connsiteY12" fmla="*/ 1513278 h 1602377"/>
              <a:gd name="connsiteX13" fmla="*/ 3599403 w 4188999"/>
              <a:gd name="connsiteY13" fmla="*/ 1378634 h 1602377"/>
              <a:gd name="connsiteX14" fmla="*/ 3973354 w 4188999"/>
              <a:gd name="connsiteY14" fmla="*/ 1378634 h 1602377"/>
              <a:gd name="connsiteX15" fmla="*/ 3728180 w 4188999"/>
              <a:gd name="connsiteY15" fmla="*/ 1089367 h 1602377"/>
              <a:gd name="connsiteX16" fmla="*/ 3483959 w 4188999"/>
              <a:gd name="connsiteY16" fmla="*/ 1347387 h 1602377"/>
              <a:gd name="connsiteX17" fmla="*/ 3735800 w 4188999"/>
              <a:gd name="connsiteY17" fmla="*/ 1602378 h 1602377"/>
              <a:gd name="connsiteX18" fmla="*/ 3363754 w 4188999"/>
              <a:gd name="connsiteY18" fmla="*/ 1592909 h 1602377"/>
              <a:gd name="connsiteX19" fmla="*/ 3436239 w 4188999"/>
              <a:gd name="connsiteY19" fmla="*/ 1583441 h 1602377"/>
              <a:gd name="connsiteX20" fmla="*/ 3436239 w 4188999"/>
              <a:gd name="connsiteY20" fmla="*/ 1500969 h 1602377"/>
              <a:gd name="connsiteX21" fmla="*/ 3394234 w 4188999"/>
              <a:gd name="connsiteY21" fmla="*/ 1505703 h 1602377"/>
              <a:gd name="connsiteX22" fmla="*/ 3329369 w 4188999"/>
              <a:gd name="connsiteY22" fmla="*/ 1428912 h 1602377"/>
              <a:gd name="connsiteX23" fmla="*/ 3329369 w 4188999"/>
              <a:gd name="connsiteY23" fmla="*/ 1191818 h 1602377"/>
              <a:gd name="connsiteX24" fmla="*/ 3426714 w 4188999"/>
              <a:gd name="connsiteY24" fmla="*/ 1191818 h 1602377"/>
              <a:gd name="connsiteX25" fmla="*/ 3426714 w 4188999"/>
              <a:gd name="connsiteY25" fmla="*/ 1103570 h 1602377"/>
              <a:gd name="connsiteX26" fmla="*/ 3329369 w 4188999"/>
              <a:gd name="connsiteY26" fmla="*/ 1103570 h 1602377"/>
              <a:gd name="connsiteX27" fmla="*/ 3329369 w 4188999"/>
              <a:gd name="connsiteY27" fmla="*/ 961256 h 1602377"/>
              <a:gd name="connsiteX28" fmla="*/ 3218688 w 4188999"/>
              <a:gd name="connsiteY28" fmla="*/ 961256 h 1602377"/>
              <a:gd name="connsiteX29" fmla="*/ 3218688 w 4188999"/>
              <a:gd name="connsiteY29" fmla="*/ 1103570 h 1602377"/>
              <a:gd name="connsiteX30" fmla="*/ 3135725 w 4188999"/>
              <a:gd name="connsiteY30" fmla="*/ 1103570 h 1602377"/>
              <a:gd name="connsiteX31" fmla="*/ 3135725 w 4188999"/>
              <a:gd name="connsiteY31" fmla="*/ 1191818 h 1602377"/>
              <a:gd name="connsiteX32" fmla="*/ 3218688 w 4188999"/>
              <a:gd name="connsiteY32" fmla="*/ 1191818 h 1602377"/>
              <a:gd name="connsiteX33" fmla="*/ 3218688 w 4188999"/>
              <a:gd name="connsiteY33" fmla="*/ 1449743 h 1602377"/>
              <a:gd name="connsiteX34" fmla="*/ 3363754 w 4188999"/>
              <a:gd name="connsiteY34" fmla="*/ 1592909 h 1602377"/>
              <a:gd name="connsiteX35" fmla="*/ 2815209 w 4188999"/>
              <a:gd name="connsiteY35" fmla="*/ 1602378 h 1602377"/>
              <a:gd name="connsiteX36" fmla="*/ 2952560 w 4188999"/>
              <a:gd name="connsiteY36" fmla="*/ 1528428 h 1602377"/>
              <a:gd name="connsiteX37" fmla="*/ 2952560 w 4188999"/>
              <a:gd name="connsiteY37" fmla="*/ 1588175 h 1602377"/>
              <a:gd name="connsiteX38" fmla="*/ 3064193 w 4188999"/>
              <a:gd name="connsiteY38" fmla="*/ 1588175 h 1602377"/>
              <a:gd name="connsiteX39" fmla="*/ 3064193 w 4188999"/>
              <a:gd name="connsiteY39" fmla="*/ 1103570 h 1602377"/>
              <a:gd name="connsiteX40" fmla="*/ 2950655 w 4188999"/>
              <a:gd name="connsiteY40" fmla="*/ 1103570 h 1602377"/>
              <a:gd name="connsiteX41" fmla="*/ 2950655 w 4188999"/>
              <a:gd name="connsiteY41" fmla="*/ 1372006 h 1602377"/>
              <a:gd name="connsiteX42" fmla="*/ 2848547 w 4188999"/>
              <a:gd name="connsiteY42" fmla="*/ 1509490 h 1602377"/>
              <a:gd name="connsiteX43" fmla="*/ 2766536 w 4188999"/>
              <a:gd name="connsiteY43" fmla="*/ 1407040 h 1602377"/>
              <a:gd name="connsiteX44" fmla="*/ 2766536 w 4188999"/>
              <a:gd name="connsiteY44" fmla="*/ 1103570 h 1602377"/>
              <a:gd name="connsiteX45" fmla="*/ 2652998 w 4188999"/>
              <a:gd name="connsiteY45" fmla="*/ 1103570 h 1602377"/>
              <a:gd name="connsiteX46" fmla="*/ 2652998 w 4188999"/>
              <a:gd name="connsiteY46" fmla="*/ 1424178 h 1602377"/>
              <a:gd name="connsiteX47" fmla="*/ 2815209 w 4188999"/>
              <a:gd name="connsiteY47" fmla="*/ 1602378 h 1602377"/>
              <a:gd name="connsiteX48" fmla="*/ 2499360 w 4188999"/>
              <a:gd name="connsiteY48" fmla="*/ 1592909 h 1602377"/>
              <a:gd name="connsiteX49" fmla="*/ 2571845 w 4188999"/>
              <a:gd name="connsiteY49" fmla="*/ 1583441 h 1602377"/>
              <a:gd name="connsiteX50" fmla="*/ 2571845 w 4188999"/>
              <a:gd name="connsiteY50" fmla="*/ 1500969 h 1602377"/>
              <a:gd name="connsiteX51" fmla="*/ 2529840 w 4188999"/>
              <a:gd name="connsiteY51" fmla="*/ 1505703 h 1602377"/>
              <a:gd name="connsiteX52" fmla="*/ 2464975 w 4188999"/>
              <a:gd name="connsiteY52" fmla="*/ 1428912 h 1602377"/>
              <a:gd name="connsiteX53" fmla="*/ 2464975 w 4188999"/>
              <a:gd name="connsiteY53" fmla="*/ 1191818 h 1602377"/>
              <a:gd name="connsiteX54" fmla="*/ 2562320 w 4188999"/>
              <a:gd name="connsiteY54" fmla="*/ 1191818 h 1602377"/>
              <a:gd name="connsiteX55" fmla="*/ 2562320 w 4188999"/>
              <a:gd name="connsiteY55" fmla="*/ 1103570 h 1602377"/>
              <a:gd name="connsiteX56" fmla="*/ 2465070 w 4188999"/>
              <a:gd name="connsiteY56" fmla="*/ 1103570 h 1602377"/>
              <a:gd name="connsiteX57" fmla="*/ 2465070 w 4188999"/>
              <a:gd name="connsiteY57" fmla="*/ 961256 h 1602377"/>
              <a:gd name="connsiteX58" fmla="*/ 2354390 w 4188999"/>
              <a:gd name="connsiteY58" fmla="*/ 961256 h 1602377"/>
              <a:gd name="connsiteX59" fmla="*/ 2354390 w 4188999"/>
              <a:gd name="connsiteY59" fmla="*/ 1103570 h 1602377"/>
              <a:gd name="connsiteX60" fmla="*/ 2271427 w 4188999"/>
              <a:gd name="connsiteY60" fmla="*/ 1103570 h 1602377"/>
              <a:gd name="connsiteX61" fmla="*/ 2271427 w 4188999"/>
              <a:gd name="connsiteY61" fmla="*/ 1191818 h 1602377"/>
              <a:gd name="connsiteX62" fmla="*/ 2354390 w 4188999"/>
              <a:gd name="connsiteY62" fmla="*/ 1191818 h 1602377"/>
              <a:gd name="connsiteX63" fmla="*/ 2354390 w 4188999"/>
              <a:gd name="connsiteY63" fmla="*/ 1449743 h 1602377"/>
              <a:gd name="connsiteX64" fmla="*/ 2499360 w 4188999"/>
              <a:gd name="connsiteY64" fmla="*/ 1592909 h 1602377"/>
              <a:gd name="connsiteX65" fmla="*/ 2069116 w 4188999"/>
              <a:gd name="connsiteY65" fmla="*/ 980194 h 1602377"/>
              <a:gd name="connsiteX66" fmla="*/ 2143506 w 4188999"/>
              <a:gd name="connsiteY66" fmla="*/ 1054144 h 1602377"/>
              <a:gd name="connsiteX67" fmla="*/ 2217896 w 4188999"/>
              <a:gd name="connsiteY67" fmla="*/ 980194 h 1602377"/>
              <a:gd name="connsiteX68" fmla="*/ 2143506 w 4188999"/>
              <a:gd name="connsiteY68" fmla="*/ 905297 h 1602377"/>
              <a:gd name="connsiteX69" fmla="*/ 2069116 w 4188999"/>
              <a:gd name="connsiteY69" fmla="*/ 980194 h 1602377"/>
              <a:gd name="connsiteX70" fmla="*/ 2087213 w 4188999"/>
              <a:gd name="connsiteY70" fmla="*/ 1588175 h 1602377"/>
              <a:gd name="connsiteX71" fmla="*/ 2199799 w 4188999"/>
              <a:gd name="connsiteY71" fmla="*/ 1588175 h 1602377"/>
              <a:gd name="connsiteX72" fmla="*/ 2199799 w 4188999"/>
              <a:gd name="connsiteY72" fmla="*/ 1103570 h 1602377"/>
              <a:gd name="connsiteX73" fmla="*/ 2087213 w 4188999"/>
              <a:gd name="connsiteY73" fmla="*/ 1103570 h 1602377"/>
              <a:gd name="connsiteX74" fmla="*/ 2087213 w 4188999"/>
              <a:gd name="connsiteY74" fmla="*/ 1588175 h 1602377"/>
              <a:gd name="connsiteX75" fmla="*/ 1928908 w 4188999"/>
              <a:gd name="connsiteY75" fmla="*/ 1592909 h 1602377"/>
              <a:gd name="connsiteX76" fmla="*/ 2001393 w 4188999"/>
              <a:gd name="connsiteY76" fmla="*/ 1583441 h 1602377"/>
              <a:gd name="connsiteX77" fmla="*/ 2001393 w 4188999"/>
              <a:gd name="connsiteY77" fmla="*/ 1500969 h 1602377"/>
              <a:gd name="connsiteX78" fmla="*/ 1959388 w 4188999"/>
              <a:gd name="connsiteY78" fmla="*/ 1505703 h 1602377"/>
              <a:gd name="connsiteX79" fmla="*/ 1894523 w 4188999"/>
              <a:gd name="connsiteY79" fmla="*/ 1428912 h 1602377"/>
              <a:gd name="connsiteX80" fmla="*/ 1894523 w 4188999"/>
              <a:gd name="connsiteY80" fmla="*/ 1191818 h 1602377"/>
              <a:gd name="connsiteX81" fmla="*/ 1991868 w 4188999"/>
              <a:gd name="connsiteY81" fmla="*/ 1191818 h 1602377"/>
              <a:gd name="connsiteX82" fmla="*/ 1991868 w 4188999"/>
              <a:gd name="connsiteY82" fmla="*/ 1103570 h 1602377"/>
              <a:gd name="connsiteX83" fmla="*/ 1894523 w 4188999"/>
              <a:gd name="connsiteY83" fmla="*/ 1103570 h 1602377"/>
              <a:gd name="connsiteX84" fmla="*/ 1894523 w 4188999"/>
              <a:gd name="connsiteY84" fmla="*/ 961256 h 1602377"/>
              <a:gd name="connsiteX85" fmla="*/ 1783842 w 4188999"/>
              <a:gd name="connsiteY85" fmla="*/ 961256 h 1602377"/>
              <a:gd name="connsiteX86" fmla="*/ 1783842 w 4188999"/>
              <a:gd name="connsiteY86" fmla="*/ 1103570 h 1602377"/>
              <a:gd name="connsiteX87" fmla="*/ 1700879 w 4188999"/>
              <a:gd name="connsiteY87" fmla="*/ 1103570 h 1602377"/>
              <a:gd name="connsiteX88" fmla="*/ 1700879 w 4188999"/>
              <a:gd name="connsiteY88" fmla="*/ 1191818 h 1602377"/>
              <a:gd name="connsiteX89" fmla="*/ 1783842 w 4188999"/>
              <a:gd name="connsiteY89" fmla="*/ 1191818 h 1602377"/>
              <a:gd name="connsiteX90" fmla="*/ 1783842 w 4188999"/>
              <a:gd name="connsiteY90" fmla="*/ 1449743 h 1602377"/>
              <a:gd name="connsiteX91" fmla="*/ 1928908 w 4188999"/>
              <a:gd name="connsiteY91" fmla="*/ 1592909 h 1602377"/>
              <a:gd name="connsiteX92" fmla="*/ 1450848 w 4188999"/>
              <a:gd name="connsiteY92" fmla="*/ 1602378 h 1602377"/>
              <a:gd name="connsiteX93" fmla="*/ 1666494 w 4188999"/>
              <a:gd name="connsiteY93" fmla="*/ 1444914 h 1602377"/>
              <a:gd name="connsiteX94" fmla="*/ 1488091 w 4188999"/>
              <a:gd name="connsiteY94" fmla="*/ 1298813 h 1602377"/>
              <a:gd name="connsiteX95" fmla="*/ 1428941 w 4188999"/>
              <a:gd name="connsiteY95" fmla="*/ 1285557 h 1602377"/>
              <a:gd name="connsiteX96" fmla="*/ 1351693 w 4188999"/>
              <a:gd name="connsiteY96" fmla="*/ 1229598 h 1602377"/>
              <a:gd name="connsiteX97" fmla="*/ 1435608 w 4188999"/>
              <a:gd name="connsiteY97" fmla="*/ 1172691 h 1602377"/>
              <a:gd name="connsiteX98" fmla="*/ 1535811 w 4188999"/>
              <a:gd name="connsiteY98" fmla="*/ 1234332 h 1602377"/>
              <a:gd name="connsiteX99" fmla="*/ 1649349 w 4188999"/>
              <a:gd name="connsiteY99" fmla="*/ 1234332 h 1602377"/>
              <a:gd name="connsiteX100" fmla="*/ 1436561 w 4188999"/>
              <a:gd name="connsiteY100" fmla="*/ 1090219 h 1602377"/>
              <a:gd name="connsiteX101" fmla="*/ 1236155 w 4188999"/>
              <a:gd name="connsiteY101" fmla="*/ 1236320 h 1602377"/>
              <a:gd name="connsiteX102" fmla="*/ 1400270 w 4188999"/>
              <a:gd name="connsiteY102" fmla="*/ 1380433 h 1602377"/>
              <a:gd name="connsiteX103" fmla="*/ 1457516 w 4188999"/>
              <a:gd name="connsiteY103" fmla="*/ 1392742 h 1602377"/>
              <a:gd name="connsiteX104" fmla="*/ 1551051 w 4188999"/>
              <a:gd name="connsiteY104" fmla="*/ 1456277 h 1602377"/>
              <a:gd name="connsiteX105" fmla="*/ 1456563 w 4188999"/>
              <a:gd name="connsiteY105" fmla="*/ 1518864 h 1602377"/>
              <a:gd name="connsiteX106" fmla="*/ 1341120 w 4188999"/>
              <a:gd name="connsiteY106" fmla="*/ 1437339 h 1602377"/>
              <a:gd name="connsiteX107" fmla="*/ 1219010 w 4188999"/>
              <a:gd name="connsiteY107" fmla="*/ 1437339 h 1602377"/>
              <a:gd name="connsiteX108" fmla="*/ 1450848 w 4188999"/>
              <a:gd name="connsiteY108" fmla="*/ 1602378 h 1602377"/>
              <a:gd name="connsiteX109" fmla="*/ 720090 w 4188999"/>
              <a:gd name="connsiteY109" fmla="*/ 1588175 h 1602377"/>
              <a:gd name="connsiteX110" fmla="*/ 833628 w 4188999"/>
              <a:gd name="connsiteY110" fmla="*/ 1588175 h 1602377"/>
              <a:gd name="connsiteX111" fmla="*/ 833628 w 4188999"/>
              <a:gd name="connsiteY111" fmla="*/ 1317845 h 1602377"/>
              <a:gd name="connsiteX112" fmla="*/ 943356 w 4188999"/>
              <a:gd name="connsiteY112" fmla="*/ 1182254 h 1602377"/>
              <a:gd name="connsiteX113" fmla="*/ 1023461 w 4188999"/>
              <a:gd name="connsiteY113" fmla="*/ 1275236 h 1602377"/>
              <a:gd name="connsiteX114" fmla="*/ 1023461 w 4188999"/>
              <a:gd name="connsiteY114" fmla="*/ 1588175 h 1602377"/>
              <a:gd name="connsiteX115" fmla="*/ 1137952 w 4188999"/>
              <a:gd name="connsiteY115" fmla="*/ 1588175 h 1602377"/>
              <a:gd name="connsiteX116" fmla="*/ 1137952 w 4188999"/>
              <a:gd name="connsiteY116" fmla="*/ 1265673 h 1602377"/>
              <a:gd name="connsiteX117" fmla="*/ 975741 w 4188999"/>
              <a:gd name="connsiteY117" fmla="*/ 1089272 h 1602377"/>
              <a:gd name="connsiteX118" fmla="*/ 830675 w 4188999"/>
              <a:gd name="connsiteY118" fmla="*/ 1166063 h 1602377"/>
              <a:gd name="connsiteX119" fmla="*/ 830675 w 4188999"/>
              <a:gd name="connsiteY119" fmla="*/ 1103475 h 1602377"/>
              <a:gd name="connsiteX120" fmla="*/ 720090 w 4188999"/>
              <a:gd name="connsiteY120" fmla="*/ 1103475 h 1602377"/>
              <a:gd name="connsiteX121" fmla="*/ 720090 w 4188999"/>
              <a:gd name="connsiteY121" fmla="*/ 1588175 h 1602377"/>
              <a:gd name="connsiteX122" fmla="*/ 471964 w 4188999"/>
              <a:gd name="connsiteY122" fmla="*/ 1588175 h 1602377"/>
              <a:gd name="connsiteX123" fmla="*/ 591217 w 4188999"/>
              <a:gd name="connsiteY123" fmla="*/ 1588175 h 1602377"/>
              <a:gd name="connsiteX124" fmla="*/ 591217 w 4188999"/>
              <a:gd name="connsiteY124" fmla="*/ 924329 h 1602377"/>
              <a:gd name="connsiteX125" fmla="*/ 471964 w 4188999"/>
              <a:gd name="connsiteY125" fmla="*/ 924329 h 1602377"/>
              <a:gd name="connsiteX126" fmla="*/ 471964 w 4188999"/>
              <a:gd name="connsiteY126" fmla="*/ 1588175 h 1602377"/>
              <a:gd name="connsiteX127" fmla="*/ 3960971 w 4188999"/>
              <a:gd name="connsiteY127" fmla="*/ 697081 h 1602377"/>
              <a:gd name="connsiteX128" fmla="*/ 4176617 w 4188999"/>
              <a:gd name="connsiteY128" fmla="*/ 539618 h 1602377"/>
              <a:gd name="connsiteX129" fmla="*/ 3998214 w 4188999"/>
              <a:gd name="connsiteY129" fmla="*/ 393517 h 1602377"/>
              <a:gd name="connsiteX130" fmla="*/ 3939064 w 4188999"/>
              <a:gd name="connsiteY130" fmla="*/ 380261 h 1602377"/>
              <a:gd name="connsiteX131" fmla="*/ 3861816 w 4188999"/>
              <a:gd name="connsiteY131" fmla="*/ 324301 h 1602377"/>
              <a:gd name="connsiteX132" fmla="*/ 3945731 w 4188999"/>
              <a:gd name="connsiteY132" fmla="*/ 267394 h 1602377"/>
              <a:gd name="connsiteX133" fmla="*/ 4045934 w 4188999"/>
              <a:gd name="connsiteY133" fmla="*/ 329035 h 1602377"/>
              <a:gd name="connsiteX134" fmla="*/ 4159472 w 4188999"/>
              <a:gd name="connsiteY134" fmla="*/ 329035 h 1602377"/>
              <a:gd name="connsiteX135" fmla="*/ 3946684 w 4188999"/>
              <a:gd name="connsiteY135" fmla="*/ 184923 h 1602377"/>
              <a:gd name="connsiteX136" fmla="*/ 3746278 w 4188999"/>
              <a:gd name="connsiteY136" fmla="*/ 331024 h 1602377"/>
              <a:gd name="connsiteX137" fmla="*/ 3910394 w 4188999"/>
              <a:gd name="connsiteY137" fmla="*/ 475136 h 1602377"/>
              <a:gd name="connsiteX138" fmla="*/ 3967639 w 4188999"/>
              <a:gd name="connsiteY138" fmla="*/ 487446 h 1602377"/>
              <a:gd name="connsiteX139" fmla="*/ 4061174 w 4188999"/>
              <a:gd name="connsiteY139" fmla="*/ 550980 h 1602377"/>
              <a:gd name="connsiteX140" fmla="*/ 3966686 w 4188999"/>
              <a:gd name="connsiteY140" fmla="*/ 613568 h 1602377"/>
              <a:gd name="connsiteX141" fmla="*/ 3851243 w 4188999"/>
              <a:gd name="connsiteY141" fmla="*/ 532043 h 1602377"/>
              <a:gd name="connsiteX142" fmla="*/ 3729133 w 4188999"/>
              <a:gd name="connsiteY142" fmla="*/ 532043 h 1602377"/>
              <a:gd name="connsiteX143" fmla="*/ 3960971 w 4188999"/>
              <a:gd name="connsiteY143" fmla="*/ 697081 h 1602377"/>
              <a:gd name="connsiteX144" fmla="*/ 3307747 w 4188999"/>
              <a:gd name="connsiteY144" fmla="*/ 390771 h 1602377"/>
              <a:gd name="connsiteX145" fmla="*/ 3437478 w 4188999"/>
              <a:gd name="connsiteY145" fmla="*/ 274117 h 1602377"/>
              <a:gd name="connsiteX146" fmla="*/ 3566255 w 4188999"/>
              <a:gd name="connsiteY146" fmla="*/ 390771 h 1602377"/>
              <a:gd name="connsiteX147" fmla="*/ 3307747 w 4188999"/>
              <a:gd name="connsiteY147" fmla="*/ 390771 h 1602377"/>
              <a:gd name="connsiteX148" fmla="*/ 3442240 w 4188999"/>
              <a:gd name="connsiteY148" fmla="*/ 697081 h 1602377"/>
              <a:gd name="connsiteX149" fmla="*/ 3666458 w 4188999"/>
              <a:gd name="connsiteY149" fmla="*/ 556756 h 1602377"/>
              <a:gd name="connsiteX150" fmla="*/ 3546253 w 4188999"/>
              <a:gd name="connsiteY150" fmla="*/ 556756 h 1602377"/>
              <a:gd name="connsiteX151" fmla="*/ 3444145 w 4188999"/>
              <a:gd name="connsiteY151" fmla="*/ 607981 h 1602377"/>
              <a:gd name="connsiteX152" fmla="*/ 3305842 w 4188999"/>
              <a:gd name="connsiteY152" fmla="*/ 473337 h 1602377"/>
              <a:gd name="connsiteX153" fmla="*/ 3679889 w 4188999"/>
              <a:gd name="connsiteY153" fmla="*/ 473337 h 1602377"/>
              <a:gd name="connsiteX154" fmla="*/ 3434715 w 4188999"/>
              <a:gd name="connsiteY154" fmla="*/ 184070 h 1602377"/>
              <a:gd name="connsiteX155" fmla="*/ 3190494 w 4188999"/>
              <a:gd name="connsiteY155" fmla="*/ 441996 h 1602377"/>
              <a:gd name="connsiteX156" fmla="*/ 3442240 w 4188999"/>
              <a:gd name="connsiteY156" fmla="*/ 697081 h 1602377"/>
              <a:gd name="connsiteX157" fmla="*/ 2968371 w 4188999"/>
              <a:gd name="connsiteY157" fmla="*/ 74897 h 1602377"/>
              <a:gd name="connsiteX158" fmla="*/ 3042761 w 4188999"/>
              <a:gd name="connsiteY158" fmla="*/ 148847 h 1602377"/>
              <a:gd name="connsiteX159" fmla="*/ 3117152 w 4188999"/>
              <a:gd name="connsiteY159" fmla="*/ 74897 h 1602377"/>
              <a:gd name="connsiteX160" fmla="*/ 3042761 w 4188999"/>
              <a:gd name="connsiteY160" fmla="*/ 0 h 1602377"/>
              <a:gd name="connsiteX161" fmla="*/ 2968371 w 4188999"/>
              <a:gd name="connsiteY161" fmla="*/ 74897 h 1602377"/>
              <a:gd name="connsiteX162" fmla="*/ 2986469 w 4188999"/>
              <a:gd name="connsiteY162" fmla="*/ 682878 h 1602377"/>
              <a:gd name="connsiteX163" fmla="*/ 3099054 w 4188999"/>
              <a:gd name="connsiteY163" fmla="*/ 682878 h 1602377"/>
              <a:gd name="connsiteX164" fmla="*/ 3099054 w 4188999"/>
              <a:gd name="connsiteY164" fmla="*/ 198179 h 1602377"/>
              <a:gd name="connsiteX165" fmla="*/ 2986469 w 4188999"/>
              <a:gd name="connsiteY165" fmla="*/ 198179 h 1602377"/>
              <a:gd name="connsiteX166" fmla="*/ 2986469 w 4188999"/>
              <a:gd name="connsiteY166" fmla="*/ 682878 h 1602377"/>
              <a:gd name="connsiteX167" fmla="*/ 2628995 w 4188999"/>
              <a:gd name="connsiteY167" fmla="*/ 682878 h 1602377"/>
              <a:gd name="connsiteX168" fmla="*/ 2742533 w 4188999"/>
              <a:gd name="connsiteY168" fmla="*/ 682878 h 1602377"/>
              <a:gd name="connsiteX169" fmla="*/ 2742533 w 4188999"/>
              <a:gd name="connsiteY169" fmla="*/ 463774 h 1602377"/>
              <a:gd name="connsiteX170" fmla="*/ 2826449 w 4188999"/>
              <a:gd name="connsiteY170" fmla="*/ 299682 h 1602377"/>
              <a:gd name="connsiteX171" fmla="*/ 2913316 w 4188999"/>
              <a:gd name="connsiteY171" fmla="*/ 292108 h 1602377"/>
              <a:gd name="connsiteX172" fmla="*/ 2913316 w 4188999"/>
              <a:gd name="connsiteY172" fmla="*/ 183976 h 1602377"/>
              <a:gd name="connsiteX173" fmla="*/ 2739676 w 4188999"/>
              <a:gd name="connsiteY173" fmla="*/ 297789 h 1602377"/>
              <a:gd name="connsiteX174" fmla="*/ 2739676 w 4188999"/>
              <a:gd name="connsiteY174" fmla="*/ 198179 h 1602377"/>
              <a:gd name="connsiteX175" fmla="*/ 2628995 w 4188999"/>
              <a:gd name="connsiteY175" fmla="*/ 198179 h 1602377"/>
              <a:gd name="connsiteX176" fmla="*/ 2628995 w 4188999"/>
              <a:gd name="connsiteY176" fmla="*/ 682878 h 1602377"/>
              <a:gd name="connsiteX177" fmla="*/ 2140744 w 4188999"/>
              <a:gd name="connsiteY177" fmla="*/ 440102 h 1602377"/>
              <a:gd name="connsiteX178" fmla="*/ 2264759 w 4188999"/>
              <a:gd name="connsiteY178" fmla="*/ 275064 h 1602377"/>
              <a:gd name="connsiteX179" fmla="*/ 2392585 w 4188999"/>
              <a:gd name="connsiteY179" fmla="*/ 440102 h 1602377"/>
              <a:gd name="connsiteX180" fmla="*/ 2264759 w 4188999"/>
              <a:gd name="connsiteY180" fmla="*/ 607034 h 1602377"/>
              <a:gd name="connsiteX181" fmla="*/ 2140744 w 4188999"/>
              <a:gd name="connsiteY181" fmla="*/ 440102 h 1602377"/>
              <a:gd name="connsiteX182" fmla="*/ 2242852 w 4188999"/>
              <a:gd name="connsiteY182" fmla="*/ 697081 h 1602377"/>
              <a:gd name="connsiteX183" fmla="*/ 2390775 w 4188999"/>
              <a:gd name="connsiteY183" fmla="*/ 622184 h 1602377"/>
              <a:gd name="connsiteX184" fmla="*/ 2390775 w 4188999"/>
              <a:gd name="connsiteY184" fmla="*/ 682878 h 1602377"/>
              <a:gd name="connsiteX185" fmla="*/ 2505266 w 4188999"/>
              <a:gd name="connsiteY185" fmla="*/ 682878 h 1602377"/>
              <a:gd name="connsiteX186" fmla="*/ 2505266 w 4188999"/>
              <a:gd name="connsiteY186" fmla="*/ 198179 h 1602377"/>
              <a:gd name="connsiteX187" fmla="*/ 2390775 w 4188999"/>
              <a:gd name="connsiteY187" fmla="*/ 198179 h 1602377"/>
              <a:gd name="connsiteX188" fmla="*/ 2390775 w 4188999"/>
              <a:gd name="connsiteY188" fmla="*/ 260766 h 1602377"/>
              <a:gd name="connsiteX189" fmla="*/ 2242852 w 4188999"/>
              <a:gd name="connsiteY189" fmla="*/ 183976 h 1602377"/>
              <a:gd name="connsiteX190" fmla="*/ 2024348 w 4188999"/>
              <a:gd name="connsiteY190" fmla="*/ 440008 h 1602377"/>
              <a:gd name="connsiteX191" fmla="*/ 2242852 w 4188999"/>
              <a:gd name="connsiteY191" fmla="*/ 697081 h 1602377"/>
              <a:gd name="connsiteX192" fmla="*/ 1683068 w 4188999"/>
              <a:gd name="connsiteY192" fmla="*/ 697081 h 1602377"/>
              <a:gd name="connsiteX193" fmla="*/ 1820418 w 4188999"/>
              <a:gd name="connsiteY193" fmla="*/ 623131 h 1602377"/>
              <a:gd name="connsiteX194" fmla="*/ 1820418 w 4188999"/>
              <a:gd name="connsiteY194" fmla="*/ 682878 h 1602377"/>
              <a:gd name="connsiteX195" fmla="*/ 1932051 w 4188999"/>
              <a:gd name="connsiteY195" fmla="*/ 682878 h 1602377"/>
              <a:gd name="connsiteX196" fmla="*/ 1932051 w 4188999"/>
              <a:gd name="connsiteY196" fmla="*/ 198179 h 1602377"/>
              <a:gd name="connsiteX197" fmla="*/ 1818513 w 4188999"/>
              <a:gd name="connsiteY197" fmla="*/ 198179 h 1602377"/>
              <a:gd name="connsiteX198" fmla="*/ 1818513 w 4188999"/>
              <a:gd name="connsiteY198" fmla="*/ 466615 h 1602377"/>
              <a:gd name="connsiteX199" fmla="*/ 1716405 w 4188999"/>
              <a:gd name="connsiteY199" fmla="*/ 604099 h 1602377"/>
              <a:gd name="connsiteX200" fmla="*/ 1634395 w 4188999"/>
              <a:gd name="connsiteY200" fmla="*/ 501649 h 1602377"/>
              <a:gd name="connsiteX201" fmla="*/ 1634395 w 4188999"/>
              <a:gd name="connsiteY201" fmla="*/ 198179 h 1602377"/>
              <a:gd name="connsiteX202" fmla="*/ 1520857 w 4188999"/>
              <a:gd name="connsiteY202" fmla="*/ 198179 h 1602377"/>
              <a:gd name="connsiteX203" fmla="*/ 1520857 w 4188999"/>
              <a:gd name="connsiteY203" fmla="*/ 518787 h 1602377"/>
              <a:gd name="connsiteX204" fmla="*/ 1683068 w 4188999"/>
              <a:gd name="connsiteY204" fmla="*/ 697081 h 1602377"/>
              <a:gd name="connsiteX205" fmla="*/ 1368552 w 4188999"/>
              <a:gd name="connsiteY205" fmla="*/ 687613 h 1602377"/>
              <a:gd name="connsiteX206" fmla="*/ 1441037 w 4188999"/>
              <a:gd name="connsiteY206" fmla="*/ 678144 h 1602377"/>
              <a:gd name="connsiteX207" fmla="*/ 1441037 w 4188999"/>
              <a:gd name="connsiteY207" fmla="*/ 595577 h 1602377"/>
              <a:gd name="connsiteX208" fmla="*/ 1399032 w 4188999"/>
              <a:gd name="connsiteY208" fmla="*/ 600312 h 1602377"/>
              <a:gd name="connsiteX209" fmla="*/ 1334167 w 4188999"/>
              <a:gd name="connsiteY209" fmla="*/ 523521 h 1602377"/>
              <a:gd name="connsiteX210" fmla="*/ 1334167 w 4188999"/>
              <a:gd name="connsiteY210" fmla="*/ 286426 h 1602377"/>
              <a:gd name="connsiteX211" fmla="*/ 1431512 w 4188999"/>
              <a:gd name="connsiteY211" fmla="*/ 286426 h 1602377"/>
              <a:gd name="connsiteX212" fmla="*/ 1431512 w 4188999"/>
              <a:gd name="connsiteY212" fmla="*/ 198179 h 1602377"/>
              <a:gd name="connsiteX213" fmla="*/ 1334167 w 4188999"/>
              <a:gd name="connsiteY213" fmla="*/ 198179 h 1602377"/>
              <a:gd name="connsiteX214" fmla="*/ 1334167 w 4188999"/>
              <a:gd name="connsiteY214" fmla="*/ 55960 h 1602377"/>
              <a:gd name="connsiteX215" fmla="*/ 1223486 w 4188999"/>
              <a:gd name="connsiteY215" fmla="*/ 55960 h 1602377"/>
              <a:gd name="connsiteX216" fmla="*/ 1223486 w 4188999"/>
              <a:gd name="connsiteY216" fmla="*/ 198179 h 1602377"/>
              <a:gd name="connsiteX217" fmla="*/ 1140524 w 4188999"/>
              <a:gd name="connsiteY217" fmla="*/ 198179 h 1602377"/>
              <a:gd name="connsiteX218" fmla="*/ 1140524 w 4188999"/>
              <a:gd name="connsiteY218" fmla="*/ 286426 h 1602377"/>
              <a:gd name="connsiteX219" fmla="*/ 1223486 w 4188999"/>
              <a:gd name="connsiteY219" fmla="*/ 286426 h 1602377"/>
              <a:gd name="connsiteX220" fmla="*/ 1223486 w 4188999"/>
              <a:gd name="connsiteY220" fmla="*/ 544352 h 1602377"/>
              <a:gd name="connsiteX221" fmla="*/ 1368552 w 4188999"/>
              <a:gd name="connsiteY221" fmla="*/ 687613 h 1602377"/>
              <a:gd name="connsiteX222" fmla="*/ 884111 w 4188999"/>
              <a:gd name="connsiteY222" fmla="*/ 697081 h 1602377"/>
              <a:gd name="connsiteX223" fmla="*/ 1106424 w 4188999"/>
              <a:gd name="connsiteY223" fmla="*/ 530149 h 1602377"/>
              <a:gd name="connsiteX224" fmla="*/ 993838 w 4188999"/>
              <a:gd name="connsiteY224" fmla="*/ 530149 h 1602377"/>
              <a:gd name="connsiteX225" fmla="*/ 886015 w 4188999"/>
              <a:gd name="connsiteY225" fmla="*/ 604099 h 1602377"/>
              <a:gd name="connsiteX226" fmla="*/ 761048 w 4188999"/>
              <a:gd name="connsiteY226" fmla="*/ 441901 h 1602377"/>
              <a:gd name="connsiteX227" fmla="*/ 888873 w 4188999"/>
              <a:gd name="connsiteY227" fmla="*/ 277810 h 1602377"/>
              <a:gd name="connsiteX228" fmla="*/ 993838 w 4188999"/>
              <a:gd name="connsiteY228" fmla="*/ 351760 h 1602377"/>
              <a:gd name="connsiteX229" fmla="*/ 1105472 w 4188999"/>
              <a:gd name="connsiteY229" fmla="*/ 351760 h 1602377"/>
              <a:gd name="connsiteX230" fmla="*/ 886968 w 4188999"/>
              <a:gd name="connsiteY230" fmla="*/ 184828 h 1602377"/>
              <a:gd name="connsiteX231" fmla="*/ 641795 w 4188999"/>
              <a:gd name="connsiteY231" fmla="*/ 441807 h 1602377"/>
              <a:gd name="connsiteX232" fmla="*/ 884111 w 4188999"/>
              <a:gd name="connsiteY232" fmla="*/ 697081 h 1602377"/>
              <a:gd name="connsiteX233" fmla="*/ 208026 w 4188999"/>
              <a:gd name="connsiteY233" fmla="*/ 444837 h 1602377"/>
              <a:gd name="connsiteX234" fmla="*/ 252889 w 4188999"/>
              <a:gd name="connsiteY234" fmla="*/ 314927 h 1602377"/>
              <a:gd name="connsiteX235" fmla="*/ 312039 w 4188999"/>
              <a:gd name="connsiteY235" fmla="*/ 143261 h 1602377"/>
              <a:gd name="connsiteX236" fmla="*/ 312992 w 4188999"/>
              <a:gd name="connsiteY236" fmla="*/ 143261 h 1602377"/>
              <a:gd name="connsiteX237" fmla="*/ 372142 w 4188999"/>
              <a:gd name="connsiteY237" fmla="*/ 313980 h 1602377"/>
              <a:gd name="connsiteX238" fmla="*/ 417005 w 4188999"/>
              <a:gd name="connsiteY238" fmla="*/ 444837 h 1602377"/>
              <a:gd name="connsiteX239" fmla="*/ 208026 w 4188999"/>
              <a:gd name="connsiteY239" fmla="*/ 444837 h 1602377"/>
              <a:gd name="connsiteX240" fmla="*/ 0 w 4188999"/>
              <a:gd name="connsiteY240" fmla="*/ 682878 h 1602377"/>
              <a:gd name="connsiteX241" fmla="*/ 124968 w 4188999"/>
              <a:gd name="connsiteY241" fmla="*/ 682878 h 1602377"/>
              <a:gd name="connsiteX242" fmla="*/ 172688 w 4188999"/>
              <a:gd name="connsiteY242" fmla="*/ 544447 h 1602377"/>
              <a:gd name="connsiteX243" fmla="*/ 451295 w 4188999"/>
              <a:gd name="connsiteY243" fmla="*/ 544447 h 1602377"/>
              <a:gd name="connsiteX244" fmla="*/ 499015 w 4188999"/>
              <a:gd name="connsiteY244" fmla="*/ 682878 h 1602377"/>
              <a:gd name="connsiteX245" fmla="*/ 626840 w 4188999"/>
              <a:gd name="connsiteY245" fmla="*/ 682878 h 1602377"/>
              <a:gd name="connsiteX246" fmla="*/ 380714 w 4188999"/>
              <a:gd name="connsiteY246" fmla="*/ 18937 h 1602377"/>
              <a:gd name="connsiteX247" fmla="*/ 248984 w 4188999"/>
              <a:gd name="connsiteY247" fmla="*/ 18937 h 1602377"/>
              <a:gd name="connsiteX248" fmla="*/ 0 w 4188999"/>
              <a:gd name="connsiteY248" fmla="*/ 682878 h 1602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Lst>
            <a:rect l="l" t="t" r="r" b="b"/>
            <a:pathLst>
              <a:path w="4188999" h="1602377">
                <a:moveTo>
                  <a:pt x="4115562" y="1595750"/>
                </a:moveTo>
                <a:cubicBezTo>
                  <a:pt x="4155662" y="1595750"/>
                  <a:pt x="4189000" y="1563462"/>
                  <a:pt x="4189000" y="1522747"/>
                </a:cubicBezTo>
                <a:cubicBezTo>
                  <a:pt x="4189000" y="1482884"/>
                  <a:pt x="4155567" y="1450690"/>
                  <a:pt x="4115562" y="1450690"/>
                </a:cubicBezTo>
                <a:cubicBezTo>
                  <a:pt x="4075462" y="1450690"/>
                  <a:pt x="4042124" y="1482978"/>
                  <a:pt x="4042124" y="1522747"/>
                </a:cubicBezTo>
                <a:cubicBezTo>
                  <a:pt x="4042124" y="1563556"/>
                  <a:pt x="4075462" y="1595750"/>
                  <a:pt x="4115562" y="1595750"/>
                </a:cubicBezTo>
                <a:moveTo>
                  <a:pt x="3601307" y="1296067"/>
                </a:moveTo>
                <a:cubicBezTo>
                  <a:pt x="3611785" y="1227798"/>
                  <a:pt x="3664268" y="1179414"/>
                  <a:pt x="3731038" y="1179414"/>
                </a:cubicBezTo>
                <a:cubicBezTo>
                  <a:pt x="3803523" y="1179414"/>
                  <a:pt x="3849338" y="1225905"/>
                  <a:pt x="3859816" y="1296067"/>
                </a:cubicBezTo>
                <a:lnTo>
                  <a:pt x="3601307" y="1296067"/>
                </a:lnTo>
                <a:close/>
                <a:moveTo>
                  <a:pt x="3735800" y="1602378"/>
                </a:moveTo>
                <a:cubicBezTo>
                  <a:pt x="3856006" y="1602378"/>
                  <a:pt x="3934206" y="1544524"/>
                  <a:pt x="3960019" y="1462053"/>
                </a:cubicBezTo>
                <a:lnTo>
                  <a:pt x="3839813" y="1462053"/>
                </a:lnTo>
                <a:cubicBezTo>
                  <a:pt x="3824573" y="1490459"/>
                  <a:pt x="3793046" y="1513278"/>
                  <a:pt x="3737705" y="1513278"/>
                </a:cubicBezTo>
                <a:cubicBezTo>
                  <a:pt x="3661410" y="1513278"/>
                  <a:pt x="3605117" y="1459212"/>
                  <a:pt x="3599403" y="1378634"/>
                </a:cubicBezTo>
                <a:lnTo>
                  <a:pt x="3973354" y="1378634"/>
                </a:lnTo>
                <a:cubicBezTo>
                  <a:pt x="3971449" y="1194658"/>
                  <a:pt x="3874103" y="1089367"/>
                  <a:pt x="3728180" y="1089367"/>
                </a:cubicBezTo>
                <a:cubicBezTo>
                  <a:pt x="3595592" y="1089367"/>
                  <a:pt x="3483959" y="1195605"/>
                  <a:pt x="3483959" y="1347387"/>
                </a:cubicBezTo>
                <a:cubicBezTo>
                  <a:pt x="3483959" y="1500022"/>
                  <a:pt x="3580353" y="1602378"/>
                  <a:pt x="3735800" y="1602378"/>
                </a:cubicBezTo>
                <a:moveTo>
                  <a:pt x="3363754" y="1592909"/>
                </a:moveTo>
                <a:cubicBezTo>
                  <a:pt x="3390424" y="1592909"/>
                  <a:pt x="3420047" y="1589122"/>
                  <a:pt x="3436239" y="1583441"/>
                </a:cubicBezTo>
                <a:lnTo>
                  <a:pt x="3436239" y="1500969"/>
                </a:lnTo>
                <a:cubicBezTo>
                  <a:pt x="3420047" y="1503809"/>
                  <a:pt x="3405664" y="1505703"/>
                  <a:pt x="3394234" y="1505703"/>
                </a:cubicBezTo>
                <a:cubicBezTo>
                  <a:pt x="3346514" y="1505703"/>
                  <a:pt x="3329369" y="1479191"/>
                  <a:pt x="3329369" y="1428912"/>
                </a:cubicBezTo>
                <a:lnTo>
                  <a:pt x="3329369" y="1191818"/>
                </a:lnTo>
                <a:lnTo>
                  <a:pt x="3426714" y="1191818"/>
                </a:lnTo>
                <a:lnTo>
                  <a:pt x="3426714" y="1103570"/>
                </a:lnTo>
                <a:lnTo>
                  <a:pt x="3329369" y="1103570"/>
                </a:lnTo>
                <a:lnTo>
                  <a:pt x="3329369" y="961256"/>
                </a:lnTo>
                <a:lnTo>
                  <a:pt x="3218688" y="961256"/>
                </a:lnTo>
                <a:lnTo>
                  <a:pt x="3218688" y="1103570"/>
                </a:lnTo>
                <a:lnTo>
                  <a:pt x="3135725" y="1103570"/>
                </a:lnTo>
                <a:lnTo>
                  <a:pt x="3135725" y="1191818"/>
                </a:lnTo>
                <a:lnTo>
                  <a:pt x="3218688" y="1191818"/>
                </a:lnTo>
                <a:lnTo>
                  <a:pt x="3218688" y="1449743"/>
                </a:lnTo>
                <a:cubicBezTo>
                  <a:pt x="3218688" y="1556928"/>
                  <a:pt x="3284601" y="1592909"/>
                  <a:pt x="3363754" y="1592909"/>
                </a:cubicBezTo>
                <a:moveTo>
                  <a:pt x="2815209" y="1602378"/>
                </a:moveTo>
                <a:cubicBezTo>
                  <a:pt x="2879122" y="1602378"/>
                  <a:pt x="2925890" y="1576813"/>
                  <a:pt x="2952560" y="1528428"/>
                </a:cubicBezTo>
                <a:lnTo>
                  <a:pt x="2952560" y="1588175"/>
                </a:lnTo>
                <a:lnTo>
                  <a:pt x="3064193" y="1588175"/>
                </a:lnTo>
                <a:lnTo>
                  <a:pt x="3064193" y="1103570"/>
                </a:lnTo>
                <a:lnTo>
                  <a:pt x="2950655" y="1103570"/>
                </a:lnTo>
                <a:lnTo>
                  <a:pt x="2950655" y="1372006"/>
                </a:lnTo>
                <a:cubicBezTo>
                  <a:pt x="2950655" y="1469722"/>
                  <a:pt x="2899124" y="1509490"/>
                  <a:pt x="2848547" y="1509490"/>
                </a:cubicBezTo>
                <a:cubicBezTo>
                  <a:pt x="2791301" y="1509490"/>
                  <a:pt x="2766536" y="1471521"/>
                  <a:pt x="2766536" y="1407040"/>
                </a:cubicBezTo>
                <a:lnTo>
                  <a:pt x="2766536" y="1103570"/>
                </a:lnTo>
                <a:lnTo>
                  <a:pt x="2652998" y="1103570"/>
                </a:lnTo>
                <a:lnTo>
                  <a:pt x="2652998" y="1424178"/>
                </a:lnTo>
                <a:cubicBezTo>
                  <a:pt x="2652998" y="1541684"/>
                  <a:pt x="2719769" y="1602378"/>
                  <a:pt x="2815209" y="1602378"/>
                </a:cubicBezTo>
                <a:moveTo>
                  <a:pt x="2499360" y="1592909"/>
                </a:moveTo>
                <a:cubicBezTo>
                  <a:pt x="2526030" y="1592909"/>
                  <a:pt x="2555653" y="1589122"/>
                  <a:pt x="2571845" y="1583441"/>
                </a:cubicBezTo>
                <a:lnTo>
                  <a:pt x="2571845" y="1500969"/>
                </a:lnTo>
                <a:cubicBezTo>
                  <a:pt x="2555653" y="1503809"/>
                  <a:pt x="2541270" y="1505703"/>
                  <a:pt x="2529840" y="1505703"/>
                </a:cubicBezTo>
                <a:cubicBezTo>
                  <a:pt x="2482120" y="1505703"/>
                  <a:pt x="2464975" y="1479191"/>
                  <a:pt x="2464975" y="1428912"/>
                </a:cubicBezTo>
                <a:lnTo>
                  <a:pt x="2464975" y="1191818"/>
                </a:lnTo>
                <a:lnTo>
                  <a:pt x="2562320" y="1191818"/>
                </a:lnTo>
                <a:lnTo>
                  <a:pt x="2562320" y="1103570"/>
                </a:lnTo>
                <a:lnTo>
                  <a:pt x="2465070" y="1103570"/>
                </a:lnTo>
                <a:lnTo>
                  <a:pt x="2465070" y="961256"/>
                </a:lnTo>
                <a:lnTo>
                  <a:pt x="2354390" y="961256"/>
                </a:lnTo>
                <a:lnTo>
                  <a:pt x="2354390" y="1103570"/>
                </a:lnTo>
                <a:lnTo>
                  <a:pt x="2271427" y="1103570"/>
                </a:lnTo>
                <a:lnTo>
                  <a:pt x="2271427" y="1191818"/>
                </a:lnTo>
                <a:lnTo>
                  <a:pt x="2354390" y="1191818"/>
                </a:lnTo>
                <a:lnTo>
                  <a:pt x="2354390" y="1449743"/>
                </a:lnTo>
                <a:cubicBezTo>
                  <a:pt x="2354390" y="1556928"/>
                  <a:pt x="2420207" y="1592909"/>
                  <a:pt x="2499360" y="1592909"/>
                </a:cubicBezTo>
                <a:moveTo>
                  <a:pt x="2069116" y="980194"/>
                </a:moveTo>
                <a:cubicBezTo>
                  <a:pt x="2069116" y="1021003"/>
                  <a:pt x="2102549" y="1054144"/>
                  <a:pt x="2143506" y="1054144"/>
                </a:cubicBezTo>
                <a:cubicBezTo>
                  <a:pt x="2184559" y="1054144"/>
                  <a:pt x="2217896" y="1020909"/>
                  <a:pt x="2217896" y="980194"/>
                </a:cubicBezTo>
                <a:cubicBezTo>
                  <a:pt x="2217896" y="938437"/>
                  <a:pt x="2184464" y="905297"/>
                  <a:pt x="2143506" y="905297"/>
                </a:cubicBezTo>
                <a:cubicBezTo>
                  <a:pt x="2102549" y="905297"/>
                  <a:pt x="2069116" y="938532"/>
                  <a:pt x="2069116" y="980194"/>
                </a:cubicBezTo>
                <a:moveTo>
                  <a:pt x="2087213" y="1588175"/>
                </a:moveTo>
                <a:lnTo>
                  <a:pt x="2199799" y="1588175"/>
                </a:lnTo>
                <a:lnTo>
                  <a:pt x="2199799" y="1103570"/>
                </a:lnTo>
                <a:lnTo>
                  <a:pt x="2087213" y="1103570"/>
                </a:lnTo>
                <a:lnTo>
                  <a:pt x="2087213" y="1588175"/>
                </a:lnTo>
                <a:close/>
                <a:moveTo>
                  <a:pt x="1928908" y="1592909"/>
                </a:moveTo>
                <a:cubicBezTo>
                  <a:pt x="1955578" y="1592909"/>
                  <a:pt x="1985201" y="1589122"/>
                  <a:pt x="2001393" y="1583441"/>
                </a:cubicBezTo>
                <a:lnTo>
                  <a:pt x="2001393" y="1500969"/>
                </a:lnTo>
                <a:cubicBezTo>
                  <a:pt x="1985201" y="1503809"/>
                  <a:pt x="1970818" y="1505703"/>
                  <a:pt x="1959388" y="1505703"/>
                </a:cubicBezTo>
                <a:cubicBezTo>
                  <a:pt x="1911668" y="1505703"/>
                  <a:pt x="1894523" y="1479191"/>
                  <a:pt x="1894523" y="1428912"/>
                </a:cubicBezTo>
                <a:lnTo>
                  <a:pt x="1894523" y="1191818"/>
                </a:lnTo>
                <a:lnTo>
                  <a:pt x="1991868" y="1191818"/>
                </a:lnTo>
                <a:lnTo>
                  <a:pt x="1991868" y="1103570"/>
                </a:lnTo>
                <a:lnTo>
                  <a:pt x="1894523" y="1103570"/>
                </a:lnTo>
                <a:lnTo>
                  <a:pt x="1894523" y="961256"/>
                </a:lnTo>
                <a:lnTo>
                  <a:pt x="1783842" y="961256"/>
                </a:lnTo>
                <a:lnTo>
                  <a:pt x="1783842" y="1103570"/>
                </a:lnTo>
                <a:lnTo>
                  <a:pt x="1700879" y="1103570"/>
                </a:lnTo>
                <a:lnTo>
                  <a:pt x="1700879" y="1191818"/>
                </a:lnTo>
                <a:lnTo>
                  <a:pt x="1783842" y="1191818"/>
                </a:lnTo>
                <a:lnTo>
                  <a:pt x="1783842" y="1449743"/>
                </a:lnTo>
                <a:cubicBezTo>
                  <a:pt x="1783842" y="1556928"/>
                  <a:pt x="1849660" y="1592909"/>
                  <a:pt x="1928908" y="1592909"/>
                </a:cubicBezTo>
                <a:moveTo>
                  <a:pt x="1450848" y="1602378"/>
                </a:moveTo>
                <a:cubicBezTo>
                  <a:pt x="1573911" y="1602378"/>
                  <a:pt x="1666494" y="1541684"/>
                  <a:pt x="1666494" y="1444914"/>
                </a:cubicBezTo>
                <a:cubicBezTo>
                  <a:pt x="1666494" y="1360549"/>
                  <a:pt x="1595914" y="1322579"/>
                  <a:pt x="1488091" y="1298813"/>
                </a:cubicBezTo>
                <a:lnTo>
                  <a:pt x="1428941" y="1285557"/>
                </a:lnTo>
                <a:cubicBezTo>
                  <a:pt x="1374553" y="1274195"/>
                  <a:pt x="1351693" y="1260939"/>
                  <a:pt x="1351693" y="1229598"/>
                </a:cubicBezTo>
                <a:cubicBezTo>
                  <a:pt x="1351693" y="1194469"/>
                  <a:pt x="1387031" y="1172691"/>
                  <a:pt x="1435608" y="1172691"/>
                </a:cubicBezTo>
                <a:cubicBezTo>
                  <a:pt x="1489996" y="1172691"/>
                  <a:pt x="1524381" y="1195416"/>
                  <a:pt x="1535811" y="1234332"/>
                </a:cubicBezTo>
                <a:lnTo>
                  <a:pt x="1649349" y="1234332"/>
                </a:lnTo>
                <a:cubicBezTo>
                  <a:pt x="1637919" y="1155647"/>
                  <a:pt x="1566386" y="1090219"/>
                  <a:pt x="1436561" y="1090219"/>
                </a:cubicBezTo>
                <a:cubicBezTo>
                  <a:pt x="1318260" y="1090219"/>
                  <a:pt x="1236155" y="1150913"/>
                  <a:pt x="1236155" y="1236320"/>
                </a:cubicBezTo>
                <a:cubicBezTo>
                  <a:pt x="1236155" y="1316898"/>
                  <a:pt x="1294352" y="1357708"/>
                  <a:pt x="1400270" y="1380433"/>
                </a:cubicBezTo>
                <a:lnTo>
                  <a:pt x="1457516" y="1392742"/>
                </a:lnTo>
                <a:cubicBezTo>
                  <a:pt x="1526191" y="1406945"/>
                  <a:pt x="1551051" y="1423137"/>
                  <a:pt x="1551051" y="1456277"/>
                </a:cubicBezTo>
                <a:cubicBezTo>
                  <a:pt x="1551051" y="1496140"/>
                  <a:pt x="1511903" y="1518864"/>
                  <a:pt x="1456563" y="1518864"/>
                </a:cubicBezTo>
                <a:cubicBezTo>
                  <a:pt x="1386935" y="1518864"/>
                  <a:pt x="1349693" y="1485629"/>
                  <a:pt x="1341120" y="1437339"/>
                </a:cubicBezTo>
                <a:lnTo>
                  <a:pt x="1219010" y="1437339"/>
                </a:lnTo>
                <a:cubicBezTo>
                  <a:pt x="1226630" y="1534109"/>
                  <a:pt x="1309688" y="1602378"/>
                  <a:pt x="1450848" y="1602378"/>
                </a:cubicBezTo>
                <a:moveTo>
                  <a:pt x="720090" y="1588175"/>
                </a:moveTo>
                <a:lnTo>
                  <a:pt x="833628" y="1588175"/>
                </a:lnTo>
                <a:lnTo>
                  <a:pt x="833628" y="1317845"/>
                </a:lnTo>
                <a:cubicBezTo>
                  <a:pt x="833628" y="1222023"/>
                  <a:pt x="887063" y="1182254"/>
                  <a:pt x="943356" y="1182254"/>
                </a:cubicBezTo>
                <a:cubicBezTo>
                  <a:pt x="1002506" y="1182254"/>
                  <a:pt x="1023461" y="1222117"/>
                  <a:pt x="1023461" y="1275236"/>
                </a:cubicBezTo>
                <a:lnTo>
                  <a:pt x="1023461" y="1588175"/>
                </a:lnTo>
                <a:lnTo>
                  <a:pt x="1137952" y="1588175"/>
                </a:lnTo>
                <a:lnTo>
                  <a:pt x="1137952" y="1265673"/>
                </a:lnTo>
                <a:cubicBezTo>
                  <a:pt x="1137952" y="1151860"/>
                  <a:pt x="1074039" y="1089272"/>
                  <a:pt x="975741" y="1089272"/>
                </a:cubicBezTo>
                <a:cubicBezTo>
                  <a:pt x="905161" y="1089272"/>
                  <a:pt x="856488" y="1125348"/>
                  <a:pt x="830675" y="1166063"/>
                </a:cubicBezTo>
                <a:lnTo>
                  <a:pt x="830675" y="1103475"/>
                </a:lnTo>
                <a:lnTo>
                  <a:pt x="720090" y="1103475"/>
                </a:lnTo>
                <a:lnTo>
                  <a:pt x="720090" y="1588175"/>
                </a:lnTo>
                <a:close/>
                <a:moveTo>
                  <a:pt x="471964" y="1588175"/>
                </a:moveTo>
                <a:lnTo>
                  <a:pt x="591217" y="1588175"/>
                </a:lnTo>
                <a:lnTo>
                  <a:pt x="591217" y="924329"/>
                </a:lnTo>
                <a:lnTo>
                  <a:pt x="471964" y="924329"/>
                </a:lnTo>
                <a:lnTo>
                  <a:pt x="471964" y="1588175"/>
                </a:lnTo>
                <a:close/>
                <a:moveTo>
                  <a:pt x="3960971" y="697081"/>
                </a:moveTo>
                <a:cubicBezTo>
                  <a:pt x="4084034" y="697081"/>
                  <a:pt x="4176617" y="636387"/>
                  <a:pt x="4176617" y="539618"/>
                </a:cubicBezTo>
                <a:cubicBezTo>
                  <a:pt x="4176617" y="455157"/>
                  <a:pt x="4106037" y="417283"/>
                  <a:pt x="3998214" y="393517"/>
                </a:cubicBezTo>
                <a:lnTo>
                  <a:pt x="3939064" y="380261"/>
                </a:lnTo>
                <a:cubicBezTo>
                  <a:pt x="3884676" y="368898"/>
                  <a:pt x="3861816" y="355642"/>
                  <a:pt x="3861816" y="324301"/>
                </a:cubicBezTo>
                <a:cubicBezTo>
                  <a:pt x="3861816" y="289172"/>
                  <a:pt x="3897154" y="267394"/>
                  <a:pt x="3945731" y="267394"/>
                </a:cubicBezTo>
                <a:cubicBezTo>
                  <a:pt x="4000119" y="267394"/>
                  <a:pt x="4034504" y="290119"/>
                  <a:pt x="4045934" y="329035"/>
                </a:cubicBezTo>
                <a:lnTo>
                  <a:pt x="4159472" y="329035"/>
                </a:lnTo>
                <a:cubicBezTo>
                  <a:pt x="4148042" y="250351"/>
                  <a:pt x="4076510" y="184923"/>
                  <a:pt x="3946684" y="184923"/>
                </a:cubicBezTo>
                <a:cubicBezTo>
                  <a:pt x="3828383" y="184923"/>
                  <a:pt x="3746278" y="245617"/>
                  <a:pt x="3746278" y="331024"/>
                </a:cubicBezTo>
                <a:cubicBezTo>
                  <a:pt x="3746278" y="411602"/>
                  <a:pt x="3804476" y="452412"/>
                  <a:pt x="3910394" y="475136"/>
                </a:cubicBezTo>
                <a:lnTo>
                  <a:pt x="3967639" y="487446"/>
                </a:lnTo>
                <a:cubicBezTo>
                  <a:pt x="4036314" y="501649"/>
                  <a:pt x="4061174" y="517840"/>
                  <a:pt x="4061174" y="550980"/>
                </a:cubicBezTo>
                <a:cubicBezTo>
                  <a:pt x="4061174" y="590843"/>
                  <a:pt x="4022027" y="613568"/>
                  <a:pt x="3966686" y="613568"/>
                </a:cubicBezTo>
                <a:cubicBezTo>
                  <a:pt x="3897059" y="613568"/>
                  <a:pt x="3859816" y="580333"/>
                  <a:pt x="3851243" y="532043"/>
                </a:cubicBezTo>
                <a:lnTo>
                  <a:pt x="3729133" y="532043"/>
                </a:lnTo>
                <a:cubicBezTo>
                  <a:pt x="3736848" y="628812"/>
                  <a:pt x="3819811" y="697081"/>
                  <a:pt x="3960971" y="697081"/>
                </a:cubicBezTo>
                <a:moveTo>
                  <a:pt x="3307747" y="390771"/>
                </a:moveTo>
                <a:cubicBezTo>
                  <a:pt x="3318224" y="322502"/>
                  <a:pt x="3370707" y="274117"/>
                  <a:pt x="3437478" y="274117"/>
                </a:cubicBezTo>
                <a:cubicBezTo>
                  <a:pt x="3509963" y="274117"/>
                  <a:pt x="3555778" y="320608"/>
                  <a:pt x="3566255" y="390771"/>
                </a:cubicBezTo>
                <a:lnTo>
                  <a:pt x="3307747" y="390771"/>
                </a:lnTo>
                <a:close/>
                <a:moveTo>
                  <a:pt x="3442240" y="697081"/>
                </a:moveTo>
                <a:cubicBezTo>
                  <a:pt x="3562445" y="697081"/>
                  <a:pt x="3640646" y="639228"/>
                  <a:pt x="3666458" y="556756"/>
                </a:cubicBezTo>
                <a:lnTo>
                  <a:pt x="3546253" y="556756"/>
                </a:lnTo>
                <a:cubicBezTo>
                  <a:pt x="3531013" y="585257"/>
                  <a:pt x="3499485" y="607981"/>
                  <a:pt x="3444145" y="607981"/>
                </a:cubicBezTo>
                <a:cubicBezTo>
                  <a:pt x="3367849" y="607981"/>
                  <a:pt x="3311557" y="553915"/>
                  <a:pt x="3305842" y="473337"/>
                </a:cubicBezTo>
                <a:lnTo>
                  <a:pt x="3679889" y="473337"/>
                </a:lnTo>
                <a:cubicBezTo>
                  <a:pt x="3677984" y="289362"/>
                  <a:pt x="3580638" y="184070"/>
                  <a:pt x="3434715" y="184070"/>
                </a:cubicBezTo>
                <a:cubicBezTo>
                  <a:pt x="3302127" y="184070"/>
                  <a:pt x="3190494" y="290308"/>
                  <a:pt x="3190494" y="441996"/>
                </a:cubicBezTo>
                <a:cubicBezTo>
                  <a:pt x="3190399" y="594631"/>
                  <a:pt x="3286792" y="697081"/>
                  <a:pt x="3442240" y="697081"/>
                </a:cubicBezTo>
                <a:moveTo>
                  <a:pt x="2968371" y="74897"/>
                </a:moveTo>
                <a:cubicBezTo>
                  <a:pt x="2968371" y="115707"/>
                  <a:pt x="3001804" y="148847"/>
                  <a:pt x="3042761" y="148847"/>
                </a:cubicBezTo>
                <a:cubicBezTo>
                  <a:pt x="3083814" y="148847"/>
                  <a:pt x="3117152" y="115612"/>
                  <a:pt x="3117152" y="74897"/>
                </a:cubicBezTo>
                <a:cubicBezTo>
                  <a:pt x="3117152" y="33140"/>
                  <a:pt x="3083719" y="0"/>
                  <a:pt x="3042761" y="0"/>
                </a:cubicBezTo>
                <a:cubicBezTo>
                  <a:pt x="3001804" y="0"/>
                  <a:pt x="2968371" y="33235"/>
                  <a:pt x="2968371" y="74897"/>
                </a:cubicBezTo>
                <a:moveTo>
                  <a:pt x="2986469" y="682878"/>
                </a:moveTo>
                <a:lnTo>
                  <a:pt x="3099054" y="682878"/>
                </a:lnTo>
                <a:lnTo>
                  <a:pt x="3099054" y="198179"/>
                </a:lnTo>
                <a:lnTo>
                  <a:pt x="2986469" y="198179"/>
                </a:lnTo>
                <a:lnTo>
                  <a:pt x="2986469" y="682878"/>
                </a:lnTo>
                <a:close/>
                <a:moveTo>
                  <a:pt x="2628995" y="682878"/>
                </a:moveTo>
                <a:lnTo>
                  <a:pt x="2742533" y="682878"/>
                </a:lnTo>
                <a:lnTo>
                  <a:pt x="2742533" y="463774"/>
                </a:lnTo>
                <a:cubicBezTo>
                  <a:pt x="2742533" y="377420"/>
                  <a:pt x="2767298" y="320513"/>
                  <a:pt x="2826449" y="299682"/>
                </a:cubicBezTo>
                <a:cubicBezTo>
                  <a:pt x="2850261" y="291161"/>
                  <a:pt x="2878931" y="289267"/>
                  <a:pt x="2913316" y="292108"/>
                </a:cubicBezTo>
                <a:lnTo>
                  <a:pt x="2913316" y="183976"/>
                </a:lnTo>
                <a:cubicBezTo>
                  <a:pt x="2828354" y="179241"/>
                  <a:pt x="2771204" y="211435"/>
                  <a:pt x="2739676" y="297789"/>
                </a:cubicBezTo>
                <a:lnTo>
                  <a:pt x="2739676" y="198179"/>
                </a:lnTo>
                <a:lnTo>
                  <a:pt x="2628995" y="198179"/>
                </a:lnTo>
                <a:lnTo>
                  <a:pt x="2628995" y="682878"/>
                </a:lnTo>
                <a:close/>
                <a:moveTo>
                  <a:pt x="2140744" y="440102"/>
                </a:moveTo>
                <a:cubicBezTo>
                  <a:pt x="2140744" y="339545"/>
                  <a:pt x="2184654" y="275064"/>
                  <a:pt x="2264759" y="275064"/>
                </a:cubicBezTo>
                <a:cubicBezTo>
                  <a:pt x="2340102" y="275064"/>
                  <a:pt x="2392585" y="344280"/>
                  <a:pt x="2392585" y="440102"/>
                </a:cubicBezTo>
                <a:cubicBezTo>
                  <a:pt x="2392585" y="536872"/>
                  <a:pt x="2340102" y="607034"/>
                  <a:pt x="2264759" y="607034"/>
                </a:cubicBezTo>
                <a:cubicBezTo>
                  <a:pt x="2184654" y="607034"/>
                  <a:pt x="2140744" y="541511"/>
                  <a:pt x="2140744" y="440102"/>
                </a:cubicBezTo>
                <a:moveTo>
                  <a:pt x="2242852" y="697081"/>
                </a:moveTo>
                <a:cubicBezTo>
                  <a:pt x="2313432" y="697081"/>
                  <a:pt x="2364962" y="665740"/>
                  <a:pt x="2390775" y="622184"/>
                </a:cubicBezTo>
                <a:lnTo>
                  <a:pt x="2390775" y="682878"/>
                </a:lnTo>
                <a:lnTo>
                  <a:pt x="2505266" y="682878"/>
                </a:lnTo>
                <a:lnTo>
                  <a:pt x="2505266" y="198179"/>
                </a:lnTo>
                <a:lnTo>
                  <a:pt x="2390775" y="198179"/>
                </a:lnTo>
                <a:lnTo>
                  <a:pt x="2390775" y="260766"/>
                </a:lnTo>
                <a:cubicBezTo>
                  <a:pt x="2365058" y="217116"/>
                  <a:pt x="2313527" y="183976"/>
                  <a:pt x="2242852" y="183976"/>
                </a:cubicBezTo>
                <a:cubicBezTo>
                  <a:pt x="2118836" y="183976"/>
                  <a:pt x="2024348" y="280745"/>
                  <a:pt x="2024348" y="440008"/>
                </a:cubicBezTo>
                <a:cubicBezTo>
                  <a:pt x="2024348" y="599270"/>
                  <a:pt x="2118836" y="697081"/>
                  <a:pt x="2242852" y="697081"/>
                </a:cubicBezTo>
                <a:moveTo>
                  <a:pt x="1683068" y="697081"/>
                </a:moveTo>
                <a:cubicBezTo>
                  <a:pt x="1746980" y="697081"/>
                  <a:pt x="1793748" y="671516"/>
                  <a:pt x="1820418" y="623131"/>
                </a:cubicBezTo>
                <a:lnTo>
                  <a:pt x="1820418" y="682878"/>
                </a:lnTo>
                <a:lnTo>
                  <a:pt x="1932051" y="682878"/>
                </a:lnTo>
                <a:lnTo>
                  <a:pt x="1932051" y="198179"/>
                </a:lnTo>
                <a:lnTo>
                  <a:pt x="1818513" y="198179"/>
                </a:lnTo>
                <a:lnTo>
                  <a:pt x="1818513" y="466615"/>
                </a:lnTo>
                <a:cubicBezTo>
                  <a:pt x="1818513" y="564331"/>
                  <a:pt x="1766983" y="604099"/>
                  <a:pt x="1716405" y="604099"/>
                </a:cubicBezTo>
                <a:cubicBezTo>
                  <a:pt x="1659160" y="604099"/>
                  <a:pt x="1634395" y="566130"/>
                  <a:pt x="1634395" y="501649"/>
                </a:cubicBezTo>
                <a:lnTo>
                  <a:pt x="1634395" y="198179"/>
                </a:lnTo>
                <a:lnTo>
                  <a:pt x="1520857" y="198179"/>
                </a:lnTo>
                <a:lnTo>
                  <a:pt x="1520857" y="518787"/>
                </a:lnTo>
                <a:cubicBezTo>
                  <a:pt x="1520952" y="636387"/>
                  <a:pt x="1587722" y="697081"/>
                  <a:pt x="1683068" y="697081"/>
                </a:cubicBezTo>
                <a:moveTo>
                  <a:pt x="1368552" y="687613"/>
                </a:moveTo>
                <a:cubicBezTo>
                  <a:pt x="1395222" y="687613"/>
                  <a:pt x="1424845" y="683825"/>
                  <a:pt x="1441037" y="678144"/>
                </a:cubicBezTo>
                <a:lnTo>
                  <a:pt x="1441037" y="595577"/>
                </a:lnTo>
                <a:cubicBezTo>
                  <a:pt x="1424845" y="598418"/>
                  <a:pt x="1410462" y="600312"/>
                  <a:pt x="1399032" y="600312"/>
                </a:cubicBezTo>
                <a:cubicBezTo>
                  <a:pt x="1351312" y="600312"/>
                  <a:pt x="1334167" y="573800"/>
                  <a:pt x="1334167" y="523521"/>
                </a:cubicBezTo>
                <a:lnTo>
                  <a:pt x="1334167" y="286426"/>
                </a:lnTo>
                <a:lnTo>
                  <a:pt x="1431512" y="286426"/>
                </a:lnTo>
                <a:lnTo>
                  <a:pt x="1431512" y="198179"/>
                </a:lnTo>
                <a:lnTo>
                  <a:pt x="1334167" y="198179"/>
                </a:lnTo>
                <a:lnTo>
                  <a:pt x="1334167" y="55960"/>
                </a:lnTo>
                <a:lnTo>
                  <a:pt x="1223486" y="55960"/>
                </a:lnTo>
                <a:lnTo>
                  <a:pt x="1223486" y="198179"/>
                </a:lnTo>
                <a:lnTo>
                  <a:pt x="1140524" y="198179"/>
                </a:lnTo>
                <a:lnTo>
                  <a:pt x="1140524" y="286426"/>
                </a:lnTo>
                <a:lnTo>
                  <a:pt x="1223486" y="286426"/>
                </a:lnTo>
                <a:lnTo>
                  <a:pt x="1223486" y="544352"/>
                </a:lnTo>
                <a:cubicBezTo>
                  <a:pt x="1223486" y="651537"/>
                  <a:pt x="1289399" y="687613"/>
                  <a:pt x="1368552" y="687613"/>
                </a:cubicBezTo>
                <a:moveTo>
                  <a:pt x="884111" y="697081"/>
                </a:moveTo>
                <a:cubicBezTo>
                  <a:pt x="1011936" y="697081"/>
                  <a:pt x="1093089" y="620291"/>
                  <a:pt x="1106424" y="530149"/>
                </a:cubicBezTo>
                <a:lnTo>
                  <a:pt x="993838" y="530149"/>
                </a:lnTo>
                <a:cubicBezTo>
                  <a:pt x="978599" y="572853"/>
                  <a:pt x="946118" y="604099"/>
                  <a:pt x="886015" y="604099"/>
                </a:cubicBezTo>
                <a:cubicBezTo>
                  <a:pt x="816388" y="604099"/>
                  <a:pt x="761048" y="548140"/>
                  <a:pt x="761048" y="441901"/>
                </a:cubicBezTo>
                <a:cubicBezTo>
                  <a:pt x="761048" y="334716"/>
                  <a:pt x="815435" y="277810"/>
                  <a:pt x="888873" y="277810"/>
                </a:cubicBezTo>
                <a:cubicBezTo>
                  <a:pt x="944213" y="277810"/>
                  <a:pt x="978599" y="308204"/>
                  <a:pt x="993838" y="351760"/>
                </a:cubicBezTo>
                <a:lnTo>
                  <a:pt x="1105472" y="351760"/>
                </a:lnTo>
                <a:cubicBezTo>
                  <a:pt x="1092137" y="260672"/>
                  <a:pt x="1013841" y="184828"/>
                  <a:pt x="886968" y="184828"/>
                </a:cubicBezTo>
                <a:cubicBezTo>
                  <a:pt x="746760" y="184828"/>
                  <a:pt x="641795" y="285385"/>
                  <a:pt x="641795" y="441807"/>
                </a:cubicBezTo>
                <a:cubicBezTo>
                  <a:pt x="641795" y="600312"/>
                  <a:pt x="744855" y="697081"/>
                  <a:pt x="884111" y="697081"/>
                </a:cubicBezTo>
                <a:moveTo>
                  <a:pt x="208026" y="444837"/>
                </a:moveTo>
                <a:lnTo>
                  <a:pt x="252889" y="314927"/>
                </a:lnTo>
                <a:cubicBezTo>
                  <a:pt x="271939" y="265595"/>
                  <a:pt x="290132" y="209636"/>
                  <a:pt x="312039" y="143261"/>
                </a:cubicBezTo>
                <a:lnTo>
                  <a:pt x="312992" y="143261"/>
                </a:lnTo>
                <a:cubicBezTo>
                  <a:pt x="335851" y="209636"/>
                  <a:pt x="354997" y="266542"/>
                  <a:pt x="372142" y="313980"/>
                </a:cubicBezTo>
                <a:lnTo>
                  <a:pt x="417005" y="444837"/>
                </a:lnTo>
                <a:lnTo>
                  <a:pt x="208026" y="444837"/>
                </a:lnTo>
                <a:close/>
                <a:moveTo>
                  <a:pt x="0" y="682878"/>
                </a:moveTo>
                <a:lnTo>
                  <a:pt x="124968" y="682878"/>
                </a:lnTo>
                <a:lnTo>
                  <a:pt x="172688" y="544447"/>
                </a:lnTo>
                <a:lnTo>
                  <a:pt x="451295" y="544447"/>
                </a:lnTo>
                <a:lnTo>
                  <a:pt x="499015" y="682878"/>
                </a:lnTo>
                <a:lnTo>
                  <a:pt x="626840" y="682878"/>
                </a:lnTo>
                <a:lnTo>
                  <a:pt x="380714" y="18937"/>
                </a:lnTo>
                <a:lnTo>
                  <a:pt x="248984" y="18937"/>
                </a:lnTo>
                <a:lnTo>
                  <a:pt x="0" y="682878"/>
                </a:lnTo>
                <a:close/>
              </a:path>
            </a:pathLst>
          </a:custGeom>
          <a:solidFill>
            <a:schemeClr val="bg1"/>
          </a:solid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94FD21CF-524B-AB1F-E0AC-5C7A5BCD6430}"/>
              </a:ext>
            </a:extLst>
          </p:cNvPr>
          <p:cNvSpPr/>
          <p:nvPr userDrawn="1"/>
        </p:nvSpPr>
        <p:spPr>
          <a:xfrm>
            <a:off x="8188346" y="2855934"/>
            <a:ext cx="3692504" cy="3692504"/>
          </a:xfrm>
          <a:custGeom>
            <a:avLst/>
            <a:gdLst>
              <a:gd name="connsiteX0" fmla="*/ 1027937 w 2055876"/>
              <a:gd name="connsiteY0" fmla="*/ 436911 h 2055876"/>
              <a:gd name="connsiteX1" fmla="*/ 436911 w 2055876"/>
              <a:gd name="connsiteY1" fmla="*/ 1027937 h 2055876"/>
              <a:gd name="connsiteX2" fmla="*/ 1027937 w 2055876"/>
              <a:gd name="connsiteY2" fmla="*/ 1619059 h 2055876"/>
              <a:gd name="connsiteX3" fmla="*/ 1618964 w 2055876"/>
              <a:gd name="connsiteY3" fmla="*/ 1027937 h 2055876"/>
              <a:gd name="connsiteX4" fmla="*/ 1027937 w 2055876"/>
              <a:gd name="connsiteY4" fmla="*/ 436911 h 2055876"/>
              <a:gd name="connsiteX5" fmla="*/ 1027938 w 2055876"/>
              <a:gd name="connsiteY5" fmla="*/ 0 h 2055876"/>
              <a:gd name="connsiteX6" fmla="*/ 2055876 w 2055876"/>
              <a:gd name="connsiteY6" fmla="*/ 1027938 h 2055876"/>
              <a:gd name="connsiteX7" fmla="*/ 2055876 w 2055876"/>
              <a:gd name="connsiteY7" fmla="*/ 2055876 h 2055876"/>
              <a:gd name="connsiteX8" fmla="*/ 1027938 w 2055876"/>
              <a:gd name="connsiteY8" fmla="*/ 2055876 h 2055876"/>
              <a:gd name="connsiteX9" fmla="*/ 0 w 2055876"/>
              <a:gd name="connsiteY9" fmla="*/ 1027938 h 2055876"/>
              <a:gd name="connsiteX10" fmla="*/ 1027938 w 2055876"/>
              <a:gd name="connsiteY10" fmla="*/ 0 h 2055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55876" h="2055876">
                <a:moveTo>
                  <a:pt x="1027937" y="436911"/>
                </a:moveTo>
                <a:cubicBezTo>
                  <a:pt x="701516" y="436911"/>
                  <a:pt x="436911" y="701516"/>
                  <a:pt x="436911" y="1027937"/>
                </a:cubicBezTo>
                <a:cubicBezTo>
                  <a:pt x="436911" y="1354454"/>
                  <a:pt x="701516" y="1619059"/>
                  <a:pt x="1027937" y="1619059"/>
                </a:cubicBezTo>
                <a:cubicBezTo>
                  <a:pt x="1354359" y="1619059"/>
                  <a:pt x="1618964" y="1354454"/>
                  <a:pt x="1618964" y="1027937"/>
                </a:cubicBezTo>
                <a:cubicBezTo>
                  <a:pt x="1618964" y="701516"/>
                  <a:pt x="1354359" y="436911"/>
                  <a:pt x="1027937" y="436911"/>
                </a:cubicBezTo>
                <a:close/>
                <a:moveTo>
                  <a:pt x="1027938" y="0"/>
                </a:moveTo>
                <a:cubicBezTo>
                  <a:pt x="1595628" y="0"/>
                  <a:pt x="2055876" y="460248"/>
                  <a:pt x="2055876" y="1027938"/>
                </a:cubicBezTo>
                <a:lnTo>
                  <a:pt x="2055876" y="2055876"/>
                </a:lnTo>
                <a:lnTo>
                  <a:pt x="1027938" y="2055876"/>
                </a:lnTo>
                <a:cubicBezTo>
                  <a:pt x="460248" y="2055876"/>
                  <a:pt x="0" y="1595723"/>
                  <a:pt x="0" y="1027938"/>
                </a:cubicBezTo>
                <a:cubicBezTo>
                  <a:pt x="0" y="460248"/>
                  <a:pt x="460248" y="0"/>
                  <a:pt x="1027938" y="0"/>
                </a:cubicBezTo>
                <a:close/>
              </a:path>
            </a:pathLst>
          </a:custGeom>
          <a:solidFill>
            <a:schemeClr val="bg1"/>
          </a:solidFill>
          <a:ln w="9525" cap="flat">
            <a:noFill/>
            <a:prstDash val="solid"/>
            <a:miter/>
          </a:ln>
        </p:spPr>
        <p:txBody>
          <a:bodyPr rtlCol="0" anchor="ctr"/>
          <a:lstStyle/>
          <a:p>
            <a:endParaRPr lang="en-US"/>
          </a:p>
        </p:txBody>
      </p:sp>
      <p:sp>
        <p:nvSpPr>
          <p:cNvPr id="9" name="Subtitle 2">
            <a:extLst>
              <a:ext uri="{FF2B5EF4-FFF2-40B4-BE49-F238E27FC236}">
                <a16:creationId xmlns:a16="http://schemas.microsoft.com/office/drawing/2014/main" id="{ED8945BC-5907-F1EB-F3C3-F9E148C0C16F}"/>
              </a:ext>
            </a:extLst>
          </p:cNvPr>
          <p:cNvSpPr>
            <a:spLocks noGrp="1"/>
          </p:cNvSpPr>
          <p:nvPr>
            <p:ph type="subTitle" idx="1"/>
          </p:nvPr>
        </p:nvSpPr>
        <p:spPr>
          <a:xfrm>
            <a:off x="338464" y="1122801"/>
            <a:ext cx="5802764" cy="1598604"/>
          </a:xfrm>
        </p:spPr>
        <p:txBody>
          <a:bodyPr anchor="t" anchorCtr="0"/>
          <a:lstStyle>
            <a:lvl1pPr marL="0" indent="0" algn="l">
              <a:spcBef>
                <a:spcPts val="0"/>
              </a:spcBef>
              <a:spcAft>
                <a:spcPts val="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3" name="Footer Placeholder 4">
            <a:extLst>
              <a:ext uri="{FF2B5EF4-FFF2-40B4-BE49-F238E27FC236}">
                <a16:creationId xmlns:a16="http://schemas.microsoft.com/office/drawing/2014/main" id="{B9690DE6-400F-C9FE-AC94-D5789487857A}"/>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36249129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Section Titl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3" y="269601"/>
            <a:ext cx="5781678" cy="886673"/>
          </a:xfrm>
        </p:spPr>
        <p:txBody>
          <a:bodyPr/>
          <a:lstStyle>
            <a:lvl1pPr>
              <a:defRPr sz="4200" b="0" i="0">
                <a:solidFill>
                  <a:schemeClr val="accent1"/>
                </a:solidFill>
                <a:latin typeface="+mj-lt"/>
              </a:defRPr>
            </a:lvl1pPr>
          </a:lstStyle>
          <a:p>
            <a:r>
              <a:rPr lang="en-US" dirty="0"/>
              <a:t>Click to edit Master</a:t>
            </a:r>
            <a:endParaRPr lang="en-GB" dirty="0"/>
          </a:p>
        </p:txBody>
      </p:sp>
      <p:sp>
        <p:nvSpPr>
          <p:cNvPr id="5" name="Graphic 11">
            <a:extLst>
              <a:ext uri="{FF2B5EF4-FFF2-40B4-BE49-F238E27FC236}">
                <a16:creationId xmlns:a16="http://schemas.microsoft.com/office/drawing/2014/main" id="{306EF912-77FF-EC72-7590-3D1604547AA0}"/>
              </a:ext>
            </a:extLst>
          </p:cNvPr>
          <p:cNvSpPr/>
          <p:nvPr userDrawn="1"/>
        </p:nvSpPr>
        <p:spPr>
          <a:xfrm>
            <a:off x="9244208" y="317500"/>
            <a:ext cx="2636642" cy="1008569"/>
          </a:xfrm>
          <a:custGeom>
            <a:avLst/>
            <a:gdLst>
              <a:gd name="connsiteX0" fmla="*/ 4115562 w 4188999"/>
              <a:gd name="connsiteY0" fmla="*/ 1595750 h 1602377"/>
              <a:gd name="connsiteX1" fmla="*/ 4189000 w 4188999"/>
              <a:gd name="connsiteY1" fmla="*/ 1522747 h 1602377"/>
              <a:gd name="connsiteX2" fmla="*/ 4115562 w 4188999"/>
              <a:gd name="connsiteY2" fmla="*/ 1450690 h 1602377"/>
              <a:gd name="connsiteX3" fmla="*/ 4042124 w 4188999"/>
              <a:gd name="connsiteY3" fmla="*/ 1522747 h 1602377"/>
              <a:gd name="connsiteX4" fmla="*/ 4115562 w 4188999"/>
              <a:gd name="connsiteY4" fmla="*/ 1595750 h 1602377"/>
              <a:gd name="connsiteX5" fmla="*/ 3601307 w 4188999"/>
              <a:gd name="connsiteY5" fmla="*/ 1296067 h 1602377"/>
              <a:gd name="connsiteX6" fmla="*/ 3731038 w 4188999"/>
              <a:gd name="connsiteY6" fmla="*/ 1179414 h 1602377"/>
              <a:gd name="connsiteX7" fmla="*/ 3859816 w 4188999"/>
              <a:gd name="connsiteY7" fmla="*/ 1296067 h 1602377"/>
              <a:gd name="connsiteX8" fmla="*/ 3601307 w 4188999"/>
              <a:gd name="connsiteY8" fmla="*/ 1296067 h 1602377"/>
              <a:gd name="connsiteX9" fmla="*/ 3735800 w 4188999"/>
              <a:gd name="connsiteY9" fmla="*/ 1602378 h 1602377"/>
              <a:gd name="connsiteX10" fmla="*/ 3960019 w 4188999"/>
              <a:gd name="connsiteY10" fmla="*/ 1462053 h 1602377"/>
              <a:gd name="connsiteX11" fmla="*/ 3839813 w 4188999"/>
              <a:gd name="connsiteY11" fmla="*/ 1462053 h 1602377"/>
              <a:gd name="connsiteX12" fmla="*/ 3737705 w 4188999"/>
              <a:gd name="connsiteY12" fmla="*/ 1513278 h 1602377"/>
              <a:gd name="connsiteX13" fmla="*/ 3599403 w 4188999"/>
              <a:gd name="connsiteY13" fmla="*/ 1378634 h 1602377"/>
              <a:gd name="connsiteX14" fmla="*/ 3973354 w 4188999"/>
              <a:gd name="connsiteY14" fmla="*/ 1378634 h 1602377"/>
              <a:gd name="connsiteX15" fmla="*/ 3728180 w 4188999"/>
              <a:gd name="connsiteY15" fmla="*/ 1089367 h 1602377"/>
              <a:gd name="connsiteX16" fmla="*/ 3483959 w 4188999"/>
              <a:gd name="connsiteY16" fmla="*/ 1347387 h 1602377"/>
              <a:gd name="connsiteX17" fmla="*/ 3735800 w 4188999"/>
              <a:gd name="connsiteY17" fmla="*/ 1602378 h 1602377"/>
              <a:gd name="connsiteX18" fmla="*/ 3363754 w 4188999"/>
              <a:gd name="connsiteY18" fmla="*/ 1592909 h 1602377"/>
              <a:gd name="connsiteX19" fmla="*/ 3436239 w 4188999"/>
              <a:gd name="connsiteY19" fmla="*/ 1583441 h 1602377"/>
              <a:gd name="connsiteX20" fmla="*/ 3436239 w 4188999"/>
              <a:gd name="connsiteY20" fmla="*/ 1500969 h 1602377"/>
              <a:gd name="connsiteX21" fmla="*/ 3394234 w 4188999"/>
              <a:gd name="connsiteY21" fmla="*/ 1505703 h 1602377"/>
              <a:gd name="connsiteX22" fmla="*/ 3329369 w 4188999"/>
              <a:gd name="connsiteY22" fmla="*/ 1428912 h 1602377"/>
              <a:gd name="connsiteX23" fmla="*/ 3329369 w 4188999"/>
              <a:gd name="connsiteY23" fmla="*/ 1191818 h 1602377"/>
              <a:gd name="connsiteX24" fmla="*/ 3426714 w 4188999"/>
              <a:gd name="connsiteY24" fmla="*/ 1191818 h 1602377"/>
              <a:gd name="connsiteX25" fmla="*/ 3426714 w 4188999"/>
              <a:gd name="connsiteY25" fmla="*/ 1103570 h 1602377"/>
              <a:gd name="connsiteX26" fmla="*/ 3329369 w 4188999"/>
              <a:gd name="connsiteY26" fmla="*/ 1103570 h 1602377"/>
              <a:gd name="connsiteX27" fmla="*/ 3329369 w 4188999"/>
              <a:gd name="connsiteY27" fmla="*/ 961256 h 1602377"/>
              <a:gd name="connsiteX28" fmla="*/ 3218688 w 4188999"/>
              <a:gd name="connsiteY28" fmla="*/ 961256 h 1602377"/>
              <a:gd name="connsiteX29" fmla="*/ 3218688 w 4188999"/>
              <a:gd name="connsiteY29" fmla="*/ 1103570 h 1602377"/>
              <a:gd name="connsiteX30" fmla="*/ 3135725 w 4188999"/>
              <a:gd name="connsiteY30" fmla="*/ 1103570 h 1602377"/>
              <a:gd name="connsiteX31" fmla="*/ 3135725 w 4188999"/>
              <a:gd name="connsiteY31" fmla="*/ 1191818 h 1602377"/>
              <a:gd name="connsiteX32" fmla="*/ 3218688 w 4188999"/>
              <a:gd name="connsiteY32" fmla="*/ 1191818 h 1602377"/>
              <a:gd name="connsiteX33" fmla="*/ 3218688 w 4188999"/>
              <a:gd name="connsiteY33" fmla="*/ 1449743 h 1602377"/>
              <a:gd name="connsiteX34" fmla="*/ 3363754 w 4188999"/>
              <a:gd name="connsiteY34" fmla="*/ 1592909 h 1602377"/>
              <a:gd name="connsiteX35" fmla="*/ 2815209 w 4188999"/>
              <a:gd name="connsiteY35" fmla="*/ 1602378 h 1602377"/>
              <a:gd name="connsiteX36" fmla="*/ 2952560 w 4188999"/>
              <a:gd name="connsiteY36" fmla="*/ 1528428 h 1602377"/>
              <a:gd name="connsiteX37" fmla="*/ 2952560 w 4188999"/>
              <a:gd name="connsiteY37" fmla="*/ 1588175 h 1602377"/>
              <a:gd name="connsiteX38" fmla="*/ 3064193 w 4188999"/>
              <a:gd name="connsiteY38" fmla="*/ 1588175 h 1602377"/>
              <a:gd name="connsiteX39" fmla="*/ 3064193 w 4188999"/>
              <a:gd name="connsiteY39" fmla="*/ 1103570 h 1602377"/>
              <a:gd name="connsiteX40" fmla="*/ 2950655 w 4188999"/>
              <a:gd name="connsiteY40" fmla="*/ 1103570 h 1602377"/>
              <a:gd name="connsiteX41" fmla="*/ 2950655 w 4188999"/>
              <a:gd name="connsiteY41" fmla="*/ 1372006 h 1602377"/>
              <a:gd name="connsiteX42" fmla="*/ 2848547 w 4188999"/>
              <a:gd name="connsiteY42" fmla="*/ 1509490 h 1602377"/>
              <a:gd name="connsiteX43" fmla="*/ 2766536 w 4188999"/>
              <a:gd name="connsiteY43" fmla="*/ 1407040 h 1602377"/>
              <a:gd name="connsiteX44" fmla="*/ 2766536 w 4188999"/>
              <a:gd name="connsiteY44" fmla="*/ 1103570 h 1602377"/>
              <a:gd name="connsiteX45" fmla="*/ 2652998 w 4188999"/>
              <a:gd name="connsiteY45" fmla="*/ 1103570 h 1602377"/>
              <a:gd name="connsiteX46" fmla="*/ 2652998 w 4188999"/>
              <a:gd name="connsiteY46" fmla="*/ 1424178 h 1602377"/>
              <a:gd name="connsiteX47" fmla="*/ 2815209 w 4188999"/>
              <a:gd name="connsiteY47" fmla="*/ 1602378 h 1602377"/>
              <a:gd name="connsiteX48" fmla="*/ 2499360 w 4188999"/>
              <a:gd name="connsiteY48" fmla="*/ 1592909 h 1602377"/>
              <a:gd name="connsiteX49" fmla="*/ 2571845 w 4188999"/>
              <a:gd name="connsiteY49" fmla="*/ 1583441 h 1602377"/>
              <a:gd name="connsiteX50" fmla="*/ 2571845 w 4188999"/>
              <a:gd name="connsiteY50" fmla="*/ 1500969 h 1602377"/>
              <a:gd name="connsiteX51" fmla="*/ 2529840 w 4188999"/>
              <a:gd name="connsiteY51" fmla="*/ 1505703 h 1602377"/>
              <a:gd name="connsiteX52" fmla="*/ 2464975 w 4188999"/>
              <a:gd name="connsiteY52" fmla="*/ 1428912 h 1602377"/>
              <a:gd name="connsiteX53" fmla="*/ 2464975 w 4188999"/>
              <a:gd name="connsiteY53" fmla="*/ 1191818 h 1602377"/>
              <a:gd name="connsiteX54" fmla="*/ 2562320 w 4188999"/>
              <a:gd name="connsiteY54" fmla="*/ 1191818 h 1602377"/>
              <a:gd name="connsiteX55" fmla="*/ 2562320 w 4188999"/>
              <a:gd name="connsiteY55" fmla="*/ 1103570 h 1602377"/>
              <a:gd name="connsiteX56" fmla="*/ 2465070 w 4188999"/>
              <a:gd name="connsiteY56" fmla="*/ 1103570 h 1602377"/>
              <a:gd name="connsiteX57" fmla="*/ 2465070 w 4188999"/>
              <a:gd name="connsiteY57" fmla="*/ 961256 h 1602377"/>
              <a:gd name="connsiteX58" fmla="*/ 2354390 w 4188999"/>
              <a:gd name="connsiteY58" fmla="*/ 961256 h 1602377"/>
              <a:gd name="connsiteX59" fmla="*/ 2354390 w 4188999"/>
              <a:gd name="connsiteY59" fmla="*/ 1103570 h 1602377"/>
              <a:gd name="connsiteX60" fmla="*/ 2271427 w 4188999"/>
              <a:gd name="connsiteY60" fmla="*/ 1103570 h 1602377"/>
              <a:gd name="connsiteX61" fmla="*/ 2271427 w 4188999"/>
              <a:gd name="connsiteY61" fmla="*/ 1191818 h 1602377"/>
              <a:gd name="connsiteX62" fmla="*/ 2354390 w 4188999"/>
              <a:gd name="connsiteY62" fmla="*/ 1191818 h 1602377"/>
              <a:gd name="connsiteX63" fmla="*/ 2354390 w 4188999"/>
              <a:gd name="connsiteY63" fmla="*/ 1449743 h 1602377"/>
              <a:gd name="connsiteX64" fmla="*/ 2499360 w 4188999"/>
              <a:gd name="connsiteY64" fmla="*/ 1592909 h 1602377"/>
              <a:gd name="connsiteX65" fmla="*/ 2069116 w 4188999"/>
              <a:gd name="connsiteY65" fmla="*/ 980194 h 1602377"/>
              <a:gd name="connsiteX66" fmla="*/ 2143506 w 4188999"/>
              <a:gd name="connsiteY66" fmla="*/ 1054144 h 1602377"/>
              <a:gd name="connsiteX67" fmla="*/ 2217896 w 4188999"/>
              <a:gd name="connsiteY67" fmla="*/ 980194 h 1602377"/>
              <a:gd name="connsiteX68" fmla="*/ 2143506 w 4188999"/>
              <a:gd name="connsiteY68" fmla="*/ 905297 h 1602377"/>
              <a:gd name="connsiteX69" fmla="*/ 2069116 w 4188999"/>
              <a:gd name="connsiteY69" fmla="*/ 980194 h 1602377"/>
              <a:gd name="connsiteX70" fmla="*/ 2087213 w 4188999"/>
              <a:gd name="connsiteY70" fmla="*/ 1588175 h 1602377"/>
              <a:gd name="connsiteX71" fmla="*/ 2199799 w 4188999"/>
              <a:gd name="connsiteY71" fmla="*/ 1588175 h 1602377"/>
              <a:gd name="connsiteX72" fmla="*/ 2199799 w 4188999"/>
              <a:gd name="connsiteY72" fmla="*/ 1103570 h 1602377"/>
              <a:gd name="connsiteX73" fmla="*/ 2087213 w 4188999"/>
              <a:gd name="connsiteY73" fmla="*/ 1103570 h 1602377"/>
              <a:gd name="connsiteX74" fmla="*/ 2087213 w 4188999"/>
              <a:gd name="connsiteY74" fmla="*/ 1588175 h 1602377"/>
              <a:gd name="connsiteX75" fmla="*/ 1928908 w 4188999"/>
              <a:gd name="connsiteY75" fmla="*/ 1592909 h 1602377"/>
              <a:gd name="connsiteX76" fmla="*/ 2001393 w 4188999"/>
              <a:gd name="connsiteY76" fmla="*/ 1583441 h 1602377"/>
              <a:gd name="connsiteX77" fmla="*/ 2001393 w 4188999"/>
              <a:gd name="connsiteY77" fmla="*/ 1500969 h 1602377"/>
              <a:gd name="connsiteX78" fmla="*/ 1959388 w 4188999"/>
              <a:gd name="connsiteY78" fmla="*/ 1505703 h 1602377"/>
              <a:gd name="connsiteX79" fmla="*/ 1894523 w 4188999"/>
              <a:gd name="connsiteY79" fmla="*/ 1428912 h 1602377"/>
              <a:gd name="connsiteX80" fmla="*/ 1894523 w 4188999"/>
              <a:gd name="connsiteY80" fmla="*/ 1191818 h 1602377"/>
              <a:gd name="connsiteX81" fmla="*/ 1991868 w 4188999"/>
              <a:gd name="connsiteY81" fmla="*/ 1191818 h 1602377"/>
              <a:gd name="connsiteX82" fmla="*/ 1991868 w 4188999"/>
              <a:gd name="connsiteY82" fmla="*/ 1103570 h 1602377"/>
              <a:gd name="connsiteX83" fmla="*/ 1894523 w 4188999"/>
              <a:gd name="connsiteY83" fmla="*/ 1103570 h 1602377"/>
              <a:gd name="connsiteX84" fmla="*/ 1894523 w 4188999"/>
              <a:gd name="connsiteY84" fmla="*/ 961256 h 1602377"/>
              <a:gd name="connsiteX85" fmla="*/ 1783842 w 4188999"/>
              <a:gd name="connsiteY85" fmla="*/ 961256 h 1602377"/>
              <a:gd name="connsiteX86" fmla="*/ 1783842 w 4188999"/>
              <a:gd name="connsiteY86" fmla="*/ 1103570 h 1602377"/>
              <a:gd name="connsiteX87" fmla="*/ 1700879 w 4188999"/>
              <a:gd name="connsiteY87" fmla="*/ 1103570 h 1602377"/>
              <a:gd name="connsiteX88" fmla="*/ 1700879 w 4188999"/>
              <a:gd name="connsiteY88" fmla="*/ 1191818 h 1602377"/>
              <a:gd name="connsiteX89" fmla="*/ 1783842 w 4188999"/>
              <a:gd name="connsiteY89" fmla="*/ 1191818 h 1602377"/>
              <a:gd name="connsiteX90" fmla="*/ 1783842 w 4188999"/>
              <a:gd name="connsiteY90" fmla="*/ 1449743 h 1602377"/>
              <a:gd name="connsiteX91" fmla="*/ 1928908 w 4188999"/>
              <a:gd name="connsiteY91" fmla="*/ 1592909 h 1602377"/>
              <a:gd name="connsiteX92" fmla="*/ 1450848 w 4188999"/>
              <a:gd name="connsiteY92" fmla="*/ 1602378 h 1602377"/>
              <a:gd name="connsiteX93" fmla="*/ 1666494 w 4188999"/>
              <a:gd name="connsiteY93" fmla="*/ 1444914 h 1602377"/>
              <a:gd name="connsiteX94" fmla="*/ 1488091 w 4188999"/>
              <a:gd name="connsiteY94" fmla="*/ 1298813 h 1602377"/>
              <a:gd name="connsiteX95" fmla="*/ 1428941 w 4188999"/>
              <a:gd name="connsiteY95" fmla="*/ 1285557 h 1602377"/>
              <a:gd name="connsiteX96" fmla="*/ 1351693 w 4188999"/>
              <a:gd name="connsiteY96" fmla="*/ 1229598 h 1602377"/>
              <a:gd name="connsiteX97" fmla="*/ 1435608 w 4188999"/>
              <a:gd name="connsiteY97" fmla="*/ 1172691 h 1602377"/>
              <a:gd name="connsiteX98" fmla="*/ 1535811 w 4188999"/>
              <a:gd name="connsiteY98" fmla="*/ 1234332 h 1602377"/>
              <a:gd name="connsiteX99" fmla="*/ 1649349 w 4188999"/>
              <a:gd name="connsiteY99" fmla="*/ 1234332 h 1602377"/>
              <a:gd name="connsiteX100" fmla="*/ 1436561 w 4188999"/>
              <a:gd name="connsiteY100" fmla="*/ 1090219 h 1602377"/>
              <a:gd name="connsiteX101" fmla="*/ 1236155 w 4188999"/>
              <a:gd name="connsiteY101" fmla="*/ 1236320 h 1602377"/>
              <a:gd name="connsiteX102" fmla="*/ 1400270 w 4188999"/>
              <a:gd name="connsiteY102" fmla="*/ 1380433 h 1602377"/>
              <a:gd name="connsiteX103" fmla="*/ 1457516 w 4188999"/>
              <a:gd name="connsiteY103" fmla="*/ 1392742 h 1602377"/>
              <a:gd name="connsiteX104" fmla="*/ 1551051 w 4188999"/>
              <a:gd name="connsiteY104" fmla="*/ 1456277 h 1602377"/>
              <a:gd name="connsiteX105" fmla="*/ 1456563 w 4188999"/>
              <a:gd name="connsiteY105" fmla="*/ 1518864 h 1602377"/>
              <a:gd name="connsiteX106" fmla="*/ 1341120 w 4188999"/>
              <a:gd name="connsiteY106" fmla="*/ 1437339 h 1602377"/>
              <a:gd name="connsiteX107" fmla="*/ 1219010 w 4188999"/>
              <a:gd name="connsiteY107" fmla="*/ 1437339 h 1602377"/>
              <a:gd name="connsiteX108" fmla="*/ 1450848 w 4188999"/>
              <a:gd name="connsiteY108" fmla="*/ 1602378 h 1602377"/>
              <a:gd name="connsiteX109" fmla="*/ 720090 w 4188999"/>
              <a:gd name="connsiteY109" fmla="*/ 1588175 h 1602377"/>
              <a:gd name="connsiteX110" fmla="*/ 833628 w 4188999"/>
              <a:gd name="connsiteY110" fmla="*/ 1588175 h 1602377"/>
              <a:gd name="connsiteX111" fmla="*/ 833628 w 4188999"/>
              <a:gd name="connsiteY111" fmla="*/ 1317845 h 1602377"/>
              <a:gd name="connsiteX112" fmla="*/ 943356 w 4188999"/>
              <a:gd name="connsiteY112" fmla="*/ 1182254 h 1602377"/>
              <a:gd name="connsiteX113" fmla="*/ 1023461 w 4188999"/>
              <a:gd name="connsiteY113" fmla="*/ 1275236 h 1602377"/>
              <a:gd name="connsiteX114" fmla="*/ 1023461 w 4188999"/>
              <a:gd name="connsiteY114" fmla="*/ 1588175 h 1602377"/>
              <a:gd name="connsiteX115" fmla="*/ 1137952 w 4188999"/>
              <a:gd name="connsiteY115" fmla="*/ 1588175 h 1602377"/>
              <a:gd name="connsiteX116" fmla="*/ 1137952 w 4188999"/>
              <a:gd name="connsiteY116" fmla="*/ 1265673 h 1602377"/>
              <a:gd name="connsiteX117" fmla="*/ 975741 w 4188999"/>
              <a:gd name="connsiteY117" fmla="*/ 1089272 h 1602377"/>
              <a:gd name="connsiteX118" fmla="*/ 830675 w 4188999"/>
              <a:gd name="connsiteY118" fmla="*/ 1166063 h 1602377"/>
              <a:gd name="connsiteX119" fmla="*/ 830675 w 4188999"/>
              <a:gd name="connsiteY119" fmla="*/ 1103475 h 1602377"/>
              <a:gd name="connsiteX120" fmla="*/ 720090 w 4188999"/>
              <a:gd name="connsiteY120" fmla="*/ 1103475 h 1602377"/>
              <a:gd name="connsiteX121" fmla="*/ 720090 w 4188999"/>
              <a:gd name="connsiteY121" fmla="*/ 1588175 h 1602377"/>
              <a:gd name="connsiteX122" fmla="*/ 471964 w 4188999"/>
              <a:gd name="connsiteY122" fmla="*/ 1588175 h 1602377"/>
              <a:gd name="connsiteX123" fmla="*/ 591217 w 4188999"/>
              <a:gd name="connsiteY123" fmla="*/ 1588175 h 1602377"/>
              <a:gd name="connsiteX124" fmla="*/ 591217 w 4188999"/>
              <a:gd name="connsiteY124" fmla="*/ 924329 h 1602377"/>
              <a:gd name="connsiteX125" fmla="*/ 471964 w 4188999"/>
              <a:gd name="connsiteY125" fmla="*/ 924329 h 1602377"/>
              <a:gd name="connsiteX126" fmla="*/ 471964 w 4188999"/>
              <a:gd name="connsiteY126" fmla="*/ 1588175 h 1602377"/>
              <a:gd name="connsiteX127" fmla="*/ 3960971 w 4188999"/>
              <a:gd name="connsiteY127" fmla="*/ 697081 h 1602377"/>
              <a:gd name="connsiteX128" fmla="*/ 4176617 w 4188999"/>
              <a:gd name="connsiteY128" fmla="*/ 539618 h 1602377"/>
              <a:gd name="connsiteX129" fmla="*/ 3998214 w 4188999"/>
              <a:gd name="connsiteY129" fmla="*/ 393517 h 1602377"/>
              <a:gd name="connsiteX130" fmla="*/ 3939064 w 4188999"/>
              <a:gd name="connsiteY130" fmla="*/ 380261 h 1602377"/>
              <a:gd name="connsiteX131" fmla="*/ 3861816 w 4188999"/>
              <a:gd name="connsiteY131" fmla="*/ 324301 h 1602377"/>
              <a:gd name="connsiteX132" fmla="*/ 3945731 w 4188999"/>
              <a:gd name="connsiteY132" fmla="*/ 267394 h 1602377"/>
              <a:gd name="connsiteX133" fmla="*/ 4045934 w 4188999"/>
              <a:gd name="connsiteY133" fmla="*/ 329035 h 1602377"/>
              <a:gd name="connsiteX134" fmla="*/ 4159472 w 4188999"/>
              <a:gd name="connsiteY134" fmla="*/ 329035 h 1602377"/>
              <a:gd name="connsiteX135" fmla="*/ 3946684 w 4188999"/>
              <a:gd name="connsiteY135" fmla="*/ 184923 h 1602377"/>
              <a:gd name="connsiteX136" fmla="*/ 3746278 w 4188999"/>
              <a:gd name="connsiteY136" fmla="*/ 331024 h 1602377"/>
              <a:gd name="connsiteX137" fmla="*/ 3910394 w 4188999"/>
              <a:gd name="connsiteY137" fmla="*/ 475136 h 1602377"/>
              <a:gd name="connsiteX138" fmla="*/ 3967639 w 4188999"/>
              <a:gd name="connsiteY138" fmla="*/ 487446 h 1602377"/>
              <a:gd name="connsiteX139" fmla="*/ 4061174 w 4188999"/>
              <a:gd name="connsiteY139" fmla="*/ 550980 h 1602377"/>
              <a:gd name="connsiteX140" fmla="*/ 3966686 w 4188999"/>
              <a:gd name="connsiteY140" fmla="*/ 613568 h 1602377"/>
              <a:gd name="connsiteX141" fmla="*/ 3851243 w 4188999"/>
              <a:gd name="connsiteY141" fmla="*/ 532043 h 1602377"/>
              <a:gd name="connsiteX142" fmla="*/ 3729133 w 4188999"/>
              <a:gd name="connsiteY142" fmla="*/ 532043 h 1602377"/>
              <a:gd name="connsiteX143" fmla="*/ 3960971 w 4188999"/>
              <a:gd name="connsiteY143" fmla="*/ 697081 h 1602377"/>
              <a:gd name="connsiteX144" fmla="*/ 3307747 w 4188999"/>
              <a:gd name="connsiteY144" fmla="*/ 390771 h 1602377"/>
              <a:gd name="connsiteX145" fmla="*/ 3437478 w 4188999"/>
              <a:gd name="connsiteY145" fmla="*/ 274117 h 1602377"/>
              <a:gd name="connsiteX146" fmla="*/ 3566255 w 4188999"/>
              <a:gd name="connsiteY146" fmla="*/ 390771 h 1602377"/>
              <a:gd name="connsiteX147" fmla="*/ 3307747 w 4188999"/>
              <a:gd name="connsiteY147" fmla="*/ 390771 h 1602377"/>
              <a:gd name="connsiteX148" fmla="*/ 3442240 w 4188999"/>
              <a:gd name="connsiteY148" fmla="*/ 697081 h 1602377"/>
              <a:gd name="connsiteX149" fmla="*/ 3666458 w 4188999"/>
              <a:gd name="connsiteY149" fmla="*/ 556756 h 1602377"/>
              <a:gd name="connsiteX150" fmla="*/ 3546253 w 4188999"/>
              <a:gd name="connsiteY150" fmla="*/ 556756 h 1602377"/>
              <a:gd name="connsiteX151" fmla="*/ 3444145 w 4188999"/>
              <a:gd name="connsiteY151" fmla="*/ 607981 h 1602377"/>
              <a:gd name="connsiteX152" fmla="*/ 3305842 w 4188999"/>
              <a:gd name="connsiteY152" fmla="*/ 473337 h 1602377"/>
              <a:gd name="connsiteX153" fmla="*/ 3679889 w 4188999"/>
              <a:gd name="connsiteY153" fmla="*/ 473337 h 1602377"/>
              <a:gd name="connsiteX154" fmla="*/ 3434715 w 4188999"/>
              <a:gd name="connsiteY154" fmla="*/ 184070 h 1602377"/>
              <a:gd name="connsiteX155" fmla="*/ 3190494 w 4188999"/>
              <a:gd name="connsiteY155" fmla="*/ 441996 h 1602377"/>
              <a:gd name="connsiteX156" fmla="*/ 3442240 w 4188999"/>
              <a:gd name="connsiteY156" fmla="*/ 697081 h 1602377"/>
              <a:gd name="connsiteX157" fmla="*/ 2968371 w 4188999"/>
              <a:gd name="connsiteY157" fmla="*/ 74897 h 1602377"/>
              <a:gd name="connsiteX158" fmla="*/ 3042761 w 4188999"/>
              <a:gd name="connsiteY158" fmla="*/ 148847 h 1602377"/>
              <a:gd name="connsiteX159" fmla="*/ 3117152 w 4188999"/>
              <a:gd name="connsiteY159" fmla="*/ 74897 h 1602377"/>
              <a:gd name="connsiteX160" fmla="*/ 3042761 w 4188999"/>
              <a:gd name="connsiteY160" fmla="*/ 0 h 1602377"/>
              <a:gd name="connsiteX161" fmla="*/ 2968371 w 4188999"/>
              <a:gd name="connsiteY161" fmla="*/ 74897 h 1602377"/>
              <a:gd name="connsiteX162" fmla="*/ 2986469 w 4188999"/>
              <a:gd name="connsiteY162" fmla="*/ 682878 h 1602377"/>
              <a:gd name="connsiteX163" fmla="*/ 3099054 w 4188999"/>
              <a:gd name="connsiteY163" fmla="*/ 682878 h 1602377"/>
              <a:gd name="connsiteX164" fmla="*/ 3099054 w 4188999"/>
              <a:gd name="connsiteY164" fmla="*/ 198179 h 1602377"/>
              <a:gd name="connsiteX165" fmla="*/ 2986469 w 4188999"/>
              <a:gd name="connsiteY165" fmla="*/ 198179 h 1602377"/>
              <a:gd name="connsiteX166" fmla="*/ 2986469 w 4188999"/>
              <a:gd name="connsiteY166" fmla="*/ 682878 h 1602377"/>
              <a:gd name="connsiteX167" fmla="*/ 2628995 w 4188999"/>
              <a:gd name="connsiteY167" fmla="*/ 682878 h 1602377"/>
              <a:gd name="connsiteX168" fmla="*/ 2742533 w 4188999"/>
              <a:gd name="connsiteY168" fmla="*/ 682878 h 1602377"/>
              <a:gd name="connsiteX169" fmla="*/ 2742533 w 4188999"/>
              <a:gd name="connsiteY169" fmla="*/ 463774 h 1602377"/>
              <a:gd name="connsiteX170" fmla="*/ 2826449 w 4188999"/>
              <a:gd name="connsiteY170" fmla="*/ 299682 h 1602377"/>
              <a:gd name="connsiteX171" fmla="*/ 2913316 w 4188999"/>
              <a:gd name="connsiteY171" fmla="*/ 292108 h 1602377"/>
              <a:gd name="connsiteX172" fmla="*/ 2913316 w 4188999"/>
              <a:gd name="connsiteY172" fmla="*/ 183976 h 1602377"/>
              <a:gd name="connsiteX173" fmla="*/ 2739676 w 4188999"/>
              <a:gd name="connsiteY173" fmla="*/ 297789 h 1602377"/>
              <a:gd name="connsiteX174" fmla="*/ 2739676 w 4188999"/>
              <a:gd name="connsiteY174" fmla="*/ 198179 h 1602377"/>
              <a:gd name="connsiteX175" fmla="*/ 2628995 w 4188999"/>
              <a:gd name="connsiteY175" fmla="*/ 198179 h 1602377"/>
              <a:gd name="connsiteX176" fmla="*/ 2628995 w 4188999"/>
              <a:gd name="connsiteY176" fmla="*/ 682878 h 1602377"/>
              <a:gd name="connsiteX177" fmla="*/ 2140744 w 4188999"/>
              <a:gd name="connsiteY177" fmla="*/ 440102 h 1602377"/>
              <a:gd name="connsiteX178" fmla="*/ 2264759 w 4188999"/>
              <a:gd name="connsiteY178" fmla="*/ 275064 h 1602377"/>
              <a:gd name="connsiteX179" fmla="*/ 2392585 w 4188999"/>
              <a:gd name="connsiteY179" fmla="*/ 440102 h 1602377"/>
              <a:gd name="connsiteX180" fmla="*/ 2264759 w 4188999"/>
              <a:gd name="connsiteY180" fmla="*/ 607034 h 1602377"/>
              <a:gd name="connsiteX181" fmla="*/ 2140744 w 4188999"/>
              <a:gd name="connsiteY181" fmla="*/ 440102 h 1602377"/>
              <a:gd name="connsiteX182" fmla="*/ 2242852 w 4188999"/>
              <a:gd name="connsiteY182" fmla="*/ 697081 h 1602377"/>
              <a:gd name="connsiteX183" fmla="*/ 2390775 w 4188999"/>
              <a:gd name="connsiteY183" fmla="*/ 622184 h 1602377"/>
              <a:gd name="connsiteX184" fmla="*/ 2390775 w 4188999"/>
              <a:gd name="connsiteY184" fmla="*/ 682878 h 1602377"/>
              <a:gd name="connsiteX185" fmla="*/ 2505266 w 4188999"/>
              <a:gd name="connsiteY185" fmla="*/ 682878 h 1602377"/>
              <a:gd name="connsiteX186" fmla="*/ 2505266 w 4188999"/>
              <a:gd name="connsiteY186" fmla="*/ 198179 h 1602377"/>
              <a:gd name="connsiteX187" fmla="*/ 2390775 w 4188999"/>
              <a:gd name="connsiteY187" fmla="*/ 198179 h 1602377"/>
              <a:gd name="connsiteX188" fmla="*/ 2390775 w 4188999"/>
              <a:gd name="connsiteY188" fmla="*/ 260766 h 1602377"/>
              <a:gd name="connsiteX189" fmla="*/ 2242852 w 4188999"/>
              <a:gd name="connsiteY189" fmla="*/ 183976 h 1602377"/>
              <a:gd name="connsiteX190" fmla="*/ 2024348 w 4188999"/>
              <a:gd name="connsiteY190" fmla="*/ 440008 h 1602377"/>
              <a:gd name="connsiteX191" fmla="*/ 2242852 w 4188999"/>
              <a:gd name="connsiteY191" fmla="*/ 697081 h 1602377"/>
              <a:gd name="connsiteX192" fmla="*/ 1683068 w 4188999"/>
              <a:gd name="connsiteY192" fmla="*/ 697081 h 1602377"/>
              <a:gd name="connsiteX193" fmla="*/ 1820418 w 4188999"/>
              <a:gd name="connsiteY193" fmla="*/ 623131 h 1602377"/>
              <a:gd name="connsiteX194" fmla="*/ 1820418 w 4188999"/>
              <a:gd name="connsiteY194" fmla="*/ 682878 h 1602377"/>
              <a:gd name="connsiteX195" fmla="*/ 1932051 w 4188999"/>
              <a:gd name="connsiteY195" fmla="*/ 682878 h 1602377"/>
              <a:gd name="connsiteX196" fmla="*/ 1932051 w 4188999"/>
              <a:gd name="connsiteY196" fmla="*/ 198179 h 1602377"/>
              <a:gd name="connsiteX197" fmla="*/ 1818513 w 4188999"/>
              <a:gd name="connsiteY197" fmla="*/ 198179 h 1602377"/>
              <a:gd name="connsiteX198" fmla="*/ 1818513 w 4188999"/>
              <a:gd name="connsiteY198" fmla="*/ 466615 h 1602377"/>
              <a:gd name="connsiteX199" fmla="*/ 1716405 w 4188999"/>
              <a:gd name="connsiteY199" fmla="*/ 604099 h 1602377"/>
              <a:gd name="connsiteX200" fmla="*/ 1634395 w 4188999"/>
              <a:gd name="connsiteY200" fmla="*/ 501649 h 1602377"/>
              <a:gd name="connsiteX201" fmla="*/ 1634395 w 4188999"/>
              <a:gd name="connsiteY201" fmla="*/ 198179 h 1602377"/>
              <a:gd name="connsiteX202" fmla="*/ 1520857 w 4188999"/>
              <a:gd name="connsiteY202" fmla="*/ 198179 h 1602377"/>
              <a:gd name="connsiteX203" fmla="*/ 1520857 w 4188999"/>
              <a:gd name="connsiteY203" fmla="*/ 518787 h 1602377"/>
              <a:gd name="connsiteX204" fmla="*/ 1683068 w 4188999"/>
              <a:gd name="connsiteY204" fmla="*/ 697081 h 1602377"/>
              <a:gd name="connsiteX205" fmla="*/ 1368552 w 4188999"/>
              <a:gd name="connsiteY205" fmla="*/ 687613 h 1602377"/>
              <a:gd name="connsiteX206" fmla="*/ 1441037 w 4188999"/>
              <a:gd name="connsiteY206" fmla="*/ 678144 h 1602377"/>
              <a:gd name="connsiteX207" fmla="*/ 1441037 w 4188999"/>
              <a:gd name="connsiteY207" fmla="*/ 595577 h 1602377"/>
              <a:gd name="connsiteX208" fmla="*/ 1399032 w 4188999"/>
              <a:gd name="connsiteY208" fmla="*/ 600312 h 1602377"/>
              <a:gd name="connsiteX209" fmla="*/ 1334167 w 4188999"/>
              <a:gd name="connsiteY209" fmla="*/ 523521 h 1602377"/>
              <a:gd name="connsiteX210" fmla="*/ 1334167 w 4188999"/>
              <a:gd name="connsiteY210" fmla="*/ 286426 h 1602377"/>
              <a:gd name="connsiteX211" fmla="*/ 1431512 w 4188999"/>
              <a:gd name="connsiteY211" fmla="*/ 286426 h 1602377"/>
              <a:gd name="connsiteX212" fmla="*/ 1431512 w 4188999"/>
              <a:gd name="connsiteY212" fmla="*/ 198179 h 1602377"/>
              <a:gd name="connsiteX213" fmla="*/ 1334167 w 4188999"/>
              <a:gd name="connsiteY213" fmla="*/ 198179 h 1602377"/>
              <a:gd name="connsiteX214" fmla="*/ 1334167 w 4188999"/>
              <a:gd name="connsiteY214" fmla="*/ 55960 h 1602377"/>
              <a:gd name="connsiteX215" fmla="*/ 1223486 w 4188999"/>
              <a:gd name="connsiteY215" fmla="*/ 55960 h 1602377"/>
              <a:gd name="connsiteX216" fmla="*/ 1223486 w 4188999"/>
              <a:gd name="connsiteY216" fmla="*/ 198179 h 1602377"/>
              <a:gd name="connsiteX217" fmla="*/ 1140524 w 4188999"/>
              <a:gd name="connsiteY217" fmla="*/ 198179 h 1602377"/>
              <a:gd name="connsiteX218" fmla="*/ 1140524 w 4188999"/>
              <a:gd name="connsiteY218" fmla="*/ 286426 h 1602377"/>
              <a:gd name="connsiteX219" fmla="*/ 1223486 w 4188999"/>
              <a:gd name="connsiteY219" fmla="*/ 286426 h 1602377"/>
              <a:gd name="connsiteX220" fmla="*/ 1223486 w 4188999"/>
              <a:gd name="connsiteY220" fmla="*/ 544352 h 1602377"/>
              <a:gd name="connsiteX221" fmla="*/ 1368552 w 4188999"/>
              <a:gd name="connsiteY221" fmla="*/ 687613 h 1602377"/>
              <a:gd name="connsiteX222" fmla="*/ 884111 w 4188999"/>
              <a:gd name="connsiteY222" fmla="*/ 697081 h 1602377"/>
              <a:gd name="connsiteX223" fmla="*/ 1106424 w 4188999"/>
              <a:gd name="connsiteY223" fmla="*/ 530149 h 1602377"/>
              <a:gd name="connsiteX224" fmla="*/ 993838 w 4188999"/>
              <a:gd name="connsiteY224" fmla="*/ 530149 h 1602377"/>
              <a:gd name="connsiteX225" fmla="*/ 886015 w 4188999"/>
              <a:gd name="connsiteY225" fmla="*/ 604099 h 1602377"/>
              <a:gd name="connsiteX226" fmla="*/ 761048 w 4188999"/>
              <a:gd name="connsiteY226" fmla="*/ 441901 h 1602377"/>
              <a:gd name="connsiteX227" fmla="*/ 888873 w 4188999"/>
              <a:gd name="connsiteY227" fmla="*/ 277810 h 1602377"/>
              <a:gd name="connsiteX228" fmla="*/ 993838 w 4188999"/>
              <a:gd name="connsiteY228" fmla="*/ 351760 h 1602377"/>
              <a:gd name="connsiteX229" fmla="*/ 1105472 w 4188999"/>
              <a:gd name="connsiteY229" fmla="*/ 351760 h 1602377"/>
              <a:gd name="connsiteX230" fmla="*/ 886968 w 4188999"/>
              <a:gd name="connsiteY230" fmla="*/ 184828 h 1602377"/>
              <a:gd name="connsiteX231" fmla="*/ 641795 w 4188999"/>
              <a:gd name="connsiteY231" fmla="*/ 441807 h 1602377"/>
              <a:gd name="connsiteX232" fmla="*/ 884111 w 4188999"/>
              <a:gd name="connsiteY232" fmla="*/ 697081 h 1602377"/>
              <a:gd name="connsiteX233" fmla="*/ 208026 w 4188999"/>
              <a:gd name="connsiteY233" fmla="*/ 444837 h 1602377"/>
              <a:gd name="connsiteX234" fmla="*/ 252889 w 4188999"/>
              <a:gd name="connsiteY234" fmla="*/ 314927 h 1602377"/>
              <a:gd name="connsiteX235" fmla="*/ 312039 w 4188999"/>
              <a:gd name="connsiteY235" fmla="*/ 143261 h 1602377"/>
              <a:gd name="connsiteX236" fmla="*/ 312992 w 4188999"/>
              <a:gd name="connsiteY236" fmla="*/ 143261 h 1602377"/>
              <a:gd name="connsiteX237" fmla="*/ 372142 w 4188999"/>
              <a:gd name="connsiteY237" fmla="*/ 313980 h 1602377"/>
              <a:gd name="connsiteX238" fmla="*/ 417005 w 4188999"/>
              <a:gd name="connsiteY238" fmla="*/ 444837 h 1602377"/>
              <a:gd name="connsiteX239" fmla="*/ 208026 w 4188999"/>
              <a:gd name="connsiteY239" fmla="*/ 444837 h 1602377"/>
              <a:gd name="connsiteX240" fmla="*/ 0 w 4188999"/>
              <a:gd name="connsiteY240" fmla="*/ 682878 h 1602377"/>
              <a:gd name="connsiteX241" fmla="*/ 124968 w 4188999"/>
              <a:gd name="connsiteY241" fmla="*/ 682878 h 1602377"/>
              <a:gd name="connsiteX242" fmla="*/ 172688 w 4188999"/>
              <a:gd name="connsiteY242" fmla="*/ 544447 h 1602377"/>
              <a:gd name="connsiteX243" fmla="*/ 451295 w 4188999"/>
              <a:gd name="connsiteY243" fmla="*/ 544447 h 1602377"/>
              <a:gd name="connsiteX244" fmla="*/ 499015 w 4188999"/>
              <a:gd name="connsiteY244" fmla="*/ 682878 h 1602377"/>
              <a:gd name="connsiteX245" fmla="*/ 626840 w 4188999"/>
              <a:gd name="connsiteY245" fmla="*/ 682878 h 1602377"/>
              <a:gd name="connsiteX246" fmla="*/ 380714 w 4188999"/>
              <a:gd name="connsiteY246" fmla="*/ 18937 h 1602377"/>
              <a:gd name="connsiteX247" fmla="*/ 248984 w 4188999"/>
              <a:gd name="connsiteY247" fmla="*/ 18937 h 1602377"/>
              <a:gd name="connsiteX248" fmla="*/ 0 w 4188999"/>
              <a:gd name="connsiteY248" fmla="*/ 682878 h 1602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Lst>
            <a:rect l="l" t="t" r="r" b="b"/>
            <a:pathLst>
              <a:path w="4188999" h="1602377">
                <a:moveTo>
                  <a:pt x="4115562" y="1595750"/>
                </a:moveTo>
                <a:cubicBezTo>
                  <a:pt x="4155662" y="1595750"/>
                  <a:pt x="4189000" y="1563462"/>
                  <a:pt x="4189000" y="1522747"/>
                </a:cubicBezTo>
                <a:cubicBezTo>
                  <a:pt x="4189000" y="1482884"/>
                  <a:pt x="4155567" y="1450690"/>
                  <a:pt x="4115562" y="1450690"/>
                </a:cubicBezTo>
                <a:cubicBezTo>
                  <a:pt x="4075462" y="1450690"/>
                  <a:pt x="4042124" y="1482978"/>
                  <a:pt x="4042124" y="1522747"/>
                </a:cubicBezTo>
                <a:cubicBezTo>
                  <a:pt x="4042124" y="1563556"/>
                  <a:pt x="4075462" y="1595750"/>
                  <a:pt x="4115562" y="1595750"/>
                </a:cubicBezTo>
                <a:moveTo>
                  <a:pt x="3601307" y="1296067"/>
                </a:moveTo>
                <a:cubicBezTo>
                  <a:pt x="3611785" y="1227798"/>
                  <a:pt x="3664268" y="1179414"/>
                  <a:pt x="3731038" y="1179414"/>
                </a:cubicBezTo>
                <a:cubicBezTo>
                  <a:pt x="3803523" y="1179414"/>
                  <a:pt x="3849338" y="1225905"/>
                  <a:pt x="3859816" y="1296067"/>
                </a:cubicBezTo>
                <a:lnTo>
                  <a:pt x="3601307" y="1296067"/>
                </a:lnTo>
                <a:close/>
                <a:moveTo>
                  <a:pt x="3735800" y="1602378"/>
                </a:moveTo>
                <a:cubicBezTo>
                  <a:pt x="3856006" y="1602378"/>
                  <a:pt x="3934206" y="1544524"/>
                  <a:pt x="3960019" y="1462053"/>
                </a:cubicBezTo>
                <a:lnTo>
                  <a:pt x="3839813" y="1462053"/>
                </a:lnTo>
                <a:cubicBezTo>
                  <a:pt x="3824573" y="1490459"/>
                  <a:pt x="3793046" y="1513278"/>
                  <a:pt x="3737705" y="1513278"/>
                </a:cubicBezTo>
                <a:cubicBezTo>
                  <a:pt x="3661410" y="1513278"/>
                  <a:pt x="3605117" y="1459212"/>
                  <a:pt x="3599403" y="1378634"/>
                </a:cubicBezTo>
                <a:lnTo>
                  <a:pt x="3973354" y="1378634"/>
                </a:lnTo>
                <a:cubicBezTo>
                  <a:pt x="3971449" y="1194658"/>
                  <a:pt x="3874103" y="1089367"/>
                  <a:pt x="3728180" y="1089367"/>
                </a:cubicBezTo>
                <a:cubicBezTo>
                  <a:pt x="3595592" y="1089367"/>
                  <a:pt x="3483959" y="1195605"/>
                  <a:pt x="3483959" y="1347387"/>
                </a:cubicBezTo>
                <a:cubicBezTo>
                  <a:pt x="3483959" y="1500022"/>
                  <a:pt x="3580353" y="1602378"/>
                  <a:pt x="3735800" y="1602378"/>
                </a:cubicBezTo>
                <a:moveTo>
                  <a:pt x="3363754" y="1592909"/>
                </a:moveTo>
                <a:cubicBezTo>
                  <a:pt x="3390424" y="1592909"/>
                  <a:pt x="3420047" y="1589122"/>
                  <a:pt x="3436239" y="1583441"/>
                </a:cubicBezTo>
                <a:lnTo>
                  <a:pt x="3436239" y="1500969"/>
                </a:lnTo>
                <a:cubicBezTo>
                  <a:pt x="3420047" y="1503809"/>
                  <a:pt x="3405664" y="1505703"/>
                  <a:pt x="3394234" y="1505703"/>
                </a:cubicBezTo>
                <a:cubicBezTo>
                  <a:pt x="3346514" y="1505703"/>
                  <a:pt x="3329369" y="1479191"/>
                  <a:pt x="3329369" y="1428912"/>
                </a:cubicBezTo>
                <a:lnTo>
                  <a:pt x="3329369" y="1191818"/>
                </a:lnTo>
                <a:lnTo>
                  <a:pt x="3426714" y="1191818"/>
                </a:lnTo>
                <a:lnTo>
                  <a:pt x="3426714" y="1103570"/>
                </a:lnTo>
                <a:lnTo>
                  <a:pt x="3329369" y="1103570"/>
                </a:lnTo>
                <a:lnTo>
                  <a:pt x="3329369" y="961256"/>
                </a:lnTo>
                <a:lnTo>
                  <a:pt x="3218688" y="961256"/>
                </a:lnTo>
                <a:lnTo>
                  <a:pt x="3218688" y="1103570"/>
                </a:lnTo>
                <a:lnTo>
                  <a:pt x="3135725" y="1103570"/>
                </a:lnTo>
                <a:lnTo>
                  <a:pt x="3135725" y="1191818"/>
                </a:lnTo>
                <a:lnTo>
                  <a:pt x="3218688" y="1191818"/>
                </a:lnTo>
                <a:lnTo>
                  <a:pt x="3218688" y="1449743"/>
                </a:lnTo>
                <a:cubicBezTo>
                  <a:pt x="3218688" y="1556928"/>
                  <a:pt x="3284601" y="1592909"/>
                  <a:pt x="3363754" y="1592909"/>
                </a:cubicBezTo>
                <a:moveTo>
                  <a:pt x="2815209" y="1602378"/>
                </a:moveTo>
                <a:cubicBezTo>
                  <a:pt x="2879122" y="1602378"/>
                  <a:pt x="2925890" y="1576813"/>
                  <a:pt x="2952560" y="1528428"/>
                </a:cubicBezTo>
                <a:lnTo>
                  <a:pt x="2952560" y="1588175"/>
                </a:lnTo>
                <a:lnTo>
                  <a:pt x="3064193" y="1588175"/>
                </a:lnTo>
                <a:lnTo>
                  <a:pt x="3064193" y="1103570"/>
                </a:lnTo>
                <a:lnTo>
                  <a:pt x="2950655" y="1103570"/>
                </a:lnTo>
                <a:lnTo>
                  <a:pt x="2950655" y="1372006"/>
                </a:lnTo>
                <a:cubicBezTo>
                  <a:pt x="2950655" y="1469722"/>
                  <a:pt x="2899124" y="1509490"/>
                  <a:pt x="2848547" y="1509490"/>
                </a:cubicBezTo>
                <a:cubicBezTo>
                  <a:pt x="2791301" y="1509490"/>
                  <a:pt x="2766536" y="1471521"/>
                  <a:pt x="2766536" y="1407040"/>
                </a:cubicBezTo>
                <a:lnTo>
                  <a:pt x="2766536" y="1103570"/>
                </a:lnTo>
                <a:lnTo>
                  <a:pt x="2652998" y="1103570"/>
                </a:lnTo>
                <a:lnTo>
                  <a:pt x="2652998" y="1424178"/>
                </a:lnTo>
                <a:cubicBezTo>
                  <a:pt x="2652998" y="1541684"/>
                  <a:pt x="2719769" y="1602378"/>
                  <a:pt x="2815209" y="1602378"/>
                </a:cubicBezTo>
                <a:moveTo>
                  <a:pt x="2499360" y="1592909"/>
                </a:moveTo>
                <a:cubicBezTo>
                  <a:pt x="2526030" y="1592909"/>
                  <a:pt x="2555653" y="1589122"/>
                  <a:pt x="2571845" y="1583441"/>
                </a:cubicBezTo>
                <a:lnTo>
                  <a:pt x="2571845" y="1500969"/>
                </a:lnTo>
                <a:cubicBezTo>
                  <a:pt x="2555653" y="1503809"/>
                  <a:pt x="2541270" y="1505703"/>
                  <a:pt x="2529840" y="1505703"/>
                </a:cubicBezTo>
                <a:cubicBezTo>
                  <a:pt x="2482120" y="1505703"/>
                  <a:pt x="2464975" y="1479191"/>
                  <a:pt x="2464975" y="1428912"/>
                </a:cubicBezTo>
                <a:lnTo>
                  <a:pt x="2464975" y="1191818"/>
                </a:lnTo>
                <a:lnTo>
                  <a:pt x="2562320" y="1191818"/>
                </a:lnTo>
                <a:lnTo>
                  <a:pt x="2562320" y="1103570"/>
                </a:lnTo>
                <a:lnTo>
                  <a:pt x="2465070" y="1103570"/>
                </a:lnTo>
                <a:lnTo>
                  <a:pt x="2465070" y="961256"/>
                </a:lnTo>
                <a:lnTo>
                  <a:pt x="2354390" y="961256"/>
                </a:lnTo>
                <a:lnTo>
                  <a:pt x="2354390" y="1103570"/>
                </a:lnTo>
                <a:lnTo>
                  <a:pt x="2271427" y="1103570"/>
                </a:lnTo>
                <a:lnTo>
                  <a:pt x="2271427" y="1191818"/>
                </a:lnTo>
                <a:lnTo>
                  <a:pt x="2354390" y="1191818"/>
                </a:lnTo>
                <a:lnTo>
                  <a:pt x="2354390" y="1449743"/>
                </a:lnTo>
                <a:cubicBezTo>
                  <a:pt x="2354390" y="1556928"/>
                  <a:pt x="2420207" y="1592909"/>
                  <a:pt x="2499360" y="1592909"/>
                </a:cubicBezTo>
                <a:moveTo>
                  <a:pt x="2069116" y="980194"/>
                </a:moveTo>
                <a:cubicBezTo>
                  <a:pt x="2069116" y="1021003"/>
                  <a:pt x="2102549" y="1054144"/>
                  <a:pt x="2143506" y="1054144"/>
                </a:cubicBezTo>
                <a:cubicBezTo>
                  <a:pt x="2184559" y="1054144"/>
                  <a:pt x="2217896" y="1020909"/>
                  <a:pt x="2217896" y="980194"/>
                </a:cubicBezTo>
                <a:cubicBezTo>
                  <a:pt x="2217896" y="938437"/>
                  <a:pt x="2184464" y="905297"/>
                  <a:pt x="2143506" y="905297"/>
                </a:cubicBezTo>
                <a:cubicBezTo>
                  <a:pt x="2102549" y="905297"/>
                  <a:pt x="2069116" y="938532"/>
                  <a:pt x="2069116" y="980194"/>
                </a:cubicBezTo>
                <a:moveTo>
                  <a:pt x="2087213" y="1588175"/>
                </a:moveTo>
                <a:lnTo>
                  <a:pt x="2199799" y="1588175"/>
                </a:lnTo>
                <a:lnTo>
                  <a:pt x="2199799" y="1103570"/>
                </a:lnTo>
                <a:lnTo>
                  <a:pt x="2087213" y="1103570"/>
                </a:lnTo>
                <a:lnTo>
                  <a:pt x="2087213" y="1588175"/>
                </a:lnTo>
                <a:close/>
                <a:moveTo>
                  <a:pt x="1928908" y="1592909"/>
                </a:moveTo>
                <a:cubicBezTo>
                  <a:pt x="1955578" y="1592909"/>
                  <a:pt x="1985201" y="1589122"/>
                  <a:pt x="2001393" y="1583441"/>
                </a:cubicBezTo>
                <a:lnTo>
                  <a:pt x="2001393" y="1500969"/>
                </a:lnTo>
                <a:cubicBezTo>
                  <a:pt x="1985201" y="1503809"/>
                  <a:pt x="1970818" y="1505703"/>
                  <a:pt x="1959388" y="1505703"/>
                </a:cubicBezTo>
                <a:cubicBezTo>
                  <a:pt x="1911668" y="1505703"/>
                  <a:pt x="1894523" y="1479191"/>
                  <a:pt x="1894523" y="1428912"/>
                </a:cubicBezTo>
                <a:lnTo>
                  <a:pt x="1894523" y="1191818"/>
                </a:lnTo>
                <a:lnTo>
                  <a:pt x="1991868" y="1191818"/>
                </a:lnTo>
                <a:lnTo>
                  <a:pt x="1991868" y="1103570"/>
                </a:lnTo>
                <a:lnTo>
                  <a:pt x="1894523" y="1103570"/>
                </a:lnTo>
                <a:lnTo>
                  <a:pt x="1894523" y="961256"/>
                </a:lnTo>
                <a:lnTo>
                  <a:pt x="1783842" y="961256"/>
                </a:lnTo>
                <a:lnTo>
                  <a:pt x="1783842" y="1103570"/>
                </a:lnTo>
                <a:lnTo>
                  <a:pt x="1700879" y="1103570"/>
                </a:lnTo>
                <a:lnTo>
                  <a:pt x="1700879" y="1191818"/>
                </a:lnTo>
                <a:lnTo>
                  <a:pt x="1783842" y="1191818"/>
                </a:lnTo>
                <a:lnTo>
                  <a:pt x="1783842" y="1449743"/>
                </a:lnTo>
                <a:cubicBezTo>
                  <a:pt x="1783842" y="1556928"/>
                  <a:pt x="1849660" y="1592909"/>
                  <a:pt x="1928908" y="1592909"/>
                </a:cubicBezTo>
                <a:moveTo>
                  <a:pt x="1450848" y="1602378"/>
                </a:moveTo>
                <a:cubicBezTo>
                  <a:pt x="1573911" y="1602378"/>
                  <a:pt x="1666494" y="1541684"/>
                  <a:pt x="1666494" y="1444914"/>
                </a:cubicBezTo>
                <a:cubicBezTo>
                  <a:pt x="1666494" y="1360549"/>
                  <a:pt x="1595914" y="1322579"/>
                  <a:pt x="1488091" y="1298813"/>
                </a:cubicBezTo>
                <a:lnTo>
                  <a:pt x="1428941" y="1285557"/>
                </a:lnTo>
                <a:cubicBezTo>
                  <a:pt x="1374553" y="1274195"/>
                  <a:pt x="1351693" y="1260939"/>
                  <a:pt x="1351693" y="1229598"/>
                </a:cubicBezTo>
                <a:cubicBezTo>
                  <a:pt x="1351693" y="1194469"/>
                  <a:pt x="1387031" y="1172691"/>
                  <a:pt x="1435608" y="1172691"/>
                </a:cubicBezTo>
                <a:cubicBezTo>
                  <a:pt x="1489996" y="1172691"/>
                  <a:pt x="1524381" y="1195416"/>
                  <a:pt x="1535811" y="1234332"/>
                </a:cubicBezTo>
                <a:lnTo>
                  <a:pt x="1649349" y="1234332"/>
                </a:lnTo>
                <a:cubicBezTo>
                  <a:pt x="1637919" y="1155647"/>
                  <a:pt x="1566386" y="1090219"/>
                  <a:pt x="1436561" y="1090219"/>
                </a:cubicBezTo>
                <a:cubicBezTo>
                  <a:pt x="1318260" y="1090219"/>
                  <a:pt x="1236155" y="1150913"/>
                  <a:pt x="1236155" y="1236320"/>
                </a:cubicBezTo>
                <a:cubicBezTo>
                  <a:pt x="1236155" y="1316898"/>
                  <a:pt x="1294352" y="1357708"/>
                  <a:pt x="1400270" y="1380433"/>
                </a:cubicBezTo>
                <a:lnTo>
                  <a:pt x="1457516" y="1392742"/>
                </a:lnTo>
                <a:cubicBezTo>
                  <a:pt x="1526191" y="1406945"/>
                  <a:pt x="1551051" y="1423137"/>
                  <a:pt x="1551051" y="1456277"/>
                </a:cubicBezTo>
                <a:cubicBezTo>
                  <a:pt x="1551051" y="1496140"/>
                  <a:pt x="1511903" y="1518864"/>
                  <a:pt x="1456563" y="1518864"/>
                </a:cubicBezTo>
                <a:cubicBezTo>
                  <a:pt x="1386935" y="1518864"/>
                  <a:pt x="1349693" y="1485629"/>
                  <a:pt x="1341120" y="1437339"/>
                </a:cubicBezTo>
                <a:lnTo>
                  <a:pt x="1219010" y="1437339"/>
                </a:lnTo>
                <a:cubicBezTo>
                  <a:pt x="1226630" y="1534109"/>
                  <a:pt x="1309688" y="1602378"/>
                  <a:pt x="1450848" y="1602378"/>
                </a:cubicBezTo>
                <a:moveTo>
                  <a:pt x="720090" y="1588175"/>
                </a:moveTo>
                <a:lnTo>
                  <a:pt x="833628" y="1588175"/>
                </a:lnTo>
                <a:lnTo>
                  <a:pt x="833628" y="1317845"/>
                </a:lnTo>
                <a:cubicBezTo>
                  <a:pt x="833628" y="1222023"/>
                  <a:pt x="887063" y="1182254"/>
                  <a:pt x="943356" y="1182254"/>
                </a:cubicBezTo>
                <a:cubicBezTo>
                  <a:pt x="1002506" y="1182254"/>
                  <a:pt x="1023461" y="1222117"/>
                  <a:pt x="1023461" y="1275236"/>
                </a:cubicBezTo>
                <a:lnTo>
                  <a:pt x="1023461" y="1588175"/>
                </a:lnTo>
                <a:lnTo>
                  <a:pt x="1137952" y="1588175"/>
                </a:lnTo>
                <a:lnTo>
                  <a:pt x="1137952" y="1265673"/>
                </a:lnTo>
                <a:cubicBezTo>
                  <a:pt x="1137952" y="1151860"/>
                  <a:pt x="1074039" y="1089272"/>
                  <a:pt x="975741" y="1089272"/>
                </a:cubicBezTo>
                <a:cubicBezTo>
                  <a:pt x="905161" y="1089272"/>
                  <a:pt x="856488" y="1125348"/>
                  <a:pt x="830675" y="1166063"/>
                </a:cubicBezTo>
                <a:lnTo>
                  <a:pt x="830675" y="1103475"/>
                </a:lnTo>
                <a:lnTo>
                  <a:pt x="720090" y="1103475"/>
                </a:lnTo>
                <a:lnTo>
                  <a:pt x="720090" y="1588175"/>
                </a:lnTo>
                <a:close/>
                <a:moveTo>
                  <a:pt x="471964" y="1588175"/>
                </a:moveTo>
                <a:lnTo>
                  <a:pt x="591217" y="1588175"/>
                </a:lnTo>
                <a:lnTo>
                  <a:pt x="591217" y="924329"/>
                </a:lnTo>
                <a:lnTo>
                  <a:pt x="471964" y="924329"/>
                </a:lnTo>
                <a:lnTo>
                  <a:pt x="471964" y="1588175"/>
                </a:lnTo>
                <a:close/>
                <a:moveTo>
                  <a:pt x="3960971" y="697081"/>
                </a:moveTo>
                <a:cubicBezTo>
                  <a:pt x="4084034" y="697081"/>
                  <a:pt x="4176617" y="636387"/>
                  <a:pt x="4176617" y="539618"/>
                </a:cubicBezTo>
                <a:cubicBezTo>
                  <a:pt x="4176617" y="455157"/>
                  <a:pt x="4106037" y="417283"/>
                  <a:pt x="3998214" y="393517"/>
                </a:cubicBezTo>
                <a:lnTo>
                  <a:pt x="3939064" y="380261"/>
                </a:lnTo>
                <a:cubicBezTo>
                  <a:pt x="3884676" y="368898"/>
                  <a:pt x="3861816" y="355642"/>
                  <a:pt x="3861816" y="324301"/>
                </a:cubicBezTo>
                <a:cubicBezTo>
                  <a:pt x="3861816" y="289172"/>
                  <a:pt x="3897154" y="267394"/>
                  <a:pt x="3945731" y="267394"/>
                </a:cubicBezTo>
                <a:cubicBezTo>
                  <a:pt x="4000119" y="267394"/>
                  <a:pt x="4034504" y="290119"/>
                  <a:pt x="4045934" y="329035"/>
                </a:cubicBezTo>
                <a:lnTo>
                  <a:pt x="4159472" y="329035"/>
                </a:lnTo>
                <a:cubicBezTo>
                  <a:pt x="4148042" y="250351"/>
                  <a:pt x="4076510" y="184923"/>
                  <a:pt x="3946684" y="184923"/>
                </a:cubicBezTo>
                <a:cubicBezTo>
                  <a:pt x="3828383" y="184923"/>
                  <a:pt x="3746278" y="245617"/>
                  <a:pt x="3746278" y="331024"/>
                </a:cubicBezTo>
                <a:cubicBezTo>
                  <a:pt x="3746278" y="411602"/>
                  <a:pt x="3804476" y="452412"/>
                  <a:pt x="3910394" y="475136"/>
                </a:cubicBezTo>
                <a:lnTo>
                  <a:pt x="3967639" y="487446"/>
                </a:lnTo>
                <a:cubicBezTo>
                  <a:pt x="4036314" y="501649"/>
                  <a:pt x="4061174" y="517840"/>
                  <a:pt x="4061174" y="550980"/>
                </a:cubicBezTo>
                <a:cubicBezTo>
                  <a:pt x="4061174" y="590843"/>
                  <a:pt x="4022027" y="613568"/>
                  <a:pt x="3966686" y="613568"/>
                </a:cubicBezTo>
                <a:cubicBezTo>
                  <a:pt x="3897059" y="613568"/>
                  <a:pt x="3859816" y="580333"/>
                  <a:pt x="3851243" y="532043"/>
                </a:cubicBezTo>
                <a:lnTo>
                  <a:pt x="3729133" y="532043"/>
                </a:lnTo>
                <a:cubicBezTo>
                  <a:pt x="3736848" y="628812"/>
                  <a:pt x="3819811" y="697081"/>
                  <a:pt x="3960971" y="697081"/>
                </a:cubicBezTo>
                <a:moveTo>
                  <a:pt x="3307747" y="390771"/>
                </a:moveTo>
                <a:cubicBezTo>
                  <a:pt x="3318224" y="322502"/>
                  <a:pt x="3370707" y="274117"/>
                  <a:pt x="3437478" y="274117"/>
                </a:cubicBezTo>
                <a:cubicBezTo>
                  <a:pt x="3509963" y="274117"/>
                  <a:pt x="3555778" y="320608"/>
                  <a:pt x="3566255" y="390771"/>
                </a:cubicBezTo>
                <a:lnTo>
                  <a:pt x="3307747" y="390771"/>
                </a:lnTo>
                <a:close/>
                <a:moveTo>
                  <a:pt x="3442240" y="697081"/>
                </a:moveTo>
                <a:cubicBezTo>
                  <a:pt x="3562445" y="697081"/>
                  <a:pt x="3640646" y="639228"/>
                  <a:pt x="3666458" y="556756"/>
                </a:cubicBezTo>
                <a:lnTo>
                  <a:pt x="3546253" y="556756"/>
                </a:lnTo>
                <a:cubicBezTo>
                  <a:pt x="3531013" y="585257"/>
                  <a:pt x="3499485" y="607981"/>
                  <a:pt x="3444145" y="607981"/>
                </a:cubicBezTo>
                <a:cubicBezTo>
                  <a:pt x="3367849" y="607981"/>
                  <a:pt x="3311557" y="553915"/>
                  <a:pt x="3305842" y="473337"/>
                </a:cubicBezTo>
                <a:lnTo>
                  <a:pt x="3679889" y="473337"/>
                </a:lnTo>
                <a:cubicBezTo>
                  <a:pt x="3677984" y="289362"/>
                  <a:pt x="3580638" y="184070"/>
                  <a:pt x="3434715" y="184070"/>
                </a:cubicBezTo>
                <a:cubicBezTo>
                  <a:pt x="3302127" y="184070"/>
                  <a:pt x="3190494" y="290308"/>
                  <a:pt x="3190494" y="441996"/>
                </a:cubicBezTo>
                <a:cubicBezTo>
                  <a:pt x="3190399" y="594631"/>
                  <a:pt x="3286792" y="697081"/>
                  <a:pt x="3442240" y="697081"/>
                </a:cubicBezTo>
                <a:moveTo>
                  <a:pt x="2968371" y="74897"/>
                </a:moveTo>
                <a:cubicBezTo>
                  <a:pt x="2968371" y="115707"/>
                  <a:pt x="3001804" y="148847"/>
                  <a:pt x="3042761" y="148847"/>
                </a:cubicBezTo>
                <a:cubicBezTo>
                  <a:pt x="3083814" y="148847"/>
                  <a:pt x="3117152" y="115612"/>
                  <a:pt x="3117152" y="74897"/>
                </a:cubicBezTo>
                <a:cubicBezTo>
                  <a:pt x="3117152" y="33140"/>
                  <a:pt x="3083719" y="0"/>
                  <a:pt x="3042761" y="0"/>
                </a:cubicBezTo>
                <a:cubicBezTo>
                  <a:pt x="3001804" y="0"/>
                  <a:pt x="2968371" y="33235"/>
                  <a:pt x="2968371" y="74897"/>
                </a:cubicBezTo>
                <a:moveTo>
                  <a:pt x="2986469" y="682878"/>
                </a:moveTo>
                <a:lnTo>
                  <a:pt x="3099054" y="682878"/>
                </a:lnTo>
                <a:lnTo>
                  <a:pt x="3099054" y="198179"/>
                </a:lnTo>
                <a:lnTo>
                  <a:pt x="2986469" y="198179"/>
                </a:lnTo>
                <a:lnTo>
                  <a:pt x="2986469" y="682878"/>
                </a:lnTo>
                <a:close/>
                <a:moveTo>
                  <a:pt x="2628995" y="682878"/>
                </a:moveTo>
                <a:lnTo>
                  <a:pt x="2742533" y="682878"/>
                </a:lnTo>
                <a:lnTo>
                  <a:pt x="2742533" y="463774"/>
                </a:lnTo>
                <a:cubicBezTo>
                  <a:pt x="2742533" y="377420"/>
                  <a:pt x="2767298" y="320513"/>
                  <a:pt x="2826449" y="299682"/>
                </a:cubicBezTo>
                <a:cubicBezTo>
                  <a:pt x="2850261" y="291161"/>
                  <a:pt x="2878931" y="289267"/>
                  <a:pt x="2913316" y="292108"/>
                </a:cubicBezTo>
                <a:lnTo>
                  <a:pt x="2913316" y="183976"/>
                </a:lnTo>
                <a:cubicBezTo>
                  <a:pt x="2828354" y="179241"/>
                  <a:pt x="2771204" y="211435"/>
                  <a:pt x="2739676" y="297789"/>
                </a:cubicBezTo>
                <a:lnTo>
                  <a:pt x="2739676" y="198179"/>
                </a:lnTo>
                <a:lnTo>
                  <a:pt x="2628995" y="198179"/>
                </a:lnTo>
                <a:lnTo>
                  <a:pt x="2628995" y="682878"/>
                </a:lnTo>
                <a:close/>
                <a:moveTo>
                  <a:pt x="2140744" y="440102"/>
                </a:moveTo>
                <a:cubicBezTo>
                  <a:pt x="2140744" y="339545"/>
                  <a:pt x="2184654" y="275064"/>
                  <a:pt x="2264759" y="275064"/>
                </a:cubicBezTo>
                <a:cubicBezTo>
                  <a:pt x="2340102" y="275064"/>
                  <a:pt x="2392585" y="344280"/>
                  <a:pt x="2392585" y="440102"/>
                </a:cubicBezTo>
                <a:cubicBezTo>
                  <a:pt x="2392585" y="536872"/>
                  <a:pt x="2340102" y="607034"/>
                  <a:pt x="2264759" y="607034"/>
                </a:cubicBezTo>
                <a:cubicBezTo>
                  <a:pt x="2184654" y="607034"/>
                  <a:pt x="2140744" y="541511"/>
                  <a:pt x="2140744" y="440102"/>
                </a:cubicBezTo>
                <a:moveTo>
                  <a:pt x="2242852" y="697081"/>
                </a:moveTo>
                <a:cubicBezTo>
                  <a:pt x="2313432" y="697081"/>
                  <a:pt x="2364962" y="665740"/>
                  <a:pt x="2390775" y="622184"/>
                </a:cubicBezTo>
                <a:lnTo>
                  <a:pt x="2390775" y="682878"/>
                </a:lnTo>
                <a:lnTo>
                  <a:pt x="2505266" y="682878"/>
                </a:lnTo>
                <a:lnTo>
                  <a:pt x="2505266" y="198179"/>
                </a:lnTo>
                <a:lnTo>
                  <a:pt x="2390775" y="198179"/>
                </a:lnTo>
                <a:lnTo>
                  <a:pt x="2390775" y="260766"/>
                </a:lnTo>
                <a:cubicBezTo>
                  <a:pt x="2365058" y="217116"/>
                  <a:pt x="2313527" y="183976"/>
                  <a:pt x="2242852" y="183976"/>
                </a:cubicBezTo>
                <a:cubicBezTo>
                  <a:pt x="2118836" y="183976"/>
                  <a:pt x="2024348" y="280745"/>
                  <a:pt x="2024348" y="440008"/>
                </a:cubicBezTo>
                <a:cubicBezTo>
                  <a:pt x="2024348" y="599270"/>
                  <a:pt x="2118836" y="697081"/>
                  <a:pt x="2242852" y="697081"/>
                </a:cubicBezTo>
                <a:moveTo>
                  <a:pt x="1683068" y="697081"/>
                </a:moveTo>
                <a:cubicBezTo>
                  <a:pt x="1746980" y="697081"/>
                  <a:pt x="1793748" y="671516"/>
                  <a:pt x="1820418" y="623131"/>
                </a:cubicBezTo>
                <a:lnTo>
                  <a:pt x="1820418" y="682878"/>
                </a:lnTo>
                <a:lnTo>
                  <a:pt x="1932051" y="682878"/>
                </a:lnTo>
                <a:lnTo>
                  <a:pt x="1932051" y="198179"/>
                </a:lnTo>
                <a:lnTo>
                  <a:pt x="1818513" y="198179"/>
                </a:lnTo>
                <a:lnTo>
                  <a:pt x="1818513" y="466615"/>
                </a:lnTo>
                <a:cubicBezTo>
                  <a:pt x="1818513" y="564331"/>
                  <a:pt x="1766983" y="604099"/>
                  <a:pt x="1716405" y="604099"/>
                </a:cubicBezTo>
                <a:cubicBezTo>
                  <a:pt x="1659160" y="604099"/>
                  <a:pt x="1634395" y="566130"/>
                  <a:pt x="1634395" y="501649"/>
                </a:cubicBezTo>
                <a:lnTo>
                  <a:pt x="1634395" y="198179"/>
                </a:lnTo>
                <a:lnTo>
                  <a:pt x="1520857" y="198179"/>
                </a:lnTo>
                <a:lnTo>
                  <a:pt x="1520857" y="518787"/>
                </a:lnTo>
                <a:cubicBezTo>
                  <a:pt x="1520952" y="636387"/>
                  <a:pt x="1587722" y="697081"/>
                  <a:pt x="1683068" y="697081"/>
                </a:cubicBezTo>
                <a:moveTo>
                  <a:pt x="1368552" y="687613"/>
                </a:moveTo>
                <a:cubicBezTo>
                  <a:pt x="1395222" y="687613"/>
                  <a:pt x="1424845" y="683825"/>
                  <a:pt x="1441037" y="678144"/>
                </a:cubicBezTo>
                <a:lnTo>
                  <a:pt x="1441037" y="595577"/>
                </a:lnTo>
                <a:cubicBezTo>
                  <a:pt x="1424845" y="598418"/>
                  <a:pt x="1410462" y="600312"/>
                  <a:pt x="1399032" y="600312"/>
                </a:cubicBezTo>
                <a:cubicBezTo>
                  <a:pt x="1351312" y="600312"/>
                  <a:pt x="1334167" y="573800"/>
                  <a:pt x="1334167" y="523521"/>
                </a:cubicBezTo>
                <a:lnTo>
                  <a:pt x="1334167" y="286426"/>
                </a:lnTo>
                <a:lnTo>
                  <a:pt x="1431512" y="286426"/>
                </a:lnTo>
                <a:lnTo>
                  <a:pt x="1431512" y="198179"/>
                </a:lnTo>
                <a:lnTo>
                  <a:pt x="1334167" y="198179"/>
                </a:lnTo>
                <a:lnTo>
                  <a:pt x="1334167" y="55960"/>
                </a:lnTo>
                <a:lnTo>
                  <a:pt x="1223486" y="55960"/>
                </a:lnTo>
                <a:lnTo>
                  <a:pt x="1223486" y="198179"/>
                </a:lnTo>
                <a:lnTo>
                  <a:pt x="1140524" y="198179"/>
                </a:lnTo>
                <a:lnTo>
                  <a:pt x="1140524" y="286426"/>
                </a:lnTo>
                <a:lnTo>
                  <a:pt x="1223486" y="286426"/>
                </a:lnTo>
                <a:lnTo>
                  <a:pt x="1223486" y="544352"/>
                </a:lnTo>
                <a:cubicBezTo>
                  <a:pt x="1223486" y="651537"/>
                  <a:pt x="1289399" y="687613"/>
                  <a:pt x="1368552" y="687613"/>
                </a:cubicBezTo>
                <a:moveTo>
                  <a:pt x="884111" y="697081"/>
                </a:moveTo>
                <a:cubicBezTo>
                  <a:pt x="1011936" y="697081"/>
                  <a:pt x="1093089" y="620291"/>
                  <a:pt x="1106424" y="530149"/>
                </a:cubicBezTo>
                <a:lnTo>
                  <a:pt x="993838" y="530149"/>
                </a:lnTo>
                <a:cubicBezTo>
                  <a:pt x="978599" y="572853"/>
                  <a:pt x="946118" y="604099"/>
                  <a:pt x="886015" y="604099"/>
                </a:cubicBezTo>
                <a:cubicBezTo>
                  <a:pt x="816388" y="604099"/>
                  <a:pt x="761048" y="548140"/>
                  <a:pt x="761048" y="441901"/>
                </a:cubicBezTo>
                <a:cubicBezTo>
                  <a:pt x="761048" y="334716"/>
                  <a:pt x="815435" y="277810"/>
                  <a:pt x="888873" y="277810"/>
                </a:cubicBezTo>
                <a:cubicBezTo>
                  <a:pt x="944213" y="277810"/>
                  <a:pt x="978599" y="308204"/>
                  <a:pt x="993838" y="351760"/>
                </a:cubicBezTo>
                <a:lnTo>
                  <a:pt x="1105472" y="351760"/>
                </a:lnTo>
                <a:cubicBezTo>
                  <a:pt x="1092137" y="260672"/>
                  <a:pt x="1013841" y="184828"/>
                  <a:pt x="886968" y="184828"/>
                </a:cubicBezTo>
                <a:cubicBezTo>
                  <a:pt x="746760" y="184828"/>
                  <a:pt x="641795" y="285385"/>
                  <a:pt x="641795" y="441807"/>
                </a:cubicBezTo>
                <a:cubicBezTo>
                  <a:pt x="641795" y="600312"/>
                  <a:pt x="744855" y="697081"/>
                  <a:pt x="884111" y="697081"/>
                </a:cubicBezTo>
                <a:moveTo>
                  <a:pt x="208026" y="444837"/>
                </a:moveTo>
                <a:lnTo>
                  <a:pt x="252889" y="314927"/>
                </a:lnTo>
                <a:cubicBezTo>
                  <a:pt x="271939" y="265595"/>
                  <a:pt x="290132" y="209636"/>
                  <a:pt x="312039" y="143261"/>
                </a:cubicBezTo>
                <a:lnTo>
                  <a:pt x="312992" y="143261"/>
                </a:lnTo>
                <a:cubicBezTo>
                  <a:pt x="335851" y="209636"/>
                  <a:pt x="354997" y="266542"/>
                  <a:pt x="372142" y="313980"/>
                </a:cubicBezTo>
                <a:lnTo>
                  <a:pt x="417005" y="444837"/>
                </a:lnTo>
                <a:lnTo>
                  <a:pt x="208026" y="444837"/>
                </a:lnTo>
                <a:close/>
                <a:moveTo>
                  <a:pt x="0" y="682878"/>
                </a:moveTo>
                <a:lnTo>
                  <a:pt x="124968" y="682878"/>
                </a:lnTo>
                <a:lnTo>
                  <a:pt x="172688" y="544447"/>
                </a:lnTo>
                <a:lnTo>
                  <a:pt x="451295" y="544447"/>
                </a:lnTo>
                <a:lnTo>
                  <a:pt x="499015" y="682878"/>
                </a:lnTo>
                <a:lnTo>
                  <a:pt x="626840" y="682878"/>
                </a:lnTo>
                <a:lnTo>
                  <a:pt x="380714" y="18937"/>
                </a:lnTo>
                <a:lnTo>
                  <a:pt x="248984" y="18937"/>
                </a:lnTo>
                <a:lnTo>
                  <a:pt x="0" y="682878"/>
                </a:lnTo>
                <a:close/>
              </a:path>
            </a:pathLst>
          </a:custGeom>
          <a:solidFill>
            <a:schemeClr val="accent1"/>
          </a:solid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94FD21CF-524B-AB1F-E0AC-5C7A5BCD6430}"/>
              </a:ext>
            </a:extLst>
          </p:cNvPr>
          <p:cNvSpPr/>
          <p:nvPr userDrawn="1"/>
        </p:nvSpPr>
        <p:spPr>
          <a:xfrm>
            <a:off x="8188346" y="2855934"/>
            <a:ext cx="3692504" cy="3692504"/>
          </a:xfrm>
          <a:custGeom>
            <a:avLst/>
            <a:gdLst>
              <a:gd name="connsiteX0" fmla="*/ 1027937 w 2055876"/>
              <a:gd name="connsiteY0" fmla="*/ 436911 h 2055876"/>
              <a:gd name="connsiteX1" fmla="*/ 436911 w 2055876"/>
              <a:gd name="connsiteY1" fmla="*/ 1027937 h 2055876"/>
              <a:gd name="connsiteX2" fmla="*/ 1027937 w 2055876"/>
              <a:gd name="connsiteY2" fmla="*/ 1619059 h 2055876"/>
              <a:gd name="connsiteX3" fmla="*/ 1618964 w 2055876"/>
              <a:gd name="connsiteY3" fmla="*/ 1027937 h 2055876"/>
              <a:gd name="connsiteX4" fmla="*/ 1027937 w 2055876"/>
              <a:gd name="connsiteY4" fmla="*/ 436911 h 2055876"/>
              <a:gd name="connsiteX5" fmla="*/ 1027938 w 2055876"/>
              <a:gd name="connsiteY5" fmla="*/ 0 h 2055876"/>
              <a:gd name="connsiteX6" fmla="*/ 2055876 w 2055876"/>
              <a:gd name="connsiteY6" fmla="*/ 1027938 h 2055876"/>
              <a:gd name="connsiteX7" fmla="*/ 2055876 w 2055876"/>
              <a:gd name="connsiteY7" fmla="*/ 2055876 h 2055876"/>
              <a:gd name="connsiteX8" fmla="*/ 1027938 w 2055876"/>
              <a:gd name="connsiteY8" fmla="*/ 2055876 h 2055876"/>
              <a:gd name="connsiteX9" fmla="*/ 0 w 2055876"/>
              <a:gd name="connsiteY9" fmla="*/ 1027938 h 2055876"/>
              <a:gd name="connsiteX10" fmla="*/ 1027938 w 2055876"/>
              <a:gd name="connsiteY10" fmla="*/ 0 h 2055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55876" h="2055876">
                <a:moveTo>
                  <a:pt x="1027937" y="436911"/>
                </a:moveTo>
                <a:cubicBezTo>
                  <a:pt x="701516" y="436911"/>
                  <a:pt x="436911" y="701516"/>
                  <a:pt x="436911" y="1027937"/>
                </a:cubicBezTo>
                <a:cubicBezTo>
                  <a:pt x="436911" y="1354454"/>
                  <a:pt x="701516" y="1619059"/>
                  <a:pt x="1027937" y="1619059"/>
                </a:cubicBezTo>
                <a:cubicBezTo>
                  <a:pt x="1354359" y="1619059"/>
                  <a:pt x="1618964" y="1354454"/>
                  <a:pt x="1618964" y="1027937"/>
                </a:cubicBezTo>
                <a:cubicBezTo>
                  <a:pt x="1618964" y="701516"/>
                  <a:pt x="1354359" y="436911"/>
                  <a:pt x="1027937" y="436911"/>
                </a:cubicBezTo>
                <a:close/>
                <a:moveTo>
                  <a:pt x="1027938" y="0"/>
                </a:moveTo>
                <a:cubicBezTo>
                  <a:pt x="1595628" y="0"/>
                  <a:pt x="2055876" y="460248"/>
                  <a:pt x="2055876" y="1027938"/>
                </a:cubicBezTo>
                <a:lnTo>
                  <a:pt x="2055876" y="2055876"/>
                </a:lnTo>
                <a:lnTo>
                  <a:pt x="1027938" y="2055876"/>
                </a:lnTo>
                <a:cubicBezTo>
                  <a:pt x="460248" y="2055876"/>
                  <a:pt x="0" y="1595723"/>
                  <a:pt x="0" y="1027938"/>
                </a:cubicBezTo>
                <a:cubicBezTo>
                  <a:pt x="0" y="460248"/>
                  <a:pt x="460248" y="0"/>
                  <a:pt x="1027938" y="0"/>
                </a:cubicBezTo>
                <a:close/>
              </a:path>
            </a:pathLst>
          </a:custGeom>
          <a:solidFill>
            <a:schemeClr val="accent1"/>
          </a:solidFill>
          <a:ln w="9525" cap="flat">
            <a:noFill/>
            <a:prstDash val="solid"/>
            <a:miter/>
          </a:ln>
        </p:spPr>
        <p:txBody>
          <a:bodyPr rtlCol="0" anchor="ctr"/>
          <a:lstStyle/>
          <a:p>
            <a:endParaRPr lang="en-US"/>
          </a:p>
        </p:txBody>
      </p:sp>
      <p:sp>
        <p:nvSpPr>
          <p:cNvPr id="9" name="Subtitle 2">
            <a:extLst>
              <a:ext uri="{FF2B5EF4-FFF2-40B4-BE49-F238E27FC236}">
                <a16:creationId xmlns:a16="http://schemas.microsoft.com/office/drawing/2014/main" id="{ED8945BC-5907-F1EB-F3C3-F9E148C0C16F}"/>
              </a:ext>
            </a:extLst>
          </p:cNvPr>
          <p:cNvSpPr>
            <a:spLocks noGrp="1"/>
          </p:cNvSpPr>
          <p:nvPr>
            <p:ph type="subTitle" idx="1"/>
          </p:nvPr>
        </p:nvSpPr>
        <p:spPr>
          <a:xfrm>
            <a:off x="338464" y="1122801"/>
            <a:ext cx="5802764" cy="1598604"/>
          </a:xfrm>
        </p:spPr>
        <p:txBody>
          <a:bodyPr anchor="t" anchorCtr="0"/>
          <a:lstStyle>
            <a:lvl1pPr marL="0" indent="0" algn="l">
              <a:spcBef>
                <a:spcPts val="0"/>
              </a:spcBef>
              <a:spcAft>
                <a:spcPts val="0"/>
              </a:spcAft>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3" name="Footer Placeholder 4">
            <a:extLst>
              <a:ext uri="{FF2B5EF4-FFF2-40B4-BE49-F238E27FC236}">
                <a16:creationId xmlns:a16="http://schemas.microsoft.com/office/drawing/2014/main" id="{6DECE934-2A88-71C2-DF08-0CBBE37E633D}"/>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accent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12129217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6181595" y="273659"/>
            <a:ext cx="5699254" cy="5526951"/>
          </a:xfrm>
        </p:spPr>
        <p:txBody>
          <a:bodyPr/>
          <a:lstStyle>
            <a:lvl1pPr marL="0" indent="0">
              <a:spcBef>
                <a:spcPts val="0"/>
              </a:spcBef>
              <a:spcAft>
                <a:spcPts val="0"/>
              </a:spcAft>
              <a:tabLst>
                <a:tab pos="5059363" algn="l"/>
              </a:tabLst>
              <a:defRPr sz="2300">
                <a:solidFill>
                  <a:schemeClr val="tx1"/>
                </a:solidFill>
              </a:defRPr>
            </a:lvl1pPr>
            <a:lvl2pPr>
              <a:defRPr sz="2300">
                <a:solidFill>
                  <a:schemeClr val="tx1"/>
                </a:solidFill>
              </a:defRPr>
            </a:lvl2pPr>
            <a:lvl3pPr>
              <a:defRPr sz="2300">
                <a:solidFill>
                  <a:schemeClr val="tx1"/>
                </a:solidFill>
              </a:defRPr>
            </a:lvl3pPr>
            <a:lvl4pPr>
              <a:defRPr sz="2300">
                <a:solidFill>
                  <a:schemeClr val="tx1"/>
                </a:solidFill>
              </a:defRPr>
            </a:lvl4pPr>
            <a:lvl5pPr>
              <a:defRPr sz="23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p>
            <a:fld id="{741AFF56-1126-4107-9C02-BC0EFBF16431}" type="slidenum">
              <a:rPr lang="en-GB" smtClean="0"/>
              <a:t>‹#›</a:t>
            </a:fld>
            <a:endParaRPr lang="en-GB"/>
          </a:p>
        </p:txBody>
      </p:sp>
      <p:sp>
        <p:nvSpPr>
          <p:cNvPr id="12" name="Graphic 9">
            <a:extLst>
              <a:ext uri="{FF2B5EF4-FFF2-40B4-BE49-F238E27FC236}">
                <a16:creationId xmlns:a16="http://schemas.microsoft.com/office/drawing/2014/main" id="{DC6B46B2-5670-951A-34DC-520A5FFF8E92}"/>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a:p>
        </p:txBody>
      </p:sp>
      <p:sp>
        <p:nvSpPr>
          <p:cNvPr id="4" name="Footer Placeholder 4">
            <a:extLst>
              <a:ext uri="{FF2B5EF4-FFF2-40B4-BE49-F238E27FC236}">
                <a16:creationId xmlns:a16="http://schemas.microsoft.com/office/drawing/2014/main" id="{5620758D-F7DA-9AC4-5413-311A1B9B4919}"/>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3858356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Section Title">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2" y="269601"/>
            <a:ext cx="11554001" cy="1220996"/>
          </a:xfrm>
        </p:spPr>
        <p:txBody>
          <a:bodyPr/>
          <a:lstStyle>
            <a:lvl1pPr>
              <a:defRPr sz="4200" b="0" i="0">
                <a:solidFill>
                  <a:schemeClr val="bg1"/>
                </a:solidFill>
                <a:latin typeface="+mj-lt"/>
              </a:defRPr>
            </a:lvl1pPr>
          </a:lstStyle>
          <a:p>
            <a:r>
              <a:rPr lang="en-US" dirty="0"/>
              <a:t>Click to edit Master title style</a:t>
            </a:r>
            <a:endParaRPr lang="en-GB" dirty="0"/>
          </a:p>
        </p:txBody>
      </p:sp>
      <p:sp>
        <p:nvSpPr>
          <p:cNvPr id="12" name="Graphic 9">
            <a:extLst>
              <a:ext uri="{FF2B5EF4-FFF2-40B4-BE49-F238E27FC236}">
                <a16:creationId xmlns:a16="http://schemas.microsoft.com/office/drawing/2014/main" id="{DC6B46B2-5670-951A-34DC-520A5FFF8E92}"/>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endParaRPr lang="en-US"/>
          </a:p>
        </p:txBody>
      </p:sp>
      <p:sp>
        <p:nvSpPr>
          <p:cNvPr id="8" name="Text Placeholder 7">
            <a:extLst>
              <a:ext uri="{FF2B5EF4-FFF2-40B4-BE49-F238E27FC236}">
                <a16:creationId xmlns:a16="http://schemas.microsoft.com/office/drawing/2014/main" id="{6D15CAF0-DBAD-68DB-B4B8-EF505A445D04}"/>
              </a:ext>
            </a:extLst>
          </p:cNvPr>
          <p:cNvSpPr>
            <a:spLocks noGrp="1"/>
          </p:cNvSpPr>
          <p:nvPr>
            <p:ph type="body" sz="quarter" idx="10" hasCustomPrompt="1"/>
          </p:nvPr>
        </p:nvSpPr>
        <p:spPr>
          <a:xfrm>
            <a:off x="6096000" y="3429000"/>
            <a:ext cx="6048267" cy="4010982"/>
          </a:xfrm>
        </p:spPr>
        <p:txBody>
          <a:bodyPr anchor="b" anchorCtr="0"/>
          <a:lstStyle>
            <a:lvl1pPr algn="r">
              <a:defRPr sz="23000">
                <a:solidFill>
                  <a:schemeClr val="bg1"/>
                </a:solidFill>
              </a:defRPr>
            </a:lvl1pPr>
          </a:lstStyle>
          <a:p>
            <a:pPr lvl="0"/>
            <a:r>
              <a:rPr lang="en-GB" dirty="0"/>
              <a:t>#</a:t>
            </a:r>
            <a:endParaRPr lang="en-US" dirty="0"/>
          </a:p>
        </p:txBody>
      </p:sp>
      <p:sp>
        <p:nvSpPr>
          <p:cNvPr id="3" name="Footer Placeholder 4">
            <a:extLst>
              <a:ext uri="{FF2B5EF4-FFF2-40B4-BE49-F238E27FC236}">
                <a16:creationId xmlns:a16="http://schemas.microsoft.com/office/drawing/2014/main" id="{1B43FFE6-B47D-7A61-376C-A8D0D0E06BF7}"/>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6409480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Feature Copy">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2" y="235980"/>
            <a:ext cx="9804590" cy="4443594"/>
          </a:xfrm>
        </p:spPr>
        <p:txBody>
          <a:bodyPr/>
          <a:lstStyle>
            <a:lvl1pPr>
              <a:lnSpc>
                <a:spcPct val="100000"/>
              </a:lnSpc>
              <a:defRPr sz="3500" b="0" i="0">
                <a:solidFill>
                  <a:schemeClr val="tx1"/>
                </a:solidFill>
                <a:latin typeface="+mj-lt"/>
              </a:defRPr>
            </a:lvl1pPr>
          </a:lstStyle>
          <a:p>
            <a:r>
              <a:rPr lang="en-US" dirty="0"/>
              <a:t>Click to edit Master title style</a:t>
            </a:r>
            <a:endParaRPr lang="en-GB" dirty="0"/>
          </a:p>
        </p:txBody>
      </p:sp>
      <p:sp>
        <p:nvSpPr>
          <p:cNvPr id="3" name="Graphic 9">
            <a:extLst>
              <a:ext uri="{FF2B5EF4-FFF2-40B4-BE49-F238E27FC236}">
                <a16:creationId xmlns:a16="http://schemas.microsoft.com/office/drawing/2014/main" id="{9B1AB03E-57D3-D012-D1A8-49BD6BF75415}"/>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tx1"/>
          </a:solidFill>
          <a:ln w="9509" cap="flat">
            <a:noFill/>
            <a:prstDash val="solid"/>
            <a:miter/>
          </a:ln>
        </p:spPr>
        <p:txBody>
          <a:bodyPr rtlCol="0" anchor="ctr"/>
          <a:lstStyle/>
          <a:p>
            <a:endParaRPr lang="en-US"/>
          </a:p>
        </p:txBody>
      </p:sp>
      <p:sp>
        <p:nvSpPr>
          <p:cNvPr id="8" name="Slide Number Placeholder 7">
            <a:extLst>
              <a:ext uri="{FF2B5EF4-FFF2-40B4-BE49-F238E27FC236}">
                <a16:creationId xmlns:a16="http://schemas.microsoft.com/office/drawing/2014/main" id="{231C67D6-C5B6-BEE1-88C5-321259FD8646}"/>
              </a:ext>
            </a:extLst>
          </p:cNvPr>
          <p:cNvSpPr>
            <a:spLocks noGrp="1"/>
          </p:cNvSpPr>
          <p:nvPr>
            <p:ph type="sldNum" sz="quarter" idx="12"/>
          </p:nvPr>
        </p:nvSpPr>
        <p:spPr/>
        <p:txBody>
          <a:bodyPr/>
          <a:lstStyle>
            <a:lvl1pPr>
              <a:defRPr>
                <a:solidFill>
                  <a:schemeClr val="tx1"/>
                </a:solidFill>
              </a:defRPr>
            </a:lvl1pPr>
          </a:lstStyle>
          <a:p>
            <a:fld id="{741AFF56-1126-4107-9C02-BC0EFBF16431}" type="slidenum">
              <a:rPr lang="en-GB" smtClean="0"/>
              <a:pPr/>
              <a:t>‹#›</a:t>
            </a:fld>
            <a:endParaRPr lang="en-GB" dirty="0"/>
          </a:p>
        </p:txBody>
      </p:sp>
      <p:sp>
        <p:nvSpPr>
          <p:cNvPr id="4" name="Footer Placeholder 4">
            <a:extLst>
              <a:ext uri="{FF2B5EF4-FFF2-40B4-BE49-F238E27FC236}">
                <a16:creationId xmlns:a16="http://schemas.microsoft.com/office/drawing/2014/main" id="{1B4E5E3E-E595-2D73-908E-8B9477FF7518}"/>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24167712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accent1"/>
        </a:solidFill>
        <a:effectLst/>
      </p:bgPr>
    </p:bg>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378F8866-9DAD-2F19-71C0-40E571A05C88}"/>
              </a:ext>
            </a:extLst>
          </p:cNvPr>
          <p:cNvSpPr/>
          <p:nvPr userDrawn="1"/>
        </p:nvSpPr>
        <p:spPr>
          <a:xfrm>
            <a:off x="6603805" y="1271393"/>
            <a:ext cx="5277046" cy="5277046"/>
          </a:xfrm>
          <a:custGeom>
            <a:avLst/>
            <a:gdLst>
              <a:gd name="connsiteX0" fmla="*/ 2055876 w 2055875"/>
              <a:gd name="connsiteY0" fmla="*/ 2055876 h 2055875"/>
              <a:gd name="connsiteX1" fmla="*/ 2055876 w 2055875"/>
              <a:gd name="connsiteY1" fmla="*/ 1027938 h 2055875"/>
              <a:gd name="connsiteX2" fmla="*/ 1027938 w 2055875"/>
              <a:gd name="connsiteY2" fmla="*/ 0 h 2055875"/>
              <a:gd name="connsiteX3" fmla="*/ 0 w 2055875"/>
              <a:gd name="connsiteY3" fmla="*/ 1027938 h 2055875"/>
              <a:gd name="connsiteX4" fmla="*/ 1027938 w 2055875"/>
              <a:gd name="connsiteY4" fmla="*/ 2055876 h 2055875"/>
              <a:gd name="connsiteX5" fmla="*/ 2055876 w 2055875"/>
              <a:gd name="connsiteY5" fmla="*/ 2055876 h 2055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55875" h="2055875">
                <a:moveTo>
                  <a:pt x="2055876" y="2055876"/>
                </a:moveTo>
                <a:lnTo>
                  <a:pt x="2055876" y="1027938"/>
                </a:lnTo>
                <a:cubicBezTo>
                  <a:pt x="2055876" y="460248"/>
                  <a:pt x="1595628" y="0"/>
                  <a:pt x="1027938" y="0"/>
                </a:cubicBezTo>
                <a:cubicBezTo>
                  <a:pt x="460248" y="0"/>
                  <a:pt x="0" y="460248"/>
                  <a:pt x="0" y="1027938"/>
                </a:cubicBezTo>
                <a:cubicBezTo>
                  <a:pt x="0" y="1595723"/>
                  <a:pt x="460248" y="2055876"/>
                  <a:pt x="1027938" y="2055876"/>
                </a:cubicBezTo>
                <a:lnTo>
                  <a:pt x="2055876" y="2055876"/>
                </a:lnTo>
                <a:close/>
              </a:path>
            </a:pathLst>
          </a:custGeom>
          <a:solidFill>
            <a:schemeClr val="bg1"/>
          </a:solidFill>
          <a:ln w="9525"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2" y="269601"/>
            <a:ext cx="11554001" cy="1220996"/>
          </a:xfrm>
        </p:spPr>
        <p:txBody>
          <a:bodyPr/>
          <a:lstStyle>
            <a:lvl1pPr>
              <a:defRPr sz="4200" b="0" i="0">
                <a:solidFill>
                  <a:schemeClr val="bg1"/>
                </a:solidFill>
                <a:latin typeface="+mj-lt"/>
              </a:defRPr>
            </a:lvl1pPr>
          </a:lstStyle>
          <a:p>
            <a:r>
              <a:rPr lang="en-US" dirty="0"/>
              <a:t>Click to edit Master title style</a:t>
            </a:r>
            <a:endParaRPr lang="en-GB" dirty="0"/>
          </a:p>
        </p:txBody>
      </p:sp>
      <p:sp>
        <p:nvSpPr>
          <p:cNvPr id="18" name="Graphic 16">
            <a:extLst>
              <a:ext uri="{FF2B5EF4-FFF2-40B4-BE49-F238E27FC236}">
                <a16:creationId xmlns:a16="http://schemas.microsoft.com/office/drawing/2014/main" id="{05D16763-91CF-A8AE-40FD-F33DB51DCF46}"/>
              </a:ext>
            </a:extLst>
          </p:cNvPr>
          <p:cNvSpPr/>
          <p:nvPr userDrawn="1"/>
        </p:nvSpPr>
        <p:spPr>
          <a:xfrm>
            <a:off x="352426" y="6216963"/>
            <a:ext cx="862600" cy="331475"/>
          </a:xfrm>
          <a:custGeom>
            <a:avLst/>
            <a:gdLst>
              <a:gd name="connsiteX0" fmla="*/ 3092178 w 3469189"/>
              <a:gd name="connsiteY0" fmla="*/ 1327542 h 1333121"/>
              <a:gd name="connsiteX1" fmla="*/ 3153161 w 3469189"/>
              <a:gd name="connsiteY1" fmla="*/ 1266731 h 1333121"/>
              <a:gd name="connsiteX2" fmla="*/ 3092178 w 3469189"/>
              <a:gd name="connsiteY2" fmla="*/ 1206770 h 1333121"/>
              <a:gd name="connsiteX3" fmla="*/ 3031100 w 3469189"/>
              <a:gd name="connsiteY3" fmla="*/ 1266731 h 1333121"/>
              <a:gd name="connsiteX4" fmla="*/ 3092178 w 3469189"/>
              <a:gd name="connsiteY4" fmla="*/ 1327542 h 1333121"/>
              <a:gd name="connsiteX5" fmla="*/ 2665013 w 3469189"/>
              <a:gd name="connsiteY5" fmla="*/ 1078244 h 1333121"/>
              <a:gd name="connsiteX6" fmla="*/ 2772825 w 3469189"/>
              <a:gd name="connsiteY6" fmla="*/ 981210 h 1333121"/>
              <a:gd name="connsiteX7" fmla="*/ 2879783 w 3469189"/>
              <a:gd name="connsiteY7" fmla="*/ 1078244 h 1333121"/>
              <a:gd name="connsiteX8" fmla="*/ 2665013 w 3469189"/>
              <a:gd name="connsiteY8" fmla="*/ 1078244 h 1333121"/>
              <a:gd name="connsiteX9" fmla="*/ 2776720 w 3469189"/>
              <a:gd name="connsiteY9" fmla="*/ 1333122 h 1333121"/>
              <a:gd name="connsiteX10" fmla="*/ 2962993 w 3469189"/>
              <a:gd name="connsiteY10" fmla="*/ 1216322 h 1333121"/>
              <a:gd name="connsiteX11" fmla="*/ 2863160 w 3469189"/>
              <a:gd name="connsiteY11" fmla="*/ 1216322 h 1333121"/>
              <a:gd name="connsiteX12" fmla="*/ 2778334 w 3469189"/>
              <a:gd name="connsiteY12" fmla="*/ 1258881 h 1333121"/>
              <a:gd name="connsiteX13" fmla="*/ 2663398 w 3469189"/>
              <a:gd name="connsiteY13" fmla="*/ 1146810 h 1333121"/>
              <a:gd name="connsiteX14" fmla="*/ 2974012 w 3469189"/>
              <a:gd name="connsiteY14" fmla="*/ 1146810 h 1333121"/>
              <a:gd name="connsiteX15" fmla="*/ 2770355 w 3469189"/>
              <a:gd name="connsiteY15" fmla="*/ 906213 h 1333121"/>
              <a:gd name="connsiteX16" fmla="*/ 2567459 w 3469189"/>
              <a:gd name="connsiteY16" fmla="*/ 1120802 h 1333121"/>
              <a:gd name="connsiteX17" fmla="*/ 2776720 w 3469189"/>
              <a:gd name="connsiteY17" fmla="*/ 1333122 h 1333121"/>
              <a:gd name="connsiteX18" fmla="*/ 2467721 w 3469189"/>
              <a:gd name="connsiteY18" fmla="*/ 1325177 h 1333121"/>
              <a:gd name="connsiteX19" fmla="*/ 2527944 w 3469189"/>
              <a:gd name="connsiteY19" fmla="*/ 1317233 h 1333121"/>
              <a:gd name="connsiteX20" fmla="*/ 2527944 w 3469189"/>
              <a:gd name="connsiteY20" fmla="*/ 1248572 h 1333121"/>
              <a:gd name="connsiteX21" fmla="*/ 2493082 w 3469189"/>
              <a:gd name="connsiteY21" fmla="*/ 1252544 h 1333121"/>
              <a:gd name="connsiteX22" fmla="*/ 2439224 w 3469189"/>
              <a:gd name="connsiteY22" fmla="*/ 1188612 h 1333121"/>
              <a:gd name="connsiteX23" fmla="*/ 2439224 w 3469189"/>
              <a:gd name="connsiteY23" fmla="*/ 991424 h 1333121"/>
              <a:gd name="connsiteX24" fmla="*/ 2520059 w 3469189"/>
              <a:gd name="connsiteY24" fmla="*/ 991424 h 1333121"/>
              <a:gd name="connsiteX25" fmla="*/ 2520059 w 3469189"/>
              <a:gd name="connsiteY25" fmla="*/ 918034 h 1333121"/>
              <a:gd name="connsiteX26" fmla="*/ 2439224 w 3469189"/>
              <a:gd name="connsiteY26" fmla="*/ 918034 h 1333121"/>
              <a:gd name="connsiteX27" fmla="*/ 2439224 w 3469189"/>
              <a:gd name="connsiteY27" fmla="*/ 799722 h 1333121"/>
              <a:gd name="connsiteX28" fmla="*/ 2347274 w 3469189"/>
              <a:gd name="connsiteY28" fmla="*/ 799722 h 1333121"/>
              <a:gd name="connsiteX29" fmla="*/ 2347274 w 3469189"/>
              <a:gd name="connsiteY29" fmla="*/ 918034 h 1333121"/>
              <a:gd name="connsiteX30" fmla="*/ 2278312 w 3469189"/>
              <a:gd name="connsiteY30" fmla="*/ 918034 h 1333121"/>
              <a:gd name="connsiteX31" fmla="*/ 2278312 w 3469189"/>
              <a:gd name="connsiteY31" fmla="*/ 991424 h 1333121"/>
              <a:gd name="connsiteX32" fmla="*/ 2347274 w 3469189"/>
              <a:gd name="connsiteY32" fmla="*/ 991424 h 1333121"/>
              <a:gd name="connsiteX33" fmla="*/ 2347274 w 3469189"/>
              <a:gd name="connsiteY33" fmla="*/ 1206014 h 1333121"/>
              <a:gd name="connsiteX34" fmla="*/ 2467721 w 3469189"/>
              <a:gd name="connsiteY34" fmla="*/ 1325177 h 1333121"/>
              <a:gd name="connsiteX35" fmla="*/ 2012058 w 3469189"/>
              <a:gd name="connsiteY35" fmla="*/ 1333122 h 1333121"/>
              <a:gd name="connsiteX36" fmla="*/ 2126140 w 3469189"/>
              <a:gd name="connsiteY36" fmla="*/ 1271554 h 1333121"/>
              <a:gd name="connsiteX37" fmla="*/ 2126140 w 3469189"/>
              <a:gd name="connsiteY37" fmla="*/ 1321300 h 1333121"/>
              <a:gd name="connsiteX38" fmla="*/ 2218849 w 3469189"/>
              <a:gd name="connsiteY38" fmla="*/ 1321300 h 1333121"/>
              <a:gd name="connsiteX39" fmla="*/ 2218849 w 3469189"/>
              <a:gd name="connsiteY39" fmla="*/ 918129 h 1333121"/>
              <a:gd name="connsiteX40" fmla="*/ 2124525 w 3469189"/>
              <a:gd name="connsiteY40" fmla="*/ 918129 h 1333121"/>
              <a:gd name="connsiteX41" fmla="*/ 2124525 w 3469189"/>
              <a:gd name="connsiteY41" fmla="*/ 1141419 h 1333121"/>
              <a:gd name="connsiteX42" fmla="*/ 2039700 w 3469189"/>
              <a:gd name="connsiteY42" fmla="*/ 1255854 h 1333121"/>
              <a:gd name="connsiteX43" fmla="*/ 1971593 w 3469189"/>
              <a:gd name="connsiteY43" fmla="*/ 1170643 h 1333121"/>
              <a:gd name="connsiteX44" fmla="*/ 1971593 w 3469189"/>
              <a:gd name="connsiteY44" fmla="*/ 918129 h 1333121"/>
              <a:gd name="connsiteX45" fmla="*/ 1877269 w 3469189"/>
              <a:gd name="connsiteY45" fmla="*/ 918129 h 1333121"/>
              <a:gd name="connsiteX46" fmla="*/ 1877269 w 3469189"/>
              <a:gd name="connsiteY46" fmla="*/ 1184829 h 1333121"/>
              <a:gd name="connsiteX47" fmla="*/ 2012058 w 3469189"/>
              <a:gd name="connsiteY47" fmla="*/ 1333122 h 1333121"/>
              <a:gd name="connsiteX48" fmla="*/ 1749698 w 3469189"/>
              <a:gd name="connsiteY48" fmla="*/ 1325177 h 1333121"/>
              <a:gd name="connsiteX49" fmla="*/ 1809921 w 3469189"/>
              <a:gd name="connsiteY49" fmla="*/ 1317233 h 1333121"/>
              <a:gd name="connsiteX50" fmla="*/ 1809921 w 3469189"/>
              <a:gd name="connsiteY50" fmla="*/ 1248572 h 1333121"/>
              <a:gd name="connsiteX51" fmla="*/ 1775060 w 3469189"/>
              <a:gd name="connsiteY51" fmla="*/ 1252544 h 1333121"/>
              <a:gd name="connsiteX52" fmla="*/ 1721201 w 3469189"/>
              <a:gd name="connsiteY52" fmla="*/ 1188612 h 1333121"/>
              <a:gd name="connsiteX53" fmla="*/ 1721201 w 3469189"/>
              <a:gd name="connsiteY53" fmla="*/ 991424 h 1333121"/>
              <a:gd name="connsiteX54" fmla="*/ 1802037 w 3469189"/>
              <a:gd name="connsiteY54" fmla="*/ 991424 h 1333121"/>
              <a:gd name="connsiteX55" fmla="*/ 1802037 w 3469189"/>
              <a:gd name="connsiteY55" fmla="*/ 918034 h 1333121"/>
              <a:gd name="connsiteX56" fmla="*/ 1721201 w 3469189"/>
              <a:gd name="connsiteY56" fmla="*/ 918034 h 1333121"/>
              <a:gd name="connsiteX57" fmla="*/ 1721201 w 3469189"/>
              <a:gd name="connsiteY57" fmla="*/ 799722 h 1333121"/>
              <a:gd name="connsiteX58" fmla="*/ 1629252 w 3469189"/>
              <a:gd name="connsiteY58" fmla="*/ 799722 h 1333121"/>
              <a:gd name="connsiteX59" fmla="*/ 1629252 w 3469189"/>
              <a:gd name="connsiteY59" fmla="*/ 918034 h 1333121"/>
              <a:gd name="connsiteX60" fmla="*/ 1560290 w 3469189"/>
              <a:gd name="connsiteY60" fmla="*/ 918034 h 1333121"/>
              <a:gd name="connsiteX61" fmla="*/ 1560290 w 3469189"/>
              <a:gd name="connsiteY61" fmla="*/ 991424 h 1333121"/>
              <a:gd name="connsiteX62" fmla="*/ 1629252 w 3469189"/>
              <a:gd name="connsiteY62" fmla="*/ 991424 h 1333121"/>
              <a:gd name="connsiteX63" fmla="*/ 1629252 w 3469189"/>
              <a:gd name="connsiteY63" fmla="*/ 1206014 h 1333121"/>
              <a:gd name="connsiteX64" fmla="*/ 1749698 w 3469189"/>
              <a:gd name="connsiteY64" fmla="*/ 1325177 h 1333121"/>
              <a:gd name="connsiteX65" fmla="*/ 1392349 w 3469189"/>
              <a:gd name="connsiteY65" fmla="*/ 815516 h 1333121"/>
              <a:gd name="connsiteX66" fmla="*/ 1454187 w 3469189"/>
              <a:gd name="connsiteY66" fmla="*/ 877084 h 1333121"/>
              <a:gd name="connsiteX67" fmla="*/ 1516025 w 3469189"/>
              <a:gd name="connsiteY67" fmla="*/ 815516 h 1333121"/>
              <a:gd name="connsiteX68" fmla="*/ 1454187 w 3469189"/>
              <a:gd name="connsiteY68" fmla="*/ 753191 h 1333121"/>
              <a:gd name="connsiteX69" fmla="*/ 1392349 w 3469189"/>
              <a:gd name="connsiteY69" fmla="*/ 815516 h 1333121"/>
              <a:gd name="connsiteX70" fmla="*/ 1407358 w 3469189"/>
              <a:gd name="connsiteY70" fmla="*/ 1321205 h 1333121"/>
              <a:gd name="connsiteX71" fmla="*/ 1500827 w 3469189"/>
              <a:gd name="connsiteY71" fmla="*/ 1321205 h 1333121"/>
              <a:gd name="connsiteX72" fmla="*/ 1500827 w 3469189"/>
              <a:gd name="connsiteY72" fmla="*/ 918034 h 1333121"/>
              <a:gd name="connsiteX73" fmla="*/ 1407358 w 3469189"/>
              <a:gd name="connsiteY73" fmla="*/ 918034 h 1333121"/>
              <a:gd name="connsiteX74" fmla="*/ 1407358 w 3469189"/>
              <a:gd name="connsiteY74" fmla="*/ 1321205 h 1333121"/>
              <a:gd name="connsiteX75" fmla="*/ 1275798 w 3469189"/>
              <a:gd name="connsiteY75" fmla="*/ 1325177 h 1333121"/>
              <a:gd name="connsiteX76" fmla="*/ 1336021 w 3469189"/>
              <a:gd name="connsiteY76" fmla="*/ 1317233 h 1333121"/>
              <a:gd name="connsiteX77" fmla="*/ 1336021 w 3469189"/>
              <a:gd name="connsiteY77" fmla="*/ 1248572 h 1333121"/>
              <a:gd name="connsiteX78" fmla="*/ 1301160 w 3469189"/>
              <a:gd name="connsiteY78" fmla="*/ 1252544 h 1333121"/>
              <a:gd name="connsiteX79" fmla="*/ 1247301 w 3469189"/>
              <a:gd name="connsiteY79" fmla="*/ 1188612 h 1333121"/>
              <a:gd name="connsiteX80" fmla="*/ 1247301 w 3469189"/>
              <a:gd name="connsiteY80" fmla="*/ 991424 h 1333121"/>
              <a:gd name="connsiteX81" fmla="*/ 1328137 w 3469189"/>
              <a:gd name="connsiteY81" fmla="*/ 991424 h 1333121"/>
              <a:gd name="connsiteX82" fmla="*/ 1328137 w 3469189"/>
              <a:gd name="connsiteY82" fmla="*/ 918034 h 1333121"/>
              <a:gd name="connsiteX83" fmla="*/ 1247301 w 3469189"/>
              <a:gd name="connsiteY83" fmla="*/ 918034 h 1333121"/>
              <a:gd name="connsiteX84" fmla="*/ 1247301 w 3469189"/>
              <a:gd name="connsiteY84" fmla="*/ 799722 h 1333121"/>
              <a:gd name="connsiteX85" fmla="*/ 1155352 w 3469189"/>
              <a:gd name="connsiteY85" fmla="*/ 799722 h 1333121"/>
              <a:gd name="connsiteX86" fmla="*/ 1155352 w 3469189"/>
              <a:gd name="connsiteY86" fmla="*/ 918034 h 1333121"/>
              <a:gd name="connsiteX87" fmla="*/ 1086390 w 3469189"/>
              <a:gd name="connsiteY87" fmla="*/ 918034 h 1333121"/>
              <a:gd name="connsiteX88" fmla="*/ 1086390 w 3469189"/>
              <a:gd name="connsiteY88" fmla="*/ 991424 h 1333121"/>
              <a:gd name="connsiteX89" fmla="*/ 1155352 w 3469189"/>
              <a:gd name="connsiteY89" fmla="*/ 991424 h 1333121"/>
              <a:gd name="connsiteX90" fmla="*/ 1155352 w 3469189"/>
              <a:gd name="connsiteY90" fmla="*/ 1206014 h 1333121"/>
              <a:gd name="connsiteX91" fmla="*/ 1275798 w 3469189"/>
              <a:gd name="connsiteY91" fmla="*/ 1325177 h 1333121"/>
              <a:gd name="connsiteX92" fmla="*/ 878839 w 3469189"/>
              <a:gd name="connsiteY92" fmla="*/ 1333122 h 1333121"/>
              <a:gd name="connsiteX93" fmla="*/ 1057988 w 3469189"/>
              <a:gd name="connsiteY93" fmla="*/ 1202136 h 1333121"/>
              <a:gd name="connsiteX94" fmla="*/ 909805 w 3469189"/>
              <a:gd name="connsiteY94" fmla="*/ 1080608 h 1333121"/>
              <a:gd name="connsiteX95" fmla="*/ 860696 w 3469189"/>
              <a:gd name="connsiteY95" fmla="*/ 1069543 h 1333121"/>
              <a:gd name="connsiteX96" fmla="*/ 796483 w 3469189"/>
              <a:gd name="connsiteY96" fmla="*/ 1023012 h 1333121"/>
              <a:gd name="connsiteX97" fmla="*/ 866205 w 3469189"/>
              <a:gd name="connsiteY97" fmla="*/ 975630 h 1333121"/>
              <a:gd name="connsiteX98" fmla="*/ 949415 w 3469189"/>
              <a:gd name="connsiteY98" fmla="*/ 1026890 h 1333121"/>
              <a:gd name="connsiteX99" fmla="*/ 1043740 w 3469189"/>
              <a:gd name="connsiteY99" fmla="*/ 1026890 h 1333121"/>
              <a:gd name="connsiteX100" fmla="*/ 867060 w 3469189"/>
              <a:gd name="connsiteY100" fmla="*/ 906969 h 1333121"/>
              <a:gd name="connsiteX101" fmla="*/ 700639 w 3469189"/>
              <a:gd name="connsiteY101" fmla="*/ 1028497 h 1333121"/>
              <a:gd name="connsiteX102" fmla="*/ 836948 w 3469189"/>
              <a:gd name="connsiteY102" fmla="*/ 1148418 h 1333121"/>
              <a:gd name="connsiteX103" fmla="*/ 884538 w 3469189"/>
              <a:gd name="connsiteY103" fmla="*/ 1158632 h 1333121"/>
              <a:gd name="connsiteX104" fmla="*/ 962239 w 3469189"/>
              <a:gd name="connsiteY104" fmla="*/ 1211499 h 1333121"/>
              <a:gd name="connsiteX105" fmla="*/ 883778 w 3469189"/>
              <a:gd name="connsiteY105" fmla="*/ 1263610 h 1333121"/>
              <a:gd name="connsiteX106" fmla="*/ 787934 w 3469189"/>
              <a:gd name="connsiteY106" fmla="*/ 1195800 h 1333121"/>
              <a:gd name="connsiteX107" fmla="*/ 686486 w 3469189"/>
              <a:gd name="connsiteY107" fmla="*/ 1195800 h 1333121"/>
              <a:gd name="connsiteX108" fmla="*/ 878839 w 3469189"/>
              <a:gd name="connsiteY108" fmla="*/ 1333122 h 1333121"/>
              <a:gd name="connsiteX109" fmla="*/ 271764 w 3469189"/>
              <a:gd name="connsiteY109" fmla="*/ 1321205 h 1333121"/>
              <a:gd name="connsiteX110" fmla="*/ 366088 w 3469189"/>
              <a:gd name="connsiteY110" fmla="*/ 1321205 h 1333121"/>
              <a:gd name="connsiteX111" fmla="*/ 366088 w 3469189"/>
              <a:gd name="connsiteY111" fmla="*/ 1096402 h 1333121"/>
              <a:gd name="connsiteX112" fmla="*/ 457182 w 3469189"/>
              <a:gd name="connsiteY112" fmla="*/ 983574 h 1333121"/>
              <a:gd name="connsiteX113" fmla="*/ 523770 w 3469189"/>
              <a:gd name="connsiteY113" fmla="*/ 1060936 h 1333121"/>
              <a:gd name="connsiteX114" fmla="*/ 523770 w 3469189"/>
              <a:gd name="connsiteY114" fmla="*/ 1321300 h 1333121"/>
              <a:gd name="connsiteX115" fmla="*/ 618854 w 3469189"/>
              <a:gd name="connsiteY115" fmla="*/ 1321300 h 1333121"/>
              <a:gd name="connsiteX116" fmla="*/ 618854 w 3469189"/>
              <a:gd name="connsiteY116" fmla="*/ 1053087 h 1333121"/>
              <a:gd name="connsiteX117" fmla="*/ 484159 w 3469189"/>
              <a:gd name="connsiteY117" fmla="*/ 906307 h 1333121"/>
              <a:gd name="connsiteX118" fmla="*/ 363713 w 3469189"/>
              <a:gd name="connsiteY118" fmla="*/ 970239 h 1333121"/>
              <a:gd name="connsiteX119" fmla="*/ 363713 w 3469189"/>
              <a:gd name="connsiteY119" fmla="*/ 918129 h 1333121"/>
              <a:gd name="connsiteX120" fmla="*/ 271764 w 3469189"/>
              <a:gd name="connsiteY120" fmla="*/ 918129 h 1333121"/>
              <a:gd name="connsiteX121" fmla="*/ 271764 w 3469189"/>
              <a:gd name="connsiteY121" fmla="*/ 1321205 h 1333121"/>
              <a:gd name="connsiteX122" fmla="*/ 271764 w 3469189"/>
              <a:gd name="connsiteY122" fmla="*/ 1321205 h 1333121"/>
              <a:gd name="connsiteX123" fmla="*/ 65732 w 3469189"/>
              <a:gd name="connsiteY123" fmla="*/ 1321205 h 1333121"/>
              <a:gd name="connsiteX124" fmla="*/ 164806 w 3469189"/>
              <a:gd name="connsiteY124" fmla="*/ 1321205 h 1333121"/>
              <a:gd name="connsiteX125" fmla="*/ 164806 w 3469189"/>
              <a:gd name="connsiteY125" fmla="*/ 768890 h 1333121"/>
              <a:gd name="connsiteX126" fmla="*/ 65732 w 3469189"/>
              <a:gd name="connsiteY126" fmla="*/ 768890 h 1333121"/>
              <a:gd name="connsiteX127" fmla="*/ 65732 w 3469189"/>
              <a:gd name="connsiteY127" fmla="*/ 1321205 h 1333121"/>
              <a:gd name="connsiteX128" fmla="*/ 65732 w 3469189"/>
              <a:gd name="connsiteY128" fmla="*/ 1321205 h 1333121"/>
              <a:gd name="connsiteX129" fmla="*/ 3290040 w 3469189"/>
              <a:gd name="connsiteY129" fmla="*/ 579931 h 1333121"/>
              <a:gd name="connsiteX130" fmla="*/ 3469190 w 3469189"/>
              <a:gd name="connsiteY130" fmla="*/ 448945 h 1333121"/>
              <a:gd name="connsiteX131" fmla="*/ 3321007 w 3469189"/>
              <a:gd name="connsiteY131" fmla="*/ 327417 h 1333121"/>
              <a:gd name="connsiteX132" fmla="*/ 3271898 w 3469189"/>
              <a:gd name="connsiteY132" fmla="*/ 316352 h 1333121"/>
              <a:gd name="connsiteX133" fmla="*/ 3207685 w 3469189"/>
              <a:gd name="connsiteY133" fmla="*/ 269821 h 1333121"/>
              <a:gd name="connsiteX134" fmla="*/ 3277407 w 3469189"/>
              <a:gd name="connsiteY134" fmla="*/ 222534 h 1333121"/>
              <a:gd name="connsiteX135" fmla="*/ 3360617 w 3469189"/>
              <a:gd name="connsiteY135" fmla="*/ 273793 h 1333121"/>
              <a:gd name="connsiteX136" fmla="*/ 3454942 w 3469189"/>
              <a:gd name="connsiteY136" fmla="*/ 273793 h 1333121"/>
              <a:gd name="connsiteX137" fmla="*/ 3278262 w 3469189"/>
              <a:gd name="connsiteY137" fmla="*/ 153873 h 1333121"/>
              <a:gd name="connsiteX138" fmla="*/ 3111841 w 3469189"/>
              <a:gd name="connsiteY138" fmla="*/ 275401 h 1333121"/>
              <a:gd name="connsiteX139" fmla="*/ 3248151 w 3469189"/>
              <a:gd name="connsiteY139" fmla="*/ 395321 h 1333121"/>
              <a:gd name="connsiteX140" fmla="*/ 3295740 w 3469189"/>
              <a:gd name="connsiteY140" fmla="*/ 405535 h 1333121"/>
              <a:gd name="connsiteX141" fmla="*/ 3373441 w 3469189"/>
              <a:gd name="connsiteY141" fmla="*/ 458402 h 1333121"/>
              <a:gd name="connsiteX142" fmla="*/ 3294980 w 3469189"/>
              <a:gd name="connsiteY142" fmla="*/ 510513 h 1333121"/>
              <a:gd name="connsiteX143" fmla="*/ 3199136 w 3469189"/>
              <a:gd name="connsiteY143" fmla="*/ 442703 h 1333121"/>
              <a:gd name="connsiteX144" fmla="*/ 3097688 w 3469189"/>
              <a:gd name="connsiteY144" fmla="*/ 442703 h 1333121"/>
              <a:gd name="connsiteX145" fmla="*/ 3290040 w 3469189"/>
              <a:gd name="connsiteY145" fmla="*/ 579931 h 1333121"/>
              <a:gd name="connsiteX146" fmla="*/ 2747463 w 3469189"/>
              <a:gd name="connsiteY146" fmla="*/ 325052 h 1333121"/>
              <a:gd name="connsiteX147" fmla="*/ 2855276 w 3469189"/>
              <a:gd name="connsiteY147" fmla="*/ 228019 h 1333121"/>
              <a:gd name="connsiteX148" fmla="*/ 2962233 w 3469189"/>
              <a:gd name="connsiteY148" fmla="*/ 325052 h 1333121"/>
              <a:gd name="connsiteX149" fmla="*/ 2747463 w 3469189"/>
              <a:gd name="connsiteY149" fmla="*/ 325052 h 1333121"/>
              <a:gd name="connsiteX150" fmla="*/ 2859170 w 3469189"/>
              <a:gd name="connsiteY150" fmla="*/ 579931 h 1333121"/>
              <a:gd name="connsiteX151" fmla="*/ 3045444 w 3469189"/>
              <a:gd name="connsiteY151" fmla="*/ 463131 h 1333121"/>
              <a:gd name="connsiteX152" fmla="*/ 2945610 w 3469189"/>
              <a:gd name="connsiteY152" fmla="*/ 463131 h 1333121"/>
              <a:gd name="connsiteX153" fmla="*/ 2860785 w 3469189"/>
              <a:gd name="connsiteY153" fmla="*/ 505690 h 1333121"/>
              <a:gd name="connsiteX154" fmla="*/ 2745848 w 3469189"/>
              <a:gd name="connsiteY154" fmla="*/ 393619 h 1333121"/>
              <a:gd name="connsiteX155" fmla="*/ 3056462 w 3469189"/>
              <a:gd name="connsiteY155" fmla="*/ 393619 h 1333121"/>
              <a:gd name="connsiteX156" fmla="*/ 2852806 w 3469189"/>
              <a:gd name="connsiteY156" fmla="*/ 153022 h 1333121"/>
              <a:gd name="connsiteX157" fmla="*/ 2649909 w 3469189"/>
              <a:gd name="connsiteY157" fmla="*/ 367611 h 1333121"/>
              <a:gd name="connsiteX158" fmla="*/ 2859170 w 3469189"/>
              <a:gd name="connsiteY158" fmla="*/ 579931 h 1333121"/>
              <a:gd name="connsiteX159" fmla="*/ 2465536 w 3469189"/>
              <a:gd name="connsiteY159" fmla="*/ 62325 h 1333121"/>
              <a:gd name="connsiteX160" fmla="*/ 2527374 w 3469189"/>
              <a:gd name="connsiteY160" fmla="*/ 123893 h 1333121"/>
              <a:gd name="connsiteX161" fmla="*/ 2589211 w 3469189"/>
              <a:gd name="connsiteY161" fmla="*/ 62325 h 1333121"/>
              <a:gd name="connsiteX162" fmla="*/ 2527374 w 3469189"/>
              <a:gd name="connsiteY162" fmla="*/ 0 h 1333121"/>
              <a:gd name="connsiteX163" fmla="*/ 2465536 w 3469189"/>
              <a:gd name="connsiteY163" fmla="*/ 62325 h 1333121"/>
              <a:gd name="connsiteX164" fmla="*/ 2480639 w 3469189"/>
              <a:gd name="connsiteY164" fmla="*/ 568109 h 1333121"/>
              <a:gd name="connsiteX165" fmla="*/ 2574108 w 3469189"/>
              <a:gd name="connsiteY165" fmla="*/ 568109 h 1333121"/>
              <a:gd name="connsiteX166" fmla="*/ 2574108 w 3469189"/>
              <a:gd name="connsiteY166" fmla="*/ 164938 h 1333121"/>
              <a:gd name="connsiteX167" fmla="*/ 2480639 w 3469189"/>
              <a:gd name="connsiteY167" fmla="*/ 164938 h 1333121"/>
              <a:gd name="connsiteX168" fmla="*/ 2480639 w 3469189"/>
              <a:gd name="connsiteY168" fmla="*/ 568109 h 1333121"/>
              <a:gd name="connsiteX169" fmla="*/ 2183703 w 3469189"/>
              <a:gd name="connsiteY169" fmla="*/ 568109 h 1333121"/>
              <a:gd name="connsiteX170" fmla="*/ 2278027 w 3469189"/>
              <a:gd name="connsiteY170" fmla="*/ 568109 h 1333121"/>
              <a:gd name="connsiteX171" fmla="*/ 2278027 w 3469189"/>
              <a:gd name="connsiteY171" fmla="*/ 385864 h 1333121"/>
              <a:gd name="connsiteX172" fmla="*/ 2347749 w 3469189"/>
              <a:gd name="connsiteY172" fmla="*/ 249393 h 1333121"/>
              <a:gd name="connsiteX173" fmla="*/ 2419846 w 3469189"/>
              <a:gd name="connsiteY173" fmla="*/ 243056 h 1333121"/>
              <a:gd name="connsiteX174" fmla="*/ 2419846 w 3469189"/>
              <a:gd name="connsiteY174" fmla="*/ 153116 h 1333121"/>
              <a:gd name="connsiteX175" fmla="*/ 2275653 w 3469189"/>
              <a:gd name="connsiteY175" fmla="*/ 247785 h 1333121"/>
              <a:gd name="connsiteX176" fmla="*/ 2275653 w 3469189"/>
              <a:gd name="connsiteY176" fmla="*/ 164938 h 1333121"/>
              <a:gd name="connsiteX177" fmla="*/ 2183703 w 3469189"/>
              <a:gd name="connsiteY177" fmla="*/ 164938 h 1333121"/>
              <a:gd name="connsiteX178" fmla="*/ 2183703 w 3469189"/>
              <a:gd name="connsiteY178" fmla="*/ 568109 h 1333121"/>
              <a:gd name="connsiteX179" fmla="*/ 1778195 w 3469189"/>
              <a:gd name="connsiteY179" fmla="*/ 366098 h 1333121"/>
              <a:gd name="connsiteX180" fmla="*/ 1881258 w 3469189"/>
              <a:gd name="connsiteY180" fmla="*/ 228776 h 1333121"/>
              <a:gd name="connsiteX181" fmla="*/ 1987456 w 3469189"/>
              <a:gd name="connsiteY181" fmla="*/ 366098 h 1333121"/>
              <a:gd name="connsiteX182" fmla="*/ 1881258 w 3469189"/>
              <a:gd name="connsiteY182" fmla="*/ 504933 h 1333121"/>
              <a:gd name="connsiteX183" fmla="*/ 1778195 w 3469189"/>
              <a:gd name="connsiteY183" fmla="*/ 366098 h 1333121"/>
              <a:gd name="connsiteX184" fmla="*/ 1862925 w 3469189"/>
              <a:gd name="connsiteY184" fmla="*/ 579931 h 1333121"/>
              <a:gd name="connsiteX185" fmla="*/ 1985746 w 3469189"/>
              <a:gd name="connsiteY185" fmla="*/ 517606 h 1333121"/>
              <a:gd name="connsiteX186" fmla="*/ 1985746 w 3469189"/>
              <a:gd name="connsiteY186" fmla="*/ 568109 h 1333121"/>
              <a:gd name="connsiteX187" fmla="*/ 2080830 w 3469189"/>
              <a:gd name="connsiteY187" fmla="*/ 568109 h 1333121"/>
              <a:gd name="connsiteX188" fmla="*/ 2080830 w 3469189"/>
              <a:gd name="connsiteY188" fmla="*/ 164938 h 1333121"/>
              <a:gd name="connsiteX189" fmla="*/ 1985746 w 3469189"/>
              <a:gd name="connsiteY189" fmla="*/ 164938 h 1333121"/>
              <a:gd name="connsiteX190" fmla="*/ 1985746 w 3469189"/>
              <a:gd name="connsiteY190" fmla="*/ 217048 h 1333121"/>
              <a:gd name="connsiteX191" fmla="*/ 1862925 w 3469189"/>
              <a:gd name="connsiteY191" fmla="*/ 153116 h 1333121"/>
              <a:gd name="connsiteX192" fmla="*/ 1681496 w 3469189"/>
              <a:gd name="connsiteY192" fmla="*/ 366098 h 1333121"/>
              <a:gd name="connsiteX193" fmla="*/ 1862925 w 3469189"/>
              <a:gd name="connsiteY193" fmla="*/ 579931 h 1333121"/>
              <a:gd name="connsiteX194" fmla="*/ 1398049 w 3469189"/>
              <a:gd name="connsiteY194" fmla="*/ 579931 h 1333121"/>
              <a:gd name="connsiteX195" fmla="*/ 1512131 w 3469189"/>
              <a:gd name="connsiteY195" fmla="*/ 518363 h 1333121"/>
              <a:gd name="connsiteX196" fmla="*/ 1512131 w 3469189"/>
              <a:gd name="connsiteY196" fmla="*/ 568109 h 1333121"/>
              <a:gd name="connsiteX197" fmla="*/ 1604840 w 3469189"/>
              <a:gd name="connsiteY197" fmla="*/ 568109 h 1333121"/>
              <a:gd name="connsiteX198" fmla="*/ 1604840 w 3469189"/>
              <a:gd name="connsiteY198" fmla="*/ 164938 h 1333121"/>
              <a:gd name="connsiteX199" fmla="*/ 1510516 w 3469189"/>
              <a:gd name="connsiteY199" fmla="*/ 164938 h 1333121"/>
              <a:gd name="connsiteX200" fmla="*/ 1510516 w 3469189"/>
              <a:gd name="connsiteY200" fmla="*/ 388228 h 1333121"/>
              <a:gd name="connsiteX201" fmla="*/ 1425691 w 3469189"/>
              <a:gd name="connsiteY201" fmla="*/ 502663 h 1333121"/>
              <a:gd name="connsiteX202" fmla="*/ 1357488 w 3469189"/>
              <a:gd name="connsiteY202" fmla="*/ 417452 h 1333121"/>
              <a:gd name="connsiteX203" fmla="*/ 1357488 w 3469189"/>
              <a:gd name="connsiteY203" fmla="*/ 164938 h 1333121"/>
              <a:gd name="connsiteX204" fmla="*/ 1263164 w 3469189"/>
              <a:gd name="connsiteY204" fmla="*/ 164938 h 1333121"/>
              <a:gd name="connsiteX205" fmla="*/ 1263164 w 3469189"/>
              <a:gd name="connsiteY205" fmla="*/ 431543 h 1333121"/>
              <a:gd name="connsiteX206" fmla="*/ 1398049 w 3469189"/>
              <a:gd name="connsiteY206" fmla="*/ 579931 h 1333121"/>
              <a:gd name="connsiteX207" fmla="*/ 1136734 w 3469189"/>
              <a:gd name="connsiteY207" fmla="*/ 572081 h 1333121"/>
              <a:gd name="connsiteX208" fmla="*/ 1196957 w 3469189"/>
              <a:gd name="connsiteY208" fmla="*/ 564137 h 1333121"/>
              <a:gd name="connsiteX209" fmla="*/ 1196957 w 3469189"/>
              <a:gd name="connsiteY209" fmla="*/ 495476 h 1333121"/>
              <a:gd name="connsiteX210" fmla="*/ 1162096 w 3469189"/>
              <a:gd name="connsiteY210" fmla="*/ 499448 h 1333121"/>
              <a:gd name="connsiteX211" fmla="*/ 1108237 w 3469189"/>
              <a:gd name="connsiteY211" fmla="*/ 435515 h 1333121"/>
              <a:gd name="connsiteX212" fmla="*/ 1108237 w 3469189"/>
              <a:gd name="connsiteY212" fmla="*/ 238233 h 1333121"/>
              <a:gd name="connsiteX213" fmla="*/ 1189073 w 3469189"/>
              <a:gd name="connsiteY213" fmla="*/ 238233 h 1333121"/>
              <a:gd name="connsiteX214" fmla="*/ 1189073 w 3469189"/>
              <a:gd name="connsiteY214" fmla="*/ 164843 h 1333121"/>
              <a:gd name="connsiteX215" fmla="*/ 1108237 w 3469189"/>
              <a:gd name="connsiteY215" fmla="*/ 164843 h 1333121"/>
              <a:gd name="connsiteX216" fmla="*/ 1108237 w 3469189"/>
              <a:gd name="connsiteY216" fmla="*/ 46531 h 1333121"/>
              <a:gd name="connsiteX217" fmla="*/ 1016288 w 3469189"/>
              <a:gd name="connsiteY217" fmla="*/ 46531 h 1333121"/>
              <a:gd name="connsiteX218" fmla="*/ 1016288 w 3469189"/>
              <a:gd name="connsiteY218" fmla="*/ 164843 h 1333121"/>
              <a:gd name="connsiteX219" fmla="*/ 947326 w 3469189"/>
              <a:gd name="connsiteY219" fmla="*/ 164843 h 1333121"/>
              <a:gd name="connsiteX220" fmla="*/ 947326 w 3469189"/>
              <a:gd name="connsiteY220" fmla="*/ 238233 h 1333121"/>
              <a:gd name="connsiteX221" fmla="*/ 1016288 w 3469189"/>
              <a:gd name="connsiteY221" fmla="*/ 238233 h 1333121"/>
              <a:gd name="connsiteX222" fmla="*/ 1016288 w 3469189"/>
              <a:gd name="connsiteY222" fmla="*/ 452823 h 1333121"/>
              <a:gd name="connsiteX223" fmla="*/ 1136734 w 3469189"/>
              <a:gd name="connsiteY223" fmla="*/ 572081 h 1333121"/>
              <a:gd name="connsiteX224" fmla="*/ 734360 w 3469189"/>
              <a:gd name="connsiteY224" fmla="*/ 579931 h 1333121"/>
              <a:gd name="connsiteX225" fmla="*/ 919019 w 3469189"/>
              <a:gd name="connsiteY225" fmla="*/ 441095 h 1333121"/>
              <a:gd name="connsiteX226" fmla="*/ 825550 w 3469189"/>
              <a:gd name="connsiteY226" fmla="*/ 441095 h 1333121"/>
              <a:gd name="connsiteX227" fmla="*/ 735975 w 3469189"/>
              <a:gd name="connsiteY227" fmla="*/ 502663 h 1333121"/>
              <a:gd name="connsiteX228" fmla="*/ 632152 w 3469189"/>
              <a:gd name="connsiteY228" fmla="*/ 367706 h 1333121"/>
              <a:gd name="connsiteX229" fmla="*/ 738350 w 3469189"/>
              <a:gd name="connsiteY229" fmla="*/ 231235 h 1333121"/>
              <a:gd name="connsiteX230" fmla="*/ 825550 w 3469189"/>
              <a:gd name="connsiteY230" fmla="*/ 292803 h 1333121"/>
              <a:gd name="connsiteX231" fmla="*/ 918259 w 3469189"/>
              <a:gd name="connsiteY231" fmla="*/ 292803 h 1333121"/>
              <a:gd name="connsiteX232" fmla="*/ 736735 w 3469189"/>
              <a:gd name="connsiteY232" fmla="*/ 153967 h 1333121"/>
              <a:gd name="connsiteX233" fmla="*/ 533079 w 3469189"/>
              <a:gd name="connsiteY233" fmla="*/ 367800 h 1333121"/>
              <a:gd name="connsiteX234" fmla="*/ 734360 w 3469189"/>
              <a:gd name="connsiteY234" fmla="*/ 579931 h 1333121"/>
              <a:gd name="connsiteX235" fmla="*/ 172690 w 3469189"/>
              <a:gd name="connsiteY235" fmla="*/ 370070 h 1333121"/>
              <a:gd name="connsiteX236" fmla="*/ 209926 w 3469189"/>
              <a:gd name="connsiteY236" fmla="*/ 261971 h 1333121"/>
              <a:gd name="connsiteX237" fmla="*/ 259035 w 3469189"/>
              <a:gd name="connsiteY237" fmla="*/ 119164 h 1333121"/>
              <a:gd name="connsiteX238" fmla="*/ 259795 w 3469189"/>
              <a:gd name="connsiteY238" fmla="*/ 119164 h 1333121"/>
              <a:gd name="connsiteX239" fmla="*/ 308904 w 3469189"/>
              <a:gd name="connsiteY239" fmla="*/ 261215 h 1333121"/>
              <a:gd name="connsiteX240" fmla="*/ 346140 w 3469189"/>
              <a:gd name="connsiteY240" fmla="*/ 370070 h 1333121"/>
              <a:gd name="connsiteX241" fmla="*/ 172690 w 3469189"/>
              <a:gd name="connsiteY241" fmla="*/ 370070 h 1333121"/>
              <a:gd name="connsiteX242" fmla="*/ 0 w 3469189"/>
              <a:gd name="connsiteY242" fmla="*/ 568109 h 1333121"/>
              <a:gd name="connsiteX243" fmla="*/ 103823 w 3469189"/>
              <a:gd name="connsiteY243" fmla="*/ 568109 h 1333121"/>
              <a:gd name="connsiteX244" fmla="*/ 143433 w 3469189"/>
              <a:gd name="connsiteY244" fmla="*/ 452917 h 1333121"/>
              <a:gd name="connsiteX245" fmla="*/ 374827 w 3469189"/>
              <a:gd name="connsiteY245" fmla="*/ 452917 h 1333121"/>
              <a:gd name="connsiteX246" fmla="*/ 414437 w 3469189"/>
              <a:gd name="connsiteY246" fmla="*/ 568109 h 1333121"/>
              <a:gd name="connsiteX247" fmla="*/ 520635 w 3469189"/>
              <a:gd name="connsiteY247" fmla="*/ 568109 h 1333121"/>
              <a:gd name="connsiteX248" fmla="*/ 316124 w 3469189"/>
              <a:gd name="connsiteY248" fmla="*/ 15794 h 1333121"/>
              <a:gd name="connsiteX249" fmla="*/ 206791 w 3469189"/>
              <a:gd name="connsiteY249" fmla="*/ 15794 h 1333121"/>
              <a:gd name="connsiteX250" fmla="*/ 0 w 3469189"/>
              <a:gd name="connsiteY250" fmla="*/ 568109 h 1333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3469189" h="1333121">
                <a:moveTo>
                  <a:pt x="3092178" y="1327542"/>
                </a:moveTo>
                <a:cubicBezTo>
                  <a:pt x="3125425" y="1327542"/>
                  <a:pt x="3153161" y="1300683"/>
                  <a:pt x="3153161" y="1266731"/>
                </a:cubicBezTo>
                <a:cubicBezTo>
                  <a:pt x="3153161" y="1233629"/>
                  <a:pt x="3125425" y="1206770"/>
                  <a:pt x="3092178" y="1206770"/>
                </a:cubicBezTo>
                <a:cubicBezTo>
                  <a:pt x="3058837" y="1206770"/>
                  <a:pt x="3031100" y="1233629"/>
                  <a:pt x="3031100" y="1266731"/>
                </a:cubicBezTo>
                <a:cubicBezTo>
                  <a:pt x="3031100" y="1300777"/>
                  <a:pt x="3058837" y="1327542"/>
                  <a:pt x="3092178" y="1327542"/>
                </a:cubicBezTo>
                <a:moveTo>
                  <a:pt x="2665013" y="1078244"/>
                </a:moveTo>
                <a:cubicBezTo>
                  <a:pt x="2673752" y="1021404"/>
                  <a:pt x="2717352" y="981210"/>
                  <a:pt x="2772825" y="981210"/>
                </a:cubicBezTo>
                <a:cubicBezTo>
                  <a:pt x="2833048" y="981210"/>
                  <a:pt x="2871044" y="1019891"/>
                  <a:pt x="2879783" y="1078244"/>
                </a:cubicBezTo>
                <a:lnTo>
                  <a:pt x="2665013" y="1078244"/>
                </a:lnTo>
                <a:close/>
                <a:moveTo>
                  <a:pt x="2776720" y="1333122"/>
                </a:moveTo>
                <a:cubicBezTo>
                  <a:pt x="2876553" y="1333122"/>
                  <a:pt x="2941526" y="1284983"/>
                  <a:pt x="2962993" y="1216322"/>
                </a:cubicBezTo>
                <a:lnTo>
                  <a:pt x="2863160" y="1216322"/>
                </a:lnTo>
                <a:cubicBezTo>
                  <a:pt x="2850526" y="1239966"/>
                  <a:pt x="2824309" y="1258881"/>
                  <a:pt x="2778334" y="1258881"/>
                </a:cubicBezTo>
                <a:cubicBezTo>
                  <a:pt x="2714977" y="1258881"/>
                  <a:pt x="2668147" y="1213863"/>
                  <a:pt x="2663398" y="1146810"/>
                </a:cubicBezTo>
                <a:lnTo>
                  <a:pt x="2974012" y="1146810"/>
                </a:lnTo>
                <a:cubicBezTo>
                  <a:pt x="2972397" y="993789"/>
                  <a:pt x="2891657" y="906213"/>
                  <a:pt x="2770355" y="906213"/>
                </a:cubicBezTo>
                <a:cubicBezTo>
                  <a:pt x="2660168" y="906213"/>
                  <a:pt x="2567459" y="994545"/>
                  <a:pt x="2567459" y="1120802"/>
                </a:cubicBezTo>
                <a:cubicBezTo>
                  <a:pt x="2567554" y="1247910"/>
                  <a:pt x="2647535" y="1333122"/>
                  <a:pt x="2776720" y="1333122"/>
                </a:cubicBezTo>
                <a:moveTo>
                  <a:pt x="2467721" y="1325177"/>
                </a:moveTo>
                <a:cubicBezTo>
                  <a:pt x="2489948" y="1325177"/>
                  <a:pt x="2514455" y="1322056"/>
                  <a:pt x="2527944" y="1317233"/>
                </a:cubicBezTo>
                <a:lnTo>
                  <a:pt x="2527944" y="1248572"/>
                </a:lnTo>
                <a:cubicBezTo>
                  <a:pt x="2514455" y="1250937"/>
                  <a:pt x="2502581" y="1252544"/>
                  <a:pt x="2493082" y="1252544"/>
                </a:cubicBezTo>
                <a:cubicBezTo>
                  <a:pt x="2453472" y="1252544"/>
                  <a:pt x="2439224" y="1230414"/>
                  <a:pt x="2439224" y="1188612"/>
                </a:cubicBezTo>
                <a:lnTo>
                  <a:pt x="2439224" y="991424"/>
                </a:lnTo>
                <a:lnTo>
                  <a:pt x="2520059" y="991424"/>
                </a:lnTo>
                <a:lnTo>
                  <a:pt x="2520059" y="918034"/>
                </a:lnTo>
                <a:lnTo>
                  <a:pt x="2439224" y="918034"/>
                </a:lnTo>
                <a:lnTo>
                  <a:pt x="2439224" y="799722"/>
                </a:lnTo>
                <a:lnTo>
                  <a:pt x="2347274" y="799722"/>
                </a:lnTo>
                <a:lnTo>
                  <a:pt x="2347274" y="918034"/>
                </a:lnTo>
                <a:lnTo>
                  <a:pt x="2278312" y="918034"/>
                </a:lnTo>
                <a:lnTo>
                  <a:pt x="2278312" y="991424"/>
                </a:lnTo>
                <a:lnTo>
                  <a:pt x="2347274" y="991424"/>
                </a:lnTo>
                <a:lnTo>
                  <a:pt x="2347274" y="1206014"/>
                </a:lnTo>
                <a:cubicBezTo>
                  <a:pt x="2347274" y="1295197"/>
                  <a:pt x="2401893" y="1325177"/>
                  <a:pt x="2467721" y="1325177"/>
                </a:cubicBezTo>
                <a:moveTo>
                  <a:pt x="2012058" y="1333122"/>
                </a:moveTo>
                <a:cubicBezTo>
                  <a:pt x="2065157" y="1333122"/>
                  <a:pt x="2104007" y="1311843"/>
                  <a:pt x="2126140" y="1271554"/>
                </a:cubicBezTo>
                <a:lnTo>
                  <a:pt x="2126140" y="1321300"/>
                </a:lnTo>
                <a:lnTo>
                  <a:pt x="2218849" y="1321300"/>
                </a:lnTo>
                <a:lnTo>
                  <a:pt x="2218849" y="918129"/>
                </a:lnTo>
                <a:lnTo>
                  <a:pt x="2124525" y="918129"/>
                </a:lnTo>
                <a:lnTo>
                  <a:pt x="2124525" y="1141419"/>
                </a:lnTo>
                <a:cubicBezTo>
                  <a:pt x="2124525" y="1222659"/>
                  <a:pt x="2081685" y="1255854"/>
                  <a:pt x="2039700" y="1255854"/>
                </a:cubicBezTo>
                <a:cubicBezTo>
                  <a:pt x="1992110" y="1255854"/>
                  <a:pt x="1971593" y="1224267"/>
                  <a:pt x="1971593" y="1170643"/>
                </a:cubicBezTo>
                <a:lnTo>
                  <a:pt x="1971593" y="918129"/>
                </a:lnTo>
                <a:lnTo>
                  <a:pt x="1877269" y="918129"/>
                </a:lnTo>
                <a:lnTo>
                  <a:pt x="1877269" y="1184829"/>
                </a:lnTo>
                <a:cubicBezTo>
                  <a:pt x="1877269" y="1282619"/>
                  <a:pt x="1932742" y="1333122"/>
                  <a:pt x="2012058" y="1333122"/>
                </a:cubicBezTo>
                <a:moveTo>
                  <a:pt x="1749698" y="1325177"/>
                </a:moveTo>
                <a:cubicBezTo>
                  <a:pt x="1771926" y="1325177"/>
                  <a:pt x="1796433" y="1322056"/>
                  <a:pt x="1809921" y="1317233"/>
                </a:cubicBezTo>
                <a:lnTo>
                  <a:pt x="1809921" y="1248572"/>
                </a:lnTo>
                <a:cubicBezTo>
                  <a:pt x="1796433" y="1250937"/>
                  <a:pt x="1784559" y="1252544"/>
                  <a:pt x="1775060" y="1252544"/>
                </a:cubicBezTo>
                <a:cubicBezTo>
                  <a:pt x="1735450" y="1252544"/>
                  <a:pt x="1721201" y="1230414"/>
                  <a:pt x="1721201" y="1188612"/>
                </a:cubicBezTo>
                <a:lnTo>
                  <a:pt x="1721201" y="991424"/>
                </a:lnTo>
                <a:lnTo>
                  <a:pt x="1802037" y="991424"/>
                </a:lnTo>
                <a:lnTo>
                  <a:pt x="1802037" y="918034"/>
                </a:lnTo>
                <a:lnTo>
                  <a:pt x="1721201" y="918034"/>
                </a:lnTo>
                <a:lnTo>
                  <a:pt x="1721201" y="799722"/>
                </a:lnTo>
                <a:lnTo>
                  <a:pt x="1629252" y="799722"/>
                </a:lnTo>
                <a:lnTo>
                  <a:pt x="1629252" y="918034"/>
                </a:lnTo>
                <a:lnTo>
                  <a:pt x="1560290" y="918034"/>
                </a:lnTo>
                <a:lnTo>
                  <a:pt x="1560290" y="991424"/>
                </a:lnTo>
                <a:lnTo>
                  <a:pt x="1629252" y="991424"/>
                </a:lnTo>
                <a:lnTo>
                  <a:pt x="1629252" y="1206014"/>
                </a:lnTo>
                <a:cubicBezTo>
                  <a:pt x="1629252" y="1295197"/>
                  <a:pt x="1683966" y="1325177"/>
                  <a:pt x="1749698" y="1325177"/>
                </a:cubicBezTo>
                <a:moveTo>
                  <a:pt x="1392349" y="815516"/>
                </a:moveTo>
                <a:cubicBezTo>
                  <a:pt x="1392349" y="849468"/>
                  <a:pt x="1420086" y="877084"/>
                  <a:pt x="1454187" y="877084"/>
                </a:cubicBezTo>
                <a:cubicBezTo>
                  <a:pt x="1488288" y="877084"/>
                  <a:pt x="1516025" y="849468"/>
                  <a:pt x="1516025" y="815516"/>
                </a:cubicBezTo>
                <a:cubicBezTo>
                  <a:pt x="1516025" y="780807"/>
                  <a:pt x="1488288" y="753191"/>
                  <a:pt x="1454187" y="753191"/>
                </a:cubicBezTo>
                <a:cubicBezTo>
                  <a:pt x="1420086" y="753191"/>
                  <a:pt x="1392349" y="780712"/>
                  <a:pt x="1392349" y="815516"/>
                </a:cubicBezTo>
                <a:moveTo>
                  <a:pt x="1407358" y="1321205"/>
                </a:moveTo>
                <a:lnTo>
                  <a:pt x="1500827" y="1321205"/>
                </a:lnTo>
                <a:lnTo>
                  <a:pt x="1500827" y="918034"/>
                </a:lnTo>
                <a:lnTo>
                  <a:pt x="1407358" y="918034"/>
                </a:lnTo>
                <a:lnTo>
                  <a:pt x="1407358" y="1321205"/>
                </a:lnTo>
                <a:close/>
                <a:moveTo>
                  <a:pt x="1275798" y="1325177"/>
                </a:moveTo>
                <a:cubicBezTo>
                  <a:pt x="1298025" y="1325177"/>
                  <a:pt x="1322532" y="1322056"/>
                  <a:pt x="1336021" y="1317233"/>
                </a:cubicBezTo>
                <a:lnTo>
                  <a:pt x="1336021" y="1248572"/>
                </a:lnTo>
                <a:cubicBezTo>
                  <a:pt x="1322532" y="1250937"/>
                  <a:pt x="1310659" y="1252544"/>
                  <a:pt x="1301160" y="1252544"/>
                </a:cubicBezTo>
                <a:cubicBezTo>
                  <a:pt x="1261549" y="1252544"/>
                  <a:pt x="1247301" y="1230414"/>
                  <a:pt x="1247301" y="1188612"/>
                </a:cubicBezTo>
                <a:lnTo>
                  <a:pt x="1247301" y="991424"/>
                </a:lnTo>
                <a:lnTo>
                  <a:pt x="1328137" y="991424"/>
                </a:lnTo>
                <a:lnTo>
                  <a:pt x="1328137" y="918034"/>
                </a:lnTo>
                <a:lnTo>
                  <a:pt x="1247301" y="918034"/>
                </a:lnTo>
                <a:lnTo>
                  <a:pt x="1247301" y="799722"/>
                </a:lnTo>
                <a:lnTo>
                  <a:pt x="1155352" y="799722"/>
                </a:lnTo>
                <a:lnTo>
                  <a:pt x="1155352" y="918034"/>
                </a:lnTo>
                <a:lnTo>
                  <a:pt x="1086390" y="918034"/>
                </a:lnTo>
                <a:lnTo>
                  <a:pt x="1086390" y="991424"/>
                </a:lnTo>
                <a:lnTo>
                  <a:pt x="1155352" y="991424"/>
                </a:lnTo>
                <a:lnTo>
                  <a:pt x="1155352" y="1206014"/>
                </a:lnTo>
                <a:cubicBezTo>
                  <a:pt x="1155352" y="1295197"/>
                  <a:pt x="1210065" y="1325177"/>
                  <a:pt x="1275798" y="1325177"/>
                </a:cubicBezTo>
                <a:moveTo>
                  <a:pt x="878839" y="1333122"/>
                </a:moveTo>
                <a:cubicBezTo>
                  <a:pt x="981047" y="1333122"/>
                  <a:pt x="1057988" y="1282619"/>
                  <a:pt x="1057988" y="1202136"/>
                </a:cubicBezTo>
                <a:cubicBezTo>
                  <a:pt x="1057988" y="1131962"/>
                  <a:pt x="999380" y="1100374"/>
                  <a:pt x="909805" y="1080608"/>
                </a:cubicBezTo>
                <a:lnTo>
                  <a:pt x="860696" y="1069543"/>
                </a:lnTo>
                <a:cubicBezTo>
                  <a:pt x="815481" y="1060085"/>
                  <a:pt x="796483" y="1049020"/>
                  <a:pt x="796483" y="1023012"/>
                </a:cubicBezTo>
                <a:cubicBezTo>
                  <a:pt x="796483" y="993789"/>
                  <a:pt x="825835" y="975630"/>
                  <a:pt x="866205" y="975630"/>
                </a:cubicBezTo>
                <a:cubicBezTo>
                  <a:pt x="911420" y="975630"/>
                  <a:pt x="939917" y="994545"/>
                  <a:pt x="949415" y="1026890"/>
                </a:cubicBezTo>
                <a:lnTo>
                  <a:pt x="1043740" y="1026890"/>
                </a:lnTo>
                <a:cubicBezTo>
                  <a:pt x="1034241" y="961444"/>
                  <a:pt x="974778" y="906969"/>
                  <a:pt x="867060" y="906969"/>
                </a:cubicBezTo>
                <a:cubicBezTo>
                  <a:pt x="768841" y="906969"/>
                  <a:pt x="700639" y="957472"/>
                  <a:pt x="700639" y="1028497"/>
                </a:cubicBezTo>
                <a:cubicBezTo>
                  <a:pt x="700639" y="1095551"/>
                  <a:pt x="748989" y="1129503"/>
                  <a:pt x="836948" y="1148418"/>
                </a:cubicBezTo>
                <a:lnTo>
                  <a:pt x="884538" y="1158632"/>
                </a:lnTo>
                <a:cubicBezTo>
                  <a:pt x="941626" y="1170454"/>
                  <a:pt x="962239" y="1183883"/>
                  <a:pt x="962239" y="1211499"/>
                </a:cubicBezTo>
                <a:cubicBezTo>
                  <a:pt x="962239" y="1244600"/>
                  <a:pt x="929753" y="1263610"/>
                  <a:pt x="883778" y="1263610"/>
                </a:cubicBezTo>
                <a:cubicBezTo>
                  <a:pt x="825930" y="1263610"/>
                  <a:pt x="795058" y="1235994"/>
                  <a:pt x="787934" y="1195800"/>
                </a:cubicBezTo>
                <a:lnTo>
                  <a:pt x="686486" y="1195800"/>
                </a:lnTo>
                <a:cubicBezTo>
                  <a:pt x="692565" y="1276282"/>
                  <a:pt x="761527" y="1333122"/>
                  <a:pt x="878839" y="1333122"/>
                </a:cubicBezTo>
                <a:moveTo>
                  <a:pt x="271764" y="1321205"/>
                </a:moveTo>
                <a:lnTo>
                  <a:pt x="366088" y="1321205"/>
                </a:lnTo>
                <a:lnTo>
                  <a:pt x="366088" y="1096402"/>
                </a:lnTo>
                <a:cubicBezTo>
                  <a:pt x="366088" y="1016676"/>
                  <a:pt x="410448" y="983574"/>
                  <a:pt x="457182" y="983574"/>
                </a:cubicBezTo>
                <a:cubicBezTo>
                  <a:pt x="506292" y="983574"/>
                  <a:pt x="523770" y="1016676"/>
                  <a:pt x="523770" y="1060936"/>
                </a:cubicBezTo>
                <a:lnTo>
                  <a:pt x="523770" y="1321300"/>
                </a:lnTo>
                <a:lnTo>
                  <a:pt x="618854" y="1321300"/>
                </a:lnTo>
                <a:lnTo>
                  <a:pt x="618854" y="1053087"/>
                </a:lnTo>
                <a:cubicBezTo>
                  <a:pt x="618854" y="958418"/>
                  <a:pt x="565755" y="906307"/>
                  <a:pt x="484159" y="906307"/>
                </a:cubicBezTo>
                <a:cubicBezTo>
                  <a:pt x="425551" y="906307"/>
                  <a:pt x="385086" y="936287"/>
                  <a:pt x="363713" y="970239"/>
                </a:cubicBezTo>
                <a:lnTo>
                  <a:pt x="363713" y="918129"/>
                </a:lnTo>
                <a:lnTo>
                  <a:pt x="271764" y="918129"/>
                </a:lnTo>
                <a:lnTo>
                  <a:pt x="271764" y="1321205"/>
                </a:lnTo>
                <a:lnTo>
                  <a:pt x="271764" y="1321205"/>
                </a:lnTo>
                <a:close/>
                <a:moveTo>
                  <a:pt x="65732" y="1321205"/>
                </a:moveTo>
                <a:lnTo>
                  <a:pt x="164806" y="1321205"/>
                </a:lnTo>
                <a:lnTo>
                  <a:pt x="164806" y="768890"/>
                </a:lnTo>
                <a:lnTo>
                  <a:pt x="65732" y="768890"/>
                </a:lnTo>
                <a:lnTo>
                  <a:pt x="65732" y="1321205"/>
                </a:lnTo>
                <a:lnTo>
                  <a:pt x="65732" y="1321205"/>
                </a:lnTo>
                <a:close/>
                <a:moveTo>
                  <a:pt x="3290040" y="579931"/>
                </a:moveTo>
                <a:cubicBezTo>
                  <a:pt x="3392249" y="579931"/>
                  <a:pt x="3469190" y="529428"/>
                  <a:pt x="3469190" y="448945"/>
                </a:cubicBezTo>
                <a:cubicBezTo>
                  <a:pt x="3469190" y="378771"/>
                  <a:pt x="3410582" y="347183"/>
                  <a:pt x="3321007" y="327417"/>
                </a:cubicBezTo>
                <a:lnTo>
                  <a:pt x="3271898" y="316352"/>
                </a:lnTo>
                <a:cubicBezTo>
                  <a:pt x="3226683" y="306894"/>
                  <a:pt x="3207685" y="295829"/>
                  <a:pt x="3207685" y="269821"/>
                </a:cubicBezTo>
                <a:cubicBezTo>
                  <a:pt x="3207685" y="240597"/>
                  <a:pt x="3237037" y="222534"/>
                  <a:pt x="3277407" y="222534"/>
                </a:cubicBezTo>
                <a:cubicBezTo>
                  <a:pt x="3322622" y="222534"/>
                  <a:pt x="3351119" y="241449"/>
                  <a:pt x="3360617" y="273793"/>
                </a:cubicBezTo>
                <a:lnTo>
                  <a:pt x="3454942" y="273793"/>
                </a:lnTo>
                <a:cubicBezTo>
                  <a:pt x="3445443" y="208348"/>
                  <a:pt x="3385979" y="153873"/>
                  <a:pt x="3278262" y="153873"/>
                </a:cubicBezTo>
                <a:cubicBezTo>
                  <a:pt x="3179948" y="153873"/>
                  <a:pt x="3111841" y="204375"/>
                  <a:pt x="3111841" y="275401"/>
                </a:cubicBezTo>
                <a:cubicBezTo>
                  <a:pt x="3111841" y="342454"/>
                  <a:pt x="3160191" y="376406"/>
                  <a:pt x="3248151" y="395321"/>
                </a:cubicBezTo>
                <a:lnTo>
                  <a:pt x="3295740" y="405535"/>
                </a:lnTo>
                <a:cubicBezTo>
                  <a:pt x="3352828" y="417357"/>
                  <a:pt x="3373441" y="430787"/>
                  <a:pt x="3373441" y="458402"/>
                </a:cubicBezTo>
                <a:cubicBezTo>
                  <a:pt x="3373441" y="491504"/>
                  <a:pt x="3340955" y="510513"/>
                  <a:pt x="3294980" y="510513"/>
                </a:cubicBezTo>
                <a:cubicBezTo>
                  <a:pt x="3237132" y="510513"/>
                  <a:pt x="3206260" y="482897"/>
                  <a:pt x="3199136" y="442703"/>
                </a:cubicBezTo>
                <a:lnTo>
                  <a:pt x="3097688" y="442703"/>
                </a:lnTo>
                <a:cubicBezTo>
                  <a:pt x="3103862" y="523091"/>
                  <a:pt x="3172729" y="579931"/>
                  <a:pt x="3290040" y="579931"/>
                </a:cubicBezTo>
                <a:moveTo>
                  <a:pt x="2747463" y="325052"/>
                </a:moveTo>
                <a:cubicBezTo>
                  <a:pt x="2756202" y="268213"/>
                  <a:pt x="2799802" y="228019"/>
                  <a:pt x="2855276" y="228019"/>
                </a:cubicBezTo>
                <a:cubicBezTo>
                  <a:pt x="2915499" y="228019"/>
                  <a:pt x="2953494" y="266700"/>
                  <a:pt x="2962233" y="325052"/>
                </a:cubicBezTo>
                <a:lnTo>
                  <a:pt x="2747463" y="325052"/>
                </a:lnTo>
                <a:close/>
                <a:moveTo>
                  <a:pt x="2859170" y="579931"/>
                </a:moveTo>
                <a:cubicBezTo>
                  <a:pt x="2959004" y="579931"/>
                  <a:pt x="3023976" y="531792"/>
                  <a:pt x="3045444" y="463131"/>
                </a:cubicBezTo>
                <a:lnTo>
                  <a:pt x="2945610" y="463131"/>
                </a:lnTo>
                <a:cubicBezTo>
                  <a:pt x="2932977" y="486775"/>
                  <a:pt x="2906760" y="505690"/>
                  <a:pt x="2860785" y="505690"/>
                </a:cubicBezTo>
                <a:cubicBezTo>
                  <a:pt x="2797427" y="505690"/>
                  <a:pt x="2750598" y="460672"/>
                  <a:pt x="2745848" y="393619"/>
                </a:cubicBezTo>
                <a:lnTo>
                  <a:pt x="3056462" y="393619"/>
                </a:lnTo>
                <a:cubicBezTo>
                  <a:pt x="3054848" y="240597"/>
                  <a:pt x="2974012" y="153022"/>
                  <a:pt x="2852806" y="153022"/>
                </a:cubicBezTo>
                <a:cubicBezTo>
                  <a:pt x="2742619" y="153022"/>
                  <a:pt x="2649909" y="241354"/>
                  <a:pt x="2649909" y="367611"/>
                </a:cubicBezTo>
                <a:cubicBezTo>
                  <a:pt x="2650004" y="494719"/>
                  <a:pt x="2729985" y="579931"/>
                  <a:pt x="2859170" y="579931"/>
                </a:cubicBezTo>
                <a:moveTo>
                  <a:pt x="2465536" y="62325"/>
                </a:moveTo>
                <a:cubicBezTo>
                  <a:pt x="2465536" y="96277"/>
                  <a:pt x="2493273" y="123893"/>
                  <a:pt x="2527374" y="123893"/>
                </a:cubicBezTo>
                <a:cubicBezTo>
                  <a:pt x="2561475" y="123893"/>
                  <a:pt x="2589211" y="96277"/>
                  <a:pt x="2589211" y="62325"/>
                </a:cubicBezTo>
                <a:cubicBezTo>
                  <a:pt x="2589211" y="27616"/>
                  <a:pt x="2561475" y="0"/>
                  <a:pt x="2527374" y="0"/>
                </a:cubicBezTo>
                <a:cubicBezTo>
                  <a:pt x="2493273" y="0"/>
                  <a:pt x="2465536" y="27616"/>
                  <a:pt x="2465536" y="62325"/>
                </a:cubicBezTo>
                <a:moveTo>
                  <a:pt x="2480639" y="568109"/>
                </a:moveTo>
                <a:lnTo>
                  <a:pt x="2574108" y="568109"/>
                </a:lnTo>
                <a:lnTo>
                  <a:pt x="2574108" y="164938"/>
                </a:lnTo>
                <a:lnTo>
                  <a:pt x="2480639" y="164938"/>
                </a:lnTo>
                <a:lnTo>
                  <a:pt x="2480639" y="568109"/>
                </a:lnTo>
                <a:close/>
                <a:moveTo>
                  <a:pt x="2183703" y="568109"/>
                </a:moveTo>
                <a:lnTo>
                  <a:pt x="2278027" y="568109"/>
                </a:lnTo>
                <a:lnTo>
                  <a:pt x="2278027" y="385864"/>
                </a:lnTo>
                <a:cubicBezTo>
                  <a:pt x="2278027" y="314082"/>
                  <a:pt x="2298640" y="266700"/>
                  <a:pt x="2347749" y="249393"/>
                </a:cubicBezTo>
                <a:cubicBezTo>
                  <a:pt x="2367602" y="242300"/>
                  <a:pt x="2391349" y="240692"/>
                  <a:pt x="2419846" y="243056"/>
                </a:cubicBezTo>
                <a:lnTo>
                  <a:pt x="2419846" y="153116"/>
                </a:lnTo>
                <a:cubicBezTo>
                  <a:pt x="2349269" y="149144"/>
                  <a:pt x="2301775" y="176003"/>
                  <a:pt x="2275653" y="247785"/>
                </a:cubicBezTo>
                <a:lnTo>
                  <a:pt x="2275653" y="164938"/>
                </a:lnTo>
                <a:lnTo>
                  <a:pt x="2183703" y="164938"/>
                </a:lnTo>
                <a:lnTo>
                  <a:pt x="2183703" y="568109"/>
                </a:lnTo>
                <a:close/>
                <a:moveTo>
                  <a:pt x="1778195" y="366098"/>
                </a:moveTo>
                <a:cubicBezTo>
                  <a:pt x="1778195" y="282494"/>
                  <a:pt x="1814671" y="228776"/>
                  <a:pt x="1881258" y="228776"/>
                </a:cubicBezTo>
                <a:cubicBezTo>
                  <a:pt x="1943856" y="228776"/>
                  <a:pt x="1987456" y="286372"/>
                  <a:pt x="1987456" y="366098"/>
                </a:cubicBezTo>
                <a:cubicBezTo>
                  <a:pt x="1987456" y="446581"/>
                  <a:pt x="1943856" y="504933"/>
                  <a:pt x="1881258" y="504933"/>
                </a:cubicBezTo>
                <a:cubicBezTo>
                  <a:pt x="1814576" y="504933"/>
                  <a:pt x="1778195" y="450553"/>
                  <a:pt x="1778195" y="366098"/>
                </a:cubicBezTo>
                <a:moveTo>
                  <a:pt x="1862925" y="579931"/>
                </a:moveTo>
                <a:cubicBezTo>
                  <a:pt x="1921533" y="579931"/>
                  <a:pt x="1964373" y="553923"/>
                  <a:pt x="1985746" y="517606"/>
                </a:cubicBezTo>
                <a:lnTo>
                  <a:pt x="1985746" y="568109"/>
                </a:lnTo>
                <a:lnTo>
                  <a:pt x="2080830" y="568109"/>
                </a:lnTo>
                <a:lnTo>
                  <a:pt x="2080830" y="164938"/>
                </a:lnTo>
                <a:lnTo>
                  <a:pt x="1985746" y="164938"/>
                </a:lnTo>
                <a:lnTo>
                  <a:pt x="1985746" y="217048"/>
                </a:lnTo>
                <a:cubicBezTo>
                  <a:pt x="1964373" y="180732"/>
                  <a:pt x="1921533" y="153116"/>
                  <a:pt x="1862925" y="153116"/>
                </a:cubicBezTo>
                <a:cubicBezTo>
                  <a:pt x="1759862" y="153116"/>
                  <a:pt x="1681496" y="233599"/>
                  <a:pt x="1681496" y="366098"/>
                </a:cubicBezTo>
                <a:cubicBezTo>
                  <a:pt x="1681496" y="498597"/>
                  <a:pt x="1759957" y="579931"/>
                  <a:pt x="1862925" y="579931"/>
                </a:cubicBezTo>
                <a:moveTo>
                  <a:pt x="1398049" y="579931"/>
                </a:moveTo>
                <a:cubicBezTo>
                  <a:pt x="1451148" y="579931"/>
                  <a:pt x="1489998" y="558651"/>
                  <a:pt x="1512131" y="518363"/>
                </a:cubicBezTo>
                <a:lnTo>
                  <a:pt x="1512131" y="568109"/>
                </a:lnTo>
                <a:lnTo>
                  <a:pt x="1604840" y="568109"/>
                </a:lnTo>
                <a:lnTo>
                  <a:pt x="1604840" y="164938"/>
                </a:lnTo>
                <a:lnTo>
                  <a:pt x="1510516" y="164938"/>
                </a:lnTo>
                <a:lnTo>
                  <a:pt x="1510516" y="388228"/>
                </a:lnTo>
                <a:cubicBezTo>
                  <a:pt x="1510516" y="469468"/>
                  <a:pt x="1467771" y="502663"/>
                  <a:pt x="1425691" y="502663"/>
                </a:cubicBezTo>
                <a:cubicBezTo>
                  <a:pt x="1378101" y="502663"/>
                  <a:pt x="1357488" y="471075"/>
                  <a:pt x="1357488" y="417452"/>
                </a:cubicBezTo>
                <a:lnTo>
                  <a:pt x="1357488" y="164938"/>
                </a:lnTo>
                <a:lnTo>
                  <a:pt x="1263164" y="164938"/>
                </a:lnTo>
                <a:lnTo>
                  <a:pt x="1263164" y="431543"/>
                </a:lnTo>
                <a:cubicBezTo>
                  <a:pt x="1263259" y="529428"/>
                  <a:pt x="1318733" y="579931"/>
                  <a:pt x="1398049" y="579931"/>
                </a:cubicBezTo>
                <a:moveTo>
                  <a:pt x="1136734" y="572081"/>
                </a:moveTo>
                <a:cubicBezTo>
                  <a:pt x="1158961" y="572081"/>
                  <a:pt x="1183468" y="568960"/>
                  <a:pt x="1196957" y="564137"/>
                </a:cubicBezTo>
                <a:lnTo>
                  <a:pt x="1196957" y="495476"/>
                </a:lnTo>
                <a:cubicBezTo>
                  <a:pt x="1183468" y="497840"/>
                  <a:pt x="1171595" y="499448"/>
                  <a:pt x="1162096" y="499448"/>
                </a:cubicBezTo>
                <a:cubicBezTo>
                  <a:pt x="1122486" y="499448"/>
                  <a:pt x="1108237" y="477412"/>
                  <a:pt x="1108237" y="435515"/>
                </a:cubicBezTo>
                <a:lnTo>
                  <a:pt x="1108237" y="238233"/>
                </a:lnTo>
                <a:lnTo>
                  <a:pt x="1189073" y="238233"/>
                </a:lnTo>
                <a:lnTo>
                  <a:pt x="1189073" y="164843"/>
                </a:lnTo>
                <a:lnTo>
                  <a:pt x="1108237" y="164843"/>
                </a:lnTo>
                <a:lnTo>
                  <a:pt x="1108237" y="46531"/>
                </a:lnTo>
                <a:lnTo>
                  <a:pt x="1016288" y="46531"/>
                </a:lnTo>
                <a:lnTo>
                  <a:pt x="1016288" y="164843"/>
                </a:lnTo>
                <a:lnTo>
                  <a:pt x="947326" y="164843"/>
                </a:lnTo>
                <a:lnTo>
                  <a:pt x="947326" y="238233"/>
                </a:lnTo>
                <a:lnTo>
                  <a:pt x="1016288" y="238233"/>
                </a:lnTo>
                <a:lnTo>
                  <a:pt x="1016288" y="452823"/>
                </a:lnTo>
                <a:cubicBezTo>
                  <a:pt x="1016288" y="542101"/>
                  <a:pt x="1070906" y="572081"/>
                  <a:pt x="1136734" y="572081"/>
                </a:cubicBezTo>
                <a:moveTo>
                  <a:pt x="734360" y="579931"/>
                </a:moveTo>
                <a:cubicBezTo>
                  <a:pt x="840558" y="579931"/>
                  <a:pt x="907905" y="515998"/>
                  <a:pt x="919019" y="441095"/>
                </a:cubicBezTo>
                <a:lnTo>
                  <a:pt x="825550" y="441095"/>
                </a:lnTo>
                <a:cubicBezTo>
                  <a:pt x="812821" y="476561"/>
                  <a:pt x="785939" y="502663"/>
                  <a:pt x="735975" y="502663"/>
                </a:cubicBezTo>
                <a:cubicBezTo>
                  <a:pt x="678127" y="502663"/>
                  <a:pt x="632152" y="456133"/>
                  <a:pt x="632152" y="367706"/>
                </a:cubicBezTo>
                <a:cubicBezTo>
                  <a:pt x="632152" y="278522"/>
                  <a:pt x="677367" y="231235"/>
                  <a:pt x="738350" y="231235"/>
                </a:cubicBezTo>
                <a:cubicBezTo>
                  <a:pt x="784325" y="231235"/>
                  <a:pt x="812821" y="256486"/>
                  <a:pt x="825550" y="292803"/>
                </a:cubicBezTo>
                <a:lnTo>
                  <a:pt x="918259" y="292803"/>
                </a:lnTo>
                <a:cubicBezTo>
                  <a:pt x="907145" y="217048"/>
                  <a:pt x="842173" y="153967"/>
                  <a:pt x="736735" y="153967"/>
                </a:cubicBezTo>
                <a:cubicBezTo>
                  <a:pt x="620278" y="153967"/>
                  <a:pt x="533079" y="237571"/>
                  <a:pt x="533079" y="367800"/>
                </a:cubicBezTo>
                <a:cubicBezTo>
                  <a:pt x="533079" y="499448"/>
                  <a:pt x="618664" y="579931"/>
                  <a:pt x="734360" y="579931"/>
                </a:cubicBezTo>
                <a:moveTo>
                  <a:pt x="172690" y="370070"/>
                </a:moveTo>
                <a:lnTo>
                  <a:pt x="209926" y="261971"/>
                </a:lnTo>
                <a:cubicBezTo>
                  <a:pt x="225789" y="220926"/>
                  <a:pt x="240797" y="174395"/>
                  <a:pt x="259035" y="119164"/>
                </a:cubicBezTo>
                <a:lnTo>
                  <a:pt x="259795" y="119164"/>
                </a:lnTo>
                <a:cubicBezTo>
                  <a:pt x="278793" y="174395"/>
                  <a:pt x="294656" y="221777"/>
                  <a:pt x="308904" y="261215"/>
                </a:cubicBezTo>
                <a:lnTo>
                  <a:pt x="346140" y="370070"/>
                </a:lnTo>
                <a:lnTo>
                  <a:pt x="172690" y="370070"/>
                </a:lnTo>
                <a:close/>
                <a:moveTo>
                  <a:pt x="0" y="568109"/>
                </a:moveTo>
                <a:lnTo>
                  <a:pt x="103823" y="568109"/>
                </a:lnTo>
                <a:lnTo>
                  <a:pt x="143433" y="452917"/>
                </a:lnTo>
                <a:lnTo>
                  <a:pt x="374827" y="452917"/>
                </a:lnTo>
                <a:lnTo>
                  <a:pt x="414437" y="568109"/>
                </a:lnTo>
                <a:lnTo>
                  <a:pt x="520635" y="568109"/>
                </a:lnTo>
                <a:lnTo>
                  <a:pt x="316124" y="15794"/>
                </a:lnTo>
                <a:lnTo>
                  <a:pt x="206791" y="15794"/>
                </a:lnTo>
                <a:lnTo>
                  <a:pt x="0" y="568109"/>
                </a:lnTo>
                <a:close/>
              </a:path>
            </a:pathLst>
          </a:custGeom>
          <a:solidFill>
            <a:schemeClr val="bg1"/>
          </a:solidFill>
          <a:ln w="9499" cap="flat">
            <a:noFill/>
            <a:prstDash val="solid"/>
            <a:miter/>
          </a:ln>
        </p:spPr>
        <p:txBody>
          <a:bodyPr rtlCol="0" anchor="ctr"/>
          <a:lstStyle/>
          <a:p>
            <a:endParaRPr lang="en-US"/>
          </a:p>
        </p:txBody>
      </p:sp>
      <p:sp>
        <p:nvSpPr>
          <p:cNvPr id="21" name="Picture Placeholder 20">
            <a:extLst>
              <a:ext uri="{FF2B5EF4-FFF2-40B4-BE49-F238E27FC236}">
                <a16:creationId xmlns:a16="http://schemas.microsoft.com/office/drawing/2014/main" id="{EB1CCA5B-9CF3-3D9F-2FAF-8ADCA0DD54D0}"/>
              </a:ext>
            </a:extLst>
          </p:cNvPr>
          <p:cNvSpPr>
            <a:spLocks noGrp="1"/>
          </p:cNvSpPr>
          <p:nvPr>
            <p:ph type="pic" sz="quarter" idx="10"/>
          </p:nvPr>
        </p:nvSpPr>
        <p:spPr>
          <a:xfrm>
            <a:off x="7389936" y="2057498"/>
            <a:ext cx="3704784" cy="3705082"/>
          </a:xfrm>
          <a:custGeom>
            <a:avLst/>
            <a:gdLst>
              <a:gd name="connsiteX0" fmla="*/ 1517053 w 3034108"/>
              <a:gd name="connsiteY0" fmla="*/ 0 h 3034353"/>
              <a:gd name="connsiteX1" fmla="*/ 3034108 w 3034108"/>
              <a:gd name="connsiteY1" fmla="*/ 1517053 h 3034353"/>
              <a:gd name="connsiteX2" fmla="*/ 1517053 w 3034108"/>
              <a:gd name="connsiteY2" fmla="*/ 3034353 h 3034353"/>
              <a:gd name="connsiteX3" fmla="*/ 0 w 3034108"/>
              <a:gd name="connsiteY3" fmla="*/ 1517053 h 3034353"/>
              <a:gd name="connsiteX4" fmla="*/ 1517053 w 3034108"/>
              <a:gd name="connsiteY4" fmla="*/ 0 h 3034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4108" h="3034353">
                <a:moveTo>
                  <a:pt x="1517053" y="0"/>
                </a:moveTo>
                <a:cubicBezTo>
                  <a:pt x="2354917" y="0"/>
                  <a:pt x="3034108" y="679191"/>
                  <a:pt x="3034108" y="1517053"/>
                </a:cubicBezTo>
                <a:cubicBezTo>
                  <a:pt x="3034108" y="2355161"/>
                  <a:pt x="2354917" y="3034353"/>
                  <a:pt x="1517053" y="3034353"/>
                </a:cubicBezTo>
                <a:cubicBezTo>
                  <a:pt x="679191" y="3034353"/>
                  <a:pt x="0" y="2355161"/>
                  <a:pt x="0" y="1517053"/>
                </a:cubicBezTo>
                <a:cubicBezTo>
                  <a:pt x="0" y="679191"/>
                  <a:pt x="679191" y="0"/>
                  <a:pt x="1517053" y="0"/>
                </a:cubicBezTo>
                <a:close/>
              </a:path>
            </a:pathLst>
          </a:custGeom>
          <a:solidFill>
            <a:schemeClr val="accent1"/>
          </a:solidFill>
        </p:spPr>
        <p:txBody>
          <a:bodyPr wrap="square" anchor="ctr" anchorCtr="0">
            <a:noAutofit/>
          </a:bodyPr>
          <a:lstStyle>
            <a:lvl1pPr algn="ctr">
              <a:defRPr sz="1000">
                <a:solidFill>
                  <a:schemeClr val="bg1"/>
                </a:solidFill>
              </a:defRPr>
            </a:lvl1pPr>
          </a:lstStyle>
          <a:p>
            <a:endParaRPr lang="en-US"/>
          </a:p>
        </p:txBody>
      </p:sp>
      <p:sp>
        <p:nvSpPr>
          <p:cNvPr id="3" name="Footer Placeholder 4">
            <a:extLst>
              <a:ext uri="{FF2B5EF4-FFF2-40B4-BE49-F238E27FC236}">
                <a16:creationId xmlns:a16="http://schemas.microsoft.com/office/drawing/2014/main" id="{F4C3B3E4-F5E6-D500-4ECE-A675832895B9}"/>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391195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4957E79-DEA8-79CD-9E4E-5D2FE921BB11}"/>
              </a:ext>
            </a:extLst>
          </p:cNvPr>
          <p:cNvSpPr>
            <a:spLocks noGrp="1"/>
          </p:cNvSpPr>
          <p:nvPr>
            <p:ph type="title"/>
          </p:nvPr>
        </p:nvSpPr>
        <p:spPr>
          <a:xfrm>
            <a:off x="326848" y="288390"/>
            <a:ext cx="11554001" cy="1016070"/>
          </a:xfrm>
          <a:prstGeom prst="rect">
            <a:avLst/>
          </a:prstGeom>
        </p:spPr>
        <p:txBody>
          <a:bodyPr vert="horz" lIns="0" tIns="0" rIns="0" bIns="0" rtlCol="0" anchor="t" anchorCtr="0">
            <a:no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2EAF8F9D-C689-B18D-09AF-9B4C40550649}"/>
              </a:ext>
            </a:extLst>
          </p:cNvPr>
          <p:cNvSpPr>
            <a:spLocks noGrp="1"/>
          </p:cNvSpPr>
          <p:nvPr>
            <p:ph type="body" idx="1"/>
          </p:nvPr>
        </p:nvSpPr>
        <p:spPr>
          <a:xfrm>
            <a:off x="352424" y="1493113"/>
            <a:ext cx="11528425" cy="4351338"/>
          </a:xfrm>
          <a:prstGeom prst="rect">
            <a:avLst/>
          </a:prstGeom>
        </p:spPr>
        <p:txBody>
          <a:bodyPr vert="horz" lIns="0" tIns="0" rIns="0" bIns="0" rtlCol="0" anchor="t" anchorCtr="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03030489-BEFE-3F81-C3A1-A8FAC2B087EE}"/>
              </a:ext>
            </a:extLst>
          </p:cNvPr>
          <p:cNvSpPr>
            <a:spLocks noGrp="1"/>
          </p:cNvSpPr>
          <p:nvPr>
            <p:ph type="dt" sz="half" idx="2"/>
          </p:nvPr>
        </p:nvSpPr>
        <p:spPr>
          <a:xfrm>
            <a:off x="9150438" y="298318"/>
            <a:ext cx="2743200" cy="365125"/>
          </a:xfrm>
          <a:prstGeom prst="rect">
            <a:avLst/>
          </a:prstGeom>
        </p:spPr>
        <p:txBody>
          <a:bodyPr vert="horz" lIns="0" tIns="0" rIns="0" bIns="0" rtlCol="0" anchor="t" anchorCtr="0">
            <a:noAutofit/>
          </a:bodyPr>
          <a:lstStyle>
            <a:lvl1pPr algn="r">
              <a:defRPr sz="1000">
                <a:solidFill>
                  <a:schemeClr val="tx2"/>
                </a:solidFill>
              </a:defRPr>
            </a:lvl1pPr>
          </a:lstStyle>
          <a:p>
            <a:endParaRPr lang="en-GB" dirty="0"/>
          </a:p>
        </p:txBody>
      </p:sp>
      <p:sp>
        <p:nvSpPr>
          <p:cNvPr id="6" name="Slide Number Placeholder 5">
            <a:extLst>
              <a:ext uri="{FF2B5EF4-FFF2-40B4-BE49-F238E27FC236}">
                <a16:creationId xmlns:a16="http://schemas.microsoft.com/office/drawing/2014/main" id="{7D749530-956E-B9F1-B7EE-49FFED17FEA9}"/>
              </a:ext>
            </a:extLst>
          </p:cNvPr>
          <p:cNvSpPr>
            <a:spLocks noGrp="1"/>
          </p:cNvSpPr>
          <p:nvPr>
            <p:ph type="sldNum" sz="quarter" idx="4"/>
          </p:nvPr>
        </p:nvSpPr>
        <p:spPr>
          <a:xfrm>
            <a:off x="11467577" y="6400800"/>
            <a:ext cx="416447" cy="186484"/>
          </a:xfrm>
          <a:prstGeom prst="rect">
            <a:avLst/>
          </a:prstGeom>
        </p:spPr>
        <p:txBody>
          <a:bodyPr vert="horz" lIns="0" tIns="0" rIns="0" bIns="0" rtlCol="0" anchor="b" anchorCtr="0">
            <a:noAutofit/>
          </a:bodyPr>
          <a:lstStyle>
            <a:lvl1pPr algn="r">
              <a:defRPr sz="1000" b="0" i="0">
                <a:solidFill>
                  <a:schemeClr val="tx2"/>
                </a:solidFill>
                <a:latin typeface="ABC Oracle Medium" panose="020B0504040202060203" pitchFamily="34" charset="77"/>
              </a:defRPr>
            </a:lvl1pPr>
          </a:lstStyle>
          <a:p>
            <a:fld id="{741AFF56-1126-4107-9C02-BC0EFBF16431}" type="slidenum">
              <a:rPr lang="en-GB" smtClean="0"/>
              <a:pPr/>
              <a:t>‹#›</a:t>
            </a:fld>
            <a:endParaRPr lang="en-GB" dirty="0"/>
          </a:p>
        </p:txBody>
      </p:sp>
      <p:sp>
        <p:nvSpPr>
          <p:cNvPr id="7" name="Footer Placeholder 6">
            <a:extLst>
              <a:ext uri="{FF2B5EF4-FFF2-40B4-BE49-F238E27FC236}">
                <a16:creationId xmlns:a16="http://schemas.microsoft.com/office/drawing/2014/main" id="{B027F68E-C428-A4D9-BBBD-028E82BC8E4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en-GB" dirty="0"/>
              <a:t>Presented at the 2026 All Actuaries Summit</a:t>
            </a:r>
          </a:p>
        </p:txBody>
      </p:sp>
    </p:spTree>
    <p:extLst>
      <p:ext uri="{BB962C8B-B14F-4D97-AF65-F5344CB8AC3E}">
        <p14:creationId xmlns:p14="http://schemas.microsoft.com/office/powerpoint/2010/main" val="2528825846"/>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68" r:id="rId3"/>
    <p:sldLayoutId id="2147483664" r:id="rId4"/>
    <p:sldLayoutId id="2147483665" r:id="rId5"/>
    <p:sldLayoutId id="2147483650" r:id="rId6"/>
    <p:sldLayoutId id="2147483654" r:id="rId7"/>
    <p:sldLayoutId id="2147483666" r:id="rId8"/>
    <p:sldLayoutId id="2147483653" r:id="rId9"/>
    <p:sldLayoutId id="2147483655" r:id="rId10"/>
    <p:sldLayoutId id="2147483652" r:id="rId11"/>
    <p:sldLayoutId id="2147483656" r:id="rId12"/>
    <p:sldLayoutId id="2147483657" r:id="rId13"/>
    <p:sldLayoutId id="2147483658" r:id="rId14"/>
    <p:sldLayoutId id="2147483659" r:id="rId15"/>
    <p:sldLayoutId id="2147483660" r:id="rId16"/>
    <p:sldLayoutId id="2147483661" r:id="rId17"/>
    <p:sldLayoutId id="2147483662" r:id="rId18"/>
    <p:sldLayoutId id="2147483667" r:id="rId19"/>
    <p:sldLayoutId id="2147483663" r:id="rId20"/>
    <p:sldLayoutId id="2147483681" r:id="rId21"/>
    <p:sldLayoutId id="2147483694" r:id="rId22"/>
    <p:sldLayoutId id="2147483695" r:id="rId23"/>
  </p:sldLayoutIdLst>
  <p:hf hdr="0" ftr="0" dt="0"/>
  <p:txStyles>
    <p:titleStyle>
      <a:lvl1pPr algn="l" defTabSz="914400" rtl="0" eaLnBrk="1" latinLnBrk="0" hangingPunct="1">
        <a:lnSpc>
          <a:spcPct val="90000"/>
        </a:lnSpc>
        <a:spcBef>
          <a:spcPct val="0"/>
        </a:spcBef>
        <a:buNone/>
        <a:defRPr sz="31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1800"/>
        </a:spcBef>
        <a:spcAft>
          <a:spcPts val="600"/>
        </a:spcAft>
        <a:buFont typeface="Arial" panose="020B0604020202020204" pitchFamily="34" charset="0"/>
        <a:buNone/>
        <a:defRPr sz="1400" kern="1200">
          <a:solidFill>
            <a:schemeClr val="accent3"/>
          </a:solidFill>
          <a:latin typeface="+mn-lt"/>
          <a:ea typeface="+mn-ea"/>
          <a:cs typeface="+mn-cs"/>
        </a:defRPr>
      </a:lvl1pPr>
      <a:lvl2pPr marL="4762" indent="0" algn="l" defTabSz="914400" rtl="0" eaLnBrk="1" latinLnBrk="0" hangingPunct="1">
        <a:lnSpc>
          <a:spcPct val="100000"/>
        </a:lnSpc>
        <a:spcBef>
          <a:spcPts val="0"/>
        </a:spcBef>
        <a:buFont typeface="Arial" panose="020B0604020202020204" pitchFamily="34" charset="0"/>
        <a:buNone/>
        <a:tabLst/>
        <a:defRPr sz="1400" kern="1200">
          <a:solidFill>
            <a:schemeClr val="accent3"/>
          </a:solidFill>
          <a:latin typeface="+mn-lt"/>
          <a:ea typeface="+mn-ea"/>
          <a:cs typeface="+mn-cs"/>
        </a:defRPr>
      </a:lvl2pPr>
      <a:lvl3pPr marL="355600"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3pPr>
      <a:lvl4pPr marL="712788" indent="-357188"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4pPr>
      <a:lvl5pPr marL="1068388"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orient="horz" pos="200" userDrawn="1">
          <p15:clr>
            <a:srgbClr val="F26B43"/>
          </p15:clr>
        </p15:guide>
        <p15:guide id="4" pos="222" userDrawn="1">
          <p15:clr>
            <a:srgbClr val="F26B43"/>
          </p15:clr>
        </p15:guide>
        <p15:guide id="5" orient="horz" pos="4125" userDrawn="1">
          <p15:clr>
            <a:srgbClr val="F26B43"/>
          </p15:clr>
        </p15:guide>
        <p15:guide id="6" pos="7484" userDrawn="1">
          <p15:clr>
            <a:srgbClr val="F26B43"/>
          </p15:clr>
        </p15:guide>
        <p15:guide id="7" orient="horz" pos="958" userDrawn="1">
          <p15:clr>
            <a:srgbClr val="F26B43"/>
          </p15:clr>
        </p15:guide>
        <p15:guide id="8" pos="1269" userDrawn="1">
          <p15:clr>
            <a:srgbClr val="F26B43"/>
          </p15:clr>
        </p15:guide>
        <p15:guide id="9" pos="3296"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11.xml"/><Relationship Id="rId5" Type="http://schemas.openxmlformats.org/officeDocument/2006/relationships/image" Target="../media/image16.png"/><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92DD06-C964-CF6A-77C8-CA245EBA130F}"/>
              </a:ext>
            </a:extLst>
          </p:cNvPr>
          <p:cNvSpPr>
            <a:spLocks noGrp="1"/>
          </p:cNvSpPr>
          <p:nvPr>
            <p:ph type="title"/>
          </p:nvPr>
        </p:nvSpPr>
        <p:spPr>
          <a:xfrm>
            <a:off x="2174720" y="2287204"/>
            <a:ext cx="5781678" cy="886673"/>
          </a:xfrm>
        </p:spPr>
        <p:txBody>
          <a:bodyPr/>
          <a:lstStyle/>
          <a:p>
            <a:r>
              <a:rPr lang="en-US" b="1" dirty="0"/>
              <a:t>From Seed to Safety: </a:t>
            </a:r>
            <a:r>
              <a:rPr lang="en-US" dirty="0"/>
              <a:t>Phenology Driven Weather Index Insurance.</a:t>
            </a:r>
          </a:p>
        </p:txBody>
      </p:sp>
      <p:sp>
        <p:nvSpPr>
          <p:cNvPr id="3" name="Subtitle 2">
            <a:extLst>
              <a:ext uri="{FF2B5EF4-FFF2-40B4-BE49-F238E27FC236}">
                <a16:creationId xmlns:a16="http://schemas.microsoft.com/office/drawing/2014/main" id="{26C366F4-7949-6A5E-2C2B-244724097677}"/>
              </a:ext>
            </a:extLst>
          </p:cNvPr>
          <p:cNvSpPr>
            <a:spLocks noGrp="1"/>
          </p:cNvSpPr>
          <p:nvPr>
            <p:ph type="subTitle" idx="1"/>
          </p:nvPr>
        </p:nvSpPr>
        <p:spPr>
          <a:xfrm>
            <a:off x="2153634" y="4238297"/>
            <a:ext cx="5802764" cy="1598604"/>
          </a:xfrm>
        </p:spPr>
        <p:txBody>
          <a:bodyPr/>
          <a:lstStyle/>
          <a:p>
            <a:r>
              <a:rPr lang="en-US" dirty="0"/>
              <a:t>Sachini Wijesena FIAA</a:t>
            </a:r>
          </a:p>
          <a:p>
            <a:r>
              <a:rPr lang="en-US" dirty="0"/>
              <a:t>Distinguished Professor Biswajeet Pradhan</a:t>
            </a:r>
          </a:p>
          <a:p>
            <a:r>
              <a:rPr lang="en-US" dirty="0"/>
              <a:t>May 2026</a:t>
            </a:r>
          </a:p>
        </p:txBody>
      </p:sp>
      <p:sp>
        <p:nvSpPr>
          <p:cNvPr id="4" name="Footer Placeholder 4">
            <a:extLst>
              <a:ext uri="{FF2B5EF4-FFF2-40B4-BE49-F238E27FC236}">
                <a16:creationId xmlns:a16="http://schemas.microsoft.com/office/drawing/2014/main" id="{287D73BF-4D38-017E-B51B-023917F25E83}"/>
              </a:ext>
            </a:extLst>
          </p:cNvPr>
          <p:cNvSpPr>
            <a:spLocks noGrp="1"/>
          </p:cNvSpPr>
          <p:nvPr>
            <p:ph type="ftr" sz="quarter" idx="3"/>
          </p:nvPr>
        </p:nvSpPr>
        <p:spPr>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solidFill>
                  <a:schemeClr val="accent1"/>
                </a:solidFill>
              </a:rPr>
              <a:t>Presented at the 2026 All Actuaries Summit</a:t>
            </a:r>
          </a:p>
        </p:txBody>
      </p:sp>
    </p:spTree>
    <p:extLst>
      <p:ext uri="{BB962C8B-B14F-4D97-AF65-F5344CB8AC3E}">
        <p14:creationId xmlns:p14="http://schemas.microsoft.com/office/powerpoint/2010/main" val="10125272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C45D7E-93B6-4DD9-171B-5382242C966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772A337-46DD-DB71-F942-6700DD6FE095}"/>
              </a:ext>
            </a:extLst>
          </p:cNvPr>
          <p:cNvSpPr>
            <a:spLocks noGrp="1"/>
          </p:cNvSpPr>
          <p:nvPr>
            <p:ph type="title"/>
          </p:nvPr>
        </p:nvSpPr>
        <p:spPr>
          <a:xfrm>
            <a:off x="326848" y="288390"/>
            <a:ext cx="9262320" cy="551060"/>
          </a:xfrm>
        </p:spPr>
        <p:txBody>
          <a:bodyPr>
            <a:normAutofit/>
          </a:bodyPr>
          <a:lstStyle/>
          <a:p>
            <a:r>
              <a:rPr lang="en-US" dirty="0"/>
              <a:t>Can insurance be redesigned around crop phenology?</a:t>
            </a:r>
          </a:p>
        </p:txBody>
      </p:sp>
      <p:sp>
        <p:nvSpPr>
          <p:cNvPr id="5" name="Slide Number Placeholder 4">
            <a:extLst>
              <a:ext uri="{FF2B5EF4-FFF2-40B4-BE49-F238E27FC236}">
                <a16:creationId xmlns:a16="http://schemas.microsoft.com/office/drawing/2014/main" id="{1F31D0F6-6954-CDD8-F35A-5D73DDE9463C}"/>
              </a:ext>
            </a:extLst>
          </p:cNvPr>
          <p:cNvSpPr>
            <a:spLocks noGrp="1"/>
          </p:cNvSpPr>
          <p:nvPr>
            <p:ph type="sldNum" sz="quarter" idx="12"/>
          </p:nvPr>
        </p:nvSpPr>
        <p:spPr/>
        <p:txBody>
          <a:bodyPr/>
          <a:lstStyle/>
          <a:p>
            <a:fld id="{741AFF56-1126-4107-9C02-BC0EFBF16431}" type="slidenum">
              <a:rPr lang="en-GB" smtClean="0"/>
              <a:pPr/>
              <a:t>10</a:t>
            </a:fld>
            <a:endParaRPr lang="en-GB" dirty="0"/>
          </a:p>
        </p:txBody>
      </p:sp>
      <p:sp>
        <p:nvSpPr>
          <p:cNvPr id="2" name="Footer Placeholder 4">
            <a:extLst>
              <a:ext uri="{FF2B5EF4-FFF2-40B4-BE49-F238E27FC236}">
                <a16:creationId xmlns:a16="http://schemas.microsoft.com/office/drawing/2014/main" id="{FA82294B-026E-332F-DCB0-9B3D106A4172}"/>
              </a:ext>
            </a:extLst>
          </p:cNvPr>
          <p:cNvSpPr>
            <a:spLocks noGrp="1"/>
          </p:cNvSpPr>
          <p:nvPr>
            <p:ph type="ftr" sz="quarter" idx="3"/>
          </p:nvPr>
        </p:nvSpPr>
        <p:spPr>
          <a:xfrm>
            <a:off x="1872449" y="6365425"/>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solidFill>
                  <a:schemeClr val="tx1"/>
                </a:solidFill>
              </a:rPr>
              <a:t>Presented at the 2026 All Actuaries Summit</a:t>
            </a:r>
          </a:p>
        </p:txBody>
      </p:sp>
      <p:pic>
        <p:nvPicPr>
          <p:cNvPr id="9" name="Picture 8">
            <a:extLst>
              <a:ext uri="{FF2B5EF4-FFF2-40B4-BE49-F238E27FC236}">
                <a16:creationId xmlns:a16="http://schemas.microsoft.com/office/drawing/2014/main" id="{18FB0E9D-8FB3-2043-57C2-0802C01031DF}"/>
              </a:ext>
            </a:extLst>
          </p:cNvPr>
          <p:cNvPicPr>
            <a:picLocks noChangeAspect="1"/>
          </p:cNvPicPr>
          <p:nvPr/>
        </p:nvPicPr>
        <p:blipFill>
          <a:blip r:embed="rId3">
            <a:extLst>
              <a:ext uri="{28A0092B-C50C-407E-A947-70E740481C1C}">
                <a14:useLocalDpi xmlns:a14="http://schemas.microsoft.com/office/drawing/2010/main" val="0"/>
              </a:ext>
            </a:extLst>
          </a:blip>
          <a:srcRect t="12240" b="12949"/>
          <a:stretch>
            <a:fillRect/>
          </a:stretch>
        </p:blipFill>
        <p:spPr>
          <a:xfrm>
            <a:off x="978067" y="1049929"/>
            <a:ext cx="10235866" cy="5105016"/>
          </a:xfrm>
          <a:prstGeom prst="rect">
            <a:avLst/>
          </a:prstGeom>
        </p:spPr>
      </p:pic>
    </p:spTree>
    <p:extLst>
      <p:ext uri="{BB962C8B-B14F-4D97-AF65-F5344CB8AC3E}">
        <p14:creationId xmlns:p14="http://schemas.microsoft.com/office/powerpoint/2010/main" val="15003449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2">
            <a:extLst>
              <a:ext uri="{FF2B5EF4-FFF2-40B4-BE49-F238E27FC236}">
                <a16:creationId xmlns:a16="http://schemas.microsoft.com/office/drawing/2014/main" id="{050C99E6-349C-D09F-B103-C57379B987FF}"/>
              </a:ext>
            </a:extLst>
          </p:cNvPr>
          <p:cNvSpPr>
            <a:spLocks noGrp="1"/>
          </p:cNvSpPr>
          <p:nvPr>
            <p:ph type="title"/>
          </p:nvPr>
        </p:nvSpPr>
        <p:spPr>
          <a:xfrm>
            <a:off x="326848" y="288390"/>
            <a:ext cx="9262320" cy="551060"/>
          </a:xfrm>
        </p:spPr>
        <p:txBody>
          <a:bodyPr>
            <a:normAutofit/>
          </a:bodyPr>
          <a:lstStyle/>
          <a:p>
            <a:r>
              <a:rPr lang="en-US" dirty="0"/>
              <a:t>USA Corn Belt Region</a:t>
            </a:r>
          </a:p>
        </p:txBody>
      </p:sp>
      <p:sp>
        <p:nvSpPr>
          <p:cNvPr id="5" name="Slide Number Placeholder 4">
            <a:extLst>
              <a:ext uri="{FF2B5EF4-FFF2-40B4-BE49-F238E27FC236}">
                <a16:creationId xmlns:a16="http://schemas.microsoft.com/office/drawing/2014/main" id="{F85072A7-56A0-1C38-1D4E-06EFCFDFE3FC}"/>
              </a:ext>
            </a:extLst>
          </p:cNvPr>
          <p:cNvSpPr>
            <a:spLocks noGrp="1"/>
          </p:cNvSpPr>
          <p:nvPr>
            <p:ph type="sldNum" sz="quarter" idx="12"/>
          </p:nvPr>
        </p:nvSpPr>
        <p:spPr/>
        <p:txBody>
          <a:bodyPr/>
          <a:lstStyle/>
          <a:p>
            <a:fld id="{741AFF56-1126-4107-9C02-BC0EFBF16431}" type="slidenum">
              <a:rPr lang="en-GB" smtClean="0"/>
              <a:pPr/>
              <a:t>11</a:t>
            </a:fld>
            <a:endParaRPr lang="en-GB" dirty="0"/>
          </a:p>
        </p:txBody>
      </p:sp>
      <p:pic>
        <p:nvPicPr>
          <p:cNvPr id="7" name="Picture 6">
            <a:extLst>
              <a:ext uri="{FF2B5EF4-FFF2-40B4-BE49-F238E27FC236}">
                <a16:creationId xmlns:a16="http://schemas.microsoft.com/office/drawing/2014/main" id="{25C2F813-6064-EE7F-8229-F35637812E81}"/>
              </a:ext>
            </a:extLst>
          </p:cNvPr>
          <p:cNvPicPr>
            <a:picLocks noChangeAspect="1"/>
          </p:cNvPicPr>
          <p:nvPr/>
        </p:nvPicPr>
        <p:blipFill>
          <a:blip r:embed="rId3">
            <a:extLst>
              <a:ext uri="{28A0092B-C50C-407E-A947-70E740481C1C}">
                <a14:useLocalDpi xmlns:a14="http://schemas.microsoft.com/office/drawing/2010/main" val="0"/>
              </a:ext>
            </a:extLst>
          </a:blip>
          <a:srcRect t="10926"/>
          <a:stretch>
            <a:fillRect/>
          </a:stretch>
        </p:blipFill>
        <p:spPr>
          <a:xfrm>
            <a:off x="326848" y="800100"/>
            <a:ext cx="10287000" cy="6108700"/>
          </a:xfrm>
          <a:prstGeom prst="rect">
            <a:avLst/>
          </a:prstGeom>
        </p:spPr>
      </p:pic>
    </p:spTree>
    <p:extLst>
      <p:ext uri="{BB962C8B-B14F-4D97-AF65-F5344CB8AC3E}">
        <p14:creationId xmlns:p14="http://schemas.microsoft.com/office/powerpoint/2010/main" val="26717739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2">
            <a:extLst>
              <a:ext uri="{FF2B5EF4-FFF2-40B4-BE49-F238E27FC236}">
                <a16:creationId xmlns:a16="http://schemas.microsoft.com/office/drawing/2014/main" id="{1AE0D09A-F866-C1C0-170E-FD529E882FE0}"/>
              </a:ext>
            </a:extLst>
          </p:cNvPr>
          <p:cNvSpPr>
            <a:spLocks noGrp="1"/>
          </p:cNvSpPr>
          <p:nvPr>
            <p:ph type="title"/>
          </p:nvPr>
        </p:nvSpPr>
        <p:spPr>
          <a:xfrm>
            <a:off x="326848" y="288390"/>
            <a:ext cx="9262320" cy="551060"/>
          </a:xfrm>
        </p:spPr>
        <p:txBody>
          <a:bodyPr>
            <a:normAutofit/>
          </a:bodyPr>
          <a:lstStyle/>
          <a:p>
            <a:r>
              <a:rPr lang="en-US" dirty="0"/>
              <a:t>Proposed Hybrid Weather Index Insurance</a:t>
            </a:r>
          </a:p>
        </p:txBody>
      </p:sp>
      <p:sp>
        <p:nvSpPr>
          <p:cNvPr id="5" name="Slide Number Placeholder 4">
            <a:extLst>
              <a:ext uri="{FF2B5EF4-FFF2-40B4-BE49-F238E27FC236}">
                <a16:creationId xmlns:a16="http://schemas.microsoft.com/office/drawing/2014/main" id="{FC8562D0-C4F9-EA70-1F93-D15C8945A101}"/>
              </a:ext>
            </a:extLst>
          </p:cNvPr>
          <p:cNvSpPr>
            <a:spLocks noGrp="1"/>
          </p:cNvSpPr>
          <p:nvPr>
            <p:ph type="sldNum" sz="quarter" idx="12"/>
          </p:nvPr>
        </p:nvSpPr>
        <p:spPr/>
        <p:txBody>
          <a:bodyPr/>
          <a:lstStyle/>
          <a:p>
            <a:fld id="{741AFF56-1126-4107-9C02-BC0EFBF16431}" type="slidenum">
              <a:rPr lang="en-GB" smtClean="0"/>
              <a:pPr/>
              <a:t>12</a:t>
            </a:fld>
            <a:endParaRPr lang="en-GB" dirty="0"/>
          </a:p>
        </p:txBody>
      </p:sp>
      <p:pic>
        <p:nvPicPr>
          <p:cNvPr id="13" name="Picture 12">
            <a:extLst>
              <a:ext uri="{FF2B5EF4-FFF2-40B4-BE49-F238E27FC236}">
                <a16:creationId xmlns:a16="http://schemas.microsoft.com/office/drawing/2014/main" id="{3789B4C4-284B-8917-DEFD-EACE6384936A}"/>
              </a:ext>
            </a:extLst>
          </p:cNvPr>
          <p:cNvPicPr>
            <a:picLocks noChangeAspect="1"/>
          </p:cNvPicPr>
          <p:nvPr/>
        </p:nvPicPr>
        <p:blipFill>
          <a:blip r:embed="rId3">
            <a:extLst>
              <a:ext uri="{28A0092B-C50C-407E-A947-70E740481C1C}">
                <a14:useLocalDpi xmlns:a14="http://schemas.microsoft.com/office/drawing/2010/main" val="0"/>
              </a:ext>
            </a:extLst>
          </a:blip>
          <a:srcRect l="-346" t="43998" r="346" b="7292"/>
          <a:stretch>
            <a:fillRect/>
          </a:stretch>
        </p:blipFill>
        <p:spPr>
          <a:xfrm>
            <a:off x="85587" y="1477216"/>
            <a:ext cx="12020826" cy="3903568"/>
          </a:xfrm>
          <a:prstGeom prst="rect">
            <a:avLst/>
          </a:prstGeom>
        </p:spPr>
      </p:pic>
    </p:spTree>
    <p:extLst>
      <p:ext uri="{BB962C8B-B14F-4D97-AF65-F5344CB8AC3E}">
        <p14:creationId xmlns:p14="http://schemas.microsoft.com/office/powerpoint/2010/main" val="38475014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F53E0C53-6987-B922-061F-F65C2459FA0D}"/>
              </a:ext>
            </a:extLst>
          </p:cNvPr>
          <p:cNvSpPr/>
          <p:nvPr/>
        </p:nvSpPr>
        <p:spPr>
          <a:xfrm>
            <a:off x="979790" y="1030078"/>
            <a:ext cx="5025899" cy="5150524"/>
          </a:xfrm>
          <a:prstGeom prst="rect">
            <a:avLst/>
          </a:prstGeom>
          <a:noFill/>
          <a:ln w="38100">
            <a:solidFill>
              <a:schemeClr val="accent1"/>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Title 2">
            <a:extLst>
              <a:ext uri="{FF2B5EF4-FFF2-40B4-BE49-F238E27FC236}">
                <a16:creationId xmlns:a16="http://schemas.microsoft.com/office/drawing/2014/main" id="{46987688-8804-1773-2E0A-4517B4348F2B}"/>
              </a:ext>
            </a:extLst>
          </p:cNvPr>
          <p:cNvSpPr>
            <a:spLocks noGrp="1"/>
          </p:cNvSpPr>
          <p:nvPr>
            <p:ph type="title"/>
          </p:nvPr>
        </p:nvSpPr>
        <p:spPr>
          <a:xfrm>
            <a:off x="330554" y="227563"/>
            <a:ext cx="7925329" cy="612699"/>
          </a:xfrm>
        </p:spPr>
        <p:txBody>
          <a:bodyPr>
            <a:normAutofit/>
          </a:bodyPr>
          <a:lstStyle/>
          <a:p>
            <a:r>
              <a:rPr lang="en-AU" dirty="0"/>
              <a:t>Methodology Framework</a:t>
            </a:r>
          </a:p>
        </p:txBody>
      </p:sp>
      <p:sp>
        <p:nvSpPr>
          <p:cNvPr id="5" name="Slide Number Placeholder 4">
            <a:extLst>
              <a:ext uri="{FF2B5EF4-FFF2-40B4-BE49-F238E27FC236}">
                <a16:creationId xmlns:a16="http://schemas.microsoft.com/office/drawing/2014/main" id="{1E1A7537-DDDF-212C-E6E4-2F4B81AB675B}"/>
              </a:ext>
            </a:extLst>
          </p:cNvPr>
          <p:cNvSpPr>
            <a:spLocks noGrp="1"/>
          </p:cNvSpPr>
          <p:nvPr>
            <p:ph type="sldNum" sz="quarter" idx="12"/>
          </p:nvPr>
        </p:nvSpPr>
        <p:spPr/>
        <p:txBody>
          <a:bodyPr/>
          <a:lstStyle/>
          <a:p>
            <a:fld id="{741AFF56-1126-4107-9C02-BC0EFBF16431}" type="slidenum">
              <a:rPr lang="en-GB" smtClean="0"/>
              <a:pPr/>
              <a:t>13</a:t>
            </a:fld>
            <a:endParaRPr lang="en-GB" dirty="0"/>
          </a:p>
        </p:txBody>
      </p:sp>
      <p:pic>
        <p:nvPicPr>
          <p:cNvPr id="13" name="Picture 12">
            <a:extLst>
              <a:ext uri="{FF2B5EF4-FFF2-40B4-BE49-F238E27FC236}">
                <a16:creationId xmlns:a16="http://schemas.microsoft.com/office/drawing/2014/main" id="{7893A449-14DD-8E9D-23D0-4A40930EAE3B}"/>
              </a:ext>
            </a:extLst>
          </p:cNvPr>
          <p:cNvPicPr>
            <a:picLocks noChangeAspect="1"/>
          </p:cNvPicPr>
          <p:nvPr/>
        </p:nvPicPr>
        <p:blipFill>
          <a:blip r:embed="rId3">
            <a:extLst>
              <a:ext uri="{28A0092B-C50C-407E-A947-70E740481C1C}">
                <a14:useLocalDpi xmlns:a14="http://schemas.microsoft.com/office/drawing/2010/main" val="0"/>
              </a:ext>
            </a:extLst>
          </a:blip>
          <a:srcRect l="1656" t="1048" r="21611" b="46668"/>
          <a:stretch>
            <a:fillRect/>
          </a:stretch>
        </p:blipFill>
        <p:spPr>
          <a:xfrm>
            <a:off x="1083733" y="1143797"/>
            <a:ext cx="4816888" cy="4923085"/>
          </a:xfrm>
          <a:prstGeom prst="rect">
            <a:avLst/>
          </a:prstGeom>
        </p:spPr>
      </p:pic>
      <p:pic>
        <p:nvPicPr>
          <p:cNvPr id="14" name="Picture 13">
            <a:extLst>
              <a:ext uri="{FF2B5EF4-FFF2-40B4-BE49-F238E27FC236}">
                <a16:creationId xmlns:a16="http://schemas.microsoft.com/office/drawing/2014/main" id="{9B67C866-3C17-2BF6-8B98-3AD56074C612}"/>
              </a:ext>
            </a:extLst>
          </p:cNvPr>
          <p:cNvPicPr>
            <a:picLocks noChangeAspect="1"/>
          </p:cNvPicPr>
          <p:nvPr/>
        </p:nvPicPr>
        <p:blipFill>
          <a:blip r:embed="rId3">
            <a:extLst>
              <a:ext uri="{28A0092B-C50C-407E-A947-70E740481C1C}">
                <a14:useLocalDpi xmlns:a14="http://schemas.microsoft.com/office/drawing/2010/main" val="0"/>
              </a:ext>
            </a:extLst>
          </a:blip>
          <a:srcRect t="55318" r="21481" b="21987"/>
          <a:stretch>
            <a:fillRect/>
          </a:stretch>
        </p:blipFill>
        <p:spPr>
          <a:xfrm>
            <a:off x="6858123" y="744400"/>
            <a:ext cx="5025900" cy="2254521"/>
          </a:xfrm>
          <a:prstGeom prst="rect">
            <a:avLst/>
          </a:prstGeom>
        </p:spPr>
      </p:pic>
      <p:pic>
        <p:nvPicPr>
          <p:cNvPr id="15" name="Picture 14">
            <a:extLst>
              <a:ext uri="{FF2B5EF4-FFF2-40B4-BE49-F238E27FC236}">
                <a16:creationId xmlns:a16="http://schemas.microsoft.com/office/drawing/2014/main" id="{2EE350C4-FA50-881A-9C61-5B88B20541DB}"/>
              </a:ext>
            </a:extLst>
          </p:cNvPr>
          <p:cNvPicPr>
            <a:picLocks noChangeAspect="1"/>
          </p:cNvPicPr>
          <p:nvPr/>
        </p:nvPicPr>
        <p:blipFill>
          <a:blip r:embed="rId3">
            <a:extLst>
              <a:ext uri="{28A0092B-C50C-407E-A947-70E740481C1C}">
                <a14:useLocalDpi xmlns:a14="http://schemas.microsoft.com/office/drawing/2010/main" val="0"/>
              </a:ext>
            </a:extLst>
          </a:blip>
          <a:srcRect t="79177" r="21481"/>
          <a:stretch>
            <a:fillRect/>
          </a:stretch>
        </p:blipFill>
        <p:spPr>
          <a:xfrm>
            <a:off x="6855824" y="4191888"/>
            <a:ext cx="5025900" cy="2097831"/>
          </a:xfrm>
          <a:prstGeom prst="rect">
            <a:avLst/>
          </a:prstGeom>
        </p:spPr>
      </p:pic>
      <p:sp>
        <p:nvSpPr>
          <p:cNvPr id="17" name="Rectangle 16">
            <a:extLst>
              <a:ext uri="{FF2B5EF4-FFF2-40B4-BE49-F238E27FC236}">
                <a16:creationId xmlns:a16="http://schemas.microsoft.com/office/drawing/2014/main" id="{D058D43E-E34A-A750-0536-1805D7E22960}"/>
              </a:ext>
            </a:extLst>
          </p:cNvPr>
          <p:cNvSpPr/>
          <p:nvPr/>
        </p:nvSpPr>
        <p:spPr>
          <a:xfrm>
            <a:off x="6858124" y="625596"/>
            <a:ext cx="5025899" cy="2547670"/>
          </a:xfrm>
          <a:prstGeom prst="rect">
            <a:avLst/>
          </a:prstGeom>
          <a:noFill/>
          <a:ln w="38100">
            <a:solidFill>
              <a:srgbClr val="5E8C56"/>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 name="Rectangle 17">
            <a:extLst>
              <a:ext uri="{FF2B5EF4-FFF2-40B4-BE49-F238E27FC236}">
                <a16:creationId xmlns:a16="http://schemas.microsoft.com/office/drawing/2014/main" id="{E3A57ABF-F234-DEDD-5170-116E2BA6BCD0}"/>
              </a:ext>
            </a:extLst>
          </p:cNvPr>
          <p:cNvSpPr/>
          <p:nvPr/>
        </p:nvSpPr>
        <p:spPr>
          <a:xfrm>
            <a:off x="6858124" y="4039614"/>
            <a:ext cx="5025899" cy="2373325"/>
          </a:xfrm>
          <a:prstGeom prst="rect">
            <a:avLst/>
          </a:prstGeom>
          <a:noFill/>
          <a:ln w="38100">
            <a:solidFill>
              <a:srgbClr val="C0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20" name="Straight Arrow Connector 19">
            <a:extLst>
              <a:ext uri="{FF2B5EF4-FFF2-40B4-BE49-F238E27FC236}">
                <a16:creationId xmlns:a16="http://schemas.microsoft.com/office/drawing/2014/main" id="{0313C74D-46A5-B0CB-C91E-FDB54601EB72}"/>
              </a:ext>
            </a:extLst>
          </p:cNvPr>
          <p:cNvCxnSpPr/>
          <p:nvPr/>
        </p:nvCxnSpPr>
        <p:spPr>
          <a:xfrm>
            <a:off x="6005689" y="1941689"/>
            <a:ext cx="745067" cy="0"/>
          </a:xfrm>
          <a:prstGeom prst="straightConnector1">
            <a:avLst/>
          </a:prstGeom>
          <a:ln w="76200">
            <a:solidFill>
              <a:schemeClr val="accent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C1088B33-C977-881F-34E6-1C279804EF3D}"/>
              </a:ext>
            </a:extLst>
          </p:cNvPr>
          <p:cNvCxnSpPr/>
          <p:nvPr/>
        </p:nvCxnSpPr>
        <p:spPr>
          <a:xfrm>
            <a:off x="6005689" y="5187245"/>
            <a:ext cx="745067" cy="0"/>
          </a:xfrm>
          <a:prstGeom prst="straightConnector1">
            <a:avLst/>
          </a:prstGeom>
          <a:ln w="76200">
            <a:solidFill>
              <a:schemeClr val="accent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E3D118B6-4AFB-2B8C-0D34-3A4F82B39AA3}"/>
              </a:ext>
            </a:extLst>
          </p:cNvPr>
          <p:cNvCxnSpPr>
            <a:cxnSpLocks/>
          </p:cNvCxnSpPr>
          <p:nvPr/>
        </p:nvCxnSpPr>
        <p:spPr>
          <a:xfrm>
            <a:off x="9409289" y="3173266"/>
            <a:ext cx="0" cy="755267"/>
          </a:xfrm>
          <a:prstGeom prst="straightConnector1">
            <a:avLst/>
          </a:prstGeom>
          <a:ln w="76200">
            <a:solidFill>
              <a:srgbClr val="5E8C56"/>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052725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a:extLst>
              <a:ext uri="{FF2B5EF4-FFF2-40B4-BE49-F238E27FC236}">
                <a16:creationId xmlns:a16="http://schemas.microsoft.com/office/drawing/2014/main" id="{FFF2EA85-B783-E98B-8950-5C89FD0C3C3D}"/>
              </a:ext>
            </a:extLst>
          </p:cNvPr>
          <p:cNvSpPr>
            <a:spLocks noGrp="1"/>
          </p:cNvSpPr>
          <p:nvPr>
            <p:ph type="title"/>
          </p:nvPr>
        </p:nvSpPr>
        <p:spPr>
          <a:xfrm>
            <a:off x="326848" y="288389"/>
            <a:ext cx="7902751" cy="502919"/>
          </a:xfrm>
        </p:spPr>
        <p:txBody>
          <a:bodyPr>
            <a:normAutofit/>
          </a:bodyPr>
          <a:lstStyle/>
          <a:p>
            <a:r>
              <a:rPr lang="en-AU" dirty="0"/>
              <a:t>Data</a:t>
            </a:r>
          </a:p>
        </p:txBody>
      </p:sp>
      <p:sp>
        <p:nvSpPr>
          <p:cNvPr id="5" name="Slide Number Placeholder 4">
            <a:extLst>
              <a:ext uri="{FF2B5EF4-FFF2-40B4-BE49-F238E27FC236}">
                <a16:creationId xmlns:a16="http://schemas.microsoft.com/office/drawing/2014/main" id="{7BCA3BD0-4ED7-05D0-FF60-C01BA4934D00}"/>
              </a:ext>
            </a:extLst>
          </p:cNvPr>
          <p:cNvSpPr>
            <a:spLocks noGrp="1"/>
          </p:cNvSpPr>
          <p:nvPr>
            <p:ph type="sldNum" sz="quarter" idx="12"/>
          </p:nvPr>
        </p:nvSpPr>
        <p:spPr/>
        <p:txBody>
          <a:bodyPr/>
          <a:lstStyle/>
          <a:p>
            <a:fld id="{741AFF56-1126-4107-9C02-BC0EFBF16431}" type="slidenum">
              <a:rPr lang="en-GB" smtClean="0"/>
              <a:pPr/>
              <a:t>14</a:t>
            </a:fld>
            <a:endParaRPr lang="en-GB" dirty="0"/>
          </a:p>
        </p:txBody>
      </p:sp>
      <p:pic>
        <p:nvPicPr>
          <p:cNvPr id="10" name="Picture 9">
            <a:extLst>
              <a:ext uri="{FF2B5EF4-FFF2-40B4-BE49-F238E27FC236}">
                <a16:creationId xmlns:a16="http://schemas.microsoft.com/office/drawing/2014/main" id="{25411E40-8828-D97A-1EDF-8D9DDF1A98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62000"/>
            <a:ext cx="12192000" cy="6096000"/>
          </a:xfrm>
          <a:prstGeom prst="rect">
            <a:avLst/>
          </a:prstGeom>
        </p:spPr>
      </p:pic>
    </p:spTree>
    <p:extLst>
      <p:ext uri="{BB962C8B-B14F-4D97-AF65-F5344CB8AC3E}">
        <p14:creationId xmlns:p14="http://schemas.microsoft.com/office/powerpoint/2010/main" val="20919785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19C740-4AFC-99F2-F5CA-D962F2B223E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E717D69-FFBE-6486-552A-E7A7E7EC3B2F}"/>
              </a:ext>
            </a:extLst>
          </p:cNvPr>
          <p:cNvSpPr>
            <a:spLocks noGrp="1"/>
          </p:cNvSpPr>
          <p:nvPr>
            <p:ph type="title"/>
          </p:nvPr>
        </p:nvSpPr>
        <p:spPr>
          <a:xfrm>
            <a:off x="326848" y="288389"/>
            <a:ext cx="7902751" cy="1232435"/>
          </a:xfrm>
        </p:spPr>
        <p:txBody>
          <a:bodyPr/>
          <a:lstStyle/>
          <a:p>
            <a:r>
              <a:rPr lang="en-AU" dirty="0"/>
              <a:t>Machine Learning Framework</a:t>
            </a:r>
          </a:p>
        </p:txBody>
      </p:sp>
      <p:sp>
        <p:nvSpPr>
          <p:cNvPr id="5" name="Slide Number Placeholder 4">
            <a:extLst>
              <a:ext uri="{FF2B5EF4-FFF2-40B4-BE49-F238E27FC236}">
                <a16:creationId xmlns:a16="http://schemas.microsoft.com/office/drawing/2014/main" id="{EEEA6EC2-D19A-6EA6-6647-1D975D6042A0}"/>
              </a:ext>
            </a:extLst>
          </p:cNvPr>
          <p:cNvSpPr>
            <a:spLocks noGrp="1"/>
          </p:cNvSpPr>
          <p:nvPr>
            <p:ph type="sldNum" sz="quarter" idx="12"/>
          </p:nvPr>
        </p:nvSpPr>
        <p:spPr/>
        <p:txBody>
          <a:bodyPr/>
          <a:lstStyle/>
          <a:p>
            <a:fld id="{741AFF56-1126-4107-9C02-BC0EFBF16431}" type="slidenum">
              <a:rPr lang="en-GB" smtClean="0"/>
              <a:pPr/>
              <a:t>15</a:t>
            </a:fld>
            <a:endParaRPr lang="en-GB" dirty="0"/>
          </a:p>
        </p:txBody>
      </p:sp>
      <p:sp>
        <p:nvSpPr>
          <p:cNvPr id="2" name="Footer Placeholder 4">
            <a:extLst>
              <a:ext uri="{FF2B5EF4-FFF2-40B4-BE49-F238E27FC236}">
                <a16:creationId xmlns:a16="http://schemas.microsoft.com/office/drawing/2014/main" id="{65036BF5-477B-76F0-CDCD-5E317EE6E4A6}"/>
              </a:ext>
            </a:extLst>
          </p:cNvPr>
          <p:cNvSpPr>
            <a:spLocks noGrp="1"/>
          </p:cNvSpPr>
          <p:nvPr>
            <p:ph type="ftr" sz="quarter" idx="3"/>
          </p:nvPr>
        </p:nvSpPr>
        <p:spPr>
          <a:xfrm>
            <a:off x="1872449" y="6365425"/>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solidFill>
                  <a:schemeClr val="tx1"/>
                </a:solidFill>
              </a:rPr>
              <a:t>Presented at the 2026 All Actuaries Summit</a:t>
            </a:r>
          </a:p>
        </p:txBody>
      </p:sp>
      <p:sp>
        <p:nvSpPr>
          <p:cNvPr id="4" name="Content Placeholder 3">
            <a:extLst>
              <a:ext uri="{FF2B5EF4-FFF2-40B4-BE49-F238E27FC236}">
                <a16:creationId xmlns:a16="http://schemas.microsoft.com/office/drawing/2014/main" id="{3B50DD0B-CB52-3BCB-9608-E42E19338115}"/>
              </a:ext>
            </a:extLst>
          </p:cNvPr>
          <p:cNvSpPr txBox="1">
            <a:spLocks/>
          </p:cNvSpPr>
          <p:nvPr/>
        </p:nvSpPr>
        <p:spPr>
          <a:xfrm>
            <a:off x="326848" y="1152166"/>
            <a:ext cx="5235752" cy="4423134"/>
          </a:xfrm>
          <a:prstGeom prst="rect">
            <a:avLst/>
          </a:prstGeom>
          <a:solidFill>
            <a:srgbClr val="E7EDFF"/>
          </a:solidFill>
        </p:spPr>
        <p:txBody>
          <a:bodyPr vert="horz" lIns="0" tIns="0" rIns="0" bIns="0" rtlCol="0" anchor="t" anchorCtr="0">
            <a:noAutofit/>
          </a:bodyPr>
          <a:lstStyle>
            <a:lvl1pPr marL="0" indent="0" algn="l" defTabSz="914400" rtl="0" eaLnBrk="1" latinLnBrk="0" hangingPunct="1">
              <a:lnSpc>
                <a:spcPct val="100000"/>
              </a:lnSpc>
              <a:spcBef>
                <a:spcPts val="1800"/>
              </a:spcBef>
              <a:spcAft>
                <a:spcPts val="600"/>
              </a:spcAft>
              <a:buFont typeface="Arial" panose="020B0604020202020204" pitchFamily="34" charset="0"/>
              <a:buNone/>
              <a:defRPr sz="1400" kern="1200">
                <a:solidFill>
                  <a:schemeClr val="accent3"/>
                </a:solidFill>
                <a:latin typeface="+mn-lt"/>
                <a:ea typeface="+mn-ea"/>
                <a:cs typeface="+mn-cs"/>
              </a:defRPr>
            </a:lvl1pPr>
            <a:lvl2pPr marL="4762" indent="0" algn="l" defTabSz="914400" rtl="0" eaLnBrk="1" latinLnBrk="0" hangingPunct="1">
              <a:lnSpc>
                <a:spcPct val="100000"/>
              </a:lnSpc>
              <a:spcBef>
                <a:spcPts val="0"/>
              </a:spcBef>
              <a:buFont typeface="Arial" panose="020B0604020202020204" pitchFamily="34" charset="0"/>
              <a:buNone/>
              <a:tabLst/>
              <a:defRPr sz="1400" kern="1200">
                <a:solidFill>
                  <a:schemeClr val="accent3"/>
                </a:solidFill>
                <a:latin typeface="+mn-lt"/>
                <a:ea typeface="+mn-ea"/>
                <a:cs typeface="+mn-cs"/>
              </a:defRPr>
            </a:lvl2pPr>
            <a:lvl3pPr marL="355600"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3pPr>
            <a:lvl4pPr marL="712788" indent="-357188"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4pPr>
            <a:lvl5pPr marL="1068388"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7188" lvl="3" indent="0">
              <a:buNone/>
            </a:pPr>
            <a:endParaRPr lang="en-AU" sz="1800" b="1" dirty="0">
              <a:solidFill>
                <a:schemeClr val="tx1"/>
              </a:solidFill>
            </a:endParaRPr>
          </a:p>
          <a:p>
            <a:pPr marL="357188" lvl="3" indent="0">
              <a:buNone/>
            </a:pPr>
            <a:endParaRPr lang="en-AU" sz="1800" b="1" dirty="0">
              <a:solidFill>
                <a:schemeClr val="tx1"/>
              </a:solidFill>
            </a:endParaRPr>
          </a:p>
          <a:p>
            <a:pPr marL="357188" lvl="3" indent="0">
              <a:buNone/>
            </a:pPr>
            <a:r>
              <a:rPr lang="en-AU" sz="1800" b="1" dirty="0">
                <a:solidFill>
                  <a:schemeClr val="tx1"/>
                </a:solidFill>
              </a:rPr>
              <a:t>Goal:</a:t>
            </a:r>
            <a:r>
              <a:rPr lang="en-AU" sz="1800" dirty="0">
                <a:solidFill>
                  <a:schemeClr val="tx1"/>
                </a:solidFill>
              </a:rPr>
              <a:t> Predict yield separately for each stage.</a:t>
            </a:r>
          </a:p>
          <a:p>
            <a:pPr marL="357188" lvl="3" indent="0">
              <a:buNone/>
            </a:pPr>
            <a:endParaRPr lang="en-US" sz="1800" b="1" dirty="0">
              <a:solidFill>
                <a:schemeClr val="tx1"/>
              </a:solidFill>
            </a:endParaRPr>
          </a:p>
          <a:p>
            <a:pPr marL="357188" lvl="3" indent="0">
              <a:buNone/>
            </a:pPr>
            <a:r>
              <a:rPr lang="en-US" sz="1800" dirty="0">
                <a:solidFill>
                  <a:schemeClr val="tx1"/>
                </a:solidFill>
              </a:rPr>
              <a:t>Separate </a:t>
            </a:r>
            <a:r>
              <a:rPr lang="en-US" sz="1800" b="1" dirty="0">
                <a:solidFill>
                  <a:schemeClr val="tx1"/>
                </a:solidFill>
              </a:rPr>
              <a:t>machine learning models </a:t>
            </a:r>
            <a:r>
              <a:rPr lang="en-US" sz="1800" dirty="0">
                <a:solidFill>
                  <a:schemeClr val="tx1"/>
                </a:solidFill>
              </a:rPr>
              <a:t>developed for </a:t>
            </a:r>
            <a:r>
              <a:rPr lang="en-US" sz="1800" b="1" dirty="0">
                <a:solidFill>
                  <a:schemeClr val="tx1"/>
                </a:solidFill>
              </a:rPr>
              <a:t>each crop growth stage.</a:t>
            </a:r>
          </a:p>
          <a:p>
            <a:pPr marL="357188" lvl="3" indent="0">
              <a:buNone/>
            </a:pPr>
            <a:r>
              <a:rPr lang="en-US" sz="1800" b="1" dirty="0">
                <a:solidFill>
                  <a:schemeClr val="tx1"/>
                </a:solidFill>
              </a:rPr>
              <a:t>  </a:t>
            </a:r>
            <a:r>
              <a:rPr lang="en-US" sz="1800" dirty="0">
                <a:solidFill>
                  <a:schemeClr val="tx1"/>
                </a:solidFill>
              </a:rPr>
              <a:t>•   GBM</a:t>
            </a:r>
          </a:p>
          <a:p>
            <a:pPr marL="357188" lvl="3" indent="0">
              <a:buNone/>
            </a:pPr>
            <a:r>
              <a:rPr lang="en-US" sz="1800" dirty="0">
                <a:solidFill>
                  <a:schemeClr val="tx1"/>
                </a:solidFill>
              </a:rPr>
              <a:t>  •   Random Forest</a:t>
            </a:r>
          </a:p>
          <a:p>
            <a:pPr marL="357188" lvl="3" indent="0">
              <a:buNone/>
            </a:pPr>
            <a:r>
              <a:rPr lang="en-US" sz="1800" dirty="0">
                <a:solidFill>
                  <a:schemeClr val="tx1"/>
                </a:solidFill>
              </a:rPr>
              <a:t>  •   Neural Networks</a:t>
            </a:r>
          </a:p>
          <a:p>
            <a:pPr marL="357188" lvl="3" indent="0">
              <a:buNone/>
            </a:pPr>
            <a:r>
              <a:rPr lang="en-US" sz="1800" dirty="0">
                <a:solidFill>
                  <a:schemeClr val="tx1"/>
                </a:solidFill>
              </a:rPr>
              <a:t>  •   Stacked Ensemble</a:t>
            </a:r>
          </a:p>
          <a:p>
            <a:pPr marL="357188" lvl="3" indent="0">
              <a:buNone/>
            </a:pPr>
            <a:endParaRPr lang="en-US" sz="1800" dirty="0">
              <a:solidFill>
                <a:schemeClr val="tx1"/>
              </a:solidFill>
            </a:endParaRPr>
          </a:p>
          <a:p>
            <a:pPr marL="357188" lvl="3" indent="0">
              <a:buNone/>
            </a:pPr>
            <a:r>
              <a:rPr lang="en-US" sz="1800" dirty="0">
                <a:solidFill>
                  <a:schemeClr val="tx1"/>
                </a:solidFill>
              </a:rPr>
              <a:t>Stage-specific modelling captures the </a:t>
            </a:r>
            <a:r>
              <a:rPr lang="en-US" sz="1800" b="1" dirty="0">
                <a:solidFill>
                  <a:schemeClr val="tx1"/>
                </a:solidFill>
              </a:rPr>
              <a:t>unique climate sensitivities</a:t>
            </a:r>
            <a:r>
              <a:rPr lang="en-US" sz="1800" dirty="0">
                <a:solidFill>
                  <a:schemeClr val="tx1"/>
                </a:solidFill>
              </a:rPr>
              <a:t> occurring throughout crop development</a:t>
            </a:r>
          </a:p>
          <a:p>
            <a:pPr marL="357188" lvl="3" indent="0">
              <a:buNone/>
            </a:pPr>
            <a:endParaRPr lang="en-US" sz="1800" dirty="0">
              <a:solidFill>
                <a:schemeClr val="tx1"/>
              </a:solidFill>
            </a:endParaRPr>
          </a:p>
          <a:p>
            <a:pPr marL="357188" lvl="3" indent="0">
              <a:buNone/>
            </a:pPr>
            <a:endParaRPr lang="en-US" sz="1800" dirty="0">
              <a:solidFill>
                <a:schemeClr val="tx1"/>
              </a:solidFill>
            </a:endParaRPr>
          </a:p>
          <a:p>
            <a:pPr marL="357188" lvl="3" indent="0">
              <a:buNone/>
            </a:pPr>
            <a:endParaRPr lang="en-US" sz="1800" dirty="0">
              <a:solidFill>
                <a:schemeClr val="tx1"/>
              </a:solidFill>
            </a:endParaRPr>
          </a:p>
        </p:txBody>
      </p:sp>
      <p:pic>
        <p:nvPicPr>
          <p:cNvPr id="13" name="Picture 12" descr="15_rId22.png">
            <a:extLst>
              <a:ext uri="{FF2B5EF4-FFF2-40B4-BE49-F238E27FC236}">
                <a16:creationId xmlns:a16="http://schemas.microsoft.com/office/drawing/2014/main" id="{C6CC263A-F0E0-9BBB-7D5C-C9650C95E391}"/>
              </a:ext>
            </a:extLst>
          </p:cNvPr>
          <p:cNvPicPr>
            <a:picLocks noChangeAspect="1"/>
          </p:cNvPicPr>
          <p:nvPr/>
        </p:nvPicPr>
        <p:blipFill>
          <a:blip r:embed="rId3"/>
          <a:stretch>
            <a:fillRect/>
          </a:stretch>
        </p:blipFill>
        <p:spPr>
          <a:xfrm>
            <a:off x="5687956" y="155183"/>
            <a:ext cx="6504044" cy="6547634"/>
          </a:xfrm>
          <a:prstGeom prst="rect">
            <a:avLst/>
          </a:prstGeom>
        </p:spPr>
      </p:pic>
    </p:spTree>
    <p:extLst>
      <p:ext uri="{BB962C8B-B14F-4D97-AF65-F5344CB8AC3E}">
        <p14:creationId xmlns:p14="http://schemas.microsoft.com/office/powerpoint/2010/main" val="24350085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0D2438A-D33D-2423-68F2-4D72DE72956C}"/>
              </a:ext>
            </a:extLst>
          </p:cNvPr>
          <p:cNvSpPr>
            <a:spLocks noGrp="1"/>
          </p:cNvSpPr>
          <p:nvPr>
            <p:ph type="title"/>
          </p:nvPr>
        </p:nvSpPr>
        <p:spPr>
          <a:xfrm>
            <a:off x="326849" y="288390"/>
            <a:ext cx="8189970" cy="476382"/>
          </a:xfrm>
        </p:spPr>
        <p:txBody>
          <a:bodyPr>
            <a:normAutofit/>
          </a:bodyPr>
          <a:lstStyle/>
          <a:p>
            <a:r>
              <a:rPr lang="en-US" dirty="0"/>
              <a:t>How Early Can We Predict Crop Loss?</a:t>
            </a:r>
            <a:endParaRPr lang="en-AU" dirty="0"/>
          </a:p>
        </p:txBody>
      </p:sp>
      <p:sp>
        <p:nvSpPr>
          <p:cNvPr id="5" name="Slide Number Placeholder 4">
            <a:extLst>
              <a:ext uri="{FF2B5EF4-FFF2-40B4-BE49-F238E27FC236}">
                <a16:creationId xmlns:a16="http://schemas.microsoft.com/office/drawing/2014/main" id="{9538D433-7B72-50F4-F3C6-852174E87D57}"/>
              </a:ext>
            </a:extLst>
          </p:cNvPr>
          <p:cNvSpPr>
            <a:spLocks noGrp="1"/>
          </p:cNvSpPr>
          <p:nvPr>
            <p:ph type="sldNum" sz="quarter" idx="12"/>
          </p:nvPr>
        </p:nvSpPr>
        <p:spPr/>
        <p:txBody>
          <a:bodyPr/>
          <a:lstStyle/>
          <a:p>
            <a:fld id="{741AFF56-1126-4107-9C02-BC0EFBF16431}" type="slidenum">
              <a:rPr lang="en-GB" smtClean="0"/>
              <a:pPr/>
              <a:t>16</a:t>
            </a:fld>
            <a:endParaRPr lang="en-GB" dirty="0"/>
          </a:p>
        </p:txBody>
      </p:sp>
      <p:pic>
        <p:nvPicPr>
          <p:cNvPr id="6" name="Picture 5">
            <a:extLst>
              <a:ext uri="{FF2B5EF4-FFF2-40B4-BE49-F238E27FC236}">
                <a16:creationId xmlns:a16="http://schemas.microsoft.com/office/drawing/2014/main" id="{04499235-0640-BC4D-83CE-3F27ED6CFEDD}"/>
              </a:ext>
            </a:extLst>
          </p:cNvPr>
          <p:cNvPicPr>
            <a:picLocks noChangeAspect="1"/>
          </p:cNvPicPr>
          <p:nvPr/>
        </p:nvPicPr>
        <p:blipFill>
          <a:blip r:embed="rId3"/>
          <a:srcRect t="5183" b="52669"/>
          <a:stretch>
            <a:fillRect/>
          </a:stretch>
        </p:blipFill>
        <p:spPr>
          <a:xfrm>
            <a:off x="305556" y="1304144"/>
            <a:ext cx="7909054" cy="2273556"/>
          </a:xfrm>
          <a:prstGeom prst="rect">
            <a:avLst/>
          </a:prstGeom>
        </p:spPr>
      </p:pic>
      <p:pic>
        <p:nvPicPr>
          <p:cNvPr id="2" name="Picture 1">
            <a:extLst>
              <a:ext uri="{FF2B5EF4-FFF2-40B4-BE49-F238E27FC236}">
                <a16:creationId xmlns:a16="http://schemas.microsoft.com/office/drawing/2014/main" id="{E01710D7-015D-38CB-6345-3660D266DB85}"/>
              </a:ext>
            </a:extLst>
          </p:cNvPr>
          <p:cNvPicPr>
            <a:picLocks noChangeAspect="1"/>
          </p:cNvPicPr>
          <p:nvPr/>
        </p:nvPicPr>
        <p:blipFill>
          <a:blip r:embed="rId3"/>
          <a:srcRect t="55784" r="50000"/>
          <a:stretch>
            <a:fillRect/>
          </a:stretch>
        </p:blipFill>
        <p:spPr>
          <a:xfrm>
            <a:off x="8082394" y="1199212"/>
            <a:ext cx="4109606" cy="2478611"/>
          </a:xfrm>
          <a:prstGeom prst="rect">
            <a:avLst/>
          </a:prstGeom>
        </p:spPr>
      </p:pic>
      <p:pic>
        <p:nvPicPr>
          <p:cNvPr id="4" name="Picture 3">
            <a:extLst>
              <a:ext uri="{FF2B5EF4-FFF2-40B4-BE49-F238E27FC236}">
                <a16:creationId xmlns:a16="http://schemas.microsoft.com/office/drawing/2014/main" id="{8F9AC389-589F-B496-99C0-F96DA9EF331C}"/>
              </a:ext>
            </a:extLst>
          </p:cNvPr>
          <p:cNvPicPr>
            <a:picLocks noChangeAspect="1"/>
          </p:cNvPicPr>
          <p:nvPr/>
        </p:nvPicPr>
        <p:blipFill>
          <a:blip r:embed="rId3"/>
          <a:srcRect l="50740" t="56910"/>
          <a:stretch>
            <a:fillRect/>
          </a:stretch>
        </p:blipFill>
        <p:spPr>
          <a:xfrm>
            <a:off x="3846906" y="3953083"/>
            <a:ext cx="4850086" cy="2893581"/>
          </a:xfrm>
          <a:prstGeom prst="rect">
            <a:avLst/>
          </a:prstGeom>
        </p:spPr>
      </p:pic>
      <p:sp>
        <p:nvSpPr>
          <p:cNvPr id="7" name="TextBox 6">
            <a:extLst>
              <a:ext uri="{FF2B5EF4-FFF2-40B4-BE49-F238E27FC236}">
                <a16:creationId xmlns:a16="http://schemas.microsoft.com/office/drawing/2014/main" id="{ECF22A58-8EB7-8EC2-3735-29EF3E5C2148}"/>
              </a:ext>
            </a:extLst>
          </p:cNvPr>
          <p:cNvSpPr txBox="1"/>
          <p:nvPr/>
        </p:nvSpPr>
        <p:spPr>
          <a:xfrm>
            <a:off x="942680" y="925763"/>
            <a:ext cx="2720553" cy="400110"/>
          </a:xfrm>
          <a:prstGeom prst="rect">
            <a:avLst/>
          </a:prstGeom>
          <a:noFill/>
        </p:spPr>
        <p:txBody>
          <a:bodyPr wrap="none" rtlCol="0">
            <a:spAutoFit/>
          </a:bodyPr>
          <a:lstStyle/>
          <a:p>
            <a:r>
              <a:rPr lang="en-AU" sz="2000" dirty="0"/>
              <a:t>Weather Index – Stage 1</a:t>
            </a:r>
          </a:p>
        </p:txBody>
      </p:sp>
      <p:sp>
        <p:nvSpPr>
          <p:cNvPr id="9" name="TextBox 8">
            <a:extLst>
              <a:ext uri="{FF2B5EF4-FFF2-40B4-BE49-F238E27FC236}">
                <a16:creationId xmlns:a16="http://schemas.microsoft.com/office/drawing/2014/main" id="{C60CC7E3-AD50-BBA3-A171-439D701F855F}"/>
              </a:ext>
            </a:extLst>
          </p:cNvPr>
          <p:cNvSpPr txBox="1"/>
          <p:nvPr/>
        </p:nvSpPr>
        <p:spPr>
          <a:xfrm>
            <a:off x="4976395" y="940100"/>
            <a:ext cx="2720553" cy="400110"/>
          </a:xfrm>
          <a:prstGeom prst="rect">
            <a:avLst/>
          </a:prstGeom>
          <a:noFill/>
        </p:spPr>
        <p:txBody>
          <a:bodyPr wrap="none" rtlCol="0">
            <a:spAutoFit/>
          </a:bodyPr>
          <a:lstStyle/>
          <a:p>
            <a:r>
              <a:rPr lang="en-AU" sz="2000" dirty="0"/>
              <a:t>Weather Index – Stage 2</a:t>
            </a:r>
          </a:p>
        </p:txBody>
      </p:sp>
      <p:sp>
        <p:nvSpPr>
          <p:cNvPr id="10" name="TextBox 9">
            <a:extLst>
              <a:ext uri="{FF2B5EF4-FFF2-40B4-BE49-F238E27FC236}">
                <a16:creationId xmlns:a16="http://schemas.microsoft.com/office/drawing/2014/main" id="{8E252311-B45C-28C3-1497-365344A4F8CD}"/>
              </a:ext>
            </a:extLst>
          </p:cNvPr>
          <p:cNvSpPr txBox="1"/>
          <p:nvPr/>
        </p:nvSpPr>
        <p:spPr>
          <a:xfrm>
            <a:off x="8675948" y="886215"/>
            <a:ext cx="2720553" cy="400110"/>
          </a:xfrm>
          <a:prstGeom prst="rect">
            <a:avLst/>
          </a:prstGeom>
          <a:noFill/>
        </p:spPr>
        <p:txBody>
          <a:bodyPr wrap="none" rtlCol="0">
            <a:spAutoFit/>
          </a:bodyPr>
          <a:lstStyle/>
          <a:p>
            <a:r>
              <a:rPr lang="en-AU" sz="2000" dirty="0"/>
              <a:t>Weather Index – Stage 3</a:t>
            </a:r>
          </a:p>
        </p:txBody>
      </p:sp>
      <p:sp>
        <p:nvSpPr>
          <p:cNvPr id="11" name="TextBox 10">
            <a:extLst>
              <a:ext uri="{FF2B5EF4-FFF2-40B4-BE49-F238E27FC236}">
                <a16:creationId xmlns:a16="http://schemas.microsoft.com/office/drawing/2014/main" id="{79C0AC6B-9A84-A215-A839-BFBD3BA24C68}"/>
              </a:ext>
            </a:extLst>
          </p:cNvPr>
          <p:cNvSpPr txBox="1"/>
          <p:nvPr/>
        </p:nvSpPr>
        <p:spPr>
          <a:xfrm>
            <a:off x="4976395" y="3542004"/>
            <a:ext cx="2691378" cy="400110"/>
          </a:xfrm>
          <a:prstGeom prst="rect">
            <a:avLst/>
          </a:prstGeom>
          <a:noFill/>
        </p:spPr>
        <p:txBody>
          <a:bodyPr wrap="none" rtlCol="0">
            <a:spAutoFit/>
          </a:bodyPr>
          <a:lstStyle/>
          <a:p>
            <a:r>
              <a:rPr lang="en-AU" sz="2000" dirty="0"/>
              <a:t>Observed Soybean Yield</a:t>
            </a:r>
          </a:p>
        </p:txBody>
      </p:sp>
    </p:spTree>
    <p:extLst>
      <p:ext uri="{BB962C8B-B14F-4D97-AF65-F5344CB8AC3E}">
        <p14:creationId xmlns:p14="http://schemas.microsoft.com/office/powerpoint/2010/main" val="2988419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B427524F-CCE7-E81C-FE53-F564A0EA2C1D}"/>
              </a:ext>
            </a:extLst>
          </p:cNvPr>
          <p:cNvSpPr>
            <a:spLocks noGrp="1"/>
          </p:cNvSpPr>
          <p:nvPr>
            <p:ph type="title"/>
          </p:nvPr>
        </p:nvSpPr>
        <p:spPr>
          <a:xfrm>
            <a:off x="326848" y="288390"/>
            <a:ext cx="8423452" cy="491100"/>
          </a:xfrm>
        </p:spPr>
        <p:txBody>
          <a:bodyPr>
            <a:normAutofit/>
          </a:bodyPr>
          <a:lstStyle/>
          <a:p>
            <a:r>
              <a:rPr lang="en-AU" dirty="0"/>
              <a:t>Case Study: Charcoal Rot Disease Outbreak (Iowa)</a:t>
            </a:r>
          </a:p>
        </p:txBody>
      </p:sp>
      <p:sp>
        <p:nvSpPr>
          <p:cNvPr id="5" name="Slide Number Placeholder 4">
            <a:extLst>
              <a:ext uri="{FF2B5EF4-FFF2-40B4-BE49-F238E27FC236}">
                <a16:creationId xmlns:a16="http://schemas.microsoft.com/office/drawing/2014/main" id="{FAA37C62-73AC-5A2C-2F9E-74F692EFB162}"/>
              </a:ext>
            </a:extLst>
          </p:cNvPr>
          <p:cNvSpPr>
            <a:spLocks noGrp="1"/>
          </p:cNvSpPr>
          <p:nvPr>
            <p:ph type="sldNum" sz="quarter" idx="12"/>
          </p:nvPr>
        </p:nvSpPr>
        <p:spPr/>
        <p:txBody>
          <a:bodyPr/>
          <a:lstStyle/>
          <a:p>
            <a:fld id="{741AFF56-1126-4107-9C02-BC0EFBF16431}" type="slidenum">
              <a:rPr lang="en-GB" smtClean="0"/>
              <a:pPr/>
              <a:t>17</a:t>
            </a:fld>
            <a:endParaRPr lang="en-GB" dirty="0"/>
          </a:p>
        </p:txBody>
      </p:sp>
      <p:pic>
        <p:nvPicPr>
          <p:cNvPr id="13" name="Picture 12">
            <a:extLst>
              <a:ext uri="{FF2B5EF4-FFF2-40B4-BE49-F238E27FC236}">
                <a16:creationId xmlns:a16="http://schemas.microsoft.com/office/drawing/2014/main" id="{F65429D9-FC0A-3971-B705-96416AC5B919}"/>
              </a:ext>
            </a:extLst>
          </p:cNvPr>
          <p:cNvPicPr>
            <a:picLocks noChangeAspect="1"/>
          </p:cNvPicPr>
          <p:nvPr/>
        </p:nvPicPr>
        <p:blipFill>
          <a:blip r:embed="rId3">
            <a:extLst>
              <a:ext uri="{28A0092B-C50C-407E-A947-70E740481C1C}">
                <a14:useLocalDpi xmlns:a14="http://schemas.microsoft.com/office/drawing/2010/main" val="0"/>
              </a:ext>
            </a:extLst>
          </a:blip>
          <a:srcRect t="9186"/>
          <a:stretch>
            <a:fillRect/>
          </a:stretch>
        </p:blipFill>
        <p:spPr>
          <a:xfrm>
            <a:off x="326848" y="948407"/>
            <a:ext cx="11315700" cy="5638877"/>
          </a:xfrm>
          <a:prstGeom prst="rect">
            <a:avLst/>
          </a:prstGeom>
        </p:spPr>
      </p:pic>
    </p:spTree>
    <p:extLst>
      <p:ext uri="{BB962C8B-B14F-4D97-AF65-F5344CB8AC3E}">
        <p14:creationId xmlns:p14="http://schemas.microsoft.com/office/powerpoint/2010/main" val="28901427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DCBAAD-70D5-ED42-F43E-A6C5C96EA78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C2FBA47-E6BF-086E-2243-9D12ABA9B056}"/>
              </a:ext>
            </a:extLst>
          </p:cNvPr>
          <p:cNvSpPr>
            <a:spLocks noGrp="1"/>
          </p:cNvSpPr>
          <p:nvPr>
            <p:ph type="title"/>
          </p:nvPr>
        </p:nvSpPr>
        <p:spPr>
          <a:xfrm>
            <a:off x="301894" y="301066"/>
            <a:ext cx="7902751" cy="1232435"/>
          </a:xfrm>
        </p:spPr>
        <p:txBody>
          <a:bodyPr>
            <a:normAutofit/>
          </a:bodyPr>
          <a:lstStyle/>
          <a:p>
            <a:r>
              <a:rPr lang="en-US" dirty="0"/>
              <a:t>SHAP validates biologically meaningful predictors</a:t>
            </a:r>
          </a:p>
        </p:txBody>
      </p:sp>
      <p:sp>
        <p:nvSpPr>
          <p:cNvPr id="5" name="Slide Number Placeholder 4">
            <a:extLst>
              <a:ext uri="{FF2B5EF4-FFF2-40B4-BE49-F238E27FC236}">
                <a16:creationId xmlns:a16="http://schemas.microsoft.com/office/drawing/2014/main" id="{D7DCCB56-D7D2-769E-AADE-4E3F85CC3DFD}"/>
              </a:ext>
            </a:extLst>
          </p:cNvPr>
          <p:cNvSpPr>
            <a:spLocks noGrp="1"/>
          </p:cNvSpPr>
          <p:nvPr>
            <p:ph type="sldNum" sz="quarter" idx="12"/>
          </p:nvPr>
        </p:nvSpPr>
        <p:spPr/>
        <p:txBody>
          <a:bodyPr/>
          <a:lstStyle/>
          <a:p>
            <a:fld id="{741AFF56-1126-4107-9C02-BC0EFBF16431}" type="slidenum">
              <a:rPr lang="en-GB" smtClean="0"/>
              <a:pPr/>
              <a:t>18</a:t>
            </a:fld>
            <a:endParaRPr lang="en-GB" dirty="0"/>
          </a:p>
        </p:txBody>
      </p:sp>
      <p:sp>
        <p:nvSpPr>
          <p:cNvPr id="2" name="Footer Placeholder 4">
            <a:extLst>
              <a:ext uri="{FF2B5EF4-FFF2-40B4-BE49-F238E27FC236}">
                <a16:creationId xmlns:a16="http://schemas.microsoft.com/office/drawing/2014/main" id="{4A743418-E643-0E48-0208-DD7BC2AA013A}"/>
              </a:ext>
            </a:extLst>
          </p:cNvPr>
          <p:cNvSpPr>
            <a:spLocks noGrp="1"/>
          </p:cNvSpPr>
          <p:nvPr>
            <p:ph type="ftr" sz="quarter" idx="3"/>
          </p:nvPr>
        </p:nvSpPr>
        <p:spPr>
          <a:xfrm>
            <a:off x="1872449" y="6365425"/>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solidFill>
                  <a:schemeClr val="tx1"/>
                </a:solidFill>
              </a:rPr>
              <a:t>Presented at the 2026 All Actuaries Summit</a:t>
            </a:r>
          </a:p>
        </p:txBody>
      </p:sp>
      <p:pic>
        <p:nvPicPr>
          <p:cNvPr id="6" name="Picture 5" descr="09_rId16.png">
            <a:extLst>
              <a:ext uri="{FF2B5EF4-FFF2-40B4-BE49-F238E27FC236}">
                <a16:creationId xmlns:a16="http://schemas.microsoft.com/office/drawing/2014/main" id="{F6DF6FC7-3EA2-C472-0BED-26AFC6509B45}"/>
              </a:ext>
            </a:extLst>
          </p:cNvPr>
          <p:cNvPicPr>
            <a:picLocks noChangeAspect="1"/>
          </p:cNvPicPr>
          <p:nvPr/>
        </p:nvPicPr>
        <p:blipFill>
          <a:blip r:embed="rId3"/>
          <a:srcRect r="10673"/>
          <a:stretch>
            <a:fillRect/>
          </a:stretch>
        </p:blipFill>
        <p:spPr>
          <a:xfrm>
            <a:off x="119921" y="849183"/>
            <a:ext cx="3941545" cy="3158218"/>
          </a:xfrm>
          <a:prstGeom prst="rect">
            <a:avLst/>
          </a:prstGeom>
        </p:spPr>
      </p:pic>
      <p:pic>
        <p:nvPicPr>
          <p:cNvPr id="7" name="Picture 6" descr="10_rId17.png">
            <a:extLst>
              <a:ext uri="{FF2B5EF4-FFF2-40B4-BE49-F238E27FC236}">
                <a16:creationId xmlns:a16="http://schemas.microsoft.com/office/drawing/2014/main" id="{9420AA8A-E8D9-82B6-79DD-B9AE9D9852EF}"/>
              </a:ext>
            </a:extLst>
          </p:cNvPr>
          <p:cNvPicPr>
            <a:picLocks noChangeAspect="1"/>
          </p:cNvPicPr>
          <p:nvPr/>
        </p:nvPicPr>
        <p:blipFill>
          <a:blip r:embed="rId4"/>
          <a:srcRect r="10673"/>
          <a:stretch>
            <a:fillRect/>
          </a:stretch>
        </p:blipFill>
        <p:spPr>
          <a:xfrm>
            <a:off x="4153531" y="964016"/>
            <a:ext cx="3889838" cy="2928552"/>
          </a:xfrm>
          <a:prstGeom prst="rect">
            <a:avLst/>
          </a:prstGeom>
        </p:spPr>
      </p:pic>
      <p:pic>
        <p:nvPicPr>
          <p:cNvPr id="9" name="Picture 8" descr="11_rId18.png">
            <a:extLst>
              <a:ext uri="{FF2B5EF4-FFF2-40B4-BE49-F238E27FC236}">
                <a16:creationId xmlns:a16="http://schemas.microsoft.com/office/drawing/2014/main" id="{1581B8B8-39CF-0EBE-45A4-58BC413F1225}"/>
              </a:ext>
            </a:extLst>
          </p:cNvPr>
          <p:cNvPicPr>
            <a:picLocks noChangeAspect="1"/>
          </p:cNvPicPr>
          <p:nvPr/>
        </p:nvPicPr>
        <p:blipFill>
          <a:blip r:embed="rId5"/>
          <a:srcRect r="10673"/>
          <a:stretch>
            <a:fillRect/>
          </a:stretch>
        </p:blipFill>
        <p:spPr>
          <a:xfrm>
            <a:off x="8135435" y="904138"/>
            <a:ext cx="3941545" cy="3048308"/>
          </a:xfrm>
          <a:prstGeom prst="rect">
            <a:avLst/>
          </a:prstGeom>
        </p:spPr>
      </p:pic>
      <p:sp>
        <p:nvSpPr>
          <p:cNvPr id="12" name="Rectangle 2">
            <a:extLst>
              <a:ext uri="{FF2B5EF4-FFF2-40B4-BE49-F238E27FC236}">
                <a16:creationId xmlns:a16="http://schemas.microsoft.com/office/drawing/2014/main" id="{5A833A19-FFC2-F9FF-C6CD-5A34E2A75237}"/>
              </a:ext>
            </a:extLst>
          </p:cNvPr>
          <p:cNvSpPr>
            <a:spLocks noChangeArrowheads="1"/>
          </p:cNvSpPr>
          <p:nvPr/>
        </p:nvSpPr>
        <p:spPr bwMode="auto">
          <a:xfrm>
            <a:off x="1109394" y="4044458"/>
            <a:ext cx="10774630" cy="2062103"/>
          </a:xfrm>
          <a:prstGeom prst="rect">
            <a:avLst/>
          </a:prstGeom>
          <a:solidFill>
            <a:srgbClr val="EFF1FF"/>
          </a:solidFill>
          <a:ln>
            <a:noFill/>
          </a:ln>
          <a:effectLst/>
        </p:spPr>
        <p:txBody>
          <a:bodyPr vert="horz" wrap="square" lIns="91440" tIns="45720" rIns="91440" bIns="45720" numCol="1" anchor="ctr" anchorCtr="0" compatLnSpc="1">
            <a:prstTxWarp prst="textNoShape">
              <a:avLst/>
            </a:prstTxWarp>
            <a:spAutoFit/>
          </a:bodyPr>
          <a:lstStyle/>
          <a:p>
            <a:pPr marL="285750" indent="-285750" eaLnBrk="0" fontAlgn="base" hangingPunct="0">
              <a:spcBef>
                <a:spcPct val="0"/>
              </a:spcBef>
              <a:spcAft>
                <a:spcPct val="0"/>
              </a:spcAft>
              <a:buFont typeface="Arial" panose="020B0604020202020204" pitchFamily="34" charset="0"/>
              <a:buChar char="•"/>
            </a:pPr>
            <a:endParaRPr kumimoji="0" lang="en-US" altLang="en-US" sz="1600" b="1" i="0" u="none" strike="noStrike" cap="none" normalizeH="0" baseline="0" dirty="0">
              <a:ln>
                <a:noFill/>
              </a:ln>
              <a:solidFill>
                <a:schemeClr val="tx1"/>
              </a:solidFill>
              <a:effectLst/>
              <a:latin typeface="+mj-lt"/>
            </a:endParaRPr>
          </a:p>
          <a:p>
            <a:pPr marL="285750" indent="-285750" eaLnBrk="0" fontAlgn="base" hangingPunct="0">
              <a:spcBef>
                <a:spcPct val="0"/>
              </a:spcBef>
              <a:spcAft>
                <a:spcPct val="0"/>
              </a:spcAft>
              <a:buFont typeface="Arial" panose="020B0604020202020204" pitchFamily="34" charset="0"/>
              <a:buChar char="•"/>
            </a:pPr>
            <a:r>
              <a:rPr kumimoji="0" lang="en-US" altLang="en-US" sz="1600" b="1" i="0" u="none" strike="noStrike" cap="none" normalizeH="0" baseline="0" dirty="0">
                <a:ln>
                  <a:noFill/>
                </a:ln>
                <a:solidFill>
                  <a:schemeClr val="tx1"/>
                </a:solidFill>
                <a:effectLst/>
                <a:latin typeface="+mj-lt"/>
              </a:rPr>
              <a:t>Stage 1:</a:t>
            </a:r>
            <a:r>
              <a:rPr kumimoji="0" lang="en-US" altLang="en-US" sz="1600" b="0" i="0" u="none" strike="noStrike" cap="none" normalizeH="0" baseline="0" dirty="0">
                <a:ln>
                  <a:noFill/>
                </a:ln>
                <a:solidFill>
                  <a:schemeClr val="tx1"/>
                </a:solidFill>
                <a:effectLst/>
                <a:latin typeface="+mj-lt"/>
              </a:rPr>
              <a:t> Minimum temperature dominates due to its importance for germination and early crop </a:t>
            </a:r>
            <a:r>
              <a:rPr lang="en-US" altLang="en-US" sz="1600" dirty="0">
                <a:latin typeface="+mj-lt"/>
              </a:rPr>
              <a:t>establishment. Vegetation indices remain weak due to sparse canopy and soil background. </a:t>
            </a:r>
            <a:endParaRPr kumimoji="0" lang="en-US" altLang="en-US" sz="1600" b="0" i="0" u="none" strike="noStrike" cap="none" normalizeH="0" baseline="0" dirty="0">
              <a:ln>
                <a:noFill/>
              </a:ln>
              <a:solidFill>
                <a:schemeClr val="tx1"/>
              </a:solidFill>
              <a:effectLst/>
              <a:latin typeface="+mj-lt"/>
            </a:endParaRPr>
          </a:p>
          <a:p>
            <a:pPr marL="285750" indent="-285750" eaLnBrk="0" fontAlgn="base" hangingPunct="0">
              <a:spcBef>
                <a:spcPct val="0"/>
              </a:spcBef>
              <a:spcAft>
                <a:spcPct val="0"/>
              </a:spcAft>
              <a:buFont typeface="Arial" panose="020B0604020202020204" pitchFamily="34" charset="0"/>
              <a:buChar char="•"/>
            </a:pPr>
            <a:endParaRPr kumimoji="0" lang="en-US" altLang="en-US" sz="1600" b="0" i="0" u="none" strike="noStrike" cap="none" normalizeH="0" baseline="0" dirty="0">
              <a:ln>
                <a:noFill/>
              </a:ln>
              <a:solidFill>
                <a:schemeClr val="tx1"/>
              </a:solidFill>
              <a:effectLst/>
              <a:latin typeface="+mj-lt"/>
            </a:endParaRPr>
          </a:p>
          <a:p>
            <a:pPr marL="285750" indent="-285750" eaLnBrk="0" fontAlgn="base" hangingPunct="0">
              <a:spcBef>
                <a:spcPct val="0"/>
              </a:spcBef>
              <a:spcAft>
                <a:spcPct val="0"/>
              </a:spcAft>
              <a:buFont typeface="Arial" panose="020B0604020202020204" pitchFamily="34" charset="0"/>
              <a:buChar char="•"/>
            </a:pPr>
            <a:r>
              <a:rPr kumimoji="0" lang="en-US" altLang="en-US" sz="1600" b="1" i="0" u="none" strike="noStrike" cap="none" normalizeH="0" baseline="0" dirty="0">
                <a:ln>
                  <a:noFill/>
                </a:ln>
                <a:solidFill>
                  <a:schemeClr val="tx1"/>
                </a:solidFill>
                <a:effectLst/>
                <a:latin typeface="+mj-lt"/>
              </a:rPr>
              <a:t>Stage 2:</a:t>
            </a:r>
            <a:r>
              <a:rPr kumimoji="0" lang="en-US" altLang="en-US" sz="1600" b="0" i="0" u="none" strike="noStrike" cap="none" normalizeH="0" baseline="0" dirty="0">
                <a:ln>
                  <a:noFill/>
                </a:ln>
                <a:solidFill>
                  <a:schemeClr val="tx1"/>
                </a:solidFill>
                <a:effectLst/>
                <a:latin typeface="+mj-lt"/>
              </a:rPr>
              <a:t> Evapotranspiration becomes most important as crop water demand peaks during reproductive growth.</a:t>
            </a:r>
          </a:p>
          <a:p>
            <a:pPr marL="285750" indent="-285750" eaLnBrk="0" fontAlgn="base" hangingPunct="0">
              <a:spcBef>
                <a:spcPct val="0"/>
              </a:spcBef>
              <a:spcAft>
                <a:spcPct val="0"/>
              </a:spcAft>
              <a:buFont typeface="Arial" panose="020B0604020202020204" pitchFamily="34" charset="0"/>
              <a:buChar char="•"/>
            </a:pPr>
            <a:endParaRPr kumimoji="0" lang="en-US" altLang="en-US" sz="1600" b="0" i="0" u="none" strike="noStrike" cap="none" normalizeH="0" baseline="0" dirty="0">
              <a:ln>
                <a:noFill/>
              </a:ln>
              <a:solidFill>
                <a:schemeClr val="tx1"/>
              </a:solidFill>
              <a:effectLst/>
              <a:latin typeface="+mj-lt"/>
            </a:endParaRPr>
          </a:p>
          <a:p>
            <a:pPr marL="285750" indent="-285750" eaLnBrk="0" fontAlgn="base" hangingPunct="0">
              <a:spcBef>
                <a:spcPct val="0"/>
              </a:spcBef>
              <a:spcAft>
                <a:spcPct val="0"/>
              </a:spcAft>
              <a:buFont typeface="Arial" panose="020B0604020202020204" pitchFamily="34" charset="0"/>
              <a:buChar char="•"/>
            </a:pPr>
            <a:r>
              <a:rPr kumimoji="0" lang="en-US" altLang="en-US" sz="1600" b="1" i="0" u="none" strike="noStrike" cap="none" normalizeH="0" baseline="0" dirty="0">
                <a:ln>
                  <a:noFill/>
                </a:ln>
                <a:solidFill>
                  <a:schemeClr val="tx1"/>
                </a:solidFill>
                <a:effectLst/>
                <a:latin typeface="+mj-lt"/>
              </a:rPr>
              <a:t>Stage 3:</a:t>
            </a:r>
            <a:r>
              <a:rPr kumimoji="0" lang="en-US" altLang="en-US" sz="1600" b="0" i="0" u="none" strike="noStrike" cap="none" normalizeH="0" baseline="0" dirty="0">
                <a:ln>
                  <a:noFill/>
                </a:ln>
                <a:solidFill>
                  <a:schemeClr val="tx1"/>
                </a:solidFill>
                <a:effectLst/>
                <a:latin typeface="+mj-lt"/>
              </a:rPr>
              <a:t> Enhanced Vegetation Index (EVI) is the strongest predictor, capturing canopy </a:t>
            </a:r>
            <a:r>
              <a:rPr kumimoji="0" lang="en-US" altLang="en-US" sz="1600" b="0" i="0" u="none" strike="noStrike" cap="none" normalizeH="0" baseline="0" dirty="0" err="1">
                <a:ln>
                  <a:noFill/>
                </a:ln>
                <a:solidFill>
                  <a:schemeClr val="tx1"/>
                </a:solidFill>
                <a:effectLst/>
                <a:latin typeface="+mj-lt"/>
              </a:rPr>
              <a:t>vigour</a:t>
            </a:r>
            <a:r>
              <a:rPr kumimoji="0" lang="en-US" altLang="en-US" sz="1600" b="0" i="0" u="none" strike="noStrike" cap="none" normalizeH="0" baseline="0" dirty="0">
                <a:ln>
                  <a:noFill/>
                </a:ln>
                <a:solidFill>
                  <a:schemeClr val="tx1"/>
                </a:solidFill>
                <a:effectLst/>
                <a:latin typeface="+mj-lt"/>
              </a:rPr>
              <a:t> and biomass during seed fill.</a:t>
            </a:r>
          </a:p>
          <a:p>
            <a:pPr marL="285750" indent="-285750" eaLnBrk="0" fontAlgn="base" hangingPunct="0">
              <a:spcBef>
                <a:spcPct val="0"/>
              </a:spcBef>
              <a:spcAft>
                <a:spcPct val="0"/>
              </a:spcAft>
              <a:buFont typeface="Arial" panose="020B0604020202020204" pitchFamily="34" charset="0"/>
              <a:buChar char="•"/>
            </a:pPr>
            <a:endParaRPr kumimoji="0" lang="en-US" altLang="en-US" sz="1600" b="0" i="0" u="none" strike="noStrike" cap="none" normalizeH="0" baseline="0" dirty="0">
              <a:ln>
                <a:noFill/>
              </a:ln>
              <a:solidFill>
                <a:schemeClr val="tx1"/>
              </a:solidFill>
              <a:effectLst/>
              <a:latin typeface="+mj-lt"/>
            </a:endParaRPr>
          </a:p>
        </p:txBody>
      </p:sp>
    </p:spTree>
    <p:extLst>
      <p:ext uri="{BB962C8B-B14F-4D97-AF65-F5344CB8AC3E}">
        <p14:creationId xmlns:p14="http://schemas.microsoft.com/office/powerpoint/2010/main" val="19143725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515954-DFA9-DDC1-4AE5-9EAB15D0FB5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479BF9E-2BA9-A02C-8843-20EE69469336}"/>
              </a:ext>
            </a:extLst>
          </p:cNvPr>
          <p:cNvSpPr>
            <a:spLocks noGrp="1"/>
          </p:cNvSpPr>
          <p:nvPr>
            <p:ph type="title"/>
          </p:nvPr>
        </p:nvSpPr>
        <p:spPr>
          <a:xfrm>
            <a:off x="326847" y="288389"/>
            <a:ext cx="11140729" cy="1232435"/>
          </a:xfrm>
        </p:spPr>
        <p:txBody>
          <a:bodyPr>
            <a:normAutofit/>
          </a:bodyPr>
          <a:lstStyle/>
          <a:p>
            <a:r>
              <a:rPr lang="en-AU" dirty="0"/>
              <a:t>Why Early Payouts Matter: </a:t>
            </a:r>
            <a:r>
              <a:rPr lang="en-AU" i="1" dirty="0"/>
              <a:t>Turning Insurance into Action</a:t>
            </a:r>
          </a:p>
        </p:txBody>
      </p:sp>
      <p:sp>
        <p:nvSpPr>
          <p:cNvPr id="5" name="Slide Number Placeholder 4">
            <a:extLst>
              <a:ext uri="{FF2B5EF4-FFF2-40B4-BE49-F238E27FC236}">
                <a16:creationId xmlns:a16="http://schemas.microsoft.com/office/drawing/2014/main" id="{8B881401-D53E-4C38-FA87-F4A1AC2381C5}"/>
              </a:ext>
            </a:extLst>
          </p:cNvPr>
          <p:cNvSpPr>
            <a:spLocks noGrp="1"/>
          </p:cNvSpPr>
          <p:nvPr>
            <p:ph type="sldNum" sz="quarter" idx="12"/>
          </p:nvPr>
        </p:nvSpPr>
        <p:spPr/>
        <p:txBody>
          <a:bodyPr/>
          <a:lstStyle/>
          <a:p>
            <a:fld id="{741AFF56-1126-4107-9C02-BC0EFBF16431}" type="slidenum">
              <a:rPr lang="en-GB" smtClean="0"/>
              <a:pPr/>
              <a:t>19</a:t>
            </a:fld>
            <a:endParaRPr lang="en-GB" dirty="0"/>
          </a:p>
        </p:txBody>
      </p:sp>
      <p:sp>
        <p:nvSpPr>
          <p:cNvPr id="2" name="Footer Placeholder 4">
            <a:extLst>
              <a:ext uri="{FF2B5EF4-FFF2-40B4-BE49-F238E27FC236}">
                <a16:creationId xmlns:a16="http://schemas.microsoft.com/office/drawing/2014/main" id="{8712EF82-A39A-A4A0-B3E1-CB6E2D1A3692}"/>
              </a:ext>
            </a:extLst>
          </p:cNvPr>
          <p:cNvSpPr>
            <a:spLocks noGrp="1"/>
          </p:cNvSpPr>
          <p:nvPr>
            <p:ph type="ftr" sz="quarter" idx="3"/>
          </p:nvPr>
        </p:nvSpPr>
        <p:spPr>
          <a:xfrm>
            <a:off x="1872449" y="6365425"/>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solidFill>
                  <a:schemeClr val="tx1"/>
                </a:solidFill>
              </a:rPr>
              <a:t>Presented at the 2026 All Actuaries Summit</a:t>
            </a:r>
          </a:p>
        </p:txBody>
      </p:sp>
      <p:pic>
        <p:nvPicPr>
          <p:cNvPr id="11" name="Picture 10">
            <a:extLst>
              <a:ext uri="{FF2B5EF4-FFF2-40B4-BE49-F238E27FC236}">
                <a16:creationId xmlns:a16="http://schemas.microsoft.com/office/drawing/2014/main" id="{1EC3E71B-6012-5C4E-DE7E-F8EA94981163}"/>
              </a:ext>
            </a:extLst>
          </p:cNvPr>
          <p:cNvPicPr>
            <a:picLocks noChangeAspect="1"/>
          </p:cNvPicPr>
          <p:nvPr/>
        </p:nvPicPr>
        <p:blipFill>
          <a:blip r:embed="rId3">
            <a:extLst>
              <a:ext uri="{28A0092B-C50C-407E-A947-70E740481C1C}">
                <a14:useLocalDpi xmlns:a14="http://schemas.microsoft.com/office/drawing/2010/main" val="0"/>
              </a:ext>
            </a:extLst>
          </a:blip>
          <a:srcRect t="12114" b="37613"/>
          <a:stretch>
            <a:fillRect/>
          </a:stretch>
        </p:blipFill>
        <p:spPr>
          <a:xfrm>
            <a:off x="337873" y="1051174"/>
            <a:ext cx="11687230" cy="3917032"/>
          </a:xfrm>
          <a:prstGeom prst="rect">
            <a:avLst/>
          </a:prstGeom>
        </p:spPr>
      </p:pic>
      <p:pic>
        <p:nvPicPr>
          <p:cNvPr id="12" name="Picture 11">
            <a:extLst>
              <a:ext uri="{FF2B5EF4-FFF2-40B4-BE49-F238E27FC236}">
                <a16:creationId xmlns:a16="http://schemas.microsoft.com/office/drawing/2014/main" id="{9FFF00FE-2276-CD48-684E-1B7A46723C66}"/>
              </a:ext>
            </a:extLst>
          </p:cNvPr>
          <p:cNvPicPr>
            <a:picLocks noChangeAspect="1"/>
          </p:cNvPicPr>
          <p:nvPr/>
        </p:nvPicPr>
        <p:blipFill>
          <a:blip r:embed="rId3">
            <a:extLst>
              <a:ext uri="{28A0092B-C50C-407E-A947-70E740481C1C}">
                <a14:useLocalDpi xmlns:a14="http://schemas.microsoft.com/office/drawing/2010/main" val="0"/>
              </a:ext>
            </a:extLst>
          </a:blip>
          <a:srcRect l="9223" t="86763" r="9174" b="2222"/>
          <a:stretch>
            <a:fillRect/>
          </a:stretch>
        </p:blipFill>
        <p:spPr>
          <a:xfrm>
            <a:off x="895399" y="4968206"/>
            <a:ext cx="10572178" cy="951372"/>
          </a:xfrm>
          <a:prstGeom prst="rect">
            <a:avLst/>
          </a:prstGeom>
        </p:spPr>
      </p:pic>
    </p:spTree>
    <p:extLst>
      <p:ext uri="{BB962C8B-B14F-4D97-AF65-F5344CB8AC3E}">
        <p14:creationId xmlns:p14="http://schemas.microsoft.com/office/powerpoint/2010/main" val="29209292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473BD90-0BAA-FF9D-EDF9-05C26880700E}"/>
              </a:ext>
            </a:extLst>
          </p:cNvPr>
          <p:cNvPicPr>
            <a:picLocks noChangeAspect="1"/>
          </p:cNvPicPr>
          <p:nvPr/>
        </p:nvPicPr>
        <p:blipFill>
          <a:blip r:embed="rId3">
            <a:extLst>
              <a:ext uri="{28A0092B-C50C-407E-A947-70E740481C1C}">
                <a14:useLocalDpi xmlns:a14="http://schemas.microsoft.com/office/drawing/2010/main" val="0"/>
              </a:ext>
            </a:extLst>
          </a:blip>
          <a:srcRect l="48148" r="2391" b="57334"/>
          <a:stretch>
            <a:fillRect/>
          </a:stretch>
        </p:blipFill>
        <p:spPr>
          <a:xfrm>
            <a:off x="133350" y="-126"/>
            <a:ext cx="11925300" cy="6858126"/>
          </a:xfrm>
          <a:prstGeom prst="rect">
            <a:avLst/>
          </a:prstGeom>
          <a:ln>
            <a:noFill/>
          </a:ln>
          <a:effectLst>
            <a:softEdge rad="112500"/>
          </a:effectLst>
        </p:spPr>
      </p:pic>
    </p:spTree>
    <p:extLst>
      <p:ext uri="{BB962C8B-B14F-4D97-AF65-F5344CB8AC3E}">
        <p14:creationId xmlns:p14="http://schemas.microsoft.com/office/powerpoint/2010/main" val="6461889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FCA0D0-F057-CA18-B17D-F22FD5CA4871}"/>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37F43EF4-536D-F266-9E16-30B8D91D3445}"/>
              </a:ext>
            </a:extLst>
          </p:cNvPr>
          <p:cNvSpPr/>
          <p:nvPr/>
        </p:nvSpPr>
        <p:spPr>
          <a:xfrm>
            <a:off x="269374" y="3101921"/>
            <a:ext cx="6139430" cy="3640063"/>
          </a:xfrm>
          <a:prstGeom prst="rect">
            <a:avLst/>
          </a:prstGeom>
          <a:solidFill>
            <a:schemeClr val="bg1"/>
          </a:solidFill>
          <a:ln w="28575">
            <a:solidFill>
              <a:srgbClr val="C0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Title 2">
            <a:extLst>
              <a:ext uri="{FF2B5EF4-FFF2-40B4-BE49-F238E27FC236}">
                <a16:creationId xmlns:a16="http://schemas.microsoft.com/office/drawing/2014/main" id="{17E34D16-4F3B-188E-BF65-8968CA0ACD09}"/>
              </a:ext>
            </a:extLst>
          </p:cNvPr>
          <p:cNvSpPr>
            <a:spLocks noGrp="1"/>
          </p:cNvSpPr>
          <p:nvPr>
            <p:ph type="title"/>
          </p:nvPr>
        </p:nvSpPr>
        <p:spPr>
          <a:xfrm>
            <a:off x="326847" y="288389"/>
            <a:ext cx="11140729" cy="1232435"/>
          </a:xfrm>
        </p:spPr>
        <p:txBody>
          <a:bodyPr>
            <a:normAutofit/>
          </a:bodyPr>
          <a:lstStyle/>
          <a:p>
            <a:r>
              <a:rPr lang="en-AU" dirty="0"/>
              <a:t>Why Early Payouts Matter: </a:t>
            </a:r>
            <a:r>
              <a:rPr lang="en-AU" i="1" dirty="0"/>
              <a:t>Turning Insurance into Action</a:t>
            </a:r>
          </a:p>
        </p:txBody>
      </p:sp>
      <p:sp>
        <p:nvSpPr>
          <p:cNvPr id="5" name="Slide Number Placeholder 4">
            <a:extLst>
              <a:ext uri="{FF2B5EF4-FFF2-40B4-BE49-F238E27FC236}">
                <a16:creationId xmlns:a16="http://schemas.microsoft.com/office/drawing/2014/main" id="{D9495416-C755-515B-0158-011F15E8F2B3}"/>
              </a:ext>
            </a:extLst>
          </p:cNvPr>
          <p:cNvSpPr>
            <a:spLocks noGrp="1"/>
          </p:cNvSpPr>
          <p:nvPr>
            <p:ph type="sldNum" sz="quarter" idx="12"/>
          </p:nvPr>
        </p:nvSpPr>
        <p:spPr/>
        <p:txBody>
          <a:bodyPr/>
          <a:lstStyle/>
          <a:p>
            <a:fld id="{741AFF56-1126-4107-9C02-BC0EFBF16431}" type="slidenum">
              <a:rPr lang="en-GB" smtClean="0"/>
              <a:pPr/>
              <a:t>20</a:t>
            </a:fld>
            <a:endParaRPr lang="en-GB" dirty="0"/>
          </a:p>
        </p:txBody>
      </p:sp>
      <p:sp>
        <p:nvSpPr>
          <p:cNvPr id="2" name="Footer Placeholder 4">
            <a:extLst>
              <a:ext uri="{FF2B5EF4-FFF2-40B4-BE49-F238E27FC236}">
                <a16:creationId xmlns:a16="http://schemas.microsoft.com/office/drawing/2014/main" id="{40868289-CEF8-3240-98FC-F6C2F40C3818}"/>
              </a:ext>
            </a:extLst>
          </p:cNvPr>
          <p:cNvSpPr>
            <a:spLocks noGrp="1"/>
          </p:cNvSpPr>
          <p:nvPr>
            <p:ph type="ftr" sz="quarter" idx="3"/>
          </p:nvPr>
        </p:nvSpPr>
        <p:spPr>
          <a:xfrm>
            <a:off x="1872449" y="6365425"/>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solidFill>
                  <a:schemeClr val="tx1"/>
                </a:solidFill>
              </a:rPr>
              <a:t>Presented at the 2026 All Actuaries Summit</a:t>
            </a:r>
          </a:p>
        </p:txBody>
      </p:sp>
      <p:sp>
        <p:nvSpPr>
          <p:cNvPr id="4" name="Rectangle 2">
            <a:extLst>
              <a:ext uri="{FF2B5EF4-FFF2-40B4-BE49-F238E27FC236}">
                <a16:creationId xmlns:a16="http://schemas.microsoft.com/office/drawing/2014/main" id="{6C4CE660-7EC8-B993-57FA-C1F482FF8FAA}"/>
              </a:ext>
            </a:extLst>
          </p:cNvPr>
          <p:cNvSpPr>
            <a:spLocks noChangeArrowheads="1"/>
          </p:cNvSpPr>
          <p:nvPr/>
        </p:nvSpPr>
        <p:spPr bwMode="auto">
          <a:xfrm>
            <a:off x="6740616" y="1005453"/>
            <a:ext cx="5214317" cy="5632311"/>
          </a:xfrm>
          <a:prstGeom prst="rect">
            <a:avLst/>
          </a:prstGeom>
          <a:solidFill>
            <a:srgbClr val="EFF1FF"/>
          </a:solidFill>
          <a:ln>
            <a:noFill/>
          </a:ln>
          <a:effectLst/>
        </p:spPr>
        <p:txBody>
          <a:bodyPr vert="horz" wrap="square" lIns="91440" tIns="45720" rIns="91440" bIns="45720" numCol="1" anchor="ctr" anchorCtr="0" compatLnSpc="1">
            <a:prstTxWarp prst="textNoShape">
              <a:avLst/>
            </a:prstTxWarp>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AU" sz="1800" b="0" i="0" u="none" strike="noStrike" kern="1200" cap="none" spc="0" normalizeH="0" baseline="0" noProof="0" dirty="0">
              <a:ln>
                <a:noFill/>
              </a:ln>
              <a:solidFill>
                <a:prstClr val="black"/>
              </a:solidFill>
              <a:effectLst/>
              <a:uLnTx/>
              <a:uFillTx/>
              <a:latin typeface="ABC Oracle (Body)"/>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AU" sz="1800" b="0" i="0" u="none" strike="noStrike" kern="1200" cap="none" spc="0" normalizeH="0" baseline="0" noProof="0" dirty="0">
              <a:ln>
                <a:noFill/>
              </a:ln>
              <a:solidFill>
                <a:prstClr val="black"/>
              </a:solidFill>
              <a:effectLst/>
              <a:uLnTx/>
              <a:uFillTx/>
              <a:latin typeface="ABC Oracle (Body)"/>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AU" sz="1800" b="0" i="0" u="none" strike="noStrike" kern="1200" cap="none" spc="0" normalizeH="0" baseline="0" noProof="0" dirty="0">
              <a:ln>
                <a:noFill/>
              </a:ln>
              <a:solidFill>
                <a:prstClr val="black"/>
              </a:solidFill>
              <a:effectLst/>
              <a:uLnTx/>
              <a:uFillTx/>
              <a:latin typeface="ABC Oracle (Body)"/>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BC Oracle (Body)"/>
              </a:rPr>
              <a:t>The proposed WII product with </a:t>
            </a:r>
            <a:r>
              <a:rPr kumimoji="0" lang="en-US" sz="1800" b="1" i="0" u="none" strike="noStrike" kern="1200" cap="none" spc="0" normalizeH="0" baseline="0" noProof="0" dirty="0">
                <a:ln>
                  <a:noFill/>
                </a:ln>
                <a:solidFill>
                  <a:prstClr val="black"/>
                </a:solidFill>
                <a:effectLst/>
                <a:uLnTx/>
                <a:uFillTx/>
                <a:latin typeface="ABC Oracle (Body)"/>
              </a:rPr>
              <a:t>staggered payouts</a:t>
            </a:r>
            <a:r>
              <a:rPr kumimoji="0" lang="en-US" sz="1800" b="0" i="0" u="none" strike="noStrike" kern="1200" cap="none" spc="0" normalizeH="0" baseline="0" noProof="0" dirty="0">
                <a:ln>
                  <a:noFill/>
                </a:ln>
                <a:solidFill>
                  <a:prstClr val="black"/>
                </a:solidFill>
                <a:effectLst/>
                <a:uLnTx/>
                <a:uFillTx/>
                <a:latin typeface="ABC Oracle (Body)"/>
              </a:rPr>
              <a:t> delivered greater financial benefits to policyholders overall</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ABC Oracle (Body)"/>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ABC Oracle (Body)"/>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BC Oracle (Body)"/>
              </a:rPr>
              <a:t>The staggered payout mechanism improved both the </a:t>
            </a:r>
            <a:r>
              <a:rPr kumimoji="0" lang="en-US" sz="1800" b="1" i="0" u="none" strike="noStrike" kern="1200" cap="none" spc="0" normalizeH="0" baseline="0" noProof="0" dirty="0">
                <a:ln>
                  <a:noFill/>
                </a:ln>
                <a:solidFill>
                  <a:prstClr val="black"/>
                </a:solidFill>
                <a:effectLst/>
                <a:uLnTx/>
                <a:uFillTx/>
                <a:latin typeface="ABC Oracle (Body)"/>
              </a:rPr>
              <a:t>responsiveness</a:t>
            </a:r>
            <a:r>
              <a:rPr kumimoji="0" lang="en-US" sz="1800" b="0" i="0" u="none" strike="noStrike" kern="1200" cap="none" spc="0" normalizeH="0" baseline="0" noProof="0" dirty="0">
                <a:ln>
                  <a:noFill/>
                </a:ln>
                <a:solidFill>
                  <a:prstClr val="black"/>
                </a:solidFill>
                <a:effectLst/>
                <a:uLnTx/>
                <a:uFillTx/>
                <a:latin typeface="ABC Oracle (Body)"/>
              </a:rPr>
              <a:t> and the </a:t>
            </a:r>
            <a:r>
              <a:rPr kumimoji="0" lang="en-US" sz="1800" b="1" i="0" u="none" strike="noStrike" kern="1200" cap="none" spc="0" normalizeH="0" baseline="0" noProof="0" dirty="0">
                <a:ln>
                  <a:noFill/>
                </a:ln>
                <a:solidFill>
                  <a:prstClr val="black"/>
                </a:solidFill>
                <a:effectLst/>
                <a:uLnTx/>
                <a:uFillTx/>
                <a:latin typeface="ABC Oracle (Body)"/>
              </a:rPr>
              <a:t>adequacy</a:t>
            </a:r>
            <a:r>
              <a:rPr kumimoji="0" lang="en-US" sz="1800" b="0" i="0" u="none" strike="noStrike" kern="1200" cap="none" spc="0" normalizeH="0" baseline="0" noProof="0" dirty="0">
                <a:ln>
                  <a:noFill/>
                </a:ln>
                <a:solidFill>
                  <a:prstClr val="black"/>
                </a:solidFill>
                <a:effectLst/>
                <a:uLnTx/>
                <a:uFillTx/>
                <a:latin typeface="ABC Oracle (Body)"/>
              </a:rPr>
              <a:t> </a:t>
            </a:r>
            <a:r>
              <a:rPr kumimoji="0" lang="en-US" sz="1800" b="1" i="0" u="none" strike="noStrike" kern="1200" cap="none" spc="0" normalizeH="0" baseline="0" noProof="0" dirty="0">
                <a:ln>
                  <a:noFill/>
                </a:ln>
                <a:solidFill>
                  <a:prstClr val="black"/>
                </a:solidFill>
                <a:effectLst/>
                <a:uLnTx/>
                <a:uFillTx/>
                <a:latin typeface="ABC Oracle (Body)"/>
              </a:rPr>
              <a:t>of</a:t>
            </a:r>
            <a:r>
              <a:rPr kumimoji="0" lang="en-US" sz="1800" b="0" i="0" u="none" strike="noStrike" kern="1200" cap="none" spc="0" normalizeH="0" baseline="0" noProof="0" dirty="0">
                <a:ln>
                  <a:noFill/>
                </a:ln>
                <a:solidFill>
                  <a:prstClr val="black"/>
                </a:solidFill>
                <a:effectLst/>
                <a:uLnTx/>
                <a:uFillTx/>
                <a:latin typeface="ABC Oracle (Body)"/>
              </a:rPr>
              <a:t> </a:t>
            </a:r>
            <a:r>
              <a:rPr kumimoji="0" lang="en-US" sz="1800" b="1" i="0" u="none" strike="noStrike" kern="1200" cap="none" spc="0" normalizeH="0" baseline="0" noProof="0" dirty="0">
                <a:ln>
                  <a:noFill/>
                </a:ln>
                <a:solidFill>
                  <a:prstClr val="black"/>
                </a:solidFill>
                <a:effectLst/>
                <a:uLnTx/>
                <a:uFillTx/>
                <a:latin typeface="ABC Oracle (Body)"/>
              </a:rPr>
              <a:t>compensation</a:t>
            </a:r>
            <a:r>
              <a:rPr kumimoji="0" lang="en-US" sz="1800" b="0" i="0" u="none" strike="noStrike" kern="1200" cap="none" spc="0" normalizeH="0" baseline="0" noProof="0" dirty="0">
                <a:ln>
                  <a:noFill/>
                </a:ln>
                <a:solidFill>
                  <a:prstClr val="black"/>
                </a:solidFill>
                <a:effectLst/>
                <a:uLnTx/>
                <a:uFillTx/>
                <a:latin typeface="ABC Oracle (Body)"/>
              </a:rPr>
              <a:t> </a:t>
            </a:r>
            <a:endParaRPr kumimoji="0" lang="en-AU" sz="1800" b="0" i="0" u="none" strike="noStrike" kern="1200" cap="none" spc="0" normalizeH="0" baseline="0" noProof="0" dirty="0">
              <a:ln>
                <a:noFill/>
              </a:ln>
              <a:solidFill>
                <a:prstClr val="black"/>
              </a:solidFill>
              <a:effectLst/>
              <a:uLnTx/>
              <a:uFillTx/>
              <a:latin typeface="ABC Oracle (Body)"/>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AU" sz="1800" b="0" i="0" u="none" strike="noStrike" kern="1200" cap="none" spc="0" normalizeH="0" baseline="0" noProof="0" dirty="0">
              <a:ln>
                <a:noFill/>
              </a:ln>
              <a:solidFill>
                <a:prstClr val="black"/>
              </a:solidFill>
              <a:effectLst/>
              <a:uLnTx/>
              <a:uFillTx/>
              <a:latin typeface="ABC Oracle (Body)"/>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AU" sz="1800" b="0" i="0" u="none" strike="noStrike" kern="1200" cap="none" spc="0" normalizeH="0" baseline="0" noProof="0" dirty="0">
              <a:ln>
                <a:noFill/>
              </a:ln>
              <a:solidFill>
                <a:prstClr val="black"/>
              </a:solidFill>
              <a:effectLst/>
              <a:uLnTx/>
              <a:uFillTx/>
              <a:latin typeface="ABC Oracle (Body)"/>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BC Oracle (Body)"/>
              </a:rPr>
              <a:t>Payouts in stages 1 and stage 2 are smaller, given that the </a:t>
            </a:r>
            <a:r>
              <a:rPr kumimoji="0" lang="en-US" sz="1800" b="1" i="0" u="none" strike="noStrike" kern="1200" cap="none" spc="0" normalizeH="0" baseline="0" noProof="0" dirty="0">
                <a:ln>
                  <a:noFill/>
                </a:ln>
                <a:solidFill>
                  <a:prstClr val="black"/>
                </a:solidFill>
                <a:effectLst/>
                <a:uLnTx/>
                <a:uFillTx/>
                <a:latin typeface="ABC Oracle (Body)"/>
              </a:rPr>
              <a:t>strike thresholds have intentionally been chosen to be lower</a:t>
            </a:r>
            <a:r>
              <a:rPr kumimoji="0" lang="en-US" sz="1800" b="0" i="0" u="none" strike="noStrike" kern="1200" cap="none" spc="0" normalizeH="0" baseline="0" noProof="0" dirty="0">
                <a:ln>
                  <a:noFill/>
                </a:ln>
                <a:solidFill>
                  <a:prstClr val="black"/>
                </a:solidFill>
                <a:effectLst/>
                <a:uLnTx/>
                <a:uFillTx/>
                <a:latin typeface="ABC Oracle (Body)"/>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AU" sz="1800" b="0" i="0" u="none" strike="noStrike" kern="1200" cap="none" spc="0" normalizeH="0" baseline="0" noProof="0" dirty="0">
              <a:ln>
                <a:noFill/>
              </a:ln>
              <a:solidFill>
                <a:prstClr val="black"/>
              </a:solidFill>
              <a:effectLst/>
              <a:uLnTx/>
              <a:uFillTx/>
              <a:latin typeface="ABC Oracle (Body)"/>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AU" sz="1800" b="0" i="0" u="none" strike="noStrike" kern="1200" cap="none" spc="0" normalizeH="0" baseline="0" noProof="0" dirty="0">
              <a:ln>
                <a:noFill/>
              </a:ln>
              <a:solidFill>
                <a:prstClr val="black"/>
              </a:solidFill>
              <a:effectLst/>
              <a:uLnTx/>
              <a:uFillTx/>
              <a:latin typeface="ABC Oracle (Body)"/>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AU" sz="1800" b="0" i="0" u="none" strike="noStrike" kern="1200" cap="none" spc="0" normalizeH="0" baseline="0" noProof="0" dirty="0">
              <a:ln>
                <a:noFill/>
              </a:ln>
              <a:solidFill>
                <a:prstClr val="black"/>
              </a:solidFill>
              <a:effectLst/>
              <a:uLnTx/>
              <a:uFillTx/>
              <a:latin typeface="ABC Oracle (Body)"/>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black"/>
              </a:solidFill>
              <a:effectLst/>
              <a:uLnTx/>
              <a:uFillTx/>
              <a:latin typeface="ABC Oracle (Body)"/>
            </a:endParaRPr>
          </a:p>
        </p:txBody>
      </p:sp>
      <p:pic>
        <p:nvPicPr>
          <p:cNvPr id="6" name="Picture 5">
            <a:extLst>
              <a:ext uri="{FF2B5EF4-FFF2-40B4-BE49-F238E27FC236}">
                <a16:creationId xmlns:a16="http://schemas.microsoft.com/office/drawing/2014/main" id="{D5ABA951-967E-9AC2-AF19-DA5052B68A08}"/>
              </a:ext>
            </a:extLst>
          </p:cNvPr>
          <p:cNvPicPr>
            <a:picLocks noChangeAspect="1"/>
          </p:cNvPicPr>
          <p:nvPr/>
        </p:nvPicPr>
        <p:blipFill>
          <a:blip r:embed="rId3"/>
          <a:srcRect b="66864"/>
          <a:stretch>
            <a:fillRect/>
          </a:stretch>
        </p:blipFill>
        <p:spPr>
          <a:xfrm>
            <a:off x="383674" y="876125"/>
            <a:ext cx="6139430" cy="1836261"/>
          </a:xfrm>
          <a:prstGeom prst="rect">
            <a:avLst/>
          </a:prstGeom>
        </p:spPr>
      </p:pic>
      <p:pic>
        <p:nvPicPr>
          <p:cNvPr id="7" name="Picture 6">
            <a:extLst>
              <a:ext uri="{FF2B5EF4-FFF2-40B4-BE49-F238E27FC236}">
                <a16:creationId xmlns:a16="http://schemas.microsoft.com/office/drawing/2014/main" id="{59F6425D-68FE-1131-2066-087AA2AFC136}"/>
              </a:ext>
            </a:extLst>
          </p:cNvPr>
          <p:cNvPicPr>
            <a:picLocks noChangeAspect="1"/>
          </p:cNvPicPr>
          <p:nvPr/>
        </p:nvPicPr>
        <p:blipFill>
          <a:blip r:embed="rId3"/>
          <a:srcRect t="65477"/>
          <a:stretch>
            <a:fillRect/>
          </a:stretch>
        </p:blipFill>
        <p:spPr>
          <a:xfrm>
            <a:off x="482190" y="4888410"/>
            <a:ext cx="5613810" cy="1749354"/>
          </a:xfrm>
          <a:prstGeom prst="rect">
            <a:avLst/>
          </a:prstGeom>
        </p:spPr>
      </p:pic>
      <p:sp>
        <p:nvSpPr>
          <p:cNvPr id="9" name="Arrow: Down 8">
            <a:extLst>
              <a:ext uri="{FF2B5EF4-FFF2-40B4-BE49-F238E27FC236}">
                <a16:creationId xmlns:a16="http://schemas.microsoft.com/office/drawing/2014/main" id="{DE483DEC-0086-663B-0C1D-8F10CEF688D8}"/>
              </a:ext>
            </a:extLst>
          </p:cNvPr>
          <p:cNvSpPr/>
          <p:nvPr/>
        </p:nvSpPr>
        <p:spPr>
          <a:xfrm rot="10800000">
            <a:off x="591445" y="2395632"/>
            <a:ext cx="531841" cy="706289"/>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0" name="Plus Sign 9">
            <a:extLst>
              <a:ext uri="{FF2B5EF4-FFF2-40B4-BE49-F238E27FC236}">
                <a16:creationId xmlns:a16="http://schemas.microsoft.com/office/drawing/2014/main" id="{B5F995C8-2781-4500-7E09-7DD7E9B72D5D}"/>
              </a:ext>
            </a:extLst>
          </p:cNvPr>
          <p:cNvSpPr/>
          <p:nvPr/>
        </p:nvSpPr>
        <p:spPr>
          <a:xfrm>
            <a:off x="2909474" y="3885630"/>
            <a:ext cx="304800" cy="342900"/>
          </a:xfrm>
          <a:prstGeom prst="mathPlus">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AU"/>
          </a:p>
        </p:txBody>
      </p:sp>
      <p:sp>
        <p:nvSpPr>
          <p:cNvPr id="13" name="Plus Sign 12">
            <a:extLst>
              <a:ext uri="{FF2B5EF4-FFF2-40B4-BE49-F238E27FC236}">
                <a16:creationId xmlns:a16="http://schemas.microsoft.com/office/drawing/2014/main" id="{66DE2188-3523-6A35-B261-73F35DE9F975}"/>
              </a:ext>
            </a:extLst>
          </p:cNvPr>
          <p:cNvSpPr/>
          <p:nvPr/>
        </p:nvSpPr>
        <p:spPr>
          <a:xfrm>
            <a:off x="1123286" y="5676194"/>
            <a:ext cx="304800" cy="342900"/>
          </a:xfrm>
          <a:prstGeom prst="mathPlus">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AU"/>
          </a:p>
        </p:txBody>
      </p:sp>
      <p:pic>
        <p:nvPicPr>
          <p:cNvPr id="14" name="Picture 13">
            <a:extLst>
              <a:ext uri="{FF2B5EF4-FFF2-40B4-BE49-F238E27FC236}">
                <a16:creationId xmlns:a16="http://schemas.microsoft.com/office/drawing/2014/main" id="{55EF250C-74D1-B8E5-7C4A-F9189C9242D7}"/>
              </a:ext>
            </a:extLst>
          </p:cNvPr>
          <p:cNvPicPr>
            <a:picLocks noChangeAspect="1"/>
          </p:cNvPicPr>
          <p:nvPr/>
        </p:nvPicPr>
        <p:blipFill>
          <a:blip r:embed="rId3"/>
          <a:srcRect t="32220" r="54747" b="32406"/>
          <a:stretch>
            <a:fillRect/>
          </a:stretch>
        </p:blipFill>
        <p:spPr>
          <a:xfrm>
            <a:off x="299582" y="3160856"/>
            <a:ext cx="2540410" cy="1792449"/>
          </a:xfrm>
          <a:prstGeom prst="rect">
            <a:avLst/>
          </a:prstGeom>
        </p:spPr>
      </p:pic>
      <p:pic>
        <p:nvPicPr>
          <p:cNvPr id="15" name="Picture 14">
            <a:extLst>
              <a:ext uri="{FF2B5EF4-FFF2-40B4-BE49-F238E27FC236}">
                <a16:creationId xmlns:a16="http://schemas.microsoft.com/office/drawing/2014/main" id="{C8631B24-733A-C2FE-F41E-76EEEAB5CE53}"/>
              </a:ext>
            </a:extLst>
          </p:cNvPr>
          <p:cNvPicPr>
            <a:picLocks noChangeAspect="1"/>
          </p:cNvPicPr>
          <p:nvPr/>
        </p:nvPicPr>
        <p:blipFill>
          <a:blip r:embed="rId3"/>
          <a:srcRect l="44333" t="32220" r="2319" b="32406"/>
          <a:stretch>
            <a:fillRect/>
          </a:stretch>
        </p:blipFill>
        <p:spPr>
          <a:xfrm>
            <a:off x="3283756" y="3160856"/>
            <a:ext cx="2994852" cy="1792449"/>
          </a:xfrm>
          <a:prstGeom prst="rect">
            <a:avLst/>
          </a:prstGeom>
        </p:spPr>
      </p:pic>
    </p:spTree>
    <p:extLst>
      <p:ext uri="{BB962C8B-B14F-4D97-AF65-F5344CB8AC3E}">
        <p14:creationId xmlns:p14="http://schemas.microsoft.com/office/powerpoint/2010/main" val="12920438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A6E8A0-498A-5E5B-D432-EFA0C67DB128}"/>
            </a:ext>
          </a:extLst>
        </p:cNvPr>
        <p:cNvGrpSpPr/>
        <p:nvPr/>
      </p:nvGrpSpPr>
      <p:grpSpPr>
        <a:xfrm>
          <a:off x="0" y="0"/>
          <a:ext cx="0" cy="0"/>
          <a:chOff x="0" y="0"/>
          <a:chExt cx="0" cy="0"/>
        </a:xfrm>
      </p:grpSpPr>
      <p:sp>
        <p:nvSpPr>
          <p:cNvPr id="9" name="Title 2">
            <a:extLst>
              <a:ext uri="{FF2B5EF4-FFF2-40B4-BE49-F238E27FC236}">
                <a16:creationId xmlns:a16="http://schemas.microsoft.com/office/drawing/2014/main" id="{1312B8CE-62F1-D0B4-3758-B6E3AF496AC5}"/>
              </a:ext>
            </a:extLst>
          </p:cNvPr>
          <p:cNvSpPr>
            <a:spLocks noGrp="1"/>
          </p:cNvSpPr>
          <p:nvPr>
            <p:ph type="title"/>
          </p:nvPr>
        </p:nvSpPr>
        <p:spPr>
          <a:xfrm>
            <a:off x="326847" y="288389"/>
            <a:ext cx="11140729" cy="712739"/>
          </a:xfrm>
        </p:spPr>
        <p:txBody>
          <a:bodyPr>
            <a:normAutofit/>
          </a:bodyPr>
          <a:lstStyle/>
          <a:p>
            <a:r>
              <a:rPr lang="en-AU" sz="3100" dirty="0"/>
              <a:t>Wealth Over Time</a:t>
            </a:r>
            <a:endParaRPr lang="en-AU" sz="3100" i="1" dirty="0"/>
          </a:p>
        </p:txBody>
      </p:sp>
      <p:sp>
        <p:nvSpPr>
          <p:cNvPr id="2" name="Footer Placeholder 4">
            <a:extLst>
              <a:ext uri="{FF2B5EF4-FFF2-40B4-BE49-F238E27FC236}">
                <a16:creationId xmlns:a16="http://schemas.microsoft.com/office/drawing/2014/main" id="{3874595F-C65E-58BD-BAAB-FDF128526EB0}"/>
              </a:ext>
            </a:extLst>
          </p:cNvPr>
          <p:cNvSpPr>
            <a:spLocks noGrp="1"/>
          </p:cNvSpPr>
          <p:nvPr>
            <p:ph type="ftr" sz="quarter" idx="3"/>
          </p:nvPr>
        </p:nvSpPr>
        <p:spPr>
          <a:xfrm>
            <a:off x="1872449" y="6365425"/>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solidFill>
                  <a:schemeClr val="tx1"/>
                </a:solidFill>
              </a:rPr>
              <a:t>Presented at the 2026 All Actuaries Summit</a:t>
            </a:r>
          </a:p>
        </p:txBody>
      </p:sp>
      <p:pic>
        <p:nvPicPr>
          <p:cNvPr id="6" name="Picture 5" descr="A graph of different colored lines&#10;&#10;AI-generated content may be incorrect.">
            <a:extLst>
              <a:ext uri="{FF2B5EF4-FFF2-40B4-BE49-F238E27FC236}">
                <a16:creationId xmlns:a16="http://schemas.microsoft.com/office/drawing/2014/main" id="{F3436031-85C6-4B3C-EA48-E69FAC7F7982}"/>
              </a:ext>
            </a:extLst>
          </p:cNvPr>
          <p:cNvPicPr>
            <a:picLocks noChangeAspect="1"/>
          </p:cNvPicPr>
          <p:nvPr/>
        </p:nvPicPr>
        <p:blipFill>
          <a:blip r:embed="rId3" cstate="print">
            <a:extLst>
              <a:ext uri="{28A0092B-C50C-407E-A947-70E740481C1C}">
                <a14:useLocalDpi xmlns:a14="http://schemas.microsoft.com/office/drawing/2010/main" val="0"/>
              </a:ext>
            </a:extLst>
          </a:blip>
          <a:srcRect t="4212" b="41004"/>
          <a:stretch>
            <a:fillRect/>
          </a:stretch>
        </p:blipFill>
        <p:spPr>
          <a:xfrm>
            <a:off x="326847" y="838200"/>
            <a:ext cx="10925353" cy="6019800"/>
          </a:xfrm>
          <a:prstGeom prst="rect">
            <a:avLst/>
          </a:prstGeom>
        </p:spPr>
      </p:pic>
    </p:spTree>
    <p:extLst>
      <p:ext uri="{BB962C8B-B14F-4D97-AF65-F5344CB8AC3E}">
        <p14:creationId xmlns:p14="http://schemas.microsoft.com/office/powerpoint/2010/main" val="12860100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72E17B-E6B4-2594-A99A-080D27606F0D}"/>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7D3C025-FDBF-A189-9E39-7D68BE1A5D8D}"/>
              </a:ext>
            </a:extLst>
          </p:cNvPr>
          <p:cNvSpPr>
            <a:spLocks noGrp="1"/>
          </p:cNvSpPr>
          <p:nvPr>
            <p:ph type="sldNum" sz="quarter" idx="12"/>
          </p:nvPr>
        </p:nvSpPr>
        <p:spPr/>
        <p:txBody>
          <a:bodyPr/>
          <a:lstStyle/>
          <a:p>
            <a:fld id="{741AFF56-1126-4107-9C02-BC0EFBF16431}" type="slidenum">
              <a:rPr lang="en-GB" smtClean="0"/>
              <a:pPr/>
              <a:t>22</a:t>
            </a:fld>
            <a:endParaRPr lang="en-GB" dirty="0"/>
          </a:p>
        </p:txBody>
      </p:sp>
      <p:sp>
        <p:nvSpPr>
          <p:cNvPr id="2" name="Footer Placeholder 4">
            <a:extLst>
              <a:ext uri="{FF2B5EF4-FFF2-40B4-BE49-F238E27FC236}">
                <a16:creationId xmlns:a16="http://schemas.microsoft.com/office/drawing/2014/main" id="{B7F4F03D-E2C7-A4F5-9B5A-F7B4CE6C2735}"/>
              </a:ext>
            </a:extLst>
          </p:cNvPr>
          <p:cNvSpPr>
            <a:spLocks noGrp="1"/>
          </p:cNvSpPr>
          <p:nvPr>
            <p:ph type="ftr" sz="quarter" idx="3"/>
          </p:nvPr>
        </p:nvSpPr>
        <p:spPr>
          <a:xfrm>
            <a:off x="1872449" y="6365425"/>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solidFill>
                  <a:schemeClr val="tx1"/>
                </a:solidFill>
              </a:rPr>
              <a:t>Presented at the 2026 All Actuaries Summit</a:t>
            </a:r>
          </a:p>
        </p:txBody>
      </p:sp>
      <p:sp>
        <p:nvSpPr>
          <p:cNvPr id="10" name="Title 1">
            <a:extLst>
              <a:ext uri="{FF2B5EF4-FFF2-40B4-BE49-F238E27FC236}">
                <a16:creationId xmlns:a16="http://schemas.microsoft.com/office/drawing/2014/main" id="{42FFBC54-7D9B-2A74-5B5C-2958EFC1A9B2}"/>
              </a:ext>
            </a:extLst>
          </p:cNvPr>
          <p:cNvSpPr txBox="1">
            <a:spLocks/>
          </p:cNvSpPr>
          <p:nvPr/>
        </p:nvSpPr>
        <p:spPr>
          <a:xfrm>
            <a:off x="136353" y="233135"/>
            <a:ext cx="12070080" cy="79591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100" dirty="0">
                <a:latin typeface="ABC Oracle (Body)"/>
              </a:rPr>
              <a:t>Improved Hedging Efficiency Through Crop-Stage Alignment</a:t>
            </a:r>
            <a:endParaRPr lang="en-AU" sz="3100" dirty="0">
              <a:latin typeface="ABC Oracle (Body)"/>
            </a:endParaRPr>
          </a:p>
        </p:txBody>
      </p:sp>
      <p:pic>
        <p:nvPicPr>
          <p:cNvPr id="3" name="Picture 2" descr="A screenshot of a map&#10;&#10;AI-generated content may be incorrect.">
            <a:extLst>
              <a:ext uri="{FF2B5EF4-FFF2-40B4-BE49-F238E27FC236}">
                <a16:creationId xmlns:a16="http://schemas.microsoft.com/office/drawing/2014/main" id="{95584BCD-4393-C63F-F177-EE2326CA4799}"/>
              </a:ext>
            </a:extLst>
          </p:cNvPr>
          <p:cNvPicPr>
            <a:picLocks noChangeAspect="1"/>
          </p:cNvPicPr>
          <p:nvPr/>
        </p:nvPicPr>
        <p:blipFill>
          <a:blip r:embed="rId3" cstate="print">
            <a:extLst>
              <a:ext uri="{28A0092B-C50C-407E-A947-70E740481C1C}">
                <a14:useLocalDpi xmlns:a14="http://schemas.microsoft.com/office/drawing/2010/main" val="0"/>
              </a:ext>
            </a:extLst>
          </a:blip>
          <a:srcRect b="51264"/>
          <a:stretch>
            <a:fillRect/>
          </a:stretch>
        </p:blipFill>
        <p:spPr>
          <a:xfrm>
            <a:off x="60960" y="1972163"/>
            <a:ext cx="5921401" cy="3396911"/>
          </a:xfrm>
          <a:prstGeom prst="rect">
            <a:avLst/>
          </a:prstGeom>
        </p:spPr>
      </p:pic>
      <p:pic>
        <p:nvPicPr>
          <p:cNvPr id="8" name="Picture 7" descr="A screenshot of a map&#10;&#10;AI-generated content may be incorrect.">
            <a:extLst>
              <a:ext uri="{FF2B5EF4-FFF2-40B4-BE49-F238E27FC236}">
                <a16:creationId xmlns:a16="http://schemas.microsoft.com/office/drawing/2014/main" id="{547D3F99-088A-2D5F-00B3-675BAB656284}"/>
              </a:ext>
            </a:extLst>
          </p:cNvPr>
          <p:cNvPicPr>
            <a:picLocks noChangeAspect="1"/>
          </p:cNvPicPr>
          <p:nvPr/>
        </p:nvPicPr>
        <p:blipFill>
          <a:blip r:embed="rId3" cstate="print">
            <a:extLst>
              <a:ext uri="{28A0092B-C50C-407E-A947-70E740481C1C}">
                <a14:useLocalDpi xmlns:a14="http://schemas.microsoft.com/office/drawing/2010/main" val="0"/>
              </a:ext>
            </a:extLst>
          </a:blip>
          <a:srcRect t="50590"/>
          <a:stretch>
            <a:fillRect/>
          </a:stretch>
        </p:blipFill>
        <p:spPr>
          <a:xfrm>
            <a:off x="6171393" y="1925178"/>
            <a:ext cx="5921401" cy="3443896"/>
          </a:xfrm>
          <a:prstGeom prst="rect">
            <a:avLst/>
          </a:prstGeom>
        </p:spPr>
      </p:pic>
      <p:sp>
        <p:nvSpPr>
          <p:cNvPr id="9" name="TextBox 8">
            <a:extLst>
              <a:ext uri="{FF2B5EF4-FFF2-40B4-BE49-F238E27FC236}">
                <a16:creationId xmlns:a16="http://schemas.microsoft.com/office/drawing/2014/main" id="{1D1018AC-56CC-8043-3AFC-8CFEA36631BE}"/>
              </a:ext>
            </a:extLst>
          </p:cNvPr>
          <p:cNvSpPr txBox="1"/>
          <p:nvPr/>
        </p:nvSpPr>
        <p:spPr>
          <a:xfrm>
            <a:off x="578253" y="1364174"/>
            <a:ext cx="4673369"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Heatmap of risk reduction for a farmer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with </a:t>
            </a:r>
            <a:r>
              <a:rPr kumimoji="0" lang="en-AU" sz="1800" b="1"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Traditional WII</a:t>
            </a:r>
            <a:endParaRPr kumimoji="0" lang="en-AU" sz="18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1" name="TextBox 10">
            <a:extLst>
              <a:ext uri="{FF2B5EF4-FFF2-40B4-BE49-F238E27FC236}">
                <a16:creationId xmlns:a16="http://schemas.microsoft.com/office/drawing/2014/main" id="{EE2C3E5C-6AD3-33E3-EA62-4FE0DDB0A77F}"/>
              </a:ext>
            </a:extLst>
          </p:cNvPr>
          <p:cNvSpPr txBox="1"/>
          <p:nvPr/>
        </p:nvSpPr>
        <p:spPr>
          <a:xfrm>
            <a:off x="6753638" y="1364173"/>
            <a:ext cx="4361936"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Heatmap of risk reduction for a farmer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with </a:t>
            </a:r>
            <a:r>
              <a:rPr kumimoji="0" lang="en-AU" sz="1800" b="1"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Stage Based WII</a:t>
            </a:r>
            <a:endParaRPr kumimoji="0" lang="en-AU" sz="18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3" name="TextBox 12">
            <a:extLst>
              <a:ext uri="{FF2B5EF4-FFF2-40B4-BE49-F238E27FC236}">
                <a16:creationId xmlns:a16="http://schemas.microsoft.com/office/drawing/2014/main" id="{45B1DCAD-6AF5-2F0C-C14E-297393418A61}"/>
              </a:ext>
            </a:extLst>
          </p:cNvPr>
          <p:cNvSpPr txBox="1"/>
          <p:nvPr/>
        </p:nvSpPr>
        <p:spPr>
          <a:xfrm>
            <a:off x="1061111" y="5493826"/>
            <a:ext cx="9842500" cy="646331"/>
          </a:xfrm>
          <a:prstGeom prst="rect">
            <a:avLst/>
          </a:prstGeom>
          <a:solidFill>
            <a:srgbClr val="EFF1FF"/>
          </a:solidFill>
        </p:spPr>
        <p:txBody>
          <a:bodyPr wrap="square">
            <a:spAutoFit/>
          </a:bodyPr>
          <a:lstStyle/>
          <a:p>
            <a:pPr algn="ctr"/>
            <a:r>
              <a:rPr lang="en-US" b="1" dirty="0"/>
              <a:t>Hedging Efficiency </a:t>
            </a:r>
            <a:r>
              <a:rPr lang="en-US" dirty="0"/>
              <a:t>is measured by </a:t>
            </a:r>
            <a:r>
              <a:rPr lang="en-US" b="1" dirty="0"/>
              <a:t>Spectral Risk measure</a:t>
            </a:r>
            <a:r>
              <a:rPr lang="en-US" dirty="0"/>
              <a:t>,                                                                                              which considers not only the size and likelihood of losses, but also</a:t>
            </a:r>
            <a:r>
              <a:rPr lang="en-US" b="1" dirty="0"/>
              <a:t> farmer risk aversion</a:t>
            </a:r>
            <a:endParaRPr lang="en-AU" b="1" dirty="0"/>
          </a:p>
        </p:txBody>
      </p:sp>
    </p:spTree>
    <p:extLst>
      <p:ext uri="{BB962C8B-B14F-4D97-AF65-F5344CB8AC3E}">
        <p14:creationId xmlns:p14="http://schemas.microsoft.com/office/powerpoint/2010/main" val="7757512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A7CD8E-A5FE-9746-3165-58111789B48D}"/>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242160E-CD89-A4C0-0342-DC448C35630E}"/>
              </a:ext>
            </a:extLst>
          </p:cNvPr>
          <p:cNvSpPr>
            <a:spLocks noGrp="1"/>
          </p:cNvSpPr>
          <p:nvPr>
            <p:ph type="sldNum" sz="quarter" idx="12"/>
          </p:nvPr>
        </p:nvSpPr>
        <p:spPr/>
        <p:txBody>
          <a:bodyPr/>
          <a:lstStyle/>
          <a:p>
            <a:fld id="{741AFF56-1126-4107-9C02-BC0EFBF16431}" type="slidenum">
              <a:rPr lang="en-GB" smtClean="0"/>
              <a:pPr/>
              <a:t>23</a:t>
            </a:fld>
            <a:endParaRPr lang="en-GB" dirty="0"/>
          </a:p>
        </p:txBody>
      </p:sp>
      <p:sp>
        <p:nvSpPr>
          <p:cNvPr id="2" name="Footer Placeholder 4">
            <a:extLst>
              <a:ext uri="{FF2B5EF4-FFF2-40B4-BE49-F238E27FC236}">
                <a16:creationId xmlns:a16="http://schemas.microsoft.com/office/drawing/2014/main" id="{DAD1E83A-4017-F1A9-5B3E-8046E14F1F90}"/>
              </a:ext>
            </a:extLst>
          </p:cNvPr>
          <p:cNvSpPr>
            <a:spLocks noGrp="1"/>
          </p:cNvSpPr>
          <p:nvPr>
            <p:ph type="ftr" sz="quarter" idx="3"/>
          </p:nvPr>
        </p:nvSpPr>
        <p:spPr>
          <a:xfrm>
            <a:off x="1872449" y="6365425"/>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solidFill>
                  <a:schemeClr val="tx1"/>
                </a:solidFill>
              </a:rPr>
              <a:t>Presented at the 2026 All Actuaries Summit</a:t>
            </a:r>
          </a:p>
        </p:txBody>
      </p:sp>
      <p:pic>
        <p:nvPicPr>
          <p:cNvPr id="4" name="Picture 3">
            <a:extLst>
              <a:ext uri="{FF2B5EF4-FFF2-40B4-BE49-F238E27FC236}">
                <a16:creationId xmlns:a16="http://schemas.microsoft.com/office/drawing/2014/main" id="{6901F051-8341-01DD-ECA6-AB1F0B6082B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1220" t="4102" r="47617" b="4488"/>
          <a:stretch>
            <a:fillRect/>
          </a:stretch>
        </p:blipFill>
        <p:spPr bwMode="auto">
          <a:xfrm>
            <a:off x="3764242" y="891444"/>
            <a:ext cx="3660140" cy="5748314"/>
          </a:xfrm>
          <a:prstGeom prst="rect">
            <a:avLst/>
          </a:prstGeom>
          <a:noFill/>
          <a:ln>
            <a:noFill/>
          </a:ln>
          <a:extLst>
            <a:ext uri="{53640926-AAD7-44D8-BBD7-CCE9431645EC}">
              <a14:shadowObscured xmlns:a14="http://schemas.microsoft.com/office/drawing/2010/main"/>
            </a:ext>
          </a:extLst>
        </p:spPr>
      </p:pic>
      <p:sp>
        <p:nvSpPr>
          <p:cNvPr id="6" name="Content Placeholder 3">
            <a:extLst>
              <a:ext uri="{FF2B5EF4-FFF2-40B4-BE49-F238E27FC236}">
                <a16:creationId xmlns:a16="http://schemas.microsoft.com/office/drawing/2014/main" id="{8873BD75-543F-135D-07EE-328E3C727D13}"/>
              </a:ext>
            </a:extLst>
          </p:cNvPr>
          <p:cNvSpPr txBox="1">
            <a:spLocks/>
          </p:cNvSpPr>
          <p:nvPr/>
        </p:nvSpPr>
        <p:spPr>
          <a:xfrm>
            <a:off x="965646" y="1304317"/>
            <a:ext cx="2415541" cy="4973259"/>
          </a:xfrm>
          <a:prstGeom prst="rect">
            <a:avLst/>
          </a:prstGeom>
          <a:noFill/>
        </p:spPr>
        <p:txBody>
          <a:bodyPr vert="horz" lIns="0" tIns="0" rIns="0" bIns="0" rtlCol="0" anchor="t" anchorCtr="0">
            <a:noAutofit/>
          </a:bodyPr>
          <a:lstStyle>
            <a:lvl1pPr marL="0" indent="0" algn="l" defTabSz="914400" rtl="0" eaLnBrk="1" latinLnBrk="0" hangingPunct="1">
              <a:lnSpc>
                <a:spcPct val="100000"/>
              </a:lnSpc>
              <a:spcBef>
                <a:spcPts val="1800"/>
              </a:spcBef>
              <a:spcAft>
                <a:spcPts val="600"/>
              </a:spcAft>
              <a:buFont typeface="Arial" panose="020B0604020202020204" pitchFamily="34" charset="0"/>
              <a:buNone/>
              <a:defRPr sz="1400" kern="1200">
                <a:solidFill>
                  <a:schemeClr val="accent3"/>
                </a:solidFill>
                <a:latin typeface="+mn-lt"/>
                <a:ea typeface="+mn-ea"/>
                <a:cs typeface="+mn-cs"/>
              </a:defRPr>
            </a:lvl1pPr>
            <a:lvl2pPr marL="4762" indent="0" algn="l" defTabSz="914400" rtl="0" eaLnBrk="1" latinLnBrk="0" hangingPunct="1">
              <a:lnSpc>
                <a:spcPct val="100000"/>
              </a:lnSpc>
              <a:spcBef>
                <a:spcPts val="0"/>
              </a:spcBef>
              <a:buFont typeface="Arial" panose="020B0604020202020204" pitchFamily="34" charset="0"/>
              <a:buNone/>
              <a:tabLst/>
              <a:defRPr sz="1400" kern="1200">
                <a:solidFill>
                  <a:schemeClr val="accent3"/>
                </a:solidFill>
                <a:latin typeface="+mn-lt"/>
                <a:ea typeface="+mn-ea"/>
                <a:cs typeface="+mn-cs"/>
              </a:defRPr>
            </a:lvl2pPr>
            <a:lvl3pPr marL="355600"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3pPr>
            <a:lvl4pPr marL="712788" indent="-357188"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4pPr>
            <a:lvl5pPr marL="1068388"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Aft>
                <a:spcPts val="0"/>
              </a:spcAft>
            </a:pPr>
            <a:r>
              <a:rPr lang="en-AU" sz="2400" b="1" dirty="0">
                <a:solidFill>
                  <a:schemeClr val="tx1"/>
                </a:solidFill>
              </a:rPr>
              <a:t>2003</a:t>
            </a:r>
          </a:p>
          <a:p>
            <a:pPr algn="ctr">
              <a:spcAft>
                <a:spcPts val="0"/>
              </a:spcAft>
            </a:pPr>
            <a:r>
              <a:rPr lang="en-AU" sz="1900" dirty="0">
                <a:solidFill>
                  <a:schemeClr val="tx1"/>
                </a:solidFill>
              </a:rPr>
              <a:t>(Severe drought)</a:t>
            </a:r>
          </a:p>
          <a:p>
            <a:pPr algn="ctr">
              <a:spcAft>
                <a:spcPts val="0"/>
              </a:spcAft>
            </a:pPr>
            <a:endParaRPr lang="en-AU" sz="1900" b="1" dirty="0">
              <a:solidFill>
                <a:schemeClr val="tx1"/>
              </a:solidFill>
            </a:endParaRPr>
          </a:p>
          <a:p>
            <a:pPr algn="ctr">
              <a:spcAft>
                <a:spcPts val="0"/>
              </a:spcAft>
            </a:pPr>
            <a:r>
              <a:rPr lang="en-AU" sz="2400" b="1" dirty="0">
                <a:solidFill>
                  <a:schemeClr val="tx1"/>
                </a:solidFill>
              </a:rPr>
              <a:t>2018</a:t>
            </a:r>
          </a:p>
          <a:p>
            <a:pPr algn="ctr">
              <a:spcAft>
                <a:spcPts val="0"/>
              </a:spcAft>
            </a:pPr>
            <a:r>
              <a:rPr lang="en-AU" sz="1900" dirty="0">
                <a:solidFill>
                  <a:schemeClr val="tx1"/>
                </a:solidFill>
              </a:rPr>
              <a:t>(Favourable conditions)</a:t>
            </a:r>
          </a:p>
          <a:p>
            <a:pPr algn="ctr">
              <a:spcAft>
                <a:spcPts val="0"/>
              </a:spcAft>
            </a:pPr>
            <a:endParaRPr lang="en-AU" sz="2400" b="1" dirty="0">
              <a:solidFill>
                <a:schemeClr val="tx1"/>
              </a:solidFill>
            </a:endParaRPr>
          </a:p>
          <a:p>
            <a:pPr algn="ctr">
              <a:spcAft>
                <a:spcPts val="0"/>
              </a:spcAft>
            </a:pPr>
            <a:r>
              <a:rPr lang="en-AU" sz="2400" b="1" dirty="0">
                <a:solidFill>
                  <a:schemeClr val="tx1"/>
                </a:solidFill>
              </a:rPr>
              <a:t>2019</a:t>
            </a:r>
          </a:p>
          <a:p>
            <a:pPr algn="ctr">
              <a:spcAft>
                <a:spcPts val="0"/>
              </a:spcAft>
            </a:pPr>
            <a:r>
              <a:rPr lang="en-AU" sz="1900" dirty="0">
                <a:solidFill>
                  <a:schemeClr val="tx1"/>
                </a:solidFill>
              </a:rPr>
              <a:t>(Delayed planting due to flooding)</a:t>
            </a:r>
          </a:p>
        </p:txBody>
      </p:sp>
      <p:pic>
        <p:nvPicPr>
          <p:cNvPr id="7" name="Picture 6">
            <a:extLst>
              <a:ext uri="{FF2B5EF4-FFF2-40B4-BE49-F238E27FC236}">
                <a16:creationId xmlns:a16="http://schemas.microsoft.com/office/drawing/2014/main" id="{AD38855A-E310-A538-0029-778363B81BD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2094" t="4102" r="6743" b="4488"/>
          <a:stretch>
            <a:fillRect/>
          </a:stretch>
        </p:blipFill>
        <p:spPr bwMode="auto">
          <a:xfrm>
            <a:off x="7807437" y="891444"/>
            <a:ext cx="3660140" cy="5748314"/>
          </a:xfrm>
          <a:prstGeom prst="rect">
            <a:avLst/>
          </a:prstGeom>
          <a:noFill/>
          <a:ln>
            <a:noFill/>
          </a:ln>
          <a:extLst>
            <a:ext uri="{53640926-AAD7-44D8-BBD7-CCE9431645EC}">
              <a14:shadowObscured xmlns:a14="http://schemas.microsoft.com/office/drawing/2010/main"/>
            </a:ext>
          </a:extLst>
        </p:spPr>
      </p:pic>
      <p:sp>
        <p:nvSpPr>
          <p:cNvPr id="10" name="Title 1">
            <a:extLst>
              <a:ext uri="{FF2B5EF4-FFF2-40B4-BE49-F238E27FC236}">
                <a16:creationId xmlns:a16="http://schemas.microsoft.com/office/drawing/2014/main" id="{561FE510-9EBC-2537-92EE-2D3EBBB20843}"/>
              </a:ext>
            </a:extLst>
          </p:cNvPr>
          <p:cNvSpPr txBox="1">
            <a:spLocks/>
          </p:cNvSpPr>
          <p:nvPr/>
        </p:nvSpPr>
        <p:spPr>
          <a:xfrm>
            <a:off x="60960" y="218242"/>
            <a:ext cx="12070080" cy="79591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100" dirty="0">
                <a:latin typeface="ABC Oracle (Body)"/>
              </a:rPr>
              <a:t>From Drought to Flooding: </a:t>
            </a:r>
            <a:r>
              <a:rPr lang="en-US" sz="3100" i="1" dirty="0">
                <a:latin typeface="ABC Oracle (Body)"/>
              </a:rPr>
              <a:t>How the WII Product Performs</a:t>
            </a:r>
            <a:endParaRPr lang="en-AU" sz="3100" i="1" dirty="0">
              <a:latin typeface="ABC Oracle (Body)"/>
            </a:endParaRPr>
          </a:p>
        </p:txBody>
      </p:sp>
    </p:spTree>
    <p:extLst>
      <p:ext uri="{BB962C8B-B14F-4D97-AF65-F5344CB8AC3E}">
        <p14:creationId xmlns:p14="http://schemas.microsoft.com/office/powerpoint/2010/main" val="27203213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DB3D22F-1A31-D6E0-03A2-D67081D1312F}"/>
              </a:ext>
            </a:extLst>
          </p:cNvPr>
          <p:cNvPicPr>
            <a:picLocks noChangeAspect="1"/>
          </p:cNvPicPr>
          <p:nvPr/>
        </p:nvPicPr>
        <p:blipFill>
          <a:blip r:embed="rId3">
            <a:extLst>
              <a:ext uri="{28A0092B-C50C-407E-A947-70E740481C1C}">
                <a14:useLocalDpi xmlns:a14="http://schemas.microsoft.com/office/drawing/2010/main" val="0"/>
              </a:ext>
            </a:extLst>
          </a:blip>
          <a:srcRect l="1852" t="7592" b="1482"/>
          <a:stretch>
            <a:fillRect/>
          </a:stretch>
        </p:blipFill>
        <p:spPr>
          <a:xfrm>
            <a:off x="1638300" y="818391"/>
            <a:ext cx="9779000" cy="6039609"/>
          </a:xfrm>
          <a:prstGeom prst="rect">
            <a:avLst/>
          </a:prstGeom>
        </p:spPr>
      </p:pic>
      <p:sp>
        <p:nvSpPr>
          <p:cNvPr id="8" name="Title 1">
            <a:extLst>
              <a:ext uri="{FF2B5EF4-FFF2-40B4-BE49-F238E27FC236}">
                <a16:creationId xmlns:a16="http://schemas.microsoft.com/office/drawing/2014/main" id="{8D7EA0E9-82BB-D09E-8F64-09708E4104E9}"/>
              </a:ext>
            </a:extLst>
          </p:cNvPr>
          <p:cNvSpPr txBox="1">
            <a:spLocks/>
          </p:cNvSpPr>
          <p:nvPr/>
        </p:nvSpPr>
        <p:spPr>
          <a:xfrm>
            <a:off x="60960" y="218242"/>
            <a:ext cx="12070080" cy="79591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100" dirty="0">
                <a:latin typeface="ABC Oracle (Body)"/>
              </a:rPr>
              <a:t>Global Weather Index Insurance Programs</a:t>
            </a:r>
            <a:endParaRPr lang="en-AU" sz="3100" i="1" dirty="0">
              <a:latin typeface="ABC Oracle (Body)"/>
            </a:endParaRPr>
          </a:p>
        </p:txBody>
      </p:sp>
    </p:spTree>
    <p:extLst>
      <p:ext uri="{BB962C8B-B14F-4D97-AF65-F5344CB8AC3E}">
        <p14:creationId xmlns:p14="http://schemas.microsoft.com/office/powerpoint/2010/main" val="17650305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334F2E-CCAB-E3B1-C899-FD355553A600}"/>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44C130C1-FA19-B04F-12EC-2BDC50E235D6}"/>
              </a:ext>
            </a:extLst>
          </p:cNvPr>
          <p:cNvPicPr>
            <a:picLocks noChangeAspect="1"/>
          </p:cNvPicPr>
          <p:nvPr/>
        </p:nvPicPr>
        <p:blipFill>
          <a:blip r:embed="rId3"/>
          <a:srcRect l="6914" t="11261" b="10440"/>
          <a:stretch>
            <a:fillRect/>
          </a:stretch>
        </p:blipFill>
        <p:spPr>
          <a:xfrm>
            <a:off x="1638299" y="1014154"/>
            <a:ext cx="10240155" cy="5742246"/>
          </a:xfrm>
          <a:prstGeom prst="rect">
            <a:avLst/>
          </a:prstGeom>
        </p:spPr>
      </p:pic>
      <p:sp>
        <p:nvSpPr>
          <p:cNvPr id="2" name="Title 1">
            <a:extLst>
              <a:ext uri="{FF2B5EF4-FFF2-40B4-BE49-F238E27FC236}">
                <a16:creationId xmlns:a16="http://schemas.microsoft.com/office/drawing/2014/main" id="{109D70D1-6FD5-CA5E-FB52-35F6B8C747B1}"/>
              </a:ext>
            </a:extLst>
          </p:cNvPr>
          <p:cNvSpPr txBox="1">
            <a:spLocks/>
          </p:cNvSpPr>
          <p:nvPr/>
        </p:nvSpPr>
        <p:spPr>
          <a:xfrm>
            <a:off x="60960" y="218242"/>
            <a:ext cx="12070080" cy="79591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100" dirty="0">
                <a:latin typeface="ABC Oracle (Body)"/>
              </a:rPr>
              <a:t>Agricultural Insurance in Australia</a:t>
            </a:r>
            <a:endParaRPr lang="en-AU" sz="3100" i="1" dirty="0">
              <a:latin typeface="ABC Oracle (Body)"/>
            </a:endParaRPr>
          </a:p>
        </p:txBody>
      </p:sp>
    </p:spTree>
    <p:extLst>
      <p:ext uri="{BB962C8B-B14F-4D97-AF65-F5344CB8AC3E}">
        <p14:creationId xmlns:p14="http://schemas.microsoft.com/office/powerpoint/2010/main" val="27070815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4A89DB6-5E13-9F19-E74B-8445070833EB}"/>
              </a:ext>
            </a:extLst>
          </p:cNvPr>
          <p:cNvPicPr>
            <a:picLocks noChangeAspect="1"/>
          </p:cNvPicPr>
          <p:nvPr/>
        </p:nvPicPr>
        <p:blipFill>
          <a:blip r:embed="rId3">
            <a:extLst>
              <a:ext uri="{28A0092B-C50C-407E-A947-70E740481C1C}">
                <a14:useLocalDpi xmlns:a14="http://schemas.microsoft.com/office/drawing/2010/main" val="0"/>
              </a:ext>
            </a:extLst>
          </a:blip>
          <a:srcRect t="11149"/>
          <a:stretch>
            <a:fillRect/>
          </a:stretch>
        </p:blipFill>
        <p:spPr>
          <a:xfrm>
            <a:off x="0" y="825500"/>
            <a:ext cx="12192000" cy="5954138"/>
          </a:xfrm>
          <a:prstGeom prst="rect">
            <a:avLst/>
          </a:prstGeom>
        </p:spPr>
      </p:pic>
      <p:sp>
        <p:nvSpPr>
          <p:cNvPr id="10" name="Title 1">
            <a:extLst>
              <a:ext uri="{FF2B5EF4-FFF2-40B4-BE49-F238E27FC236}">
                <a16:creationId xmlns:a16="http://schemas.microsoft.com/office/drawing/2014/main" id="{4AF2F2DD-D736-2C9E-7824-AF47DA2FAF63}"/>
              </a:ext>
            </a:extLst>
          </p:cNvPr>
          <p:cNvSpPr txBox="1">
            <a:spLocks/>
          </p:cNvSpPr>
          <p:nvPr/>
        </p:nvSpPr>
        <p:spPr>
          <a:xfrm>
            <a:off x="60960" y="218242"/>
            <a:ext cx="12070080" cy="79591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100" dirty="0">
                <a:latin typeface="ABC Oracle (Body)"/>
              </a:rPr>
              <a:t>Future of Weather Index Insurance in Australia</a:t>
            </a:r>
            <a:endParaRPr lang="en-AU" sz="3100" i="1" dirty="0">
              <a:latin typeface="ABC Oracle (Body)"/>
            </a:endParaRPr>
          </a:p>
        </p:txBody>
      </p:sp>
    </p:spTree>
    <p:extLst>
      <p:ext uri="{BB962C8B-B14F-4D97-AF65-F5344CB8AC3E}">
        <p14:creationId xmlns:p14="http://schemas.microsoft.com/office/powerpoint/2010/main" val="41294466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1A496-4C39-2B00-0D43-49A224521298}"/>
              </a:ext>
            </a:extLst>
          </p:cNvPr>
          <p:cNvSpPr>
            <a:spLocks noGrp="1"/>
          </p:cNvSpPr>
          <p:nvPr>
            <p:ph type="ctrTitle"/>
          </p:nvPr>
        </p:nvSpPr>
        <p:spPr/>
        <p:txBody>
          <a:bodyPr/>
          <a:lstStyle/>
          <a:p>
            <a:r>
              <a:rPr lang="en-US" dirty="0"/>
              <a:t>Thank you</a:t>
            </a:r>
          </a:p>
        </p:txBody>
      </p:sp>
      <p:sp>
        <p:nvSpPr>
          <p:cNvPr id="3" name="Subtitle 2">
            <a:extLst>
              <a:ext uri="{FF2B5EF4-FFF2-40B4-BE49-F238E27FC236}">
                <a16:creationId xmlns:a16="http://schemas.microsoft.com/office/drawing/2014/main" id="{40216AD9-8DFE-D1F2-E19F-6CC337BFA40C}"/>
              </a:ext>
            </a:extLst>
          </p:cNvPr>
          <p:cNvSpPr>
            <a:spLocks noGrp="1"/>
          </p:cNvSpPr>
          <p:nvPr>
            <p:ph type="subTitle" idx="1"/>
          </p:nvPr>
        </p:nvSpPr>
        <p:spPr/>
        <p:txBody>
          <a:bodyPr/>
          <a:lstStyle/>
          <a:p>
            <a:r>
              <a:rPr lang="en-US" dirty="0"/>
              <a:t>Actuaries Institute</a:t>
            </a:r>
          </a:p>
          <a:p>
            <a:r>
              <a:rPr lang="en-US" dirty="0" err="1"/>
              <a:t>actuaries.asn.au</a:t>
            </a:r>
            <a:endParaRPr lang="en-US" dirty="0"/>
          </a:p>
        </p:txBody>
      </p:sp>
      <p:sp>
        <p:nvSpPr>
          <p:cNvPr id="4" name="Footer Placeholder 4">
            <a:extLst>
              <a:ext uri="{FF2B5EF4-FFF2-40B4-BE49-F238E27FC236}">
                <a16:creationId xmlns:a16="http://schemas.microsoft.com/office/drawing/2014/main" id="{18378F98-3ADB-4368-F405-BE3EFC9CF42A}"/>
              </a:ext>
            </a:extLst>
          </p:cNvPr>
          <p:cNvSpPr>
            <a:spLocks noGrp="1"/>
          </p:cNvSpPr>
          <p:nvPr>
            <p:ph type="ftr" sz="quarter" idx="3"/>
          </p:nvPr>
        </p:nvSpPr>
        <p:spPr>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24519095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03A76F-98D0-ACE6-9D78-B26BFAA2A1B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E228FA4-CF00-748C-D91E-F8DA64B0FCA2}"/>
              </a:ext>
            </a:extLst>
          </p:cNvPr>
          <p:cNvSpPr>
            <a:spLocks noGrp="1"/>
          </p:cNvSpPr>
          <p:nvPr>
            <p:ph type="title"/>
          </p:nvPr>
        </p:nvSpPr>
        <p:spPr>
          <a:xfrm>
            <a:off x="326848" y="288389"/>
            <a:ext cx="10633252" cy="1232435"/>
          </a:xfrm>
        </p:spPr>
        <p:txBody>
          <a:bodyPr>
            <a:normAutofit/>
          </a:bodyPr>
          <a:lstStyle/>
          <a:p>
            <a:r>
              <a:rPr lang="en-AU" dirty="0"/>
              <a:t>Indemnity Based Crop Insurance vs Weather Index Insurance</a:t>
            </a:r>
          </a:p>
        </p:txBody>
      </p:sp>
      <p:sp>
        <p:nvSpPr>
          <p:cNvPr id="5" name="Slide Number Placeholder 4">
            <a:extLst>
              <a:ext uri="{FF2B5EF4-FFF2-40B4-BE49-F238E27FC236}">
                <a16:creationId xmlns:a16="http://schemas.microsoft.com/office/drawing/2014/main" id="{3A2D98FC-0E61-764E-C376-EED02ACC3AE3}"/>
              </a:ext>
            </a:extLst>
          </p:cNvPr>
          <p:cNvSpPr>
            <a:spLocks noGrp="1"/>
          </p:cNvSpPr>
          <p:nvPr>
            <p:ph type="sldNum" sz="quarter" idx="12"/>
          </p:nvPr>
        </p:nvSpPr>
        <p:spPr/>
        <p:txBody>
          <a:bodyPr/>
          <a:lstStyle/>
          <a:p>
            <a:fld id="{741AFF56-1126-4107-9C02-BC0EFBF16431}" type="slidenum">
              <a:rPr lang="en-GB" smtClean="0"/>
              <a:pPr/>
              <a:t>3</a:t>
            </a:fld>
            <a:endParaRPr lang="en-GB" dirty="0"/>
          </a:p>
        </p:txBody>
      </p:sp>
      <p:pic>
        <p:nvPicPr>
          <p:cNvPr id="6" name="Picture 5">
            <a:extLst>
              <a:ext uri="{FF2B5EF4-FFF2-40B4-BE49-F238E27FC236}">
                <a16:creationId xmlns:a16="http://schemas.microsoft.com/office/drawing/2014/main" id="{08EFED30-3C1D-F905-219F-ACEC83827363}"/>
              </a:ext>
            </a:extLst>
          </p:cNvPr>
          <p:cNvPicPr>
            <a:picLocks noChangeAspect="1"/>
          </p:cNvPicPr>
          <p:nvPr/>
        </p:nvPicPr>
        <p:blipFill>
          <a:blip r:embed="rId3">
            <a:extLst>
              <a:ext uri="{28A0092B-C50C-407E-A947-70E740481C1C}">
                <a14:useLocalDpi xmlns:a14="http://schemas.microsoft.com/office/drawing/2010/main" val="0"/>
              </a:ext>
            </a:extLst>
          </a:blip>
          <a:srcRect t="46931" b="9897"/>
          <a:stretch>
            <a:fillRect/>
          </a:stretch>
        </p:blipFill>
        <p:spPr>
          <a:xfrm>
            <a:off x="1595120" y="1127760"/>
            <a:ext cx="9364980" cy="2301240"/>
          </a:xfrm>
          <a:prstGeom prst="rect">
            <a:avLst/>
          </a:prstGeom>
        </p:spPr>
      </p:pic>
    </p:spTree>
    <p:extLst>
      <p:ext uri="{BB962C8B-B14F-4D97-AF65-F5344CB8AC3E}">
        <p14:creationId xmlns:p14="http://schemas.microsoft.com/office/powerpoint/2010/main" val="11779663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ABAD0-18C0-7453-25FA-3BC4832A956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63CCBE0-3F66-F42B-957D-BFBEC9E605DC}"/>
              </a:ext>
            </a:extLst>
          </p:cNvPr>
          <p:cNvSpPr>
            <a:spLocks noGrp="1"/>
          </p:cNvSpPr>
          <p:nvPr>
            <p:ph type="title"/>
          </p:nvPr>
        </p:nvSpPr>
        <p:spPr>
          <a:xfrm>
            <a:off x="326848" y="288389"/>
            <a:ext cx="10633252" cy="1232435"/>
          </a:xfrm>
        </p:spPr>
        <p:txBody>
          <a:bodyPr>
            <a:normAutofit/>
          </a:bodyPr>
          <a:lstStyle/>
          <a:p>
            <a:r>
              <a:rPr lang="en-AU" dirty="0"/>
              <a:t>Indemnity Based Crop Insurance vs Weather Index Insurance</a:t>
            </a:r>
          </a:p>
        </p:txBody>
      </p:sp>
      <p:sp>
        <p:nvSpPr>
          <p:cNvPr id="5" name="Slide Number Placeholder 4">
            <a:extLst>
              <a:ext uri="{FF2B5EF4-FFF2-40B4-BE49-F238E27FC236}">
                <a16:creationId xmlns:a16="http://schemas.microsoft.com/office/drawing/2014/main" id="{ED2B2BA7-6A2E-32B3-7FAE-77C6BD4F248B}"/>
              </a:ext>
            </a:extLst>
          </p:cNvPr>
          <p:cNvSpPr>
            <a:spLocks noGrp="1"/>
          </p:cNvSpPr>
          <p:nvPr>
            <p:ph type="sldNum" sz="quarter" idx="12"/>
          </p:nvPr>
        </p:nvSpPr>
        <p:spPr/>
        <p:txBody>
          <a:bodyPr/>
          <a:lstStyle/>
          <a:p>
            <a:fld id="{741AFF56-1126-4107-9C02-BC0EFBF16431}" type="slidenum">
              <a:rPr lang="en-GB" smtClean="0"/>
              <a:pPr/>
              <a:t>4</a:t>
            </a:fld>
            <a:endParaRPr lang="en-GB" dirty="0"/>
          </a:p>
        </p:txBody>
      </p:sp>
      <p:pic>
        <p:nvPicPr>
          <p:cNvPr id="4" name="Picture 3">
            <a:extLst>
              <a:ext uri="{FF2B5EF4-FFF2-40B4-BE49-F238E27FC236}">
                <a16:creationId xmlns:a16="http://schemas.microsoft.com/office/drawing/2014/main" id="{359232AE-A2CE-7113-5C64-76F156F9F95A}"/>
              </a:ext>
            </a:extLst>
          </p:cNvPr>
          <p:cNvPicPr>
            <a:picLocks noChangeAspect="1"/>
          </p:cNvPicPr>
          <p:nvPr/>
        </p:nvPicPr>
        <p:blipFill>
          <a:blip r:embed="rId3">
            <a:extLst>
              <a:ext uri="{28A0092B-C50C-407E-A947-70E740481C1C}">
                <a14:useLocalDpi xmlns:a14="http://schemas.microsoft.com/office/drawing/2010/main" val="0"/>
              </a:ext>
            </a:extLst>
          </a:blip>
          <a:srcRect b="54927"/>
          <a:stretch>
            <a:fillRect/>
          </a:stretch>
        </p:blipFill>
        <p:spPr>
          <a:xfrm>
            <a:off x="1564640" y="3678154"/>
            <a:ext cx="9364980" cy="2402606"/>
          </a:xfrm>
          <a:prstGeom prst="rect">
            <a:avLst/>
          </a:prstGeom>
        </p:spPr>
      </p:pic>
      <p:pic>
        <p:nvPicPr>
          <p:cNvPr id="6" name="Picture 5">
            <a:extLst>
              <a:ext uri="{FF2B5EF4-FFF2-40B4-BE49-F238E27FC236}">
                <a16:creationId xmlns:a16="http://schemas.microsoft.com/office/drawing/2014/main" id="{DF9EBB0B-DC35-68A0-C036-A6515CA09893}"/>
              </a:ext>
            </a:extLst>
          </p:cNvPr>
          <p:cNvPicPr>
            <a:picLocks noChangeAspect="1"/>
          </p:cNvPicPr>
          <p:nvPr/>
        </p:nvPicPr>
        <p:blipFill>
          <a:blip r:embed="rId3">
            <a:extLst>
              <a:ext uri="{28A0092B-C50C-407E-A947-70E740481C1C}">
                <a14:useLocalDpi xmlns:a14="http://schemas.microsoft.com/office/drawing/2010/main" val="0"/>
              </a:ext>
            </a:extLst>
          </a:blip>
          <a:srcRect t="46931" b="9897"/>
          <a:stretch>
            <a:fillRect/>
          </a:stretch>
        </p:blipFill>
        <p:spPr>
          <a:xfrm>
            <a:off x="1595120" y="1127760"/>
            <a:ext cx="9364980" cy="2301240"/>
          </a:xfrm>
          <a:prstGeom prst="rect">
            <a:avLst/>
          </a:prstGeom>
        </p:spPr>
      </p:pic>
    </p:spTree>
    <p:extLst>
      <p:ext uri="{BB962C8B-B14F-4D97-AF65-F5344CB8AC3E}">
        <p14:creationId xmlns:p14="http://schemas.microsoft.com/office/powerpoint/2010/main" val="10743931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0D1641-41AB-C8C8-9CD3-30FF63C2FDBC}"/>
            </a:ext>
          </a:extLst>
        </p:cNvPr>
        <p:cNvGrpSpPr/>
        <p:nvPr/>
      </p:nvGrpSpPr>
      <p:grpSpPr>
        <a:xfrm>
          <a:off x="0" y="0"/>
          <a:ext cx="0" cy="0"/>
          <a:chOff x="0" y="0"/>
          <a:chExt cx="0" cy="0"/>
        </a:xfrm>
      </p:grpSpPr>
      <p:sp>
        <p:nvSpPr>
          <p:cNvPr id="11" name="Title 2">
            <a:extLst>
              <a:ext uri="{FF2B5EF4-FFF2-40B4-BE49-F238E27FC236}">
                <a16:creationId xmlns:a16="http://schemas.microsoft.com/office/drawing/2014/main" id="{A4D43CC3-EBC0-CE40-DA8D-3E07B181DFAD}"/>
              </a:ext>
            </a:extLst>
          </p:cNvPr>
          <p:cNvSpPr>
            <a:spLocks noGrp="1"/>
          </p:cNvSpPr>
          <p:nvPr>
            <p:ph type="title"/>
          </p:nvPr>
        </p:nvSpPr>
        <p:spPr>
          <a:xfrm>
            <a:off x="326848" y="288389"/>
            <a:ext cx="10633252" cy="1232435"/>
          </a:xfrm>
        </p:spPr>
        <p:txBody>
          <a:bodyPr>
            <a:normAutofit/>
          </a:bodyPr>
          <a:lstStyle/>
          <a:p>
            <a:r>
              <a:rPr lang="en-AU" dirty="0"/>
              <a:t>Indemnity Based Crop Insurance vs Weather Index Insurance</a:t>
            </a:r>
          </a:p>
        </p:txBody>
      </p:sp>
      <p:sp>
        <p:nvSpPr>
          <p:cNvPr id="5" name="Slide Number Placeholder 4">
            <a:extLst>
              <a:ext uri="{FF2B5EF4-FFF2-40B4-BE49-F238E27FC236}">
                <a16:creationId xmlns:a16="http://schemas.microsoft.com/office/drawing/2014/main" id="{EF0CDE80-A073-7D11-0AEC-3B2EC3259333}"/>
              </a:ext>
            </a:extLst>
          </p:cNvPr>
          <p:cNvSpPr>
            <a:spLocks noGrp="1"/>
          </p:cNvSpPr>
          <p:nvPr>
            <p:ph type="sldNum" sz="quarter" idx="12"/>
          </p:nvPr>
        </p:nvSpPr>
        <p:spPr/>
        <p:txBody>
          <a:bodyPr/>
          <a:lstStyle/>
          <a:p>
            <a:fld id="{741AFF56-1126-4107-9C02-BC0EFBF16431}" type="slidenum">
              <a:rPr lang="en-GB" smtClean="0"/>
              <a:pPr/>
              <a:t>5</a:t>
            </a:fld>
            <a:endParaRPr lang="en-GB" dirty="0"/>
          </a:p>
        </p:txBody>
      </p:sp>
      <p:sp>
        <p:nvSpPr>
          <p:cNvPr id="2" name="Footer Placeholder 4">
            <a:extLst>
              <a:ext uri="{FF2B5EF4-FFF2-40B4-BE49-F238E27FC236}">
                <a16:creationId xmlns:a16="http://schemas.microsoft.com/office/drawing/2014/main" id="{22A03B0B-F450-8CEA-F63E-A643A1215149}"/>
              </a:ext>
            </a:extLst>
          </p:cNvPr>
          <p:cNvSpPr>
            <a:spLocks noGrp="1"/>
          </p:cNvSpPr>
          <p:nvPr>
            <p:ph type="ftr" sz="quarter" idx="3"/>
          </p:nvPr>
        </p:nvSpPr>
        <p:spPr>
          <a:xfrm>
            <a:off x="1872449" y="6365425"/>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solidFill>
                  <a:schemeClr val="tx1"/>
                </a:solidFill>
              </a:rPr>
              <a:t>Presented at the 2026 All Actuaries Summit</a:t>
            </a:r>
            <a:endParaRPr lang="en-GB" dirty="0">
              <a:solidFill>
                <a:schemeClr val="tx1"/>
              </a:solidFill>
            </a:endParaRPr>
          </a:p>
        </p:txBody>
      </p:sp>
      <p:pic>
        <p:nvPicPr>
          <p:cNvPr id="8" name="Picture 7">
            <a:extLst>
              <a:ext uri="{FF2B5EF4-FFF2-40B4-BE49-F238E27FC236}">
                <a16:creationId xmlns:a16="http://schemas.microsoft.com/office/drawing/2014/main" id="{9D07EFF4-D77B-7628-C4E0-654FD6C5FF30}"/>
              </a:ext>
            </a:extLst>
          </p:cNvPr>
          <p:cNvPicPr>
            <a:picLocks noChangeAspect="1"/>
          </p:cNvPicPr>
          <p:nvPr/>
        </p:nvPicPr>
        <p:blipFill>
          <a:blip r:embed="rId3">
            <a:extLst>
              <a:ext uri="{28A0092B-C50C-407E-A947-70E740481C1C}">
                <a14:useLocalDpi xmlns:a14="http://schemas.microsoft.com/office/drawing/2010/main" val="0"/>
              </a:ext>
            </a:extLst>
          </a:blip>
          <a:srcRect t="7667" b="28168"/>
          <a:stretch>
            <a:fillRect/>
          </a:stretch>
        </p:blipFill>
        <p:spPr>
          <a:xfrm>
            <a:off x="210373" y="1228725"/>
            <a:ext cx="11981627" cy="4400550"/>
          </a:xfrm>
          <a:prstGeom prst="rect">
            <a:avLst/>
          </a:prstGeom>
        </p:spPr>
      </p:pic>
    </p:spTree>
    <p:extLst>
      <p:ext uri="{BB962C8B-B14F-4D97-AF65-F5344CB8AC3E}">
        <p14:creationId xmlns:p14="http://schemas.microsoft.com/office/powerpoint/2010/main" val="2066748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130307C-8098-E712-D05E-E0C77C10FF41}"/>
              </a:ext>
            </a:extLst>
          </p:cNvPr>
          <p:cNvSpPr>
            <a:spLocks noGrp="1"/>
          </p:cNvSpPr>
          <p:nvPr>
            <p:ph type="title"/>
          </p:nvPr>
        </p:nvSpPr>
        <p:spPr>
          <a:xfrm>
            <a:off x="326848" y="288389"/>
            <a:ext cx="7407451" cy="1232435"/>
          </a:xfrm>
        </p:spPr>
        <p:txBody>
          <a:bodyPr>
            <a:normAutofit/>
          </a:bodyPr>
          <a:lstStyle/>
          <a:p>
            <a:r>
              <a:rPr lang="en-AU" dirty="0"/>
              <a:t>Weather Index Insurance Contract</a:t>
            </a:r>
          </a:p>
        </p:txBody>
      </p:sp>
      <p:sp>
        <p:nvSpPr>
          <p:cNvPr id="5" name="Slide Number Placeholder 4">
            <a:extLst>
              <a:ext uri="{FF2B5EF4-FFF2-40B4-BE49-F238E27FC236}">
                <a16:creationId xmlns:a16="http://schemas.microsoft.com/office/drawing/2014/main" id="{8EA55B5D-6C19-AADD-6450-207E52494485}"/>
              </a:ext>
            </a:extLst>
          </p:cNvPr>
          <p:cNvSpPr>
            <a:spLocks noGrp="1"/>
          </p:cNvSpPr>
          <p:nvPr>
            <p:ph type="sldNum" sz="quarter" idx="12"/>
          </p:nvPr>
        </p:nvSpPr>
        <p:spPr/>
        <p:txBody>
          <a:bodyPr/>
          <a:lstStyle/>
          <a:p>
            <a:fld id="{741AFF56-1126-4107-9C02-BC0EFBF16431}" type="slidenum">
              <a:rPr lang="en-GB" smtClean="0"/>
              <a:pPr/>
              <a:t>6</a:t>
            </a:fld>
            <a:endParaRPr lang="en-GB" dirty="0"/>
          </a:p>
        </p:txBody>
      </p:sp>
      <p:pic>
        <p:nvPicPr>
          <p:cNvPr id="9" name="Picture 8">
            <a:extLst>
              <a:ext uri="{FF2B5EF4-FFF2-40B4-BE49-F238E27FC236}">
                <a16:creationId xmlns:a16="http://schemas.microsoft.com/office/drawing/2014/main" id="{1A2AC046-7824-334E-A45A-F489AEDC7ED2}"/>
              </a:ext>
            </a:extLst>
          </p:cNvPr>
          <p:cNvPicPr>
            <a:picLocks noChangeAspect="1"/>
          </p:cNvPicPr>
          <p:nvPr/>
        </p:nvPicPr>
        <p:blipFill>
          <a:blip r:embed="rId3">
            <a:extLst>
              <a:ext uri="{28A0092B-C50C-407E-A947-70E740481C1C}">
                <a14:useLocalDpi xmlns:a14="http://schemas.microsoft.com/office/drawing/2010/main" val="0"/>
              </a:ext>
            </a:extLst>
          </a:blip>
          <a:srcRect t="11111" b="9439"/>
          <a:stretch>
            <a:fillRect/>
          </a:stretch>
        </p:blipFill>
        <p:spPr>
          <a:xfrm>
            <a:off x="1303792" y="1095697"/>
            <a:ext cx="9584416" cy="5076503"/>
          </a:xfrm>
          <a:prstGeom prst="rect">
            <a:avLst/>
          </a:prstGeom>
        </p:spPr>
      </p:pic>
    </p:spTree>
    <p:extLst>
      <p:ext uri="{BB962C8B-B14F-4D97-AF65-F5344CB8AC3E}">
        <p14:creationId xmlns:p14="http://schemas.microsoft.com/office/powerpoint/2010/main" val="7048815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0A21FB-9A61-1BC1-D89C-840F839F76B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4DF8A76-7A85-0962-E43F-6F10F3FE9581}"/>
              </a:ext>
            </a:extLst>
          </p:cNvPr>
          <p:cNvSpPr>
            <a:spLocks noGrp="1"/>
          </p:cNvSpPr>
          <p:nvPr>
            <p:ph type="title"/>
          </p:nvPr>
        </p:nvSpPr>
        <p:spPr>
          <a:xfrm>
            <a:off x="326848" y="288390"/>
            <a:ext cx="7902751" cy="491100"/>
          </a:xfrm>
        </p:spPr>
        <p:txBody>
          <a:bodyPr>
            <a:normAutofit/>
          </a:bodyPr>
          <a:lstStyle/>
          <a:p>
            <a:r>
              <a:rPr lang="en-AU" dirty="0"/>
              <a:t>The Problem: Basis Risk</a:t>
            </a:r>
          </a:p>
        </p:txBody>
      </p:sp>
      <p:sp>
        <p:nvSpPr>
          <p:cNvPr id="5" name="Slide Number Placeholder 4">
            <a:extLst>
              <a:ext uri="{FF2B5EF4-FFF2-40B4-BE49-F238E27FC236}">
                <a16:creationId xmlns:a16="http://schemas.microsoft.com/office/drawing/2014/main" id="{0EC1BADA-BCFE-86E6-4270-ECEDD14B6780}"/>
              </a:ext>
            </a:extLst>
          </p:cNvPr>
          <p:cNvSpPr>
            <a:spLocks noGrp="1"/>
          </p:cNvSpPr>
          <p:nvPr>
            <p:ph type="sldNum" sz="quarter" idx="12"/>
          </p:nvPr>
        </p:nvSpPr>
        <p:spPr/>
        <p:txBody>
          <a:bodyPr/>
          <a:lstStyle/>
          <a:p>
            <a:fld id="{741AFF56-1126-4107-9C02-BC0EFBF16431}" type="slidenum">
              <a:rPr lang="en-GB" smtClean="0"/>
              <a:pPr/>
              <a:t>7</a:t>
            </a:fld>
            <a:endParaRPr lang="en-GB" dirty="0"/>
          </a:p>
        </p:txBody>
      </p:sp>
      <p:sp>
        <p:nvSpPr>
          <p:cNvPr id="2" name="Footer Placeholder 4">
            <a:extLst>
              <a:ext uri="{FF2B5EF4-FFF2-40B4-BE49-F238E27FC236}">
                <a16:creationId xmlns:a16="http://schemas.microsoft.com/office/drawing/2014/main" id="{D8165D10-5B69-F195-3582-6C5A8A28E771}"/>
              </a:ext>
            </a:extLst>
          </p:cNvPr>
          <p:cNvSpPr>
            <a:spLocks noGrp="1"/>
          </p:cNvSpPr>
          <p:nvPr>
            <p:ph type="ftr" sz="quarter" idx="3"/>
          </p:nvPr>
        </p:nvSpPr>
        <p:spPr>
          <a:xfrm>
            <a:off x="1872449" y="6365425"/>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solidFill>
                  <a:schemeClr val="tx1"/>
                </a:solidFill>
              </a:rPr>
              <a:t>Presented at the 2026 All Actuaries Summit</a:t>
            </a:r>
          </a:p>
        </p:txBody>
      </p:sp>
      <p:pic>
        <p:nvPicPr>
          <p:cNvPr id="7" name="Picture 6">
            <a:extLst>
              <a:ext uri="{FF2B5EF4-FFF2-40B4-BE49-F238E27FC236}">
                <a16:creationId xmlns:a16="http://schemas.microsoft.com/office/drawing/2014/main" id="{59736B0D-7871-DFF7-D8C1-7F9C4D9D5D2F}"/>
              </a:ext>
            </a:extLst>
          </p:cNvPr>
          <p:cNvPicPr>
            <a:picLocks noChangeAspect="1"/>
          </p:cNvPicPr>
          <p:nvPr/>
        </p:nvPicPr>
        <p:blipFill>
          <a:blip r:embed="rId3">
            <a:extLst>
              <a:ext uri="{28A0092B-C50C-407E-A947-70E740481C1C}">
                <a14:useLocalDpi xmlns:a14="http://schemas.microsoft.com/office/drawing/2010/main" val="0"/>
              </a:ext>
            </a:extLst>
          </a:blip>
          <a:srcRect t="15663" r="66263" b="13436"/>
          <a:stretch>
            <a:fillRect/>
          </a:stretch>
        </p:blipFill>
        <p:spPr>
          <a:xfrm>
            <a:off x="120910" y="1027183"/>
            <a:ext cx="3968490" cy="5560101"/>
          </a:xfrm>
          <a:prstGeom prst="rect">
            <a:avLst/>
          </a:prstGeom>
        </p:spPr>
      </p:pic>
    </p:spTree>
    <p:extLst>
      <p:ext uri="{BB962C8B-B14F-4D97-AF65-F5344CB8AC3E}">
        <p14:creationId xmlns:p14="http://schemas.microsoft.com/office/powerpoint/2010/main" val="33684096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23BB50-62BE-F04B-9660-D937EC43E01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340C87C-020C-7C8B-D3CF-A83E9D9D6EC3}"/>
              </a:ext>
            </a:extLst>
          </p:cNvPr>
          <p:cNvSpPr>
            <a:spLocks noGrp="1"/>
          </p:cNvSpPr>
          <p:nvPr>
            <p:ph type="title"/>
          </p:nvPr>
        </p:nvSpPr>
        <p:spPr>
          <a:xfrm>
            <a:off x="326848" y="288390"/>
            <a:ext cx="7902751" cy="491100"/>
          </a:xfrm>
        </p:spPr>
        <p:txBody>
          <a:bodyPr>
            <a:normAutofit/>
          </a:bodyPr>
          <a:lstStyle/>
          <a:p>
            <a:r>
              <a:rPr lang="en-AU" dirty="0"/>
              <a:t>The Problem: Basis Risk</a:t>
            </a:r>
          </a:p>
        </p:txBody>
      </p:sp>
      <p:sp>
        <p:nvSpPr>
          <p:cNvPr id="5" name="Slide Number Placeholder 4">
            <a:extLst>
              <a:ext uri="{FF2B5EF4-FFF2-40B4-BE49-F238E27FC236}">
                <a16:creationId xmlns:a16="http://schemas.microsoft.com/office/drawing/2014/main" id="{14C2AF5B-9403-3710-7DBE-C1EEB1009CEB}"/>
              </a:ext>
            </a:extLst>
          </p:cNvPr>
          <p:cNvSpPr>
            <a:spLocks noGrp="1"/>
          </p:cNvSpPr>
          <p:nvPr>
            <p:ph type="sldNum" sz="quarter" idx="12"/>
          </p:nvPr>
        </p:nvSpPr>
        <p:spPr/>
        <p:txBody>
          <a:bodyPr/>
          <a:lstStyle/>
          <a:p>
            <a:fld id="{741AFF56-1126-4107-9C02-BC0EFBF16431}" type="slidenum">
              <a:rPr lang="en-GB" smtClean="0"/>
              <a:pPr/>
              <a:t>8</a:t>
            </a:fld>
            <a:endParaRPr lang="en-GB" dirty="0"/>
          </a:p>
        </p:txBody>
      </p:sp>
      <p:sp>
        <p:nvSpPr>
          <p:cNvPr id="2" name="Footer Placeholder 4">
            <a:extLst>
              <a:ext uri="{FF2B5EF4-FFF2-40B4-BE49-F238E27FC236}">
                <a16:creationId xmlns:a16="http://schemas.microsoft.com/office/drawing/2014/main" id="{29D00CF1-D75E-F84C-F750-A7D8FAAEBD5B}"/>
              </a:ext>
            </a:extLst>
          </p:cNvPr>
          <p:cNvSpPr>
            <a:spLocks noGrp="1"/>
          </p:cNvSpPr>
          <p:nvPr>
            <p:ph type="ftr" sz="quarter" idx="3"/>
          </p:nvPr>
        </p:nvSpPr>
        <p:spPr>
          <a:xfrm>
            <a:off x="1872449" y="6365425"/>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solidFill>
                  <a:schemeClr val="tx1"/>
                </a:solidFill>
              </a:rPr>
              <a:t>Presented at the 2026 All Actuaries Summit</a:t>
            </a:r>
          </a:p>
        </p:txBody>
      </p:sp>
      <p:pic>
        <p:nvPicPr>
          <p:cNvPr id="7" name="Picture 6">
            <a:extLst>
              <a:ext uri="{FF2B5EF4-FFF2-40B4-BE49-F238E27FC236}">
                <a16:creationId xmlns:a16="http://schemas.microsoft.com/office/drawing/2014/main" id="{E81E9F38-0034-95B0-9D5C-E333FAAEB404}"/>
              </a:ext>
            </a:extLst>
          </p:cNvPr>
          <p:cNvPicPr>
            <a:picLocks noChangeAspect="1"/>
          </p:cNvPicPr>
          <p:nvPr/>
        </p:nvPicPr>
        <p:blipFill>
          <a:blip r:embed="rId3">
            <a:extLst>
              <a:ext uri="{28A0092B-C50C-407E-A947-70E740481C1C}">
                <a14:useLocalDpi xmlns:a14="http://schemas.microsoft.com/office/drawing/2010/main" val="0"/>
              </a:ext>
            </a:extLst>
          </a:blip>
          <a:srcRect t="15663" r="34953" b="13436"/>
          <a:stretch>
            <a:fillRect/>
          </a:stretch>
        </p:blipFill>
        <p:spPr>
          <a:xfrm>
            <a:off x="120910" y="1027183"/>
            <a:ext cx="7651490" cy="5560101"/>
          </a:xfrm>
          <a:prstGeom prst="rect">
            <a:avLst/>
          </a:prstGeom>
        </p:spPr>
      </p:pic>
    </p:spTree>
    <p:extLst>
      <p:ext uri="{BB962C8B-B14F-4D97-AF65-F5344CB8AC3E}">
        <p14:creationId xmlns:p14="http://schemas.microsoft.com/office/powerpoint/2010/main" val="37543888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2373B7-0396-5FA1-94AE-0B20FE1F8E8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72B0016-AC0D-6FFC-6B31-BF40C0985F67}"/>
              </a:ext>
            </a:extLst>
          </p:cNvPr>
          <p:cNvSpPr>
            <a:spLocks noGrp="1"/>
          </p:cNvSpPr>
          <p:nvPr>
            <p:ph type="title"/>
          </p:nvPr>
        </p:nvSpPr>
        <p:spPr>
          <a:xfrm>
            <a:off x="326848" y="288390"/>
            <a:ext cx="7902751" cy="491100"/>
          </a:xfrm>
        </p:spPr>
        <p:txBody>
          <a:bodyPr>
            <a:normAutofit/>
          </a:bodyPr>
          <a:lstStyle/>
          <a:p>
            <a:r>
              <a:rPr lang="en-AU" dirty="0"/>
              <a:t>The Problem: Basis Risk</a:t>
            </a:r>
          </a:p>
        </p:txBody>
      </p:sp>
      <p:sp>
        <p:nvSpPr>
          <p:cNvPr id="5" name="Slide Number Placeholder 4">
            <a:extLst>
              <a:ext uri="{FF2B5EF4-FFF2-40B4-BE49-F238E27FC236}">
                <a16:creationId xmlns:a16="http://schemas.microsoft.com/office/drawing/2014/main" id="{975D30B8-59A0-4C47-DCB2-BD4968411C5B}"/>
              </a:ext>
            </a:extLst>
          </p:cNvPr>
          <p:cNvSpPr>
            <a:spLocks noGrp="1"/>
          </p:cNvSpPr>
          <p:nvPr>
            <p:ph type="sldNum" sz="quarter" idx="12"/>
          </p:nvPr>
        </p:nvSpPr>
        <p:spPr/>
        <p:txBody>
          <a:bodyPr/>
          <a:lstStyle/>
          <a:p>
            <a:fld id="{741AFF56-1126-4107-9C02-BC0EFBF16431}" type="slidenum">
              <a:rPr lang="en-GB" smtClean="0"/>
              <a:pPr/>
              <a:t>9</a:t>
            </a:fld>
            <a:endParaRPr lang="en-GB" dirty="0"/>
          </a:p>
        </p:txBody>
      </p:sp>
      <p:sp>
        <p:nvSpPr>
          <p:cNvPr id="2" name="Footer Placeholder 4">
            <a:extLst>
              <a:ext uri="{FF2B5EF4-FFF2-40B4-BE49-F238E27FC236}">
                <a16:creationId xmlns:a16="http://schemas.microsoft.com/office/drawing/2014/main" id="{583ACF3D-CB75-8DBD-95C5-E602EC67381C}"/>
              </a:ext>
            </a:extLst>
          </p:cNvPr>
          <p:cNvSpPr>
            <a:spLocks noGrp="1"/>
          </p:cNvSpPr>
          <p:nvPr>
            <p:ph type="ftr" sz="quarter" idx="3"/>
          </p:nvPr>
        </p:nvSpPr>
        <p:spPr>
          <a:xfrm>
            <a:off x="1872449" y="6365425"/>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solidFill>
                  <a:schemeClr val="tx1"/>
                </a:solidFill>
              </a:rPr>
              <a:t>Presented at the 2026 All Actuaries Summit</a:t>
            </a:r>
          </a:p>
        </p:txBody>
      </p:sp>
      <p:pic>
        <p:nvPicPr>
          <p:cNvPr id="7" name="Picture 6">
            <a:extLst>
              <a:ext uri="{FF2B5EF4-FFF2-40B4-BE49-F238E27FC236}">
                <a16:creationId xmlns:a16="http://schemas.microsoft.com/office/drawing/2014/main" id="{2C995F6F-2698-0842-F2BE-F07721752E08}"/>
              </a:ext>
            </a:extLst>
          </p:cNvPr>
          <p:cNvPicPr>
            <a:picLocks noChangeAspect="1"/>
          </p:cNvPicPr>
          <p:nvPr/>
        </p:nvPicPr>
        <p:blipFill>
          <a:blip r:embed="rId3">
            <a:extLst>
              <a:ext uri="{28A0092B-C50C-407E-A947-70E740481C1C}">
                <a14:useLocalDpi xmlns:a14="http://schemas.microsoft.com/office/drawing/2010/main" val="0"/>
              </a:ext>
            </a:extLst>
          </a:blip>
          <a:srcRect t="15663" b="13436"/>
          <a:stretch>
            <a:fillRect/>
          </a:stretch>
        </p:blipFill>
        <p:spPr>
          <a:xfrm>
            <a:off x="120910" y="1027183"/>
            <a:ext cx="11763114" cy="5560101"/>
          </a:xfrm>
          <a:prstGeom prst="rect">
            <a:avLst/>
          </a:prstGeom>
        </p:spPr>
      </p:pic>
    </p:spTree>
    <p:extLst>
      <p:ext uri="{BB962C8B-B14F-4D97-AF65-F5344CB8AC3E}">
        <p14:creationId xmlns:p14="http://schemas.microsoft.com/office/powerpoint/2010/main" val="1863773982"/>
      </p:ext>
    </p:extLst>
  </p:cSld>
  <p:clrMapOvr>
    <a:masterClrMapping/>
  </p:clrMapOvr>
</p:sld>
</file>

<file path=ppt/theme/theme1.xml><?xml version="1.0" encoding="utf-8"?>
<a:theme xmlns:a="http://schemas.openxmlformats.org/drawingml/2006/main" name="Office Theme">
  <a:themeElements>
    <a:clrScheme name="Actuaries">
      <a:dk1>
        <a:srgbClr val="000000"/>
      </a:dk1>
      <a:lt1>
        <a:srgbClr val="FFFFFF"/>
      </a:lt1>
      <a:dk2>
        <a:srgbClr val="323232"/>
      </a:dk2>
      <a:lt2>
        <a:srgbClr val="EBEBEB"/>
      </a:lt2>
      <a:accent1>
        <a:srgbClr val="3C69FF"/>
      </a:accent1>
      <a:accent2>
        <a:srgbClr val="313131"/>
      </a:accent2>
      <a:accent3>
        <a:srgbClr val="5B5B5B"/>
      </a:accent3>
      <a:accent4>
        <a:srgbClr val="838484"/>
      </a:accent4>
      <a:accent5>
        <a:srgbClr val="ADADAD"/>
      </a:accent5>
      <a:accent6>
        <a:srgbClr val="D6D6D6"/>
      </a:accent6>
      <a:hlink>
        <a:srgbClr val="0563C1"/>
      </a:hlink>
      <a:folHlink>
        <a:srgbClr val="954F72"/>
      </a:folHlink>
    </a:clrScheme>
    <a:fontScheme name="Actuaries">
      <a:majorFont>
        <a:latin typeface="ABC Oracle"/>
        <a:ea typeface=""/>
        <a:cs typeface=""/>
      </a:majorFont>
      <a:minorFont>
        <a:latin typeface="ABC Oracl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p:properties xmlns:p="http://schemas.microsoft.com/office/2006/metadata/properties" xmlns:xsi="http://www.w3.org/2001/XMLSchema-instance" xmlns:pc="http://schemas.microsoft.com/office/infopath/2007/PartnerControls">
  <documentManagement>
    <_dlc_DocId xmlns="7c09f450-3099-4ab0-9797-308ed8a26daf">CE6YYQN64SX3-786882053-16834</_dlc_DocId>
    <Lastupdated xmlns="7b3e9424-693f-4334-9dc1-37abbe098301" xsi:nil="true"/>
    <Stop_x0020_publishing xmlns="b9043e53-a078-4fe1-9a97-1dc890974721" xsi:nil="true"/>
    <Region xmlns="b9043e53-a078-4fe1-9a97-1dc890974721" xsi:nil="true"/>
    <No_x0020_Web_x0020_Index xmlns="b9043e53-a078-4fe1-9a97-1dc890974721">false</No_x0020_Web_x0020_Index>
    <_dlc_DocIdUrl xmlns="7c09f450-3099-4ab0-9797-308ed8a26daf">
      <Url>https://actuaries.sharepoint.com/sites/DMS/_layouts/15/DocIdRedir.aspx?ID=CE6YYQN64SX3-786882053-16834</Url>
      <Description>CE6YYQN64SX3-786882053-16834</Description>
    </_dlc_DocIdUrl>
    <Start_x0020_publishing xmlns="b9043e53-a078-4fe1-9a97-1dc890974721" xsi:nil="true"/>
    <na442cf9b07645d39bff0c316c917a88 xmlns="b9043e53-a078-4fe1-9a97-1dc890974721">
      <Terms xmlns="http://schemas.microsoft.com/office/infopath/2007/PartnerControls"/>
    </na442cf9b07645d39bff0c316c917a88>
    <Published xmlns="b9043e53-a078-4fe1-9a97-1dc890974721">false</Published>
    <Level xmlns="b9043e53-a078-4fe1-9a97-1dc890974721" xsi:nil="true"/>
    <Availability xmlns="b9043e53-a078-4fe1-9a97-1dc890974721" xsi:nil="true"/>
    <_ExtendedDescription xmlns="http://schemas.microsoft.com/sharepoint/v3">Agricultural production is increasingly exposed to climate change, placing growing pressure on existing risk-transfer mechanisms to provide adequate protection against yield losses. Weather Index Insurance (WII) has emerged as a promising alternative by linking payouts to objective climate indicators rather than on-farm loss assessments. However, a fundamental limitation persists: temporal basis risk. When weather indices are measured over fixed or aggregated time windows, they often fail to align with the evolving physiological needs of crops, weakening the connection between index outcomes and realised losses and ultimately undermining product credibility and uptake.
In this presentation we will introduce a hybrid WII framework that leverages machine learning to align index design and payouts with the dynamic progression of crop growth stages. The growing season is partitioned into key phenological stages whose timing is determined dynamically by using a stacked ensemble model, allowing weather indices to reflect stage-specific climate sensitivities. As an additional benefit, a staggered payout structure enables early-season compensation in response to plant mortality, providing farmers with liquidity to support replanting. This early access to benefits improves recovery prospects, preserves yield potential, and reduces the reliance on government subsidies, reinforcing farm-level resilience. By combining machine-learning-derived indices with biologically aligned triggers, the proposed framework strengthens the role of index insurance as a viable instrument for agricultural climate resilience.</_ExtendedDescription>
    <External-link xmlns="b9043e53-a078-4fe1-9a97-1dc890974721" xsi:nil="true"/>
    <c245b723492e46feb8c242c474f81c06 xmlns="b9043e53-a078-4fe1-9a97-1dc890974721">
      <Terms xmlns="http://schemas.microsoft.com/office/infopath/2007/PartnerControls">
        <TermInfo xmlns="http://schemas.microsoft.com/office/infopath/2007/PartnerControls">
          <TermName xmlns="http://schemas.microsoft.com/office/infopath/2007/PartnerControls">Past Event</TermName>
          <TermId xmlns="http://schemas.microsoft.com/office/infopath/2007/PartnerControls">81820cd3-45f0-44e5-97c3-ef5505ffe26e</TermId>
        </TermInfo>
        <TermInfo xmlns="http://schemas.microsoft.com/office/infopath/2007/PartnerControls">
          <TermName xmlns="http://schemas.microsoft.com/office/infopath/2007/PartnerControls">All Actuaries Summit</TermName>
          <TermId xmlns="http://schemas.microsoft.com/office/infopath/2007/PartnerControls">57ed7ee8-003a-406d-a47c-605a474390f3</TermId>
        </TermInfo>
      </Terms>
    </c245b723492e46feb8c242c474f81c06>
    <lbd57a3197f24a75a016012f8260598a xmlns="b9043e53-a078-4fe1-9a97-1dc890974721">
      <Terms xmlns="http://schemas.microsoft.com/office/infopath/2007/PartnerControls">
        <TermInfo xmlns="http://schemas.microsoft.com/office/infopath/2007/PartnerControls">
          <TermName xmlns="http://schemas.microsoft.com/office/infopath/2007/PartnerControls">Climate and Sustainability</TermName>
          <TermId xmlns="http://schemas.microsoft.com/office/infopath/2007/PartnerControls">c8891243-3451-46d5-a28d-dc107004171e</TermId>
        </TermInfo>
        <TermInfo xmlns="http://schemas.microsoft.com/office/infopath/2007/PartnerControls">
          <TermName xmlns="http://schemas.microsoft.com/office/infopath/2007/PartnerControls">General Insurance</TermName>
          <TermId xmlns="http://schemas.microsoft.com/office/infopath/2007/PartnerControls">95343fdf-1a65-4d44-be03-5f5c25e610eb</TermId>
        </TermInfo>
      </Terms>
    </lbd57a3197f24a75a016012f8260598a>
    <ifb2a14d9ef14379a3042bde0b0232b7 xmlns="b9043e53-a078-4fe1-9a97-1dc890974721">
      <Terms xmlns="http://schemas.microsoft.com/office/infopath/2007/PartnerControls">
        <TermInfo xmlns="http://schemas.microsoft.com/office/infopath/2007/PartnerControls">
          <TermName xmlns="http://schemas.microsoft.com/office/infopath/2007/PartnerControls">Presentation slides</TermName>
          <TermId xmlns="http://schemas.microsoft.com/office/infopath/2007/PartnerControls">82514a72-d478-4557-818e-561b0f30fbaf</TermId>
        </TermInfo>
      </Terms>
    </ifb2a14d9ef14379a3042bde0b0232b7>
    <g6881e4ce23a4b13a21acda1c762ef3b xmlns="b9043e53-a078-4fe1-9a97-1dc890974721">
      <Terms xmlns="http://schemas.microsoft.com/office/infopath/2007/PartnerControls">
        <TermInfo xmlns="http://schemas.microsoft.com/office/infopath/2007/PartnerControls">
          <TermName xmlns="http://schemas.microsoft.com/office/infopath/2007/PartnerControls">Major Events</TermName>
          <TermId xmlns="http://schemas.microsoft.com/office/infopath/2007/PartnerControls">741f9fd0-c1f0-4e98-ad79-70afc16eedf5</TermId>
        </TermInfo>
      </Terms>
    </g6881e4ce23a4b13a21acda1c762ef3b>
    <TaxCatchAll xmlns="b9043e53-a078-4fe1-9a97-1dc890974721">
      <Value>33</Value>
      <Value>32</Value>
      <Value>29</Value>
      <Value>40</Value>
      <Value>23</Value>
      <Value>38</Value>
      <Value>97</Value>
    </TaxCatchAll>
    <TaxCatchAllLabel xmlns="b9043e53-a078-4fe1-9a97-1dc890974721" xsi:nil="true"/>
    <_dlc_DocIdPersistId xmlns="7c09f450-3099-4ab0-9797-308ed8a26daf" xsi:nil="true"/>
    <Source_x0020_Document_x0020_ID xmlns="b9043e53-a078-4fe1-9a97-1dc890974721" xsi:nil="true"/>
    <Age_x0020_Group xmlns="b9043e53-a078-4fe1-9a97-1dc890974721" xsi:nil="true"/>
    <a1da6ed942364e6aa931c032ae078b9a xmlns="b9043e53-a078-4fe1-9a97-1dc890974721">
      <Terms xmlns="http://schemas.microsoft.com/office/infopath/2007/PartnerControls">
        <TermInfo xmlns="http://schemas.microsoft.com/office/infopath/2007/PartnerControls">
          <TermName xmlns="http://schemas.microsoft.com/office/infopath/2007/PartnerControls">Presentation Slides</TermName>
          <TermId xmlns="http://schemas.microsoft.com/office/infopath/2007/PartnerControls">d40094d7-41bb-4670-ae67-14554674b2a3</TermId>
        </TermInfo>
      </Terms>
    </a1da6ed942364e6aa931c032ae078b9a>
    <CPD xmlns="b9043e53-a078-4fe1-9a97-1dc890974721">1</CPD>
    <Membership xmlns="b9043e53-a078-4fe1-9a97-1dc890974721" xsi:nil="true"/>
    <DMS_Type xmlns="b9043e53-a078-4fe1-9a97-1dc890974721" xsi:nil="true"/>
    <CMS_x0020_Document_x0020_ID xmlns="b9043e53-a078-4fe1-9a97-1dc890974721" xsi:nil="true"/>
    <Created-Date xmlns="b9043e53-a078-4fe1-9a97-1dc890974721">2026-05-25T14:00:00+00:00</Created-Date>
    <wic_System_Copyright xmlns="http://schemas.microsoft.com/sharepoint/v3/fields" xsi:nil="true"/>
    <new-release-expiry xmlns="b9043e53-a078-4fe1-9a97-1dc890974721"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MS Document" ma:contentTypeID="0x0101005B474B5874136940B1FCFFA385B6F80C00B91DFC3462D36342B5E9C63B1B6AF453" ma:contentTypeVersion="208" ma:contentTypeDescription="" ma:contentTypeScope="" ma:versionID="bad0d07f1b6e8c1b79345029eaf745f9">
  <xsd:schema xmlns:xsd="http://www.w3.org/2001/XMLSchema" xmlns:xs="http://www.w3.org/2001/XMLSchema" xmlns:p="http://schemas.microsoft.com/office/2006/metadata/properties" xmlns:ns1="http://schemas.microsoft.com/sharepoint/v3" xmlns:ns2="b9043e53-a078-4fe1-9a97-1dc890974721" xmlns:ns3="http://schemas.microsoft.com/sharepoint/v3/fields" xmlns:ns4="7c09f450-3099-4ab0-9797-308ed8a26daf" xmlns:ns5="7b3e9424-693f-4334-9dc1-37abbe098301" targetNamespace="http://schemas.microsoft.com/office/2006/metadata/properties" ma:root="true" ma:fieldsID="ada8bf7435599ade032303e531caa99a" ns1:_="" ns2:_="" ns3:_="" ns4:_="" ns5:_="">
    <xsd:import namespace="http://schemas.microsoft.com/sharepoint/v3"/>
    <xsd:import namespace="b9043e53-a078-4fe1-9a97-1dc890974721"/>
    <xsd:import namespace="http://schemas.microsoft.com/sharepoint/v3/fields"/>
    <xsd:import namespace="7c09f450-3099-4ab0-9797-308ed8a26daf"/>
    <xsd:import namespace="7b3e9424-693f-4334-9dc1-37abbe098301"/>
    <xsd:element name="properties">
      <xsd:complexType>
        <xsd:sequence>
          <xsd:element name="documentManagement">
            <xsd:complexType>
              <xsd:all>
                <xsd:element ref="ns1:_ExtendedDescription" minOccurs="0"/>
                <xsd:element ref="ns2:CMS_x0020_Document_x0020_ID" minOccurs="0"/>
                <xsd:element ref="ns2:Created-Date" minOccurs="0"/>
                <xsd:element ref="ns2:CPD" minOccurs="0"/>
                <xsd:element ref="ns2:External-link" minOccurs="0"/>
                <xsd:element ref="ns2:Membership" minOccurs="0"/>
                <xsd:element ref="ns2:No_x0020_Web_x0020_Index" minOccurs="0"/>
                <xsd:element ref="ns4:_dlc_DocIdUrl" minOccurs="0"/>
                <xsd:element ref="ns2:Start_x0020_publishing" minOccurs="0"/>
                <xsd:element ref="ns2:Level" minOccurs="0"/>
                <xsd:element ref="ns2:Age_x0020_Group" minOccurs="0"/>
                <xsd:element ref="ns2:Availability" minOccurs="0"/>
                <xsd:element ref="ns2:Stop_x0020_publishing" minOccurs="0"/>
                <xsd:element ref="ns2:Source_x0020_Document_x0020_ID" minOccurs="0"/>
                <xsd:element ref="ns2:new-release-expiry" minOccurs="0"/>
                <xsd:element ref="ns2:Region" minOccurs="0"/>
                <xsd:element ref="ns2:DMS_Type" minOccurs="0"/>
                <xsd:element ref="ns2:ifb2a14d9ef14379a3042bde0b0232b7" minOccurs="0"/>
                <xsd:element ref="ns2:na442cf9b07645d39bff0c316c917a88" minOccurs="0"/>
                <xsd:element ref="ns2:g6881e4ce23a4b13a21acda1c762ef3b" minOccurs="0"/>
                <xsd:element ref="ns2:c245b723492e46feb8c242c474f81c06" minOccurs="0"/>
                <xsd:element ref="ns2:TaxCatchAll" minOccurs="0"/>
                <xsd:element ref="ns2:TaxCatchAllLabel" minOccurs="0"/>
                <xsd:element ref="ns2:a1da6ed942364e6aa931c032ae078b9a" minOccurs="0"/>
                <xsd:element ref="ns2:lbd57a3197f24a75a016012f8260598a" minOccurs="0"/>
                <xsd:element ref="ns2:Published" minOccurs="0"/>
                <xsd:element ref="ns4:_dlc_DocId" minOccurs="0"/>
                <xsd:element ref="ns3:wic_System_Copyright" minOccurs="0"/>
                <xsd:element ref="ns4:_dlc_DocIdPersistId" minOccurs="0"/>
                <xsd:element ref="ns5:Lastupdated" minOccurs="0"/>
                <xsd:element ref="ns5: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ExtendedDescription" ma:index="2" nillable="true" ma:displayName="Description" ma:description="DMS Description" ma:format="Dropdown" ma:internalName="_ExtendedDescription" ma:readOnly="fals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043e53-a078-4fe1-9a97-1dc890974721" elementFormDefault="qualified">
    <xsd:import namespace="http://schemas.microsoft.com/office/2006/documentManagement/types"/>
    <xsd:import namespace="http://schemas.microsoft.com/office/infopath/2007/PartnerControls"/>
    <xsd:element name="CMS_x0020_Document_x0020_ID" ma:index="3" nillable="true" ma:displayName="CMS Document ID" ma:description="ID of the document in CMS" ma:internalName="CMS_x0020_Document_x0020_ID" ma:readOnly="false">
      <xsd:simpleType>
        <xsd:restriction base="dms:Text">
          <xsd:maxLength value="255"/>
        </xsd:restriction>
      </xsd:simpleType>
    </xsd:element>
    <xsd:element name="Created-Date" ma:index="4" nillable="true" ma:displayName="Created-Date" ma:format="DateOnly" ma:internalName="Created_x002d_Date" ma:readOnly="false">
      <xsd:simpleType>
        <xsd:restriction base="dms:DateTime"/>
      </xsd:simpleType>
    </xsd:element>
    <xsd:element name="CPD" ma:index="6" nillable="true" ma:displayName="CPD" ma:decimals="2" ma:internalName="CPD" ma:readOnly="false">
      <xsd:simpleType>
        <xsd:restriction base="dms:Number"/>
      </xsd:simpleType>
    </xsd:element>
    <xsd:element name="External-link" ma:index="13" nillable="true" ma:displayName="External-link" ma:internalName="External_x002d_link" ma:readOnly="false">
      <xsd:simpleType>
        <xsd:restriction base="dms:Text">
          <xsd:maxLength value="255"/>
        </xsd:restriction>
      </xsd:simpleType>
    </xsd:element>
    <xsd:element name="Membership" ma:index="14" nillable="true" ma:displayName="Membership" ma:internalName="Membership" ma:readOnly="false">
      <xsd:simpleType>
        <xsd:restriction base="dms:Text">
          <xsd:maxLength value="255"/>
        </xsd:restriction>
      </xsd:simpleType>
    </xsd:element>
    <xsd:element name="No_x0020_Web_x0020_Index" ma:index="15" nillable="true" ma:displayName="No Web Index" ma:default="0" ma:internalName="No_x0020_Web_x0020_Index" ma:readOnly="false">
      <xsd:simpleType>
        <xsd:restriction base="dms:Boolean"/>
      </xsd:simpleType>
    </xsd:element>
    <xsd:element name="Start_x0020_publishing" ma:index="17" nillable="true" ma:displayName="Start publishing" ma:format="DateOnly" ma:hidden="true" ma:internalName="Start_x0020_publishing" ma:readOnly="false">
      <xsd:simpleType>
        <xsd:restriction base="dms:DateTime"/>
      </xsd:simpleType>
    </xsd:element>
    <xsd:element name="Level" ma:index="18" nillable="true" ma:displayName="Level" ma:hidden="true" ma:internalName="Level" ma:readOnly="false">
      <xsd:simpleType>
        <xsd:restriction base="dms:Text">
          <xsd:maxLength value="255"/>
        </xsd:restriction>
      </xsd:simpleType>
    </xsd:element>
    <xsd:element name="Age_x0020_Group" ma:index="19" nillable="true" ma:displayName="Age Group" ma:format="Dropdown" ma:hidden="true" ma:internalName="Age_x0020_Group" ma:readOnly="false">
      <xsd:simpleType>
        <xsd:restriction base="dms:Text">
          <xsd:maxLength value="255"/>
        </xsd:restriction>
      </xsd:simpleType>
    </xsd:element>
    <xsd:element name="Availability" ma:index="20" nillable="true" ma:displayName="Availability" ma:hidden="true" ma:internalName="Availability" ma:readOnly="false">
      <xsd:simpleType>
        <xsd:restriction base="dms:Text">
          <xsd:maxLength value="255"/>
        </xsd:restriction>
      </xsd:simpleType>
    </xsd:element>
    <xsd:element name="Stop_x0020_publishing" ma:index="21" nillable="true" ma:displayName="Stop publishing" ma:format="DateOnly" ma:hidden="true" ma:internalName="Stop_x0020_publishing" ma:readOnly="false">
      <xsd:simpleType>
        <xsd:restriction base="dms:DateTime"/>
      </xsd:simpleType>
    </xsd:element>
    <xsd:element name="Source_x0020_Document_x0020_ID" ma:index="22" nillable="true" ma:displayName="Source Document ID" ma:description="ID of the document in the Team Sites" ma:hidden="true" ma:internalName="Source_x0020_Document_x0020_ID" ma:readOnly="false">
      <xsd:simpleType>
        <xsd:restriction base="dms:Text">
          <xsd:maxLength value="255"/>
        </xsd:restriction>
      </xsd:simpleType>
    </xsd:element>
    <xsd:element name="new-release-expiry" ma:index="23" nillable="true" ma:displayName="new-release-expiry" ma:format="DateOnly" ma:hidden="true" ma:internalName="new_x002d_release_x002d_expiry" ma:readOnly="false">
      <xsd:simpleType>
        <xsd:restriction base="dms:DateTime"/>
      </xsd:simpleType>
    </xsd:element>
    <xsd:element name="Region" ma:index="24" nillable="true" ma:displayName="Region" ma:hidden="true" ma:internalName="Region" ma:readOnly="false">
      <xsd:simpleType>
        <xsd:restriction base="dms:Text">
          <xsd:maxLength value="255"/>
        </xsd:restriction>
      </xsd:simpleType>
    </xsd:element>
    <xsd:element name="DMS_Type" ma:index="25" nillable="true" ma:displayName="DMS_Type" ma:hidden="true" ma:internalName="DMS_Type" ma:readOnly="false">
      <xsd:simpleType>
        <xsd:restriction base="dms:Text">
          <xsd:maxLength value="255"/>
        </xsd:restriction>
      </xsd:simpleType>
    </xsd:element>
    <xsd:element name="ifb2a14d9ef14379a3042bde0b0232b7" ma:index="26" nillable="true" ma:taxonomy="true" ma:internalName="ifb2a14d9ef14379a3042bde0b0232b7" ma:taxonomyFieldName="Prototype_Content_Types" ma:displayName="Content_Types" ma:readOnly="false" ma:default="" ma:fieldId="{2fb2a14d-9ef1-4379-a304-2bde0b0232b7}" ma:sspId="599de3cb-4d49-453d-b800-5d7115dc628a" ma:termSetId="8bf43160-4240-4a14-b9c4-81e260e50208" ma:anchorId="00000000-0000-0000-0000-000000000000" ma:open="false" ma:isKeyword="false">
      <xsd:complexType>
        <xsd:sequence>
          <xsd:element ref="pc:Terms" minOccurs="0" maxOccurs="1"/>
        </xsd:sequence>
      </xsd:complexType>
    </xsd:element>
    <xsd:element name="na442cf9b07645d39bff0c316c917a88" ma:index="28" nillable="true" ma:taxonomy="true" ma:internalName="na442cf9b07645d39bff0c316c917a88" ma:taxonomyFieldName="Prototype_Education_Programs" ma:displayName="Qualifications_and_Lifelong_Learning" ma:readOnly="false" ma:default="" ma:fieldId="{7a442cf9-b076-45d3-9bff-0c316c917a88}" ma:taxonomyMulti="true" ma:sspId="599de3cb-4d49-453d-b800-5d7115dc628a" ma:termSetId="03d00ede-6ba3-415f-b99e-a9b924b20c9b" ma:anchorId="00000000-0000-0000-0000-000000000000" ma:open="false" ma:isKeyword="false">
      <xsd:complexType>
        <xsd:sequence>
          <xsd:element ref="pc:Terms" minOccurs="0" maxOccurs="1"/>
        </xsd:sequence>
      </xsd:complexType>
    </xsd:element>
    <xsd:element name="g6881e4ce23a4b13a21acda1c762ef3b" ma:index="30" nillable="true" ma:taxonomy="true" ma:internalName="g6881e4ce23a4b13a21acda1c762ef3b" ma:taxonomyFieldName="Prototype_Event_Types" ma:displayName="Event_Types" ma:readOnly="false" ma:default="" ma:fieldId="{06881e4c-e23a-4b13-a21a-cda1c762ef3b}" ma:sspId="599de3cb-4d49-453d-b800-5d7115dc628a" ma:termSetId="c11d6ec0-8d82-4edb-a7c3-61e9562d4773" ma:anchorId="00000000-0000-0000-0000-000000000000" ma:open="false" ma:isKeyword="false">
      <xsd:complexType>
        <xsd:sequence>
          <xsd:element ref="pc:Terms" minOccurs="0" maxOccurs="1"/>
        </xsd:sequence>
      </xsd:complexType>
    </xsd:element>
    <xsd:element name="c245b723492e46feb8c242c474f81c06" ma:index="32" nillable="true" ma:taxonomy="true" ma:internalName="c245b723492e46feb8c242c474f81c06" ma:taxonomyFieldName="Prototype_Tags" ma:displayName="DMS_Tags" ma:readOnly="false" ma:fieldId="{c245b723-492e-46fe-b8c2-42c474f81c06}" ma:taxonomyMulti="true" ma:sspId="599de3cb-4d49-453d-b800-5d7115dc628a" ma:termSetId="cb3da33c-e535-4ab0-b8bc-bc8e4c95dd5f" ma:anchorId="00000000-0000-0000-0000-000000000000" ma:open="false" ma:isKeyword="false">
      <xsd:complexType>
        <xsd:sequence>
          <xsd:element ref="pc:Terms" minOccurs="0" maxOccurs="1"/>
        </xsd:sequence>
      </xsd:complexType>
    </xsd:element>
    <xsd:element name="TaxCatchAll" ma:index="33" nillable="true" ma:displayName="Taxonomy Catch All Column" ma:hidden="true" ma:list="{a99bd1f2-8352-44bd-99e3-18fccfc5b22e}" ma:internalName="TaxCatchAll" ma:readOnly="false" ma:showField="CatchAllData" ma:web="7c09f450-3099-4ab0-9797-308ed8a26daf">
      <xsd:complexType>
        <xsd:complexContent>
          <xsd:extension base="dms:MultiChoiceLookup">
            <xsd:sequence>
              <xsd:element name="Value" type="dms:Lookup" maxOccurs="unbounded" minOccurs="0" nillable="true"/>
            </xsd:sequence>
          </xsd:extension>
        </xsd:complexContent>
      </xsd:complexType>
    </xsd:element>
    <xsd:element name="TaxCatchAllLabel" ma:index="34" nillable="true" ma:displayName="Taxonomy Catch All Column1" ma:hidden="true" ma:list="{a99bd1f2-8352-44bd-99e3-18fccfc5b22e}" ma:internalName="TaxCatchAllLabel" ma:readOnly="false" ma:showField="CatchAllDataLabel" ma:web="7c09f450-3099-4ab0-9797-308ed8a26daf">
      <xsd:complexType>
        <xsd:complexContent>
          <xsd:extension base="dms:MultiChoiceLookup">
            <xsd:sequence>
              <xsd:element name="Value" type="dms:Lookup" maxOccurs="unbounded" minOccurs="0" nillable="true"/>
            </xsd:sequence>
          </xsd:extension>
        </xsd:complexContent>
      </xsd:complexType>
    </xsd:element>
    <xsd:element name="a1da6ed942364e6aa931c032ae078b9a" ma:index="37" nillable="true" ma:taxonomy="true" ma:internalName="a1da6ed942364e6aa931c032ae078b9a" ma:taxonomyFieldName="Prototype_CPD_Activity_Format" ma:displayName="CPD_Activity_Format" ma:readOnly="false" ma:default="" ma:fieldId="{a1da6ed9-4236-4e6a-a931-c032ae078b9a}" ma:sspId="599de3cb-4d49-453d-b800-5d7115dc628a" ma:termSetId="4bf07c46-5940-460a-b59f-14a3af91a71d" ma:anchorId="00000000-0000-0000-0000-000000000000" ma:open="false" ma:isKeyword="false">
      <xsd:complexType>
        <xsd:sequence>
          <xsd:element ref="pc:Terms" minOccurs="0" maxOccurs="1"/>
        </xsd:sequence>
      </xsd:complexType>
    </xsd:element>
    <xsd:element name="lbd57a3197f24a75a016012f8260598a" ma:index="38" nillable="true" ma:taxonomy="true" ma:internalName="lbd57a3197f24a75a016012f8260598a" ma:taxonomyFieldName="Prototype_Practice_Area" ma:displayName="Practice_Area" ma:readOnly="false" ma:default="" ma:fieldId="{5bd57a31-97f2-4a75-a016-012f8260598a}" ma:taxonomyMulti="true" ma:sspId="599de3cb-4d49-453d-b800-5d7115dc628a" ma:termSetId="82bf7a2a-7f43-4f1c-b7bb-4a3a0ba5f298" ma:anchorId="00000000-0000-0000-0000-000000000000" ma:open="false" ma:isKeyword="false">
      <xsd:complexType>
        <xsd:sequence>
          <xsd:element ref="pc:Terms" minOccurs="0" maxOccurs="1"/>
        </xsd:sequence>
      </xsd:complexType>
    </xsd:element>
    <xsd:element name="Published" ma:index="40" nillable="true" ma:displayName="Published" ma:default="0" ma:hidden="true" ma:internalName="Published" ma:readOnly="fals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42" nillable="true" ma:displayName="Copyright" ma:hidden="true" ma:internalName="wic_System_Copyright"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c09f450-3099-4ab0-9797-308ed8a26daf" elementFormDefault="qualified">
    <xsd:import namespace="http://schemas.microsoft.com/office/2006/documentManagement/types"/>
    <xsd:import namespace="http://schemas.microsoft.com/office/infopath/2007/PartnerControls"/>
    <xsd:element name="_dlc_DocIdUrl" ma:index="16" nillable="true" ma:displayName="Document ID" ma:description="Permanent link to this document." ma:hidden="true" ma:internalName="_dlc_DocIdUrl"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_dlc_DocId" ma:index="41" nillable="true" ma:displayName="Document ID Value" ma:description="The value of the document ID assigned to this item." ma:hidden="true" ma:indexed="true" ma:internalName="_dlc_DocId" ma:readOnly="false">
      <xsd:simpleType>
        <xsd:restriction base="dms:Text"/>
      </xsd:simpleType>
    </xsd:element>
    <xsd:element name="_dlc_DocIdPersistId" ma:index="43" nillable="true" ma:displayName="Persist ID" ma:description="Keep ID on add." ma:hidden="true" ma:internalName="_dlc_DocIdPersistId" ma:readOnly="fals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7b3e9424-693f-4334-9dc1-37abbe098301" elementFormDefault="qualified">
    <xsd:import namespace="http://schemas.microsoft.com/office/2006/documentManagement/types"/>
    <xsd:import namespace="http://schemas.microsoft.com/office/infopath/2007/PartnerControls"/>
    <xsd:element name="Lastupdated" ma:index="44" nillable="true" ma:displayName="Last updated" ma:format="DateOnly" ma:internalName="Lastupdated">
      <xsd:simpleType>
        <xsd:restriction base="dms:DateTime"/>
      </xsd:simpleType>
    </xsd:element>
    <xsd:element name="MediaServiceBillingMetadata" ma:index="45"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5" ma:displayName="Author"/>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SharedContentType xmlns="Microsoft.SharePoint.Taxonomy.ContentTypeSync" SourceId="599de3cb-4d49-453d-b800-5d7115dc628a" ContentTypeId="0x0101005B474B5874136940B1FCFFA385B6F80C" PreviousValue="false"/>
</file>

<file path=customXml/item4.xml><?xml version="1.0" encoding="utf-8"?>
<?mso-contentType ?>
<FormTemplates xmlns="http://schemas.microsoft.com/sharepoint/v3/contenttype/forms">
  <Display>DocumentLibraryForm</Display>
  <Edit>DocumentLibraryForm</Edit>
  <New>DocumentLibraryForm</New>
</FormTemplates>
</file>

<file path=customXml/item5.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23A7F36D-13F6-4DF0-A1FA-99BF5BE8352E}">
  <ds:schemaRefs>
    <ds:schemaRef ds:uri="http://schemas.microsoft.com/office/2006/metadata/properties"/>
    <ds:schemaRef ds:uri="http://schemas.microsoft.com/office/infopath/2007/PartnerControls"/>
    <ds:schemaRef ds:uri="5fb66992-734b-4aff-a197-478e72cbcc6e"/>
    <ds:schemaRef ds:uri="ae420036-3ea8-428d-a088-a73cb9493f2c"/>
    <ds:schemaRef ds:uri="3138fe39-45e2-4243-b4f0-a56ce41f1c6e"/>
    <ds:schemaRef ds:uri="7e948e1f-1c1f-44ca-b8c3-272baaf9988d"/>
    <ds:schemaRef ds:uri="b9043e53-a078-4fe1-9a97-1dc890974721"/>
  </ds:schemaRefs>
</ds:datastoreItem>
</file>

<file path=customXml/itemProps2.xml><?xml version="1.0" encoding="utf-8"?>
<ds:datastoreItem xmlns:ds="http://schemas.openxmlformats.org/officeDocument/2006/customXml" ds:itemID="{4BBB7187-C417-4F14-A860-0FD314719554}"/>
</file>

<file path=customXml/itemProps3.xml><?xml version="1.0" encoding="utf-8"?>
<ds:datastoreItem xmlns:ds="http://schemas.openxmlformats.org/officeDocument/2006/customXml" ds:itemID="{12D0808B-1119-4C1B-8A82-6722DED897C4}"/>
</file>

<file path=customXml/itemProps4.xml><?xml version="1.0" encoding="utf-8"?>
<ds:datastoreItem xmlns:ds="http://schemas.openxmlformats.org/officeDocument/2006/customXml" ds:itemID="{D1C5BB3B-F372-43FF-9698-4AAF69CFC0DE}">
  <ds:schemaRefs>
    <ds:schemaRef ds:uri="http://schemas.microsoft.com/sharepoint/v3/contenttype/forms"/>
  </ds:schemaRefs>
</ds:datastoreItem>
</file>

<file path=customXml/itemProps5.xml><?xml version="1.0" encoding="utf-8"?>
<ds:datastoreItem xmlns:ds="http://schemas.openxmlformats.org/officeDocument/2006/customXml" ds:itemID="{CE9E4421-C15E-4FFA-B70C-2EE9F37FF9C0}"/>
</file>

<file path=docProps/app.xml><?xml version="1.0" encoding="utf-8"?>
<Properties xmlns="http://schemas.openxmlformats.org/officeDocument/2006/extended-properties" xmlns:vt="http://schemas.openxmlformats.org/officeDocument/2006/docPropsVTypes">
  <Template/>
  <TotalTime>2177</TotalTime>
  <Words>4540</Words>
  <Application>Microsoft Office PowerPoint</Application>
  <PresentationFormat>Widescreen</PresentationFormat>
  <Paragraphs>472</Paragraphs>
  <Slides>27</Slides>
  <Notes>26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27</vt:i4>
      </vt:variant>
    </vt:vector>
  </HeadingPairs>
  <TitlesOfParts>
    <vt:vector size="35" baseType="lpstr">
      <vt:lpstr>ABC Oracle</vt:lpstr>
      <vt:lpstr>ABC Oracle (Body)</vt:lpstr>
      <vt:lpstr>ABC Oracle Medium</vt:lpstr>
      <vt:lpstr>Aptos</vt:lpstr>
      <vt:lpstr>Arial</vt:lpstr>
      <vt:lpstr>Calibri</vt:lpstr>
      <vt:lpstr>Wingdings</vt:lpstr>
      <vt:lpstr>Office Theme</vt:lpstr>
      <vt:lpstr>From Seed to Safety: Phenology Driven Weather Index Insurance.</vt:lpstr>
      <vt:lpstr>PowerPoint Presentation</vt:lpstr>
      <vt:lpstr>Indemnity Based Crop Insurance vs Weather Index Insurance</vt:lpstr>
      <vt:lpstr>Indemnity Based Crop Insurance vs Weather Index Insurance</vt:lpstr>
      <vt:lpstr>Indemnity Based Crop Insurance vs Weather Index Insurance</vt:lpstr>
      <vt:lpstr>Weather Index Insurance Contract</vt:lpstr>
      <vt:lpstr>The Problem: Basis Risk</vt:lpstr>
      <vt:lpstr>The Problem: Basis Risk</vt:lpstr>
      <vt:lpstr>The Problem: Basis Risk</vt:lpstr>
      <vt:lpstr>Can insurance be redesigned around crop phenology?</vt:lpstr>
      <vt:lpstr>USA Corn Belt Region</vt:lpstr>
      <vt:lpstr>Proposed Hybrid Weather Index Insurance</vt:lpstr>
      <vt:lpstr>Methodology Framework</vt:lpstr>
      <vt:lpstr>Data</vt:lpstr>
      <vt:lpstr>Machine Learning Framework</vt:lpstr>
      <vt:lpstr>How Early Can We Predict Crop Loss?</vt:lpstr>
      <vt:lpstr>Case Study: Charcoal Rot Disease Outbreak (Iowa)</vt:lpstr>
      <vt:lpstr>SHAP validates biologically meaningful predictors</vt:lpstr>
      <vt:lpstr>Why Early Payouts Matter: Turning Insurance into Action</vt:lpstr>
      <vt:lpstr>Why Early Payouts Matter: Turning Insurance into Action</vt:lpstr>
      <vt:lpstr>Wealth Over Time</vt:lpstr>
      <vt:lpstr>PowerPoint Presentation</vt:lpstr>
      <vt:lpstr>PowerPoint Presentation</vt:lpstr>
      <vt:lpstr>PowerPoint Presentation</vt:lpstr>
      <vt:lpstr>PowerPoint Presentation</vt:lpstr>
      <vt:lpstr>PowerPoint Presentation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Summit 2026: From Seed to Safety: Phenology Driven Weather Index Insurance</dc:title>
  <dc:creator>Sachini Wijesena, Biswajeet Pradhan</dc:creator>
  <cp:lastModifiedBy>Lokuliyana Wijesena</cp:lastModifiedBy>
  <cp:revision>79</cp:revision>
  <dcterms:created xsi:type="dcterms:W3CDTF">2023-05-24T00:01:03Z</dcterms:created>
  <dcterms:modified xsi:type="dcterms:W3CDTF">2026-05-24T22:26:02Z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0x0101005B474B5874136940B1FCFFA385B6F80C00B91DFC3462D36342B5E9C63B1B6AF453</vt:lpwstr>
  </property>
  <property fmtid="{D5CDD505-2E9C-101B-9397-08002B2CF9AE}" pid="3" name="MediaServiceImageTags">
    <vt:lpwstr/>
  </property>
  <property fmtid="{D5CDD505-2E9C-101B-9397-08002B2CF9AE}" pid="4" name="lcf76f155ced4ddcb4097134ff3c332f">
    <vt:lpwstr/>
  </property>
  <property fmtid="{D5CDD505-2E9C-101B-9397-08002B2CF9AE}" pid="5" name="TaxCatchAll">
    <vt:lpwstr/>
  </property>
  <property fmtid="{D5CDD505-2E9C-101B-9397-08002B2CF9AE}" pid="6" name="_dlc_DocIdItemGuid">
    <vt:lpwstr>3da04b54-5d68-47d3-954d-8173289ab405</vt:lpwstr>
  </property>
  <property fmtid="{D5CDD505-2E9C-101B-9397-08002B2CF9AE}" pid="7" name="Prototype_CPD_Activity_Format">
    <vt:lpwstr>33;#Presentation Slides|d40094d7-41bb-4670-ae67-14554674b2a3</vt:lpwstr>
  </property>
  <property fmtid="{D5CDD505-2E9C-101B-9397-08002B2CF9AE}" pid="8" name="Prototype_Education_Programs">
    <vt:lpwstr/>
  </property>
  <property fmtid="{D5CDD505-2E9C-101B-9397-08002B2CF9AE}" pid="9" name="Prototype_Event_Types">
    <vt:lpwstr>38;#Major Events|741f9fd0-c1f0-4e98-ad79-70afc16eedf5</vt:lpwstr>
  </property>
  <property fmtid="{D5CDD505-2E9C-101B-9397-08002B2CF9AE}" pid="10" name="Prototype_Practice_Area">
    <vt:lpwstr>32;#Climate and Sustainability|c8891243-3451-46d5-a28d-dc107004171e;#23;#General Insurance|95343fdf-1a65-4d44-be03-5f5c25e610eb</vt:lpwstr>
  </property>
  <property fmtid="{D5CDD505-2E9C-101B-9397-08002B2CF9AE}" pid="11" name="Prototype_Content_Types">
    <vt:lpwstr>29;#Presentation slides|82514a72-d478-4557-818e-561b0f30fbaf</vt:lpwstr>
  </property>
  <property fmtid="{D5CDD505-2E9C-101B-9397-08002B2CF9AE}" pid="12" name="Prototype_Tags">
    <vt:lpwstr>40;#Past Event|81820cd3-45f0-44e5-97c3-ef5505ffe26e;#97;#All Actuaries Summit|57ed7ee8-003a-406d-a47c-605a474390f3</vt:lpwstr>
  </property>
</Properties>
</file>