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Layouts/slideLayout20.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4.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core.xml" ContentType="application/vnd.openxmlformats-package.core-properties+xml"/>
  <Override PartName="/docProps/custom.xml" ContentType="application/vnd.openxmlformats-officedocument.custom-properties+xml"/>
  <Override PartName="/docProps/app.xml" ContentType="application/vnd.openxmlformats-officedocument.extended-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9"/>
  </p:notesMasterIdLst>
  <p:sldIdLst>
    <p:sldId id="275" r:id="rId6"/>
    <p:sldId id="276" r:id="rId7"/>
    <p:sldId id="259" r:id="rId8"/>
    <p:sldId id="264" r:id="rId9"/>
    <p:sldId id="287" r:id="rId10"/>
    <p:sldId id="288" r:id="rId11"/>
    <p:sldId id="296" r:id="rId12"/>
    <p:sldId id="283" r:id="rId13"/>
    <p:sldId id="277" r:id="rId14"/>
    <p:sldId id="281" r:id="rId15"/>
    <p:sldId id="284" r:id="rId16"/>
    <p:sldId id="279" r:id="rId17"/>
    <p:sldId id="278" r:id="rId18"/>
    <p:sldId id="297" r:id="rId19"/>
    <p:sldId id="295" r:id="rId20"/>
    <p:sldId id="294" r:id="rId21"/>
    <p:sldId id="280" r:id="rId22"/>
    <p:sldId id="298" r:id="rId23"/>
    <p:sldId id="291" r:id="rId24"/>
    <p:sldId id="292" r:id="rId25"/>
    <p:sldId id="290" r:id="rId26"/>
    <p:sldId id="293"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11" autoAdjust="0"/>
    <p:restoredTop sz="94694"/>
  </p:normalViewPr>
  <p:slideViewPr>
    <p:cSldViewPr snapToGrid="0">
      <p:cViewPr varScale="1">
        <p:scale>
          <a:sx n="118" d="100"/>
          <a:sy n="118" d="100"/>
        </p:scale>
        <p:origin x="23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customXml" Target="../customXml/item5.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hyperlink" Target="https://www.globalhisco.com/2011/10/la-corrupcion-es-el-peor-enemigo-del.html" TargetMode="External"/><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1"/><Relationship Id="rId2" Type="http://schemas.openxmlformats.org/officeDocument/2006/relationships/image" Target="../media/image11.jpeg"/><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hyperlink" Target="https://www.rawpixel.com/image/557706/free-illustration-image-illustration-train-black-and-white"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13.xml"/><Relationship Id="rId4" Type="http://schemas.openxmlformats.org/officeDocument/2006/relationships/image" Target="../media/image16.sv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7.png"/><Relationship Id="rId1" Type="http://schemas.openxmlformats.org/officeDocument/2006/relationships/slideLayout" Target="../slideLayouts/slideLayout13.xml"/><Relationship Id="rId6" Type="http://schemas.microsoft.com/office/2007/relationships/hdphoto" Target="../media/hdphoto2.wdp"/><Relationship Id="rId5" Type="http://schemas.openxmlformats.org/officeDocument/2006/relationships/image" Target="../media/image18.png"/><Relationship Id="rId4" Type="http://schemas.openxmlformats.org/officeDocument/2006/relationships/hyperlink" Target="https://www.senat.fr/actualite/empreinte-environnementale-de-lia-audition-de-philippe-aghion-7570.html" TargetMode="External"/></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13.xml"/><Relationship Id="rId6" Type="http://schemas.openxmlformats.org/officeDocument/2006/relationships/hyperlink" Target="http://flickr.com/photos/tourscotland/7678565422" TargetMode="External"/><Relationship Id="rId5" Type="http://schemas.openxmlformats.org/officeDocument/2006/relationships/image" Target="../media/image20.jpg"/><Relationship Id="rId4" Type="http://schemas.openxmlformats.org/officeDocument/2006/relationships/hyperlink" Target="https://pxhere.com/en/photo/1285853"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hyperlink" Target="https://pxhere.com/en/photo/536212" TargetMode="External"/><Relationship Id="rId5" Type="http://schemas.microsoft.com/office/2007/relationships/hdphoto" Target="../media/hdphoto5.wdp"/><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svg"/><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hyperlink" Target="https://sv.wikipedia.org/wiki/Gaslykta"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13.xml"/><Relationship Id="rId4" Type="http://schemas.openxmlformats.org/officeDocument/2006/relationships/image" Target="../media/image3.svg"/></Relationships>
</file>

<file path=ppt/slides/_rels/slide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historylink.org/File/10924" TargetMode="External"/><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 Id="rId4" Type="http://schemas.openxmlformats.org/officeDocument/2006/relationships/hyperlink" Target="https://dir.indiamart.com/impcat/shipping-containers.html"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1874131" y="2985663"/>
            <a:ext cx="5781678" cy="886673"/>
          </a:xfrm>
        </p:spPr>
        <p:txBody>
          <a:bodyPr/>
          <a:lstStyle/>
          <a:p>
            <a:r>
              <a:rPr lang="en-US" dirty="0"/>
              <a:t>Applying the 2025 Nobel Economic Prize Insights to PHI</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1874131" y="4895438"/>
            <a:ext cx="5802764" cy="1598604"/>
          </a:xfrm>
        </p:spPr>
        <p:txBody>
          <a:bodyPr/>
          <a:lstStyle/>
          <a:p>
            <a:r>
              <a:rPr lang="en-US" dirty="0"/>
              <a:t>Joy Liu</a:t>
            </a:r>
          </a:p>
          <a:p>
            <a:r>
              <a:rPr lang="en-US" dirty="0"/>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04E44D-75CC-B2AC-C220-75A4B8CACC53}"/>
              </a:ext>
            </a:extLst>
          </p:cNvPr>
          <p:cNvSpPr>
            <a:spLocks noGrp="1"/>
          </p:cNvSpPr>
          <p:nvPr>
            <p:ph type="sldNum" sz="quarter" idx="12"/>
          </p:nvPr>
        </p:nvSpPr>
        <p:spPr/>
        <p:txBody>
          <a:bodyPr/>
          <a:lstStyle/>
          <a:p>
            <a:fld id="{741AFF56-1126-4107-9C02-BC0EFBF16431}" type="slidenum">
              <a:rPr lang="en-GB" smtClean="0"/>
              <a:pPr/>
              <a:t>10</a:t>
            </a:fld>
            <a:endParaRPr lang="en-GB" dirty="0"/>
          </a:p>
        </p:txBody>
      </p:sp>
      <p:sp>
        <p:nvSpPr>
          <p:cNvPr id="2" name="Title 2">
            <a:extLst>
              <a:ext uri="{FF2B5EF4-FFF2-40B4-BE49-F238E27FC236}">
                <a16:creationId xmlns:a16="http://schemas.microsoft.com/office/drawing/2014/main" id="{8DBCE8BD-FB7F-071F-DFF6-DE1BF9568FDD}"/>
              </a:ext>
            </a:extLst>
          </p:cNvPr>
          <p:cNvSpPr>
            <a:spLocks noGrp="1"/>
          </p:cNvSpPr>
          <p:nvPr>
            <p:ph type="title"/>
          </p:nvPr>
        </p:nvSpPr>
        <p:spPr>
          <a:xfrm>
            <a:off x="326848" y="288389"/>
            <a:ext cx="8092221" cy="1232435"/>
          </a:xfrm>
        </p:spPr>
        <p:txBody>
          <a:bodyPr/>
          <a:lstStyle/>
          <a:p>
            <a:r>
              <a:rPr lang="en-US" sz="4000" b="1" dirty="0">
                <a:solidFill>
                  <a:schemeClr val="accent1"/>
                </a:solidFill>
              </a:rPr>
              <a:t>2025 Nobel Prize Winner in Economics</a:t>
            </a:r>
          </a:p>
        </p:txBody>
      </p:sp>
      <p:pic>
        <p:nvPicPr>
          <p:cNvPr id="5" name="Picture 4">
            <a:extLst>
              <a:ext uri="{FF2B5EF4-FFF2-40B4-BE49-F238E27FC236}">
                <a16:creationId xmlns:a16="http://schemas.microsoft.com/office/drawing/2014/main" id="{3DBBBC19-A2F5-1806-778A-BCB8F643DCFA}"/>
              </a:ext>
            </a:extLst>
          </p:cNvPr>
          <p:cNvPicPr>
            <a:picLocks noChangeAspect="1"/>
          </p:cNvPicPr>
          <p:nvPr/>
        </p:nvPicPr>
        <p:blipFill>
          <a:blip r:embed="rId2" cstate="email">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4241734" y="1169860"/>
            <a:ext cx="3022261" cy="4518279"/>
          </a:xfrm>
          <a:prstGeom prst="rect">
            <a:avLst/>
          </a:prstGeom>
        </p:spPr>
      </p:pic>
      <p:sp>
        <p:nvSpPr>
          <p:cNvPr id="7" name="Title 2">
            <a:extLst>
              <a:ext uri="{FF2B5EF4-FFF2-40B4-BE49-F238E27FC236}">
                <a16:creationId xmlns:a16="http://schemas.microsoft.com/office/drawing/2014/main" id="{638B0864-60C8-4F25-EC1C-D9B0898C4155}"/>
              </a:ext>
            </a:extLst>
          </p:cNvPr>
          <p:cNvSpPr txBox="1">
            <a:spLocks/>
          </p:cNvSpPr>
          <p:nvPr/>
        </p:nvSpPr>
        <p:spPr>
          <a:xfrm>
            <a:off x="4065248" y="5845686"/>
            <a:ext cx="3375231" cy="55511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pPr algn="ctr"/>
            <a:r>
              <a:rPr lang="en-US" sz="3600" dirty="0">
                <a:solidFill>
                  <a:schemeClr val="accent1"/>
                </a:solidFill>
              </a:rPr>
              <a:t>Joel Mokyr</a:t>
            </a:r>
          </a:p>
        </p:txBody>
      </p:sp>
    </p:spTree>
    <p:extLst>
      <p:ext uri="{BB962C8B-B14F-4D97-AF65-F5344CB8AC3E}">
        <p14:creationId xmlns:p14="http://schemas.microsoft.com/office/powerpoint/2010/main" val="42603974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B20DD-F4FB-6C99-8D35-11BBBAE1AEC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5D8766C-C8A8-E0BC-9B1F-E16925086B07}"/>
              </a:ext>
            </a:extLst>
          </p:cNvPr>
          <p:cNvSpPr>
            <a:spLocks noGrp="1"/>
          </p:cNvSpPr>
          <p:nvPr>
            <p:ph type="sldNum" sz="quarter" idx="12"/>
          </p:nvPr>
        </p:nvSpPr>
        <p:spPr/>
        <p:txBody>
          <a:bodyPr/>
          <a:lstStyle/>
          <a:p>
            <a:fld id="{741AFF56-1126-4107-9C02-BC0EFBF16431}" type="slidenum">
              <a:rPr lang="en-GB" smtClean="0"/>
              <a:pPr/>
              <a:t>11</a:t>
            </a:fld>
            <a:endParaRPr lang="en-GB" dirty="0"/>
          </a:p>
        </p:txBody>
      </p:sp>
      <p:sp>
        <p:nvSpPr>
          <p:cNvPr id="2" name="Footer Placeholder 4">
            <a:extLst>
              <a:ext uri="{FF2B5EF4-FFF2-40B4-BE49-F238E27FC236}">
                <a16:creationId xmlns:a16="http://schemas.microsoft.com/office/drawing/2014/main" id="{B523127F-5F3E-7154-6218-F875FFE15DAB}"/>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endParaRPr lang="en-GB" dirty="0">
              <a:solidFill>
                <a:schemeClr val="tx1"/>
              </a:solidFill>
            </a:endParaRPr>
          </a:p>
        </p:txBody>
      </p:sp>
      <p:sp>
        <p:nvSpPr>
          <p:cNvPr id="3" name="Title 2">
            <a:extLst>
              <a:ext uri="{FF2B5EF4-FFF2-40B4-BE49-F238E27FC236}">
                <a16:creationId xmlns:a16="http://schemas.microsoft.com/office/drawing/2014/main" id="{8D8BB8DC-D8E5-E892-4770-6EEA3B8B45BE}"/>
              </a:ext>
            </a:extLst>
          </p:cNvPr>
          <p:cNvSpPr>
            <a:spLocks noGrp="1"/>
          </p:cNvSpPr>
          <p:nvPr>
            <p:ph type="title"/>
          </p:nvPr>
        </p:nvSpPr>
        <p:spPr>
          <a:xfrm>
            <a:off x="326849" y="288389"/>
            <a:ext cx="5403810" cy="1232435"/>
          </a:xfrm>
        </p:spPr>
        <p:txBody>
          <a:bodyPr/>
          <a:lstStyle/>
          <a:p>
            <a:r>
              <a:rPr lang="en-US" sz="4000" b="1" dirty="0">
                <a:solidFill>
                  <a:schemeClr val="accent1"/>
                </a:solidFill>
              </a:rPr>
              <a:t>The Industrial Revolution</a:t>
            </a:r>
          </a:p>
        </p:txBody>
      </p:sp>
      <p:pic>
        <p:nvPicPr>
          <p:cNvPr id="18" name="Picture 17" descr="grayscale photo of man doing mechanical work">
            <a:extLst>
              <a:ext uri="{FF2B5EF4-FFF2-40B4-BE49-F238E27FC236}">
                <a16:creationId xmlns:a16="http://schemas.microsoft.com/office/drawing/2014/main" id="{D7877DA2-C7DB-1E9D-17ED-AB9DA131A3A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51686" y="904606"/>
            <a:ext cx="8888627" cy="5146591"/>
          </a:xfrm>
          <a:prstGeom prst="rect">
            <a:avLst/>
          </a:prstGeom>
        </p:spPr>
      </p:pic>
    </p:spTree>
    <p:extLst>
      <p:ext uri="{BB962C8B-B14F-4D97-AF65-F5344CB8AC3E}">
        <p14:creationId xmlns:p14="http://schemas.microsoft.com/office/powerpoint/2010/main" val="29466468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AE859C-06E7-CA6F-EE82-A19039D44097}"/>
              </a:ext>
            </a:extLst>
          </p:cNvPr>
          <p:cNvSpPr>
            <a:spLocks noGrp="1"/>
          </p:cNvSpPr>
          <p:nvPr>
            <p:ph type="sldNum" sz="quarter" idx="12"/>
          </p:nvPr>
        </p:nvSpPr>
        <p:spPr/>
        <p:txBody>
          <a:bodyPr/>
          <a:lstStyle/>
          <a:p>
            <a:fld id="{741AFF56-1126-4107-9C02-BC0EFBF16431}" type="slidenum">
              <a:rPr lang="en-GB" smtClean="0"/>
              <a:pPr/>
              <a:t>12</a:t>
            </a:fld>
            <a:endParaRPr lang="en-GB" dirty="0"/>
          </a:p>
        </p:txBody>
      </p:sp>
      <p:pic>
        <p:nvPicPr>
          <p:cNvPr id="7" name="Picture 6">
            <a:extLst>
              <a:ext uri="{FF2B5EF4-FFF2-40B4-BE49-F238E27FC236}">
                <a16:creationId xmlns:a16="http://schemas.microsoft.com/office/drawing/2014/main" id="{D612148C-E00F-A288-27D3-6B1AC7A4B7B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171935" y="1787611"/>
            <a:ext cx="3163329" cy="3029557"/>
          </a:xfrm>
          <a:prstGeom prst="rect">
            <a:avLst/>
          </a:prstGeom>
        </p:spPr>
      </p:pic>
      <p:pic>
        <p:nvPicPr>
          <p:cNvPr id="3" name="Picture 2">
            <a:extLst>
              <a:ext uri="{FF2B5EF4-FFF2-40B4-BE49-F238E27FC236}">
                <a16:creationId xmlns:a16="http://schemas.microsoft.com/office/drawing/2014/main" id="{CDEC7CFD-F1E1-7B6A-B097-05DEB1EC2024}"/>
              </a:ext>
            </a:extLst>
          </p:cNvPr>
          <p:cNvPicPr>
            <a:picLocks noChangeAspect="1"/>
          </p:cNvPicPr>
          <p:nvPr/>
        </p:nvPicPr>
        <p:blipFill>
          <a:blip r:embed="rId3">
            <a:biLevel thresh="75000"/>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209467" y="1871954"/>
            <a:ext cx="3290610" cy="3383786"/>
          </a:xfrm>
          <a:prstGeom prst="rect">
            <a:avLst/>
          </a:prstGeom>
        </p:spPr>
      </p:pic>
      <p:pic>
        <p:nvPicPr>
          <p:cNvPr id="10" name="Picture 9" descr="File:Jacob Leupold Steam engine 1720.jpg">
            <a:extLst>
              <a:ext uri="{FF2B5EF4-FFF2-40B4-BE49-F238E27FC236}">
                <a16:creationId xmlns:a16="http://schemas.microsoft.com/office/drawing/2014/main" id="{115DF8B2-3489-1E8F-3070-DE8A739A41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4720" y="1871955"/>
            <a:ext cx="2987514" cy="2945215"/>
          </a:xfrm>
          <a:prstGeom prst="rect">
            <a:avLst/>
          </a:prstGeom>
        </p:spPr>
      </p:pic>
      <p:sp>
        <p:nvSpPr>
          <p:cNvPr id="11" name="Arrow: Down 10">
            <a:extLst>
              <a:ext uri="{FF2B5EF4-FFF2-40B4-BE49-F238E27FC236}">
                <a16:creationId xmlns:a16="http://schemas.microsoft.com/office/drawing/2014/main" id="{1F8B627E-CA8D-0F0A-8FCD-F6E37558112A}"/>
              </a:ext>
            </a:extLst>
          </p:cNvPr>
          <p:cNvSpPr/>
          <p:nvPr/>
        </p:nvSpPr>
        <p:spPr>
          <a:xfrm rot="16200000">
            <a:off x="3980733" y="2968500"/>
            <a:ext cx="426617" cy="752127"/>
          </a:xfrm>
          <a:prstGeom prst="downArrow">
            <a:avLst>
              <a:gd name="adj1" fmla="val 18831"/>
              <a:gd name="adj2" fmla="val 72157"/>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dirty="0">
              <a:solidFill>
                <a:schemeClr val="accent1"/>
              </a:solidFill>
            </a:endParaRPr>
          </a:p>
        </p:txBody>
      </p:sp>
      <p:sp>
        <p:nvSpPr>
          <p:cNvPr id="12" name="Arrow: Down 11">
            <a:extLst>
              <a:ext uri="{FF2B5EF4-FFF2-40B4-BE49-F238E27FC236}">
                <a16:creationId xmlns:a16="http://schemas.microsoft.com/office/drawing/2014/main" id="{9899E543-5C50-C021-A547-7B6AC87293C8}"/>
              </a:ext>
            </a:extLst>
          </p:cNvPr>
          <p:cNvSpPr/>
          <p:nvPr/>
        </p:nvSpPr>
        <p:spPr>
          <a:xfrm rot="16200000">
            <a:off x="7286769" y="2968500"/>
            <a:ext cx="426617" cy="752127"/>
          </a:xfrm>
          <a:prstGeom prst="downArrow">
            <a:avLst>
              <a:gd name="adj1" fmla="val 18831"/>
              <a:gd name="adj2" fmla="val 72157"/>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15" name="Title 2">
            <a:extLst>
              <a:ext uri="{FF2B5EF4-FFF2-40B4-BE49-F238E27FC236}">
                <a16:creationId xmlns:a16="http://schemas.microsoft.com/office/drawing/2014/main" id="{EAC2FE2D-4FF1-BF40-C442-FA2B23ED26BA}"/>
              </a:ext>
            </a:extLst>
          </p:cNvPr>
          <p:cNvSpPr>
            <a:spLocks noGrp="1"/>
          </p:cNvSpPr>
          <p:nvPr>
            <p:ph type="title"/>
          </p:nvPr>
        </p:nvSpPr>
        <p:spPr>
          <a:xfrm>
            <a:off x="326849" y="288389"/>
            <a:ext cx="5403810" cy="1232435"/>
          </a:xfrm>
        </p:spPr>
        <p:txBody>
          <a:bodyPr/>
          <a:lstStyle/>
          <a:p>
            <a:r>
              <a:rPr lang="en-US" sz="4000" b="1" dirty="0">
                <a:solidFill>
                  <a:schemeClr val="accent1"/>
                </a:solidFill>
              </a:rPr>
              <a:t>The steam engine</a:t>
            </a:r>
          </a:p>
        </p:txBody>
      </p:sp>
    </p:spTree>
    <p:extLst>
      <p:ext uri="{BB962C8B-B14F-4D97-AF65-F5344CB8AC3E}">
        <p14:creationId xmlns:p14="http://schemas.microsoft.com/office/powerpoint/2010/main" val="239489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53F030-B3DD-E6D6-04C9-F641BECFADCD}"/>
              </a:ext>
            </a:extLst>
          </p:cNvPr>
          <p:cNvSpPr>
            <a:spLocks noGrp="1"/>
          </p:cNvSpPr>
          <p:nvPr>
            <p:ph type="sldNum" sz="quarter" idx="12"/>
          </p:nvPr>
        </p:nvSpPr>
        <p:spPr/>
        <p:txBody>
          <a:bodyPr/>
          <a:lstStyle/>
          <a:p>
            <a:fld id="{741AFF56-1126-4107-9C02-BC0EFBF16431}" type="slidenum">
              <a:rPr lang="en-GB" smtClean="0"/>
              <a:pPr/>
              <a:t>13</a:t>
            </a:fld>
            <a:endParaRPr lang="en-GB" dirty="0"/>
          </a:p>
        </p:txBody>
      </p:sp>
      <p:grpSp>
        <p:nvGrpSpPr>
          <p:cNvPr id="6" name="Group 5">
            <a:extLst>
              <a:ext uri="{FF2B5EF4-FFF2-40B4-BE49-F238E27FC236}">
                <a16:creationId xmlns:a16="http://schemas.microsoft.com/office/drawing/2014/main" id="{16CE871A-5ADC-60CF-9D1C-E2503669CC2A}"/>
              </a:ext>
            </a:extLst>
          </p:cNvPr>
          <p:cNvGrpSpPr/>
          <p:nvPr/>
        </p:nvGrpSpPr>
        <p:grpSpPr>
          <a:xfrm>
            <a:off x="527298" y="2828891"/>
            <a:ext cx="11137404" cy="2038815"/>
            <a:chOff x="812142" y="475786"/>
            <a:chExt cx="10084080" cy="1596682"/>
          </a:xfrm>
        </p:grpSpPr>
        <p:sp>
          <p:nvSpPr>
            <p:cNvPr id="7" name="Rectangle 6">
              <a:extLst>
                <a:ext uri="{FF2B5EF4-FFF2-40B4-BE49-F238E27FC236}">
                  <a16:creationId xmlns:a16="http://schemas.microsoft.com/office/drawing/2014/main" id="{51D648E4-695F-1182-861F-69A71F746A8D}"/>
                </a:ext>
              </a:extLst>
            </p:cNvPr>
            <p:cNvSpPr/>
            <p:nvPr/>
          </p:nvSpPr>
          <p:spPr>
            <a:xfrm>
              <a:off x="812142" y="488468"/>
              <a:ext cx="2880000" cy="1584000"/>
            </a:xfrm>
            <a:prstGeom prst="rect">
              <a:avLst/>
            </a:prstGeom>
            <a:ln w="28575">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n w="76200">
                  <a:noFill/>
                </a:ln>
                <a:latin typeface="Arial Narrow" panose="020B0606020202030204" pitchFamily="34" charset="0"/>
                <a:cs typeface="Arial" panose="020B0604020202020204" pitchFamily="34" charset="0"/>
              </a:endParaRPr>
            </a:p>
            <a:p>
              <a:pPr algn="ctr"/>
              <a:r>
                <a:rPr lang="en-AU" sz="2000" b="1" dirty="0">
                  <a:ln w="76200">
                    <a:noFill/>
                  </a:ln>
                  <a:solidFill>
                    <a:schemeClr val="accent1"/>
                  </a:solidFill>
                  <a:latin typeface="Arial" panose="020B0604020202020204" pitchFamily="34" charset="0"/>
                  <a:cs typeface="Arial" panose="020B0604020202020204" pitchFamily="34" charset="0"/>
                </a:rPr>
                <a:t>1. KNOWING THAT</a:t>
              </a:r>
              <a:endParaRPr lang="en-AU" sz="2000" dirty="0">
                <a:ln w="76200">
                  <a:noFill/>
                </a:ln>
                <a:solidFill>
                  <a:schemeClr val="accent1"/>
                </a:solidFill>
                <a:latin typeface="Arial" panose="020B0604020202020204" pitchFamily="34" charset="0"/>
                <a:cs typeface="Arial" panose="020B0604020202020204" pitchFamily="34" charset="0"/>
              </a:endParaRPr>
            </a:p>
            <a:p>
              <a:pPr algn="ctr"/>
              <a:endParaRPr lang="en-AU" dirty="0">
                <a:ln w="76200">
                  <a:noFill/>
                </a:ln>
                <a:latin typeface="Arial Narrow" panose="020B0606020202030204" pitchFamily="34" charset="0"/>
                <a:cs typeface="Arial" panose="020B0604020202020204" pitchFamily="34" charset="0"/>
              </a:endParaRPr>
            </a:p>
          </p:txBody>
        </p:sp>
        <p:sp>
          <p:nvSpPr>
            <p:cNvPr id="8" name="Arrow: Down 7">
              <a:extLst>
                <a:ext uri="{FF2B5EF4-FFF2-40B4-BE49-F238E27FC236}">
                  <a16:creationId xmlns:a16="http://schemas.microsoft.com/office/drawing/2014/main" id="{C4936452-B78D-2CC5-0E8E-5487E96AAB7F}"/>
                </a:ext>
              </a:extLst>
            </p:cNvPr>
            <p:cNvSpPr/>
            <p:nvPr/>
          </p:nvSpPr>
          <p:spPr>
            <a:xfrm rot="16200000">
              <a:off x="3911352" y="988839"/>
              <a:ext cx="327763" cy="589599"/>
            </a:xfrm>
            <a:prstGeom prst="downArrow">
              <a:avLst>
                <a:gd name="adj1" fmla="val 18831"/>
                <a:gd name="adj2" fmla="val 72157"/>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dirty="0"/>
            </a:p>
          </p:txBody>
        </p:sp>
        <p:sp>
          <p:nvSpPr>
            <p:cNvPr id="9" name="Rectangle 8">
              <a:extLst>
                <a:ext uri="{FF2B5EF4-FFF2-40B4-BE49-F238E27FC236}">
                  <a16:creationId xmlns:a16="http://schemas.microsoft.com/office/drawing/2014/main" id="{67B86576-9807-1544-7F76-97713E250C46}"/>
                </a:ext>
              </a:extLst>
            </p:cNvPr>
            <p:cNvSpPr/>
            <p:nvPr/>
          </p:nvSpPr>
          <p:spPr>
            <a:xfrm>
              <a:off x="4414182" y="475786"/>
              <a:ext cx="2880000" cy="1584000"/>
            </a:xfrm>
            <a:prstGeom prst="rect">
              <a:avLst/>
            </a:prstGeom>
            <a:ln w="28575">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n w="76200">
                  <a:noFill/>
                </a:ln>
                <a:latin typeface="Arial" panose="020B0604020202020204" pitchFamily="34" charset="0"/>
                <a:cs typeface="Arial" panose="020B0604020202020204" pitchFamily="34" charset="0"/>
              </a:endParaRPr>
            </a:p>
            <a:p>
              <a:pPr algn="ctr"/>
              <a:r>
                <a:rPr lang="en-AU" sz="2000" b="1" dirty="0">
                  <a:ln w="76200">
                    <a:noFill/>
                  </a:ln>
                  <a:solidFill>
                    <a:schemeClr val="accent1"/>
                  </a:solidFill>
                  <a:latin typeface="Arial" panose="020B0604020202020204" pitchFamily="34" charset="0"/>
                  <a:cs typeface="Arial" panose="020B0604020202020204" pitchFamily="34" charset="0"/>
                </a:rPr>
                <a:t>2. KNOWING HOW</a:t>
              </a:r>
              <a:endParaRPr lang="en-AU" sz="2000" dirty="0">
                <a:ln w="76200">
                  <a:noFill/>
                </a:ln>
                <a:solidFill>
                  <a:schemeClr val="accent1"/>
                </a:solidFill>
                <a:latin typeface="Arial" panose="020B0604020202020204" pitchFamily="34" charset="0"/>
                <a:cs typeface="Arial" panose="020B0604020202020204" pitchFamily="34" charset="0"/>
              </a:endParaRPr>
            </a:p>
            <a:p>
              <a:pPr algn="ctr"/>
              <a:endParaRPr lang="en-AU" sz="1600" dirty="0">
                <a:ln w="76200">
                  <a:noFill/>
                </a:ln>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BE558496-7802-B5D1-1D74-CFEFFE9FFAEA}"/>
                </a:ext>
              </a:extLst>
            </p:cNvPr>
            <p:cNvSpPr/>
            <p:nvPr/>
          </p:nvSpPr>
          <p:spPr>
            <a:xfrm>
              <a:off x="8016222" y="488468"/>
              <a:ext cx="2880000" cy="1584000"/>
            </a:xfrm>
            <a:prstGeom prst="rect">
              <a:avLst/>
            </a:prstGeom>
            <a:ln w="28575">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sz="2000" b="1" dirty="0">
                <a:ln w="76200">
                  <a:noFill/>
                </a:ln>
                <a:latin typeface="Arial" panose="020B0604020202020204" pitchFamily="34" charset="0"/>
                <a:cs typeface="Arial" panose="020B0604020202020204" pitchFamily="34" charset="0"/>
              </a:endParaRPr>
            </a:p>
            <a:p>
              <a:pPr algn="ctr"/>
              <a:r>
                <a:rPr lang="en-AU" sz="2000" b="1" dirty="0">
                  <a:ln w="76200">
                    <a:noFill/>
                  </a:ln>
                  <a:solidFill>
                    <a:schemeClr val="accent1"/>
                  </a:solidFill>
                  <a:latin typeface="Arial" panose="020B0604020202020204" pitchFamily="34" charset="0"/>
                  <a:cs typeface="Arial" panose="020B0604020202020204" pitchFamily="34" charset="0"/>
                </a:rPr>
                <a:t>3. USED IN PRACTICE</a:t>
              </a:r>
            </a:p>
            <a:p>
              <a:pPr algn="ctr"/>
              <a:endParaRPr lang="en-AU" dirty="0">
                <a:ln w="76200">
                  <a:noFill/>
                </a:ln>
                <a:latin typeface="Arial" panose="020B0604020202020204" pitchFamily="34" charset="0"/>
                <a:cs typeface="Arial" panose="020B0604020202020204" pitchFamily="34" charset="0"/>
              </a:endParaRPr>
            </a:p>
          </p:txBody>
        </p:sp>
      </p:grpSp>
      <p:sp>
        <p:nvSpPr>
          <p:cNvPr id="12" name="Title 2">
            <a:extLst>
              <a:ext uri="{FF2B5EF4-FFF2-40B4-BE49-F238E27FC236}">
                <a16:creationId xmlns:a16="http://schemas.microsoft.com/office/drawing/2014/main" id="{C13FF5F5-68AD-68A8-2D65-17E3C285699D}"/>
              </a:ext>
            </a:extLst>
          </p:cNvPr>
          <p:cNvSpPr>
            <a:spLocks noGrp="1"/>
          </p:cNvSpPr>
          <p:nvPr>
            <p:ph type="title"/>
          </p:nvPr>
        </p:nvSpPr>
        <p:spPr>
          <a:xfrm>
            <a:off x="326849" y="288389"/>
            <a:ext cx="5403810" cy="1232435"/>
          </a:xfrm>
        </p:spPr>
        <p:txBody>
          <a:bodyPr/>
          <a:lstStyle/>
          <a:p>
            <a:r>
              <a:rPr lang="en-US" sz="4000" b="1" dirty="0">
                <a:solidFill>
                  <a:schemeClr val="accent1"/>
                </a:solidFill>
              </a:rPr>
              <a:t>From idea to use</a:t>
            </a:r>
          </a:p>
        </p:txBody>
      </p:sp>
      <p:pic>
        <p:nvPicPr>
          <p:cNvPr id="3" name="Graphic 2" descr="Brain in head">
            <a:extLst>
              <a:ext uri="{FF2B5EF4-FFF2-40B4-BE49-F238E27FC236}">
                <a16:creationId xmlns:a16="http://schemas.microsoft.com/office/drawing/2014/main" id="{55120EFC-DF97-7E9F-9306-5EA068FE157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442247" y="1257631"/>
            <a:ext cx="1297643" cy="1344888"/>
          </a:xfrm>
          <a:prstGeom prst="rect">
            <a:avLst/>
          </a:prstGeom>
        </p:spPr>
      </p:pic>
      <p:pic>
        <p:nvPicPr>
          <p:cNvPr id="13" name="Graphic 12" descr="Head with gears">
            <a:extLst>
              <a:ext uri="{FF2B5EF4-FFF2-40B4-BE49-F238E27FC236}">
                <a16:creationId xmlns:a16="http://schemas.microsoft.com/office/drawing/2014/main" id="{5A2B9BB4-793B-5AE7-3ECB-330174593A1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40491" y="1313221"/>
            <a:ext cx="1190368" cy="1233708"/>
          </a:xfrm>
          <a:prstGeom prst="rect">
            <a:avLst/>
          </a:prstGeom>
        </p:spPr>
      </p:pic>
      <p:pic>
        <p:nvPicPr>
          <p:cNvPr id="15" name="Graphic 14" descr="Lightbulb and gear">
            <a:extLst>
              <a:ext uri="{FF2B5EF4-FFF2-40B4-BE49-F238E27FC236}">
                <a16:creationId xmlns:a16="http://schemas.microsoft.com/office/drawing/2014/main" id="{54E199FC-368F-A1D7-C80E-20515ABA30F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558197" y="1311991"/>
            <a:ext cx="1191556" cy="1234938"/>
          </a:xfrm>
          <a:prstGeom prst="rect">
            <a:avLst/>
          </a:prstGeom>
        </p:spPr>
      </p:pic>
      <p:sp>
        <p:nvSpPr>
          <p:cNvPr id="2" name="Arrow: Down 1">
            <a:extLst>
              <a:ext uri="{FF2B5EF4-FFF2-40B4-BE49-F238E27FC236}">
                <a16:creationId xmlns:a16="http://schemas.microsoft.com/office/drawing/2014/main" id="{CB2B0C2D-26EA-E8A0-26FF-32330D3F07B3}"/>
              </a:ext>
            </a:extLst>
          </p:cNvPr>
          <p:cNvSpPr/>
          <p:nvPr/>
        </p:nvSpPr>
        <p:spPr>
          <a:xfrm rot="16200000">
            <a:off x="7875882" y="3514608"/>
            <a:ext cx="418523" cy="651185"/>
          </a:xfrm>
          <a:prstGeom prst="downArrow">
            <a:avLst>
              <a:gd name="adj1" fmla="val 18831"/>
              <a:gd name="adj2" fmla="val 72157"/>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8299618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96668-6913-C040-1E82-1408B93EB83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1E37EDB-6B2A-8F70-40C6-B61B88755CCF}"/>
              </a:ext>
            </a:extLst>
          </p:cNvPr>
          <p:cNvSpPr>
            <a:spLocks noGrp="1"/>
          </p:cNvSpPr>
          <p:nvPr>
            <p:ph type="sldNum" sz="quarter" idx="12"/>
          </p:nvPr>
        </p:nvSpPr>
        <p:spPr/>
        <p:txBody>
          <a:bodyPr/>
          <a:lstStyle/>
          <a:p>
            <a:fld id="{741AFF56-1126-4107-9C02-BC0EFBF16431}" type="slidenum">
              <a:rPr lang="en-GB" smtClean="0"/>
              <a:pPr/>
              <a:t>14</a:t>
            </a:fld>
            <a:endParaRPr lang="en-GB" dirty="0"/>
          </a:p>
        </p:txBody>
      </p:sp>
      <p:sp>
        <p:nvSpPr>
          <p:cNvPr id="2" name="Title 2">
            <a:extLst>
              <a:ext uri="{FF2B5EF4-FFF2-40B4-BE49-F238E27FC236}">
                <a16:creationId xmlns:a16="http://schemas.microsoft.com/office/drawing/2014/main" id="{34F8FB26-BEE8-5D88-85A7-80B9B09E316E}"/>
              </a:ext>
            </a:extLst>
          </p:cNvPr>
          <p:cNvSpPr>
            <a:spLocks noGrp="1"/>
          </p:cNvSpPr>
          <p:nvPr>
            <p:ph type="title"/>
          </p:nvPr>
        </p:nvSpPr>
        <p:spPr>
          <a:xfrm>
            <a:off x="7318616" y="5500537"/>
            <a:ext cx="2894146" cy="658962"/>
          </a:xfrm>
        </p:spPr>
        <p:txBody>
          <a:bodyPr/>
          <a:lstStyle/>
          <a:p>
            <a:pPr algn="ctr"/>
            <a:r>
              <a:rPr lang="en-US" sz="3600" dirty="0">
                <a:solidFill>
                  <a:schemeClr val="accent1"/>
                </a:solidFill>
              </a:rPr>
              <a:t>Peter Howitt</a:t>
            </a:r>
          </a:p>
        </p:txBody>
      </p:sp>
      <p:pic>
        <p:nvPicPr>
          <p:cNvPr id="7" name="Picture 6">
            <a:extLst>
              <a:ext uri="{FF2B5EF4-FFF2-40B4-BE49-F238E27FC236}">
                <a16:creationId xmlns:a16="http://schemas.microsoft.com/office/drawing/2014/main" id="{6569C10B-2059-3D7C-DD7F-6A6B8950843F}"/>
              </a:ext>
            </a:extLst>
          </p:cNvPr>
          <p:cNvPicPr>
            <a:picLocks noChangeAspect="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 uri="{837473B0-CC2E-450A-ABE3-18F120FF3D39}">
                <a1611:picAttrSrcUrl xmlns:a1611="http://schemas.microsoft.com/office/drawing/2016/11/main" r:id="rId4"/>
              </a:ext>
            </a:extLst>
          </a:blip>
          <a:srcRect l="20670" r="20093"/>
          <a:stretch>
            <a:fillRect/>
          </a:stretch>
        </p:blipFill>
        <p:spPr>
          <a:xfrm>
            <a:off x="1582298" y="1713713"/>
            <a:ext cx="3031525" cy="3603341"/>
          </a:xfrm>
          <a:prstGeom prst="rect">
            <a:avLst/>
          </a:prstGeom>
        </p:spPr>
      </p:pic>
      <p:pic>
        <p:nvPicPr>
          <p:cNvPr id="12" name="Picture 11" descr="File:Peter Howitt 2025 Nobel laurates in economic sciences (cropped).jpg -  Wikimedia Commons">
            <a:extLst>
              <a:ext uri="{FF2B5EF4-FFF2-40B4-BE49-F238E27FC236}">
                <a16:creationId xmlns:a16="http://schemas.microsoft.com/office/drawing/2014/main" id="{A31C4C9C-59F8-CF42-A026-7CEACB888A17}"/>
              </a:ext>
            </a:extLst>
          </p:cNvPr>
          <p:cNvPicPr>
            <a:picLocks noChangeAspect="1"/>
          </p:cNvPicPr>
          <p:nvPr/>
        </p:nvPicPr>
        <p:blipFill>
          <a:blip r:embed="rId5" cstate="screen">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a:stretch>
            <a:fillRect/>
          </a:stretch>
        </p:blipFill>
        <p:spPr>
          <a:xfrm>
            <a:off x="7329518" y="1713712"/>
            <a:ext cx="2883244" cy="3603341"/>
          </a:xfrm>
          <a:prstGeom prst="rect">
            <a:avLst/>
          </a:prstGeom>
        </p:spPr>
      </p:pic>
      <p:sp>
        <p:nvSpPr>
          <p:cNvPr id="14" name="Title 2">
            <a:extLst>
              <a:ext uri="{FF2B5EF4-FFF2-40B4-BE49-F238E27FC236}">
                <a16:creationId xmlns:a16="http://schemas.microsoft.com/office/drawing/2014/main" id="{9CA0B8A4-2EB7-D8E9-6AD7-BA8EB0EE8E39}"/>
              </a:ext>
            </a:extLst>
          </p:cNvPr>
          <p:cNvSpPr txBox="1">
            <a:spLocks/>
          </p:cNvSpPr>
          <p:nvPr/>
        </p:nvSpPr>
        <p:spPr>
          <a:xfrm>
            <a:off x="1344544" y="5561868"/>
            <a:ext cx="3375231" cy="55511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pPr algn="ctr"/>
            <a:r>
              <a:rPr lang="en-US" sz="3600" dirty="0">
                <a:solidFill>
                  <a:schemeClr val="accent1"/>
                </a:solidFill>
              </a:rPr>
              <a:t>Phillipe Aghion</a:t>
            </a:r>
          </a:p>
        </p:txBody>
      </p:sp>
      <p:sp>
        <p:nvSpPr>
          <p:cNvPr id="15" name="Title 2">
            <a:extLst>
              <a:ext uri="{FF2B5EF4-FFF2-40B4-BE49-F238E27FC236}">
                <a16:creationId xmlns:a16="http://schemas.microsoft.com/office/drawing/2014/main" id="{FEB20076-4E46-2D4B-D27C-08C73F3ABB0B}"/>
              </a:ext>
            </a:extLst>
          </p:cNvPr>
          <p:cNvSpPr txBox="1">
            <a:spLocks/>
          </p:cNvSpPr>
          <p:nvPr/>
        </p:nvSpPr>
        <p:spPr>
          <a:xfrm>
            <a:off x="326849" y="288389"/>
            <a:ext cx="8355832" cy="1232435"/>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sz="4000" b="1" dirty="0">
                <a:solidFill>
                  <a:schemeClr val="accent1"/>
                </a:solidFill>
              </a:rPr>
              <a:t>2025 Nobel Prize Winners in Economics</a:t>
            </a:r>
          </a:p>
        </p:txBody>
      </p:sp>
    </p:spTree>
    <p:extLst>
      <p:ext uri="{BB962C8B-B14F-4D97-AF65-F5344CB8AC3E}">
        <p14:creationId xmlns:p14="http://schemas.microsoft.com/office/powerpoint/2010/main" val="6698504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3EF22-9F51-2C1E-53AB-9B071880E5D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0FB74E8-8EC9-809B-E2FE-5E056640E189}"/>
              </a:ext>
            </a:extLst>
          </p:cNvPr>
          <p:cNvPicPr>
            <a:picLocks noChangeAspect="1"/>
          </p:cNvPicPr>
          <p:nvPr/>
        </p:nvPicPr>
        <p:blipFill>
          <a:blip r:embed="rId2" cstate="screen">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5034961" y="841610"/>
            <a:ext cx="6025580" cy="3964157"/>
          </a:xfrm>
          <a:prstGeom prst="rect">
            <a:avLst/>
          </a:prstGeom>
        </p:spPr>
      </p:pic>
      <p:sp>
        <p:nvSpPr>
          <p:cNvPr id="4" name="Slide Number Placeholder 3">
            <a:extLst>
              <a:ext uri="{FF2B5EF4-FFF2-40B4-BE49-F238E27FC236}">
                <a16:creationId xmlns:a16="http://schemas.microsoft.com/office/drawing/2014/main" id="{74C8F628-D402-C40D-DA18-716E8338F2F2}"/>
              </a:ext>
            </a:extLst>
          </p:cNvPr>
          <p:cNvSpPr>
            <a:spLocks noGrp="1"/>
          </p:cNvSpPr>
          <p:nvPr>
            <p:ph type="sldNum" sz="quarter" idx="12"/>
          </p:nvPr>
        </p:nvSpPr>
        <p:spPr/>
        <p:txBody>
          <a:bodyPr/>
          <a:lstStyle/>
          <a:p>
            <a:fld id="{741AFF56-1126-4107-9C02-BC0EFBF16431}" type="slidenum">
              <a:rPr lang="en-GB" smtClean="0"/>
              <a:pPr/>
              <a:t>15</a:t>
            </a:fld>
            <a:endParaRPr lang="en-GB" dirty="0"/>
          </a:p>
        </p:txBody>
      </p:sp>
      <p:sp>
        <p:nvSpPr>
          <p:cNvPr id="11" name="Title 2">
            <a:extLst>
              <a:ext uri="{FF2B5EF4-FFF2-40B4-BE49-F238E27FC236}">
                <a16:creationId xmlns:a16="http://schemas.microsoft.com/office/drawing/2014/main" id="{F6CFFEA9-F05B-1D11-683C-9CD9669706DA}"/>
              </a:ext>
            </a:extLst>
          </p:cNvPr>
          <p:cNvSpPr>
            <a:spLocks noGrp="1"/>
          </p:cNvSpPr>
          <p:nvPr>
            <p:ph type="title"/>
          </p:nvPr>
        </p:nvSpPr>
        <p:spPr>
          <a:xfrm>
            <a:off x="326849" y="288389"/>
            <a:ext cx="5403810" cy="1232435"/>
          </a:xfrm>
        </p:spPr>
        <p:txBody>
          <a:bodyPr/>
          <a:lstStyle/>
          <a:p>
            <a:r>
              <a:rPr lang="en-US" sz="4000" b="1" dirty="0">
                <a:solidFill>
                  <a:schemeClr val="accent1"/>
                </a:solidFill>
              </a:rPr>
              <a:t>From horse to car</a:t>
            </a:r>
          </a:p>
        </p:txBody>
      </p:sp>
      <p:pic>
        <p:nvPicPr>
          <p:cNvPr id="7" name="Picture 6">
            <a:extLst>
              <a:ext uri="{FF2B5EF4-FFF2-40B4-BE49-F238E27FC236}">
                <a16:creationId xmlns:a16="http://schemas.microsoft.com/office/drawing/2014/main" id="{EB7611E8-0783-1488-1B84-267CE328AEB5}"/>
              </a:ext>
            </a:extLst>
          </p:cNvPr>
          <p:cNvPicPr>
            <a:picLocks noChangeAspect="1"/>
          </p:cNvPicPr>
          <p:nvPr/>
        </p:nvPicPr>
        <p:blipFill>
          <a:blip r:embed="rId5">
            <a:extLs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rot="20939046">
            <a:off x="1769419" y="2376723"/>
            <a:ext cx="3508233" cy="3527789"/>
          </a:xfrm>
          <a:prstGeom prst="rect">
            <a:avLst/>
          </a:prstGeom>
        </p:spPr>
      </p:pic>
    </p:spTree>
    <p:extLst>
      <p:ext uri="{BB962C8B-B14F-4D97-AF65-F5344CB8AC3E}">
        <p14:creationId xmlns:p14="http://schemas.microsoft.com/office/powerpoint/2010/main" val="114419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056AE-34D0-B8DA-64E0-F3C41DF4F17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6E7ED4-3BFE-4DBC-AC51-78D9FD2D2D85}"/>
              </a:ext>
            </a:extLst>
          </p:cNvPr>
          <p:cNvSpPr>
            <a:spLocks noGrp="1"/>
          </p:cNvSpPr>
          <p:nvPr>
            <p:ph type="sldNum" sz="quarter" idx="12"/>
          </p:nvPr>
        </p:nvSpPr>
        <p:spPr/>
        <p:txBody>
          <a:bodyPr/>
          <a:lstStyle/>
          <a:p>
            <a:fld id="{741AFF56-1126-4107-9C02-BC0EFBF16431}" type="slidenum">
              <a:rPr lang="en-GB" smtClean="0"/>
              <a:pPr/>
              <a:t>16</a:t>
            </a:fld>
            <a:endParaRPr lang="en-GB" dirty="0"/>
          </a:p>
        </p:txBody>
      </p:sp>
      <p:sp>
        <p:nvSpPr>
          <p:cNvPr id="11" name="Title 2">
            <a:extLst>
              <a:ext uri="{FF2B5EF4-FFF2-40B4-BE49-F238E27FC236}">
                <a16:creationId xmlns:a16="http://schemas.microsoft.com/office/drawing/2014/main" id="{C0846D22-616C-1872-F60D-DFC1BAB32A3C}"/>
              </a:ext>
            </a:extLst>
          </p:cNvPr>
          <p:cNvSpPr>
            <a:spLocks noGrp="1"/>
          </p:cNvSpPr>
          <p:nvPr>
            <p:ph type="title"/>
          </p:nvPr>
        </p:nvSpPr>
        <p:spPr>
          <a:xfrm>
            <a:off x="326849" y="288389"/>
            <a:ext cx="5403810" cy="1232435"/>
          </a:xfrm>
        </p:spPr>
        <p:txBody>
          <a:bodyPr/>
          <a:lstStyle/>
          <a:p>
            <a:r>
              <a:rPr lang="en-US" sz="4000" b="1" dirty="0">
                <a:solidFill>
                  <a:schemeClr val="accent1"/>
                </a:solidFill>
              </a:rPr>
              <a:t>From paper to digital</a:t>
            </a:r>
          </a:p>
        </p:txBody>
      </p:sp>
      <p:pic>
        <p:nvPicPr>
          <p:cNvPr id="21" name="Picture 20">
            <a:extLst>
              <a:ext uri="{FF2B5EF4-FFF2-40B4-BE49-F238E27FC236}">
                <a16:creationId xmlns:a16="http://schemas.microsoft.com/office/drawing/2014/main" id="{D5F6DB86-3AA9-BC06-4038-9D58E201022E}"/>
              </a:ext>
            </a:extLst>
          </p:cNvPr>
          <p:cNvPicPr>
            <a:picLocks noChangeAspect="1"/>
          </p:cNvPicPr>
          <p:nvPr/>
        </p:nvPicPr>
        <p:blipFill>
          <a:blip r:embed="rId2" cstate="screen">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a:ext>
            </a:extLst>
          </a:blip>
          <a:srcRect/>
          <a:stretch>
            <a:fillRect/>
          </a:stretch>
        </p:blipFill>
        <p:spPr>
          <a:xfrm>
            <a:off x="4996249" y="797514"/>
            <a:ext cx="6109601" cy="4128723"/>
          </a:xfrm>
          <a:prstGeom prst="rect">
            <a:avLst/>
          </a:prstGeom>
        </p:spPr>
      </p:pic>
      <p:pic>
        <p:nvPicPr>
          <p:cNvPr id="15" name="Picture 14">
            <a:extLst>
              <a:ext uri="{FF2B5EF4-FFF2-40B4-BE49-F238E27FC236}">
                <a16:creationId xmlns:a16="http://schemas.microsoft.com/office/drawing/2014/main" id="{64C7BB71-6169-B79F-B3F0-5B80D004AB46}"/>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 uri="{837473B0-CC2E-450A-ABE3-18F120FF3D39}">
                <a1611:picAttrSrcUrl xmlns:a1611="http://schemas.microsoft.com/office/drawing/2016/11/main" r:id="rId6"/>
              </a:ext>
            </a:extLst>
          </a:blip>
          <a:stretch>
            <a:fillRect/>
          </a:stretch>
        </p:blipFill>
        <p:spPr>
          <a:xfrm rot="20966952">
            <a:off x="1901001" y="2368139"/>
            <a:ext cx="3537286" cy="3520063"/>
          </a:xfrm>
          <a:prstGeom prst="rect">
            <a:avLst/>
          </a:prstGeom>
        </p:spPr>
      </p:pic>
    </p:spTree>
    <p:extLst>
      <p:ext uri="{BB962C8B-B14F-4D97-AF65-F5344CB8AC3E}">
        <p14:creationId xmlns:p14="http://schemas.microsoft.com/office/powerpoint/2010/main" val="5650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2759BD5-A00B-DD09-BFEA-6381408687F2}"/>
              </a:ext>
            </a:extLst>
          </p:cNvPr>
          <p:cNvSpPr>
            <a:spLocks noGrp="1"/>
          </p:cNvSpPr>
          <p:nvPr>
            <p:ph type="sldNum" sz="quarter" idx="12"/>
          </p:nvPr>
        </p:nvSpPr>
        <p:spPr/>
        <p:txBody>
          <a:bodyPr/>
          <a:lstStyle/>
          <a:p>
            <a:fld id="{741AFF56-1126-4107-9C02-BC0EFBF16431}" type="slidenum">
              <a:rPr lang="en-GB" smtClean="0"/>
              <a:pPr/>
              <a:t>17</a:t>
            </a:fld>
            <a:endParaRPr lang="en-GB" dirty="0"/>
          </a:p>
        </p:txBody>
      </p:sp>
      <p:grpSp>
        <p:nvGrpSpPr>
          <p:cNvPr id="6" name="Group 5">
            <a:extLst>
              <a:ext uri="{FF2B5EF4-FFF2-40B4-BE49-F238E27FC236}">
                <a16:creationId xmlns:a16="http://schemas.microsoft.com/office/drawing/2014/main" id="{0CB6BF19-0202-06DC-A80A-739628F48E30}"/>
              </a:ext>
            </a:extLst>
          </p:cNvPr>
          <p:cNvGrpSpPr/>
          <p:nvPr/>
        </p:nvGrpSpPr>
        <p:grpSpPr>
          <a:xfrm>
            <a:off x="2858529" y="1198670"/>
            <a:ext cx="5988909" cy="5202130"/>
            <a:chOff x="2397701" y="567600"/>
            <a:chExt cx="5510660" cy="5458640"/>
          </a:xfrm>
        </p:grpSpPr>
        <p:sp>
          <p:nvSpPr>
            <p:cNvPr id="7" name="Rectangle 6">
              <a:extLst>
                <a:ext uri="{FF2B5EF4-FFF2-40B4-BE49-F238E27FC236}">
                  <a16:creationId xmlns:a16="http://schemas.microsoft.com/office/drawing/2014/main" id="{6792DDCF-047B-9D05-F1E7-16D0A68A2C6C}"/>
                </a:ext>
              </a:extLst>
            </p:cNvPr>
            <p:cNvSpPr/>
            <p:nvPr/>
          </p:nvSpPr>
          <p:spPr>
            <a:xfrm>
              <a:off x="5748361" y="3866240"/>
              <a:ext cx="2160000" cy="2160000"/>
            </a:xfrm>
            <a:prstGeom prst="rect">
              <a:avLst/>
            </a:prstGeom>
            <a:ln w="381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atin typeface="Arial Narrow" panose="020B0606020202030204" pitchFamily="34" charset="0"/>
              </a:endParaRPr>
            </a:p>
            <a:p>
              <a:pPr algn="ctr"/>
              <a:endParaRPr lang="en-AU" b="1" dirty="0">
                <a:latin typeface="Arial Narrow" panose="020B0606020202030204" pitchFamily="34" charset="0"/>
              </a:endParaRPr>
            </a:p>
            <a:p>
              <a:pPr algn="ctr"/>
              <a:endParaRPr lang="en-AU" b="1" dirty="0">
                <a:latin typeface="Arial Narrow" panose="020B0606020202030204" pitchFamily="34" charset="0"/>
              </a:endParaRPr>
            </a:p>
            <a:p>
              <a:pPr algn="ctr"/>
              <a:r>
                <a:rPr lang="en-AU" b="1" dirty="0">
                  <a:solidFill>
                    <a:schemeClr val="accent1"/>
                  </a:solidFill>
                  <a:latin typeface="Arial Narrow" panose="020B0606020202030204" pitchFamily="34" charset="0"/>
                </a:rPr>
                <a:t>3. ECONOMIC </a:t>
              </a:r>
            </a:p>
            <a:p>
              <a:pPr algn="ctr"/>
              <a:r>
                <a:rPr lang="en-AU" b="1" dirty="0">
                  <a:solidFill>
                    <a:schemeClr val="accent1"/>
                  </a:solidFill>
                  <a:latin typeface="Arial Narrow" panose="020B0606020202030204" pitchFamily="34" charset="0"/>
                </a:rPr>
                <a:t>VALUE</a:t>
              </a:r>
            </a:p>
          </p:txBody>
        </p:sp>
        <p:sp>
          <p:nvSpPr>
            <p:cNvPr id="8" name="Oval 7">
              <a:extLst>
                <a:ext uri="{FF2B5EF4-FFF2-40B4-BE49-F238E27FC236}">
                  <a16:creationId xmlns:a16="http://schemas.microsoft.com/office/drawing/2014/main" id="{1978570D-CA5A-5A11-A865-75F1D240C026}"/>
                </a:ext>
              </a:extLst>
            </p:cNvPr>
            <p:cNvSpPr/>
            <p:nvPr/>
          </p:nvSpPr>
          <p:spPr>
            <a:xfrm>
              <a:off x="6715816" y="4308196"/>
              <a:ext cx="366325" cy="346310"/>
            </a:xfrm>
            <a:prstGeom prst="ellips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8B6860C5-1FCC-075A-C2CD-F77A4EE8C49F}"/>
                </a:ext>
              </a:extLst>
            </p:cNvPr>
            <p:cNvSpPr/>
            <p:nvPr/>
          </p:nvSpPr>
          <p:spPr>
            <a:xfrm>
              <a:off x="2397701" y="567600"/>
              <a:ext cx="2160000" cy="2160000"/>
            </a:xfrm>
            <a:prstGeom prst="rect">
              <a:avLst/>
            </a:prstGeom>
            <a:ln w="381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atin typeface="Arial Narrow" panose="020B0606020202030204" pitchFamily="34" charset="0"/>
              </a:endParaRPr>
            </a:p>
            <a:p>
              <a:pPr algn="ctr"/>
              <a:r>
                <a:rPr lang="en-AU" b="1" dirty="0">
                  <a:solidFill>
                    <a:schemeClr val="accent1"/>
                  </a:solidFill>
                  <a:latin typeface="Arial Narrow" panose="020B0606020202030204" pitchFamily="34" charset="0"/>
                </a:rPr>
                <a:t>1. INNOVATION</a:t>
              </a:r>
            </a:p>
          </p:txBody>
        </p:sp>
        <p:sp>
          <p:nvSpPr>
            <p:cNvPr id="10" name="Rectangle 9">
              <a:extLst>
                <a:ext uri="{FF2B5EF4-FFF2-40B4-BE49-F238E27FC236}">
                  <a16:creationId xmlns:a16="http://schemas.microsoft.com/office/drawing/2014/main" id="{A37E6D08-7A0A-C49B-6406-2322B8842C62}"/>
                </a:ext>
              </a:extLst>
            </p:cNvPr>
            <p:cNvSpPr/>
            <p:nvPr/>
          </p:nvSpPr>
          <p:spPr>
            <a:xfrm>
              <a:off x="5748361" y="567600"/>
              <a:ext cx="2160000" cy="2160000"/>
            </a:xfrm>
            <a:prstGeom prst="rect">
              <a:avLst/>
            </a:prstGeom>
            <a:ln w="381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atin typeface="Arial Narrow" panose="020B0606020202030204" pitchFamily="34" charset="0"/>
              </a:endParaRPr>
            </a:p>
            <a:p>
              <a:pPr algn="ctr"/>
              <a:endParaRPr lang="en-AU" b="1" dirty="0">
                <a:latin typeface="Arial Narrow" panose="020B0606020202030204" pitchFamily="34" charset="0"/>
              </a:endParaRPr>
            </a:p>
            <a:p>
              <a:pPr algn="ctr"/>
              <a:r>
                <a:rPr lang="en-AU" b="1" dirty="0">
                  <a:solidFill>
                    <a:schemeClr val="accent1"/>
                  </a:solidFill>
                  <a:latin typeface="Arial Narrow" panose="020B0606020202030204" pitchFamily="34" charset="0"/>
                </a:rPr>
                <a:t>2. PRODUCTIVITY GAINS</a:t>
              </a:r>
            </a:p>
          </p:txBody>
        </p:sp>
        <p:sp>
          <p:nvSpPr>
            <p:cNvPr id="11" name="Rectangle 10">
              <a:extLst>
                <a:ext uri="{FF2B5EF4-FFF2-40B4-BE49-F238E27FC236}">
                  <a16:creationId xmlns:a16="http://schemas.microsoft.com/office/drawing/2014/main" id="{345B35D4-3F16-A099-3D47-6CD909E933EF}"/>
                </a:ext>
              </a:extLst>
            </p:cNvPr>
            <p:cNvSpPr/>
            <p:nvPr/>
          </p:nvSpPr>
          <p:spPr>
            <a:xfrm>
              <a:off x="2397701" y="3866240"/>
              <a:ext cx="2160000" cy="2160000"/>
            </a:xfrm>
            <a:prstGeom prst="rect">
              <a:avLst/>
            </a:prstGeom>
            <a:ln w="381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AU" b="1" dirty="0">
                <a:latin typeface="Arial Narrow" panose="020B0606020202030204" pitchFamily="34" charset="0"/>
              </a:endParaRPr>
            </a:p>
            <a:p>
              <a:pPr algn="ctr"/>
              <a:endParaRPr lang="en-AU" b="1" dirty="0">
                <a:latin typeface="Arial Narrow" panose="020B0606020202030204" pitchFamily="34" charset="0"/>
              </a:endParaRPr>
            </a:p>
            <a:p>
              <a:pPr algn="ctr"/>
              <a:r>
                <a:rPr lang="en-AU" b="1" dirty="0">
                  <a:solidFill>
                    <a:schemeClr val="accent1"/>
                  </a:solidFill>
                  <a:latin typeface="Arial Narrow" panose="020B0606020202030204" pitchFamily="34" charset="0"/>
                </a:rPr>
                <a:t>4. REINVESTMENT</a:t>
              </a:r>
            </a:p>
          </p:txBody>
        </p:sp>
        <p:sp>
          <p:nvSpPr>
            <p:cNvPr id="12" name="Arrow: Right 11">
              <a:extLst>
                <a:ext uri="{FF2B5EF4-FFF2-40B4-BE49-F238E27FC236}">
                  <a16:creationId xmlns:a16="http://schemas.microsoft.com/office/drawing/2014/main" id="{A25231A7-C39B-118F-0DBC-DBCEC4F3BD6E}"/>
                </a:ext>
              </a:extLst>
            </p:cNvPr>
            <p:cNvSpPr/>
            <p:nvPr/>
          </p:nvSpPr>
          <p:spPr>
            <a:xfrm>
              <a:off x="4766951" y="1317400"/>
              <a:ext cx="772160" cy="660400"/>
            </a:xfrm>
            <a:prstGeom prst="rightArrow">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b="1"/>
            </a:p>
          </p:txBody>
        </p:sp>
        <p:sp>
          <p:nvSpPr>
            <p:cNvPr id="13" name="Arrow: Right 12">
              <a:extLst>
                <a:ext uri="{FF2B5EF4-FFF2-40B4-BE49-F238E27FC236}">
                  <a16:creationId xmlns:a16="http://schemas.microsoft.com/office/drawing/2014/main" id="{ED1D7EA3-38AB-AA4B-2905-324476DCAC15}"/>
                </a:ext>
              </a:extLst>
            </p:cNvPr>
            <p:cNvSpPr/>
            <p:nvPr/>
          </p:nvSpPr>
          <p:spPr>
            <a:xfrm rot="5400000">
              <a:off x="6442281" y="2966718"/>
              <a:ext cx="772160" cy="660400"/>
            </a:xfrm>
            <a:prstGeom prst="rightArrow">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b="1"/>
            </a:p>
          </p:txBody>
        </p:sp>
        <p:sp>
          <p:nvSpPr>
            <p:cNvPr id="14" name="Arrow: Right 13">
              <a:extLst>
                <a:ext uri="{FF2B5EF4-FFF2-40B4-BE49-F238E27FC236}">
                  <a16:creationId xmlns:a16="http://schemas.microsoft.com/office/drawing/2014/main" id="{DB0C7BCE-962D-7CC9-F900-3DC2716F819A}"/>
                </a:ext>
              </a:extLst>
            </p:cNvPr>
            <p:cNvSpPr/>
            <p:nvPr/>
          </p:nvSpPr>
          <p:spPr>
            <a:xfrm rot="16200000" flipV="1">
              <a:off x="3078070" y="2963784"/>
              <a:ext cx="772160" cy="660400"/>
            </a:xfrm>
            <a:prstGeom prst="rightArrow">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b="1">
                <a:solidFill>
                  <a:schemeClr val="accent1"/>
                </a:solidFill>
              </a:endParaRPr>
            </a:p>
          </p:txBody>
        </p:sp>
        <p:sp>
          <p:nvSpPr>
            <p:cNvPr id="15" name="Arrow: Right 14">
              <a:extLst>
                <a:ext uri="{FF2B5EF4-FFF2-40B4-BE49-F238E27FC236}">
                  <a16:creationId xmlns:a16="http://schemas.microsoft.com/office/drawing/2014/main" id="{90ABD85B-93C8-8858-6270-E6287CDF6D9D}"/>
                </a:ext>
              </a:extLst>
            </p:cNvPr>
            <p:cNvSpPr/>
            <p:nvPr/>
          </p:nvSpPr>
          <p:spPr>
            <a:xfrm flipH="1">
              <a:off x="4766951" y="4616040"/>
              <a:ext cx="772160" cy="660400"/>
            </a:xfrm>
            <a:prstGeom prst="rightArrow">
              <a:avLst/>
            </a:prstGeom>
            <a:solidFill>
              <a:schemeClr val="accent1"/>
            </a:solidFill>
            <a:ln>
              <a:solidFill>
                <a:schemeClr val="accent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AU" b="1"/>
            </a:p>
          </p:txBody>
        </p:sp>
        <p:pic>
          <p:nvPicPr>
            <p:cNvPr id="16" name="Graphic 15" descr="Lightbulb and gear">
              <a:extLst>
                <a:ext uri="{FF2B5EF4-FFF2-40B4-BE49-F238E27FC236}">
                  <a16:creationId xmlns:a16="http://schemas.microsoft.com/office/drawing/2014/main" id="{2F149E42-77DB-BB73-C6EB-92913BD22B8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086221" y="806401"/>
              <a:ext cx="755860" cy="755860"/>
            </a:xfrm>
            <a:prstGeom prst="rect">
              <a:avLst/>
            </a:prstGeom>
          </p:spPr>
        </p:pic>
        <p:pic>
          <p:nvPicPr>
            <p:cNvPr id="17" name="Graphic 16" descr="Bar graph with upward trend">
              <a:extLst>
                <a:ext uri="{FF2B5EF4-FFF2-40B4-BE49-F238E27FC236}">
                  <a16:creationId xmlns:a16="http://schemas.microsoft.com/office/drawing/2014/main" id="{0ACE8406-0EB3-9850-5C0B-27EF5CA63F7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77028" y="905639"/>
              <a:ext cx="702664" cy="702664"/>
            </a:xfrm>
            <a:prstGeom prst="rect">
              <a:avLst/>
            </a:prstGeom>
          </p:spPr>
        </p:pic>
        <p:pic>
          <p:nvPicPr>
            <p:cNvPr id="18" name="Graphic 17" descr="Open hand">
              <a:extLst>
                <a:ext uri="{FF2B5EF4-FFF2-40B4-BE49-F238E27FC236}">
                  <a16:creationId xmlns:a16="http://schemas.microsoft.com/office/drawing/2014/main" id="{C22AB18A-0E86-AD7D-1421-C488E3A7FC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77028" y="4446269"/>
              <a:ext cx="750740" cy="750740"/>
            </a:xfrm>
            <a:prstGeom prst="rect">
              <a:avLst/>
            </a:prstGeom>
          </p:spPr>
        </p:pic>
        <p:pic>
          <p:nvPicPr>
            <p:cNvPr id="19" name="Graphic 18" descr="Dollar">
              <a:extLst>
                <a:ext uri="{FF2B5EF4-FFF2-40B4-BE49-F238E27FC236}">
                  <a16:creationId xmlns:a16="http://schemas.microsoft.com/office/drawing/2014/main" id="{E50444F2-3A53-84AB-5240-9E00D458617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49378" y="4316840"/>
              <a:ext cx="299201" cy="299200"/>
            </a:xfrm>
            <a:prstGeom prst="rect">
              <a:avLst/>
            </a:prstGeom>
          </p:spPr>
        </p:pic>
        <p:pic>
          <p:nvPicPr>
            <p:cNvPr id="20" name="Picture 19">
              <a:extLst>
                <a:ext uri="{FF2B5EF4-FFF2-40B4-BE49-F238E27FC236}">
                  <a16:creationId xmlns:a16="http://schemas.microsoft.com/office/drawing/2014/main" id="{73251CCC-BCA5-B875-9462-755CD165B27B}"/>
                </a:ext>
              </a:extLst>
            </p:cNvPr>
            <p:cNvPicPr>
              <a:picLocks noChangeAspect="1"/>
            </p:cNvPicPr>
            <p:nvPr/>
          </p:nvPicPr>
          <p:blipFill>
            <a:blip r:embed="rId6"/>
            <a:stretch>
              <a:fillRect/>
            </a:stretch>
          </p:blipFill>
          <p:spPr>
            <a:xfrm>
              <a:off x="3098326" y="4266803"/>
              <a:ext cx="833767" cy="725377"/>
            </a:xfrm>
            <a:prstGeom prst="rect">
              <a:avLst/>
            </a:prstGeom>
          </p:spPr>
        </p:pic>
      </p:grpSp>
      <p:sp>
        <p:nvSpPr>
          <p:cNvPr id="2" name="Title 2">
            <a:extLst>
              <a:ext uri="{FF2B5EF4-FFF2-40B4-BE49-F238E27FC236}">
                <a16:creationId xmlns:a16="http://schemas.microsoft.com/office/drawing/2014/main" id="{B101AE5A-29B3-F7EA-A468-D2F4314EA6F5}"/>
              </a:ext>
            </a:extLst>
          </p:cNvPr>
          <p:cNvSpPr>
            <a:spLocks noGrp="1"/>
          </p:cNvSpPr>
          <p:nvPr>
            <p:ph type="title"/>
          </p:nvPr>
        </p:nvSpPr>
        <p:spPr>
          <a:xfrm>
            <a:off x="326849" y="288389"/>
            <a:ext cx="5403810" cy="1232435"/>
          </a:xfrm>
        </p:spPr>
        <p:txBody>
          <a:bodyPr/>
          <a:lstStyle/>
          <a:p>
            <a:r>
              <a:rPr lang="en-US" sz="4000" b="1" dirty="0">
                <a:solidFill>
                  <a:schemeClr val="accent1"/>
                </a:solidFill>
              </a:rPr>
              <a:t>Innovation growth cycle</a:t>
            </a:r>
          </a:p>
        </p:txBody>
      </p:sp>
    </p:spTree>
    <p:extLst>
      <p:ext uri="{BB962C8B-B14F-4D97-AF65-F5344CB8AC3E}">
        <p14:creationId xmlns:p14="http://schemas.microsoft.com/office/powerpoint/2010/main" val="3613300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B112B-3B53-6FB4-644E-F1250BBB328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7FE89BA-0B23-8F3B-A0B9-402D9D987D47}"/>
              </a:ext>
            </a:extLst>
          </p:cNvPr>
          <p:cNvSpPr>
            <a:spLocks noGrp="1"/>
          </p:cNvSpPr>
          <p:nvPr>
            <p:ph type="sldNum" sz="quarter" idx="12"/>
          </p:nvPr>
        </p:nvSpPr>
        <p:spPr/>
        <p:txBody>
          <a:bodyPr/>
          <a:lstStyle/>
          <a:p>
            <a:fld id="{741AFF56-1126-4107-9C02-BC0EFBF16431}" type="slidenum">
              <a:rPr lang="en-GB" smtClean="0"/>
              <a:pPr/>
              <a:t>18</a:t>
            </a:fld>
            <a:endParaRPr lang="en-GB" dirty="0"/>
          </a:p>
        </p:txBody>
      </p:sp>
      <p:sp>
        <p:nvSpPr>
          <p:cNvPr id="2" name="Footer Placeholder 4">
            <a:extLst>
              <a:ext uri="{FF2B5EF4-FFF2-40B4-BE49-F238E27FC236}">
                <a16:creationId xmlns:a16="http://schemas.microsoft.com/office/drawing/2014/main" id="{062255B8-E1AE-179A-B283-CFFC64A3BFF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5" name="Content Placeholder 4">
            <a:extLst>
              <a:ext uri="{FF2B5EF4-FFF2-40B4-BE49-F238E27FC236}">
                <a16:creationId xmlns:a16="http://schemas.microsoft.com/office/drawing/2014/main" id="{65638255-C49E-F47D-4E44-2A3C89CC9782}"/>
              </a:ext>
            </a:extLst>
          </p:cNvPr>
          <p:cNvSpPr>
            <a:spLocks noGrp="1"/>
          </p:cNvSpPr>
          <p:nvPr>
            <p:ph idx="1"/>
          </p:nvPr>
        </p:nvSpPr>
        <p:spPr>
          <a:xfrm>
            <a:off x="770225" y="2289940"/>
            <a:ext cx="10651549" cy="1606652"/>
          </a:xfrm>
        </p:spPr>
        <p:txBody>
          <a:bodyPr/>
          <a:lstStyle/>
          <a:p>
            <a:pPr algn="ctr"/>
            <a:r>
              <a:rPr lang="en-AU" sz="6000" dirty="0">
                <a:solidFill>
                  <a:schemeClr val="accent1"/>
                </a:solidFill>
              </a:rPr>
              <a:t>The in-between problem</a:t>
            </a:r>
          </a:p>
        </p:txBody>
      </p:sp>
    </p:spTree>
    <p:extLst>
      <p:ext uri="{BB962C8B-B14F-4D97-AF65-F5344CB8AC3E}">
        <p14:creationId xmlns:p14="http://schemas.microsoft.com/office/powerpoint/2010/main" val="67341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1828D-7BB9-BD49-9CE2-2349383EC57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22B17A-A1ED-72F1-A96C-6F63D29C52FE}"/>
              </a:ext>
            </a:extLst>
          </p:cNvPr>
          <p:cNvSpPr>
            <a:spLocks noGrp="1"/>
          </p:cNvSpPr>
          <p:nvPr>
            <p:ph type="sldNum" sz="quarter" idx="12"/>
          </p:nvPr>
        </p:nvSpPr>
        <p:spPr/>
        <p:txBody>
          <a:bodyPr/>
          <a:lstStyle/>
          <a:p>
            <a:fld id="{741AFF56-1126-4107-9C02-BC0EFBF16431}" type="slidenum">
              <a:rPr lang="en-GB" smtClean="0"/>
              <a:pPr/>
              <a:t>19</a:t>
            </a:fld>
            <a:endParaRPr lang="en-GB" dirty="0"/>
          </a:p>
        </p:txBody>
      </p:sp>
      <p:sp>
        <p:nvSpPr>
          <p:cNvPr id="11" name="Title 2">
            <a:extLst>
              <a:ext uri="{FF2B5EF4-FFF2-40B4-BE49-F238E27FC236}">
                <a16:creationId xmlns:a16="http://schemas.microsoft.com/office/drawing/2014/main" id="{7F25E13E-E25D-020F-2442-88773AB06A65}"/>
              </a:ext>
            </a:extLst>
          </p:cNvPr>
          <p:cNvSpPr>
            <a:spLocks noGrp="1"/>
          </p:cNvSpPr>
          <p:nvPr>
            <p:ph type="title"/>
          </p:nvPr>
        </p:nvSpPr>
        <p:spPr>
          <a:xfrm>
            <a:off x="326849" y="288389"/>
            <a:ext cx="5403810" cy="1232435"/>
          </a:xfrm>
        </p:spPr>
        <p:txBody>
          <a:bodyPr/>
          <a:lstStyle/>
          <a:p>
            <a:r>
              <a:rPr lang="en-US" sz="4000" b="1" dirty="0">
                <a:solidFill>
                  <a:schemeClr val="accent1"/>
                </a:solidFill>
              </a:rPr>
              <a:t>From gas to electric</a:t>
            </a:r>
          </a:p>
        </p:txBody>
      </p:sp>
      <p:pic>
        <p:nvPicPr>
          <p:cNvPr id="14" name="Picture 13" descr="Free New York photo and picture">
            <a:extLst>
              <a:ext uri="{FF2B5EF4-FFF2-40B4-BE49-F238E27FC236}">
                <a16:creationId xmlns:a16="http://schemas.microsoft.com/office/drawing/2014/main" id="{6A0633EA-E9A9-421C-5977-66C70D32BC4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90985" y="841610"/>
            <a:ext cx="5969556" cy="3964157"/>
          </a:xfrm>
          <a:prstGeom prst="rect">
            <a:avLst/>
          </a:prstGeom>
        </p:spPr>
      </p:pic>
      <p:pic>
        <p:nvPicPr>
          <p:cNvPr id="26" name="Picture 25">
            <a:extLst>
              <a:ext uri="{FF2B5EF4-FFF2-40B4-BE49-F238E27FC236}">
                <a16:creationId xmlns:a16="http://schemas.microsoft.com/office/drawing/2014/main" id="{8B9FE739-C505-958A-D55E-AC7849976ED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rot="20972094">
            <a:off x="1869986" y="2366158"/>
            <a:ext cx="3498535" cy="3526523"/>
          </a:xfrm>
          <a:prstGeom prst="rect">
            <a:avLst/>
          </a:prstGeom>
        </p:spPr>
      </p:pic>
    </p:spTree>
    <p:extLst>
      <p:ext uri="{BB962C8B-B14F-4D97-AF65-F5344CB8AC3E}">
        <p14:creationId xmlns:p14="http://schemas.microsoft.com/office/powerpoint/2010/main" val="3110144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7019E-F8B9-8EE1-D1FE-61314FE5B201}"/>
              </a:ext>
            </a:extLst>
          </p:cNvPr>
          <p:cNvSpPr>
            <a:spLocks noGrp="1"/>
          </p:cNvSpPr>
          <p:nvPr>
            <p:ph type="title"/>
          </p:nvPr>
        </p:nvSpPr>
        <p:spPr/>
        <p:txBody>
          <a:bodyPr/>
          <a:lstStyle/>
          <a:p>
            <a:r>
              <a:rPr lang="en-US" dirty="0"/>
              <a:t>The Actuaries Institute acknowledges the traditional custodians of the lands and waters where we live and work, travel, and trade. </a:t>
            </a:r>
            <a:br>
              <a:rPr lang="en-US" dirty="0"/>
            </a:br>
            <a:r>
              <a:rPr lang="en-US" dirty="0"/>
              <a:t>We pay our respect to the members of those communities, Elders past and present, and </a:t>
            </a:r>
            <a:r>
              <a:rPr lang="en-US" dirty="0" err="1"/>
              <a:t>recognise</a:t>
            </a:r>
            <a:r>
              <a:rPr lang="en-US" dirty="0"/>
              <a:t> and celebrate their continuing custodianship and culture.</a:t>
            </a:r>
          </a:p>
        </p:txBody>
      </p:sp>
      <p:sp>
        <p:nvSpPr>
          <p:cNvPr id="3" name="Slide Number Placeholder 2">
            <a:extLst>
              <a:ext uri="{FF2B5EF4-FFF2-40B4-BE49-F238E27FC236}">
                <a16:creationId xmlns:a16="http://schemas.microsoft.com/office/drawing/2014/main" id="{89F6F405-2C4C-B402-54D7-D345A403C6BC}"/>
              </a:ext>
            </a:extLst>
          </p:cNvPr>
          <p:cNvSpPr>
            <a:spLocks noGrp="1"/>
          </p:cNvSpPr>
          <p:nvPr>
            <p:ph type="sldNum" sz="quarter" idx="12"/>
          </p:nvPr>
        </p:nvSpPr>
        <p:spPr/>
        <p:txBody>
          <a:bodyPr/>
          <a:lstStyle/>
          <a:p>
            <a:fld id="{741AFF56-1126-4107-9C02-BC0EFBF16431}" type="slidenum">
              <a:rPr lang="en-GB" smtClean="0"/>
              <a:pPr/>
              <a:t>2</a:t>
            </a:fld>
            <a:endParaRPr lang="en-GB" dirty="0"/>
          </a:p>
        </p:txBody>
      </p:sp>
      <p:sp>
        <p:nvSpPr>
          <p:cNvPr id="4" name="Footer Placeholder 4">
            <a:extLst>
              <a:ext uri="{FF2B5EF4-FFF2-40B4-BE49-F238E27FC236}">
                <a16:creationId xmlns:a16="http://schemas.microsoft.com/office/drawing/2014/main" id="{0A824449-EC7E-6616-E362-A6C7C664F8B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796535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C5AFB-62A4-CA5F-6965-EC20278CA5DE}"/>
              </a:ext>
            </a:extLst>
          </p:cNvPr>
          <p:cNvSpPr>
            <a:spLocks noGrp="1"/>
          </p:cNvSpPr>
          <p:nvPr>
            <p:ph type="title"/>
          </p:nvPr>
        </p:nvSpPr>
        <p:spPr/>
        <p:txBody>
          <a:bodyPr/>
          <a:lstStyle/>
          <a:p>
            <a:r>
              <a:rPr lang="en-AU" sz="4000" b="1" dirty="0">
                <a:solidFill>
                  <a:schemeClr val="accent1"/>
                </a:solidFill>
              </a:rPr>
              <a:t>Innovation Equilibrium</a:t>
            </a:r>
          </a:p>
        </p:txBody>
      </p:sp>
      <p:sp>
        <p:nvSpPr>
          <p:cNvPr id="4" name="Slide Number Placeholder 3">
            <a:extLst>
              <a:ext uri="{FF2B5EF4-FFF2-40B4-BE49-F238E27FC236}">
                <a16:creationId xmlns:a16="http://schemas.microsoft.com/office/drawing/2014/main" id="{75FC2695-0233-49CB-ADF1-C7F07CD788AB}"/>
              </a:ext>
            </a:extLst>
          </p:cNvPr>
          <p:cNvSpPr>
            <a:spLocks noGrp="1"/>
          </p:cNvSpPr>
          <p:nvPr>
            <p:ph type="sldNum" sz="quarter" idx="12"/>
          </p:nvPr>
        </p:nvSpPr>
        <p:spPr/>
        <p:txBody>
          <a:bodyPr/>
          <a:lstStyle/>
          <a:p>
            <a:fld id="{741AFF56-1126-4107-9C02-BC0EFBF16431}" type="slidenum">
              <a:rPr lang="en-GB" smtClean="0"/>
              <a:pPr/>
              <a:t>20</a:t>
            </a:fld>
            <a:endParaRPr lang="en-GB" dirty="0"/>
          </a:p>
        </p:txBody>
      </p:sp>
      <p:pic>
        <p:nvPicPr>
          <p:cNvPr id="7" name="Picture 6">
            <a:extLst>
              <a:ext uri="{FF2B5EF4-FFF2-40B4-BE49-F238E27FC236}">
                <a16:creationId xmlns:a16="http://schemas.microsoft.com/office/drawing/2014/main" id="{C83799C3-EBF8-343F-F09C-6E4701FF599D}"/>
              </a:ext>
            </a:extLst>
          </p:cNvPr>
          <p:cNvPicPr>
            <a:picLocks noChangeAspect="1"/>
          </p:cNvPicPr>
          <p:nvPr/>
        </p:nvPicPr>
        <p:blipFill>
          <a:blip r:embed="rId2"/>
          <a:stretch>
            <a:fillRect/>
          </a:stretch>
        </p:blipFill>
        <p:spPr>
          <a:xfrm>
            <a:off x="2471351" y="1027897"/>
            <a:ext cx="7561599" cy="5338672"/>
          </a:xfrm>
          <a:prstGeom prst="rect">
            <a:avLst/>
          </a:prstGeom>
        </p:spPr>
      </p:pic>
    </p:spTree>
    <p:extLst>
      <p:ext uri="{BB962C8B-B14F-4D97-AF65-F5344CB8AC3E}">
        <p14:creationId xmlns:p14="http://schemas.microsoft.com/office/powerpoint/2010/main" val="33570343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B471E-D768-AB91-2E9F-7644F1C3B87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1F5C5B0-D893-ED7A-3F05-F696B4AAC473}"/>
              </a:ext>
            </a:extLst>
          </p:cNvPr>
          <p:cNvSpPr>
            <a:spLocks noGrp="1"/>
          </p:cNvSpPr>
          <p:nvPr>
            <p:ph type="sldNum" sz="quarter" idx="12"/>
          </p:nvPr>
        </p:nvSpPr>
        <p:spPr/>
        <p:txBody>
          <a:bodyPr/>
          <a:lstStyle/>
          <a:p>
            <a:fld id="{741AFF56-1126-4107-9C02-BC0EFBF16431}" type="slidenum">
              <a:rPr lang="en-GB" smtClean="0"/>
              <a:pPr/>
              <a:t>21</a:t>
            </a:fld>
            <a:endParaRPr lang="en-GB" dirty="0"/>
          </a:p>
        </p:txBody>
      </p:sp>
      <p:sp>
        <p:nvSpPr>
          <p:cNvPr id="11" name="Title 2">
            <a:extLst>
              <a:ext uri="{FF2B5EF4-FFF2-40B4-BE49-F238E27FC236}">
                <a16:creationId xmlns:a16="http://schemas.microsoft.com/office/drawing/2014/main" id="{9DC6C8C1-3D21-48CF-2E18-F35350F5D3A6}"/>
              </a:ext>
            </a:extLst>
          </p:cNvPr>
          <p:cNvSpPr>
            <a:spLocks noGrp="1"/>
          </p:cNvSpPr>
          <p:nvPr>
            <p:ph type="title"/>
          </p:nvPr>
        </p:nvSpPr>
        <p:spPr>
          <a:xfrm>
            <a:off x="326849" y="288389"/>
            <a:ext cx="5403810" cy="1232435"/>
          </a:xfrm>
        </p:spPr>
        <p:txBody>
          <a:bodyPr/>
          <a:lstStyle/>
          <a:p>
            <a:r>
              <a:rPr lang="en-US" sz="4000" b="1" dirty="0">
                <a:solidFill>
                  <a:schemeClr val="accent1"/>
                </a:solidFill>
              </a:rPr>
              <a:t>Bending the cost curve</a:t>
            </a:r>
          </a:p>
        </p:txBody>
      </p:sp>
      <p:pic>
        <p:nvPicPr>
          <p:cNvPr id="22" name="Picture 21">
            <a:extLst>
              <a:ext uri="{FF2B5EF4-FFF2-40B4-BE49-F238E27FC236}">
                <a16:creationId xmlns:a16="http://schemas.microsoft.com/office/drawing/2014/main" id="{B26184F6-97D0-2BDD-55CC-372121D96E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4130" y="1008882"/>
            <a:ext cx="5623000" cy="5623000"/>
          </a:xfrm>
          <a:prstGeom prst="rect">
            <a:avLst/>
          </a:prstGeom>
          <a:noFill/>
          <a:ln>
            <a:noFill/>
          </a:ln>
        </p:spPr>
      </p:pic>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F2AEA97D-B278-DA60-C43D-83854536F1C2}"/>
                  </a:ext>
                </a:extLst>
              </p:cNvPr>
              <p:cNvSpPr txBox="1"/>
              <p:nvPr/>
            </p:nvSpPr>
            <p:spPr>
              <a:xfrm>
                <a:off x="7917540" y="2852624"/>
                <a:ext cx="7100073" cy="576376"/>
              </a:xfrm>
              <a:prstGeom prst="rect">
                <a:avLst/>
              </a:prstGeom>
              <a:noFill/>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AU" sz="1400" i="1" smtClean="0">
                              <a:solidFill>
                                <a:schemeClr val="bg1">
                                  <a:lumMod val="50000"/>
                                </a:schemeClr>
                              </a:solidFill>
                              <a:latin typeface="Cambria Math" panose="02040503050406030204" pitchFamily="18" charset="0"/>
                            </a:rPr>
                          </m:ctrlPr>
                        </m:sSubPr>
                        <m:e>
                          <m:r>
                            <a:rPr lang="en-AU" sz="1400" i="1">
                              <a:solidFill>
                                <a:schemeClr val="bg1">
                                  <a:lumMod val="50000"/>
                                </a:schemeClr>
                              </a:solidFill>
                              <a:latin typeface="Cambria Math" panose="02040503050406030204" pitchFamily="18" charset="0"/>
                            </a:rPr>
                            <m:t>𝐶</m:t>
                          </m:r>
                        </m:e>
                        <m:sub>
                          <m:r>
                            <a:rPr lang="en-AU" sz="1400" i="1">
                              <a:solidFill>
                                <a:schemeClr val="bg1">
                                  <a:lumMod val="50000"/>
                                </a:schemeClr>
                              </a:solidFill>
                              <a:latin typeface="Cambria Math" panose="02040503050406030204" pitchFamily="18" charset="0"/>
                            </a:rPr>
                            <m:t>𝑡</m:t>
                          </m:r>
                          <m:r>
                            <a:rPr lang="en-AU" sz="1400" i="0">
                              <a:solidFill>
                                <a:schemeClr val="bg1">
                                  <a:lumMod val="50000"/>
                                </a:schemeClr>
                              </a:solidFill>
                              <a:latin typeface="Cambria Math" panose="02040503050406030204" pitchFamily="18" charset="0"/>
                            </a:rPr>
                            <m:t>+</m:t>
                          </m:r>
                          <m:r>
                            <a:rPr lang="en-AU" sz="1400" i="1">
                              <a:solidFill>
                                <a:schemeClr val="bg1">
                                  <a:lumMod val="50000"/>
                                </a:schemeClr>
                              </a:solidFill>
                              <a:latin typeface="Cambria Math" panose="02040503050406030204" pitchFamily="18" charset="0"/>
                            </a:rPr>
                            <m:t>𝑑𝑡</m:t>
                          </m:r>
                        </m:sub>
                      </m:sSub>
                      <m:r>
                        <a:rPr lang="en-AU" sz="1400" i="0">
                          <a:solidFill>
                            <a:schemeClr val="bg1">
                              <a:lumMod val="50000"/>
                            </a:schemeClr>
                          </a:solidFill>
                          <a:latin typeface="Cambria Math" panose="02040503050406030204" pitchFamily="18" charset="0"/>
                        </a:rPr>
                        <m:t>=</m:t>
                      </m:r>
                      <m:sSub>
                        <m:sSubPr>
                          <m:ctrlPr>
                            <a:rPr lang="en-AU" sz="1400" i="1">
                              <a:solidFill>
                                <a:schemeClr val="bg1">
                                  <a:lumMod val="50000"/>
                                </a:schemeClr>
                              </a:solidFill>
                              <a:latin typeface="Cambria Math" panose="02040503050406030204" pitchFamily="18" charset="0"/>
                            </a:rPr>
                          </m:ctrlPr>
                        </m:sSubPr>
                        <m:e>
                          <m:r>
                            <a:rPr lang="en-AU" sz="1400" i="1">
                              <a:solidFill>
                                <a:schemeClr val="bg1">
                                  <a:lumMod val="50000"/>
                                </a:schemeClr>
                              </a:solidFill>
                              <a:latin typeface="Cambria Math" panose="02040503050406030204" pitchFamily="18" charset="0"/>
                            </a:rPr>
                            <m:t>𝐶</m:t>
                          </m:r>
                        </m:e>
                        <m:sub>
                          <m:r>
                            <a:rPr lang="en-AU" sz="1400" i="1">
                              <a:solidFill>
                                <a:schemeClr val="bg1">
                                  <a:lumMod val="50000"/>
                                </a:schemeClr>
                              </a:solidFill>
                              <a:latin typeface="Cambria Math" panose="02040503050406030204" pitchFamily="18" charset="0"/>
                            </a:rPr>
                            <m:t>𝑡</m:t>
                          </m:r>
                        </m:sub>
                      </m:sSub>
                      <m:r>
                        <m:rPr>
                          <m:sty m:val="p"/>
                        </m:rPr>
                        <a:rPr lang="en-AU" sz="1400" i="0">
                          <a:solidFill>
                            <a:schemeClr val="bg1">
                              <a:lumMod val="50000"/>
                            </a:schemeClr>
                          </a:solidFill>
                          <a:latin typeface="Cambria Math" panose="02040503050406030204" pitchFamily="18" charset="0"/>
                        </a:rPr>
                        <m:t>ex</m:t>
                      </m:r>
                      <m:func>
                        <m:funcPr>
                          <m:ctrlPr>
                            <a:rPr lang="en-AU" sz="1400" i="1">
                              <a:solidFill>
                                <a:schemeClr val="bg1">
                                  <a:lumMod val="50000"/>
                                </a:schemeClr>
                              </a:solidFill>
                              <a:latin typeface="Cambria Math" panose="02040503050406030204" pitchFamily="18" charset="0"/>
                            </a:rPr>
                          </m:ctrlPr>
                        </m:funcPr>
                        <m:fName>
                          <m:r>
                            <m:rPr>
                              <m:sty m:val="p"/>
                            </m:rPr>
                            <a:rPr lang="en-AU" sz="1400" i="0">
                              <a:solidFill>
                                <a:schemeClr val="bg1">
                                  <a:lumMod val="50000"/>
                                </a:schemeClr>
                              </a:solidFill>
                              <a:latin typeface="Cambria Math" panose="02040503050406030204" pitchFamily="18" charset="0"/>
                            </a:rPr>
                            <m:t>p</m:t>
                          </m:r>
                        </m:fName>
                        <m:e>
                          <m:d>
                            <m:dPr>
                              <m:begChr m:val="["/>
                              <m:endChr m:val="]"/>
                              <m:ctrlPr>
                                <a:rPr lang="en-AU" sz="1400" i="1">
                                  <a:solidFill>
                                    <a:schemeClr val="bg1">
                                      <a:lumMod val="50000"/>
                                    </a:schemeClr>
                                  </a:solidFill>
                                  <a:latin typeface="Cambria Math" panose="02040503050406030204" pitchFamily="18" charset="0"/>
                                </a:rPr>
                              </m:ctrlPr>
                            </m:dPr>
                            <m:e>
                              <m:d>
                                <m:dPr>
                                  <m:ctrlPr>
                                    <a:rPr lang="en-AU" sz="1400" i="1">
                                      <a:solidFill>
                                        <a:schemeClr val="bg1">
                                          <a:lumMod val="50000"/>
                                        </a:schemeClr>
                                      </a:solidFill>
                                      <a:latin typeface="Cambria Math" panose="02040503050406030204" pitchFamily="18" charset="0"/>
                                    </a:rPr>
                                  </m:ctrlPr>
                                </m:dPr>
                                <m:e>
                                  <m:r>
                                    <a:rPr lang="en-AU" sz="1400" i="1">
                                      <a:solidFill>
                                        <a:schemeClr val="bg1">
                                          <a:lumMod val="50000"/>
                                        </a:schemeClr>
                                      </a:solidFill>
                                      <a:latin typeface="Cambria Math" panose="02040503050406030204" pitchFamily="18" charset="0"/>
                                    </a:rPr>
                                    <m:t>𝜇</m:t>
                                  </m:r>
                                  <m:d>
                                    <m:dPr>
                                      <m:ctrlPr>
                                        <a:rPr lang="en-AU" sz="1400" i="1">
                                          <a:solidFill>
                                            <a:schemeClr val="bg1">
                                              <a:lumMod val="50000"/>
                                            </a:schemeClr>
                                          </a:solidFill>
                                          <a:latin typeface="Cambria Math" panose="02040503050406030204" pitchFamily="18" charset="0"/>
                                        </a:rPr>
                                      </m:ctrlPr>
                                    </m:dPr>
                                    <m:e>
                                      <m:r>
                                        <a:rPr lang="en-AU" sz="1400" i="1">
                                          <a:solidFill>
                                            <a:schemeClr val="bg1">
                                              <a:lumMod val="50000"/>
                                            </a:schemeClr>
                                          </a:solidFill>
                                          <a:latin typeface="Cambria Math" panose="02040503050406030204" pitchFamily="18" charset="0"/>
                                        </a:rPr>
                                        <m:t>𝑡</m:t>
                                      </m:r>
                                    </m:e>
                                  </m:d>
                                  <m:r>
                                    <a:rPr lang="en-AU" sz="1400" i="0">
                                      <a:solidFill>
                                        <a:schemeClr val="bg1">
                                          <a:lumMod val="50000"/>
                                        </a:schemeClr>
                                      </a:solidFill>
                                      <a:latin typeface="Cambria Math" panose="02040503050406030204" pitchFamily="18" charset="0"/>
                                    </a:rPr>
                                    <m:t>−</m:t>
                                  </m:r>
                                  <m:f>
                                    <m:fPr>
                                      <m:ctrlPr>
                                        <a:rPr lang="en-AU" sz="1400" i="1">
                                          <a:solidFill>
                                            <a:schemeClr val="bg1">
                                              <a:lumMod val="50000"/>
                                            </a:schemeClr>
                                          </a:solidFill>
                                          <a:latin typeface="Cambria Math" panose="02040503050406030204" pitchFamily="18" charset="0"/>
                                        </a:rPr>
                                      </m:ctrlPr>
                                    </m:fPr>
                                    <m:num>
                                      <m:r>
                                        <a:rPr lang="en-AU" sz="1400" i="0">
                                          <a:solidFill>
                                            <a:schemeClr val="bg1">
                                              <a:lumMod val="50000"/>
                                            </a:schemeClr>
                                          </a:solidFill>
                                          <a:latin typeface="Cambria Math" panose="02040503050406030204" pitchFamily="18" charset="0"/>
                                        </a:rPr>
                                        <m:t>1</m:t>
                                      </m:r>
                                    </m:num>
                                    <m:den>
                                      <m:r>
                                        <a:rPr lang="en-AU" sz="1400" i="0">
                                          <a:solidFill>
                                            <a:schemeClr val="bg1">
                                              <a:lumMod val="50000"/>
                                            </a:schemeClr>
                                          </a:solidFill>
                                          <a:latin typeface="Cambria Math" panose="02040503050406030204" pitchFamily="18" charset="0"/>
                                        </a:rPr>
                                        <m:t>2</m:t>
                                      </m:r>
                                    </m:den>
                                  </m:f>
                                  <m:r>
                                    <a:rPr lang="en-AU" sz="1400" i="1">
                                      <a:solidFill>
                                        <a:schemeClr val="bg1">
                                          <a:lumMod val="50000"/>
                                        </a:schemeClr>
                                      </a:solidFill>
                                      <a:latin typeface="Cambria Math" panose="02040503050406030204" pitchFamily="18" charset="0"/>
                                    </a:rPr>
                                    <m:t>𝜎</m:t>
                                  </m:r>
                                  <m:sSup>
                                    <m:sSupPr>
                                      <m:ctrlPr>
                                        <a:rPr lang="en-AU" sz="1400" i="1">
                                          <a:solidFill>
                                            <a:schemeClr val="bg1">
                                              <a:lumMod val="50000"/>
                                            </a:schemeClr>
                                          </a:solidFill>
                                          <a:latin typeface="Cambria Math" panose="02040503050406030204" pitchFamily="18" charset="0"/>
                                        </a:rPr>
                                      </m:ctrlPr>
                                    </m:sSupPr>
                                    <m:e>
                                      <m:d>
                                        <m:dPr>
                                          <m:ctrlPr>
                                            <a:rPr lang="en-AU" sz="1400" i="1">
                                              <a:solidFill>
                                                <a:schemeClr val="bg1">
                                                  <a:lumMod val="50000"/>
                                                </a:schemeClr>
                                              </a:solidFill>
                                              <a:latin typeface="Cambria Math" panose="02040503050406030204" pitchFamily="18" charset="0"/>
                                            </a:rPr>
                                          </m:ctrlPr>
                                        </m:dPr>
                                        <m:e>
                                          <m:r>
                                            <a:rPr lang="en-AU" sz="1400" i="1">
                                              <a:solidFill>
                                                <a:schemeClr val="bg1">
                                                  <a:lumMod val="50000"/>
                                                </a:schemeClr>
                                              </a:solidFill>
                                              <a:latin typeface="Cambria Math" panose="02040503050406030204" pitchFamily="18" charset="0"/>
                                            </a:rPr>
                                            <m:t>𝑡</m:t>
                                          </m:r>
                                        </m:e>
                                      </m:d>
                                    </m:e>
                                    <m:sup>
                                      <m:r>
                                        <a:rPr lang="en-AU" sz="1400" i="0">
                                          <a:solidFill>
                                            <a:schemeClr val="bg1">
                                              <a:lumMod val="50000"/>
                                            </a:schemeClr>
                                          </a:solidFill>
                                          <a:latin typeface="Cambria Math" panose="02040503050406030204" pitchFamily="18" charset="0"/>
                                        </a:rPr>
                                        <m:t>2</m:t>
                                      </m:r>
                                    </m:sup>
                                  </m:sSup>
                                </m:e>
                              </m:d>
                              <m:r>
                                <a:rPr lang="en-AU" sz="1400" i="1">
                                  <a:solidFill>
                                    <a:schemeClr val="bg1">
                                      <a:lumMod val="50000"/>
                                    </a:schemeClr>
                                  </a:solidFill>
                                  <a:latin typeface="Cambria Math" panose="02040503050406030204" pitchFamily="18" charset="0"/>
                                </a:rPr>
                                <m:t>𝑑𝑡</m:t>
                              </m:r>
                              <m:r>
                                <a:rPr lang="en-AU" sz="1400" i="0">
                                  <a:solidFill>
                                    <a:schemeClr val="bg1">
                                      <a:lumMod val="50000"/>
                                    </a:schemeClr>
                                  </a:solidFill>
                                  <a:latin typeface="Cambria Math" panose="02040503050406030204" pitchFamily="18" charset="0"/>
                                </a:rPr>
                                <m:t>+</m:t>
                              </m:r>
                              <m:r>
                                <a:rPr lang="en-AU" sz="1400" i="1">
                                  <a:solidFill>
                                    <a:schemeClr val="bg1">
                                      <a:lumMod val="50000"/>
                                    </a:schemeClr>
                                  </a:solidFill>
                                  <a:latin typeface="Cambria Math" panose="02040503050406030204" pitchFamily="18" charset="0"/>
                                </a:rPr>
                                <m:t>𝜎</m:t>
                              </m:r>
                              <m:d>
                                <m:dPr>
                                  <m:ctrlPr>
                                    <a:rPr lang="en-AU" sz="1400" i="1">
                                      <a:solidFill>
                                        <a:schemeClr val="bg1">
                                          <a:lumMod val="50000"/>
                                        </a:schemeClr>
                                      </a:solidFill>
                                      <a:latin typeface="Cambria Math" panose="02040503050406030204" pitchFamily="18" charset="0"/>
                                    </a:rPr>
                                  </m:ctrlPr>
                                </m:dPr>
                                <m:e>
                                  <m:r>
                                    <a:rPr lang="en-AU" sz="1400" i="1">
                                      <a:solidFill>
                                        <a:schemeClr val="bg1">
                                          <a:lumMod val="50000"/>
                                        </a:schemeClr>
                                      </a:solidFill>
                                      <a:latin typeface="Cambria Math" panose="02040503050406030204" pitchFamily="18" charset="0"/>
                                    </a:rPr>
                                    <m:t>𝑡</m:t>
                                  </m:r>
                                </m:e>
                              </m:d>
                              <m:r>
                                <a:rPr lang="en-AU" sz="1400" i="1">
                                  <a:solidFill>
                                    <a:schemeClr val="bg1">
                                      <a:lumMod val="50000"/>
                                    </a:schemeClr>
                                  </a:solidFill>
                                  <a:latin typeface="Cambria Math" panose="02040503050406030204" pitchFamily="18" charset="0"/>
                                </a:rPr>
                                <m:t>𝑑</m:t>
                              </m:r>
                              <m:sSub>
                                <m:sSubPr>
                                  <m:ctrlPr>
                                    <a:rPr lang="en-AU" sz="1400" i="1">
                                      <a:solidFill>
                                        <a:schemeClr val="bg1">
                                          <a:lumMod val="50000"/>
                                        </a:schemeClr>
                                      </a:solidFill>
                                      <a:latin typeface="Cambria Math" panose="02040503050406030204" pitchFamily="18" charset="0"/>
                                    </a:rPr>
                                  </m:ctrlPr>
                                </m:sSubPr>
                                <m:e>
                                  <m:r>
                                    <a:rPr lang="en-AU" sz="1400" i="1">
                                      <a:solidFill>
                                        <a:schemeClr val="bg1">
                                          <a:lumMod val="50000"/>
                                        </a:schemeClr>
                                      </a:solidFill>
                                      <a:latin typeface="Cambria Math" panose="02040503050406030204" pitchFamily="18" charset="0"/>
                                    </a:rPr>
                                    <m:t>𝑊</m:t>
                                  </m:r>
                                </m:e>
                                <m:sub>
                                  <m:r>
                                    <a:rPr lang="en-AU" sz="1400" i="1">
                                      <a:solidFill>
                                        <a:schemeClr val="bg1">
                                          <a:lumMod val="50000"/>
                                        </a:schemeClr>
                                      </a:solidFill>
                                      <a:latin typeface="Cambria Math" panose="02040503050406030204" pitchFamily="18" charset="0"/>
                                    </a:rPr>
                                    <m:t>𝑡</m:t>
                                  </m:r>
                                </m:sub>
                              </m:sSub>
                            </m:e>
                          </m:d>
                        </m:e>
                      </m:func>
                    </m:oMath>
                  </m:oMathPara>
                </a14:m>
                <a:endParaRPr lang="en-AU" dirty="0"/>
              </a:p>
            </p:txBody>
          </p:sp>
        </mc:Choice>
        <mc:Fallback xmlns="">
          <p:sp>
            <p:nvSpPr>
              <p:cNvPr id="24" name="TextBox 23">
                <a:extLst>
                  <a:ext uri="{FF2B5EF4-FFF2-40B4-BE49-F238E27FC236}">
                    <a16:creationId xmlns:a16="http://schemas.microsoft.com/office/drawing/2014/main" id="{F2AEA97D-B278-DA60-C43D-83854536F1C2}"/>
                  </a:ext>
                </a:extLst>
              </p:cNvPr>
              <p:cNvSpPr txBox="1">
                <a:spLocks noRot="1" noChangeAspect="1" noMove="1" noResize="1" noEditPoints="1" noAdjustHandles="1" noChangeArrowheads="1" noChangeShapeType="1" noTextEdit="1"/>
              </p:cNvSpPr>
              <p:nvPr/>
            </p:nvSpPr>
            <p:spPr>
              <a:xfrm>
                <a:off x="7917540" y="2852624"/>
                <a:ext cx="7100073" cy="576376"/>
              </a:xfrm>
              <a:prstGeom prst="rect">
                <a:avLst/>
              </a:prstGeom>
              <a:blipFill>
                <a:blip r:embed="rId3"/>
                <a:stretch>
                  <a:fillRect/>
                </a:stretch>
              </a:blipFill>
            </p:spPr>
            <p:txBody>
              <a:bodyPr/>
              <a:lstStyle/>
              <a:p>
                <a:r>
                  <a:rPr lang="en-AU">
                    <a:noFill/>
                  </a:rPr>
                  <a:t> </a:t>
                </a:r>
              </a:p>
            </p:txBody>
          </p:sp>
        </mc:Fallback>
      </mc:AlternateContent>
      <p:sp>
        <p:nvSpPr>
          <p:cNvPr id="25" name="Content Placeholder 2">
            <a:extLst>
              <a:ext uri="{FF2B5EF4-FFF2-40B4-BE49-F238E27FC236}">
                <a16:creationId xmlns:a16="http://schemas.microsoft.com/office/drawing/2014/main" id="{C97BDA93-1328-50DA-5E8B-0DC88802E5FB}"/>
              </a:ext>
            </a:extLst>
          </p:cNvPr>
          <p:cNvSpPr txBox="1">
            <a:spLocks/>
          </p:cNvSpPr>
          <p:nvPr/>
        </p:nvSpPr>
        <p:spPr>
          <a:xfrm>
            <a:off x="8082984" y="1178992"/>
            <a:ext cx="2829753" cy="186283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2400" dirty="0"/>
              <a:t>Modelling how cost pathways evolve over time</a:t>
            </a:r>
          </a:p>
          <a:p>
            <a:endParaRPr lang="en-AU" dirty="0"/>
          </a:p>
        </p:txBody>
      </p:sp>
    </p:spTree>
    <p:extLst>
      <p:ext uri="{BB962C8B-B14F-4D97-AF65-F5344CB8AC3E}">
        <p14:creationId xmlns:p14="http://schemas.microsoft.com/office/powerpoint/2010/main" val="1688496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E94B6-1151-153E-FDD0-869C5B63135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5451F5-D6E2-84AA-8ED6-E59B3D2EBCA5}"/>
              </a:ext>
            </a:extLst>
          </p:cNvPr>
          <p:cNvSpPr>
            <a:spLocks noGrp="1"/>
          </p:cNvSpPr>
          <p:nvPr>
            <p:ph type="sldNum" sz="quarter" idx="12"/>
          </p:nvPr>
        </p:nvSpPr>
        <p:spPr/>
        <p:txBody>
          <a:bodyPr/>
          <a:lstStyle/>
          <a:p>
            <a:fld id="{741AFF56-1126-4107-9C02-BC0EFBF16431}" type="slidenum">
              <a:rPr lang="en-GB" smtClean="0"/>
              <a:pPr/>
              <a:t>22</a:t>
            </a:fld>
            <a:endParaRPr lang="en-GB" dirty="0"/>
          </a:p>
        </p:txBody>
      </p:sp>
      <p:sp>
        <p:nvSpPr>
          <p:cNvPr id="2" name="Footer Placeholder 4">
            <a:extLst>
              <a:ext uri="{FF2B5EF4-FFF2-40B4-BE49-F238E27FC236}">
                <a16:creationId xmlns:a16="http://schemas.microsoft.com/office/drawing/2014/main" id="{24274A57-3E2B-FF9E-3D34-59DCB1BBEB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5" name="Content Placeholder 4">
            <a:extLst>
              <a:ext uri="{FF2B5EF4-FFF2-40B4-BE49-F238E27FC236}">
                <a16:creationId xmlns:a16="http://schemas.microsoft.com/office/drawing/2014/main" id="{82FD6640-D6C1-668E-C5F9-646FA0B2A533}"/>
              </a:ext>
            </a:extLst>
          </p:cNvPr>
          <p:cNvSpPr>
            <a:spLocks noGrp="1"/>
          </p:cNvSpPr>
          <p:nvPr>
            <p:ph idx="1"/>
          </p:nvPr>
        </p:nvSpPr>
        <p:spPr>
          <a:xfrm>
            <a:off x="770225" y="2306416"/>
            <a:ext cx="10651549" cy="1606652"/>
          </a:xfrm>
        </p:spPr>
        <p:txBody>
          <a:bodyPr/>
          <a:lstStyle/>
          <a:p>
            <a:pPr algn="ctr"/>
            <a:r>
              <a:rPr lang="en-AU" sz="6000" dirty="0">
                <a:solidFill>
                  <a:schemeClr val="accent1"/>
                </a:solidFill>
              </a:rPr>
              <a:t>Actuaries help good ideas scale.</a:t>
            </a:r>
          </a:p>
        </p:txBody>
      </p:sp>
    </p:spTree>
    <p:extLst>
      <p:ext uri="{BB962C8B-B14F-4D97-AF65-F5344CB8AC3E}">
        <p14:creationId xmlns:p14="http://schemas.microsoft.com/office/powerpoint/2010/main" val="2702764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73A2E7-F502-F554-F44D-A40B6C45682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a:xfrm>
            <a:off x="490081" y="5349964"/>
            <a:ext cx="6571317" cy="780120"/>
          </a:xfrm>
        </p:spPr>
        <p:txBody>
          <a:bodyPr/>
          <a:lstStyle/>
          <a:p>
            <a:r>
              <a:rPr lang="en-US" sz="7200" dirty="0"/>
              <a:t>Thank you</a:t>
            </a:r>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
        <p:nvSpPr>
          <p:cNvPr id="8" name="TextBox 7">
            <a:extLst>
              <a:ext uri="{FF2B5EF4-FFF2-40B4-BE49-F238E27FC236}">
                <a16:creationId xmlns:a16="http://schemas.microsoft.com/office/drawing/2014/main" id="{4FDA2C66-20AD-CC05-3F95-D9729D39FCC7}"/>
              </a:ext>
            </a:extLst>
          </p:cNvPr>
          <p:cNvSpPr txBox="1"/>
          <p:nvPr/>
        </p:nvSpPr>
        <p:spPr>
          <a:xfrm>
            <a:off x="3048674" y="3246357"/>
            <a:ext cx="6097348" cy="369332"/>
          </a:xfrm>
          <a:prstGeom prst="rect">
            <a:avLst/>
          </a:prstGeom>
          <a:noFill/>
        </p:spPr>
        <p:txBody>
          <a:bodyPr wrap="square">
            <a:spAutoFit/>
          </a:bodyPr>
          <a:lstStyle/>
          <a:p>
            <a:endParaRPr lang="en-AU" dirty="0"/>
          </a:p>
        </p:txBody>
      </p:sp>
    </p:spTree>
    <p:extLst>
      <p:ext uri="{BB962C8B-B14F-4D97-AF65-F5344CB8AC3E}">
        <p14:creationId xmlns:p14="http://schemas.microsoft.com/office/powerpoint/2010/main" val="245190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318999" y="2115817"/>
            <a:ext cx="11554001" cy="1220996"/>
          </a:xfrm>
        </p:spPr>
        <p:txBody>
          <a:bodyPr/>
          <a:lstStyle/>
          <a:p>
            <a:pPr algn="ctr"/>
            <a:r>
              <a:rPr lang="en-US" sz="4000" i="1" dirty="0"/>
              <a:t>This presentation reflects my own views and does not represent the views of my company</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F5D95C8-4C1E-4DF1-D8CF-B67783A40AE7}"/>
              </a:ext>
            </a:extLst>
          </p:cNvPr>
          <p:cNvSpPr>
            <a:spLocks noGrp="1"/>
          </p:cNvSpPr>
          <p:nvPr>
            <p:ph type="sldNum" sz="quarter" idx="12"/>
          </p:nvPr>
        </p:nvSpPr>
        <p:spPr/>
        <p:txBody>
          <a:bodyPr/>
          <a:lstStyle/>
          <a:p>
            <a:fld id="{741AFF56-1126-4107-9C02-BC0EFBF16431}" type="slidenum">
              <a:rPr lang="en-GB" smtClean="0"/>
              <a:pPr/>
              <a:t>4</a:t>
            </a:fld>
            <a:endParaRPr lang="en-GB" dirty="0"/>
          </a:p>
        </p:txBody>
      </p:sp>
      <p:sp>
        <p:nvSpPr>
          <p:cNvPr id="2" name="Footer Placeholder 4">
            <a:extLst>
              <a:ext uri="{FF2B5EF4-FFF2-40B4-BE49-F238E27FC236}">
                <a16:creationId xmlns:a16="http://schemas.microsoft.com/office/drawing/2014/main" id="{20A7416F-C66E-6D6F-FBC4-2A2666EECE2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5" name="Content Placeholder 4">
            <a:extLst>
              <a:ext uri="{FF2B5EF4-FFF2-40B4-BE49-F238E27FC236}">
                <a16:creationId xmlns:a16="http://schemas.microsoft.com/office/drawing/2014/main" id="{B11F2CB2-47CB-F448-D14B-A826C88A6F96}"/>
              </a:ext>
            </a:extLst>
          </p:cNvPr>
          <p:cNvSpPr>
            <a:spLocks noGrp="1"/>
          </p:cNvSpPr>
          <p:nvPr>
            <p:ph idx="1"/>
          </p:nvPr>
        </p:nvSpPr>
        <p:spPr>
          <a:xfrm>
            <a:off x="770225" y="2289940"/>
            <a:ext cx="10651549" cy="1606652"/>
          </a:xfrm>
        </p:spPr>
        <p:txBody>
          <a:bodyPr/>
          <a:lstStyle/>
          <a:p>
            <a:pPr algn="ctr"/>
            <a:r>
              <a:rPr lang="en-AU" sz="6000" dirty="0">
                <a:solidFill>
                  <a:schemeClr val="accent1"/>
                </a:solidFill>
              </a:rPr>
              <a:t>What does an actuary really do?</a:t>
            </a:r>
          </a:p>
        </p:txBody>
      </p:sp>
    </p:spTree>
    <p:extLst>
      <p:ext uri="{BB962C8B-B14F-4D97-AF65-F5344CB8AC3E}">
        <p14:creationId xmlns:p14="http://schemas.microsoft.com/office/powerpoint/2010/main" val="3819905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140561-2DEF-49A3-E27C-D7C0B04463CE}"/>
              </a:ext>
            </a:extLst>
          </p:cNvPr>
          <p:cNvSpPr>
            <a:spLocks noGrp="1"/>
          </p:cNvSpPr>
          <p:nvPr>
            <p:ph idx="1"/>
          </p:nvPr>
        </p:nvSpPr>
        <p:spPr>
          <a:xfrm>
            <a:off x="153854" y="1539364"/>
            <a:ext cx="4300995" cy="4256334"/>
          </a:xfrm>
        </p:spPr>
        <p:txBody>
          <a:bodyPr/>
          <a:lstStyle/>
          <a:p>
            <a:pPr algn="ctr"/>
            <a:r>
              <a:rPr lang="en-AU" sz="4000" dirty="0">
                <a:solidFill>
                  <a:schemeClr val="accent1"/>
                </a:solidFill>
              </a:rPr>
              <a:t>RISK</a:t>
            </a:r>
          </a:p>
          <a:p>
            <a:endParaRPr lang="en-AU" dirty="0"/>
          </a:p>
        </p:txBody>
      </p:sp>
      <p:sp>
        <p:nvSpPr>
          <p:cNvPr id="4" name="Slide Number Placeholder 3">
            <a:extLst>
              <a:ext uri="{FF2B5EF4-FFF2-40B4-BE49-F238E27FC236}">
                <a16:creationId xmlns:a16="http://schemas.microsoft.com/office/drawing/2014/main" id="{16B9E6B8-7A5A-BF51-1BF0-C6A088D42534}"/>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6" name="Content Placeholder 2">
            <a:extLst>
              <a:ext uri="{FF2B5EF4-FFF2-40B4-BE49-F238E27FC236}">
                <a16:creationId xmlns:a16="http://schemas.microsoft.com/office/drawing/2014/main" id="{B87FF7F0-70D3-19EA-216E-2D4353159D0F}"/>
              </a:ext>
            </a:extLst>
          </p:cNvPr>
          <p:cNvSpPr txBox="1">
            <a:spLocks/>
          </p:cNvSpPr>
          <p:nvPr/>
        </p:nvSpPr>
        <p:spPr>
          <a:xfrm>
            <a:off x="3781887" y="1539364"/>
            <a:ext cx="4300995" cy="425633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000" dirty="0">
                <a:solidFill>
                  <a:schemeClr val="accent1"/>
                </a:solidFill>
              </a:rPr>
              <a:t>DATA</a:t>
            </a:r>
          </a:p>
          <a:p>
            <a:endParaRPr lang="en-AU" dirty="0"/>
          </a:p>
        </p:txBody>
      </p:sp>
      <p:sp>
        <p:nvSpPr>
          <p:cNvPr id="7" name="Content Placeholder 2">
            <a:extLst>
              <a:ext uri="{FF2B5EF4-FFF2-40B4-BE49-F238E27FC236}">
                <a16:creationId xmlns:a16="http://schemas.microsoft.com/office/drawing/2014/main" id="{F2DCBF19-F27F-2341-B226-5EDA2BB9FA42}"/>
              </a:ext>
            </a:extLst>
          </p:cNvPr>
          <p:cNvSpPr txBox="1">
            <a:spLocks/>
          </p:cNvSpPr>
          <p:nvPr/>
        </p:nvSpPr>
        <p:spPr>
          <a:xfrm>
            <a:off x="7434550" y="1539364"/>
            <a:ext cx="4300995" cy="4256334"/>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000" dirty="0">
                <a:solidFill>
                  <a:schemeClr val="accent1"/>
                </a:solidFill>
              </a:rPr>
              <a:t>DECISION</a:t>
            </a:r>
          </a:p>
          <a:p>
            <a:endParaRPr lang="en-AU" dirty="0"/>
          </a:p>
        </p:txBody>
      </p:sp>
      <p:pic>
        <p:nvPicPr>
          <p:cNvPr id="11" name="Graphic 10" descr="Decision chart">
            <a:extLst>
              <a:ext uri="{FF2B5EF4-FFF2-40B4-BE49-F238E27FC236}">
                <a16:creationId xmlns:a16="http://schemas.microsoft.com/office/drawing/2014/main" id="{ABBC9CF0-9038-22CA-7EF6-DCC9D53A5D3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38373" y="2878011"/>
            <a:ext cx="1493347" cy="1493347"/>
          </a:xfrm>
          <a:prstGeom prst="rect">
            <a:avLst/>
          </a:prstGeom>
        </p:spPr>
      </p:pic>
      <p:pic>
        <p:nvPicPr>
          <p:cNvPr id="13" name="Graphic 12" descr="Warning">
            <a:extLst>
              <a:ext uri="{FF2B5EF4-FFF2-40B4-BE49-F238E27FC236}">
                <a16:creationId xmlns:a16="http://schemas.microsoft.com/office/drawing/2014/main" id="{B992DD9E-4FC5-088E-1069-233F2BD9E90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76108" y="2817340"/>
            <a:ext cx="1554018" cy="1554018"/>
          </a:xfrm>
          <a:prstGeom prst="rect">
            <a:avLst/>
          </a:prstGeom>
        </p:spPr>
      </p:pic>
      <p:sp>
        <p:nvSpPr>
          <p:cNvPr id="14" name="Content Placeholder 4">
            <a:extLst>
              <a:ext uri="{FF2B5EF4-FFF2-40B4-BE49-F238E27FC236}">
                <a16:creationId xmlns:a16="http://schemas.microsoft.com/office/drawing/2014/main" id="{C6068984-B6E7-81CD-6F1E-92356ED23A1F}"/>
              </a:ext>
            </a:extLst>
          </p:cNvPr>
          <p:cNvSpPr txBox="1">
            <a:spLocks/>
          </p:cNvSpPr>
          <p:nvPr/>
        </p:nvSpPr>
        <p:spPr>
          <a:xfrm>
            <a:off x="816028" y="4992372"/>
            <a:ext cx="10651549" cy="1606652"/>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AU" sz="2400" i="1" dirty="0">
              <a:solidFill>
                <a:schemeClr val="accent1"/>
              </a:solidFill>
            </a:endParaRPr>
          </a:p>
        </p:txBody>
      </p:sp>
      <p:pic>
        <p:nvPicPr>
          <p:cNvPr id="16" name="Graphic 15" descr="Bar graph with upward trend">
            <a:extLst>
              <a:ext uri="{FF2B5EF4-FFF2-40B4-BE49-F238E27FC236}">
                <a16:creationId xmlns:a16="http://schemas.microsoft.com/office/drawing/2014/main" id="{A3BE23FD-8581-52AD-679D-61ADC7AC697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20059" y="2782005"/>
            <a:ext cx="1771051" cy="1771051"/>
          </a:xfrm>
          <a:prstGeom prst="rect">
            <a:avLst/>
          </a:prstGeom>
        </p:spPr>
      </p:pic>
    </p:spTree>
    <p:extLst>
      <p:ext uri="{BB962C8B-B14F-4D97-AF65-F5344CB8AC3E}">
        <p14:creationId xmlns:p14="http://schemas.microsoft.com/office/powerpoint/2010/main" val="658820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9BBA2-F379-6974-AB95-0FB1DDF33AF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4A266E-93E4-D59E-D53F-56DCC7F16A56}"/>
              </a:ext>
            </a:extLst>
          </p:cNvPr>
          <p:cNvSpPr>
            <a:spLocks noGrp="1"/>
          </p:cNvSpPr>
          <p:nvPr>
            <p:ph type="sldNum" sz="quarter" idx="12"/>
          </p:nvPr>
        </p:nvSpPr>
        <p:spPr/>
        <p:txBody>
          <a:bodyPr/>
          <a:lstStyle/>
          <a:p>
            <a:fld id="{741AFF56-1126-4107-9C02-BC0EFBF16431}" type="slidenum">
              <a:rPr lang="en-GB" smtClean="0"/>
              <a:pPr/>
              <a:t>6</a:t>
            </a:fld>
            <a:endParaRPr lang="en-GB" dirty="0"/>
          </a:p>
        </p:txBody>
      </p:sp>
      <p:sp>
        <p:nvSpPr>
          <p:cNvPr id="2" name="Footer Placeholder 4">
            <a:extLst>
              <a:ext uri="{FF2B5EF4-FFF2-40B4-BE49-F238E27FC236}">
                <a16:creationId xmlns:a16="http://schemas.microsoft.com/office/drawing/2014/main" id="{2DA06F68-613A-4A5F-9E91-C9C110239E5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9" name="Graphic 8" descr="Bullseye">
            <a:extLst>
              <a:ext uri="{FF2B5EF4-FFF2-40B4-BE49-F238E27FC236}">
                <a16:creationId xmlns:a16="http://schemas.microsoft.com/office/drawing/2014/main" id="{F6EC4D7F-6777-CEDB-6ABD-9560A8D1A6B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517538" y="1314656"/>
            <a:ext cx="2879124" cy="2879124"/>
          </a:xfrm>
          <a:prstGeom prst="rect">
            <a:avLst/>
          </a:prstGeom>
        </p:spPr>
      </p:pic>
      <p:sp>
        <p:nvSpPr>
          <p:cNvPr id="10" name="Content Placeholder 2">
            <a:extLst>
              <a:ext uri="{FF2B5EF4-FFF2-40B4-BE49-F238E27FC236}">
                <a16:creationId xmlns:a16="http://schemas.microsoft.com/office/drawing/2014/main" id="{C15634A4-3A60-EB74-A0D0-3C637A1D8ABE}"/>
              </a:ext>
            </a:extLst>
          </p:cNvPr>
          <p:cNvSpPr txBox="1">
            <a:spLocks/>
          </p:cNvSpPr>
          <p:nvPr/>
        </p:nvSpPr>
        <p:spPr>
          <a:xfrm>
            <a:off x="4976373" y="2248571"/>
            <a:ext cx="4300995" cy="1862830"/>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AU" sz="4800" dirty="0">
                <a:solidFill>
                  <a:schemeClr val="accent1"/>
                </a:solidFill>
              </a:rPr>
              <a:t>How do systems absorb ideas?</a:t>
            </a:r>
          </a:p>
          <a:p>
            <a:endParaRPr lang="en-AU" dirty="0"/>
          </a:p>
        </p:txBody>
      </p:sp>
    </p:spTree>
    <p:extLst>
      <p:ext uri="{BB962C8B-B14F-4D97-AF65-F5344CB8AC3E}">
        <p14:creationId xmlns:p14="http://schemas.microsoft.com/office/powerpoint/2010/main" val="37496672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E141A-62BA-DDF2-F69D-69A2DE2ACC7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08A9374-B692-2C19-52F2-883EC1E644EB}"/>
              </a:ext>
            </a:extLst>
          </p:cNvPr>
          <p:cNvSpPr>
            <a:spLocks noGrp="1"/>
          </p:cNvSpPr>
          <p:nvPr>
            <p:ph type="sldNum" sz="quarter" idx="12"/>
          </p:nvPr>
        </p:nvSpPr>
        <p:spPr/>
        <p:txBody>
          <a:bodyPr/>
          <a:lstStyle/>
          <a:p>
            <a:fld id="{741AFF56-1126-4107-9C02-BC0EFBF16431}" type="slidenum">
              <a:rPr lang="en-GB" smtClean="0"/>
              <a:pPr/>
              <a:t>7</a:t>
            </a:fld>
            <a:endParaRPr lang="en-GB" dirty="0"/>
          </a:p>
        </p:txBody>
      </p:sp>
      <p:pic>
        <p:nvPicPr>
          <p:cNvPr id="9" name="Picture 8">
            <a:extLst>
              <a:ext uri="{FF2B5EF4-FFF2-40B4-BE49-F238E27FC236}">
                <a16:creationId xmlns:a16="http://schemas.microsoft.com/office/drawing/2014/main" id="{EB102F85-EAB5-3595-F467-FEFCE02180F3}"/>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477751" y="1011697"/>
            <a:ext cx="8989826" cy="5058483"/>
          </a:xfrm>
          <a:prstGeom prst="rect">
            <a:avLst/>
          </a:prstGeom>
          <a:noFill/>
        </p:spPr>
      </p:pic>
      <p:sp>
        <p:nvSpPr>
          <p:cNvPr id="2" name="Title 2">
            <a:extLst>
              <a:ext uri="{FF2B5EF4-FFF2-40B4-BE49-F238E27FC236}">
                <a16:creationId xmlns:a16="http://schemas.microsoft.com/office/drawing/2014/main" id="{07001CD5-523E-5464-FBFD-DCA48C3B59BE}"/>
              </a:ext>
            </a:extLst>
          </p:cNvPr>
          <p:cNvSpPr>
            <a:spLocks noGrp="1"/>
          </p:cNvSpPr>
          <p:nvPr>
            <p:ph type="title"/>
          </p:nvPr>
        </p:nvSpPr>
        <p:spPr>
          <a:xfrm>
            <a:off x="326849" y="288389"/>
            <a:ext cx="5403810" cy="1232435"/>
          </a:xfrm>
        </p:spPr>
        <p:txBody>
          <a:bodyPr/>
          <a:lstStyle/>
          <a:p>
            <a:r>
              <a:rPr lang="en-US" sz="4000" b="1" dirty="0">
                <a:solidFill>
                  <a:schemeClr val="accent1"/>
                </a:solidFill>
              </a:rPr>
              <a:t>Shipping in the 1950s</a:t>
            </a:r>
          </a:p>
        </p:txBody>
      </p:sp>
    </p:spTree>
    <p:extLst>
      <p:ext uri="{BB962C8B-B14F-4D97-AF65-F5344CB8AC3E}">
        <p14:creationId xmlns:p14="http://schemas.microsoft.com/office/powerpoint/2010/main" val="94625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23BE30-8974-7A86-0350-FEEB58CF1451}"/>
            </a:ext>
          </a:extLst>
        </p:cNvPr>
        <p:cNvGrpSpPr/>
        <p:nvPr/>
      </p:nvGrpSpPr>
      <p:grpSpPr>
        <a:xfrm>
          <a:off x="0" y="0"/>
          <a:ext cx="0" cy="0"/>
          <a:chOff x="0" y="0"/>
          <a:chExt cx="0" cy="0"/>
        </a:xfrm>
      </p:grpSpPr>
      <p:pic>
        <p:nvPicPr>
          <p:cNvPr id="8" name="Picture 7" descr="undefined">
            <a:extLst>
              <a:ext uri="{FF2B5EF4-FFF2-40B4-BE49-F238E27FC236}">
                <a16:creationId xmlns:a16="http://schemas.microsoft.com/office/drawing/2014/main" id="{175F1327-391D-E66C-8311-CB8945FFEB90}"/>
              </a:ext>
            </a:extLst>
          </p:cNvPr>
          <p:cNvPicPr>
            <a:picLocks noChangeAspect="1"/>
          </p:cNvPicPr>
          <p:nvPr/>
        </p:nvPicPr>
        <p:blipFill>
          <a:blip r:embed="rId2"/>
          <a:srcRect t="2780" r="-1" b="-1"/>
          <a:stretch>
            <a:fillRect/>
          </a:stretch>
        </p:blipFill>
        <p:spPr>
          <a:xfrm>
            <a:off x="6160693" y="1586038"/>
            <a:ext cx="4905833" cy="4757517"/>
          </a:xfrm>
          <a:prstGeom prst="rect">
            <a:avLst/>
          </a:prstGeom>
          <a:noFill/>
        </p:spPr>
      </p:pic>
      <p:sp>
        <p:nvSpPr>
          <p:cNvPr id="4" name="Slide Number Placeholder 3">
            <a:extLst>
              <a:ext uri="{FF2B5EF4-FFF2-40B4-BE49-F238E27FC236}">
                <a16:creationId xmlns:a16="http://schemas.microsoft.com/office/drawing/2014/main" id="{20A177DF-B8CF-9EF8-3FF0-A44EF68C8A8F}"/>
              </a:ext>
            </a:extLst>
          </p:cNvPr>
          <p:cNvSpPr>
            <a:spLocks noGrp="1"/>
          </p:cNvSpPr>
          <p:nvPr>
            <p:ph type="sldNum" sz="quarter" idx="12"/>
          </p:nvPr>
        </p:nvSpPr>
        <p:spPr>
          <a:xfrm>
            <a:off x="11467577" y="6400800"/>
            <a:ext cx="416447" cy="186484"/>
          </a:xfrm>
        </p:spPr>
        <p:txBody>
          <a:bodyPr anchor="b">
            <a:normAutofit/>
          </a:bodyPr>
          <a:lstStyle/>
          <a:p>
            <a:pPr>
              <a:spcAft>
                <a:spcPts val="600"/>
              </a:spcAft>
            </a:pPr>
            <a:fld id="{741AFF56-1126-4107-9C02-BC0EFBF16431}" type="slidenum">
              <a:rPr lang="en-GB" smtClean="0"/>
              <a:pPr>
                <a:spcAft>
                  <a:spcPts val="600"/>
                </a:spcAft>
              </a:pPr>
              <a:t>8</a:t>
            </a:fld>
            <a:endParaRPr lang="en-GB"/>
          </a:p>
        </p:txBody>
      </p:sp>
      <p:sp>
        <p:nvSpPr>
          <p:cNvPr id="2" name="Thought Bubble: Cloud 1">
            <a:extLst>
              <a:ext uri="{FF2B5EF4-FFF2-40B4-BE49-F238E27FC236}">
                <a16:creationId xmlns:a16="http://schemas.microsoft.com/office/drawing/2014/main" id="{9D6CE0F0-AA08-A672-1997-0DDC54089C5B}"/>
              </a:ext>
            </a:extLst>
          </p:cNvPr>
          <p:cNvSpPr/>
          <p:nvPr/>
        </p:nvSpPr>
        <p:spPr>
          <a:xfrm>
            <a:off x="1824102" y="959842"/>
            <a:ext cx="4271898" cy="3068391"/>
          </a:xfrm>
          <a:prstGeom prst="cloudCallout">
            <a:avLst>
              <a:gd name="adj1" fmla="val 60933"/>
              <a:gd name="adj2" fmla="val 25201"/>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AU"/>
          </a:p>
        </p:txBody>
      </p:sp>
      <p:pic>
        <p:nvPicPr>
          <p:cNvPr id="7" name="Picture 6">
            <a:extLst>
              <a:ext uri="{FF2B5EF4-FFF2-40B4-BE49-F238E27FC236}">
                <a16:creationId xmlns:a16="http://schemas.microsoft.com/office/drawing/2014/main" id="{39F80D12-C4B1-D292-E714-6396AE190568}"/>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2823361" y="1586038"/>
            <a:ext cx="2203324" cy="1806726"/>
          </a:xfrm>
          <a:prstGeom prst="rect">
            <a:avLst/>
          </a:prstGeom>
        </p:spPr>
      </p:pic>
      <p:sp>
        <p:nvSpPr>
          <p:cNvPr id="9" name="Title 2">
            <a:extLst>
              <a:ext uri="{FF2B5EF4-FFF2-40B4-BE49-F238E27FC236}">
                <a16:creationId xmlns:a16="http://schemas.microsoft.com/office/drawing/2014/main" id="{9232B788-0B4C-FEC2-A8BF-CFEB2145C921}"/>
              </a:ext>
            </a:extLst>
          </p:cNvPr>
          <p:cNvSpPr>
            <a:spLocks noGrp="1"/>
          </p:cNvSpPr>
          <p:nvPr>
            <p:ph type="title"/>
          </p:nvPr>
        </p:nvSpPr>
        <p:spPr>
          <a:xfrm>
            <a:off x="326849" y="288389"/>
            <a:ext cx="5403810" cy="1232435"/>
          </a:xfrm>
        </p:spPr>
        <p:txBody>
          <a:bodyPr/>
          <a:lstStyle/>
          <a:p>
            <a:r>
              <a:rPr lang="en-US" sz="4000" b="1" dirty="0">
                <a:solidFill>
                  <a:schemeClr val="accent1"/>
                </a:solidFill>
              </a:rPr>
              <a:t>Malcolm McLean</a:t>
            </a:r>
          </a:p>
        </p:txBody>
      </p:sp>
    </p:spTree>
    <p:extLst>
      <p:ext uri="{BB962C8B-B14F-4D97-AF65-F5344CB8AC3E}">
        <p14:creationId xmlns:p14="http://schemas.microsoft.com/office/powerpoint/2010/main" val="1309452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C1651D-AE2C-A2DE-1E1C-6D97DDA87BDE}"/>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82BC430B-8A87-A747-C176-E6988131096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09352" y="978746"/>
            <a:ext cx="8888626" cy="5146590"/>
          </a:xfrm>
          <a:prstGeom prst="rect">
            <a:avLst/>
          </a:prstGeom>
        </p:spPr>
      </p:pic>
      <p:sp>
        <p:nvSpPr>
          <p:cNvPr id="4" name="Slide Number Placeholder 3">
            <a:extLst>
              <a:ext uri="{FF2B5EF4-FFF2-40B4-BE49-F238E27FC236}">
                <a16:creationId xmlns:a16="http://schemas.microsoft.com/office/drawing/2014/main" id="{BA73AF7E-9B99-FAC5-CA5D-9D89C925ED17}"/>
              </a:ext>
            </a:extLst>
          </p:cNvPr>
          <p:cNvSpPr>
            <a:spLocks noGrp="1"/>
          </p:cNvSpPr>
          <p:nvPr>
            <p:ph type="sldNum" sz="quarter" idx="12"/>
          </p:nvPr>
        </p:nvSpPr>
        <p:spPr/>
        <p:txBody>
          <a:bodyPr/>
          <a:lstStyle/>
          <a:p>
            <a:fld id="{741AFF56-1126-4107-9C02-BC0EFBF16431}" type="slidenum">
              <a:rPr lang="en-GB" smtClean="0"/>
              <a:pPr/>
              <a:t>9</a:t>
            </a:fld>
            <a:endParaRPr lang="en-GB" dirty="0"/>
          </a:p>
        </p:txBody>
      </p:sp>
      <p:sp>
        <p:nvSpPr>
          <p:cNvPr id="2" name="Footer Placeholder 4">
            <a:extLst>
              <a:ext uri="{FF2B5EF4-FFF2-40B4-BE49-F238E27FC236}">
                <a16:creationId xmlns:a16="http://schemas.microsoft.com/office/drawing/2014/main" id="{29968382-34E9-1112-F43F-C6DEA69B265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endParaRPr lang="en-GB" dirty="0">
              <a:solidFill>
                <a:schemeClr val="tx1"/>
              </a:solidFill>
            </a:endParaRPr>
          </a:p>
        </p:txBody>
      </p:sp>
      <p:sp>
        <p:nvSpPr>
          <p:cNvPr id="3" name="Title 2">
            <a:extLst>
              <a:ext uri="{FF2B5EF4-FFF2-40B4-BE49-F238E27FC236}">
                <a16:creationId xmlns:a16="http://schemas.microsoft.com/office/drawing/2014/main" id="{8E7B3D64-DA70-00DC-E04F-FC506628167D}"/>
              </a:ext>
            </a:extLst>
          </p:cNvPr>
          <p:cNvSpPr>
            <a:spLocks noGrp="1"/>
          </p:cNvSpPr>
          <p:nvPr>
            <p:ph type="title"/>
          </p:nvPr>
        </p:nvSpPr>
        <p:spPr>
          <a:xfrm>
            <a:off x="326849" y="288389"/>
            <a:ext cx="5403810" cy="1232435"/>
          </a:xfrm>
        </p:spPr>
        <p:txBody>
          <a:bodyPr/>
          <a:lstStyle/>
          <a:p>
            <a:r>
              <a:rPr lang="en-US" sz="4000" b="1" dirty="0">
                <a:solidFill>
                  <a:schemeClr val="accent1"/>
                </a:solidFill>
              </a:rPr>
              <a:t>Container shipping</a:t>
            </a:r>
          </a:p>
        </p:txBody>
      </p:sp>
    </p:spTree>
    <p:extLst>
      <p:ext uri="{BB962C8B-B14F-4D97-AF65-F5344CB8AC3E}">
        <p14:creationId xmlns:p14="http://schemas.microsoft.com/office/powerpoint/2010/main" val="3882357858"/>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CE6YYQN64SX3-786882053-16835</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https://actuaries.sharepoint.com/sites/DMS/_layouts/15/DocIdRedir.aspx?ID=CE6YYQN64SX3-786882053-16835</Url>
      <Description>CE6YYQN64SX3-786882053-16835</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2025 Nobel Prize in Economic Sciences, awarded to Joel Mokyr, Philippe Aghion, and Peter Howitt, celebrates a unified vision of innovation-driven growth—where progress arises not merely from technology, but from the cultural, institutional, and competitive forces that allow innovation to flourish. This perspective holds profound relevance for the actuarial profession, especially within private health insurance, where uncertainty, incentives, and social value converge.
This talk explores how actuaries can translate these theoretical insights into practice. Drawing on Mokyr’s view of cultural and institutional evolution, actuaries can design insurance systems that reward preventive care, data-driven innovation, and healthy behavioural change. Guided by Aghion and Howitt’s model of creative destruction and endogenous growth, actuaries can foster market environments that encourage innovation while maintaining fairness through mechanisms like dynamic pricing, risk adjustment, and equitable access. Finally, by quantifying and managing the systemic risks of innovation, actuaries can ensure that health systems remain both adaptive and stable amid technological disruption.
In essence, this session argues that actuaries are not merely guardians of financial soundness—they are architects of sustainable innovation. By integrating economic theory with health system design, actuaries can help transform private health insurance from a cost-containment model into an engine of long-term societal well-being.</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Risk Management</TermName>
          <TermId xmlns="http://schemas.microsoft.com/office/infopath/2007/PartnerControls">60753097-2a14-46e3-b374-f14a101be12e</TermId>
        </TermInfo>
        <TermInfo xmlns="http://schemas.microsoft.com/office/infopath/2007/PartnerControls">
          <TermName xmlns="http://schemas.microsoft.com/office/infopath/2007/PartnerControls">Health</TermName>
          <TermId xmlns="http://schemas.microsoft.com/office/infopath/2007/PartnerControls">86c6c317-aa04-4573-bfd3-11091ca80761</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44</Value>
      <Value>26</Value>
      <Value>97</Value>
      <Value>40</Value>
      <Value>38</Value>
      <Value>27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2.xml><?xml version="1.0" encoding="utf-8"?>
<ds:datastoreItem xmlns:ds="http://schemas.openxmlformats.org/officeDocument/2006/customXml" ds:itemID="{FEBB117E-92CE-488C-B5C5-906F951A11EE}"/>
</file>

<file path=customXml/itemProps3.xml><?xml version="1.0" encoding="utf-8"?>
<ds:datastoreItem xmlns:ds="http://schemas.openxmlformats.org/officeDocument/2006/customXml" ds:itemID="{23A7F36D-13F6-4DF0-A1FA-99BF5BE8352E}">
  <ds:schemaRefs>
    <ds:schemaRef ds:uri="http://purl.org/dc/dcmitype/"/>
    <ds:schemaRef ds:uri="http://www.w3.org/XML/1998/namespace"/>
    <ds:schemaRef ds:uri="http://purl.org/dc/elements/1.1/"/>
    <ds:schemaRef ds:uri="http://schemas.microsoft.com/office/2006/documentManagement/types"/>
    <ds:schemaRef ds:uri="http://schemas.openxmlformats.org/package/2006/metadata/core-properties"/>
    <ds:schemaRef ds:uri="http://schemas.microsoft.com/office/infopath/2007/PartnerControls"/>
    <ds:schemaRef ds:uri="http://purl.org/dc/terms/"/>
    <ds:schemaRef ds:uri="b9043e53-a078-4fe1-9a97-1dc890974721"/>
    <ds:schemaRef ds:uri="http://schemas.microsoft.com/office/2006/metadata/properties"/>
  </ds:schemaRefs>
</ds:datastoreItem>
</file>

<file path=customXml/itemProps4.xml><?xml version="1.0" encoding="utf-8"?>
<ds:datastoreItem xmlns:ds="http://schemas.openxmlformats.org/officeDocument/2006/customXml" ds:itemID="{FEC903CA-7A0E-486F-823A-FAFA0EC1A12F}"/>
</file>

<file path=customXml/itemProps5.xml><?xml version="1.0" encoding="utf-8"?>
<ds:datastoreItem xmlns:ds="http://schemas.openxmlformats.org/officeDocument/2006/customXml" ds:itemID="{4FAC816D-BA36-4497-B323-CB0428A912E3}"/>
</file>

<file path=docProps/app.xml><?xml version="1.0" encoding="utf-8"?>
<Properties xmlns="http://schemas.openxmlformats.org/officeDocument/2006/extended-properties" xmlns:vt="http://schemas.openxmlformats.org/officeDocument/2006/docPropsVTypes">
  <TotalTime>1573</TotalTime>
  <Words>291</Words>
  <Application>Microsoft Office PowerPoint</Application>
  <PresentationFormat>Widescreen</PresentationFormat>
  <Paragraphs>81</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ABC Oracle</vt:lpstr>
      <vt:lpstr>ABC Oracle Medium</vt:lpstr>
      <vt:lpstr>Arial</vt:lpstr>
      <vt:lpstr>Arial Narrow</vt:lpstr>
      <vt:lpstr>Calibri</vt:lpstr>
      <vt:lpstr>Cambria Math</vt:lpstr>
      <vt:lpstr>Office Theme</vt:lpstr>
      <vt:lpstr>Applying the 2025 Nobel Economic Prize Insights to PHI</vt:lpstr>
      <vt:lpstr>The Actuaries Institute acknowledges the traditional custodians of the lands and waters where we live and work, travel, and trade.  We pay our respect to the members of those communities, Elders past and present, and recognise and celebrate their continuing custodianship and culture.</vt:lpstr>
      <vt:lpstr>This presentation reflects my own views and does not represent the views of my company</vt:lpstr>
      <vt:lpstr>PowerPoint Presentation</vt:lpstr>
      <vt:lpstr>PowerPoint Presentation</vt:lpstr>
      <vt:lpstr>PowerPoint Presentation</vt:lpstr>
      <vt:lpstr>Shipping in the 1950s</vt:lpstr>
      <vt:lpstr>Malcolm McLean</vt:lpstr>
      <vt:lpstr>Container shipping</vt:lpstr>
      <vt:lpstr>2025 Nobel Prize Winner in Economics</vt:lpstr>
      <vt:lpstr>The Industrial Revolution</vt:lpstr>
      <vt:lpstr>The steam engine</vt:lpstr>
      <vt:lpstr>From idea to use</vt:lpstr>
      <vt:lpstr>Peter Howitt</vt:lpstr>
      <vt:lpstr>From horse to car</vt:lpstr>
      <vt:lpstr>From paper to digital</vt:lpstr>
      <vt:lpstr>Innovation growth cycle</vt:lpstr>
      <vt:lpstr>PowerPoint Presentation</vt:lpstr>
      <vt:lpstr>From gas to electric</vt:lpstr>
      <vt:lpstr>Innovation Equilibrium</vt:lpstr>
      <vt:lpstr>Bending the cost curve</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Applying 2025 Nobel Economic Insights to Actuarial Practice in Health Insurance</dc:title>
  <dc:creator>Joy Liu</dc:creator>
  <cp:lastModifiedBy>Joy L</cp:lastModifiedBy>
  <cp:revision>64</cp:revision>
  <dcterms:created xsi:type="dcterms:W3CDTF">2023-05-24T00:01:03Z</dcterms:created>
  <dcterms:modified xsi:type="dcterms:W3CDTF">2026-05-20T13:50:53Z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63857989-cd8f-4dc9-8f4b-8fa9f04a05d4</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26;#Risk Management|60753097-2a14-46e3-b374-f14a101be12e;#27;#Health|86c6c317-aa04-4573-bfd3-11091ca80761;#44;#Data Science and AI|70993916-283d-436e-9a11-782717950164</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