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8.xml" ContentType="application/vnd.openxmlformats-officedocument.presentationml.notesSlide+xml"/>
  <Override PartName="/ppt/notesSlides/notesSlide4.xml" ContentType="application/vnd.openxmlformats-officedocument.presentationml.notes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7.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customXml/itemProps3.xml" ContentType="application/vnd.openxmlformats-officedocument.customXmlProperties+xml"/>
  <Override PartName="/customXml/itemProps4.xml" ContentType="application/vnd.openxmlformats-officedocument.customXmlProperties+xml"/>
  <Override PartName="/customXml/itemProps2.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69" r:id="rId6"/>
  </p:sldMasterIdLst>
  <p:notesMasterIdLst>
    <p:notesMasterId r:id="rId38"/>
  </p:notesMasterIdLst>
  <p:sldIdLst>
    <p:sldId id="275" r:id="rId7"/>
    <p:sldId id="258" r:id="rId8"/>
    <p:sldId id="281" r:id="rId9"/>
    <p:sldId id="283" r:id="rId10"/>
    <p:sldId id="284" r:id="rId11"/>
    <p:sldId id="285" r:id="rId12"/>
    <p:sldId id="282" r:id="rId13"/>
    <p:sldId id="286" r:id="rId14"/>
    <p:sldId id="256" r:id="rId15"/>
    <p:sldId id="257" r:id="rId16"/>
    <p:sldId id="260" r:id="rId17"/>
    <p:sldId id="288" r:id="rId18"/>
    <p:sldId id="289" r:id="rId19"/>
    <p:sldId id="291" r:id="rId20"/>
    <p:sldId id="263" r:id="rId21"/>
    <p:sldId id="292" r:id="rId22"/>
    <p:sldId id="293" r:id="rId23"/>
    <p:sldId id="294" r:id="rId24"/>
    <p:sldId id="295" r:id="rId25"/>
    <p:sldId id="296" r:id="rId26"/>
    <p:sldId id="297" r:id="rId27"/>
    <p:sldId id="305" r:id="rId28"/>
    <p:sldId id="306" r:id="rId29"/>
    <p:sldId id="307" r:id="rId30"/>
    <p:sldId id="300" r:id="rId31"/>
    <p:sldId id="269" r:id="rId32"/>
    <p:sldId id="304" r:id="rId33"/>
    <p:sldId id="270" r:id="rId34"/>
    <p:sldId id="308" r:id="rId35"/>
    <p:sldId id="309" r:id="rId36"/>
    <p:sldId id="27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B29E"/>
    <a:srgbClr val="3C69FF"/>
    <a:srgbClr val="B2C0B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11" autoAdjust="0"/>
    <p:restoredTop sz="94694"/>
  </p:normalViewPr>
  <p:slideViewPr>
    <p:cSldViewPr snapToGrid="0">
      <p:cViewPr varScale="1">
        <p:scale>
          <a:sx n="177" d="100"/>
          <a:sy n="177" d="100"/>
        </p:scale>
        <p:origin x="154" y="37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customXml" Target="../customXml/item5.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7A4CF7-9883-7542-8774-50E62ADBD844}" type="datetimeFigureOut">
              <a:rPr lang="en-US" smtClean="0"/>
              <a:t>3/17/2026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80CD-AE39-0C4B-A880-515F813E088A}" type="slidenum">
              <a:rPr lang="en-US" smtClean="0"/>
              <a:t>‹#›</a:t>
            </a:fld>
            <a:endParaRPr lang="en-US"/>
          </a:p>
        </p:txBody>
      </p:sp>
    </p:spTree>
    <p:extLst>
      <p:ext uri="{BB962C8B-B14F-4D97-AF65-F5344CB8AC3E}">
        <p14:creationId xmlns:p14="http://schemas.microsoft.com/office/powerpoint/2010/main" val="1154113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F88EB-1628-DFDF-C9FB-A517BFF70C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1060BA-CC04-8E81-16D8-30F9BFA633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5EDCDA-620D-E0F8-BCA7-7D263B63FD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5CC141-1E20-9521-98C0-07824B5482C0}"/>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770405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5C48C-E140-E119-4878-786DBBC80B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740689-6861-7F17-17EE-EA39AB8B5C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B49754-B25F-DD5F-87E2-004DF9C04AA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195592-94AA-DFC0-30C9-7552BDED0C5E}"/>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21606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3" y="3702358"/>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4232364" cy="263305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8068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052419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60304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80284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tx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47394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a:lstStyle>
            <a:lvl1pPr>
              <a:defRPr sz="2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488098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71354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bg1"/>
                </a:solidFill>
              </a:defRPr>
            </a:lvl1pPr>
            <a:lvl2pPr marL="0" indent="0">
              <a:buNone/>
              <a:defRPr sz="900">
                <a:solidFill>
                  <a:schemeClr val="bg1"/>
                </a:solidFill>
              </a:defRPr>
            </a:lvl2pPr>
            <a:lvl3pPr marL="180975" indent="-180975">
              <a:tabLst/>
              <a:defRPr sz="900">
                <a:solidFill>
                  <a:schemeClr val="bg1"/>
                </a:solidFill>
              </a:defRPr>
            </a:lvl3pPr>
            <a:lvl4pPr marL="355600" indent="-174625">
              <a:tabLst/>
              <a:defRPr sz="900">
                <a:solidFill>
                  <a:schemeClr val="bg1"/>
                </a:solidFill>
              </a:defRPr>
            </a:lvl4pPr>
            <a:lvl5pPr marL="536575" indent="-180975">
              <a:tabLst/>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68639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915598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anchor="ctr" anchorCtr="0"/>
          <a:lstStyle>
            <a:lvl1pPr algn="ctr">
              <a:defRPr sz="30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a:spcBef>
                <a:spcPts val="0"/>
              </a:spcBef>
              <a:spcAft>
                <a:spcPts val="0"/>
              </a:spcAft>
              <a:defRPr sz="900" b="0" i="0">
                <a:solidFill>
                  <a:schemeClr val="bg1"/>
                </a:solidFill>
                <a:latin typeface="ABC Oracle Medium" panose="020B0504040202060203" pitchFamily="34" charset="77"/>
              </a:defRPr>
            </a:lvl1pPr>
            <a:lvl2pPr marL="0" indent="0">
              <a:buNone/>
              <a:defRPr sz="900" b="0" i="0">
                <a:solidFill>
                  <a:schemeClr val="bg1"/>
                </a:solidFill>
                <a:latin typeface="ABC Oracle Medium" panose="020B0504040202060203" pitchFamily="34" charset="77"/>
              </a:defRPr>
            </a:lvl2pPr>
            <a:lvl3pPr marL="180975" indent="-180975">
              <a:tabLst/>
              <a:defRPr sz="900" b="0" i="0">
                <a:solidFill>
                  <a:schemeClr val="bg1"/>
                </a:solidFill>
                <a:latin typeface="ABC Oracle Medium" panose="020B0504040202060203" pitchFamily="34" charset="77"/>
              </a:defRPr>
            </a:lvl3pPr>
            <a:lvl4pPr marL="355600" indent="-174625">
              <a:tabLst/>
              <a:defRPr sz="900" b="0" i="0">
                <a:solidFill>
                  <a:schemeClr val="bg1"/>
                </a:solidFill>
                <a:latin typeface="ABC Oracle Medium" panose="020B0504040202060203" pitchFamily="34" charset="77"/>
              </a:defRPr>
            </a:lvl4pPr>
            <a:lvl5pPr marL="536575" indent="-180975">
              <a:tabLst/>
              <a:defRPr sz="900" b="0" i="0">
                <a:solidFill>
                  <a:schemeClr val="bg1"/>
                </a:solidFill>
                <a:latin typeface="ABC Oracle Medium" panose="020B0504040202060203" pitchFamily="34"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037117" y="6587284"/>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793876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accent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a:spcBef>
                <a:spcPts val="0"/>
              </a:spcBef>
              <a:spcAft>
                <a:spcPts val="0"/>
              </a:spcAft>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080733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710050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anchor="t" anchorCtr="0"/>
          <a:lstStyle>
            <a:lvl1pPr algn="l">
              <a:defRPr sz="31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152915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8401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dirty="0"/>
              <a:t>Click to edit Master</a:t>
            </a:r>
            <a:endParaRPr lang="en-GB" dirty="0"/>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3345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624912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12921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85835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dirty="0"/>
              <a:t>#</a:t>
            </a:r>
            <a:endParaRPr lang="en-US" dirty="0"/>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640948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a:lstStyle>
            <a:lvl1pPr>
              <a:lnSpc>
                <a:spcPct val="100000"/>
              </a:lnSpc>
              <a:defRPr sz="3500" b="0" i="0">
                <a:solidFill>
                  <a:schemeClr val="tx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416771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911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a:defRPr sz="1000">
                <a:solidFill>
                  <a:schemeClr val="tx2"/>
                </a:solidFill>
              </a:defRPr>
            </a:lvl1pPr>
          </a:lstStyle>
          <a:p>
            <a:endParaRPr lang="en-GB" dirty="0"/>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7" y="6400800"/>
            <a:ext cx="416447" cy="186484"/>
          </a:xfrm>
          <a:prstGeom prst="rect">
            <a:avLst/>
          </a:prstGeom>
        </p:spPr>
        <p:txBody>
          <a:bodyPr vert="horz" lIns="0" tIns="0" rIns="0" bIns="0" rtlCol="0" anchor="b" anchorCtr="0">
            <a:noAutofit/>
          </a:bodyPr>
          <a:lstStyle>
            <a:lvl1pPr algn="r">
              <a:defRPr sz="1000" b="0" i="0">
                <a:solidFill>
                  <a:schemeClr val="tx2"/>
                </a:solidFill>
                <a:latin typeface="ABC Oracle Medium" panose="020B0504040202060203" pitchFamily="34" charset="77"/>
              </a:defRPr>
            </a:lvl1pPr>
          </a:lstStyle>
          <a:p>
            <a:fld id="{741AFF56-1126-4107-9C02-BC0EFBF16431}" type="slidenum">
              <a:rPr lang="en-GB" smtClean="0"/>
              <a:pPr/>
              <a:t>‹#›</a:t>
            </a:fld>
            <a:endParaRPr lang="en-GB" dirty="0"/>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dirty="0"/>
              <a:t>Presented at the 2026 All Actuaries Summit</a:t>
            </a:r>
          </a:p>
        </p:txBody>
      </p:sp>
    </p:spTree>
    <p:extLst>
      <p:ext uri="{BB962C8B-B14F-4D97-AF65-F5344CB8AC3E}">
        <p14:creationId xmlns:p14="http://schemas.microsoft.com/office/powerpoint/2010/main" val="252882584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8" r:id="rId3"/>
    <p:sldLayoutId id="2147483664" r:id="rId4"/>
    <p:sldLayoutId id="2147483665" r:id="rId5"/>
    <p:sldLayoutId id="2147483650" r:id="rId6"/>
    <p:sldLayoutId id="2147483654" r:id="rId7"/>
    <p:sldLayoutId id="2147483666" r:id="rId8"/>
    <p:sldLayoutId id="2147483653" r:id="rId9"/>
    <p:sldLayoutId id="2147483655" r:id="rId10"/>
    <p:sldLayoutId id="2147483652" r:id="rId11"/>
    <p:sldLayoutId id="2147483656" r:id="rId12"/>
    <p:sldLayoutId id="2147483657" r:id="rId13"/>
    <p:sldLayoutId id="2147483658" r:id="rId14"/>
    <p:sldLayoutId id="2147483659" r:id="rId15"/>
    <p:sldLayoutId id="2147483660" r:id="rId16"/>
    <p:sldLayoutId id="2147483661" r:id="rId17"/>
    <p:sldLayoutId id="2147483662" r:id="rId18"/>
    <p:sldLayoutId id="2147483667" r:id="rId19"/>
    <p:sldLayoutId id="2147483663" r:id="rId20"/>
  </p:sldLayoutIdLst>
  <p:hf hdr="0" ft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200" userDrawn="1">
          <p15:clr>
            <a:srgbClr val="F26B43"/>
          </p15:clr>
        </p15:guide>
        <p15:guide id="4" pos="222" userDrawn="1">
          <p15:clr>
            <a:srgbClr val="F26B43"/>
          </p15:clr>
        </p15:guide>
        <p15:guide id="5" orient="horz" pos="4125" userDrawn="1">
          <p15:clr>
            <a:srgbClr val="F26B43"/>
          </p15:clr>
        </p15:guide>
        <p15:guide id="6" pos="7484" userDrawn="1">
          <p15:clr>
            <a:srgbClr val="F26B43"/>
          </p15:clr>
        </p15:guide>
        <p15:guide id="7" orient="horz" pos="958" userDrawn="1">
          <p15:clr>
            <a:srgbClr val="F26B43"/>
          </p15:clr>
        </p15:guide>
        <p15:guide id="8" pos="1269" userDrawn="1">
          <p15:clr>
            <a:srgbClr val="F26B43"/>
          </p15:clr>
        </p15:guide>
        <p15:guide id="9" pos="329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4689408"/>
      </p:ext>
    </p:extLst>
  </p:cSld>
  <p:clrMap bg1="lt1" tx1="dk1" bg2="lt2" tx2="dk2" accent1="accent1" accent2="accent2" accent3="accent3" accent4="accent4" accent5="accent5" accent6="accent6" hlink="hlink" folHlink="folHlink"/>
  <p:sldLayoutIdLst>
    <p:sldLayoutId id="2147483670" r:id="rId1"/>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3.xml"/><Relationship Id="rId1" Type="http://schemas.openxmlformats.org/officeDocument/2006/relationships/slideLayout" Target="../slideLayouts/slideLayout2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5.png"/></Relationships>
</file>

<file path=ppt/slides/_rels/slide11.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png"/><Relationship Id="rId3" Type="http://schemas.openxmlformats.org/officeDocument/2006/relationships/image" Target="../media/image56.png"/><Relationship Id="rId7" Type="http://schemas.openxmlformats.org/officeDocument/2006/relationships/image" Target="../media/image60.png"/><Relationship Id="rId12" Type="http://schemas.openxmlformats.org/officeDocument/2006/relationships/image" Target="../media/image65.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s>
</file>

<file path=ppt/slides/_rels/slide1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image" Target="../media/image71.png"/><Relationship Id="rId11" Type="http://schemas.openxmlformats.org/officeDocument/2006/relationships/image" Target="../media/image76.png"/><Relationship Id="rId5" Type="http://schemas.openxmlformats.org/officeDocument/2006/relationships/image" Target="../media/image70.png"/><Relationship Id="rId10" Type="http://schemas.openxmlformats.org/officeDocument/2006/relationships/image" Target="../media/image75.png"/><Relationship Id="rId4" Type="http://schemas.openxmlformats.org/officeDocument/2006/relationships/image" Target="../media/image69.png"/><Relationship Id="rId9" Type="http://schemas.openxmlformats.org/officeDocument/2006/relationships/image" Target="../media/image74.png"/></Relationships>
</file>

<file path=ppt/slides/_rels/slide15.xml.rels><?xml version="1.0" encoding="UTF-8" standalone="yes"?>
<Relationships xmlns="http://schemas.openxmlformats.org/package/2006/relationships"><Relationship Id="rId13" Type="http://schemas.openxmlformats.org/officeDocument/2006/relationships/image" Target="../media/image87.png"/><Relationship Id="rId18" Type="http://schemas.openxmlformats.org/officeDocument/2006/relationships/image" Target="../media/image92.png"/><Relationship Id="rId26" Type="http://schemas.openxmlformats.org/officeDocument/2006/relationships/image" Target="../media/image100.png"/><Relationship Id="rId3" Type="http://schemas.openxmlformats.org/officeDocument/2006/relationships/image" Target="../media/image77.png"/><Relationship Id="rId21" Type="http://schemas.openxmlformats.org/officeDocument/2006/relationships/image" Target="../media/image95.png"/><Relationship Id="rId7" Type="http://schemas.openxmlformats.org/officeDocument/2006/relationships/image" Target="../media/image81.png"/><Relationship Id="rId12" Type="http://schemas.openxmlformats.org/officeDocument/2006/relationships/image" Target="../media/image86.png"/><Relationship Id="rId17" Type="http://schemas.openxmlformats.org/officeDocument/2006/relationships/image" Target="../media/image91.png"/><Relationship Id="rId25" Type="http://schemas.openxmlformats.org/officeDocument/2006/relationships/image" Target="../media/image99.png"/><Relationship Id="rId33" Type="http://schemas.openxmlformats.org/officeDocument/2006/relationships/image" Target="../media/image107.png"/><Relationship Id="rId2" Type="http://schemas.openxmlformats.org/officeDocument/2006/relationships/notesSlide" Target="../notesSlides/notesSlide6.xml"/><Relationship Id="rId16" Type="http://schemas.openxmlformats.org/officeDocument/2006/relationships/image" Target="../media/image90.png"/><Relationship Id="rId20" Type="http://schemas.openxmlformats.org/officeDocument/2006/relationships/image" Target="../media/image94.png"/><Relationship Id="rId29" Type="http://schemas.openxmlformats.org/officeDocument/2006/relationships/image" Target="../media/image103.png"/><Relationship Id="rId1" Type="http://schemas.openxmlformats.org/officeDocument/2006/relationships/slideLayout" Target="../slideLayouts/slideLayout21.xml"/><Relationship Id="rId6" Type="http://schemas.openxmlformats.org/officeDocument/2006/relationships/image" Target="../media/image80.png"/><Relationship Id="rId11" Type="http://schemas.openxmlformats.org/officeDocument/2006/relationships/image" Target="../media/image85.png"/><Relationship Id="rId24" Type="http://schemas.openxmlformats.org/officeDocument/2006/relationships/image" Target="../media/image98.png"/><Relationship Id="rId32" Type="http://schemas.openxmlformats.org/officeDocument/2006/relationships/image" Target="../media/image106.png"/><Relationship Id="rId5" Type="http://schemas.openxmlformats.org/officeDocument/2006/relationships/image" Target="../media/image79.png"/><Relationship Id="rId15" Type="http://schemas.openxmlformats.org/officeDocument/2006/relationships/image" Target="../media/image89.png"/><Relationship Id="rId23" Type="http://schemas.openxmlformats.org/officeDocument/2006/relationships/image" Target="../media/image97.png"/><Relationship Id="rId28" Type="http://schemas.openxmlformats.org/officeDocument/2006/relationships/image" Target="../media/image102.png"/><Relationship Id="rId10" Type="http://schemas.openxmlformats.org/officeDocument/2006/relationships/image" Target="../media/image84.png"/><Relationship Id="rId19" Type="http://schemas.openxmlformats.org/officeDocument/2006/relationships/image" Target="../media/image93.png"/><Relationship Id="rId31" Type="http://schemas.openxmlformats.org/officeDocument/2006/relationships/image" Target="../media/image105.png"/><Relationship Id="rId4" Type="http://schemas.openxmlformats.org/officeDocument/2006/relationships/image" Target="../media/image78.png"/><Relationship Id="rId9" Type="http://schemas.openxmlformats.org/officeDocument/2006/relationships/image" Target="../media/image83.png"/><Relationship Id="rId14" Type="http://schemas.openxmlformats.org/officeDocument/2006/relationships/image" Target="../media/image88.png"/><Relationship Id="rId22" Type="http://schemas.openxmlformats.org/officeDocument/2006/relationships/image" Target="../media/image96.png"/><Relationship Id="rId27" Type="http://schemas.openxmlformats.org/officeDocument/2006/relationships/image" Target="../media/image101.png"/><Relationship Id="rId30" Type="http://schemas.openxmlformats.org/officeDocument/2006/relationships/image" Target="../media/image104.png"/><Relationship Id="rId8" Type="http://schemas.openxmlformats.org/officeDocument/2006/relationships/image" Target="../media/image82.png"/></Relationships>
</file>

<file path=ppt/slides/_rels/slide16.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image" Target="../media/image118.png"/><Relationship Id="rId18" Type="http://schemas.openxmlformats.org/officeDocument/2006/relationships/image" Target="../media/image123.png"/><Relationship Id="rId3" Type="http://schemas.openxmlformats.org/officeDocument/2006/relationships/image" Target="../media/image108.png"/><Relationship Id="rId21" Type="http://schemas.openxmlformats.org/officeDocument/2006/relationships/image" Target="../media/image126.png"/><Relationship Id="rId7" Type="http://schemas.openxmlformats.org/officeDocument/2006/relationships/image" Target="../media/image112.png"/><Relationship Id="rId12" Type="http://schemas.openxmlformats.org/officeDocument/2006/relationships/image" Target="../media/image117.png"/><Relationship Id="rId17" Type="http://schemas.openxmlformats.org/officeDocument/2006/relationships/image" Target="../media/image122.png"/><Relationship Id="rId2" Type="http://schemas.openxmlformats.org/officeDocument/2006/relationships/notesSlide" Target="../notesSlides/notesSlide7.xml"/><Relationship Id="rId16" Type="http://schemas.openxmlformats.org/officeDocument/2006/relationships/image" Target="../media/image121.png"/><Relationship Id="rId20" Type="http://schemas.openxmlformats.org/officeDocument/2006/relationships/image" Target="../media/image125.png"/><Relationship Id="rId1" Type="http://schemas.openxmlformats.org/officeDocument/2006/relationships/slideLayout" Target="../slideLayouts/slideLayout21.xml"/><Relationship Id="rId6" Type="http://schemas.openxmlformats.org/officeDocument/2006/relationships/image" Target="../media/image111.png"/><Relationship Id="rId11" Type="http://schemas.openxmlformats.org/officeDocument/2006/relationships/image" Target="../media/image116.png"/><Relationship Id="rId5" Type="http://schemas.openxmlformats.org/officeDocument/2006/relationships/image" Target="../media/image110.png"/><Relationship Id="rId15" Type="http://schemas.openxmlformats.org/officeDocument/2006/relationships/image" Target="../media/image120.png"/><Relationship Id="rId10" Type="http://schemas.openxmlformats.org/officeDocument/2006/relationships/image" Target="../media/image115.png"/><Relationship Id="rId19" Type="http://schemas.openxmlformats.org/officeDocument/2006/relationships/image" Target="../media/image124.png"/><Relationship Id="rId4" Type="http://schemas.openxmlformats.org/officeDocument/2006/relationships/image" Target="../media/image109.png"/><Relationship Id="rId9" Type="http://schemas.openxmlformats.org/officeDocument/2006/relationships/image" Target="../media/image114.png"/><Relationship Id="rId14" Type="http://schemas.openxmlformats.org/officeDocument/2006/relationships/image" Target="../media/image119.png"/><Relationship Id="rId22" Type="http://schemas.openxmlformats.org/officeDocument/2006/relationships/image" Target="../media/image127.png"/></Relationships>
</file>

<file path=ppt/slides/_rels/slide17.xml.rels><?xml version="1.0" encoding="UTF-8" standalone="yes"?>
<Relationships xmlns="http://schemas.openxmlformats.org/package/2006/relationships"><Relationship Id="rId8" Type="http://schemas.openxmlformats.org/officeDocument/2006/relationships/image" Target="../media/image133.png"/><Relationship Id="rId13" Type="http://schemas.openxmlformats.org/officeDocument/2006/relationships/image" Target="../media/image138.png"/><Relationship Id="rId18" Type="http://schemas.openxmlformats.org/officeDocument/2006/relationships/image" Target="../media/image143.png"/><Relationship Id="rId3" Type="http://schemas.openxmlformats.org/officeDocument/2006/relationships/image" Target="../media/image128.png"/><Relationship Id="rId7" Type="http://schemas.openxmlformats.org/officeDocument/2006/relationships/image" Target="../media/image132.png"/><Relationship Id="rId12" Type="http://schemas.openxmlformats.org/officeDocument/2006/relationships/image" Target="../media/image137.png"/><Relationship Id="rId17" Type="http://schemas.openxmlformats.org/officeDocument/2006/relationships/image" Target="../media/image142.png"/><Relationship Id="rId2" Type="http://schemas.openxmlformats.org/officeDocument/2006/relationships/notesSlide" Target="../notesSlides/notesSlide8.xml"/><Relationship Id="rId16" Type="http://schemas.openxmlformats.org/officeDocument/2006/relationships/image" Target="../media/image141.png"/><Relationship Id="rId20" Type="http://schemas.openxmlformats.org/officeDocument/2006/relationships/image" Target="../media/image145.png"/><Relationship Id="rId1" Type="http://schemas.openxmlformats.org/officeDocument/2006/relationships/slideLayout" Target="../slideLayouts/slideLayout21.xml"/><Relationship Id="rId6" Type="http://schemas.openxmlformats.org/officeDocument/2006/relationships/image" Target="../media/image131.png"/><Relationship Id="rId11" Type="http://schemas.openxmlformats.org/officeDocument/2006/relationships/image" Target="../media/image136.png"/><Relationship Id="rId5" Type="http://schemas.openxmlformats.org/officeDocument/2006/relationships/image" Target="../media/image130.png"/><Relationship Id="rId15" Type="http://schemas.openxmlformats.org/officeDocument/2006/relationships/image" Target="../media/image140.png"/><Relationship Id="rId10" Type="http://schemas.openxmlformats.org/officeDocument/2006/relationships/image" Target="../media/image135.png"/><Relationship Id="rId19" Type="http://schemas.openxmlformats.org/officeDocument/2006/relationships/image" Target="../media/image144.png"/><Relationship Id="rId4" Type="http://schemas.openxmlformats.org/officeDocument/2006/relationships/image" Target="../media/image129.png"/><Relationship Id="rId9" Type="http://schemas.openxmlformats.org/officeDocument/2006/relationships/image" Target="../media/image134.png"/><Relationship Id="rId14" Type="http://schemas.openxmlformats.org/officeDocument/2006/relationships/image" Target="../media/image139.png"/></Relationships>
</file>

<file path=ppt/slides/_rels/slide18.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146.png"/><Relationship Id="rId7" Type="http://schemas.openxmlformats.org/officeDocument/2006/relationships/image" Target="../media/image150.png"/><Relationship Id="rId2" Type="http://schemas.openxmlformats.org/officeDocument/2006/relationships/notesSlide" Target="../notesSlides/notesSlide9.xml"/><Relationship Id="rId1" Type="http://schemas.openxmlformats.org/officeDocument/2006/relationships/slideLayout" Target="../slideLayouts/slideLayout21.xml"/><Relationship Id="rId6" Type="http://schemas.openxmlformats.org/officeDocument/2006/relationships/image" Target="../media/image149.png"/><Relationship Id="rId11" Type="http://schemas.openxmlformats.org/officeDocument/2006/relationships/image" Target="../media/image154.png"/><Relationship Id="rId5" Type="http://schemas.openxmlformats.org/officeDocument/2006/relationships/image" Target="../media/image148.png"/><Relationship Id="rId10" Type="http://schemas.openxmlformats.org/officeDocument/2006/relationships/image" Target="../media/image153.png"/><Relationship Id="rId4" Type="http://schemas.openxmlformats.org/officeDocument/2006/relationships/image" Target="../media/image147.png"/><Relationship Id="rId9" Type="http://schemas.openxmlformats.org/officeDocument/2006/relationships/image" Target="../media/image152.png"/></Relationships>
</file>

<file path=ppt/slides/_rels/slide19.xml.rels><?xml version="1.0" encoding="UTF-8" standalone="yes"?>
<Relationships xmlns="http://schemas.openxmlformats.org/package/2006/relationships"><Relationship Id="rId8" Type="http://schemas.openxmlformats.org/officeDocument/2006/relationships/image" Target="../media/image160.png"/><Relationship Id="rId13" Type="http://schemas.openxmlformats.org/officeDocument/2006/relationships/image" Target="../media/image165.png"/><Relationship Id="rId3" Type="http://schemas.openxmlformats.org/officeDocument/2006/relationships/image" Target="../media/image155.png"/><Relationship Id="rId7" Type="http://schemas.openxmlformats.org/officeDocument/2006/relationships/image" Target="../media/image159.png"/><Relationship Id="rId12" Type="http://schemas.openxmlformats.org/officeDocument/2006/relationships/image" Target="../media/image164.png"/><Relationship Id="rId17" Type="http://schemas.openxmlformats.org/officeDocument/2006/relationships/image" Target="../media/image169.png"/><Relationship Id="rId2" Type="http://schemas.openxmlformats.org/officeDocument/2006/relationships/notesSlide" Target="../notesSlides/notesSlide10.xml"/><Relationship Id="rId16" Type="http://schemas.openxmlformats.org/officeDocument/2006/relationships/image" Target="../media/image168.png"/><Relationship Id="rId1" Type="http://schemas.openxmlformats.org/officeDocument/2006/relationships/slideLayout" Target="../slideLayouts/slideLayout21.xml"/><Relationship Id="rId6" Type="http://schemas.openxmlformats.org/officeDocument/2006/relationships/image" Target="../media/image158.png"/><Relationship Id="rId11" Type="http://schemas.openxmlformats.org/officeDocument/2006/relationships/image" Target="../media/image163.png"/><Relationship Id="rId5" Type="http://schemas.openxmlformats.org/officeDocument/2006/relationships/image" Target="../media/image157.png"/><Relationship Id="rId15" Type="http://schemas.openxmlformats.org/officeDocument/2006/relationships/image" Target="../media/image167.png"/><Relationship Id="rId10" Type="http://schemas.openxmlformats.org/officeDocument/2006/relationships/image" Target="../media/image162.png"/><Relationship Id="rId4" Type="http://schemas.openxmlformats.org/officeDocument/2006/relationships/image" Target="../media/image156.png"/><Relationship Id="rId9" Type="http://schemas.openxmlformats.org/officeDocument/2006/relationships/image" Target="../media/image161.png"/><Relationship Id="rId14" Type="http://schemas.openxmlformats.org/officeDocument/2006/relationships/image" Target="../media/image16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hyperlink" Target="https://bit.ly/qantas-game-tree" TargetMode="Externa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1.xml"/><Relationship Id="rId1" Type="http://schemas.openxmlformats.org/officeDocument/2006/relationships/slideLayout" Target="../slideLayouts/slideLayout21.xml"/><Relationship Id="rId6" Type="http://schemas.openxmlformats.org/officeDocument/2006/relationships/image" Target="../media/image175.png"/><Relationship Id="rId5" Type="http://schemas.openxmlformats.org/officeDocument/2006/relationships/image" Target="../media/image174.png"/><Relationship Id="rId4" Type="http://schemas.openxmlformats.org/officeDocument/2006/relationships/image" Target="../media/image17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181.png"/><Relationship Id="rId13" Type="http://schemas.openxmlformats.org/officeDocument/2006/relationships/image" Target="../media/image186.png"/><Relationship Id="rId18" Type="http://schemas.openxmlformats.org/officeDocument/2006/relationships/image" Target="../media/image191.png"/><Relationship Id="rId3" Type="http://schemas.openxmlformats.org/officeDocument/2006/relationships/image" Target="../media/image176.png"/><Relationship Id="rId7" Type="http://schemas.openxmlformats.org/officeDocument/2006/relationships/image" Target="../media/image180.png"/><Relationship Id="rId12" Type="http://schemas.openxmlformats.org/officeDocument/2006/relationships/image" Target="../media/image185.png"/><Relationship Id="rId17" Type="http://schemas.openxmlformats.org/officeDocument/2006/relationships/image" Target="../media/image190.png"/><Relationship Id="rId2" Type="http://schemas.openxmlformats.org/officeDocument/2006/relationships/notesSlide" Target="../notesSlides/notesSlide12.xml"/><Relationship Id="rId16" Type="http://schemas.openxmlformats.org/officeDocument/2006/relationships/image" Target="../media/image189.png"/><Relationship Id="rId1" Type="http://schemas.openxmlformats.org/officeDocument/2006/relationships/slideLayout" Target="../slideLayouts/slideLayout21.xml"/><Relationship Id="rId6" Type="http://schemas.openxmlformats.org/officeDocument/2006/relationships/image" Target="../media/image179.png"/><Relationship Id="rId11" Type="http://schemas.openxmlformats.org/officeDocument/2006/relationships/image" Target="../media/image184.png"/><Relationship Id="rId5" Type="http://schemas.openxmlformats.org/officeDocument/2006/relationships/image" Target="../media/image178.png"/><Relationship Id="rId15" Type="http://schemas.openxmlformats.org/officeDocument/2006/relationships/image" Target="../media/image188.png"/><Relationship Id="rId10" Type="http://schemas.openxmlformats.org/officeDocument/2006/relationships/image" Target="../media/image183.png"/><Relationship Id="rId19" Type="http://schemas.openxmlformats.org/officeDocument/2006/relationships/image" Target="../media/image192.png"/><Relationship Id="rId4" Type="http://schemas.openxmlformats.org/officeDocument/2006/relationships/image" Target="../media/image177.png"/><Relationship Id="rId9" Type="http://schemas.openxmlformats.org/officeDocument/2006/relationships/image" Target="../media/image182.png"/><Relationship Id="rId14" Type="http://schemas.openxmlformats.org/officeDocument/2006/relationships/image" Target="../media/image18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93.png"/><Relationship Id="rId7" Type="http://schemas.openxmlformats.org/officeDocument/2006/relationships/image" Target="../media/image197.png"/><Relationship Id="rId2" Type="http://schemas.openxmlformats.org/officeDocument/2006/relationships/notesSlide" Target="../notesSlides/notesSlide13.xml"/><Relationship Id="rId1" Type="http://schemas.openxmlformats.org/officeDocument/2006/relationships/slideLayout" Target="../slideLayouts/slideLayout21.xml"/><Relationship Id="rId6" Type="http://schemas.openxmlformats.org/officeDocument/2006/relationships/image" Target="../media/image196.png"/><Relationship Id="rId5" Type="http://schemas.openxmlformats.org/officeDocument/2006/relationships/image" Target="../media/image195.png"/><Relationship Id="rId4" Type="http://schemas.openxmlformats.org/officeDocument/2006/relationships/image" Target="../media/image194.png"/></Relationships>
</file>

<file path=ppt/slides/_rels/slide29.xml.rels><?xml version="1.0" encoding="UTF-8" standalone="yes"?>
<Relationships xmlns="http://schemas.openxmlformats.org/package/2006/relationships"><Relationship Id="rId8" Type="http://schemas.openxmlformats.org/officeDocument/2006/relationships/image" Target="../media/image202.png"/><Relationship Id="rId3" Type="http://schemas.openxmlformats.org/officeDocument/2006/relationships/image" Target="../media/image77.png"/><Relationship Id="rId7" Type="http://schemas.openxmlformats.org/officeDocument/2006/relationships/image" Target="../media/image201.png"/><Relationship Id="rId2" Type="http://schemas.openxmlformats.org/officeDocument/2006/relationships/notesSlide" Target="../notesSlides/notesSlide14.xml"/><Relationship Id="rId1" Type="http://schemas.openxmlformats.org/officeDocument/2006/relationships/slideLayout" Target="../slideLayouts/slideLayout21.xml"/><Relationship Id="rId6" Type="http://schemas.openxmlformats.org/officeDocument/2006/relationships/image" Target="../media/image200.png"/><Relationship Id="rId5" Type="http://schemas.openxmlformats.org/officeDocument/2006/relationships/image" Target="../media/image199.png"/><Relationship Id="rId10" Type="http://schemas.openxmlformats.org/officeDocument/2006/relationships/image" Target="../media/image204.png"/><Relationship Id="rId4" Type="http://schemas.openxmlformats.org/officeDocument/2006/relationships/image" Target="../media/image198.png"/><Relationship Id="rId9" Type="http://schemas.openxmlformats.org/officeDocument/2006/relationships/image" Target="../media/image20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5.xml"/><Relationship Id="rId1" Type="http://schemas.openxmlformats.org/officeDocument/2006/relationships/slideLayout" Target="../slideLayouts/slideLayout21.xml"/><Relationship Id="rId5" Type="http://schemas.openxmlformats.org/officeDocument/2006/relationships/hyperlink" Target="https://github.com/colinpriest/qantas-adversarial-risk-analysis" TargetMode="External"/><Relationship Id="rId4" Type="http://schemas.openxmlformats.org/officeDocument/2006/relationships/image" Target="../media/image20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6.png"/><Relationship Id="rId3" Type="http://schemas.openxmlformats.org/officeDocument/2006/relationships/image" Target="../media/image11.png"/><Relationship Id="rId21" Type="http://schemas.openxmlformats.org/officeDocument/2006/relationships/image" Target="../media/image29.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image" Target="../media/image10.png"/><Relationship Id="rId16" Type="http://schemas.openxmlformats.org/officeDocument/2006/relationships/image" Target="../media/image24.png"/><Relationship Id="rId20" Type="http://schemas.openxmlformats.org/officeDocument/2006/relationships/image" Target="../media/image28.png"/><Relationship Id="rId1" Type="http://schemas.openxmlformats.org/officeDocument/2006/relationships/slideLayout" Target="../slideLayouts/slideLayout17.xml"/><Relationship Id="rId6" Type="http://schemas.openxmlformats.org/officeDocument/2006/relationships/image" Target="../media/image14.png"/><Relationship Id="rId11" Type="http://schemas.openxmlformats.org/officeDocument/2006/relationships/image" Target="../media/image19.png"/><Relationship Id="rId24" Type="http://schemas.openxmlformats.org/officeDocument/2006/relationships/image" Target="../media/image32.png"/><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10" Type="http://schemas.openxmlformats.org/officeDocument/2006/relationships/image" Target="../media/image18.png"/><Relationship Id="rId19" Type="http://schemas.openxmlformats.org/officeDocument/2006/relationships/image" Target="../media/image27.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notesSlide" Target="../notesSlides/notesSlide1.xml"/><Relationship Id="rId1" Type="http://schemas.openxmlformats.org/officeDocument/2006/relationships/slideLayout" Target="../slideLayouts/slideLayout2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s/_rels/slide9.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2.xml"/><Relationship Id="rId1" Type="http://schemas.openxmlformats.org/officeDocument/2006/relationships/slideLayout" Target="../slideLayouts/slideLayout2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a:xfrm>
            <a:off x="2153634" y="2324100"/>
            <a:ext cx="5781678" cy="2157877"/>
          </a:xfrm>
        </p:spPr>
        <p:txBody>
          <a:bodyPr/>
          <a:lstStyle/>
          <a:p>
            <a:r>
              <a:rPr lang="en-US" dirty="0"/>
              <a:t>Reputation Risk as a Quantitative Actuarial Practice Area</a:t>
            </a:r>
          </a:p>
        </p:txBody>
      </p:sp>
      <p:sp>
        <p:nvSpPr>
          <p:cNvPr id="3" name="Subtitle 2">
            <a:extLst>
              <a:ext uri="{FF2B5EF4-FFF2-40B4-BE49-F238E27FC236}">
                <a16:creationId xmlns:a16="http://schemas.microsoft.com/office/drawing/2014/main" id="{26C366F4-7949-6A5E-2C2B-244724097677}"/>
              </a:ext>
            </a:extLst>
          </p:cNvPr>
          <p:cNvSpPr>
            <a:spLocks noGrp="1"/>
          </p:cNvSpPr>
          <p:nvPr>
            <p:ph type="subTitle" idx="1"/>
          </p:nvPr>
        </p:nvSpPr>
        <p:spPr>
          <a:xfrm>
            <a:off x="2153634" y="4238297"/>
            <a:ext cx="5802764" cy="1598604"/>
          </a:xfrm>
        </p:spPr>
        <p:txBody>
          <a:bodyPr/>
          <a:lstStyle/>
          <a:p>
            <a:r>
              <a:rPr lang="en-US" dirty="0"/>
              <a:t>Colin Priest</a:t>
            </a:r>
          </a:p>
          <a:p>
            <a:r>
              <a:rPr lang="en-US" dirty="0"/>
              <a:t>May 2026</a:t>
            </a:r>
          </a:p>
        </p:txBody>
      </p:sp>
      <p:sp>
        <p:nvSpPr>
          <p:cNvPr id="4" name="Footer Placeholder 4">
            <a:extLst>
              <a:ext uri="{FF2B5EF4-FFF2-40B4-BE49-F238E27FC236}">
                <a16:creationId xmlns:a16="http://schemas.microsoft.com/office/drawing/2014/main" id="{287D73BF-4D38-017E-B51B-023917F25E8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accent1"/>
                </a:solidFill>
              </a:rPr>
              <a:t>Presented at the 2026 All Actuaries Summit</a:t>
            </a:r>
          </a:p>
        </p:txBody>
      </p:sp>
    </p:spTree>
    <p:extLst>
      <p:ext uri="{BB962C8B-B14F-4D97-AF65-F5344CB8AC3E}">
        <p14:creationId xmlns:p14="http://schemas.microsoft.com/office/powerpoint/2010/main" val="1012527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076" y="0"/>
            <a:ext cx="12192000" cy="6799896"/>
          </a:xfrm>
          <a:prstGeom prst="rect">
            <a:avLst/>
          </a:prstGeom>
        </p:spPr>
      </p:pic>
      <p:pic>
        <p:nvPicPr>
          <p:cNvPr id="5" name="Image 3" descr="preencoded.png"/>
          <p:cNvPicPr>
            <a:picLocks noChangeAspect="1"/>
          </p:cNvPicPr>
          <p:nvPr/>
        </p:nvPicPr>
        <p:blipFill>
          <a:blip r:embed="rId4"/>
          <a:stretch>
            <a:fillRect/>
          </a:stretch>
        </p:blipFill>
        <p:spPr>
          <a:xfrm>
            <a:off x="10859469" y="6162405"/>
            <a:ext cx="190361" cy="141664"/>
          </a:xfrm>
          <a:prstGeom prst="rect">
            <a:avLst/>
          </a:prstGeom>
        </p:spPr>
      </p:pic>
      <p:pic>
        <p:nvPicPr>
          <p:cNvPr id="6" name="Image 4" descr="preencoded.png"/>
          <p:cNvPicPr>
            <a:picLocks noChangeAspect="1"/>
          </p:cNvPicPr>
          <p:nvPr/>
        </p:nvPicPr>
        <p:blipFill>
          <a:blip r:embed="rId5"/>
          <a:stretch>
            <a:fillRect/>
          </a:stretch>
        </p:blipFill>
        <p:spPr>
          <a:xfrm>
            <a:off x="5914493" y="5600175"/>
            <a:ext cx="385151" cy="402859"/>
          </a:xfrm>
          <a:prstGeom prst="rect">
            <a:avLst/>
          </a:prstGeom>
        </p:spPr>
      </p:pic>
      <p:pic>
        <p:nvPicPr>
          <p:cNvPr id="7" name="Image 5" descr="preencoded.png"/>
          <p:cNvPicPr>
            <a:picLocks noChangeAspect="1"/>
          </p:cNvPicPr>
          <p:nvPr/>
        </p:nvPicPr>
        <p:blipFill>
          <a:blip r:embed="rId6"/>
          <a:stretch>
            <a:fillRect/>
          </a:stretch>
        </p:blipFill>
        <p:spPr>
          <a:xfrm>
            <a:off x="5848087" y="5361117"/>
            <a:ext cx="491399" cy="150519"/>
          </a:xfrm>
          <a:prstGeom prst="rect">
            <a:avLst/>
          </a:prstGeom>
        </p:spPr>
      </p:pic>
      <p:pic>
        <p:nvPicPr>
          <p:cNvPr id="8" name="Image 6" descr="preencoded.png"/>
          <p:cNvPicPr>
            <a:picLocks noChangeAspect="1"/>
          </p:cNvPicPr>
          <p:nvPr/>
        </p:nvPicPr>
        <p:blipFill>
          <a:blip r:embed="rId7"/>
          <a:stretch>
            <a:fillRect/>
          </a:stretch>
        </p:blipFill>
        <p:spPr>
          <a:xfrm>
            <a:off x="10438902" y="4586389"/>
            <a:ext cx="455983" cy="394004"/>
          </a:xfrm>
          <a:prstGeom prst="rect">
            <a:avLst/>
          </a:prstGeom>
        </p:spPr>
      </p:pic>
      <p:pic>
        <p:nvPicPr>
          <p:cNvPr id="9" name="Image 7" descr="preencoded.png"/>
          <p:cNvPicPr>
            <a:picLocks noChangeAspect="1"/>
          </p:cNvPicPr>
          <p:nvPr/>
        </p:nvPicPr>
        <p:blipFill>
          <a:blip r:embed="rId8"/>
          <a:stretch>
            <a:fillRect/>
          </a:stretch>
        </p:blipFill>
        <p:spPr>
          <a:xfrm>
            <a:off x="8548567" y="4577534"/>
            <a:ext cx="455983" cy="416140"/>
          </a:xfrm>
          <a:prstGeom prst="rect">
            <a:avLst/>
          </a:prstGeom>
        </p:spPr>
      </p:pic>
      <p:pic>
        <p:nvPicPr>
          <p:cNvPr id="10" name="Image 8" descr="preencoded.png"/>
          <p:cNvPicPr>
            <a:picLocks noChangeAspect="1"/>
          </p:cNvPicPr>
          <p:nvPr/>
        </p:nvPicPr>
        <p:blipFill>
          <a:blip r:embed="rId9"/>
          <a:stretch>
            <a:fillRect/>
          </a:stretch>
        </p:blipFill>
        <p:spPr>
          <a:xfrm>
            <a:off x="3993168" y="876549"/>
            <a:ext cx="4236653" cy="4404880"/>
          </a:xfrm>
          <a:prstGeom prst="rect">
            <a:avLst/>
          </a:prstGeom>
        </p:spPr>
      </p:pic>
      <p:sp>
        <p:nvSpPr>
          <p:cNvPr id="12" name="Text 1"/>
          <p:cNvSpPr/>
          <p:nvPr/>
        </p:nvSpPr>
        <p:spPr>
          <a:xfrm>
            <a:off x="10430049" y="5427522"/>
            <a:ext cx="1407791" cy="761447"/>
          </a:xfrm>
          <a:prstGeom prst="rect">
            <a:avLst/>
          </a:prstGeom>
          <a:noFill/>
          <a:ln/>
        </p:spPr>
        <p:txBody>
          <a:bodyPr wrap="none" lIns="0" tIns="0" rIns="0" bIns="0" rtlCol="0" anchor="ctr">
            <a:normAutofit/>
          </a:bodyPr>
          <a:lstStyle/>
          <a:p>
            <a:pPr defTabSz="1219170"/>
            <a:r>
              <a:rPr lang="en-US" sz="935" dirty="0">
                <a:solidFill>
                  <a:srgbClr val="B1B4B7"/>
                </a:solidFill>
                <a:latin typeface="Inter" pitchFamily="34" charset="0"/>
                <a:ea typeface="Inter" pitchFamily="34" charset="-122"/>
                <a:cs typeface="Inter" pitchFamily="34" charset="-120"/>
              </a:rPr>
              <a:t>High-profile repulation</a:t>
            </a:r>
            <a:endParaRPr lang="en-US" sz="935" dirty="0">
              <a:solidFill>
                <a:prstClr val="black"/>
              </a:solidFill>
              <a:latin typeface="Calibri" panose="020F0502020204030204"/>
            </a:endParaRPr>
          </a:p>
          <a:p>
            <a:pPr defTabSz="1219170"/>
            <a:r>
              <a:rPr lang="en-US" sz="935" dirty="0">
                <a:solidFill>
                  <a:srgbClr val="B1B4B7"/>
                </a:solidFill>
                <a:latin typeface="Inter" pitchFamily="34" charset="0"/>
                <a:ea typeface="Inter" pitchFamily="34" charset="-122"/>
                <a:cs typeface="Inter" pitchFamily="34" charset="-120"/>
              </a:rPr>
              <a:t>crises are poor predictors</a:t>
            </a:r>
            <a:endParaRPr lang="en-US" sz="935" dirty="0">
              <a:solidFill>
                <a:prstClr val="black"/>
              </a:solidFill>
              <a:latin typeface="Calibri" panose="020F0502020204030204"/>
            </a:endParaRPr>
          </a:p>
          <a:p>
            <a:pPr defTabSz="1219170"/>
            <a:r>
              <a:rPr lang="en-US" sz="935" dirty="0">
                <a:solidFill>
                  <a:srgbClr val="B1B4B7"/>
                </a:solidFill>
                <a:latin typeface="Inter" pitchFamily="34" charset="0"/>
                <a:ea typeface="Inter" pitchFamily="34" charset="-122"/>
                <a:cs typeface="Inter" pitchFamily="34" charset="-120"/>
              </a:rPr>
              <a:t>of short-term share price</a:t>
            </a:r>
            <a:endParaRPr lang="en-US" sz="935" dirty="0">
              <a:solidFill>
                <a:prstClr val="black"/>
              </a:solidFill>
              <a:latin typeface="Calibri" panose="020F0502020204030204"/>
            </a:endParaRPr>
          </a:p>
          <a:p>
            <a:pPr defTabSz="1219170"/>
            <a:r>
              <a:rPr lang="en-US" sz="935" dirty="0">
                <a:solidFill>
                  <a:srgbClr val="B1B4B7"/>
                </a:solidFill>
                <a:latin typeface="Inter" pitchFamily="34" charset="0"/>
                <a:ea typeface="Inter" pitchFamily="34" charset="-122"/>
                <a:cs typeface="Inter" pitchFamily="34" charset="-120"/>
              </a:rPr>
              <a:t>movements compated to</a:t>
            </a:r>
            <a:endParaRPr lang="en-US" sz="935" dirty="0">
              <a:solidFill>
                <a:prstClr val="black"/>
              </a:solidFill>
              <a:latin typeface="Calibri" panose="020F0502020204030204"/>
            </a:endParaRPr>
          </a:p>
          <a:p>
            <a:pPr defTabSz="1219170"/>
            <a:r>
              <a:rPr lang="en-US" sz="935" dirty="0">
                <a:solidFill>
                  <a:srgbClr val="B1B4B7"/>
                </a:solidFill>
                <a:latin typeface="Inter" pitchFamily="34" charset="0"/>
                <a:ea typeface="Inter" pitchFamily="34" charset="-122"/>
                <a:cs typeface="Inter" pitchFamily="34" charset="-120"/>
              </a:rPr>
              <a:t>cost spikes.</a:t>
            </a:r>
            <a:endParaRPr lang="en-US" sz="935" dirty="0">
              <a:solidFill>
                <a:prstClr val="black"/>
              </a:solidFill>
              <a:latin typeface="Calibri" panose="020F0502020204030204"/>
            </a:endParaRPr>
          </a:p>
        </p:txBody>
      </p:sp>
      <p:sp>
        <p:nvSpPr>
          <p:cNvPr id="13" name="Text 2"/>
          <p:cNvSpPr/>
          <p:nvPr/>
        </p:nvSpPr>
        <p:spPr>
          <a:xfrm>
            <a:off x="5228305" y="6233238"/>
            <a:ext cx="1761952" cy="442701"/>
          </a:xfrm>
          <a:prstGeom prst="rect">
            <a:avLst/>
          </a:prstGeom>
          <a:noFill/>
          <a:ln/>
        </p:spPr>
        <p:txBody>
          <a:bodyPr wrap="none" lIns="0" tIns="0" rIns="0" bIns="0" rtlCol="0" anchor="ctr">
            <a:normAutofit/>
          </a:bodyPr>
          <a:lstStyle/>
          <a:p>
            <a:pPr algn="ctr" defTabSz="1219170"/>
            <a:r>
              <a:rPr lang="en-US" sz="855" dirty="0">
                <a:solidFill>
                  <a:srgbClr val="A4A6AB"/>
                </a:solidFill>
                <a:latin typeface="Inter" pitchFamily="34" charset="0"/>
                <a:ea typeface="Inter" pitchFamily="34" charset="-122"/>
                <a:cs typeface="Inter" pitchFamily="34" charset="-120"/>
              </a:rPr>
              <a:t>CEOs focus on fuel due to direct,</a:t>
            </a:r>
            <a:endParaRPr lang="en-US" sz="855" dirty="0">
              <a:solidFill>
                <a:prstClr val="black"/>
              </a:solidFill>
              <a:latin typeface="Calibri" panose="020F0502020204030204"/>
            </a:endParaRPr>
          </a:p>
          <a:p>
            <a:pPr algn="ctr" defTabSz="1219170"/>
            <a:r>
              <a:rPr lang="en-US" sz="855" dirty="0">
                <a:solidFill>
                  <a:srgbClr val="A4A6AB"/>
                </a:solidFill>
                <a:latin typeface="Inter" pitchFamily="34" charset="0"/>
                <a:ea typeface="Inter" pitchFamily="34" charset="-122"/>
                <a:cs typeface="Inter" pitchFamily="34" charset="-120"/>
              </a:rPr>
              <a:t>data-rich impact, unlike the indirect</a:t>
            </a:r>
            <a:endParaRPr lang="en-US" sz="855" dirty="0">
              <a:solidFill>
                <a:prstClr val="black"/>
              </a:solidFill>
              <a:latin typeface="Calibri" panose="020F0502020204030204"/>
            </a:endParaRPr>
          </a:p>
          <a:p>
            <a:pPr algn="ctr" defTabSz="1219170"/>
            <a:r>
              <a:rPr lang="en-US" sz="855" dirty="0">
                <a:solidFill>
                  <a:srgbClr val="A4A6AB"/>
                </a:solidFill>
                <a:latin typeface="Inter" pitchFamily="34" charset="0"/>
                <a:ea typeface="Inter" pitchFamily="34" charset="-122"/>
                <a:cs typeface="Inter" pitchFamily="34" charset="-120"/>
              </a:rPr>
              <a:t>pathways of reputation.</a:t>
            </a:r>
            <a:endParaRPr lang="en-US" sz="855" dirty="0">
              <a:solidFill>
                <a:prstClr val="black"/>
              </a:solidFill>
              <a:latin typeface="Calibri" panose="020F0502020204030204"/>
            </a:endParaRPr>
          </a:p>
        </p:txBody>
      </p:sp>
      <p:sp>
        <p:nvSpPr>
          <p:cNvPr id="14" name="Text 3"/>
          <p:cNvSpPr/>
          <p:nvPr/>
        </p:nvSpPr>
        <p:spPr>
          <a:xfrm>
            <a:off x="8548567" y="5431948"/>
            <a:ext cx="1584872" cy="602075"/>
          </a:xfrm>
          <a:prstGeom prst="rect">
            <a:avLst/>
          </a:prstGeom>
          <a:noFill/>
          <a:ln/>
        </p:spPr>
        <p:txBody>
          <a:bodyPr wrap="none" lIns="0" tIns="0" rIns="0" bIns="0" rtlCol="0" anchor="ctr">
            <a:normAutofit/>
          </a:bodyPr>
          <a:lstStyle/>
          <a:p>
            <a:pPr defTabSz="1219170"/>
            <a:r>
              <a:rPr lang="en-US" sz="955" dirty="0">
                <a:solidFill>
                  <a:srgbClr val="B3B7BA"/>
                </a:solidFill>
                <a:latin typeface="Inter" pitchFamily="34" charset="0"/>
                <a:ea typeface="Inter" pitchFamily="34" charset="-122"/>
                <a:cs typeface="Inter" pitchFamily="34" charset="-120"/>
              </a:rPr>
              <a:t>High market concentration</a:t>
            </a:r>
            <a:endParaRPr lang="en-US" sz="955" dirty="0">
              <a:solidFill>
                <a:prstClr val="black"/>
              </a:solidFill>
              <a:latin typeface="Calibri" panose="020F0502020204030204"/>
            </a:endParaRPr>
          </a:p>
          <a:p>
            <a:pPr defTabSz="1219170"/>
            <a:r>
              <a:rPr lang="en-US" sz="955" dirty="0">
                <a:solidFill>
                  <a:srgbClr val="B3B7BA"/>
                </a:solidFill>
                <a:latin typeface="Inter" pitchFamily="34" charset="0"/>
                <a:ea typeface="Inter" pitchFamily="34" charset="-122"/>
                <a:cs typeface="Inter" pitchFamily="34" charset="-120"/>
              </a:rPr>
              <a:t>limits dissatisfied customers</a:t>
            </a:r>
            <a:endParaRPr lang="en-US" sz="955" dirty="0">
              <a:solidFill>
                <a:prstClr val="black"/>
              </a:solidFill>
              <a:latin typeface="Calibri" panose="020F0502020204030204"/>
            </a:endParaRPr>
          </a:p>
          <a:p>
            <a:pPr defTabSz="1219170"/>
            <a:r>
              <a:rPr lang="en-US" sz="955" dirty="0">
                <a:solidFill>
                  <a:srgbClr val="B3B7BA"/>
                </a:solidFill>
                <a:latin typeface="Inter" pitchFamily="34" charset="0"/>
                <a:ea typeface="Inter" pitchFamily="34" charset="-122"/>
                <a:cs typeface="Inter" pitchFamily="34" charset="-120"/>
              </a:rPr>
              <a:t>switching, protecting</a:t>
            </a:r>
            <a:endParaRPr lang="en-US" sz="955" dirty="0">
              <a:solidFill>
                <a:prstClr val="black"/>
              </a:solidFill>
              <a:latin typeface="Calibri" panose="020F0502020204030204"/>
            </a:endParaRPr>
          </a:p>
          <a:p>
            <a:pPr defTabSz="1219170"/>
            <a:r>
              <a:rPr lang="en-US" sz="955" dirty="0">
                <a:solidFill>
                  <a:srgbClr val="B3B7BA"/>
                </a:solidFill>
                <a:latin typeface="Inter" pitchFamily="34" charset="0"/>
                <a:ea typeface="Inter" pitchFamily="34" charset="-122"/>
                <a:cs typeface="Inter" pitchFamily="34" charset="-120"/>
              </a:rPr>
              <a:t>revenue.</a:t>
            </a:r>
            <a:endParaRPr lang="en-US" sz="955" dirty="0">
              <a:solidFill>
                <a:prstClr val="black"/>
              </a:solidFill>
              <a:latin typeface="Calibri" panose="020F0502020204030204"/>
            </a:endParaRPr>
          </a:p>
        </p:txBody>
      </p:sp>
      <p:sp>
        <p:nvSpPr>
          <p:cNvPr id="15" name="Text 4"/>
          <p:cNvSpPr/>
          <p:nvPr/>
        </p:nvSpPr>
        <p:spPr>
          <a:xfrm>
            <a:off x="5600175" y="6034022"/>
            <a:ext cx="1018213" cy="190361"/>
          </a:xfrm>
          <a:prstGeom prst="rect">
            <a:avLst/>
          </a:prstGeom>
          <a:noFill/>
          <a:ln/>
        </p:spPr>
        <p:txBody>
          <a:bodyPr wrap="none" lIns="0" tIns="0" rIns="0" bIns="0" rtlCol="0" anchor="ctr">
            <a:normAutofit/>
          </a:bodyPr>
          <a:lstStyle/>
          <a:p>
            <a:pPr defTabSz="1219170"/>
            <a:r>
              <a:rPr lang="en-US" sz="1119" b="1" dirty="0">
                <a:solidFill>
                  <a:srgbClr val="869FAE"/>
                </a:solidFill>
                <a:latin typeface="Inter" pitchFamily="34" charset="0"/>
                <a:ea typeface="Inter" pitchFamily="34" charset="-122"/>
                <a:cs typeface="Inter" pitchFamily="34" charset="-120"/>
              </a:rPr>
              <a:t>CEO PRIORITY</a:t>
            </a:r>
            <a:endParaRPr lang="en-US" sz="1119" dirty="0">
              <a:solidFill>
                <a:prstClr val="black"/>
              </a:solidFill>
              <a:latin typeface="Calibri" panose="020F0502020204030204"/>
            </a:endParaRPr>
          </a:p>
        </p:txBody>
      </p:sp>
      <p:sp>
        <p:nvSpPr>
          <p:cNvPr id="16" name="Text 5"/>
          <p:cNvSpPr/>
          <p:nvPr/>
        </p:nvSpPr>
        <p:spPr>
          <a:xfrm>
            <a:off x="10434476" y="5037944"/>
            <a:ext cx="1412217" cy="371869"/>
          </a:xfrm>
          <a:prstGeom prst="rect">
            <a:avLst/>
          </a:prstGeom>
          <a:noFill/>
          <a:ln/>
        </p:spPr>
        <p:txBody>
          <a:bodyPr wrap="none" lIns="0" tIns="0" rIns="0" bIns="0" rtlCol="0" anchor="ctr">
            <a:normAutofit/>
          </a:bodyPr>
          <a:lstStyle/>
          <a:p>
            <a:pPr defTabSz="1219170"/>
            <a:r>
              <a:rPr lang="en-US" sz="1084" b="1" dirty="0">
                <a:solidFill>
                  <a:srgbClr val="88A2B2"/>
                </a:solidFill>
                <a:latin typeface="Inter" pitchFamily="34" charset="0"/>
                <a:ea typeface="Inter" pitchFamily="34" charset="-122"/>
                <a:cs typeface="Inter" pitchFamily="34" charset="-120"/>
              </a:rPr>
              <a:t>SHORT-TERM</a:t>
            </a:r>
            <a:endParaRPr lang="en-US" sz="1084" dirty="0">
              <a:solidFill>
                <a:prstClr val="black"/>
              </a:solidFill>
              <a:latin typeface="Calibri" panose="020F0502020204030204"/>
            </a:endParaRPr>
          </a:p>
          <a:p>
            <a:pPr defTabSz="1219170"/>
            <a:r>
              <a:rPr lang="en-US" sz="1084" b="1" dirty="0">
                <a:solidFill>
                  <a:srgbClr val="88A2B2"/>
                </a:solidFill>
                <a:latin typeface="Inter" pitchFamily="34" charset="0"/>
                <a:ea typeface="Inter" pitchFamily="34" charset="-122"/>
                <a:cs typeface="Inter" pitchFamily="34" charset="-120"/>
              </a:rPr>
              <a:t>MARKET RESPONSE</a:t>
            </a:r>
            <a:endParaRPr lang="en-US" sz="1084" dirty="0">
              <a:solidFill>
                <a:prstClr val="black"/>
              </a:solidFill>
              <a:latin typeface="Calibri" panose="020F0502020204030204"/>
            </a:endParaRPr>
          </a:p>
        </p:txBody>
      </p:sp>
      <p:sp>
        <p:nvSpPr>
          <p:cNvPr id="17" name="Text 6"/>
          <p:cNvSpPr/>
          <p:nvPr/>
        </p:nvSpPr>
        <p:spPr>
          <a:xfrm>
            <a:off x="8548567" y="5037944"/>
            <a:ext cx="880976" cy="367443"/>
          </a:xfrm>
          <a:prstGeom prst="rect">
            <a:avLst/>
          </a:prstGeom>
          <a:noFill/>
          <a:ln/>
        </p:spPr>
        <p:txBody>
          <a:bodyPr wrap="none" lIns="0" tIns="0" rIns="0" bIns="0" rtlCol="0" anchor="ctr">
            <a:normAutofit/>
          </a:bodyPr>
          <a:lstStyle/>
          <a:p>
            <a:pPr defTabSz="1219170"/>
            <a:r>
              <a:rPr lang="en-US" sz="1088" b="1" dirty="0">
                <a:solidFill>
                  <a:srgbClr val="86A1AF"/>
                </a:solidFill>
                <a:latin typeface="Inter" pitchFamily="34" charset="0"/>
                <a:ea typeface="Inter" pitchFamily="34" charset="-122"/>
                <a:cs typeface="Inter" pitchFamily="34" charset="-120"/>
              </a:rPr>
              <a:t>OLIGOPOLY</a:t>
            </a:r>
            <a:endParaRPr lang="en-US" sz="1088" dirty="0">
              <a:solidFill>
                <a:prstClr val="black"/>
              </a:solidFill>
              <a:latin typeface="Calibri" panose="020F0502020204030204"/>
            </a:endParaRPr>
          </a:p>
          <a:p>
            <a:pPr defTabSz="1219170"/>
            <a:r>
              <a:rPr lang="en-US" sz="1088" b="1" dirty="0">
                <a:solidFill>
                  <a:srgbClr val="86A1AF"/>
                </a:solidFill>
                <a:latin typeface="Inter" pitchFamily="34" charset="0"/>
                <a:ea typeface="Inter" pitchFamily="34" charset="-122"/>
                <a:cs typeface="Inter" pitchFamily="34" charset="-120"/>
              </a:rPr>
              <a:t>INSULATION</a:t>
            </a:r>
            <a:endParaRPr lang="en-US" sz="1088" dirty="0">
              <a:solidFill>
                <a:prstClr val="black"/>
              </a:solidFill>
              <a:latin typeface="Calibri" panose="020F0502020204030204"/>
            </a:endParaRPr>
          </a:p>
        </p:txBody>
      </p:sp>
      <p:sp>
        <p:nvSpPr>
          <p:cNvPr id="18" name="Text 7"/>
          <p:cNvSpPr/>
          <p:nvPr/>
        </p:nvSpPr>
        <p:spPr>
          <a:xfrm>
            <a:off x="1682266" y="4604096"/>
            <a:ext cx="2005437" cy="500253"/>
          </a:xfrm>
          <a:prstGeom prst="rect">
            <a:avLst/>
          </a:prstGeom>
          <a:noFill/>
          <a:ln/>
        </p:spPr>
        <p:txBody>
          <a:bodyPr wrap="none" lIns="0" tIns="0" rIns="0" bIns="0" rtlCol="0" anchor="ctr">
            <a:normAutofit/>
          </a:bodyPr>
          <a:lstStyle/>
          <a:p>
            <a:pPr algn="r" defTabSz="1219170"/>
            <a:r>
              <a:rPr lang="en-US" sz="1035" dirty="0">
                <a:solidFill>
                  <a:srgbClr val="A8A9AB"/>
                </a:solidFill>
                <a:latin typeface="Inter" pitchFamily="34" charset="0"/>
                <a:ea typeface="Inter" pitchFamily="34" charset="-122"/>
                <a:cs typeface="Inter" pitchFamily="34" charset="-120"/>
              </a:rPr>
              <a:t>Reputation damage and regulatory</a:t>
            </a:r>
            <a:endParaRPr lang="en-US" sz="1035" dirty="0">
              <a:solidFill>
                <a:prstClr val="black"/>
              </a:solidFill>
              <a:latin typeface="Calibri" panose="020F0502020204030204"/>
            </a:endParaRPr>
          </a:p>
          <a:p>
            <a:pPr algn="r" defTabSz="1219170"/>
            <a:r>
              <a:rPr lang="en-US" sz="1035" dirty="0">
                <a:solidFill>
                  <a:srgbClr val="A8A9AB"/>
                </a:solidFill>
                <a:latin typeface="Inter" pitchFamily="34" charset="0"/>
                <a:ea typeface="Inter" pitchFamily="34" charset="-122"/>
                <a:cs typeface="Inter" pitchFamily="34" charset="-120"/>
              </a:rPr>
              <a:t>issues account for only a tiny</a:t>
            </a:r>
            <a:endParaRPr lang="en-US" sz="1035" dirty="0">
              <a:solidFill>
                <a:prstClr val="black"/>
              </a:solidFill>
              <a:latin typeface="Calibri" panose="020F0502020204030204"/>
            </a:endParaRPr>
          </a:p>
          <a:p>
            <a:pPr algn="r" defTabSz="1219170"/>
            <a:r>
              <a:rPr lang="en-US" sz="1035" dirty="0">
                <a:solidFill>
                  <a:srgbClr val="A8A9AB"/>
                </a:solidFill>
                <a:latin typeface="Inter" pitchFamily="34" charset="0"/>
                <a:ea typeface="Inter" pitchFamily="34" charset="-122"/>
                <a:cs typeface="Inter" pitchFamily="34" charset="-120"/>
              </a:rPr>
              <a:t>fraction of downtums.</a:t>
            </a:r>
            <a:endParaRPr lang="en-US" sz="1035" dirty="0">
              <a:solidFill>
                <a:prstClr val="black"/>
              </a:solidFill>
              <a:latin typeface="Calibri" panose="020F0502020204030204"/>
            </a:endParaRPr>
          </a:p>
        </p:txBody>
      </p:sp>
      <p:sp>
        <p:nvSpPr>
          <p:cNvPr id="19" name="Text 8"/>
          <p:cNvSpPr/>
          <p:nvPr/>
        </p:nvSpPr>
        <p:spPr>
          <a:xfrm>
            <a:off x="8544140" y="4249936"/>
            <a:ext cx="3191877" cy="225777"/>
          </a:xfrm>
          <a:prstGeom prst="rect">
            <a:avLst/>
          </a:prstGeom>
          <a:noFill/>
          <a:ln/>
        </p:spPr>
        <p:txBody>
          <a:bodyPr wrap="none" lIns="0" tIns="0" rIns="0" bIns="0" rtlCol="0" anchor="ctr">
            <a:normAutofit/>
          </a:bodyPr>
          <a:lstStyle/>
          <a:p>
            <a:pPr defTabSz="1219170"/>
            <a:r>
              <a:rPr lang="en-US" sz="1276" b="1" dirty="0">
                <a:solidFill>
                  <a:srgbClr val="8594A6"/>
                </a:solidFill>
                <a:latin typeface="Inter" pitchFamily="34" charset="0"/>
                <a:ea typeface="Inter" pitchFamily="34" charset="-122"/>
                <a:cs typeface="Inter" pitchFamily="34" charset="-120"/>
              </a:rPr>
              <a:t>THE AVIATION EXECUTIVE'S CALCULUS</a:t>
            </a:r>
            <a:endParaRPr lang="en-US" sz="1276" dirty="0">
              <a:solidFill>
                <a:prstClr val="black"/>
              </a:solidFill>
              <a:latin typeface="Calibri" panose="020F0502020204030204"/>
            </a:endParaRPr>
          </a:p>
        </p:txBody>
      </p:sp>
      <p:sp>
        <p:nvSpPr>
          <p:cNvPr id="20" name="Text 9"/>
          <p:cNvSpPr/>
          <p:nvPr/>
        </p:nvSpPr>
        <p:spPr>
          <a:xfrm>
            <a:off x="2102832" y="4169600"/>
            <a:ext cx="1584872" cy="203643"/>
          </a:xfrm>
          <a:prstGeom prst="rect">
            <a:avLst/>
          </a:prstGeom>
          <a:noFill/>
          <a:ln/>
        </p:spPr>
        <p:txBody>
          <a:bodyPr wrap="none" lIns="0" tIns="0" rIns="0" bIns="0" rtlCol="0" anchor="ctr">
            <a:normAutofit/>
          </a:bodyPr>
          <a:lstStyle/>
          <a:p>
            <a:pPr defTabSz="1219170"/>
            <a:r>
              <a:rPr lang="en-US" sz="1153" b="1" dirty="0">
                <a:solidFill>
                  <a:srgbClr val="839FAF"/>
                </a:solidFill>
                <a:latin typeface="Inter" pitchFamily="34" charset="0"/>
                <a:ea typeface="Inter" pitchFamily="34" charset="-122"/>
                <a:cs typeface="Inter" pitchFamily="34" charset="-120"/>
              </a:rPr>
              <a:t>REPUTATION    DAM</a:t>
            </a:r>
            <a:endParaRPr lang="en-US" sz="1153" dirty="0">
              <a:solidFill>
                <a:prstClr val="black"/>
              </a:solidFill>
              <a:latin typeface="Calibri" panose="020F0502020204030204"/>
            </a:endParaRPr>
          </a:p>
        </p:txBody>
      </p:sp>
      <p:sp>
        <p:nvSpPr>
          <p:cNvPr id="21" name="Text 10"/>
          <p:cNvSpPr/>
          <p:nvPr/>
        </p:nvSpPr>
        <p:spPr>
          <a:xfrm>
            <a:off x="1730964" y="4378319"/>
            <a:ext cx="1952313" cy="181508"/>
          </a:xfrm>
          <a:prstGeom prst="rect">
            <a:avLst/>
          </a:prstGeom>
          <a:noFill/>
          <a:ln/>
        </p:spPr>
        <p:txBody>
          <a:bodyPr wrap="none" lIns="0" tIns="0" rIns="0" bIns="0" rtlCol="0" anchor="ctr">
            <a:normAutofit/>
          </a:bodyPr>
          <a:lstStyle/>
          <a:p>
            <a:pPr defTabSz="1219170"/>
            <a:r>
              <a:rPr lang="en-US" sz="868" dirty="0">
                <a:solidFill>
                  <a:srgbClr val="7F8891"/>
                </a:solidFill>
                <a:latin typeface="Inter" pitchFamily="34" charset="0"/>
                <a:ea typeface="Inter" pitchFamily="34" charset="-122"/>
                <a:cs typeface="Inter" pitchFamily="34" charset="-120"/>
              </a:rPr>
              <a:t>VERY LOW FREQUENCY (&lt;3 EVENTS)</a:t>
            </a:r>
            <a:endParaRPr lang="en-US" sz="868" dirty="0">
              <a:solidFill>
                <a:prstClr val="black"/>
              </a:solidFill>
              <a:latin typeface="Calibri" panose="020F0502020204030204"/>
            </a:endParaRPr>
          </a:p>
        </p:txBody>
      </p:sp>
      <p:sp>
        <p:nvSpPr>
          <p:cNvPr id="22" name="Text 11"/>
          <p:cNvSpPr/>
          <p:nvPr/>
        </p:nvSpPr>
        <p:spPr>
          <a:xfrm>
            <a:off x="8282946" y="2979382"/>
            <a:ext cx="1270553" cy="216924"/>
          </a:xfrm>
          <a:prstGeom prst="rect">
            <a:avLst/>
          </a:prstGeom>
          <a:noFill/>
          <a:ln/>
        </p:spPr>
        <p:txBody>
          <a:bodyPr wrap="none" lIns="0" tIns="0" rIns="0" bIns="0" rtlCol="0" anchor="ctr">
            <a:normAutofit/>
          </a:bodyPr>
          <a:lstStyle/>
          <a:p>
            <a:pPr defTabSz="1219170"/>
            <a:r>
              <a:rPr lang="en-US" sz="1125" dirty="0">
                <a:solidFill>
                  <a:srgbClr val="CACBCC"/>
                </a:solidFill>
                <a:latin typeface="Inter" pitchFamily="34" charset="0"/>
                <a:ea typeface="Inter" pitchFamily="34" charset="-122"/>
                <a:cs typeface="Inter" pitchFamily="34" charset="-120"/>
              </a:rPr>
              <a:t>Analyst downgrades</a:t>
            </a:r>
            <a:endParaRPr lang="en-US" sz="1125" dirty="0">
              <a:solidFill>
                <a:prstClr val="black"/>
              </a:solidFill>
              <a:latin typeface="Calibri" panose="020F0502020204030204"/>
            </a:endParaRPr>
          </a:p>
        </p:txBody>
      </p:sp>
      <p:sp>
        <p:nvSpPr>
          <p:cNvPr id="23" name="Text 12"/>
          <p:cNvSpPr/>
          <p:nvPr/>
        </p:nvSpPr>
        <p:spPr>
          <a:xfrm>
            <a:off x="3001516" y="2979382"/>
            <a:ext cx="947381" cy="216924"/>
          </a:xfrm>
          <a:prstGeom prst="rect">
            <a:avLst/>
          </a:prstGeom>
          <a:noFill/>
          <a:ln/>
        </p:spPr>
        <p:txBody>
          <a:bodyPr wrap="none" lIns="0" tIns="0" rIns="0" bIns="0" rtlCol="0" anchor="ctr">
            <a:normAutofit/>
          </a:bodyPr>
          <a:lstStyle/>
          <a:p>
            <a:pPr defTabSz="1219170"/>
            <a:r>
              <a:rPr lang="en-US" sz="1147" dirty="0">
                <a:solidFill>
                  <a:srgbClr val="C3C4C5"/>
                </a:solidFill>
                <a:latin typeface="Inter" pitchFamily="34" charset="0"/>
                <a:ea typeface="Inter" pitchFamily="34" charset="-122"/>
                <a:cs typeface="Inter" pitchFamily="34" charset="-120"/>
              </a:rPr>
              <a:t>Profit warnings</a:t>
            </a:r>
            <a:endParaRPr lang="en-US" sz="1147" dirty="0">
              <a:solidFill>
                <a:prstClr val="black"/>
              </a:solidFill>
              <a:latin typeface="Calibri" panose="020F0502020204030204"/>
            </a:endParaRPr>
          </a:p>
        </p:txBody>
      </p:sp>
      <p:sp>
        <p:nvSpPr>
          <p:cNvPr id="24" name="Text 13"/>
          <p:cNvSpPr/>
          <p:nvPr/>
        </p:nvSpPr>
        <p:spPr>
          <a:xfrm>
            <a:off x="9522509" y="1943460"/>
            <a:ext cx="1801795" cy="513533"/>
          </a:xfrm>
          <a:prstGeom prst="rect">
            <a:avLst/>
          </a:prstGeom>
          <a:noFill/>
          <a:ln/>
        </p:spPr>
        <p:txBody>
          <a:bodyPr wrap="none" lIns="0" tIns="0" rIns="0" bIns="0" rtlCol="0" anchor="ctr">
            <a:normAutofit/>
          </a:bodyPr>
          <a:lstStyle/>
          <a:p>
            <a:pPr defTabSz="1219170"/>
            <a:r>
              <a:rPr lang="en-US" sz="1039" dirty="0">
                <a:solidFill>
                  <a:srgbClr val="A1A1A7"/>
                </a:solidFill>
                <a:latin typeface="Inter" pitchFamily="34" charset="0"/>
                <a:ea typeface="Inter" pitchFamily="34" charset="-122"/>
                <a:cs typeface="Inter" pitchFamily="34" charset="-120"/>
              </a:rPr>
              <a:t>Profit warnings, fuel costs, and</a:t>
            </a:r>
            <a:endParaRPr lang="en-US" sz="1039" dirty="0">
              <a:solidFill>
                <a:prstClr val="black"/>
              </a:solidFill>
              <a:latin typeface="Calibri" panose="020F0502020204030204"/>
            </a:endParaRPr>
          </a:p>
          <a:p>
            <a:pPr defTabSz="1219170"/>
            <a:r>
              <a:rPr lang="en-US" sz="1039" dirty="0">
                <a:solidFill>
                  <a:srgbClr val="A1A1A7"/>
                </a:solidFill>
                <a:latin typeface="Inter" pitchFamily="34" charset="0"/>
                <a:ea typeface="Inter" pitchFamily="34" charset="-122"/>
                <a:cs typeface="Inter" pitchFamily="34" charset="-120"/>
              </a:rPr>
              <a:t>market volatility drive share</a:t>
            </a:r>
            <a:endParaRPr lang="en-US" sz="1039" dirty="0">
              <a:solidFill>
                <a:prstClr val="black"/>
              </a:solidFill>
              <a:latin typeface="Calibri" panose="020F0502020204030204"/>
            </a:endParaRPr>
          </a:p>
          <a:p>
            <a:pPr defTabSz="1219170"/>
            <a:r>
              <a:rPr lang="en-US" sz="1039" dirty="0">
                <a:solidFill>
                  <a:srgbClr val="A1A1A7"/>
                </a:solidFill>
                <a:latin typeface="Inter" pitchFamily="34" charset="0"/>
                <a:ea typeface="Inter" pitchFamily="34" charset="-122"/>
                <a:cs typeface="Inter" pitchFamily="34" charset="-120"/>
              </a:rPr>
              <a:t>price drops.</a:t>
            </a:r>
            <a:endParaRPr lang="en-US" sz="1039" dirty="0">
              <a:solidFill>
                <a:prstClr val="black"/>
              </a:solidFill>
              <a:latin typeface="Calibri" panose="020F0502020204030204"/>
            </a:endParaRPr>
          </a:p>
        </p:txBody>
      </p:sp>
      <p:sp>
        <p:nvSpPr>
          <p:cNvPr id="25" name="Text 14"/>
          <p:cNvSpPr/>
          <p:nvPr/>
        </p:nvSpPr>
        <p:spPr>
          <a:xfrm>
            <a:off x="858841" y="2359599"/>
            <a:ext cx="1832784" cy="358588"/>
          </a:xfrm>
          <a:prstGeom prst="rect">
            <a:avLst/>
          </a:prstGeom>
          <a:noFill/>
          <a:ln/>
        </p:spPr>
        <p:txBody>
          <a:bodyPr wrap="none" lIns="0" tIns="0" rIns="0" bIns="0" rtlCol="0" anchor="ctr">
            <a:normAutofit/>
          </a:bodyPr>
          <a:lstStyle/>
          <a:p>
            <a:pPr algn="r" defTabSz="1219170"/>
            <a:r>
              <a:rPr lang="en-US" sz="1039" dirty="0">
                <a:solidFill>
                  <a:srgbClr val="A9A9AE"/>
                </a:solidFill>
                <a:latin typeface="Inter" pitchFamily="34" charset="0"/>
                <a:ea typeface="Inter" pitchFamily="34" charset="-122"/>
                <a:cs typeface="Inter" pitchFamily="34" charset="-120"/>
              </a:rPr>
              <a:t>Tangible costs have immediate,</a:t>
            </a:r>
            <a:endParaRPr lang="en-US" sz="1039" dirty="0">
              <a:solidFill>
                <a:prstClr val="black"/>
              </a:solidFill>
              <a:latin typeface="Calibri" panose="020F0502020204030204"/>
            </a:endParaRPr>
          </a:p>
          <a:p>
            <a:pPr algn="r" defTabSz="1219170"/>
            <a:r>
              <a:rPr lang="en-US" sz="1039" dirty="0">
                <a:solidFill>
                  <a:srgbClr val="A9A9AE"/>
                </a:solidFill>
                <a:latin typeface="Inter" pitchFamily="34" charset="0"/>
                <a:ea typeface="Inter" pitchFamily="34" charset="-122"/>
                <a:cs typeface="Inter" pitchFamily="34" charset="-120"/>
              </a:rPr>
              <a:t>measurable impacts.</a:t>
            </a:r>
            <a:endParaRPr lang="en-US" sz="1039" dirty="0">
              <a:solidFill>
                <a:prstClr val="black"/>
              </a:solidFill>
              <a:latin typeface="Calibri" panose="020F0502020204030204"/>
            </a:endParaRPr>
          </a:p>
        </p:txBody>
      </p:sp>
      <p:sp>
        <p:nvSpPr>
          <p:cNvPr id="26" name="Text 15"/>
          <p:cNvSpPr/>
          <p:nvPr/>
        </p:nvSpPr>
        <p:spPr>
          <a:xfrm>
            <a:off x="938527" y="2133822"/>
            <a:ext cx="1757525" cy="181508"/>
          </a:xfrm>
          <a:prstGeom prst="rect">
            <a:avLst/>
          </a:prstGeom>
          <a:noFill/>
          <a:ln/>
        </p:spPr>
        <p:txBody>
          <a:bodyPr wrap="none" lIns="0" tIns="0" rIns="0" bIns="0" rtlCol="0" anchor="ctr">
            <a:normAutofit/>
          </a:bodyPr>
          <a:lstStyle/>
          <a:p>
            <a:pPr defTabSz="1219170"/>
            <a:r>
              <a:rPr lang="en-US" sz="892" dirty="0">
                <a:solidFill>
                  <a:srgbClr val="7F7672"/>
                </a:solidFill>
                <a:latin typeface="Inter" pitchFamily="34" charset="0"/>
                <a:ea typeface="Inter" pitchFamily="34" charset="-122"/>
                <a:cs typeface="Inter" pitchFamily="34" charset="-120"/>
              </a:rPr>
              <a:t>HIGH FREQUENCY (~30 EVENTS)</a:t>
            </a:r>
            <a:endParaRPr lang="en-US" sz="892" dirty="0">
              <a:solidFill>
                <a:prstClr val="black"/>
              </a:solidFill>
              <a:latin typeface="Calibri" panose="020F0502020204030204"/>
            </a:endParaRPr>
          </a:p>
        </p:txBody>
      </p:sp>
      <p:sp>
        <p:nvSpPr>
          <p:cNvPr id="27" name="Text 16"/>
          <p:cNvSpPr/>
          <p:nvPr/>
        </p:nvSpPr>
        <p:spPr>
          <a:xfrm>
            <a:off x="9526938" y="1518467"/>
            <a:ext cx="1359093" cy="199216"/>
          </a:xfrm>
          <a:prstGeom prst="rect">
            <a:avLst/>
          </a:prstGeom>
          <a:noFill/>
          <a:ln/>
        </p:spPr>
        <p:txBody>
          <a:bodyPr wrap="none" lIns="0" tIns="0" rIns="0" bIns="0" rtlCol="0" anchor="ctr">
            <a:normAutofit/>
          </a:bodyPr>
          <a:lstStyle/>
          <a:p>
            <a:pPr defTabSz="1219170"/>
            <a:r>
              <a:rPr lang="en-US" sz="1133" b="1" dirty="0">
                <a:solidFill>
                  <a:srgbClr val="A5826C"/>
                </a:solidFill>
                <a:latin typeface="Inter" pitchFamily="34" charset="0"/>
                <a:ea typeface="Inter" pitchFamily="34" charset="-122"/>
                <a:cs typeface="Inter" pitchFamily="34" charset="-120"/>
              </a:rPr>
              <a:t>PROFIT WARNINGS</a:t>
            </a:r>
            <a:endParaRPr lang="en-US" sz="1133" dirty="0">
              <a:solidFill>
                <a:prstClr val="black"/>
              </a:solidFill>
              <a:latin typeface="Calibri" panose="020F0502020204030204"/>
            </a:endParaRPr>
          </a:p>
        </p:txBody>
      </p:sp>
      <p:sp>
        <p:nvSpPr>
          <p:cNvPr id="28" name="Text 17"/>
          <p:cNvSpPr/>
          <p:nvPr/>
        </p:nvSpPr>
        <p:spPr>
          <a:xfrm>
            <a:off x="6392611" y="5024663"/>
            <a:ext cx="1009360" cy="208069"/>
          </a:xfrm>
          <a:prstGeom prst="rect">
            <a:avLst/>
          </a:prstGeom>
          <a:noFill/>
          <a:ln/>
        </p:spPr>
        <p:txBody>
          <a:bodyPr wrap="none" lIns="0" tIns="0" rIns="0" bIns="0" rtlCol="0" anchor="ctr">
            <a:normAutofit/>
          </a:bodyPr>
          <a:lstStyle/>
          <a:p>
            <a:pPr defTabSz="1219170"/>
            <a:r>
              <a:rPr lang="en-US" sz="1136" dirty="0">
                <a:solidFill>
                  <a:srgbClr val="B3BBBE"/>
                </a:solidFill>
                <a:latin typeface="Inter" pitchFamily="34" charset="0"/>
                <a:ea typeface="Inter" pitchFamily="34" charset="-122"/>
                <a:cs typeface="Inter" pitchFamily="34" charset="-120"/>
              </a:rPr>
              <a:t>Safety incidents</a:t>
            </a:r>
            <a:endParaRPr lang="en-US" sz="1136" dirty="0">
              <a:solidFill>
                <a:prstClr val="black"/>
              </a:solidFill>
              <a:latin typeface="Calibri" panose="020F0502020204030204"/>
            </a:endParaRPr>
          </a:p>
        </p:txBody>
      </p:sp>
      <p:sp>
        <p:nvSpPr>
          <p:cNvPr id="29" name="Text 18"/>
          <p:cNvSpPr/>
          <p:nvPr/>
        </p:nvSpPr>
        <p:spPr>
          <a:xfrm>
            <a:off x="4825447" y="5029090"/>
            <a:ext cx="1217429" cy="208069"/>
          </a:xfrm>
          <a:prstGeom prst="rect">
            <a:avLst/>
          </a:prstGeom>
          <a:noFill/>
          <a:ln/>
        </p:spPr>
        <p:txBody>
          <a:bodyPr wrap="none" lIns="0" tIns="0" rIns="0" bIns="0" rtlCol="0" anchor="ctr">
            <a:normAutofit/>
          </a:bodyPr>
          <a:lstStyle/>
          <a:p>
            <a:pPr defTabSz="1219170"/>
            <a:r>
              <a:rPr lang="en-US" sz="1123" dirty="0">
                <a:solidFill>
                  <a:srgbClr val="C5CCCE"/>
                </a:solidFill>
                <a:latin typeface="Inter" pitchFamily="34" charset="0"/>
                <a:ea typeface="Inter" pitchFamily="34" charset="-122"/>
                <a:cs typeface="Inter" pitchFamily="34" charset="-120"/>
              </a:rPr>
              <a:t>Reputation damage</a:t>
            </a:r>
            <a:endParaRPr lang="en-US" sz="1123" dirty="0">
              <a:solidFill>
                <a:prstClr val="black"/>
              </a:solidFill>
              <a:latin typeface="Calibri" panose="020F0502020204030204"/>
            </a:endParaRPr>
          </a:p>
        </p:txBody>
      </p:sp>
      <p:sp>
        <p:nvSpPr>
          <p:cNvPr id="30" name="Text 19"/>
          <p:cNvSpPr/>
          <p:nvPr/>
        </p:nvSpPr>
        <p:spPr>
          <a:xfrm>
            <a:off x="7379835" y="4648367"/>
            <a:ext cx="1120035" cy="199216"/>
          </a:xfrm>
          <a:prstGeom prst="rect">
            <a:avLst/>
          </a:prstGeom>
          <a:noFill/>
          <a:ln/>
        </p:spPr>
        <p:txBody>
          <a:bodyPr wrap="none" lIns="0" tIns="0" rIns="0" bIns="0" rtlCol="0" anchor="ctr">
            <a:normAutofit/>
          </a:bodyPr>
          <a:lstStyle/>
          <a:p>
            <a:pPr defTabSz="1219170"/>
            <a:r>
              <a:rPr lang="en-US" sz="1112" dirty="0">
                <a:solidFill>
                  <a:srgbClr val="C4C8CB"/>
                </a:solidFill>
                <a:latin typeface="Inter" pitchFamily="34" charset="0"/>
                <a:ea typeface="Inter" pitchFamily="34" charset="-122"/>
                <a:cs typeface="Inter" pitchFamily="34" charset="-120"/>
              </a:rPr>
              <a:t>Strategic changes</a:t>
            </a:r>
            <a:endParaRPr lang="en-US" sz="1112" dirty="0">
              <a:solidFill>
                <a:prstClr val="black"/>
              </a:solidFill>
              <a:latin typeface="Calibri" panose="020F0502020204030204"/>
            </a:endParaRPr>
          </a:p>
        </p:txBody>
      </p:sp>
      <p:sp>
        <p:nvSpPr>
          <p:cNvPr id="31" name="Text 20"/>
          <p:cNvSpPr/>
          <p:nvPr/>
        </p:nvSpPr>
        <p:spPr>
          <a:xfrm>
            <a:off x="3785100" y="4643939"/>
            <a:ext cx="1106753" cy="203643"/>
          </a:xfrm>
          <a:prstGeom prst="rect">
            <a:avLst/>
          </a:prstGeom>
          <a:noFill/>
          <a:ln/>
        </p:spPr>
        <p:txBody>
          <a:bodyPr wrap="none" lIns="0" tIns="0" rIns="0" bIns="0" rtlCol="0" anchor="ctr">
            <a:normAutofit/>
          </a:bodyPr>
          <a:lstStyle/>
          <a:p>
            <a:pPr defTabSz="1219170"/>
            <a:r>
              <a:rPr lang="en-US" sz="1136" dirty="0">
                <a:solidFill>
                  <a:srgbClr val="ACB0B3"/>
                </a:solidFill>
                <a:latin typeface="Inter" pitchFamily="34" charset="0"/>
                <a:ea typeface="Inter" pitchFamily="34" charset="-122"/>
                <a:cs typeface="Inter" pitchFamily="34" charset="-120"/>
              </a:rPr>
              <a:t>Regulatory issues</a:t>
            </a:r>
            <a:endParaRPr lang="en-US" sz="1136" dirty="0">
              <a:solidFill>
                <a:prstClr val="black"/>
              </a:solidFill>
              <a:latin typeface="Calibri" panose="020F0502020204030204"/>
            </a:endParaRPr>
          </a:p>
        </p:txBody>
      </p:sp>
      <p:sp>
        <p:nvSpPr>
          <p:cNvPr id="32" name="Text 21"/>
          <p:cNvSpPr/>
          <p:nvPr/>
        </p:nvSpPr>
        <p:spPr>
          <a:xfrm>
            <a:off x="8012898" y="3904628"/>
            <a:ext cx="1341385" cy="194789"/>
          </a:xfrm>
          <a:prstGeom prst="rect">
            <a:avLst/>
          </a:prstGeom>
          <a:noFill/>
          <a:ln/>
        </p:spPr>
        <p:txBody>
          <a:bodyPr wrap="none" lIns="0" tIns="0" rIns="0" bIns="0" rtlCol="0" anchor="ctr">
            <a:normAutofit/>
          </a:bodyPr>
          <a:lstStyle/>
          <a:p>
            <a:pPr defTabSz="1219170"/>
            <a:r>
              <a:rPr lang="en-US" sz="1144" dirty="0">
                <a:solidFill>
                  <a:srgbClr val="C8C9CC"/>
                </a:solidFill>
                <a:latin typeface="Inter" pitchFamily="34" charset="0"/>
                <a:ea typeface="Inter" pitchFamily="34" charset="-122"/>
                <a:cs typeface="Inter" pitchFamily="34" charset="-120"/>
              </a:rPr>
              <a:t>Technical adjustment</a:t>
            </a:r>
            <a:endParaRPr lang="en-US" sz="1144" dirty="0">
              <a:solidFill>
                <a:prstClr val="black"/>
              </a:solidFill>
              <a:latin typeface="Calibri" panose="020F0502020204030204"/>
            </a:endParaRPr>
          </a:p>
        </p:txBody>
      </p:sp>
      <p:sp>
        <p:nvSpPr>
          <p:cNvPr id="33" name="Text 22"/>
          <p:cNvSpPr/>
          <p:nvPr/>
        </p:nvSpPr>
        <p:spPr>
          <a:xfrm>
            <a:off x="5210598" y="4015303"/>
            <a:ext cx="836705" cy="340880"/>
          </a:xfrm>
          <a:prstGeom prst="rect">
            <a:avLst/>
          </a:prstGeom>
          <a:noFill/>
          <a:ln/>
        </p:spPr>
        <p:txBody>
          <a:bodyPr wrap="none" lIns="0" tIns="0" rIns="0" bIns="0" rtlCol="0" anchor="ctr">
            <a:normAutofit/>
          </a:bodyPr>
          <a:lstStyle/>
          <a:p>
            <a:pPr algn="ctr" defTabSz="1219170"/>
            <a:r>
              <a:rPr lang="en-US" sz="927" b="1" dirty="0">
                <a:solidFill>
                  <a:srgbClr val="89AABB"/>
                </a:solidFill>
                <a:latin typeface="Inter" pitchFamily="34" charset="0"/>
                <a:ea typeface="Inter" pitchFamily="34" charset="-122"/>
                <a:cs typeface="Inter" pitchFamily="34" charset="-120"/>
              </a:rPr>
              <a:t>REGULATORY</a:t>
            </a:r>
            <a:endParaRPr lang="en-US" sz="927" dirty="0">
              <a:solidFill>
                <a:prstClr val="black"/>
              </a:solidFill>
              <a:latin typeface="Calibri" panose="020F0502020204030204"/>
            </a:endParaRPr>
          </a:p>
          <a:p>
            <a:pPr algn="ctr" defTabSz="1219170"/>
            <a:r>
              <a:rPr lang="en-US" sz="927" b="1" dirty="0">
                <a:solidFill>
                  <a:srgbClr val="89AABB"/>
                </a:solidFill>
                <a:latin typeface="Inter" pitchFamily="34" charset="0"/>
                <a:ea typeface="Inter" pitchFamily="34" charset="-122"/>
                <a:cs typeface="Inter" pitchFamily="34" charset="-120"/>
              </a:rPr>
              <a:t>ISSUES</a:t>
            </a:r>
            <a:endParaRPr lang="en-US" sz="927" dirty="0">
              <a:solidFill>
                <a:prstClr val="black"/>
              </a:solidFill>
              <a:latin typeface="Calibri" panose="020F0502020204030204"/>
            </a:endParaRPr>
          </a:p>
        </p:txBody>
      </p:sp>
      <p:sp>
        <p:nvSpPr>
          <p:cNvPr id="34" name="Text 23"/>
          <p:cNvSpPr/>
          <p:nvPr/>
        </p:nvSpPr>
        <p:spPr>
          <a:xfrm>
            <a:off x="3435365" y="3904628"/>
            <a:ext cx="770300" cy="199216"/>
          </a:xfrm>
          <a:prstGeom prst="rect">
            <a:avLst/>
          </a:prstGeom>
          <a:noFill/>
          <a:ln/>
        </p:spPr>
        <p:txBody>
          <a:bodyPr wrap="none" lIns="0" tIns="0" rIns="0" bIns="0" rtlCol="0" anchor="ctr">
            <a:normAutofit/>
          </a:bodyPr>
          <a:lstStyle/>
          <a:p>
            <a:pPr defTabSz="1219170"/>
            <a:r>
              <a:rPr lang="en-US" sz="1123" dirty="0">
                <a:solidFill>
                  <a:srgbClr val="CED0D2"/>
                </a:solidFill>
                <a:latin typeface="Inter" pitchFamily="34" charset="0"/>
                <a:ea typeface="Inter" pitchFamily="34" charset="-122"/>
                <a:cs typeface="Inter" pitchFamily="34" charset="-120"/>
              </a:rPr>
              <a:t>Profit-taking</a:t>
            </a:r>
            <a:endParaRPr lang="en-US" sz="1123" dirty="0">
              <a:solidFill>
                <a:prstClr val="black"/>
              </a:solidFill>
              <a:latin typeface="Calibri" panose="020F0502020204030204"/>
            </a:endParaRPr>
          </a:p>
        </p:txBody>
      </p:sp>
      <p:sp>
        <p:nvSpPr>
          <p:cNvPr id="35" name="Text 24"/>
          <p:cNvSpPr/>
          <p:nvPr/>
        </p:nvSpPr>
        <p:spPr>
          <a:xfrm>
            <a:off x="6419173" y="2833290"/>
            <a:ext cx="92967" cy="150519"/>
          </a:xfrm>
          <a:prstGeom prst="rect">
            <a:avLst/>
          </a:prstGeom>
          <a:noFill/>
          <a:ln/>
        </p:spPr>
        <p:txBody>
          <a:bodyPr wrap="none" lIns="0" tIns="0" rIns="0" bIns="0" rtlCol="0" anchor="ctr">
            <a:normAutofit lnSpcReduction="10000"/>
          </a:bodyPr>
          <a:lstStyle/>
          <a:p>
            <a:pPr algn="ctr" defTabSz="1219170"/>
            <a:r>
              <a:rPr lang="en-US" sz="1095" dirty="0">
                <a:solidFill>
                  <a:srgbClr val="C4DFE7"/>
                </a:solidFill>
                <a:latin typeface="Inter" pitchFamily="34" charset="0"/>
                <a:ea typeface="Inter" pitchFamily="34" charset="-122"/>
                <a:cs typeface="Inter" pitchFamily="34" charset="-120"/>
              </a:rPr>
              <a:t>5</a:t>
            </a:r>
            <a:endParaRPr lang="en-US" sz="1095" dirty="0">
              <a:solidFill>
                <a:prstClr val="black"/>
              </a:solidFill>
              <a:latin typeface="Calibri" panose="020F0502020204030204"/>
            </a:endParaRPr>
          </a:p>
        </p:txBody>
      </p:sp>
      <p:sp>
        <p:nvSpPr>
          <p:cNvPr id="36" name="Text 25"/>
          <p:cNvSpPr/>
          <p:nvPr/>
        </p:nvSpPr>
        <p:spPr>
          <a:xfrm>
            <a:off x="8145708" y="2049708"/>
            <a:ext cx="610928" cy="199216"/>
          </a:xfrm>
          <a:prstGeom prst="rect">
            <a:avLst/>
          </a:prstGeom>
          <a:noFill/>
          <a:ln/>
        </p:spPr>
        <p:txBody>
          <a:bodyPr wrap="none" lIns="0" tIns="0" rIns="0" bIns="0" rtlCol="0" anchor="ctr">
            <a:normAutofit/>
          </a:bodyPr>
          <a:lstStyle/>
          <a:p>
            <a:pPr defTabSz="1219170"/>
            <a:r>
              <a:rPr lang="en-US" sz="1088" dirty="0">
                <a:solidFill>
                  <a:srgbClr val="B7B8BA"/>
                </a:solidFill>
                <a:latin typeface="Inter" pitchFamily="34" charset="0"/>
                <a:ea typeface="Inter" pitchFamily="34" charset="-122"/>
                <a:cs typeface="Inter" pitchFamily="34" charset="-120"/>
              </a:rPr>
              <a:t>COVID-19</a:t>
            </a:r>
            <a:endParaRPr lang="en-US" sz="1088" dirty="0">
              <a:solidFill>
                <a:prstClr val="black"/>
              </a:solidFill>
              <a:latin typeface="Calibri" panose="020F0502020204030204"/>
            </a:endParaRPr>
          </a:p>
        </p:txBody>
      </p:sp>
      <p:sp>
        <p:nvSpPr>
          <p:cNvPr id="37" name="Text 26"/>
          <p:cNvSpPr/>
          <p:nvPr/>
        </p:nvSpPr>
        <p:spPr>
          <a:xfrm>
            <a:off x="3373385" y="1974450"/>
            <a:ext cx="717176" cy="389577"/>
          </a:xfrm>
          <a:prstGeom prst="rect">
            <a:avLst/>
          </a:prstGeom>
          <a:noFill/>
          <a:ln/>
        </p:spPr>
        <p:txBody>
          <a:bodyPr wrap="none" lIns="0" tIns="0" rIns="0" bIns="0" rtlCol="0" anchor="ctr">
            <a:normAutofit/>
          </a:bodyPr>
          <a:lstStyle/>
          <a:p>
            <a:pPr defTabSz="1219170"/>
            <a:r>
              <a:rPr lang="en-US" sz="1116" dirty="0">
                <a:solidFill>
                  <a:srgbClr val="D0D1D1"/>
                </a:solidFill>
                <a:latin typeface="Inter" pitchFamily="34" charset="0"/>
                <a:ea typeface="Inter" pitchFamily="34" charset="-122"/>
                <a:cs typeface="Inter" pitchFamily="34" charset="-120"/>
              </a:rPr>
              <a:t>Operational</a:t>
            </a:r>
            <a:endParaRPr lang="en-US" sz="1116" dirty="0">
              <a:solidFill>
                <a:prstClr val="black"/>
              </a:solidFill>
              <a:latin typeface="Calibri" panose="020F0502020204030204"/>
            </a:endParaRPr>
          </a:p>
          <a:p>
            <a:pPr defTabSz="1219170"/>
            <a:r>
              <a:rPr lang="en-US" sz="1116" dirty="0">
                <a:solidFill>
                  <a:srgbClr val="D0D1D1"/>
                </a:solidFill>
                <a:latin typeface="Inter" pitchFamily="34" charset="0"/>
                <a:ea typeface="Inter" pitchFamily="34" charset="-122"/>
                <a:cs typeface="Inter" pitchFamily="34" charset="-120"/>
              </a:rPr>
              <a:t>disruptions</a:t>
            </a:r>
            <a:endParaRPr lang="en-US" sz="1116" dirty="0">
              <a:solidFill>
                <a:prstClr val="black"/>
              </a:solidFill>
              <a:latin typeface="Calibri" panose="020F0502020204030204"/>
            </a:endParaRPr>
          </a:p>
        </p:txBody>
      </p:sp>
      <p:sp>
        <p:nvSpPr>
          <p:cNvPr id="38" name="Text 27"/>
          <p:cNvSpPr/>
          <p:nvPr/>
        </p:nvSpPr>
        <p:spPr>
          <a:xfrm>
            <a:off x="7565769" y="1252846"/>
            <a:ext cx="774728" cy="194789"/>
          </a:xfrm>
          <a:prstGeom prst="rect">
            <a:avLst/>
          </a:prstGeom>
          <a:noFill/>
          <a:ln/>
        </p:spPr>
        <p:txBody>
          <a:bodyPr wrap="none" lIns="0" tIns="0" rIns="0" bIns="0" rtlCol="0" anchor="ctr">
            <a:normAutofit/>
          </a:bodyPr>
          <a:lstStyle/>
          <a:p>
            <a:pPr defTabSz="1219170"/>
            <a:r>
              <a:rPr lang="en-US" sz="1133" dirty="0">
                <a:solidFill>
                  <a:srgbClr val="C4C4C5"/>
                </a:solidFill>
                <a:latin typeface="Inter" pitchFamily="34" charset="0"/>
                <a:ea typeface="Inter" pitchFamily="34" charset="-122"/>
                <a:cs typeface="Inter" pitchFamily="34" charset="-120"/>
              </a:rPr>
              <a:t>Competition</a:t>
            </a:r>
            <a:endParaRPr lang="en-US" sz="1133" dirty="0">
              <a:solidFill>
                <a:prstClr val="black"/>
              </a:solidFill>
              <a:latin typeface="Calibri" panose="020F0502020204030204"/>
            </a:endParaRPr>
          </a:p>
        </p:txBody>
      </p:sp>
      <p:sp>
        <p:nvSpPr>
          <p:cNvPr id="39" name="Text 28"/>
          <p:cNvSpPr/>
          <p:nvPr/>
        </p:nvSpPr>
        <p:spPr>
          <a:xfrm>
            <a:off x="3718694" y="1248419"/>
            <a:ext cx="1000505" cy="199216"/>
          </a:xfrm>
          <a:prstGeom prst="rect">
            <a:avLst/>
          </a:prstGeom>
          <a:noFill/>
          <a:ln/>
        </p:spPr>
        <p:txBody>
          <a:bodyPr wrap="none" lIns="0" tIns="0" rIns="0" bIns="0" rtlCol="0" anchor="ctr">
            <a:normAutofit/>
          </a:bodyPr>
          <a:lstStyle/>
          <a:p>
            <a:pPr defTabSz="1219170"/>
            <a:r>
              <a:rPr lang="en-US" sz="1147" dirty="0">
                <a:solidFill>
                  <a:srgbClr val="CECECE"/>
                </a:solidFill>
                <a:latin typeface="Inter" pitchFamily="34" charset="0"/>
                <a:ea typeface="Inter" pitchFamily="34" charset="-122"/>
                <a:cs typeface="Inter" pitchFamily="34" charset="-120"/>
              </a:rPr>
              <a:t>Market volatility</a:t>
            </a:r>
            <a:endParaRPr lang="en-US" sz="1147" dirty="0">
              <a:solidFill>
                <a:prstClr val="black"/>
              </a:solidFill>
              <a:latin typeface="Calibri" panose="020F0502020204030204"/>
            </a:endParaRPr>
          </a:p>
        </p:txBody>
      </p:sp>
      <p:sp>
        <p:nvSpPr>
          <p:cNvPr id="40" name="Text 29"/>
          <p:cNvSpPr/>
          <p:nvPr/>
        </p:nvSpPr>
        <p:spPr>
          <a:xfrm>
            <a:off x="1806223" y="1925753"/>
            <a:ext cx="885403" cy="185935"/>
          </a:xfrm>
          <a:prstGeom prst="rect">
            <a:avLst/>
          </a:prstGeom>
          <a:noFill/>
          <a:ln/>
        </p:spPr>
        <p:txBody>
          <a:bodyPr wrap="none" lIns="0" tIns="0" rIns="0" bIns="0" rtlCol="0" anchor="ctr">
            <a:normAutofit/>
          </a:bodyPr>
          <a:lstStyle/>
          <a:p>
            <a:pPr defTabSz="1219170"/>
            <a:r>
              <a:rPr lang="en-US" sz="1101" b="1" dirty="0">
                <a:solidFill>
                  <a:srgbClr val="A98A75"/>
                </a:solidFill>
                <a:latin typeface="Inter" pitchFamily="34" charset="0"/>
                <a:ea typeface="Inter" pitchFamily="34" charset="-122"/>
                <a:cs typeface="Inter" pitchFamily="34" charset="-120"/>
              </a:rPr>
              <a:t>FUEL COSTS</a:t>
            </a:r>
            <a:endParaRPr lang="en-US" sz="1101" dirty="0">
              <a:solidFill>
                <a:prstClr val="black"/>
              </a:solidFill>
              <a:latin typeface="Calibri" panose="020F0502020204030204"/>
            </a:endParaRPr>
          </a:p>
        </p:txBody>
      </p:sp>
      <p:sp>
        <p:nvSpPr>
          <p:cNvPr id="41" name="Text 30"/>
          <p:cNvSpPr/>
          <p:nvPr/>
        </p:nvSpPr>
        <p:spPr>
          <a:xfrm>
            <a:off x="9526937" y="1717682"/>
            <a:ext cx="1753099" cy="185935"/>
          </a:xfrm>
          <a:prstGeom prst="rect">
            <a:avLst/>
          </a:prstGeom>
          <a:noFill/>
          <a:ln/>
        </p:spPr>
        <p:txBody>
          <a:bodyPr wrap="none" lIns="0" tIns="0" rIns="0" bIns="0" rtlCol="0" anchor="ctr">
            <a:normAutofit/>
          </a:bodyPr>
          <a:lstStyle/>
          <a:p>
            <a:pPr defTabSz="1219170"/>
            <a:r>
              <a:rPr lang="en-US" sz="927" dirty="0">
                <a:solidFill>
                  <a:srgbClr val="817670"/>
                </a:solidFill>
                <a:latin typeface="Inter" pitchFamily="34" charset="0"/>
                <a:ea typeface="Inter" pitchFamily="34" charset="-122"/>
                <a:cs typeface="Inter" pitchFamily="34" charset="-120"/>
              </a:rPr>
              <a:t>HIGH FREQUENCY(~35EVENTS)</a:t>
            </a:r>
            <a:endParaRPr lang="en-US" sz="927" dirty="0">
              <a:solidFill>
                <a:prstClr val="black"/>
              </a:solidFill>
              <a:latin typeface="Calibri" panose="020F0502020204030204"/>
            </a:endParaRPr>
          </a:p>
        </p:txBody>
      </p:sp>
      <p:sp>
        <p:nvSpPr>
          <p:cNvPr id="42" name="Text 31"/>
          <p:cNvSpPr/>
          <p:nvPr/>
        </p:nvSpPr>
        <p:spPr>
          <a:xfrm>
            <a:off x="7623321" y="672907"/>
            <a:ext cx="699468" cy="181508"/>
          </a:xfrm>
          <a:prstGeom prst="rect">
            <a:avLst/>
          </a:prstGeom>
          <a:noFill/>
          <a:ln/>
        </p:spPr>
        <p:txBody>
          <a:bodyPr wrap="none" lIns="0" tIns="0" rIns="0" bIns="0" rtlCol="0" anchor="ctr">
            <a:normAutofit/>
          </a:bodyPr>
          <a:lstStyle/>
          <a:p>
            <a:pPr defTabSz="1219170"/>
            <a:r>
              <a:rPr lang="en-US" sz="927" dirty="0">
                <a:solidFill>
                  <a:srgbClr val="8A7A74"/>
                </a:solidFill>
                <a:latin typeface="Inter" pitchFamily="34" charset="0"/>
                <a:ea typeface="Inter" pitchFamily="34" charset="-122"/>
                <a:cs typeface="Inter" pitchFamily="34" charset="-120"/>
              </a:rPr>
              <a:t>(30 EVENTS)</a:t>
            </a:r>
            <a:endParaRPr lang="en-US" sz="927" dirty="0">
              <a:solidFill>
                <a:prstClr val="black"/>
              </a:solidFill>
              <a:latin typeface="Calibri" panose="020F0502020204030204"/>
            </a:endParaRPr>
          </a:p>
        </p:txBody>
      </p:sp>
      <p:sp>
        <p:nvSpPr>
          <p:cNvPr id="43" name="Text 32"/>
          <p:cNvSpPr/>
          <p:nvPr/>
        </p:nvSpPr>
        <p:spPr>
          <a:xfrm>
            <a:off x="6507713" y="677333"/>
            <a:ext cx="655199" cy="177080"/>
          </a:xfrm>
          <a:prstGeom prst="rect">
            <a:avLst/>
          </a:prstGeom>
          <a:noFill/>
          <a:ln/>
        </p:spPr>
        <p:txBody>
          <a:bodyPr wrap="none" lIns="0" tIns="0" rIns="0" bIns="0" rtlCol="0" anchor="ctr">
            <a:normAutofit lnSpcReduction="10000"/>
          </a:bodyPr>
          <a:lstStyle/>
          <a:p>
            <a:pPr defTabSz="1219170"/>
            <a:r>
              <a:rPr lang="en-US" sz="1171" dirty="0">
                <a:solidFill>
                  <a:srgbClr val="D2D3D2"/>
                </a:solidFill>
                <a:latin typeface="Inter" pitchFamily="34" charset="0"/>
                <a:ea typeface="Inter" pitchFamily="34" charset="-122"/>
                <a:cs typeface="Inter" pitchFamily="34" charset="-120"/>
              </a:rPr>
              <a:t>Fuel costs</a:t>
            </a:r>
            <a:endParaRPr lang="en-US" sz="1171" dirty="0">
              <a:solidFill>
                <a:prstClr val="black"/>
              </a:solidFill>
              <a:latin typeface="Calibri" panose="020F0502020204030204"/>
            </a:endParaRPr>
          </a:p>
        </p:txBody>
      </p:sp>
      <p:sp>
        <p:nvSpPr>
          <p:cNvPr id="44" name="Text 33"/>
          <p:cNvSpPr/>
          <p:nvPr/>
        </p:nvSpPr>
        <p:spPr>
          <a:xfrm>
            <a:off x="7623320" y="473691"/>
            <a:ext cx="885403" cy="199216"/>
          </a:xfrm>
          <a:prstGeom prst="rect">
            <a:avLst/>
          </a:prstGeom>
          <a:noFill/>
          <a:ln/>
        </p:spPr>
        <p:txBody>
          <a:bodyPr wrap="none" lIns="0" tIns="0" rIns="0" bIns="0" rtlCol="0" anchor="ctr">
            <a:normAutofit/>
          </a:bodyPr>
          <a:lstStyle/>
          <a:p>
            <a:pPr defTabSz="1219170"/>
            <a:r>
              <a:rPr lang="en-US" sz="1112" b="1" dirty="0">
                <a:solidFill>
                  <a:srgbClr val="957563"/>
                </a:solidFill>
                <a:latin typeface="Inter" pitchFamily="34" charset="0"/>
                <a:ea typeface="Inter" pitchFamily="34" charset="-122"/>
                <a:cs typeface="Inter" pitchFamily="34" charset="-120"/>
              </a:rPr>
              <a:t>FUEL COSTS</a:t>
            </a:r>
            <a:endParaRPr lang="en-US" sz="1112" dirty="0">
              <a:solidFill>
                <a:prstClr val="black"/>
              </a:solidFill>
              <a:latin typeface="Calibri" panose="020F0502020204030204"/>
            </a:endParaRPr>
          </a:p>
        </p:txBody>
      </p:sp>
      <p:sp>
        <p:nvSpPr>
          <p:cNvPr id="45" name="Text 34"/>
          <p:cNvSpPr/>
          <p:nvPr/>
        </p:nvSpPr>
        <p:spPr>
          <a:xfrm>
            <a:off x="4998100" y="672907"/>
            <a:ext cx="1013787" cy="185935"/>
          </a:xfrm>
          <a:prstGeom prst="rect">
            <a:avLst/>
          </a:prstGeom>
          <a:noFill/>
          <a:ln/>
        </p:spPr>
        <p:txBody>
          <a:bodyPr wrap="none" lIns="0" tIns="0" rIns="0" bIns="0" rtlCol="0" anchor="ctr">
            <a:normAutofit/>
          </a:bodyPr>
          <a:lstStyle/>
          <a:p>
            <a:pPr defTabSz="1219170"/>
            <a:r>
              <a:rPr lang="en-US" sz="1153" dirty="0">
                <a:solidFill>
                  <a:srgbClr val="CFCFCF"/>
                </a:solidFill>
                <a:latin typeface="Inter" pitchFamily="34" charset="0"/>
                <a:ea typeface="Inter" pitchFamily="34" charset="-122"/>
                <a:cs typeface="Inter" pitchFamily="34" charset="-120"/>
              </a:rPr>
              <a:t>Industrial action</a:t>
            </a:r>
            <a:endParaRPr lang="en-US" sz="1153" dirty="0">
              <a:solidFill>
                <a:prstClr val="black"/>
              </a:solidFill>
              <a:latin typeface="Calibri" panose="020F0502020204030204"/>
            </a:endParaRPr>
          </a:p>
        </p:txBody>
      </p:sp>
      <p:sp>
        <p:nvSpPr>
          <p:cNvPr id="46" name="Text 35"/>
          <p:cNvSpPr/>
          <p:nvPr/>
        </p:nvSpPr>
        <p:spPr>
          <a:xfrm>
            <a:off x="389578" y="708323"/>
            <a:ext cx="3160889" cy="690615"/>
          </a:xfrm>
          <a:prstGeom prst="rect">
            <a:avLst/>
          </a:prstGeom>
          <a:noFill/>
          <a:ln/>
        </p:spPr>
        <p:txBody>
          <a:bodyPr wrap="none" lIns="0" tIns="0" rIns="0" bIns="0" rtlCol="0" anchor="ctr">
            <a:normAutofit lnSpcReduction="10000"/>
          </a:bodyPr>
          <a:lstStyle/>
          <a:p>
            <a:pPr defTabSz="1219170"/>
            <a:r>
              <a:rPr lang="en-US" sz="2291" b="1" dirty="0">
                <a:solidFill>
                  <a:srgbClr val="767786"/>
                </a:solidFill>
                <a:latin typeface="Inter" pitchFamily="34" charset="0"/>
                <a:ea typeface="Inter" pitchFamily="34" charset="-122"/>
                <a:cs typeface="Inter" pitchFamily="34" charset="-120"/>
              </a:rPr>
              <a:t>Why Fuel Prices Trump</a:t>
            </a:r>
            <a:endParaRPr lang="en-US" sz="2291" dirty="0">
              <a:solidFill>
                <a:prstClr val="black"/>
              </a:solidFill>
              <a:latin typeface="Calibri" panose="020F0502020204030204"/>
            </a:endParaRPr>
          </a:p>
          <a:p>
            <a:pPr defTabSz="1219170"/>
            <a:r>
              <a:rPr lang="en-US" sz="2291" b="1" dirty="0">
                <a:solidFill>
                  <a:srgbClr val="767786"/>
                </a:solidFill>
                <a:latin typeface="Inter" pitchFamily="34" charset="0"/>
                <a:ea typeface="Inter" pitchFamily="34" charset="-122"/>
                <a:cs typeface="Inter" pitchFamily="34" charset="-120"/>
              </a:rPr>
              <a:t>Reputation Risk</a:t>
            </a:r>
            <a:endParaRPr lang="en-US" sz="2291" dirty="0">
              <a:solidFill>
                <a:prstClr val="black"/>
              </a:solidFill>
              <a:latin typeface="Calibri" panose="020F0502020204030204"/>
            </a:endParaRPr>
          </a:p>
        </p:txBody>
      </p:sp>
      <p:sp>
        <p:nvSpPr>
          <p:cNvPr id="47" name="Text 36"/>
          <p:cNvSpPr/>
          <p:nvPr/>
        </p:nvSpPr>
        <p:spPr>
          <a:xfrm>
            <a:off x="385151" y="296611"/>
            <a:ext cx="3107765" cy="398432"/>
          </a:xfrm>
          <a:prstGeom prst="rect">
            <a:avLst/>
          </a:prstGeom>
          <a:noFill/>
          <a:ln/>
        </p:spPr>
        <p:txBody>
          <a:bodyPr wrap="none" lIns="0" tIns="0" rIns="0" bIns="0" rtlCol="0" anchor="ctr">
            <a:normAutofit lnSpcReduction="10000"/>
          </a:bodyPr>
          <a:lstStyle/>
          <a:p>
            <a:pPr defTabSz="1219170"/>
            <a:r>
              <a:rPr lang="en-US" sz="2893" b="1" dirty="0">
                <a:solidFill>
                  <a:srgbClr val="E7E7E7"/>
                </a:solidFill>
                <a:latin typeface="Inter" pitchFamily="34" charset="0"/>
                <a:ea typeface="Inter" pitchFamily="34" charset="-122"/>
                <a:cs typeface="Inter" pitchFamily="34" charset="-120"/>
              </a:rPr>
              <a:t>The CEO's Radar:</a:t>
            </a:r>
            <a:endParaRPr lang="en-US" sz="2893" dirty="0">
              <a:solidFill>
                <a:prstClr val="black"/>
              </a:solidFill>
              <a:latin typeface="Calibri" panose="020F0502020204030204"/>
            </a:endParaRPr>
          </a:p>
        </p:txBody>
      </p:sp>
      <p:sp>
        <p:nvSpPr>
          <p:cNvPr id="3" name="Slide Number Placeholder 3">
            <a:extLst>
              <a:ext uri="{FF2B5EF4-FFF2-40B4-BE49-F238E27FC236}">
                <a16:creationId xmlns:a16="http://schemas.microsoft.com/office/drawing/2014/main" id="{873F027B-BA37-375D-42C2-4A2429A91B8B}"/>
              </a:ext>
            </a:extLst>
          </p:cNvPr>
          <p:cNvSpPr txBox="1">
            <a:spLocks/>
          </p:cNvSpPr>
          <p:nvPr/>
        </p:nvSpPr>
        <p:spPr>
          <a:xfrm>
            <a:off x="11467577" y="6400800"/>
            <a:ext cx="416447" cy="18648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41AFF56-1126-4107-9C02-BC0EFBF16431}" type="slidenum">
              <a:rPr lang="en-GB" sz="1000" smtClean="0">
                <a:solidFill>
                  <a:schemeClr val="bg1"/>
                </a:solidFill>
                <a:latin typeface="ABC Oracle Medium" panose="020B0504040202060203" pitchFamily="34" charset="77"/>
              </a:rPr>
              <a:pPr algn="r">
                <a:defRPr/>
              </a:pPr>
              <a:t>10</a:t>
            </a:fld>
            <a:endParaRPr lang="en-GB" sz="1000" dirty="0">
              <a:solidFill>
                <a:schemeClr val="bg1"/>
              </a:solidFill>
              <a:latin typeface="ABC Oracle Medium" panose="020B0504040202060203" pitchFamily="34" charset="77"/>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04837"/>
          </a:xfrm>
          <a:prstGeom prst="rect">
            <a:avLst/>
          </a:prstGeom>
        </p:spPr>
      </p:pic>
      <p:pic>
        <p:nvPicPr>
          <p:cNvPr id="3" name="Image 1" descr="preencoded.png"/>
          <p:cNvPicPr>
            <a:picLocks noChangeAspect="1"/>
          </p:cNvPicPr>
          <p:nvPr/>
        </p:nvPicPr>
        <p:blipFill>
          <a:blip r:embed="rId4"/>
          <a:stretch>
            <a:fillRect/>
          </a:stretch>
        </p:blipFill>
        <p:spPr>
          <a:xfrm>
            <a:off x="0" y="0"/>
            <a:ext cx="12192000" cy="6804837"/>
          </a:xfrm>
          <a:prstGeom prst="rect">
            <a:avLst/>
          </a:prstGeom>
        </p:spPr>
      </p:pic>
      <p:pic>
        <p:nvPicPr>
          <p:cNvPr id="5" name="Image 3" descr="preencoded.png"/>
          <p:cNvPicPr>
            <a:picLocks noChangeAspect="1"/>
          </p:cNvPicPr>
          <p:nvPr/>
        </p:nvPicPr>
        <p:blipFill>
          <a:blip r:embed="rId5"/>
          <a:stretch>
            <a:fillRect/>
          </a:stretch>
        </p:blipFill>
        <p:spPr>
          <a:xfrm>
            <a:off x="8545919" y="5768163"/>
            <a:ext cx="3008128" cy="93035"/>
          </a:xfrm>
          <a:prstGeom prst="rect">
            <a:avLst/>
          </a:prstGeom>
        </p:spPr>
      </p:pic>
      <p:pic>
        <p:nvPicPr>
          <p:cNvPr id="6" name="Image 4" descr="preencoded.png"/>
          <p:cNvPicPr>
            <a:picLocks noChangeAspect="1"/>
          </p:cNvPicPr>
          <p:nvPr/>
        </p:nvPicPr>
        <p:blipFill>
          <a:blip r:embed="rId6"/>
          <a:stretch>
            <a:fillRect/>
          </a:stretch>
        </p:blipFill>
        <p:spPr>
          <a:xfrm>
            <a:off x="8532629" y="1258188"/>
            <a:ext cx="3030279" cy="4266313"/>
          </a:xfrm>
          <a:prstGeom prst="rect">
            <a:avLst/>
          </a:prstGeom>
        </p:spPr>
      </p:pic>
      <p:pic>
        <p:nvPicPr>
          <p:cNvPr id="7" name="Image 5" descr="preencoded.png"/>
          <p:cNvPicPr>
            <a:picLocks noChangeAspect="1"/>
          </p:cNvPicPr>
          <p:nvPr/>
        </p:nvPicPr>
        <p:blipFill>
          <a:blip r:embed="rId7"/>
          <a:stretch>
            <a:fillRect/>
          </a:stretch>
        </p:blipFill>
        <p:spPr>
          <a:xfrm>
            <a:off x="8696547" y="3198628"/>
            <a:ext cx="53163" cy="53163"/>
          </a:xfrm>
          <a:prstGeom prst="rect">
            <a:avLst/>
          </a:prstGeom>
        </p:spPr>
      </p:pic>
      <p:pic>
        <p:nvPicPr>
          <p:cNvPr id="8" name="Image 6" descr="preencoded.png"/>
          <p:cNvPicPr>
            <a:picLocks noChangeAspect="1"/>
          </p:cNvPicPr>
          <p:nvPr/>
        </p:nvPicPr>
        <p:blipFill>
          <a:blip r:embed="rId8"/>
          <a:stretch>
            <a:fillRect/>
          </a:stretch>
        </p:blipFill>
        <p:spPr>
          <a:xfrm>
            <a:off x="8692117" y="1927152"/>
            <a:ext cx="57593" cy="57593"/>
          </a:xfrm>
          <a:prstGeom prst="rect">
            <a:avLst/>
          </a:prstGeom>
        </p:spPr>
      </p:pic>
      <p:sp>
        <p:nvSpPr>
          <p:cNvPr id="9" name="Text 0"/>
          <p:cNvSpPr/>
          <p:nvPr/>
        </p:nvSpPr>
        <p:spPr>
          <a:xfrm>
            <a:off x="8864896" y="3087873"/>
            <a:ext cx="2365744" cy="1834116"/>
          </a:xfrm>
          <a:prstGeom prst="rect">
            <a:avLst/>
          </a:prstGeom>
          <a:noFill/>
          <a:ln/>
        </p:spPr>
        <p:txBody>
          <a:bodyPr wrap="none" lIns="0" tIns="0" rIns="0" bIns="0" rtlCol="0" anchor="ctr">
            <a:normAutofit/>
          </a:bodyPr>
          <a:lstStyle/>
          <a:p>
            <a:pPr defTabSz="1219170"/>
            <a:r>
              <a:rPr lang="en-US" sz="1504" b="1" dirty="0">
                <a:solidFill>
                  <a:srgbClr val="A2A6AC"/>
                </a:solidFill>
                <a:latin typeface="Inter" pitchFamily="34" charset="0"/>
                <a:ea typeface="Inter" pitchFamily="34" charset="-122"/>
                <a:cs typeface="Inter" pitchFamily="34" charset="-120"/>
              </a:rPr>
              <a:t>Naive models assume</a:t>
            </a:r>
            <a:endParaRPr lang="en-US" sz="1504" dirty="0">
              <a:solidFill>
                <a:prstClr val="black"/>
              </a:solidFill>
              <a:latin typeface="Calibri" panose="020F0502020204030204"/>
            </a:endParaRPr>
          </a:p>
          <a:p>
            <a:pPr defTabSz="1219170"/>
            <a:r>
              <a:rPr lang="en-US" sz="1504" b="1" dirty="0">
                <a:solidFill>
                  <a:srgbClr val="A2A6AC"/>
                </a:solidFill>
                <a:latin typeface="Inter" pitchFamily="34" charset="0"/>
                <a:ea typeface="Inter" pitchFamily="34" charset="-122"/>
                <a:cs typeface="Inter" pitchFamily="34" charset="-120"/>
              </a:rPr>
              <a:t>reputation damage flows</a:t>
            </a:r>
            <a:endParaRPr lang="en-US" sz="1504" dirty="0">
              <a:solidFill>
                <a:prstClr val="black"/>
              </a:solidFill>
              <a:latin typeface="Calibri" panose="020F0502020204030204"/>
            </a:endParaRPr>
          </a:p>
          <a:p>
            <a:pPr defTabSz="1219170"/>
            <a:r>
              <a:rPr lang="en-US" sz="1504" b="1" dirty="0">
                <a:solidFill>
                  <a:srgbClr val="A2A6AC"/>
                </a:solidFill>
                <a:latin typeface="Inter" pitchFamily="34" charset="0"/>
                <a:ea typeface="Inter" pitchFamily="34" charset="-122"/>
                <a:cs typeface="Inter" pitchFamily="34" charset="-120"/>
              </a:rPr>
              <a:t>cleanly into immediate</a:t>
            </a:r>
            <a:endParaRPr lang="en-US" sz="1504" dirty="0">
              <a:solidFill>
                <a:prstClr val="black"/>
              </a:solidFill>
              <a:latin typeface="Calibri" panose="020F0502020204030204"/>
            </a:endParaRPr>
          </a:p>
          <a:p>
            <a:pPr defTabSz="1219170"/>
            <a:r>
              <a:rPr lang="en-US" sz="1504" b="1" dirty="0">
                <a:solidFill>
                  <a:srgbClr val="A2A6AC"/>
                </a:solidFill>
                <a:latin typeface="Inter" pitchFamily="34" charset="0"/>
                <a:ea typeface="Inter" pitchFamily="34" charset="-122"/>
                <a:cs typeface="Inter" pitchFamily="34" charset="-120"/>
              </a:rPr>
              <a:t>revenue loss. They are</a:t>
            </a:r>
            <a:endParaRPr lang="en-US" sz="1504" dirty="0">
              <a:solidFill>
                <a:prstClr val="black"/>
              </a:solidFill>
              <a:latin typeface="Calibri" panose="020F0502020204030204"/>
            </a:endParaRPr>
          </a:p>
          <a:p>
            <a:pPr defTabSz="1219170"/>
            <a:r>
              <a:rPr lang="en-US" sz="1504" b="1" dirty="0">
                <a:solidFill>
                  <a:srgbClr val="A2A6AC"/>
                </a:solidFill>
                <a:latin typeface="Inter" pitchFamily="34" charset="0"/>
                <a:ea typeface="Inter" pitchFamily="34" charset="-122"/>
                <a:cs typeface="Inter" pitchFamily="34" charset="-120"/>
              </a:rPr>
              <a:t>wrong. Customer anger is</a:t>
            </a:r>
            <a:endParaRPr lang="en-US" sz="1504" dirty="0">
              <a:solidFill>
                <a:prstClr val="black"/>
              </a:solidFill>
              <a:latin typeface="Calibri" panose="020F0502020204030204"/>
            </a:endParaRPr>
          </a:p>
          <a:p>
            <a:pPr defTabSz="1219170"/>
            <a:r>
              <a:rPr lang="en-US" sz="1504" b="1" dirty="0">
                <a:solidFill>
                  <a:srgbClr val="A2A6AC"/>
                </a:solidFill>
                <a:latin typeface="Inter" pitchFamily="34" charset="0"/>
                <a:ea typeface="Inter" pitchFamily="34" charset="-122"/>
                <a:cs typeface="Inter" pitchFamily="34" charset="-120"/>
              </a:rPr>
              <a:t>a background force, not</a:t>
            </a:r>
            <a:endParaRPr lang="en-US" sz="1504" dirty="0">
              <a:solidFill>
                <a:prstClr val="black"/>
              </a:solidFill>
              <a:latin typeface="Calibri" panose="020F0502020204030204"/>
            </a:endParaRPr>
          </a:p>
          <a:p>
            <a:pPr defTabSz="1219170"/>
            <a:r>
              <a:rPr lang="en-US" sz="1504" b="1" dirty="0">
                <a:solidFill>
                  <a:srgbClr val="A2A6AC"/>
                </a:solidFill>
                <a:latin typeface="Inter" pitchFamily="34" charset="0"/>
                <a:ea typeface="Inter" pitchFamily="34" charset="-122"/>
                <a:cs typeface="Inter" pitchFamily="34" charset="-120"/>
              </a:rPr>
              <a:t>the direct threat.</a:t>
            </a:r>
            <a:endParaRPr lang="en-US" sz="1504" dirty="0">
              <a:solidFill>
                <a:prstClr val="black"/>
              </a:solidFill>
              <a:latin typeface="Calibri" panose="020F0502020204030204"/>
            </a:endParaRPr>
          </a:p>
        </p:txBody>
      </p:sp>
      <p:sp>
        <p:nvSpPr>
          <p:cNvPr id="10" name="Text 1"/>
          <p:cNvSpPr/>
          <p:nvPr/>
        </p:nvSpPr>
        <p:spPr>
          <a:xfrm>
            <a:off x="8864896" y="1811966"/>
            <a:ext cx="2458779" cy="1067687"/>
          </a:xfrm>
          <a:prstGeom prst="rect">
            <a:avLst/>
          </a:prstGeom>
          <a:noFill/>
          <a:ln/>
        </p:spPr>
        <p:txBody>
          <a:bodyPr wrap="none" lIns="0" tIns="0" rIns="0" bIns="0" rtlCol="0" anchor="ctr">
            <a:normAutofit/>
          </a:bodyPr>
          <a:lstStyle/>
          <a:p>
            <a:pPr defTabSz="1219170"/>
            <a:r>
              <a:rPr lang="en-US" sz="1496" b="1" dirty="0">
                <a:solidFill>
                  <a:srgbClr val="B0B4B9"/>
                </a:solidFill>
                <a:latin typeface="Inter" pitchFamily="34" charset="0"/>
                <a:ea typeface="Inter" pitchFamily="34" charset="-122"/>
                <a:cs typeface="Inter" pitchFamily="34" charset="-120"/>
              </a:rPr>
              <a:t>Customer trust fell sharply,</a:t>
            </a:r>
            <a:endParaRPr lang="en-US" sz="1496" dirty="0">
              <a:solidFill>
                <a:prstClr val="black"/>
              </a:solidFill>
              <a:latin typeface="Calibri" panose="020F0502020204030204"/>
            </a:endParaRPr>
          </a:p>
          <a:p>
            <a:pPr defTabSz="1219170"/>
            <a:r>
              <a:rPr lang="en-US" sz="1496" b="1" dirty="0">
                <a:solidFill>
                  <a:srgbClr val="B0B4B9"/>
                </a:solidFill>
                <a:latin typeface="Inter" pitchFamily="34" charset="0"/>
                <a:ea typeface="Inter" pitchFamily="34" charset="-122"/>
                <a:cs typeface="Inter" pitchFamily="34" charset="-120"/>
              </a:rPr>
              <a:t>but in an oligopoly with</a:t>
            </a:r>
            <a:endParaRPr lang="en-US" sz="1496" dirty="0">
              <a:solidFill>
                <a:prstClr val="black"/>
              </a:solidFill>
              <a:latin typeface="Calibri" panose="020F0502020204030204"/>
            </a:endParaRPr>
          </a:p>
          <a:p>
            <a:pPr defTabSz="1219170"/>
            <a:r>
              <a:rPr lang="en-US" sz="1496" b="1" dirty="0">
                <a:solidFill>
                  <a:srgbClr val="B0B4B9"/>
                </a:solidFill>
                <a:latin typeface="Inter" pitchFamily="34" charset="0"/>
                <a:ea typeface="Inter" pitchFamily="34" charset="-122"/>
                <a:cs typeface="Inter" pitchFamily="34" charset="-120"/>
              </a:rPr>
              <a:t>fixed supply, passengers</a:t>
            </a:r>
            <a:endParaRPr lang="en-US" sz="1496" dirty="0">
              <a:solidFill>
                <a:prstClr val="black"/>
              </a:solidFill>
              <a:latin typeface="Calibri" panose="020F0502020204030204"/>
            </a:endParaRPr>
          </a:p>
          <a:p>
            <a:pPr defTabSz="1219170"/>
            <a:r>
              <a:rPr lang="en-US" sz="1496" b="1" dirty="0">
                <a:solidFill>
                  <a:srgbClr val="B0B4B9"/>
                </a:solidFill>
                <a:latin typeface="Inter" pitchFamily="34" charset="0"/>
                <a:ea typeface="Inter" pitchFamily="34" charset="-122"/>
                <a:cs typeface="Inter" pitchFamily="34" charset="-120"/>
              </a:rPr>
              <a:t>couldn't easily switch.</a:t>
            </a:r>
            <a:endParaRPr lang="en-US" sz="1496" dirty="0">
              <a:solidFill>
                <a:prstClr val="black"/>
              </a:solidFill>
              <a:latin typeface="Calibri" panose="020F0502020204030204"/>
            </a:endParaRPr>
          </a:p>
        </p:txBody>
      </p:sp>
      <p:sp>
        <p:nvSpPr>
          <p:cNvPr id="11" name="Text 2"/>
          <p:cNvSpPr/>
          <p:nvPr/>
        </p:nvSpPr>
        <p:spPr>
          <a:xfrm>
            <a:off x="8678825" y="1342360"/>
            <a:ext cx="1395523" cy="225941"/>
          </a:xfrm>
          <a:prstGeom prst="rect">
            <a:avLst/>
          </a:prstGeom>
          <a:noFill/>
          <a:ln/>
        </p:spPr>
        <p:txBody>
          <a:bodyPr wrap="none" lIns="0" tIns="0" rIns="0" bIns="0" rtlCol="0" anchor="ctr">
            <a:normAutofit/>
          </a:bodyPr>
          <a:lstStyle/>
          <a:p>
            <a:pPr defTabSz="1219170"/>
            <a:r>
              <a:rPr lang="en-US" sz="1405" b="1" dirty="0">
                <a:solidFill>
                  <a:srgbClr val="BCBFC3"/>
                </a:solidFill>
                <a:latin typeface="Inter" pitchFamily="34" charset="0"/>
                <a:ea typeface="Inter" pitchFamily="34" charset="-122"/>
                <a:cs typeface="Inter" pitchFamily="34" charset="-120"/>
              </a:rPr>
              <a:t>OBSERVATIONS</a:t>
            </a:r>
            <a:endParaRPr lang="en-US" sz="1405" dirty="0">
              <a:solidFill>
                <a:prstClr val="black"/>
              </a:solidFill>
              <a:latin typeface="Calibri" panose="020F0502020204030204"/>
            </a:endParaRPr>
          </a:p>
        </p:txBody>
      </p:sp>
      <p:sp>
        <p:nvSpPr>
          <p:cNvPr id="12" name="Text 3"/>
          <p:cNvSpPr/>
          <p:nvPr/>
        </p:nvSpPr>
        <p:spPr>
          <a:xfrm>
            <a:off x="7832651" y="4731488"/>
            <a:ext cx="279104" cy="172779"/>
          </a:xfrm>
          <a:prstGeom prst="rect">
            <a:avLst/>
          </a:prstGeom>
          <a:noFill/>
          <a:ln/>
        </p:spPr>
        <p:txBody>
          <a:bodyPr wrap="none" lIns="0" tIns="0" rIns="0" bIns="0" rtlCol="0" anchor="ctr">
            <a:normAutofit/>
          </a:bodyPr>
          <a:lstStyle/>
          <a:p>
            <a:pPr defTabSz="1219170"/>
            <a:r>
              <a:rPr lang="en-US" sz="1064" dirty="0">
                <a:solidFill>
                  <a:srgbClr val="777D87"/>
                </a:solidFill>
                <a:latin typeface="Inter" pitchFamily="34" charset="0"/>
                <a:ea typeface="Inter" pitchFamily="34" charset="-122"/>
                <a:cs typeface="Inter" pitchFamily="34" charset="-120"/>
              </a:rPr>
              <a:t>50%</a:t>
            </a:r>
            <a:endParaRPr lang="en-US" sz="1064" dirty="0">
              <a:solidFill>
                <a:prstClr val="black"/>
              </a:solidFill>
              <a:latin typeface="Calibri" panose="020F0502020204030204"/>
            </a:endParaRPr>
          </a:p>
        </p:txBody>
      </p:sp>
      <p:sp>
        <p:nvSpPr>
          <p:cNvPr id="13" name="Text 4"/>
          <p:cNvSpPr/>
          <p:nvPr/>
        </p:nvSpPr>
        <p:spPr>
          <a:xfrm>
            <a:off x="651244" y="4727060"/>
            <a:ext cx="287965" cy="177209"/>
          </a:xfrm>
          <a:prstGeom prst="rect">
            <a:avLst/>
          </a:prstGeom>
          <a:noFill/>
          <a:ln/>
        </p:spPr>
        <p:txBody>
          <a:bodyPr wrap="none" lIns="0" tIns="0" rIns="0" bIns="0" rtlCol="0" anchor="ctr">
            <a:normAutofit lnSpcReduction="10000"/>
          </a:bodyPr>
          <a:lstStyle/>
          <a:p>
            <a:pPr defTabSz="1219170"/>
            <a:r>
              <a:rPr lang="en-US" sz="1165" dirty="0">
                <a:solidFill>
                  <a:srgbClr val="737A84"/>
                </a:solidFill>
                <a:latin typeface="Inter" pitchFamily="34" charset="0"/>
                <a:ea typeface="Inter" pitchFamily="34" charset="-122"/>
                <a:cs typeface="Inter" pitchFamily="34" charset="-120"/>
              </a:rPr>
              <a:t>75%</a:t>
            </a:r>
            <a:endParaRPr lang="en-US" sz="1165" dirty="0">
              <a:solidFill>
                <a:prstClr val="black"/>
              </a:solidFill>
              <a:latin typeface="Calibri" panose="020F0502020204030204"/>
            </a:endParaRPr>
          </a:p>
        </p:txBody>
      </p:sp>
      <p:sp>
        <p:nvSpPr>
          <p:cNvPr id="14" name="Text 5"/>
          <p:cNvSpPr/>
          <p:nvPr/>
        </p:nvSpPr>
        <p:spPr>
          <a:xfrm>
            <a:off x="7828222" y="4257454"/>
            <a:ext cx="283535" cy="177209"/>
          </a:xfrm>
          <a:prstGeom prst="rect">
            <a:avLst/>
          </a:prstGeom>
          <a:noFill/>
          <a:ln/>
        </p:spPr>
        <p:txBody>
          <a:bodyPr wrap="none" lIns="0" tIns="0" rIns="0" bIns="0" rtlCol="0" anchor="ctr">
            <a:normAutofit/>
          </a:bodyPr>
          <a:lstStyle/>
          <a:p>
            <a:pPr defTabSz="1219170"/>
            <a:r>
              <a:rPr lang="en-US" sz="1032" b="1" dirty="0">
                <a:solidFill>
                  <a:srgbClr val="757A85"/>
                </a:solidFill>
                <a:latin typeface="Inter" pitchFamily="34" charset="0"/>
                <a:ea typeface="Inter" pitchFamily="34" charset="-122"/>
                <a:cs typeface="Inter" pitchFamily="34" charset="-120"/>
              </a:rPr>
              <a:t>53%</a:t>
            </a:r>
            <a:endParaRPr lang="en-US" sz="1032" dirty="0">
              <a:solidFill>
                <a:prstClr val="black"/>
              </a:solidFill>
              <a:latin typeface="Calibri" panose="020F0502020204030204"/>
            </a:endParaRPr>
          </a:p>
        </p:txBody>
      </p:sp>
      <p:sp>
        <p:nvSpPr>
          <p:cNvPr id="15" name="Text 6"/>
          <p:cNvSpPr/>
          <p:nvPr/>
        </p:nvSpPr>
        <p:spPr>
          <a:xfrm>
            <a:off x="651244" y="4261884"/>
            <a:ext cx="287965" cy="168349"/>
          </a:xfrm>
          <a:prstGeom prst="rect">
            <a:avLst/>
          </a:prstGeom>
          <a:noFill/>
          <a:ln/>
        </p:spPr>
        <p:txBody>
          <a:bodyPr wrap="none" lIns="0" tIns="0" rIns="0" bIns="0" rtlCol="0" anchor="ctr">
            <a:normAutofit/>
          </a:bodyPr>
          <a:lstStyle/>
          <a:p>
            <a:pPr defTabSz="1219170"/>
            <a:r>
              <a:rPr lang="en-US" sz="1103" dirty="0">
                <a:solidFill>
                  <a:srgbClr val="707681"/>
                </a:solidFill>
                <a:latin typeface="Inter" pitchFamily="34" charset="0"/>
                <a:ea typeface="Inter" pitchFamily="34" charset="-122"/>
                <a:cs typeface="Inter" pitchFamily="34" charset="-120"/>
              </a:rPr>
              <a:t>60%</a:t>
            </a:r>
            <a:endParaRPr lang="en-US" sz="1103" dirty="0">
              <a:solidFill>
                <a:prstClr val="black"/>
              </a:solidFill>
              <a:latin typeface="Calibri" panose="020F0502020204030204"/>
            </a:endParaRPr>
          </a:p>
        </p:txBody>
      </p:sp>
      <p:sp>
        <p:nvSpPr>
          <p:cNvPr id="16" name="Text 7"/>
          <p:cNvSpPr/>
          <p:nvPr/>
        </p:nvSpPr>
        <p:spPr>
          <a:xfrm>
            <a:off x="7832651" y="3783419"/>
            <a:ext cx="279104" cy="172779"/>
          </a:xfrm>
          <a:prstGeom prst="rect">
            <a:avLst/>
          </a:prstGeom>
          <a:noFill/>
          <a:ln/>
        </p:spPr>
        <p:txBody>
          <a:bodyPr wrap="none" lIns="0" tIns="0" rIns="0" bIns="0" rtlCol="0" anchor="ctr">
            <a:normAutofit/>
          </a:bodyPr>
          <a:lstStyle/>
          <a:p>
            <a:pPr defTabSz="1219170"/>
            <a:r>
              <a:rPr lang="en-US" sz="1032" dirty="0">
                <a:solidFill>
                  <a:srgbClr val="797E88"/>
                </a:solidFill>
                <a:latin typeface="Inter" pitchFamily="34" charset="0"/>
                <a:ea typeface="Inter" pitchFamily="34" charset="-122"/>
                <a:cs typeface="Inter" pitchFamily="34" charset="-120"/>
              </a:rPr>
              <a:t>64%</a:t>
            </a:r>
            <a:endParaRPr lang="en-US" sz="1032" dirty="0">
              <a:solidFill>
                <a:prstClr val="black"/>
              </a:solidFill>
              <a:latin typeface="Calibri" panose="020F0502020204030204"/>
            </a:endParaRPr>
          </a:p>
        </p:txBody>
      </p:sp>
      <p:sp>
        <p:nvSpPr>
          <p:cNvPr id="17" name="Text 8"/>
          <p:cNvSpPr/>
          <p:nvPr/>
        </p:nvSpPr>
        <p:spPr>
          <a:xfrm>
            <a:off x="651244" y="3783419"/>
            <a:ext cx="287965" cy="172779"/>
          </a:xfrm>
          <a:prstGeom prst="rect">
            <a:avLst/>
          </a:prstGeom>
          <a:noFill/>
          <a:ln/>
        </p:spPr>
        <p:txBody>
          <a:bodyPr wrap="none" lIns="0" tIns="0" rIns="0" bIns="0" rtlCol="0" anchor="ctr">
            <a:normAutofit/>
          </a:bodyPr>
          <a:lstStyle/>
          <a:p>
            <a:pPr defTabSz="1219170"/>
            <a:r>
              <a:rPr lang="en-US" sz="1051" b="1" dirty="0">
                <a:solidFill>
                  <a:srgbClr val="737984"/>
                </a:solidFill>
                <a:latin typeface="Inter" pitchFamily="34" charset="0"/>
                <a:ea typeface="Inter" pitchFamily="34" charset="-122"/>
                <a:cs typeface="Inter" pitchFamily="34" charset="-120"/>
              </a:rPr>
              <a:t>65%</a:t>
            </a:r>
            <a:endParaRPr lang="en-US" sz="1051" dirty="0">
              <a:solidFill>
                <a:prstClr val="black"/>
              </a:solidFill>
              <a:latin typeface="Calibri" panose="020F0502020204030204"/>
            </a:endParaRPr>
          </a:p>
        </p:txBody>
      </p:sp>
      <p:sp>
        <p:nvSpPr>
          <p:cNvPr id="18" name="Text 9"/>
          <p:cNvSpPr/>
          <p:nvPr/>
        </p:nvSpPr>
        <p:spPr>
          <a:xfrm>
            <a:off x="7832651" y="3313814"/>
            <a:ext cx="279104" cy="168349"/>
          </a:xfrm>
          <a:prstGeom prst="rect">
            <a:avLst/>
          </a:prstGeom>
          <a:noFill/>
          <a:ln/>
        </p:spPr>
        <p:txBody>
          <a:bodyPr wrap="none" lIns="0" tIns="0" rIns="0" bIns="0" rtlCol="0" anchor="ctr">
            <a:normAutofit/>
          </a:bodyPr>
          <a:lstStyle/>
          <a:p>
            <a:pPr defTabSz="1219170"/>
            <a:r>
              <a:rPr lang="en-US" sz="1015" b="1" dirty="0">
                <a:solidFill>
                  <a:srgbClr val="7E848E"/>
                </a:solidFill>
                <a:latin typeface="Inter" pitchFamily="34" charset="0"/>
                <a:ea typeface="Inter" pitchFamily="34" charset="-122"/>
                <a:cs typeface="Inter" pitchFamily="34" charset="-120"/>
              </a:rPr>
              <a:t>60%</a:t>
            </a:r>
            <a:endParaRPr lang="en-US" sz="1015" dirty="0">
              <a:solidFill>
                <a:prstClr val="black"/>
              </a:solidFill>
              <a:latin typeface="Calibri" panose="020F0502020204030204"/>
            </a:endParaRPr>
          </a:p>
        </p:txBody>
      </p:sp>
      <p:sp>
        <p:nvSpPr>
          <p:cNvPr id="19" name="Text 10"/>
          <p:cNvSpPr/>
          <p:nvPr/>
        </p:nvSpPr>
        <p:spPr>
          <a:xfrm>
            <a:off x="651244" y="3309384"/>
            <a:ext cx="287965" cy="172779"/>
          </a:xfrm>
          <a:prstGeom prst="rect">
            <a:avLst/>
          </a:prstGeom>
          <a:noFill/>
          <a:ln/>
        </p:spPr>
        <p:txBody>
          <a:bodyPr wrap="none" lIns="0" tIns="0" rIns="0" bIns="0" rtlCol="0" anchor="ctr">
            <a:normAutofit/>
          </a:bodyPr>
          <a:lstStyle/>
          <a:p>
            <a:pPr defTabSz="1219170"/>
            <a:r>
              <a:rPr lang="en-US" sz="1032" b="1" dirty="0">
                <a:solidFill>
                  <a:srgbClr val="777E88"/>
                </a:solidFill>
                <a:latin typeface="Inter" pitchFamily="34" charset="0"/>
                <a:ea typeface="Inter" pitchFamily="34" charset="-122"/>
                <a:cs typeface="Inter" pitchFamily="34" charset="-120"/>
              </a:rPr>
              <a:t>60%</a:t>
            </a:r>
            <a:endParaRPr lang="en-US" sz="1032" dirty="0">
              <a:solidFill>
                <a:prstClr val="black"/>
              </a:solidFill>
              <a:latin typeface="Calibri" panose="020F0502020204030204"/>
            </a:endParaRPr>
          </a:p>
        </p:txBody>
      </p:sp>
      <p:sp>
        <p:nvSpPr>
          <p:cNvPr id="20" name="Text 11"/>
          <p:cNvSpPr/>
          <p:nvPr/>
        </p:nvSpPr>
        <p:spPr>
          <a:xfrm>
            <a:off x="7832651" y="2839779"/>
            <a:ext cx="279104" cy="168349"/>
          </a:xfrm>
          <a:prstGeom prst="rect">
            <a:avLst/>
          </a:prstGeom>
          <a:noFill/>
          <a:ln/>
        </p:spPr>
        <p:txBody>
          <a:bodyPr wrap="none" lIns="0" tIns="0" rIns="0" bIns="0" rtlCol="0" anchor="ctr">
            <a:normAutofit/>
          </a:bodyPr>
          <a:lstStyle/>
          <a:p>
            <a:pPr defTabSz="1219170"/>
            <a:r>
              <a:rPr lang="en-US" sz="1032" b="1" dirty="0">
                <a:solidFill>
                  <a:srgbClr val="737983"/>
                </a:solidFill>
                <a:latin typeface="Inter" pitchFamily="34" charset="0"/>
                <a:ea typeface="Inter" pitchFamily="34" charset="-122"/>
                <a:cs typeface="Inter" pitchFamily="34" charset="-120"/>
              </a:rPr>
              <a:t>65%</a:t>
            </a:r>
            <a:endParaRPr lang="en-US" sz="1032" dirty="0">
              <a:solidFill>
                <a:prstClr val="black"/>
              </a:solidFill>
              <a:latin typeface="Calibri" panose="020F0502020204030204"/>
            </a:endParaRPr>
          </a:p>
        </p:txBody>
      </p:sp>
      <p:sp>
        <p:nvSpPr>
          <p:cNvPr id="21" name="Text 12"/>
          <p:cNvSpPr/>
          <p:nvPr/>
        </p:nvSpPr>
        <p:spPr>
          <a:xfrm>
            <a:off x="651244" y="2835349"/>
            <a:ext cx="287965" cy="172779"/>
          </a:xfrm>
          <a:prstGeom prst="rect">
            <a:avLst/>
          </a:prstGeom>
          <a:noFill/>
          <a:ln/>
        </p:spPr>
        <p:txBody>
          <a:bodyPr wrap="none" lIns="0" tIns="0" rIns="0" bIns="0" rtlCol="0" anchor="ctr">
            <a:normAutofit/>
          </a:bodyPr>
          <a:lstStyle/>
          <a:p>
            <a:pPr defTabSz="1219170"/>
            <a:r>
              <a:rPr lang="en-US" sz="1081" b="1" dirty="0">
                <a:solidFill>
                  <a:srgbClr val="6F7681"/>
                </a:solidFill>
                <a:latin typeface="Inter" pitchFamily="34" charset="0"/>
                <a:ea typeface="Inter" pitchFamily="34" charset="-122"/>
                <a:cs typeface="Inter" pitchFamily="34" charset="-120"/>
              </a:rPr>
              <a:t>70%</a:t>
            </a:r>
            <a:endParaRPr lang="en-US" sz="1081" dirty="0">
              <a:solidFill>
                <a:prstClr val="black"/>
              </a:solidFill>
              <a:latin typeface="Calibri" panose="020F0502020204030204"/>
            </a:endParaRPr>
          </a:p>
        </p:txBody>
      </p:sp>
      <p:sp>
        <p:nvSpPr>
          <p:cNvPr id="22" name="Text 13"/>
          <p:cNvSpPr/>
          <p:nvPr/>
        </p:nvSpPr>
        <p:spPr>
          <a:xfrm>
            <a:off x="7828222" y="2356884"/>
            <a:ext cx="283535" cy="172779"/>
          </a:xfrm>
          <a:prstGeom prst="rect">
            <a:avLst/>
          </a:prstGeom>
          <a:noFill/>
          <a:ln/>
        </p:spPr>
        <p:txBody>
          <a:bodyPr wrap="none" lIns="0" tIns="0" rIns="0" bIns="0" rtlCol="0" anchor="ctr">
            <a:normAutofit/>
          </a:bodyPr>
          <a:lstStyle/>
          <a:p>
            <a:pPr defTabSz="1219170"/>
            <a:r>
              <a:rPr lang="en-US" sz="1068" b="1" dirty="0">
                <a:solidFill>
                  <a:srgbClr val="6F7680"/>
                </a:solidFill>
                <a:latin typeface="Inter" pitchFamily="34" charset="0"/>
                <a:ea typeface="Inter" pitchFamily="34" charset="-122"/>
                <a:cs typeface="Inter" pitchFamily="34" charset="-120"/>
              </a:rPr>
              <a:t>70%</a:t>
            </a:r>
            <a:endParaRPr lang="en-US" sz="1068" dirty="0">
              <a:solidFill>
                <a:prstClr val="black"/>
              </a:solidFill>
              <a:latin typeface="Calibri" panose="020F0502020204030204"/>
            </a:endParaRPr>
          </a:p>
        </p:txBody>
      </p:sp>
      <p:sp>
        <p:nvSpPr>
          <p:cNvPr id="23" name="Text 14"/>
          <p:cNvSpPr/>
          <p:nvPr/>
        </p:nvSpPr>
        <p:spPr>
          <a:xfrm>
            <a:off x="655675" y="2356885"/>
            <a:ext cx="279104" cy="177209"/>
          </a:xfrm>
          <a:prstGeom prst="rect">
            <a:avLst/>
          </a:prstGeom>
          <a:noFill/>
          <a:ln/>
        </p:spPr>
        <p:txBody>
          <a:bodyPr wrap="none" lIns="0" tIns="0" rIns="0" bIns="0" rtlCol="0" anchor="ctr">
            <a:normAutofit/>
          </a:bodyPr>
          <a:lstStyle/>
          <a:p>
            <a:pPr defTabSz="1219170"/>
            <a:r>
              <a:rPr lang="en-US" sz="1053" b="1" dirty="0">
                <a:solidFill>
                  <a:srgbClr val="6E7680"/>
                </a:solidFill>
                <a:latin typeface="Inter" pitchFamily="34" charset="0"/>
                <a:ea typeface="Inter" pitchFamily="34" charset="-122"/>
                <a:cs typeface="Inter" pitchFamily="34" charset="-120"/>
              </a:rPr>
              <a:t>75%</a:t>
            </a:r>
            <a:endParaRPr lang="en-US" sz="1053" dirty="0">
              <a:solidFill>
                <a:prstClr val="black"/>
              </a:solidFill>
              <a:latin typeface="Calibri" panose="020F0502020204030204"/>
            </a:endParaRPr>
          </a:p>
        </p:txBody>
      </p:sp>
      <p:sp>
        <p:nvSpPr>
          <p:cNvPr id="24" name="Text 15"/>
          <p:cNvSpPr/>
          <p:nvPr/>
        </p:nvSpPr>
        <p:spPr>
          <a:xfrm>
            <a:off x="660104" y="1887280"/>
            <a:ext cx="274675" cy="177209"/>
          </a:xfrm>
          <a:prstGeom prst="rect">
            <a:avLst/>
          </a:prstGeom>
          <a:noFill/>
          <a:ln/>
        </p:spPr>
        <p:txBody>
          <a:bodyPr wrap="none" lIns="0" tIns="0" rIns="0" bIns="0" rtlCol="0" anchor="ctr">
            <a:normAutofit/>
          </a:bodyPr>
          <a:lstStyle/>
          <a:p>
            <a:pPr defTabSz="1219170"/>
            <a:r>
              <a:rPr lang="en-US" sz="1081" b="1" dirty="0">
                <a:solidFill>
                  <a:srgbClr val="707781"/>
                </a:solidFill>
                <a:latin typeface="Inter" pitchFamily="34" charset="0"/>
                <a:ea typeface="Inter" pitchFamily="34" charset="-122"/>
                <a:cs typeface="Inter" pitchFamily="34" charset="-120"/>
              </a:rPr>
              <a:t>81%</a:t>
            </a:r>
            <a:endParaRPr lang="en-US" sz="1081" dirty="0">
              <a:solidFill>
                <a:prstClr val="black"/>
              </a:solidFill>
              <a:latin typeface="Calibri" panose="020F0502020204030204"/>
            </a:endParaRPr>
          </a:p>
        </p:txBody>
      </p:sp>
      <p:pic>
        <p:nvPicPr>
          <p:cNvPr id="25" name="Image 7" descr="preencoded.png"/>
          <p:cNvPicPr>
            <a:picLocks noChangeAspect="1"/>
          </p:cNvPicPr>
          <p:nvPr/>
        </p:nvPicPr>
        <p:blipFill>
          <a:blip r:embed="rId9"/>
          <a:stretch>
            <a:fillRect/>
          </a:stretch>
        </p:blipFill>
        <p:spPr>
          <a:xfrm>
            <a:off x="1001232" y="1027814"/>
            <a:ext cx="6725093" cy="4882116"/>
          </a:xfrm>
          <a:prstGeom prst="rect">
            <a:avLst/>
          </a:prstGeom>
        </p:spPr>
      </p:pic>
      <p:pic>
        <p:nvPicPr>
          <p:cNvPr id="26" name="Image 8" descr="preencoded.png"/>
          <p:cNvPicPr>
            <a:picLocks noChangeAspect="1"/>
          </p:cNvPicPr>
          <p:nvPr/>
        </p:nvPicPr>
        <p:blipFill>
          <a:blip r:embed="rId10"/>
          <a:stretch>
            <a:fillRect/>
          </a:stretch>
        </p:blipFill>
        <p:spPr>
          <a:xfrm>
            <a:off x="6295360" y="5072616"/>
            <a:ext cx="540488" cy="513907"/>
          </a:xfrm>
          <a:prstGeom prst="rect">
            <a:avLst/>
          </a:prstGeom>
        </p:spPr>
      </p:pic>
      <p:pic>
        <p:nvPicPr>
          <p:cNvPr id="27" name="Image 9" descr="preencoded.png"/>
          <p:cNvPicPr>
            <a:picLocks noChangeAspect="1"/>
          </p:cNvPicPr>
          <p:nvPr/>
        </p:nvPicPr>
        <p:blipFill>
          <a:blip r:embed="rId11"/>
          <a:stretch>
            <a:fillRect/>
          </a:stretch>
        </p:blipFill>
        <p:spPr>
          <a:xfrm>
            <a:off x="6304221" y="5054896"/>
            <a:ext cx="513907" cy="287965"/>
          </a:xfrm>
          <a:prstGeom prst="rect">
            <a:avLst/>
          </a:prstGeom>
        </p:spPr>
      </p:pic>
      <p:pic>
        <p:nvPicPr>
          <p:cNvPr id="28" name="Image 10" descr="preencoded.png"/>
          <p:cNvPicPr>
            <a:picLocks noChangeAspect="1"/>
          </p:cNvPicPr>
          <p:nvPr/>
        </p:nvPicPr>
        <p:blipFill>
          <a:blip r:embed="rId12"/>
          <a:stretch>
            <a:fillRect/>
          </a:stretch>
        </p:blipFill>
        <p:spPr>
          <a:xfrm>
            <a:off x="1320210" y="5347291"/>
            <a:ext cx="305687" cy="48732"/>
          </a:xfrm>
          <a:prstGeom prst="rect">
            <a:avLst/>
          </a:prstGeom>
        </p:spPr>
      </p:pic>
      <p:pic>
        <p:nvPicPr>
          <p:cNvPr id="29" name="Image 11" descr="preencoded.png"/>
          <p:cNvPicPr>
            <a:picLocks noChangeAspect="1"/>
          </p:cNvPicPr>
          <p:nvPr/>
        </p:nvPicPr>
        <p:blipFill>
          <a:blip r:embed="rId13"/>
          <a:stretch>
            <a:fillRect/>
          </a:stretch>
        </p:blipFill>
        <p:spPr>
          <a:xfrm>
            <a:off x="1320210" y="5081478"/>
            <a:ext cx="305687" cy="44303"/>
          </a:xfrm>
          <a:prstGeom prst="rect">
            <a:avLst/>
          </a:prstGeom>
        </p:spPr>
      </p:pic>
      <p:sp>
        <p:nvSpPr>
          <p:cNvPr id="31" name="Text 17"/>
          <p:cNvSpPr/>
          <p:nvPr/>
        </p:nvSpPr>
        <p:spPr>
          <a:xfrm>
            <a:off x="11119884" y="6180175"/>
            <a:ext cx="447453" cy="115187"/>
          </a:xfrm>
          <a:prstGeom prst="rect">
            <a:avLst/>
          </a:prstGeom>
          <a:noFill/>
          <a:ln/>
        </p:spPr>
        <p:txBody>
          <a:bodyPr wrap="none" lIns="0" tIns="0" rIns="0" bIns="0" rtlCol="0" anchor="ctr">
            <a:normAutofit/>
          </a:bodyPr>
          <a:lstStyle/>
          <a:p>
            <a:pPr defTabSz="1219170"/>
            <a:r>
              <a:rPr lang="en-US" sz="697" dirty="0">
                <a:solidFill>
                  <a:srgbClr val="734450"/>
                </a:solidFill>
                <a:latin typeface="Inter" pitchFamily="34" charset="0"/>
                <a:ea typeface="Inter" pitchFamily="34" charset="-122"/>
                <a:cs typeface="Inter" pitchFamily="34" charset="-120"/>
              </a:rPr>
              <a:t>CRITICAL</a:t>
            </a:r>
            <a:endParaRPr lang="en-US" sz="697" dirty="0">
              <a:solidFill>
                <a:prstClr val="black"/>
              </a:solidFill>
              <a:latin typeface="Calibri" panose="020F0502020204030204"/>
            </a:endParaRPr>
          </a:p>
        </p:txBody>
      </p:sp>
      <p:sp>
        <p:nvSpPr>
          <p:cNvPr id="32" name="Text 18"/>
          <p:cNvSpPr/>
          <p:nvPr/>
        </p:nvSpPr>
        <p:spPr>
          <a:xfrm>
            <a:off x="10238269" y="6184605"/>
            <a:ext cx="837313" cy="110756"/>
          </a:xfrm>
          <a:prstGeom prst="rect">
            <a:avLst/>
          </a:prstGeom>
          <a:noFill/>
          <a:ln/>
        </p:spPr>
        <p:txBody>
          <a:bodyPr wrap="none" lIns="0" tIns="0" rIns="0" bIns="0" rtlCol="0" anchor="ctr">
            <a:normAutofit/>
          </a:bodyPr>
          <a:lstStyle/>
          <a:p>
            <a:pPr defTabSz="1219170"/>
            <a:r>
              <a:rPr lang="en-US" sz="712" dirty="0">
                <a:solidFill>
                  <a:srgbClr val="767C86"/>
                </a:solidFill>
                <a:latin typeface="Inter" pitchFamily="34" charset="0"/>
                <a:ea typeface="Inter" pitchFamily="34" charset="-122"/>
                <a:cs typeface="Inter" pitchFamily="34" charset="-120"/>
              </a:rPr>
              <a:t>DATA INTEGRITY:</a:t>
            </a:r>
            <a:endParaRPr lang="en-US" sz="712" dirty="0">
              <a:solidFill>
                <a:prstClr val="black"/>
              </a:solidFill>
              <a:latin typeface="Calibri" panose="020F0502020204030204"/>
            </a:endParaRPr>
          </a:p>
        </p:txBody>
      </p:sp>
      <p:sp>
        <p:nvSpPr>
          <p:cNvPr id="33" name="Text 19"/>
          <p:cNvSpPr/>
          <p:nvPr/>
        </p:nvSpPr>
        <p:spPr>
          <a:xfrm>
            <a:off x="10238269" y="6060559"/>
            <a:ext cx="952500" cy="115187"/>
          </a:xfrm>
          <a:prstGeom prst="rect">
            <a:avLst/>
          </a:prstGeom>
          <a:noFill/>
          <a:ln/>
        </p:spPr>
        <p:txBody>
          <a:bodyPr wrap="none" lIns="0" tIns="0" rIns="0" bIns="0" rtlCol="0" anchor="ctr">
            <a:normAutofit/>
          </a:bodyPr>
          <a:lstStyle/>
          <a:p>
            <a:pPr defTabSz="1219170"/>
            <a:r>
              <a:rPr lang="en-US" sz="751" b="1" dirty="0">
                <a:solidFill>
                  <a:srgbClr val="757A84"/>
                </a:solidFill>
                <a:latin typeface="Inter" pitchFamily="34" charset="0"/>
                <a:ea typeface="Inter" pitchFamily="34" charset="-122"/>
                <a:cs typeface="Inter" pitchFamily="34" charset="-120"/>
              </a:rPr>
              <a:t>VELOCITY:4BO NTS</a:t>
            </a:r>
            <a:endParaRPr lang="en-US" sz="751" dirty="0">
              <a:solidFill>
                <a:prstClr val="black"/>
              </a:solidFill>
              <a:latin typeface="Calibri" panose="020F0502020204030204"/>
            </a:endParaRPr>
          </a:p>
        </p:txBody>
      </p:sp>
      <p:sp>
        <p:nvSpPr>
          <p:cNvPr id="34" name="Text 20"/>
          <p:cNvSpPr/>
          <p:nvPr/>
        </p:nvSpPr>
        <p:spPr>
          <a:xfrm>
            <a:off x="8563640" y="6096001"/>
            <a:ext cx="1143000" cy="217081"/>
          </a:xfrm>
          <a:prstGeom prst="rect">
            <a:avLst/>
          </a:prstGeom>
          <a:noFill/>
          <a:ln/>
        </p:spPr>
        <p:txBody>
          <a:bodyPr wrap="none" lIns="0" tIns="0" rIns="0" bIns="0" rtlCol="0" anchor="ctr">
            <a:normAutofit lnSpcReduction="10000"/>
          </a:bodyPr>
          <a:lstStyle/>
          <a:p>
            <a:pPr defTabSz="1219170"/>
            <a:r>
              <a:rPr lang="en-US" sz="1496" b="1" dirty="0">
                <a:solidFill>
                  <a:srgbClr val="676E79"/>
                </a:solidFill>
                <a:latin typeface="Inter" pitchFamily="34" charset="0"/>
                <a:ea typeface="Inter" pitchFamily="34" charset="-122"/>
                <a:cs typeface="Inter" pitchFamily="34" charset="-120"/>
              </a:rPr>
              <a:t>DASHBOARD</a:t>
            </a:r>
            <a:endParaRPr lang="en-US" sz="1496" dirty="0">
              <a:solidFill>
                <a:prstClr val="black"/>
              </a:solidFill>
              <a:latin typeface="Calibri" panose="020F0502020204030204"/>
            </a:endParaRPr>
          </a:p>
        </p:txBody>
      </p:sp>
      <p:sp>
        <p:nvSpPr>
          <p:cNvPr id="35" name="Text 21"/>
          <p:cNvSpPr/>
          <p:nvPr/>
        </p:nvSpPr>
        <p:spPr>
          <a:xfrm>
            <a:off x="3885314" y="6175744"/>
            <a:ext cx="987941" cy="186069"/>
          </a:xfrm>
          <a:prstGeom prst="rect">
            <a:avLst/>
          </a:prstGeom>
          <a:noFill/>
          <a:ln/>
        </p:spPr>
        <p:txBody>
          <a:bodyPr wrap="none" lIns="0" tIns="0" rIns="0" bIns="0" rtlCol="0" anchor="ctr">
            <a:normAutofit lnSpcReduction="10000"/>
          </a:bodyPr>
          <a:lstStyle/>
          <a:p>
            <a:pPr defTabSz="1219170"/>
            <a:r>
              <a:rPr lang="en-US" sz="1319" b="1" dirty="0">
                <a:solidFill>
                  <a:srgbClr val="7E8590"/>
                </a:solidFill>
                <a:latin typeface="Inter" pitchFamily="34" charset="0"/>
                <a:ea typeface="Inter" pitchFamily="34" charset="-122"/>
                <a:cs typeface="Inter" pitchFamily="34" charset="-120"/>
              </a:rPr>
              <a:t>Roboto Mono</a:t>
            </a:r>
            <a:endParaRPr lang="en-US" sz="1319" dirty="0">
              <a:solidFill>
                <a:prstClr val="black"/>
              </a:solidFill>
              <a:latin typeface="Calibri" panose="020F0502020204030204"/>
            </a:endParaRPr>
          </a:p>
        </p:txBody>
      </p:sp>
      <p:sp>
        <p:nvSpPr>
          <p:cNvPr id="36" name="Text 22"/>
          <p:cNvSpPr/>
          <p:nvPr/>
        </p:nvSpPr>
        <p:spPr>
          <a:xfrm>
            <a:off x="10238268" y="5932081"/>
            <a:ext cx="788581" cy="115187"/>
          </a:xfrm>
          <a:prstGeom prst="rect">
            <a:avLst/>
          </a:prstGeom>
          <a:noFill/>
          <a:ln/>
        </p:spPr>
        <p:txBody>
          <a:bodyPr wrap="none" lIns="0" tIns="0" rIns="0" bIns="0" rtlCol="0" anchor="ctr">
            <a:normAutofit lnSpcReduction="10000"/>
          </a:bodyPr>
          <a:lstStyle/>
          <a:p>
            <a:pPr defTabSz="1219170"/>
            <a:r>
              <a:rPr lang="en-US" sz="799" dirty="0">
                <a:solidFill>
                  <a:srgbClr val="7F838D"/>
                </a:solidFill>
                <a:latin typeface="Inter" pitchFamily="34" charset="0"/>
                <a:ea typeface="Inter" pitchFamily="34" charset="-122"/>
                <a:cs typeface="Inter" pitchFamily="34" charset="-120"/>
              </a:rPr>
              <a:t>ALT:35.600FT</a:t>
            </a:r>
            <a:endParaRPr lang="en-US" sz="799" dirty="0">
              <a:solidFill>
                <a:prstClr val="black"/>
              </a:solidFill>
              <a:latin typeface="Calibri" panose="020F0502020204030204"/>
            </a:endParaRPr>
          </a:p>
        </p:txBody>
      </p:sp>
      <p:sp>
        <p:nvSpPr>
          <p:cNvPr id="37" name="Text 23"/>
          <p:cNvSpPr/>
          <p:nvPr/>
        </p:nvSpPr>
        <p:spPr>
          <a:xfrm>
            <a:off x="8545919" y="5874489"/>
            <a:ext cx="917059" cy="217081"/>
          </a:xfrm>
          <a:prstGeom prst="rect">
            <a:avLst/>
          </a:prstGeom>
          <a:noFill/>
          <a:ln/>
        </p:spPr>
        <p:txBody>
          <a:bodyPr wrap="none" lIns="0" tIns="0" rIns="0" bIns="0" rtlCol="0" anchor="ctr">
            <a:normAutofit lnSpcReduction="10000"/>
          </a:bodyPr>
          <a:lstStyle/>
          <a:p>
            <a:pPr defTabSz="1219170"/>
            <a:r>
              <a:rPr lang="en-US" sz="1496" b="1" dirty="0">
                <a:solidFill>
                  <a:srgbClr val="6C747E"/>
                </a:solidFill>
                <a:latin typeface="Inter" pitchFamily="34" charset="0"/>
                <a:ea typeface="Inter" pitchFamily="34" charset="-122"/>
                <a:cs typeface="Inter" pitchFamily="34" charset="-120"/>
              </a:rPr>
              <a:t>AVIATION</a:t>
            </a:r>
            <a:endParaRPr lang="en-US" sz="1496" dirty="0">
              <a:solidFill>
                <a:prstClr val="black"/>
              </a:solidFill>
              <a:latin typeface="Calibri" panose="020F0502020204030204"/>
            </a:endParaRPr>
          </a:p>
        </p:txBody>
      </p:sp>
      <p:sp>
        <p:nvSpPr>
          <p:cNvPr id="38" name="Text 24"/>
          <p:cNvSpPr/>
          <p:nvPr/>
        </p:nvSpPr>
        <p:spPr>
          <a:xfrm>
            <a:off x="7832651" y="5679559"/>
            <a:ext cx="283535" cy="172779"/>
          </a:xfrm>
          <a:prstGeom prst="rect">
            <a:avLst/>
          </a:prstGeom>
          <a:noFill/>
          <a:ln/>
        </p:spPr>
        <p:txBody>
          <a:bodyPr wrap="none" lIns="0" tIns="0" rIns="0" bIns="0" rtlCol="0" anchor="ctr">
            <a:normAutofit lnSpcReduction="10000"/>
          </a:bodyPr>
          <a:lstStyle/>
          <a:p>
            <a:pPr defTabSz="1219170"/>
            <a:r>
              <a:rPr lang="en-US" sz="1196" dirty="0">
                <a:solidFill>
                  <a:srgbClr val="7F848F"/>
                </a:solidFill>
                <a:latin typeface="Inter" pitchFamily="34" charset="0"/>
                <a:ea typeface="Inter" pitchFamily="34" charset="-122"/>
                <a:cs typeface="Inter" pitchFamily="34" charset="-120"/>
              </a:rPr>
              <a:t>51%</a:t>
            </a:r>
            <a:endParaRPr lang="en-US" sz="1196" dirty="0">
              <a:solidFill>
                <a:prstClr val="black"/>
              </a:solidFill>
              <a:latin typeface="Calibri" panose="020F0502020204030204"/>
            </a:endParaRPr>
          </a:p>
        </p:txBody>
      </p:sp>
      <p:sp>
        <p:nvSpPr>
          <p:cNvPr id="39" name="Text 25"/>
          <p:cNvSpPr/>
          <p:nvPr/>
        </p:nvSpPr>
        <p:spPr>
          <a:xfrm>
            <a:off x="651244" y="5679559"/>
            <a:ext cx="287965" cy="172779"/>
          </a:xfrm>
          <a:prstGeom prst="rect">
            <a:avLst/>
          </a:prstGeom>
          <a:noFill/>
          <a:ln/>
        </p:spPr>
        <p:txBody>
          <a:bodyPr wrap="none" lIns="0" tIns="0" rIns="0" bIns="0" rtlCol="0" anchor="ctr">
            <a:normAutofit/>
          </a:bodyPr>
          <a:lstStyle/>
          <a:p>
            <a:pPr defTabSz="1219170"/>
            <a:r>
              <a:rPr lang="en-US" sz="1064" b="1" dirty="0">
                <a:solidFill>
                  <a:srgbClr val="747A85"/>
                </a:solidFill>
                <a:latin typeface="Inter" pitchFamily="34" charset="0"/>
                <a:ea typeface="Inter" pitchFamily="34" charset="-122"/>
                <a:cs typeface="Inter" pitchFamily="34" charset="-120"/>
              </a:rPr>
              <a:t>65%</a:t>
            </a:r>
            <a:endParaRPr lang="en-US" sz="1064" dirty="0">
              <a:solidFill>
                <a:prstClr val="black"/>
              </a:solidFill>
              <a:latin typeface="Calibri" panose="020F0502020204030204"/>
            </a:endParaRPr>
          </a:p>
        </p:txBody>
      </p:sp>
      <p:sp>
        <p:nvSpPr>
          <p:cNvPr id="40" name="Text 26"/>
          <p:cNvSpPr/>
          <p:nvPr/>
        </p:nvSpPr>
        <p:spPr>
          <a:xfrm>
            <a:off x="7832651" y="5201093"/>
            <a:ext cx="283535" cy="172779"/>
          </a:xfrm>
          <a:prstGeom prst="rect">
            <a:avLst/>
          </a:prstGeom>
          <a:noFill/>
          <a:ln/>
        </p:spPr>
        <p:txBody>
          <a:bodyPr wrap="none" lIns="0" tIns="0" rIns="0" bIns="0" rtlCol="0" anchor="ctr">
            <a:normAutofit lnSpcReduction="10000"/>
          </a:bodyPr>
          <a:lstStyle/>
          <a:p>
            <a:pPr defTabSz="1219170"/>
            <a:r>
              <a:rPr lang="en-US" sz="1196" dirty="0">
                <a:solidFill>
                  <a:srgbClr val="797D87"/>
                </a:solidFill>
                <a:latin typeface="Inter" pitchFamily="34" charset="0"/>
                <a:ea typeface="Inter" pitchFamily="34" charset="-122"/>
                <a:cs typeface="Inter" pitchFamily="34" charset="-120"/>
              </a:rPr>
              <a:t>51%</a:t>
            </a:r>
            <a:endParaRPr lang="en-US" sz="1196" dirty="0">
              <a:solidFill>
                <a:prstClr val="black"/>
              </a:solidFill>
              <a:latin typeface="Calibri" panose="020F0502020204030204"/>
            </a:endParaRPr>
          </a:p>
        </p:txBody>
      </p:sp>
      <p:sp>
        <p:nvSpPr>
          <p:cNvPr id="41" name="Text 27"/>
          <p:cNvSpPr/>
          <p:nvPr/>
        </p:nvSpPr>
        <p:spPr>
          <a:xfrm>
            <a:off x="651244" y="5201093"/>
            <a:ext cx="287965" cy="172779"/>
          </a:xfrm>
          <a:prstGeom prst="rect">
            <a:avLst/>
          </a:prstGeom>
          <a:noFill/>
          <a:ln/>
        </p:spPr>
        <p:txBody>
          <a:bodyPr wrap="none" lIns="0" tIns="0" rIns="0" bIns="0" rtlCol="0" anchor="ctr">
            <a:normAutofit/>
          </a:bodyPr>
          <a:lstStyle/>
          <a:p>
            <a:pPr defTabSz="1219170"/>
            <a:r>
              <a:rPr lang="en-US" sz="1047" b="1" dirty="0">
                <a:solidFill>
                  <a:srgbClr val="727882"/>
                </a:solidFill>
                <a:latin typeface="Inter" pitchFamily="34" charset="0"/>
                <a:ea typeface="Inter" pitchFamily="34" charset="-122"/>
                <a:cs typeface="Inter" pitchFamily="34" charset="-120"/>
              </a:rPr>
              <a:t>60%</a:t>
            </a:r>
            <a:endParaRPr lang="en-US" sz="1047" dirty="0">
              <a:solidFill>
                <a:prstClr val="black"/>
              </a:solidFill>
              <a:latin typeface="Calibri" panose="020F0502020204030204"/>
            </a:endParaRPr>
          </a:p>
        </p:txBody>
      </p:sp>
      <p:sp>
        <p:nvSpPr>
          <p:cNvPr id="42" name="Text 28"/>
          <p:cNvSpPr/>
          <p:nvPr/>
        </p:nvSpPr>
        <p:spPr>
          <a:xfrm>
            <a:off x="7832651" y="1887279"/>
            <a:ext cx="279104" cy="172779"/>
          </a:xfrm>
          <a:prstGeom prst="rect">
            <a:avLst/>
          </a:prstGeom>
          <a:noFill/>
          <a:ln/>
        </p:spPr>
        <p:txBody>
          <a:bodyPr wrap="none" lIns="0" tIns="0" rIns="0" bIns="0" rtlCol="0" anchor="ctr">
            <a:normAutofit/>
          </a:bodyPr>
          <a:lstStyle/>
          <a:p>
            <a:pPr defTabSz="1219170"/>
            <a:r>
              <a:rPr lang="en-US" sz="1047" dirty="0">
                <a:solidFill>
                  <a:srgbClr val="787E87"/>
                </a:solidFill>
                <a:latin typeface="Inter" pitchFamily="34" charset="0"/>
                <a:ea typeface="Inter" pitchFamily="34" charset="-122"/>
                <a:cs typeface="Inter" pitchFamily="34" charset="-120"/>
              </a:rPr>
              <a:t>85%</a:t>
            </a:r>
            <a:endParaRPr lang="en-US" sz="1047" dirty="0">
              <a:solidFill>
                <a:prstClr val="black"/>
              </a:solidFill>
              <a:latin typeface="Calibri" panose="020F0502020204030204"/>
            </a:endParaRPr>
          </a:p>
        </p:txBody>
      </p:sp>
      <p:sp>
        <p:nvSpPr>
          <p:cNvPr id="43" name="Text 29"/>
          <p:cNvSpPr/>
          <p:nvPr/>
        </p:nvSpPr>
        <p:spPr>
          <a:xfrm>
            <a:off x="7837082" y="1253756"/>
            <a:ext cx="367709" cy="181640"/>
          </a:xfrm>
          <a:prstGeom prst="rect">
            <a:avLst/>
          </a:prstGeom>
          <a:noFill/>
          <a:ln/>
        </p:spPr>
        <p:txBody>
          <a:bodyPr wrap="none" lIns="0" tIns="0" rIns="0" bIns="0" rtlCol="0" anchor="ctr">
            <a:normAutofit lnSpcReduction="10000"/>
          </a:bodyPr>
          <a:lstStyle/>
          <a:p>
            <a:pPr defTabSz="1219170"/>
            <a:r>
              <a:rPr lang="en-US" sz="1204" dirty="0">
                <a:solidFill>
                  <a:srgbClr val="787E88"/>
                </a:solidFill>
                <a:latin typeface="Inter" pitchFamily="34" charset="0"/>
                <a:ea typeface="Inter" pitchFamily="34" charset="-122"/>
                <a:cs typeface="Inter" pitchFamily="34" charset="-120"/>
              </a:rPr>
              <a:t>108%</a:t>
            </a:r>
            <a:endParaRPr lang="en-US" sz="1204" dirty="0">
              <a:solidFill>
                <a:prstClr val="black"/>
              </a:solidFill>
              <a:latin typeface="Calibri" panose="020F0502020204030204"/>
            </a:endParaRPr>
          </a:p>
        </p:txBody>
      </p:sp>
      <p:sp>
        <p:nvSpPr>
          <p:cNvPr id="44" name="Text 30"/>
          <p:cNvSpPr/>
          <p:nvPr/>
        </p:nvSpPr>
        <p:spPr>
          <a:xfrm>
            <a:off x="7495954" y="5887779"/>
            <a:ext cx="376569" cy="168349"/>
          </a:xfrm>
          <a:prstGeom prst="rect">
            <a:avLst/>
          </a:prstGeom>
          <a:noFill/>
          <a:ln/>
        </p:spPr>
        <p:txBody>
          <a:bodyPr wrap="none" lIns="0" tIns="0" rIns="0" bIns="0" rtlCol="0" anchor="ctr">
            <a:normAutofit lnSpcReduction="10000"/>
          </a:bodyPr>
          <a:lstStyle/>
          <a:p>
            <a:pPr defTabSz="1219170"/>
            <a:r>
              <a:rPr lang="en-US" sz="1151" b="1" dirty="0">
                <a:solidFill>
                  <a:srgbClr val="878D97"/>
                </a:solidFill>
                <a:latin typeface="Inter" pitchFamily="34" charset="0"/>
                <a:ea typeface="Inter" pitchFamily="34" charset="-122"/>
                <a:cs typeface="Inter" pitchFamily="34" charset="-120"/>
              </a:rPr>
              <a:t>2025</a:t>
            </a:r>
            <a:endParaRPr lang="en-US" sz="1151" dirty="0">
              <a:solidFill>
                <a:prstClr val="black"/>
              </a:solidFill>
              <a:latin typeface="Calibri" panose="020F0502020204030204"/>
            </a:endParaRPr>
          </a:p>
        </p:txBody>
      </p:sp>
      <p:sp>
        <p:nvSpPr>
          <p:cNvPr id="45" name="Text 31"/>
          <p:cNvSpPr/>
          <p:nvPr/>
        </p:nvSpPr>
        <p:spPr>
          <a:xfrm>
            <a:off x="6401687" y="5887779"/>
            <a:ext cx="363279" cy="168349"/>
          </a:xfrm>
          <a:prstGeom prst="rect">
            <a:avLst/>
          </a:prstGeom>
          <a:noFill/>
          <a:ln/>
        </p:spPr>
        <p:txBody>
          <a:bodyPr wrap="none" lIns="0" tIns="0" rIns="0" bIns="0" rtlCol="0" anchor="ctr">
            <a:normAutofit lnSpcReduction="10000"/>
          </a:bodyPr>
          <a:lstStyle/>
          <a:p>
            <a:pPr defTabSz="1219170"/>
            <a:r>
              <a:rPr lang="en-US" sz="1183" dirty="0">
                <a:solidFill>
                  <a:srgbClr val="878D96"/>
                </a:solidFill>
                <a:latin typeface="Inter" pitchFamily="34" charset="0"/>
                <a:ea typeface="Inter" pitchFamily="34" charset="-122"/>
                <a:cs typeface="Inter" pitchFamily="34" charset="-120"/>
              </a:rPr>
              <a:t>2023</a:t>
            </a:r>
            <a:endParaRPr lang="en-US" sz="1183" dirty="0">
              <a:solidFill>
                <a:prstClr val="black"/>
              </a:solidFill>
              <a:latin typeface="Calibri" panose="020F0502020204030204"/>
            </a:endParaRPr>
          </a:p>
        </p:txBody>
      </p:sp>
      <p:sp>
        <p:nvSpPr>
          <p:cNvPr id="46" name="Text 32"/>
          <p:cNvSpPr/>
          <p:nvPr/>
        </p:nvSpPr>
        <p:spPr>
          <a:xfrm>
            <a:off x="5294129" y="5887779"/>
            <a:ext cx="376569" cy="168349"/>
          </a:xfrm>
          <a:prstGeom prst="rect">
            <a:avLst/>
          </a:prstGeom>
          <a:noFill/>
          <a:ln/>
        </p:spPr>
        <p:txBody>
          <a:bodyPr wrap="none" lIns="0" tIns="0" rIns="0" bIns="0" rtlCol="0" anchor="ctr">
            <a:normAutofit lnSpcReduction="10000"/>
          </a:bodyPr>
          <a:lstStyle/>
          <a:p>
            <a:pPr defTabSz="1219170"/>
            <a:r>
              <a:rPr lang="en-US" sz="1148" b="1" dirty="0">
                <a:solidFill>
                  <a:srgbClr val="838993"/>
                </a:solidFill>
                <a:latin typeface="Inter" pitchFamily="34" charset="0"/>
                <a:ea typeface="Inter" pitchFamily="34" charset="-122"/>
                <a:cs typeface="Inter" pitchFamily="34" charset="-120"/>
              </a:rPr>
              <a:t>2020</a:t>
            </a:r>
            <a:endParaRPr lang="en-US" sz="1148" dirty="0">
              <a:solidFill>
                <a:prstClr val="black"/>
              </a:solidFill>
              <a:latin typeface="Calibri" panose="020F0502020204030204"/>
            </a:endParaRPr>
          </a:p>
        </p:txBody>
      </p:sp>
      <p:sp>
        <p:nvSpPr>
          <p:cNvPr id="47" name="Text 33"/>
          <p:cNvSpPr/>
          <p:nvPr/>
        </p:nvSpPr>
        <p:spPr>
          <a:xfrm>
            <a:off x="4191001" y="5887779"/>
            <a:ext cx="372140" cy="163919"/>
          </a:xfrm>
          <a:prstGeom prst="rect">
            <a:avLst/>
          </a:prstGeom>
          <a:noFill/>
          <a:ln/>
        </p:spPr>
        <p:txBody>
          <a:bodyPr wrap="none" lIns="0" tIns="0" rIns="0" bIns="0" rtlCol="0" anchor="ctr">
            <a:normAutofit fontScale="92500" lnSpcReduction="10000"/>
          </a:bodyPr>
          <a:lstStyle/>
          <a:p>
            <a:pPr defTabSz="1219170"/>
            <a:r>
              <a:rPr lang="en-US" sz="1232" b="1" dirty="0">
                <a:solidFill>
                  <a:srgbClr val="7B838D"/>
                </a:solidFill>
                <a:latin typeface="Inter" pitchFamily="34" charset="0"/>
                <a:ea typeface="Inter" pitchFamily="34" charset="-122"/>
                <a:cs typeface="Inter" pitchFamily="34" charset="-120"/>
              </a:rPr>
              <a:t>2017</a:t>
            </a:r>
            <a:endParaRPr lang="en-US" sz="1232" dirty="0">
              <a:solidFill>
                <a:prstClr val="black"/>
              </a:solidFill>
              <a:latin typeface="Calibri" panose="020F0502020204030204"/>
            </a:endParaRPr>
          </a:p>
        </p:txBody>
      </p:sp>
      <p:sp>
        <p:nvSpPr>
          <p:cNvPr id="48" name="Text 34"/>
          <p:cNvSpPr/>
          <p:nvPr/>
        </p:nvSpPr>
        <p:spPr>
          <a:xfrm>
            <a:off x="3083442" y="5887779"/>
            <a:ext cx="376569" cy="168349"/>
          </a:xfrm>
          <a:prstGeom prst="rect">
            <a:avLst/>
          </a:prstGeom>
          <a:noFill/>
          <a:ln/>
        </p:spPr>
        <p:txBody>
          <a:bodyPr wrap="none" lIns="0" tIns="0" rIns="0" bIns="0" rtlCol="0" anchor="ctr">
            <a:normAutofit lnSpcReduction="10000"/>
          </a:bodyPr>
          <a:lstStyle/>
          <a:p>
            <a:pPr defTabSz="1219170"/>
            <a:r>
              <a:rPr lang="en-US" sz="1217" b="1" dirty="0">
                <a:solidFill>
                  <a:srgbClr val="828993"/>
                </a:solidFill>
                <a:latin typeface="Inter" pitchFamily="34" charset="0"/>
                <a:ea typeface="Inter" pitchFamily="34" charset="-122"/>
                <a:cs typeface="Inter" pitchFamily="34" charset="-120"/>
              </a:rPr>
              <a:t>2015</a:t>
            </a:r>
            <a:endParaRPr lang="en-US" sz="1217" dirty="0">
              <a:solidFill>
                <a:prstClr val="black"/>
              </a:solidFill>
              <a:latin typeface="Calibri" panose="020F0502020204030204"/>
            </a:endParaRPr>
          </a:p>
        </p:txBody>
      </p:sp>
      <p:sp>
        <p:nvSpPr>
          <p:cNvPr id="49" name="Text 35"/>
          <p:cNvSpPr/>
          <p:nvPr/>
        </p:nvSpPr>
        <p:spPr>
          <a:xfrm>
            <a:off x="1980313" y="5887779"/>
            <a:ext cx="381000" cy="168349"/>
          </a:xfrm>
          <a:prstGeom prst="rect">
            <a:avLst/>
          </a:prstGeom>
          <a:noFill/>
          <a:ln/>
        </p:spPr>
        <p:txBody>
          <a:bodyPr wrap="none" lIns="0" tIns="0" rIns="0" bIns="0" rtlCol="0" anchor="ctr">
            <a:normAutofit fontScale="92500"/>
          </a:bodyPr>
          <a:lstStyle/>
          <a:p>
            <a:pPr defTabSz="1219170"/>
            <a:r>
              <a:rPr lang="en-US" sz="1232" b="1" dirty="0">
                <a:solidFill>
                  <a:srgbClr val="818691"/>
                </a:solidFill>
                <a:latin typeface="Inter" pitchFamily="34" charset="0"/>
                <a:ea typeface="Inter" pitchFamily="34" charset="-122"/>
                <a:cs typeface="Inter" pitchFamily="34" charset="-120"/>
              </a:rPr>
              <a:t>2012</a:t>
            </a:r>
            <a:endParaRPr lang="en-US" sz="1232" dirty="0">
              <a:solidFill>
                <a:prstClr val="black"/>
              </a:solidFill>
              <a:latin typeface="Calibri" panose="020F0502020204030204"/>
            </a:endParaRPr>
          </a:p>
        </p:txBody>
      </p:sp>
      <p:sp>
        <p:nvSpPr>
          <p:cNvPr id="50" name="Text 36"/>
          <p:cNvSpPr/>
          <p:nvPr/>
        </p:nvSpPr>
        <p:spPr>
          <a:xfrm>
            <a:off x="886048" y="5887779"/>
            <a:ext cx="376569" cy="168349"/>
          </a:xfrm>
          <a:prstGeom prst="rect">
            <a:avLst/>
          </a:prstGeom>
          <a:noFill/>
          <a:ln/>
        </p:spPr>
        <p:txBody>
          <a:bodyPr wrap="none" lIns="0" tIns="0" rIns="0" bIns="0" rtlCol="0" anchor="ctr">
            <a:normAutofit lnSpcReduction="10000"/>
          </a:bodyPr>
          <a:lstStyle/>
          <a:p>
            <a:pPr defTabSz="1219170"/>
            <a:r>
              <a:rPr lang="en-US" sz="1200" b="1" dirty="0">
                <a:solidFill>
                  <a:srgbClr val="838992"/>
                </a:solidFill>
                <a:latin typeface="Inter" pitchFamily="34" charset="0"/>
                <a:ea typeface="Inter" pitchFamily="34" charset="-122"/>
                <a:cs typeface="Inter" pitchFamily="34" charset="-120"/>
              </a:rPr>
              <a:t>2010</a:t>
            </a:r>
            <a:endParaRPr lang="en-US" sz="1200" dirty="0">
              <a:solidFill>
                <a:prstClr val="black"/>
              </a:solidFill>
              <a:latin typeface="Calibri" panose="020F0502020204030204"/>
            </a:endParaRPr>
          </a:p>
        </p:txBody>
      </p:sp>
      <p:sp>
        <p:nvSpPr>
          <p:cNvPr id="51" name="Text 37"/>
          <p:cNvSpPr/>
          <p:nvPr/>
        </p:nvSpPr>
        <p:spPr>
          <a:xfrm>
            <a:off x="6884582" y="5183372"/>
            <a:ext cx="429732" cy="252523"/>
          </a:xfrm>
          <a:prstGeom prst="rect">
            <a:avLst/>
          </a:prstGeom>
          <a:noFill/>
          <a:ln/>
        </p:spPr>
        <p:txBody>
          <a:bodyPr wrap="none" lIns="0" tIns="0" rIns="0" bIns="0" rtlCol="0" anchor="ctr">
            <a:normAutofit fontScale="92500" lnSpcReduction="10000"/>
          </a:bodyPr>
          <a:lstStyle/>
          <a:p>
            <a:pPr defTabSz="1219170"/>
            <a:r>
              <a:rPr lang="en-US" sz="1915" b="1" dirty="0">
                <a:solidFill>
                  <a:srgbClr val="50B4B9"/>
                </a:solidFill>
                <a:latin typeface="Inter" pitchFamily="34" charset="0"/>
                <a:ea typeface="Inter" pitchFamily="34" charset="-122"/>
                <a:cs typeface="Inter" pitchFamily="34" charset="-120"/>
              </a:rPr>
              <a:t>51%</a:t>
            </a:r>
            <a:endParaRPr lang="en-US" sz="1915" dirty="0">
              <a:solidFill>
                <a:prstClr val="black"/>
              </a:solidFill>
              <a:latin typeface="Calibri" panose="020F0502020204030204"/>
            </a:endParaRPr>
          </a:p>
        </p:txBody>
      </p:sp>
      <p:sp>
        <p:nvSpPr>
          <p:cNvPr id="52" name="Text 38"/>
          <p:cNvSpPr/>
          <p:nvPr/>
        </p:nvSpPr>
        <p:spPr>
          <a:xfrm>
            <a:off x="1687920" y="5267547"/>
            <a:ext cx="1080977" cy="190500"/>
          </a:xfrm>
          <a:prstGeom prst="rect">
            <a:avLst/>
          </a:prstGeom>
          <a:noFill/>
          <a:ln/>
        </p:spPr>
        <p:txBody>
          <a:bodyPr wrap="none" lIns="0" tIns="0" rIns="0" bIns="0" rtlCol="0" anchor="ctr">
            <a:normAutofit lnSpcReduction="10000"/>
          </a:bodyPr>
          <a:lstStyle/>
          <a:p>
            <a:pPr defTabSz="1219170"/>
            <a:r>
              <a:rPr lang="en-US" sz="1388" b="1" dirty="0">
                <a:solidFill>
                  <a:srgbClr val="917E62"/>
                </a:solidFill>
                <a:latin typeface="Inter" pitchFamily="34" charset="0"/>
                <a:ea typeface="Inter" pitchFamily="34" charset="-122"/>
                <a:cs typeface="Inter" pitchFamily="34" charset="-120"/>
              </a:rPr>
              <a:t>Market Share</a:t>
            </a:r>
            <a:endParaRPr lang="en-US" sz="1388" dirty="0">
              <a:solidFill>
                <a:prstClr val="black"/>
              </a:solidFill>
              <a:latin typeface="Calibri" panose="020F0502020204030204"/>
            </a:endParaRPr>
          </a:p>
        </p:txBody>
      </p:sp>
      <p:sp>
        <p:nvSpPr>
          <p:cNvPr id="53" name="Text 39"/>
          <p:cNvSpPr/>
          <p:nvPr/>
        </p:nvSpPr>
        <p:spPr>
          <a:xfrm>
            <a:off x="1687919" y="5001733"/>
            <a:ext cx="1426535" cy="203791"/>
          </a:xfrm>
          <a:prstGeom prst="rect">
            <a:avLst/>
          </a:prstGeom>
          <a:noFill/>
          <a:ln/>
        </p:spPr>
        <p:txBody>
          <a:bodyPr wrap="none" lIns="0" tIns="0" rIns="0" bIns="0" rtlCol="0" anchor="ctr">
            <a:normAutofit lnSpcReduction="10000"/>
          </a:bodyPr>
          <a:lstStyle/>
          <a:p>
            <a:pPr defTabSz="1219170"/>
            <a:r>
              <a:rPr lang="en-US" sz="1375" b="1" dirty="0">
                <a:solidFill>
                  <a:srgbClr val="55949D"/>
                </a:solidFill>
                <a:latin typeface="Inter" pitchFamily="34" charset="0"/>
                <a:ea typeface="Inter" pitchFamily="34" charset="-122"/>
                <a:cs typeface="Inter" pitchFamily="34" charset="-120"/>
              </a:rPr>
              <a:t>Reputation Score</a:t>
            </a:r>
            <a:endParaRPr lang="en-US" sz="1375" dirty="0">
              <a:solidFill>
                <a:prstClr val="black"/>
              </a:solidFill>
              <a:latin typeface="Calibri" panose="020F0502020204030204"/>
            </a:endParaRPr>
          </a:p>
        </p:txBody>
      </p:sp>
      <p:sp>
        <p:nvSpPr>
          <p:cNvPr id="54" name="Text 40"/>
          <p:cNvSpPr/>
          <p:nvPr/>
        </p:nvSpPr>
        <p:spPr>
          <a:xfrm>
            <a:off x="4984013" y="2166384"/>
            <a:ext cx="438593" cy="248093"/>
          </a:xfrm>
          <a:prstGeom prst="rect">
            <a:avLst/>
          </a:prstGeom>
          <a:noFill/>
          <a:ln/>
        </p:spPr>
        <p:txBody>
          <a:bodyPr wrap="none" lIns="0" tIns="0" rIns="0" bIns="0" rtlCol="0" anchor="ctr">
            <a:normAutofit lnSpcReduction="10000"/>
          </a:bodyPr>
          <a:lstStyle/>
          <a:p>
            <a:pPr defTabSz="1219170"/>
            <a:r>
              <a:rPr lang="en-US" sz="1744" b="1" dirty="0">
                <a:solidFill>
                  <a:srgbClr val="51C4CB"/>
                </a:solidFill>
                <a:latin typeface="Inter" pitchFamily="34" charset="0"/>
                <a:ea typeface="Inter" pitchFamily="34" charset="-122"/>
                <a:cs typeface="Inter" pitchFamily="34" charset="-120"/>
              </a:rPr>
              <a:t>81%</a:t>
            </a:r>
            <a:endParaRPr lang="en-US" sz="1744" dirty="0">
              <a:solidFill>
                <a:prstClr val="black"/>
              </a:solidFill>
              <a:latin typeface="Calibri" panose="020F0502020204030204"/>
            </a:endParaRPr>
          </a:p>
        </p:txBody>
      </p:sp>
      <p:sp>
        <p:nvSpPr>
          <p:cNvPr id="55" name="Text 41"/>
          <p:cNvSpPr/>
          <p:nvPr/>
        </p:nvSpPr>
        <p:spPr>
          <a:xfrm>
            <a:off x="575931" y="1253757"/>
            <a:ext cx="363279" cy="163919"/>
          </a:xfrm>
          <a:prstGeom prst="rect">
            <a:avLst/>
          </a:prstGeom>
          <a:noFill/>
          <a:ln/>
        </p:spPr>
        <p:txBody>
          <a:bodyPr wrap="none" lIns="0" tIns="0" rIns="0" bIns="0" rtlCol="0" anchor="ctr">
            <a:normAutofit lnSpcReduction="10000"/>
          </a:bodyPr>
          <a:lstStyle/>
          <a:p>
            <a:pPr defTabSz="1219170"/>
            <a:r>
              <a:rPr lang="en-US" sz="1103" dirty="0">
                <a:solidFill>
                  <a:srgbClr val="767D87"/>
                </a:solidFill>
                <a:latin typeface="Inter" pitchFamily="34" charset="0"/>
                <a:ea typeface="Inter" pitchFamily="34" charset="-122"/>
                <a:cs typeface="Inter" pitchFamily="34" charset="-120"/>
              </a:rPr>
              <a:t>108%</a:t>
            </a:r>
            <a:endParaRPr lang="en-US" sz="1103" dirty="0">
              <a:solidFill>
                <a:prstClr val="black"/>
              </a:solidFill>
              <a:latin typeface="Calibri" panose="020F0502020204030204"/>
            </a:endParaRPr>
          </a:p>
        </p:txBody>
      </p:sp>
      <p:sp>
        <p:nvSpPr>
          <p:cNvPr id="56" name="Text 42"/>
          <p:cNvSpPr/>
          <p:nvPr/>
        </p:nvSpPr>
        <p:spPr>
          <a:xfrm>
            <a:off x="24367" y="307901"/>
            <a:ext cx="12167633" cy="478465"/>
          </a:xfrm>
          <a:prstGeom prst="rect">
            <a:avLst/>
          </a:prstGeom>
          <a:noFill/>
          <a:ln/>
        </p:spPr>
        <p:txBody>
          <a:bodyPr wrap="none" lIns="0" tIns="0" rIns="0" bIns="0" rtlCol="0" anchor="ctr">
            <a:normAutofit lnSpcReduction="10000"/>
          </a:bodyPr>
          <a:lstStyle/>
          <a:p>
            <a:pPr algn="ctr" defTabSz="1219170"/>
            <a:r>
              <a:rPr lang="en-US" sz="3160" b="1" dirty="0">
                <a:solidFill>
                  <a:srgbClr val="E7E8E9"/>
                </a:solidFill>
                <a:latin typeface="Inter" pitchFamily="34" charset="0"/>
                <a:ea typeface="Inter" pitchFamily="34" charset="-122"/>
                <a:cs typeface="Inter" pitchFamily="34" charset="-120"/>
              </a:rPr>
              <a:t>The Oligopoly Shield: Why customers aren’t the primary strategic actors</a:t>
            </a:r>
            <a:endParaRPr lang="en-US" sz="3160" dirty="0">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468E9236-8FE0-5211-8AB7-D9A59885973E}"/>
              </a:ext>
            </a:extLst>
          </p:cNvPr>
          <p:cNvSpPr txBox="1">
            <a:spLocks/>
          </p:cNvSpPr>
          <p:nvPr/>
        </p:nvSpPr>
        <p:spPr>
          <a:xfrm>
            <a:off x="11467577" y="6400800"/>
            <a:ext cx="416447" cy="18648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41AFF56-1126-4107-9C02-BC0EFBF16431}" type="slidenum">
              <a:rPr lang="en-GB" sz="1000" smtClean="0">
                <a:solidFill>
                  <a:schemeClr val="bg1"/>
                </a:solidFill>
                <a:latin typeface="ABC Oracle Medium" panose="020B0504040202060203" pitchFamily="34" charset="77"/>
              </a:rPr>
              <a:pPr algn="r">
                <a:defRPr/>
              </a:pPr>
              <a:t>11</a:t>
            </a:fld>
            <a:endParaRPr lang="en-GB" sz="1000" dirty="0">
              <a:solidFill>
                <a:schemeClr val="bg1"/>
              </a:solidFill>
              <a:latin typeface="ABC Oracle Medium" panose="020B0504040202060203" pitchFamily="34" charset="77"/>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F96A3-CA13-B365-0423-96CEB6EC304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B64CF1F-1EC7-C39B-243D-5FFA7C2AEDC5}"/>
              </a:ext>
            </a:extLst>
          </p:cNvPr>
          <p:cNvPicPr>
            <a:picLocks noChangeAspect="1"/>
          </p:cNvPicPr>
          <p:nvPr/>
        </p:nvPicPr>
        <p:blipFill>
          <a:blip r:embed="rId2"/>
          <a:stretch>
            <a:fillRect/>
          </a:stretch>
        </p:blipFill>
        <p:spPr>
          <a:xfrm>
            <a:off x="0" y="27432"/>
            <a:ext cx="12192000" cy="6803136"/>
          </a:xfrm>
          <a:prstGeom prst="rect">
            <a:avLst/>
          </a:prstGeom>
        </p:spPr>
      </p:pic>
      <p:sp>
        <p:nvSpPr>
          <p:cNvPr id="2" name="Title 1">
            <a:extLst>
              <a:ext uri="{FF2B5EF4-FFF2-40B4-BE49-F238E27FC236}">
                <a16:creationId xmlns:a16="http://schemas.microsoft.com/office/drawing/2014/main" id="{71002A01-8EAB-661C-FB54-F22AFDA20A7B}"/>
              </a:ext>
            </a:extLst>
          </p:cNvPr>
          <p:cNvSpPr>
            <a:spLocks noGrp="1"/>
          </p:cNvSpPr>
          <p:nvPr>
            <p:ph type="title"/>
          </p:nvPr>
        </p:nvSpPr>
        <p:spPr>
          <a:xfrm>
            <a:off x="353612" y="141194"/>
            <a:ext cx="11599170" cy="474808"/>
          </a:xfrm>
        </p:spPr>
        <p:txBody>
          <a:bodyPr/>
          <a:lstStyle/>
          <a:p>
            <a:r>
              <a:rPr lang="en-US" dirty="0"/>
              <a:t>The Qantas Governance Crisis: A Strategic Crossroads (Sept 2023)</a:t>
            </a:r>
          </a:p>
        </p:txBody>
      </p:sp>
      <p:sp>
        <p:nvSpPr>
          <p:cNvPr id="4" name="Slide Number Placeholder 3">
            <a:extLst>
              <a:ext uri="{FF2B5EF4-FFF2-40B4-BE49-F238E27FC236}">
                <a16:creationId xmlns:a16="http://schemas.microsoft.com/office/drawing/2014/main" id="{F6E9F762-A738-40EC-E0CF-AADC747021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1AFF56-1126-4107-9C02-BC0EFBF16431}" type="slidenum">
              <a:rPr kumimoji="0" lang="en-GB" sz="1000" b="0" i="0" u="none" strike="noStrike" kern="1200" cap="none" spc="0" normalizeH="0" baseline="0" noProof="0" smtClean="0">
                <a:ln>
                  <a:noFill/>
                </a:ln>
                <a:solidFill>
                  <a:srgbClr val="000000"/>
                </a:solidFill>
                <a:effectLst/>
                <a:uLnTx/>
                <a:uFillTx/>
                <a:latin typeface="ABC Oracle Medium" panose="020B0504040202060203" pitchFamily="34"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000" b="0" i="0" u="none" strike="noStrike" kern="1200" cap="none" spc="0" normalizeH="0" baseline="0" noProof="0" dirty="0">
              <a:ln>
                <a:noFill/>
              </a:ln>
              <a:solidFill>
                <a:srgbClr val="000000"/>
              </a:solidFill>
              <a:effectLst/>
              <a:uLnTx/>
              <a:uFillTx/>
              <a:latin typeface="ABC Oracle Medium" panose="020B0504040202060203" pitchFamily="34" charset="77"/>
              <a:ea typeface="+mn-ea"/>
              <a:cs typeface="+mn-cs"/>
            </a:endParaRPr>
          </a:p>
        </p:txBody>
      </p:sp>
      <p:sp>
        <p:nvSpPr>
          <p:cNvPr id="92" name="Footer Placeholder 4">
            <a:extLst>
              <a:ext uri="{FF2B5EF4-FFF2-40B4-BE49-F238E27FC236}">
                <a16:creationId xmlns:a16="http://schemas.microsoft.com/office/drawing/2014/main" id="{55824180-A3BD-FA39-AAA2-2E2D73798407}"/>
              </a:ext>
            </a:extLst>
          </p:cNvPr>
          <p:cNvSpPr>
            <a:spLocks noGrp="1"/>
          </p:cNvSpPr>
          <p:nvPr>
            <p:ph type="ftr" sz="quarter" idx="3"/>
          </p:nvPr>
        </p:nvSpPr>
        <p:spPr>
          <a:xfrm>
            <a:off x="4038600" y="6693816"/>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3C69FF"/>
                </a:solidFill>
                <a:effectLst/>
                <a:uLnTx/>
                <a:uFillTx/>
                <a:latin typeface="ABC Oracle Medium" panose="020B0504040202060203" pitchFamily="34" charset="77"/>
                <a:ea typeface="+mn-ea"/>
                <a:cs typeface="+mn-cs"/>
              </a:rPr>
              <a:t>Presented at the 2026 All Actuaries Summit</a:t>
            </a:r>
          </a:p>
        </p:txBody>
      </p:sp>
    </p:spTree>
    <p:extLst>
      <p:ext uri="{BB962C8B-B14F-4D97-AF65-F5344CB8AC3E}">
        <p14:creationId xmlns:p14="http://schemas.microsoft.com/office/powerpoint/2010/main" val="1996167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747B1-58EB-3691-555B-D659B89C1C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C83AB0-31E1-8A4B-FA33-018845B387BA}"/>
              </a:ext>
            </a:extLst>
          </p:cNvPr>
          <p:cNvSpPr>
            <a:spLocks noGrp="1"/>
          </p:cNvSpPr>
          <p:nvPr>
            <p:ph type="title"/>
          </p:nvPr>
        </p:nvSpPr>
        <p:spPr/>
        <p:txBody>
          <a:bodyPr/>
          <a:lstStyle/>
          <a:p>
            <a:r>
              <a:rPr lang="en-US" dirty="0"/>
              <a:t>New Tools: Adversarial Risk Analysis and AI</a:t>
            </a:r>
          </a:p>
        </p:txBody>
      </p:sp>
      <p:sp>
        <p:nvSpPr>
          <p:cNvPr id="3" name="Text Placeholder 2">
            <a:extLst>
              <a:ext uri="{FF2B5EF4-FFF2-40B4-BE49-F238E27FC236}">
                <a16:creationId xmlns:a16="http://schemas.microsoft.com/office/drawing/2014/main" id="{E057BEEE-2474-5DA9-3606-5C2D2CCD8846}"/>
              </a:ext>
            </a:extLst>
          </p:cNvPr>
          <p:cNvSpPr>
            <a:spLocks noGrp="1"/>
          </p:cNvSpPr>
          <p:nvPr>
            <p:ph type="body" sz="quarter" idx="10"/>
          </p:nvPr>
        </p:nvSpPr>
        <p:spPr/>
        <p:txBody>
          <a:bodyPr/>
          <a:lstStyle/>
          <a:p>
            <a:r>
              <a:rPr lang="en-US" dirty="0"/>
              <a:t>03</a:t>
            </a:r>
          </a:p>
        </p:txBody>
      </p:sp>
      <p:sp>
        <p:nvSpPr>
          <p:cNvPr id="4" name="Footer Placeholder 4">
            <a:extLst>
              <a:ext uri="{FF2B5EF4-FFF2-40B4-BE49-F238E27FC236}">
                <a16:creationId xmlns:a16="http://schemas.microsoft.com/office/drawing/2014/main" id="{F7E9FAFF-C199-3080-D6AC-FFEEB73DE0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151749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04837"/>
          </a:xfrm>
          <a:prstGeom prst="rect">
            <a:avLst/>
          </a:prstGeom>
        </p:spPr>
      </p:pic>
      <p:pic>
        <p:nvPicPr>
          <p:cNvPr id="6" name="Image 2" descr="preencoded.png"/>
          <p:cNvPicPr>
            <a:picLocks noChangeAspect="1"/>
          </p:cNvPicPr>
          <p:nvPr/>
        </p:nvPicPr>
        <p:blipFill>
          <a:blip r:embed="rId4"/>
          <a:stretch>
            <a:fillRect/>
          </a:stretch>
        </p:blipFill>
        <p:spPr>
          <a:xfrm>
            <a:off x="11013560" y="6685222"/>
            <a:ext cx="17721" cy="84175"/>
          </a:xfrm>
          <a:prstGeom prst="rect">
            <a:avLst/>
          </a:prstGeom>
        </p:spPr>
      </p:pic>
      <p:pic>
        <p:nvPicPr>
          <p:cNvPr id="7" name="Image 3" descr="preencoded.png"/>
          <p:cNvPicPr>
            <a:picLocks noChangeAspect="1"/>
          </p:cNvPicPr>
          <p:nvPr/>
        </p:nvPicPr>
        <p:blipFill>
          <a:blip r:embed="rId5"/>
          <a:stretch>
            <a:fillRect/>
          </a:stretch>
        </p:blipFill>
        <p:spPr>
          <a:xfrm>
            <a:off x="10233838" y="6689651"/>
            <a:ext cx="8860" cy="79744"/>
          </a:xfrm>
          <a:prstGeom prst="rect">
            <a:avLst/>
          </a:prstGeom>
        </p:spPr>
      </p:pic>
      <p:pic>
        <p:nvPicPr>
          <p:cNvPr id="8" name="Image 4" descr="preencoded.png"/>
          <p:cNvPicPr>
            <a:picLocks noChangeAspect="1"/>
          </p:cNvPicPr>
          <p:nvPr/>
        </p:nvPicPr>
        <p:blipFill>
          <a:blip r:embed="rId6"/>
          <a:stretch>
            <a:fillRect/>
          </a:stretch>
        </p:blipFill>
        <p:spPr>
          <a:xfrm>
            <a:off x="9427535" y="6689651"/>
            <a:ext cx="8860" cy="79744"/>
          </a:xfrm>
          <a:prstGeom prst="rect">
            <a:avLst/>
          </a:prstGeom>
        </p:spPr>
      </p:pic>
      <p:pic>
        <p:nvPicPr>
          <p:cNvPr id="9" name="Image 5" descr="preencoded.png"/>
          <p:cNvPicPr>
            <a:picLocks noChangeAspect="1"/>
          </p:cNvPicPr>
          <p:nvPr/>
        </p:nvPicPr>
        <p:blipFill>
          <a:blip r:embed="rId7"/>
          <a:stretch>
            <a:fillRect/>
          </a:stretch>
        </p:blipFill>
        <p:spPr>
          <a:xfrm>
            <a:off x="8798442" y="6685222"/>
            <a:ext cx="17721" cy="84175"/>
          </a:xfrm>
          <a:prstGeom prst="rect">
            <a:avLst/>
          </a:prstGeom>
        </p:spPr>
      </p:pic>
      <p:pic>
        <p:nvPicPr>
          <p:cNvPr id="10" name="Image 6" descr="preencoded.png"/>
          <p:cNvPicPr>
            <a:picLocks noChangeAspect="1"/>
          </p:cNvPicPr>
          <p:nvPr/>
        </p:nvPicPr>
        <p:blipFill>
          <a:blip r:embed="rId8"/>
          <a:stretch>
            <a:fillRect/>
          </a:stretch>
        </p:blipFill>
        <p:spPr>
          <a:xfrm>
            <a:off x="6259919" y="5497919"/>
            <a:ext cx="199360" cy="93035"/>
          </a:xfrm>
          <a:prstGeom prst="rect">
            <a:avLst/>
          </a:prstGeom>
        </p:spPr>
      </p:pic>
      <p:pic>
        <p:nvPicPr>
          <p:cNvPr id="11" name="Image 7" descr="preencoded.png"/>
          <p:cNvPicPr>
            <a:picLocks noChangeAspect="1"/>
          </p:cNvPicPr>
          <p:nvPr/>
        </p:nvPicPr>
        <p:blipFill>
          <a:blip r:embed="rId9"/>
          <a:stretch>
            <a:fillRect/>
          </a:stretch>
        </p:blipFill>
        <p:spPr>
          <a:xfrm>
            <a:off x="5989675" y="5409314"/>
            <a:ext cx="208221" cy="248093"/>
          </a:xfrm>
          <a:prstGeom prst="rect">
            <a:avLst/>
          </a:prstGeom>
        </p:spPr>
      </p:pic>
      <p:pic>
        <p:nvPicPr>
          <p:cNvPr id="12" name="Image 8" descr="preencoded.png"/>
          <p:cNvPicPr>
            <a:picLocks noChangeAspect="1"/>
          </p:cNvPicPr>
          <p:nvPr/>
        </p:nvPicPr>
        <p:blipFill>
          <a:blip r:embed="rId10"/>
          <a:stretch>
            <a:fillRect/>
          </a:stretch>
        </p:blipFill>
        <p:spPr>
          <a:xfrm>
            <a:off x="5697279" y="5502349"/>
            <a:ext cx="194931" cy="79744"/>
          </a:xfrm>
          <a:prstGeom prst="rect">
            <a:avLst/>
          </a:prstGeom>
        </p:spPr>
      </p:pic>
      <p:pic>
        <p:nvPicPr>
          <p:cNvPr id="13" name="Image 9" descr="preencoded.png"/>
          <p:cNvPicPr>
            <a:picLocks noChangeAspect="1"/>
          </p:cNvPicPr>
          <p:nvPr/>
        </p:nvPicPr>
        <p:blipFill>
          <a:blip r:embed="rId11"/>
          <a:stretch>
            <a:fillRect/>
          </a:stretch>
        </p:blipFill>
        <p:spPr>
          <a:xfrm>
            <a:off x="8187070" y="1630326"/>
            <a:ext cx="637953" cy="691116"/>
          </a:xfrm>
          <a:prstGeom prst="rect">
            <a:avLst/>
          </a:prstGeom>
        </p:spPr>
      </p:pic>
      <p:sp>
        <p:nvSpPr>
          <p:cNvPr id="14" name="Text 2"/>
          <p:cNvSpPr/>
          <p:nvPr/>
        </p:nvSpPr>
        <p:spPr>
          <a:xfrm>
            <a:off x="11071151" y="6671932"/>
            <a:ext cx="106325" cy="97465"/>
          </a:xfrm>
          <a:prstGeom prst="rect">
            <a:avLst/>
          </a:prstGeom>
          <a:noFill/>
          <a:ln/>
        </p:spPr>
        <p:txBody>
          <a:bodyPr wrap="none" lIns="0" tIns="0" rIns="0" bIns="0" rtlCol="0" anchor="ctr">
            <a:normAutofit/>
          </a:bodyPr>
          <a:lstStyle/>
          <a:p>
            <a:pPr defTabSz="1219170"/>
            <a:r>
              <a:rPr lang="en-US" sz="611" dirty="0">
                <a:solidFill>
                  <a:srgbClr val="535C66"/>
                </a:solidFill>
                <a:latin typeface="Inter" pitchFamily="34" charset="0"/>
                <a:ea typeface="Inter" pitchFamily="34" charset="-122"/>
                <a:cs typeface="Inter" pitchFamily="34" charset="-120"/>
              </a:rPr>
              <a:t>BA</a:t>
            </a:r>
            <a:endParaRPr lang="en-US" sz="611" dirty="0">
              <a:solidFill>
                <a:prstClr val="black"/>
              </a:solidFill>
              <a:latin typeface="Calibri" panose="020F0502020204030204"/>
            </a:endParaRPr>
          </a:p>
        </p:txBody>
      </p:sp>
      <p:sp>
        <p:nvSpPr>
          <p:cNvPr id="15" name="Text 3"/>
          <p:cNvSpPr/>
          <p:nvPr/>
        </p:nvSpPr>
        <p:spPr>
          <a:xfrm>
            <a:off x="10619269" y="6667500"/>
            <a:ext cx="363279" cy="106325"/>
          </a:xfrm>
          <a:prstGeom prst="rect">
            <a:avLst/>
          </a:prstGeom>
          <a:noFill/>
          <a:ln/>
        </p:spPr>
        <p:txBody>
          <a:bodyPr wrap="none" lIns="0" tIns="0" rIns="0" bIns="0" rtlCol="0" anchor="ctr">
            <a:normAutofit/>
          </a:bodyPr>
          <a:lstStyle/>
          <a:p>
            <a:pPr defTabSz="1219170"/>
            <a:r>
              <a:rPr lang="en-US" sz="596" dirty="0">
                <a:solidFill>
                  <a:srgbClr val="9499A2"/>
                </a:solidFill>
                <a:latin typeface="Inter" pitchFamily="34" charset="0"/>
                <a:ea typeface="Inter" pitchFamily="34" charset="-122"/>
                <a:cs typeface="Inter" pitchFamily="34" charset="-120"/>
              </a:rPr>
              <a:t>ENGAGED</a:t>
            </a:r>
            <a:endParaRPr lang="en-US" sz="596" dirty="0">
              <a:solidFill>
                <a:prstClr val="black"/>
              </a:solidFill>
              <a:latin typeface="Calibri" panose="020F0502020204030204"/>
            </a:endParaRPr>
          </a:p>
        </p:txBody>
      </p:sp>
      <p:sp>
        <p:nvSpPr>
          <p:cNvPr id="16" name="Text 4"/>
          <p:cNvSpPr/>
          <p:nvPr/>
        </p:nvSpPr>
        <p:spPr>
          <a:xfrm>
            <a:off x="10282570" y="6667500"/>
            <a:ext cx="323407" cy="106325"/>
          </a:xfrm>
          <a:prstGeom prst="rect">
            <a:avLst/>
          </a:prstGeom>
          <a:noFill/>
          <a:ln/>
        </p:spPr>
        <p:txBody>
          <a:bodyPr wrap="none" lIns="0" tIns="0" rIns="0" bIns="0" rtlCol="0" anchor="ctr">
            <a:normAutofit/>
          </a:bodyPr>
          <a:lstStyle/>
          <a:p>
            <a:pPr defTabSz="1219170"/>
            <a:r>
              <a:rPr lang="en-US" sz="617" dirty="0">
                <a:solidFill>
                  <a:srgbClr val="505A64"/>
                </a:solidFill>
                <a:latin typeface="Inter" pitchFamily="34" charset="0"/>
                <a:ea typeface="Inter" pitchFamily="34" charset="-122"/>
                <a:cs typeface="Inter" pitchFamily="34" charset="-120"/>
              </a:rPr>
              <a:t>STATUS.</a:t>
            </a:r>
            <a:endParaRPr lang="en-US" sz="617" dirty="0">
              <a:solidFill>
                <a:prstClr val="black"/>
              </a:solidFill>
              <a:latin typeface="Calibri" panose="020F0502020204030204"/>
            </a:endParaRPr>
          </a:p>
        </p:txBody>
      </p:sp>
      <p:sp>
        <p:nvSpPr>
          <p:cNvPr id="17" name="Text 5"/>
          <p:cNvSpPr/>
          <p:nvPr/>
        </p:nvSpPr>
        <p:spPr>
          <a:xfrm>
            <a:off x="9892710" y="6663070"/>
            <a:ext cx="310116" cy="110756"/>
          </a:xfrm>
          <a:prstGeom prst="rect">
            <a:avLst/>
          </a:prstGeom>
          <a:noFill/>
          <a:ln/>
        </p:spPr>
        <p:txBody>
          <a:bodyPr wrap="none" lIns="0" tIns="0" rIns="0" bIns="0" rtlCol="0" anchor="ctr">
            <a:normAutofit/>
          </a:bodyPr>
          <a:lstStyle/>
          <a:p>
            <a:pPr defTabSz="1219170"/>
            <a:r>
              <a:rPr lang="en-US" sz="611" dirty="0">
                <a:solidFill>
                  <a:srgbClr val="8C939D"/>
                </a:solidFill>
                <a:latin typeface="Inter" pitchFamily="34" charset="0"/>
                <a:ea typeface="Inter" pitchFamily="34" charset="-122"/>
                <a:cs typeface="Inter" pitchFamily="34" charset="-120"/>
              </a:rPr>
              <a:t>510 RTS</a:t>
            </a:r>
            <a:endParaRPr lang="en-US" sz="611" dirty="0">
              <a:solidFill>
                <a:prstClr val="black"/>
              </a:solidFill>
              <a:latin typeface="Calibri" panose="020F0502020204030204"/>
            </a:endParaRPr>
          </a:p>
        </p:txBody>
      </p:sp>
      <p:sp>
        <p:nvSpPr>
          <p:cNvPr id="18" name="Text 6"/>
          <p:cNvSpPr/>
          <p:nvPr/>
        </p:nvSpPr>
        <p:spPr>
          <a:xfrm>
            <a:off x="9476269" y="6663070"/>
            <a:ext cx="398721" cy="110756"/>
          </a:xfrm>
          <a:prstGeom prst="rect">
            <a:avLst/>
          </a:prstGeom>
          <a:noFill/>
          <a:ln/>
        </p:spPr>
        <p:txBody>
          <a:bodyPr wrap="none" lIns="0" tIns="0" rIns="0" bIns="0" rtlCol="0" anchor="ctr">
            <a:normAutofit/>
          </a:bodyPr>
          <a:lstStyle/>
          <a:p>
            <a:pPr defTabSz="1219170"/>
            <a:r>
              <a:rPr lang="en-US" sz="621" b="1" dirty="0">
                <a:solidFill>
                  <a:srgbClr val="4B555F"/>
                </a:solidFill>
                <a:latin typeface="Inter" pitchFamily="34" charset="0"/>
                <a:ea typeface="Inter" pitchFamily="34" charset="-122"/>
                <a:cs typeface="Inter" pitchFamily="34" charset="-120"/>
              </a:rPr>
              <a:t>VELOGITT</a:t>
            </a:r>
            <a:endParaRPr lang="en-US" sz="621" dirty="0">
              <a:solidFill>
                <a:prstClr val="black"/>
              </a:solidFill>
              <a:latin typeface="Calibri" panose="020F0502020204030204"/>
            </a:endParaRPr>
          </a:p>
        </p:txBody>
      </p:sp>
      <p:sp>
        <p:nvSpPr>
          <p:cNvPr id="19" name="Text 7"/>
          <p:cNvSpPr/>
          <p:nvPr/>
        </p:nvSpPr>
        <p:spPr>
          <a:xfrm>
            <a:off x="9033244" y="6663070"/>
            <a:ext cx="367709" cy="110756"/>
          </a:xfrm>
          <a:prstGeom prst="rect">
            <a:avLst/>
          </a:prstGeom>
          <a:noFill/>
          <a:ln/>
        </p:spPr>
        <p:txBody>
          <a:bodyPr wrap="none" lIns="0" tIns="0" rIns="0" bIns="0" rtlCol="0" anchor="ctr">
            <a:normAutofit/>
          </a:bodyPr>
          <a:lstStyle/>
          <a:p>
            <a:pPr defTabSz="1219170"/>
            <a:r>
              <a:rPr lang="en-US" sz="589" b="1" dirty="0">
                <a:solidFill>
                  <a:srgbClr val="7C8189"/>
                </a:solidFill>
                <a:latin typeface="Inter" pitchFamily="34" charset="0"/>
                <a:ea typeface="Inter" pitchFamily="34" charset="-122"/>
                <a:cs typeface="Inter" pitchFamily="34" charset="-120"/>
              </a:rPr>
              <a:t>S6,000FT</a:t>
            </a:r>
            <a:endParaRPr lang="en-US" sz="589" dirty="0">
              <a:solidFill>
                <a:prstClr val="black"/>
              </a:solidFill>
              <a:latin typeface="Calibri" panose="020F0502020204030204"/>
            </a:endParaRPr>
          </a:p>
        </p:txBody>
      </p:sp>
      <p:sp>
        <p:nvSpPr>
          <p:cNvPr id="20" name="Text 8"/>
          <p:cNvSpPr/>
          <p:nvPr/>
        </p:nvSpPr>
        <p:spPr>
          <a:xfrm>
            <a:off x="8847176" y="6667500"/>
            <a:ext cx="177209" cy="106325"/>
          </a:xfrm>
          <a:prstGeom prst="rect">
            <a:avLst/>
          </a:prstGeom>
          <a:noFill/>
          <a:ln/>
        </p:spPr>
        <p:txBody>
          <a:bodyPr wrap="none" lIns="0" tIns="0" rIns="0" bIns="0" rtlCol="0" anchor="ctr">
            <a:normAutofit/>
          </a:bodyPr>
          <a:lstStyle/>
          <a:p>
            <a:pPr defTabSz="1219170"/>
            <a:r>
              <a:rPr lang="en-US" sz="695" dirty="0">
                <a:solidFill>
                  <a:srgbClr val="515964"/>
                </a:solidFill>
                <a:latin typeface="Inter" pitchFamily="34" charset="0"/>
                <a:ea typeface="Inter" pitchFamily="34" charset="-122"/>
                <a:cs typeface="Inter" pitchFamily="34" charset="-120"/>
              </a:rPr>
              <a:t>ALT.</a:t>
            </a:r>
            <a:endParaRPr lang="en-US" sz="695" dirty="0">
              <a:solidFill>
                <a:prstClr val="black"/>
              </a:solidFill>
              <a:latin typeface="Calibri" panose="020F0502020204030204"/>
            </a:endParaRPr>
          </a:p>
        </p:txBody>
      </p:sp>
      <p:sp>
        <p:nvSpPr>
          <p:cNvPr id="21" name="Text 9"/>
          <p:cNvSpPr/>
          <p:nvPr/>
        </p:nvSpPr>
        <p:spPr>
          <a:xfrm>
            <a:off x="7916826" y="6658641"/>
            <a:ext cx="850604" cy="110756"/>
          </a:xfrm>
          <a:prstGeom prst="rect">
            <a:avLst/>
          </a:prstGeom>
          <a:noFill/>
          <a:ln/>
        </p:spPr>
        <p:txBody>
          <a:bodyPr wrap="none" lIns="0" tIns="0" rIns="0" bIns="0" rtlCol="0" anchor="ctr">
            <a:normAutofit/>
          </a:bodyPr>
          <a:lstStyle/>
          <a:p>
            <a:pPr defTabSz="1219170"/>
            <a:r>
              <a:rPr lang="en-US" sz="604" dirty="0">
                <a:solidFill>
                  <a:srgbClr val="565F69"/>
                </a:solidFill>
                <a:latin typeface="Inter" pitchFamily="34" charset="0"/>
                <a:ea typeface="Inter" pitchFamily="34" charset="-122"/>
                <a:cs typeface="Inter" pitchFamily="34" charset="-120"/>
              </a:rPr>
              <a:t>AVIATION DASHBOARD</a:t>
            </a:r>
            <a:endParaRPr lang="en-US" sz="604" dirty="0">
              <a:solidFill>
                <a:prstClr val="black"/>
              </a:solidFill>
              <a:latin typeface="Calibri" panose="020F0502020204030204"/>
            </a:endParaRPr>
          </a:p>
        </p:txBody>
      </p:sp>
      <p:sp>
        <p:nvSpPr>
          <p:cNvPr id="22" name="Text 10"/>
          <p:cNvSpPr/>
          <p:nvPr/>
        </p:nvSpPr>
        <p:spPr>
          <a:xfrm>
            <a:off x="323407" y="6100431"/>
            <a:ext cx="7106093" cy="500616"/>
          </a:xfrm>
          <a:prstGeom prst="rect">
            <a:avLst/>
          </a:prstGeom>
          <a:noFill/>
          <a:ln/>
        </p:spPr>
        <p:txBody>
          <a:bodyPr wrap="none" lIns="0" tIns="0" rIns="0" bIns="0" rtlCol="0" anchor="ctr">
            <a:normAutofit/>
          </a:bodyPr>
          <a:lstStyle/>
          <a:p>
            <a:pPr defTabSz="1219170"/>
            <a:r>
              <a:rPr lang="en-US" sz="1420" b="1" dirty="0">
                <a:solidFill>
                  <a:srgbClr val="A7ADB6"/>
                </a:solidFill>
                <a:latin typeface="Inter" pitchFamily="34" charset="0"/>
                <a:ea typeface="Inter" pitchFamily="34" charset="-122"/>
                <a:cs typeface="Inter" pitchFamily="34" charset="-120"/>
              </a:rPr>
              <a:t>Reputation management is not the company vs. the public. It is a delicate sequence</a:t>
            </a:r>
            <a:endParaRPr lang="en-US" sz="1420" dirty="0">
              <a:solidFill>
                <a:prstClr val="black"/>
              </a:solidFill>
              <a:latin typeface="Calibri" panose="020F0502020204030204"/>
            </a:endParaRPr>
          </a:p>
          <a:p>
            <a:pPr defTabSz="1219170"/>
            <a:r>
              <a:rPr lang="en-US" sz="1420" b="1" dirty="0">
                <a:solidFill>
                  <a:srgbClr val="A7ADB6"/>
                </a:solidFill>
                <a:latin typeface="Inter" pitchFamily="34" charset="0"/>
                <a:ea typeface="Inter" pitchFamily="34" charset="-122"/>
                <a:cs typeface="Inter" pitchFamily="34" charset="-120"/>
              </a:rPr>
              <a:t>of moves and countermoves among strategic actors with conflicting utilities</a:t>
            </a:r>
            <a:endParaRPr lang="en-US" sz="1420" dirty="0">
              <a:solidFill>
                <a:prstClr val="black"/>
              </a:solidFill>
              <a:latin typeface="Calibri" panose="020F0502020204030204"/>
            </a:endParaRPr>
          </a:p>
        </p:txBody>
      </p:sp>
      <p:sp>
        <p:nvSpPr>
          <p:cNvPr id="23" name="Text 11"/>
          <p:cNvSpPr/>
          <p:nvPr/>
        </p:nvSpPr>
        <p:spPr>
          <a:xfrm>
            <a:off x="5994104" y="5918791"/>
            <a:ext cx="221512" cy="101896"/>
          </a:xfrm>
          <a:prstGeom prst="rect">
            <a:avLst/>
          </a:prstGeom>
          <a:noFill/>
          <a:ln/>
        </p:spPr>
        <p:txBody>
          <a:bodyPr wrap="none" lIns="0" tIns="0" rIns="0" bIns="0" rtlCol="0" anchor="ctr">
            <a:normAutofit/>
          </a:bodyPr>
          <a:lstStyle/>
          <a:p>
            <a:pPr defTabSz="1219170"/>
            <a:r>
              <a:rPr lang="en-US" sz="604" dirty="0">
                <a:solidFill>
                  <a:srgbClr val="3C4D58"/>
                </a:solidFill>
                <a:latin typeface="Inter" pitchFamily="34" charset="0"/>
                <a:ea typeface="Inter" pitchFamily="34" charset="-122"/>
                <a:cs typeface="Inter" pitchFamily="34" charset="-120"/>
              </a:rPr>
              <a:t>5000</a:t>
            </a:r>
            <a:endParaRPr lang="en-US" sz="604" dirty="0">
              <a:solidFill>
                <a:prstClr val="black"/>
              </a:solidFill>
              <a:latin typeface="Calibri" panose="020F0502020204030204"/>
            </a:endParaRPr>
          </a:p>
        </p:txBody>
      </p:sp>
      <p:sp>
        <p:nvSpPr>
          <p:cNvPr id="24" name="Text 12"/>
          <p:cNvSpPr/>
          <p:nvPr/>
        </p:nvSpPr>
        <p:spPr>
          <a:xfrm>
            <a:off x="9892710" y="5502350"/>
            <a:ext cx="1271477" cy="358849"/>
          </a:xfrm>
          <a:prstGeom prst="rect">
            <a:avLst/>
          </a:prstGeom>
          <a:noFill/>
          <a:ln/>
        </p:spPr>
        <p:txBody>
          <a:bodyPr wrap="none" lIns="0" tIns="0" rIns="0" bIns="0" rtlCol="0" anchor="ctr">
            <a:normAutofit fontScale="77500" lnSpcReduction="20000"/>
          </a:bodyPr>
          <a:lstStyle/>
          <a:p>
            <a:pPr defTabSz="1219170"/>
            <a:r>
              <a:rPr lang="en-US" sz="1224" b="1" dirty="0">
                <a:solidFill>
                  <a:srgbClr val="A3A7AE"/>
                </a:solidFill>
                <a:latin typeface="Inter" pitchFamily="34" charset="0"/>
                <a:ea typeface="Inter" pitchFamily="34" charset="-122"/>
                <a:cs typeface="Inter" pitchFamily="34" charset="-120"/>
              </a:rPr>
              <a:t>Heavy</a:t>
            </a:r>
            <a:endParaRPr lang="en-US" sz="1224" dirty="0">
              <a:solidFill>
                <a:prstClr val="black"/>
              </a:solidFill>
              <a:latin typeface="Calibri" panose="020F0502020204030204"/>
            </a:endParaRPr>
          </a:p>
          <a:p>
            <a:pPr defTabSz="1219170"/>
            <a:r>
              <a:rPr lang="en-US" sz="1224" b="1" dirty="0">
                <a:solidFill>
                  <a:srgbClr val="A3A7AE"/>
                </a:solidFill>
                <a:latin typeface="Inter" pitchFamily="34" charset="0"/>
                <a:ea typeface="Inter" pitchFamily="34" charset="-122"/>
                <a:cs typeface="Inter" pitchFamily="34" charset="-120"/>
              </a:rPr>
              <a:t>background</a:t>
            </a:r>
            <a:endParaRPr lang="en-US" sz="1224" dirty="0">
              <a:solidFill>
                <a:prstClr val="black"/>
              </a:solidFill>
              <a:latin typeface="Calibri" panose="020F0502020204030204"/>
            </a:endParaRPr>
          </a:p>
          <a:p>
            <a:pPr defTabSz="1219170"/>
            <a:r>
              <a:rPr lang="en-US" sz="1224" b="1" dirty="0">
                <a:solidFill>
                  <a:srgbClr val="A3A7AE"/>
                </a:solidFill>
                <a:latin typeface="Inter" pitchFamily="34" charset="0"/>
                <a:ea typeface="Inter" pitchFamily="34" charset="-122"/>
                <a:cs typeface="Inter" pitchFamily="34" charset="-120"/>
              </a:rPr>
              <a:t>gravitational pull</a:t>
            </a:r>
            <a:endParaRPr lang="en-US" sz="1224" dirty="0">
              <a:solidFill>
                <a:prstClr val="black"/>
              </a:solidFill>
              <a:latin typeface="Calibri" panose="020F0502020204030204"/>
            </a:endParaRPr>
          </a:p>
        </p:txBody>
      </p:sp>
      <p:sp>
        <p:nvSpPr>
          <p:cNvPr id="25" name="Text 13"/>
          <p:cNvSpPr/>
          <p:nvPr/>
        </p:nvSpPr>
        <p:spPr>
          <a:xfrm>
            <a:off x="9892709" y="5037175"/>
            <a:ext cx="1258187" cy="451884"/>
          </a:xfrm>
          <a:prstGeom prst="rect">
            <a:avLst/>
          </a:prstGeom>
          <a:noFill/>
          <a:ln/>
        </p:spPr>
        <p:txBody>
          <a:bodyPr wrap="none" lIns="0" tIns="0" rIns="0" bIns="0" rtlCol="0" anchor="ctr">
            <a:normAutofit lnSpcReduction="10000"/>
          </a:bodyPr>
          <a:lstStyle/>
          <a:p>
            <a:pPr defTabSz="1219170"/>
            <a:r>
              <a:rPr lang="en-US" sz="1507" b="1" dirty="0">
                <a:solidFill>
                  <a:srgbClr val="B9BDC1"/>
                </a:solidFill>
                <a:latin typeface="Inter" pitchFamily="34" charset="0"/>
                <a:ea typeface="Inter" pitchFamily="34" charset="-122"/>
                <a:cs typeface="Inter" pitchFamily="34" charset="-120"/>
              </a:rPr>
              <a:t>Regulators</a:t>
            </a:r>
            <a:endParaRPr lang="en-US" sz="1507" dirty="0">
              <a:solidFill>
                <a:prstClr val="black"/>
              </a:solidFill>
              <a:latin typeface="Calibri" panose="020F0502020204030204"/>
            </a:endParaRPr>
          </a:p>
          <a:p>
            <a:pPr defTabSz="1219170"/>
            <a:r>
              <a:rPr lang="en-US" sz="1507" b="1" dirty="0">
                <a:solidFill>
                  <a:srgbClr val="B9BDC1"/>
                </a:solidFill>
                <a:latin typeface="Inter" pitchFamily="34" charset="0"/>
                <a:ea typeface="Inter" pitchFamily="34" charset="-122"/>
                <a:cs typeface="Inter" pitchFamily="34" charset="-120"/>
              </a:rPr>
              <a:t>(ACCC/FWO)</a:t>
            </a:r>
            <a:endParaRPr lang="en-US" sz="1507" dirty="0">
              <a:solidFill>
                <a:prstClr val="black"/>
              </a:solidFill>
              <a:latin typeface="Calibri" panose="020F0502020204030204"/>
            </a:endParaRPr>
          </a:p>
        </p:txBody>
      </p:sp>
      <p:sp>
        <p:nvSpPr>
          <p:cNvPr id="26" name="Text 14"/>
          <p:cNvSpPr/>
          <p:nvPr/>
        </p:nvSpPr>
        <p:spPr>
          <a:xfrm>
            <a:off x="9883849" y="4753641"/>
            <a:ext cx="620232" cy="256953"/>
          </a:xfrm>
          <a:prstGeom prst="rect">
            <a:avLst/>
          </a:prstGeom>
          <a:noFill/>
          <a:ln/>
        </p:spPr>
        <p:txBody>
          <a:bodyPr wrap="none" lIns="0" tIns="0" rIns="0" bIns="0" rtlCol="0" anchor="ctr">
            <a:normAutofit lnSpcReduction="10000"/>
          </a:bodyPr>
          <a:lstStyle/>
          <a:p>
            <a:pPr defTabSz="1219170"/>
            <a:r>
              <a:rPr lang="en-US" sz="579" dirty="0">
                <a:solidFill>
                  <a:srgbClr val="747980"/>
                </a:solidFill>
                <a:latin typeface="Inter" pitchFamily="34" charset="0"/>
                <a:ea typeface="Inter" pitchFamily="34" charset="-122"/>
                <a:cs typeface="Inter" pitchFamily="34" charset="-120"/>
              </a:rPr>
              <a:t>AIT-SCRHFT</a:t>
            </a:r>
            <a:endParaRPr lang="en-US" sz="579" dirty="0">
              <a:solidFill>
                <a:prstClr val="black"/>
              </a:solidFill>
              <a:latin typeface="Calibri" panose="020F0502020204030204"/>
            </a:endParaRPr>
          </a:p>
          <a:p>
            <a:pPr defTabSz="1219170"/>
            <a:r>
              <a:rPr lang="en-US" sz="579" dirty="0">
                <a:solidFill>
                  <a:srgbClr val="747980"/>
                </a:solidFill>
                <a:latin typeface="Inter" pitchFamily="34" charset="0"/>
                <a:ea typeface="Inter" pitchFamily="34" charset="-122"/>
                <a:cs typeface="Inter" pitchFamily="34" charset="-120"/>
              </a:rPr>
              <a:t>STBTUS-ERICAL</a:t>
            </a:r>
            <a:endParaRPr lang="en-US" sz="579" dirty="0">
              <a:solidFill>
                <a:prstClr val="black"/>
              </a:solidFill>
              <a:latin typeface="Calibri" panose="020F0502020204030204"/>
            </a:endParaRPr>
          </a:p>
          <a:p>
            <a:pPr defTabSz="1219170"/>
            <a:r>
              <a:rPr lang="en-US" sz="579" dirty="0">
                <a:solidFill>
                  <a:srgbClr val="747980"/>
                </a:solidFill>
                <a:latin typeface="Inter" pitchFamily="34" charset="0"/>
                <a:ea typeface="Inter" pitchFamily="34" charset="-122"/>
                <a:cs typeface="Inter" pitchFamily="34" charset="-120"/>
              </a:rPr>
              <a:t>PNFLUENCEIHGH</a:t>
            </a:r>
            <a:endParaRPr lang="en-US" sz="579" dirty="0">
              <a:solidFill>
                <a:prstClr val="black"/>
              </a:solidFill>
              <a:latin typeface="Calibri" panose="020F0502020204030204"/>
            </a:endParaRPr>
          </a:p>
        </p:txBody>
      </p:sp>
      <p:sp>
        <p:nvSpPr>
          <p:cNvPr id="27" name="Text 15"/>
          <p:cNvSpPr/>
          <p:nvPr/>
        </p:nvSpPr>
        <p:spPr>
          <a:xfrm>
            <a:off x="9883850" y="4660605"/>
            <a:ext cx="456313" cy="88604"/>
          </a:xfrm>
          <a:prstGeom prst="rect">
            <a:avLst/>
          </a:prstGeom>
          <a:noFill/>
          <a:ln/>
        </p:spPr>
        <p:txBody>
          <a:bodyPr wrap="none" lIns="0" tIns="0" rIns="0" bIns="0" rtlCol="0" anchor="ctr">
            <a:normAutofit lnSpcReduction="10000"/>
          </a:bodyPr>
          <a:lstStyle/>
          <a:p>
            <a:pPr defTabSz="1219170"/>
            <a:r>
              <a:rPr lang="en-US" sz="617" dirty="0">
                <a:solidFill>
                  <a:srgbClr val="757A81"/>
                </a:solidFill>
                <a:latin typeface="Inter" pitchFamily="34" charset="0"/>
                <a:ea typeface="Inter" pitchFamily="34" charset="-122"/>
                <a:cs typeface="Inter" pitchFamily="34" charset="-120"/>
              </a:rPr>
              <a:t>VELND ETS</a:t>
            </a:r>
            <a:endParaRPr lang="en-US" sz="617" dirty="0">
              <a:solidFill>
                <a:prstClr val="black"/>
              </a:solidFill>
              <a:latin typeface="Calibri" panose="020F0502020204030204"/>
            </a:endParaRPr>
          </a:p>
        </p:txBody>
      </p:sp>
      <p:sp>
        <p:nvSpPr>
          <p:cNvPr id="28" name="Text 16"/>
          <p:cNvSpPr/>
          <p:nvPr/>
        </p:nvSpPr>
        <p:spPr>
          <a:xfrm>
            <a:off x="4789082" y="4323908"/>
            <a:ext cx="1541721" cy="376569"/>
          </a:xfrm>
          <a:prstGeom prst="rect">
            <a:avLst/>
          </a:prstGeom>
          <a:noFill/>
          <a:ln/>
        </p:spPr>
        <p:txBody>
          <a:bodyPr wrap="none" lIns="0" tIns="0" rIns="0" bIns="0" rtlCol="0" anchor="ctr">
            <a:normAutofit/>
          </a:bodyPr>
          <a:lstStyle/>
          <a:p>
            <a:pPr defTabSz="1219170"/>
            <a:r>
              <a:rPr lang="en-US" sz="1211" b="1" dirty="0">
                <a:solidFill>
                  <a:srgbClr val="A3A9B0"/>
                </a:solidFill>
                <a:latin typeface="Inter" pitchFamily="34" charset="0"/>
                <a:ea typeface="Inter" pitchFamily="34" charset="-122"/>
                <a:cs typeface="Inter" pitchFamily="34" charset="-120"/>
              </a:rPr>
              <a:t>Dominant, resistant to</a:t>
            </a:r>
            <a:endParaRPr lang="en-US" sz="1211" dirty="0">
              <a:solidFill>
                <a:prstClr val="black"/>
              </a:solidFill>
              <a:latin typeface="Calibri" panose="020F0502020204030204"/>
            </a:endParaRPr>
          </a:p>
          <a:p>
            <a:pPr defTabSz="1219170"/>
            <a:r>
              <a:rPr lang="en-US" sz="1211" b="1" dirty="0">
                <a:solidFill>
                  <a:srgbClr val="A3A9B0"/>
                </a:solidFill>
                <a:latin typeface="Inter" pitchFamily="34" charset="0"/>
                <a:ea typeface="Inter" pitchFamily="34" charset="-122"/>
                <a:cs typeface="Inter" pitchFamily="34" charset="-120"/>
              </a:rPr>
              <a:t>external accountability</a:t>
            </a:r>
            <a:endParaRPr lang="en-US" sz="1211" dirty="0">
              <a:solidFill>
                <a:prstClr val="black"/>
              </a:solidFill>
              <a:latin typeface="Calibri" panose="020F0502020204030204"/>
            </a:endParaRPr>
          </a:p>
        </p:txBody>
      </p:sp>
      <p:sp>
        <p:nvSpPr>
          <p:cNvPr id="29" name="Text 17"/>
          <p:cNvSpPr/>
          <p:nvPr/>
        </p:nvSpPr>
        <p:spPr>
          <a:xfrm>
            <a:off x="4784651" y="4097966"/>
            <a:ext cx="846175" cy="217081"/>
          </a:xfrm>
          <a:prstGeom prst="rect">
            <a:avLst/>
          </a:prstGeom>
          <a:noFill/>
          <a:ln/>
        </p:spPr>
        <p:txBody>
          <a:bodyPr wrap="none" lIns="0" tIns="0" rIns="0" bIns="0" rtlCol="0" anchor="ctr">
            <a:normAutofit lnSpcReduction="10000"/>
          </a:bodyPr>
          <a:lstStyle/>
          <a:p>
            <a:pPr defTabSz="1219170"/>
            <a:r>
              <a:rPr lang="en-US" sz="1556" b="1" dirty="0">
                <a:solidFill>
                  <a:srgbClr val="BFC2C8"/>
                </a:solidFill>
                <a:latin typeface="Inter" pitchFamily="34" charset="0"/>
                <a:ea typeface="Inter" pitchFamily="34" charset="-122"/>
                <a:cs typeface="Inter" pitchFamily="34" charset="-120"/>
              </a:rPr>
              <a:t>The CEO</a:t>
            </a:r>
            <a:endParaRPr lang="en-US" sz="1556" dirty="0">
              <a:solidFill>
                <a:prstClr val="black"/>
              </a:solidFill>
              <a:latin typeface="Calibri" panose="020F0502020204030204"/>
            </a:endParaRPr>
          </a:p>
        </p:txBody>
      </p:sp>
      <p:sp>
        <p:nvSpPr>
          <p:cNvPr id="30" name="Text 18"/>
          <p:cNvSpPr/>
          <p:nvPr/>
        </p:nvSpPr>
        <p:spPr>
          <a:xfrm>
            <a:off x="4780221" y="3712535"/>
            <a:ext cx="615803" cy="363279"/>
          </a:xfrm>
          <a:prstGeom prst="rect">
            <a:avLst/>
          </a:prstGeom>
          <a:noFill/>
          <a:ln/>
        </p:spPr>
        <p:txBody>
          <a:bodyPr wrap="none" lIns="0" tIns="0" rIns="0" bIns="0" rtlCol="0" anchor="ctr">
            <a:normAutofit/>
          </a:bodyPr>
          <a:lstStyle/>
          <a:p>
            <a:pPr defTabSz="1219170"/>
            <a:r>
              <a:rPr lang="en-US" sz="531" dirty="0">
                <a:solidFill>
                  <a:srgbClr val="6F747D"/>
                </a:solidFill>
                <a:latin typeface="Inter" pitchFamily="34" charset="0"/>
                <a:ea typeface="Inter" pitchFamily="34" charset="-122"/>
                <a:cs typeface="Inter" pitchFamily="34" charset="-120"/>
              </a:rPr>
              <a:t>VEL:450UTS ALT</a:t>
            </a:r>
            <a:endParaRPr lang="en-US" sz="531" dirty="0">
              <a:solidFill>
                <a:prstClr val="black"/>
              </a:solidFill>
              <a:latin typeface="Calibri" panose="020F0502020204030204"/>
            </a:endParaRPr>
          </a:p>
          <a:p>
            <a:pPr defTabSz="1219170"/>
            <a:r>
              <a:rPr lang="en-US" sz="531" dirty="0">
                <a:solidFill>
                  <a:srgbClr val="6F747D"/>
                </a:solidFill>
                <a:latin typeface="Inter" pitchFamily="34" charset="0"/>
                <a:ea typeface="Inter" pitchFamily="34" charset="-122"/>
                <a:cs typeface="Inter" pitchFamily="34" charset="-120"/>
              </a:rPr>
              <a:t>SERCGYT</a:t>
            </a:r>
            <a:endParaRPr lang="en-US" sz="531" dirty="0">
              <a:solidFill>
                <a:prstClr val="black"/>
              </a:solidFill>
              <a:latin typeface="Calibri" panose="020F0502020204030204"/>
            </a:endParaRPr>
          </a:p>
          <a:p>
            <a:pPr defTabSz="1219170"/>
            <a:r>
              <a:rPr lang="en-US" sz="531" dirty="0">
                <a:solidFill>
                  <a:srgbClr val="6F747D"/>
                </a:solidFill>
                <a:latin typeface="Inter" pitchFamily="34" charset="0"/>
                <a:ea typeface="Inter" pitchFamily="34" charset="-122"/>
                <a:cs typeface="Inter" pitchFamily="34" charset="-120"/>
              </a:rPr>
              <a:t>STSTOS-CIOTICAL</a:t>
            </a:r>
            <a:endParaRPr lang="en-US" sz="531" dirty="0">
              <a:solidFill>
                <a:prstClr val="black"/>
              </a:solidFill>
              <a:latin typeface="Calibri" panose="020F0502020204030204"/>
            </a:endParaRPr>
          </a:p>
          <a:p>
            <a:pPr defTabSz="1219170"/>
            <a:r>
              <a:rPr lang="en-US" sz="531" dirty="0">
                <a:solidFill>
                  <a:srgbClr val="6F747D"/>
                </a:solidFill>
                <a:latin typeface="Inter" pitchFamily="34" charset="0"/>
                <a:ea typeface="Inter" pitchFamily="34" charset="-122"/>
                <a:cs typeface="Inter" pitchFamily="34" charset="-120"/>
              </a:rPr>
              <a:t>INFLUENCE.HIGH</a:t>
            </a:r>
            <a:endParaRPr lang="en-US" sz="531" dirty="0">
              <a:solidFill>
                <a:prstClr val="black"/>
              </a:solidFill>
              <a:latin typeface="Calibri" panose="020F0502020204030204"/>
            </a:endParaRPr>
          </a:p>
        </p:txBody>
      </p:sp>
      <p:sp>
        <p:nvSpPr>
          <p:cNvPr id="31" name="Text 19"/>
          <p:cNvSpPr/>
          <p:nvPr/>
        </p:nvSpPr>
        <p:spPr>
          <a:xfrm>
            <a:off x="10951536" y="3340397"/>
            <a:ext cx="177209" cy="97465"/>
          </a:xfrm>
          <a:prstGeom prst="rect">
            <a:avLst/>
          </a:prstGeom>
          <a:noFill/>
          <a:ln/>
        </p:spPr>
        <p:txBody>
          <a:bodyPr wrap="none" lIns="0" tIns="0" rIns="0" bIns="0" rtlCol="0" anchor="ctr">
            <a:normAutofit lnSpcReduction="10000"/>
          </a:bodyPr>
          <a:lstStyle/>
          <a:p>
            <a:pPr defTabSz="1219170"/>
            <a:r>
              <a:rPr lang="en-US" sz="641" b="1" dirty="0">
                <a:solidFill>
                  <a:srgbClr val="374854"/>
                </a:solidFill>
                <a:latin typeface="Inter" pitchFamily="34" charset="0"/>
                <a:ea typeface="Inter" pitchFamily="34" charset="-122"/>
                <a:cs typeface="Inter" pitchFamily="34" charset="-120"/>
              </a:rPr>
              <a:t>SOD</a:t>
            </a:r>
            <a:endParaRPr lang="en-US" sz="641" dirty="0">
              <a:solidFill>
                <a:prstClr val="black"/>
              </a:solidFill>
              <a:latin typeface="Calibri" panose="020F0502020204030204"/>
            </a:endParaRPr>
          </a:p>
        </p:txBody>
      </p:sp>
      <p:sp>
        <p:nvSpPr>
          <p:cNvPr id="32" name="Text 20"/>
          <p:cNvSpPr/>
          <p:nvPr/>
        </p:nvSpPr>
        <p:spPr>
          <a:xfrm>
            <a:off x="9653478" y="3273941"/>
            <a:ext cx="243663" cy="93035"/>
          </a:xfrm>
          <a:prstGeom prst="rect">
            <a:avLst/>
          </a:prstGeom>
          <a:noFill/>
          <a:ln/>
        </p:spPr>
        <p:txBody>
          <a:bodyPr wrap="none" lIns="0" tIns="0" rIns="0" bIns="0" rtlCol="0" anchor="ctr">
            <a:normAutofit lnSpcReduction="10000"/>
          </a:bodyPr>
          <a:lstStyle/>
          <a:p>
            <a:pPr defTabSz="1219170"/>
            <a:r>
              <a:rPr lang="en-US" sz="635" dirty="0">
                <a:solidFill>
                  <a:srgbClr val="374A56"/>
                </a:solidFill>
                <a:latin typeface="Inter" pitchFamily="34" charset="0"/>
                <a:ea typeface="Inter" pitchFamily="34" charset="-122"/>
                <a:cs typeface="Inter" pitchFamily="34" charset="-120"/>
              </a:rPr>
              <a:t>500 0.</a:t>
            </a:r>
            <a:endParaRPr lang="en-US" sz="635" dirty="0">
              <a:solidFill>
                <a:prstClr val="black"/>
              </a:solidFill>
              <a:latin typeface="Calibri" panose="020F0502020204030204"/>
            </a:endParaRPr>
          </a:p>
        </p:txBody>
      </p:sp>
      <p:sp>
        <p:nvSpPr>
          <p:cNvPr id="33" name="Text 21"/>
          <p:cNvSpPr/>
          <p:nvPr/>
        </p:nvSpPr>
        <p:spPr>
          <a:xfrm>
            <a:off x="9130710" y="3273942"/>
            <a:ext cx="230372" cy="88604"/>
          </a:xfrm>
          <a:prstGeom prst="rect">
            <a:avLst/>
          </a:prstGeom>
          <a:noFill/>
          <a:ln/>
        </p:spPr>
        <p:txBody>
          <a:bodyPr wrap="none" lIns="0" tIns="0" rIns="0" bIns="0" rtlCol="0" anchor="ctr">
            <a:normAutofit/>
          </a:bodyPr>
          <a:lstStyle/>
          <a:p>
            <a:pPr defTabSz="1219170"/>
            <a:r>
              <a:rPr lang="en-US" sz="551" dirty="0">
                <a:solidFill>
                  <a:srgbClr val="466975"/>
                </a:solidFill>
                <a:latin typeface="Inter" pitchFamily="34" charset="0"/>
                <a:ea typeface="Inter" pitchFamily="34" charset="-122"/>
                <a:cs typeface="Inter" pitchFamily="34" charset="-120"/>
              </a:rPr>
              <a:t>260 18</a:t>
            </a:r>
            <a:endParaRPr lang="en-US" sz="551" dirty="0">
              <a:solidFill>
                <a:prstClr val="black"/>
              </a:solidFill>
              <a:latin typeface="Calibri" panose="020F0502020204030204"/>
            </a:endParaRPr>
          </a:p>
        </p:txBody>
      </p:sp>
      <p:sp>
        <p:nvSpPr>
          <p:cNvPr id="34" name="Text 22"/>
          <p:cNvSpPr/>
          <p:nvPr/>
        </p:nvSpPr>
        <p:spPr>
          <a:xfrm>
            <a:off x="8554779" y="3269513"/>
            <a:ext cx="234803" cy="97465"/>
          </a:xfrm>
          <a:prstGeom prst="rect">
            <a:avLst/>
          </a:prstGeom>
          <a:noFill/>
          <a:ln/>
        </p:spPr>
        <p:txBody>
          <a:bodyPr wrap="none" lIns="0" tIns="0" rIns="0" bIns="0" rtlCol="0" anchor="ctr">
            <a:normAutofit lnSpcReduction="10000"/>
          </a:bodyPr>
          <a:lstStyle/>
          <a:p>
            <a:pPr defTabSz="1219170"/>
            <a:r>
              <a:rPr lang="en-US" sz="656" dirty="0">
                <a:solidFill>
                  <a:srgbClr val="3F5F6A"/>
                </a:solidFill>
                <a:latin typeface="Inter" pitchFamily="34" charset="0"/>
                <a:ea typeface="Inter" pitchFamily="34" charset="-122"/>
                <a:cs typeface="Inter" pitchFamily="34" charset="-120"/>
              </a:rPr>
              <a:t>1000s</a:t>
            </a:r>
            <a:endParaRPr lang="en-US" sz="656" dirty="0">
              <a:solidFill>
                <a:prstClr val="black"/>
              </a:solidFill>
              <a:latin typeface="Calibri" panose="020F0502020204030204"/>
            </a:endParaRPr>
          </a:p>
        </p:txBody>
      </p:sp>
      <p:sp>
        <p:nvSpPr>
          <p:cNvPr id="35" name="Text 23"/>
          <p:cNvSpPr/>
          <p:nvPr/>
        </p:nvSpPr>
        <p:spPr>
          <a:xfrm>
            <a:off x="6685222" y="3225210"/>
            <a:ext cx="1546151" cy="367709"/>
          </a:xfrm>
          <a:prstGeom prst="rect">
            <a:avLst/>
          </a:prstGeom>
          <a:noFill/>
          <a:ln/>
        </p:spPr>
        <p:txBody>
          <a:bodyPr wrap="none" lIns="0" tIns="0" rIns="0" bIns="0" rtlCol="0" anchor="ctr">
            <a:normAutofit lnSpcReduction="10000"/>
          </a:bodyPr>
          <a:lstStyle/>
          <a:p>
            <a:pPr defTabSz="1219170"/>
            <a:r>
              <a:rPr lang="en-US" sz="1221" b="1" dirty="0">
                <a:solidFill>
                  <a:srgbClr val="A7AEB5"/>
                </a:solidFill>
                <a:latin typeface="Inter" pitchFamily="34" charset="0"/>
                <a:ea typeface="Inter" pitchFamily="34" charset="-122"/>
                <a:cs typeface="Inter" pitchFamily="34" charset="-120"/>
              </a:rPr>
              <a:t>(Focal decision-maker;</a:t>
            </a:r>
            <a:endParaRPr lang="en-US" sz="1221" dirty="0">
              <a:solidFill>
                <a:prstClr val="black"/>
              </a:solidFill>
              <a:latin typeface="Calibri" panose="020F0502020204030204"/>
            </a:endParaRPr>
          </a:p>
          <a:p>
            <a:pPr defTabSz="1219170"/>
            <a:r>
              <a:rPr lang="en-US" sz="1221" b="1" dirty="0">
                <a:solidFill>
                  <a:srgbClr val="A7AEB5"/>
                </a:solidFill>
                <a:latin typeface="Inter" pitchFamily="34" charset="0"/>
                <a:ea typeface="Inter" pitchFamily="34" charset="-122"/>
                <a:cs typeface="Inter" pitchFamily="34" charset="-120"/>
              </a:rPr>
              <a:t>fears liability &amp; spill)</a:t>
            </a:r>
            <a:endParaRPr lang="en-US" sz="1221" dirty="0">
              <a:solidFill>
                <a:prstClr val="black"/>
              </a:solidFill>
              <a:latin typeface="Calibri" panose="020F0502020204030204"/>
            </a:endParaRPr>
          </a:p>
        </p:txBody>
      </p:sp>
      <p:sp>
        <p:nvSpPr>
          <p:cNvPr id="36" name="Text 24"/>
          <p:cNvSpPr/>
          <p:nvPr/>
        </p:nvSpPr>
        <p:spPr>
          <a:xfrm>
            <a:off x="1001232" y="3327104"/>
            <a:ext cx="239232" cy="115187"/>
          </a:xfrm>
          <a:prstGeom prst="rect">
            <a:avLst/>
          </a:prstGeom>
          <a:noFill/>
          <a:ln/>
        </p:spPr>
        <p:txBody>
          <a:bodyPr wrap="none" lIns="0" tIns="0" rIns="0" bIns="0" rtlCol="0" anchor="ctr">
            <a:normAutofit/>
          </a:bodyPr>
          <a:lstStyle/>
          <a:p>
            <a:pPr defTabSz="1219170"/>
            <a:r>
              <a:rPr lang="en-US" sz="712" dirty="0">
                <a:solidFill>
                  <a:srgbClr val="334250"/>
                </a:solidFill>
                <a:latin typeface="Inter" pitchFamily="34" charset="0"/>
                <a:ea typeface="Inter" pitchFamily="34" charset="-122"/>
                <a:cs typeface="Inter" pitchFamily="34" charset="-120"/>
              </a:rPr>
              <a:t>280D</a:t>
            </a:r>
            <a:endParaRPr lang="en-US" sz="712" dirty="0">
              <a:solidFill>
                <a:prstClr val="black"/>
              </a:solidFill>
              <a:latin typeface="Calibri" panose="020F0502020204030204"/>
            </a:endParaRPr>
          </a:p>
        </p:txBody>
      </p:sp>
      <p:sp>
        <p:nvSpPr>
          <p:cNvPr id="37" name="Text 25"/>
          <p:cNvSpPr/>
          <p:nvPr/>
        </p:nvSpPr>
        <p:spPr>
          <a:xfrm>
            <a:off x="6685221" y="2985978"/>
            <a:ext cx="1758803" cy="217081"/>
          </a:xfrm>
          <a:prstGeom prst="rect">
            <a:avLst/>
          </a:prstGeom>
          <a:noFill/>
          <a:ln/>
        </p:spPr>
        <p:txBody>
          <a:bodyPr wrap="none" lIns="0" tIns="0" rIns="0" bIns="0" rtlCol="0" anchor="ctr">
            <a:normAutofit lnSpcReduction="10000"/>
          </a:bodyPr>
          <a:lstStyle/>
          <a:p>
            <a:pPr defTabSz="1219170"/>
            <a:r>
              <a:rPr lang="en-US" sz="1580" b="1" dirty="0">
                <a:solidFill>
                  <a:srgbClr val="CFD6D9"/>
                </a:solidFill>
                <a:latin typeface="Inter" pitchFamily="34" charset="0"/>
                <a:ea typeface="Inter" pitchFamily="34" charset="-122"/>
                <a:cs typeface="Inter" pitchFamily="34" charset="-120"/>
              </a:rPr>
              <a:t>The Qantas Board</a:t>
            </a:r>
            <a:endParaRPr lang="en-US" sz="1580" dirty="0">
              <a:solidFill>
                <a:prstClr val="black"/>
              </a:solidFill>
              <a:latin typeface="Calibri" panose="020F0502020204030204"/>
            </a:endParaRPr>
          </a:p>
        </p:txBody>
      </p:sp>
      <p:sp>
        <p:nvSpPr>
          <p:cNvPr id="38" name="Text 26"/>
          <p:cNvSpPr/>
          <p:nvPr/>
        </p:nvSpPr>
        <p:spPr>
          <a:xfrm>
            <a:off x="6986478" y="2861932"/>
            <a:ext cx="310116" cy="75313"/>
          </a:xfrm>
          <a:prstGeom prst="rect">
            <a:avLst/>
          </a:prstGeom>
          <a:noFill/>
          <a:ln/>
        </p:spPr>
        <p:txBody>
          <a:bodyPr wrap="none" lIns="0" tIns="0" rIns="0" bIns="0" rtlCol="0" anchor="ctr">
            <a:normAutofit fontScale="92500" lnSpcReduction="10000"/>
          </a:bodyPr>
          <a:lstStyle/>
          <a:p>
            <a:pPr defTabSz="1219170"/>
            <a:r>
              <a:rPr lang="en-US" sz="551" dirty="0">
                <a:solidFill>
                  <a:srgbClr val="615C4D"/>
                </a:solidFill>
                <a:latin typeface="Inter" pitchFamily="34" charset="0"/>
                <a:ea typeface="Inter" pitchFamily="34" charset="-122"/>
                <a:cs typeface="Inter" pitchFamily="34" charset="-120"/>
              </a:rPr>
              <a:t>CRITIEAL</a:t>
            </a:r>
            <a:endParaRPr lang="en-US" sz="551" dirty="0">
              <a:solidFill>
                <a:prstClr val="black"/>
              </a:solidFill>
              <a:latin typeface="Calibri" panose="020F0502020204030204"/>
            </a:endParaRPr>
          </a:p>
        </p:txBody>
      </p:sp>
      <p:sp>
        <p:nvSpPr>
          <p:cNvPr id="39" name="Text 27"/>
          <p:cNvSpPr/>
          <p:nvPr/>
        </p:nvSpPr>
        <p:spPr>
          <a:xfrm>
            <a:off x="6685221" y="2861931"/>
            <a:ext cx="279104" cy="84175"/>
          </a:xfrm>
          <a:prstGeom prst="rect">
            <a:avLst/>
          </a:prstGeom>
          <a:noFill/>
          <a:ln/>
        </p:spPr>
        <p:txBody>
          <a:bodyPr wrap="none" lIns="0" tIns="0" rIns="0" bIns="0" rtlCol="0" anchor="ctr">
            <a:normAutofit/>
          </a:bodyPr>
          <a:lstStyle/>
          <a:p>
            <a:pPr defTabSz="1219170"/>
            <a:r>
              <a:rPr lang="en-US" sz="523" dirty="0">
                <a:solidFill>
                  <a:srgbClr val="6C7C84"/>
                </a:solidFill>
                <a:latin typeface="Inter" pitchFamily="34" charset="0"/>
                <a:ea typeface="Inter" pitchFamily="34" charset="-122"/>
                <a:cs typeface="Inter" pitchFamily="34" charset="-120"/>
              </a:rPr>
              <a:t>STATUS!</a:t>
            </a:r>
            <a:endParaRPr lang="en-US" sz="523" dirty="0">
              <a:solidFill>
                <a:prstClr val="black"/>
              </a:solidFill>
              <a:latin typeface="Calibri" panose="020F0502020204030204"/>
            </a:endParaRPr>
          </a:p>
        </p:txBody>
      </p:sp>
      <p:sp>
        <p:nvSpPr>
          <p:cNvPr id="40" name="Text 28"/>
          <p:cNvSpPr/>
          <p:nvPr/>
        </p:nvSpPr>
        <p:spPr>
          <a:xfrm>
            <a:off x="6871291" y="2680291"/>
            <a:ext cx="354419" cy="168349"/>
          </a:xfrm>
          <a:prstGeom prst="rect">
            <a:avLst/>
          </a:prstGeom>
          <a:noFill/>
          <a:ln/>
        </p:spPr>
        <p:txBody>
          <a:bodyPr wrap="none" lIns="0" tIns="0" rIns="0" bIns="0" rtlCol="0" anchor="ctr">
            <a:normAutofit/>
          </a:bodyPr>
          <a:lstStyle/>
          <a:p>
            <a:pPr defTabSz="1219170"/>
            <a:r>
              <a:rPr lang="en-US" sz="548" dirty="0">
                <a:solidFill>
                  <a:srgbClr val="7C8991"/>
                </a:solidFill>
                <a:latin typeface="Inter" pitchFamily="34" charset="0"/>
                <a:ea typeface="Inter" pitchFamily="34" charset="-122"/>
                <a:cs typeface="Inter" pitchFamily="34" charset="-120"/>
              </a:rPr>
              <a:t>S8E ATS</a:t>
            </a:r>
            <a:endParaRPr lang="en-US" sz="548" dirty="0">
              <a:solidFill>
                <a:prstClr val="black"/>
              </a:solidFill>
              <a:latin typeface="Calibri" panose="020F0502020204030204"/>
            </a:endParaRPr>
          </a:p>
          <a:p>
            <a:pPr defTabSz="1219170"/>
            <a:r>
              <a:rPr lang="en-US" sz="548" dirty="0">
                <a:solidFill>
                  <a:srgbClr val="7C8991"/>
                </a:solidFill>
                <a:latin typeface="Inter" pitchFamily="34" charset="0"/>
                <a:ea typeface="Inter" pitchFamily="34" charset="-122"/>
                <a:cs typeface="Inter" pitchFamily="34" charset="-120"/>
              </a:rPr>
              <a:t>55.AMRFT</a:t>
            </a:r>
            <a:endParaRPr lang="en-US" sz="548" dirty="0">
              <a:solidFill>
                <a:prstClr val="black"/>
              </a:solidFill>
              <a:latin typeface="Calibri" panose="020F0502020204030204"/>
            </a:endParaRPr>
          </a:p>
        </p:txBody>
      </p:sp>
      <p:sp>
        <p:nvSpPr>
          <p:cNvPr id="41" name="Text 29"/>
          <p:cNvSpPr/>
          <p:nvPr/>
        </p:nvSpPr>
        <p:spPr>
          <a:xfrm>
            <a:off x="6685221" y="2773326"/>
            <a:ext cx="141768" cy="84175"/>
          </a:xfrm>
          <a:prstGeom prst="rect">
            <a:avLst/>
          </a:prstGeom>
          <a:noFill/>
          <a:ln/>
        </p:spPr>
        <p:txBody>
          <a:bodyPr wrap="none" lIns="0" tIns="0" rIns="0" bIns="0" rtlCol="0" anchor="ctr">
            <a:normAutofit lnSpcReduction="10000"/>
          </a:bodyPr>
          <a:lstStyle/>
          <a:p>
            <a:pPr defTabSz="1219170"/>
            <a:r>
              <a:rPr lang="en-US" sz="596" dirty="0">
                <a:solidFill>
                  <a:srgbClr val="738A95"/>
                </a:solidFill>
                <a:latin typeface="Inter" pitchFamily="34" charset="0"/>
                <a:ea typeface="Inter" pitchFamily="34" charset="-122"/>
                <a:cs typeface="Inter" pitchFamily="34" charset="-120"/>
              </a:rPr>
              <a:t>ALE</a:t>
            </a:r>
            <a:endParaRPr lang="en-US" sz="596" dirty="0">
              <a:solidFill>
                <a:prstClr val="black"/>
              </a:solidFill>
              <a:latin typeface="Calibri" panose="020F0502020204030204"/>
            </a:endParaRPr>
          </a:p>
        </p:txBody>
      </p:sp>
      <p:sp>
        <p:nvSpPr>
          <p:cNvPr id="42" name="Text 30"/>
          <p:cNvSpPr/>
          <p:nvPr/>
        </p:nvSpPr>
        <p:spPr>
          <a:xfrm>
            <a:off x="6685221" y="2689151"/>
            <a:ext cx="132907" cy="84175"/>
          </a:xfrm>
          <a:prstGeom prst="rect">
            <a:avLst/>
          </a:prstGeom>
          <a:noFill/>
          <a:ln/>
        </p:spPr>
        <p:txBody>
          <a:bodyPr wrap="none" lIns="0" tIns="0" rIns="0" bIns="0" rtlCol="0" anchor="ctr">
            <a:normAutofit fontScale="92500" lnSpcReduction="10000"/>
          </a:bodyPr>
          <a:lstStyle/>
          <a:p>
            <a:pPr defTabSz="1219170"/>
            <a:r>
              <a:rPr lang="en-US" sz="659" dirty="0">
                <a:solidFill>
                  <a:srgbClr val="7A9098"/>
                </a:solidFill>
                <a:latin typeface="Inter" pitchFamily="34" charset="0"/>
                <a:ea typeface="Inter" pitchFamily="34" charset="-122"/>
                <a:cs typeface="Inter" pitchFamily="34" charset="-120"/>
              </a:rPr>
              <a:t>YEI</a:t>
            </a:r>
            <a:endParaRPr lang="en-US" sz="659" dirty="0">
              <a:solidFill>
                <a:prstClr val="black"/>
              </a:solidFill>
              <a:latin typeface="Calibri" panose="020F0502020204030204"/>
            </a:endParaRPr>
          </a:p>
        </p:txBody>
      </p:sp>
      <p:sp>
        <p:nvSpPr>
          <p:cNvPr id="43" name="Text 31"/>
          <p:cNvSpPr/>
          <p:nvPr/>
        </p:nvSpPr>
        <p:spPr>
          <a:xfrm>
            <a:off x="8944641" y="2051197"/>
            <a:ext cx="1466407" cy="194931"/>
          </a:xfrm>
          <a:prstGeom prst="rect">
            <a:avLst/>
          </a:prstGeom>
          <a:noFill/>
          <a:ln/>
        </p:spPr>
        <p:txBody>
          <a:bodyPr wrap="none" lIns="0" tIns="0" rIns="0" bIns="0" rtlCol="0" anchor="ctr">
            <a:normAutofit/>
          </a:bodyPr>
          <a:lstStyle/>
          <a:p>
            <a:pPr defTabSz="1219170"/>
            <a:r>
              <a:rPr lang="en-US" sz="1241" b="1" dirty="0">
                <a:solidFill>
                  <a:srgbClr val="A6ABB1"/>
                </a:solidFill>
                <a:latin typeface="Inter" pitchFamily="34" charset="0"/>
                <a:ea typeface="Inter" pitchFamily="34" charset="-122"/>
                <a:cs typeface="Inter" pitchFamily="34" charset="-120"/>
              </a:rPr>
              <a:t>The final voting block</a:t>
            </a:r>
            <a:endParaRPr lang="en-US" sz="1241" dirty="0">
              <a:solidFill>
                <a:prstClr val="black"/>
              </a:solidFill>
              <a:latin typeface="Calibri" panose="020F0502020204030204"/>
            </a:endParaRPr>
          </a:p>
        </p:txBody>
      </p:sp>
      <p:sp>
        <p:nvSpPr>
          <p:cNvPr id="44" name="Text 32"/>
          <p:cNvSpPr/>
          <p:nvPr/>
        </p:nvSpPr>
        <p:spPr>
          <a:xfrm>
            <a:off x="8953500" y="1820825"/>
            <a:ext cx="1311349" cy="221512"/>
          </a:xfrm>
          <a:prstGeom prst="rect">
            <a:avLst/>
          </a:prstGeom>
          <a:noFill/>
          <a:ln/>
        </p:spPr>
        <p:txBody>
          <a:bodyPr wrap="none" lIns="0" tIns="0" rIns="0" bIns="0" rtlCol="0" anchor="ctr">
            <a:normAutofit lnSpcReduction="10000"/>
          </a:bodyPr>
          <a:lstStyle/>
          <a:p>
            <a:pPr defTabSz="1219170"/>
            <a:r>
              <a:rPr lang="en-US" sz="1569" b="1" dirty="0">
                <a:solidFill>
                  <a:srgbClr val="C2C6CB"/>
                </a:solidFill>
                <a:latin typeface="Inter" pitchFamily="34" charset="0"/>
                <a:ea typeface="Inter" pitchFamily="34" charset="-122"/>
                <a:cs typeface="Inter" pitchFamily="34" charset="-120"/>
              </a:rPr>
              <a:t>Shareholders</a:t>
            </a:r>
            <a:endParaRPr lang="en-US" sz="1569" dirty="0">
              <a:solidFill>
                <a:prstClr val="black"/>
              </a:solidFill>
              <a:latin typeface="Calibri" panose="020F0502020204030204"/>
            </a:endParaRPr>
          </a:p>
        </p:txBody>
      </p:sp>
      <p:sp>
        <p:nvSpPr>
          <p:cNvPr id="45" name="Text 33"/>
          <p:cNvSpPr/>
          <p:nvPr/>
        </p:nvSpPr>
        <p:spPr>
          <a:xfrm>
            <a:off x="4665035" y="1847407"/>
            <a:ext cx="1572732" cy="372140"/>
          </a:xfrm>
          <a:prstGeom prst="rect">
            <a:avLst/>
          </a:prstGeom>
          <a:noFill/>
          <a:ln/>
        </p:spPr>
        <p:txBody>
          <a:bodyPr wrap="none" lIns="0" tIns="0" rIns="0" bIns="0" rtlCol="0" anchor="ctr">
            <a:normAutofit/>
          </a:bodyPr>
          <a:lstStyle/>
          <a:p>
            <a:pPr defTabSz="1219170"/>
            <a:r>
              <a:rPr lang="en-US" sz="1221" b="1" dirty="0">
                <a:solidFill>
                  <a:srgbClr val="A5ADB3"/>
                </a:solidFill>
                <a:latin typeface="Inter" pitchFamily="34" charset="0"/>
                <a:ea typeface="Inter" pitchFamily="34" charset="-122"/>
                <a:cs typeface="Inter" pitchFamily="34" charset="-120"/>
              </a:rPr>
              <a:t>Governance activists</a:t>
            </a:r>
            <a:endParaRPr lang="en-US" sz="1221" dirty="0">
              <a:solidFill>
                <a:prstClr val="black"/>
              </a:solidFill>
              <a:latin typeface="Calibri" panose="020F0502020204030204"/>
            </a:endParaRPr>
          </a:p>
          <a:p>
            <a:pPr defTabSz="1219170"/>
            <a:r>
              <a:rPr lang="en-US" sz="1221" b="1" dirty="0">
                <a:solidFill>
                  <a:srgbClr val="A5ADB3"/>
                </a:solidFill>
                <a:latin typeface="Inter" pitchFamily="34" charset="0"/>
                <a:ea typeface="Inter" pitchFamily="34" charset="-122"/>
                <a:cs typeface="Inter" pitchFamily="34" charset="-120"/>
              </a:rPr>
              <a:t>coordinating retail vote</a:t>
            </a:r>
            <a:endParaRPr lang="en-US" sz="1221" dirty="0">
              <a:solidFill>
                <a:prstClr val="black"/>
              </a:solidFill>
              <a:latin typeface="Calibri" panose="020F0502020204030204"/>
            </a:endParaRPr>
          </a:p>
        </p:txBody>
      </p:sp>
      <p:sp>
        <p:nvSpPr>
          <p:cNvPr id="46" name="Text 34"/>
          <p:cNvSpPr/>
          <p:nvPr/>
        </p:nvSpPr>
        <p:spPr>
          <a:xfrm>
            <a:off x="8944641" y="1515140"/>
            <a:ext cx="624663" cy="274675"/>
          </a:xfrm>
          <a:prstGeom prst="rect">
            <a:avLst/>
          </a:prstGeom>
          <a:noFill/>
          <a:ln/>
        </p:spPr>
        <p:txBody>
          <a:bodyPr wrap="none" lIns="0" tIns="0" rIns="0" bIns="0" rtlCol="0" anchor="ctr">
            <a:normAutofit fontScale="85000" lnSpcReduction="10000"/>
          </a:bodyPr>
          <a:lstStyle/>
          <a:p>
            <a:pPr defTabSz="1219170"/>
            <a:r>
              <a:rPr lang="en-US" sz="607" dirty="0">
                <a:solidFill>
                  <a:srgbClr val="717881"/>
                </a:solidFill>
                <a:latin typeface="Inter" pitchFamily="34" charset="0"/>
                <a:ea typeface="Inter" pitchFamily="34" charset="-122"/>
                <a:cs typeface="Inter" pitchFamily="34" charset="-120"/>
              </a:rPr>
              <a:t>VEL:4502T8</a:t>
            </a:r>
            <a:endParaRPr lang="en-US" sz="607" dirty="0">
              <a:solidFill>
                <a:prstClr val="black"/>
              </a:solidFill>
              <a:latin typeface="Calibri" panose="020F0502020204030204"/>
            </a:endParaRPr>
          </a:p>
          <a:p>
            <a:pPr defTabSz="1219170"/>
            <a:r>
              <a:rPr lang="en-US" sz="607" dirty="0">
                <a:solidFill>
                  <a:srgbClr val="717881"/>
                </a:solidFill>
                <a:latin typeface="Inter" pitchFamily="34" charset="0"/>
                <a:ea typeface="Inter" pitchFamily="34" charset="-122"/>
                <a:cs typeface="Inter" pitchFamily="34" charset="-120"/>
              </a:rPr>
              <a:t>ALT:95.600FT</a:t>
            </a:r>
            <a:endParaRPr lang="en-US" sz="607" dirty="0">
              <a:solidFill>
                <a:prstClr val="black"/>
              </a:solidFill>
              <a:latin typeface="Calibri" panose="020F0502020204030204"/>
            </a:endParaRPr>
          </a:p>
          <a:p>
            <a:pPr defTabSz="1219170"/>
            <a:r>
              <a:rPr lang="en-US" sz="607" dirty="0">
                <a:solidFill>
                  <a:srgbClr val="717881"/>
                </a:solidFill>
                <a:latin typeface="Inter" pitchFamily="34" charset="0"/>
                <a:ea typeface="Inter" pitchFamily="34" charset="-122"/>
                <a:cs typeface="Inter" pitchFamily="34" charset="-120"/>
              </a:rPr>
              <a:t>JKFLUENCE:HIG</a:t>
            </a:r>
            <a:endParaRPr lang="en-US" sz="607" dirty="0">
              <a:solidFill>
                <a:prstClr val="black"/>
              </a:solidFill>
              <a:latin typeface="Calibri" panose="020F0502020204030204"/>
            </a:endParaRPr>
          </a:p>
          <a:p>
            <a:pPr defTabSz="1219170"/>
            <a:r>
              <a:rPr lang="en-US" sz="607" dirty="0">
                <a:solidFill>
                  <a:srgbClr val="717881"/>
                </a:solidFill>
                <a:latin typeface="Inter" pitchFamily="34" charset="0"/>
                <a:ea typeface="Inter" pitchFamily="34" charset="-122"/>
                <a:cs typeface="Inter" pitchFamily="34" charset="-120"/>
              </a:rPr>
              <a:t>H</a:t>
            </a:r>
            <a:endParaRPr lang="en-US" sz="607" dirty="0">
              <a:solidFill>
                <a:prstClr val="black"/>
              </a:solidFill>
              <a:latin typeface="Calibri" panose="020F0502020204030204"/>
            </a:endParaRPr>
          </a:p>
        </p:txBody>
      </p:sp>
      <p:sp>
        <p:nvSpPr>
          <p:cNvPr id="47" name="Text 35"/>
          <p:cNvSpPr/>
          <p:nvPr/>
        </p:nvSpPr>
        <p:spPr>
          <a:xfrm>
            <a:off x="4656175" y="1612604"/>
            <a:ext cx="872756" cy="212651"/>
          </a:xfrm>
          <a:prstGeom prst="rect">
            <a:avLst/>
          </a:prstGeom>
          <a:noFill/>
          <a:ln/>
        </p:spPr>
        <p:txBody>
          <a:bodyPr wrap="none" lIns="0" tIns="0" rIns="0" bIns="0" rtlCol="0" anchor="ctr">
            <a:normAutofit fontScale="92500" lnSpcReduction="10000"/>
          </a:bodyPr>
          <a:lstStyle/>
          <a:p>
            <a:pPr defTabSz="1219170"/>
            <a:r>
              <a:rPr lang="en-US" sz="1612" b="1" dirty="0">
                <a:solidFill>
                  <a:srgbClr val="C8CDD1"/>
                </a:solidFill>
                <a:latin typeface="Inter" pitchFamily="34" charset="0"/>
                <a:ea typeface="Inter" pitchFamily="34" charset="-122"/>
                <a:cs typeface="Inter" pitchFamily="34" charset="-120"/>
              </a:rPr>
              <a:t>The ASA</a:t>
            </a:r>
            <a:endParaRPr lang="en-US" sz="1612" dirty="0">
              <a:solidFill>
                <a:prstClr val="black"/>
              </a:solidFill>
              <a:latin typeface="Calibri" panose="020F0502020204030204"/>
            </a:endParaRPr>
          </a:p>
        </p:txBody>
      </p:sp>
      <p:sp>
        <p:nvSpPr>
          <p:cNvPr id="48" name="Text 36"/>
          <p:cNvSpPr/>
          <p:nvPr/>
        </p:nvSpPr>
        <p:spPr>
          <a:xfrm>
            <a:off x="4665035" y="1488559"/>
            <a:ext cx="606941" cy="79744"/>
          </a:xfrm>
          <a:prstGeom prst="rect">
            <a:avLst/>
          </a:prstGeom>
          <a:noFill/>
          <a:ln/>
        </p:spPr>
        <p:txBody>
          <a:bodyPr wrap="none" lIns="0" tIns="0" rIns="0" bIns="0" rtlCol="0" anchor="ctr">
            <a:normAutofit/>
          </a:bodyPr>
          <a:lstStyle/>
          <a:p>
            <a:pPr defTabSz="1219170"/>
            <a:r>
              <a:rPr lang="en-US" sz="499" dirty="0">
                <a:solidFill>
                  <a:srgbClr val="6A727A"/>
                </a:solidFill>
                <a:latin typeface="Inter" pitchFamily="34" charset="0"/>
                <a:ea typeface="Inter" pitchFamily="34" charset="-122"/>
                <a:cs typeface="Inter" pitchFamily="34" charset="-120"/>
              </a:rPr>
              <a:t>TOUSUEOCE:1IOON</a:t>
            </a:r>
            <a:endParaRPr lang="en-US" sz="499" dirty="0">
              <a:solidFill>
                <a:prstClr val="black"/>
              </a:solidFill>
              <a:latin typeface="Calibri" panose="020F0502020204030204"/>
            </a:endParaRPr>
          </a:p>
        </p:txBody>
      </p:sp>
      <p:sp>
        <p:nvSpPr>
          <p:cNvPr id="49" name="Text 37"/>
          <p:cNvSpPr/>
          <p:nvPr/>
        </p:nvSpPr>
        <p:spPr>
          <a:xfrm>
            <a:off x="4975152" y="1408814"/>
            <a:ext cx="318977" cy="75313"/>
          </a:xfrm>
          <a:prstGeom prst="rect">
            <a:avLst/>
          </a:prstGeom>
          <a:noFill/>
          <a:ln/>
        </p:spPr>
        <p:txBody>
          <a:bodyPr wrap="none" lIns="0" tIns="0" rIns="0" bIns="0" rtlCol="0" anchor="ctr">
            <a:normAutofit fontScale="92500" lnSpcReduction="10000"/>
          </a:bodyPr>
          <a:lstStyle/>
          <a:p>
            <a:pPr defTabSz="1219170"/>
            <a:r>
              <a:rPr lang="en-US" sz="565" dirty="0">
                <a:solidFill>
                  <a:srgbClr val="605A4B"/>
                </a:solidFill>
                <a:latin typeface="Inter" pitchFamily="34" charset="0"/>
                <a:ea typeface="Inter" pitchFamily="34" charset="-122"/>
                <a:cs typeface="Inter" pitchFamily="34" charset="-120"/>
              </a:rPr>
              <a:t>ERITICAL</a:t>
            </a:r>
            <a:endParaRPr lang="en-US" sz="565" dirty="0">
              <a:solidFill>
                <a:prstClr val="black"/>
              </a:solidFill>
              <a:latin typeface="Calibri" panose="020F0502020204030204"/>
            </a:endParaRPr>
          </a:p>
        </p:txBody>
      </p:sp>
      <p:sp>
        <p:nvSpPr>
          <p:cNvPr id="50" name="Text 38"/>
          <p:cNvSpPr/>
          <p:nvPr/>
        </p:nvSpPr>
        <p:spPr>
          <a:xfrm>
            <a:off x="4656175" y="1404384"/>
            <a:ext cx="287965" cy="79744"/>
          </a:xfrm>
          <a:prstGeom prst="rect">
            <a:avLst/>
          </a:prstGeom>
          <a:noFill/>
          <a:ln/>
        </p:spPr>
        <p:txBody>
          <a:bodyPr wrap="none" lIns="0" tIns="0" rIns="0" bIns="0" rtlCol="0" anchor="ctr">
            <a:normAutofit lnSpcReduction="10000"/>
          </a:bodyPr>
          <a:lstStyle/>
          <a:p>
            <a:pPr defTabSz="1219170"/>
            <a:r>
              <a:rPr lang="en-US" sz="537" dirty="0">
                <a:solidFill>
                  <a:srgbClr val="6D767E"/>
                </a:solidFill>
                <a:latin typeface="Inter" pitchFamily="34" charset="0"/>
                <a:ea typeface="Inter" pitchFamily="34" charset="-122"/>
                <a:cs typeface="Inter" pitchFamily="34" charset="-120"/>
              </a:rPr>
              <a:t>STRTOS:</a:t>
            </a:r>
            <a:endParaRPr lang="en-US" sz="537" dirty="0">
              <a:solidFill>
                <a:prstClr val="black"/>
              </a:solidFill>
              <a:latin typeface="Calibri" panose="020F0502020204030204"/>
            </a:endParaRPr>
          </a:p>
        </p:txBody>
      </p:sp>
      <p:sp>
        <p:nvSpPr>
          <p:cNvPr id="51" name="Text 39"/>
          <p:cNvSpPr/>
          <p:nvPr/>
        </p:nvSpPr>
        <p:spPr>
          <a:xfrm>
            <a:off x="4656175" y="1227175"/>
            <a:ext cx="580360" cy="172779"/>
          </a:xfrm>
          <a:prstGeom prst="rect">
            <a:avLst/>
          </a:prstGeom>
          <a:noFill/>
          <a:ln/>
        </p:spPr>
        <p:txBody>
          <a:bodyPr wrap="none" lIns="0" tIns="0" rIns="0" bIns="0" rtlCol="0" anchor="ctr">
            <a:normAutofit fontScale="92500" lnSpcReduction="10000"/>
          </a:bodyPr>
          <a:lstStyle/>
          <a:p>
            <a:pPr defTabSz="1219170"/>
            <a:r>
              <a:rPr lang="en-US" sz="632" b="1" dirty="0">
                <a:solidFill>
                  <a:srgbClr val="656C75"/>
                </a:solidFill>
                <a:latin typeface="Inter" pitchFamily="34" charset="0"/>
                <a:ea typeface="Inter" pitchFamily="34" charset="-122"/>
                <a:cs typeface="Inter" pitchFamily="34" charset="-120"/>
              </a:rPr>
              <a:t>VEL4S0 ETG</a:t>
            </a:r>
            <a:endParaRPr lang="en-US" sz="632" dirty="0">
              <a:solidFill>
                <a:prstClr val="black"/>
              </a:solidFill>
              <a:latin typeface="Calibri" panose="020F0502020204030204"/>
            </a:endParaRPr>
          </a:p>
          <a:p>
            <a:pPr defTabSz="1219170"/>
            <a:r>
              <a:rPr lang="en-US" sz="632" b="1" dirty="0">
                <a:solidFill>
                  <a:srgbClr val="656C75"/>
                </a:solidFill>
                <a:latin typeface="Inter" pitchFamily="34" charset="0"/>
                <a:ea typeface="Inter" pitchFamily="34" charset="-122"/>
                <a:cs typeface="Inter" pitchFamily="34" charset="-120"/>
              </a:rPr>
              <a:t>ALT:95.688FT</a:t>
            </a:r>
            <a:endParaRPr lang="en-US" sz="632" dirty="0">
              <a:solidFill>
                <a:prstClr val="black"/>
              </a:solidFill>
              <a:latin typeface="Calibri" panose="020F0502020204030204"/>
            </a:endParaRPr>
          </a:p>
        </p:txBody>
      </p:sp>
      <p:sp>
        <p:nvSpPr>
          <p:cNvPr id="52" name="Text 40"/>
          <p:cNvSpPr/>
          <p:nvPr/>
        </p:nvSpPr>
        <p:spPr>
          <a:xfrm>
            <a:off x="5985245" y="806303"/>
            <a:ext cx="230372" cy="93035"/>
          </a:xfrm>
          <a:prstGeom prst="rect">
            <a:avLst/>
          </a:prstGeom>
          <a:noFill/>
          <a:ln/>
        </p:spPr>
        <p:txBody>
          <a:bodyPr wrap="none" lIns="0" tIns="0" rIns="0" bIns="0" rtlCol="0" anchor="ctr">
            <a:normAutofit/>
          </a:bodyPr>
          <a:lstStyle/>
          <a:p>
            <a:pPr defTabSz="1219170"/>
            <a:r>
              <a:rPr lang="en-US" sz="604" dirty="0">
                <a:solidFill>
                  <a:srgbClr val="3C4D5A"/>
                </a:solidFill>
                <a:latin typeface="Inter" pitchFamily="34" charset="0"/>
                <a:ea typeface="Inter" pitchFamily="34" charset="-122"/>
                <a:cs typeface="Inter" pitchFamily="34" charset="-120"/>
              </a:rPr>
              <a:t>200 1t</a:t>
            </a:r>
            <a:endParaRPr lang="en-US" sz="604" dirty="0">
              <a:solidFill>
                <a:prstClr val="black"/>
              </a:solidFill>
              <a:latin typeface="Calibri" panose="020F0502020204030204"/>
            </a:endParaRPr>
          </a:p>
        </p:txBody>
      </p:sp>
      <p:sp>
        <p:nvSpPr>
          <p:cNvPr id="53" name="Text 41"/>
          <p:cNvSpPr/>
          <p:nvPr/>
        </p:nvSpPr>
        <p:spPr>
          <a:xfrm>
            <a:off x="225942" y="181641"/>
            <a:ext cx="7021919" cy="451884"/>
          </a:xfrm>
          <a:prstGeom prst="rect">
            <a:avLst/>
          </a:prstGeom>
          <a:noFill/>
          <a:ln/>
        </p:spPr>
        <p:txBody>
          <a:bodyPr wrap="none" lIns="0" tIns="0" rIns="0" bIns="0" rtlCol="0" anchor="ctr">
            <a:normAutofit lnSpcReduction="10000"/>
          </a:bodyPr>
          <a:lstStyle/>
          <a:p>
            <a:pPr defTabSz="1219170"/>
            <a:r>
              <a:rPr lang="en-US" sz="3024" b="1" dirty="0">
                <a:solidFill>
                  <a:srgbClr val="E0E2E4"/>
                </a:solidFill>
                <a:latin typeface="Inter" pitchFamily="34" charset="0"/>
                <a:ea typeface="Inter" pitchFamily="34" charset="-122"/>
                <a:cs typeface="Inter" pitchFamily="34" charset="-120"/>
              </a:rPr>
              <a:t>This is a multi-actor strategic system</a:t>
            </a:r>
            <a:endParaRPr lang="en-US" sz="3024" dirty="0">
              <a:solidFill>
                <a:prstClr val="black"/>
              </a:solidFill>
              <a:latin typeface="Calibri" panose="020F0502020204030204"/>
            </a:endParaRPr>
          </a:p>
        </p:txBody>
      </p:sp>
      <p:sp>
        <p:nvSpPr>
          <p:cNvPr id="3" name="Slide Number Placeholder 3">
            <a:extLst>
              <a:ext uri="{FF2B5EF4-FFF2-40B4-BE49-F238E27FC236}">
                <a16:creationId xmlns:a16="http://schemas.microsoft.com/office/drawing/2014/main" id="{C35D066D-133A-E7D2-65EE-0AD1395FE145}"/>
              </a:ext>
            </a:extLst>
          </p:cNvPr>
          <p:cNvSpPr txBox="1">
            <a:spLocks/>
          </p:cNvSpPr>
          <p:nvPr/>
        </p:nvSpPr>
        <p:spPr>
          <a:xfrm>
            <a:off x="11467577" y="6400800"/>
            <a:ext cx="416447" cy="18648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41AFF56-1126-4107-9C02-BC0EFBF16431}" type="slidenum">
              <a:rPr lang="en-GB" sz="1000" smtClean="0">
                <a:solidFill>
                  <a:schemeClr val="bg1"/>
                </a:solidFill>
                <a:latin typeface="ABC Oracle Medium" panose="020B0504040202060203" pitchFamily="34" charset="77"/>
              </a:rPr>
              <a:pPr algn="r">
                <a:defRPr/>
              </a:pPr>
              <a:t>14</a:t>
            </a:fld>
            <a:endParaRPr lang="en-GB" sz="1000" dirty="0">
              <a:solidFill>
                <a:schemeClr val="bg1"/>
              </a:solidFill>
              <a:latin typeface="ABC Oracle Medium" panose="020B0504040202060203" pitchFamily="34" charset="77"/>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04837"/>
          </a:xfrm>
          <a:prstGeom prst="rect">
            <a:avLst/>
          </a:prstGeom>
        </p:spPr>
      </p:pic>
      <p:pic>
        <p:nvPicPr>
          <p:cNvPr id="4" name="Image 2" descr="preencoded.png"/>
          <p:cNvPicPr>
            <a:picLocks noChangeAspect="1"/>
          </p:cNvPicPr>
          <p:nvPr/>
        </p:nvPicPr>
        <p:blipFill>
          <a:blip r:embed="rId4"/>
          <a:stretch>
            <a:fillRect/>
          </a:stretch>
        </p:blipFill>
        <p:spPr>
          <a:xfrm>
            <a:off x="8111757" y="6614338"/>
            <a:ext cx="22151" cy="128477"/>
          </a:xfrm>
          <a:prstGeom prst="rect">
            <a:avLst/>
          </a:prstGeom>
        </p:spPr>
      </p:pic>
      <p:pic>
        <p:nvPicPr>
          <p:cNvPr id="5" name="Image 3" descr="preencoded.png"/>
          <p:cNvPicPr>
            <a:picLocks noChangeAspect="1"/>
          </p:cNvPicPr>
          <p:nvPr/>
        </p:nvPicPr>
        <p:blipFill>
          <a:blip r:embed="rId5"/>
          <a:stretch>
            <a:fillRect/>
          </a:stretch>
        </p:blipFill>
        <p:spPr>
          <a:xfrm>
            <a:off x="6197896" y="6614338"/>
            <a:ext cx="26581" cy="128477"/>
          </a:xfrm>
          <a:prstGeom prst="rect">
            <a:avLst/>
          </a:prstGeom>
        </p:spPr>
      </p:pic>
      <p:pic>
        <p:nvPicPr>
          <p:cNvPr id="6" name="Image 4" descr="preencoded.png"/>
          <p:cNvPicPr>
            <a:picLocks noChangeAspect="1"/>
          </p:cNvPicPr>
          <p:nvPr/>
        </p:nvPicPr>
        <p:blipFill>
          <a:blip r:embed="rId6"/>
          <a:stretch>
            <a:fillRect/>
          </a:stretch>
        </p:blipFill>
        <p:spPr>
          <a:xfrm>
            <a:off x="4288466" y="6614338"/>
            <a:ext cx="22151" cy="128477"/>
          </a:xfrm>
          <a:prstGeom prst="rect">
            <a:avLst/>
          </a:prstGeom>
        </p:spPr>
      </p:pic>
      <p:pic>
        <p:nvPicPr>
          <p:cNvPr id="7" name="Image 5" descr="preencoded.png"/>
          <p:cNvPicPr>
            <a:picLocks noChangeAspect="1"/>
          </p:cNvPicPr>
          <p:nvPr/>
        </p:nvPicPr>
        <p:blipFill>
          <a:blip r:embed="rId7"/>
          <a:stretch>
            <a:fillRect/>
          </a:stretch>
        </p:blipFill>
        <p:spPr>
          <a:xfrm>
            <a:off x="567069" y="1714501"/>
            <a:ext cx="11150896" cy="4536559"/>
          </a:xfrm>
          <a:prstGeom prst="rect">
            <a:avLst/>
          </a:prstGeom>
        </p:spPr>
      </p:pic>
      <p:pic>
        <p:nvPicPr>
          <p:cNvPr id="8" name="Image 6" descr="preencoded.png"/>
          <p:cNvPicPr>
            <a:picLocks noChangeAspect="1"/>
          </p:cNvPicPr>
          <p:nvPr/>
        </p:nvPicPr>
        <p:blipFill>
          <a:blip r:embed="rId8"/>
          <a:stretch>
            <a:fillRect/>
          </a:stretch>
        </p:blipFill>
        <p:spPr>
          <a:xfrm>
            <a:off x="4434663" y="4323908"/>
            <a:ext cx="3079012" cy="17721"/>
          </a:xfrm>
          <a:prstGeom prst="rect">
            <a:avLst/>
          </a:prstGeom>
        </p:spPr>
      </p:pic>
      <p:pic>
        <p:nvPicPr>
          <p:cNvPr id="9" name="Image 7" descr="preencoded.png"/>
          <p:cNvPicPr>
            <a:picLocks noChangeAspect="1"/>
          </p:cNvPicPr>
          <p:nvPr/>
        </p:nvPicPr>
        <p:blipFill>
          <a:blip r:embed="rId9"/>
          <a:stretch>
            <a:fillRect/>
          </a:stretch>
        </p:blipFill>
        <p:spPr>
          <a:xfrm>
            <a:off x="841745" y="4323908"/>
            <a:ext cx="3070151" cy="17721"/>
          </a:xfrm>
          <a:prstGeom prst="rect">
            <a:avLst/>
          </a:prstGeom>
        </p:spPr>
      </p:pic>
      <p:pic>
        <p:nvPicPr>
          <p:cNvPr id="10" name="Image 8" descr="preencoded.png"/>
          <p:cNvPicPr>
            <a:picLocks noChangeAspect="1"/>
          </p:cNvPicPr>
          <p:nvPr/>
        </p:nvPicPr>
        <p:blipFill>
          <a:blip r:embed="rId10"/>
          <a:stretch>
            <a:fillRect/>
          </a:stretch>
        </p:blipFill>
        <p:spPr>
          <a:xfrm>
            <a:off x="8590221" y="2259419"/>
            <a:ext cx="2006896" cy="1484128"/>
          </a:xfrm>
          <a:prstGeom prst="rect">
            <a:avLst/>
          </a:prstGeom>
        </p:spPr>
      </p:pic>
      <p:pic>
        <p:nvPicPr>
          <p:cNvPr id="11" name="Image 9" descr="preencoded.png"/>
          <p:cNvPicPr>
            <a:picLocks noChangeAspect="1"/>
          </p:cNvPicPr>
          <p:nvPr/>
        </p:nvPicPr>
        <p:blipFill>
          <a:blip r:embed="rId11"/>
          <a:stretch>
            <a:fillRect/>
          </a:stretch>
        </p:blipFill>
        <p:spPr>
          <a:xfrm>
            <a:off x="10344594" y="3681523"/>
            <a:ext cx="70884" cy="48732"/>
          </a:xfrm>
          <a:prstGeom prst="rect">
            <a:avLst/>
          </a:prstGeom>
        </p:spPr>
      </p:pic>
      <p:pic>
        <p:nvPicPr>
          <p:cNvPr id="12" name="Image 10" descr="preencoded.png"/>
          <p:cNvPicPr>
            <a:picLocks noChangeAspect="1"/>
          </p:cNvPicPr>
          <p:nvPr/>
        </p:nvPicPr>
        <p:blipFill>
          <a:blip r:embed="rId12"/>
          <a:stretch>
            <a:fillRect/>
          </a:stretch>
        </p:blipFill>
        <p:spPr>
          <a:xfrm>
            <a:off x="10331303" y="3548616"/>
            <a:ext cx="88604" cy="53163"/>
          </a:xfrm>
          <a:prstGeom prst="rect">
            <a:avLst/>
          </a:prstGeom>
        </p:spPr>
      </p:pic>
      <p:pic>
        <p:nvPicPr>
          <p:cNvPr id="13" name="Image 11" descr="preencoded.png"/>
          <p:cNvPicPr>
            <a:picLocks noChangeAspect="1"/>
          </p:cNvPicPr>
          <p:nvPr/>
        </p:nvPicPr>
        <p:blipFill>
          <a:blip r:embed="rId13"/>
          <a:stretch>
            <a:fillRect/>
          </a:stretch>
        </p:blipFill>
        <p:spPr>
          <a:xfrm>
            <a:off x="10021187" y="3588488"/>
            <a:ext cx="106325" cy="106325"/>
          </a:xfrm>
          <a:prstGeom prst="rect">
            <a:avLst/>
          </a:prstGeom>
        </p:spPr>
      </p:pic>
      <p:pic>
        <p:nvPicPr>
          <p:cNvPr id="14" name="Image 12" descr="preencoded.png"/>
          <p:cNvPicPr>
            <a:picLocks noChangeAspect="1"/>
          </p:cNvPicPr>
          <p:nvPr/>
        </p:nvPicPr>
        <p:blipFill>
          <a:blip r:embed="rId14"/>
          <a:stretch>
            <a:fillRect/>
          </a:stretch>
        </p:blipFill>
        <p:spPr>
          <a:xfrm>
            <a:off x="10065488" y="3628361"/>
            <a:ext cx="26581" cy="31012"/>
          </a:xfrm>
          <a:prstGeom prst="rect">
            <a:avLst/>
          </a:prstGeom>
        </p:spPr>
      </p:pic>
      <p:pic>
        <p:nvPicPr>
          <p:cNvPr id="15" name="Image 13" descr="preencoded.png"/>
          <p:cNvPicPr>
            <a:picLocks noChangeAspect="1"/>
          </p:cNvPicPr>
          <p:nvPr/>
        </p:nvPicPr>
        <p:blipFill>
          <a:blip r:embed="rId15"/>
          <a:stretch>
            <a:fillRect/>
          </a:stretch>
        </p:blipFill>
        <p:spPr>
          <a:xfrm>
            <a:off x="8807303" y="3499885"/>
            <a:ext cx="199360" cy="203791"/>
          </a:xfrm>
          <a:prstGeom prst="rect">
            <a:avLst/>
          </a:prstGeom>
        </p:spPr>
      </p:pic>
      <p:pic>
        <p:nvPicPr>
          <p:cNvPr id="16" name="Image 14" descr="preencoded.png"/>
          <p:cNvPicPr>
            <a:picLocks noChangeAspect="1"/>
          </p:cNvPicPr>
          <p:nvPr/>
        </p:nvPicPr>
        <p:blipFill>
          <a:blip r:embed="rId16"/>
          <a:stretch>
            <a:fillRect/>
          </a:stretch>
        </p:blipFill>
        <p:spPr>
          <a:xfrm>
            <a:off x="10016757" y="3353687"/>
            <a:ext cx="110756" cy="101896"/>
          </a:xfrm>
          <a:prstGeom prst="rect">
            <a:avLst/>
          </a:prstGeom>
        </p:spPr>
      </p:pic>
      <p:pic>
        <p:nvPicPr>
          <p:cNvPr id="17" name="Image 15" descr="preencoded.png"/>
          <p:cNvPicPr>
            <a:picLocks noChangeAspect="1"/>
          </p:cNvPicPr>
          <p:nvPr/>
        </p:nvPicPr>
        <p:blipFill>
          <a:blip r:embed="rId17"/>
          <a:stretch>
            <a:fillRect/>
          </a:stretch>
        </p:blipFill>
        <p:spPr>
          <a:xfrm>
            <a:off x="10052198" y="3389128"/>
            <a:ext cx="44303" cy="39872"/>
          </a:xfrm>
          <a:prstGeom prst="rect">
            <a:avLst/>
          </a:prstGeom>
        </p:spPr>
      </p:pic>
      <p:pic>
        <p:nvPicPr>
          <p:cNvPr id="18" name="Image 16" descr="preencoded.png"/>
          <p:cNvPicPr>
            <a:picLocks noChangeAspect="1"/>
          </p:cNvPicPr>
          <p:nvPr/>
        </p:nvPicPr>
        <p:blipFill>
          <a:blip r:embed="rId18"/>
          <a:stretch>
            <a:fillRect/>
          </a:stretch>
        </p:blipFill>
        <p:spPr>
          <a:xfrm>
            <a:off x="10065489" y="3012560"/>
            <a:ext cx="22151" cy="35441"/>
          </a:xfrm>
          <a:prstGeom prst="rect">
            <a:avLst/>
          </a:prstGeom>
        </p:spPr>
      </p:pic>
      <p:pic>
        <p:nvPicPr>
          <p:cNvPr id="19" name="Image 17" descr="preencoded.png"/>
          <p:cNvPicPr>
            <a:picLocks noChangeAspect="1"/>
          </p:cNvPicPr>
          <p:nvPr/>
        </p:nvPicPr>
        <p:blipFill>
          <a:blip r:embed="rId19"/>
          <a:stretch>
            <a:fillRect/>
          </a:stretch>
        </p:blipFill>
        <p:spPr>
          <a:xfrm>
            <a:off x="9516140" y="3012559"/>
            <a:ext cx="79744" cy="53163"/>
          </a:xfrm>
          <a:prstGeom prst="rect">
            <a:avLst/>
          </a:prstGeom>
        </p:spPr>
      </p:pic>
      <p:pic>
        <p:nvPicPr>
          <p:cNvPr id="20" name="Image 18" descr="preencoded.png"/>
          <p:cNvPicPr>
            <a:picLocks noChangeAspect="1"/>
          </p:cNvPicPr>
          <p:nvPr/>
        </p:nvPicPr>
        <p:blipFill>
          <a:blip r:embed="rId20"/>
          <a:stretch>
            <a:fillRect/>
          </a:stretch>
        </p:blipFill>
        <p:spPr>
          <a:xfrm>
            <a:off x="9901570" y="2910663"/>
            <a:ext cx="128477" cy="62023"/>
          </a:xfrm>
          <a:prstGeom prst="rect">
            <a:avLst/>
          </a:prstGeom>
        </p:spPr>
      </p:pic>
      <p:pic>
        <p:nvPicPr>
          <p:cNvPr id="21" name="Image 19" descr="preencoded.png"/>
          <p:cNvPicPr>
            <a:picLocks noChangeAspect="1"/>
          </p:cNvPicPr>
          <p:nvPr/>
        </p:nvPicPr>
        <p:blipFill>
          <a:blip r:embed="rId21"/>
          <a:stretch>
            <a:fillRect/>
          </a:stretch>
        </p:blipFill>
        <p:spPr>
          <a:xfrm>
            <a:off x="9644616" y="2879651"/>
            <a:ext cx="66453" cy="53163"/>
          </a:xfrm>
          <a:prstGeom prst="rect">
            <a:avLst/>
          </a:prstGeom>
        </p:spPr>
      </p:pic>
      <p:pic>
        <p:nvPicPr>
          <p:cNvPr id="22" name="Image 20" descr="preencoded.png"/>
          <p:cNvPicPr>
            <a:picLocks noChangeAspect="1"/>
          </p:cNvPicPr>
          <p:nvPr/>
        </p:nvPicPr>
        <p:blipFill>
          <a:blip r:embed="rId22"/>
          <a:stretch>
            <a:fillRect/>
          </a:stretch>
        </p:blipFill>
        <p:spPr>
          <a:xfrm>
            <a:off x="10335733" y="2702441"/>
            <a:ext cx="84175" cy="53163"/>
          </a:xfrm>
          <a:prstGeom prst="rect">
            <a:avLst/>
          </a:prstGeom>
        </p:spPr>
      </p:pic>
      <p:pic>
        <p:nvPicPr>
          <p:cNvPr id="23" name="Image 21" descr="preencoded.png"/>
          <p:cNvPicPr>
            <a:picLocks noChangeAspect="1"/>
          </p:cNvPicPr>
          <p:nvPr/>
        </p:nvPicPr>
        <p:blipFill>
          <a:blip r:embed="rId23"/>
          <a:stretch>
            <a:fillRect/>
          </a:stretch>
        </p:blipFill>
        <p:spPr>
          <a:xfrm>
            <a:off x="10131941" y="2556244"/>
            <a:ext cx="172779" cy="53163"/>
          </a:xfrm>
          <a:prstGeom prst="rect">
            <a:avLst/>
          </a:prstGeom>
        </p:spPr>
      </p:pic>
      <p:pic>
        <p:nvPicPr>
          <p:cNvPr id="24" name="Image 22" descr="preencoded.png"/>
          <p:cNvPicPr>
            <a:picLocks noChangeAspect="1"/>
          </p:cNvPicPr>
          <p:nvPr/>
        </p:nvPicPr>
        <p:blipFill>
          <a:blip r:embed="rId24"/>
          <a:stretch>
            <a:fillRect/>
          </a:stretch>
        </p:blipFill>
        <p:spPr>
          <a:xfrm>
            <a:off x="10335733" y="2396756"/>
            <a:ext cx="84175" cy="53163"/>
          </a:xfrm>
          <a:prstGeom prst="rect">
            <a:avLst/>
          </a:prstGeom>
        </p:spPr>
      </p:pic>
      <p:pic>
        <p:nvPicPr>
          <p:cNvPr id="25" name="Image 23" descr="preencoded.png"/>
          <p:cNvPicPr>
            <a:picLocks noChangeAspect="1"/>
          </p:cNvPicPr>
          <p:nvPr/>
        </p:nvPicPr>
        <p:blipFill>
          <a:blip r:embed="rId25"/>
          <a:stretch>
            <a:fillRect/>
          </a:stretch>
        </p:blipFill>
        <p:spPr>
          <a:xfrm>
            <a:off x="10065488" y="2348023"/>
            <a:ext cx="26581" cy="31012"/>
          </a:xfrm>
          <a:prstGeom prst="rect">
            <a:avLst/>
          </a:prstGeom>
        </p:spPr>
      </p:pic>
      <p:pic>
        <p:nvPicPr>
          <p:cNvPr id="26" name="Image 24" descr="preencoded.png"/>
          <p:cNvPicPr>
            <a:picLocks noChangeAspect="1"/>
          </p:cNvPicPr>
          <p:nvPr/>
        </p:nvPicPr>
        <p:blipFill>
          <a:blip r:embed="rId26"/>
          <a:stretch>
            <a:fillRect/>
          </a:stretch>
        </p:blipFill>
        <p:spPr>
          <a:xfrm>
            <a:off x="10340163" y="2277141"/>
            <a:ext cx="79744" cy="48732"/>
          </a:xfrm>
          <a:prstGeom prst="rect">
            <a:avLst/>
          </a:prstGeom>
        </p:spPr>
      </p:pic>
      <p:pic>
        <p:nvPicPr>
          <p:cNvPr id="27" name="Image 25" descr="preencoded.png"/>
          <p:cNvPicPr>
            <a:picLocks noChangeAspect="1"/>
          </p:cNvPicPr>
          <p:nvPr/>
        </p:nvPicPr>
        <p:blipFill>
          <a:blip r:embed="rId27"/>
          <a:stretch>
            <a:fillRect/>
          </a:stretch>
        </p:blipFill>
        <p:spPr>
          <a:xfrm>
            <a:off x="9635757" y="2325873"/>
            <a:ext cx="97465" cy="57593"/>
          </a:xfrm>
          <a:prstGeom prst="rect">
            <a:avLst/>
          </a:prstGeom>
        </p:spPr>
      </p:pic>
      <p:pic>
        <p:nvPicPr>
          <p:cNvPr id="28" name="Image 26" descr="preencoded.png"/>
          <p:cNvPicPr>
            <a:picLocks noChangeAspect="1"/>
          </p:cNvPicPr>
          <p:nvPr/>
        </p:nvPicPr>
        <p:blipFill>
          <a:blip r:embed="rId28"/>
          <a:stretch>
            <a:fillRect/>
          </a:stretch>
        </p:blipFill>
        <p:spPr>
          <a:xfrm>
            <a:off x="5325140" y="2352454"/>
            <a:ext cx="1302488" cy="1271477"/>
          </a:xfrm>
          <a:prstGeom prst="rect">
            <a:avLst/>
          </a:prstGeom>
        </p:spPr>
      </p:pic>
      <p:pic>
        <p:nvPicPr>
          <p:cNvPr id="29" name="Image 27" descr="preencoded.png"/>
          <p:cNvPicPr>
            <a:picLocks noChangeAspect="1"/>
          </p:cNvPicPr>
          <p:nvPr/>
        </p:nvPicPr>
        <p:blipFill>
          <a:blip r:embed="rId29"/>
          <a:stretch>
            <a:fillRect/>
          </a:stretch>
        </p:blipFill>
        <p:spPr>
          <a:xfrm>
            <a:off x="1896140" y="2525232"/>
            <a:ext cx="956931" cy="956931"/>
          </a:xfrm>
          <a:prstGeom prst="rect">
            <a:avLst/>
          </a:prstGeom>
        </p:spPr>
      </p:pic>
      <p:pic>
        <p:nvPicPr>
          <p:cNvPr id="30" name="Image 28" descr="preencoded.png"/>
          <p:cNvPicPr>
            <a:picLocks noChangeAspect="1"/>
          </p:cNvPicPr>
          <p:nvPr/>
        </p:nvPicPr>
        <p:blipFill>
          <a:blip r:embed="rId30"/>
          <a:stretch>
            <a:fillRect/>
          </a:stretch>
        </p:blipFill>
        <p:spPr>
          <a:xfrm>
            <a:off x="2813198" y="3437860"/>
            <a:ext cx="177209" cy="186069"/>
          </a:xfrm>
          <a:prstGeom prst="rect">
            <a:avLst/>
          </a:prstGeom>
        </p:spPr>
      </p:pic>
      <p:pic>
        <p:nvPicPr>
          <p:cNvPr id="31" name="Image 29" descr="preencoded.png"/>
          <p:cNvPicPr>
            <a:picLocks noChangeAspect="1"/>
          </p:cNvPicPr>
          <p:nvPr/>
        </p:nvPicPr>
        <p:blipFill>
          <a:blip r:embed="rId31"/>
          <a:stretch>
            <a:fillRect/>
          </a:stretch>
        </p:blipFill>
        <p:spPr>
          <a:xfrm>
            <a:off x="1745513" y="3406850"/>
            <a:ext cx="163919" cy="332268"/>
          </a:xfrm>
          <a:prstGeom prst="rect">
            <a:avLst/>
          </a:prstGeom>
        </p:spPr>
      </p:pic>
      <p:pic>
        <p:nvPicPr>
          <p:cNvPr id="32" name="Image 30" descr="preencoded.png"/>
          <p:cNvPicPr>
            <a:picLocks noChangeAspect="1"/>
          </p:cNvPicPr>
          <p:nvPr/>
        </p:nvPicPr>
        <p:blipFill>
          <a:blip r:embed="rId32"/>
          <a:stretch>
            <a:fillRect/>
          </a:stretch>
        </p:blipFill>
        <p:spPr>
          <a:xfrm>
            <a:off x="2813198" y="2379035"/>
            <a:ext cx="177209" cy="186069"/>
          </a:xfrm>
          <a:prstGeom prst="rect">
            <a:avLst/>
          </a:prstGeom>
        </p:spPr>
      </p:pic>
      <p:pic>
        <p:nvPicPr>
          <p:cNvPr id="33" name="Image 31" descr="preencoded.png"/>
          <p:cNvPicPr>
            <a:picLocks noChangeAspect="1"/>
          </p:cNvPicPr>
          <p:nvPr/>
        </p:nvPicPr>
        <p:blipFill>
          <a:blip r:embed="rId33"/>
          <a:stretch>
            <a:fillRect/>
          </a:stretch>
        </p:blipFill>
        <p:spPr>
          <a:xfrm>
            <a:off x="1754372" y="2379035"/>
            <a:ext cx="172779" cy="186069"/>
          </a:xfrm>
          <a:prstGeom prst="rect">
            <a:avLst/>
          </a:prstGeom>
        </p:spPr>
      </p:pic>
      <p:sp>
        <p:nvSpPr>
          <p:cNvPr id="35" name="Text 1"/>
          <p:cNvSpPr/>
          <p:nvPr/>
        </p:nvSpPr>
        <p:spPr>
          <a:xfrm>
            <a:off x="8231373" y="6574465"/>
            <a:ext cx="1085407" cy="172779"/>
          </a:xfrm>
          <a:prstGeom prst="rect">
            <a:avLst/>
          </a:prstGeom>
          <a:noFill/>
          <a:ln/>
        </p:spPr>
        <p:txBody>
          <a:bodyPr wrap="none" lIns="0" tIns="0" rIns="0" bIns="0" rtlCol="0" anchor="ctr">
            <a:normAutofit/>
          </a:bodyPr>
          <a:lstStyle/>
          <a:p>
            <a:pPr defTabSz="1219170"/>
            <a:r>
              <a:rPr lang="en-US" sz="995" dirty="0">
                <a:solidFill>
                  <a:srgbClr val="636F7A"/>
                </a:solidFill>
                <a:latin typeface="Inter" pitchFamily="34" charset="0"/>
                <a:ea typeface="Inter" pitchFamily="34" charset="-122"/>
                <a:cs typeface="Inter" pitchFamily="34" charset="-120"/>
              </a:rPr>
              <a:t>STATUS:ENGAGED</a:t>
            </a:r>
            <a:endParaRPr lang="en-US" sz="995" dirty="0">
              <a:solidFill>
                <a:prstClr val="black"/>
              </a:solidFill>
              <a:latin typeface="Calibri" panose="020F0502020204030204"/>
            </a:endParaRPr>
          </a:p>
        </p:txBody>
      </p:sp>
      <p:sp>
        <p:nvSpPr>
          <p:cNvPr id="36" name="Text 2"/>
          <p:cNvSpPr/>
          <p:nvPr/>
        </p:nvSpPr>
        <p:spPr>
          <a:xfrm>
            <a:off x="6313082" y="6578896"/>
            <a:ext cx="1727791" cy="172779"/>
          </a:xfrm>
          <a:prstGeom prst="rect">
            <a:avLst/>
          </a:prstGeom>
          <a:noFill/>
          <a:ln/>
        </p:spPr>
        <p:txBody>
          <a:bodyPr wrap="none" lIns="0" tIns="0" rIns="0" bIns="0" rtlCol="0" anchor="ctr">
            <a:normAutofit/>
          </a:bodyPr>
          <a:lstStyle/>
          <a:p>
            <a:pPr defTabSz="1219170"/>
            <a:r>
              <a:rPr lang="en-US" sz="1012" b="1" dirty="0">
                <a:solidFill>
                  <a:srgbClr val="65717D"/>
                </a:solidFill>
                <a:latin typeface="Inter" pitchFamily="34" charset="0"/>
                <a:ea typeface="Inter" pitchFamily="34" charset="-122"/>
                <a:cs typeface="Inter" pitchFamily="34" charset="-120"/>
              </a:rPr>
              <a:t>ALTITUDE:DECISION POINT</a:t>
            </a:r>
            <a:endParaRPr lang="en-US" sz="1012" dirty="0">
              <a:solidFill>
                <a:prstClr val="black"/>
              </a:solidFill>
              <a:latin typeface="Calibri" panose="020F0502020204030204"/>
            </a:endParaRPr>
          </a:p>
        </p:txBody>
      </p:sp>
      <p:sp>
        <p:nvSpPr>
          <p:cNvPr id="37" name="Text 3"/>
          <p:cNvSpPr/>
          <p:nvPr/>
        </p:nvSpPr>
        <p:spPr>
          <a:xfrm>
            <a:off x="4408081" y="6578896"/>
            <a:ext cx="1723360" cy="172779"/>
          </a:xfrm>
          <a:prstGeom prst="rect">
            <a:avLst/>
          </a:prstGeom>
          <a:noFill/>
          <a:ln/>
        </p:spPr>
        <p:txBody>
          <a:bodyPr wrap="none" lIns="0" tIns="0" rIns="0" bIns="0" rtlCol="0" anchor="ctr">
            <a:normAutofit/>
          </a:bodyPr>
          <a:lstStyle/>
          <a:p>
            <a:pPr defTabSz="1219170"/>
            <a:r>
              <a:rPr lang="en-US" sz="1077" b="1" dirty="0">
                <a:solidFill>
                  <a:srgbClr val="626D78"/>
                </a:solidFill>
                <a:latin typeface="Inter" pitchFamily="34" charset="0"/>
                <a:ea typeface="Inter" pitchFamily="34" charset="-122"/>
                <a:cs typeface="Inter" pitchFamily="34" charset="-120"/>
              </a:rPr>
              <a:t>DATA INTEGRITY:CRITICAL</a:t>
            </a:r>
            <a:endParaRPr lang="en-US" sz="1077" dirty="0">
              <a:solidFill>
                <a:prstClr val="black"/>
              </a:solidFill>
              <a:latin typeface="Calibri" panose="020F0502020204030204"/>
            </a:endParaRPr>
          </a:p>
        </p:txBody>
      </p:sp>
      <p:sp>
        <p:nvSpPr>
          <p:cNvPr id="38" name="Text 4"/>
          <p:cNvSpPr/>
          <p:nvPr/>
        </p:nvSpPr>
        <p:spPr>
          <a:xfrm>
            <a:off x="2919523" y="6578896"/>
            <a:ext cx="1298059" cy="172779"/>
          </a:xfrm>
          <a:prstGeom prst="rect">
            <a:avLst/>
          </a:prstGeom>
          <a:noFill/>
          <a:ln/>
        </p:spPr>
        <p:txBody>
          <a:bodyPr wrap="none" lIns="0" tIns="0" rIns="0" bIns="0" rtlCol="0" anchor="ctr">
            <a:normAutofit/>
          </a:bodyPr>
          <a:lstStyle/>
          <a:p>
            <a:pPr defTabSz="1219170"/>
            <a:r>
              <a:rPr lang="en-US" sz="913" dirty="0">
                <a:solidFill>
                  <a:srgbClr val="626D79"/>
                </a:solidFill>
                <a:latin typeface="Inter" pitchFamily="34" charset="0"/>
                <a:ea typeface="Inter" pitchFamily="34" charset="-122"/>
                <a:cs typeface="Inter" pitchFamily="34" charset="-120"/>
              </a:rPr>
              <a:t>AVIATION DASHBOARD</a:t>
            </a:r>
            <a:endParaRPr lang="en-US" sz="913" dirty="0">
              <a:solidFill>
                <a:prstClr val="black"/>
              </a:solidFill>
              <a:latin typeface="Calibri" panose="020F0502020204030204"/>
            </a:endParaRPr>
          </a:p>
        </p:txBody>
      </p:sp>
      <p:sp>
        <p:nvSpPr>
          <p:cNvPr id="39" name="Text 5"/>
          <p:cNvSpPr/>
          <p:nvPr/>
        </p:nvSpPr>
        <p:spPr>
          <a:xfrm>
            <a:off x="8067453" y="4727059"/>
            <a:ext cx="3163187" cy="1032244"/>
          </a:xfrm>
          <a:prstGeom prst="rect">
            <a:avLst/>
          </a:prstGeom>
          <a:noFill/>
          <a:ln/>
        </p:spPr>
        <p:txBody>
          <a:bodyPr wrap="none" lIns="0" tIns="0" rIns="0" bIns="0" rtlCol="0" anchor="ctr">
            <a:normAutofit lnSpcReduction="10000"/>
          </a:bodyPr>
          <a:lstStyle/>
          <a:p>
            <a:pPr defTabSz="1219170"/>
            <a:r>
              <a:rPr lang="en-US" sz="1744" b="1" dirty="0">
                <a:solidFill>
                  <a:srgbClr val="B9C7CA"/>
                </a:solidFill>
                <a:latin typeface="Inter" pitchFamily="34" charset="0"/>
                <a:ea typeface="Inter" pitchFamily="34" charset="-122"/>
                <a:cs typeface="Inter" pitchFamily="34" charset="-120"/>
              </a:rPr>
              <a:t>framework that lets you model</a:t>
            </a:r>
            <a:endParaRPr lang="en-US" sz="1744" dirty="0">
              <a:solidFill>
                <a:prstClr val="black"/>
              </a:solidFill>
              <a:latin typeface="Calibri" panose="020F0502020204030204"/>
            </a:endParaRPr>
          </a:p>
          <a:p>
            <a:pPr defTabSz="1219170"/>
            <a:r>
              <a:rPr lang="en-US" sz="1744" b="1" dirty="0">
                <a:solidFill>
                  <a:srgbClr val="B9C7CA"/>
                </a:solidFill>
                <a:latin typeface="Inter" pitchFamily="34" charset="0"/>
                <a:ea typeface="Inter" pitchFamily="34" charset="-122"/>
                <a:cs typeface="Inter" pitchFamily="34" charset="-120"/>
              </a:rPr>
              <a:t>sequential decisions when</a:t>
            </a:r>
            <a:endParaRPr lang="en-US" sz="1744" dirty="0">
              <a:solidFill>
                <a:prstClr val="black"/>
              </a:solidFill>
              <a:latin typeface="Calibri" panose="020F0502020204030204"/>
            </a:endParaRPr>
          </a:p>
          <a:p>
            <a:pPr defTabSz="1219170"/>
            <a:r>
              <a:rPr lang="en-US" sz="1744" b="1" dirty="0">
                <a:solidFill>
                  <a:srgbClr val="B9C7CA"/>
                </a:solidFill>
                <a:latin typeface="Inter" pitchFamily="34" charset="0"/>
                <a:ea typeface="Inter" pitchFamily="34" charset="-122"/>
                <a:cs typeface="Inter" pitchFamily="34" charset="-120"/>
              </a:rPr>
              <a:t>opponents have hidden motives,</a:t>
            </a:r>
            <a:endParaRPr lang="en-US" sz="1744" dirty="0">
              <a:solidFill>
                <a:prstClr val="black"/>
              </a:solidFill>
              <a:latin typeface="Calibri" panose="020F0502020204030204"/>
            </a:endParaRPr>
          </a:p>
          <a:p>
            <a:pPr defTabSz="1219170"/>
            <a:r>
              <a:rPr lang="en-US" sz="1744" b="1" dirty="0">
                <a:solidFill>
                  <a:srgbClr val="B9C7CA"/>
                </a:solidFill>
                <a:latin typeface="Inter" pitchFamily="34" charset="0"/>
                <a:ea typeface="Inter" pitchFamily="34" charset="-122"/>
                <a:cs typeface="Inter" pitchFamily="34" charset="-120"/>
              </a:rPr>
              <a:t>constraints, and resources.</a:t>
            </a:r>
            <a:endParaRPr lang="en-US" sz="1744" dirty="0">
              <a:solidFill>
                <a:prstClr val="black"/>
              </a:solidFill>
              <a:latin typeface="Calibri" panose="020F0502020204030204"/>
            </a:endParaRPr>
          </a:p>
        </p:txBody>
      </p:sp>
      <p:sp>
        <p:nvSpPr>
          <p:cNvPr id="40" name="Text 6"/>
          <p:cNvSpPr/>
          <p:nvPr/>
        </p:nvSpPr>
        <p:spPr>
          <a:xfrm>
            <a:off x="9104129" y="4465676"/>
            <a:ext cx="2095500" cy="256953"/>
          </a:xfrm>
          <a:prstGeom prst="rect">
            <a:avLst/>
          </a:prstGeom>
          <a:noFill/>
          <a:ln/>
        </p:spPr>
        <p:txBody>
          <a:bodyPr wrap="none" lIns="0" tIns="0" rIns="0" bIns="0" rtlCol="0" anchor="ctr">
            <a:normAutofit lnSpcReduction="10000"/>
          </a:bodyPr>
          <a:lstStyle/>
          <a:p>
            <a:pPr defTabSz="1219170"/>
            <a:r>
              <a:rPr lang="en-US" sz="1761" b="1" dirty="0">
                <a:solidFill>
                  <a:srgbClr val="B1BFC3"/>
                </a:solidFill>
                <a:latin typeface="Inter" pitchFamily="34" charset="0"/>
                <a:ea typeface="Inter" pitchFamily="34" charset="-122"/>
                <a:cs typeface="Inter" pitchFamily="34" charset="-120"/>
              </a:rPr>
              <a:t>Just right. A Bayesian</a:t>
            </a:r>
            <a:endParaRPr lang="en-US" sz="1761" dirty="0">
              <a:solidFill>
                <a:prstClr val="black"/>
              </a:solidFill>
              <a:latin typeface="Calibri" panose="020F0502020204030204"/>
            </a:endParaRPr>
          </a:p>
        </p:txBody>
      </p:sp>
      <p:sp>
        <p:nvSpPr>
          <p:cNvPr id="41" name="Text 7"/>
          <p:cNvSpPr/>
          <p:nvPr/>
        </p:nvSpPr>
        <p:spPr>
          <a:xfrm>
            <a:off x="8067453" y="4465675"/>
            <a:ext cx="983512" cy="243663"/>
          </a:xfrm>
          <a:prstGeom prst="rect">
            <a:avLst/>
          </a:prstGeom>
          <a:noFill/>
          <a:ln/>
        </p:spPr>
        <p:txBody>
          <a:bodyPr wrap="none" lIns="0" tIns="0" rIns="0" bIns="0" rtlCol="0" anchor="ctr">
            <a:normAutofit fontScale="92500" lnSpcReduction="10000"/>
          </a:bodyPr>
          <a:lstStyle/>
          <a:p>
            <a:pPr defTabSz="1219170"/>
            <a:r>
              <a:rPr lang="en-US" sz="1869" b="1" dirty="0">
                <a:solidFill>
                  <a:srgbClr val="4698A3"/>
                </a:solidFill>
                <a:latin typeface="Inter" pitchFamily="34" charset="0"/>
                <a:ea typeface="Inter" pitchFamily="34" charset="-122"/>
                <a:cs typeface="Inter" pitchFamily="34" charset="-120"/>
              </a:rPr>
              <a:t>Verdict:</a:t>
            </a:r>
            <a:endParaRPr lang="en-US" sz="1869" dirty="0">
              <a:solidFill>
                <a:prstClr val="black"/>
              </a:solidFill>
              <a:latin typeface="Calibri" panose="020F0502020204030204"/>
            </a:endParaRPr>
          </a:p>
        </p:txBody>
      </p:sp>
      <p:sp>
        <p:nvSpPr>
          <p:cNvPr id="42" name="Text 8"/>
          <p:cNvSpPr/>
          <p:nvPr/>
        </p:nvSpPr>
        <p:spPr>
          <a:xfrm>
            <a:off x="4434664" y="4456813"/>
            <a:ext cx="3123313" cy="1041104"/>
          </a:xfrm>
          <a:prstGeom prst="rect">
            <a:avLst/>
          </a:prstGeom>
          <a:noFill/>
          <a:ln/>
        </p:spPr>
        <p:txBody>
          <a:bodyPr wrap="none" lIns="0" tIns="0" rIns="0" bIns="0" rtlCol="0" anchor="ctr">
            <a:normAutofit lnSpcReduction="10000"/>
          </a:bodyPr>
          <a:lstStyle/>
          <a:p>
            <a:pPr defTabSz="1219170"/>
            <a:r>
              <a:rPr lang="en-US" sz="1755" b="1" dirty="0">
                <a:solidFill>
                  <a:srgbClr val="959CA3"/>
                </a:solidFill>
                <a:latin typeface="Inter" pitchFamily="34" charset="0"/>
                <a:ea typeface="Inter" pitchFamily="34" charset="-122"/>
                <a:cs typeface="Inter" pitchFamily="34" charset="-120"/>
              </a:rPr>
              <a:t>Verdict: Assumes too much.</a:t>
            </a:r>
            <a:endParaRPr lang="en-US" sz="1755" dirty="0">
              <a:solidFill>
                <a:prstClr val="black"/>
              </a:solidFill>
              <a:latin typeface="Calibri" panose="020F0502020204030204"/>
            </a:endParaRPr>
          </a:p>
          <a:p>
            <a:pPr defTabSz="1219170"/>
            <a:r>
              <a:rPr lang="en-US" sz="1755" b="1" dirty="0">
                <a:solidFill>
                  <a:srgbClr val="959CA3"/>
                </a:solidFill>
                <a:latin typeface="Inter" pitchFamily="34" charset="0"/>
                <a:ea typeface="Inter" pitchFamily="34" charset="-122"/>
                <a:cs typeface="Inter" pitchFamily="34" charset="-120"/>
              </a:rPr>
              <a:t>Requires common knowledge</a:t>
            </a:r>
            <a:endParaRPr lang="en-US" sz="1755" dirty="0">
              <a:solidFill>
                <a:prstClr val="black"/>
              </a:solidFill>
              <a:latin typeface="Calibri" panose="020F0502020204030204"/>
            </a:endParaRPr>
          </a:p>
          <a:p>
            <a:pPr defTabSz="1219170"/>
            <a:r>
              <a:rPr lang="en-US" sz="1755" b="1" dirty="0">
                <a:solidFill>
                  <a:srgbClr val="959CA3"/>
                </a:solidFill>
                <a:latin typeface="Inter" pitchFamily="34" charset="0"/>
                <a:ea typeface="Inter" pitchFamily="34" charset="-122"/>
                <a:cs typeface="Inter" pitchFamily="34" charset="-120"/>
              </a:rPr>
              <a:t>(everyone perfectly knows what</a:t>
            </a:r>
            <a:endParaRPr lang="en-US" sz="1755" dirty="0">
              <a:solidFill>
                <a:prstClr val="black"/>
              </a:solidFill>
              <a:latin typeface="Calibri" panose="020F0502020204030204"/>
            </a:endParaRPr>
          </a:p>
          <a:p>
            <a:pPr defTabSz="1219170"/>
            <a:r>
              <a:rPr lang="en-US" sz="1755" b="1" dirty="0">
                <a:solidFill>
                  <a:srgbClr val="959CA3"/>
                </a:solidFill>
                <a:latin typeface="Inter" pitchFamily="34" charset="0"/>
                <a:ea typeface="Inter" pitchFamily="34" charset="-122"/>
                <a:cs typeface="Inter" pitchFamily="34" charset="-120"/>
              </a:rPr>
              <a:t>everyone else wants).</a:t>
            </a:r>
            <a:endParaRPr lang="en-US" sz="1755" dirty="0">
              <a:solidFill>
                <a:prstClr val="black"/>
              </a:solidFill>
              <a:latin typeface="Calibri" panose="020F0502020204030204"/>
            </a:endParaRPr>
          </a:p>
        </p:txBody>
      </p:sp>
      <p:sp>
        <p:nvSpPr>
          <p:cNvPr id="43" name="Text 9"/>
          <p:cNvSpPr/>
          <p:nvPr/>
        </p:nvSpPr>
        <p:spPr>
          <a:xfrm>
            <a:off x="846175" y="4456814"/>
            <a:ext cx="2928384" cy="531628"/>
          </a:xfrm>
          <a:prstGeom prst="rect">
            <a:avLst/>
          </a:prstGeom>
          <a:noFill/>
          <a:ln/>
        </p:spPr>
        <p:txBody>
          <a:bodyPr wrap="none" lIns="0" tIns="0" rIns="0" bIns="0" rtlCol="0" anchor="ctr">
            <a:normAutofit lnSpcReduction="10000"/>
          </a:bodyPr>
          <a:lstStyle/>
          <a:p>
            <a:pPr defTabSz="1219170"/>
            <a:r>
              <a:rPr lang="en-US" sz="1856" b="1" dirty="0">
                <a:solidFill>
                  <a:srgbClr val="A7AEB4"/>
                </a:solidFill>
                <a:latin typeface="Inter" pitchFamily="34" charset="0"/>
                <a:ea typeface="Inter" pitchFamily="34" charset="-122"/>
                <a:cs typeface="Inter" pitchFamily="34" charset="-120"/>
              </a:rPr>
              <a:t>Verdict:Too simple.Ignores</a:t>
            </a:r>
            <a:endParaRPr lang="en-US" sz="1856" dirty="0">
              <a:solidFill>
                <a:prstClr val="black"/>
              </a:solidFill>
              <a:latin typeface="Calibri" panose="020F0502020204030204"/>
            </a:endParaRPr>
          </a:p>
          <a:p>
            <a:pPr defTabSz="1219170"/>
            <a:r>
              <a:rPr lang="en-US" sz="1856" b="1" dirty="0">
                <a:solidFill>
                  <a:srgbClr val="A7AEB4"/>
                </a:solidFill>
                <a:latin typeface="Inter" pitchFamily="34" charset="0"/>
                <a:ea typeface="Inter" pitchFamily="34" charset="-122"/>
                <a:cs typeface="Inter" pitchFamily="34" charset="-120"/>
              </a:rPr>
              <a:t>strategic responses entirely.</a:t>
            </a:r>
            <a:endParaRPr lang="en-US" sz="1856" dirty="0">
              <a:solidFill>
                <a:prstClr val="black"/>
              </a:solidFill>
              <a:latin typeface="Calibri" panose="020F0502020204030204"/>
            </a:endParaRPr>
          </a:p>
        </p:txBody>
      </p:sp>
      <p:sp>
        <p:nvSpPr>
          <p:cNvPr id="44" name="Text 10"/>
          <p:cNvSpPr/>
          <p:nvPr/>
        </p:nvSpPr>
        <p:spPr>
          <a:xfrm>
            <a:off x="8067454" y="3947338"/>
            <a:ext cx="3198628" cy="265813"/>
          </a:xfrm>
          <a:prstGeom prst="rect">
            <a:avLst/>
          </a:prstGeom>
          <a:noFill/>
          <a:ln/>
        </p:spPr>
        <p:txBody>
          <a:bodyPr wrap="none" lIns="0" tIns="0" rIns="0" bIns="0" rtlCol="0" anchor="ctr">
            <a:normAutofit/>
          </a:bodyPr>
          <a:lstStyle/>
          <a:p>
            <a:pPr defTabSz="1219170"/>
            <a:r>
              <a:rPr lang="en-US" sz="1608" b="1" dirty="0">
                <a:solidFill>
                  <a:srgbClr val="57C3CC"/>
                </a:solidFill>
                <a:latin typeface="Inter" pitchFamily="34" charset="0"/>
                <a:ea typeface="Inter" pitchFamily="34" charset="-122"/>
                <a:cs typeface="Inter" pitchFamily="34" charset="-120"/>
              </a:rPr>
              <a:t>Adversarial Risk Analysis (ARA)</a:t>
            </a:r>
            <a:endParaRPr lang="en-US" sz="1608" dirty="0">
              <a:solidFill>
                <a:prstClr val="black"/>
              </a:solidFill>
              <a:latin typeface="Calibri" panose="020F0502020204030204"/>
            </a:endParaRPr>
          </a:p>
        </p:txBody>
      </p:sp>
      <p:sp>
        <p:nvSpPr>
          <p:cNvPr id="45" name="Text 11"/>
          <p:cNvSpPr/>
          <p:nvPr/>
        </p:nvSpPr>
        <p:spPr>
          <a:xfrm>
            <a:off x="4789082" y="3951768"/>
            <a:ext cx="2330303" cy="265813"/>
          </a:xfrm>
          <a:prstGeom prst="rect">
            <a:avLst/>
          </a:prstGeom>
          <a:noFill/>
          <a:ln/>
        </p:spPr>
        <p:txBody>
          <a:bodyPr wrap="none" lIns="0" tIns="0" rIns="0" bIns="0" rtlCol="0" anchor="ctr">
            <a:normAutofit/>
          </a:bodyPr>
          <a:lstStyle/>
          <a:p>
            <a:pPr defTabSz="1219170"/>
            <a:r>
              <a:rPr lang="en-US" sz="1608" b="1" dirty="0">
                <a:solidFill>
                  <a:srgbClr val="CDD0D3"/>
                </a:solidFill>
                <a:latin typeface="Inter" pitchFamily="34" charset="0"/>
                <a:ea typeface="Inter" pitchFamily="34" charset="-122"/>
                <a:cs typeface="Inter" pitchFamily="34" charset="-120"/>
              </a:rPr>
              <a:t>Standard Game Theory</a:t>
            </a:r>
            <a:endParaRPr lang="en-US" sz="1608" dirty="0">
              <a:solidFill>
                <a:prstClr val="black"/>
              </a:solidFill>
              <a:latin typeface="Calibri" panose="020F0502020204030204"/>
            </a:endParaRPr>
          </a:p>
        </p:txBody>
      </p:sp>
      <p:sp>
        <p:nvSpPr>
          <p:cNvPr id="46" name="Text 12"/>
          <p:cNvSpPr/>
          <p:nvPr/>
        </p:nvSpPr>
        <p:spPr>
          <a:xfrm>
            <a:off x="1306919" y="3951768"/>
            <a:ext cx="2166384" cy="265813"/>
          </a:xfrm>
          <a:prstGeom prst="rect">
            <a:avLst/>
          </a:prstGeom>
          <a:noFill/>
          <a:ln/>
        </p:spPr>
        <p:txBody>
          <a:bodyPr wrap="none" lIns="0" tIns="0" rIns="0" bIns="0" rtlCol="0" anchor="ctr">
            <a:normAutofit/>
          </a:bodyPr>
          <a:lstStyle/>
          <a:p>
            <a:pPr defTabSz="1219170"/>
            <a:r>
              <a:rPr lang="en-US" sz="1623" b="1" dirty="0">
                <a:solidFill>
                  <a:srgbClr val="CED2D5"/>
                </a:solidFill>
                <a:latin typeface="Inter" pitchFamily="34" charset="0"/>
                <a:ea typeface="Inter" pitchFamily="34" charset="-122"/>
                <a:cs typeface="Inter" pitchFamily="34" charset="-120"/>
              </a:rPr>
              <a:t>Traditional Heatmaps</a:t>
            </a:r>
            <a:endParaRPr lang="en-US" sz="1623" dirty="0">
              <a:solidFill>
                <a:prstClr val="black"/>
              </a:solidFill>
              <a:latin typeface="Calibri" panose="020F0502020204030204"/>
            </a:endParaRPr>
          </a:p>
        </p:txBody>
      </p:sp>
      <p:sp>
        <p:nvSpPr>
          <p:cNvPr id="47" name="Text 13"/>
          <p:cNvSpPr/>
          <p:nvPr/>
        </p:nvSpPr>
        <p:spPr>
          <a:xfrm>
            <a:off x="10672431" y="3132175"/>
            <a:ext cx="194931" cy="66453"/>
          </a:xfrm>
          <a:prstGeom prst="rect">
            <a:avLst/>
          </a:prstGeom>
          <a:noFill/>
          <a:ln/>
        </p:spPr>
        <p:txBody>
          <a:bodyPr wrap="none" lIns="0" tIns="0" rIns="0" bIns="0" rtlCol="0" anchor="ctr">
            <a:normAutofit fontScale="92500" lnSpcReduction="20000"/>
          </a:bodyPr>
          <a:lstStyle/>
          <a:p>
            <a:pPr defTabSz="1219170"/>
            <a:r>
              <a:rPr lang="en-US" sz="531" b="1" dirty="0">
                <a:solidFill>
                  <a:srgbClr val="456D77"/>
                </a:solidFill>
                <a:latin typeface="Inter" pitchFamily="34" charset="0"/>
                <a:ea typeface="Inter" pitchFamily="34" charset="-122"/>
                <a:cs typeface="Inter" pitchFamily="34" charset="-120"/>
              </a:rPr>
              <a:t>DooT</a:t>
            </a:r>
            <a:endParaRPr lang="en-US" sz="531" dirty="0">
              <a:solidFill>
                <a:prstClr val="black"/>
              </a:solidFill>
              <a:latin typeface="Calibri" panose="020F0502020204030204"/>
            </a:endParaRPr>
          </a:p>
        </p:txBody>
      </p:sp>
      <p:sp>
        <p:nvSpPr>
          <p:cNvPr id="48" name="Text 14"/>
          <p:cNvSpPr/>
          <p:nvPr/>
        </p:nvSpPr>
        <p:spPr>
          <a:xfrm>
            <a:off x="8413012" y="2985978"/>
            <a:ext cx="159488" cy="62023"/>
          </a:xfrm>
          <a:prstGeom prst="rect">
            <a:avLst/>
          </a:prstGeom>
          <a:noFill/>
          <a:ln/>
        </p:spPr>
        <p:txBody>
          <a:bodyPr wrap="none" lIns="0" tIns="0" rIns="0" bIns="0" rtlCol="0" anchor="ctr">
            <a:normAutofit/>
          </a:bodyPr>
          <a:lstStyle/>
          <a:p>
            <a:pPr defTabSz="1219170"/>
            <a:r>
              <a:rPr lang="en-US" sz="313" dirty="0">
                <a:solidFill>
                  <a:srgbClr val="5D7A85"/>
                </a:solidFill>
                <a:latin typeface="Inter" pitchFamily="34" charset="0"/>
                <a:ea typeface="Inter" pitchFamily="34" charset="-122"/>
                <a:cs typeface="Inter" pitchFamily="34" charset="-120"/>
              </a:rPr>
              <a:t>Trert</a:t>
            </a:r>
            <a:endParaRPr lang="en-US" sz="313" dirty="0">
              <a:solidFill>
                <a:prstClr val="black"/>
              </a:solidFill>
              <a:latin typeface="Calibri" panose="020F0502020204030204"/>
            </a:endParaRPr>
          </a:p>
        </p:txBody>
      </p:sp>
      <p:sp>
        <p:nvSpPr>
          <p:cNvPr id="49" name="Text 15"/>
          <p:cNvSpPr/>
          <p:nvPr/>
        </p:nvSpPr>
        <p:spPr>
          <a:xfrm>
            <a:off x="10672431" y="2786616"/>
            <a:ext cx="194931" cy="66453"/>
          </a:xfrm>
          <a:prstGeom prst="rect">
            <a:avLst/>
          </a:prstGeom>
          <a:noFill/>
          <a:ln/>
        </p:spPr>
        <p:txBody>
          <a:bodyPr wrap="none" lIns="0" tIns="0" rIns="0" bIns="0" rtlCol="0" anchor="ctr">
            <a:normAutofit lnSpcReduction="10000"/>
          </a:bodyPr>
          <a:lstStyle/>
          <a:p>
            <a:pPr defTabSz="1219170"/>
            <a:r>
              <a:rPr lang="en-US" sz="457" dirty="0">
                <a:solidFill>
                  <a:srgbClr val="4B727B"/>
                </a:solidFill>
                <a:latin typeface="Inter" pitchFamily="34" charset="0"/>
                <a:ea typeface="Inter" pitchFamily="34" charset="-122"/>
                <a:cs typeface="Inter" pitchFamily="34" charset="-120"/>
              </a:rPr>
              <a:t>but not</a:t>
            </a:r>
            <a:endParaRPr lang="en-US" sz="457" dirty="0">
              <a:solidFill>
                <a:prstClr val="black"/>
              </a:solidFill>
              <a:latin typeface="Calibri" panose="020F0502020204030204"/>
            </a:endParaRPr>
          </a:p>
        </p:txBody>
      </p:sp>
      <p:sp>
        <p:nvSpPr>
          <p:cNvPr id="50" name="Text 16"/>
          <p:cNvSpPr/>
          <p:nvPr/>
        </p:nvSpPr>
        <p:spPr>
          <a:xfrm>
            <a:off x="9821826" y="3637222"/>
            <a:ext cx="110756" cy="66453"/>
          </a:xfrm>
          <a:prstGeom prst="rect">
            <a:avLst/>
          </a:prstGeom>
          <a:noFill/>
          <a:ln/>
        </p:spPr>
        <p:txBody>
          <a:bodyPr wrap="none" lIns="0" tIns="0" rIns="0" bIns="0" rtlCol="0" anchor="ctr">
            <a:normAutofit/>
          </a:bodyPr>
          <a:lstStyle/>
          <a:p>
            <a:pPr defTabSz="1219170"/>
            <a:r>
              <a:rPr lang="en-US" sz="387" dirty="0">
                <a:solidFill>
                  <a:srgbClr val="627C87"/>
                </a:solidFill>
                <a:latin typeface="Inter" pitchFamily="34" charset="0"/>
                <a:ea typeface="Inter" pitchFamily="34" charset="-122"/>
                <a:cs typeface="Inter" pitchFamily="34" charset="-120"/>
              </a:rPr>
              <a:t>D.ES</a:t>
            </a:r>
            <a:endParaRPr lang="en-US" sz="387" dirty="0">
              <a:solidFill>
                <a:prstClr val="black"/>
              </a:solidFill>
              <a:latin typeface="Calibri" panose="020F0502020204030204"/>
            </a:endParaRPr>
          </a:p>
        </p:txBody>
      </p:sp>
      <p:sp>
        <p:nvSpPr>
          <p:cNvPr id="51" name="Text 17"/>
          <p:cNvSpPr/>
          <p:nvPr/>
        </p:nvSpPr>
        <p:spPr>
          <a:xfrm>
            <a:off x="9635757" y="3610641"/>
            <a:ext cx="84175" cy="62023"/>
          </a:xfrm>
          <a:prstGeom prst="rect">
            <a:avLst/>
          </a:prstGeom>
          <a:noFill/>
          <a:ln/>
        </p:spPr>
        <p:txBody>
          <a:bodyPr wrap="none" lIns="0" tIns="0" rIns="0" bIns="0" rtlCol="0" anchor="ctr">
            <a:normAutofit fontScale="92500"/>
          </a:bodyPr>
          <a:lstStyle/>
          <a:p>
            <a:pPr algn="ctr" defTabSz="1219170"/>
            <a:r>
              <a:rPr lang="en-US" sz="460" dirty="0">
                <a:solidFill>
                  <a:srgbClr val="688188"/>
                </a:solidFill>
                <a:latin typeface="Inter" pitchFamily="34" charset="0"/>
                <a:ea typeface="Inter" pitchFamily="34" charset="-122"/>
                <a:cs typeface="Inter" pitchFamily="34" charset="-120"/>
              </a:rPr>
              <a:t>911</a:t>
            </a:r>
            <a:endParaRPr lang="en-US" sz="460" dirty="0">
              <a:solidFill>
                <a:prstClr val="black"/>
              </a:solidFill>
              <a:latin typeface="Calibri" panose="020F0502020204030204"/>
            </a:endParaRPr>
          </a:p>
        </p:txBody>
      </p:sp>
      <p:sp>
        <p:nvSpPr>
          <p:cNvPr id="52" name="Text 18"/>
          <p:cNvSpPr/>
          <p:nvPr/>
        </p:nvSpPr>
        <p:spPr>
          <a:xfrm>
            <a:off x="10335733" y="3442291"/>
            <a:ext cx="84175" cy="53163"/>
          </a:xfrm>
          <a:prstGeom prst="rect">
            <a:avLst/>
          </a:prstGeom>
          <a:noFill/>
          <a:ln/>
        </p:spPr>
        <p:txBody>
          <a:bodyPr wrap="none" lIns="0" tIns="0" rIns="0" bIns="0" rtlCol="0" anchor="ctr">
            <a:normAutofit fontScale="92500" lnSpcReduction="20000"/>
          </a:bodyPr>
          <a:lstStyle/>
          <a:p>
            <a:pPr algn="ctr" defTabSz="1219170"/>
            <a:r>
              <a:rPr lang="en-US" sz="423" dirty="0">
                <a:solidFill>
                  <a:srgbClr val="62909B"/>
                </a:solidFill>
                <a:latin typeface="Inter" pitchFamily="34" charset="0"/>
                <a:ea typeface="Inter" pitchFamily="34" charset="-122"/>
                <a:cs typeface="Inter" pitchFamily="34" charset="-120"/>
              </a:rPr>
              <a:t>reo</a:t>
            </a:r>
            <a:endParaRPr lang="en-US" sz="423" dirty="0">
              <a:solidFill>
                <a:prstClr val="black"/>
              </a:solidFill>
              <a:latin typeface="Calibri" panose="020F0502020204030204"/>
            </a:endParaRPr>
          </a:p>
        </p:txBody>
      </p:sp>
      <p:sp>
        <p:nvSpPr>
          <p:cNvPr id="53" name="Text 19"/>
          <p:cNvSpPr/>
          <p:nvPr/>
        </p:nvSpPr>
        <p:spPr>
          <a:xfrm>
            <a:off x="9369941" y="3491023"/>
            <a:ext cx="115187" cy="62023"/>
          </a:xfrm>
          <a:prstGeom prst="rect">
            <a:avLst/>
          </a:prstGeom>
          <a:noFill/>
          <a:ln/>
        </p:spPr>
        <p:txBody>
          <a:bodyPr wrap="none" lIns="0" tIns="0" rIns="0" bIns="0" rtlCol="0" anchor="ctr">
            <a:normAutofit lnSpcReduction="10000"/>
          </a:bodyPr>
          <a:lstStyle/>
          <a:p>
            <a:pPr defTabSz="1219170"/>
            <a:r>
              <a:rPr lang="en-US" sz="425" dirty="0">
                <a:solidFill>
                  <a:srgbClr val="68848E"/>
                </a:solidFill>
                <a:latin typeface="Inter" pitchFamily="34" charset="0"/>
                <a:ea typeface="Inter" pitchFamily="34" charset="-122"/>
                <a:cs typeface="Inter" pitchFamily="34" charset="-120"/>
              </a:rPr>
              <a:t>DSA</a:t>
            </a:r>
            <a:endParaRPr lang="en-US" sz="425" dirty="0">
              <a:solidFill>
                <a:prstClr val="black"/>
              </a:solidFill>
              <a:latin typeface="Calibri" panose="020F0502020204030204"/>
            </a:endParaRPr>
          </a:p>
        </p:txBody>
      </p:sp>
      <p:sp>
        <p:nvSpPr>
          <p:cNvPr id="54" name="Text 20"/>
          <p:cNvSpPr/>
          <p:nvPr/>
        </p:nvSpPr>
        <p:spPr>
          <a:xfrm>
            <a:off x="9219314" y="3420140"/>
            <a:ext cx="84175" cy="53163"/>
          </a:xfrm>
          <a:prstGeom prst="rect">
            <a:avLst/>
          </a:prstGeom>
          <a:noFill/>
          <a:ln/>
        </p:spPr>
        <p:txBody>
          <a:bodyPr wrap="none" lIns="0" tIns="0" rIns="0" bIns="0" rtlCol="0" anchor="ctr">
            <a:normAutofit/>
          </a:bodyPr>
          <a:lstStyle/>
          <a:p>
            <a:pPr algn="ctr" defTabSz="1219170"/>
            <a:r>
              <a:rPr lang="en-US" sz="313" dirty="0">
                <a:solidFill>
                  <a:srgbClr val="82959C"/>
                </a:solidFill>
                <a:latin typeface="Inter" pitchFamily="34" charset="0"/>
                <a:ea typeface="Inter" pitchFamily="34" charset="-122"/>
                <a:cs typeface="Inter" pitchFamily="34" charset="-120"/>
              </a:rPr>
              <a:t>DHZ</a:t>
            </a:r>
            <a:endParaRPr lang="en-US" sz="313" dirty="0">
              <a:solidFill>
                <a:prstClr val="black"/>
              </a:solidFill>
              <a:latin typeface="Calibri" panose="020F0502020204030204"/>
            </a:endParaRPr>
          </a:p>
        </p:txBody>
      </p:sp>
      <p:sp>
        <p:nvSpPr>
          <p:cNvPr id="55" name="Text 21"/>
          <p:cNvSpPr/>
          <p:nvPr/>
        </p:nvSpPr>
        <p:spPr>
          <a:xfrm>
            <a:off x="10335733" y="3313814"/>
            <a:ext cx="84175" cy="48732"/>
          </a:xfrm>
          <a:prstGeom prst="rect">
            <a:avLst/>
          </a:prstGeom>
          <a:noFill/>
          <a:ln/>
        </p:spPr>
        <p:txBody>
          <a:bodyPr wrap="none" lIns="0" tIns="0" rIns="0" bIns="0" rtlCol="0" anchor="ctr">
            <a:normAutofit fontScale="85000" lnSpcReduction="10000"/>
          </a:bodyPr>
          <a:lstStyle/>
          <a:p>
            <a:pPr algn="ctr" defTabSz="1219170"/>
            <a:r>
              <a:rPr lang="en-US" sz="384" b="1" dirty="0">
                <a:solidFill>
                  <a:srgbClr val="6594A1"/>
                </a:solidFill>
                <a:latin typeface="Inter" pitchFamily="34" charset="0"/>
                <a:ea typeface="Inter" pitchFamily="34" charset="-122"/>
                <a:cs typeface="Inter" pitchFamily="34" charset="-120"/>
              </a:rPr>
              <a:t>The image is too blurry to recognize any text content.</a:t>
            </a:r>
            <a:endParaRPr lang="en-US" sz="384" dirty="0">
              <a:solidFill>
                <a:prstClr val="black"/>
              </a:solidFill>
              <a:latin typeface="Calibri" panose="020F0502020204030204"/>
            </a:endParaRPr>
          </a:p>
        </p:txBody>
      </p:sp>
      <p:sp>
        <p:nvSpPr>
          <p:cNvPr id="56" name="Text 22"/>
          <p:cNvSpPr/>
          <p:nvPr/>
        </p:nvSpPr>
        <p:spPr>
          <a:xfrm>
            <a:off x="9812965" y="3349257"/>
            <a:ext cx="115187" cy="62023"/>
          </a:xfrm>
          <a:prstGeom prst="rect">
            <a:avLst/>
          </a:prstGeom>
          <a:noFill/>
          <a:ln/>
        </p:spPr>
        <p:txBody>
          <a:bodyPr wrap="none" lIns="0" tIns="0" rIns="0" bIns="0" rtlCol="0" anchor="ctr">
            <a:normAutofit lnSpcReduction="10000"/>
          </a:bodyPr>
          <a:lstStyle/>
          <a:p>
            <a:pPr defTabSz="1219170"/>
            <a:r>
              <a:rPr lang="en-US" sz="447" dirty="0">
                <a:solidFill>
                  <a:srgbClr val="648E98"/>
                </a:solidFill>
                <a:latin typeface="Inter" pitchFamily="34" charset="0"/>
                <a:ea typeface="Inter" pitchFamily="34" charset="-122"/>
                <a:cs typeface="Inter" pitchFamily="34" charset="-120"/>
              </a:rPr>
              <a:t>DAE</a:t>
            </a:r>
            <a:endParaRPr lang="en-US" sz="447" dirty="0">
              <a:solidFill>
                <a:prstClr val="black"/>
              </a:solidFill>
              <a:latin typeface="Calibri" panose="020F0502020204030204"/>
            </a:endParaRPr>
          </a:p>
        </p:txBody>
      </p:sp>
      <p:sp>
        <p:nvSpPr>
          <p:cNvPr id="57" name="Text 23"/>
          <p:cNvSpPr/>
          <p:nvPr/>
        </p:nvSpPr>
        <p:spPr>
          <a:xfrm>
            <a:off x="8944641" y="3265082"/>
            <a:ext cx="110756" cy="62023"/>
          </a:xfrm>
          <a:prstGeom prst="rect">
            <a:avLst/>
          </a:prstGeom>
          <a:noFill/>
          <a:ln/>
        </p:spPr>
        <p:txBody>
          <a:bodyPr wrap="none" lIns="0" tIns="0" rIns="0" bIns="0" rtlCol="0" anchor="ctr">
            <a:normAutofit/>
          </a:bodyPr>
          <a:lstStyle/>
          <a:p>
            <a:pPr defTabSz="1219170"/>
            <a:r>
              <a:rPr lang="en-US" sz="380" dirty="0">
                <a:solidFill>
                  <a:srgbClr val="637C84"/>
                </a:solidFill>
                <a:latin typeface="Inter" pitchFamily="34" charset="0"/>
                <a:ea typeface="Inter" pitchFamily="34" charset="-122"/>
                <a:cs typeface="Inter" pitchFamily="34" charset="-120"/>
              </a:rPr>
              <a:t>CME</a:t>
            </a:r>
            <a:endParaRPr lang="en-US" sz="380" dirty="0">
              <a:solidFill>
                <a:prstClr val="black"/>
              </a:solidFill>
              <a:latin typeface="Calibri" panose="020F0502020204030204"/>
            </a:endParaRPr>
          </a:p>
        </p:txBody>
      </p:sp>
      <p:sp>
        <p:nvSpPr>
          <p:cNvPr id="58" name="Text 24"/>
          <p:cNvSpPr/>
          <p:nvPr/>
        </p:nvSpPr>
        <p:spPr>
          <a:xfrm>
            <a:off x="9742081" y="3127745"/>
            <a:ext cx="155059" cy="57593"/>
          </a:xfrm>
          <a:prstGeom prst="rect">
            <a:avLst/>
          </a:prstGeom>
          <a:noFill/>
          <a:ln/>
        </p:spPr>
        <p:txBody>
          <a:bodyPr wrap="none" lIns="0" tIns="0" rIns="0" bIns="0" rtlCol="0" anchor="ctr">
            <a:normAutofit fontScale="92500" lnSpcReduction="10000"/>
          </a:bodyPr>
          <a:lstStyle/>
          <a:p>
            <a:pPr defTabSz="1219170"/>
            <a:r>
              <a:rPr lang="en-US" sz="460" dirty="0">
                <a:solidFill>
                  <a:srgbClr val="679DA9"/>
                </a:solidFill>
                <a:latin typeface="Inter" pitchFamily="34" charset="0"/>
                <a:ea typeface="Inter" pitchFamily="34" charset="-122"/>
                <a:cs typeface="Inter" pitchFamily="34" charset="-120"/>
              </a:rPr>
              <a:t>ODP</a:t>
            </a:r>
            <a:endParaRPr lang="en-US" sz="460" dirty="0">
              <a:solidFill>
                <a:prstClr val="black"/>
              </a:solidFill>
              <a:latin typeface="Calibri" panose="020F0502020204030204"/>
            </a:endParaRPr>
          </a:p>
        </p:txBody>
      </p:sp>
      <p:sp>
        <p:nvSpPr>
          <p:cNvPr id="59" name="Text 25"/>
          <p:cNvSpPr/>
          <p:nvPr/>
        </p:nvSpPr>
        <p:spPr>
          <a:xfrm>
            <a:off x="9369941" y="3132175"/>
            <a:ext cx="115187" cy="62023"/>
          </a:xfrm>
          <a:prstGeom prst="rect">
            <a:avLst/>
          </a:prstGeom>
          <a:noFill/>
          <a:ln/>
        </p:spPr>
        <p:txBody>
          <a:bodyPr wrap="none" lIns="0" tIns="0" rIns="0" bIns="0" rtlCol="0" anchor="ctr">
            <a:normAutofit fontScale="92500"/>
          </a:bodyPr>
          <a:lstStyle/>
          <a:p>
            <a:pPr defTabSz="1219170"/>
            <a:r>
              <a:rPr lang="en-US" sz="471" dirty="0">
                <a:solidFill>
                  <a:srgbClr val="5B7F89"/>
                </a:solidFill>
                <a:latin typeface="Inter" pitchFamily="34" charset="0"/>
                <a:ea typeface="Inter" pitchFamily="34" charset="-122"/>
                <a:cs typeface="Inter" pitchFamily="34" charset="-120"/>
              </a:rPr>
              <a:t>C6I</a:t>
            </a:r>
            <a:endParaRPr lang="en-US" sz="471" dirty="0">
              <a:solidFill>
                <a:prstClr val="black"/>
              </a:solidFill>
              <a:latin typeface="Calibri" panose="020F0502020204030204"/>
            </a:endParaRPr>
          </a:p>
        </p:txBody>
      </p:sp>
      <p:sp>
        <p:nvSpPr>
          <p:cNvPr id="60" name="Text 26"/>
          <p:cNvSpPr/>
          <p:nvPr/>
        </p:nvSpPr>
        <p:spPr>
          <a:xfrm>
            <a:off x="10335733" y="3061292"/>
            <a:ext cx="88604" cy="57593"/>
          </a:xfrm>
          <a:prstGeom prst="rect">
            <a:avLst/>
          </a:prstGeom>
          <a:noFill/>
          <a:ln/>
        </p:spPr>
        <p:txBody>
          <a:bodyPr wrap="none" lIns="0" tIns="0" rIns="0" bIns="0" rtlCol="0" anchor="ctr">
            <a:normAutofit lnSpcReduction="10000"/>
          </a:bodyPr>
          <a:lstStyle/>
          <a:p>
            <a:pPr algn="ctr" defTabSz="1219170"/>
            <a:r>
              <a:rPr lang="en-US" sz="408" dirty="0">
                <a:solidFill>
                  <a:srgbClr val="5D8D96"/>
                </a:solidFill>
                <a:latin typeface="Inter" pitchFamily="34" charset="0"/>
                <a:ea typeface="Inter" pitchFamily="34" charset="-122"/>
                <a:cs typeface="Inter" pitchFamily="34" charset="-120"/>
              </a:rPr>
              <a:t>P12</a:t>
            </a:r>
            <a:endParaRPr lang="en-US" sz="408" dirty="0">
              <a:solidFill>
                <a:prstClr val="black"/>
              </a:solidFill>
              <a:latin typeface="Calibri" panose="020F0502020204030204"/>
            </a:endParaRPr>
          </a:p>
        </p:txBody>
      </p:sp>
      <p:sp>
        <p:nvSpPr>
          <p:cNvPr id="61" name="Text 27"/>
          <p:cNvSpPr/>
          <p:nvPr/>
        </p:nvSpPr>
        <p:spPr>
          <a:xfrm>
            <a:off x="10335733" y="2937245"/>
            <a:ext cx="88604" cy="57593"/>
          </a:xfrm>
          <a:prstGeom prst="rect">
            <a:avLst/>
          </a:prstGeom>
          <a:noFill/>
          <a:ln/>
        </p:spPr>
        <p:txBody>
          <a:bodyPr wrap="none" lIns="0" tIns="0" rIns="0" bIns="0" rtlCol="0" anchor="ctr">
            <a:normAutofit fontScale="92500" lnSpcReduction="10000"/>
          </a:bodyPr>
          <a:lstStyle/>
          <a:p>
            <a:pPr algn="ctr" defTabSz="1219170"/>
            <a:r>
              <a:rPr lang="en-US" sz="425" dirty="0">
                <a:solidFill>
                  <a:srgbClr val="66949B"/>
                </a:solidFill>
                <a:latin typeface="Inter" pitchFamily="34" charset="0"/>
                <a:ea typeface="Inter" pitchFamily="34" charset="-122"/>
                <a:cs typeface="Inter" pitchFamily="34" charset="-120"/>
              </a:rPr>
              <a:t>10</a:t>
            </a:r>
            <a:endParaRPr lang="en-US" sz="425" dirty="0">
              <a:solidFill>
                <a:prstClr val="black"/>
              </a:solidFill>
              <a:latin typeface="Calibri" panose="020F0502020204030204"/>
            </a:endParaRPr>
          </a:p>
        </p:txBody>
      </p:sp>
      <p:sp>
        <p:nvSpPr>
          <p:cNvPr id="62" name="Text 28"/>
          <p:cNvSpPr/>
          <p:nvPr/>
        </p:nvSpPr>
        <p:spPr>
          <a:xfrm>
            <a:off x="10335733" y="2830919"/>
            <a:ext cx="84175" cy="53163"/>
          </a:xfrm>
          <a:prstGeom prst="rect">
            <a:avLst/>
          </a:prstGeom>
          <a:noFill/>
          <a:ln/>
        </p:spPr>
        <p:txBody>
          <a:bodyPr wrap="none" lIns="0" tIns="0" rIns="0" bIns="0" rtlCol="0" anchor="ctr">
            <a:normAutofit fontScale="85000" lnSpcReduction="20000"/>
          </a:bodyPr>
          <a:lstStyle/>
          <a:p>
            <a:pPr algn="ctr" defTabSz="1219170"/>
            <a:r>
              <a:rPr lang="en-US" sz="516" dirty="0">
                <a:solidFill>
                  <a:srgbClr val="61909B"/>
                </a:solidFill>
                <a:latin typeface="Inter" pitchFamily="34" charset="0"/>
                <a:ea typeface="Inter" pitchFamily="34" charset="-122"/>
                <a:cs typeface="Inter" pitchFamily="34" charset="-120"/>
              </a:rPr>
              <a:t>po</a:t>
            </a:r>
            <a:endParaRPr lang="en-US" sz="516" dirty="0">
              <a:solidFill>
                <a:prstClr val="black"/>
              </a:solidFill>
              <a:latin typeface="Calibri" panose="020F0502020204030204"/>
            </a:endParaRPr>
          </a:p>
        </p:txBody>
      </p:sp>
      <p:sp>
        <p:nvSpPr>
          <p:cNvPr id="63" name="Text 29"/>
          <p:cNvSpPr/>
          <p:nvPr/>
        </p:nvSpPr>
        <p:spPr>
          <a:xfrm>
            <a:off x="9369942" y="2844210"/>
            <a:ext cx="110756" cy="66453"/>
          </a:xfrm>
          <a:prstGeom prst="rect">
            <a:avLst/>
          </a:prstGeom>
          <a:noFill/>
          <a:ln/>
        </p:spPr>
        <p:txBody>
          <a:bodyPr wrap="none" lIns="0" tIns="0" rIns="0" bIns="0" rtlCol="0" anchor="ctr">
            <a:normAutofit/>
          </a:bodyPr>
          <a:lstStyle/>
          <a:p>
            <a:pPr defTabSz="1219170"/>
            <a:r>
              <a:rPr lang="en-US" sz="380" dirty="0">
                <a:solidFill>
                  <a:srgbClr val="50919E"/>
                </a:solidFill>
                <a:latin typeface="Inter" pitchFamily="34" charset="0"/>
                <a:ea typeface="Inter" pitchFamily="34" charset="-122"/>
                <a:cs typeface="Inter" pitchFamily="34" charset="-120"/>
              </a:rPr>
              <a:t>CME</a:t>
            </a:r>
            <a:endParaRPr lang="en-US" sz="380" dirty="0">
              <a:solidFill>
                <a:prstClr val="black"/>
              </a:solidFill>
              <a:latin typeface="Calibri" panose="020F0502020204030204"/>
            </a:endParaRPr>
          </a:p>
        </p:txBody>
      </p:sp>
      <p:sp>
        <p:nvSpPr>
          <p:cNvPr id="64" name="Text 30"/>
          <p:cNvSpPr/>
          <p:nvPr/>
        </p:nvSpPr>
        <p:spPr>
          <a:xfrm>
            <a:off x="9812965" y="2733454"/>
            <a:ext cx="115187" cy="57593"/>
          </a:xfrm>
          <a:prstGeom prst="rect">
            <a:avLst/>
          </a:prstGeom>
          <a:noFill/>
          <a:ln/>
        </p:spPr>
        <p:txBody>
          <a:bodyPr wrap="none" lIns="0" tIns="0" rIns="0" bIns="0" rtlCol="0" anchor="ctr">
            <a:normAutofit/>
          </a:bodyPr>
          <a:lstStyle/>
          <a:p>
            <a:pPr defTabSz="1219170"/>
            <a:r>
              <a:rPr lang="en-US" sz="349" dirty="0">
                <a:solidFill>
                  <a:srgbClr val="598E9A"/>
                </a:solidFill>
                <a:latin typeface="Inter" pitchFamily="34" charset="0"/>
                <a:ea typeface="Inter" pitchFamily="34" charset="-122"/>
                <a:cs typeface="Inter" pitchFamily="34" charset="-120"/>
              </a:rPr>
              <a:t>01:02</a:t>
            </a:r>
            <a:endParaRPr lang="en-US" sz="349" dirty="0">
              <a:solidFill>
                <a:prstClr val="black"/>
              </a:solidFill>
              <a:latin typeface="Calibri" panose="020F0502020204030204"/>
            </a:endParaRPr>
          </a:p>
        </p:txBody>
      </p:sp>
      <p:sp>
        <p:nvSpPr>
          <p:cNvPr id="65" name="Text 31"/>
          <p:cNvSpPr/>
          <p:nvPr/>
        </p:nvSpPr>
        <p:spPr>
          <a:xfrm>
            <a:off x="8944641" y="2729023"/>
            <a:ext cx="110756" cy="53163"/>
          </a:xfrm>
          <a:prstGeom prst="rect">
            <a:avLst/>
          </a:prstGeom>
          <a:noFill/>
          <a:ln/>
        </p:spPr>
        <p:txBody>
          <a:bodyPr wrap="none" lIns="0" tIns="0" rIns="0" bIns="0" rtlCol="0" anchor="ctr">
            <a:normAutofit fontScale="92500" lnSpcReduction="20000"/>
          </a:bodyPr>
          <a:lstStyle/>
          <a:p>
            <a:pPr defTabSz="1219170"/>
            <a:r>
              <a:rPr lang="en-US" sz="471" dirty="0">
                <a:solidFill>
                  <a:srgbClr val="3C7A87"/>
                </a:solidFill>
                <a:latin typeface="Inter" pitchFamily="34" charset="0"/>
                <a:ea typeface="Inter" pitchFamily="34" charset="-122"/>
                <a:cs typeface="Inter" pitchFamily="34" charset="-120"/>
              </a:rPr>
              <a:t>GDt</a:t>
            </a:r>
            <a:endParaRPr lang="en-US" sz="471" dirty="0">
              <a:solidFill>
                <a:prstClr val="black"/>
              </a:solidFill>
              <a:latin typeface="Calibri" panose="020F0502020204030204"/>
            </a:endParaRPr>
          </a:p>
        </p:txBody>
      </p:sp>
      <p:sp>
        <p:nvSpPr>
          <p:cNvPr id="66" name="Text 32"/>
          <p:cNvSpPr/>
          <p:nvPr/>
        </p:nvSpPr>
        <p:spPr>
          <a:xfrm>
            <a:off x="9821825" y="2591687"/>
            <a:ext cx="115187" cy="62023"/>
          </a:xfrm>
          <a:prstGeom prst="rect">
            <a:avLst/>
          </a:prstGeom>
          <a:noFill/>
          <a:ln/>
        </p:spPr>
        <p:txBody>
          <a:bodyPr wrap="none" lIns="0" tIns="0" rIns="0" bIns="0" rtlCol="0" anchor="ctr">
            <a:normAutofit/>
          </a:bodyPr>
          <a:lstStyle/>
          <a:p>
            <a:pPr defTabSz="1219170"/>
            <a:r>
              <a:rPr lang="en-US" sz="332" dirty="0">
                <a:solidFill>
                  <a:srgbClr val="658E9B"/>
                </a:solidFill>
                <a:latin typeface="Inter" pitchFamily="34" charset="0"/>
                <a:ea typeface="Inter" pitchFamily="34" charset="-122"/>
                <a:cs typeface="Inter" pitchFamily="34" charset="-120"/>
              </a:rPr>
              <a:t>OEd</a:t>
            </a:r>
            <a:endParaRPr lang="en-US" sz="332" dirty="0">
              <a:solidFill>
                <a:prstClr val="black"/>
              </a:solidFill>
              <a:latin typeface="Calibri" panose="020F0502020204030204"/>
            </a:endParaRPr>
          </a:p>
        </p:txBody>
      </p:sp>
      <p:sp>
        <p:nvSpPr>
          <p:cNvPr id="67" name="Text 33"/>
          <p:cNvSpPr/>
          <p:nvPr/>
        </p:nvSpPr>
        <p:spPr>
          <a:xfrm>
            <a:off x="9369941" y="2472070"/>
            <a:ext cx="115187" cy="57593"/>
          </a:xfrm>
          <a:prstGeom prst="rect">
            <a:avLst/>
          </a:prstGeom>
          <a:noFill/>
          <a:ln/>
        </p:spPr>
        <p:txBody>
          <a:bodyPr wrap="none" lIns="0" tIns="0" rIns="0" bIns="0" rtlCol="0" anchor="ctr">
            <a:normAutofit/>
          </a:bodyPr>
          <a:lstStyle/>
          <a:p>
            <a:pPr defTabSz="1219170"/>
            <a:r>
              <a:rPr lang="en-US" sz="373" dirty="0">
                <a:solidFill>
                  <a:srgbClr val="66848E"/>
                </a:solidFill>
                <a:latin typeface="Inter" pitchFamily="34" charset="0"/>
                <a:ea typeface="Inter" pitchFamily="34" charset="-122"/>
                <a:cs typeface="Inter" pitchFamily="34" charset="-120"/>
              </a:rPr>
              <a:t>COL</a:t>
            </a:r>
            <a:endParaRPr lang="en-US" sz="373" dirty="0">
              <a:solidFill>
                <a:prstClr val="black"/>
              </a:solidFill>
              <a:latin typeface="Calibri" panose="020F0502020204030204"/>
            </a:endParaRPr>
          </a:p>
        </p:txBody>
      </p:sp>
      <p:sp>
        <p:nvSpPr>
          <p:cNvPr id="68" name="Text 34"/>
          <p:cNvSpPr/>
          <p:nvPr/>
        </p:nvSpPr>
        <p:spPr>
          <a:xfrm>
            <a:off x="9812965" y="2299291"/>
            <a:ext cx="115187" cy="62023"/>
          </a:xfrm>
          <a:prstGeom prst="rect">
            <a:avLst/>
          </a:prstGeom>
          <a:noFill/>
          <a:ln/>
        </p:spPr>
        <p:txBody>
          <a:bodyPr wrap="none" lIns="0" tIns="0" rIns="0" bIns="0" rtlCol="0" anchor="ctr">
            <a:normAutofit fontScale="92500"/>
          </a:bodyPr>
          <a:lstStyle/>
          <a:p>
            <a:pPr defTabSz="1219170"/>
            <a:r>
              <a:rPr lang="en-US" sz="471" dirty="0">
                <a:solidFill>
                  <a:srgbClr val="5C7983"/>
                </a:solidFill>
                <a:latin typeface="Inter" pitchFamily="34" charset="0"/>
                <a:ea typeface="Inter" pitchFamily="34" charset="-122"/>
                <a:cs typeface="Inter" pitchFamily="34" charset="-120"/>
              </a:rPr>
              <a:t>03</a:t>
            </a:r>
            <a:endParaRPr lang="en-US" sz="471" dirty="0">
              <a:solidFill>
                <a:prstClr val="black"/>
              </a:solidFill>
              <a:latin typeface="Calibri" panose="020F0502020204030204"/>
            </a:endParaRPr>
          </a:p>
        </p:txBody>
      </p:sp>
      <p:sp>
        <p:nvSpPr>
          <p:cNvPr id="69" name="Text 35"/>
          <p:cNvSpPr/>
          <p:nvPr/>
        </p:nvSpPr>
        <p:spPr>
          <a:xfrm>
            <a:off x="1741081" y="3446722"/>
            <a:ext cx="172779" cy="208221"/>
          </a:xfrm>
          <a:prstGeom prst="rect">
            <a:avLst/>
          </a:prstGeom>
          <a:noFill/>
          <a:ln/>
        </p:spPr>
        <p:txBody>
          <a:bodyPr wrap="none" lIns="0" tIns="0" rIns="0" bIns="0" rtlCol="0" anchor="ctr">
            <a:normAutofit fontScale="92500" lnSpcReduction="20000"/>
          </a:bodyPr>
          <a:lstStyle/>
          <a:p>
            <a:pPr defTabSz="1219170"/>
            <a:r>
              <a:rPr lang="en-US" sz="1720" b="1" dirty="0">
                <a:solidFill>
                  <a:srgbClr val="584D57"/>
                </a:solidFill>
                <a:latin typeface="Inter" pitchFamily="34" charset="0"/>
                <a:ea typeface="Inter" pitchFamily="34" charset="-122"/>
                <a:cs typeface="Inter" pitchFamily="34" charset="-120"/>
              </a:rPr>
              <a:t>L</a:t>
            </a:r>
            <a:endParaRPr lang="en-US" sz="1720" dirty="0">
              <a:solidFill>
                <a:prstClr val="black"/>
              </a:solidFill>
              <a:latin typeface="Calibri" panose="020F0502020204030204"/>
            </a:endParaRPr>
          </a:p>
        </p:txBody>
      </p:sp>
      <p:sp>
        <p:nvSpPr>
          <p:cNvPr id="70" name="Text 36"/>
          <p:cNvSpPr/>
          <p:nvPr/>
        </p:nvSpPr>
        <p:spPr>
          <a:xfrm>
            <a:off x="660105" y="509478"/>
            <a:ext cx="9923721" cy="1134140"/>
          </a:xfrm>
          <a:prstGeom prst="rect">
            <a:avLst/>
          </a:prstGeom>
          <a:noFill/>
          <a:ln/>
        </p:spPr>
        <p:txBody>
          <a:bodyPr wrap="none" lIns="0" tIns="0" rIns="0" bIns="0" rtlCol="0" anchor="ctr">
            <a:normAutofit lnSpcReduction="10000"/>
          </a:bodyPr>
          <a:lstStyle/>
          <a:p>
            <a:pPr defTabSz="1219170"/>
            <a:r>
              <a:rPr lang="en-US" sz="3768" b="1" dirty="0">
                <a:solidFill>
                  <a:srgbClr val="E8EAEB"/>
                </a:solidFill>
                <a:latin typeface="Inter" pitchFamily="34" charset="0"/>
                <a:ea typeface="Inter" pitchFamily="34" charset="-122"/>
                <a:cs typeface="Inter" pitchFamily="34" charset="-120"/>
              </a:rPr>
              <a:t>Adversarial Risk Analysis (ARA): Modeling</a:t>
            </a:r>
            <a:endParaRPr lang="en-US" sz="3768" dirty="0">
              <a:solidFill>
                <a:prstClr val="black"/>
              </a:solidFill>
              <a:latin typeface="Calibri" panose="020F0502020204030204"/>
            </a:endParaRPr>
          </a:p>
          <a:p>
            <a:pPr defTabSz="1219170"/>
            <a:r>
              <a:rPr lang="en-US" sz="3768" b="1" dirty="0">
                <a:solidFill>
                  <a:srgbClr val="E8EAEB"/>
                </a:solidFill>
                <a:latin typeface="Inter" pitchFamily="34" charset="0"/>
                <a:ea typeface="Inter" pitchFamily="34" charset="-122"/>
                <a:cs typeface="Inter" pitchFamily="34" charset="-120"/>
              </a:rPr>
              <a:t>opponents you don't fully understand</a:t>
            </a:r>
            <a:endParaRPr lang="en-US" sz="3768" dirty="0">
              <a:solidFill>
                <a:prstClr val="black"/>
              </a:solidFill>
              <a:latin typeface="Calibri" panose="020F0502020204030204"/>
            </a:endParaRPr>
          </a:p>
        </p:txBody>
      </p:sp>
      <p:sp>
        <p:nvSpPr>
          <p:cNvPr id="71" name="Text 37"/>
          <p:cNvSpPr/>
          <p:nvPr/>
        </p:nvSpPr>
        <p:spPr>
          <a:xfrm>
            <a:off x="6029547" y="372141"/>
            <a:ext cx="159488" cy="190500"/>
          </a:xfrm>
          <a:prstGeom prst="rect">
            <a:avLst/>
          </a:prstGeom>
          <a:noFill/>
          <a:ln/>
        </p:spPr>
        <p:txBody>
          <a:bodyPr wrap="none" lIns="0" tIns="0" rIns="0" bIns="0" rtlCol="0" anchor="ctr">
            <a:normAutofit fontScale="92500" lnSpcReduction="20000"/>
          </a:bodyPr>
          <a:lstStyle/>
          <a:p>
            <a:pPr defTabSz="1219170"/>
            <a:r>
              <a:rPr lang="en-US" sz="1545" b="1" dirty="0">
                <a:solidFill>
                  <a:srgbClr val="212D3C"/>
                </a:solidFill>
                <a:latin typeface="Inter" pitchFamily="34" charset="0"/>
                <a:ea typeface="Inter" pitchFamily="34" charset="-122"/>
                <a:cs typeface="Inter" pitchFamily="34" charset="-120"/>
              </a:rPr>
              <a:t>N</a:t>
            </a:r>
            <a:endParaRPr lang="en-US" sz="1545" dirty="0">
              <a:solidFill>
                <a:prstClr val="black"/>
              </a:solidFill>
              <a:latin typeface="Calibri" panose="020F0502020204030204"/>
            </a:endParaRPr>
          </a:p>
        </p:txBody>
      </p:sp>
      <p:sp>
        <p:nvSpPr>
          <p:cNvPr id="3" name="Slide Number Placeholder 3">
            <a:extLst>
              <a:ext uri="{FF2B5EF4-FFF2-40B4-BE49-F238E27FC236}">
                <a16:creationId xmlns:a16="http://schemas.microsoft.com/office/drawing/2014/main" id="{64DAD059-6B7D-D0A6-C73B-7A1604747F9E}"/>
              </a:ext>
            </a:extLst>
          </p:cNvPr>
          <p:cNvSpPr txBox="1">
            <a:spLocks/>
          </p:cNvSpPr>
          <p:nvPr/>
        </p:nvSpPr>
        <p:spPr>
          <a:xfrm>
            <a:off x="11467577" y="6400800"/>
            <a:ext cx="416447" cy="18648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41AFF56-1126-4107-9C02-BC0EFBF16431}" type="slidenum">
              <a:rPr lang="en-GB" sz="1000" smtClean="0">
                <a:solidFill>
                  <a:schemeClr val="bg1"/>
                </a:solidFill>
                <a:latin typeface="ABC Oracle Medium" panose="020B0504040202060203" pitchFamily="34" charset="77"/>
              </a:rPr>
              <a:pPr algn="r">
                <a:defRPr/>
              </a:pPr>
              <a:t>15</a:t>
            </a:fld>
            <a:endParaRPr lang="en-GB" sz="1000" dirty="0">
              <a:solidFill>
                <a:schemeClr val="bg1"/>
              </a:solidFill>
              <a:latin typeface="ABC Oracle Medium" panose="020B0504040202060203" pitchFamily="34" charset="77"/>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04837"/>
          </a:xfrm>
          <a:prstGeom prst="rect">
            <a:avLst/>
          </a:prstGeom>
        </p:spPr>
      </p:pic>
      <p:pic>
        <p:nvPicPr>
          <p:cNvPr id="4" name="Image 2" descr="preencoded.png"/>
          <p:cNvPicPr>
            <a:picLocks noChangeAspect="1"/>
          </p:cNvPicPr>
          <p:nvPr/>
        </p:nvPicPr>
        <p:blipFill>
          <a:blip r:embed="rId4"/>
          <a:stretch>
            <a:fillRect/>
          </a:stretch>
        </p:blipFill>
        <p:spPr>
          <a:xfrm>
            <a:off x="8089605" y="6534593"/>
            <a:ext cx="17721" cy="93035"/>
          </a:xfrm>
          <a:prstGeom prst="rect">
            <a:avLst/>
          </a:prstGeom>
        </p:spPr>
      </p:pic>
      <p:pic>
        <p:nvPicPr>
          <p:cNvPr id="5" name="Image 3" descr="preencoded.png"/>
          <p:cNvPicPr>
            <a:picLocks noChangeAspect="1"/>
          </p:cNvPicPr>
          <p:nvPr/>
        </p:nvPicPr>
        <p:blipFill>
          <a:blip r:embed="rId5"/>
          <a:stretch>
            <a:fillRect/>
          </a:stretch>
        </p:blipFill>
        <p:spPr>
          <a:xfrm>
            <a:off x="5909931" y="6539023"/>
            <a:ext cx="8860" cy="88604"/>
          </a:xfrm>
          <a:prstGeom prst="rect">
            <a:avLst/>
          </a:prstGeom>
        </p:spPr>
      </p:pic>
      <p:pic>
        <p:nvPicPr>
          <p:cNvPr id="6" name="Image 4" descr="preencoded.png"/>
          <p:cNvPicPr>
            <a:picLocks noChangeAspect="1"/>
          </p:cNvPicPr>
          <p:nvPr/>
        </p:nvPicPr>
        <p:blipFill>
          <a:blip r:embed="rId6"/>
          <a:stretch>
            <a:fillRect/>
          </a:stretch>
        </p:blipFill>
        <p:spPr>
          <a:xfrm>
            <a:off x="9480697" y="4961860"/>
            <a:ext cx="132907" cy="79744"/>
          </a:xfrm>
          <a:prstGeom prst="rect">
            <a:avLst/>
          </a:prstGeom>
        </p:spPr>
      </p:pic>
      <p:pic>
        <p:nvPicPr>
          <p:cNvPr id="7" name="Image 5" descr="preencoded.png"/>
          <p:cNvPicPr>
            <a:picLocks noChangeAspect="1"/>
          </p:cNvPicPr>
          <p:nvPr/>
        </p:nvPicPr>
        <p:blipFill>
          <a:blip r:embed="rId7"/>
          <a:stretch>
            <a:fillRect/>
          </a:stretch>
        </p:blipFill>
        <p:spPr>
          <a:xfrm>
            <a:off x="10331303" y="4789082"/>
            <a:ext cx="128477" cy="137337"/>
          </a:xfrm>
          <a:prstGeom prst="rect">
            <a:avLst/>
          </a:prstGeom>
        </p:spPr>
      </p:pic>
      <p:pic>
        <p:nvPicPr>
          <p:cNvPr id="8" name="Image 6" descr="preencoded.png"/>
          <p:cNvPicPr>
            <a:picLocks noChangeAspect="1"/>
          </p:cNvPicPr>
          <p:nvPr/>
        </p:nvPicPr>
        <p:blipFill>
          <a:blip r:embed="rId8"/>
          <a:stretch>
            <a:fillRect/>
          </a:stretch>
        </p:blipFill>
        <p:spPr>
          <a:xfrm>
            <a:off x="8089604" y="4758070"/>
            <a:ext cx="39872" cy="35441"/>
          </a:xfrm>
          <a:prstGeom prst="rect">
            <a:avLst/>
          </a:prstGeom>
        </p:spPr>
      </p:pic>
      <p:pic>
        <p:nvPicPr>
          <p:cNvPr id="9" name="Image 7" descr="preencoded.png"/>
          <p:cNvPicPr>
            <a:picLocks noChangeAspect="1"/>
          </p:cNvPicPr>
          <p:nvPr/>
        </p:nvPicPr>
        <p:blipFill>
          <a:blip r:embed="rId9"/>
          <a:stretch>
            <a:fillRect/>
          </a:stretch>
        </p:blipFill>
        <p:spPr>
          <a:xfrm>
            <a:off x="8085176" y="4669466"/>
            <a:ext cx="137337" cy="70884"/>
          </a:xfrm>
          <a:prstGeom prst="rect">
            <a:avLst/>
          </a:prstGeom>
        </p:spPr>
      </p:pic>
      <p:pic>
        <p:nvPicPr>
          <p:cNvPr id="10" name="Image 8" descr="preencoded.png"/>
          <p:cNvPicPr>
            <a:picLocks noChangeAspect="1"/>
          </p:cNvPicPr>
          <p:nvPr/>
        </p:nvPicPr>
        <p:blipFill>
          <a:blip r:embed="rId10"/>
          <a:stretch>
            <a:fillRect/>
          </a:stretch>
        </p:blipFill>
        <p:spPr>
          <a:xfrm>
            <a:off x="4102397" y="4478965"/>
            <a:ext cx="358849" cy="460744"/>
          </a:xfrm>
          <a:prstGeom prst="rect">
            <a:avLst/>
          </a:prstGeom>
        </p:spPr>
      </p:pic>
      <p:pic>
        <p:nvPicPr>
          <p:cNvPr id="11" name="Image 9" descr="preencoded.png"/>
          <p:cNvPicPr>
            <a:picLocks noChangeAspect="1"/>
          </p:cNvPicPr>
          <p:nvPr/>
        </p:nvPicPr>
        <p:blipFill>
          <a:blip r:embed="rId11"/>
          <a:stretch>
            <a:fillRect/>
          </a:stretch>
        </p:blipFill>
        <p:spPr>
          <a:xfrm>
            <a:off x="10331303" y="4186570"/>
            <a:ext cx="132907" cy="137337"/>
          </a:xfrm>
          <a:prstGeom prst="rect">
            <a:avLst/>
          </a:prstGeom>
        </p:spPr>
      </p:pic>
      <p:pic>
        <p:nvPicPr>
          <p:cNvPr id="12" name="Image 10" descr="preencoded.png"/>
          <p:cNvPicPr>
            <a:picLocks noChangeAspect="1"/>
          </p:cNvPicPr>
          <p:nvPr/>
        </p:nvPicPr>
        <p:blipFill>
          <a:blip r:embed="rId12"/>
          <a:stretch>
            <a:fillRect/>
          </a:stretch>
        </p:blipFill>
        <p:spPr>
          <a:xfrm>
            <a:off x="9675629" y="3942908"/>
            <a:ext cx="779721" cy="177209"/>
          </a:xfrm>
          <a:prstGeom prst="rect">
            <a:avLst/>
          </a:prstGeom>
        </p:spPr>
      </p:pic>
      <p:pic>
        <p:nvPicPr>
          <p:cNvPr id="13" name="Image 11" descr="preencoded.png"/>
          <p:cNvPicPr>
            <a:picLocks noChangeAspect="1"/>
          </p:cNvPicPr>
          <p:nvPr/>
        </p:nvPicPr>
        <p:blipFill>
          <a:blip r:embed="rId13"/>
          <a:stretch>
            <a:fillRect/>
          </a:stretch>
        </p:blipFill>
        <p:spPr>
          <a:xfrm>
            <a:off x="9866129" y="3096732"/>
            <a:ext cx="403151" cy="79744"/>
          </a:xfrm>
          <a:prstGeom prst="rect">
            <a:avLst/>
          </a:prstGeom>
        </p:spPr>
      </p:pic>
      <p:pic>
        <p:nvPicPr>
          <p:cNvPr id="14" name="Image 12" descr="preencoded.png"/>
          <p:cNvPicPr>
            <a:picLocks noChangeAspect="1"/>
          </p:cNvPicPr>
          <p:nvPr/>
        </p:nvPicPr>
        <p:blipFill>
          <a:blip r:embed="rId14"/>
          <a:stretch>
            <a:fillRect/>
          </a:stretch>
        </p:blipFill>
        <p:spPr>
          <a:xfrm>
            <a:off x="5856769" y="3154325"/>
            <a:ext cx="478465" cy="496187"/>
          </a:xfrm>
          <a:prstGeom prst="rect">
            <a:avLst/>
          </a:prstGeom>
        </p:spPr>
      </p:pic>
      <p:pic>
        <p:nvPicPr>
          <p:cNvPr id="15" name="Image 13" descr="preencoded.png"/>
          <p:cNvPicPr>
            <a:picLocks noChangeAspect="1"/>
          </p:cNvPicPr>
          <p:nvPr/>
        </p:nvPicPr>
        <p:blipFill>
          <a:blip r:embed="rId15"/>
          <a:stretch>
            <a:fillRect/>
          </a:stretch>
        </p:blipFill>
        <p:spPr>
          <a:xfrm>
            <a:off x="10318012" y="2746744"/>
            <a:ext cx="168349" cy="186069"/>
          </a:xfrm>
          <a:prstGeom prst="rect">
            <a:avLst/>
          </a:prstGeom>
        </p:spPr>
      </p:pic>
      <p:pic>
        <p:nvPicPr>
          <p:cNvPr id="16" name="Image 14" descr="preencoded.png"/>
          <p:cNvPicPr>
            <a:picLocks noChangeAspect="1"/>
          </p:cNvPicPr>
          <p:nvPr/>
        </p:nvPicPr>
        <p:blipFill>
          <a:blip r:embed="rId16"/>
          <a:stretch>
            <a:fillRect/>
          </a:stretch>
        </p:blipFill>
        <p:spPr>
          <a:xfrm>
            <a:off x="11461012" y="2197396"/>
            <a:ext cx="239232" cy="234803"/>
          </a:xfrm>
          <a:prstGeom prst="rect">
            <a:avLst/>
          </a:prstGeom>
        </p:spPr>
      </p:pic>
      <p:pic>
        <p:nvPicPr>
          <p:cNvPr id="17" name="Image 15" descr="preencoded.png"/>
          <p:cNvPicPr>
            <a:picLocks noChangeAspect="1"/>
          </p:cNvPicPr>
          <p:nvPr/>
        </p:nvPicPr>
        <p:blipFill>
          <a:blip r:embed="rId17"/>
          <a:stretch>
            <a:fillRect/>
          </a:stretch>
        </p:blipFill>
        <p:spPr>
          <a:xfrm>
            <a:off x="9870559" y="2166384"/>
            <a:ext cx="602512" cy="225941"/>
          </a:xfrm>
          <a:prstGeom prst="rect">
            <a:avLst/>
          </a:prstGeom>
        </p:spPr>
      </p:pic>
      <p:pic>
        <p:nvPicPr>
          <p:cNvPr id="18" name="Image 16" descr="preencoded.png"/>
          <p:cNvPicPr>
            <a:picLocks noChangeAspect="1"/>
          </p:cNvPicPr>
          <p:nvPr/>
        </p:nvPicPr>
        <p:blipFill>
          <a:blip r:embed="rId18"/>
          <a:stretch>
            <a:fillRect/>
          </a:stretch>
        </p:blipFill>
        <p:spPr>
          <a:xfrm>
            <a:off x="10331303" y="2210687"/>
            <a:ext cx="124047" cy="128477"/>
          </a:xfrm>
          <a:prstGeom prst="rect">
            <a:avLst/>
          </a:prstGeom>
        </p:spPr>
      </p:pic>
      <p:pic>
        <p:nvPicPr>
          <p:cNvPr id="19" name="Image 17" descr="preencoded.png"/>
          <p:cNvPicPr>
            <a:picLocks noChangeAspect="1"/>
          </p:cNvPicPr>
          <p:nvPr/>
        </p:nvPicPr>
        <p:blipFill>
          <a:blip r:embed="rId19"/>
          <a:stretch>
            <a:fillRect/>
          </a:stretch>
        </p:blipFill>
        <p:spPr>
          <a:xfrm>
            <a:off x="9879419" y="2210687"/>
            <a:ext cx="124047" cy="128477"/>
          </a:xfrm>
          <a:prstGeom prst="rect">
            <a:avLst/>
          </a:prstGeom>
        </p:spPr>
      </p:pic>
      <p:pic>
        <p:nvPicPr>
          <p:cNvPr id="20" name="Image 18" descr="preencoded.png"/>
          <p:cNvPicPr>
            <a:picLocks noChangeAspect="1"/>
          </p:cNvPicPr>
          <p:nvPr/>
        </p:nvPicPr>
        <p:blipFill>
          <a:blip r:embed="rId20"/>
          <a:stretch>
            <a:fillRect/>
          </a:stretch>
        </p:blipFill>
        <p:spPr>
          <a:xfrm>
            <a:off x="11465442" y="469605"/>
            <a:ext cx="230372" cy="230372"/>
          </a:xfrm>
          <a:prstGeom prst="rect">
            <a:avLst/>
          </a:prstGeom>
        </p:spPr>
      </p:pic>
      <p:pic>
        <p:nvPicPr>
          <p:cNvPr id="21" name="Image 19" descr="preencoded.png"/>
          <p:cNvPicPr>
            <a:picLocks noChangeAspect="1"/>
          </p:cNvPicPr>
          <p:nvPr/>
        </p:nvPicPr>
        <p:blipFill>
          <a:blip r:embed="rId21"/>
          <a:stretch>
            <a:fillRect/>
          </a:stretch>
        </p:blipFill>
        <p:spPr>
          <a:xfrm>
            <a:off x="9015523" y="443023"/>
            <a:ext cx="274675" cy="279104"/>
          </a:xfrm>
          <a:prstGeom prst="rect">
            <a:avLst/>
          </a:prstGeom>
        </p:spPr>
      </p:pic>
      <p:pic>
        <p:nvPicPr>
          <p:cNvPr id="22" name="Image 20" descr="preencoded.png"/>
          <p:cNvPicPr>
            <a:picLocks noChangeAspect="1"/>
          </p:cNvPicPr>
          <p:nvPr/>
        </p:nvPicPr>
        <p:blipFill>
          <a:blip r:embed="rId22"/>
          <a:stretch>
            <a:fillRect/>
          </a:stretch>
        </p:blipFill>
        <p:spPr>
          <a:xfrm>
            <a:off x="496187" y="469604"/>
            <a:ext cx="230372" cy="225941"/>
          </a:xfrm>
          <a:prstGeom prst="rect">
            <a:avLst/>
          </a:prstGeom>
        </p:spPr>
      </p:pic>
      <p:sp>
        <p:nvSpPr>
          <p:cNvPr id="24" name="Text 1"/>
          <p:cNvSpPr/>
          <p:nvPr/>
        </p:nvSpPr>
        <p:spPr>
          <a:xfrm>
            <a:off x="8191500" y="6503582"/>
            <a:ext cx="917059" cy="128477"/>
          </a:xfrm>
          <a:prstGeom prst="rect">
            <a:avLst/>
          </a:prstGeom>
          <a:noFill/>
          <a:ln/>
        </p:spPr>
        <p:txBody>
          <a:bodyPr wrap="none" lIns="0" tIns="0" rIns="0" bIns="0" rtlCol="0" anchor="ctr">
            <a:normAutofit/>
          </a:bodyPr>
          <a:lstStyle/>
          <a:p>
            <a:pPr defTabSz="1219170"/>
            <a:r>
              <a:rPr lang="en-US" sz="827" dirty="0">
                <a:solidFill>
                  <a:srgbClr val="4F5864"/>
                </a:solidFill>
                <a:latin typeface="Inter" pitchFamily="34" charset="0"/>
                <a:ea typeface="Inter" pitchFamily="34" charset="-122"/>
                <a:cs typeface="Inter" pitchFamily="34" charset="-120"/>
              </a:rPr>
              <a:t>STATUS:ENGAGED</a:t>
            </a:r>
            <a:endParaRPr lang="en-US" sz="827" dirty="0">
              <a:solidFill>
                <a:prstClr val="black"/>
              </a:solidFill>
              <a:latin typeface="Calibri" panose="020F0502020204030204"/>
            </a:endParaRPr>
          </a:p>
        </p:txBody>
      </p:sp>
      <p:sp>
        <p:nvSpPr>
          <p:cNvPr id="25" name="Text 2"/>
          <p:cNvSpPr/>
          <p:nvPr/>
        </p:nvSpPr>
        <p:spPr>
          <a:xfrm>
            <a:off x="7163687" y="6503582"/>
            <a:ext cx="855035" cy="128477"/>
          </a:xfrm>
          <a:prstGeom prst="rect">
            <a:avLst/>
          </a:prstGeom>
          <a:noFill/>
          <a:ln/>
        </p:spPr>
        <p:txBody>
          <a:bodyPr wrap="none" lIns="0" tIns="0" rIns="0" bIns="0" rtlCol="0" anchor="ctr">
            <a:normAutofit/>
          </a:bodyPr>
          <a:lstStyle/>
          <a:p>
            <a:pPr defTabSz="1219170"/>
            <a:r>
              <a:rPr lang="en-US" sz="823" dirty="0">
                <a:solidFill>
                  <a:srgbClr val="505A66"/>
                </a:solidFill>
                <a:latin typeface="Inter" pitchFamily="34" charset="0"/>
                <a:ea typeface="Inter" pitchFamily="34" charset="-122"/>
                <a:cs typeface="Inter" pitchFamily="34" charset="-120"/>
              </a:rPr>
              <a:t>DECISION POINT</a:t>
            </a:r>
            <a:endParaRPr lang="en-US" sz="823" dirty="0">
              <a:solidFill>
                <a:prstClr val="black"/>
              </a:solidFill>
              <a:latin typeface="Calibri" panose="020F0502020204030204"/>
            </a:endParaRPr>
          </a:p>
        </p:txBody>
      </p:sp>
      <p:sp>
        <p:nvSpPr>
          <p:cNvPr id="26" name="Text 3"/>
          <p:cNvSpPr/>
          <p:nvPr/>
        </p:nvSpPr>
        <p:spPr>
          <a:xfrm>
            <a:off x="6002966" y="6503581"/>
            <a:ext cx="1107559" cy="132907"/>
          </a:xfrm>
          <a:prstGeom prst="rect">
            <a:avLst/>
          </a:prstGeom>
          <a:noFill/>
          <a:ln/>
        </p:spPr>
        <p:txBody>
          <a:bodyPr wrap="none" lIns="0" tIns="0" rIns="0" bIns="0" rtlCol="0" anchor="ctr">
            <a:normAutofit lnSpcReduction="10000"/>
          </a:bodyPr>
          <a:lstStyle/>
          <a:p>
            <a:pPr defTabSz="1219170"/>
            <a:r>
              <a:rPr lang="en-US" sz="904" dirty="0">
                <a:solidFill>
                  <a:srgbClr val="4C5663"/>
                </a:solidFill>
                <a:latin typeface="Inter" pitchFamily="34" charset="0"/>
                <a:ea typeface="Inter" pitchFamily="34" charset="-122"/>
                <a:cs typeface="Inter" pitchFamily="34" charset="-120"/>
              </a:rPr>
              <a:t>ALTITUDE:CRITICAL</a:t>
            </a:r>
            <a:endParaRPr lang="en-US" sz="904" dirty="0">
              <a:solidFill>
                <a:prstClr val="black"/>
              </a:solidFill>
              <a:latin typeface="Calibri" panose="020F0502020204030204"/>
            </a:endParaRPr>
          </a:p>
        </p:txBody>
      </p:sp>
      <p:sp>
        <p:nvSpPr>
          <p:cNvPr id="27" name="Text 4"/>
          <p:cNvSpPr/>
          <p:nvPr/>
        </p:nvSpPr>
        <p:spPr>
          <a:xfrm>
            <a:off x="4377070" y="6499152"/>
            <a:ext cx="1466407" cy="137337"/>
          </a:xfrm>
          <a:prstGeom prst="rect">
            <a:avLst/>
          </a:prstGeom>
          <a:noFill/>
          <a:ln/>
        </p:spPr>
        <p:txBody>
          <a:bodyPr wrap="none" lIns="0" tIns="0" rIns="0" bIns="0" rtlCol="0" anchor="ctr">
            <a:normAutofit/>
          </a:bodyPr>
          <a:lstStyle/>
          <a:p>
            <a:pPr defTabSz="1219170"/>
            <a:r>
              <a:rPr lang="en-US" sz="844" dirty="0">
                <a:solidFill>
                  <a:srgbClr val="4D5763"/>
                </a:solidFill>
                <a:latin typeface="Inter" pitchFamily="34" charset="0"/>
                <a:ea typeface="Inter" pitchFamily="34" charset="-122"/>
                <a:cs typeface="Inter" pitchFamily="34" charset="-120"/>
              </a:rPr>
              <a:t>RESKTRAJECTORY:DYNANIC</a:t>
            </a:r>
            <a:endParaRPr lang="en-US" sz="844" dirty="0">
              <a:solidFill>
                <a:prstClr val="black"/>
              </a:solidFill>
              <a:latin typeface="Calibri" panose="020F0502020204030204"/>
            </a:endParaRPr>
          </a:p>
        </p:txBody>
      </p:sp>
      <p:sp>
        <p:nvSpPr>
          <p:cNvPr id="28" name="Text 5"/>
          <p:cNvSpPr/>
          <p:nvPr/>
        </p:nvSpPr>
        <p:spPr>
          <a:xfrm>
            <a:off x="4261885" y="6516872"/>
            <a:ext cx="31012" cy="128477"/>
          </a:xfrm>
          <a:prstGeom prst="rect">
            <a:avLst/>
          </a:prstGeom>
          <a:noFill/>
          <a:ln/>
        </p:spPr>
        <p:txBody>
          <a:bodyPr wrap="none" lIns="0" tIns="0" rIns="0" bIns="0" rtlCol="0" anchor="ctr">
            <a:normAutofit fontScale="92500" lnSpcReduction="10000"/>
          </a:bodyPr>
          <a:lstStyle/>
          <a:p>
            <a:pPr algn="ctr" defTabSz="1219170"/>
            <a:r>
              <a:rPr lang="en-US" sz="1008" dirty="0">
                <a:solidFill>
                  <a:srgbClr val="505D66"/>
                </a:solidFill>
                <a:latin typeface="Inter" pitchFamily="34" charset="0"/>
                <a:ea typeface="Inter" pitchFamily="34" charset="-122"/>
                <a:cs typeface="Inter" pitchFamily="34" charset="-120"/>
              </a:rPr>
              <a:t>I</a:t>
            </a:r>
            <a:endParaRPr lang="en-US" sz="1008" dirty="0">
              <a:solidFill>
                <a:prstClr val="black"/>
              </a:solidFill>
              <a:latin typeface="Calibri" panose="020F0502020204030204"/>
            </a:endParaRPr>
          </a:p>
        </p:txBody>
      </p:sp>
      <p:sp>
        <p:nvSpPr>
          <p:cNvPr id="29" name="Text 6"/>
          <p:cNvSpPr/>
          <p:nvPr/>
        </p:nvSpPr>
        <p:spPr>
          <a:xfrm>
            <a:off x="3087873" y="6503582"/>
            <a:ext cx="1111988" cy="128477"/>
          </a:xfrm>
          <a:prstGeom prst="rect">
            <a:avLst/>
          </a:prstGeom>
          <a:noFill/>
          <a:ln/>
        </p:spPr>
        <p:txBody>
          <a:bodyPr wrap="none" lIns="0" tIns="0" rIns="0" bIns="0" rtlCol="0" anchor="ctr">
            <a:normAutofit/>
          </a:bodyPr>
          <a:lstStyle/>
          <a:p>
            <a:pPr defTabSz="1219170"/>
            <a:r>
              <a:rPr lang="en-US" sz="777" dirty="0">
                <a:solidFill>
                  <a:srgbClr val="4B5561"/>
                </a:solidFill>
                <a:latin typeface="Inter" pitchFamily="34" charset="0"/>
                <a:ea typeface="Inter" pitchFamily="34" charset="-122"/>
                <a:cs typeface="Inter" pitchFamily="34" charset="-120"/>
              </a:rPr>
              <a:t>AVIATION DASHBOARD</a:t>
            </a:r>
            <a:endParaRPr lang="en-US" sz="777" dirty="0">
              <a:solidFill>
                <a:prstClr val="black"/>
              </a:solidFill>
              <a:latin typeface="Calibri" panose="020F0502020204030204"/>
            </a:endParaRPr>
          </a:p>
        </p:txBody>
      </p:sp>
      <p:sp>
        <p:nvSpPr>
          <p:cNvPr id="30" name="Text 7"/>
          <p:cNvSpPr/>
          <p:nvPr/>
        </p:nvSpPr>
        <p:spPr>
          <a:xfrm>
            <a:off x="11478732" y="6100431"/>
            <a:ext cx="212651" cy="234803"/>
          </a:xfrm>
          <a:prstGeom prst="rect">
            <a:avLst/>
          </a:prstGeom>
          <a:noFill/>
          <a:ln/>
        </p:spPr>
        <p:txBody>
          <a:bodyPr wrap="none" lIns="0" tIns="0" rIns="0" bIns="0" rtlCol="0" anchor="ctr">
            <a:normAutofit fontScale="85000" lnSpcReduction="20000"/>
          </a:bodyPr>
          <a:lstStyle/>
          <a:p>
            <a:pPr defTabSz="1219170"/>
            <a:r>
              <a:rPr lang="en-US" sz="2159" b="1" dirty="0">
                <a:solidFill>
                  <a:srgbClr val="202A34"/>
                </a:solidFill>
                <a:latin typeface="Inter" pitchFamily="34" charset="0"/>
                <a:ea typeface="Inter" pitchFamily="34" charset="-122"/>
                <a:cs typeface="Inter" pitchFamily="34" charset="-120"/>
              </a:rPr>
              <a:t>+</a:t>
            </a:r>
            <a:endParaRPr lang="en-US" sz="2159" dirty="0">
              <a:solidFill>
                <a:prstClr val="black"/>
              </a:solidFill>
              <a:latin typeface="Calibri" panose="020F0502020204030204"/>
            </a:endParaRPr>
          </a:p>
        </p:txBody>
      </p:sp>
      <p:sp>
        <p:nvSpPr>
          <p:cNvPr id="31" name="Text 8"/>
          <p:cNvSpPr/>
          <p:nvPr/>
        </p:nvSpPr>
        <p:spPr>
          <a:xfrm>
            <a:off x="6986477" y="5524501"/>
            <a:ext cx="4310616" cy="673396"/>
          </a:xfrm>
          <a:prstGeom prst="rect">
            <a:avLst/>
          </a:prstGeom>
          <a:noFill/>
          <a:ln/>
        </p:spPr>
        <p:txBody>
          <a:bodyPr wrap="none" lIns="0" tIns="0" rIns="0" bIns="0" rtlCol="0" anchor="ctr">
            <a:normAutofit fontScale="92500" lnSpcReduction="20000"/>
          </a:bodyPr>
          <a:lstStyle/>
          <a:p>
            <a:pPr algn="ctr" defTabSz="1219170"/>
            <a:r>
              <a:rPr lang="en-US" sz="1869" b="1" dirty="0">
                <a:solidFill>
                  <a:srgbClr val="C0C4C9"/>
                </a:solidFill>
                <a:latin typeface="Inter" pitchFamily="34" charset="0"/>
                <a:ea typeface="Inter" pitchFamily="34" charset="-122"/>
                <a:cs typeface="Inter" pitchFamily="34" charset="-120"/>
              </a:rPr>
              <a:t>You cannot model reputation risk as a</a:t>
            </a:r>
            <a:endParaRPr lang="en-US" sz="1869" dirty="0">
              <a:solidFill>
                <a:prstClr val="black"/>
              </a:solidFill>
              <a:latin typeface="Calibri" panose="020F0502020204030204"/>
            </a:endParaRPr>
          </a:p>
          <a:p>
            <a:pPr algn="ctr" defTabSz="1219170"/>
            <a:r>
              <a:rPr lang="en-US" sz="1869" b="1" dirty="0">
                <a:solidFill>
                  <a:srgbClr val="C0C4C9"/>
                </a:solidFill>
                <a:latin typeface="Inter" pitchFamily="34" charset="0"/>
                <a:ea typeface="Inter" pitchFamily="34" charset="-122"/>
                <a:cs typeface="Inter" pitchFamily="34" charset="-120"/>
              </a:rPr>
              <a:t>static probability. It reacts dynamically to</a:t>
            </a:r>
            <a:endParaRPr lang="en-US" sz="1869" dirty="0">
              <a:solidFill>
                <a:prstClr val="black"/>
              </a:solidFill>
              <a:latin typeface="Calibri" panose="020F0502020204030204"/>
            </a:endParaRPr>
          </a:p>
          <a:p>
            <a:pPr algn="ctr" defTabSz="1219170"/>
            <a:r>
              <a:rPr lang="en-US" sz="1869" b="1" dirty="0">
                <a:solidFill>
                  <a:srgbClr val="C0C4C9"/>
                </a:solidFill>
                <a:latin typeface="Inter" pitchFamily="34" charset="0"/>
                <a:ea typeface="Inter" pitchFamily="34" charset="-122"/>
                <a:cs typeface="Inter" pitchFamily="34" charset="-120"/>
              </a:rPr>
              <a:t>your defensive maneuvers.</a:t>
            </a:r>
            <a:endParaRPr lang="en-US" sz="1869" dirty="0">
              <a:solidFill>
                <a:prstClr val="black"/>
              </a:solidFill>
              <a:latin typeface="Calibri" panose="020F0502020204030204"/>
            </a:endParaRPr>
          </a:p>
        </p:txBody>
      </p:sp>
      <p:sp>
        <p:nvSpPr>
          <p:cNvPr id="32" name="Text 9"/>
          <p:cNvSpPr/>
          <p:nvPr/>
        </p:nvSpPr>
        <p:spPr>
          <a:xfrm>
            <a:off x="1528431" y="5515641"/>
            <a:ext cx="3136604" cy="469604"/>
          </a:xfrm>
          <a:prstGeom prst="rect">
            <a:avLst/>
          </a:prstGeom>
          <a:noFill/>
          <a:ln/>
        </p:spPr>
        <p:txBody>
          <a:bodyPr wrap="none" lIns="0" tIns="0" rIns="0" bIns="0" rtlCol="0" anchor="ctr">
            <a:normAutofit fontScale="92500" lnSpcReduction="20000"/>
          </a:bodyPr>
          <a:lstStyle/>
          <a:p>
            <a:pPr algn="ctr" defTabSz="1219170"/>
            <a:r>
              <a:rPr lang="en-US" sz="1915" b="1" dirty="0">
                <a:solidFill>
                  <a:srgbClr val="BCC1C5"/>
                </a:solidFill>
                <a:latin typeface="Inter" pitchFamily="34" charset="0"/>
                <a:ea typeface="Inter" pitchFamily="34" charset="-122"/>
                <a:cs typeface="Inter" pitchFamily="34" charset="-120"/>
              </a:rPr>
              <a:t>It doesn't read the</a:t>
            </a:r>
            <a:endParaRPr lang="en-US" sz="1915" dirty="0">
              <a:solidFill>
                <a:prstClr val="black"/>
              </a:solidFill>
              <a:latin typeface="Calibri" panose="020F0502020204030204"/>
            </a:endParaRPr>
          </a:p>
          <a:p>
            <a:pPr algn="ctr" defTabSz="1219170"/>
            <a:r>
              <a:rPr lang="en-US" sz="1915" b="1" dirty="0">
                <a:solidFill>
                  <a:srgbClr val="BCC1C5"/>
                </a:solidFill>
                <a:latin typeface="Inter" pitchFamily="34" charset="0"/>
                <a:ea typeface="Inter" pitchFamily="34" charset="-122"/>
                <a:cs typeface="Inter" pitchFamily="34" charset="-120"/>
              </a:rPr>
              <a:t>newspaper. It acts blindly.</a:t>
            </a:r>
            <a:endParaRPr lang="en-US" sz="1915" dirty="0">
              <a:solidFill>
                <a:prstClr val="black"/>
              </a:solidFill>
              <a:latin typeface="Calibri" panose="020F0502020204030204"/>
            </a:endParaRPr>
          </a:p>
        </p:txBody>
      </p:sp>
      <p:sp>
        <p:nvSpPr>
          <p:cNvPr id="33" name="Text 10"/>
          <p:cNvSpPr/>
          <p:nvPr/>
        </p:nvSpPr>
        <p:spPr>
          <a:xfrm>
            <a:off x="9245896" y="4953001"/>
            <a:ext cx="212651" cy="97465"/>
          </a:xfrm>
          <a:prstGeom prst="rect">
            <a:avLst/>
          </a:prstGeom>
          <a:noFill/>
          <a:ln/>
        </p:spPr>
        <p:txBody>
          <a:bodyPr wrap="none" lIns="0" tIns="0" rIns="0" bIns="0" rtlCol="0" anchor="ctr">
            <a:normAutofit fontScale="55000" lnSpcReduction="20000"/>
          </a:bodyPr>
          <a:lstStyle/>
          <a:p>
            <a:pPr algn="ctr" defTabSz="1219170"/>
            <a:r>
              <a:rPr lang="en-US" sz="415" dirty="0">
                <a:solidFill>
                  <a:srgbClr val="575148"/>
                </a:solidFill>
                <a:latin typeface="Inter" pitchFamily="34" charset="0"/>
                <a:ea typeface="Inter" pitchFamily="34" charset="-122"/>
                <a:cs typeface="Inter" pitchFamily="34" charset="-120"/>
              </a:rPr>
              <a:t>rima</a:t>
            </a:r>
            <a:endParaRPr lang="en-US" sz="415" dirty="0">
              <a:solidFill>
                <a:prstClr val="black"/>
              </a:solidFill>
              <a:latin typeface="Calibri" panose="020F0502020204030204"/>
            </a:endParaRPr>
          </a:p>
          <a:p>
            <a:pPr algn="ctr" defTabSz="1219170"/>
            <a:r>
              <a:rPr lang="en-US" sz="415" dirty="0">
                <a:solidFill>
                  <a:srgbClr val="575148"/>
                </a:solidFill>
                <a:latin typeface="Inter" pitchFamily="34" charset="0"/>
                <a:ea typeface="Inter" pitchFamily="34" charset="-122"/>
                <a:cs typeface="Inter" pitchFamily="34" charset="-120"/>
              </a:rPr>
              <a:t>DIORNT</a:t>
            </a:r>
            <a:endParaRPr lang="en-US" sz="415" dirty="0">
              <a:solidFill>
                <a:prstClr val="black"/>
              </a:solidFill>
              <a:latin typeface="Calibri" panose="020F0502020204030204"/>
            </a:endParaRPr>
          </a:p>
          <a:p>
            <a:pPr algn="ctr" defTabSz="1219170"/>
            <a:r>
              <a:rPr lang="en-US" sz="415" dirty="0">
                <a:solidFill>
                  <a:srgbClr val="575148"/>
                </a:solidFill>
                <a:latin typeface="Inter" pitchFamily="34" charset="0"/>
                <a:ea typeface="Inter" pitchFamily="34" charset="-122"/>
                <a:cs typeface="Inter" pitchFamily="34" charset="-120"/>
              </a:rPr>
              <a:t>EE</a:t>
            </a:r>
            <a:endParaRPr lang="en-US" sz="415" dirty="0">
              <a:solidFill>
                <a:prstClr val="black"/>
              </a:solidFill>
              <a:latin typeface="Calibri" panose="020F0502020204030204"/>
            </a:endParaRPr>
          </a:p>
        </p:txBody>
      </p:sp>
      <p:sp>
        <p:nvSpPr>
          <p:cNvPr id="34" name="Text 11"/>
          <p:cNvSpPr/>
          <p:nvPr/>
        </p:nvSpPr>
        <p:spPr>
          <a:xfrm>
            <a:off x="9352221" y="4877687"/>
            <a:ext cx="274675" cy="70884"/>
          </a:xfrm>
          <a:prstGeom prst="rect">
            <a:avLst/>
          </a:prstGeom>
          <a:noFill/>
          <a:ln/>
        </p:spPr>
        <p:txBody>
          <a:bodyPr wrap="none" lIns="0" tIns="0" rIns="0" bIns="0" rtlCol="0" anchor="ctr">
            <a:normAutofit/>
          </a:bodyPr>
          <a:lstStyle/>
          <a:p>
            <a:pPr defTabSz="1219170"/>
            <a:r>
              <a:rPr lang="en-US" sz="464" dirty="0">
                <a:solidFill>
                  <a:srgbClr val="6A6355"/>
                </a:solidFill>
                <a:latin typeface="Inter" pitchFamily="34" charset="0"/>
                <a:ea typeface="Inter" pitchFamily="34" charset="-122"/>
                <a:cs typeface="Inter" pitchFamily="34" charset="-120"/>
              </a:rPr>
              <a:t>LDCA-CH</a:t>
            </a:r>
            <a:endParaRPr lang="en-US" sz="464" dirty="0">
              <a:solidFill>
                <a:prstClr val="black"/>
              </a:solidFill>
              <a:latin typeface="Calibri" panose="020F0502020204030204"/>
            </a:endParaRPr>
          </a:p>
        </p:txBody>
      </p:sp>
      <p:sp>
        <p:nvSpPr>
          <p:cNvPr id="35" name="Text 12"/>
          <p:cNvSpPr/>
          <p:nvPr/>
        </p:nvSpPr>
        <p:spPr>
          <a:xfrm>
            <a:off x="4611872" y="4873257"/>
            <a:ext cx="199360" cy="75313"/>
          </a:xfrm>
          <a:prstGeom prst="rect">
            <a:avLst/>
          </a:prstGeom>
          <a:noFill/>
          <a:ln/>
        </p:spPr>
        <p:txBody>
          <a:bodyPr wrap="none" lIns="0" tIns="0" rIns="0" bIns="0" rtlCol="0" anchor="ctr">
            <a:normAutofit lnSpcReduction="10000"/>
          </a:bodyPr>
          <a:lstStyle/>
          <a:p>
            <a:pPr defTabSz="1219170"/>
            <a:r>
              <a:rPr lang="en-US" sz="505" dirty="0">
                <a:solidFill>
                  <a:srgbClr val="34616B"/>
                </a:solidFill>
                <a:latin typeface="Inter" pitchFamily="34" charset="0"/>
                <a:ea typeface="Inter" pitchFamily="34" charset="-122"/>
                <a:cs typeface="Inter" pitchFamily="34" charset="-120"/>
              </a:rPr>
              <a:t>GroGe</a:t>
            </a:r>
            <a:endParaRPr lang="en-US" sz="505" dirty="0">
              <a:solidFill>
                <a:prstClr val="black"/>
              </a:solidFill>
              <a:latin typeface="Calibri" panose="020F0502020204030204"/>
            </a:endParaRPr>
          </a:p>
        </p:txBody>
      </p:sp>
      <p:sp>
        <p:nvSpPr>
          <p:cNvPr id="36" name="Text 13"/>
          <p:cNvSpPr/>
          <p:nvPr/>
        </p:nvSpPr>
        <p:spPr>
          <a:xfrm>
            <a:off x="4607442" y="4793513"/>
            <a:ext cx="146197" cy="75313"/>
          </a:xfrm>
          <a:prstGeom prst="rect">
            <a:avLst/>
          </a:prstGeom>
          <a:noFill/>
          <a:ln/>
        </p:spPr>
        <p:txBody>
          <a:bodyPr wrap="none" lIns="0" tIns="0" rIns="0" bIns="0" rtlCol="0" anchor="ctr">
            <a:normAutofit/>
          </a:bodyPr>
          <a:lstStyle/>
          <a:p>
            <a:pPr defTabSz="1219170"/>
            <a:r>
              <a:rPr lang="en-US" sz="423" dirty="0">
                <a:solidFill>
                  <a:srgbClr val="36616D"/>
                </a:solidFill>
                <a:latin typeface="Inter" pitchFamily="34" charset="0"/>
                <a:ea typeface="Inter" pitchFamily="34" charset="-122"/>
                <a:cs typeface="Inter" pitchFamily="34" charset="-120"/>
              </a:rPr>
              <a:t>BOES</a:t>
            </a:r>
            <a:endParaRPr lang="en-US" sz="423" dirty="0">
              <a:solidFill>
                <a:prstClr val="black"/>
              </a:solidFill>
              <a:latin typeface="Calibri" panose="020F0502020204030204"/>
            </a:endParaRPr>
          </a:p>
        </p:txBody>
      </p:sp>
      <p:sp>
        <p:nvSpPr>
          <p:cNvPr id="37" name="Text 14"/>
          <p:cNvSpPr/>
          <p:nvPr/>
        </p:nvSpPr>
        <p:spPr>
          <a:xfrm>
            <a:off x="8333268" y="4669466"/>
            <a:ext cx="128477" cy="70884"/>
          </a:xfrm>
          <a:prstGeom prst="rect">
            <a:avLst/>
          </a:prstGeom>
          <a:noFill/>
          <a:ln/>
        </p:spPr>
        <p:txBody>
          <a:bodyPr wrap="none" lIns="0" tIns="0" rIns="0" bIns="0" rtlCol="0" anchor="ctr">
            <a:normAutofit fontScale="92500" lnSpcReduction="10000"/>
          </a:bodyPr>
          <a:lstStyle/>
          <a:p>
            <a:pPr defTabSz="1219170"/>
            <a:r>
              <a:rPr lang="en-US" sz="527" dirty="0">
                <a:solidFill>
                  <a:srgbClr val="605950"/>
                </a:solidFill>
                <a:latin typeface="Inter" pitchFamily="34" charset="0"/>
                <a:ea typeface="Inter" pitchFamily="34" charset="-122"/>
                <a:cs typeface="Inter" pitchFamily="34" charset="-120"/>
              </a:rPr>
              <a:t>000</a:t>
            </a:r>
            <a:endParaRPr lang="en-US" sz="527" dirty="0">
              <a:solidFill>
                <a:prstClr val="black"/>
              </a:solidFill>
              <a:latin typeface="Calibri" panose="020F0502020204030204"/>
            </a:endParaRPr>
          </a:p>
        </p:txBody>
      </p:sp>
      <p:sp>
        <p:nvSpPr>
          <p:cNvPr id="38" name="Text 15"/>
          <p:cNvSpPr/>
          <p:nvPr/>
        </p:nvSpPr>
        <p:spPr>
          <a:xfrm>
            <a:off x="8333268" y="4598582"/>
            <a:ext cx="128477" cy="70884"/>
          </a:xfrm>
          <a:prstGeom prst="rect">
            <a:avLst/>
          </a:prstGeom>
          <a:noFill/>
          <a:ln/>
        </p:spPr>
        <p:txBody>
          <a:bodyPr wrap="none" lIns="0" tIns="0" rIns="0" bIns="0" rtlCol="0" anchor="ctr">
            <a:normAutofit lnSpcReduction="10000"/>
          </a:bodyPr>
          <a:lstStyle/>
          <a:p>
            <a:pPr defTabSz="1219170"/>
            <a:r>
              <a:rPr lang="en-US" sz="492" dirty="0">
                <a:solidFill>
                  <a:srgbClr val="645F53"/>
                </a:solidFill>
                <a:latin typeface="Inter" pitchFamily="34" charset="0"/>
                <a:ea typeface="Inter" pitchFamily="34" charset="-122"/>
                <a:cs typeface="Inter" pitchFamily="34" charset="-120"/>
              </a:rPr>
              <a:t>SEO</a:t>
            </a:r>
            <a:endParaRPr lang="en-US" sz="492" dirty="0">
              <a:solidFill>
                <a:prstClr val="black"/>
              </a:solidFill>
              <a:latin typeface="Calibri" panose="020F0502020204030204"/>
            </a:endParaRPr>
          </a:p>
        </p:txBody>
      </p:sp>
      <p:sp>
        <p:nvSpPr>
          <p:cNvPr id="39" name="Text 16"/>
          <p:cNvSpPr/>
          <p:nvPr/>
        </p:nvSpPr>
        <p:spPr>
          <a:xfrm>
            <a:off x="8085175" y="4594151"/>
            <a:ext cx="163919" cy="70884"/>
          </a:xfrm>
          <a:prstGeom prst="rect">
            <a:avLst/>
          </a:prstGeom>
          <a:noFill/>
          <a:ln/>
        </p:spPr>
        <p:txBody>
          <a:bodyPr wrap="none" lIns="0" tIns="0" rIns="0" bIns="0" rtlCol="0" anchor="ctr">
            <a:normAutofit/>
          </a:bodyPr>
          <a:lstStyle/>
          <a:p>
            <a:pPr defTabSz="1219170"/>
            <a:r>
              <a:rPr lang="en-US" sz="464" dirty="0">
                <a:solidFill>
                  <a:srgbClr val="6B6557"/>
                </a:solidFill>
                <a:latin typeface="Inter" pitchFamily="34" charset="0"/>
                <a:ea typeface="Inter" pitchFamily="34" charset="-122"/>
                <a:cs typeface="Inter" pitchFamily="34" charset="-120"/>
              </a:rPr>
              <a:t>MEAT</a:t>
            </a:r>
            <a:endParaRPr lang="en-US" sz="464" dirty="0">
              <a:solidFill>
                <a:prstClr val="black"/>
              </a:solidFill>
              <a:latin typeface="Calibri" panose="020F0502020204030204"/>
            </a:endParaRPr>
          </a:p>
        </p:txBody>
      </p:sp>
      <p:sp>
        <p:nvSpPr>
          <p:cNvPr id="40" name="Text 17"/>
          <p:cNvSpPr/>
          <p:nvPr/>
        </p:nvSpPr>
        <p:spPr>
          <a:xfrm>
            <a:off x="4611872" y="4611872"/>
            <a:ext cx="327837" cy="79744"/>
          </a:xfrm>
          <a:prstGeom prst="rect">
            <a:avLst/>
          </a:prstGeom>
          <a:noFill/>
          <a:ln/>
        </p:spPr>
        <p:txBody>
          <a:bodyPr wrap="none" lIns="0" tIns="0" rIns="0" bIns="0" rtlCol="0" anchor="ctr">
            <a:normAutofit/>
          </a:bodyPr>
          <a:lstStyle/>
          <a:p>
            <a:pPr defTabSz="1219170"/>
            <a:r>
              <a:rPr lang="en-US" sz="492" dirty="0">
                <a:solidFill>
                  <a:srgbClr val="325D6A"/>
                </a:solidFill>
                <a:latin typeface="Inter" pitchFamily="34" charset="0"/>
                <a:ea typeface="Inter" pitchFamily="34" charset="-122"/>
                <a:cs typeface="Inter" pitchFamily="34" charset="-120"/>
              </a:rPr>
              <a:t>0O9 NOOS</a:t>
            </a:r>
            <a:endParaRPr lang="en-US" sz="492" dirty="0">
              <a:solidFill>
                <a:prstClr val="black"/>
              </a:solidFill>
              <a:latin typeface="Calibri" panose="020F0502020204030204"/>
            </a:endParaRPr>
          </a:p>
        </p:txBody>
      </p:sp>
      <p:sp>
        <p:nvSpPr>
          <p:cNvPr id="41" name="Text 18"/>
          <p:cNvSpPr/>
          <p:nvPr/>
        </p:nvSpPr>
        <p:spPr>
          <a:xfrm>
            <a:off x="4611872" y="4536559"/>
            <a:ext cx="159488" cy="70884"/>
          </a:xfrm>
          <a:prstGeom prst="rect">
            <a:avLst/>
          </a:prstGeom>
          <a:noFill/>
          <a:ln/>
        </p:spPr>
        <p:txBody>
          <a:bodyPr wrap="none" lIns="0" tIns="0" rIns="0" bIns="0" rtlCol="0" anchor="ctr">
            <a:normAutofit lnSpcReduction="10000"/>
          </a:bodyPr>
          <a:lstStyle/>
          <a:p>
            <a:pPr defTabSz="1219170"/>
            <a:r>
              <a:rPr lang="en-US" sz="485" dirty="0">
                <a:solidFill>
                  <a:srgbClr val="3D6774"/>
                </a:solidFill>
                <a:latin typeface="Inter" pitchFamily="34" charset="0"/>
                <a:ea typeface="Inter" pitchFamily="34" charset="-122"/>
                <a:cs typeface="Inter" pitchFamily="34" charset="-120"/>
              </a:rPr>
              <a:t>OATA</a:t>
            </a:r>
            <a:endParaRPr lang="en-US" sz="485" dirty="0">
              <a:solidFill>
                <a:prstClr val="black"/>
              </a:solidFill>
              <a:latin typeface="Calibri" panose="020F0502020204030204"/>
            </a:endParaRPr>
          </a:p>
        </p:txBody>
      </p:sp>
      <p:sp>
        <p:nvSpPr>
          <p:cNvPr id="42" name="Text 19"/>
          <p:cNvSpPr/>
          <p:nvPr/>
        </p:nvSpPr>
        <p:spPr>
          <a:xfrm>
            <a:off x="10512941" y="4244163"/>
            <a:ext cx="434163" cy="101896"/>
          </a:xfrm>
          <a:prstGeom prst="rect">
            <a:avLst/>
          </a:prstGeom>
          <a:noFill/>
          <a:ln/>
        </p:spPr>
        <p:txBody>
          <a:bodyPr wrap="none" lIns="0" tIns="0" rIns="0" bIns="0" rtlCol="0" anchor="ctr">
            <a:normAutofit/>
          </a:bodyPr>
          <a:lstStyle/>
          <a:p>
            <a:pPr defTabSz="1219170"/>
            <a:r>
              <a:rPr lang="en-US" sz="133" dirty="0">
                <a:solidFill>
                  <a:srgbClr val="433F3B"/>
                </a:solidFill>
                <a:latin typeface="Inter" pitchFamily="34" charset="0"/>
                <a:ea typeface="Inter" pitchFamily="34" charset="-122"/>
                <a:cs typeface="Inter" pitchFamily="34" charset="-120"/>
              </a:rPr>
              <a:t>The image is too blurry to recognize any text content. SETEa</a:t>
            </a:r>
            <a:endParaRPr lang="en-US" sz="133" dirty="0">
              <a:solidFill>
                <a:prstClr val="black"/>
              </a:solidFill>
              <a:latin typeface="Calibri" panose="020F0502020204030204"/>
            </a:endParaRPr>
          </a:p>
        </p:txBody>
      </p:sp>
      <p:sp>
        <p:nvSpPr>
          <p:cNvPr id="43" name="Text 20"/>
          <p:cNvSpPr/>
          <p:nvPr/>
        </p:nvSpPr>
        <p:spPr>
          <a:xfrm>
            <a:off x="10512942" y="4164419"/>
            <a:ext cx="363279" cy="79744"/>
          </a:xfrm>
          <a:prstGeom prst="rect">
            <a:avLst/>
          </a:prstGeom>
          <a:noFill/>
          <a:ln/>
        </p:spPr>
        <p:txBody>
          <a:bodyPr wrap="none" lIns="0" tIns="0" rIns="0" bIns="0" rtlCol="0" anchor="ctr">
            <a:normAutofit/>
          </a:bodyPr>
          <a:lstStyle/>
          <a:p>
            <a:pPr defTabSz="1219170"/>
            <a:r>
              <a:rPr lang="en-US" sz="488" dirty="0">
                <a:solidFill>
                  <a:srgbClr val="564C41"/>
                </a:solidFill>
                <a:latin typeface="Inter" pitchFamily="34" charset="0"/>
                <a:ea typeface="Inter" pitchFamily="34" charset="-122"/>
                <a:cs typeface="Inter" pitchFamily="34" charset="-120"/>
              </a:rPr>
              <a:t>HEAF-SONR</a:t>
            </a:r>
            <a:endParaRPr lang="en-US" sz="488" dirty="0">
              <a:solidFill>
                <a:prstClr val="black"/>
              </a:solidFill>
              <a:latin typeface="Calibri" panose="020F0502020204030204"/>
            </a:endParaRPr>
          </a:p>
        </p:txBody>
      </p:sp>
      <p:sp>
        <p:nvSpPr>
          <p:cNvPr id="44" name="Text 21"/>
          <p:cNvSpPr/>
          <p:nvPr/>
        </p:nvSpPr>
        <p:spPr>
          <a:xfrm>
            <a:off x="9874989" y="2990407"/>
            <a:ext cx="292396" cy="84175"/>
          </a:xfrm>
          <a:prstGeom prst="rect">
            <a:avLst/>
          </a:prstGeom>
          <a:noFill/>
          <a:ln/>
        </p:spPr>
        <p:txBody>
          <a:bodyPr wrap="none" lIns="0" tIns="0" rIns="0" bIns="0" rtlCol="0" anchor="ctr">
            <a:normAutofit/>
          </a:bodyPr>
          <a:lstStyle/>
          <a:p>
            <a:pPr defTabSz="1219170"/>
            <a:r>
              <a:rPr lang="en-US" sz="516" dirty="0">
                <a:solidFill>
                  <a:srgbClr val="3F707E"/>
                </a:solidFill>
                <a:latin typeface="Inter" pitchFamily="34" charset="0"/>
                <a:ea typeface="Inter" pitchFamily="34" charset="-122"/>
                <a:cs typeface="Inter" pitchFamily="34" charset="-120"/>
              </a:rPr>
              <a:t>LECK.ON</a:t>
            </a:r>
            <a:endParaRPr lang="en-US" sz="516" dirty="0">
              <a:solidFill>
                <a:prstClr val="black"/>
              </a:solidFill>
              <a:latin typeface="Calibri" panose="020F0502020204030204"/>
            </a:endParaRPr>
          </a:p>
        </p:txBody>
      </p:sp>
      <p:sp>
        <p:nvSpPr>
          <p:cNvPr id="45" name="Text 22"/>
          <p:cNvSpPr/>
          <p:nvPr/>
        </p:nvSpPr>
        <p:spPr>
          <a:xfrm>
            <a:off x="1165151" y="2680291"/>
            <a:ext cx="186069" cy="208221"/>
          </a:xfrm>
          <a:prstGeom prst="rect">
            <a:avLst/>
          </a:prstGeom>
          <a:noFill/>
          <a:ln/>
        </p:spPr>
        <p:txBody>
          <a:bodyPr wrap="none" lIns="0" tIns="0" rIns="0" bIns="0" rtlCol="0" anchor="ctr">
            <a:normAutofit/>
          </a:bodyPr>
          <a:lstStyle/>
          <a:p>
            <a:pPr defTabSz="1219170"/>
            <a:r>
              <a:rPr lang="en-US" sz="404" b="1" dirty="0">
                <a:solidFill>
                  <a:srgbClr val="30555E"/>
                </a:solidFill>
                <a:latin typeface="Inter" pitchFamily="34" charset="0"/>
                <a:ea typeface="Inter" pitchFamily="34" charset="-122"/>
                <a:cs typeface="Inter" pitchFamily="34" charset="-120"/>
              </a:rPr>
              <a:t>DNNO</a:t>
            </a:r>
            <a:endParaRPr lang="en-US" sz="404" dirty="0">
              <a:solidFill>
                <a:prstClr val="black"/>
              </a:solidFill>
              <a:latin typeface="Calibri" panose="020F0502020204030204"/>
            </a:endParaRPr>
          </a:p>
          <a:p>
            <a:pPr defTabSz="1219170"/>
            <a:r>
              <a:rPr lang="en-US" sz="404" b="1" dirty="0">
                <a:solidFill>
                  <a:srgbClr val="30555E"/>
                </a:solidFill>
                <a:latin typeface="Inter" pitchFamily="34" charset="0"/>
                <a:ea typeface="Inter" pitchFamily="34" charset="-122"/>
                <a:cs typeface="Inter" pitchFamily="34" charset="-120"/>
              </a:rPr>
              <a:t>DAEY</a:t>
            </a:r>
            <a:endParaRPr lang="en-US" sz="404" dirty="0">
              <a:solidFill>
                <a:prstClr val="black"/>
              </a:solidFill>
              <a:latin typeface="Calibri" panose="020F0502020204030204"/>
            </a:endParaRPr>
          </a:p>
          <a:p>
            <a:pPr defTabSz="1219170"/>
            <a:r>
              <a:rPr lang="en-US" sz="404" b="1" dirty="0">
                <a:solidFill>
                  <a:srgbClr val="30555E"/>
                </a:solidFill>
                <a:latin typeface="Inter" pitchFamily="34" charset="0"/>
                <a:ea typeface="Inter" pitchFamily="34" charset="-122"/>
                <a:cs typeface="Inter" pitchFamily="34" charset="-120"/>
              </a:rPr>
              <a:t>OIA</a:t>
            </a:r>
            <a:endParaRPr lang="en-US" sz="404" dirty="0">
              <a:solidFill>
                <a:prstClr val="black"/>
              </a:solidFill>
              <a:latin typeface="Calibri" panose="020F0502020204030204"/>
            </a:endParaRPr>
          </a:p>
        </p:txBody>
      </p:sp>
      <p:sp>
        <p:nvSpPr>
          <p:cNvPr id="46" name="Text 23"/>
          <p:cNvSpPr/>
          <p:nvPr/>
        </p:nvSpPr>
        <p:spPr>
          <a:xfrm>
            <a:off x="4594151" y="2587256"/>
            <a:ext cx="146197" cy="66453"/>
          </a:xfrm>
          <a:prstGeom prst="rect">
            <a:avLst/>
          </a:prstGeom>
          <a:noFill/>
          <a:ln/>
        </p:spPr>
        <p:txBody>
          <a:bodyPr wrap="none" lIns="0" tIns="0" rIns="0" bIns="0" rtlCol="0" anchor="ctr">
            <a:normAutofit/>
          </a:bodyPr>
          <a:lstStyle/>
          <a:p>
            <a:pPr defTabSz="1219170"/>
            <a:r>
              <a:rPr lang="en-US" sz="404" dirty="0">
                <a:solidFill>
                  <a:srgbClr val="375D6D"/>
                </a:solidFill>
                <a:latin typeface="Inter" pitchFamily="34" charset="0"/>
                <a:ea typeface="Inter" pitchFamily="34" charset="-122"/>
                <a:cs typeface="Inter" pitchFamily="34" charset="-120"/>
              </a:rPr>
              <a:t>LOON</a:t>
            </a:r>
            <a:endParaRPr lang="en-US" sz="404" dirty="0">
              <a:solidFill>
                <a:prstClr val="black"/>
              </a:solidFill>
              <a:latin typeface="Calibri" panose="020F0502020204030204"/>
            </a:endParaRPr>
          </a:p>
        </p:txBody>
      </p:sp>
      <p:sp>
        <p:nvSpPr>
          <p:cNvPr id="47" name="Text 24"/>
          <p:cNvSpPr/>
          <p:nvPr/>
        </p:nvSpPr>
        <p:spPr>
          <a:xfrm>
            <a:off x="1165151" y="2299292"/>
            <a:ext cx="261384" cy="177209"/>
          </a:xfrm>
          <a:prstGeom prst="rect">
            <a:avLst/>
          </a:prstGeom>
          <a:noFill/>
          <a:ln/>
        </p:spPr>
        <p:txBody>
          <a:bodyPr wrap="none" lIns="0" tIns="0" rIns="0" bIns="0" rtlCol="0" anchor="ctr">
            <a:normAutofit/>
          </a:bodyPr>
          <a:lstStyle/>
          <a:p>
            <a:pPr defTabSz="1219170"/>
            <a:r>
              <a:rPr lang="en-US" sz="471" dirty="0">
                <a:solidFill>
                  <a:srgbClr val="3D666F"/>
                </a:solidFill>
                <a:latin typeface="Inter" pitchFamily="34" charset="0"/>
                <a:ea typeface="Inter" pitchFamily="34" charset="-122"/>
                <a:cs typeface="Inter" pitchFamily="34" charset="-120"/>
              </a:rPr>
              <a:t>nutarai</a:t>
            </a:r>
            <a:endParaRPr lang="en-US" sz="471" dirty="0">
              <a:solidFill>
                <a:prstClr val="black"/>
              </a:solidFill>
              <a:latin typeface="Calibri" panose="020F0502020204030204"/>
            </a:endParaRPr>
          </a:p>
          <a:p>
            <a:pPr defTabSz="1219170"/>
            <a:r>
              <a:rPr lang="en-US" sz="471" dirty="0">
                <a:solidFill>
                  <a:srgbClr val="3D666F"/>
                </a:solidFill>
                <a:latin typeface="Inter" pitchFamily="34" charset="0"/>
                <a:ea typeface="Inter" pitchFamily="34" charset="-122"/>
                <a:cs typeface="Inter" pitchFamily="34" charset="-120"/>
              </a:rPr>
              <a:t>FOC10</a:t>
            </a:r>
            <a:endParaRPr lang="en-US" sz="471" dirty="0">
              <a:solidFill>
                <a:prstClr val="black"/>
              </a:solidFill>
              <a:latin typeface="Calibri" panose="020F0502020204030204"/>
            </a:endParaRPr>
          </a:p>
        </p:txBody>
      </p:sp>
      <p:sp>
        <p:nvSpPr>
          <p:cNvPr id="48" name="Text 25"/>
          <p:cNvSpPr/>
          <p:nvPr/>
        </p:nvSpPr>
        <p:spPr>
          <a:xfrm>
            <a:off x="10495222" y="2166385"/>
            <a:ext cx="97465" cy="57593"/>
          </a:xfrm>
          <a:prstGeom prst="rect">
            <a:avLst/>
          </a:prstGeom>
          <a:noFill/>
          <a:ln/>
        </p:spPr>
        <p:txBody>
          <a:bodyPr wrap="none" lIns="0" tIns="0" rIns="0" bIns="0" rtlCol="0" anchor="ctr">
            <a:normAutofit fontScale="62500" lnSpcReduction="20000"/>
          </a:bodyPr>
          <a:lstStyle/>
          <a:p>
            <a:pPr algn="ctr" defTabSz="1219170"/>
            <a:r>
              <a:rPr lang="en-US" sz="649" dirty="0">
                <a:solidFill>
                  <a:srgbClr val="26454E"/>
                </a:solidFill>
                <a:latin typeface="Inter" pitchFamily="34" charset="0"/>
                <a:ea typeface="Inter" pitchFamily="34" charset="-122"/>
                <a:cs typeface="Inter" pitchFamily="34" charset="-120"/>
              </a:rPr>
              <a:t>on</a:t>
            </a:r>
            <a:endParaRPr lang="en-US" sz="649" dirty="0">
              <a:solidFill>
                <a:prstClr val="black"/>
              </a:solidFill>
              <a:latin typeface="Calibri" panose="020F0502020204030204"/>
            </a:endParaRPr>
          </a:p>
        </p:txBody>
      </p:sp>
      <p:sp>
        <p:nvSpPr>
          <p:cNvPr id="49" name="Text 26"/>
          <p:cNvSpPr/>
          <p:nvPr/>
        </p:nvSpPr>
        <p:spPr>
          <a:xfrm>
            <a:off x="10495222" y="2077779"/>
            <a:ext cx="292396" cy="88604"/>
          </a:xfrm>
          <a:prstGeom prst="rect">
            <a:avLst/>
          </a:prstGeom>
          <a:noFill/>
          <a:ln/>
        </p:spPr>
        <p:txBody>
          <a:bodyPr wrap="none" lIns="0" tIns="0" rIns="0" bIns="0" rtlCol="0" anchor="ctr">
            <a:normAutofit/>
          </a:bodyPr>
          <a:lstStyle/>
          <a:p>
            <a:pPr defTabSz="1219170"/>
            <a:r>
              <a:rPr lang="en-US" sz="499" dirty="0">
                <a:solidFill>
                  <a:srgbClr val="40666E"/>
                </a:solidFill>
                <a:latin typeface="Inter" pitchFamily="34" charset="0"/>
                <a:ea typeface="Inter" pitchFamily="34" charset="-122"/>
                <a:cs typeface="Inter" pitchFamily="34" charset="-120"/>
              </a:rPr>
              <a:t>LOCY-ON</a:t>
            </a:r>
            <a:endParaRPr lang="en-US" sz="499" dirty="0">
              <a:solidFill>
                <a:prstClr val="black"/>
              </a:solidFill>
              <a:latin typeface="Calibri" panose="020F0502020204030204"/>
            </a:endParaRPr>
          </a:p>
        </p:txBody>
      </p:sp>
      <p:sp>
        <p:nvSpPr>
          <p:cNvPr id="50" name="Text 27"/>
          <p:cNvSpPr/>
          <p:nvPr/>
        </p:nvSpPr>
        <p:spPr>
          <a:xfrm>
            <a:off x="4890978" y="2148664"/>
            <a:ext cx="124047" cy="75313"/>
          </a:xfrm>
          <a:prstGeom prst="rect">
            <a:avLst/>
          </a:prstGeom>
          <a:noFill/>
          <a:ln/>
        </p:spPr>
        <p:txBody>
          <a:bodyPr wrap="none" lIns="0" tIns="0" rIns="0" bIns="0" rtlCol="0" anchor="ctr">
            <a:normAutofit/>
          </a:bodyPr>
          <a:lstStyle/>
          <a:p>
            <a:pPr defTabSz="1219170"/>
            <a:r>
              <a:rPr lang="en-US" sz="363" b="1" dirty="0">
                <a:solidFill>
                  <a:srgbClr val="335B69"/>
                </a:solidFill>
                <a:latin typeface="Inter" pitchFamily="34" charset="0"/>
                <a:ea typeface="Inter" pitchFamily="34" charset="-122"/>
                <a:cs typeface="Inter" pitchFamily="34" charset="-120"/>
              </a:rPr>
              <a:t>500</a:t>
            </a:r>
            <a:endParaRPr lang="en-US" sz="363" dirty="0">
              <a:solidFill>
                <a:prstClr val="black"/>
              </a:solidFill>
              <a:latin typeface="Calibri" panose="020F0502020204030204"/>
            </a:endParaRPr>
          </a:p>
        </p:txBody>
      </p:sp>
      <p:sp>
        <p:nvSpPr>
          <p:cNvPr id="51" name="Text 28"/>
          <p:cNvSpPr/>
          <p:nvPr/>
        </p:nvSpPr>
        <p:spPr>
          <a:xfrm>
            <a:off x="1165152" y="2148663"/>
            <a:ext cx="137337" cy="70884"/>
          </a:xfrm>
          <a:prstGeom prst="rect">
            <a:avLst/>
          </a:prstGeom>
          <a:noFill/>
          <a:ln/>
        </p:spPr>
        <p:txBody>
          <a:bodyPr wrap="none" lIns="0" tIns="0" rIns="0" bIns="0" rtlCol="0" anchor="ctr">
            <a:normAutofit/>
          </a:bodyPr>
          <a:lstStyle/>
          <a:p>
            <a:pPr defTabSz="1219170"/>
            <a:r>
              <a:rPr lang="en-US" sz="401" dirty="0">
                <a:solidFill>
                  <a:srgbClr val="2B4F58"/>
                </a:solidFill>
                <a:latin typeface="Inter" pitchFamily="34" charset="0"/>
                <a:ea typeface="Inter" pitchFamily="34" charset="-122"/>
                <a:cs typeface="Inter" pitchFamily="34" charset="-120"/>
              </a:rPr>
              <a:t>SSHA</a:t>
            </a:r>
            <a:endParaRPr lang="en-US" sz="401" dirty="0">
              <a:solidFill>
                <a:prstClr val="black"/>
              </a:solidFill>
              <a:latin typeface="Calibri" panose="020F0502020204030204"/>
            </a:endParaRPr>
          </a:p>
        </p:txBody>
      </p:sp>
      <p:sp>
        <p:nvSpPr>
          <p:cNvPr id="52" name="Text 29"/>
          <p:cNvSpPr/>
          <p:nvPr/>
        </p:nvSpPr>
        <p:spPr>
          <a:xfrm>
            <a:off x="487325" y="2157524"/>
            <a:ext cx="279104" cy="296825"/>
          </a:xfrm>
          <a:prstGeom prst="rect">
            <a:avLst/>
          </a:prstGeom>
          <a:noFill/>
          <a:ln/>
        </p:spPr>
        <p:txBody>
          <a:bodyPr wrap="none" lIns="0" tIns="0" rIns="0" bIns="0" rtlCol="0" anchor="ctr">
            <a:normAutofit/>
          </a:bodyPr>
          <a:lstStyle/>
          <a:p>
            <a:pPr defTabSz="1219170"/>
            <a:r>
              <a:rPr lang="en-US" sz="1897" dirty="0">
                <a:solidFill>
                  <a:srgbClr val="222E38"/>
                </a:solidFill>
                <a:latin typeface="Noto Sans SC" pitchFamily="34" charset="0"/>
                <a:ea typeface="Noto Sans SC" pitchFamily="34" charset="-122"/>
                <a:cs typeface="Noto Sans SC" pitchFamily="34" charset="-120"/>
              </a:rPr>
              <a:t>十</a:t>
            </a:r>
            <a:endParaRPr lang="en-US" sz="1897" dirty="0">
              <a:solidFill>
                <a:prstClr val="black"/>
              </a:solidFill>
              <a:latin typeface="Calibri" panose="020F0502020204030204"/>
            </a:endParaRPr>
          </a:p>
        </p:txBody>
      </p:sp>
      <p:sp>
        <p:nvSpPr>
          <p:cNvPr id="53" name="Text 30"/>
          <p:cNvSpPr/>
          <p:nvPr/>
        </p:nvSpPr>
        <p:spPr>
          <a:xfrm>
            <a:off x="7075082" y="1267048"/>
            <a:ext cx="4102396" cy="558209"/>
          </a:xfrm>
          <a:prstGeom prst="rect">
            <a:avLst/>
          </a:prstGeom>
          <a:noFill/>
          <a:ln/>
        </p:spPr>
        <p:txBody>
          <a:bodyPr wrap="none" lIns="0" tIns="0" rIns="0" bIns="0" rtlCol="0" anchor="ctr">
            <a:normAutofit/>
          </a:bodyPr>
          <a:lstStyle/>
          <a:p>
            <a:pPr algn="ctr" defTabSz="1219170"/>
            <a:r>
              <a:rPr lang="en-US" sz="1807" b="1" dirty="0">
                <a:solidFill>
                  <a:srgbClr val="B2B6BA"/>
                </a:solidFill>
                <a:latin typeface="Inter" pitchFamily="34" charset="0"/>
                <a:ea typeface="Inter" pitchFamily="34" charset="-122"/>
                <a:cs typeface="Inter" pitchFamily="34" charset="-120"/>
              </a:rPr>
              <a:t>Strategic Risk (Activist shareholder,</a:t>
            </a:r>
            <a:endParaRPr lang="en-US" sz="1807" dirty="0">
              <a:solidFill>
                <a:prstClr val="black"/>
              </a:solidFill>
              <a:latin typeface="Calibri" panose="020F0502020204030204"/>
            </a:endParaRPr>
          </a:p>
          <a:p>
            <a:pPr algn="ctr" defTabSz="1219170"/>
            <a:r>
              <a:rPr lang="en-US" sz="1807" b="1" dirty="0">
                <a:solidFill>
                  <a:srgbClr val="B2B6BA"/>
                </a:solidFill>
                <a:latin typeface="Inter" pitchFamily="34" charset="0"/>
                <a:ea typeface="Inter" pitchFamily="34" charset="-122"/>
                <a:cs typeface="Inter" pitchFamily="34" charset="-120"/>
              </a:rPr>
              <a:t>angry CEO, regulator)</a:t>
            </a:r>
            <a:endParaRPr lang="en-US" sz="1807" dirty="0">
              <a:solidFill>
                <a:prstClr val="black"/>
              </a:solidFill>
              <a:latin typeface="Calibri" panose="020F0502020204030204"/>
            </a:endParaRPr>
          </a:p>
        </p:txBody>
      </p:sp>
      <p:sp>
        <p:nvSpPr>
          <p:cNvPr id="54" name="Text 31"/>
          <p:cNvSpPr/>
          <p:nvPr/>
        </p:nvSpPr>
        <p:spPr>
          <a:xfrm>
            <a:off x="2157523" y="1267047"/>
            <a:ext cx="1869559" cy="553779"/>
          </a:xfrm>
          <a:prstGeom prst="rect">
            <a:avLst/>
          </a:prstGeom>
          <a:noFill/>
          <a:ln/>
        </p:spPr>
        <p:txBody>
          <a:bodyPr wrap="none" lIns="0" tIns="0" rIns="0" bIns="0" rtlCol="0" anchor="ctr">
            <a:normAutofit fontScale="77500" lnSpcReduction="20000"/>
          </a:bodyPr>
          <a:lstStyle/>
          <a:p>
            <a:pPr algn="ctr" defTabSz="1219170"/>
            <a:r>
              <a:rPr lang="en-US" sz="1897" b="1" dirty="0">
                <a:solidFill>
                  <a:srgbClr val="ABB0B4"/>
                </a:solidFill>
                <a:latin typeface="Inter" pitchFamily="34" charset="0"/>
                <a:ea typeface="Inter" pitchFamily="34" charset="-122"/>
                <a:cs typeface="Inter" pitchFamily="34" charset="-120"/>
              </a:rPr>
              <a:t>Traditional Risk</a:t>
            </a:r>
            <a:endParaRPr lang="en-US" sz="1897" dirty="0">
              <a:solidFill>
                <a:prstClr val="black"/>
              </a:solidFill>
              <a:latin typeface="Calibri" panose="020F0502020204030204"/>
            </a:endParaRPr>
          </a:p>
          <a:p>
            <a:pPr algn="ctr" defTabSz="1219170"/>
            <a:r>
              <a:rPr lang="en-US" sz="1897" b="1" dirty="0">
                <a:solidFill>
                  <a:srgbClr val="ABB0B4"/>
                </a:solidFill>
                <a:latin typeface="Inter" pitchFamily="34" charset="0"/>
                <a:ea typeface="Inter" pitchFamily="34" charset="-122"/>
                <a:cs typeface="Inter" pitchFamily="34" charset="-120"/>
              </a:rPr>
              <a:t>(Credit or</a:t>
            </a:r>
            <a:endParaRPr lang="en-US" sz="1897" dirty="0">
              <a:solidFill>
                <a:prstClr val="black"/>
              </a:solidFill>
              <a:latin typeface="Calibri" panose="020F0502020204030204"/>
            </a:endParaRPr>
          </a:p>
          <a:p>
            <a:pPr algn="ctr" defTabSz="1219170"/>
            <a:r>
              <a:rPr lang="en-US" sz="1897" b="1" dirty="0">
                <a:solidFill>
                  <a:srgbClr val="ABB0B4"/>
                </a:solidFill>
                <a:latin typeface="Inter" pitchFamily="34" charset="0"/>
                <a:ea typeface="Inter" pitchFamily="34" charset="-122"/>
                <a:cs typeface="Inter" pitchFamily="34" charset="-120"/>
              </a:rPr>
              <a:t>Mortality)</a:t>
            </a:r>
            <a:endParaRPr lang="en-US" sz="1897" dirty="0">
              <a:solidFill>
                <a:prstClr val="black"/>
              </a:solidFill>
              <a:latin typeface="Calibri" panose="020F0502020204030204"/>
            </a:endParaRPr>
          </a:p>
        </p:txBody>
      </p:sp>
      <p:sp>
        <p:nvSpPr>
          <p:cNvPr id="55" name="Text 32"/>
          <p:cNvSpPr/>
          <p:nvPr/>
        </p:nvSpPr>
        <p:spPr>
          <a:xfrm>
            <a:off x="3619501" y="389860"/>
            <a:ext cx="4997303" cy="549349"/>
          </a:xfrm>
          <a:prstGeom prst="rect">
            <a:avLst/>
          </a:prstGeom>
          <a:noFill/>
          <a:ln/>
        </p:spPr>
        <p:txBody>
          <a:bodyPr wrap="none" lIns="0" tIns="0" rIns="0" bIns="0" rtlCol="0" anchor="ctr">
            <a:normAutofit lnSpcReduction="10000"/>
          </a:bodyPr>
          <a:lstStyle/>
          <a:p>
            <a:pPr defTabSz="1219170"/>
            <a:r>
              <a:rPr lang="en-US" sz="3613" b="1" dirty="0">
                <a:solidFill>
                  <a:srgbClr val="E2E4E5"/>
                </a:solidFill>
                <a:latin typeface="Inter" pitchFamily="34" charset="0"/>
                <a:ea typeface="Inter" pitchFamily="34" charset="-122"/>
                <a:cs typeface="Inter" pitchFamily="34" charset="-120"/>
              </a:rPr>
              <a:t>Some risks fight back.</a:t>
            </a:r>
            <a:endParaRPr lang="en-US" sz="3613" dirty="0">
              <a:solidFill>
                <a:prstClr val="black"/>
              </a:solidFill>
              <a:latin typeface="Calibri" panose="020F0502020204030204"/>
            </a:endParaRPr>
          </a:p>
        </p:txBody>
      </p:sp>
      <p:sp>
        <p:nvSpPr>
          <p:cNvPr id="56" name="Text 33"/>
          <p:cNvSpPr/>
          <p:nvPr/>
        </p:nvSpPr>
        <p:spPr>
          <a:xfrm>
            <a:off x="2923953" y="443023"/>
            <a:ext cx="279104" cy="283535"/>
          </a:xfrm>
          <a:prstGeom prst="rect">
            <a:avLst/>
          </a:prstGeom>
          <a:noFill/>
          <a:ln/>
        </p:spPr>
        <p:txBody>
          <a:bodyPr wrap="none" lIns="0" tIns="0" rIns="0" bIns="0" rtlCol="0" anchor="ctr">
            <a:normAutofit lnSpcReduction="10000"/>
          </a:bodyPr>
          <a:lstStyle/>
          <a:p>
            <a:pPr defTabSz="1219170"/>
            <a:r>
              <a:rPr lang="en-US" sz="1897" dirty="0">
                <a:solidFill>
                  <a:srgbClr val="242F3A"/>
                </a:solidFill>
                <a:latin typeface="Noto Sans SC" pitchFamily="34" charset="0"/>
                <a:ea typeface="Noto Sans SC" pitchFamily="34" charset="-122"/>
                <a:cs typeface="Noto Sans SC" pitchFamily="34" charset="-120"/>
              </a:rPr>
              <a:t>十</a:t>
            </a:r>
            <a:endParaRPr lang="en-US" sz="1897" dirty="0">
              <a:solidFill>
                <a:prstClr val="black"/>
              </a:solidFill>
              <a:latin typeface="Calibri" panose="020F0502020204030204"/>
            </a:endParaRPr>
          </a:p>
        </p:txBody>
      </p:sp>
      <p:sp>
        <p:nvSpPr>
          <p:cNvPr id="3" name="Slide Number Placeholder 3">
            <a:extLst>
              <a:ext uri="{FF2B5EF4-FFF2-40B4-BE49-F238E27FC236}">
                <a16:creationId xmlns:a16="http://schemas.microsoft.com/office/drawing/2014/main" id="{5D9A9674-F3A7-328D-AFCD-6989541285B0}"/>
              </a:ext>
            </a:extLst>
          </p:cNvPr>
          <p:cNvSpPr txBox="1">
            <a:spLocks/>
          </p:cNvSpPr>
          <p:nvPr/>
        </p:nvSpPr>
        <p:spPr>
          <a:xfrm>
            <a:off x="11467577" y="6400800"/>
            <a:ext cx="416447" cy="18648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41AFF56-1126-4107-9C02-BC0EFBF16431}" type="slidenum">
              <a:rPr lang="en-GB" sz="1000" smtClean="0">
                <a:solidFill>
                  <a:schemeClr val="bg1"/>
                </a:solidFill>
                <a:latin typeface="ABC Oracle Medium" panose="020B0504040202060203" pitchFamily="34" charset="77"/>
              </a:rPr>
              <a:pPr algn="r">
                <a:defRPr/>
              </a:pPr>
              <a:t>16</a:t>
            </a:fld>
            <a:endParaRPr lang="en-GB" sz="1000" dirty="0">
              <a:solidFill>
                <a:schemeClr val="bg1"/>
              </a:solidFill>
              <a:latin typeface="ABC Oracle Medium" panose="020B0504040202060203" pitchFamily="34" charset="77"/>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6804837"/>
          </a:xfrm>
          <a:prstGeom prst="rect">
            <a:avLst/>
          </a:prstGeom>
          <a:solidFill>
            <a:srgbClr val="19212C"/>
          </a:solidFill>
          <a:ln/>
        </p:spPr>
        <p:txBody>
          <a:bodyPr/>
          <a:lstStyle/>
          <a:p>
            <a:pPr defTabSz="1219170"/>
            <a:endParaRPr lang="en-GB" sz="2400">
              <a:solidFill>
                <a:prstClr val="black"/>
              </a:solidFill>
              <a:latin typeface="Calibri" panose="020F0502020204030204"/>
            </a:endParaRPr>
          </a:p>
        </p:txBody>
      </p:sp>
      <p:sp>
        <p:nvSpPr>
          <p:cNvPr id="5" name="Text 2"/>
          <p:cNvSpPr/>
          <p:nvPr/>
        </p:nvSpPr>
        <p:spPr>
          <a:xfrm>
            <a:off x="9423104" y="6441559"/>
            <a:ext cx="620232" cy="190500"/>
          </a:xfrm>
          <a:prstGeom prst="rect">
            <a:avLst/>
          </a:prstGeom>
          <a:noFill/>
          <a:ln/>
        </p:spPr>
        <p:txBody>
          <a:bodyPr wrap="none" lIns="0" tIns="0" rIns="0" bIns="0" rtlCol="0" anchor="ctr">
            <a:normAutofit/>
          </a:bodyPr>
          <a:lstStyle/>
          <a:p>
            <a:pPr defTabSz="1219170"/>
            <a:r>
              <a:rPr lang="en-US" sz="1051" b="1" dirty="0">
                <a:solidFill>
                  <a:srgbClr val="979BA3"/>
                </a:solidFill>
                <a:latin typeface="Inter" pitchFamily="34" charset="0"/>
                <a:ea typeface="Inter" pitchFamily="34" charset="-122"/>
                <a:cs typeface="Inter" pitchFamily="34" charset="-120"/>
              </a:rPr>
              <a:t>ENGAGED</a:t>
            </a:r>
            <a:endParaRPr lang="en-US" sz="1051" dirty="0">
              <a:solidFill>
                <a:prstClr val="black"/>
              </a:solidFill>
              <a:latin typeface="Calibri" panose="020F0502020204030204"/>
            </a:endParaRPr>
          </a:p>
        </p:txBody>
      </p:sp>
      <p:sp>
        <p:nvSpPr>
          <p:cNvPr id="6" name="Text 3"/>
          <p:cNvSpPr/>
          <p:nvPr/>
        </p:nvSpPr>
        <p:spPr>
          <a:xfrm>
            <a:off x="8723129" y="6441559"/>
            <a:ext cx="624663" cy="194931"/>
          </a:xfrm>
          <a:prstGeom prst="rect">
            <a:avLst/>
          </a:prstGeom>
          <a:noFill/>
          <a:ln/>
        </p:spPr>
        <p:txBody>
          <a:bodyPr wrap="none" lIns="0" tIns="0" rIns="0" bIns="0" rtlCol="0" anchor="ctr">
            <a:normAutofit/>
          </a:bodyPr>
          <a:lstStyle/>
          <a:p>
            <a:pPr defTabSz="1219170"/>
            <a:r>
              <a:rPr lang="en-US" sz="1151" dirty="0">
                <a:solidFill>
                  <a:srgbClr val="525F6A"/>
                </a:solidFill>
                <a:latin typeface="Oswald" pitchFamily="34" charset="0"/>
                <a:ea typeface="Oswald" pitchFamily="34" charset="-122"/>
                <a:cs typeface="Oswald" pitchFamily="34" charset="-120"/>
              </a:rPr>
              <a:t>STATUS:</a:t>
            </a:r>
            <a:endParaRPr lang="en-US" sz="1151" dirty="0">
              <a:solidFill>
                <a:prstClr val="black"/>
              </a:solidFill>
              <a:latin typeface="Calibri" panose="020F0502020204030204"/>
            </a:endParaRPr>
          </a:p>
        </p:txBody>
      </p:sp>
      <p:pic>
        <p:nvPicPr>
          <p:cNvPr id="7" name="Image 1" descr="preencoded.png"/>
          <p:cNvPicPr>
            <a:picLocks noChangeAspect="1"/>
          </p:cNvPicPr>
          <p:nvPr/>
        </p:nvPicPr>
        <p:blipFill>
          <a:blip r:embed="rId3"/>
          <a:stretch>
            <a:fillRect/>
          </a:stretch>
        </p:blipFill>
        <p:spPr>
          <a:xfrm>
            <a:off x="8581361" y="6481431"/>
            <a:ext cx="31012" cy="150628"/>
          </a:xfrm>
          <a:prstGeom prst="rect">
            <a:avLst/>
          </a:prstGeom>
        </p:spPr>
      </p:pic>
      <p:sp>
        <p:nvSpPr>
          <p:cNvPr id="8" name="Text 4"/>
          <p:cNvSpPr/>
          <p:nvPr/>
        </p:nvSpPr>
        <p:spPr>
          <a:xfrm>
            <a:off x="7199128" y="6437129"/>
            <a:ext cx="1222744" cy="203791"/>
          </a:xfrm>
          <a:prstGeom prst="rect">
            <a:avLst/>
          </a:prstGeom>
          <a:noFill/>
          <a:ln/>
        </p:spPr>
        <p:txBody>
          <a:bodyPr wrap="none" lIns="0" tIns="0" rIns="0" bIns="0" rtlCol="0" anchor="ctr">
            <a:normAutofit/>
          </a:bodyPr>
          <a:lstStyle/>
          <a:p>
            <a:pPr defTabSz="1219170"/>
            <a:r>
              <a:rPr lang="en-US" sz="1183" b="1" dirty="0">
                <a:solidFill>
                  <a:srgbClr val="A2A6AC"/>
                </a:solidFill>
                <a:latin typeface="Inter" pitchFamily="34" charset="0"/>
                <a:ea typeface="Inter" pitchFamily="34" charset="-122"/>
                <a:cs typeface="Inter" pitchFamily="34" charset="-120"/>
              </a:rPr>
              <a:t>DECISION POINT</a:t>
            </a:r>
            <a:endParaRPr lang="en-US" sz="1183" dirty="0">
              <a:solidFill>
                <a:prstClr val="black"/>
              </a:solidFill>
              <a:latin typeface="Calibri" panose="020F0502020204030204"/>
            </a:endParaRPr>
          </a:p>
        </p:txBody>
      </p:sp>
      <p:sp>
        <p:nvSpPr>
          <p:cNvPr id="9" name="Text 5"/>
          <p:cNvSpPr/>
          <p:nvPr/>
        </p:nvSpPr>
        <p:spPr>
          <a:xfrm>
            <a:off x="6321941" y="6437129"/>
            <a:ext cx="801872" cy="203791"/>
          </a:xfrm>
          <a:prstGeom prst="rect">
            <a:avLst/>
          </a:prstGeom>
          <a:noFill/>
          <a:ln/>
        </p:spPr>
        <p:txBody>
          <a:bodyPr wrap="none" lIns="0" tIns="0" rIns="0" bIns="0" rtlCol="0" anchor="ctr">
            <a:normAutofit/>
          </a:bodyPr>
          <a:lstStyle/>
          <a:p>
            <a:pPr defTabSz="1219170"/>
            <a:r>
              <a:rPr lang="en-US" sz="1200" b="1" dirty="0">
                <a:solidFill>
                  <a:srgbClr val="505D69"/>
                </a:solidFill>
                <a:latin typeface="Inter" pitchFamily="34" charset="0"/>
                <a:ea typeface="Inter" pitchFamily="34" charset="-122"/>
                <a:cs typeface="Inter" pitchFamily="34" charset="-120"/>
              </a:rPr>
              <a:t>ALTITUDE:</a:t>
            </a:r>
            <a:endParaRPr lang="en-US" sz="1200" dirty="0">
              <a:solidFill>
                <a:prstClr val="black"/>
              </a:solidFill>
              <a:latin typeface="Calibri" panose="020F0502020204030204"/>
            </a:endParaRPr>
          </a:p>
        </p:txBody>
      </p:sp>
      <p:pic>
        <p:nvPicPr>
          <p:cNvPr id="10" name="Image 2" descr="preencoded.png"/>
          <p:cNvPicPr>
            <a:picLocks noChangeAspect="1"/>
          </p:cNvPicPr>
          <p:nvPr/>
        </p:nvPicPr>
        <p:blipFill>
          <a:blip r:embed="rId4"/>
          <a:stretch>
            <a:fillRect/>
          </a:stretch>
        </p:blipFill>
        <p:spPr>
          <a:xfrm>
            <a:off x="6175745" y="6481431"/>
            <a:ext cx="44303" cy="155059"/>
          </a:xfrm>
          <a:prstGeom prst="rect">
            <a:avLst/>
          </a:prstGeom>
        </p:spPr>
      </p:pic>
      <p:sp>
        <p:nvSpPr>
          <p:cNvPr id="11" name="Text 6"/>
          <p:cNvSpPr/>
          <p:nvPr/>
        </p:nvSpPr>
        <p:spPr>
          <a:xfrm>
            <a:off x="5373873" y="6441559"/>
            <a:ext cx="713268" cy="194931"/>
          </a:xfrm>
          <a:prstGeom prst="rect">
            <a:avLst/>
          </a:prstGeom>
          <a:noFill/>
          <a:ln/>
        </p:spPr>
        <p:txBody>
          <a:bodyPr wrap="none" lIns="0" tIns="0" rIns="0" bIns="0" rtlCol="0" anchor="ctr">
            <a:normAutofit/>
          </a:bodyPr>
          <a:lstStyle/>
          <a:p>
            <a:pPr defTabSz="1219170"/>
            <a:r>
              <a:rPr lang="en-US" sz="1183" b="1" dirty="0">
                <a:solidFill>
                  <a:srgbClr val="9BA0A7"/>
                </a:solidFill>
                <a:latin typeface="Inter" pitchFamily="34" charset="0"/>
                <a:ea typeface="Inter" pitchFamily="34" charset="-122"/>
                <a:cs typeface="Inter" pitchFamily="34" charset="-120"/>
              </a:rPr>
              <a:t>CRITICAL</a:t>
            </a:r>
            <a:endParaRPr lang="en-US" sz="1183" dirty="0">
              <a:solidFill>
                <a:prstClr val="black"/>
              </a:solidFill>
              <a:latin typeface="Calibri" panose="020F0502020204030204"/>
            </a:endParaRPr>
          </a:p>
        </p:txBody>
      </p:sp>
      <p:sp>
        <p:nvSpPr>
          <p:cNvPr id="12" name="Text 7"/>
          <p:cNvSpPr/>
          <p:nvPr/>
        </p:nvSpPr>
        <p:spPr>
          <a:xfrm>
            <a:off x="3991641" y="6432697"/>
            <a:ext cx="1320209" cy="212651"/>
          </a:xfrm>
          <a:prstGeom prst="rect">
            <a:avLst/>
          </a:prstGeom>
          <a:noFill/>
          <a:ln/>
        </p:spPr>
        <p:txBody>
          <a:bodyPr wrap="none" lIns="0" tIns="0" rIns="0" bIns="0" rtlCol="0" anchor="ctr">
            <a:normAutofit/>
          </a:bodyPr>
          <a:lstStyle/>
          <a:p>
            <a:pPr defTabSz="1219170"/>
            <a:r>
              <a:rPr lang="en-US" sz="1217" b="1" dirty="0">
                <a:solidFill>
                  <a:srgbClr val="535F6B"/>
                </a:solidFill>
                <a:latin typeface="Inter" pitchFamily="34" charset="0"/>
                <a:ea typeface="Inter" pitchFamily="34" charset="-122"/>
                <a:cs typeface="Inter" pitchFamily="34" charset="-120"/>
              </a:rPr>
              <a:t>DATA INTEGRITY:</a:t>
            </a:r>
            <a:endParaRPr lang="en-US" sz="1217" dirty="0">
              <a:solidFill>
                <a:prstClr val="black"/>
              </a:solidFill>
              <a:latin typeface="Calibri" panose="020F0502020204030204"/>
            </a:endParaRPr>
          </a:p>
        </p:txBody>
      </p:sp>
      <p:pic>
        <p:nvPicPr>
          <p:cNvPr id="13" name="Image 3" descr="preencoded.png"/>
          <p:cNvPicPr>
            <a:picLocks noChangeAspect="1"/>
          </p:cNvPicPr>
          <p:nvPr/>
        </p:nvPicPr>
        <p:blipFill>
          <a:blip r:embed="rId5"/>
          <a:stretch>
            <a:fillRect/>
          </a:stretch>
        </p:blipFill>
        <p:spPr>
          <a:xfrm>
            <a:off x="3854304" y="6481431"/>
            <a:ext cx="17721" cy="150628"/>
          </a:xfrm>
          <a:prstGeom prst="rect">
            <a:avLst/>
          </a:prstGeom>
        </p:spPr>
      </p:pic>
      <p:sp>
        <p:nvSpPr>
          <p:cNvPr id="14" name="Text 8"/>
          <p:cNvSpPr/>
          <p:nvPr/>
        </p:nvSpPr>
        <p:spPr>
          <a:xfrm>
            <a:off x="2175245" y="6432698"/>
            <a:ext cx="1586023" cy="203791"/>
          </a:xfrm>
          <a:prstGeom prst="rect">
            <a:avLst/>
          </a:prstGeom>
          <a:noFill/>
          <a:ln/>
        </p:spPr>
        <p:txBody>
          <a:bodyPr wrap="none" lIns="0" tIns="0" rIns="0" bIns="0" rtlCol="0" anchor="ctr">
            <a:normAutofit/>
          </a:bodyPr>
          <a:lstStyle/>
          <a:p>
            <a:pPr defTabSz="1219170"/>
            <a:r>
              <a:rPr lang="en-US" sz="1168" b="1" dirty="0">
                <a:solidFill>
                  <a:srgbClr val="53606C"/>
                </a:solidFill>
                <a:latin typeface="Inter" pitchFamily="34" charset="0"/>
                <a:ea typeface="Inter" pitchFamily="34" charset="-122"/>
                <a:cs typeface="Inter" pitchFamily="34" charset="-120"/>
              </a:rPr>
              <a:t>AVIATION DASHBOARD</a:t>
            </a:r>
            <a:endParaRPr lang="en-US" sz="1168" dirty="0">
              <a:solidFill>
                <a:prstClr val="black"/>
              </a:solidFill>
              <a:latin typeface="Calibri" panose="020F0502020204030204"/>
            </a:endParaRPr>
          </a:p>
        </p:txBody>
      </p:sp>
      <p:pic>
        <p:nvPicPr>
          <p:cNvPr id="15" name="Image 4" descr="preencoded.png"/>
          <p:cNvPicPr>
            <a:picLocks noChangeAspect="1"/>
          </p:cNvPicPr>
          <p:nvPr/>
        </p:nvPicPr>
        <p:blipFill>
          <a:blip r:embed="rId6"/>
          <a:stretch>
            <a:fillRect/>
          </a:stretch>
        </p:blipFill>
        <p:spPr>
          <a:xfrm>
            <a:off x="0" y="0"/>
            <a:ext cx="12192000" cy="6357384"/>
          </a:xfrm>
          <a:prstGeom prst="rect">
            <a:avLst/>
          </a:prstGeom>
        </p:spPr>
      </p:pic>
      <p:pic>
        <p:nvPicPr>
          <p:cNvPr id="16" name="Image 5" descr="preencoded.png"/>
          <p:cNvPicPr>
            <a:picLocks noChangeAspect="1"/>
          </p:cNvPicPr>
          <p:nvPr/>
        </p:nvPicPr>
        <p:blipFill>
          <a:blip r:embed="rId7"/>
          <a:stretch>
            <a:fillRect/>
          </a:stretch>
        </p:blipFill>
        <p:spPr>
          <a:xfrm>
            <a:off x="10096500" y="6033978"/>
            <a:ext cx="39872" cy="44303"/>
          </a:xfrm>
          <a:prstGeom prst="rect">
            <a:avLst/>
          </a:prstGeom>
        </p:spPr>
      </p:pic>
      <p:pic>
        <p:nvPicPr>
          <p:cNvPr id="17" name="Image 6" descr="preencoded.png"/>
          <p:cNvPicPr>
            <a:picLocks noChangeAspect="1"/>
          </p:cNvPicPr>
          <p:nvPr/>
        </p:nvPicPr>
        <p:blipFill>
          <a:blip r:embed="rId8"/>
          <a:stretch>
            <a:fillRect/>
          </a:stretch>
        </p:blipFill>
        <p:spPr>
          <a:xfrm>
            <a:off x="9994604" y="6038407"/>
            <a:ext cx="39872" cy="39872"/>
          </a:xfrm>
          <a:prstGeom prst="rect">
            <a:avLst/>
          </a:prstGeom>
        </p:spPr>
      </p:pic>
      <p:pic>
        <p:nvPicPr>
          <p:cNvPr id="18" name="Image 7" descr="preencoded.png"/>
          <p:cNvPicPr>
            <a:picLocks noChangeAspect="1"/>
          </p:cNvPicPr>
          <p:nvPr/>
        </p:nvPicPr>
        <p:blipFill>
          <a:blip r:embed="rId9"/>
          <a:stretch>
            <a:fillRect/>
          </a:stretch>
        </p:blipFill>
        <p:spPr>
          <a:xfrm>
            <a:off x="9812965" y="6038407"/>
            <a:ext cx="39872" cy="44303"/>
          </a:xfrm>
          <a:prstGeom prst="rect">
            <a:avLst/>
          </a:prstGeom>
        </p:spPr>
      </p:pic>
      <p:pic>
        <p:nvPicPr>
          <p:cNvPr id="19" name="Image 8" descr="preencoded.png"/>
          <p:cNvPicPr>
            <a:picLocks noChangeAspect="1"/>
          </p:cNvPicPr>
          <p:nvPr/>
        </p:nvPicPr>
        <p:blipFill>
          <a:blip r:embed="rId10"/>
          <a:stretch>
            <a:fillRect/>
          </a:stretch>
        </p:blipFill>
        <p:spPr>
          <a:xfrm>
            <a:off x="7708604" y="6033978"/>
            <a:ext cx="354419" cy="48732"/>
          </a:xfrm>
          <a:prstGeom prst="rect">
            <a:avLst/>
          </a:prstGeom>
        </p:spPr>
      </p:pic>
      <p:pic>
        <p:nvPicPr>
          <p:cNvPr id="20" name="Image 9" descr="preencoded.png"/>
          <p:cNvPicPr>
            <a:picLocks noChangeAspect="1"/>
          </p:cNvPicPr>
          <p:nvPr/>
        </p:nvPicPr>
        <p:blipFill>
          <a:blip r:embed="rId11"/>
          <a:stretch>
            <a:fillRect/>
          </a:stretch>
        </p:blipFill>
        <p:spPr>
          <a:xfrm>
            <a:off x="2711304" y="6033978"/>
            <a:ext cx="35441" cy="48732"/>
          </a:xfrm>
          <a:prstGeom prst="rect">
            <a:avLst/>
          </a:prstGeom>
        </p:spPr>
      </p:pic>
      <p:pic>
        <p:nvPicPr>
          <p:cNvPr id="21" name="Image 10" descr="preencoded.png"/>
          <p:cNvPicPr>
            <a:picLocks noChangeAspect="1"/>
          </p:cNvPicPr>
          <p:nvPr/>
        </p:nvPicPr>
        <p:blipFill>
          <a:blip r:embed="rId12"/>
          <a:stretch>
            <a:fillRect/>
          </a:stretch>
        </p:blipFill>
        <p:spPr>
          <a:xfrm>
            <a:off x="536059" y="4718198"/>
            <a:ext cx="11190768" cy="1293628"/>
          </a:xfrm>
          <a:prstGeom prst="rect">
            <a:avLst/>
          </a:prstGeom>
        </p:spPr>
      </p:pic>
      <p:pic>
        <p:nvPicPr>
          <p:cNvPr id="22" name="Image 11" descr="preencoded.png"/>
          <p:cNvPicPr>
            <a:picLocks noChangeAspect="1"/>
          </p:cNvPicPr>
          <p:nvPr/>
        </p:nvPicPr>
        <p:blipFill>
          <a:blip r:embed="rId13"/>
          <a:stretch>
            <a:fillRect/>
          </a:stretch>
        </p:blipFill>
        <p:spPr>
          <a:xfrm>
            <a:off x="2489791" y="5998535"/>
            <a:ext cx="159488" cy="141768"/>
          </a:xfrm>
          <a:prstGeom prst="rect">
            <a:avLst/>
          </a:prstGeom>
        </p:spPr>
      </p:pic>
      <p:pic>
        <p:nvPicPr>
          <p:cNvPr id="23" name="Image 12" descr="preencoded.png"/>
          <p:cNvPicPr>
            <a:picLocks noChangeAspect="1"/>
          </p:cNvPicPr>
          <p:nvPr/>
        </p:nvPicPr>
        <p:blipFill>
          <a:blip r:embed="rId14"/>
          <a:stretch>
            <a:fillRect/>
          </a:stretch>
        </p:blipFill>
        <p:spPr>
          <a:xfrm>
            <a:off x="11297093" y="5692849"/>
            <a:ext cx="155059" cy="159488"/>
          </a:xfrm>
          <a:prstGeom prst="rect">
            <a:avLst/>
          </a:prstGeom>
        </p:spPr>
      </p:pic>
      <p:pic>
        <p:nvPicPr>
          <p:cNvPr id="24" name="Image 13" descr="preencoded.png"/>
          <p:cNvPicPr>
            <a:picLocks noChangeAspect="1"/>
          </p:cNvPicPr>
          <p:nvPr/>
        </p:nvPicPr>
        <p:blipFill>
          <a:blip r:embed="rId15"/>
          <a:stretch>
            <a:fillRect/>
          </a:stretch>
        </p:blipFill>
        <p:spPr>
          <a:xfrm>
            <a:off x="11297093" y="5010594"/>
            <a:ext cx="159488" cy="163919"/>
          </a:xfrm>
          <a:prstGeom prst="rect">
            <a:avLst/>
          </a:prstGeom>
        </p:spPr>
      </p:pic>
      <p:pic>
        <p:nvPicPr>
          <p:cNvPr id="25" name="Image 14" descr="preencoded.png"/>
          <p:cNvPicPr>
            <a:picLocks noChangeAspect="1"/>
          </p:cNvPicPr>
          <p:nvPr/>
        </p:nvPicPr>
        <p:blipFill>
          <a:blip r:embed="rId16"/>
          <a:stretch>
            <a:fillRect/>
          </a:stretch>
        </p:blipFill>
        <p:spPr>
          <a:xfrm>
            <a:off x="739850" y="5010594"/>
            <a:ext cx="150628" cy="163919"/>
          </a:xfrm>
          <a:prstGeom prst="rect">
            <a:avLst/>
          </a:prstGeom>
        </p:spPr>
      </p:pic>
      <p:pic>
        <p:nvPicPr>
          <p:cNvPr id="26" name="Image 15" descr="preencoded.png"/>
          <p:cNvPicPr>
            <a:picLocks noChangeAspect="1"/>
          </p:cNvPicPr>
          <p:nvPr/>
        </p:nvPicPr>
        <p:blipFill>
          <a:blip r:embed="rId17"/>
          <a:stretch>
            <a:fillRect/>
          </a:stretch>
        </p:blipFill>
        <p:spPr>
          <a:xfrm>
            <a:off x="3442291" y="4784651"/>
            <a:ext cx="159488" cy="44303"/>
          </a:xfrm>
          <a:prstGeom prst="rect">
            <a:avLst/>
          </a:prstGeom>
        </p:spPr>
      </p:pic>
      <p:sp>
        <p:nvSpPr>
          <p:cNvPr id="27" name="Shape 9"/>
          <p:cNvSpPr/>
          <p:nvPr/>
        </p:nvSpPr>
        <p:spPr>
          <a:xfrm>
            <a:off x="6689651" y="2817629"/>
            <a:ext cx="1036675" cy="770860"/>
          </a:xfrm>
          <a:prstGeom prst="rect">
            <a:avLst/>
          </a:prstGeom>
          <a:solidFill>
            <a:srgbClr val="326550"/>
          </a:solidFill>
          <a:ln/>
        </p:spPr>
        <p:txBody>
          <a:bodyPr/>
          <a:lstStyle/>
          <a:p>
            <a:pPr defTabSz="1219170"/>
            <a:endParaRPr lang="en-GB" sz="2400">
              <a:solidFill>
                <a:prstClr val="black"/>
              </a:solidFill>
              <a:latin typeface="Calibri" panose="020F0502020204030204"/>
            </a:endParaRPr>
          </a:p>
        </p:txBody>
      </p:sp>
      <p:sp>
        <p:nvSpPr>
          <p:cNvPr id="28" name="Text 10"/>
          <p:cNvSpPr/>
          <p:nvPr/>
        </p:nvSpPr>
        <p:spPr>
          <a:xfrm>
            <a:off x="6968756" y="3216350"/>
            <a:ext cx="522768" cy="217081"/>
          </a:xfrm>
          <a:prstGeom prst="rect">
            <a:avLst/>
          </a:prstGeom>
          <a:noFill/>
          <a:ln/>
        </p:spPr>
        <p:txBody>
          <a:bodyPr wrap="none" lIns="0" tIns="0" rIns="0" bIns="0" rtlCol="0" anchor="ctr">
            <a:normAutofit lnSpcReduction="10000"/>
          </a:bodyPr>
          <a:lstStyle/>
          <a:p>
            <a:pPr defTabSz="1219170"/>
            <a:r>
              <a:rPr lang="en-US" sz="1532" b="1" dirty="0">
                <a:solidFill>
                  <a:srgbClr val="BFD5CB"/>
                </a:solidFill>
                <a:latin typeface="Inter" pitchFamily="34" charset="0"/>
                <a:ea typeface="Inter" pitchFamily="34" charset="-122"/>
                <a:cs typeface="Inter" pitchFamily="34" charset="-120"/>
              </a:rPr>
              <a:t>Move</a:t>
            </a:r>
            <a:endParaRPr lang="en-US" sz="1532" dirty="0">
              <a:solidFill>
                <a:prstClr val="black"/>
              </a:solidFill>
              <a:latin typeface="Calibri" panose="020F0502020204030204"/>
            </a:endParaRPr>
          </a:p>
        </p:txBody>
      </p:sp>
      <p:sp>
        <p:nvSpPr>
          <p:cNvPr id="29" name="Text 11"/>
          <p:cNvSpPr/>
          <p:nvPr/>
        </p:nvSpPr>
        <p:spPr>
          <a:xfrm>
            <a:off x="7008628" y="2963826"/>
            <a:ext cx="434163" cy="230372"/>
          </a:xfrm>
          <a:prstGeom prst="rect">
            <a:avLst/>
          </a:prstGeom>
          <a:noFill/>
          <a:ln/>
        </p:spPr>
        <p:txBody>
          <a:bodyPr wrap="none" lIns="0" tIns="0" rIns="0" bIns="0" rtlCol="0" anchor="ctr">
            <a:normAutofit lnSpcReduction="10000"/>
          </a:bodyPr>
          <a:lstStyle/>
          <a:p>
            <a:pPr defTabSz="1219170"/>
            <a:r>
              <a:rPr lang="en-US" sz="1608" b="1" dirty="0">
                <a:solidFill>
                  <a:srgbClr val="C8DDD6"/>
                </a:solidFill>
                <a:latin typeface="Inter" pitchFamily="34" charset="0"/>
                <a:ea typeface="Inter" pitchFamily="34" charset="-122"/>
                <a:cs typeface="Inter" pitchFamily="34" charset="-120"/>
              </a:rPr>
              <a:t>ASA</a:t>
            </a:r>
            <a:endParaRPr lang="en-US" sz="1608" dirty="0">
              <a:solidFill>
                <a:prstClr val="black"/>
              </a:solidFill>
              <a:latin typeface="Calibri" panose="020F0502020204030204"/>
            </a:endParaRPr>
          </a:p>
        </p:txBody>
      </p:sp>
      <p:pic>
        <p:nvPicPr>
          <p:cNvPr id="30" name="Image 16" descr="preencoded.png"/>
          <p:cNvPicPr>
            <a:picLocks noChangeAspect="1"/>
          </p:cNvPicPr>
          <p:nvPr/>
        </p:nvPicPr>
        <p:blipFill>
          <a:blip r:embed="rId18"/>
          <a:stretch>
            <a:fillRect/>
          </a:stretch>
        </p:blipFill>
        <p:spPr>
          <a:xfrm>
            <a:off x="1789814" y="2520803"/>
            <a:ext cx="2130941" cy="1351221"/>
          </a:xfrm>
          <a:prstGeom prst="rect">
            <a:avLst/>
          </a:prstGeom>
        </p:spPr>
      </p:pic>
      <p:sp>
        <p:nvSpPr>
          <p:cNvPr id="31" name="Shape 12"/>
          <p:cNvSpPr/>
          <p:nvPr/>
        </p:nvSpPr>
        <p:spPr>
          <a:xfrm>
            <a:off x="3783419" y="2817629"/>
            <a:ext cx="1049965" cy="770860"/>
          </a:xfrm>
          <a:prstGeom prst="rect">
            <a:avLst/>
          </a:prstGeom>
          <a:solidFill>
            <a:srgbClr val="2A5079"/>
          </a:solidFill>
          <a:ln/>
        </p:spPr>
        <p:txBody>
          <a:bodyPr/>
          <a:lstStyle/>
          <a:p>
            <a:pPr defTabSz="1219170"/>
            <a:endParaRPr lang="en-GB" sz="2400">
              <a:solidFill>
                <a:prstClr val="black"/>
              </a:solidFill>
              <a:latin typeface="Calibri" panose="020F0502020204030204"/>
            </a:endParaRPr>
          </a:p>
        </p:txBody>
      </p:sp>
      <p:sp>
        <p:nvSpPr>
          <p:cNvPr id="32" name="Text 13"/>
          <p:cNvSpPr/>
          <p:nvPr/>
        </p:nvSpPr>
        <p:spPr>
          <a:xfrm>
            <a:off x="4044803" y="2959396"/>
            <a:ext cx="562640" cy="474035"/>
          </a:xfrm>
          <a:prstGeom prst="rect">
            <a:avLst/>
          </a:prstGeom>
          <a:noFill/>
          <a:ln/>
        </p:spPr>
        <p:txBody>
          <a:bodyPr wrap="none" lIns="0" tIns="0" rIns="0" bIns="0" rtlCol="0" anchor="ctr">
            <a:normAutofit/>
          </a:bodyPr>
          <a:lstStyle/>
          <a:p>
            <a:pPr defTabSz="1219170"/>
            <a:r>
              <a:rPr lang="en-US" sz="1451" b="1" dirty="0">
                <a:solidFill>
                  <a:srgbClr val="CEE0E7"/>
                </a:solidFill>
                <a:latin typeface="Inter" pitchFamily="34" charset="0"/>
                <a:ea typeface="Inter" pitchFamily="34" charset="-122"/>
                <a:cs typeface="Inter" pitchFamily="34" charset="-120"/>
              </a:rPr>
              <a:t>Board</a:t>
            </a:r>
            <a:endParaRPr lang="en-US" sz="1451" dirty="0">
              <a:solidFill>
                <a:prstClr val="black"/>
              </a:solidFill>
              <a:latin typeface="Calibri" panose="020F0502020204030204"/>
            </a:endParaRPr>
          </a:p>
          <a:p>
            <a:pPr defTabSz="1219170"/>
            <a:r>
              <a:rPr lang="en-US" sz="1451" b="1" dirty="0">
                <a:solidFill>
                  <a:srgbClr val="CEE0E7"/>
                </a:solidFill>
                <a:latin typeface="Inter" pitchFamily="34" charset="0"/>
                <a:ea typeface="Inter" pitchFamily="34" charset="-122"/>
                <a:cs typeface="Inter" pitchFamily="34" charset="-120"/>
              </a:rPr>
              <a:t>Move</a:t>
            </a:r>
            <a:endParaRPr lang="en-US" sz="1451" dirty="0">
              <a:solidFill>
                <a:prstClr val="black"/>
              </a:solidFill>
              <a:latin typeface="Calibri" panose="020F0502020204030204"/>
            </a:endParaRPr>
          </a:p>
        </p:txBody>
      </p:sp>
      <p:pic>
        <p:nvPicPr>
          <p:cNvPr id="33" name="Image 17" descr="preencoded.png"/>
          <p:cNvPicPr>
            <a:picLocks noChangeAspect="1"/>
          </p:cNvPicPr>
          <p:nvPr/>
        </p:nvPicPr>
        <p:blipFill>
          <a:blip r:embed="rId19"/>
          <a:stretch>
            <a:fillRect/>
          </a:stretch>
        </p:blipFill>
        <p:spPr>
          <a:xfrm>
            <a:off x="4682757" y="2724594"/>
            <a:ext cx="243663" cy="217081"/>
          </a:xfrm>
          <a:prstGeom prst="rect">
            <a:avLst/>
          </a:prstGeom>
        </p:spPr>
      </p:pic>
      <p:sp>
        <p:nvSpPr>
          <p:cNvPr id="34" name="Shape 14"/>
          <p:cNvSpPr/>
          <p:nvPr/>
        </p:nvSpPr>
        <p:spPr>
          <a:xfrm>
            <a:off x="744279" y="2817629"/>
            <a:ext cx="1205023" cy="770860"/>
          </a:xfrm>
          <a:prstGeom prst="rect">
            <a:avLst/>
          </a:prstGeom>
          <a:solidFill>
            <a:srgbClr val="733133"/>
          </a:solidFill>
          <a:ln/>
        </p:spPr>
        <p:txBody>
          <a:bodyPr/>
          <a:lstStyle/>
          <a:p>
            <a:pPr defTabSz="1219170"/>
            <a:endParaRPr lang="en-GB" sz="2400">
              <a:solidFill>
                <a:prstClr val="black"/>
              </a:solidFill>
              <a:latin typeface="Calibri" panose="020F0502020204030204"/>
            </a:endParaRPr>
          </a:p>
        </p:txBody>
      </p:sp>
      <p:pic>
        <p:nvPicPr>
          <p:cNvPr id="35" name="Image 18" descr="preencoded.png"/>
          <p:cNvPicPr>
            <a:picLocks noChangeAspect="1"/>
          </p:cNvPicPr>
          <p:nvPr/>
        </p:nvPicPr>
        <p:blipFill>
          <a:blip r:embed="rId20"/>
          <a:stretch>
            <a:fillRect/>
          </a:stretch>
        </p:blipFill>
        <p:spPr>
          <a:xfrm>
            <a:off x="651244" y="2724594"/>
            <a:ext cx="239232" cy="243663"/>
          </a:xfrm>
          <a:prstGeom prst="rect">
            <a:avLst/>
          </a:prstGeom>
        </p:spPr>
      </p:pic>
      <p:sp>
        <p:nvSpPr>
          <p:cNvPr id="36" name="Text 15"/>
          <p:cNvSpPr/>
          <p:nvPr/>
        </p:nvSpPr>
        <p:spPr>
          <a:xfrm>
            <a:off x="1103128" y="2959396"/>
            <a:ext cx="522768" cy="474035"/>
          </a:xfrm>
          <a:prstGeom prst="rect">
            <a:avLst/>
          </a:prstGeom>
          <a:noFill/>
          <a:ln/>
        </p:spPr>
        <p:txBody>
          <a:bodyPr wrap="none" lIns="0" tIns="0" rIns="0" bIns="0" rtlCol="0" anchor="ctr">
            <a:normAutofit/>
          </a:bodyPr>
          <a:lstStyle/>
          <a:p>
            <a:pPr algn="ctr" defTabSz="1219170"/>
            <a:r>
              <a:rPr lang="en-US" sz="1444" b="1" dirty="0">
                <a:solidFill>
                  <a:srgbClr val="E5D2D2"/>
                </a:solidFill>
                <a:latin typeface="Inter" pitchFamily="34" charset="0"/>
                <a:ea typeface="Inter" pitchFamily="34" charset="-122"/>
                <a:cs typeface="Inter" pitchFamily="34" charset="-120"/>
              </a:rPr>
              <a:t>CEO</a:t>
            </a:r>
            <a:endParaRPr lang="en-US" sz="1444" dirty="0">
              <a:solidFill>
                <a:prstClr val="black"/>
              </a:solidFill>
              <a:latin typeface="Calibri" panose="020F0502020204030204"/>
            </a:endParaRPr>
          </a:p>
          <a:p>
            <a:pPr algn="ctr" defTabSz="1219170"/>
            <a:r>
              <a:rPr lang="en-US" sz="1444" b="1" dirty="0">
                <a:solidFill>
                  <a:srgbClr val="E5D2D2"/>
                </a:solidFill>
                <a:latin typeface="Inter" pitchFamily="34" charset="0"/>
                <a:ea typeface="Inter" pitchFamily="34" charset="-122"/>
                <a:cs typeface="Inter" pitchFamily="34" charset="-120"/>
              </a:rPr>
              <a:t>Move</a:t>
            </a:r>
            <a:endParaRPr lang="en-US" sz="1444" dirty="0">
              <a:solidFill>
                <a:prstClr val="black"/>
              </a:solidFill>
              <a:latin typeface="Calibri" panose="020F0502020204030204"/>
            </a:endParaRPr>
          </a:p>
        </p:txBody>
      </p:sp>
      <p:sp>
        <p:nvSpPr>
          <p:cNvPr id="37" name="Text 16"/>
          <p:cNvSpPr/>
          <p:nvPr/>
        </p:nvSpPr>
        <p:spPr>
          <a:xfrm>
            <a:off x="11142036" y="5994104"/>
            <a:ext cx="438593" cy="146197"/>
          </a:xfrm>
          <a:prstGeom prst="rect">
            <a:avLst/>
          </a:prstGeom>
          <a:noFill/>
          <a:ln/>
        </p:spPr>
        <p:txBody>
          <a:bodyPr wrap="none" lIns="0" tIns="0" rIns="0" bIns="0" rtlCol="0" anchor="ctr">
            <a:normAutofit lnSpcReduction="10000"/>
          </a:bodyPr>
          <a:lstStyle/>
          <a:p>
            <a:pPr defTabSz="1219170"/>
            <a:r>
              <a:rPr lang="en-US" sz="991" b="1" dirty="0">
                <a:solidFill>
                  <a:srgbClr val="4A5561"/>
                </a:solidFill>
                <a:latin typeface="Inter" pitchFamily="34" charset="0"/>
                <a:ea typeface="Inter" pitchFamily="34" charset="-122"/>
                <a:cs typeface="Inter" pitchFamily="34" charset="-120"/>
              </a:rPr>
              <a:t>Roboto</a:t>
            </a:r>
            <a:endParaRPr lang="en-US" sz="991" dirty="0">
              <a:solidFill>
                <a:prstClr val="black"/>
              </a:solidFill>
              <a:latin typeface="Calibri" panose="020F0502020204030204"/>
            </a:endParaRPr>
          </a:p>
        </p:txBody>
      </p:sp>
      <p:sp>
        <p:nvSpPr>
          <p:cNvPr id="38" name="Text 17"/>
          <p:cNvSpPr/>
          <p:nvPr/>
        </p:nvSpPr>
        <p:spPr>
          <a:xfrm>
            <a:off x="10486360" y="5980813"/>
            <a:ext cx="602512" cy="172779"/>
          </a:xfrm>
          <a:prstGeom prst="rect">
            <a:avLst/>
          </a:prstGeom>
          <a:noFill/>
          <a:ln/>
        </p:spPr>
        <p:txBody>
          <a:bodyPr wrap="none" lIns="0" tIns="0" rIns="0" bIns="0" rtlCol="0" anchor="ctr">
            <a:normAutofit/>
          </a:bodyPr>
          <a:lstStyle/>
          <a:p>
            <a:pPr defTabSz="1219170"/>
            <a:r>
              <a:rPr lang="en-US" sz="1071" b="1" dirty="0">
                <a:solidFill>
                  <a:srgbClr val="79858F"/>
                </a:solidFill>
                <a:latin typeface="Inter" pitchFamily="34" charset="0"/>
                <a:ea typeface="Inter" pitchFamily="34" charset="-122"/>
                <a:cs typeface="Inter" pitchFamily="34" charset="-120"/>
              </a:rPr>
              <a:t>Inter Light</a:t>
            </a:r>
            <a:endParaRPr lang="en-US" sz="1071" dirty="0">
              <a:solidFill>
                <a:prstClr val="black"/>
              </a:solidFill>
              <a:latin typeface="Calibri" panose="020F0502020204030204"/>
            </a:endParaRPr>
          </a:p>
        </p:txBody>
      </p:sp>
      <p:sp>
        <p:nvSpPr>
          <p:cNvPr id="39" name="Text 18"/>
          <p:cNvSpPr/>
          <p:nvPr/>
        </p:nvSpPr>
        <p:spPr>
          <a:xfrm>
            <a:off x="1182873" y="5103629"/>
            <a:ext cx="9888279" cy="673396"/>
          </a:xfrm>
          <a:prstGeom prst="rect">
            <a:avLst/>
          </a:prstGeom>
          <a:noFill/>
          <a:ln/>
        </p:spPr>
        <p:txBody>
          <a:bodyPr wrap="none" lIns="0" tIns="0" rIns="0" bIns="0" rtlCol="0" anchor="ctr">
            <a:normAutofit/>
          </a:bodyPr>
          <a:lstStyle/>
          <a:p>
            <a:pPr algn="ctr" defTabSz="1219170"/>
            <a:r>
              <a:rPr lang="en-US" sz="1968" b="1" dirty="0">
                <a:solidFill>
                  <a:srgbClr val="B9C0C4"/>
                </a:solidFill>
                <a:latin typeface="Inter" pitchFamily="34" charset="0"/>
                <a:ea typeface="Inter" pitchFamily="34" charset="-122"/>
                <a:cs typeface="Inter" pitchFamily="34" charset="-120"/>
              </a:rPr>
              <a:t>Every move changes the next player's incentives. We map the crisis as a turn-based</a:t>
            </a:r>
            <a:endParaRPr lang="en-US" sz="1968" dirty="0">
              <a:solidFill>
                <a:prstClr val="black"/>
              </a:solidFill>
              <a:latin typeface="Calibri" panose="020F0502020204030204"/>
            </a:endParaRPr>
          </a:p>
          <a:p>
            <a:pPr algn="ctr" defTabSz="1219170"/>
            <a:r>
              <a:rPr lang="en-US" sz="1968" b="1" dirty="0">
                <a:solidFill>
                  <a:srgbClr val="B9C0C4"/>
                </a:solidFill>
                <a:latin typeface="Inter" pitchFamily="34" charset="0"/>
                <a:ea typeface="Inter" pitchFamily="34" charset="-122"/>
                <a:cs typeface="Inter" pitchFamily="34" charset="-120"/>
              </a:rPr>
              <a:t>sequence to calculate expected utilities at the end of every possible timeline.</a:t>
            </a:r>
            <a:endParaRPr lang="en-US" sz="1968" dirty="0">
              <a:solidFill>
                <a:prstClr val="black"/>
              </a:solidFill>
              <a:latin typeface="Calibri" panose="020F0502020204030204"/>
            </a:endParaRPr>
          </a:p>
        </p:txBody>
      </p:sp>
      <p:sp>
        <p:nvSpPr>
          <p:cNvPr id="40" name="Text 19"/>
          <p:cNvSpPr/>
          <p:nvPr/>
        </p:nvSpPr>
        <p:spPr>
          <a:xfrm>
            <a:off x="5515641" y="4164419"/>
            <a:ext cx="531628" cy="181640"/>
          </a:xfrm>
          <a:prstGeom prst="rect">
            <a:avLst/>
          </a:prstGeom>
          <a:noFill/>
          <a:ln/>
        </p:spPr>
        <p:txBody>
          <a:bodyPr wrap="none" lIns="0" tIns="0" rIns="0" bIns="0" rtlCol="0" anchor="ctr">
            <a:normAutofit/>
          </a:bodyPr>
          <a:lstStyle/>
          <a:p>
            <a:pPr defTabSz="1219170"/>
            <a:r>
              <a:rPr lang="en-US" sz="1151" b="1" dirty="0">
                <a:solidFill>
                  <a:srgbClr val="8D7C61"/>
                </a:solidFill>
                <a:latin typeface="Inter" pitchFamily="34" charset="0"/>
                <a:ea typeface="Inter" pitchFamily="34" charset="-122"/>
                <a:cs typeface="Inter" pitchFamily="34" charset="-120"/>
              </a:rPr>
              <a:t>Warning</a:t>
            </a:r>
            <a:endParaRPr lang="en-US" sz="1151" dirty="0">
              <a:solidFill>
                <a:prstClr val="black"/>
              </a:solidFill>
              <a:latin typeface="Calibri" panose="020F0502020204030204"/>
            </a:endParaRPr>
          </a:p>
        </p:txBody>
      </p:sp>
      <p:sp>
        <p:nvSpPr>
          <p:cNvPr id="41" name="Text 20"/>
          <p:cNvSpPr/>
          <p:nvPr/>
        </p:nvSpPr>
        <p:spPr>
          <a:xfrm>
            <a:off x="10982548" y="3876454"/>
            <a:ext cx="699977" cy="190500"/>
          </a:xfrm>
          <a:prstGeom prst="rect">
            <a:avLst/>
          </a:prstGeom>
          <a:noFill/>
          <a:ln/>
        </p:spPr>
        <p:txBody>
          <a:bodyPr wrap="none" lIns="0" tIns="0" rIns="0" bIns="0" rtlCol="0" anchor="ctr">
            <a:normAutofit/>
          </a:bodyPr>
          <a:lstStyle/>
          <a:p>
            <a:pPr defTabSz="1219170"/>
            <a:r>
              <a:rPr lang="en-US" sz="1179" b="1" dirty="0">
                <a:solidFill>
                  <a:srgbClr val="989BA1"/>
                </a:solidFill>
                <a:latin typeface="Inter" pitchFamily="34" charset="0"/>
                <a:ea typeface="Inter" pitchFamily="34" charset="-122"/>
                <a:cs typeface="Inter" pitchFamily="34" charset="-120"/>
              </a:rPr>
              <a:t>Over 25%</a:t>
            </a:r>
            <a:endParaRPr lang="en-US" sz="1179" dirty="0">
              <a:solidFill>
                <a:prstClr val="black"/>
              </a:solidFill>
              <a:latin typeface="Calibri" panose="020F0502020204030204"/>
            </a:endParaRPr>
          </a:p>
        </p:txBody>
      </p:sp>
      <p:sp>
        <p:nvSpPr>
          <p:cNvPr id="42" name="Text 21"/>
          <p:cNvSpPr/>
          <p:nvPr/>
        </p:nvSpPr>
        <p:spPr>
          <a:xfrm>
            <a:off x="9724361" y="3801140"/>
            <a:ext cx="637953" cy="186069"/>
          </a:xfrm>
          <a:prstGeom prst="rect">
            <a:avLst/>
          </a:prstGeom>
          <a:noFill/>
          <a:ln/>
        </p:spPr>
        <p:txBody>
          <a:bodyPr wrap="none" lIns="0" tIns="0" rIns="0" bIns="0" rtlCol="0" anchor="ctr">
            <a:normAutofit/>
          </a:bodyPr>
          <a:lstStyle/>
          <a:p>
            <a:pPr defTabSz="1219170"/>
            <a:r>
              <a:rPr lang="en-US" sz="1148" b="1" dirty="0">
                <a:solidFill>
                  <a:srgbClr val="58818F"/>
                </a:solidFill>
                <a:latin typeface="Inter" pitchFamily="34" charset="0"/>
                <a:ea typeface="Inter" pitchFamily="34" charset="-122"/>
                <a:cs typeface="Inter" pitchFamily="34" charset="-120"/>
              </a:rPr>
              <a:t>Telemetry</a:t>
            </a:r>
            <a:endParaRPr lang="en-US" sz="1148" dirty="0">
              <a:solidFill>
                <a:prstClr val="black"/>
              </a:solidFill>
              <a:latin typeface="Calibri" panose="020F0502020204030204"/>
            </a:endParaRPr>
          </a:p>
        </p:txBody>
      </p:sp>
      <p:sp>
        <p:nvSpPr>
          <p:cNvPr id="43" name="Text 22"/>
          <p:cNvSpPr/>
          <p:nvPr/>
        </p:nvSpPr>
        <p:spPr>
          <a:xfrm>
            <a:off x="8315547" y="3876453"/>
            <a:ext cx="682256" cy="194931"/>
          </a:xfrm>
          <a:prstGeom prst="rect">
            <a:avLst/>
          </a:prstGeom>
          <a:noFill/>
          <a:ln/>
        </p:spPr>
        <p:txBody>
          <a:bodyPr wrap="none" lIns="0" tIns="0" rIns="0" bIns="0" rtlCol="0" anchor="ctr">
            <a:normAutofit lnSpcReduction="10000"/>
          </a:bodyPr>
          <a:lstStyle/>
          <a:p>
            <a:pPr defTabSz="1219170"/>
            <a:r>
              <a:rPr lang="en-US" sz="1347" b="1" dirty="0">
                <a:solidFill>
                  <a:srgbClr val="A6ACB0"/>
                </a:solidFill>
                <a:latin typeface="Inter" pitchFamily="34" charset="0"/>
                <a:ea typeface="Inter" pitchFamily="34" charset="-122"/>
                <a:cs typeface="Inter" pitchFamily="34" charset="-120"/>
              </a:rPr>
              <a:t>No Strike</a:t>
            </a:r>
            <a:endParaRPr lang="en-US" sz="1347" dirty="0">
              <a:solidFill>
                <a:prstClr val="black"/>
              </a:solidFill>
              <a:latin typeface="Calibri" panose="020F0502020204030204"/>
            </a:endParaRPr>
          </a:p>
        </p:txBody>
      </p:sp>
      <p:sp>
        <p:nvSpPr>
          <p:cNvPr id="44" name="Text 23"/>
          <p:cNvSpPr/>
          <p:nvPr/>
        </p:nvSpPr>
        <p:spPr>
          <a:xfrm>
            <a:off x="5418175" y="3841013"/>
            <a:ext cx="726559" cy="190500"/>
          </a:xfrm>
          <a:prstGeom prst="rect">
            <a:avLst/>
          </a:prstGeom>
          <a:noFill/>
          <a:ln/>
        </p:spPr>
        <p:txBody>
          <a:bodyPr wrap="none" lIns="0" tIns="0" rIns="0" bIns="0" rtlCol="0" anchor="ctr">
            <a:normAutofit lnSpcReduction="10000"/>
          </a:bodyPr>
          <a:lstStyle/>
          <a:p>
            <a:pPr defTabSz="1219170"/>
            <a:r>
              <a:rPr lang="en-US" sz="1269" b="1" dirty="0">
                <a:solidFill>
                  <a:srgbClr val="9B9FA3"/>
                </a:solidFill>
                <a:latin typeface="Inter" pitchFamily="34" charset="0"/>
                <a:ea typeface="Inter" pitchFamily="34" charset="-122"/>
                <a:cs typeface="Inter" pitchFamily="34" charset="-120"/>
              </a:rPr>
              <a:t>Sack CEO</a:t>
            </a:r>
            <a:endParaRPr lang="en-US" sz="1269" dirty="0">
              <a:solidFill>
                <a:prstClr val="black"/>
              </a:solidFill>
              <a:latin typeface="Calibri" panose="020F0502020204030204"/>
            </a:endParaRPr>
          </a:p>
        </p:txBody>
      </p:sp>
      <p:sp>
        <p:nvSpPr>
          <p:cNvPr id="45" name="Text 24"/>
          <p:cNvSpPr/>
          <p:nvPr/>
        </p:nvSpPr>
        <p:spPr>
          <a:xfrm>
            <a:off x="2706873" y="3885314"/>
            <a:ext cx="349988" cy="208221"/>
          </a:xfrm>
          <a:prstGeom prst="rect">
            <a:avLst/>
          </a:prstGeom>
          <a:noFill/>
          <a:ln/>
        </p:spPr>
        <p:txBody>
          <a:bodyPr wrap="none" lIns="0" tIns="0" rIns="0" bIns="0" rtlCol="0" anchor="ctr">
            <a:normAutofit/>
          </a:bodyPr>
          <a:lstStyle/>
          <a:p>
            <a:pPr defTabSz="1219170"/>
            <a:r>
              <a:rPr lang="en-US" sz="1323" b="1" dirty="0">
                <a:solidFill>
                  <a:srgbClr val="B6B9BD"/>
                </a:solidFill>
                <a:latin typeface="Inter" pitchFamily="34" charset="0"/>
                <a:ea typeface="Inter" pitchFamily="34" charset="-122"/>
                <a:cs typeface="Inter" pitchFamily="34" charset="-120"/>
              </a:rPr>
              <a:t>Stay</a:t>
            </a:r>
            <a:endParaRPr lang="en-US" sz="1323" dirty="0">
              <a:solidFill>
                <a:prstClr val="black"/>
              </a:solidFill>
              <a:latin typeface="Calibri" panose="020F0502020204030204"/>
            </a:endParaRPr>
          </a:p>
        </p:txBody>
      </p:sp>
      <p:sp>
        <p:nvSpPr>
          <p:cNvPr id="46" name="Text 25"/>
          <p:cNvSpPr/>
          <p:nvPr/>
        </p:nvSpPr>
        <p:spPr>
          <a:xfrm>
            <a:off x="965791" y="3681523"/>
            <a:ext cx="793012" cy="150628"/>
          </a:xfrm>
          <a:prstGeom prst="rect">
            <a:avLst/>
          </a:prstGeom>
          <a:noFill/>
          <a:ln/>
        </p:spPr>
        <p:txBody>
          <a:bodyPr wrap="none" lIns="0" tIns="0" rIns="0" bIns="0" rtlCol="0" anchor="ctr">
            <a:normAutofit lnSpcReduction="10000"/>
          </a:bodyPr>
          <a:lstStyle/>
          <a:p>
            <a:pPr defTabSz="1219170"/>
            <a:r>
              <a:rPr lang="en-US" sz="1047" b="1" dirty="0">
                <a:solidFill>
                  <a:srgbClr val="636B76"/>
                </a:solidFill>
                <a:latin typeface="Inter" pitchFamily="34" charset="0"/>
                <a:ea typeface="Inter" pitchFamily="34" charset="-122"/>
                <a:cs typeface="Inter" pitchFamily="34" charset="-120"/>
              </a:rPr>
              <a:t>Roboto Mono</a:t>
            </a:r>
            <a:endParaRPr lang="en-US" sz="1047" dirty="0">
              <a:solidFill>
                <a:prstClr val="black"/>
              </a:solidFill>
              <a:latin typeface="Calibri" panose="020F0502020204030204"/>
            </a:endParaRPr>
          </a:p>
        </p:txBody>
      </p:sp>
      <p:sp>
        <p:nvSpPr>
          <p:cNvPr id="47" name="Text 26"/>
          <p:cNvSpPr/>
          <p:nvPr/>
        </p:nvSpPr>
        <p:spPr>
          <a:xfrm>
            <a:off x="9879419" y="3220779"/>
            <a:ext cx="341128" cy="172779"/>
          </a:xfrm>
          <a:prstGeom prst="rect">
            <a:avLst/>
          </a:prstGeom>
          <a:noFill/>
          <a:ln/>
        </p:spPr>
        <p:txBody>
          <a:bodyPr wrap="none" lIns="0" tIns="0" rIns="0" bIns="0" rtlCol="0" anchor="ctr">
            <a:normAutofit lnSpcReduction="10000"/>
          </a:bodyPr>
          <a:lstStyle/>
          <a:p>
            <a:pPr defTabSz="1219170"/>
            <a:r>
              <a:rPr lang="en-US" sz="1165" b="1" dirty="0">
                <a:solidFill>
                  <a:srgbClr val="CDD3D6"/>
                </a:solidFill>
                <a:latin typeface="Inter" pitchFamily="34" charset="0"/>
                <a:ea typeface="Inter" pitchFamily="34" charset="-122"/>
                <a:cs typeface="Inter" pitchFamily="34" charset="-120"/>
              </a:rPr>
              <a:t>Vote</a:t>
            </a:r>
            <a:endParaRPr lang="en-US" sz="1165" dirty="0">
              <a:solidFill>
                <a:prstClr val="black"/>
              </a:solidFill>
              <a:latin typeface="Calibri" panose="020F0502020204030204"/>
            </a:endParaRPr>
          </a:p>
        </p:txBody>
      </p:sp>
      <p:sp>
        <p:nvSpPr>
          <p:cNvPr id="48" name="Text 27"/>
          <p:cNvSpPr/>
          <p:nvPr/>
        </p:nvSpPr>
        <p:spPr>
          <a:xfrm>
            <a:off x="5365012" y="3247360"/>
            <a:ext cx="828453" cy="186069"/>
          </a:xfrm>
          <a:prstGeom prst="rect">
            <a:avLst/>
          </a:prstGeom>
          <a:noFill/>
          <a:ln/>
        </p:spPr>
        <p:txBody>
          <a:bodyPr wrap="none" lIns="0" tIns="0" rIns="0" bIns="0" rtlCol="0" anchor="ctr">
            <a:normAutofit/>
          </a:bodyPr>
          <a:lstStyle/>
          <a:p>
            <a:pPr defTabSz="1219170"/>
            <a:r>
              <a:rPr lang="en-US" sz="1075" b="1" dirty="0">
                <a:solidFill>
                  <a:srgbClr val="669AA3"/>
                </a:solidFill>
                <a:latin typeface="Inter" pitchFamily="34" charset="0"/>
                <a:ea typeface="Inter" pitchFamily="34" charset="-122"/>
                <a:cs typeface="Inter" pitchFamily="34" charset="-120"/>
              </a:rPr>
              <a:t>Optimal Path</a:t>
            </a:r>
            <a:endParaRPr lang="en-US" sz="1075" dirty="0">
              <a:solidFill>
                <a:prstClr val="black"/>
              </a:solidFill>
              <a:latin typeface="Calibri" panose="020F0502020204030204"/>
            </a:endParaRPr>
          </a:p>
        </p:txBody>
      </p:sp>
      <p:sp>
        <p:nvSpPr>
          <p:cNvPr id="49" name="Text 28"/>
          <p:cNvSpPr/>
          <p:nvPr/>
        </p:nvSpPr>
        <p:spPr>
          <a:xfrm>
            <a:off x="9613604" y="3025850"/>
            <a:ext cx="855035" cy="190500"/>
          </a:xfrm>
          <a:prstGeom prst="rect">
            <a:avLst/>
          </a:prstGeom>
          <a:noFill/>
          <a:ln/>
        </p:spPr>
        <p:txBody>
          <a:bodyPr wrap="none" lIns="0" tIns="0" rIns="0" bIns="0" rtlCol="0" anchor="ctr">
            <a:normAutofit/>
          </a:bodyPr>
          <a:lstStyle/>
          <a:p>
            <a:pPr defTabSz="1219170"/>
            <a:r>
              <a:rPr lang="en-US" sz="1116" b="1" dirty="0">
                <a:solidFill>
                  <a:srgbClr val="CFD5D8"/>
                </a:solidFill>
                <a:latin typeface="Inter" pitchFamily="34" charset="0"/>
                <a:ea typeface="Inter" pitchFamily="34" charset="-122"/>
                <a:cs typeface="Inter" pitchFamily="34" charset="-120"/>
              </a:rPr>
              <a:t>Shareholder</a:t>
            </a:r>
            <a:endParaRPr lang="en-US" sz="1116" dirty="0">
              <a:solidFill>
                <a:prstClr val="black"/>
              </a:solidFill>
              <a:latin typeface="Calibri" panose="020F0502020204030204"/>
            </a:endParaRPr>
          </a:p>
        </p:txBody>
      </p:sp>
      <p:sp>
        <p:nvSpPr>
          <p:cNvPr id="50" name="Text 29"/>
          <p:cNvSpPr/>
          <p:nvPr/>
        </p:nvSpPr>
        <p:spPr>
          <a:xfrm>
            <a:off x="5311850" y="2773326"/>
            <a:ext cx="939209" cy="385431"/>
          </a:xfrm>
          <a:prstGeom prst="rect">
            <a:avLst/>
          </a:prstGeom>
          <a:noFill/>
          <a:ln/>
        </p:spPr>
        <p:txBody>
          <a:bodyPr wrap="none" lIns="0" tIns="0" rIns="0" bIns="0" rtlCol="0" anchor="ctr">
            <a:normAutofit lnSpcReduction="10000"/>
          </a:bodyPr>
          <a:lstStyle/>
          <a:p>
            <a:pPr algn="ctr" defTabSz="1219170"/>
            <a:r>
              <a:rPr lang="en-US" sz="1336" b="1" dirty="0">
                <a:solidFill>
                  <a:srgbClr val="9DA1A6"/>
                </a:solidFill>
                <a:latin typeface="Inter" pitchFamily="34" charset="0"/>
                <a:ea typeface="Inter" pitchFamily="34" charset="-122"/>
                <a:cs typeface="Inter" pitchFamily="34" charset="-120"/>
              </a:rPr>
              <a:t>Commission</a:t>
            </a:r>
            <a:endParaRPr lang="en-US" sz="1336" dirty="0">
              <a:solidFill>
                <a:prstClr val="black"/>
              </a:solidFill>
              <a:latin typeface="Calibri" panose="020F0502020204030204"/>
            </a:endParaRPr>
          </a:p>
          <a:p>
            <a:pPr algn="ctr" defTabSz="1219170"/>
            <a:r>
              <a:rPr lang="en-US" sz="1336" b="1" dirty="0">
                <a:solidFill>
                  <a:srgbClr val="9DA1A6"/>
                </a:solidFill>
                <a:latin typeface="Inter" pitchFamily="34" charset="0"/>
                <a:ea typeface="Inter" pitchFamily="34" charset="-122"/>
                <a:cs typeface="Inter" pitchFamily="34" charset="-120"/>
              </a:rPr>
              <a:t>Review</a:t>
            </a:r>
            <a:endParaRPr lang="en-US" sz="1336" dirty="0">
              <a:solidFill>
                <a:prstClr val="black"/>
              </a:solidFill>
              <a:latin typeface="Calibri" panose="020F0502020204030204"/>
            </a:endParaRPr>
          </a:p>
        </p:txBody>
      </p:sp>
      <p:sp>
        <p:nvSpPr>
          <p:cNvPr id="51" name="Text 30"/>
          <p:cNvSpPr/>
          <p:nvPr/>
        </p:nvSpPr>
        <p:spPr>
          <a:xfrm>
            <a:off x="10938245" y="2303721"/>
            <a:ext cx="793012" cy="194931"/>
          </a:xfrm>
          <a:prstGeom prst="rect">
            <a:avLst/>
          </a:prstGeom>
          <a:noFill/>
          <a:ln/>
        </p:spPr>
        <p:txBody>
          <a:bodyPr wrap="none" lIns="0" tIns="0" rIns="0" bIns="0" rtlCol="0" anchor="ctr">
            <a:normAutofit/>
          </a:bodyPr>
          <a:lstStyle/>
          <a:p>
            <a:pPr defTabSz="1219170"/>
            <a:r>
              <a:rPr lang="en-US" sz="1269" b="1" dirty="0">
                <a:solidFill>
                  <a:srgbClr val="999EA2"/>
                </a:solidFill>
                <a:latin typeface="Inter" pitchFamily="34" charset="0"/>
                <a:ea typeface="Inter" pitchFamily="34" charset="-122"/>
                <a:cs typeface="Inter" pitchFamily="34" charset="-120"/>
              </a:rPr>
              <a:t>Under 25%</a:t>
            </a:r>
            <a:endParaRPr lang="en-US" sz="1269" dirty="0">
              <a:solidFill>
                <a:prstClr val="black"/>
              </a:solidFill>
              <a:latin typeface="Calibri" panose="020F0502020204030204"/>
            </a:endParaRPr>
          </a:p>
        </p:txBody>
      </p:sp>
      <p:sp>
        <p:nvSpPr>
          <p:cNvPr id="52" name="Text 31"/>
          <p:cNvSpPr/>
          <p:nvPr/>
        </p:nvSpPr>
        <p:spPr>
          <a:xfrm>
            <a:off x="8182641" y="2108792"/>
            <a:ext cx="939209" cy="398721"/>
          </a:xfrm>
          <a:prstGeom prst="rect">
            <a:avLst/>
          </a:prstGeom>
          <a:noFill/>
          <a:ln/>
        </p:spPr>
        <p:txBody>
          <a:bodyPr wrap="none" lIns="0" tIns="0" rIns="0" bIns="0" rtlCol="0" anchor="ctr">
            <a:normAutofit lnSpcReduction="10000"/>
          </a:bodyPr>
          <a:lstStyle/>
          <a:p>
            <a:pPr algn="ctr" defTabSz="1219170"/>
            <a:r>
              <a:rPr lang="en-US" sz="1323" b="1" dirty="0">
                <a:solidFill>
                  <a:srgbClr val="A1A5AA"/>
                </a:solidFill>
                <a:latin typeface="Inter" pitchFamily="34" charset="0"/>
                <a:ea typeface="Inter" pitchFamily="34" charset="-122"/>
                <a:cs typeface="Inter" pitchFamily="34" charset="-120"/>
              </a:rPr>
              <a:t>Recommend</a:t>
            </a:r>
            <a:endParaRPr lang="en-US" sz="1323" dirty="0">
              <a:solidFill>
                <a:prstClr val="black"/>
              </a:solidFill>
              <a:latin typeface="Calibri" panose="020F0502020204030204"/>
            </a:endParaRPr>
          </a:p>
          <a:p>
            <a:pPr algn="ctr" defTabSz="1219170"/>
            <a:r>
              <a:rPr lang="en-US" sz="1323" b="1" dirty="0">
                <a:solidFill>
                  <a:srgbClr val="A1A5AA"/>
                </a:solidFill>
                <a:latin typeface="Inter" pitchFamily="34" charset="0"/>
                <a:ea typeface="Inter" pitchFamily="34" charset="-122"/>
                <a:cs typeface="Inter" pitchFamily="34" charset="-120"/>
              </a:rPr>
              <a:t>Strike</a:t>
            </a:r>
            <a:endParaRPr lang="en-US" sz="1323" dirty="0">
              <a:solidFill>
                <a:prstClr val="black"/>
              </a:solidFill>
              <a:latin typeface="Calibri" panose="020F0502020204030204"/>
            </a:endParaRPr>
          </a:p>
        </p:txBody>
      </p:sp>
      <p:sp>
        <p:nvSpPr>
          <p:cNvPr id="53" name="Text 32"/>
          <p:cNvSpPr/>
          <p:nvPr/>
        </p:nvSpPr>
        <p:spPr>
          <a:xfrm>
            <a:off x="5365012" y="2117652"/>
            <a:ext cx="828453" cy="217081"/>
          </a:xfrm>
          <a:prstGeom prst="rect">
            <a:avLst/>
          </a:prstGeom>
          <a:noFill/>
          <a:ln/>
        </p:spPr>
        <p:txBody>
          <a:bodyPr wrap="none" lIns="0" tIns="0" rIns="0" bIns="0" rtlCol="0" anchor="ctr">
            <a:normAutofit/>
          </a:bodyPr>
          <a:lstStyle/>
          <a:p>
            <a:pPr defTabSz="1219170"/>
            <a:r>
              <a:rPr lang="en-US" sz="1312" b="1" dirty="0">
                <a:solidFill>
                  <a:srgbClr val="A3A7AD"/>
                </a:solidFill>
                <a:latin typeface="Inter" pitchFamily="34" charset="0"/>
                <a:ea typeface="Inter" pitchFamily="34" charset="-122"/>
                <a:cs typeface="Inter" pitchFamily="34" charset="-120"/>
              </a:rPr>
              <a:t>Do Nothing</a:t>
            </a:r>
            <a:endParaRPr lang="en-US" sz="1312" dirty="0">
              <a:solidFill>
                <a:prstClr val="black"/>
              </a:solidFill>
              <a:latin typeface="Calibri" panose="020F0502020204030204"/>
            </a:endParaRPr>
          </a:p>
        </p:txBody>
      </p:sp>
      <p:sp>
        <p:nvSpPr>
          <p:cNvPr id="54" name="Text 33"/>
          <p:cNvSpPr/>
          <p:nvPr/>
        </p:nvSpPr>
        <p:spPr>
          <a:xfrm>
            <a:off x="2627128" y="2303722"/>
            <a:ext cx="509477" cy="217081"/>
          </a:xfrm>
          <a:prstGeom prst="rect">
            <a:avLst/>
          </a:prstGeom>
          <a:noFill/>
          <a:ln/>
        </p:spPr>
        <p:txBody>
          <a:bodyPr wrap="none" lIns="0" tIns="0" rIns="0" bIns="0" rtlCol="0" anchor="ctr">
            <a:normAutofit/>
          </a:bodyPr>
          <a:lstStyle/>
          <a:p>
            <a:pPr defTabSz="1219170"/>
            <a:r>
              <a:rPr lang="en-US" sz="1332" b="1" dirty="0">
                <a:solidFill>
                  <a:srgbClr val="A8ADB2"/>
                </a:solidFill>
                <a:latin typeface="Inter" pitchFamily="34" charset="0"/>
                <a:ea typeface="Inter" pitchFamily="34" charset="-122"/>
                <a:cs typeface="Inter" pitchFamily="34" charset="-120"/>
              </a:rPr>
              <a:t>Resign</a:t>
            </a:r>
            <a:endParaRPr lang="en-US" sz="1332" dirty="0">
              <a:solidFill>
                <a:prstClr val="black"/>
              </a:solidFill>
              <a:latin typeface="Calibri" panose="020F0502020204030204"/>
            </a:endParaRPr>
          </a:p>
        </p:txBody>
      </p:sp>
      <p:sp>
        <p:nvSpPr>
          <p:cNvPr id="55" name="Text 34"/>
          <p:cNvSpPr/>
          <p:nvPr/>
        </p:nvSpPr>
        <p:spPr>
          <a:xfrm>
            <a:off x="686687" y="762000"/>
            <a:ext cx="10127512" cy="646813"/>
          </a:xfrm>
          <a:prstGeom prst="rect">
            <a:avLst/>
          </a:prstGeom>
          <a:noFill/>
          <a:ln/>
        </p:spPr>
        <p:txBody>
          <a:bodyPr wrap="none" lIns="0" tIns="0" rIns="0" bIns="0" rtlCol="0" anchor="ctr">
            <a:normAutofit lnSpcReduction="10000"/>
          </a:bodyPr>
          <a:lstStyle/>
          <a:p>
            <a:pPr defTabSz="1219170"/>
            <a:r>
              <a:rPr lang="en-US" sz="4461" b="1" dirty="0">
                <a:solidFill>
                  <a:srgbClr val="E4E5E6"/>
                </a:solidFill>
                <a:latin typeface="Inter" pitchFamily="34" charset="0"/>
                <a:ea typeface="Inter" pitchFamily="34" charset="-122"/>
                <a:cs typeface="Inter" pitchFamily="34" charset="-120"/>
              </a:rPr>
              <a:t>The Game Tree: Sequencing matters</a:t>
            </a:r>
            <a:endParaRPr lang="en-US" sz="4461" dirty="0">
              <a:solidFill>
                <a:prstClr val="black"/>
              </a:solidFill>
              <a:latin typeface="Calibri" panose="020F0502020204030204"/>
            </a:endParaRPr>
          </a:p>
        </p:txBody>
      </p:sp>
      <p:sp>
        <p:nvSpPr>
          <p:cNvPr id="3" name="Slide Number Placeholder 3">
            <a:extLst>
              <a:ext uri="{FF2B5EF4-FFF2-40B4-BE49-F238E27FC236}">
                <a16:creationId xmlns:a16="http://schemas.microsoft.com/office/drawing/2014/main" id="{1C04BEF4-51BD-07A3-AF51-2B0A669A3B96}"/>
              </a:ext>
            </a:extLst>
          </p:cNvPr>
          <p:cNvSpPr txBox="1">
            <a:spLocks/>
          </p:cNvSpPr>
          <p:nvPr/>
        </p:nvSpPr>
        <p:spPr>
          <a:xfrm>
            <a:off x="11467577" y="6400800"/>
            <a:ext cx="416447" cy="18648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41AFF56-1126-4107-9C02-BC0EFBF16431}" type="slidenum">
              <a:rPr lang="en-GB" sz="1000" smtClean="0">
                <a:solidFill>
                  <a:schemeClr val="bg1"/>
                </a:solidFill>
                <a:latin typeface="ABC Oracle Medium" panose="020B0504040202060203" pitchFamily="34" charset="77"/>
              </a:rPr>
              <a:pPr algn="r">
                <a:defRPr/>
              </a:pPr>
              <a:t>17</a:t>
            </a:fld>
            <a:endParaRPr lang="en-GB" sz="1000" dirty="0">
              <a:solidFill>
                <a:schemeClr val="bg1"/>
              </a:solidFill>
              <a:latin typeface="ABC Oracle Medium" panose="020B0504040202060203" pitchFamily="34" charset="77"/>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04837"/>
          </a:xfrm>
          <a:prstGeom prst="rect">
            <a:avLst/>
          </a:prstGeom>
        </p:spPr>
      </p:pic>
      <p:sp>
        <p:nvSpPr>
          <p:cNvPr id="3" name="Shape 0"/>
          <p:cNvSpPr/>
          <p:nvPr/>
        </p:nvSpPr>
        <p:spPr>
          <a:xfrm>
            <a:off x="8297826" y="4944140"/>
            <a:ext cx="3477732" cy="1262616"/>
          </a:xfrm>
          <a:prstGeom prst="rect">
            <a:avLst/>
          </a:prstGeom>
          <a:solidFill>
            <a:srgbClr val="17323D"/>
          </a:solidFill>
          <a:ln/>
        </p:spPr>
        <p:txBody>
          <a:bodyPr/>
          <a:lstStyle/>
          <a:p>
            <a:pPr defTabSz="1219170"/>
            <a:endParaRPr lang="en-GB" sz="2400">
              <a:solidFill>
                <a:prstClr val="black"/>
              </a:solidFill>
              <a:latin typeface="Calibri" panose="020F0502020204030204"/>
            </a:endParaRPr>
          </a:p>
        </p:txBody>
      </p:sp>
      <p:sp>
        <p:nvSpPr>
          <p:cNvPr id="4" name="Text 1"/>
          <p:cNvSpPr/>
          <p:nvPr/>
        </p:nvSpPr>
        <p:spPr>
          <a:xfrm>
            <a:off x="8501617" y="5063757"/>
            <a:ext cx="3092303" cy="1005663"/>
          </a:xfrm>
          <a:prstGeom prst="rect">
            <a:avLst/>
          </a:prstGeom>
          <a:noFill/>
          <a:ln/>
        </p:spPr>
        <p:txBody>
          <a:bodyPr wrap="none" lIns="0" tIns="0" rIns="0" bIns="0" rtlCol="0" anchor="ctr">
            <a:normAutofit/>
          </a:bodyPr>
          <a:lstStyle/>
          <a:p>
            <a:pPr algn="ctr" defTabSz="1219170"/>
            <a:r>
              <a:rPr lang="en-US" sz="1625" b="1" dirty="0">
                <a:solidFill>
                  <a:srgbClr val="C1CDD0"/>
                </a:solidFill>
                <a:latin typeface="Inter" pitchFamily="34" charset="0"/>
                <a:ea typeface="Inter" pitchFamily="34" charset="-122"/>
                <a:cs typeface="Inter" pitchFamily="34" charset="-120"/>
              </a:rPr>
              <a:t>These simulated priors are strictly</a:t>
            </a:r>
            <a:endParaRPr lang="en-US" sz="1625" dirty="0">
              <a:solidFill>
                <a:prstClr val="black"/>
              </a:solidFill>
              <a:latin typeface="Calibri" panose="020F0502020204030204"/>
            </a:endParaRPr>
          </a:p>
          <a:p>
            <a:pPr algn="ctr" defTabSz="1219170"/>
            <a:r>
              <a:rPr lang="en-US" sz="1625" b="1" dirty="0">
                <a:solidFill>
                  <a:srgbClr val="C1CDD0"/>
                </a:solidFill>
                <a:latin typeface="Inter" pitchFamily="34" charset="0"/>
                <a:ea typeface="Inter" pitchFamily="34" charset="-122"/>
                <a:cs typeface="Inter" pitchFamily="34" charset="-120"/>
              </a:rPr>
              <a:t>constrained by empirical base</a:t>
            </a:r>
            <a:endParaRPr lang="en-US" sz="1625" dirty="0">
              <a:solidFill>
                <a:prstClr val="black"/>
              </a:solidFill>
              <a:latin typeface="Calibri" panose="020F0502020204030204"/>
            </a:endParaRPr>
          </a:p>
          <a:p>
            <a:pPr algn="ctr" defTabSz="1219170"/>
            <a:r>
              <a:rPr lang="en-US" sz="1625" b="1" dirty="0">
                <a:solidFill>
                  <a:srgbClr val="C1CDD0"/>
                </a:solidFill>
                <a:latin typeface="Inter" pitchFamily="34" charset="0"/>
                <a:ea typeface="Inter" pitchFamily="34" charset="-122"/>
                <a:cs typeface="Inter" pitchFamily="34" charset="-120"/>
              </a:rPr>
              <a:t>rates. The LLM is an instrument,</a:t>
            </a:r>
            <a:endParaRPr lang="en-US" sz="1625" dirty="0">
              <a:solidFill>
                <a:prstClr val="black"/>
              </a:solidFill>
              <a:latin typeface="Calibri" panose="020F0502020204030204"/>
            </a:endParaRPr>
          </a:p>
          <a:p>
            <a:pPr algn="ctr" defTabSz="1219170"/>
            <a:r>
              <a:rPr lang="en-US" sz="1625" b="1" dirty="0">
                <a:solidFill>
                  <a:srgbClr val="C1CDD0"/>
                </a:solidFill>
                <a:latin typeface="Inter" pitchFamily="34" charset="0"/>
                <a:ea typeface="Inter" pitchFamily="34" charset="-122"/>
                <a:cs typeface="Inter" pitchFamily="34" charset="-120"/>
              </a:rPr>
              <a:t>not an oracle.</a:t>
            </a:r>
            <a:endParaRPr lang="en-US" sz="1625" dirty="0">
              <a:solidFill>
                <a:prstClr val="black"/>
              </a:solidFill>
              <a:latin typeface="Calibri" panose="020F0502020204030204"/>
            </a:endParaRPr>
          </a:p>
        </p:txBody>
      </p:sp>
      <p:sp>
        <p:nvSpPr>
          <p:cNvPr id="5" name="Shape 2"/>
          <p:cNvSpPr/>
          <p:nvPr/>
        </p:nvSpPr>
        <p:spPr>
          <a:xfrm>
            <a:off x="4164419" y="4944140"/>
            <a:ext cx="3854303" cy="1262616"/>
          </a:xfrm>
          <a:prstGeom prst="rect">
            <a:avLst/>
          </a:prstGeom>
          <a:solidFill>
            <a:srgbClr val="1C3844"/>
          </a:solidFill>
          <a:ln/>
        </p:spPr>
        <p:txBody>
          <a:bodyPr/>
          <a:lstStyle/>
          <a:p>
            <a:pPr defTabSz="1219170"/>
            <a:endParaRPr lang="en-GB" sz="2400">
              <a:solidFill>
                <a:prstClr val="black"/>
              </a:solidFill>
              <a:latin typeface="Calibri" panose="020F0502020204030204"/>
            </a:endParaRPr>
          </a:p>
        </p:txBody>
      </p:sp>
      <p:sp>
        <p:nvSpPr>
          <p:cNvPr id="6" name="Text 3"/>
          <p:cNvSpPr/>
          <p:nvPr/>
        </p:nvSpPr>
        <p:spPr>
          <a:xfrm>
            <a:off x="4346059" y="5072617"/>
            <a:ext cx="3530896" cy="1018953"/>
          </a:xfrm>
          <a:prstGeom prst="rect">
            <a:avLst/>
          </a:prstGeom>
          <a:noFill/>
          <a:ln/>
        </p:spPr>
        <p:txBody>
          <a:bodyPr wrap="none" lIns="0" tIns="0" rIns="0" bIns="0" rtlCol="0" anchor="ctr">
            <a:normAutofit/>
          </a:bodyPr>
          <a:lstStyle/>
          <a:p>
            <a:pPr algn="ctr" defTabSz="1219170"/>
            <a:r>
              <a:rPr lang="en-US" sz="1629" b="1" dirty="0">
                <a:solidFill>
                  <a:srgbClr val="BCC9CD"/>
                </a:solidFill>
                <a:latin typeface="Inter" pitchFamily="34" charset="0"/>
                <a:ea typeface="Inter" pitchFamily="34" charset="-122"/>
                <a:cs typeface="Inter" pitchFamily="34" charset="-120"/>
              </a:rPr>
              <a:t>Instead, we use LLMs and Temperature</a:t>
            </a:r>
            <a:endParaRPr lang="en-US" sz="1629" dirty="0">
              <a:solidFill>
                <a:prstClr val="black"/>
              </a:solidFill>
              <a:latin typeface="Calibri" panose="020F0502020204030204"/>
            </a:endParaRPr>
          </a:p>
          <a:p>
            <a:pPr algn="ctr" defTabSz="1219170"/>
            <a:r>
              <a:rPr lang="en-US" sz="1629" b="1" dirty="0">
                <a:solidFill>
                  <a:srgbClr val="BCC9CD"/>
                </a:solidFill>
                <a:latin typeface="Inter" pitchFamily="34" charset="0"/>
                <a:ea typeface="Inter" pitchFamily="34" charset="-122"/>
                <a:cs typeface="Inter" pitchFamily="34" charset="-120"/>
              </a:rPr>
              <a:t>Sampling across hundreds of</a:t>
            </a:r>
            <a:endParaRPr lang="en-US" sz="1629" dirty="0">
              <a:solidFill>
                <a:prstClr val="black"/>
              </a:solidFill>
              <a:latin typeface="Calibri" panose="020F0502020204030204"/>
            </a:endParaRPr>
          </a:p>
          <a:p>
            <a:pPr algn="ctr" defTabSz="1219170"/>
            <a:r>
              <a:rPr lang="en-US" sz="1629" b="1" dirty="0">
                <a:solidFill>
                  <a:srgbClr val="BCC9CD"/>
                </a:solidFill>
                <a:latin typeface="Inter" pitchFamily="34" charset="0"/>
                <a:ea typeface="Inter" pitchFamily="34" charset="-122"/>
                <a:cs typeface="Inter" pitchFamily="34" charset="-120"/>
              </a:rPr>
              <a:t>counterfactual scenarios to generate</a:t>
            </a:r>
            <a:endParaRPr lang="en-US" sz="1629" dirty="0">
              <a:solidFill>
                <a:prstClr val="black"/>
              </a:solidFill>
              <a:latin typeface="Calibri" panose="020F0502020204030204"/>
            </a:endParaRPr>
          </a:p>
          <a:p>
            <a:pPr algn="ctr" defTabSz="1219170"/>
            <a:r>
              <a:rPr lang="en-US" sz="1629" b="1" dirty="0">
                <a:solidFill>
                  <a:srgbClr val="BCC9CD"/>
                </a:solidFill>
                <a:latin typeface="Inter" pitchFamily="34" charset="0"/>
                <a:ea typeface="Inter" pitchFamily="34" charset="-122"/>
                <a:cs typeface="Inter" pitchFamily="34" charset="-120"/>
              </a:rPr>
              <a:t>structured priors.</a:t>
            </a:r>
            <a:endParaRPr lang="en-US" sz="1629" dirty="0">
              <a:solidFill>
                <a:prstClr val="black"/>
              </a:solidFill>
              <a:latin typeface="Calibri" panose="020F0502020204030204"/>
            </a:endParaRPr>
          </a:p>
        </p:txBody>
      </p:sp>
      <p:sp>
        <p:nvSpPr>
          <p:cNvPr id="7" name="Shape 4"/>
          <p:cNvSpPr/>
          <p:nvPr/>
        </p:nvSpPr>
        <p:spPr>
          <a:xfrm>
            <a:off x="429733" y="4944141"/>
            <a:ext cx="3473303" cy="1267047"/>
          </a:xfrm>
          <a:prstGeom prst="rect">
            <a:avLst/>
          </a:prstGeom>
          <a:solidFill>
            <a:srgbClr val="18333E"/>
          </a:solidFill>
          <a:ln/>
        </p:spPr>
        <p:txBody>
          <a:bodyPr/>
          <a:lstStyle/>
          <a:p>
            <a:pPr defTabSz="1219170"/>
            <a:endParaRPr lang="en-GB" sz="2400">
              <a:solidFill>
                <a:prstClr val="black"/>
              </a:solidFill>
              <a:latin typeface="Calibri" panose="020F0502020204030204"/>
            </a:endParaRPr>
          </a:p>
        </p:txBody>
      </p:sp>
      <p:sp>
        <p:nvSpPr>
          <p:cNvPr id="8" name="Text 5"/>
          <p:cNvSpPr/>
          <p:nvPr/>
        </p:nvSpPr>
        <p:spPr>
          <a:xfrm>
            <a:off x="1138570" y="5320710"/>
            <a:ext cx="2197396" cy="509477"/>
          </a:xfrm>
          <a:prstGeom prst="rect">
            <a:avLst/>
          </a:prstGeom>
          <a:noFill/>
          <a:ln/>
        </p:spPr>
        <p:txBody>
          <a:bodyPr wrap="none" lIns="0" tIns="0" rIns="0" bIns="0" rtlCol="0" anchor="ctr">
            <a:normAutofit/>
          </a:bodyPr>
          <a:lstStyle/>
          <a:p>
            <a:pPr algn="ctr" defTabSz="1219170"/>
            <a:r>
              <a:rPr lang="en-US" sz="1601" b="1" dirty="0">
                <a:solidFill>
                  <a:srgbClr val="BECBCD"/>
                </a:solidFill>
                <a:latin typeface="Inter" pitchFamily="34" charset="0"/>
                <a:ea typeface="Inter" pitchFamily="34" charset="-122"/>
                <a:cs typeface="Inter" pitchFamily="34" charset="-120"/>
              </a:rPr>
              <a:t>We cannot interview the</a:t>
            </a:r>
            <a:endParaRPr lang="en-US" sz="1601" dirty="0">
              <a:solidFill>
                <a:prstClr val="black"/>
              </a:solidFill>
              <a:latin typeface="Calibri" panose="020F0502020204030204"/>
            </a:endParaRPr>
          </a:p>
          <a:p>
            <a:pPr algn="ctr" defTabSz="1219170"/>
            <a:r>
              <a:rPr lang="en-US" sz="1601" b="1" dirty="0">
                <a:solidFill>
                  <a:srgbClr val="BECBCD"/>
                </a:solidFill>
                <a:latin typeface="Inter" pitchFamily="34" charset="0"/>
                <a:ea typeface="Inter" pitchFamily="34" charset="-122"/>
                <a:cs typeface="Inter" pitchFamily="34" charset="-120"/>
              </a:rPr>
              <a:t>Qantas Board, ARA, or CEO.</a:t>
            </a:r>
            <a:endParaRPr lang="en-US" sz="1601" dirty="0">
              <a:solidFill>
                <a:prstClr val="black"/>
              </a:solidFill>
              <a:latin typeface="Calibri" panose="020F0502020204030204"/>
            </a:endParaRPr>
          </a:p>
        </p:txBody>
      </p:sp>
      <p:pic>
        <p:nvPicPr>
          <p:cNvPr id="9" name="Image 1" descr="preencoded.png"/>
          <p:cNvPicPr>
            <a:picLocks noChangeAspect="1"/>
          </p:cNvPicPr>
          <p:nvPr/>
        </p:nvPicPr>
        <p:blipFill>
          <a:blip r:embed="rId4"/>
          <a:stretch>
            <a:fillRect/>
          </a:stretch>
        </p:blipFill>
        <p:spPr>
          <a:xfrm>
            <a:off x="8532629" y="1732222"/>
            <a:ext cx="2977116" cy="2135372"/>
          </a:xfrm>
          <a:prstGeom prst="rect">
            <a:avLst/>
          </a:prstGeom>
        </p:spPr>
      </p:pic>
      <p:pic>
        <p:nvPicPr>
          <p:cNvPr id="10" name="Image 2" descr="preencoded.png"/>
          <p:cNvPicPr>
            <a:picLocks noChangeAspect="1"/>
          </p:cNvPicPr>
          <p:nvPr/>
        </p:nvPicPr>
        <p:blipFill>
          <a:blip r:embed="rId5"/>
          <a:stretch>
            <a:fillRect/>
          </a:stretch>
        </p:blipFill>
        <p:spPr>
          <a:xfrm>
            <a:off x="4492257" y="1665769"/>
            <a:ext cx="4013791" cy="2277140"/>
          </a:xfrm>
          <a:prstGeom prst="rect">
            <a:avLst/>
          </a:prstGeom>
        </p:spPr>
      </p:pic>
      <p:pic>
        <p:nvPicPr>
          <p:cNvPr id="11" name="Image 3" descr="preencoded.png"/>
          <p:cNvPicPr>
            <a:picLocks noChangeAspect="1"/>
          </p:cNvPicPr>
          <p:nvPr/>
        </p:nvPicPr>
        <p:blipFill>
          <a:blip r:embed="rId6"/>
          <a:stretch>
            <a:fillRect/>
          </a:stretch>
        </p:blipFill>
        <p:spPr>
          <a:xfrm>
            <a:off x="3211919" y="2569536"/>
            <a:ext cx="1368941" cy="456313"/>
          </a:xfrm>
          <a:prstGeom prst="rect">
            <a:avLst/>
          </a:prstGeom>
        </p:spPr>
      </p:pic>
      <p:pic>
        <p:nvPicPr>
          <p:cNvPr id="12" name="Image 4" descr="preencoded.png"/>
          <p:cNvPicPr>
            <a:picLocks noChangeAspect="1"/>
          </p:cNvPicPr>
          <p:nvPr/>
        </p:nvPicPr>
        <p:blipFill>
          <a:blip r:embed="rId7"/>
          <a:stretch>
            <a:fillRect/>
          </a:stretch>
        </p:blipFill>
        <p:spPr>
          <a:xfrm>
            <a:off x="6968756" y="1851838"/>
            <a:ext cx="500616" cy="88604"/>
          </a:xfrm>
          <a:prstGeom prst="rect">
            <a:avLst/>
          </a:prstGeom>
        </p:spPr>
      </p:pic>
      <p:pic>
        <p:nvPicPr>
          <p:cNvPr id="13" name="Image 5" descr="preencoded.png"/>
          <p:cNvPicPr>
            <a:picLocks noChangeAspect="1"/>
          </p:cNvPicPr>
          <p:nvPr/>
        </p:nvPicPr>
        <p:blipFill>
          <a:blip r:embed="rId8"/>
          <a:stretch>
            <a:fillRect/>
          </a:stretch>
        </p:blipFill>
        <p:spPr>
          <a:xfrm>
            <a:off x="1244897" y="1714501"/>
            <a:ext cx="1860697" cy="2188535"/>
          </a:xfrm>
          <a:prstGeom prst="rect">
            <a:avLst/>
          </a:prstGeom>
        </p:spPr>
      </p:pic>
      <p:sp>
        <p:nvSpPr>
          <p:cNvPr id="14" name="Text 6"/>
          <p:cNvSpPr/>
          <p:nvPr/>
        </p:nvSpPr>
        <p:spPr>
          <a:xfrm>
            <a:off x="9086407" y="4102396"/>
            <a:ext cx="1909431" cy="536059"/>
          </a:xfrm>
          <a:prstGeom prst="rect">
            <a:avLst/>
          </a:prstGeom>
          <a:noFill/>
          <a:ln/>
        </p:spPr>
        <p:txBody>
          <a:bodyPr wrap="none" lIns="0" tIns="0" rIns="0" bIns="0" rtlCol="0" anchor="ctr">
            <a:normAutofit/>
          </a:bodyPr>
          <a:lstStyle/>
          <a:p>
            <a:pPr algn="ctr" defTabSz="1219170"/>
            <a:r>
              <a:rPr lang="en-US" sz="1513" b="1" dirty="0">
                <a:solidFill>
                  <a:srgbClr val="C8CACC"/>
                </a:solidFill>
                <a:latin typeface="Inter" pitchFamily="34" charset="0"/>
                <a:ea typeface="Inter" pitchFamily="34" charset="-122"/>
                <a:cs typeface="Inter" pitchFamily="34" charset="-120"/>
              </a:rPr>
              <a:t>Structured Outputs</a:t>
            </a:r>
            <a:endParaRPr lang="en-US" sz="1513" dirty="0">
              <a:solidFill>
                <a:prstClr val="black"/>
              </a:solidFill>
              <a:latin typeface="Calibri" panose="020F0502020204030204"/>
            </a:endParaRPr>
          </a:p>
          <a:p>
            <a:pPr algn="ctr" defTabSz="1219170"/>
            <a:r>
              <a:rPr lang="en-US" sz="1513" b="1" dirty="0">
                <a:solidFill>
                  <a:srgbClr val="C8CACC"/>
                </a:solidFill>
                <a:latin typeface="Inter" pitchFamily="34" charset="0"/>
                <a:ea typeface="Inter" pitchFamily="34" charset="-122"/>
                <a:cs typeface="Inter" pitchFamily="34" charset="-120"/>
              </a:rPr>
              <a:t>(Bayesian Priors)</a:t>
            </a:r>
            <a:endParaRPr lang="en-US" sz="1513" dirty="0">
              <a:solidFill>
                <a:prstClr val="black"/>
              </a:solidFill>
              <a:latin typeface="Calibri" panose="020F0502020204030204"/>
            </a:endParaRPr>
          </a:p>
        </p:txBody>
      </p:sp>
      <p:sp>
        <p:nvSpPr>
          <p:cNvPr id="15" name="Text 7"/>
          <p:cNvSpPr/>
          <p:nvPr/>
        </p:nvSpPr>
        <p:spPr>
          <a:xfrm>
            <a:off x="5196663" y="3947337"/>
            <a:ext cx="1829687" cy="775291"/>
          </a:xfrm>
          <a:prstGeom prst="rect">
            <a:avLst/>
          </a:prstGeom>
          <a:noFill/>
          <a:ln/>
        </p:spPr>
        <p:txBody>
          <a:bodyPr wrap="none" lIns="0" tIns="0" rIns="0" bIns="0" rtlCol="0" anchor="ctr">
            <a:normAutofit/>
          </a:bodyPr>
          <a:lstStyle/>
          <a:p>
            <a:pPr algn="ctr" defTabSz="1219170"/>
            <a:r>
              <a:rPr lang="en-US" sz="1441" b="1" dirty="0">
                <a:solidFill>
                  <a:srgbClr val="BDC3C6"/>
                </a:solidFill>
                <a:latin typeface="Inter" pitchFamily="34" charset="0"/>
                <a:ea typeface="Inter" pitchFamily="34" charset="-122"/>
                <a:cs typeface="Inter" pitchFamily="34" charset="-120"/>
              </a:rPr>
              <a:t>GenAl Digital Twin</a:t>
            </a:r>
            <a:endParaRPr lang="en-US" sz="1441" dirty="0">
              <a:solidFill>
                <a:prstClr val="black"/>
              </a:solidFill>
              <a:latin typeface="Calibri" panose="020F0502020204030204"/>
            </a:endParaRPr>
          </a:p>
          <a:p>
            <a:pPr algn="ctr" defTabSz="1219170"/>
            <a:r>
              <a:rPr lang="en-US" sz="1441" b="1" dirty="0">
                <a:solidFill>
                  <a:srgbClr val="BDC3C6"/>
                </a:solidFill>
                <a:latin typeface="Inter" pitchFamily="34" charset="0"/>
                <a:ea typeface="Inter" pitchFamily="34" charset="-122"/>
                <a:cs typeface="Inter" pitchFamily="34" charset="-120"/>
              </a:rPr>
              <a:t>Elicitation (LLM</a:t>
            </a:r>
            <a:endParaRPr lang="en-US" sz="1441" dirty="0">
              <a:solidFill>
                <a:prstClr val="black"/>
              </a:solidFill>
              <a:latin typeface="Calibri" panose="020F0502020204030204"/>
            </a:endParaRPr>
          </a:p>
          <a:p>
            <a:pPr algn="ctr" defTabSz="1219170"/>
            <a:r>
              <a:rPr lang="en-US" sz="1441" b="1" dirty="0">
                <a:solidFill>
                  <a:srgbClr val="BDC3C6"/>
                </a:solidFill>
                <a:latin typeface="Inter" pitchFamily="34" charset="0"/>
                <a:ea typeface="Inter" pitchFamily="34" charset="-122"/>
                <a:cs typeface="Inter" pitchFamily="34" charset="-120"/>
              </a:rPr>
              <a:t>Prompt Engine)</a:t>
            </a:r>
            <a:endParaRPr lang="en-US" sz="1441" dirty="0">
              <a:solidFill>
                <a:prstClr val="black"/>
              </a:solidFill>
              <a:latin typeface="Calibri" panose="020F0502020204030204"/>
            </a:endParaRPr>
          </a:p>
        </p:txBody>
      </p:sp>
      <p:sp>
        <p:nvSpPr>
          <p:cNvPr id="16" name="Text 8"/>
          <p:cNvSpPr/>
          <p:nvPr/>
        </p:nvSpPr>
        <p:spPr>
          <a:xfrm>
            <a:off x="1537291" y="4106826"/>
            <a:ext cx="1311349" cy="509477"/>
          </a:xfrm>
          <a:prstGeom prst="rect">
            <a:avLst/>
          </a:prstGeom>
          <a:noFill/>
          <a:ln/>
        </p:spPr>
        <p:txBody>
          <a:bodyPr wrap="none" lIns="0" tIns="0" rIns="0" bIns="0" rtlCol="0" anchor="ctr">
            <a:normAutofit/>
          </a:bodyPr>
          <a:lstStyle/>
          <a:p>
            <a:pPr algn="ctr" defTabSz="1219170"/>
            <a:r>
              <a:rPr lang="en-US" sz="1559" b="1" dirty="0">
                <a:solidFill>
                  <a:srgbClr val="CACDD0"/>
                </a:solidFill>
                <a:latin typeface="Inter" pitchFamily="34" charset="0"/>
                <a:ea typeface="Inter" pitchFamily="34" charset="-122"/>
                <a:cs typeface="Inter" pitchFamily="34" charset="-120"/>
              </a:rPr>
              <a:t>Unstructured</a:t>
            </a:r>
            <a:endParaRPr lang="en-US" sz="1559" dirty="0">
              <a:solidFill>
                <a:prstClr val="black"/>
              </a:solidFill>
              <a:latin typeface="Calibri" panose="020F0502020204030204"/>
            </a:endParaRPr>
          </a:p>
          <a:p>
            <a:pPr algn="ctr" defTabSz="1219170"/>
            <a:r>
              <a:rPr lang="en-US" sz="1559" b="1" dirty="0">
                <a:solidFill>
                  <a:srgbClr val="CACDD0"/>
                </a:solidFill>
                <a:latin typeface="Inter" pitchFamily="34" charset="0"/>
                <a:ea typeface="Inter" pitchFamily="34" charset="-122"/>
                <a:cs typeface="Inter" pitchFamily="34" charset="-120"/>
              </a:rPr>
              <a:t>Evidence</a:t>
            </a:r>
            <a:endParaRPr lang="en-US" sz="1559" dirty="0">
              <a:solidFill>
                <a:prstClr val="black"/>
              </a:solidFill>
              <a:latin typeface="Calibri" panose="020F0502020204030204"/>
            </a:endParaRPr>
          </a:p>
        </p:txBody>
      </p:sp>
      <p:sp>
        <p:nvSpPr>
          <p:cNvPr id="17" name="Text 9"/>
          <p:cNvSpPr/>
          <p:nvPr/>
        </p:nvSpPr>
        <p:spPr>
          <a:xfrm>
            <a:off x="11828721" y="2259419"/>
            <a:ext cx="212651" cy="119616"/>
          </a:xfrm>
          <a:prstGeom prst="rect">
            <a:avLst/>
          </a:prstGeom>
          <a:noFill/>
          <a:ln/>
        </p:spPr>
        <p:txBody>
          <a:bodyPr wrap="none" lIns="0" tIns="0" rIns="0" bIns="0" rtlCol="0" anchor="ctr">
            <a:normAutofit fontScale="92500" lnSpcReduction="10000"/>
          </a:bodyPr>
          <a:lstStyle/>
          <a:p>
            <a:pPr defTabSz="1219170"/>
            <a:r>
              <a:rPr lang="en-US" sz="889" dirty="0">
                <a:solidFill>
                  <a:srgbClr val="36342C"/>
                </a:solidFill>
                <a:latin typeface="Inter" pitchFamily="34" charset="0"/>
                <a:ea typeface="Inter" pitchFamily="34" charset="-122"/>
                <a:cs typeface="Inter" pitchFamily="34" charset="-120"/>
              </a:rPr>
              <a:t>088</a:t>
            </a:r>
            <a:endParaRPr lang="en-US" sz="889" dirty="0">
              <a:solidFill>
                <a:prstClr val="black"/>
              </a:solidFill>
              <a:latin typeface="Calibri" panose="020F0502020204030204"/>
            </a:endParaRPr>
          </a:p>
        </p:txBody>
      </p:sp>
      <p:sp>
        <p:nvSpPr>
          <p:cNvPr id="18" name="Text 10"/>
          <p:cNvSpPr/>
          <p:nvPr/>
        </p:nvSpPr>
        <p:spPr>
          <a:xfrm>
            <a:off x="4727059" y="2126513"/>
            <a:ext cx="248093" cy="70884"/>
          </a:xfrm>
          <a:prstGeom prst="rect">
            <a:avLst/>
          </a:prstGeom>
          <a:noFill/>
          <a:ln/>
        </p:spPr>
        <p:txBody>
          <a:bodyPr wrap="none" lIns="0" tIns="0" rIns="0" bIns="0" rtlCol="0" anchor="ctr">
            <a:normAutofit lnSpcReduction="10000"/>
          </a:bodyPr>
          <a:lstStyle/>
          <a:p>
            <a:pPr defTabSz="1219170"/>
            <a:r>
              <a:rPr lang="en-US" sz="471" dirty="0">
                <a:solidFill>
                  <a:srgbClr val="3B515F"/>
                </a:solidFill>
                <a:latin typeface="Inter" pitchFamily="34" charset="0"/>
                <a:ea typeface="Inter" pitchFamily="34" charset="-122"/>
                <a:cs typeface="Inter" pitchFamily="34" charset="-120"/>
              </a:rPr>
              <a:t>14TOGe</a:t>
            </a:r>
            <a:endParaRPr lang="en-US" sz="471" dirty="0">
              <a:solidFill>
                <a:prstClr val="black"/>
              </a:solidFill>
              <a:latin typeface="Calibri" panose="020F0502020204030204"/>
            </a:endParaRPr>
          </a:p>
        </p:txBody>
      </p:sp>
      <p:sp>
        <p:nvSpPr>
          <p:cNvPr id="19" name="Text 11"/>
          <p:cNvSpPr/>
          <p:nvPr/>
        </p:nvSpPr>
        <p:spPr>
          <a:xfrm>
            <a:off x="4727059" y="1847408"/>
            <a:ext cx="292396" cy="217081"/>
          </a:xfrm>
          <a:prstGeom prst="rect">
            <a:avLst/>
          </a:prstGeom>
          <a:noFill/>
          <a:ln/>
        </p:spPr>
        <p:txBody>
          <a:bodyPr wrap="none" lIns="0" tIns="0" rIns="0" bIns="0" rtlCol="0" anchor="ctr">
            <a:normAutofit/>
          </a:bodyPr>
          <a:lstStyle/>
          <a:p>
            <a:pPr defTabSz="1219170"/>
            <a:r>
              <a:rPr lang="en-US" sz="341" dirty="0">
                <a:solidFill>
                  <a:srgbClr val="4D7080"/>
                </a:solidFill>
                <a:latin typeface="Inter" pitchFamily="34" charset="0"/>
                <a:ea typeface="Inter" pitchFamily="34" charset="-122"/>
                <a:cs typeface="Inter" pitchFamily="34" charset="-120"/>
              </a:rPr>
              <a:t>DVI DHODOT</a:t>
            </a:r>
            <a:endParaRPr lang="en-US" sz="341" dirty="0">
              <a:solidFill>
                <a:prstClr val="black"/>
              </a:solidFill>
              <a:latin typeface="Calibri" panose="020F0502020204030204"/>
            </a:endParaRPr>
          </a:p>
          <a:p>
            <a:pPr defTabSz="1219170"/>
            <a:r>
              <a:rPr lang="en-US" sz="341" dirty="0">
                <a:solidFill>
                  <a:srgbClr val="4D7080"/>
                </a:solidFill>
                <a:latin typeface="Inter" pitchFamily="34" charset="0"/>
                <a:ea typeface="Inter" pitchFamily="34" charset="-122"/>
                <a:cs typeface="Inter" pitchFamily="34" charset="-120"/>
              </a:rPr>
              <a:t>DENS OCLT</a:t>
            </a:r>
            <a:endParaRPr lang="en-US" sz="341" dirty="0">
              <a:solidFill>
                <a:prstClr val="black"/>
              </a:solidFill>
              <a:latin typeface="Calibri" panose="020F0502020204030204"/>
            </a:endParaRPr>
          </a:p>
          <a:p>
            <a:pPr defTabSz="1219170"/>
            <a:r>
              <a:rPr lang="en-US" sz="341" dirty="0">
                <a:solidFill>
                  <a:srgbClr val="4D7080"/>
                </a:solidFill>
                <a:latin typeface="Inter" pitchFamily="34" charset="0"/>
                <a:ea typeface="Inter" pitchFamily="34" charset="-122"/>
                <a:cs typeface="Inter" pitchFamily="34" charset="-120"/>
              </a:rPr>
              <a:t>DOFCEXNI</a:t>
            </a:r>
            <a:endParaRPr lang="en-US" sz="341" dirty="0">
              <a:solidFill>
                <a:prstClr val="black"/>
              </a:solidFill>
              <a:latin typeface="Calibri" panose="020F0502020204030204"/>
            </a:endParaRPr>
          </a:p>
        </p:txBody>
      </p:sp>
      <p:sp>
        <p:nvSpPr>
          <p:cNvPr id="20" name="Text 12"/>
          <p:cNvSpPr/>
          <p:nvPr/>
        </p:nvSpPr>
        <p:spPr>
          <a:xfrm>
            <a:off x="2844209" y="3708104"/>
            <a:ext cx="934779" cy="172779"/>
          </a:xfrm>
          <a:prstGeom prst="rect">
            <a:avLst/>
          </a:prstGeom>
          <a:noFill/>
          <a:ln/>
        </p:spPr>
        <p:txBody>
          <a:bodyPr wrap="none" lIns="0" tIns="0" rIns="0" bIns="0" rtlCol="0" anchor="ctr">
            <a:normAutofit fontScale="92500" lnSpcReduction="10000"/>
          </a:bodyPr>
          <a:lstStyle/>
          <a:p>
            <a:pPr defTabSz="1219170"/>
            <a:r>
              <a:rPr lang="en-US" sz="1284" b="1" dirty="0">
                <a:solidFill>
                  <a:srgbClr val="A9AFB4"/>
                </a:solidFill>
                <a:latin typeface="Inter" pitchFamily="34" charset="0"/>
                <a:ea typeface="Inter" pitchFamily="34" charset="-122"/>
                <a:cs typeface="Inter" pitchFamily="34" charset="-120"/>
              </a:rPr>
              <a:t>base rates</a:t>
            </a:r>
            <a:endParaRPr lang="en-US" sz="1284" dirty="0">
              <a:solidFill>
                <a:prstClr val="black"/>
              </a:solidFill>
              <a:latin typeface="Calibri" panose="020F0502020204030204"/>
            </a:endParaRPr>
          </a:p>
        </p:txBody>
      </p:sp>
      <p:sp>
        <p:nvSpPr>
          <p:cNvPr id="21" name="Text 13"/>
          <p:cNvSpPr/>
          <p:nvPr/>
        </p:nvSpPr>
        <p:spPr>
          <a:xfrm>
            <a:off x="2839779" y="3504314"/>
            <a:ext cx="934779" cy="190500"/>
          </a:xfrm>
          <a:prstGeom prst="rect">
            <a:avLst/>
          </a:prstGeom>
          <a:noFill/>
          <a:ln/>
        </p:spPr>
        <p:txBody>
          <a:bodyPr wrap="none" lIns="0" tIns="0" rIns="0" bIns="0" rtlCol="0" anchor="ctr">
            <a:normAutofit fontScale="92500" lnSpcReduction="10000"/>
          </a:bodyPr>
          <a:lstStyle/>
          <a:p>
            <a:pPr defTabSz="1219170"/>
            <a:r>
              <a:rPr lang="en-US" sz="1433" b="1" dirty="0">
                <a:solidFill>
                  <a:srgbClr val="9DA2A7"/>
                </a:solidFill>
                <a:latin typeface="Inter" pitchFamily="34" charset="0"/>
                <a:ea typeface="Inter" pitchFamily="34" charset="-122"/>
                <a:cs typeface="Inter" pitchFamily="34" charset="-120"/>
              </a:rPr>
              <a:t>Historical</a:t>
            </a:r>
            <a:endParaRPr lang="en-US" sz="1433" dirty="0">
              <a:solidFill>
                <a:prstClr val="black"/>
              </a:solidFill>
              <a:latin typeface="Calibri" panose="020F0502020204030204"/>
            </a:endParaRPr>
          </a:p>
        </p:txBody>
      </p:sp>
      <p:sp>
        <p:nvSpPr>
          <p:cNvPr id="22" name="Text 14"/>
          <p:cNvSpPr/>
          <p:nvPr/>
        </p:nvSpPr>
        <p:spPr>
          <a:xfrm>
            <a:off x="797442" y="3429000"/>
            <a:ext cx="1018953" cy="199360"/>
          </a:xfrm>
          <a:prstGeom prst="rect">
            <a:avLst/>
          </a:prstGeom>
          <a:noFill/>
          <a:ln/>
        </p:spPr>
        <p:txBody>
          <a:bodyPr wrap="none" lIns="0" tIns="0" rIns="0" bIns="0" rtlCol="0" anchor="ctr">
            <a:normAutofit lnSpcReduction="10000"/>
          </a:bodyPr>
          <a:lstStyle/>
          <a:p>
            <a:pPr defTabSz="1219170"/>
            <a:r>
              <a:rPr lang="en-US" sz="1377" b="1" dirty="0">
                <a:solidFill>
                  <a:srgbClr val="ACB0B5"/>
                </a:solidFill>
                <a:latin typeface="Inter" pitchFamily="34" charset="0"/>
                <a:ea typeface="Inter" pitchFamily="34" charset="-122"/>
                <a:cs typeface="Inter" pitchFamily="34" charset="-120"/>
              </a:rPr>
              <a:t>Biographies</a:t>
            </a:r>
            <a:endParaRPr lang="en-US" sz="1377" dirty="0">
              <a:solidFill>
                <a:prstClr val="black"/>
              </a:solidFill>
              <a:latin typeface="Calibri" panose="020F0502020204030204"/>
            </a:endParaRPr>
          </a:p>
        </p:txBody>
      </p:sp>
      <p:sp>
        <p:nvSpPr>
          <p:cNvPr id="23" name="Text 15"/>
          <p:cNvSpPr/>
          <p:nvPr/>
        </p:nvSpPr>
        <p:spPr>
          <a:xfrm>
            <a:off x="2928385" y="1829687"/>
            <a:ext cx="753140" cy="385431"/>
          </a:xfrm>
          <a:prstGeom prst="rect">
            <a:avLst/>
          </a:prstGeom>
          <a:noFill/>
          <a:ln/>
        </p:spPr>
        <p:txBody>
          <a:bodyPr wrap="none" lIns="0" tIns="0" rIns="0" bIns="0" rtlCol="0" anchor="ctr">
            <a:normAutofit fontScale="92500" lnSpcReduction="10000"/>
          </a:bodyPr>
          <a:lstStyle/>
          <a:p>
            <a:pPr defTabSz="1219170"/>
            <a:r>
              <a:rPr lang="en-US" sz="1496" b="1" dirty="0">
                <a:solidFill>
                  <a:srgbClr val="B2B7BB"/>
                </a:solidFill>
                <a:latin typeface="Inter" pitchFamily="34" charset="0"/>
                <a:ea typeface="Inter" pitchFamily="34" charset="-122"/>
                <a:cs typeface="Inter" pitchFamily="34" charset="-120"/>
              </a:rPr>
              <a:t>Legal</a:t>
            </a:r>
            <a:endParaRPr lang="en-US" sz="1496" dirty="0">
              <a:solidFill>
                <a:prstClr val="black"/>
              </a:solidFill>
              <a:latin typeface="Calibri" panose="020F0502020204030204"/>
            </a:endParaRPr>
          </a:p>
          <a:p>
            <a:pPr defTabSz="1219170"/>
            <a:r>
              <a:rPr lang="en-US" sz="1496" b="1" dirty="0">
                <a:solidFill>
                  <a:srgbClr val="B2B7BB"/>
                </a:solidFill>
                <a:latin typeface="Inter" pitchFamily="34" charset="0"/>
                <a:ea typeface="Inter" pitchFamily="34" charset="-122"/>
                <a:cs typeface="Inter" pitchFamily="34" charset="-120"/>
              </a:rPr>
              <a:t>Charters</a:t>
            </a:r>
            <a:endParaRPr lang="en-US" sz="1496" dirty="0">
              <a:solidFill>
                <a:prstClr val="black"/>
              </a:solidFill>
              <a:latin typeface="Calibri" panose="020F0502020204030204"/>
            </a:endParaRPr>
          </a:p>
        </p:txBody>
      </p:sp>
      <p:sp>
        <p:nvSpPr>
          <p:cNvPr id="24" name="Text 16"/>
          <p:cNvSpPr/>
          <p:nvPr/>
        </p:nvSpPr>
        <p:spPr>
          <a:xfrm>
            <a:off x="1156291" y="1865128"/>
            <a:ext cx="381000" cy="181640"/>
          </a:xfrm>
          <a:prstGeom prst="rect">
            <a:avLst/>
          </a:prstGeom>
          <a:noFill/>
          <a:ln/>
        </p:spPr>
        <p:txBody>
          <a:bodyPr wrap="none" lIns="0" tIns="0" rIns="0" bIns="0" rtlCol="0" anchor="ctr">
            <a:normAutofit/>
          </a:bodyPr>
          <a:lstStyle/>
          <a:p>
            <a:pPr defTabSz="1219170"/>
            <a:r>
              <a:rPr lang="en-US" sz="1085" b="1" dirty="0">
                <a:solidFill>
                  <a:srgbClr val="B4B6BA"/>
                </a:solidFill>
                <a:latin typeface="Inter" pitchFamily="34" charset="0"/>
                <a:ea typeface="Inter" pitchFamily="34" charset="-122"/>
                <a:cs typeface="Inter" pitchFamily="34" charset="-120"/>
              </a:rPr>
              <a:t>News</a:t>
            </a:r>
            <a:endParaRPr lang="en-US" sz="1085" dirty="0">
              <a:solidFill>
                <a:prstClr val="black"/>
              </a:solidFill>
              <a:latin typeface="Calibri" panose="020F0502020204030204"/>
            </a:endParaRPr>
          </a:p>
        </p:txBody>
      </p:sp>
      <p:sp>
        <p:nvSpPr>
          <p:cNvPr id="25" name="Text 17"/>
          <p:cNvSpPr/>
          <p:nvPr/>
        </p:nvSpPr>
        <p:spPr>
          <a:xfrm>
            <a:off x="589222" y="509477"/>
            <a:ext cx="8745279" cy="580360"/>
          </a:xfrm>
          <a:prstGeom prst="rect">
            <a:avLst/>
          </a:prstGeom>
          <a:noFill/>
          <a:ln/>
        </p:spPr>
        <p:txBody>
          <a:bodyPr wrap="none" lIns="0" tIns="0" rIns="0" bIns="0" rtlCol="0" anchor="ctr">
            <a:normAutofit lnSpcReduction="10000"/>
          </a:bodyPr>
          <a:lstStyle/>
          <a:p>
            <a:pPr defTabSz="1219170"/>
            <a:r>
              <a:rPr lang="en-US" sz="3949" b="1" dirty="0">
                <a:solidFill>
                  <a:srgbClr val="E3E4E5"/>
                </a:solidFill>
                <a:latin typeface="Inter" pitchFamily="34" charset="0"/>
                <a:ea typeface="Inter" pitchFamily="34" charset="-122"/>
                <a:cs typeface="Inter" pitchFamily="34" charset="-120"/>
              </a:rPr>
              <a:t>Modelling people when data are thin</a:t>
            </a:r>
            <a:endParaRPr lang="en-US" sz="3949" dirty="0">
              <a:solidFill>
                <a:prstClr val="black"/>
              </a:solidFill>
              <a:latin typeface="Calibri" panose="020F0502020204030204"/>
            </a:endParaRPr>
          </a:p>
        </p:txBody>
      </p:sp>
      <p:sp>
        <p:nvSpPr>
          <p:cNvPr id="26" name="Text 18"/>
          <p:cNvSpPr/>
          <p:nvPr/>
        </p:nvSpPr>
        <p:spPr>
          <a:xfrm rot="-5400000">
            <a:off x="9910432" y="225941"/>
            <a:ext cx="97465" cy="212651"/>
          </a:xfrm>
          <a:prstGeom prst="rect">
            <a:avLst/>
          </a:prstGeom>
          <a:noFill/>
          <a:ln/>
        </p:spPr>
        <p:txBody>
          <a:bodyPr wrap="none" lIns="0" tIns="0" rIns="0" bIns="0" rtlCol="0" anchor="ctr">
            <a:normAutofit/>
          </a:bodyPr>
          <a:lstStyle/>
          <a:p>
            <a:pPr algn="ctr" defTabSz="1219170"/>
            <a:r>
              <a:rPr lang="en-US" sz="851" b="1" dirty="0">
                <a:solidFill>
                  <a:srgbClr val="3C3C39"/>
                </a:solidFill>
                <a:latin typeface="Inter" pitchFamily="34" charset="0"/>
                <a:ea typeface="Inter" pitchFamily="34" charset="-122"/>
                <a:cs typeface="Inter" pitchFamily="34" charset="-120"/>
              </a:rPr>
              <a:t>240</a:t>
            </a:r>
            <a:endParaRPr lang="en-US" sz="851" dirty="0">
              <a:solidFill>
                <a:prstClr val="black"/>
              </a:solidFill>
              <a:latin typeface="Calibri" panose="020F0502020204030204"/>
            </a:endParaRPr>
          </a:p>
        </p:txBody>
      </p:sp>
      <p:sp>
        <p:nvSpPr>
          <p:cNvPr id="29" name="Text 20"/>
          <p:cNvSpPr/>
          <p:nvPr/>
        </p:nvSpPr>
        <p:spPr>
          <a:xfrm>
            <a:off x="8209221" y="6570035"/>
            <a:ext cx="1342360" cy="172779"/>
          </a:xfrm>
          <a:prstGeom prst="rect">
            <a:avLst/>
          </a:prstGeom>
          <a:noFill/>
          <a:ln/>
        </p:spPr>
        <p:txBody>
          <a:bodyPr wrap="none" lIns="0" tIns="0" rIns="0" bIns="0" rtlCol="0" anchor="ctr">
            <a:normAutofit/>
          </a:bodyPr>
          <a:lstStyle/>
          <a:p>
            <a:pPr defTabSz="1219170"/>
            <a:r>
              <a:rPr lang="en-US" sz="995" dirty="0">
                <a:solidFill>
                  <a:srgbClr val="56616A"/>
                </a:solidFill>
                <a:latin typeface="Inter" pitchFamily="34" charset="0"/>
                <a:ea typeface="Inter" pitchFamily="34" charset="-122"/>
                <a:cs typeface="Inter" pitchFamily="34" charset="-120"/>
              </a:rPr>
              <a:t>STATUS:OPERATIONAL</a:t>
            </a:r>
            <a:endParaRPr lang="en-US" sz="995" dirty="0">
              <a:solidFill>
                <a:prstClr val="black"/>
              </a:solidFill>
              <a:latin typeface="Calibri" panose="020F0502020204030204"/>
            </a:endParaRPr>
          </a:p>
        </p:txBody>
      </p:sp>
      <p:pic>
        <p:nvPicPr>
          <p:cNvPr id="30" name="Image 7" descr="preencoded.png"/>
          <p:cNvPicPr>
            <a:picLocks noChangeAspect="1"/>
          </p:cNvPicPr>
          <p:nvPr/>
        </p:nvPicPr>
        <p:blipFill>
          <a:blip r:embed="rId9"/>
          <a:stretch>
            <a:fillRect/>
          </a:stretch>
        </p:blipFill>
        <p:spPr>
          <a:xfrm>
            <a:off x="8098466" y="6605478"/>
            <a:ext cx="17721" cy="128477"/>
          </a:xfrm>
          <a:prstGeom prst="rect">
            <a:avLst/>
          </a:prstGeom>
        </p:spPr>
      </p:pic>
      <p:sp>
        <p:nvSpPr>
          <p:cNvPr id="31" name="Text 21"/>
          <p:cNvSpPr/>
          <p:nvPr/>
        </p:nvSpPr>
        <p:spPr>
          <a:xfrm>
            <a:off x="5985245" y="6565604"/>
            <a:ext cx="2042337" cy="186069"/>
          </a:xfrm>
          <a:prstGeom prst="rect">
            <a:avLst/>
          </a:prstGeom>
          <a:noFill/>
          <a:ln/>
        </p:spPr>
        <p:txBody>
          <a:bodyPr wrap="none" lIns="0" tIns="0" rIns="0" bIns="0" rtlCol="0" anchor="ctr">
            <a:normAutofit/>
          </a:bodyPr>
          <a:lstStyle/>
          <a:p>
            <a:pPr defTabSz="1219170"/>
            <a:r>
              <a:rPr lang="en-US" sz="1012" dirty="0">
                <a:solidFill>
                  <a:srgbClr val="4E5A65"/>
                </a:solidFill>
                <a:latin typeface="Inter" pitchFamily="34" charset="0"/>
                <a:ea typeface="Inter" pitchFamily="34" charset="-122"/>
                <a:cs typeface="Inter" pitchFamily="34" charset="-120"/>
              </a:rPr>
              <a:t>ALTITUDE:STRATEGIC OVERSIGHT</a:t>
            </a:r>
            <a:endParaRPr lang="en-US" sz="1012" dirty="0">
              <a:solidFill>
                <a:prstClr val="black"/>
              </a:solidFill>
              <a:latin typeface="Calibri" panose="020F0502020204030204"/>
            </a:endParaRPr>
          </a:p>
        </p:txBody>
      </p:sp>
      <p:pic>
        <p:nvPicPr>
          <p:cNvPr id="32" name="Image 8" descr="preencoded.png"/>
          <p:cNvPicPr>
            <a:picLocks noChangeAspect="1"/>
          </p:cNvPicPr>
          <p:nvPr/>
        </p:nvPicPr>
        <p:blipFill>
          <a:blip r:embed="rId10"/>
          <a:stretch>
            <a:fillRect/>
          </a:stretch>
        </p:blipFill>
        <p:spPr>
          <a:xfrm>
            <a:off x="5874489" y="6605478"/>
            <a:ext cx="22151" cy="128477"/>
          </a:xfrm>
          <a:prstGeom prst="rect">
            <a:avLst/>
          </a:prstGeom>
        </p:spPr>
      </p:pic>
      <p:sp>
        <p:nvSpPr>
          <p:cNvPr id="33" name="Text 22"/>
          <p:cNvSpPr/>
          <p:nvPr/>
        </p:nvSpPr>
        <p:spPr>
          <a:xfrm>
            <a:off x="5028313" y="6570035"/>
            <a:ext cx="775291" cy="172779"/>
          </a:xfrm>
          <a:prstGeom prst="rect">
            <a:avLst/>
          </a:prstGeom>
          <a:noFill/>
          <a:ln/>
        </p:spPr>
        <p:txBody>
          <a:bodyPr wrap="none" lIns="0" tIns="0" rIns="0" bIns="0" rtlCol="0" anchor="ctr">
            <a:normAutofit/>
          </a:bodyPr>
          <a:lstStyle/>
          <a:p>
            <a:pPr defTabSz="1219170"/>
            <a:r>
              <a:rPr lang="en-US" sz="1060" dirty="0">
                <a:solidFill>
                  <a:srgbClr val="515D67"/>
                </a:solidFill>
                <a:latin typeface="Inter" pitchFamily="34" charset="0"/>
                <a:ea typeface="Inter" pitchFamily="34" charset="-122"/>
                <a:cs typeface="Inter" pitchFamily="34" charset="-120"/>
              </a:rPr>
              <a:t>ELICITATION</a:t>
            </a:r>
            <a:endParaRPr lang="en-US" sz="1060" dirty="0">
              <a:solidFill>
                <a:prstClr val="black"/>
              </a:solidFill>
              <a:latin typeface="Calibri" panose="020F0502020204030204"/>
            </a:endParaRPr>
          </a:p>
        </p:txBody>
      </p:sp>
      <p:sp>
        <p:nvSpPr>
          <p:cNvPr id="34" name="Text 23"/>
          <p:cNvSpPr/>
          <p:nvPr/>
        </p:nvSpPr>
        <p:spPr>
          <a:xfrm>
            <a:off x="4678326" y="6574466"/>
            <a:ext cx="296825" cy="163919"/>
          </a:xfrm>
          <a:prstGeom prst="rect">
            <a:avLst/>
          </a:prstGeom>
          <a:noFill/>
          <a:ln/>
        </p:spPr>
        <p:txBody>
          <a:bodyPr wrap="none" lIns="0" tIns="0" rIns="0" bIns="0" rtlCol="0" anchor="ctr">
            <a:normAutofit/>
          </a:bodyPr>
          <a:lstStyle/>
          <a:p>
            <a:pPr defTabSz="1219170"/>
            <a:r>
              <a:rPr lang="en-US" sz="907" dirty="0">
                <a:solidFill>
                  <a:srgbClr val="55636E"/>
                </a:solidFill>
                <a:latin typeface="Inter" pitchFamily="34" charset="0"/>
                <a:ea typeface="Inter" pitchFamily="34" charset="-122"/>
                <a:cs typeface="Inter" pitchFamily="34" charset="-120"/>
              </a:rPr>
              <a:t>TWIN</a:t>
            </a:r>
            <a:endParaRPr lang="en-US" sz="907" dirty="0">
              <a:solidFill>
                <a:prstClr val="black"/>
              </a:solidFill>
              <a:latin typeface="Calibri" panose="020F0502020204030204"/>
            </a:endParaRPr>
          </a:p>
        </p:txBody>
      </p:sp>
      <p:sp>
        <p:nvSpPr>
          <p:cNvPr id="35" name="Text 24"/>
          <p:cNvSpPr/>
          <p:nvPr/>
        </p:nvSpPr>
        <p:spPr>
          <a:xfrm>
            <a:off x="4115687" y="6570035"/>
            <a:ext cx="509477" cy="172779"/>
          </a:xfrm>
          <a:prstGeom prst="rect">
            <a:avLst/>
          </a:prstGeom>
          <a:noFill/>
          <a:ln/>
        </p:spPr>
        <p:txBody>
          <a:bodyPr wrap="none" lIns="0" tIns="0" rIns="0" bIns="0" rtlCol="0" anchor="ctr">
            <a:normAutofit/>
          </a:bodyPr>
          <a:lstStyle/>
          <a:p>
            <a:pPr defTabSz="1219170"/>
            <a:r>
              <a:rPr lang="en-US" sz="1043" dirty="0">
                <a:solidFill>
                  <a:srgbClr val="58646E"/>
                </a:solidFill>
                <a:latin typeface="Inter" pitchFamily="34" charset="0"/>
                <a:ea typeface="Inter" pitchFamily="34" charset="-122"/>
                <a:cs typeface="Inter" pitchFamily="34" charset="-120"/>
              </a:rPr>
              <a:t>DIGITAL</a:t>
            </a:r>
            <a:endParaRPr lang="en-US" sz="1043" dirty="0">
              <a:solidFill>
                <a:prstClr val="black"/>
              </a:solidFill>
              <a:latin typeface="Calibri" panose="020F0502020204030204"/>
            </a:endParaRPr>
          </a:p>
        </p:txBody>
      </p:sp>
      <p:pic>
        <p:nvPicPr>
          <p:cNvPr id="36" name="Image 9" descr="preencoded.png"/>
          <p:cNvPicPr>
            <a:picLocks noChangeAspect="1"/>
          </p:cNvPicPr>
          <p:nvPr/>
        </p:nvPicPr>
        <p:blipFill>
          <a:blip r:embed="rId11"/>
          <a:stretch>
            <a:fillRect/>
          </a:stretch>
        </p:blipFill>
        <p:spPr>
          <a:xfrm>
            <a:off x="3996070" y="6605478"/>
            <a:ext cx="35441" cy="128477"/>
          </a:xfrm>
          <a:prstGeom prst="rect">
            <a:avLst/>
          </a:prstGeom>
        </p:spPr>
      </p:pic>
      <p:sp>
        <p:nvSpPr>
          <p:cNvPr id="37" name="Text 25"/>
          <p:cNvSpPr/>
          <p:nvPr/>
        </p:nvSpPr>
        <p:spPr>
          <a:xfrm>
            <a:off x="3291663" y="6574466"/>
            <a:ext cx="642384" cy="163919"/>
          </a:xfrm>
          <a:prstGeom prst="rect">
            <a:avLst/>
          </a:prstGeom>
          <a:noFill/>
          <a:ln/>
        </p:spPr>
        <p:txBody>
          <a:bodyPr wrap="none" lIns="0" tIns="0" rIns="0" bIns="0" rtlCol="0" anchor="ctr">
            <a:normAutofit/>
          </a:bodyPr>
          <a:lstStyle/>
          <a:p>
            <a:pPr defTabSz="1219170"/>
            <a:r>
              <a:rPr lang="en-US" sz="823" dirty="0">
                <a:solidFill>
                  <a:srgbClr val="5A656F"/>
                </a:solidFill>
                <a:latin typeface="Inter" pitchFamily="34" charset="0"/>
                <a:ea typeface="Inter" pitchFamily="34" charset="-122"/>
                <a:cs typeface="Inter" pitchFamily="34" charset="-120"/>
              </a:rPr>
              <a:t>DASHBOARD</a:t>
            </a:r>
            <a:endParaRPr lang="en-US" sz="823" dirty="0">
              <a:solidFill>
                <a:prstClr val="black"/>
              </a:solidFill>
              <a:latin typeface="Calibri" panose="020F0502020204030204"/>
            </a:endParaRPr>
          </a:p>
        </p:txBody>
      </p:sp>
      <p:sp>
        <p:nvSpPr>
          <p:cNvPr id="38" name="Text 26"/>
          <p:cNvSpPr/>
          <p:nvPr/>
        </p:nvSpPr>
        <p:spPr>
          <a:xfrm>
            <a:off x="2662569" y="6574465"/>
            <a:ext cx="575931" cy="159488"/>
          </a:xfrm>
          <a:prstGeom prst="rect">
            <a:avLst/>
          </a:prstGeom>
          <a:noFill/>
          <a:ln/>
        </p:spPr>
        <p:txBody>
          <a:bodyPr wrap="none" lIns="0" tIns="0" rIns="0" bIns="0" rtlCol="0" anchor="ctr">
            <a:normAutofit/>
          </a:bodyPr>
          <a:lstStyle/>
          <a:p>
            <a:pPr defTabSz="1219170"/>
            <a:r>
              <a:rPr lang="en-US" sz="1008" dirty="0">
                <a:solidFill>
                  <a:srgbClr val="525E67"/>
                </a:solidFill>
                <a:latin typeface="Inter" pitchFamily="34" charset="0"/>
                <a:ea typeface="Inter" pitchFamily="34" charset="-122"/>
                <a:cs typeface="Inter" pitchFamily="34" charset="-120"/>
              </a:rPr>
              <a:t>AVIATION</a:t>
            </a:r>
            <a:endParaRPr lang="en-US" sz="1008" dirty="0">
              <a:solidFill>
                <a:prstClr val="black"/>
              </a:solidFill>
              <a:latin typeface="Calibri" panose="020F0502020204030204"/>
            </a:endParaRPr>
          </a:p>
        </p:txBody>
      </p:sp>
      <p:sp>
        <p:nvSpPr>
          <p:cNvPr id="39" name="Shape 27"/>
          <p:cNvSpPr/>
          <p:nvPr/>
        </p:nvSpPr>
        <p:spPr>
          <a:xfrm>
            <a:off x="225942" y="6477001"/>
            <a:ext cx="11748977" cy="8860"/>
          </a:xfrm>
          <a:prstGeom prst="rect">
            <a:avLst/>
          </a:prstGeom>
          <a:solidFill>
            <a:srgbClr val="38404B"/>
          </a:solidFill>
          <a:ln/>
        </p:spPr>
        <p:txBody>
          <a:bodyPr/>
          <a:lstStyle/>
          <a:p>
            <a:pPr defTabSz="1219170"/>
            <a:endParaRPr lang="en-GB" sz="2400">
              <a:solidFill>
                <a:prstClr val="black"/>
              </a:solidFill>
              <a:latin typeface="Calibri" panose="020F0502020204030204"/>
            </a:endParaRPr>
          </a:p>
        </p:txBody>
      </p:sp>
      <p:sp>
        <p:nvSpPr>
          <p:cNvPr id="27" name="Slide Number Placeholder 3">
            <a:extLst>
              <a:ext uri="{FF2B5EF4-FFF2-40B4-BE49-F238E27FC236}">
                <a16:creationId xmlns:a16="http://schemas.microsoft.com/office/drawing/2014/main" id="{E83B57E7-99D4-CB4E-2B8A-5BE9F98C87D4}"/>
              </a:ext>
            </a:extLst>
          </p:cNvPr>
          <p:cNvSpPr txBox="1">
            <a:spLocks/>
          </p:cNvSpPr>
          <p:nvPr/>
        </p:nvSpPr>
        <p:spPr>
          <a:xfrm>
            <a:off x="11467577" y="6400800"/>
            <a:ext cx="416447" cy="18648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41AFF56-1126-4107-9C02-BC0EFBF16431}" type="slidenum">
              <a:rPr lang="en-GB" sz="1000" smtClean="0">
                <a:solidFill>
                  <a:schemeClr val="bg1"/>
                </a:solidFill>
                <a:latin typeface="ABC Oracle Medium" panose="020B0504040202060203" pitchFamily="34" charset="77"/>
              </a:rPr>
              <a:pPr algn="r">
                <a:defRPr/>
              </a:pPr>
              <a:t>18</a:t>
            </a:fld>
            <a:endParaRPr lang="en-GB" sz="1000" dirty="0">
              <a:solidFill>
                <a:schemeClr val="bg1"/>
              </a:solidFill>
              <a:latin typeface="ABC Oracle Medium" panose="020B0504040202060203" pitchFamily="34" charset="77"/>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6804837"/>
          </a:xfrm>
          <a:prstGeom prst="rect">
            <a:avLst/>
          </a:prstGeom>
          <a:solidFill>
            <a:srgbClr val="141C27"/>
          </a:solidFill>
          <a:ln/>
        </p:spPr>
        <p:txBody>
          <a:bodyPr/>
          <a:lstStyle/>
          <a:p>
            <a:pPr defTabSz="1219170"/>
            <a:endParaRPr lang="en-GB" sz="2400">
              <a:solidFill>
                <a:prstClr val="black"/>
              </a:solidFill>
              <a:latin typeface="Calibri" panose="020F0502020204030204"/>
            </a:endParaRPr>
          </a:p>
        </p:txBody>
      </p:sp>
      <p:pic>
        <p:nvPicPr>
          <p:cNvPr id="3" name="Image 0" descr="preencoded.png"/>
          <p:cNvPicPr>
            <a:picLocks noChangeAspect="1"/>
          </p:cNvPicPr>
          <p:nvPr/>
        </p:nvPicPr>
        <p:blipFill>
          <a:blip r:embed="rId3"/>
          <a:stretch>
            <a:fillRect/>
          </a:stretch>
        </p:blipFill>
        <p:spPr>
          <a:xfrm>
            <a:off x="509478" y="6481431"/>
            <a:ext cx="11173047" cy="26581"/>
          </a:xfrm>
          <a:prstGeom prst="rect">
            <a:avLst/>
          </a:prstGeom>
        </p:spPr>
      </p:pic>
      <p:pic>
        <p:nvPicPr>
          <p:cNvPr id="4" name="Image 1" descr="preencoded.png"/>
          <p:cNvPicPr>
            <a:picLocks noChangeAspect="1"/>
          </p:cNvPicPr>
          <p:nvPr/>
        </p:nvPicPr>
        <p:blipFill>
          <a:blip r:embed="rId4"/>
          <a:stretch>
            <a:fillRect/>
          </a:stretch>
        </p:blipFill>
        <p:spPr>
          <a:xfrm>
            <a:off x="0" y="0"/>
            <a:ext cx="12192000" cy="6308651"/>
          </a:xfrm>
          <a:prstGeom prst="rect">
            <a:avLst/>
          </a:prstGeom>
        </p:spPr>
      </p:pic>
      <p:sp>
        <p:nvSpPr>
          <p:cNvPr id="7" name="Text 2"/>
          <p:cNvSpPr/>
          <p:nvPr/>
        </p:nvSpPr>
        <p:spPr>
          <a:xfrm>
            <a:off x="5768163" y="6547885"/>
            <a:ext cx="646813" cy="124047"/>
          </a:xfrm>
          <a:prstGeom prst="rect">
            <a:avLst/>
          </a:prstGeom>
          <a:noFill/>
          <a:ln/>
        </p:spPr>
        <p:txBody>
          <a:bodyPr wrap="none" lIns="0" tIns="0" rIns="0" bIns="0" rtlCol="0" anchor="ctr">
            <a:normAutofit/>
          </a:bodyPr>
          <a:lstStyle/>
          <a:p>
            <a:pPr defTabSz="1219170"/>
            <a:r>
              <a:rPr lang="en-US" sz="747" dirty="0">
                <a:solidFill>
                  <a:srgbClr val="969BA3"/>
                </a:solidFill>
                <a:latin typeface="Inter" pitchFamily="34" charset="0"/>
                <a:ea typeface="Inter" pitchFamily="34" charset="-122"/>
                <a:cs typeface="Inter" pitchFamily="34" charset="-120"/>
              </a:rPr>
              <a:t>OPERATIONAL</a:t>
            </a:r>
            <a:endParaRPr lang="en-US" sz="747" dirty="0">
              <a:solidFill>
                <a:prstClr val="black"/>
              </a:solidFill>
              <a:latin typeface="Calibri" panose="020F0502020204030204"/>
            </a:endParaRPr>
          </a:p>
        </p:txBody>
      </p:sp>
      <p:sp>
        <p:nvSpPr>
          <p:cNvPr id="8" name="Text 3"/>
          <p:cNvSpPr/>
          <p:nvPr/>
        </p:nvSpPr>
        <p:spPr>
          <a:xfrm>
            <a:off x="5302989" y="6547884"/>
            <a:ext cx="416441" cy="132907"/>
          </a:xfrm>
          <a:prstGeom prst="rect">
            <a:avLst/>
          </a:prstGeom>
          <a:noFill/>
          <a:ln/>
        </p:spPr>
        <p:txBody>
          <a:bodyPr wrap="none" lIns="0" tIns="0" rIns="0" bIns="0" rtlCol="0" anchor="ctr">
            <a:normAutofit/>
          </a:bodyPr>
          <a:lstStyle/>
          <a:p>
            <a:pPr defTabSz="1219170"/>
            <a:r>
              <a:rPr lang="en-US" sz="788" dirty="0">
                <a:solidFill>
                  <a:srgbClr val="4B5762"/>
                </a:solidFill>
                <a:latin typeface="Inter" pitchFamily="34" charset="0"/>
                <a:ea typeface="Inter" pitchFamily="34" charset="-122"/>
                <a:cs typeface="Inter" pitchFamily="34" charset="-120"/>
              </a:rPr>
              <a:t>STATUS:</a:t>
            </a:r>
            <a:endParaRPr lang="en-US" sz="788" dirty="0">
              <a:solidFill>
                <a:prstClr val="black"/>
              </a:solidFill>
              <a:latin typeface="Calibri" panose="020F0502020204030204"/>
            </a:endParaRPr>
          </a:p>
        </p:txBody>
      </p:sp>
      <p:pic>
        <p:nvPicPr>
          <p:cNvPr id="9" name="Image 3" descr="preencoded.png"/>
          <p:cNvPicPr>
            <a:picLocks noChangeAspect="1"/>
          </p:cNvPicPr>
          <p:nvPr/>
        </p:nvPicPr>
        <p:blipFill>
          <a:blip r:embed="rId5"/>
          <a:stretch>
            <a:fillRect/>
          </a:stretch>
        </p:blipFill>
        <p:spPr>
          <a:xfrm>
            <a:off x="5209954" y="6574465"/>
            <a:ext cx="17721" cy="101896"/>
          </a:xfrm>
          <a:prstGeom prst="rect">
            <a:avLst/>
          </a:prstGeom>
        </p:spPr>
      </p:pic>
      <p:sp>
        <p:nvSpPr>
          <p:cNvPr id="10" name="Text 4"/>
          <p:cNvSpPr/>
          <p:nvPr/>
        </p:nvSpPr>
        <p:spPr>
          <a:xfrm>
            <a:off x="4505547" y="6547884"/>
            <a:ext cx="642384" cy="128477"/>
          </a:xfrm>
          <a:prstGeom prst="rect">
            <a:avLst/>
          </a:prstGeom>
          <a:noFill/>
          <a:ln/>
        </p:spPr>
        <p:txBody>
          <a:bodyPr wrap="none" lIns="0" tIns="0" rIns="0" bIns="0" rtlCol="0" anchor="ctr">
            <a:normAutofit/>
          </a:bodyPr>
          <a:lstStyle/>
          <a:p>
            <a:pPr defTabSz="1219170"/>
            <a:r>
              <a:rPr lang="en-US" sz="777" dirty="0">
                <a:solidFill>
                  <a:srgbClr val="4A5661"/>
                </a:solidFill>
                <a:latin typeface="Inter" pitchFamily="34" charset="0"/>
                <a:ea typeface="Inter" pitchFamily="34" charset="-122"/>
                <a:cs typeface="Inter" pitchFamily="34" charset="-120"/>
              </a:rPr>
              <a:t>FLIGHT PATH</a:t>
            </a:r>
            <a:endParaRPr lang="en-US" sz="777" dirty="0">
              <a:solidFill>
                <a:prstClr val="black"/>
              </a:solidFill>
              <a:latin typeface="Calibri" panose="020F0502020204030204"/>
            </a:endParaRPr>
          </a:p>
        </p:txBody>
      </p:sp>
      <p:sp>
        <p:nvSpPr>
          <p:cNvPr id="11" name="Text 5"/>
          <p:cNvSpPr/>
          <p:nvPr/>
        </p:nvSpPr>
        <p:spPr>
          <a:xfrm>
            <a:off x="3858732" y="6547884"/>
            <a:ext cx="593651" cy="132907"/>
          </a:xfrm>
          <a:prstGeom prst="rect">
            <a:avLst/>
          </a:prstGeom>
          <a:noFill/>
          <a:ln/>
        </p:spPr>
        <p:txBody>
          <a:bodyPr wrap="none" lIns="0" tIns="0" rIns="0" bIns="0" rtlCol="0" anchor="ctr">
            <a:normAutofit fontScale="92500" lnSpcReduction="20000"/>
          </a:bodyPr>
          <a:lstStyle/>
          <a:p>
            <a:pPr defTabSz="1219170"/>
            <a:r>
              <a:rPr lang="en-US" sz="1040" dirty="0">
                <a:solidFill>
                  <a:srgbClr val="969CA4"/>
                </a:solidFill>
                <a:latin typeface="VT323" pitchFamily="34" charset="0"/>
                <a:ea typeface="VT323" pitchFamily="34" charset="-122"/>
                <a:cs typeface="VT323" pitchFamily="34" charset="-120"/>
              </a:rPr>
              <a:t>ANALYTICAL</a:t>
            </a:r>
            <a:endParaRPr lang="en-US" sz="1040" dirty="0">
              <a:solidFill>
                <a:prstClr val="black"/>
              </a:solidFill>
              <a:latin typeface="Calibri" panose="020F0502020204030204"/>
            </a:endParaRPr>
          </a:p>
        </p:txBody>
      </p:sp>
      <p:sp>
        <p:nvSpPr>
          <p:cNvPr id="12" name="Text 6"/>
          <p:cNvSpPr/>
          <p:nvPr/>
        </p:nvSpPr>
        <p:spPr>
          <a:xfrm>
            <a:off x="3282803" y="6547885"/>
            <a:ext cx="527197" cy="137337"/>
          </a:xfrm>
          <a:prstGeom prst="rect">
            <a:avLst/>
          </a:prstGeom>
          <a:noFill/>
          <a:ln/>
        </p:spPr>
        <p:txBody>
          <a:bodyPr wrap="none" lIns="0" tIns="0" rIns="0" bIns="0" rtlCol="0" anchor="ctr">
            <a:normAutofit/>
          </a:bodyPr>
          <a:lstStyle/>
          <a:p>
            <a:pPr defTabSz="1219170"/>
            <a:r>
              <a:rPr lang="en-US" sz="837" dirty="0">
                <a:solidFill>
                  <a:srgbClr val="49555F"/>
                </a:solidFill>
                <a:latin typeface="Inter" pitchFamily="34" charset="0"/>
                <a:ea typeface="Inter" pitchFamily="34" charset="-122"/>
                <a:cs typeface="Inter" pitchFamily="34" charset="-120"/>
              </a:rPr>
              <a:t>ALTITUDE:</a:t>
            </a:r>
            <a:endParaRPr lang="en-US" sz="837" dirty="0">
              <a:solidFill>
                <a:prstClr val="black"/>
              </a:solidFill>
              <a:latin typeface="Calibri" panose="020F0502020204030204"/>
            </a:endParaRPr>
          </a:p>
        </p:txBody>
      </p:sp>
      <p:pic>
        <p:nvPicPr>
          <p:cNvPr id="13" name="Image 4" descr="preencoded.png"/>
          <p:cNvPicPr>
            <a:picLocks noChangeAspect="1"/>
          </p:cNvPicPr>
          <p:nvPr/>
        </p:nvPicPr>
        <p:blipFill>
          <a:blip r:embed="rId6"/>
          <a:stretch>
            <a:fillRect/>
          </a:stretch>
        </p:blipFill>
        <p:spPr>
          <a:xfrm>
            <a:off x="3189769" y="6574465"/>
            <a:ext cx="17721" cy="101896"/>
          </a:xfrm>
          <a:prstGeom prst="rect">
            <a:avLst/>
          </a:prstGeom>
        </p:spPr>
      </p:pic>
      <p:sp>
        <p:nvSpPr>
          <p:cNvPr id="14" name="Text 7"/>
          <p:cNvSpPr/>
          <p:nvPr/>
        </p:nvSpPr>
        <p:spPr>
          <a:xfrm>
            <a:off x="2653710" y="6542808"/>
            <a:ext cx="469604" cy="132907"/>
          </a:xfrm>
          <a:prstGeom prst="rect">
            <a:avLst/>
          </a:prstGeom>
          <a:noFill/>
          <a:ln/>
        </p:spPr>
        <p:txBody>
          <a:bodyPr wrap="none" lIns="0" tIns="0" rIns="0" bIns="0" rtlCol="0" anchor="ctr">
            <a:normAutofit/>
          </a:bodyPr>
          <a:lstStyle/>
          <a:p>
            <a:pPr defTabSz="1219170"/>
            <a:r>
              <a:rPr lang="en-US" sz="855" dirty="0">
                <a:solidFill>
                  <a:srgbClr val="9197A0"/>
                </a:solidFill>
                <a:latin typeface="Inter" pitchFamily="34" charset="0"/>
                <a:ea typeface="Inter" pitchFamily="34" charset="-122"/>
                <a:cs typeface="Inter" pitchFamily="34" charset="-120"/>
              </a:rPr>
              <a:t>CRITICAL</a:t>
            </a:r>
            <a:endParaRPr lang="en-US" sz="855" dirty="0">
              <a:solidFill>
                <a:prstClr val="black"/>
              </a:solidFill>
              <a:latin typeface="Calibri" panose="020F0502020204030204"/>
            </a:endParaRPr>
          </a:p>
        </p:txBody>
      </p:sp>
      <p:sp>
        <p:nvSpPr>
          <p:cNvPr id="15" name="Text 8"/>
          <p:cNvSpPr/>
          <p:nvPr/>
        </p:nvSpPr>
        <p:spPr>
          <a:xfrm>
            <a:off x="1723360" y="6543454"/>
            <a:ext cx="877187" cy="137337"/>
          </a:xfrm>
          <a:prstGeom prst="rect">
            <a:avLst/>
          </a:prstGeom>
          <a:noFill/>
          <a:ln/>
        </p:spPr>
        <p:txBody>
          <a:bodyPr wrap="none" lIns="0" tIns="0" rIns="0" bIns="0" rtlCol="0" anchor="ctr">
            <a:normAutofit fontScale="92500" lnSpcReduction="10000"/>
          </a:bodyPr>
          <a:lstStyle/>
          <a:p>
            <a:pPr defTabSz="1219170"/>
            <a:r>
              <a:rPr lang="en-US" sz="1075" b="1" dirty="0">
                <a:solidFill>
                  <a:srgbClr val="4D5863"/>
                </a:solidFill>
                <a:latin typeface="VT323" pitchFamily="34" charset="0"/>
                <a:ea typeface="VT323" pitchFamily="34" charset="-122"/>
                <a:cs typeface="VT323" pitchFamily="34" charset="-120"/>
              </a:rPr>
              <a:t>DATA INTEGRITY:</a:t>
            </a:r>
            <a:endParaRPr lang="en-US" sz="1075" dirty="0">
              <a:solidFill>
                <a:prstClr val="black"/>
              </a:solidFill>
              <a:latin typeface="Calibri" panose="020F0502020204030204"/>
            </a:endParaRPr>
          </a:p>
        </p:txBody>
      </p:sp>
      <p:pic>
        <p:nvPicPr>
          <p:cNvPr id="16" name="Image 5" descr="preencoded.png"/>
          <p:cNvPicPr>
            <a:picLocks noChangeAspect="1"/>
          </p:cNvPicPr>
          <p:nvPr/>
        </p:nvPicPr>
        <p:blipFill>
          <a:blip r:embed="rId7"/>
          <a:stretch>
            <a:fillRect/>
          </a:stretch>
        </p:blipFill>
        <p:spPr>
          <a:xfrm>
            <a:off x="1630326" y="6574465"/>
            <a:ext cx="17721" cy="101896"/>
          </a:xfrm>
          <a:prstGeom prst="rect">
            <a:avLst/>
          </a:prstGeom>
        </p:spPr>
      </p:pic>
      <p:sp>
        <p:nvSpPr>
          <p:cNvPr id="17" name="Text 9"/>
          <p:cNvSpPr/>
          <p:nvPr/>
        </p:nvSpPr>
        <p:spPr>
          <a:xfrm>
            <a:off x="509478" y="6547884"/>
            <a:ext cx="1058825" cy="132907"/>
          </a:xfrm>
          <a:prstGeom prst="rect">
            <a:avLst/>
          </a:prstGeom>
          <a:noFill/>
          <a:ln/>
        </p:spPr>
        <p:txBody>
          <a:bodyPr wrap="none" lIns="0" tIns="0" rIns="0" bIns="0" rtlCol="0" anchor="ctr">
            <a:normAutofit/>
          </a:bodyPr>
          <a:lstStyle/>
          <a:p>
            <a:pPr defTabSz="1219170"/>
            <a:r>
              <a:rPr lang="en-US" sz="757" dirty="0">
                <a:solidFill>
                  <a:srgbClr val="4C5763"/>
                </a:solidFill>
                <a:latin typeface="Inter" pitchFamily="34" charset="0"/>
                <a:ea typeface="Inter" pitchFamily="34" charset="-122"/>
                <a:cs typeface="Inter" pitchFamily="34" charset="-120"/>
              </a:rPr>
              <a:t>AVIATION DASHBOARD</a:t>
            </a:r>
            <a:endParaRPr lang="en-US" sz="757" dirty="0">
              <a:solidFill>
                <a:prstClr val="black"/>
              </a:solidFill>
              <a:latin typeface="Calibri" panose="020F0502020204030204"/>
            </a:endParaRPr>
          </a:p>
        </p:txBody>
      </p:sp>
      <p:sp>
        <p:nvSpPr>
          <p:cNvPr id="18" name="Shape 10"/>
          <p:cNvSpPr/>
          <p:nvPr/>
        </p:nvSpPr>
        <p:spPr>
          <a:xfrm>
            <a:off x="496187" y="6503582"/>
            <a:ext cx="11190768" cy="8860"/>
          </a:xfrm>
          <a:prstGeom prst="rect">
            <a:avLst/>
          </a:prstGeom>
          <a:solidFill>
            <a:srgbClr val="111924"/>
          </a:solidFill>
          <a:ln/>
        </p:spPr>
        <p:txBody>
          <a:bodyPr/>
          <a:lstStyle/>
          <a:p>
            <a:pPr defTabSz="1219170"/>
            <a:endParaRPr lang="en-GB" sz="2400">
              <a:solidFill>
                <a:prstClr val="black"/>
              </a:solidFill>
              <a:latin typeface="Calibri" panose="020F0502020204030204"/>
            </a:endParaRPr>
          </a:p>
        </p:txBody>
      </p:sp>
      <p:pic>
        <p:nvPicPr>
          <p:cNvPr id="19" name="Image 6" descr="preencoded.png"/>
          <p:cNvPicPr>
            <a:picLocks noChangeAspect="1"/>
          </p:cNvPicPr>
          <p:nvPr/>
        </p:nvPicPr>
        <p:blipFill>
          <a:blip r:embed="rId8"/>
          <a:stretch>
            <a:fillRect/>
          </a:stretch>
        </p:blipFill>
        <p:spPr>
          <a:xfrm>
            <a:off x="438594" y="5072616"/>
            <a:ext cx="11305953" cy="1129709"/>
          </a:xfrm>
          <a:prstGeom prst="rect">
            <a:avLst/>
          </a:prstGeom>
        </p:spPr>
      </p:pic>
      <p:sp>
        <p:nvSpPr>
          <p:cNvPr id="20" name="Text 11"/>
          <p:cNvSpPr/>
          <p:nvPr/>
        </p:nvSpPr>
        <p:spPr>
          <a:xfrm>
            <a:off x="7633291" y="5644117"/>
            <a:ext cx="3238500" cy="349988"/>
          </a:xfrm>
          <a:prstGeom prst="rect">
            <a:avLst/>
          </a:prstGeom>
          <a:noFill/>
          <a:ln/>
        </p:spPr>
        <p:txBody>
          <a:bodyPr wrap="none" lIns="0" tIns="0" rIns="0" bIns="0" rtlCol="0" anchor="ctr">
            <a:normAutofit lnSpcReduction="10000"/>
          </a:bodyPr>
          <a:lstStyle/>
          <a:p>
            <a:pPr defTabSz="1219170"/>
            <a:r>
              <a:rPr lang="en-US" sz="2532" b="1" dirty="0">
                <a:solidFill>
                  <a:srgbClr val="BBBFC2"/>
                </a:solidFill>
                <a:latin typeface="Inter" pitchFamily="34" charset="0"/>
                <a:ea typeface="Inter" pitchFamily="34" charset="-122"/>
                <a:cs typeface="Inter" pitchFamily="34" charset="-120"/>
              </a:rPr>
              <a:t>predictive distributions.</a:t>
            </a:r>
            <a:endParaRPr lang="en-US" sz="2532" dirty="0">
              <a:solidFill>
                <a:prstClr val="black"/>
              </a:solidFill>
              <a:latin typeface="Calibri" panose="020F0502020204030204"/>
            </a:endParaRPr>
          </a:p>
        </p:txBody>
      </p:sp>
      <p:sp>
        <p:nvSpPr>
          <p:cNvPr id="21" name="Text 12"/>
          <p:cNvSpPr/>
          <p:nvPr/>
        </p:nvSpPr>
        <p:spPr>
          <a:xfrm>
            <a:off x="4177709" y="5648547"/>
            <a:ext cx="3389128" cy="345559"/>
          </a:xfrm>
          <a:prstGeom prst="rect">
            <a:avLst/>
          </a:prstGeom>
          <a:noFill/>
          <a:ln/>
        </p:spPr>
        <p:txBody>
          <a:bodyPr wrap="none" lIns="0" tIns="0" rIns="0" bIns="0" rtlCol="0" anchor="ctr">
            <a:normAutofit lnSpcReduction="10000"/>
          </a:bodyPr>
          <a:lstStyle/>
          <a:p>
            <a:pPr defTabSz="1219170"/>
            <a:r>
              <a:rPr lang="en-US" sz="2432" b="1" dirty="0">
                <a:solidFill>
                  <a:srgbClr val="5AB1B9"/>
                </a:solidFill>
                <a:latin typeface="Inter" pitchFamily="34" charset="0"/>
                <a:ea typeface="Inter" pitchFamily="34" charset="-122"/>
                <a:cs typeface="Inter" pitchFamily="34" charset="-120"/>
              </a:rPr>
              <a:t>mathematically coherent</a:t>
            </a:r>
            <a:endParaRPr lang="en-US" sz="2432" dirty="0">
              <a:solidFill>
                <a:prstClr val="black"/>
              </a:solidFill>
              <a:latin typeface="Calibri" panose="020F0502020204030204"/>
            </a:endParaRPr>
          </a:p>
        </p:txBody>
      </p:sp>
      <p:sp>
        <p:nvSpPr>
          <p:cNvPr id="22" name="Text 13"/>
          <p:cNvSpPr/>
          <p:nvPr/>
        </p:nvSpPr>
        <p:spPr>
          <a:xfrm>
            <a:off x="1360082" y="5652977"/>
            <a:ext cx="2751175" cy="314547"/>
          </a:xfrm>
          <a:prstGeom prst="rect">
            <a:avLst/>
          </a:prstGeom>
          <a:noFill/>
          <a:ln/>
        </p:spPr>
        <p:txBody>
          <a:bodyPr wrap="none" lIns="0" tIns="0" rIns="0" bIns="0" rtlCol="0" anchor="ctr">
            <a:normAutofit fontScale="92500" lnSpcReduction="20000"/>
          </a:bodyPr>
          <a:lstStyle/>
          <a:p>
            <a:pPr defTabSz="1219170"/>
            <a:r>
              <a:rPr lang="en-US" sz="2529" b="1" dirty="0">
                <a:solidFill>
                  <a:srgbClr val="BDC1C5"/>
                </a:solidFill>
                <a:latin typeface="Inter" pitchFamily="34" charset="0"/>
                <a:ea typeface="Inter" pitchFamily="34" charset="-122"/>
                <a:cs typeface="Inter" pitchFamily="34" charset="-120"/>
              </a:rPr>
              <a:t>crisis narratives into</a:t>
            </a:r>
            <a:endParaRPr lang="en-US" sz="2529" dirty="0">
              <a:solidFill>
                <a:prstClr val="black"/>
              </a:solidFill>
              <a:latin typeface="Calibri" panose="020F0502020204030204"/>
            </a:endParaRPr>
          </a:p>
        </p:txBody>
      </p:sp>
      <p:sp>
        <p:nvSpPr>
          <p:cNvPr id="23" name="Text 14"/>
          <p:cNvSpPr/>
          <p:nvPr/>
        </p:nvSpPr>
        <p:spPr>
          <a:xfrm>
            <a:off x="7535825" y="5298559"/>
            <a:ext cx="3668232" cy="332268"/>
          </a:xfrm>
          <a:prstGeom prst="rect">
            <a:avLst/>
          </a:prstGeom>
          <a:noFill/>
          <a:ln/>
        </p:spPr>
        <p:txBody>
          <a:bodyPr wrap="none" lIns="0" tIns="0" rIns="0" bIns="0" rtlCol="0" anchor="ctr">
            <a:normAutofit fontScale="92500" lnSpcReduction="10000"/>
          </a:bodyPr>
          <a:lstStyle/>
          <a:p>
            <a:pPr defTabSz="1219170"/>
            <a:r>
              <a:rPr lang="en-US" sz="2463" b="1" dirty="0">
                <a:solidFill>
                  <a:srgbClr val="B8BBBF"/>
                </a:solidFill>
                <a:latin typeface="Inter" pitchFamily="34" charset="0"/>
                <a:ea typeface="Inter" pitchFamily="34" charset="-122"/>
                <a:cs typeface="Inter" pitchFamily="34" charset="-120"/>
              </a:rPr>
              <a:t>We transform unstructured</a:t>
            </a:r>
            <a:endParaRPr lang="en-US" sz="2463" dirty="0">
              <a:solidFill>
                <a:prstClr val="black"/>
              </a:solidFill>
              <a:latin typeface="Calibri" panose="020F0502020204030204"/>
            </a:endParaRPr>
          </a:p>
        </p:txBody>
      </p:sp>
      <p:sp>
        <p:nvSpPr>
          <p:cNvPr id="24" name="Text 15"/>
          <p:cNvSpPr/>
          <p:nvPr/>
        </p:nvSpPr>
        <p:spPr>
          <a:xfrm>
            <a:off x="4275175" y="5298559"/>
            <a:ext cx="3180907" cy="345559"/>
          </a:xfrm>
          <a:prstGeom prst="rect">
            <a:avLst/>
          </a:prstGeom>
          <a:noFill/>
          <a:ln/>
        </p:spPr>
        <p:txBody>
          <a:bodyPr wrap="none" lIns="0" tIns="0" rIns="0" bIns="0" rtlCol="0" anchor="ctr">
            <a:normAutofit lnSpcReduction="10000"/>
          </a:bodyPr>
          <a:lstStyle/>
          <a:p>
            <a:pPr defTabSz="1219170"/>
            <a:r>
              <a:rPr lang="en-US" sz="2484" b="1" dirty="0">
                <a:solidFill>
                  <a:srgbClr val="59B2BA"/>
                </a:solidFill>
                <a:latin typeface="Inter" pitchFamily="34" charset="0"/>
                <a:ea typeface="Inter" pitchFamily="34" charset="-122"/>
                <a:cs typeface="Inter" pitchFamily="34" charset="-120"/>
              </a:rPr>
              <a:t>rigorous actuarial work.</a:t>
            </a:r>
            <a:endParaRPr lang="en-US" sz="2484" dirty="0">
              <a:solidFill>
                <a:prstClr val="black"/>
              </a:solidFill>
              <a:latin typeface="Calibri" panose="020F0502020204030204"/>
            </a:endParaRPr>
          </a:p>
        </p:txBody>
      </p:sp>
      <p:sp>
        <p:nvSpPr>
          <p:cNvPr id="25" name="Text 16"/>
          <p:cNvSpPr/>
          <p:nvPr/>
        </p:nvSpPr>
        <p:spPr>
          <a:xfrm>
            <a:off x="1041104" y="5294128"/>
            <a:ext cx="3163187" cy="341128"/>
          </a:xfrm>
          <a:prstGeom prst="rect">
            <a:avLst/>
          </a:prstGeom>
          <a:noFill/>
          <a:ln/>
        </p:spPr>
        <p:txBody>
          <a:bodyPr wrap="none" lIns="0" tIns="0" rIns="0" bIns="0" rtlCol="0" anchor="ctr">
            <a:normAutofit lnSpcReduction="10000"/>
          </a:bodyPr>
          <a:lstStyle/>
          <a:p>
            <a:pPr defTabSz="1219170"/>
            <a:r>
              <a:rPr lang="en-US" sz="2463" b="1" dirty="0">
                <a:solidFill>
                  <a:srgbClr val="B8BBBF"/>
                </a:solidFill>
                <a:latin typeface="Inter" pitchFamily="34" charset="0"/>
                <a:ea typeface="Inter" pitchFamily="34" charset="-122"/>
                <a:cs typeface="Inter" pitchFamily="34" charset="-120"/>
              </a:rPr>
              <a:t>No science fiction. Just</a:t>
            </a:r>
            <a:endParaRPr lang="en-US" sz="2463" dirty="0">
              <a:solidFill>
                <a:prstClr val="black"/>
              </a:solidFill>
              <a:latin typeface="Calibri" panose="020F0502020204030204"/>
            </a:endParaRPr>
          </a:p>
        </p:txBody>
      </p:sp>
      <p:pic>
        <p:nvPicPr>
          <p:cNvPr id="26" name="Image 7" descr="preencoded.png"/>
          <p:cNvPicPr>
            <a:picLocks noChangeAspect="1"/>
          </p:cNvPicPr>
          <p:nvPr/>
        </p:nvPicPr>
        <p:blipFill>
          <a:blip r:embed="rId9"/>
          <a:stretch>
            <a:fillRect/>
          </a:stretch>
        </p:blipFill>
        <p:spPr>
          <a:xfrm>
            <a:off x="9684488" y="4049233"/>
            <a:ext cx="1537291" cy="673396"/>
          </a:xfrm>
          <a:prstGeom prst="rect">
            <a:avLst/>
          </a:prstGeom>
        </p:spPr>
      </p:pic>
      <p:pic>
        <p:nvPicPr>
          <p:cNvPr id="27" name="Image 8" descr="preencoded.png"/>
          <p:cNvPicPr>
            <a:picLocks noChangeAspect="1"/>
          </p:cNvPicPr>
          <p:nvPr/>
        </p:nvPicPr>
        <p:blipFill>
          <a:blip r:embed="rId10"/>
          <a:stretch>
            <a:fillRect/>
          </a:stretch>
        </p:blipFill>
        <p:spPr>
          <a:xfrm>
            <a:off x="872757" y="3934047"/>
            <a:ext cx="296825" cy="283535"/>
          </a:xfrm>
          <a:prstGeom prst="rect">
            <a:avLst/>
          </a:prstGeom>
        </p:spPr>
      </p:pic>
      <p:pic>
        <p:nvPicPr>
          <p:cNvPr id="28" name="Image 9" descr="preencoded.png"/>
          <p:cNvPicPr>
            <a:picLocks noChangeAspect="1"/>
          </p:cNvPicPr>
          <p:nvPr/>
        </p:nvPicPr>
        <p:blipFill>
          <a:blip r:embed="rId11"/>
          <a:stretch>
            <a:fillRect/>
          </a:stretch>
        </p:blipFill>
        <p:spPr>
          <a:xfrm>
            <a:off x="9684489" y="2002466"/>
            <a:ext cx="1501849" cy="744279"/>
          </a:xfrm>
          <a:prstGeom prst="rect">
            <a:avLst/>
          </a:prstGeom>
        </p:spPr>
      </p:pic>
      <p:pic>
        <p:nvPicPr>
          <p:cNvPr id="29" name="Image 10" descr="preencoded.png"/>
          <p:cNvPicPr>
            <a:picLocks noChangeAspect="1"/>
          </p:cNvPicPr>
          <p:nvPr/>
        </p:nvPicPr>
        <p:blipFill>
          <a:blip r:embed="rId12"/>
          <a:stretch>
            <a:fillRect/>
          </a:stretch>
        </p:blipFill>
        <p:spPr>
          <a:xfrm>
            <a:off x="2972687" y="1931582"/>
            <a:ext cx="1687919" cy="549349"/>
          </a:xfrm>
          <a:prstGeom prst="rect">
            <a:avLst/>
          </a:prstGeom>
        </p:spPr>
      </p:pic>
      <p:sp>
        <p:nvSpPr>
          <p:cNvPr id="30" name="Text 17"/>
          <p:cNvSpPr/>
          <p:nvPr/>
        </p:nvSpPr>
        <p:spPr>
          <a:xfrm>
            <a:off x="1555013" y="4097966"/>
            <a:ext cx="819593" cy="106325"/>
          </a:xfrm>
          <a:prstGeom prst="rect">
            <a:avLst/>
          </a:prstGeom>
          <a:noFill/>
          <a:ln/>
        </p:spPr>
        <p:txBody>
          <a:bodyPr wrap="none" lIns="0" tIns="0" rIns="0" bIns="0" rtlCol="0" anchor="ctr">
            <a:normAutofit/>
          </a:bodyPr>
          <a:lstStyle/>
          <a:p>
            <a:pPr defTabSz="1219170"/>
            <a:r>
              <a:rPr lang="en-US" sz="505" dirty="0">
                <a:solidFill>
                  <a:srgbClr val="465762"/>
                </a:solidFill>
                <a:latin typeface="Inter" pitchFamily="34" charset="0"/>
                <a:ea typeface="Inter" pitchFamily="34" charset="-122"/>
                <a:cs typeface="Inter" pitchFamily="34" charset="-120"/>
              </a:rPr>
              <a:t>BATA:VOTES_HLDIA.SEHT</a:t>
            </a:r>
            <a:endParaRPr lang="en-US" sz="505" dirty="0">
              <a:solidFill>
                <a:prstClr val="black"/>
              </a:solidFill>
              <a:latin typeface="Calibri" panose="020F0502020204030204"/>
            </a:endParaRPr>
          </a:p>
        </p:txBody>
      </p:sp>
      <p:sp>
        <p:nvSpPr>
          <p:cNvPr id="31" name="Text 18"/>
          <p:cNvSpPr/>
          <p:nvPr/>
        </p:nvSpPr>
        <p:spPr>
          <a:xfrm>
            <a:off x="9768663" y="3442291"/>
            <a:ext cx="1488559" cy="354419"/>
          </a:xfrm>
          <a:prstGeom prst="rect">
            <a:avLst/>
          </a:prstGeom>
          <a:noFill/>
          <a:ln/>
        </p:spPr>
        <p:txBody>
          <a:bodyPr wrap="none" lIns="0" tIns="0" rIns="0" bIns="0" rtlCol="0" anchor="ctr">
            <a:normAutofit lnSpcReduction="10000"/>
          </a:bodyPr>
          <a:lstStyle/>
          <a:p>
            <a:pPr algn="ctr" defTabSz="1219170"/>
            <a:r>
              <a:rPr lang="en-US" sz="1207" b="1" dirty="0">
                <a:solidFill>
                  <a:srgbClr val="ABB4B9"/>
                </a:solidFill>
                <a:latin typeface="Inter" pitchFamily="34" charset="0"/>
                <a:ea typeface="Inter" pitchFamily="34" charset="-122"/>
                <a:cs typeface="Inter" pitchFamily="34" charset="-120"/>
              </a:rPr>
              <a:t>(Argmax-count</a:t>
            </a:r>
            <a:endParaRPr lang="en-US" sz="1207" dirty="0">
              <a:solidFill>
                <a:prstClr val="black"/>
              </a:solidFill>
              <a:latin typeface="Calibri" panose="020F0502020204030204"/>
            </a:endParaRPr>
          </a:p>
          <a:p>
            <a:pPr algn="ctr" defTabSz="1219170"/>
            <a:r>
              <a:rPr lang="en-US" sz="1207" b="1" dirty="0">
                <a:solidFill>
                  <a:srgbClr val="ABB4B9"/>
                </a:solidFill>
                <a:latin typeface="Inter" pitchFamily="34" charset="0"/>
                <a:ea typeface="Inter" pitchFamily="34" charset="-122"/>
                <a:cs typeface="Inter" pitchFamily="34" charset="-120"/>
              </a:rPr>
              <a:t>decision probabilities)</a:t>
            </a:r>
            <a:endParaRPr lang="en-US" sz="1207" dirty="0">
              <a:solidFill>
                <a:prstClr val="black"/>
              </a:solidFill>
              <a:latin typeface="Calibri" panose="020F0502020204030204"/>
            </a:endParaRPr>
          </a:p>
        </p:txBody>
      </p:sp>
      <p:sp>
        <p:nvSpPr>
          <p:cNvPr id="32" name="Text 19"/>
          <p:cNvSpPr/>
          <p:nvPr/>
        </p:nvSpPr>
        <p:spPr>
          <a:xfrm>
            <a:off x="7845942" y="3384698"/>
            <a:ext cx="1018953" cy="527197"/>
          </a:xfrm>
          <a:prstGeom prst="rect">
            <a:avLst/>
          </a:prstGeom>
          <a:noFill/>
          <a:ln/>
        </p:spPr>
        <p:txBody>
          <a:bodyPr wrap="none" lIns="0" tIns="0" rIns="0" bIns="0" rtlCol="0" anchor="ctr">
            <a:normAutofit lnSpcReduction="10000"/>
          </a:bodyPr>
          <a:lstStyle/>
          <a:p>
            <a:pPr algn="ctr" defTabSz="1219170"/>
            <a:r>
              <a:rPr lang="en-US" sz="1200" b="1" dirty="0">
                <a:solidFill>
                  <a:srgbClr val="AEB6BB"/>
                </a:solidFill>
                <a:latin typeface="Inter" pitchFamily="34" charset="0"/>
                <a:ea typeface="Inter" pitchFamily="34" charset="-122"/>
                <a:cs typeface="Inter" pitchFamily="34" charset="-120"/>
              </a:rPr>
              <a:t>(Monte Carlo</a:t>
            </a:r>
            <a:endParaRPr lang="en-US" sz="1200" dirty="0">
              <a:solidFill>
                <a:prstClr val="black"/>
              </a:solidFill>
              <a:latin typeface="Calibri" panose="020F0502020204030204"/>
            </a:endParaRPr>
          </a:p>
          <a:p>
            <a:pPr algn="ctr" defTabSz="1219170"/>
            <a:r>
              <a:rPr lang="en-US" sz="1200" b="1" dirty="0">
                <a:solidFill>
                  <a:srgbClr val="AEB6BB"/>
                </a:solidFill>
                <a:latin typeface="Inter" pitchFamily="34" charset="0"/>
                <a:ea typeface="Inter" pitchFamily="34" charset="-122"/>
                <a:cs typeface="Inter" pitchFamily="34" charset="-120"/>
              </a:rPr>
              <a:t>integration,</a:t>
            </a:r>
            <a:endParaRPr lang="en-US" sz="1200" dirty="0">
              <a:solidFill>
                <a:prstClr val="black"/>
              </a:solidFill>
              <a:latin typeface="Calibri" panose="020F0502020204030204"/>
            </a:endParaRPr>
          </a:p>
          <a:p>
            <a:pPr algn="ctr" defTabSz="1219170"/>
            <a:r>
              <a:rPr lang="en-US" sz="1200" b="1" dirty="0">
                <a:solidFill>
                  <a:srgbClr val="AEB6BB"/>
                </a:solidFill>
                <a:latin typeface="Inter" pitchFamily="34" charset="0"/>
                <a:ea typeface="Inter" pitchFamily="34" charset="-122"/>
                <a:cs typeface="Inter" pitchFamily="34" charset="-120"/>
              </a:rPr>
              <a:t>Dirichlet noise)</a:t>
            </a:r>
            <a:endParaRPr lang="en-US" sz="1200" dirty="0">
              <a:solidFill>
                <a:prstClr val="black"/>
              </a:solidFill>
              <a:latin typeface="Calibri" panose="020F0502020204030204"/>
            </a:endParaRPr>
          </a:p>
        </p:txBody>
      </p:sp>
      <p:sp>
        <p:nvSpPr>
          <p:cNvPr id="33" name="Text 20"/>
          <p:cNvSpPr/>
          <p:nvPr/>
        </p:nvSpPr>
        <p:spPr>
          <a:xfrm>
            <a:off x="5657407" y="3473304"/>
            <a:ext cx="1063256" cy="358849"/>
          </a:xfrm>
          <a:prstGeom prst="rect">
            <a:avLst/>
          </a:prstGeom>
          <a:noFill/>
          <a:ln/>
        </p:spPr>
        <p:txBody>
          <a:bodyPr wrap="none" lIns="0" tIns="0" rIns="0" bIns="0" rtlCol="0" anchor="ctr">
            <a:normAutofit lnSpcReduction="10000"/>
          </a:bodyPr>
          <a:lstStyle/>
          <a:p>
            <a:pPr algn="ctr" defTabSz="1219170"/>
            <a:r>
              <a:rPr lang="en-US" sz="1207" b="1" dirty="0">
                <a:solidFill>
                  <a:srgbClr val="A8AFB5"/>
                </a:solidFill>
                <a:latin typeface="Inter" pitchFamily="34" charset="0"/>
                <a:ea typeface="Inter" pitchFamily="34" charset="-122"/>
                <a:cs typeface="Inter" pitchFamily="34" charset="-120"/>
              </a:rPr>
              <a:t>(The Sequential</a:t>
            </a:r>
            <a:endParaRPr lang="en-US" sz="1207" dirty="0">
              <a:solidFill>
                <a:prstClr val="black"/>
              </a:solidFill>
              <a:latin typeface="Calibri" panose="020F0502020204030204"/>
            </a:endParaRPr>
          </a:p>
          <a:p>
            <a:pPr algn="ctr" defTabSz="1219170"/>
            <a:r>
              <a:rPr lang="en-US" sz="1207" b="1" dirty="0">
                <a:solidFill>
                  <a:srgbClr val="A8AFB5"/>
                </a:solidFill>
                <a:latin typeface="Inter" pitchFamily="34" charset="0"/>
                <a:ea typeface="Inter" pitchFamily="34" charset="-122"/>
                <a:cs typeface="Inter" pitchFamily="34" charset="-120"/>
              </a:rPr>
              <a:t>Game Tree)</a:t>
            </a:r>
            <a:endParaRPr lang="en-US" sz="1207" dirty="0">
              <a:solidFill>
                <a:prstClr val="black"/>
              </a:solidFill>
              <a:latin typeface="Calibri" panose="020F0502020204030204"/>
            </a:endParaRPr>
          </a:p>
        </p:txBody>
      </p:sp>
      <p:sp>
        <p:nvSpPr>
          <p:cNvPr id="34" name="Text 21"/>
          <p:cNvSpPr/>
          <p:nvPr/>
        </p:nvSpPr>
        <p:spPr>
          <a:xfrm>
            <a:off x="3451151" y="3473303"/>
            <a:ext cx="1076547" cy="354419"/>
          </a:xfrm>
          <a:prstGeom prst="rect">
            <a:avLst/>
          </a:prstGeom>
          <a:noFill/>
          <a:ln/>
        </p:spPr>
        <p:txBody>
          <a:bodyPr wrap="none" lIns="0" tIns="0" rIns="0" bIns="0" rtlCol="0" anchor="ctr">
            <a:normAutofit lnSpcReduction="10000"/>
          </a:bodyPr>
          <a:lstStyle/>
          <a:p>
            <a:pPr algn="ctr" defTabSz="1219170"/>
            <a:r>
              <a:rPr lang="en-US" sz="1213" b="1" dirty="0">
                <a:solidFill>
                  <a:srgbClr val="AFB6BB"/>
                </a:solidFill>
                <a:latin typeface="Inter" pitchFamily="34" charset="0"/>
                <a:ea typeface="Inter" pitchFamily="34" charset="-122"/>
                <a:cs typeface="Inter" pitchFamily="34" charset="-120"/>
              </a:rPr>
              <a:t>(GenAl scenario</a:t>
            </a:r>
            <a:endParaRPr lang="en-US" sz="1213" dirty="0">
              <a:solidFill>
                <a:prstClr val="black"/>
              </a:solidFill>
              <a:latin typeface="Calibri" panose="020F0502020204030204"/>
            </a:endParaRPr>
          </a:p>
          <a:p>
            <a:pPr algn="ctr" defTabSz="1219170"/>
            <a:r>
              <a:rPr lang="en-US" sz="1213" b="1" dirty="0">
                <a:solidFill>
                  <a:srgbClr val="AFB6BB"/>
                </a:solidFill>
                <a:latin typeface="Inter" pitchFamily="34" charset="0"/>
                <a:ea typeface="Inter" pitchFamily="34" charset="-122"/>
                <a:cs typeface="Inter" pitchFamily="34" charset="-120"/>
              </a:rPr>
              <a:t>elicitation)</a:t>
            </a:r>
            <a:endParaRPr lang="en-US" sz="1213" dirty="0">
              <a:solidFill>
                <a:prstClr val="black"/>
              </a:solidFill>
              <a:latin typeface="Calibri" panose="020F0502020204030204"/>
            </a:endParaRPr>
          </a:p>
        </p:txBody>
      </p:sp>
      <p:sp>
        <p:nvSpPr>
          <p:cNvPr id="35" name="Text 22"/>
          <p:cNvSpPr/>
          <p:nvPr/>
        </p:nvSpPr>
        <p:spPr>
          <a:xfrm>
            <a:off x="1200593" y="3491023"/>
            <a:ext cx="1182872" cy="341128"/>
          </a:xfrm>
          <a:prstGeom prst="rect">
            <a:avLst/>
          </a:prstGeom>
          <a:noFill/>
          <a:ln/>
        </p:spPr>
        <p:txBody>
          <a:bodyPr wrap="none" lIns="0" tIns="0" rIns="0" bIns="0" rtlCol="0" anchor="ctr">
            <a:normAutofit lnSpcReduction="10000"/>
          </a:bodyPr>
          <a:lstStyle/>
          <a:p>
            <a:pPr defTabSz="1219170"/>
            <a:r>
              <a:rPr lang="en-US" sz="1213" dirty="0">
                <a:solidFill>
                  <a:srgbClr val="A7AFB4"/>
                </a:solidFill>
                <a:latin typeface="Inter" pitchFamily="34" charset="0"/>
                <a:ea typeface="Inter" pitchFamily="34" charset="-122"/>
                <a:cs typeface="Inter" pitchFamily="34" charset="-120"/>
              </a:rPr>
              <a:t>(Historical voting,</a:t>
            </a:r>
            <a:endParaRPr lang="en-US" sz="1213" dirty="0">
              <a:solidFill>
                <a:prstClr val="black"/>
              </a:solidFill>
              <a:latin typeface="Calibri" panose="020F0502020204030204"/>
            </a:endParaRPr>
          </a:p>
          <a:p>
            <a:pPr defTabSz="1219170"/>
            <a:r>
              <a:rPr lang="en-US" sz="1213" dirty="0">
                <a:solidFill>
                  <a:srgbClr val="A7AFB4"/>
                </a:solidFill>
                <a:latin typeface="Inter" pitchFamily="34" charset="0"/>
                <a:ea typeface="Inter" pitchFamily="34" charset="-122"/>
                <a:cs typeface="Inter" pitchFamily="34" charset="-120"/>
              </a:rPr>
              <a:t>media sentiment)</a:t>
            </a:r>
            <a:endParaRPr lang="en-US" sz="1213" dirty="0">
              <a:solidFill>
                <a:prstClr val="black"/>
              </a:solidFill>
              <a:latin typeface="Calibri" panose="020F0502020204030204"/>
            </a:endParaRPr>
          </a:p>
        </p:txBody>
      </p:sp>
      <p:sp>
        <p:nvSpPr>
          <p:cNvPr id="36" name="Text 23"/>
          <p:cNvSpPr/>
          <p:nvPr/>
        </p:nvSpPr>
        <p:spPr>
          <a:xfrm>
            <a:off x="10052198" y="2941675"/>
            <a:ext cx="948069" cy="469604"/>
          </a:xfrm>
          <a:prstGeom prst="rect">
            <a:avLst/>
          </a:prstGeom>
          <a:noFill/>
          <a:ln/>
        </p:spPr>
        <p:txBody>
          <a:bodyPr wrap="none" lIns="0" tIns="0" rIns="0" bIns="0" rtlCol="0" anchor="ctr">
            <a:normAutofit lnSpcReduction="10000"/>
          </a:bodyPr>
          <a:lstStyle/>
          <a:p>
            <a:pPr algn="ctr" defTabSz="1219170"/>
            <a:r>
              <a:rPr lang="en-US" sz="1595" b="1" dirty="0">
                <a:solidFill>
                  <a:srgbClr val="C8CFD2"/>
                </a:solidFill>
                <a:latin typeface="Inter" pitchFamily="34" charset="0"/>
                <a:ea typeface="Inter" pitchFamily="34" charset="-122"/>
                <a:cs typeface="Inter" pitchFamily="34" charset="-120"/>
              </a:rPr>
              <a:t>Expected</a:t>
            </a:r>
            <a:endParaRPr lang="en-US" sz="1595" dirty="0">
              <a:solidFill>
                <a:prstClr val="black"/>
              </a:solidFill>
              <a:latin typeface="Calibri" panose="020F0502020204030204"/>
            </a:endParaRPr>
          </a:p>
          <a:p>
            <a:pPr algn="ctr" defTabSz="1219170"/>
            <a:r>
              <a:rPr lang="en-US" sz="1595" b="1" dirty="0">
                <a:solidFill>
                  <a:srgbClr val="C8CFD2"/>
                </a:solidFill>
                <a:latin typeface="Inter" pitchFamily="34" charset="0"/>
                <a:ea typeface="Inter" pitchFamily="34" charset="-122"/>
                <a:cs typeface="Inter" pitchFamily="34" charset="-120"/>
              </a:rPr>
              <a:t>Utilities</a:t>
            </a:r>
            <a:endParaRPr lang="en-US" sz="1595" dirty="0">
              <a:solidFill>
                <a:prstClr val="black"/>
              </a:solidFill>
              <a:latin typeface="Calibri" panose="020F0502020204030204"/>
            </a:endParaRPr>
          </a:p>
        </p:txBody>
      </p:sp>
      <p:sp>
        <p:nvSpPr>
          <p:cNvPr id="37" name="Text 24"/>
          <p:cNvSpPr/>
          <p:nvPr/>
        </p:nvSpPr>
        <p:spPr>
          <a:xfrm>
            <a:off x="7837081" y="2892942"/>
            <a:ext cx="1041104" cy="465175"/>
          </a:xfrm>
          <a:prstGeom prst="rect">
            <a:avLst/>
          </a:prstGeom>
          <a:noFill/>
          <a:ln/>
        </p:spPr>
        <p:txBody>
          <a:bodyPr wrap="none" lIns="0" tIns="0" rIns="0" bIns="0" rtlCol="0" anchor="ctr">
            <a:normAutofit lnSpcReduction="10000"/>
          </a:bodyPr>
          <a:lstStyle/>
          <a:p>
            <a:pPr defTabSz="1219170"/>
            <a:r>
              <a:rPr lang="en-US" sz="1591" b="1" dirty="0">
                <a:solidFill>
                  <a:srgbClr val="CCD2D5"/>
                </a:solidFill>
                <a:latin typeface="Inter" pitchFamily="34" charset="0"/>
                <a:ea typeface="Inter" pitchFamily="34" charset="-122"/>
                <a:cs typeface="Inter" pitchFamily="34" charset="-120"/>
              </a:rPr>
              <a:t>Simulated</a:t>
            </a:r>
            <a:endParaRPr lang="en-US" sz="1591" dirty="0">
              <a:solidFill>
                <a:prstClr val="black"/>
              </a:solidFill>
              <a:latin typeface="Calibri" panose="020F0502020204030204"/>
            </a:endParaRPr>
          </a:p>
          <a:p>
            <a:pPr defTabSz="1219170"/>
            <a:r>
              <a:rPr lang="en-US" sz="1591" b="1" dirty="0">
                <a:solidFill>
                  <a:srgbClr val="CCD2D5"/>
                </a:solidFill>
                <a:latin typeface="Inter" pitchFamily="34" charset="0"/>
                <a:ea typeface="Inter" pitchFamily="34" charset="-122"/>
                <a:cs typeface="Inter" pitchFamily="34" charset="-120"/>
              </a:rPr>
              <a:t>Outcomes</a:t>
            </a:r>
            <a:endParaRPr lang="en-US" sz="1591" dirty="0">
              <a:solidFill>
                <a:prstClr val="black"/>
              </a:solidFill>
              <a:latin typeface="Calibri" panose="020F0502020204030204"/>
            </a:endParaRPr>
          </a:p>
        </p:txBody>
      </p:sp>
      <p:sp>
        <p:nvSpPr>
          <p:cNvPr id="38" name="Text 25"/>
          <p:cNvSpPr/>
          <p:nvPr/>
        </p:nvSpPr>
        <p:spPr>
          <a:xfrm>
            <a:off x="5489059" y="2981547"/>
            <a:ext cx="1391093" cy="482896"/>
          </a:xfrm>
          <a:prstGeom prst="rect">
            <a:avLst/>
          </a:prstGeom>
          <a:noFill/>
          <a:ln/>
        </p:spPr>
        <p:txBody>
          <a:bodyPr wrap="none" lIns="0" tIns="0" rIns="0" bIns="0" rtlCol="0" anchor="ctr">
            <a:normAutofit lnSpcReduction="10000"/>
          </a:bodyPr>
          <a:lstStyle/>
          <a:p>
            <a:pPr defTabSz="1219170"/>
            <a:r>
              <a:rPr lang="en-US" sz="1604" b="1" dirty="0">
                <a:solidFill>
                  <a:srgbClr val="CED4D7"/>
                </a:solidFill>
                <a:latin typeface="Inter" pitchFamily="34" charset="0"/>
                <a:ea typeface="Inter" pitchFamily="34" charset="-122"/>
                <a:cs typeface="Inter" pitchFamily="34" charset="-120"/>
              </a:rPr>
              <a:t>Scenario Tree</a:t>
            </a:r>
            <a:endParaRPr lang="en-US" sz="1604" dirty="0">
              <a:solidFill>
                <a:prstClr val="black"/>
              </a:solidFill>
              <a:latin typeface="Calibri" panose="020F0502020204030204"/>
            </a:endParaRPr>
          </a:p>
          <a:p>
            <a:pPr defTabSz="1219170"/>
            <a:r>
              <a:rPr lang="en-US" sz="1604" b="1" dirty="0">
                <a:solidFill>
                  <a:srgbClr val="CED4D7"/>
                </a:solidFill>
                <a:latin typeface="Inter" pitchFamily="34" charset="0"/>
                <a:ea typeface="Inter" pitchFamily="34" charset="-122"/>
                <a:cs typeface="Inter" pitchFamily="34" charset="-120"/>
              </a:rPr>
              <a:t>Construction</a:t>
            </a:r>
            <a:endParaRPr lang="en-US" sz="1604" dirty="0">
              <a:solidFill>
                <a:prstClr val="black"/>
              </a:solidFill>
              <a:latin typeface="Calibri" panose="020F0502020204030204"/>
            </a:endParaRPr>
          </a:p>
        </p:txBody>
      </p:sp>
      <p:sp>
        <p:nvSpPr>
          <p:cNvPr id="39" name="Text 26"/>
          <p:cNvSpPr/>
          <p:nvPr/>
        </p:nvSpPr>
        <p:spPr>
          <a:xfrm>
            <a:off x="3397989" y="2972688"/>
            <a:ext cx="1178441" cy="478465"/>
          </a:xfrm>
          <a:prstGeom prst="rect">
            <a:avLst/>
          </a:prstGeom>
          <a:noFill/>
          <a:ln/>
        </p:spPr>
        <p:txBody>
          <a:bodyPr wrap="none" lIns="0" tIns="0" rIns="0" bIns="0" rtlCol="0" anchor="ctr">
            <a:normAutofit lnSpcReduction="10000"/>
          </a:bodyPr>
          <a:lstStyle/>
          <a:p>
            <a:pPr algn="ctr" defTabSz="1219170"/>
            <a:r>
              <a:rPr lang="en-US" sz="1601" b="1" dirty="0">
                <a:solidFill>
                  <a:srgbClr val="BEC3C6"/>
                </a:solidFill>
                <a:latin typeface="Inter" pitchFamily="34" charset="0"/>
                <a:ea typeface="Inter" pitchFamily="34" charset="-122"/>
                <a:cs typeface="Inter" pitchFamily="34" charset="-120"/>
              </a:rPr>
              <a:t>Digital Twin</a:t>
            </a:r>
            <a:endParaRPr lang="en-US" sz="1601" dirty="0">
              <a:solidFill>
                <a:prstClr val="black"/>
              </a:solidFill>
              <a:latin typeface="Calibri" panose="020F0502020204030204"/>
            </a:endParaRPr>
          </a:p>
          <a:p>
            <a:pPr algn="ctr" defTabSz="1219170"/>
            <a:r>
              <a:rPr lang="en-US" sz="1601" b="1" dirty="0">
                <a:solidFill>
                  <a:srgbClr val="BEC3C6"/>
                </a:solidFill>
                <a:latin typeface="Inter" pitchFamily="34" charset="0"/>
                <a:ea typeface="Inter" pitchFamily="34" charset="-122"/>
                <a:cs typeface="Inter" pitchFamily="34" charset="-120"/>
              </a:rPr>
              <a:t>Priors</a:t>
            </a:r>
            <a:endParaRPr lang="en-US" sz="1601" dirty="0">
              <a:solidFill>
                <a:prstClr val="black"/>
              </a:solidFill>
              <a:latin typeface="Calibri" panose="020F0502020204030204"/>
            </a:endParaRPr>
          </a:p>
        </p:txBody>
      </p:sp>
      <p:sp>
        <p:nvSpPr>
          <p:cNvPr id="40" name="Text 27"/>
          <p:cNvSpPr/>
          <p:nvPr/>
        </p:nvSpPr>
        <p:spPr>
          <a:xfrm>
            <a:off x="1289197" y="2977117"/>
            <a:ext cx="1014523" cy="491756"/>
          </a:xfrm>
          <a:prstGeom prst="rect">
            <a:avLst/>
          </a:prstGeom>
          <a:noFill/>
          <a:ln/>
        </p:spPr>
        <p:txBody>
          <a:bodyPr wrap="none" lIns="0" tIns="0" rIns="0" bIns="0" rtlCol="0" anchor="ctr">
            <a:normAutofit/>
          </a:bodyPr>
          <a:lstStyle/>
          <a:p>
            <a:pPr algn="ctr" defTabSz="1219170"/>
            <a:r>
              <a:rPr lang="en-US" sz="1595" b="1" dirty="0">
                <a:solidFill>
                  <a:srgbClr val="C1C7C9"/>
                </a:solidFill>
                <a:latin typeface="Inter" pitchFamily="34" charset="0"/>
                <a:ea typeface="Inter" pitchFamily="34" charset="-122"/>
                <a:cs typeface="Inter" pitchFamily="34" charset="-120"/>
              </a:rPr>
              <a:t>Evidence</a:t>
            </a:r>
            <a:endParaRPr lang="en-US" sz="1595" dirty="0">
              <a:solidFill>
                <a:prstClr val="black"/>
              </a:solidFill>
              <a:latin typeface="Calibri" panose="020F0502020204030204"/>
            </a:endParaRPr>
          </a:p>
          <a:p>
            <a:pPr algn="ctr" defTabSz="1219170"/>
            <a:r>
              <a:rPr lang="en-US" sz="1595" b="1" dirty="0">
                <a:solidFill>
                  <a:srgbClr val="C1C7C9"/>
                </a:solidFill>
                <a:latin typeface="Inter" pitchFamily="34" charset="0"/>
                <a:ea typeface="Inter" pitchFamily="34" charset="-122"/>
                <a:cs typeface="Inter" pitchFamily="34" charset="-120"/>
              </a:rPr>
              <a:t>Gathering</a:t>
            </a:r>
            <a:endParaRPr lang="en-US" sz="1595" dirty="0">
              <a:solidFill>
                <a:prstClr val="black"/>
              </a:solidFill>
              <a:latin typeface="Calibri" panose="020F0502020204030204"/>
            </a:endParaRPr>
          </a:p>
        </p:txBody>
      </p:sp>
      <p:sp>
        <p:nvSpPr>
          <p:cNvPr id="41" name="Text 28"/>
          <p:cNvSpPr/>
          <p:nvPr/>
        </p:nvSpPr>
        <p:spPr>
          <a:xfrm>
            <a:off x="9901570" y="2383466"/>
            <a:ext cx="336697" cy="128477"/>
          </a:xfrm>
          <a:prstGeom prst="rect">
            <a:avLst/>
          </a:prstGeom>
          <a:noFill/>
          <a:ln/>
        </p:spPr>
        <p:txBody>
          <a:bodyPr wrap="none" lIns="0" tIns="0" rIns="0" bIns="0" rtlCol="0" anchor="ctr">
            <a:normAutofit fontScale="92500" lnSpcReduction="10000"/>
          </a:bodyPr>
          <a:lstStyle/>
          <a:p>
            <a:pPr defTabSz="1219170"/>
            <a:r>
              <a:rPr lang="en-US" sz="1008" b="1" dirty="0">
                <a:solidFill>
                  <a:srgbClr val="59ADB9"/>
                </a:solidFill>
                <a:latin typeface="Inter" pitchFamily="34" charset="0"/>
                <a:ea typeface="Inter" pitchFamily="34" charset="-122"/>
                <a:cs typeface="Inter" pitchFamily="34" charset="-120"/>
              </a:rPr>
              <a:t>V4.89</a:t>
            </a:r>
            <a:endParaRPr lang="en-US" sz="1008" dirty="0">
              <a:solidFill>
                <a:prstClr val="black"/>
              </a:solidFill>
              <a:latin typeface="Calibri" panose="020F0502020204030204"/>
            </a:endParaRPr>
          </a:p>
        </p:txBody>
      </p:sp>
      <p:sp>
        <p:nvSpPr>
          <p:cNvPr id="42" name="Text 29"/>
          <p:cNvSpPr/>
          <p:nvPr/>
        </p:nvSpPr>
        <p:spPr>
          <a:xfrm>
            <a:off x="881617" y="2640419"/>
            <a:ext cx="832884" cy="93035"/>
          </a:xfrm>
          <a:prstGeom prst="rect">
            <a:avLst/>
          </a:prstGeom>
          <a:noFill/>
          <a:ln/>
        </p:spPr>
        <p:txBody>
          <a:bodyPr wrap="none" lIns="0" tIns="0" rIns="0" bIns="0" rtlCol="0" anchor="ctr">
            <a:normAutofit/>
          </a:bodyPr>
          <a:lstStyle/>
          <a:p>
            <a:pPr defTabSz="1219170"/>
            <a:r>
              <a:rPr lang="en-US" sz="505" dirty="0">
                <a:solidFill>
                  <a:srgbClr val="4B5B65"/>
                </a:solidFill>
                <a:latin typeface="Inter" pitchFamily="34" charset="0"/>
                <a:ea typeface="Inter" pitchFamily="34" charset="-122"/>
                <a:cs typeface="Inter" pitchFamily="34" charset="-120"/>
              </a:rPr>
              <a:t>DATA:VOTES_RESTA_SENT</a:t>
            </a:r>
            <a:endParaRPr lang="en-US" sz="505" dirty="0">
              <a:solidFill>
                <a:prstClr val="black"/>
              </a:solidFill>
              <a:latin typeface="Calibri" panose="020F0502020204030204"/>
            </a:endParaRPr>
          </a:p>
        </p:txBody>
      </p:sp>
      <p:sp>
        <p:nvSpPr>
          <p:cNvPr id="43" name="Text 30"/>
          <p:cNvSpPr/>
          <p:nvPr/>
        </p:nvSpPr>
        <p:spPr>
          <a:xfrm>
            <a:off x="606942" y="491756"/>
            <a:ext cx="5276407" cy="970221"/>
          </a:xfrm>
          <a:prstGeom prst="rect">
            <a:avLst/>
          </a:prstGeom>
          <a:noFill/>
          <a:ln/>
        </p:spPr>
        <p:txBody>
          <a:bodyPr wrap="none" lIns="0" tIns="0" rIns="0" bIns="0" rtlCol="0" anchor="ctr">
            <a:normAutofit lnSpcReduction="10000"/>
          </a:bodyPr>
          <a:lstStyle/>
          <a:p>
            <a:pPr defTabSz="1219170"/>
            <a:r>
              <a:rPr lang="en-US" sz="3237" b="1" dirty="0">
                <a:solidFill>
                  <a:srgbClr val="E0E2E3"/>
                </a:solidFill>
                <a:latin typeface="Inter" pitchFamily="34" charset="0"/>
                <a:ea typeface="Inter" pitchFamily="34" charset="-122"/>
                <a:cs typeface="Inter" pitchFamily="34" charset="-120"/>
              </a:rPr>
              <a:t>From qualitative beliefs to</a:t>
            </a:r>
            <a:endParaRPr lang="en-US" sz="3237" dirty="0">
              <a:solidFill>
                <a:prstClr val="black"/>
              </a:solidFill>
              <a:latin typeface="Calibri" panose="020F0502020204030204"/>
            </a:endParaRPr>
          </a:p>
          <a:p>
            <a:pPr defTabSz="1219170"/>
            <a:r>
              <a:rPr lang="en-US" sz="3237" b="1" dirty="0">
                <a:solidFill>
                  <a:srgbClr val="E0E2E3"/>
                </a:solidFill>
                <a:latin typeface="Inter" pitchFamily="34" charset="0"/>
                <a:ea typeface="Inter" pitchFamily="34" charset="-122"/>
                <a:cs typeface="Inter" pitchFamily="34" charset="-120"/>
              </a:rPr>
              <a:t>probability distributions</a:t>
            </a:r>
            <a:endParaRPr lang="en-US" sz="3237" dirty="0">
              <a:solidFill>
                <a:prstClr val="black"/>
              </a:solidFill>
              <a:latin typeface="Calibri" panose="020F0502020204030204"/>
            </a:endParaRPr>
          </a:p>
        </p:txBody>
      </p:sp>
      <p:pic>
        <p:nvPicPr>
          <p:cNvPr id="44" name="Image 11" descr="preencoded.png"/>
          <p:cNvPicPr>
            <a:picLocks noChangeAspect="1"/>
          </p:cNvPicPr>
          <p:nvPr/>
        </p:nvPicPr>
        <p:blipFill>
          <a:blip r:embed="rId13"/>
          <a:stretch>
            <a:fillRect/>
          </a:stretch>
        </p:blipFill>
        <p:spPr>
          <a:xfrm>
            <a:off x="341128" y="3530896"/>
            <a:ext cx="132907" cy="141768"/>
          </a:xfrm>
          <a:prstGeom prst="rect">
            <a:avLst/>
          </a:prstGeom>
        </p:spPr>
      </p:pic>
      <p:pic>
        <p:nvPicPr>
          <p:cNvPr id="45" name="Image 12" descr="preencoded.png"/>
          <p:cNvPicPr>
            <a:picLocks noChangeAspect="1"/>
          </p:cNvPicPr>
          <p:nvPr/>
        </p:nvPicPr>
        <p:blipFill>
          <a:blip r:embed="rId14"/>
          <a:stretch>
            <a:fillRect/>
          </a:stretch>
        </p:blipFill>
        <p:spPr>
          <a:xfrm>
            <a:off x="558210" y="3344825"/>
            <a:ext cx="137337" cy="132907"/>
          </a:xfrm>
          <a:prstGeom prst="rect">
            <a:avLst/>
          </a:prstGeom>
        </p:spPr>
      </p:pic>
      <p:pic>
        <p:nvPicPr>
          <p:cNvPr id="46" name="Image 13" descr="preencoded.png"/>
          <p:cNvPicPr>
            <a:picLocks noChangeAspect="1"/>
          </p:cNvPicPr>
          <p:nvPr/>
        </p:nvPicPr>
        <p:blipFill>
          <a:blip r:embed="rId15"/>
          <a:stretch>
            <a:fillRect/>
          </a:stretch>
        </p:blipFill>
        <p:spPr>
          <a:xfrm>
            <a:off x="372140" y="3163188"/>
            <a:ext cx="132907" cy="137337"/>
          </a:xfrm>
          <a:prstGeom prst="rect">
            <a:avLst/>
          </a:prstGeom>
        </p:spPr>
      </p:pic>
      <p:pic>
        <p:nvPicPr>
          <p:cNvPr id="47" name="Image 14" descr="preencoded.png"/>
          <p:cNvPicPr>
            <a:picLocks noChangeAspect="1"/>
          </p:cNvPicPr>
          <p:nvPr/>
        </p:nvPicPr>
        <p:blipFill>
          <a:blip r:embed="rId16"/>
          <a:stretch>
            <a:fillRect/>
          </a:stretch>
        </p:blipFill>
        <p:spPr>
          <a:xfrm>
            <a:off x="598081" y="3016989"/>
            <a:ext cx="132907" cy="137337"/>
          </a:xfrm>
          <a:prstGeom prst="rect">
            <a:avLst/>
          </a:prstGeom>
        </p:spPr>
      </p:pic>
      <p:pic>
        <p:nvPicPr>
          <p:cNvPr id="48" name="Image 15" descr="preencoded.png"/>
          <p:cNvPicPr>
            <a:picLocks noChangeAspect="1"/>
          </p:cNvPicPr>
          <p:nvPr/>
        </p:nvPicPr>
        <p:blipFill>
          <a:blip r:embed="rId17"/>
          <a:stretch>
            <a:fillRect/>
          </a:stretch>
        </p:blipFill>
        <p:spPr>
          <a:xfrm>
            <a:off x="212651" y="2906232"/>
            <a:ext cx="132907" cy="132907"/>
          </a:xfrm>
          <a:prstGeom prst="rect">
            <a:avLst/>
          </a:prstGeom>
        </p:spPr>
      </p:pic>
      <p:sp>
        <p:nvSpPr>
          <p:cNvPr id="49" name="Text 31"/>
          <p:cNvSpPr/>
          <p:nvPr/>
        </p:nvSpPr>
        <p:spPr>
          <a:xfrm>
            <a:off x="571501" y="2179675"/>
            <a:ext cx="1648047" cy="243663"/>
          </a:xfrm>
          <a:prstGeom prst="rect">
            <a:avLst/>
          </a:prstGeom>
          <a:noFill/>
          <a:ln/>
        </p:spPr>
        <p:txBody>
          <a:bodyPr wrap="none" lIns="0" tIns="0" rIns="0" bIns="0" rtlCol="0" anchor="ctr">
            <a:normAutofit lnSpcReduction="10000"/>
          </a:bodyPr>
          <a:lstStyle/>
          <a:p>
            <a:pPr defTabSz="1219170"/>
            <a:r>
              <a:rPr lang="en-US" sz="1608" b="1" dirty="0">
                <a:solidFill>
                  <a:srgbClr val="899EAA"/>
                </a:solidFill>
                <a:latin typeface="Inter" pitchFamily="34" charset="0"/>
                <a:ea typeface="Inter" pitchFamily="34" charset="-122"/>
                <a:cs typeface="Inter" pitchFamily="34" charset="-120"/>
              </a:rPr>
              <a:t>Actuarial Engine</a:t>
            </a:r>
            <a:endParaRPr lang="en-US" sz="1608" dirty="0">
              <a:solidFill>
                <a:prstClr val="black"/>
              </a:solidFill>
              <a:latin typeface="Calibri" panose="020F0502020204030204"/>
            </a:endParaRPr>
          </a:p>
        </p:txBody>
      </p:sp>
      <p:sp>
        <p:nvSpPr>
          <p:cNvPr id="5" name="Slide Number Placeholder 3">
            <a:extLst>
              <a:ext uri="{FF2B5EF4-FFF2-40B4-BE49-F238E27FC236}">
                <a16:creationId xmlns:a16="http://schemas.microsoft.com/office/drawing/2014/main" id="{0CA6246F-CC6F-95AA-519F-3068A8E84F62}"/>
              </a:ext>
            </a:extLst>
          </p:cNvPr>
          <p:cNvSpPr txBox="1">
            <a:spLocks/>
          </p:cNvSpPr>
          <p:nvPr/>
        </p:nvSpPr>
        <p:spPr>
          <a:xfrm>
            <a:off x="11467577" y="6400800"/>
            <a:ext cx="416447" cy="18648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41AFF56-1126-4107-9C02-BC0EFBF16431}" type="slidenum">
              <a:rPr lang="en-GB" sz="1000" smtClean="0">
                <a:solidFill>
                  <a:schemeClr val="bg1"/>
                </a:solidFill>
                <a:latin typeface="ABC Oracle Medium" panose="020B0504040202060203" pitchFamily="34" charset="77"/>
              </a:rPr>
              <a:pPr algn="r">
                <a:defRPr/>
              </a:pPr>
              <a:t>19</a:t>
            </a:fld>
            <a:endParaRPr lang="en-GB" sz="1000" dirty="0">
              <a:solidFill>
                <a:schemeClr val="bg1"/>
              </a:solidFill>
              <a:latin typeface="ABC Oracle Medium" panose="020B0504040202060203" pitchFamily="34" charset="77"/>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35542-F1D4-1E54-3D46-A5991883F7D1}"/>
              </a:ext>
            </a:extLst>
          </p:cNvPr>
          <p:cNvSpPr>
            <a:spLocks noGrp="1"/>
          </p:cNvSpPr>
          <p:nvPr>
            <p:ph type="title"/>
          </p:nvPr>
        </p:nvSpPr>
        <p:spPr/>
        <p:txBody>
          <a:bodyPr/>
          <a:lstStyle/>
          <a:p>
            <a:r>
              <a:rPr lang="en-US" dirty="0"/>
              <a:t>Contents</a:t>
            </a:r>
          </a:p>
        </p:txBody>
      </p:sp>
      <p:sp>
        <p:nvSpPr>
          <p:cNvPr id="3" name="Content Placeholder 2">
            <a:extLst>
              <a:ext uri="{FF2B5EF4-FFF2-40B4-BE49-F238E27FC236}">
                <a16:creationId xmlns:a16="http://schemas.microsoft.com/office/drawing/2014/main" id="{578EAAE7-0573-D688-E79B-689FE151F744}"/>
              </a:ext>
            </a:extLst>
          </p:cNvPr>
          <p:cNvSpPr>
            <a:spLocks noGrp="1"/>
          </p:cNvSpPr>
          <p:nvPr>
            <p:ph idx="1"/>
          </p:nvPr>
        </p:nvSpPr>
        <p:spPr/>
        <p:txBody>
          <a:bodyPr/>
          <a:lstStyle/>
          <a:p>
            <a:r>
              <a:rPr lang="en-US" dirty="0"/>
              <a:t>Introduction	03</a:t>
            </a:r>
          </a:p>
          <a:p>
            <a:r>
              <a:rPr lang="en-US" dirty="0"/>
              <a:t>Case Study: Qantas 01-Sep-2023	07</a:t>
            </a:r>
          </a:p>
          <a:p>
            <a:r>
              <a:rPr lang="en-US" dirty="0"/>
              <a:t>New Tools: ARA and AI	13</a:t>
            </a:r>
          </a:p>
          <a:p>
            <a:r>
              <a:rPr lang="en-US" dirty="0"/>
              <a:t>Results	20</a:t>
            </a:r>
          </a:p>
          <a:p>
            <a:r>
              <a:rPr lang="en-US" dirty="0"/>
              <a:t>Ethics and Professionalism	25</a:t>
            </a:r>
          </a:p>
          <a:p>
            <a:r>
              <a:rPr lang="en-US" dirty="0"/>
              <a:t>Conclusion	27</a:t>
            </a:r>
          </a:p>
        </p:txBody>
      </p:sp>
      <p:sp>
        <p:nvSpPr>
          <p:cNvPr id="4" name="Slide Number Placeholder 3">
            <a:extLst>
              <a:ext uri="{FF2B5EF4-FFF2-40B4-BE49-F238E27FC236}">
                <a16:creationId xmlns:a16="http://schemas.microsoft.com/office/drawing/2014/main" id="{7B9E70DC-B905-725D-1D47-F3EF01246C87}"/>
              </a:ext>
            </a:extLst>
          </p:cNvPr>
          <p:cNvSpPr>
            <a:spLocks noGrp="1"/>
          </p:cNvSpPr>
          <p:nvPr>
            <p:ph type="sldNum" sz="quarter" idx="12"/>
          </p:nvPr>
        </p:nvSpPr>
        <p:spPr/>
        <p:txBody>
          <a:bodyPr/>
          <a:lstStyle/>
          <a:p>
            <a:fld id="{741AFF56-1126-4107-9C02-BC0EFBF16431}" type="slidenum">
              <a:rPr lang="en-GB" smtClean="0"/>
              <a:t>2</a:t>
            </a:fld>
            <a:endParaRPr lang="en-GB"/>
          </a:p>
        </p:txBody>
      </p:sp>
      <p:sp>
        <p:nvSpPr>
          <p:cNvPr id="5" name="Footer Placeholder 4">
            <a:extLst>
              <a:ext uri="{FF2B5EF4-FFF2-40B4-BE49-F238E27FC236}">
                <a16:creationId xmlns:a16="http://schemas.microsoft.com/office/drawing/2014/main" id="{F3933ED7-840D-6087-4FE1-1B72F84A90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Tree>
    <p:extLst>
      <p:ext uri="{BB962C8B-B14F-4D97-AF65-F5344CB8AC3E}">
        <p14:creationId xmlns:p14="http://schemas.microsoft.com/office/powerpoint/2010/main" val="3632900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30927-6979-EFC5-637E-449D0E54A0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741BE6-72B6-E456-4EF9-B4C740B236B0}"/>
              </a:ext>
            </a:extLst>
          </p:cNvPr>
          <p:cNvSpPr>
            <a:spLocks noGrp="1"/>
          </p:cNvSpPr>
          <p:nvPr>
            <p:ph type="title"/>
          </p:nvPr>
        </p:nvSpPr>
        <p:spPr/>
        <p:txBody>
          <a:bodyPr/>
          <a:lstStyle/>
          <a:p>
            <a:r>
              <a:rPr lang="en-US" dirty="0"/>
              <a:t>Results</a:t>
            </a:r>
          </a:p>
        </p:txBody>
      </p:sp>
      <p:sp>
        <p:nvSpPr>
          <p:cNvPr id="3" name="Text Placeholder 2">
            <a:extLst>
              <a:ext uri="{FF2B5EF4-FFF2-40B4-BE49-F238E27FC236}">
                <a16:creationId xmlns:a16="http://schemas.microsoft.com/office/drawing/2014/main" id="{CF2759E4-7CE7-43A5-B129-FB93E57BA8C1}"/>
              </a:ext>
            </a:extLst>
          </p:cNvPr>
          <p:cNvSpPr>
            <a:spLocks noGrp="1"/>
          </p:cNvSpPr>
          <p:nvPr>
            <p:ph type="body" sz="quarter" idx="10"/>
          </p:nvPr>
        </p:nvSpPr>
        <p:spPr/>
        <p:txBody>
          <a:bodyPr/>
          <a:lstStyle/>
          <a:p>
            <a:r>
              <a:rPr lang="en-US" dirty="0"/>
              <a:t>04</a:t>
            </a:r>
          </a:p>
        </p:txBody>
      </p:sp>
      <p:sp>
        <p:nvSpPr>
          <p:cNvPr id="4" name="Footer Placeholder 4">
            <a:extLst>
              <a:ext uri="{FF2B5EF4-FFF2-40B4-BE49-F238E27FC236}">
                <a16:creationId xmlns:a16="http://schemas.microsoft.com/office/drawing/2014/main" id="{1E1A3CDF-0DFD-9088-0073-08CB2EB61D6F}"/>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ABC Oracle Medium" panose="020B0504040202060203" pitchFamily="34" charset="77"/>
                <a:ea typeface="+mn-ea"/>
                <a:cs typeface="+mn-cs"/>
              </a:rPr>
              <a:t>Presented at the 2026 All Actuaries Summit</a:t>
            </a:r>
          </a:p>
        </p:txBody>
      </p:sp>
    </p:spTree>
    <p:extLst>
      <p:ext uri="{BB962C8B-B14F-4D97-AF65-F5344CB8AC3E}">
        <p14:creationId xmlns:p14="http://schemas.microsoft.com/office/powerpoint/2010/main" val="468469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5718E-BB66-517B-B815-7954298F10EA}"/>
            </a:ext>
          </a:extLst>
        </p:cNvPr>
        <p:cNvGrpSpPr/>
        <p:nvPr/>
      </p:nvGrpSpPr>
      <p:grpSpPr>
        <a:xfrm>
          <a:off x="0" y="0"/>
          <a:ext cx="0" cy="0"/>
          <a:chOff x="0" y="0"/>
          <a:chExt cx="0" cy="0"/>
        </a:xfrm>
      </p:grpSpPr>
      <p:pic>
        <p:nvPicPr>
          <p:cNvPr id="162" name="Picture 161">
            <a:extLst>
              <a:ext uri="{FF2B5EF4-FFF2-40B4-BE49-F238E27FC236}">
                <a16:creationId xmlns:a16="http://schemas.microsoft.com/office/drawing/2014/main" id="{BA01FD9F-2615-7BF8-6F80-8C5931F9A1C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298664"/>
            <a:ext cx="12192000" cy="5979901"/>
          </a:xfrm>
          <a:prstGeom prst="rect">
            <a:avLst/>
          </a:prstGeom>
        </p:spPr>
      </p:pic>
      <p:sp>
        <p:nvSpPr>
          <p:cNvPr id="2" name="Title 1">
            <a:extLst>
              <a:ext uri="{FF2B5EF4-FFF2-40B4-BE49-F238E27FC236}">
                <a16:creationId xmlns:a16="http://schemas.microsoft.com/office/drawing/2014/main" id="{AB14CCD9-6EF7-0858-4F9B-8E55C2705934}"/>
              </a:ext>
            </a:extLst>
          </p:cNvPr>
          <p:cNvSpPr>
            <a:spLocks noGrp="1"/>
          </p:cNvSpPr>
          <p:nvPr>
            <p:ph type="title"/>
          </p:nvPr>
        </p:nvSpPr>
        <p:spPr/>
        <p:txBody>
          <a:bodyPr/>
          <a:lstStyle/>
          <a:p>
            <a:r>
              <a:rPr lang="en-US" dirty="0"/>
              <a:t>Game Tree</a:t>
            </a:r>
            <a:br>
              <a:rPr lang="en-US" dirty="0"/>
            </a:br>
            <a:r>
              <a:rPr lang="en-US" sz="1600" dirty="0"/>
              <a:t>Stochastic</a:t>
            </a:r>
            <a:endParaRPr lang="en-US" dirty="0"/>
          </a:p>
        </p:txBody>
      </p:sp>
      <p:sp>
        <p:nvSpPr>
          <p:cNvPr id="4" name="Slide Number Placeholder 3">
            <a:extLst>
              <a:ext uri="{FF2B5EF4-FFF2-40B4-BE49-F238E27FC236}">
                <a16:creationId xmlns:a16="http://schemas.microsoft.com/office/drawing/2014/main" id="{16B84E2B-AEC9-8CD0-5121-5D9BE8B7EBB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1AFF56-1126-4107-9C02-BC0EFBF16431}" type="slidenum">
              <a:rPr kumimoji="0" lang="en-GB" sz="1000" b="0" i="0" u="none" strike="noStrike" kern="1200" cap="none" spc="0" normalizeH="0" baseline="0" noProof="0" smtClean="0">
                <a:ln>
                  <a:noFill/>
                </a:ln>
                <a:solidFill>
                  <a:srgbClr val="000000"/>
                </a:solidFill>
                <a:effectLst/>
                <a:uLnTx/>
                <a:uFillTx/>
                <a:latin typeface="ABC Oracle Medium" panose="020B0504040202060203" pitchFamily="34"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000" b="0" i="0" u="none" strike="noStrike" kern="1200" cap="none" spc="0" normalizeH="0" baseline="0" noProof="0" dirty="0">
              <a:ln>
                <a:noFill/>
              </a:ln>
              <a:solidFill>
                <a:srgbClr val="000000"/>
              </a:solidFill>
              <a:effectLst/>
              <a:uLnTx/>
              <a:uFillTx/>
              <a:latin typeface="ABC Oracle Medium" panose="020B0504040202060203" pitchFamily="34" charset="77"/>
              <a:ea typeface="+mn-ea"/>
              <a:cs typeface="+mn-cs"/>
            </a:endParaRPr>
          </a:p>
        </p:txBody>
      </p:sp>
      <p:sp>
        <p:nvSpPr>
          <p:cNvPr id="5" name="Footer Placeholder 4">
            <a:extLst>
              <a:ext uri="{FF2B5EF4-FFF2-40B4-BE49-F238E27FC236}">
                <a16:creationId xmlns:a16="http://schemas.microsoft.com/office/drawing/2014/main" id="{3DBA1C81-AEA9-A284-4F12-4C48B2C10C4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3C69FF"/>
                </a:solidFill>
                <a:effectLst/>
                <a:uLnTx/>
                <a:uFillTx/>
                <a:latin typeface="ABC Oracle Medium" panose="020B0504040202060203" pitchFamily="34" charset="77"/>
                <a:ea typeface="+mn-ea"/>
                <a:cs typeface="+mn-cs"/>
              </a:rPr>
              <a:t>Presented at the 2026 All Actuaries Summit</a:t>
            </a:r>
          </a:p>
        </p:txBody>
      </p:sp>
    </p:spTree>
    <p:extLst>
      <p:ext uri="{BB962C8B-B14F-4D97-AF65-F5344CB8AC3E}">
        <p14:creationId xmlns:p14="http://schemas.microsoft.com/office/powerpoint/2010/main" val="20393299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5AAF8-3D8A-7E67-19F5-6E7BEEC9BE7C}"/>
            </a:ext>
          </a:extLst>
        </p:cNvPr>
        <p:cNvGrpSpPr/>
        <p:nvPr/>
      </p:nvGrpSpPr>
      <p:grpSpPr>
        <a:xfrm>
          <a:off x="0" y="0"/>
          <a:ext cx="0" cy="0"/>
          <a:chOff x="0" y="0"/>
          <a:chExt cx="0" cy="0"/>
        </a:xfrm>
      </p:grpSpPr>
      <p:pic>
        <p:nvPicPr>
          <p:cNvPr id="162" name="Picture 161">
            <a:extLst>
              <a:ext uri="{FF2B5EF4-FFF2-40B4-BE49-F238E27FC236}">
                <a16:creationId xmlns:a16="http://schemas.microsoft.com/office/drawing/2014/main" id="{75333DBB-2EA2-51FE-F667-65FABB2498E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291574"/>
            <a:ext cx="12192000" cy="5994081"/>
          </a:xfrm>
          <a:prstGeom prst="rect">
            <a:avLst/>
          </a:prstGeom>
        </p:spPr>
      </p:pic>
      <p:sp>
        <p:nvSpPr>
          <p:cNvPr id="2" name="Title 1">
            <a:extLst>
              <a:ext uri="{FF2B5EF4-FFF2-40B4-BE49-F238E27FC236}">
                <a16:creationId xmlns:a16="http://schemas.microsoft.com/office/drawing/2014/main" id="{BF734E0C-9CE9-2CDC-C272-DD668948FF74}"/>
              </a:ext>
            </a:extLst>
          </p:cNvPr>
          <p:cNvSpPr>
            <a:spLocks noGrp="1"/>
          </p:cNvSpPr>
          <p:nvPr>
            <p:ph type="title"/>
          </p:nvPr>
        </p:nvSpPr>
        <p:spPr/>
        <p:txBody>
          <a:bodyPr/>
          <a:lstStyle/>
          <a:p>
            <a:r>
              <a:rPr lang="en-US" dirty="0"/>
              <a:t>Game Tree</a:t>
            </a:r>
            <a:br>
              <a:rPr lang="en-US" dirty="0"/>
            </a:br>
            <a:r>
              <a:rPr lang="en-US" sz="1600" dirty="0"/>
              <a:t>Board-</a:t>
            </a:r>
            <a:r>
              <a:rPr lang="en-US" sz="1600" dirty="0" err="1"/>
              <a:t>Focussed</a:t>
            </a:r>
            <a:r>
              <a:rPr lang="en-US" sz="1600" dirty="0"/>
              <a:t> Strategic</a:t>
            </a:r>
            <a:endParaRPr lang="en-US" dirty="0"/>
          </a:p>
        </p:txBody>
      </p:sp>
      <p:sp>
        <p:nvSpPr>
          <p:cNvPr id="4" name="Slide Number Placeholder 3">
            <a:extLst>
              <a:ext uri="{FF2B5EF4-FFF2-40B4-BE49-F238E27FC236}">
                <a16:creationId xmlns:a16="http://schemas.microsoft.com/office/drawing/2014/main" id="{63AB5AF9-CA2E-8915-39C1-FF3D671F75D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1AFF56-1126-4107-9C02-BC0EFBF16431}" type="slidenum">
              <a:rPr kumimoji="0" lang="en-GB" sz="1000" b="0" i="0" u="none" strike="noStrike" kern="1200" cap="none" spc="0" normalizeH="0" baseline="0" noProof="0" smtClean="0">
                <a:ln>
                  <a:noFill/>
                </a:ln>
                <a:solidFill>
                  <a:srgbClr val="000000"/>
                </a:solidFill>
                <a:effectLst/>
                <a:uLnTx/>
                <a:uFillTx/>
                <a:latin typeface="ABC Oracle Medium" panose="020B0504040202060203" pitchFamily="34"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000" b="0" i="0" u="none" strike="noStrike" kern="1200" cap="none" spc="0" normalizeH="0" baseline="0" noProof="0" dirty="0">
              <a:ln>
                <a:noFill/>
              </a:ln>
              <a:solidFill>
                <a:srgbClr val="000000"/>
              </a:solidFill>
              <a:effectLst/>
              <a:uLnTx/>
              <a:uFillTx/>
              <a:latin typeface="ABC Oracle Medium" panose="020B0504040202060203" pitchFamily="34" charset="77"/>
              <a:ea typeface="+mn-ea"/>
              <a:cs typeface="+mn-cs"/>
            </a:endParaRPr>
          </a:p>
        </p:txBody>
      </p:sp>
      <p:sp>
        <p:nvSpPr>
          <p:cNvPr id="5" name="Footer Placeholder 4">
            <a:extLst>
              <a:ext uri="{FF2B5EF4-FFF2-40B4-BE49-F238E27FC236}">
                <a16:creationId xmlns:a16="http://schemas.microsoft.com/office/drawing/2014/main" id="{424BF9A7-D2BD-4FF5-3731-0FE43CD4C0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3C69FF"/>
                </a:solidFill>
                <a:effectLst/>
                <a:uLnTx/>
                <a:uFillTx/>
                <a:latin typeface="ABC Oracle Medium" panose="020B0504040202060203" pitchFamily="34" charset="77"/>
                <a:ea typeface="+mn-ea"/>
                <a:cs typeface="+mn-cs"/>
              </a:rPr>
              <a:t>Presented at the 2026 All Actuaries Summit</a:t>
            </a:r>
          </a:p>
        </p:txBody>
      </p:sp>
    </p:spTree>
    <p:extLst>
      <p:ext uri="{BB962C8B-B14F-4D97-AF65-F5344CB8AC3E}">
        <p14:creationId xmlns:p14="http://schemas.microsoft.com/office/powerpoint/2010/main" val="12080017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E09CC-C06C-CF34-BAE2-7E66002765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1C6950-09F6-0398-3B1A-AB91E41B97C9}"/>
              </a:ext>
            </a:extLst>
          </p:cNvPr>
          <p:cNvSpPr>
            <a:spLocks noGrp="1"/>
          </p:cNvSpPr>
          <p:nvPr>
            <p:ph type="title"/>
          </p:nvPr>
        </p:nvSpPr>
        <p:spPr/>
        <p:txBody>
          <a:bodyPr/>
          <a:lstStyle/>
          <a:p>
            <a:r>
              <a:rPr lang="en-US" dirty="0"/>
              <a:t>Game Tree</a:t>
            </a:r>
          </a:p>
        </p:txBody>
      </p:sp>
      <p:sp>
        <p:nvSpPr>
          <p:cNvPr id="4" name="Slide Number Placeholder 3">
            <a:extLst>
              <a:ext uri="{FF2B5EF4-FFF2-40B4-BE49-F238E27FC236}">
                <a16:creationId xmlns:a16="http://schemas.microsoft.com/office/drawing/2014/main" id="{AD453685-20F5-C621-76D6-8B251D6E128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1AFF56-1126-4107-9C02-BC0EFBF16431}" type="slidenum">
              <a:rPr kumimoji="0" lang="en-GB" sz="1000" b="0" i="0" u="none" strike="noStrike" kern="1200" cap="none" spc="0" normalizeH="0" baseline="0" noProof="0" smtClean="0">
                <a:ln>
                  <a:noFill/>
                </a:ln>
                <a:solidFill>
                  <a:srgbClr val="000000"/>
                </a:solidFill>
                <a:effectLst/>
                <a:uLnTx/>
                <a:uFillTx/>
                <a:latin typeface="ABC Oracle Medium" panose="020B0504040202060203" pitchFamily="34"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000" b="0" i="0" u="none" strike="noStrike" kern="1200" cap="none" spc="0" normalizeH="0" baseline="0" noProof="0" dirty="0">
              <a:ln>
                <a:noFill/>
              </a:ln>
              <a:solidFill>
                <a:srgbClr val="000000"/>
              </a:solidFill>
              <a:effectLst/>
              <a:uLnTx/>
              <a:uFillTx/>
              <a:latin typeface="ABC Oracle Medium" panose="020B0504040202060203" pitchFamily="34" charset="77"/>
              <a:ea typeface="+mn-ea"/>
              <a:cs typeface="+mn-cs"/>
            </a:endParaRPr>
          </a:p>
        </p:txBody>
      </p:sp>
      <p:sp>
        <p:nvSpPr>
          <p:cNvPr id="5" name="Footer Placeholder 4">
            <a:extLst>
              <a:ext uri="{FF2B5EF4-FFF2-40B4-BE49-F238E27FC236}">
                <a16:creationId xmlns:a16="http://schemas.microsoft.com/office/drawing/2014/main" id="{797C441B-34FA-7F4F-D7B3-998B97748A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3C69FF"/>
                </a:solidFill>
                <a:effectLst/>
                <a:uLnTx/>
                <a:uFillTx/>
                <a:latin typeface="ABC Oracle Medium" panose="020B0504040202060203" pitchFamily="34" charset="77"/>
                <a:ea typeface="+mn-ea"/>
                <a:cs typeface="+mn-cs"/>
              </a:rPr>
              <a:t>Presented at the 2026 All Actuaries Summit</a:t>
            </a:r>
          </a:p>
        </p:txBody>
      </p:sp>
      <p:pic>
        <p:nvPicPr>
          <p:cNvPr id="7" name="Picture 6">
            <a:hlinkClick r:id="rId2"/>
            <a:extLst>
              <a:ext uri="{FF2B5EF4-FFF2-40B4-BE49-F238E27FC236}">
                <a16:creationId xmlns:a16="http://schemas.microsoft.com/office/drawing/2014/main" id="{DB764E46-5A4B-9A3E-A2C6-64992E436E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501" y="1064654"/>
            <a:ext cx="3480997" cy="4582732"/>
          </a:xfrm>
          <a:prstGeom prst="rect">
            <a:avLst/>
          </a:prstGeom>
        </p:spPr>
      </p:pic>
    </p:spTree>
    <p:extLst>
      <p:ext uri="{BB962C8B-B14F-4D97-AF65-F5344CB8AC3E}">
        <p14:creationId xmlns:p14="http://schemas.microsoft.com/office/powerpoint/2010/main" val="33381982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71" name="Text 37"/>
          <p:cNvSpPr/>
          <p:nvPr/>
        </p:nvSpPr>
        <p:spPr>
          <a:xfrm>
            <a:off x="6029547" y="372141"/>
            <a:ext cx="159488" cy="190500"/>
          </a:xfrm>
          <a:prstGeom prst="rect">
            <a:avLst/>
          </a:prstGeom>
          <a:noFill/>
          <a:ln/>
        </p:spPr>
        <p:txBody>
          <a:bodyPr wrap="none" lIns="0" tIns="0" rIns="0" bIns="0" rtlCol="0" anchor="ctr">
            <a:normAutofit fontScale="92500" lnSpcReduction="20000"/>
          </a:bodyPr>
          <a:lstStyle/>
          <a:p>
            <a:pPr defTabSz="1219170"/>
            <a:r>
              <a:rPr lang="en-US" sz="1545" b="1" dirty="0">
                <a:solidFill>
                  <a:srgbClr val="212D3C"/>
                </a:solidFill>
                <a:latin typeface="Inter" pitchFamily="34" charset="0"/>
                <a:ea typeface="Inter" pitchFamily="34" charset="-122"/>
                <a:cs typeface="Inter" pitchFamily="34" charset="-120"/>
              </a:rPr>
              <a:t>N</a:t>
            </a:r>
            <a:endParaRPr lang="en-US" sz="1545" dirty="0">
              <a:solidFill>
                <a:prstClr val="black"/>
              </a:solidFill>
              <a:latin typeface="Calibri" panose="020F0502020204030204"/>
            </a:endParaRPr>
          </a:p>
        </p:txBody>
      </p:sp>
      <p:sp>
        <p:nvSpPr>
          <p:cNvPr id="3" name="Text 0">
            <a:extLst>
              <a:ext uri="{FF2B5EF4-FFF2-40B4-BE49-F238E27FC236}">
                <a16:creationId xmlns:a16="http://schemas.microsoft.com/office/drawing/2014/main" id="{583E1B1A-4C6B-0A9C-32EA-B47F35B9436C}"/>
              </a:ext>
            </a:extLst>
          </p:cNvPr>
          <p:cNvSpPr/>
          <p:nvPr/>
        </p:nvSpPr>
        <p:spPr>
          <a:xfrm>
            <a:off x="9527456" y="5728289"/>
            <a:ext cx="1169581" cy="287965"/>
          </a:xfrm>
          <a:prstGeom prst="rect">
            <a:avLst/>
          </a:prstGeom>
          <a:noFill/>
          <a:ln/>
        </p:spPr>
        <p:txBody>
          <a:bodyPr wrap="none" lIns="0" tIns="0" rIns="0" bIns="0" rtlCol="0" anchor="ctr">
            <a:normAutofit/>
          </a:bodyPr>
          <a:lstStyle/>
          <a:p>
            <a:pPr defTabSz="1219170"/>
            <a:r>
              <a:rPr lang="en-US" sz="1856" b="1" dirty="0">
                <a:solidFill>
                  <a:srgbClr val="FF0000"/>
                </a:solidFill>
                <a:latin typeface="ABC Oracle Medium" panose="020B0504040202060203"/>
                <a:ea typeface="Inter" pitchFamily="34" charset="-122"/>
                <a:cs typeface="Inter" pitchFamily="34" charset="-120"/>
              </a:rPr>
              <a:t>intelligence</a:t>
            </a:r>
            <a:endParaRPr lang="en-US" sz="1856" dirty="0">
              <a:solidFill>
                <a:srgbClr val="FF0000"/>
              </a:solidFill>
              <a:latin typeface="ABC Oracle Medium" panose="020B0504040202060203"/>
            </a:endParaRPr>
          </a:p>
        </p:txBody>
      </p:sp>
      <p:sp>
        <p:nvSpPr>
          <p:cNvPr id="4" name="Text 1">
            <a:extLst>
              <a:ext uri="{FF2B5EF4-FFF2-40B4-BE49-F238E27FC236}">
                <a16:creationId xmlns:a16="http://schemas.microsoft.com/office/drawing/2014/main" id="{99B23727-F0C2-307A-D6D9-CCC478A5EE30}"/>
              </a:ext>
            </a:extLst>
          </p:cNvPr>
          <p:cNvSpPr/>
          <p:nvPr/>
        </p:nvSpPr>
        <p:spPr>
          <a:xfrm>
            <a:off x="7296593" y="6016257"/>
            <a:ext cx="1014523" cy="292396"/>
          </a:xfrm>
          <a:prstGeom prst="rect">
            <a:avLst/>
          </a:prstGeom>
          <a:noFill/>
          <a:ln/>
        </p:spPr>
        <p:txBody>
          <a:bodyPr wrap="none" lIns="0" tIns="0" rIns="0" bIns="0" rtlCol="0" anchor="ctr">
            <a:normAutofit/>
          </a:bodyPr>
          <a:lstStyle/>
          <a:p>
            <a:pPr defTabSz="1219170"/>
            <a:r>
              <a:rPr lang="en-US" sz="1839" b="1" dirty="0">
                <a:solidFill>
                  <a:srgbClr val="FF0000"/>
                </a:solidFill>
                <a:latin typeface="ABC Oracle Medium" panose="020B0504040202060203"/>
                <a:ea typeface="Inter" pitchFamily="34" charset="-122"/>
                <a:cs typeface="Inter" pitchFamily="34" charset="-120"/>
              </a:rPr>
              <a:t>gathering.</a:t>
            </a:r>
            <a:endParaRPr lang="en-US" sz="1839" dirty="0">
              <a:solidFill>
                <a:srgbClr val="FF0000"/>
              </a:solidFill>
              <a:latin typeface="ABC Oracle Medium" panose="020B0504040202060203"/>
            </a:endParaRPr>
          </a:p>
        </p:txBody>
      </p:sp>
      <p:sp>
        <p:nvSpPr>
          <p:cNvPr id="5" name="Text 2">
            <a:extLst>
              <a:ext uri="{FF2B5EF4-FFF2-40B4-BE49-F238E27FC236}">
                <a16:creationId xmlns:a16="http://schemas.microsoft.com/office/drawing/2014/main" id="{72918502-398D-5B3D-1E49-EB267D15C95E}"/>
              </a:ext>
            </a:extLst>
          </p:cNvPr>
          <p:cNvSpPr/>
          <p:nvPr/>
        </p:nvSpPr>
        <p:spPr>
          <a:xfrm>
            <a:off x="7296594" y="5741581"/>
            <a:ext cx="1834116" cy="274675"/>
          </a:xfrm>
          <a:prstGeom prst="rect">
            <a:avLst/>
          </a:prstGeom>
          <a:noFill/>
          <a:ln/>
        </p:spPr>
        <p:txBody>
          <a:bodyPr wrap="none" lIns="0" tIns="0" rIns="0" bIns="0" rtlCol="0" anchor="ctr">
            <a:normAutofit/>
          </a:bodyPr>
          <a:lstStyle/>
          <a:p>
            <a:pPr defTabSz="1219170"/>
            <a:r>
              <a:rPr lang="en-US" sz="1793" b="1" dirty="0">
                <a:solidFill>
                  <a:srgbClr val="FF0000"/>
                </a:solidFill>
                <a:latin typeface="ABC Oracle Medium" panose="020B0504040202060203"/>
                <a:ea typeface="Inter" pitchFamily="34" charset="-122"/>
                <a:cs typeface="Inter" pitchFamily="34" charset="-120"/>
              </a:rPr>
              <a:t>speed of response</a:t>
            </a:r>
            <a:endParaRPr lang="en-US" sz="1793" dirty="0">
              <a:solidFill>
                <a:srgbClr val="FF0000"/>
              </a:solidFill>
              <a:latin typeface="ABC Oracle Medium" panose="020B0504040202060203"/>
            </a:endParaRPr>
          </a:p>
        </p:txBody>
      </p:sp>
      <p:sp>
        <p:nvSpPr>
          <p:cNvPr id="6" name="Text 3">
            <a:extLst>
              <a:ext uri="{FF2B5EF4-FFF2-40B4-BE49-F238E27FC236}">
                <a16:creationId xmlns:a16="http://schemas.microsoft.com/office/drawing/2014/main" id="{253C9295-CF15-18B7-92F1-3D3B885224BF}"/>
              </a:ext>
            </a:extLst>
          </p:cNvPr>
          <p:cNvSpPr/>
          <p:nvPr/>
        </p:nvSpPr>
        <p:spPr>
          <a:xfrm>
            <a:off x="9006662" y="5750910"/>
            <a:ext cx="456313" cy="265813"/>
          </a:xfrm>
          <a:prstGeom prst="rect">
            <a:avLst/>
          </a:prstGeom>
          <a:noFill/>
          <a:ln/>
        </p:spPr>
        <p:txBody>
          <a:bodyPr wrap="none" lIns="0" tIns="0" rIns="0" bIns="0" rtlCol="0" anchor="ctr">
            <a:normAutofit lnSpcReduction="10000"/>
          </a:bodyPr>
          <a:lstStyle/>
          <a:p>
            <a:pPr defTabSz="1219170"/>
            <a:r>
              <a:rPr lang="en-US" sz="1912" b="1" dirty="0">
                <a:solidFill>
                  <a:schemeClr val="bg2"/>
                </a:solidFill>
                <a:latin typeface="ABC Oracle Medium" panose="020B0504040202060203"/>
                <a:ea typeface="Inter" pitchFamily="34" charset="-122"/>
                <a:cs typeface="Inter" pitchFamily="34" charset="-120"/>
              </a:rPr>
              <a:t>, not</a:t>
            </a:r>
            <a:endParaRPr lang="en-US" sz="1912" dirty="0">
              <a:solidFill>
                <a:schemeClr val="bg2"/>
              </a:solidFill>
              <a:latin typeface="ABC Oracle Medium" panose="020B0504040202060203"/>
            </a:endParaRPr>
          </a:p>
        </p:txBody>
      </p:sp>
      <p:sp>
        <p:nvSpPr>
          <p:cNvPr id="7" name="Text 4">
            <a:extLst>
              <a:ext uri="{FF2B5EF4-FFF2-40B4-BE49-F238E27FC236}">
                <a16:creationId xmlns:a16="http://schemas.microsoft.com/office/drawing/2014/main" id="{5752B50A-BAF0-EFC4-565C-84754BF41367}"/>
              </a:ext>
            </a:extLst>
          </p:cNvPr>
          <p:cNvSpPr/>
          <p:nvPr/>
        </p:nvSpPr>
        <p:spPr>
          <a:xfrm>
            <a:off x="8547209" y="5444990"/>
            <a:ext cx="2383465" cy="265813"/>
          </a:xfrm>
          <a:prstGeom prst="rect">
            <a:avLst/>
          </a:prstGeom>
          <a:noFill/>
          <a:ln/>
        </p:spPr>
        <p:txBody>
          <a:bodyPr wrap="none" lIns="0" tIns="0" rIns="0" bIns="0" rtlCol="0" anchor="ctr">
            <a:normAutofit lnSpcReduction="10000"/>
          </a:bodyPr>
          <a:lstStyle/>
          <a:p>
            <a:pPr defTabSz="1219170"/>
            <a:r>
              <a:rPr lang="en-US" sz="1804" b="1" dirty="0">
                <a:solidFill>
                  <a:srgbClr val="FF0000"/>
                </a:solidFill>
                <a:latin typeface="ABC Oracle Medium" panose="020B0504040202060203"/>
                <a:ea typeface="Inter" pitchFamily="34" charset="-122"/>
                <a:cs typeface="Inter" pitchFamily="34" charset="-120"/>
              </a:rPr>
              <a:t>Board's priority must be</a:t>
            </a:r>
            <a:endParaRPr lang="en-US" sz="1804" dirty="0">
              <a:solidFill>
                <a:srgbClr val="FF0000"/>
              </a:solidFill>
              <a:latin typeface="ABC Oracle Medium" panose="020B0504040202060203"/>
            </a:endParaRPr>
          </a:p>
        </p:txBody>
      </p:sp>
      <p:sp>
        <p:nvSpPr>
          <p:cNvPr id="8" name="Text 5">
            <a:extLst>
              <a:ext uri="{FF2B5EF4-FFF2-40B4-BE49-F238E27FC236}">
                <a16:creationId xmlns:a16="http://schemas.microsoft.com/office/drawing/2014/main" id="{76B59B5F-EA12-9418-4DE1-230516E8A642}"/>
              </a:ext>
            </a:extLst>
          </p:cNvPr>
          <p:cNvSpPr/>
          <p:nvPr/>
        </p:nvSpPr>
        <p:spPr>
          <a:xfrm>
            <a:off x="7305453" y="5449187"/>
            <a:ext cx="1236035" cy="274675"/>
          </a:xfrm>
          <a:prstGeom prst="rect">
            <a:avLst/>
          </a:prstGeom>
          <a:noFill/>
          <a:ln/>
        </p:spPr>
        <p:txBody>
          <a:bodyPr wrap="none" lIns="0" tIns="0" rIns="0" bIns="0" rtlCol="0" anchor="ctr">
            <a:normAutofit lnSpcReduction="10000"/>
          </a:bodyPr>
          <a:lstStyle/>
          <a:p>
            <a:pPr defTabSz="1219170"/>
            <a:r>
              <a:rPr lang="en-US" sz="1824" b="1" dirty="0">
                <a:solidFill>
                  <a:schemeClr val="bg2"/>
                </a:solidFill>
                <a:latin typeface="ABC Oracle Medium" panose="020B0504040202060203"/>
                <a:ea typeface="Inter" pitchFamily="34" charset="-122"/>
                <a:cs typeface="Inter" pitchFamily="34" charset="-120"/>
              </a:rPr>
              <a:t>regimes, the</a:t>
            </a:r>
            <a:endParaRPr lang="en-US" sz="1824" dirty="0">
              <a:solidFill>
                <a:schemeClr val="bg2"/>
              </a:solidFill>
              <a:latin typeface="ABC Oracle Medium" panose="020B0504040202060203"/>
            </a:endParaRPr>
          </a:p>
        </p:txBody>
      </p:sp>
      <p:sp>
        <p:nvSpPr>
          <p:cNvPr id="9" name="Text 6">
            <a:extLst>
              <a:ext uri="{FF2B5EF4-FFF2-40B4-BE49-F238E27FC236}">
                <a16:creationId xmlns:a16="http://schemas.microsoft.com/office/drawing/2014/main" id="{C78D4E39-F4F5-659E-10B8-CD959C9A0816}"/>
              </a:ext>
            </a:extLst>
          </p:cNvPr>
          <p:cNvSpPr/>
          <p:nvPr/>
        </p:nvSpPr>
        <p:spPr>
          <a:xfrm>
            <a:off x="7296594" y="4899837"/>
            <a:ext cx="3996069" cy="536059"/>
          </a:xfrm>
          <a:prstGeom prst="rect">
            <a:avLst/>
          </a:prstGeom>
          <a:noFill/>
          <a:ln/>
        </p:spPr>
        <p:txBody>
          <a:bodyPr wrap="none" lIns="0" tIns="0" rIns="0" bIns="0" rtlCol="0" anchor="ctr">
            <a:normAutofit lnSpcReduction="10000"/>
          </a:bodyPr>
          <a:lstStyle/>
          <a:p>
            <a:pPr defTabSz="1219170"/>
            <a:r>
              <a:rPr lang="en-US" sz="1804" b="1" dirty="0">
                <a:solidFill>
                  <a:schemeClr val="bg2"/>
                </a:solidFill>
                <a:latin typeface="ABC Oracle Medium" panose="020B0504040202060203"/>
                <a:ea typeface="Inter" pitchFamily="34" charset="-122"/>
                <a:cs typeface="Inter" pitchFamily="34" charset="-120"/>
              </a:rPr>
              <a:t>a review) dominated delayed action</a:t>
            </a:r>
            <a:endParaRPr lang="en-US" sz="1804" dirty="0">
              <a:solidFill>
                <a:schemeClr val="bg2"/>
              </a:solidFill>
              <a:latin typeface="ABC Oracle Medium" panose="020B0504040202060203"/>
            </a:endParaRPr>
          </a:p>
          <a:p>
            <a:pPr defTabSz="1219170"/>
            <a:r>
              <a:rPr lang="en-US" sz="1804" b="1" dirty="0">
                <a:solidFill>
                  <a:schemeClr val="bg2"/>
                </a:solidFill>
                <a:latin typeface="ABC Oracle Medium" panose="020B0504040202060203"/>
                <a:ea typeface="Inter" pitchFamily="34" charset="-122"/>
                <a:cs typeface="Inter" pitchFamily="34" charset="-120"/>
              </a:rPr>
              <a:t>across all downstream states. In these</a:t>
            </a:r>
            <a:endParaRPr lang="en-US" sz="1804" dirty="0">
              <a:solidFill>
                <a:schemeClr val="bg2"/>
              </a:solidFill>
              <a:latin typeface="ABC Oracle Medium" panose="020B0504040202060203"/>
            </a:endParaRPr>
          </a:p>
        </p:txBody>
      </p:sp>
      <p:sp>
        <p:nvSpPr>
          <p:cNvPr id="10" name="Text 7">
            <a:extLst>
              <a:ext uri="{FF2B5EF4-FFF2-40B4-BE49-F238E27FC236}">
                <a16:creationId xmlns:a16="http://schemas.microsoft.com/office/drawing/2014/main" id="{7F38FAEF-49DA-D474-2905-AE620D7374AE}"/>
              </a:ext>
            </a:extLst>
          </p:cNvPr>
          <p:cNvSpPr/>
          <p:nvPr/>
        </p:nvSpPr>
        <p:spPr>
          <a:xfrm>
            <a:off x="7943407" y="4616303"/>
            <a:ext cx="3592919" cy="270244"/>
          </a:xfrm>
          <a:prstGeom prst="rect">
            <a:avLst/>
          </a:prstGeom>
          <a:noFill/>
          <a:ln/>
        </p:spPr>
        <p:txBody>
          <a:bodyPr wrap="none" lIns="0" tIns="0" rIns="0" bIns="0" rtlCol="0" anchor="ctr">
            <a:normAutofit lnSpcReduction="10000"/>
          </a:bodyPr>
          <a:lstStyle/>
          <a:p>
            <a:pPr defTabSz="1219170"/>
            <a:r>
              <a:rPr lang="en-US" sz="1779" b="1" dirty="0">
                <a:solidFill>
                  <a:schemeClr val="bg2"/>
                </a:solidFill>
                <a:latin typeface="ABC Oracle Medium" panose="020B0504040202060203"/>
                <a:ea typeface="Inter" pitchFamily="34" charset="-122"/>
                <a:cs typeface="Inter" pitchFamily="34" charset="-120"/>
              </a:rPr>
              <a:t>Early decisive action (commissioning</a:t>
            </a:r>
            <a:endParaRPr lang="en-US" sz="1779" dirty="0">
              <a:solidFill>
                <a:schemeClr val="bg2"/>
              </a:solidFill>
              <a:latin typeface="ABC Oracle Medium" panose="020B0504040202060203"/>
            </a:endParaRPr>
          </a:p>
        </p:txBody>
      </p:sp>
      <p:sp>
        <p:nvSpPr>
          <p:cNvPr id="11" name="Text 8">
            <a:extLst>
              <a:ext uri="{FF2B5EF4-FFF2-40B4-BE49-F238E27FC236}">
                <a16:creationId xmlns:a16="http://schemas.microsoft.com/office/drawing/2014/main" id="{D3562E17-7113-AE2D-7D28-51822E7C1784}"/>
              </a:ext>
            </a:extLst>
          </p:cNvPr>
          <p:cNvSpPr/>
          <p:nvPr/>
        </p:nvSpPr>
        <p:spPr>
          <a:xfrm>
            <a:off x="7301023" y="4611872"/>
            <a:ext cx="575931" cy="261384"/>
          </a:xfrm>
          <a:prstGeom prst="rect">
            <a:avLst/>
          </a:prstGeom>
          <a:noFill/>
          <a:ln/>
        </p:spPr>
        <p:txBody>
          <a:bodyPr wrap="none" lIns="0" tIns="0" rIns="0" bIns="0" rtlCol="0" anchor="ctr">
            <a:normAutofit lnSpcReduction="10000"/>
          </a:bodyPr>
          <a:lstStyle/>
          <a:p>
            <a:pPr defTabSz="1219170"/>
            <a:r>
              <a:rPr lang="en-US" sz="1856" b="1" dirty="0">
                <a:solidFill>
                  <a:srgbClr val="FF0000"/>
                </a:solidFill>
                <a:latin typeface="ABC Oracle Medium" panose="020B0504040202060203"/>
                <a:ea typeface="Inter" pitchFamily="34" charset="-122"/>
                <a:cs typeface="Inter" pitchFamily="34" charset="-120"/>
              </a:rPr>
              <a:t>crisis.</a:t>
            </a:r>
            <a:endParaRPr lang="en-US" sz="1856" dirty="0">
              <a:solidFill>
                <a:srgbClr val="FF0000"/>
              </a:solidFill>
              <a:latin typeface="ABC Oracle Medium" panose="020B0504040202060203"/>
            </a:endParaRPr>
          </a:p>
        </p:txBody>
      </p:sp>
      <p:sp>
        <p:nvSpPr>
          <p:cNvPr id="12" name="Text 9">
            <a:extLst>
              <a:ext uri="{FF2B5EF4-FFF2-40B4-BE49-F238E27FC236}">
                <a16:creationId xmlns:a16="http://schemas.microsoft.com/office/drawing/2014/main" id="{E68625FF-8D8E-DDD6-0B8C-989401FC047D}"/>
              </a:ext>
            </a:extLst>
          </p:cNvPr>
          <p:cNvSpPr/>
          <p:nvPr/>
        </p:nvSpPr>
        <p:spPr>
          <a:xfrm>
            <a:off x="9610444" y="4308400"/>
            <a:ext cx="1665768" cy="292396"/>
          </a:xfrm>
          <a:prstGeom prst="rect">
            <a:avLst/>
          </a:prstGeom>
          <a:noFill/>
          <a:ln/>
        </p:spPr>
        <p:txBody>
          <a:bodyPr wrap="none" lIns="0" tIns="0" rIns="0" bIns="0" rtlCol="0" anchor="ctr">
            <a:normAutofit/>
          </a:bodyPr>
          <a:lstStyle/>
          <a:p>
            <a:pPr defTabSz="1219170"/>
            <a:r>
              <a:rPr lang="en-US" sz="1759" b="1" dirty="0">
                <a:solidFill>
                  <a:srgbClr val="FF0000"/>
                </a:solidFill>
                <a:latin typeface="ABC Oracle Medium" panose="020B0504040202060203"/>
                <a:ea typeface="Inter" pitchFamily="34" charset="-122"/>
                <a:cs typeface="Inter" pitchFamily="34" charset="-120"/>
              </a:rPr>
              <a:t>Action-Dominant</a:t>
            </a:r>
            <a:endParaRPr lang="en-US" sz="1759" dirty="0">
              <a:solidFill>
                <a:srgbClr val="FF0000"/>
              </a:solidFill>
              <a:latin typeface="ABC Oracle Medium" panose="020B0504040202060203"/>
            </a:endParaRPr>
          </a:p>
        </p:txBody>
      </p:sp>
      <p:sp>
        <p:nvSpPr>
          <p:cNvPr id="13" name="Text 10">
            <a:extLst>
              <a:ext uri="{FF2B5EF4-FFF2-40B4-BE49-F238E27FC236}">
                <a16:creationId xmlns:a16="http://schemas.microsoft.com/office/drawing/2014/main" id="{7FBF00D7-1806-B19B-6BEC-D0EB86F6D397}"/>
              </a:ext>
            </a:extLst>
          </p:cNvPr>
          <p:cNvSpPr/>
          <p:nvPr/>
        </p:nvSpPr>
        <p:spPr>
          <a:xfrm>
            <a:off x="7287732" y="4315047"/>
            <a:ext cx="2441059" cy="279104"/>
          </a:xfrm>
          <a:prstGeom prst="rect">
            <a:avLst/>
          </a:prstGeom>
          <a:noFill/>
          <a:ln/>
        </p:spPr>
        <p:txBody>
          <a:bodyPr wrap="none" lIns="0" tIns="0" rIns="0" bIns="0" rtlCol="0" anchor="ctr">
            <a:normAutofit/>
          </a:bodyPr>
          <a:lstStyle/>
          <a:p>
            <a:pPr defTabSz="1219170"/>
            <a:r>
              <a:rPr lang="en-US" sz="1731" b="1" dirty="0">
                <a:solidFill>
                  <a:schemeClr val="bg2"/>
                </a:solidFill>
                <a:latin typeface="ABC Oracle Medium" panose="020B0504040202060203"/>
                <a:ea typeface="Inter" pitchFamily="34" charset="-122"/>
                <a:cs typeface="Inter" pitchFamily="34" charset="-120"/>
              </a:rPr>
              <a:t>The Qantas event was an</a:t>
            </a:r>
            <a:endParaRPr lang="en-US" sz="1731" dirty="0">
              <a:solidFill>
                <a:schemeClr val="bg2"/>
              </a:solidFill>
              <a:latin typeface="ABC Oracle Medium" panose="020B0504040202060203"/>
            </a:endParaRPr>
          </a:p>
        </p:txBody>
      </p:sp>
      <p:sp>
        <p:nvSpPr>
          <p:cNvPr id="14" name="Text 11">
            <a:extLst>
              <a:ext uri="{FF2B5EF4-FFF2-40B4-BE49-F238E27FC236}">
                <a16:creationId xmlns:a16="http://schemas.microsoft.com/office/drawing/2014/main" id="{2DE801A1-C31E-E995-C9C6-768A67968D4E}"/>
              </a:ext>
            </a:extLst>
          </p:cNvPr>
          <p:cNvSpPr/>
          <p:nvPr/>
        </p:nvSpPr>
        <p:spPr>
          <a:xfrm>
            <a:off x="7301023" y="3889744"/>
            <a:ext cx="2520803" cy="354419"/>
          </a:xfrm>
          <a:prstGeom prst="rect">
            <a:avLst/>
          </a:prstGeom>
          <a:noFill/>
          <a:ln/>
        </p:spPr>
        <p:txBody>
          <a:bodyPr wrap="none" lIns="0" tIns="0" rIns="0" bIns="0" rtlCol="0" anchor="ctr">
            <a:normAutofit/>
          </a:bodyPr>
          <a:lstStyle/>
          <a:p>
            <a:pPr defTabSz="1219170"/>
            <a:r>
              <a:rPr lang="en-US" sz="2005" b="1" dirty="0">
                <a:solidFill>
                  <a:schemeClr val="bg2"/>
                </a:solidFill>
                <a:latin typeface="ABC Oracle Medium" panose="020B0504040202060203"/>
                <a:ea typeface="Merriweather" pitchFamily="34" charset="-122"/>
                <a:cs typeface="Merriweather" pitchFamily="34" charset="-120"/>
              </a:rPr>
              <a:t>Strategic Takeaway:</a:t>
            </a:r>
            <a:endParaRPr lang="en-US" sz="2005" dirty="0">
              <a:solidFill>
                <a:schemeClr val="bg2"/>
              </a:solidFill>
              <a:latin typeface="ABC Oracle Medium" panose="020B0504040202060203"/>
            </a:endParaRPr>
          </a:p>
        </p:txBody>
      </p:sp>
      <p:pic>
        <p:nvPicPr>
          <p:cNvPr id="15" name="Image 1" descr="preencoded.png">
            <a:extLst>
              <a:ext uri="{FF2B5EF4-FFF2-40B4-BE49-F238E27FC236}">
                <a16:creationId xmlns:a16="http://schemas.microsoft.com/office/drawing/2014/main" id="{4D35CC50-97E9-E5B9-76A3-A0B2D4CF4D11}"/>
              </a:ext>
            </a:extLst>
          </p:cNvPr>
          <p:cNvPicPr>
            <a:picLocks noChangeAspect="1"/>
          </p:cNvPicPr>
          <p:nvPr/>
        </p:nvPicPr>
        <p:blipFill>
          <a:blip r:embed="rId4"/>
          <a:stretch>
            <a:fillRect/>
          </a:stretch>
        </p:blipFill>
        <p:spPr>
          <a:xfrm>
            <a:off x="7079513" y="3867593"/>
            <a:ext cx="35441" cy="2418907"/>
          </a:xfrm>
          <a:prstGeom prst="rect">
            <a:avLst/>
          </a:prstGeom>
        </p:spPr>
      </p:pic>
      <p:sp>
        <p:nvSpPr>
          <p:cNvPr id="16" name="Text 12">
            <a:extLst>
              <a:ext uri="{FF2B5EF4-FFF2-40B4-BE49-F238E27FC236}">
                <a16:creationId xmlns:a16="http://schemas.microsoft.com/office/drawing/2014/main" id="{36FE3E34-7FDB-760A-B469-3545F3B89B4F}"/>
              </a:ext>
            </a:extLst>
          </p:cNvPr>
          <p:cNvSpPr/>
          <p:nvPr/>
        </p:nvSpPr>
        <p:spPr>
          <a:xfrm>
            <a:off x="7287733" y="2179675"/>
            <a:ext cx="4266313" cy="1227175"/>
          </a:xfrm>
          <a:prstGeom prst="rect">
            <a:avLst/>
          </a:prstGeom>
          <a:noFill/>
          <a:ln/>
        </p:spPr>
        <p:txBody>
          <a:bodyPr wrap="none" lIns="0" tIns="0" rIns="0" bIns="0" rtlCol="0" anchor="ctr">
            <a:normAutofit/>
          </a:bodyPr>
          <a:lstStyle/>
          <a:p>
            <a:pPr defTabSz="1219170"/>
            <a:r>
              <a:rPr lang="en-US" sz="1768" b="1" dirty="0">
                <a:solidFill>
                  <a:schemeClr val="bg2"/>
                </a:solidFill>
                <a:latin typeface="ABC Oracle Medium" panose="020B0504040202060203"/>
                <a:ea typeface="Inter" pitchFamily="34" charset="-122"/>
                <a:cs typeface="Inter" pitchFamily="34" charset="-120"/>
              </a:rPr>
              <a:t>The Value of Information (Vol) for waiting to</a:t>
            </a:r>
            <a:endParaRPr lang="en-US" sz="1768" dirty="0">
              <a:solidFill>
                <a:schemeClr val="bg2"/>
              </a:solidFill>
              <a:latin typeface="ABC Oracle Medium" panose="020B0504040202060203"/>
            </a:endParaRPr>
          </a:p>
          <a:p>
            <a:pPr defTabSz="1219170"/>
            <a:r>
              <a:rPr lang="en-US" sz="1768" b="1" dirty="0">
                <a:solidFill>
                  <a:schemeClr val="bg2"/>
                </a:solidFill>
                <a:latin typeface="ABC Oracle Medium" panose="020B0504040202060203"/>
                <a:ea typeface="Inter" pitchFamily="34" charset="-122"/>
                <a:cs typeface="Inter" pitchFamily="34" charset="-120"/>
              </a:rPr>
              <a:t>see what the ASA or Shareholders would</a:t>
            </a:r>
            <a:endParaRPr lang="en-US" sz="1768" dirty="0">
              <a:solidFill>
                <a:schemeClr val="bg2"/>
              </a:solidFill>
              <a:latin typeface="ABC Oracle Medium" panose="020B0504040202060203"/>
            </a:endParaRPr>
          </a:p>
          <a:p>
            <a:pPr defTabSz="1219170"/>
            <a:r>
              <a:rPr lang="en-US" sz="1768" b="1" dirty="0">
                <a:solidFill>
                  <a:schemeClr val="bg2"/>
                </a:solidFill>
                <a:latin typeface="ABC Oracle Medium" panose="020B0504040202060203"/>
                <a:ea typeface="Inter" pitchFamily="34" charset="-122"/>
                <a:cs typeface="Inter" pitchFamily="34" charset="-120"/>
              </a:rPr>
              <a:t>do was mathematically calculated at zero</a:t>
            </a:r>
            <a:endParaRPr lang="en-US" sz="1768" dirty="0">
              <a:solidFill>
                <a:schemeClr val="bg2"/>
              </a:solidFill>
              <a:latin typeface="ABC Oracle Medium" panose="020B0504040202060203"/>
            </a:endParaRPr>
          </a:p>
          <a:p>
            <a:pPr defTabSz="1219170"/>
            <a:r>
              <a:rPr lang="en-US" sz="1768" b="1" dirty="0">
                <a:solidFill>
                  <a:schemeClr val="bg2"/>
                </a:solidFill>
                <a:latin typeface="ABC Oracle Medium" panose="020B0504040202060203"/>
                <a:ea typeface="Inter" pitchFamily="34" charset="-122"/>
                <a:cs typeface="Inter" pitchFamily="34" charset="-120"/>
              </a:rPr>
              <a:t>(0.019 EU difference).</a:t>
            </a:r>
            <a:endParaRPr lang="en-US" sz="1768" dirty="0">
              <a:solidFill>
                <a:schemeClr val="bg2"/>
              </a:solidFill>
              <a:latin typeface="ABC Oracle Medium" panose="020B0504040202060203"/>
            </a:endParaRPr>
          </a:p>
        </p:txBody>
      </p:sp>
      <p:sp>
        <p:nvSpPr>
          <p:cNvPr id="17" name="Text 13">
            <a:extLst>
              <a:ext uri="{FF2B5EF4-FFF2-40B4-BE49-F238E27FC236}">
                <a16:creationId xmlns:a16="http://schemas.microsoft.com/office/drawing/2014/main" id="{7134AC7D-DAB5-6ECC-73AE-C2749211EA28}"/>
              </a:ext>
            </a:extLst>
          </p:cNvPr>
          <p:cNvSpPr/>
          <p:nvPr/>
        </p:nvSpPr>
        <p:spPr>
          <a:xfrm>
            <a:off x="7296594" y="1785385"/>
            <a:ext cx="1634756" cy="363279"/>
          </a:xfrm>
          <a:prstGeom prst="rect">
            <a:avLst/>
          </a:prstGeom>
          <a:noFill/>
          <a:ln/>
        </p:spPr>
        <p:txBody>
          <a:bodyPr wrap="none" lIns="0" tIns="0" rIns="0" bIns="0" rtlCol="0" anchor="ctr">
            <a:normAutofit/>
          </a:bodyPr>
          <a:lstStyle/>
          <a:p>
            <a:pPr defTabSz="1219170"/>
            <a:r>
              <a:rPr lang="en-US" sz="2027" b="1" dirty="0">
                <a:solidFill>
                  <a:schemeClr val="bg2"/>
                </a:solidFill>
                <a:latin typeface="ABC Oracle Medium" panose="020B0504040202060203"/>
                <a:ea typeface="Merriweather" pitchFamily="34" charset="-122"/>
                <a:cs typeface="Merriweather" pitchFamily="34" charset="-120"/>
              </a:rPr>
              <a:t>Core Insight:</a:t>
            </a:r>
            <a:endParaRPr lang="en-US" sz="2027" dirty="0">
              <a:solidFill>
                <a:schemeClr val="bg2"/>
              </a:solidFill>
              <a:latin typeface="ABC Oracle Medium" panose="020B0504040202060203"/>
            </a:endParaRPr>
          </a:p>
        </p:txBody>
      </p:sp>
      <p:pic>
        <p:nvPicPr>
          <p:cNvPr id="18" name="Image 2" descr="preencoded.png">
            <a:extLst>
              <a:ext uri="{FF2B5EF4-FFF2-40B4-BE49-F238E27FC236}">
                <a16:creationId xmlns:a16="http://schemas.microsoft.com/office/drawing/2014/main" id="{6083568A-F28D-CEFF-A5E0-8CE94A458412}"/>
              </a:ext>
            </a:extLst>
          </p:cNvPr>
          <p:cNvPicPr>
            <a:picLocks noChangeAspect="1"/>
          </p:cNvPicPr>
          <p:nvPr/>
        </p:nvPicPr>
        <p:blipFill>
          <a:blip r:embed="rId5"/>
          <a:stretch>
            <a:fillRect/>
          </a:stretch>
        </p:blipFill>
        <p:spPr>
          <a:xfrm>
            <a:off x="7079513" y="1763233"/>
            <a:ext cx="35441" cy="1608175"/>
          </a:xfrm>
          <a:prstGeom prst="rect">
            <a:avLst/>
          </a:prstGeom>
        </p:spPr>
      </p:pic>
      <p:sp>
        <p:nvSpPr>
          <p:cNvPr id="19" name="Text 14">
            <a:extLst>
              <a:ext uri="{FF2B5EF4-FFF2-40B4-BE49-F238E27FC236}">
                <a16:creationId xmlns:a16="http://schemas.microsoft.com/office/drawing/2014/main" id="{75EB5B26-7144-248D-5547-7A55701AB1C0}"/>
              </a:ext>
            </a:extLst>
          </p:cNvPr>
          <p:cNvSpPr/>
          <p:nvPr/>
        </p:nvSpPr>
        <p:spPr>
          <a:xfrm>
            <a:off x="2352454" y="6011826"/>
            <a:ext cx="3052431" cy="318977"/>
          </a:xfrm>
          <a:prstGeom prst="rect">
            <a:avLst/>
          </a:prstGeom>
          <a:noFill/>
          <a:ln/>
        </p:spPr>
        <p:txBody>
          <a:bodyPr wrap="none" lIns="0" tIns="0" rIns="0" bIns="0" rtlCol="0" anchor="ctr">
            <a:normAutofit/>
          </a:bodyPr>
          <a:lstStyle/>
          <a:p>
            <a:pPr defTabSz="1219170"/>
            <a:r>
              <a:rPr lang="en-US" sz="1703" b="1" dirty="0">
                <a:solidFill>
                  <a:schemeClr val="bg2">
                    <a:lumMod val="90000"/>
                  </a:schemeClr>
                </a:solidFill>
                <a:latin typeface="Inter" pitchFamily="34" charset="0"/>
                <a:ea typeface="Inter" pitchFamily="34" charset="-122"/>
                <a:cs typeface="Inter" pitchFamily="34" charset="-120"/>
              </a:rPr>
              <a:t>Information Clarity (Low to High)</a:t>
            </a:r>
            <a:endParaRPr lang="en-US" sz="1703" dirty="0">
              <a:solidFill>
                <a:schemeClr val="bg2">
                  <a:lumMod val="90000"/>
                </a:schemeClr>
              </a:solidFill>
              <a:latin typeface="Calibri" panose="020F0502020204030204"/>
            </a:endParaRPr>
          </a:p>
        </p:txBody>
      </p:sp>
      <p:pic>
        <p:nvPicPr>
          <p:cNvPr id="20" name="Image 3" descr="preencoded.png">
            <a:extLst>
              <a:ext uri="{FF2B5EF4-FFF2-40B4-BE49-F238E27FC236}">
                <a16:creationId xmlns:a16="http://schemas.microsoft.com/office/drawing/2014/main" id="{ED269778-66EA-A7B3-3D4C-F5718ABF2A62}"/>
              </a:ext>
            </a:extLst>
          </p:cNvPr>
          <p:cNvPicPr>
            <a:picLocks noChangeAspect="1"/>
          </p:cNvPicPr>
          <p:nvPr/>
        </p:nvPicPr>
        <p:blipFill>
          <a:blip r:embed="rId6"/>
          <a:stretch>
            <a:fillRect/>
          </a:stretch>
        </p:blipFill>
        <p:spPr>
          <a:xfrm>
            <a:off x="1129710" y="1710070"/>
            <a:ext cx="5462477" cy="4257453"/>
          </a:xfrm>
          <a:prstGeom prst="rect">
            <a:avLst/>
          </a:prstGeom>
        </p:spPr>
      </p:pic>
      <p:sp>
        <p:nvSpPr>
          <p:cNvPr id="21" name="Text 15">
            <a:extLst>
              <a:ext uri="{FF2B5EF4-FFF2-40B4-BE49-F238E27FC236}">
                <a16:creationId xmlns:a16="http://schemas.microsoft.com/office/drawing/2014/main" id="{75156617-1F7B-860E-CC5F-AF9B1CB5A4A1}"/>
              </a:ext>
            </a:extLst>
          </p:cNvPr>
          <p:cNvSpPr/>
          <p:nvPr/>
        </p:nvSpPr>
        <p:spPr>
          <a:xfrm>
            <a:off x="4434663" y="4567569"/>
            <a:ext cx="1532860" cy="620232"/>
          </a:xfrm>
          <a:prstGeom prst="rect">
            <a:avLst/>
          </a:prstGeom>
          <a:noFill/>
          <a:ln/>
        </p:spPr>
        <p:txBody>
          <a:bodyPr wrap="none" lIns="0" tIns="0" rIns="0" bIns="0" rtlCol="0" anchor="ctr">
            <a:normAutofit/>
          </a:bodyPr>
          <a:lstStyle/>
          <a:p>
            <a:pPr algn="ctr" defTabSz="1219170"/>
            <a:r>
              <a:rPr lang="en-US" sz="1932" b="1" dirty="0">
                <a:solidFill>
                  <a:srgbClr val="485962"/>
                </a:solidFill>
                <a:latin typeface="ABC Oracle Medium" panose="020B0504040202060203"/>
                <a:ea typeface="Merriweather" pitchFamily="34" charset="-122"/>
                <a:cs typeface="Merriweather" pitchFamily="34" charset="-120"/>
              </a:rPr>
              <a:t>Information</a:t>
            </a:r>
            <a:endParaRPr lang="en-US" sz="1932" dirty="0">
              <a:solidFill>
                <a:prstClr val="black"/>
              </a:solidFill>
              <a:latin typeface="ABC Oracle Medium" panose="020B0504040202060203"/>
            </a:endParaRPr>
          </a:p>
          <a:p>
            <a:pPr algn="ctr" defTabSz="1219170"/>
            <a:r>
              <a:rPr lang="en-US" sz="1932" b="1" dirty="0">
                <a:solidFill>
                  <a:srgbClr val="485962"/>
                </a:solidFill>
                <a:latin typeface="ABC Oracle Medium" panose="020B0504040202060203"/>
                <a:ea typeface="Merriweather" pitchFamily="34" charset="-122"/>
                <a:cs typeface="Merriweather" pitchFamily="34" charset="-120"/>
              </a:rPr>
              <a:t>- Dominant</a:t>
            </a:r>
            <a:endParaRPr lang="en-US" sz="1932" dirty="0">
              <a:solidFill>
                <a:prstClr val="black"/>
              </a:solidFill>
              <a:latin typeface="ABC Oracle Medium" panose="020B0504040202060203"/>
            </a:endParaRPr>
          </a:p>
        </p:txBody>
      </p:sp>
      <p:sp>
        <p:nvSpPr>
          <p:cNvPr id="22" name="Text 16">
            <a:extLst>
              <a:ext uri="{FF2B5EF4-FFF2-40B4-BE49-F238E27FC236}">
                <a16:creationId xmlns:a16="http://schemas.microsoft.com/office/drawing/2014/main" id="{8CE6EEF3-DDDA-4FBC-7BF8-B34232792B0D}"/>
              </a:ext>
            </a:extLst>
          </p:cNvPr>
          <p:cNvSpPr/>
          <p:nvPr/>
        </p:nvSpPr>
        <p:spPr>
          <a:xfrm>
            <a:off x="1971453" y="4572000"/>
            <a:ext cx="1196163" cy="606941"/>
          </a:xfrm>
          <a:prstGeom prst="rect">
            <a:avLst/>
          </a:prstGeom>
          <a:noFill/>
          <a:ln/>
        </p:spPr>
        <p:txBody>
          <a:bodyPr wrap="none" lIns="0" tIns="0" rIns="0" bIns="0" rtlCol="0" anchor="ctr">
            <a:normAutofit/>
          </a:bodyPr>
          <a:lstStyle/>
          <a:p>
            <a:pPr algn="ctr" defTabSz="1219170"/>
            <a:r>
              <a:rPr lang="en-US" sz="1940" b="1" dirty="0">
                <a:solidFill>
                  <a:srgbClr val="45565F"/>
                </a:solidFill>
                <a:latin typeface="ABC Oracle Medium" panose="020B0504040202060203"/>
                <a:ea typeface="Merriweather" pitchFamily="34" charset="-122"/>
                <a:cs typeface="Merriweather" pitchFamily="34" charset="-120"/>
              </a:rPr>
              <a:t>Monitor</a:t>
            </a:r>
            <a:endParaRPr lang="en-US" sz="1940" dirty="0">
              <a:solidFill>
                <a:prstClr val="black"/>
              </a:solidFill>
              <a:latin typeface="ABC Oracle Medium" panose="020B0504040202060203"/>
            </a:endParaRPr>
          </a:p>
          <a:p>
            <a:pPr algn="ctr" defTabSz="1219170"/>
            <a:r>
              <a:rPr lang="en-US" sz="1940" b="1" dirty="0">
                <a:solidFill>
                  <a:srgbClr val="45565F"/>
                </a:solidFill>
                <a:latin typeface="ABC Oracle Medium" panose="020B0504040202060203"/>
                <a:ea typeface="Merriweather" pitchFamily="34" charset="-122"/>
                <a:cs typeface="Merriweather" pitchFamily="34" charset="-120"/>
              </a:rPr>
              <a:t>&amp; Wait</a:t>
            </a:r>
            <a:endParaRPr lang="en-US" sz="1940" dirty="0">
              <a:solidFill>
                <a:prstClr val="black"/>
              </a:solidFill>
              <a:latin typeface="ABC Oracle Medium" panose="020B0504040202060203"/>
            </a:endParaRPr>
          </a:p>
        </p:txBody>
      </p:sp>
      <p:sp>
        <p:nvSpPr>
          <p:cNvPr id="23" name="Text 17">
            <a:extLst>
              <a:ext uri="{FF2B5EF4-FFF2-40B4-BE49-F238E27FC236}">
                <a16:creationId xmlns:a16="http://schemas.microsoft.com/office/drawing/2014/main" id="{17D73E20-C9C4-42AD-3D71-D1705F8D0E81}"/>
              </a:ext>
            </a:extLst>
          </p:cNvPr>
          <p:cNvSpPr/>
          <p:nvPr/>
        </p:nvSpPr>
        <p:spPr>
          <a:xfrm>
            <a:off x="4647313" y="2498651"/>
            <a:ext cx="1143000" cy="620232"/>
          </a:xfrm>
          <a:prstGeom prst="rect">
            <a:avLst/>
          </a:prstGeom>
          <a:noFill/>
          <a:ln/>
        </p:spPr>
        <p:txBody>
          <a:bodyPr wrap="none" lIns="0" tIns="0" rIns="0" bIns="0" rtlCol="0" anchor="ctr">
            <a:normAutofit/>
          </a:bodyPr>
          <a:lstStyle/>
          <a:p>
            <a:pPr algn="ctr" defTabSz="1219170"/>
            <a:r>
              <a:rPr lang="en-US" sz="1877" b="1" dirty="0">
                <a:solidFill>
                  <a:srgbClr val="4A5961"/>
                </a:solidFill>
                <a:latin typeface="ABC Oracle Medium" panose="020B0504040202060203"/>
                <a:ea typeface="Merriweather" pitchFamily="34" charset="-122"/>
                <a:cs typeface="Merriweather" pitchFamily="34" charset="-120"/>
              </a:rPr>
              <a:t>Execute</a:t>
            </a:r>
            <a:endParaRPr lang="en-US" sz="1877" dirty="0">
              <a:solidFill>
                <a:prstClr val="black"/>
              </a:solidFill>
              <a:latin typeface="ABC Oracle Medium" panose="020B0504040202060203"/>
            </a:endParaRPr>
          </a:p>
          <a:p>
            <a:pPr algn="ctr" defTabSz="1219170"/>
            <a:r>
              <a:rPr lang="en-US" sz="1877" b="1" dirty="0">
                <a:solidFill>
                  <a:srgbClr val="4A5961"/>
                </a:solidFill>
                <a:latin typeface="ABC Oracle Medium" panose="020B0504040202060203"/>
                <a:ea typeface="Merriweather" pitchFamily="34" charset="-122"/>
                <a:cs typeface="Merriweather" pitchFamily="34" charset="-120"/>
              </a:rPr>
              <a:t>&amp; Refine</a:t>
            </a:r>
            <a:endParaRPr lang="en-US" sz="1877" dirty="0">
              <a:solidFill>
                <a:prstClr val="black"/>
              </a:solidFill>
              <a:latin typeface="ABC Oracle Medium" panose="020B0504040202060203"/>
            </a:endParaRPr>
          </a:p>
        </p:txBody>
      </p:sp>
      <p:sp>
        <p:nvSpPr>
          <p:cNvPr id="24" name="Shape 18">
            <a:extLst>
              <a:ext uri="{FF2B5EF4-FFF2-40B4-BE49-F238E27FC236}">
                <a16:creationId xmlns:a16="http://schemas.microsoft.com/office/drawing/2014/main" id="{5F205586-7828-7C3D-FA01-99F64193EC07}"/>
              </a:ext>
            </a:extLst>
          </p:cNvPr>
          <p:cNvSpPr/>
          <p:nvPr/>
        </p:nvSpPr>
        <p:spPr>
          <a:xfrm>
            <a:off x="1187303" y="1772094"/>
            <a:ext cx="2671431" cy="2068919"/>
          </a:xfrm>
          <a:prstGeom prst="rect">
            <a:avLst/>
          </a:prstGeom>
          <a:solidFill>
            <a:srgbClr val="D1DAE9"/>
          </a:solidFill>
          <a:ln/>
        </p:spPr>
        <p:txBody>
          <a:bodyPr/>
          <a:lstStyle/>
          <a:p>
            <a:pPr defTabSz="1219170"/>
            <a:endParaRPr lang="en-GB" sz="2400">
              <a:solidFill>
                <a:prstClr val="black"/>
              </a:solidFill>
              <a:latin typeface="Calibri" panose="020F0502020204030204"/>
            </a:endParaRPr>
          </a:p>
        </p:txBody>
      </p:sp>
      <p:sp>
        <p:nvSpPr>
          <p:cNvPr id="25" name="Shape 19">
            <a:extLst>
              <a:ext uri="{FF2B5EF4-FFF2-40B4-BE49-F238E27FC236}">
                <a16:creationId xmlns:a16="http://schemas.microsoft.com/office/drawing/2014/main" id="{AD2C36A4-CA5C-00E2-97CD-7E69825DC522}"/>
              </a:ext>
            </a:extLst>
          </p:cNvPr>
          <p:cNvSpPr/>
          <p:nvPr/>
        </p:nvSpPr>
        <p:spPr>
          <a:xfrm>
            <a:off x="2401187" y="2733454"/>
            <a:ext cx="323407" cy="332268"/>
          </a:xfrm>
          <a:prstGeom prst="rect">
            <a:avLst/>
          </a:prstGeom>
          <a:solidFill>
            <a:srgbClr val="FF0000"/>
          </a:solidFill>
          <a:ln/>
        </p:spPr>
        <p:txBody>
          <a:bodyPr/>
          <a:lstStyle/>
          <a:p>
            <a:pPr algn="ctr" defTabSz="1219170"/>
            <a:r>
              <a:rPr lang="en-GB" b="1" dirty="0">
                <a:solidFill>
                  <a:prstClr val="black"/>
                </a:solidFill>
                <a:latin typeface="Calibri" panose="020F0502020204030204"/>
              </a:rPr>
              <a:t>!</a:t>
            </a:r>
            <a:endParaRPr lang="en-GB" sz="2400" b="1" dirty="0">
              <a:solidFill>
                <a:prstClr val="black"/>
              </a:solidFill>
              <a:latin typeface="Calibri" panose="020F0502020204030204"/>
            </a:endParaRPr>
          </a:p>
        </p:txBody>
      </p:sp>
      <p:sp>
        <p:nvSpPr>
          <p:cNvPr id="26" name="Text 20">
            <a:extLst>
              <a:ext uri="{FF2B5EF4-FFF2-40B4-BE49-F238E27FC236}">
                <a16:creationId xmlns:a16="http://schemas.microsoft.com/office/drawing/2014/main" id="{4DEAC964-9E88-16DF-7F11-E00F47757252}"/>
              </a:ext>
            </a:extLst>
          </p:cNvPr>
          <p:cNvSpPr/>
          <p:nvPr/>
        </p:nvSpPr>
        <p:spPr>
          <a:xfrm>
            <a:off x="1944872" y="3127744"/>
            <a:ext cx="1262616" cy="279104"/>
          </a:xfrm>
          <a:prstGeom prst="rect">
            <a:avLst/>
          </a:prstGeom>
          <a:noFill/>
          <a:ln/>
        </p:spPr>
        <p:txBody>
          <a:bodyPr wrap="none" lIns="0" tIns="0" rIns="0" bIns="0" rtlCol="0" anchor="ctr">
            <a:normAutofit/>
          </a:bodyPr>
          <a:lstStyle/>
          <a:p>
            <a:pPr defTabSz="1219170"/>
            <a:r>
              <a:rPr lang="en-US" sz="1713" b="1" dirty="0">
                <a:solidFill>
                  <a:srgbClr val="967D77"/>
                </a:solidFill>
                <a:latin typeface="ABC Oracle Medium" panose="020B0504040202060203"/>
                <a:ea typeface="Inter" pitchFamily="34" charset="-122"/>
                <a:cs typeface="Inter" pitchFamily="34" charset="-120"/>
              </a:rPr>
              <a:t>Qantas Crisis</a:t>
            </a:r>
            <a:endParaRPr lang="en-US" sz="1713" dirty="0">
              <a:solidFill>
                <a:prstClr val="black"/>
              </a:solidFill>
              <a:latin typeface="ABC Oracle Medium" panose="020B0504040202060203"/>
            </a:endParaRPr>
          </a:p>
        </p:txBody>
      </p:sp>
      <p:sp>
        <p:nvSpPr>
          <p:cNvPr id="27" name="Text 21">
            <a:extLst>
              <a:ext uri="{FF2B5EF4-FFF2-40B4-BE49-F238E27FC236}">
                <a16:creationId xmlns:a16="http://schemas.microsoft.com/office/drawing/2014/main" id="{A29E3870-76AA-DBB6-B09B-3CD7F056DC61}"/>
              </a:ext>
            </a:extLst>
          </p:cNvPr>
          <p:cNvSpPr/>
          <p:nvPr/>
        </p:nvSpPr>
        <p:spPr>
          <a:xfrm>
            <a:off x="1546151" y="1896141"/>
            <a:ext cx="2060059" cy="305687"/>
          </a:xfrm>
          <a:prstGeom prst="rect">
            <a:avLst/>
          </a:prstGeom>
          <a:noFill/>
          <a:ln/>
        </p:spPr>
        <p:txBody>
          <a:bodyPr wrap="none" lIns="0" tIns="0" rIns="0" bIns="0" rtlCol="0" anchor="ctr">
            <a:normAutofit/>
          </a:bodyPr>
          <a:lstStyle/>
          <a:p>
            <a:pPr defTabSz="1219170"/>
            <a:r>
              <a:rPr lang="en-US" sz="1884" b="1" dirty="0">
                <a:latin typeface="ABC Oracle Medium" panose="020B0504040202060203"/>
                <a:ea typeface="Merriweather" pitchFamily="34" charset="-122"/>
                <a:cs typeface="Merriweather" pitchFamily="34" charset="-120"/>
              </a:rPr>
              <a:t>Action-Dominant</a:t>
            </a:r>
            <a:endParaRPr lang="en-US" sz="1884" dirty="0">
              <a:latin typeface="ABC Oracle Medium" panose="020B0504040202060203"/>
            </a:endParaRPr>
          </a:p>
        </p:txBody>
      </p:sp>
      <p:sp>
        <p:nvSpPr>
          <p:cNvPr id="28" name="Text 22">
            <a:extLst>
              <a:ext uri="{FF2B5EF4-FFF2-40B4-BE49-F238E27FC236}">
                <a16:creationId xmlns:a16="http://schemas.microsoft.com/office/drawing/2014/main" id="{624D6536-DF03-DBF0-CBE8-2BB5C9D7D68E}"/>
              </a:ext>
            </a:extLst>
          </p:cNvPr>
          <p:cNvSpPr/>
          <p:nvPr/>
        </p:nvSpPr>
        <p:spPr>
          <a:xfrm rot="-5400000">
            <a:off x="436074" y="3617284"/>
            <a:ext cx="283535" cy="2919523"/>
          </a:xfrm>
          <a:prstGeom prst="rect">
            <a:avLst/>
          </a:prstGeom>
          <a:noFill/>
          <a:ln/>
        </p:spPr>
        <p:txBody>
          <a:bodyPr wrap="none" lIns="0" tIns="0" rIns="0" bIns="0" rtlCol="0" anchor="ctr">
            <a:normAutofit/>
          </a:bodyPr>
          <a:lstStyle/>
          <a:p>
            <a:pPr defTabSz="1219170"/>
            <a:r>
              <a:rPr lang="en-US" sz="1901" b="1" dirty="0">
                <a:solidFill>
                  <a:schemeClr val="bg2">
                    <a:lumMod val="90000"/>
                  </a:schemeClr>
                </a:solidFill>
                <a:latin typeface="Inter" pitchFamily="34" charset="0"/>
                <a:ea typeface="Inter" pitchFamily="34" charset="-122"/>
                <a:cs typeface="Inter" pitchFamily="34" charset="-120"/>
              </a:rPr>
              <a:t>Speed Required (Low to High)</a:t>
            </a:r>
            <a:endParaRPr lang="en-US" sz="1901" dirty="0">
              <a:solidFill>
                <a:schemeClr val="bg2">
                  <a:lumMod val="90000"/>
                </a:schemeClr>
              </a:solidFill>
              <a:latin typeface="Calibri" panose="020F0502020204030204"/>
            </a:endParaRPr>
          </a:p>
        </p:txBody>
      </p:sp>
      <p:sp>
        <p:nvSpPr>
          <p:cNvPr id="29" name="Title 1">
            <a:extLst>
              <a:ext uri="{FF2B5EF4-FFF2-40B4-BE49-F238E27FC236}">
                <a16:creationId xmlns:a16="http://schemas.microsoft.com/office/drawing/2014/main" id="{2B8D1E11-6C30-BD0E-8682-2FD53B33B73C}"/>
              </a:ext>
            </a:extLst>
          </p:cNvPr>
          <p:cNvSpPr txBox="1">
            <a:spLocks/>
          </p:cNvSpPr>
          <p:nvPr/>
        </p:nvSpPr>
        <p:spPr>
          <a:xfrm>
            <a:off x="326848" y="288389"/>
            <a:ext cx="11557175" cy="46287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i="0" kern="1200">
                <a:solidFill>
                  <a:schemeClr val="accent1"/>
                </a:solidFill>
                <a:latin typeface="ABC Oracle Medium" panose="020B0504040202060203"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000" b="0" i="0" u="none" strike="noStrike" kern="1200" cap="none" spc="0" normalizeH="0" baseline="0" noProof="0" dirty="0">
                <a:ln>
                  <a:noFill/>
                </a:ln>
                <a:solidFill>
                  <a:schemeClr val="bg1"/>
                </a:solidFill>
                <a:effectLst/>
                <a:uLnTx/>
                <a:uFillTx/>
                <a:latin typeface="ABC Oracle Medium" panose="020B0504040202060203" pitchFamily="34" charset="77"/>
                <a:ea typeface="+mj-ea"/>
                <a:cs typeface="+mj-cs"/>
              </a:rPr>
              <a:t>The Value of Information: Stop waiting for the smoke to clear</a:t>
            </a:r>
          </a:p>
        </p:txBody>
      </p:sp>
      <p:sp>
        <p:nvSpPr>
          <p:cNvPr id="30" name="Slide Number Placeholder 3">
            <a:extLst>
              <a:ext uri="{FF2B5EF4-FFF2-40B4-BE49-F238E27FC236}">
                <a16:creationId xmlns:a16="http://schemas.microsoft.com/office/drawing/2014/main" id="{604129BB-306C-0EF1-3170-DC9143203413}"/>
              </a:ext>
            </a:extLst>
          </p:cNvPr>
          <p:cNvSpPr txBox="1">
            <a:spLocks/>
          </p:cNvSpPr>
          <p:nvPr/>
        </p:nvSpPr>
        <p:spPr>
          <a:xfrm>
            <a:off x="11467577" y="6400800"/>
            <a:ext cx="416447" cy="18648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41AFF56-1126-4107-9C02-BC0EFBF16431}" type="slidenum">
              <a:rPr lang="en-GB" sz="1000" smtClean="0">
                <a:solidFill>
                  <a:schemeClr val="bg1"/>
                </a:solidFill>
                <a:latin typeface="ABC Oracle Medium" panose="020B0504040202060203" pitchFamily="34" charset="77"/>
              </a:rPr>
              <a:pPr algn="r">
                <a:defRPr/>
              </a:pPr>
              <a:t>24</a:t>
            </a:fld>
            <a:endParaRPr lang="en-GB" sz="1000" dirty="0">
              <a:solidFill>
                <a:schemeClr val="bg1"/>
              </a:solidFill>
              <a:latin typeface="ABC Oracle Medium" panose="020B0504040202060203" pitchFamily="34" charset="77"/>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0E44C-9526-92A7-6C60-C436513189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AC7B9F-DBDB-02ED-3FCE-EFC09051C385}"/>
              </a:ext>
            </a:extLst>
          </p:cNvPr>
          <p:cNvSpPr>
            <a:spLocks noGrp="1"/>
          </p:cNvSpPr>
          <p:nvPr>
            <p:ph type="title"/>
          </p:nvPr>
        </p:nvSpPr>
        <p:spPr/>
        <p:txBody>
          <a:bodyPr/>
          <a:lstStyle/>
          <a:p>
            <a:r>
              <a:rPr lang="en-US" dirty="0"/>
              <a:t>Ethics and Professionalism</a:t>
            </a:r>
          </a:p>
        </p:txBody>
      </p:sp>
      <p:sp>
        <p:nvSpPr>
          <p:cNvPr id="3" name="Text Placeholder 2">
            <a:extLst>
              <a:ext uri="{FF2B5EF4-FFF2-40B4-BE49-F238E27FC236}">
                <a16:creationId xmlns:a16="http://schemas.microsoft.com/office/drawing/2014/main" id="{CDD0DC50-9327-2E9F-80CA-13315FBD1B03}"/>
              </a:ext>
            </a:extLst>
          </p:cNvPr>
          <p:cNvSpPr>
            <a:spLocks noGrp="1"/>
          </p:cNvSpPr>
          <p:nvPr>
            <p:ph type="body" sz="quarter" idx="10"/>
          </p:nvPr>
        </p:nvSpPr>
        <p:spPr/>
        <p:txBody>
          <a:bodyPr/>
          <a:lstStyle/>
          <a:p>
            <a:r>
              <a:rPr lang="en-US" dirty="0"/>
              <a:t>04</a:t>
            </a:r>
          </a:p>
        </p:txBody>
      </p:sp>
      <p:sp>
        <p:nvSpPr>
          <p:cNvPr id="4" name="Footer Placeholder 4">
            <a:extLst>
              <a:ext uri="{FF2B5EF4-FFF2-40B4-BE49-F238E27FC236}">
                <a16:creationId xmlns:a16="http://schemas.microsoft.com/office/drawing/2014/main" id="{7BBF1F87-297A-556E-4C36-09EB7C713A1F}"/>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ABC Oracle Medium" panose="020B0504040202060203" pitchFamily="34" charset="77"/>
                <a:ea typeface="+mn-ea"/>
                <a:cs typeface="+mn-cs"/>
              </a:rPr>
              <a:t>Presented at the 2026 All Actuaries Summit</a:t>
            </a:r>
          </a:p>
        </p:txBody>
      </p:sp>
    </p:spTree>
    <p:extLst>
      <p:ext uri="{BB962C8B-B14F-4D97-AF65-F5344CB8AC3E}">
        <p14:creationId xmlns:p14="http://schemas.microsoft.com/office/powerpoint/2010/main" val="26987609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04837"/>
          </a:xfrm>
          <a:prstGeom prst="rect">
            <a:avLst/>
          </a:prstGeom>
        </p:spPr>
      </p:pic>
      <p:pic>
        <p:nvPicPr>
          <p:cNvPr id="3" name="Image 1" descr="preencoded.png"/>
          <p:cNvPicPr>
            <a:picLocks noChangeAspect="1"/>
          </p:cNvPicPr>
          <p:nvPr/>
        </p:nvPicPr>
        <p:blipFill>
          <a:blip r:embed="rId4"/>
          <a:stretch>
            <a:fillRect/>
          </a:stretch>
        </p:blipFill>
        <p:spPr>
          <a:xfrm>
            <a:off x="518338" y="6104861"/>
            <a:ext cx="75313" cy="75313"/>
          </a:xfrm>
          <a:prstGeom prst="rect">
            <a:avLst/>
          </a:prstGeom>
        </p:spPr>
      </p:pic>
      <p:pic>
        <p:nvPicPr>
          <p:cNvPr id="4" name="Image 2" descr="preencoded.png"/>
          <p:cNvPicPr>
            <a:picLocks noChangeAspect="1"/>
          </p:cNvPicPr>
          <p:nvPr/>
        </p:nvPicPr>
        <p:blipFill>
          <a:blip r:embed="rId5"/>
          <a:stretch>
            <a:fillRect/>
          </a:stretch>
        </p:blipFill>
        <p:spPr>
          <a:xfrm>
            <a:off x="518338" y="5790314"/>
            <a:ext cx="75313" cy="70884"/>
          </a:xfrm>
          <a:prstGeom prst="rect">
            <a:avLst/>
          </a:prstGeom>
        </p:spPr>
      </p:pic>
      <p:pic>
        <p:nvPicPr>
          <p:cNvPr id="5" name="Image 3" descr="preencoded.png"/>
          <p:cNvPicPr>
            <a:picLocks noChangeAspect="1"/>
          </p:cNvPicPr>
          <p:nvPr/>
        </p:nvPicPr>
        <p:blipFill>
          <a:blip r:embed="rId6"/>
          <a:stretch>
            <a:fillRect/>
          </a:stretch>
        </p:blipFill>
        <p:spPr>
          <a:xfrm>
            <a:off x="522769" y="5466908"/>
            <a:ext cx="70884" cy="75313"/>
          </a:xfrm>
          <a:prstGeom prst="rect">
            <a:avLst/>
          </a:prstGeom>
        </p:spPr>
      </p:pic>
      <p:pic>
        <p:nvPicPr>
          <p:cNvPr id="6" name="Image 4" descr="preencoded.png"/>
          <p:cNvPicPr>
            <a:picLocks noChangeAspect="1"/>
          </p:cNvPicPr>
          <p:nvPr/>
        </p:nvPicPr>
        <p:blipFill>
          <a:blip r:embed="rId7"/>
          <a:stretch>
            <a:fillRect/>
          </a:stretch>
        </p:blipFill>
        <p:spPr>
          <a:xfrm>
            <a:off x="9130710" y="4930850"/>
            <a:ext cx="1829687" cy="270244"/>
          </a:xfrm>
          <a:prstGeom prst="rect">
            <a:avLst/>
          </a:prstGeom>
        </p:spPr>
      </p:pic>
      <p:pic>
        <p:nvPicPr>
          <p:cNvPr id="7" name="Image 5" descr="preencoded.png"/>
          <p:cNvPicPr>
            <a:picLocks noChangeAspect="1"/>
          </p:cNvPicPr>
          <p:nvPr/>
        </p:nvPicPr>
        <p:blipFill>
          <a:blip r:embed="rId8"/>
          <a:stretch>
            <a:fillRect/>
          </a:stretch>
        </p:blipFill>
        <p:spPr>
          <a:xfrm>
            <a:off x="5422605" y="4501117"/>
            <a:ext cx="349988" cy="456313"/>
          </a:xfrm>
          <a:prstGeom prst="rect">
            <a:avLst/>
          </a:prstGeom>
        </p:spPr>
      </p:pic>
      <p:pic>
        <p:nvPicPr>
          <p:cNvPr id="8" name="Image 6" descr="preencoded.png"/>
          <p:cNvPicPr>
            <a:picLocks noChangeAspect="1"/>
          </p:cNvPicPr>
          <p:nvPr/>
        </p:nvPicPr>
        <p:blipFill>
          <a:blip r:embed="rId9"/>
          <a:stretch>
            <a:fillRect/>
          </a:stretch>
        </p:blipFill>
        <p:spPr>
          <a:xfrm>
            <a:off x="10473070" y="4222012"/>
            <a:ext cx="1714500" cy="181640"/>
          </a:xfrm>
          <a:prstGeom prst="rect">
            <a:avLst/>
          </a:prstGeom>
        </p:spPr>
      </p:pic>
      <p:pic>
        <p:nvPicPr>
          <p:cNvPr id="9" name="Image 7" descr="preencoded.png"/>
          <p:cNvPicPr>
            <a:picLocks noChangeAspect="1"/>
          </p:cNvPicPr>
          <p:nvPr/>
        </p:nvPicPr>
        <p:blipFill>
          <a:blip r:embed="rId10"/>
          <a:stretch>
            <a:fillRect/>
          </a:stretch>
        </p:blipFill>
        <p:spPr>
          <a:xfrm>
            <a:off x="10504082" y="3553047"/>
            <a:ext cx="668965" cy="549349"/>
          </a:xfrm>
          <a:prstGeom prst="rect">
            <a:avLst/>
          </a:prstGeom>
        </p:spPr>
      </p:pic>
      <p:pic>
        <p:nvPicPr>
          <p:cNvPr id="10" name="Image 8" descr="preencoded.png"/>
          <p:cNvPicPr>
            <a:picLocks noChangeAspect="1"/>
          </p:cNvPicPr>
          <p:nvPr/>
        </p:nvPicPr>
        <p:blipFill>
          <a:blip r:embed="rId11"/>
          <a:stretch>
            <a:fillRect/>
          </a:stretch>
        </p:blipFill>
        <p:spPr>
          <a:xfrm>
            <a:off x="10521803" y="2919523"/>
            <a:ext cx="1670197" cy="491756"/>
          </a:xfrm>
          <a:prstGeom prst="rect">
            <a:avLst/>
          </a:prstGeom>
        </p:spPr>
      </p:pic>
      <p:pic>
        <p:nvPicPr>
          <p:cNvPr id="11" name="Image 9" descr="preencoded.png"/>
          <p:cNvPicPr>
            <a:picLocks noChangeAspect="1"/>
          </p:cNvPicPr>
          <p:nvPr/>
        </p:nvPicPr>
        <p:blipFill>
          <a:blip r:embed="rId12"/>
          <a:stretch>
            <a:fillRect/>
          </a:stretch>
        </p:blipFill>
        <p:spPr>
          <a:xfrm>
            <a:off x="10486360" y="2737884"/>
            <a:ext cx="1430965" cy="181640"/>
          </a:xfrm>
          <a:prstGeom prst="rect">
            <a:avLst/>
          </a:prstGeom>
        </p:spPr>
      </p:pic>
      <p:pic>
        <p:nvPicPr>
          <p:cNvPr id="12" name="Image 10" descr="preencoded.png"/>
          <p:cNvPicPr>
            <a:picLocks noChangeAspect="1"/>
          </p:cNvPicPr>
          <p:nvPr/>
        </p:nvPicPr>
        <p:blipFill>
          <a:blip r:embed="rId13"/>
          <a:stretch>
            <a:fillRect/>
          </a:stretch>
        </p:blipFill>
        <p:spPr>
          <a:xfrm>
            <a:off x="8878187" y="1931582"/>
            <a:ext cx="349988" cy="456313"/>
          </a:xfrm>
          <a:prstGeom prst="rect">
            <a:avLst/>
          </a:prstGeom>
        </p:spPr>
      </p:pic>
      <p:pic>
        <p:nvPicPr>
          <p:cNvPr id="13" name="Image 11" descr="preencoded.png"/>
          <p:cNvPicPr>
            <a:picLocks noChangeAspect="1"/>
          </p:cNvPicPr>
          <p:nvPr/>
        </p:nvPicPr>
        <p:blipFill>
          <a:blip r:embed="rId14"/>
          <a:stretch>
            <a:fillRect/>
          </a:stretch>
        </p:blipFill>
        <p:spPr>
          <a:xfrm>
            <a:off x="2937244" y="1927151"/>
            <a:ext cx="354419" cy="460744"/>
          </a:xfrm>
          <a:prstGeom prst="rect">
            <a:avLst/>
          </a:prstGeom>
        </p:spPr>
      </p:pic>
      <p:pic>
        <p:nvPicPr>
          <p:cNvPr id="14" name="Image 12" descr="preencoded.png"/>
          <p:cNvPicPr>
            <a:picLocks noChangeAspect="1"/>
          </p:cNvPicPr>
          <p:nvPr/>
        </p:nvPicPr>
        <p:blipFill>
          <a:blip r:embed="rId15"/>
          <a:stretch>
            <a:fillRect/>
          </a:stretch>
        </p:blipFill>
        <p:spPr>
          <a:xfrm>
            <a:off x="3052431" y="2166384"/>
            <a:ext cx="124047" cy="159488"/>
          </a:xfrm>
          <a:prstGeom prst="rect">
            <a:avLst/>
          </a:prstGeom>
        </p:spPr>
      </p:pic>
      <p:sp>
        <p:nvSpPr>
          <p:cNvPr id="15" name="Text 0"/>
          <p:cNvSpPr/>
          <p:nvPr/>
        </p:nvSpPr>
        <p:spPr>
          <a:xfrm>
            <a:off x="6256309" y="6028962"/>
            <a:ext cx="2507512" cy="256953"/>
          </a:xfrm>
          <a:prstGeom prst="rect">
            <a:avLst/>
          </a:prstGeom>
          <a:noFill/>
          <a:ln/>
        </p:spPr>
        <p:txBody>
          <a:bodyPr wrap="none" lIns="0" tIns="0" rIns="0" bIns="0" rtlCol="0" anchor="ctr">
            <a:normAutofit lnSpcReduction="10000"/>
          </a:bodyPr>
          <a:lstStyle/>
          <a:p>
            <a:pPr defTabSz="1219170"/>
            <a:r>
              <a:rPr lang="en-US" sz="1787" b="1" dirty="0">
                <a:solidFill>
                  <a:srgbClr val="B1B5B9"/>
                </a:solidFill>
                <a:latin typeface="Inter" pitchFamily="34" charset="0"/>
                <a:ea typeface="Inter" pitchFamily="34" charset="-122"/>
                <a:cs typeface="Inter" pitchFamily="34" charset="-120"/>
              </a:rPr>
              <a:t>on the feasible action set.</a:t>
            </a:r>
            <a:endParaRPr lang="en-US" sz="1787" dirty="0">
              <a:solidFill>
                <a:prstClr val="black"/>
              </a:solidFill>
              <a:latin typeface="Calibri" panose="020F0502020204030204"/>
            </a:endParaRPr>
          </a:p>
        </p:txBody>
      </p:sp>
      <p:sp>
        <p:nvSpPr>
          <p:cNvPr id="16" name="Text 1"/>
          <p:cNvSpPr/>
          <p:nvPr/>
        </p:nvSpPr>
        <p:spPr>
          <a:xfrm>
            <a:off x="4732309" y="6024531"/>
            <a:ext cx="1484128" cy="265813"/>
          </a:xfrm>
          <a:prstGeom prst="rect">
            <a:avLst/>
          </a:prstGeom>
          <a:noFill/>
          <a:ln/>
        </p:spPr>
        <p:txBody>
          <a:bodyPr wrap="none" lIns="0" tIns="0" rIns="0" bIns="0" rtlCol="0" anchor="ctr">
            <a:normAutofit lnSpcReduction="10000"/>
          </a:bodyPr>
          <a:lstStyle/>
          <a:p>
            <a:pPr defTabSz="1219170"/>
            <a:r>
              <a:rPr lang="en-US" sz="1787" b="1" dirty="0">
                <a:solidFill>
                  <a:srgbClr val="94876B"/>
                </a:solidFill>
                <a:latin typeface="Inter" pitchFamily="34" charset="0"/>
                <a:ea typeface="Inter" pitchFamily="34" charset="-122"/>
                <a:cs typeface="Inter" pitchFamily="34" charset="-120"/>
              </a:rPr>
              <a:t>hard constraint</a:t>
            </a:r>
            <a:endParaRPr lang="en-US" sz="1787" dirty="0">
              <a:solidFill>
                <a:prstClr val="black"/>
              </a:solidFill>
              <a:latin typeface="Calibri" panose="020F0502020204030204"/>
            </a:endParaRPr>
          </a:p>
        </p:txBody>
      </p:sp>
      <p:sp>
        <p:nvSpPr>
          <p:cNvPr id="17" name="Text 2"/>
          <p:cNvSpPr/>
          <p:nvPr/>
        </p:nvSpPr>
        <p:spPr>
          <a:xfrm>
            <a:off x="1989175" y="6002966"/>
            <a:ext cx="2733453" cy="283535"/>
          </a:xfrm>
          <a:prstGeom prst="rect">
            <a:avLst/>
          </a:prstGeom>
          <a:noFill/>
          <a:ln/>
        </p:spPr>
        <p:txBody>
          <a:bodyPr wrap="none" lIns="0" tIns="0" rIns="0" bIns="0" rtlCol="0" anchor="ctr">
            <a:normAutofit/>
          </a:bodyPr>
          <a:lstStyle/>
          <a:p>
            <a:pPr defTabSz="1219170"/>
            <a:r>
              <a:rPr lang="en-US" sz="1793" b="1" dirty="0">
                <a:solidFill>
                  <a:srgbClr val="BDC1C5"/>
                </a:solidFill>
                <a:latin typeface="Inter" pitchFamily="34" charset="0"/>
                <a:ea typeface="Inter" pitchFamily="34" charset="-122"/>
                <a:cs typeface="Inter" pitchFamily="34" charset="-120"/>
              </a:rPr>
              <a:t>is not an afterthought; it is a</a:t>
            </a:r>
            <a:endParaRPr lang="en-US" sz="1793" dirty="0">
              <a:solidFill>
                <a:prstClr val="black"/>
              </a:solidFill>
              <a:latin typeface="Calibri" panose="020F0502020204030204"/>
            </a:endParaRPr>
          </a:p>
        </p:txBody>
      </p:sp>
      <p:sp>
        <p:nvSpPr>
          <p:cNvPr id="18" name="Text 3"/>
          <p:cNvSpPr/>
          <p:nvPr/>
        </p:nvSpPr>
        <p:spPr>
          <a:xfrm>
            <a:off x="1138569" y="6002966"/>
            <a:ext cx="815163" cy="287965"/>
          </a:xfrm>
          <a:prstGeom prst="rect">
            <a:avLst/>
          </a:prstGeom>
          <a:noFill/>
          <a:ln/>
        </p:spPr>
        <p:txBody>
          <a:bodyPr wrap="none" lIns="0" tIns="0" rIns="0" bIns="0" rtlCol="0" anchor="ctr">
            <a:normAutofit/>
          </a:bodyPr>
          <a:lstStyle/>
          <a:p>
            <a:pPr defTabSz="1219170"/>
            <a:r>
              <a:rPr lang="en-US" sz="1796" b="1" dirty="0">
                <a:solidFill>
                  <a:srgbClr val="5B97A0"/>
                </a:solidFill>
                <a:latin typeface="Inter" pitchFamily="34" charset="0"/>
                <a:ea typeface="Inter" pitchFamily="34" charset="-122"/>
                <a:cs typeface="Inter" pitchFamily="34" charset="-120"/>
              </a:rPr>
              <a:t>pub test</a:t>
            </a:r>
            <a:endParaRPr lang="en-US" sz="1796" dirty="0">
              <a:solidFill>
                <a:prstClr val="black"/>
              </a:solidFill>
              <a:latin typeface="Calibri" panose="020F0502020204030204"/>
            </a:endParaRPr>
          </a:p>
        </p:txBody>
      </p:sp>
      <p:sp>
        <p:nvSpPr>
          <p:cNvPr id="19" name="Text 4"/>
          <p:cNvSpPr/>
          <p:nvPr/>
        </p:nvSpPr>
        <p:spPr>
          <a:xfrm>
            <a:off x="708838" y="6011825"/>
            <a:ext cx="385431" cy="252523"/>
          </a:xfrm>
          <a:prstGeom prst="rect">
            <a:avLst/>
          </a:prstGeom>
          <a:noFill/>
          <a:ln/>
        </p:spPr>
        <p:txBody>
          <a:bodyPr wrap="none" lIns="0" tIns="0" rIns="0" bIns="0" rtlCol="0" anchor="ctr">
            <a:normAutofit lnSpcReduction="10000"/>
          </a:bodyPr>
          <a:lstStyle/>
          <a:p>
            <a:pPr defTabSz="1219170"/>
            <a:r>
              <a:rPr lang="en-US" sz="1783" b="1" dirty="0">
                <a:solidFill>
                  <a:srgbClr val="B5B8BC"/>
                </a:solidFill>
                <a:latin typeface="Inter" pitchFamily="34" charset="0"/>
                <a:ea typeface="Inter" pitchFamily="34" charset="-122"/>
                <a:cs typeface="Inter" pitchFamily="34" charset="-120"/>
              </a:rPr>
              <a:t>The</a:t>
            </a:r>
            <a:endParaRPr lang="en-US" sz="1783" dirty="0">
              <a:solidFill>
                <a:prstClr val="black"/>
              </a:solidFill>
              <a:latin typeface="Calibri" panose="020F0502020204030204"/>
            </a:endParaRPr>
          </a:p>
        </p:txBody>
      </p:sp>
      <p:sp>
        <p:nvSpPr>
          <p:cNvPr id="20" name="Text 5"/>
          <p:cNvSpPr/>
          <p:nvPr/>
        </p:nvSpPr>
        <p:spPr>
          <a:xfrm>
            <a:off x="9383018" y="5675129"/>
            <a:ext cx="2117651" cy="292396"/>
          </a:xfrm>
          <a:prstGeom prst="rect">
            <a:avLst/>
          </a:prstGeom>
          <a:noFill/>
          <a:ln/>
        </p:spPr>
        <p:txBody>
          <a:bodyPr wrap="none" lIns="0" tIns="0" rIns="0" bIns="0" rtlCol="0" anchor="ctr">
            <a:normAutofit/>
          </a:bodyPr>
          <a:lstStyle/>
          <a:p>
            <a:pPr defTabSz="1219170"/>
            <a:r>
              <a:rPr lang="en-US" sz="1783" b="1" dirty="0">
                <a:solidFill>
                  <a:srgbClr val="9F9176"/>
                </a:solidFill>
                <a:latin typeface="Inter" pitchFamily="34" charset="0"/>
                <a:ea typeface="Inter" pitchFamily="34" charset="-122"/>
                <a:cs typeface="Inter" pitchFamily="34" charset="-120"/>
              </a:rPr>
              <a:t>societally acceptable.</a:t>
            </a:r>
            <a:endParaRPr lang="en-US" sz="1783" dirty="0">
              <a:solidFill>
                <a:prstClr val="black"/>
              </a:solidFill>
              <a:latin typeface="Calibri" panose="020F0502020204030204"/>
            </a:endParaRPr>
          </a:p>
        </p:txBody>
      </p:sp>
      <p:sp>
        <p:nvSpPr>
          <p:cNvPr id="21" name="Text 6"/>
          <p:cNvSpPr/>
          <p:nvPr/>
        </p:nvSpPr>
        <p:spPr>
          <a:xfrm>
            <a:off x="8966577" y="5683988"/>
            <a:ext cx="376569" cy="274675"/>
          </a:xfrm>
          <a:prstGeom prst="rect">
            <a:avLst/>
          </a:prstGeom>
          <a:noFill/>
          <a:ln/>
        </p:spPr>
        <p:txBody>
          <a:bodyPr wrap="none" lIns="0" tIns="0" rIns="0" bIns="0" rtlCol="0" anchor="ctr">
            <a:normAutofit lnSpcReduction="10000"/>
          </a:bodyPr>
          <a:lstStyle/>
          <a:p>
            <a:pPr defTabSz="1219170"/>
            <a:r>
              <a:rPr lang="en-US" sz="1813" b="1" dirty="0">
                <a:solidFill>
                  <a:srgbClr val="B3B7BB"/>
                </a:solidFill>
                <a:latin typeface="Inter" pitchFamily="34" charset="0"/>
                <a:ea typeface="Inter" pitchFamily="34" charset="-122"/>
                <a:cs typeface="Inter" pitchFamily="34" charset="-120"/>
              </a:rPr>
              <a:t>and</a:t>
            </a:r>
            <a:endParaRPr lang="en-US" sz="1813" dirty="0">
              <a:solidFill>
                <a:prstClr val="black"/>
              </a:solidFill>
              <a:latin typeface="Calibri" panose="020F0502020204030204"/>
            </a:endParaRPr>
          </a:p>
        </p:txBody>
      </p:sp>
      <p:sp>
        <p:nvSpPr>
          <p:cNvPr id="22" name="Text 7"/>
          <p:cNvSpPr/>
          <p:nvPr/>
        </p:nvSpPr>
        <p:spPr>
          <a:xfrm>
            <a:off x="7637506" y="5675129"/>
            <a:ext cx="1271477" cy="296825"/>
          </a:xfrm>
          <a:prstGeom prst="rect">
            <a:avLst/>
          </a:prstGeom>
          <a:noFill/>
          <a:ln/>
        </p:spPr>
        <p:txBody>
          <a:bodyPr wrap="none" lIns="0" tIns="0" rIns="0" bIns="0" rtlCol="0" anchor="ctr">
            <a:normAutofit/>
          </a:bodyPr>
          <a:lstStyle/>
          <a:p>
            <a:pPr defTabSz="1219170"/>
            <a:r>
              <a:rPr lang="en-US" sz="1793" b="1" dirty="0">
                <a:solidFill>
                  <a:srgbClr val="9A8D72"/>
                </a:solidFill>
                <a:latin typeface="Inter" pitchFamily="34" charset="0"/>
                <a:ea typeface="Inter" pitchFamily="34" charset="-122"/>
                <a:cs typeface="Inter" pitchFamily="34" charset="-120"/>
              </a:rPr>
              <a:t>ethical, legal,</a:t>
            </a:r>
            <a:endParaRPr lang="en-US" sz="1793" dirty="0">
              <a:solidFill>
                <a:prstClr val="black"/>
              </a:solidFill>
              <a:latin typeface="Calibri" panose="020F0502020204030204"/>
            </a:endParaRPr>
          </a:p>
        </p:txBody>
      </p:sp>
      <p:sp>
        <p:nvSpPr>
          <p:cNvPr id="23" name="Text 8"/>
          <p:cNvSpPr/>
          <p:nvPr/>
        </p:nvSpPr>
        <p:spPr>
          <a:xfrm>
            <a:off x="5798959" y="5679559"/>
            <a:ext cx="1803104" cy="283535"/>
          </a:xfrm>
          <a:prstGeom prst="rect">
            <a:avLst/>
          </a:prstGeom>
          <a:noFill/>
          <a:ln/>
        </p:spPr>
        <p:txBody>
          <a:bodyPr wrap="none" lIns="0" tIns="0" rIns="0" bIns="0" rtlCol="0" anchor="ctr">
            <a:normAutofit/>
          </a:bodyPr>
          <a:lstStyle/>
          <a:p>
            <a:pPr defTabSz="1219170"/>
            <a:r>
              <a:rPr lang="en-US" sz="1779" b="1" dirty="0">
                <a:solidFill>
                  <a:srgbClr val="ADB2B5"/>
                </a:solidFill>
                <a:latin typeface="Inter" pitchFamily="34" charset="0"/>
                <a:ea typeface="Inter" pitchFamily="34" charset="-122"/>
                <a:cs typeface="Inter" pitchFamily="34" charset="-120"/>
              </a:rPr>
              <a:t>only within what is</a:t>
            </a:r>
            <a:endParaRPr lang="en-US" sz="1779" dirty="0">
              <a:solidFill>
                <a:prstClr val="black"/>
              </a:solidFill>
              <a:latin typeface="Calibri" panose="020F0502020204030204"/>
            </a:endParaRPr>
          </a:p>
        </p:txBody>
      </p:sp>
      <p:sp>
        <p:nvSpPr>
          <p:cNvPr id="24" name="Text 9"/>
          <p:cNvSpPr/>
          <p:nvPr/>
        </p:nvSpPr>
        <p:spPr>
          <a:xfrm>
            <a:off x="3525547" y="5679676"/>
            <a:ext cx="2254988" cy="283535"/>
          </a:xfrm>
          <a:prstGeom prst="rect">
            <a:avLst/>
          </a:prstGeom>
          <a:noFill/>
          <a:ln/>
        </p:spPr>
        <p:txBody>
          <a:bodyPr wrap="none" lIns="0" tIns="0" rIns="0" bIns="0" rtlCol="0" anchor="ctr">
            <a:normAutofit/>
          </a:bodyPr>
          <a:lstStyle/>
          <a:p>
            <a:pPr defTabSz="1219170"/>
            <a:r>
              <a:rPr lang="en-US" sz="1761" b="1" dirty="0">
                <a:solidFill>
                  <a:srgbClr val="619EA5"/>
                </a:solidFill>
                <a:latin typeface="Inter" pitchFamily="34" charset="0"/>
                <a:ea typeface="Inter" pitchFamily="34" charset="-122"/>
                <a:cs typeface="Inter" pitchFamily="34" charset="-120"/>
              </a:rPr>
              <a:t>mathematically optimal</a:t>
            </a:r>
            <a:endParaRPr lang="en-US" sz="1761" dirty="0">
              <a:solidFill>
                <a:prstClr val="black"/>
              </a:solidFill>
              <a:latin typeface="Calibri" panose="020F0502020204030204"/>
            </a:endParaRPr>
          </a:p>
        </p:txBody>
      </p:sp>
      <p:sp>
        <p:nvSpPr>
          <p:cNvPr id="25" name="Text 10"/>
          <p:cNvSpPr/>
          <p:nvPr/>
        </p:nvSpPr>
        <p:spPr>
          <a:xfrm>
            <a:off x="704407" y="5683343"/>
            <a:ext cx="2910663" cy="279104"/>
          </a:xfrm>
          <a:prstGeom prst="rect">
            <a:avLst/>
          </a:prstGeom>
          <a:noFill/>
          <a:ln/>
        </p:spPr>
        <p:txBody>
          <a:bodyPr wrap="none" lIns="0" tIns="0" rIns="0" bIns="0" rtlCol="0" anchor="ctr">
            <a:normAutofit/>
          </a:bodyPr>
          <a:lstStyle/>
          <a:p>
            <a:pPr defTabSz="1219170"/>
            <a:r>
              <a:rPr lang="en-US" sz="1765" b="1" dirty="0">
                <a:solidFill>
                  <a:srgbClr val="ADB1B4"/>
                </a:solidFill>
                <a:latin typeface="Inter" pitchFamily="34" charset="0"/>
                <a:ea typeface="Inter" pitchFamily="34" charset="-122"/>
                <a:cs typeface="Inter" pitchFamily="34" charset="-120"/>
              </a:rPr>
              <a:t>An actuary advises on what is</a:t>
            </a:r>
            <a:endParaRPr lang="en-US" sz="1765" dirty="0">
              <a:solidFill>
                <a:prstClr val="black"/>
              </a:solidFill>
              <a:latin typeface="Calibri" panose="020F0502020204030204"/>
            </a:endParaRPr>
          </a:p>
        </p:txBody>
      </p:sp>
      <p:sp>
        <p:nvSpPr>
          <p:cNvPr id="26" name="Text 11"/>
          <p:cNvSpPr/>
          <p:nvPr/>
        </p:nvSpPr>
        <p:spPr>
          <a:xfrm>
            <a:off x="3451151" y="5369441"/>
            <a:ext cx="1174012" cy="274675"/>
          </a:xfrm>
          <a:prstGeom prst="rect">
            <a:avLst/>
          </a:prstGeom>
          <a:noFill/>
          <a:ln/>
        </p:spPr>
        <p:txBody>
          <a:bodyPr wrap="none" lIns="0" tIns="0" rIns="0" bIns="0" rtlCol="0" anchor="ctr">
            <a:normAutofit/>
          </a:bodyPr>
          <a:lstStyle/>
          <a:p>
            <a:pPr defTabSz="1219170"/>
            <a:r>
              <a:rPr lang="en-US" sz="1779" b="1" dirty="0">
                <a:solidFill>
                  <a:srgbClr val="64A0A7"/>
                </a:solidFill>
                <a:latin typeface="Inter" pitchFamily="34" charset="0"/>
                <a:ea typeface="Inter" pitchFamily="34" charset="-122"/>
                <a:cs typeface="Inter" pitchFamily="34" charset="-120"/>
              </a:rPr>
              <a:t>not enough.</a:t>
            </a:r>
            <a:endParaRPr lang="en-US" sz="1779" dirty="0">
              <a:solidFill>
                <a:prstClr val="black"/>
              </a:solidFill>
              <a:latin typeface="Calibri" panose="020F0502020204030204"/>
            </a:endParaRPr>
          </a:p>
        </p:txBody>
      </p:sp>
      <p:sp>
        <p:nvSpPr>
          <p:cNvPr id="27" name="Text 12"/>
          <p:cNvSpPr/>
          <p:nvPr/>
        </p:nvSpPr>
        <p:spPr>
          <a:xfrm>
            <a:off x="713269" y="5360582"/>
            <a:ext cx="2698012" cy="287965"/>
          </a:xfrm>
          <a:prstGeom prst="rect">
            <a:avLst/>
          </a:prstGeom>
          <a:noFill/>
          <a:ln/>
        </p:spPr>
        <p:txBody>
          <a:bodyPr wrap="none" lIns="0" tIns="0" rIns="0" bIns="0" rtlCol="0" anchor="ctr">
            <a:normAutofit/>
          </a:bodyPr>
          <a:lstStyle/>
          <a:p>
            <a:pPr defTabSz="1219170"/>
            <a:r>
              <a:rPr lang="en-US" sz="1761" b="1" dirty="0">
                <a:solidFill>
                  <a:srgbClr val="B4B9BC"/>
                </a:solidFill>
                <a:latin typeface="Inter" pitchFamily="34" charset="0"/>
                <a:ea typeface="Inter" pitchFamily="34" charset="-122"/>
                <a:cs typeface="Inter" pitchFamily="34" charset="-120"/>
              </a:rPr>
              <a:t>Utility maximisation alone is</a:t>
            </a:r>
            <a:endParaRPr lang="en-US" sz="1761" dirty="0">
              <a:solidFill>
                <a:prstClr val="black"/>
              </a:solidFill>
              <a:latin typeface="Calibri" panose="020F0502020204030204"/>
            </a:endParaRPr>
          </a:p>
        </p:txBody>
      </p:sp>
      <p:sp>
        <p:nvSpPr>
          <p:cNvPr id="28" name="Text 13"/>
          <p:cNvSpPr/>
          <p:nvPr/>
        </p:nvSpPr>
        <p:spPr>
          <a:xfrm>
            <a:off x="5923221" y="4749210"/>
            <a:ext cx="482896" cy="230372"/>
          </a:xfrm>
          <a:prstGeom prst="rect">
            <a:avLst/>
          </a:prstGeom>
          <a:noFill/>
          <a:ln/>
        </p:spPr>
        <p:txBody>
          <a:bodyPr wrap="none" lIns="0" tIns="0" rIns="0" bIns="0" rtlCol="0" anchor="ctr">
            <a:normAutofit fontScale="92500" lnSpcReduction="10000"/>
          </a:bodyPr>
          <a:lstStyle/>
          <a:p>
            <a:pPr defTabSz="1219170"/>
            <a:r>
              <a:rPr lang="en-US" sz="1765" b="1" dirty="0">
                <a:solidFill>
                  <a:srgbClr val="BCA377"/>
                </a:solidFill>
                <a:latin typeface="Inter" pitchFamily="34" charset="0"/>
                <a:ea typeface="Inter" pitchFamily="34" charset="-122"/>
                <a:cs typeface="Inter" pitchFamily="34" charset="-120"/>
              </a:rPr>
              <a:t>Test</a:t>
            </a:r>
            <a:endParaRPr lang="en-US" sz="1765" dirty="0">
              <a:solidFill>
                <a:prstClr val="black"/>
              </a:solidFill>
              <a:latin typeface="Calibri" panose="020F0502020204030204"/>
            </a:endParaRPr>
          </a:p>
        </p:txBody>
      </p:sp>
      <p:sp>
        <p:nvSpPr>
          <p:cNvPr id="29" name="Text 14"/>
          <p:cNvSpPr/>
          <p:nvPr/>
        </p:nvSpPr>
        <p:spPr>
          <a:xfrm>
            <a:off x="5923222" y="4474535"/>
            <a:ext cx="886047" cy="252523"/>
          </a:xfrm>
          <a:prstGeom prst="rect">
            <a:avLst/>
          </a:prstGeom>
          <a:noFill/>
          <a:ln/>
        </p:spPr>
        <p:txBody>
          <a:bodyPr wrap="none" lIns="0" tIns="0" rIns="0" bIns="0" rtlCol="0" anchor="ctr">
            <a:normAutofit lnSpcReduction="10000"/>
          </a:bodyPr>
          <a:lstStyle/>
          <a:p>
            <a:pPr defTabSz="1219170"/>
            <a:r>
              <a:rPr lang="en-US" sz="1716" b="1" dirty="0">
                <a:solidFill>
                  <a:srgbClr val="CBCDCF"/>
                </a:solidFill>
                <a:latin typeface="Inter" pitchFamily="34" charset="0"/>
                <a:ea typeface="Inter" pitchFamily="34" charset="-122"/>
                <a:cs typeface="Inter" pitchFamily="34" charset="-120"/>
              </a:rPr>
              <a:t>The Pub</a:t>
            </a:r>
            <a:endParaRPr lang="en-US" sz="1716" dirty="0">
              <a:solidFill>
                <a:prstClr val="black"/>
              </a:solidFill>
              <a:latin typeface="Calibri" panose="020F0502020204030204"/>
            </a:endParaRPr>
          </a:p>
        </p:txBody>
      </p:sp>
      <p:sp>
        <p:nvSpPr>
          <p:cNvPr id="30" name="Text 15"/>
          <p:cNvSpPr/>
          <p:nvPr/>
        </p:nvSpPr>
        <p:spPr>
          <a:xfrm>
            <a:off x="2312581" y="4594151"/>
            <a:ext cx="261384" cy="115187"/>
          </a:xfrm>
          <a:prstGeom prst="rect">
            <a:avLst/>
          </a:prstGeom>
          <a:noFill/>
          <a:ln/>
        </p:spPr>
        <p:txBody>
          <a:bodyPr wrap="none" lIns="0" tIns="0" rIns="0" bIns="0" rtlCol="0" anchor="ctr">
            <a:normAutofit lnSpcReduction="10000"/>
          </a:bodyPr>
          <a:lstStyle/>
          <a:p>
            <a:pPr defTabSz="1219170"/>
            <a:r>
              <a:rPr lang="en-US" sz="788" b="1" dirty="0">
                <a:solidFill>
                  <a:srgbClr val="28333E"/>
                </a:solidFill>
                <a:latin typeface="Inter" pitchFamily="34" charset="0"/>
                <a:ea typeface="Inter" pitchFamily="34" charset="-122"/>
                <a:cs typeface="Inter" pitchFamily="34" charset="-120"/>
              </a:rPr>
              <a:t>2800</a:t>
            </a:r>
            <a:endParaRPr lang="en-US" sz="788" dirty="0">
              <a:solidFill>
                <a:prstClr val="black"/>
              </a:solidFill>
              <a:latin typeface="Calibri" panose="020F0502020204030204"/>
            </a:endParaRPr>
          </a:p>
        </p:txBody>
      </p:sp>
      <p:sp>
        <p:nvSpPr>
          <p:cNvPr id="31" name="Text 16"/>
          <p:cNvSpPr/>
          <p:nvPr/>
        </p:nvSpPr>
        <p:spPr>
          <a:xfrm>
            <a:off x="2303722" y="4195431"/>
            <a:ext cx="256953" cy="124047"/>
          </a:xfrm>
          <a:prstGeom prst="rect">
            <a:avLst/>
          </a:prstGeom>
          <a:noFill/>
          <a:ln/>
        </p:spPr>
        <p:txBody>
          <a:bodyPr wrap="none" lIns="0" tIns="0" rIns="0" bIns="0" rtlCol="0" anchor="ctr">
            <a:normAutofit/>
          </a:bodyPr>
          <a:lstStyle/>
          <a:p>
            <a:pPr defTabSz="1219170"/>
            <a:r>
              <a:rPr lang="en-US" sz="753" b="1" dirty="0">
                <a:solidFill>
                  <a:srgbClr val="283743"/>
                </a:solidFill>
                <a:latin typeface="Inter" pitchFamily="34" charset="0"/>
                <a:ea typeface="Inter" pitchFamily="34" charset="-122"/>
                <a:cs typeface="Inter" pitchFamily="34" charset="-120"/>
              </a:rPr>
              <a:t>3800</a:t>
            </a:r>
            <a:endParaRPr lang="en-US" sz="753" dirty="0">
              <a:solidFill>
                <a:prstClr val="black"/>
              </a:solidFill>
              <a:latin typeface="Calibri" panose="020F0502020204030204"/>
            </a:endParaRPr>
          </a:p>
        </p:txBody>
      </p:sp>
      <p:sp>
        <p:nvSpPr>
          <p:cNvPr id="32" name="Text 17"/>
          <p:cNvSpPr/>
          <p:nvPr/>
        </p:nvSpPr>
        <p:spPr>
          <a:xfrm>
            <a:off x="9378803" y="2188535"/>
            <a:ext cx="655675" cy="230372"/>
          </a:xfrm>
          <a:prstGeom prst="rect">
            <a:avLst/>
          </a:prstGeom>
          <a:noFill/>
          <a:ln/>
        </p:spPr>
        <p:txBody>
          <a:bodyPr wrap="none" lIns="0" tIns="0" rIns="0" bIns="0" rtlCol="0" anchor="ctr">
            <a:normAutofit lnSpcReduction="10000"/>
          </a:bodyPr>
          <a:lstStyle/>
          <a:p>
            <a:pPr defTabSz="1219170"/>
            <a:r>
              <a:rPr lang="en-US" sz="1675" b="1" dirty="0">
                <a:solidFill>
                  <a:srgbClr val="64B0B8"/>
                </a:solidFill>
                <a:latin typeface="Inter" pitchFamily="34" charset="0"/>
                <a:ea typeface="Inter" pitchFamily="34" charset="-122"/>
                <a:cs typeface="Inter" pitchFamily="34" charset="-120"/>
              </a:rPr>
              <a:t>Ethics</a:t>
            </a:r>
            <a:endParaRPr lang="en-US" sz="1675" dirty="0">
              <a:solidFill>
                <a:prstClr val="black"/>
              </a:solidFill>
              <a:latin typeface="Calibri" panose="020F0502020204030204"/>
            </a:endParaRPr>
          </a:p>
        </p:txBody>
      </p:sp>
      <p:sp>
        <p:nvSpPr>
          <p:cNvPr id="33" name="Text 18"/>
          <p:cNvSpPr/>
          <p:nvPr/>
        </p:nvSpPr>
        <p:spPr>
          <a:xfrm>
            <a:off x="8997803" y="2166384"/>
            <a:ext cx="115187" cy="159488"/>
          </a:xfrm>
          <a:prstGeom prst="rect">
            <a:avLst/>
          </a:prstGeom>
          <a:noFill/>
          <a:ln/>
        </p:spPr>
        <p:txBody>
          <a:bodyPr wrap="none" lIns="0" tIns="0" rIns="0" bIns="0" rtlCol="0" anchor="ctr">
            <a:normAutofit fontScale="85000" lnSpcReduction="20000"/>
          </a:bodyPr>
          <a:lstStyle/>
          <a:p>
            <a:pPr defTabSz="1219170"/>
            <a:r>
              <a:rPr lang="en-US" sz="1388" dirty="0">
                <a:solidFill>
                  <a:srgbClr val="C5B079"/>
                </a:solidFill>
                <a:latin typeface="Inter" pitchFamily="34" charset="0"/>
                <a:ea typeface="Inter" pitchFamily="34" charset="-122"/>
                <a:cs typeface="Inter" pitchFamily="34" charset="-120"/>
              </a:rPr>
              <a:t>P</a:t>
            </a:r>
            <a:endParaRPr lang="en-US" sz="1388" dirty="0">
              <a:solidFill>
                <a:prstClr val="black"/>
              </a:solidFill>
              <a:latin typeface="Calibri" panose="020F0502020204030204"/>
            </a:endParaRPr>
          </a:p>
        </p:txBody>
      </p:sp>
      <p:sp>
        <p:nvSpPr>
          <p:cNvPr id="34" name="Text 19"/>
          <p:cNvSpPr/>
          <p:nvPr/>
        </p:nvSpPr>
        <p:spPr>
          <a:xfrm>
            <a:off x="1989175" y="2177459"/>
            <a:ext cx="487325" cy="252523"/>
          </a:xfrm>
          <a:prstGeom prst="rect">
            <a:avLst/>
          </a:prstGeom>
          <a:noFill/>
          <a:ln/>
        </p:spPr>
        <p:txBody>
          <a:bodyPr wrap="none" lIns="0" tIns="0" rIns="0" bIns="0" rtlCol="0" anchor="ctr">
            <a:normAutofit/>
          </a:bodyPr>
          <a:lstStyle/>
          <a:p>
            <a:pPr defTabSz="1219170"/>
            <a:r>
              <a:rPr lang="en-US" sz="1636" b="1" dirty="0">
                <a:solidFill>
                  <a:srgbClr val="68B8C0"/>
                </a:solidFill>
                <a:latin typeface="Inter" pitchFamily="34" charset="0"/>
                <a:ea typeface="Inter" pitchFamily="34" charset="-122"/>
                <a:cs typeface="Inter" pitchFamily="34" charset="-120"/>
              </a:rPr>
              <a:t>Duty</a:t>
            </a:r>
            <a:endParaRPr lang="en-US" sz="1636" dirty="0">
              <a:solidFill>
                <a:prstClr val="black"/>
              </a:solidFill>
              <a:latin typeface="Calibri" panose="020F0502020204030204"/>
            </a:endParaRPr>
          </a:p>
        </p:txBody>
      </p:sp>
      <p:sp>
        <p:nvSpPr>
          <p:cNvPr id="35" name="Text 20"/>
          <p:cNvSpPr/>
          <p:nvPr/>
        </p:nvSpPr>
        <p:spPr>
          <a:xfrm>
            <a:off x="9378803" y="1922722"/>
            <a:ext cx="1324640" cy="243663"/>
          </a:xfrm>
          <a:prstGeom prst="rect">
            <a:avLst/>
          </a:prstGeom>
          <a:noFill/>
          <a:ln/>
        </p:spPr>
        <p:txBody>
          <a:bodyPr wrap="none" lIns="0" tIns="0" rIns="0" bIns="0" rtlCol="0" anchor="ctr">
            <a:normAutofit lnSpcReduction="10000"/>
          </a:bodyPr>
          <a:lstStyle/>
          <a:p>
            <a:pPr defTabSz="1219170"/>
            <a:r>
              <a:rPr lang="en-US" sz="1709" b="1" dirty="0">
                <a:solidFill>
                  <a:srgbClr val="CCCFD1"/>
                </a:solidFill>
                <a:latin typeface="Inter" pitchFamily="34" charset="0"/>
                <a:ea typeface="Inter" pitchFamily="34" charset="-122"/>
                <a:cs typeface="Inter" pitchFamily="34" charset="-120"/>
              </a:rPr>
              <a:t>Professional</a:t>
            </a:r>
            <a:endParaRPr lang="en-US" sz="1709" dirty="0">
              <a:solidFill>
                <a:prstClr val="black"/>
              </a:solidFill>
              <a:latin typeface="Calibri" panose="020F0502020204030204"/>
            </a:endParaRPr>
          </a:p>
        </p:txBody>
      </p:sp>
      <p:sp>
        <p:nvSpPr>
          <p:cNvPr id="36" name="Text 21"/>
          <p:cNvSpPr/>
          <p:nvPr/>
        </p:nvSpPr>
        <p:spPr>
          <a:xfrm>
            <a:off x="1820826" y="1922721"/>
            <a:ext cx="970221" cy="274675"/>
          </a:xfrm>
          <a:prstGeom prst="rect">
            <a:avLst/>
          </a:prstGeom>
          <a:noFill/>
          <a:ln/>
        </p:spPr>
        <p:txBody>
          <a:bodyPr wrap="none" lIns="0" tIns="0" rIns="0" bIns="0" rtlCol="0" anchor="ctr">
            <a:normAutofit/>
          </a:bodyPr>
          <a:lstStyle/>
          <a:p>
            <a:pPr defTabSz="1219170"/>
            <a:r>
              <a:rPr lang="en-US" sz="1668" b="1" dirty="0">
                <a:solidFill>
                  <a:srgbClr val="CACFD1"/>
                </a:solidFill>
                <a:latin typeface="Inter" pitchFamily="34" charset="0"/>
                <a:ea typeface="Inter" pitchFamily="34" charset="-122"/>
                <a:cs typeface="Inter" pitchFamily="34" charset="-120"/>
              </a:rPr>
              <a:t>Fiduciary</a:t>
            </a:r>
            <a:endParaRPr lang="en-US" sz="1668" dirty="0">
              <a:solidFill>
                <a:prstClr val="black"/>
              </a:solidFill>
              <a:latin typeface="Calibri" panose="020F0502020204030204"/>
            </a:endParaRPr>
          </a:p>
        </p:txBody>
      </p:sp>
      <p:sp>
        <p:nvSpPr>
          <p:cNvPr id="37" name="Text 22"/>
          <p:cNvSpPr/>
          <p:nvPr/>
        </p:nvSpPr>
        <p:spPr>
          <a:xfrm>
            <a:off x="3672663" y="1497419"/>
            <a:ext cx="305687" cy="124047"/>
          </a:xfrm>
          <a:prstGeom prst="rect">
            <a:avLst/>
          </a:prstGeom>
          <a:noFill/>
          <a:ln/>
        </p:spPr>
        <p:txBody>
          <a:bodyPr wrap="none" lIns="0" tIns="0" rIns="0" bIns="0" rtlCol="0" anchor="ctr">
            <a:normAutofit/>
          </a:bodyPr>
          <a:lstStyle/>
          <a:p>
            <a:pPr defTabSz="1219170"/>
            <a:r>
              <a:rPr lang="en-US" sz="757" b="1" dirty="0">
                <a:solidFill>
                  <a:srgbClr val="25323B"/>
                </a:solidFill>
                <a:latin typeface="Inter" pitchFamily="34" charset="0"/>
                <a:ea typeface="Inter" pitchFamily="34" charset="-122"/>
                <a:cs typeface="Inter" pitchFamily="34" charset="-120"/>
              </a:rPr>
              <a:t>+1000</a:t>
            </a:r>
            <a:endParaRPr lang="en-US" sz="757" dirty="0">
              <a:solidFill>
                <a:prstClr val="black"/>
              </a:solidFill>
              <a:latin typeface="Calibri" panose="020F0502020204030204"/>
            </a:endParaRPr>
          </a:p>
        </p:txBody>
      </p:sp>
      <p:sp>
        <p:nvSpPr>
          <p:cNvPr id="38" name="Text 23"/>
          <p:cNvSpPr/>
          <p:nvPr/>
        </p:nvSpPr>
        <p:spPr>
          <a:xfrm>
            <a:off x="3195905" y="323758"/>
            <a:ext cx="4465675" cy="536059"/>
          </a:xfrm>
          <a:prstGeom prst="rect">
            <a:avLst/>
          </a:prstGeom>
          <a:noFill/>
          <a:ln/>
        </p:spPr>
        <p:txBody>
          <a:bodyPr wrap="none" lIns="0" tIns="0" rIns="0" bIns="0" rtlCol="0" anchor="ctr">
            <a:normAutofit/>
          </a:bodyPr>
          <a:lstStyle/>
          <a:p>
            <a:pPr defTabSz="1219170"/>
            <a:r>
              <a:rPr lang="en-US" sz="3391" b="1" dirty="0">
                <a:solidFill>
                  <a:srgbClr val="5DC3CB"/>
                </a:solidFill>
                <a:latin typeface="Inter" pitchFamily="34" charset="0"/>
                <a:ea typeface="Inter" pitchFamily="34" charset="-122"/>
                <a:cs typeface="Inter" pitchFamily="34" charset="-120"/>
              </a:rPr>
              <a:t>not just a strategist</a:t>
            </a:r>
            <a:endParaRPr lang="en-US" sz="3391" dirty="0">
              <a:solidFill>
                <a:prstClr val="black"/>
              </a:solidFill>
              <a:latin typeface="Calibri" panose="020F0502020204030204"/>
            </a:endParaRPr>
          </a:p>
        </p:txBody>
      </p:sp>
      <p:sp>
        <p:nvSpPr>
          <p:cNvPr id="39" name="Text 24"/>
          <p:cNvSpPr/>
          <p:nvPr/>
        </p:nvSpPr>
        <p:spPr>
          <a:xfrm>
            <a:off x="478466" y="349989"/>
            <a:ext cx="3318244" cy="518337"/>
          </a:xfrm>
          <a:prstGeom prst="rect">
            <a:avLst/>
          </a:prstGeom>
          <a:noFill/>
          <a:ln/>
        </p:spPr>
        <p:txBody>
          <a:bodyPr wrap="none" lIns="0" tIns="0" rIns="0" bIns="0" rtlCol="0" anchor="ctr">
            <a:normAutofit lnSpcReduction="10000"/>
          </a:bodyPr>
          <a:lstStyle/>
          <a:p>
            <a:pPr defTabSz="1219170"/>
            <a:r>
              <a:rPr lang="en-US" sz="3503" b="1" dirty="0">
                <a:solidFill>
                  <a:srgbClr val="E8EAEB"/>
                </a:solidFill>
                <a:latin typeface="Inter" pitchFamily="34" charset="0"/>
                <a:ea typeface="Inter" pitchFamily="34" charset="-122"/>
                <a:cs typeface="Inter" pitchFamily="34" charset="-120"/>
              </a:rPr>
              <a:t>The Actuary is</a:t>
            </a:r>
            <a:endParaRPr lang="en-US" sz="3503" dirty="0">
              <a:solidFill>
                <a:prstClr val="black"/>
              </a:solidFill>
              <a:latin typeface="Calibri" panose="020F0502020204030204"/>
            </a:endParaRPr>
          </a:p>
        </p:txBody>
      </p:sp>
      <p:sp>
        <p:nvSpPr>
          <p:cNvPr id="43" name="Text 26"/>
          <p:cNvSpPr/>
          <p:nvPr/>
        </p:nvSpPr>
        <p:spPr>
          <a:xfrm>
            <a:off x="11080012" y="6547884"/>
            <a:ext cx="115187" cy="119616"/>
          </a:xfrm>
          <a:prstGeom prst="rect">
            <a:avLst/>
          </a:prstGeom>
          <a:noFill/>
          <a:ln/>
        </p:spPr>
        <p:txBody>
          <a:bodyPr wrap="none" lIns="0" tIns="0" rIns="0" bIns="0" rtlCol="0" anchor="ctr">
            <a:normAutofit/>
          </a:bodyPr>
          <a:lstStyle/>
          <a:p>
            <a:pPr defTabSz="1219170"/>
            <a:r>
              <a:rPr lang="en-US" sz="656" dirty="0">
                <a:solidFill>
                  <a:srgbClr val="A1A8AD"/>
                </a:solidFill>
                <a:latin typeface="Inter" pitchFamily="34" charset="0"/>
                <a:ea typeface="Inter" pitchFamily="34" charset="-122"/>
                <a:cs typeface="Inter" pitchFamily="34" charset="-120"/>
              </a:rPr>
              <a:t>AC</a:t>
            </a:r>
            <a:endParaRPr lang="en-US" sz="656" dirty="0">
              <a:solidFill>
                <a:prstClr val="black"/>
              </a:solidFill>
              <a:latin typeface="Calibri" panose="020F0502020204030204"/>
            </a:endParaRPr>
          </a:p>
        </p:txBody>
      </p:sp>
      <p:sp>
        <p:nvSpPr>
          <p:cNvPr id="44" name="Text 27"/>
          <p:cNvSpPr/>
          <p:nvPr/>
        </p:nvSpPr>
        <p:spPr>
          <a:xfrm>
            <a:off x="10601547" y="6543453"/>
            <a:ext cx="420872" cy="132907"/>
          </a:xfrm>
          <a:prstGeom prst="rect">
            <a:avLst/>
          </a:prstGeom>
          <a:noFill/>
          <a:ln/>
        </p:spPr>
        <p:txBody>
          <a:bodyPr wrap="none" lIns="0" tIns="0" rIns="0" bIns="0" rtlCol="0" anchor="ctr">
            <a:normAutofit/>
          </a:bodyPr>
          <a:lstStyle/>
          <a:p>
            <a:pPr defTabSz="1219170"/>
            <a:r>
              <a:rPr lang="en-US" sz="827" dirty="0">
                <a:solidFill>
                  <a:srgbClr val="545F67"/>
                </a:solidFill>
                <a:latin typeface="Inter" pitchFamily="34" charset="0"/>
                <a:ea typeface="Inter" pitchFamily="34" charset="-122"/>
                <a:cs typeface="Inter" pitchFamily="34" charset="-120"/>
              </a:rPr>
              <a:t>STATUS:</a:t>
            </a:r>
            <a:endParaRPr lang="en-US" sz="827" dirty="0">
              <a:solidFill>
                <a:prstClr val="black"/>
              </a:solidFill>
              <a:latin typeface="Calibri" panose="020F0502020204030204"/>
            </a:endParaRPr>
          </a:p>
        </p:txBody>
      </p:sp>
      <p:pic>
        <p:nvPicPr>
          <p:cNvPr id="45" name="Image 15" descr="preencoded.png"/>
          <p:cNvPicPr>
            <a:picLocks noChangeAspect="1"/>
          </p:cNvPicPr>
          <p:nvPr/>
        </p:nvPicPr>
        <p:blipFill>
          <a:blip r:embed="rId16"/>
          <a:stretch>
            <a:fillRect/>
          </a:stretch>
        </p:blipFill>
        <p:spPr>
          <a:xfrm>
            <a:off x="10508513" y="6574466"/>
            <a:ext cx="8860" cy="97465"/>
          </a:xfrm>
          <a:prstGeom prst="rect">
            <a:avLst/>
          </a:prstGeom>
        </p:spPr>
      </p:pic>
      <p:sp>
        <p:nvSpPr>
          <p:cNvPr id="46" name="Text 28"/>
          <p:cNvSpPr/>
          <p:nvPr/>
        </p:nvSpPr>
        <p:spPr>
          <a:xfrm>
            <a:off x="9290198" y="6539024"/>
            <a:ext cx="1147431" cy="137337"/>
          </a:xfrm>
          <a:prstGeom prst="rect">
            <a:avLst/>
          </a:prstGeom>
          <a:noFill/>
          <a:ln/>
        </p:spPr>
        <p:txBody>
          <a:bodyPr wrap="none" lIns="0" tIns="0" rIns="0" bIns="0" rtlCol="0" anchor="ctr">
            <a:normAutofit fontScale="92500" lnSpcReduction="10000"/>
          </a:bodyPr>
          <a:lstStyle/>
          <a:p>
            <a:pPr defTabSz="1219170"/>
            <a:r>
              <a:rPr lang="en-US" sz="1109" b="1" dirty="0">
                <a:solidFill>
                  <a:srgbClr val="9199A0"/>
                </a:solidFill>
                <a:latin typeface="VT323" pitchFamily="34" charset="0"/>
                <a:ea typeface="VT323" pitchFamily="34" charset="-122"/>
                <a:cs typeface="VT323" pitchFamily="34" charset="-120"/>
              </a:rPr>
              <a:t>STRATEGIC OVERSIGHT</a:t>
            </a:r>
            <a:endParaRPr lang="en-US" sz="1109" dirty="0">
              <a:solidFill>
                <a:prstClr val="black"/>
              </a:solidFill>
              <a:latin typeface="Calibri" panose="020F0502020204030204"/>
            </a:endParaRPr>
          </a:p>
        </p:txBody>
      </p:sp>
      <p:sp>
        <p:nvSpPr>
          <p:cNvPr id="47" name="Text 29"/>
          <p:cNvSpPr/>
          <p:nvPr/>
        </p:nvSpPr>
        <p:spPr>
          <a:xfrm>
            <a:off x="8696547" y="6547885"/>
            <a:ext cx="544919" cy="150628"/>
          </a:xfrm>
          <a:prstGeom prst="rect">
            <a:avLst/>
          </a:prstGeom>
          <a:noFill/>
          <a:ln/>
        </p:spPr>
        <p:txBody>
          <a:bodyPr wrap="none" lIns="0" tIns="0" rIns="0" bIns="0" rtlCol="0" anchor="ctr">
            <a:normAutofit/>
          </a:bodyPr>
          <a:lstStyle/>
          <a:p>
            <a:pPr defTabSz="1219170"/>
            <a:r>
              <a:rPr lang="en-US" sz="827" dirty="0">
                <a:solidFill>
                  <a:srgbClr val="4E5760"/>
                </a:solidFill>
                <a:latin typeface="Inter" pitchFamily="34" charset="0"/>
                <a:ea typeface="Inter" pitchFamily="34" charset="-122"/>
                <a:cs typeface="Inter" pitchFamily="34" charset="-120"/>
              </a:rPr>
              <a:t>ALTITUDE:</a:t>
            </a:r>
            <a:endParaRPr lang="en-US" sz="827" dirty="0">
              <a:solidFill>
                <a:prstClr val="black"/>
              </a:solidFill>
              <a:latin typeface="Calibri" panose="020F0502020204030204"/>
            </a:endParaRPr>
          </a:p>
        </p:txBody>
      </p:sp>
      <p:pic>
        <p:nvPicPr>
          <p:cNvPr id="48" name="Image 16" descr="preencoded.png"/>
          <p:cNvPicPr>
            <a:picLocks noChangeAspect="1"/>
          </p:cNvPicPr>
          <p:nvPr/>
        </p:nvPicPr>
        <p:blipFill>
          <a:blip r:embed="rId17"/>
          <a:stretch>
            <a:fillRect/>
          </a:stretch>
        </p:blipFill>
        <p:spPr>
          <a:xfrm>
            <a:off x="8603513" y="6570035"/>
            <a:ext cx="17721" cy="101896"/>
          </a:xfrm>
          <a:prstGeom prst="rect">
            <a:avLst/>
          </a:prstGeom>
        </p:spPr>
      </p:pic>
      <p:sp>
        <p:nvSpPr>
          <p:cNvPr id="49" name="Text 30"/>
          <p:cNvSpPr/>
          <p:nvPr/>
        </p:nvSpPr>
        <p:spPr>
          <a:xfrm>
            <a:off x="8040873" y="6547884"/>
            <a:ext cx="505047" cy="146197"/>
          </a:xfrm>
          <a:prstGeom prst="rect">
            <a:avLst/>
          </a:prstGeom>
          <a:noFill/>
          <a:ln/>
        </p:spPr>
        <p:txBody>
          <a:bodyPr wrap="none" lIns="0" tIns="0" rIns="0" bIns="0" rtlCol="0" anchor="ctr">
            <a:normAutofit fontScale="92500" lnSpcReduction="10000"/>
          </a:bodyPr>
          <a:lstStyle/>
          <a:p>
            <a:pPr defTabSz="1219170"/>
            <a:r>
              <a:rPr lang="en-US" sz="1109" dirty="0">
                <a:solidFill>
                  <a:srgbClr val="8F969D"/>
                </a:solidFill>
                <a:latin typeface="VT323" pitchFamily="34" charset="0"/>
                <a:ea typeface="VT323" pitchFamily="34" charset="-122"/>
                <a:cs typeface="VT323" pitchFamily="34" charset="-120"/>
              </a:rPr>
              <a:t>CRITICAL</a:t>
            </a:r>
            <a:endParaRPr lang="en-US" sz="1109" dirty="0">
              <a:solidFill>
                <a:prstClr val="black"/>
              </a:solidFill>
              <a:latin typeface="Calibri" panose="020F0502020204030204"/>
            </a:endParaRPr>
          </a:p>
        </p:txBody>
      </p:sp>
      <p:sp>
        <p:nvSpPr>
          <p:cNvPr id="50" name="Text 31"/>
          <p:cNvSpPr/>
          <p:nvPr/>
        </p:nvSpPr>
        <p:spPr>
          <a:xfrm>
            <a:off x="7389629" y="6547885"/>
            <a:ext cx="611372" cy="150628"/>
          </a:xfrm>
          <a:prstGeom prst="rect">
            <a:avLst/>
          </a:prstGeom>
          <a:noFill/>
          <a:ln/>
        </p:spPr>
        <p:txBody>
          <a:bodyPr wrap="none" lIns="0" tIns="0" rIns="0" bIns="0" rtlCol="0" anchor="ctr">
            <a:normAutofit/>
          </a:bodyPr>
          <a:lstStyle/>
          <a:p>
            <a:pPr defTabSz="1219170"/>
            <a:r>
              <a:rPr lang="en-US" sz="809" dirty="0">
                <a:solidFill>
                  <a:srgbClr val="515E66"/>
                </a:solidFill>
                <a:latin typeface="Inter" pitchFamily="34" charset="0"/>
                <a:ea typeface="Inter" pitchFamily="34" charset="-122"/>
                <a:cs typeface="Inter" pitchFamily="34" charset="-120"/>
              </a:rPr>
              <a:t>INTEGRITY:</a:t>
            </a:r>
            <a:endParaRPr lang="en-US" sz="809" dirty="0">
              <a:solidFill>
                <a:prstClr val="black"/>
              </a:solidFill>
              <a:latin typeface="Calibri" panose="020F0502020204030204"/>
            </a:endParaRPr>
          </a:p>
        </p:txBody>
      </p:sp>
      <p:sp>
        <p:nvSpPr>
          <p:cNvPr id="51" name="Text 32"/>
          <p:cNvSpPr/>
          <p:nvPr/>
        </p:nvSpPr>
        <p:spPr>
          <a:xfrm>
            <a:off x="6915593" y="6543454"/>
            <a:ext cx="434163" cy="146197"/>
          </a:xfrm>
          <a:prstGeom prst="rect">
            <a:avLst/>
          </a:prstGeom>
          <a:noFill/>
          <a:ln/>
        </p:spPr>
        <p:txBody>
          <a:bodyPr wrap="none" lIns="0" tIns="0" rIns="0" bIns="0" rtlCol="0" anchor="ctr">
            <a:normAutofit fontScale="92500" lnSpcReduction="20000"/>
          </a:bodyPr>
          <a:lstStyle/>
          <a:p>
            <a:pPr defTabSz="1219170"/>
            <a:r>
              <a:rPr lang="en-US" sz="1144" b="1" dirty="0">
                <a:solidFill>
                  <a:srgbClr val="878F96"/>
                </a:solidFill>
                <a:latin typeface="VT323" pitchFamily="34" charset="0"/>
                <a:ea typeface="VT323" pitchFamily="34" charset="-122"/>
                <a:cs typeface="VT323" pitchFamily="34" charset="-120"/>
              </a:rPr>
              <a:t>ETHICAL</a:t>
            </a:r>
            <a:endParaRPr lang="en-US" sz="1144" dirty="0">
              <a:solidFill>
                <a:prstClr val="black"/>
              </a:solidFill>
              <a:latin typeface="Calibri" panose="020F0502020204030204"/>
            </a:endParaRPr>
          </a:p>
        </p:txBody>
      </p:sp>
      <p:pic>
        <p:nvPicPr>
          <p:cNvPr id="52" name="Image 17" descr="preencoded.png"/>
          <p:cNvPicPr>
            <a:picLocks noChangeAspect="1"/>
          </p:cNvPicPr>
          <p:nvPr/>
        </p:nvPicPr>
        <p:blipFill>
          <a:blip r:embed="rId18"/>
          <a:stretch>
            <a:fillRect/>
          </a:stretch>
        </p:blipFill>
        <p:spPr>
          <a:xfrm>
            <a:off x="6800407" y="6556744"/>
            <a:ext cx="44303" cy="128477"/>
          </a:xfrm>
          <a:prstGeom prst="rect">
            <a:avLst/>
          </a:prstGeom>
        </p:spPr>
      </p:pic>
      <p:sp>
        <p:nvSpPr>
          <p:cNvPr id="53" name="Text 33"/>
          <p:cNvSpPr/>
          <p:nvPr/>
        </p:nvSpPr>
        <p:spPr>
          <a:xfrm>
            <a:off x="5657408" y="6543454"/>
            <a:ext cx="1098697" cy="146197"/>
          </a:xfrm>
          <a:prstGeom prst="rect">
            <a:avLst/>
          </a:prstGeom>
          <a:noFill/>
          <a:ln/>
        </p:spPr>
        <p:txBody>
          <a:bodyPr wrap="none" lIns="0" tIns="0" rIns="0" bIns="0" rtlCol="0" anchor="ctr">
            <a:normAutofit fontScale="92500" lnSpcReduction="10000"/>
          </a:bodyPr>
          <a:lstStyle/>
          <a:p>
            <a:pPr defTabSz="1219170"/>
            <a:r>
              <a:rPr lang="en-US" sz="1109" dirty="0">
                <a:solidFill>
                  <a:srgbClr val="49555E"/>
                </a:solidFill>
                <a:latin typeface="VT323" pitchFamily="34" charset="0"/>
                <a:ea typeface="VT323" pitchFamily="34" charset="-122"/>
                <a:cs typeface="VT323" pitchFamily="34" charset="-120"/>
              </a:rPr>
              <a:t>AVIATION DASHBOARD</a:t>
            </a:r>
            <a:endParaRPr lang="en-US" sz="1109" dirty="0">
              <a:solidFill>
                <a:prstClr val="black"/>
              </a:solidFill>
              <a:latin typeface="Calibri" panose="020F0502020204030204"/>
            </a:endParaRPr>
          </a:p>
        </p:txBody>
      </p:sp>
      <p:pic>
        <p:nvPicPr>
          <p:cNvPr id="54" name="Image 18" descr="preencoded.png"/>
          <p:cNvPicPr>
            <a:picLocks noChangeAspect="1"/>
          </p:cNvPicPr>
          <p:nvPr/>
        </p:nvPicPr>
        <p:blipFill>
          <a:blip r:embed="rId19"/>
          <a:stretch>
            <a:fillRect/>
          </a:stretch>
        </p:blipFill>
        <p:spPr>
          <a:xfrm>
            <a:off x="482896" y="6485860"/>
            <a:ext cx="11208488" cy="13291"/>
          </a:xfrm>
          <a:prstGeom prst="rect">
            <a:avLst/>
          </a:prstGeom>
        </p:spPr>
      </p:pic>
      <p:sp>
        <p:nvSpPr>
          <p:cNvPr id="40" name="Slide Number Placeholder 3">
            <a:extLst>
              <a:ext uri="{FF2B5EF4-FFF2-40B4-BE49-F238E27FC236}">
                <a16:creationId xmlns:a16="http://schemas.microsoft.com/office/drawing/2014/main" id="{0F4862D3-8045-7C05-2907-1BA6BC50195A}"/>
              </a:ext>
            </a:extLst>
          </p:cNvPr>
          <p:cNvSpPr txBox="1">
            <a:spLocks/>
          </p:cNvSpPr>
          <p:nvPr/>
        </p:nvSpPr>
        <p:spPr>
          <a:xfrm>
            <a:off x="11467577" y="6400800"/>
            <a:ext cx="416447" cy="18648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41AFF56-1126-4107-9C02-BC0EFBF16431}" type="slidenum">
              <a:rPr lang="en-GB" sz="1000" smtClean="0">
                <a:solidFill>
                  <a:schemeClr val="bg1"/>
                </a:solidFill>
                <a:latin typeface="ABC Oracle Medium" panose="020B0504040202060203" pitchFamily="34" charset="77"/>
              </a:rPr>
              <a:pPr algn="r">
                <a:defRPr/>
              </a:pPr>
              <a:t>26</a:t>
            </a:fld>
            <a:endParaRPr lang="en-GB" sz="1000" dirty="0">
              <a:solidFill>
                <a:schemeClr val="bg1"/>
              </a:solidFill>
              <a:latin typeface="ABC Oracle Medium" panose="020B0504040202060203" pitchFamily="34" charset="77"/>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4D54C-9667-5295-6F6D-AB52A63145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013F0A-788B-ED3D-683E-3EBD956C143F}"/>
              </a:ext>
            </a:extLst>
          </p:cNvPr>
          <p:cNvSpPr>
            <a:spLocks noGrp="1"/>
          </p:cNvSpPr>
          <p:nvPr>
            <p:ph type="title"/>
          </p:nvPr>
        </p:nvSpPr>
        <p:spPr/>
        <p:txBody>
          <a:bodyPr/>
          <a:lstStyle/>
          <a:p>
            <a:r>
              <a:rPr lang="en-US" dirty="0"/>
              <a:t>Conclusion</a:t>
            </a:r>
          </a:p>
        </p:txBody>
      </p:sp>
      <p:sp>
        <p:nvSpPr>
          <p:cNvPr id="3" name="Text Placeholder 2">
            <a:extLst>
              <a:ext uri="{FF2B5EF4-FFF2-40B4-BE49-F238E27FC236}">
                <a16:creationId xmlns:a16="http://schemas.microsoft.com/office/drawing/2014/main" id="{20A7AE10-73E6-3D75-2945-FF20A734D550}"/>
              </a:ext>
            </a:extLst>
          </p:cNvPr>
          <p:cNvSpPr>
            <a:spLocks noGrp="1"/>
          </p:cNvSpPr>
          <p:nvPr>
            <p:ph type="body" sz="quarter" idx="10"/>
          </p:nvPr>
        </p:nvSpPr>
        <p:spPr/>
        <p:txBody>
          <a:bodyPr/>
          <a:lstStyle/>
          <a:p>
            <a:r>
              <a:rPr lang="en-US" dirty="0"/>
              <a:t>05</a:t>
            </a:r>
          </a:p>
        </p:txBody>
      </p:sp>
      <p:sp>
        <p:nvSpPr>
          <p:cNvPr id="4" name="Footer Placeholder 4">
            <a:extLst>
              <a:ext uri="{FF2B5EF4-FFF2-40B4-BE49-F238E27FC236}">
                <a16:creationId xmlns:a16="http://schemas.microsoft.com/office/drawing/2014/main" id="{AAD9EF8D-59B0-44E0-24D1-DA829826F4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FFFFFF"/>
                </a:solidFill>
                <a:effectLst/>
                <a:uLnTx/>
                <a:uFillTx/>
                <a:latin typeface="ABC Oracle Medium" panose="020B0504040202060203" pitchFamily="34" charset="77"/>
                <a:ea typeface="+mn-ea"/>
                <a:cs typeface="+mn-cs"/>
              </a:rPr>
              <a:t>Presented at the 2026 All Actuaries Summit</a:t>
            </a:r>
          </a:p>
        </p:txBody>
      </p:sp>
    </p:spTree>
    <p:extLst>
      <p:ext uri="{BB962C8B-B14F-4D97-AF65-F5344CB8AC3E}">
        <p14:creationId xmlns:p14="http://schemas.microsoft.com/office/powerpoint/2010/main" val="3242942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66907" cy="6804837"/>
          </a:xfrm>
          <a:prstGeom prst="rect">
            <a:avLst/>
          </a:prstGeom>
        </p:spPr>
      </p:pic>
      <p:pic>
        <p:nvPicPr>
          <p:cNvPr id="3" name="Image 1" descr="preencoded.png"/>
          <p:cNvPicPr>
            <a:picLocks noChangeAspect="1"/>
          </p:cNvPicPr>
          <p:nvPr/>
        </p:nvPicPr>
        <p:blipFill>
          <a:blip r:embed="rId4"/>
          <a:stretch>
            <a:fillRect/>
          </a:stretch>
        </p:blipFill>
        <p:spPr>
          <a:xfrm>
            <a:off x="5422605" y="0"/>
            <a:ext cx="6769396" cy="6804837"/>
          </a:xfrm>
          <a:prstGeom prst="rect">
            <a:avLst/>
          </a:prstGeom>
        </p:spPr>
      </p:pic>
      <p:sp>
        <p:nvSpPr>
          <p:cNvPr id="6" name="Text 1"/>
          <p:cNvSpPr/>
          <p:nvPr/>
        </p:nvSpPr>
        <p:spPr>
          <a:xfrm>
            <a:off x="695547" y="5121349"/>
            <a:ext cx="2799907" cy="903768"/>
          </a:xfrm>
          <a:prstGeom prst="rect">
            <a:avLst/>
          </a:prstGeom>
          <a:noFill/>
          <a:ln/>
        </p:spPr>
        <p:txBody>
          <a:bodyPr wrap="none" lIns="0" tIns="0" rIns="0" bIns="0" rtlCol="0" anchor="ctr">
            <a:normAutofit/>
          </a:bodyPr>
          <a:lstStyle/>
          <a:p>
            <a:pPr defTabSz="1219170"/>
            <a:r>
              <a:rPr lang="en-US" sz="2851" b="1" dirty="0">
                <a:solidFill>
                  <a:srgbClr val="C9A365"/>
                </a:solidFill>
                <a:latin typeface="Inter" pitchFamily="34" charset="0"/>
                <a:ea typeface="Inter" pitchFamily="34" charset="-122"/>
                <a:cs typeface="Inter" pitchFamily="34" charset="-120"/>
              </a:rPr>
              <a:t>From heatmaps</a:t>
            </a:r>
            <a:endParaRPr lang="en-US" sz="2851" dirty="0">
              <a:solidFill>
                <a:prstClr val="black"/>
              </a:solidFill>
              <a:latin typeface="Calibri" panose="020F0502020204030204"/>
            </a:endParaRPr>
          </a:p>
          <a:p>
            <a:pPr defTabSz="1219170"/>
            <a:r>
              <a:rPr lang="en-US" sz="2851" b="1" dirty="0">
                <a:solidFill>
                  <a:srgbClr val="C9A365"/>
                </a:solidFill>
                <a:latin typeface="Inter" pitchFamily="34" charset="0"/>
                <a:ea typeface="Inter" pitchFamily="34" charset="-122"/>
                <a:cs typeface="Inter" pitchFamily="34" charset="-120"/>
              </a:rPr>
              <a:t>to game trees.</a:t>
            </a:r>
            <a:endParaRPr lang="en-US" sz="2851" dirty="0">
              <a:solidFill>
                <a:prstClr val="black"/>
              </a:solidFill>
              <a:latin typeface="Calibri" panose="020F0502020204030204"/>
            </a:endParaRPr>
          </a:p>
        </p:txBody>
      </p:sp>
      <p:pic>
        <p:nvPicPr>
          <p:cNvPr id="7" name="Image 3" descr="preencoded.png"/>
          <p:cNvPicPr>
            <a:picLocks noChangeAspect="1"/>
          </p:cNvPicPr>
          <p:nvPr/>
        </p:nvPicPr>
        <p:blipFill>
          <a:blip r:embed="rId5"/>
          <a:stretch>
            <a:fillRect/>
          </a:stretch>
        </p:blipFill>
        <p:spPr>
          <a:xfrm>
            <a:off x="513907" y="3592919"/>
            <a:ext cx="84175" cy="88604"/>
          </a:xfrm>
          <a:prstGeom prst="rect">
            <a:avLst/>
          </a:prstGeom>
        </p:spPr>
      </p:pic>
      <p:sp>
        <p:nvSpPr>
          <p:cNvPr id="8" name="Text 2"/>
          <p:cNvSpPr/>
          <p:nvPr/>
        </p:nvSpPr>
        <p:spPr>
          <a:xfrm>
            <a:off x="704407" y="3455581"/>
            <a:ext cx="3694813" cy="1143000"/>
          </a:xfrm>
          <a:prstGeom prst="rect">
            <a:avLst/>
          </a:prstGeom>
          <a:noFill/>
          <a:ln/>
        </p:spPr>
        <p:txBody>
          <a:bodyPr wrap="none" lIns="0" tIns="0" rIns="0" bIns="0" rtlCol="0" anchor="ctr">
            <a:normAutofit/>
          </a:bodyPr>
          <a:lstStyle/>
          <a:p>
            <a:pPr defTabSz="1219170"/>
            <a:r>
              <a:rPr lang="en-US" sz="2275" b="1" dirty="0">
                <a:solidFill>
                  <a:srgbClr val="B4B7BA"/>
                </a:solidFill>
                <a:latin typeface="Inter" pitchFamily="34" charset="0"/>
                <a:ea typeface="Inter" pitchFamily="34" charset="-122"/>
                <a:cs typeface="Inter" pitchFamily="34" charset="-120"/>
              </a:rPr>
              <a:t>That is exactly why actuaries</a:t>
            </a:r>
            <a:endParaRPr lang="en-US" sz="2275" dirty="0">
              <a:solidFill>
                <a:prstClr val="black"/>
              </a:solidFill>
              <a:latin typeface="Calibri" panose="020F0502020204030204"/>
            </a:endParaRPr>
          </a:p>
          <a:p>
            <a:pPr defTabSz="1219170"/>
            <a:r>
              <a:rPr lang="en-US" sz="2275" b="1" dirty="0">
                <a:solidFill>
                  <a:srgbClr val="B4B7BA"/>
                </a:solidFill>
                <a:latin typeface="Inter" pitchFamily="34" charset="0"/>
                <a:ea typeface="Inter" pitchFamily="34" charset="-122"/>
                <a:cs typeface="Inter" pitchFamily="34" charset="-120"/>
              </a:rPr>
              <a:t>are the top professionals</a:t>
            </a:r>
            <a:endParaRPr lang="en-US" sz="2275" dirty="0">
              <a:solidFill>
                <a:prstClr val="black"/>
              </a:solidFill>
              <a:latin typeface="Calibri" panose="020F0502020204030204"/>
            </a:endParaRPr>
          </a:p>
          <a:p>
            <a:pPr defTabSz="1219170"/>
            <a:r>
              <a:rPr lang="en-US" sz="2275" b="1" dirty="0">
                <a:solidFill>
                  <a:srgbClr val="B4B7BA"/>
                </a:solidFill>
                <a:latin typeface="Inter" pitchFamily="34" charset="0"/>
                <a:ea typeface="Inter" pitchFamily="34" charset="-122"/>
                <a:cs typeface="Inter" pitchFamily="34" charset="-120"/>
              </a:rPr>
              <a:t>equipped to lead it.</a:t>
            </a:r>
            <a:endParaRPr lang="en-US" sz="2275" dirty="0">
              <a:solidFill>
                <a:prstClr val="black"/>
              </a:solidFill>
              <a:latin typeface="Calibri" panose="020F0502020204030204"/>
            </a:endParaRPr>
          </a:p>
        </p:txBody>
      </p:sp>
      <p:sp>
        <p:nvSpPr>
          <p:cNvPr id="9" name="Text 3"/>
          <p:cNvSpPr/>
          <p:nvPr/>
        </p:nvSpPr>
        <p:spPr>
          <a:xfrm>
            <a:off x="7438360" y="3216350"/>
            <a:ext cx="194931" cy="106325"/>
          </a:xfrm>
          <a:prstGeom prst="rect">
            <a:avLst/>
          </a:prstGeom>
          <a:noFill/>
          <a:ln/>
        </p:spPr>
        <p:txBody>
          <a:bodyPr wrap="none" lIns="0" tIns="0" rIns="0" bIns="0" rtlCol="0" anchor="ctr">
            <a:normAutofit/>
          </a:bodyPr>
          <a:lstStyle/>
          <a:p>
            <a:pPr defTabSz="1219170"/>
            <a:r>
              <a:rPr lang="en-US" sz="523" dirty="0">
                <a:solidFill>
                  <a:srgbClr val="254B5E"/>
                </a:solidFill>
                <a:latin typeface="Inter" pitchFamily="34" charset="0"/>
                <a:ea typeface="Inter" pitchFamily="34" charset="-122"/>
                <a:cs typeface="Inter" pitchFamily="34" charset="-120"/>
              </a:rPr>
              <a:t>TOOO</a:t>
            </a:r>
            <a:endParaRPr lang="en-US" sz="523" dirty="0">
              <a:solidFill>
                <a:prstClr val="black"/>
              </a:solidFill>
              <a:latin typeface="Calibri" panose="020F0502020204030204"/>
            </a:endParaRPr>
          </a:p>
        </p:txBody>
      </p:sp>
      <p:sp>
        <p:nvSpPr>
          <p:cNvPr id="10" name="Text 4"/>
          <p:cNvSpPr/>
          <p:nvPr/>
        </p:nvSpPr>
        <p:spPr>
          <a:xfrm>
            <a:off x="704407" y="2653710"/>
            <a:ext cx="3712535" cy="699977"/>
          </a:xfrm>
          <a:prstGeom prst="rect">
            <a:avLst/>
          </a:prstGeom>
          <a:noFill/>
          <a:ln/>
        </p:spPr>
        <p:txBody>
          <a:bodyPr wrap="none" lIns="0" tIns="0" rIns="0" bIns="0" rtlCol="0" anchor="ctr">
            <a:normAutofit lnSpcReduction="10000"/>
          </a:bodyPr>
          <a:lstStyle/>
          <a:p>
            <a:pPr defTabSz="1219170"/>
            <a:r>
              <a:rPr lang="en-US" sz="2303" b="1" dirty="0">
                <a:solidFill>
                  <a:srgbClr val="D0D4D6"/>
                </a:solidFill>
                <a:latin typeface="Inter" pitchFamily="34" charset="0"/>
                <a:ea typeface="Inter" pitchFamily="34" charset="-122"/>
                <a:cs typeface="Inter" pitchFamily="34" charset="-120"/>
              </a:rPr>
              <a:t>It is a data-poor, strategically</a:t>
            </a:r>
            <a:endParaRPr lang="en-US" sz="2303" dirty="0">
              <a:solidFill>
                <a:prstClr val="black"/>
              </a:solidFill>
              <a:latin typeface="Calibri" panose="020F0502020204030204"/>
            </a:endParaRPr>
          </a:p>
          <a:p>
            <a:pPr defTabSz="1219170"/>
            <a:r>
              <a:rPr lang="en-US" sz="2303" b="1" dirty="0">
                <a:solidFill>
                  <a:srgbClr val="D0D4D6"/>
                </a:solidFill>
                <a:latin typeface="Inter" pitchFamily="34" charset="0"/>
                <a:ea typeface="Inter" pitchFamily="34" charset="-122"/>
                <a:cs typeface="Inter" pitchFamily="34" charset="-120"/>
              </a:rPr>
              <a:t>interactive risk.</a:t>
            </a:r>
            <a:endParaRPr lang="en-US" sz="2303" dirty="0">
              <a:solidFill>
                <a:prstClr val="black"/>
              </a:solidFill>
              <a:latin typeface="Calibri" panose="020F0502020204030204"/>
            </a:endParaRPr>
          </a:p>
        </p:txBody>
      </p:sp>
      <p:pic>
        <p:nvPicPr>
          <p:cNvPr id="11" name="Image 4" descr="preencoded.png"/>
          <p:cNvPicPr>
            <a:picLocks noChangeAspect="1"/>
          </p:cNvPicPr>
          <p:nvPr/>
        </p:nvPicPr>
        <p:blipFill>
          <a:blip r:embed="rId6"/>
          <a:stretch>
            <a:fillRect/>
          </a:stretch>
        </p:blipFill>
        <p:spPr>
          <a:xfrm>
            <a:off x="513907" y="2782187"/>
            <a:ext cx="84175" cy="88604"/>
          </a:xfrm>
          <a:prstGeom prst="rect">
            <a:avLst/>
          </a:prstGeom>
        </p:spPr>
      </p:pic>
      <p:sp>
        <p:nvSpPr>
          <p:cNvPr id="12" name="Text 5"/>
          <p:cNvSpPr/>
          <p:nvPr/>
        </p:nvSpPr>
        <p:spPr>
          <a:xfrm>
            <a:off x="7411779" y="1949303"/>
            <a:ext cx="208221" cy="106325"/>
          </a:xfrm>
          <a:prstGeom prst="rect">
            <a:avLst/>
          </a:prstGeom>
          <a:noFill/>
          <a:ln/>
        </p:spPr>
        <p:txBody>
          <a:bodyPr wrap="none" lIns="0" tIns="0" rIns="0" bIns="0" rtlCol="0" anchor="ctr">
            <a:normAutofit fontScale="92500" lnSpcReduction="10000"/>
          </a:bodyPr>
          <a:lstStyle/>
          <a:p>
            <a:pPr defTabSz="1219170"/>
            <a:r>
              <a:rPr lang="en-US" sz="799" dirty="0">
                <a:solidFill>
                  <a:srgbClr val="1F384A"/>
                </a:solidFill>
                <a:latin typeface="Inter" pitchFamily="34" charset="0"/>
                <a:ea typeface="Inter" pitchFamily="34" charset="-122"/>
                <a:cs typeface="Inter" pitchFamily="34" charset="-120"/>
              </a:rPr>
              <a:t>000</a:t>
            </a:r>
            <a:endParaRPr lang="en-US" sz="799" dirty="0">
              <a:solidFill>
                <a:prstClr val="black"/>
              </a:solidFill>
              <a:latin typeface="Calibri" panose="020F0502020204030204"/>
            </a:endParaRPr>
          </a:p>
        </p:txBody>
      </p:sp>
      <p:sp>
        <p:nvSpPr>
          <p:cNvPr id="13" name="Text 6"/>
          <p:cNvSpPr/>
          <p:nvPr/>
        </p:nvSpPr>
        <p:spPr>
          <a:xfrm>
            <a:off x="704407" y="1820826"/>
            <a:ext cx="3690384" cy="753140"/>
          </a:xfrm>
          <a:prstGeom prst="rect">
            <a:avLst/>
          </a:prstGeom>
          <a:noFill/>
          <a:ln/>
        </p:spPr>
        <p:txBody>
          <a:bodyPr wrap="none" lIns="0" tIns="0" rIns="0" bIns="0" rtlCol="0" anchor="ctr">
            <a:normAutofit/>
          </a:bodyPr>
          <a:lstStyle/>
          <a:p>
            <a:pPr defTabSz="1219170"/>
            <a:r>
              <a:rPr lang="en-US" sz="2288" b="1" dirty="0">
                <a:solidFill>
                  <a:srgbClr val="C7CACC"/>
                </a:solidFill>
                <a:latin typeface="Inter" pitchFamily="34" charset="0"/>
                <a:ea typeface="Inter" pitchFamily="34" charset="-122"/>
                <a:cs typeface="Inter" pitchFamily="34" charset="-120"/>
              </a:rPr>
              <a:t>Reputation risk is not beyond</a:t>
            </a:r>
            <a:endParaRPr lang="en-US" sz="2288" dirty="0">
              <a:solidFill>
                <a:prstClr val="black"/>
              </a:solidFill>
              <a:latin typeface="Calibri" panose="020F0502020204030204"/>
            </a:endParaRPr>
          </a:p>
          <a:p>
            <a:pPr defTabSz="1219170"/>
            <a:r>
              <a:rPr lang="en-US" sz="2288" b="1" dirty="0">
                <a:solidFill>
                  <a:srgbClr val="C7CACC"/>
                </a:solidFill>
                <a:latin typeface="Inter" pitchFamily="34" charset="0"/>
                <a:ea typeface="Inter" pitchFamily="34" charset="-122"/>
                <a:cs typeface="Inter" pitchFamily="34" charset="-120"/>
              </a:rPr>
              <a:t>quantification.</a:t>
            </a:r>
            <a:endParaRPr lang="en-US" sz="2288" dirty="0">
              <a:solidFill>
                <a:prstClr val="black"/>
              </a:solidFill>
              <a:latin typeface="Calibri" panose="020F0502020204030204"/>
            </a:endParaRPr>
          </a:p>
        </p:txBody>
      </p:sp>
      <p:pic>
        <p:nvPicPr>
          <p:cNvPr id="14" name="Image 5" descr="preencoded.png"/>
          <p:cNvPicPr>
            <a:picLocks noChangeAspect="1"/>
          </p:cNvPicPr>
          <p:nvPr/>
        </p:nvPicPr>
        <p:blipFill>
          <a:blip r:embed="rId7"/>
          <a:stretch>
            <a:fillRect/>
          </a:stretch>
        </p:blipFill>
        <p:spPr>
          <a:xfrm>
            <a:off x="505047" y="1953733"/>
            <a:ext cx="101896" cy="97465"/>
          </a:xfrm>
          <a:prstGeom prst="rect">
            <a:avLst/>
          </a:prstGeom>
        </p:spPr>
      </p:pic>
      <p:sp>
        <p:nvSpPr>
          <p:cNvPr id="15" name="Text 7"/>
          <p:cNvSpPr/>
          <p:nvPr/>
        </p:nvSpPr>
        <p:spPr>
          <a:xfrm>
            <a:off x="7411780" y="1391094"/>
            <a:ext cx="256953" cy="110756"/>
          </a:xfrm>
          <a:prstGeom prst="rect">
            <a:avLst/>
          </a:prstGeom>
          <a:noFill/>
          <a:ln/>
        </p:spPr>
        <p:txBody>
          <a:bodyPr wrap="none" lIns="0" tIns="0" rIns="0" bIns="0" rtlCol="0" anchor="ctr">
            <a:normAutofit/>
          </a:bodyPr>
          <a:lstStyle/>
          <a:p>
            <a:pPr defTabSz="1219170"/>
            <a:r>
              <a:rPr lang="en-US" sz="684" dirty="0">
                <a:solidFill>
                  <a:srgbClr val="213446"/>
                </a:solidFill>
                <a:latin typeface="Inter" pitchFamily="34" charset="0"/>
                <a:ea typeface="Inter" pitchFamily="34" charset="-122"/>
                <a:cs typeface="Inter" pitchFamily="34" charset="-120"/>
              </a:rPr>
              <a:t>+1000</a:t>
            </a:r>
            <a:endParaRPr lang="en-US" sz="684" dirty="0">
              <a:solidFill>
                <a:prstClr val="black"/>
              </a:solidFill>
              <a:latin typeface="Calibri" panose="020F0502020204030204"/>
            </a:endParaRPr>
          </a:p>
        </p:txBody>
      </p:sp>
      <p:sp>
        <p:nvSpPr>
          <p:cNvPr id="16" name="Text 8"/>
          <p:cNvSpPr/>
          <p:nvPr/>
        </p:nvSpPr>
        <p:spPr>
          <a:xfrm>
            <a:off x="6463710" y="1249326"/>
            <a:ext cx="128477" cy="186069"/>
          </a:xfrm>
          <a:prstGeom prst="rect">
            <a:avLst/>
          </a:prstGeom>
          <a:noFill/>
          <a:ln/>
        </p:spPr>
        <p:txBody>
          <a:bodyPr wrap="none" lIns="0" tIns="0" rIns="0" bIns="0" rtlCol="0" anchor="ctr">
            <a:normAutofit/>
          </a:bodyPr>
          <a:lstStyle/>
          <a:p>
            <a:pPr defTabSz="1219170"/>
            <a:r>
              <a:rPr lang="en-US" sz="1196" b="1" dirty="0">
                <a:solidFill>
                  <a:srgbClr val="192C3B"/>
                </a:solidFill>
                <a:latin typeface="Inter" pitchFamily="34" charset="0"/>
                <a:ea typeface="Inter" pitchFamily="34" charset="-122"/>
                <a:cs typeface="Inter" pitchFamily="34" charset="-120"/>
              </a:rPr>
              <a:t>E</a:t>
            </a:r>
            <a:endParaRPr lang="en-US" sz="1196" dirty="0">
              <a:solidFill>
                <a:prstClr val="black"/>
              </a:solidFill>
              <a:latin typeface="Calibri" panose="020F0502020204030204"/>
            </a:endParaRPr>
          </a:p>
        </p:txBody>
      </p:sp>
      <p:sp>
        <p:nvSpPr>
          <p:cNvPr id="17" name="Text 9"/>
          <p:cNvSpPr/>
          <p:nvPr/>
        </p:nvSpPr>
        <p:spPr>
          <a:xfrm>
            <a:off x="465175" y="332268"/>
            <a:ext cx="4833384" cy="1076547"/>
          </a:xfrm>
          <a:prstGeom prst="rect">
            <a:avLst/>
          </a:prstGeom>
          <a:noFill/>
          <a:ln/>
        </p:spPr>
        <p:txBody>
          <a:bodyPr wrap="none" lIns="0" tIns="0" rIns="0" bIns="0" rtlCol="0" anchor="ctr">
            <a:normAutofit/>
          </a:bodyPr>
          <a:lstStyle/>
          <a:p>
            <a:pPr defTabSz="1219170"/>
            <a:r>
              <a:rPr lang="en-US" sz="3429" b="1" dirty="0">
                <a:solidFill>
                  <a:srgbClr val="D6D8D8"/>
                </a:solidFill>
                <a:latin typeface="Inter" pitchFamily="34" charset="0"/>
                <a:ea typeface="Inter" pitchFamily="34" charset="-122"/>
                <a:cs typeface="Inter" pitchFamily="34" charset="-120"/>
              </a:rPr>
              <a:t>A new quantitative</a:t>
            </a:r>
            <a:endParaRPr lang="en-US" sz="3429" dirty="0">
              <a:solidFill>
                <a:prstClr val="black"/>
              </a:solidFill>
              <a:latin typeface="Calibri" panose="020F0502020204030204"/>
            </a:endParaRPr>
          </a:p>
          <a:p>
            <a:pPr defTabSz="1219170"/>
            <a:r>
              <a:rPr lang="en-US" sz="3429" b="1" dirty="0">
                <a:solidFill>
                  <a:srgbClr val="D6D8D8"/>
                </a:solidFill>
                <a:latin typeface="Inter" pitchFamily="34" charset="0"/>
                <a:ea typeface="Inter" pitchFamily="34" charset="-122"/>
                <a:cs typeface="Inter" pitchFamily="34" charset="-120"/>
              </a:rPr>
              <a:t>actuarial practice area</a:t>
            </a:r>
            <a:endParaRPr lang="en-US" sz="3429" dirty="0">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EC94F35E-8DF8-D6D3-4B5C-925B00F0EE26}"/>
              </a:ext>
            </a:extLst>
          </p:cNvPr>
          <p:cNvSpPr txBox="1">
            <a:spLocks/>
          </p:cNvSpPr>
          <p:nvPr/>
        </p:nvSpPr>
        <p:spPr>
          <a:xfrm>
            <a:off x="11467577" y="6400800"/>
            <a:ext cx="416447" cy="18648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41AFF56-1126-4107-9C02-BC0EFBF16431}" type="slidenum">
              <a:rPr lang="en-GB" sz="1000" smtClean="0">
                <a:solidFill>
                  <a:schemeClr val="bg1"/>
                </a:solidFill>
                <a:latin typeface="ABC Oracle Medium" panose="020B0504040202060203" pitchFamily="34" charset="77"/>
              </a:rPr>
              <a:pPr algn="r">
                <a:defRPr/>
              </a:pPr>
              <a:t>28</a:t>
            </a:fld>
            <a:endParaRPr lang="en-GB" sz="1000" dirty="0">
              <a:solidFill>
                <a:schemeClr val="bg1"/>
              </a:solidFill>
              <a:latin typeface="ABC Oracle Medium" panose="020B0504040202060203" pitchFamily="34" charset="77"/>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0A3FC-0975-40C4-DD78-FE673E4CE85C}"/>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8BCEBFD5-C232-FC29-A2F2-4F5E4AD1708E}"/>
              </a:ext>
            </a:extLst>
          </p:cNvPr>
          <p:cNvPicPr>
            <a:picLocks noChangeAspect="1"/>
          </p:cNvPicPr>
          <p:nvPr/>
        </p:nvPicPr>
        <p:blipFill>
          <a:blip r:embed="rId3"/>
          <a:stretch>
            <a:fillRect/>
          </a:stretch>
        </p:blipFill>
        <p:spPr>
          <a:xfrm>
            <a:off x="0" y="0"/>
            <a:ext cx="12192000" cy="6858000"/>
          </a:xfrm>
          <a:prstGeom prst="rect">
            <a:avLst/>
          </a:prstGeom>
        </p:spPr>
      </p:pic>
      <p:sp>
        <p:nvSpPr>
          <p:cNvPr id="71" name="Text 37">
            <a:extLst>
              <a:ext uri="{FF2B5EF4-FFF2-40B4-BE49-F238E27FC236}">
                <a16:creationId xmlns:a16="http://schemas.microsoft.com/office/drawing/2014/main" id="{4FE0B574-02D5-F4F0-9879-B879F67A0803}"/>
              </a:ext>
            </a:extLst>
          </p:cNvPr>
          <p:cNvSpPr/>
          <p:nvPr/>
        </p:nvSpPr>
        <p:spPr>
          <a:xfrm>
            <a:off x="6029547" y="372141"/>
            <a:ext cx="159488" cy="190500"/>
          </a:xfrm>
          <a:prstGeom prst="rect">
            <a:avLst/>
          </a:prstGeom>
          <a:noFill/>
          <a:ln/>
        </p:spPr>
        <p:txBody>
          <a:bodyPr wrap="none" lIns="0" tIns="0" rIns="0" bIns="0" rtlCol="0" anchor="ctr">
            <a:normAutofit fontScale="92500" lnSpcReduction="20000"/>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545" b="1" i="0" u="none" strike="noStrike" kern="1200" cap="none" spc="0" normalizeH="0" baseline="0" noProof="0" dirty="0">
                <a:ln>
                  <a:noFill/>
                </a:ln>
                <a:solidFill>
                  <a:srgbClr val="212D3C"/>
                </a:solidFill>
                <a:effectLst/>
                <a:uLnTx/>
                <a:uFillTx/>
                <a:latin typeface="Inter" pitchFamily="34" charset="0"/>
                <a:ea typeface="Inter" pitchFamily="34" charset="-122"/>
                <a:cs typeface="Inter" pitchFamily="34" charset="-120"/>
              </a:rPr>
              <a:t>N</a:t>
            </a:r>
            <a:endParaRPr kumimoji="0" lang="en-US" sz="154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itle 1">
            <a:extLst>
              <a:ext uri="{FF2B5EF4-FFF2-40B4-BE49-F238E27FC236}">
                <a16:creationId xmlns:a16="http://schemas.microsoft.com/office/drawing/2014/main" id="{EFDE0925-85C1-151A-6987-8B105231AC36}"/>
              </a:ext>
            </a:extLst>
          </p:cNvPr>
          <p:cNvSpPr txBox="1">
            <a:spLocks/>
          </p:cNvSpPr>
          <p:nvPr/>
        </p:nvSpPr>
        <p:spPr>
          <a:xfrm>
            <a:off x="326848" y="288389"/>
            <a:ext cx="11557175" cy="46287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i="0" kern="1200">
                <a:solidFill>
                  <a:schemeClr val="accent1"/>
                </a:solidFill>
                <a:latin typeface="ABC Oracle Medium" panose="020B0504040202060203"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000" b="0" i="0" u="none" strike="noStrike" kern="1200" cap="none" spc="0" normalizeH="0" baseline="0" noProof="0" dirty="0">
                <a:ln>
                  <a:noFill/>
                </a:ln>
                <a:solidFill>
                  <a:prstClr val="white"/>
                </a:solidFill>
                <a:effectLst/>
                <a:uLnTx/>
                <a:uFillTx/>
                <a:latin typeface="ABC Oracle Medium" panose="020B0504040202060203" pitchFamily="34" charset="77"/>
                <a:ea typeface="+mj-ea"/>
                <a:cs typeface="+mj-cs"/>
              </a:rPr>
              <a:t>The Replication Blueprint</a:t>
            </a:r>
          </a:p>
        </p:txBody>
      </p:sp>
      <p:sp>
        <p:nvSpPr>
          <p:cNvPr id="30" name="Slide Number Placeholder 3">
            <a:extLst>
              <a:ext uri="{FF2B5EF4-FFF2-40B4-BE49-F238E27FC236}">
                <a16:creationId xmlns:a16="http://schemas.microsoft.com/office/drawing/2014/main" id="{F0120DDE-3E95-8D9F-7450-385045F02333}"/>
              </a:ext>
            </a:extLst>
          </p:cNvPr>
          <p:cNvSpPr txBox="1">
            <a:spLocks/>
          </p:cNvSpPr>
          <p:nvPr/>
        </p:nvSpPr>
        <p:spPr>
          <a:xfrm>
            <a:off x="11467577" y="6400800"/>
            <a:ext cx="416447" cy="18648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41AFF56-1126-4107-9C02-BC0EFBF16431}" type="slidenum">
              <a:rPr kumimoji="0" lang="en-GB" sz="1000" b="0" i="0" u="none" strike="noStrike" kern="1200" cap="none" spc="0" normalizeH="0" baseline="0" noProof="0" smtClean="0">
                <a:ln>
                  <a:noFill/>
                </a:ln>
                <a:solidFill>
                  <a:prstClr val="white"/>
                </a:solidFill>
                <a:effectLst/>
                <a:uLnTx/>
                <a:uFillTx/>
                <a:latin typeface="ABC Oracle Medium" panose="020B0504040202060203" pitchFamily="34"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000" b="0" i="0" u="none" strike="noStrike" kern="1200" cap="none" spc="0" normalizeH="0" baseline="0" noProof="0" dirty="0">
              <a:ln>
                <a:noFill/>
              </a:ln>
              <a:solidFill>
                <a:prstClr val="white"/>
              </a:solidFill>
              <a:effectLst/>
              <a:uLnTx/>
              <a:uFillTx/>
              <a:latin typeface="ABC Oracle Medium" panose="020B0504040202060203" pitchFamily="34" charset="77"/>
              <a:ea typeface="+mn-ea"/>
              <a:cs typeface="+mn-cs"/>
            </a:endParaRPr>
          </a:p>
        </p:txBody>
      </p:sp>
      <p:pic>
        <p:nvPicPr>
          <p:cNvPr id="33" name="Image 4" descr="preencoded.png">
            <a:extLst>
              <a:ext uri="{FF2B5EF4-FFF2-40B4-BE49-F238E27FC236}">
                <a16:creationId xmlns:a16="http://schemas.microsoft.com/office/drawing/2014/main" id="{9506BC98-44BA-4468-15CF-48DBEF5B6D64}"/>
              </a:ext>
            </a:extLst>
          </p:cNvPr>
          <p:cNvPicPr>
            <a:picLocks noChangeAspect="1"/>
          </p:cNvPicPr>
          <p:nvPr/>
        </p:nvPicPr>
        <p:blipFill>
          <a:blip r:embed="rId4"/>
          <a:stretch>
            <a:fillRect/>
          </a:stretch>
        </p:blipFill>
        <p:spPr>
          <a:xfrm>
            <a:off x="5886312" y="1871298"/>
            <a:ext cx="478465" cy="239232"/>
          </a:xfrm>
          <a:prstGeom prst="rect">
            <a:avLst/>
          </a:prstGeom>
        </p:spPr>
      </p:pic>
      <p:pic>
        <p:nvPicPr>
          <p:cNvPr id="35" name="Image 8" descr="preencoded.png">
            <a:extLst>
              <a:ext uri="{FF2B5EF4-FFF2-40B4-BE49-F238E27FC236}">
                <a16:creationId xmlns:a16="http://schemas.microsoft.com/office/drawing/2014/main" id="{5FC5D2CB-009F-F966-E4EC-61191D751E2D}"/>
              </a:ext>
            </a:extLst>
          </p:cNvPr>
          <p:cNvPicPr>
            <a:picLocks noChangeAspect="1"/>
          </p:cNvPicPr>
          <p:nvPr/>
        </p:nvPicPr>
        <p:blipFill>
          <a:blip r:embed="rId5"/>
          <a:stretch>
            <a:fillRect/>
          </a:stretch>
        </p:blipFill>
        <p:spPr>
          <a:xfrm>
            <a:off x="7432462" y="2513683"/>
            <a:ext cx="407581" cy="611372"/>
          </a:xfrm>
          <a:prstGeom prst="rect">
            <a:avLst/>
          </a:prstGeom>
        </p:spPr>
      </p:pic>
      <p:pic>
        <p:nvPicPr>
          <p:cNvPr id="39" name="Image 11" descr="preencoded.png">
            <a:extLst>
              <a:ext uri="{FF2B5EF4-FFF2-40B4-BE49-F238E27FC236}">
                <a16:creationId xmlns:a16="http://schemas.microsoft.com/office/drawing/2014/main" id="{6CE359AD-E267-ECFE-F96E-BE11631B5436}"/>
              </a:ext>
            </a:extLst>
          </p:cNvPr>
          <p:cNvPicPr>
            <a:picLocks noChangeAspect="1"/>
          </p:cNvPicPr>
          <p:nvPr/>
        </p:nvPicPr>
        <p:blipFill>
          <a:blip r:embed="rId6"/>
          <a:stretch>
            <a:fillRect/>
          </a:stretch>
        </p:blipFill>
        <p:spPr>
          <a:xfrm>
            <a:off x="7432462" y="3860473"/>
            <a:ext cx="394291" cy="606941"/>
          </a:xfrm>
          <a:prstGeom prst="rect">
            <a:avLst/>
          </a:prstGeom>
        </p:spPr>
      </p:pic>
      <p:pic>
        <p:nvPicPr>
          <p:cNvPr id="41" name="Image 13" descr="preencoded.png">
            <a:extLst>
              <a:ext uri="{FF2B5EF4-FFF2-40B4-BE49-F238E27FC236}">
                <a16:creationId xmlns:a16="http://schemas.microsoft.com/office/drawing/2014/main" id="{654B388C-6827-ADF5-46B0-8CFC90F9BF1E}"/>
              </a:ext>
            </a:extLst>
          </p:cNvPr>
          <p:cNvPicPr>
            <a:picLocks noChangeAspect="1"/>
          </p:cNvPicPr>
          <p:nvPr/>
        </p:nvPicPr>
        <p:blipFill>
          <a:blip r:embed="rId7"/>
          <a:stretch>
            <a:fillRect/>
          </a:stretch>
        </p:blipFill>
        <p:spPr>
          <a:xfrm>
            <a:off x="4187318" y="3796234"/>
            <a:ext cx="1630325" cy="1342360"/>
          </a:xfrm>
          <a:prstGeom prst="rect">
            <a:avLst/>
          </a:prstGeom>
        </p:spPr>
      </p:pic>
      <p:pic>
        <p:nvPicPr>
          <p:cNvPr id="42" name="Image 14" descr="preencoded.png">
            <a:extLst>
              <a:ext uri="{FF2B5EF4-FFF2-40B4-BE49-F238E27FC236}">
                <a16:creationId xmlns:a16="http://schemas.microsoft.com/office/drawing/2014/main" id="{11D14D4A-2F3C-F026-0E1E-B1C282DBDB08}"/>
              </a:ext>
            </a:extLst>
          </p:cNvPr>
          <p:cNvPicPr>
            <a:picLocks noChangeAspect="1"/>
          </p:cNvPicPr>
          <p:nvPr/>
        </p:nvPicPr>
        <p:blipFill>
          <a:blip r:embed="rId8"/>
          <a:stretch>
            <a:fillRect/>
          </a:stretch>
        </p:blipFill>
        <p:spPr>
          <a:xfrm>
            <a:off x="5855299" y="4906008"/>
            <a:ext cx="513907" cy="194931"/>
          </a:xfrm>
          <a:prstGeom prst="rect">
            <a:avLst/>
          </a:prstGeom>
        </p:spPr>
      </p:pic>
      <p:pic>
        <p:nvPicPr>
          <p:cNvPr id="44" name="Image 15" descr="preencoded.png">
            <a:extLst>
              <a:ext uri="{FF2B5EF4-FFF2-40B4-BE49-F238E27FC236}">
                <a16:creationId xmlns:a16="http://schemas.microsoft.com/office/drawing/2014/main" id="{6083988F-BBB1-991C-D725-A2E43B557B4A}"/>
              </a:ext>
            </a:extLst>
          </p:cNvPr>
          <p:cNvPicPr>
            <a:picLocks noChangeAspect="1"/>
          </p:cNvPicPr>
          <p:nvPr/>
        </p:nvPicPr>
        <p:blipFill>
          <a:blip r:embed="rId9"/>
          <a:stretch>
            <a:fillRect/>
          </a:stretch>
        </p:blipFill>
        <p:spPr>
          <a:xfrm>
            <a:off x="4428764" y="2531403"/>
            <a:ext cx="341128" cy="606941"/>
          </a:xfrm>
          <a:prstGeom prst="rect">
            <a:avLst/>
          </a:prstGeom>
        </p:spPr>
      </p:pic>
      <p:sp>
        <p:nvSpPr>
          <p:cNvPr id="46" name="TextBox 45">
            <a:extLst>
              <a:ext uri="{FF2B5EF4-FFF2-40B4-BE49-F238E27FC236}">
                <a16:creationId xmlns:a16="http://schemas.microsoft.com/office/drawing/2014/main" id="{FF03E48C-0C98-58BC-BC74-F4EE34D58DDB}"/>
              </a:ext>
            </a:extLst>
          </p:cNvPr>
          <p:cNvSpPr txBox="1"/>
          <p:nvPr/>
        </p:nvSpPr>
        <p:spPr>
          <a:xfrm>
            <a:off x="4385053" y="1823049"/>
            <a:ext cx="1345606" cy="615553"/>
          </a:xfrm>
          <a:prstGeom prst="rect">
            <a:avLst/>
          </a:prstGeom>
          <a:solidFill>
            <a:schemeClr val="bg1"/>
          </a:solidFill>
          <a:ln w="25400">
            <a:solidFill>
              <a:schemeClr val="accent5"/>
            </a:solidFill>
          </a:ln>
        </p:spPr>
        <p:txBody>
          <a:bodyPr wrap="square" rtlCol="0">
            <a:spAutoFit/>
          </a:bodyPr>
          <a:lstStyle/>
          <a:p>
            <a:r>
              <a:rPr lang="nb-NO" sz="1200" b="1" dirty="0">
                <a:solidFill>
                  <a:srgbClr val="000000"/>
                </a:solidFill>
                <a:latin typeface="ABC Oracle"/>
              </a:rPr>
              <a:t>1. Define: </a:t>
            </a:r>
            <a:r>
              <a:rPr lang="nb-NO" sz="1100" dirty="0">
                <a:solidFill>
                  <a:srgbClr val="000000"/>
                </a:solidFill>
                <a:latin typeface="ABC Oracle"/>
              </a:rPr>
              <a:t>Map stakeholders &amp; power levers</a:t>
            </a:r>
            <a:endParaRPr lang="nb-NO" sz="1200" dirty="0">
              <a:solidFill>
                <a:srgbClr val="000000"/>
              </a:solidFill>
              <a:latin typeface="ABC Oracle"/>
            </a:endParaRPr>
          </a:p>
        </p:txBody>
      </p:sp>
      <p:sp>
        <p:nvSpPr>
          <p:cNvPr id="47" name="TextBox 46">
            <a:extLst>
              <a:ext uri="{FF2B5EF4-FFF2-40B4-BE49-F238E27FC236}">
                <a16:creationId xmlns:a16="http://schemas.microsoft.com/office/drawing/2014/main" id="{923AB7D3-F098-8ECB-64FD-D6DA92122848}"/>
              </a:ext>
            </a:extLst>
          </p:cNvPr>
          <p:cNvSpPr txBox="1"/>
          <p:nvPr/>
        </p:nvSpPr>
        <p:spPr>
          <a:xfrm>
            <a:off x="6444520" y="1827600"/>
            <a:ext cx="1395524" cy="615553"/>
          </a:xfrm>
          <a:prstGeom prst="rect">
            <a:avLst/>
          </a:prstGeom>
          <a:solidFill>
            <a:schemeClr val="bg1"/>
          </a:solidFill>
          <a:ln w="25400">
            <a:solidFill>
              <a:schemeClr val="accent5"/>
            </a:solidFill>
          </a:ln>
        </p:spPr>
        <p:txBody>
          <a:bodyPr wrap="square" rtlCol="0">
            <a:spAutoFit/>
          </a:bodyPr>
          <a:lstStyle/>
          <a:p>
            <a:r>
              <a:rPr lang="nb-NO" sz="1200" b="1" dirty="0">
                <a:solidFill>
                  <a:srgbClr val="000000"/>
                </a:solidFill>
                <a:latin typeface="ABC Oracle"/>
              </a:rPr>
              <a:t>2. Inject: </a:t>
            </a:r>
            <a:r>
              <a:rPr lang="nb-NO" sz="1100" dirty="0">
                <a:solidFill>
                  <a:srgbClr val="000000"/>
                </a:solidFill>
                <a:latin typeface="ABC Oracle"/>
              </a:rPr>
              <a:t>Build GenAI prompt packs from public evidence</a:t>
            </a:r>
            <a:endParaRPr lang="nb-NO" sz="1200" dirty="0">
              <a:solidFill>
                <a:srgbClr val="000000"/>
              </a:solidFill>
              <a:latin typeface="ABC Oracle"/>
            </a:endParaRPr>
          </a:p>
        </p:txBody>
      </p:sp>
      <p:sp>
        <p:nvSpPr>
          <p:cNvPr id="48" name="TextBox 47">
            <a:extLst>
              <a:ext uri="{FF2B5EF4-FFF2-40B4-BE49-F238E27FC236}">
                <a16:creationId xmlns:a16="http://schemas.microsoft.com/office/drawing/2014/main" id="{F33094E3-C43D-AE9F-64BE-5609CF359103}"/>
              </a:ext>
            </a:extLst>
          </p:cNvPr>
          <p:cNvSpPr txBox="1"/>
          <p:nvPr/>
        </p:nvSpPr>
        <p:spPr>
          <a:xfrm>
            <a:off x="6427905" y="4496687"/>
            <a:ext cx="1509622" cy="615553"/>
          </a:xfrm>
          <a:prstGeom prst="rect">
            <a:avLst/>
          </a:prstGeom>
          <a:solidFill>
            <a:schemeClr val="bg1"/>
          </a:solidFill>
          <a:ln w="25400">
            <a:solidFill>
              <a:schemeClr val="accent5"/>
            </a:solidFill>
          </a:ln>
        </p:spPr>
        <p:txBody>
          <a:bodyPr wrap="square" rtlCol="0">
            <a:spAutoFit/>
          </a:bodyPr>
          <a:lstStyle/>
          <a:p>
            <a:r>
              <a:rPr lang="nb-NO" sz="1200" b="1" dirty="0">
                <a:solidFill>
                  <a:srgbClr val="000000"/>
                </a:solidFill>
                <a:latin typeface="ABC Oracle"/>
              </a:rPr>
              <a:t>4. Elicit: </a:t>
            </a:r>
            <a:r>
              <a:rPr lang="nb-NO" sz="1100" dirty="0">
                <a:solidFill>
                  <a:srgbClr val="000000"/>
                </a:solidFill>
                <a:latin typeface="ABC Oracle"/>
              </a:rPr>
              <a:t>Generate distributions via repeated LLM sampling</a:t>
            </a:r>
            <a:endParaRPr lang="nb-NO" sz="1200" dirty="0">
              <a:solidFill>
                <a:srgbClr val="000000"/>
              </a:solidFill>
              <a:latin typeface="ABC Oracle"/>
            </a:endParaRPr>
          </a:p>
        </p:txBody>
      </p:sp>
      <p:sp>
        <p:nvSpPr>
          <p:cNvPr id="49" name="TextBox 48">
            <a:extLst>
              <a:ext uri="{FF2B5EF4-FFF2-40B4-BE49-F238E27FC236}">
                <a16:creationId xmlns:a16="http://schemas.microsoft.com/office/drawing/2014/main" id="{47B24881-16F7-9904-8935-74374AD8EF77}"/>
              </a:ext>
            </a:extLst>
          </p:cNvPr>
          <p:cNvSpPr txBox="1"/>
          <p:nvPr/>
        </p:nvSpPr>
        <p:spPr>
          <a:xfrm>
            <a:off x="7085231" y="3175712"/>
            <a:ext cx="1532557" cy="615553"/>
          </a:xfrm>
          <a:prstGeom prst="rect">
            <a:avLst/>
          </a:prstGeom>
          <a:solidFill>
            <a:schemeClr val="bg1"/>
          </a:solidFill>
          <a:ln w="25400">
            <a:solidFill>
              <a:schemeClr val="accent5"/>
            </a:solidFill>
          </a:ln>
        </p:spPr>
        <p:txBody>
          <a:bodyPr wrap="square" rtlCol="0">
            <a:spAutoFit/>
          </a:bodyPr>
          <a:lstStyle/>
          <a:p>
            <a:r>
              <a:rPr lang="nb-NO" sz="1200" b="1" dirty="0">
                <a:solidFill>
                  <a:srgbClr val="000000"/>
                </a:solidFill>
                <a:latin typeface="ABC Oracle"/>
              </a:rPr>
              <a:t>3. Anchor: </a:t>
            </a:r>
            <a:r>
              <a:rPr lang="nb-NO" sz="1100" dirty="0">
                <a:solidFill>
                  <a:srgbClr val="000000"/>
                </a:solidFill>
                <a:latin typeface="ABC Oracle"/>
              </a:rPr>
              <a:t>Calibrate to empirical behavioural / voting / market data</a:t>
            </a:r>
            <a:endParaRPr lang="nb-NO" sz="1200" dirty="0">
              <a:solidFill>
                <a:srgbClr val="000000"/>
              </a:solidFill>
              <a:latin typeface="ABC Oracle"/>
            </a:endParaRPr>
          </a:p>
        </p:txBody>
      </p:sp>
      <p:sp>
        <p:nvSpPr>
          <p:cNvPr id="50" name="TextBox 49">
            <a:extLst>
              <a:ext uri="{FF2B5EF4-FFF2-40B4-BE49-F238E27FC236}">
                <a16:creationId xmlns:a16="http://schemas.microsoft.com/office/drawing/2014/main" id="{8C2EF6A2-1CC3-F868-B41A-769096A39DD1}"/>
              </a:ext>
            </a:extLst>
          </p:cNvPr>
          <p:cNvSpPr txBox="1"/>
          <p:nvPr/>
        </p:nvSpPr>
        <p:spPr>
          <a:xfrm>
            <a:off x="4166275" y="4496688"/>
            <a:ext cx="1630325" cy="615553"/>
          </a:xfrm>
          <a:prstGeom prst="rect">
            <a:avLst/>
          </a:prstGeom>
          <a:solidFill>
            <a:schemeClr val="bg1"/>
          </a:solidFill>
          <a:ln w="25400">
            <a:solidFill>
              <a:schemeClr val="accent5"/>
            </a:solidFill>
          </a:ln>
        </p:spPr>
        <p:txBody>
          <a:bodyPr wrap="square" rtlCol="0">
            <a:spAutoFit/>
          </a:bodyPr>
          <a:lstStyle/>
          <a:p>
            <a:r>
              <a:rPr lang="nb-NO" sz="1200" b="1" dirty="0">
                <a:solidFill>
                  <a:srgbClr val="000000"/>
                </a:solidFill>
                <a:latin typeface="ABC Oracle"/>
              </a:rPr>
              <a:t>5. Compute: </a:t>
            </a:r>
            <a:r>
              <a:rPr lang="nb-NO" sz="1100" dirty="0">
                <a:solidFill>
                  <a:srgbClr val="000000"/>
                </a:solidFill>
                <a:latin typeface="ABC Oracle"/>
              </a:rPr>
              <a:t>Run sequential ARA game tree</a:t>
            </a:r>
            <a:endParaRPr lang="nb-NO" sz="1200" dirty="0">
              <a:solidFill>
                <a:srgbClr val="000000"/>
              </a:solidFill>
              <a:latin typeface="ABC Oracle"/>
            </a:endParaRPr>
          </a:p>
        </p:txBody>
      </p:sp>
      <p:sp>
        <p:nvSpPr>
          <p:cNvPr id="51" name="TextBox 50">
            <a:extLst>
              <a:ext uri="{FF2B5EF4-FFF2-40B4-BE49-F238E27FC236}">
                <a16:creationId xmlns:a16="http://schemas.microsoft.com/office/drawing/2014/main" id="{739D82B9-FCD6-8773-B271-AE878E99CEC8}"/>
              </a:ext>
            </a:extLst>
          </p:cNvPr>
          <p:cNvSpPr txBox="1"/>
          <p:nvPr/>
        </p:nvSpPr>
        <p:spPr>
          <a:xfrm>
            <a:off x="3605284" y="3176763"/>
            <a:ext cx="1509622" cy="615553"/>
          </a:xfrm>
          <a:prstGeom prst="rect">
            <a:avLst/>
          </a:prstGeom>
          <a:solidFill>
            <a:schemeClr val="bg1"/>
          </a:solidFill>
          <a:ln w="25400">
            <a:solidFill>
              <a:schemeClr val="accent5"/>
            </a:solidFill>
          </a:ln>
        </p:spPr>
        <p:txBody>
          <a:bodyPr wrap="square" rtlCol="0">
            <a:spAutoFit/>
          </a:bodyPr>
          <a:lstStyle/>
          <a:p>
            <a:r>
              <a:rPr lang="nb-NO" sz="1200" b="1" dirty="0">
                <a:solidFill>
                  <a:srgbClr val="000000"/>
                </a:solidFill>
                <a:latin typeface="ABC Oracle"/>
              </a:rPr>
              <a:t>6. Optimise: </a:t>
            </a:r>
            <a:r>
              <a:rPr lang="nb-NO" sz="1100" dirty="0">
                <a:solidFill>
                  <a:srgbClr val="000000"/>
                </a:solidFill>
                <a:latin typeface="ABC Oracle"/>
              </a:rPr>
              <a:t>Extract expected utilities and optimal paths</a:t>
            </a:r>
            <a:endParaRPr lang="nb-NO" sz="1200" dirty="0">
              <a:solidFill>
                <a:srgbClr val="000000"/>
              </a:solidFill>
              <a:latin typeface="ABC Oracle"/>
            </a:endParaRPr>
          </a:p>
        </p:txBody>
      </p:sp>
      <p:pic>
        <p:nvPicPr>
          <p:cNvPr id="55" name="Picture 54">
            <a:extLst>
              <a:ext uri="{FF2B5EF4-FFF2-40B4-BE49-F238E27FC236}">
                <a16:creationId xmlns:a16="http://schemas.microsoft.com/office/drawing/2014/main" id="{C1473B8C-F32E-994A-ECCE-F39049BC0F5D}"/>
              </a:ext>
            </a:extLst>
          </p:cNvPr>
          <p:cNvPicPr>
            <a:picLocks noChangeAspect="1"/>
          </p:cNvPicPr>
          <p:nvPr/>
        </p:nvPicPr>
        <p:blipFill>
          <a:blip r:embed="rId10"/>
          <a:stretch>
            <a:fillRect/>
          </a:stretch>
        </p:blipFill>
        <p:spPr>
          <a:xfrm>
            <a:off x="5764096" y="4372376"/>
            <a:ext cx="70160" cy="781832"/>
          </a:xfrm>
          <a:prstGeom prst="rect">
            <a:avLst/>
          </a:prstGeom>
        </p:spPr>
      </p:pic>
      <p:pic>
        <p:nvPicPr>
          <p:cNvPr id="53" name="Picture 52">
            <a:extLst>
              <a:ext uri="{FF2B5EF4-FFF2-40B4-BE49-F238E27FC236}">
                <a16:creationId xmlns:a16="http://schemas.microsoft.com/office/drawing/2014/main" id="{B2008C37-94A6-C44A-5103-9F12059C775C}"/>
              </a:ext>
            </a:extLst>
          </p:cNvPr>
          <p:cNvPicPr>
            <a:picLocks noChangeAspect="1"/>
          </p:cNvPicPr>
          <p:nvPr/>
        </p:nvPicPr>
        <p:blipFill>
          <a:blip r:embed="rId10"/>
          <a:stretch>
            <a:fillRect/>
          </a:stretch>
        </p:blipFill>
        <p:spPr>
          <a:xfrm>
            <a:off x="4056240" y="5129492"/>
            <a:ext cx="3177815" cy="350550"/>
          </a:xfrm>
          <a:prstGeom prst="rect">
            <a:avLst/>
          </a:prstGeom>
        </p:spPr>
      </p:pic>
      <p:pic>
        <p:nvPicPr>
          <p:cNvPr id="56" name="Picture 55">
            <a:extLst>
              <a:ext uri="{FF2B5EF4-FFF2-40B4-BE49-F238E27FC236}">
                <a16:creationId xmlns:a16="http://schemas.microsoft.com/office/drawing/2014/main" id="{542466ED-D59C-9DB8-D1BA-8D09627DF593}"/>
              </a:ext>
            </a:extLst>
          </p:cNvPr>
          <p:cNvPicPr>
            <a:picLocks noChangeAspect="1"/>
          </p:cNvPicPr>
          <p:nvPr/>
        </p:nvPicPr>
        <p:blipFill>
          <a:blip r:embed="rId10"/>
          <a:stretch>
            <a:fillRect/>
          </a:stretch>
        </p:blipFill>
        <p:spPr>
          <a:xfrm>
            <a:off x="5826269" y="1655890"/>
            <a:ext cx="70160" cy="781832"/>
          </a:xfrm>
          <a:prstGeom prst="rect">
            <a:avLst/>
          </a:prstGeom>
        </p:spPr>
      </p:pic>
    </p:spTree>
    <p:extLst>
      <p:ext uri="{BB962C8B-B14F-4D97-AF65-F5344CB8AC3E}">
        <p14:creationId xmlns:p14="http://schemas.microsoft.com/office/powerpoint/2010/main" val="3957211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E38E5-E148-2D18-A083-BDCF855D2F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3B49D1-1DEA-22D9-ECE1-A35567B367CD}"/>
              </a:ext>
            </a:extLst>
          </p:cNvPr>
          <p:cNvSpPr>
            <a:spLocks noGrp="1"/>
          </p:cNvSpPr>
          <p:nvPr>
            <p:ph type="title"/>
          </p:nvPr>
        </p:nvSpPr>
        <p:spPr/>
        <p:txBody>
          <a:bodyPr/>
          <a:lstStyle/>
          <a:p>
            <a:r>
              <a:rPr lang="en-US" dirty="0"/>
              <a:t>Introduction</a:t>
            </a:r>
          </a:p>
        </p:txBody>
      </p:sp>
      <p:sp>
        <p:nvSpPr>
          <p:cNvPr id="3" name="Text Placeholder 2">
            <a:extLst>
              <a:ext uri="{FF2B5EF4-FFF2-40B4-BE49-F238E27FC236}">
                <a16:creationId xmlns:a16="http://schemas.microsoft.com/office/drawing/2014/main" id="{7C6B970A-DCA7-BE4C-D218-9AFA27A01801}"/>
              </a:ext>
            </a:extLst>
          </p:cNvPr>
          <p:cNvSpPr>
            <a:spLocks noGrp="1"/>
          </p:cNvSpPr>
          <p:nvPr>
            <p:ph type="body" sz="quarter" idx="10"/>
          </p:nvPr>
        </p:nvSpPr>
        <p:spPr/>
        <p:txBody>
          <a:bodyPr/>
          <a:lstStyle/>
          <a:p>
            <a:r>
              <a:rPr lang="en-US" dirty="0"/>
              <a:t>01</a:t>
            </a:r>
          </a:p>
        </p:txBody>
      </p:sp>
      <p:sp>
        <p:nvSpPr>
          <p:cNvPr id="4" name="Footer Placeholder 4">
            <a:extLst>
              <a:ext uri="{FF2B5EF4-FFF2-40B4-BE49-F238E27FC236}">
                <a16:creationId xmlns:a16="http://schemas.microsoft.com/office/drawing/2014/main" id="{B1C628BB-3B99-5FA6-51C3-E0354D5D23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4346331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07960-0F75-73B8-94FC-F90D5DF69195}"/>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066CBEAC-EF3A-188D-EB88-E3812FB4D8BB}"/>
              </a:ext>
            </a:extLst>
          </p:cNvPr>
          <p:cNvPicPr>
            <a:picLocks noChangeAspect="1"/>
          </p:cNvPicPr>
          <p:nvPr/>
        </p:nvPicPr>
        <p:blipFill>
          <a:blip r:embed="rId3"/>
          <a:stretch>
            <a:fillRect/>
          </a:stretch>
        </p:blipFill>
        <p:spPr>
          <a:xfrm>
            <a:off x="0" y="0"/>
            <a:ext cx="12192000" cy="6858000"/>
          </a:xfrm>
          <a:prstGeom prst="rect">
            <a:avLst/>
          </a:prstGeom>
        </p:spPr>
      </p:pic>
      <p:sp>
        <p:nvSpPr>
          <p:cNvPr id="71" name="Text 37">
            <a:extLst>
              <a:ext uri="{FF2B5EF4-FFF2-40B4-BE49-F238E27FC236}">
                <a16:creationId xmlns:a16="http://schemas.microsoft.com/office/drawing/2014/main" id="{DED6D51B-8176-31DD-964C-CE2DEA88B76B}"/>
              </a:ext>
            </a:extLst>
          </p:cNvPr>
          <p:cNvSpPr/>
          <p:nvPr/>
        </p:nvSpPr>
        <p:spPr>
          <a:xfrm>
            <a:off x="6029547" y="372141"/>
            <a:ext cx="159488" cy="190500"/>
          </a:xfrm>
          <a:prstGeom prst="rect">
            <a:avLst/>
          </a:prstGeom>
          <a:noFill/>
          <a:ln/>
        </p:spPr>
        <p:txBody>
          <a:bodyPr wrap="none" lIns="0" tIns="0" rIns="0" bIns="0" rtlCol="0" anchor="ctr">
            <a:normAutofit fontScale="92500" lnSpcReduction="20000"/>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545" b="1" i="0" u="none" strike="noStrike" kern="1200" cap="none" spc="0" normalizeH="0" baseline="0" noProof="0" dirty="0">
                <a:ln>
                  <a:noFill/>
                </a:ln>
                <a:solidFill>
                  <a:srgbClr val="212D3C"/>
                </a:solidFill>
                <a:effectLst/>
                <a:uLnTx/>
                <a:uFillTx/>
                <a:latin typeface="Inter" pitchFamily="34" charset="0"/>
                <a:ea typeface="Inter" pitchFamily="34" charset="-122"/>
                <a:cs typeface="Inter" pitchFamily="34" charset="-120"/>
              </a:rPr>
              <a:t>N</a:t>
            </a:r>
            <a:endParaRPr kumimoji="0" lang="en-US" sz="1545"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itle 1">
            <a:extLst>
              <a:ext uri="{FF2B5EF4-FFF2-40B4-BE49-F238E27FC236}">
                <a16:creationId xmlns:a16="http://schemas.microsoft.com/office/drawing/2014/main" id="{240400E4-543C-14F8-49BB-01EA3611A32A}"/>
              </a:ext>
            </a:extLst>
          </p:cNvPr>
          <p:cNvSpPr txBox="1">
            <a:spLocks/>
          </p:cNvSpPr>
          <p:nvPr/>
        </p:nvSpPr>
        <p:spPr>
          <a:xfrm>
            <a:off x="326848" y="288389"/>
            <a:ext cx="11557175" cy="46287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0" i="0" kern="1200">
                <a:solidFill>
                  <a:schemeClr val="accent1"/>
                </a:solidFill>
                <a:latin typeface="ABC Oracle Medium" panose="020B0504040202060203" pitchFamily="34" charset="77"/>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000" b="0" i="0" u="none" strike="noStrike" kern="1200" cap="none" spc="0" normalizeH="0" baseline="0" noProof="0" dirty="0">
                <a:ln>
                  <a:noFill/>
                </a:ln>
                <a:solidFill>
                  <a:prstClr val="white"/>
                </a:solidFill>
                <a:effectLst/>
                <a:uLnTx/>
                <a:uFillTx/>
                <a:latin typeface="ABC Oracle Medium" panose="020B0504040202060203" pitchFamily="34" charset="77"/>
                <a:ea typeface="+mj-ea"/>
                <a:cs typeface="+mj-cs"/>
              </a:rPr>
              <a:t>The Replication Blueprint</a:t>
            </a:r>
          </a:p>
        </p:txBody>
      </p:sp>
      <p:sp>
        <p:nvSpPr>
          <p:cNvPr id="30" name="Slide Number Placeholder 3">
            <a:extLst>
              <a:ext uri="{FF2B5EF4-FFF2-40B4-BE49-F238E27FC236}">
                <a16:creationId xmlns:a16="http://schemas.microsoft.com/office/drawing/2014/main" id="{19417352-939D-4852-0F26-9B73ED596F76}"/>
              </a:ext>
            </a:extLst>
          </p:cNvPr>
          <p:cNvSpPr txBox="1">
            <a:spLocks/>
          </p:cNvSpPr>
          <p:nvPr/>
        </p:nvSpPr>
        <p:spPr>
          <a:xfrm>
            <a:off x="11467577" y="6400800"/>
            <a:ext cx="416447" cy="18648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41AFF56-1126-4107-9C02-BC0EFBF16431}" type="slidenum">
              <a:rPr kumimoji="0" lang="en-GB" sz="1000" b="0" i="0" u="none" strike="noStrike" kern="1200" cap="none" spc="0" normalizeH="0" baseline="0" noProof="0" smtClean="0">
                <a:ln>
                  <a:noFill/>
                </a:ln>
                <a:solidFill>
                  <a:prstClr val="white"/>
                </a:solidFill>
                <a:effectLst/>
                <a:uLnTx/>
                <a:uFillTx/>
                <a:latin typeface="ABC Oracle Medium" panose="020B0504040202060203" pitchFamily="34"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000" b="0" i="0" u="none" strike="noStrike" kern="1200" cap="none" spc="0" normalizeH="0" baseline="0" noProof="0" dirty="0">
              <a:ln>
                <a:noFill/>
              </a:ln>
              <a:solidFill>
                <a:prstClr val="white"/>
              </a:solidFill>
              <a:effectLst/>
              <a:uLnTx/>
              <a:uFillTx/>
              <a:latin typeface="ABC Oracle Medium" panose="020B0504040202060203" pitchFamily="34" charset="77"/>
              <a:ea typeface="+mn-ea"/>
              <a:cs typeface="+mn-cs"/>
            </a:endParaRPr>
          </a:p>
        </p:txBody>
      </p:sp>
      <p:sp>
        <p:nvSpPr>
          <p:cNvPr id="3" name="Footer Placeholder 4">
            <a:extLst>
              <a:ext uri="{FF2B5EF4-FFF2-40B4-BE49-F238E27FC236}">
                <a16:creationId xmlns:a16="http://schemas.microsoft.com/office/drawing/2014/main" id="{A468A792-BA6A-E62D-243A-1BCF96C3F1DD}"/>
              </a:ext>
            </a:extLst>
          </p:cNvPr>
          <p:cNvSpPr txBox="1">
            <a:spLocks/>
          </p:cNvSpPr>
          <p:nvPr/>
        </p:nvSpPr>
        <p:spPr>
          <a:xfrm>
            <a:off x="4038600" y="6400800"/>
            <a:ext cx="4114800" cy="186484"/>
          </a:xfrm>
          <a:prstGeom prst="rect">
            <a:avLst/>
          </a:prstGeom>
        </p:spPr>
        <p:txBody>
          <a:bodyPr vert="horz" lIns="0" tIns="0" rIns="0" bIns="0" rtlCol="0" anchor="b" anchorCtr="0">
            <a:noAutofit/>
          </a:bodyPr>
          <a:lstStyle>
            <a:defPPr>
              <a:defRPr lang="en-US"/>
            </a:defPPr>
            <a:lvl1pPr marL="0" algn="ct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a:solidFill>
                  <a:srgbClr val="3C69FF"/>
                </a:solidFill>
              </a:rPr>
              <a:t>Presented at the 2026 All Actuaries Summit</a:t>
            </a:r>
            <a:endParaRPr lang="en-GB" dirty="0">
              <a:solidFill>
                <a:srgbClr val="3C69FF"/>
              </a:solidFill>
            </a:endParaRPr>
          </a:p>
        </p:txBody>
      </p:sp>
      <p:pic>
        <p:nvPicPr>
          <p:cNvPr id="4" name="Picture 3">
            <a:extLst>
              <a:ext uri="{FF2B5EF4-FFF2-40B4-BE49-F238E27FC236}">
                <a16:creationId xmlns:a16="http://schemas.microsoft.com/office/drawing/2014/main" id="{5EC01E04-B0E1-D864-9305-79BFD9A961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84083" y="890345"/>
            <a:ext cx="3823833" cy="5034076"/>
          </a:xfrm>
          <a:prstGeom prst="rect">
            <a:avLst/>
          </a:prstGeom>
        </p:spPr>
      </p:pic>
      <p:sp>
        <p:nvSpPr>
          <p:cNvPr id="6" name="TextBox 5">
            <a:extLst>
              <a:ext uri="{FF2B5EF4-FFF2-40B4-BE49-F238E27FC236}">
                <a16:creationId xmlns:a16="http://schemas.microsoft.com/office/drawing/2014/main" id="{10620D96-0C7B-CF5B-87DB-45534E6D58A3}"/>
              </a:ext>
            </a:extLst>
          </p:cNvPr>
          <p:cNvSpPr txBox="1"/>
          <p:nvPr/>
        </p:nvSpPr>
        <p:spPr>
          <a:xfrm>
            <a:off x="3140676" y="6024111"/>
            <a:ext cx="6096718" cy="276999"/>
          </a:xfrm>
          <a:prstGeom prst="rect">
            <a:avLst/>
          </a:prstGeom>
          <a:noFill/>
        </p:spPr>
        <p:txBody>
          <a:bodyPr wrap="square">
            <a:spAutoFit/>
          </a:bodyPr>
          <a:lstStyle/>
          <a:p>
            <a:pPr algn="ctr"/>
            <a:r>
              <a:rPr lang="en-GB" sz="1200" dirty="0">
                <a:hlinkClick r:id="rId5"/>
              </a:rPr>
              <a:t>https://github.com/colinpriest/qantas-adversarial-risk-analysis</a:t>
            </a:r>
            <a:endParaRPr lang="en-GB" sz="1200" dirty="0"/>
          </a:p>
        </p:txBody>
      </p:sp>
    </p:spTree>
    <p:extLst>
      <p:ext uri="{BB962C8B-B14F-4D97-AF65-F5344CB8AC3E}">
        <p14:creationId xmlns:p14="http://schemas.microsoft.com/office/powerpoint/2010/main" val="41102995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1A496-4C39-2B00-0D43-49A224521298}"/>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40216AD9-8DFE-D1F2-E19F-6CC337BFA40C}"/>
              </a:ext>
            </a:extLst>
          </p:cNvPr>
          <p:cNvSpPr>
            <a:spLocks noGrp="1"/>
          </p:cNvSpPr>
          <p:nvPr>
            <p:ph type="subTitle" idx="1"/>
          </p:nvPr>
        </p:nvSpPr>
        <p:spPr/>
        <p:txBody>
          <a:bodyPr/>
          <a:lstStyle/>
          <a:p>
            <a:r>
              <a:rPr lang="en-US" dirty="0"/>
              <a:t>Actuaries Institute</a:t>
            </a:r>
          </a:p>
          <a:p>
            <a:r>
              <a:rPr lang="en-US" dirty="0" err="1"/>
              <a:t>actuaries.asn.au</a:t>
            </a:r>
            <a:endParaRPr lang="en-US" dirty="0"/>
          </a:p>
        </p:txBody>
      </p:sp>
      <p:sp>
        <p:nvSpPr>
          <p:cNvPr id="4" name="Footer Placeholder 4">
            <a:extLst>
              <a:ext uri="{FF2B5EF4-FFF2-40B4-BE49-F238E27FC236}">
                <a16:creationId xmlns:a16="http://schemas.microsoft.com/office/drawing/2014/main" id="{18378F98-3ADB-4368-F405-BE3EFC9CF42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451909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005F-6084-EBB4-BD6B-526D80359EB1}"/>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AD9534BE-1DD4-AAB8-E299-B0B7118AB9A4}"/>
              </a:ext>
            </a:extLst>
          </p:cNvPr>
          <p:cNvPicPr>
            <a:picLocks noChangeAspect="1"/>
          </p:cNvPicPr>
          <p:nvPr/>
        </p:nvPicPr>
        <p:blipFill>
          <a:blip r:embed="rId2"/>
          <a:stretch>
            <a:fillRect/>
          </a:stretch>
        </p:blipFill>
        <p:spPr>
          <a:xfrm>
            <a:off x="1807335" y="904606"/>
            <a:ext cx="7427275" cy="5437172"/>
          </a:xfrm>
          <a:prstGeom prst="rect">
            <a:avLst/>
          </a:prstGeom>
        </p:spPr>
      </p:pic>
      <p:sp>
        <p:nvSpPr>
          <p:cNvPr id="2" name="Title 1">
            <a:extLst>
              <a:ext uri="{FF2B5EF4-FFF2-40B4-BE49-F238E27FC236}">
                <a16:creationId xmlns:a16="http://schemas.microsoft.com/office/drawing/2014/main" id="{F9FCDB0D-6EC7-50AA-4F26-AE1075D47B64}"/>
              </a:ext>
            </a:extLst>
          </p:cNvPr>
          <p:cNvSpPr>
            <a:spLocks noGrp="1"/>
          </p:cNvSpPr>
          <p:nvPr>
            <p:ph type="title"/>
          </p:nvPr>
        </p:nvSpPr>
        <p:spPr>
          <a:xfrm>
            <a:off x="326849" y="288389"/>
            <a:ext cx="5403810" cy="857831"/>
          </a:xfrm>
        </p:spPr>
        <p:txBody>
          <a:bodyPr/>
          <a:lstStyle/>
          <a:p>
            <a:r>
              <a:rPr lang="en-US" dirty="0"/>
              <a:t>Actuaries Quantify Everything</a:t>
            </a:r>
            <a:br>
              <a:rPr lang="en-US" dirty="0"/>
            </a:br>
            <a:r>
              <a:rPr lang="en-US" sz="1600" dirty="0"/>
              <a:t>Except Maybe This…</a:t>
            </a:r>
          </a:p>
        </p:txBody>
      </p:sp>
      <p:sp>
        <p:nvSpPr>
          <p:cNvPr id="4" name="Slide Number Placeholder 3">
            <a:extLst>
              <a:ext uri="{FF2B5EF4-FFF2-40B4-BE49-F238E27FC236}">
                <a16:creationId xmlns:a16="http://schemas.microsoft.com/office/drawing/2014/main" id="{A5FE0050-7C41-5FE2-1F9D-5B2ED9C7138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1AFF56-1126-4107-9C02-BC0EFBF16431}" type="slidenum">
              <a:rPr kumimoji="0" lang="en-GB" sz="1000" b="0" i="0" u="none" strike="noStrike" kern="1200" cap="none" spc="0" normalizeH="0" baseline="0" noProof="0" smtClean="0">
                <a:ln>
                  <a:noFill/>
                </a:ln>
                <a:solidFill>
                  <a:srgbClr val="000000"/>
                </a:solidFill>
                <a:effectLst/>
                <a:uLnTx/>
                <a:uFillTx/>
                <a:latin typeface="ABC Oracle Medium" panose="020B0504040202060203" pitchFamily="34"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000" b="0" i="0" u="none" strike="noStrike" kern="1200" cap="none" spc="0" normalizeH="0" baseline="0" noProof="0" dirty="0">
              <a:ln>
                <a:noFill/>
              </a:ln>
              <a:solidFill>
                <a:srgbClr val="000000"/>
              </a:solidFill>
              <a:effectLst/>
              <a:uLnTx/>
              <a:uFillTx/>
              <a:latin typeface="ABC Oracle Medium" panose="020B0504040202060203" pitchFamily="34" charset="77"/>
              <a:ea typeface="+mn-ea"/>
              <a:cs typeface="+mn-cs"/>
            </a:endParaRPr>
          </a:p>
        </p:txBody>
      </p:sp>
      <p:sp>
        <p:nvSpPr>
          <p:cNvPr id="5" name="Footer Placeholder 4">
            <a:extLst>
              <a:ext uri="{FF2B5EF4-FFF2-40B4-BE49-F238E27FC236}">
                <a16:creationId xmlns:a16="http://schemas.microsoft.com/office/drawing/2014/main" id="{02EF5D80-DA1E-7E53-817A-696483556A7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3C69FF"/>
                </a:solidFill>
                <a:effectLst/>
                <a:uLnTx/>
                <a:uFillTx/>
                <a:latin typeface="ABC Oracle Medium" panose="020B0504040202060203" pitchFamily="34" charset="77"/>
                <a:ea typeface="+mn-ea"/>
                <a:cs typeface="+mn-cs"/>
              </a:rPr>
              <a:t>Presented at the 2026 All Actuaries Summit</a:t>
            </a:r>
          </a:p>
        </p:txBody>
      </p:sp>
      <p:sp>
        <p:nvSpPr>
          <p:cNvPr id="164" name="Content Placeholder 2">
            <a:extLst>
              <a:ext uri="{FF2B5EF4-FFF2-40B4-BE49-F238E27FC236}">
                <a16:creationId xmlns:a16="http://schemas.microsoft.com/office/drawing/2014/main" id="{8FE840F8-AE94-90AB-5F9D-E0BE72328E93}"/>
              </a:ext>
            </a:extLst>
          </p:cNvPr>
          <p:cNvSpPr txBox="1">
            <a:spLocks/>
          </p:cNvSpPr>
          <p:nvPr/>
        </p:nvSpPr>
        <p:spPr>
          <a:xfrm>
            <a:off x="9616224" y="364632"/>
            <a:ext cx="2176531" cy="1203325"/>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900" kern="120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900" kern="1200">
                <a:solidFill>
                  <a:schemeClr val="tx1"/>
                </a:solidFill>
                <a:latin typeface="+mn-lt"/>
                <a:ea typeface="+mn-ea"/>
                <a:cs typeface="+mn-cs"/>
              </a:defRPr>
            </a:lvl2pPr>
            <a:lvl3pPr marL="1809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3pPr>
            <a:lvl4pPr marL="355600" indent="-17462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4pPr>
            <a:lvl5pPr marL="5365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Reputation risk is a correlated amplifier of all other enterprise risks, yet it remains relegated to qualitative heatmaps.</a:t>
            </a:r>
          </a:p>
        </p:txBody>
      </p:sp>
    </p:spTree>
    <p:extLst>
      <p:ext uri="{BB962C8B-B14F-4D97-AF65-F5344CB8AC3E}">
        <p14:creationId xmlns:p14="http://schemas.microsoft.com/office/powerpoint/2010/main" val="18863396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A9618-B982-AEAE-1607-824D538A6CD4}"/>
            </a:ext>
          </a:extLst>
        </p:cNvPr>
        <p:cNvGrpSpPr/>
        <p:nvPr/>
      </p:nvGrpSpPr>
      <p:grpSpPr>
        <a:xfrm>
          <a:off x="0" y="0"/>
          <a:ext cx="0" cy="0"/>
          <a:chOff x="0" y="0"/>
          <a:chExt cx="0" cy="0"/>
        </a:xfrm>
      </p:grpSpPr>
      <p:sp>
        <p:nvSpPr>
          <p:cNvPr id="37" name="Rectangle: Rounded Corners 36">
            <a:extLst>
              <a:ext uri="{FF2B5EF4-FFF2-40B4-BE49-F238E27FC236}">
                <a16:creationId xmlns:a16="http://schemas.microsoft.com/office/drawing/2014/main" id="{00E32EC6-375B-2EB3-FF61-FD4440BFBD94}"/>
              </a:ext>
            </a:extLst>
          </p:cNvPr>
          <p:cNvSpPr/>
          <p:nvPr/>
        </p:nvSpPr>
        <p:spPr>
          <a:xfrm>
            <a:off x="582283" y="5870275"/>
            <a:ext cx="11109102" cy="461722"/>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454BFD9-E4C3-806E-504A-46D855D9AE6F}"/>
              </a:ext>
            </a:extLst>
          </p:cNvPr>
          <p:cNvSpPr>
            <a:spLocks noGrp="1"/>
          </p:cNvSpPr>
          <p:nvPr>
            <p:ph type="title"/>
          </p:nvPr>
        </p:nvSpPr>
        <p:spPr>
          <a:xfrm>
            <a:off x="326849" y="288390"/>
            <a:ext cx="6885320" cy="474808"/>
          </a:xfrm>
        </p:spPr>
        <p:txBody>
          <a:bodyPr/>
          <a:lstStyle/>
          <a:p>
            <a:r>
              <a:rPr lang="en-US" dirty="0"/>
              <a:t>Navigating the Fog of Knightian Uncertainty</a:t>
            </a:r>
            <a:endParaRPr lang="en-US" sz="1600" dirty="0"/>
          </a:p>
        </p:txBody>
      </p:sp>
      <p:sp>
        <p:nvSpPr>
          <p:cNvPr id="4" name="Slide Number Placeholder 3">
            <a:extLst>
              <a:ext uri="{FF2B5EF4-FFF2-40B4-BE49-F238E27FC236}">
                <a16:creationId xmlns:a16="http://schemas.microsoft.com/office/drawing/2014/main" id="{C7021CE7-BB5A-4D9F-A1FC-1A7FDB44EA3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1AFF56-1126-4107-9C02-BC0EFBF16431}" type="slidenum">
              <a:rPr kumimoji="0" lang="en-GB" sz="1000" b="0" i="0" u="none" strike="noStrike" kern="1200" cap="none" spc="0" normalizeH="0" baseline="0" noProof="0" smtClean="0">
                <a:ln>
                  <a:noFill/>
                </a:ln>
                <a:solidFill>
                  <a:srgbClr val="000000"/>
                </a:solidFill>
                <a:effectLst/>
                <a:uLnTx/>
                <a:uFillTx/>
                <a:latin typeface="ABC Oracle Medium" panose="020B0504040202060203" pitchFamily="34"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000" b="0" i="0" u="none" strike="noStrike" kern="1200" cap="none" spc="0" normalizeH="0" baseline="0" noProof="0" dirty="0">
              <a:ln>
                <a:noFill/>
              </a:ln>
              <a:solidFill>
                <a:srgbClr val="000000"/>
              </a:solidFill>
              <a:effectLst/>
              <a:uLnTx/>
              <a:uFillTx/>
              <a:latin typeface="ABC Oracle Medium" panose="020B0504040202060203" pitchFamily="34" charset="77"/>
              <a:ea typeface="+mn-ea"/>
              <a:cs typeface="+mn-cs"/>
            </a:endParaRPr>
          </a:p>
        </p:txBody>
      </p:sp>
      <p:sp>
        <p:nvSpPr>
          <p:cNvPr id="5" name="Footer Placeholder 4">
            <a:extLst>
              <a:ext uri="{FF2B5EF4-FFF2-40B4-BE49-F238E27FC236}">
                <a16:creationId xmlns:a16="http://schemas.microsoft.com/office/drawing/2014/main" id="{9758FD61-0A9A-C204-FB7E-F54713492D4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3C69FF"/>
                </a:solidFill>
                <a:effectLst/>
                <a:uLnTx/>
                <a:uFillTx/>
                <a:latin typeface="ABC Oracle Medium" panose="020B0504040202060203" pitchFamily="34" charset="77"/>
                <a:ea typeface="+mn-ea"/>
                <a:cs typeface="+mn-cs"/>
              </a:rPr>
              <a:t>Presented at the 2026 All Actuaries Summit</a:t>
            </a:r>
          </a:p>
        </p:txBody>
      </p:sp>
      <p:sp>
        <p:nvSpPr>
          <p:cNvPr id="6" name="Text 1">
            <a:extLst>
              <a:ext uri="{FF2B5EF4-FFF2-40B4-BE49-F238E27FC236}">
                <a16:creationId xmlns:a16="http://schemas.microsoft.com/office/drawing/2014/main" id="{24883511-0662-BDE9-D794-AEBA7F0ECB6B}"/>
              </a:ext>
            </a:extLst>
          </p:cNvPr>
          <p:cNvSpPr/>
          <p:nvPr/>
        </p:nvSpPr>
        <p:spPr>
          <a:xfrm>
            <a:off x="686687" y="5986441"/>
            <a:ext cx="10854069" cy="243663"/>
          </a:xfrm>
          <a:prstGeom prst="rect">
            <a:avLst/>
          </a:prstGeom>
          <a:noFill/>
          <a:ln/>
        </p:spPr>
        <p:txBody>
          <a:bodyPr wrap="none" lIns="0" tIns="0" rIns="0" bIns="0" rtlCol="0" anchor="ctr">
            <a:normAutofit/>
          </a:bodyPr>
          <a:lstStyle/>
          <a:p>
            <a:pPr algn="ctr" defTabSz="1219170"/>
            <a:r>
              <a:rPr lang="en-US" sz="1336" dirty="0">
                <a:solidFill>
                  <a:schemeClr val="bg1"/>
                </a:solidFill>
                <a:latin typeface="Inter" pitchFamily="34" charset="0"/>
                <a:ea typeface="Inter" pitchFamily="34" charset="-122"/>
                <a:cs typeface="Inter" pitchFamily="34" charset="-120"/>
              </a:rPr>
              <a:t>Takeaway: Traditional risk matrices fail in the boardroom because they treat strategic, shifting human responses as static, predictable roulette spins.</a:t>
            </a:r>
            <a:endParaRPr lang="en-US" sz="1336" dirty="0">
              <a:solidFill>
                <a:schemeClr val="bg1"/>
              </a:solidFill>
              <a:latin typeface="Calibri" panose="020F0502020204030204"/>
            </a:endParaRPr>
          </a:p>
        </p:txBody>
      </p:sp>
      <p:pic>
        <p:nvPicPr>
          <p:cNvPr id="8" name="Image 1" descr="preencoded.png">
            <a:extLst>
              <a:ext uri="{FF2B5EF4-FFF2-40B4-BE49-F238E27FC236}">
                <a16:creationId xmlns:a16="http://schemas.microsoft.com/office/drawing/2014/main" id="{A1244DB6-D91D-D47B-69A7-0DCC41773A2B}"/>
              </a:ext>
            </a:extLst>
          </p:cNvPr>
          <p:cNvPicPr>
            <a:picLocks noChangeAspect="1"/>
          </p:cNvPicPr>
          <p:nvPr/>
        </p:nvPicPr>
        <p:blipFill>
          <a:blip r:embed="rId2"/>
          <a:stretch>
            <a:fillRect/>
          </a:stretch>
        </p:blipFill>
        <p:spPr>
          <a:xfrm>
            <a:off x="6419408" y="4892174"/>
            <a:ext cx="5271977" cy="762000"/>
          </a:xfrm>
          <a:prstGeom prst="rect">
            <a:avLst/>
          </a:prstGeom>
        </p:spPr>
      </p:pic>
      <p:sp>
        <p:nvSpPr>
          <p:cNvPr id="10" name="Text 3">
            <a:extLst>
              <a:ext uri="{FF2B5EF4-FFF2-40B4-BE49-F238E27FC236}">
                <a16:creationId xmlns:a16="http://schemas.microsoft.com/office/drawing/2014/main" id="{0152E31E-06D5-E012-BD77-88D0F65D3736}"/>
              </a:ext>
            </a:extLst>
          </p:cNvPr>
          <p:cNvSpPr/>
          <p:nvPr/>
        </p:nvSpPr>
        <p:spPr>
          <a:xfrm>
            <a:off x="6614337" y="4967487"/>
            <a:ext cx="4851104" cy="587600"/>
          </a:xfrm>
          <a:prstGeom prst="rect">
            <a:avLst/>
          </a:prstGeom>
          <a:noFill/>
          <a:ln/>
        </p:spPr>
        <p:txBody>
          <a:bodyPr wrap="none" lIns="0" tIns="0" rIns="0" bIns="0" rtlCol="0" anchor="ctr">
            <a:normAutofit fontScale="92500" lnSpcReduction="20000"/>
          </a:bodyPr>
          <a:lstStyle/>
          <a:p>
            <a:pPr defTabSz="1219170"/>
            <a:r>
              <a:rPr lang="en-US" sz="1300" b="1" dirty="0">
                <a:solidFill>
                  <a:srgbClr val="3A3A3A"/>
                </a:solidFill>
                <a:latin typeface="Inter" pitchFamily="34" charset="0"/>
                <a:ea typeface="Inter" pitchFamily="34" charset="-122"/>
                <a:cs typeface="Inter" pitchFamily="34" charset="-120"/>
              </a:rPr>
              <a:t>Corporate Reputation Risk. A realm of unknown probabilities and unknown</a:t>
            </a:r>
            <a:br>
              <a:rPr lang="en-US" sz="1300" b="1" dirty="0">
                <a:solidFill>
                  <a:srgbClr val="3A3A3A"/>
                </a:solidFill>
                <a:latin typeface="Inter" pitchFamily="34" charset="0"/>
                <a:ea typeface="Inter" pitchFamily="34" charset="-122"/>
                <a:cs typeface="Inter" pitchFamily="34" charset="-120"/>
              </a:rPr>
            </a:br>
            <a:r>
              <a:rPr lang="en-US" sz="1300" b="1" dirty="0">
                <a:solidFill>
                  <a:srgbClr val="3A3A3A"/>
                </a:solidFill>
                <a:latin typeface="Inter" pitchFamily="34" charset="0"/>
                <a:ea typeface="Inter" pitchFamily="34" charset="-122"/>
                <a:cs typeface="Inter" pitchFamily="34" charset="-120"/>
              </a:rPr>
              <a:t>outcomes. Stakeholder perceptions shift abruptly in response to rare, </a:t>
            </a:r>
            <a:br>
              <a:rPr lang="en-US" sz="1300" b="1" dirty="0">
                <a:solidFill>
                  <a:srgbClr val="3A3A3A"/>
                </a:solidFill>
                <a:latin typeface="Inter" pitchFamily="34" charset="0"/>
                <a:ea typeface="Inter" pitchFamily="34" charset="-122"/>
                <a:cs typeface="Inter" pitchFamily="34" charset="-120"/>
              </a:rPr>
            </a:br>
            <a:r>
              <a:rPr lang="en-US" sz="1300" b="1" dirty="0">
                <a:solidFill>
                  <a:srgbClr val="3A3A3A"/>
                </a:solidFill>
                <a:latin typeface="Inter" pitchFamily="34" charset="0"/>
                <a:ea typeface="Inter" pitchFamily="34" charset="-122"/>
                <a:cs typeface="Inter" pitchFamily="34" charset="-120"/>
              </a:rPr>
              <a:t>unobservable events.</a:t>
            </a:r>
          </a:p>
          <a:p>
            <a:pPr defTabSz="1219170"/>
            <a:r>
              <a:rPr lang="en-US" sz="1204" b="1" dirty="0">
                <a:solidFill>
                  <a:srgbClr val="3A3A3A"/>
                </a:solidFill>
                <a:latin typeface="Inter" pitchFamily="34" charset="0"/>
                <a:ea typeface="Inter" pitchFamily="34" charset="-122"/>
                <a:cs typeface="Inter" pitchFamily="34" charset="-120"/>
              </a:rPr>
              <a:t> </a:t>
            </a:r>
            <a:endParaRPr lang="en-US" sz="1204" dirty="0">
              <a:solidFill>
                <a:prstClr val="black"/>
              </a:solidFill>
              <a:latin typeface="Calibri" panose="020F0502020204030204"/>
            </a:endParaRPr>
          </a:p>
        </p:txBody>
      </p:sp>
      <p:sp>
        <p:nvSpPr>
          <p:cNvPr id="11" name="Shape 4">
            <a:extLst>
              <a:ext uri="{FF2B5EF4-FFF2-40B4-BE49-F238E27FC236}">
                <a16:creationId xmlns:a16="http://schemas.microsoft.com/office/drawing/2014/main" id="{CB2DC1BF-BCF2-9989-828D-8DE55075D04E}"/>
              </a:ext>
            </a:extLst>
          </p:cNvPr>
          <p:cNvSpPr/>
          <p:nvPr/>
        </p:nvSpPr>
        <p:spPr>
          <a:xfrm>
            <a:off x="6335232" y="4892174"/>
            <a:ext cx="159488" cy="766431"/>
          </a:xfrm>
          <a:prstGeom prst="rect">
            <a:avLst/>
          </a:prstGeom>
          <a:solidFill>
            <a:srgbClr val="B7846D"/>
          </a:solidFill>
          <a:ln/>
        </p:spPr>
        <p:txBody>
          <a:bodyPr/>
          <a:lstStyle/>
          <a:p>
            <a:pPr defTabSz="1219170"/>
            <a:endParaRPr lang="en-GB" sz="2400">
              <a:solidFill>
                <a:prstClr val="black"/>
              </a:solidFill>
              <a:latin typeface="Calibri" panose="020F0502020204030204"/>
            </a:endParaRPr>
          </a:p>
        </p:txBody>
      </p:sp>
      <p:pic>
        <p:nvPicPr>
          <p:cNvPr id="12" name="Image 2" descr="preencoded.png">
            <a:extLst>
              <a:ext uri="{FF2B5EF4-FFF2-40B4-BE49-F238E27FC236}">
                <a16:creationId xmlns:a16="http://schemas.microsoft.com/office/drawing/2014/main" id="{68473E9A-00F9-5C32-A70E-E37ADF836899}"/>
              </a:ext>
            </a:extLst>
          </p:cNvPr>
          <p:cNvPicPr>
            <a:picLocks noChangeAspect="1"/>
          </p:cNvPicPr>
          <p:nvPr/>
        </p:nvPicPr>
        <p:blipFill>
          <a:blip r:embed="rId3"/>
          <a:stretch>
            <a:fillRect/>
          </a:stretch>
        </p:blipFill>
        <p:spPr>
          <a:xfrm>
            <a:off x="6596616" y="1410010"/>
            <a:ext cx="4846675" cy="3371407"/>
          </a:xfrm>
          <a:prstGeom prst="rect">
            <a:avLst/>
          </a:prstGeom>
        </p:spPr>
      </p:pic>
      <p:pic>
        <p:nvPicPr>
          <p:cNvPr id="13" name="Image 3" descr="preencoded.png">
            <a:extLst>
              <a:ext uri="{FF2B5EF4-FFF2-40B4-BE49-F238E27FC236}">
                <a16:creationId xmlns:a16="http://schemas.microsoft.com/office/drawing/2014/main" id="{1428E08E-F3B2-855F-A5D4-1130D892C173}"/>
              </a:ext>
            </a:extLst>
          </p:cNvPr>
          <p:cNvPicPr>
            <a:picLocks noChangeAspect="1"/>
          </p:cNvPicPr>
          <p:nvPr/>
        </p:nvPicPr>
        <p:blipFill>
          <a:blip r:embed="rId4"/>
          <a:stretch>
            <a:fillRect/>
          </a:stretch>
        </p:blipFill>
        <p:spPr>
          <a:xfrm>
            <a:off x="6959897" y="3062487"/>
            <a:ext cx="97465" cy="274675"/>
          </a:xfrm>
          <a:prstGeom prst="rect">
            <a:avLst/>
          </a:prstGeom>
        </p:spPr>
      </p:pic>
      <p:sp>
        <p:nvSpPr>
          <p:cNvPr id="14" name="Text 5">
            <a:extLst>
              <a:ext uri="{FF2B5EF4-FFF2-40B4-BE49-F238E27FC236}">
                <a16:creationId xmlns:a16="http://schemas.microsoft.com/office/drawing/2014/main" id="{34AF062C-1373-A328-7866-C1C7A89DF49F}"/>
              </a:ext>
            </a:extLst>
          </p:cNvPr>
          <p:cNvSpPr/>
          <p:nvPr/>
        </p:nvSpPr>
        <p:spPr>
          <a:xfrm>
            <a:off x="10592687" y="4387127"/>
            <a:ext cx="602512" cy="106325"/>
          </a:xfrm>
          <a:prstGeom prst="rect">
            <a:avLst/>
          </a:prstGeom>
          <a:noFill/>
          <a:ln/>
        </p:spPr>
        <p:txBody>
          <a:bodyPr wrap="none" lIns="0" tIns="0" rIns="0" bIns="0" rtlCol="0" anchor="ctr">
            <a:normAutofit/>
          </a:bodyPr>
          <a:lstStyle/>
          <a:p>
            <a:pPr defTabSz="1219170"/>
            <a:r>
              <a:rPr lang="en-US" sz="583" dirty="0">
                <a:solidFill>
                  <a:srgbClr val="878C8E"/>
                </a:solidFill>
                <a:latin typeface="Inter" pitchFamily="34" charset="0"/>
                <a:ea typeface="Inter" pitchFamily="34" charset="-122"/>
                <a:cs typeface="Inter" pitchFamily="34" charset="-120"/>
              </a:rPr>
              <a:t>EVENT HORIZON</a:t>
            </a:r>
            <a:endParaRPr lang="en-US" sz="583" dirty="0">
              <a:solidFill>
                <a:prstClr val="black"/>
              </a:solidFill>
              <a:latin typeface="Calibri" panose="020F0502020204030204"/>
            </a:endParaRPr>
          </a:p>
        </p:txBody>
      </p:sp>
      <p:sp>
        <p:nvSpPr>
          <p:cNvPr id="15" name="Text 6">
            <a:extLst>
              <a:ext uri="{FF2B5EF4-FFF2-40B4-BE49-F238E27FC236}">
                <a16:creationId xmlns:a16="http://schemas.microsoft.com/office/drawing/2014/main" id="{8BC4086C-6EA6-D286-4917-BA1258F29EC0}"/>
              </a:ext>
            </a:extLst>
          </p:cNvPr>
          <p:cNvSpPr/>
          <p:nvPr/>
        </p:nvSpPr>
        <p:spPr>
          <a:xfrm>
            <a:off x="7278873" y="4187766"/>
            <a:ext cx="425303" cy="230372"/>
          </a:xfrm>
          <a:prstGeom prst="rect">
            <a:avLst/>
          </a:prstGeom>
          <a:noFill/>
          <a:ln/>
        </p:spPr>
        <p:txBody>
          <a:bodyPr wrap="none" lIns="0" tIns="0" rIns="0" bIns="0" rtlCol="0" anchor="ctr">
            <a:normAutofit/>
          </a:bodyPr>
          <a:lstStyle/>
          <a:p>
            <a:pPr defTabSz="1219170"/>
            <a:r>
              <a:rPr lang="en-US" sz="579" b="1" dirty="0">
                <a:solidFill>
                  <a:srgbClr val="787C7F"/>
                </a:solidFill>
                <a:latin typeface="Inter" pitchFamily="34" charset="0"/>
                <a:ea typeface="Inter" pitchFamily="34" charset="-122"/>
                <a:cs typeface="Inter" pitchFamily="34" charset="-120"/>
              </a:rPr>
              <a:t>OBSCURED</a:t>
            </a:r>
            <a:endParaRPr lang="en-US" sz="579" dirty="0">
              <a:solidFill>
                <a:prstClr val="black"/>
              </a:solidFill>
              <a:latin typeface="Calibri" panose="020F0502020204030204"/>
            </a:endParaRPr>
          </a:p>
          <a:p>
            <a:pPr defTabSz="1219170"/>
            <a:r>
              <a:rPr lang="en-US" sz="579" b="1" dirty="0">
                <a:solidFill>
                  <a:srgbClr val="787C7F"/>
                </a:solidFill>
                <a:latin typeface="Inter" pitchFamily="34" charset="0"/>
                <a:ea typeface="Inter" pitchFamily="34" charset="-122"/>
                <a:cs typeface="Inter" pitchFamily="34" charset="-120"/>
              </a:rPr>
              <a:t>VISION</a:t>
            </a:r>
            <a:endParaRPr lang="en-US" sz="579" dirty="0">
              <a:solidFill>
                <a:prstClr val="black"/>
              </a:solidFill>
              <a:latin typeface="Calibri" panose="020F0502020204030204"/>
            </a:endParaRPr>
          </a:p>
        </p:txBody>
      </p:sp>
      <p:sp>
        <p:nvSpPr>
          <p:cNvPr id="16" name="Text 7">
            <a:extLst>
              <a:ext uri="{FF2B5EF4-FFF2-40B4-BE49-F238E27FC236}">
                <a16:creationId xmlns:a16="http://schemas.microsoft.com/office/drawing/2014/main" id="{1F73E013-EA79-2B7F-46B1-FCB6B811A074}"/>
              </a:ext>
            </a:extLst>
          </p:cNvPr>
          <p:cNvSpPr/>
          <p:nvPr/>
        </p:nvSpPr>
        <p:spPr>
          <a:xfrm>
            <a:off x="10849640" y="3341591"/>
            <a:ext cx="434163" cy="225941"/>
          </a:xfrm>
          <a:prstGeom prst="rect">
            <a:avLst/>
          </a:prstGeom>
          <a:noFill/>
          <a:ln/>
        </p:spPr>
        <p:txBody>
          <a:bodyPr wrap="none" lIns="0" tIns="0" rIns="0" bIns="0" rtlCol="0" anchor="ctr">
            <a:normAutofit fontScale="92500" lnSpcReduction="20000"/>
          </a:bodyPr>
          <a:lstStyle/>
          <a:p>
            <a:pPr defTabSz="1219170"/>
            <a:r>
              <a:rPr lang="en-US" sz="1015" dirty="0">
                <a:solidFill>
                  <a:srgbClr val="7A7C7C"/>
                </a:solidFill>
                <a:latin typeface="VT323" pitchFamily="34" charset="0"/>
                <a:ea typeface="VT323" pitchFamily="34" charset="-122"/>
                <a:cs typeface="VT323" pitchFamily="34" charset="-120"/>
              </a:rPr>
              <a:t>UNKNOWN</a:t>
            </a:r>
            <a:endParaRPr lang="en-US" sz="1015" dirty="0">
              <a:solidFill>
                <a:prstClr val="black"/>
              </a:solidFill>
              <a:latin typeface="Calibri" panose="020F0502020204030204"/>
            </a:endParaRPr>
          </a:p>
          <a:p>
            <a:pPr defTabSz="1219170"/>
            <a:r>
              <a:rPr lang="en-US" sz="1015" dirty="0">
                <a:solidFill>
                  <a:srgbClr val="7A7C7C"/>
                </a:solidFill>
                <a:latin typeface="VT323" pitchFamily="34" charset="0"/>
                <a:ea typeface="VT323" pitchFamily="34" charset="-122"/>
                <a:cs typeface="VT323" pitchFamily="34" charset="-120"/>
              </a:rPr>
              <a:t>OUTCOMES</a:t>
            </a:r>
            <a:endParaRPr lang="en-US" sz="1015" dirty="0">
              <a:solidFill>
                <a:prstClr val="black"/>
              </a:solidFill>
              <a:latin typeface="Calibri" panose="020F0502020204030204"/>
            </a:endParaRPr>
          </a:p>
        </p:txBody>
      </p:sp>
      <p:sp>
        <p:nvSpPr>
          <p:cNvPr id="17" name="Text 8">
            <a:extLst>
              <a:ext uri="{FF2B5EF4-FFF2-40B4-BE49-F238E27FC236}">
                <a16:creationId xmlns:a16="http://schemas.microsoft.com/office/drawing/2014/main" id="{0BA3D43B-8438-98CC-F75D-825DE01050EC}"/>
              </a:ext>
            </a:extLst>
          </p:cNvPr>
          <p:cNvSpPr/>
          <p:nvPr/>
        </p:nvSpPr>
        <p:spPr>
          <a:xfrm>
            <a:off x="6853570" y="2123278"/>
            <a:ext cx="912628" cy="230372"/>
          </a:xfrm>
          <a:prstGeom prst="rect">
            <a:avLst/>
          </a:prstGeom>
          <a:noFill/>
          <a:ln/>
        </p:spPr>
        <p:txBody>
          <a:bodyPr wrap="none" lIns="0" tIns="0" rIns="0" bIns="0" rtlCol="0" anchor="ctr">
            <a:normAutofit fontScale="92500" lnSpcReduction="10000"/>
          </a:bodyPr>
          <a:lstStyle/>
          <a:p>
            <a:pPr defTabSz="1219170"/>
            <a:r>
              <a:rPr lang="en-US" sz="883" dirty="0">
                <a:solidFill>
                  <a:srgbClr val="828688"/>
                </a:solidFill>
                <a:latin typeface="VT323" pitchFamily="34" charset="0"/>
                <a:ea typeface="VT323" pitchFamily="34" charset="-122"/>
                <a:cs typeface="VT323" pitchFamily="34" charset="-120"/>
              </a:rPr>
              <a:t>SHIFTING STAKEHOLDER</a:t>
            </a:r>
            <a:endParaRPr lang="en-US" sz="883" dirty="0">
              <a:solidFill>
                <a:prstClr val="black"/>
              </a:solidFill>
              <a:latin typeface="Calibri" panose="020F0502020204030204"/>
            </a:endParaRPr>
          </a:p>
          <a:p>
            <a:pPr defTabSz="1219170"/>
            <a:r>
              <a:rPr lang="en-US" sz="883" dirty="0">
                <a:solidFill>
                  <a:srgbClr val="828688"/>
                </a:solidFill>
                <a:latin typeface="VT323" pitchFamily="34" charset="0"/>
                <a:ea typeface="VT323" pitchFamily="34" charset="-122"/>
                <a:cs typeface="VT323" pitchFamily="34" charset="-120"/>
              </a:rPr>
              <a:t>PERCEPTIONS</a:t>
            </a:r>
            <a:endParaRPr lang="en-US" sz="883" dirty="0">
              <a:solidFill>
                <a:prstClr val="black"/>
              </a:solidFill>
              <a:latin typeface="Calibri" panose="020F0502020204030204"/>
            </a:endParaRPr>
          </a:p>
        </p:txBody>
      </p:sp>
      <p:sp>
        <p:nvSpPr>
          <p:cNvPr id="18" name="Text 9">
            <a:extLst>
              <a:ext uri="{FF2B5EF4-FFF2-40B4-BE49-F238E27FC236}">
                <a16:creationId xmlns:a16="http://schemas.microsoft.com/office/drawing/2014/main" id="{B5FFEC02-2F19-0234-9A73-E339F76EC64B}"/>
              </a:ext>
            </a:extLst>
          </p:cNvPr>
          <p:cNvSpPr/>
          <p:nvPr/>
        </p:nvSpPr>
        <p:spPr>
          <a:xfrm>
            <a:off x="6720663" y="834081"/>
            <a:ext cx="4638453" cy="376569"/>
          </a:xfrm>
          <a:prstGeom prst="rect">
            <a:avLst/>
          </a:prstGeom>
          <a:noFill/>
          <a:ln/>
        </p:spPr>
        <p:txBody>
          <a:bodyPr wrap="none" lIns="0" tIns="0" rIns="0" bIns="0" rtlCol="0" anchor="ctr">
            <a:normAutofit/>
          </a:bodyPr>
          <a:lstStyle/>
          <a:p>
            <a:pPr defTabSz="1219170"/>
            <a:r>
              <a:rPr lang="en-US" sz="2000" dirty="0">
                <a:solidFill>
                  <a:schemeClr val="accent1"/>
                </a:solidFill>
                <a:latin typeface="+mj-lt"/>
                <a:ea typeface="Playfair Display" pitchFamily="34" charset="-122"/>
                <a:cs typeface="Playfair Display" pitchFamily="34" charset="-120"/>
              </a:rPr>
              <a:t>Epistemic (Knightian) Uncertainty</a:t>
            </a:r>
            <a:endParaRPr lang="en-US" sz="2000" dirty="0">
              <a:solidFill>
                <a:schemeClr val="accent1"/>
              </a:solidFill>
              <a:latin typeface="+mj-lt"/>
            </a:endParaRPr>
          </a:p>
        </p:txBody>
      </p:sp>
      <p:sp>
        <p:nvSpPr>
          <p:cNvPr id="19" name="Shape 10">
            <a:extLst>
              <a:ext uri="{FF2B5EF4-FFF2-40B4-BE49-F238E27FC236}">
                <a16:creationId xmlns:a16="http://schemas.microsoft.com/office/drawing/2014/main" id="{3C9E5D0B-9AE1-FECC-9D85-8399E88A0619}"/>
              </a:ext>
            </a:extLst>
          </p:cNvPr>
          <p:cNvSpPr/>
          <p:nvPr/>
        </p:nvSpPr>
        <p:spPr>
          <a:xfrm>
            <a:off x="6087141" y="718895"/>
            <a:ext cx="17721" cy="4948569"/>
          </a:xfrm>
          <a:prstGeom prst="rect">
            <a:avLst/>
          </a:prstGeom>
          <a:solidFill>
            <a:srgbClr val="3A4445"/>
          </a:solidFill>
          <a:ln/>
        </p:spPr>
        <p:txBody>
          <a:bodyPr/>
          <a:lstStyle/>
          <a:p>
            <a:pPr defTabSz="1219170"/>
            <a:endParaRPr lang="en-GB" sz="2400">
              <a:solidFill>
                <a:prstClr val="black"/>
              </a:solidFill>
              <a:latin typeface="Calibri" panose="020F0502020204030204"/>
            </a:endParaRPr>
          </a:p>
        </p:txBody>
      </p:sp>
      <p:pic>
        <p:nvPicPr>
          <p:cNvPr id="20" name="Image 4" descr="preencoded.png">
            <a:extLst>
              <a:ext uri="{FF2B5EF4-FFF2-40B4-BE49-F238E27FC236}">
                <a16:creationId xmlns:a16="http://schemas.microsoft.com/office/drawing/2014/main" id="{71040C68-891C-6B67-951C-CF2F3AF1655D}"/>
              </a:ext>
            </a:extLst>
          </p:cNvPr>
          <p:cNvPicPr>
            <a:picLocks noChangeAspect="1"/>
          </p:cNvPicPr>
          <p:nvPr/>
        </p:nvPicPr>
        <p:blipFill>
          <a:blip r:embed="rId5"/>
          <a:stretch>
            <a:fillRect/>
          </a:stretch>
        </p:blipFill>
        <p:spPr>
          <a:xfrm>
            <a:off x="549350" y="4892174"/>
            <a:ext cx="5316279" cy="762000"/>
          </a:xfrm>
          <a:prstGeom prst="rect">
            <a:avLst/>
          </a:prstGeom>
        </p:spPr>
      </p:pic>
      <p:sp>
        <p:nvSpPr>
          <p:cNvPr id="21" name="Shape 11">
            <a:extLst>
              <a:ext uri="{FF2B5EF4-FFF2-40B4-BE49-F238E27FC236}">
                <a16:creationId xmlns:a16="http://schemas.microsoft.com/office/drawing/2014/main" id="{F9FDF9E9-F615-D4B4-C883-D5FA60082435}"/>
              </a:ext>
            </a:extLst>
          </p:cNvPr>
          <p:cNvSpPr/>
          <p:nvPr/>
        </p:nvSpPr>
        <p:spPr>
          <a:xfrm>
            <a:off x="513907" y="4892174"/>
            <a:ext cx="159488" cy="766431"/>
          </a:xfrm>
          <a:prstGeom prst="rect">
            <a:avLst/>
          </a:prstGeom>
          <a:solidFill>
            <a:srgbClr val="A2B29E"/>
          </a:solidFill>
          <a:ln/>
        </p:spPr>
        <p:txBody>
          <a:bodyPr/>
          <a:lstStyle/>
          <a:p>
            <a:pPr defTabSz="1219170"/>
            <a:endParaRPr lang="en-GB" sz="2400">
              <a:solidFill>
                <a:prstClr val="black"/>
              </a:solidFill>
              <a:latin typeface="Calibri" panose="020F0502020204030204"/>
            </a:endParaRPr>
          </a:p>
        </p:txBody>
      </p:sp>
      <p:sp>
        <p:nvSpPr>
          <p:cNvPr id="24" name="Text 14">
            <a:extLst>
              <a:ext uri="{FF2B5EF4-FFF2-40B4-BE49-F238E27FC236}">
                <a16:creationId xmlns:a16="http://schemas.microsoft.com/office/drawing/2014/main" id="{FE5E4264-5916-DFC9-EBD2-C482CE5280F4}"/>
              </a:ext>
            </a:extLst>
          </p:cNvPr>
          <p:cNvSpPr/>
          <p:nvPr/>
        </p:nvSpPr>
        <p:spPr>
          <a:xfrm>
            <a:off x="793012" y="5042801"/>
            <a:ext cx="4942380" cy="512286"/>
          </a:xfrm>
          <a:prstGeom prst="rect">
            <a:avLst/>
          </a:prstGeom>
          <a:noFill/>
          <a:ln/>
        </p:spPr>
        <p:txBody>
          <a:bodyPr wrap="none" lIns="0" tIns="0" rIns="0" bIns="0" rtlCol="0" anchor="ctr">
            <a:normAutofit/>
          </a:bodyPr>
          <a:lstStyle/>
          <a:p>
            <a:pPr defTabSz="1219170"/>
            <a:r>
              <a:rPr lang="en-US" sz="1200" b="1" dirty="0">
                <a:solidFill>
                  <a:srgbClr val="353535"/>
                </a:solidFill>
                <a:latin typeface="Inter" pitchFamily="34" charset="0"/>
                <a:ea typeface="Inter" pitchFamily="34" charset="-122"/>
                <a:cs typeface="Inter" pitchFamily="34" charset="-120"/>
              </a:rPr>
              <a:t>Traditional Insurance Risk. </a:t>
            </a:r>
            <a:r>
              <a:rPr lang="en-US" sz="1200" b="1" dirty="0">
                <a:solidFill>
                  <a:srgbClr val="414141"/>
                </a:solidFill>
                <a:latin typeface="Inter" pitchFamily="34" charset="0"/>
                <a:ea typeface="Inter" pitchFamily="34" charset="-122"/>
                <a:cs typeface="Inter" pitchFamily="34" charset="-120"/>
              </a:rPr>
              <a:t>Outcomes are random, but the underlying </a:t>
            </a:r>
          </a:p>
          <a:p>
            <a:pPr defTabSz="1219170"/>
            <a:r>
              <a:rPr lang="en-US" sz="1200" b="1" dirty="0">
                <a:solidFill>
                  <a:srgbClr val="414141"/>
                </a:solidFill>
                <a:latin typeface="Inter" pitchFamily="34" charset="0"/>
                <a:ea typeface="Inter" pitchFamily="34" charset="-122"/>
                <a:cs typeface="Inter" pitchFamily="34" charset="-120"/>
              </a:rPr>
              <a:t>probabilities are known, observable, and strictly stable.</a:t>
            </a:r>
          </a:p>
          <a:p>
            <a:pPr defTabSz="1219170"/>
            <a:endParaRPr lang="en-US" sz="1400" dirty="0">
              <a:solidFill>
                <a:prstClr val="black"/>
              </a:solidFill>
              <a:latin typeface="Calibri" panose="020F0502020204030204"/>
            </a:endParaRPr>
          </a:p>
        </p:txBody>
      </p:sp>
      <p:pic>
        <p:nvPicPr>
          <p:cNvPr id="25" name="Image 5" descr="preencoded.png">
            <a:extLst>
              <a:ext uri="{FF2B5EF4-FFF2-40B4-BE49-F238E27FC236}">
                <a16:creationId xmlns:a16="http://schemas.microsoft.com/office/drawing/2014/main" id="{76829419-8564-DD69-EB7B-1C2D9455C122}"/>
              </a:ext>
            </a:extLst>
          </p:cNvPr>
          <p:cNvPicPr>
            <a:picLocks noChangeAspect="1"/>
          </p:cNvPicPr>
          <p:nvPr/>
        </p:nvPicPr>
        <p:blipFill>
          <a:blip r:embed="rId6"/>
          <a:stretch>
            <a:fillRect/>
          </a:stretch>
        </p:blipFill>
        <p:spPr>
          <a:xfrm>
            <a:off x="810733" y="1427731"/>
            <a:ext cx="4656175" cy="3229640"/>
          </a:xfrm>
          <a:prstGeom prst="rect">
            <a:avLst/>
          </a:prstGeom>
        </p:spPr>
      </p:pic>
      <p:pic>
        <p:nvPicPr>
          <p:cNvPr id="26" name="Image 6" descr="preencoded.png">
            <a:extLst>
              <a:ext uri="{FF2B5EF4-FFF2-40B4-BE49-F238E27FC236}">
                <a16:creationId xmlns:a16="http://schemas.microsoft.com/office/drawing/2014/main" id="{21D9B83F-EFD2-38E8-6F17-67FACEA1D94A}"/>
              </a:ext>
            </a:extLst>
          </p:cNvPr>
          <p:cNvPicPr>
            <a:picLocks noChangeAspect="1"/>
          </p:cNvPicPr>
          <p:nvPr/>
        </p:nvPicPr>
        <p:blipFill>
          <a:blip r:embed="rId7"/>
          <a:stretch>
            <a:fillRect/>
          </a:stretch>
        </p:blipFill>
        <p:spPr>
          <a:xfrm>
            <a:off x="5307419" y="2827685"/>
            <a:ext cx="88604" cy="739849"/>
          </a:xfrm>
          <a:prstGeom prst="rect">
            <a:avLst/>
          </a:prstGeom>
        </p:spPr>
      </p:pic>
      <p:pic>
        <p:nvPicPr>
          <p:cNvPr id="27" name="Image 7" descr="preencoded.png">
            <a:extLst>
              <a:ext uri="{FF2B5EF4-FFF2-40B4-BE49-F238E27FC236}">
                <a16:creationId xmlns:a16="http://schemas.microsoft.com/office/drawing/2014/main" id="{3B37B72F-48D8-5DD0-3E4D-099EB5668054}"/>
              </a:ext>
            </a:extLst>
          </p:cNvPr>
          <p:cNvPicPr>
            <a:picLocks noChangeAspect="1"/>
          </p:cNvPicPr>
          <p:nvPr/>
        </p:nvPicPr>
        <p:blipFill>
          <a:blip r:embed="rId8"/>
          <a:stretch>
            <a:fillRect/>
          </a:stretch>
        </p:blipFill>
        <p:spPr>
          <a:xfrm>
            <a:off x="908198" y="3022616"/>
            <a:ext cx="57593" cy="699977"/>
          </a:xfrm>
          <a:prstGeom prst="rect">
            <a:avLst/>
          </a:prstGeom>
        </p:spPr>
      </p:pic>
      <p:pic>
        <p:nvPicPr>
          <p:cNvPr id="28" name="Image 8" descr="preencoded.png">
            <a:extLst>
              <a:ext uri="{FF2B5EF4-FFF2-40B4-BE49-F238E27FC236}">
                <a16:creationId xmlns:a16="http://schemas.microsoft.com/office/drawing/2014/main" id="{4FCD02B9-314E-3295-5117-59E870B46C88}"/>
              </a:ext>
            </a:extLst>
          </p:cNvPr>
          <p:cNvPicPr>
            <a:picLocks noChangeAspect="1"/>
          </p:cNvPicPr>
          <p:nvPr/>
        </p:nvPicPr>
        <p:blipFill>
          <a:blip r:embed="rId9"/>
          <a:stretch>
            <a:fillRect/>
          </a:stretch>
        </p:blipFill>
        <p:spPr>
          <a:xfrm>
            <a:off x="832885" y="3120081"/>
            <a:ext cx="84175" cy="443023"/>
          </a:xfrm>
          <a:prstGeom prst="rect">
            <a:avLst/>
          </a:prstGeom>
        </p:spPr>
      </p:pic>
      <p:sp>
        <p:nvSpPr>
          <p:cNvPr id="29" name="Text 15">
            <a:extLst>
              <a:ext uri="{FF2B5EF4-FFF2-40B4-BE49-F238E27FC236}">
                <a16:creationId xmlns:a16="http://schemas.microsoft.com/office/drawing/2014/main" id="{FCA9DB34-7652-7B4E-1FCC-C38D047FE0FC}"/>
              </a:ext>
            </a:extLst>
          </p:cNvPr>
          <p:cNvSpPr/>
          <p:nvPr/>
        </p:nvSpPr>
        <p:spPr>
          <a:xfrm>
            <a:off x="4558709" y="4329535"/>
            <a:ext cx="558210" cy="217081"/>
          </a:xfrm>
          <a:prstGeom prst="rect">
            <a:avLst/>
          </a:prstGeom>
          <a:noFill/>
          <a:ln/>
        </p:spPr>
        <p:txBody>
          <a:bodyPr wrap="none" lIns="0" tIns="0" rIns="0" bIns="0" rtlCol="0" anchor="ctr">
            <a:normAutofit fontScale="92500" lnSpcReduction="20000"/>
          </a:bodyPr>
          <a:lstStyle/>
          <a:p>
            <a:pPr defTabSz="1219170"/>
            <a:r>
              <a:rPr lang="en-US" sz="813" b="1" dirty="0">
                <a:solidFill>
                  <a:srgbClr val="888C8F"/>
                </a:solidFill>
                <a:latin typeface="Oswald" pitchFamily="34" charset="0"/>
                <a:ea typeface="Oswald" pitchFamily="34" charset="-122"/>
                <a:cs typeface="Oswald" pitchFamily="34" charset="-120"/>
              </a:rPr>
              <a:t>PROBABILITY</a:t>
            </a:r>
            <a:endParaRPr lang="en-US" sz="813" dirty="0">
              <a:solidFill>
                <a:prstClr val="black"/>
              </a:solidFill>
              <a:latin typeface="Calibri" panose="020F0502020204030204"/>
            </a:endParaRPr>
          </a:p>
          <a:p>
            <a:pPr defTabSz="1219170"/>
            <a:r>
              <a:rPr lang="en-US" sz="813" b="1" dirty="0">
                <a:solidFill>
                  <a:srgbClr val="888C8F"/>
                </a:solidFill>
                <a:latin typeface="Oswald" pitchFamily="34" charset="0"/>
                <a:ea typeface="Oswald" pitchFamily="34" charset="-122"/>
                <a:cs typeface="Oswald" pitchFamily="34" charset="-120"/>
              </a:rPr>
              <a:t>FIELD</a:t>
            </a:r>
            <a:endParaRPr lang="en-US" sz="813" dirty="0">
              <a:solidFill>
                <a:prstClr val="black"/>
              </a:solidFill>
              <a:latin typeface="Calibri" panose="020F0502020204030204"/>
            </a:endParaRPr>
          </a:p>
        </p:txBody>
      </p:sp>
      <p:sp>
        <p:nvSpPr>
          <p:cNvPr id="30" name="Text 16">
            <a:extLst>
              <a:ext uri="{FF2B5EF4-FFF2-40B4-BE49-F238E27FC236}">
                <a16:creationId xmlns:a16="http://schemas.microsoft.com/office/drawing/2014/main" id="{4A08EE5B-0B0D-EE6D-E9DC-E9A2B0603003}"/>
              </a:ext>
            </a:extLst>
          </p:cNvPr>
          <p:cNvSpPr/>
          <p:nvPr/>
        </p:nvSpPr>
        <p:spPr>
          <a:xfrm>
            <a:off x="2822059" y="4524465"/>
            <a:ext cx="611372" cy="106325"/>
          </a:xfrm>
          <a:prstGeom prst="rect">
            <a:avLst/>
          </a:prstGeom>
          <a:noFill/>
          <a:ln/>
        </p:spPr>
        <p:txBody>
          <a:bodyPr wrap="none" lIns="0" tIns="0" rIns="0" bIns="0" rtlCol="0" anchor="ctr">
            <a:normAutofit/>
          </a:bodyPr>
          <a:lstStyle/>
          <a:p>
            <a:pPr defTabSz="1219170"/>
            <a:r>
              <a:rPr lang="en-US" sz="548" dirty="0">
                <a:solidFill>
                  <a:srgbClr val="8B9093"/>
                </a:solidFill>
                <a:latin typeface="Inter" pitchFamily="34" charset="0"/>
                <a:ea typeface="Inter" pitchFamily="34" charset="-122"/>
                <a:cs typeface="Inter" pitchFamily="34" charset="-120"/>
              </a:rPr>
              <a:t>CIRCUMFERENCE</a:t>
            </a:r>
            <a:endParaRPr lang="en-US" sz="548" dirty="0">
              <a:solidFill>
                <a:prstClr val="black"/>
              </a:solidFill>
              <a:latin typeface="Calibri" panose="020F0502020204030204"/>
            </a:endParaRPr>
          </a:p>
        </p:txBody>
      </p:sp>
      <p:sp>
        <p:nvSpPr>
          <p:cNvPr id="31" name="Text 17">
            <a:extLst>
              <a:ext uri="{FF2B5EF4-FFF2-40B4-BE49-F238E27FC236}">
                <a16:creationId xmlns:a16="http://schemas.microsoft.com/office/drawing/2014/main" id="{1D1EC55B-DBC4-C9E6-4567-316644CAD40A}"/>
              </a:ext>
            </a:extLst>
          </p:cNvPr>
          <p:cNvSpPr/>
          <p:nvPr/>
        </p:nvSpPr>
        <p:spPr>
          <a:xfrm>
            <a:off x="5232104" y="2132138"/>
            <a:ext cx="168349" cy="93035"/>
          </a:xfrm>
          <a:prstGeom prst="rect">
            <a:avLst/>
          </a:prstGeom>
          <a:noFill/>
          <a:ln/>
        </p:spPr>
        <p:txBody>
          <a:bodyPr wrap="none" lIns="0" tIns="0" rIns="0" bIns="0" rtlCol="0" anchor="ctr">
            <a:normAutofit lnSpcReduction="10000"/>
          </a:bodyPr>
          <a:lstStyle/>
          <a:p>
            <a:pPr defTabSz="1219170"/>
            <a:r>
              <a:rPr lang="en-US" sz="673" dirty="0">
                <a:solidFill>
                  <a:srgbClr val="8C8E8F"/>
                </a:solidFill>
                <a:latin typeface="Inter" pitchFamily="34" charset="0"/>
                <a:ea typeface="Inter" pitchFamily="34" charset="-122"/>
                <a:cs typeface="Inter" pitchFamily="34" charset="-120"/>
              </a:rPr>
              <a:t>1/58</a:t>
            </a:r>
            <a:endParaRPr lang="en-US" sz="673" dirty="0">
              <a:solidFill>
                <a:prstClr val="black"/>
              </a:solidFill>
              <a:latin typeface="Calibri" panose="020F0502020204030204"/>
            </a:endParaRPr>
          </a:p>
        </p:txBody>
      </p:sp>
      <p:sp>
        <p:nvSpPr>
          <p:cNvPr id="32" name="Text 18">
            <a:extLst>
              <a:ext uri="{FF2B5EF4-FFF2-40B4-BE49-F238E27FC236}">
                <a16:creationId xmlns:a16="http://schemas.microsoft.com/office/drawing/2014/main" id="{B2E5DEF3-4740-CBEF-54B2-5D0E6044E949}"/>
              </a:ext>
            </a:extLst>
          </p:cNvPr>
          <p:cNvSpPr/>
          <p:nvPr/>
        </p:nvSpPr>
        <p:spPr>
          <a:xfrm>
            <a:off x="5116919" y="1946069"/>
            <a:ext cx="163919" cy="97465"/>
          </a:xfrm>
          <a:prstGeom prst="rect">
            <a:avLst/>
          </a:prstGeom>
          <a:noFill/>
          <a:ln/>
        </p:spPr>
        <p:txBody>
          <a:bodyPr wrap="none" lIns="0" tIns="0" rIns="0" bIns="0" rtlCol="0" anchor="ctr">
            <a:normAutofit lnSpcReduction="10000"/>
          </a:bodyPr>
          <a:lstStyle/>
          <a:p>
            <a:pPr defTabSz="1219170"/>
            <a:r>
              <a:rPr lang="en-US" sz="673" dirty="0">
                <a:solidFill>
                  <a:srgbClr val="8F9294"/>
                </a:solidFill>
                <a:latin typeface="Inter" pitchFamily="34" charset="0"/>
                <a:ea typeface="Inter" pitchFamily="34" charset="-122"/>
                <a:cs typeface="Inter" pitchFamily="34" charset="-120"/>
              </a:rPr>
              <a:t>1/37</a:t>
            </a:r>
            <a:endParaRPr lang="en-US" sz="673" dirty="0">
              <a:solidFill>
                <a:prstClr val="black"/>
              </a:solidFill>
              <a:latin typeface="Calibri" panose="020F0502020204030204"/>
            </a:endParaRPr>
          </a:p>
        </p:txBody>
      </p:sp>
      <p:sp>
        <p:nvSpPr>
          <p:cNvPr id="33" name="Text 19">
            <a:extLst>
              <a:ext uri="{FF2B5EF4-FFF2-40B4-BE49-F238E27FC236}">
                <a16:creationId xmlns:a16="http://schemas.microsoft.com/office/drawing/2014/main" id="{CA8F3FD8-61C1-BA65-0E93-0B896C1BEEAE}"/>
              </a:ext>
            </a:extLst>
          </p:cNvPr>
          <p:cNvSpPr/>
          <p:nvPr/>
        </p:nvSpPr>
        <p:spPr>
          <a:xfrm>
            <a:off x="4930850" y="1764428"/>
            <a:ext cx="168349" cy="93035"/>
          </a:xfrm>
          <a:prstGeom prst="rect">
            <a:avLst/>
          </a:prstGeom>
          <a:noFill/>
          <a:ln/>
        </p:spPr>
        <p:txBody>
          <a:bodyPr wrap="none" lIns="0" tIns="0" rIns="0" bIns="0" rtlCol="0" anchor="ctr">
            <a:normAutofit lnSpcReduction="10000"/>
          </a:bodyPr>
          <a:lstStyle/>
          <a:p>
            <a:pPr defTabSz="1219170"/>
            <a:r>
              <a:rPr lang="en-US" sz="656" dirty="0">
                <a:solidFill>
                  <a:srgbClr val="8C8F90"/>
                </a:solidFill>
                <a:latin typeface="Inter" pitchFamily="34" charset="0"/>
                <a:ea typeface="Inter" pitchFamily="34" charset="-122"/>
                <a:cs typeface="Inter" pitchFamily="34" charset="-120"/>
              </a:rPr>
              <a:t>1/98</a:t>
            </a:r>
            <a:endParaRPr lang="en-US" sz="656" dirty="0">
              <a:solidFill>
                <a:prstClr val="black"/>
              </a:solidFill>
              <a:latin typeface="Calibri" panose="020F0502020204030204"/>
            </a:endParaRPr>
          </a:p>
        </p:txBody>
      </p:sp>
      <p:sp>
        <p:nvSpPr>
          <p:cNvPr id="34" name="Text 20">
            <a:extLst>
              <a:ext uri="{FF2B5EF4-FFF2-40B4-BE49-F238E27FC236}">
                <a16:creationId xmlns:a16="http://schemas.microsoft.com/office/drawing/2014/main" id="{9D78D46A-1393-1D85-1D6D-FF69E922ACB4}"/>
              </a:ext>
            </a:extLst>
          </p:cNvPr>
          <p:cNvSpPr/>
          <p:nvPr/>
        </p:nvSpPr>
        <p:spPr>
          <a:xfrm>
            <a:off x="1404384" y="1697975"/>
            <a:ext cx="606941" cy="106325"/>
          </a:xfrm>
          <a:prstGeom prst="rect">
            <a:avLst/>
          </a:prstGeom>
          <a:noFill/>
          <a:ln/>
        </p:spPr>
        <p:txBody>
          <a:bodyPr wrap="none" lIns="0" tIns="0" rIns="0" bIns="0" rtlCol="0" anchor="ctr">
            <a:normAutofit/>
          </a:bodyPr>
          <a:lstStyle/>
          <a:p>
            <a:pPr defTabSz="1219170"/>
            <a:r>
              <a:rPr lang="en-US" sz="548" dirty="0">
                <a:solidFill>
                  <a:srgbClr val="8F9395"/>
                </a:solidFill>
                <a:latin typeface="Inter" pitchFamily="34" charset="0"/>
                <a:ea typeface="Inter" pitchFamily="34" charset="-122"/>
                <a:cs typeface="Inter" pitchFamily="34" charset="-120"/>
              </a:rPr>
              <a:t>CIRCUMFERENCE</a:t>
            </a:r>
            <a:endParaRPr lang="en-US" sz="548" dirty="0">
              <a:solidFill>
                <a:prstClr val="black"/>
              </a:solidFill>
              <a:latin typeface="Calibri" panose="020F0502020204030204"/>
            </a:endParaRPr>
          </a:p>
        </p:txBody>
      </p:sp>
      <p:sp>
        <p:nvSpPr>
          <p:cNvPr id="35" name="Text 21">
            <a:extLst>
              <a:ext uri="{FF2B5EF4-FFF2-40B4-BE49-F238E27FC236}">
                <a16:creationId xmlns:a16="http://schemas.microsoft.com/office/drawing/2014/main" id="{D754991E-DA6E-09EA-F2F1-95E436B0A08C}"/>
              </a:ext>
            </a:extLst>
          </p:cNvPr>
          <p:cNvSpPr/>
          <p:nvPr/>
        </p:nvSpPr>
        <p:spPr>
          <a:xfrm>
            <a:off x="4629594" y="1569499"/>
            <a:ext cx="168349" cy="101896"/>
          </a:xfrm>
          <a:prstGeom prst="rect">
            <a:avLst/>
          </a:prstGeom>
          <a:noFill/>
          <a:ln/>
        </p:spPr>
        <p:txBody>
          <a:bodyPr wrap="none" lIns="0" tIns="0" rIns="0" bIns="0" rtlCol="0" anchor="ctr">
            <a:normAutofit lnSpcReduction="10000"/>
          </a:bodyPr>
          <a:lstStyle/>
          <a:p>
            <a:pPr defTabSz="1219170"/>
            <a:r>
              <a:rPr lang="en-US" sz="691" dirty="0">
                <a:solidFill>
                  <a:srgbClr val="93979A"/>
                </a:solidFill>
                <a:latin typeface="Inter" pitchFamily="34" charset="0"/>
                <a:ea typeface="Inter" pitchFamily="34" charset="-122"/>
                <a:cs typeface="Inter" pitchFamily="34" charset="-120"/>
              </a:rPr>
              <a:t>1/37</a:t>
            </a:r>
            <a:endParaRPr lang="en-US" sz="691" dirty="0">
              <a:solidFill>
                <a:prstClr val="black"/>
              </a:solidFill>
              <a:latin typeface="Calibri" panose="020F0502020204030204"/>
            </a:endParaRPr>
          </a:p>
        </p:txBody>
      </p:sp>
      <p:sp>
        <p:nvSpPr>
          <p:cNvPr id="36" name="Text 22">
            <a:extLst>
              <a:ext uri="{FF2B5EF4-FFF2-40B4-BE49-F238E27FC236}">
                <a16:creationId xmlns:a16="http://schemas.microsoft.com/office/drawing/2014/main" id="{20606ED4-ACBF-52D2-64AA-A8ECB434E126}"/>
              </a:ext>
            </a:extLst>
          </p:cNvPr>
          <p:cNvSpPr/>
          <p:nvPr/>
        </p:nvSpPr>
        <p:spPr>
          <a:xfrm>
            <a:off x="1749942" y="842941"/>
            <a:ext cx="2844209" cy="358849"/>
          </a:xfrm>
          <a:prstGeom prst="rect">
            <a:avLst/>
          </a:prstGeom>
          <a:noFill/>
          <a:ln/>
        </p:spPr>
        <p:txBody>
          <a:bodyPr wrap="none" lIns="0" tIns="0" rIns="0" bIns="0" rtlCol="0" anchor="ctr">
            <a:normAutofit/>
          </a:bodyPr>
          <a:lstStyle/>
          <a:p>
            <a:pPr defTabSz="1219170"/>
            <a:r>
              <a:rPr lang="en-US" sz="2000" dirty="0">
                <a:solidFill>
                  <a:schemeClr val="accent1"/>
                </a:solidFill>
                <a:latin typeface="+mj-lt"/>
                <a:ea typeface="Playfair Display" pitchFamily="34" charset="-122"/>
                <a:cs typeface="Playfair Display" pitchFamily="34" charset="-120"/>
              </a:rPr>
              <a:t>Aleatory Uncertainty</a:t>
            </a:r>
            <a:endParaRPr lang="en-US" sz="2000" dirty="0">
              <a:solidFill>
                <a:schemeClr val="accent1"/>
              </a:solidFill>
              <a:latin typeface="+mj-lt"/>
            </a:endParaRPr>
          </a:p>
        </p:txBody>
      </p:sp>
    </p:spTree>
    <p:extLst>
      <p:ext uri="{BB962C8B-B14F-4D97-AF65-F5344CB8AC3E}">
        <p14:creationId xmlns:p14="http://schemas.microsoft.com/office/powerpoint/2010/main" val="474502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51060-3F24-5F49-0957-7A317095B3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2D4BF8-6140-BF40-2E89-5A8B291667B7}"/>
              </a:ext>
            </a:extLst>
          </p:cNvPr>
          <p:cNvSpPr>
            <a:spLocks noGrp="1"/>
          </p:cNvSpPr>
          <p:nvPr>
            <p:ph type="title"/>
          </p:nvPr>
        </p:nvSpPr>
        <p:spPr>
          <a:xfrm>
            <a:off x="326849" y="288390"/>
            <a:ext cx="11599170" cy="474808"/>
          </a:xfrm>
        </p:spPr>
        <p:txBody>
          <a:bodyPr/>
          <a:lstStyle/>
          <a:p>
            <a:r>
              <a:rPr lang="en-US" dirty="0"/>
              <a:t>Mastering the Unknowable: Why Actuaries Lead in Knightian Uncertainty</a:t>
            </a:r>
          </a:p>
        </p:txBody>
      </p:sp>
      <p:sp>
        <p:nvSpPr>
          <p:cNvPr id="4" name="Slide Number Placeholder 3">
            <a:extLst>
              <a:ext uri="{FF2B5EF4-FFF2-40B4-BE49-F238E27FC236}">
                <a16:creationId xmlns:a16="http://schemas.microsoft.com/office/drawing/2014/main" id="{0E83002D-B25A-3BB9-0D88-497897432F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1AFF56-1126-4107-9C02-BC0EFBF16431}" type="slidenum">
              <a:rPr kumimoji="0" lang="en-GB" sz="1000" b="0" i="0" u="none" strike="noStrike" kern="1200" cap="none" spc="0" normalizeH="0" baseline="0" noProof="0" smtClean="0">
                <a:ln>
                  <a:noFill/>
                </a:ln>
                <a:solidFill>
                  <a:srgbClr val="000000"/>
                </a:solidFill>
                <a:effectLst/>
                <a:uLnTx/>
                <a:uFillTx/>
                <a:latin typeface="ABC Oracle Medium" panose="020B0504040202060203" pitchFamily="34"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000" b="0" i="0" u="none" strike="noStrike" kern="1200" cap="none" spc="0" normalizeH="0" baseline="0" noProof="0" dirty="0">
              <a:ln>
                <a:noFill/>
              </a:ln>
              <a:solidFill>
                <a:srgbClr val="000000"/>
              </a:solidFill>
              <a:effectLst/>
              <a:uLnTx/>
              <a:uFillTx/>
              <a:latin typeface="ABC Oracle Medium" panose="020B0504040202060203" pitchFamily="34" charset="77"/>
              <a:ea typeface="+mn-ea"/>
              <a:cs typeface="+mn-cs"/>
            </a:endParaRPr>
          </a:p>
        </p:txBody>
      </p:sp>
      <p:pic>
        <p:nvPicPr>
          <p:cNvPr id="3" name="Image 1" descr="preencoded.png">
            <a:extLst>
              <a:ext uri="{FF2B5EF4-FFF2-40B4-BE49-F238E27FC236}">
                <a16:creationId xmlns:a16="http://schemas.microsoft.com/office/drawing/2014/main" id="{D372E938-AD74-C00E-E6A1-9B3F78F89ECB}"/>
              </a:ext>
            </a:extLst>
          </p:cNvPr>
          <p:cNvPicPr>
            <a:picLocks noChangeAspect="1"/>
          </p:cNvPicPr>
          <p:nvPr/>
        </p:nvPicPr>
        <p:blipFill>
          <a:blip r:embed="rId2"/>
          <a:stretch>
            <a:fillRect/>
          </a:stretch>
        </p:blipFill>
        <p:spPr>
          <a:xfrm>
            <a:off x="9697779" y="4483397"/>
            <a:ext cx="1856268" cy="1174012"/>
          </a:xfrm>
          <a:prstGeom prst="rect">
            <a:avLst/>
          </a:prstGeom>
        </p:spPr>
      </p:pic>
      <p:pic>
        <p:nvPicPr>
          <p:cNvPr id="7" name="Image 2" descr="preencoded.png">
            <a:extLst>
              <a:ext uri="{FF2B5EF4-FFF2-40B4-BE49-F238E27FC236}">
                <a16:creationId xmlns:a16="http://schemas.microsoft.com/office/drawing/2014/main" id="{5F0428DF-2865-AEB7-209B-3A713852F003}"/>
              </a:ext>
            </a:extLst>
          </p:cNvPr>
          <p:cNvPicPr>
            <a:picLocks noChangeAspect="1"/>
          </p:cNvPicPr>
          <p:nvPr/>
        </p:nvPicPr>
        <p:blipFill>
          <a:blip r:embed="rId3"/>
          <a:stretch>
            <a:fillRect/>
          </a:stretch>
        </p:blipFill>
        <p:spPr>
          <a:xfrm>
            <a:off x="9724360" y="4567570"/>
            <a:ext cx="549349" cy="766431"/>
          </a:xfrm>
          <a:prstGeom prst="rect">
            <a:avLst/>
          </a:prstGeom>
        </p:spPr>
      </p:pic>
      <p:pic>
        <p:nvPicPr>
          <p:cNvPr id="9" name="Image 3" descr="preencoded.png">
            <a:extLst>
              <a:ext uri="{FF2B5EF4-FFF2-40B4-BE49-F238E27FC236}">
                <a16:creationId xmlns:a16="http://schemas.microsoft.com/office/drawing/2014/main" id="{3801CB33-E8DC-4B4B-8B1D-C9CBBB4947F2}"/>
              </a:ext>
            </a:extLst>
          </p:cNvPr>
          <p:cNvPicPr>
            <a:picLocks noChangeAspect="1"/>
          </p:cNvPicPr>
          <p:nvPr/>
        </p:nvPicPr>
        <p:blipFill>
          <a:blip r:embed="rId4"/>
          <a:stretch>
            <a:fillRect/>
          </a:stretch>
        </p:blipFill>
        <p:spPr>
          <a:xfrm>
            <a:off x="9702209" y="5023885"/>
            <a:ext cx="474035" cy="332268"/>
          </a:xfrm>
          <a:prstGeom prst="rect">
            <a:avLst/>
          </a:prstGeom>
        </p:spPr>
      </p:pic>
      <p:pic>
        <p:nvPicPr>
          <p:cNvPr id="22" name="Image 4" descr="preencoded.png">
            <a:extLst>
              <a:ext uri="{FF2B5EF4-FFF2-40B4-BE49-F238E27FC236}">
                <a16:creationId xmlns:a16="http://schemas.microsoft.com/office/drawing/2014/main" id="{BDD5148D-D07E-17E7-A862-52C007756962}"/>
              </a:ext>
            </a:extLst>
          </p:cNvPr>
          <p:cNvPicPr>
            <a:picLocks noChangeAspect="1"/>
          </p:cNvPicPr>
          <p:nvPr/>
        </p:nvPicPr>
        <p:blipFill>
          <a:blip r:embed="rId5"/>
          <a:stretch>
            <a:fillRect/>
          </a:stretch>
        </p:blipFill>
        <p:spPr>
          <a:xfrm>
            <a:off x="9719931" y="4505547"/>
            <a:ext cx="544919" cy="496187"/>
          </a:xfrm>
          <a:prstGeom prst="rect">
            <a:avLst/>
          </a:prstGeom>
        </p:spPr>
      </p:pic>
      <p:pic>
        <p:nvPicPr>
          <p:cNvPr id="23" name="Image 5" descr="preencoded.png">
            <a:extLst>
              <a:ext uri="{FF2B5EF4-FFF2-40B4-BE49-F238E27FC236}">
                <a16:creationId xmlns:a16="http://schemas.microsoft.com/office/drawing/2014/main" id="{584D405B-C205-AD99-9BA3-D361BF8F11FB}"/>
              </a:ext>
            </a:extLst>
          </p:cNvPr>
          <p:cNvPicPr>
            <a:picLocks noChangeAspect="1"/>
          </p:cNvPicPr>
          <p:nvPr/>
        </p:nvPicPr>
        <p:blipFill>
          <a:blip r:embed="rId6"/>
          <a:stretch>
            <a:fillRect/>
          </a:stretch>
        </p:blipFill>
        <p:spPr>
          <a:xfrm>
            <a:off x="637954" y="4470104"/>
            <a:ext cx="1767663" cy="1249325"/>
          </a:xfrm>
          <a:prstGeom prst="rect">
            <a:avLst/>
          </a:prstGeom>
        </p:spPr>
      </p:pic>
      <p:pic>
        <p:nvPicPr>
          <p:cNvPr id="38" name="Image 6" descr="preencoded.png">
            <a:extLst>
              <a:ext uri="{FF2B5EF4-FFF2-40B4-BE49-F238E27FC236}">
                <a16:creationId xmlns:a16="http://schemas.microsoft.com/office/drawing/2014/main" id="{3452D416-7265-2E8B-1074-CEA90F6E7A07}"/>
              </a:ext>
            </a:extLst>
          </p:cNvPr>
          <p:cNvPicPr>
            <a:picLocks noChangeAspect="1"/>
          </p:cNvPicPr>
          <p:nvPr/>
        </p:nvPicPr>
        <p:blipFill>
          <a:blip r:embed="rId7"/>
          <a:stretch>
            <a:fillRect/>
          </a:stretch>
        </p:blipFill>
        <p:spPr>
          <a:xfrm>
            <a:off x="3477732" y="3384148"/>
            <a:ext cx="5240965" cy="2915093"/>
          </a:xfrm>
          <a:prstGeom prst="rect">
            <a:avLst/>
          </a:prstGeom>
        </p:spPr>
      </p:pic>
      <p:pic>
        <p:nvPicPr>
          <p:cNvPr id="39" name="Image 7" descr="preencoded.png">
            <a:extLst>
              <a:ext uri="{FF2B5EF4-FFF2-40B4-BE49-F238E27FC236}">
                <a16:creationId xmlns:a16="http://schemas.microsoft.com/office/drawing/2014/main" id="{2C9C1607-9BAD-1F97-597E-1E522CCC4C54}"/>
              </a:ext>
            </a:extLst>
          </p:cNvPr>
          <p:cNvPicPr>
            <a:picLocks noChangeAspect="1"/>
          </p:cNvPicPr>
          <p:nvPr/>
        </p:nvPicPr>
        <p:blipFill>
          <a:blip r:embed="rId8"/>
          <a:stretch>
            <a:fillRect/>
          </a:stretch>
        </p:blipFill>
        <p:spPr>
          <a:xfrm>
            <a:off x="6087141" y="5727742"/>
            <a:ext cx="22151" cy="416441"/>
          </a:xfrm>
          <a:prstGeom prst="rect">
            <a:avLst/>
          </a:prstGeom>
        </p:spPr>
      </p:pic>
      <p:pic>
        <p:nvPicPr>
          <p:cNvPr id="40" name="Image 8" descr="preencoded.png">
            <a:extLst>
              <a:ext uri="{FF2B5EF4-FFF2-40B4-BE49-F238E27FC236}">
                <a16:creationId xmlns:a16="http://schemas.microsoft.com/office/drawing/2014/main" id="{8E824792-49AC-2FD0-20ED-82090A1CE0CB}"/>
              </a:ext>
            </a:extLst>
          </p:cNvPr>
          <p:cNvPicPr>
            <a:picLocks noChangeAspect="1"/>
          </p:cNvPicPr>
          <p:nvPr/>
        </p:nvPicPr>
        <p:blipFill>
          <a:blip r:embed="rId9"/>
          <a:stretch>
            <a:fillRect/>
          </a:stretch>
        </p:blipFill>
        <p:spPr>
          <a:xfrm>
            <a:off x="3597350" y="5683439"/>
            <a:ext cx="5010593" cy="13291"/>
          </a:xfrm>
          <a:prstGeom prst="rect">
            <a:avLst/>
          </a:prstGeom>
        </p:spPr>
      </p:pic>
      <p:pic>
        <p:nvPicPr>
          <p:cNvPr id="41" name="Image 9" descr="preencoded.png">
            <a:extLst>
              <a:ext uri="{FF2B5EF4-FFF2-40B4-BE49-F238E27FC236}">
                <a16:creationId xmlns:a16="http://schemas.microsoft.com/office/drawing/2014/main" id="{52126F31-39C9-734B-EA7B-A4F292D9725B}"/>
              </a:ext>
            </a:extLst>
          </p:cNvPr>
          <p:cNvPicPr>
            <a:picLocks noChangeAspect="1"/>
          </p:cNvPicPr>
          <p:nvPr/>
        </p:nvPicPr>
        <p:blipFill>
          <a:blip r:embed="rId10"/>
          <a:stretch>
            <a:fillRect/>
          </a:stretch>
        </p:blipFill>
        <p:spPr>
          <a:xfrm>
            <a:off x="6087141" y="5054346"/>
            <a:ext cx="22151" cy="584791"/>
          </a:xfrm>
          <a:prstGeom prst="rect">
            <a:avLst/>
          </a:prstGeom>
        </p:spPr>
      </p:pic>
      <p:pic>
        <p:nvPicPr>
          <p:cNvPr id="42" name="Image 10" descr="preencoded.png">
            <a:extLst>
              <a:ext uri="{FF2B5EF4-FFF2-40B4-BE49-F238E27FC236}">
                <a16:creationId xmlns:a16="http://schemas.microsoft.com/office/drawing/2014/main" id="{611266A6-8F2A-35D4-272B-02877DFCC8D0}"/>
              </a:ext>
            </a:extLst>
          </p:cNvPr>
          <p:cNvPicPr>
            <a:picLocks noChangeAspect="1"/>
          </p:cNvPicPr>
          <p:nvPr/>
        </p:nvPicPr>
        <p:blipFill>
          <a:blip r:embed="rId11"/>
          <a:stretch>
            <a:fillRect/>
          </a:stretch>
        </p:blipFill>
        <p:spPr>
          <a:xfrm>
            <a:off x="6087141" y="4460695"/>
            <a:ext cx="22151" cy="505047"/>
          </a:xfrm>
          <a:prstGeom prst="rect">
            <a:avLst/>
          </a:prstGeom>
        </p:spPr>
      </p:pic>
      <p:pic>
        <p:nvPicPr>
          <p:cNvPr id="43" name="Image 11" descr="preencoded.png">
            <a:extLst>
              <a:ext uri="{FF2B5EF4-FFF2-40B4-BE49-F238E27FC236}">
                <a16:creationId xmlns:a16="http://schemas.microsoft.com/office/drawing/2014/main" id="{6621C22C-DAF8-9EBB-7789-5BA726C26155}"/>
              </a:ext>
            </a:extLst>
          </p:cNvPr>
          <p:cNvPicPr>
            <a:picLocks noChangeAspect="1"/>
          </p:cNvPicPr>
          <p:nvPr/>
        </p:nvPicPr>
        <p:blipFill>
          <a:blip r:embed="rId12"/>
          <a:stretch>
            <a:fillRect/>
          </a:stretch>
        </p:blipFill>
        <p:spPr>
          <a:xfrm>
            <a:off x="3495454" y="3809451"/>
            <a:ext cx="5223244" cy="646813"/>
          </a:xfrm>
          <a:prstGeom prst="rect">
            <a:avLst/>
          </a:prstGeom>
        </p:spPr>
      </p:pic>
      <p:pic>
        <p:nvPicPr>
          <p:cNvPr id="44" name="Image 12" descr="preencoded.png">
            <a:extLst>
              <a:ext uri="{FF2B5EF4-FFF2-40B4-BE49-F238E27FC236}">
                <a16:creationId xmlns:a16="http://schemas.microsoft.com/office/drawing/2014/main" id="{D1AED6E9-E6F2-A511-1FB4-4078A7FC1DB2}"/>
              </a:ext>
            </a:extLst>
          </p:cNvPr>
          <p:cNvPicPr>
            <a:picLocks noChangeAspect="1"/>
          </p:cNvPicPr>
          <p:nvPr/>
        </p:nvPicPr>
        <p:blipFill>
          <a:blip r:embed="rId13"/>
          <a:stretch>
            <a:fillRect/>
          </a:stretch>
        </p:blipFill>
        <p:spPr>
          <a:xfrm>
            <a:off x="3548616" y="3858183"/>
            <a:ext cx="5161221" cy="593651"/>
          </a:xfrm>
          <a:prstGeom prst="rect">
            <a:avLst/>
          </a:prstGeom>
        </p:spPr>
      </p:pic>
      <p:pic>
        <p:nvPicPr>
          <p:cNvPr id="45" name="Image 13" descr="preencoded.png">
            <a:extLst>
              <a:ext uri="{FF2B5EF4-FFF2-40B4-BE49-F238E27FC236}">
                <a16:creationId xmlns:a16="http://schemas.microsoft.com/office/drawing/2014/main" id="{73F7971E-FBA8-8F07-EA6F-59C5905C32DD}"/>
              </a:ext>
            </a:extLst>
          </p:cNvPr>
          <p:cNvPicPr>
            <a:picLocks noChangeAspect="1"/>
          </p:cNvPicPr>
          <p:nvPr/>
        </p:nvPicPr>
        <p:blipFill>
          <a:blip r:embed="rId14"/>
          <a:stretch>
            <a:fillRect/>
          </a:stretch>
        </p:blipFill>
        <p:spPr>
          <a:xfrm>
            <a:off x="3508745" y="3428451"/>
            <a:ext cx="5196663" cy="389860"/>
          </a:xfrm>
          <a:prstGeom prst="rect">
            <a:avLst/>
          </a:prstGeom>
        </p:spPr>
      </p:pic>
      <p:sp>
        <p:nvSpPr>
          <p:cNvPr id="46" name="Text 0">
            <a:extLst>
              <a:ext uri="{FF2B5EF4-FFF2-40B4-BE49-F238E27FC236}">
                <a16:creationId xmlns:a16="http://schemas.microsoft.com/office/drawing/2014/main" id="{049FBEEC-2CC5-3BF6-4B48-BB875B3FF414}"/>
              </a:ext>
            </a:extLst>
          </p:cNvPr>
          <p:cNvSpPr/>
          <p:nvPr/>
        </p:nvSpPr>
        <p:spPr>
          <a:xfrm>
            <a:off x="3699244" y="3525915"/>
            <a:ext cx="4851104" cy="225941"/>
          </a:xfrm>
          <a:prstGeom prst="rect">
            <a:avLst/>
          </a:prstGeom>
          <a:noFill/>
          <a:ln/>
        </p:spPr>
        <p:txBody>
          <a:bodyPr wrap="none" lIns="0" tIns="0" rIns="0" bIns="0" rtlCol="0" anchor="ctr">
            <a:normAutofit/>
          </a:bodyPr>
          <a:lstStyle/>
          <a:p>
            <a:pPr defTabSz="1219170"/>
            <a:r>
              <a:rPr lang="en-US" sz="1189" b="1" dirty="0">
                <a:solidFill>
                  <a:srgbClr val="343230"/>
                </a:solidFill>
                <a:latin typeface="Inter" pitchFamily="34" charset="0"/>
                <a:ea typeface="Inter" pitchFamily="34" charset="-122"/>
                <a:cs typeface="Inter" pitchFamily="34" charset="-120"/>
              </a:rPr>
              <a:t>COMPARISON: TRADITIONAL RISK VS.KNIGHTIAN UNCERTAINTY</a:t>
            </a:r>
            <a:endParaRPr lang="en-US" sz="1189" dirty="0">
              <a:solidFill>
                <a:prstClr val="black"/>
              </a:solidFill>
              <a:latin typeface="Calibri" panose="020F0502020204030204"/>
            </a:endParaRPr>
          </a:p>
        </p:txBody>
      </p:sp>
      <p:pic>
        <p:nvPicPr>
          <p:cNvPr id="47" name="Image 14" descr="preencoded.png">
            <a:extLst>
              <a:ext uri="{FF2B5EF4-FFF2-40B4-BE49-F238E27FC236}">
                <a16:creationId xmlns:a16="http://schemas.microsoft.com/office/drawing/2014/main" id="{0A280404-7FAD-2E21-117A-DA2E599284F0}"/>
              </a:ext>
            </a:extLst>
          </p:cNvPr>
          <p:cNvPicPr>
            <a:picLocks noChangeAspect="1"/>
          </p:cNvPicPr>
          <p:nvPr/>
        </p:nvPicPr>
        <p:blipFill>
          <a:blip r:embed="rId15"/>
          <a:stretch>
            <a:fillRect/>
          </a:stretch>
        </p:blipFill>
        <p:spPr>
          <a:xfrm>
            <a:off x="8275675" y="3765148"/>
            <a:ext cx="722128" cy="708837"/>
          </a:xfrm>
          <a:prstGeom prst="rect">
            <a:avLst/>
          </a:prstGeom>
        </p:spPr>
      </p:pic>
      <p:pic>
        <p:nvPicPr>
          <p:cNvPr id="48" name="Image 15" descr="preencoded.png">
            <a:extLst>
              <a:ext uri="{FF2B5EF4-FFF2-40B4-BE49-F238E27FC236}">
                <a16:creationId xmlns:a16="http://schemas.microsoft.com/office/drawing/2014/main" id="{B6DDCCB7-9261-DCC2-05F7-824055AB0016}"/>
              </a:ext>
            </a:extLst>
          </p:cNvPr>
          <p:cNvPicPr>
            <a:picLocks noChangeAspect="1"/>
          </p:cNvPicPr>
          <p:nvPr/>
        </p:nvPicPr>
        <p:blipFill>
          <a:blip r:embed="rId16"/>
          <a:stretch>
            <a:fillRect/>
          </a:stretch>
        </p:blipFill>
        <p:spPr>
          <a:xfrm>
            <a:off x="3203059" y="3774008"/>
            <a:ext cx="708837" cy="682256"/>
          </a:xfrm>
          <a:prstGeom prst="rect">
            <a:avLst/>
          </a:prstGeom>
        </p:spPr>
      </p:pic>
      <p:pic>
        <p:nvPicPr>
          <p:cNvPr id="49" name="Image 16" descr="preencoded.png">
            <a:extLst>
              <a:ext uri="{FF2B5EF4-FFF2-40B4-BE49-F238E27FC236}">
                <a16:creationId xmlns:a16="http://schemas.microsoft.com/office/drawing/2014/main" id="{9B2823CE-1235-6648-BA80-980298CA9B2B}"/>
              </a:ext>
            </a:extLst>
          </p:cNvPr>
          <p:cNvPicPr>
            <a:picLocks noChangeAspect="1"/>
          </p:cNvPicPr>
          <p:nvPr/>
        </p:nvPicPr>
        <p:blipFill>
          <a:blip r:embed="rId17"/>
          <a:stretch>
            <a:fillRect/>
          </a:stretch>
        </p:blipFill>
        <p:spPr>
          <a:xfrm>
            <a:off x="3225209" y="3805020"/>
            <a:ext cx="2861931" cy="620232"/>
          </a:xfrm>
          <a:prstGeom prst="rect">
            <a:avLst/>
          </a:prstGeom>
        </p:spPr>
      </p:pic>
      <p:pic>
        <p:nvPicPr>
          <p:cNvPr id="50" name="Image 17" descr="preencoded.png">
            <a:extLst>
              <a:ext uri="{FF2B5EF4-FFF2-40B4-BE49-F238E27FC236}">
                <a16:creationId xmlns:a16="http://schemas.microsoft.com/office/drawing/2014/main" id="{BF0E8AC2-D353-1E62-6141-18FB9065C693}"/>
              </a:ext>
            </a:extLst>
          </p:cNvPr>
          <p:cNvPicPr>
            <a:picLocks noChangeAspect="1"/>
          </p:cNvPicPr>
          <p:nvPr/>
        </p:nvPicPr>
        <p:blipFill>
          <a:blip r:embed="rId18"/>
          <a:stretch>
            <a:fillRect/>
          </a:stretch>
        </p:blipFill>
        <p:spPr>
          <a:xfrm>
            <a:off x="9281338" y="3021419"/>
            <a:ext cx="890477" cy="1036675"/>
          </a:xfrm>
          <a:prstGeom prst="rect">
            <a:avLst/>
          </a:prstGeom>
        </p:spPr>
      </p:pic>
      <p:pic>
        <p:nvPicPr>
          <p:cNvPr id="51" name="Image 18" descr="preencoded.png">
            <a:extLst>
              <a:ext uri="{FF2B5EF4-FFF2-40B4-BE49-F238E27FC236}">
                <a16:creationId xmlns:a16="http://schemas.microsoft.com/office/drawing/2014/main" id="{7BED3E03-DA2F-DF0F-62EF-132562EF01EF}"/>
              </a:ext>
            </a:extLst>
          </p:cNvPr>
          <p:cNvPicPr>
            <a:picLocks noChangeAspect="1"/>
          </p:cNvPicPr>
          <p:nvPr/>
        </p:nvPicPr>
        <p:blipFill>
          <a:blip r:embed="rId19"/>
          <a:stretch>
            <a:fillRect/>
          </a:stretch>
        </p:blipFill>
        <p:spPr>
          <a:xfrm>
            <a:off x="10335732" y="1408814"/>
            <a:ext cx="1851837" cy="1510709"/>
          </a:xfrm>
          <a:prstGeom prst="rect">
            <a:avLst/>
          </a:prstGeom>
        </p:spPr>
      </p:pic>
      <p:pic>
        <p:nvPicPr>
          <p:cNvPr id="52" name="Image 19" descr="preencoded.png">
            <a:extLst>
              <a:ext uri="{FF2B5EF4-FFF2-40B4-BE49-F238E27FC236}">
                <a16:creationId xmlns:a16="http://schemas.microsoft.com/office/drawing/2014/main" id="{5A3F8941-7EC6-AF57-7820-7EC27FA57B9B}"/>
              </a:ext>
            </a:extLst>
          </p:cNvPr>
          <p:cNvPicPr>
            <a:picLocks noChangeAspect="1"/>
          </p:cNvPicPr>
          <p:nvPr/>
        </p:nvPicPr>
        <p:blipFill>
          <a:blip r:embed="rId20"/>
          <a:stretch>
            <a:fillRect/>
          </a:stretch>
        </p:blipFill>
        <p:spPr>
          <a:xfrm>
            <a:off x="6702941" y="1484129"/>
            <a:ext cx="1617035" cy="1541721"/>
          </a:xfrm>
          <a:prstGeom prst="rect">
            <a:avLst/>
          </a:prstGeom>
        </p:spPr>
      </p:pic>
      <p:pic>
        <p:nvPicPr>
          <p:cNvPr id="53" name="Image 20" descr="preencoded.png">
            <a:extLst>
              <a:ext uri="{FF2B5EF4-FFF2-40B4-BE49-F238E27FC236}">
                <a16:creationId xmlns:a16="http://schemas.microsoft.com/office/drawing/2014/main" id="{D160F0AE-CE60-CCA1-9B09-D8CD8E0BBB82}"/>
              </a:ext>
            </a:extLst>
          </p:cNvPr>
          <p:cNvPicPr>
            <a:picLocks noChangeAspect="1"/>
          </p:cNvPicPr>
          <p:nvPr/>
        </p:nvPicPr>
        <p:blipFill>
          <a:blip r:embed="rId21"/>
          <a:stretch>
            <a:fillRect/>
          </a:stretch>
        </p:blipFill>
        <p:spPr>
          <a:xfrm>
            <a:off x="6951035" y="2941676"/>
            <a:ext cx="1089837" cy="75313"/>
          </a:xfrm>
          <a:prstGeom prst="rect">
            <a:avLst/>
          </a:prstGeom>
        </p:spPr>
      </p:pic>
      <p:pic>
        <p:nvPicPr>
          <p:cNvPr id="54" name="Image 21" descr="preencoded.png">
            <a:extLst>
              <a:ext uri="{FF2B5EF4-FFF2-40B4-BE49-F238E27FC236}">
                <a16:creationId xmlns:a16="http://schemas.microsoft.com/office/drawing/2014/main" id="{967C03FC-20D9-D42A-4F68-51654186764D}"/>
              </a:ext>
            </a:extLst>
          </p:cNvPr>
          <p:cNvPicPr>
            <a:picLocks noChangeAspect="1"/>
          </p:cNvPicPr>
          <p:nvPr/>
        </p:nvPicPr>
        <p:blipFill>
          <a:blip r:embed="rId22"/>
          <a:stretch>
            <a:fillRect/>
          </a:stretch>
        </p:blipFill>
        <p:spPr>
          <a:xfrm>
            <a:off x="3765698" y="1373373"/>
            <a:ext cx="1953732" cy="1807535"/>
          </a:xfrm>
          <a:prstGeom prst="rect">
            <a:avLst/>
          </a:prstGeom>
        </p:spPr>
      </p:pic>
      <p:pic>
        <p:nvPicPr>
          <p:cNvPr id="55" name="Image 22" descr="preencoded.png">
            <a:extLst>
              <a:ext uri="{FF2B5EF4-FFF2-40B4-BE49-F238E27FC236}">
                <a16:creationId xmlns:a16="http://schemas.microsoft.com/office/drawing/2014/main" id="{9A26429C-F3E3-F370-D0EE-B92A79231D4D}"/>
              </a:ext>
            </a:extLst>
          </p:cNvPr>
          <p:cNvPicPr>
            <a:picLocks noChangeAspect="1"/>
          </p:cNvPicPr>
          <p:nvPr/>
        </p:nvPicPr>
        <p:blipFill>
          <a:blip r:embed="rId23"/>
          <a:stretch>
            <a:fillRect/>
          </a:stretch>
        </p:blipFill>
        <p:spPr>
          <a:xfrm>
            <a:off x="1891710" y="2994837"/>
            <a:ext cx="1134140" cy="1103128"/>
          </a:xfrm>
          <a:prstGeom prst="rect">
            <a:avLst/>
          </a:prstGeom>
        </p:spPr>
      </p:pic>
      <p:pic>
        <p:nvPicPr>
          <p:cNvPr id="56" name="Image 23" descr="preencoded.png">
            <a:extLst>
              <a:ext uri="{FF2B5EF4-FFF2-40B4-BE49-F238E27FC236}">
                <a16:creationId xmlns:a16="http://schemas.microsoft.com/office/drawing/2014/main" id="{A3987190-1F8D-0976-B1B5-9061B938034A}"/>
              </a:ext>
            </a:extLst>
          </p:cNvPr>
          <p:cNvPicPr>
            <a:picLocks noChangeAspect="1"/>
          </p:cNvPicPr>
          <p:nvPr/>
        </p:nvPicPr>
        <p:blipFill>
          <a:blip r:embed="rId24"/>
          <a:stretch>
            <a:fillRect/>
          </a:stretch>
        </p:blipFill>
        <p:spPr>
          <a:xfrm>
            <a:off x="1" y="1298059"/>
            <a:ext cx="2254988" cy="1603744"/>
          </a:xfrm>
          <a:prstGeom prst="rect">
            <a:avLst/>
          </a:prstGeom>
        </p:spPr>
      </p:pic>
      <p:sp>
        <p:nvSpPr>
          <p:cNvPr id="57" name="Shape 1">
            <a:extLst>
              <a:ext uri="{FF2B5EF4-FFF2-40B4-BE49-F238E27FC236}">
                <a16:creationId xmlns:a16="http://schemas.microsoft.com/office/drawing/2014/main" id="{266DC2B1-BAD5-0870-162F-782CD778F7A2}"/>
              </a:ext>
            </a:extLst>
          </p:cNvPr>
          <p:cNvSpPr/>
          <p:nvPr/>
        </p:nvSpPr>
        <p:spPr>
          <a:xfrm>
            <a:off x="6875721" y="974651"/>
            <a:ext cx="3929616" cy="287965"/>
          </a:xfrm>
          <a:prstGeom prst="rect">
            <a:avLst/>
          </a:prstGeom>
          <a:solidFill>
            <a:srgbClr val="5F6F7A"/>
          </a:solidFill>
          <a:ln/>
        </p:spPr>
        <p:txBody>
          <a:bodyPr/>
          <a:lstStyle/>
          <a:p>
            <a:pPr defTabSz="1219170"/>
            <a:endParaRPr lang="en-GB" sz="2400">
              <a:solidFill>
                <a:prstClr val="black"/>
              </a:solidFill>
              <a:latin typeface="Calibri" panose="020F0502020204030204"/>
            </a:endParaRPr>
          </a:p>
        </p:txBody>
      </p:sp>
      <p:sp>
        <p:nvSpPr>
          <p:cNvPr id="58" name="Text 2">
            <a:extLst>
              <a:ext uri="{FF2B5EF4-FFF2-40B4-BE49-F238E27FC236}">
                <a16:creationId xmlns:a16="http://schemas.microsoft.com/office/drawing/2014/main" id="{1FB33F76-A194-06D8-B563-15CDBEFB2106}"/>
              </a:ext>
            </a:extLst>
          </p:cNvPr>
          <p:cNvSpPr/>
          <p:nvPr/>
        </p:nvSpPr>
        <p:spPr>
          <a:xfrm>
            <a:off x="7013059" y="1010094"/>
            <a:ext cx="3694813" cy="208221"/>
          </a:xfrm>
          <a:prstGeom prst="rect">
            <a:avLst/>
          </a:prstGeom>
          <a:noFill/>
          <a:ln/>
        </p:spPr>
        <p:txBody>
          <a:bodyPr wrap="none" lIns="0" tIns="0" rIns="0" bIns="0" rtlCol="0" anchor="ctr">
            <a:normAutofit/>
          </a:bodyPr>
          <a:lstStyle/>
          <a:p>
            <a:pPr defTabSz="1219170"/>
            <a:r>
              <a:rPr lang="en-US" sz="1301" b="1" dirty="0">
                <a:solidFill>
                  <a:srgbClr val="E4E8EA"/>
                </a:solidFill>
                <a:latin typeface="Inter" pitchFamily="34" charset="0"/>
                <a:ea typeface="Inter" pitchFamily="34" charset="-122"/>
                <a:cs typeface="Inter" pitchFamily="34" charset="-120"/>
              </a:rPr>
              <a:t>PROFESSIONAL ACCOUNTABILITY &amp; JUDGMENT</a:t>
            </a:r>
            <a:endParaRPr lang="en-US" sz="1301" dirty="0">
              <a:solidFill>
                <a:prstClr val="black"/>
              </a:solidFill>
              <a:latin typeface="Calibri" panose="020F0502020204030204"/>
            </a:endParaRPr>
          </a:p>
        </p:txBody>
      </p:sp>
      <p:sp>
        <p:nvSpPr>
          <p:cNvPr id="59" name="Shape 3">
            <a:extLst>
              <a:ext uri="{FF2B5EF4-FFF2-40B4-BE49-F238E27FC236}">
                <a16:creationId xmlns:a16="http://schemas.microsoft.com/office/drawing/2014/main" id="{B855AEB0-2F34-4AB0-7814-E446343CA539}"/>
              </a:ext>
            </a:extLst>
          </p:cNvPr>
          <p:cNvSpPr/>
          <p:nvPr/>
        </p:nvSpPr>
        <p:spPr>
          <a:xfrm>
            <a:off x="1878419" y="970222"/>
            <a:ext cx="2352453" cy="292396"/>
          </a:xfrm>
          <a:prstGeom prst="rect">
            <a:avLst/>
          </a:prstGeom>
          <a:solidFill>
            <a:srgbClr val="4C6275"/>
          </a:solidFill>
          <a:ln/>
        </p:spPr>
        <p:txBody>
          <a:bodyPr/>
          <a:lstStyle/>
          <a:p>
            <a:pPr defTabSz="1219170"/>
            <a:endParaRPr lang="en-GB" sz="2400">
              <a:solidFill>
                <a:prstClr val="black"/>
              </a:solidFill>
              <a:latin typeface="Calibri" panose="020F0502020204030204"/>
            </a:endParaRPr>
          </a:p>
        </p:txBody>
      </p:sp>
      <p:sp>
        <p:nvSpPr>
          <p:cNvPr id="60" name="Text 4">
            <a:extLst>
              <a:ext uri="{FF2B5EF4-FFF2-40B4-BE49-F238E27FC236}">
                <a16:creationId xmlns:a16="http://schemas.microsoft.com/office/drawing/2014/main" id="{F08C85B8-E5A4-050F-83DF-9432FEBEA086}"/>
              </a:ext>
            </a:extLst>
          </p:cNvPr>
          <p:cNvSpPr/>
          <p:nvPr/>
        </p:nvSpPr>
        <p:spPr>
          <a:xfrm>
            <a:off x="2006897" y="1010094"/>
            <a:ext cx="2122081" cy="203791"/>
          </a:xfrm>
          <a:prstGeom prst="rect">
            <a:avLst/>
          </a:prstGeom>
          <a:noFill/>
          <a:ln/>
        </p:spPr>
        <p:txBody>
          <a:bodyPr wrap="none" lIns="0" tIns="0" rIns="0" bIns="0" rtlCol="0" anchor="ctr">
            <a:normAutofit/>
          </a:bodyPr>
          <a:lstStyle/>
          <a:p>
            <a:pPr defTabSz="1219170"/>
            <a:r>
              <a:rPr lang="en-US" sz="1312" b="1" dirty="0">
                <a:solidFill>
                  <a:srgbClr val="DCE3E6"/>
                </a:solidFill>
                <a:latin typeface="Inter" pitchFamily="34" charset="0"/>
                <a:ea typeface="Inter" pitchFamily="34" charset="-122"/>
                <a:cs typeface="Inter" pitchFamily="34" charset="-120"/>
              </a:rPr>
              <a:t>THE ANALYTICAL POSTURE</a:t>
            </a:r>
            <a:endParaRPr lang="en-US" sz="1312" dirty="0">
              <a:solidFill>
                <a:prstClr val="black"/>
              </a:solidFill>
              <a:latin typeface="Calibri" panose="020F0502020204030204"/>
            </a:endParaRPr>
          </a:p>
        </p:txBody>
      </p:sp>
      <p:sp>
        <p:nvSpPr>
          <p:cNvPr id="61" name="Text 5">
            <a:extLst>
              <a:ext uri="{FF2B5EF4-FFF2-40B4-BE49-F238E27FC236}">
                <a16:creationId xmlns:a16="http://schemas.microsoft.com/office/drawing/2014/main" id="{D1C957FB-7DED-78E4-72B2-6B31CF42031E}"/>
              </a:ext>
            </a:extLst>
          </p:cNvPr>
          <p:cNvSpPr/>
          <p:nvPr/>
        </p:nvSpPr>
        <p:spPr>
          <a:xfrm>
            <a:off x="9742081" y="6135873"/>
            <a:ext cx="1798675" cy="491756"/>
          </a:xfrm>
          <a:prstGeom prst="rect">
            <a:avLst/>
          </a:prstGeom>
          <a:noFill/>
          <a:ln/>
        </p:spPr>
        <p:txBody>
          <a:bodyPr wrap="none" lIns="0" tIns="0" rIns="0" bIns="0" rtlCol="0" anchor="ctr">
            <a:normAutofit/>
          </a:bodyPr>
          <a:lstStyle/>
          <a:p>
            <a:pPr algn="ctr" defTabSz="1219170"/>
            <a:r>
              <a:rPr lang="en-US" sz="1004" dirty="0">
                <a:solidFill>
                  <a:srgbClr val="3D3D3B"/>
                </a:solidFill>
                <a:latin typeface="Inter" pitchFamily="34" charset="0"/>
                <a:ea typeface="Inter" pitchFamily="34" charset="-122"/>
                <a:cs typeface="Inter" pitchFamily="34" charset="-120"/>
              </a:rPr>
              <a:t>Actuarial training </a:t>
            </a:r>
            <a:r>
              <a:rPr lang="en-US" sz="1004" dirty="0" err="1">
                <a:solidFill>
                  <a:srgbClr val="3D3D3B"/>
                </a:solidFill>
                <a:latin typeface="Inter" pitchFamily="34" charset="0"/>
                <a:ea typeface="Inter" pitchFamily="34" charset="-122"/>
                <a:cs typeface="Inter" pitchFamily="34" charset="-120"/>
              </a:rPr>
              <a:t>prioritises</a:t>
            </a:r>
            <a:r>
              <a:rPr lang="en-US" sz="1004" dirty="0">
                <a:solidFill>
                  <a:srgbClr val="3D3D3B"/>
                </a:solidFill>
                <a:latin typeface="Inter" pitchFamily="34" charset="0"/>
                <a:ea typeface="Inter" pitchFamily="34" charset="-122"/>
                <a:cs typeface="Inter" pitchFamily="34" charset="-120"/>
              </a:rPr>
              <a:t> the</a:t>
            </a:r>
            <a:endParaRPr lang="en-US" sz="1004" dirty="0">
              <a:solidFill>
                <a:prstClr val="black"/>
              </a:solidFill>
              <a:latin typeface="Calibri" panose="020F0502020204030204"/>
            </a:endParaRPr>
          </a:p>
          <a:p>
            <a:pPr algn="ctr" defTabSz="1219170"/>
            <a:r>
              <a:rPr lang="en-US" sz="1004" dirty="0">
                <a:solidFill>
                  <a:srgbClr val="3D3D3B"/>
                </a:solidFill>
                <a:latin typeface="Inter" pitchFamily="34" charset="0"/>
                <a:ea typeface="Inter" pitchFamily="34" charset="-122"/>
                <a:cs typeface="Inter" pitchFamily="34" charset="-120"/>
              </a:rPr>
              <a:t>human judgment required when</a:t>
            </a:r>
            <a:endParaRPr lang="en-US" sz="1004" dirty="0">
              <a:solidFill>
                <a:prstClr val="black"/>
              </a:solidFill>
              <a:latin typeface="Calibri" panose="020F0502020204030204"/>
            </a:endParaRPr>
          </a:p>
          <a:p>
            <a:pPr algn="ctr" defTabSz="1219170"/>
            <a:r>
              <a:rPr lang="en-US" sz="1004" dirty="0">
                <a:solidFill>
                  <a:srgbClr val="3D3D3B"/>
                </a:solidFill>
                <a:latin typeface="Inter" pitchFamily="34" charset="0"/>
                <a:ea typeface="Inter" pitchFamily="34" charset="-122"/>
                <a:cs typeface="Inter" pitchFamily="34" charset="-120"/>
              </a:rPr>
              <a:t>statistical systems fail.</a:t>
            </a:r>
            <a:endParaRPr lang="en-US" sz="1004" dirty="0">
              <a:solidFill>
                <a:prstClr val="black"/>
              </a:solidFill>
              <a:latin typeface="Calibri" panose="020F0502020204030204"/>
            </a:endParaRPr>
          </a:p>
        </p:txBody>
      </p:sp>
      <p:sp>
        <p:nvSpPr>
          <p:cNvPr id="62" name="Text 6">
            <a:extLst>
              <a:ext uri="{FF2B5EF4-FFF2-40B4-BE49-F238E27FC236}">
                <a16:creationId xmlns:a16="http://schemas.microsoft.com/office/drawing/2014/main" id="{B651AE42-FB5E-60DE-8737-11178D199D7C}"/>
              </a:ext>
            </a:extLst>
          </p:cNvPr>
          <p:cNvSpPr/>
          <p:nvPr/>
        </p:nvSpPr>
        <p:spPr>
          <a:xfrm>
            <a:off x="398721" y="6149164"/>
            <a:ext cx="2206256" cy="478465"/>
          </a:xfrm>
          <a:prstGeom prst="rect">
            <a:avLst/>
          </a:prstGeom>
          <a:noFill/>
          <a:ln/>
        </p:spPr>
        <p:txBody>
          <a:bodyPr wrap="none" lIns="0" tIns="0" rIns="0" bIns="0" rtlCol="0" anchor="ctr">
            <a:normAutofit/>
          </a:bodyPr>
          <a:lstStyle/>
          <a:p>
            <a:pPr algn="ctr" defTabSz="1219170"/>
            <a:r>
              <a:rPr lang="en-US" sz="997" dirty="0">
                <a:solidFill>
                  <a:srgbClr val="2E2D2B"/>
                </a:solidFill>
                <a:latin typeface="Inter" pitchFamily="34" charset="0"/>
                <a:ea typeface="Inter" pitchFamily="34" charset="-122"/>
                <a:cs typeface="Inter" pitchFamily="34" charset="-120"/>
              </a:rPr>
              <a:t>Tools like stress testing explore</a:t>
            </a:r>
            <a:endParaRPr lang="en-US" sz="997" dirty="0">
              <a:solidFill>
                <a:prstClr val="black"/>
              </a:solidFill>
              <a:latin typeface="Calibri" panose="020F0502020204030204"/>
            </a:endParaRPr>
          </a:p>
          <a:p>
            <a:pPr algn="ctr" defTabSz="1219170"/>
            <a:r>
              <a:rPr lang="en-US" sz="997" dirty="0">
                <a:solidFill>
                  <a:srgbClr val="2E2D2B"/>
                </a:solidFill>
                <a:latin typeface="Inter" pitchFamily="34" charset="0"/>
                <a:ea typeface="Inter" pitchFamily="34" charset="-122"/>
                <a:cs typeface="Inter" pitchFamily="34" charset="-120"/>
              </a:rPr>
              <a:t>plausible outcomes without pretending</a:t>
            </a:r>
            <a:endParaRPr lang="en-US" sz="997" dirty="0">
              <a:solidFill>
                <a:prstClr val="black"/>
              </a:solidFill>
              <a:latin typeface="Calibri" panose="020F0502020204030204"/>
            </a:endParaRPr>
          </a:p>
          <a:p>
            <a:pPr algn="ctr" defTabSz="1219170"/>
            <a:r>
              <a:rPr lang="en-US" sz="997" dirty="0">
                <a:solidFill>
                  <a:srgbClr val="2E2D2B"/>
                </a:solidFill>
                <a:latin typeface="Inter" pitchFamily="34" charset="0"/>
                <a:ea typeface="Inter" pitchFamily="34" charset="-122"/>
                <a:cs typeface="Inter" pitchFamily="34" charset="-120"/>
              </a:rPr>
              <a:t>to assign exect likelihoods.</a:t>
            </a:r>
            <a:endParaRPr lang="en-US" sz="997" dirty="0">
              <a:solidFill>
                <a:prstClr val="black"/>
              </a:solidFill>
              <a:latin typeface="Calibri" panose="020F0502020204030204"/>
            </a:endParaRPr>
          </a:p>
        </p:txBody>
      </p:sp>
      <p:sp>
        <p:nvSpPr>
          <p:cNvPr id="63" name="Text 7">
            <a:extLst>
              <a:ext uri="{FF2B5EF4-FFF2-40B4-BE49-F238E27FC236}">
                <a16:creationId xmlns:a16="http://schemas.microsoft.com/office/drawing/2014/main" id="{EE76C957-889F-B6ED-69ED-A559AD5E15BE}"/>
              </a:ext>
            </a:extLst>
          </p:cNvPr>
          <p:cNvSpPr/>
          <p:nvPr/>
        </p:nvSpPr>
        <p:spPr>
          <a:xfrm>
            <a:off x="9857269" y="5728291"/>
            <a:ext cx="1572732" cy="385431"/>
          </a:xfrm>
          <a:prstGeom prst="rect">
            <a:avLst/>
          </a:prstGeom>
          <a:noFill/>
          <a:ln/>
        </p:spPr>
        <p:txBody>
          <a:bodyPr wrap="none" lIns="0" tIns="0" rIns="0" bIns="0" rtlCol="0" anchor="ctr">
            <a:normAutofit/>
          </a:bodyPr>
          <a:lstStyle/>
          <a:p>
            <a:pPr algn="ctr" defTabSz="1219170"/>
            <a:r>
              <a:rPr lang="en-US" sz="1245" b="1" dirty="0">
                <a:solidFill>
                  <a:srgbClr val="30302F"/>
                </a:solidFill>
                <a:latin typeface="Inter" pitchFamily="34" charset="0"/>
                <a:ea typeface="Inter" pitchFamily="34" charset="-122"/>
                <a:cs typeface="Inter" pitchFamily="34" charset="-120"/>
              </a:rPr>
              <a:t>Practical Judgment</a:t>
            </a:r>
            <a:endParaRPr lang="en-US" sz="1245" dirty="0">
              <a:solidFill>
                <a:prstClr val="black"/>
              </a:solidFill>
              <a:latin typeface="Calibri" panose="020F0502020204030204"/>
            </a:endParaRPr>
          </a:p>
          <a:p>
            <a:pPr algn="ctr" defTabSz="1219170"/>
            <a:r>
              <a:rPr lang="en-US" sz="1245" b="1" dirty="0">
                <a:solidFill>
                  <a:srgbClr val="30302F"/>
                </a:solidFill>
                <a:latin typeface="Inter" pitchFamily="34" charset="0"/>
                <a:ea typeface="Inter" pitchFamily="34" charset="-122"/>
                <a:cs typeface="Inter" pitchFamily="34" charset="-120"/>
              </a:rPr>
              <a:t>Over Inference</a:t>
            </a:r>
            <a:endParaRPr lang="en-US" sz="1245" dirty="0">
              <a:solidFill>
                <a:prstClr val="black"/>
              </a:solidFill>
              <a:latin typeface="Calibri" panose="020F0502020204030204"/>
            </a:endParaRPr>
          </a:p>
        </p:txBody>
      </p:sp>
      <p:sp>
        <p:nvSpPr>
          <p:cNvPr id="64" name="Text 8">
            <a:extLst>
              <a:ext uri="{FF2B5EF4-FFF2-40B4-BE49-F238E27FC236}">
                <a16:creationId xmlns:a16="http://schemas.microsoft.com/office/drawing/2014/main" id="{BC3314BA-8FFC-268A-6CA9-A35ECB1A014C}"/>
              </a:ext>
            </a:extLst>
          </p:cNvPr>
          <p:cNvSpPr/>
          <p:nvPr/>
        </p:nvSpPr>
        <p:spPr>
          <a:xfrm>
            <a:off x="394291" y="5750442"/>
            <a:ext cx="2210687" cy="376569"/>
          </a:xfrm>
          <a:prstGeom prst="rect">
            <a:avLst/>
          </a:prstGeom>
          <a:noFill/>
          <a:ln/>
        </p:spPr>
        <p:txBody>
          <a:bodyPr wrap="none" lIns="0" tIns="0" rIns="0" bIns="0" rtlCol="0" anchor="ctr">
            <a:normAutofit lnSpcReduction="10000"/>
          </a:bodyPr>
          <a:lstStyle/>
          <a:p>
            <a:pPr algn="ctr" defTabSz="1219170"/>
            <a:r>
              <a:rPr lang="en-US" sz="1239" b="1" dirty="0">
                <a:solidFill>
                  <a:srgbClr val="2C2A28"/>
                </a:solidFill>
                <a:latin typeface="Inter" pitchFamily="34" charset="0"/>
                <a:ea typeface="Inter" pitchFamily="34" charset="-122"/>
                <a:cs typeface="Inter" pitchFamily="34" charset="-120"/>
              </a:rPr>
              <a:t>Fluent in Non-Probabilistic</a:t>
            </a:r>
            <a:endParaRPr lang="en-US" sz="1239" dirty="0">
              <a:solidFill>
                <a:prstClr val="black"/>
              </a:solidFill>
              <a:latin typeface="Calibri" panose="020F0502020204030204"/>
            </a:endParaRPr>
          </a:p>
          <a:p>
            <a:pPr algn="ctr" defTabSz="1219170"/>
            <a:r>
              <a:rPr lang="en-US" sz="1239" b="1" dirty="0">
                <a:solidFill>
                  <a:srgbClr val="2C2A28"/>
                </a:solidFill>
                <a:latin typeface="Inter" pitchFamily="34" charset="0"/>
                <a:ea typeface="Inter" pitchFamily="34" charset="-122"/>
                <a:cs typeface="Inter" pitchFamily="34" charset="-120"/>
              </a:rPr>
              <a:t>Reasoning</a:t>
            </a:r>
            <a:endParaRPr lang="en-US" sz="1239" dirty="0">
              <a:solidFill>
                <a:prstClr val="black"/>
              </a:solidFill>
              <a:latin typeface="Calibri" panose="020F0502020204030204"/>
            </a:endParaRPr>
          </a:p>
        </p:txBody>
      </p:sp>
      <p:sp>
        <p:nvSpPr>
          <p:cNvPr id="65" name="Text 9">
            <a:extLst>
              <a:ext uri="{FF2B5EF4-FFF2-40B4-BE49-F238E27FC236}">
                <a16:creationId xmlns:a16="http://schemas.microsoft.com/office/drawing/2014/main" id="{AFE1E1B6-21A6-76B9-EF80-665602D39ADC}"/>
              </a:ext>
            </a:extLst>
          </p:cNvPr>
          <p:cNvSpPr/>
          <p:nvPr/>
        </p:nvSpPr>
        <p:spPr>
          <a:xfrm>
            <a:off x="10468640" y="3575198"/>
            <a:ext cx="1550581" cy="651244"/>
          </a:xfrm>
          <a:prstGeom prst="rect">
            <a:avLst/>
          </a:prstGeom>
          <a:noFill/>
          <a:ln/>
        </p:spPr>
        <p:txBody>
          <a:bodyPr wrap="none" lIns="0" tIns="0" rIns="0" bIns="0" rtlCol="0" anchor="ctr">
            <a:normAutofit/>
          </a:bodyPr>
          <a:lstStyle/>
          <a:p>
            <a:pPr defTabSz="1219170"/>
            <a:r>
              <a:rPr lang="en-US" sz="896" b="1" dirty="0">
                <a:solidFill>
                  <a:srgbClr val="41403E"/>
                </a:solidFill>
                <a:latin typeface="Inter" pitchFamily="34" charset="0"/>
                <a:ea typeface="Inter" pitchFamily="34" charset="-122"/>
                <a:cs typeface="Inter" pitchFamily="34" charset="-120"/>
              </a:rPr>
              <a:t>Formal responsibility for</a:t>
            </a:r>
            <a:endParaRPr lang="en-US" sz="896" dirty="0">
              <a:solidFill>
                <a:prstClr val="black"/>
              </a:solidFill>
              <a:latin typeface="Calibri" panose="020F0502020204030204"/>
            </a:endParaRPr>
          </a:p>
          <a:p>
            <a:pPr defTabSz="1219170"/>
            <a:r>
              <a:rPr lang="en-US" sz="896" b="1" dirty="0">
                <a:solidFill>
                  <a:srgbClr val="41403E"/>
                </a:solidFill>
                <a:latin typeface="Inter" pitchFamily="34" charset="0"/>
                <a:ea typeface="Inter" pitchFamily="34" charset="-122"/>
                <a:cs typeface="Inter" pitchFamily="34" charset="-120"/>
              </a:rPr>
              <a:t>solvency forces intellectual</a:t>
            </a:r>
            <a:endParaRPr lang="en-US" sz="896" dirty="0">
              <a:solidFill>
                <a:prstClr val="black"/>
              </a:solidFill>
              <a:latin typeface="Calibri" panose="020F0502020204030204"/>
            </a:endParaRPr>
          </a:p>
          <a:p>
            <a:pPr defTabSz="1219170"/>
            <a:r>
              <a:rPr lang="en-US" sz="896" b="1" dirty="0">
                <a:solidFill>
                  <a:srgbClr val="41403E"/>
                </a:solidFill>
                <a:latin typeface="Inter" pitchFamily="34" charset="0"/>
                <a:ea typeface="Inter" pitchFamily="34" charset="-122"/>
                <a:cs typeface="Inter" pitchFamily="34" charset="-120"/>
              </a:rPr>
              <a:t>honesty about what is truly</a:t>
            </a:r>
            <a:endParaRPr lang="en-US" sz="896" dirty="0">
              <a:solidFill>
                <a:prstClr val="black"/>
              </a:solidFill>
              <a:latin typeface="Calibri" panose="020F0502020204030204"/>
            </a:endParaRPr>
          </a:p>
          <a:p>
            <a:pPr defTabSz="1219170"/>
            <a:r>
              <a:rPr lang="en-US" sz="896" b="1" dirty="0">
                <a:solidFill>
                  <a:srgbClr val="41403E"/>
                </a:solidFill>
                <a:latin typeface="Inter" pitchFamily="34" charset="0"/>
                <a:ea typeface="Inter" pitchFamily="34" charset="-122"/>
                <a:cs typeface="Inter" pitchFamily="34" charset="-120"/>
              </a:rPr>
              <a:t>unknown.</a:t>
            </a:r>
            <a:endParaRPr lang="en-US" sz="896" dirty="0">
              <a:solidFill>
                <a:prstClr val="black"/>
              </a:solidFill>
              <a:latin typeface="Calibri" panose="020F0502020204030204"/>
            </a:endParaRPr>
          </a:p>
        </p:txBody>
      </p:sp>
      <p:sp>
        <p:nvSpPr>
          <p:cNvPr id="66" name="Text 10">
            <a:extLst>
              <a:ext uri="{FF2B5EF4-FFF2-40B4-BE49-F238E27FC236}">
                <a16:creationId xmlns:a16="http://schemas.microsoft.com/office/drawing/2014/main" id="{65DC1994-2EDE-C458-B6DE-B9C9F79501DF}"/>
              </a:ext>
            </a:extLst>
          </p:cNvPr>
          <p:cNvSpPr/>
          <p:nvPr/>
        </p:nvSpPr>
        <p:spPr>
          <a:xfrm>
            <a:off x="6534593" y="5993555"/>
            <a:ext cx="1736651" cy="203791"/>
          </a:xfrm>
          <a:prstGeom prst="rect">
            <a:avLst/>
          </a:prstGeom>
          <a:noFill/>
          <a:ln/>
        </p:spPr>
        <p:txBody>
          <a:bodyPr wrap="none" lIns="0" tIns="0" rIns="0" bIns="0" rtlCol="0" anchor="ctr">
            <a:normAutofit/>
          </a:bodyPr>
          <a:lstStyle/>
          <a:p>
            <a:pPr defTabSz="1219170"/>
            <a:r>
              <a:rPr lang="en-US" sz="1295" b="1" dirty="0">
                <a:solidFill>
                  <a:srgbClr val="353331"/>
                </a:solidFill>
                <a:latin typeface="Inter" pitchFamily="34" charset="0"/>
                <a:ea typeface="Inter" pitchFamily="34" charset="-122"/>
                <a:cs typeface="Inter" pitchFamily="34" charset="-120"/>
              </a:rPr>
              <a:t>Professional Judgement</a:t>
            </a:r>
            <a:endParaRPr lang="en-US" sz="1295" dirty="0">
              <a:solidFill>
                <a:prstClr val="black"/>
              </a:solidFill>
              <a:latin typeface="Calibri" panose="020F0502020204030204"/>
            </a:endParaRPr>
          </a:p>
        </p:txBody>
      </p:sp>
      <p:sp>
        <p:nvSpPr>
          <p:cNvPr id="67" name="Text 11">
            <a:extLst>
              <a:ext uri="{FF2B5EF4-FFF2-40B4-BE49-F238E27FC236}">
                <a16:creationId xmlns:a16="http://schemas.microsoft.com/office/drawing/2014/main" id="{3D227C97-F65D-4967-56D5-AD728F9FD4CF}"/>
              </a:ext>
            </a:extLst>
          </p:cNvPr>
          <p:cNvSpPr/>
          <p:nvPr/>
        </p:nvSpPr>
        <p:spPr>
          <a:xfrm>
            <a:off x="4168849" y="5993556"/>
            <a:ext cx="1417675" cy="177209"/>
          </a:xfrm>
          <a:prstGeom prst="rect">
            <a:avLst/>
          </a:prstGeom>
          <a:noFill/>
          <a:ln/>
        </p:spPr>
        <p:txBody>
          <a:bodyPr wrap="none" lIns="0" tIns="0" rIns="0" bIns="0" rtlCol="0" anchor="ctr">
            <a:normAutofit fontScale="92500" lnSpcReduction="10000"/>
          </a:bodyPr>
          <a:lstStyle/>
          <a:p>
            <a:pPr defTabSz="1219170"/>
            <a:r>
              <a:rPr lang="en-US" sz="1301" b="1" dirty="0">
                <a:solidFill>
                  <a:srgbClr val="3A3937"/>
                </a:solidFill>
                <a:latin typeface="Inter" pitchFamily="34" charset="0"/>
                <a:ea typeface="Inter" pitchFamily="34" charset="-122"/>
                <a:cs typeface="Inter" pitchFamily="34" charset="-120"/>
              </a:rPr>
              <a:t>Statistical Inference</a:t>
            </a:r>
            <a:endParaRPr lang="en-US" sz="1301" dirty="0">
              <a:solidFill>
                <a:prstClr val="black"/>
              </a:solidFill>
              <a:latin typeface="Calibri" panose="020F0502020204030204"/>
            </a:endParaRPr>
          </a:p>
        </p:txBody>
      </p:sp>
      <p:sp>
        <p:nvSpPr>
          <p:cNvPr id="68" name="Text 12">
            <a:extLst>
              <a:ext uri="{FF2B5EF4-FFF2-40B4-BE49-F238E27FC236}">
                <a16:creationId xmlns:a16="http://schemas.microsoft.com/office/drawing/2014/main" id="{9E1C03A1-A73A-F54C-F94A-AF85F1FBF140}"/>
              </a:ext>
            </a:extLst>
          </p:cNvPr>
          <p:cNvSpPr/>
          <p:nvPr/>
        </p:nvSpPr>
        <p:spPr>
          <a:xfrm>
            <a:off x="6920023" y="5780904"/>
            <a:ext cx="961360" cy="199360"/>
          </a:xfrm>
          <a:prstGeom prst="rect">
            <a:avLst/>
          </a:prstGeom>
          <a:noFill/>
          <a:ln/>
        </p:spPr>
        <p:txBody>
          <a:bodyPr wrap="none" lIns="0" tIns="0" rIns="0" bIns="0" rtlCol="0" anchor="ctr">
            <a:normAutofit/>
          </a:bodyPr>
          <a:lstStyle/>
          <a:p>
            <a:pPr defTabSz="1219170"/>
            <a:r>
              <a:rPr lang="en-US" sz="1224" b="1" dirty="0">
                <a:solidFill>
                  <a:srgbClr val="2C2B2A"/>
                </a:solidFill>
                <a:latin typeface="Inter" pitchFamily="34" charset="0"/>
                <a:ea typeface="Inter" pitchFamily="34" charset="-122"/>
                <a:cs typeface="Inter" pitchFamily="34" charset="-120"/>
              </a:rPr>
              <a:t>Primary Tool</a:t>
            </a:r>
            <a:endParaRPr lang="en-US" sz="1224" dirty="0">
              <a:solidFill>
                <a:prstClr val="black"/>
              </a:solidFill>
              <a:latin typeface="Calibri" panose="020F0502020204030204"/>
            </a:endParaRPr>
          </a:p>
        </p:txBody>
      </p:sp>
      <p:sp>
        <p:nvSpPr>
          <p:cNvPr id="69" name="Text 13">
            <a:extLst>
              <a:ext uri="{FF2B5EF4-FFF2-40B4-BE49-F238E27FC236}">
                <a16:creationId xmlns:a16="http://schemas.microsoft.com/office/drawing/2014/main" id="{C6A87BB4-E89E-9A4E-EA5F-C37707432DA2}"/>
              </a:ext>
            </a:extLst>
          </p:cNvPr>
          <p:cNvSpPr/>
          <p:nvPr/>
        </p:nvSpPr>
        <p:spPr>
          <a:xfrm>
            <a:off x="4399221" y="5780904"/>
            <a:ext cx="961360" cy="194931"/>
          </a:xfrm>
          <a:prstGeom prst="rect">
            <a:avLst/>
          </a:prstGeom>
          <a:noFill/>
          <a:ln/>
        </p:spPr>
        <p:txBody>
          <a:bodyPr wrap="none" lIns="0" tIns="0" rIns="0" bIns="0" rtlCol="0" anchor="ctr">
            <a:normAutofit/>
          </a:bodyPr>
          <a:lstStyle/>
          <a:p>
            <a:pPr defTabSz="1219170"/>
            <a:r>
              <a:rPr lang="en-US" sz="1224" b="1" dirty="0">
                <a:solidFill>
                  <a:srgbClr val="2F2D2C"/>
                </a:solidFill>
                <a:latin typeface="Inter" pitchFamily="34" charset="0"/>
                <a:ea typeface="Inter" pitchFamily="34" charset="-122"/>
                <a:cs typeface="Inter" pitchFamily="34" charset="-120"/>
              </a:rPr>
              <a:t>Primary Tool</a:t>
            </a:r>
            <a:endParaRPr lang="en-US" sz="1224" dirty="0">
              <a:solidFill>
                <a:prstClr val="black"/>
              </a:solidFill>
              <a:latin typeface="Calibri" panose="020F0502020204030204"/>
            </a:endParaRPr>
          </a:p>
        </p:txBody>
      </p:sp>
      <p:sp>
        <p:nvSpPr>
          <p:cNvPr id="70" name="Text 14">
            <a:extLst>
              <a:ext uri="{FF2B5EF4-FFF2-40B4-BE49-F238E27FC236}">
                <a16:creationId xmlns:a16="http://schemas.microsoft.com/office/drawing/2014/main" id="{3988DAD9-0307-F640-38C0-A62E1C82B503}"/>
              </a:ext>
            </a:extLst>
          </p:cNvPr>
          <p:cNvSpPr/>
          <p:nvPr/>
        </p:nvSpPr>
        <p:spPr>
          <a:xfrm>
            <a:off x="6778256" y="5426486"/>
            <a:ext cx="1236035" cy="190500"/>
          </a:xfrm>
          <a:prstGeom prst="rect">
            <a:avLst/>
          </a:prstGeom>
          <a:noFill/>
          <a:ln/>
        </p:spPr>
        <p:txBody>
          <a:bodyPr wrap="none" lIns="0" tIns="0" rIns="0" bIns="0" rtlCol="0" anchor="ctr">
            <a:normAutofit lnSpcReduction="10000"/>
          </a:bodyPr>
          <a:lstStyle/>
          <a:p>
            <a:pPr defTabSz="1219170"/>
            <a:r>
              <a:rPr lang="en-US" sz="1291" b="1" dirty="0">
                <a:solidFill>
                  <a:srgbClr val="383634"/>
                </a:solidFill>
                <a:latin typeface="Inter" pitchFamily="34" charset="0"/>
                <a:ea typeface="Inter" pitchFamily="34" charset="-122"/>
                <a:cs typeface="Inter" pitchFamily="34" charset="-120"/>
              </a:rPr>
              <a:t>Sparse/Emerging</a:t>
            </a:r>
            <a:endParaRPr lang="en-US" sz="1291" dirty="0">
              <a:solidFill>
                <a:prstClr val="black"/>
              </a:solidFill>
              <a:latin typeface="Calibri" panose="020F0502020204030204"/>
            </a:endParaRPr>
          </a:p>
        </p:txBody>
      </p:sp>
      <p:sp>
        <p:nvSpPr>
          <p:cNvPr id="71" name="Text 15">
            <a:extLst>
              <a:ext uri="{FF2B5EF4-FFF2-40B4-BE49-F238E27FC236}">
                <a16:creationId xmlns:a16="http://schemas.microsoft.com/office/drawing/2014/main" id="{557B3344-5A6B-81CB-16BA-5DC2B592D3DA}"/>
              </a:ext>
            </a:extLst>
          </p:cNvPr>
          <p:cNvSpPr/>
          <p:nvPr/>
        </p:nvSpPr>
        <p:spPr>
          <a:xfrm>
            <a:off x="4354919" y="5422055"/>
            <a:ext cx="1045535" cy="168349"/>
          </a:xfrm>
          <a:prstGeom prst="rect">
            <a:avLst/>
          </a:prstGeom>
          <a:noFill/>
          <a:ln/>
        </p:spPr>
        <p:txBody>
          <a:bodyPr wrap="none" lIns="0" tIns="0" rIns="0" bIns="0" rtlCol="0" anchor="ctr">
            <a:normAutofit fontScale="92500" lnSpcReduction="10000"/>
          </a:bodyPr>
          <a:lstStyle/>
          <a:p>
            <a:pPr defTabSz="1219170"/>
            <a:r>
              <a:rPr lang="en-US" sz="1304" b="1" dirty="0">
                <a:solidFill>
                  <a:srgbClr val="2D2B29"/>
                </a:solidFill>
                <a:latin typeface="Inter" pitchFamily="34" charset="0"/>
                <a:ea typeface="Inter" pitchFamily="34" charset="-122"/>
                <a:cs typeface="Inter" pitchFamily="34" charset="-120"/>
              </a:rPr>
              <a:t>Rich/Historical</a:t>
            </a:r>
            <a:endParaRPr lang="en-US" sz="1304" dirty="0">
              <a:solidFill>
                <a:prstClr val="black"/>
              </a:solidFill>
              <a:latin typeface="Calibri" panose="020F0502020204030204"/>
            </a:endParaRPr>
          </a:p>
        </p:txBody>
      </p:sp>
      <p:sp>
        <p:nvSpPr>
          <p:cNvPr id="72" name="Text 16">
            <a:extLst>
              <a:ext uri="{FF2B5EF4-FFF2-40B4-BE49-F238E27FC236}">
                <a16:creationId xmlns:a16="http://schemas.microsoft.com/office/drawing/2014/main" id="{169AF364-55A9-EC91-6488-03A9F9A74114}"/>
              </a:ext>
            </a:extLst>
          </p:cNvPr>
          <p:cNvSpPr/>
          <p:nvPr/>
        </p:nvSpPr>
        <p:spPr>
          <a:xfrm>
            <a:off x="6937744" y="5200543"/>
            <a:ext cx="930349" cy="203791"/>
          </a:xfrm>
          <a:prstGeom prst="rect">
            <a:avLst/>
          </a:prstGeom>
          <a:noFill/>
          <a:ln/>
        </p:spPr>
        <p:txBody>
          <a:bodyPr wrap="none" lIns="0" tIns="0" rIns="0" bIns="0" rtlCol="0" anchor="ctr">
            <a:normAutofit/>
          </a:bodyPr>
          <a:lstStyle/>
          <a:p>
            <a:pPr defTabSz="1219170"/>
            <a:r>
              <a:rPr lang="en-US" sz="1213" b="1" dirty="0">
                <a:solidFill>
                  <a:srgbClr val="292827"/>
                </a:solidFill>
                <a:latin typeface="Inter" pitchFamily="34" charset="0"/>
                <a:ea typeface="Inter" pitchFamily="34" charset="-122"/>
                <a:cs typeface="Inter" pitchFamily="34" charset="-120"/>
              </a:rPr>
              <a:t>Data Quality</a:t>
            </a:r>
            <a:endParaRPr lang="en-US" sz="1213" dirty="0">
              <a:solidFill>
                <a:prstClr val="black"/>
              </a:solidFill>
              <a:latin typeface="Calibri" panose="020F0502020204030204"/>
            </a:endParaRPr>
          </a:p>
        </p:txBody>
      </p:sp>
      <p:sp>
        <p:nvSpPr>
          <p:cNvPr id="73" name="Text 17">
            <a:extLst>
              <a:ext uri="{FF2B5EF4-FFF2-40B4-BE49-F238E27FC236}">
                <a16:creationId xmlns:a16="http://schemas.microsoft.com/office/drawing/2014/main" id="{12DF5C4A-0110-778A-4899-1AE9C738A177}"/>
              </a:ext>
            </a:extLst>
          </p:cNvPr>
          <p:cNvSpPr/>
          <p:nvPr/>
        </p:nvSpPr>
        <p:spPr>
          <a:xfrm>
            <a:off x="4412512" y="5200543"/>
            <a:ext cx="934779" cy="203791"/>
          </a:xfrm>
          <a:prstGeom prst="rect">
            <a:avLst/>
          </a:prstGeom>
          <a:noFill/>
          <a:ln/>
        </p:spPr>
        <p:txBody>
          <a:bodyPr wrap="none" lIns="0" tIns="0" rIns="0" bIns="0" rtlCol="0" anchor="ctr">
            <a:normAutofit/>
          </a:bodyPr>
          <a:lstStyle/>
          <a:p>
            <a:pPr defTabSz="1219170"/>
            <a:r>
              <a:rPr lang="en-US" sz="1213" b="1" dirty="0">
                <a:solidFill>
                  <a:srgbClr val="282726"/>
                </a:solidFill>
                <a:latin typeface="Inter" pitchFamily="34" charset="0"/>
                <a:ea typeface="Inter" pitchFamily="34" charset="-122"/>
                <a:cs typeface="Inter" pitchFamily="34" charset="-120"/>
              </a:rPr>
              <a:t>Data Quality</a:t>
            </a:r>
            <a:endParaRPr lang="en-US" sz="1213" dirty="0">
              <a:solidFill>
                <a:prstClr val="black"/>
              </a:solidFill>
              <a:latin typeface="Calibri" panose="020F0502020204030204"/>
            </a:endParaRPr>
          </a:p>
        </p:txBody>
      </p:sp>
      <p:sp>
        <p:nvSpPr>
          <p:cNvPr id="74" name="Text 18">
            <a:extLst>
              <a:ext uri="{FF2B5EF4-FFF2-40B4-BE49-F238E27FC236}">
                <a16:creationId xmlns:a16="http://schemas.microsoft.com/office/drawing/2014/main" id="{68FAB513-FF61-3667-569E-B4B44ED30A0F}"/>
              </a:ext>
            </a:extLst>
          </p:cNvPr>
          <p:cNvSpPr/>
          <p:nvPr/>
        </p:nvSpPr>
        <p:spPr>
          <a:xfrm>
            <a:off x="6330803" y="4730939"/>
            <a:ext cx="2135372" cy="199360"/>
          </a:xfrm>
          <a:prstGeom prst="rect">
            <a:avLst/>
          </a:prstGeom>
          <a:noFill/>
          <a:ln/>
        </p:spPr>
        <p:txBody>
          <a:bodyPr wrap="none" lIns="0" tIns="0" rIns="0" bIns="0" rtlCol="0" anchor="ctr">
            <a:normAutofit/>
          </a:bodyPr>
          <a:lstStyle/>
          <a:p>
            <a:pPr defTabSz="1219170"/>
            <a:r>
              <a:rPr lang="en-US" sz="1116" b="1" dirty="0">
                <a:solidFill>
                  <a:srgbClr val="363230"/>
                </a:solidFill>
                <a:latin typeface="Inter" pitchFamily="34" charset="0"/>
                <a:ea typeface="Inter" pitchFamily="34" charset="-122"/>
                <a:cs typeface="Inter" pitchFamily="34" charset="-120"/>
              </a:rPr>
              <a:t>Unknowable/Non-probabilistic</a:t>
            </a:r>
            <a:endParaRPr lang="en-US" sz="1116" dirty="0">
              <a:solidFill>
                <a:prstClr val="black"/>
              </a:solidFill>
              <a:latin typeface="Calibri" panose="020F0502020204030204"/>
            </a:endParaRPr>
          </a:p>
        </p:txBody>
      </p:sp>
      <p:sp>
        <p:nvSpPr>
          <p:cNvPr id="75" name="Text 19">
            <a:extLst>
              <a:ext uri="{FF2B5EF4-FFF2-40B4-BE49-F238E27FC236}">
                <a16:creationId xmlns:a16="http://schemas.microsoft.com/office/drawing/2014/main" id="{5D0D3F29-2A5E-33B4-859D-8F01BA3CC67D}"/>
              </a:ext>
            </a:extLst>
          </p:cNvPr>
          <p:cNvSpPr/>
          <p:nvPr/>
        </p:nvSpPr>
        <p:spPr>
          <a:xfrm>
            <a:off x="4080245" y="4730940"/>
            <a:ext cx="1594884" cy="177209"/>
          </a:xfrm>
          <a:prstGeom prst="rect">
            <a:avLst/>
          </a:prstGeom>
          <a:noFill/>
          <a:ln/>
        </p:spPr>
        <p:txBody>
          <a:bodyPr wrap="none" lIns="0" tIns="0" rIns="0" bIns="0" rtlCol="0" anchor="ctr">
            <a:normAutofit/>
          </a:bodyPr>
          <a:lstStyle/>
          <a:p>
            <a:pPr defTabSz="1219170"/>
            <a:r>
              <a:rPr lang="en-US" sz="1127" b="1" dirty="0">
                <a:solidFill>
                  <a:srgbClr val="383533"/>
                </a:solidFill>
                <a:latin typeface="Inter" pitchFamily="34" charset="0"/>
                <a:ea typeface="Inter" pitchFamily="34" charset="-122"/>
                <a:cs typeface="Inter" pitchFamily="34" charset="-120"/>
              </a:rPr>
              <a:t>Measurable/Statistical</a:t>
            </a:r>
            <a:endParaRPr lang="en-US" sz="1127" dirty="0">
              <a:solidFill>
                <a:prstClr val="black"/>
              </a:solidFill>
              <a:latin typeface="Calibri" panose="020F0502020204030204"/>
            </a:endParaRPr>
          </a:p>
        </p:txBody>
      </p:sp>
      <p:sp>
        <p:nvSpPr>
          <p:cNvPr id="76" name="Text 20">
            <a:extLst>
              <a:ext uri="{FF2B5EF4-FFF2-40B4-BE49-F238E27FC236}">
                <a16:creationId xmlns:a16="http://schemas.microsoft.com/office/drawing/2014/main" id="{77F1F4CB-0A2D-5679-22DD-F630537B1E6F}"/>
              </a:ext>
            </a:extLst>
          </p:cNvPr>
          <p:cNvSpPr/>
          <p:nvPr/>
        </p:nvSpPr>
        <p:spPr>
          <a:xfrm>
            <a:off x="6986478" y="4513858"/>
            <a:ext cx="824023" cy="203791"/>
          </a:xfrm>
          <a:prstGeom prst="rect">
            <a:avLst/>
          </a:prstGeom>
          <a:noFill/>
          <a:ln/>
        </p:spPr>
        <p:txBody>
          <a:bodyPr wrap="none" lIns="0" tIns="0" rIns="0" bIns="0" rtlCol="0" anchor="ctr">
            <a:normAutofit/>
          </a:bodyPr>
          <a:lstStyle/>
          <a:p>
            <a:pPr defTabSz="1219170"/>
            <a:r>
              <a:rPr lang="en-US" sz="1213" b="1" dirty="0">
                <a:solidFill>
                  <a:srgbClr val="2D2A28"/>
                </a:solidFill>
                <a:latin typeface="Inter" pitchFamily="34" charset="0"/>
                <a:ea typeface="Inter" pitchFamily="34" charset="-122"/>
                <a:cs typeface="Inter" pitchFamily="34" charset="-120"/>
              </a:rPr>
              <a:t>Probability</a:t>
            </a:r>
            <a:endParaRPr lang="en-US" sz="1213" dirty="0">
              <a:solidFill>
                <a:prstClr val="black"/>
              </a:solidFill>
              <a:latin typeface="Calibri" panose="020F0502020204030204"/>
            </a:endParaRPr>
          </a:p>
        </p:txBody>
      </p:sp>
      <p:sp>
        <p:nvSpPr>
          <p:cNvPr id="77" name="Text 21">
            <a:extLst>
              <a:ext uri="{FF2B5EF4-FFF2-40B4-BE49-F238E27FC236}">
                <a16:creationId xmlns:a16="http://schemas.microsoft.com/office/drawing/2014/main" id="{4D680282-ADB8-4A05-490C-2C30FF9BD4E1}"/>
              </a:ext>
            </a:extLst>
          </p:cNvPr>
          <p:cNvSpPr/>
          <p:nvPr/>
        </p:nvSpPr>
        <p:spPr>
          <a:xfrm>
            <a:off x="4465675" y="4513858"/>
            <a:ext cx="828453" cy="203791"/>
          </a:xfrm>
          <a:prstGeom prst="rect">
            <a:avLst/>
          </a:prstGeom>
          <a:noFill/>
          <a:ln/>
        </p:spPr>
        <p:txBody>
          <a:bodyPr wrap="none" lIns="0" tIns="0" rIns="0" bIns="0" rtlCol="0" anchor="ctr">
            <a:normAutofit/>
          </a:bodyPr>
          <a:lstStyle/>
          <a:p>
            <a:pPr defTabSz="1219170"/>
            <a:r>
              <a:rPr lang="en-US" sz="1224" b="1" dirty="0">
                <a:solidFill>
                  <a:srgbClr val="2D2B29"/>
                </a:solidFill>
                <a:latin typeface="Inter" pitchFamily="34" charset="0"/>
                <a:ea typeface="Inter" pitchFamily="34" charset="-122"/>
                <a:cs typeface="Inter" pitchFamily="34" charset="-120"/>
              </a:rPr>
              <a:t>Probability</a:t>
            </a:r>
            <a:endParaRPr lang="en-US" sz="1224" dirty="0">
              <a:solidFill>
                <a:prstClr val="black"/>
              </a:solidFill>
              <a:latin typeface="Calibri" panose="020F0502020204030204"/>
            </a:endParaRPr>
          </a:p>
        </p:txBody>
      </p:sp>
      <p:sp>
        <p:nvSpPr>
          <p:cNvPr id="78" name="Text 22">
            <a:extLst>
              <a:ext uri="{FF2B5EF4-FFF2-40B4-BE49-F238E27FC236}">
                <a16:creationId xmlns:a16="http://schemas.microsoft.com/office/drawing/2014/main" id="{BC6DF27F-B232-4F8B-D05A-609B4596510E}"/>
              </a:ext>
            </a:extLst>
          </p:cNvPr>
          <p:cNvSpPr/>
          <p:nvPr/>
        </p:nvSpPr>
        <p:spPr>
          <a:xfrm>
            <a:off x="6818129" y="4110706"/>
            <a:ext cx="1174012" cy="186069"/>
          </a:xfrm>
          <a:prstGeom prst="rect">
            <a:avLst/>
          </a:prstGeom>
          <a:noFill/>
          <a:ln/>
        </p:spPr>
        <p:txBody>
          <a:bodyPr wrap="none" lIns="0" tIns="0" rIns="0" bIns="0" rtlCol="0" anchor="ctr">
            <a:normAutofit lnSpcReduction="10000"/>
          </a:bodyPr>
          <a:lstStyle/>
          <a:p>
            <a:pPr defTabSz="1219170"/>
            <a:r>
              <a:rPr lang="en-US" sz="1269" b="1" dirty="0">
                <a:solidFill>
                  <a:srgbClr val="E0E3E4"/>
                </a:solidFill>
                <a:latin typeface="Inter" pitchFamily="34" charset="0"/>
                <a:ea typeface="Inter" pitchFamily="34" charset="-122"/>
                <a:cs typeface="Inter" pitchFamily="34" charset="-120"/>
              </a:rPr>
              <a:t>UNCERTAINTY</a:t>
            </a:r>
            <a:endParaRPr lang="en-US" sz="1269" dirty="0">
              <a:solidFill>
                <a:prstClr val="black"/>
              </a:solidFill>
              <a:latin typeface="Calibri" panose="020F0502020204030204"/>
            </a:endParaRPr>
          </a:p>
        </p:txBody>
      </p:sp>
      <p:sp>
        <p:nvSpPr>
          <p:cNvPr id="79" name="Text 23">
            <a:extLst>
              <a:ext uri="{FF2B5EF4-FFF2-40B4-BE49-F238E27FC236}">
                <a16:creationId xmlns:a16="http://schemas.microsoft.com/office/drawing/2014/main" id="{D9E9BD85-C755-89B2-D582-30B7EAB85FB6}"/>
              </a:ext>
            </a:extLst>
          </p:cNvPr>
          <p:cNvSpPr/>
          <p:nvPr/>
        </p:nvSpPr>
        <p:spPr>
          <a:xfrm>
            <a:off x="6937745" y="3911346"/>
            <a:ext cx="939209" cy="186069"/>
          </a:xfrm>
          <a:prstGeom prst="rect">
            <a:avLst/>
          </a:prstGeom>
          <a:noFill/>
          <a:ln/>
        </p:spPr>
        <p:txBody>
          <a:bodyPr wrap="none" lIns="0" tIns="0" rIns="0" bIns="0" rtlCol="0" anchor="ctr">
            <a:normAutofit lnSpcReduction="10000"/>
          </a:bodyPr>
          <a:lstStyle/>
          <a:p>
            <a:pPr defTabSz="1219170"/>
            <a:r>
              <a:rPr lang="en-US" sz="1301" b="1" dirty="0">
                <a:solidFill>
                  <a:srgbClr val="E4E7E8"/>
                </a:solidFill>
                <a:latin typeface="Inter" pitchFamily="34" charset="0"/>
                <a:ea typeface="Inter" pitchFamily="34" charset="-122"/>
                <a:cs typeface="Inter" pitchFamily="34" charset="-120"/>
              </a:rPr>
              <a:t>KNIGHTIAN</a:t>
            </a:r>
            <a:endParaRPr lang="en-US" sz="1301" dirty="0">
              <a:solidFill>
                <a:prstClr val="black"/>
              </a:solidFill>
              <a:latin typeface="Calibri" panose="020F0502020204030204"/>
            </a:endParaRPr>
          </a:p>
        </p:txBody>
      </p:sp>
      <p:sp>
        <p:nvSpPr>
          <p:cNvPr id="80" name="Text 24">
            <a:extLst>
              <a:ext uri="{FF2B5EF4-FFF2-40B4-BE49-F238E27FC236}">
                <a16:creationId xmlns:a16="http://schemas.microsoft.com/office/drawing/2014/main" id="{775CEB1A-1557-6040-181D-17F84DF4F5C4}"/>
              </a:ext>
            </a:extLst>
          </p:cNvPr>
          <p:cNvSpPr/>
          <p:nvPr/>
        </p:nvSpPr>
        <p:spPr>
          <a:xfrm>
            <a:off x="4106826" y="3991090"/>
            <a:ext cx="1550581" cy="217081"/>
          </a:xfrm>
          <a:prstGeom prst="rect">
            <a:avLst/>
          </a:prstGeom>
          <a:noFill/>
          <a:ln/>
        </p:spPr>
        <p:txBody>
          <a:bodyPr wrap="none" lIns="0" tIns="0" rIns="0" bIns="0" rtlCol="0" anchor="ctr">
            <a:normAutofit/>
          </a:bodyPr>
          <a:lstStyle/>
          <a:p>
            <a:pPr defTabSz="1219170"/>
            <a:r>
              <a:rPr lang="en-US" sz="1291" b="1" dirty="0">
                <a:solidFill>
                  <a:srgbClr val="CBD4D9"/>
                </a:solidFill>
                <a:latin typeface="Inter" pitchFamily="34" charset="0"/>
                <a:ea typeface="Inter" pitchFamily="34" charset="-122"/>
                <a:cs typeface="Inter" pitchFamily="34" charset="-120"/>
              </a:rPr>
              <a:t>TRADITIONAL RISK</a:t>
            </a:r>
            <a:endParaRPr lang="en-US" sz="1291" dirty="0">
              <a:solidFill>
                <a:prstClr val="black"/>
              </a:solidFill>
              <a:latin typeface="Calibri" panose="020F0502020204030204"/>
            </a:endParaRPr>
          </a:p>
        </p:txBody>
      </p:sp>
      <p:sp>
        <p:nvSpPr>
          <p:cNvPr id="81" name="Text 25">
            <a:extLst>
              <a:ext uri="{FF2B5EF4-FFF2-40B4-BE49-F238E27FC236}">
                <a16:creationId xmlns:a16="http://schemas.microsoft.com/office/drawing/2014/main" id="{9A4ED47C-87E9-C0D3-0BDF-32B395E903E0}"/>
              </a:ext>
            </a:extLst>
          </p:cNvPr>
          <p:cNvSpPr/>
          <p:nvPr/>
        </p:nvSpPr>
        <p:spPr>
          <a:xfrm>
            <a:off x="10468640" y="2999268"/>
            <a:ext cx="1298059" cy="575931"/>
          </a:xfrm>
          <a:prstGeom prst="rect">
            <a:avLst/>
          </a:prstGeom>
          <a:noFill/>
          <a:ln/>
        </p:spPr>
        <p:txBody>
          <a:bodyPr wrap="none" lIns="0" tIns="0" rIns="0" bIns="0" rtlCol="0" anchor="ctr">
            <a:normAutofit/>
          </a:bodyPr>
          <a:lstStyle/>
          <a:p>
            <a:pPr defTabSz="1219170"/>
            <a:r>
              <a:rPr lang="en-US" sz="1221" b="1" dirty="0">
                <a:solidFill>
                  <a:srgbClr val="313130"/>
                </a:solidFill>
                <a:latin typeface="Inter" pitchFamily="34" charset="0"/>
                <a:ea typeface="Inter" pitchFamily="34" charset="-122"/>
                <a:cs typeface="Inter" pitchFamily="34" charset="-120"/>
              </a:rPr>
              <a:t>Institutional</a:t>
            </a:r>
            <a:endParaRPr lang="en-US" sz="1221" dirty="0">
              <a:solidFill>
                <a:prstClr val="black"/>
              </a:solidFill>
              <a:latin typeface="Calibri" panose="020F0502020204030204"/>
            </a:endParaRPr>
          </a:p>
          <a:p>
            <a:pPr defTabSz="1219170"/>
            <a:r>
              <a:rPr lang="en-US" sz="1221" b="1" dirty="0">
                <a:solidFill>
                  <a:srgbClr val="313130"/>
                </a:solidFill>
                <a:latin typeface="Inter" pitchFamily="34" charset="0"/>
                <a:ea typeface="Inter" pitchFamily="34" charset="-122"/>
                <a:cs typeface="Inter" pitchFamily="34" charset="-120"/>
              </a:rPr>
              <a:t>Accountability</a:t>
            </a:r>
            <a:endParaRPr lang="en-US" sz="1221" dirty="0">
              <a:solidFill>
                <a:prstClr val="black"/>
              </a:solidFill>
              <a:latin typeface="Calibri" panose="020F0502020204030204"/>
            </a:endParaRPr>
          </a:p>
          <a:p>
            <a:pPr defTabSz="1219170"/>
            <a:r>
              <a:rPr lang="en-US" sz="1221" b="1" dirty="0">
                <a:solidFill>
                  <a:srgbClr val="313130"/>
                </a:solidFill>
                <a:latin typeface="Inter" pitchFamily="34" charset="0"/>
                <a:ea typeface="Inter" pitchFamily="34" charset="-122"/>
                <a:cs typeface="Inter" pitchFamily="34" charset="-120"/>
              </a:rPr>
              <a:t>for the Unknown</a:t>
            </a:r>
            <a:endParaRPr lang="en-US" sz="1221" dirty="0">
              <a:solidFill>
                <a:prstClr val="black"/>
              </a:solidFill>
              <a:latin typeface="Calibri" panose="020F0502020204030204"/>
            </a:endParaRPr>
          </a:p>
        </p:txBody>
      </p:sp>
      <p:sp>
        <p:nvSpPr>
          <p:cNvPr id="82" name="Text 26">
            <a:extLst>
              <a:ext uri="{FF2B5EF4-FFF2-40B4-BE49-F238E27FC236}">
                <a16:creationId xmlns:a16="http://schemas.microsoft.com/office/drawing/2014/main" id="{99E64023-976E-C373-DD5C-E95261DF9D42}"/>
              </a:ext>
            </a:extLst>
          </p:cNvPr>
          <p:cNvSpPr/>
          <p:nvPr/>
        </p:nvSpPr>
        <p:spPr>
          <a:xfrm>
            <a:off x="287966" y="3433431"/>
            <a:ext cx="1448687" cy="646813"/>
          </a:xfrm>
          <a:prstGeom prst="rect">
            <a:avLst/>
          </a:prstGeom>
          <a:noFill/>
          <a:ln/>
        </p:spPr>
        <p:txBody>
          <a:bodyPr wrap="none" lIns="0" tIns="0" rIns="0" bIns="0" rtlCol="0" anchor="ctr">
            <a:normAutofit/>
          </a:bodyPr>
          <a:lstStyle/>
          <a:p>
            <a:pPr algn="r" defTabSz="1219170"/>
            <a:r>
              <a:rPr lang="en-US" sz="879" b="1" dirty="0">
                <a:solidFill>
                  <a:srgbClr val="2E2A29"/>
                </a:solidFill>
                <a:latin typeface="Inter" pitchFamily="34" charset="0"/>
                <a:ea typeface="Inter" pitchFamily="34" charset="-122"/>
                <a:cs typeface="Inter" pitchFamily="34" charset="-120"/>
              </a:rPr>
              <a:t>Actuaries are</a:t>
            </a:r>
            <a:endParaRPr lang="en-US" sz="879" dirty="0">
              <a:solidFill>
                <a:prstClr val="black"/>
              </a:solidFill>
              <a:latin typeface="Calibri" panose="020F0502020204030204"/>
            </a:endParaRPr>
          </a:p>
          <a:p>
            <a:pPr algn="r" defTabSz="1219170"/>
            <a:r>
              <a:rPr lang="en-US" sz="879" b="1" dirty="0">
                <a:solidFill>
                  <a:srgbClr val="2E2A29"/>
                </a:solidFill>
                <a:latin typeface="Inter" pitchFamily="34" charset="0"/>
                <a:ea typeface="Inter" pitchFamily="34" charset="-122"/>
                <a:cs typeface="Inter" pitchFamily="34" charset="-120"/>
              </a:rPr>
              <a:t>professionally obligated</a:t>
            </a:r>
            <a:endParaRPr lang="en-US" sz="879" dirty="0">
              <a:solidFill>
                <a:prstClr val="black"/>
              </a:solidFill>
              <a:latin typeface="Calibri" panose="020F0502020204030204"/>
            </a:endParaRPr>
          </a:p>
          <a:p>
            <a:pPr algn="r" defTabSz="1219170"/>
            <a:r>
              <a:rPr lang="en-US" sz="879" b="1" dirty="0">
                <a:solidFill>
                  <a:srgbClr val="2E2A29"/>
                </a:solidFill>
                <a:latin typeface="Inter" pitchFamily="34" charset="0"/>
                <a:ea typeface="Inter" pitchFamily="34" charset="-122"/>
                <a:cs typeface="Inter" pitchFamily="34" charset="-120"/>
              </a:rPr>
              <a:t>to question models when</a:t>
            </a:r>
            <a:endParaRPr lang="en-US" sz="879" dirty="0">
              <a:solidFill>
                <a:prstClr val="black"/>
              </a:solidFill>
              <a:latin typeface="Calibri" panose="020F0502020204030204"/>
            </a:endParaRPr>
          </a:p>
          <a:p>
            <a:pPr algn="r" defTabSz="1219170"/>
            <a:r>
              <a:rPr lang="en-US" sz="879" b="1" dirty="0">
                <a:solidFill>
                  <a:srgbClr val="2E2A29"/>
                </a:solidFill>
                <a:latin typeface="Inter" pitchFamily="34" charset="0"/>
                <a:ea typeface="Inter" pitchFamily="34" charset="-122"/>
                <a:cs typeface="Inter" pitchFamily="34" charset="-120"/>
              </a:rPr>
              <a:t>uncertainty is irreducible.</a:t>
            </a:r>
            <a:endParaRPr lang="en-US" sz="879" dirty="0">
              <a:solidFill>
                <a:prstClr val="black"/>
              </a:solidFill>
              <a:latin typeface="Calibri" panose="020F0502020204030204"/>
            </a:endParaRPr>
          </a:p>
        </p:txBody>
      </p:sp>
      <p:sp>
        <p:nvSpPr>
          <p:cNvPr id="83" name="Text 27">
            <a:extLst>
              <a:ext uri="{FF2B5EF4-FFF2-40B4-BE49-F238E27FC236}">
                <a16:creationId xmlns:a16="http://schemas.microsoft.com/office/drawing/2014/main" id="{2172813D-9E40-D742-A04B-5E30E1CB8DD0}"/>
              </a:ext>
            </a:extLst>
          </p:cNvPr>
          <p:cNvSpPr/>
          <p:nvPr/>
        </p:nvSpPr>
        <p:spPr>
          <a:xfrm>
            <a:off x="8661105" y="1878420"/>
            <a:ext cx="1413244" cy="416441"/>
          </a:xfrm>
          <a:prstGeom prst="rect">
            <a:avLst/>
          </a:prstGeom>
          <a:noFill/>
          <a:ln/>
        </p:spPr>
        <p:txBody>
          <a:bodyPr wrap="none" lIns="0" tIns="0" rIns="0" bIns="0" rtlCol="0" anchor="ctr">
            <a:normAutofit/>
          </a:bodyPr>
          <a:lstStyle/>
          <a:p>
            <a:pPr algn="ctr" defTabSz="1219170"/>
            <a:r>
              <a:rPr lang="en-US" sz="1221" b="1" dirty="0">
                <a:solidFill>
                  <a:srgbClr val="383835"/>
                </a:solidFill>
                <a:latin typeface="Inter" pitchFamily="34" charset="0"/>
                <a:ea typeface="Inter" pitchFamily="34" charset="-122"/>
                <a:cs typeface="Inter" pitchFamily="34" charset="-120"/>
              </a:rPr>
              <a:t>Judgement Under</a:t>
            </a:r>
            <a:endParaRPr lang="en-US" sz="1221" dirty="0">
              <a:solidFill>
                <a:prstClr val="black"/>
              </a:solidFill>
              <a:latin typeface="Calibri" panose="020F0502020204030204"/>
            </a:endParaRPr>
          </a:p>
          <a:p>
            <a:pPr algn="ctr" defTabSz="1219170"/>
            <a:r>
              <a:rPr lang="en-US" sz="1221" b="1" dirty="0">
                <a:solidFill>
                  <a:srgbClr val="383835"/>
                </a:solidFill>
                <a:latin typeface="Inter" pitchFamily="34" charset="0"/>
                <a:ea typeface="Inter" pitchFamily="34" charset="-122"/>
                <a:cs typeface="Inter" pitchFamily="34" charset="-120"/>
              </a:rPr>
              <a:t>Deep Ambiguity</a:t>
            </a:r>
            <a:endParaRPr lang="en-US" sz="1221" dirty="0">
              <a:solidFill>
                <a:prstClr val="black"/>
              </a:solidFill>
              <a:latin typeface="Calibri" panose="020F0502020204030204"/>
            </a:endParaRPr>
          </a:p>
        </p:txBody>
      </p:sp>
      <p:sp>
        <p:nvSpPr>
          <p:cNvPr id="84" name="Text 28">
            <a:extLst>
              <a:ext uri="{FF2B5EF4-FFF2-40B4-BE49-F238E27FC236}">
                <a16:creationId xmlns:a16="http://schemas.microsoft.com/office/drawing/2014/main" id="{3BD8E5BD-F2FF-F05E-8E7B-4CFD8CF5AFA9}"/>
              </a:ext>
            </a:extLst>
          </p:cNvPr>
          <p:cNvSpPr/>
          <p:nvPr/>
        </p:nvSpPr>
        <p:spPr>
          <a:xfrm>
            <a:off x="8382000" y="2294861"/>
            <a:ext cx="2033477" cy="505047"/>
          </a:xfrm>
          <a:prstGeom prst="rect">
            <a:avLst/>
          </a:prstGeom>
          <a:noFill/>
          <a:ln/>
        </p:spPr>
        <p:txBody>
          <a:bodyPr wrap="none" lIns="0" tIns="0" rIns="0" bIns="0" rtlCol="0" anchor="ctr">
            <a:normAutofit/>
          </a:bodyPr>
          <a:lstStyle/>
          <a:p>
            <a:pPr algn="ctr" defTabSz="1219170"/>
            <a:r>
              <a:rPr lang="en-US" sz="984" dirty="0">
                <a:solidFill>
                  <a:srgbClr val="3D3C39"/>
                </a:solidFill>
                <a:latin typeface="Inter" pitchFamily="34" charset="0"/>
                <a:ea typeface="Inter" pitchFamily="34" charset="-122"/>
                <a:cs typeface="Inter" pitchFamily="34" charset="-120"/>
              </a:rPr>
              <a:t>The Actuarial Control Cycle</a:t>
            </a:r>
            <a:endParaRPr lang="en-US" sz="984" dirty="0">
              <a:solidFill>
                <a:prstClr val="black"/>
              </a:solidFill>
              <a:latin typeface="Calibri" panose="020F0502020204030204"/>
            </a:endParaRPr>
          </a:p>
          <a:p>
            <a:pPr algn="ctr" defTabSz="1219170"/>
            <a:r>
              <a:rPr lang="en-US" sz="984" dirty="0">
                <a:solidFill>
                  <a:srgbClr val="3D3C39"/>
                </a:solidFill>
                <a:latin typeface="Inter" pitchFamily="34" charset="0"/>
                <a:ea typeface="Inter" pitchFamily="34" charset="-122"/>
                <a:cs typeface="Inter" pitchFamily="34" charset="-120"/>
              </a:rPr>
              <a:t>manages situations where feedback</a:t>
            </a:r>
            <a:endParaRPr lang="en-US" sz="984" dirty="0">
              <a:solidFill>
                <a:prstClr val="black"/>
              </a:solidFill>
              <a:latin typeface="Calibri" panose="020F0502020204030204"/>
            </a:endParaRPr>
          </a:p>
          <a:p>
            <a:pPr algn="ctr" defTabSz="1219170"/>
            <a:r>
              <a:rPr lang="en-US" sz="984" dirty="0">
                <a:solidFill>
                  <a:srgbClr val="3D3C39"/>
                </a:solidFill>
                <a:latin typeface="Inter" pitchFamily="34" charset="0"/>
                <a:ea typeface="Inter" pitchFamily="34" charset="-122"/>
                <a:cs typeface="Inter" pitchFamily="34" charset="-120"/>
              </a:rPr>
              <a:t>is delayed and data sparse.</a:t>
            </a:r>
            <a:endParaRPr lang="en-US" sz="984" dirty="0">
              <a:solidFill>
                <a:prstClr val="black"/>
              </a:solidFill>
              <a:latin typeface="Calibri" panose="020F0502020204030204"/>
            </a:endParaRPr>
          </a:p>
        </p:txBody>
      </p:sp>
      <p:sp>
        <p:nvSpPr>
          <p:cNvPr id="85" name="Text 29">
            <a:extLst>
              <a:ext uri="{FF2B5EF4-FFF2-40B4-BE49-F238E27FC236}">
                <a16:creationId xmlns:a16="http://schemas.microsoft.com/office/drawing/2014/main" id="{4AB7F0D0-435F-2107-9935-D1F4D70B69C7}"/>
              </a:ext>
            </a:extLst>
          </p:cNvPr>
          <p:cNvSpPr/>
          <p:nvPr/>
        </p:nvSpPr>
        <p:spPr>
          <a:xfrm>
            <a:off x="4687187" y="2724594"/>
            <a:ext cx="79744" cy="110756"/>
          </a:xfrm>
          <a:prstGeom prst="rect">
            <a:avLst/>
          </a:prstGeom>
          <a:noFill/>
          <a:ln/>
        </p:spPr>
        <p:txBody>
          <a:bodyPr wrap="none" lIns="0" tIns="0" rIns="0" bIns="0" rtlCol="0" anchor="ctr">
            <a:normAutofit fontScale="92500" lnSpcReduction="10000"/>
          </a:bodyPr>
          <a:lstStyle/>
          <a:p>
            <a:pPr algn="ctr" defTabSz="1219170"/>
            <a:r>
              <a:rPr lang="en-US" sz="844" b="1" dirty="0">
                <a:solidFill>
                  <a:srgbClr val="4D5055"/>
                </a:solidFill>
                <a:latin typeface="Inter" pitchFamily="34" charset="0"/>
                <a:ea typeface="Inter" pitchFamily="34" charset="-122"/>
                <a:cs typeface="Inter" pitchFamily="34" charset="-120"/>
              </a:rPr>
              <a:t>S</a:t>
            </a:r>
            <a:endParaRPr lang="en-US" sz="844" dirty="0">
              <a:solidFill>
                <a:prstClr val="black"/>
              </a:solidFill>
              <a:latin typeface="Calibri" panose="020F0502020204030204"/>
            </a:endParaRPr>
          </a:p>
        </p:txBody>
      </p:sp>
      <p:sp>
        <p:nvSpPr>
          <p:cNvPr id="86" name="Text 30">
            <a:extLst>
              <a:ext uri="{FF2B5EF4-FFF2-40B4-BE49-F238E27FC236}">
                <a16:creationId xmlns:a16="http://schemas.microsoft.com/office/drawing/2014/main" id="{F0A2886E-DAD5-F120-2430-F71EAA1180A2}"/>
              </a:ext>
            </a:extLst>
          </p:cNvPr>
          <p:cNvSpPr/>
          <p:nvPr/>
        </p:nvSpPr>
        <p:spPr>
          <a:xfrm>
            <a:off x="4682756" y="1825257"/>
            <a:ext cx="93035" cy="124047"/>
          </a:xfrm>
          <a:prstGeom prst="rect">
            <a:avLst/>
          </a:prstGeom>
          <a:noFill/>
          <a:ln/>
        </p:spPr>
        <p:txBody>
          <a:bodyPr wrap="none" lIns="0" tIns="0" rIns="0" bIns="0" rtlCol="0" anchor="ctr">
            <a:normAutofit fontScale="92500" lnSpcReduction="10000"/>
          </a:bodyPr>
          <a:lstStyle/>
          <a:p>
            <a:pPr algn="ctr" defTabSz="1219170"/>
            <a:r>
              <a:rPr lang="en-US" sz="956" b="1" dirty="0">
                <a:solidFill>
                  <a:srgbClr val="3F4B54"/>
                </a:solidFill>
                <a:latin typeface="Inter" pitchFamily="34" charset="0"/>
                <a:ea typeface="Inter" pitchFamily="34" charset="-122"/>
                <a:cs typeface="Inter" pitchFamily="34" charset="-120"/>
              </a:rPr>
              <a:t>N</a:t>
            </a:r>
            <a:endParaRPr lang="en-US" sz="956" dirty="0">
              <a:solidFill>
                <a:prstClr val="black"/>
              </a:solidFill>
              <a:latin typeface="Calibri" panose="020F0502020204030204"/>
            </a:endParaRPr>
          </a:p>
        </p:txBody>
      </p:sp>
      <p:sp>
        <p:nvSpPr>
          <p:cNvPr id="87" name="Text 31">
            <a:extLst>
              <a:ext uri="{FF2B5EF4-FFF2-40B4-BE49-F238E27FC236}">
                <a16:creationId xmlns:a16="http://schemas.microsoft.com/office/drawing/2014/main" id="{D7CD8D51-9806-B62C-6512-54A949E9B629}"/>
              </a:ext>
            </a:extLst>
          </p:cNvPr>
          <p:cNvSpPr/>
          <p:nvPr/>
        </p:nvSpPr>
        <p:spPr>
          <a:xfrm>
            <a:off x="265814" y="3021419"/>
            <a:ext cx="1475268" cy="412012"/>
          </a:xfrm>
          <a:prstGeom prst="rect">
            <a:avLst/>
          </a:prstGeom>
          <a:noFill/>
          <a:ln/>
        </p:spPr>
        <p:txBody>
          <a:bodyPr wrap="none" lIns="0" tIns="0" rIns="0" bIns="0" rtlCol="0" anchor="ctr">
            <a:normAutofit/>
          </a:bodyPr>
          <a:lstStyle/>
          <a:p>
            <a:pPr algn="r" defTabSz="1219170"/>
            <a:r>
              <a:rPr lang="en-US" sz="1241" b="1" dirty="0">
                <a:solidFill>
                  <a:srgbClr val="2A2726"/>
                </a:solidFill>
                <a:latin typeface="Inter" pitchFamily="34" charset="0"/>
                <a:ea typeface="Inter" pitchFamily="34" charset="-122"/>
                <a:cs typeface="Inter" pitchFamily="34" charset="-120"/>
              </a:rPr>
              <a:t>Model Risk as a</a:t>
            </a:r>
            <a:endParaRPr lang="en-US" sz="1241" dirty="0">
              <a:solidFill>
                <a:prstClr val="black"/>
              </a:solidFill>
              <a:latin typeface="Calibri" panose="020F0502020204030204"/>
            </a:endParaRPr>
          </a:p>
          <a:p>
            <a:pPr algn="r" defTabSz="1219170"/>
            <a:r>
              <a:rPr lang="en-US" sz="1241" b="1" dirty="0">
                <a:solidFill>
                  <a:srgbClr val="2A2726"/>
                </a:solidFill>
                <a:latin typeface="Inter" pitchFamily="34" charset="0"/>
                <a:ea typeface="Inter" pitchFamily="34" charset="-122"/>
                <a:cs typeface="Inter" pitchFamily="34" charset="-120"/>
              </a:rPr>
              <a:t>First-Class Priority</a:t>
            </a:r>
            <a:endParaRPr lang="en-US" sz="1241" dirty="0">
              <a:solidFill>
                <a:prstClr val="black"/>
              </a:solidFill>
              <a:latin typeface="Calibri" panose="020F0502020204030204"/>
            </a:endParaRPr>
          </a:p>
        </p:txBody>
      </p:sp>
      <p:sp>
        <p:nvSpPr>
          <p:cNvPr id="88" name="Text 32">
            <a:extLst>
              <a:ext uri="{FF2B5EF4-FFF2-40B4-BE49-F238E27FC236}">
                <a16:creationId xmlns:a16="http://schemas.microsoft.com/office/drawing/2014/main" id="{87CBE8A4-470C-4AFF-90A1-187609CFFF8E}"/>
              </a:ext>
            </a:extLst>
          </p:cNvPr>
          <p:cNvSpPr/>
          <p:nvPr/>
        </p:nvSpPr>
        <p:spPr>
          <a:xfrm>
            <a:off x="2294860" y="1878420"/>
            <a:ext cx="1337931" cy="416441"/>
          </a:xfrm>
          <a:prstGeom prst="rect">
            <a:avLst/>
          </a:prstGeom>
          <a:noFill/>
          <a:ln/>
        </p:spPr>
        <p:txBody>
          <a:bodyPr wrap="none" lIns="0" tIns="0" rIns="0" bIns="0" rtlCol="0" anchor="ctr">
            <a:normAutofit/>
          </a:bodyPr>
          <a:lstStyle/>
          <a:p>
            <a:pPr algn="ctr" defTabSz="1219170"/>
            <a:r>
              <a:rPr lang="en-US" sz="1232" b="1" dirty="0">
                <a:solidFill>
                  <a:srgbClr val="292724"/>
                </a:solidFill>
                <a:latin typeface="Inter" pitchFamily="34" charset="0"/>
                <a:ea typeface="Inter" pitchFamily="34" charset="-122"/>
                <a:cs typeface="Inter" pitchFamily="34" charset="-120"/>
              </a:rPr>
              <a:t>Operating at the</a:t>
            </a:r>
            <a:endParaRPr lang="en-US" sz="1232" dirty="0">
              <a:solidFill>
                <a:prstClr val="black"/>
              </a:solidFill>
              <a:latin typeface="Calibri" panose="020F0502020204030204"/>
            </a:endParaRPr>
          </a:p>
          <a:p>
            <a:pPr algn="ctr" defTabSz="1219170"/>
            <a:r>
              <a:rPr lang="en-US" sz="1232" b="1" dirty="0">
                <a:solidFill>
                  <a:srgbClr val="292724"/>
                </a:solidFill>
                <a:latin typeface="Inter" pitchFamily="34" charset="0"/>
                <a:ea typeface="Inter" pitchFamily="34" charset="-122"/>
                <a:cs typeface="Inter" pitchFamily="34" charset="-120"/>
              </a:rPr>
              <a:t>Boundary of Risk</a:t>
            </a:r>
            <a:endParaRPr lang="en-US" sz="1232" dirty="0">
              <a:solidFill>
                <a:prstClr val="black"/>
              </a:solidFill>
              <a:latin typeface="Calibri" panose="020F0502020204030204"/>
            </a:endParaRPr>
          </a:p>
        </p:txBody>
      </p:sp>
      <p:sp>
        <p:nvSpPr>
          <p:cNvPr id="89" name="Text 33">
            <a:extLst>
              <a:ext uri="{FF2B5EF4-FFF2-40B4-BE49-F238E27FC236}">
                <a16:creationId xmlns:a16="http://schemas.microsoft.com/office/drawing/2014/main" id="{9197FF03-8507-DB6A-404A-C0C2199D9F53}"/>
              </a:ext>
            </a:extLst>
          </p:cNvPr>
          <p:cNvSpPr/>
          <p:nvPr/>
        </p:nvSpPr>
        <p:spPr>
          <a:xfrm>
            <a:off x="1998035" y="2299291"/>
            <a:ext cx="1745512" cy="500616"/>
          </a:xfrm>
          <a:prstGeom prst="rect">
            <a:avLst/>
          </a:prstGeom>
          <a:noFill/>
          <a:ln/>
        </p:spPr>
        <p:txBody>
          <a:bodyPr wrap="none" lIns="0" tIns="0" rIns="0" bIns="0" rtlCol="0" anchor="ctr">
            <a:normAutofit/>
          </a:bodyPr>
          <a:lstStyle/>
          <a:p>
            <a:pPr algn="ctr" defTabSz="1219170"/>
            <a:r>
              <a:rPr lang="en-US" sz="879" b="1" dirty="0">
                <a:solidFill>
                  <a:srgbClr val="353230"/>
                </a:solidFill>
                <a:latin typeface="Inter" pitchFamily="34" charset="0"/>
                <a:ea typeface="Inter" pitchFamily="34" charset="-122"/>
                <a:cs typeface="Inter" pitchFamily="34" charset="-120"/>
              </a:rPr>
              <a:t>Actuaries distinguish between</a:t>
            </a:r>
            <a:endParaRPr lang="en-US" sz="879" dirty="0">
              <a:solidFill>
                <a:prstClr val="black"/>
              </a:solidFill>
              <a:latin typeface="Calibri" panose="020F0502020204030204"/>
            </a:endParaRPr>
          </a:p>
          <a:p>
            <a:pPr algn="ctr" defTabSz="1219170"/>
            <a:r>
              <a:rPr lang="en-US" sz="879" b="1" dirty="0">
                <a:solidFill>
                  <a:srgbClr val="353230"/>
                </a:solidFill>
                <a:latin typeface="Inter" pitchFamily="34" charset="0"/>
                <a:ea typeface="Inter" pitchFamily="34" charset="-122"/>
                <a:cs typeface="Inter" pitchFamily="34" charset="-120"/>
              </a:rPr>
              <a:t>what can be priced and what is</a:t>
            </a:r>
            <a:endParaRPr lang="en-US" sz="879" dirty="0">
              <a:solidFill>
                <a:prstClr val="black"/>
              </a:solidFill>
              <a:latin typeface="Calibri" panose="020F0502020204030204"/>
            </a:endParaRPr>
          </a:p>
          <a:p>
            <a:pPr algn="ctr" defTabSz="1219170"/>
            <a:r>
              <a:rPr lang="en-US" sz="879" b="1" dirty="0">
                <a:solidFill>
                  <a:srgbClr val="353230"/>
                </a:solidFill>
                <a:latin typeface="Inter" pitchFamily="34" charset="0"/>
                <a:ea typeface="Inter" pitchFamily="34" charset="-122"/>
                <a:cs typeface="Inter" pitchFamily="34" charset="-120"/>
              </a:rPr>
              <a:t>genuinely unknowable.</a:t>
            </a:r>
            <a:endParaRPr lang="en-US" sz="879" dirty="0">
              <a:solidFill>
                <a:prstClr val="black"/>
              </a:solidFill>
              <a:latin typeface="Calibri" panose="020F0502020204030204"/>
            </a:endParaRPr>
          </a:p>
        </p:txBody>
      </p:sp>
      <p:sp>
        <p:nvSpPr>
          <p:cNvPr id="90" name="Text 34">
            <a:extLst>
              <a:ext uri="{FF2B5EF4-FFF2-40B4-BE49-F238E27FC236}">
                <a16:creationId xmlns:a16="http://schemas.microsoft.com/office/drawing/2014/main" id="{6A478346-D872-EFF2-7267-23F984768A96}"/>
              </a:ext>
            </a:extLst>
          </p:cNvPr>
          <p:cNvSpPr/>
          <p:nvPr/>
        </p:nvSpPr>
        <p:spPr>
          <a:xfrm>
            <a:off x="1171798" y="598082"/>
            <a:ext cx="9874988" cy="376569"/>
          </a:xfrm>
          <a:prstGeom prst="rect">
            <a:avLst/>
          </a:prstGeom>
          <a:noFill/>
          <a:ln/>
        </p:spPr>
        <p:txBody>
          <a:bodyPr wrap="none" lIns="0" tIns="0" rIns="0" bIns="0" rtlCol="0" anchor="ctr">
            <a:normAutofit/>
          </a:bodyPr>
          <a:lstStyle/>
          <a:p>
            <a:pPr algn="ctr" defTabSz="1219170"/>
            <a:r>
              <a:rPr lang="en-US" sz="952" b="1" dirty="0">
                <a:solidFill>
                  <a:srgbClr val="3A3836"/>
                </a:solidFill>
                <a:latin typeface="Inter" pitchFamily="34" charset="0"/>
                <a:ea typeface="Inter" pitchFamily="34" charset="-122"/>
                <a:cs typeface="Inter" pitchFamily="34" charset="-120"/>
              </a:rPr>
              <a:t>By blending statistical </a:t>
            </a:r>
            <a:r>
              <a:rPr lang="en-US" sz="952" b="1" dirty="0" err="1">
                <a:solidFill>
                  <a:srgbClr val="3A3836"/>
                </a:solidFill>
                <a:latin typeface="Inter" pitchFamily="34" charset="0"/>
                <a:ea typeface="Inter" pitchFamily="34" charset="-122"/>
                <a:cs typeface="Inter" pitchFamily="34" charset="-120"/>
              </a:rPr>
              <a:t>rigour</a:t>
            </a:r>
            <a:r>
              <a:rPr lang="en-US" sz="952" b="1" dirty="0">
                <a:solidFill>
                  <a:srgbClr val="3A3836"/>
                </a:solidFill>
                <a:latin typeface="Inter" pitchFamily="34" charset="0"/>
                <a:ea typeface="Inter" pitchFamily="34" charset="-122"/>
                <a:cs typeface="Inter" pitchFamily="34" charset="-120"/>
              </a:rPr>
              <a:t> with professional judgment, actuaries turn "unknowable" reputational and strategic risks into actionable management frameworks.</a:t>
            </a:r>
            <a:endParaRPr lang="en-US" sz="952" dirty="0">
              <a:solidFill>
                <a:prstClr val="black"/>
              </a:solidFill>
              <a:latin typeface="Calibri" panose="020F0502020204030204"/>
            </a:endParaRPr>
          </a:p>
        </p:txBody>
      </p:sp>
      <p:sp>
        <p:nvSpPr>
          <p:cNvPr id="92" name="Footer Placeholder 4">
            <a:extLst>
              <a:ext uri="{FF2B5EF4-FFF2-40B4-BE49-F238E27FC236}">
                <a16:creationId xmlns:a16="http://schemas.microsoft.com/office/drawing/2014/main" id="{F4689AE4-0946-62F2-4523-E259F34339B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3C69FF"/>
                </a:solidFill>
                <a:effectLst/>
                <a:uLnTx/>
                <a:uFillTx/>
                <a:latin typeface="ABC Oracle Medium" panose="020B0504040202060203" pitchFamily="34" charset="77"/>
                <a:ea typeface="+mn-ea"/>
                <a:cs typeface="+mn-cs"/>
              </a:rPr>
              <a:t>Presented at the 2026 All Actuaries Summit</a:t>
            </a:r>
          </a:p>
        </p:txBody>
      </p:sp>
    </p:spTree>
    <p:extLst>
      <p:ext uri="{BB962C8B-B14F-4D97-AF65-F5344CB8AC3E}">
        <p14:creationId xmlns:p14="http://schemas.microsoft.com/office/powerpoint/2010/main" val="758470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4F331-661E-09F3-F19D-7F407DC8B8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D5709C-50AE-2564-00D8-9235DF674DAC}"/>
              </a:ext>
            </a:extLst>
          </p:cNvPr>
          <p:cNvSpPr>
            <a:spLocks noGrp="1"/>
          </p:cNvSpPr>
          <p:nvPr>
            <p:ph type="title"/>
          </p:nvPr>
        </p:nvSpPr>
        <p:spPr/>
        <p:txBody>
          <a:bodyPr/>
          <a:lstStyle/>
          <a:p>
            <a:r>
              <a:rPr lang="en-US" dirty="0"/>
              <a:t>Case Study: Qantas 01-Sep-2023</a:t>
            </a:r>
          </a:p>
        </p:txBody>
      </p:sp>
      <p:sp>
        <p:nvSpPr>
          <p:cNvPr id="3" name="Text Placeholder 2">
            <a:extLst>
              <a:ext uri="{FF2B5EF4-FFF2-40B4-BE49-F238E27FC236}">
                <a16:creationId xmlns:a16="http://schemas.microsoft.com/office/drawing/2014/main" id="{C335C8A3-6E02-0683-27B6-9C0BA422A2A6}"/>
              </a:ext>
            </a:extLst>
          </p:cNvPr>
          <p:cNvSpPr>
            <a:spLocks noGrp="1"/>
          </p:cNvSpPr>
          <p:nvPr>
            <p:ph type="body" sz="quarter" idx="10"/>
          </p:nvPr>
        </p:nvSpPr>
        <p:spPr/>
        <p:txBody>
          <a:bodyPr/>
          <a:lstStyle/>
          <a:p>
            <a:r>
              <a:rPr lang="en-US" dirty="0"/>
              <a:t>02</a:t>
            </a:r>
          </a:p>
        </p:txBody>
      </p:sp>
      <p:sp>
        <p:nvSpPr>
          <p:cNvPr id="4" name="Footer Placeholder 4">
            <a:extLst>
              <a:ext uri="{FF2B5EF4-FFF2-40B4-BE49-F238E27FC236}">
                <a16:creationId xmlns:a16="http://schemas.microsoft.com/office/drawing/2014/main" id="{983D1227-C5D4-0006-BA6E-2415A9B468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076609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04837"/>
          </a:xfrm>
          <a:prstGeom prst="rect">
            <a:avLst/>
          </a:prstGeom>
        </p:spPr>
      </p:pic>
      <p:pic>
        <p:nvPicPr>
          <p:cNvPr id="5" name="Image 2" descr="preencoded.png"/>
          <p:cNvPicPr>
            <a:picLocks noChangeAspect="1"/>
          </p:cNvPicPr>
          <p:nvPr/>
        </p:nvPicPr>
        <p:blipFill>
          <a:blip r:embed="rId4"/>
          <a:stretch>
            <a:fillRect/>
          </a:stretch>
        </p:blipFill>
        <p:spPr>
          <a:xfrm>
            <a:off x="7239000" y="5223245"/>
            <a:ext cx="4470104" cy="1200593"/>
          </a:xfrm>
          <a:prstGeom prst="rect">
            <a:avLst/>
          </a:prstGeom>
        </p:spPr>
      </p:pic>
      <p:pic>
        <p:nvPicPr>
          <p:cNvPr id="6" name="Image 3" descr="preencoded.png"/>
          <p:cNvPicPr>
            <a:picLocks noChangeAspect="1"/>
          </p:cNvPicPr>
          <p:nvPr/>
        </p:nvPicPr>
        <p:blipFill>
          <a:blip r:embed="rId5"/>
          <a:stretch>
            <a:fillRect/>
          </a:stretch>
        </p:blipFill>
        <p:spPr>
          <a:xfrm>
            <a:off x="11545187" y="6251059"/>
            <a:ext cx="141768" cy="128477"/>
          </a:xfrm>
          <a:prstGeom prst="rect">
            <a:avLst/>
          </a:prstGeom>
        </p:spPr>
      </p:pic>
      <p:pic>
        <p:nvPicPr>
          <p:cNvPr id="7" name="Image 4" descr="preencoded.png"/>
          <p:cNvPicPr>
            <a:picLocks noChangeAspect="1"/>
          </p:cNvPicPr>
          <p:nvPr/>
        </p:nvPicPr>
        <p:blipFill>
          <a:blip r:embed="rId6"/>
          <a:stretch>
            <a:fillRect/>
          </a:stretch>
        </p:blipFill>
        <p:spPr>
          <a:xfrm>
            <a:off x="11589489" y="5471337"/>
            <a:ext cx="48732" cy="53163"/>
          </a:xfrm>
          <a:prstGeom prst="rect">
            <a:avLst/>
          </a:prstGeom>
        </p:spPr>
      </p:pic>
      <p:sp>
        <p:nvSpPr>
          <p:cNvPr id="8" name="Text 1"/>
          <p:cNvSpPr/>
          <p:nvPr/>
        </p:nvSpPr>
        <p:spPr>
          <a:xfrm>
            <a:off x="2724594" y="5360581"/>
            <a:ext cx="106325" cy="132907"/>
          </a:xfrm>
          <a:prstGeom prst="rect">
            <a:avLst/>
          </a:prstGeom>
          <a:noFill/>
          <a:ln/>
        </p:spPr>
        <p:txBody>
          <a:bodyPr wrap="none" lIns="0" tIns="0" rIns="0" bIns="0" rtlCol="0" anchor="ctr">
            <a:normAutofit fontScale="92500" lnSpcReduction="20000"/>
          </a:bodyPr>
          <a:lstStyle/>
          <a:p>
            <a:pPr defTabSz="1219170"/>
            <a:r>
              <a:rPr lang="en-US" sz="1057" dirty="0">
                <a:solidFill>
                  <a:srgbClr val="202A34"/>
                </a:solidFill>
                <a:latin typeface="Inter" pitchFamily="34" charset="0"/>
                <a:ea typeface="Inter" pitchFamily="34" charset="-122"/>
                <a:cs typeface="Inter" pitchFamily="34" charset="-120"/>
              </a:rPr>
              <a:t>E</a:t>
            </a:r>
            <a:endParaRPr lang="en-US" sz="1057" dirty="0">
              <a:solidFill>
                <a:prstClr val="black"/>
              </a:solidFill>
              <a:latin typeface="Calibri" panose="020F0502020204030204"/>
            </a:endParaRPr>
          </a:p>
        </p:txBody>
      </p:sp>
      <p:pic>
        <p:nvPicPr>
          <p:cNvPr id="9" name="Image 5" descr="preencoded.png"/>
          <p:cNvPicPr>
            <a:picLocks noChangeAspect="1"/>
          </p:cNvPicPr>
          <p:nvPr/>
        </p:nvPicPr>
        <p:blipFill>
          <a:blip r:embed="rId7"/>
          <a:stretch>
            <a:fillRect/>
          </a:stretch>
        </p:blipFill>
        <p:spPr>
          <a:xfrm>
            <a:off x="695547" y="5373872"/>
            <a:ext cx="119616" cy="101896"/>
          </a:xfrm>
          <a:prstGeom prst="rect">
            <a:avLst/>
          </a:prstGeom>
        </p:spPr>
      </p:pic>
      <p:sp>
        <p:nvSpPr>
          <p:cNvPr id="10" name="Text 2"/>
          <p:cNvSpPr/>
          <p:nvPr/>
        </p:nvSpPr>
        <p:spPr>
          <a:xfrm>
            <a:off x="7509244" y="5546651"/>
            <a:ext cx="3956197" cy="735419"/>
          </a:xfrm>
          <a:prstGeom prst="rect">
            <a:avLst/>
          </a:prstGeom>
          <a:noFill/>
          <a:ln/>
        </p:spPr>
        <p:txBody>
          <a:bodyPr wrap="none" lIns="0" tIns="0" rIns="0" bIns="0" rtlCol="0" anchor="ctr">
            <a:normAutofit lnSpcReduction="10000"/>
          </a:bodyPr>
          <a:lstStyle/>
          <a:p>
            <a:pPr defTabSz="1219170"/>
            <a:r>
              <a:rPr lang="en-US" sz="1269" b="1" dirty="0">
                <a:solidFill>
                  <a:srgbClr val="AFB2B8"/>
                </a:solidFill>
                <a:latin typeface="Inter" pitchFamily="34" charset="0"/>
                <a:ea typeface="Inter" pitchFamily="34" charset="-122"/>
                <a:cs typeface="Inter" pitchFamily="34" charset="-120"/>
              </a:rPr>
              <a:t>We use Qantas because the outcomes are known, the</a:t>
            </a:r>
            <a:endParaRPr lang="en-US" sz="1269" dirty="0">
              <a:solidFill>
                <a:prstClr val="black"/>
              </a:solidFill>
              <a:latin typeface="Calibri" panose="020F0502020204030204"/>
            </a:endParaRPr>
          </a:p>
          <a:p>
            <a:pPr defTabSz="1219170"/>
            <a:r>
              <a:rPr lang="en-US" sz="1269" b="1" dirty="0">
                <a:solidFill>
                  <a:srgbClr val="AFB2B8"/>
                </a:solidFill>
                <a:latin typeface="Inter" pitchFamily="34" charset="0"/>
                <a:ea typeface="Inter" pitchFamily="34" charset="-122"/>
                <a:cs typeface="Inter" pitchFamily="34" charset="-120"/>
              </a:rPr>
              <a:t>governance stakes were highly public, and the</a:t>
            </a:r>
            <a:endParaRPr lang="en-US" sz="1269" dirty="0">
              <a:solidFill>
                <a:prstClr val="black"/>
              </a:solidFill>
              <a:latin typeface="Calibri" panose="020F0502020204030204"/>
            </a:endParaRPr>
          </a:p>
          <a:p>
            <a:pPr defTabSz="1219170"/>
            <a:r>
              <a:rPr lang="en-US" sz="1269" b="1" dirty="0">
                <a:solidFill>
                  <a:srgbClr val="AFB2B8"/>
                </a:solidFill>
                <a:latin typeface="Inter" pitchFamily="34" charset="0"/>
                <a:ea typeface="Inter" pitchFamily="34" charset="-122"/>
                <a:cs typeface="Inter" pitchFamily="34" charset="-120"/>
              </a:rPr>
              <a:t>sequential decisions were visible. Reputation damage is</a:t>
            </a:r>
            <a:endParaRPr lang="en-US" sz="1269" dirty="0">
              <a:solidFill>
                <a:prstClr val="black"/>
              </a:solidFill>
              <a:latin typeface="Calibri" panose="020F0502020204030204"/>
            </a:endParaRPr>
          </a:p>
          <a:p>
            <a:pPr defTabSz="1219170"/>
            <a:r>
              <a:rPr lang="en-US" sz="1269" b="1" dirty="0">
                <a:solidFill>
                  <a:srgbClr val="AFB2B8"/>
                </a:solidFill>
                <a:latin typeface="Inter" pitchFamily="34" charset="0"/>
                <a:ea typeface="Inter" pitchFamily="34" charset="-122"/>
                <a:cs typeface="Inter" pitchFamily="34" charset="-120"/>
              </a:rPr>
              <a:t>cumulative, not an isolated scandal.</a:t>
            </a:r>
            <a:endParaRPr lang="en-US" sz="1269" dirty="0">
              <a:solidFill>
                <a:prstClr val="black"/>
              </a:solidFill>
              <a:latin typeface="Calibri" panose="020F0502020204030204"/>
            </a:endParaRPr>
          </a:p>
        </p:txBody>
      </p:sp>
      <p:sp>
        <p:nvSpPr>
          <p:cNvPr id="11" name="Text 3"/>
          <p:cNvSpPr/>
          <p:nvPr/>
        </p:nvSpPr>
        <p:spPr>
          <a:xfrm>
            <a:off x="11292663" y="5329570"/>
            <a:ext cx="248093" cy="75313"/>
          </a:xfrm>
          <a:prstGeom prst="rect">
            <a:avLst/>
          </a:prstGeom>
          <a:noFill/>
          <a:ln/>
        </p:spPr>
        <p:txBody>
          <a:bodyPr wrap="none" lIns="0" tIns="0" rIns="0" bIns="0" rtlCol="0" anchor="ctr">
            <a:normAutofit/>
          </a:bodyPr>
          <a:lstStyle/>
          <a:p>
            <a:pPr defTabSz="1219170"/>
            <a:r>
              <a:rPr lang="en-US" sz="477" b="1" dirty="0">
                <a:solidFill>
                  <a:srgbClr val="3B606C"/>
                </a:solidFill>
                <a:latin typeface="Inter" pitchFamily="34" charset="0"/>
                <a:ea typeface="Inter" pitchFamily="34" charset="-122"/>
                <a:cs typeface="Inter" pitchFamily="34" charset="-120"/>
              </a:rPr>
              <a:t>ENcADo</a:t>
            </a:r>
            <a:endParaRPr lang="en-US" sz="477" dirty="0">
              <a:solidFill>
                <a:prstClr val="black"/>
              </a:solidFill>
              <a:latin typeface="Calibri" panose="020F0502020204030204"/>
            </a:endParaRPr>
          </a:p>
        </p:txBody>
      </p:sp>
      <p:sp>
        <p:nvSpPr>
          <p:cNvPr id="12" name="Text 4"/>
          <p:cNvSpPr/>
          <p:nvPr/>
        </p:nvSpPr>
        <p:spPr>
          <a:xfrm>
            <a:off x="11035709" y="5325140"/>
            <a:ext cx="234803" cy="79744"/>
          </a:xfrm>
          <a:prstGeom prst="rect">
            <a:avLst/>
          </a:prstGeom>
          <a:noFill/>
          <a:ln/>
        </p:spPr>
        <p:txBody>
          <a:bodyPr wrap="none" lIns="0" tIns="0" rIns="0" bIns="0" rtlCol="0" anchor="ctr">
            <a:normAutofit lnSpcReduction="10000"/>
          </a:bodyPr>
          <a:lstStyle/>
          <a:p>
            <a:pPr defTabSz="1219170"/>
            <a:r>
              <a:rPr lang="en-US" sz="531" dirty="0">
                <a:solidFill>
                  <a:srgbClr val="353E49"/>
                </a:solidFill>
                <a:latin typeface="Inter" pitchFamily="34" charset="0"/>
                <a:ea typeface="Inter" pitchFamily="34" charset="-122"/>
                <a:cs typeface="Inter" pitchFamily="34" charset="-120"/>
              </a:rPr>
              <a:t>514r05</a:t>
            </a:r>
            <a:endParaRPr lang="en-US" sz="531" dirty="0">
              <a:solidFill>
                <a:prstClr val="black"/>
              </a:solidFill>
              <a:latin typeface="Calibri" panose="020F0502020204030204"/>
            </a:endParaRPr>
          </a:p>
        </p:txBody>
      </p:sp>
      <p:sp>
        <p:nvSpPr>
          <p:cNvPr id="13" name="Text 5"/>
          <p:cNvSpPr/>
          <p:nvPr/>
        </p:nvSpPr>
        <p:spPr>
          <a:xfrm>
            <a:off x="9928151" y="5316279"/>
            <a:ext cx="996803" cy="93035"/>
          </a:xfrm>
          <a:prstGeom prst="rect">
            <a:avLst/>
          </a:prstGeom>
          <a:noFill/>
          <a:ln/>
        </p:spPr>
        <p:txBody>
          <a:bodyPr wrap="none" lIns="0" tIns="0" rIns="0" bIns="0" rtlCol="0" anchor="ctr">
            <a:normAutofit/>
          </a:bodyPr>
          <a:lstStyle/>
          <a:p>
            <a:pPr defTabSz="1219170"/>
            <a:r>
              <a:rPr lang="en-US" sz="457" b="1" dirty="0">
                <a:solidFill>
                  <a:srgbClr val="355A68"/>
                </a:solidFill>
                <a:latin typeface="Inter" pitchFamily="34" charset="0"/>
                <a:ea typeface="Inter" pitchFamily="34" charset="-122"/>
                <a:cs typeface="Inter" pitchFamily="34" charset="-120"/>
              </a:rPr>
              <a:t>STMTESTE REALIGOERT BEOJIRES</a:t>
            </a:r>
            <a:endParaRPr lang="en-US" sz="457" dirty="0">
              <a:solidFill>
                <a:prstClr val="black"/>
              </a:solidFill>
              <a:latin typeface="Calibri" panose="020F0502020204030204"/>
            </a:endParaRPr>
          </a:p>
        </p:txBody>
      </p:sp>
      <p:sp>
        <p:nvSpPr>
          <p:cNvPr id="14" name="Text 6"/>
          <p:cNvSpPr/>
          <p:nvPr/>
        </p:nvSpPr>
        <p:spPr>
          <a:xfrm>
            <a:off x="9697779" y="5325141"/>
            <a:ext cx="203791" cy="84175"/>
          </a:xfrm>
          <a:prstGeom prst="rect">
            <a:avLst/>
          </a:prstGeom>
          <a:noFill/>
          <a:ln/>
        </p:spPr>
        <p:txBody>
          <a:bodyPr wrap="none" lIns="0" tIns="0" rIns="0" bIns="0" rtlCol="0" anchor="ctr">
            <a:normAutofit/>
          </a:bodyPr>
          <a:lstStyle/>
          <a:p>
            <a:pPr defTabSz="1219170"/>
            <a:r>
              <a:rPr lang="en-US" sz="531" dirty="0">
                <a:solidFill>
                  <a:srgbClr val="38444D"/>
                </a:solidFill>
                <a:latin typeface="Inter" pitchFamily="34" charset="0"/>
                <a:ea typeface="Inter" pitchFamily="34" charset="-122"/>
                <a:cs typeface="Inter" pitchFamily="34" charset="-120"/>
              </a:rPr>
              <a:t>ALFI:</a:t>
            </a:r>
            <a:endParaRPr lang="en-US" sz="531" dirty="0">
              <a:solidFill>
                <a:prstClr val="black"/>
              </a:solidFill>
              <a:latin typeface="Calibri" panose="020F0502020204030204"/>
            </a:endParaRPr>
          </a:p>
        </p:txBody>
      </p:sp>
      <p:sp>
        <p:nvSpPr>
          <p:cNvPr id="15" name="Text 7"/>
          <p:cNvSpPr/>
          <p:nvPr/>
        </p:nvSpPr>
        <p:spPr>
          <a:xfrm>
            <a:off x="9361081" y="5320710"/>
            <a:ext cx="274675" cy="84175"/>
          </a:xfrm>
          <a:prstGeom prst="rect">
            <a:avLst/>
          </a:prstGeom>
          <a:noFill/>
          <a:ln/>
        </p:spPr>
        <p:txBody>
          <a:bodyPr wrap="none" lIns="0" tIns="0" rIns="0" bIns="0" rtlCol="0" anchor="ctr">
            <a:normAutofit/>
          </a:bodyPr>
          <a:lstStyle/>
          <a:p>
            <a:pPr defTabSz="1219170"/>
            <a:r>
              <a:rPr lang="en-US" sz="423" dirty="0">
                <a:solidFill>
                  <a:srgbClr val="52353D"/>
                </a:solidFill>
                <a:latin typeface="Inter" pitchFamily="34" charset="0"/>
                <a:ea typeface="Inter" pitchFamily="34" charset="-122"/>
                <a:cs typeface="Inter" pitchFamily="34" charset="-120"/>
              </a:rPr>
              <a:t>GATTECN.</a:t>
            </a:r>
            <a:endParaRPr lang="en-US" sz="423" dirty="0">
              <a:solidFill>
                <a:prstClr val="black"/>
              </a:solidFill>
              <a:latin typeface="Calibri" panose="020F0502020204030204"/>
            </a:endParaRPr>
          </a:p>
        </p:txBody>
      </p:sp>
      <p:sp>
        <p:nvSpPr>
          <p:cNvPr id="16" name="Text 8"/>
          <p:cNvSpPr/>
          <p:nvPr/>
        </p:nvSpPr>
        <p:spPr>
          <a:xfrm>
            <a:off x="8838313" y="5316279"/>
            <a:ext cx="500616" cy="93035"/>
          </a:xfrm>
          <a:prstGeom prst="rect">
            <a:avLst/>
          </a:prstGeom>
          <a:noFill/>
          <a:ln/>
        </p:spPr>
        <p:txBody>
          <a:bodyPr wrap="none" lIns="0" tIns="0" rIns="0" bIns="0" rtlCol="0" anchor="ctr">
            <a:normAutofit/>
          </a:bodyPr>
          <a:lstStyle/>
          <a:p>
            <a:pPr defTabSz="1219170"/>
            <a:r>
              <a:rPr lang="en-US" sz="468" dirty="0">
                <a:solidFill>
                  <a:srgbClr val="3A434E"/>
                </a:solidFill>
                <a:latin typeface="Inter" pitchFamily="34" charset="0"/>
                <a:ea typeface="Inter" pitchFamily="34" charset="-122"/>
                <a:cs typeface="Inter" pitchFamily="34" charset="-120"/>
              </a:rPr>
              <a:t>BATA EXTESRITT:</a:t>
            </a:r>
            <a:endParaRPr lang="en-US" sz="468" dirty="0">
              <a:solidFill>
                <a:prstClr val="black"/>
              </a:solidFill>
              <a:latin typeface="Calibri" panose="020F0502020204030204"/>
            </a:endParaRPr>
          </a:p>
        </p:txBody>
      </p:sp>
      <p:sp>
        <p:nvSpPr>
          <p:cNvPr id="17" name="Text 9"/>
          <p:cNvSpPr/>
          <p:nvPr/>
        </p:nvSpPr>
        <p:spPr>
          <a:xfrm>
            <a:off x="7500385" y="5271977"/>
            <a:ext cx="1005663" cy="115187"/>
          </a:xfrm>
          <a:prstGeom prst="rect">
            <a:avLst/>
          </a:prstGeom>
          <a:noFill/>
          <a:ln/>
        </p:spPr>
        <p:txBody>
          <a:bodyPr wrap="none" lIns="0" tIns="0" rIns="0" bIns="0" rtlCol="0" anchor="ctr">
            <a:normAutofit/>
          </a:bodyPr>
          <a:lstStyle/>
          <a:p>
            <a:pPr defTabSz="1219170"/>
            <a:r>
              <a:rPr lang="en-US" sz="680" dirty="0">
                <a:solidFill>
                  <a:srgbClr val="2B3C48"/>
                </a:solidFill>
                <a:latin typeface="Inter" pitchFamily="34" charset="0"/>
                <a:ea typeface="Inter" pitchFamily="34" charset="-122"/>
                <a:cs typeface="Inter" pitchFamily="34" charset="-120"/>
              </a:rPr>
              <a:t>AVIATION DASHBOARD</a:t>
            </a:r>
            <a:endParaRPr lang="en-US" sz="680" dirty="0">
              <a:solidFill>
                <a:prstClr val="black"/>
              </a:solidFill>
              <a:latin typeface="Calibri" panose="020F0502020204030204"/>
            </a:endParaRPr>
          </a:p>
        </p:txBody>
      </p:sp>
      <p:sp>
        <p:nvSpPr>
          <p:cNvPr id="18" name="Text 10"/>
          <p:cNvSpPr/>
          <p:nvPr/>
        </p:nvSpPr>
        <p:spPr>
          <a:xfrm>
            <a:off x="11035710" y="4580860"/>
            <a:ext cx="451884" cy="199360"/>
          </a:xfrm>
          <a:prstGeom prst="rect">
            <a:avLst/>
          </a:prstGeom>
          <a:noFill/>
          <a:ln/>
        </p:spPr>
        <p:txBody>
          <a:bodyPr wrap="none" lIns="0" tIns="0" rIns="0" bIns="0" rtlCol="0" anchor="ctr">
            <a:normAutofit lnSpcReduction="10000"/>
          </a:bodyPr>
          <a:lstStyle/>
          <a:p>
            <a:pPr defTabSz="1219170"/>
            <a:r>
              <a:rPr lang="en-US" sz="1385" b="1" dirty="0">
                <a:solidFill>
                  <a:srgbClr val="C4C8CB"/>
                </a:solidFill>
                <a:latin typeface="Inter" pitchFamily="34" charset="0"/>
                <a:ea typeface="Inter" pitchFamily="34" charset="-122"/>
                <a:cs typeface="Inter" pitchFamily="34" charset="-120"/>
              </a:rPr>
              <a:t>2023</a:t>
            </a:r>
            <a:endParaRPr lang="en-US" sz="1385" dirty="0">
              <a:solidFill>
                <a:prstClr val="black"/>
              </a:solidFill>
              <a:latin typeface="Calibri" panose="020F0502020204030204"/>
            </a:endParaRPr>
          </a:p>
        </p:txBody>
      </p:sp>
      <p:sp>
        <p:nvSpPr>
          <p:cNvPr id="19" name="Text 11"/>
          <p:cNvSpPr/>
          <p:nvPr/>
        </p:nvSpPr>
        <p:spPr>
          <a:xfrm>
            <a:off x="10238269" y="4576431"/>
            <a:ext cx="451884" cy="208221"/>
          </a:xfrm>
          <a:prstGeom prst="rect">
            <a:avLst/>
          </a:prstGeom>
          <a:noFill/>
          <a:ln/>
        </p:spPr>
        <p:txBody>
          <a:bodyPr wrap="none" lIns="0" tIns="0" rIns="0" bIns="0" rtlCol="0" anchor="ctr">
            <a:normAutofit lnSpcReduction="10000"/>
          </a:bodyPr>
          <a:lstStyle/>
          <a:p>
            <a:pPr defTabSz="1219170"/>
            <a:r>
              <a:rPr lang="en-US" sz="1403" b="1" dirty="0">
                <a:solidFill>
                  <a:srgbClr val="B8BDC0"/>
                </a:solidFill>
                <a:latin typeface="Inter" pitchFamily="34" charset="0"/>
                <a:ea typeface="Inter" pitchFamily="34" charset="-122"/>
                <a:cs typeface="Inter" pitchFamily="34" charset="-120"/>
              </a:rPr>
              <a:t>2022</a:t>
            </a:r>
            <a:endParaRPr lang="en-US" sz="1403" dirty="0">
              <a:solidFill>
                <a:prstClr val="black"/>
              </a:solidFill>
              <a:latin typeface="Calibri" panose="020F0502020204030204"/>
            </a:endParaRPr>
          </a:p>
        </p:txBody>
      </p:sp>
      <p:sp>
        <p:nvSpPr>
          <p:cNvPr id="20" name="Text 12"/>
          <p:cNvSpPr/>
          <p:nvPr/>
        </p:nvSpPr>
        <p:spPr>
          <a:xfrm>
            <a:off x="9440825" y="4576431"/>
            <a:ext cx="434163" cy="208221"/>
          </a:xfrm>
          <a:prstGeom prst="rect">
            <a:avLst/>
          </a:prstGeom>
          <a:noFill/>
          <a:ln/>
        </p:spPr>
        <p:txBody>
          <a:bodyPr wrap="none" lIns="0" tIns="0" rIns="0" bIns="0" rtlCol="0" anchor="ctr">
            <a:normAutofit lnSpcReduction="10000"/>
          </a:bodyPr>
          <a:lstStyle/>
          <a:p>
            <a:pPr defTabSz="1219170"/>
            <a:r>
              <a:rPr lang="en-US" sz="1423" b="1" dirty="0">
                <a:solidFill>
                  <a:srgbClr val="BBBFC5"/>
                </a:solidFill>
                <a:latin typeface="Inter" pitchFamily="34" charset="0"/>
                <a:ea typeface="Inter" pitchFamily="34" charset="-122"/>
                <a:cs typeface="Inter" pitchFamily="34" charset="-120"/>
              </a:rPr>
              <a:t>2021</a:t>
            </a:r>
            <a:endParaRPr lang="en-US" sz="1423" dirty="0">
              <a:solidFill>
                <a:prstClr val="black"/>
              </a:solidFill>
              <a:latin typeface="Calibri" panose="020F0502020204030204"/>
            </a:endParaRPr>
          </a:p>
        </p:txBody>
      </p:sp>
      <p:sp>
        <p:nvSpPr>
          <p:cNvPr id="21" name="Text 13"/>
          <p:cNvSpPr/>
          <p:nvPr/>
        </p:nvSpPr>
        <p:spPr>
          <a:xfrm>
            <a:off x="8643385" y="4580861"/>
            <a:ext cx="451884" cy="203791"/>
          </a:xfrm>
          <a:prstGeom prst="rect">
            <a:avLst/>
          </a:prstGeom>
          <a:noFill/>
          <a:ln/>
        </p:spPr>
        <p:txBody>
          <a:bodyPr wrap="none" lIns="0" tIns="0" rIns="0" bIns="0" rtlCol="0" anchor="ctr">
            <a:normAutofit lnSpcReduction="10000"/>
          </a:bodyPr>
          <a:lstStyle/>
          <a:p>
            <a:pPr defTabSz="1219170"/>
            <a:r>
              <a:rPr lang="en-US" sz="1368" b="1" dirty="0">
                <a:solidFill>
                  <a:srgbClr val="C2C6CB"/>
                </a:solidFill>
                <a:latin typeface="Inter" pitchFamily="34" charset="0"/>
                <a:ea typeface="Inter" pitchFamily="34" charset="-122"/>
                <a:cs typeface="Inter" pitchFamily="34" charset="-120"/>
              </a:rPr>
              <a:t>2020</a:t>
            </a:r>
            <a:endParaRPr lang="en-US" sz="1368" dirty="0">
              <a:solidFill>
                <a:prstClr val="black"/>
              </a:solidFill>
              <a:latin typeface="Calibri" panose="020F0502020204030204"/>
            </a:endParaRPr>
          </a:p>
        </p:txBody>
      </p:sp>
      <p:sp>
        <p:nvSpPr>
          <p:cNvPr id="22" name="Text 14"/>
          <p:cNvSpPr/>
          <p:nvPr/>
        </p:nvSpPr>
        <p:spPr>
          <a:xfrm>
            <a:off x="7837081" y="4576431"/>
            <a:ext cx="460744" cy="208221"/>
          </a:xfrm>
          <a:prstGeom prst="rect">
            <a:avLst/>
          </a:prstGeom>
          <a:noFill/>
          <a:ln/>
        </p:spPr>
        <p:txBody>
          <a:bodyPr wrap="none" lIns="0" tIns="0" rIns="0" bIns="0" rtlCol="0" anchor="ctr">
            <a:normAutofit lnSpcReduction="10000"/>
          </a:bodyPr>
          <a:lstStyle/>
          <a:p>
            <a:pPr defTabSz="1219170"/>
            <a:r>
              <a:rPr lang="en-US" sz="1479" b="1" dirty="0">
                <a:solidFill>
                  <a:srgbClr val="B8BCC1"/>
                </a:solidFill>
                <a:latin typeface="Inter" pitchFamily="34" charset="0"/>
                <a:ea typeface="Inter" pitchFamily="34" charset="-122"/>
                <a:cs typeface="Inter" pitchFamily="34" charset="-120"/>
              </a:rPr>
              <a:t>2019</a:t>
            </a:r>
            <a:endParaRPr lang="en-US" sz="1479" dirty="0">
              <a:solidFill>
                <a:prstClr val="black"/>
              </a:solidFill>
              <a:latin typeface="Calibri" panose="020F0502020204030204"/>
            </a:endParaRPr>
          </a:p>
        </p:txBody>
      </p:sp>
      <p:sp>
        <p:nvSpPr>
          <p:cNvPr id="23" name="Text 15"/>
          <p:cNvSpPr/>
          <p:nvPr/>
        </p:nvSpPr>
        <p:spPr>
          <a:xfrm>
            <a:off x="7039640" y="4576431"/>
            <a:ext cx="460744" cy="208221"/>
          </a:xfrm>
          <a:prstGeom prst="rect">
            <a:avLst/>
          </a:prstGeom>
          <a:noFill/>
          <a:ln/>
        </p:spPr>
        <p:txBody>
          <a:bodyPr wrap="none" lIns="0" tIns="0" rIns="0" bIns="0" rtlCol="0" anchor="ctr">
            <a:normAutofit lnSpcReduction="10000"/>
          </a:bodyPr>
          <a:lstStyle/>
          <a:p>
            <a:pPr defTabSz="1219170"/>
            <a:r>
              <a:rPr lang="en-US" sz="1479" b="1" dirty="0">
                <a:solidFill>
                  <a:srgbClr val="BBBFC4"/>
                </a:solidFill>
                <a:latin typeface="Inter" pitchFamily="34" charset="0"/>
                <a:ea typeface="Inter" pitchFamily="34" charset="-122"/>
                <a:cs typeface="Inter" pitchFamily="34" charset="-120"/>
              </a:rPr>
              <a:t>2018</a:t>
            </a:r>
            <a:endParaRPr lang="en-US" sz="1479" dirty="0">
              <a:solidFill>
                <a:prstClr val="black"/>
              </a:solidFill>
              <a:latin typeface="Calibri" panose="020F0502020204030204"/>
            </a:endParaRPr>
          </a:p>
        </p:txBody>
      </p:sp>
      <p:sp>
        <p:nvSpPr>
          <p:cNvPr id="24" name="Text 16"/>
          <p:cNvSpPr/>
          <p:nvPr/>
        </p:nvSpPr>
        <p:spPr>
          <a:xfrm>
            <a:off x="6246629" y="4572001"/>
            <a:ext cx="456313" cy="217081"/>
          </a:xfrm>
          <a:prstGeom prst="rect">
            <a:avLst/>
          </a:prstGeom>
          <a:noFill/>
          <a:ln/>
        </p:spPr>
        <p:txBody>
          <a:bodyPr wrap="none" lIns="0" tIns="0" rIns="0" bIns="0" rtlCol="0" anchor="ctr">
            <a:normAutofit lnSpcReduction="10000"/>
          </a:bodyPr>
          <a:lstStyle/>
          <a:p>
            <a:pPr defTabSz="1219170"/>
            <a:r>
              <a:rPr lang="en-US" sz="1513" b="1" dirty="0">
                <a:solidFill>
                  <a:srgbClr val="BBC0C5"/>
                </a:solidFill>
                <a:latin typeface="Inter" pitchFamily="34" charset="0"/>
                <a:ea typeface="Inter" pitchFamily="34" charset="-122"/>
                <a:cs typeface="Inter" pitchFamily="34" charset="-120"/>
              </a:rPr>
              <a:t>2017</a:t>
            </a:r>
            <a:endParaRPr lang="en-US" sz="1513" dirty="0">
              <a:solidFill>
                <a:prstClr val="black"/>
              </a:solidFill>
              <a:latin typeface="Calibri" panose="020F0502020204030204"/>
            </a:endParaRPr>
          </a:p>
        </p:txBody>
      </p:sp>
      <p:sp>
        <p:nvSpPr>
          <p:cNvPr id="25" name="Text 17"/>
          <p:cNvSpPr/>
          <p:nvPr/>
        </p:nvSpPr>
        <p:spPr>
          <a:xfrm>
            <a:off x="5449188" y="4576431"/>
            <a:ext cx="456313" cy="212651"/>
          </a:xfrm>
          <a:prstGeom prst="rect">
            <a:avLst/>
          </a:prstGeom>
          <a:noFill/>
          <a:ln/>
        </p:spPr>
        <p:txBody>
          <a:bodyPr wrap="none" lIns="0" tIns="0" rIns="0" bIns="0" rtlCol="0" anchor="ctr">
            <a:normAutofit lnSpcReduction="10000"/>
          </a:bodyPr>
          <a:lstStyle/>
          <a:p>
            <a:pPr defTabSz="1219170"/>
            <a:r>
              <a:rPr lang="en-US" sz="1479" b="1" dirty="0">
                <a:solidFill>
                  <a:srgbClr val="B7BBC0"/>
                </a:solidFill>
                <a:latin typeface="Inter" pitchFamily="34" charset="0"/>
                <a:ea typeface="Inter" pitchFamily="34" charset="-122"/>
                <a:cs typeface="Inter" pitchFamily="34" charset="-120"/>
              </a:rPr>
              <a:t>2016</a:t>
            </a:r>
            <a:endParaRPr lang="en-US" sz="1479" dirty="0">
              <a:solidFill>
                <a:prstClr val="black"/>
              </a:solidFill>
              <a:latin typeface="Calibri" panose="020F0502020204030204"/>
            </a:endParaRPr>
          </a:p>
        </p:txBody>
      </p:sp>
      <p:sp>
        <p:nvSpPr>
          <p:cNvPr id="26" name="Text 18"/>
          <p:cNvSpPr/>
          <p:nvPr/>
        </p:nvSpPr>
        <p:spPr>
          <a:xfrm>
            <a:off x="4656175" y="4576431"/>
            <a:ext cx="451884" cy="208221"/>
          </a:xfrm>
          <a:prstGeom prst="rect">
            <a:avLst/>
          </a:prstGeom>
          <a:noFill/>
          <a:ln/>
        </p:spPr>
        <p:txBody>
          <a:bodyPr wrap="none" lIns="0" tIns="0" rIns="0" bIns="0" rtlCol="0" anchor="ctr">
            <a:normAutofit lnSpcReduction="10000"/>
          </a:bodyPr>
          <a:lstStyle/>
          <a:p>
            <a:pPr defTabSz="1219170"/>
            <a:r>
              <a:rPr lang="en-US" sz="1479" b="1" dirty="0">
                <a:solidFill>
                  <a:srgbClr val="C0C4C9"/>
                </a:solidFill>
                <a:latin typeface="Inter" pitchFamily="34" charset="0"/>
                <a:ea typeface="Inter" pitchFamily="34" charset="-122"/>
                <a:cs typeface="Inter" pitchFamily="34" charset="-120"/>
              </a:rPr>
              <a:t>2015</a:t>
            </a:r>
            <a:endParaRPr lang="en-US" sz="1479" dirty="0">
              <a:solidFill>
                <a:prstClr val="black"/>
              </a:solidFill>
              <a:latin typeface="Calibri" panose="020F0502020204030204"/>
            </a:endParaRPr>
          </a:p>
        </p:txBody>
      </p:sp>
      <p:sp>
        <p:nvSpPr>
          <p:cNvPr id="27" name="Text 19"/>
          <p:cNvSpPr/>
          <p:nvPr/>
        </p:nvSpPr>
        <p:spPr>
          <a:xfrm>
            <a:off x="3849873" y="4576431"/>
            <a:ext cx="456313" cy="212651"/>
          </a:xfrm>
          <a:prstGeom prst="rect">
            <a:avLst/>
          </a:prstGeom>
          <a:noFill/>
          <a:ln/>
        </p:spPr>
        <p:txBody>
          <a:bodyPr wrap="none" lIns="0" tIns="0" rIns="0" bIns="0" rtlCol="0" anchor="ctr">
            <a:normAutofit lnSpcReduction="10000"/>
          </a:bodyPr>
          <a:lstStyle/>
          <a:p>
            <a:pPr defTabSz="1219170"/>
            <a:r>
              <a:rPr lang="en-US" sz="1468" b="1" dirty="0">
                <a:solidFill>
                  <a:srgbClr val="B9BDC1"/>
                </a:solidFill>
                <a:latin typeface="Inter" pitchFamily="34" charset="0"/>
                <a:ea typeface="Inter" pitchFamily="34" charset="-122"/>
                <a:cs typeface="Inter" pitchFamily="34" charset="-120"/>
              </a:rPr>
              <a:t>2014</a:t>
            </a:r>
            <a:endParaRPr lang="en-US" sz="1468" dirty="0">
              <a:solidFill>
                <a:prstClr val="black"/>
              </a:solidFill>
              <a:latin typeface="Calibri" panose="020F0502020204030204"/>
            </a:endParaRPr>
          </a:p>
        </p:txBody>
      </p:sp>
      <p:sp>
        <p:nvSpPr>
          <p:cNvPr id="28" name="Text 20"/>
          <p:cNvSpPr/>
          <p:nvPr/>
        </p:nvSpPr>
        <p:spPr>
          <a:xfrm>
            <a:off x="3043569" y="4576431"/>
            <a:ext cx="460744" cy="212651"/>
          </a:xfrm>
          <a:prstGeom prst="rect">
            <a:avLst/>
          </a:prstGeom>
          <a:noFill/>
          <a:ln/>
        </p:spPr>
        <p:txBody>
          <a:bodyPr wrap="none" lIns="0" tIns="0" rIns="0" bIns="0" rtlCol="0" anchor="ctr">
            <a:normAutofit lnSpcReduction="10000"/>
          </a:bodyPr>
          <a:lstStyle/>
          <a:p>
            <a:pPr defTabSz="1219170"/>
            <a:r>
              <a:rPr lang="en-US" sz="1493" b="1" dirty="0">
                <a:solidFill>
                  <a:srgbClr val="B4B9BD"/>
                </a:solidFill>
                <a:latin typeface="Inter" pitchFamily="34" charset="0"/>
                <a:ea typeface="Inter" pitchFamily="34" charset="-122"/>
                <a:cs typeface="Inter" pitchFamily="34" charset="-120"/>
              </a:rPr>
              <a:t>2013</a:t>
            </a:r>
            <a:endParaRPr lang="en-US" sz="1493" dirty="0">
              <a:solidFill>
                <a:prstClr val="black"/>
              </a:solidFill>
              <a:latin typeface="Calibri" panose="020F0502020204030204"/>
            </a:endParaRPr>
          </a:p>
        </p:txBody>
      </p:sp>
      <p:sp>
        <p:nvSpPr>
          <p:cNvPr id="29" name="Text 21"/>
          <p:cNvSpPr/>
          <p:nvPr/>
        </p:nvSpPr>
        <p:spPr>
          <a:xfrm>
            <a:off x="2250560" y="4576431"/>
            <a:ext cx="456313" cy="212651"/>
          </a:xfrm>
          <a:prstGeom prst="rect">
            <a:avLst/>
          </a:prstGeom>
          <a:noFill/>
          <a:ln/>
        </p:spPr>
        <p:txBody>
          <a:bodyPr wrap="none" lIns="0" tIns="0" rIns="0" bIns="0" rtlCol="0" anchor="ctr">
            <a:normAutofit lnSpcReduction="10000"/>
          </a:bodyPr>
          <a:lstStyle/>
          <a:p>
            <a:pPr defTabSz="1219170"/>
            <a:r>
              <a:rPr lang="en-US" sz="1489" b="1" dirty="0">
                <a:solidFill>
                  <a:srgbClr val="BCC0C5"/>
                </a:solidFill>
                <a:latin typeface="Inter" pitchFamily="34" charset="0"/>
                <a:ea typeface="Inter" pitchFamily="34" charset="-122"/>
                <a:cs typeface="Inter" pitchFamily="34" charset="-120"/>
              </a:rPr>
              <a:t>2012</a:t>
            </a:r>
            <a:endParaRPr lang="en-US" sz="1489" dirty="0">
              <a:solidFill>
                <a:prstClr val="black"/>
              </a:solidFill>
              <a:latin typeface="Calibri" panose="020F0502020204030204"/>
            </a:endParaRPr>
          </a:p>
        </p:txBody>
      </p:sp>
      <p:sp>
        <p:nvSpPr>
          <p:cNvPr id="30" name="Text 22"/>
          <p:cNvSpPr/>
          <p:nvPr/>
        </p:nvSpPr>
        <p:spPr>
          <a:xfrm>
            <a:off x="1448687" y="4580860"/>
            <a:ext cx="434163" cy="208221"/>
          </a:xfrm>
          <a:prstGeom prst="rect">
            <a:avLst/>
          </a:prstGeom>
          <a:noFill/>
          <a:ln/>
        </p:spPr>
        <p:txBody>
          <a:bodyPr wrap="none" lIns="0" tIns="0" rIns="0" bIns="0" rtlCol="0" anchor="ctr">
            <a:normAutofit lnSpcReduction="10000"/>
          </a:bodyPr>
          <a:lstStyle/>
          <a:p>
            <a:pPr defTabSz="1219170"/>
            <a:r>
              <a:rPr lang="en-US" sz="1513" b="1" dirty="0">
                <a:solidFill>
                  <a:srgbClr val="B5BABF"/>
                </a:solidFill>
                <a:latin typeface="Inter" pitchFamily="34" charset="0"/>
                <a:ea typeface="Inter" pitchFamily="34" charset="-122"/>
                <a:cs typeface="Inter" pitchFamily="34" charset="-120"/>
              </a:rPr>
              <a:t>2011</a:t>
            </a:r>
            <a:endParaRPr lang="en-US" sz="1513" dirty="0">
              <a:solidFill>
                <a:prstClr val="black"/>
              </a:solidFill>
              <a:latin typeface="Calibri" panose="020F0502020204030204"/>
            </a:endParaRPr>
          </a:p>
        </p:txBody>
      </p:sp>
      <p:sp>
        <p:nvSpPr>
          <p:cNvPr id="31" name="Text 23"/>
          <p:cNvSpPr/>
          <p:nvPr/>
        </p:nvSpPr>
        <p:spPr>
          <a:xfrm>
            <a:off x="651245" y="4576431"/>
            <a:ext cx="451884" cy="212651"/>
          </a:xfrm>
          <a:prstGeom prst="rect">
            <a:avLst/>
          </a:prstGeom>
          <a:noFill/>
          <a:ln/>
        </p:spPr>
        <p:txBody>
          <a:bodyPr wrap="none" lIns="0" tIns="0" rIns="0" bIns="0" rtlCol="0" anchor="ctr">
            <a:normAutofit lnSpcReduction="10000"/>
          </a:bodyPr>
          <a:lstStyle/>
          <a:p>
            <a:pPr defTabSz="1219170"/>
            <a:r>
              <a:rPr lang="en-US" sz="1459" b="1" dirty="0">
                <a:solidFill>
                  <a:srgbClr val="B7BBC0"/>
                </a:solidFill>
                <a:latin typeface="Inter" pitchFamily="34" charset="0"/>
                <a:ea typeface="Inter" pitchFamily="34" charset="-122"/>
                <a:cs typeface="Inter" pitchFamily="34" charset="-120"/>
              </a:rPr>
              <a:t>2010</a:t>
            </a:r>
            <a:endParaRPr lang="en-US" sz="1459" dirty="0">
              <a:solidFill>
                <a:prstClr val="black"/>
              </a:solidFill>
              <a:latin typeface="Calibri" panose="020F0502020204030204"/>
            </a:endParaRPr>
          </a:p>
        </p:txBody>
      </p:sp>
      <p:sp>
        <p:nvSpPr>
          <p:cNvPr id="32" name="Text 24"/>
          <p:cNvSpPr/>
          <p:nvPr/>
        </p:nvSpPr>
        <p:spPr>
          <a:xfrm>
            <a:off x="8329483" y="4226441"/>
            <a:ext cx="722128" cy="181640"/>
          </a:xfrm>
          <a:prstGeom prst="rect">
            <a:avLst/>
          </a:prstGeom>
          <a:noFill/>
          <a:ln/>
        </p:spPr>
        <p:txBody>
          <a:bodyPr wrap="none" lIns="0" tIns="0" rIns="0" bIns="0" rtlCol="0" anchor="ctr">
            <a:normAutofit fontScale="92500" lnSpcReduction="10000"/>
          </a:bodyPr>
          <a:lstStyle/>
          <a:p>
            <a:pPr defTabSz="1219170"/>
            <a:r>
              <a:rPr lang="en-US" sz="1375" b="1" dirty="0">
                <a:solidFill>
                  <a:srgbClr val="8B836C"/>
                </a:solidFill>
                <a:latin typeface="Inter" pitchFamily="34" charset="0"/>
                <a:ea typeface="Inter" pitchFamily="34" charset="-122"/>
                <a:cs typeface="Inter" pitchFamily="34" charset="-120"/>
              </a:rPr>
              <a:t>scrutiny</a:t>
            </a:r>
            <a:endParaRPr lang="en-US" sz="1375" dirty="0">
              <a:solidFill>
                <a:prstClr val="black"/>
              </a:solidFill>
              <a:latin typeface="Calibri" panose="020F0502020204030204"/>
            </a:endParaRPr>
          </a:p>
        </p:txBody>
      </p:sp>
      <p:sp>
        <p:nvSpPr>
          <p:cNvPr id="33" name="Text 25"/>
          <p:cNvSpPr/>
          <p:nvPr/>
        </p:nvSpPr>
        <p:spPr>
          <a:xfrm>
            <a:off x="7433931" y="4226441"/>
            <a:ext cx="810732" cy="181640"/>
          </a:xfrm>
          <a:prstGeom prst="rect">
            <a:avLst/>
          </a:prstGeom>
          <a:noFill/>
          <a:ln/>
        </p:spPr>
        <p:txBody>
          <a:bodyPr wrap="none" lIns="0" tIns="0" rIns="0" bIns="0" rtlCol="0" anchor="ctr">
            <a:normAutofit fontScale="92500" lnSpcReduction="10000"/>
          </a:bodyPr>
          <a:lstStyle/>
          <a:p>
            <a:pPr defTabSz="1219170"/>
            <a:r>
              <a:rPr lang="en-US" sz="1375" b="1" dirty="0">
                <a:solidFill>
                  <a:srgbClr val="958B72"/>
                </a:solidFill>
                <a:latin typeface="Inter" pitchFamily="34" charset="0"/>
                <a:ea typeface="Inter" pitchFamily="34" charset="-122"/>
                <a:cs typeface="Inter" pitchFamily="34" charset="-120"/>
              </a:rPr>
              <a:t>political</a:t>
            </a:r>
            <a:endParaRPr lang="en-US" sz="1375" dirty="0">
              <a:solidFill>
                <a:prstClr val="black"/>
              </a:solidFill>
              <a:latin typeface="Calibri" panose="020F0502020204030204"/>
            </a:endParaRPr>
          </a:p>
        </p:txBody>
      </p:sp>
      <p:sp>
        <p:nvSpPr>
          <p:cNvPr id="34" name="Text 26"/>
          <p:cNvSpPr/>
          <p:nvPr/>
        </p:nvSpPr>
        <p:spPr>
          <a:xfrm>
            <a:off x="1723360" y="4323908"/>
            <a:ext cx="115187" cy="137337"/>
          </a:xfrm>
          <a:prstGeom prst="rect">
            <a:avLst/>
          </a:prstGeom>
          <a:noFill/>
          <a:ln/>
        </p:spPr>
        <p:txBody>
          <a:bodyPr wrap="none" lIns="0" tIns="0" rIns="0" bIns="0" rtlCol="0" anchor="ctr">
            <a:normAutofit fontScale="92500" lnSpcReduction="10000"/>
          </a:bodyPr>
          <a:lstStyle/>
          <a:p>
            <a:pPr defTabSz="1219170"/>
            <a:r>
              <a:rPr lang="en-US" sz="1057" b="1" dirty="0">
                <a:solidFill>
                  <a:srgbClr val="1C2A33"/>
                </a:solidFill>
                <a:latin typeface="Inter" pitchFamily="34" charset="0"/>
                <a:ea typeface="Inter" pitchFamily="34" charset="-122"/>
                <a:cs typeface="Inter" pitchFamily="34" charset="-120"/>
              </a:rPr>
              <a:t>N</a:t>
            </a:r>
            <a:endParaRPr lang="en-US" sz="1057" dirty="0">
              <a:solidFill>
                <a:prstClr val="black"/>
              </a:solidFill>
              <a:latin typeface="Calibri" panose="020F0502020204030204"/>
            </a:endParaRPr>
          </a:p>
        </p:txBody>
      </p:sp>
      <p:sp>
        <p:nvSpPr>
          <p:cNvPr id="35" name="Text 27"/>
          <p:cNvSpPr/>
          <p:nvPr/>
        </p:nvSpPr>
        <p:spPr>
          <a:xfrm>
            <a:off x="7438360" y="4035942"/>
            <a:ext cx="908197" cy="168349"/>
          </a:xfrm>
          <a:prstGeom prst="rect">
            <a:avLst/>
          </a:prstGeom>
          <a:noFill/>
          <a:ln/>
        </p:spPr>
        <p:txBody>
          <a:bodyPr wrap="none" lIns="0" tIns="0" rIns="0" bIns="0" rtlCol="0" anchor="ctr">
            <a:normAutofit fontScale="92500" lnSpcReduction="20000"/>
          </a:bodyPr>
          <a:lstStyle/>
          <a:p>
            <a:pPr defTabSz="1219170"/>
            <a:r>
              <a:rPr lang="en-US" sz="1388" b="1" dirty="0">
                <a:solidFill>
                  <a:srgbClr val="8F856B"/>
                </a:solidFill>
                <a:latin typeface="Inter" pitchFamily="34" charset="0"/>
                <a:ea typeface="Inter" pitchFamily="34" charset="-122"/>
                <a:cs typeface="Inter" pitchFamily="34" charset="-120"/>
              </a:rPr>
              <a:t>failures &amp;</a:t>
            </a:r>
            <a:endParaRPr lang="en-US" sz="1388" dirty="0">
              <a:solidFill>
                <a:prstClr val="black"/>
              </a:solidFill>
              <a:latin typeface="Calibri" panose="020F0502020204030204"/>
            </a:endParaRPr>
          </a:p>
        </p:txBody>
      </p:sp>
      <p:sp>
        <p:nvSpPr>
          <p:cNvPr id="36" name="Text 28"/>
          <p:cNvSpPr/>
          <p:nvPr/>
        </p:nvSpPr>
        <p:spPr>
          <a:xfrm>
            <a:off x="7429501" y="3876453"/>
            <a:ext cx="651244" cy="155059"/>
          </a:xfrm>
          <a:prstGeom prst="rect">
            <a:avLst/>
          </a:prstGeom>
          <a:noFill/>
          <a:ln/>
        </p:spPr>
        <p:txBody>
          <a:bodyPr wrap="none" lIns="0" tIns="0" rIns="0" bIns="0" rtlCol="0" anchor="ctr">
            <a:normAutofit fontScale="92500" lnSpcReduction="10000"/>
          </a:bodyPr>
          <a:lstStyle/>
          <a:p>
            <a:pPr defTabSz="1219170"/>
            <a:r>
              <a:rPr lang="en-US" sz="1217" b="1" dirty="0">
                <a:solidFill>
                  <a:srgbClr val="8F886E"/>
                </a:solidFill>
                <a:latin typeface="Inter" pitchFamily="34" charset="0"/>
                <a:ea typeface="Inter" pitchFamily="34" charset="-122"/>
                <a:cs typeface="Inter" pitchFamily="34" charset="-120"/>
              </a:rPr>
              <a:t>Service</a:t>
            </a:r>
            <a:endParaRPr lang="en-US" sz="1217" dirty="0">
              <a:solidFill>
                <a:prstClr val="black"/>
              </a:solidFill>
              <a:latin typeface="Calibri" panose="020F0502020204030204"/>
            </a:endParaRPr>
          </a:p>
        </p:txBody>
      </p:sp>
      <p:sp>
        <p:nvSpPr>
          <p:cNvPr id="37" name="Text 29"/>
          <p:cNvSpPr/>
          <p:nvPr/>
        </p:nvSpPr>
        <p:spPr>
          <a:xfrm>
            <a:off x="7456082" y="3659372"/>
            <a:ext cx="1045535" cy="199360"/>
          </a:xfrm>
          <a:prstGeom prst="rect">
            <a:avLst/>
          </a:prstGeom>
          <a:noFill/>
          <a:ln/>
        </p:spPr>
        <p:txBody>
          <a:bodyPr wrap="none" lIns="0" tIns="0" rIns="0" bIns="0" rtlCol="0" anchor="ctr">
            <a:normAutofit lnSpcReduction="10000"/>
          </a:bodyPr>
          <a:lstStyle/>
          <a:p>
            <a:pPr defTabSz="1219170"/>
            <a:r>
              <a:rPr lang="en-US" sz="1399" b="1" dirty="0">
                <a:solidFill>
                  <a:srgbClr val="8E856B"/>
                </a:solidFill>
                <a:latin typeface="Inter" pitchFamily="34" charset="0"/>
                <a:ea typeface="Inter" pitchFamily="34" charset="-122"/>
                <a:cs typeface="Inter" pitchFamily="34" charset="-120"/>
              </a:rPr>
              <a:t>[2022-2023]:</a:t>
            </a:r>
            <a:endParaRPr lang="en-US" sz="1399" dirty="0">
              <a:solidFill>
                <a:prstClr val="black"/>
              </a:solidFill>
              <a:latin typeface="Calibri" panose="020F0502020204030204"/>
            </a:endParaRPr>
          </a:p>
        </p:txBody>
      </p:sp>
      <p:pic>
        <p:nvPicPr>
          <p:cNvPr id="38" name="Image 6" descr="preencoded.png"/>
          <p:cNvPicPr>
            <a:picLocks noChangeAspect="1"/>
          </p:cNvPicPr>
          <p:nvPr/>
        </p:nvPicPr>
        <p:blipFill>
          <a:blip r:embed="rId8"/>
          <a:stretch>
            <a:fillRect/>
          </a:stretch>
        </p:blipFill>
        <p:spPr>
          <a:xfrm>
            <a:off x="7203559" y="3672663"/>
            <a:ext cx="181640" cy="172779"/>
          </a:xfrm>
          <a:prstGeom prst="rect">
            <a:avLst/>
          </a:prstGeom>
        </p:spPr>
      </p:pic>
      <p:sp>
        <p:nvSpPr>
          <p:cNvPr id="39" name="Text 30"/>
          <p:cNvSpPr/>
          <p:nvPr/>
        </p:nvSpPr>
        <p:spPr>
          <a:xfrm>
            <a:off x="651245" y="3774559"/>
            <a:ext cx="925919" cy="323407"/>
          </a:xfrm>
          <a:prstGeom prst="rect">
            <a:avLst/>
          </a:prstGeom>
          <a:noFill/>
          <a:ln/>
        </p:spPr>
        <p:txBody>
          <a:bodyPr wrap="none" lIns="0" tIns="0" rIns="0" bIns="0" rtlCol="0" anchor="ctr">
            <a:normAutofit/>
          </a:bodyPr>
          <a:lstStyle/>
          <a:p>
            <a:pPr defTabSz="1219170"/>
            <a:r>
              <a:rPr lang="en-US" sz="621" dirty="0">
                <a:solidFill>
                  <a:srgbClr val="3B4F5B"/>
                </a:solidFill>
                <a:latin typeface="Inter" pitchFamily="34" charset="0"/>
                <a:ea typeface="Inter" pitchFamily="34" charset="-122"/>
                <a:cs typeface="Inter" pitchFamily="34" charset="-120"/>
              </a:rPr>
              <a:t>ALT:55.608 FT</a:t>
            </a:r>
            <a:endParaRPr lang="en-US" sz="621" dirty="0">
              <a:solidFill>
                <a:prstClr val="black"/>
              </a:solidFill>
              <a:latin typeface="Calibri" panose="020F0502020204030204"/>
            </a:endParaRPr>
          </a:p>
          <a:p>
            <a:pPr defTabSz="1219170"/>
            <a:r>
              <a:rPr lang="en-US" sz="621" dirty="0">
                <a:solidFill>
                  <a:srgbClr val="3B4F5B"/>
                </a:solidFill>
                <a:latin typeface="Inter" pitchFamily="34" charset="0"/>
                <a:ea typeface="Inter" pitchFamily="34" charset="-122"/>
                <a:cs typeface="Inter" pitchFamily="34" charset="-120"/>
              </a:rPr>
              <a:t>VELOCITY:4DB HTS</a:t>
            </a:r>
            <a:endParaRPr lang="en-US" sz="621" dirty="0">
              <a:solidFill>
                <a:prstClr val="black"/>
              </a:solidFill>
              <a:latin typeface="Calibri" panose="020F0502020204030204"/>
            </a:endParaRPr>
          </a:p>
          <a:p>
            <a:pPr defTabSz="1219170"/>
            <a:r>
              <a:rPr lang="en-US" sz="621" dirty="0">
                <a:solidFill>
                  <a:srgbClr val="3B4F5B"/>
                </a:solidFill>
                <a:latin typeface="Inter" pitchFamily="34" charset="0"/>
                <a:ea typeface="Inter" pitchFamily="34" charset="-122"/>
                <a:cs typeface="Inter" pitchFamily="34" charset="-120"/>
              </a:rPr>
              <a:t>DATA INTEGRITYS0.BS</a:t>
            </a:r>
            <a:endParaRPr lang="en-US" sz="621" dirty="0">
              <a:solidFill>
                <a:prstClr val="black"/>
              </a:solidFill>
              <a:latin typeface="Calibri" panose="020F0502020204030204"/>
            </a:endParaRPr>
          </a:p>
        </p:txBody>
      </p:sp>
      <p:sp>
        <p:nvSpPr>
          <p:cNvPr id="40" name="Text 31"/>
          <p:cNvSpPr/>
          <p:nvPr/>
        </p:nvSpPr>
        <p:spPr>
          <a:xfrm>
            <a:off x="10322911" y="3473304"/>
            <a:ext cx="1062788" cy="177209"/>
          </a:xfrm>
          <a:prstGeom prst="rect">
            <a:avLst/>
          </a:prstGeom>
          <a:noFill/>
          <a:ln/>
        </p:spPr>
        <p:txBody>
          <a:bodyPr wrap="none" lIns="0" tIns="0" rIns="0" bIns="0" rtlCol="0" anchor="ctr">
            <a:normAutofit fontScale="92500" lnSpcReduction="10000"/>
          </a:bodyPr>
          <a:lstStyle/>
          <a:p>
            <a:pPr defTabSz="1219170"/>
            <a:r>
              <a:rPr lang="en-US" sz="1340" b="1" dirty="0">
                <a:solidFill>
                  <a:srgbClr val="877C67"/>
                </a:solidFill>
                <a:latin typeface="Inter" pitchFamily="34" charset="0"/>
                <a:ea typeface="Inter" pitchFamily="34" charset="-122"/>
                <a:cs typeface="Inter" pitchFamily="34" charset="-120"/>
              </a:rPr>
              <a:t>prosecution</a:t>
            </a:r>
            <a:endParaRPr lang="en-US" sz="1340" dirty="0">
              <a:solidFill>
                <a:prstClr val="black"/>
              </a:solidFill>
              <a:latin typeface="Calibri" panose="020F0502020204030204"/>
            </a:endParaRPr>
          </a:p>
        </p:txBody>
      </p:sp>
      <p:sp>
        <p:nvSpPr>
          <p:cNvPr id="41" name="Text 32"/>
          <p:cNvSpPr/>
          <p:nvPr/>
        </p:nvSpPr>
        <p:spPr>
          <a:xfrm>
            <a:off x="10314050" y="3110023"/>
            <a:ext cx="1678589" cy="363279"/>
          </a:xfrm>
          <a:prstGeom prst="rect">
            <a:avLst/>
          </a:prstGeom>
          <a:noFill/>
          <a:ln/>
        </p:spPr>
        <p:txBody>
          <a:bodyPr wrap="none" lIns="0" tIns="0" rIns="0" bIns="0" rtlCol="0" anchor="ctr">
            <a:normAutofit fontScale="92500" lnSpcReduction="20000"/>
          </a:bodyPr>
          <a:lstStyle/>
          <a:p>
            <a:pPr defTabSz="1219170"/>
            <a:r>
              <a:rPr lang="en-US" sz="1465" b="1" dirty="0">
                <a:solidFill>
                  <a:srgbClr val="90826B"/>
                </a:solidFill>
                <a:latin typeface="Inter" pitchFamily="34" charset="0"/>
                <a:ea typeface="Inter" pitchFamily="34" charset="-122"/>
                <a:cs typeface="Inter" pitchFamily="34" charset="-120"/>
              </a:rPr>
              <a:t>High Court loss &amp;</a:t>
            </a:r>
            <a:endParaRPr lang="en-US" sz="1465" dirty="0">
              <a:solidFill>
                <a:prstClr val="black"/>
              </a:solidFill>
              <a:latin typeface="Calibri" panose="020F0502020204030204"/>
            </a:endParaRPr>
          </a:p>
          <a:p>
            <a:pPr defTabSz="1219170"/>
            <a:r>
              <a:rPr lang="en-US" sz="1465" b="1" dirty="0">
                <a:solidFill>
                  <a:srgbClr val="90826B"/>
                </a:solidFill>
                <a:latin typeface="Inter" pitchFamily="34" charset="0"/>
                <a:ea typeface="Inter" pitchFamily="34" charset="-122"/>
                <a:cs typeface="Inter" pitchFamily="34" charset="-120"/>
              </a:rPr>
              <a:t>ACCC Ghost Flights</a:t>
            </a:r>
            <a:endParaRPr lang="en-US" sz="1465" dirty="0">
              <a:solidFill>
                <a:prstClr val="black"/>
              </a:solidFill>
              <a:latin typeface="Calibri" panose="020F0502020204030204"/>
            </a:endParaRPr>
          </a:p>
        </p:txBody>
      </p:sp>
      <p:sp>
        <p:nvSpPr>
          <p:cNvPr id="42" name="Text 33"/>
          <p:cNvSpPr/>
          <p:nvPr/>
        </p:nvSpPr>
        <p:spPr>
          <a:xfrm>
            <a:off x="10628129" y="2901803"/>
            <a:ext cx="598081" cy="203791"/>
          </a:xfrm>
          <a:prstGeom prst="rect">
            <a:avLst/>
          </a:prstGeom>
          <a:noFill/>
          <a:ln/>
        </p:spPr>
        <p:txBody>
          <a:bodyPr wrap="none" lIns="0" tIns="0" rIns="0" bIns="0" rtlCol="0" anchor="ctr">
            <a:normAutofit/>
          </a:bodyPr>
          <a:lstStyle/>
          <a:p>
            <a:pPr defTabSz="1219170"/>
            <a:r>
              <a:rPr lang="en-US" sz="1291" b="1" dirty="0">
                <a:solidFill>
                  <a:srgbClr val="8B7B63"/>
                </a:solidFill>
                <a:latin typeface="Inter" pitchFamily="34" charset="0"/>
                <a:ea typeface="Inter" pitchFamily="34" charset="-122"/>
                <a:cs typeface="Inter" pitchFamily="34" charset="-120"/>
              </a:rPr>
              <a:t>[2023]:</a:t>
            </a:r>
            <a:endParaRPr lang="en-US" sz="1291" dirty="0">
              <a:solidFill>
                <a:prstClr val="black"/>
              </a:solidFill>
              <a:latin typeface="Calibri" panose="020F0502020204030204"/>
            </a:endParaRPr>
          </a:p>
        </p:txBody>
      </p:sp>
      <p:pic>
        <p:nvPicPr>
          <p:cNvPr id="43" name="Image 7" descr="preencoded.png"/>
          <p:cNvPicPr>
            <a:picLocks noChangeAspect="1"/>
          </p:cNvPicPr>
          <p:nvPr/>
        </p:nvPicPr>
        <p:blipFill>
          <a:blip r:embed="rId9"/>
          <a:stretch>
            <a:fillRect/>
          </a:stretch>
        </p:blipFill>
        <p:spPr>
          <a:xfrm>
            <a:off x="10380035" y="2910663"/>
            <a:ext cx="181640" cy="172779"/>
          </a:xfrm>
          <a:prstGeom prst="rect">
            <a:avLst/>
          </a:prstGeom>
        </p:spPr>
      </p:pic>
      <p:pic>
        <p:nvPicPr>
          <p:cNvPr id="44" name="Image 8" descr="preencoded.png"/>
          <p:cNvPicPr>
            <a:picLocks noChangeAspect="1"/>
          </p:cNvPicPr>
          <p:nvPr/>
        </p:nvPicPr>
        <p:blipFill>
          <a:blip r:embed="rId10"/>
          <a:stretch>
            <a:fillRect/>
          </a:stretch>
        </p:blipFill>
        <p:spPr>
          <a:xfrm>
            <a:off x="8040872" y="2879651"/>
            <a:ext cx="615803" cy="531628"/>
          </a:xfrm>
          <a:prstGeom prst="rect">
            <a:avLst/>
          </a:prstGeom>
        </p:spPr>
      </p:pic>
      <p:sp>
        <p:nvSpPr>
          <p:cNvPr id="45" name="Text 34"/>
          <p:cNvSpPr/>
          <p:nvPr/>
        </p:nvSpPr>
        <p:spPr>
          <a:xfrm>
            <a:off x="1546152" y="2946104"/>
            <a:ext cx="1439825" cy="536059"/>
          </a:xfrm>
          <a:prstGeom prst="rect">
            <a:avLst/>
          </a:prstGeom>
          <a:noFill/>
          <a:ln/>
        </p:spPr>
        <p:txBody>
          <a:bodyPr wrap="none" lIns="0" tIns="0" rIns="0" bIns="0" rtlCol="0" anchor="ctr">
            <a:normAutofit fontScale="92500" lnSpcReduction="10000"/>
          </a:bodyPr>
          <a:lstStyle/>
          <a:p>
            <a:pPr defTabSz="1219170"/>
            <a:r>
              <a:rPr lang="en-US" sz="1433" dirty="0">
                <a:solidFill>
                  <a:srgbClr val="8D9175"/>
                </a:solidFill>
                <a:latin typeface="Inter" pitchFamily="34" charset="0"/>
                <a:ea typeface="Inter" pitchFamily="34" charset="-122"/>
                <a:cs typeface="Inter" pitchFamily="34" charset="-120"/>
              </a:rPr>
              <a:t>Unprecedented</a:t>
            </a:r>
            <a:endParaRPr lang="en-US" sz="1433" dirty="0">
              <a:solidFill>
                <a:prstClr val="black"/>
              </a:solidFill>
              <a:latin typeface="Calibri" panose="020F0502020204030204"/>
            </a:endParaRPr>
          </a:p>
          <a:p>
            <a:pPr defTabSz="1219170"/>
            <a:r>
              <a:rPr lang="en-US" sz="1433" dirty="0">
                <a:solidFill>
                  <a:srgbClr val="8D9175"/>
                </a:solidFill>
                <a:latin typeface="Inter" pitchFamily="34" charset="0"/>
                <a:ea typeface="Inter" pitchFamily="34" charset="-122"/>
                <a:cs typeface="Inter" pitchFamily="34" charset="-120"/>
              </a:rPr>
              <a:t>fleet grounding &amp;</a:t>
            </a:r>
            <a:endParaRPr lang="en-US" sz="1433" dirty="0">
              <a:solidFill>
                <a:prstClr val="black"/>
              </a:solidFill>
              <a:latin typeface="Calibri" panose="020F0502020204030204"/>
            </a:endParaRPr>
          </a:p>
          <a:p>
            <a:pPr defTabSz="1219170"/>
            <a:r>
              <a:rPr lang="en-US" sz="1433" dirty="0">
                <a:solidFill>
                  <a:srgbClr val="8D9175"/>
                </a:solidFill>
                <a:latin typeface="Inter" pitchFamily="34" charset="0"/>
                <a:ea typeface="Inter" pitchFamily="34" charset="-122"/>
                <a:cs typeface="Inter" pitchFamily="34" charset="-120"/>
              </a:rPr>
              <a:t>labour conflict</a:t>
            </a:r>
            <a:endParaRPr lang="en-US" sz="1433" dirty="0">
              <a:solidFill>
                <a:prstClr val="black"/>
              </a:solidFill>
              <a:latin typeface="Calibri" panose="020F0502020204030204"/>
            </a:endParaRPr>
          </a:p>
        </p:txBody>
      </p:sp>
      <p:sp>
        <p:nvSpPr>
          <p:cNvPr id="46" name="Text 35"/>
          <p:cNvSpPr/>
          <p:nvPr/>
        </p:nvSpPr>
        <p:spPr>
          <a:xfrm>
            <a:off x="10007896" y="2596116"/>
            <a:ext cx="930349" cy="221512"/>
          </a:xfrm>
          <a:prstGeom prst="rect">
            <a:avLst/>
          </a:prstGeom>
          <a:noFill/>
          <a:ln/>
        </p:spPr>
        <p:txBody>
          <a:bodyPr wrap="none" lIns="0" tIns="0" rIns="0" bIns="0" rtlCol="0" anchor="ctr">
            <a:normAutofit fontScale="85000" lnSpcReduction="20000"/>
          </a:bodyPr>
          <a:lstStyle/>
          <a:p>
            <a:pPr algn="ctr" defTabSz="1219170"/>
            <a:r>
              <a:rPr lang="en-US" sz="715" dirty="0">
                <a:solidFill>
                  <a:srgbClr val="2D3842"/>
                </a:solidFill>
                <a:latin typeface="Inter" pitchFamily="34" charset="0"/>
                <a:ea typeface="Inter" pitchFamily="34" charset="-122"/>
                <a:cs typeface="Inter" pitchFamily="34" charset="-120"/>
              </a:rPr>
              <a:t>ALT:58.000FT</a:t>
            </a:r>
            <a:endParaRPr lang="en-US" sz="715" dirty="0">
              <a:solidFill>
                <a:prstClr val="black"/>
              </a:solidFill>
              <a:latin typeface="Calibri" panose="020F0502020204030204"/>
            </a:endParaRPr>
          </a:p>
          <a:p>
            <a:pPr algn="ctr" defTabSz="1219170"/>
            <a:r>
              <a:rPr lang="en-US" sz="715" dirty="0">
                <a:solidFill>
                  <a:srgbClr val="2D3842"/>
                </a:solidFill>
                <a:latin typeface="Inter" pitchFamily="34" charset="0"/>
                <a:ea typeface="Inter" pitchFamily="34" charset="-122"/>
                <a:cs typeface="Inter" pitchFamily="34" charset="-120"/>
              </a:rPr>
              <a:t>D4IAINTEGRITY:$9.6</a:t>
            </a:r>
            <a:endParaRPr lang="en-US" sz="715" dirty="0">
              <a:solidFill>
                <a:prstClr val="black"/>
              </a:solidFill>
              <a:latin typeface="Calibri" panose="020F0502020204030204"/>
            </a:endParaRPr>
          </a:p>
          <a:p>
            <a:pPr algn="ctr" defTabSz="1219170"/>
            <a:r>
              <a:rPr lang="en-US" sz="715" dirty="0">
                <a:solidFill>
                  <a:srgbClr val="2D3842"/>
                </a:solidFill>
                <a:latin typeface="Inter" pitchFamily="34" charset="0"/>
                <a:ea typeface="Inter" pitchFamily="34" charset="-122"/>
                <a:cs typeface="Inter" pitchFamily="34" charset="-120"/>
              </a:rPr>
              <a:t>6</a:t>
            </a:r>
            <a:endParaRPr lang="en-US" sz="715" dirty="0">
              <a:solidFill>
                <a:prstClr val="black"/>
              </a:solidFill>
              <a:latin typeface="Calibri" panose="020F0502020204030204"/>
            </a:endParaRPr>
          </a:p>
        </p:txBody>
      </p:sp>
      <p:sp>
        <p:nvSpPr>
          <p:cNvPr id="47" name="Text 36"/>
          <p:cNvSpPr/>
          <p:nvPr/>
        </p:nvSpPr>
        <p:spPr>
          <a:xfrm>
            <a:off x="1794244" y="2737884"/>
            <a:ext cx="620232" cy="199360"/>
          </a:xfrm>
          <a:prstGeom prst="rect">
            <a:avLst/>
          </a:prstGeom>
          <a:noFill/>
          <a:ln/>
        </p:spPr>
        <p:txBody>
          <a:bodyPr wrap="none" lIns="0" tIns="0" rIns="0" bIns="0" rtlCol="0" anchor="ctr">
            <a:normAutofit lnSpcReduction="10000"/>
          </a:bodyPr>
          <a:lstStyle/>
          <a:p>
            <a:pPr defTabSz="1219170"/>
            <a:r>
              <a:rPr lang="en-US" sz="1444" dirty="0">
                <a:solidFill>
                  <a:srgbClr val="879076"/>
                </a:solidFill>
                <a:latin typeface="Inter" pitchFamily="34" charset="0"/>
                <a:ea typeface="Inter" pitchFamily="34" charset="-122"/>
                <a:cs typeface="Inter" pitchFamily="34" charset="-120"/>
              </a:rPr>
              <a:t>[2011]:</a:t>
            </a:r>
            <a:endParaRPr lang="en-US" sz="1444" dirty="0">
              <a:solidFill>
                <a:prstClr val="black"/>
              </a:solidFill>
              <a:latin typeface="Calibri" panose="020F0502020204030204"/>
            </a:endParaRPr>
          </a:p>
        </p:txBody>
      </p:sp>
      <p:pic>
        <p:nvPicPr>
          <p:cNvPr id="48" name="Image 9" descr="preencoded.png"/>
          <p:cNvPicPr>
            <a:picLocks noChangeAspect="1"/>
          </p:cNvPicPr>
          <p:nvPr/>
        </p:nvPicPr>
        <p:blipFill>
          <a:blip r:embed="rId11"/>
          <a:stretch>
            <a:fillRect/>
          </a:stretch>
        </p:blipFill>
        <p:spPr>
          <a:xfrm>
            <a:off x="1550581" y="2746744"/>
            <a:ext cx="181640" cy="168349"/>
          </a:xfrm>
          <a:prstGeom prst="rect">
            <a:avLst/>
          </a:prstGeom>
        </p:spPr>
      </p:pic>
      <p:sp>
        <p:nvSpPr>
          <p:cNvPr id="49" name="Text 37"/>
          <p:cNvSpPr/>
          <p:nvPr/>
        </p:nvSpPr>
        <p:spPr>
          <a:xfrm>
            <a:off x="10424338" y="2418907"/>
            <a:ext cx="88604" cy="124047"/>
          </a:xfrm>
          <a:prstGeom prst="rect">
            <a:avLst/>
          </a:prstGeom>
          <a:noFill/>
          <a:ln/>
        </p:spPr>
        <p:txBody>
          <a:bodyPr wrap="none" lIns="0" tIns="0" rIns="0" bIns="0" rtlCol="0" anchor="ctr">
            <a:normAutofit fontScale="92500" lnSpcReduction="10000"/>
          </a:bodyPr>
          <a:lstStyle/>
          <a:p>
            <a:pPr algn="ctr" defTabSz="1219170"/>
            <a:r>
              <a:rPr lang="en-US" sz="956" dirty="0">
                <a:solidFill>
                  <a:srgbClr val="26313B"/>
                </a:solidFill>
                <a:latin typeface="Inter" pitchFamily="34" charset="0"/>
                <a:ea typeface="Inter" pitchFamily="34" charset="-122"/>
                <a:cs typeface="Inter" pitchFamily="34" charset="-120"/>
              </a:rPr>
              <a:t>5</a:t>
            </a:r>
            <a:endParaRPr lang="en-US" sz="956" dirty="0">
              <a:solidFill>
                <a:prstClr val="black"/>
              </a:solidFill>
              <a:latin typeface="Calibri" panose="020F0502020204030204"/>
            </a:endParaRPr>
          </a:p>
        </p:txBody>
      </p:sp>
      <p:sp>
        <p:nvSpPr>
          <p:cNvPr id="50" name="Text 38"/>
          <p:cNvSpPr/>
          <p:nvPr/>
        </p:nvSpPr>
        <p:spPr>
          <a:xfrm>
            <a:off x="7881385" y="1989175"/>
            <a:ext cx="1213972" cy="722128"/>
          </a:xfrm>
          <a:prstGeom prst="rect">
            <a:avLst/>
          </a:prstGeom>
          <a:noFill/>
          <a:ln/>
        </p:spPr>
        <p:txBody>
          <a:bodyPr wrap="none" lIns="0" tIns="0" rIns="0" bIns="0" rtlCol="0" anchor="ctr">
            <a:normAutofit fontScale="92500" lnSpcReduction="10000"/>
          </a:bodyPr>
          <a:lstStyle/>
          <a:p>
            <a:pPr defTabSz="1219170"/>
            <a:r>
              <a:rPr lang="en-US" sz="1388" b="1" dirty="0">
                <a:solidFill>
                  <a:srgbClr val="94866D"/>
                </a:solidFill>
                <a:latin typeface="Inter" pitchFamily="34" charset="0"/>
                <a:ea typeface="Inter" pitchFamily="34" charset="-122"/>
                <a:cs typeface="Inter" pitchFamily="34" charset="-120"/>
              </a:rPr>
              <a:t>COVID-19mass</a:t>
            </a:r>
            <a:endParaRPr lang="en-US" sz="1388" dirty="0">
              <a:solidFill>
                <a:prstClr val="black"/>
              </a:solidFill>
              <a:latin typeface="Calibri" panose="020F0502020204030204"/>
            </a:endParaRPr>
          </a:p>
          <a:p>
            <a:pPr defTabSz="1219170"/>
            <a:r>
              <a:rPr lang="en-US" sz="1388" b="1" dirty="0">
                <a:solidFill>
                  <a:srgbClr val="94866D"/>
                </a:solidFill>
                <a:latin typeface="Inter" pitchFamily="34" charset="0"/>
                <a:ea typeface="Inter" pitchFamily="34" charset="-122"/>
                <a:cs typeface="Inter" pitchFamily="34" charset="-120"/>
              </a:rPr>
              <a:t>stand-downs &amp;</a:t>
            </a:r>
            <a:endParaRPr lang="en-US" sz="1388" dirty="0">
              <a:solidFill>
                <a:prstClr val="black"/>
              </a:solidFill>
              <a:latin typeface="Calibri" panose="020F0502020204030204"/>
            </a:endParaRPr>
          </a:p>
          <a:p>
            <a:pPr defTabSz="1219170"/>
            <a:r>
              <a:rPr lang="en-US" sz="1388" b="1" dirty="0">
                <a:solidFill>
                  <a:srgbClr val="94866D"/>
                </a:solidFill>
                <a:latin typeface="Inter" pitchFamily="34" charset="0"/>
                <a:ea typeface="Inter" pitchFamily="34" charset="-122"/>
                <a:cs typeface="Inter" pitchFamily="34" charset="-120"/>
              </a:rPr>
              <a:t>unlawful</a:t>
            </a:r>
            <a:endParaRPr lang="en-US" sz="1388" dirty="0">
              <a:solidFill>
                <a:prstClr val="black"/>
              </a:solidFill>
              <a:latin typeface="Calibri" panose="020F0502020204030204"/>
            </a:endParaRPr>
          </a:p>
          <a:p>
            <a:pPr defTabSz="1219170"/>
            <a:r>
              <a:rPr lang="en-US" sz="1388" b="1" dirty="0">
                <a:solidFill>
                  <a:srgbClr val="94866D"/>
                </a:solidFill>
                <a:latin typeface="Inter" pitchFamily="34" charset="0"/>
                <a:ea typeface="Inter" pitchFamily="34" charset="-122"/>
                <a:cs typeface="Inter" pitchFamily="34" charset="-120"/>
              </a:rPr>
              <a:t>outsourcing</a:t>
            </a:r>
            <a:endParaRPr lang="en-US" sz="1388" dirty="0">
              <a:solidFill>
                <a:prstClr val="black"/>
              </a:solidFill>
              <a:latin typeface="Calibri" panose="020F0502020204030204"/>
            </a:endParaRPr>
          </a:p>
        </p:txBody>
      </p:sp>
      <p:pic>
        <p:nvPicPr>
          <p:cNvPr id="51" name="Image 10" descr="preencoded.png"/>
          <p:cNvPicPr>
            <a:picLocks noChangeAspect="1"/>
          </p:cNvPicPr>
          <p:nvPr/>
        </p:nvPicPr>
        <p:blipFill>
          <a:blip r:embed="rId12"/>
          <a:stretch>
            <a:fillRect/>
          </a:stretch>
        </p:blipFill>
        <p:spPr>
          <a:xfrm>
            <a:off x="1754373" y="2219547"/>
            <a:ext cx="17721" cy="447453"/>
          </a:xfrm>
          <a:prstGeom prst="rect">
            <a:avLst/>
          </a:prstGeom>
        </p:spPr>
      </p:pic>
      <p:sp>
        <p:nvSpPr>
          <p:cNvPr id="52" name="Text 39"/>
          <p:cNvSpPr/>
          <p:nvPr/>
        </p:nvSpPr>
        <p:spPr>
          <a:xfrm>
            <a:off x="10424337" y="2042337"/>
            <a:ext cx="79744" cy="119616"/>
          </a:xfrm>
          <a:prstGeom prst="rect">
            <a:avLst/>
          </a:prstGeom>
          <a:noFill/>
          <a:ln/>
        </p:spPr>
        <p:txBody>
          <a:bodyPr wrap="none" lIns="0" tIns="0" rIns="0" bIns="0" rtlCol="0" anchor="ctr">
            <a:normAutofit fontScale="92500" lnSpcReduction="10000"/>
          </a:bodyPr>
          <a:lstStyle/>
          <a:p>
            <a:pPr algn="ctr" defTabSz="1219170"/>
            <a:r>
              <a:rPr lang="en-US" sz="872" b="1" dirty="0">
                <a:solidFill>
                  <a:srgbClr val="202E37"/>
                </a:solidFill>
                <a:latin typeface="Inter" pitchFamily="34" charset="0"/>
                <a:ea typeface="Inter" pitchFamily="34" charset="-122"/>
                <a:cs typeface="Inter" pitchFamily="34" charset="-120"/>
              </a:rPr>
              <a:t>S</a:t>
            </a:r>
            <a:endParaRPr lang="en-US" sz="872" dirty="0">
              <a:solidFill>
                <a:prstClr val="black"/>
              </a:solidFill>
              <a:latin typeface="Calibri" panose="020F0502020204030204"/>
            </a:endParaRPr>
          </a:p>
        </p:txBody>
      </p:sp>
      <p:sp>
        <p:nvSpPr>
          <p:cNvPr id="53" name="Text 40"/>
          <p:cNvSpPr/>
          <p:nvPr/>
        </p:nvSpPr>
        <p:spPr>
          <a:xfrm>
            <a:off x="8085175" y="1776523"/>
            <a:ext cx="602512" cy="194931"/>
          </a:xfrm>
          <a:prstGeom prst="rect">
            <a:avLst/>
          </a:prstGeom>
          <a:noFill/>
          <a:ln/>
        </p:spPr>
        <p:txBody>
          <a:bodyPr wrap="none" lIns="0" tIns="0" rIns="0" bIns="0" rtlCol="0" anchor="ctr">
            <a:normAutofit lnSpcReduction="10000"/>
          </a:bodyPr>
          <a:lstStyle/>
          <a:p>
            <a:pPr defTabSz="1219170"/>
            <a:r>
              <a:rPr lang="en-US" sz="1287" b="1" dirty="0">
                <a:solidFill>
                  <a:srgbClr val="928062"/>
                </a:solidFill>
                <a:latin typeface="Inter" pitchFamily="34" charset="0"/>
                <a:ea typeface="Inter" pitchFamily="34" charset="-122"/>
                <a:cs typeface="Inter" pitchFamily="34" charset="-120"/>
              </a:rPr>
              <a:t>[2020]:</a:t>
            </a:r>
            <a:endParaRPr lang="en-US" sz="1287" dirty="0">
              <a:solidFill>
                <a:prstClr val="black"/>
              </a:solidFill>
              <a:latin typeface="Calibri" panose="020F0502020204030204"/>
            </a:endParaRPr>
          </a:p>
        </p:txBody>
      </p:sp>
      <p:pic>
        <p:nvPicPr>
          <p:cNvPr id="54" name="Image 11" descr="preencoded.png"/>
          <p:cNvPicPr>
            <a:picLocks noChangeAspect="1"/>
          </p:cNvPicPr>
          <p:nvPr/>
        </p:nvPicPr>
        <p:blipFill>
          <a:blip r:embed="rId13"/>
          <a:stretch>
            <a:fillRect/>
          </a:stretch>
        </p:blipFill>
        <p:spPr>
          <a:xfrm>
            <a:off x="7872523" y="1794244"/>
            <a:ext cx="186069" cy="168349"/>
          </a:xfrm>
          <a:prstGeom prst="rect">
            <a:avLst/>
          </a:prstGeom>
        </p:spPr>
      </p:pic>
      <p:sp>
        <p:nvSpPr>
          <p:cNvPr id="55" name="Text 41"/>
          <p:cNvSpPr/>
          <p:nvPr/>
        </p:nvSpPr>
        <p:spPr>
          <a:xfrm>
            <a:off x="11505314" y="1333500"/>
            <a:ext cx="84175" cy="119616"/>
          </a:xfrm>
          <a:prstGeom prst="rect">
            <a:avLst/>
          </a:prstGeom>
          <a:noFill/>
          <a:ln/>
        </p:spPr>
        <p:txBody>
          <a:bodyPr wrap="none" lIns="0" tIns="0" rIns="0" bIns="0" rtlCol="0" anchor="ctr">
            <a:normAutofit fontScale="92500" lnSpcReduction="20000"/>
          </a:bodyPr>
          <a:lstStyle/>
          <a:p>
            <a:pPr algn="ctr" defTabSz="1219170"/>
            <a:r>
              <a:rPr lang="en-US" sz="1008" dirty="0">
                <a:solidFill>
                  <a:srgbClr val="22333D"/>
                </a:solidFill>
                <a:latin typeface="Inter" pitchFamily="34" charset="0"/>
                <a:ea typeface="Inter" pitchFamily="34" charset="-122"/>
                <a:cs typeface="Inter" pitchFamily="34" charset="-120"/>
              </a:rPr>
              <a:t>E</a:t>
            </a:r>
            <a:endParaRPr lang="en-US" sz="1008" dirty="0">
              <a:solidFill>
                <a:prstClr val="black"/>
              </a:solidFill>
              <a:latin typeface="Calibri" panose="020F0502020204030204"/>
            </a:endParaRPr>
          </a:p>
        </p:txBody>
      </p:sp>
      <p:sp>
        <p:nvSpPr>
          <p:cNvPr id="56" name="Text 42"/>
          <p:cNvSpPr/>
          <p:nvPr/>
        </p:nvSpPr>
        <p:spPr>
          <a:xfrm>
            <a:off x="11137605" y="1337931"/>
            <a:ext cx="75313" cy="115187"/>
          </a:xfrm>
          <a:prstGeom prst="rect">
            <a:avLst/>
          </a:prstGeom>
          <a:noFill/>
          <a:ln/>
        </p:spPr>
        <p:txBody>
          <a:bodyPr wrap="none" lIns="0" tIns="0" rIns="0" bIns="0" rtlCol="0" anchor="ctr">
            <a:normAutofit fontScale="92500" lnSpcReduction="20000"/>
          </a:bodyPr>
          <a:lstStyle/>
          <a:p>
            <a:pPr algn="ctr" defTabSz="1219170"/>
            <a:r>
              <a:rPr lang="en-US" sz="1008" dirty="0">
                <a:solidFill>
                  <a:srgbClr val="20313B"/>
                </a:solidFill>
                <a:latin typeface="Inter" pitchFamily="34" charset="0"/>
                <a:ea typeface="Inter" pitchFamily="34" charset="-122"/>
                <a:cs typeface="Inter" pitchFamily="34" charset="-120"/>
              </a:rPr>
              <a:t>E</a:t>
            </a:r>
            <a:endParaRPr lang="en-US" sz="1008" dirty="0">
              <a:solidFill>
                <a:prstClr val="black"/>
              </a:solidFill>
              <a:latin typeface="Calibri" panose="020F0502020204030204"/>
            </a:endParaRPr>
          </a:p>
        </p:txBody>
      </p:sp>
      <p:sp>
        <p:nvSpPr>
          <p:cNvPr id="57" name="Text 43"/>
          <p:cNvSpPr/>
          <p:nvPr/>
        </p:nvSpPr>
        <p:spPr>
          <a:xfrm>
            <a:off x="9697779" y="1333500"/>
            <a:ext cx="124047" cy="115187"/>
          </a:xfrm>
          <a:prstGeom prst="rect">
            <a:avLst/>
          </a:prstGeom>
          <a:noFill/>
          <a:ln/>
        </p:spPr>
        <p:txBody>
          <a:bodyPr wrap="none" lIns="0" tIns="0" rIns="0" bIns="0" rtlCol="0" anchor="ctr">
            <a:normAutofit fontScale="85000" lnSpcReduction="20000"/>
          </a:bodyPr>
          <a:lstStyle/>
          <a:p>
            <a:pPr defTabSz="1219170"/>
            <a:r>
              <a:rPr lang="en-US" sz="1075" dirty="0">
                <a:solidFill>
                  <a:srgbClr val="1D2B34"/>
                </a:solidFill>
                <a:latin typeface="Alumni Sans" pitchFamily="34" charset="0"/>
                <a:ea typeface="Alumni Sans" pitchFamily="34" charset="-122"/>
                <a:cs typeface="Alumni Sans" pitchFamily="34" charset="-120"/>
              </a:rPr>
              <a:t>W</a:t>
            </a:r>
            <a:endParaRPr lang="en-US" sz="1075" dirty="0">
              <a:solidFill>
                <a:prstClr val="black"/>
              </a:solidFill>
              <a:latin typeface="Calibri" panose="020F0502020204030204"/>
            </a:endParaRPr>
          </a:p>
        </p:txBody>
      </p:sp>
      <p:sp>
        <p:nvSpPr>
          <p:cNvPr id="58" name="Text 44"/>
          <p:cNvSpPr/>
          <p:nvPr/>
        </p:nvSpPr>
        <p:spPr>
          <a:xfrm>
            <a:off x="9299059" y="1333500"/>
            <a:ext cx="132907" cy="119616"/>
          </a:xfrm>
          <a:prstGeom prst="rect">
            <a:avLst/>
          </a:prstGeom>
          <a:noFill/>
          <a:ln/>
        </p:spPr>
        <p:txBody>
          <a:bodyPr wrap="none" lIns="0" tIns="0" rIns="0" bIns="0" rtlCol="0" anchor="ctr">
            <a:normAutofit fontScale="85000" lnSpcReduction="20000"/>
          </a:bodyPr>
          <a:lstStyle/>
          <a:p>
            <a:pPr defTabSz="1219170"/>
            <a:r>
              <a:rPr lang="en-US" sz="1075" dirty="0">
                <a:solidFill>
                  <a:srgbClr val="1F2C35"/>
                </a:solidFill>
                <a:latin typeface="Alumni Sans" pitchFamily="34" charset="0"/>
                <a:ea typeface="Alumni Sans" pitchFamily="34" charset="-122"/>
                <a:cs typeface="Alumni Sans" pitchFamily="34" charset="-120"/>
              </a:rPr>
              <a:t>W</a:t>
            </a:r>
            <a:endParaRPr lang="en-US" sz="1075" dirty="0">
              <a:solidFill>
                <a:prstClr val="black"/>
              </a:solidFill>
              <a:latin typeface="Calibri" panose="020F0502020204030204"/>
            </a:endParaRPr>
          </a:p>
        </p:txBody>
      </p:sp>
      <p:sp>
        <p:nvSpPr>
          <p:cNvPr id="59" name="Text 45"/>
          <p:cNvSpPr/>
          <p:nvPr/>
        </p:nvSpPr>
        <p:spPr>
          <a:xfrm>
            <a:off x="482896" y="385431"/>
            <a:ext cx="8802872" cy="500616"/>
          </a:xfrm>
          <a:prstGeom prst="rect">
            <a:avLst/>
          </a:prstGeom>
          <a:noFill/>
          <a:ln/>
        </p:spPr>
        <p:txBody>
          <a:bodyPr wrap="none" lIns="0" tIns="0" rIns="0" bIns="0" rtlCol="0" anchor="ctr">
            <a:normAutofit lnSpcReduction="10000"/>
          </a:bodyPr>
          <a:lstStyle/>
          <a:p>
            <a:pPr defTabSz="1219170"/>
            <a:r>
              <a:rPr lang="en-US" sz="3373" b="1" dirty="0">
                <a:solidFill>
                  <a:srgbClr val="DDDFE0"/>
                </a:solidFill>
                <a:latin typeface="Inter" pitchFamily="34" charset="0"/>
                <a:ea typeface="Inter" pitchFamily="34" charset="-122"/>
                <a:cs typeface="Inter" pitchFamily="34" charset="-120"/>
              </a:rPr>
              <a:t>Qantas: The perfect Australian stress test</a:t>
            </a:r>
            <a:endParaRPr lang="en-US" sz="3373" dirty="0">
              <a:solidFill>
                <a:prstClr val="black"/>
              </a:solidFill>
              <a:latin typeface="Calibri" panose="020F0502020204030204"/>
            </a:endParaRPr>
          </a:p>
        </p:txBody>
      </p:sp>
      <p:sp>
        <p:nvSpPr>
          <p:cNvPr id="60" name="Text 46"/>
          <p:cNvSpPr/>
          <p:nvPr/>
        </p:nvSpPr>
        <p:spPr>
          <a:xfrm>
            <a:off x="10406616" y="234803"/>
            <a:ext cx="115187" cy="124047"/>
          </a:xfrm>
          <a:prstGeom prst="rect">
            <a:avLst/>
          </a:prstGeom>
          <a:noFill/>
          <a:ln/>
        </p:spPr>
        <p:txBody>
          <a:bodyPr wrap="none" lIns="0" tIns="0" rIns="0" bIns="0" rtlCol="0" anchor="ctr">
            <a:normAutofit fontScale="92500" lnSpcReduction="10000"/>
          </a:bodyPr>
          <a:lstStyle/>
          <a:p>
            <a:pPr defTabSz="1219170"/>
            <a:r>
              <a:rPr lang="en-US" sz="1008" dirty="0">
                <a:solidFill>
                  <a:srgbClr val="263A45"/>
                </a:solidFill>
                <a:latin typeface="Inter" pitchFamily="34" charset="0"/>
                <a:ea typeface="Inter" pitchFamily="34" charset="-122"/>
                <a:cs typeface="Inter" pitchFamily="34" charset="-120"/>
              </a:rPr>
              <a:t>N</a:t>
            </a:r>
            <a:endParaRPr lang="en-US" sz="1008" dirty="0">
              <a:solidFill>
                <a:prstClr val="black"/>
              </a:solidFill>
              <a:latin typeface="Calibri" panose="020F0502020204030204"/>
            </a:endParaRPr>
          </a:p>
        </p:txBody>
      </p:sp>
      <p:sp>
        <p:nvSpPr>
          <p:cNvPr id="3" name="Slide Number Placeholder 3">
            <a:extLst>
              <a:ext uri="{FF2B5EF4-FFF2-40B4-BE49-F238E27FC236}">
                <a16:creationId xmlns:a16="http://schemas.microsoft.com/office/drawing/2014/main" id="{E99BA341-F3BD-BCE4-4008-6D37850823CE}"/>
              </a:ext>
            </a:extLst>
          </p:cNvPr>
          <p:cNvSpPr txBox="1">
            <a:spLocks/>
          </p:cNvSpPr>
          <p:nvPr/>
        </p:nvSpPr>
        <p:spPr>
          <a:xfrm>
            <a:off x="11467577" y="6400800"/>
            <a:ext cx="416447" cy="18648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41AFF56-1126-4107-9C02-BC0EFBF16431}" type="slidenum">
              <a:rPr lang="en-GB" sz="1000" smtClean="0">
                <a:solidFill>
                  <a:schemeClr val="bg1"/>
                </a:solidFill>
                <a:latin typeface="ABC Oracle Medium" panose="020B0504040202060203" pitchFamily="34" charset="77"/>
              </a:rPr>
              <a:pPr algn="r">
                <a:defRPr/>
              </a:pPr>
              <a:t>8</a:t>
            </a:fld>
            <a:endParaRPr lang="en-GB" sz="1000" dirty="0">
              <a:solidFill>
                <a:schemeClr val="bg1"/>
              </a:solidFill>
              <a:latin typeface="ABC Oracle Medium" panose="020B0504040202060203" pitchFamily="34" charset="77"/>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04837"/>
          </a:xfrm>
          <a:prstGeom prst="rect">
            <a:avLst/>
          </a:prstGeom>
        </p:spPr>
      </p:pic>
      <p:pic>
        <p:nvPicPr>
          <p:cNvPr id="3" name="Image 1" descr="preencoded.png"/>
          <p:cNvPicPr>
            <a:picLocks noChangeAspect="1"/>
          </p:cNvPicPr>
          <p:nvPr/>
        </p:nvPicPr>
        <p:blipFill>
          <a:blip r:embed="rId4"/>
          <a:stretch>
            <a:fillRect/>
          </a:stretch>
        </p:blipFill>
        <p:spPr>
          <a:xfrm>
            <a:off x="10862931" y="6162454"/>
            <a:ext cx="186069" cy="150628"/>
          </a:xfrm>
          <a:prstGeom prst="rect">
            <a:avLst/>
          </a:prstGeom>
        </p:spPr>
      </p:pic>
      <p:pic>
        <p:nvPicPr>
          <p:cNvPr id="4" name="Image 2" descr="preencoded.png"/>
          <p:cNvPicPr>
            <a:picLocks noChangeAspect="1"/>
          </p:cNvPicPr>
          <p:nvPr/>
        </p:nvPicPr>
        <p:blipFill>
          <a:blip r:embed="rId5"/>
          <a:stretch>
            <a:fillRect/>
          </a:stretch>
        </p:blipFill>
        <p:spPr>
          <a:xfrm>
            <a:off x="5909932" y="5613104"/>
            <a:ext cx="376569" cy="381000"/>
          </a:xfrm>
          <a:prstGeom prst="rect">
            <a:avLst/>
          </a:prstGeom>
        </p:spPr>
      </p:pic>
      <p:pic>
        <p:nvPicPr>
          <p:cNvPr id="5" name="Image 3" descr="preencoded.png"/>
          <p:cNvPicPr>
            <a:picLocks noChangeAspect="1"/>
          </p:cNvPicPr>
          <p:nvPr/>
        </p:nvPicPr>
        <p:blipFill>
          <a:blip r:embed="rId6"/>
          <a:stretch>
            <a:fillRect/>
          </a:stretch>
        </p:blipFill>
        <p:spPr>
          <a:xfrm>
            <a:off x="10437629" y="4576431"/>
            <a:ext cx="451884" cy="412012"/>
          </a:xfrm>
          <a:prstGeom prst="rect">
            <a:avLst/>
          </a:prstGeom>
        </p:spPr>
      </p:pic>
      <p:pic>
        <p:nvPicPr>
          <p:cNvPr id="6" name="Image 4" descr="preencoded.png"/>
          <p:cNvPicPr>
            <a:picLocks noChangeAspect="1"/>
          </p:cNvPicPr>
          <p:nvPr/>
        </p:nvPicPr>
        <p:blipFill>
          <a:blip r:embed="rId7"/>
          <a:stretch>
            <a:fillRect/>
          </a:stretch>
        </p:blipFill>
        <p:spPr>
          <a:xfrm>
            <a:off x="8550350" y="4576431"/>
            <a:ext cx="456313" cy="420872"/>
          </a:xfrm>
          <a:prstGeom prst="rect">
            <a:avLst/>
          </a:prstGeom>
        </p:spPr>
      </p:pic>
      <p:sp>
        <p:nvSpPr>
          <p:cNvPr id="7" name="Text 0"/>
          <p:cNvSpPr/>
          <p:nvPr/>
        </p:nvSpPr>
        <p:spPr>
          <a:xfrm>
            <a:off x="10428768" y="5431466"/>
            <a:ext cx="1404384" cy="757569"/>
          </a:xfrm>
          <a:prstGeom prst="rect">
            <a:avLst/>
          </a:prstGeom>
          <a:noFill/>
          <a:ln/>
        </p:spPr>
        <p:txBody>
          <a:bodyPr wrap="none" lIns="0" tIns="0" rIns="0" bIns="0" rtlCol="0" anchor="ctr">
            <a:normAutofit/>
          </a:bodyPr>
          <a:lstStyle/>
          <a:p>
            <a:pPr defTabSz="1219170"/>
            <a:r>
              <a:rPr lang="en-US" sz="935" dirty="0">
                <a:solidFill>
                  <a:srgbClr val="C6CACE"/>
                </a:solidFill>
                <a:latin typeface="Inter" pitchFamily="34" charset="0"/>
                <a:ea typeface="Inter" pitchFamily="34" charset="-122"/>
                <a:cs typeface="Inter" pitchFamily="34" charset="-120"/>
              </a:rPr>
              <a:t>High-profile repulation</a:t>
            </a:r>
            <a:endParaRPr lang="en-US" sz="935" dirty="0">
              <a:solidFill>
                <a:prstClr val="black"/>
              </a:solidFill>
              <a:latin typeface="Calibri" panose="020F0502020204030204"/>
            </a:endParaRPr>
          </a:p>
          <a:p>
            <a:pPr defTabSz="1219170"/>
            <a:r>
              <a:rPr lang="en-US" sz="935" dirty="0">
                <a:solidFill>
                  <a:srgbClr val="C6CACE"/>
                </a:solidFill>
                <a:latin typeface="Inter" pitchFamily="34" charset="0"/>
                <a:ea typeface="Inter" pitchFamily="34" charset="-122"/>
                <a:cs typeface="Inter" pitchFamily="34" charset="-120"/>
              </a:rPr>
              <a:t>crises are poor predictors</a:t>
            </a:r>
            <a:endParaRPr lang="en-US" sz="935" dirty="0">
              <a:solidFill>
                <a:prstClr val="black"/>
              </a:solidFill>
              <a:latin typeface="Calibri" panose="020F0502020204030204"/>
            </a:endParaRPr>
          </a:p>
          <a:p>
            <a:pPr defTabSz="1219170"/>
            <a:r>
              <a:rPr lang="en-US" sz="935" dirty="0">
                <a:solidFill>
                  <a:srgbClr val="C6CACE"/>
                </a:solidFill>
                <a:latin typeface="Inter" pitchFamily="34" charset="0"/>
                <a:ea typeface="Inter" pitchFamily="34" charset="-122"/>
                <a:cs typeface="Inter" pitchFamily="34" charset="-120"/>
              </a:rPr>
              <a:t>of short-term share price</a:t>
            </a:r>
            <a:endParaRPr lang="en-US" sz="935" dirty="0">
              <a:solidFill>
                <a:prstClr val="black"/>
              </a:solidFill>
              <a:latin typeface="Calibri" panose="020F0502020204030204"/>
            </a:endParaRPr>
          </a:p>
          <a:p>
            <a:pPr defTabSz="1219170"/>
            <a:r>
              <a:rPr lang="en-US" sz="935" dirty="0">
                <a:solidFill>
                  <a:srgbClr val="C6CACE"/>
                </a:solidFill>
                <a:latin typeface="Inter" pitchFamily="34" charset="0"/>
                <a:ea typeface="Inter" pitchFamily="34" charset="-122"/>
                <a:cs typeface="Inter" pitchFamily="34" charset="-120"/>
              </a:rPr>
              <a:t>movements compared to</a:t>
            </a:r>
            <a:endParaRPr lang="en-US" sz="935" dirty="0">
              <a:solidFill>
                <a:prstClr val="black"/>
              </a:solidFill>
              <a:latin typeface="Calibri" panose="020F0502020204030204"/>
            </a:endParaRPr>
          </a:p>
          <a:p>
            <a:pPr defTabSz="1219170"/>
            <a:r>
              <a:rPr lang="en-US" sz="935" dirty="0">
                <a:solidFill>
                  <a:srgbClr val="C6CACE"/>
                </a:solidFill>
                <a:latin typeface="Inter" pitchFamily="34" charset="0"/>
                <a:ea typeface="Inter" pitchFamily="34" charset="-122"/>
                <a:cs typeface="Inter" pitchFamily="34" charset="-120"/>
              </a:rPr>
              <a:t>cost spikes.</a:t>
            </a:r>
            <a:endParaRPr lang="en-US" sz="935" dirty="0">
              <a:solidFill>
                <a:prstClr val="black"/>
              </a:solidFill>
              <a:latin typeface="Calibri" panose="020F0502020204030204"/>
            </a:endParaRPr>
          </a:p>
        </p:txBody>
      </p:sp>
      <p:sp>
        <p:nvSpPr>
          <p:cNvPr id="8" name="Text 1"/>
          <p:cNvSpPr/>
          <p:nvPr/>
        </p:nvSpPr>
        <p:spPr>
          <a:xfrm>
            <a:off x="5227675" y="6242198"/>
            <a:ext cx="1763232" cy="438593"/>
          </a:xfrm>
          <a:prstGeom prst="rect">
            <a:avLst/>
          </a:prstGeom>
          <a:noFill/>
          <a:ln/>
        </p:spPr>
        <p:txBody>
          <a:bodyPr wrap="none" lIns="0" tIns="0" rIns="0" bIns="0" rtlCol="0" anchor="ctr">
            <a:normAutofit/>
          </a:bodyPr>
          <a:lstStyle/>
          <a:p>
            <a:pPr algn="ctr" defTabSz="1219170"/>
            <a:r>
              <a:rPr lang="en-US" sz="851" dirty="0">
                <a:solidFill>
                  <a:srgbClr val="C8C9CE"/>
                </a:solidFill>
                <a:latin typeface="Inter" pitchFamily="34" charset="0"/>
                <a:ea typeface="Inter" pitchFamily="34" charset="-122"/>
                <a:cs typeface="Inter" pitchFamily="34" charset="-120"/>
              </a:rPr>
              <a:t>CEOs focus on fuel due to direct,</a:t>
            </a:r>
            <a:endParaRPr lang="en-US" sz="851" dirty="0">
              <a:solidFill>
                <a:prstClr val="black"/>
              </a:solidFill>
              <a:latin typeface="Calibri" panose="020F0502020204030204"/>
            </a:endParaRPr>
          </a:p>
          <a:p>
            <a:pPr algn="ctr" defTabSz="1219170"/>
            <a:r>
              <a:rPr lang="en-US" sz="851" dirty="0">
                <a:solidFill>
                  <a:srgbClr val="C8C9CE"/>
                </a:solidFill>
                <a:latin typeface="Inter" pitchFamily="34" charset="0"/>
                <a:ea typeface="Inter" pitchFamily="34" charset="-122"/>
                <a:cs typeface="Inter" pitchFamily="34" charset="-120"/>
              </a:rPr>
              <a:t>data-rich impact, unlike the indirect</a:t>
            </a:r>
            <a:endParaRPr lang="en-US" sz="851" dirty="0">
              <a:solidFill>
                <a:prstClr val="black"/>
              </a:solidFill>
              <a:latin typeface="Calibri" panose="020F0502020204030204"/>
            </a:endParaRPr>
          </a:p>
          <a:p>
            <a:pPr algn="ctr" defTabSz="1219170"/>
            <a:r>
              <a:rPr lang="en-US" sz="851" dirty="0">
                <a:solidFill>
                  <a:srgbClr val="C8C9CE"/>
                </a:solidFill>
                <a:latin typeface="Inter" pitchFamily="34" charset="0"/>
                <a:ea typeface="Inter" pitchFamily="34" charset="-122"/>
                <a:cs typeface="Inter" pitchFamily="34" charset="-120"/>
              </a:rPr>
              <a:t>pathways of reputation.</a:t>
            </a:r>
            <a:endParaRPr lang="en-US" sz="851" dirty="0">
              <a:solidFill>
                <a:prstClr val="black"/>
              </a:solidFill>
              <a:latin typeface="Calibri" panose="020F0502020204030204"/>
            </a:endParaRPr>
          </a:p>
        </p:txBody>
      </p:sp>
      <p:sp>
        <p:nvSpPr>
          <p:cNvPr id="9" name="Text 2"/>
          <p:cNvSpPr/>
          <p:nvPr/>
        </p:nvSpPr>
        <p:spPr>
          <a:xfrm>
            <a:off x="5599813" y="6042837"/>
            <a:ext cx="1014523" cy="181640"/>
          </a:xfrm>
          <a:prstGeom prst="rect">
            <a:avLst/>
          </a:prstGeom>
          <a:noFill/>
          <a:ln/>
        </p:spPr>
        <p:txBody>
          <a:bodyPr wrap="none" lIns="0" tIns="0" rIns="0" bIns="0" rtlCol="0" anchor="ctr">
            <a:normAutofit/>
          </a:bodyPr>
          <a:lstStyle/>
          <a:p>
            <a:pPr defTabSz="1219170"/>
            <a:r>
              <a:rPr lang="en-US" sz="1120" b="1" dirty="0">
                <a:solidFill>
                  <a:srgbClr val="93B7C8"/>
                </a:solidFill>
                <a:latin typeface="Inter" pitchFamily="34" charset="0"/>
                <a:ea typeface="Inter" pitchFamily="34" charset="-122"/>
                <a:cs typeface="Inter" pitchFamily="34" charset="-120"/>
              </a:rPr>
              <a:t>CEO PRIORITY</a:t>
            </a:r>
            <a:endParaRPr lang="en-US" sz="1120" dirty="0">
              <a:solidFill>
                <a:prstClr val="black"/>
              </a:solidFill>
              <a:latin typeface="Calibri" panose="020F0502020204030204"/>
            </a:endParaRPr>
          </a:p>
        </p:txBody>
      </p:sp>
      <p:sp>
        <p:nvSpPr>
          <p:cNvPr id="10" name="Text 3"/>
          <p:cNvSpPr/>
          <p:nvPr/>
        </p:nvSpPr>
        <p:spPr>
          <a:xfrm>
            <a:off x="8550349" y="5431466"/>
            <a:ext cx="1577163" cy="606941"/>
          </a:xfrm>
          <a:prstGeom prst="rect">
            <a:avLst/>
          </a:prstGeom>
          <a:noFill/>
          <a:ln/>
        </p:spPr>
        <p:txBody>
          <a:bodyPr wrap="none" lIns="0" tIns="0" rIns="0" bIns="0" rtlCol="0" anchor="ctr">
            <a:normAutofit/>
          </a:bodyPr>
          <a:lstStyle/>
          <a:p>
            <a:pPr defTabSz="1219170"/>
            <a:r>
              <a:rPr lang="en-US" sz="956" dirty="0">
                <a:solidFill>
                  <a:srgbClr val="C5CACE"/>
                </a:solidFill>
                <a:latin typeface="Inter" pitchFamily="34" charset="0"/>
                <a:ea typeface="Inter" pitchFamily="34" charset="-122"/>
                <a:cs typeface="Inter" pitchFamily="34" charset="-120"/>
              </a:rPr>
              <a:t>High market concentration</a:t>
            </a:r>
            <a:endParaRPr lang="en-US" sz="956" dirty="0">
              <a:solidFill>
                <a:prstClr val="black"/>
              </a:solidFill>
              <a:latin typeface="Calibri" panose="020F0502020204030204"/>
            </a:endParaRPr>
          </a:p>
          <a:p>
            <a:pPr defTabSz="1219170"/>
            <a:r>
              <a:rPr lang="en-US" sz="956" dirty="0">
                <a:solidFill>
                  <a:srgbClr val="C5CACE"/>
                </a:solidFill>
                <a:latin typeface="Inter" pitchFamily="34" charset="0"/>
                <a:ea typeface="Inter" pitchFamily="34" charset="-122"/>
                <a:cs typeface="Inter" pitchFamily="34" charset="-120"/>
              </a:rPr>
              <a:t>limits dissatisfied customers</a:t>
            </a:r>
            <a:endParaRPr lang="en-US" sz="956" dirty="0">
              <a:solidFill>
                <a:prstClr val="black"/>
              </a:solidFill>
              <a:latin typeface="Calibri" panose="020F0502020204030204"/>
            </a:endParaRPr>
          </a:p>
          <a:p>
            <a:pPr defTabSz="1219170"/>
            <a:r>
              <a:rPr lang="en-US" sz="956" dirty="0">
                <a:solidFill>
                  <a:srgbClr val="C5CACE"/>
                </a:solidFill>
                <a:latin typeface="Inter" pitchFamily="34" charset="0"/>
                <a:ea typeface="Inter" pitchFamily="34" charset="-122"/>
                <a:cs typeface="Inter" pitchFamily="34" charset="-120"/>
              </a:rPr>
              <a:t>switching, protecting</a:t>
            </a:r>
            <a:endParaRPr lang="en-US" sz="956" dirty="0">
              <a:solidFill>
                <a:prstClr val="black"/>
              </a:solidFill>
              <a:latin typeface="Calibri" panose="020F0502020204030204"/>
            </a:endParaRPr>
          </a:p>
          <a:p>
            <a:pPr defTabSz="1219170"/>
            <a:r>
              <a:rPr lang="en-US" sz="956" dirty="0">
                <a:solidFill>
                  <a:srgbClr val="C5CACE"/>
                </a:solidFill>
                <a:latin typeface="Inter" pitchFamily="34" charset="0"/>
                <a:ea typeface="Inter" pitchFamily="34" charset="-122"/>
                <a:cs typeface="Inter" pitchFamily="34" charset="-120"/>
              </a:rPr>
              <a:t>revenue.</a:t>
            </a:r>
            <a:endParaRPr lang="en-US" sz="956" dirty="0">
              <a:solidFill>
                <a:prstClr val="black"/>
              </a:solidFill>
              <a:latin typeface="Calibri" panose="020F0502020204030204"/>
            </a:endParaRPr>
          </a:p>
        </p:txBody>
      </p:sp>
      <p:sp>
        <p:nvSpPr>
          <p:cNvPr id="11" name="Text 4"/>
          <p:cNvSpPr/>
          <p:nvPr/>
        </p:nvSpPr>
        <p:spPr>
          <a:xfrm>
            <a:off x="10433198" y="5041605"/>
            <a:ext cx="1413244" cy="372140"/>
          </a:xfrm>
          <a:prstGeom prst="rect">
            <a:avLst/>
          </a:prstGeom>
          <a:noFill/>
          <a:ln/>
        </p:spPr>
        <p:txBody>
          <a:bodyPr wrap="none" lIns="0" tIns="0" rIns="0" bIns="0" rtlCol="0" anchor="ctr">
            <a:normAutofit/>
          </a:bodyPr>
          <a:lstStyle/>
          <a:p>
            <a:pPr defTabSz="1219170"/>
            <a:r>
              <a:rPr lang="en-US" sz="1088" b="1" dirty="0">
                <a:solidFill>
                  <a:srgbClr val="8EB4C3"/>
                </a:solidFill>
                <a:latin typeface="Inter" pitchFamily="34" charset="0"/>
                <a:ea typeface="Inter" pitchFamily="34" charset="-122"/>
                <a:cs typeface="Inter" pitchFamily="34" charset="-120"/>
              </a:rPr>
              <a:t>SHORT-TERM</a:t>
            </a:r>
            <a:endParaRPr lang="en-US" sz="1088" dirty="0">
              <a:solidFill>
                <a:prstClr val="black"/>
              </a:solidFill>
              <a:latin typeface="Calibri" panose="020F0502020204030204"/>
            </a:endParaRPr>
          </a:p>
          <a:p>
            <a:pPr defTabSz="1219170"/>
            <a:r>
              <a:rPr lang="en-US" sz="1088" b="1" dirty="0">
                <a:solidFill>
                  <a:srgbClr val="8EB4C3"/>
                </a:solidFill>
                <a:latin typeface="Inter" pitchFamily="34" charset="0"/>
                <a:ea typeface="Inter" pitchFamily="34" charset="-122"/>
                <a:cs typeface="Inter" pitchFamily="34" charset="-120"/>
              </a:rPr>
              <a:t>MARKET RESPONSE</a:t>
            </a:r>
            <a:endParaRPr lang="en-US" sz="1088" dirty="0">
              <a:solidFill>
                <a:prstClr val="black"/>
              </a:solidFill>
              <a:latin typeface="Calibri" panose="020F0502020204030204"/>
            </a:endParaRPr>
          </a:p>
        </p:txBody>
      </p:sp>
      <p:sp>
        <p:nvSpPr>
          <p:cNvPr id="12" name="Text 5"/>
          <p:cNvSpPr/>
          <p:nvPr/>
        </p:nvSpPr>
        <p:spPr>
          <a:xfrm>
            <a:off x="8550349" y="5041604"/>
            <a:ext cx="881616" cy="367709"/>
          </a:xfrm>
          <a:prstGeom prst="rect">
            <a:avLst/>
          </a:prstGeom>
          <a:noFill/>
          <a:ln/>
        </p:spPr>
        <p:txBody>
          <a:bodyPr wrap="none" lIns="0" tIns="0" rIns="0" bIns="0" rtlCol="0" anchor="ctr">
            <a:normAutofit/>
          </a:bodyPr>
          <a:lstStyle/>
          <a:p>
            <a:pPr defTabSz="1219170"/>
            <a:r>
              <a:rPr lang="en-US" sz="1071" b="1" dirty="0">
                <a:solidFill>
                  <a:srgbClr val="91B7C7"/>
                </a:solidFill>
                <a:latin typeface="Inter" pitchFamily="34" charset="0"/>
                <a:ea typeface="Inter" pitchFamily="34" charset="-122"/>
                <a:cs typeface="Inter" pitchFamily="34" charset="-120"/>
              </a:rPr>
              <a:t>OLIGOPOLY</a:t>
            </a:r>
            <a:endParaRPr lang="en-US" sz="1071" dirty="0">
              <a:solidFill>
                <a:prstClr val="black"/>
              </a:solidFill>
              <a:latin typeface="Calibri" panose="020F0502020204030204"/>
            </a:endParaRPr>
          </a:p>
          <a:p>
            <a:pPr defTabSz="1219170"/>
            <a:r>
              <a:rPr lang="en-US" sz="1071" b="1" dirty="0">
                <a:solidFill>
                  <a:srgbClr val="91B7C7"/>
                </a:solidFill>
                <a:latin typeface="Inter" pitchFamily="34" charset="0"/>
                <a:ea typeface="Inter" pitchFamily="34" charset="-122"/>
                <a:cs typeface="Inter" pitchFamily="34" charset="-120"/>
              </a:rPr>
              <a:t>INSULATION</a:t>
            </a:r>
            <a:endParaRPr lang="en-US" sz="1071" dirty="0">
              <a:solidFill>
                <a:prstClr val="black"/>
              </a:solidFill>
              <a:latin typeface="Calibri" panose="020F0502020204030204"/>
            </a:endParaRPr>
          </a:p>
        </p:txBody>
      </p:sp>
      <p:sp>
        <p:nvSpPr>
          <p:cNvPr id="13" name="Text 6"/>
          <p:cNvSpPr/>
          <p:nvPr/>
        </p:nvSpPr>
        <p:spPr>
          <a:xfrm>
            <a:off x="1683489" y="4611872"/>
            <a:ext cx="2002465" cy="496187"/>
          </a:xfrm>
          <a:prstGeom prst="rect">
            <a:avLst/>
          </a:prstGeom>
          <a:noFill/>
          <a:ln/>
        </p:spPr>
        <p:txBody>
          <a:bodyPr wrap="none" lIns="0" tIns="0" rIns="0" bIns="0" rtlCol="0" anchor="ctr">
            <a:normAutofit/>
          </a:bodyPr>
          <a:lstStyle/>
          <a:p>
            <a:pPr algn="r" defTabSz="1219170"/>
            <a:r>
              <a:rPr lang="en-US" sz="1032" dirty="0">
                <a:solidFill>
                  <a:srgbClr val="D0D4D9"/>
                </a:solidFill>
                <a:latin typeface="Inter" pitchFamily="34" charset="0"/>
                <a:ea typeface="Inter" pitchFamily="34" charset="-122"/>
                <a:cs typeface="Inter" pitchFamily="34" charset="-120"/>
              </a:rPr>
              <a:t>Reputation damage and regulatory</a:t>
            </a:r>
            <a:endParaRPr lang="en-US" sz="1032" dirty="0">
              <a:solidFill>
                <a:prstClr val="black"/>
              </a:solidFill>
              <a:latin typeface="Calibri" panose="020F0502020204030204"/>
            </a:endParaRPr>
          </a:p>
          <a:p>
            <a:pPr algn="r" defTabSz="1219170"/>
            <a:r>
              <a:rPr lang="en-US" sz="1032" dirty="0">
                <a:solidFill>
                  <a:srgbClr val="D0D4D9"/>
                </a:solidFill>
                <a:latin typeface="Inter" pitchFamily="34" charset="0"/>
                <a:ea typeface="Inter" pitchFamily="34" charset="-122"/>
                <a:cs typeface="Inter" pitchFamily="34" charset="-120"/>
              </a:rPr>
              <a:t>issues account for only a tiny</a:t>
            </a:r>
            <a:endParaRPr lang="en-US" sz="1032" dirty="0">
              <a:solidFill>
                <a:prstClr val="black"/>
              </a:solidFill>
              <a:latin typeface="Calibri" panose="020F0502020204030204"/>
            </a:endParaRPr>
          </a:p>
          <a:p>
            <a:pPr algn="r" defTabSz="1219170"/>
            <a:r>
              <a:rPr lang="en-US" sz="1032" dirty="0">
                <a:solidFill>
                  <a:srgbClr val="D0D4D9"/>
                </a:solidFill>
                <a:latin typeface="Inter" pitchFamily="34" charset="0"/>
                <a:ea typeface="Inter" pitchFamily="34" charset="-122"/>
                <a:cs typeface="Inter" pitchFamily="34" charset="-120"/>
              </a:rPr>
              <a:t>fraction of downtums.</a:t>
            </a:r>
            <a:endParaRPr lang="en-US" sz="1032" dirty="0">
              <a:solidFill>
                <a:prstClr val="black"/>
              </a:solidFill>
              <a:latin typeface="Calibri" panose="020F0502020204030204"/>
            </a:endParaRPr>
          </a:p>
        </p:txBody>
      </p:sp>
      <p:sp>
        <p:nvSpPr>
          <p:cNvPr id="14" name="Text 7"/>
          <p:cNvSpPr/>
          <p:nvPr/>
        </p:nvSpPr>
        <p:spPr>
          <a:xfrm>
            <a:off x="8545919" y="4257454"/>
            <a:ext cx="3189768" cy="225941"/>
          </a:xfrm>
          <a:prstGeom prst="rect">
            <a:avLst/>
          </a:prstGeom>
          <a:noFill/>
          <a:ln/>
        </p:spPr>
        <p:txBody>
          <a:bodyPr wrap="none" lIns="0" tIns="0" rIns="0" bIns="0" rtlCol="0" anchor="ctr">
            <a:normAutofit/>
          </a:bodyPr>
          <a:lstStyle/>
          <a:p>
            <a:pPr defTabSz="1219170"/>
            <a:r>
              <a:rPr lang="en-US" sz="1273" b="1" dirty="0">
                <a:solidFill>
                  <a:srgbClr val="92A7BC"/>
                </a:solidFill>
                <a:latin typeface="Inter" pitchFamily="34" charset="0"/>
                <a:ea typeface="Inter" pitchFamily="34" charset="-122"/>
                <a:cs typeface="Inter" pitchFamily="34" charset="-120"/>
              </a:rPr>
              <a:t>THE AVIATION EXECUTIVE'S CALCULUS</a:t>
            </a:r>
            <a:endParaRPr lang="en-US" sz="1273" dirty="0">
              <a:solidFill>
                <a:prstClr val="black"/>
              </a:solidFill>
              <a:latin typeface="Calibri" panose="020F0502020204030204"/>
            </a:endParaRPr>
          </a:p>
        </p:txBody>
      </p:sp>
      <p:sp>
        <p:nvSpPr>
          <p:cNvPr id="15" name="Text 8"/>
          <p:cNvSpPr/>
          <p:nvPr/>
        </p:nvSpPr>
        <p:spPr>
          <a:xfrm>
            <a:off x="1732222" y="4381500"/>
            <a:ext cx="1953732" cy="181640"/>
          </a:xfrm>
          <a:prstGeom prst="rect">
            <a:avLst/>
          </a:prstGeom>
          <a:noFill/>
          <a:ln/>
        </p:spPr>
        <p:txBody>
          <a:bodyPr wrap="none" lIns="0" tIns="0" rIns="0" bIns="0" rtlCol="0" anchor="ctr">
            <a:normAutofit/>
          </a:bodyPr>
          <a:lstStyle/>
          <a:p>
            <a:pPr defTabSz="1219170"/>
            <a:r>
              <a:rPr lang="en-US" sz="868" dirty="0">
                <a:solidFill>
                  <a:srgbClr val="9EB3BE"/>
                </a:solidFill>
                <a:latin typeface="Inter" pitchFamily="34" charset="0"/>
                <a:ea typeface="Inter" pitchFamily="34" charset="-122"/>
                <a:cs typeface="Inter" pitchFamily="34" charset="-120"/>
              </a:rPr>
              <a:t>VERY LOW FREQUENCY (&lt;5 EVENTS)</a:t>
            </a:r>
            <a:endParaRPr lang="en-US" sz="868" dirty="0">
              <a:solidFill>
                <a:prstClr val="black"/>
              </a:solidFill>
              <a:latin typeface="Calibri" panose="020F0502020204030204"/>
            </a:endParaRPr>
          </a:p>
        </p:txBody>
      </p:sp>
      <p:sp>
        <p:nvSpPr>
          <p:cNvPr id="16" name="Text 9"/>
          <p:cNvSpPr/>
          <p:nvPr/>
        </p:nvSpPr>
        <p:spPr>
          <a:xfrm>
            <a:off x="5232104" y="4018222"/>
            <a:ext cx="815163" cy="336697"/>
          </a:xfrm>
          <a:prstGeom prst="rect">
            <a:avLst/>
          </a:prstGeom>
          <a:noFill/>
          <a:ln/>
        </p:spPr>
        <p:txBody>
          <a:bodyPr wrap="none" lIns="0" tIns="0" rIns="0" bIns="0" rtlCol="0" anchor="ctr">
            <a:normAutofit lnSpcReduction="10000"/>
          </a:bodyPr>
          <a:lstStyle/>
          <a:p>
            <a:pPr algn="ctr" defTabSz="1219170"/>
            <a:r>
              <a:rPr lang="en-US" sz="1213" b="1" dirty="0">
                <a:solidFill>
                  <a:srgbClr val="9EC7DB"/>
                </a:solidFill>
                <a:latin typeface="Alumni Sans" pitchFamily="34" charset="0"/>
                <a:ea typeface="Alumni Sans" pitchFamily="34" charset="-122"/>
                <a:cs typeface="Alumni Sans" pitchFamily="34" charset="-120"/>
              </a:rPr>
              <a:t>REGULATORY</a:t>
            </a:r>
            <a:endParaRPr lang="en-US" sz="1213" dirty="0">
              <a:solidFill>
                <a:prstClr val="black"/>
              </a:solidFill>
              <a:latin typeface="Calibri" panose="020F0502020204030204"/>
            </a:endParaRPr>
          </a:p>
          <a:p>
            <a:pPr algn="ctr" defTabSz="1219170"/>
            <a:r>
              <a:rPr lang="en-US" sz="1213" b="1" dirty="0">
                <a:solidFill>
                  <a:srgbClr val="9EC7DB"/>
                </a:solidFill>
                <a:latin typeface="Alumni Sans" pitchFamily="34" charset="0"/>
                <a:ea typeface="Alumni Sans" pitchFamily="34" charset="-122"/>
                <a:cs typeface="Alumni Sans" pitchFamily="34" charset="-120"/>
              </a:rPr>
              <a:t>ISSUES</a:t>
            </a:r>
            <a:endParaRPr lang="en-US" sz="1213" dirty="0">
              <a:solidFill>
                <a:prstClr val="black"/>
              </a:solidFill>
              <a:latin typeface="Calibri" panose="020F0502020204030204"/>
            </a:endParaRPr>
          </a:p>
        </p:txBody>
      </p:sp>
      <p:sp>
        <p:nvSpPr>
          <p:cNvPr id="17" name="Text 10"/>
          <p:cNvSpPr/>
          <p:nvPr/>
        </p:nvSpPr>
        <p:spPr>
          <a:xfrm>
            <a:off x="2099931" y="4177709"/>
            <a:ext cx="1590453" cy="199360"/>
          </a:xfrm>
          <a:prstGeom prst="rect">
            <a:avLst/>
          </a:prstGeom>
          <a:noFill/>
          <a:ln/>
        </p:spPr>
        <p:txBody>
          <a:bodyPr wrap="none" lIns="0" tIns="0" rIns="0" bIns="0" rtlCol="0" anchor="ctr">
            <a:normAutofit/>
          </a:bodyPr>
          <a:lstStyle/>
          <a:p>
            <a:pPr defTabSz="1219170"/>
            <a:r>
              <a:rPr lang="en-US" sz="1120" b="1" dirty="0">
                <a:solidFill>
                  <a:srgbClr val="96B8C5"/>
                </a:solidFill>
                <a:latin typeface="Inter" pitchFamily="34" charset="0"/>
                <a:ea typeface="Inter" pitchFamily="34" charset="-122"/>
                <a:cs typeface="Inter" pitchFamily="34" charset="-120"/>
              </a:rPr>
              <a:t>REPUTATION DAMAGE</a:t>
            </a:r>
            <a:endParaRPr lang="en-US" sz="1120" dirty="0">
              <a:solidFill>
                <a:prstClr val="black"/>
              </a:solidFill>
              <a:latin typeface="Calibri" panose="020F0502020204030204"/>
            </a:endParaRPr>
          </a:p>
        </p:txBody>
      </p:sp>
      <p:sp>
        <p:nvSpPr>
          <p:cNvPr id="18" name="Text 11"/>
          <p:cNvSpPr/>
          <p:nvPr/>
        </p:nvSpPr>
        <p:spPr>
          <a:xfrm>
            <a:off x="6959896" y="3269512"/>
            <a:ext cx="863896" cy="394291"/>
          </a:xfrm>
          <a:prstGeom prst="rect">
            <a:avLst/>
          </a:prstGeom>
          <a:noFill/>
          <a:ln/>
        </p:spPr>
        <p:txBody>
          <a:bodyPr wrap="none" lIns="0" tIns="0" rIns="0" bIns="0" rtlCol="0" anchor="ctr">
            <a:normAutofit/>
          </a:bodyPr>
          <a:lstStyle/>
          <a:p>
            <a:pPr algn="ctr" defTabSz="1219170"/>
            <a:r>
              <a:rPr lang="en-US" sz="1092" b="1" dirty="0">
                <a:solidFill>
                  <a:srgbClr val="E8DDC9"/>
                </a:solidFill>
                <a:latin typeface="Inter" pitchFamily="34" charset="0"/>
                <a:ea typeface="Inter" pitchFamily="34" charset="-122"/>
                <a:cs typeface="Inter" pitchFamily="34" charset="-120"/>
              </a:rPr>
              <a:t>MARKET</a:t>
            </a:r>
            <a:endParaRPr lang="en-US" sz="1092" dirty="0">
              <a:solidFill>
                <a:prstClr val="black"/>
              </a:solidFill>
              <a:latin typeface="Calibri" panose="020F0502020204030204"/>
            </a:endParaRPr>
          </a:p>
          <a:p>
            <a:pPr algn="ctr" defTabSz="1219170"/>
            <a:r>
              <a:rPr lang="en-US" sz="1092" b="1" dirty="0">
                <a:solidFill>
                  <a:srgbClr val="E8DDC9"/>
                </a:solidFill>
                <a:latin typeface="Inter" pitchFamily="34" charset="0"/>
                <a:ea typeface="Inter" pitchFamily="34" charset="-122"/>
                <a:cs typeface="Inter" pitchFamily="34" charset="-120"/>
              </a:rPr>
              <a:t>VOLATILITY</a:t>
            </a:r>
            <a:endParaRPr lang="en-US" sz="1092" dirty="0">
              <a:solidFill>
                <a:prstClr val="black"/>
              </a:solidFill>
              <a:latin typeface="Calibri" panose="020F0502020204030204"/>
            </a:endParaRPr>
          </a:p>
        </p:txBody>
      </p:sp>
      <p:sp>
        <p:nvSpPr>
          <p:cNvPr id="19" name="Text 12"/>
          <p:cNvSpPr/>
          <p:nvPr/>
        </p:nvSpPr>
        <p:spPr>
          <a:xfrm>
            <a:off x="9525000" y="1949303"/>
            <a:ext cx="1789813" cy="505047"/>
          </a:xfrm>
          <a:prstGeom prst="rect">
            <a:avLst/>
          </a:prstGeom>
          <a:noFill/>
          <a:ln/>
        </p:spPr>
        <p:txBody>
          <a:bodyPr wrap="none" lIns="0" tIns="0" rIns="0" bIns="0" rtlCol="0" anchor="ctr">
            <a:normAutofit/>
          </a:bodyPr>
          <a:lstStyle/>
          <a:p>
            <a:pPr defTabSz="1219170"/>
            <a:r>
              <a:rPr lang="en-US" sz="1036" dirty="0">
                <a:solidFill>
                  <a:srgbClr val="CFD0D4"/>
                </a:solidFill>
                <a:latin typeface="Inter" pitchFamily="34" charset="0"/>
                <a:ea typeface="Inter" pitchFamily="34" charset="-122"/>
                <a:cs typeface="Inter" pitchFamily="34" charset="-120"/>
              </a:rPr>
              <a:t>Profit warnings, fuel costs, and</a:t>
            </a:r>
            <a:endParaRPr lang="en-US" sz="1036" dirty="0">
              <a:solidFill>
                <a:prstClr val="black"/>
              </a:solidFill>
              <a:latin typeface="Calibri" panose="020F0502020204030204"/>
            </a:endParaRPr>
          </a:p>
          <a:p>
            <a:pPr defTabSz="1219170"/>
            <a:r>
              <a:rPr lang="en-US" sz="1036" dirty="0">
                <a:solidFill>
                  <a:srgbClr val="CFD0D4"/>
                </a:solidFill>
                <a:latin typeface="Inter" pitchFamily="34" charset="0"/>
                <a:ea typeface="Inter" pitchFamily="34" charset="-122"/>
                <a:cs typeface="Inter" pitchFamily="34" charset="-120"/>
              </a:rPr>
              <a:t>market volatility drive share</a:t>
            </a:r>
            <a:endParaRPr lang="en-US" sz="1036" dirty="0">
              <a:solidFill>
                <a:prstClr val="black"/>
              </a:solidFill>
              <a:latin typeface="Calibri" panose="020F0502020204030204"/>
            </a:endParaRPr>
          </a:p>
          <a:p>
            <a:pPr defTabSz="1219170"/>
            <a:r>
              <a:rPr lang="en-US" sz="1036" dirty="0">
                <a:solidFill>
                  <a:srgbClr val="CFD0D4"/>
                </a:solidFill>
                <a:latin typeface="Inter" pitchFamily="34" charset="0"/>
                <a:ea typeface="Inter" pitchFamily="34" charset="-122"/>
                <a:cs typeface="Inter" pitchFamily="34" charset="-120"/>
              </a:rPr>
              <a:t>price drops.</a:t>
            </a:r>
            <a:endParaRPr lang="en-US" sz="1036" dirty="0">
              <a:solidFill>
                <a:prstClr val="black"/>
              </a:solidFill>
              <a:latin typeface="Calibri" panose="020F0502020204030204"/>
            </a:endParaRPr>
          </a:p>
        </p:txBody>
      </p:sp>
      <p:sp>
        <p:nvSpPr>
          <p:cNvPr id="20" name="Text 13"/>
          <p:cNvSpPr/>
          <p:nvPr/>
        </p:nvSpPr>
        <p:spPr>
          <a:xfrm>
            <a:off x="859466" y="2365745"/>
            <a:ext cx="1834116" cy="349988"/>
          </a:xfrm>
          <a:prstGeom prst="rect">
            <a:avLst/>
          </a:prstGeom>
          <a:noFill/>
          <a:ln/>
        </p:spPr>
        <p:txBody>
          <a:bodyPr wrap="none" lIns="0" tIns="0" rIns="0" bIns="0" rtlCol="0" anchor="ctr">
            <a:normAutofit/>
          </a:bodyPr>
          <a:lstStyle/>
          <a:p>
            <a:pPr algn="r" defTabSz="1219170"/>
            <a:r>
              <a:rPr lang="en-US" sz="1036" dirty="0">
                <a:solidFill>
                  <a:srgbClr val="D1D2D6"/>
                </a:solidFill>
                <a:latin typeface="Inter" pitchFamily="34" charset="0"/>
                <a:ea typeface="Inter" pitchFamily="34" charset="-122"/>
                <a:cs typeface="Inter" pitchFamily="34" charset="-120"/>
              </a:rPr>
              <a:t>Tangible costs have immediate,</a:t>
            </a:r>
            <a:endParaRPr lang="en-US" sz="1036" dirty="0">
              <a:solidFill>
                <a:prstClr val="black"/>
              </a:solidFill>
              <a:latin typeface="Calibri" panose="020F0502020204030204"/>
            </a:endParaRPr>
          </a:p>
          <a:p>
            <a:pPr algn="r" defTabSz="1219170"/>
            <a:r>
              <a:rPr lang="en-US" sz="1036" dirty="0">
                <a:solidFill>
                  <a:srgbClr val="D1D2D6"/>
                </a:solidFill>
                <a:latin typeface="Inter" pitchFamily="34" charset="0"/>
                <a:ea typeface="Inter" pitchFamily="34" charset="-122"/>
                <a:cs typeface="Inter" pitchFamily="34" charset="-120"/>
              </a:rPr>
              <a:t>measurable impacts.</a:t>
            </a:r>
            <a:endParaRPr lang="en-US" sz="1036" dirty="0">
              <a:solidFill>
                <a:prstClr val="black"/>
              </a:solidFill>
              <a:latin typeface="Calibri" panose="020F0502020204030204"/>
            </a:endParaRPr>
          </a:p>
        </p:txBody>
      </p:sp>
      <p:sp>
        <p:nvSpPr>
          <p:cNvPr id="21" name="Text 14"/>
          <p:cNvSpPr/>
          <p:nvPr/>
        </p:nvSpPr>
        <p:spPr>
          <a:xfrm>
            <a:off x="1807535" y="1922722"/>
            <a:ext cx="890477" cy="203791"/>
          </a:xfrm>
          <a:prstGeom prst="rect">
            <a:avLst/>
          </a:prstGeom>
          <a:noFill/>
          <a:ln/>
        </p:spPr>
        <p:txBody>
          <a:bodyPr wrap="none" lIns="0" tIns="0" rIns="0" bIns="0" rtlCol="0" anchor="ctr">
            <a:normAutofit/>
          </a:bodyPr>
          <a:lstStyle/>
          <a:p>
            <a:pPr defTabSz="1219170"/>
            <a:r>
              <a:rPr lang="en-US" sz="1116" b="1" dirty="0">
                <a:solidFill>
                  <a:srgbClr val="B3906D"/>
                </a:solidFill>
                <a:latin typeface="Inter" pitchFamily="34" charset="0"/>
                <a:ea typeface="Inter" pitchFamily="34" charset="-122"/>
                <a:cs typeface="Inter" pitchFamily="34" charset="-120"/>
              </a:rPr>
              <a:t>FUEL COSTS</a:t>
            </a:r>
            <a:endParaRPr lang="en-US" sz="1116" dirty="0">
              <a:solidFill>
                <a:prstClr val="black"/>
              </a:solidFill>
              <a:latin typeface="Calibri" panose="020F0502020204030204"/>
            </a:endParaRPr>
          </a:p>
        </p:txBody>
      </p:sp>
      <p:sp>
        <p:nvSpPr>
          <p:cNvPr id="22" name="Text 15"/>
          <p:cNvSpPr/>
          <p:nvPr/>
        </p:nvSpPr>
        <p:spPr>
          <a:xfrm>
            <a:off x="939209" y="2126512"/>
            <a:ext cx="1758803" cy="186069"/>
          </a:xfrm>
          <a:prstGeom prst="rect">
            <a:avLst/>
          </a:prstGeom>
          <a:noFill/>
          <a:ln/>
        </p:spPr>
        <p:txBody>
          <a:bodyPr wrap="none" lIns="0" tIns="0" rIns="0" bIns="0" rtlCol="0" anchor="ctr">
            <a:normAutofit/>
          </a:bodyPr>
          <a:lstStyle/>
          <a:p>
            <a:pPr defTabSz="1219170"/>
            <a:r>
              <a:rPr lang="en-US" sz="893" dirty="0">
                <a:solidFill>
                  <a:srgbClr val="A39489"/>
                </a:solidFill>
                <a:latin typeface="Inter" pitchFamily="34" charset="0"/>
                <a:ea typeface="Inter" pitchFamily="34" charset="-122"/>
                <a:cs typeface="Inter" pitchFamily="34" charset="-120"/>
              </a:rPr>
              <a:t>HIGH FREQUENCY (~30 EVENTS)</a:t>
            </a:r>
            <a:endParaRPr lang="en-US" sz="893" dirty="0">
              <a:solidFill>
                <a:prstClr val="black"/>
              </a:solidFill>
              <a:latin typeface="Calibri" panose="020F0502020204030204"/>
            </a:endParaRPr>
          </a:p>
        </p:txBody>
      </p:sp>
      <p:sp>
        <p:nvSpPr>
          <p:cNvPr id="23" name="Text 16"/>
          <p:cNvSpPr/>
          <p:nvPr/>
        </p:nvSpPr>
        <p:spPr>
          <a:xfrm>
            <a:off x="9525001" y="1718931"/>
            <a:ext cx="1754372" cy="181640"/>
          </a:xfrm>
          <a:prstGeom prst="rect">
            <a:avLst/>
          </a:prstGeom>
          <a:noFill/>
          <a:ln/>
        </p:spPr>
        <p:txBody>
          <a:bodyPr wrap="none" lIns="0" tIns="0" rIns="0" bIns="0" rtlCol="0" anchor="ctr">
            <a:normAutofit/>
          </a:bodyPr>
          <a:lstStyle/>
          <a:p>
            <a:pPr defTabSz="1219170"/>
            <a:r>
              <a:rPr lang="en-US" sz="893" dirty="0">
                <a:solidFill>
                  <a:srgbClr val="A49488"/>
                </a:solidFill>
                <a:latin typeface="Inter" pitchFamily="34" charset="0"/>
                <a:ea typeface="Inter" pitchFamily="34" charset="-122"/>
                <a:cs typeface="Inter" pitchFamily="34" charset="-120"/>
              </a:rPr>
              <a:t>HIGH FREQUENCY (~35 EVENTS)</a:t>
            </a:r>
            <a:endParaRPr lang="en-US" sz="893" dirty="0">
              <a:solidFill>
                <a:prstClr val="black"/>
              </a:solidFill>
              <a:latin typeface="Calibri" panose="020F0502020204030204"/>
            </a:endParaRPr>
          </a:p>
        </p:txBody>
      </p:sp>
      <p:sp>
        <p:nvSpPr>
          <p:cNvPr id="24" name="Text 17"/>
          <p:cNvSpPr/>
          <p:nvPr/>
        </p:nvSpPr>
        <p:spPr>
          <a:xfrm>
            <a:off x="9525000" y="1519569"/>
            <a:ext cx="1355651" cy="194931"/>
          </a:xfrm>
          <a:prstGeom prst="rect">
            <a:avLst/>
          </a:prstGeom>
          <a:noFill/>
          <a:ln/>
        </p:spPr>
        <p:txBody>
          <a:bodyPr wrap="none" lIns="0" tIns="0" rIns="0" bIns="0" rtlCol="0" anchor="ctr">
            <a:normAutofit/>
          </a:bodyPr>
          <a:lstStyle/>
          <a:p>
            <a:pPr defTabSz="1219170"/>
            <a:r>
              <a:rPr lang="en-US" sz="1120" b="1" dirty="0">
                <a:solidFill>
                  <a:srgbClr val="BE9670"/>
                </a:solidFill>
                <a:latin typeface="Inter" pitchFamily="34" charset="0"/>
                <a:ea typeface="Inter" pitchFamily="34" charset="-122"/>
                <a:cs typeface="Inter" pitchFamily="34" charset="-120"/>
              </a:rPr>
              <a:t>PROFIT WARNINGS</a:t>
            </a:r>
            <a:endParaRPr lang="en-US" sz="1120" dirty="0">
              <a:solidFill>
                <a:prstClr val="black"/>
              </a:solidFill>
              <a:latin typeface="Calibri" panose="020F0502020204030204"/>
            </a:endParaRPr>
          </a:p>
        </p:txBody>
      </p:sp>
      <p:sp>
        <p:nvSpPr>
          <p:cNvPr id="25" name="Text 18"/>
          <p:cNvSpPr/>
          <p:nvPr/>
        </p:nvSpPr>
        <p:spPr>
          <a:xfrm>
            <a:off x="5046035" y="1067687"/>
            <a:ext cx="2126512" cy="420872"/>
          </a:xfrm>
          <a:prstGeom prst="rect">
            <a:avLst/>
          </a:prstGeom>
          <a:noFill/>
          <a:ln/>
        </p:spPr>
        <p:txBody>
          <a:bodyPr wrap="none" lIns="0" tIns="0" rIns="0" bIns="0" rtlCol="0" anchor="ctr">
            <a:normAutofit/>
          </a:bodyPr>
          <a:lstStyle/>
          <a:p>
            <a:pPr algn="ctr" defTabSz="1219170"/>
            <a:r>
              <a:rPr lang="en-US" sz="1213" b="1" dirty="0">
                <a:solidFill>
                  <a:srgbClr val="D4DFEB"/>
                </a:solidFill>
                <a:latin typeface="Inter" pitchFamily="34" charset="0"/>
                <a:ea typeface="Inter" pitchFamily="34" charset="-122"/>
                <a:cs typeface="Inter" pitchFamily="34" charset="-120"/>
              </a:rPr>
              <a:t>FINANCIAL &amp; OPERATIONAL</a:t>
            </a:r>
            <a:endParaRPr lang="en-US" sz="1213" dirty="0">
              <a:solidFill>
                <a:prstClr val="black"/>
              </a:solidFill>
              <a:latin typeface="Calibri" panose="020F0502020204030204"/>
            </a:endParaRPr>
          </a:p>
          <a:p>
            <a:pPr algn="ctr" defTabSz="1219170"/>
            <a:r>
              <a:rPr lang="en-US" sz="1213" b="1" dirty="0">
                <a:solidFill>
                  <a:srgbClr val="D4DFEB"/>
                </a:solidFill>
                <a:latin typeface="Inter" pitchFamily="34" charset="0"/>
                <a:ea typeface="Inter" pitchFamily="34" charset="-122"/>
                <a:cs typeface="Inter" pitchFamily="34" charset="-120"/>
              </a:rPr>
              <a:t>DOMINANCE</a:t>
            </a:r>
            <a:endParaRPr lang="en-US" sz="1213" dirty="0">
              <a:solidFill>
                <a:prstClr val="black"/>
              </a:solidFill>
              <a:latin typeface="Calibri" panose="020F0502020204030204"/>
            </a:endParaRPr>
          </a:p>
        </p:txBody>
      </p:sp>
      <p:sp>
        <p:nvSpPr>
          <p:cNvPr id="26" name="Text 19"/>
          <p:cNvSpPr/>
          <p:nvPr/>
        </p:nvSpPr>
        <p:spPr>
          <a:xfrm>
            <a:off x="394291" y="708838"/>
            <a:ext cx="3158756" cy="691116"/>
          </a:xfrm>
          <a:prstGeom prst="rect">
            <a:avLst/>
          </a:prstGeom>
          <a:noFill/>
          <a:ln/>
        </p:spPr>
        <p:txBody>
          <a:bodyPr wrap="none" lIns="0" tIns="0" rIns="0" bIns="0" rtlCol="0" anchor="ctr">
            <a:normAutofit lnSpcReduction="10000"/>
          </a:bodyPr>
          <a:lstStyle/>
          <a:p>
            <a:pPr defTabSz="1219170"/>
            <a:r>
              <a:rPr lang="en-US" sz="2341" b="1" dirty="0">
                <a:solidFill>
                  <a:srgbClr val="85879D"/>
                </a:solidFill>
                <a:latin typeface="Inter" pitchFamily="34" charset="0"/>
                <a:ea typeface="Inter" pitchFamily="34" charset="-122"/>
                <a:cs typeface="Inter" pitchFamily="34" charset="-120"/>
              </a:rPr>
              <a:t>Why Fuel Prices</a:t>
            </a:r>
            <a:endParaRPr lang="en-US" sz="2341" dirty="0">
              <a:solidFill>
                <a:prstClr val="black"/>
              </a:solidFill>
              <a:latin typeface="Calibri" panose="020F0502020204030204"/>
            </a:endParaRPr>
          </a:p>
          <a:p>
            <a:pPr defTabSz="1219170"/>
            <a:r>
              <a:rPr lang="en-US" sz="2341" b="1" dirty="0">
                <a:solidFill>
                  <a:srgbClr val="85879D"/>
                </a:solidFill>
                <a:latin typeface="Inter" pitchFamily="34" charset="0"/>
                <a:ea typeface="Inter" pitchFamily="34" charset="-122"/>
                <a:cs typeface="Inter" pitchFamily="34" charset="-120"/>
              </a:rPr>
              <a:t>Trump Reputation Risk</a:t>
            </a:r>
            <a:endParaRPr lang="en-US" sz="2341" dirty="0">
              <a:solidFill>
                <a:prstClr val="black"/>
              </a:solidFill>
              <a:latin typeface="Calibri" panose="020F0502020204030204"/>
            </a:endParaRPr>
          </a:p>
        </p:txBody>
      </p:sp>
      <p:sp>
        <p:nvSpPr>
          <p:cNvPr id="27" name="Text 20"/>
          <p:cNvSpPr/>
          <p:nvPr/>
        </p:nvSpPr>
        <p:spPr>
          <a:xfrm>
            <a:off x="381000" y="292397"/>
            <a:ext cx="3114453" cy="398721"/>
          </a:xfrm>
          <a:prstGeom prst="rect">
            <a:avLst/>
          </a:prstGeom>
          <a:noFill/>
          <a:ln/>
        </p:spPr>
        <p:txBody>
          <a:bodyPr wrap="none" lIns="0" tIns="0" rIns="0" bIns="0" rtlCol="0" anchor="ctr">
            <a:normAutofit lnSpcReduction="10000"/>
          </a:bodyPr>
          <a:lstStyle/>
          <a:p>
            <a:pPr defTabSz="1219170"/>
            <a:r>
              <a:rPr lang="en-US" sz="2896" b="1" dirty="0">
                <a:solidFill>
                  <a:srgbClr val="E7E7E9"/>
                </a:solidFill>
                <a:latin typeface="Inter" pitchFamily="34" charset="0"/>
                <a:ea typeface="Inter" pitchFamily="34" charset="-122"/>
                <a:cs typeface="Inter" pitchFamily="34" charset="-120"/>
              </a:rPr>
              <a:t>The CEO's Radar:</a:t>
            </a:r>
            <a:endParaRPr lang="en-US" sz="2896" dirty="0">
              <a:solidFill>
                <a:prstClr val="black"/>
              </a:solidFill>
              <a:latin typeface="Calibri" panose="020F0502020204030204"/>
            </a:endParaRPr>
          </a:p>
        </p:txBody>
      </p:sp>
      <p:sp>
        <p:nvSpPr>
          <p:cNvPr id="28" name="Slide Number Placeholder 3">
            <a:extLst>
              <a:ext uri="{FF2B5EF4-FFF2-40B4-BE49-F238E27FC236}">
                <a16:creationId xmlns:a16="http://schemas.microsoft.com/office/drawing/2014/main" id="{117E5A56-DFFC-5230-F316-E135F10DFEB6}"/>
              </a:ext>
            </a:extLst>
          </p:cNvPr>
          <p:cNvSpPr txBox="1">
            <a:spLocks/>
          </p:cNvSpPr>
          <p:nvPr/>
        </p:nvSpPr>
        <p:spPr>
          <a:xfrm>
            <a:off x="11467577" y="6400800"/>
            <a:ext cx="416447" cy="18648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741AFF56-1126-4107-9C02-BC0EFBF16431}" type="slidenum">
              <a:rPr lang="en-GB" sz="1000" smtClean="0">
                <a:solidFill>
                  <a:schemeClr val="bg1"/>
                </a:solidFill>
                <a:latin typeface="ABC Oracle Medium" panose="020B0504040202060203" pitchFamily="34" charset="77"/>
              </a:rPr>
              <a:pPr algn="r">
                <a:defRPr/>
              </a:pPr>
              <a:t>9</a:t>
            </a:fld>
            <a:endParaRPr lang="en-GB" sz="1000" dirty="0">
              <a:solidFill>
                <a:schemeClr val="bg1"/>
              </a:solidFill>
              <a:latin typeface="ABC Oracle Medium" panose="020B0504040202060203" pitchFamily="34" charset="77"/>
            </a:endParaRPr>
          </a:p>
        </p:txBody>
      </p:sp>
    </p:spTree>
  </p:cSld>
  <p:clrMapOvr>
    <a:masterClrMapping/>
  </p:clrMapOvr>
</p:sld>
</file>

<file path=ppt/theme/theme1.xml><?xml version="1.0" encoding="utf-8"?>
<a:theme xmlns:a="http://schemas.openxmlformats.org/drawingml/2006/main" name="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haredContentType xmlns="Microsoft.SharePoint.Taxonomy.ContentTypeSync" SourceId="599de3cb-4d49-453d-b800-5d7115dc628a" ContentTypeId="0x0101005B474B5874136940B1FCFFA385B6F80C" PreviousValue="false"/>
</file>

<file path=customXml/item4.xml><?xml version="1.0" encoding="utf-8"?>
<p:properties xmlns:p="http://schemas.microsoft.com/office/2006/metadata/properties" xmlns:xsi="http://www.w3.org/2001/XMLSchema-instance" xmlns:pc="http://schemas.microsoft.com/office/infopath/2007/PartnerControls">
  <documentManagement>
    <_dlc_DocId xmlns="7c09f450-3099-4ab0-9797-308ed8a26daf">CE6YYQN64SX3-786882053-16836</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https://actuaries.sharepoint.com/sites/DMS/_layouts/15/DocIdRedir.aspx?ID=CE6YYQN64SX3-786882053-16836</Url>
      <Description>CE6YYQN64SX3-786882053-16836</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Reputation risk has been difficult to quantify because observable data are sparse, lagging, and noisy across multiple stakeholders. Impacts arrive through indirect pathways that are hard to attribute, such as attrition, funding costs, regulatory posture, and franchise value. Organisations have therefore relied on narrative, subjective, and reactive approaches anchored in communications rather than risk measurement, with little ability to define frequency and severity, test counterfactuals, or backtest decisions. The result has been limited actuarial input, weak governance, and few objective metrics that link stakeholder reactions to capital or performance outcomes.
Generative AI changes this landscape by converting unstructured sources into analysable datasets and by simulating plausible human responses to events and management actions. News, regulatory filings, customer complaints, social media, and earnings calls can be transformed into structured signals for prediction and monitoring. Within the actuarial control cycle, these capabilities enable clearer problem definition, data acquisition, model building, decision implementation, and feedback with auditable artefacts. Generative AI is therefore a paradigm-shifting tool that opens reputation risk to actuarial practice. Actuaries’ training in ethics, stakeholder trade-offs, and risk governance positions them to advise on model validity, bias mitigation, and the optimisation of communication and remediation strategies.
The paper and presentation provide practical case studies and simulations that actuaries can apply immediately in banking and other sectors. Examples illustrate how to parameterise event frequency and severity, model stakeholder reactions, and translate results into loss channels and management playbooks. All code, schemas, and tools used for event structuring, simulation, and stress testing will be released as open source to support replication, peer review, and adoption across the profession.
I will present in person. The session will combine presentation slides with active audience participation. Three pre-briefed attendees will join me on stage to role-play distinct stakeholders and be interviewed on how they would respond to a hypothetical scenario. Later, the audience will vote on the most effective mitigation strategy across several scenarios, and we will compare that crowd judgement with the model’s recommended strategies, highlighting where communication, governance, and optimisation meaningfully change predicted outcomes.</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Risk Management</TermName>
          <TermId xmlns="http://schemas.microsoft.com/office/infopath/2007/PartnerControls">60753097-2a14-46e3-b374-f14a101be12e</TermId>
        </TermInfo>
        <TermInfo xmlns="http://schemas.microsoft.com/office/infopath/2007/PartnerControls">
          <TermName xmlns="http://schemas.microsoft.com/office/infopath/2007/PartnerControls">Banking</TermName>
          <TermId xmlns="http://schemas.microsoft.com/office/infopath/2007/PartnerControls">d3d321f5-3d0c-46cb-9f59-66c9c2507daa</TermId>
        </TermInfo>
        <TermInfo xmlns="http://schemas.microsoft.com/office/infopath/2007/PartnerControls">
          <TermName xmlns="http://schemas.microsoft.com/office/infopath/2007/PartnerControls">Data Science and AI</TermName>
          <TermId xmlns="http://schemas.microsoft.com/office/infopath/2007/PartnerControls">70993916-283d-436e-9a11-782717950164</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 xmlns="b9043e53-a078-4fe1-9a97-1dc890974721">
      <Value>33</Value>
      <Value>29</Value>
      <Value>44</Value>
      <Value>26</Value>
      <Value>97</Value>
      <Value>40</Value>
      <Value>38</Value>
      <Value>35</Value>
    </TaxCatchAll>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2026-05-25T14:00:00+00:00</Created-Date>
    <wic_System_Copyright xmlns="http://schemas.microsoft.com/sharepoint/v3/fields" xsi:nil="true"/>
    <new-release-expiry xmlns="b9043e53-a078-4fe1-9a97-1dc890974721" xsi:nil="true"/>
  </documentManagement>
</p:propertie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9F53458-7163-441E-9CA7-719F35FCA489}"/>
</file>

<file path=customXml/itemProps2.xml><?xml version="1.0" encoding="utf-8"?>
<ds:datastoreItem xmlns:ds="http://schemas.openxmlformats.org/officeDocument/2006/customXml" ds:itemID="{D1C5BB3B-F372-43FF-9698-4AAF69CFC0DE}">
  <ds:schemaRefs>
    <ds:schemaRef ds:uri="http://schemas.microsoft.com/sharepoint/v3/contenttype/forms"/>
  </ds:schemaRefs>
</ds:datastoreItem>
</file>

<file path=customXml/itemProps3.xml><?xml version="1.0" encoding="utf-8"?>
<ds:datastoreItem xmlns:ds="http://schemas.openxmlformats.org/officeDocument/2006/customXml" ds:itemID="{B224F781-BA0D-4B68-BA56-6BBB27828BDD}"/>
</file>

<file path=customXml/itemProps4.xml><?xml version="1.0" encoding="utf-8"?>
<ds:datastoreItem xmlns:ds="http://schemas.openxmlformats.org/officeDocument/2006/customXml" ds:itemID="{23A7F36D-13F6-4DF0-A1FA-99BF5BE8352E}">
  <ds:schemaRefs>
    <ds:schemaRef ds:uri="http://schemas.microsoft.com/office/2006/metadata/properties"/>
    <ds:schemaRef ds:uri="http://schemas.microsoft.com/office/infopath/2007/PartnerControls"/>
    <ds:schemaRef ds:uri="5fb66992-734b-4aff-a197-478e72cbcc6e"/>
    <ds:schemaRef ds:uri="ae420036-3ea8-428d-a088-a73cb9493f2c"/>
    <ds:schemaRef ds:uri="3138fe39-45e2-4243-b4f0-a56ce41f1c6e"/>
    <ds:schemaRef ds:uri="7e948e1f-1c1f-44ca-b8c3-272baaf9988d"/>
    <ds:schemaRef ds:uri="b9043e53-a078-4fe1-9a97-1dc890974721"/>
  </ds:schemaRefs>
</ds:datastoreItem>
</file>

<file path=customXml/itemProps5.xml><?xml version="1.0" encoding="utf-8"?>
<ds:datastoreItem xmlns:ds="http://schemas.openxmlformats.org/officeDocument/2006/customXml" ds:itemID="{8926A689-1908-4F36-8636-10DECDDD19D6}"/>
</file>

<file path=docProps/app.xml><?xml version="1.0" encoding="utf-8"?>
<Properties xmlns="http://schemas.openxmlformats.org/officeDocument/2006/extended-properties" xmlns:vt="http://schemas.openxmlformats.org/officeDocument/2006/docPropsVTypes">
  <TotalTime>1170</TotalTime>
  <Words>2104</Words>
  <Application>Microsoft Office PowerPoint</Application>
  <PresentationFormat>Widescreen</PresentationFormat>
  <Paragraphs>719</Paragraphs>
  <Slides>31</Slides>
  <Notes>15</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31</vt:i4>
      </vt:variant>
    </vt:vector>
  </HeadingPairs>
  <TitlesOfParts>
    <vt:vector size="43" baseType="lpstr">
      <vt:lpstr>ABC Oracle</vt:lpstr>
      <vt:lpstr>ABC Oracle Medium</vt:lpstr>
      <vt:lpstr>Alumni Sans</vt:lpstr>
      <vt:lpstr>Aptos</vt:lpstr>
      <vt:lpstr>Arial</vt:lpstr>
      <vt:lpstr>Calibri</vt:lpstr>
      <vt:lpstr>Inter</vt:lpstr>
      <vt:lpstr>Noto Sans SC</vt:lpstr>
      <vt:lpstr>Oswald</vt:lpstr>
      <vt:lpstr>VT323</vt:lpstr>
      <vt:lpstr>Office Theme</vt:lpstr>
      <vt:lpstr>1_Office Theme</vt:lpstr>
      <vt:lpstr>Reputation Risk as a Quantitative Actuarial Practice Area</vt:lpstr>
      <vt:lpstr>Contents</vt:lpstr>
      <vt:lpstr>Introduction</vt:lpstr>
      <vt:lpstr>Actuaries Quantify Everything Except Maybe This…</vt:lpstr>
      <vt:lpstr>Navigating the Fog of Knightian Uncertainty</vt:lpstr>
      <vt:lpstr>Mastering the Unknowable: Why Actuaries Lead in Knightian Uncertainty</vt:lpstr>
      <vt:lpstr>Case Study: Qantas 01-Sep-2023</vt:lpstr>
      <vt:lpstr>PowerPoint Presentation</vt:lpstr>
      <vt:lpstr>PowerPoint Presentation</vt:lpstr>
      <vt:lpstr>PowerPoint Presentation</vt:lpstr>
      <vt:lpstr>PowerPoint Presentation</vt:lpstr>
      <vt:lpstr>The Qantas Governance Crisis: A Strategic Crossroads (Sept 2023)</vt:lpstr>
      <vt:lpstr>New Tools: Adversarial Risk Analysis and AI</vt:lpstr>
      <vt:lpstr>PowerPoint Presentation</vt:lpstr>
      <vt:lpstr>PowerPoint Presentation</vt:lpstr>
      <vt:lpstr>PowerPoint Presentation</vt:lpstr>
      <vt:lpstr>PowerPoint Presentation</vt:lpstr>
      <vt:lpstr>PowerPoint Presentation</vt:lpstr>
      <vt:lpstr>PowerPoint Presentation</vt:lpstr>
      <vt:lpstr>Results</vt:lpstr>
      <vt:lpstr>Game Tree Stochastic</vt:lpstr>
      <vt:lpstr>Game Tree Board-Focussed Strategic</vt:lpstr>
      <vt:lpstr>Game Tree</vt:lpstr>
      <vt:lpstr>PowerPoint Presentation</vt:lpstr>
      <vt:lpstr>Ethics and Professionalism</vt:lpstr>
      <vt:lpstr>PowerPoint Presentation</vt:lpstr>
      <vt:lpstr>Conclusion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2026: Reputation Risk as a Quantitative Actuarial Practice Area</dc:title>
  <dc:creator>Colin Priest</dc:creator>
  <cp:lastModifiedBy>Colin Priest</cp:lastModifiedBy>
  <cp:revision>42</cp:revision>
  <dcterms:created xsi:type="dcterms:W3CDTF">2023-05-24T00:01:03Z</dcterms:created>
  <dcterms:modified xsi:type="dcterms:W3CDTF">2026-03-18T02:33:39Z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lcf76f155ced4ddcb4097134ff3c332f">
    <vt:lpwstr/>
  </property>
  <property fmtid="{D5CDD505-2E9C-101B-9397-08002B2CF9AE}" pid="5" name="TaxCatchAll">
    <vt:lpwstr/>
  </property>
  <property fmtid="{D5CDD505-2E9C-101B-9397-08002B2CF9AE}" pid="6" name="_dlc_DocIdItemGuid">
    <vt:lpwstr>408894c9-4f62-436b-9dc3-d40ef1bb9fd8</vt:lpwstr>
  </property>
  <property fmtid="{D5CDD505-2E9C-101B-9397-08002B2CF9AE}" pid="7" name="Prototype_CPD_Activity_Format">
    <vt:lpwstr>33;#Presentation Slides|d40094d7-41bb-4670-ae67-14554674b2a3</vt:lpwstr>
  </property>
  <property fmtid="{D5CDD505-2E9C-101B-9397-08002B2CF9AE}" pid="8" name="Prototype_Education_Programs">
    <vt:lpwstr/>
  </property>
  <property fmtid="{D5CDD505-2E9C-101B-9397-08002B2CF9AE}" pid="9" name="Prototype_Event_Types">
    <vt:lpwstr>38;#Major Events|741f9fd0-c1f0-4e98-ad79-70afc16eedf5</vt:lpwstr>
  </property>
  <property fmtid="{D5CDD505-2E9C-101B-9397-08002B2CF9AE}" pid="10" name="Prototype_Practice_Area">
    <vt:lpwstr>26;#Risk Management|60753097-2a14-46e3-b374-f14a101be12e;#35;#Banking|d3d321f5-3d0c-46cb-9f59-66c9c2507daa;#44;#Data Science and AI|70993916-283d-436e-9a11-782717950164</vt:lpwstr>
  </property>
  <property fmtid="{D5CDD505-2E9C-101B-9397-08002B2CF9AE}" pid="11" name="Prototype_Content_Types">
    <vt:lpwstr>29;#Presentation slides|82514a72-d478-4557-818e-561b0f30fbaf</vt:lpwstr>
  </property>
  <property fmtid="{D5CDD505-2E9C-101B-9397-08002B2CF9AE}" pid="12" name="Prototype_Tags">
    <vt:lpwstr>40;#Past Event|81820cd3-45f0-44e5-97c3-ef5505ffe26e;#97;#All Actuaries Summit|57ed7ee8-003a-406d-a47c-605a474390f3</vt:lpwstr>
  </property>
</Properties>
</file>