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ppt/authors.xml" ContentType="application/vnd.ms-powerpoint.author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docProps/core.xml" ContentType="application/vnd.openxmlformats-package.core-properties+xml"/>
  <Override PartName="/docProps/custom.xml" ContentType="application/vnd.openxmlformats-officedocument.custom-properties+xml"/>
  <Override PartName="/customXml/itemProps5.xml" ContentType="application/vnd.openxmlformats-officedocument.customXmlProperties+xml"/>
  <Override PartName="/customXml/itemProps6.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sldIdLst>
    <p:sldId id="256" r:id="rId6"/>
    <p:sldId id="258" r:id="rId7"/>
    <p:sldId id="261" r:id="rId8"/>
    <p:sldId id="414" r:id="rId9"/>
    <p:sldId id="362" r:id="rId10"/>
    <p:sldId id="281" r:id="rId11"/>
    <p:sldId id="2147483637" r:id="rId12"/>
    <p:sldId id="2147483646" r:id="rId13"/>
    <p:sldId id="2147483647" r:id="rId14"/>
    <p:sldId id="2147483642" r:id="rId15"/>
    <p:sldId id="305" r:id="rId16"/>
    <p:sldId id="2147483645" r:id="rId17"/>
    <p:sldId id="2147483644" r:id="rId18"/>
    <p:sldId id="262" r:id="rId19"/>
    <p:sldId id="2147483399" r:id="rId20"/>
    <p:sldId id="263" r:id="rId21"/>
    <p:sldId id="2147477555" r:id="rId22"/>
    <p:sldId id="273" r:id="rId2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C54F13-0B1A-333E-A03F-F3162B278824}" name="Michael  (Yao Yuan) Lin" initials="ML" userId="S::michael.lin@tal.com.au::17744ea5-e45d-46f5-84ce-e75167d44532" providerId="AD"/>
  <p188:author id="{96AA7AEC-9D8D-6475-E70C-385D3D9A7CAE}" name="Subhashni Nair" initials="SS" userId="S::Subhashni.Nair@tal.com.au::005967c4-18aa-4685-beb9-0638a2518c9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45C"/>
    <a:srgbClr val="282472"/>
    <a:srgbClr val="0024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48C263-D33B-45B3-AFDD-89064BD8469D}" v="4" dt="2026-05-20T00:31:58.897"/>
    <p1510:client id="{ACB7D2CB-CDA9-4541-B4D6-02BBFDD56686}" v="8" dt="2026-05-19T07:23:16.215"/>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9" autoAdjust="0"/>
    <p:restoredTop sz="29927" autoAdjust="0"/>
  </p:normalViewPr>
  <p:slideViewPr>
    <p:cSldViewPr snapToGrid="0">
      <p:cViewPr varScale="1">
        <p:scale>
          <a:sx n="10" d="100"/>
          <a:sy n="10" d="100"/>
        </p:scale>
        <p:origin x="2516" y="244"/>
      </p:cViewPr>
      <p:guideLst/>
    </p:cSldViewPr>
  </p:slideViewPr>
  <p:notesTextViewPr>
    <p:cViewPr>
      <p:scale>
        <a:sx n="1" d="1"/>
        <a:sy n="1" d="1"/>
      </p:scale>
      <p:origin x="0" y="-208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33" Type="http://schemas.openxmlformats.org/officeDocument/2006/relationships/customXml" Target="../customXml/item6.xml"/><Relationship Id="rId29" Type="http://schemas.microsoft.com/office/2016/11/relationships/changesInfo" Target="changesInfos/changesInfo1.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Land" userId="3e5e270c-23ab-49ef-b3e7-4f29591f3272" providerId="ADAL" clId="{E33E5F2A-85AE-4296-B252-9F4A3501F886}"/>
    <pc:docChg chg="modSld">
      <pc:chgData name="Richard Land" userId="3e5e270c-23ab-49ef-b3e7-4f29591f3272" providerId="ADAL" clId="{E33E5F2A-85AE-4296-B252-9F4A3501F886}" dt="2026-05-20T00:30:19.873" v="2" actId="6549"/>
      <pc:docMkLst>
        <pc:docMk/>
      </pc:docMkLst>
      <pc:sldChg chg="modNotesTx">
        <pc:chgData name="Richard Land" userId="3e5e270c-23ab-49ef-b3e7-4f29591f3272" providerId="ADAL" clId="{E33E5F2A-85AE-4296-B252-9F4A3501F886}" dt="2026-05-20T00:30:19.873" v="2" actId="6549"/>
        <pc:sldMkLst>
          <pc:docMk/>
          <pc:sldMk cId="1761689009" sldId="305"/>
        </pc:sldMkLst>
      </pc:sldChg>
      <pc:sldChg chg="modSp mod">
        <pc:chgData name="Richard Land" userId="3e5e270c-23ab-49ef-b3e7-4f29591f3272" providerId="ADAL" clId="{E33E5F2A-85AE-4296-B252-9F4A3501F886}" dt="2026-05-20T00:26:16.233" v="0" actId="113"/>
        <pc:sldMkLst>
          <pc:docMk/>
          <pc:sldMk cId="602047586" sldId="2147483646"/>
        </pc:sldMkLst>
        <pc:spChg chg="mod">
          <ac:chgData name="Richard Land" userId="3e5e270c-23ab-49ef-b3e7-4f29591f3272" providerId="ADAL" clId="{E33E5F2A-85AE-4296-B252-9F4A3501F886}" dt="2026-05-20T00:26:16.233" v="0" actId="113"/>
          <ac:spMkLst>
            <pc:docMk/>
            <pc:sldMk cId="602047586" sldId="2147483646"/>
            <ac:spMk id="8" creationId="{03481288-A95F-3D0F-5250-1D460651B361}"/>
          </ac:spMkLst>
        </pc:spChg>
      </pc:sldChg>
    </pc:docChg>
  </pc:docChgLst>
  <pc:docChgLst>
    <pc:chgData name="Michael  (Yao Yuan) Lin" userId="17744ea5-e45d-46f5-84ce-e75167d44532" providerId="ADAL" clId="{F181239C-26AC-455F-B188-E33B563F0EFF}"/>
    <pc:docChg chg="undo custSel modSld">
      <pc:chgData name="Michael  (Yao Yuan) Lin" userId="17744ea5-e45d-46f5-84ce-e75167d44532" providerId="ADAL" clId="{F181239C-26AC-455F-B188-E33B563F0EFF}" dt="2026-05-19T07:36:31.403" v="1424" actId="20577"/>
      <pc:docMkLst>
        <pc:docMk/>
      </pc:docMkLst>
      <pc:sldChg chg="modNotesTx">
        <pc:chgData name="Michael  (Yao Yuan) Lin" userId="17744ea5-e45d-46f5-84ce-e75167d44532" providerId="ADAL" clId="{F181239C-26AC-455F-B188-E33B563F0EFF}" dt="2026-05-19T07:22:04.777" v="1391" actId="20577"/>
        <pc:sldMkLst>
          <pc:docMk/>
          <pc:sldMk cId="2031044647" sldId="262"/>
        </pc:sldMkLst>
      </pc:sldChg>
      <pc:sldChg chg="modNotesTx">
        <pc:chgData name="Michael  (Yao Yuan) Lin" userId="17744ea5-e45d-46f5-84ce-e75167d44532" providerId="ADAL" clId="{F181239C-26AC-455F-B188-E33B563F0EFF}" dt="2026-05-19T07:35:40.573" v="1422" actId="20577"/>
        <pc:sldMkLst>
          <pc:docMk/>
          <pc:sldMk cId="2223797395" sldId="263"/>
        </pc:sldMkLst>
      </pc:sldChg>
      <pc:sldChg chg="modNotesTx">
        <pc:chgData name="Michael  (Yao Yuan) Lin" userId="17744ea5-e45d-46f5-84ce-e75167d44532" providerId="ADAL" clId="{F181239C-26AC-455F-B188-E33B563F0EFF}" dt="2026-05-19T07:36:31.403" v="1424" actId="20577"/>
        <pc:sldMkLst>
          <pc:docMk/>
          <pc:sldMk cId="606751682" sldId="21474775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Joyce to intro</a:t>
            </a: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2950019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1854772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Richard</a:t>
            </a:r>
          </a:p>
          <a:p>
            <a:endParaRPr lang="en-US" sz="1200" dirty="0"/>
          </a:p>
          <a:p>
            <a:pPr marL="0" indent="0">
              <a:buFont typeface="Arial" panose="020B0604020202020204" pitchFamily="34" charset="0"/>
              <a:buNone/>
            </a:pPr>
            <a:r>
              <a:rPr lang="en-US" sz="1200" dirty="0"/>
              <a:t>The DITF found what a lot of life actuaries know about lump sum TPD, and what I’d be telling Jodi if she was my sister…</a:t>
            </a:r>
          </a:p>
          <a:p>
            <a:pPr marL="0" indent="0">
              <a:buFont typeface="Arial" panose="020B0604020202020204" pitchFamily="34" charset="0"/>
              <a:buNone/>
            </a:pPr>
            <a:r>
              <a:rPr lang="en-US" sz="1200" dirty="0"/>
              <a:t>− There’s a financial incentive here to prove the permanence of disability; </a:t>
            </a:r>
          </a:p>
          <a:p>
            <a:pPr marL="0" indent="0">
              <a:buFont typeface="Arial" panose="020B0604020202020204" pitchFamily="34" charset="0"/>
              <a:buNone/>
            </a:pPr>
            <a:r>
              <a:rPr lang="en-US" sz="1200" dirty="0"/>
              <a:t>− There’s a disincentive to rehabilitate until the claim is admitted; however </a:t>
            </a:r>
          </a:p>
          <a:p>
            <a:pPr marL="0" indent="0">
              <a:buFont typeface="Arial" panose="020B0604020202020204" pitchFamily="34" charset="0"/>
              <a:buNone/>
            </a:pPr>
            <a:r>
              <a:rPr lang="en-US" sz="1200" dirty="0"/>
              <a:t>− The need to prove permanence of disability to achieve financial compensation can result in secondary mental harm.</a:t>
            </a:r>
          </a:p>
          <a:p>
            <a:pPr marL="0" indent="0">
              <a:buFont typeface="Arial" panose="020B0604020202020204" pitchFamily="34" charset="0"/>
              <a:buNone/>
            </a:pPr>
            <a:r>
              <a:rPr lang="en-US" sz="1200" dirty="0"/>
              <a:t>The DITF recommended that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 </a:t>
            </a:r>
            <a:r>
              <a:rPr lang="en-US" sz="1200" dirty="0">
                <a:latin typeface="+mn-lt"/>
                <a:ea typeface="Calibri"/>
                <a:cs typeface="Calibri"/>
              </a:rPr>
              <a:t>SIS Act be refocused on TPD </a:t>
            </a:r>
            <a:r>
              <a:rPr lang="en-US" sz="1200" b="1" i="1" dirty="0">
                <a:latin typeface="+mn-lt"/>
                <a:ea typeface="Calibri"/>
                <a:cs typeface="Calibri"/>
              </a:rPr>
              <a:t>or</a:t>
            </a:r>
            <a:r>
              <a:rPr lang="en-US" sz="1200" dirty="0">
                <a:latin typeface="+mn-lt"/>
                <a:ea typeface="Calibri"/>
                <a:cs typeface="Calibri"/>
              </a:rPr>
              <a:t> income protection benefits, rather than just </a:t>
            </a:r>
            <a:r>
              <a:rPr lang="en-US" sz="1200" b="1" dirty="0">
                <a:latin typeface="+mn-lt"/>
                <a:ea typeface="Calibri"/>
                <a:cs typeface="Calibri"/>
              </a:rPr>
              <a:t>permanent</a:t>
            </a:r>
            <a:r>
              <a:rPr lang="en-US" sz="1200" dirty="0">
                <a:latin typeface="+mn-lt"/>
                <a:ea typeface="Calibri"/>
                <a:cs typeface="Calibri"/>
              </a:rPr>
              <a:t> incapacity.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 Underwriting should generally be used for voluntary cover, and there should be relatively limited opportunity to increase cover without underwriting.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 </a:t>
            </a:r>
            <a:r>
              <a:rPr lang="en-US" sz="1200" dirty="0">
                <a:latin typeface="+mn-lt"/>
                <a:ea typeface="Calibri"/>
                <a:cs typeface="Calibri"/>
              </a:rPr>
              <a:t>TPD definitions consider a member’s capacity to perform a job suited by reasonable rehabilitation, retraining and reskilling.  </a:t>
            </a:r>
          </a:p>
          <a:p>
            <a:pPr marL="0" indent="0">
              <a:buFont typeface="Arial" panose="020B0604020202020204" pitchFamily="34" charset="0"/>
              <a:buNone/>
            </a:pPr>
            <a:endParaRPr lang="en-AU" sz="1300" dirty="0"/>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401854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7FD25-B2DA-F5EB-8A61-306EB4408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B239D-ED8C-F755-836E-511C639C7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C98F0-7281-7132-73B8-7B5C1F68F245}"/>
              </a:ext>
            </a:extLst>
          </p:cNvPr>
          <p:cNvSpPr>
            <a:spLocks noGrp="1"/>
          </p:cNvSpPr>
          <p:nvPr>
            <p:ph type="body" idx="1"/>
          </p:nvPr>
        </p:nvSpPr>
        <p:spPr/>
        <p:txBody>
          <a:bodyPr/>
          <a:lstStyle/>
          <a:p>
            <a:r>
              <a:rPr lang="en-US" b="1" dirty="0"/>
              <a:t>Richard</a:t>
            </a:r>
          </a:p>
          <a:p>
            <a:endParaRPr lang="en-US" dirty="0"/>
          </a:p>
          <a:p>
            <a:pPr marL="0" indent="0">
              <a:buFont typeface="Arial" panose="020B0604020202020204" pitchFamily="34" charset="0"/>
              <a:buNone/>
            </a:pPr>
            <a:r>
              <a:rPr lang="en-US" dirty="0"/>
              <a:t>Let’s focus on some of these recommendations</a:t>
            </a:r>
          </a:p>
          <a:p>
            <a:pPr marL="228600" indent="-228600">
              <a:buFont typeface="Arial" panose="020B0604020202020204" pitchFamily="34" charset="0"/>
              <a:buAutoNum type="arabicParenR"/>
            </a:pPr>
            <a:r>
              <a:rPr lang="en-US" u="sng" dirty="0"/>
              <a:t>Income streams, rehabilitation and underwriting</a:t>
            </a:r>
            <a:r>
              <a:rPr lang="en-US" dirty="0"/>
              <a:t>. Focus on income protection and rehabilitation. My employer is AustralianSuper, and my predecessor, Richard Weatherhead, one of my actuarial heroes, left a legacy of default income protection and modest default TPD cover (max $61,000 at age 30). Together with our insurer TAL, the Fund’s rehabilitation includes: Triage questionnaires at claim time, condition-focused support (for cancer, pain, fatigue, mental health), carer support, and recovery support (career coaching and retraining, and exercise and work conditioning). Other Funds, including Rest, Hesta and Australian Retirement Trust, also focus on income stream in their default insurance benefits, in one way or another.</a:t>
            </a:r>
          </a:p>
          <a:p>
            <a:pPr marL="457200" lvl="1" indent="0">
              <a:buFont typeface="Arial" panose="020B0604020202020204" pitchFamily="34" charset="0"/>
              <a:buNone/>
            </a:pPr>
            <a:endParaRPr lang="en-US" sz="1300" dirty="0"/>
          </a:p>
          <a:p>
            <a:pPr marL="457200" lvl="1" indent="0">
              <a:buFont typeface="Arial" panose="020B0604020202020204" pitchFamily="34" charset="0"/>
              <a:buNone/>
            </a:pPr>
            <a:r>
              <a:rPr lang="en-US" sz="1300" dirty="0"/>
              <a:t>But an outworking of offering modest default TPD is that up to 80% of the TPD portfolio, by premium, can be voluntary. Industry-wide, members can typically be underwritten for up to $3m of TPD, including over 20 x salary for younger low-income members, and these are the type of covers and claims that are leading to increases in claims rates. On a typical fund insurance needs calculator, huge TPD lump sum cover is recommended for a married member with two young kids and a pretty average $1.3m mortgage. Advisors registered with funds work for AFSLs whose advice guidelines are for lump sum TPD cover to clear all debts. Perhaps it is time to extend Richard </a:t>
            </a:r>
            <a:r>
              <a:rPr lang="en-US" sz="1300" dirty="0" err="1"/>
              <a:t>Weatherhead’s</a:t>
            </a:r>
            <a:r>
              <a:rPr lang="en-US" sz="1300" dirty="0"/>
              <a:t> default sustainability principles to voluntary cover? Does income protection, together with modest TPD lump sums provide adequate and affordable insurance cover for voluntary cover? Should we restrict these via revamped insurance needs calculators and reduced cover limits or underwriting? Should we be more rigorous in short-form financial underwriting such as evidence of salary and debt being covered? Perhaps the way forward is to recommend or restrict TPD cover to a lower limit or multiple of salary? </a:t>
            </a:r>
            <a:endParaRPr lang="en-AU" sz="1300" dirty="0"/>
          </a:p>
          <a:p>
            <a:pPr marL="457200" lvl="1" indent="0">
              <a:buFont typeface="Arial" panose="020B0604020202020204" pitchFamily="34" charset="0"/>
              <a:buNone/>
            </a:pPr>
            <a:endParaRPr lang="en-AU" sz="1300" dirty="0"/>
          </a:p>
          <a:p>
            <a:pPr marL="0" lvl="0" indent="0">
              <a:buFont typeface="Arial" panose="020B0604020202020204" pitchFamily="34" charset="0"/>
              <a:buNone/>
            </a:pPr>
            <a:r>
              <a:rPr lang="en-AU" sz="1300" dirty="0"/>
              <a:t>2) </a:t>
            </a:r>
            <a:r>
              <a:rPr lang="en-AU" sz="1300" u="sng" dirty="0"/>
              <a:t>TPD definitions</a:t>
            </a:r>
            <a:r>
              <a:rPr lang="en-AU" sz="1300" dirty="0"/>
              <a:t>:</a:t>
            </a:r>
          </a:p>
          <a:p>
            <a:pPr marL="0" lvl="0" indent="0">
              <a:buFont typeface="Arial" panose="020B0604020202020204" pitchFamily="34" charset="0"/>
              <a:buNone/>
            </a:pPr>
            <a:r>
              <a:rPr lang="en-AU" sz="1300" dirty="0"/>
              <a:t>Let’s consider two real life pieces of evidence relating to definitions:</a:t>
            </a:r>
          </a:p>
          <a:p>
            <a:pPr marL="342900" lvl="0" indent="-342900">
              <a:spcBef>
                <a:spcPts val="600"/>
              </a:spcBef>
              <a:buFont typeface="Arial" panose="020B0604020202020204" pitchFamily="34" charset="0"/>
              <a:buAutoNum type="arabicParenBoth"/>
            </a:pPr>
            <a:r>
              <a:rPr lang="en-AU" sz="1300" b="1" dirty="0"/>
              <a:t>2013 group insurance </a:t>
            </a:r>
            <a:r>
              <a:rPr lang="en-AU" sz="1300" dirty="0"/>
              <a:t>crisis: Many funds switched to TPD definitions which allowed for </a:t>
            </a:r>
            <a:r>
              <a:rPr lang="en-AU" sz="1300" b="1" i="1" dirty="0"/>
              <a:t>future</a:t>
            </a:r>
            <a:r>
              <a:rPr lang="en-AU" sz="1300" dirty="0"/>
              <a:t> rehabilitation, retraining and reskilling. Some funds also switched to a greater emphasis on “activities of daily living” TPD benefits. </a:t>
            </a:r>
            <a:r>
              <a:rPr lang="en-AU" sz="1300" b="1" dirty="0"/>
              <a:t>What is the outcome? </a:t>
            </a:r>
            <a:r>
              <a:rPr lang="en-AU" sz="1300" dirty="0"/>
              <a:t>Did it make a difference? Evidence would suggest no. In APRA statistics, funds with the so-called more restrictive benefits don’t have lower claims acceptance rates. ASIC was concerned with restrictive ADL definitions and was very active in its supervision, and the pendulum has well and truly swung back the other way.</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arenBoth"/>
              <a:tabLst/>
              <a:defRPr/>
            </a:pPr>
            <a:r>
              <a:rPr lang="en-AU" sz="1300" b="1" dirty="0"/>
              <a:t>Workers compensation reforms in Victoria and NSW</a:t>
            </a:r>
            <a:r>
              <a:rPr lang="en-AU" sz="1300" dirty="0"/>
              <a:t>. Key elements: (1) Significant </a:t>
            </a:r>
            <a:r>
              <a:rPr lang="en-US" sz="1200" b="0" i="0" kern="1200" dirty="0">
                <a:solidFill>
                  <a:schemeClr val="tx1"/>
                </a:solidFill>
                <a:effectLst/>
                <a:latin typeface="+mn-lt"/>
                <a:ea typeface="+mn-ea"/>
                <a:cs typeface="+mn-cs"/>
              </a:rPr>
              <a:t>mental impairment must be diagnosed in accordance with DSM </a:t>
            </a:r>
            <a:r>
              <a:rPr lang="en-AU" sz="1300" dirty="0"/>
              <a:t>(</a:t>
            </a:r>
            <a:r>
              <a:rPr lang="en-US" sz="1200" b="0" i="0" kern="1200" dirty="0">
                <a:solidFill>
                  <a:schemeClr val="tx1"/>
                </a:solidFill>
                <a:effectLst/>
                <a:latin typeface="+mn-lt"/>
                <a:ea typeface="+mn-ea"/>
                <a:cs typeface="+mn-cs"/>
              </a:rPr>
              <a:t>Diagnostic and Statistical Manual of Mental Disorders)</a:t>
            </a:r>
            <a:r>
              <a:rPr lang="en-AU" sz="1200" b="0" i="0" kern="1200" dirty="0">
                <a:solidFill>
                  <a:schemeClr val="tx1"/>
                </a:solidFill>
                <a:effectLst/>
                <a:latin typeface="+mn-lt"/>
                <a:ea typeface="+mn-ea"/>
                <a:cs typeface="+mn-cs"/>
              </a:rPr>
              <a:t>, with employment being the predominant cause (2) work stress or burnout excluded, and (3) significant Whole Person Impairment definitions. </a:t>
            </a:r>
            <a:r>
              <a:rPr lang="en-AU" sz="1200" b="1" i="0" kern="1200" dirty="0">
                <a:solidFill>
                  <a:schemeClr val="tx1"/>
                </a:solidFill>
                <a:effectLst/>
                <a:latin typeface="+mn-lt"/>
                <a:ea typeface="+mn-ea"/>
                <a:cs typeface="+mn-cs"/>
              </a:rPr>
              <a:t>What was the outcome? </a:t>
            </a:r>
            <a:r>
              <a:rPr lang="en-AU" sz="1200" b="0" i="0" kern="1200" dirty="0">
                <a:solidFill>
                  <a:schemeClr val="tx1"/>
                </a:solidFill>
                <a:effectLst/>
                <a:latin typeface="+mn-lt"/>
                <a:ea typeface="+mn-ea"/>
                <a:cs typeface="+mn-cs"/>
              </a:rPr>
              <a:t>Anecdotally mental illness decline rates in Victoria have moved from 40% decline rates pre-reform to 80% post reform. Would this work in the superannuation environment, and is this the right thing for trustees to do?</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AU" sz="1200" dirty="0"/>
              <a:t>3) </a:t>
            </a:r>
            <a:r>
              <a:rPr lang="en-AU" sz="1200" u="sng" dirty="0"/>
              <a:t>Two-tier options</a:t>
            </a:r>
            <a:r>
              <a:rPr lang="en-AU" sz="1200" u="none" dirty="0"/>
              <a:t> are appearing in individual (retail) insurance, and Michael will cover these later on.</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342900" lvl="0" indent="-342900">
              <a:spcBef>
                <a:spcPts val="600"/>
              </a:spcBef>
              <a:buFont typeface="Arial" panose="020B0604020202020204" pitchFamily="34" charset="0"/>
              <a:buAutoNum type="arabicParenBoth"/>
            </a:pPr>
            <a:endParaRPr lang="en-US" sz="1300" dirty="0"/>
          </a:p>
        </p:txBody>
      </p:sp>
      <p:sp>
        <p:nvSpPr>
          <p:cNvPr id="4" name="Slide Number Placeholder 3">
            <a:extLst>
              <a:ext uri="{FF2B5EF4-FFF2-40B4-BE49-F238E27FC236}">
                <a16:creationId xmlns:a16="http://schemas.microsoft.com/office/drawing/2014/main" id="{86AD37CE-7872-EDC3-2C60-3C4BC29EECBE}"/>
              </a:ext>
            </a:extLst>
          </p:cNvPr>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1375660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76D67-DD1A-8EEA-0DE2-9A875A66E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5C4B7-F2D4-6F22-3D66-128617C14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46D54-2E26-1B85-C46D-B1E19AB1CB60}"/>
              </a:ext>
            </a:extLst>
          </p:cNvPr>
          <p:cNvSpPr>
            <a:spLocks noGrp="1"/>
          </p:cNvSpPr>
          <p:nvPr>
            <p:ph type="body" idx="1"/>
          </p:nvPr>
        </p:nvSpPr>
        <p:spPr/>
        <p:txBody>
          <a:bodyPr/>
          <a:lstStyle/>
          <a:p>
            <a:r>
              <a:rPr lang="en-US" b="1" dirty="0"/>
              <a:t>Richard</a:t>
            </a:r>
            <a:endParaRPr lang="en-US" dirty="0"/>
          </a:p>
          <a:p>
            <a:pPr marL="181240" indent="-181240">
              <a:buFont typeface="Arial" panose="020B0604020202020204" pitchFamily="34" charset="0"/>
              <a:buChar char="•"/>
            </a:pPr>
            <a:endParaRPr lang="en-US" dirty="0"/>
          </a:p>
          <a:p>
            <a:pPr marL="181240" indent="-181240">
              <a:buFont typeface="Arial" panose="020B0604020202020204" pitchFamily="34" charset="0"/>
              <a:buChar char="•"/>
            </a:pPr>
            <a:r>
              <a:rPr lang="en-US" dirty="0"/>
              <a:t>Insurers and actuaries often think of sustainability per the Actuaries Institute Disability Insurance Taskforce, focusing on affordability and long term viability (and perhaps stable insurer profitability). Sustainability is seen as sound insurance principles such as: Clear insurable interest; Objective claims management with definable and measurable disability definitions; and loss minimization incentives for insured members. </a:t>
            </a:r>
          </a:p>
          <a:p>
            <a:pPr marL="181240" indent="-181240">
              <a:buFont typeface="Arial" panose="020B0604020202020204" pitchFamily="34" charset="0"/>
              <a:buChar char="•"/>
            </a:pPr>
            <a:endParaRPr lang="en-US" dirty="0"/>
          </a:p>
          <a:p>
            <a:pPr marL="181240" indent="-181240">
              <a:buFont typeface="Arial" panose="020B0604020202020204" pitchFamily="34" charset="0"/>
              <a:buChar char="•"/>
            </a:pPr>
            <a:r>
              <a:rPr lang="en-US" dirty="0"/>
              <a:t>But Super Funds often look through a slightly different lens. For insurance to be sustainable as a compulsory legislated part of MySuper, it’s important to meet </a:t>
            </a:r>
            <a:r>
              <a:rPr lang="en-US" b="1" dirty="0"/>
              <a:t>member and community expectations</a:t>
            </a:r>
            <a:r>
              <a:rPr lang="en-US" dirty="0"/>
              <a:t>, including:</a:t>
            </a:r>
          </a:p>
          <a:p>
            <a:pPr marL="0" indent="0">
              <a:buFont typeface="Arial" panose="020B0604020202020204" pitchFamily="34" charset="0"/>
              <a:buNone/>
            </a:pPr>
            <a:r>
              <a:rPr lang="en-US" dirty="0"/>
              <a:t>1. It must meet the legal requirements of the SIS Act, i.e. offer to permanent incapacity insurance.</a:t>
            </a:r>
          </a:p>
          <a:p>
            <a:pPr marL="0" indent="0">
              <a:buFontTx/>
              <a:buNone/>
            </a:pPr>
            <a:r>
              <a:rPr lang="en-US" dirty="0"/>
              <a:t>2. It must pass the pub test, and I’ve seen member research that absolutely expects mental disability to be treated no differently from physical disability</a:t>
            </a:r>
          </a:p>
          <a:p>
            <a:pPr marL="0" indent="0">
              <a:buFontTx/>
              <a:buNone/>
            </a:pPr>
            <a:r>
              <a:rPr lang="en-US" dirty="0"/>
              <a:t>3. Must be affordable and not erode retirement savings</a:t>
            </a:r>
          </a:p>
          <a:p>
            <a:pPr marL="0" indent="0">
              <a:buFontTx/>
              <a:buNone/>
            </a:pPr>
            <a:r>
              <a:rPr lang="en-US" dirty="0"/>
              <a:t>4. Members must have confidence that claims will be admitted; i.e. </a:t>
            </a:r>
            <a:r>
              <a:rPr lang="en-US" b="1" dirty="0"/>
              <a:t>no surprises at claim time</a:t>
            </a:r>
            <a:r>
              <a:rPr lang="en-US" dirty="0"/>
              <a:t>. Members might not understand terms and conditions but they expect them to be fair and reasonable when it comes to claim</a:t>
            </a:r>
          </a:p>
          <a:p>
            <a:pPr marL="0" indent="0">
              <a:buFontTx/>
              <a:buNone/>
            </a:pPr>
            <a:endParaRPr lang="en-US" dirty="0"/>
          </a:p>
          <a:p>
            <a:pPr marL="171450" indent="-171450">
              <a:buFont typeface="Arial" panose="020B0604020202020204" pitchFamily="34" charset="0"/>
              <a:buChar char="•"/>
            </a:pPr>
            <a:r>
              <a:rPr lang="en-US" sz="1200" b="1" kern="1200" dirty="0">
                <a:solidFill>
                  <a:schemeClr val="tx1"/>
                </a:solidFill>
                <a:latin typeface="+mn-lt"/>
                <a:ea typeface="+mn-ea"/>
                <a:cs typeface="+mn-cs"/>
              </a:rPr>
              <a:t>Reputation and regulators </a:t>
            </a:r>
            <a:r>
              <a:rPr lang="en-US" sz="1200" kern="1200" dirty="0">
                <a:solidFill>
                  <a:schemeClr val="tx1"/>
                </a:solidFill>
                <a:latin typeface="+mn-lt"/>
                <a:ea typeface="+mn-ea"/>
                <a:cs typeface="+mn-cs"/>
              </a:rPr>
              <a:t>play important roles in insurance in super. We’ve seen the impact of the Royal Commission with adverse outcomes for the retail superannuation sector, and industry funds benefitting. We’ve seen ASIC’s view on TPD definitions which involved Activities of Daily living. I’m guessing if super funds introduced workers compensation-style sustainability reforms, with 80% mental illness decline rates, the outcome would be a lot different than for workers compensation and may significantly threaten a super fund’s credibility and perhaps viability. W</a:t>
            </a:r>
            <a:r>
              <a:rPr lang="en-AU" sz="1200" b="0" i="0" kern="1200" dirty="0" err="1">
                <a:solidFill>
                  <a:schemeClr val="tx1"/>
                </a:solidFill>
                <a:effectLst/>
                <a:latin typeface="+mn-lt"/>
                <a:ea typeface="+mn-ea"/>
                <a:cs typeface="+mn-cs"/>
              </a:rPr>
              <a:t>orkers</a:t>
            </a:r>
            <a:r>
              <a:rPr lang="en-AU" sz="1200" b="0" i="0" kern="1200" dirty="0">
                <a:solidFill>
                  <a:schemeClr val="tx1"/>
                </a:solidFill>
                <a:effectLst/>
                <a:latin typeface="+mn-lt"/>
                <a:ea typeface="+mn-ea"/>
                <a:cs typeface="+mn-cs"/>
              </a:rPr>
              <a:t> compensation are monopoly government insurers with a key aim of providing affordable premiums for employers. They’ve appeared on 4 Corners in the past but continue to make stringent reforms to contain premium costs. Insurance in super is a much different environment, and we can’t define and exclude our way to sustainable premium costs.</a:t>
            </a:r>
            <a:endParaRPr lang="en-US" sz="1200" kern="1200" dirty="0">
              <a:solidFill>
                <a:schemeClr val="tx1"/>
              </a:solidFill>
              <a:latin typeface="+mn-lt"/>
              <a:ea typeface="+mn-ea"/>
              <a:cs typeface="+mn-cs"/>
            </a:endParaRP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b="1" kern="1200" dirty="0">
                <a:solidFill>
                  <a:schemeClr val="tx1"/>
                </a:solidFill>
                <a:latin typeface="+mn-lt"/>
                <a:ea typeface="+mn-ea"/>
                <a:cs typeface="+mn-cs"/>
              </a:rPr>
              <a:t>Members Best Financial Interests </a:t>
            </a:r>
            <a:r>
              <a:rPr lang="en-US" sz="1200" kern="1200" dirty="0">
                <a:solidFill>
                  <a:schemeClr val="tx1"/>
                </a:solidFill>
                <a:latin typeface="+mn-lt"/>
                <a:ea typeface="+mn-ea"/>
                <a:cs typeface="+mn-cs"/>
              </a:rPr>
              <a:t>play a role. Super Funds have a very high legal burden of proof – they are assumed to be </a:t>
            </a:r>
            <a:r>
              <a:rPr lang="en-US" sz="1200" b="1" kern="1200" dirty="0">
                <a:solidFill>
                  <a:schemeClr val="tx1"/>
                </a:solidFill>
                <a:latin typeface="+mn-lt"/>
                <a:ea typeface="+mn-ea"/>
                <a:cs typeface="+mn-cs"/>
              </a:rPr>
              <a:t>not</a:t>
            </a:r>
            <a:r>
              <a:rPr lang="en-US" sz="1200" kern="1200" dirty="0">
                <a:solidFill>
                  <a:schemeClr val="tx1"/>
                </a:solidFill>
                <a:latin typeface="+mn-lt"/>
                <a:ea typeface="+mn-ea"/>
                <a:cs typeface="+mn-cs"/>
              </a:rPr>
              <a:t> acting in members best financial interests unless they have documented decision-making evidence to prove they are, and it may prove difficult to introduce restrictive definitions without a tangible up-front premium benefit. </a:t>
            </a:r>
          </a:p>
          <a:p>
            <a:pPr marL="457200" lvl="1" indent="0">
              <a:buFont typeface="Arial" panose="020B0604020202020204" pitchFamily="34" charset="0"/>
              <a:buNone/>
            </a:pPr>
            <a:endParaRPr lang="en-US" sz="1200" kern="1200" dirty="0">
              <a:solidFill>
                <a:schemeClr val="tx1"/>
              </a:solidFill>
              <a:latin typeface="+mn-lt"/>
              <a:ea typeface="+mn-ea"/>
              <a:cs typeface="+mn-cs"/>
            </a:endParaRPr>
          </a:p>
          <a:p>
            <a:pPr marL="457200" lvl="1" indent="0">
              <a:buFont typeface="Arial" panose="020B0604020202020204" pitchFamily="34" charset="0"/>
              <a:buNone/>
            </a:pPr>
            <a:r>
              <a:rPr lang="en-US" sz="1200" kern="1200" dirty="0">
                <a:solidFill>
                  <a:schemeClr val="tx1"/>
                </a:solidFill>
                <a:latin typeface="+mn-lt"/>
                <a:ea typeface="+mn-ea"/>
                <a:cs typeface="+mn-cs"/>
              </a:rPr>
              <a:t>Thinking about Members Best Financial Interests, some funds have a single premium rate table for default and voluntary cover, others have separate rate tables. Arguably the trustee may have a greater fiduciary duty for sustainable premium costs for default members, as these members have not made an insurance election. Members with voluntary cover have all made a decision. Arguably, if you separate default and voluntary premium rates to avoid any cross-subsidy, then </a:t>
            </a:r>
            <a:r>
              <a:rPr lang="en-US" sz="1200" kern="1200" dirty="0" err="1">
                <a:solidFill>
                  <a:schemeClr val="tx1"/>
                </a:solidFill>
                <a:latin typeface="+mn-lt"/>
                <a:ea typeface="+mn-ea"/>
                <a:cs typeface="+mn-cs"/>
              </a:rPr>
              <a:t>fidicury</a:t>
            </a:r>
            <a:r>
              <a:rPr lang="en-US" sz="1200" kern="1200" dirty="0">
                <a:solidFill>
                  <a:schemeClr val="tx1"/>
                </a:solidFill>
                <a:latin typeface="+mn-lt"/>
                <a:ea typeface="+mn-ea"/>
                <a:cs typeface="+mn-cs"/>
              </a:rPr>
              <a:t> obligations to members with default cover become easier – they can make their own best financial interest choice about whether they take up extra default premium and how much.</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b="1" kern="1200" dirty="0">
                <a:solidFill>
                  <a:schemeClr val="tx1"/>
                </a:solidFill>
                <a:latin typeface="+mn-lt"/>
                <a:ea typeface="+mn-ea"/>
                <a:cs typeface="+mn-cs"/>
              </a:rPr>
              <a:t>Member needs as advised by advisors and member insurance needs calculators. </a:t>
            </a:r>
            <a:r>
              <a:rPr lang="en-US" sz="1200" kern="1200" dirty="0">
                <a:solidFill>
                  <a:schemeClr val="tx1"/>
                </a:solidFill>
                <a:latin typeface="+mn-lt"/>
                <a:ea typeface="+mn-ea"/>
                <a:cs typeface="+mn-cs"/>
              </a:rPr>
              <a:t>I’ve already spoken about the current advice that members receive here, with large lump sum TPD cover recommended. Many funds have registered advisers, perhaps 25% of all advisers in Australia, so the advisers can provide advice to members and deduct fees from the members’ accounts. There is a reluctance to introduce measures which may disenfranchise advisers (although the adviser leverage is much less than for retail life insurance, with only X% of insured members having an adviser.</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a:solidFill>
                  <a:schemeClr val="tx1"/>
                </a:solidFill>
                <a:latin typeface="+mn-lt"/>
                <a:ea typeface="+mn-ea"/>
                <a:cs typeface="+mn-cs"/>
              </a:rPr>
              <a:t>Over to you Michael.</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D3D9B587-5151-23DD-CBF6-E06EF4EFCED2}"/>
              </a:ext>
            </a:extLst>
          </p:cNvPr>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3241366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Michael</a:t>
            </a:r>
          </a:p>
          <a:p>
            <a:endParaRPr lang="en-AU" dirty="0"/>
          </a:p>
          <a:p>
            <a:r>
              <a:rPr lang="en-AU" sz="1200" kern="1200" dirty="0">
                <a:solidFill>
                  <a:schemeClr val="tx1"/>
                </a:solidFill>
                <a:effectLst/>
                <a:latin typeface="+mn-lt"/>
                <a:ea typeface="+mn-ea"/>
                <a:cs typeface="+mn-cs"/>
              </a:rPr>
              <a:t>Thank you Richard. You posed quite a few questions in your presentation……. Unfortunately I won’t be talking about the answers in today’s session.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What I will do is to share what the market is already doing and how effective they have been in addressing the sustainability challenge. Before I do that I want to use a thought experiment to frame why it matters.</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It is 2028. We are back in this room. Half the funds made product changes — TPD volumes stabilised, but remain elevated. Premiums kept rising as rate guarantees expired. Affordability reached 1.3 percent of salary, with no meaningful increase in coverage. And the community is still asking: what does group TPD cover? Is it worth it?</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question to this hypothetical scenarios are: What went wrong? Did we move too slowly? Or did we simply have the data, the diagnosis, and the platform — and not do anything differently when we left the room?</a:t>
            </a:r>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The question is not whether TPD needs to evolve. The question is whether we use this moment — or look back from 2028 wishing we had.</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It is </a:t>
            </a:r>
            <a:r>
              <a:rPr lang="en-AU" sz="1200" kern="1200" dirty="0" err="1">
                <a:solidFill>
                  <a:schemeClr val="tx1"/>
                </a:solidFill>
                <a:effectLst/>
                <a:latin typeface="+mn-lt"/>
                <a:ea typeface="+mn-ea"/>
                <a:cs typeface="+mn-cs"/>
              </a:rPr>
              <a:t>abit</a:t>
            </a:r>
            <a:r>
              <a:rPr lang="en-AU" sz="1200" kern="1200" dirty="0">
                <a:solidFill>
                  <a:schemeClr val="tx1"/>
                </a:solidFill>
                <a:effectLst/>
                <a:latin typeface="+mn-lt"/>
                <a:ea typeface="+mn-ea"/>
                <a:cs typeface="+mn-cs"/>
              </a:rPr>
              <a:t> dramatic – but if I could ask everyone to Keep that in mind as I walk through what the market is already doing.</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1382003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Michael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Drawing on the case study Richard shared, and on everything we have covered, the structural challenges in TPD can be organised into three categories — each with corresponding opportunities, and each with its own trade-offs.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first is </a:t>
            </a:r>
            <a:r>
              <a:rPr lang="en-AU" sz="1200" b="1" kern="1200" dirty="0">
                <a:solidFill>
                  <a:schemeClr val="tx1"/>
                </a:solidFill>
                <a:effectLst/>
                <a:latin typeface="+mn-lt"/>
                <a:ea typeface="+mn-ea"/>
                <a:cs typeface="+mn-cs"/>
              </a:rPr>
              <a:t>benefit misalignment</a:t>
            </a:r>
            <a:r>
              <a:rPr lang="en-AU" sz="1200" kern="1200" dirty="0">
                <a:solidFill>
                  <a:schemeClr val="tx1"/>
                </a:solidFill>
                <a:effectLst/>
                <a:latin typeface="+mn-lt"/>
                <a:ea typeface="+mn-ea"/>
                <a:cs typeface="+mn-cs"/>
              </a:rPr>
              <a:t>. Large lump sum benefits can create financial incentives to claim and discourage engagement with rehabilitation. Intervention comes far too late in the claims journey to be effective. And the term "total and permanent disability" is increasingly at odds with recovery pathways — particularly for mental health conditions.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opportunity are: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redesign the benefit structure: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lower cover amounts,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instalment or income-based payments, and conditional benefits on rehab participation.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second challenge is</a:t>
            </a:r>
            <a:r>
              <a:rPr lang="en-AU" sz="1200" b="1" kern="1200" dirty="0">
                <a:solidFill>
                  <a:schemeClr val="tx1"/>
                </a:solidFill>
                <a:effectLst/>
                <a:latin typeface="+mn-lt"/>
                <a:ea typeface="+mn-ea"/>
                <a:cs typeface="+mn-cs"/>
              </a:rPr>
              <a:t> definitional</a:t>
            </a:r>
            <a:r>
              <a:rPr lang="en-AU"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ETE framework was designed for a world where people held one job for life. It does not reflect modern mobility of work.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Mental health conditions lack the objective diagnostic tests that create certainty in permanency assessments.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And ETE definitions have been progressively narrowed through legal interpretation. </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The opportunity is to differentiate more clearly between conditions that permanently prevent any future work and those where recovery and retraining are realistic pathways.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third challenge is </a:t>
            </a:r>
            <a:r>
              <a:rPr lang="en-AU" sz="1200" b="1" kern="1200" dirty="0">
                <a:solidFill>
                  <a:schemeClr val="tx1"/>
                </a:solidFill>
                <a:effectLst/>
                <a:latin typeface="+mn-lt"/>
                <a:ea typeface="+mn-ea"/>
                <a:cs typeface="+mn-cs"/>
              </a:rPr>
              <a:t>claims assessment</a:t>
            </a:r>
            <a:r>
              <a:rPr lang="en-AU" sz="1200" kern="1200" dirty="0">
                <a:solidFill>
                  <a:schemeClr val="tx1"/>
                </a:solidFill>
                <a:effectLst/>
                <a:latin typeface="+mn-lt"/>
                <a:ea typeface="+mn-ea"/>
                <a:cs typeface="+mn-cs"/>
              </a:rPr>
              <a:t>. Regulatory requirements currently limit both the timeframes and the evidence base available to assessors.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opportunity is to extend assessment windows through</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longer qualifying periods, </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instalment structures — </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and to simplify definitions to enable more consistent application.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trade off for each of the opportunities needs to be considered carefully.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Any redesign has to grapple with the adequacy and value of cover for members who need it most.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Community expectations are high — members believe mental health conditions should be treated the same as physical ones. There is a risk that differentiated designs could be perceived as discriminatory toward certain conditions. </a:t>
            </a:r>
          </a:p>
          <a:p>
            <a:pPr marL="628650" lvl="1" indent="-171450">
              <a:buFont typeface="Courier New" panose="02070309020205020404" pitchFamily="49" charset="0"/>
              <a:buChar char="o"/>
            </a:pPr>
            <a:r>
              <a:rPr lang="en-AU" sz="1200" kern="1200" dirty="0">
                <a:solidFill>
                  <a:schemeClr val="tx1"/>
                </a:solidFill>
                <a:effectLst/>
                <a:latin typeface="+mn-lt"/>
                <a:ea typeface="+mn-ea"/>
                <a:cs typeface="+mn-cs"/>
              </a:rPr>
              <a:t>And lastly instalment or income-based structures carry frictional costs in claims administration. </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These </a:t>
            </a:r>
            <a:r>
              <a:rPr lang="en-AU" sz="1200" kern="1200" dirty="0" err="1">
                <a:solidFill>
                  <a:schemeClr val="tx1"/>
                </a:solidFill>
                <a:effectLst/>
                <a:latin typeface="+mn-lt"/>
                <a:ea typeface="+mn-ea"/>
                <a:cs typeface="+mn-cs"/>
              </a:rPr>
              <a:t>tradeoffs</a:t>
            </a:r>
            <a:r>
              <a:rPr lang="en-AU" sz="1200" kern="1200" dirty="0">
                <a:solidFill>
                  <a:schemeClr val="tx1"/>
                </a:solidFill>
                <a:effectLst/>
                <a:latin typeface="+mn-lt"/>
                <a:ea typeface="+mn-ea"/>
                <a:cs typeface="+mn-cs"/>
              </a:rPr>
              <a:t> shouldn’t be arguments against change — but they are the constraints within which change should or could happen.</a:t>
            </a:r>
          </a:p>
          <a:p>
            <a:endParaRPr lang="en-AU" dirty="0"/>
          </a:p>
        </p:txBody>
      </p:sp>
      <p:sp>
        <p:nvSpPr>
          <p:cNvPr id="4" name="Slide Number Placeholder 3"/>
          <p:cNvSpPr>
            <a:spLocks noGrp="1"/>
          </p:cNvSpPr>
          <p:nvPr>
            <p:ph type="sldNum" sz="quarter" idx="5"/>
          </p:nvPr>
        </p:nvSpPr>
        <p:spPr/>
        <p:txBody>
          <a:bodyPr/>
          <a:lstStyle/>
          <a:p>
            <a:pPr defTabSz="966612">
              <a:defRPr/>
            </a:pPr>
            <a:fld id="{BFADC29C-2640-4242-BA0F-D826B903B412}" type="slidenum">
              <a:rPr lang="en-AU">
                <a:solidFill>
                  <a:prstClr val="black"/>
                </a:solidFill>
                <a:latin typeface="Pluto Sans Light" panose="02000000000000000000" pitchFamily="50" charset="0"/>
              </a:rPr>
              <a:pPr defTabSz="966612">
                <a:defRPr/>
              </a:pPr>
              <a:t>15</a:t>
            </a:fld>
            <a:endParaRPr lang="en-AU">
              <a:solidFill>
                <a:prstClr val="black"/>
              </a:solidFill>
              <a:latin typeface="Pluto Sans Light" panose="02000000000000000000" pitchFamily="50" charset="0"/>
            </a:endParaRPr>
          </a:p>
        </p:txBody>
      </p:sp>
    </p:spTree>
    <p:extLst>
      <p:ext uri="{BB962C8B-B14F-4D97-AF65-F5344CB8AC3E}">
        <p14:creationId xmlns:p14="http://schemas.microsoft.com/office/powerpoint/2010/main" val="3545744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Michael</a:t>
            </a:r>
          </a:p>
          <a:p>
            <a:endParaRPr lang="en-AU" sz="1200" kern="1200" dirty="0">
              <a:solidFill>
                <a:schemeClr val="tx1"/>
              </a:solidFill>
              <a:effectLst/>
              <a:latin typeface="+mn-lt"/>
              <a:ea typeface="+mn-ea"/>
              <a:cs typeface="+mn-cs"/>
            </a:endParaRPr>
          </a:p>
          <a:p>
            <a:r>
              <a:rPr lang="en-AU" dirty="0"/>
              <a:t>Richard briefly touched on the fact that funds like </a:t>
            </a:r>
            <a:r>
              <a:rPr lang="en-AU" dirty="0" err="1"/>
              <a:t>AustralianSuper</a:t>
            </a:r>
            <a:r>
              <a:rPr lang="en-AU" dirty="0"/>
              <a:t>, Hesta Rest and ART have already looked to address the challenges with </a:t>
            </a:r>
            <a:r>
              <a:rPr lang="en-US" dirty="0"/>
              <a:t>The income-based and instalment designs </a:t>
            </a:r>
          </a:p>
          <a:p>
            <a:endParaRPr lang="en-AU" dirty="0"/>
          </a:p>
          <a:p>
            <a:r>
              <a:rPr lang="en-US" dirty="0"/>
              <a:t>It is worth examining what they have achieved and where the opportunity remain.</a:t>
            </a:r>
          </a:p>
          <a:p>
            <a:endParaRPr lang="en-US" dirty="0"/>
          </a:p>
          <a:p>
            <a:r>
              <a:rPr lang="en-AU" dirty="0"/>
              <a:t>I wont talk too much about </a:t>
            </a:r>
            <a:r>
              <a:rPr lang="en-AU" dirty="0" err="1"/>
              <a:t>AustralianSuper</a:t>
            </a:r>
            <a:r>
              <a:rPr lang="en-AU" dirty="0"/>
              <a:t>.</a:t>
            </a:r>
          </a:p>
          <a:p>
            <a:endParaRPr lang="en-AU" dirty="0"/>
          </a:p>
          <a:p>
            <a:r>
              <a:rPr lang="en-US" b="1" dirty="0"/>
              <a:t>HESTA</a:t>
            </a:r>
            <a:r>
              <a:rPr lang="en-US" dirty="0"/>
              <a:t> has taken a pretty radical approach, effectively removing a traditional TPD benefit from its default design. Members receive a Permanent Incapacity Support Benefit of $10,200 — payable only after two years of IP payments — alongside a five-year IP benefit at $1,000 per month. It is worth noting that HESTA deliberately avoids the term "TPD" for its default benefit, using PISB instead — which aligns with the point about language being a barrier. The sequencing of IP before PISB creates a genuine intervention window. The trade-offs are a very low absolute cover value and member friction at claim time.</a:t>
            </a:r>
          </a:p>
          <a:p>
            <a:endParaRPr lang="en-US" dirty="0"/>
          </a:p>
          <a:p>
            <a:r>
              <a:rPr lang="en-US" b="1" dirty="0"/>
              <a:t>ART </a:t>
            </a:r>
            <a:r>
              <a:rPr lang="en-US" dirty="0"/>
              <a:t>has retained a lump sum structure but paid in up to six instalments over five years, capped at $250,000 at age 30. The definition requires the member to be unable ever to be gainfully employed within ETE, with compulsory occupational rehabilitation in some cases. ART advertises a zero waiting period for the first instalment — though in practice claims assessment still takes time. The instalment structure moderates the lump sum incentive effect, but the ETE definition constraint remains.</a:t>
            </a:r>
          </a:p>
          <a:p>
            <a:endParaRPr lang="en-AU" dirty="0"/>
          </a:p>
          <a:p>
            <a:r>
              <a:rPr lang="en-US" dirty="0"/>
              <a:t>What these three designs share is a genuine attempt to moderate financial incentives and support recovery. What none of them has yet resolved is the definition challenge. </a:t>
            </a:r>
          </a:p>
          <a:p>
            <a:endParaRPr lang="en-US" dirty="0"/>
          </a:p>
          <a:p>
            <a:r>
              <a:rPr lang="en-US" dirty="0"/>
              <a:t>Richard also raised a question - what do we do about voluntary cover? Up to 80 percent of a fund's TPD portfolio by premium can be voluntary. The moderated incentive logic of a $61,000 default cap or income stream products doesn't carry through when members can be underwritten for up to $3 million on top of that.</a:t>
            </a:r>
          </a:p>
          <a:p>
            <a:endParaRPr lang="en-US" dirty="0"/>
          </a:p>
          <a:p>
            <a:r>
              <a:rPr lang="en-US" dirty="0"/>
              <a:t>SO there is a bit of unfinished business. And it is why the retail examples on the next slide matter.</a:t>
            </a: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2173059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8C062-110F-FAB2-9B85-7B3AFF8FA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60B9F-C4CB-4084-9AB2-516C740F0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B095B-CACB-921D-C309-A9437E24A8CB}"/>
              </a:ext>
            </a:extLst>
          </p:cNvPr>
          <p:cNvSpPr>
            <a:spLocks noGrp="1"/>
          </p:cNvSpPr>
          <p:nvPr>
            <p:ph type="body" idx="1"/>
          </p:nvPr>
        </p:nvSpPr>
        <p:spPr/>
        <p:txBody>
          <a:bodyPr/>
          <a:lstStyle/>
          <a:p>
            <a:r>
              <a:rPr lang="en-AU" sz="1200" kern="1200" dirty="0">
                <a:solidFill>
                  <a:schemeClr val="tx1"/>
                </a:solidFill>
                <a:effectLst/>
                <a:latin typeface="+mn-lt"/>
                <a:ea typeface="+mn-ea"/>
                <a:cs typeface="+mn-cs"/>
              </a:rPr>
              <a:t>The retail market is also moving with new TPD options that complements the traditional lump sum ETE offerings. While these are individually underwritten products through a different distribution channel the design thinking is relevant to the group conversation both in thinking about default cover as well as voluntary cover.</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Three products options have launched in just over a year, which is itself a signal of the pace of change.</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Zurich's Continuous Care option</a:t>
            </a:r>
            <a:r>
              <a:rPr lang="en-AU" sz="1200" kern="1200" dirty="0">
                <a:solidFill>
                  <a:schemeClr val="tx1"/>
                </a:solidFill>
                <a:effectLst/>
                <a:latin typeface="+mn-lt"/>
                <a:ea typeface="+mn-ea"/>
                <a:cs typeface="+mn-cs"/>
              </a:rPr>
              <a:t>, launched October 2024, is focused on the need for ongoing long-term intensive care — requiring continuous care for at least three consecutive months, averaging around six hours per day, with high impairment thresholds for certain conditions. Payment is a lump sum. This is a genuine severity-based definition that sets a high bar for the most acute cases while leaving standard TPD in place for others.</a:t>
            </a:r>
          </a:p>
          <a:p>
            <a:endParaRPr lang="en-AU" sz="1200" b="1" kern="1200" dirty="0">
              <a:solidFill>
                <a:schemeClr val="tx1"/>
              </a:solidFill>
              <a:effectLst/>
              <a:latin typeface="+mn-lt"/>
              <a:ea typeface="+mn-ea"/>
              <a:cs typeface="+mn-cs"/>
            </a:endParaRPr>
          </a:p>
          <a:p>
            <a:r>
              <a:rPr lang="en-AU" sz="1200" b="1" kern="1200" dirty="0" err="1">
                <a:solidFill>
                  <a:schemeClr val="tx1"/>
                </a:solidFill>
                <a:effectLst/>
                <a:latin typeface="+mn-lt"/>
                <a:ea typeface="+mn-ea"/>
                <a:cs typeface="+mn-cs"/>
              </a:rPr>
              <a:t>Acenda's</a:t>
            </a:r>
            <a:r>
              <a:rPr lang="en-AU" sz="1200" b="1" kern="1200" dirty="0">
                <a:solidFill>
                  <a:schemeClr val="tx1"/>
                </a:solidFill>
                <a:effectLst/>
                <a:latin typeface="+mn-lt"/>
                <a:ea typeface="+mn-ea"/>
                <a:cs typeface="+mn-cs"/>
              </a:rPr>
              <a:t> TPD Severity option,</a:t>
            </a:r>
            <a:r>
              <a:rPr lang="en-AU" sz="1200" kern="1200" dirty="0">
                <a:solidFill>
                  <a:schemeClr val="tx1"/>
                </a:solidFill>
                <a:effectLst/>
                <a:latin typeface="+mn-lt"/>
                <a:ea typeface="+mn-ea"/>
                <a:cs typeface="+mn-cs"/>
              </a:rPr>
              <a:t> launched September 2025, uses a different trigger — 30 percent whole-person impairment for physical conditions, or 30 percent on the Psychiatric Impairment Rating Scale for mental health. Also a lump sum. The focus is degree of medical impairment rather than ongoing care needs, which broadens the accessible population relative to Zurich's design.</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TAL's TPD Support Option</a:t>
            </a:r>
            <a:r>
              <a:rPr lang="en-AU" sz="1200" kern="1200" dirty="0">
                <a:solidFill>
                  <a:schemeClr val="tx1"/>
                </a:solidFill>
                <a:effectLst/>
                <a:latin typeface="+mn-lt"/>
                <a:ea typeface="+mn-ea"/>
                <a:cs typeface="+mn-cs"/>
              </a:rPr>
              <a:t>, launched December 2025, takes the most differentiated approach to payment structure. For mental health and fatigue-related conditions, benefits are paid as five instalments of 20 percent of the sum insured, assessed annually. Severe mental health conditions meeting a higher impairment threshold retain a lump sum. All other conditions are assessed under the standard any-occupation definition with a lump sum payment. The instalment structure creates annual reassessment points that support return-to-work attempts — removing the finality of a single lump sum at the point of maximum vulnerability.</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The common thread across all three is acknowledging that the traditional lump sum may not be not the right structure for all conditions — and that the industry is capable of designing alternatives. None of these is a complete solution and certainly untested in the Group context. But the direction of travel is clear, and the group market will need to draw on this experience as it considers its own pathway.</a:t>
            </a:r>
          </a:p>
          <a:p>
            <a:endParaRPr lang="en-AU" dirty="0"/>
          </a:p>
        </p:txBody>
      </p:sp>
      <p:sp>
        <p:nvSpPr>
          <p:cNvPr id="4" name="Slide Number Placeholder 3">
            <a:extLst>
              <a:ext uri="{FF2B5EF4-FFF2-40B4-BE49-F238E27FC236}">
                <a16:creationId xmlns:a16="http://schemas.microsoft.com/office/drawing/2014/main" id="{4F59183A-E71B-AE1E-FF29-2BA44BA707D4}"/>
              </a:ext>
            </a:extLst>
          </p:cNvPr>
          <p:cNvSpPr>
            <a:spLocks noGrp="1"/>
          </p:cNvSpPr>
          <p:nvPr>
            <p:ph type="sldNum" sz="quarter" idx="5"/>
          </p:nvPr>
        </p:nvSpPr>
        <p:spPr/>
        <p:txBody>
          <a:bodyPr/>
          <a:lstStyle/>
          <a:p>
            <a:fld id="{74CF1C9E-BC6A-4034-8507-8E4D49A63C33}" type="slidenum">
              <a:rPr lang="en-AU" smtClean="0"/>
              <a:t>17</a:t>
            </a:fld>
            <a:endParaRPr lang="en-AU"/>
          </a:p>
        </p:txBody>
      </p:sp>
    </p:spTree>
    <p:extLst>
      <p:ext uri="{BB962C8B-B14F-4D97-AF65-F5344CB8AC3E}">
        <p14:creationId xmlns:p14="http://schemas.microsoft.com/office/powerpoint/2010/main" val="343086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kern="1200" dirty="0">
                <a:solidFill>
                  <a:schemeClr val="tx1"/>
                </a:solidFill>
                <a:effectLst/>
                <a:latin typeface="+mn-lt"/>
                <a:ea typeface="+mn-ea"/>
                <a:cs typeface="+mn-cs"/>
              </a:rPr>
              <a:t>Michael</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So — to close.</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We started today by asking whether the industry would use this moment. We are reasonably confident that if the actuaries in this room can't figure it out how to solve this, nobody can.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We're very much looking forward to the discussion. </a:t>
            </a: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279931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Michael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Thank you Joyce.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Good afternoon everyone, and thank you for being here — particularly on Day 3, right after lunch. We really appreciate you spending your last session of the Summit with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Before we get into the substance — I want to spend thirty seconds on why this topic belongs at this Summit.</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There are about 65 sessions this week. If you look across the program, three themes keep surfacing regardless of practice area: the role of AI and data in reshaping how we work, sustainability across every product and system, and what it means to serve the community fairly.</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Group TPD touches on all three of these themes. It could be one of the most consequential product sustainability questions in the insurance industry.</a:t>
            </a:r>
          </a:p>
          <a:p>
            <a:pPr marL="0" indent="0">
              <a:buFont typeface="Arial" panose="020B0604020202020204" pitchFamily="34" charset="0"/>
              <a:buNone/>
            </a:pP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 also want to acknowledge upfront — this is not a new conversation. TPD challenges have been discussed for some time. </a:t>
            </a:r>
            <a:r>
              <a:rPr lang="en-AU" sz="1200" b="1" kern="1200" dirty="0">
                <a:solidFill>
                  <a:schemeClr val="tx1"/>
                </a:solidFill>
                <a:effectLst/>
                <a:latin typeface="+mn-lt"/>
                <a:ea typeface="+mn-ea"/>
                <a:cs typeface="+mn-cs"/>
              </a:rPr>
              <a:t>But the value of today's session is that we are now twelve to eighteen months into this latest episode. There is real data and progress. What Richard and I want to do is bring the full picture together in one place — because not everyone has had sight of every data point, the luxury of time in watching this unfold.</a:t>
            </a:r>
          </a:p>
          <a:p>
            <a:pPr marL="171450" indent="-171450">
              <a:buFont typeface="Arial" panose="020B0604020202020204" pitchFamily="34" charset="0"/>
              <a:buChar char="•"/>
            </a:pPr>
            <a:endParaRPr lang="en-AU"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One important note: everything Richard and I say today reflects our personal views, not the positions of </a:t>
            </a:r>
            <a:r>
              <a:rPr lang="en-AU" sz="1200" b="1" kern="1200" dirty="0" err="1">
                <a:solidFill>
                  <a:schemeClr val="tx1"/>
                </a:solidFill>
                <a:effectLst/>
                <a:latin typeface="+mn-lt"/>
                <a:ea typeface="+mn-ea"/>
                <a:cs typeface="+mn-cs"/>
              </a:rPr>
              <a:t>AustralianSuper</a:t>
            </a:r>
            <a:r>
              <a:rPr lang="en-AU" sz="1200" b="1" kern="1200" dirty="0">
                <a:solidFill>
                  <a:schemeClr val="tx1"/>
                </a:solidFill>
                <a:effectLst/>
                <a:latin typeface="+mn-lt"/>
                <a:ea typeface="+mn-ea"/>
                <a:cs typeface="+mn-cs"/>
              </a:rPr>
              <a:t> or TAL.</a:t>
            </a:r>
          </a:p>
          <a:p>
            <a:pPr marL="171450" indent="-171450">
              <a:buFont typeface="Arial" panose="020B0604020202020204" pitchFamily="34" charset="0"/>
              <a:buChar char="•"/>
            </a:pP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Here is how the session will run. </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I will start by establishing the context and the challenge. </a:t>
            </a:r>
          </a:p>
          <a:p>
            <a:pPr marL="628650" lvl="1" indent="-171450">
              <a:buFont typeface="Arial" panose="020B0604020202020204" pitchFamily="34" charset="0"/>
              <a:buChar char="•"/>
            </a:pPr>
            <a:r>
              <a:rPr lang="en-AU" sz="1200" kern="1200" dirty="0">
                <a:solidFill>
                  <a:schemeClr val="tx1"/>
                </a:solidFill>
                <a:effectLst/>
                <a:latin typeface="+mn-lt"/>
                <a:ea typeface="+mn-ea"/>
                <a:cs typeface="+mn-cs"/>
              </a:rPr>
              <a:t>Richard will then offer his perspective on why this moment feels different from previous cycles, and share a case study that brings the human dimension of TPD into the room. We will then examine the structural challenges together. And I will close with what the market is already doing — and what we think are the opportunities ahead of us.</a:t>
            </a:r>
          </a:p>
          <a:p>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177895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Michael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Let’s start with the positive.</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127997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Michael</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Group insurance in superannuation continues to deliver genuine value — and it is important to anchor this conversation in that fact before we talk about what might be going wrong.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More than nine million lives are currently insured through superannuation, with more than 50,000 claims paid last year.</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Insurance in Super working represented by Jeff Humphreys and Karen Lau presented some compelling data at this Summit last year.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will experience at least one insurable event in their working life.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And the cost of that default cover sits at less than one percent of salary — less than four percent of retirement income.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claims ratio sits between 80 and 90 percent – probably much higher than that in recent times. That is an extraordinary value proposition by any measure.</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The TPD claims acceptance rate is above 90 percent. Decision times have also improved, with TPD decisions now averaging around three months.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 new data point worth highlighting — from the Cross Sector Project Update published in April 2026 by CALI. — life insurers collectively provided </a:t>
            </a:r>
            <a:r>
              <a:rPr lang="en-AU" sz="1200" b="1" kern="1200" dirty="0">
                <a:solidFill>
                  <a:schemeClr val="tx1"/>
                </a:solidFill>
                <a:effectLst/>
                <a:latin typeface="+mn-lt"/>
                <a:ea typeface="+mn-ea"/>
                <a:cs typeface="+mn-cs"/>
              </a:rPr>
              <a:t>$8.3 billion in income support </a:t>
            </a:r>
            <a:r>
              <a:rPr lang="en-AU" sz="1200" kern="1200" dirty="0">
                <a:solidFill>
                  <a:schemeClr val="tx1"/>
                </a:solidFill>
                <a:effectLst/>
                <a:latin typeface="+mn-lt"/>
                <a:ea typeface="+mn-ea"/>
                <a:cs typeface="+mn-cs"/>
              </a:rPr>
              <a:t>to Australians living with work disability in 2023/24. That represents 11 percent of total national income support. This is a significant social contribution that often goes unrecognised in the sustainability conversation.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Two data points from TAL's own portfolio speak directly to the equity dimension.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Forty-two percent of TPD claims come from members in economically disadvantaged postcodes — who represent just 27 percent of the insured membership.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And 35 percent of mental health TPD claims come from regional Australia, which accounts for only 25 percent of the membership.</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Group insurance is not just a financial product. It is a core pillar of social protection — disproportionately supporting the Australians who need it most. That is what makes getting this right so important.</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246020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Michael</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And yet — the headwinds faced by the industry are structural.</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According to The APRA statistics Group lump sum insurance in superannuation recorded a loss of $120 million in 2025.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On the reinsurance side, Swiss Re — one of the world's largest reinsurers — formally paused new business activities in Australia from October 2025.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 mental health dimension is well known to this audience, but the numbers remain striking. Mental health TPD claims in the 30 to 40 age group increased by 730 percent between 2013 and 2022. One in five Australians aged 16 to 85 experienced a mental disorder in any given twelve-month period. This is a societal challenge that insurance is being asked to absorb.</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As a result of these challenges, we are starting to see premium increases both in Group insurance but also double digit increases in the Retail life industry</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There is also a quiet erosion of value that receives less attention — and Karen and Jeff touched on this last year in their presentation. Cover levels across many funds have been largely static for over a decade, while inflation has run above three percent per year. Coverage has not kept pace with the cost of living or with members' actual insurance needs.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Lastly the pressure extends well beyond life insurance. Workers' compensation psychological injury claims increased by 131 percent between 2017 and 2024, with every state now tightening mental health eligibility criteria. The Cross Sector Update Report from CALI shows </a:t>
            </a:r>
            <a:r>
              <a:rPr lang="en-AU" sz="1200" b="1" kern="1200" dirty="0">
                <a:solidFill>
                  <a:schemeClr val="tx1"/>
                </a:solidFill>
                <a:effectLst/>
                <a:latin typeface="+mn-lt"/>
                <a:ea typeface="+mn-ea"/>
                <a:cs typeface="+mn-cs"/>
              </a:rPr>
              <a:t>8.5 million Australians now access income support when unable to work due to injury or illness — up from 6.5 million in 2015/16. The entire disability support ecosystem is under simultaneous pressure.</a:t>
            </a:r>
          </a:p>
          <a:p>
            <a:endParaRPr lang="en-AU" sz="1200" b="1"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It is fair to say that what we are seeing is structural, </a:t>
            </a:r>
            <a:r>
              <a:rPr lang="en-AU" sz="1200" strike="sngStrike" kern="1200" baseline="0" dirty="0">
                <a:solidFill>
                  <a:schemeClr val="tx1"/>
                </a:solidFill>
                <a:effectLst/>
                <a:latin typeface="+mn-lt"/>
                <a:ea typeface="+mn-ea"/>
                <a:cs typeface="+mn-cs"/>
              </a:rPr>
              <a:t>not cyclical</a:t>
            </a:r>
            <a:r>
              <a:rPr lang="en-AU" sz="1200" kern="1200" dirty="0">
                <a:solidFill>
                  <a:schemeClr val="tx1"/>
                </a:solidFill>
                <a:effectLst/>
                <a:latin typeface="+mn-lt"/>
                <a:ea typeface="+mn-ea"/>
                <a:cs typeface="+mn-cs"/>
              </a:rPr>
              <a:t>. On that note, I will hand to Richard.</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279282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Richard</a:t>
            </a:r>
          </a:p>
          <a:p>
            <a:endParaRPr lang="en-AU" dirty="0"/>
          </a:p>
          <a:p>
            <a:r>
              <a:rPr lang="en-AU" dirty="0"/>
              <a:t>Thanks Michael. As Joyce mentioned my name is Richard Land. I've worked in Group insurance now for over 10 years and led the Group Insurance workstream of the Actuaries Institute Disability Insurance Taskforce, which I’ll touch on very briefly. I’ve become a little jaded and slightly less optimistic about TPD sustainability and have steered away from panel discussions on the topic in the past few years. It’s all too easy to have a common view and call to action in an industry forum. But I do think with the CALI study and press release on mental illness and TPD, the increase in claims, and the innovation in the retail market, that change may now come to group insurance. </a:t>
            </a:r>
          </a:p>
          <a:p>
            <a:endParaRPr lang="en-AU" dirty="0"/>
          </a:p>
          <a:p>
            <a:r>
              <a:rPr lang="en-AU" dirty="0"/>
              <a:t>I’ll now present a modern-day case study because it gets to the heart of the complexity, and the difficulty and angst for the member, the insurer and the fund in assessing modern-day claims.</a:t>
            </a:r>
          </a:p>
        </p:txBody>
      </p:sp>
      <p:sp>
        <p:nvSpPr>
          <p:cNvPr id="4" name="Slide Number Placeholder 3"/>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1134299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A96D1-C150-B6CC-6CE1-2E15111F8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D1E6D-1C18-6A37-F913-A9A21387A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3ADDF-4C70-9FBA-4209-63D8ECDF4ACC}"/>
              </a:ext>
            </a:extLst>
          </p:cNvPr>
          <p:cNvSpPr>
            <a:spLocks noGrp="1"/>
          </p:cNvSpPr>
          <p:nvPr>
            <p:ph type="body" idx="1"/>
          </p:nvPr>
        </p:nvSpPr>
        <p:spPr/>
        <p:txBody>
          <a:bodyPr/>
          <a:lstStyle/>
          <a:p>
            <a:r>
              <a:rPr lang="en-US" b="1" dirty="0"/>
              <a:t>Richard</a:t>
            </a:r>
          </a:p>
          <a:p>
            <a:endParaRPr lang="en-US" dirty="0"/>
          </a:p>
          <a:p>
            <a:r>
              <a:rPr lang="en-US" dirty="0"/>
              <a:t>Jody</a:t>
            </a:r>
            <a:endParaRPr lang="en-AU" dirty="0"/>
          </a:p>
        </p:txBody>
      </p:sp>
      <p:sp>
        <p:nvSpPr>
          <p:cNvPr id="4" name="Slide Number Placeholder 3">
            <a:extLst>
              <a:ext uri="{FF2B5EF4-FFF2-40B4-BE49-F238E27FC236}">
                <a16:creationId xmlns:a16="http://schemas.microsoft.com/office/drawing/2014/main" id="{A35609F8-207B-911B-9E96-AB015EA81E76}"/>
              </a:ext>
            </a:extLst>
          </p:cNvPr>
          <p:cNvSpPr>
            <a:spLocks noGrp="1"/>
          </p:cNvSpPr>
          <p:nvPr>
            <p:ph type="sldNum" sz="quarter" idx="5"/>
          </p:nvPr>
        </p:nvSpPr>
        <p:spPr/>
        <p:txBody>
          <a:bodyPr/>
          <a:lstStyle/>
          <a:p>
            <a:fld id="{5A51D9BE-6359-4ED8-9C1E-8C04028B063E}" type="slidenum">
              <a:rPr lang="en-AU" smtClean="0"/>
              <a:t>7</a:t>
            </a:fld>
            <a:endParaRPr lang="en-AU"/>
          </a:p>
        </p:txBody>
      </p:sp>
    </p:spTree>
    <p:extLst>
      <p:ext uri="{BB962C8B-B14F-4D97-AF65-F5344CB8AC3E}">
        <p14:creationId xmlns:p14="http://schemas.microsoft.com/office/powerpoint/2010/main" val="182620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Richard</a:t>
            </a:r>
            <a:endParaRPr lang="en-AU" b="1" dirty="0"/>
          </a:p>
        </p:txBody>
      </p:sp>
      <p:sp>
        <p:nvSpPr>
          <p:cNvPr id="4" name="Slide Number Placeholder 3"/>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3014233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Richard</a:t>
            </a:r>
          </a:p>
          <a:p>
            <a:endParaRPr lang="en-US" dirty="0"/>
          </a:p>
          <a:p>
            <a:r>
              <a:rPr lang="en-US" dirty="0"/>
              <a:t>So Jodi’s claim was accepted. </a:t>
            </a:r>
          </a:p>
          <a:p>
            <a:endParaRPr lang="en-US" dirty="0"/>
          </a:p>
          <a:p>
            <a:r>
              <a:rPr lang="en-US" dirty="0"/>
              <a:t>Which raises a few things to think about</a:t>
            </a:r>
          </a:p>
          <a:p>
            <a:endParaRPr lang="en-US" dirty="0"/>
          </a:p>
          <a:p>
            <a:r>
              <a:rPr lang="en-US" dirty="0"/>
              <a:t>Do you think it should have been accepted? What if it was your sister?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was it accepted? Strict legal interpretation of the policy definition? Limited access to medical evidence and tight LICOP timeframes? Modern community attitudes on mental illness? Lawyer involvement? Reputational risks for the insurer and fund and a desire to avoid dispute and complaint? </a:t>
            </a:r>
          </a:p>
        </p:txBody>
      </p:sp>
      <p:sp>
        <p:nvSpPr>
          <p:cNvPr id="4" name="Slide Number Placeholder 3"/>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1607286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and full page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BE5E6-7721-4C44-856B-FADAF24CB33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264C8E6-CD9A-4320-967C-BA7DCE5B8D04}"/>
              </a:ext>
            </a:extLst>
          </p:cNvPr>
          <p:cNvSpPr>
            <a:spLocks noGrp="1"/>
          </p:cNvSpPr>
          <p:nvPr>
            <p:ph idx="1"/>
          </p:nvPr>
        </p:nvSpPr>
        <p:spPr>
          <a:xfrm>
            <a:off x="360001" y="1448553"/>
            <a:ext cx="11473224" cy="4740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6D3FFCF-A1A1-43A2-81F3-C9C4C1BFFC61}"/>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4025BBBF-3EA8-4683-8BBB-67CE67CD5B87}"/>
              </a:ext>
            </a:extLst>
          </p:cNvPr>
          <p:cNvSpPr>
            <a:spLocks noGrp="1"/>
          </p:cNvSpPr>
          <p:nvPr>
            <p:ph type="ftr" sz="quarter" idx="11"/>
          </p:nvPr>
        </p:nvSpPr>
        <p:spPr/>
        <p:txBody>
          <a:bodyPr/>
          <a:lstStyle/>
          <a:p>
            <a:r>
              <a:rPr lang="en-US"/>
              <a:t>Presented at the 2026 All Actuaries Summit</a:t>
            </a:r>
            <a:endParaRPr lang="en-AU"/>
          </a:p>
        </p:txBody>
      </p:sp>
      <p:sp>
        <p:nvSpPr>
          <p:cNvPr id="6" name="Slide Number Placeholder 5">
            <a:extLst>
              <a:ext uri="{FF2B5EF4-FFF2-40B4-BE49-F238E27FC236}">
                <a16:creationId xmlns:a16="http://schemas.microsoft.com/office/drawing/2014/main" id="{F9C8C05A-7EE3-4087-B61A-5BFA0E087F4D}"/>
              </a:ext>
            </a:extLst>
          </p:cNvPr>
          <p:cNvSpPr>
            <a:spLocks noGrp="1"/>
          </p:cNvSpPr>
          <p:nvPr>
            <p:ph type="sldNum" sz="quarter" idx="12"/>
          </p:nvPr>
        </p:nvSpPr>
        <p:spPr/>
        <p:txBody>
          <a:bodyPr/>
          <a:lstStyle/>
          <a:p>
            <a:fld id="{8594ED25-1C7F-44B2-B909-0C55F87B54AA}" type="slidenum">
              <a:rPr lang="en-AU" smtClean="0"/>
              <a:t>‹#›</a:t>
            </a:fld>
            <a:endParaRPr lang="en-AU"/>
          </a:p>
        </p:txBody>
      </p:sp>
      <p:sp>
        <p:nvSpPr>
          <p:cNvPr id="10" name="Text Placeholder 9">
            <a:extLst>
              <a:ext uri="{FF2B5EF4-FFF2-40B4-BE49-F238E27FC236}">
                <a16:creationId xmlns:a16="http://schemas.microsoft.com/office/drawing/2014/main" id="{E4DE93B7-C6E0-492C-AC76-77C1407216D2}"/>
              </a:ext>
            </a:extLst>
          </p:cNvPr>
          <p:cNvSpPr>
            <a:spLocks noGrp="1"/>
          </p:cNvSpPr>
          <p:nvPr>
            <p:ph type="body" sz="quarter" idx="15"/>
          </p:nvPr>
        </p:nvSpPr>
        <p:spPr>
          <a:xfrm>
            <a:off x="359999" y="921600"/>
            <a:ext cx="10515599" cy="382953"/>
          </a:xfrm>
        </p:spPr>
        <p:txBody>
          <a:bodyPr/>
          <a:lstStyle>
            <a:lvl1pPr>
              <a:defRPr sz="1600">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note Placeholder">
            <a:extLst>
              <a:ext uri="{FF2B5EF4-FFF2-40B4-BE49-F238E27FC236}">
                <a16:creationId xmlns:a16="http://schemas.microsoft.com/office/drawing/2014/main" id="{BB6B4659-708D-5632-C79D-80E706C142A2}"/>
              </a:ext>
            </a:extLst>
          </p:cNvPr>
          <p:cNvSpPr>
            <a:spLocks noGrp="1"/>
          </p:cNvSpPr>
          <p:nvPr>
            <p:ph type="body" sz="quarter" idx="14"/>
          </p:nvPr>
        </p:nvSpPr>
        <p:spPr>
          <a:xfrm>
            <a:off x="360363" y="6333361"/>
            <a:ext cx="5735637" cy="215900"/>
          </a:xfrm>
        </p:spPr>
        <p:txBody>
          <a:bodyPr anchor="b" anchorCtr="0"/>
          <a:lstStyle>
            <a:lvl1pPr>
              <a:spcBef>
                <a:spcPts val="300"/>
              </a:spcBef>
              <a:spcAft>
                <a:spcPts val="300"/>
              </a:spcAft>
              <a:defRPr sz="1000"/>
            </a:lvl1pPr>
            <a:lvl2pPr marL="72000" indent="-72000">
              <a:spcBef>
                <a:spcPts val="300"/>
              </a:spcBef>
              <a:spcAft>
                <a:spcPts val="300"/>
              </a:spcAft>
              <a:defRPr sz="1000"/>
            </a:lvl2pPr>
            <a:lvl3pPr marL="144000" indent="-72000">
              <a:spcBef>
                <a:spcPts val="300"/>
              </a:spcBef>
              <a:spcAft>
                <a:spcPts val="300"/>
              </a:spcAft>
              <a:defRPr sz="1000"/>
            </a:lvl3pPr>
            <a:lvl4pPr>
              <a:spcBef>
                <a:spcPts val="300"/>
              </a:spcBef>
              <a:spcAft>
                <a:spcPts val="300"/>
              </a:spcAft>
              <a:defRPr sz="900"/>
            </a:lvl4pPr>
            <a:lvl5pPr>
              <a:spcBef>
                <a:spcPts val="300"/>
              </a:spcBef>
              <a:spcAft>
                <a:spcPts val="300"/>
              </a:spcAft>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97000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2_Content + Image_V3">
    <p:bg>
      <p:bgPr>
        <a:solidFill>
          <a:schemeClr val="bg1">
            <a:lumMod val="95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D274EA-40E6-E57C-4D6D-B65564D4DD88}"/>
              </a:ext>
            </a:extLst>
          </p:cNvPr>
          <p:cNvSpPr>
            <a:spLocks noGrp="1"/>
          </p:cNvSpPr>
          <p:nvPr>
            <p:ph type="body" sz="quarter" idx="19"/>
          </p:nvPr>
        </p:nvSpPr>
        <p:spPr>
          <a:xfrm>
            <a:off x="0" y="1"/>
            <a:ext cx="8701280" cy="6889721"/>
          </a:xfrm>
          <a:custGeom>
            <a:avLst/>
            <a:gdLst>
              <a:gd name="connsiteX0" fmla="*/ 0 w 8701280"/>
              <a:gd name="connsiteY0" fmla="*/ 0 h 6889721"/>
              <a:gd name="connsiteX1" fmla="*/ 2030340 w 8701280"/>
              <a:gd name="connsiteY1" fmla="*/ 0 h 6889721"/>
              <a:gd name="connsiteX2" fmla="*/ 2030340 w 8701280"/>
              <a:gd name="connsiteY2" fmla="*/ 37787 h 6889721"/>
              <a:gd name="connsiteX3" fmla="*/ 8066317 w 8701280"/>
              <a:gd name="connsiteY3" fmla="*/ 87748 h 6889721"/>
              <a:gd name="connsiteX4" fmla="*/ 8685143 w 8701280"/>
              <a:gd name="connsiteY4" fmla="*/ 4865575 h 6889721"/>
              <a:gd name="connsiteX5" fmla="*/ 8180516 w 8701280"/>
              <a:gd name="connsiteY5" fmla="*/ 6023868 h 6889721"/>
              <a:gd name="connsiteX6" fmla="*/ 6733573 w 8701280"/>
              <a:gd name="connsiteY6" fmla="*/ 6889721 h 6889721"/>
              <a:gd name="connsiteX7" fmla="*/ 0 w 8701280"/>
              <a:gd name="connsiteY7" fmla="*/ 6889721 h 688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01280" h="6889721">
                <a:moveTo>
                  <a:pt x="0" y="0"/>
                </a:moveTo>
                <a:lnTo>
                  <a:pt x="2030340" y="0"/>
                </a:lnTo>
                <a:lnTo>
                  <a:pt x="2030340" y="37787"/>
                </a:lnTo>
                <a:lnTo>
                  <a:pt x="8066317" y="87748"/>
                </a:lnTo>
                <a:cubicBezTo>
                  <a:pt x="8272592" y="1664315"/>
                  <a:pt x="8478868" y="3289008"/>
                  <a:pt x="8685143" y="4865575"/>
                </a:cubicBezTo>
                <a:cubicBezTo>
                  <a:pt x="8808870" y="5646411"/>
                  <a:pt x="8180516" y="6023868"/>
                  <a:pt x="8180516" y="6023868"/>
                </a:cubicBezTo>
                <a:lnTo>
                  <a:pt x="6733573" y="6889721"/>
                </a:lnTo>
                <a:lnTo>
                  <a:pt x="0" y="6889721"/>
                </a:lnTo>
                <a:close/>
              </a:path>
            </a:pathLst>
          </a:custGeom>
          <a:solidFill>
            <a:schemeClr val="bg1"/>
          </a:solidFill>
        </p:spPr>
        <p:txBody>
          <a:bodyPr wrap="square">
            <a:noAutofit/>
          </a:bodyPr>
          <a:lstStyle>
            <a:lvl1pPr>
              <a:defRPr>
                <a:noFill/>
              </a:defRPr>
            </a:lvl1pPr>
          </a:lstStyle>
          <a:p>
            <a:pPr lvl="0"/>
            <a:r>
              <a:rPr lang="en-US"/>
              <a:t>Click to edit Master text styles</a:t>
            </a:r>
          </a:p>
        </p:txBody>
      </p:sp>
      <p:sp>
        <p:nvSpPr>
          <p:cNvPr id="5" name="Footer Placeholder 4">
            <a:extLst>
              <a:ext uri="{FF2B5EF4-FFF2-40B4-BE49-F238E27FC236}">
                <a16:creationId xmlns:a16="http://schemas.microsoft.com/office/drawing/2014/main" id="{EDB05A8A-672F-6F93-CE3E-F02173E58238}"/>
              </a:ext>
            </a:extLst>
          </p:cNvPr>
          <p:cNvSpPr>
            <a:spLocks noGrp="1"/>
          </p:cNvSpPr>
          <p:nvPr>
            <p:ph type="ftr" sz="quarter" idx="11"/>
          </p:nvPr>
        </p:nvSpPr>
        <p:spPr/>
        <p:txBody>
          <a:bodyPr/>
          <a:lstStyle/>
          <a:p>
            <a:r>
              <a:rPr lang="en-US"/>
              <a:t>Presented at the 2026 All Actuaries Summit</a:t>
            </a:r>
            <a:endParaRPr lang="en-AU"/>
          </a:p>
        </p:txBody>
      </p:sp>
      <p:sp>
        <p:nvSpPr>
          <p:cNvPr id="6" name="Slide Number Placeholder 5">
            <a:extLst>
              <a:ext uri="{FF2B5EF4-FFF2-40B4-BE49-F238E27FC236}">
                <a16:creationId xmlns:a16="http://schemas.microsoft.com/office/drawing/2014/main" id="{37D66408-45F5-C201-5DE4-58BE1742F7DF}"/>
              </a:ext>
            </a:extLst>
          </p:cNvPr>
          <p:cNvSpPr>
            <a:spLocks noGrp="1"/>
          </p:cNvSpPr>
          <p:nvPr>
            <p:ph type="sldNum" sz="quarter" idx="12"/>
          </p:nvPr>
        </p:nvSpPr>
        <p:spPr/>
        <p:txBody>
          <a:bodyPr/>
          <a:lstStyle/>
          <a:p>
            <a:fld id="{15DC1CAE-4C83-43B1-8F31-D532E324BE65}" type="slidenum">
              <a:rPr lang="en-AU" smtClean="0"/>
              <a:t>‹#›</a:t>
            </a:fld>
            <a:endParaRPr lang="en-AU"/>
          </a:p>
        </p:txBody>
      </p:sp>
      <p:sp>
        <p:nvSpPr>
          <p:cNvPr id="9" name="Text Placeholder 8">
            <a:extLst>
              <a:ext uri="{FF2B5EF4-FFF2-40B4-BE49-F238E27FC236}">
                <a16:creationId xmlns:a16="http://schemas.microsoft.com/office/drawing/2014/main" id="{CE85CB7A-FBBB-0B64-115F-047C4EA4A988}"/>
              </a:ext>
            </a:extLst>
          </p:cNvPr>
          <p:cNvSpPr>
            <a:spLocks noGrp="1"/>
          </p:cNvSpPr>
          <p:nvPr>
            <p:ph type="body" sz="quarter" idx="13"/>
          </p:nvPr>
        </p:nvSpPr>
        <p:spPr>
          <a:xfrm>
            <a:off x="478200" y="1351432"/>
            <a:ext cx="6965950" cy="204318"/>
          </a:xfrm>
        </p:spPr>
        <p:txBody>
          <a:bodyPr/>
          <a:lstStyle>
            <a:lvl1pPr>
              <a:lnSpc>
                <a:spcPct val="100000"/>
              </a:lnSpc>
              <a:spcBef>
                <a:spcPts val="0"/>
              </a:spcBef>
              <a:spcAft>
                <a:spcPts val="0"/>
              </a:spcAft>
              <a:defRPr sz="1600">
                <a:solidFill>
                  <a:schemeClr val="tx2"/>
                </a:solidFill>
                <a:latin typeface="Pluto Sans Medium" panose="02000000000000000000" pitchFamily="50" charset="0"/>
              </a:defRPr>
            </a:lvl1pPr>
            <a:lvl2pPr>
              <a:defRPr sz="1600"/>
            </a:lvl2pPr>
            <a:lvl3pPr>
              <a:defRPr sz="1600"/>
            </a:lvl3pPr>
            <a:lvl4pPr>
              <a:defRPr sz="1600"/>
            </a:lvl4pPr>
            <a:lvl5pPr>
              <a:defRPr sz="1600"/>
            </a:lvl5pPr>
          </a:lstStyle>
          <a:p>
            <a:pPr lvl="0"/>
            <a:r>
              <a:rPr lang="en-US"/>
              <a:t>Click to edit Master text styles</a:t>
            </a:r>
          </a:p>
        </p:txBody>
      </p:sp>
      <p:sp>
        <p:nvSpPr>
          <p:cNvPr id="24" name="Title 23">
            <a:extLst>
              <a:ext uri="{FF2B5EF4-FFF2-40B4-BE49-F238E27FC236}">
                <a16:creationId xmlns:a16="http://schemas.microsoft.com/office/drawing/2014/main" id="{B29D370E-7555-F26F-9936-54F4844D4479}"/>
              </a:ext>
            </a:extLst>
          </p:cNvPr>
          <p:cNvSpPr>
            <a:spLocks noGrp="1"/>
          </p:cNvSpPr>
          <p:nvPr>
            <p:ph type="title"/>
          </p:nvPr>
        </p:nvSpPr>
        <p:spPr>
          <a:xfrm>
            <a:off x="476250" y="527051"/>
            <a:ext cx="6965950" cy="292100"/>
          </a:xfrm>
        </p:spPr>
        <p:txBody>
          <a:bodyPr/>
          <a:lstStyle/>
          <a:p>
            <a:r>
              <a:rPr lang="en-US"/>
              <a:t>Click to edit Master title style</a:t>
            </a:r>
            <a:endParaRPr lang="en-AU"/>
          </a:p>
        </p:txBody>
      </p:sp>
      <p:sp>
        <p:nvSpPr>
          <p:cNvPr id="4" name="Text Placeholder 13">
            <a:extLst>
              <a:ext uri="{FF2B5EF4-FFF2-40B4-BE49-F238E27FC236}">
                <a16:creationId xmlns:a16="http://schemas.microsoft.com/office/drawing/2014/main" id="{B284AA5E-B4A1-2E17-0DD1-A7442AFD3C46}"/>
              </a:ext>
            </a:extLst>
          </p:cNvPr>
          <p:cNvSpPr>
            <a:spLocks noGrp="1"/>
          </p:cNvSpPr>
          <p:nvPr>
            <p:ph type="body" sz="quarter" idx="20"/>
          </p:nvPr>
        </p:nvSpPr>
        <p:spPr>
          <a:xfrm>
            <a:off x="0" y="0"/>
            <a:ext cx="12192000" cy="72000"/>
          </a:xfrm>
          <a:solidFill>
            <a:schemeClr val="accent1"/>
          </a:solidFill>
        </p:spPr>
        <p:txBody>
          <a:bodyPr/>
          <a:lstStyle>
            <a:lvl1pPr>
              <a:defRPr>
                <a:noFill/>
              </a:defRPr>
            </a:lvl1pPr>
          </a:lstStyle>
          <a:p>
            <a:pPr lvl="0"/>
            <a:r>
              <a:rPr lang="en-US"/>
              <a:t>Click to edit Master text styles</a:t>
            </a:r>
          </a:p>
        </p:txBody>
      </p:sp>
    </p:spTree>
    <p:extLst>
      <p:ext uri="{BB962C8B-B14F-4D97-AF65-F5344CB8AC3E}">
        <p14:creationId xmlns:p14="http://schemas.microsoft.com/office/powerpoint/2010/main" val="3398444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Content Left Hand Side">
    <p:bg>
      <p:bgPr>
        <a:solidFill>
          <a:schemeClr val="bg1"/>
        </a:solid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D95A21-7A5D-40E9-C530-A216FFCDCFFF}"/>
              </a:ext>
            </a:extLst>
          </p:cNvPr>
          <p:cNvSpPr>
            <a:spLocks noGrp="1"/>
          </p:cNvSpPr>
          <p:nvPr>
            <p:ph idx="14"/>
          </p:nvPr>
        </p:nvSpPr>
        <p:spPr>
          <a:xfrm>
            <a:off x="487670" y="2014882"/>
            <a:ext cx="2839730" cy="2955019"/>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1" name="Footer Placeholder 50">
            <a:extLst>
              <a:ext uri="{FF2B5EF4-FFF2-40B4-BE49-F238E27FC236}">
                <a16:creationId xmlns:a16="http://schemas.microsoft.com/office/drawing/2014/main" id="{858971F9-B7C6-3CA7-848D-DD81903B1EDC}"/>
              </a:ext>
            </a:extLst>
          </p:cNvPr>
          <p:cNvSpPr>
            <a:spLocks noGrp="1"/>
          </p:cNvSpPr>
          <p:nvPr>
            <p:ph type="ftr" sz="quarter" idx="15"/>
          </p:nvPr>
        </p:nvSpPr>
        <p:spPr/>
        <p:txBody>
          <a:bodyPr/>
          <a:lstStyle/>
          <a:p>
            <a:r>
              <a:rPr lang="en-US"/>
              <a:t>Presented at the 2026 All Actuaries Summit</a:t>
            </a:r>
            <a:endParaRPr lang="en-AU"/>
          </a:p>
        </p:txBody>
      </p:sp>
      <p:sp>
        <p:nvSpPr>
          <p:cNvPr id="52" name="Slide Number Placeholder 51">
            <a:extLst>
              <a:ext uri="{FF2B5EF4-FFF2-40B4-BE49-F238E27FC236}">
                <a16:creationId xmlns:a16="http://schemas.microsoft.com/office/drawing/2014/main" id="{30B3C8F1-8E4C-9D4F-1B33-1AB20431944F}"/>
              </a:ext>
            </a:extLst>
          </p:cNvPr>
          <p:cNvSpPr>
            <a:spLocks noGrp="1"/>
          </p:cNvSpPr>
          <p:nvPr>
            <p:ph type="sldNum" sz="quarter" idx="16"/>
          </p:nvPr>
        </p:nvSpPr>
        <p:spPr/>
        <p:txBody>
          <a:bodyPr/>
          <a:lstStyle/>
          <a:p>
            <a:fld id="{15DC1CAE-4C83-43B1-8F31-D532E324BE65}" type="slidenum">
              <a:rPr lang="en-AU" smtClean="0"/>
              <a:pPr/>
              <a:t>‹#›</a:t>
            </a:fld>
            <a:endParaRPr lang="en-AU"/>
          </a:p>
        </p:txBody>
      </p:sp>
      <p:sp>
        <p:nvSpPr>
          <p:cNvPr id="54" name="Text Placeholder 13">
            <a:extLst>
              <a:ext uri="{FF2B5EF4-FFF2-40B4-BE49-F238E27FC236}">
                <a16:creationId xmlns:a16="http://schemas.microsoft.com/office/drawing/2014/main" id="{44BA9D09-0721-E6DD-F597-BA22E8384FE8}"/>
              </a:ext>
            </a:extLst>
          </p:cNvPr>
          <p:cNvSpPr>
            <a:spLocks noGrp="1"/>
          </p:cNvSpPr>
          <p:nvPr>
            <p:ph type="body" sz="quarter" idx="20"/>
          </p:nvPr>
        </p:nvSpPr>
        <p:spPr>
          <a:xfrm>
            <a:off x="0" y="0"/>
            <a:ext cx="12192000" cy="72000"/>
          </a:xfrm>
          <a:solidFill>
            <a:schemeClr val="accent1"/>
          </a:solidFill>
        </p:spPr>
        <p:txBody>
          <a:bodyPr/>
          <a:lstStyle>
            <a:lvl1pPr>
              <a:defRPr>
                <a:noFill/>
              </a:defRPr>
            </a:lvl1pPr>
          </a:lstStyle>
          <a:p>
            <a:pPr lvl="0"/>
            <a:r>
              <a:rPr lang="en-US"/>
              <a:t>Click to edit Master text styles</a:t>
            </a:r>
          </a:p>
        </p:txBody>
      </p:sp>
      <p:grpSp>
        <p:nvGrpSpPr>
          <p:cNvPr id="58" name="Group 57">
            <a:extLst>
              <a:ext uri="{FF2B5EF4-FFF2-40B4-BE49-F238E27FC236}">
                <a16:creationId xmlns:a16="http://schemas.microsoft.com/office/drawing/2014/main" id="{FB05D5C9-3EE0-21C8-DC03-2C8BEEE59201}"/>
              </a:ext>
            </a:extLst>
          </p:cNvPr>
          <p:cNvGrpSpPr/>
          <p:nvPr userDrawn="1"/>
        </p:nvGrpSpPr>
        <p:grpSpPr>
          <a:xfrm>
            <a:off x="10694193" y="6202222"/>
            <a:ext cx="1497807" cy="655778"/>
            <a:chOff x="10694193" y="6202222"/>
            <a:chExt cx="1497807" cy="655778"/>
          </a:xfrm>
        </p:grpSpPr>
        <p:sp>
          <p:nvSpPr>
            <p:cNvPr id="59" name="Freeform: Shape 7">
              <a:extLst>
                <a:ext uri="{FF2B5EF4-FFF2-40B4-BE49-F238E27FC236}">
                  <a16:creationId xmlns:a16="http://schemas.microsoft.com/office/drawing/2014/main" id="{703CF85A-F0C6-CB5E-F786-6AB19732DAC4}"/>
                </a:ext>
              </a:extLst>
            </p:cNvPr>
            <p:cNvSpPr>
              <a:spLocks/>
            </p:cNvSpPr>
            <p:nvPr userDrawn="1"/>
          </p:nvSpPr>
          <p:spPr bwMode="auto">
            <a:xfrm>
              <a:off x="10694193" y="6202222"/>
              <a:ext cx="1497807" cy="655778"/>
            </a:xfrm>
            <a:custGeom>
              <a:avLst/>
              <a:gdLst>
                <a:gd name="connsiteX0" fmla="*/ 1385888 w 1497807"/>
                <a:gd name="connsiteY0" fmla="*/ 0 h 655778"/>
                <a:gd name="connsiteX1" fmla="*/ 1497807 w 1497807"/>
                <a:gd name="connsiteY1" fmla="*/ 0 h 655778"/>
                <a:gd name="connsiteX2" fmla="*/ 1497807 w 1497807"/>
                <a:gd name="connsiteY2" fmla="*/ 655777 h 655778"/>
                <a:gd name="connsiteX3" fmla="*/ 1397794 w 1497807"/>
                <a:gd name="connsiteY3" fmla="*/ 655777 h 655778"/>
                <a:gd name="connsiteX4" fmla="*/ 1397794 w 1497807"/>
                <a:gd name="connsiteY4" fmla="*/ 655778 h 655778"/>
                <a:gd name="connsiteX5" fmla="*/ 1174933 w 1497807"/>
                <a:gd name="connsiteY5" fmla="*/ 655778 h 655778"/>
                <a:gd name="connsiteX6" fmla="*/ 1093814 w 1497807"/>
                <a:gd name="connsiteY6" fmla="*/ 655778 h 655778"/>
                <a:gd name="connsiteX7" fmla="*/ 0 w 1497807"/>
                <a:gd name="connsiteY7" fmla="*/ 655778 h 655778"/>
                <a:gd name="connsiteX8" fmla="*/ 176641 w 1497807"/>
                <a:gd name="connsiteY8" fmla="*/ 217998 h 655778"/>
                <a:gd name="connsiteX9" fmla="*/ 481749 w 1497807"/>
                <a:gd name="connsiteY9" fmla="*/ 1 h 655778"/>
                <a:gd name="connsiteX10" fmla="*/ 946128 w 1497807"/>
                <a:gd name="connsiteY10" fmla="*/ 1 h 655778"/>
                <a:gd name="connsiteX11" fmla="*/ 1093814 w 1497807"/>
                <a:gd name="connsiteY11" fmla="*/ 1 h 655778"/>
                <a:gd name="connsiteX12" fmla="*/ 1174933 w 1497807"/>
                <a:gd name="connsiteY12" fmla="*/ 1 h 655778"/>
                <a:gd name="connsiteX13" fmla="*/ 1385888 w 1497807"/>
                <a:gd name="connsiteY13" fmla="*/ 1 h 655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7807" h="655778">
                  <a:moveTo>
                    <a:pt x="1385888" y="0"/>
                  </a:moveTo>
                  <a:lnTo>
                    <a:pt x="1497807" y="0"/>
                  </a:lnTo>
                  <a:lnTo>
                    <a:pt x="1497807" y="655777"/>
                  </a:lnTo>
                  <a:lnTo>
                    <a:pt x="1397794" y="655777"/>
                  </a:lnTo>
                  <a:lnTo>
                    <a:pt x="1397794" y="655778"/>
                  </a:lnTo>
                  <a:lnTo>
                    <a:pt x="1174933" y="655778"/>
                  </a:lnTo>
                  <a:lnTo>
                    <a:pt x="1093814" y="655778"/>
                  </a:lnTo>
                  <a:lnTo>
                    <a:pt x="0" y="655778"/>
                  </a:lnTo>
                  <a:cubicBezTo>
                    <a:pt x="0" y="655778"/>
                    <a:pt x="0" y="655778"/>
                    <a:pt x="176641" y="217998"/>
                  </a:cubicBezTo>
                  <a:cubicBezTo>
                    <a:pt x="264070" y="1"/>
                    <a:pt x="481749" y="1"/>
                    <a:pt x="481749" y="1"/>
                  </a:cubicBezTo>
                  <a:cubicBezTo>
                    <a:pt x="481749" y="1"/>
                    <a:pt x="481749" y="1"/>
                    <a:pt x="946128" y="1"/>
                  </a:cubicBezTo>
                  <a:lnTo>
                    <a:pt x="1093814" y="1"/>
                  </a:lnTo>
                  <a:lnTo>
                    <a:pt x="1174933" y="1"/>
                  </a:lnTo>
                  <a:lnTo>
                    <a:pt x="1385888" y="1"/>
                  </a:lnTo>
                  <a:close/>
                </a:path>
              </a:pathLst>
            </a:custGeom>
            <a:solidFill>
              <a:schemeClr val="tx2"/>
            </a:solidFill>
            <a:ln>
              <a:noFill/>
            </a:ln>
          </p:spPr>
          <p:txBody>
            <a:bodyPr vert="horz" wrap="square" lIns="91440" tIns="45720" rIns="91440" bIns="45720" numCol="1" anchor="t" anchorCtr="0" compatLnSpc="1">
              <a:prstTxWarp prst="textNoShape">
                <a:avLst/>
              </a:prstTxWarp>
              <a:noAutofit/>
            </a:bodyPr>
            <a:lstStyle/>
            <a:p>
              <a:endParaRPr lang="en-AU" sz="1801"/>
            </a:p>
          </p:txBody>
        </p:sp>
        <p:sp>
          <p:nvSpPr>
            <p:cNvPr id="60" name="Freeform 13">
              <a:extLst>
                <a:ext uri="{FF2B5EF4-FFF2-40B4-BE49-F238E27FC236}">
                  <a16:creationId xmlns:a16="http://schemas.microsoft.com/office/drawing/2014/main" id="{3C13F9F5-26B2-1943-A725-91F06D63B42E}"/>
                </a:ext>
              </a:extLst>
            </p:cNvPr>
            <p:cNvSpPr>
              <a:spLocks noEditPoints="1"/>
            </p:cNvSpPr>
            <p:nvPr userDrawn="1"/>
          </p:nvSpPr>
          <p:spPr bwMode="auto">
            <a:xfrm>
              <a:off x="11264195" y="6455500"/>
              <a:ext cx="511319" cy="202665"/>
            </a:xfrm>
            <a:custGeom>
              <a:avLst/>
              <a:gdLst>
                <a:gd name="T0" fmla="*/ 590 w 609"/>
                <a:gd name="T1" fmla="*/ 228 h 241"/>
                <a:gd name="T2" fmla="*/ 609 w 609"/>
                <a:gd name="T3" fmla="*/ 183 h 241"/>
                <a:gd name="T4" fmla="*/ 493 w 609"/>
                <a:gd name="T5" fmla="*/ 183 h 241"/>
                <a:gd name="T6" fmla="*/ 493 w 609"/>
                <a:gd name="T7" fmla="*/ 0 h 241"/>
                <a:gd name="T8" fmla="*/ 426 w 609"/>
                <a:gd name="T9" fmla="*/ 0 h 241"/>
                <a:gd name="T10" fmla="*/ 426 w 609"/>
                <a:gd name="T11" fmla="*/ 241 h 241"/>
                <a:gd name="T12" fmla="*/ 516 w 609"/>
                <a:gd name="T13" fmla="*/ 241 h 241"/>
                <a:gd name="T14" fmla="*/ 570 w 609"/>
                <a:gd name="T15" fmla="*/ 241 h 241"/>
                <a:gd name="T16" fmla="*/ 590 w 609"/>
                <a:gd name="T17" fmla="*/ 228 h 241"/>
                <a:gd name="T18" fmla="*/ 413 w 609"/>
                <a:gd name="T19" fmla="*/ 219 h 241"/>
                <a:gd name="T20" fmla="*/ 412 w 609"/>
                <a:gd name="T21" fmla="*/ 211 h 241"/>
                <a:gd name="T22" fmla="*/ 411 w 609"/>
                <a:gd name="T23" fmla="*/ 210 h 241"/>
                <a:gd name="T24" fmla="*/ 323 w 609"/>
                <a:gd name="T25" fmla="*/ 0 h 241"/>
                <a:gd name="T26" fmla="*/ 259 w 609"/>
                <a:gd name="T27" fmla="*/ 0 h 241"/>
                <a:gd name="T28" fmla="*/ 158 w 609"/>
                <a:gd name="T29" fmla="*/ 241 h 241"/>
                <a:gd name="T30" fmla="*/ 227 w 609"/>
                <a:gd name="T31" fmla="*/ 241 h 241"/>
                <a:gd name="T32" fmla="*/ 291 w 609"/>
                <a:gd name="T33" fmla="*/ 79 h 241"/>
                <a:gd name="T34" fmla="*/ 317 w 609"/>
                <a:gd name="T35" fmla="*/ 147 h 241"/>
                <a:gd name="T36" fmla="*/ 280 w 609"/>
                <a:gd name="T37" fmla="*/ 147 h 241"/>
                <a:gd name="T38" fmla="*/ 260 w 609"/>
                <a:gd name="T39" fmla="*/ 199 h 241"/>
                <a:gd name="T40" fmla="*/ 336 w 609"/>
                <a:gd name="T41" fmla="*/ 199 h 241"/>
                <a:gd name="T42" fmla="*/ 354 w 609"/>
                <a:gd name="T43" fmla="*/ 241 h 241"/>
                <a:gd name="T44" fmla="*/ 391 w 609"/>
                <a:gd name="T45" fmla="*/ 241 h 241"/>
                <a:gd name="T46" fmla="*/ 413 w 609"/>
                <a:gd name="T47" fmla="*/ 219 h 241"/>
                <a:gd name="T48" fmla="*/ 213 w 609"/>
                <a:gd name="T49" fmla="*/ 45 h 241"/>
                <a:gd name="T50" fmla="*/ 232 w 609"/>
                <a:gd name="T51" fmla="*/ 0 h 241"/>
                <a:gd name="T52" fmla="*/ 0 w 609"/>
                <a:gd name="T53" fmla="*/ 0 h 241"/>
                <a:gd name="T54" fmla="*/ 0 w 609"/>
                <a:gd name="T55" fmla="*/ 59 h 241"/>
                <a:gd name="T56" fmla="*/ 72 w 609"/>
                <a:gd name="T57" fmla="*/ 59 h 241"/>
                <a:gd name="T58" fmla="*/ 72 w 609"/>
                <a:gd name="T59" fmla="*/ 241 h 241"/>
                <a:gd name="T60" fmla="*/ 139 w 609"/>
                <a:gd name="T61" fmla="*/ 241 h 241"/>
                <a:gd name="T62" fmla="*/ 139 w 609"/>
                <a:gd name="T63" fmla="*/ 59 h 241"/>
                <a:gd name="T64" fmla="*/ 193 w 609"/>
                <a:gd name="T65" fmla="*/ 59 h 241"/>
                <a:gd name="T66" fmla="*/ 213 w 609"/>
                <a:gd name="T67" fmla="*/ 4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241">
                  <a:moveTo>
                    <a:pt x="590" y="228"/>
                  </a:moveTo>
                  <a:cubicBezTo>
                    <a:pt x="609" y="183"/>
                    <a:pt x="609" y="183"/>
                    <a:pt x="609" y="183"/>
                  </a:cubicBezTo>
                  <a:cubicBezTo>
                    <a:pt x="493" y="183"/>
                    <a:pt x="493" y="183"/>
                    <a:pt x="493" y="183"/>
                  </a:cubicBezTo>
                  <a:cubicBezTo>
                    <a:pt x="493" y="0"/>
                    <a:pt x="493" y="0"/>
                    <a:pt x="493" y="0"/>
                  </a:cubicBezTo>
                  <a:cubicBezTo>
                    <a:pt x="426" y="0"/>
                    <a:pt x="426" y="0"/>
                    <a:pt x="426" y="0"/>
                  </a:cubicBezTo>
                  <a:cubicBezTo>
                    <a:pt x="426" y="241"/>
                    <a:pt x="426" y="241"/>
                    <a:pt x="426" y="241"/>
                  </a:cubicBezTo>
                  <a:cubicBezTo>
                    <a:pt x="516" y="241"/>
                    <a:pt x="516" y="241"/>
                    <a:pt x="516" y="241"/>
                  </a:cubicBezTo>
                  <a:cubicBezTo>
                    <a:pt x="570" y="241"/>
                    <a:pt x="570" y="241"/>
                    <a:pt x="570" y="241"/>
                  </a:cubicBezTo>
                  <a:cubicBezTo>
                    <a:pt x="579" y="241"/>
                    <a:pt x="587" y="236"/>
                    <a:pt x="590" y="228"/>
                  </a:cubicBezTo>
                  <a:close/>
                  <a:moveTo>
                    <a:pt x="413" y="219"/>
                  </a:moveTo>
                  <a:cubicBezTo>
                    <a:pt x="413" y="216"/>
                    <a:pt x="413" y="214"/>
                    <a:pt x="412" y="211"/>
                  </a:cubicBezTo>
                  <a:cubicBezTo>
                    <a:pt x="411" y="210"/>
                    <a:pt x="411" y="210"/>
                    <a:pt x="411" y="210"/>
                  </a:cubicBezTo>
                  <a:cubicBezTo>
                    <a:pt x="323" y="0"/>
                    <a:pt x="323" y="0"/>
                    <a:pt x="323" y="0"/>
                  </a:cubicBezTo>
                  <a:cubicBezTo>
                    <a:pt x="259" y="0"/>
                    <a:pt x="259" y="0"/>
                    <a:pt x="259" y="0"/>
                  </a:cubicBezTo>
                  <a:cubicBezTo>
                    <a:pt x="158" y="241"/>
                    <a:pt x="158" y="241"/>
                    <a:pt x="158" y="241"/>
                  </a:cubicBezTo>
                  <a:cubicBezTo>
                    <a:pt x="227" y="241"/>
                    <a:pt x="227" y="241"/>
                    <a:pt x="227" y="241"/>
                  </a:cubicBezTo>
                  <a:cubicBezTo>
                    <a:pt x="291" y="79"/>
                    <a:pt x="291" y="79"/>
                    <a:pt x="291" y="79"/>
                  </a:cubicBezTo>
                  <a:cubicBezTo>
                    <a:pt x="317" y="147"/>
                    <a:pt x="317" y="147"/>
                    <a:pt x="317" y="147"/>
                  </a:cubicBezTo>
                  <a:cubicBezTo>
                    <a:pt x="280" y="147"/>
                    <a:pt x="280" y="147"/>
                    <a:pt x="280" y="147"/>
                  </a:cubicBezTo>
                  <a:cubicBezTo>
                    <a:pt x="260" y="199"/>
                    <a:pt x="260" y="199"/>
                    <a:pt x="260" y="199"/>
                  </a:cubicBezTo>
                  <a:cubicBezTo>
                    <a:pt x="336" y="199"/>
                    <a:pt x="336" y="199"/>
                    <a:pt x="336" y="199"/>
                  </a:cubicBezTo>
                  <a:cubicBezTo>
                    <a:pt x="354" y="241"/>
                    <a:pt x="354" y="241"/>
                    <a:pt x="354" y="241"/>
                  </a:cubicBezTo>
                  <a:cubicBezTo>
                    <a:pt x="391" y="241"/>
                    <a:pt x="391" y="241"/>
                    <a:pt x="391" y="241"/>
                  </a:cubicBezTo>
                  <a:cubicBezTo>
                    <a:pt x="404" y="241"/>
                    <a:pt x="413" y="231"/>
                    <a:pt x="413" y="219"/>
                  </a:cubicBezTo>
                  <a:moveTo>
                    <a:pt x="213" y="45"/>
                  </a:moveTo>
                  <a:cubicBezTo>
                    <a:pt x="232" y="0"/>
                    <a:pt x="232" y="0"/>
                    <a:pt x="232" y="0"/>
                  </a:cubicBezTo>
                  <a:cubicBezTo>
                    <a:pt x="0" y="0"/>
                    <a:pt x="0" y="0"/>
                    <a:pt x="0" y="0"/>
                  </a:cubicBezTo>
                  <a:cubicBezTo>
                    <a:pt x="0" y="59"/>
                    <a:pt x="0" y="59"/>
                    <a:pt x="0" y="59"/>
                  </a:cubicBezTo>
                  <a:cubicBezTo>
                    <a:pt x="72" y="59"/>
                    <a:pt x="72" y="59"/>
                    <a:pt x="72" y="59"/>
                  </a:cubicBezTo>
                  <a:cubicBezTo>
                    <a:pt x="72" y="241"/>
                    <a:pt x="72" y="241"/>
                    <a:pt x="72" y="241"/>
                  </a:cubicBezTo>
                  <a:cubicBezTo>
                    <a:pt x="139" y="241"/>
                    <a:pt x="139" y="241"/>
                    <a:pt x="139" y="241"/>
                  </a:cubicBezTo>
                  <a:cubicBezTo>
                    <a:pt x="139" y="59"/>
                    <a:pt x="139" y="59"/>
                    <a:pt x="139" y="59"/>
                  </a:cubicBezTo>
                  <a:cubicBezTo>
                    <a:pt x="193" y="59"/>
                    <a:pt x="193" y="59"/>
                    <a:pt x="193" y="59"/>
                  </a:cubicBezTo>
                  <a:cubicBezTo>
                    <a:pt x="202" y="59"/>
                    <a:pt x="210" y="53"/>
                    <a:pt x="213" y="45"/>
                  </a:cubicBezTo>
                  <a:close/>
                </a:path>
              </a:pathLst>
            </a:custGeom>
            <a:solidFill>
              <a:srgbClr val="80C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801"/>
            </a:p>
          </p:txBody>
        </p:sp>
      </p:grpSp>
      <p:sp>
        <p:nvSpPr>
          <p:cNvPr id="61" name="Title 60">
            <a:extLst>
              <a:ext uri="{FF2B5EF4-FFF2-40B4-BE49-F238E27FC236}">
                <a16:creationId xmlns:a16="http://schemas.microsoft.com/office/drawing/2014/main" id="{E7D3E64A-934B-38A3-DA1E-C604977C005E}"/>
              </a:ext>
            </a:extLst>
          </p:cNvPr>
          <p:cNvSpPr>
            <a:spLocks noGrp="1"/>
          </p:cNvSpPr>
          <p:nvPr>
            <p:ph type="title"/>
          </p:nvPr>
        </p:nvSpPr>
        <p:spPr>
          <a:xfrm>
            <a:off x="476250" y="527051"/>
            <a:ext cx="2838449" cy="632514"/>
          </a:xfrm>
        </p:spPr>
        <p:txBody>
          <a:bodyPr/>
          <a:lstStyle/>
          <a:p>
            <a:r>
              <a:rPr lang="en-US"/>
              <a:t>Click to edit Master title style</a:t>
            </a:r>
            <a:endParaRPr lang="en-AU"/>
          </a:p>
        </p:txBody>
      </p:sp>
      <p:sp>
        <p:nvSpPr>
          <p:cNvPr id="62" name="Text Placeholder 8">
            <a:extLst>
              <a:ext uri="{FF2B5EF4-FFF2-40B4-BE49-F238E27FC236}">
                <a16:creationId xmlns:a16="http://schemas.microsoft.com/office/drawing/2014/main" id="{DB80BB46-24F8-0500-5A46-7C4FC8BB0B51}"/>
              </a:ext>
            </a:extLst>
          </p:cNvPr>
          <p:cNvSpPr>
            <a:spLocks noGrp="1"/>
          </p:cNvSpPr>
          <p:nvPr>
            <p:ph type="body" sz="quarter" idx="13"/>
          </p:nvPr>
        </p:nvSpPr>
        <p:spPr>
          <a:xfrm>
            <a:off x="478201" y="1351432"/>
            <a:ext cx="2849200" cy="450864"/>
          </a:xfrm>
        </p:spPr>
        <p:txBody>
          <a:bodyPr/>
          <a:lstStyle>
            <a:lvl1pPr>
              <a:lnSpc>
                <a:spcPct val="100000"/>
              </a:lnSpc>
              <a:spcBef>
                <a:spcPts val="0"/>
              </a:spcBef>
              <a:spcAft>
                <a:spcPts val="0"/>
              </a:spcAft>
              <a:defRPr sz="1600">
                <a:solidFill>
                  <a:schemeClr val="tx2"/>
                </a:solidFill>
                <a:latin typeface="Pluto Sans Medium" panose="02000000000000000000" pitchFamily="50" charset="0"/>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27387809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userDrawn="1">
  <p:cSld name="Assets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8654FCD-34AE-4B42-9022-EF88287D5814}"/>
              </a:ext>
            </a:extLst>
          </p:cNvPr>
          <p:cNvGraphicFramePr>
            <a:graphicFrameLocks noChangeAspect="1"/>
          </p:cNvGraphicFramePr>
          <p:nvPr userDrawn="1">
            <p:custDataLst>
              <p:tags r:id="rId1"/>
            </p:custDataLst>
            <p:extLst>
              <p:ext uri="{D42A27DB-BD31-4B8C-83A1-F6EECF244321}">
                <p14:modId xmlns:p14="http://schemas.microsoft.com/office/powerpoint/2010/main" val="1727953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5" progId="TCLayout.ActiveDocument.1">
                  <p:embed/>
                </p:oleObj>
              </mc:Choice>
              <mc:Fallback>
                <p:oleObj name="think-cell Slide" r:id="rId3" imgW="306" imgH="305" progId="TCLayout.ActiveDocument.1">
                  <p:embed/>
                  <p:pic>
                    <p:nvPicPr>
                      <p:cNvPr id="3" name="Object 2" hidden="1">
                        <a:extLst>
                          <a:ext uri="{FF2B5EF4-FFF2-40B4-BE49-F238E27FC236}">
                            <a16:creationId xmlns:a16="http://schemas.microsoft.com/office/drawing/2014/main" id="{A8654FCD-34AE-4B42-9022-EF88287D58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107">
            <a:extLst>
              <a:ext uri="{FF2B5EF4-FFF2-40B4-BE49-F238E27FC236}">
                <a16:creationId xmlns:a16="http://schemas.microsoft.com/office/drawing/2014/main" id="{A0072F5F-A554-43CA-96E7-340C7E44B566}"/>
              </a:ext>
            </a:extLst>
          </p:cNvPr>
          <p:cNvSpPr>
            <a:spLocks noGrp="1"/>
          </p:cNvSpPr>
          <p:nvPr>
            <p:ph type="body" sz="quarter" idx="28"/>
          </p:nvPr>
        </p:nvSpPr>
        <p:spPr>
          <a:xfrm>
            <a:off x="0" y="0"/>
            <a:ext cx="12192000" cy="72000"/>
          </a:xfrm>
          <a:solidFill>
            <a:schemeClr val="accent1"/>
          </a:solidFill>
          <a:ln w="0">
            <a:noFill/>
          </a:ln>
        </p:spPr>
        <p:txBody>
          <a:bodyPr/>
          <a:lstStyle>
            <a:lvl1pPr>
              <a:defRPr>
                <a:noFill/>
              </a:defRPr>
            </a:lvl1pPr>
          </a:lstStyle>
          <a:p>
            <a:pPr lvl="0"/>
            <a:r>
              <a:rPr lang="en-US"/>
              <a:t>Click to edit Master text styles</a:t>
            </a:r>
          </a:p>
        </p:txBody>
      </p:sp>
    </p:spTree>
    <p:extLst>
      <p:ext uri="{BB962C8B-B14F-4D97-AF65-F5344CB8AC3E}">
        <p14:creationId xmlns:p14="http://schemas.microsoft.com/office/powerpoint/2010/main" val="1067777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AA375B-0FCD-48C1-9607-4B756F134692}"/>
              </a:ext>
            </a:extLst>
          </p:cNvPr>
          <p:cNvSpPr>
            <a:spLocks noGrp="1"/>
          </p:cNvSpPr>
          <p:nvPr>
            <p:ph type="sldNum" sz="quarter" idx="10"/>
          </p:nvPr>
        </p:nvSpPr>
        <p:spPr/>
        <p:txBody>
          <a:bodyPr/>
          <a:lstStyle/>
          <a:p>
            <a:fld id="{97ED8D59-B415-4074-B425-DC47C63101D6}" type="slidenum">
              <a:rPr lang="en-AU" smtClean="0"/>
              <a:pPr/>
              <a:t>‹#›</a:t>
            </a:fld>
            <a:endParaRPr lang="en-AU"/>
          </a:p>
        </p:txBody>
      </p:sp>
      <p:sp>
        <p:nvSpPr>
          <p:cNvPr id="4" name="Text Placeholder 107">
            <a:extLst>
              <a:ext uri="{FF2B5EF4-FFF2-40B4-BE49-F238E27FC236}">
                <a16:creationId xmlns:a16="http://schemas.microsoft.com/office/drawing/2014/main" id="{A0072F5F-A554-43CA-96E7-340C7E44B566}"/>
              </a:ext>
            </a:extLst>
          </p:cNvPr>
          <p:cNvSpPr>
            <a:spLocks noGrp="1"/>
          </p:cNvSpPr>
          <p:nvPr>
            <p:ph type="body" sz="quarter" idx="28"/>
          </p:nvPr>
        </p:nvSpPr>
        <p:spPr>
          <a:xfrm>
            <a:off x="0" y="0"/>
            <a:ext cx="12192000" cy="72000"/>
          </a:xfrm>
          <a:solidFill>
            <a:schemeClr val="accent1"/>
          </a:solidFill>
          <a:ln w="0">
            <a:noFill/>
          </a:ln>
        </p:spPr>
        <p:txBody>
          <a:bodyPr/>
          <a:lstStyle>
            <a:lvl1pPr>
              <a:defRPr>
                <a:noFill/>
              </a:defRPr>
            </a:lvl1pPr>
          </a:lstStyle>
          <a:p>
            <a:pPr lvl="0"/>
            <a:r>
              <a:rPr lang="en-US"/>
              <a:t>Click to edit Master text styles</a:t>
            </a:r>
          </a:p>
        </p:txBody>
      </p:sp>
      <p:sp>
        <p:nvSpPr>
          <p:cNvPr id="5" name="Title 4">
            <a:extLst>
              <a:ext uri="{FF2B5EF4-FFF2-40B4-BE49-F238E27FC236}">
                <a16:creationId xmlns:a16="http://schemas.microsoft.com/office/drawing/2014/main" id="{6C4D83D7-8519-4B4F-809D-155D6D96EE16}"/>
              </a:ext>
            </a:extLst>
          </p:cNvPr>
          <p:cNvSpPr>
            <a:spLocks noGrp="1"/>
          </p:cNvSpPr>
          <p:nvPr>
            <p:ph type="title" hasCustomPrompt="1"/>
          </p:nvPr>
        </p:nvSpPr>
        <p:spPr/>
        <p:txBody>
          <a:bodyPr/>
          <a:lstStyle>
            <a:lvl1pPr>
              <a:defRPr/>
            </a:lvl1pPr>
          </a:lstStyle>
          <a:p>
            <a:r>
              <a:rPr lang="en-US"/>
              <a:t>Click to edit</a:t>
            </a:r>
            <a:br>
              <a:rPr lang="en-US"/>
            </a:br>
            <a:r>
              <a:rPr lang="en-US"/>
              <a:t>Master title style</a:t>
            </a:r>
            <a:endParaRPr lang="en-AU"/>
          </a:p>
        </p:txBody>
      </p:sp>
      <p:sp>
        <p:nvSpPr>
          <p:cNvPr id="7" name="Content Placeholder 6">
            <a:extLst>
              <a:ext uri="{FF2B5EF4-FFF2-40B4-BE49-F238E27FC236}">
                <a16:creationId xmlns:a16="http://schemas.microsoft.com/office/drawing/2014/main" id="{48579450-1B2C-407C-9F0C-E624A63D2309}"/>
              </a:ext>
            </a:extLst>
          </p:cNvPr>
          <p:cNvSpPr>
            <a:spLocks noGrp="1"/>
          </p:cNvSpPr>
          <p:nvPr>
            <p:ph sz="quarter" idx="29"/>
          </p:nvPr>
        </p:nvSpPr>
        <p:spPr>
          <a:xfrm>
            <a:off x="511908" y="1808163"/>
            <a:ext cx="11168185" cy="396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144576"/>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 id="2147483670" r:id="rId22"/>
    <p:sldLayoutId id="2147483671" r:id="rId23"/>
    <p:sldLayoutId id="2147483672" r:id="rId24"/>
    <p:sldLayoutId id="2147483673" r:id="rId25"/>
  </p:sldLayoutIdLst>
  <p:hf sldNum="0" hd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1426046" y="2021693"/>
            <a:ext cx="9822057" cy="886673"/>
          </a:xfrm>
        </p:spPr>
        <p:txBody>
          <a:bodyPr/>
          <a:lstStyle/>
          <a:p>
            <a:r>
              <a:rPr lang="en-AU" b="1">
                <a:latin typeface="Aptos Display" panose="020B0004020202020204" pitchFamily="34" charset="0"/>
              </a:rPr>
              <a:t>Group TPD - Powering Sustainability</a:t>
            </a:r>
            <a:endParaRPr lang="en-US" b="1">
              <a:solidFill>
                <a:schemeClr val="tx2"/>
              </a:solidFill>
              <a:latin typeface="Aptos Display" panose="020B0004020202020204" pitchFamily="34" charset="0"/>
            </a:endParaRP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1426047" y="3028929"/>
            <a:ext cx="5802764" cy="1598604"/>
          </a:xfrm>
        </p:spPr>
        <p:txBody>
          <a:bodyPr/>
          <a:lstStyle/>
          <a:p>
            <a:r>
              <a:rPr lang="en-US" dirty="0">
                <a:solidFill>
                  <a:schemeClr val="tx2"/>
                </a:solidFill>
                <a:latin typeface="Aptos Display" panose="020B0004020202020204" pitchFamily="34" charset="0"/>
              </a:rPr>
              <a:t>Presenter:</a:t>
            </a:r>
          </a:p>
          <a:p>
            <a:r>
              <a:rPr lang="en-US" dirty="0">
                <a:solidFill>
                  <a:schemeClr val="tx2"/>
                </a:solidFill>
                <a:latin typeface="Aptos Display" panose="020B0004020202020204" pitchFamily="34" charset="0"/>
              </a:rPr>
              <a:t>Michael Lin – TAL</a:t>
            </a:r>
          </a:p>
          <a:p>
            <a:r>
              <a:rPr lang="en-US" dirty="0">
                <a:solidFill>
                  <a:schemeClr val="tx2"/>
                </a:solidFill>
                <a:latin typeface="Aptos Display" panose="020B0004020202020204" pitchFamily="34" charset="0"/>
              </a:rPr>
              <a:t>Richard Land - </a:t>
            </a:r>
            <a:r>
              <a:rPr lang="en-US" dirty="0" err="1">
                <a:solidFill>
                  <a:schemeClr val="tx2"/>
                </a:solidFill>
                <a:latin typeface="Aptos Display" panose="020B0004020202020204" pitchFamily="34" charset="0"/>
              </a:rPr>
              <a:t>AustralianSuper</a:t>
            </a:r>
            <a:endParaRPr lang="en-US" dirty="0">
              <a:solidFill>
                <a:schemeClr val="tx2"/>
              </a:solidFill>
              <a:latin typeface="Aptos Display" panose="020B0004020202020204" pitchFamily="34" charset="0"/>
            </a:endParaRPr>
          </a:p>
          <a:p>
            <a:endParaRPr lang="en-US" dirty="0">
              <a:solidFill>
                <a:schemeClr val="tx2"/>
              </a:solidFill>
              <a:latin typeface="Aptos Display" panose="020B0004020202020204" pitchFamily="34" charset="0"/>
            </a:endParaRPr>
          </a:p>
          <a:p>
            <a:r>
              <a:rPr lang="en-US" dirty="0">
                <a:solidFill>
                  <a:schemeClr val="tx2"/>
                </a:solidFill>
                <a:latin typeface="Aptos Display" panose="020B0004020202020204" pitchFamily="34" charset="0"/>
              </a:rPr>
              <a:t>Chair: Joyce Wang - Cbus</a:t>
            </a:r>
          </a:p>
          <a:p>
            <a:endParaRPr lang="en-US" dirty="0">
              <a:solidFill>
                <a:schemeClr val="tx2"/>
              </a:solidFill>
              <a:latin typeface="Aptos Display" panose="020B0004020202020204" pitchFamily="34" charset="0"/>
            </a:endParaRPr>
          </a:p>
          <a:p>
            <a:r>
              <a:rPr lang="en-US" b="1" dirty="0">
                <a:solidFill>
                  <a:schemeClr val="tx2"/>
                </a:solidFill>
                <a:latin typeface="Aptos Display" panose="020B0004020202020204" pitchFamily="34" charset="0"/>
              </a:rPr>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accent1"/>
                </a:solidFill>
                <a:latin typeface="Aptos Display" panose="020B0004020202020204" pitchFamily="34" charset="0"/>
              </a:rPr>
              <a:t>Presented at the 2026 All Actuaries Summit</a:t>
            </a:r>
          </a:p>
        </p:txBody>
      </p:sp>
    </p:spTree>
    <p:extLst>
      <p:ext uri="{BB962C8B-B14F-4D97-AF65-F5344CB8AC3E}">
        <p14:creationId xmlns:p14="http://schemas.microsoft.com/office/powerpoint/2010/main" val="3432916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BFE2E-11D2-092F-614E-9B20B128E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236F4-5495-AAF6-2C1C-A7CFA45BBBF7}"/>
              </a:ext>
            </a:extLst>
          </p:cNvPr>
          <p:cNvSpPr>
            <a:spLocks noGrp="1"/>
          </p:cNvSpPr>
          <p:nvPr>
            <p:ph type="title"/>
          </p:nvPr>
        </p:nvSpPr>
        <p:spPr/>
        <p:txBody>
          <a:bodyPr/>
          <a:lstStyle/>
          <a:p>
            <a:r>
              <a:rPr lang="en-US">
                <a:latin typeface="Calibri"/>
                <a:ea typeface="Calibri"/>
                <a:cs typeface="Calibri"/>
              </a:rPr>
              <a:t>Let’s Recalibrate</a:t>
            </a:r>
          </a:p>
        </p:txBody>
      </p:sp>
      <p:sp>
        <p:nvSpPr>
          <p:cNvPr id="3" name="Text Placeholder 2">
            <a:extLst>
              <a:ext uri="{FF2B5EF4-FFF2-40B4-BE49-F238E27FC236}">
                <a16:creationId xmlns:a16="http://schemas.microsoft.com/office/drawing/2014/main" id="{EAB9FE9D-29A3-236A-B504-2256C7DF6F8B}"/>
              </a:ext>
            </a:extLst>
          </p:cNvPr>
          <p:cNvSpPr>
            <a:spLocks noGrp="1"/>
          </p:cNvSpPr>
          <p:nvPr>
            <p:ph type="body" sz="quarter" idx="10"/>
          </p:nvPr>
        </p:nvSpPr>
        <p:spPr/>
        <p:txBody>
          <a:bodyPr/>
          <a:lstStyle/>
          <a:p>
            <a:r>
              <a:rPr lang="en-US">
                <a:latin typeface="Calibri"/>
                <a:ea typeface="Calibri"/>
                <a:cs typeface="Calibri"/>
              </a:rPr>
              <a:t>03</a:t>
            </a:r>
          </a:p>
        </p:txBody>
      </p:sp>
      <p:sp>
        <p:nvSpPr>
          <p:cNvPr id="4" name="Footer Placeholder 4">
            <a:extLst>
              <a:ext uri="{FF2B5EF4-FFF2-40B4-BE49-F238E27FC236}">
                <a16:creationId xmlns:a16="http://schemas.microsoft.com/office/drawing/2014/main" id="{01340E33-D6B0-8785-7748-C8831E38B2D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Aptos Display" panose="020B0004020202020204" pitchFamily="34" charset="0"/>
                <a:ea typeface="Calibri"/>
                <a:cs typeface="Calibri"/>
              </a:rPr>
              <a:t>Presented at the 2026 All Actuaries Summit</a:t>
            </a:r>
          </a:p>
        </p:txBody>
      </p:sp>
    </p:spTree>
    <p:extLst>
      <p:ext uri="{BB962C8B-B14F-4D97-AF65-F5344CB8AC3E}">
        <p14:creationId xmlns:p14="http://schemas.microsoft.com/office/powerpoint/2010/main" val="1052601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7E9A9-1BCA-D2CF-DEF8-0A4B8A602DA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C0BC25E-64E3-622E-00E4-4D2FBB6A1892}"/>
              </a:ext>
            </a:extLst>
          </p:cNvPr>
          <p:cNvSpPr>
            <a:spLocks noGrp="1"/>
          </p:cNvSpPr>
          <p:nvPr>
            <p:ph type="title"/>
          </p:nvPr>
        </p:nvSpPr>
        <p:spPr>
          <a:xfrm>
            <a:off x="326848" y="574811"/>
            <a:ext cx="10987858" cy="443688"/>
          </a:xfrm>
        </p:spPr>
        <p:txBody>
          <a:bodyPr/>
          <a:lstStyle/>
          <a:p>
            <a:r>
              <a:rPr lang="en-US" sz="2800" b="1" dirty="0">
                <a:solidFill>
                  <a:schemeClr val="accent1"/>
                </a:solidFill>
                <a:latin typeface="Aptos Display" panose="020B0004020202020204" pitchFamily="34" charset="0"/>
                <a:ea typeface="Calibri"/>
                <a:cs typeface="Calibri"/>
              </a:rPr>
              <a:t>Disability Insurance Taskforce 2024 - Group Insurance</a:t>
            </a:r>
          </a:p>
        </p:txBody>
      </p:sp>
      <p:sp>
        <p:nvSpPr>
          <p:cNvPr id="2" name="Footer Placeholder 4">
            <a:extLst>
              <a:ext uri="{FF2B5EF4-FFF2-40B4-BE49-F238E27FC236}">
                <a16:creationId xmlns:a16="http://schemas.microsoft.com/office/drawing/2014/main" id="{46FCABCA-739F-9D58-0C4D-F78D2693734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sz="1000" baseline="0">
                <a:solidFill>
                  <a:srgbClr val="3C69FF"/>
                </a:solidFill>
                <a:latin typeface="Aptos Display" panose="020B0004020202020204" pitchFamily="34" charset="0"/>
              </a:rPr>
              <a:t>Presented at the 2026 All Actuaries Summit</a:t>
            </a:r>
            <a:endParaRPr lang="en-GB">
              <a:solidFill>
                <a:schemeClr val="tx1"/>
              </a:solidFill>
              <a:latin typeface="Aptos Display" panose="020B0004020202020204" pitchFamily="34" charset="0"/>
              <a:ea typeface="Calibri"/>
              <a:cs typeface="Calibri"/>
            </a:endParaRPr>
          </a:p>
        </p:txBody>
      </p:sp>
      <p:sp>
        <p:nvSpPr>
          <p:cNvPr id="3" name="Content Placeholder 8">
            <a:extLst>
              <a:ext uri="{FF2B5EF4-FFF2-40B4-BE49-F238E27FC236}">
                <a16:creationId xmlns:a16="http://schemas.microsoft.com/office/drawing/2014/main" id="{041E1052-189C-C9F5-8228-5000ED24467E}"/>
              </a:ext>
            </a:extLst>
          </p:cNvPr>
          <p:cNvSpPr>
            <a:spLocks noGrp="1"/>
          </p:cNvSpPr>
          <p:nvPr>
            <p:ph idx="1"/>
          </p:nvPr>
        </p:nvSpPr>
        <p:spPr>
          <a:xfrm>
            <a:off x="966927" y="2999079"/>
            <a:ext cx="6286915" cy="2546150"/>
          </a:xfrm>
        </p:spPr>
        <p:txBody>
          <a:bodyPr/>
          <a:lstStyle/>
          <a:p>
            <a:pPr marL="342900" indent="-342900">
              <a:spcAft>
                <a:spcPts val="0"/>
              </a:spcAft>
              <a:buFont typeface="Arial" panose="020B0604020202020204" pitchFamily="34" charset="0"/>
              <a:buChar char="•"/>
            </a:pPr>
            <a:r>
              <a:rPr lang="en-US" sz="2400" dirty="0">
                <a:latin typeface="Aptos Display" panose="020B0004020202020204" pitchFamily="34" charset="0"/>
                <a:ea typeface="Calibri"/>
                <a:cs typeface="Calibri"/>
              </a:rPr>
              <a:t>SIS Act refocused on TPD </a:t>
            </a:r>
            <a:r>
              <a:rPr lang="en-US" sz="2400" b="1" i="1" dirty="0">
                <a:latin typeface="Aptos Display" panose="020B0004020202020204" pitchFamily="34" charset="0"/>
                <a:ea typeface="Calibri"/>
                <a:cs typeface="Calibri"/>
              </a:rPr>
              <a:t>or</a:t>
            </a:r>
            <a:r>
              <a:rPr lang="en-US" sz="2400" dirty="0">
                <a:latin typeface="Aptos Display" panose="020B0004020202020204" pitchFamily="34" charset="0"/>
                <a:ea typeface="Calibri"/>
                <a:cs typeface="Calibri"/>
              </a:rPr>
              <a:t> income stream benefits</a:t>
            </a:r>
          </a:p>
          <a:p>
            <a:pPr marL="342900" indent="-342900">
              <a:spcAft>
                <a:spcPts val="0"/>
              </a:spcAft>
              <a:buFont typeface="Arial" panose="020B0604020202020204" pitchFamily="34" charset="0"/>
              <a:buChar char="•"/>
            </a:pPr>
            <a:r>
              <a:rPr lang="en-US" sz="2400" dirty="0">
                <a:latin typeface="Aptos Display" panose="020B0004020202020204" pitchFamily="34" charset="0"/>
                <a:ea typeface="Calibri"/>
                <a:cs typeface="Calibri"/>
              </a:rPr>
              <a:t>Underwriting for above default cover</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TPD work definitions</a:t>
            </a:r>
          </a:p>
        </p:txBody>
      </p:sp>
      <p:pic>
        <p:nvPicPr>
          <p:cNvPr id="5" name="Picture 4" descr="A group of people with different thoughts  AI-generated content may be incorrect.">
            <a:extLst>
              <a:ext uri="{FF2B5EF4-FFF2-40B4-BE49-F238E27FC236}">
                <a16:creationId xmlns:a16="http://schemas.microsoft.com/office/drawing/2014/main" id="{49B81451-9D9B-9676-FF44-96872722EC0A}"/>
              </a:ext>
            </a:extLst>
          </p:cNvPr>
          <p:cNvPicPr>
            <a:picLocks noChangeAspect="1"/>
          </p:cNvPicPr>
          <p:nvPr/>
        </p:nvPicPr>
        <p:blipFill>
          <a:blip r:embed="rId3"/>
          <a:srcRect t="-56" r="2899" b="2158"/>
          <a:stretch>
            <a:fillRect/>
          </a:stretch>
        </p:blipFill>
        <p:spPr>
          <a:xfrm>
            <a:off x="7578981" y="1715165"/>
            <a:ext cx="3256331" cy="3305997"/>
          </a:xfrm>
          <a:prstGeom prst="rect">
            <a:avLst/>
          </a:prstGeom>
        </p:spPr>
      </p:pic>
      <p:sp>
        <p:nvSpPr>
          <p:cNvPr id="6" name="Title 7">
            <a:extLst>
              <a:ext uri="{FF2B5EF4-FFF2-40B4-BE49-F238E27FC236}">
                <a16:creationId xmlns:a16="http://schemas.microsoft.com/office/drawing/2014/main" id="{934D682B-FF5A-17E0-D0FD-A78192810E99}"/>
              </a:ext>
            </a:extLst>
          </p:cNvPr>
          <p:cNvSpPr txBox="1">
            <a:spLocks/>
          </p:cNvSpPr>
          <p:nvPr/>
        </p:nvSpPr>
        <p:spPr>
          <a:xfrm>
            <a:off x="326847" y="1306533"/>
            <a:ext cx="2812593" cy="4436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2800" b="1" dirty="0">
                <a:solidFill>
                  <a:schemeClr val="accent1"/>
                </a:solidFill>
                <a:latin typeface="Aptos Display" panose="020B0004020202020204" pitchFamily="34" charset="0"/>
                <a:ea typeface="Calibri"/>
                <a:cs typeface="Calibri"/>
              </a:rPr>
              <a:t>Problems</a:t>
            </a:r>
          </a:p>
        </p:txBody>
      </p:sp>
      <p:sp>
        <p:nvSpPr>
          <p:cNvPr id="7" name="Title 7">
            <a:extLst>
              <a:ext uri="{FF2B5EF4-FFF2-40B4-BE49-F238E27FC236}">
                <a16:creationId xmlns:a16="http://schemas.microsoft.com/office/drawing/2014/main" id="{A916D820-272F-C6F4-B6CA-09CF153B147C}"/>
              </a:ext>
            </a:extLst>
          </p:cNvPr>
          <p:cNvSpPr txBox="1">
            <a:spLocks/>
          </p:cNvSpPr>
          <p:nvPr/>
        </p:nvSpPr>
        <p:spPr>
          <a:xfrm>
            <a:off x="441619" y="2533368"/>
            <a:ext cx="3452201" cy="4436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2800" b="1" dirty="0">
                <a:solidFill>
                  <a:schemeClr val="accent1"/>
                </a:solidFill>
                <a:latin typeface="Aptos Display" panose="020B0004020202020204" pitchFamily="34" charset="0"/>
                <a:ea typeface="Calibri"/>
                <a:cs typeface="Calibri"/>
              </a:rPr>
              <a:t>Recommendations</a:t>
            </a:r>
          </a:p>
        </p:txBody>
      </p:sp>
      <p:sp>
        <p:nvSpPr>
          <p:cNvPr id="9" name="Content Placeholder 8">
            <a:extLst>
              <a:ext uri="{FF2B5EF4-FFF2-40B4-BE49-F238E27FC236}">
                <a16:creationId xmlns:a16="http://schemas.microsoft.com/office/drawing/2014/main" id="{A0DED58A-F88A-A476-9DC4-9D18C7AA80A8}"/>
              </a:ext>
            </a:extLst>
          </p:cNvPr>
          <p:cNvSpPr txBox="1">
            <a:spLocks/>
          </p:cNvSpPr>
          <p:nvPr/>
        </p:nvSpPr>
        <p:spPr>
          <a:xfrm>
            <a:off x="895142" y="1721708"/>
            <a:ext cx="6286915" cy="55667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600"/>
              </a:spcBef>
              <a:spcAft>
                <a:spcPts val="0"/>
              </a:spcAft>
              <a:buFont typeface="Arial" panose="020B0604020202020204" pitchFamily="34" charset="0"/>
              <a:buChar char="•"/>
            </a:pPr>
            <a:r>
              <a:rPr lang="en-US" sz="2400" dirty="0">
                <a:latin typeface="Aptos Display" panose="020B0004020202020204" pitchFamily="34" charset="0"/>
                <a:ea typeface="Calibri"/>
                <a:cs typeface="Calibri"/>
              </a:rPr>
              <a:t>Lump sum</a:t>
            </a:r>
          </a:p>
          <a:p>
            <a:r>
              <a:rPr lang="en-US" sz="2400" dirty="0">
                <a:latin typeface="Aptos Display" panose="020B0004020202020204" pitchFamily="34" charset="0"/>
                <a:ea typeface="Calibri"/>
                <a:cs typeface="Calibri"/>
              </a:rPr>
              <a:t> </a:t>
            </a:r>
          </a:p>
        </p:txBody>
      </p:sp>
    </p:spTree>
    <p:extLst>
      <p:ext uri="{BB962C8B-B14F-4D97-AF65-F5344CB8AC3E}">
        <p14:creationId xmlns:p14="http://schemas.microsoft.com/office/powerpoint/2010/main" val="1761689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96FCA-8EE0-9422-56E0-947461EE793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8E982D6-D2A9-7CE5-3883-72A453BB1A12}"/>
              </a:ext>
            </a:extLst>
          </p:cNvPr>
          <p:cNvSpPr>
            <a:spLocks noGrp="1"/>
          </p:cNvSpPr>
          <p:nvPr>
            <p:ph type="title"/>
          </p:nvPr>
        </p:nvSpPr>
        <p:spPr>
          <a:xfrm>
            <a:off x="326848" y="288389"/>
            <a:ext cx="10558865" cy="1232435"/>
          </a:xfrm>
        </p:spPr>
        <p:txBody>
          <a:bodyPr/>
          <a:lstStyle/>
          <a:p>
            <a:r>
              <a:rPr lang="en-US" sz="2800" b="1" dirty="0">
                <a:solidFill>
                  <a:schemeClr val="accent1"/>
                </a:solidFill>
                <a:latin typeface="Aptos Display" panose="020B0004020202020204" pitchFamily="34" charset="0"/>
                <a:ea typeface="Calibri"/>
                <a:cs typeface="Calibri"/>
              </a:rPr>
              <a:t>Options for consideration</a:t>
            </a:r>
          </a:p>
        </p:txBody>
      </p:sp>
      <p:sp>
        <p:nvSpPr>
          <p:cNvPr id="2" name="Footer Placeholder 4">
            <a:extLst>
              <a:ext uri="{FF2B5EF4-FFF2-40B4-BE49-F238E27FC236}">
                <a16:creationId xmlns:a16="http://schemas.microsoft.com/office/drawing/2014/main" id="{D85454F5-223F-2742-9A7F-B3EECF96747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rgbClr val="3C69FF"/>
                </a:solidFill>
                <a:latin typeface="Aptos Display" panose="020B0004020202020204" pitchFamily="34" charset="0"/>
                <a:ea typeface="Calibri"/>
                <a:cs typeface="Calibri"/>
              </a:rPr>
              <a:t>Presented at the 2026 All Actuaries Summit</a:t>
            </a:r>
            <a:endParaRPr lang="en-US" dirty="0">
              <a:solidFill>
                <a:srgbClr val="3C69FF"/>
              </a:solidFill>
              <a:latin typeface="Aptos Display" panose="020B0004020202020204" pitchFamily="34" charset="0"/>
            </a:endParaRPr>
          </a:p>
        </p:txBody>
      </p:sp>
      <p:sp>
        <p:nvSpPr>
          <p:cNvPr id="3" name="Content Placeholder 8">
            <a:extLst>
              <a:ext uri="{FF2B5EF4-FFF2-40B4-BE49-F238E27FC236}">
                <a16:creationId xmlns:a16="http://schemas.microsoft.com/office/drawing/2014/main" id="{4DD536F5-C13F-B896-63C5-DF9B6A1041C1}"/>
              </a:ext>
            </a:extLst>
          </p:cNvPr>
          <p:cNvSpPr>
            <a:spLocks noGrp="1"/>
          </p:cNvSpPr>
          <p:nvPr>
            <p:ph idx="1"/>
          </p:nvPr>
        </p:nvSpPr>
        <p:spPr>
          <a:xfrm>
            <a:off x="352424" y="1493113"/>
            <a:ext cx="7344439" cy="4256334"/>
          </a:xfrm>
        </p:spPr>
        <p:txBody>
          <a:bodyPr/>
          <a:lstStyle/>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Re-focus on income stream and rehabilitation </a:t>
            </a:r>
          </a:p>
          <a:p>
            <a:pPr marL="717550" lvl="1" indent="-342900">
              <a:buFontTx/>
              <a:buChar char="-"/>
            </a:pPr>
            <a:r>
              <a:rPr lang="en-US" sz="2400" dirty="0">
                <a:latin typeface="Aptos Display" panose="020B0004020202020204" pitchFamily="34" charset="0"/>
                <a:ea typeface="Calibri"/>
                <a:cs typeface="Calibri"/>
              </a:rPr>
              <a:t>For default?</a:t>
            </a:r>
          </a:p>
          <a:p>
            <a:pPr marL="717550" lvl="1" indent="-342900">
              <a:spcBef>
                <a:spcPts val="600"/>
              </a:spcBef>
              <a:buFontTx/>
              <a:buChar char="-"/>
            </a:pPr>
            <a:r>
              <a:rPr lang="en-US" sz="2400" dirty="0">
                <a:latin typeface="Aptos Display" panose="020B0004020202020204" pitchFamily="34" charset="0"/>
                <a:ea typeface="Calibri"/>
                <a:cs typeface="Calibri"/>
              </a:rPr>
              <a:t>For voluntary?</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Underwriting</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TPD definitions</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Two-tier options</a:t>
            </a:r>
          </a:p>
          <a:p>
            <a:endParaRPr lang="en-US" sz="2400" dirty="0">
              <a:latin typeface="Aptos Display" panose="020B0004020202020204" pitchFamily="34" charset="0"/>
              <a:ea typeface="Calibri"/>
              <a:cs typeface="Calibri"/>
            </a:endParaRPr>
          </a:p>
          <a:p>
            <a:r>
              <a:rPr lang="en-US" sz="2400" dirty="0">
                <a:latin typeface="Aptos Display" panose="020B0004020202020204" pitchFamily="34" charset="0"/>
                <a:ea typeface="Calibri"/>
                <a:cs typeface="Calibri"/>
              </a:rPr>
              <a:t> </a:t>
            </a:r>
          </a:p>
        </p:txBody>
      </p:sp>
      <p:pic>
        <p:nvPicPr>
          <p:cNvPr id="5" name="Picture 4" descr="A person standing in front of a crossroad  AI-generated content may be incorrect.">
            <a:extLst>
              <a:ext uri="{FF2B5EF4-FFF2-40B4-BE49-F238E27FC236}">
                <a16:creationId xmlns:a16="http://schemas.microsoft.com/office/drawing/2014/main" id="{1E7D2258-8D79-508E-B79B-F0D7822BA842}"/>
              </a:ext>
            </a:extLst>
          </p:cNvPr>
          <p:cNvPicPr>
            <a:picLocks noChangeAspect="1"/>
          </p:cNvPicPr>
          <p:nvPr/>
        </p:nvPicPr>
        <p:blipFill>
          <a:blip r:embed="rId3"/>
          <a:stretch>
            <a:fillRect/>
          </a:stretch>
        </p:blipFill>
        <p:spPr>
          <a:xfrm>
            <a:off x="4336420" y="154714"/>
            <a:ext cx="1433706" cy="1232435"/>
          </a:xfrm>
          <a:prstGeom prst="rect">
            <a:avLst/>
          </a:prstGeom>
        </p:spPr>
      </p:pic>
      <p:pic>
        <p:nvPicPr>
          <p:cNvPr id="12" name="Picture 11">
            <a:extLst>
              <a:ext uri="{FF2B5EF4-FFF2-40B4-BE49-F238E27FC236}">
                <a16:creationId xmlns:a16="http://schemas.microsoft.com/office/drawing/2014/main" id="{A73EDF00-334E-BF6A-A19A-E5E24E169B04}"/>
              </a:ext>
            </a:extLst>
          </p:cNvPr>
          <p:cNvPicPr>
            <a:picLocks noChangeAspect="1"/>
          </p:cNvPicPr>
          <p:nvPr/>
        </p:nvPicPr>
        <p:blipFill>
          <a:blip r:embed="rId4"/>
          <a:stretch>
            <a:fillRect/>
          </a:stretch>
        </p:blipFill>
        <p:spPr>
          <a:xfrm>
            <a:off x="4786406" y="2213920"/>
            <a:ext cx="6751326" cy="3509550"/>
          </a:xfrm>
          <a:prstGeom prst="rect">
            <a:avLst/>
          </a:prstGeom>
        </p:spPr>
      </p:pic>
      <p:sp>
        <p:nvSpPr>
          <p:cNvPr id="20" name="Handdrawn Circle">
            <a:extLst>
              <a:ext uri="{FF2B5EF4-FFF2-40B4-BE49-F238E27FC236}">
                <a16:creationId xmlns:a16="http://schemas.microsoft.com/office/drawing/2014/main" id="{B12A45C7-AB3D-42E4-96A8-ABCDEF012345}"/>
              </a:ext>
            </a:extLst>
          </p:cNvPr>
          <p:cNvSpPr/>
          <p:nvPr/>
        </p:nvSpPr>
        <p:spPr>
          <a:xfrm>
            <a:off x="6672080" y="2838963"/>
            <a:ext cx="2850000" cy="3050000"/>
          </a:xfrm>
          <a:custGeom>
            <a:avLst/>
            <a:gdLst/>
            <a:ahLst/>
            <a:cxnLst/>
            <a:rect l="0" t="0" r="10000" b="10000"/>
            <a:pathLst>
              <a:path w="10000" h="10000">
                <a:moveTo>
                  <a:pt x="5100" y="200"/>
                </a:moveTo>
                <a:cubicBezTo>
                  <a:pt x="7600" y="100"/>
                  <a:pt x="9700" y="2100"/>
                  <a:pt x="9800" y="4900"/>
                </a:cubicBezTo>
                <a:cubicBezTo>
                  <a:pt x="10000" y="7500"/>
                  <a:pt x="7600" y="9800"/>
                  <a:pt x="4900" y="9900"/>
                </a:cubicBezTo>
                <a:cubicBezTo>
                  <a:pt x="2300" y="9700"/>
                  <a:pt x="100" y="7500"/>
                  <a:pt x="200" y="5100"/>
                </a:cubicBezTo>
                <a:cubicBezTo>
                  <a:pt x="100" y="2400"/>
                  <a:pt x="2600" y="100"/>
                  <a:pt x="5400" y="300"/>
                </a:cubicBezTo>
              </a:path>
            </a:pathLst>
          </a:custGeom>
          <a:noFill/>
          <a:ln w="38100" cap="rnd">
            <a:solidFill>
              <a:srgbClr val="FF0000"/>
            </a:solidFill>
            <a:round/>
          </a:ln>
        </p:spPr>
        <p:txBody>
          <a:bodyPr/>
          <a:lstStyle/>
          <a:p>
            <a:endParaRPr lang="en-AU"/>
          </a:p>
        </p:txBody>
      </p:sp>
    </p:spTree>
    <p:extLst>
      <p:ext uri="{BB962C8B-B14F-4D97-AF65-F5344CB8AC3E}">
        <p14:creationId xmlns:p14="http://schemas.microsoft.com/office/powerpoint/2010/main" val="73555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BD251-2786-94F7-DAAC-48730D506F3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5AADE30-01F0-0435-AA7E-7CAA2867B246}"/>
              </a:ext>
            </a:extLst>
          </p:cNvPr>
          <p:cNvSpPr>
            <a:spLocks noGrp="1"/>
          </p:cNvSpPr>
          <p:nvPr>
            <p:ph type="title"/>
          </p:nvPr>
        </p:nvSpPr>
        <p:spPr>
          <a:xfrm>
            <a:off x="326848" y="288389"/>
            <a:ext cx="10558865" cy="1232435"/>
          </a:xfrm>
        </p:spPr>
        <p:txBody>
          <a:bodyPr/>
          <a:lstStyle/>
          <a:p>
            <a:r>
              <a:rPr lang="en-US" sz="2800" b="1" dirty="0">
                <a:solidFill>
                  <a:schemeClr val="accent1"/>
                </a:solidFill>
                <a:latin typeface="+mn-lt"/>
                <a:ea typeface="Calibri"/>
                <a:cs typeface="Calibri"/>
              </a:rPr>
              <a:t>Sustainability </a:t>
            </a:r>
            <a:r>
              <a:rPr lang="en-US" sz="2800" b="1" dirty="0">
                <a:solidFill>
                  <a:schemeClr val="accent1"/>
                </a:solidFill>
                <a:latin typeface="Aptos Display" panose="020B0004020202020204" pitchFamily="34" charset="0"/>
                <a:ea typeface="Calibri"/>
                <a:cs typeface="Calibri"/>
              </a:rPr>
              <a:t>Considerations</a:t>
            </a:r>
            <a:r>
              <a:rPr lang="en-US" sz="2800" b="1" dirty="0">
                <a:solidFill>
                  <a:schemeClr val="accent1"/>
                </a:solidFill>
                <a:latin typeface="+mn-lt"/>
                <a:ea typeface="Calibri"/>
                <a:cs typeface="Calibri"/>
              </a:rPr>
              <a:t> for Super Funds</a:t>
            </a:r>
            <a:br>
              <a:rPr lang="en-US" sz="2800" b="1" dirty="0">
                <a:solidFill>
                  <a:schemeClr val="accent1"/>
                </a:solidFill>
                <a:latin typeface="+mn-lt"/>
                <a:ea typeface="Calibri"/>
                <a:cs typeface="Calibri"/>
              </a:rPr>
            </a:br>
            <a:endParaRPr lang="en-US" sz="2800" b="1" dirty="0">
              <a:solidFill>
                <a:srgbClr val="FF0000"/>
              </a:solidFill>
              <a:latin typeface="+mn-lt"/>
              <a:ea typeface="Calibri"/>
              <a:cs typeface="Calibri"/>
            </a:endParaRPr>
          </a:p>
        </p:txBody>
      </p:sp>
      <p:sp>
        <p:nvSpPr>
          <p:cNvPr id="2" name="Footer Placeholder 4">
            <a:extLst>
              <a:ext uri="{FF2B5EF4-FFF2-40B4-BE49-F238E27FC236}">
                <a16:creationId xmlns:a16="http://schemas.microsoft.com/office/drawing/2014/main" id="{5EDF19CE-18FA-1BBB-6804-F70F9482C96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rgbClr val="3C69FF"/>
                </a:solidFill>
                <a:latin typeface="Calibri"/>
                <a:ea typeface="Calibri"/>
                <a:cs typeface="Calibri"/>
              </a:rPr>
              <a:t>Presented at the 2026 All Actuaries </a:t>
            </a:r>
            <a:r>
              <a:rPr lang="en-GB" dirty="0">
                <a:solidFill>
                  <a:srgbClr val="3C69FF"/>
                </a:solidFill>
                <a:latin typeface="Aptos Display" panose="020B0004020202020204" pitchFamily="34" charset="0"/>
                <a:ea typeface="Calibri"/>
                <a:cs typeface="Calibri"/>
              </a:rPr>
              <a:t>Summit</a:t>
            </a:r>
            <a:endParaRPr lang="en-US" dirty="0">
              <a:solidFill>
                <a:srgbClr val="3C69FF"/>
              </a:solidFill>
              <a:latin typeface="Aptos Display" panose="020B0004020202020204" pitchFamily="34" charset="0"/>
            </a:endParaRPr>
          </a:p>
        </p:txBody>
      </p:sp>
      <p:sp>
        <p:nvSpPr>
          <p:cNvPr id="3" name="Content Placeholder 8">
            <a:extLst>
              <a:ext uri="{FF2B5EF4-FFF2-40B4-BE49-F238E27FC236}">
                <a16:creationId xmlns:a16="http://schemas.microsoft.com/office/drawing/2014/main" id="{27FC10CB-B4BC-5824-73E8-3A2C257E3D80}"/>
              </a:ext>
            </a:extLst>
          </p:cNvPr>
          <p:cNvSpPr>
            <a:spLocks noGrp="1"/>
          </p:cNvSpPr>
          <p:nvPr>
            <p:ph idx="1"/>
          </p:nvPr>
        </p:nvSpPr>
        <p:spPr>
          <a:xfrm>
            <a:off x="383955" y="988617"/>
            <a:ext cx="6833278" cy="4256334"/>
          </a:xfrm>
        </p:spPr>
        <p:txBody>
          <a:bodyPr/>
          <a:lstStyle/>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MySuper and member and community expectations</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Reputation, regulators</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Members Best Financial Interests and Trustee duties</a:t>
            </a:r>
          </a:p>
          <a:p>
            <a:pPr marL="717550" lvl="1" indent="-342900">
              <a:buFontTx/>
              <a:buChar char="-"/>
            </a:pPr>
            <a:r>
              <a:rPr lang="en-US" sz="2400" dirty="0">
                <a:latin typeface="Aptos Display" panose="020B0004020202020204" pitchFamily="34" charset="0"/>
                <a:ea typeface="Calibri"/>
                <a:cs typeface="Calibri"/>
              </a:rPr>
              <a:t>For default?</a:t>
            </a:r>
          </a:p>
          <a:p>
            <a:pPr marL="717550" lvl="1" indent="-342900">
              <a:spcBef>
                <a:spcPts val="600"/>
              </a:spcBef>
              <a:buFontTx/>
              <a:buChar char="-"/>
            </a:pPr>
            <a:r>
              <a:rPr lang="en-US" sz="2400" dirty="0">
                <a:latin typeface="Aptos Display" panose="020B0004020202020204" pitchFamily="34" charset="0"/>
                <a:ea typeface="Calibri"/>
                <a:cs typeface="Calibri"/>
              </a:rPr>
              <a:t>For voluntary?</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Member needs (advisers, member insurance needs calculators) </a:t>
            </a:r>
          </a:p>
          <a:p>
            <a:pPr marL="342900" indent="-342900">
              <a:buFont typeface="Arial" panose="020B0604020202020204" pitchFamily="34" charset="0"/>
              <a:buChar char="•"/>
            </a:pPr>
            <a:r>
              <a:rPr lang="en-US" sz="2400" dirty="0">
                <a:latin typeface="Aptos Display" panose="020B0004020202020204" pitchFamily="34" charset="0"/>
                <a:ea typeface="Calibri"/>
                <a:cs typeface="Calibri"/>
              </a:rPr>
              <a:t>No surprises at claim time</a:t>
            </a:r>
          </a:p>
          <a:p>
            <a:pPr marL="342900" indent="-342900">
              <a:buFont typeface="Arial" panose="020B0604020202020204" pitchFamily="34" charset="0"/>
              <a:buChar char="•"/>
            </a:pPr>
            <a:endParaRPr lang="en-US" sz="2400" dirty="0">
              <a:latin typeface="Aptos Display" panose="020B0004020202020204" pitchFamily="34" charset="0"/>
              <a:ea typeface="Calibri"/>
              <a:cs typeface="Calibri"/>
            </a:endParaRPr>
          </a:p>
          <a:p>
            <a:r>
              <a:rPr lang="en-US" sz="2400" dirty="0">
                <a:latin typeface="Aptos Display" panose="020B0004020202020204" pitchFamily="34" charset="0"/>
                <a:ea typeface="Calibri"/>
                <a:cs typeface="Calibri"/>
              </a:rPr>
              <a:t> </a:t>
            </a:r>
          </a:p>
        </p:txBody>
      </p:sp>
      <p:pic>
        <p:nvPicPr>
          <p:cNvPr id="13" name="Picture 12" descr="A person holding a jar of coins&#10;&#10;AI-generated content may be incorrect.">
            <a:extLst>
              <a:ext uri="{FF2B5EF4-FFF2-40B4-BE49-F238E27FC236}">
                <a16:creationId xmlns:a16="http://schemas.microsoft.com/office/drawing/2014/main" id="{38AEA812-FE85-B0B4-1F11-51A237BE9E87}"/>
              </a:ext>
            </a:extLst>
          </p:cNvPr>
          <p:cNvPicPr>
            <a:picLocks noChangeAspect="1"/>
          </p:cNvPicPr>
          <p:nvPr/>
        </p:nvPicPr>
        <p:blipFill>
          <a:blip r:embed="rId3"/>
          <a:stretch>
            <a:fillRect/>
          </a:stretch>
        </p:blipFill>
        <p:spPr>
          <a:xfrm>
            <a:off x="7602371" y="1520824"/>
            <a:ext cx="4205674" cy="3436467"/>
          </a:xfrm>
          <a:prstGeom prst="rect">
            <a:avLst/>
          </a:prstGeom>
        </p:spPr>
      </p:pic>
    </p:spTree>
    <p:extLst>
      <p:ext uri="{BB962C8B-B14F-4D97-AF65-F5344CB8AC3E}">
        <p14:creationId xmlns:p14="http://schemas.microsoft.com/office/powerpoint/2010/main" val="2339945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0E28EA-FC74-481D-9BC1-604117BC556C}"/>
              </a:ext>
            </a:extLst>
          </p:cNvPr>
          <p:cNvSpPr>
            <a:spLocks noGrp="1"/>
          </p:cNvSpPr>
          <p:nvPr>
            <p:ph type="title"/>
          </p:nvPr>
        </p:nvSpPr>
        <p:spPr>
          <a:xfrm>
            <a:off x="326849" y="288389"/>
            <a:ext cx="9398176" cy="1232435"/>
          </a:xfrm>
        </p:spPr>
        <p:txBody>
          <a:bodyPr/>
          <a:lstStyle/>
          <a:p>
            <a:r>
              <a:rPr lang="en-US">
                <a:latin typeface="Aptos Display" panose="020B0004020202020204" pitchFamily="34" charset="0"/>
              </a:rPr>
              <a:t>A Thought experiment – 2028 Looking Back</a:t>
            </a:r>
            <a:endParaRPr lang="en-AU">
              <a:latin typeface="Aptos Display" panose="020B0004020202020204" pitchFamily="34" charset="0"/>
            </a:endParaRPr>
          </a:p>
        </p:txBody>
      </p:sp>
      <p:sp>
        <p:nvSpPr>
          <p:cNvPr id="6" name="TextBox 5">
            <a:extLst>
              <a:ext uri="{FF2B5EF4-FFF2-40B4-BE49-F238E27FC236}">
                <a16:creationId xmlns:a16="http://schemas.microsoft.com/office/drawing/2014/main" id="{6EE116D2-D291-1B4B-3D4F-67D0985BC20A}"/>
              </a:ext>
            </a:extLst>
          </p:cNvPr>
          <p:cNvSpPr txBox="1"/>
          <p:nvPr/>
        </p:nvSpPr>
        <p:spPr>
          <a:xfrm>
            <a:off x="326849" y="1125561"/>
            <a:ext cx="11455576" cy="369332"/>
          </a:xfrm>
          <a:prstGeom prst="rect">
            <a:avLst/>
          </a:prstGeom>
          <a:noFill/>
        </p:spPr>
        <p:txBody>
          <a:bodyPr wrap="square" rtlCol="0">
            <a:spAutoFit/>
          </a:bodyPr>
          <a:lstStyle/>
          <a:p>
            <a:r>
              <a:rPr lang="en-US">
                <a:latin typeface="Aptos Display" panose="020B0004020202020204" pitchFamily="34" charset="0"/>
              </a:rPr>
              <a:t>It is 2028. We gather again. Here is what we see. </a:t>
            </a:r>
            <a:endParaRPr lang="en-AU">
              <a:latin typeface="Aptos Display" panose="020B0004020202020204" pitchFamily="34" charset="0"/>
            </a:endParaRPr>
          </a:p>
        </p:txBody>
      </p:sp>
      <p:sp>
        <p:nvSpPr>
          <p:cNvPr id="8" name="Rectangle: Rounded Corners 7">
            <a:extLst>
              <a:ext uri="{FF2B5EF4-FFF2-40B4-BE49-F238E27FC236}">
                <a16:creationId xmlns:a16="http://schemas.microsoft.com/office/drawing/2014/main" id="{947C5899-95F1-8766-8A51-D58C2D7A5B90}"/>
              </a:ext>
            </a:extLst>
          </p:cNvPr>
          <p:cNvSpPr/>
          <p:nvPr/>
        </p:nvSpPr>
        <p:spPr>
          <a:xfrm>
            <a:off x="326850" y="1564348"/>
            <a:ext cx="5473876" cy="138112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ptos Display" panose="020B0004020202020204" pitchFamily="34" charset="0"/>
              </a:rPr>
              <a:t>Half of Funds made product changes </a:t>
            </a:r>
            <a:r>
              <a:rPr lang="en-US">
                <a:solidFill>
                  <a:schemeClr val="tx1"/>
                </a:solidFill>
                <a:latin typeface="Aptos Display" panose="020B0004020202020204" pitchFamily="34" charset="0"/>
              </a:rPr>
              <a:t>– TPD volumes stabilized but remain elevated</a:t>
            </a:r>
            <a:endParaRPr lang="en-AU">
              <a:solidFill>
                <a:schemeClr val="tx1"/>
              </a:solidFill>
              <a:latin typeface="Aptos Display" panose="020B0004020202020204" pitchFamily="34" charset="0"/>
            </a:endParaRPr>
          </a:p>
        </p:txBody>
      </p:sp>
      <p:sp>
        <p:nvSpPr>
          <p:cNvPr id="9" name="Rectangle: Rounded Corners 8">
            <a:extLst>
              <a:ext uri="{FF2B5EF4-FFF2-40B4-BE49-F238E27FC236}">
                <a16:creationId xmlns:a16="http://schemas.microsoft.com/office/drawing/2014/main" id="{0D28737F-042D-34BA-8F99-49A9F25F68C9}"/>
              </a:ext>
            </a:extLst>
          </p:cNvPr>
          <p:cNvSpPr/>
          <p:nvPr/>
        </p:nvSpPr>
        <p:spPr>
          <a:xfrm>
            <a:off x="6114873" y="1573146"/>
            <a:ext cx="5769151" cy="138112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ptos Display" panose="020B0004020202020204" pitchFamily="34" charset="0"/>
              </a:rPr>
              <a:t>Affordability at 1.3% of salary </a:t>
            </a:r>
            <a:r>
              <a:rPr lang="en-US" dirty="0">
                <a:solidFill>
                  <a:schemeClr val="tx1"/>
                </a:solidFill>
                <a:latin typeface="Aptos Display" panose="020B0004020202020204" pitchFamily="34" charset="0"/>
              </a:rPr>
              <a:t>– no meaningful increase in coverage</a:t>
            </a:r>
            <a:endParaRPr lang="en-AU" dirty="0">
              <a:solidFill>
                <a:schemeClr val="tx1"/>
              </a:solidFill>
              <a:latin typeface="Aptos Display" panose="020B0004020202020204" pitchFamily="34" charset="0"/>
            </a:endParaRPr>
          </a:p>
        </p:txBody>
      </p:sp>
      <p:sp>
        <p:nvSpPr>
          <p:cNvPr id="10" name="Rectangle: Rounded Corners 9">
            <a:extLst>
              <a:ext uri="{FF2B5EF4-FFF2-40B4-BE49-F238E27FC236}">
                <a16:creationId xmlns:a16="http://schemas.microsoft.com/office/drawing/2014/main" id="{DEBFF29F-0A2A-7002-94AF-546FCF0676AE}"/>
              </a:ext>
            </a:extLst>
          </p:cNvPr>
          <p:cNvSpPr/>
          <p:nvPr/>
        </p:nvSpPr>
        <p:spPr>
          <a:xfrm>
            <a:off x="326849" y="3221965"/>
            <a:ext cx="5473876" cy="138112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ptos Display" panose="020B0004020202020204" pitchFamily="34" charset="0"/>
              </a:rPr>
              <a:t>Prices rose across the economy. </a:t>
            </a:r>
            <a:r>
              <a:rPr lang="en-US">
                <a:solidFill>
                  <a:schemeClr val="tx1"/>
                </a:solidFill>
                <a:latin typeface="Aptos Display" panose="020B0004020202020204" pitchFamily="34" charset="0"/>
              </a:rPr>
              <a:t>Cover did not keep pace</a:t>
            </a:r>
            <a:endParaRPr lang="en-AU">
              <a:solidFill>
                <a:schemeClr val="tx1"/>
              </a:solidFill>
              <a:latin typeface="Aptos Display" panose="020B0004020202020204" pitchFamily="34" charset="0"/>
            </a:endParaRPr>
          </a:p>
        </p:txBody>
      </p:sp>
      <p:sp>
        <p:nvSpPr>
          <p:cNvPr id="11" name="Rectangle: Rounded Corners 10">
            <a:extLst>
              <a:ext uri="{FF2B5EF4-FFF2-40B4-BE49-F238E27FC236}">
                <a16:creationId xmlns:a16="http://schemas.microsoft.com/office/drawing/2014/main" id="{77E5E241-2259-2F9B-A6F3-1BB6EC975C24}"/>
              </a:ext>
            </a:extLst>
          </p:cNvPr>
          <p:cNvSpPr/>
          <p:nvPr/>
        </p:nvSpPr>
        <p:spPr>
          <a:xfrm>
            <a:off x="6114873" y="3213167"/>
            <a:ext cx="5769150" cy="138112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ptos Display" panose="020B0004020202020204" pitchFamily="34" charset="0"/>
              </a:rPr>
              <a:t>Community still asking: </a:t>
            </a:r>
            <a:r>
              <a:rPr lang="en-US">
                <a:solidFill>
                  <a:schemeClr val="tx1"/>
                </a:solidFill>
                <a:latin typeface="Aptos Display" panose="020B0004020202020204" pitchFamily="34" charset="0"/>
              </a:rPr>
              <a:t>What does TPD cover? Is it worth it.</a:t>
            </a:r>
            <a:endParaRPr lang="en-AU">
              <a:solidFill>
                <a:schemeClr val="tx1"/>
              </a:solidFill>
              <a:latin typeface="Aptos Display" panose="020B0004020202020204" pitchFamily="34" charset="0"/>
            </a:endParaRPr>
          </a:p>
        </p:txBody>
      </p:sp>
      <p:sp>
        <p:nvSpPr>
          <p:cNvPr id="12" name="TextBox 11">
            <a:extLst>
              <a:ext uri="{FF2B5EF4-FFF2-40B4-BE49-F238E27FC236}">
                <a16:creationId xmlns:a16="http://schemas.microsoft.com/office/drawing/2014/main" id="{8825797D-F289-82EA-CEB5-B7169A50E138}"/>
              </a:ext>
            </a:extLst>
          </p:cNvPr>
          <p:cNvSpPr txBox="1"/>
          <p:nvPr/>
        </p:nvSpPr>
        <p:spPr>
          <a:xfrm>
            <a:off x="2695931" y="4897381"/>
            <a:ext cx="8165357" cy="1200329"/>
          </a:xfrm>
          <a:prstGeom prst="rect">
            <a:avLst/>
          </a:prstGeom>
          <a:noFill/>
        </p:spPr>
        <p:txBody>
          <a:bodyPr wrap="square" rtlCol="0">
            <a:spAutoFit/>
          </a:bodyPr>
          <a:lstStyle/>
          <a:p>
            <a:r>
              <a:rPr lang="en-US" b="1" dirty="0">
                <a:latin typeface="Aptos Display" panose="020B0004020202020204" pitchFamily="34" charset="0"/>
              </a:rPr>
              <a:t>Question we are left with</a:t>
            </a:r>
          </a:p>
          <a:p>
            <a:pPr marL="285750" indent="-285750">
              <a:buFont typeface="Wingdings" panose="05000000000000000000" pitchFamily="2" charset="2"/>
              <a:buChar char="q"/>
            </a:pPr>
            <a:r>
              <a:rPr lang="en-US" dirty="0">
                <a:latin typeface="Aptos Display" panose="020B0004020202020204" pitchFamily="34" charset="0"/>
              </a:rPr>
              <a:t>What went wrong?</a:t>
            </a:r>
            <a:endParaRPr lang="en-AU" dirty="0">
              <a:latin typeface="Aptos Display" panose="020B0004020202020204" pitchFamily="34" charset="0"/>
            </a:endParaRPr>
          </a:p>
          <a:p>
            <a:pPr marL="285750" indent="-285750">
              <a:buFont typeface="Wingdings" panose="05000000000000000000" pitchFamily="2" charset="2"/>
              <a:buChar char="q"/>
            </a:pPr>
            <a:r>
              <a:rPr lang="en-AU" dirty="0">
                <a:latin typeface="Aptos Display" panose="020B0004020202020204" pitchFamily="34" charset="0"/>
              </a:rPr>
              <a:t>What were the early warning signs?</a:t>
            </a:r>
          </a:p>
          <a:p>
            <a:pPr marL="285750" indent="-285750">
              <a:buFont typeface="Wingdings" panose="05000000000000000000" pitchFamily="2" charset="2"/>
              <a:buChar char="q"/>
            </a:pPr>
            <a:r>
              <a:rPr lang="en-AU" dirty="0">
                <a:latin typeface="Aptos Display" panose="020B0004020202020204" pitchFamily="34" charset="0"/>
              </a:rPr>
              <a:t>What could we have done differently – together?</a:t>
            </a:r>
            <a:endParaRPr lang="en-US" dirty="0">
              <a:latin typeface="Aptos Display" panose="020B0004020202020204" pitchFamily="34" charset="0"/>
            </a:endParaRPr>
          </a:p>
        </p:txBody>
      </p:sp>
      <p:sp>
        <p:nvSpPr>
          <p:cNvPr id="2" name="Footer Placeholder 1">
            <a:extLst>
              <a:ext uri="{FF2B5EF4-FFF2-40B4-BE49-F238E27FC236}">
                <a16:creationId xmlns:a16="http://schemas.microsoft.com/office/drawing/2014/main" id="{7BEA2455-B14B-8205-E80D-AF03C06FACFB}"/>
              </a:ext>
            </a:extLst>
          </p:cNvPr>
          <p:cNvSpPr>
            <a:spLocks noGrp="1"/>
          </p:cNvSpPr>
          <p:nvPr>
            <p:ph type="ftr" sz="quarter" idx="3"/>
          </p:nvPr>
        </p:nvSpPr>
        <p:spPr/>
        <p:txBody>
          <a:bodyPr/>
          <a:lstStyle/>
          <a:p>
            <a:r>
              <a:rPr lang="en-GB">
                <a:solidFill>
                  <a:schemeClr val="accent1"/>
                </a:solidFill>
                <a:latin typeface="Aptos Display" panose="020B0004020202020204" pitchFamily="34" charset="0"/>
              </a:rPr>
              <a:t>Presented at the 2026 All Actuaries Summit</a:t>
            </a:r>
          </a:p>
        </p:txBody>
      </p:sp>
    </p:spTree>
    <p:extLst>
      <p:ext uri="{BB962C8B-B14F-4D97-AF65-F5344CB8AC3E}">
        <p14:creationId xmlns:p14="http://schemas.microsoft.com/office/powerpoint/2010/main" val="2031044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8E2DD8D4-5E52-A33C-B437-8936A65A3551}"/>
              </a:ext>
            </a:extLst>
          </p:cNvPr>
          <p:cNvSpPr/>
          <p:nvPr/>
        </p:nvSpPr>
        <p:spPr>
          <a:xfrm>
            <a:off x="326629" y="6394450"/>
            <a:ext cx="778271" cy="463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41" name="Text Placeholder 18">
            <a:extLst>
              <a:ext uri="{FF2B5EF4-FFF2-40B4-BE49-F238E27FC236}">
                <a16:creationId xmlns:a16="http://schemas.microsoft.com/office/drawing/2014/main" id="{77A0DCC9-4616-B918-92E6-5F2958C912B5}"/>
              </a:ext>
            </a:extLst>
          </p:cNvPr>
          <p:cNvSpPr>
            <a:spLocks noGrp="1"/>
          </p:cNvSpPr>
          <p:nvPr>
            <p:ph type="body" sz="quarter" idx="28"/>
          </p:nvPr>
        </p:nvSpPr>
        <p:spPr/>
        <p:txBody>
          <a:bodyPr/>
          <a:lstStyle/>
          <a:p>
            <a:r>
              <a:rPr lang="en-AU">
                <a:latin typeface="Aptos" panose="020B0004020202020204" pitchFamily="34" charset="0"/>
              </a:rPr>
              <a:t>TAL Observed TPD problem statement</a:t>
            </a:r>
            <a:r>
              <a:rPr lang="en-AU" baseline="30000">
                <a:latin typeface="Aptos" panose="020B0004020202020204" pitchFamily="34" charset="0"/>
              </a:rPr>
              <a:t>1</a:t>
            </a:r>
            <a:endParaRPr lang="en-US">
              <a:latin typeface="Aptos" panose="020B0004020202020204" pitchFamily="34" charset="0"/>
            </a:endParaRPr>
          </a:p>
        </p:txBody>
      </p:sp>
      <p:pic>
        <p:nvPicPr>
          <p:cNvPr id="28" name="Content Placeholder 27" descr="Medical outline">
            <a:extLst>
              <a:ext uri="{FF2B5EF4-FFF2-40B4-BE49-F238E27FC236}">
                <a16:creationId xmlns:a16="http://schemas.microsoft.com/office/drawing/2014/main" id="{5F4CF2C4-E849-C8D8-A99A-F6B93FC9690A}"/>
              </a:ext>
            </a:extLst>
          </p:cNvPr>
          <p:cNvPicPr>
            <a:picLocks noGrp="1" noChangeAspect="1"/>
          </p:cNvPicPr>
          <p:nvPr>
            <p:ph idx="4294967295"/>
          </p:nvPr>
        </p:nvPicPr>
        <p:blipFill>
          <a:blip>
            <a:extLst>
              <a:ext uri="{96DAC541-7B7A-43D3-8B79-37D633B846F1}">
                <asvg:svgBlip xmlns:asvg="http://schemas.microsoft.com/office/drawing/2016/SVG/main" r:embed="rId3"/>
              </a:ext>
            </a:extLst>
          </a:blip>
          <a:stretch>
            <a:fillRect/>
          </a:stretch>
        </p:blipFill>
        <p:spPr>
          <a:xfrm>
            <a:off x="0" y="1776413"/>
            <a:ext cx="504825" cy="504825"/>
          </a:xfrm>
        </p:spPr>
      </p:pic>
      <p:sp>
        <p:nvSpPr>
          <p:cNvPr id="4" name="Title 3">
            <a:extLst>
              <a:ext uri="{FF2B5EF4-FFF2-40B4-BE49-F238E27FC236}">
                <a16:creationId xmlns:a16="http://schemas.microsoft.com/office/drawing/2014/main" id="{13837F68-EA7C-A69E-9973-A055F1EFD118}"/>
              </a:ext>
            </a:extLst>
          </p:cNvPr>
          <p:cNvSpPr>
            <a:spLocks noGrp="1"/>
          </p:cNvSpPr>
          <p:nvPr>
            <p:ph type="title" idx="4294967295"/>
          </p:nvPr>
        </p:nvSpPr>
        <p:spPr>
          <a:xfrm>
            <a:off x="436195" y="276954"/>
            <a:ext cx="11169650" cy="382412"/>
          </a:xfrm>
        </p:spPr>
        <p:txBody>
          <a:bodyPr/>
          <a:lstStyle/>
          <a:p>
            <a:r>
              <a:rPr lang="en-US" sz="2800" dirty="0">
                <a:solidFill>
                  <a:schemeClr val="accent1"/>
                </a:solidFill>
                <a:latin typeface="Aptos Display" panose="020B0004020202020204" pitchFamily="34" charset="0"/>
              </a:rPr>
              <a:t>TPD challenges and opportunities </a:t>
            </a:r>
            <a:endParaRPr lang="en-AU" sz="2800" dirty="0">
              <a:solidFill>
                <a:schemeClr val="accent1"/>
              </a:solidFill>
              <a:latin typeface="Aptos Display" panose="020B0004020202020204" pitchFamily="34" charset="0"/>
            </a:endParaRPr>
          </a:p>
        </p:txBody>
      </p:sp>
      <p:sp>
        <p:nvSpPr>
          <p:cNvPr id="7" name="TextBox 6">
            <a:extLst>
              <a:ext uri="{FF2B5EF4-FFF2-40B4-BE49-F238E27FC236}">
                <a16:creationId xmlns:a16="http://schemas.microsoft.com/office/drawing/2014/main" id="{6EB36A0D-91FA-0987-0356-F6B7035FACA2}"/>
              </a:ext>
            </a:extLst>
          </p:cNvPr>
          <p:cNvSpPr txBox="1"/>
          <p:nvPr/>
        </p:nvSpPr>
        <p:spPr>
          <a:xfrm>
            <a:off x="326629" y="681597"/>
            <a:ext cx="11578998"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03E46"/>
                </a:solidFill>
                <a:effectLst/>
                <a:uLnTx/>
                <a:uFillTx/>
                <a:latin typeface="Aptos Display" panose="020B0004020202020204" pitchFamily="34" charset="0"/>
              </a:rPr>
              <a:t>Current sustainability pressures highlight limitations in existing TPD product structures and create an opportunity to rethink and evolve the design of TPD.</a:t>
            </a:r>
            <a:endParaRPr kumimoji="0" lang="en-US" sz="1400" b="0" i="0" u="none" strike="noStrike" kern="1200" cap="none" spc="0" normalizeH="0" baseline="0" noProof="0" dirty="0">
              <a:ln>
                <a:noFill/>
              </a:ln>
              <a:solidFill>
                <a:srgbClr val="303E46"/>
              </a:solidFill>
              <a:effectLst/>
              <a:uLnTx/>
              <a:uFillTx/>
              <a:latin typeface="Aptos Display" panose="020B0004020202020204" pitchFamily="34" charset="0"/>
            </a:endParaRPr>
          </a:p>
        </p:txBody>
      </p:sp>
      <p:sp>
        <p:nvSpPr>
          <p:cNvPr id="77" name="Rectangle 76">
            <a:extLst>
              <a:ext uri="{FF2B5EF4-FFF2-40B4-BE49-F238E27FC236}">
                <a16:creationId xmlns:a16="http://schemas.microsoft.com/office/drawing/2014/main" id="{C2B548B9-3224-6A16-6727-02047692C2DD}"/>
              </a:ext>
            </a:extLst>
          </p:cNvPr>
          <p:cNvSpPr/>
          <p:nvPr/>
        </p:nvSpPr>
        <p:spPr>
          <a:xfrm>
            <a:off x="504825" y="1476660"/>
            <a:ext cx="4468620" cy="1543096"/>
          </a:xfrm>
          <a:prstGeom prst="rect">
            <a:avLst/>
          </a:prstGeom>
          <a:solidFill>
            <a:schemeClr val="accent1">
              <a:lumMod val="20000"/>
              <a:lumOff val="80000"/>
            </a:schemeClr>
          </a:solidFill>
          <a:ln w="127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000" tIns="144000" rIns="108000" rtlCol="0" anchor="t" anchorCtr="0"/>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1" u="none" strike="noStrike" kern="1200" cap="none" spc="0" normalizeH="0" baseline="0" noProof="0">
              <a:ln>
                <a:noFill/>
              </a:ln>
              <a:solidFill>
                <a:srgbClr val="303E46"/>
              </a:solidFill>
              <a:effectLst/>
              <a:uLnTx/>
              <a:uFillTx/>
              <a:latin typeface="Aptos Display" panose="020B0004020202020204" pitchFamily="34" charset="0"/>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1" u="none" strike="noStrike" kern="1200" cap="none" spc="0" normalizeH="0" baseline="0" noProof="0">
              <a:ln>
                <a:noFill/>
              </a:ln>
              <a:solidFill>
                <a:srgbClr val="303E46"/>
              </a:solidFill>
              <a:effectLst/>
              <a:uLnTx/>
              <a:uFillTx/>
              <a:latin typeface="Aptos Display" panose="020B00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z="1050" b="0" i="1" u="none" strike="noStrike" kern="1200" cap="none" spc="0" normalizeH="0" baseline="0" noProof="0">
              <a:ln>
                <a:noFill/>
              </a:ln>
              <a:solidFill>
                <a:srgbClr val="303E46"/>
              </a:solidFill>
              <a:effectLst/>
              <a:uLnTx/>
              <a:uFillTx/>
              <a:latin typeface="Aptos Display" panose="020B0004020202020204" pitchFamily="34" charset="0"/>
            </a:endParaRPr>
          </a:p>
        </p:txBody>
      </p:sp>
      <p:sp>
        <p:nvSpPr>
          <p:cNvPr id="78" name="Rectangle 77">
            <a:extLst>
              <a:ext uri="{FF2B5EF4-FFF2-40B4-BE49-F238E27FC236}">
                <a16:creationId xmlns:a16="http://schemas.microsoft.com/office/drawing/2014/main" id="{87F2C086-410B-1AD4-3DEF-4971D2115648}"/>
              </a:ext>
            </a:extLst>
          </p:cNvPr>
          <p:cNvSpPr/>
          <p:nvPr/>
        </p:nvSpPr>
        <p:spPr>
          <a:xfrm>
            <a:off x="5180624" y="1587559"/>
            <a:ext cx="4164097" cy="1432197"/>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72000" rIns="91440" bIns="45720" rtlCol="0" anchor="t" anchorCtr="0"/>
          <a:lstStyle/>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r>
              <a:rPr kumimoji="0" lang="en-AU" sz="1600" b="1" i="0" u="none" strike="noStrike" kern="1200" cap="none" spc="0" normalizeH="0" baseline="0" noProof="0" dirty="0">
                <a:ln>
                  <a:noFill/>
                </a:ln>
                <a:solidFill>
                  <a:schemeClr val="tx2"/>
                </a:solidFill>
                <a:effectLst/>
                <a:uLnTx/>
                <a:uFillTx/>
                <a:latin typeface="Aptos Display" panose="020B0004020202020204" pitchFamily="34" charset="0"/>
              </a:rPr>
              <a:t>Reduce the amount of TPD cover </a:t>
            </a: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cs typeface="Arial"/>
              </a:rPr>
              <a:t>Instalment / Income structure</a:t>
            </a: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cs typeface="Arial"/>
              </a:rPr>
              <a:t>Pay TPD benefit only after a </a:t>
            </a:r>
            <a:r>
              <a:rPr kumimoji="0" lang="en-AU" sz="1600" b="1" i="0" u="none" strike="noStrike" kern="1200" cap="none" spc="0" normalizeH="0" baseline="0" noProof="0" dirty="0">
                <a:ln>
                  <a:noFill/>
                </a:ln>
                <a:solidFill>
                  <a:schemeClr val="tx2"/>
                </a:solidFill>
                <a:effectLst/>
                <a:uLnTx/>
                <a:uFillTx/>
                <a:latin typeface="Aptos Display" panose="020B0004020202020204" pitchFamily="34" charset="0"/>
                <a:cs typeface="Arial"/>
              </a:rPr>
              <a:t>period of rehab</a:t>
            </a:r>
            <a:endPar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cs typeface="Arial"/>
            </a:endParaRP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cs typeface="Arial"/>
              </a:rPr>
              <a:t>No longer call it TPD</a:t>
            </a:r>
            <a:endPar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endParaRPr>
          </a:p>
        </p:txBody>
      </p:sp>
      <p:sp>
        <p:nvSpPr>
          <p:cNvPr id="85" name="Rectangle 84">
            <a:extLst>
              <a:ext uri="{FF2B5EF4-FFF2-40B4-BE49-F238E27FC236}">
                <a16:creationId xmlns:a16="http://schemas.microsoft.com/office/drawing/2014/main" id="{E328765B-8976-1F6D-D16F-FF02BE20F07D}"/>
              </a:ext>
            </a:extLst>
          </p:cNvPr>
          <p:cNvSpPr/>
          <p:nvPr/>
        </p:nvSpPr>
        <p:spPr>
          <a:xfrm>
            <a:off x="504824" y="3265614"/>
            <a:ext cx="4468621" cy="1584000"/>
          </a:xfrm>
          <a:prstGeom prst="rect">
            <a:avLst/>
          </a:prstGeom>
          <a:solidFill>
            <a:schemeClr val="accent1">
              <a:lumMod val="20000"/>
              <a:lumOff val="80000"/>
            </a:schemeClr>
          </a:solidFill>
          <a:ln w="127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36000" tIns="180000" rIns="108000" rtlCol="0" anchor="t" anchorCtr="0"/>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1" u="none" strike="noStrike" kern="1200" cap="none" spc="0" normalizeH="0" baseline="0" noProof="0">
              <a:ln>
                <a:noFill/>
              </a:ln>
              <a:solidFill>
                <a:srgbClr val="303E46"/>
              </a:solidFill>
              <a:effectLst/>
              <a:uLnTx/>
              <a:uFillTx/>
              <a:latin typeface="Aptos Display" panose="020B0004020202020204" pitchFamily="34" charset="0"/>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1" u="none" strike="noStrike" kern="1200" cap="none" spc="0" normalizeH="0" baseline="0" noProof="0">
              <a:ln>
                <a:noFill/>
              </a:ln>
              <a:solidFill>
                <a:srgbClr val="303E46"/>
              </a:solidFill>
              <a:effectLst/>
              <a:uLnTx/>
              <a:uFillTx/>
              <a:latin typeface="Aptos Display" panose="020B0004020202020204" pitchFamily="34" charset="0"/>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200" b="0" i="1" u="none" strike="noStrike" kern="1200" cap="none" spc="0" normalizeH="0" baseline="0" noProof="0">
              <a:ln>
                <a:noFill/>
              </a:ln>
              <a:solidFill>
                <a:srgbClr val="303E46"/>
              </a:solidFill>
              <a:effectLst/>
              <a:uLnTx/>
              <a:uFillTx/>
              <a:latin typeface="Aptos Display" panose="020B00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a:ln>
                  <a:noFill/>
                </a:ln>
                <a:solidFill>
                  <a:srgbClr val="303E46"/>
                </a:solidFill>
                <a:effectLst/>
                <a:uLnTx/>
                <a:uFillTx/>
                <a:latin typeface="Aptos Display" panose="020B0004020202020204" pitchFamily="34" charset="0"/>
              </a:rPr>
              <a:t> </a:t>
            </a:r>
          </a:p>
        </p:txBody>
      </p:sp>
      <p:sp>
        <p:nvSpPr>
          <p:cNvPr id="91" name="Rectangle 90">
            <a:extLst>
              <a:ext uri="{FF2B5EF4-FFF2-40B4-BE49-F238E27FC236}">
                <a16:creationId xmlns:a16="http://schemas.microsoft.com/office/drawing/2014/main" id="{DBE5F9EC-FC00-02A3-17E7-A0873CE5E4EA}"/>
              </a:ext>
            </a:extLst>
          </p:cNvPr>
          <p:cNvSpPr/>
          <p:nvPr/>
        </p:nvSpPr>
        <p:spPr>
          <a:xfrm>
            <a:off x="5193046" y="3265614"/>
            <a:ext cx="4164096" cy="1584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72000" rIns="91440" bIns="45720" rtlCol="0" anchor="t" anchorCtr="0"/>
          <a:lstStyle/>
          <a:p>
            <a:pPr>
              <a:defRPr/>
            </a:pPr>
            <a:r>
              <a:rPr lang="en-AU" sz="1600" dirty="0">
                <a:solidFill>
                  <a:schemeClr val="tx2"/>
                </a:solidFill>
                <a:latin typeface="Aptos Display" panose="020B0004020202020204" pitchFamily="34" charset="0"/>
              </a:rPr>
              <a:t>Adjust design structure or definition that differentiate :</a:t>
            </a:r>
          </a:p>
          <a:p>
            <a:pPr marL="342900" indent="-342900">
              <a:buFont typeface="Arial" panose="020B0604020202020204" pitchFamily="34" charset="0"/>
              <a:buChar char="•"/>
              <a:defRPr/>
            </a:pPr>
            <a:r>
              <a:rPr lang="en-AU" sz="1600" dirty="0">
                <a:solidFill>
                  <a:schemeClr val="tx2"/>
                </a:solidFill>
                <a:latin typeface="Aptos Display" panose="020B0004020202020204" pitchFamily="34" charset="0"/>
              </a:rPr>
              <a:t>Conditions that prevent any future work </a:t>
            </a:r>
          </a:p>
          <a:p>
            <a:pPr marL="342900" indent="-342900">
              <a:buFont typeface="Arial" panose="020B0604020202020204" pitchFamily="34" charset="0"/>
              <a:buChar char="•"/>
              <a:defRPr/>
            </a:pPr>
            <a:r>
              <a:rPr lang="en-AU" sz="1600" b="1" dirty="0">
                <a:solidFill>
                  <a:schemeClr val="tx2"/>
                </a:solidFill>
                <a:latin typeface="Aptos Display" panose="020B0004020202020204" pitchFamily="34" charset="0"/>
              </a:rPr>
              <a:t>Conditions which would permit work following retraining in new role.</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endParaRPr>
          </a:p>
        </p:txBody>
      </p:sp>
      <p:sp>
        <p:nvSpPr>
          <p:cNvPr id="92" name="Rectangle 91">
            <a:extLst>
              <a:ext uri="{FF2B5EF4-FFF2-40B4-BE49-F238E27FC236}">
                <a16:creationId xmlns:a16="http://schemas.microsoft.com/office/drawing/2014/main" id="{396A8D5D-09DD-5D22-7447-0C7CBE071174}"/>
              </a:ext>
            </a:extLst>
          </p:cNvPr>
          <p:cNvSpPr/>
          <p:nvPr/>
        </p:nvSpPr>
        <p:spPr>
          <a:xfrm>
            <a:off x="5211046" y="5129842"/>
            <a:ext cx="4164096" cy="140241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72000" rIns="91440" bIns="45720" rtlCol="0" anchor="t" anchorCtr="0"/>
          <a:lstStyle/>
          <a:p>
            <a:pPr marL="171450" marR="0" lvl="0" indent="-171450" defTabSz="914400" rtl="0" eaLnBrk="1" fontAlgn="auto" latinLnBrk="0" hangingPunct="1">
              <a:lnSpc>
                <a:spcPct val="100000"/>
              </a:lnSpc>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cs typeface="Arial"/>
              </a:rPr>
              <a:t>Adjust design structure to provide assessors </a:t>
            </a:r>
            <a:r>
              <a:rPr kumimoji="0" lang="en-AU" sz="1600" b="1" i="0" u="none" strike="noStrike" kern="1200" cap="none" spc="0" normalizeH="0" baseline="0" noProof="0" dirty="0">
                <a:ln>
                  <a:noFill/>
                </a:ln>
                <a:solidFill>
                  <a:schemeClr val="tx2"/>
                </a:solidFill>
                <a:effectLst/>
                <a:uLnTx/>
                <a:uFillTx/>
                <a:latin typeface="Aptos Display" panose="020B0004020202020204" pitchFamily="34" charset="0"/>
                <a:cs typeface="Arial"/>
              </a:rPr>
              <a:t>more time to consider claims </a:t>
            </a:r>
          </a:p>
          <a:p>
            <a:pPr marL="171450" marR="0" lvl="0" indent="-171450" defTabSz="914400" rtl="0" eaLnBrk="1" fontAlgn="auto" latinLnBrk="0" hangingPunct="1">
              <a:lnSpc>
                <a:spcPct val="100000"/>
              </a:lnSpc>
              <a:spcAft>
                <a:spcPts val="0"/>
              </a:spcAft>
              <a:buClrTx/>
              <a:buSzTx/>
              <a:buFont typeface="Arial" panose="020B0604020202020204" pitchFamily="34" charset="0"/>
              <a:buChar char="•"/>
              <a:tabLst/>
              <a:defRPr/>
            </a:pPr>
            <a:r>
              <a:rPr kumimoji="0" lang="en-AU" sz="1600" b="1" i="0" u="none" strike="noStrike" kern="1200" cap="none" spc="0" normalizeH="0" baseline="0" noProof="0" dirty="0">
                <a:ln>
                  <a:noFill/>
                </a:ln>
                <a:solidFill>
                  <a:schemeClr val="tx2"/>
                </a:solidFill>
                <a:effectLst/>
                <a:uLnTx/>
                <a:uFillTx/>
                <a:latin typeface="Aptos Display" panose="020B0004020202020204" pitchFamily="34" charset="0"/>
              </a:rPr>
              <a:t>Simplify or tailor definitions </a:t>
            </a:r>
            <a:r>
              <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rPr>
              <a:t>to enable easier application to specific conditions and reflect modern workplace patterns. </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600" b="0" i="0" u="none" strike="noStrike" kern="1200" cap="none" spc="0" normalizeH="0" baseline="0" noProof="0" dirty="0">
              <a:ln>
                <a:noFill/>
              </a:ln>
              <a:solidFill>
                <a:schemeClr val="tx2"/>
              </a:solidFill>
              <a:effectLst/>
              <a:uLnTx/>
              <a:uFillTx/>
              <a:latin typeface="Aptos Display" panose="020B0004020202020204" pitchFamily="34" charset="0"/>
            </a:endParaRPr>
          </a:p>
        </p:txBody>
      </p:sp>
      <p:sp>
        <p:nvSpPr>
          <p:cNvPr id="93" name="Rectangle 92">
            <a:extLst>
              <a:ext uri="{FF2B5EF4-FFF2-40B4-BE49-F238E27FC236}">
                <a16:creationId xmlns:a16="http://schemas.microsoft.com/office/drawing/2014/main" id="{97210C0F-71A6-4BDC-3DF7-D29A25AA0F75}"/>
              </a:ext>
            </a:extLst>
          </p:cNvPr>
          <p:cNvSpPr/>
          <p:nvPr/>
        </p:nvSpPr>
        <p:spPr>
          <a:xfrm>
            <a:off x="486825" y="5129842"/>
            <a:ext cx="4486620" cy="1402413"/>
          </a:xfrm>
          <a:prstGeom prst="rect">
            <a:avLst/>
          </a:prstGeom>
          <a:solidFill>
            <a:schemeClr val="accent1">
              <a:lumMod val="20000"/>
              <a:lumOff val="80000"/>
            </a:schemeClr>
          </a:solidFill>
          <a:ln w="127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72000" tIns="180000" rtlCol="0" anchor="t" anchorCtr="0"/>
          <a:lstStyle/>
          <a:p>
            <a:pPr marL="171450" marR="0" lvl="0" indent="-1714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AU" sz="1400" b="0" i="0" u="none" strike="noStrike" kern="1200" cap="none" spc="0" normalizeH="0" baseline="0" noProof="0">
              <a:ln>
                <a:noFill/>
              </a:ln>
              <a:solidFill>
                <a:srgbClr val="303E46"/>
              </a:solidFill>
              <a:effectLst/>
              <a:uLnTx/>
              <a:uFillTx/>
              <a:latin typeface="Aptos Display" panose="020B0004020202020204" pitchFamily="34" charset="0"/>
              <a:cs typeface="Arial"/>
            </a:endParaRPr>
          </a:p>
        </p:txBody>
      </p:sp>
      <p:sp>
        <p:nvSpPr>
          <p:cNvPr id="104" name="Rectangle: Rounded Corners 103">
            <a:extLst>
              <a:ext uri="{FF2B5EF4-FFF2-40B4-BE49-F238E27FC236}">
                <a16:creationId xmlns:a16="http://schemas.microsoft.com/office/drawing/2014/main" id="{039B18EA-7024-2473-9F83-D4BC2F0D55F2}"/>
              </a:ext>
            </a:extLst>
          </p:cNvPr>
          <p:cNvSpPr/>
          <p:nvPr/>
        </p:nvSpPr>
        <p:spPr>
          <a:xfrm>
            <a:off x="436195" y="1377650"/>
            <a:ext cx="2765311" cy="362078"/>
          </a:xfrm>
          <a:prstGeom prst="roundRect">
            <a:avLst>
              <a:gd name="adj" fmla="val 778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prstClr val="white"/>
              </a:solidFill>
              <a:effectLst/>
              <a:uLnTx/>
              <a:uFillTx/>
              <a:latin typeface="Aptos Display" panose="020B0004020202020204" pitchFamily="34" charset="0"/>
            </a:endParaRPr>
          </a:p>
        </p:txBody>
      </p:sp>
      <p:sp>
        <p:nvSpPr>
          <p:cNvPr id="107" name="TextBox 106">
            <a:extLst>
              <a:ext uri="{FF2B5EF4-FFF2-40B4-BE49-F238E27FC236}">
                <a16:creationId xmlns:a16="http://schemas.microsoft.com/office/drawing/2014/main" id="{27444B02-C8F2-B8EA-343C-93A955754647}"/>
              </a:ext>
            </a:extLst>
          </p:cNvPr>
          <p:cNvSpPr txBox="1"/>
          <p:nvPr/>
        </p:nvSpPr>
        <p:spPr>
          <a:xfrm>
            <a:off x="470392" y="1436584"/>
            <a:ext cx="2731114" cy="2769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Aptos Display" panose="020B0004020202020204" pitchFamily="34" charset="0"/>
              </a:rPr>
              <a:t>Benefit Misalignment</a:t>
            </a:r>
            <a:endParaRPr kumimoji="0" lang="en-AU" b="1" i="0" u="none" strike="noStrike" kern="1200" cap="none" spc="0" normalizeH="0" baseline="0" noProof="0" dirty="0">
              <a:ln>
                <a:noFill/>
              </a:ln>
              <a:solidFill>
                <a:prstClr val="white"/>
              </a:solidFill>
              <a:effectLst/>
              <a:uLnTx/>
              <a:uFillTx/>
              <a:latin typeface="Aptos Display" panose="020B0004020202020204" pitchFamily="34" charset="0"/>
            </a:endParaRPr>
          </a:p>
        </p:txBody>
      </p:sp>
      <p:sp>
        <p:nvSpPr>
          <p:cNvPr id="108" name="TextBox 107">
            <a:extLst>
              <a:ext uri="{FF2B5EF4-FFF2-40B4-BE49-F238E27FC236}">
                <a16:creationId xmlns:a16="http://schemas.microsoft.com/office/drawing/2014/main" id="{D0FB016D-D2E0-0A92-7C91-DFFFC658E41D}"/>
              </a:ext>
            </a:extLst>
          </p:cNvPr>
          <p:cNvSpPr txBox="1"/>
          <p:nvPr/>
        </p:nvSpPr>
        <p:spPr>
          <a:xfrm>
            <a:off x="536353" y="1863453"/>
            <a:ext cx="4437092" cy="969496"/>
          </a:xfrm>
          <a:prstGeom prst="rect">
            <a:avLst/>
          </a:prstGeom>
          <a:noFill/>
        </p:spPr>
        <p:txBody>
          <a:bodyPr wrap="square" lIns="0" tIns="0" rIns="0" bIns="0" rtlCol="0">
            <a:spAutoFit/>
          </a:bodyPr>
          <a:lstStyle/>
          <a:p>
            <a:pPr marL="243450" marR="0" lvl="0" indent="-171450" defTabSz="914400" rtl="0" eaLnBrk="1" fontAlgn="auto" latinLnBrk="0" hangingPunct="1">
              <a:lnSpc>
                <a:spcPct val="100000"/>
              </a:lnSpc>
              <a:spcBef>
                <a:spcPts val="600"/>
              </a:spcBef>
              <a:spcAft>
                <a:spcPts val="300"/>
              </a:spcAft>
              <a:buClrTx/>
              <a:buSzTx/>
              <a:buFont typeface="Arial" panose="020B0604020202020204" pitchFamily="34" charset="0"/>
              <a:buChar char="•"/>
              <a:tabLst/>
              <a:defRPr/>
            </a:pP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rPr>
              <a:t>Financial </a:t>
            </a:r>
            <a:r>
              <a:rPr kumimoji="0" lang="en-AU" sz="1600" b="1" i="0" u="none" strike="noStrike" kern="1200" cap="none" spc="0" normalizeH="0" baseline="0" noProof="0" dirty="0">
                <a:ln>
                  <a:noFill/>
                </a:ln>
                <a:solidFill>
                  <a:srgbClr val="000000"/>
                </a:solidFill>
                <a:effectLst/>
                <a:uLnTx/>
                <a:uFillTx/>
                <a:latin typeface="Aptos Display" panose="020B0004020202020204" pitchFamily="34" charset="0"/>
              </a:rPr>
              <a:t>incentive</a:t>
            </a: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rPr>
              <a:t> to claim</a:t>
            </a:r>
          </a:p>
          <a:p>
            <a:pPr marL="243450" marR="0" lvl="0" indent="-171450" defTabSz="914400" rtl="0" eaLnBrk="1" fontAlgn="auto" latinLnBrk="0" hangingPunct="1">
              <a:lnSpc>
                <a:spcPct val="100000"/>
              </a:lnSpc>
              <a:spcBef>
                <a:spcPts val="600"/>
              </a:spcBef>
              <a:spcAft>
                <a:spcPts val="300"/>
              </a:spcAft>
              <a:buClrTx/>
              <a:buSzTx/>
              <a:buFont typeface="Arial" panose="020B0604020202020204" pitchFamily="34" charset="0"/>
              <a:buChar char="•"/>
              <a:tabLst/>
              <a:defRPr/>
            </a:pPr>
            <a:r>
              <a:rPr lang="en-AU" sz="1600" b="1" dirty="0">
                <a:solidFill>
                  <a:srgbClr val="000000"/>
                </a:solidFill>
                <a:latin typeface="Aptos Display" panose="020B0004020202020204" pitchFamily="34" charset="0"/>
              </a:rPr>
              <a:t>Late stage intervention </a:t>
            </a:r>
            <a:r>
              <a:rPr lang="en-AU" sz="1600" dirty="0">
                <a:solidFill>
                  <a:srgbClr val="000000"/>
                </a:solidFill>
                <a:latin typeface="Aptos Display" panose="020B0004020202020204" pitchFamily="34" charset="0"/>
              </a:rPr>
              <a:t>ineffective.</a:t>
            </a:r>
          </a:p>
          <a:p>
            <a:pPr marL="243450" marR="0" lvl="0" indent="-171450" defTabSz="914400" rtl="0" eaLnBrk="1" fontAlgn="auto" latinLnBrk="0" hangingPunct="1">
              <a:lnSpc>
                <a:spcPct val="100000"/>
              </a:lnSpc>
              <a:spcBef>
                <a:spcPts val="600"/>
              </a:spcBef>
              <a:spcAft>
                <a:spcPts val="300"/>
              </a:spcAft>
              <a:buClrTx/>
              <a:buSzTx/>
              <a:buFont typeface="Arial" panose="020B0604020202020204" pitchFamily="34" charset="0"/>
              <a:buChar char="•"/>
              <a:tabLst/>
              <a:defRPr/>
            </a:pP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rPr>
              <a:t>The term TPD is at odds with </a:t>
            </a:r>
            <a:r>
              <a:rPr lang="en-AU" sz="1600" dirty="0">
                <a:solidFill>
                  <a:srgbClr val="000000"/>
                </a:solidFill>
                <a:latin typeface="Aptos Display" panose="020B0004020202020204" pitchFamily="34" charset="0"/>
              </a:rPr>
              <a:t>recovery pathways.</a:t>
            </a:r>
            <a:endParaRPr kumimoji="0" lang="en-AU" sz="1600" b="0" i="0" u="none" strike="noStrike" kern="1200" cap="none" spc="0" normalizeH="0" baseline="0" noProof="0" dirty="0">
              <a:ln>
                <a:noFill/>
              </a:ln>
              <a:solidFill>
                <a:srgbClr val="303E46"/>
              </a:solidFill>
              <a:effectLst/>
              <a:uLnTx/>
              <a:uFillTx/>
              <a:latin typeface="Aptos Display" panose="020B0004020202020204" pitchFamily="34" charset="0"/>
            </a:endParaRPr>
          </a:p>
        </p:txBody>
      </p:sp>
      <p:sp>
        <p:nvSpPr>
          <p:cNvPr id="109" name="Rectangle: Rounded Corners 108">
            <a:extLst>
              <a:ext uri="{FF2B5EF4-FFF2-40B4-BE49-F238E27FC236}">
                <a16:creationId xmlns:a16="http://schemas.microsoft.com/office/drawing/2014/main" id="{1EE15F2F-BDC3-4A30-B92F-A924BF36459A}"/>
              </a:ext>
            </a:extLst>
          </p:cNvPr>
          <p:cNvSpPr/>
          <p:nvPr/>
        </p:nvSpPr>
        <p:spPr>
          <a:xfrm>
            <a:off x="419828" y="3166710"/>
            <a:ext cx="2765311" cy="362078"/>
          </a:xfrm>
          <a:prstGeom prst="roundRect">
            <a:avLst>
              <a:gd name="adj" fmla="val 778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prstClr val="white"/>
              </a:solidFill>
              <a:effectLst/>
              <a:uLnTx/>
              <a:uFillTx/>
              <a:latin typeface="Aptos Display" panose="020B0004020202020204" pitchFamily="34" charset="0"/>
            </a:endParaRPr>
          </a:p>
        </p:txBody>
      </p:sp>
      <p:sp>
        <p:nvSpPr>
          <p:cNvPr id="110" name="TextBox 109">
            <a:extLst>
              <a:ext uri="{FF2B5EF4-FFF2-40B4-BE49-F238E27FC236}">
                <a16:creationId xmlns:a16="http://schemas.microsoft.com/office/drawing/2014/main" id="{A474D31F-B60A-2139-983C-F7851B45E394}"/>
              </a:ext>
            </a:extLst>
          </p:cNvPr>
          <p:cNvSpPr txBox="1"/>
          <p:nvPr/>
        </p:nvSpPr>
        <p:spPr>
          <a:xfrm>
            <a:off x="603875" y="3633805"/>
            <a:ext cx="4146545" cy="1138773"/>
          </a:xfrm>
          <a:prstGeom prst="rect">
            <a:avLst/>
          </a:prstGeom>
          <a:noFill/>
        </p:spPr>
        <p:txBody>
          <a:bodyPr wrap="square" lIns="0" tIns="0" rIns="0" bIns="0" rtlCol="0">
            <a:spAutoFit/>
          </a:bodyPr>
          <a:lstStyle/>
          <a:p>
            <a:pPr marL="171450" marR="0" lvl="0" indent="-1714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AU" sz="1600" dirty="0">
                <a:solidFill>
                  <a:srgbClr val="000000"/>
                </a:solidFill>
                <a:latin typeface="Aptos Display" panose="020B0004020202020204" pitchFamily="34" charset="0"/>
              </a:rPr>
              <a:t>D</a:t>
            </a:r>
            <a:r>
              <a:rPr kumimoji="0" lang="en-AU" sz="1600" i="0" u="none" strike="noStrike" kern="1200" cap="none" spc="0" normalizeH="0" baseline="0" noProof="0" dirty="0" err="1">
                <a:ln>
                  <a:noFill/>
                </a:ln>
                <a:solidFill>
                  <a:srgbClr val="000000"/>
                </a:solidFill>
                <a:effectLst/>
                <a:uLnTx/>
                <a:uFillTx/>
                <a:latin typeface="Aptos Display" panose="020B0004020202020204" pitchFamily="34" charset="0"/>
              </a:rPr>
              <a:t>oes</a:t>
            </a: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rPr>
              <a:t> not reflect </a:t>
            </a:r>
            <a:r>
              <a:rPr kumimoji="0" lang="en-AU" sz="1600" b="1" i="0" u="none" strike="noStrike" kern="1200" cap="none" spc="0" normalizeH="0" baseline="0" noProof="0" dirty="0">
                <a:ln>
                  <a:noFill/>
                </a:ln>
                <a:solidFill>
                  <a:srgbClr val="000000"/>
                </a:solidFill>
                <a:effectLst/>
                <a:uLnTx/>
                <a:uFillTx/>
                <a:latin typeface="Aptos Display" panose="020B0004020202020204" pitchFamily="34" charset="0"/>
              </a:rPr>
              <a:t>modern mobility of work</a:t>
            </a: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rPr>
              <a:t>.</a:t>
            </a:r>
          </a:p>
          <a:p>
            <a:pPr marL="171450" marR="0" lvl="0" indent="-1714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AU" sz="1600" b="1" dirty="0">
                <a:solidFill>
                  <a:srgbClr val="000000"/>
                </a:solidFill>
                <a:latin typeface="Aptos Display" panose="020B0004020202020204" pitchFamily="34" charset="0"/>
                <a:cs typeface="Arial"/>
              </a:rPr>
              <a:t>L</a:t>
            </a:r>
            <a:r>
              <a:rPr kumimoji="0" lang="en-AU" sz="1600" b="1" i="0" u="none" strike="noStrike" kern="1200" cap="none" spc="0" normalizeH="0" baseline="0" noProof="0" dirty="0">
                <a:ln>
                  <a:noFill/>
                </a:ln>
                <a:solidFill>
                  <a:srgbClr val="000000"/>
                </a:solidFill>
                <a:effectLst/>
                <a:uLnTx/>
                <a:uFillTx/>
                <a:latin typeface="Aptos Display" panose="020B0004020202020204" pitchFamily="34" charset="0"/>
                <a:cs typeface="Arial"/>
              </a:rPr>
              <a:t>ack objective diagnostic tests</a:t>
            </a:r>
            <a:r>
              <a:rPr kumimoji="0" lang="en-AU" sz="1600" i="0" u="none" strike="noStrike" kern="1200" cap="none" spc="0" normalizeH="0" baseline="0" noProof="0" dirty="0">
                <a:ln>
                  <a:noFill/>
                </a:ln>
                <a:solidFill>
                  <a:srgbClr val="000000"/>
                </a:solidFill>
                <a:effectLst/>
                <a:uLnTx/>
                <a:uFillTx/>
                <a:latin typeface="Aptos Display" panose="020B0004020202020204" pitchFamily="34" charset="0"/>
                <a:cs typeface="Arial"/>
              </a:rPr>
              <a:t> creating uncertainty of permanency assessments.</a:t>
            </a:r>
          </a:p>
          <a:p>
            <a:pPr marL="171450" indent="-171450">
              <a:spcBef>
                <a:spcPts val="600"/>
              </a:spcBef>
              <a:buFont typeface="Arial" panose="020B0604020202020204" pitchFamily="34" charset="0"/>
              <a:buChar char="•"/>
              <a:defRPr/>
            </a:pPr>
            <a:r>
              <a:rPr lang="en-AU" sz="1600" dirty="0">
                <a:solidFill>
                  <a:srgbClr val="000000"/>
                </a:solidFill>
                <a:latin typeface="Aptos Display" panose="020B0004020202020204" pitchFamily="34" charset="0"/>
              </a:rPr>
              <a:t>Definitions have been </a:t>
            </a:r>
            <a:r>
              <a:rPr lang="en-AU" sz="1600" b="1" dirty="0">
                <a:solidFill>
                  <a:srgbClr val="000000"/>
                </a:solidFill>
                <a:latin typeface="Aptos Display" panose="020B0004020202020204" pitchFamily="34" charset="0"/>
              </a:rPr>
              <a:t>narrowed by lawyers</a:t>
            </a:r>
            <a:r>
              <a:rPr lang="en-AU" sz="1600" dirty="0">
                <a:solidFill>
                  <a:srgbClr val="000000"/>
                </a:solidFill>
                <a:latin typeface="Aptos Display" panose="020B0004020202020204" pitchFamily="34" charset="0"/>
              </a:rPr>
              <a:t>.</a:t>
            </a:r>
            <a:endParaRPr kumimoji="0" lang="en-AU" sz="1600" b="0" i="0" u="none" strike="noStrike" kern="1200" cap="none" spc="0" normalizeH="0" baseline="0" noProof="0" dirty="0">
              <a:ln>
                <a:noFill/>
              </a:ln>
              <a:solidFill>
                <a:srgbClr val="000000"/>
              </a:solidFill>
              <a:effectLst/>
              <a:uLnTx/>
              <a:uFillTx/>
              <a:latin typeface="Aptos Display" panose="020B0004020202020204" pitchFamily="34" charset="0"/>
            </a:endParaRPr>
          </a:p>
        </p:txBody>
      </p:sp>
      <p:sp>
        <p:nvSpPr>
          <p:cNvPr id="111" name="TextBox 110">
            <a:extLst>
              <a:ext uri="{FF2B5EF4-FFF2-40B4-BE49-F238E27FC236}">
                <a16:creationId xmlns:a16="http://schemas.microsoft.com/office/drawing/2014/main" id="{BD64E31F-ACF8-7B45-4682-82A9A06BAE11}"/>
              </a:ext>
            </a:extLst>
          </p:cNvPr>
          <p:cNvSpPr txBox="1"/>
          <p:nvPr/>
        </p:nvSpPr>
        <p:spPr>
          <a:xfrm>
            <a:off x="471350" y="3221278"/>
            <a:ext cx="2532261" cy="2769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Aptos Display" panose="020B0004020202020204" pitchFamily="34" charset="0"/>
              </a:rPr>
              <a:t>Definition Challenges</a:t>
            </a:r>
            <a:endParaRPr kumimoji="0" lang="en-AU" b="1" i="0" u="none" strike="noStrike" kern="1200" cap="none" spc="0" normalizeH="0" baseline="0" noProof="0" dirty="0">
              <a:ln>
                <a:noFill/>
              </a:ln>
              <a:solidFill>
                <a:prstClr val="white"/>
              </a:solidFill>
              <a:effectLst/>
              <a:uLnTx/>
              <a:uFillTx/>
              <a:latin typeface="Aptos Display" panose="020B0004020202020204" pitchFamily="34" charset="0"/>
            </a:endParaRPr>
          </a:p>
        </p:txBody>
      </p:sp>
      <p:sp>
        <p:nvSpPr>
          <p:cNvPr id="112" name="Rectangle: Rounded Corners 111">
            <a:extLst>
              <a:ext uri="{FF2B5EF4-FFF2-40B4-BE49-F238E27FC236}">
                <a16:creationId xmlns:a16="http://schemas.microsoft.com/office/drawing/2014/main" id="{A4CF6820-8A38-AAA0-3DA1-E4CA793C1177}"/>
              </a:ext>
            </a:extLst>
          </p:cNvPr>
          <p:cNvSpPr/>
          <p:nvPr/>
        </p:nvSpPr>
        <p:spPr>
          <a:xfrm>
            <a:off x="419828" y="5079571"/>
            <a:ext cx="2765311" cy="362078"/>
          </a:xfrm>
          <a:prstGeom prst="roundRect">
            <a:avLst>
              <a:gd name="adj" fmla="val 778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prstClr val="white"/>
              </a:solidFill>
              <a:effectLst/>
              <a:uLnTx/>
              <a:uFillTx/>
              <a:latin typeface="Aptos Display" panose="020B0004020202020204" pitchFamily="34" charset="0"/>
            </a:endParaRPr>
          </a:p>
        </p:txBody>
      </p:sp>
      <p:sp>
        <p:nvSpPr>
          <p:cNvPr id="113" name="TextBox 112">
            <a:extLst>
              <a:ext uri="{FF2B5EF4-FFF2-40B4-BE49-F238E27FC236}">
                <a16:creationId xmlns:a16="http://schemas.microsoft.com/office/drawing/2014/main" id="{9626DF28-5AF1-4AFB-CD0E-80D20FAF0665}"/>
              </a:ext>
            </a:extLst>
          </p:cNvPr>
          <p:cNvSpPr txBox="1"/>
          <p:nvPr/>
        </p:nvSpPr>
        <p:spPr>
          <a:xfrm>
            <a:off x="569818" y="5115093"/>
            <a:ext cx="2532261" cy="2769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Aptos Display" panose="020B0004020202020204" pitchFamily="34" charset="0"/>
              </a:rPr>
              <a:t>Claims</a:t>
            </a:r>
            <a:r>
              <a:rPr kumimoji="0" lang="en-US" b="1" i="0" u="none" strike="noStrike" kern="1200" cap="none" spc="0" normalizeH="0" baseline="0" noProof="0" dirty="0">
                <a:ln>
                  <a:noFill/>
                </a:ln>
                <a:solidFill>
                  <a:prstClr val="white"/>
                </a:solidFill>
                <a:effectLst/>
                <a:uLnTx/>
                <a:uFillTx/>
                <a:latin typeface="Aptos Display" panose="020B0004020202020204" pitchFamily="34" charset="0"/>
              </a:rPr>
              <a:t> Challenges</a:t>
            </a:r>
            <a:endParaRPr kumimoji="0" lang="en-AU" b="1" i="0" u="none" strike="noStrike" kern="1200" cap="none" spc="0" normalizeH="0" baseline="0" noProof="0" dirty="0">
              <a:ln>
                <a:noFill/>
              </a:ln>
              <a:solidFill>
                <a:prstClr val="white"/>
              </a:solidFill>
              <a:effectLst/>
              <a:uLnTx/>
              <a:uFillTx/>
              <a:latin typeface="Aptos Display" panose="020B0004020202020204" pitchFamily="34" charset="0"/>
            </a:endParaRPr>
          </a:p>
        </p:txBody>
      </p:sp>
      <p:sp>
        <p:nvSpPr>
          <p:cNvPr id="114" name="TextBox 113">
            <a:extLst>
              <a:ext uri="{FF2B5EF4-FFF2-40B4-BE49-F238E27FC236}">
                <a16:creationId xmlns:a16="http://schemas.microsoft.com/office/drawing/2014/main" id="{64A3ACFB-901A-5CAF-FCB2-8D826010F5F8}"/>
              </a:ext>
            </a:extLst>
          </p:cNvPr>
          <p:cNvSpPr txBox="1"/>
          <p:nvPr/>
        </p:nvSpPr>
        <p:spPr>
          <a:xfrm>
            <a:off x="603876" y="5703795"/>
            <a:ext cx="3823157" cy="492443"/>
          </a:xfrm>
          <a:prstGeom prst="rect">
            <a:avLst/>
          </a:prstGeom>
          <a:noFill/>
        </p:spPr>
        <p:txBody>
          <a:bodyPr wrap="square" lIns="0" tIns="0" rIns="0" bIns="0" rtlCol="0">
            <a:spAutoFit/>
          </a:bodyPr>
          <a:lstStyle/>
          <a:p>
            <a:pPr marL="171450" marR="0" lvl="0" indent="-171450"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AU" sz="1600" b="1" dirty="0">
                <a:solidFill>
                  <a:srgbClr val="000000"/>
                </a:solidFill>
                <a:latin typeface="Aptos Display" panose="020B0004020202020204" pitchFamily="34" charset="0"/>
              </a:rPr>
              <a:t>Limited timeframes and evidence </a:t>
            </a:r>
            <a:r>
              <a:rPr lang="en-AU" sz="1600" dirty="0">
                <a:solidFill>
                  <a:srgbClr val="000000"/>
                </a:solidFill>
                <a:latin typeface="Aptos Display" panose="020B0004020202020204" pitchFamily="34" charset="0"/>
              </a:rPr>
              <a:t>upon which assessments can be made. </a:t>
            </a:r>
          </a:p>
        </p:txBody>
      </p:sp>
      <p:sp>
        <p:nvSpPr>
          <p:cNvPr id="3" name="TextBox 2">
            <a:extLst>
              <a:ext uri="{FF2B5EF4-FFF2-40B4-BE49-F238E27FC236}">
                <a16:creationId xmlns:a16="http://schemas.microsoft.com/office/drawing/2014/main" id="{E4DC6A07-8CA1-230A-AD25-45DDB77C8700}"/>
              </a:ext>
            </a:extLst>
          </p:cNvPr>
          <p:cNvSpPr txBox="1"/>
          <p:nvPr/>
        </p:nvSpPr>
        <p:spPr>
          <a:xfrm>
            <a:off x="6195035" y="1270044"/>
            <a:ext cx="1756633" cy="369332"/>
          </a:xfrm>
          <a:prstGeom prst="rect">
            <a:avLst/>
          </a:prstGeom>
          <a:solidFill>
            <a:schemeClr val="accent3"/>
          </a:solidFill>
        </p:spPr>
        <p:txBody>
          <a:bodyPr wrap="square">
            <a:spAutoFit/>
          </a:bodyPr>
          <a:lstStyle/>
          <a:p>
            <a:pPr marL="0" marR="0" lvl="0" indent="0" algn="ctr" defTabSz="914400" rtl="0" eaLnBrk="1" fontAlgn="auto" latinLnBrk="0" hangingPunct="1">
              <a:lnSpc>
                <a:spcPct val="100000"/>
              </a:lnSpc>
              <a:spcAft>
                <a:spcPts val="0"/>
              </a:spcAft>
              <a:buClrTx/>
              <a:buSzTx/>
              <a:buFontTx/>
              <a:buNone/>
              <a:tabLst/>
              <a:defRPr/>
            </a:pPr>
            <a:r>
              <a:rPr kumimoji="0" lang="en-AU" sz="1800" b="1" i="0" u="none" strike="noStrike" kern="1200" cap="none" spc="0" normalizeH="0" baseline="0" noProof="0" dirty="0">
                <a:ln>
                  <a:noFill/>
                </a:ln>
                <a:solidFill>
                  <a:schemeClr val="bg1"/>
                </a:solidFill>
                <a:effectLst/>
                <a:uLnTx/>
                <a:uFillTx/>
                <a:latin typeface="Aptos Display" panose="020B0004020202020204" pitchFamily="34" charset="0"/>
              </a:rPr>
              <a:t>Opportunities</a:t>
            </a:r>
          </a:p>
        </p:txBody>
      </p:sp>
      <p:sp>
        <p:nvSpPr>
          <p:cNvPr id="6" name="Rectangle 5">
            <a:extLst>
              <a:ext uri="{FF2B5EF4-FFF2-40B4-BE49-F238E27FC236}">
                <a16:creationId xmlns:a16="http://schemas.microsoft.com/office/drawing/2014/main" id="{1FFDC421-51EB-5159-6277-578171462268}"/>
              </a:ext>
            </a:extLst>
          </p:cNvPr>
          <p:cNvSpPr/>
          <p:nvPr/>
        </p:nvSpPr>
        <p:spPr>
          <a:xfrm>
            <a:off x="9551900" y="1587559"/>
            <a:ext cx="2441959" cy="494469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72000" rIns="91440" bIns="45720" rtlCol="0" anchor="ctr" anchorCtr="0"/>
          <a:lstStyle/>
          <a:p>
            <a:pPr marL="285750" marR="0" lvl="0" indent="-285750" defTabSz="914400" rtl="0" eaLnBrk="1" fontAlgn="auto" latinLnBrk="0" hangingPunct="1">
              <a:lnSpc>
                <a:spcPct val="100000"/>
              </a:lnSpc>
              <a:spcAft>
                <a:spcPts val="600"/>
              </a:spcAft>
              <a:buClrTx/>
              <a:buSzTx/>
              <a:buFont typeface="Wingdings" panose="05000000000000000000" pitchFamily="2" charset="2"/>
              <a:buChar char="v"/>
              <a:tabLst/>
              <a:defRPr/>
            </a:pPr>
            <a:r>
              <a:rPr kumimoji="0" lang="en-AU" sz="1600" i="0" u="none" strike="noStrike" kern="1200" cap="none" spc="0" normalizeH="0" baseline="0" noProof="0" dirty="0">
                <a:ln>
                  <a:noFill/>
                </a:ln>
                <a:solidFill>
                  <a:schemeClr val="tx2"/>
                </a:solidFill>
                <a:effectLst/>
                <a:uLnTx/>
                <a:uFillTx/>
                <a:latin typeface="Aptos Display" panose="020B0004020202020204" pitchFamily="34" charset="0"/>
              </a:rPr>
              <a:t>Value and Adequacy of Cover</a:t>
            </a:r>
            <a:endParaRPr lang="en-AU" sz="1600" dirty="0">
              <a:solidFill>
                <a:schemeClr val="tx2"/>
              </a:solidFill>
              <a:latin typeface="Aptos Display" panose="020B0004020202020204" pitchFamily="34" charset="0"/>
            </a:endParaRPr>
          </a:p>
          <a:p>
            <a:pPr marL="285750" marR="0" lvl="0" indent="-285750" defTabSz="914400" rtl="0" eaLnBrk="1" fontAlgn="auto" latinLnBrk="0" hangingPunct="1">
              <a:lnSpc>
                <a:spcPct val="100000"/>
              </a:lnSpc>
              <a:spcAft>
                <a:spcPts val="600"/>
              </a:spcAft>
              <a:buClrTx/>
              <a:buSzTx/>
              <a:buFont typeface="Wingdings" panose="05000000000000000000" pitchFamily="2" charset="2"/>
              <a:buChar char="v"/>
              <a:tabLst/>
              <a:defRPr/>
            </a:pPr>
            <a:r>
              <a:rPr lang="en-AU" sz="1600" dirty="0">
                <a:solidFill>
                  <a:schemeClr val="tx2"/>
                </a:solidFill>
                <a:latin typeface="Aptos Display" panose="020B0004020202020204" pitchFamily="34" charset="0"/>
              </a:rPr>
              <a:t>Community Expectation</a:t>
            </a:r>
          </a:p>
          <a:p>
            <a:pPr marL="285750" marR="0" lvl="0" indent="-285750" defTabSz="914400" rtl="0" eaLnBrk="1" fontAlgn="auto" latinLnBrk="0" hangingPunct="1">
              <a:lnSpc>
                <a:spcPct val="100000"/>
              </a:lnSpc>
              <a:spcAft>
                <a:spcPts val="600"/>
              </a:spcAft>
              <a:buClrTx/>
              <a:buSzTx/>
              <a:buFont typeface="Wingdings" panose="05000000000000000000" pitchFamily="2" charset="2"/>
              <a:buChar char="v"/>
              <a:tabLst/>
              <a:defRPr/>
            </a:pPr>
            <a:r>
              <a:rPr kumimoji="0" lang="en-AU" sz="1600" i="0" u="none" strike="noStrike" kern="1200" cap="none" spc="0" normalizeH="0" baseline="0" noProof="0" dirty="0">
                <a:ln>
                  <a:noFill/>
                </a:ln>
                <a:solidFill>
                  <a:schemeClr val="tx2"/>
                </a:solidFill>
                <a:effectLst/>
                <a:uLnTx/>
                <a:uFillTx/>
                <a:latin typeface="Aptos Display" panose="020B0004020202020204" pitchFamily="34" charset="0"/>
              </a:rPr>
              <a:t>Risk of being viewed as discriminatory to certain conditions</a:t>
            </a:r>
          </a:p>
          <a:p>
            <a:pPr marL="285750" marR="0" lvl="0" indent="-285750" defTabSz="914400" rtl="0" eaLnBrk="1" fontAlgn="auto" latinLnBrk="0" hangingPunct="1">
              <a:lnSpc>
                <a:spcPct val="100000"/>
              </a:lnSpc>
              <a:spcAft>
                <a:spcPts val="600"/>
              </a:spcAft>
              <a:buClrTx/>
              <a:buSzTx/>
              <a:buFont typeface="Wingdings" panose="05000000000000000000" pitchFamily="2" charset="2"/>
              <a:buChar char="v"/>
              <a:tabLst/>
              <a:defRPr/>
            </a:pPr>
            <a:r>
              <a:rPr kumimoji="0" lang="en-AU" sz="1600" i="0" u="none" strike="noStrike" kern="1200" cap="none" spc="0" normalizeH="0" baseline="0" noProof="0" dirty="0">
                <a:ln>
                  <a:noFill/>
                </a:ln>
                <a:solidFill>
                  <a:schemeClr val="tx2"/>
                </a:solidFill>
                <a:effectLst/>
                <a:uLnTx/>
                <a:uFillTx/>
                <a:latin typeface="Aptos Display" panose="020B0004020202020204" pitchFamily="34" charset="0"/>
              </a:rPr>
              <a:t>Frictional cost of instalment based and income based benefits</a:t>
            </a: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endParaRPr kumimoji="0" lang="en-AU" sz="1600" i="0" u="none" strike="noStrike" kern="1200" cap="none" spc="0" normalizeH="0" baseline="0" noProof="0" dirty="0">
              <a:ln>
                <a:noFill/>
              </a:ln>
              <a:solidFill>
                <a:schemeClr val="tx2"/>
              </a:solidFill>
              <a:effectLst/>
              <a:uLnTx/>
              <a:uFillTx/>
              <a:latin typeface="Aptos Display" panose="020B0004020202020204" pitchFamily="34" charset="0"/>
            </a:endParaRP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endParaRPr kumimoji="0" lang="en-AU" sz="1600" i="0" u="none" strike="noStrike" kern="1200" cap="none" spc="0" normalizeH="0" baseline="0" noProof="0" dirty="0">
              <a:ln>
                <a:noFill/>
              </a:ln>
              <a:solidFill>
                <a:schemeClr val="tx2"/>
              </a:solidFill>
              <a:effectLst/>
              <a:uLnTx/>
              <a:uFillTx/>
              <a:latin typeface="Aptos Display" panose="020B0004020202020204" pitchFamily="34" charset="0"/>
            </a:endParaRPr>
          </a:p>
          <a:p>
            <a:pPr marL="171450" marR="0" lvl="0" indent="-171450" defTabSz="914400" rtl="0" eaLnBrk="1" fontAlgn="auto" latinLnBrk="0" hangingPunct="1">
              <a:lnSpc>
                <a:spcPct val="100000"/>
              </a:lnSpc>
              <a:spcAft>
                <a:spcPts val="600"/>
              </a:spcAft>
              <a:buClrTx/>
              <a:buSzTx/>
              <a:buFont typeface="Arial" panose="020B0604020202020204" pitchFamily="34" charset="0"/>
              <a:buChar char="•"/>
              <a:tabLst/>
              <a:defRPr/>
            </a:pPr>
            <a:endParaRPr kumimoji="0" lang="en-AU" sz="1600" i="0" u="none" strike="noStrike" kern="1200" cap="none" spc="0" normalizeH="0" baseline="0" noProof="0" dirty="0">
              <a:ln>
                <a:noFill/>
              </a:ln>
              <a:solidFill>
                <a:schemeClr val="tx2"/>
              </a:solidFill>
              <a:effectLst/>
              <a:uLnTx/>
              <a:uFillTx/>
              <a:latin typeface="Aptos Display" panose="020B0004020202020204" pitchFamily="34" charset="0"/>
            </a:endParaRPr>
          </a:p>
        </p:txBody>
      </p:sp>
      <p:sp>
        <p:nvSpPr>
          <p:cNvPr id="5" name="TextBox 4">
            <a:extLst>
              <a:ext uri="{FF2B5EF4-FFF2-40B4-BE49-F238E27FC236}">
                <a16:creationId xmlns:a16="http://schemas.microsoft.com/office/drawing/2014/main" id="{C6D86F2C-80D3-4E27-213E-00FBEBA6EA86}"/>
              </a:ext>
            </a:extLst>
          </p:cNvPr>
          <p:cNvSpPr txBox="1"/>
          <p:nvPr/>
        </p:nvSpPr>
        <p:spPr>
          <a:xfrm>
            <a:off x="9930542" y="1289655"/>
            <a:ext cx="1305065" cy="369332"/>
          </a:xfrm>
          <a:prstGeom prst="rect">
            <a:avLst/>
          </a:prstGeom>
          <a:solidFill>
            <a:schemeClr val="accent3"/>
          </a:solidFill>
        </p:spPr>
        <p:txBody>
          <a:bodyPr wrap="square">
            <a:spAutoFit/>
          </a:bodyPr>
          <a:lstStyle/>
          <a:p>
            <a:pPr marL="0" marR="0" lvl="0" indent="0" algn="ctr" defTabSz="914400" rtl="0" eaLnBrk="1" fontAlgn="auto" latinLnBrk="0" hangingPunct="1">
              <a:lnSpc>
                <a:spcPct val="100000"/>
              </a:lnSpc>
              <a:spcAft>
                <a:spcPts val="0"/>
              </a:spcAft>
              <a:buClrTx/>
              <a:buSzTx/>
              <a:buFontTx/>
              <a:buNone/>
              <a:tabLst/>
              <a:defRPr/>
            </a:pPr>
            <a:r>
              <a:rPr kumimoji="0" lang="en-AU" sz="1800" b="1" i="0" u="none" strike="noStrike" kern="1200" cap="none" spc="0" normalizeH="0" baseline="0" noProof="0" dirty="0">
                <a:ln>
                  <a:noFill/>
                </a:ln>
                <a:solidFill>
                  <a:schemeClr val="bg1"/>
                </a:solidFill>
                <a:effectLst/>
                <a:uLnTx/>
                <a:uFillTx/>
                <a:latin typeface="Aptos Display" panose="020B0004020202020204" pitchFamily="34" charset="0"/>
              </a:rPr>
              <a:t>Trade offs </a:t>
            </a:r>
          </a:p>
        </p:txBody>
      </p:sp>
      <p:sp>
        <p:nvSpPr>
          <p:cNvPr id="2" name="Footer Placeholder 1">
            <a:extLst>
              <a:ext uri="{FF2B5EF4-FFF2-40B4-BE49-F238E27FC236}">
                <a16:creationId xmlns:a16="http://schemas.microsoft.com/office/drawing/2014/main" id="{2CED7C8A-5324-3359-1C7B-C7A0B0081448}"/>
              </a:ext>
            </a:extLst>
          </p:cNvPr>
          <p:cNvSpPr txBox="1">
            <a:spLocks/>
          </p:cNvSpPr>
          <p:nvPr/>
        </p:nvSpPr>
        <p:spPr>
          <a:xfrm>
            <a:off x="4585010" y="6581046"/>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accent1"/>
                </a:solidFill>
              </a:rPr>
              <a:t>Presented at the 2026 All Actuaries Summit</a:t>
            </a:r>
            <a:endParaRPr lang="en-AU" sz="1000" dirty="0">
              <a:solidFill>
                <a:schemeClr val="accent1"/>
              </a:solidFill>
            </a:endParaRPr>
          </a:p>
        </p:txBody>
      </p:sp>
    </p:spTree>
    <p:extLst>
      <p:ext uri="{BB962C8B-B14F-4D97-AF65-F5344CB8AC3E}">
        <p14:creationId xmlns:p14="http://schemas.microsoft.com/office/powerpoint/2010/main" val="1680202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2FC57-DB1E-6E7E-C1F8-2630F7B0A11C}"/>
            </a:ext>
          </a:extLst>
        </p:cNvPr>
        <p:cNvGrpSpPr/>
        <p:nvPr/>
      </p:nvGrpSpPr>
      <p:grpSpPr>
        <a:xfrm>
          <a:off x="0" y="0"/>
          <a:ext cx="0" cy="0"/>
          <a:chOff x="0" y="0"/>
          <a:chExt cx="0" cy="0"/>
        </a:xfrm>
      </p:grpSpPr>
      <p:sp>
        <p:nvSpPr>
          <p:cNvPr id="17" name="Text Placeholder 4">
            <a:extLst>
              <a:ext uri="{FF2B5EF4-FFF2-40B4-BE49-F238E27FC236}">
                <a16:creationId xmlns:a16="http://schemas.microsoft.com/office/drawing/2014/main" id="{47AE31BE-D03C-C1D2-BE72-8F97907E16D9}"/>
              </a:ext>
            </a:extLst>
          </p:cNvPr>
          <p:cNvSpPr>
            <a:spLocks noGrp="1"/>
          </p:cNvSpPr>
          <p:nvPr>
            <p:ph type="body" sz="quarter" idx="15"/>
          </p:nvPr>
        </p:nvSpPr>
        <p:spPr>
          <a:xfrm>
            <a:off x="436195" y="744041"/>
            <a:ext cx="11504789" cy="299981"/>
          </a:xfrm>
        </p:spPr>
        <p:txBody>
          <a:bodyPr/>
          <a:lstStyle/>
          <a:p>
            <a:r>
              <a:rPr lang="en-US" b="1" dirty="0">
                <a:solidFill>
                  <a:schemeClr val="tx1"/>
                </a:solidFill>
                <a:latin typeface="Aptos Display" panose="020B0004020202020204" pitchFamily="34" charset="0"/>
              </a:rPr>
              <a:t>Funds are already moving towards income based/instalment-based designs with some level of success  </a:t>
            </a:r>
          </a:p>
        </p:txBody>
      </p:sp>
      <p:graphicFrame>
        <p:nvGraphicFramePr>
          <p:cNvPr id="3" name="Table 2">
            <a:extLst>
              <a:ext uri="{FF2B5EF4-FFF2-40B4-BE49-F238E27FC236}">
                <a16:creationId xmlns:a16="http://schemas.microsoft.com/office/drawing/2014/main" id="{0D0039CD-CB3B-0D17-540E-1F7378ABB0E5}"/>
              </a:ext>
            </a:extLst>
          </p:cNvPr>
          <p:cNvGraphicFramePr>
            <a:graphicFrameLocks noGrp="1"/>
          </p:cNvGraphicFramePr>
          <p:nvPr>
            <p:extLst>
              <p:ext uri="{D42A27DB-BD31-4B8C-83A1-F6EECF244321}">
                <p14:modId xmlns:p14="http://schemas.microsoft.com/office/powerpoint/2010/main" val="3790770908"/>
              </p:ext>
            </p:extLst>
          </p:nvPr>
        </p:nvGraphicFramePr>
        <p:xfrm>
          <a:off x="436194" y="1128698"/>
          <a:ext cx="11447830" cy="3895982"/>
        </p:xfrm>
        <a:graphic>
          <a:graphicData uri="http://schemas.openxmlformats.org/drawingml/2006/table">
            <a:tbl>
              <a:tblPr firstRow="1" bandRow="1">
                <a:tableStyleId>{8EC20E35-A176-4012-BC5E-935CFFF8708E}</a:tableStyleId>
              </a:tblPr>
              <a:tblGrid>
                <a:gridCol w="1771747">
                  <a:extLst>
                    <a:ext uri="{9D8B030D-6E8A-4147-A177-3AD203B41FA5}">
                      <a16:colId xmlns:a16="http://schemas.microsoft.com/office/drawing/2014/main" val="2957770332"/>
                    </a:ext>
                  </a:extLst>
                </a:gridCol>
                <a:gridCol w="3189249">
                  <a:extLst>
                    <a:ext uri="{9D8B030D-6E8A-4147-A177-3AD203B41FA5}">
                      <a16:colId xmlns:a16="http://schemas.microsoft.com/office/drawing/2014/main" val="2827259621"/>
                    </a:ext>
                  </a:extLst>
                </a:gridCol>
                <a:gridCol w="3021981">
                  <a:extLst>
                    <a:ext uri="{9D8B030D-6E8A-4147-A177-3AD203B41FA5}">
                      <a16:colId xmlns:a16="http://schemas.microsoft.com/office/drawing/2014/main" val="3005138320"/>
                    </a:ext>
                  </a:extLst>
                </a:gridCol>
                <a:gridCol w="3464853">
                  <a:extLst>
                    <a:ext uri="{9D8B030D-6E8A-4147-A177-3AD203B41FA5}">
                      <a16:colId xmlns:a16="http://schemas.microsoft.com/office/drawing/2014/main" val="2231142166"/>
                    </a:ext>
                  </a:extLst>
                </a:gridCol>
              </a:tblGrid>
              <a:tr h="354913">
                <a:tc>
                  <a:txBody>
                    <a:bodyPr/>
                    <a:lstStyle/>
                    <a:p>
                      <a:pPr algn="l"/>
                      <a:endParaRPr lang="en-AU" sz="1400" b="0" dirty="0">
                        <a:latin typeface="Aptos" panose="020B0004020202020204" pitchFamily="34" charset="0"/>
                      </a:endParaRPr>
                    </a:p>
                  </a:txBody>
                  <a:tcPr marL="174241" marR="174241" marT="87121" marB="87121" anchor="ctr">
                    <a:solidFill>
                      <a:schemeClr val="accent1"/>
                    </a:solidFill>
                  </a:tcPr>
                </a:tc>
                <a:tc>
                  <a:txBody>
                    <a:bodyPr/>
                    <a:lstStyle/>
                    <a:p>
                      <a:pPr algn="ctr"/>
                      <a:r>
                        <a:rPr lang="en-US" sz="1400" b="1">
                          <a:solidFill>
                            <a:schemeClr val="bg1"/>
                          </a:solidFill>
                          <a:latin typeface="Aptos" panose="020B0004020202020204" pitchFamily="34" charset="0"/>
                        </a:rPr>
                        <a:t>AustralianSuper</a:t>
                      </a:r>
                      <a:endParaRPr lang="en-AU" sz="1400" b="1">
                        <a:solidFill>
                          <a:schemeClr val="bg1"/>
                        </a:solidFill>
                        <a:latin typeface="Aptos" panose="020B0004020202020204" pitchFamily="34" charset="0"/>
                      </a:endParaRPr>
                    </a:p>
                  </a:txBody>
                  <a:tcPr marL="174241" marR="174241" marT="87121" marB="87121" anchor="ctr">
                    <a:solidFill>
                      <a:schemeClr val="accent1"/>
                    </a:solidFill>
                  </a:tcPr>
                </a:tc>
                <a:tc>
                  <a:txBody>
                    <a:bodyPr/>
                    <a:lstStyle/>
                    <a:p>
                      <a:pPr algn="ctr"/>
                      <a:r>
                        <a:rPr lang="en-US" sz="1400" b="1">
                          <a:solidFill>
                            <a:schemeClr val="bg1"/>
                          </a:solidFill>
                          <a:latin typeface="Aptos" panose="020B0004020202020204" pitchFamily="34" charset="0"/>
                        </a:rPr>
                        <a:t>HESTA</a:t>
                      </a:r>
                      <a:endParaRPr lang="en-AU" sz="1400" b="1">
                        <a:solidFill>
                          <a:schemeClr val="bg1"/>
                        </a:solidFill>
                        <a:latin typeface="Aptos" panose="020B0004020202020204" pitchFamily="34" charset="0"/>
                      </a:endParaRPr>
                    </a:p>
                  </a:txBody>
                  <a:tcPr marL="174241" marR="174241" marT="87121" marB="87121" anchor="ctr">
                    <a:solidFill>
                      <a:schemeClr val="accent1"/>
                    </a:solidFill>
                  </a:tcPr>
                </a:tc>
                <a:tc>
                  <a:txBody>
                    <a:bodyPr/>
                    <a:lstStyle/>
                    <a:p>
                      <a:pPr algn="ctr"/>
                      <a:r>
                        <a:rPr lang="en-US" sz="1400" b="1">
                          <a:solidFill>
                            <a:schemeClr val="bg1"/>
                          </a:solidFill>
                          <a:latin typeface="Aptos" panose="020B0004020202020204" pitchFamily="34" charset="0"/>
                        </a:rPr>
                        <a:t>ART (</a:t>
                      </a:r>
                      <a:r>
                        <a:rPr lang="en-US" sz="1400" b="1" err="1">
                          <a:solidFill>
                            <a:schemeClr val="bg1"/>
                          </a:solidFill>
                          <a:latin typeface="Aptos" panose="020B0004020202020204" pitchFamily="34" charset="0"/>
                        </a:rPr>
                        <a:t>SuperSavings</a:t>
                      </a:r>
                      <a:r>
                        <a:rPr lang="en-US" sz="1400" b="1">
                          <a:solidFill>
                            <a:schemeClr val="bg1"/>
                          </a:solidFill>
                          <a:latin typeface="Aptos" panose="020B0004020202020204" pitchFamily="34" charset="0"/>
                        </a:rPr>
                        <a:t>)</a:t>
                      </a:r>
                      <a:endParaRPr lang="en-AU" sz="1400" b="1">
                        <a:solidFill>
                          <a:schemeClr val="bg1"/>
                        </a:solidFill>
                        <a:latin typeface="Aptos" panose="020B0004020202020204" pitchFamily="34" charset="0"/>
                      </a:endParaRPr>
                    </a:p>
                  </a:txBody>
                  <a:tcPr marL="174241" marR="174241" marT="87121" marB="87121" anchor="ctr">
                    <a:solidFill>
                      <a:schemeClr val="accent1"/>
                    </a:solidFill>
                  </a:tcPr>
                </a:tc>
                <a:extLst>
                  <a:ext uri="{0D108BD9-81ED-4DB2-BD59-A6C34878D82A}">
                    <a16:rowId xmlns:a16="http://schemas.microsoft.com/office/drawing/2014/main" val="3313438087"/>
                  </a:ext>
                </a:extLst>
              </a:tr>
              <a:tr h="1201059">
                <a:tc>
                  <a:txBody>
                    <a:bodyPr/>
                    <a:lstStyle/>
                    <a:p>
                      <a:pPr>
                        <a:spcBef>
                          <a:spcPts val="200"/>
                        </a:spcBef>
                      </a:pPr>
                      <a:r>
                        <a:rPr lang="en-AU" sz="1400" b="1" dirty="0">
                          <a:solidFill>
                            <a:schemeClr val="bg1"/>
                          </a:solidFill>
                          <a:latin typeface="Aptos" panose="020B0004020202020204" pitchFamily="34" charset="0"/>
                          <a:cs typeface="Arial" panose="020B0604020202020204" pitchFamily="34" charset="0"/>
                        </a:rPr>
                        <a:t>Default Disability Benefit</a:t>
                      </a:r>
                    </a:p>
                  </a:txBody>
                  <a:tcPr marL="174241" marR="174241" marT="137198" marB="68599">
                    <a:solidFill>
                      <a:schemeClr val="accent1"/>
                    </a:solidFill>
                  </a:tcPr>
                </a:tc>
                <a:tc>
                  <a:txBody>
                    <a:bodyPr/>
                    <a:lstStyle/>
                    <a:p>
                      <a:pPr marL="285750" indent="-285750" algn="l"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TPD: Lump Sum, capped at </a:t>
                      </a:r>
                      <a:r>
                        <a:rPr lang="en-US" sz="1400" b="1" i="0" u="none" strike="noStrike" dirty="0">
                          <a:solidFill>
                            <a:srgbClr val="000000"/>
                          </a:solidFill>
                          <a:effectLst/>
                          <a:latin typeface="Aptos" panose="020B0004020202020204" pitchFamily="34" charset="0"/>
                          <a:cs typeface="Arial" panose="020B0604020202020204" pitchFamily="34" charset="0"/>
                        </a:rPr>
                        <a:t>$61,000 </a:t>
                      </a:r>
                    </a:p>
                    <a:p>
                      <a:pPr marL="285750" indent="-285750" algn="l"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IP: capped at </a:t>
                      </a:r>
                      <a:r>
                        <a:rPr lang="en-US" sz="1400" b="1" i="0" u="none" strike="noStrike" dirty="0">
                          <a:solidFill>
                            <a:srgbClr val="000000"/>
                          </a:solidFill>
                          <a:effectLst/>
                          <a:latin typeface="Aptos" panose="020B0004020202020204" pitchFamily="34" charset="0"/>
                          <a:cs typeface="Arial" panose="020B0604020202020204" pitchFamily="34" charset="0"/>
                        </a:rPr>
                        <a:t>$3,100 per month</a:t>
                      </a:r>
                      <a:r>
                        <a:rPr lang="en-US" sz="1400" b="0" i="0" u="none" strike="noStrike" dirty="0">
                          <a:solidFill>
                            <a:srgbClr val="000000"/>
                          </a:solidFill>
                          <a:effectLst/>
                          <a:latin typeface="Aptos" panose="020B0004020202020204" pitchFamily="34" charset="0"/>
                          <a:cs typeface="Arial" panose="020B0604020202020204" pitchFamily="34" charset="0"/>
                        </a:rPr>
                        <a:t>, 2-year benefit period</a:t>
                      </a:r>
                      <a:endParaRPr lang="en-AU" sz="1400" b="0" i="0" u="none" strike="noStrike" dirty="0">
                        <a:solidFill>
                          <a:srgbClr val="000000"/>
                        </a:solidFill>
                        <a:effectLst/>
                        <a:latin typeface="Aptos" panose="020B0004020202020204" pitchFamily="34" charset="0"/>
                        <a:cs typeface="Arial" panose="020B0604020202020204" pitchFamily="34" charset="0"/>
                      </a:endParaRPr>
                    </a:p>
                  </a:txBody>
                  <a:tcPr marL="137198" marR="137198" marT="137198" marB="137198" anchor="ctr"/>
                </a:tc>
                <a:tc>
                  <a:txBody>
                    <a:bodyPr/>
                    <a:lstStyle/>
                    <a:p>
                      <a:pPr marL="285750" marR="0" lvl="0" indent="-285750" algn="l" defTabSz="914400" rtl="0" eaLnBrk="1" fontAlgn="t" latinLnBrk="0" hangingPunct="1">
                        <a:lnSpc>
                          <a:spcPct val="100000"/>
                        </a:lnSpc>
                        <a:spcBef>
                          <a:spcPts val="200"/>
                        </a:spcBef>
                        <a:spcAft>
                          <a:spcPts val="0"/>
                        </a:spcAft>
                        <a:buClrTx/>
                        <a:buSzTx/>
                        <a:buFont typeface="Arial" panose="020B0604020202020204" pitchFamily="34" charset="0"/>
                        <a:buChar char="•"/>
                        <a:tabLst/>
                        <a:defRPr/>
                      </a:pPr>
                      <a:r>
                        <a:rPr lang="en-US" sz="1400" b="0" i="0" u="none" strike="noStrike" dirty="0">
                          <a:solidFill>
                            <a:srgbClr val="000000"/>
                          </a:solidFill>
                          <a:effectLst/>
                          <a:latin typeface="Aptos" panose="020B0004020202020204" pitchFamily="34" charset="0"/>
                          <a:cs typeface="Arial" panose="020B0604020202020204" pitchFamily="34" charset="0"/>
                        </a:rPr>
                        <a:t>IP: </a:t>
                      </a:r>
                      <a:r>
                        <a:rPr lang="en-US" sz="1400" b="1" i="0" u="none" strike="noStrike" dirty="0">
                          <a:solidFill>
                            <a:srgbClr val="000000"/>
                          </a:solidFill>
                          <a:effectLst/>
                          <a:latin typeface="Aptos" panose="020B0004020202020204" pitchFamily="34" charset="0"/>
                          <a:cs typeface="Arial" panose="020B0604020202020204" pitchFamily="34" charset="0"/>
                        </a:rPr>
                        <a:t>$1,000 per month </a:t>
                      </a:r>
                      <a:r>
                        <a:rPr lang="en-US" sz="1400" b="0" i="0" u="none" strike="noStrike" dirty="0">
                          <a:solidFill>
                            <a:srgbClr val="000000"/>
                          </a:solidFill>
                          <a:effectLst/>
                          <a:latin typeface="Aptos" panose="020B0004020202020204" pitchFamily="34" charset="0"/>
                          <a:cs typeface="Arial" panose="020B0604020202020204" pitchFamily="34" charset="0"/>
                        </a:rPr>
                        <a:t>, 5-year benefit period </a:t>
                      </a:r>
                    </a:p>
                    <a:p>
                      <a:pPr marL="285750" marR="0" lvl="0" indent="-285750" algn="l" defTabSz="914400" rtl="0" eaLnBrk="1" fontAlgn="t" latinLnBrk="0" hangingPunct="1">
                        <a:lnSpc>
                          <a:spcPct val="100000"/>
                        </a:lnSpc>
                        <a:spcBef>
                          <a:spcPts val="200"/>
                        </a:spcBef>
                        <a:spcAft>
                          <a:spcPts val="0"/>
                        </a:spcAft>
                        <a:buClrTx/>
                        <a:buSzTx/>
                        <a:buFont typeface="Arial" panose="020B0604020202020204" pitchFamily="34" charset="0"/>
                        <a:buChar char="•"/>
                        <a:tabLst/>
                        <a:defRPr/>
                      </a:pPr>
                      <a:r>
                        <a:rPr lang="en-US" sz="1400" b="0" i="0" u="none" strike="noStrike" dirty="0">
                          <a:solidFill>
                            <a:srgbClr val="000000"/>
                          </a:solidFill>
                          <a:effectLst/>
                          <a:latin typeface="Aptos" panose="020B0004020202020204" pitchFamily="34" charset="0"/>
                          <a:cs typeface="Arial" panose="020B0604020202020204" pitchFamily="34" charset="0"/>
                        </a:rPr>
                        <a:t>Permanent Incapacity Support Benefit (PISB): fixed </a:t>
                      </a:r>
                      <a:r>
                        <a:rPr lang="en-US" sz="1400" b="1" i="0" u="none" strike="noStrike" dirty="0">
                          <a:solidFill>
                            <a:srgbClr val="000000"/>
                          </a:solidFill>
                          <a:effectLst/>
                          <a:latin typeface="Aptos" panose="020B0004020202020204" pitchFamily="34" charset="0"/>
                          <a:cs typeface="Arial" panose="020B0604020202020204" pitchFamily="34" charset="0"/>
                        </a:rPr>
                        <a:t>$10,200.</a:t>
                      </a:r>
                    </a:p>
                  </a:txBody>
                  <a:tcPr marL="137198" marR="137198" marT="137198" marB="137198" anchor="ctr"/>
                </a:tc>
                <a:tc>
                  <a:txBody>
                    <a:bodyPr/>
                    <a:lstStyle/>
                    <a:p>
                      <a:pPr marL="285750" indent="-285750" algn="l"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TPD Assist: up to </a:t>
                      </a:r>
                      <a:r>
                        <a:rPr lang="en-US" sz="1400" b="1" i="0" u="none" strike="noStrike" dirty="0">
                          <a:solidFill>
                            <a:srgbClr val="000000"/>
                          </a:solidFill>
                          <a:effectLst/>
                          <a:latin typeface="Aptos" panose="020B0004020202020204" pitchFamily="34" charset="0"/>
                          <a:cs typeface="Arial" panose="020B0604020202020204" pitchFamily="34" charset="0"/>
                        </a:rPr>
                        <a:t>6 instalments over 5 years </a:t>
                      </a:r>
                      <a:r>
                        <a:rPr lang="en-US" sz="1400" b="0" i="0" u="none" strike="noStrike" dirty="0">
                          <a:solidFill>
                            <a:srgbClr val="000000"/>
                          </a:solidFill>
                          <a:effectLst/>
                          <a:latin typeface="Aptos" panose="020B0004020202020204" pitchFamily="34" charset="0"/>
                          <a:cs typeface="Arial" panose="020B0604020202020204" pitchFamily="34" charset="0"/>
                        </a:rPr>
                        <a:t>(250,000 age 30).</a:t>
                      </a:r>
                    </a:p>
                  </a:txBody>
                  <a:tcPr marL="137198" marR="137198" marT="137198" marB="137198" anchor="ctr"/>
                </a:tc>
                <a:extLst>
                  <a:ext uri="{0D108BD9-81ED-4DB2-BD59-A6C34878D82A}">
                    <a16:rowId xmlns:a16="http://schemas.microsoft.com/office/drawing/2014/main" val="960169109"/>
                  </a:ext>
                </a:extLst>
              </a:tr>
              <a:tr h="1446710">
                <a:tc>
                  <a:txBody>
                    <a:bodyPr/>
                    <a:lstStyle/>
                    <a:p>
                      <a:pPr>
                        <a:spcBef>
                          <a:spcPts val="200"/>
                        </a:spcBef>
                        <a:buNone/>
                      </a:pPr>
                      <a:r>
                        <a:rPr lang="en-US" sz="1400" b="1" dirty="0">
                          <a:solidFill>
                            <a:schemeClr val="bg1"/>
                          </a:solidFill>
                          <a:effectLst/>
                          <a:latin typeface="Aptos" panose="020B0004020202020204" pitchFamily="34" charset="0"/>
                          <a:ea typeface="Yu Gothic" panose="020B0400000000000000" pitchFamily="34" charset="-128"/>
                          <a:cs typeface="Arial" panose="020B0604020202020204" pitchFamily="34" charset="0"/>
                        </a:rPr>
                        <a:t>Disability definition differentiation</a:t>
                      </a:r>
                      <a:endParaRPr lang="en-AU" sz="1400" b="1" dirty="0">
                        <a:solidFill>
                          <a:schemeClr val="bg1"/>
                        </a:solidFill>
                        <a:effectLst/>
                        <a:latin typeface="Aptos" panose="020B0004020202020204" pitchFamily="34" charset="0"/>
                        <a:ea typeface="Yu Gothic" panose="020B0400000000000000" pitchFamily="34" charset="-128"/>
                        <a:cs typeface="Arial" panose="020B0604020202020204" pitchFamily="34" charset="0"/>
                      </a:endParaRPr>
                    </a:p>
                  </a:txBody>
                  <a:tcPr marL="130681" marR="130681" marT="137198" marB="68599">
                    <a:solidFill>
                      <a:schemeClr val="accent1"/>
                    </a:solidFill>
                  </a:tcPr>
                </a:tc>
                <a:tc>
                  <a:txBody>
                    <a:bodyPr/>
                    <a:lstStyle/>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Incapable of ever </a:t>
                      </a: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working in any job within ETE </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Consideration of potential future rehabilitation</a:t>
                      </a:r>
                      <a:endParaRPr lang="en-AU" sz="1400" dirty="0">
                        <a:solidFill>
                          <a:schemeClr val="tx1"/>
                        </a:solidFill>
                        <a:effectLst/>
                        <a:highlight>
                          <a:srgbClr val="FFFF00"/>
                        </a:highlight>
                        <a:latin typeface="Aptos" panose="020B0004020202020204" pitchFamily="34" charset="0"/>
                        <a:ea typeface="Yu Gothic" panose="020B0400000000000000" pitchFamily="34" charset="-128"/>
                        <a:cs typeface="Arial" panose="020B0604020202020204" pitchFamily="34" charset="0"/>
                      </a:endParaRPr>
                    </a:p>
                  </a:txBody>
                  <a:tcPr marL="137198" marR="137198" marT="137198" marB="137198"/>
                </a:tc>
                <a:tc>
                  <a:txBody>
                    <a:bodyPr/>
                    <a:lstStyle/>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IP has a </a:t>
                      </a:r>
                      <a:r>
                        <a:rPr lang="en-US"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switch</a:t>
                      </a: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 to stricter definition at 2-year mark. </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PISB can only be paid after 2 years of IP payments.</a:t>
                      </a:r>
                      <a:endPar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endParaRPr>
                    </a:p>
                  </a:txBody>
                  <a:tcPr marL="137198" marR="137198" marT="137198" marB="137198"/>
                </a:tc>
                <a:tc>
                  <a:txBody>
                    <a:bodyPr/>
                    <a:lstStyle/>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Zero</a:t>
                      </a: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 waiting period for first instalment</a:t>
                      </a:r>
                    </a:p>
                    <a:p>
                      <a:pPr marL="285750" marR="0" lvl="0" indent="-2857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Unable ever </a:t>
                      </a: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to be gainfully employed within ETE + may require </a:t>
                      </a:r>
                      <a:r>
                        <a:rPr lang="en-US"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compulsory</a:t>
                      </a: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 occupational rehabilitation</a:t>
                      </a:r>
                      <a:endPar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endParaRPr>
                    </a:p>
                  </a:txBody>
                  <a:tcPr marL="137198" marR="137198" marT="137198" marB="137198"/>
                </a:tc>
                <a:extLst>
                  <a:ext uri="{0D108BD9-81ED-4DB2-BD59-A6C34878D82A}">
                    <a16:rowId xmlns:a16="http://schemas.microsoft.com/office/drawing/2014/main" val="3329055413"/>
                  </a:ext>
                </a:extLst>
              </a:tr>
              <a:tr h="860611">
                <a:tc>
                  <a:txBody>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lang="en-US" sz="1400" b="1" dirty="0">
                          <a:solidFill>
                            <a:schemeClr val="bg1"/>
                          </a:solidFill>
                          <a:latin typeface="Aptos" panose="020B0004020202020204" pitchFamily="34" charset="0"/>
                          <a:cs typeface="Arial" panose="020B0604020202020204" pitchFamily="34" charset="0"/>
                        </a:rPr>
                        <a:t>Challenges</a:t>
                      </a:r>
                      <a:endParaRPr lang="en-AU" sz="1400" b="1" dirty="0">
                        <a:solidFill>
                          <a:schemeClr val="bg1"/>
                        </a:solidFill>
                        <a:latin typeface="Aptos" panose="020B0004020202020204" pitchFamily="34" charset="0"/>
                        <a:cs typeface="Arial" panose="020B0604020202020204" pitchFamily="34" charset="0"/>
                      </a:endParaRPr>
                    </a:p>
                  </a:txBody>
                  <a:tcPr marL="174241" marR="174241" marT="137198" marB="68599" anchor="ctr">
                    <a:solidFill>
                      <a:schemeClr val="accent1"/>
                    </a:solidFill>
                  </a:tcPr>
                </a:tc>
                <a:tc>
                  <a:txBody>
                    <a:bodyPr/>
                    <a:lstStyle/>
                    <a:p>
                      <a:pPr marL="342900" indent="-342900" algn="just"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Value of cover constrained</a:t>
                      </a:r>
                    </a:p>
                  </a:txBody>
                  <a:tcPr marL="137198" marR="137198" marT="137198" marB="137198" anchor="ctr"/>
                </a:tc>
                <a:tc>
                  <a:txBody>
                    <a:bodyPr/>
                    <a:lstStyle/>
                    <a:p>
                      <a:pPr marL="285750" marR="0" lvl="0" indent="-285750" algn="just" defTabSz="914400" rtl="0" eaLnBrk="1" fontAlgn="t" latinLnBrk="0" hangingPunct="1">
                        <a:lnSpc>
                          <a:spcPct val="100000"/>
                        </a:lnSpc>
                        <a:spcBef>
                          <a:spcPts val="200"/>
                        </a:spcBef>
                        <a:spcAft>
                          <a:spcPts val="0"/>
                        </a:spcAft>
                        <a:buClrTx/>
                        <a:buSzTx/>
                        <a:buFont typeface="Arial" panose="020B0604020202020204" pitchFamily="34" charset="0"/>
                        <a:buChar char="•"/>
                        <a:tabLst/>
                        <a:defRPr/>
                      </a:pPr>
                      <a:r>
                        <a:rPr lang="en-US" sz="1400" b="0" i="0" u="none" strike="noStrike" dirty="0">
                          <a:solidFill>
                            <a:srgbClr val="000000"/>
                          </a:solidFill>
                          <a:effectLst/>
                          <a:latin typeface="Aptos" panose="020B0004020202020204" pitchFamily="34" charset="0"/>
                          <a:cs typeface="Arial" panose="020B0604020202020204" pitchFamily="34" charset="0"/>
                        </a:rPr>
                        <a:t>Value of cover very low</a:t>
                      </a:r>
                    </a:p>
                    <a:p>
                      <a:pPr marL="285750" marR="0" lvl="0" indent="-285750" algn="just" defTabSz="914400" rtl="0" eaLnBrk="1" fontAlgn="t" latinLnBrk="0" hangingPunct="1">
                        <a:lnSpc>
                          <a:spcPct val="100000"/>
                        </a:lnSpc>
                        <a:spcBef>
                          <a:spcPts val="200"/>
                        </a:spcBef>
                        <a:spcAft>
                          <a:spcPts val="0"/>
                        </a:spcAft>
                        <a:buClrTx/>
                        <a:buSzTx/>
                        <a:buFont typeface="Arial" panose="020B0604020202020204" pitchFamily="34" charset="0"/>
                        <a:buChar char="•"/>
                        <a:tabLst/>
                        <a:defRPr/>
                      </a:pPr>
                      <a:r>
                        <a:rPr lang="en-US" sz="1400" b="0" i="0" u="none" strike="noStrike" dirty="0">
                          <a:solidFill>
                            <a:srgbClr val="000000"/>
                          </a:solidFill>
                          <a:effectLst/>
                          <a:latin typeface="Aptos" panose="020B0004020202020204" pitchFamily="34" charset="0"/>
                          <a:cs typeface="Arial" panose="020B0604020202020204" pitchFamily="34" charset="0"/>
                        </a:rPr>
                        <a:t>Lump sum benefit limited</a:t>
                      </a:r>
                    </a:p>
                  </a:txBody>
                  <a:tcPr marL="137198" marR="137198" marT="137198" marB="137198" anchor="ctr"/>
                </a:tc>
                <a:tc>
                  <a:txBody>
                    <a:bodyPr/>
                    <a:lstStyle/>
                    <a:p>
                      <a:pPr marL="285750" indent="-285750" algn="just"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Material claims assessment cost.</a:t>
                      </a:r>
                    </a:p>
                    <a:p>
                      <a:pPr marL="285750" indent="-285750" algn="just" fontAlgn="t">
                        <a:spcBef>
                          <a:spcPts val="200"/>
                        </a:spcBef>
                        <a:buFont typeface="Arial" panose="020B0604020202020204" pitchFamily="34" charset="0"/>
                        <a:buChar char="•"/>
                      </a:pPr>
                      <a:r>
                        <a:rPr lang="en-US" sz="1400" b="0" i="0" u="none" strike="noStrike" dirty="0">
                          <a:solidFill>
                            <a:srgbClr val="000000"/>
                          </a:solidFill>
                          <a:effectLst/>
                          <a:latin typeface="Aptos" panose="020B0004020202020204" pitchFamily="34" charset="0"/>
                          <a:cs typeface="Arial" panose="020B0604020202020204" pitchFamily="34" charset="0"/>
                        </a:rPr>
                        <a:t>Member friction at claim time.</a:t>
                      </a:r>
                    </a:p>
                  </a:txBody>
                  <a:tcPr marL="137198" marR="137198" marT="137198" marB="137198" anchor="ctr"/>
                </a:tc>
                <a:extLst>
                  <a:ext uri="{0D108BD9-81ED-4DB2-BD59-A6C34878D82A}">
                    <a16:rowId xmlns:a16="http://schemas.microsoft.com/office/drawing/2014/main" val="415180137"/>
                  </a:ext>
                </a:extLst>
              </a:tr>
            </a:tbl>
          </a:graphicData>
        </a:graphic>
      </p:graphicFrame>
      <p:graphicFrame>
        <p:nvGraphicFramePr>
          <p:cNvPr id="5" name="Table 4">
            <a:extLst>
              <a:ext uri="{FF2B5EF4-FFF2-40B4-BE49-F238E27FC236}">
                <a16:creationId xmlns:a16="http://schemas.microsoft.com/office/drawing/2014/main" id="{55AF837F-25F7-A717-3547-D742226C30FF}"/>
              </a:ext>
            </a:extLst>
          </p:cNvPr>
          <p:cNvGraphicFramePr>
            <a:graphicFrameLocks noGrp="1"/>
          </p:cNvGraphicFramePr>
          <p:nvPr>
            <p:extLst>
              <p:ext uri="{D42A27DB-BD31-4B8C-83A1-F6EECF244321}">
                <p14:modId xmlns:p14="http://schemas.microsoft.com/office/powerpoint/2010/main" val="3208990009"/>
              </p:ext>
            </p:extLst>
          </p:nvPr>
        </p:nvGraphicFramePr>
        <p:xfrm>
          <a:off x="436194" y="5415810"/>
          <a:ext cx="11447830" cy="1153236"/>
        </p:xfrm>
        <a:graphic>
          <a:graphicData uri="http://schemas.openxmlformats.org/drawingml/2006/table">
            <a:tbl>
              <a:tblPr firstRow="1" bandRow="1">
                <a:tableStyleId>{8EC20E35-A176-4012-BC5E-935CFFF8708E}</a:tableStyleId>
              </a:tblPr>
              <a:tblGrid>
                <a:gridCol w="3770141">
                  <a:extLst>
                    <a:ext uri="{9D8B030D-6E8A-4147-A177-3AD203B41FA5}">
                      <a16:colId xmlns:a16="http://schemas.microsoft.com/office/drawing/2014/main" val="4292126443"/>
                    </a:ext>
                  </a:extLst>
                </a:gridCol>
                <a:gridCol w="3770141">
                  <a:extLst>
                    <a:ext uri="{9D8B030D-6E8A-4147-A177-3AD203B41FA5}">
                      <a16:colId xmlns:a16="http://schemas.microsoft.com/office/drawing/2014/main" val="3583580223"/>
                    </a:ext>
                  </a:extLst>
                </a:gridCol>
                <a:gridCol w="3907548">
                  <a:extLst>
                    <a:ext uri="{9D8B030D-6E8A-4147-A177-3AD203B41FA5}">
                      <a16:colId xmlns:a16="http://schemas.microsoft.com/office/drawing/2014/main" val="3715026795"/>
                    </a:ext>
                  </a:extLst>
                </a:gridCol>
              </a:tblGrid>
              <a:tr h="613473">
                <a:tc>
                  <a:txBody>
                    <a:bodyPr/>
                    <a:lstStyle/>
                    <a:p>
                      <a:pPr marL="171450" indent="-171450" algn="l">
                        <a:spcBef>
                          <a:spcPts val="200"/>
                        </a:spcBef>
                        <a:buClr>
                          <a:srgbClr val="00B050"/>
                        </a:buClr>
                        <a:buFont typeface="Wingdings" panose="05000000000000000000" pitchFamily="2" charset="2"/>
                        <a:buChar char="ü"/>
                      </a:pPr>
                      <a:r>
                        <a:rPr lang="en-US" sz="1400" b="0" dirty="0">
                          <a:solidFill>
                            <a:schemeClr val="bg1"/>
                          </a:solidFill>
                          <a:effectLst/>
                          <a:latin typeface="Aptos" panose="020B0004020202020204" pitchFamily="34" charset="0"/>
                          <a:ea typeface="Yu Gothic" panose="020B0400000000000000" pitchFamily="34" charset="-128"/>
                          <a:cs typeface="Arial" panose="020B0604020202020204" pitchFamily="34" charset="0"/>
                        </a:rPr>
                        <a:t>Moderated financial incentives via lower lump sum benefits</a:t>
                      </a:r>
                    </a:p>
                    <a:p>
                      <a:pPr marL="171450" indent="-171450" algn="l">
                        <a:spcBef>
                          <a:spcPts val="200"/>
                        </a:spcBef>
                        <a:buClr>
                          <a:srgbClr val="00B050"/>
                        </a:buClr>
                        <a:buFont typeface="Wingdings" panose="05000000000000000000" pitchFamily="2" charset="2"/>
                        <a:buChar char="ü"/>
                      </a:pPr>
                      <a:r>
                        <a:rPr lang="en-US" sz="1400" b="0" dirty="0">
                          <a:solidFill>
                            <a:schemeClr val="bg1"/>
                          </a:solidFill>
                          <a:effectLst/>
                          <a:latin typeface="Aptos" panose="020B0004020202020204" pitchFamily="34" charset="0"/>
                          <a:ea typeface="Yu Gothic" panose="020B0400000000000000" pitchFamily="34" charset="-128"/>
                          <a:cs typeface="Arial" panose="020B0604020202020204" pitchFamily="34" charset="0"/>
                        </a:rPr>
                        <a:t>Income stream benefits to support members return to health</a:t>
                      </a:r>
                    </a:p>
                  </a:txBody>
                  <a:tcPr marL="137198" marR="137198" marT="137198" marB="137198" anchor="ctr">
                    <a:solidFill>
                      <a:schemeClr val="tx2"/>
                    </a:solidFill>
                  </a:tcPr>
                </a:tc>
                <a:tc>
                  <a:txBody>
                    <a:bodyPr/>
                    <a:lstStyle/>
                    <a:p>
                      <a:pPr algn="ctr">
                        <a:spcBef>
                          <a:spcPts val="200"/>
                        </a:spcBef>
                        <a:buNone/>
                      </a:pPr>
                      <a:r>
                        <a:rPr lang="en-US" sz="1400" b="1" dirty="0">
                          <a:solidFill>
                            <a:schemeClr val="bg1"/>
                          </a:solidFill>
                          <a:effectLst/>
                          <a:latin typeface="Aptos" panose="020B0004020202020204" pitchFamily="34" charset="0"/>
                          <a:ea typeface="Yu Gothic" panose="020B0400000000000000" pitchFamily="34" charset="-128"/>
                          <a:cs typeface="Arial" panose="020B0604020202020204" pitchFamily="34" charset="0"/>
                        </a:rPr>
                        <a:t>Effectiveness in addressing sustainability to date</a:t>
                      </a:r>
                      <a:endParaRPr lang="en-AU" sz="1400" b="1" dirty="0">
                        <a:solidFill>
                          <a:schemeClr val="bg1"/>
                        </a:solidFill>
                        <a:effectLst/>
                        <a:latin typeface="Aptos" panose="020B0004020202020204" pitchFamily="34" charset="0"/>
                        <a:ea typeface="Yu Gothic" panose="020B0400000000000000" pitchFamily="34" charset="-128"/>
                        <a:cs typeface="Arial" panose="020B0604020202020204" pitchFamily="34" charset="0"/>
                      </a:endParaRPr>
                    </a:p>
                  </a:txBody>
                  <a:tcPr marL="137198" marR="137198" marT="137198" marB="137198" anchor="ctr">
                    <a:solidFill>
                      <a:schemeClr val="tx2"/>
                    </a:solidFill>
                  </a:tcPr>
                </a:tc>
                <a:tc>
                  <a:txBody>
                    <a:bodyPr/>
                    <a:lstStyle/>
                    <a:p>
                      <a:pPr marL="342900" indent="-342900" algn="just" fontAlgn="t">
                        <a:spcBef>
                          <a:spcPts val="200"/>
                        </a:spcBef>
                        <a:buClr>
                          <a:srgbClr val="FF0000"/>
                        </a:buClr>
                        <a:buSzPct val="110000"/>
                        <a:buFont typeface="Aptos" panose="020B0004020202020204" pitchFamily="34" charset="0"/>
                        <a:buChar char="⮾"/>
                      </a:pPr>
                      <a:r>
                        <a:rPr lang="en-US" sz="1400" b="0" i="0" u="none" strike="noStrike" dirty="0">
                          <a:solidFill>
                            <a:schemeClr val="bg1"/>
                          </a:solidFill>
                          <a:effectLst/>
                          <a:latin typeface="Aptos" panose="020B0004020202020204" pitchFamily="34" charset="0"/>
                          <a:cs typeface="Arial" panose="020B0604020202020204" pitchFamily="34" charset="0"/>
                        </a:rPr>
                        <a:t>TPD Definition constrained &amp; have not kept pace with modern work patterns. </a:t>
                      </a:r>
                    </a:p>
                  </a:txBody>
                  <a:tcPr marL="137198" marR="137198" marT="137198" marB="137198" anchor="ctr">
                    <a:solidFill>
                      <a:schemeClr val="tx2"/>
                    </a:solidFill>
                  </a:tcPr>
                </a:tc>
                <a:extLst>
                  <a:ext uri="{0D108BD9-81ED-4DB2-BD59-A6C34878D82A}">
                    <a16:rowId xmlns:a16="http://schemas.microsoft.com/office/drawing/2014/main" val="3034158757"/>
                  </a:ext>
                </a:extLst>
              </a:tr>
            </a:tbl>
          </a:graphicData>
        </a:graphic>
      </p:graphicFrame>
      <p:sp>
        <p:nvSpPr>
          <p:cNvPr id="6" name="Title 3">
            <a:extLst>
              <a:ext uri="{FF2B5EF4-FFF2-40B4-BE49-F238E27FC236}">
                <a16:creationId xmlns:a16="http://schemas.microsoft.com/office/drawing/2014/main" id="{FB982557-142A-DB64-C848-54820AB733D4}"/>
              </a:ext>
            </a:extLst>
          </p:cNvPr>
          <p:cNvSpPr txBox="1">
            <a:spLocks/>
          </p:cNvSpPr>
          <p:nvPr/>
        </p:nvSpPr>
        <p:spPr>
          <a:xfrm>
            <a:off x="436195" y="276954"/>
            <a:ext cx="11169650" cy="38241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2800" dirty="0">
                <a:solidFill>
                  <a:schemeClr val="accent1"/>
                </a:solidFill>
                <a:latin typeface="Aptos Display" panose="020B0004020202020204" pitchFamily="34" charset="0"/>
              </a:rPr>
              <a:t>Differentiated default designs  – Group insurance examples</a:t>
            </a:r>
            <a:endParaRPr lang="en-AU" sz="2800" dirty="0">
              <a:solidFill>
                <a:schemeClr val="accent1"/>
              </a:solidFill>
              <a:latin typeface="Aptos Display" panose="020B0004020202020204" pitchFamily="34" charset="0"/>
            </a:endParaRPr>
          </a:p>
        </p:txBody>
      </p:sp>
      <p:sp>
        <p:nvSpPr>
          <p:cNvPr id="2" name="Footer Placeholder 1">
            <a:extLst>
              <a:ext uri="{FF2B5EF4-FFF2-40B4-BE49-F238E27FC236}">
                <a16:creationId xmlns:a16="http://schemas.microsoft.com/office/drawing/2014/main" id="{15307C97-06F9-4EBC-B2DA-E03055ED4790}"/>
              </a:ext>
            </a:extLst>
          </p:cNvPr>
          <p:cNvSpPr>
            <a:spLocks noGrp="1"/>
          </p:cNvSpPr>
          <p:nvPr>
            <p:ph type="ftr" sz="quarter" idx="11"/>
          </p:nvPr>
        </p:nvSpPr>
        <p:spPr>
          <a:xfrm>
            <a:off x="3963620" y="6492875"/>
            <a:ext cx="4114800" cy="365125"/>
          </a:xfrm>
        </p:spPr>
        <p:txBody>
          <a:bodyPr/>
          <a:lstStyle/>
          <a:p>
            <a:r>
              <a:rPr lang="en-US" sz="1000" dirty="0">
                <a:solidFill>
                  <a:schemeClr val="accent1"/>
                </a:solidFill>
                <a:latin typeface="Aptos Display" panose="020B0004020202020204" pitchFamily="34" charset="0"/>
              </a:rPr>
              <a:t>Presented at the 2026 All Actuaries Summit</a:t>
            </a:r>
            <a:endParaRPr lang="en-AU" sz="1000" dirty="0">
              <a:solidFill>
                <a:schemeClr val="accent1"/>
              </a:solidFill>
              <a:latin typeface="Aptos Display" panose="020B0004020202020204" pitchFamily="34" charset="0"/>
            </a:endParaRPr>
          </a:p>
        </p:txBody>
      </p:sp>
    </p:spTree>
    <p:extLst>
      <p:ext uri="{BB962C8B-B14F-4D97-AF65-F5344CB8AC3E}">
        <p14:creationId xmlns:p14="http://schemas.microsoft.com/office/powerpoint/2010/main" val="2223797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53204-8256-77BB-E06A-54143144371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CDA59B7-0898-1FF7-7D91-C644EFD3B192}"/>
              </a:ext>
            </a:extLst>
          </p:cNvPr>
          <p:cNvSpPr>
            <a:spLocks noGrp="1"/>
          </p:cNvSpPr>
          <p:nvPr>
            <p:ph type="body" sz="quarter" idx="28"/>
          </p:nvPr>
        </p:nvSpPr>
        <p:spPr>
          <a:ln>
            <a:solidFill>
              <a:schemeClr val="bg1"/>
            </a:solidFill>
          </a:ln>
        </p:spPr>
        <p:txBody>
          <a:bodyPr/>
          <a:lstStyle/>
          <a:p>
            <a:endParaRPr lang="en-AU"/>
          </a:p>
        </p:txBody>
      </p:sp>
      <p:sp>
        <p:nvSpPr>
          <p:cNvPr id="4" name="Title 3">
            <a:extLst>
              <a:ext uri="{FF2B5EF4-FFF2-40B4-BE49-F238E27FC236}">
                <a16:creationId xmlns:a16="http://schemas.microsoft.com/office/drawing/2014/main" id="{01AFEFF7-AFCA-13E4-3C62-95C41A0B11DD}"/>
              </a:ext>
            </a:extLst>
          </p:cNvPr>
          <p:cNvSpPr>
            <a:spLocks noGrp="1"/>
          </p:cNvSpPr>
          <p:nvPr>
            <p:ph type="title"/>
          </p:nvPr>
        </p:nvSpPr>
        <p:spPr>
          <a:xfrm>
            <a:off x="617313" y="426508"/>
            <a:ext cx="10850264" cy="461133"/>
          </a:xfrm>
        </p:spPr>
        <p:txBody>
          <a:bodyPr/>
          <a:lstStyle/>
          <a:p>
            <a:r>
              <a:rPr lang="en-AU" b="1" dirty="0">
                <a:solidFill>
                  <a:schemeClr val="accent1"/>
                </a:solidFill>
                <a:latin typeface="Aptos Display" panose="020B0004020202020204" pitchFamily="34" charset="0"/>
              </a:rPr>
              <a:t>Differentiated designs – Retail Life Insurance</a:t>
            </a:r>
          </a:p>
        </p:txBody>
      </p:sp>
      <p:graphicFrame>
        <p:nvGraphicFramePr>
          <p:cNvPr id="5" name="Table 4">
            <a:extLst>
              <a:ext uri="{FF2B5EF4-FFF2-40B4-BE49-F238E27FC236}">
                <a16:creationId xmlns:a16="http://schemas.microsoft.com/office/drawing/2014/main" id="{96B44D76-DC0E-99C4-300D-543C77C85EB8}"/>
              </a:ext>
            </a:extLst>
          </p:cNvPr>
          <p:cNvGraphicFramePr>
            <a:graphicFrameLocks noGrp="1"/>
          </p:cNvGraphicFramePr>
          <p:nvPr>
            <p:extLst>
              <p:ext uri="{D42A27DB-BD31-4B8C-83A1-F6EECF244321}">
                <p14:modId xmlns:p14="http://schemas.microsoft.com/office/powerpoint/2010/main" val="2591414976"/>
              </p:ext>
            </p:extLst>
          </p:nvPr>
        </p:nvGraphicFramePr>
        <p:xfrm>
          <a:off x="613614" y="1526369"/>
          <a:ext cx="10717742" cy="3805261"/>
        </p:xfrm>
        <a:graphic>
          <a:graphicData uri="http://schemas.openxmlformats.org/drawingml/2006/table">
            <a:tbl>
              <a:tblPr firstRow="1" bandRow="1">
                <a:tableStyleId>{8EC20E35-A176-4012-BC5E-935CFFF8708E}</a:tableStyleId>
              </a:tblPr>
              <a:tblGrid>
                <a:gridCol w="2180936">
                  <a:extLst>
                    <a:ext uri="{9D8B030D-6E8A-4147-A177-3AD203B41FA5}">
                      <a16:colId xmlns:a16="http://schemas.microsoft.com/office/drawing/2014/main" val="1300659164"/>
                    </a:ext>
                  </a:extLst>
                </a:gridCol>
                <a:gridCol w="3069456">
                  <a:extLst>
                    <a:ext uri="{9D8B030D-6E8A-4147-A177-3AD203B41FA5}">
                      <a16:colId xmlns:a16="http://schemas.microsoft.com/office/drawing/2014/main" val="1857639357"/>
                    </a:ext>
                  </a:extLst>
                </a:gridCol>
                <a:gridCol w="2763458">
                  <a:extLst>
                    <a:ext uri="{9D8B030D-6E8A-4147-A177-3AD203B41FA5}">
                      <a16:colId xmlns:a16="http://schemas.microsoft.com/office/drawing/2014/main" val="3041404885"/>
                    </a:ext>
                  </a:extLst>
                </a:gridCol>
                <a:gridCol w="2703892">
                  <a:extLst>
                    <a:ext uri="{9D8B030D-6E8A-4147-A177-3AD203B41FA5}">
                      <a16:colId xmlns:a16="http://schemas.microsoft.com/office/drawing/2014/main" val="3093787290"/>
                    </a:ext>
                  </a:extLst>
                </a:gridCol>
              </a:tblGrid>
              <a:tr h="511557">
                <a:tc>
                  <a:txBody>
                    <a:bodyPr/>
                    <a:lstStyle/>
                    <a:p>
                      <a:pPr algn="l"/>
                      <a:r>
                        <a:rPr lang="en-AU" sz="1400" dirty="0">
                          <a:ln>
                            <a:solidFill>
                              <a:schemeClr val="bg1">
                                <a:lumMod val="75000"/>
                              </a:schemeClr>
                            </a:solidFill>
                          </a:ln>
                          <a:solidFill>
                            <a:schemeClr val="tx1"/>
                          </a:solidFill>
                          <a:latin typeface="Aptos" panose="020B0004020202020204" pitchFamily="34" charset="0"/>
                        </a:rPr>
                        <a:t>Feature</a:t>
                      </a:r>
                    </a:p>
                  </a:txBody>
                  <a:tcPr>
                    <a:lnR w="6350"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AU" sz="1400" b="1" kern="1200" dirty="0">
                          <a:ln>
                            <a:solidFill>
                              <a:schemeClr val="bg1">
                                <a:lumMod val="75000"/>
                              </a:schemeClr>
                            </a:solidFill>
                          </a:ln>
                          <a:solidFill>
                            <a:schemeClr val="tx1"/>
                          </a:solidFill>
                          <a:latin typeface="Aptos" panose="020B0004020202020204" pitchFamily="34" charset="0"/>
                          <a:ea typeface="+mn-ea"/>
                          <a:cs typeface="+mn-cs"/>
                        </a:rPr>
                        <a:t>Zurich Continuous Care</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AU" sz="1400" b="1" kern="1200" dirty="0" err="1">
                          <a:ln>
                            <a:solidFill>
                              <a:schemeClr val="bg1">
                                <a:lumMod val="75000"/>
                              </a:schemeClr>
                            </a:solidFill>
                          </a:ln>
                          <a:solidFill>
                            <a:schemeClr val="tx1"/>
                          </a:solidFill>
                          <a:latin typeface="Aptos" panose="020B0004020202020204" pitchFamily="34" charset="0"/>
                          <a:ea typeface="+mn-ea"/>
                          <a:cs typeface="+mn-cs"/>
                        </a:rPr>
                        <a:t>Acenda</a:t>
                      </a:r>
                      <a:r>
                        <a:rPr lang="en-AU" sz="1400" b="1" kern="1200" dirty="0">
                          <a:ln>
                            <a:solidFill>
                              <a:schemeClr val="bg1">
                                <a:lumMod val="75000"/>
                              </a:schemeClr>
                            </a:solidFill>
                          </a:ln>
                          <a:solidFill>
                            <a:schemeClr val="tx1"/>
                          </a:solidFill>
                          <a:latin typeface="Aptos" panose="020B0004020202020204" pitchFamily="34" charset="0"/>
                          <a:ea typeface="+mn-ea"/>
                          <a:cs typeface="+mn-cs"/>
                        </a:rPr>
                        <a:t> TPD Severity</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r>
                        <a:rPr lang="en-AU" sz="1400" b="1" kern="1200" dirty="0">
                          <a:ln>
                            <a:solidFill>
                              <a:schemeClr val="bg1">
                                <a:lumMod val="75000"/>
                              </a:schemeClr>
                            </a:solidFill>
                          </a:ln>
                          <a:solidFill>
                            <a:schemeClr val="tx1"/>
                          </a:solidFill>
                          <a:latin typeface="Aptos" panose="020B0004020202020204" pitchFamily="34" charset="0"/>
                          <a:ea typeface="+mn-ea"/>
                          <a:cs typeface="+mn-cs"/>
                        </a:rPr>
                        <a:t>TAL TPD Support Option </a:t>
                      </a:r>
                    </a:p>
                  </a:txBody>
                  <a:tcPr>
                    <a:lnL w="6350"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64773875"/>
                  </a:ext>
                </a:extLst>
              </a:tr>
              <a:tr h="511557">
                <a:tc>
                  <a:txBody>
                    <a:bodyPr/>
                    <a:lstStyle/>
                    <a:p>
                      <a:r>
                        <a:rPr lang="en-AU" sz="1400" dirty="0">
                          <a:solidFill>
                            <a:schemeClr val="tx1"/>
                          </a:solidFill>
                          <a:latin typeface="Aptos" panose="020B0004020202020204" pitchFamily="34" charset="0"/>
                          <a:cs typeface="Arial" panose="020B0604020202020204" pitchFamily="34" charset="0"/>
                        </a:rPr>
                        <a:t>Launched</a:t>
                      </a:r>
                    </a:p>
                  </a:txBody>
                  <a:tcPr anchor="ctr">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t">
                        <a:buNone/>
                      </a:pPr>
                      <a:r>
                        <a:rPr lang="en-AU" sz="1400" b="0" i="0" u="none" strike="noStrike" dirty="0">
                          <a:solidFill>
                            <a:srgbClr val="000000"/>
                          </a:solidFill>
                          <a:effectLst/>
                          <a:latin typeface="Aptos" panose="020B0004020202020204" pitchFamily="34" charset="0"/>
                          <a:cs typeface="Arial" panose="020B0604020202020204" pitchFamily="34" charset="0"/>
                        </a:rPr>
                        <a:t>&gt;&gt; Oct 2024</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fontAlgn="t">
                        <a:buNone/>
                      </a:pPr>
                      <a:r>
                        <a:rPr lang="en-AU" sz="1400" b="0" i="0" u="none" strike="noStrike" dirty="0">
                          <a:solidFill>
                            <a:srgbClr val="000000"/>
                          </a:solidFill>
                          <a:effectLst/>
                          <a:latin typeface="Aptos" panose="020B0004020202020204" pitchFamily="34" charset="0"/>
                          <a:cs typeface="Arial" panose="020B0604020202020204" pitchFamily="34" charset="0"/>
                        </a:rPr>
                        <a:t>Sept 2025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fontAlgn="b">
                        <a:buNone/>
                      </a:pPr>
                      <a:r>
                        <a:rPr lang="en-AU" sz="1400" b="0" i="0" u="none" strike="noStrike" dirty="0">
                          <a:solidFill>
                            <a:srgbClr val="000000"/>
                          </a:solidFill>
                          <a:effectLst/>
                          <a:latin typeface="Aptos" panose="020B0004020202020204" pitchFamily="34" charset="0"/>
                          <a:cs typeface="Arial" panose="020B0604020202020204" pitchFamily="34" charset="0"/>
                        </a:rPr>
                        <a:t>Dec 2025</a:t>
                      </a:r>
                    </a:p>
                  </a:txBody>
                  <a:tcPr anchor="ctr">
                    <a:lnL w="6350" cap="flat" cmpd="sng" algn="ctr">
                      <a:solidFill>
                        <a:schemeClr val="bg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652383808"/>
                  </a:ext>
                </a:extLst>
              </a:tr>
              <a:tr h="511557">
                <a:tc>
                  <a:txBody>
                    <a:bodyPr/>
                    <a:lstStyle/>
                    <a:p>
                      <a:r>
                        <a:rPr lang="en-US" sz="1400" dirty="0">
                          <a:solidFill>
                            <a:schemeClr val="tx1"/>
                          </a:solidFill>
                          <a:latin typeface="Aptos" panose="020B0004020202020204" pitchFamily="34" charset="0"/>
                          <a:cs typeface="Arial" panose="020B0604020202020204" pitchFamily="34" charset="0"/>
                        </a:rPr>
                        <a:t>Design focus</a:t>
                      </a:r>
                      <a:endParaRPr lang="en-AU" sz="1400" dirty="0">
                        <a:solidFill>
                          <a:schemeClr val="tx1"/>
                        </a:solidFill>
                        <a:latin typeface="Aptos" panose="020B0004020202020204" pitchFamily="34" charset="0"/>
                        <a:cs typeface="Arial" panose="020B0604020202020204" pitchFamily="34" charset="0"/>
                      </a:endParaRPr>
                    </a:p>
                  </a:txBody>
                  <a:tcP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t">
                        <a:buNone/>
                      </a:pPr>
                      <a:r>
                        <a:rPr lang="en-US" sz="1400" b="0" i="0" u="none" strike="noStrike">
                          <a:solidFill>
                            <a:schemeClr val="bg1"/>
                          </a:solidFill>
                          <a:effectLst/>
                          <a:latin typeface="Aptos" panose="020B0004020202020204" pitchFamily="34" charset="0"/>
                          <a:cs typeface="Arial" panose="020B0604020202020204" pitchFamily="34" charset="0"/>
                        </a:rPr>
                        <a:t>Need for ongoing, long term intensive care</a:t>
                      </a:r>
                      <a:endParaRPr lang="en-AU" sz="1400" b="0" i="0" u="none" strike="noStrike" dirty="0">
                        <a:solidFill>
                          <a:schemeClr val="bg1"/>
                        </a:solidFill>
                        <a:effectLst/>
                        <a:latin typeface="Aptos" panose="020B0004020202020204" pitchFamily="34" charset="0"/>
                        <a:cs typeface="Arial" panose="020B0604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fontAlgn="t">
                        <a:buNone/>
                      </a:pPr>
                      <a:r>
                        <a:rPr lang="en-US" sz="1400" b="0" i="0" u="none" strike="noStrike" dirty="0">
                          <a:solidFill>
                            <a:schemeClr val="bg1"/>
                          </a:solidFill>
                          <a:effectLst/>
                          <a:latin typeface="Aptos" panose="020B0004020202020204" pitchFamily="34" charset="0"/>
                          <a:cs typeface="Arial" panose="020B0604020202020204" pitchFamily="34" charset="0"/>
                        </a:rPr>
                        <a:t>Degree of medical impairment</a:t>
                      </a:r>
                      <a:endParaRPr lang="en-AU" sz="1400" b="0" i="0" u="none" strike="noStrike" dirty="0">
                        <a:solidFill>
                          <a:schemeClr val="bg1"/>
                        </a:solidFill>
                        <a:effectLst/>
                        <a:latin typeface="Aptos" panose="020B0004020202020204" pitchFamily="34" charset="0"/>
                        <a:cs typeface="Arial" panose="020B0604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tc>
                  <a:txBody>
                    <a:bodyPr/>
                    <a:lstStyle/>
                    <a:p>
                      <a:pPr algn="ctr" fontAlgn="b">
                        <a:buNone/>
                      </a:pPr>
                      <a:r>
                        <a:rPr lang="en-AU" sz="1400" b="0" i="0" u="none" strike="noStrike" dirty="0">
                          <a:solidFill>
                            <a:schemeClr val="bg1"/>
                          </a:solidFill>
                          <a:effectLst/>
                          <a:latin typeface="Aptos" panose="020B0004020202020204" pitchFamily="34" charset="0"/>
                          <a:cs typeface="Arial" panose="020B0604020202020204" pitchFamily="34" charset="0"/>
                        </a:rPr>
                        <a:t>Recovery‑focused, staged TPD for some conditions</a:t>
                      </a:r>
                    </a:p>
                  </a:txBody>
                  <a:tcP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763885976"/>
                  </a:ext>
                </a:extLst>
              </a:tr>
              <a:tr h="1443350">
                <a:tc>
                  <a:txBody>
                    <a:bodyPr/>
                    <a:lstStyle/>
                    <a:p>
                      <a:pP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Severity Definition requirements</a:t>
                      </a:r>
                    </a:p>
                  </a:txBody>
                  <a:tcP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285750" indent="-285750" algn="l">
                        <a:buFont typeface="Arial" panose="020B0604020202020204" pitchFamily="34" charset="0"/>
                        <a:buChar char="•"/>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Required </a:t>
                      </a: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continuous care </a:t>
                      </a: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for at least 3 consecutive months</a:t>
                      </a:r>
                    </a:p>
                    <a:p>
                      <a:pPr marL="285750" indent="-285750" algn="l">
                        <a:buFont typeface="Arial" panose="020B0604020202020204" pitchFamily="34" charset="0"/>
                        <a:buChar char="•"/>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Need Avg </a:t>
                      </a: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6 hours </a:t>
                      </a: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of care per day </a:t>
                      </a:r>
                    </a:p>
                    <a:p>
                      <a:pPr marL="285750" indent="-285750" algn="l">
                        <a:buFont typeface="Arial" panose="020B0604020202020204" pitchFamily="34" charset="0"/>
                        <a:buChar char="•"/>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Certain conditions requires </a:t>
                      </a: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60% WPI  or 47% PIRS</a:t>
                      </a: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 or other criteria</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marL="0" indent="0" algn="ctr">
                        <a:buNone/>
                      </a:pP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30% WPI </a:t>
                      </a: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(Physical conditions)  </a:t>
                      </a:r>
                    </a:p>
                    <a:p>
                      <a:pPr marL="0" indent="0" algn="ct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or </a:t>
                      </a: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30% PIRS </a:t>
                      </a: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(mental health conditions)</a:t>
                      </a: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buNone/>
                      </a:pPr>
                      <a:r>
                        <a:rPr lang="en-US"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Not applicable</a:t>
                      </a:r>
                      <a:endPar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endParaRPr>
                    </a:p>
                  </a:txBody>
                  <a:tcP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4093670"/>
                  </a:ext>
                </a:extLst>
              </a:tr>
              <a:tr h="820637">
                <a:tc>
                  <a:txBody>
                    <a:bodyPr/>
                    <a:lstStyle/>
                    <a:p>
                      <a:pP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Payment structure </a:t>
                      </a:r>
                    </a:p>
                  </a:txBody>
                  <a:tcP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Lump sum</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Lump sum</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Lump sum except</a:t>
                      </a:r>
                    </a:p>
                    <a:p>
                      <a:pPr algn="ctr">
                        <a:buNone/>
                      </a:pPr>
                      <a:r>
                        <a:rPr lang="en-AU" sz="1400" dirty="0">
                          <a:solidFill>
                            <a:schemeClr val="tx1"/>
                          </a:solidFill>
                          <a:effectLst/>
                          <a:latin typeface="Aptos" panose="020B0004020202020204" pitchFamily="34" charset="0"/>
                          <a:ea typeface="Yu Gothic" panose="020B0400000000000000" pitchFamily="34" charset="-128"/>
                          <a:cs typeface="Arial" panose="020B0604020202020204" pitchFamily="34" charset="0"/>
                        </a:rPr>
                        <a:t>Mental Health &amp; Fatigue related conditions – </a:t>
                      </a:r>
                      <a:r>
                        <a:rPr lang="en-AU" sz="1400" b="1" dirty="0">
                          <a:solidFill>
                            <a:schemeClr val="tx1"/>
                          </a:solidFill>
                          <a:effectLst/>
                          <a:latin typeface="Aptos" panose="020B0004020202020204" pitchFamily="34" charset="0"/>
                          <a:ea typeface="Yu Gothic" panose="020B0400000000000000" pitchFamily="34" charset="-128"/>
                          <a:cs typeface="Arial" panose="020B0604020202020204" pitchFamily="34" charset="0"/>
                        </a:rPr>
                        <a:t>5 x 20% payments</a:t>
                      </a:r>
                    </a:p>
                  </a:txBody>
                  <a:tcPr anchor="ctr">
                    <a:lnL w="6350"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75176850"/>
                  </a:ext>
                </a:extLst>
              </a:tr>
            </a:tbl>
          </a:graphicData>
        </a:graphic>
      </p:graphicFrame>
      <p:sp>
        <p:nvSpPr>
          <p:cNvPr id="6" name="Text Placeholder 4">
            <a:extLst>
              <a:ext uri="{FF2B5EF4-FFF2-40B4-BE49-F238E27FC236}">
                <a16:creationId xmlns:a16="http://schemas.microsoft.com/office/drawing/2014/main" id="{F5C7B076-6359-2EC5-C99B-BB9144469CB4}"/>
              </a:ext>
            </a:extLst>
          </p:cNvPr>
          <p:cNvSpPr txBox="1">
            <a:spLocks/>
          </p:cNvSpPr>
          <p:nvPr/>
        </p:nvSpPr>
        <p:spPr>
          <a:xfrm>
            <a:off x="583877" y="896630"/>
            <a:ext cx="10784003" cy="382953"/>
          </a:xfrm>
          <a:prstGeom prst="rect">
            <a:avLst/>
          </a:prstGeom>
        </p:spPr>
        <p:txBody>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solidFill>
                  <a:schemeClr val="tx2"/>
                </a:solidFill>
                <a:latin typeface="Aptos Display" panose="020B0004020202020204" pitchFamily="34" charset="0"/>
              </a:rPr>
              <a:t>Options alongside traditional TPD to manage affordability.</a:t>
            </a:r>
          </a:p>
        </p:txBody>
      </p:sp>
      <p:sp>
        <p:nvSpPr>
          <p:cNvPr id="7" name="Arrow: Right 6">
            <a:extLst>
              <a:ext uri="{FF2B5EF4-FFF2-40B4-BE49-F238E27FC236}">
                <a16:creationId xmlns:a16="http://schemas.microsoft.com/office/drawing/2014/main" id="{D712F7C2-4BD2-8C5E-1F0D-2414AEFCA847}"/>
              </a:ext>
            </a:extLst>
          </p:cNvPr>
          <p:cNvSpPr/>
          <p:nvPr/>
        </p:nvSpPr>
        <p:spPr>
          <a:xfrm>
            <a:off x="3028950" y="1924050"/>
            <a:ext cx="8305800" cy="698956"/>
          </a:xfrm>
          <a:prstGeom prst="rightArrow">
            <a:avLst/>
          </a:prstGeom>
          <a:solidFill>
            <a:schemeClr val="accent1">
              <a:lumMod val="75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ptos Display" panose="020B0004020202020204" pitchFamily="34" charset="0"/>
            </a:endParaRPr>
          </a:p>
        </p:txBody>
      </p:sp>
    </p:spTree>
    <p:extLst>
      <p:ext uri="{BB962C8B-B14F-4D97-AF65-F5344CB8AC3E}">
        <p14:creationId xmlns:p14="http://schemas.microsoft.com/office/powerpoint/2010/main" val="60675168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sz="4200">
                <a:latin typeface="Calibri"/>
                <a:ea typeface="Calibri"/>
                <a:cs typeface="Calibri"/>
              </a:rPr>
              <a:t>Let’s Recalibrate. 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a:latin typeface="Calibri"/>
                <a:ea typeface="Calibri"/>
                <a:cs typeface="Calibri"/>
              </a:rPr>
              <a:t>Actuaries Institute</a:t>
            </a:r>
          </a:p>
          <a:p>
            <a:r>
              <a:rPr lang="en-US" err="1">
                <a:latin typeface="Calibri"/>
                <a:ea typeface="Calibri"/>
                <a:cs typeface="Calibri"/>
              </a:rPr>
              <a:t>actuaries.asn.au</a:t>
            </a:r>
            <a:endParaRPr lang="en-US">
              <a:latin typeface="Calibri"/>
              <a:ea typeface="Calibri"/>
              <a:cs typeface="Calibri"/>
            </a:endParaRP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Calibri"/>
                <a:ea typeface="Calibri"/>
                <a:cs typeface="Calibri"/>
              </a:rPr>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dirty="0">
                <a:solidFill>
                  <a:schemeClr val="accent1"/>
                </a:solidFill>
                <a:latin typeface="Aptos Display" panose="020B0004020202020204" pitchFamily="34" charset="0"/>
              </a:rPr>
              <a:t>Contents</a:t>
            </a:r>
          </a:p>
        </p:txBody>
      </p:sp>
      <p:sp>
        <p:nvSpPr>
          <p:cNvPr id="3" name="Content Placeholder 2">
            <a:extLst>
              <a:ext uri="{FF2B5EF4-FFF2-40B4-BE49-F238E27FC236}">
                <a16:creationId xmlns:a16="http://schemas.microsoft.com/office/drawing/2014/main" id="{578EAAE7-0573-D688-E79B-689FE151F744}"/>
              </a:ext>
            </a:extLst>
          </p:cNvPr>
          <p:cNvSpPr>
            <a:spLocks noGrp="1"/>
          </p:cNvSpPr>
          <p:nvPr>
            <p:ph idx="1"/>
          </p:nvPr>
        </p:nvSpPr>
        <p:spPr>
          <a:xfrm>
            <a:off x="384715" y="1042659"/>
            <a:ext cx="9152361" cy="2469167"/>
          </a:xfrm>
        </p:spPr>
        <p:txBody>
          <a:bodyPr/>
          <a:lstStyle/>
          <a:p>
            <a:pPr marL="457200" indent="-457200">
              <a:spcAft>
                <a:spcPts val="600"/>
              </a:spcAft>
              <a:buFont typeface="+mj-lt"/>
              <a:buAutoNum type="arabicPeriod"/>
            </a:pPr>
            <a:r>
              <a:rPr lang="en-US" dirty="0">
                <a:latin typeface="Aptos Display" panose="020B0004020202020204" pitchFamily="34" charset="0"/>
              </a:rPr>
              <a:t>Context – The Environment						</a:t>
            </a:r>
          </a:p>
          <a:p>
            <a:pPr marL="457200" indent="-457200">
              <a:spcAft>
                <a:spcPts val="600"/>
              </a:spcAft>
              <a:buFont typeface="+mj-lt"/>
              <a:buAutoNum type="arabicPeriod"/>
            </a:pPr>
            <a:r>
              <a:rPr lang="en-US" dirty="0">
                <a:latin typeface="Aptos Display" panose="020B0004020202020204" pitchFamily="34" charset="0"/>
              </a:rPr>
              <a:t>The Great Recalibration – Is NOW a catalyst for change		</a:t>
            </a:r>
          </a:p>
          <a:p>
            <a:pPr marL="457200" indent="-457200">
              <a:spcAft>
                <a:spcPts val="600"/>
              </a:spcAft>
              <a:buFont typeface="+mj-lt"/>
              <a:buAutoNum type="arabicPeriod"/>
            </a:pPr>
            <a:r>
              <a:rPr lang="en-US" dirty="0">
                <a:latin typeface="Aptos Display" panose="020B0004020202020204" pitchFamily="34" charset="0"/>
              </a:rPr>
              <a:t>A Claimant Case Study					</a:t>
            </a:r>
          </a:p>
          <a:p>
            <a:pPr marL="457200" indent="-457200">
              <a:spcAft>
                <a:spcPts val="600"/>
              </a:spcAft>
              <a:buFont typeface="+mj-lt"/>
              <a:buAutoNum type="arabicPeriod"/>
            </a:pPr>
            <a:r>
              <a:rPr lang="en-US" dirty="0">
                <a:latin typeface="Aptos Display" panose="020B0004020202020204" pitchFamily="34" charset="0"/>
              </a:rPr>
              <a:t>The challenge for change					</a:t>
            </a:r>
          </a:p>
          <a:p>
            <a:pPr marL="457200" indent="-457200">
              <a:spcAft>
                <a:spcPts val="600"/>
              </a:spcAft>
              <a:buFont typeface="+mj-lt"/>
              <a:buAutoNum type="arabicPeriod"/>
            </a:pPr>
            <a:r>
              <a:rPr lang="en-US" dirty="0">
                <a:latin typeface="Aptos Display" panose="020B0004020202020204" pitchFamily="34" charset="0"/>
              </a:rPr>
              <a:t>Looking Ahead – Let’s Recalibrate 					</a:t>
            </a:r>
          </a:p>
          <a:p>
            <a:r>
              <a:rPr lang="en-US" dirty="0">
                <a:latin typeface="Aptos Display" panose="020B0004020202020204" pitchFamily="34" charset="0"/>
              </a:rPr>
              <a:t>					</a:t>
            </a:r>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latin typeface="Aptos Display" panose="020B0004020202020204" pitchFamily="34" charset="0"/>
              </a:rPr>
              <a:t>Presented at the 2026 All Actuaries Summit</a:t>
            </a:r>
          </a:p>
        </p:txBody>
      </p:sp>
    </p:spTree>
    <p:extLst>
      <p:ext uri="{BB962C8B-B14F-4D97-AF65-F5344CB8AC3E}">
        <p14:creationId xmlns:p14="http://schemas.microsoft.com/office/powerpoint/2010/main" val="3632900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81473-31A6-6987-3D94-00F46671C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1C88C-BAC2-630C-6594-15C52A594D4E}"/>
              </a:ext>
            </a:extLst>
          </p:cNvPr>
          <p:cNvSpPr>
            <a:spLocks noGrp="1"/>
          </p:cNvSpPr>
          <p:nvPr>
            <p:ph type="title"/>
          </p:nvPr>
        </p:nvSpPr>
        <p:spPr/>
        <p:txBody>
          <a:bodyPr/>
          <a:lstStyle/>
          <a:p>
            <a:r>
              <a:rPr lang="en-US">
                <a:latin typeface="Calibri"/>
                <a:ea typeface="Calibri"/>
                <a:cs typeface="Calibri"/>
              </a:rPr>
              <a:t>The Context</a:t>
            </a:r>
          </a:p>
        </p:txBody>
      </p:sp>
      <p:sp>
        <p:nvSpPr>
          <p:cNvPr id="3" name="Text Placeholder 2">
            <a:extLst>
              <a:ext uri="{FF2B5EF4-FFF2-40B4-BE49-F238E27FC236}">
                <a16:creationId xmlns:a16="http://schemas.microsoft.com/office/drawing/2014/main" id="{9353FE28-1757-3533-4979-E6B5E2AA8527}"/>
              </a:ext>
            </a:extLst>
          </p:cNvPr>
          <p:cNvSpPr>
            <a:spLocks noGrp="1"/>
          </p:cNvSpPr>
          <p:nvPr>
            <p:ph type="body" sz="quarter" idx="10"/>
          </p:nvPr>
        </p:nvSpPr>
        <p:spPr/>
        <p:txBody>
          <a:bodyPr/>
          <a:lstStyle/>
          <a:p>
            <a:r>
              <a:rPr lang="en-US">
                <a:latin typeface="Calibri"/>
                <a:ea typeface="Calibri"/>
                <a:cs typeface="Calibri"/>
              </a:rPr>
              <a:t>01</a:t>
            </a:r>
          </a:p>
        </p:txBody>
      </p:sp>
      <p:sp>
        <p:nvSpPr>
          <p:cNvPr id="4" name="Footer Placeholder 4">
            <a:extLst>
              <a:ext uri="{FF2B5EF4-FFF2-40B4-BE49-F238E27FC236}">
                <a16:creationId xmlns:a16="http://schemas.microsoft.com/office/drawing/2014/main" id="{4F7C08B4-30E9-AD22-6BCD-751610B85226}"/>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Calibri"/>
                <a:ea typeface="Calibri"/>
                <a:cs typeface="Calibri"/>
              </a:rPr>
              <a:t>Presented at the 2026 All Actuaries Summit</a:t>
            </a:r>
          </a:p>
        </p:txBody>
      </p:sp>
    </p:spTree>
    <p:extLst>
      <p:ext uri="{BB962C8B-B14F-4D97-AF65-F5344CB8AC3E}">
        <p14:creationId xmlns:p14="http://schemas.microsoft.com/office/powerpoint/2010/main" val="2764357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64A037-A6D5-922E-7157-1D763496F010}"/>
              </a:ext>
            </a:extLst>
          </p:cNvPr>
          <p:cNvSpPr>
            <a:spLocks noGrp="1"/>
          </p:cNvSpPr>
          <p:nvPr>
            <p:ph type="title"/>
          </p:nvPr>
        </p:nvSpPr>
        <p:spPr>
          <a:xfrm>
            <a:off x="404751" y="1003602"/>
            <a:ext cx="11214820" cy="1232435"/>
          </a:xfrm>
        </p:spPr>
        <p:txBody>
          <a:bodyPr/>
          <a:lstStyle/>
          <a:p>
            <a:r>
              <a:rPr lang="en-US" sz="1800" b="1" dirty="0">
                <a:solidFill>
                  <a:schemeClr val="tx1"/>
                </a:solidFill>
                <a:latin typeface="Aptos Display" panose="020B0004020202020204" pitchFamily="34" charset="0"/>
              </a:rPr>
              <a:t>Group Insurance continues to deliver value to members and plays an important role in the community. </a:t>
            </a:r>
            <a:endParaRPr lang="en-AU" sz="1800" b="1" dirty="0">
              <a:solidFill>
                <a:schemeClr val="tx1"/>
              </a:solidFill>
              <a:latin typeface="Aptos Display" panose="020B0004020202020204" pitchFamily="34" charset="0"/>
            </a:endParaRPr>
          </a:p>
        </p:txBody>
      </p:sp>
      <p:sp>
        <p:nvSpPr>
          <p:cNvPr id="53" name="Title 3">
            <a:extLst>
              <a:ext uri="{FF2B5EF4-FFF2-40B4-BE49-F238E27FC236}">
                <a16:creationId xmlns:a16="http://schemas.microsoft.com/office/drawing/2014/main" id="{E1BD5482-9355-B364-46B2-A694C81E5D89}"/>
              </a:ext>
            </a:extLst>
          </p:cNvPr>
          <p:cNvSpPr txBox="1">
            <a:spLocks/>
          </p:cNvSpPr>
          <p:nvPr/>
        </p:nvSpPr>
        <p:spPr>
          <a:xfrm>
            <a:off x="487401" y="1494190"/>
            <a:ext cx="3663851"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0000"/>
              </a:lnSpc>
              <a:spcBef>
                <a:spcPts val="0"/>
              </a:spcBef>
              <a:defRPr/>
            </a:pPr>
            <a:r>
              <a:rPr lang="en-AU" sz="1800" b="1">
                <a:solidFill>
                  <a:schemeClr val="accent1"/>
                </a:solidFill>
                <a:latin typeface="Aptos Display" panose="020B0004020202020204" pitchFamily="34" charset="0"/>
                <a:ea typeface="+mn-ea"/>
                <a:cs typeface="+mn-cs"/>
              </a:rPr>
              <a:t>Value for Money</a:t>
            </a:r>
          </a:p>
        </p:txBody>
      </p:sp>
      <p:sp>
        <p:nvSpPr>
          <p:cNvPr id="54" name="Title 3">
            <a:extLst>
              <a:ext uri="{FF2B5EF4-FFF2-40B4-BE49-F238E27FC236}">
                <a16:creationId xmlns:a16="http://schemas.microsoft.com/office/drawing/2014/main" id="{1B267928-2394-41CB-38F8-CE4C66EFF47B}"/>
              </a:ext>
            </a:extLst>
          </p:cNvPr>
          <p:cNvSpPr txBox="1">
            <a:spLocks/>
          </p:cNvSpPr>
          <p:nvPr/>
        </p:nvSpPr>
        <p:spPr>
          <a:xfrm>
            <a:off x="483372" y="3624065"/>
            <a:ext cx="3663851"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0000"/>
              </a:lnSpc>
              <a:spcBef>
                <a:spcPts val="0"/>
              </a:spcBef>
              <a:defRPr/>
            </a:pPr>
            <a:r>
              <a:rPr lang="en-AU" sz="1800" b="1">
                <a:solidFill>
                  <a:schemeClr val="accent3"/>
                </a:solidFill>
                <a:latin typeface="Aptos Display" panose="020B0004020202020204" pitchFamily="34" charset="0"/>
                <a:ea typeface="+mn-ea"/>
                <a:cs typeface="+mn-cs"/>
              </a:rPr>
              <a:t>Societal Impact</a:t>
            </a:r>
          </a:p>
        </p:txBody>
      </p:sp>
      <p:sp>
        <p:nvSpPr>
          <p:cNvPr id="55" name="Title 3">
            <a:extLst>
              <a:ext uri="{FF2B5EF4-FFF2-40B4-BE49-F238E27FC236}">
                <a16:creationId xmlns:a16="http://schemas.microsoft.com/office/drawing/2014/main" id="{AFD65B9A-2992-F5F0-6926-AD4DB4896738}"/>
              </a:ext>
            </a:extLst>
          </p:cNvPr>
          <p:cNvSpPr txBox="1">
            <a:spLocks/>
          </p:cNvSpPr>
          <p:nvPr/>
        </p:nvSpPr>
        <p:spPr>
          <a:xfrm>
            <a:off x="487401" y="2379647"/>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a:solidFill>
                  <a:schemeClr val="accent1"/>
                </a:solidFill>
                <a:latin typeface="Aptos Display" panose="020B0004020202020204" pitchFamily="34" charset="0"/>
                <a:cs typeface="Times New Roman"/>
              </a:rPr>
              <a:t>30%</a:t>
            </a:r>
          </a:p>
        </p:txBody>
      </p:sp>
      <p:sp>
        <p:nvSpPr>
          <p:cNvPr id="56" name="Title 3">
            <a:extLst>
              <a:ext uri="{FF2B5EF4-FFF2-40B4-BE49-F238E27FC236}">
                <a16:creationId xmlns:a16="http://schemas.microsoft.com/office/drawing/2014/main" id="{595777CF-20F6-B671-69A8-7D37CB174A6F}"/>
              </a:ext>
            </a:extLst>
          </p:cNvPr>
          <p:cNvSpPr txBox="1">
            <a:spLocks/>
          </p:cNvSpPr>
          <p:nvPr/>
        </p:nvSpPr>
        <p:spPr>
          <a:xfrm>
            <a:off x="483372" y="4472105"/>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1800">
                <a:solidFill>
                  <a:schemeClr val="accent3"/>
                </a:solidFill>
                <a:latin typeface="Aptos Display" panose="020B0004020202020204" pitchFamily="34" charset="0"/>
                <a:cs typeface="Times New Roman"/>
              </a:rPr>
              <a:t>&gt;</a:t>
            </a:r>
            <a:r>
              <a:rPr lang="en-AU" sz="1800">
                <a:solidFill>
                  <a:schemeClr val="accent3"/>
                </a:solidFill>
                <a:latin typeface="Aptos Display" panose="020B0004020202020204" pitchFamily="34" charset="0"/>
                <a:cs typeface="Times New Roman"/>
              </a:rPr>
              <a:t>9m</a:t>
            </a:r>
          </a:p>
        </p:txBody>
      </p:sp>
      <p:sp>
        <p:nvSpPr>
          <p:cNvPr id="59" name="Title 3">
            <a:extLst>
              <a:ext uri="{FF2B5EF4-FFF2-40B4-BE49-F238E27FC236}">
                <a16:creationId xmlns:a16="http://schemas.microsoft.com/office/drawing/2014/main" id="{B6C37DC1-33B8-FA45-0456-5302CDDD8EC1}"/>
              </a:ext>
            </a:extLst>
          </p:cNvPr>
          <p:cNvSpPr txBox="1">
            <a:spLocks/>
          </p:cNvSpPr>
          <p:nvPr/>
        </p:nvSpPr>
        <p:spPr>
          <a:xfrm>
            <a:off x="487402" y="2670035"/>
            <a:ext cx="1384826"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r>
              <a:rPr lang="en-US" sz="900">
                <a:latin typeface="Aptos Display" panose="020B0004020202020204" pitchFamily="34" charset="0"/>
              </a:rPr>
              <a:t>Will experience at least one insurance event</a:t>
            </a:r>
          </a:p>
          <a:p>
            <a:r>
              <a:rPr lang="en-US" sz="900">
                <a:solidFill>
                  <a:schemeClr val="tx2"/>
                </a:solidFill>
                <a:latin typeface="Aptos Display" panose="020B0004020202020204" pitchFamily="34" charset="0"/>
              </a:rPr>
              <a:t>(J. Humphreys K. Lau, 2025)</a:t>
            </a:r>
            <a:endParaRPr lang="en-AU" sz="900">
              <a:solidFill>
                <a:schemeClr val="tx2"/>
              </a:solidFill>
              <a:latin typeface="Aptos Display" panose="020B0004020202020204" pitchFamily="34" charset="0"/>
            </a:endParaRPr>
          </a:p>
        </p:txBody>
      </p:sp>
      <p:sp>
        <p:nvSpPr>
          <p:cNvPr id="60" name="Title 3">
            <a:extLst>
              <a:ext uri="{FF2B5EF4-FFF2-40B4-BE49-F238E27FC236}">
                <a16:creationId xmlns:a16="http://schemas.microsoft.com/office/drawing/2014/main" id="{7F59317D-26A5-CB8D-16A9-5849371FB22C}"/>
              </a:ext>
            </a:extLst>
          </p:cNvPr>
          <p:cNvSpPr txBox="1">
            <a:spLocks/>
          </p:cNvSpPr>
          <p:nvPr/>
        </p:nvSpPr>
        <p:spPr>
          <a:xfrm>
            <a:off x="483373" y="4762493"/>
            <a:ext cx="1386000"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a:solidFill>
                  <a:schemeClr val="tx2"/>
                </a:solidFill>
                <a:latin typeface="Aptos Display" panose="020B0004020202020204" pitchFamily="34" charset="0"/>
                <a:cs typeface="Times New Roman"/>
              </a:rPr>
              <a:t>Insured Lives </a:t>
            </a:r>
          </a:p>
          <a:p>
            <a:pPr>
              <a:lnSpc>
                <a:spcPct val="107000"/>
              </a:lnSpc>
              <a:spcBef>
                <a:spcPts val="600"/>
              </a:spcBef>
              <a:spcAft>
                <a:spcPts val="600"/>
              </a:spcAft>
              <a:defRPr/>
            </a:pPr>
            <a:r>
              <a:rPr lang="en-US" sz="900">
                <a:solidFill>
                  <a:schemeClr val="tx2"/>
                </a:solidFill>
                <a:latin typeface="Aptos Display" panose="020B0004020202020204" pitchFamily="34" charset="0"/>
                <a:cs typeface="Times New Roman"/>
              </a:rPr>
              <a:t>(APRA Claims and Dispute Statistics June 2025)</a:t>
            </a:r>
            <a:endParaRPr lang="en-AU" sz="900">
              <a:solidFill>
                <a:schemeClr val="tx2"/>
              </a:solidFill>
              <a:latin typeface="Aptos Display" panose="020B0004020202020204" pitchFamily="34" charset="0"/>
              <a:cs typeface="Times New Roman"/>
            </a:endParaRPr>
          </a:p>
        </p:txBody>
      </p:sp>
      <p:sp>
        <p:nvSpPr>
          <p:cNvPr id="63" name="Title 3">
            <a:extLst>
              <a:ext uri="{FF2B5EF4-FFF2-40B4-BE49-F238E27FC236}">
                <a16:creationId xmlns:a16="http://schemas.microsoft.com/office/drawing/2014/main" id="{ED221358-1487-DF08-A4BA-82DE5487838E}"/>
              </a:ext>
            </a:extLst>
          </p:cNvPr>
          <p:cNvSpPr txBox="1">
            <a:spLocks/>
          </p:cNvSpPr>
          <p:nvPr/>
        </p:nvSpPr>
        <p:spPr>
          <a:xfrm>
            <a:off x="2259063" y="2379647"/>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a:solidFill>
                  <a:schemeClr val="accent1"/>
                </a:solidFill>
                <a:latin typeface="Aptos Display" panose="020B0004020202020204" pitchFamily="34" charset="0"/>
                <a:cs typeface="Times New Roman"/>
              </a:rPr>
              <a:t>&lt;1%</a:t>
            </a:r>
          </a:p>
        </p:txBody>
      </p:sp>
      <p:sp>
        <p:nvSpPr>
          <p:cNvPr id="64" name="Title 3">
            <a:extLst>
              <a:ext uri="{FF2B5EF4-FFF2-40B4-BE49-F238E27FC236}">
                <a16:creationId xmlns:a16="http://schemas.microsoft.com/office/drawing/2014/main" id="{845EB8BE-CCB3-8134-CB9E-3689DBDBB8C7}"/>
              </a:ext>
            </a:extLst>
          </p:cNvPr>
          <p:cNvSpPr txBox="1">
            <a:spLocks/>
          </p:cNvSpPr>
          <p:nvPr/>
        </p:nvSpPr>
        <p:spPr>
          <a:xfrm>
            <a:off x="2259063" y="2670035"/>
            <a:ext cx="1386000"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a:solidFill>
                  <a:schemeClr val="tx2"/>
                </a:solidFill>
                <a:latin typeface="Aptos Display" panose="020B0004020202020204" pitchFamily="34" charset="0"/>
                <a:cs typeface="Times New Roman"/>
              </a:rPr>
              <a:t>Affordability at less than 1% of Salary and less than 4% of retirement Income</a:t>
            </a:r>
            <a:r>
              <a:rPr lang="en-US" sz="900">
                <a:solidFill>
                  <a:schemeClr val="tx2"/>
                </a:solidFill>
                <a:latin typeface="Aptos Display" panose="020B0004020202020204" pitchFamily="34" charset="0"/>
              </a:rPr>
              <a:t>    (</a:t>
            </a:r>
            <a:r>
              <a:rPr lang="en-US" sz="900" err="1">
                <a:solidFill>
                  <a:schemeClr val="tx2"/>
                </a:solidFill>
                <a:latin typeface="Aptos Display" panose="020B0004020202020204" pitchFamily="34" charset="0"/>
              </a:rPr>
              <a:t>J.Humphreys</a:t>
            </a:r>
            <a:r>
              <a:rPr lang="en-US" sz="900">
                <a:solidFill>
                  <a:schemeClr val="tx2"/>
                </a:solidFill>
                <a:latin typeface="Aptos Display" panose="020B0004020202020204" pitchFamily="34" charset="0"/>
              </a:rPr>
              <a:t> K. Lau, 2025)</a:t>
            </a:r>
            <a:endParaRPr lang="en-US" sz="900">
              <a:solidFill>
                <a:schemeClr val="tx2"/>
              </a:solidFill>
              <a:latin typeface="Aptos Display" panose="020B0004020202020204" pitchFamily="34" charset="0"/>
              <a:cs typeface="Times New Roman"/>
            </a:endParaRPr>
          </a:p>
          <a:p>
            <a:pPr>
              <a:lnSpc>
                <a:spcPct val="107000"/>
              </a:lnSpc>
              <a:spcBef>
                <a:spcPts val="600"/>
              </a:spcBef>
              <a:spcAft>
                <a:spcPts val="600"/>
              </a:spcAft>
              <a:defRPr/>
            </a:pPr>
            <a:endParaRPr lang="en-AU" sz="900">
              <a:solidFill>
                <a:schemeClr val="tx2"/>
              </a:solidFill>
              <a:latin typeface="Aptos Display" panose="020B0004020202020204" pitchFamily="34" charset="0"/>
              <a:cs typeface="Times New Roman"/>
            </a:endParaRPr>
          </a:p>
        </p:txBody>
      </p:sp>
      <p:sp>
        <p:nvSpPr>
          <p:cNvPr id="65" name="Title 3">
            <a:extLst>
              <a:ext uri="{FF2B5EF4-FFF2-40B4-BE49-F238E27FC236}">
                <a16:creationId xmlns:a16="http://schemas.microsoft.com/office/drawing/2014/main" id="{48B422AB-0E5D-A993-1573-7B288ABEB3DE}"/>
              </a:ext>
            </a:extLst>
          </p:cNvPr>
          <p:cNvSpPr txBox="1">
            <a:spLocks/>
          </p:cNvSpPr>
          <p:nvPr/>
        </p:nvSpPr>
        <p:spPr>
          <a:xfrm>
            <a:off x="2255034" y="4472105"/>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a:solidFill>
                  <a:schemeClr val="accent3"/>
                </a:solidFill>
                <a:latin typeface="Aptos Display" panose="020B0004020202020204" pitchFamily="34" charset="0"/>
                <a:cs typeface="Times New Roman"/>
              </a:rPr>
              <a:t>&gt;50,000</a:t>
            </a:r>
          </a:p>
        </p:txBody>
      </p:sp>
      <p:sp>
        <p:nvSpPr>
          <p:cNvPr id="66" name="Title 3">
            <a:extLst>
              <a:ext uri="{FF2B5EF4-FFF2-40B4-BE49-F238E27FC236}">
                <a16:creationId xmlns:a16="http://schemas.microsoft.com/office/drawing/2014/main" id="{C86B9737-0B1F-B9EE-4F6B-41616A5FF6C7}"/>
              </a:ext>
            </a:extLst>
          </p:cNvPr>
          <p:cNvSpPr txBox="1">
            <a:spLocks/>
          </p:cNvSpPr>
          <p:nvPr/>
        </p:nvSpPr>
        <p:spPr>
          <a:xfrm>
            <a:off x="2255034" y="5041319"/>
            <a:ext cx="1386000" cy="557652"/>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dirty="0">
                <a:solidFill>
                  <a:schemeClr val="tx2"/>
                </a:solidFill>
                <a:latin typeface="Aptos Display" panose="020B0004020202020204" pitchFamily="34" charset="0"/>
                <a:cs typeface="Times New Roman"/>
              </a:rPr>
              <a:t>Death, TPD and IP claims admitted 12 months to 30 June 2025</a:t>
            </a:r>
          </a:p>
          <a:p>
            <a:pPr>
              <a:lnSpc>
                <a:spcPct val="107000"/>
              </a:lnSpc>
              <a:spcBef>
                <a:spcPts val="600"/>
              </a:spcBef>
              <a:spcAft>
                <a:spcPts val="600"/>
              </a:spcAft>
              <a:defRPr/>
            </a:pPr>
            <a:r>
              <a:rPr lang="en-US" sz="900" dirty="0">
                <a:solidFill>
                  <a:schemeClr val="tx2"/>
                </a:solidFill>
                <a:latin typeface="Aptos Display" panose="020B0004020202020204" pitchFamily="34" charset="0"/>
                <a:cs typeface="Times New Roman"/>
              </a:rPr>
              <a:t>(APRA Claims and Dispute Statistics December 2025)</a:t>
            </a:r>
            <a:endParaRPr lang="en-AU" sz="900" dirty="0">
              <a:solidFill>
                <a:schemeClr val="tx2"/>
              </a:solidFill>
              <a:latin typeface="Aptos Display" panose="020B0004020202020204" pitchFamily="34" charset="0"/>
              <a:cs typeface="Times New Roman"/>
            </a:endParaRPr>
          </a:p>
          <a:p>
            <a:pPr>
              <a:lnSpc>
                <a:spcPct val="107000"/>
              </a:lnSpc>
              <a:spcBef>
                <a:spcPts val="600"/>
              </a:spcBef>
              <a:spcAft>
                <a:spcPts val="600"/>
              </a:spcAft>
              <a:defRPr/>
            </a:pPr>
            <a:endParaRPr lang="en-AU" sz="900" dirty="0">
              <a:solidFill>
                <a:schemeClr val="tx2"/>
              </a:solidFill>
              <a:latin typeface="Aptos Display" panose="020B0004020202020204" pitchFamily="34" charset="0"/>
              <a:cs typeface="Times New Roman"/>
            </a:endParaRPr>
          </a:p>
        </p:txBody>
      </p:sp>
      <p:sp>
        <p:nvSpPr>
          <p:cNvPr id="69" name="Title 3">
            <a:extLst>
              <a:ext uri="{FF2B5EF4-FFF2-40B4-BE49-F238E27FC236}">
                <a16:creationId xmlns:a16="http://schemas.microsoft.com/office/drawing/2014/main" id="{5BF210CE-3F35-AF57-D0FE-4896B1C15382}"/>
              </a:ext>
            </a:extLst>
          </p:cNvPr>
          <p:cNvSpPr txBox="1">
            <a:spLocks/>
          </p:cNvSpPr>
          <p:nvPr/>
        </p:nvSpPr>
        <p:spPr>
          <a:xfrm>
            <a:off x="4066724" y="2379647"/>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a:solidFill>
                  <a:schemeClr val="accent1"/>
                </a:solidFill>
                <a:latin typeface="Aptos Display" panose="020B0004020202020204" pitchFamily="34" charset="0"/>
                <a:cs typeface="Times New Roman"/>
              </a:rPr>
              <a:t>79%- 90%</a:t>
            </a:r>
          </a:p>
        </p:txBody>
      </p:sp>
      <p:sp>
        <p:nvSpPr>
          <p:cNvPr id="70" name="Title 3">
            <a:extLst>
              <a:ext uri="{FF2B5EF4-FFF2-40B4-BE49-F238E27FC236}">
                <a16:creationId xmlns:a16="http://schemas.microsoft.com/office/drawing/2014/main" id="{1180B87C-1E51-D02C-C259-89B2C1F0A8A3}"/>
              </a:ext>
            </a:extLst>
          </p:cNvPr>
          <p:cNvSpPr txBox="1">
            <a:spLocks/>
          </p:cNvSpPr>
          <p:nvPr/>
        </p:nvSpPr>
        <p:spPr>
          <a:xfrm>
            <a:off x="4066724" y="2670035"/>
            <a:ext cx="1386000"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a:solidFill>
                  <a:schemeClr val="tx2"/>
                </a:solidFill>
                <a:latin typeface="Aptos Display" panose="020B0004020202020204" pitchFamily="34" charset="0"/>
                <a:cs typeface="Times New Roman"/>
              </a:rPr>
              <a:t>Claims Ratio (ASIC REP 675, APRA Life Insurance statistics)</a:t>
            </a:r>
            <a:endParaRPr lang="en-AU" sz="900">
              <a:solidFill>
                <a:schemeClr val="tx2"/>
              </a:solidFill>
              <a:latin typeface="Aptos Display" panose="020B0004020202020204" pitchFamily="34" charset="0"/>
              <a:cs typeface="Times New Roman"/>
            </a:endParaRPr>
          </a:p>
        </p:txBody>
      </p:sp>
      <p:sp>
        <p:nvSpPr>
          <p:cNvPr id="71" name="Title 3">
            <a:extLst>
              <a:ext uri="{FF2B5EF4-FFF2-40B4-BE49-F238E27FC236}">
                <a16:creationId xmlns:a16="http://schemas.microsoft.com/office/drawing/2014/main" id="{E55E2220-8281-7AB6-0EF6-A4806DA0411E}"/>
              </a:ext>
            </a:extLst>
          </p:cNvPr>
          <p:cNvSpPr txBox="1">
            <a:spLocks/>
          </p:cNvSpPr>
          <p:nvPr/>
        </p:nvSpPr>
        <p:spPr>
          <a:xfrm>
            <a:off x="4062695" y="4472105"/>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a:solidFill>
                  <a:schemeClr val="accent3"/>
                </a:solidFill>
                <a:latin typeface="Aptos Display" panose="020B0004020202020204" pitchFamily="34" charset="0"/>
                <a:cs typeface="Times New Roman"/>
              </a:rPr>
              <a:t>42% </a:t>
            </a:r>
          </a:p>
        </p:txBody>
      </p:sp>
      <p:sp>
        <p:nvSpPr>
          <p:cNvPr id="72" name="Title 3">
            <a:extLst>
              <a:ext uri="{FF2B5EF4-FFF2-40B4-BE49-F238E27FC236}">
                <a16:creationId xmlns:a16="http://schemas.microsoft.com/office/drawing/2014/main" id="{DFF90058-A874-5774-1B34-C30D0F7D9AA6}"/>
              </a:ext>
            </a:extLst>
          </p:cNvPr>
          <p:cNvSpPr txBox="1">
            <a:spLocks/>
          </p:cNvSpPr>
          <p:nvPr/>
        </p:nvSpPr>
        <p:spPr>
          <a:xfrm>
            <a:off x="4062695" y="5015728"/>
            <a:ext cx="1707052" cy="557652"/>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a:solidFill>
                  <a:schemeClr val="tx2"/>
                </a:solidFill>
                <a:latin typeface="Aptos Display" panose="020B0004020202020204" pitchFamily="34" charset="0"/>
                <a:cs typeface="Times New Roman"/>
              </a:rPr>
              <a:t>Of TAL’s TPD claims is represented by members in disadvantaged postcode, compared to 27% of its TAL’s membership</a:t>
            </a:r>
          </a:p>
          <a:p>
            <a:pPr>
              <a:lnSpc>
                <a:spcPct val="107000"/>
              </a:lnSpc>
              <a:spcBef>
                <a:spcPts val="600"/>
              </a:spcBef>
              <a:spcAft>
                <a:spcPts val="600"/>
              </a:spcAft>
              <a:defRPr/>
            </a:pPr>
            <a:r>
              <a:rPr lang="en-AU" sz="900">
                <a:latin typeface="Aptos Display" panose="020B0004020202020204" pitchFamily="34" charset="0"/>
              </a:rPr>
              <a:t>(GAP INTERGENERATIONAL SUMMIT,2025)</a:t>
            </a:r>
            <a:endParaRPr lang="en-AU" sz="900">
              <a:solidFill>
                <a:schemeClr val="tx2"/>
              </a:solidFill>
              <a:latin typeface="Aptos Display" panose="020B0004020202020204" pitchFamily="34" charset="0"/>
              <a:cs typeface="Times New Roman"/>
            </a:endParaRPr>
          </a:p>
        </p:txBody>
      </p:sp>
      <p:sp>
        <p:nvSpPr>
          <p:cNvPr id="77" name="Title 3">
            <a:extLst>
              <a:ext uri="{FF2B5EF4-FFF2-40B4-BE49-F238E27FC236}">
                <a16:creationId xmlns:a16="http://schemas.microsoft.com/office/drawing/2014/main" id="{D116132B-4923-5882-C70A-F9D02370465B}"/>
              </a:ext>
            </a:extLst>
          </p:cNvPr>
          <p:cNvSpPr txBox="1">
            <a:spLocks/>
          </p:cNvSpPr>
          <p:nvPr/>
        </p:nvSpPr>
        <p:spPr>
          <a:xfrm>
            <a:off x="6084410" y="4457148"/>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dirty="0">
                <a:solidFill>
                  <a:schemeClr val="accent3"/>
                </a:solidFill>
                <a:latin typeface="Aptos Display" panose="020B0004020202020204" pitchFamily="34" charset="0"/>
                <a:cs typeface="Times New Roman"/>
              </a:rPr>
              <a:t>35%</a:t>
            </a:r>
          </a:p>
        </p:txBody>
      </p:sp>
      <p:sp>
        <p:nvSpPr>
          <p:cNvPr id="78" name="Title 3">
            <a:extLst>
              <a:ext uri="{FF2B5EF4-FFF2-40B4-BE49-F238E27FC236}">
                <a16:creationId xmlns:a16="http://schemas.microsoft.com/office/drawing/2014/main" id="{2A278B50-52AB-330E-A969-317A636BBF08}"/>
              </a:ext>
            </a:extLst>
          </p:cNvPr>
          <p:cNvSpPr txBox="1">
            <a:spLocks/>
          </p:cNvSpPr>
          <p:nvPr/>
        </p:nvSpPr>
        <p:spPr>
          <a:xfrm>
            <a:off x="6053505" y="5006205"/>
            <a:ext cx="1909564" cy="5766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dirty="0">
                <a:solidFill>
                  <a:schemeClr val="tx2"/>
                </a:solidFill>
                <a:latin typeface="Aptos Display" panose="020B0004020202020204" pitchFamily="34" charset="0"/>
                <a:cs typeface="Times New Roman"/>
              </a:rPr>
              <a:t>Of Mental Health TPD Claims are represented by individual living in regional Australia despite comprising of 25% of the membership. </a:t>
            </a:r>
          </a:p>
          <a:p>
            <a:pPr>
              <a:lnSpc>
                <a:spcPct val="107000"/>
              </a:lnSpc>
              <a:spcBef>
                <a:spcPts val="600"/>
              </a:spcBef>
              <a:spcAft>
                <a:spcPts val="600"/>
              </a:spcAft>
              <a:defRPr/>
            </a:pPr>
            <a:r>
              <a:rPr lang="en-AU" sz="900" dirty="0">
                <a:latin typeface="Aptos Display" panose="020B0004020202020204" pitchFamily="34" charset="0"/>
              </a:rPr>
              <a:t>(GAP INTERGENERATIONAL SUMMIT,2025)</a:t>
            </a:r>
            <a:endParaRPr lang="en-AU" sz="900" dirty="0">
              <a:solidFill>
                <a:schemeClr val="tx2"/>
              </a:solidFill>
              <a:latin typeface="Aptos Display" panose="020B0004020202020204" pitchFamily="34" charset="0"/>
              <a:cs typeface="Times New Roman"/>
            </a:endParaRPr>
          </a:p>
          <a:p>
            <a:pPr>
              <a:lnSpc>
                <a:spcPct val="107000"/>
              </a:lnSpc>
              <a:spcBef>
                <a:spcPts val="600"/>
              </a:spcBef>
              <a:spcAft>
                <a:spcPts val="600"/>
              </a:spcAft>
              <a:defRPr/>
            </a:pPr>
            <a:endParaRPr lang="en-US" sz="900" dirty="0">
              <a:solidFill>
                <a:schemeClr val="tx2"/>
              </a:solidFill>
              <a:latin typeface="Aptos Display" panose="020B0004020202020204" pitchFamily="34" charset="0"/>
              <a:cs typeface="Times New Roman"/>
            </a:endParaRPr>
          </a:p>
          <a:p>
            <a:pPr>
              <a:lnSpc>
                <a:spcPct val="107000"/>
              </a:lnSpc>
              <a:spcBef>
                <a:spcPts val="600"/>
              </a:spcBef>
              <a:spcAft>
                <a:spcPts val="600"/>
              </a:spcAft>
              <a:defRPr/>
            </a:pPr>
            <a:endParaRPr lang="en-AU" sz="900" dirty="0">
              <a:solidFill>
                <a:schemeClr val="tx2"/>
              </a:solidFill>
              <a:latin typeface="Aptos Display" panose="020B0004020202020204" pitchFamily="34" charset="0"/>
              <a:cs typeface="Times New Roman"/>
            </a:endParaRPr>
          </a:p>
        </p:txBody>
      </p:sp>
      <p:cxnSp>
        <p:nvCxnSpPr>
          <p:cNvPr id="79" name="Straight Connector 78">
            <a:extLst>
              <a:ext uri="{FF2B5EF4-FFF2-40B4-BE49-F238E27FC236}">
                <a16:creationId xmlns:a16="http://schemas.microsoft.com/office/drawing/2014/main" id="{C56DFD78-F2D0-EB1D-F95E-8EBC523EB0B2}"/>
              </a:ext>
            </a:extLst>
          </p:cNvPr>
          <p:cNvCxnSpPr>
            <a:cxnSpLocks/>
          </p:cNvCxnSpPr>
          <p:nvPr/>
        </p:nvCxnSpPr>
        <p:spPr>
          <a:xfrm>
            <a:off x="494180" y="3507059"/>
            <a:ext cx="10973397"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B9E01FFF-91AB-C6F8-B140-EF941E2B0A40}"/>
              </a:ext>
            </a:extLst>
          </p:cNvPr>
          <p:cNvSpPr txBox="1">
            <a:spLocks/>
          </p:cNvSpPr>
          <p:nvPr/>
        </p:nvSpPr>
        <p:spPr>
          <a:xfrm>
            <a:off x="404751" y="478120"/>
            <a:ext cx="11554001" cy="101607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b="1">
                <a:solidFill>
                  <a:schemeClr val="accent1"/>
                </a:solidFill>
                <a:latin typeface="Aptos Display" panose="020B0004020202020204" pitchFamily="34" charset="0"/>
              </a:rPr>
              <a:t>The Environment</a:t>
            </a:r>
            <a:endParaRPr lang="en-AU" b="1">
              <a:solidFill>
                <a:schemeClr val="accent1"/>
              </a:solidFill>
              <a:latin typeface="Aptos Display" panose="020B0004020202020204" pitchFamily="34" charset="0"/>
            </a:endParaRPr>
          </a:p>
        </p:txBody>
      </p:sp>
      <p:sp>
        <p:nvSpPr>
          <p:cNvPr id="16" name="Title 3">
            <a:extLst>
              <a:ext uri="{FF2B5EF4-FFF2-40B4-BE49-F238E27FC236}">
                <a16:creationId xmlns:a16="http://schemas.microsoft.com/office/drawing/2014/main" id="{0CD2079F-CA19-FE0E-9F2B-887F75FD447D}"/>
              </a:ext>
            </a:extLst>
          </p:cNvPr>
          <p:cNvSpPr txBox="1">
            <a:spLocks/>
          </p:cNvSpPr>
          <p:nvPr/>
        </p:nvSpPr>
        <p:spPr>
          <a:xfrm>
            <a:off x="6164570" y="2386891"/>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dirty="0">
                <a:solidFill>
                  <a:schemeClr val="accent1"/>
                </a:solidFill>
                <a:latin typeface="Aptos Display" panose="020B0004020202020204" pitchFamily="34" charset="0"/>
                <a:cs typeface="Times New Roman"/>
              </a:rPr>
              <a:t>90.2%</a:t>
            </a:r>
          </a:p>
        </p:txBody>
      </p:sp>
      <p:sp>
        <p:nvSpPr>
          <p:cNvPr id="17" name="Title 3">
            <a:extLst>
              <a:ext uri="{FF2B5EF4-FFF2-40B4-BE49-F238E27FC236}">
                <a16:creationId xmlns:a16="http://schemas.microsoft.com/office/drawing/2014/main" id="{08C4F3CF-389C-BEE9-EF5E-3BDDE4C0B9FD}"/>
              </a:ext>
            </a:extLst>
          </p:cNvPr>
          <p:cNvSpPr txBox="1">
            <a:spLocks/>
          </p:cNvSpPr>
          <p:nvPr/>
        </p:nvSpPr>
        <p:spPr>
          <a:xfrm>
            <a:off x="6164570" y="2666886"/>
            <a:ext cx="1386000"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0"/>
              </a:spcBef>
              <a:defRPr/>
            </a:pPr>
            <a:r>
              <a:rPr lang="en-US" sz="900" dirty="0">
                <a:solidFill>
                  <a:schemeClr val="tx2"/>
                </a:solidFill>
                <a:latin typeface="Aptos Display" panose="020B0004020202020204" pitchFamily="34" charset="0"/>
                <a:cs typeface="Times New Roman"/>
              </a:rPr>
              <a:t>TPD Claims Acceptance Rate </a:t>
            </a:r>
            <a:r>
              <a:rPr lang="en-US" sz="1050" dirty="0">
                <a:solidFill>
                  <a:schemeClr val="accent1"/>
                </a:solidFill>
                <a:latin typeface="Aptos Display" panose="020B0004020202020204" pitchFamily="34" charset="0"/>
                <a:cs typeface="Times New Roman"/>
              </a:rPr>
              <a:t>96.1% </a:t>
            </a:r>
            <a:r>
              <a:rPr lang="en-US" sz="900" dirty="0">
                <a:solidFill>
                  <a:schemeClr val="tx2"/>
                </a:solidFill>
                <a:latin typeface="Aptos Display" panose="020B0004020202020204" pitchFamily="34" charset="0"/>
                <a:cs typeface="Times New Roman"/>
              </a:rPr>
              <a:t>for income protection</a:t>
            </a:r>
          </a:p>
          <a:p>
            <a:pPr>
              <a:lnSpc>
                <a:spcPct val="107000"/>
              </a:lnSpc>
              <a:spcBef>
                <a:spcPts val="0"/>
              </a:spcBef>
              <a:defRPr/>
            </a:pPr>
            <a:r>
              <a:rPr lang="en-AU" sz="900" dirty="0">
                <a:solidFill>
                  <a:schemeClr val="tx2"/>
                </a:solidFill>
                <a:latin typeface="Aptos Display" panose="020B0004020202020204" pitchFamily="34" charset="0"/>
                <a:cs typeface="Times New Roman"/>
              </a:rPr>
              <a:t>(Moneysmart.com.au, 30 December 2025)</a:t>
            </a:r>
          </a:p>
        </p:txBody>
      </p:sp>
      <p:grpSp>
        <p:nvGrpSpPr>
          <p:cNvPr id="5" name="Graphic 405">
            <a:extLst>
              <a:ext uri="{FF2B5EF4-FFF2-40B4-BE49-F238E27FC236}">
                <a16:creationId xmlns:a16="http://schemas.microsoft.com/office/drawing/2014/main" id="{1D3DDA3E-AB07-1A11-982B-7950621551C6}"/>
              </a:ext>
            </a:extLst>
          </p:cNvPr>
          <p:cNvGrpSpPr/>
          <p:nvPr/>
        </p:nvGrpSpPr>
        <p:grpSpPr>
          <a:xfrm>
            <a:off x="538257" y="1907256"/>
            <a:ext cx="333829" cy="354331"/>
            <a:chOff x="594628" y="4405011"/>
            <a:chExt cx="333829" cy="354331"/>
          </a:xfrm>
          <a:solidFill>
            <a:schemeClr val="accent1"/>
          </a:solidFill>
        </p:grpSpPr>
        <p:sp>
          <p:nvSpPr>
            <p:cNvPr id="9" name="Freeform: Shape 375">
              <a:extLst>
                <a:ext uri="{FF2B5EF4-FFF2-40B4-BE49-F238E27FC236}">
                  <a16:creationId xmlns:a16="http://schemas.microsoft.com/office/drawing/2014/main" id="{0A7F1F8C-BAA2-43D2-2DEE-D885E63138C5}"/>
                </a:ext>
              </a:extLst>
            </p:cNvPr>
            <p:cNvSpPr/>
            <p:nvPr/>
          </p:nvSpPr>
          <p:spPr>
            <a:xfrm>
              <a:off x="737902" y="4514701"/>
              <a:ext cx="47289" cy="81367"/>
            </a:xfrm>
            <a:custGeom>
              <a:avLst/>
              <a:gdLst>
                <a:gd name="connsiteX0" fmla="*/ 40183 w 47289"/>
                <a:gd name="connsiteY0" fmla="*/ 13623 h 81367"/>
                <a:gd name="connsiteX1" fmla="*/ 29361 w 47289"/>
                <a:gd name="connsiteY1" fmla="*/ 9144 h 81367"/>
                <a:gd name="connsiteX2" fmla="*/ 29361 w 47289"/>
                <a:gd name="connsiteY2" fmla="*/ 5716 h 81367"/>
                <a:gd name="connsiteX3" fmla="*/ 23645 w 47289"/>
                <a:gd name="connsiteY3" fmla="*/ 0 h 81367"/>
                <a:gd name="connsiteX4" fmla="*/ 17929 w 47289"/>
                <a:gd name="connsiteY4" fmla="*/ 5716 h 81367"/>
                <a:gd name="connsiteX5" fmla="*/ 17929 w 47289"/>
                <a:gd name="connsiteY5" fmla="*/ 9217 h 81367"/>
                <a:gd name="connsiteX6" fmla="*/ 6660 w 47289"/>
                <a:gd name="connsiteY6" fmla="*/ 15427 h 81367"/>
                <a:gd name="connsiteX7" fmla="*/ 2283 w 47289"/>
                <a:gd name="connsiteY7" fmla="*/ 27952 h 81367"/>
                <a:gd name="connsiteX8" fmla="*/ 21789 w 47289"/>
                <a:gd name="connsiteY8" fmla="*/ 45271 h 81367"/>
                <a:gd name="connsiteX9" fmla="*/ 33598 w 47289"/>
                <a:gd name="connsiteY9" fmla="*/ 53885 h 81367"/>
                <a:gd name="connsiteX10" fmla="*/ 23645 w 47289"/>
                <a:gd name="connsiteY10" fmla="*/ 61383 h 81367"/>
                <a:gd name="connsiteX11" fmla="*/ 11432 w 47289"/>
                <a:gd name="connsiteY11" fmla="*/ 53885 h 81367"/>
                <a:gd name="connsiteX12" fmla="*/ 5716 w 47289"/>
                <a:gd name="connsiteY12" fmla="*/ 48169 h 81367"/>
                <a:gd name="connsiteX13" fmla="*/ 0 w 47289"/>
                <a:gd name="connsiteY13" fmla="*/ 53885 h 81367"/>
                <a:gd name="connsiteX14" fmla="*/ 17929 w 47289"/>
                <a:gd name="connsiteY14" fmla="*/ 72162 h 81367"/>
                <a:gd name="connsiteX15" fmla="*/ 17929 w 47289"/>
                <a:gd name="connsiteY15" fmla="*/ 75651 h 81367"/>
                <a:gd name="connsiteX16" fmla="*/ 23645 w 47289"/>
                <a:gd name="connsiteY16" fmla="*/ 81367 h 81367"/>
                <a:gd name="connsiteX17" fmla="*/ 29361 w 47289"/>
                <a:gd name="connsiteY17" fmla="*/ 75651 h 81367"/>
                <a:gd name="connsiteX18" fmla="*/ 29361 w 47289"/>
                <a:gd name="connsiteY18" fmla="*/ 72102 h 81367"/>
                <a:gd name="connsiteX19" fmla="*/ 45029 w 47289"/>
                <a:gd name="connsiteY19" fmla="*/ 53885 h 81367"/>
                <a:gd name="connsiteX20" fmla="*/ 25500 w 47289"/>
                <a:gd name="connsiteY20" fmla="*/ 34463 h 81367"/>
                <a:gd name="connsiteX21" fmla="*/ 13668 w 47289"/>
                <a:gd name="connsiteY21" fmla="*/ 26966 h 81367"/>
                <a:gd name="connsiteX22" fmla="*/ 15088 w 47289"/>
                <a:gd name="connsiteY22" fmla="*/ 23152 h 81367"/>
                <a:gd name="connsiteX23" fmla="*/ 23557 w 47289"/>
                <a:gd name="connsiteY23" fmla="*/ 19977 h 81367"/>
                <a:gd name="connsiteX24" fmla="*/ 23645 w 47289"/>
                <a:gd name="connsiteY24" fmla="*/ 19994 h 81367"/>
                <a:gd name="connsiteX25" fmla="*/ 23762 w 47289"/>
                <a:gd name="connsiteY25" fmla="*/ 19970 h 81367"/>
                <a:gd name="connsiteX26" fmla="*/ 33118 w 47289"/>
                <a:gd name="connsiteY26" fmla="*/ 22609 h 81367"/>
                <a:gd name="connsiteX27" fmla="*/ 35858 w 47289"/>
                <a:gd name="connsiteY27" fmla="*/ 27459 h 81367"/>
                <a:gd name="connsiteX28" fmla="*/ 41574 w 47289"/>
                <a:gd name="connsiteY28" fmla="*/ 33175 h 81367"/>
                <a:gd name="connsiteX29" fmla="*/ 47290 w 47289"/>
                <a:gd name="connsiteY29" fmla="*/ 27459 h 81367"/>
                <a:gd name="connsiteX30" fmla="*/ 40183 w 47289"/>
                <a:gd name="connsiteY30" fmla="*/ 13623 h 8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289" h="81367">
                  <a:moveTo>
                    <a:pt x="40183" y="13623"/>
                  </a:moveTo>
                  <a:cubicBezTo>
                    <a:pt x="37475" y="11494"/>
                    <a:pt x="33534" y="9942"/>
                    <a:pt x="29361" y="9144"/>
                  </a:cubicBezTo>
                  <a:lnTo>
                    <a:pt x="29361" y="5716"/>
                  </a:lnTo>
                  <a:cubicBezTo>
                    <a:pt x="29361" y="2558"/>
                    <a:pt x="26802" y="0"/>
                    <a:pt x="23645" y="0"/>
                  </a:cubicBezTo>
                  <a:cubicBezTo>
                    <a:pt x="20486" y="0"/>
                    <a:pt x="17929" y="2558"/>
                    <a:pt x="17929" y="5716"/>
                  </a:cubicBezTo>
                  <a:lnTo>
                    <a:pt x="17929" y="9217"/>
                  </a:lnTo>
                  <a:cubicBezTo>
                    <a:pt x="13468" y="10218"/>
                    <a:pt x="9505" y="12325"/>
                    <a:pt x="6660" y="15427"/>
                  </a:cubicBezTo>
                  <a:cubicBezTo>
                    <a:pt x="3441" y="18939"/>
                    <a:pt x="1888" y="23390"/>
                    <a:pt x="2283" y="27952"/>
                  </a:cubicBezTo>
                  <a:cubicBezTo>
                    <a:pt x="3227" y="38900"/>
                    <a:pt x="15301" y="43048"/>
                    <a:pt x="21789" y="45271"/>
                  </a:cubicBezTo>
                  <a:cubicBezTo>
                    <a:pt x="26199" y="46788"/>
                    <a:pt x="33598" y="49922"/>
                    <a:pt x="33598" y="53885"/>
                  </a:cubicBezTo>
                  <a:cubicBezTo>
                    <a:pt x="33598" y="58229"/>
                    <a:pt x="29412" y="61383"/>
                    <a:pt x="23645" y="61383"/>
                  </a:cubicBezTo>
                  <a:cubicBezTo>
                    <a:pt x="16877" y="61383"/>
                    <a:pt x="11432" y="57280"/>
                    <a:pt x="11432" y="53885"/>
                  </a:cubicBezTo>
                  <a:cubicBezTo>
                    <a:pt x="11432" y="50727"/>
                    <a:pt x="8873" y="48169"/>
                    <a:pt x="5716" y="48169"/>
                  </a:cubicBezTo>
                  <a:cubicBezTo>
                    <a:pt x="2557" y="48169"/>
                    <a:pt x="0" y="50727"/>
                    <a:pt x="0" y="53885"/>
                  </a:cubicBezTo>
                  <a:cubicBezTo>
                    <a:pt x="0" y="62566"/>
                    <a:pt x="7779" y="70046"/>
                    <a:pt x="17929" y="72162"/>
                  </a:cubicBezTo>
                  <a:lnTo>
                    <a:pt x="17929" y="75651"/>
                  </a:lnTo>
                  <a:cubicBezTo>
                    <a:pt x="17929" y="78809"/>
                    <a:pt x="20486" y="81367"/>
                    <a:pt x="23645" y="81367"/>
                  </a:cubicBezTo>
                  <a:cubicBezTo>
                    <a:pt x="26802" y="81367"/>
                    <a:pt x="29361" y="78809"/>
                    <a:pt x="29361" y="75651"/>
                  </a:cubicBezTo>
                  <a:lnTo>
                    <a:pt x="29361" y="72102"/>
                  </a:lnTo>
                  <a:cubicBezTo>
                    <a:pt x="38575" y="69986"/>
                    <a:pt x="45029" y="62896"/>
                    <a:pt x="45029" y="53885"/>
                  </a:cubicBezTo>
                  <a:cubicBezTo>
                    <a:pt x="45029" y="41170"/>
                    <a:pt x="30332" y="36124"/>
                    <a:pt x="25500" y="34463"/>
                  </a:cubicBezTo>
                  <a:cubicBezTo>
                    <a:pt x="20552" y="32766"/>
                    <a:pt x="13943" y="30138"/>
                    <a:pt x="13668" y="26966"/>
                  </a:cubicBezTo>
                  <a:cubicBezTo>
                    <a:pt x="13552" y="25589"/>
                    <a:pt x="14027" y="24306"/>
                    <a:pt x="15088" y="23152"/>
                  </a:cubicBezTo>
                  <a:cubicBezTo>
                    <a:pt x="16903" y="21169"/>
                    <a:pt x="20069" y="19998"/>
                    <a:pt x="23557" y="19977"/>
                  </a:cubicBezTo>
                  <a:cubicBezTo>
                    <a:pt x="23589" y="19978"/>
                    <a:pt x="23614" y="19994"/>
                    <a:pt x="23645" y="19994"/>
                  </a:cubicBezTo>
                  <a:cubicBezTo>
                    <a:pt x="23687" y="19994"/>
                    <a:pt x="23721" y="19972"/>
                    <a:pt x="23762" y="19970"/>
                  </a:cubicBezTo>
                  <a:cubicBezTo>
                    <a:pt x="27220" y="19996"/>
                    <a:pt x="31223" y="21118"/>
                    <a:pt x="33118" y="22609"/>
                  </a:cubicBezTo>
                  <a:cubicBezTo>
                    <a:pt x="34141" y="23412"/>
                    <a:pt x="35858" y="25115"/>
                    <a:pt x="35858" y="27459"/>
                  </a:cubicBezTo>
                  <a:cubicBezTo>
                    <a:pt x="35858" y="30617"/>
                    <a:pt x="38416" y="33175"/>
                    <a:pt x="41574" y="33175"/>
                  </a:cubicBezTo>
                  <a:cubicBezTo>
                    <a:pt x="44732" y="33175"/>
                    <a:pt x="47290" y="30617"/>
                    <a:pt x="47290" y="27459"/>
                  </a:cubicBezTo>
                  <a:cubicBezTo>
                    <a:pt x="47290" y="22217"/>
                    <a:pt x="44699" y="17175"/>
                    <a:pt x="40183" y="13623"/>
                  </a:cubicBez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0" name="Freeform: Shape 376">
              <a:extLst>
                <a:ext uri="{FF2B5EF4-FFF2-40B4-BE49-F238E27FC236}">
                  <a16:creationId xmlns:a16="http://schemas.microsoft.com/office/drawing/2014/main" id="{01E59DD6-68C9-51BC-9439-179108E149CE}"/>
                </a:ext>
              </a:extLst>
            </p:cNvPr>
            <p:cNvSpPr/>
            <p:nvPr/>
          </p:nvSpPr>
          <p:spPr>
            <a:xfrm>
              <a:off x="685720" y="4478220"/>
              <a:ext cx="151655" cy="151655"/>
            </a:xfrm>
            <a:custGeom>
              <a:avLst/>
              <a:gdLst>
                <a:gd name="connsiteX0" fmla="*/ 151655 w 151655"/>
                <a:gd name="connsiteY0" fmla="*/ 75828 h 151655"/>
                <a:gd name="connsiteX1" fmla="*/ 75828 w 151655"/>
                <a:gd name="connsiteY1" fmla="*/ 0 h 151655"/>
                <a:gd name="connsiteX2" fmla="*/ 0 w 151655"/>
                <a:gd name="connsiteY2" fmla="*/ 75828 h 151655"/>
                <a:gd name="connsiteX3" fmla="*/ 75828 w 151655"/>
                <a:gd name="connsiteY3" fmla="*/ 151656 h 151655"/>
                <a:gd name="connsiteX4" fmla="*/ 151655 w 151655"/>
                <a:gd name="connsiteY4" fmla="*/ 75828 h 151655"/>
                <a:gd name="connsiteX5" fmla="*/ 75828 w 151655"/>
                <a:gd name="connsiteY5" fmla="*/ 140224 h 151655"/>
                <a:gd name="connsiteX6" fmla="*/ 11431 w 151655"/>
                <a:gd name="connsiteY6" fmla="*/ 75828 h 151655"/>
                <a:gd name="connsiteX7" fmla="*/ 75828 w 151655"/>
                <a:gd name="connsiteY7" fmla="*/ 11432 h 151655"/>
                <a:gd name="connsiteX8" fmla="*/ 140223 w 151655"/>
                <a:gd name="connsiteY8" fmla="*/ 75828 h 151655"/>
                <a:gd name="connsiteX9" fmla="*/ 75828 w 151655"/>
                <a:gd name="connsiteY9" fmla="*/ 140224 h 15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655" h="151655">
                  <a:moveTo>
                    <a:pt x="151655" y="75828"/>
                  </a:moveTo>
                  <a:cubicBezTo>
                    <a:pt x="151655" y="34016"/>
                    <a:pt x="117639" y="0"/>
                    <a:pt x="75828" y="0"/>
                  </a:cubicBezTo>
                  <a:cubicBezTo>
                    <a:pt x="34016" y="0"/>
                    <a:pt x="0" y="34016"/>
                    <a:pt x="0" y="75828"/>
                  </a:cubicBezTo>
                  <a:cubicBezTo>
                    <a:pt x="0" y="117639"/>
                    <a:pt x="34016" y="151656"/>
                    <a:pt x="75828" y="151656"/>
                  </a:cubicBezTo>
                  <a:cubicBezTo>
                    <a:pt x="117639" y="151656"/>
                    <a:pt x="151655" y="117639"/>
                    <a:pt x="151655" y="75828"/>
                  </a:cubicBezTo>
                  <a:close/>
                  <a:moveTo>
                    <a:pt x="75828" y="140224"/>
                  </a:moveTo>
                  <a:cubicBezTo>
                    <a:pt x="40318" y="140224"/>
                    <a:pt x="11431" y="111337"/>
                    <a:pt x="11431" y="75828"/>
                  </a:cubicBezTo>
                  <a:cubicBezTo>
                    <a:pt x="11431" y="40318"/>
                    <a:pt x="40318" y="11432"/>
                    <a:pt x="75828" y="11432"/>
                  </a:cubicBezTo>
                  <a:cubicBezTo>
                    <a:pt x="111337" y="11432"/>
                    <a:pt x="140223" y="40318"/>
                    <a:pt x="140223" y="75828"/>
                  </a:cubicBezTo>
                  <a:cubicBezTo>
                    <a:pt x="140223" y="111337"/>
                    <a:pt x="111337" y="140224"/>
                    <a:pt x="75828" y="140224"/>
                  </a:cubicBez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1" name="Freeform: Shape 377">
              <a:extLst>
                <a:ext uri="{FF2B5EF4-FFF2-40B4-BE49-F238E27FC236}">
                  <a16:creationId xmlns:a16="http://schemas.microsoft.com/office/drawing/2014/main" id="{8F7D0CAF-6DB6-E379-59C9-2FE6511FBB88}"/>
                </a:ext>
              </a:extLst>
            </p:cNvPr>
            <p:cNvSpPr/>
            <p:nvPr/>
          </p:nvSpPr>
          <p:spPr>
            <a:xfrm>
              <a:off x="755831" y="4405011"/>
              <a:ext cx="11431" cy="60475"/>
            </a:xfrm>
            <a:custGeom>
              <a:avLst/>
              <a:gdLst>
                <a:gd name="connsiteX0" fmla="*/ 5716 w 11431"/>
                <a:gd name="connsiteY0" fmla="*/ 60475 h 60475"/>
                <a:gd name="connsiteX1" fmla="*/ 11432 w 11431"/>
                <a:gd name="connsiteY1" fmla="*/ 54760 h 60475"/>
                <a:gd name="connsiteX2" fmla="*/ 11432 w 11431"/>
                <a:gd name="connsiteY2" fmla="*/ 5716 h 60475"/>
                <a:gd name="connsiteX3" fmla="*/ 5716 w 11431"/>
                <a:gd name="connsiteY3" fmla="*/ 0 h 60475"/>
                <a:gd name="connsiteX4" fmla="*/ 0 w 11431"/>
                <a:gd name="connsiteY4" fmla="*/ 5716 h 60475"/>
                <a:gd name="connsiteX5" fmla="*/ 0 w 11431"/>
                <a:gd name="connsiteY5" fmla="*/ 54760 h 60475"/>
                <a:gd name="connsiteX6" fmla="*/ 5716 w 11431"/>
                <a:gd name="connsiteY6" fmla="*/ 60475 h 6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1" h="60475">
                  <a:moveTo>
                    <a:pt x="5716" y="60475"/>
                  </a:moveTo>
                  <a:cubicBezTo>
                    <a:pt x="8873" y="60475"/>
                    <a:pt x="11432" y="57917"/>
                    <a:pt x="11432" y="54760"/>
                  </a:cubicBezTo>
                  <a:lnTo>
                    <a:pt x="11432" y="5716"/>
                  </a:lnTo>
                  <a:cubicBezTo>
                    <a:pt x="11432" y="2558"/>
                    <a:pt x="8873" y="0"/>
                    <a:pt x="5716" y="0"/>
                  </a:cubicBezTo>
                  <a:cubicBezTo>
                    <a:pt x="2557" y="0"/>
                    <a:pt x="0" y="2558"/>
                    <a:pt x="0" y="5716"/>
                  </a:cubicBezTo>
                  <a:lnTo>
                    <a:pt x="0" y="54760"/>
                  </a:lnTo>
                  <a:cubicBezTo>
                    <a:pt x="0" y="57917"/>
                    <a:pt x="2557" y="60475"/>
                    <a:pt x="5716" y="60475"/>
                  </a:cubicBez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3" name="Freeform: Shape 378">
              <a:extLst>
                <a:ext uri="{FF2B5EF4-FFF2-40B4-BE49-F238E27FC236}">
                  <a16:creationId xmlns:a16="http://schemas.microsoft.com/office/drawing/2014/main" id="{83F7C301-B854-EFE1-4DF7-700AB9049B4D}"/>
                </a:ext>
              </a:extLst>
            </p:cNvPr>
            <p:cNvSpPr/>
            <p:nvPr/>
          </p:nvSpPr>
          <p:spPr>
            <a:xfrm>
              <a:off x="696719" y="4424350"/>
              <a:ext cx="22998" cy="41136"/>
            </a:xfrm>
            <a:custGeom>
              <a:avLst/>
              <a:gdLst>
                <a:gd name="connsiteX0" fmla="*/ 11957 w 22998"/>
                <a:gd name="connsiteY0" fmla="*/ 37494 h 41136"/>
                <a:gd name="connsiteX1" fmla="*/ 17282 w 22998"/>
                <a:gd name="connsiteY1" fmla="*/ 41136 h 41136"/>
                <a:gd name="connsiteX2" fmla="*/ 19357 w 22998"/>
                <a:gd name="connsiteY2" fmla="*/ 40745 h 41136"/>
                <a:gd name="connsiteX3" fmla="*/ 22608 w 22998"/>
                <a:gd name="connsiteY3" fmla="*/ 33346 h 41136"/>
                <a:gd name="connsiteX4" fmla="*/ 11041 w 22998"/>
                <a:gd name="connsiteY4" fmla="*/ 3641 h 41136"/>
                <a:gd name="connsiteX5" fmla="*/ 3642 w 22998"/>
                <a:gd name="connsiteY5" fmla="*/ 390 h 41136"/>
                <a:gd name="connsiteX6" fmla="*/ 391 w 22998"/>
                <a:gd name="connsiteY6" fmla="*/ 7789 h 41136"/>
                <a:gd name="connsiteX7" fmla="*/ 11957 w 22998"/>
                <a:gd name="connsiteY7" fmla="*/ 37494 h 4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98" h="41136">
                  <a:moveTo>
                    <a:pt x="11957" y="37494"/>
                  </a:moveTo>
                  <a:cubicBezTo>
                    <a:pt x="12836" y="39755"/>
                    <a:pt x="14995" y="41136"/>
                    <a:pt x="17282" y="41136"/>
                  </a:cubicBezTo>
                  <a:cubicBezTo>
                    <a:pt x="17975" y="41136"/>
                    <a:pt x="18673" y="41010"/>
                    <a:pt x="19357" y="40745"/>
                  </a:cubicBezTo>
                  <a:cubicBezTo>
                    <a:pt x="22296" y="39601"/>
                    <a:pt x="23752" y="36290"/>
                    <a:pt x="22608" y="33346"/>
                  </a:cubicBezTo>
                  <a:lnTo>
                    <a:pt x="11041" y="3641"/>
                  </a:lnTo>
                  <a:cubicBezTo>
                    <a:pt x="9892" y="692"/>
                    <a:pt x="6590" y="-750"/>
                    <a:pt x="3642" y="390"/>
                  </a:cubicBezTo>
                  <a:cubicBezTo>
                    <a:pt x="702" y="1534"/>
                    <a:pt x="-754" y="4845"/>
                    <a:pt x="391" y="7789"/>
                  </a:cubicBezTo>
                  <a:lnTo>
                    <a:pt x="11957" y="37494"/>
                  </a:ln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4" name="Freeform: Shape 379">
              <a:extLst>
                <a:ext uri="{FF2B5EF4-FFF2-40B4-BE49-F238E27FC236}">
                  <a16:creationId xmlns:a16="http://schemas.microsoft.com/office/drawing/2014/main" id="{4C2633C1-0196-112F-8256-40314B22B1B2}"/>
                </a:ext>
              </a:extLst>
            </p:cNvPr>
            <p:cNvSpPr/>
            <p:nvPr/>
          </p:nvSpPr>
          <p:spPr>
            <a:xfrm>
              <a:off x="803373" y="4424345"/>
              <a:ext cx="23002" cy="41141"/>
            </a:xfrm>
            <a:custGeom>
              <a:avLst/>
              <a:gdLst>
                <a:gd name="connsiteX0" fmla="*/ 3641 w 23002"/>
                <a:gd name="connsiteY0" fmla="*/ 40751 h 41141"/>
                <a:gd name="connsiteX1" fmla="*/ 5716 w 23002"/>
                <a:gd name="connsiteY1" fmla="*/ 41141 h 41141"/>
                <a:gd name="connsiteX2" fmla="*/ 11041 w 23002"/>
                <a:gd name="connsiteY2" fmla="*/ 37500 h 41141"/>
                <a:gd name="connsiteX3" fmla="*/ 22612 w 23002"/>
                <a:gd name="connsiteY3" fmla="*/ 7794 h 41141"/>
                <a:gd name="connsiteX4" fmla="*/ 19361 w 23002"/>
                <a:gd name="connsiteY4" fmla="*/ 395 h 41141"/>
                <a:gd name="connsiteX5" fmla="*/ 11962 w 23002"/>
                <a:gd name="connsiteY5" fmla="*/ 3646 h 41141"/>
                <a:gd name="connsiteX6" fmla="*/ 390 w 23002"/>
                <a:gd name="connsiteY6" fmla="*/ 33351 h 41141"/>
                <a:gd name="connsiteX7" fmla="*/ 3641 w 23002"/>
                <a:gd name="connsiteY7" fmla="*/ 40751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02" h="41141">
                  <a:moveTo>
                    <a:pt x="3641" y="40751"/>
                  </a:moveTo>
                  <a:cubicBezTo>
                    <a:pt x="4325" y="41016"/>
                    <a:pt x="5022" y="41141"/>
                    <a:pt x="5716" y="41141"/>
                  </a:cubicBezTo>
                  <a:cubicBezTo>
                    <a:pt x="7999" y="41141"/>
                    <a:pt x="10162" y="39760"/>
                    <a:pt x="11041" y="37500"/>
                  </a:cubicBezTo>
                  <a:lnTo>
                    <a:pt x="22612" y="7794"/>
                  </a:lnTo>
                  <a:cubicBezTo>
                    <a:pt x="23756" y="4855"/>
                    <a:pt x="22301" y="1539"/>
                    <a:pt x="19361" y="395"/>
                  </a:cubicBezTo>
                  <a:cubicBezTo>
                    <a:pt x="16422" y="-759"/>
                    <a:pt x="13102" y="702"/>
                    <a:pt x="11962" y="3646"/>
                  </a:cubicBezTo>
                  <a:lnTo>
                    <a:pt x="390" y="33351"/>
                  </a:lnTo>
                  <a:cubicBezTo>
                    <a:pt x="-754" y="36290"/>
                    <a:pt x="702" y="39606"/>
                    <a:pt x="3641" y="40751"/>
                  </a:cubicBez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5" name="Freeform: Shape 380">
              <a:extLst>
                <a:ext uri="{FF2B5EF4-FFF2-40B4-BE49-F238E27FC236}">
                  <a16:creationId xmlns:a16="http://schemas.microsoft.com/office/drawing/2014/main" id="{B14BD65A-8C36-3090-30A3-6A16F6FC06C3}"/>
                </a:ext>
              </a:extLst>
            </p:cNvPr>
            <p:cNvSpPr/>
            <p:nvPr/>
          </p:nvSpPr>
          <p:spPr>
            <a:xfrm>
              <a:off x="773923" y="4488977"/>
              <a:ext cx="154534" cy="270365"/>
            </a:xfrm>
            <a:custGeom>
              <a:avLst/>
              <a:gdLst>
                <a:gd name="connsiteX0" fmla="*/ 153716 w 154534"/>
                <a:gd name="connsiteY0" fmla="*/ 106701 h 270365"/>
                <a:gd name="connsiteX1" fmla="*/ 152698 w 154534"/>
                <a:gd name="connsiteY1" fmla="*/ 98385 h 270365"/>
                <a:gd name="connsiteX2" fmla="*/ 107351 w 154534"/>
                <a:gd name="connsiteY2" fmla="*/ 0 h 270365"/>
                <a:gd name="connsiteX3" fmla="*/ 94003 w 154534"/>
                <a:gd name="connsiteY3" fmla="*/ 5642 h 270365"/>
                <a:gd name="connsiteX4" fmla="*/ 82153 w 154534"/>
                <a:gd name="connsiteY4" fmla="*/ 80209 h 270365"/>
                <a:gd name="connsiteX5" fmla="*/ 81864 w 154534"/>
                <a:gd name="connsiteY5" fmla="*/ 104705 h 270365"/>
                <a:gd name="connsiteX6" fmla="*/ 22780 w 154534"/>
                <a:gd name="connsiteY6" fmla="*/ 157842 h 270365"/>
                <a:gd name="connsiteX7" fmla="*/ 18115 w 154534"/>
                <a:gd name="connsiteY7" fmla="*/ 164051 h 270365"/>
                <a:gd name="connsiteX8" fmla="*/ 5 w 154534"/>
                <a:gd name="connsiteY8" fmla="*/ 264422 h 270365"/>
                <a:gd name="connsiteX9" fmla="*/ 5488 w 154534"/>
                <a:gd name="connsiteY9" fmla="*/ 270360 h 270365"/>
                <a:gd name="connsiteX10" fmla="*/ 5721 w 154534"/>
                <a:gd name="connsiteY10" fmla="*/ 270365 h 270365"/>
                <a:gd name="connsiteX11" fmla="*/ 11427 w 154534"/>
                <a:gd name="connsiteY11" fmla="*/ 264877 h 270365"/>
                <a:gd name="connsiteX12" fmla="*/ 27194 w 154534"/>
                <a:gd name="connsiteY12" fmla="*/ 170999 h 270365"/>
                <a:gd name="connsiteX13" fmla="*/ 31942 w 154534"/>
                <a:gd name="connsiteY13" fmla="*/ 164679 h 270365"/>
                <a:gd name="connsiteX14" fmla="*/ 86051 w 154534"/>
                <a:gd name="connsiteY14" fmla="*/ 116914 h 270365"/>
                <a:gd name="connsiteX15" fmla="*/ 94706 w 154534"/>
                <a:gd name="connsiteY15" fmla="*/ 127574 h 270365"/>
                <a:gd name="connsiteX16" fmla="*/ 67833 w 154534"/>
                <a:gd name="connsiteY16" fmla="*/ 186915 h 270365"/>
                <a:gd name="connsiteX17" fmla="*/ 69279 w 154534"/>
                <a:gd name="connsiteY17" fmla="*/ 194862 h 270365"/>
                <a:gd name="connsiteX18" fmla="*/ 77228 w 154534"/>
                <a:gd name="connsiteY18" fmla="*/ 193417 h 270365"/>
                <a:gd name="connsiteX19" fmla="*/ 105886 w 154534"/>
                <a:gd name="connsiteY19" fmla="*/ 125183 h 270365"/>
                <a:gd name="connsiteX20" fmla="*/ 92954 w 154534"/>
                <a:gd name="connsiteY20" fmla="*/ 107847 h 270365"/>
                <a:gd name="connsiteX21" fmla="*/ 93580 w 154534"/>
                <a:gd name="connsiteY21" fmla="*/ 80033 h 270365"/>
                <a:gd name="connsiteX22" fmla="*/ 102147 w 154534"/>
                <a:gd name="connsiteY22" fmla="*/ 13660 h 270365"/>
                <a:gd name="connsiteX23" fmla="*/ 107351 w 154534"/>
                <a:gd name="connsiteY23" fmla="*/ 11432 h 270365"/>
                <a:gd name="connsiteX24" fmla="*/ 141354 w 154534"/>
                <a:gd name="connsiteY24" fmla="*/ 99762 h 270365"/>
                <a:gd name="connsiteX25" fmla="*/ 142378 w 154534"/>
                <a:gd name="connsiteY25" fmla="*/ 108114 h 270365"/>
                <a:gd name="connsiteX26" fmla="*/ 107463 w 154534"/>
                <a:gd name="connsiteY26" fmla="*/ 211150 h 270365"/>
                <a:gd name="connsiteX27" fmla="*/ 103412 w 154534"/>
                <a:gd name="connsiteY27" fmla="*/ 217652 h 270365"/>
                <a:gd name="connsiteX28" fmla="*/ 79275 w 154534"/>
                <a:gd name="connsiteY28" fmla="*/ 263012 h 270365"/>
                <a:gd name="connsiteX29" fmla="*/ 83084 w 154534"/>
                <a:gd name="connsiteY29" fmla="*/ 270100 h 270365"/>
                <a:gd name="connsiteX30" fmla="*/ 84749 w 154534"/>
                <a:gd name="connsiteY30" fmla="*/ 270346 h 270365"/>
                <a:gd name="connsiteX31" fmla="*/ 90213 w 154534"/>
                <a:gd name="connsiteY31" fmla="*/ 266319 h 270365"/>
                <a:gd name="connsiteX32" fmla="*/ 113132 w 154534"/>
                <a:gd name="connsiteY32" fmla="*/ 223671 h 270365"/>
                <a:gd name="connsiteX33" fmla="*/ 117155 w 154534"/>
                <a:gd name="connsiteY33" fmla="*/ 217201 h 270365"/>
                <a:gd name="connsiteX34" fmla="*/ 153716 w 154534"/>
                <a:gd name="connsiteY34" fmla="*/ 106701 h 27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4534" h="270365">
                  <a:moveTo>
                    <a:pt x="153716" y="106701"/>
                  </a:moveTo>
                  <a:lnTo>
                    <a:pt x="152698" y="98385"/>
                  </a:lnTo>
                  <a:cubicBezTo>
                    <a:pt x="147093" y="52267"/>
                    <a:pt x="140740" y="0"/>
                    <a:pt x="107351" y="0"/>
                  </a:cubicBezTo>
                  <a:cubicBezTo>
                    <a:pt x="102250" y="0"/>
                    <a:pt x="97636" y="1949"/>
                    <a:pt x="94003" y="5642"/>
                  </a:cubicBezTo>
                  <a:cubicBezTo>
                    <a:pt x="81185" y="18659"/>
                    <a:pt x="81721" y="52788"/>
                    <a:pt x="82153" y="80209"/>
                  </a:cubicBezTo>
                  <a:cubicBezTo>
                    <a:pt x="82285" y="88863"/>
                    <a:pt x="82441" y="99091"/>
                    <a:pt x="81864" y="104705"/>
                  </a:cubicBezTo>
                  <a:cubicBezTo>
                    <a:pt x="61769" y="105655"/>
                    <a:pt x="37932" y="137525"/>
                    <a:pt x="22780" y="157842"/>
                  </a:cubicBezTo>
                  <a:lnTo>
                    <a:pt x="18115" y="164051"/>
                  </a:lnTo>
                  <a:cubicBezTo>
                    <a:pt x="3656" y="182952"/>
                    <a:pt x="335" y="256138"/>
                    <a:pt x="5" y="264422"/>
                  </a:cubicBezTo>
                  <a:cubicBezTo>
                    <a:pt x="-121" y="267574"/>
                    <a:pt x="2334" y="270235"/>
                    <a:pt x="5488" y="270360"/>
                  </a:cubicBezTo>
                  <a:cubicBezTo>
                    <a:pt x="5567" y="270360"/>
                    <a:pt x="5642" y="270365"/>
                    <a:pt x="5721" y="270365"/>
                  </a:cubicBezTo>
                  <a:cubicBezTo>
                    <a:pt x="8771" y="270365"/>
                    <a:pt x="11301" y="267952"/>
                    <a:pt x="11427" y="264877"/>
                  </a:cubicBezTo>
                  <a:cubicBezTo>
                    <a:pt x="12287" y="243371"/>
                    <a:pt x="16799" y="184584"/>
                    <a:pt x="27194" y="170999"/>
                  </a:cubicBezTo>
                  <a:cubicBezTo>
                    <a:pt x="28589" y="169176"/>
                    <a:pt x="30185" y="167037"/>
                    <a:pt x="31942" y="164679"/>
                  </a:cubicBezTo>
                  <a:cubicBezTo>
                    <a:pt x="43258" y="149507"/>
                    <a:pt x="73288" y="109231"/>
                    <a:pt x="86051" y="116914"/>
                  </a:cubicBezTo>
                  <a:cubicBezTo>
                    <a:pt x="91050" y="119937"/>
                    <a:pt x="93799" y="123323"/>
                    <a:pt x="94706" y="127574"/>
                  </a:cubicBezTo>
                  <a:cubicBezTo>
                    <a:pt x="96994" y="138257"/>
                    <a:pt x="88455" y="157112"/>
                    <a:pt x="67833" y="186915"/>
                  </a:cubicBezTo>
                  <a:cubicBezTo>
                    <a:pt x="66033" y="189509"/>
                    <a:pt x="66684" y="193068"/>
                    <a:pt x="69279" y="194862"/>
                  </a:cubicBezTo>
                  <a:cubicBezTo>
                    <a:pt x="71875" y="196677"/>
                    <a:pt x="75437" y="196011"/>
                    <a:pt x="77228" y="193417"/>
                  </a:cubicBezTo>
                  <a:cubicBezTo>
                    <a:pt x="100696" y="159507"/>
                    <a:pt x="108998" y="139736"/>
                    <a:pt x="105886" y="125183"/>
                  </a:cubicBezTo>
                  <a:cubicBezTo>
                    <a:pt x="104367" y="118093"/>
                    <a:pt x="100070" y="112433"/>
                    <a:pt x="92954" y="107847"/>
                  </a:cubicBezTo>
                  <a:cubicBezTo>
                    <a:pt x="93853" y="102059"/>
                    <a:pt x="93790" y="93307"/>
                    <a:pt x="93580" y="80033"/>
                  </a:cubicBezTo>
                  <a:cubicBezTo>
                    <a:pt x="93227" y="57424"/>
                    <a:pt x="92692" y="23269"/>
                    <a:pt x="102147" y="13660"/>
                  </a:cubicBezTo>
                  <a:cubicBezTo>
                    <a:pt x="103663" y="12116"/>
                    <a:pt x="105268" y="11432"/>
                    <a:pt x="107351" y="11432"/>
                  </a:cubicBezTo>
                  <a:cubicBezTo>
                    <a:pt x="130615" y="11432"/>
                    <a:pt x="136568" y="60410"/>
                    <a:pt x="141354" y="99762"/>
                  </a:cubicBezTo>
                  <a:lnTo>
                    <a:pt x="142378" y="108114"/>
                  </a:lnTo>
                  <a:cubicBezTo>
                    <a:pt x="147265" y="147368"/>
                    <a:pt x="126118" y="181249"/>
                    <a:pt x="107463" y="211150"/>
                  </a:cubicBezTo>
                  <a:lnTo>
                    <a:pt x="103412" y="217652"/>
                  </a:lnTo>
                  <a:cubicBezTo>
                    <a:pt x="83167" y="250367"/>
                    <a:pt x="79423" y="262515"/>
                    <a:pt x="79275" y="263012"/>
                  </a:cubicBezTo>
                  <a:cubicBezTo>
                    <a:pt x="78372" y="266026"/>
                    <a:pt x="80078" y="269179"/>
                    <a:pt x="83084" y="270100"/>
                  </a:cubicBezTo>
                  <a:cubicBezTo>
                    <a:pt x="83637" y="270267"/>
                    <a:pt x="84195" y="270346"/>
                    <a:pt x="84749" y="270346"/>
                  </a:cubicBezTo>
                  <a:cubicBezTo>
                    <a:pt x="87185" y="270346"/>
                    <a:pt x="89450" y="268765"/>
                    <a:pt x="90213" y="266319"/>
                  </a:cubicBezTo>
                  <a:cubicBezTo>
                    <a:pt x="90250" y="266208"/>
                    <a:pt x="93975" y="254622"/>
                    <a:pt x="113132" y="223671"/>
                  </a:cubicBezTo>
                  <a:lnTo>
                    <a:pt x="117155" y="217201"/>
                  </a:lnTo>
                  <a:cubicBezTo>
                    <a:pt x="136820" y="185691"/>
                    <a:pt x="159106" y="149977"/>
                    <a:pt x="153716" y="106701"/>
                  </a:cubicBez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sp>
          <p:nvSpPr>
            <p:cNvPr id="18" name="Freeform: Shape 382">
              <a:extLst>
                <a:ext uri="{FF2B5EF4-FFF2-40B4-BE49-F238E27FC236}">
                  <a16:creationId xmlns:a16="http://schemas.microsoft.com/office/drawing/2014/main" id="{41A75358-95B8-7E91-7528-7B1D6ABA0FF7}"/>
                </a:ext>
              </a:extLst>
            </p:cNvPr>
            <p:cNvSpPr/>
            <p:nvPr/>
          </p:nvSpPr>
          <p:spPr>
            <a:xfrm>
              <a:off x="594628" y="4488977"/>
              <a:ext cx="154533" cy="270365"/>
            </a:xfrm>
            <a:custGeom>
              <a:avLst/>
              <a:gdLst>
                <a:gd name="connsiteX0" fmla="*/ 131754 w 154533"/>
                <a:gd name="connsiteY0" fmla="*/ 157842 h 270365"/>
                <a:gd name="connsiteX1" fmla="*/ 72670 w 154533"/>
                <a:gd name="connsiteY1" fmla="*/ 104705 h 270365"/>
                <a:gd name="connsiteX2" fmla="*/ 72381 w 154533"/>
                <a:gd name="connsiteY2" fmla="*/ 80209 h 270365"/>
                <a:gd name="connsiteX3" fmla="*/ 60530 w 154533"/>
                <a:gd name="connsiteY3" fmla="*/ 5642 h 270365"/>
                <a:gd name="connsiteX4" fmla="*/ 47183 w 154533"/>
                <a:gd name="connsiteY4" fmla="*/ 0 h 270365"/>
                <a:gd name="connsiteX5" fmla="*/ 1836 w 154533"/>
                <a:gd name="connsiteY5" fmla="*/ 98385 h 270365"/>
                <a:gd name="connsiteX6" fmla="*/ 818 w 154533"/>
                <a:gd name="connsiteY6" fmla="*/ 106701 h 270365"/>
                <a:gd name="connsiteX7" fmla="*/ 37378 w 154533"/>
                <a:gd name="connsiteY7" fmla="*/ 217201 h 270365"/>
                <a:gd name="connsiteX8" fmla="*/ 41401 w 154533"/>
                <a:gd name="connsiteY8" fmla="*/ 223671 h 270365"/>
                <a:gd name="connsiteX9" fmla="*/ 64321 w 154533"/>
                <a:gd name="connsiteY9" fmla="*/ 266319 h 270365"/>
                <a:gd name="connsiteX10" fmla="*/ 69781 w 154533"/>
                <a:gd name="connsiteY10" fmla="*/ 270365 h 270365"/>
                <a:gd name="connsiteX11" fmla="*/ 71423 w 154533"/>
                <a:gd name="connsiteY11" fmla="*/ 270123 h 270365"/>
                <a:gd name="connsiteX12" fmla="*/ 75259 w 154533"/>
                <a:gd name="connsiteY12" fmla="*/ 263012 h 270365"/>
                <a:gd name="connsiteX13" fmla="*/ 51122 w 154533"/>
                <a:gd name="connsiteY13" fmla="*/ 217652 h 270365"/>
                <a:gd name="connsiteX14" fmla="*/ 47071 w 154533"/>
                <a:gd name="connsiteY14" fmla="*/ 211150 h 270365"/>
                <a:gd name="connsiteX15" fmla="*/ 12157 w 154533"/>
                <a:gd name="connsiteY15" fmla="*/ 108114 h 270365"/>
                <a:gd name="connsiteX16" fmla="*/ 13180 w 154533"/>
                <a:gd name="connsiteY16" fmla="*/ 99762 h 270365"/>
                <a:gd name="connsiteX17" fmla="*/ 47183 w 154533"/>
                <a:gd name="connsiteY17" fmla="*/ 11432 h 270365"/>
                <a:gd name="connsiteX18" fmla="*/ 52387 w 154533"/>
                <a:gd name="connsiteY18" fmla="*/ 13660 h 270365"/>
                <a:gd name="connsiteX19" fmla="*/ 60954 w 154533"/>
                <a:gd name="connsiteY19" fmla="*/ 80033 h 270365"/>
                <a:gd name="connsiteX20" fmla="*/ 61580 w 154533"/>
                <a:gd name="connsiteY20" fmla="*/ 107847 h 270365"/>
                <a:gd name="connsiteX21" fmla="*/ 48648 w 154533"/>
                <a:gd name="connsiteY21" fmla="*/ 125183 h 270365"/>
                <a:gd name="connsiteX22" fmla="*/ 77306 w 154533"/>
                <a:gd name="connsiteY22" fmla="*/ 193417 h 270365"/>
                <a:gd name="connsiteX23" fmla="*/ 85255 w 154533"/>
                <a:gd name="connsiteY23" fmla="*/ 194862 h 270365"/>
                <a:gd name="connsiteX24" fmla="*/ 86701 w 154533"/>
                <a:gd name="connsiteY24" fmla="*/ 186915 h 270365"/>
                <a:gd name="connsiteX25" fmla="*/ 59828 w 154533"/>
                <a:gd name="connsiteY25" fmla="*/ 127574 h 270365"/>
                <a:gd name="connsiteX26" fmla="*/ 68484 w 154533"/>
                <a:gd name="connsiteY26" fmla="*/ 116914 h 270365"/>
                <a:gd name="connsiteX27" fmla="*/ 122592 w 154533"/>
                <a:gd name="connsiteY27" fmla="*/ 164679 h 270365"/>
                <a:gd name="connsiteX28" fmla="*/ 127340 w 154533"/>
                <a:gd name="connsiteY28" fmla="*/ 170999 h 270365"/>
                <a:gd name="connsiteX29" fmla="*/ 143107 w 154533"/>
                <a:gd name="connsiteY29" fmla="*/ 264877 h 270365"/>
                <a:gd name="connsiteX30" fmla="*/ 148813 w 154533"/>
                <a:gd name="connsiteY30" fmla="*/ 270365 h 270365"/>
                <a:gd name="connsiteX31" fmla="*/ 149046 w 154533"/>
                <a:gd name="connsiteY31" fmla="*/ 270360 h 270365"/>
                <a:gd name="connsiteX32" fmla="*/ 154529 w 154533"/>
                <a:gd name="connsiteY32" fmla="*/ 264422 h 270365"/>
                <a:gd name="connsiteX33" fmla="*/ 136419 w 154533"/>
                <a:gd name="connsiteY33" fmla="*/ 164051 h 270365"/>
                <a:gd name="connsiteX34" fmla="*/ 131754 w 154533"/>
                <a:gd name="connsiteY34" fmla="*/ 157842 h 27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4533" h="270365">
                  <a:moveTo>
                    <a:pt x="131754" y="157842"/>
                  </a:moveTo>
                  <a:cubicBezTo>
                    <a:pt x="116601" y="137523"/>
                    <a:pt x="92772" y="105654"/>
                    <a:pt x="72670" y="104705"/>
                  </a:cubicBezTo>
                  <a:cubicBezTo>
                    <a:pt x="72093" y="99093"/>
                    <a:pt x="72249" y="88864"/>
                    <a:pt x="72381" y="80209"/>
                  </a:cubicBezTo>
                  <a:cubicBezTo>
                    <a:pt x="72813" y="52788"/>
                    <a:pt x="73349" y="18659"/>
                    <a:pt x="60530" y="5642"/>
                  </a:cubicBezTo>
                  <a:cubicBezTo>
                    <a:pt x="56898" y="1949"/>
                    <a:pt x="52284" y="0"/>
                    <a:pt x="47183" y="0"/>
                  </a:cubicBezTo>
                  <a:cubicBezTo>
                    <a:pt x="13794" y="0"/>
                    <a:pt x="7441" y="52267"/>
                    <a:pt x="1836" y="98385"/>
                  </a:cubicBezTo>
                  <a:lnTo>
                    <a:pt x="818" y="106701"/>
                  </a:lnTo>
                  <a:cubicBezTo>
                    <a:pt x="-4573" y="149977"/>
                    <a:pt x="17715" y="185691"/>
                    <a:pt x="37378" y="217201"/>
                  </a:cubicBezTo>
                  <a:lnTo>
                    <a:pt x="41401" y="223671"/>
                  </a:lnTo>
                  <a:cubicBezTo>
                    <a:pt x="60558" y="254622"/>
                    <a:pt x="64284" y="266208"/>
                    <a:pt x="64321" y="266319"/>
                  </a:cubicBezTo>
                  <a:cubicBezTo>
                    <a:pt x="65070" y="268779"/>
                    <a:pt x="67335" y="270365"/>
                    <a:pt x="69781" y="270365"/>
                  </a:cubicBezTo>
                  <a:cubicBezTo>
                    <a:pt x="70325" y="270365"/>
                    <a:pt x="70874" y="270286"/>
                    <a:pt x="71423" y="270123"/>
                  </a:cubicBezTo>
                  <a:cubicBezTo>
                    <a:pt x="74446" y="269221"/>
                    <a:pt x="76167" y="266040"/>
                    <a:pt x="75259" y="263012"/>
                  </a:cubicBezTo>
                  <a:cubicBezTo>
                    <a:pt x="75111" y="262515"/>
                    <a:pt x="71367" y="250367"/>
                    <a:pt x="51122" y="217652"/>
                  </a:cubicBezTo>
                  <a:lnTo>
                    <a:pt x="47071" y="211150"/>
                  </a:lnTo>
                  <a:cubicBezTo>
                    <a:pt x="28416" y="181249"/>
                    <a:pt x="7269" y="147368"/>
                    <a:pt x="12157" y="108114"/>
                  </a:cubicBezTo>
                  <a:lnTo>
                    <a:pt x="13180" y="99762"/>
                  </a:lnTo>
                  <a:cubicBezTo>
                    <a:pt x="17966" y="60410"/>
                    <a:pt x="23919" y="11432"/>
                    <a:pt x="47183" y="11432"/>
                  </a:cubicBezTo>
                  <a:cubicBezTo>
                    <a:pt x="49266" y="11432"/>
                    <a:pt x="50871" y="12116"/>
                    <a:pt x="52387" y="13660"/>
                  </a:cubicBezTo>
                  <a:cubicBezTo>
                    <a:pt x="61842" y="23269"/>
                    <a:pt x="61307" y="57424"/>
                    <a:pt x="60954" y="80033"/>
                  </a:cubicBezTo>
                  <a:cubicBezTo>
                    <a:pt x="60744" y="93307"/>
                    <a:pt x="60681" y="102059"/>
                    <a:pt x="61580" y="107847"/>
                  </a:cubicBezTo>
                  <a:cubicBezTo>
                    <a:pt x="54465" y="112431"/>
                    <a:pt x="50167" y="118093"/>
                    <a:pt x="48648" y="125183"/>
                  </a:cubicBezTo>
                  <a:cubicBezTo>
                    <a:pt x="45536" y="139736"/>
                    <a:pt x="53838" y="159507"/>
                    <a:pt x="77306" y="193417"/>
                  </a:cubicBezTo>
                  <a:cubicBezTo>
                    <a:pt x="79102" y="196011"/>
                    <a:pt x="82655" y="196672"/>
                    <a:pt x="85255" y="194862"/>
                  </a:cubicBezTo>
                  <a:cubicBezTo>
                    <a:pt x="87850" y="193068"/>
                    <a:pt x="88501" y="189509"/>
                    <a:pt x="86701" y="186915"/>
                  </a:cubicBezTo>
                  <a:cubicBezTo>
                    <a:pt x="66079" y="157112"/>
                    <a:pt x="57540" y="138257"/>
                    <a:pt x="59828" y="127574"/>
                  </a:cubicBezTo>
                  <a:cubicBezTo>
                    <a:pt x="60735" y="123323"/>
                    <a:pt x="63484" y="119937"/>
                    <a:pt x="68484" y="116914"/>
                  </a:cubicBezTo>
                  <a:cubicBezTo>
                    <a:pt x="81222" y="109231"/>
                    <a:pt x="111276" y="149507"/>
                    <a:pt x="122592" y="164679"/>
                  </a:cubicBezTo>
                  <a:cubicBezTo>
                    <a:pt x="124350" y="167037"/>
                    <a:pt x="125945" y="169176"/>
                    <a:pt x="127340" y="170999"/>
                  </a:cubicBezTo>
                  <a:cubicBezTo>
                    <a:pt x="137735" y="184584"/>
                    <a:pt x="142247" y="243371"/>
                    <a:pt x="143107" y="264877"/>
                  </a:cubicBezTo>
                  <a:cubicBezTo>
                    <a:pt x="143233" y="267952"/>
                    <a:pt x="145763" y="270365"/>
                    <a:pt x="148813" y="270365"/>
                  </a:cubicBezTo>
                  <a:cubicBezTo>
                    <a:pt x="148892" y="270365"/>
                    <a:pt x="148967" y="270360"/>
                    <a:pt x="149046" y="270360"/>
                  </a:cubicBezTo>
                  <a:cubicBezTo>
                    <a:pt x="152200" y="270235"/>
                    <a:pt x="154655" y="267574"/>
                    <a:pt x="154529" y="264422"/>
                  </a:cubicBezTo>
                  <a:cubicBezTo>
                    <a:pt x="154199" y="256138"/>
                    <a:pt x="150878" y="182952"/>
                    <a:pt x="136419" y="164051"/>
                  </a:cubicBezTo>
                  <a:lnTo>
                    <a:pt x="131754" y="157842"/>
                  </a:lnTo>
                  <a:close/>
                </a:path>
              </a:pathLst>
            </a:custGeom>
            <a:grpFill/>
            <a:ln w="9525" cap="flat">
              <a:solidFill>
                <a:schemeClr val="accent1"/>
              </a:solidFill>
              <a:prstDash val="solid"/>
              <a:miter/>
            </a:ln>
          </p:spPr>
          <p:txBody>
            <a:bodyPr rtlCol="0" anchor="ctr"/>
            <a:lstStyle/>
            <a:p>
              <a:endParaRPr lang="en-AU" b="1">
                <a:solidFill>
                  <a:schemeClr val="accent1"/>
                </a:solidFill>
                <a:latin typeface="Aptos Display" panose="020B0004020202020204" pitchFamily="34" charset="0"/>
              </a:endParaRPr>
            </a:p>
          </p:txBody>
        </p:sp>
      </p:grpSp>
      <p:grpSp>
        <p:nvGrpSpPr>
          <p:cNvPr id="19" name="Graphic 234">
            <a:extLst>
              <a:ext uri="{FF2B5EF4-FFF2-40B4-BE49-F238E27FC236}">
                <a16:creationId xmlns:a16="http://schemas.microsoft.com/office/drawing/2014/main" id="{C2F8BE15-FF76-A0FE-EEE9-A0195359214A}"/>
              </a:ext>
            </a:extLst>
          </p:cNvPr>
          <p:cNvGrpSpPr/>
          <p:nvPr/>
        </p:nvGrpSpPr>
        <p:grpSpPr>
          <a:xfrm>
            <a:off x="2309729" y="1969520"/>
            <a:ext cx="287275" cy="278122"/>
            <a:chOff x="9875162" y="3714267"/>
            <a:chExt cx="287275" cy="278122"/>
          </a:xfrm>
          <a:solidFill>
            <a:schemeClr val="accent1"/>
          </a:solidFill>
        </p:grpSpPr>
        <p:sp>
          <p:nvSpPr>
            <p:cNvPr id="20" name="Freeform: Shape 596">
              <a:extLst>
                <a:ext uri="{FF2B5EF4-FFF2-40B4-BE49-F238E27FC236}">
                  <a16:creationId xmlns:a16="http://schemas.microsoft.com/office/drawing/2014/main" id="{9AB30CD3-2C10-1BAB-2851-EAF2EA462339}"/>
                </a:ext>
              </a:extLst>
            </p:cNvPr>
            <p:cNvSpPr/>
            <p:nvPr/>
          </p:nvSpPr>
          <p:spPr>
            <a:xfrm>
              <a:off x="9992704" y="3767557"/>
              <a:ext cx="52191" cy="90934"/>
            </a:xfrm>
            <a:custGeom>
              <a:avLst/>
              <a:gdLst>
                <a:gd name="connsiteX0" fmla="*/ 20380 w 52191"/>
                <a:gd name="connsiteY0" fmla="*/ 80640 h 90934"/>
                <a:gd name="connsiteX1" fmla="*/ 20380 w 52191"/>
                <a:gd name="connsiteY1" fmla="*/ 85223 h 90934"/>
                <a:gd name="connsiteX2" fmla="*/ 26096 w 52191"/>
                <a:gd name="connsiteY2" fmla="*/ 90934 h 90934"/>
                <a:gd name="connsiteX3" fmla="*/ 31812 w 52191"/>
                <a:gd name="connsiteY3" fmla="*/ 85223 h 90934"/>
                <a:gd name="connsiteX4" fmla="*/ 31812 w 52191"/>
                <a:gd name="connsiteY4" fmla="*/ 80576 h 90934"/>
                <a:gd name="connsiteX5" fmla="*/ 49629 w 52191"/>
                <a:gd name="connsiteY5" fmla="*/ 60471 h 90934"/>
                <a:gd name="connsiteX6" fmla="*/ 27946 w 52191"/>
                <a:gd name="connsiteY6" fmla="*/ 39123 h 90934"/>
                <a:gd name="connsiteX7" fmla="*/ 13971 w 52191"/>
                <a:gd name="connsiteY7" fmla="*/ 29933 h 90934"/>
                <a:gd name="connsiteX8" fmla="*/ 15790 w 52191"/>
                <a:gd name="connsiteY8" fmla="*/ 25003 h 90934"/>
                <a:gd name="connsiteX9" fmla="*/ 25966 w 52191"/>
                <a:gd name="connsiteY9" fmla="*/ 21126 h 90934"/>
                <a:gd name="connsiteX10" fmla="*/ 26096 w 52191"/>
                <a:gd name="connsiteY10" fmla="*/ 21152 h 90934"/>
                <a:gd name="connsiteX11" fmla="*/ 26229 w 52191"/>
                <a:gd name="connsiteY11" fmla="*/ 21126 h 90934"/>
                <a:gd name="connsiteX12" fmla="*/ 37347 w 52191"/>
                <a:gd name="connsiteY12" fmla="*/ 24277 h 90934"/>
                <a:gd name="connsiteX13" fmla="*/ 40760 w 52191"/>
                <a:gd name="connsiteY13" fmla="*/ 30427 h 90934"/>
                <a:gd name="connsiteX14" fmla="*/ 46475 w 52191"/>
                <a:gd name="connsiteY14" fmla="*/ 36138 h 90934"/>
                <a:gd name="connsiteX15" fmla="*/ 52191 w 52191"/>
                <a:gd name="connsiteY15" fmla="*/ 30427 h 90934"/>
                <a:gd name="connsiteX16" fmla="*/ 44415 w 52191"/>
                <a:gd name="connsiteY16" fmla="*/ 15292 h 90934"/>
                <a:gd name="connsiteX17" fmla="*/ 31812 w 52191"/>
                <a:gd name="connsiteY17" fmla="*/ 10225 h 90934"/>
                <a:gd name="connsiteX18" fmla="*/ 31812 w 52191"/>
                <a:gd name="connsiteY18" fmla="*/ 5711 h 90934"/>
                <a:gd name="connsiteX19" fmla="*/ 26096 w 52191"/>
                <a:gd name="connsiteY19" fmla="*/ 0 h 90934"/>
                <a:gd name="connsiteX20" fmla="*/ 20380 w 52191"/>
                <a:gd name="connsiteY20" fmla="*/ 5711 h 90934"/>
                <a:gd name="connsiteX21" fmla="*/ 20380 w 52191"/>
                <a:gd name="connsiteY21" fmla="*/ 10274 h 90934"/>
                <a:gd name="connsiteX22" fmla="*/ 7367 w 52191"/>
                <a:gd name="connsiteY22" fmla="*/ 17274 h 90934"/>
                <a:gd name="connsiteX23" fmla="*/ 2585 w 52191"/>
                <a:gd name="connsiteY23" fmla="*/ 30919 h 90934"/>
                <a:gd name="connsiteX24" fmla="*/ 24235 w 52191"/>
                <a:gd name="connsiteY24" fmla="*/ 49932 h 90934"/>
                <a:gd name="connsiteX25" fmla="*/ 38197 w 52191"/>
                <a:gd name="connsiteY25" fmla="*/ 60471 h 90934"/>
                <a:gd name="connsiteX26" fmla="*/ 26096 w 52191"/>
                <a:gd name="connsiteY26" fmla="*/ 69782 h 90934"/>
                <a:gd name="connsiteX27" fmla="*/ 11431 w 52191"/>
                <a:gd name="connsiteY27" fmla="*/ 60471 h 90934"/>
                <a:gd name="connsiteX28" fmla="*/ 5716 w 52191"/>
                <a:gd name="connsiteY28" fmla="*/ 54759 h 90934"/>
                <a:gd name="connsiteX29" fmla="*/ 0 w 52191"/>
                <a:gd name="connsiteY29" fmla="*/ 60471 h 90934"/>
                <a:gd name="connsiteX30" fmla="*/ 20380 w 52191"/>
                <a:gd name="connsiteY30" fmla="*/ 80640 h 9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191" h="90934">
                  <a:moveTo>
                    <a:pt x="20380" y="80640"/>
                  </a:moveTo>
                  <a:lnTo>
                    <a:pt x="20380" y="85223"/>
                  </a:lnTo>
                  <a:cubicBezTo>
                    <a:pt x="20380" y="88376"/>
                    <a:pt x="22938" y="90934"/>
                    <a:pt x="26096" y="90934"/>
                  </a:cubicBezTo>
                  <a:cubicBezTo>
                    <a:pt x="29253" y="90934"/>
                    <a:pt x="31812" y="88376"/>
                    <a:pt x="31812" y="85223"/>
                  </a:cubicBezTo>
                  <a:lnTo>
                    <a:pt x="31812" y="80576"/>
                  </a:lnTo>
                  <a:cubicBezTo>
                    <a:pt x="42267" y="78430"/>
                    <a:pt x="49629" y="70535"/>
                    <a:pt x="49629" y="60471"/>
                  </a:cubicBezTo>
                  <a:cubicBezTo>
                    <a:pt x="49629" y="46574"/>
                    <a:pt x="33314" y="40965"/>
                    <a:pt x="27946" y="39123"/>
                  </a:cubicBezTo>
                  <a:cubicBezTo>
                    <a:pt x="21627" y="36956"/>
                    <a:pt x="14320" y="33952"/>
                    <a:pt x="13971" y="29933"/>
                  </a:cubicBezTo>
                  <a:cubicBezTo>
                    <a:pt x="13817" y="28147"/>
                    <a:pt x="14427" y="26482"/>
                    <a:pt x="15790" y="25003"/>
                  </a:cubicBezTo>
                  <a:cubicBezTo>
                    <a:pt x="17994" y="22591"/>
                    <a:pt x="21795" y="21156"/>
                    <a:pt x="25966" y="21126"/>
                  </a:cubicBezTo>
                  <a:cubicBezTo>
                    <a:pt x="26011" y="21126"/>
                    <a:pt x="26050" y="21152"/>
                    <a:pt x="26096" y="21152"/>
                  </a:cubicBezTo>
                  <a:cubicBezTo>
                    <a:pt x="26143" y="21152"/>
                    <a:pt x="26182" y="21126"/>
                    <a:pt x="26229" y="21126"/>
                  </a:cubicBezTo>
                  <a:cubicBezTo>
                    <a:pt x="30316" y="21155"/>
                    <a:pt x="35082" y="22501"/>
                    <a:pt x="37347" y="24277"/>
                  </a:cubicBezTo>
                  <a:cubicBezTo>
                    <a:pt x="38620" y="25282"/>
                    <a:pt x="40760" y="27422"/>
                    <a:pt x="40760" y="30427"/>
                  </a:cubicBezTo>
                  <a:cubicBezTo>
                    <a:pt x="40760" y="33579"/>
                    <a:pt x="43318" y="36138"/>
                    <a:pt x="46475" y="36138"/>
                  </a:cubicBezTo>
                  <a:cubicBezTo>
                    <a:pt x="49634" y="36138"/>
                    <a:pt x="52191" y="33579"/>
                    <a:pt x="52191" y="30427"/>
                  </a:cubicBezTo>
                  <a:cubicBezTo>
                    <a:pt x="52191" y="24715"/>
                    <a:pt x="49364" y="19199"/>
                    <a:pt x="44415" y="15292"/>
                  </a:cubicBezTo>
                  <a:cubicBezTo>
                    <a:pt x="41290" y="12843"/>
                    <a:pt x="36674" y="11056"/>
                    <a:pt x="31812" y="10225"/>
                  </a:cubicBezTo>
                  <a:lnTo>
                    <a:pt x="31812" y="5711"/>
                  </a:lnTo>
                  <a:cubicBezTo>
                    <a:pt x="31812" y="2558"/>
                    <a:pt x="29253" y="0"/>
                    <a:pt x="26096" y="0"/>
                  </a:cubicBezTo>
                  <a:cubicBezTo>
                    <a:pt x="22938" y="0"/>
                    <a:pt x="20380" y="2558"/>
                    <a:pt x="20380" y="5711"/>
                  </a:cubicBezTo>
                  <a:lnTo>
                    <a:pt x="20380" y="10274"/>
                  </a:lnTo>
                  <a:cubicBezTo>
                    <a:pt x="15205" y="11308"/>
                    <a:pt x="10624" y="13720"/>
                    <a:pt x="7367" y="17274"/>
                  </a:cubicBezTo>
                  <a:cubicBezTo>
                    <a:pt x="3851" y="21105"/>
                    <a:pt x="2153" y="25952"/>
                    <a:pt x="2585" y="30919"/>
                  </a:cubicBezTo>
                  <a:cubicBezTo>
                    <a:pt x="3622" y="42872"/>
                    <a:pt x="17035" y="47467"/>
                    <a:pt x="24235" y="49932"/>
                  </a:cubicBezTo>
                  <a:cubicBezTo>
                    <a:pt x="30607" y="52118"/>
                    <a:pt x="38197" y="55727"/>
                    <a:pt x="38197" y="60471"/>
                  </a:cubicBezTo>
                  <a:cubicBezTo>
                    <a:pt x="38197" y="65866"/>
                    <a:pt x="33109" y="69782"/>
                    <a:pt x="26096" y="69782"/>
                  </a:cubicBezTo>
                  <a:cubicBezTo>
                    <a:pt x="18557" y="69782"/>
                    <a:pt x="11431" y="65252"/>
                    <a:pt x="11431" y="60471"/>
                  </a:cubicBezTo>
                  <a:cubicBezTo>
                    <a:pt x="11431" y="57318"/>
                    <a:pt x="8873" y="54759"/>
                    <a:pt x="5716" y="54759"/>
                  </a:cubicBezTo>
                  <a:cubicBezTo>
                    <a:pt x="2557" y="54759"/>
                    <a:pt x="0" y="57318"/>
                    <a:pt x="0" y="60471"/>
                  </a:cubicBezTo>
                  <a:cubicBezTo>
                    <a:pt x="0" y="70150"/>
                    <a:pt x="8884" y="78497"/>
                    <a:pt x="20380" y="80640"/>
                  </a:cubicBezTo>
                  <a:close/>
                </a:path>
              </a:pathLst>
            </a:custGeom>
            <a:grpFill/>
            <a:ln w="9525" cap="flat">
              <a:solidFill>
                <a:schemeClr val="accent1"/>
              </a:solidFill>
              <a:prstDash val="solid"/>
              <a:miter/>
            </a:ln>
          </p:spPr>
          <p:txBody>
            <a:bodyPr rtlCol="0" anchor="ctr"/>
            <a:lstStyle/>
            <a:p>
              <a:endParaRPr lang="en-AU">
                <a:latin typeface="Aptos Display" panose="020B0004020202020204" pitchFamily="34" charset="0"/>
              </a:endParaRPr>
            </a:p>
          </p:txBody>
        </p:sp>
        <p:sp>
          <p:nvSpPr>
            <p:cNvPr id="21" name="Freeform: Shape 597">
              <a:extLst>
                <a:ext uri="{FF2B5EF4-FFF2-40B4-BE49-F238E27FC236}">
                  <a16:creationId xmlns:a16="http://schemas.microsoft.com/office/drawing/2014/main" id="{51295937-F2BE-E355-595D-CF03DA76F2DC}"/>
                </a:ext>
              </a:extLst>
            </p:cNvPr>
            <p:cNvSpPr/>
            <p:nvPr/>
          </p:nvSpPr>
          <p:spPr>
            <a:xfrm>
              <a:off x="9875162" y="3714267"/>
              <a:ext cx="287275" cy="278122"/>
            </a:xfrm>
            <a:custGeom>
              <a:avLst/>
              <a:gdLst>
                <a:gd name="connsiteX0" fmla="*/ 287276 w 287275"/>
                <a:gd name="connsiteY0" fmla="*/ 158884 h 278122"/>
                <a:gd name="connsiteX1" fmla="*/ 239175 w 287275"/>
                <a:gd name="connsiteY1" fmla="*/ 138963 h 278122"/>
                <a:gd name="connsiteX2" fmla="*/ 239357 w 287275"/>
                <a:gd name="connsiteY2" fmla="*/ 132736 h 278122"/>
                <a:gd name="connsiteX3" fmla="*/ 143638 w 287275"/>
                <a:gd name="connsiteY3" fmla="*/ 0 h 278122"/>
                <a:gd name="connsiteX4" fmla="*/ 47918 w 287275"/>
                <a:gd name="connsiteY4" fmla="*/ 132736 h 278122"/>
                <a:gd name="connsiteX5" fmla="*/ 48099 w 287275"/>
                <a:gd name="connsiteY5" fmla="*/ 138922 h 278122"/>
                <a:gd name="connsiteX6" fmla="*/ 0 w 287275"/>
                <a:gd name="connsiteY6" fmla="*/ 158884 h 278122"/>
                <a:gd name="connsiteX7" fmla="*/ 62 w 287275"/>
                <a:gd name="connsiteY7" fmla="*/ 159970 h 278122"/>
                <a:gd name="connsiteX8" fmla="*/ 0 w 287275"/>
                <a:gd name="connsiteY8" fmla="*/ 160278 h 278122"/>
                <a:gd name="connsiteX9" fmla="*/ 143638 w 287275"/>
                <a:gd name="connsiteY9" fmla="*/ 278123 h 278122"/>
                <a:gd name="connsiteX10" fmla="*/ 287276 w 287275"/>
                <a:gd name="connsiteY10" fmla="*/ 160278 h 278122"/>
                <a:gd name="connsiteX11" fmla="*/ 287213 w 287275"/>
                <a:gd name="connsiteY11" fmla="*/ 159970 h 278122"/>
                <a:gd name="connsiteX12" fmla="*/ 287276 w 287275"/>
                <a:gd name="connsiteY12" fmla="*/ 158884 h 278122"/>
                <a:gd name="connsiteX13" fmla="*/ 274286 w 287275"/>
                <a:gd name="connsiteY13" fmla="*/ 159060 h 278122"/>
                <a:gd name="connsiteX14" fmla="*/ 235952 w 287275"/>
                <a:gd name="connsiteY14" fmla="*/ 167741 h 278122"/>
                <a:gd name="connsiteX15" fmla="*/ 238445 w 287275"/>
                <a:gd name="connsiteY15" fmla="*/ 150400 h 278122"/>
                <a:gd name="connsiteX16" fmla="*/ 274286 w 287275"/>
                <a:gd name="connsiteY16" fmla="*/ 159060 h 278122"/>
                <a:gd name="connsiteX17" fmla="*/ 143638 w 287275"/>
                <a:gd name="connsiteY17" fmla="*/ 11423 h 278122"/>
                <a:gd name="connsiteX18" fmla="*/ 227925 w 287275"/>
                <a:gd name="connsiteY18" fmla="*/ 132736 h 278122"/>
                <a:gd name="connsiteX19" fmla="*/ 223970 w 287275"/>
                <a:gd name="connsiteY19" fmla="*/ 169157 h 278122"/>
                <a:gd name="connsiteX20" fmla="*/ 143638 w 287275"/>
                <a:gd name="connsiteY20" fmla="*/ 172920 h 278122"/>
                <a:gd name="connsiteX21" fmla="*/ 63307 w 287275"/>
                <a:gd name="connsiteY21" fmla="*/ 169159 h 278122"/>
                <a:gd name="connsiteX22" fmla="*/ 59350 w 287275"/>
                <a:gd name="connsiteY22" fmla="*/ 132736 h 278122"/>
                <a:gd name="connsiteX23" fmla="*/ 143638 w 287275"/>
                <a:gd name="connsiteY23" fmla="*/ 11423 h 278122"/>
                <a:gd name="connsiteX24" fmla="*/ 48828 w 287275"/>
                <a:gd name="connsiteY24" fmla="*/ 150370 h 278122"/>
                <a:gd name="connsiteX25" fmla="*/ 51323 w 287275"/>
                <a:gd name="connsiteY25" fmla="*/ 167741 h 278122"/>
                <a:gd name="connsiteX26" fmla="*/ 12785 w 287275"/>
                <a:gd name="connsiteY26" fmla="*/ 158949 h 278122"/>
                <a:gd name="connsiteX27" fmla="*/ 48828 w 287275"/>
                <a:gd name="connsiteY27" fmla="*/ 150370 h 278122"/>
                <a:gd name="connsiteX28" fmla="*/ 143638 w 287275"/>
                <a:gd name="connsiteY28" fmla="*/ 266700 h 278122"/>
                <a:gd name="connsiteX29" fmla="*/ 49571 w 287275"/>
                <a:gd name="connsiteY29" fmla="*/ 239427 h 278122"/>
                <a:gd name="connsiteX30" fmla="*/ 146753 w 287275"/>
                <a:gd name="connsiteY30" fmla="*/ 247324 h 278122"/>
                <a:gd name="connsiteX31" fmla="*/ 152469 w 287275"/>
                <a:gd name="connsiteY31" fmla="*/ 241613 h 278122"/>
                <a:gd name="connsiteX32" fmla="*/ 146753 w 287275"/>
                <a:gd name="connsiteY32" fmla="*/ 235902 h 278122"/>
                <a:gd name="connsiteX33" fmla="*/ 34722 w 287275"/>
                <a:gd name="connsiteY33" fmla="*/ 224743 h 278122"/>
                <a:gd name="connsiteX34" fmla="*/ 22831 w 287275"/>
                <a:gd name="connsiteY34" fmla="*/ 206320 h 278122"/>
                <a:gd name="connsiteX35" fmla="*/ 146753 w 287275"/>
                <a:gd name="connsiteY35" fmla="*/ 216526 h 278122"/>
                <a:gd name="connsiteX36" fmla="*/ 152469 w 287275"/>
                <a:gd name="connsiteY36" fmla="*/ 210815 h 278122"/>
                <a:gd name="connsiteX37" fmla="*/ 146753 w 287275"/>
                <a:gd name="connsiteY37" fmla="*/ 205104 h 278122"/>
                <a:gd name="connsiteX38" fmla="*/ 17488 w 287275"/>
                <a:gd name="connsiteY38" fmla="*/ 193662 h 278122"/>
                <a:gd name="connsiteX39" fmla="*/ 12180 w 287275"/>
                <a:gd name="connsiteY39" fmla="*/ 170999 h 278122"/>
                <a:gd name="connsiteX40" fmla="*/ 45304 w 287275"/>
                <a:gd name="connsiteY40" fmla="*/ 178501 h 278122"/>
                <a:gd name="connsiteX41" fmla="*/ 57627 w 287275"/>
                <a:gd name="connsiteY41" fmla="*/ 180053 h 278122"/>
                <a:gd name="connsiteX42" fmla="*/ 57825 w 287275"/>
                <a:gd name="connsiteY42" fmla="*/ 180074 h 278122"/>
                <a:gd name="connsiteX43" fmla="*/ 143638 w 287275"/>
                <a:gd name="connsiteY43" fmla="*/ 184342 h 278122"/>
                <a:gd name="connsiteX44" fmla="*/ 228683 w 287275"/>
                <a:gd name="connsiteY44" fmla="*/ 180157 h 278122"/>
                <a:gd name="connsiteX45" fmla="*/ 228688 w 287275"/>
                <a:gd name="connsiteY45" fmla="*/ 180157 h 278122"/>
                <a:gd name="connsiteX46" fmla="*/ 228708 w 287275"/>
                <a:gd name="connsiteY46" fmla="*/ 180153 h 278122"/>
                <a:gd name="connsiteX47" fmla="*/ 241971 w 287275"/>
                <a:gd name="connsiteY47" fmla="*/ 178501 h 278122"/>
                <a:gd name="connsiteX48" fmla="*/ 275095 w 287275"/>
                <a:gd name="connsiteY48" fmla="*/ 170999 h 278122"/>
                <a:gd name="connsiteX49" fmla="*/ 143638 w 287275"/>
                <a:gd name="connsiteY49" fmla="*/ 266700 h 2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87275" h="278122">
                  <a:moveTo>
                    <a:pt x="287276" y="158884"/>
                  </a:moveTo>
                  <a:cubicBezTo>
                    <a:pt x="287276" y="154562"/>
                    <a:pt x="287126" y="145747"/>
                    <a:pt x="239175" y="138963"/>
                  </a:cubicBezTo>
                  <a:cubicBezTo>
                    <a:pt x="239244" y="136890"/>
                    <a:pt x="239357" y="134822"/>
                    <a:pt x="239357" y="132736"/>
                  </a:cubicBezTo>
                  <a:cubicBezTo>
                    <a:pt x="239357" y="57978"/>
                    <a:pt x="187900" y="0"/>
                    <a:pt x="143638" y="0"/>
                  </a:cubicBezTo>
                  <a:cubicBezTo>
                    <a:pt x="99375" y="0"/>
                    <a:pt x="47918" y="57978"/>
                    <a:pt x="47918" y="132736"/>
                  </a:cubicBezTo>
                  <a:cubicBezTo>
                    <a:pt x="47918" y="134808"/>
                    <a:pt x="48031" y="136861"/>
                    <a:pt x="48099" y="138922"/>
                  </a:cubicBezTo>
                  <a:cubicBezTo>
                    <a:pt x="5957" y="144635"/>
                    <a:pt x="0" y="152186"/>
                    <a:pt x="0" y="158884"/>
                  </a:cubicBezTo>
                  <a:cubicBezTo>
                    <a:pt x="0" y="159243"/>
                    <a:pt x="24" y="159606"/>
                    <a:pt x="62" y="159970"/>
                  </a:cubicBezTo>
                  <a:cubicBezTo>
                    <a:pt x="56" y="160078"/>
                    <a:pt x="0" y="160170"/>
                    <a:pt x="0" y="160278"/>
                  </a:cubicBezTo>
                  <a:cubicBezTo>
                    <a:pt x="0" y="172343"/>
                    <a:pt x="4032" y="278123"/>
                    <a:pt x="143638" y="278123"/>
                  </a:cubicBezTo>
                  <a:cubicBezTo>
                    <a:pt x="283243" y="278123"/>
                    <a:pt x="287276" y="172343"/>
                    <a:pt x="287276" y="160278"/>
                  </a:cubicBezTo>
                  <a:cubicBezTo>
                    <a:pt x="287276" y="160170"/>
                    <a:pt x="287220" y="160078"/>
                    <a:pt x="287213" y="159970"/>
                  </a:cubicBezTo>
                  <a:cubicBezTo>
                    <a:pt x="287251" y="159606"/>
                    <a:pt x="287276" y="159243"/>
                    <a:pt x="287276" y="158884"/>
                  </a:cubicBezTo>
                  <a:close/>
                  <a:moveTo>
                    <a:pt x="274286" y="159060"/>
                  </a:moveTo>
                  <a:cubicBezTo>
                    <a:pt x="269229" y="161921"/>
                    <a:pt x="255919" y="165129"/>
                    <a:pt x="235952" y="167741"/>
                  </a:cubicBezTo>
                  <a:cubicBezTo>
                    <a:pt x="237067" y="162051"/>
                    <a:pt x="237886" y="156262"/>
                    <a:pt x="238445" y="150400"/>
                  </a:cubicBezTo>
                  <a:cubicBezTo>
                    <a:pt x="259835" y="153505"/>
                    <a:pt x="270256" y="156985"/>
                    <a:pt x="274286" y="159060"/>
                  </a:cubicBezTo>
                  <a:close/>
                  <a:moveTo>
                    <a:pt x="143638" y="11423"/>
                  </a:moveTo>
                  <a:cubicBezTo>
                    <a:pt x="181817" y="11423"/>
                    <a:pt x="227925" y="65541"/>
                    <a:pt x="227925" y="132736"/>
                  </a:cubicBezTo>
                  <a:cubicBezTo>
                    <a:pt x="227925" y="145197"/>
                    <a:pt x="226551" y="157411"/>
                    <a:pt x="223970" y="169157"/>
                  </a:cubicBezTo>
                  <a:cubicBezTo>
                    <a:pt x="202625" y="171389"/>
                    <a:pt x="175467" y="172920"/>
                    <a:pt x="143638" y="172920"/>
                  </a:cubicBezTo>
                  <a:cubicBezTo>
                    <a:pt x="111816" y="172920"/>
                    <a:pt x="84648" y="171392"/>
                    <a:pt x="63307" y="169159"/>
                  </a:cubicBezTo>
                  <a:cubicBezTo>
                    <a:pt x="60725" y="157414"/>
                    <a:pt x="59350" y="145198"/>
                    <a:pt x="59350" y="132736"/>
                  </a:cubicBezTo>
                  <a:cubicBezTo>
                    <a:pt x="59350" y="65541"/>
                    <a:pt x="105459" y="11423"/>
                    <a:pt x="143638" y="11423"/>
                  </a:cubicBezTo>
                  <a:close/>
                  <a:moveTo>
                    <a:pt x="48828" y="150370"/>
                  </a:moveTo>
                  <a:cubicBezTo>
                    <a:pt x="49388" y="156241"/>
                    <a:pt x="50207" y="162039"/>
                    <a:pt x="51323" y="167741"/>
                  </a:cubicBezTo>
                  <a:cubicBezTo>
                    <a:pt x="31082" y="165092"/>
                    <a:pt x="17684" y="161835"/>
                    <a:pt x="12785" y="158949"/>
                  </a:cubicBezTo>
                  <a:cubicBezTo>
                    <a:pt x="16724" y="156769"/>
                    <a:pt x="27346" y="153349"/>
                    <a:pt x="48828" y="150370"/>
                  </a:cubicBezTo>
                  <a:close/>
                  <a:moveTo>
                    <a:pt x="143638" y="266700"/>
                  </a:moveTo>
                  <a:cubicBezTo>
                    <a:pt x="98780" y="266700"/>
                    <a:pt x="69165" y="255045"/>
                    <a:pt x="49571" y="239427"/>
                  </a:cubicBezTo>
                  <a:cubicBezTo>
                    <a:pt x="78396" y="244646"/>
                    <a:pt x="110939" y="247324"/>
                    <a:pt x="146753" y="247324"/>
                  </a:cubicBezTo>
                  <a:cubicBezTo>
                    <a:pt x="149912" y="247324"/>
                    <a:pt x="152469" y="244767"/>
                    <a:pt x="152469" y="241613"/>
                  </a:cubicBezTo>
                  <a:cubicBezTo>
                    <a:pt x="152469" y="238459"/>
                    <a:pt x="149912" y="235902"/>
                    <a:pt x="146753" y="235902"/>
                  </a:cubicBezTo>
                  <a:cubicBezTo>
                    <a:pt x="104400" y="235902"/>
                    <a:pt x="66746" y="232131"/>
                    <a:pt x="34722" y="224743"/>
                  </a:cubicBezTo>
                  <a:cubicBezTo>
                    <a:pt x="29794" y="218696"/>
                    <a:pt x="25894" y="212457"/>
                    <a:pt x="22831" y="206320"/>
                  </a:cubicBezTo>
                  <a:cubicBezTo>
                    <a:pt x="59582" y="213071"/>
                    <a:pt x="101169" y="216526"/>
                    <a:pt x="146753" y="216526"/>
                  </a:cubicBezTo>
                  <a:cubicBezTo>
                    <a:pt x="149912" y="216526"/>
                    <a:pt x="152469" y="213969"/>
                    <a:pt x="152469" y="210815"/>
                  </a:cubicBezTo>
                  <a:cubicBezTo>
                    <a:pt x="152469" y="207661"/>
                    <a:pt x="149912" y="205104"/>
                    <a:pt x="146753" y="205104"/>
                  </a:cubicBezTo>
                  <a:cubicBezTo>
                    <a:pt x="98757" y="205104"/>
                    <a:pt x="55320" y="201234"/>
                    <a:pt x="17488" y="193662"/>
                  </a:cubicBezTo>
                  <a:cubicBezTo>
                    <a:pt x="14471" y="184960"/>
                    <a:pt x="12940" y="177038"/>
                    <a:pt x="12180" y="170999"/>
                  </a:cubicBezTo>
                  <a:cubicBezTo>
                    <a:pt x="18962" y="173659"/>
                    <a:pt x="29339" y="176217"/>
                    <a:pt x="45304" y="178501"/>
                  </a:cubicBezTo>
                  <a:cubicBezTo>
                    <a:pt x="49211" y="179060"/>
                    <a:pt x="53362" y="179569"/>
                    <a:pt x="57627" y="180053"/>
                  </a:cubicBezTo>
                  <a:cubicBezTo>
                    <a:pt x="57693" y="180065"/>
                    <a:pt x="57758" y="180065"/>
                    <a:pt x="57825" y="180074"/>
                  </a:cubicBezTo>
                  <a:cubicBezTo>
                    <a:pt x="82250" y="182833"/>
                    <a:pt x="112130" y="184342"/>
                    <a:pt x="143638" y="184342"/>
                  </a:cubicBezTo>
                  <a:cubicBezTo>
                    <a:pt x="174822" y="184342"/>
                    <a:pt x="204398" y="182861"/>
                    <a:pt x="228683" y="180157"/>
                  </a:cubicBezTo>
                  <a:cubicBezTo>
                    <a:pt x="228685" y="180157"/>
                    <a:pt x="228687" y="180157"/>
                    <a:pt x="228688" y="180157"/>
                  </a:cubicBezTo>
                  <a:cubicBezTo>
                    <a:pt x="228695" y="180157"/>
                    <a:pt x="228701" y="180153"/>
                    <a:pt x="228708" y="180153"/>
                  </a:cubicBezTo>
                  <a:cubicBezTo>
                    <a:pt x="233307" y="179641"/>
                    <a:pt x="237783" y="179101"/>
                    <a:pt x="241971" y="178501"/>
                  </a:cubicBezTo>
                  <a:cubicBezTo>
                    <a:pt x="257936" y="176217"/>
                    <a:pt x="268313" y="173659"/>
                    <a:pt x="275095" y="170999"/>
                  </a:cubicBezTo>
                  <a:cubicBezTo>
                    <a:pt x="271590" y="198855"/>
                    <a:pt x="251931" y="266700"/>
                    <a:pt x="143638" y="266700"/>
                  </a:cubicBezTo>
                  <a:close/>
                </a:path>
              </a:pathLst>
            </a:custGeom>
            <a:grpFill/>
            <a:ln w="9525" cap="flat">
              <a:solidFill>
                <a:schemeClr val="accent1"/>
              </a:solidFill>
              <a:prstDash val="solid"/>
              <a:miter/>
            </a:ln>
          </p:spPr>
          <p:txBody>
            <a:bodyPr rtlCol="0" anchor="ctr"/>
            <a:lstStyle/>
            <a:p>
              <a:endParaRPr lang="en-AU">
                <a:latin typeface="Aptos Display" panose="020B0004020202020204" pitchFamily="34" charset="0"/>
              </a:endParaRPr>
            </a:p>
          </p:txBody>
        </p:sp>
      </p:grpSp>
      <p:sp>
        <p:nvSpPr>
          <p:cNvPr id="22" name="Graphic 639">
            <a:extLst>
              <a:ext uri="{FF2B5EF4-FFF2-40B4-BE49-F238E27FC236}">
                <a16:creationId xmlns:a16="http://schemas.microsoft.com/office/drawing/2014/main" id="{1595FDDF-9F5A-C177-0320-F77A52D759E0}"/>
              </a:ext>
            </a:extLst>
          </p:cNvPr>
          <p:cNvSpPr/>
          <p:nvPr/>
        </p:nvSpPr>
        <p:spPr>
          <a:xfrm>
            <a:off x="6138269" y="1947273"/>
            <a:ext cx="278130" cy="235653"/>
          </a:xfrm>
          <a:custGeom>
            <a:avLst/>
            <a:gdLst>
              <a:gd name="connsiteX0" fmla="*/ 193704 w 278130"/>
              <a:gd name="connsiteY0" fmla="*/ 235653 h 235653"/>
              <a:gd name="connsiteX1" fmla="*/ 28338 w 278130"/>
              <a:gd name="connsiteY1" fmla="*/ 235653 h 235653"/>
              <a:gd name="connsiteX2" fmla="*/ 0 w 278130"/>
              <a:gd name="connsiteY2" fmla="*/ 207292 h 235653"/>
              <a:gd name="connsiteX3" fmla="*/ 0 w 278130"/>
              <a:gd name="connsiteY3" fmla="*/ 41749 h 235653"/>
              <a:gd name="connsiteX4" fmla="*/ 28338 w 278130"/>
              <a:gd name="connsiteY4" fmla="*/ 13388 h 235653"/>
              <a:gd name="connsiteX5" fmla="*/ 193704 w 278130"/>
              <a:gd name="connsiteY5" fmla="*/ 13388 h 235653"/>
              <a:gd name="connsiteX6" fmla="*/ 222042 w 278130"/>
              <a:gd name="connsiteY6" fmla="*/ 41749 h 235653"/>
              <a:gd name="connsiteX7" fmla="*/ 222042 w 278130"/>
              <a:gd name="connsiteY7" fmla="*/ 49916 h 235653"/>
              <a:gd name="connsiteX8" fmla="*/ 268295 w 278130"/>
              <a:gd name="connsiteY8" fmla="*/ 1751 h 235653"/>
              <a:gd name="connsiteX9" fmla="*/ 276374 w 278130"/>
              <a:gd name="connsiteY9" fmla="*/ 1593 h 235653"/>
              <a:gd name="connsiteX10" fmla="*/ 276536 w 278130"/>
              <a:gd name="connsiteY10" fmla="*/ 9676 h 235653"/>
              <a:gd name="connsiteX11" fmla="*/ 222042 w 278130"/>
              <a:gd name="connsiteY11" fmla="*/ 66408 h 235653"/>
              <a:gd name="connsiteX12" fmla="*/ 222042 w 278130"/>
              <a:gd name="connsiteY12" fmla="*/ 207292 h 235653"/>
              <a:gd name="connsiteX13" fmla="*/ 193704 w 278130"/>
              <a:gd name="connsiteY13" fmla="*/ 235653 h 235653"/>
              <a:gd name="connsiteX14" fmla="*/ 28338 w 278130"/>
              <a:gd name="connsiteY14" fmla="*/ 24810 h 235653"/>
              <a:gd name="connsiteX15" fmla="*/ 11432 w 278130"/>
              <a:gd name="connsiteY15" fmla="*/ 41749 h 235653"/>
              <a:gd name="connsiteX16" fmla="*/ 11432 w 278130"/>
              <a:gd name="connsiteY16" fmla="*/ 207292 h 235653"/>
              <a:gd name="connsiteX17" fmla="*/ 28338 w 278130"/>
              <a:gd name="connsiteY17" fmla="*/ 224231 h 235653"/>
              <a:gd name="connsiteX18" fmla="*/ 193704 w 278130"/>
              <a:gd name="connsiteY18" fmla="*/ 224231 h 235653"/>
              <a:gd name="connsiteX19" fmla="*/ 210610 w 278130"/>
              <a:gd name="connsiteY19" fmla="*/ 207292 h 235653"/>
              <a:gd name="connsiteX20" fmla="*/ 210610 w 278130"/>
              <a:gd name="connsiteY20" fmla="*/ 78314 h 235653"/>
              <a:gd name="connsiteX21" fmla="*/ 114151 w 278130"/>
              <a:gd name="connsiteY21" fmla="*/ 178745 h 235653"/>
              <a:gd name="connsiteX22" fmla="*/ 110031 w 278130"/>
              <a:gd name="connsiteY22" fmla="*/ 180494 h 235653"/>
              <a:gd name="connsiteX23" fmla="*/ 105840 w 278130"/>
              <a:gd name="connsiteY23" fmla="*/ 178671 h 235653"/>
              <a:gd name="connsiteX24" fmla="*/ 59168 w 278130"/>
              <a:gd name="connsiteY24" fmla="*/ 128404 h 235653"/>
              <a:gd name="connsiteX25" fmla="*/ 59471 w 278130"/>
              <a:gd name="connsiteY25" fmla="*/ 120330 h 235653"/>
              <a:gd name="connsiteX26" fmla="*/ 67545 w 278130"/>
              <a:gd name="connsiteY26" fmla="*/ 120627 h 235653"/>
              <a:gd name="connsiteX27" fmla="*/ 110100 w 278130"/>
              <a:gd name="connsiteY27" fmla="*/ 166458 h 235653"/>
              <a:gd name="connsiteX28" fmla="*/ 210610 w 278130"/>
              <a:gd name="connsiteY28" fmla="*/ 61812 h 235653"/>
              <a:gd name="connsiteX29" fmla="*/ 210610 w 278130"/>
              <a:gd name="connsiteY29" fmla="*/ 41749 h 235653"/>
              <a:gd name="connsiteX30" fmla="*/ 193704 w 278130"/>
              <a:gd name="connsiteY30" fmla="*/ 24810 h 235653"/>
              <a:gd name="connsiteX31" fmla="*/ 28338 w 278130"/>
              <a:gd name="connsiteY31" fmla="*/ 24810 h 235653"/>
              <a:gd name="connsiteX32" fmla="*/ 32324 w 278130"/>
              <a:gd name="connsiteY32" fmla="*/ 102601 h 235653"/>
              <a:gd name="connsiteX33" fmla="*/ 26608 w 278130"/>
              <a:gd name="connsiteY33" fmla="*/ 96890 h 235653"/>
              <a:gd name="connsiteX34" fmla="*/ 26608 w 278130"/>
              <a:gd name="connsiteY34" fmla="*/ 56409 h 235653"/>
              <a:gd name="connsiteX35" fmla="*/ 42337 w 278130"/>
              <a:gd name="connsiteY35" fmla="*/ 40670 h 235653"/>
              <a:gd name="connsiteX36" fmla="*/ 96078 w 278130"/>
              <a:gd name="connsiteY36" fmla="*/ 40670 h 235653"/>
              <a:gd name="connsiteX37" fmla="*/ 101794 w 278130"/>
              <a:gd name="connsiteY37" fmla="*/ 46381 h 235653"/>
              <a:gd name="connsiteX38" fmla="*/ 96078 w 278130"/>
              <a:gd name="connsiteY38" fmla="*/ 52092 h 235653"/>
              <a:gd name="connsiteX39" fmla="*/ 42337 w 278130"/>
              <a:gd name="connsiteY39" fmla="*/ 52092 h 235653"/>
              <a:gd name="connsiteX40" fmla="*/ 38040 w 278130"/>
              <a:gd name="connsiteY40" fmla="*/ 56409 h 235653"/>
              <a:gd name="connsiteX41" fmla="*/ 38040 w 278130"/>
              <a:gd name="connsiteY41" fmla="*/ 96890 h 235653"/>
              <a:gd name="connsiteX42" fmla="*/ 32324 w 278130"/>
              <a:gd name="connsiteY42" fmla="*/ 102601 h 23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8130" h="235653">
                <a:moveTo>
                  <a:pt x="193704" y="235653"/>
                </a:moveTo>
                <a:lnTo>
                  <a:pt x="28338" y="235653"/>
                </a:lnTo>
                <a:cubicBezTo>
                  <a:pt x="12711" y="235653"/>
                  <a:pt x="0" y="222929"/>
                  <a:pt x="0" y="207292"/>
                </a:cubicBezTo>
                <a:lnTo>
                  <a:pt x="0" y="41749"/>
                </a:lnTo>
                <a:cubicBezTo>
                  <a:pt x="0" y="26113"/>
                  <a:pt x="12711" y="13388"/>
                  <a:pt x="28338" y="13388"/>
                </a:cubicBezTo>
                <a:lnTo>
                  <a:pt x="193704" y="13388"/>
                </a:lnTo>
                <a:cubicBezTo>
                  <a:pt x="209332" y="13388"/>
                  <a:pt x="222042" y="26113"/>
                  <a:pt x="222042" y="41749"/>
                </a:cubicBezTo>
                <a:lnTo>
                  <a:pt x="222042" y="49916"/>
                </a:lnTo>
                <a:lnTo>
                  <a:pt x="268295" y="1751"/>
                </a:lnTo>
                <a:cubicBezTo>
                  <a:pt x="270486" y="-509"/>
                  <a:pt x="274100" y="-602"/>
                  <a:pt x="276374" y="1593"/>
                </a:cubicBezTo>
                <a:cubicBezTo>
                  <a:pt x="278653" y="3779"/>
                  <a:pt x="278722" y="7397"/>
                  <a:pt x="276536" y="9676"/>
                </a:cubicBezTo>
                <a:lnTo>
                  <a:pt x="222042" y="66408"/>
                </a:lnTo>
                <a:lnTo>
                  <a:pt x="222042" y="207292"/>
                </a:lnTo>
                <a:cubicBezTo>
                  <a:pt x="222042" y="222929"/>
                  <a:pt x="209332" y="235653"/>
                  <a:pt x="193704" y="235653"/>
                </a:cubicBezTo>
                <a:close/>
                <a:moveTo>
                  <a:pt x="28338" y="24810"/>
                </a:moveTo>
                <a:cubicBezTo>
                  <a:pt x="19017" y="24810"/>
                  <a:pt x="11432" y="32410"/>
                  <a:pt x="11432" y="41749"/>
                </a:cubicBezTo>
                <a:lnTo>
                  <a:pt x="11432" y="207292"/>
                </a:lnTo>
                <a:cubicBezTo>
                  <a:pt x="11432" y="216631"/>
                  <a:pt x="19017" y="224231"/>
                  <a:pt x="28338" y="224231"/>
                </a:cubicBezTo>
                <a:lnTo>
                  <a:pt x="193704" y="224231"/>
                </a:lnTo>
                <a:cubicBezTo>
                  <a:pt x="203024" y="224231"/>
                  <a:pt x="210610" y="216631"/>
                  <a:pt x="210610" y="207292"/>
                </a:cubicBezTo>
                <a:lnTo>
                  <a:pt x="210610" y="78314"/>
                </a:lnTo>
                <a:lnTo>
                  <a:pt x="114151" y="178745"/>
                </a:lnTo>
                <a:cubicBezTo>
                  <a:pt x="113072" y="179861"/>
                  <a:pt x="111583" y="180494"/>
                  <a:pt x="110031" y="180494"/>
                </a:cubicBezTo>
                <a:cubicBezTo>
                  <a:pt x="108524" y="180634"/>
                  <a:pt x="106924" y="179834"/>
                  <a:pt x="105840" y="178671"/>
                </a:cubicBezTo>
                <a:lnTo>
                  <a:pt x="59168" y="128404"/>
                </a:lnTo>
                <a:cubicBezTo>
                  <a:pt x="57024" y="126088"/>
                  <a:pt x="57160" y="122479"/>
                  <a:pt x="59471" y="120330"/>
                </a:cubicBezTo>
                <a:cubicBezTo>
                  <a:pt x="61773" y="118172"/>
                  <a:pt x="65391" y="118321"/>
                  <a:pt x="67545" y="120627"/>
                </a:cubicBezTo>
                <a:lnTo>
                  <a:pt x="110100" y="166458"/>
                </a:lnTo>
                <a:lnTo>
                  <a:pt x="210610" y="61812"/>
                </a:lnTo>
                <a:lnTo>
                  <a:pt x="210610" y="41749"/>
                </a:lnTo>
                <a:cubicBezTo>
                  <a:pt x="210610" y="32410"/>
                  <a:pt x="203024" y="24810"/>
                  <a:pt x="193704" y="24810"/>
                </a:cubicBezTo>
                <a:lnTo>
                  <a:pt x="28338" y="24810"/>
                </a:lnTo>
                <a:close/>
                <a:moveTo>
                  <a:pt x="32324" y="102601"/>
                </a:moveTo>
                <a:cubicBezTo>
                  <a:pt x="29166" y="102601"/>
                  <a:pt x="26608" y="100043"/>
                  <a:pt x="26608" y="96890"/>
                </a:cubicBezTo>
                <a:lnTo>
                  <a:pt x="26608" y="56409"/>
                </a:lnTo>
                <a:cubicBezTo>
                  <a:pt x="26608" y="47730"/>
                  <a:pt x="33663" y="40670"/>
                  <a:pt x="42337" y="40670"/>
                </a:cubicBezTo>
                <a:lnTo>
                  <a:pt x="96078" y="40670"/>
                </a:lnTo>
                <a:cubicBezTo>
                  <a:pt x="99236" y="40670"/>
                  <a:pt x="101794" y="43228"/>
                  <a:pt x="101794" y="46381"/>
                </a:cubicBezTo>
                <a:cubicBezTo>
                  <a:pt x="101794" y="49535"/>
                  <a:pt x="99236" y="52092"/>
                  <a:pt x="96078" y="52092"/>
                </a:cubicBezTo>
                <a:lnTo>
                  <a:pt x="42337" y="52092"/>
                </a:lnTo>
                <a:cubicBezTo>
                  <a:pt x="40007" y="52092"/>
                  <a:pt x="38040" y="54073"/>
                  <a:pt x="38040" y="56409"/>
                </a:cubicBezTo>
                <a:lnTo>
                  <a:pt x="38040" y="96890"/>
                </a:lnTo>
                <a:cubicBezTo>
                  <a:pt x="38040" y="100043"/>
                  <a:pt x="35482" y="102601"/>
                  <a:pt x="32324" y="102601"/>
                </a:cubicBezTo>
                <a:close/>
              </a:path>
            </a:pathLst>
          </a:custGeom>
          <a:solidFill>
            <a:schemeClr val="accent1"/>
          </a:solidFill>
          <a:ln w="9525" cap="flat">
            <a:solidFill>
              <a:schemeClr val="accent1"/>
            </a:solidFill>
            <a:prstDash val="solid"/>
            <a:miter/>
          </a:ln>
        </p:spPr>
        <p:txBody>
          <a:bodyPr rtlCol="0" anchor="ctr"/>
          <a:lstStyle/>
          <a:p>
            <a:endParaRPr lang="en-AU">
              <a:latin typeface="Aptos Display" panose="020B0004020202020204" pitchFamily="34" charset="0"/>
            </a:endParaRPr>
          </a:p>
        </p:txBody>
      </p:sp>
      <p:grpSp>
        <p:nvGrpSpPr>
          <p:cNvPr id="23" name="Graphic 553">
            <a:extLst>
              <a:ext uri="{FF2B5EF4-FFF2-40B4-BE49-F238E27FC236}">
                <a16:creationId xmlns:a16="http://schemas.microsoft.com/office/drawing/2014/main" id="{93F1398C-FE25-2EDF-E804-6B437A1F7884}"/>
              </a:ext>
            </a:extLst>
          </p:cNvPr>
          <p:cNvGrpSpPr/>
          <p:nvPr/>
        </p:nvGrpSpPr>
        <p:grpSpPr>
          <a:xfrm>
            <a:off x="4127267" y="1959924"/>
            <a:ext cx="301544" cy="297194"/>
            <a:chOff x="1202062" y="4981729"/>
            <a:chExt cx="301544" cy="297194"/>
          </a:xfrm>
          <a:solidFill>
            <a:schemeClr val="accent1"/>
          </a:solidFill>
        </p:grpSpPr>
        <p:sp>
          <p:nvSpPr>
            <p:cNvPr id="24" name="Freeform: Shape 335">
              <a:extLst>
                <a:ext uri="{FF2B5EF4-FFF2-40B4-BE49-F238E27FC236}">
                  <a16:creationId xmlns:a16="http://schemas.microsoft.com/office/drawing/2014/main" id="{CB7D7BB5-DB00-359C-BAAF-FB095396C9DD}"/>
                </a:ext>
              </a:extLst>
            </p:cNvPr>
            <p:cNvSpPr/>
            <p:nvPr/>
          </p:nvSpPr>
          <p:spPr>
            <a:xfrm>
              <a:off x="1240376" y="5017882"/>
              <a:ext cx="224916" cy="224897"/>
            </a:xfrm>
            <a:custGeom>
              <a:avLst/>
              <a:gdLst>
                <a:gd name="connsiteX0" fmla="*/ 112458 w 224916"/>
                <a:gd name="connsiteY0" fmla="*/ 0 h 224897"/>
                <a:gd name="connsiteX1" fmla="*/ 0 w 224916"/>
                <a:gd name="connsiteY1" fmla="*/ 112449 h 224897"/>
                <a:gd name="connsiteX2" fmla="*/ 112458 w 224916"/>
                <a:gd name="connsiteY2" fmla="*/ 224898 h 224897"/>
                <a:gd name="connsiteX3" fmla="*/ 224916 w 224916"/>
                <a:gd name="connsiteY3" fmla="*/ 112449 h 224897"/>
                <a:gd name="connsiteX4" fmla="*/ 112458 w 224916"/>
                <a:gd name="connsiteY4" fmla="*/ 0 h 224897"/>
                <a:gd name="connsiteX5" fmla="*/ 112458 w 224916"/>
                <a:gd name="connsiteY5" fmla="*/ 213475 h 224897"/>
                <a:gd name="connsiteX6" fmla="*/ 11432 w 224916"/>
                <a:gd name="connsiteY6" fmla="*/ 112449 h 224897"/>
                <a:gd name="connsiteX7" fmla="*/ 112458 w 224916"/>
                <a:gd name="connsiteY7" fmla="*/ 11423 h 224897"/>
                <a:gd name="connsiteX8" fmla="*/ 213484 w 224916"/>
                <a:gd name="connsiteY8" fmla="*/ 112449 h 224897"/>
                <a:gd name="connsiteX9" fmla="*/ 112458 w 224916"/>
                <a:gd name="connsiteY9" fmla="*/ 213475 h 22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916" h="224897">
                  <a:moveTo>
                    <a:pt x="112458" y="0"/>
                  </a:moveTo>
                  <a:cubicBezTo>
                    <a:pt x="50448" y="0"/>
                    <a:pt x="0" y="50443"/>
                    <a:pt x="0" y="112449"/>
                  </a:cubicBezTo>
                  <a:cubicBezTo>
                    <a:pt x="0" y="174454"/>
                    <a:pt x="50448" y="224898"/>
                    <a:pt x="112458" y="224898"/>
                  </a:cubicBezTo>
                  <a:cubicBezTo>
                    <a:pt x="174469" y="224898"/>
                    <a:pt x="224916" y="174454"/>
                    <a:pt x="224916" y="112449"/>
                  </a:cubicBezTo>
                  <a:cubicBezTo>
                    <a:pt x="224916" y="50443"/>
                    <a:pt x="174469" y="0"/>
                    <a:pt x="112458" y="0"/>
                  </a:cubicBezTo>
                  <a:close/>
                  <a:moveTo>
                    <a:pt x="112458" y="213475"/>
                  </a:moveTo>
                  <a:cubicBezTo>
                    <a:pt x="56750" y="213475"/>
                    <a:pt x="11432" y="168157"/>
                    <a:pt x="11432" y="112449"/>
                  </a:cubicBezTo>
                  <a:cubicBezTo>
                    <a:pt x="11432" y="56740"/>
                    <a:pt x="56750" y="11423"/>
                    <a:pt x="112458" y="11423"/>
                  </a:cubicBezTo>
                  <a:cubicBezTo>
                    <a:pt x="168166" y="11423"/>
                    <a:pt x="213484" y="56740"/>
                    <a:pt x="213484" y="112449"/>
                  </a:cubicBezTo>
                  <a:cubicBezTo>
                    <a:pt x="213484" y="168157"/>
                    <a:pt x="168166" y="213475"/>
                    <a:pt x="112458" y="213475"/>
                  </a:cubicBezTo>
                  <a:close/>
                </a:path>
              </a:pathLst>
            </a:custGeom>
            <a:grpFill/>
            <a:ln w="9525" cap="flat">
              <a:solidFill>
                <a:schemeClr val="accent1"/>
              </a:solidFill>
              <a:prstDash val="solid"/>
              <a:miter/>
            </a:ln>
          </p:spPr>
          <p:txBody>
            <a:bodyPr rtlCol="0" anchor="ctr"/>
            <a:lstStyle/>
            <a:p>
              <a:endParaRPr lang="en-AU">
                <a:latin typeface="Aptos Display" panose="020B0004020202020204" pitchFamily="34" charset="0"/>
              </a:endParaRPr>
            </a:p>
          </p:txBody>
        </p:sp>
        <p:sp>
          <p:nvSpPr>
            <p:cNvPr id="25" name="Freeform: Shape 336">
              <a:extLst>
                <a:ext uri="{FF2B5EF4-FFF2-40B4-BE49-F238E27FC236}">
                  <a16:creationId xmlns:a16="http://schemas.microsoft.com/office/drawing/2014/main" id="{593F180D-A146-1462-8066-44C3DD6166B0}"/>
                </a:ext>
              </a:extLst>
            </p:cNvPr>
            <p:cNvSpPr/>
            <p:nvPr/>
          </p:nvSpPr>
          <p:spPr>
            <a:xfrm>
              <a:off x="1202062" y="4981729"/>
              <a:ext cx="301544" cy="297194"/>
            </a:xfrm>
            <a:custGeom>
              <a:avLst/>
              <a:gdLst>
                <a:gd name="connsiteX0" fmla="*/ 299954 w 301544"/>
                <a:gd name="connsiteY0" fmla="*/ 144648 h 297194"/>
                <a:gd name="connsiteX1" fmla="*/ 281634 w 301544"/>
                <a:gd name="connsiteY1" fmla="*/ 125515 h 297194"/>
                <a:gd name="connsiteX2" fmla="*/ 292340 w 301544"/>
                <a:gd name="connsiteY2" fmla="*/ 101284 h 297194"/>
                <a:gd name="connsiteX3" fmla="*/ 289629 w 301544"/>
                <a:gd name="connsiteY3" fmla="*/ 93843 h 297194"/>
                <a:gd name="connsiteX4" fmla="*/ 265853 w 301544"/>
                <a:gd name="connsiteY4" fmla="*/ 82178 h 297194"/>
                <a:gd name="connsiteX5" fmla="*/ 267597 w 301544"/>
                <a:gd name="connsiteY5" fmla="*/ 55733 h 297194"/>
                <a:gd name="connsiteX6" fmla="*/ 262510 w 301544"/>
                <a:gd name="connsiteY6" fmla="*/ 49678 h 297194"/>
                <a:gd name="connsiteX7" fmla="*/ 236176 w 301544"/>
                <a:gd name="connsiteY7" fmla="*/ 46831 h 297194"/>
                <a:gd name="connsiteX8" fmla="*/ 228814 w 301544"/>
                <a:gd name="connsiteY8" fmla="*/ 21382 h 297194"/>
                <a:gd name="connsiteX9" fmla="*/ 221963 w 301544"/>
                <a:gd name="connsiteY9" fmla="*/ 17419 h 297194"/>
                <a:gd name="connsiteX10" fmla="*/ 196230 w 301544"/>
                <a:gd name="connsiteY10" fmla="*/ 23726 h 297194"/>
                <a:gd name="connsiteX11" fmla="*/ 180570 w 301544"/>
                <a:gd name="connsiteY11" fmla="*/ 2350 h 297194"/>
                <a:gd name="connsiteX12" fmla="*/ 172776 w 301544"/>
                <a:gd name="connsiteY12" fmla="*/ 983 h 297194"/>
                <a:gd name="connsiteX13" fmla="*/ 150772 w 301544"/>
                <a:gd name="connsiteY13" fmla="*/ 15745 h 297194"/>
                <a:gd name="connsiteX14" fmla="*/ 128773 w 301544"/>
                <a:gd name="connsiteY14" fmla="*/ 983 h 297194"/>
                <a:gd name="connsiteX15" fmla="*/ 120979 w 301544"/>
                <a:gd name="connsiteY15" fmla="*/ 2350 h 297194"/>
                <a:gd name="connsiteX16" fmla="*/ 105319 w 301544"/>
                <a:gd name="connsiteY16" fmla="*/ 23726 h 297194"/>
                <a:gd name="connsiteX17" fmla="*/ 79595 w 301544"/>
                <a:gd name="connsiteY17" fmla="*/ 17410 h 297194"/>
                <a:gd name="connsiteX18" fmla="*/ 72744 w 301544"/>
                <a:gd name="connsiteY18" fmla="*/ 21373 h 297194"/>
                <a:gd name="connsiteX19" fmla="*/ 65383 w 301544"/>
                <a:gd name="connsiteY19" fmla="*/ 46822 h 297194"/>
                <a:gd name="connsiteX20" fmla="*/ 39044 w 301544"/>
                <a:gd name="connsiteY20" fmla="*/ 49668 h 297194"/>
                <a:gd name="connsiteX21" fmla="*/ 33956 w 301544"/>
                <a:gd name="connsiteY21" fmla="*/ 55724 h 297194"/>
                <a:gd name="connsiteX22" fmla="*/ 35700 w 301544"/>
                <a:gd name="connsiteY22" fmla="*/ 82160 h 297194"/>
                <a:gd name="connsiteX23" fmla="*/ 11911 w 301544"/>
                <a:gd name="connsiteY23" fmla="*/ 93843 h 297194"/>
                <a:gd name="connsiteX24" fmla="*/ 9204 w 301544"/>
                <a:gd name="connsiteY24" fmla="*/ 101274 h 297194"/>
                <a:gd name="connsiteX25" fmla="*/ 19915 w 301544"/>
                <a:gd name="connsiteY25" fmla="*/ 125515 h 297194"/>
                <a:gd name="connsiteX26" fmla="*/ 1591 w 301544"/>
                <a:gd name="connsiteY26" fmla="*/ 144648 h 297194"/>
                <a:gd name="connsiteX27" fmla="*/ 1591 w 301544"/>
                <a:gd name="connsiteY27" fmla="*/ 152555 h 297194"/>
                <a:gd name="connsiteX28" fmla="*/ 19910 w 301544"/>
                <a:gd name="connsiteY28" fmla="*/ 171689 h 297194"/>
                <a:gd name="connsiteX29" fmla="*/ 9204 w 301544"/>
                <a:gd name="connsiteY29" fmla="*/ 195920 h 297194"/>
                <a:gd name="connsiteX30" fmla="*/ 11916 w 301544"/>
                <a:gd name="connsiteY30" fmla="*/ 203361 h 297194"/>
                <a:gd name="connsiteX31" fmla="*/ 35691 w 301544"/>
                <a:gd name="connsiteY31" fmla="*/ 215026 h 297194"/>
                <a:gd name="connsiteX32" fmla="*/ 33947 w 301544"/>
                <a:gd name="connsiteY32" fmla="*/ 241471 h 297194"/>
                <a:gd name="connsiteX33" fmla="*/ 39035 w 301544"/>
                <a:gd name="connsiteY33" fmla="*/ 247526 h 297194"/>
                <a:gd name="connsiteX34" fmla="*/ 65368 w 301544"/>
                <a:gd name="connsiteY34" fmla="*/ 250372 h 297194"/>
                <a:gd name="connsiteX35" fmla="*/ 72730 w 301544"/>
                <a:gd name="connsiteY35" fmla="*/ 275822 h 297194"/>
                <a:gd name="connsiteX36" fmla="*/ 79581 w 301544"/>
                <a:gd name="connsiteY36" fmla="*/ 279784 h 297194"/>
                <a:gd name="connsiteX37" fmla="*/ 105314 w 301544"/>
                <a:gd name="connsiteY37" fmla="*/ 273478 h 297194"/>
                <a:gd name="connsiteX38" fmla="*/ 120974 w 301544"/>
                <a:gd name="connsiteY38" fmla="*/ 294854 h 297194"/>
                <a:gd name="connsiteX39" fmla="*/ 128769 w 301544"/>
                <a:gd name="connsiteY39" fmla="*/ 296221 h 297194"/>
                <a:gd name="connsiteX40" fmla="*/ 150772 w 301544"/>
                <a:gd name="connsiteY40" fmla="*/ 281459 h 297194"/>
                <a:gd name="connsiteX41" fmla="*/ 172771 w 301544"/>
                <a:gd name="connsiteY41" fmla="*/ 296221 h 297194"/>
                <a:gd name="connsiteX42" fmla="*/ 175953 w 301544"/>
                <a:gd name="connsiteY42" fmla="*/ 297188 h 297194"/>
                <a:gd name="connsiteX43" fmla="*/ 180565 w 301544"/>
                <a:gd name="connsiteY43" fmla="*/ 294854 h 297194"/>
                <a:gd name="connsiteX44" fmla="*/ 196226 w 301544"/>
                <a:gd name="connsiteY44" fmla="*/ 273478 h 297194"/>
                <a:gd name="connsiteX45" fmla="*/ 221950 w 301544"/>
                <a:gd name="connsiteY45" fmla="*/ 279794 h 297194"/>
                <a:gd name="connsiteX46" fmla="*/ 228800 w 301544"/>
                <a:gd name="connsiteY46" fmla="*/ 275831 h 297194"/>
                <a:gd name="connsiteX47" fmla="*/ 236162 w 301544"/>
                <a:gd name="connsiteY47" fmla="*/ 250382 h 297194"/>
                <a:gd name="connsiteX48" fmla="*/ 262500 w 301544"/>
                <a:gd name="connsiteY48" fmla="*/ 247535 h 297194"/>
                <a:gd name="connsiteX49" fmla="*/ 267589 w 301544"/>
                <a:gd name="connsiteY49" fmla="*/ 241480 h 297194"/>
                <a:gd name="connsiteX50" fmla="*/ 265845 w 301544"/>
                <a:gd name="connsiteY50" fmla="*/ 215045 h 297194"/>
                <a:gd name="connsiteX51" fmla="*/ 289633 w 301544"/>
                <a:gd name="connsiteY51" fmla="*/ 203361 h 297194"/>
                <a:gd name="connsiteX52" fmla="*/ 292340 w 301544"/>
                <a:gd name="connsiteY52" fmla="*/ 195929 h 297194"/>
                <a:gd name="connsiteX53" fmla="*/ 281630 w 301544"/>
                <a:gd name="connsiteY53" fmla="*/ 171689 h 297194"/>
                <a:gd name="connsiteX54" fmla="*/ 299954 w 301544"/>
                <a:gd name="connsiteY54" fmla="*/ 152555 h 297194"/>
                <a:gd name="connsiteX55" fmla="*/ 299954 w 301544"/>
                <a:gd name="connsiteY55" fmla="*/ 144648 h 297194"/>
                <a:gd name="connsiteX56" fmla="*/ 270728 w 301544"/>
                <a:gd name="connsiteY56" fmla="*/ 166545 h 297194"/>
                <a:gd name="connsiteX57" fmla="*/ 269625 w 301544"/>
                <a:gd name="connsiteY57" fmla="*/ 172805 h 297194"/>
                <a:gd name="connsiteX58" fmla="*/ 279666 w 301544"/>
                <a:gd name="connsiteY58" fmla="*/ 195529 h 297194"/>
                <a:gd name="connsiteX59" fmla="*/ 257370 w 301544"/>
                <a:gd name="connsiteY59" fmla="*/ 206468 h 297194"/>
                <a:gd name="connsiteX60" fmla="*/ 254189 w 301544"/>
                <a:gd name="connsiteY60" fmla="*/ 211975 h 297194"/>
                <a:gd name="connsiteX61" fmla="*/ 255822 w 301544"/>
                <a:gd name="connsiteY61" fmla="*/ 236764 h 297194"/>
                <a:gd name="connsiteX62" fmla="*/ 231125 w 301544"/>
                <a:gd name="connsiteY62" fmla="*/ 239434 h 297194"/>
                <a:gd name="connsiteX63" fmla="*/ 226251 w 301544"/>
                <a:gd name="connsiteY63" fmla="*/ 243526 h 297194"/>
                <a:gd name="connsiteX64" fmla="*/ 219345 w 301544"/>
                <a:gd name="connsiteY64" fmla="*/ 267386 h 297194"/>
                <a:gd name="connsiteX65" fmla="*/ 195235 w 301544"/>
                <a:gd name="connsiteY65" fmla="*/ 261460 h 297194"/>
                <a:gd name="connsiteX66" fmla="*/ 189263 w 301544"/>
                <a:gd name="connsiteY66" fmla="*/ 263637 h 297194"/>
                <a:gd name="connsiteX67" fmla="*/ 174585 w 301544"/>
                <a:gd name="connsiteY67" fmla="*/ 283672 h 297194"/>
                <a:gd name="connsiteX68" fmla="*/ 153958 w 301544"/>
                <a:gd name="connsiteY68" fmla="*/ 269832 h 297194"/>
                <a:gd name="connsiteX69" fmla="*/ 147586 w 301544"/>
                <a:gd name="connsiteY69" fmla="*/ 269832 h 297194"/>
                <a:gd name="connsiteX70" fmla="*/ 126955 w 301544"/>
                <a:gd name="connsiteY70" fmla="*/ 283672 h 297194"/>
                <a:gd name="connsiteX71" fmla="*/ 112277 w 301544"/>
                <a:gd name="connsiteY71" fmla="*/ 263637 h 297194"/>
                <a:gd name="connsiteX72" fmla="*/ 107668 w 301544"/>
                <a:gd name="connsiteY72" fmla="*/ 261302 h 297194"/>
                <a:gd name="connsiteX73" fmla="*/ 106305 w 301544"/>
                <a:gd name="connsiteY73" fmla="*/ 261460 h 297194"/>
                <a:gd name="connsiteX74" fmla="*/ 82186 w 301544"/>
                <a:gd name="connsiteY74" fmla="*/ 267376 h 297194"/>
                <a:gd name="connsiteX75" fmla="*/ 75279 w 301544"/>
                <a:gd name="connsiteY75" fmla="*/ 243517 h 297194"/>
                <a:gd name="connsiteX76" fmla="*/ 70405 w 301544"/>
                <a:gd name="connsiteY76" fmla="*/ 239424 h 297194"/>
                <a:gd name="connsiteX77" fmla="*/ 45713 w 301544"/>
                <a:gd name="connsiteY77" fmla="*/ 236755 h 297194"/>
                <a:gd name="connsiteX78" fmla="*/ 47346 w 301544"/>
                <a:gd name="connsiteY78" fmla="*/ 211956 h 297194"/>
                <a:gd name="connsiteX79" fmla="*/ 44160 w 301544"/>
                <a:gd name="connsiteY79" fmla="*/ 206449 h 297194"/>
                <a:gd name="connsiteX80" fmla="*/ 21878 w 301544"/>
                <a:gd name="connsiteY80" fmla="*/ 195520 h 297194"/>
                <a:gd name="connsiteX81" fmla="*/ 31914 w 301544"/>
                <a:gd name="connsiteY81" fmla="*/ 172805 h 297194"/>
                <a:gd name="connsiteX82" fmla="*/ 30812 w 301544"/>
                <a:gd name="connsiteY82" fmla="*/ 166545 h 297194"/>
                <a:gd name="connsiteX83" fmla="*/ 13632 w 301544"/>
                <a:gd name="connsiteY83" fmla="*/ 148602 h 297194"/>
                <a:gd name="connsiteX84" fmla="*/ 30817 w 301544"/>
                <a:gd name="connsiteY84" fmla="*/ 130659 h 297194"/>
                <a:gd name="connsiteX85" fmla="*/ 31919 w 301544"/>
                <a:gd name="connsiteY85" fmla="*/ 124399 h 297194"/>
                <a:gd name="connsiteX86" fmla="*/ 21878 w 301544"/>
                <a:gd name="connsiteY86" fmla="*/ 101674 h 297194"/>
                <a:gd name="connsiteX87" fmla="*/ 44174 w 301544"/>
                <a:gd name="connsiteY87" fmla="*/ 90736 h 297194"/>
                <a:gd name="connsiteX88" fmla="*/ 47355 w 301544"/>
                <a:gd name="connsiteY88" fmla="*/ 85229 h 297194"/>
                <a:gd name="connsiteX89" fmla="*/ 45723 w 301544"/>
                <a:gd name="connsiteY89" fmla="*/ 60440 h 297194"/>
                <a:gd name="connsiteX90" fmla="*/ 70419 w 301544"/>
                <a:gd name="connsiteY90" fmla="*/ 57770 h 297194"/>
                <a:gd name="connsiteX91" fmla="*/ 75293 w 301544"/>
                <a:gd name="connsiteY91" fmla="*/ 53678 h 297194"/>
                <a:gd name="connsiteX92" fmla="*/ 82200 w 301544"/>
                <a:gd name="connsiteY92" fmla="*/ 29819 h 297194"/>
                <a:gd name="connsiteX93" fmla="*/ 106310 w 301544"/>
                <a:gd name="connsiteY93" fmla="*/ 35744 h 297194"/>
                <a:gd name="connsiteX94" fmla="*/ 112282 w 301544"/>
                <a:gd name="connsiteY94" fmla="*/ 33567 h 297194"/>
                <a:gd name="connsiteX95" fmla="*/ 126960 w 301544"/>
                <a:gd name="connsiteY95" fmla="*/ 13531 h 297194"/>
                <a:gd name="connsiteX96" fmla="*/ 147586 w 301544"/>
                <a:gd name="connsiteY96" fmla="*/ 27372 h 297194"/>
                <a:gd name="connsiteX97" fmla="*/ 153958 w 301544"/>
                <a:gd name="connsiteY97" fmla="*/ 27372 h 297194"/>
                <a:gd name="connsiteX98" fmla="*/ 174589 w 301544"/>
                <a:gd name="connsiteY98" fmla="*/ 13531 h 297194"/>
                <a:gd name="connsiteX99" fmla="*/ 189268 w 301544"/>
                <a:gd name="connsiteY99" fmla="*/ 33567 h 297194"/>
                <a:gd name="connsiteX100" fmla="*/ 195240 w 301544"/>
                <a:gd name="connsiteY100" fmla="*/ 35744 h 297194"/>
                <a:gd name="connsiteX101" fmla="*/ 219359 w 301544"/>
                <a:gd name="connsiteY101" fmla="*/ 29828 h 297194"/>
                <a:gd name="connsiteX102" fmla="*/ 226265 w 301544"/>
                <a:gd name="connsiteY102" fmla="*/ 53686 h 297194"/>
                <a:gd name="connsiteX103" fmla="*/ 231139 w 301544"/>
                <a:gd name="connsiteY103" fmla="*/ 57779 h 297194"/>
                <a:gd name="connsiteX104" fmla="*/ 255831 w 301544"/>
                <a:gd name="connsiteY104" fmla="*/ 60449 h 297194"/>
                <a:gd name="connsiteX105" fmla="*/ 254198 w 301544"/>
                <a:gd name="connsiteY105" fmla="*/ 85248 h 297194"/>
                <a:gd name="connsiteX106" fmla="*/ 257385 w 301544"/>
                <a:gd name="connsiteY106" fmla="*/ 90754 h 297194"/>
                <a:gd name="connsiteX107" fmla="*/ 279666 w 301544"/>
                <a:gd name="connsiteY107" fmla="*/ 101684 h 297194"/>
                <a:gd name="connsiteX108" fmla="*/ 269630 w 301544"/>
                <a:gd name="connsiteY108" fmla="*/ 124399 h 297194"/>
                <a:gd name="connsiteX109" fmla="*/ 270732 w 301544"/>
                <a:gd name="connsiteY109" fmla="*/ 130659 h 297194"/>
                <a:gd name="connsiteX110" fmla="*/ 287912 w 301544"/>
                <a:gd name="connsiteY110" fmla="*/ 148602 h 297194"/>
                <a:gd name="connsiteX111" fmla="*/ 270728 w 301544"/>
                <a:gd name="connsiteY111" fmla="*/ 166545 h 29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01544" h="297194">
                  <a:moveTo>
                    <a:pt x="299954" y="144648"/>
                  </a:moveTo>
                  <a:lnTo>
                    <a:pt x="281634" y="125515"/>
                  </a:lnTo>
                  <a:lnTo>
                    <a:pt x="292340" y="101284"/>
                  </a:lnTo>
                  <a:cubicBezTo>
                    <a:pt x="293582" y="98484"/>
                    <a:pt x="292382" y="95200"/>
                    <a:pt x="289629" y="93843"/>
                  </a:cubicBezTo>
                  <a:lnTo>
                    <a:pt x="265853" y="82178"/>
                  </a:lnTo>
                  <a:lnTo>
                    <a:pt x="267597" y="55733"/>
                  </a:lnTo>
                  <a:cubicBezTo>
                    <a:pt x="267797" y="52682"/>
                    <a:pt x="265556" y="50013"/>
                    <a:pt x="262510" y="49678"/>
                  </a:cubicBezTo>
                  <a:lnTo>
                    <a:pt x="236176" y="46831"/>
                  </a:lnTo>
                  <a:lnTo>
                    <a:pt x="228814" y="21382"/>
                  </a:lnTo>
                  <a:cubicBezTo>
                    <a:pt x="227963" y="18433"/>
                    <a:pt x="224959" y="16684"/>
                    <a:pt x="221963" y="17419"/>
                  </a:cubicBezTo>
                  <a:lnTo>
                    <a:pt x="196230" y="23726"/>
                  </a:lnTo>
                  <a:lnTo>
                    <a:pt x="180570" y="2350"/>
                  </a:lnTo>
                  <a:cubicBezTo>
                    <a:pt x="178757" y="-133"/>
                    <a:pt x="175311" y="-747"/>
                    <a:pt x="172776" y="983"/>
                  </a:cubicBezTo>
                  <a:lnTo>
                    <a:pt x="150772" y="15745"/>
                  </a:lnTo>
                  <a:lnTo>
                    <a:pt x="128773" y="983"/>
                  </a:lnTo>
                  <a:cubicBezTo>
                    <a:pt x="126229" y="-738"/>
                    <a:pt x="122788" y="-124"/>
                    <a:pt x="120979" y="2350"/>
                  </a:cubicBezTo>
                  <a:lnTo>
                    <a:pt x="105319" y="23726"/>
                  </a:lnTo>
                  <a:lnTo>
                    <a:pt x="79595" y="17410"/>
                  </a:lnTo>
                  <a:cubicBezTo>
                    <a:pt x="76628" y="16684"/>
                    <a:pt x="73596" y="18433"/>
                    <a:pt x="72744" y="21373"/>
                  </a:cubicBezTo>
                  <a:lnTo>
                    <a:pt x="65383" y="46822"/>
                  </a:lnTo>
                  <a:lnTo>
                    <a:pt x="39044" y="49668"/>
                  </a:lnTo>
                  <a:cubicBezTo>
                    <a:pt x="35998" y="50003"/>
                    <a:pt x="33756" y="52673"/>
                    <a:pt x="33956" y="55724"/>
                  </a:cubicBezTo>
                  <a:lnTo>
                    <a:pt x="35700" y="82160"/>
                  </a:lnTo>
                  <a:lnTo>
                    <a:pt x="11911" y="93843"/>
                  </a:lnTo>
                  <a:cubicBezTo>
                    <a:pt x="9162" y="95192"/>
                    <a:pt x="7967" y="98475"/>
                    <a:pt x="9204" y="101274"/>
                  </a:cubicBezTo>
                  <a:lnTo>
                    <a:pt x="19915" y="125515"/>
                  </a:lnTo>
                  <a:lnTo>
                    <a:pt x="1591" y="144648"/>
                  </a:lnTo>
                  <a:cubicBezTo>
                    <a:pt x="-530" y="146863"/>
                    <a:pt x="-530" y="150341"/>
                    <a:pt x="1591" y="152555"/>
                  </a:cubicBezTo>
                  <a:lnTo>
                    <a:pt x="19910" y="171689"/>
                  </a:lnTo>
                  <a:lnTo>
                    <a:pt x="9204" y="195920"/>
                  </a:lnTo>
                  <a:cubicBezTo>
                    <a:pt x="7962" y="198720"/>
                    <a:pt x="9162" y="202003"/>
                    <a:pt x="11916" y="203361"/>
                  </a:cubicBezTo>
                  <a:lnTo>
                    <a:pt x="35691" y="215026"/>
                  </a:lnTo>
                  <a:lnTo>
                    <a:pt x="33947" y="241471"/>
                  </a:lnTo>
                  <a:cubicBezTo>
                    <a:pt x="33747" y="244522"/>
                    <a:pt x="35989" y="247192"/>
                    <a:pt x="39035" y="247526"/>
                  </a:cubicBezTo>
                  <a:lnTo>
                    <a:pt x="65368" y="250372"/>
                  </a:lnTo>
                  <a:lnTo>
                    <a:pt x="72730" y="275822"/>
                  </a:lnTo>
                  <a:cubicBezTo>
                    <a:pt x="73586" y="278761"/>
                    <a:pt x="76568" y="280501"/>
                    <a:pt x="79581" y="279784"/>
                  </a:cubicBezTo>
                  <a:lnTo>
                    <a:pt x="105314" y="273478"/>
                  </a:lnTo>
                  <a:lnTo>
                    <a:pt x="120974" y="294854"/>
                  </a:lnTo>
                  <a:cubicBezTo>
                    <a:pt x="122778" y="297319"/>
                    <a:pt x="126211" y="297942"/>
                    <a:pt x="128769" y="296221"/>
                  </a:cubicBezTo>
                  <a:lnTo>
                    <a:pt x="150772" y="281459"/>
                  </a:lnTo>
                  <a:lnTo>
                    <a:pt x="172771" y="296221"/>
                  </a:lnTo>
                  <a:cubicBezTo>
                    <a:pt x="173747" y="296882"/>
                    <a:pt x="174854" y="297188"/>
                    <a:pt x="175953" y="297188"/>
                  </a:cubicBezTo>
                  <a:cubicBezTo>
                    <a:pt x="177715" y="297188"/>
                    <a:pt x="179449" y="296379"/>
                    <a:pt x="180565" y="294854"/>
                  </a:cubicBezTo>
                  <a:lnTo>
                    <a:pt x="196226" y="273478"/>
                  </a:lnTo>
                  <a:lnTo>
                    <a:pt x="221950" y="279794"/>
                  </a:lnTo>
                  <a:cubicBezTo>
                    <a:pt x="224930" y="280529"/>
                    <a:pt x="227949" y="278780"/>
                    <a:pt x="228800" y="275831"/>
                  </a:cubicBezTo>
                  <a:lnTo>
                    <a:pt x="236162" y="250382"/>
                  </a:lnTo>
                  <a:lnTo>
                    <a:pt x="262500" y="247535"/>
                  </a:lnTo>
                  <a:cubicBezTo>
                    <a:pt x="265547" y="247200"/>
                    <a:pt x="267789" y="244531"/>
                    <a:pt x="267589" y="241480"/>
                  </a:cubicBezTo>
                  <a:lnTo>
                    <a:pt x="265845" y="215045"/>
                  </a:lnTo>
                  <a:lnTo>
                    <a:pt x="289633" y="203361"/>
                  </a:lnTo>
                  <a:cubicBezTo>
                    <a:pt x="292382" y="202013"/>
                    <a:pt x="293578" y="198729"/>
                    <a:pt x="292340" y="195929"/>
                  </a:cubicBezTo>
                  <a:lnTo>
                    <a:pt x="281630" y="171689"/>
                  </a:lnTo>
                  <a:lnTo>
                    <a:pt x="299954" y="152555"/>
                  </a:lnTo>
                  <a:cubicBezTo>
                    <a:pt x="302075" y="150341"/>
                    <a:pt x="302075" y="146863"/>
                    <a:pt x="299954" y="144648"/>
                  </a:cubicBezTo>
                  <a:close/>
                  <a:moveTo>
                    <a:pt x="270728" y="166545"/>
                  </a:moveTo>
                  <a:cubicBezTo>
                    <a:pt x="269123" y="168219"/>
                    <a:pt x="268691" y="170693"/>
                    <a:pt x="269625" y="172805"/>
                  </a:cubicBezTo>
                  <a:lnTo>
                    <a:pt x="279666" y="195529"/>
                  </a:lnTo>
                  <a:lnTo>
                    <a:pt x="257370" y="206468"/>
                  </a:lnTo>
                  <a:cubicBezTo>
                    <a:pt x="255291" y="207491"/>
                    <a:pt x="254036" y="209668"/>
                    <a:pt x="254189" y="211975"/>
                  </a:cubicBezTo>
                  <a:lnTo>
                    <a:pt x="255822" y="236764"/>
                  </a:lnTo>
                  <a:lnTo>
                    <a:pt x="231125" y="239434"/>
                  </a:lnTo>
                  <a:cubicBezTo>
                    <a:pt x="228818" y="239685"/>
                    <a:pt x="226893" y="241303"/>
                    <a:pt x="226251" y="243526"/>
                  </a:cubicBezTo>
                  <a:lnTo>
                    <a:pt x="219345" y="267386"/>
                  </a:lnTo>
                  <a:lnTo>
                    <a:pt x="195235" y="261460"/>
                  </a:lnTo>
                  <a:cubicBezTo>
                    <a:pt x="192979" y="260892"/>
                    <a:pt x="190626" y="261776"/>
                    <a:pt x="189263" y="263637"/>
                  </a:cubicBezTo>
                  <a:lnTo>
                    <a:pt x="174585" y="283672"/>
                  </a:lnTo>
                  <a:lnTo>
                    <a:pt x="153958" y="269832"/>
                  </a:lnTo>
                  <a:cubicBezTo>
                    <a:pt x="152032" y="268530"/>
                    <a:pt x="149512" y="268530"/>
                    <a:pt x="147586" y="269832"/>
                  </a:cubicBezTo>
                  <a:lnTo>
                    <a:pt x="126955" y="283672"/>
                  </a:lnTo>
                  <a:lnTo>
                    <a:pt x="112277" y="263637"/>
                  </a:lnTo>
                  <a:cubicBezTo>
                    <a:pt x="111188" y="262149"/>
                    <a:pt x="109463" y="261302"/>
                    <a:pt x="107668" y="261302"/>
                  </a:cubicBezTo>
                  <a:cubicBezTo>
                    <a:pt x="107216" y="261302"/>
                    <a:pt x="106761" y="261349"/>
                    <a:pt x="106305" y="261460"/>
                  </a:cubicBezTo>
                  <a:lnTo>
                    <a:pt x="82186" y="267376"/>
                  </a:lnTo>
                  <a:lnTo>
                    <a:pt x="75279" y="243517"/>
                  </a:lnTo>
                  <a:cubicBezTo>
                    <a:pt x="74637" y="241294"/>
                    <a:pt x="72712" y="239675"/>
                    <a:pt x="70405" y="239424"/>
                  </a:cubicBezTo>
                  <a:lnTo>
                    <a:pt x="45713" y="236755"/>
                  </a:lnTo>
                  <a:lnTo>
                    <a:pt x="47346" y="211956"/>
                  </a:lnTo>
                  <a:cubicBezTo>
                    <a:pt x="47499" y="209650"/>
                    <a:pt x="46244" y="207472"/>
                    <a:pt x="44160" y="206449"/>
                  </a:cubicBezTo>
                  <a:lnTo>
                    <a:pt x="21878" y="195520"/>
                  </a:lnTo>
                  <a:lnTo>
                    <a:pt x="31914" y="172805"/>
                  </a:lnTo>
                  <a:cubicBezTo>
                    <a:pt x="32849" y="170693"/>
                    <a:pt x="32417" y="168219"/>
                    <a:pt x="30812" y="166545"/>
                  </a:cubicBezTo>
                  <a:lnTo>
                    <a:pt x="13632" y="148602"/>
                  </a:lnTo>
                  <a:lnTo>
                    <a:pt x="30817" y="130659"/>
                  </a:lnTo>
                  <a:cubicBezTo>
                    <a:pt x="32421" y="128984"/>
                    <a:pt x="32854" y="126510"/>
                    <a:pt x="31919" y="124399"/>
                  </a:cubicBezTo>
                  <a:lnTo>
                    <a:pt x="21878" y="101674"/>
                  </a:lnTo>
                  <a:lnTo>
                    <a:pt x="44174" y="90736"/>
                  </a:lnTo>
                  <a:cubicBezTo>
                    <a:pt x="46253" y="89713"/>
                    <a:pt x="47509" y="87535"/>
                    <a:pt x="47355" y="85229"/>
                  </a:cubicBezTo>
                  <a:lnTo>
                    <a:pt x="45723" y="60440"/>
                  </a:lnTo>
                  <a:lnTo>
                    <a:pt x="70419" y="57770"/>
                  </a:lnTo>
                  <a:cubicBezTo>
                    <a:pt x="72726" y="57519"/>
                    <a:pt x="74651" y="55901"/>
                    <a:pt x="75293" y="53678"/>
                  </a:cubicBezTo>
                  <a:lnTo>
                    <a:pt x="82200" y="29819"/>
                  </a:lnTo>
                  <a:lnTo>
                    <a:pt x="106310" y="35744"/>
                  </a:lnTo>
                  <a:cubicBezTo>
                    <a:pt x="108542" y="36283"/>
                    <a:pt x="110919" y="35427"/>
                    <a:pt x="112282" y="33567"/>
                  </a:cubicBezTo>
                  <a:lnTo>
                    <a:pt x="126960" y="13531"/>
                  </a:lnTo>
                  <a:lnTo>
                    <a:pt x="147586" y="27372"/>
                  </a:lnTo>
                  <a:cubicBezTo>
                    <a:pt x="149512" y="28674"/>
                    <a:pt x="152032" y="28674"/>
                    <a:pt x="153958" y="27372"/>
                  </a:cubicBezTo>
                  <a:lnTo>
                    <a:pt x="174589" y="13531"/>
                  </a:lnTo>
                  <a:lnTo>
                    <a:pt x="189268" y="33567"/>
                  </a:lnTo>
                  <a:cubicBezTo>
                    <a:pt x="190626" y="35427"/>
                    <a:pt x="192960" y="36283"/>
                    <a:pt x="195240" y="35744"/>
                  </a:cubicBezTo>
                  <a:lnTo>
                    <a:pt x="219359" y="29828"/>
                  </a:lnTo>
                  <a:lnTo>
                    <a:pt x="226265" y="53686"/>
                  </a:lnTo>
                  <a:cubicBezTo>
                    <a:pt x="226907" y="55910"/>
                    <a:pt x="228832" y="57529"/>
                    <a:pt x="231139" y="57779"/>
                  </a:cubicBezTo>
                  <a:lnTo>
                    <a:pt x="255831" y="60449"/>
                  </a:lnTo>
                  <a:lnTo>
                    <a:pt x="254198" y="85248"/>
                  </a:lnTo>
                  <a:cubicBezTo>
                    <a:pt x="254045" y="87555"/>
                    <a:pt x="255301" y="89731"/>
                    <a:pt x="257385" y="90754"/>
                  </a:cubicBezTo>
                  <a:lnTo>
                    <a:pt x="279666" y="101684"/>
                  </a:lnTo>
                  <a:lnTo>
                    <a:pt x="269630" y="124399"/>
                  </a:lnTo>
                  <a:cubicBezTo>
                    <a:pt x="268696" y="126510"/>
                    <a:pt x="269128" y="128984"/>
                    <a:pt x="270732" y="130659"/>
                  </a:cubicBezTo>
                  <a:lnTo>
                    <a:pt x="287912" y="148602"/>
                  </a:lnTo>
                  <a:lnTo>
                    <a:pt x="270728" y="166545"/>
                  </a:lnTo>
                  <a:close/>
                </a:path>
              </a:pathLst>
            </a:custGeom>
            <a:grpFill/>
            <a:ln w="9525" cap="flat">
              <a:solidFill>
                <a:schemeClr val="accent1"/>
              </a:solidFill>
              <a:prstDash val="solid"/>
              <a:miter/>
            </a:ln>
          </p:spPr>
          <p:txBody>
            <a:bodyPr rtlCol="0" anchor="ctr"/>
            <a:lstStyle/>
            <a:p>
              <a:endParaRPr lang="en-AU">
                <a:latin typeface="Aptos Display" panose="020B0004020202020204" pitchFamily="34" charset="0"/>
              </a:endParaRPr>
            </a:p>
          </p:txBody>
        </p:sp>
        <p:sp>
          <p:nvSpPr>
            <p:cNvPr id="26" name="Freeform: Shape 337">
              <a:extLst>
                <a:ext uri="{FF2B5EF4-FFF2-40B4-BE49-F238E27FC236}">
                  <a16:creationId xmlns:a16="http://schemas.microsoft.com/office/drawing/2014/main" id="{ABB8801E-13D7-F1E9-1114-563B913A326F}"/>
                </a:ext>
              </a:extLst>
            </p:cNvPr>
            <p:cNvSpPr/>
            <p:nvPr/>
          </p:nvSpPr>
          <p:spPr>
            <a:xfrm>
              <a:off x="1320902" y="5073478"/>
              <a:ext cx="63865" cy="113704"/>
            </a:xfrm>
            <a:custGeom>
              <a:avLst/>
              <a:gdLst>
                <a:gd name="connsiteX0" fmla="*/ 54490 w 63865"/>
                <a:gd name="connsiteY0" fmla="*/ 19339 h 113704"/>
                <a:gd name="connsiteX1" fmla="*/ 37649 w 63865"/>
                <a:gd name="connsiteY1" fmla="*/ 12874 h 113704"/>
                <a:gd name="connsiteX2" fmla="*/ 37649 w 63865"/>
                <a:gd name="connsiteY2" fmla="*/ 5711 h 113704"/>
                <a:gd name="connsiteX3" fmla="*/ 31933 w 63865"/>
                <a:gd name="connsiteY3" fmla="*/ 0 h 113704"/>
                <a:gd name="connsiteX4" fmla="*/ 26217 w 63865"/>
                <a:gd name="connsiteY4" fmla="*/ 5711 h 113704"/>
                <a:gd name="connsiteX5" fmla="*/ 26217 w 63865"/>
                <a:gd name="connsiteY5" fmla="*/ 12921 h 113704"/>
                <a:gd name="connsiteX6" fmla="*/ 9051 w 63865"/>
                <a:gd name="connsiteY6" fmla="*/ 21692 h 113704"/>
                <a:gd name="connsiteX7" fmla="*/ 3320 w 63865"/>
                <a:gd name="connsiteY7" fmla="*/ 37998 h 113704"/>
                <a:gd name="connsiteX8" fmla="*/ 30077 w 63865"/>
                <a:gd name="connsiteY8" fmla="*/ 61057 h 113704"/>
                <a:gd name="connsiteX9" fmla="*/ 49137 w 63865"/>
                <a:gd name="connsiteY9" fmla="*/ 76153 h 113704"/>
                <a:gd name="connsiteX10" fmla="*/ 31933 w 63865"/>
                <a:gd name="connsiteY10" fmla="*/ 89763 h 113704"/>
                <a:gd name="connsiteX11" fmla="*/ 11432 w 63865"/>
                <a:gd name="connsiteY11" fmla="*/ 76153 h 113704"/>
                <a:gd name="connsiteX12" fmla="*/ 5716 w 63865"/>
                <a:gd name="connsiteY12" fmla="*/ 70442 h 113704"/>
                <a:gd name="connsiteX13" fmla="*/ 0 w 63865"/>
                <a:gd name="connsiteY13" fmla="*/ 76153 h 113704"/>
                <a:gd name="connsiteX14" fmla="*/ 26217 w 63865"/>
                <a:gd name="connsiteY14" fmla="*/ 100766 h 113704"/>
                <a:gd name="connsiteX15" fmla="*/ 26217 w 63865"/>
                <a:gd name="connsiteY15" fmla="*/ 107994 h 113704"/>
                <a:gd name="connsiteX16" fmla="*/ 31933 w 63865"/>
                <a:gd name="connsiteY16" fmla="*/ 113705 h 113704"/>
                <a:gd name="connsiteX17" fmla="*/ 37649 w 63865"/>
                <a:gd name="connsiteY17" fmla="*/ 107994 h 113704"/>
                <a:gd name="connsiteX18" fmla="*/ 37649 w 63865"/>
                <a:gd name="connsiteY18" fmla="*/ 100729 h 113704"/>
                <a:gd name="connsiteX19" fmla="*/ 60568 w 63865"/>
                <a:gd name="connsiteY19" fmla="*/ 76153 h 113704"/>
                <a:gd name="connsiteX20" fmla="*/ 33788 w 63865"/>
                <a:gd name="connsiteY20" fmla="*/ 50248 h 113704"/>
                <a:gd name="connsiteX21" fmla="*/ 14706 w 63865"/>
                <a:gd name="connsiteY21" fmla="*/ 37012 h 113704"/>
                <a:gd name="connsiteX22" fmla="*/ 17468 w 63865"/>
                <a:gd name="connsiteY22" fmla="*/ 29422 h 113704"/>
                <a:gd name="connsiteX23" fmla="*/ 31272 w 63865"/>
                <a:gd name="connsiteY23" fmla="*/ 23906 h 113704"/>
                <a:gd name="connsiteX24" fmla="*/ 32597 w 63865"/>
                <a:gd name="connsiteY24" fmla="*/ 23906 h 113704"/>
                <a:gd name="connsiteX25" fmla="*/ 47420 w 63865"/>
                <a:gd name="connsiteY25" fmla="*/ 28315 h 113704"/>
                <a:gd name="connsiteX26" fmla="*/ 52433 w 63865"/>
                <a:gd name="connsiteY26" fmla="*/ 37505 h 113704"/>
                <a:gd name="connsiteX27" fmla="*/ 58149 w 63865"/>
                <a:gd name="connsiteY27" fmla="*/ 43216 h 113704"/>
                <a:gd name="connsiteX28" fmla="*/ 63865 w 63865"/>
                <a:gd name="connsiteY28" fmla="*/ 37505 h 113704"/>
                <a:gd name="connsiteX29" fmla="*/ 54490 w 63865"/>
                <a:gd name="connsiteY29" fmla="*/ 19339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3865" h="113704">
                  <a:moveTo>
                    <a:pt x="54490" y="19339"/>
                  </a:moveTo>
                  <a:cubicBezTo>
                    <a:pt x="50378" y="16111"/>
                    <a:pt x="44146" y="13766"/>
                    <a:pt x="37649" y="12874"/>
                  </a:cubicBezTo>
                  <a:lnTo>
                    <a:pt x="37649" y="5711"/>
                  </a:lnTo>
                  <a:cubicBezTo>
                    <a:pt x="37649" y="2558"/>
                    <a:pt x="35090" y="0"/>
                    <a:pt x="31933" y="0"/>
                  </a:cubicBezTo>
                  <a:cubicBezTo>
                    <a:pt x="28775" y="0"/>
                    <a:pt x="26217" y="2558"/>
                    <a:pt x="26217" y="5711"/>
                  </a:cubicBezTo>
                  <a:lnTo>
                    <a:pt x="26217" y="12921"/>
                  </a:lnTo>
                  <a:cubicBezTo>
                    <a:pt x="19357" y="14008"/>
                    <a:pt x="13283" y="17078"/>
                    <a:pt x="9051" y="21692"/>
                  </a:cubicBezTo>
                  <a:cubicBezTo>
                    <a:pt x="4846" y="26278"/>
                    <a:pt x="2809" y="32063"/>
                    <a:pt x="3320" y="37998"/>
                  </a:cubicBezTo>
                  <a:cubicBezTo>
                    <a:pt x="4562" y="52304"/>
                    <a:pt x="21161" y="57997"/>
                    <a:pt x="30077" y="61057"/>
                  </a:cubicBezTo>
                  <a:cubicBezTo>
                    <a:pt x="42722" y="65401"/>
                    <a:pt x="49137" y="70479"/>
                    <a:pt x="49137" y="76153"/>
                  </a:cubicBezTo>
                  <a:cubicBezTo>
                    <a:pt x="49137" y="84032"/>
                    <a:pt x="41900" y="89763"/>
                    <a:pt x="31933" y="89763"/>
                  </a:cubicBezTo>
                  <a:cubicBezTo>
                    <a:pt x="21203" y="89763"/>
                    <a:pt x="11432" y="83269"/>
                    <a:pt x="11432" y="76153"/>
                  </a:cubicBezTo>
                  <a:cubicBezTo>
                    <a:pt x="11432" y="73001"/>
                    <a:pt x="8873" y="70442"/>
                    <a:pt x="5716" y="70442"/>
                  </a:cubicBezTo>
                  <a:cubicBezTo>
                    <a:pt x="2557" y="70442"/>
                    <a:pt x="0" y="73001"/>
                    <a:pt x="0" y="76153"/>
                  </a:cubicBezTo>
                  <a:cubicBezTo>
                    <a:pt x="0" y="88200"/>
                    <a:pt x="11524" y="98589"/>
                    <a:pt x="26217" y="100766"/>
                  </a:cubicBezTo>
                  <a:lnTo>
                    <a:pt x="26217" y="107994"/>
                  </a:lnTo>
                  <a:cubicBezTo>
                    <a:pt x="26217" y="111147"/>
                    <a:pt x="28775" y="113705"/>
                    <a:pt x="31933" y="113705"/>
                  </a:cubicBezTo>
                  <a:cubicBezTo>
                    <a:pt x="35090" y="113705"/>
                    <a:pt x="37649" y="111147"/>
                    <a:pt x="37649" y="107994"/>
                  </a:cubicBezTo>
                  <a:lnTo>
                    <a:pt x="37649" y="100729"/>
                  </a:lnTo>
                  <a:cubicBezTo>
                    <a:pt x="51047" y="98543"/>
                    <a:pt x="60568" y="88702"/>
                    <a:pt x="60568" y="76153"/>
                  </a:cubicBezTo>
                  <a:cubicBezTo>
                    <a:pt x="60568" y="59439"/>
                    <a:pt x="40411" y="52518"/>
                    <a:pt x="33788" y="50248"/>
                  </a:cubicBezTo>
                  <a:cubicBezTo>
                    <a:pt x="20659" y="45737"/>
                    <a:pt x="15133" y="41904"/>
                    <a:pt x="14706" y="37012"/>
                  </a:cubicBezTo>
                  <a:cubicBezTo>
                    <a:pt x="14408" y="33552"/>
                    <a:pt x="16045" y="30975"/>
                    <a:pt x="17468" y="29422"/>
                  </a:cubicBezTo>
                  <a:cubicBezTo>
                    <a:pt x="20524" y="26092"/>
                    <a:pt x="25644" y="24054"/>
                    <a:pt x="31272" y="23906"/>
                  </a:cubicBezTo>
                  <a:cubicBezTo>
                    <a:pt x="31710" y="23962"/>
                    <a:pt x="32160" y="23962"/>
                    <a:pt x="32597" y="23906"/>
                  </a:cubicBezTo>
                  <a:cubicBezTo>
                    <a:pt x="38142" y="24045"/>
                    <a:pt x="44290" y="25859"/>
                    <a:pt x="47420" y="28315"/>
                  </a:cubicBezTo>
                  <a:cubicBezTo>
                    <a:pt x="50652" y="30872"/>
                    <a:pt x="52433" y="34128"/>
                    <a:pt x="52433" y="37505"/>
                  </a:cubicBezTo>
                  <a:cubicBezTo>
                    <a:pt x="52433" y="40658"/>
                    <a:pt x="54992" y="43216"/>
                    <a:pt x="58149" y="43216"/>
                  </a:cubicBezTo>
                  <a:cubicBezTo>
                    <a:pt x="61308" y="43216"/>
                    <a:pt x="63865" y="40658"/>
                    <a:pt x="63865" y="37505"/>
                  </a:cubicBezTo>
                  <a:cubicBezTo>
                    <a:pt x="63865" y="30556"/>
                    <a:pt x="60540" y="24111"/>
                    <a:pt x="54490" y="19339"/>
                  </a:cubicBezTo>
                  <a:close/>
                </a:path>
              </a:pathLst>
            </a:custGeom>
            <a:grpFill/>
            <a:ln w="9525" cap="flat">
              <a:solidFill>
                <a:schemeClr val="accent1"/>
              </a:solidFill>
              <a:prstDash val="solid"/>
              <a:miter/>
            </a:ln>
          </p:spPr>
          <p:txBody>
            <a:bodyPr rtlCol="0" anchor="ctr"/>
            <a:lstStyle/>
            <a:p>
              <a:endParaRPr lang="en-AU">
                <a:latin typeface="Aptos Display" panose="020B0004020202020204" pitchFamily="34" charset="0"/>
              </a:endParaRPr>
            </a:p>
          </p:txBody>
        </p:sp>
      </p:grpSp>
      <p:grpSp>
        <p:nvGrpSpPr>
          <p:cNvPr id="27" name="Graphic 464">
            <a:extLst>
              <a:ext uri="{FF2B5EF4-FFF2-40B4-BE49-F238E27FC236}">
                <a16:creationId xmlns:a16="http://schemas.microsoft.com/office/drawing/2014/main" id="{3F9AAD36-E318-DCBC-C627-30BB9FFAA906}"/>
              </a:ext>
            </a:extLst>
          </p:cNvPr>
          <p:cNvGrpSpPr/>
          <p:nvPr/>
        </p:nvGrpSpPr>
        <p:grpSpPr>
          <a:xfrm>
            <a:off x="4045722" y="4001124"/>
            <a:ext cx="298184" cy="297213"/>
            <a:chOff x="1773780" y="4290633"/>
            <a:chExt cx="298184" cy="297213"/>
          </a:xfrm>
          <a:solidFill>
            <a:schemeClr val="accent3"/>
          </a:solidFill>
        </p:grpSpPr>
        <p:sp>
          <p:nvSpPr>
            <p:cNvPr id="28" name="Freeform: Shape 154">
              <a:extLst>
                <a:ext uri="{FF2B5EF4-FFF2-40B4-BE49-F238E27FC236}">
                  <a16:creationId xmlns:a16="http://schemas.microsoft.com/office/drawing/2014/main" id="{C1924813-0175-DAEC-B455-6B9A67CA1A84}"/>
                </a:ext>
              </a:extLst>
            </p:cNvPr>
            <p:cNvSpPr/>
            <p:nvPr/>
          </p:nvSpPr>
          <p:spPr>
            <a:xfrm>
              <a:off x="1773780" y="4290633"/>
              <a:ext cx="298184" cy="243161"/>
            </a:xfrm>
            <a:custGeom>
              <a:avLst/>
              <a:gdLst>
                <a:gd name="connsiteX0" fmla="*/ 288331 w 298184"/>
                <a:gd name="connsiteY0" fmla="*/ 115997 h 243161"/>
                <a:gd name="connsiteX1" fmla="*/ 264584 w 298184"/>
                <a:gd name="connsiteY1" fmla="*/ 74446 h 243161"/>
                <a:gd name="connsiteX2" fmla="*/ 243966 w 298184"/>
                <a:gd name="connsiteY2" fmla="*/ 34253 h 243161"/>
                <a:gd name="connsiteX3" fmla="*/ 218795 w 298184"/>
                <a:gd name="connsiteY3" fmla="*/ 50 h 243161"/>
                <a:gd name="connsiteX4" fmla="*/ 193351 w 298184"/>
                <a:gd name="connsiteY4" fmla="*/ 49434 h 243161"/>
                <a:gd name="connsiteX5" fmla="*/ 189365 w 298184"/>
                <a:gd name="connsiteY5" fmla="*/ 56577 h 243161"/>
                <a:gd name="connsiteX6" fmla="*/ 161287 w 298184"/>
                <a:gd name="connsiteY6" fmla="*/ 39341 h 243161"/>
                <a:gd name="connsiteX7" fmla="*/ 103222 w 298184"/>
                <a:gd name="connsiteY7" fmla="*/ 21770 h 243161"/>
                <a:gd name="connsiteX8" fmla="*/ 93184 w 298184"/>
                <a:gd name="connsiteY8" fmla="*/ 32235 h 243161"/>
                <a:gd name="connsiteX9" fmla="*/ 54903 w 298184"/>
                <a:gd name="connsiteY9" fmla="*/ 62316 h 243161"/>
                <a:gd name="connsiteX10" fmla="*/ 1637 w 298184"/>
                <a:gd name="connsiteY10" fmla="*/ 109523 h 243161"/>
                <a:gd name="connsiteX11" fmla="*/ 19231 w 298184"/>
                <a:gd name="connsiteY11" fmla="*/ 167957 h 243161"/>
                <a:gd name="connsiteX12" fmla="*/ 33779 w 298184"/>
                <a:gd name="connsiteY12" fmla="*/ 203397 h 243161"/>
                <a:gd name="connsiteX13" fmla="*/ 39277 w 298184"/>
                <a:gd name="connsiteY13" fmla="*/ 218400 h 243161"/>
                <a:gd name="connsiteX14" fmla="*/ 76902 w 298184"/>
                <a:gd name="connsiteY14" fmla="*/ 214130 h 243161"/>
                <a:gd name="connsiteX15" fmla="*/ 147061 w 298184"/>
                <a:gd name="connsiteY15" fmla="*/ 202829 h 243161"/>
                <a:gd name="connsiteX16" fmla="*/ 203657 w 298184"/>
                <a:gd name="connsiteY16" fmla="*/ 233720 h 243161"/>
                <a:gd name="connsiteX17" fmla="*/ 242580 w 298184"/>
                <a:gd name="connsiteY17" fmla="*/ 243162 h 243161"/>
                <a:gd name="connsiteX18" fmla="*/ 277876 w 298184"/>
                <a:gd name="connsiteY18" fmla="*/ 225795 h 243161"/>
                <a:gd name="connsiteX19" fmla="*/ 288331 w 298184"/>
                <a:gd name="connsiteY19" fmla="*/ 115997 h 243161"/>
                <a:gd name="connsiteX20" fmla="*/ 268593 w 298184"/>
                <a:gd name="connsiteY20" fmla="*/ 219117 h 243161"/>
                <a:gd name="connsiteX21" fmla="*/ 208141 w 298184"/>
                <a:gd name="connsiteY21" fmla="*/ 223209 h 243161"/>
                <a:gd name="connsiteX22" fmla="*/ 152730 w 298184"/>
                <a:gd name="connsiteY22" fmla="*/ 192923 h 243161"/>
                <a:gd name="connsiteX23" fmla="*/ 124992 w 298184"/>
                <a:gd name="connsiteY23" fmla="*/ 186104 h 243161"/>
                <a:gd name="connsiteX24" fmla="*/ 71014 w 298184"/>
                <a:gd name="connsiteY24" fmla="*/ 204326 h 243161"/>
                <a:gd name="connsiteX25" fmla="*/ 45723 w 298184"/>
                <a:gd name="connsiteY25" fmla="*/ 208958 h 243161"/>
                <a:gd name="connsiteX26" fmla="*/ 45048 w 298184"/>
                <a:gd name="connsiteY26" fmla="*/ 205312 h 243161"/>
                <a:gd name="connsiteX27" fmla="*/ 28863 w 298184"/>
                <a:gd name="connsiteY27" fmla="*/ 161809 h 243161"/>
                <a:gd name="connsiteX28" fmla="*/ 12604 w 298184"/>
                <a:gd name="connsiteY28" fmla="*/ 112732 h 243161"/>
                <a:gd name="connsiteX29" fmla="*/ 59698 w 298184"/>
                <a:gd name="connsiteY29" fmla="*/ 72697 h 243161"/>
                <a:gd name="connsiteX30" fmla="*/ 101524 w 298184"/>
                <a:gd name="connsiteY30" fmla="*/ 40057 h 243161"/>
                <a:gd name="connsiteX31" fmla="*/ 111310 w 298184"/>
                <a:gd name="connsiteY31" fmla="*/ 29844 h 243161"/>
                <a:gd name="connsiteX32" fmla="*/ 154027 w 298184"/>
                <a:gd name="connsiteY32" fmla="*/ 48168 h 243161"/>
                <a:gd name="connsiteX33" fmla="*/ 192946 w 298184"/>
                <a:gd name="connsiteY33" fmla="*/ 67423 h 243161"/>
                <a:gd name="connsiteX34" fmla="*/ 204438 w 298184"/>
                <a:gd name="connsiteY34" fmla="*/ 52205 h 243161"/>
                <a:gd name="connsiteX35" fmla="*/ 219210 w 298184"/>
                <a:gd name="connsiteY35" fmla="*/ 11399 h 243161"/>
                <a:gd name="connsiteX36" fmla="*/ 233409 w 298184"/>
                <a:gd name="connsiteY36" fmla="*/ 38625 h 243161"/>
                <a:gd name="connsiteX37" fmla="*/ 255687 w 298184"/>
                <a:gd name="connsiteY37" fmla="*/ 81627 h 243161"/>
                <a:gd name="connsiteX38" fmla="*/ 277755 w 298184"/>
                <a:gd name="connsiteY38" fmla="*/ 120350 h 243161"/>
                <a:gd name="connsiteX39" fmla="*/ 268593 w 298184"/>
                <a:gd name="connsiteY39" fmla="*/ 219117 h 24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8184" h="243161">
                  <a:moveTo>
                    <a:pt x="288331" y="115997"/>
                  </a:moveTo>
                  <a:cubicBezTo>
                    <a:pt x="284197" y="105942"/>
                    <a:pt x="272890" y="84752"/>
                    <a:pt x="264584" y="74446"/>
                  </a:cubicBezTo>
                  <a:cubicBezTo>
                    <a:pt x="256426" y="64344"/>
                    <a:pt x="249808" y="48355"/>
                    <a:pt x="243966" y="34253"/>
                  </a:cubicBezTo>
                  <a:cubicBezTo>
                    <a:pt x="235558" y="13938"/>
                    <a:pt x="229474" y="-982"/>
                    <a:pt x="218795" y="50"/>
                  </a:cubicBezTo>
                  <a:cubicBezTo>
                    <a:pt x="210550" y="655"/>
                    <a:pt x="203415" y="9129"/>
                    <a:pt x="193351" y="49434"/>
                  </a:cubicBezTo>
                  <a:cubicBezTo>
                    <a:pt x="192342" y="53470"/>
                    <a:pt x="190891" y="56066"/>
                    <a:pt x="189365" y="56577"/>
                  </a:cubicBezTo>
                  <a:cubicBezTo>
                    <a:pt x="184282" y="58177"/>
                    <a:pt x="170994" y="47313"/>
                    <a:pt x="161287" y="39341"/>
                  </a:cubicBezTo>
                  <a:cubicBezTo>
                    <a:pt x="142792" y="24133"/>
                    <a:pt x="119774" y="5213"/>
                    <a:pt x="103222" y="21770"/>
                  </a:cubicBezTo>
                  <a:cubicBezTo>
                    <a:pt x="99612" y="25389"/>
                    <a:pt x="96338" y="28877"/>
                    <a:pt x="93184" y="32235"/>
                  </a:cubicBezTo>
                  <a:cubicBezTo>
                    <a:pt x="81730" y="44448"/>
                    <a:pt x="72679" y="54094"/>
                    <a:pt x="54903" y="62316"/>
                  </a:cubicBezTo>
                  <a:cubicBezTo>
                    <a:pt x="24208" y="76492"/>
                    <a:pt x="6785" y="91933"/>
                    <a:pt x="1637" y="109523"/>
                  </a:cubicBezTo>
                  <a:cubicBezTo>
                    <a:pt x="-4567" y="130712"/>
                    <a:pt x="8079" y="150498"/>
                    <a:pt x="19231" y="167957"/>
                  </a:cubicBezTo>
                  <a:cubicBezTo>
                    <a:pt x="27589" y="181035"/>
                    <a:pt x="35481" y="193388"/>
                    <a:pt x="33779" y="203397"/>
                  </a:cubicBezTo>
                  <a:cubicBezTo>
                    <a:pt x="32296" y="212177"/>
                    <a:pt x="36588" y="216568"/>
                    <a:pt x="39277" y="218400"/>
                  </a:cubicBezTo>
                  <a:cubicBezTo>
                    <a:pt x="49378" y="225302"/>
                    <a:pt x="68759" y="219023"/>
                    <a:pt x="76902" y="214130"/>
                  </a:cubicBezTo>
                  <a:cubicBezTo>
                    <a:pt x="114653" y="191453"/>
                    <a:pt x="134448" y="196299"/>
                    <a:pt x="147061" y="202829"/>
                  </a:cubicBezTo>
                  <a:cubicBezTo>
                    <a:pt x="148437" y="203694"/>
                    <a:pt x="180998" y="224065"/>
                    <a:pt x="203657" y="233720"/>
                  </a:cubicBezTo>
                  <a:cubicBezTo>
                    <a:pt x="218419" y="240017"/>
                    <a:pt x="231409" y="243162"/>
                    <a:pt x="242580" y="243162"/>
                  </a:cubicBezTo>
                  <a:cubicBezTo>
                    <a:pt x="257747" y="243162"/>
                    <a:pt x="269555" y="237367"/>
                    <a:pt x="277876" y="225795"/>
                  </a:cubicBezTo>
                  <a:cubicBezTo>
                    <a:pt x="291080" y="207424"/>
                    <a:pt x="309995" y="168728"/>
                    <a:pt x="288331" y="115997"/>
                  </a:cubicBezTo>
                  <a:close/>
                  <a:moveTo>
                    <a:pt x="268593" y="219117"/>
                  </a:moveTo>
                  <a:cubicBezTo>
                    <a:pt x="257682" y="234278"/>
                    <a:pt x="237353" y="235645"/>
                    <a:pt x="208141" y="223209"/>
                  </a:cubicBezTo>
                  <a:cubicBezTo>
                    <a:pt x="186314" y="213907"/>
                    <a:pt x="153465" y="193360"/>
                    <a:pt x="152730" y="192923"/>
                  </a:cubicBezTo>
                  <a:cubicBezTo>
                    <a:pt x="143991" y="188383"/>
                    <a:pt x="134814" y="186104"/>
                    <a:pt x="124992" y="186104"/>
                  </a:cubicBezTo>
                  <a:cubicBezTo>
                    <a:pt x="109017" y="186104"/>
                    <a:pt x="91329" y="192131"/>
                    <a:pt x="71014" y="204326"/>
                  </a:cubicBezTo>
                  <a:cubicBezTo>
                    <a:pt x="63043" y="209126"/>
                    <a:pt x="49560" y="211600"/>
                    <a:pt x="45723" y="208958"/>
                  </a:cubicBezTo>
                  <a:cubicBezTo>
                    <a:pt x="45374" y="208726"/>
                    <a:pt x="44565" y="208177"/>
                    <a:pt x="45048" y="205312"/>
                  </a:cubicBezTo>
                  <a:cubicBezTo>
                    <a:pt x="47485" y="190950"/>
                    <a:pt x="38439" y="176793"/>
                    <a:pt x="28863" y="161809"/>
                  </a:cubicBezTo>
                  <a:cubicBezTo>
                    <a:pt x="18538" y="145642"/>
                    <a:pt x="7860" y="128936"/>
                    <a:pt x="12604" y="112732"/>
                  </a:cubicBezTo>
                  <a:cubicBezTo>
                    <a:pt x="16771" y="98501"/>
                    <a:pt x="32175" y="85404"/>
                    <a:pt x="59698" y="72697"/>
                  </a:cubicBezTo>
                  <a:cubicBezTo>
                    <a:pt x="79497" y="63535"/>
                    <a:pt x="89701" y="52652"/>
                    <a:pt x="101524" y="40057"/>
                  </a:cubicBezTo>
                  <a:cubicBezTo>
                    <a:pt x="104598" y="36774"/>
                    <a:pt x="107788" y="33369"/>
                    <a:pt x="111310" y="29844"/>
                  </a:cubicBezTo>
                  <a:cubicBezTo>
                    <a:pt x="119862" y="21305"/>
                    <a:pt x="134406" y="32048"/>
                    <a:pt x="154027" y="48168"/>
                  </a:cubicBezTo>
                  <a:cubicBezTo>
                    <a:pt x="168976" y="60465"/>
                    <a:pt x="181923" y="71107"/>
                    <a:pt x="192946" y="67423"/>
                  </a:cubicBezTo>
                  <a:cubicBezTo>
                    <a:pt x="198509" y="65591"/>
                    <a:pt x="202373" y="60465"/>
                    <a:pt x="204438" y="52205"/>
                  </a:cubicBezTo>
                  <a:cubicBezTo>
                    <a:pt x="213508" y="15891"/>
                    <a:pt x="218931" y="11836"/>
                    <a:pt x="219210" y="11399"/>
                  </a:cubicBezTo>
                  <a:cubicBezTo>
                    <a:pt x="222717" y="12812"/>
                    <a:pt x="229149" y="28346"/>
                    <a:pt x="233409" y="38625"/>
                  </a:cubicBezTo>
                  <a:cubicBezTo>
                    <a:pt x="239544" y="53443"/>
                    <a:pt x="246496" y="70232"/>
                    <a:pt x="255687" y="81627"/>
                  </a:cubicBezTo>
                  <a:cubicBezTo>
                    <a:pt x="263240" y="90994"/>
                    <a:pt x="273969" y="111132"/>
                    <a:pt x="277755" y="120350"/>
                  </a:cubicBezTo>
                  <a:cubicBezTo>
                    <a:pt x="297326" y="167965"/>
                    <a:pt x="280416" y="202671"/>
                    <a:pt x="268593" y="219117"/>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29" name="Freeform: Shape 155">
              <a:extLst>
                <a:ext uri="{FF2B5EF4-FFF2-40B4-BE49-F238E27FC236}">
                  <a16:creationId xmlns:a16="http://schemas.microsoft.com/office/drawing/2014/main" id="{BDD4D213-84F5-0A71-5344-0DC36C45D576}"/>
                </a:ext>
              </a:extLst>
            </p:cNvPr>
            <p:cNvSpPr/>
            <p:nvPr/>
          </p:nvSpPr>
          <p:spPr>
            <a:xfrm>
              <a:off x="2005355" y="4549299"/>
              <a:ext cx="37445" cy="38547"/>
            </a:xfrm>
            <a:custGeom>
              <a:avLst/>
              <a:gdLst>
                <a:gd name="connsiteX0" fmla="*/ 5880 w 37445"/>
                <a:gd name="connsiteY0" fmla="*/ 1 h 38547"/>
                <a:gd name="connsiteX1" fmla="*/ 1513 w 37445"/>
                <a:gd name="connsiteY1" fmla="*/ 1833 h 38547"/>
                <a:gd name="connsiteX2" fmla="*/ 35 w 37445"/>
                <a:gd name="connsiteY2" fmla="*/ 6345 h 38547"/>
                <a:gd name="connsiteX3" fmla="*/ 18373 w 37445"/>
                <a:gd name="connsiteY3" fmla="*/ 38436 h 38547"/>
                <a:gd name="connsiteX4" fmla="*/ 19870 w 37445"/>
                <a:gd name="connsiteY4" fmla="*/ 38548 h 38547"/>
                <a:gd name="connsiteX5" fmla="*/ 36925 w 37445"/>
                <a:gd name="connsiteY5" fmla="*/ 19758 h 38547"/>
                <a:gd name="connsiteX6" fmla="*/ 35046 w 37445"/>
                <a:gd name="connsiteY6" fmla="*/ 8661 h 38547"/>
                <a:gd name="connsiteX7" fmla="*/ 5880 w 37445"/>
                <a:gd name="connsiteY7" fmla="*/ 1 h 38547"/>
                <a:gd name="connsiteX8" fmla="*/ 20038 w 37445"/>
                <a:gd name="connsiteY8" fmla="*/ 27116 h 38547"/>
                <a:gd name="connsiteX9" fmla="*/ 12894 w 37445"/>
                <a:gd name="connsiteY9" fmla="*/ 11860 h 38547"/>
                <a:gd name="connsiteX10" fmla="*/ 25888 w 37445"/>
                <a:gd name="connsiteY10" fmla="*/ 15498 h 38547"/>
                <a:gd name="connsiteX11" fmla="*/ 26103 w 37445"/>
                <a:gd name="connsiteY11" fmla="*/ 16149 h 38547"/>
                <a:gd name="connsiteX12" fmla="*/ 20038 w 37445"/>
                <a:gd name="connsiteY12" fmla="*/ 27116 h 3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45" h="38547">
                  <a:moveTo>
                    <a:pt x="5880" y="1"/>
                  </a:moveTo>
                  <a:cubicBezTo>
                    <a:pt x="4289" y="-27"/>
                    <a:pt x="2634" y="614"/>
                    <a:pt x="1513" y="1833"/>
                  </a:cubicBezTo>
                  <a:cubicBezTo>
                    <a:pt x="393" y="3052"/>
                    <a:pt x="-147" y="4699"/>
                    <a:pt x="35" y="6345"/>
                  </a:cubicBezTo>
                  <a:cubicBezTo>
                    <a:pt x="67" y="6643"/>
                    <a:pt x="4471" y="36510"/>
                    <a:pt x="18373" y="38436"/>
                  </a:cubicBezTo>
                  <a:cubicBezTo>
                    <a:pt x="18885" y="38510"/>
                    <a:pt x="19382" y="38548"/>
                    <a:pt x="19870" y="38548"/>
                  </a:cubicBezTo>
                  <a:cubicBezTo>
                    <a:pt x="28339" y="38548"/>
                    <a:pt x="33511" y="28297"/>
                    <a:pt x="36925" y="19758"/>
                  </a:cubicBezTo>
                  <a:cubicBezTo>
                    <a:pt x="38311" y="14521"/>
                    <a:pt x="36669" y="10837"/>
                    <a:pt x="35046" y="8661"/>
                  </a:cubicBezTo>
                  <a:cubicBezTo>
                    <a:pt x="30875" y="3071"/>
                    <a:pt x="22149" y="475"/>
                    <a:pt x="5880" y="1"/>
                  </a:cubicBezTo>
                  <a:close/>
                  <a:moveTo>
                    <a:pt x="20038" y="27116"/>
                  </a:moveTo>
                  <a:cubicBezTo>
                    <a:pt x="17665" y="25869"/>
                    <a:pt x="14680" y="18157"/>
                    <a:pt x="12894" y="11860"/>
                  </a:cubicBezTo>
                  <a:cubicBezTo>
                    <a:pt x="23335" y="12856"/>
                    <a:pt x="25521" y="15005"/>
                    <a:pt x="25888" y="15498"/>
                  </a:cubicBezTo>
                  <a:cubicBezTo>
                    <a:pt x="25958" y="15590"/>
                    <a:pt x="26140" y="15832"/>
                    <a:pt x="26103" y="16149"/>
                  </a:cubicBezTo>
                  <a:cubicBezTo>
                    <a:pt x="22507" y="25023"/>
                    <a:pt x="20024" y="26827"/>
                    <a:pt x="20038" y="27116"/>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grpSp>
      <p:grpSp>
        <p:nvGrpSpPr>
          <p:cNvPr id="30" name="Graphic 431">
            <a:extLst>
              <a:ext uri="{FF2B5EF4-FFF2-40B4-BE49-F238E27FC236}">
                <a16:creationId xmlns:a16="http://schemas.microsoft.com/office/drawing/2014/main" id="{3E74CC2D-819D-57D3-228A-26469070A7E0}"/>
              </a:ext>
            </a:extLst>
          </p:cNvPr>
          <p:cNvGrpSpPr/>
          <p:nvPr/>
        </p:nvGrpSpPr>
        <p:grpSpPr>
          <a:xfrm>
            <a:off x="6115189" y="4028424"/>
            <a:ext cx="316231" cy="270067"/>
            <a:chOff x="2345510" y="3737751"/>
            <a:chExt cx="316231" cy="270067"/>
          </a:xfrm>
          <a:solidFill>
            <a:schemeClr val="accent3"/>
          </a:solidFill>
        </p:grpSpPr>
        <p:sp>
          <p:nvSpPr>
            <p:cNvPr id="31" name="Freeform: Shape 383">
              <a:extLst>
                <a:ext uri="{FF2B5EF4-FFF2-40B4-BE49-F238E27FC236}">
                  <a16:creationId xmlns:a16="http://schemas.microsoft.com/office/drawing/2014/main" id="{8DE9288C-8626-08AE-6FCF-2CAB3AA05753}"/>
                </a:ext>
              </a:extLst>
            </p:cNvPr>
            <p:cNvSpPr/>
            <p:nvPr/>
          </p:nvSpPr>
          <p:spPr>
            <a:xfrm>
              <a:off x="2345510" y="3737751"/>
              <a:ext cx="158004" cy="270067"/>
            </a:xfrm>
            <a:custGeom>
              <a:avLst/>
              <a:gdLst>
                <a:gd name="connsiteX0" fmla="*/ 147215 w 158004"/>
                <a:gd name="connsiteY0" fmla="*/ 0 h 270067"/>
                <a:gd name="connsiteX1" fmla="*/ 119798 w 158004"/>
                <a:gd name="connsiteY1" fmla="*/ 0 h 270067"/>
                <a:gd name="connsiteX2" fmla="*/ 57490 w 158004"/>
                <a:gd name="connsiteY2" fmla="*/ 35440 h 270067"/>
                <a:gd name="connsiteX3" fmla="*/ 21403 w 158004"/>
                <a:gd name="connsiteY3" fmla="*/ 84860 h 270067"/>
                <a:gd name="connsiteX4" fmla="*/ 0 w 158004"/>
                <a:gd name="connsiteY4" fmla="*/ 132773 h 270067"/>
                <a:gd name="connsiteX5" fmla="*/ 12925 w 158004"/>
                <a:gd name="connsiteY5" fmla="*/ 170873 h 270067"/>
                <a:gd name="connsiteX6" fmla="*/ 26575 w 158004"/>
                <a:gd name="connsiteY6" fmla="*/ 219568 h 270067"/>
                <a:gd name="connsiteX7" fmla="*/ 62852 w 158004"/>
                <a:gd name="connsiteY7" fmla="*/ 235585 h 270067"/>
                <a:gd name="connsiteX8" fmla="*/ 124039 w 158004"/>
                <a:gd name="connsiteY8" fmla="*/ 270068 h 270067"/>
                <a:gd name="connsiteX9" fmla="*/ 149149 w 158004"/>
                <a:gd name="connsiteY9" fmla="*/ 267593 h 270067"/>
                <a:gd name="connsiteX10" fmla="*/ 158005 w 158004"/>
                <a:gd name="connsiteY10" fmla="*/ 256989 h 270067"/>
                <a:gd name="connsiteX11" fmla="*/ 158005 w 158004"/>
                <a:gd name="connsiteY11" fmla="*/ 10781 h 270067"/>
                <a:gd name="connsiteX12" fmla="*/ 147215 w 158004"/>
                <a:gd name="connsiteY12" fmla="*/ 0 h 270067"/>
                <a:gd name="connsiteX13" fmla="*/ 72087 w 158004"/>
                <a:gd name="connsiteY13" fmla="*/ 228413 h 270067"/>
                <a:gd name="connsiteX14" fmla="*/ 80933 w 158004"/>
                <a:gd name="connsiteY14" fmla="*/ 193033 h 270067"/>
                <a:gd name="connsiteX15" fmla="*/ 81083 w 158004"/>
                <a:gd name="connsiteY15" fmla="*/ 192761 h 270067"/>
                <a:gd name="connsiteX16" fmla="*/ 119802 w 158004"/>
                <a:gd name="connsiteY16" fmla="*/ 168129 h 270067"/>
                <a:gd name="connsiteX17" fmla="*/ 125518 w 158004"/>
                <a:gd name="connsiteY17" fmla="*/ 162418 h 270067"/>
                <a:gd name="connsiteX18" fmla="*/ 119802 w 158004"/>
                <a:gd name="connsiteY18" fmla="*/ 156707 h 270067"/>
                <a:gd name="connsiteX19" fmla="*/ 73602 w 158004"/>
                <a:gd name="connsiteY19" fmla="*/ 183336 h 270067"/>
                <a:gd name="connsiteX20" fmla="*/ 63247 w 158004"/>
                <a:gd name="connsiteY20" fmla="*/ 171738 h 270067"/>
                <a:gd name="connsiteX21" fmla="*/ 57531 w 158004"/>
                <a:gd name="connsiteY21" fmla="*/ 166027 h 270067"/>
                <a:gd name="connsiteX22" fmla="*/ 51815 w 158004"/>
                <a:gd name="connsiteY22" fmla="*/ 171738 h 270067"/>
                <a:gd name="connsiteX23" fmla="*/ 68242 w 158004"/>
                <a:gd name="connsiteY23" fmla="*/ 193357 h 270067"/>
                <a:gd name="connsiteX24" fmla="*/ 60829 w 158004"/>
                <a:gd name="connsiteY24" fmla="*/ 223830 h 270067"/>
                <a:gd name="connsiteX25" fmla="*/ 35165 w 158004"/>
                <a:gd name="connsiteY25" fmla="*/ 212024 h 270067"/>
                <a:gd name="connsiteX26" fmla="*/ 24575 w 158004"/>
                <a:gd name="connsiteY26" fmla="*/ 170036 h 270067"/>
                <a:gd name="connsiteX27" fmla="*/ 23175 w 158004"/>
                <a:gd name="connsiteY27" fmla="*/ 165293 h 270067"/>
                <a:gd name="connsiteX28" fmla="*/ 11432 w 158004"/>
                <a:gd name="connsiteY28" fmla="*/ 132773 h 270067"/>
                <a:gd name="connsiteX29" fmla="*/ 30189 w 158004"/>
                <a:gd name="connsiteY29" fmla="*/ 92692 h 270067"/>
                <a:gd name="connsiteX30" fmla="*/ 32872 w 158004"/>
                <a:gd name="connsiteY30" fmla="*/ 87520 h 270067"/>
                <a:gd name="connsiteX31" fmla="*/ 32826 w 158004"/>
                <a:gd name="connsiteY31" fmla="*/ 85865 h 270067"/>
                <a:gd name="connsiteX32" fmla="*/ 56151 w 158004"/>
                <a:gd name="connsiteY32" fmla="*/ 47962 h 270067"/>
                <a:gd name="connsiteX33" fmla="*/ 95868 w 158004"/>
                <a:gd name="connsiteY33" fmla="*/ 86208 h 270067"/>
                <a:gd name="connsiteX34" fmla="*/ 101584 w 158004"/>
                <a:gd name="connsiteY34" fmla="*/ 80497 h 270067"/>
                <a:gd name="connsiteX35" fmla="*/ 95868 w 158004"/>
                <a:gd name="connsiteY35" fmla="*/ 74786 h 270067"/>
                <a:gd name="connsiteX36" fmla="*/ 67277 w 158004"/>
                <a:gd name="connsiteY36" fmla="*/ 41646 h 270067"/>
                <a:gd name="connsiteX37" fmla="*/ 119798 w 158004"/>
                <a:gd name="connsiteY37" fmla="*/ 11423 h 270067"/>
                <a:gd name="connsiteX38" fmla="*/ 146573 w 158004"/>
                <a:gd name="connsiteY38" fmla="*/ 10781 h 270067"/>
                <a:gd name="connsiteX39" fmla="*/ 146670 w 158004"/>
                <a:gd name="connsiteY39" fmla="*/ 55728 h 270067"/>
                <a:gd name="connsiteX40" fmla="*/ 132974 w 158004"/>
                <a:gd name="connsiteY40" fmla="*/ 58676 h 270067"/>
                <a:gd name="connsiteX41" fmla="*/ 107054 w 158004"/>
                <a:gd name="connsiteY41" fmla="*/ 42714 h 270067"/>
                <a:gd name="connsiteX42" fmla="*/ 99612 w 158004"/>
                <a:gd name="connsiteY42" fmla="*/ 39570 h 270067"/>
                <a:gd name="connsiteX43" fmla="*/ 96460 w 158004"/>
                <a:gd name="connsiteY43" fmla="*/ 47011 h 270067"/>
                <a:gd name="connsiteX44" fmla="*/ 132974 w 158004"/>
                <a:gd name="connsiteY44" fmla="*/ 70098 h 270067"/>
                <a:gd name="connsiteX45" fmla="*/ 146695 w 158004"/>
                <a:gd name="connsiteY45" fmla="*/ 67639 h 270067"/>
                <a:gd name="connsiteX46" fmla="*/ 146782 w 158004"/>
                <a:gd name="connsiteY46" fmla="*/ 107832 h 270067"/>
                <a:gd name="connsiteX47" fmla="*/ 126132 w 158004"/>
                <a:gd name="connsiteY47" fmla="*/ 99296 h 270067"/>
                <a:gd name="connsiteX48" fmla="*/ 98152 w 158004"/>
                <a:gd name="connsiteY48" fmla="*/ 113017 h 270067"/>
                <a:gd name="connsiteX49" fmla="*/ 75057 w 158004"/>
                <a:gd name="connsiteY49" fmla="*/ 118130 h 270067"/>
                <a:gd name="connsiteX50" fmla="*/ 49434 w 158004"/>
                <a:gd name="connsiteY50" fmla="*/ 100533 h 270067"/>
                <a:gd name="connsiteX51" fmla="*/ 43718 w 158004"/>
                <a:gd name="connsiteY51" fmla="*/ 106244 h 270067"/>
                <a:gd name="connsiteX52" fmla="*/ 49434 w 158004"/>
                <a:gd name="connsiteY52" fmla="*/ 111956 h 270067"/>
                <a:gd name="connsiteX53" fmla="*/ 65126 w 158004"/>
                <a:gd name="connsiteY53" fmla="*/ 126680 h 270067"/>
                <a:gd name="connsiteX54" fmla="*/ 54666 w 158004"/>
                <a:gd name="connsiteY54" fmla="*/ 142456 h 270067"/>
                <a:gd name="connsiteX55" fmla="*/ 51178 w 158004"/>
                <a:gd name="connsiteY55" fmla="*/ 149739 h 270067"/>
                <a:gd name="connsiteX56" fmla="*/ 56569 w 158004"/>
                <a:gd name="connsiteY56" fmla="*/ 153563 h 270067"/>
                <a:gd name="connsiteX57" fmla="*/ 58471 w 158004"/>
                <a:gd name="connsiteY57" fmla="*/ 153228 h 270067"/>
                <a:gd name="connsiteX58" fmla="*/ 76274 w 158004"/>
                <a:gd name="connsiteY58" fmla="*/ 130225 h 270067"/>
                <a:gd name="connsiteX59" fmla="*/ 81897 w 158004"/>
                <a:gd name="connsiteY59" fmla="*/ 130931 h 270067"/>
                <a:gd name="connsiteX60" fmla="*/ 106430 w 158004"/>
                <a:gd name="connsiteY60" fmla="*/ 120895 h 270067"/>
                <a:gd name="connsiteX61" fmla="*/ 126174 w 158004"/>
                <a:gd name="connsiteY61" fmla="*/ 110719 h 270067"/>
                <a:gd name="connsiteX62" fmla="*/ 146815 w 158004"/>
                <a:gd name="connsiteY62" fmla="*/ 123108 h 270067"/>
                <a:gd name="connsiteX63" fmla="*/ 146956 w 158004"/>
                <a:gd name="connsiteY63" fmla="*/ 188450 h 270067"/>
                <a:gd name="connsiteX64" fmla="*/ 104905 w 158004"/>
                <a:gd name="connsiteY64" fmla="*/ 208471 h 270067"/>
                <a:gd name="connsiteX65" fmla="*/ 107914 w 158004"/>
                <a:gd name="connsiteY65" fmla="*/ 215977 h 270067"/>
                <a:gd name="connsiteX66" fmla="*/ 110156 w 158004"/>
                <a:gd name="connsiteY66" fmla="*/ 216443 h 270067"/>
                <a:gd name="connsiteX67" fmla="*/ 115416 w 158004"/>
                <a:gd name="connsiteY67" fmla="*/ 212973 h 270067"/>
                <a:gd name="connsiteX68" fmla="*/ 146982 w 158004"/>
                <a:gd name="connsiteY68" fmla="*/ 200240 h 270067"/>
                <a:gd name="connsiteX69" fmla="*/ 147103 w 158004"/>
                <a:gd name="connsiteY69" fmla="*/ 256347 h 270067"/>
                <a:gd name="connsiteX70" fmla="*/ 72087 w 158004"/>
                <a:gd name="connsiteY70" fmla="*/ 228413 h 270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58004" h="270067">
                  <a:moveTo>
                    <a:pt x="147215" y="0"/>
                  </a:moveTo>
                  <a:lnTo>
                    <a:pt x="119798" y="0"/>
                  </a:lnTo>
                  <a:cubicBezTo>
                    <a:pt x="91357" y="0"/>
                    <a:pt x="66526" y="17571"/>
                    <a:pt x="57490" y="35440"/>
                  </a:cubicBezTo>
                  <a:cubicBezTo>
                    <a:pt x="36072" y="41226"/>
                    <a:pt x="21789" y="60657"/>
                    <a:pt x="21403" y="84860"/>
                  </a:cubicBezTo>
                  <a:cubicBezTo>
                    <a:pt x="8125" y="94683"/>
                    <a:pt x="0" y="112691"/>
                    <a:pt x="0" y="132773"/>
                  </a:cubicBezTo>
                  <a:cubicBezTo>
                    <a:pt x="0" y="146540"/>
                    <a:pt x="4902" y="160874"/>
                    <a:pt x="12925" y="170873"/>
                  </a:cubicBezTo>
                  <a:cubicBezTo>
                    <a:pt x="11311" y="184966"/>
                    <a:pt x="13943" y="205160"/>
                    <a:pt x="26575" y="219568"/>
                  </a:cubicBezTo>
                  <a:cubicBezTo>
                    <a:pt x="32919" y="226786"/>
                    <a:pt x="44262" y="235177"/>
                    <a:pt x="62852" y="235585"/>
                  </a:cubicBezTo>
                  <a:cubicBezTo>
                    <a:pt x="75395" y="258784"/>
                    <a:pt x="95450" y="270068"/>
                    <a:pt x="124039" y="270068"/>
                  </a:cubicBezTo>
                  <a:cubicBezTo>
                    <a:pt x="131704" y="270068"/>
                    <a:pt x="140158" y="269239"/>
                    <a:pt x="149149" y="267593"/>
                  </a:cubicBezTo>
                  <a:cubicBezTo>
                    <a:pt x="154279" y="266654"/>
                    <a:pt x="158005" y="262198"/>
                    <a:pt x="158005" y="256989"/>
                  </a:cubicBezTo>
                  <a:lnTo>
                    <a:pt x="158005" y="10781"/>
                  </a:lnTo>
                  <a:cubicBezTo>
                    <a:pt x="158005" y="4837"/>
                    <a:pt x="153163" y="0"/>
                    <a:pt x="147215" y="0"/>
                  </a:cubicBezTo>
                  <a:close/>
                  <a:moveTo>
                    <a:pt x="72087" y="228413"/>
                  </a:moveTo>
                  <a:cubicBezTo>
                    <a:pt x="72299" y="217375"/>
                    <a:pt x="74987" y="204250"/>
                    <a:pt x="80933" y="193033"/>
                  </a:cubicBezTo>
                  <a:cubicBezTo>
                    <a:pt x="80987" y="192944"/>
                    <a:pt x="81033" y="192854"/>
                    <a:pt x="81083" y="192761"/>
                  </a:cubicBezTo>
                  <a:cubicBezTo>
                    <a:pt x="88497" y="178937"/>
                    <a:pt x="100868" y="168129"/>
                    <a:pt x="119802" y="168129"/>
                  </a:cubicBezTo>
                  <a:cubicBezTo>
                    <a:pt x="122960" y="168129"/>
                    <a:pt x="125518" y="165572"/>
                    <a:pt x="125518" y="162418"/>
                  </a:cubicBezTo>
                  <a:cubicBezTo>
                    <a:pt x="125518" y="159264"/>
                    <a:pt x="122960" y="156707"/>
                    <a:pt x="119802" y="156707"/>
                  </a:cubicBezTo>
                  <a:cubicBezTo>
                    <a:pt x="99087" y="156707"/>
                    <a:pt x="83563" y="167695"/>
                    <a:pt x="73602" y="183336"/>
                  </a:cubicBezTo>
                  <a:cubicBezTo>
                    <a:pt x="68272" y="180883"/>
                    <a:pt x="63247" y="175183"/>
                    <a:pt x="63247" y="171738"/>
                  </a:cubicBezTo>
                  <a:cubicBezTo>
                    <a:pt x="63247" y="168585"/>
                    <a:pt x="60689" y="166027"/>
                    <a:pt x="57531" y="166027"/>
                  </a:cubicBezTo>
                  <a:cubicBezTo>
                    <a:pt x="54373" y="166027"/>
                    <a:pt x="51815" y="168585"/>
                    <a:pt x="51815" y="171738"/>
                  </a:cubicBezTo>
                  <a:cubicBezTo>
                    <a:pt x="51815" y="180345"/>
                    <a:pt x="59746" y="189147"/>
                    <a:pt x="68242" y="193357"/>
                  </a:cubicBezTo>
                  <a:cubicBezTo>
                    <a:pt x="64038" y="202837"/>
                    <a:pt x="61519" y="213317"/>
                    <a:pt x="60829" y="223830"/>
                  </a:cubicBezTo>
                  <a:cubicBezTo>
                    <a:pt x="50290" y="223069"/>
                    <a:pt x="41552" y="219288"/>
                    <a:pt x="35165" y="212024"/>
                  </a:cubicBezTo>
                  <a:cubicBezTo>
                    <a:pt x="25031" y="200471"/>
                    <a:pt x="22543" y="182612"/>
                    <a:pt x="24575" y="170036"/>
                  </a:cubicBezTo>
                  <a:cubicBezTo>
                    <a:pt x="24854" y="168324"/>
                    <a:pt x="24338" y="166576"/>
                    <a:pt x="23175" y="165293"/>
                  </a:cubicBezTo>
                  <a:cubicBezTo>
                    <a:pt x="15929" y="157275"/>
                    <a:pt x="11432" y="144819"/>
                    <a:pt x="11432" y="132773"/>
                  </a:cubicBezTo>
                  <a:cubicBezTo>
                    <a:pt x="11432" y="115258"/>
                    <a:pt x="18617" y="99901"/>
                    <a:pt x="30189" y="92692"/>
                  </a:cubicBezTo>
                  <a:cubicBezTo>
                    <a:pt x="31961" y="91595"/>
                    <a:pt x="32989" y="89604"/>
                    <a:pt x="32872" y="87520"/>
                  </a:cubicBezTo>
                  <a:lnTo>
                    <a:pt x="32826" y="85865"/>
                  </a:lnTo>
                  <a:cubicBezTo>
                    <a:pt x="32826" y="68262"/>
                    <a:pt x="41962" y="53822"/>
                    <a:pt x="56151" y="47962"/>
                  </a:cubicBezTo>
                  <a:cubicBezTo>
                    <a:pt x="58914" y="79308"/>
                    <a:pt x="78893" y="86208"/>
                    <a:pt x="95868" y="86208"/>
                  </a:cubicBezTo>
                  <a:cubicBezTo>
                    <a:pt x="99027" y="86208"/>
                    <a:pt x="101584" y="83651"/>
                    <a:pt x="101584" y="80497"/>
                  </a:cubicBezTo>
                  <a:cubicBezTo>
                    <a:pt x="101584" y="77345"/>
                    <a:pt x="99027" y="74786"/>
                    <a:pt x="95868" y="74786"/>
                  </a:cubicBezTo>
                  <a:cubicBezTo>
                    <a:pt x="83758" y="74786"/>
                    <a:pt x="67749" y="71263"/>
                    <a:pt x="67277" y="41646"/>
                  </a:cubicBezTo>
                  <a:cubicBezTo>
                    <a:pt x="73963" y="26944"/>
                    <a:pt x="95512" y="11423"/>
                    <a:pt x="119798" y="11423"/>
                  </a:cubicBezTo>
                  <a:lnTo>
                    <a:pt x="146573" y="10781"/>
                  </a:lnTo>
                  <a:lnTo>
                    <a:pt x="146670" y="55728"/>
                  </a:lnTo>
                  <a:cubicBezTo>
                    <a:pt x="141824" y="57306"/>
                    <a:pt x="136230" y="58676"/>
                    <a:pt x="132974" y="58676"/>
                  </a:cubicBezTo>
                  <a:cubicBezTo>
                    <a:pt x="120974" y="58676"/>
                    <a:pt x="111040" y="52555"/>
                    <a:pt x="107054" y="42714"/>
                  </a:cubicBezTo>
                  <a:cubicBezTo>
                    <a:pt x="105868" y="39784"/>
                    <a:pt x="102529" y="38370"/>
                    <a:pt x="99612" y="39570"/>
                  </a:cubicBezTo>
                  <a:cubicBezTo>
                    <a:pt x="96687" y="40751"/>
                    <a:pt x="95273" y="44081"/>
                    <a:pt x="96460" y="47011"/>
                  </a:cubicBezTo>
                  <a:cubicBezTo>
                    <a:pt x="102231" y="61252"/>
                    <a:pt x="116221" y="70098"/>
                    <a:pt x="132974" y="70098"/>
                  </a:cubicBezTo>
                  <a:cubicBezTo>
                    <a:pt x="136998" y="70098"/>
                    <a:pt x="142134" y="68943"/>
                    <a:pt x="146695" y="67639"/>
                  </a:cubicBezTo>
                  <a:lnTo>
                    <a:pt x="146782" y="107832"/>
                  </a:lnTo>
                  <a:cubicBezTo>
                    <a:pt x="140777" y="103278"/>
                    <a:pt x="133460" y="99296"/>
                    <a:pt x="126132" y="99296"/>
                  </a:cubicBezTo>
                  <a:cubicBezTo>
                    <a:pt x="116212" y="99315"/>
                    <a:pt x="106793" y="103938"/>
                    <a:pt x="98152" y="113017"/>
                  </a:cubicBezTo>
                  <a:cubicBezTo>
                    <a:pt x="92526" y="118927"/>
                    <a:pt x="81689" y="121143"/>
                    <a:pt x="75057" y="118130"/>
                  </a:cubicBezTo>
                  <a:cubicBezTo>
                    <a:pt x="71529" y="107706"/>
                    <a:pt x="61742" y="100533"/>
                    <a:pt x="49434" y="100533"/>
                  </a:cubicBezTo>
                  <a:cubicBezTo>
                    <a:pt x="46276" y="100533"/>
                    <a:pt x="43718" y="103092"/>
                    <a:pt x="43718" y="106244"/>
                  </a:cubicBezTo>
                  <a:cubicBezTo>
                    <a:pt x="43718" y="109398"/>
                    <a:pt x="46276" y="111956"/>
                    <a:pt x="49434" y="111956"/>
                  </a:cubicBezTo>
                  <a:cubicBezTo>
                    <a:pt x="58527" y="111956"/>
                    <a:pt x="65126" y="118151"/>
                    <a:pt x="65126" y="126680"/>
                  </a:cubicBezTo>
                  <a:cubicBezTo>
                    <a:pt x="65126" y="133564"/>
                    <a:pt x="60629" y="140345"/>
                    <a:pt x="54666" y="142456"/>
                  </a:cubicBezTo>
                  <a:cubicBezTo>
                    <a:pt x="51690" y="143507"/>
                    <a:pt x="50127" y="146763"/>
                    <a:pt x="51178" y="149739"/>
                  </a:cubicBezTo>
                  <a:cubicBezTo>
                    <a:pt x="52006" y="152093"/>
                    <a:pt x="54215" y="153563"/>
                    <a:pt x="56569" y="153563"/>
                  </a:cubicBezTo>
                  <a:cubicBezTo>
                    <a:pt x="57201" y="153563"/>
                    <a:pt x="57843" y="153451"/>
                    <a:pt x="58471" y="153228"/>
                  </a:cubicBezTo>
                  <a:cubicBezTo>
                    <a:pt x="67880" y="149912"/>
                    <a:pt x="74926" y="140557"/>
                    <a:pt x="76274" y="130225"/>
                  </a:cubicBezTo>
                  <a:cubicBezTo>
                    <a:pt x="78118" y="130565"/>
                    <a:pt x="79960" y="130931"/>
                    <a:pt x="81897" y="130931"/>
                  </a:cubicBezTo>
                  <a:cubicBezTo>
                    <a:pt x="90794" y="130931"/>
                    <a:pt x="100250" y="127397"/>
                    <a:pt x="106430" y="120895"/>
                  </a:cubicBezTo>
                  <a:cubicBezTo>
                    <a:pt x="112840" y="114161"/>
                    <a:pt x="119477" y="110737"/>
                    <a:pt x="126174" y="110719"/>
                  </a:cubicBezTo>
                  <a:cubicBezTo>
                    <a:pt x="131455" y="110719"/>
                    <a:pt x="139095" y="115395"/>
                    <a:pt x="146815" y="123108"/>
                  </a:cubicBezTo>
                  <a:lnTo>
                    <a:pt x="146956" y="188450"/>
                  </a:lnTo>
                  <a:cubicBezTo>
                    <a:pt x="127678" y="184757"/>
                    <a:pt x="110669" y="195009"/>
                    <a:pt x="104905" y="208471"/>
                  </a:cubicBezTo>
                  <a:cubicBezTo>
                    <a:pt x="103663" y="211373"/>
                    <a:pt x="105012" y="214741"/>
                    <a:pt x="107914" y="215977"/>
                  </a:cubicBezTo>
                  <a:cubicBezTo>
                    <a:pt x="108649" y="216294"/>
                    <a:pt x="109407" y="216443"/>
                    <a:pt x="110156" y="216443"/>
                  </a:cubicBezTo>
                  <a:cubicBezTo>
                    <a:pt x="112379" y="216443"/>
                    <a:pt x="114486" y="215141"/>
                    <a:pt x="115416" y="212973"/>
                  </a:cubicBezTo>
                  <a:cubicBezTo>
                    <a:pt x="119534" y="203348"/>
                    <a:pt x="132815" y="196596"/>
                    <a:pt x="146982" y="200240"/>
                  </a:cubicBezTo>
                  <a:lnTo>
                    <a:pt x="147103" y="256347"/>
                  </a:lnTo>
                  <a:cubicBezTo>
                    <a:pt x="108970" y="263315"/>
                    <a:pt x="85492" y="254725"/>
                    <a:pt x="72087" y="228413"/>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2" name="Freeform: Shape 384">
              <a:extLst>
                <a:ext uri="{FF2B5EF4-FFF2-40B4-BE49-F238E27FC236}">
                  <a16:creationId xmlns:a16="http://schemas.microsoft.com/office/drawing/2014/main" id="{650E5C71-1604-7FFB-954E-A8FAFFFE5D06}"/>
                </a:ext>
              </a:extLst>
            </p:cNvPr>
            <p:cNvSpPr/>
            <p:nvPr/>
          </p:nvSpPr>
          <p:spPr>
            <a:xfrm>
              <a:off x="2522140" y="3737751"/>
              <a:ext cx="139601" cy="267760"/>
            </a:xfrm>
            <a:custGeom>
              <a:avLst/>
              <a:gdLst>
                <a:gd name="connsiteX0" fmla="*/ 128816 w 139601"/>
                <a:gd name="connsiteY0" fmla="*/ 103668 h 267760"/>
                <a:gd name="connsiteX1" fmla="*/ 108213 w 139601"/>
                <a:gd name="connsiteY1" fmla="*/ 103668 h 267760"/>
                <a:gd name="connsiteX2" fmla="*/ 100209 w 139601"/>
                <a:gd name="connsiteY2" fmla="*/ 84321 h 267760"/>
                <a:gd name="connsiteX3" fmla="*/ 115263 w 139601"/>
                <a:gd name="connsiteY3" fmla="*/ 68628 h 267760"/>
                <a:gd name="connsiteX4" fmla="*/ 115092 w 139601"/>
                <a:gd name="connsiteY4" fmla="*/ 53503 h 267760"/>
                <a:gd name="connsiteX5" fmla="*/ 85958 w 139601"/>
                <a:gd name="connsiteY5" fmla="*/ 24594 h 267760"/>
                <a:gd name="connsiteX6" fmla="*/ 70819 w 139601"/>
                <a:gd name="connsiteY6" fmla="*/ 24538 h 267760"/>
                <a:gd name="connsiteX7" fmla="*/ 55378 w 139601"/>
                <a:gd name="connsiteY7" fmla="*/ 39644 h 267760"/>
                <a:gd name="connsiteX8" fmla="*/ 35938 w 139601"/>
                <a:gd name="connsiteY8" fmla="*/ 31738 h 267760"/>
                <a:gd name="connsiteX9" fmla="*/ 35938 w 139601"/>
                <a:gd name="connsiteY9" fmla="*/ 10790 h 267760"/>
                <a:gd name="connsiteX10" fmla="*/ 25153 w 139601"/>
                <a:gd name="connsiteY10" fmla="*/ 0 h 267760"/>
                <a:gd name="connsiteX11" fmla="*/ 5716 w 139601"/>
                <a:gd name="connsiteY11" fmla="*/ 0 h 267760"/>
                <a:gd name="connsiteX12" fmla="*/ 0 w 139601"/>
                <a:gd name="connsiteY12" fmla="*/ 5711 h 267760"/>
                <a:gd name="connsiteX13" fmla="*/ 5716 w 139601"/>
                <a:gd name="connsiteY13" fmla="*/ 11423 h 267760"/>
                <a:gd name="connsiteX14" fmla="*/ 24506 w 139601"/>
                <a:gd name="connsiteY14" fmla="*/ 10790 h 267760"/>
                <a:gd name="connsiteX15" fmla="*/ 24506 w 139601"/>
                <a:gd name="connsiteY15" fmla="*/ 36175 h 267760"/>
                <a:gd name="connsiteX16" fmla="*/ 28929 w 139601"/>
                <a:gd name="connsiteY16" fmla="*/ 41747 h 267760"/>
                <a:gd name="connsiteX17" fmla="*/ 53383 w 139601"/>
                <a:gd name="connsiteY17" fmla="*/ 51653 h 267760"/>
                <a:gd name="connsiteX18" fmla="*/ 60294 w 139601"/>
                <a:gd name="connsiteY18" fmla="*/ 50825 h 267760"/>
                <a:gd name="connsiteX19" fmla="*/ 77907 w 139601"/>
                <a:gd name="connsiteY19" fmla="*/ 32705 h 267760"/>
                <a:gd name="connsiteX20" fmla="*/ 107027 w 139601"/>
                <a:gd name="connsiteY20" fmla="*/ 60713 h 267760"/>
                <a:gd name="connsiteX21" fmla="*/ 88990 w 139601"/>
                <a:gd name="connsiteY21" fmla="*/ 79502 h 267760"/>
                <a:gd name="connsiteX22" fmla="*/ 88214 w 139601"/>
                <a:gd name="connsiteY22" fmla="*/ 86404 h 267760"/>
                <a:gd name="connsiteX23" fmla="*/ 98231 w 139601"/>
                <a:gd name="connsiteY23" fmla="*/ 110682 h 267760"/>
                <a:gd name="connsiteX24" fmla="*/ 103794 w 139601"/>
                <a:gd name="connsiteY24" fmla="*/ 115091 h 267760"/>
                <a:gd name="connsiteX25" fmla="*/ 128169 w 139601"/>
                <a:gd name="connsiteY25" fmla="*/ 114449 h 267760"/>
                <a:gd name="connsiteX26" fmla="*/ 128816 w 139601"/>
                <a:gd name="connsiteY26" fmla="*/ 152679 h 267760"/>
                <a:gd name="connsiteX27" fmla="*/ 103794 w 139601"/>
                <a:gd name="connsiteY27" fmla="*/ 152679 h 267760"/>
                <a:gd name="connsiteX28" fmla="*/ 98231 w 139601"/>
                <a:gd name="connsiteY28" fmla="*/ 157079 h 267760"/>
                <a:gd name="connsiteX29" fmla="*/ 88367 w 139601"/>
                <a:gd name="connsiteY29" fmla="*/ 180863 h 267760"/>
                <a:gd name="connsiteX30" fmla="*/ 89214 w 139601"/>
                <a:gd name="connsiteY30" fmla="*/ 187839 h 267760"/>
                <a:gd name="connsiteX31" fmla="*/ 107269 w 139601"/>
                <a:gd name="connsiteY31" fmla="*/ 205095 h 267760"/>
                <a:gd name="connsiteX32" fmla="*/ 79256 w 139601"/>
                <a:gd name="connsiteY32" fmla="*/ 234060 h 267760"/>
                <a:gd name="connsiteX33" fmla="*/ 60285 w 139601"/>
                <a:gd name="connsiteY33" fmla="*/ 215922 h 267760"/>
                <a:gd name="connsiteX34" fmla="*/ 53411 w 139601"/>
                <a:gd name="connsiteY34" fmla="*/ 215141 h 267760"/>
                <a:gd name="connsiteX35" fmla="*/ 28929 w 139601"/>
                <a:gd name="connsiteY35" fmla="*/ 225121 h 267760"/>
                <a:gd name="connsiteX36" fmla="*/ 24506 w 139601"/>
                <a:gd name="connsiteY36" fmla="*/ 230684 h 267760"/>
                <a:gd name="connsiteX37" fmla="*/ 25153 w 139601"/>
                <a:gd name="connsiteY37" fmla="*/ 256338 h 267760"/>
                <a:gd name="connsiteX38" fmla="*/ 5716 w 139601"/>
                <a:gd name="connsiteY38" fmla="*/ 256338 h 267760"/>
                <a:gd name="connsiteX39" fmla="*/ 0 w 139601"/>
                <a:gd name="connsiteY39" fmla="*/ 262050 h 267760"/>
                <a:gd name="connsiteX40" fmla="*/ 5716 w 139601"/>
                <a:gd name="connsiteY40" fmla="*/ 267761 h 267760"/>
                <a:gd name="connsiteX41" fmla="*/ 25153 w 139601"/>
                <a:gd name="connsiteY41" fmla="*/ 267761 h 267760"/>
                <a:gd name="connsiteX42" fmla="*/ 35938 w 139601"/>
                <a:gd name="connsiteY42" fmla="*/ 256979 h 267760"/>
                <a:gd name="connsiteX43" fmla="*/ 35938 w 139601"/>
                <a:gd name="connsiteY43" fmla="*/ 235111 h 267760"/>
                <a:gd name="connsiteX44" fmla="*/ 55467 w 139601"/>
                <a:gd name="connsiteY44" fmla="*/ 227130 h 267760"/>
                <a:gd name="connsiteX45" fmla="*/ 71363 w 139601"/>
                <a:gd name="connsiteY45" fmla="*/ 242329 h 267760"/>
                <a:gd name="connsiteX46" fmla="*/ 86451 w 139601"/>
                <a:gd name="connsiteY46" fmla="*/ 242134 h 267760"/>
                <a:gd name="connsiteX47" fmla="*/ 115361 w 139601"/>
                <a:gd name="connsiteY47" fmla="*/ 213168 h 267760"/>
                <a:gd name="connsiteX48" fmla="*/ 115374 w 139601"/>
                <a:gd name="connsiteY48" fmla="*/ 197951 h 267760"/>
                <a:gd name="connsiteX49" fmla="*/ 100404 w 139601"/>
                <a:gd name="connsiteY49" fmla="*/ 182882 h 267760"/>
                <a:gd name="connsiteX50" fmla="*/ 108208 w 139601"/>
                <a:gd name="connsiteY50" fmla="*/ 164102 h 267760"/>
                <a:gd name="connsiteX51" fmla="*/ 128816 w 139601"/>
                <a:gd name="connsiteY51" fmla="*/ 164102 h 267760"/>
                <a:gd name="connsiteX52" fmla="*/ 139601 w 139601"/>
                <a:gd name="connsiteY52" fmla="*/ 153321 h 267760"/>
                <a:gd name="connsiteX53" fmla="*/ 139601 w 139601"/>
                <a:gd name="connsiteY53" fmla="*/ 114449 h 267760"/>
                <a:gd name="connsiteX54" fmla="*/ 128816 w 139601"/>
                <a:gd name="connsiteY54" fmla="*/ 103668 h 26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601" h="267760">
                  <a:moveTo>
                    <a:pt x="128816" y="103668"/>
                  </a:moveTo>
                  <a:lnTo>
                    <a:pt x="108213" y="103668"/>
                  </a:lnTo>
                  <a:cubicBezTo>
                    <a:pt x="105887" y="95538"/>
                    <a:pt x="102860" y="89130"/>
                    <a:pt x="100209" y="84321"/>
                  </a:cubicBezTo>
                  <a:lnTo>
                    <a:pt x="115263" y="68628"/>
                  </a:lnTo>
                  <a:cubicBezTo>
                    <a:pt x="119328" y="64406"/>
                    <a:pt x="119249" y="57624"/>
                    <a:pt x="115092" y="53503"/>
                  </a:cubicBezTo>
                  <a:lnTo>
                    <a:pt x="85958" y="24594"/>
                  </a:lnTo>
                  <a:cubicBezTo>
                    <a:pt x="81809" y="20473"/>
                    <a:pt x="75014" y="20436"/>
                    <a:pt x="70819" y="24538"/>
                  </a:cubicBezTo>
                  <a:lnTo>
                    <a:pt x="55378" y="39644"/>
                  </a:lnTo>
                  <a:cubicBezTo>
                    <a:pt x="49025" y="36212"/>
                    <a:pt x="42696" y="33635"/>
                    <a:pt x="35938" y="31738"/>
                  </a:cubicBezTo>
                  <a:lnTo>
                    <a:pt x="35938" y="10790"/>
                  </a:lnTo>
                  <a:cubicBezTo>
                    <a:pt x="35938" y="4837"/>
                    <a:pt x="31101" y="0"/>
                    <a:pt x="25153" y="0"/>
                  </a:cubicBezTo>
                  <a:lnTo>
                    <a:pt x="5716" y="0"/>
                  </a:lnTo>
                  <a:cubicBezTo>
                    <a:pt x="2558" y="0"/>
                    <a:pt x="0" y="2558"/>
                    <a:pt x="0" y="5711"/>
                  </a:cubicBezTo>
                  <a:cubicBezTo>
                    <a:pt x="0" y="8865"/>
                    <a:pt x="2558" y="11423"/>
                    <a:pt x="5716" y="11423"/>
                  </a:cubicBezTo>
                  <a:lnTo>
                    <a:pt x="24506" y="10790"/>
                  </a:lnTo>
                  <a:lnTo>
                    <a:pt x="24506" y="36175"/>
                  </a:lnTo>
                  <a:cubicBezTo>
                    <a:pt x="24506" y="38835"/>
                    <a:pt x="26339" y="41142"/>
                    <a:pt x="28929" y="41747"/>
                  </a:cubicBezTo>
                  <a:cubicBezTo>
                    <a:pt x="37617" y="43756"/>
                    <a:pt x="45384" y="46908"/>
                    <a:pt x="53383" y="51653"/>
                  </a:cubicBezTo>
                  <a:cubicBezTo>
                    <a:pt x="55597" y="52974"/>
                    <a:pt x="58448" y="52648"/>
                    <a:pt x="60294" y="50825"/>
                  </a:cubicBezTo>
                  <a:lnTo>
                    <a:pt x="77907" y="32705"/>
                  </a:lnTo>
                  <a:lnTo>
                    <a:pt x="107027" y="60713"/>
                  </a:lnTo>
                  <a:lnTo>
                    <a:pt x="88990" y="79502"/>
                  </a:lnTo>
                  <a:cubicBezTo>
                    <a:pt x="87199" y="81362"/>
                    <a:pt x="86883" y="84190"/>
                    <a:pt x="88214" y="86404"/>
                  </a:cubicBezTo>
                  <a:cubicBezTo>
                    <a:pt x="91250" y="91445"/>
                    <a:pt x="95595" y="99454"/>
                    <a:pt x="98231" y="110682"/>
                  </a:cubicBezTo>
                  <a:cubicBezTo>
                    <a:pt x="98836" y="113267"/>
                    <a:pt x="101138" y="115091"/>
                    <a:pt x="103794" y="115091"/>
                  </a:cubicBezTo>
                  <a:lnTo>
                    <a:pt x="128169" y="114449"/>
                  </a:lnTo>
                  <a:lnTo>
                    <a:pt x="128816" y="152679"/>
                  </a:lnTo>
                  <a:lnTo>
                    <a:pt x="103794" y="152679"/>
                  </a:lnTo>
                  <a:cubicBezTo>
                    <a:pt x="101143" y="152679"/>
                    <a:pt x="98836" y="154502"/>
                    <a:pt x="98231" y="157079"/>
                  </a:cubicBezTo>
                  <a:cubicBezTo>
                    <a:pt x="95701" y="167850"/>
                    <a:pt x="91632" y="175450"/>
                    <a:pt x="88367" y="180863"/>
                  </a:cubicBezTo>
                  <a:cubicBezTo>
                    <a:pt x="87018" y="183105"/>
                    <a:pt x="87362" y="185979"/>
                    <a:pt x="89214" y="187839"/>
                  </a:cubicBezTo>
                  <a:lnTo>
                    <a:pt x="107269" y="205095"/>
                  </a:lnTo>
                  <a:lnTo>
                    <a:pt x="79256" y="234060"/>
                  </a:lnTo>
                  <a:lnTo>
                    <a:pt x="60285" y="215922"/>
                  </a:lnTo>
                  <a:cubicBezTo>
                    <a:pt x="58424" y="214154"/>
                    <a:pt x="55611" y="213829"/>
                    <a:pt x="53411" y="215141"/>
                  </a:cubicBezTo>
                  <a:cubicBezTo>
                    <a:pt x="45268" y="219996"/>
                    <a:pt x="37719" y="223075"/>
                    <a:pt x="28929" y="225121"/>
                  </a:cubicBezTo>
                  <a:cubicBezTo>
                    <a:pt x="26339" y="225716"/>
                    <a:pt x="24506" y="228023"/>
                    <a:pt x="24506" y="230684"/>
                  </a:cubicBezTo>
                  <a:lnTo>
                    <a:pt x="25153" y="256338"/>
                  </a:lnTo>
                  <a:lnTo>
                    <a:pt x="5716" y="256338"/>
                  </a:lnTo>
                  <a:cubicBezTo>
                    <a:pt x="2558" y="256338"/>
                    <a:pt x="0" y="258896"/>
                    <a:pt x="0" y="262050"/>
                  </a:cubicBezTo>
                  <a:cubicBezTo>
                    <a:pt x="0" y="265202"/>
                    <a:pt x="2558" y="267761"/>
                    <a:pt x="5716" y="267761"/>
                  </a:cubicBezTo>
                  <a:lnTo>
                    <a:pt x="25153" y="267761"/>
                  </a:lnTo>
                  <a:cubicBezTo>
                    <a:pt x="31101" y="267761"/>
                    <a:pt x="35938" y="262924"/>
                    <a:pt x="35938" y="256979"/>
                  </a:cubicBezTo>
                  <a:lnTo>
                    <a:pt x="35938" y="235111"/>
                  </a:lnTo>
                  <a:cubicBezTo>
                    <a:pt x="42714" y="233204"/>
                    <a:pt x="49072" y="230609"/>
                    <a:pt x="55467" y="227130"/>
                  </a:cubicBezTo>
                  <a:lnTo>
                    <a:pt x="71363" y="242329"/>
                  </a:lnTo>
                  <a:cubicBezTo>
                    <a:pt x="75591" y="246348"/>
                    <a:pt x="82353" y="246264"/>
                    <a:pt x="86451" y="242134"/>
                  </a:cubicBezTo>
                  <a:lnTo>
                    <a:pt x="115361" y="213168"/>
                  </a:lnTo>
                  <a:cubicBezTo>
                    <a:pt x="119542" y="208973"/>
                    <a:pt x="119551" y="202155"/>
                    <a:pt x="115374" y="197951"/>
                  </a:cubicBezTo>
                  <a:lnTo>
                    <a:pt x="100404" y="182882"/>
                  </a:lnTo>
                  <a:cubicBezTo>
                    <a:pt x="103092" y="178017"/>
                    <a:pt x="105975" y="171887"/>
                    <a:pt x="108208" y="164102"/>
                  </a:cubicBezTo>
                  <a:lnTo>
                    <a:pt x="128816" y="164102"/>
                  </a:lnTo>
                  <a:cubicBezTo>
                    <a:pt x="134764" y="164102"/>
                    <a:pt x="139601" y="159264"/>
                    <a:pt x="139601" y="153321"/>
                  </a:cubicBezTo>
                  <a:lnTo>
                    <a:pt x="139601" y="114449"/>
                  </a:lnTo>
                  <a:cubicBezTo>
                    <a:pt x="139601" y="108505"/>
                    <a:pt x="134764" y="103668"/>
                    <a:pt x="128816" y="103668"/>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3" name="Freeform: Shape 388">
              <a:extLst>
                <a:ext uri="{FF2B5EF4-FFF2-40B4-BE49-F238E27FC236}">
                  <a16:creationId xmlns:a16="http://schemas.microsoft.com/office/drawing/2014/main" id="{DCECEE06-1CC2-85F7-6038-6C7AE2AD139A}"/>
                </a:ext>
              </a:extLst>
            </p:cNvPr>
            <p:cNvSpPr/>
            <p:nvPr/>
          </p:nvSpPr>
          <p:spPr>
            <a:xfrm>
              <a:off x="2522140" y="3809021"/>
              <a:ext cx="68331" cy="124307"/>
            </a:xfrm>
            <a:custGeom>
              <a:avLst/>
              <a:gdLst>
                <a:gd name="connsiteX0" fmla="*/ 5716 w 68331"/>
                <a:gd name="connsiteY0" fmla="*/ 112886 h 124307"/>
                <a:gd name="connsiteX1" fmla="*/ 0 w 68331"/>
                <a:gd name="connsiteY1" fmla="*/ 118597 h 124307"/>
                <a:gd name="connsiteX2" fmla="*/ 5716 w 68331"/>
                <a:gd name="connsiteY2" fmla="*/ 124308 h 124307"/>
                <a:gd name="connsiteX3" fmla="*/ 68331 w 68331"/>
                <a:gd name="connsiteY3" fmla="*/ 62154 h 124307"/>
                <a:gd name="connsiteX4" fmla="*/ 5716 w 68331"/>
                <a:gd name="connsiteY4" fmla="*/ 0 h 124307"/>
                <a:gd name="connsiteX5" fmla="*/ 0 w 68331"/>
                <a:gd name="connsiteY5" fmla="*/ 5711 h 124307"/>
                <a:gd name="connsiteX6" fmla="*/ 5716 w 68331"/>
                <a:gd name="connsiteY6" fmla="*/ 11422 h 124307"/>
                <a:gd name="connsiteX7" fmla="*/ 56899 w 68331"/>
                <a:gd name="connsiteY7" fmla="*/ 62154 h 124307"/>
                <a:gd name="connsiteX8" fmla="*/ 5716 w 68331"/>
                <a:gd name="connsiteY8" fmla="*/ 112886 h 12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331" h="124307">
                  <a:moveTo>
                    <a:pt x="5716" y="112886"/>
                  </a:moveTo>
                  <a:cubicBezTo>
                    <a:pt x="2558" y="112886"/>
                    <a:pt x="0" y="115444"/>
                    <a:pt x="0" y="118597"/>
                  </a:cubicBezTo>
                  <a:cubicBezTo>
                    <a:pt x="0" y="121750"/>
                    <a:pt x="2558" y="124308"/>
                    <a:pt x="5716" y="124308"/>
                  </a:cubicBezTo>
                  <a:cubicBezTo>
                    <a:pt x="40240" y="124308"/>
                    <a:pt x="68331" y="96431"/>
                    <a:pt x="68331" y="62154"/>
                  </a:cubicBezTo>
                  <a:cubicBezTo>
                    <a:pt x="68331" y="27877"/>
                    <a:pt x="40240" y="0"/>
                    <a:pt x="5716" y="0"/>
                  </a:cubicBezTo>
                  <a:cubicBezTo>
                    <a:pt x="2558" y="0"/>
                    <a:pt x="0" y="2557"/>
                    <a:pt x="0" y="5711"/>
                  </a:cubicBezTo>
                  <a:cubicBezTo>
                    <a:pt x="0" y="8864"/>
                    <a:pt x="2558" y="11422"/>
                    <a:pt x="5716" y="11422"/>
                  </a:cubicBezTo>
                  <a:cubicBezTo>
                    <a:pt x="33938" y="11422"/>
                    <a:pt x="56899" y="34183"/>
                    <a:pt x="56899" y="62154"/>
                  </a:cubicBezTo>
                  <a:cubicBezTo>
                    <a:pt x="56899" y="90125"/>
                    <a:pt x="33938" y="112886"/>
                    <a:pt x="5716" y="112886"/>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grpSp>
      <p:grpSp>
        <p:nvGrpSpPr>
          <p:cNvPr id="34" name="Graphic 333">
            <a:extLst>
              <a:ext uri="{FF2B5EF4-FFF2-40B4-BE49-F238E27FC236}">
                <a16:creationId xmlns:a16="http://schemas.microsoft.com/office/drawing/2014/main" id="{FB0A6598-941D-4FD7-38AB-E6F2E546818C}"/>
              </a:ext>
            </a:extLst>
          </p:cNvPr>
          <p:cNvGrpSpPr/>
          <p:nvPr/>
        </p:nvGrpSpPr>
        <p:grpSpPr>
          <a:xfrm>
            <a:off x="534228" y="4055330"/>
            <a:ext cx="326792" cy="259081"/>
            <a:chOff x="5228885" y="2314571"/>
            <a:chExt cx="326792" cy="259081"/>
          </a:xfrm>
          <a:solidFill>
            <a:schemeClr val="accent3"/>
          </a:solidFill>
        </p:grpSpPr>
        <p:sp>
          <p:nvSpPr>
            <p:cNvPr id="35" name="Freeform: Shape 184">
              <a:extLst>
                <a:ext uri="{FF2B5EF4-FFF2-40B4-BE49-F238E27FC236}">
                  <a16:creationId xmlns:a16="http://schemas.microsoft.com/office/drawing/2014/main" id="{35CC053F-996F-FB5B-5796-BCD229CD5534}"/>
                </a:ext>
              </a:extLst>
            </p:cNvPr>
            <p:cNvSpPr/>
            <p:nvPr/>
          </p:nvSpPr>
          <p:spPr>
            <a:xfrm>
              <a:off x="5228885" y="2503280"/>
              <a:ext cx="247258" cy="70372"/>
            </a:xfrm>
            <a:custGeom>
              <a:avLst/>
              <a:gdLst>
                <a:gd name="connsiteX0" fmla="*/ 182584 w 247258"/>
                <a:gd name="connsiteY0" fmla="*/ 0 h 70372"/>
                <a:gd name="connsiteX1" fmla="*/ 147866 w 247258"/>
                <a:gd name="connsiteY1" fmla="*/ 0 h 70372"/>
                <a:gd name="connsiteX2" fmla="*/ 142150 w 247258"/>
                <a:gd name="connsiteY2" fmla="*/ 5716 h 70372"/>
                <a:gd name="connsiteX3" fmla="*/ 147866 w 247258"/>
                <a:gd name="connsiteY3" fmla="*/ 11432 h 70372"/>
                <a:gd name="connsiteX4" fmla="*/ 182584 w 247258"/>
                <a:gd name="connsiteY4" fmla="*/ 11432 h 70372"/>
                <a:gd name="connsiteX5" fmla="*/ 235525 w 247258"/>
                <a:gd name="connsiteY5" fmla="*/ 58941 h 70372"/>
                <a:gd name="connsiteX6" fmla="*/ 11734 w 247258"/>
                <a:gd name="connsiteY6" fmla="*/ 58941 h 70372"/>
                <a:gd name="connsiteX7" fmla="*/ 64666 w 247258"/>
                <a:gd name="connsiteY7" fmla="*/ 11432 h 70372"/>
                <a:gd name="connsiteX8" fmla="*/ 99984 w 247258"/>
                <a:gd name="connsiteY8" fmla="*/ 11432 h 70372"/>
                <a:gd name="connsiteX9" fmla="*/ 105700 w 247258"/>
                <a:gd name="connsiteY9" fmla="*/ 5716 h 70372"/>
                <a:gd name="connsiteX10" fmla="*/ 99984 w 247258"/>
                <a:gd name="connsiteY10" fmla="*/ 0 h 70372"/>
                <a:gd name="connsiteX11" fmla="*/ 64666 w 247258"/>
                <a:gd name="connsiteY11" fmla="*/ 0 h 70372"/>
                <a:gd name="connsiteX12" fmla="*/ 0 w 247258"/>
                <a:gd name="connsiteY12" fmla="*/ 64657 h 70372"/>
                <a:gd name="connsiteX13" fmla="*/ 5716 w 247258"/>
                <a:gd name="connsiteY13" fmla="*/ 70373 h 70372"/>
                <a:gd name="connsiteX14" fmla="*/ 241543 w 247258"/>
                <a:gd name="connsiteY14" fmla="*/ 70373 h 70372"/>
                <a:gd name="connsiteX15" fmla="*/ 247259 w 247258"/>
                <a:gd name="connsiteY15" fmla="*/ 64657 h 70372"/>
                <a:gd name="connsiteX16" fmla="*/ 182584 w 247258"/>
                <a:gd name="connsiteY16" fmla="*/ 0 h 7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258" h="70372">
                  <a:moveTo>
                    <a:pt x="182584" y="0"/>
                  </a:moveTo>
                  <a:lnTo>
                    <a:pt x="147866" y="0"/>
                  </a:lnTo>
                  <a:cubicBezTo>
                    <a:pt x="144707" y="0"/>
                    <a:pt x="142150" y="2558"/>
                    <a:pt x="142150" y="5716"/>
                  </a:cubicBezTo>
                  <a:cubicBezTo>
                    <a:pt x="142150" y="8874"/>
                    <a:pt x="144707" y="11432"/>
                    <a:pt x="147866" y="11432"/>
                  </a:cubicBezTo>
                  <a:lnTo>
                    <a:pt x="182584" y="11432"/>
                  </a:lnTo>
                  <a:cubicBezTo>
                    <a:pt x="210010" y="11432"/>
                    <a:pt x="232660" y="32273"/>
                    <a:pt x="235525" y="58941"/>
                  </a:cubicBezTo>
                  <a:lnTo>
                    <a:pt x="11734" y="58941"/>
                  </a:lnTo>
                  <a:cubicBezTo>
                    <a:pt x="14599" y="32273"/>
                    <a:pt x="37244" y="11432"/>
                    <a:pt x="64666" y="11432"/>
                  </a:cubicBezTo>
                  <a:lnTo>
                    <a:pt x="99984" y="11432"/>
                  </a:lnTo>
                  <a:cubicBezTo>
                    <a:pt x="103143" y="11432"/>
                    <a:pt x="105700" y="8874"/>
                    <a:pt x="105700" y="5716"/>
                  </a:cubicBezTo>
                  <a:cubicBezTo>
                    <a:pt x="105700" y="2558"/>
                    <a:pt x="103143" y="0"/>
                    <a:pt x="99984" y="0"/>
                  </a:cubicBezTo>
                  <a:lnTo>
                    <a:pt x="64666" y="0"/>
                  </a:lnTo>
                  <a:cubicBezTo>
                    <a:pt x="29008" y="0"/>
                    <a:pt x="0" y="29007"/>
                    <a:pt x="0" y="64657"/>
                  </a:cubicBezTo>
                  <a:cubicBezTo>
                    <a:pt x="0" y="67814"/>
                    <a:pt x="2558" y="70373"/>
                    <a:pt x="5716" y="70373"/>
                  </a:cubicBezTo>
                  <a:lnTo>
                    <a:pt x="241543" y="70373"/>
                  </a:lnTo>
                  <a:cubicBezTo>
                    <a:pt x="244701" y="70373"/>
                    <a:pt x="247259" y="67814"/>
                    <a:pt x="247259" y="64657"/>
                  </a:cubicBezTo>
                  <a:cubicBezTo>
                    <a:pt x="247259" y="29007"/>
                    <a:pt x="218247" y="0"/>
                    <a:pt x="182584" y="0"/>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6" name="Freeform: Shape 185">
              <a:extLst>
                <a:ext uri="{FF2B5EF4-FFF2-40B4-BE49-F238E27FC236}">
                  <a16:creationId xmlns:a16="http://schemas.microsoft.com/office/drawing/2014/main" id="{259D7E73-0055-0E3B-4366-CE78E94ACFA3}"/>
                </a:ext>
              </a:extLst>
            </p:cNvPr>
            <p:cNvSpPr/>
            <p:nvPr/>
          </p:nvSpPr>
          <p:spPr>
            <a:xfrm>
              <a:off x="5310080" y="2354160"/>
              <a:ext cx="41392" cy="45762"/>
            </a:xfrm>
            <a:custGeom>
              <a:avLst/>
              <a:gdLst>
                <a:gd name="connsiteX0" fmla="*/ 11282 w 41392"/>
                <a:gd name="connsiteY0" fmla="*/ 41340 h 45762"/>
                <a:gd name="connsiteX1" fmla="*/ 37751 w 41392"/>
                <a:gd name="connsiteY1" fmla="*/ 11039 h 45762"/>
                <a:gd name="connsiteX2" fmla="*/ 41002 w 41392"/>
                <a:gd name="connsiteY2" fmla="*/ 3640 h 45762"/>
                <a:gd name="connsiteX3" fmla="*/ 33602 w 41392"/>
                <a:gd name="connsiteY3" fmla="*/ 389 h 45762"/>
                <a:gd name="connsiteX4" fmla="*/ 149 w 41392"/>
                <a:gd name="connsiteY4" fmla="*/ 38754 h 45762"/>
                <a:gd name="connsiteX5" fmla="*/ 4422 w 41392"/>
                <a:gd name="connsiteY5" fmla="*/ 45614 h 45762"/>
                <a:gd name="connsiteX6" fmla="*/ 5721 w 41392"/>
                <a:gd name="connsiteY6" fmla="*/ 45763 h 45762"/>
                <a:gd name="connsiteX7" fmla="*/ 11282 w 41392"/>
                <a:gd name="connsiteY7" fmla="*/ 41340 h 45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392" h="45762">
                  <a:moveTo>
                    <a:pt x="11282" y="41340"/>
                  </a:moveTo>
                  <a:cubicBezTo>
                    <a:pt x="11334" y="41116"/>
                    <a:pt x="16627" y="19262"/>
                    <a:pt x="37751" y="11039"/>
                  </a:cubicBezTo>
                  <a:cubicBezTo>
                    <a:pt x="40690" y="9895"/>
                    <a:pt x="42146" y="6584"/>
                    <a:pt x="41002" y="3640"/>
                  </a:cubicBezTo>
                  <a:cubicBezTo>
                    <a:pt x="39854" y="696"/>
                    <a:pt x="36547" y="-751"/>
                    <a:pt x="33602" y="389"/>
                  </a:cubicBezTo>
                  <a:cubicBezTo>
                    <a:pt x="6920" y="10779"/>
                    <a:pt x="413" y="37620"/>
                    <a:pt x="149" y="38754"/>
                  </a:cubicBezTo>
                  <a:cubicBezTo>
                    <a:pt x="-563" y="41829"/>
                    <a:pt x="1349" y="44903"/>
                    <a:pt x="4422" y="45614"/>
                  </a:cubicBezTo>
                  <a:cubicBezTo>
                    <a:pt x="4860" y="45717"/>
                    <a:pt x="5292" y="45763"/>
                    <a:pt x="5721" y="45763"/>
                  </a:cubicBezTo>
                  <a:cubicBezTo>
                    <a:pt x="8320" y="45763"/>
                    <a:pt x="10669" y="43977"/>
                    <a:pt x="11282" y="41340"/>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7" name="Freeform: Shape 186">
              <a:extLst>
                <a:ext uri="{FF2B5EF4-FFF2-40B4-BE49-F238E27FC236}">
                  <a16:creationId xmlns:a16="http://schemas.microsoft.com/office/drawing/2014/main" id="{8A19ABB9-C2AC-0898-3BD7-10A28E188A8C}"/>
                </a:ext>
              </a:extLst>
            </p:cNvPr>
            <p:cNvSpPr/>
            <p:nvPr/>
          </p:nvSpPr>
          <p:spPr>
            <a:xfrm>
              <a:off x="5287839" y="2314571"/>
              <a:ext cx="209057" cy="183300"/>
            </a:xfrm>
            <a:custGeom>
              <a:avLst/>
              <a:gdLst>
                <a:gd name="connsiteX0" fmla="*/ 64676 w 209057"/>
                <a:gd name="connsiteY0" fmla="*/ 183300 h 183300"/>
                <a:gd name="connsiteX1" fmla="*/ 114494 w 209057"/>
                <a:gd name="connsiteY1" fmla="*/ 153700 h 183300"/>
                <a:gd name="connsiteX2" fmla="*/ 144545 w 209057"/>
                <a:gd name="connsiteY2" fmla="*/ 162614 h 183300"/>
                <a:gd name="connsiteX3" fmla="*/ 209057 w 209057"/>
                <a:gd name="connsiteY3" fmla="*/ 81306 h 183300"/>
                <a:gd name="connsiteX4" fmla="*/ 144545 w 209057"/>
                <a:gd name="connsiteY4" fmla="*/ 0 h 183300"/>
                <a:gd name="connsiteX5" fmla="*/ 94809 w 209057"/>
                <a:gd name="connsiteY5" fmla="*/ 29719 h 183300"/>
                <a:gd name="connsiteX6" fmla="*/ 64676 w 209057"/>
                <a:gd name="connsiteY6" fmla="*/ 20273 h 183300"/>
                <a:gd name="connsiteX7" fmla="*/ 0 w 209057"/>
                <a:gd name="connsiteY7" fmla="*/ 101779 h 183300"/>
                <a:gd name="connsiteX8" fmla="*/ 64676 w 209057"/>
                <a:gd name="connsiteY8" fmla="*/ 183300 h 183300"/>
                <a:gd name="connsiteX9" fmla="*/ 144545 w 209057"/>
                <a:gd name="connsiteY9" fmla="*/ 11432 h 183300"/>
                <a:gd name="connsiteX10" fmla="*/ 197626 w 209057"/>
                <a:gd name="connsiteY10" fmla="*/ 81306 h 183300"/>
                <a:gd name="connsiteX11" fmla="*/ 144545 w 209057"/>
                <a:gd name="connsiteY11" fmla="*/ 151182 h 183300"/>
                <a:gd name="connsiteX12" fmla="*/ 120077 w 209057"/>
                <a:gd name="connsiteY12" fmla="*/ 143624 h 183300"/>
                <a:gd name="connsiteX13" fmla="*/ 129350 w 209057"/>
                <a:gd name="connsiteY13" fmla="*/ 101779 h 183300"/>
                <a:gd name="connsiteX14" fmla="*/ 103728 w 209057"/>
                <a:gd name="connsiteY14" fmla="*/ 36964 h 183300"/>
                <a:gd name="connsiteX15" fmla="*/ 144545 w 209057"/>
                <a:gd name="connsiteY15" fmla="*/ 11432 h 183300"/>
                <a:gd name="connsiteX16" fmla="*/ 64676 w 209057"/>
                <a:gd name="connsiteY16" fmla="*/ 31705 h 183300"/>
                <a:gd name="connsiteX17" fmla="*/ 117918 w 209057"/>
                <a:gd name="connsiteY17" fmla="*/ 101779 h 183300"/>
                <a:gd name="connsiteX18" fmla="*/ 64676 w 209057"/>
                <a:gd name="connsiteY18" fmla="*/ 171868 h 183300"/>
                <a:gd name="connsiteX19" fmla="*/ 11432 w 209057"/>
                <a:gd name="connsiteY19" fmla="*/ 101779 h 183300"/>
                <a:gd name="connsiteX20" fmla="*/ 64676 w 209057"/>
                <a:gd name="connsiteY20" fmla="*/ 31705 h 18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057" h="183300">
                  <a:moveTo>
                    <a:pt x="64676" y="183300"/>
                  </a:moveTo>
                  <a:cubicBezTo>
                    <a:pt x="84698" y="183300"/>
                    <a:pt x="102621" y="171768"/>
                    <a:pt x="114494" y="153700"/>
                  </a:cubicBezTo>
                  <a:cubicBezTo>
                    <a:pt x="122878" y="158415"/>
                    <a:pt x="134382" y="162614"/>
                    <a:pt x="144545" y="162614"/>
                  </a:cubicBezTo>
                  <a:cubicBezTo>
                    <a:pt x="180115" y="162614"/>
                    <a:pt x="209057" y="126141"/>
                    <a:pt x="209057" y="81306"/>
                  </a:cubicBezTo>
                  <a:cubicBezTo>
                    <a:pt x="209057" y="36472"/>
                    <a:pt x="180115" y="0"/>
                    <a:pt x="144545" y="0"/>
                  </a:cubicBezTo>
                  <a:cubicBezTo>
                    <a:pt x="125198" y="0"/>
                    <a:pt x="107032" y="11050"/>
                    <a:pt x="94809" y="29719"/>
                  </a:cubicBezTo>
                  <a:cubicBezTo>
                    <a:pt x="85802" y="23712"/>
                    <a:pt x="75556" y="20273"/>
                    <a:pt x="64676" y="20273"/>
                  </a:cubicBezTo>
                  <a:cubicBezTo>
                    <a:pt x="29012" y="20273"/>
                    <a:pt x="0" y="56839"/>
                    <a:pt x="0" y="101779"/>
                  </a:cubicBezTo>
                  <a:cubicBezTo>
                    <a:pt x="14" y="146731"/>
                    <a:pt x="29031" y="183300"/>
                    <a:pt x="64676" y="183300"/>
                  </a:cubicBezTo>
                  <a:close/>
                  <a:moveTo>
                    <a:pt x="144545" y="11432"/>
                  </a:moveTo>
                  <a:cubicBezTo>
                    <a:pt x="173813" y="11432"/>
                    <a:pt x="197626" y="42779"/>
                    <a:pt x="197626" y="81306"/>
                  </a:cubicBezTo>
                  <a:cubicBezTo>
                    <a:pt x="197626" y="119835"/>
                    <a:pt x="173813" y="151182"/>
                    <a:pt x="144545" y="151182"/>
                  </a:cubicBezTo>
                  <a:cubicBezTo>
                    <a:pt x="137569" y="151182"/>
                    <a:pt x="127833" y="148023"/>
                    <a:pt x="120077" y="143624"/>
                  </a:cubicBezTo>
                  <a:cubicBezTo>
                    <a:pt x="125923" y="131373"/>
                    <a:pt x="129350" y="117088"/>
                    <a:pt x="129350" y="101779"/>
                  </a:cubicBezTo>
                  <a:cubicBezTo>
                    <a:pt x="129350" y="75337"/>
                    <a:pt x="119261" y="51865"/>
                    <a:pt x="103728" y="36964"/>
                  </a:cubicBezTo>
                  <a:cubicBezTo>
                    <a:pt x="113837" y="20949"/>
                    <a:pt x="128797" y="11432"/>
                    <a:pt x="144545" y="11432"/>
                  </a:cubicBezTo>
                  <a:close/>
                  <a:moveTo>
                    <a:pt x="64676" y="31705"/>
                  </a:moveTo>
                  <a:cubicBezTo>
                    <a:pt x="94036" y="31705"/>
                    <a:pt x="117918" y="63140"/>
                    <a:pt x="117918" y="101779"/>
                  </a:cubicBezTo>
                  <a:cubicBezTo>
                    <a:pt x="117918" y="140429"/>
                    <a:pt x="94036" y="171868"/>
                    <a:pt x="64676" y="171868"/>
                  </a:cubicBezTo>
                  <a:cubicBezTo>
                    <a:pt x="35328" y="171868"/>
                    <a:pt x="11446" y="140429"/>
                    <a:pt x="11432" y="101779"/>
                  </a:cubicBezTo>
                  <a:cubicBezTo>
                    <a:pt x="11432" y="63140"/>
                    <a:pt x="35314" y="31705"/>
                    <a:pt x="64676" y="31705"/>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8" name="Freeform: Shape 187">
              <a:extLst>
                <a:ext uri="{FF2B5EF4-FFF2-40B4-BE49-F238E27FC236}">
                  <a16:creationId xmlns:a16="http://schemas.microsoft.com/office/drawing/2014/main" id="{D8C77069-E51F-DED3-483C-DA3402C3D54F}"/>
                </a:ext>
              </a:extLst>
            </p:cNvPr>
            <p:cNvSpPr/>
            <p:nvPr/>
          </p:nvSpPr>
          <p:spPr>
            <a:xfrm>
              <a:off x="5485287" y="2483007"/>
              <a:ext cx="70390" cy="70372"/>
            </a:xfrm>
            <a:custGeom>
              <a:avLst/>
              <a:gdLst>
                <a:gd name="connsiteX0" fmla="*/ 5716 w 70390"/>
                <a:gd name="connsiteY0" fmla="*/ 0 h 70372"/>
                <a:gd name="connsiteX1" fmla="*/ 0 w 70390"/>
                <a:gd name="connsiteY1" fmla="*/ 5716 h 70372"/>
                <a:gd name="connsiteX2" fmla="*/ 5716 w 70390"/>
                <a:gd name="connsiteY2" fmla="*/ 11432 h 70372"/>
                <a:gd name="connsiteX3" fmla="*/ 58657 w 70390"/>
                <a:gd name="connsiteY3" fmla="*/ 58941 h 70372"/>
                <a:gd name="connsiteX4" fmla="*/ 5716 w 70390"/>
                <a:gd name="connsiteY4" fmla="*/ 58941 h 70372"/>
                <a:gd name="connsiteX5" fmla="*/ 0 w 70390"/>
                <a:gd name="connsiteY5" fmla="*/ 64657 h 70372"/>
                <a:gd name="connsiteX6" fmla="*/ 5716 w 70390"/>
                <a:gd name="connsiteY6" fmla="*/ 70373 h 70372"/>
                <a:gd name="connsiteX7" fmla="*/ 64675 w 70390"/>
                <a:gd name="connsiteY7" fmla="*/ 70373 h 70372"/>
                <a:gd name="connsiteX8" fmla="*/ 70391 w 70390"/>
                <a:gd name="connsiteY8" fmla="*/ 64657 h 70372"/>
                <a:gd name="connsiteX9" fmla="*/ 5716 w 70390"/>
                <a:gd name="connsiteY9" fmla="*/ 0 h 7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390" h="70372">
                  <a:moveTo>
                    <a:pt x="5716" y="0"/>
                  </a:moveTo>
                  <a:cubicBezTo>
                    <a:pt x="2558" y="0"/>
                    <a:pt x="0" y="2558"/>
                    <a:pt x="0" y="5716"/>
                  </a:cubicBezTo>
                  <a:cubicBezTo>
                    <a:pt x="0" y="8873"/>
                    <a:pt x="2558" y="11432"/>
                    <a:pt x="5716" y="11432"/>
                  </a:cubicBezTo>
                  <a:cubicBezTo>
                    <a:pt x="33142" y="11432"/>
                    <a:pt x="55792" y="32273"/>
                    <a:pt x="58657" y="58941"/>
                  </a:cubicBezTo>
                  <a:lnTo>
                    <a:pt x="5716" y="58941"/>
                  </a:lnTo>
                  <a:cubicBezTo>
                    <a:pt x="2558" y="58941"/>
                    <a:pt x="0" y="61498"/>
                    <a:pt x="0" y="64657"/>
                  </a:cubicBezTo>
                  <a:cubicBezTo>
                    <a:pt x="0" y="67814"/>
                    <a:pt x="2558" y="70373"/>
                    <a:pt x="5716" y="70373"/>
                  </a:cubicBezTo>
                  <a:lnTo>
                    <a:pt x="64675" y="70373"/>
                  </a:lnTo>
                  <a:cubicBezTo>
                    <a:pt x="67833" y="70373"/>
                    <a:pt x="70391" y="67814"/>
                    <a:pt x="70391" y="64657"/>
                  </a:cubicBezTo>
                  <a:cubicBezTo>
                    <a:pt x="70391" y="29007"/>
                    <a:pt x="41379" y="0"/>
                    <a:pt x="5716" y="0"/>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39" name="Freeform: Shape 188">
              <a:extLst>
                <a:ext uri="{FF2B5EF4-FFF2-40B4-BE49-F238E27FC236}">
                  <a16:creationId xmlns:a16="http://schemas.microsoft.com/office/drawing/2014/main" id="{2F3675A4-A81F-42DE-A1CF-257D7D9EDB8A}"/>
                </a:ext>
              </a:extLst>
            </p:cNvPr>
            <p:cNvSpPr/>
            <p:nvPr/>
          </p:nvSpPr>
          <p:spPr>
            <a:xfrm>
              <a:off x="5400753" y="2333882"/>
              <a:ext cx="30253" cy="24872"/>
            </a:xfrm>
            <a:custGeom>
              <a:avLst/>
              <a:gdLst>
                <a:gd name="connsiteX0" fmla="*/ 5711 w 30253"/>
                <a:gd name="connsiteY0" fmla="*/ 24872 h 24872"/>
                <a:gd name="connsiteX1" fmla="*/ 10055 w 30253"/>
                <a:gd name="connsiteY1" fmla="*/ 22872 h 24872"/>
                <a:gd name="connsiteX2" fmla="*/ 26612 w 30253"/>
                <a:gd name="connsiteY2" fmla="*/ 11045 h 24872"/>
                <a:gd name="connsiteX3" fmla="*/ 29863 w 30253"/>
                <a:gd name="connsiteY3" fmla="*/ 3645 h 24872"/>
                <a:gd name="connsiteX4" fmla="*/ 22464 w 30253"/>
                <a:gd name="connsiteY4" fmla="*/ 394 h 24872"/>
                <a:gd name="connsiteX5" fmla="*/ 1376 w 30253"/>
                <a:gd name="connsiteY5" fmla="*/ 15439 h 24872"/>
                <a:gd name="connsiteX6" fmla="*/ 2000 w 30253"/>
                <a:gd name="connsiteY6" fmla="*/ 23495 h 24872"/>
                <a:gd name="connsiteX7" fmla="*/ 5711 w 30253"/>
                <a:gd name="connsiteY7" fmla="*/ 24872 h 2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53" h="24872">
                  <a:moveTo>
                    <a:pt x="5711" y="24872"/>
                  </a:moveTo>
                  <a:cubicBezTo>
                    <a:pt x="7324" y="24872"/>
                    <a:pt x="8925" y="24193"/>
                    <a:pt x="10055" y="22872"/>
                  </a:cubicBezTo>
                  <a:cubicBezTo>
                    <a:pt x="14645" y="17514"/>
                    <a:pt x="20218" y="13533"/>
                    <a:pt x="26612" y="11045"/>
                  </a:cubicBezTo>
                  <a:cubicBezTo>
                    <a:pt x="29551" y="9901"/>
                    <a:pt x="31007" y="6589"/>
                    <a:pt x="29863" y="3645"/>
                  </a:cubicBezTo>
                  <a:cubicBezTo>
                    <a:pt x="28719" y="706"/>
                    <a:pt x="25412" y="-759"/>
                    <a:pt x="22464" y="394"/>
                  </a:cubicBezTo>
                  <a:cubicBezTo>
                    <a:pt x="14297" y="3571"/>
                    <a:pt x="7204" y="8636"/>
                    <a:pt x="1376" y="15439"/>
                  </a:cubicBezTo>
                  <a:cubicBezTo>
                    <a:pt x="-679" y="17835"/>
                    <a:pt x="-400" y="21444"/>
                    <a:pt x="2000" y="23495"/>
                  </a:cubicBezTo>
                  <a:cubicBezTo>
                    <a:pt x="3074" y="24421"/>
                    <a:pt x="4399" y="24872"/>
                    <a:pt x="5711" y="24872"/>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grpSp>
      <p:grpSp>
        <p:nvGrpSpPr>
          <p:cNvPr id="40" name="Graphic 156">
            <a:extLst>
              <a:ext uri="{FF2B5EF4-FFF2-40B4-BE49-F238E27FC236}">
                <a16:creationId xmlns:a16="http://schemas.microsoft.com/office/drawing/2014/main" id="{0D064529-3FB1-D9E3-5FE8-1F221A953130}"/>
              </a:ext>
            </a:extLst>
          </p:cNvPr>
          <p:cNvGrpSpPr/>
          <p:nvPr/>
        </p:nvGrpSpPr>
        <p:grpSpPr>
          <a:xfrm>
            <a:off x="2323831" y="4058375"/>
            <a:ext cx="259079" cy="249547"/>
            <a:chOff x="4665274" y="5156878"/>
            <a:chExt cx="259079" cy="249547"/>
          </a:xfrm>
          <a:solidFill>
            <a:schemeClr val="accent2"/>
          </a:solidFill>
        </p:grpSpPr>
        <p:sp>
          <p:nvSpPr>
            <p:cNvPr id="41" name="Freeform: Shape 559">
              <a:extLst>
                <a:ext uri="{FF2B5EF4-FFF2-40B4-BE49-F238E27FC236}">
                  <a16:creationId xmlns:a16="http://schemas.microsoft.com/office/drawing/2014/main" id="{F2D00490-32DE-A641-A5C0-90256AA9D783}"/>
                </a:ext>
              </a:extLst>
            </p:cNvPr>
            <p:cNvSpPr/>
            <p:nvPr/>
          </p:nvSpPr>
          <p:spPr>
            <a:xfrm>
              <a:off x="4761705" y="5222251"/>
              <a:ext cx="69763" cy="11422"/>
            </a:xfrm>
            <a:custGeom>
              <a:avLst/>
              <a:gdLst>
                <a:gd name="connsiteX0" fmla="*/ 5711 w 69763"/>
                <a:gd name="connsiteY0" fmla="*/ 11422 h 11422"/>
                <a:gd name="connsiteX1" fmla="*/ 64052 w 69763"/>
                <a:gd name="connsiteY1" fmla="*/ 11422 h 11422"/>
                <a:gd name="connsiteX2" fmla="*/ 69763 w 69763"/>
                <a:gd name="connsiteY2" fmla="*/ 5711 h 11422"/>
                <a:gd name="connsiteX3" fmla="*/ 64052 w 69763"/>
                <a:gd name="connsiteY3" fmla="*/ 0 h 11422"/>
                <a:gd name="connsiteX4" fmla="*/ 5711 w 69763"/>
                <a:gd name="connsiteY4" fmla="*/ 0 h 11422"/>
                <a:gd name="connsiteX5" fmla="*/ 0 w 69763"/>
                <a:gd name="connsiteY5" fmla="*/ 5711 h 11422"/>
                <a:gd name="connsiteX6" fmla="*/ 5711 w 69763"/>
                <a:gd name="connsiteY6" fmla="*/ 11422 h 1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63" h="11422">
                  <a:moveTo>
                    <a:pt x="5711" y="11422"/>
                  </a:moveTo>
                  <a:lnTo>
                    <a:pt x="64052" y="11422"/>
                  </a:lnTo>
                  <a:cubicBezTo>
                    <a:pt x="67206" y="11422"/>
                    <a:pt x="69763" y="8864"/>
                    <a:pt x="69763" y="5711"/>
                  </a:cubicBezTo>
                  <a:cubicBezTo>
                    <a:pt x="69763" y="2557"/>
                    <a:pt x="67206" y="0"/>
                    <a:pt x="64052" y="0"/>
                  </a:cubicBezTo>
                  <a:lnTo>
                    <a:pt x="5711" y="0"/>
                  </a:lnTo>
                  <a:cubicBezTo>
                    <a:pt x="2558" y="0"/>
                    <a:pt x="0" y="2557"/>
                    <a:pt x="0" y="5711"/>
                  </a:cubicBezTo>
                  <a:cubicBezTo>
                    <a:pt x="0" y="8864"/>
                    <a:pt x="2558" y="11422"/>
                    <a:pt x="5711" y="11422"/>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42" name="Freeform: Shape 560">
              <a:extLst>
                <a:ext uri="{FF2B5EF4-FFF2-40B4-BE49-F238E27FC236}">
                  <a16:creationId xmlns:a16="http://schemas.microsoft.com/office/drawing/2014/main" id="{383AE1BC-A99E-AC46-D977-940E0F17F69C}"/>
                </a:ext>
              </a:extLst>
            </p:cNvPr>
            <p:cNvSpPr/>
            <p:nvPr/>
          </p:nvSpPr>
          <p:spPr>
            <a:xfrm>
              <a:off x="4665274" y="5156878"/>
              <a:ext cx="259079" cy="249547"/>
            </a:xfrm>
            <a:custGeom>
              <a:avLst/>
              <a:gdLst>
                <a:gd name="connsiteX0" fmla="*/ 258877 w 259079"/>
                <a:gd name="connsiteY0" fmla="*/ 207597 h 249547"/>
                <a:gd name="connsiteX1" fmla="*/ 251854 w 259079"/>
                <a:gd name="connsiteY1" fmla="*/ 203587 h 249547"/>
                <a:gd name="connsiteX2" fmla="*/ 230119 w 259079"/>
                <a:gd name="connsiteY2" fmla="*/ 209541 h 249547"/>
                <a:gd name="connsiteX3" fmla="*/ 204694 w 259079"/>
                <a:gd name="connsiteY3" fmla="*/ 193262 h 249547"/>
                <a:gd name="connsiteX4" fmla="*/ 202520 w 259079"/>
                <a:gd name="connsiteY4" fmla="*/ 193482 h 249547"/>
                <a:gd name="connsiteX5" fmla="*/ 190231 w 259079"/>
                <a:gd name="connsiteY5" fmla="*/ 149721 h 249547"/>
                <a:gd name="connsiteX6" fmla="*/ 184723 w 259079"/>
                <a:gd name="connsiteY6" fmla="*/ 145554 h 249547"/>
                <a:gd name="connsiteX7" fmla="*/ 145132 w 259079"/>
                <a:gd name="connsiteY7" fmla="*/ 145554 h 249547"/>
                <a:gd name="connsiteX8" fmla="*/ 84696 w 259079"/>
                <a:gd name="connsiteY8" fmla="*/ 99391 h 249547"/>
                <a:gd name="connsiteX9" fmla="*/ 65373 w 259079"/>
                <a:gd name="connsiteY9" fmla="*/ 4567 h 249547"/>
                <a:gd name="connsiteX10" fmla="*/ 59773 w 259079"/>
                <a:gd name="connsiteY10" fmla="*/ 0 h 249547"/>
                <a:gd name="connsiteX11" fmla="*/ 28463 w 259079"/>
                <a:gd name="connsiteY11" fmla="*/ 0 h 249547"/>
                <a:gd name="connsiteX12" fmla="*/ 22752 w 259079"/>
                <a:gd name="connsiteY12" fmla="*/ 5711 h 249547"/>
                <a:gd name="connsiteX13" fmla="*/ 28463 w 259079"/>
                <a:gd name="connsiteY13" fmla="*/ 11423 h 249547"/>
                <a:gd name="connsiteX14" fmla="*/ 55103 w 259079"/>
                <a:gd name="connsiteY14" fmla="*/ 11423 h 249547"/>
                <a:gd name="connsiteX15" fmla="*/ 72926 w 259079"/>
                <a:gd name="connsiteY15" fmla="*/ 98882 h 249547"/>
                <a:gd name="connsiteX16" fmla="*/ 0 w 259079"/>
                <a:gd name="connsiteY16" fmla="*/ 174148 h 249547"/>
                <a:gd name="connsiteX17" fmla="*/ 75400 w 259079"/>
                <a:gd name="connsiteY17" fmla="*/ 249547 h 249547"/>
                <a:gd name="connsiteX18" fmla="*/ 150800 w 259079"/>
                <a:gd name="connsiteY18" fmla="*/ 174148 h 249547"/>
                <a:gd name="connsiteX19" fmla="*/ 148751 w 259079"/>
                <a:gd name="connsiteY19" fmla="*/ 156977 h 249547"/>
                <a:gd name="connsiteX20" fmla="*/ 180389 w 259079"/>
                <a:gd name="connsiteY20" fmla="*/ 156977 h 249547"/>
                <a:gd name="connsiteX21" fmla="*/ 191536 w 259079"/>
                <a:gd name="connsiteY21" fmla="*/ 196678 h 249547"/>
                <a:gd name="connsiteX22" fmla="*/ 176547 w 259079"/>
                <a:gd name="connsiteY22" fmla="*/ 221400 h 249547"/>
                <a:gd name="connsiteX23" fmla="*/ 204694 w 259079"/>
                <a:gd name="connsiteY23" fmla="*/ 249547 h 249547"/>
                <a:gd name="connsiteX24" fmla="*/ 232832 w 259079"/>
                <a:gd name="connsiteY24" fmla="*/ 221400 h 249547"/>
                <a:gd name="connsiteX25" fmla="*/ 232759 w 259079"/>
                <a:gd name="connsiteY25" fmla="*/ 220674 h 249547"/>
                <a:gd name="connsiteX26" fmla="*/ 254868 w 259079"/>
                <a:gd name="connsiteY26" fmla="*/ 214619 h 249547"/>
                <a:gd name="connsiteX27" fmla="*/ 258877 w 259079"/>
                <a:gd name="connsiteY27" fmla="*/ 207597 h 249547"/>
                <a:gd name="connsiteX28" fmla="*/ 75400 w 259079"/>
                <a:gd name="connsiteY28" fmla="*/ 238125 h 249547"/>
                <a:gd name="connsiteX29" fmla="*/ 11423 w 259079"/>
                <a:gd name="connsiteY29" fmla="*/ 174148 h 249547"/>
                <a:gd name="connsiteX30" fmla="*/ 75400 w 259079"/>
                <a:gd name="connsiteY30" fmla="*/ 110180 h 249547"/>
                <a:gd name="connsiteX31" fmla="*/ 139378 w 259079"/>
                <a:gd name="connsiteY31" fmla="*/ 174148 h 249547"/>
                <a:gd name="connsiteX32" fmla="*/ 75400 w 259079"/>
                <a:gd name="connsiteY32" fmla="*/ 238125 h 249547"/>
                <a:gd name="connsiteX33" fmla="*/ 204694 w 259079"/>
                <a:gd name="connsiteY33" fmla="*/ 238125 h 249547"/>
                <a:gd name="connsiteX34" fmla="*/ 187970 w 259079"/>
                <a:gd name="connsiteY34" fmla="*/ 221400 h 249547"/>
                <a:gd name="connsiteX35" fmla="*/ 204694 w 259079"/>
                <a:gd name="connsiteY35" fmla="*/ 204685 h 249547"/>
                <a:gd name="connsiteX36" fmla="*/ 221410 w 259079"/>
                <a:gd name="connsiteY36" fmla="*/ 221400 h 249547"/>
                <a:gd name="connsiteX37" fmla="*/ 204694 w 259079"/>
                <a:gd name="connsiteY37" fmla="*/ 238125 h 24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59079" h="249547">
                  <a:moveTo>
                    <a:pt x="258877" y="207597"/>
                  </a:moveTo>
                  <a:cubicBezTo>
                    <a:pt x="258040" y="204565"/>
                    <a:pt x="254924" y="202797"/>
                    <a:pt x="251854" y="203587"/>
                  </a:cubicBezTo>
                  <a:lnTo>
                    <a:pt x="230119" y="209541"/>
                  </a:lnTo>
                  <a:cubicBezTo>
                    <a:pt x="225627" y="199957"/>
                    <a:pt x="215959" y="193262"/>
                    <a:pt x="204694" y="193262"/>
                  </a:cubicBezTo>
                  <a:cubicBezTo>
                    <a:pt x="203949" y="193262"/>
                    <a:pt x="203250" y="193425"/>
                    <a:pt x="202520" y="193482"/>
                  </a:cubicBezTo>
                  <a:lnTo>
                    <a:pt x="190231" y="149721"/>
                  </a:lnTo>
                  <a:cubicBezTo>
                    <a:pt x="189532" y="147257"/>
                    <a:pt x="187282" y="145554"/>
                    <a:pt x="184723" y="145554"/>
                  </a:cubicBezTo>
                  <a:lnTo>
                    <a:pt x="145132" y="145554"/>
                  </a:lnTo>
                  <a:cubicBezTo>
                    <a:pt x="134973" y="120878"/>
                    <a:pt x="112095" y="102781"/>
                    <a:pt x="84696" y="99391"/>
                  </a:cubicBezTo>
                  <a:lnTo>
                    <a:pt x="65373" y="4567"/>
                  </a:lnTo>
                  <a:cubicBezTo>
                    <a:pt x="64833" y="1907"/>
                    <a:pt x="62489" y="0"/>
                    <a:pt x="59773" y="0"/>
                  </a:cubicBezTo>
                  <a:lnTo>
                    <a:pt x="28463" y="0"/>
                  </a:lnTo>
                  <a:cubicBezTo>
                    <a:pt x="25310" y="0"/>
                    <a:pt x="22752" y="2558"/>
                    <a:pt x="22752" y="5711"/>
                  </a:cubicBezTo>
                  <a:cubicBezTo>
                    <a:pt x="22752" y="8865"/>
                    <a:pt x="25310" y="11423"/>
                    <a:pt x="28463" y="11423"/>
                  </a:cubicBezTo>
                  <a:lnTo>
                    <a:pt x="55103" y="11423"/>
                  </a:lnTo>
                  <a:lnTo>
                    <a:pt x="72926" y="98882"/>
                  </a:lnTo>
                  <a:cubicBezTo>
                    <a:pt x="32498" y="100203"/>
                    <a:pt x="0" y="133413"/>
                    <a:pt x="0" y="174148"/>
                  </a:cubicBezTo>
                  <a:cubicBezTo>
                    <a:pt x="0" y="215726"/>
                    <a:pt x="33821" y="249547"/>
                    <a:pt x="75400" y="249547"/>
                  </a:cubicBezTo>
                  <a:cubicBezTo>
                    <a:pt x="116979" y="249547"/>
                    <a:pt x="150800" y="215726"/>
                    <a:pt x="150800" y="174148"/>
                  </a:cubicBezTo>
                  <a:cubicBezTo>
                    <a:pt x="150800" y="168233"/>
                    <a:pt x="150046" y="162502"/>
                    <a:pt x="148751" y="156977"/>
                  </a:cubicBezTo>
                  <a:lnTo>
                    <a:pt x="180389" y="156977"/>
                  </a:lnTo>
                  <a:lnTo>
                    <a:pt x="191536" y="196678"/>
                  </a:lnTo>
                  <a:cubicBezTo>
                    <a:pt x="182665" y="201419"/>
                    <a:pt x="176547" y="210661"/>
                    <a:pt x="176547" y="221400"/>
                  </a:cubicBezTo>
                  <a:cubicBezTo>
                    <a:pt x="176547" y="236925"/>
                    <a:pt x="189169" y="249547"/>
                    <a:pt x="204694" y="249547"/>
                  </a:cubicBezTo>
                  <a:cubicBezTo>
                    <a:pt x="220210" y="249547"/>
                    <a:pt x="232832" y="236925"/>
                    <a:pt x="232832" y="221400"/>
                  </a:cubicBezTo>
                  <a:cubicBezTo>
                    <a:pt x="232832" y="221152"/>
                    <a:pt x="232765" y="220921"/>
                    <a:pt x="232759" y="220674"/>
                  </a:cubicBezTo>
                  <a:lnTo>
                    <a:pt x="254868" y="214619"/>
                  </a:lnTo>
                  <a:cubicBezTo>
                    <a:pt x="257919" y="213782"/>
                    <a:pt x="259705" y="210638"/>
                    <a:pt x="258877" y="207597"/>
                  </a:cubicBezTo>
                  <a:close/>
                  <a:moveTo>
                    <a:pt x="75400" y="238125"/>
                  </a:moveTo>
                  <a:cubicBezTo>
                    <a:pt x="40128" y="238125"/>
                    <a:pt x="11423" y="209420"/>
                    <a:pt x="11423" y="174148"/>
                  </a:cubicBezTo>
                  <a:cubicBezTo>
                    <a:pt x="11423" y="138876"/>
                    <a:pt x="40128" y="110180"/>
                    <a:pt x="75400" y="110180"/>
                  </a:cubicBezTo>
                  <a:cubicBezTo>
                    <a:pt x="110672" y="110180"/>
                    <a:pt x="139378" y="138876"/>
                    <a:pt x="139378" y="174148"/>
                  </a:cubicBezTo>
                  <a:cubicBezTo>
                    <a:pt x="139378" y="209420"/>
                    <a:pt x="110672" y="238125"/>
                    <a:pt x="75400" y="238125"/>
                  </a:cubicBezTo>
                  <a:close/>
                  <a:moveTo>
                    <a:pt x="204694" y="238125"/>
                  </a:moveTo>
                  <a:cubicBezTo>
                    <a:pt x="195477" y="238125"/>
                    <a:pt x="187970" y="230618"/>
                    <a:pt x="187970" y="221400"/>
                  </a:cubicBezTo>
                  <a:cubicBezTo>
                    <a:pt x="187970" y="212183"/>
                    <a:pt x="195477" y="204685"/>
                    <a:pt x="204694" y="204685"/>
                  </a:cubicBezTo>
                  <a:cubicBezTo>
                    <a:pt x="213913" y="204685"/>
                    <a:pt x="221410" y="212183"/>
                    <a:pt x="221410" y="221400"/>
                  </a:cubicBezTo>
                  <a:cubicBezTo>
                    <a:pt x="221410" y="230618"/>
                    <a:pt x="213913" y="238125"/>
                    <a:pt x="204694" y="238125"/>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sp>
          <p:nvSpPr>
            <p:cNvPr id="43" name="Freeform: Shape 561">
              <a:extLst>
                <a:ext uri="{FF2B5EF4-FFF2-40B4-BE49-F238E27FC236}">
                  <a16:creationId xmlns:a16="http://schemas.microsoft.com/office/drawing/2014/main" id="{15D78B19-E916-B7B0-4D78-8516B5670555}"/>
                </a:ext>
              </a:extLst>
            </p:cNvPr>
            <p:cNvSpPr/>
            <p:nvPr/>
          </p:nvSpPr>
          <p:spPr>
            <a:xfrm>
              <a:off x="4691105" y="5281466"/>
              <a:ext cx="99128" cy="99128"/>
            </a:xfrm>
            <a:custGeom>
              <a:avLst/>
              <a:gdLst>
                <a:gd name="connsiteX0" fmla="*/ 49569 w 99128"/>
                <a:gd name="connsiteY0" fmla="*/ 0 h 99128"/>
                <a:gd name="connsiteX1" fmla="*/ 0 w 99128"/>
                <a:gd name="connsiteY1" fmla="*/ 49560 h 99128"/>
                <a:gd name="connsiteX2" fmla="*/ 49569 w 99128"/>
                <a:gd name="connsiteY2" fmla="*/ 99129 h 99128"/>
                <a:gd name="connsiteX3" fmla="*/ 99129 w 99128"/>
                <a:gd name="connsiteY3" fmla="*/ 49560 h 99128"/>
                <a:gd name="connsiteX4" fmla="*/ 49569 w 99128"/>
                <a:gd name="connsiteY4" fmla="*/ 0 h 99128"/>
                <a:gd name="connsiteX5" fmla="*/ 49569 w 99128"/>
                <a:gd name="connsiteY5" fmla="*/ 87706 h 99128"/>
                <a:gd name="connsiteX6" fmla="*/ 11422 w 99128"/>
                <a:gd name="connsiteY6" fmla="*/ 49560 h 99128"/>
                <a:gd name="connsiteX7" fmla="*/ 49569 w 99128"/>
                <a:gd name="connsiteY7" fmla="*/ 11422 h 99128"/>
                <a:gd name="connsiteX8" fmla="*/ 87706 w 99128"/>
                <a:gd name="connsiteY8" fmla="*/ 49560 h 99128"/>
                <a:gd name="connsiteX9" fmla="*/ 49569 w 99128"/>
                <a:gd name="connsiteY9" fmla="*/ 87706 h 9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128" h="99128">
                  <a:moveTo>
                    <a:pt x="49569" y="0"/>
                  </a:moveTo>
                  <a:cubicBezTo>
                    <a:pt x="22231" y="0"/>
                    <a:pt x="0" y="22231"/>
                    <a:pt x="0" y="49560"/>
                  </a:cubicBezTo>
                  <a:cubicBezTo>
                    <a:pt x="0" y="76897"/>
                    <a:pt x="22231" y="99129"/>
                    <a:pt x="49569" y="99129"/>
                  </a:cubicBezTo>
                  <a:cubicBezTo>
                    <a:pt x="76897" y="99129"/>
                    <a:pt x="99129" y="76897"/>
                    <a:pt x="99129" y="49560"/>
                  </a:cubicBezTo>
                  <a:cubicBezTo>
                    <a:pt x="99129" y="22231"/>
                    <a:pt x="76897" y="0"/>
                    <a:pt x="49569" y="0"/>
                  </a:cubicBezTo>
                  <a:close/>
                  <a:moveTo>
                    <a:pt x="49569" y="87706"/>
                  </a:moveTo>
                  <a:cubicBezTo>
                    <a:pt x="28538" y="87706"/>
                    <a:pt x="11422" y="70591"/>
                    <a:pt x="11422" y="49560"/>
                  </a:cubicBezTo>
                  <a:cubicBezTo>
                    <a:pt x="11422" y="28528"/>
                    <a:pt x="28538" y="11422"/>
                    <a:pt x="49569" y="11422"/>
                  </a:cubicBezTo>
                  <a:cubicBezTo>
                    <a:pt x="70600" y="11422"/>
                    <a:pt x="87706" y="28528"/>
                    <a:pt x="87706" y="49560"/>
                  </a:cubicBezTo>
                  <a:cubicBezTo>
                    <a:pt x="87706" y="70591"/>
                    <a:pt x="70600" y="87706"/>
                    <a:pt x="49569" y="87706"/>
                  </a:cubicBezTo>
                  <a:close/>
                </a:path>
              </a:pathLst>
            </a:custGeom>
            <a:grpFill/>
            <a:ln w="9525" cap="flat">
              <a:solidFill>
                <a:schemeClr val="accent3"/>
              </a:solidFill>
              <a:prstDash val="solid"/>
              <a:miter/>
            </a:ln>
          </p:spPr>
          <p:txBody>
            <a:bodyPr rtlCol="0" anchor="ctr"/>
            <a:lstStyle/>
            <a:p>
              <a:endParaRPr lang="en-AU">
                <a:latin typeface="Aptos Display" panose="020B0004020202020204" pitchFamily="34" charset="0"/>
              </a:endParaRPr>
            </a:p>
          </p:txBody>
        </p:sp>
      </p:grpSp>
      <p:sp>
        <p:nvSpPr>
          <p:cNvPr id="47" name="Title 3">
            <a:extLst>
              <a:ext uri="{FF2B5EF4-FFF2-40B4-BE49-F238E27FC236}">
                <a16:creationId xmlns:a16="http://schemas.microsoft.com/office/drawing/2014/main" id="{31EA0A24-F82E-143A-7E25-DF9F30B30943}"/>
              </a:ext>
            </a:extLst>
          </p:cNvPr>
          <p:cNvSpPr txBox="1">
            <a:spLocks/>
          </p:cNvSpPr>
          <p:nvPr/>
        </p:nvSpPr>
        <p:spPr>
          <a:xfrm>
            <a:off x="8377210" y="2364650"/>
            <a:ext cx="2249902" cy="297175"/>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1600" dirty="0">
                <a:solidFill>
                  <a:schemeClr val="accent1"/>
                </a:solidFill>
                <a:latin typeface="Aptos Display" panose="020B0004020202020204" pitchFamily="34" charset="0"/>
                <a:cs typeface="Times New Roman"/>
              </a:rPr>
              <a:t>Improving decision times</a:t>
            </a:r>
            <a:endParaRPr lang="en-AU" sz="1600" dirty="0">
              <a:solidFill>
                <a:schemeClr val="accent1"/>
              </a:solidFill>
              <a:latin typeface="Aptos Display" panose="020B0004020202020204" pitchFamily="34" charset="0"/>
              <a:cs typeface="Times New Roman"/>
            </a:endParaRPr>
          </a:p>
        </p:txBody>
      </p:sp>
      <p:sp>
        <p:nvSpPr>
          <p:cNvPr id="48" name="Title 3">
            <a:extLst>
              <a:ext uri="{FF2B5EF4-FFF2-40B4-BE49-F238E27FC236}">
                <a16:creationId xmlns:a16="http://schemas.microsoft.com/office/drawing/2014/main" id="{EBBCBC8A-169A-E691-4573-4E0141086D91}"/>
              </a:ext>
            </a:extLst>
          </p:cNvPr>
          <p:cNvSpPr txBox="1">
            <a:spLocks/>
          </p:cNvSpPr>
          <p:nvPr/>
        </p:nvSpPr>
        <p:spPr>
          <a:xfrm>
            <a:off x="8398253" y="2651764"/>
            <a:ext cx="1858588" cy="4212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0"/>
              </a:spcBef>
              <a:defRPr/>
            </a:pPr>
            <a:r>
              <a:rPr lang="en-US" sz="900" dirty="0">
                <a:solidFill>
                  <a:schemeClr val="accent1"/>
                </a:solidFill>
                <a:latin typeface="Aptos Display" panose="020B0004020202020204" pitchFamily="34" charset="0"/>
                <a:cs typeface="Times New Roman"/>
              </a:rPr>
              <a:t>3 months </a:t>
            </a:r>
            <a:r>
              <a:rPr lang="en-US" sz="900" dirty="0">
                <a:solidFill>
                  <a:schemeClr val="tx2"/>
                </a:solidFill>
                <a:latin typeface="Aptos Display" panose="020B0004020202020204" pitchFamily="34" charset="0"/>
                <a:cs typeface="Times New Roman"/>
              </a:rPr>
              <a:t>for TPD</a:t>
            </a:r>
          </a:p>
          <a:p>
            <a:pPr>
              <a:lnSpc>
                <a:spcPct val="107000"/>
              </a:lnSpc>
              <a:spcBef>
                <a:spcPts val="0"/>
              </a:spcBef>
              <a:defRPr/>
            </a:pPr>
            <a:r>
              <a:rPr lang="en-AU" sz="900" dirty="0">
                <a:solidFill>
                  <a:schemeClr val="accent1"/>
                </a:solidFill>
                <a:latin typeface="Aptos Display" panose="020B0004020202020204" pitchFamily="34" charset="0"/>
                <a:cs typeface="Times New Roman"/>
              </a:rPr>
              <a:t>1 months </a:t>
            </a:r>
            <a:r>
              <a:rPr lang="en-AU" sz="900" dirty="0">
                <a:solidFill>
                  <a:schemeClr val="tx2"/>
                </a:solidFill>
                <a:latin typeface="Aptos Display" panose="020B0004020202020204" pitchFamily="34" charset="0"/>
                <a:cs typeface="Times New Roman"/>
              </a:rPr>
              <a:t>for IP and Death</a:t>
            </a:r>
          </a:p>
          <a:p>
            <a:pPr>
              <a:lnSpc>
                <a:spcPct val="107000"/>
              </a:lnSpc>
              <a:spcBef>
                <a:spcPts val="0"/>
              </a:spcBef>
              <a:defRPr/>
            </a:pPr>
            <a:r>
              <a:rPr lang="en-US" sz="900" dirty="0">
                <a:solidFill>
                  <a:schemeClr val="tx2"/>
                </a:solidFill>
                <a:latin typeface="Aptos Display" panose="020B0004020202020204" pitchFamily="34" charset="0"/>
                <a:cs typeface="Times New Roman"/>
              </a:rPr>
              <a:t>(APRA Claims and Dispute Statistics December 2025)</a:t>
            </a:r>
            <a:endParaRPr lang="en-AU" sz="900" dirty="0">
              <a:solidFill>
                <a:schemeClr val="tx2"/>
              </a:solidFill>
              <a:latin typeface="Aptos Display" panose="020B0004020202020204" pitchFamily="34" charset="0"/>
              <a:cs typeface="Times New Roman"/>
            </a:endParaRPr>
          </a:p>
        </p:txBody>
      </p:sp>
      <p:sp>
        <p:nvSpPr>
          <p:cNvPr id="50" name="Title 3">
            <a:extLst>
              <a:ext uri="{FF2B5EF4-FFF2-40B4-BE49-F238E27FC236}">
                <a16:creationId xmlns:a16="http://schemas.microsoft.com/office/drawing/2014/main" id="{54AB5065-9D9C-4C25-FADC-AF3B775A5C9D}"/>
              </a:ext>
            </a:extLst>
          </p:cNvPr>
          <p:cNvSpPr txBox="1">
            <a:spLocks/>
          </p:cNvSpPr>
          <p:nvPr/>
        </p:nvSpPr>
        <p:spPr>
          <a:xfrm>
            <a:off x="8411858" y="4457148"/>
            <a:ext cx="1620000" cy="220210"/>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AU" sz="1800" dirty="0">
                <a:solidFill>
                  <a:schemeClr val="accent3"/>
                </a:solidFill>
                <a:latin typeface="Aptos Display" panose="020B0004020202020204" pitchFamily="34" charset="0"/>
                <a:cs typeface="Times New Roman"/>
              </a:rPr>
              <a:t>$8.3b</a:t>
            </a:r>
          </a:p>
        </p:txBody>
      </p:sp>
      <p:sp>
        <p:nvSpPr>
          <p:cNvPr id="51" name="Title 3">
            <a:extLst>
              <a:ext uri="{FF2B5EF4-FFF2-40B4-BE49-F238E27FC236}">
                <a16:creationId xmlns:a16="http://schemas.microsoft.com/office/drawing/2014/main" id="{A74FE5A3-CD04-2F37-548D-28112B702A3F}"/>
              </a:ext>
            </a:extLst>
          </p:cNvPr>
          <p:cNvSpPr txBox="1">
            <a:spLocks/>
          </p:cNvSpPr>
          <p:nvPr/>
        </p:nvSpPr>
        <p:spPr>
          <a:xfrm>
            <a:off x="8398253" y="5015728"/>
            <a:ext cx="1909564" cy="576697"/>
          </a:xfrm>
          <a:prstGeom prst="rect">
            <a:avLst/>
          </a:prstGeom>
        </p:spPr>
        <p:txBody>
          <a:bodyPr lIns="0" tIns="0" rIns="0" bIns="0"/>
          <a:lstStyle>
            <a:lvl1pPr algn="l" defTabSz="914400" rtl="0" eaLnBrk="1" latinLnBrk="0" hangingPunct="1">
              <a:lnSpc>
                <a:spcPct val="85000"/>
              </a:lnSpc>
              <a:spcBef>
                <a:spcPct val="0"/>
              </a:spcBef>
              <a:buNone/>
              <a:defRPr sz="3600" kern="1200">
                <a:solidFill>
                  <a:schemeClr val="tx1"/>
                </a:solidFill>
                <a:latin typeface="+mj-lt"/>
                <a:ea typeface="+mj-ea"/>
                <a:cs typeface="+mj-cs"/>
              </a:defRPr>
            </a:lvl1pPr>
          </a:lstStyle>
          <a:p>
            <a:pPr>
              <a:lnSpc>
                <a:spcPct val="107000"/>
              </a:lnSpc>
              <a:spcBef>
                <a:spcPts val="600"/>
              </a:spcBef>
              <a:spcAft>
                <a:spcPts val="600"/>
              </a:spcAft>
              <a:defRPr/>
            </a:pPr>
            <a:r>
              <a:rPr lang="en-US" sz="900" dirty="0">
                <a:solidFill>
                  <a:schemeClr val="tx2"/>
                </a:solidFill>
                <a:latin typeface="Aptos Display" panose="020B0004020202020204" pitchFamily="34" charset="0"/>
                <a:cs typeface="Times New Roman"/>
              </a:rPr>
              <a:t>in income support (from life insurers) to Australians living with work disability in 2023/24. Represents 11% of the total national income support</a:t>
            </a:r>
          </a:p>
          <a:p>
            <a:pPr>
              <a:lnSpc>
                <a:spcPct val="107000"/>
              </a:lnSpc>
              <a:spcBef>
                <a:spcPts val="600"/>
              </a:spcBef>
              <a:spcAft>
                <a:spcPts val="600"/>
              </a:spcAft>
              <a:defRPr/>
            </a:pPr>
            <a:r>
              <a:rPr lang="en-US" sz="900" dirty="0">
                <a:solidFill>
                  <a:schemeClr val="tx2"/>
                </a:solidFill>
                <a:latin typeface="Aptos Display" panose="020B0004020202020204" pitchFamily="34" charset="0"/>
                <a:cs typeface="Times New Roman"/>
              </a:rPr>
              <a:t>(Cross Sector Project Update, 2026)</a:t>
            </a:r>
          </a:p>
          <a:p>
            <a:pPr>
              <a:lnSpc>
                <a:spcPct val="107000"/>
              </a:lnSpc>
              <a:spcBef>
                <a:spcPts val="600"/>
              </a:spcBef>
              <a:spcAft>
                <a:spcPts val="600"/>
              </a:spcAft>
              <a:defRPr/>
            </a:pPr>
            <a:endParaRPr lang="en-US" sz="900" dirty="0">
              <a:solidFill>
                <a:schemeClr val="tx2"/>
              </a:solidFill>
              <a:latin typeface="Aptos Display" panose="020B0004020202020204" pitchFamily="34" charset="0"/>
              <a:cs typeface="Times New Roman"/>
            </a:endParaRPr>
          </a:p>
          <a:p>
            <a:pPr>
              <a:lnSpc>
                <a:spcPct val="107000"/>
              </a:lnSpc>
              <a:spcBef>
                <a:spcPts val="600"/>
              </a:spcBef>
              <a:spcAft>
                <a:spcPts val="600"/>
              </a:spcAft>
              <a:defRPr/>
            </a:pPr>
            <a:endParaRPr lang="en-AU" sz="900" dirty="0">
              <a:solidFill>
                <a:schemeClr val="tx2"/>
              </a:solidFill>
              <a:latin typeface="Aptos Display" panose="020B0004020202020204" pitchFamily="34" charset="0"/>
              <a:cs typeface="Times New Roman"/>
            </a:endParaRPr>
          </a:p>
        </p:txBody>
      </p:sp>
      <p:grpSp>
        <p:nvGrpSpPr>
          <p:cNvPr id="68" name="Graphic 523">
            <a:extLst>
              <a:ext uri="{FF2B5EF4-FFF2-40B4-BE49-F238E27FC236}">
                <a16:creationId xmlns:a16="http://schemas.microsoft.com/office/drawing/2014/main" id="{83E2DD4A-4C4A-088D-6A4E-149E72F37993}"/>
              </a:ext>
            </a:extLst>
          </p:cNvPr>
          <p:cNvGrpSpPr/>
          <p:nvPr/>
        </p:nvGrpSpPr>
        <p:grpSpPr>
          <a:xfrm>
            <a:off x="8411858" y="1993629"/>
            <a:ext cx="297181" cy="227464"/>
            <a:chOff x="6968434" y="4325507"/>
            <a:chExt cx="297181" cy="227464"/>
          </a:xfrm>
          <a:solidFill>
            <a:schemeClr val="accent1"/>
          </a:solidFill>
        </p:grpSpPr>
        <p:sp>
          <p:nvSpPr>
            <p:cNvPr id="73" name="Freeform: Shape 207">
              <a:extLst>
                <a:ext uri="{FF2B5EF4-FFF2-40B4-BE49-F238E27FC236}">
                  <a16:creationId xmlns:a16="http://schemas.microsoft.com/office/drawing/2014/main" id="{ED1CF6F3-2240-33A1-9FC7-70B15C6DBDE2}"/>
                </a:ext>
              </a:extLst>
            </p:cNvPr>
            <p:cNvSpPr/>
            <p:nvPr/>
          </p:nvSpPr>
          <p:spPr>
            <a:xfrm>
              <a:off x="6968434" y="4325507"/>
              <a:ext cx="297181" cy="227464"/>
            </a:xfrm>
            <a:custGeom>
              <a:avLst/>
              <a:gdLst>
                <a:gd name="connsiteX0" fmla="*/ 291466 w 297181"/>
                <a:gd name="connsiteY0" fmla="*/ 215234 h 227464"/>
                <a:gd name="connsiteX1" fmla="*/ 291452 w 297181"/>
                <a:gd name="connsiteY1" fmla="*/ 215234 h 227464"/>
                <a:gd name="connsiteX2" fmla="*/ 11432 w 297181"/>
                <a:gd name="connsiteY2" fmla="*/ 216024 h 227464"/>
                <a:gd name="connsiteX3" fmla="*/ 11432 w 297181"/>
                <a:gd name="connsiteY3" fmla="*/ 5711 h 227464"/>
                <a:gd name="connsiteX4" fmla="*/ 5716 w 297181"/>
                <a:gd name="connsiteY4" fmla="*/ 0 h 227464"/>
                <a:gd name="connsiteX5" fmla="*/ 0 w 297181"/>
                <a:gd name="connsiteY5" fmla="*/ 5711 h 227464"/>
                <a:gd name="connsiteX6" fmla="*/ 0 w 297181"/>
                <a:gd name="connsiteY6" fmla="*/ 221754 h 227464"/>
                <a:gd name="connsiteX7" fmla="*/ 1679 w 297181"/>
                <a:gd name="connsiteY7" fmla="*/ 225800 h 227464"/>
                <a:gd name="connsiteX8" fmla="*/ 5716 w 297181"/>
                <a:gd name="connsiteY8" fmla="*/ 227465 h 227464"/>
                <a:gd name="connsiteX9" fmla="*/ 5730 w 297181"/>
                <a:gd name="connsiteY9" fmla="*/ 227465 h 227464"/>
                <a:gd name="connsiteX10" fmla="*/ 291480 w 297181"/>
                <a:gd name="connsiteY10" fmla="*/ 226656 h 227464"/>
                <a:gd name="connsiteX11" fmla="*/ 297182 w 297181"/>
                <a:gd name="connsiteY11" fmla="*/ 220926 h 227464"/>
                <a:gd name="connsiteX12" fmla="*/ 291466 w 297181"/>
                <a:gd name="connsiteY12" fmla="*/ 215234 h 22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181" h="227464">
                  <a:moveTo>
                    <a:pt x="291466" y="215234"/>
                  </a:moveTo>
                  <a:cubicBezTo>
                    <a:pt x="291461" y="215234"/>
                    <a:pt x="291456" y="215234"/>
                    <a:pt x="291452" y="215234"/>
                  </a:cubicBezTo>
                  <a:lnTo>
                    <a:pt x="11432" y="216024"/>
                  </a:lnTo>
                  <a:lnTo>
                    <a:pt x="11432" y="5711"/>
                  </a:lnTo>
                  <a:cubicBezTo>
                    <a:pt x="11432" y="2558"/>
                    <a:pt x="8874" y="0"/>
                    <a:pt x="5716" y="0"/>
                  </a:cubicBezTo>
                  <a:cubicBezTo>
                    <a:pt x="2558" y="0"/>
                    <a:pt x="0" y="2558"/>
                    <a:pt x="0" y="5711"/>
                  </a:cubicBezTo>
                  <a:lnTo>
                    <a:pt x="0" y="221754"/>
                  </a:lnTo>
                  <a:cubicBezTo>
                    <a:pt x="0" y="223270"/>
                    <a:pt x="605" y="224730"/>
                    <a:pt x="1679" y="225800"/>
                  </a:cubicBezTo>
                  <a:cubicBezTo>
                    <a:pt x="2753" y="226870"/>
                    <a:pt x="4204" y="227465"/>
                    <a:pt x="5716" y="227465"/>
                  </a:cubicBezTo>
                  <a:cubicBezTo>
                    <a:pt x="5721" y="227465"/>
                    <a:pt x="5725" y="227465"/>
                    <a:pt x="5730" y="227465"/>
                  </a:cubicBezTo>
                  <a:lnTo>
                    <a:pt x="291480" y="226656"/>
                  </a:lnTo>
                  <a:cubicBezTo>
                    <a:pt x="294638" y="226647"/>
                    <a:pt x="297191" y="224088"/>
                    <a:pt x="297182" y="220926"/>
                  </a:cubicBezTo>
                  <a:cubicBezTo>
                    <a:pt x="297172" y="217782"/>
                    <a:pt x="294615" y="215234"/>
                    <a:pt x="291466" y="215234"/>
                  </a:cubicBezTo>
                  <a:close/>
                </a:path>
              </a:pathLst>
            </a:custGeom>
            <a:grpFill/>
            <a:ln w="9525" cap="flat">
              <a:solidFill>
                <a:schemeClr val="accent1"/>
              </a:solidFill>
              <a:prstDash val="solid"/>
              <a:miter/>
            </a:ln>
          </p:spPr>
          <p:txBody>
            <a:bodyPr rtlCol="0" anchor="ctr"/>
            <a:lstStyle/>
            <a:p>
              <a:endParaRPr lang="en-AU"/>
            </a:p>
          </p:txBody>
        </p:sp>
        <p:sp>
          <p:nvSpPr>
            <p:cNvPr id="74" name="Freeform: Shape 208">
              <a:extLst>
                <a:ext uri="{FF2B5EF4-FFF2-40B4-BE49-F238E27FC236}">
                  <a16:creationId xmlns:a16="http://schemas.microsoft.com/office/drawing/2014/main" id="{4F1C48B1-8DD2-4533-318F-8C04D84C1C46}"/>
                </a:ext>
              </a:extLst>
            </p:cNvPr>
            <p:cNvSpPr/>
            <p:nvPr/>
          </p:nvSpPr>
          <p:spPr>
            <a:xfrm>
              <a:off x="7173965" y="4474232"/>
              <a:ext cx="52532" cy="51188"/>
            </a:xfrm>
            <a:custGeom>
              <a:avLst/>
              <a:gdLst>
                <a:gd name="connsiteX0" fmla="*/ 46816 w 52532"/>
                <a:gd name="connsiteY0" fmla="*/ 51188 h 51188"/>
                <a:gd name="connsiteX1" fmla="*/ 52532 w 52532"/>
                <a:gd name="connsiteY1" fmla="*/ 45476 h 51188"/>
                <a:gd name="connsiteX2" fmla="*/ 52532 w 52532"/>
                <a:gd name="connsiteY2" fmla="*/ 5711 h 51188"/>
                <a:gd name="connsiteX3" fmla="*/ 46816 w 52532"/>
                <a:gd name="connsiteY3" fmla="*/ 0 h 51188"/>
                <a:gd name="connsiteX4" fmla="*/ 5716 w 52532"/>
                <a:gd name="connsiteY4" fmla="*/ 0 h 51188"/>
                <a:gd name="connsiteX5" fmla="*/ 0 w 52532"/>
                <a:gd name="connsiteY5" fmla="*/ 5711 h 51188"/>
                <a:gd name="connsiteX6" fmla="*/ 0 w 52532"/>
                <a:gd name="connsiteY6" fmla="*/ 45476 h 51188"/>
                <a:gd name="connsiteX7" fmla="*/ 5716 w 52532"/>
                <a:gd name="connsiteY7" fmla="*/ 51188 h 51188"/>
                <a:gd name="connsiteX8" fmla="*/ 11432 w 52532"/>
                <a:gd name="connsiteY8" fmla="*/ 45476 h 51188"/>
                <a:gd name="connsiteX9" fmla="*/ 11432 w 52532"/>
                <a:gd name="connsiteY9" fmla="*/ 11422 h 51188"/>
                <a:gd name="connsiteX10" fmla="*/ 41100 w 52532"/>
                <a:gd name="connsiteY10" fmla="*/ 11422 h 51188"/>
                <a:gd name="connsiteX11" fmla="*/ 41100 w 52532"/>
                <a:gd name="connsiteY11" fmla="*/ 45476 h 51188"/>
                <a:gd name="connsiteX12" fmla="*/ 46816 w 52532"/>
                <a:gd name="connsiteY12" fmla="*/ 51188 h 51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32" h="51188">
                  <a:moveTo>
                    <a:pt x="46816" y="51188"/>
                  </a:moveTo>
                  <a:cubicBezTo>
                    <a:pt x="49974" y="51188"/>
                    <a:pt x="52532" y="48630"/>
                    <a:pt x="52532" y="45476"/>
                  </a:cubicBezTo>
                  <a:lnTo>
                    <a:pt x="52532" y="5711"/>
                  </a:lnTo>
                  <a:cubicBezTo>
                    <a:pt x="52532" y="2558"/>
                    <a:pt x="49974" y="0"/>
                    <a:pt x="46816" y="0"/>
                  </a:cubicBezTo>
                  <a:lnTo>
                    <a:pt x="5716" y="0"/>
                  </a:lnTo>
                  <a:cubicBezTo>
                    <a:pt x="2558" y="0"/>
                    <a:pt x="0" y="2558"/>
                    <a:pt x="0" y="5711"/>
                  </a:cubicBezTo>
                  <a:lnTo>
                    <a:pt x="0" y="45476"/>
                  </a:lnTo>
                  <a:cubicBezTo>
                    <a:pt x="0" y="48630"/>
                    <a:pt x="2558" y="51188"/>
                    <a:pt x="5716" y="51188"/>
                  </a:cubicBezTo>
                  <a:cubicBezTo>
                    <a:pt x="8874" y="51188"/>
                    <a:pt x="11432" y="48630"/>
                    <a:pt x="11432" y="45476"/>
                  </a:cubicBezTo>
                  <a:lnTo>
                    <a:pt x="11432" y="11422"/>
                  </a:lnTo>
                  <a:lnTo>
                    <a:pt x="41100" y="11422"/>
                  </a:lnTo>
                  <a:lnTo>
                    <a:pt x="41100" y="45476"/>
                  </a:lnTo>
                  <a:cubicBezTo>
                    <a:pt x="41100" y="48630"/>
                    <a:pt x="43658" y="51188"/>
                    <a:pt x="46816" y="51188"/>
                  </a:cubicBezTo>
                  <a:close/>
                </a:path>
              </a:pathLst>
            </a:custGeom>
            <a:grpFill/>
            <a:ln w="9525" cap="flat">
              <a:solidFill>
                <a:schemeClr val="accent1"/>
              </a:solidFill>
              <a:prstDash val="solid"/>
              <a:miter/>
            </a:ln>
          </p:spPr>
          <p:txBody>
            <a:bodyPr rtlCol="0" anchor="ctr"/>
            <a:lstStyle/>
            <a:p>
              <a:endParaRPr lang="en-AU"/>
            </a:p>
          </p:txBody>
        </p:sp>
        <p:sp>
          <p:nvSpPr>
            <p:cNvPr id="75" name="Freeform: Shape 209">
              <a:extLst>
                <a:ext uri="{FF2B5EF4-FFF2-40B4-BE49-F238E27FC236}">
                  <a16:creationId xmlns:a16="http://schemas.microsoft.com/office/drawing/2014/main" id="{DFABFF85-1311-3C33-6E97-562CDEBFBABB}"/>
                </a:ext>
              </a:extLst>
            </p:cNvPr>
            <p:cNvSpPr/>
            <p:nvPr/>
          </p:nvSpPr>
          <p:spPr>
            <a:xfrm>
              <a:off x="7093459" y="4432459"/>
              <a:ext cx="52536" cy="92962"/>
            </a:xfrm>
            <a:custGeom>
              <a:avLst/>
              <a:gdLst>
                <a:gd name="connsiteX0" fmla="*/ 5716 w 52536"/>
                <a:gd name="connsiteY0" fmla="*/ 92962 h 92962"/>
                <a:gd name="connsiteX1" fmla="*/ 11432 w 52536"/>
                <a:gd name="connsiteY1" fmla="*/ 87250 h 92962"/>
                <a:gd name="connsiteX2" fmla="*/ 11432 w 52536"/>
                <a:gd name="connsiteY2" fmla="*/ 11422 h 92962"/>
                <a:gd name="connsiteX3" fmla="*/ 41104 w 52536"/>
                <a:gd name="connsiteY3" fmla="*/ 11422 h 92962"/>
                <a:gd name="connsiteX4" fmla="*/ 41104 w 52536"/>
                <a:gd name="connsiteY4" fmla="*/ 87250 h 92962"/>
                <a:gd name="connsiteX5" fmla="*/ 46820 w 52536"/>
                <a:gd name="connsiteY5" fmla="*/ 92962 h 92962"/>
                <a:gd name="connsiteX6" fmla="*/ 52536 w 52536"/>
                <a:gd name="connsiteY6" fmla="*/ 87250 h 92962"/>
                <a:gd name="connsiteX7" fmla="*/ 52536 w 52536"/>
                <a:gd name="connsiteY7" fmla="*/ 5711 h 92962"/>
                <a:gd name="connsiteX8" fmla="*/ 46820 w 52536"/>
                <a:gd name="connsiteY8" fmla="*/ 0 h 92962"/>
                <a:gd name="connsiteX9" fmla="*/ 5716 w 52536"/>
                <a:gd name="connsiteY9" fmla="*/ 0 h 92962"/>
                <a:gd name="connsiteX10" fmla="*/ 0 w 52536"/>
                <a:gd name="connsiteY10" fmla="*/ 5711 h 92962"/>
                <a:gd name="connsiteX11" fmla="*/ 0 w 52536"/>
                <a:gd name="connsiteY11" fmla="*/ 87250 h 92962"/>
                <a:gd name="connsiteX12" fmla="*/ 5716 w 52536"/>
                <a:gd name="connsiteY12" fmla="*/ 92962 h 9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36" h="92962">
                  <a:moveTo>
                    <a:pt x="5716" y="92962"/>
                  </a:moveTo>
                  <a:cubicBezTo>
                    <a:pt x="8873" y="92962"/>
                    <a:pt x="11432" y="90404"/>
                    <a:pt x="11432" y="87250"/>
                  </a:cubicBezTo>
                  <a:lnTo>
                    <a:pt x="11432" y="11422"/>
                  </a:lnTo>
                  <a:lnTo>
                    <a:pt x="41104" y="11422"/>
                  </a:lnTo>
                  <a:lnTo>
                    <a:pt x="41104" y="87250"/>
                  </a:lnTo>
                  <a:cubicBezTo>
                    <a:pt x="41104" y="90404"/>
                    <a:pt x="43663" y="92962"/>
                    <a:pt x="46820" y="92962"/>
                  </a:cubicBezTo>
                  <a:cubicBezTo>
                    <a:pt x="49978" y="92962"/>
                    <a:pt x="52536" y="90404"/>
                    <a:pt x="52536" y="87250"/>
                  </a:cubicBezTo>
                  <a:lnTo>
                    <a:pt x="52536" y="5711"/>
                  </a:lnTo>
                  <a:cubicBezTo>
                    <a:pt x="52536" y="2557"/>
                    <a:pt x="49978" y="0"/>
                    <a:pt x="46820" y="0"/>
                  </a:cubicBezTo>
                  <a:lnTo>
                    <a:pt x="5716" y="0"/>
                  </a:lnTo>
                  <a:cubicBezTo>
                    <a:pt x="2557" y="0"/>
                    <a:pt x="0" y="2557"/>
                    <a:pt x="0" y="5711"/>
                  </a:cubicBezTo>
                  <a:lnTo>
                    <a:pt x="0" y="87250"/>
                  </a:lnTo>
                  <a:cubicBezTo>
                    <a:pt x="0" y="90404"/>
                    <a:pt x="2557" y="92962"/>
                    <a:pt x="5716" y="92962"/>
                  </a:cubicBezTo>
                  <a:close/>
                </a:path>
              </a:pathLst>
            </a:custGeom>
            <a:grpFill/>
            <a:ln w="9525" cap="flat">
              <a:solidFill>
                <a:schemeClr val="accent1"/>
              </a:solidFill>
              <a:prstDash val="solid"/>
              <a:miter/>
            </a:ln>
          </p:spPr>
          <p:txBody>
            <a:bodyPr rtlCol="0" anchor="ctr"/>
            <a:lstStyle/>
            <a:p>
              <a:endParaRPr lang="en-AU"/>
            </a:p>
          </p:txBody>
        </p:sp>
        <p:sp>
          <p:nvSpPr>
            <p:cNvPr id="76" name="Freeform: Shape 210">
              <a:extLst>
                <a:ext uri="{FF2B5EF4-FFF2-40B4-BE49-F238E27FC236}">
                  <a16:creationId xmlns:a16="http://schemas.microsoft.com/office/drawing/2014/main" id="{6E3C448A-B330-3C8B-3CA9-E04B404D6DB1}"/>
                </a:ext>
              </a:extLst>
            </p:cNvPr>
            <p:cNvSpPr/>
            <p:nvPr/>
          </p:nvSpPr>
          <p:spPr>
            <a:xfrm>
              <a:off x="7013212" y="4381885"/>
              <a:ext cx="52531" cy="143536"/>
            </a:xfrm>
            <a:custGeom>
              <a:avLst/>
              <a:gdLst>
                <a:gd name="connsiteX0" fmla="*/ 5716 w 52531"/>
                <a:gd name="connsiteY0" fmla="*/ 143536 h 143536"/>
                <a:gd name="connsiteX1" fmla="*/ 11432 w 52531"/>
                <a:gd name="connsiteY1" fmla="*/ 137824 h 143536"/>
                <a:gd name="connsiteX2" fmla="*/ 11432 w 52531"/>
                <a:gd name="connsiteY2" fmla="*/ 11422 h 143536"/>
                <a:gd name="connsiteX3" fmla="*/ 41100 w 52531"/>
                <a:gd name="connsiteY3" fmla="*/ 11422 h 143536"/>
                <a:gd name="connsiteX4" fmla="*/ 41100 w 52531"/>
                <a:gd name="connsiteY4" fmla="*/ 137824 h 143536"/>
                <a:gd name="connsiteX5" fmla="*/ 46816 w 52531"/>
                <a:gd name="connsiteY5" fmla="*/ 143536 h 143536"/>
                <a:gd name="connsiteX6" fmla="*/ 52532 w 52531"/>
                <a:gd name="connsiteY6" fmla="*/ 137824 h 143536"/>
                <a:gd name="connsiteX7" fmla="*/ 52532 w 52531"/>
                <a:gd name="connsiteY7" fmla="*/ 5711 h 143536"/>
                <a:gd name="connsiteX8" fmla="*/ 46816 w 52531"/>
                <a:gd name="connsiteY8" fmla="*/ 0 h 143536"/>
                <a:gd name="connsiteX9" fmla="*/ 5716 w 52531"/>
                <a:gd name="connsiteY9" fmla="*/ 0 h 143536"/>
                <a:gd name="connsiteX10" fmla="*/ 0 w 52531"/>
                <a:gd name="connsiteY10" fmla="*/ 5711 h 143536"/>
                <a:gd name="connsiteX11" fmla="*/ 0 w 52531"/>
                <a:gd name="connsiteY11" fmla="*/ 137824 h 143536"/>
                <a:gd name="connsiteX12" fmla="*/ 5716 w 52531"/>
                <a:gd name="connsiteY12" fmla="*/ 143536 h 14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31" h="143536">
                  <a:moveTo>
                    <a:pt x="5716" y="143536"/>
                  </a:moveTo>
                  <a:cubicBezTo>
                    <a:pt x="8874" y="143536"/>
                    <a:pt x="11432" y="140978"/>
                    <a:pt x="11432" y="137824"/>
                  </a:cubicBezTo>
                  <a:lnTo>
                    <a:pt x="11432" y="11422"/>
                  </a:lnTo>
                  <a:lnTo>
                    <a:pt x="41100" y="11422"/>
                  </a:lnTo>
                  <a:lnTo>
                    <a:pt x="41100" y="137824"/>
                  </a:lnTo>
                  <a:cubicBezTo>
                    <a:pt x="41100" y="140978"/>
                    <a:pt x="43658" y="143536"/>
                    <a:pt x="46816" y="143536"/>
                  </a:cubicBezTo>
                  <a:cubicBezTo>
                    <a:pt x="49974" y="143536"/>
                    <a:pt x="52532" y="140978"/>
                    <a:pt x="52532" y="137824"/>
                  </a:cubicBezTo>
                  <a:lnTo>
                    <a:pt x="52532" y="5711"/>
                  </a:lnTo>
                  <a:cubicBezTo>
                    <a:pt x="52532" y="2558"/>
                    <a:pt x="49974" y="0"/>
                    <a:pt x="46816" y="0"/>
                  </a:cubicBezTo>
                  <a:lnTo>
                    <a:pt x="5716" y="0"/>
                  </a:lnTo>
                  <a:cubicBezTo>
                    <a:pt x="2558" y="0"/>
                    <a:pt x="0" y="2558"/>
                    <a:pt x="0" y="5711"/>
                  </a:cubicBezTo>
                  <a:lnTo>
                    <a:pt x="0" y="137824"/>
                  </a:lnTo>
                  <a:cubicBezTo>
                    <a:pt x="0" y="140978"/>
                    <a:pt x="2558" y="143536"/>
                    <a:pt x="5716" y="143536"/>
                  </a:cubicBezTo>
                  <a:close/>
                </a:path>
              </a:pathLst>
            </a:custGeom>
            <a:grpFill/>
            <a:ln w="9525" cap="flat">
              <a:solidFill>
                <a:schemeClr val="accent1"/>
              </a:solidFill>
              <a:prstDash val="solid"/>
              <a:miter/>
            </a:ln>
          </p:spPr>
          <p:txBody>
            <a:bodyPr rtlCol="0" anchor="ctr"/>
            <a:lstStyle/>
            <a:p>
              <a:endParaRPr lang="en-AU"/>
            </a:p>
          </p:txBody>
        </p:sp>
        <p:sp>
          <p:nvSpPr>
            <p:cNvPr id="80" name="Freeform: Shape 211">
              <a:extLst>
                <a:ext uri="{FF2B5EF4-FFF2-40B4-BE49-F238E27FC236}">
                  <a16:creationId xmlns:a16="http://schemas.microsoft.com/office/drawing/2014/main" id="{54C15DF3-F9C3-36CD-1E16-5B62B48496E2}"/>
                </a:ext>
              </a:extLst>
            </p:cNvPr>
            <p:cNvSpPr/>
            <p:nvPr/>
          </p:nvSpPr>
          <p:spPr>
            <a:xfrm>
              <a:off x="7128726" y="4346119"/>
              <a:ext cx="97770" cy="97761"/>
            </a:xfrm>
            <a:custGeom>
              <a:avLst/>
              <a:gdLst>
                <a:gd name="connsiteX0" fmla="*/ 60020 w 97770"/>
                <a:gd name="connsiteY0" fmla="*/ 68090 h 97761"/>
                <a:gd name="connsiteX1" fmla="*/ 49119 w 97770"/>
                <a:gd name="connsiteY1" fmla="*/ 78991 h 97761"/>
                <a:gd name="connsiteX2" fmla="*/ 47667 w 97770"/>
                <a:gd name="connsiteY2" fmla="*/ 84600 h 97761"/>
                <a:gd name="connsiteX3" fmla="*/ 51866 w 97770"/>
                <a:gd name="connsiteY3" fmla="*/ 88600 h 97761"/>
                <a:gd name="connsiteX4" fmla="*/ 90762 w 97770"/>
                <a:gd name="connsiteY4" fmla="*/ 97623 h 97761"/>
                <a:gd name="connsiteX5" fmla="*/ 92055 w 97770"/>
                <a:gd name="connsiteY5" fmla="*/ 97762 h 97761"/>
                <a:gd name="connsiteX6" fmla="*/ 96097 w 97770"/>
                <a:gd name="connsiteY6" fmla="*/ 96097 h 97761"/>
                <a:gd name="connsiteX7" fmla="*/ 97622 w 97770"/>
                <a:gd name="connsiteY7" fmla="*/ 90758 h 97761"/>
                <a:gd name="connsiteX8" fmla="*/ 88609 w 97770"/>
                <a:gd name="connsiteY8" fmla="*/ 51858 h 97761"/>
                <a:gd name="connsiteX9" fmla="*/ 84613 w 97770"/>
                <a:gd name="connsiteY9" fmla="*/ 47654 h 97761"/>
                <a:gd name="connsiteX10" fmla="*/ 79000 w 97770"/>
                <a:gd name="connsiteY10" fmla="*/ 49114 h 97761"/>
                <a:gd name="connsiteX11" fmla="*/ 68100 w 97770"/>
                <a:gd name="connsiteY11" fmla="*/ 60012 h 97761"/>
                <a:gd name="connsiteX12" fmla="*/ 9757 w 97770"/>
                <a:gd name="connsiteY12" fmla="*/ 1674 h 97761"/>
                <a:gd name="connsiteX13" fmla="*/ 1674 w 97770"/>
                <a:gd name="connsiteY13" fmla="*/ 1674 h 97761"/>
                <a:gd name="connsiteX14" fmla="*/ 1674 w 97770"/>
                <a:gd name="connsiteY14" fmla="*/ 9749 h 97761"/>
                <a:gd name="connsiteX15" fmla="*/ 60020 w 97770"/>
                <a:gd name="connsiteY15" fmla="*/ 68090 h 97761"/>
                <a:gd name="connsiteX16" fmla="*/ 79799 w 97770"/>
                <a:gd name="connsiteY16" fmla="*/ 64471 h 97761"/>
                <a:gd name="connsiteX17" fmla="*/ 84418 w 97770"/>
                <a:gd name="connsiteY17" fmla="*/ 84413 h 97761"/>
                <a:gd name="connsiteX18" fmla="*/ 64484 w 97770"/>
                <a:gd name="connsiteY18" fmla="*/ 79791 h 97761"/>
                <a:gd name="connsiteX19" fmla="*/ 79799 w 97770"/>
                <a:gd name="connsiteY19" fmla="*/ 64471 h 97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7770" h="97761">
                  <a:moveTo>
                    <a:pt x="60020" y="68090"/>
                  </a:moveTo>
                  <a:lnTo>
                    <a:pt x="49119" y="78991"/>
                  </a:lnTo>
                  <a:cubicBezTo>
                    <a:pt x="47649" y="80451"/>
                    <a:pt x="47095" y="82600"/>
                    <a:pt x="47667" y="84600"/>
                  </a:cubicBezTo>
                  <a:cubicBezTo>
                    <a:pt x="48235" y="86599"/>
                    <a:pt x="49843" y="88125"/>
                    <a:pt x="51866" y="88600"/>
                  </a:cubicBezTo>
                  <a:lnTo>
                    <a:pt x="90762" y="97623"/>
                  </a:lnTo>
                  <a:cubicBezTo>
                    <a:pt x="91189" y="97715"/>
                    <a:pt x="91627" y="97762"/>
                    <a:pt x="92055" y="97762"/>
                  </a:cubicBezTo>
                  <a:cubicBezTo>
                    <a:pt x="93553" y="97762"/>
                    <a:pt x="95013" y="97176"/>
                    <a:pt x="96097" y="96097"/>
                  </a:cubicBezTo>
                  <a:cubicBezTo>
                    <a:pt x="97492" y="94701"/>
                    <a:pt x="98068" y="92683"/>
                    <a:pt x="97622" y="90758"/>
                  </a:cubicBezTo>
                  <a:lnTo>
                    <a:pt x="88609" y="51858"/>
                  </a:lnTo>
                  <a:cubicBezTo>
                    <a:pt x="88139" y="49840"/>
                    <a:pt x="86614" y="48230"/>
                    <a:pt x="84613" y="47654"/>
                  </a:cubicBezTo>
                  <a:cubicBezTo>
                    <a:pt x="82627" y="47076"/>
                    <a:pt x="80470" y="47644"/>
                    <a:pt x="79000" y="49114"/>
                  </a:cubicBezTo>
                  <a:lnTo>
                    <a:pt x="68100" y="60012"/>
                  </a:lnTo>
                  <a:lnTo>
                    <a:pt x="9757" y="1674"/>
                  </a:lnTo>
                  <a:cubicBezTo>
                    <a:pt x="7526" y="-558"/>
                    <a:pt x="3907" y="-558"/>
                    <a:pt x="1674" y="1674"/>
                  </a:cubicBezTo>
                  <a:cubicBezTo>
                    <a:pt x="-558" y="3907"/>
                    <a:pt x="-558" y="7526"/>
                    <a:pt x="1674" y="9749"/>
                  </a:cubicBezTo>
                  <a:lnTo>
                    <a:pt x="60020" y="68090"/>
                  </a:lnTo>
                  <a:close/>
                  <a:moveTo>
                    <a:pt x="79799" y="64471"/>
                  </a:moveTo>
                  <a:lnTo>
                    <a:pt x="84418" y="84413"/>
                  </a:lnTo>
                  <a:lnTo>
                    <a:pt x="64484" y="79791"/>
                  </a:lnTo>
                  <a:lnTo>
                    <a:pt x="79799" y="64471"/>
                  </a:lnTo>
                  <a:close/>
                </a:path>
              </a:pathLst>
            </a:custGeom>
            <a:grpFill/>
            <a:ln w="9525" cap="flat">
              <a:solidFill>
                <a:schemeClr val="accent1"/>
              </a:solidFill>
              <a:prstDash val="solid"/>
              <a:miter/>
            </a:ln>
          </p:spPr>
          <p:txBody>
            <a:bodyPr rtlCol="0" anchor="ctr"/>
            <a:lstStyle/>
            <a:p>
              <a:endParaRPr lang="en-AU"/>
            </a:p>
          </p:txBody>
        </p:sp>
      </p:grpSp>
      <p:sp>
        <p:nvSpPr>
          <p:cNvPr id="81" name="Graphic 643">
            <a:extLst>
              <a:ext uri="{FF2B5EF4-FFF2-40B4-BE49-F238E27FC236}">
                <a16:creationId xmlns:a16="http://schemas.microsoft.com/office/drawing/2014/main" id="{8C533BDA-654A-F56A-1EA4-473352E0F53C}"/>
              </a:ext>
            </a:extLst>
          </p:cNvPr>
          <p:cNvSpPr/>
          <p:nvPr/>
        </p:nvSpPr>
        <p:spPr>
          <a:xfrm>
            <a:off x="8411858" y="4004748"/>
            <a:ext cx="297172" cy="260844"/>
          </a:xfrm>
          <a:custGeom>
            <a:avLst/>
            <a:gdLst>
              <a:gd name="connsiteX0" fmla="*/ 32997 w 297172"/>
              <a:gd name="connsiteY0" fmla="*/ 260844 h 260844"/>
              <a:gd name="connsiteX1" fmla="*/ 9984 w 297172"/>
              <a:gd name="connsiteY1" fmla="*/ 251506 h 260844"/>
              <a:gd name="connsiteX2" fmla="*/ 4 w 297172"/>
              <a:gd name="connsiteY2" fmla="*/ 228297 h 260844"/>
              <a:gd name="connsiteX3" fmla="*/ 9315 w 297172"/>
              <a:gd name="connsiteY3" fmla="*/ 204801 h 260844"/>
              <a:gd name="connsiteX4" fmla="*/ 17389 w 297172"/>
              <a:gd name="connsiteY4" fmla="*/ 204689 h 260844"/>
              <a:gd name="connsiteX5" fmla="*/ 17500 w 297172"/>
              <a:gd name="connsiteY5" fmla="*/ 212764 h 260844"/>
              <a:gd name="connsiteX6" fmla="*/ 11436 w 297172"/>
              <a:gd name="connsiteY6" fmla="*/ 228130 h 260844"/>
              <a:gd name="connsiteX7" fmla="*/ 17947 w 297172"/>
              <a:gd name="connsiteY7" fmla="*/ 243310 h 260844"/>
              <a:gd name="connsiteX8" fmla="*/ 48503 w 297172"/>
              <a:gd name="connsiteY8" fmla="*/ 242883 h 260844"/>
              <a:gd name="connsiteX9" fmla="*/ 161343 w 297172"/>
              <a:gd name="connsiteY9" fmla="*/ 126834 h 260844"/>
              <a:gd name="connsiteX10" fmla="*/ 110964 w 297172"/>
              <a:gd name="connsiteY10" fmla="*/ 116593 h 260844"/>
              <a:gd name="connsiteX11" fmla="*/ 105467 w 297172"/>
              <a:gd name="connsiteY11" fmla="*/ 115188 h 260844"/>
              <a:gd name="connsiteX12" fmla="*/ 103895 w 297172"/>
              <a:gd name="connsiteY12" fmla="*/ 109738 h 260844"/>
              <a:gd name="connsiteX13" fmla="*/ 88370 w 297172"/>
              <a:gd name="connsiteY13" fmla="*/ 55536 h 260844"/>
              <a:gd name="connsiteX14" fmla="*/ 88370 w 297172"/>
              <a:gd name="connsiteY14" fmla="*/ 55536 h 260844"/>
              <a:gd name="connsiteX15" fmla="*/ 39490 w 297172"/>
              <a:gd name="connsiteY15" fmla="*/ 40318 h 260844"/>
              <a:gd name="connsiteX16" fmla="*/ 33267 w 297172"/>
              <a:gd name="connsiteY16" fmla="*/ 36840 h 260844"/>
              <a:gd name="connsiteX17" fmla="*/ 35285 w 297172"/>
              <a:gd name="connsiteY17" fmla="*/ 30003 h 260844"/>
              <a:gd name="connsiteX18" fmla="*/ 242547 w 297172"/>
              <a:gd name="connsiteY18" fmla="*/ 43137 h 260844"/>
              <a:gd name="connsiteX19" fmla="*/ 250445 w 297172"/>
              <a:gd name="connsiteY19" fmla="*/ 35007 h 260844"/>
              <a:gd name="connsiteX20" fmla="*/ 258528 w 297172"/>
              <a:gd name="connsiteY20" fmla="*/ 34886 h 260844"/>
              <a:gd name="connsiteX21" fmla="*/ 258649 w 297172"/>
              <a:gd name="connsiteY21" fmla="*/ 42969 h 260844"/>
              <a:gd name="connsiteX22" fmla="*/ 250751 w 297172"/>
              <a:gd name="connsiteY22" fmla="*/ 51099 h 260844"/>
              <a:gd name="connsiteX23" fmla="*/ 269866 w 297172"/>
              <a:gd name="connsiteY23" fmla="*/ 257914 h 260844"/>
              <a:gd name="connsiteX24" fmla="*/ 263085 w 297172"/>
              <a:gd name="connsiteY24" fmla="*/ 260119 h 260844"/>
              <a:gd name="connsiteX25" fmla="*/ 259430 w 297172"/>
              <a:gd name="connsiteY25" fmla="*/ 253998 h 260844"/>
              <a:gd name="connsiteX26" fmla="*/ 242817 w 297172"/>
              <a:gd name="connsiteY26" fmla="*/ 205583 h 260844"/>
              <a:gd name="connsiteX27" fmla="*/ 188187 w 297172"/>
              <a:gd name="connsiteY27" fmla="*/ 191630 h 260844"/>
              <a:gd name="connsiteX28" fmla="*/ 182690 w 297172"/>
              <a:gd name="connsiteY28" fmla="*/ 190226 h 260844"/>
              <a:gd name="connsiteX29" fmla="*/ 181118 w 297172"/>
              <a:gd name="connsiteY29" fmla="*/ 184765 h 260844"/>
              <a:gd name="connsiteX30" fmla="*/ 169528 w 297172"/>
              <a:gd name="connsiteY30" fmla="*/ 134805 h 260844"/>
              <a:gd name="connsiteX31" fmla="*/ 56689 w 297172"/>
              <a:gd name="connsiteY31" fmla="*/ 250845 h 260844"/>
              <a:gd name="connsiteX32" fmla="*/ 32997 w 297172"/>
              <a:gd name="connsiteY32" fmla="*/ 260844 h 260844"/>
              <a:gd name="connsiteX33" fmla="*/ 203201 w 297172"/>
              <a:gd name="connsiteY33" fmla="*/ 178179 h 260844"/>
              <a:gd name="connsiteX34" fmla="*/ 250779 w 297172"/>
              <a:gd name="connsiteY34" fmla="*/ 197379 h 260844"/>
              <a:gd name="connsiteX35" fmla="*/ 270276 w 297172"/>
              <a:gd name="connsiteY35" fmla="*/ 234111 h 260844"/>
              <a:gd name="connsiteX36" fmla="*/ 238752 w 297172"/>
              <a:gd name="connsiteY36" fmla="*/ 55248 h 260844"/>
              <a:gd name="connsiteX37" fmla="*/ 59061 w 297172"/>
              <a:gd name="connsiteY37" fmla="*/ 28905 h 260844"/>
              <a:gd name="connsiteX38" fmla="*/ 96333 w 297172"/>
              <a:gd name="connsiteY38" fmla="*/ 47332 h 260844"/>
              <a:gd name="connsiteX39" fmla="*/ 96333 w 297172"/>
              <a:gd name="connsiteY39" fmla="*/ 47332 h 260844"/>
              <a:gd name="connsiteX40" fmla="*/ 116527 w 297172"/>
              <a:gd name="connsiteY40" fmla="*/ 103803 h 260844"/>
              <a:gd name="connsiteX41" fmla="*/ 173425 w 297172"/>
              <a:gd name="connsiteY41" fmla="*/ 122230 h 260844"/>
              <a:gd name="connsiteX42" fmla="*/ 173612 w 297172"/>
              <a:gd name="connsiteY42" fmla="*/ 122415 h 260844"/>
              <a:gd name="connsiteX43" fmla="*/ 173807 w 297172"/>
              <a:gd name="connsiteY43" fmla="*/ 122602 h 260844"/>
              <a:gd name="connsiteX44" fmla="*/ 193750 w 297172"/>
              <a:gd name="connsiteY44" fmla="*/ 178840 h 260844"/>
              <a:gd name="connsiteX45" fmla="*/ 203201 w 297172"/>
              <a:gd name="connsiteY45" fmla="*/ 178179 h 26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7172" h="260844">
                <a:moveTo>
                  <a:pt x="32997" y="260844"/>
                </a:moveTo>
                <a:cubicBezTo>
                  <a:pt x="24700" y="260844"/>
                  <a:pt x="16393" y="257738"/>
                  <a:pt x="9984" y="251506"/>
                </a:cubicBezTo>
                <a:cubicBezTo>
                  <a:pt x="3678" y="245385"/>
                  <a:pt x="134" y="237144"/>
                  <a:pt x="4" y="228297"/>
                </a:cubicBezTo>
                <a:cubicBezTo>
                  <a:pt x="-127" y="219451"/>
                  <a:pt x="3185" y="211099"/>
                  <a:pt x="9315" y="204801"/>
                </a:cubicBezTo>
                <a:cubicBezTo>
                  <a:pt x="11501" y="202532"/>
                  <a:pt x="15128" y="202476"/>
                  <a:pt x="17389" y="204689"/>
                </a:cubicBezTo>
                <a:cubicBezTo>
                  <a:pt x="19658" y="206885"/>
                  <a:pt x="19705" y="210504"/>
                  <a:pt x="17500" y="212764"/>
                </a:cubicBezTo>
                <a:cubicBezTo>
                  <a:pt x="13510" y="216884"/>
                  <a:pt x="11352" y="222335"/>
                  <a:pt x="11436" y="228130"/>
                </a:cubicBezTo>
                <a:cubicBezTo>
                  <a:pt x="11519" y="233925"/>
                  <a:pt x="13835" y="239311"/>
                  <a:pt x="17947" y="243310"/>
                </a:cubicBezTo>
                <a:cubicBezTo>
                  <a:pt x="26504" y="251617"/>
                  <a:pt x="40197" y="251403"/>
                  <a:pt x="48503" y="242883"/>
                </a:cubicBezTo>
                <a:lnTo>
                  <a:pt x="161343" y="126834"/>
                </a:lnTo>
                <a:cubicBezTo>
                  <a:pt x="147297" y="115718"/>
                  <a:pt x="128480" y="111812"/>
                  <a:pt x="110964" y="116593"/>
                </a:cubicBezTo>
                <a:cubicBezTo>
                  <a:pt x="108993" y="117132"/>
                  <a:pt x="106918" y="116602"/>
                  <a:pt x="105467" y="115188"/>
                </a:cubicBezTo>
                <a:cubicBezTo>
                  <a:pt x="104016" y="113774"/>
                  <a:pt x="103421" y="111700"/>
                  <a:pt x="103895" y="109738"/>
                </a:cubicBezTo>
                <a:cubicBezTo>
                  <a:pt x="108648" y="90223"/>
                  <a:pt x="102704" y="69452"/>
                  <a:pt x="88370" y="55536"/>
                </a:cubicBezTo>
                <a:lnTo>
                  <a:pt x="88370" y="55536"/>
                </a:lnTo>
                <a:cubicBezTo>
                  <a:pt x="75348" y="42885"/>
                  <a:pt x="57563" y="37351"/>
                  <a:pt x="39490" y="40318"/>
                </a:cubicBezTo>
                <a:cubicBezTo>
                  <a:pt x="36885" y="40793"/>
                  <a:pt x="34281" y="39314"/>
                  <a:pt x="33267" y="36840"/>
                </a:cubicBezTo>
                <a:cubicBezTo>
                  <a:pt x="32262" y="34365"/>
                  <a:pt x="33099" y="31528"/>
                  <a:pt x="35285" y="30003"/>
                </a:cubicBezTo>
                <a:cubicBezTo>
                  <a:pt x="99002" y="-14599"/>
                  <a:pt x="185248" y="-8860"/>
                  <a:pt x="242547" y="43137"/>
                </a:cubicBezTo>
                <a:lnTo>
                  <a:pt x="250445" y="35007"/>
                </a:lnTo>
                <a:cubicBezTo>
                  <a:pt x="252658" y="32747"/>
                  <a:pt x="256277" y="32691"/>
                  <a:pt x="258528" y="34886"/>
                </a:cubicBezTo>
                <a:cubicBezTo>
                  <a:pt x="260797" y="37090"/>
                  <a:pt x="260844" y="40709"/>
                  <a:pt x="258649" y="42969"/>
                </a:cubicBezTo>
                <a:lnTo>
                  <a:pt x="250751" y="51099"/>
                </a:lnTo>
                <a:cubicBezTo>
                  <a:pt x="304367" y="106872"/>
                  <a:pt x="312617" y="192914"/>
                  <a:pt x="269866" y="257914"/>
                </a:cubicBezTo>
                <a:cubicBezTo>
                  <a:pt x="268406" y="260137"/>
                  <a:pt x="265607" y="261077"/>
                  <a:pt x="263085" y="260119"/>
                </a:cubicBezTo>
                <a:cubicBezTo>
                  <a:pt x="260593" y="259179"/>
                  <a:pt x="259067" y="256640"/>
                  <a:pt x="259430" y="253998"/>
                </a:cubicBezTo>
                <a:cubicBezTo>
                  <a:pt x="261904" y="235897"/>
                  <a:pt x="255848" y="218243"/>
                  <a:pt x="242817" y="205583"/>
                </a:cubicBezTo>
                <a:cubicBezTo>
                  <a:pt x="228464" y="191649"/>
                  <a:pt x="207526" y="186338"/>
                  <a:pt x="188187" y="191630"/>
                </a:cubicBezTo>
                <a:cubicBezTo>
                  <a:pt x="186206" y="192179"/>
                  <a:pt x="184141" y="191639"/>
                  <a:pt x="182690" y="190226"/>
                </a:cubicBezTo>
                <a:cubicBezTo>
                  <a:pt x="181239" y="188811"/>
                  <a:pt x="180635" y="186738"/>
                  <a:pt x="181118" y="184765"/>
                </a:cubicBezTo>
                <a:cubicBezTo>
                  <a:pt x="185416" y="167157"/>
                  <a:pt x="180988" y="148507"/>
                  <a:pt x="169528" y="134805"/>
                </a:cubicBezTo>
                <a:lnTo>
                  <a:pt x="56689" y="250845"/>
                </a:lnTo>
                <a:cubicBezTo>
                  <a:pt x="50224" y="257496"/>
                  <a:pt x="41610" y="260844"/>
                  <a:pt x="32997" y="260844"/>
                </a:cubicBezTo>
                <a:close/>
                <a:moveTo>
                  <a:pt x="203201" y="178179"/>
                </a:moveTo>
                <a:cubicBezTo>
                  <a:pt x="220753" y="178179"/>
                  <a:pt x="237952" y="184923"/>
                  <a:pt x="250779" y="197379"/>
                </a:cubicBezTo>
                <a:cubicBezTo>
                  <a:pt x="261030" y="207340"/>
                  <a:pt x="267764" y="220270"/>
                  <a:pt x="270276" y="234111"/>
                </a:cubicBezTo>
                <a:cubicBezTo>
                  <a:pt x="299074" y="174738"/>
                  <a:pt x="287159" y="102278"/>
                  <a:pt x="238752" y="55248"/>
                </a:cubicBezTo>
                <a:cubicBezTo>
                  <a:pt x="190346" y="8218"/>
                  <a:pt x="117578" y="-1605"/>
                  <a:pt x="59061" y="28905"/>
                </a:cubicBezTo>
                <a:cubicBezTo>
                  <a:pt x="72966" y="31017"/>
                  <a:pt x="86092" y="37379"/>
                  <a:pt x="96333" y="47332"/>
                </a:cubicBezTo>
                <a:lnTo>
                  <a:pt x="96333" y="47332"/>
                </a:lnTo>
                <a:cubicBezTo>
                  <a:pt x="111458" y="62019"/>
                  <a:pt x="118815" y="83041"/>
                  <a:pt x="116527" y="103803"/>
                </a:cubicBezTo>
                <a:cubicBezTo>
                  <a:pt x="137149" y="100919"/>
                  <a:pt x="158310" y="107635"/>
                  <a:pt x="173425" y="122230"/>
                </a:cubicBezTo>
                <a:cubicBezTo>
                  <a:pt x="173491" y="122286"/>
                  <a:pt x="173556" y="122351"/>
                  <a:pt x="173612" y="122415"/>
                </a:cubicBezTo>
                <a:cubicBezTo>
                  <a:pt x="173677" y="122472"/>
                  <a:pt x="173742" y="122536"/>
                  <a:pt x="173807" y="122602"/>
                </a:cubicBezTo>
                <a:cubicBezTo>
                  <a:pt x="188765" y="137280"/>
                  <a:pt x="196029" y="158190"/>
                  <a:pt x="193750" y="178840"/>
                </a:cubicBezTo>
                <a:cubicBezTo>
                  <a:pt x="196894" y="178394"/>
                  <a:pt x="200056" y="178179"/>
                  <a:pt x="203201" y="178179"/>
                </a:cubicBezTo>
                <a:close/>
              </a:path>
            </a:pathLst>
          </a:custGeom>
          <a:solidFill>
            <a:schemeClr val="tx2"/>
          </a:solidFill>
          <a:ln w="9525" cap="flat">
            <a:noFill/>
            <a:prstDash val="solid"/>
            <a:miter/>
          </a:ln>
        </p:spPr>
        <p:txBody>
          <a:bodyPr rtlCol="0" anchor="ctr"/>
          <a:lstStyle/>
          <a:p>
            <a:endParaRPr lang="en-AU">
              <a:solidFill>
                <a:schemeClr val="tx2"/>
              </a:solidFill>
            </a:endParaRPr>
          </a:p>
        </p:txBody>
      </p:sp>
      <p:sp>
        <p:nvSpPr>
          <p:cNvPr id="2" name="Footer Placeholder 1">
            <a:extLst>
              <a:ext uri="{FF2B5EF4-FFF2-40B4-BE49-F238E27FC236}">
                <a16:creationId xmlns:a16="http://schemas.microsoft.com/office/drawing/2014/main" id="{6BE9FD0E-3EFD-5FB5-8EA5-BBED39A6597C}"/>
              </a:ext>
            </a:extLst>
          </p:cNvPr>
          <p:cNvSpPr>
            <a:spLocks noGrp="1"/>
          </p:cNvSpPr>
          <p:nvPr>
            <p:ph type="ftr" sz="quarter" idx="3"/>
          </p:nvPr>
        </p:nvSpPr>
        <p:spPr/>
        <p:txBody>
          <a:bodyPr/>
          <a:lstStyle/>
          <a:p>
            <a:r>
              <a:rPr lang="en-GB" dirty="0">
                <a:solidFill>
                  <a:schemeClr val="accent1"/>
                </a:solidFill>
                <a:latin typeface="Aptos Display" panose="020B0004020202020204" pitchFamily="34" charset="0"/>
              </a:rPr>
              <a:t>Presented at the 2026 All Actuaries Summit</a:t>
            </a:r>
          </a:p>
        </p:txBody>
      </p:sp>
    </p:spTree>
    <p:extLst>
      <p:ext uri="{BB962C8B-B14F-4D97-AF65-F5344CB8AC3E}">
        <p14:creationId xmlns:p14="http://schemas.microsoft.com/office/powerpoint/2010/main" val="1388192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73E4EE-4DED-AAEB-43F1-AE2230F4013D}"/>
              </a:ext>
            </a:extLst>
          </p:cNvPr>
          <p:cNvSpPr/>
          <p:nvPr/>
        </p:nvSpPr>
        <p:spPr>
          <a:xfrm>
            <a:off x="3975100" y="5197373"/>
            <a:ext cx="8216900" cy="1670084"/>
          </a:xfrm>
          <a:prstGeom prst="rect">
            <a:avLst/>
          </a:prstGeom>
          <a:solidFill>
            <a:srgbClr val="648392"/>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r>
              <a:rPr kumimoji="0" lang="en-AU" sz="1200" b="1" i="0" u="none" strike="noStrike" kern="0" cap="none" spc="0" normalizeH="0" baseline="0" noProof="0" dirty="0">
                <a:ln>
                  <a:noFill/>
                </a:ln>
                <a:solidFill>
                  <a:schemeClr val="bg1"/>
                </a:solidFill>
                <a:effectLst/>
                <a:uLnTx/>
                <a:uFillTx/>
                <a:latin typeface="Aptos Display" panose="020B0004020202020204" pitchFamily="34" charset="0"/>
              </a:rPr>
              <a:t>IMPACT </a:t>
            </a:r>
            <a:r>
              <a:rPr lang="en-AU" sz="1200" b="1" kern="0" dirty="0">
                <a:solidFill>
                  <a:schemeClr val="bg1"/>
                </a:solidFill>
                <a:latin typeface="Aptos Display" panose="020B0004020202020204" pitchFamily="34" charset="0"/>
              </a:rPr>
              <a:t>BEYOND </a:t>
            </a:r>
            <a:r>
              <a:rPr kumimoji="0" lang="en-AU" sz="1200" b="1" i="0" u="none" strike="noStrike" kern="0" cap="none" spc="0" normalizeH="0" baseline="0" noProof="0" dirty="0">
                <a:ln>
                  <a:noFill/>
                </a:ln>
                <a:solidFill>
                  <a:schemeClr val="bg1"/>
                </a:solidFill>
                <a:effectLst/>
                <a:uLnTx/>
                <a:uFillTx/>
                <a:latin typeface="Aptos Display" panose="020B0004020202020204" pitchFamily="34" charset="0"/>
              </a:rPr>
              <a:t>LIFE INSURANCE</a:t>
            </a:r>
          </a:p>
          <a:p>
            <a:pPr marL="171450" marR="0" lvl="0" indent="-171450" defTabSz="914400" eaLnBrk="1" fontAlgn="auto" latinLnBrk="0" hangingPunct="1">
              <a:lnSpc>
                <a:spcPct val="105000"/>
              </a:lnSpc>
              <a:spcBef>
                <a:spcPts val="0"/>
              </a:spcBef>
              <a:spcAft>
                <a:spcPts val="800"/>
              </a:spcAft>
              <a:buClrTx/>
              <a:buSzTx/>
              <a:buFont typeface="Arial" panose="020B0604020202020204" pitchFamily="34" charset="0"/>
              <a:buChar char="•"/>
              <a:tabLst/>
              <a:defRPr/>
            </a:pP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rPr>
              <a:t>+131% increase in Worker’s comp psychological injury claims (2017 – 2024)</a:t>
            </a:r>
            <a:endParaRPr lang="en-AU" sz="1200" kern="0" dirty="0">
              <a:solidFill>
                <a:schemeClr val="bg1"/>
              </a:solidFill>
              <a:latin typeface="Aptos Display" panose="020B0004020202020204" pitchFamily="34" charset="0"/>
            </a:endParaRPr>
          </a:p>
          <a:p>
            <a:pPr marL="171450" marR="0" lvl="0" indent="-171450" defTabSz="914400" eaLnBrk="1" fontAlgn="auto" latinLnBrk="0" hangingPunct="1">
              <a:lnSpc>
                <a:spcPct val="105000"/>
              </a:lnSpc>
              <a:spcBef>
                <a:spcPts val="0"/>
              </a:spcBef>
              <a:spcAft>
                <a:spcPts val="800"/>
              </a:spcAft>
              <a:buClrTx/>
              <a:buSzTx/>
              <a:buFont typeface="Arial" panose="020B0604020202020204" pitchFamily="34" charset="0"/>
              <a:buChar char="•"/>
              <a:tabLst/>
              <a:defRPr/>
            </a:pPr>
            <a:r>
              <a:rPr lang="en-AU" sz="1200" kern="0" dirty="0">
                <a:solidFill>
                  <a:schemeClr val="bg1"/>
                </a:solidFill>
                <a:latin typeface="Aptos Display" panose="020B0004020202020204" pitchFamily="34" charset="0"/>
                <a:ea typeface="Calibri" panose="020F0502020204030204" pitchFamily="34" charset="0"/>
              </a:rPr>
              <a:t>Mental Health Claim eligibility strengthening in all states. </a:t>
            </a:r>
          </a:p>
          <a:p>
            <a:pPr marL="171450" marR="0" lvl="0" indent="-171450" defTabSz="914400" eaLnBrk="1" fontAlgn="auto" latinLnBrk="0" hangingPunct="1">
              <a:lnSpc>
                <a:spcPct val="105000"/>
              </a:lnSpc>
              <a:spcBef>
                <a:spcPts val="0"/>
              </a:spcBef>
              <a:spcAft>
                <a:spcPts val="8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rPr>
              <a:t>8.5 million Australians now access income support when unable to work due to injury or illness, up from 6.5 million in 2015/16.  </a:t>
            </a:r>
            <a:r>
              <a:rPr lang="en-US" sz="1100" kern="0" dirty="0">
                <a:solidFill>
                  <a:schemeClr val="bg1"/>
                </a:solidFill>
                <a:latin typeface="Aptos Display" panose="020B0004020202020204" pitchFamily="34" charset="0"/>
                <a:ea typeface="Calibri" panose="020F0502020204030204" pitchFamily="34" charset="0"/>
              </a:rPr>
              <a:t>(Cross Sector Update Report 2026, CALI, Super Friend, Monash University Healthy Working Lives)</a:t>
            </a:r>
            <a:endParaRPr kumimoji="0" lang="en-AU" sz="11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endParaRPr>
          </a:p>
        </p:txBody>
      </p:sp>
      <p:grpSp>
        <p:nvGrpSpPr>
          <p:cNvPr id="32" name="Group 31">
            <a:extLst>
              <a:ext uri="{FF2B5EF4-FFF2-40B4-BE49-F238E27FC236}">
                <a16:creationId xmlns:a16="http://schemas.microsoft.com/office/drawing/2014/main" id="{8ADB4479-BF31-97FA-BC24-B0AC1ECE34C8}"/>
              </a:ext>
            </a:extLst>
          </p:cNvPr>
          <p:cNvGrpSpPr/>
          <p:nvPr/>
        </p:nvGrpSpPr>
        <p:grpSpPr>
          <a:xfrm>
            <a:off x="3975100" y="4346810"/>
            <a:ext cx="8216897" cy="931175"/>
            <a:chOff x="3975101" y="4613019"/>
            <a:chExt cx="8216897" cy="1229818"/>
          </a:xfrm>
        </p:grpSpPr>
        <p:sp>
          <p:nvSpPr>
            <p:cNvPr id="15" name="Rectangle 14">
              <a:extLst>
                <a:ext uri="{FF2B5EF4-FFF2-40B4-BE49-F238E27FC236}">
                  <a16:creationId xmlns:a16="http://schemas.microsoft.com/office/drawing/2014/main" id="{C7AA8E4B-5D49-B2DA-C418-2378E1B949A5}"/>
                </a:ext>
              </a:extLst>
            </p:cNvPr>
            <p:cNvSpPr/>
            <p:nvPr userDrawn="1"/>
          </p:nvSpPr>
          <p:spPr>
            <a:xfrm>
              <a:off x="3975101" y="4613019"/>
              <a:ext cx="8216897" cy="1123840"/>
            </a:xfrm>
            <a:prstGeom prst="rect">
              <a:avLst/>
            </a:prstGeom>
            <a:solidFill>
              <a:srgbClr val="4D646F"/>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r>
                <a:rPr lang="en-AU" sz="1200" kern="0" dirty="0">
                  <a:solidFill>
                    <a:schemeClr val="bg1"/>
                  </a:solidFill>
                  <a:latin typeface="Aptos Display" panose="020B0004020202020204" pitchFamily="34" charset="0"/>
                </a:rPr>
                <a:t>Insurance Cover not keeping pace of cost of living and insurance needs</a:t>
              </a:r>
              <a:endParaRPr kumimoji="0" lang="en-AU" sz="1200" b="0" i="0" u="none" strike="noStrike" kern="0" cap="none" spc="0" normalizeH="0" baseline="0" noProof="0" dirty="0">
                <a:ln>
                  <a:noFill/>
                </a:ln>
                <a:solidFill>
                  <a:schemeClr val="bg1"/>
                </a:solidFill>
                <a:effectLst/>
                <a:uLnTx/>
                <a:uFillTx/>
                <a:latin typeface="Aptos Display" panose="020B0004020202020204" pitchFamily="34" charset="0"/>
              </a:endParaRPr>
            </a:p>
          </p:txBody>
        </p:sp>
        <p:sp>
          <p:nvSpPr>
            <p:cNvPr id="19" name="Rectangle 18">
              <a:extLst>
                <a:ext uri="{FF2B5EF4-FFF2-40B4-BE49-F238E27FC236}">
                  <a16:creationId xmlns:a16="http://schemas.microsoft.com/office/drawing/2014/main" id="{890D859D-77A7-0C27-9EAE-EF2C3072EE64}"/>
                </a:ext>
              </a:extLst>
            </p:cNvPr>
            <p:cNvSpPr/>
            <p:nvPr/>
          </p:nvSpPr>
          <p:spPr>
            <a:xfrm rot="18900000">
              <a:off x="5079426" y="5597129"/>
              <a:ext cx="245708" cy="245708"/>
            </a:xfrm>
            <a:prstGeom prst="rect">
              <a:avLst/>
            </a:prstGeom>
            <a:solidFill>
              <a:srgbClr val="4D646F"/>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endParaRPr kumimoji="0" lang="en-US" sz="1200" b="0" i="0" u="none" strike="noStrike" kern="0" cap="none" spc="0" normalizeH="0" baseline="0" noProof="0">
                <a:ln>
                  <a:noFill/>
                </a:ln>
                <a:solidFill>
                  <a:schemeClr val="bg1"/>
                </a:solidFill>
                <a:effectLst/>
                <a:uLnTx/>
                <a:uFillTx/>
                <a:latin typeface="Aptos Display" panose="020B0004020202020204" pitchFamily="34" charset="0"/>
              </a:endParaRPr>
            </a:p>
          </p:txBody>
        </p:sp>
      </p:grpSp>
      <p:grpSp>
        <p:nvGrpSpPr>
          <p:cNvPr id="31" name="Group 30">
            <a:extLst>
              <a:ext uri="{FF2B5EF4-FFF2-40B4-BE49-F238E27FC236}">
                <a16:creationId xmlns:a16="http://schemas.microsoft.com/office/drawing/2014/main" id="{3E25FB28-6D84-0B91-D381-029B2C9BA5DF}"/>
              </a:ext>
            </a:extLst>
          </p:cNvPr>
          <p:cNvGrpSpPr/>
          <p:nvPr/>
        </p:nvGrpSpPr>
        <p:grpSpPr>
          <a:xfrm>
            <a:off x="3975103" y="3496328"/>
            <a:ext cx="8216897" cy="939953"/>
            <a:chOff x="3975103" y="3496328"/>
            <a:chExt cx="8216897" cy="1241512"/>
          </a:xfrm>
        </p:grpSpPr>
        <p:sp>
          <p:nvSpPr>
            <p:cNvPr id="13" name="Rectangle 12">
              <a:extLst>
                <a:ext uri="{FF2B5EF4-FFF2-40B4-BE49-F238E27FC236}">
                  <a16:creationId xmlns:a16="http://schemas.microsoft.com/office/drawing/2014/main" id="{97DBD206-903B-598B-0D98-17BCFFE99B71}"/>
                </a:ext>
              </a:extLst>
            </p:cNvPr>
            <p:cNvSpPr/>
            <p:nvPr userDrawn="1"/>
          </p:nvSpPr>
          <p:spPr>
            <a:xfrm>
              <a:off x="3975103" y="3496328"/>
              <a:ext cx="8216897" cy="1123443"/>
            </a:xfrm>
            <a:prstGeom prst="rect">
              <a:avLst/>
            </a:prstGeom>
            <a:solidFill>
              <a:srgbClr val="465B66"/>
            </a:solidFill>
            <a:ln w="12700" cap="flat" cmpd="sng" algn="ctr">
              <a:noFill/>
              <a:prstDash val="solid"/>
              <a:miter lim="800000"/>
            </a:ln>
            <a:effectLst/>
          </p:spPr>
          <p:txBody>
            <a:bodyPr rot="0" spcFirstLastPara="0" vertOverflow="overflow" horzOverflow="overflow" vert="horz" wrap="square" lIns="1536000" tIns="0" rIns="1260000" bIns="0" numCol="1" spcCol="0" rtlCol="0" fromWordArt="0" anchor="ctr" anchorCtr="0" forceAA="0" compatLnSpc="1">
              <a:prstTxWarp prst="textNoShape">
                <a:avLst/>
              </a:prstTxWarp>
              <a:noAutofit/>
            </a:bodyPr>
            <a:lstStyle/>
            <a:p>
              <a:pPr marL="171450" indent="-171450">
                <a:lnSpc>
                  <a:spcPct val="105000"/>
                </a:lnSpc>
                <a:spcAft>
                  <a:spcPts val="800"/>
                </a:spcAft>
                <a:buFont typeface="Arial" panose="020B0604020202020204" pitchFamily="34" charset="0"/>
                <a:buChar char="•"/>
                <a:defRPr/>
              </a:pPr>
              <a:r>
                <a:rPr lang="en-US" sz="1200" b="1" kern="0" dirty="0">
                  <a:solidFill>
                    <a:schemeClr val="bg1"/>
                  </a:solidFill>
                  <a:latin typeface="Aptos Display" panose="020B0004020202020204" pitchFamily="34" charset="0"/>
                  <a:ea typeface="Calibri" panose="020F0502020204030204" pitchFamily="34" charset="0"/>
                  <a:cs typeface="Times New Roman" panose="02020603050405020304" pitchFamily="18" charset="0"/>
                </a:rPr>
                <a:t>SIGNIFICANT PREMIUM INCREASES </a:t>
              </a:r>
              <a:r>
                <a:rPr lang="en-AU" sz="1200" kern="0" dirty="0">
                  <a:solidFill>
                    <a:schemeClr val="bg1"/>
                  </a:solidFill>
                  <a:latin typeface="Aptos Display" panose="020B0004020202020204" pitchFamily="34" charset="0"/>
                  <a:ea typeface="Calibri" panose="020F0502020204030204" pitchFamily="34" charset="0"/>
                  <a:cs typeface="Times New Roman" panose="02020603050405020304" pitchFamily="18" charset="0"/>
                </a:rPr>
                <a:t>across various super funds.</a:t>
              </a:r>
            </a:p>
            <a:p>
              <a:pPr marL="171450" indent="-171450">
                <a:lnSpc>
                  <a:spcPct val="105000"/>
                </a:lnSpc>
                <a:spcAft>
                  <a:spcPts val="800"/>
                </a:spcAft>
                <a:buFont typeface="Arial" panose="020B0604020202020204" pitchFamily="34" charset="0"/>
                <a:buChar char="•"/>
                <a:defRPr/>
              </a:pPr>
              <a:r>
                <a:rPr lang="en-AU" sz="1200" kern="0" dirty="0">
                  <a:solidFill>
                    <a:schemeClr val="bg1"/>
                  </a:solidFill>
                  <a:latin typeface="Aptos Display" panose="020B0004020202020204" pitchFamily="34" charset="0"/>
                  <a:ea typeface="Calibri" panose="020F0502020204030204" pitchFamily="34" charset="0"/>
                  <a:cs typeface="Times New Roman" panose="02020603050405020304" pitchFamily="18" charset="0"/>
                </a:rPr>
                <a:t>Retail TPD premium increase of 15%-40% </a:t>
              </a:r>
            </a:p>
          </p:txBody>
        </p:sp>
        <p:sp>
          <p:nvSpPr>
            <p:cNvPr id="18" name="Rectangle 17">
              <a:extLst>
                <a:ext uri="{FF2B5EF4-FFF2-40B4-BE49-F238E27FC236}">
                  <a16:creationId xmlns:a16="http://schemas.microsoft.com/office/drawing/2014/main" id="{AEBFE145-7813-81A6-BEF2-7223615A7E5D}"/>
                </a:ext>
              </a:extLst>
            </p:cNvPr>
            <p:cNvSpPr/>
            <p:nvPr/>
          </p:nvSpPr>
          <p:spPr>
            <a:xfrm rot="18900000">
              <a:off x="5079426" y="4492132"/>
              <a:ext cx="245708" cy="245708"/>
            </a:xfrm>
            <a:prstGeom prst="rect">
              <a:avLst/>
            </a:prstGeom>
            <a:solidFill>
              <a:srgbClr val="465B66"/>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endParaRPr kumimoji="0" lang="en-US" sz="1200" b="0" i="0" u="none" strike="noStrike" kern="0" cap="none" spc="0" normalizeH="0" baseline="0" noProof="0">
                <a:ln>
                  <a:noFill/>
                </a:ln>
                <a:solidFill>
                  <a:schemeClr val="bg1"/>
                </a:solidFill>
                <a:effectLst/>
                <a:uLnTx/>
                <a:uFillTx/>
                <a:latin typeface="Aptos Display" panose="020B0004020202020204" pitchFamily="34" charset="0"/>
              </a:endParaRPr>
            </a:p>
          </p:txBody>
        </p:sp>
      </p:grpSp>
      <p:grpSp>
        <p:nvGrpSpPr>
          <p:cNvPr id="30" name="Group 29">
            <a:extLst>
              <a:ext uri="{FF2B5EF4-FFF2-40B4-BE49-F238E27FC236}">
                <a16:creationId xmlns:a16="http://schemas.microsoft.com/office/drawing/2014/main" id="{4B8C9005-1F15-AC3C-EB01-0804BA0B74C1}"/>
              </a:ext>
            </a:extLst>
          </p:cNvPr>
          <p:cNvGrpSpPr/>
          <p:nvPr/>
        </p:nvGrpSpPr>
        <p:grpSpPr>
          <a:xfrm>
            <a:off x="3975103" y="2204690"/>
            <a:ext cx="8216897" cy="1421856"/>
            <a:chOff x="3975103" y="2204690"/>
            <a:chExt cx="8216897" cy="1421856"/>
          </a:xfrm>
        </p:grpSpPr>
        <p:sp>
          <p:nvSpPr>
            <p:cNvPr id="10" name="Rectangle 9">
              <a:extLst>
                <a:ext uri="{FF2B5EF4-FFF2-40B4-BE49-F238E27FC236}">
                  <a16:creationId xmlns:a16="http://schemas.microsoft.com/office/drawing/2014/main" id="{45232881-26E2-B016-BB46-FFF61F0310D6}"/>
                </a:ext>
              </a:extLst>
            </p:cNvPr>
            <p:cNvSpPr/>
            <p:nvPr userDrawn="1"/>
          </p:nvSpPr>
          <p:spPr>
            <a:xfrm>
              <a:off x="3975103" y="2204690"/>
              <a:ext cx="8216897" cy="1299983"/>
            </a:xfrm>
            <a:prstGeom prst="rect">
              <a:avLst/>
            </a:prstGeom>
            <a:solidFill>
              <a:srgbClr val="3F515B"/>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lvl="0" defTabSz="1219170">
                <a:lnSpc>
                  <a:spcPct val="113000"/>
                </a:lnSpc>
                <a:spcAft>
                  <a:spcPts val="267"/>
                </a:spcAft>
                <a:defRPr/>
              </a:pPr>
              <a:r>
                <a:rPr lang="en-AU" sz="1200" b="1" kern="0" dirty="0">
                  <a:solidFill>
                    <a:schemeClr val="bg1"/>
                  </a:solidFill>
                  <a:latin typeface="Aptos Display" panose="020B0004020202020204" pitchFamily="34" charset="0"/>
                </a:rPr>
                <a:t>POPULATION MENTAL HEALTH CHALLENGES</a:t>
              </a:r>
            </a:p>
            <a:p>
              <a:pPr marL="171450" marR="0" lvl="0" indent="-171450" defTabSz="1219170" eaLnBrk="1" fontAlgn="auto" latinLnBrk="0" hangingPunct="1">
                <a:lnSpc>
                  <a:spcPct val="113000"/>
                </a:lnSpc>
                <a:spcBef>
                  <a:spcPts val="0"/>
                </a:spcBef>
                <a:spcAft>
                  <a:spcPts val="267"/>
                </a:spcAft>
                <a:buClrTx/>
                <a:buSzTx/>
                <a:buFont typeface="Arial" panose="020B0604020202020204" pitchFamily="34" charset="0"/>
                <a:buChar char="•"/>
                <a:tabLst/>
                <a:defRPr/>
              </a:pP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cs typeface="Times New Roman" panose="02020603050405020304" pitchFamily="18" charset="0"/>
                </a:rPr>
                <a:t>730% increase in mental health TPD claims between 2013 to 2022 in the age group 30-40 (Australia’s Mental Health Check UP, CALI &amp; KPMG, 2025)</a:t>
              </a:r>
            </a:p>
            <a:p>
              <a:pPr marL="171450" marR="0" lvl="0" indent="-171450" defTabSz="1219170" eaLnBrk="1" fontAlgn="auto" latinLnBrk="0" hangingPunct="1">
                <a:lnSpc>
                  <a:spcPct val="113000"/>
                </a:lnSpc>
                <a:spcBef>
                  <a:spcPts val="0"/>
                </a:spcBef>
                <a:spcAft>
                  <a:spcPts val="267"/>
                </a:spcAft>
                <a:buClrTx/>
                <a:buSzTx/>
                <a:buFont typeface="Arial" panose="020B0604020202020204" pitchFamily="34" charset="0"/>
                <a:buChar char="•"/>
                <a:tabLst/>
                <a:defRPr/>
              </a:pP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cs typeface="Times New Roman" panose="02020603050405020304" pitchFamily="18" charset="0"/>
                </a:rPr>
                <a:t>1 In 5 Australians aged 16-85 experienced a mental disorder. (Australian </a:t>
              </a:r>
              <a:r>
                <a:rPr kumimoji="0" lang="en-AU" sz="1200" b="0" i="0" u="none" strike="noStrike" kern="0" cap="none" spc="0" normalizeH="0" baseline="0" noProof="0" dirty="0" err="1">
                  <a:ln>
                    <a:noFill/>
                  </a:ln>
                  <a:solidFill>
                    <a:schemeClr val="bg1"/>
                  </a:solidFill>
                  <a:effectLst/>
                  <a:uLnTx/>
                  <a:uFillTx/>
                  <a:latin typeface="Aptos Display" panose="020B0004020202020204" pitchFamily="34" charset="0"/>
                  <a:ea typeface="Calibri" panose="020F0502020204030204" pitchFamily="34" charset="0"/>
                  <a:cs typeface="Times New Roman" panose="02020603050405020304" pitchFamily="18" charset="0"/>
                </a:rPr>
                <a:t>Insitute</a:t>
              </a: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ea typeface="Calibri" panose="020F0502020204030204" pitchFamily="34" charset="0"/>
                  <a:cs typeface="Times New Roman" panose="02020603050405020304" pitchFamily="18" charset="0"/>
                </a:rPr>
                <a:t> of Health and Welfare)</a:t>
              </a:r>
              <a:endParaRPr kumimoji="0" lang="en-AU" sz="1200" b="0" i="0" u="none" strike="noStrike" kern="0" cap="none" spc="0" normalizeH="0" baseline="0" noProof="0" dirty="0">
                <a:ln>
                  <a:noFill/>
                </a:ln>
                <a:solidFill>
                  <a:schemeClr val="bg1"/>
                </a:solidFill>
                <a:effectLst/>
                <a:uLnTx/>
                <a:uFillTx/>
                <a:latin typeface="Aptos Display" panose="020B0004020202020204" pitchFamily="34" charset="0"/>
              </a:endParaRPr>
            </a:p>
          </p:txBody>
        </p:sp>
        <p:sp>
          <p:nvSpPr>
            <p:cNvPr id="17" name="Rectangle 16">
              <a:extLst>
                <a:ext uri="{FF2B5EF4-FFF2-40B4-BE49-F238E27FC236}">
                  <a16:creationId xmlns:a16="http://schemas.microsoft.com/office/drawing/2014/main" id="{5C1BAF79-875B-0CB2-FCDF-568D567067EC}"/>
                </a:ext>
              </a:extLst>
            </p:cNvPr>
            <p:cNvSpPr/>
            <p:nvPr/>
          </p:nvSpPr>
          <p:spPr>
            <a:xfrm rot="18900000">
              <a:off x="5079426" y="3380838"/>
              <a:ext cx="245708" cy="245708"/>
            </a:xfrm>
            <a:prstGeom prst="rect">
              <a:avLst/>
            </a:prstGeom>
            <a:solidFill>
              <a:srgbClr val="3F515B"/>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endParaRPr kumimoji="0" lang="en-US" sz="1200" b="0" i="0" u="none" strike="noStrike" kern="0" cap="none" spc="0" normalizeH="0" baseline="0" noProof="0">
                <a:ln>
                  <a:noFill/>
                </a:ln>
                <a:solidFill>
                  <a:schemeClr val="bg1"/>
                </a:solidFill>
                <a:effectLst/>
                <a:uLnTx/>
                <a:uFillTx/>
                <a:latin typeface="Aptos Display" panose="020B0004020202020204" pitchFamily="34" charset="0"/>
              </a:endParaRPr>
            </a:p>
          </p:txBody>
        </p:sp>
      </p:grpSp>
      <p:grpSp>
        <p:nvGrpSpPr>
          <p:cNvPr id="29" name="Group 28">
            <a:extLst>
              <a:ext uri="{FF2B5EF4-FFF2-40B4-BE49-F238E27FC236}">
                <a16:creationId xmlns:a16="http://schemas.microsoft.com/office/drawing/2014/main" id="{52ABF32A-A9EB-7355-53CF-99E0D9C6D40E}"/>
              </a:ext>
            </a:extLst>
          </p:cNvPr>
          <p:cNvGrpSpPr/>
          <p:nvPr/>
        </p:nvGrpSpPr>
        <p:grpSpPr>
          <a:xfrm>
            <a:off x="3975103" y="1191662"/>
            <a:ext cx="8216897" cy="1161253"/>
            <a:chOff x="3975103" y="1191662"/>
            <a:chExt cx="8216897" cy="1258127"/>
          </a:xfrm>
        </p:grpSpPr>
        <p:sp>
          <p:nvSpPr>
            <p:cNvPr id="9" name="Rectangle 8">
              <a:extLst>
                <a:ext uri="{FF2B5EF4-FFF2-40B4-BE49-F238E27FC236}">
                  <a16:creationId xmlns:a16="http://schemas.microsoft.com/office/drawing/2014/main" id="{EEC39510-951B-D779-6989-B167D8F84CBA}"/>
                </a:ext>
              </a:extLst>
            </p:cNvPr>
            <p:cNvSpPr/>
            <p:nvPr userDrawn="1"/>
          </p:nvSpPr>
          <p:spPr>
            <a:xfrm>
              <a:off x="3975103" y="1191662"/>
              <a:ext cx="8216897" cy="1135912"/>
            </a:xfrm>
            <a:prstGeom prst="rect">
              <a:avLst/>
            </a:prstGeom>
            <a:solidFill>
              <a:srgbClr val="3A4B54"/>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r>
                <a:rPr lang="en-AU" sz="1200" b="1" kern="0" dirty="0">
                  <a:solidFill>
                    <a:schemeClr val="bg1"/>
                  </a:solidFill>
                  <a:latin typeface="Aptos Display" panose="020B0004020202020204" pitchFamily="34" charset="0"/>
                </a:rPr>
                <a:t>REINSURANCE CAPACITY REDUCING</a:t>
              </a:r>
              <a:endParaRPr kumimoji="0" lang="en-AU" sz="1200" b="1" i="0" u="none" strike="noStrike" kern="0" cap="none" spc="0" normalizeH="0" baseline="0" noProof="0" dirty="0">
                <a:ln>
                  <a:noFill/>
                </a:ln>
                <a:solidFill>
                  <a:schemeClr val="bg1"/>
                </a:solidFill>
                <a:effectLst/>
                <a:uLnTx/>
                <a:uFillTx/>
                <a:latin typeface="Aptos Display" panose="020B00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latin typeface="Aptos Display" panose="020B0004020202020204" pitchFamily="34" charset="0"/>
                </a:rPr>
                <a:t>Swiss Re Life &amp; Health Australia Limited (Swiss Re) have paused new business activities in Australia </a:t>
              </a:r>
              <a:r>
                <a:rPr lang="en-US" sz="1200" kern="0" dirty="0">
                  <a:solidFill>
                    <a:schemeClr val="bg1"/>
                  </a:solidFill>
                  <a:latin typeface="Aptos Display" panose="020B0004020202020204" pitchFamily="34" charset="0"/>
                </a:rPr>
                <a:t>since </a:t>
              </a:r>
              <a:r>
                <a:rPr kumimoji="0" lang="en-US" sz="1200" b="0" i="0" u="none" strike="noStrike" kern="0" cap="none" spc="0" normalizeH="0" baseline="0" noProof="0" dirty="0">
                  <a:ln>
                    <a:noFill/>
                  </a:ln>
                  <a:solidFill>
                    <a:schemeClr val="bg1"/>
                  </a:solidFill>
                  <a:effectLst/>
                  <a:uLnTx/>
                  <a:uFillTx/>
                  <a:latin typeface="Aptos Display" panose="020B0004020202020204" pitchFamily="34" charset="0"/>
                </a:rPr>
                <a:t>October 2025</a:t>
              </a:r>
              <a:endParaRPr kumimoji="0" lang="en-AU" sz="1200" b="0" i="0" u="none" strike="noStrike" kern="0" cap="none" spc="0" normalizeH="0" baseline="0" noProof="0" dirty="0">
                <a:ln>
                  <a:noFill/>
                </a:ln>
                <a:solidFill>
                  <a:schemeClr val="bg1"/>
                </a:solidFill>
                <a:effectLst/>
                <a:uLnTx/>
                <a:uFillTx/>
                <a:latin typeface="Aptos Display" panose="020B0004020202020204" pitchFamily="34" charset="0"/>
              </a:endParaRPr>
            </a:p>
          </p:txBody>
        </p:sp>
        <p:sp>
          <p:nvSpPr>
            <p:cNvPr id="12" name="Rectangle 11">
              <a:extLst>
                <a:ext uri="{FF2B5EF4-FFF2-40B4-BE49-F238E27FC236}">
                  <a16:creationId xmlns:a16="http://schemas.microsoft.com/office/drawing/2014/main" id="{EE075C3B-880C-0AA5-6440-8FDDEC36818F}"/>
                </a:ext>
              </a:extLst>
            </p:cNvPr>
            <p:cNvSpPr/>
            <p:nvPr/>
          </p:nvSpPr>
          <p:spPr>
            <a:xfrm rot="18900000">
              <a:off x="5079426" y="2204081"/>
              <a:ext cx="245708" cy="245708"/>
            </a:xfrm>
            <a:prstGeom prst="rect">
              <a:avLst/>
            </a:prstGeom>
            <a:solidFill>
              <a:srgbClr val="3A4B54"/>
            </a:solidFill>
            <a:ln w="12700" cap="flat" cmpd="sng" algn="ctr">
              <a:noFill/>
              <a:prstDash val="solid"/>
              <a:miter lim="800000"/>
            </a:ln>
            <a:effectLst/>
          </p:spPr>
          <p:txBody>
            <a:bodyPr rIns="162000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1"/>
                </a:solidFill>
                <a:effectLst/>
                <a:uLnTx/>
                <a:uFillTx/>
                <a:latin typeface="Aptos Display" panose="020B0004020202020204" pitchFamily="34" charset="0"/>
              </a:endParaRPr>
            </a:p>
          </p:txBody>
        </p:sp>
      </p:grpSp>
      <p:grpSp>
        <p:nvGrpSpPr>
          <p:cNvPr id="28" name="Group 27">
            <a:extLst>
              <a:ext uri="{FF2B5EF4-FFF2-40B4-BE49-F238E27FC236}">
                <a16:creationId xmlns:a16="http://schemas.microsoft.com/office/drawing/2014/main" id="{6C5B8051-6689-54E2-C3C7-548F88D0EED2}"/>
              </a:ext>
            </a:extLst>
          </p:cNvPr>
          <p:cNvGrpSpPr/>
          <p:nvPr/>
        </p:nvGrpSpPr>
        <p:grpSpPr>
          <a:xfrm>
            <a:off x="3975106" y="4883"/>
            <a:ext cx="8216897" cy="1309633"/>
            <a:chOff x="3975106" y="4883"/>
            <a:chExt cx="8216897" cy="1309633"/>
          </a:xfrm>
        </p:grpSpPr>
        <p:sp>
          <p:nvSpPr>
            <p:cNvPr id="8" name="Rectangle 7">
              <a:extLst>
                <a:ext uri="{FF2B5EF4-FFF2-40B4-BE49-F238E27FC236}">
                  <a16:creationId xmlns:a16="http://schemas.microsoft.com/office/drawing/2014/main" id="{07254137-4FAD-C725-D53D-7ECD7C475D0C}"/>
                </a:ext>
              </a:extLst>
            </p:cNvPr>
            <p:cNvSpPr/>
            <p:nvPr userDrawn="1"/>
          </p:nvSpPr>
          <p:spPr>
            <a:xfrm>
              <a:off x="3975106" y="4883"/>
              <a:ext cx="8216897" cy="1200472"/>
            </a:xfrm>
            <a:prstGeom prst="rect">
              <a:avLst/>
            </a:prstGeom>
            <a:solidFill>
              <a:srgbClr val="303E46"/>
            </a:solidFill>
            <a:ln w="12700" cap="flat" cmpd="sng" algn="ctr">
              <a:noFill/>
              <a:prstDash val="solid"/>
              <a:miter lim="800000"/>
            </a:ln>
            <a:effectLst/>
          </p:spPr>
          <p:txBody>
            <a:bodyPr rot="0" spcFirstLastPara="0" vertOverflow="overflow" horzOverflow="overflow" vert="horz" wrap="square" lIns="1536000" tIns="0" rIns="1620000" bIns="0" numCol="1" spcCol="0" rtlCol="0" fromWordArt="0" anchor="ctr" anchorCtr="0" forceAA="0" compatLnSpc="1">
              <a:prstTxWarp prst="textNoShape">
                <a:avLst/>
              </a:prstTxWarp>
              <a:noAutofit/>
            </a:bodyPr>
            <a:lstStyle/>
            <a:p>
              <a:pPr marL="0" marR="0" lvl="0" indent="0" defTabSz="1219170" eaLnBrk="1" fontAlgn="auto" latinLnBrk="0" hangingPunct="1">
                <a:lnSpc>
                  <a:spcPct val="113000"/>
                </a:lnSpc>
                <a:spcBef>
                  <a:spcPts val="0"/>
                </a:spcBef>
                <a:spcAft>
                  <a:spcPts val="267"/>
                </a:spcAft>
                <a:buClrTx/>
                <a:buSzTx/>
                <a:buFontTx/>
                <a:buNone/>
                <a:tabLst/>
                <a:defRPr/>
              </a:pPr>
              <a:r>
                <a:rPr kumimoji="0" lang="en-AU" sz="1200" b="1" i="0" u="none" strike="noStrike" kern="0" cap="none" spc="0" normalizeH="0" baseline="0" noProof="0" dirty="0">
                  <a:ln>
                    <a:noFill/>
                  </a:ln>
                  <a:solidFill>
                    <a:schemeClr val="bg1"/>
                  </a:solidFill>
                  <a:effectLst/>
                  <a:uLnTx/>
                  <a:uFillTx/>
                  <a:latin typeface="Aptos Display" panose="020B0004020202020204" pitchFamily="34" charset="0"/>
                </a:rPr>
                <a:t>LIFE INSURANCE PROFITABILITY</a:t>
              </a:r>
            </a:p>
            <a:p>
              <a:pPr marL="0" marR="0" lvl="0" indent="0" defTabSz="914400" eaLnBrk="1" fontAlgn="auto" latinLnBrk="0" hangingPunct="1">
                <a:lnSpc>
                  <a:spcPct val="100000"/>
                </a:lnSpc>
                <a:spcBef>
                  <a:spcPts val="0"/>
                </a:spcBef>
                <a:spcAft>
                  <a:spcPts val="0"/>
                </a:spcAft>
                <a:buClrTx/>
                <a:buSzTx/>
                <a:buFontTx/>
                <a:buNone/>
                <a:tabLst/>
                <a:defRPr/>
              </a:pPr>
              <a:r>
                <a:rPr lang="en-AU" sz="1200" kern="0" dirty="0">
                  <a:solidFill>
                    <a:schemeClr val="bg1"/>
                  </a:solidFill>
                  <a:latin typeface="Aptos Display" panose="020B0004020202020204" pitchFamily="34" charset="0"/>
                </a:rPr>
                <a:t>Group Lump Sum (Super) financial results of </a:t>
              </a:r>
              <a:r>
                <a:rPr lang="en-AU" sz="1200" b="1" kern="0" dirty="0">
                  <a:solidFill>
                    <a:schemeClr val="bg1"/>
                  </a:solidFill>
                  <a:latin typeface="Aptos Display" panose="020B0004020202020204" pitchFamily="34" charset="0"/>
                </a:rPr>
                <a:t>-$120m </a:t>
              </a:r>
              <a:r>
                <a:rPr lang="en-AU" sz="1200" kern="0" dirty="0">
                  <a:solidFill>
                    <a:schemeClr val="bg1"/>
                  </a:solidFill>
                  <a:latin typeface="Aptos Display" panose="020B0004020202020204" pitchFamily="34" charset="0"/>
                </a:rPr>
                <a:t>in 2025</a:t>
              </a:r>
            </a:p>
            <a:p>
              <a:pPr marL="0" marR="0" lvl="0" indent="0" defTabSz="91440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rPr>
                <a:t>(APRA Life Insurance Statistics </a:t>
              </a:r>
              <a:r>
                <a:rPr lang="en-AU" sz="1200" kern="0" dirty="0">
                  <a:solidFill>
                    <a:schemeClr val="bg1"/>
                  </a:solidFill>
                  <a:latin typeface="Aptos Display" panose="020B0004020202020204" pitchFamily="34" charset="0"/>
                </a:rPr>
                <a:t>to </a:t>
              </a:r>
              <a:r>
                <a:rPr kumimoji="0" lang="en-AU" sz="1200" b="0" i="0" u="none" strike="noStrike" kern="0" cap="none" spc="0" normalizeH="0" baseline="0" noProof="0" dirty="0">
                  <a:ln>
                    <a:noFill/>
                  </a:ln>
                  <a:solidFill>
                    <a:schemeClr val="bg1"/>
                  </a:solidFill>
                  <a:effectLst/>
                  <a:uLnTx/>
                  <a:uFillTx/>
                  <a:latin typeface="Aptos Display" panose="020B0004020202020204" pitchFamily="34" charset="0"/>
                </a:rPr>
                <a:t>Dec 2025)</a:t>
              </a:r>
            </a:p>
          </p:txBody>
        </p:sp>
        <p:sp>
          <p:nvSpPr>
            <p:cNvPr id="11" name="Rectangle 10">
              <a:extLst>
                <a:ext uri="{FF2B5EF4-FFF2-40B4-BE49-F238E27FC236}">
                  <a16:creationId xmlns:a16="http://schemas.microsoft.com/office/drawing/2014/main" id="{F3FA8662-552B-297A-9526-9F166F5732E6}"/>
                </a:ext>
              </a:extLst>
            </p:cNvPr>
            <p:cNvSpPr/>
            <p:nvPr/>
          </p:nvSpPr>
          <p:spPr>
            <a:xfrm rot="18900000">
              <a:off x="5080400" y="1068808"/>
              <a:ext cx="245708" cy="245708"/>
            </a:xfrm>
            <a:prstGeom prst="rect">
              <a:avLst/>
            </a:prstGeom>
            <a:solidFill>
              <a:srgbClr val="303E46"/>
            </a:solidFill>
            <a:ln w="12700" cap="flat" cmpd="sng" algn="ctr">
              <a:noFill/>
              <a:prstDash val="solid"/>
              <a:miter lim="800000"/>
            </a:ln>
            <a:effectLst/>
          </p:spPr>
          <p:txBody>
            <a:bodyPr rIns="162000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1"/>
                </a:solidFill>
                <a:effectLst/>
                <a:uLnTx/>
                <a:uFillTx/>
                <a:latin typeface="Aptos Display" panose="020B0004020202020204" pitchFamily="34" charset="0"/>
              </a:endParaRPr>
            </a:p>
          </p:txBody>
        </p:sp>
      </p:grpSp>
      <p:sp>
        <p:nvSpPr>
          <p:cNvPr id="74" name="Content Placeholder 73">
            <a:extLst>
              <a:ext uri="{FF2B5EF4-FFF2-40B4-BE49-F238E27FC236}">
                <a16:creationId xmlns:a16="http://schemas.microsoft.com/office/drawing/2014/main" id="{98153B80-C0B6-25C9-6088-87095108095F}"/>
              </a:ext>
            </a:extLst>
          </p:cNvPr>
          <p:cNvSpPr>
            <a:spLocks noGrp="1"/>
          </p:cNvSpPr>
          <p:nvPr>
            <p:ph idx="14"/>
          </p:nvPr>
        </p:nvSpPr>
        <p:spPr>
          <a:xfrm>
            <a:off x="474969" y="1805176"/>
            <a:ext cx="2839730" cy="2955019"/>
          </a:xfrm>
        </p:spPr>
        <p:txBody>
          <a:bodyPr/>
          <a:lstStyle/>
          <a:p>
            <a:r>
              <a:rPr lang="en-US" sz="1800" dirty="0">
                <a:solidFill>
                  <a:schemeClr val="accent1"/>
                </a:solidFill>
                <a:latin typeface="Aptos Display" panose="020B0004020202020204" pitchFamily="34" charset="0"/>
              </a:rPr>
              <a:t>Headwinds faced by the Industry are structural</a:t>
            </a:r>
          </a:p>
          <a:p>
            <a:endParaRPr lang="en-US" sz="1800" dirty="0">
              <a:latin typeface="Aptos Display" panose="020B0004020202020204" pitchFamily="34" charset="0"/>
            </a:endParaRPr>
          </a:p>
        </p:txBody>
      </p:sp>
      <p:sp>
        <p:nvSpPr>
          <p:cNvPr id="2" name="Footer Placeholder 1">
            <a:extLst>
              <a:ext uri="{FF2B5EF4-FFF2-40B4-BE49-F238E27FC236}">
                <a16:creationId xmlns:a16="http://schemas.microsoft.com/office/drawing/2014/main" id="{0D9FA84B-3395-810E-AEB5-0DCA9134D885}"/>
              </a:ext>
            </a:extLst>
          </p:cNvPr>
          <p:cNvSpPr>
            <a:spLocks noGrp="1"/>
          </p:cNvSpPr>
          <p:nvPr>
            <p:ph type="ftr" sz="quarter" idx="15"/>
          </p:nvPr>
        </p:nvSpPr>
        <p:spPr>
          <a:xfrm>
            <a:off x="-839775" y="6360746"/>
            <a:ext cx="5168900" cy="132625"/>
          </a:xfrm>
        </p:spPr>
        <p:txBody>
          <a:bodyPr/>
          <a:lstStyle/>
          <a:p>
            <a:r>
              <a:rPr lang="en-US">
                <a:latin typeface="Aptos Display" panose="020B0004020202020204" pitchFamily="34" charset="0"/>
              </a:rPr>
              <a:t>Presented at the 2026 All Actuaries Summit</a:t>
            </a:r>
            <a:endParaRPr lang="en-AU">
              <a:latin typeface="Aptos Display" panose="020B0004020202020204" pitchFamily="34" charset="0"/>
            </a:endParaRPr>
          </a:p>
        </p:txBody>
      </p:sp>
      <p:sp>
        <p:nvSpPr>
          <p:cNvPr id="20" name="Text Placeholder 19">
            <a:extLst>
              <a:ext uri="{FF2B5EF4-FFF2-40B4-BE49-F238E27FC236}">
                <a16:creationId xmlns:a16="http://schemas.microsoft.com/office/drawing/2014/main" id="{1EB87E16-3AD8-AFFA-EB00-38822F33C164}"/>
              </a:ext>
            </a:extLst>
          </p:cNvPr>
          <p:cNvSpPr>
            <a:spLocks noGrp="1"/>
          </p:cNvSpPr>
          <p:nvPr>
            <p:ph type="body" sz="quarter" idx="20"/>
          </p:nvPr>
        </p:nvSpPr>
        <p:spPr/>
        <p:txBody>
          <a:bodyPr/>
          <a:lstStyle/>
          <a:p>
            <a:endParaRPr lang="en-AU">
              <a:latin typeface="Aptos Display" panose="020B0004020202020204" pitchFamily="34" charset="0"/>
            </a:endParaRPr>
          </a:p>
        </p:txBody>
      </p:sp>
      <p:sp>
        <p:nvSpPr>
          <p:cNvPr id="22" name="Title 21">
            <a:extLst>
              <a:ext uri="{FF2B5EF4-FFF2-40B4-BE49-F238E27FC236}">
                <a16:creationId xmlns:a16="http://schemas.microsoft.com/office/drawing/2014/main" id="{0C9FF4B7-2F26-6D7B-7451-E44A3AF90959}"/>
              </a:ext>
            </a:extLst>
          </p:cNvPr>
          <p:cNvSpPr>
            <a:spLocks noGrp="1"/>
          </p:cNvSpPr>
          <p:nvPr>
            <p:ph type="title"/>
          </p:nvPr>
        </p:nvSpPr>
        <p:spPr>
          <a:xfrm>
            <a:off x="506165" y="1172308"/>
            <a:ext cx="2838449" cy="632514"/>
          </a:xfrm>
        </p:spPr>
        <p:txBody>
          <a:bodyPr/>
          <a:lstStyle/>
          <a:p>
            <a:r>
              <a:rPr lang="en-US" b="1">
                <a:solidFill>
                  <a:schemeClr val="accent1"/>
                </a:solidFill>
                <a:latin typeface="Aptos Display" panose="020B0004020202020204" pitchFamily="34" charset="0"/>
              </a:rPr>
              <a:t>The Environment</a:t>
            </a:r>
            <a:endParaRPr lang="en-AU" b="1">
              <a:solidFill>
                <a:schemeClr val="accent1"/>
              </a:solidFill>
              <a:latin typeface="Aptos Display" panose="020B0004020202020204" pitchFamily="34" charset="0"/>
            </a:endParaRPr>
          </a:p>
        </p:txBody>
      </p:sp>
      <p:grpSp>
        <p:nvGrpSpPr>
          <p:cNvPr id="36" name="Group 35">
            <a:extLst>
              <a:ext uri="{FF2B5EF4-FFF2-40B4-BE49-F238E27FC236}">
                <a16:creationId xmlns:a16="http://schemas.microsoft.com/office/drawing/2014/main" id="{243E6DA6-BCC4-9ECD-D582-EEB41BE6D721}"/>
              </a:ext>
            </a:extLst>
          </p:cNvPr>
          <p:cNvGrpSpPr/>
          <p:nvPr/>
        </p:nvGrpSpPr>
        <p:grpSpPr>
          <a:xfrm>
            <a:off x="10694193" y="6202222"/>
            <a:ext cx="1497807" cy="655778"/>
            <a:chOff x="10694193" y="6202222"/>
            <a:chExt cx="1497807" cy="655778"/>
          </a:xfrm>
        </p:grpSpPr>
        <p:sp>
          <p:nvSpPr>
            <p:cNvPr id="37" name="Freeform: Shape 6">
              <a:extLst>
                <a:ext uri="{FF2B5EF4-FFF2-40B4-BE49-F238E27FC236}">
                  <a16:creationId xmlns:a16="http://schemas.microsoft.com/office/drawing/2014/main" id="{12101E7B-D6E6-FEF8-78AD-AEAC0D7777A5}"/>
                </a:ext>
              </a:extLst>
            </p:cNvPr>
            <p:cNvSpPr>
              <a:spLocks/>
            </p:cNvSpPr>
            <p:nvPr userDrawn="1"/>
          </p:nvSpPr>
          <p:spPr bwMode="auto">
            <a:xfrm>
              <a:off x="10694193" y="6202222"/>
              <a:ext cx="1497807" cy="655778"/>
            </a:xfrm>
            <a:custGeom>
              <a:avLst/>
              <a:gdLst>
                <a:gd name="connsiteX0" fmla="*/ 1385888 w 1497807"/>
                <a:gd name="connsiteY0" fmla="*/ 0 h 655778"/>
                <a:gd name="connsiteX1" fmla="*/ 1497807 w 1497807"/>
                <a:gd name="connsiteY1" fmla="*/ 0 h 655778"/>
                <a:gd name="connsiteX2" fmla="*/ 1497807 w 1497807"/>
                <a:gd name="connsiteY2" fmla="*/ 655777 h 655778"/>
                <a:gd name="connsiteX3" fmla="*/ 1397794 w 1497807"/>
                <a:gd name="connsiteY3" fmla="*/ 655777 h 655778"/>
                <a:gd name="connsiteX4" fmla="*/ 1397794 w 1497807"/>
                <a:gd name="connsiteY4" fmla="*/ 655778 h 655778"/>
                <a:gd name="connsiteX5" fmla="*/ 1174933 w 1497807"/>
                <a:gd name="connsiteY5" fmla="*/ 655778 h 655778"/>
                <a:gd name="connsiteX6" fmla="*/ 1093814 w 1497807"/>
                <a:gd name="connsiteY6" fmla="*/ 655778 h 655778"/>
                <a:gd name="connsiteX7" fmla="*/ 0 w 1497807"/>
                <a:gd name="connsiteY7" fmla="*/ 655778 h 655778"/>
                <a:gd name="connsiteX8" fmla="*/ 176641 w 1497807"/>
                <a:gd name="connsiteY8" fmla="*/ 217998 h 655778"/>
                <a:gd name="connsiteX9" fmla="*/ 481749 w 1497807"/>
                <a:gd name="connsiteY9" fmla="*/ 1 h 655778"/>
                <a:gd name="connsiteX10" fmla="*/ 946128 w 1497807"/>
                <a:gd name="connsiteY10" fmla="*/ 1 h 655778"/>
                <a:gd name="connsiteX11" fmla="*/ 1093814 w 1497807"/>
                <a:gd name="connsiteY11" fmla="*/ 1 h 655778"/>
                <a:gd name="connsiteX12" fmla="*/ 1174933 w 1497807"/>
                <a:gd name="connsiteY12" fmla="*/ 1 h 655778"/>
                <a:gd name="connsiteX13" fmla="*/ 1385888 w 1497807"/>
                <a:gd name="connsiteY13" fmla="*/ 1 h 655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7807" h="655778">
                  <a:moveTo>
                    <a:pt x="1385888" y="0"/>
                  </a:moveTo>
                  <a:lnTo>
                    <a:pt x="1497807" y="0"/>
                  </a:lnTo>
                  <a:lnTo>
                    <a:pt x="1497807" y="655777"/>
                  </a:lnTo>
                  <a:lnTo>
                    <a:pt x="1397794" y="655777"/>
                  </a:lnTo>
                  <a:lnTo>
                    <a:pt x="1397794" y="655778"/>
                  </a:lnTo>
                  <a:lnTo>
                    <a:pt x="1174933" y="655778"/>
                  </a:lnTo>
                  <a:lnTo>
                    <a:pt x="1093814" y="655778"/>
                  </a:lnTo>
                  <a:lnTo>
                    <a:pt x="0" y="655778"/>
                  </a:lnTo>
                  <a:cubicBezTo>
                    <a:pt x="0" y="655778"/>
                    <a:pt x="0" y="655778"/>
                    <a:pt x="176641" y="217998"/>
                  </a:cubicBezTo>
                  <a:cubicBezTo>
                    <a:pt x="264070" y="1"/>
                    <a:pt x="481749" y="1"/>
                    <a:pt x="481749" y="1"/>
                  </a:cubicBezTo>
                  <a:cubicBezTo>
                    <a:pt x="481749" y="1"/>
                    <a:pt x="481749" y="1"/>
                    <a:pt x="946128" y="1"/>
                  </a:cubicBezTo>
                  <a:lnTo>
                    <a:pt x="1093814" y="1"/>
                  </a:lnTo>
                  <a:lnTo>
                    <a:pt x="1174933" y="1"/>
                  </a:lnTo>
                  <a:lnTo>
                    <a:pt x="1385888" y="1"/>
                  </a:ln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AU" sz="1801">
                <a:latin typeface="Aptos Display" panose="020B0004020202020204" pitchFamily="34" charset="0"/>
              </a:endParaRPr>
            </a:p>
          </p:txBody>
        </p:sp>
        <p:sp>
          <p:nvSpPr>
            <p:cNvPr id="38" name="Freeform 13">
              <a:extLst>
                <a:ext uri="{FF2B5EF4-FFF2-40B4-BE49-F238E27FC236}">
                  <a16:creationId xmlns:a16="http://schemas.microsoft.com/office/drawing/2014/main" id="{65904CAE-5EAC-3D95-A587-61BE1B2EB605}"/>
                </a:ext>
              </a:extLst>
            </p:cNvPr>
            <p:cNvSpPr>
              <a:spLocks noEditPoints="1"/>
            </p:cNvSpPr>
            <p:nvPr userDrawn="1"/>
          </p:nvSpPr>
          <p:spPr bwMode="auto">
            <a:xfrm>
              <a:off x="11264195" y="6455500"/>
              <a:ext cx="511319" cy="202665"/>
            </a:xfrm>
            <a:custGeom>
              <a:avLst/>
              <a:gdLst>
                <a:gd name="T0" fmla="*/ 590 w 609"/>
                <a:gd name="T1" fmla="*/ 228 h 241"/>
                <a:gd name="T2" fmla="*/ 609 w 609"/>
                <a:gd name="T3" fmla="*/ 183 h 241"/>
                <a:gd name="T4" fmla="*/ 493 w 609"/>
                <a:gd name="T5" fmla="*/ 183 h 241"/>
                <a:gd name="T6" fmla="*/ 493 w 609"/>
                <a:gd name="T7" fmla="*/ 0 h 241"/>
                <a:gd name="T8" fmla="*/ 426 w 609"/>
                <a:gd name="T9" fmla="*/ 0 h 241"/>
                <a:gd name="T10" fmla="*/ 426 w 609"/>
                <a:gd name="T11" fmla="*/ 241 h 241"/>
                <a:gd name="T12" fmla="*/ 516 w 609"/>
                <a:gd name="T13" fmla="*/ 241 h 241"/>
                <a:gd name="T14" fmla="*/ 570 w 609"/>
                <a:gd name="T15" fmla="*/ 241 h 241"/>
                <a:gd name="T16" fmla="*/ 590 w 609"/>
                <a:gd name="T17" fmla="*/ 228 h 241"/>
                <a:gd name="T18" fmla="*/ 413 w 609"/>
                <a:gd name="T19" fmla="*/ 219 h 241"/>
                <a:gd name="T20" fmla="*/ 412 w 609"/>
                <a:gd name="T21" fmla="*/ 211 h 241"/>
                <a:gd name="T22" fmla="*/ 411 w 609"/>
                <a:gd name="T23" fmla="*/ 210 h 241"/>
                <a:gd name="T24" fmla="*/ 323 w 609"/>
                <a:gd name="T25" fmla="*/ 0 h 241"/>
                <a:gd name="T26" fmla="*/ 259 w 609"/>
                <a:gd name="T27" fmla="*/ 0 h 241"/>
                <a:gd name="T28" fmla="*/ 158 w 609"/>
                <a:gd name="T29" fmla="*/ 241 h 241"/>
                <a:gd name="T30" fmla="*/ 227 w 609"/>
                <a:gd name="T31" fmla="*/ 241 h 241"/>
                <a:gd name="T32" fmla="*/ 291 w 609"/>
                <a:gd name="T33" fmla="*/ 79 h 241"/>
                <a:gd name="T34" fmla="*/ 317 w 609"/>
                <a:gd name="T35" fmla="*/ 147 h 241"/>
                <a:gd name="T36" fmla="*/ 280 w 609"/>
                <a:gd name="T37" fmla="*/ 147 h 241"/>
                <a:gd name="T38" fmla="*/ 260 w 609"/>
                <a:gd name="T39" fmla="*/ 199 h 241"/>
                <a:gd name="T40" fmla="*/ 336 w 609"/>
                <a:gd name="T41" fmla="*/ 199 h 241"/>
                <a:gd name="T42" fmla="*/ 354 w 609"/>
                <a:gd name="T43" fmla="*/ 241 h 241"/>
                <a:gd name="T44" fmla="*/ 391 w 609"/>
                <a:gd name="T45" fmla="*/ 241 h 241"/>
                <a:gd name="T46" fmla="*/ 413 w 609"/>
                <a:gd name="T47" fmla="*/ 219 h 241"/>
                <a:gd name="T48" fmla="*/ 213 w 609"/>
                <a:gd name="T49" fmla="*/ 45 h 241"/>
                <a:gd name="T50" fmla="*/ 232 w 609"/>
                <a:gd name="T51" fmla="*/ 0 h 241"/>
                <a:gd name="T52" fmla="*/ 0 w 609"/>
                <a:gd name="T53" fmla="*/ 0 h 241"/>
                <a:gd name="T54" fmla="*/ 0 w 609"/>
                <a:gd name="T55" fmla="*/ 59 h 241"/>
                <a:gd name="T56" fmla="*/ 72 w 609"/>
                <a:gd name="T57" fmla="*/ 59 h 241"/>
                <a:gd name="T58" fmla="*/ 72 w 609"/>
                <a:gd name="T59" fmla="*/ 241 h 241"/>
                <a:gd name="T60" fmla="*/ 139 w 609"/>
                <a:gd name="T61" fmla="*/ 241 h 241"/>
                <a:gd name="T62" fmla="*/ 139 w 609"/>
                <a:gd name="T63" fmla="*/ 59 h 241"/>
                <a:gd name="T64" fmla="*/ 193 w 609"/>
                <a:gd name="T65" fmla="*/ 59 h 241"/>
                <a:gd name="T66" fmla="*/ 213 w 609"/>
                <a:gd name="T67" fmla="*/ 4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241">
                  <a:moveTo>
                    <a:pt x="590" y="228"/>
                  </a:moveTo>
                  <a:cubicBezTo>
                    <a:pt x="609" y="183"/>
                    <a:pt x="609" y="183"/>
                    <a:pt x="609" y="183"/>
                  </a:cubicBezTo>
                  <a:cubicBezTo>
                    <a:pt x="493" y="183"/>
                    <a:pt x="493" y="183"/>
                    <a:pt x="493" y="183"/>
                  </a:cubicBezTo>
                  <a:cubicBezTo>
                    <a:pt x="493" y="0"/>
                    <a:pt x="493" y="0"/>
                    <a:pt x="493" y="0"/>
                  </a:cubicBezTo>
                  <a:cubicBezTo>
                    <a:pt x="426" y="0"/>
                    <a:pt x="426" y="0"/>
                    <a:pt x="426" y="0"/>
                  </a:cubicBezTo>
                  <a:cubicBezTo>
                    <a:pt x="426" y="241"/>
                    <a:pt x="426" y="241"/>
                    <a:pt x="426" y="241"/>
                  </a:cubicBezTo>
                  <a:cubicBezTo>
                    <a:pt x="516" y="241"/>
                    <a:pt x="516" y="241"/>
                    <a:pt x="516" y="241"/>
                  </a:cubicBezTo>
                  <a:cubicBezTo>
                    <a:pt x="570" y="241"/>
                    <a:pt x="570" y="241"/>
                    <a:pt x="570" y="241"/>
                  </a:cubicBezTo>
                  <a:cubicBezTo>
                    <a:pt x="579" y="241"/>
                    <a:pt x="587" y="236"/>
                    <a:pt x="590" y="228"/>
                  </a:cubicBezTo>
                  <a:close/>
                  <a:moveTo>
                    <a:pt x="413" y="219"/>
                  </a:moveTo>
                  <a:cubicBezTo>
                    <a:pt x="413" y="216"/>
                    <a:pt x="413" y="214"/>
                    <a:pt x="412" y="211"/>
                  </a:cubicBezTo>
                  <a:cubicBezTo>
                    <a:pt x="411" y="210"/>
                    <a:pt x="411" y="210"/>
                    <a:pt x="411" y="210"/>
                  </a:cubicBezTo>
                  <a:cubicBezTo>
                    <a:pt x="323" y="0"/>
                    <a:pt x="323" y="0"/>
                    <a:pt x="323" y="0"/>
                  </a:cubicBezTo>
                  <a:cubicBezTo>
                    <a:pt x="259" y="0"/>
                    <a:pt x="259" y="0"/>
                    <a:pt x="259" y="0"/>
                  </a:cubicBezTo>
                  <a:cubicBezTo>
                    <a:pt x="158" y="241"/>
                    <a:pt x="158" y="241"/>
                    <a:pt x="158" y="241"/>
                  </a:cubicBezTo>
                  <a:cubicBezTo>
                    <a:pt x="227" y="241"/>
                    <a:pt x="227" y="241"/>
                    <a:pt x="227" y="241"/>
                  </a:cubicBezTo>
                  <a:cubicBezTo>
                    <a:pt x="291" y="79"/>
                    <a:pt x="291" y="79"/>
                    <a:pt x="291" y="79"/>
                  </a:cubicBezTo>
                  <a:cubicBezTo>
                    <a:pt x="317" y="147"/>
                    <a:pt x="317" y="147"/>
                    <a:pt x="317" y="147"/>
                  </a:cubicBezTo>
                  <a:cubicBezTo>
                    <a:pt x="280" y="147"/>
                    <a:pt x="280" y="147"/>
                    <a:pt x="280" y="147"/>
                  </a:cubicBezTo>
                  <a:cubicBezTo>
                    <a:pt x="260" y="199"/>
                    <a:pt x="260" y="199"/>
                    <a:pt x="260" y="199"/>
                  </a:cubicBezTo>
                  <a:cubicBezTo>
                    <a:pt x="336" y="199"/>
                    <a:pt x="336" y="199"/>
                    <a:pt x="336" y="199"/>
                  </a:cubicBezTo>
                  <a:cubicBezTo>
                    <a:pt x="354" y="241"/>
                    <a:pt x="354" y="241"/>
                    <a:pt x="354" y="241"/>
                  </a:cubicBezTo>
                  <a:cubicBezTo>
                    <a:pt x="391" y="241"/>
                    <a:pt x="391" y="241"/>
                    <a:pt x="391" y="241"/>
                  </a:cubicBezTo>
                  <a:cubicBezTo>
                    <a:pt x="404" y="241"/>
                    <a:pt x="413" y="231"/>
                    <a:pt x="413" y="219"/>
                  </a:cubicBezTo>
                  <a:moveTo>
                    <a:pt x="213" y="45"/>
                  </a:moveTo>
                  <a:cubicBezTo>
                    <a:pt x="232" y="0"/>
                    <a:pt x="232" y="0"/>
                    <a:pt x="232" y="0"/>
                  </a:cubicBezTo>
                  <a:cubicBezTo>
                    <a:pt x="0" y="0"/>
                    <a:pt x="0" y="0"/>
                    <a:pt x="0" y="0"/>
                  </a:cubicBezTo>
                  <a:cubicBezTo>
                    <a:pt x="0" y="59"/>
                    <a:pt x="0" y="59"/>
                    <a:pt x="0" y="59"/>
                  </a:cubicBezTo>
                  <a:cubicBezTo>
                    <a:pt x="72" y="59"/>
                    <a:pt x="72" y="59"/>
                    <a:pt x="72" y="59"/>
                  </a:cubicBezTo>
                  <a:cubicBezTo>
                    <a:pt x="72" y="241"/>
                    <a:pt x="72" y="241"/>
                    <a:pt x="72" y="241"/>
                  </a:cubicBezTo>
                  <a:cubicBezTo>
                    <a:pt x="139" y="241"/>
                    <a:pt x="139" y="241"/>
                    <a:pt x="139" y="241"/>
                  </a:cubicBezTo>
                  <a:cubicBezTo>
                    <a:pt x="139" y="59"/>
                    <a:pt x="139" y="59"/>
                    <a:pt x="139" y="59"/>
                  </a:cubicBezTo>
                  <a:cubicBezTo>
                    <a:pt x="193" y="59"/>
                    <a:pt x="193" y="59"/>
                    <a:pt x="193" y="59"/>
                  </a:cubicBezTo>
                  <a:cubicBezTo>
                    <a:pt x="202" y="59"/>
                    <a:pt x="210" y="53"/>
                    <a:pt x="213" y="45"/>
                  </a:cubicBezTo>
                  <a:close/>
                </a:path>
              </a:pathLst>
            </a:custGeom>
            <a:solidFill>
              <a:srgbClr val="80C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1801">
                <a:latin typeface="Aptos Display" panose="020B0004020202020204" pitchFamily="34" charset="0"/>
              </a:endParaRPr>
            </a:p>
          </p:txBody>
        </p:sp>
      </p:grpSp>
      <p:grpSp>
        <p:nvGrpSpPr>
          <p:cNvPr id="43" name="Graphic 464">
            <a:extLst>
              <a:ext uri="{FF2B5EF4-FFF2-40B4-BE49-F238E27FC236}">
                <a16:creationId xmlns:a16="http://schemas.microsoft.com/office/drawing/2014/main" id="{563CE9BD-85B1-A0A4-F7EE-F2C5CB1E81D5}"/>
              </a:ext>
            </a:extLst>
          </p:cNvPr>
          <p:cNvGrpSpPr/>
          <p:nvPr/>
        </p:nvGrpSpPr>
        <p:grpSpPr>
          <a:xfrm>
            <a:off x="4367228" y="391830"/>
            <a:ext cx="405278" cy="403958"/>
            <a:chOff x="1773780" y="4290633"/>
            <a:chExt cx="298184" cy="297213"/>
          </a:xfrm>
          <a:solidFill>
            <a:schemeClr val="bg1"/>
          </a:solidFill>
        </p:grpSpPr>
        <p:sp>
          <p:nvSpPr>
            <p:cNvPr id="44" name="Freeform: Shape 66">
              <a:extLst>
                <a:ext uri="{FF2B5EF4-FFF2-40B4-BE49-F238E27FC236}">
                  <a16:creationId xmlns:a16="http://schemas.microsoft.com/office/drawing/2014/main" id="{BC529DF3-589A-CEDA-13D9-E3B7AA1A44AE}"/>
                </a:ext>
              </a:extLst>
            </p:cNvPr>
            <p:cNvSpPr/>
            <p:nvPr/>
          </p:nvSpPr>
          <p:spPr>
            <a:xfrm>
              <a:off x="1773780" y="4290633"/>
              <a:ext cx="298184" cy="243161"/>
            </a:xfrm>
            <a:custGeom>
              <a:avLst/>
              <a:gdLst>
                <a:gd name="connsiteX0" fmla="*/ 288331 w 298184"/>
                <a:gd name="connsiteY0" fmla="*/ 115997 h 243161"/>
                <a:gd name="connsiteX1" fmla="*/ 264584 w 298184"/>
                <a:gd name="connsiteY1" fmla="*/ 74446 h 243161"/>
                <a:gd name="connsiteX2" fmla="*/ 243966 w 298184"/>
                <a:gd name="connsiteY2" fmla="*/ 34253 h 243161"/>
                <a:gd name="connsiteX3" fmla="*/ 218795 w 298184"/>
                <a:gd name="connsiteY3" fmla="*/ 50 h 243161"/>
                <a:gd name="connsiteX4" fmla="*/ 193351 w 298184"/>
                <a:gd name="connsiteY4" fmla="*/ 49434 h 243161"/>
                <a:gd name="connsiteX5" fmla="*/ 189365 w 298184"/>
                <a:gd name="connsiteY5" fmla="*/ 56577 h 243161"/>
                <a:gd name="connsiteX6" fmla="*/ 161287 w 298184"/>
                <a:gd name="connsiteY6" fmla="*/ 39341 h 243161"/>
                <a:gd name="connsiteX7" fmla="*/ 103222 w 298184"/>
                <a:gd name="connsiteY7" fmla="*/ 21770 h 243161"/>
                <a:gd name="connsiteX8" fmla="*/ 93184 w 298184"/>
                <a:gd name="connsiteY8" fmla="*/ 32235 h 243161"/>
                <a:gd name="connsiteX9" fmla="*/ 54903 w 298184"/>
                <a:gd name="connsiteY9" fmla="*/ 62316 h 243161"/>
                <a:gd name="connsiteX10" fmla="*/ 1637 w 298184"/>
                <a:gd name="connsiteY10" fmla="*/ 109523 h 243161"/>
                <a:gd name="connsiteX11" fmla="*/ 19231 w 298184"/>
                <a:gd name="connsiteY11" fmla="*/ 167957 h 243161"/>
                <a:gd name="connsiteX12" fmla="*/ 33779 w 298184"/>
                <a:gd name="connsiteY12" fmla="*/ 203397 h 243161"/>
                <a:gd name="connsiteX13" fmla="*/ 39277 w 298184"/>
                <a:gd name="connsiteY13" fmla="*/ 218400 h 243161"/>
                <a:gd name="connsiteX14" fmla="*/ 76902 w 298184"/>
                <a:gd name="connsiteY14" fmla="*/ 214130 h 243161"/>
                <a:gd name="connsiteX15" fmla="*/ 147061 w 298184"/>
                <a:gd name="connsiteY15" fmla="*/ 202829 h 243161"/>
                <a:gd name="connsiteX16" fmla="*/ 203657 w 298184"/>
                <a:gd name="connsiteY16" fmla="*/ 233720 h 243161"/>
                <a:gd name="connsiteX17" fmla="*/ 242580 w 298184"/>
                <a:gd name="connsiteY17" fmla="*/ 243162 h 243161"/>
                <a:gd name="connsiteX18" fmla="*/ 277876 w 298184"/>
                <a:gd name="connsiteY18" fmla="*/ 225795 h 243161"/>
                <a:gd name="connsiteX19" fmla="*/ 288331 w 298184"/>
                <a:gd name="connsiteY19" fmla="*/ 115997 h 243161"/>
                <a:gd name="connsiteX20" fmla="*/ 268593 w 298184"/>
                <a:gd name="connsiteY20" fmla="*/ 219117 h 243161"/>
                <a:gd name="connsiteX21" fmla="*/ 208141 w 298184"/>
                <a:gd name="connsiteY21" fmla="*/ 223209 h 243161"/>
                <a:gd name="connsiteX22" fmla="*/ 152730 w 298184"/>
                <a:gd name="connsiteY22" fmla="*/ 192923 h 243161"/>
                <a:gd name="connsiteX23" fmla="*/ 124992 w 298184"/>
                <a:gd name="connsiteY23" fmla="*/ 186104 h 243161"/>
                <a:gd name="connsiteX24" fmla="*/ 71014 w 298184"/>
                <a:gd name="connsiteY24" fmla="*/ 204326 h 243161"/>
                <a:gd name="connsiteX25" fmla="*/ 45723 w 298184"/>
                <a:gd name="connsiteY25" fmla="*/ 208958 h 243161"/>
                <a:gd name="connsiteX26" fmla="*/ 45048 w 298184"/>
                <a:gd name="connsiteY26" fmla="*/ 205312 h 243161"/>
                <a:gd name="connsiteX27" fmla="*/ 28863 w 298184"/>
                <a:gd name="connsiteY27" fmla="*/ 161809 h 243161"/>
                <a:gd name="connsiteX28" fmla="*/ 12604 w 298184"/>
                <a:gd name="connsiteY28" fmla="*/ 112732 h 243161"/>
                <a:gd name="connsiteX29" fmla="*/ 59698 w 298184"/>
                <a:gd name="connsiteY29" fmla="*/ 72697 h 243161"/>
                <a:gd name="connsiteX30" fmla="*/ 101524 w 298184"/>
                <a:gd name="connsiteY30" fmla="*/ 40057 h 243161"/>
                <a:gd name="connsiteX31" fmla="*/ 111310 w 298184"/>
                <a:gd name="connsiteY31" fmla="*/ 29844 h 243161"/>
                <a:gd name="connsiteX32" fmla="*/ 154027 w 298184"/>
                <a:gd name="connsiteY32" fmla="*/ 48168 h 243161"/>
                <a:gd name="connsiteX33" fmla="*/ 192946 w 298184"/>
                <a:gd name="connsiteY33" fmla="*/ 67423 h 243161"/>
                <a:gd name="connsiteX34" fmla="*/ 204438 w 298184"/>
                <a:gd name="connsiteY34" fmla="*/ 52205 h 243161"/>
                <a:gd name="connsiteX35" fmla="*/ 219210 w 298184"/>
                <a:gd name="connsiteY35" fmla="*/ 11399 h 243161"/>
                <a:gd name="connsiteX36" fmla="*/ 233409 w 298184"/>
                <a:gd name="connsiteY36" fmla="*/ 38625 h 243161"/>
                <a:gd name="connsiteX37" fmla="*/ 255687 w 298184"/>
                <a:gd name="connsiteY37" fmla="*/ 81627 h 243161"/>
                <a:gd name="connsiteX38" fmla="*/ 277755 w 298184"/>
                <a:gd name="connsiteY38" fmla="*/ 120350 h 243161"/>
                <a:gd name="connsiteX39" fmla="*/ 268593 w 298184"/>
                <a:gd name="connsiteY39" fmla="*/ 219117 h 24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8184" h="243161">
                  <a:moveTo>
                    <a:pt x="288331" y="115997"/>
                  </a:moveTo>
                  <a:cubicBezTo>
                    <a:pt x="284197" y="105942"/>
                    <a:pt x="272890" y="84752"/>
                    <a:pt x="264584" y="74446"/>
                  </a:cubicBezTo>
                  <a:cubicBezTo>
                    <a:pt x="256426" y="64344"/>
                    <a:pt x="249808" y="48355"/>
                    <a:pt x="243966" y="34253"/>
                  </a:cubicBezTo>
                  <a:cubicBezTo>
                    <a:pt x="235558" y="13938"/>
                    <a:pt x="229474" y="-982"/>
                    <a:pt x="218795" y="50"/>
                  </a:cubicBezTo>
                  <a:cubicBezTo>
                    <a:pt x="210550" y="655"/>
                    <a:pt x="203415" y="9129"/>
                    <a:pt x="193351" y="49434"/>
                  </a:cubicBezTo>
                  <a:cubicBezTo>
                    <a:pt x="192342" y="53470"/>
                    <a:pt x="190891" y="56066"/>
                    <a:pt x="189365" y="56577"/>
                  </a:cubicBezTo>
                  <a:cubicBezTo>
                    <a:pt x="184282" y="58177"/>
                    <a:pt x="170994" y="47313"/>
                    <a:pt x="161287" y="39341"/>
                  </a:cubicBezTo>
                  <a:cubicBezTo>
                    <a:pt x="142792" y="24133"/>
                    <a:pt x="119774" y="5213"/>
                    <a:pt x="103222" y="21770"/>
                  </a:cubicBezTo>
                  <a:cubicBezTo>
                    <a:pt x="99612" y="25389"/>
                    <a:pt x="96338" y="28877"/>
                    <a:pt x="93184" y="32235"/>
                  </a:cubicBezTo>
                  <a:cubicBezTo>
                    <a:pt x="81730" y="44448"/>
                    <a:pt x="72679" y="54094"/>
                    <a:pt x="54903" y="62316"/>
                  </a:cubicBezTo>
                  <a:cubicBezTo>
                    <a:pt x="24208" y="76492"/>
                    <a:pt x="6785" y="91933"/>
                    <a:pt x="1637" y="109523"/>
                  </a:cubicBezTo>
                  <a:cubicBezTo>
                    <a:pt x="-4567" y="130712"/>
                    <a:pt x="8079" y="150498"/>
                    <a:pt x="19231" y="167957"/>
                  </a:cubicBezTo>
                  <a:cubicBezTo>
                    <a:pt x="27589" y="181035"/>
                    <a:pt x="35481" y="193388"/>
                    <a:pt x="33779" y="203397"/>
                  </a:cubicBezTo>
                  <a:cubicBezTo>
                    <a:pt x="32296" y="212177"/>
                    <a:pt x="36588" y="216568"/>
                    <a:pt x="39277" y="218400"/>
                  </a:cubicBezTo>
                  <a:cubicBezTo>
                    <a:pt x="49378" y="225302"/>
                    <a:pt x="68759" y="219023"/>
                    <a:pt x="76902" y="214130"/>
                  </a:cubicBezTo>
                  <a:cubicBezTo>
                    <a:pt x="114653" y="191453"/>
                    <a:pt x="134448" y="196299"/>
                    <a:pt x="147061" y="202829"/>
                  </a:cubicBezTo>
                  <a:cubicBezTo>
                    <a:pt x="148437" y="203694"/>
                    <a:pt x="180998" y="224065"/>
                    <a:pt x="203657" y="233720"/>
                  </a:cubicBezTo>
                  <a:cubicBezTo>
                    <a:pt x="218419" y="240017"/>
                    <a:pt x="231409" y="243162"/>
                    <a:pt x="242580" y="243162"/>
                  </a:cubicBezTo>
                  <a:cubicBezTo>
                    <a:pt x="257747" y="243162"/>
                    <a:pt x="269555" y="237367"/>
                    <a:pt x="277876" y="225795"/>
                  </a:cubicBezTo>
                  <a:cubicBezTo>
                    <a:pt x="291080" y="207424"/>
                    <a:pt x="309995" y="168728"/>
                    <a:pt x="288331" y="115997"/>
                  </a:cubicBezTo>
                  <a:close/>
                  <a:moveTo>
                    <a:pt x="268593" y="219117"/>
                  </a:moveTo>
                  <a:cubicBezTo>
                    <a:pt x="257682" y="234278"/>
                    <a:pt x="237353" y="235645"/>
                    <a:pt x="208141" y="223209"/>
                  </a:cubicBezTo>
                  <a:cubicBezTo>
                    <a:pt x="186314" y="213907"/>
                    <a:pt x="153465" y="193360"/>
                    <a:pt x="152730" y="192923"/>
                  </a:cubicBezTo>
                  <a:cubicBezTo>
                    <a:pt x="143991" y="188383"/>
                    <a:pt x="134814" y="186104"/>
                    <a:pt x="124992" y="186104"/>
                  </a:cubicBezTo>
                  <a:cubicBezTo>
                    <a:pt x="109017" y="186104"/>
                    <a:pt x="91329" y="192131"/>
                    <a:pt x="71014" y="204326"/>
                  </a:cubicBezTo>
                  <a:cubicBezTo>
                    <a:pt x="63043" y="209126"/>
                    <a:pt x="49560" y="211600"/>
                    <a:pt x="45723" y="208958"/>
                  </a:cubicBezTo>
                  <a:cubicBezTo>
                    <a:pt x="45374" y="208726"/>
                    <a:pt x="44565" y="208177"/>
                    <a:pt x="45048" y="205312"/>
                  </a:cubicBezTo>
                  <a:cubicBezTo>
                    <a:pt x="47485" y="190950"/>
                    <a:pt x="38439" y="176793"/>
                    <a:pt x="28863" y="161809"/>
                  </a:cubicBezTo>
                  <a:cubicBezTo>
                    <a:pt x="18538" y="145642"/>
                    <a:pt x="7860" y="128936"/>
                    <a:pt x="12604" y="112732"/>
                  </a:cubicBezTo>
                  <a:cubicBezTo>
                    <a:pt x="16771" y="98501"/>
                    <a:pt x="32175" y="85404"/>
                    <a:pt x="59698" y="72697"/>
                  </a:cubicBezTo>
                  <a:cubicBezTo>
                    <a:pt x="79497" y="63535"/>
                    <a:pt x="89701" y="52652"/>
                    <a:pt x="101524" y="40057"/>
                  </a:cubicBezTo>
                  <a:cubicBezTo>
                    <a:pt x="104598" y="36774"/>
                    <a:pt x="107788" y="33369"/>
                    <a:pt x="111310" y="29844"/>
                  </a:cubicBezTo>
                  <a:cubicBezTo>
                    <a:pt x="119862" y="21305"/>
                    <a:pt x="134406" y="32048"/>
                    <a:pt x="154027" y="48168"/>
                  </a:cubicBezTo>
                  <a:cubicBezTo>
                    <a:pt x="168976" y="60465"/>
                    <a:pt x="181923" y="71107"/>
                    <a:pt x="192946" y="67423"/>
                  </a:cubicBezTo>
                  <a:cubicBezTo>
                    <a:pt x="198509" y="65591"/>
                    <a:pt x="202373" y="60465"/>
                    <a:pt x="204438" y="52205"/>
                  </a:cubicBezTo>
                  <a:cubicBezTo>
                    <a:pt x="213508" y="15891"/>
                    <a:pt x="218931" y="11836"/>
                    <a:pt x="219210" y="11399"/>
                  </a:cubicBezTo>
                  <a:cubicBezTo>
                    <a:pt x="222717" y="12812"/>
                    <a:pt x="229149" y="28346"/>
                    <a:pt x="233409" y="38625"/>
                  </a:cubicBezTo>
                  <a:cubicBezTo>
                    <a:pt x="239544" y="53443"/>
                    <a:pt x="246496" y="70232"/>
                    <a:pt x="255687" y="81627"/>
                  </a:cubicBezTo>
                  <a:cubicBezTo>
                    <a:pt x="263240" y="90994"/>
                    <a:pt x="273969" y="111132"/>
                    <a:pt x="277755" y="120350"/>
                  </a:cubicBezTo>
                  <a:cubicBezTo>
                    <a:pt x="297326" y="167965"/>
                    <a:pt x="280416" y="202671"/>
                    <a:pt x="268593" y="2191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45" name="Freeform: Shape 67">
              <a:extLst>
                <a:ext uri="{FF2B5EF4-FFF2-40B4-BE49-F238E27FC236}">
                  <a16:creationId xmlns:a16="http://schemas.microsoft.com/office/drawing/2014/main" id="{1D3558DA-14D9-09D4-45A0-1F347B19962D}"/>
                </a:ext>
              </a:extLst>
            </p:cNvPr>
            <p:cNvSpPr/>
            <p:nvPr/>
          </p:nvSpPr>
          <p:spPr>
            <a:xfrm>
              <a:off x="2005355" y="4549299"/>
              <a:ext cx="37445" cy="38547"/>
            </a:xfrm>
            <a:custGeom>
              <a:avLst/>
              <a:gdLst>
                <a:gd name="connsiteX0" fmla="*/ 5880 w 37445"/>
                <a:gd name="connsiteY0" fmla="*/ 1 h 38547"/>
                <a:gd name="connsiteX1" fmla="*/ 1513 w 37445"/>
                <a:gd name="connsiteY1" fmla="*/ 1833 h 38547"/>
                <a:gd name="connsiteX2" fmla="*/ 35 w 37445"/>
                <a:gd name="connsiteY2" fmla="*/ 6345 h 38547"/>
                <a:gd name="connsiteX3" fmla="*/ 18373 w 37445"/>
                <a:gd name="connsiteY3" fmla="*/ 38436 h 38547"/>
                <a:gd name="connsiteX4" fmla="*/ 19870 w 37445"/>
                <a:gd name="connsiteY4" fmla="*/ 38548 h 38547"/>
                <a:gd name="connsiteX5" fmla="*/ 36925 w 37445"/>
                <a:gd name="connsiteY5" fmla="*/ 19758 h 38547"/>
                <a:gd name="connsiteX6" fmla="*/ 35046 w 37445"/>
                <a:gd name="connsiteY6" fmla="*/ 8661 h 38547"/>
                <a:gd name="connsiteX7" fmla="*/ 5880 w 37445"/>
                <a:gd name="connsiteY7" fmla="*/ 1 h 38547"/>
                <a:gd name="connsiteX8" fmla="*/ 20038 w 37445"/>
                <a:gd name="connsiteY8" fmla="*/ 27116 h 38547"/>
                <a:gd name="connsiteX9" fmla="*/ 12894 w 37445"/>
                <a:gd name="connsiteY9" fmla="*/ 11860 h 38547"/>
                <a:gd name="connsiteX10" fmla="*/ 25888 w 37445"/>
                <a:gd name="connsiteY10" fmla="*/ 15498 h 38547"/>
                <a:gd name="connsiteX11" fmla="*/ 26103 w 37445"/>
                <a:gd name="connsiteY11" fmla="*/ 16149 h 38547"/>
                <a:gd name="connsiteX12" fmla="*/ 20038 w 37445"/>
                <a:gd name="connsiteY12" fmla="*/ 27116 h 38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45" h="38547">
                  <a:moveTo>
                    <a:pt x="5880" y="1"/>
                  </a:moveTo>
                  <a:cubicBezTo>
                    <a:pt x="4289" y="-27"/>
                    <a:pt x="2634" y="614"/>
                    <a:pt x="1513" y="1833"/>
                  </a:cubicBezTo>
                  <a:cubicBezTo>
                    <a:pt x="393" y="3052"/>
                    <a:pt x="-147" y="4699"/>
                    <a:pt x="35" y="6345"/>
                  </a:cubicBezTo>
                  <a:cubicBezTo>
                    <a:pt x="67" y="6643"/>
                    <a:pt x="4471" y="36510"/>
                    <a:pt x="18373" y="38436"/>
                  </a:cubicBezTo>
                  <a:cubicBezTo>
                    <a:pt x="18885" y="38510"/>
                    <a:pt x="19382" y="38548"/>
                    <a:pt x="19870" y="38548"/>
                  </a:cubicBezTo>
                  <a:cubicBezTo>
                    <a:pt x="28339" y="38548"/>
                    <a:pt x="33511" y="28297"/>
                    <a:pt x="36925" y="19758"/>
                  </a:cubicBezTo>
                  <a:cubicBezTo>
                    <a:pt x="38311" y="14521"/>
                    <a:pt x="36669" y="10837"/>
                    <a:pt x="35046" y="8661"/>
                  </a:cubicBezTo>
                  <a:cubicBezTo>
                    <a:pt x="30875" y="3071"/>
                    <a:pt x="22149" y="475"/>
                    <a:pt x="5880" y="1"/>
                  </a:cubicBezTo>
                  <a:close/>
                  <a:moveTo>
                    <a:pt x="20038" y="27116"/>
                  </a:moveTo>
                  <a:cubicBezTo>
                    <a:pt x="17665" y="25869"/>
                    <a:pt x="14680" y="18157"/>
                    <a:pt x="12894" y="11860"/>
                  </a:cubicBezTo>
                  <a:cubicBezTo>
                    <a:pt x="23335" y="12856"/>
                    <a:pt x="25521" y="15005"/>
                    <a:pt x="25888" y="15498"/>
                  </a:cubicBezTo>
                  <a:cubicBezTo>
                    <a:pt x="25958" y="15590"/>
                    <a:pt x="26140" y="15832"/>
                    <a:pt x="26103" y="16149"/>
                  </a:cubicBezTo>
                  <a:cubicBezTo>
                    <a:pt x="22507" y="25023"/>
                    <a:pt x="20024" y="26827"/>
                    <a:pt x="20038" y="2711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grpSp>
      <p:grpSp>
        <p:nvGrpSpPr>
          <p:cNvPr id="46" name="Graphic 397">
            <a:extLst>
              <a:ext uri="{FF2B5EF4-FFF2-40B4-BE49-F238E27FC236}">
                <a16:creationId xmlns:a16="http://schemas.microsoft.com/office/drawing/2014/main" id="{B5F25B7C-9116-467B-EC6E-577DDE7FFFD6}"/>
              </a:ext>
            </a:extLst>
          </p:cNvPr>
          <p:cNvGrpSpPr/>
          <p:nvPr/>
        </p:nvGrpSpPr>
        <p:grpSpPr>
          <a:xfrm>
            <a:off x="4329125" y="1461106"/>
            <a:ext cx="481483" cy="394008"/>
            <a:chOff x="9246820" y="2977143"/>
            <a:chExt cx="373381" cy="305545"/>
          </a:xfrm>
          <a:solidFill>
            <a:schemeClr val="bg1"/>
          </a:solidFill>
        </p:grpSpPr>
        <p:sp>
          <p:nvSpPr>
            <p:cNvPr id="47" name="Freeform: Shape 69">
              <a:extLst>
                <a:ext uri="{FF2B5EF4-FFF2-40B4-BE49-F238E27FC236}">
                  <a16:creationId xmlns:a16="http://schemas.microsoft.com/office/drawing/2014/main" id="{94953844-89B5-2CAD-5539-5AF877B01DBD}"/>
                </a:ext>
              </a:extLst>
            </p:cNvPr>
            <p:cNvSpPr/>
            <p:nvPr/>
          </p:nvSpPr>
          <p:spPr>
            <a:xfrm>
              <a:off x="9246820" y="3206255"/>
              <a:ext cx="271509" cy="76433"/>
            </a:xfrm>
            <a:custGeom>
              <a:avLst/>
              <a:gdLst>
                <a:gd name="connsiteX0" fmla="*/ 200769 w 271509"/>
                <a:gd name="connsiteY0" fmla="*/ 0 h 76433"/>
                <a:gd name="connsiteX1" fmla="*/ 162483 w 271509"/>
                <a:gd name="connsiteY1" fmla="*/ 0 h 76433"/>
                <a:gd name="connsiteX2" fmla="*/ 156767 w 271509"/>
                <a:gd name="connsiteY2" fmla="*/ 5716 h 76433"/>
                <a:gd name="connsiteX3" fmla="*/ 162483 w 271509"/>
                <a:gd name="connsiteY3" fmla="*/ 11432 h 76433"/>
                <a:gd name="connsiteX4" fmla="*/ 200769 w 271509"/>
                <a:gd name="connsiteY4" fmla="*/ 11432 h 76433"/>
                <a:gd name="connsiteX5" fmla="*/ 259803 w 271509"/>
                <a:gd name="connsiteY5" fmla="*/ 65001 h 76433"/>
                <a:gd name="connsiteX6" fmla="*/ 11706 w 271509"/>
                <a:gd name="connsiteY6" fmla="*/ 65001 h 76433"/>
                <a:gd name="connsiteX7" fmla="*/ 70726 w 271509"/>
                <a:gd name="connsiteY7" fmla="*/ 11432 h 76433"/>
                <a:gd name="connsiteX8" fmla="*/ 109678 w 271509"/>
                <a:gd name="connsiteY8" fmla="*/ 11432 h 76433"/>
                <a:gd name="connsiteX9" fmla="*/ 115393 w 271509"/>
                <a:gd name="connsiteY9" fmla="*/ 5716 h 76433"/>
                <a:gd name="connsiteX10" fmla="*/ 109678 w 271509"/>
                <a:gd name="connsiteY10" fmla="*/ 0 h 76433"/>
                <a:gd name="connsiteX11" fmla="*/ 70726 w 271509"/>
                <a:gd name="connsiteY11" fmla="*/ 0 h 76433"/>
                <a:gd name="connsiteX12" fmla="*/ 0 w 271509"/>
                <a:gd name="connsiteY12" fmla="*/ 70717 h 76433"/>
                <a:gd name="connsiteX13" fmla="*/ 5716 w 271509"/>
                <a:gd name="connsiteY13" fmla="*/ 76433 h 76433"/>
                <a:gd name="connsiteX14" fmla="*/ 265793 w 271509"/>
                <a:gd name="connsiteY14" fmla="*/ 76433 h 76433"/>
                <a:gd name="connsiteX15" fmla="*/ 271509 w 271509"/>
                <a:gd name="connsiteY15" fmla="*/ 70717 h 76433"/>
                <a:gd name="connsiteX16" fmla="*/ 200769 w 271509"/>
                <a:gd name="connsiteY16" fmla="*/ 0 h 7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1509" h="76433">
                  <a:moveTo>
                    <a:pt x="200769" y="0"/>
                  </a:moveTo>
                  <a:lnTo>
                    <a:pt x="162483" y="0"/>
                  </a:lnTo>
                  <a:cubicBezTo>
                    <a:pt x="159326" y="0"/>
                    <a:pt x="156767" y="2558"/>
                    <a:pt x="156767" y="5716"/>
                  </a:cubicBezTo>
                  <a:cubicBezTo>
                    <a:pt x="156767" y="8874"/>
                    <a:pt x="159326" y="11432"/>
                    <a:pt x="162483" y="11432"/>
                  </a:cubicBezTo>
                  <a:lnTo>
                    <a:pt x="200769" y="11432"/>
                  </a:lnTo>
                  <a:cubicBezTo>
                    <a:pt x="231544" y="11432"/>
                    <a:pt x="256919" y="34984"/>
                    <a:pt x="259803" y="65001"/>
                  </a:cubicBezTo>
                  <a:lnTo>
                    <a:pt x="11706" y="65001"/>
                  </a:lnTo>
                  <a:cubicBezTo>
                    <a:pt x="14590" y="34984"/>
                    <a:pt x="39960" y="11432"/>
                    <a:pt x="70726" y="11432"/>
                  </a:cubicBezTo>
                  <a:lnTo>
                    <a:pt x="109678" y="11432"/>
                  </a:lnTo>
                  <a:cubicBezTo>
                    <a:pt x="112835" y="11432"/>
                    <a:pt x="115393" y="8874"/>
                    <a:pt x="115393" y="5716"/>
                  </a:cubicBezTo>
                  <a:cubicBezTo>
                    <a:pt x="115393" y="2558"/>
                    <a:pt x="112835" y="0"/>
                    <a:pt x="109678" y="0"/>
                  </a:cubicBezTo>
                  <a:lnTo>
                    <a:pt x="70726" y="0"/>
                  </a:lnTo>
                  <a:cubicBezTo>
                    <a:pt x="31728" y="0"/>
                    <a:pt x="0" y="31724"/>
                    <a:pt x="0" y="70717"/>
                  </a:cubicBezTo>
                  <a:cubicBezTo>
                    <a:pt x="0" y="73875"/>
                    <a:pt x="2558" y="76433"/>
                    <a:pt x="5716" y="76433"/>
                  </a:cubicBezTo>
                  <a:lnTo>
                    <a:pt x="265793" y="76433"/>
                  </a:lnTo>
                  <a:cubicBezTo>
                    <a:pt x="268951" y="76433"/>
                    <a:pt x="271509" y="73875"/>
                    <a:pt x="271509" y="70717"/>
                  </a:cubicBezTo>
                  <a:cubicBezTo>
                    <a:pt x="271509" y="31724"/>
                    <a:pt x="239776" y="0"/>
                    <a:pt x="200769"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48" name="Freeform: Shape 70">
              <a:extLst>
                <a:ext uri="{FF2B5EF4-FFF2-40B4-BE49-F238E27FC236}">
                  <a16:creationId xmlns:a16="http://schemas.microsoft.com/office/drawing/2014/main" id="{3D3C0F80-F5D2-245E-7355-CFD242A746C1}"/>
                </a:ext>
              </a:extLst>
            </p:cNvPr>
            <p:cNvSpPr/>
            <p:nvPr/>
          </p:nvSpPr>
          <p:spPr>
            <a:xfrm>
              <a:off x="9336363" y="3041802"/>
              <a:ext cx="44476" cy="49282"/>
            </a:xfrm>
            <a:custGeom>
              <a:avLst/>
              <a:gdLst>
                <a:gd name="connsiteX0" fmla="*/ 36686 w 44476"/>
                <a:gd name="connsiteY0" fmla="*/ 393 h 49282"/>
                <a:gd name="connsiteX1" fmla="*/ 149 w 44476"/>
                <a:gd name="connsiteY1" fmla="*/ 42284 h 49282"/>
                <a:gd name="connsiteX2" fmla="*/ 4409 w 44476"/>
                <a:gd name="connsiteY2" fmla="*/ 49129 h 49282"/>
                <a:gd name="connsiteX3" fmla="*/ 5721 w 44476"/>
                <a:gd name="connsiteY3" fmla="*/ 49283 h 49282"/>
                <a:gd name="connsiteX4" fmla="*/ 11279 w 44476"/>
                <a:gd name="connsiteY4" fmla="*/ 44883 h 49282"/>
                <a:gd name="connsiteX5" fmla="*/ 40835 w 44476"/>
                <a:gd name="connsiteY5" fmla="*/ 11044 h 49282"/>
                <a:gd name="connsiteX6" fmla="*/ 44086 w 44476"/>
                <a:gd name="connsiteY6" fmla="*/ 3644 h 49282"/>
                <a:gd name="connsiteX7" fmla="*/ 36686 w 44476"/>
                <a:gd name="connsiteY7" fmla="*/ 393 h 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76" h="49282">
                  <a:moveTo>
                    <a:pt x="36686" y="393"/>
                  </a:moveTo>
                  <a:cubicBezTo>
                    <a:pt x="7544" y="11732"/>
                    <a:pt x="437" y="41042"/>
                    <a:pt x="149" y="42284"/>
                  </a:cubicBezTo>
                  <a:cubicBezTo>
                    <a:pt x="-563" y="45353"/>
                    <a:pt x="1344" y="48408"/>
                    <a:pt x="4409" y="49129"/>
                  </a:cubicBezTo>
                  <a:cubicBezTo>
                    <a:pt x="4847" y="49232"/>
                    <a:pt x="5289" y="49283"/>
                    <a:pt x="5721" y="49283"/>
                  </a:cubicBezTo>
                  <a:cubicBezTo>
                    <a:pt x="8307" y="49283"/>
                    <a:pt x="10655" y="47511"/>
                    <a:pt x="11279" y="44883"/>
                  </a:cubicBezTo>
                  <a:cubicBezTo>
                    <a:pt x="11339" y="44636"/>
                    <a:pt x="17422" y="20150"/>
                    <a:pt x="40835" y="11044"/>
                  </a:cubicBezTo>
                  <a:cubicBezTo>
                    <a:pt x="43774" y="9900"/>
                    <a:pt x="45230" y="6588"/>
                    <a:pt x="44086" y="3644"/>
                  </a:cubicBezTo>
                  <a:cubicBezTo>
                    <a:pt x="42942" y="700"/>
                    <a:pt x="39639" y="-756"/>
                    <a:pt x="36686" y="39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49" name="Freeform: Shape 71">
              <a:extLst>
                <a:ext uri="{FF2B5EF4-FFF2-40B4-BE49-F238E27FC236}">
                  <a16:creationId xmlns:a16="http://schemas.microsoft.com/office/drawing/2014/main" id="{2F083CA3-E50C-D2B3-0959-EF3F919E2EDF}"/>
                </a:ext>
              </a:extLst>
            </p:cNvPr>
            <p:cNvSpPr/>
            <p:nvPr/>
          </p:nvSpPr>
          <p:spPr>
            <a:xfrm>
              <a:off x="9518906" y="3124523"/>
              <a:ext cx="28755" cy="31284"/>
            </a:xfrm>
            <a:custGeom>
              <a:avLst/>
              <a:gdLst>
                <a:gd name="connsiteX0" fmla="*/ 20966 w 28755"/>
                <a:gd name="connsiteY0" fmla="*/ 393 h 31284"/>
                <a:gd name="connsiteX1" fmla="*/ 149 w 28755"/>
                <a:gd name="connsiteY1" fmla="*/ 24275 h 31284"/>
                <a:gd name="connsiteX2" fmla="*/ 4423 w 28755"/>
                <a:gd name="connsiteY2" fmla="*/ 31135 h 31284"/>
                <a:gd name="connsiteX3" fmla="*/ 5720 w 28755"/>
                <a:gd name="connsiteY3" fmla="*/ 31284 h 31284"/>
                <a:gd name="connsiteX4" fmla="*/ 11282 w 28755"/>
                <a:gd name="connsiteY4" fmla="*/ 26861 h 31284"/>
                <a:gd name="connsiteX5" fmla="*/ 25115 w 28755"/>
                <a:gd name="connsiteY5" fmla="*/ 11044 h 31284"/>
                <a:gd name="connsiteX6" fmla="*/ 28366 w 28755"/>
                <a:gd name="connsiteY6" fmla="*/ 3644 h 31284"/>
                <a:gd name="connsiteX7" fmla="*/ 20966 w 28755"/>
                <a:gd name="connsiteY7" fmla="*/ 393 h 31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55" h="31284">
                  <a:moveTo>
                    <a:pt x="20966" y="393"/>
                  </a:moveTo>
                  <a:cubicBezTo>
                    <a:pt x="4366" y="6853"/>
                    <a:pt x="311" y="23568"/>
                    <a:pt x="149" y="24275"/>
                  </a:cubicBezTo>
                  <a:cubicBezTo>
                    <a:pt x="-563" y="27350"/>
                    <a:pt x="1348" y="30423"/>
                    <a:pt x="4423" y="31135"/>
                  </a:cubicBezTo>
                  <a:cubicBezTo>
                    <a:pt x="4860" y="31238"/>
                    <a:pt x="5292" y="31284"/>
                    <a:pt x="5720" y="31284"/>
                  </a:cubicBezTo>
                  <a:cubicBezTo>
                    <a:pt x="8320" y="31284"/>
                    <a:pt x="10668" y="29498"/>
                    <a:pt x="11282" y="26861"/>
                  </a:cubicBezTo>
                  <a:cubicBezTo>
                    <a:pt x="11310" y="26745"/>
                    <a:pt x="14073" y="15341"/>
                    <a:pt x="25115" y="11044"/>
                  </a:cubicBezTo>
                  <a:cubicBezTo>
                    <a:pt x="28053" y="9899"/>
                    <a:pt x="29509" y="6588"/>
                    <a:pt x="28366" y="3644"/>
                  </a:cubicBezTo>
                  <a:cubicBezTo>
                    <a:pt x="27221" y="700"/>
                    <a:pt x="23900" y="-756"/>
                    <a:pt x="20966" y="39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0" name="Freeform: Shape 72">
              <a:extLst>
                <a:ext uri="{FF2B5EF4-FFF2-40B4-BE49-F238E27FC236}">
                  <a16:creationId xmlns:a16="http://schemas.microsoft.com/office/drawing/2014/main" id="{FFE8D0A7-7F34-54BB-BAA5-18DC6FD8EF6D}"/>
                </a:ext>
              </a:extLst>
            </p:cNvPr>
            <p:cNvSpPr/>
            <p:nvPr/>
          </p:nvSpPr>
          <p:spPr>
            <a:xfrm>
              <a:off x="9438240" y="2998442"/>
              <a:ext cx="44471" cy="49283"/>
            </a:xfrm>
            <a:custGeom>
              <a:avLst/>
              <a:gdLst>
                <a:gd name="connsiteX0" fmla="*/ 36682 w 44471"/>
                <a:gd name="connsiteY0" fmla="*/ 393 h 49283"/>
                <a:gd name="connsiteX1" fmla="*/ 149 w 44471"/>
                <a:gd name="connsiteY1" fmla="*/ 42283 h 49283"/>
                <a:gd name="connsiteX2" fmla="*/ 4409 w 44471"/>
                <a:gd name="connsiteY2" fmla="*/ 49130 h 49283"/>
                <a:gd name="connsiteX3" fmla="*/ 5721 w 44471"/>
                <a:gd name="connsiteY3" fmla="*/ 49283 h 49283"/>
                <a:gd name="connsiteX4" fmla="*/ 11279 w 44471"/>
                <a:gd name="connsiteY4" fmla="*/ 44883 h 49283"/>
                <a:gd name="connsiteX5" fmla="*/ 40830 w 44471"/>
                <a:gd name="connsiteY5" fmla="*/ 11043 h 49283"/>
                <a:gd name="connsiteX6" fmla="*/ 44081 w 44471"/>
                <a:gd name="connsiteY6" fmla="*/ 3644 h 49283"/>
                <a:gd name="connsiteX7" fmla="*/ 36682 w 44471"/>
                <a:gd name="connsiteY7" fmla="*/ 393 h 4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71" h="49283">
                  <a:moveTo>
                    <a:pt x="36682" y="393"/>
                  </a:moveTo>
                  <a:cubicBezTo>
                    <a:pt x="7539" y="11732"/>
                    <a:pt x="438" y="41042"/>
                    <a:pt x="149" y="42283"/>
                  </a:cubicBezTo>
                  <a:cubicBezTo>
                    <a:pt x="-563" y="45353"/>
                    <a:pt x="1344" y="48409"/>
                    <a:pt x="4409" y="49130"/>
                  </a:cubicBezTo>
                  <a:cubicBezTo>
                    <a:pt x="4851" y="49232"/>
                    <a:pt x="5289" y="49283"/>
                    <a:pt x="5721" y="49283"/>
                  </a:cubicBezTo>
                  <a:cubicBezTo>
                    <a:pt x="8307" y="49283"/>
                    <a:pt x="10655" y="47511"/>
                    <a:pt x="11279" y="44883"/>
                  </a:cubicBezTo>
                  <a:cubicBezTo>
                    <a:pt x="11339" y="44637"/>
                    <a:pt x="17422" y="20150"/>
                    <a:pt x="40830" y="11043"/>
                  </a:cubicBezTo>
                  <a:cubicBezTo>
                    <a:pt x="43770" y="9899"/>
                    <a:pt x="45225" y="6588"/>
                    <a:pt x="44081" y="3644"/>
                  </a:cubicBezTo>
                  <a:cubicBezTo>
                    <a:pt x="42932" y="700"/>
                    <a:pt x="39630" y="-756"/>
                    <a:pt x="36682" y="39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1" name="Freeform: Shape 73">
              <a:extLst>
                <a:ext uri="{FF2B5EF4-FFF2-40B4-BE49-F238E27FC236}">
                  <a16:creationId xmlns:a16="http://schemas.microsoft.com/office/drawing/2014/main" id="{B844AC71-6703-812F-76AB-313680B37CE7}"/>
                </a:ext>
              </a:extLst>
            </p:cNvPr>
            <p:cNvSpPr/>
            <p:nvPr/>
          </p:nvSpPr>
          <p:spPr>
            <a:xfrm>
              <a:off x="9311839" y="2977143"/>
              <a:ext cx="308362" cy="305544"/>
            </a:xfrm>
            <a:custGeom>
              <a:avLst/>
              <a:gdLst>
                <a:gd name="connsiteX0" fmla="*/ 266327 w 308362"/>
                <a:gd name="connsiteY0" fmla="*/ 235336 h 305544"/>
                <a:gd name="connsiteX1" fmla="*/ 283522 w 308362"/>
                <a:gd name="connsiteY1" fmla="*/ 189026 h 305544"/>
                <a:gd name="connsiteX2" fmla="*/ 236087 w 308362"/>
                <a:gd name="connsiteY2" fmla="*/ 128359 h 305544"/>
                <a:gd name="connsiteX3" fmla="*/ 243343 w 308362"/>
                <a:gd name="connsiteY3" fmla="*/ 89301 h 305544"/>
                <a:gd name="connsiteX4" fmla="*/ 172609 w 308362"/>
                <a:gd name="connsiteY4" fmla="*/ 0 h 305544"/>
                <a:gd name="connsiteX5" fmla="*/ 106975 w 308362"/>
                <a:gd name="connsiteY5" fmla="*/ 56113 h 305544"/>
                <a:gd name="connsiteX6" fmla="*/ 70735 w 308362"/>
                <a:gd name="connsiteY6" fmla="*/ 43360 h 305544"/>
                <a:gd name="connsiteX7" fmla="*/ 0 w 308362"/>
                <a:gd name="connsiteY7" fmla="*/ 132662 h 305544"/>
                <a:gd name="connsiteX8" fmla="*/ 70735 w 308362"/>
                <a:gd name="connsiteY8" fmla="*/ 221972 h 305544"/>
                <a:gd name="connsiteX9" fmla="*/ 136332 w 308362"/>
                <a:gd name="connsiteY9" fmla="*/ 165915 h 305544"/>
                <a:gd name="connsiteX10" fmla="*/ 172609 w 308362"/>
                <a:gd name="connsiteY10" fmla="*/ 178612 h 305544"/>
                <a:gd name="connsiteX11" fmla="*/ 187536 w 308362"/>
                <a:gd name="connsiteY11" fmla="*/ 176540 h 305544"/>
                <a:gd name="connsiteX12" fmla="*/ 186496 w 308362"/>
                <a:gd name="connsiteY12" fmla="*/ 189026 h 305544"/>
                <a:gd name="connsiteX13" fmla="*/ 235009 w 308362"/>
                <a:gd name="connsiteY13" fmla="*/ 249766 h 305544"/>
                <a:gd name="connsiteX14" fmla="*/ 256113 w 308362"/>
                <a:gd name="connsiteY14" fmla="*/ 243633 h 305544"/>
                <a:gd name="connsiteX15" fmla="*/ 296652 w 308362"/>
                <a:gd name="connsiteY15" fmla="*/ 294113 h 305544"/>
                <a:gd name="connsiteX16" fmla="*/ 229559 w 308362"/>
                <a:gd name="connsiteY16" fmla="*/ 294113 h 305544"/>
                <a:gd name="connsiteX17" fmla="*/ 223843 w 308362"/>
                <a:gd name="connsiteY17" fmla="*/ 299829 h 305544"/>
                <a:gd name="connsiteX18" fmla="*/ 229559 w 308362"/>
                <a:gd name="connsiteY18" fmla="*/ 305544 h 305544"/>
                <a:gd name="connsiteX19" fmla="*/ 302647 w 308362"/>
                <a:gd name="connsiteY19" fmla="*/ 305544 h 305544"/>
                <a:gd name="connsiteX20" fmla="*/ 308363 w 308362"/>
                <a:gd name="connsiteY20" fmla="*/ 299829 h 305544"/>
                <a:gd name="connsiteX21" fmla="*/ 266327 w 308362"/>
                <a:gd name="connsiteY21" fmla="*/ 235336 h 305544"/>
                <a:gd name="connsiteX22" fmla="*/ 70735 w 308362"/>
                <a:gd name="connsiteY22" fmla="*/ 210540 h 305544"/>
                <a:gd name="connsiteX23" fmla="*/ 11432 w 308362"/>
                <a:gd name="connsiteY23" fmla="*/ 132662 h 305544"/>
                <a:gd name="connsiteX24" fmla="*/ 70735 w 308362"/>
                <a:gd name="connsiteY24" fmla="*/ 54792 h 305544"/>
                <a:gd name="connsiteX25" fmla="*/ 130038 w 308362"/>
                <a:gd name="connsiteY25" fmla="*/ 132662 h 305544"/>
                <a:gd name="connsiteX26" fmla="*/ 70735 w 308362"/>
                <a:gd name="connsiteY26" fmla="*/ 210540 h 305544"/>
                <a:gd name="connsiteX27" fmla="*/ 139430 w 308362"/>
                <a:gd name="connsiteY27" fmla="*/ 153577 h 305544"/>
                <a:gd name="connsiteX28" fmla="*/ 141470 w 308362"/>
                <a:gd name="connsiteY28" fmla="*/ 132662 h 305544"/>
                <a:gd name="connsiteX29" fmla="*/ 116502 w 308362"/>
                <a:gd name="connsiteY29" fmla="*/ 64696 h 305544"/>
                <a:gd name="connsiteX30" fmla="*/ 172609 w 308362"/>
                <a:gd name="connsiteY30" fmla="*/ 11432 h 305544"/>
                <a:gd name="connsiteX31" fmla="*/ 231911 w 308362"/>
                <a:gd name="connsiteY31" fmla="*/ 89301 h 305544"/>
                <a:gd name="connsiteX32" fmla="*/ 222904 w 308362"/>
                <a:gd name="connsiteY32" fmla="*/ 130281 h 305544"/>
                <a:gd name="connsiteX33" fmla="*/ 191201 w 308362"/>
                <a:gd name="connsiteY33" fmla="*/ 163105 h 305544"/>
                <a:gd name="connsiteX34" fmla="*/ 139430 w 308362"/>
                <a:gd name="connsiteY34" fmla="*/ 153577 h 305544"/>
                <a:gd name="connsiteX35" fmla="*/ 197928 w 308362"/>
                <a:gd name="connsiteY35" fmla="*/ 189026 h 305544"/>
                <a:gd name="connsiteX36" fmla="*/ 201048 w 308362"/>
                <a:gd name="connsiteY36" fmla="*/ 169358 h 305544"/>
                <a:gd name="connsiteX37" fmla="*/ 201070 w 308362"/>
                <a:gd name="connsiteY37" fmla="*/ 169304 h 305544"/>
                <a:gd name="connsiteX38" fmla="*/ 235009 w 308362"/>
                <a:gd name="connsiteY38" fmla="*/ 139722 h 305544"/>
                <a:gd name="connsiteX39" fmla="*/ 272090 w 308362"/>
                <a:gd name="connsiteY39" fmla="*/ 189026 h 305544"/>
                <a:gd name="connsiteX40" fmla="*/ 235009 w 308362"/>
                <a:gd name="connsiteY40" fmla="*/ 238334 h 305544"/>
                <a:gd name="connsiteX41" fmla="*/ 197928 w 308362"/>
                <a:gd name="connsiteY41" fmla="*/ 189026 h 30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08362" h="305544">
                  <a:moveTo>
                    <a:pt x="266327" y="235336"/>
                  </a:moveTo>
                  <a:cubicBezTo>
                    <a:pt x="276828" y="224185"/>
                    <a:pt x="283522" y="207575"/>
                    <a:pt x="283522" y="189026"/>
                  </a:cubicBezTo>
                  <a:cubicBezTo>
                    <a:pt x="283522" y="155991"/>
                    <a:pt x="262338" y="129085"/>
                    <a:pt x="236087" y="128359"/>
                  </a:cubicBezTo>
                  <a:cubicBezTo>
                    <a:pt x="240772" y="116228"/>
                    <a:pt x="243343" y="102938"/>
                    <a:pt x="243343" y="89301"/>
                  </a:cubicBezTo>
                  <a:cubicBezTo>
                    <a:pt x="243343" y="40063"/>
                    <a:pt x="211611" y="0"/>
                    <a:pt x="172609" y="0"/>
                  </a:cubicBezTo>
                  <a:cubicBezTo>
                    <a:pt x="143590" y="0"/>
                    <a:pt x="117604" y="22672"/>
                    <a:pt x="106975" y="56113"/>
                  </a:cubicBezTo>
                  <a:cubicBezTo>
                    <a:pt x="96359" y="48072"/>
                    <a:pt x="83990" y="43360"/>
                    <a:pt x="70735" y="43360"/>
                  </a:cubicBezTo>
                  <a:cubicBezTo>
                    <a:pt x="31733" y="43360"/>
                    <a:pt x="0" y="83422"/>
                    <a:pt x="0" y="132662"/>
                  </a:cubicBezTo>
                  <a:cubicBezTo>
                    <a:pt x="9" y="181910"/>
                    <a:pt x="31742" y="221972"/>
                    <a:pt x="70735" y="221972"/>
                  </a:cubicBezTo>
                  <a:cubicBezTo>
                    <a:pt x="100426" y="221972"/>
                    <a:pt x="125858" y="198725"/>
                    <a:pt x="136332" y="165915"/>
                  </a:cubicBezTo>
                  <a:cubicBezTo>
                    <a:pt x="147251" y="174206"/>
                    <a:pt x="159620" y="178612"/>
                    <a:pt x="172609" y="178612"/>
                  </a:cubicBezTo>
                  <a:cubicBezTo>
                    <a:pt x="177672" y="178612"/>
                    <a:pt x="182655" y="177866"/>
                    <a:pt x="187536" y="176540"/>
                  </a:cubicBezTo>
                  <a:cubicBezTo>
                    <a:pt x="186860" y="180572"/>
                    <a:pt x="186496" y="184746"/>
                    <a:pt x="186496" y="189026"/>
                  </a:cubicBezTo>
                  <a:cubicBezTo>
                    <a:pt x="186505" y="222517"/>
                    <a:pt x="208271" y="249766"/>
                    <a:pt x="235009" y="249766"/>
                  </a:cubicBezTo>
                  <a:cubicBezTo>
                    <a:pt x="242579" y="249766"/>
                    <a:pt x="249723" y="247522"/>
                    <a:pt x="256113" y="243633"/>
                  </a:cubicBezTo>
                  <a:cubicBezTo>
                    <a:pt x="278410" y="250997"/>
                    <a:pt x="294384" y="270944"/>
                    <a:pt x="296652" y="294113"/>
                  </a:cubicBezTo>
                  <a:lnTo>
                    <a:pt x="229559" y="294113"/>
                  </a:lnTo>
                  <a:cubicBezTo>
                    <a:pt x="226400" y="294113"/>
                    <a:pt x="223843" y="296670"/>
                    <a:pt x="223843" y="299829"/>
                  </a:cubicBezTo>
                  <a:cubicBezTo>
                    <a:pt x="223843" y="302986"/>
                    <a:pt x="226400" y="305544"/>
                    <a:pt x="229559" y="305544"/>
                  </a:cubicBezTo>
                  <a:lnTo>
                    <a:pt x="302647" y="305544"/>
                  </a:lnTo>
                  <a:cubicBezTo>
                    <a:pt x="305804" y="305544"/>
                    <a:pt x="308363" y="302986"/>
                    <a:pt x="308363" y="299829"/>
                  </a:cubicBezTo>
                  <a:cubicBezTo>
                    <a:pt x="308363" y="271773"/>
                    <a:pt x="291461" y="246571"/>
                    <a:pt x="266327" y="235336"/>
                  </a:cubicBezTo>
                  <a:close/>
                  <a:moveTo>
                    <a:pt x="70735" y="210540"/>
                  </a:moveTo>
                  <a:cubicBezTo>
                    <a:pt x="38044" y="210540"/>
                    <a:pt x="11441" y="175603"/>
                    <a:pt x="11432" y="132662"/>
                  </a:cubicBezTo>
                  <a:cubicBezTo>
                    <a:pt x="11432" y="89725"/>
                    <a:pt x="38035" y="54792"/>
                    <a:pt x="70735" y="54792"/>
                  </a:cubicBezTo>
                  <a:cubicBezTo>
                    <a:pt x="103435" y="54792"/>
                    <a:pt x="130038" y="89725"/>
                    <a:pt x="130038" y="132662"/>
                  </a:cubicBezTo>
                  <a:cubicBezTo>
                    <a:pt x="130038" y="175603"/>
                    <a:pt x="103435" y="210540"/>
                    <a:pt x="70735" y="210540"/>
                  </a:cubicBezTo>
                  <a:close/>
                  <a:moveTo>
                    <a:pt x="139430" y="153577"/>
                  </a:moveTo>
                  <a:cubicBezTo>
                    <a:pt x="140715" y="146855"/>
                    <a:pt x="141470" y="139875"/>
                    <a:pt x="141470" y="132662"/>
                  </a:cubicBezTo>
                  <a:cubicBezTo>
                    <a:pt x="141470" y="105454"/>
                    <a:pt x="131752" y="81089"/>
                    <a:pt x="116502" y="64696"/>
                  </a:cubicBezTo>
                  <a:cubicBezTo>
                    <a:pt x="124569" y="33237"/>
                    <a:pt x="147238" y="11432"/>
                    <a:pt x="172609" y="11432"/>
                  </a:cubicBezTo>
                  <a:cubicBezTo>
                    <a:pt x="205309" y="11432"/>
                    <a:pt x="231911" y="46365"/>
                    <a:pt x="231911" y="89301"/>
                  </a:cubicBezTo>
                  <a:cubicBezTo>
                    <a:pt x="231911" y="103850"/>
                    <a:pt x="228762" y="117967"/>
                    <a:pt x="222904" y="130281"/>
                  </a:cubicBezTo>
                  <a:cubicBezTo>
                    <a:pt x="208868" y="134819"/>
                    <a:pt x="197303" y="147008"/>
                    <a:pt x="191201" y="163105"/>
                  </a:cubicBezTo>
                  <a:cubicBezTo>
                    <a:pt x="173954" y="170636"/>
                    <a:pt x="154594" y="167095"/>
                    <a:pt x="139430" y="153577"/>
                  </a:cubicBezTo>
                  <a:close/>
                  <a:moveTo>
                    <a:pt x="197928" y="189026"/>
                  </a:moveTo>
                  <a:cubicBezTo>
                    <a:pt x="197928" y="182028"/>
                    <a:pt x="199063" y="175393"/>
                    <a:pt x="201048" y="169358"/>
                  </a:cubicBezTo>
                  <a:cubicBezTo>
                    <a:pt x="201055" y="169340"/>
                    <a:pt x="201064" y="169322"/>
                    <a:pt x="201070" y="169304"/>
                  </a:cubicBezTo>
                  <a:cubicBezTo>
                    <a:pt x="206808" y="151921"/>
                    <a:pt x="219842" y="139722"/>
                    <a:pt x="235009" y="139722"/>
                  </a:cubicBezTo>
                  <a:cubicBezTo>
                    <a:pt x="255454" y="139722"/>
                    <a:pt x="272090" y="161837"/>
                    <a:pt x="272090" y="189026"/>
                  </a:cubicBezTo>
                  <a:cubicBezTo>
                    <a:pt x="272090" y="216214"/>
                    <a:pt x="255454" y="238334"/>
                    <a:pt x="235009" y="238334"/>
                  </a:cubicBezTo>
                  <a:cubicBezTo>
                    <a:pt x="214568" y="238334"/>
                    <a:pt x="197936" y="216214"/>
                    <a:pt x="197928" y="18902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grpSp>
      <p:grpSp>
        <p:nvGrpSpPr>
          <p:cNvPr id="52" name="Graphic 553">
            <a:extLst>
              <a:ext uri="{FF2B5EF4-FFF2-40B4-BE49-F238E27FC236}">
                <a16:creationId xmlns:a16="http://schemas.microsoft.com/office/drawing/2014/main" id="{5E98F939-2368-81F5-2B53-E26D8B17F61A}"/>
              </a:ext>
            </a:extLst>
          </p:cNvPr>
          <p:cNvGrpSpPr/>
          <p:nvPr/>
        </p:nvGrpSpPr>
        <p:grpSpPr>
          <a:xfrm>
            <a:off x="4337015" y="2622221"/>
            <a:ext cx="465714" cy="458994"/>
            <a:chOff x="1202062" y="4981729"/>
            <a:chExt cx="301544" cy="297194"/>
          </a:xfrm>
          <a:solidFill>
            <a:schemeClr val="bg1"/>
          </a:solidFill>
        </p:grpSpPr>
        <p:sp>
          <p:nvSpPr>
            <p:cNvPr id="53" name="Freeform: Shape 75">
              <a:extLst>
                <a:ext uri="{FF2B5EF4-FFF2-40B4-BE49-F238E27FC236}">
                  <a16:creationId xmlns:a16="http://schemas.microsoft.com/office/drawing/2014/main" id="{3E23360A-E314-3E14-25B3-955A89BC6074}"/>
                </a:ext>
              </a:extLst>
            </p:cNvPr>
            <p:cNvSpPr/>
            <p:nvPr/>
          </p:nvSpPr>
          <p:spPr>
            <a:xfrm>
              <a:off x="1240376" y="5017882"/>
              <a:ext cx="224916" cy="224897"/>
            </a:xfrm>
            <a:custGeom>
              <a:avLst/>
              <a:gdLst>
                <a:gd name="connsiteX0" fmla="*/ 112458 w 224916"/>
                <a:gd name="connsiteY0" fmla="*/ 0 h 224897"/>
                <a:gd name="connsiteX1" fmla="*/ 0 w 224916"/>
                <a:gd name="connsiteY1" fmla="*/ 112449 h 224897"/>
                <a:gd name="connsiteX2" fmla="*/ 112458 w 224916"/>
                <a:gd name="connsiteY2" fmla="*/ 224898 h 224897"/>
                <a:gd name="connsiteX3" fmla="*/ 224916 w 224916"/>
                <a:gd name="connsiteY3" fmla="*/ 112449 h 224897"/>
                <a:gd name="connsiteX4" fmla="*/ 112458 w 224916"/>
                <a:gd name="connsiteY4" fmla="*/ 0 h 224897"/>
                <a:gd name="connsiteX5" fmla="*/ 112458 w 224916"/>
                <a:gd name="connsiteY5" fmla="*/ 213475 h 224897"/>
                <a:gd name="connsiteX6" fmla="*/ 11432 w 224916"/>
                <a:gd name="connsiteY6" fmla="*/ 112449 h 224897"/>
                <a:gd name="connsiteX7" fmla="*/ 112458 w 224916"/>
                <a:gd name="connsiteY7" fmla="*/ 11423 h 224897"/>
                <a:gd name="connsiteX8" fmla="*/ 213484 w 224916"/>
                <a:gd name="connsiteY8" fmla="*/ 112449 h 224897"/>
                <a:gd name="connsiteX9" fmla="*/ 112458 w 224916"/>
                <a:gd name="connsiteY9" fmla="*/ 213475 h 22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916" h="224897">
                  <a:moveTo>
                    <a:pt x="112458" y="0"/>
                  </a:moveTo>
                  <a:cubicBezTo>
                    <a:pt x="50448" y="0"/>
                    <a:pt x="0" y="50443"/>
                    <a:pt x="0" y="112449"/>
                  </a:cubicBezTo>
                  <a:cubicBezTo>
                    <a:pt x="0" y="174454"/>
                    <a:pt x="50448" y="224898"/>
                    <a:pt x="112458" y="224898"/>
                  </a:cubicBezTo>
                  <a:cubicBezTo>
                    <a:pt x="174469" y="224898"/>
                    <a:pt x="224916" y="174454"/>
                    <a:pt x="224916" y="112449"/>
                  </a:cubicBezTo>
                  <a:cubicBezTo>
                    <a:pt x="224916" y="50443"/>
                    <a:pt x="174469" y="0"/>
                    <a:pt x="112458" y="0"/>
                  </a:cubicBezTo>
                  <a:close/>
                  <a:moveTo>
                    <a:pt x="112458" y="213475"/>
                  </a:moveTo>
                  <a:cubicBezTo>
                    <a:pt x="56750" y="213475"/>
                    <a:pt x="11432" y="168157"/>
                    <a:pt x="11432" y="112449"/>
                  </a:cubicBezTo>
                  <a:cubicBezTo>
                    <a:pt x="11432" y="56740"/>
                    <a:pt x="56750" y="11423"/>
                    <a:pt x="112458" y="11423"/>
                  </a:cubicBezTo>
                  <a:cubicBezTo>
                    <a:pt x="168166" y="11423"/>
                    <a:pt x="213484" y="56740"/>
                    <a:pt x="213484" y="112449"/>
                  </a:cubicBezTo>
                  <a:cubicBezTo>
                    <a:pt x="213484" y="168157"/>
                    <a:pt x="168166" y="213475"/>
                    <a:pt x="112458" y="2134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4" name="Freeform: Shape 76">
              <a:extLst>
                <a:ext uri="{FF2B5EF4-FFF2-40B4-BE49-F238E27FC236}">
                  <a16:creationId xmlns:a16="http://schemas.microsoft.com/office/drawing/2014/main" id="{BE1B1A71-471F-D982-1D4A-D549ADC9D713}"/>
                </a:ext>
              </a:extLst>
            </p:cNvPr>
            <p:cNvSpPr/>
            <p:nvPr/>
          </p:nvSpPr>
          <p:spPr>
            <a:xfrm>
              <a:off x="1202062" y="4981729"/>
              <a:ext cx="301544" cy="297194"/>
            </a:xfrm>
            <a:custGeom>
              <a:avLst/>
              <a:gdLst>
                <a:gd name="connsiteX0" fmla="*/ 299954 w 301544"/>
                <a:gd name="connsiteY0" fmla="*/ 144648 h 297194"/>
                <a:gd name="connsiteX1" fmla="*/ 281634 w 301544"/>
                <a:gd name="connsiteY1" fmla="*/ 125515 h 297194"/>
                <a:gd name="connsiteX2" fmla="*/ 292340 w 301544"/>
                <a:gd name="connsiteY2" fmla="*/ 101284 h 297194"/>
                <a:gd name="connsiteX3" fmla="*/ 289629 w 301544"/>
                <a:gd name="connsiteY3" fmla="*/ 93843 h 297194"/>
                <a:gd name="connsiteX4" fmla="*/ 265853 w 301544"/>
                <a:gd name="connsiteY4" fmla="*/ 82178 h 297194"/>
                <a:gd name="connsiteX5" fmla="*/ 267597 w 301544"/>
                <a:gd name="connsiteY5" fmla="*/ 55733 h 297194"/>
                <a:gd name="connsiteX6" fmla="*/ 262510 w 301544"/>
                <a:gd name="connsiteY6" fmla="*/ 49678 h 297194"/>
                <a:gd name="connsiteX7" fmla="*/ 236176 w 301544"/>
                <a:gd name="connsiteY7" fmla="*/ 46831 h 297194"/>
                <a:gd name="connsiteX8" fmla="*/ 228814 w 301544"/>
                <a:gd name="connsiteY8" fmla="*/ 21382 h 297194"/>
                <a:gd name="connsiteX9" fmla="*/ 221963 w 301544"/>
                <a:gd name="connsiteY9" fmla="*/ 17419 h 297194"/>
                <a:gd name="connsiteX10" fmla="*/ 196230 w 301544"/>
                <a:gd name="connsiteY10" fmla="*/ 23726 h 297194"/>
                <a:gd name="connsiteX11" fmla="*/ 180570 w 301544"/>
                <a:gd name="connsiteY11" fmla="*/ 2350 h 297194"/>
                <a:gd name="connsiteX12" fmla="*/ 172776 w 301544"/>
                <a:gd name="connsiteY12" fmla="*/ 983 h 297194"/>
                <a:gd name="connsiteX13" fmla="*/ 150772 w 301544"/>
                <a:gd name="connsiteY13" fmla="*/ 15745 h 297194"/>
                <a:gd name="connsiteX14" fmla="*/ 128773 w 301544"/>
                <a:gd name="connsiteY14" fmla="*/ 983 h 297194"/>
                <a:gd name="connsiteX15" fmla="*/ 120979 w 301544"/>
                <a:gd name="connsiteY15" fmla="*/ 2350 h 297194"/>
                <a:gd name="connsiteX16" fmla="*/ 105319 w 301544"/>
                <a:gd name="connsiteY16" fmla="*/ 23726 h 297194"/>
                <a:gd name="connsiteX17" fmla="*/ 79595 w 301544"/>
                <a:gd name="connsiteY17" fmla="*/ 17410 h 297194"/>
                <a:gd name="connsiteX18" fmla="*/ 72744 w 301544"/>
                <a:gd name="connsiteY18" fmla="*/ 21373 h 297194"/>
                <a:gd name="connsiteX19" fmla="*/ 65383 w 301544"/>
                <a:gd name="connsiteY19" fmla="*/ 46822 h 297194"/>
                <a:gd name="connsiteX20" fmla="*/ 39044 w 301544"/>
                <a:gd name="connsiteY20" fmla="*/ 49668 h 297194"/>
                <a:gd name="connsiteX21" fmla="*/ 33956 w 301544"/>
                <a:gd name="connsiteY21" fmla="*/ 55724 h 297194"/>
                <a:gd name="connsiteX22" fmla="*/ 35700 w 301544"/>
                <a:gd name="connsiteY22" fmla="*/ 82160 h 297194"/>
                <a:gd name="connsiteX23" fmla="*/ 11911 w 301544"/>
                <a:gd name="connsiteY23" fmla="*/ 93843 h 297194"/>
                <a:gd name="connsiteX24" fmla="*/ 9204 w 301544"/>
                <a:gd name="connsiteY24" fmla="*/ 101274 h 297194"/>
                <a:gd name="connsiteX25" fmla="*/ 19915 w 301544"/>
                <a:gd name="connsiteY25" fmla="*/ 125515 h 297194"/>
                <a:gd name="connsiteX26" fmla="*/ 1591 w 301544"/>
                <a:gd name="connsiteY26" fmla="*/ 144648 h 297194"/>
                <a:gd name="connsiteX27" fmla="*/ 1591 w 301544"/>
                <a:gd name="connsiteY27" fmla="*/ 152555 h 297194"/>
                <a:gd name="connsiteX28" fmla="*/ 19910 w 301544"/>
                <a:gd name="connsiteY28" fmla="*/ 171689 h 297194"/>
                <a:gd name="connsiteX29" fmla="*/ 9204 w 301544"/>
                <a:gd name="connsiteY29" fmla="*/ 195920 h 297194"/>
                <a:gd name="connsiteX30" fmla="*/ 11916 w 301544"/>
                <a:gd name="connsiteY30" fmla="*/ 203361 h 297194"/>
                <a:gd name="connsiteX31" fmla="*/ 35691 w 301544"/>
                <a:gd name="connsiteY31" fmla="*/ 215026 h 297194"/>
                <a:gd name="connsiteX32" fmla="*/ 33947 w 301544"/>
                <a:gd name="connsiteY32" fmla="*/ 241471 h 297194"/>
                <a:gd name="connsiteX33" fmla="*/ 39035 w 301544"/>
                <a:gd name="connsiteY33" fmla="*/ 247526 h 297194"/>
                <a:gd name="connsiteX34" fmla="*/ 65368 w 301544"/>
                <a:gd name="connsiteY34" fmla="*/ 250372 h 297194"/>
                <a:gd name="connsiteX35" fmla="*/ 72730 w 301544"/>
                <a:gd name="connsiteY35" fmla="*/ 275822 h 297194"/>
                <a:gd name="connsiteX36" fmla="*/ 79581 w 301544"/>
                <a:gd name="connsiteY36" fmla="*/ 279784 h 297194"/>
                <a:gd name="connsiteX37" fmla="*/ 105314 w 301544"/>
                <a:gd name="connsiteY37" fmla="*/ 273478 h 297194"/>
                <a:gd name="connsiteX38" fmla="*/ 120974 w 301544"/>
                <a:gd name="connsiteY38" fmla="*/ 294854 h 297194"/>
                <a:gd name="connsiteX39" fmla="*/ 128769 w 301544"/>
                <a:gd name="connsiteY39" fmla="*/ 296221 h 297194"/>
                <a:gd name="connsiteX40" fmla="*/ 150772 w 301544"/>
                <a:gd name="connsiteY40" fmla="*/ 281459 h 297194"/>
                <a:gd name="connsiteX41" fmla="*/ 172771 w 301544"/>
                <a:gd name="connsiteY41" fmla="*/ 296221 h 297194"/>
                <a:gd name="connsiteX42" fmla="*/ 175953 w 301544"/>
                <a:gd name="connsiteY42" fmla="*/ 297188 h 297194"/>
                <a:gd name="connsiteX43" fmla="*/ 180565 w 301544"/>
                <a:gd name="connsiteY43" fmla="*/ 294854 h 297194"/>
                <a:gd name="connsiteX44" fmla="*/ 196226 w 301544"/>
                <a:gd name="connsiteY44" fmla="*/ 273478 h 297194"/>
                <a:gd name="connsiteX45" fmla="*/ 221950 w 301544"/>
                <a:gd name="connsiteY45" fmla="*/ 279794 h 297194"/>
                <a:gd name="connsiteX46" fmla="*/ 228800 w 301544"/>
                <a:gd name="connsiteY46" fmla="*/ 275831 h 297194"/>
                <a:gd name="connsiteX47" fmla="*/ 236162 w 301544"/>
                <a:gd name="connsiteY47" fmla="*/ 250382 h 297194"/>
                <a:gd name="connsiteX48" fmla="*/ 262500 w 301544"/>
                <a:gd name="connsiteY48" fmla="*/ 247535 h 297194"/>
                <a:gd name="connsiteX49" fmla="*/ 267589 w 301544"/>
                <a:gd name="connsiteY49" fmla="*/ 241480 h 297194"/>
                <a:gd name="connsiteX50" fmla="*/ 265845 w 301544"/>
                <a:gd name="connsiteY50" fmla="*/ 215045 h 297194"/>
                <a:gd name="connsiteX51" fmla="*/ 289633 w 301544"/>
                <a:gd name="connsiteY51" fmla="*/ 203361 h 297194"/>
                <a:gd name="connsiteX52" fmla="*/ 292340 w 301544"/>
                <a:gd name="connsiteY52" fmla="*/ 195929 h 297194"/>
                <a:gd name="connsiteX53" fmla="*/ 281630 w 301544"/>
                <a:gd name="connsiteY53" fmla="*/ 171689 h 297194"/>
                <a:gd name="connsiteX54" fmla="*/ 299954 w 301544"/>
                <a:gd name="connsiteY54" fmla="*/ 152555 h 297194"/>
                <a:gd name="connsiteX55" fmla="*/ 299954 w 301544"/>
                <a:gd name="connsiteY55" fmla="*/ 144648 h 297194"/>
                <a:gd name="connsiteX56" fmla="*/ 270728 w 301544"/>
                <a:gd name="connsiteY56" fmla="*/ 166545 h 297194"/>
                <a:gd name="connsiteX57" fmla="*/ 269625 w 301544"/>
                <a:gd name="connsiteY57" fmla="*/ 172805 h 297194"/>
                <a:gd name="connsiteX58" fmla="*/ 279666 w 301544"/>
                <a:gd name="connsiteY58" fmla="*/ 195529 h 297194"/>
                <a:gd name="connsiteX59" fmla="*/ 257370 w 301544"/>
                <a:gd name="connsiteY59" fmla="*/ 206468 h 297194"/>
                <a:gd name="connsiteX60" fmla="*/ 254189 w 301544"/>
                <a:gd name="connsiteY60" fmla="*/ 211975 h 297194"/>
                <a:gd name="connsiteX61" fmla="*/ 255822 w 301544"/>
                <a:gd name="connsiteY61" fmla="*/ 236764 h 297194"/>
                <a:gd name="connsiteX62" fmla="*/ 231125 w 301544"/>
                <a:gd name="connsiteY62" fmla="*/ 239434 h 297194"/>
                <a:gd name="connsiteX63" fmla="*/ 226251 w 301544"/>
                <a:gd name="connsiteY63" fmla="*/ 243526 h 297194"/>
                <a:gd name="connsiteX64" fmla="*/ 219345 w 301544"/>
                <a:gd name="connsiteY64" fmla="*/ 267386 h 297194"/>
                <a:gd name="connsiteX65" fmla="*/ 195235 w 301544"/>
                <a:gd name="connsiteY65" fmla="*/ 261460 h 297194"/>
                <a:gd name="connsiteX66" fmla="*/ 189263 w 301544"/>
                <a:gd name="connsiteY66" fmla="*/ 263637 h 297194"/>
                <a:gd name="connsiteX67" fmla="*/ 174585 w 301544"/>
                <a:gd name="connsiteY67" fmla="*/ 283672 h 297194"/>
                <a:gd name="connsiteX68" fmla="*/ 153958 w 301544"/>
                <a:gd name="connsiteY68" fmla="*/ 269832 h 297194"/>
                <a:gd name="connsiteX69" fmla="*/ 147586 w 301544"/>
                <a:gd name="connsiteY69" fmla="*/ 269832 h 297194"/>
                <a:gd name="connsiteX70" fmla="*/ 126955 w 301544"/>
                <a:gd name="connsiteY70" fmla="*/ 283672 h 297194"/>
                <a:gd name="connsiteX71" fmla="*/ 112277 w 301544"/>
                <a:gd name="connsiteY71" fmla="*/ 263637 h 297194"/>
                <a:gd name="connsiteX72" fmla="*/ 107668 w 301544"/>
                <a:gd name="connsiteY72" fmla="*/ 261302 h 297194"/>
                <a:gd name="connsiteX73" fmla="*/ 106305 w 301544"/>
                <a:gd name="connsiteY73" fmla="*/ 261460 h 297194"/>
                <a:gd name="connsiteX74" fmla="*/ 82186 w 301544"/>
                <a:gd name="connsiteY74" fmla="*/ 267376 h 297194"/>
                <a:gd name="connsiteX75" fmla="*/ 75279 w 301544"/>
                <a:gd name="connsiteY75" fmla="*/ 243517 h 297194"/>
                <a:gd name="connsiteX76" fmla="*/ 70405 w 301544"/>
                <a:gd name="connsiteY76" fmla="*/ 239424 h 297194"/>
                <a:gd name="connsiteX77" fmla="*/ 45713 w 301544"/>
                <a:gd name="connsiteY77" fmla="*/ 236755 h 297194"/>
                <a:gd name="connsiteX78" fmla="*/ 47346 w 301544"/>
                <a:gd name="connsiteY78" fmla="*/ 211956 h 297194"/>
                <a:gd name="connsiteX79" fmla="*/ 44160 w 301544"/>
                <a:gd name="connsiteY79" fmla="*/ 206449 h 297194"/>
                <a:gd name="connsiteX80" fmla="*/ 21878 w 301544"/>
                <a:gd name="connsiteY80" fmla="*/ 195520 h 297194"/>
                <a:gd name="connsiteX81" fmla="*/ 31914 w 301544"/>
                <a:gd name="connsiteY81" fmla="*/ 172805 h 297194"/>
                <a:gd name="connsiteX82" fmla="*/ 30812 w 301544"/>
                <a:gd name="connsiteY82" fmla="*/ 166545 h 297194"/>
                <a:gd name="connsiteX83" fmla="*/ 13632 w 301544"/>
                <a:gd name="connsiteY83" fmla="*/ 148602 h 297194"/>
                <a:gd name="connsiteX84" fmla="*/ 30817 w 301544"/>
                <a:gd name="connsiteY84" fmla="*/ 130659 h 297194"/>
                <a:gd name="connsiteX85" fmla="*/ 31919 w 301544"/>
                <a:gd name="connsiteY85" fmla="*/ 124399 h 297194"/>
                <a:gd name="connsiteX86" fmla="*/ 21878 w 301544"/>
                <a:gd name="connsiteY86" fmla="*/ 101674 h 297194"/>
                <a:gd name="connsiteX87" fmla="*/ 44174 w 301544"/>
                <a:gd name="connsiteY87" fmla="*/ 90736 h 297194"/>
                <a:gd name="connsiteX88" fmla="*/ 47355 w 301544"/>
                <a:gd name="connsiteY88" fmla="*/ 85229 h 297194"/>
                <a:gd name="connsiteX89" fmla="*/ 45723 w 301544"/>
                <a:gd name="connsiteY89" fmla="*/ 60440 h 297194"/>
                <a:gd name="connsiteX90" fmla="*/ 70419 w 301544"/>
                <a:gd name="connsiteY90" fmla="*/ 57770 h 297194"/>
                <a:gd name="connsiteX91" fmla="*/ 75293 w 301544"/>
                <a:gd name="connsiteY91" fmla="*/ 53678 h 297194"/>
                <a:gd name="connsiteX92" fmla="*/ 82200 w 301544"/>
                <a:gd name="connsiteY92" fmla="*/ 29819 h 297194"/>
                <a:gd name="connsiteX93" fmla="*/ 106310 w 301544"/>
                <a:gd name="connsiteY93" fmla="*/ 35744 h 297194"/>
                <a:gd name="connsiteX94" fmla="*/ 112282 w 301544"/>
                <a:gd name="connsiteY94" fmla="*/ 33567 h 297194"/>
                <a:gd name="connsiteX95" fmla="*/ 126960 w 301544"/>
                <a:gd name="connsiteY95" fmla="*/ 13531 h 297194"/>
                <a:gd name="connsiteX96" fmla="*/ 147586 w 301544"/>
                <a:gd name="connsiteY96" fmla="*/ 27372 h 297194"/>
                <a:gd name="connsiteX97" fmla="*/ 153958 w 301544"/>
                <a:gd name="connsiteY97" fmla="*/ 27372 h 297194"/>
                <a:gd name="connsiteX98" fmla="*/ 174589 w 301544"/>
                <a:gd name="connsiteY98" fmla="*/ 13531 h 297194"/>
                <a:gd name="connsiteX99" fmla="*/ 189268 w 301544"/>
                <a:gd name="connsiteY99" fmla="*/ 33567 h 297194"/>
                <a:gd name="connsiteX100" fmla="*/ 195240 w 301544"/>
                <a:gd name="connsiteY100" fmla="*/ 35744 h 297194"/>
                <a:gd name="connsiteX101" fmla="*/ 219359 w 301544"/>
                <a:gd name="connsiteY101" fmla="*/ 29828 h 297194"/>
                <a:gd name="connsiteX102" fmla="*/ 226265 w 301544"/>
                <a:gd name="connsiteY102" fmla="*/ 53686 h 297194"/>
                <a:gd name="connsiteX103" fmla="*/ 231139 w 301544"/>
                <a:gd name="connsiteY103" fmla="*/ 57779 h 297194"/>
                <a:gd name="connsiteX104" fmla="*/ 255831 w 301544"/>
                <a:gd name="connsiteY104" fmla="*/ 60449 h 297194"/>
                <a:gd name="connsiteX105" fmla="*/ 254198 w 301544"/>
                <a:gd name="connsiteY105" fmla="*/ 85248 h 297194"/>
                <a:gd name="connsiteX106" fmla="*/ 257385 w 301544"/>
                <a:gd name="connsiteY106" fmla="*/ 90754 h 297194"/>
                <a:gd name="connsiteX107" fmla="*/ 279666 w 301544"/>
                <a:gd name="connsiteY107" fmla="*/ 101684 h 297194"/>
                <a:gd name="connsiteX108" fmla="*/ 269630 w 301544"/>
                <a:gd name="connsiteY108" fmla="*/ 124399 h 297194"/>
                <a:gd name="connsiteX109" fmla="*/ 270732 w 301544"/>
                <a:gd name="connsiteY109" fmla="*/ 130659 h 297194"/>
                <a:gd name="connsiteX110" fmla="*/ 287912 w 301544"/>
                <a:gd name="connsiteY110" fmla="*/ 148602 h 297194"/>
                <a:gd name="connsiteX111" fmla="*/ 270728 w 301544"/>
                <a:gd name="connsiteY111" fmla="*/ 166545 h 29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01544" h="297194">
                  <a:moveTo>
                    <a:pt x="299954" y="144648"/>
                  </a:moveTo>
                  <a:lnTo>
                    <a:pt x="281634" y="125515"/>
                  </a:lnTo>
                  <a:lnTo>
                    <a:pt x="292340" y="101284"/>
                  </a:lnTo>
                  <a:cubicBezTo>
                    <a:pt x="293582" y="98484"/>
                    <a:pt x="292382" y="95200"/>
                    <a:pt x="289629" y="93843"/>
                  </a:cubicBezTo>
                  <a:lnTo>
                    <a:pt x="265853" y="82178"/>
                  </a:lnTo>
                  <a:lnTo>
                    <a:pt x="267597" y="55733"/>
                  </a:lnTo>
                  <a:cubicBezTo>
                    <a:pt x="267797" y="52682"/>
                    <a:pt x="265556" y="50013"/>
                    <a:pt x="262510" y="49678"/>
                  </a:cubicBezTo>
                  <a:lnTo>
                    <a:pt x="236176" y="46831"/>
                  </a:lnTo>
                  <a:lnTo>
                    <a:pt x="228814" y="21382"/>
                  </a:lnTo>
                  <a:cubicBezTo>
                    <a:pt x="227963" y="18433"/>
                    <a:pt x="224959" y="16684"/>
                    <a:pt x="221963" y="17419"/>
                  </a:cubicBezTo>
                  <a:lnTo>
                    <a:pt x="196230" y="23726"/>
                  </a:lnTo>
                  <a:lnTo>
                    <a:pt x="180570" y="2350"/>
                  </a:lnTo>
                  <a:cubicBezTo>
                    <a:pt x="178757" y="-133"/>
                    <a:pt x="175311" y="-747"/>
                    <a:pt x="172776" y="983"/>
                  </a:cubicBezTo>
                  <a:lnTo>
                    <a:pt x="150772" y="15745"/>
                  </a:lnTo>
                  <a:lnTo>
                    <a:pt x="128773" y="983"/>
                  </a:lnTo>
                  <a:cubicBezTo>
                    <a:pt x="126229" y="-738"/>
                    <a:pt x="122788" y="-124"/>
                    <a:pt x="120979" y="2350"/>
                  </a:cubicBezTo>
                  <a:lnTo>
                    <a:pt x="105319" y="23726"/>
                  </a:lnTo>
                  <a:lnTo>
                    <a:pt x="79595" y="17410"/>
                  </a:lnTo>
                  <a:cubicBezTo>
                    <a:pt x="76628" y="16684"/>
                    <a:pt x="73596" y="18433"/>
                    <a:pt x="72744" y="21373"/>
                  </a:cubicBezTo>
                  <a:lnTo>
                    <a:pt x="65383" y="46822"/>
                  </a:lnTo>
                  <a:lnTo>
                    <a:pt x="39044" y="49668"/>
                  </a:lnTo>
                  <a:cubicBezTo>
                    <a:pt x="35998" y="50003"/>
                    <a:pt x="33756" y="52673"/>
                    <a:pt x="33956" y="55724"/>
                  </a:cubicBezTo>
                  <a:lnTo>
                    <a:pt x="35700" y="82160"/>
                  </a:lnTo>
                  <a:lnTo>
                    <a:pt x="11911" y="93843"/>
                  </a:lnTo>
                  <a:cubicBezTo>
                    <a:pt x="9162" y="95192"/>
                    <a:pt x="7967" y="98475"/>
                    <a:pt x="9204" y="101274"/>
                  </a:cubicBezTo>
                  <a:lnTo>
                    <a:pt x="19915" y="125515"/>
                  </a:lnTo>
                  <a:lnTo>
                    <a:pt x="1591" y="144648"/>
                  </a:lnTo>
                  <a:cubicBezTo>
                    <a:pt x="-530" y="146863"/>
                    <a:pt x="-530" y="150341"/>
                    <a:pt x="1591" y="152555"/>
                  </a:cubicBezTo>
                  <a:lnTo>
                    <a:pt x="19910" y="171689"/>
                  </a:lnTo>
                  <a:lnTo>
                    <a:pt x="9204" y="195920"/>
                  </a:lnTo>
                  <a:cubicBezTo>
                    <a:pt x="7962" y="198720"/>
                    <a:pt x="9162" y="202003"/>
                    <a:pt x="11916" y="203361"/>
                  </a:cubicBezTo>
                  <a:lnTo>
                    <a:pt x="35691" y="215026"/>
                  </a:lnTo>
                  <a:lnTo>
                    <a:pt x="33947" y="241471"/>
                  </a:lnTo>
                  <a:cubicBezTo>
                    <a:pt x="33747" y="244522"/>
                    <a:pt x="35989" y="247192"/>
                    <a:pt x="39035" y="247526"/>
                  </a:cubicBezTo>
                  <a:lnTo>
                    <a:pt x="65368" y="250372"/>
                  </a:lnTo>
                  <a:lnTo>
                    <a:pt x="72730" y="275822"/>
                  </a:lnTo>
                  <a:cubicBezTo>
                    <a:pt x="73586" y="278761"/>
                    <a:pt x="76568" y="280501"/>
                    <a:pt x="79581" y="279784"/>
                  </a:cubicBezTo>
                  <a:lnTo>
                    <a:pt x="105314" y="273478"/>
                  </a:lnTo>
                  <a:lnTo>
                    <a:pt x="120974" y="294854"/>
                  </a:lnTo>
                  <a:cubicBezTo>
                    <a:pt x="122778" y="297319"/>
                    <a:pt x="126211" y="297942"/>
                    <a:pt x="128769" y="296221"/>
                  </a:cubicBezTo>
                  <a:lnTo>
                    <a:pt x="150772" y="281459"/>
                  </a:lnTo>
                  <a:lnTo>
                    <a:pt x="172771" y="296221"/>
                  </a:lnTo>
                  <a:cubicBezTo>
                    <a:pt x="173747" y="296882"/>
                    <a:pt x="174854" y="297188"/>
                    <a:pt x="175953" y="297188"/>
                  </a:cubicBezTo>
                  <a:cubicBezTo>
                    <a:pt x="177715" y="297188"/>
                    <a:pt x="179449" y="296379"/>
                    <a:pt x="180565" y="294854"/>
                  </a:cubicBezTo>
                  <a:lnTo>
                    <a:pt x="196226" y="273478"/>
                  </a:lnTo>
                  <a:lnTo>
                    <a:pt x="221950" y="279794"/>
                  </a:lnTo>
                  <a:cubicBezTo>
                    <a:pt x="224930" y="280529"/>
                    <a:pt x="227949" y="278780"/>
                    <a:pt x="228800" y="275831"/>
                  </a:cubicBezTo>
                  <a:lnTo>
                    <a:pt x="236162" y="250382"/>
                  </a:lnTo>
                  <a:lnTo>
                    <a:pt x="262500" y="247535"/>
                  </a:lnTo>
                  <a:cubicBezTo>
                    <a:pt x="265547" y="247200"/>
                    <a:pt x="267789" y="244531"/>
                    <a:pt x="267589" y="241480"/>
                  </a:cubicBezTo>
                  <a:lnTo>
                    <a:pt x="265845" y="215045"/>
                  </a:lnTo>
                  <a:lnTo>
                    <a:pt x="289633" y="203361"/>
                  </a:lnTo>
                  <a:cubicBezTo>
                    <a:pt x="292382" y="202013"/>
                    <a:pt x="293578" y="198729"/>
                    <a:pt x="292340" y="195929"/>
                  </a:cubicBezTo>
                  <a:lnTo>
                    <a:pt x="281630" y="171689"/>
                  </a:lnTo>
                  <a:lnTo>
                    <a:pt x="299954" y="152555"/>
                  </a:lnTo>
                  <a:cubicBezTo>
                    <a:pt x="302075" y="150341"/>
                    <a:pt x="302075" y="146863"/>
                    <a:pt x="299954" y="144648"/>
                  </a:cubicBezTo>
                  <a:close/>
                  <a:moveTo>
                    <a:pt x="270728" y="166545"/>
                  </a:moveTo>
                  <a:cubicBezTo>
                    <a:pt x="269123" y="168219"/>
                    <a:pt x="268691" y="170693"/>
                    <a:pt x="269625" y="172805"/>
                  </a:cubicBezTo>
                  <a:lnTo>
                    <a:pt x="279666" y="195529"/>
                  </a:lnTo>
                  <a:lnTo>
                    <a:pt x="257370" y="206468"/>
                  </a:lnTo>
                  <a:cubicBezTo>
                    <a:pt x="255291" y="207491"/>
                    <a:pt x="254036" y="209668"/>
                    <a:pt x="254189" y="211975"/>
                  </a:cubicBezTo>
                  <a:lnTo>
                    <a:pt x="255822" y="236764"/>
                  </a:lnTo>
                  <a:lnTo>
                    <a:pt x="231125" y="239434"/>
                  </a:lnTo>
                  <a:cubicBezTo>
                    <a:pt x="228818" y="239685"/>
                    <a:pt x="226893" y="241303"/>
                    <a:pt x="226251" y="243526"/>
                  </a:cubicBezTo>
                  <a:lnTo>
                    <a:pt x="219345" y="267386"/>
                  </a:lnTo>
                  <a:lnTo>
                    <a:pt x="195235" y="261460"/>
                  </a:lnTo>
                  <a:cubicBezTo>
                    <a:pt x="192979" y="260892"/>
                    <a:pt x="190626" y="261776"/>
                    <a:pt x="189263" y="263637"/>
                  </a:cubicBezTo>
                  <a:lnTo>
                    <a:pt x="174585" y="283672"/>
                  </a:lnTo>
                  <a:lnTo>
                    <a:pt x="153958" y="269832"/>
                  </a:lnTo>
                  <a:cubicBezTo>
                    <a:pt x="152032" y="268530"/>
                    <a:pt x="149512" y="268530"/>
                    <a:pt x="147586" y="269832"/>
                  </a:cubicBezTo>
                  <a:lnTo>
                    <a:pt x="126955" y="283672"/>
                  </a:lnTo>
                  <a:lnTo>
                    <a:pt x="112277" y="263637"/>
                  </a:lnTo>
                  <a:cubicBezTo>
                    <a:pt x="111188" y="262149"/>
                    <a:pt x="109463" y="261302"/>
                    <a:pt x="107668" y="261302"/>
                  </a:cubicBezTo>
                  <a:cubicBezTo>
                    <a:pt x="107216" y="261302"/>
                    <a:pt x="106761" y="261349"/>
                    <a:pt x="106305" y="261460"/>
                  </a:cubicBezTo>
                  <a:lnTo>
                    <a:pt x="82186" y="267376"/>
                  </a:lnTo>
                  <a:lnTo>
                    <a:pt x="75279" y="243517"/>
                  </a:lnTo>
                  <a:cubicBezTo>
                    <a:pt x="74637" y="241294"/>
                    <a:pt x="72712" y="239675"/>
                    <a:pt x="70405" y="239424"/>
                  </a:cubicBezTo>
                  <a:lnTo>
                    <a:pt x="45713" y="236755"/>
                  </a:lnTo>
                  <a:lnTo>
                    <a:pt x="47346" y="211956"/>
                  </a:lnTo>
                  <a:cubicBezTo>
                    <a:pt x="47499" y="209650"/>
                    <a:pt x="46244" y="207472"/>
                    <a:pt x="44160" y="206449"/>
                  </a:cubicBezTo>
                  <a:lnTo>
                    <a:pt x="21878" y="195520"/>
                  </a:lnTo>
                  <a:lnTo>
                    <a:pt x="31914" y="172805"/>
                  </a:lnTo>
                  <a:cubicBezTo>
                    <a:pt x="32849" y="170693"/>
                    <a:pt x="32417" y="168219"/>
                    <a:pt x="30812" y="166545"/>
                  </a:cubicBezTo>
                  <a:lnTo>
                    <a:pt x="13632" y="148602"/>
                  </a:lnTo>
                  <a:lnTo>
                    <a:pt x="30817" y="130659"/>
                  </a:lnTo>
                  <a:cubicBezTo>
                    <a:pt x="32421" y="128984"/>
                    <a:pt x="32854" y="126510"/>
                    <a:pt x="31919" y="124399"/>
                  </a:cubicBezTo>
                  <a:lnTo>
                    <a:pt x="21878" y="101674"/>
                  </a:lnTo>
                  <a:lnTo>
                    <a:pt x="44174" y="90736"/>
                  </a:lnTo>
                  <a:cubicBezTo>
                    <a:pt x="46253" y="89713"/>
                    <a:pt x="47509" y="87535"/>
                    <a:pt x="47355" y="85229"/>
                  </a:cubicBezTo>
                  <a:lnTo>
                    <a:pt x="45723" y="60440"/>
                  </a:lnTo>
                  <a:lnTo>
                    <a:pt x="70419" y="57770"/>
                  </a:lnTo>
                  <a:cubicBezTo>
                    <a:pt x="72726" y="57519"/>
                    <a:pt x="74651" y="55901"/>
                    <a:pt x="75293" y="53678"/>
                  </a:cubicBezTo>
                  <a:lnTo>
                    <a:pt x="82200" y="29819"/>
                  </a:lnTo>
                  <a:lnTo>
                    <a:pt x="106310" y="35744"/>
                  </a:lnTo>
                  <a:cubicBezTo>
                    <a:pt x="108542" y="36283"/>
                    <a:pt x="110919" y="35427"/>
                    <a:pt x="112282" y="33567"/>
                  </a:cubicBezTo>
                  <a:lnTo>
                    <a:pt x="126960" y="13531"/>
                  </a:lnTo>
                  <a:lnTo>
                    <a:pt x="147586" y="27372"/>
                  </a:lnTo>
                  <a:cubicBezTo>
                    <a:pt x="149512" y="28674"/>
                    <a:pt x="152032" y="28674"/>
                    <a:pt x="153958" y="27372"/>
                  </a:cubicBezTo>
                  <a:lnTo>
                    <a:pt x="174589" y="13531"/>
                  </a:lnTo>
                  <a:lnTo>
                    <a:pt x="189268" y="33567"/>
                  </a:lnTo>
                  <a:cubicBezTo>
                    <a:pt x="190626" y="35427"/>
                    <a:pt x="192960" y="36283"/>
                    <a:pt x="195240" y="35744"/>
                  </a:cubicBezTo>
                  <a:lnTo>
                    <a:pt x="219359" y="29828"/>
                  </a:lnTo>
                  <a:lnTo>
                    <a:pt x="226265" y="53686"/>
                  </a:lnTo>
                  <a:cubicBezTo>
                    <a:pt x="226907" y="55910"/>
                    <a:pt x="228832" y="57529"/>
                    <a:pt x="231139" y="57779"/>
                  </a:cubicBezTo>
                  <a:lnTo>
                    <a:pt x="255831" y="60449"/>
                  </a:lnTo>
                  <a:lnTo>
                    <a:pt x="254198" y="85248"/>
                  </a:lnTo>
                  <a:cubicBezTo>
                    <a:pt x="254045" y="87555"/>
                    <a:pt x="255301" y="89731"/>
                    <a:pt x="257385" y="90754"/>
                  </a:cubicBezTo>
                  <a:lnTo>
                    <a:pt x="279666" y="101684"/>
                  </a:lnTo>
                  <a:lnTo>
                    <a:pt x="269630" y="124399"/>
                  </a:lnTo>
                  <a:cubicBezTo>
                    <a:pt x="268696" y="126510"/>
                    <a:pt x="269128" y="128984"/>
                    <a:pt x="270732" y="130659"/>
                  </a:cubicBezTo>
                  <a:lnTo>
                    <a:pt x="287912" y="148602"/>
                  </a:lnTo>
                  <a:lnTo>
                    <a:pt x="270728" y="16654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5" name="Freeform: Shape 77">
              <a:extLst>
                <a:ext uri="{FF2B5EF4-FFF2-40B4-BE49-F238E27FC236}">
                  <a16:creationId xmlns:a16="http://schemas.microsoft.com/office/drawing/2014/main" id="{187152B1-1436-2458-1D61-533C5FC61F2C}"/>
                </a:ext>
              </a:extLst>
            </p:cNvPr>
            <p:cNvSpPr/>
            <p:nvPr/>
          </p:nvSpPr>
          <p:spPr>
            <a:xfrm>
              <a:off x="1320902" y="5073478"/>
              <a:ext cx="63865" cy="113704"/>
            </a:xfrm>
            <a:custGeom>
              <a:avLst/>
              <a:gdLst>
                <a:gd name="connsiteX0" fmla="*/ 54490 w 63865"/>
                <a:gd name="connsiteY0" fmla="*/ 19339 h 113704"/>
                <a:gd name="connsiteX1" fmla="*/ 37649 w 63865"/>
                <a:gd name="connsiteY1" fmla="*/ 12874 h 113704"/>
                <a:gd name="connsiteX2" fmla="*/ 37649 w 63865"/>
                <a:gd name="connsiteY2" fmla="*/ 5711 h 113704"/>
                <a:gd name="connsiteX3" fmla="*/ 31933 w 63865"/>
                <a:gd name="connsiteY3" fmla="*/ 0 h 113704"/>
                <a:gd name="connsiteX4" fmla="*/ 26217 w 63865"/>
                <a:gd name="connsiteY4" fmla="*/ 5711 h 113704"/>
                <a:gd name="connsiteX5" fmla="*/ 26217 w 63865"/>
                <a:gd name="connsiteY5" fmla="*/ 12921 h 113704"/>
                <a:gd name="connsiteX6" fmla="*/ 9051 w 63865"/>
                <a:gd name="connsiteY6" fmla="*/ 21692 h 113704"/>
                <a:gd name="connsiteX7" fmla="*/ 3320 w 63865"/>
                <a:gd name="connsiteY7" fmla="*/ 37998 h 113704"/>
                <a:gd name="connsiteX8" fmla="*/ 30077 w 63865"/>
                <a:gd name="connsiteY8" fmla="*/ 61057 h 113704"/>
                <a:gd name="connsiteX9" fmla="*/ 49137 w 63865"/>
                <a:gd name="connsiteY9" fmla="*/ 76153 h 113704"/>
                <a:gd name="connsiteX10" fmla="*/ 31933 w 63865"/>
                <a:gd name="connsiteY10" fmla="*/ 89763 h 113704"/>
                <a:gd name="connsiteX11" fmla="*/ 11432 w 63865"/>
                <a:gd name="connsiteY11" fmla="*/ 76153 h 113704"/>
                <a:gd name="connsiteX12" fmla="*/ 5716 w 63865"/>
                <a:gd name="connsiteY12" fmla="*/ 70442 h 113704"/>
                <a:gd name="connsiteX13" fmla="*/ 0 w 63865"/>
                <a:gd name="connsiteY13" fmla="*/ 76153 h 113704"/>
                <a:gd name="connsiteX14" fmla="*/ 26217 w 63865"/>
                <a:gd name="connsiteY14" fmla="*/ 100766 h 113704"/>
                <a:gd name="connsiteX15" fmla="*/ 26217 w 63865"/>
                <a:gd name="connsiteY15" fmla="*/ 107994 h 113704"/>
                <a:gd name="connsiteX16" fmla="*/ 31933 w 63865"/>
                <a:gd name="connsiteY16" fmla="*/ 113705 h 113704"/>
                <a:gd name="connsiteX17" fmla="*/ 37649 w 63865"/>
                <a:gd name="connsiteY17" fmla="*/ 107994 h 113704"/>
                <a:gd name="connsiteX18" fmla="*/ 37649 w 63865"/>
                <a:gd name="connsiteY18" fmla="*/ 100729 h 113704"/>
                <a:gd name="connsiteX19" fmla="*/ 60568 w 63865"/>
                <a:gd name="connsiteY19" fmla="*/ 76153 h 113704"/>
                <a:gd name="connsiteX20" fmla="*/ 33788 w 63865"/>
                <a:gd name="connsiteY20" fmla="*/ 50248 h 113704"/>
                <a:gd name="connsiteX21" fmla="*/ 14706 w 63865"/>
                <a:gd name="connsiteY21" fmla="*/ 37012 h 113704"/>
                <a:gd name="connsiteX22" fmla="*/ 17468 w 63865"/>
                <a:gd name="connsiteY22" fmla="*/ 29422 h 113704"/>
                <a:gd name="connsiteX23" fmla="*/ 31272 w 63865"/>
                <a:gd name="connsiteY23" fmla="*/ 23906 h 113704"/>
                <a:gd name="connsiteX24" fmla="*/ 32597 w 63865"/>
                <a:gd name="connsiteY24" fmla="*/ 23906 h 113704"/>
                <a:gd name="connsiteX25" fmla="*/ 47420 w 63865"/>
                <a:gd name="connsiteY25" fmla="*/ 28315 h 113704"/>
                <a:gd name="connsiteX26" fmla="*/ 52433 w 63865"/>
                <a:gd name="connsiteY26" fmla="*/ 37505 h 113704"/>
                <a:gd name="connsiteX27" fmla="*/ 58149 w 63865"/>
                <a:gd name="connsiteY27" fmla="*/ 43216 h 113704"/>
                <a:gd name="connsiteX28" fmla="*/ 63865 w 63865"/>
                <a:gd name="connsiteY28" fmla="*/ 37505 h 113704"/>
                <a:gd name="connsiteX29" fmla="*/ 54490 w 63865"/>
                <a:gd name="connsiteY29" fmla="*/ 19339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3865" h="113704">
                  <a:moveTo>
                    <a:pt x="54490" y="19339"/>
                  </a:moveTo>
                  <a:cubicBezTo>
                    <a:pt x="50378" y="16111"/>
                    <a:pt x="44146" y="13766"/>
                    <a:pt x="37649" y="12874"/>
                  </a:cubicBezTo>
                  <a:lnTo>
                    <a:pt x="37649" y="5711"/>
                  </a:lnTo>
                  <a:cubicBezTo>
                    <a:pt x="37649" y="2558"/>
                    <a:pt x="35090" y="0"/>
                    <a:pt x="31933" y="0"/>
                  </a:cubicBezTo>
                  <a:cubicBezTo>
                    <a:pt x="28775" y="0"/>
                    <a:pt x="26217" y="2558"/>
                    <a:pt x="26217" y="5711"/>
                  </a:cubicBezTo>
                  <a:lnTo>
                    <a:pt x="26217" y="12921"/>
                  </a:lnTo>
                  <a:cubicBezTo>
                    <a:pt x="19357" y="14008"/>
                    <a:pt x="13283" y="17078"/>
                    <a:pt x="9051" y="21692"/>
                  </a:cubicBezTo>
                  <a:cubicBezTo>
                    <a:pt x="4846" y="26278"/>
                    <a:pt x="2809" y="32063"/>
                    <a:pt x="3320" y="37998"/>
                  </a:cubicBezTo>
                  <a:cubicBezTo>
                    <a:pt x="4562" y="52304"/>
                    <a:pt x="21161" y="57997"/>
                    <a:pt x="30077" y="61057"/>
                  </a:cubicBezTo>
                  <a:cubicBezTo>
                    <a:pt x="42722" y="65401"/>
                    <a:pt x="49137" y="70479"/>
                    <a:pt x="49137" y="76153"/>
                  </a:cubicBezTo>
                  <a:cubicBezTo>
                    <a:pt x="49137" y="84032"/>
                    <a:pt x="41900" y="89763"/>
                    <a:pt x="31933" y="89763"/>
                  </a:cubicBezTo>
                  <a:cubicBezTo>
                    <a:pt x="21203" y="89763"/>
                    <a:pt x="11432" y="83269"/>
                    <a:pt x="11432" y="76153"/>
                  </a:cubicBezTo>
                  <a:cubicBezTo>
                    <a:pt x="11432" y="73001"/>
                    <a:pt x="8873" y="70442"/>
                    <a:pt x="5716" y="70442"/>
                  </a:cubicBezTo>
                  <a:cubicBezTo>
                    <a:pt x="2557" y="70442"/>
                    <a:pt x="0" y="73001"/>
                    <a:pt x="0" y="76153"/>
                  </a:cubicBezTo>
                  <a:cubicBezTo>
                    <a:pt x="0" y="88200"/>
                    <a:pt x="11524" y="98589"/>
                    <a:pt x="26217" y="100766"/>
                  </a:cubicBezTo>
                  <a:lnTo>
                    <a:pt x="26217" y="107994"/>
                  </a:lnTo>
                  <a:cubicBezTo>
                    <a:pt x="26217" y="111147"/>
                    <a:pt x="28775" y="113705"/>
                    <a:pt x="31933" y="113705"/>
                  </a:cubicBezTo>
                  <a:cubicBezTo>
                    <a:pt x="35090" y="113705"/>
                    <a:pt x="37649" y="111147"/>
                    <a:pt x="37649" y="107994"/>
                  </a:cubicBezTo>
                  <a:lnTo>
                    <a:pt x="37649" y="100729"/>
                  </a:lnTo>
                  <a:cubicBezTo>
                    <a:pt x="51047" y="98543"/>
                    <a:pt x="60568" y="88702"/>
                    <a:pt x="60568" y="76153"/>
                  </a:cubicBezTo>
                  <a:cubicBezTo>
                    <a:pt x="60568" y="59439"/>
                    <a:pt x="40411" y="52518"/>
                    <a:pt x="33788" y="50248"/>
                  </a:cubicBezTo>
                  <a:cubicBezTo>
                    <a:pt x="20659" y="45737"/>
                    <a:pt x="15133" y="41904"/>
                    <a:pt x="14706" y="37012"/>
                  </a:cubicBezTo>
                  <a:cubicBezTo>
                    <a:pt x="14408" y="33552"/>
                    <a:pt x="16045" y="30975"/>
                    <a:pt x="17468" y="29422"/>
                  </a:cubicBezTo>
                  <a:cubicBezTo>
                    <a:pt x="20524" y="26092"/>
                    <a:pt x="25644" y="24054"/>
                    <a:pt x="31272" y="23906"/>
                  </a:cubicBezTo>
                  <a:cubicBezTo>
                    <a:pt x="31710" y="23962"/>
                    <a:pt x="32160" y="23962"/>
                    <a:pt x="32597" y="23906"/>
                  </a:cubicBezTo>
                  <a:cubicBezTo>
                    <a:pt x="38142" y="24045"/>
                    <a:pt x="44290" y="25859"/>
                    <a:pt x="47420" y="28315"/>
                  </a:cubicBezTo>
                  <a:cubicBezTo>
                    <a:pt x="50652" y="30872"/>
                    <a:pt x="52433" y="34128"/>
                    <a:pt x="52433" y="37505"/>
                  </a:cubicBezTo>
                  <a:cubicBezTo>
                    <a:pt x="52433" y="40658"/>
                    <a:pt x="54992" y="43216"/>
                    <a:pt x="58149" y="43216"/>
                  </a:cubicBezTo>
                  <a:cubicBezTo>
                    <a:pt x="61308" y="43216"/>
                    <a:pt x="63865" y="40658"/>
                    <a:pt x="63865" y="37505"/>
                  </a:cubicBezTo>
                  <a:cubicBezTo>
                    <a:pt x="63865" y="30556"/>
                    <a:pt x="60540" y="24111"/>
                    <a:pt x="54490" y="193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grpSp>
      <p:grpSp>
        <p:nvGrpSpPr>
          <p:cNvPr id="56" name="Graphic 627">
            <a:extLst>
              <a:ext uri="{FF2B5EF4-FFF2-40B4-BE49-F238E27FC236}">
                <a16:creationId xmlns:a16="http://schemas.microsoft.com/office/drawing/2014/main" id="{8F359C80-9E99-D69B-BCC9-240F9E887EF8}"/>
              </a:ext>
            </a:extLst>
          </p:cNvPr>
          <p:cNvGrpSpPr/>
          <p:nvPr/>
        </p:nvGrpSpPr>
        <p:grpSpPr>
          <a:xfrm>
            <a:off x="4388541" y="4590236"/>
            <a:ext cx="404683" cy="378732"/>
            <a:chOff x="2341664" y="5702533"/>
            <a:chExt cx="307356" cy="287647"/>
          </a:xfrm>
          <a:solidFill>
            <a:schemeClr val="bg1"/>
          </a:solidFill>
        </p:grpSpPr>
        <p:sp>
          <p:nvSpPr>
            <p:cNvPr id="57" name="Freeform: Shape 79">
              <a:extLst>
                <a:ext uri="{FF2B5EF4-FFF2-40B4-BE49-F238E27FC236}">
                  <a16:creationId xmlns:a16="http://schemas.microsoft.com/office/drawing/2014/main" id="{71CD74C4-5242-CC25-FB6C-E7CFD7A0E5E4}"/>
                </a:ext>
              </a:extLst>
            </p:cNvPr>
            <p:cNvSpPr/>
            <p:nvPr/>
          </p:nvSpPr>
          <p:spPr>
            <a:xfrm>
              <a:off x="2432481" y="5738890"/>
              <a:ext cx="105828" cy="132106"/>
            </a:xfrm>
            <a:custGeom>
              <a:avLst/>
              <a:gdLst>
                <a:gd name="connsiteX0" fmla="*/ 52361 w 105828"/>
                <a:gd name="connsiteY0" fmla="*/ 132107 h 132106"/>
                <a:gd name="connsiteX1" fmla="*/ 105804 w 105828"/>
                <a:gd name="connsiteY1" fmla="*/ 67329 h 132106"/>
                <a:gd name="connsiteX2" fmla="*/ 91884 w 105828"/>
                <a:gd name="connsiteY2" fmla="*/ 20793 h 132106"/>
                <a:gd name="connsiteX3" fmla="*/ 54495 w 105828"/>
                <a:gd name="connsiteY3" fmla="*/ 22 h 132106"/>
                <a:gd name="connsiteX4" fmla="*/ 24 w 105828"/>
                <a:gd name="connsiteY4" fmla="*/ 64781 h 132106"/>
                <a:gd name="connsiteX5" fmla="*/ 51333 w 105828"/>
                <a:gd name="connsiteY5" fmla="*/ 132089 h 132106"/>
                <a:gd name="connsiteX6" fmla="*/ 52361 w 105828"/>
                <a:gd name="connsiteY6" fmla="*/ 132107 h 132106"/>
                <a:gd name="connsiteX7" fmla="*/ 11447 w 105828"/>
                <a:gd name="connsiteY7" fmla="*/ 65060 h 132106"/>
                <a:gd name="connsiteX8" fmla="*/ 53458 w 105828"/>
                <a:gd name="connsiteY8" fmla="*/ 11435 h 132106"/>
                <a:gd name="connsiteX9" fmla="*/ 54226 w 105828"/>
                <a:gd name="connsiteY9" fmla="*/ 11445 h 132106"/>
                <a:gd name="connsiteX10" fmla="*/ 82712 w 105828"/>
                <a:gd name="connsiteY10" fmla="*/ 27611 h 132106"/>
                <a:gd name="connsiteX11" fmla="*/ 94381 w 105828"/>
                <a:gd name="connsiteY11" fmla="*/ 67050 h 132106"/>
                <a:gd name="connsiteX12" fmla="*/ 52369 w 105828"/>
                <a:gd name="connsiteY12" fmla="*/ 120675 h 132106"/>
                <a:gd name="connsiteX13" fmla="*/ 51603 w 105828"/>
                <a:gd name="connsiteY13" fmla="*/ 120665 h 132106"/>
                <a:gd name="connsiteX14" fmla="*/ 11447 w 105828"/>
                <a:gd name="connsiteY14" fmla="*/ 65060 h 13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828" h="132106">
                  <a:moveTo>
                    <a:pt x="52361" y="132107"/>
                  </a:moveTo>
                  <a:cubicBezTo>
                    <a:pt x="81065" y="132107"/>
                    <a:pt x="104944" y="103309"/>
                    <a:pt x="105804" y="67329"/>
                  </a:cubicBezTo>
                  <a:cubicBezTo>
                    <a:pt x="106222" y="49944"/>
                    <a:pt x="101278" y="33415"/>
                    <a:pt x="91884" y="20793"/>
                  </a:cubicBezTo>
                  <a:cubicBezTo>
                    <a:pt x="82172" y="7742"/>
                    <a:pt x="68894" y="366"/>
                    <a:pt x="54495" y="22"/>
                  </a:cubicBezTo>
                  <a:cubicBezTo>
                    <a:pt x="25506" y="-918"/>
                    <a:pt x="893" y="28364"/>
                    <a:pt x="24" y="64781"/>
                  </a:cubicBezTo>
                  <a:cubicBezTo>
                    <a:pt x="-846" y="101197"/>
                    <a:pt x="22171" y="131391"/>
                    <a:pt x="51333" y="132089"/>
                  </a:cubicBezTo>
                  <a:cubicBezTo>
                    <a:pt x="51672" y="132097"/>
                    <a:pt x="52016" y="132107"/>
                    <a:pt x="52361" y="132107"/>
                  </a:cubicBezTo>
                  <a:close/>
                  <a:moveTo>
                    <a:pt x="11447" y="65060"/>
                  </a:moveTo>
                  <a:cubicBezTo>
                    <a:pt x="12163" y="35285"/>
                    <a:pt x="30933" y="11435"/>
                    <a:pt x="53458" y="11435"/>
                  </a:cubicBezTo>
                  <a:cubicBezTo>
                    <a:pt x="53714" y="11435"/>
                    <a:pt x="53970" y="11445"/>
                    <a:pt x="54226" y="11445"/>
                  </a:cubicBezTo>
                  <a:cubicBezTo>
                    <a:pt x="65029" y="11705"/>
                    <a:pt x="75146" y="17444"/>
                    <a:pt x="82712" y="27611"/>
                  </a:cubicBezTo>
                  <a:cubicBezTo>
                    <a:pt x="90590" y="38206"/>
                    <a:pt x="94735" y="52204"/>
                    <a:pt x="94381" y="67050"/>
                  </a:cubicBezTo>
                  <a:cubicBezTo>
                    <a:pt x="93665" y="96825"/>
                    <a:pt x="74894" y="120675"/>
                    <a:pt x="52369" y="120675"/>
                  </a:cubicBezTo>
                  <a:cubicBezTo>
                    <a:pt x="52114" y="120675"/>
                    <a:pt x="51858" y="120665"/>
                    <a:pt x="51603" y="120665"/>
                  </a:cubicBezTo>
                  <a:cubicBezTo>
                    <a:pt x="28744" y="120117"/>
                    <a:pt x="10731" y="95170"/>
                    <a:pt x="11447" y="650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8" name="Freeform: Shape 80">
              <a:extLst>
                <a:ext uri="{FF2B5EF4-FFF2-40B4-BE49-F238E27FC236}">
                  <a16:creationId xmlns:a16="http://schemas.microsoft.com/office/drawing/2014/main" id="{E75D09C3-B3BD-2860-8BF9-15805CCF090B}"/>
                </a:ext>
              </a:extLst>
            </p:cNvPr>
            <p:cNvSpPr/>
            <p:nvPr/>
          </p:nvSpPr>
          <p:spPr>
            <a:xfrm>
              <a:off x="2388513" y="5873813"/>
              <a:ext cx="82785" cy="33692"/>
            </a:xfrm>
            <a:custGeom>
              <a:avLst/>
              <a:gdLst>
                <a:gd name="connsiteX0" fmla="*/ 31268 w 82785"/>
                <a:gd name="connsiteY0" fmla="*/ 2783 h 33692"/>
                <a:gd name="connsiteX1" fmla="*/ 1149 w 82785"/>
                <a:gd name="connsiteY1" fmla="*/ 24550 h 33692"/>
                <a:gd name="connsiteX2" fmla="*/ 2274 w 82785"/>
                <a:gd name="connsiteY2" fmla="*/ 32539 h 33692"/>
                <a:gd name="connsiteX3" fmla="*/ 5711 w 82785"/>
                <a:gd name="connsiteY3" fmla="*/ 33693 h 33692"/>
                <a:gd name="connsiteX4" fmla="*/ 10278 w 82785"/>
                <a:gd name="connsiteY4" fmla="*/ 31423 h 33692"/>
                <a:gd name="connsiteX5" fmla="*/ 34021 w 82785"/>
                <a:gd name="connsiteY5" fmla="*/ 13871 h 33692"/>
                <a:gd name="connsiteX6" fmla="*/ 76674 w 82785"/>
                <a:gd name="connsiteY6" fmla="*/ 11880 h 33692"/>
                <a:gd name="connsiteX7" fmla="*/ 82771 w 82785"/>
                <a:gd name="connsiteY7" fmla="*/ 6569 h 33692"/>
                <a:gd name="connsiteX8" fmla="*/ 77465 w 82785"/>
                <a:gd name="connsiteY8" fmla="*/ 476 h 33692"/>
                <a:gd name="connsiteX9" fmla="*/ 31268 w 82785"/>
                <a:gd name="connsiteY9" fmla="*/ 2783 h 3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785" h="33692">
                  <a:moveTo>
                    <a:pt x="31268" y="2783"/>
                  </a:moveTo>
                  <a:cubicBezTo>
                    <a:pt x="14562" y="6923"/>
                    <a:pt x="1688" y="23833"/>
                    <a:pt x="1149" y="24550"/>
                  </a:cubicBezTo>
                  <a:cubicBezTo>
                    <a:pt x="-749" y="27070"/>
                    <a:pt x="-242" y="30642"/>
                    <a:pt x="2274" y="32539"/>
                  </a:cubicBezTo>
                  <a:cubicBezTo>
                    <a:pt x="3307" y="33321"/>
                    <a:pt x="4516" y="33693"/>
                    <a:pt x="5711" y="33693"/>
                  </a:cubicBezTo>
                  <a:cubicBezTo>
                    <a:pt x="7441" y="33693"/>
                    <a:pt x="9153" y="32912"/>
                    <a:pt x="10278" y="31423"/>
                  </a:cubicBezTo>
                  <a:cubicBezTo>
                    <a:pt x="10385" y="31284"/>
                    <a:pt x="21291" y="17033"/>
                    <a:pt x="34021" y="13871"/>
                  </a:cubicBezTo>
                  <a:cubicBezTo>
                    <a:pt x="49397" y="10057"/>
                    <a:pt x="76405" y="11861"/>
                    <a:pt x="76674" y="11880"/>
                  </a:cubicBezTo>
                  <a:cubicBezTo>
                    <a:pt x="79856" y="12048"/>
                    <a:pt x="82553" y="9713"/>
                    <a:pt x="82771" y="6569"/>
                  </a:cubicBezTo>
                  <a:cubicBezTo>
                    <a:pt x="82990" y="3425"/>
                    <a:pt x="80614" y="690"/>
                    <a:pt x="77465" y="476"/>
                  </a:cubicBezTo>
                  <a:cubicBezTo>
                    <a:pt x="76284" y="402"/>
                    <a:pt x="48397" y="-1477"/>
                    <a:pt x="31268" y="278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59" name="Freeform: Shape 81">
              <a:extLst>
                <a:ext uri="{FF2B5EF4-FFF2-40B4-BE49-F238E27FC236}">
                  <a16:creationId xmlns:a16="http://schemas.microsoft.com/office/drawing/2014/main" id="{B4FA1C89-121E-C284-4E92-28803D5D4736}"/>
                </a:ext>
              </a:extLst>
            </p:cNvPr>
            <p:cNvSpPr/>
            <p:nvPr/>
          </p:nvSpPr>
          <p:spPr>
            <a:xfrm>
              <a:off x="2341664" y="5702533"/>
              <a:ext cx="307356" cy="287647"/>
            </a:xfrm>
            <a:custGeom>
              <a:avLst/>
              <a:gdLst>
                <a:gd name="connsiteX0" fmla="*/ 305419 w 307356"/>
                <a:gd name="connsiteY0" fmla="*/ 53094 h 287647"/>
                <a:gd name="connsiteX1" fmla="*/ 299749 w 307356"/>
                <a:gd name="connsiteY1" fmla="*/ 51988 h 287647"/>
                <a:gd name="connsiteX2" fmla="*/ 263805 w 307356"/>
                <a:gd name="connsiteY2" fmla="*/ 64611 h 287647"/>
                <a:gd name="connsiteX3" fmla="*/ 143828 w 307356"/>
                <a:gd name="connsiteY3" fmla="*/ 0 h 287647"/>
                <a:gd name="connsiteX4" fmla="*/ 0 w 307356"/>
                <a:gd name="connsiteY4" fmla="*/ 143824 h 287647"/>
                <a:gd name="connsiteX5" fmla="*/ 143828 w 307356"/>
                <a:gd name="connsiteY5" fmla="*/ 287648 h 287647"/>
                <a:gd name="connsiteX6" fmla="*/ 251812 w 307356"/>
                <a:gd name="connsiteY6" fmla="*/ 237390 h 287647"/>
                <a:gd name="connsiteX7" fmla="*/ 252719 w 307356"/>
                <a:gd name="connsiteY7" fmla="*/ 234302 h 287647"/>
                <a:gd name="connsiteX8" fmla="*/ 241227 w 307356"/>
                <a:gd name="connsiteY8" fmla="*/ 195346 h 287647"/>
                <a:gd name="connsiteX9" fmla="*/ 210973 w 307356"/>
                <a:gd name="connsiteY9" fmla="*/ 174073 h 287647"/>
                <a:gd name="connsiteX10" fmla="*/ 164711 w 307356"/>
                <a:gd name="connsiteY10" fmla="*/ 171757 h 287647"/>
                <a:gd name="connsiteX11" fmla="*/ 159427 w 307356"/>
                <a:gd name="connsiteY11" fmla="*/ 177878 h 287647"/>
                <a:gd name="connsiteX12" fmla="*/ 165548 w 307356"/>
                <a:gd name="connsiteY12" fmla="*/ 183161 h 287647"/>
                <a:gd name="connsiteX13" fmla="*/ 208141 w 307356"/>
                <a:gd name="connsiteY13" fmla="*/ 185142 h 287647"/>
                <a:gd name="connsiteX14" fmla="*/ 232176 w 307356"/>
                <a:gd name="connsiteY14" fmla="*/ 202323 h 287647"/>
                <a:gd name="connsiteX15" fmla="*/ 241269 w 307356"/>
                <a:gd name="connsiteY15" fmla="*/ 232553 h 287647"/>
                <a:gd name="connsiteX16" fmla="*/ 143828 w 307356"/>
                <a:gd name="connsiteY16" fmla="*/ 276225 h 287647"/>
                <a:gd name="connsiteX17" fmla="*/ 11432 w 307356"/>
                <a:gd name="connsiteY17" fmla="*/ 143824 h 287647"/>
                <a:gd name="connsiteX18" fmla="*/ 143828 w 307356"/>
                <a:gd name="connsiteY18" fmla="*/ 11423 h 287647"/>
                <a:gd name="connsiteX19" fmla="*/ 252684 w 307356"/>
                <a:gd name="connsiteY19" fmla="*/ 68516 h 287647"/>
                <a:gd name="connsiteX20" fmla="*/ 220182 w 307356"/>
                <a:gd name="connsiteY20" fmla="*/ 79930 h 287647"/>
                <a:gd name="connsiteX21" fmla="*/ 216447 w 307356"/>
                <a:gd name="connsiteY21" fmla="*/ 84339 h 287647"/>
                <a:gd name="connsiteX22" fmla="*/ 218466 w 307356"/>
                <a:gd name="connsiteY22" fmla="*/ 89752 h 287647"/>
                <a:gd name="connsiteX23" fmla="*/ 281076 w 307356"/>
                <a:gd name="connsiteY23" fmla="*/ 140791 h 287647"/>
                <a:gd name="connsiteX24" fmla="*/ 284685 w 307356"/>
                <a:gd name="connsiteY24" fmla="*/ 142075 h 287647"/>
                <a:gd name="connsiteX25" fmla="*/ 286578 w 307356"/>
                <a:gd name="connsiteY25" fmla="*/ 141759 h 287647"/>
                <a:gd name="connsiteX26" fmla="*/ 290270 w 307356"/>
                <a:gd name="connsiteY26" fmla="*/ 137564 h 287647"/>
                <a:gd name="connsiteX27" fmla="*/ 307228 w 307356"/>
                <a:gd name="connsiteY27" fmla="*/ 58583 h 287647"/>
                <a:gd name="connsiteX28" fmla="*/ 305419 w 307356"/>
                <a:gd name="connsiteY28" fmla="*/ 53094 h 287647"/>
                <a:gd name="connsiteX29" fmla="*/ 281057 w 307356"/>
                <a:gd name="connsiteY29" fmla="*/ 126029 h 287647"/>
                <a:gd name="connsiteX30" fmla="*/ 233590 w 307356"/>
                <a:gd name="connsiteY30" fmla="*/ 87334 h 287647"/>
                <a:gd name="connsiteX31" fmla="*/ 293913 w 307356"/>
                <a:gd name="connsiteY31" fmla="*/ 66154 h 287647"/>
                <a:gd name="connsiteX32" fmla="*/ 281057 w 307356"/>
                <a:gd name="connsiteY32" fmla="*/ 126029 h 28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7356" h="287647">
                  <a:moveTo>
                    <a:pt x="305419" y="53094"/>
                  </a:moveTo>
                  <a:cubicBezTo>
                    <a:pt x="303865" y="51736"/>
                    <a:pt x="301702" y="51318"/>
                    <a:pt x="299749" y="51988"/>
                  </a:cubicBezTo>
                  <a:lnTo>
                    <a:pt x="263805" y="64611"/>
                  </a:lnTo>
                  <a:cubicBezTo>
                    <a:pt x="237052" y="24103"/>
                    <a:pt x="192552" y="0"/>
                    <a:pt x="143828" y="0"/>
                  </a:cubicBezTo>
                  <a:cubicBezTo>
                    <a:pt x="64521" y="0"/>
                    <a:pt x="0" y="64517"/>
                    <a:pt x="0" y="143824"/>
                  </a:cubicBezTo>
                  <a:cubicBezTo>
                    <a:pt x="0" y="223131"/>
                    <a:pt x="64521" y="287648"/>
                    <a:pt x="143828" y="287648"/>
                  </a:cubicBezTo>
                  <a:cubicBezTo>
                    <a:pt x="218703" y="287648"/>
                    <a:pt x="250497" y="239437"/>
                    <a:pt x="251812" y="237390"/>
                  </a:cubicBezTo>
                  <a:cubicBezTo>
                    <a:pt x="252403" y="236470"/>
                    <a:pt x="252719" y="235400"/>
                    <a:pt x="252719" y="234302"/>
                  </a:cubicBezTo>
                  <a:cubicBezTo>
                    <a:pt x="252719" y="219010"/>
                    <a:pt x="248529" y="204806"/>
                    <a:pt x="241227" y="195346"/>
                  </a:cubicBezTo>
                  <a:cubicBezTo>
                    <a:pt x="234921" y="187180"/>
                    <a:pt x="226865" y="178129"/>
                    <a:pt x="210973" y="174073"/>
                  </a:cubicBezTo>
                  <a:cubicBezTo>
                    <a:pt x="193844" y="169682"/>
                    <a:pt x="165887" y="171683"/>
                    <a:pt x="164711" y="171757"/>
                  </a:cubicBezTo>
                  <a:cubicBezTo>
                    <a:pt x="161562" y="171989"/>
                    <a:pt x="159200" y="174733"/>
                    <a:pt x="159427" y="177878"/>
                  </a:cubicBezTo>
                  <a:cubicBezTo>
                    <a:pt x="159665" y="181022"/>
                    <a:pt x="162394" y="183329"/>
                    <a:pt x="165548" y="183161"/>
                  </a:cubicBezTo>
                  <a:cubicBezTo>
                    <a:pt x="165822" y="183142"/>
                    <a:pt x="192797" y="181208"/>
                    <a:pt x="208141" y="185142"/>
                  </a:cubicBezTo>
                  <a:cubicBezTo>
                    <a:pt x="220531" y="188305"/>
                    <a:pt x="226581" y="195077"/>
                    <a:pt x="232176" y="202323"/>
                  </a:cubicBezTo>
                  <a:cubicBezTo>
                    <a:pt x="237702" y="209485"/>
                    <a:pt x="240980" y="220424"/>
                    <a:pt x="241269" y="232553"/>
                  </a:cubicBezTo>
                  <a:cubicBezTo>
                    <a:pt x="235744" y="240171"/>
                    <a:pt x="206308" y="276225"/>
                    <a:pt x="143828" y="276225"/>
                  </a:cubicBezTo>
                  <a:cubicBezTo>
                    <a:pt x="70824" y="276225"/>
                    <a:pt x="11432" y="216824"/>
                    <a:pt x="11432" y="143824"/>
                  </a:cubicBezTo>
                  <a:cubicBezTo>
                    <a:pt x="11432" y="70823"/>
                    <a:pt x="70824" y="11423"/>
                    <a:pt x="143828" y="11423"/>
                  </a:cubicBezTo>
                  <a:cubicBezTo>
                    <a:pt x="187714" y="11423"/>
                    <a:pt x="227899" y="32658"/>
                    <a:pt x="252684" y="68516"/>
                  </a:cubicBezTo>
                  <a:lnTo>
                    <a:pt x="220182" y="79930"/>
                  </a:lnTo>
                  <a:cubicBezTo>
                    <a:pt x="218229" y="80619"/>
                    <a:pt x="216801" y="82302"/>
                    <a:pt x="216447" y="84339"/>
                  </a:cubicBezTo>
                  <a:cubicBezTo>
                    <a:pt x="216089" y="86377"/>
                    <a:pt x="216861" y="88450"/>
                    <a:pt x="218466" y="89752"/>
                  </a:cubicBezTo>
                  <a:lnTo>
                    <a:pt x="281076" y="140791"/>
                  </a:lnTo>
                  <a:cubicBezTo>
                    <a:pt x="282108" y="141638"/>
                    <a:pt x="283388" y="142075"/>
                    <a:pt x="284685" y="142075"/>
                  </a:cubicBezTo>
                  <a:cubicBezTo>
                    <a:pt x="285322" y="142075"/>
                    <a:pt x="285959" y="141973"/>
                    <a:pt x="286578" y="141759"/>
                  </a:cubicBezTo>
                  <a:cubicBezTo>
                    <a:pt x="288457" y="141099"/>
                    <a:pt x="289857" y="139508"/>
                    <a:pt x="290270" y="137564"/>
                  </a:cubicBezTo>
                  <a:lnTo>
                    <a:pt x="307228" y="58583"/>
                  </a:lnTo>
                  <a:cubicBezTo>
                    <a:pt x="307665" y="56564"/>
                    <a:pt x="306972" y="54462"/>
                    <a:pt x="305419" y="53094"/>
                  </a:cubicBezTo>
                  <a:close/>
                  <a:moveTo>
                    <a:pt x="281057" y="126029"/>
                  </a:moveTo>
                  <a:lnTo>
                    <a:pt x="233590" y="87334"/>
                  </a:lnTo>
                  <a:lnTo>
                    <a:pt x="293913" y="66154"/>
                  </a:lnTo>
                  <a:lnTo>
                    <a:pt x="281057" y="12602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grpSp>
      <p:grpSp>
        <p:nvGrpSpPr>
          <p:cNvPr id="60" name="Graphic 15">
            <a:extLst>
              <a:ext uri="{FF2B5EF4-FFF2-40B4-BE49-F238E27FC236}">
                <a16:creationId xmlns:a16="http://schemas.microsoft.com/office/drawing/2014/main" id="{13187080-7517-B456-FE8D-5389718913B3}"/>
              </a:ext>
            </a:extLst>
          </p:cNvPr>
          <p:cNvGrpSpPr/>
          <p:nvPr/>
        </p:nvGrpSpPr>
        <p:grpSpPr>
          <a:xfrm>
            <a:off x="4359427" y="5893559"/>
            <a:ext cx="420586" cy="366761"/>
            <a:chOff x="1188520" y="2310725"/>
            <a:chExt cx="320040" cy="279082"/>
          </a:xfrm>
          <a:solidFill>
            <a:schemeClr val="bg1"/>
          </a:solidFill>
        </p:grpSpPr>
        <p:sp>
          <p:nvSpPr>
            <p:cNvPr id="61" name="Freeform: Shape 83">
              <a:extLst>
                <a:ext uri="{FF2B5EF4-FFF2-40B4-BE49-F238E27FC236}">
                  <a16:creationId xmlns:a16="http://schemas.microsoft.com/office/drawing/2014/main" id="{CCBB9ED1-3D72-0F4C-436B-A106DCEDF642}"/>
                </a:ext>
              </a:extLst>
            </p:cNvPr>
            <p:cNvSpPr/>
            <p:nvPr/>
          </p:nvSpPr>
          <p:spPr>
            <a:xfrm>
              <a:off x="1188520" y="2310725"/>
              <a:ext cx="320040" cy="279082"/>
            </a:xfrm>
            <a:custGeom>
              <a:avLst/>
              <a:gdLst>
                <a:gd name="connsiteX0" fmla="*/ 292418 w 320040"/>
                <a:gd name="connsiteY0" fmla="*/ 28575 h 279082"/>
                <a:gd name="connsiteX1" fmla="*/ 227648 w 320040"/>
                <a:gd name="connsiteY1" fmla="*/ 0 h 279082"/>
                <a:gd name="connsiteX2" fmla="*/ 160020 w 320040"/>
                <a:gd name="connsiteY2" fmla="*/ 32385 h 279082"/>
                <a:gd name="connsiteX3" fmla="*/ 92393 w 320040"/>
                <a:gd name="connsiteY3" fmla="*/ 0 h 279082"/>
                <a:gd name="connsiteX4" fmla="*/ 27622 w 320040"/>
                <a:gd name="connsiteY4" fmla="*/ 28575 h 279082"/>
                <a:gd name="connsiteX5" fmla="*/ 0 w 320040"/>
                <a:gd name="connsiteY5" fmla="*/ 95250 h 279082"/>
                <a:gd name="connsiteX6" fmla="*/ 0 w 320040"/>
                <a:gd name="connsiteY6" fmla="*/ 100965 h 279082"/>
                <a:gd name="connsiteX7" fmla="*/ 10478 w 320040"/>
                <a:gd name="connsiteY7" fmla="*/ 150495 h 279082"/>
                <a:gd name="connsiteX8" fmla="*/ 33338 w 320040"/>
                <a:gd name="connsiteY8" fmla="*/ 191453 h 279082"/>
                <a:gd name="connsiteX9" fmla="*/ 64770 w 320040"/>
                <a:gd name="connsiteY9" fmla="*/ 223838 h 279082"/>
                <a:gd name="connsiteX10" fmla="*/ 97155 w 320040"/>
                <a:gd name="connsiteY10" fmla="*/ 248603 h 279082"/>
                <a:gd name="connsiteX11" fmla="*/ 127635 w 320040"/>
                <a:gd name="connsiteY11" fmla="*/ 265748 h 279082"/>
                <a:gd name="connsiteX12" fmla="*/ 157163 w 320040"/>
                <a:gd name="connsiteY12" fmla="*/ 279083 h 279082"/>
                <a:gd name="connsiteX13" fmla="*/ 159068 w 320040"/>
                <a:gd name="connsiteY13" fmla="*/ 279083 h 279082"/>
                <a:gd name="connsiteX14" fmla="*/ 160973 w 320040"/>
                <a:gd name="connsiteY14" fmla="*/ 279083 h 279082"/>
                <a:gd name="connsiteX15" fmla="*/ 162878 w 320040"/>
                <a:gd name="connsiteY15" fmla="*/ 278130 h 279082"/>
                <a:gd name="connsiteX16" fmla="*/ 191453 w 320040"/>
                <a:gd name="connsiteY16" fmla="*/ 265748 h 279082"/>
                <a:gd name="connsiteX17" fmla="*/ 221933 w 320040"/>
                <a:gd name="connsiteY17" fmla="*/ 248603 h 279082"/>
                <a:gd name="connsiteX18" fmla="*/ 255270 w 320040"/>
                <a:gd name="connsiteY18" fmla="*/ 224790 h 279082"/>
                <a:gd name="connsiteX19" fmla="*/ 286703 w 320040"/>
                <a:gd name="connsiteY19" fmla="*/ 192405 h 279082"/>
                <a:gd name="connsiteX20" fmla="*/ 309563 w 320040"/>
                <a:gd name="connsiteY20" fmla="*/ 151447 h 279082"/>
                <a:gd name="connsiteX21" fmla="*/ 320040 w 320040"/>
                <a:gd name="connsiteY21" fmla="*/ 101918 h 279082"/>
                <a:gd name="connsiteX22" fmla="*/ 320040 w 320040"/>
                <a:gd name="connsiteY22" fmla="*/ 101918 h 279082"/>
                <a:gd name="connsiteX23" fmla="*/ 320040 w 320040"/>
                <a:gd name="connsiteY23" fmla="*/ 96203 h 279082"/>
                <a:gd name="connsiteX24" fmla="*/ 292418 w 320040"/>
                <a:gd name="connsiteY24" fmla="*/ 28575 h 279082"/>
                <a:gd name="connsiteX25" fmla="*/ 308610 w 320040"/>
                <a:gd name="connsiteY25" fmla="*/ 100965 h 279082"/>
                <a:gd name="connsiteX26" fmla="*/ 298133 w 320040"/>
                <a:gd name="connsiteY26" fmla="*/ 146685 h 279082"/>
                <a:gd name="connsiteX27" fmla="*/ 276225 w 320040"/>
                <a:gd name="connsiteY27" fmla="*/ 184785 h 279082"/>
                <a:gd name="connsiteX28" fmla="*/ 245745 w 320040"/>
                <a:gd name="connsiteY28" fmla="*/ 215265 h 279082"/>
                <a:gd name="connsiteX29" fmla="*/ 213360 w 320040"/>
                <a:gd name="connsiteY29" fmla="*/ 238125 h 279082"/>
                <a:gd name="connsiteX30" fmla="*/ 183833 w 320040"/>
                <a:gd name="connsiteY30" fmla="*/ 254317 h 279082"/>
                <a:gd name="connsiteX31" fmla="*/ 156210 w 320040"/>
                <a:gd name="connsiteY31" fmla="*/ 265748 h 279082"/>
                <a:gd name="connsiteX32" fmla="*/ 129540 w 320040"/>
                <a:gd name="connsiteY32" fmla="*/ 254317 h 279082"/>
                <a:gd name="connsiteX33" fmla="*/ 100013 w 320040"/>
                <a:gd name="connsiteY33" fmla="*/ 238125 h 279082"/>
                <a:gd name="connsiteX34" fmla="*/ 68580 w 320040"/>
                <a:gd name="connsiteY34" fmla="*/ 214313 h 279082"/>
                <a:gd name="connsiteX35" fmla="*/ 39053 w 320040"/>
                <a:gd name="connsiteY35" fmla="*/ 183833 h 279082"/>
                <a:gd name="connsiteX36" fmla="*/ 18097 w 320040"/>
                <a:gd name="connsiteY36" fmla="*/ 145733 h 279082"/>
                <a:gd name="connsiteX37" fmla="*/ 8572 w 320040"/>
                <a:gd name="connsiteY37" fmla="*/ 100012 h 279082"/>
                <a:gd name="connsiteX38" fmla="*/ 8572 w 320040"/>
                <a:gd name="connsiteY38" fmla="*/ 94298 h 279082"/>
                <a:gd name="connsiteX39" fmla="*/ 33338 w 320040"/>
                <a:gd name="connsiteY39" fmla="*/ 35243 h 279082"/>
                <a:gd name="connsiteX40" fmla="*/ 90488 w 320040"/>
                <a:gd name="connsiteY40" fmla="*/ 9525 h 279082"/>
                <a:gd name="connsiteX41" fmla="*/ 154305 w 320040"/>
                <a:gd name="connsiteY41" fmla="*/ 42862 h 279082"/>
                <a:gd name="connsiteX42" fmla="*/ 163830 w 320040"/>
                <a:gd name="connsiteY42" fmla="*/ 42862 h 279082"/>
                <a:gd name="connsiteX43" fmla="*/ 227648 w 320040"/>
                <a:gd name="connsiteY43" fmla="*/ 9525 h 279082"/>
                <a:gd name="connsiteX44" fmla="*/ 284798 w 320040"/>
                <a:gd name="connsiteY44" fmla="*/ 35243 h 279082"/>
                <a:gd name="connsiteX45" fmla="*/ 309563 w 320040"/>
                <a:gd name="connsiteY45" fmla="*/ 94298 h 279082"/>
                <a:gd name="connsiteX46" fmla="*/ 309563 w 320040"/>
                <a:gd name="connsiteY46" fmla="*/ 100965 h 27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0040" h="279082">
                  <a:moveTo>
                    <a:pt x="292418" y="28575"/>
                  </a:moveTo>
                  <a:cubicBezTo>
                    <a:pt x="274320" y="9525"/>
                    <a:pt x="252413" y="0"/>
                    <a:pt x="227648" y="0"/>
                  </a:cubicBezTo>
                  <a:cubicBezTo>
                    <a:pt x="200978" y="0"/>
                    <a:pt x="178118" y="10477"/>
                    <a:pt x="160020" y="32385"/>
                  </a:cubicBezTo>
                  <a:cubicBezTo>
                    <a:pt x="141923" y="10477"/>
                    <a:pt x="119063" y="0"/>
                    <a:pt x="92393" y="0"/>
                  </a:cubicBezTo>
                  <a:cubicBezTo>
                    <a:pt x="67628" y="0"/>
                    <a:pt x="45720" y="9525"/>
                    <a:pt x="27622" y="28575"/>
                  </a:cubicBezTo>
                  <a:cubicBezTo>
                    <a:pt x="9525" y="47625"/>
                    <a:pt x="0" y="69533"/>
                    <a:pt x="0" y="95250"/>
                  </a:cubicBezTo>
                  <a:lnTo>
                    <a:pt x="0" y="100965"/>
                  </a:lnTo>
                  <a:cubicBezTo>
                    <a:pt x="0" y="117158"/>
                    <a:pt x="3810" y="134303"/>
                    <a:pt x="10478" y="150495"/>
                  </a:cubicBezTo>
                  <a:cubicBezTo>
                    <a:pt x="17145" y="165735"/>
                    <a:pt x="24765" y="180022"/>
                    <a:pt x="33338" y="191453"/>
                  </a:cubicBezTo>
                  <a:cubicBezTo>
                    <a:pt x="41910" y="202883"/>
                    <a:pt x="52388" y="213360"/>
                    <a:pt x="64770" y="223838"/>
                  </a:cubicBezTo>
                  <a:cubicBezTo>
                    <a:pt x="76200" y="234315"/>
                    <a:pt x="87630" y="241935"/>
                    <a:pt x="97155" y="248603"/>
                  </a:cubicBezTo>
                  <a:cubicBezTo>
                    <a:pt x="106680" y="254317"/>
                    <a:pt x="117158" y="260033"/>
                    <a:pt x="127635" y="265748"/>
                  </a:cubicBezTo>
                  <a:cubicBezTo>
                    <a:pt x="138113" y="270510"/>
                    <a:pt x="155258" y="278130"/>
                    <a:pt x="157163" y="279083"/>
                  </a:cubicBezTo>
                  <a:cubicBezTo>
                    <a:pt x="158115" y="279083"/>
                    <a:pt x="158115" y="279083"/>
                    <a:pt x="159068" y="279083"/>
                  </a:cubicBezTo>
                  <a:cubicBezTo>
                    <a:pt x="160020" y="279083"/>
                    <a:pt x="160973" y="279083"/>
                    <a:pt x="160973" y="279083"/>
                  </a:cubicBezTo>
                  <a:lnTo>
                    <a:pt x="162878" y="278130"/>
                  </a:lnTo>
                  <a:cubicBezTo>
                    <a:pt x="168593" y="276225"/>
                    <a:pt x="181928" y="270510"/>
                    <a:pt x="191453" y="265748"/>
                  </a:cubicBezTo>
                  <a:cubicBezTo>
                    <a:pt x="201930" y="260985"/>
                    <a:pt x="212408" y="255270"/>
                    <a:pt x="221933" y="248603"/>
                  </a:cubicBezTo>
                  <a:cubicBezTo>
                    <a:pt x="231458" y="242888"/>
                    <a:pt x="242888" y="234315"/>
                    <a:pt x="255270" y="224790"/>
                  </a:cubicBezTo>
                  <a:cubicBezTo>
                    <a:pt x="267653" y="215265"/>
                    <a:pt x="278130" y="203835"/>
                    <a:pt x="286703" y="192405"/>
                  </a:cubicBezTo>
                  <a:cubicBezTo>
                    <a:pt x="295275" y="180975"/>
                    <a:pt x="303848" y="167640"/>
                    <a:pt x="309563" y="151447"/>
                  </a:cubicBezTo>
                  <a:cubicBezTo>
                    <a:pt x="316230" y="135255"/>
                    <a:pt x="320040" y="118110"/>
                    <a:pt x="320040" y="101918"/>
                  </a:cubicBezTo>
                  <a:cubicBezTo>
                    <a:pt x="320040" y="101918"/>
                    <a:pt x="320040" y="101918"/>
                    <a:pt x="320040" y="101918"/>
                  </a:cubicBezTo>
                  <a:lnTo>
                    <a:pt x="320040" y="96203"/>
                  </a:lnTo>
                  <a:cubicBezTo>
                    <a:pt x="320040" y="70485"/>
                    <a:pt x="310515" y="47625"/>
                    <a:pt x="292418" y="28575"/>
                  </a:cubicBezTo>
                  <a:close/>
                  <a:moveTo>
                    <a:pt x="308610" y="100965"/>
                  </a:moveTo>
                  <a:cubicBezTo>
                    <a:pt x="308610" y="116205"/>
                    <a:pt x="304800" y="131445"/>
                    <a:pt x="298133" y="146685"/>
                  </a:cubicBezTo>
                  <a:cubicBezTo>
                    <a:pt x="292418" y="160972"/>
                    <a:pt x="284798" y="174308"/>
                    <a:pt x="276225" y="184785"/>
                  </a:cubicBezTo>
                  <a:cubicBezTo>
                    <a:pt x="267653" y="195263"/>
                    <a:pt x="258128" y="205740"/>
                    <a:pt x="245745" y="215265"/>
                  </a:cubicBezTo>
                  <a:cubicBezTo>
                    <a:pt x="234315" y="224790"/>
                    <a:pt x="222885" y="232410"/>
                    <a:pt x="213360" y="238125"/>
                  </a:cubicBezTo>
                  <a:cubicBezTo>
                    <a:pt x="203835" y="243840"/>
                    <a:pt x="194310" y="249555"/>
                    <a:pt x="183833" y="254317"/>
                  </a:cubicBezTo>
                  <a:cubicBezTo>
                    <a:pt x="175260" y="258128"/>
                    <a:pt x="161925" y="263843"/>
                    <a:pt x="156210" y="265748"/>
                  </a:cubicBezTo>
                  <a:cubicBezTo>
                    <a:pt x="150495" y="263843"/>
                    <a:pt x="137160" y="258128"/>
                    <a:pt x="129540" y="254317"/>
                  </a:cubicBezTo>
                  <a:cubicBezTo>
                    <a:pt x="119063" y="249555"/>
                    <a:pt x="109538" y="243840"/>
                    <a:pt x="100013" y="238125"/>
                  </a:cubicBezTo>
                  <a:cubicBezTo>
                    <a:pt x="90488" y="232410"/>
                    <a:pt x="80010" y="223838"/>
                    <a:pt x="68580" y="214313"/>
                  </a:cubicBezTo>
                  <a:cubicBezTo>
                    <a:pt x="57150" y="204788"/>
                    <a:pt x="46673" y="194310"/>
                    <a:pt x="39053" y="183833"/>
                  </a:cubicBezTo>
                  <a:cubicBezTo>
                    <a:pt x="30480" y="173355"/>
                    <a:pt x="23813" y="160972"/>
                    <a:pt x="18097" y="145733"/>
                  </a:cubicBezTo>
                  <a:cubicBezTo>
                    <a:pt x="12383" y="130493"/>
                    <a:pt x="8572" y="115253"/>
                    <a:pt x="8572" y="100012"/>
                  </a:cubicBezTo>
                  <a:lnTo>
                    <a:pt x="8572" y="94298"/>
                  </a:lnTo>
                  <a:cubicBezTo>
                    <a:pt x="8572" y="71437"/>
                    <a:pt x="17145" y="52387"/>
                    <a:pt x="33338" y="35243"/>
                  </a:cubicBezTo>
                  <a:cubicBezTo>
                    <a:pt x="49530" y="18098"/>
                    <a:pt x="68580" y="9525"/>
                    <a:pt x="90488" y="9525"/>
                  </a:cubicBezTo>
                  <a:cubicBezTo>
                    <a:pt x="116205" y="9525"/>
                    <a:pt x="137160" y="20955"/>
                    <a:pt x="154305" y="42862"/>
                  </a:cubicBezTo>
                  <a:cubicBezTo>
                    <a:pt x="156210" y="45720"/>
                    <a:pt x="160973" y="45720"/>
                    <a:pt x="163830" y="42862"/>
                  </a:cubicBezTo>
                  <a:cubicBezTo>
                    <a:pt x="180975" y="20003"/>
                    <a:pt x="200978" y="9525"/>
                    <a:pt x="227648" y="9525"/>
                  </a:cubicBezTo>
                  <a:cubicBezTo>
                    <a:pt x="249555" y="9525"/>
                    <a:pt x="268605" y="18098"/>
                    <a:pt x="284798" y="35243"/>
                  </a:cubicBezTo>
                  <a:cubicBezTo>
                    <a:pt x="300990" y="52387"/>
                    <a:pt x="309563" y="71437"/>
                    <a:pt x="309563" y="94298"/>
                  </a:cubicBezTo>
                  <a:lnTo>
                    <a:pt x="309563" y="10096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
          <p:nvSpPr>
            <p:cNvPr id="62" name="Freeform: Shape 84">
              <a:extLst>
                <a:ext uri="{FF2B5EF4-FFF2-40B4-BE49-F238E27FC236}">
                  <a16:creationId xmlns:a16="http://schemas.microsoft.com/office/drawing/2014/main" id="{31435EB2-6C6D-B91B-C89F-F25CD953835B}"/>
                </a:ext>
              </a:extLst>
            </p:cNvPr>
            <p:cNvSpPr/>
            <p:nvPr/>
          </p:nvSpPr>
          <p:spPr>
            <a:xfrm>
              <a:off x="1245670" y="2389782"/>
              <a:ext cx="201929" cy="129539"/>
            </a:xfrm>
            <a:custGeom>
              <a:avLst/>
              <a:gdLst>
                <a:gd name="connsiteX0" fmla="*/ 198120 w 201929"/>
                <a:gd name="connsiteY0" fmla="*/ 60008 h 129539"/>
                <a:gd name="connsiteX1" fmla="*/ 141923 w 201929"/>
                <a:gd name="connsiteY1" fmla="*/ 60008 h 129539"/>
                <a:gd name="connsiteX2" fmla="*/ 136208 w 201929"/>
                <a:gd name="connsiteY2" fmla="*/ 63818 h 129539"/>
                <a:gd name="connsiteX3" fmla="*/ 115252 w 201929"/>
                <a:gd name="connsiteY3" fmla="*/ 107633 h 129539"/>
                <a:gd name="connsiteX4" fmla="*/ 82868 w 201929"/>
                <a:gd name="connsiteY4" fmla="*/ 4763 h 129539"/>
                <a:gd name="connsiteX5" fmla="*/ 77152 w 201929"/>
                <a:gd name="connsiteY5" fmla="*/ 0 h 129539"/>
                <a:gd name="connsiteX6" fmla="*/ 75248 w 201929"/>
                <a:gd name="connsiteY6" fmla="*/ 0 h 129539"/>
                <a:gd name="connsiteX7" fmla="*/ 71437 w 201929"/>
                <a:gd name="connsiteY7" fmla="*/ 3810 h 129539"/>
                <a:gd name="connsiteX8" fmla="*/ 44768 w 201929"/>
                <a:gd name="connsiteY8" fmla="*/ 60008 h 129539"/>
                <a:gd name="connsiteX9" fmla="*/ 5715 w 201929"/>
                <a:gd name="connsiteY9" fmla="*/ 60008 h 129539"/>
                <a:gd name="connsiteX10" fmla="*/ 0 w 201929"/>
                <a:gd name="connsiteY10" fmla="*/ 65723 h 129539"/>
                <a:gd name="connsiteX11" fmla="*/ 5715 w 201929"/>
                <a:gd name="connsiteY11" fmla="*/ 71438 h 129539"/>
                <a:gd name="connsiteX12" fmla="*/ 48577 w 201929"/>
                <a:gd name="connsiteY12" fmla="*/ 71438 h 129539"/>
                <a:gd name="connsiteX13" fmla="*/ 53340 w 201929"/>
                <a:gd name="connsiteY13" fmla="*/ 67627 h 129539"/>
                <a:gd name="connsiteX14" fmla="*/ 75248 w 201929"/>
                <a:gd name="connsiteY14" fmla="*/ 20003 h 129539"/>
                <a:gd name="connsiteX15" fmla="*/ 108585 w 201929"/>
                <a:gd name="connsiteY15" fmla="*/ 125730 h 129539"/>
                <a:gd name="connsiteX16" fmla="*/ 113348 w 201929"/>
                <a:gd name="connsiteY16" fmla="*/ 129540 h 129539"/>
                <a:gd name="connsiteX17" fmla="*/ 113348 w 201929"/>
                <a:gd name="connsiteY17" fmla="*/ 129540 h 129539"/>
                <a:gd name="connsiteX18" fmla="*/ 118110 w 201929"/>
                <a:gd name="connsiteY18" fmla="*/ 125730 h 129539"/>
                <a:gd name="connsiteX19" fmla="*/ 142875 w 201929"/>
                <a:gd name="connsiteY19" fmla="*/ 70485 h 129539"/>
                <a:gd name="connsiteX20" fmla="*/ 196215 w 201929"/>
                <a:gd name="connsiteY20" fmla="*/ 70485 h 129539"/>
                <a:gd name="connsiteX21" fmla="*/ 201930 w 201929"/>
                <a:gd name="connsiteY21" fmla="*/ 64770 h 129539"/>
                <a:gd name="connsiteX22" fmla="*/ 198120 w 201929"/>
                <a:gd name="connsiteY22" fmla="*/ 60008 h 12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1929" h="129539">
                  <a:moveTo>
                    <a:pt x="198120" y="60008"/>
                  </a:moveTo>
                  <a:lnTo>
                    <a:pt x="141923" y="60008"/>
                  </a:lnTo>
                  <a:cubicBezTo>
                    <a:pt x="140018" y="60008"/>
                    <a:pt x="137160" y="61913"/>
                    <a:pt x="136208" y="63818"/>
                  </a:cubicBezTo>
                  <a:lnTo>
                    <a:pt x="115252" y="107633"/>
                  </a:lnTo>
                  <a:lnTo>
                    <a:pt x="82868" y="4763"/>
                  </a:lnTo>
                  <a:cubicBezTo>
                    <a:pt x="81915" y="1905"/>
                    <a:pt x="80010" y="0"/>
                    <a:pt x="77152" y="0"/>
                  </a:cubicBezTo>
                  <a:cubicBezTo>
                    <a:pt x="76200" y="0"/>
                    <a:pt x="75248" y="0"/>
                    <a:pt x="75248" y="0"/>
                  </a:cubicBezTo>
                  <a:cubicBezTo>
                    <a:pt x="73343" y="953"/>
                    <a:pt x="72390" y="1905"/>
                    <a:pt x="71437" y="3810"/>
                  </a:cubicBezTo>
                  <a:lnTo>
                    <a:pt x="44768" y="60008"/>
                  </a:lnTo>
                  <a:lnTo>
                    <a:pt x="5715" y="60008"/>
                  </a:lnTo>
                  <a:cubicBezTo>
                    <a:pt x="2858" y="60008"/>
                    <a:pt x="0" y="62865"/>
                    <a:pt x="0" y="65723"/>
                  </a:cubicBezTo>
                  <a:cubicBezTo>
                    <a:pt x="0" y="68580"/>
                    <a:pt x="2858" y="71438"/>
                    <a:pt x="5715" y="71438"/>
                  </a:cubicBezTo>
                  <a:lnTo>
                    <a:pt x="48577" y="71438"/>
                  </a:lnTo>
                  <a:cubicBezTo>
                    <a:pt x="50483" y="71438"/>
                    <a:pt x="52388" y="70485"/>
                    <a:pt x="53340" y="67627"/>
                  </a:cubicBezTo>
                  <a:lnTo>
                    <a:pt x="75248" y="20003"/>
                  </a:lnTo>
                  <a:lnTo>
                    <a:pt x="108585" y="125730"/>
                  </a:lnTo>
                  <a:cubicBezTo>
                    <a:pt x="109537" y="127635"/>
                    <a:pt x="111443" y="129540"/>
                    <a:pt x="113348" y="129540"/>
                  </a:cubicBezTo>
                  <a:cubicBezTo>
                    <a:pt x="113348" y="129540"/>
                    <a:pt x="113348" y="129540"/>
                    <a:pt x="113348" y="129540"/>
                  </a:cubicBezTo>
                  <a:cubicBezTo>
                    <a:pt x="115252" y="129540"/>
                    <a:pt x="117158" y="128588"/>
                    <a:pt x="118110" y="125730"/>
                  </a:cubicBezTo>
                  <a:lnTo>
                    <a:pt x="142875" y="70485"/>
                  </a:lnTo>
                  <a:lnTo>
                    <a:pt x="196215" y="70485"/>
                  </a:lnTo>
                  <a:cubicBezTo>
                    <a:pt x="199073" y="70485"/>
                    <a:pt x="201930" y="67627"/>
                    <a:pt x="201930" y="64770"/>
                  </a:cubicBezTo>
                  <a:cubicBezTo>
                    <a:pt x="201930" y="61913"/>
                    <a:pt x="200978" y="60008"/>
                    <a:pt x="198120" y="6000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grpSp>
      <p:sp>
        <p:nvSpPr>
          <p:cNvPr id="63" name="Graphic 169">
            <a:extLst>
              <a:ext uri="{FF2B5EF4-FFF2-40B4-BE49-F238E27FC236}">
                <a16:creationId xmlns:a16="http://schemas.microsoft.com/office/drawing/2014/main" id="{8AA71E62-38BF-DB3C-C143-DE8EF6388E6D}"/>
              </a:ext>
            </a:extLst>
          </p:cNvPr>
          <p:cNvSpPr/>
          <p:nvPr/>
        </p:nvSpPr>
        <p:spPr>
          <a:xfrm>
            <a:off x="4388541" y="3750398"/>
            <a:ext cx="362359" cy="338775"/>
          </a:xfrm>
          <a:custGeom>
            <a:avLst/>
            <a:gdLst>
              <a:gd name="connsiteX0" fmla="*/ 316180 w 316179"/>
              <a:gd name="connsiteY0" fmla="*/ 96833 h 295601"/>
              <a:gd name="connsiteX1" fmla="*/ 287948 w 316179"/>
              <a:gd name="connsiteY1" fmla="*/ 28697 h 295601"/>
              <a:gd name="connsiteX2" fmla="*/ 219804 w 316179"/>
              <a:gd name="connsiteY2" fmla="*/ 466 h 295601"/>
              <a:gd name="connsiteX3" fmla="*/ 158320 w 316179"/>
              <a:gd name="connsiteY3" fmla="*/ 22614 h 295601"/>
              <a:gd name="connsiteX4" fmla="*/ 132446 w 316179"/>
              <a:gd name="connsiteY4" fmla="*/ 7043 h 295601"/>
              <a:gd name="connsiteX5" fmla="*/ 28174 w 316179"/>
              <a:gd name="connsiteY5" fmla="*/ 28269 h 295601"/>
              <a:gd name="connsiteX6" fmla="*/ 28174 w 316179"/>
              <a:gd name="connsiteY6" fmla="*/ 164559 h 295601"/>
              <a:gd name="connsiteX7" fmla="*/ 45396 w 316179"/>
              <a:gd name="connsiteY7" fmla="*/ 181785 h 295601"/>
              <a:gd name="connsiteX8" fmla="*/ 44587 w 316179"/>
              <a:gd name="connsiteY8" fmla="*/ 187981 h 295601"/>
              <a:gd name="connsiteX9" fmla="*/ 51470 w 316179"/>
              <a:gd name="connsiteY9" fmla="*/ 204659 h 295601"/>
              <a:gd name="connsiteX10" fmla="*/ 53517 w 316179"/>
              <a:gd name="connsiteY10" fmla="*/ 206705 h 295601"/>
              <a:gd name="connsiteX11" fmla="*/ 71985 w 316179"/>
              <a:gd name="connsiteY11" fmla="*/ 213532 h 295601"/>
              <a:gd name="connsiteX12" fmla="*/ 71920 w 316179"/>
              <a:gd name="connsiteY12" fmla="*/ 215309 h 295601"/>
              <a:gd name="connsiteX13" fmla="*/ 78803 w 316179"/>
              <a:gd name="connsiteY13" fmla="*/ 231987 h 295601"/>
              <a:gd name="connsiteX14" fmla="*/ 80850 w 316179"/>
              <a:gd name="connsiteY14" fmla="*/ 234034 h 295601"/>
              <a:gd name="connsiteX15" fmla="*/ 99305 w 316179"/>
              <a:gd name="connsiteY15" fmla="*/ 240861 h 295601"/>
              <a:gd name="connsiteX16" fmla="*/ 106146 w 316179"/>
              <a:gd name="connsiteY16" fmla="*/ 259334 h 295601"/>
              <a:gd name="connsiteX17" fmla="*/ 108183 w 316179"/>
              <a:gd name="connsiteY17" fmla="*/ 261362 h 295601"/>
              <a:gd name="connsiteX18" fmla="*/ 126633 w 316179"/>
              <a:gd name="connsiteY18" fmla="*/ 268190 h 295601"/>
              <a:gd name="connsiteX19" fmla="*/ 133465 w 316179"/>
              <a:gd name="connsiteY19" fmla="*/ 286654 h 295601"/>
              <a:gd name="connsiteX20" fmla="*/ 133470 w 316179"/>
              <a:gd name="connsiteY20" fmla="*/ 286662 h 295601"/>
              <a:gd name="connsiteX21" fmla="*/ 135516 w 316179"/>
              <a:gd name="connsiteY21" fmla="*/ 288709 h 295601"/>
              <a:gd name="connsiteX22" fmla="*/ 152199 w 316179"/>
              <a:gd name="connsiteY22" fmla="*/ 295602 h 295601"/>
              <a:gd name="connsiteX23" fmla="*/ 168881 w 316179"/>
              <a:gd name="connsiteY23" fmla="*/ 288700 h 295601"/>
              <a:gd name="connsiteX24" fmla="*/ 191048 w 316179"/>
              <a:gd name="connsiteY24" fmla="*/ 266534 h 295601"/>
              <a:gd name="connsiteX25" fmla="*/ 195424 w 316179"/>
              <a:gd name="connsiteY25" fmla="*/ 260497 h 295601"/>
              <a:gd name="connsiteX26" fmla="*/ 219934 w 316179"/>
              <a:gd name="connsiteY26" fmla="*/ 254497 h 295601"/>
              <a:gd name="connsiteX27" fmla="*/ 222074 w 316179"/>
              <a:gd name="connsiteY27" fmla="*/ 252368 h 295601"/>
              <a:gd name="connsiteX28" fmla="*/ 229096 w 316179"/>
              <a:gd name="connsiteY28" fmla="*/ 233076 h 295601"/>
              <a:gd name="connsiteX29" fmla="*/ 248379 w 316179"/>
              <a:gd name="connsiteY29" fmla="*/ 226053 h 295601"/>
              <a:gd name="connsiteX30" fmla="*/ 250509 w 316179"/>
              <a:gd name="connsiteY30" fmla="*/ 223922 h 295601"/>
              <a:gd name="connsiteX31" fmla="*/ 257607 w 316179"/>
              <a:gd name="connsiteY31" fmla="*/ 206732 h 295601"/>
              <a:gd name="connsiteX32" fmla="*/ 257518 w 316179"/>
              <a:gd name="connsiteY32" fmla="*/ 204640 h 295601"/>
              <a:gd name="connsiteX33" fmla="*/ 276819 w 316179"/>
              <a:gd name="connsiteY33" fmla="*/ 197617 h 295601"/>
              <a:gd name="connsiteX34" fmla="*/ 278949 w 316179"/>
              <a:gd name="connsiteY34" fmla="*/ 195487 h 295601"/>
              <a:gd name="connsiteX35" fmla="*/ 284135 w 316179"/>
              <a:gd name="connsiteY35" fmla="*/ 168800 h 295601"/>
              <a:gd name="connsiteX36" fmla="*/ 287948 w 316179"/>
              <a:gd name="connsiteY36" fmla="*/ 164978 h 295601"/>
              <a:gd name="connsiteX37" fmla="*/ 316180 w 316179"/>
              <a:gd name="connsiteY37" fmla="*/ 96833 h 295601"/>
              <a:gd name="connsiteX38" fmla="*/ 78808 w 316179"/>
              <a:gd name="connsiteY38" fmla="*/ 198631 h 295601"/>
              <a:gd name="connsiteX39" fmla="*/ 61604 w 316179"/>
              <a:gd name="connsiteY39" fmla="*/ 198631 h 295601"/>
              <a:gd name="connsiteX40" fmla="*/ 59558 w 316179"/>
              <a:gd name="connsiteY40" fmla="*/ 196584 h 295601"/>
              <a:gd name="connsiteX41" fmla="*/ 56019 w 316179"/>
              <a:gd name="connsiteY41" fmla="*/ 187981 h 295601"/>
              <a:gd name="connsiteX42" fmla="*/ 59558 w 316179"/>
              <a:gd name="connsiteY42" fmla="*/ 179377 h 295601"/>
              <a:gd name="connsiteX43" fmla="*/ 81725 w 316179"/>
              <a:gd name="connsiteY43" fmla="*/ 157210 h 295601"/>
              <a:gd name="connsiteX44" fmla="*/ 90324 w 316179"/>
              <a:gd name="connsiteY44" fmla="*/ 153648 h 295601"/>
              <a:gd name="connsiteX45" fmla="*/ 98928 w 316179"/>
              <a:gd name="connsiteY45" fmla="*/ 157210 h 295601"/>
              <a:gd name="connsiteX46" fmla="*/ 100974 w 316179"/>
              <a:gd name="connsiteY46" fmla="*/ 159247 h 295601"/>
              <a:gd name="connsiteX47" fmla="*/ 100974 w 316179"/>
              <a:gd name="connsiteY47" fmla="*/ 176465 h 295601"/>
              <a:gd name="connsiteX48" fmla="*/ 78808 w 316179"/>
              <a:gd name="connsiteY48" fmla="*/ 198631 h 295601"/>
              <a:gd name="connsiteX49" fmla="*/ 106136 w 316179"/>
              <a:gd name="connsiteY49" fmla="*/ 225960 h 295601"/>
              <a:gd name="connsiteX50" fmla="*/ 88938 w 316179"/>
              <a:gd name="connsiteY50" fmla="*/ 225960 h 295601"/>
              <a:gd name="connsiteX51" fmla="*/ 86891 w 316179"/>
              <a:gd name="connsiteY51" fmla="*/ 223904 h 295601"/>
              <a:gd name="connsiteX52" fmla="*/ 83352 w 316179"/>
              <a:gd name="connsiteY52" fmla="*/ 215309 h 295601"/>
              <a:gd name="connsiteX53" fmla="*/ 86891 w 316179"/>
              <a:gd name="connsiteY53" fmla="*/ 206705 h 295601"/>
              <a:gd name="connsiteX54" fmla="*/ 109058 w 316179"/>
              <a:gd name="connsiteY54" fmla="*/ 184539 h 295601"/>
              <a:gd name="connsiteX55" fmla="*/ 117657 w 316179"/>
              <a:gd name="connsiteY55" fmla="*/ 180995 h 295601"/>
              <a:gd name="connsiteX56" fmla="*/ 126256 w 316179"/>
              <a:gd name="connsiteY56" fmla="*/ 184539 h 295601"/>
              <a:gd name="connsiteX57" fmla="*/ 128308 w 316179"/>
              <a:gd name="connsiteY57" fmla="*/ 186595 h 295601"/>
              <a:gd name="connsiteX58" fmla="*/ 131847 w 316179"/>
              <a:gd name="connsiteY58" fmla="*/ 195189 h 295601"/>
              <a:gd name="connsiteX59" fmla="*/ 128303 w 316179"/>
              <a:gd name="connsiteY59" fmla="*/ 203794 h 295601"/>
              <a:gd name="connsiteX60" fmla="*/ 106136 w 316179"/>
              <a:gd name="connsiteY60" fmla="*/ 225960 h 295601"/>
              <a:gd name="connsiteX61" fmla="*/ 133465 w 316179"/>
              <a:gd name="connsiteY61" fmla="*/ 253288 h 295601"/>
              <a:gd name="connsiteX62" fmla="*/ 116257 w 316179"/>
              <a:gd name="connsiteY62" fmla="*/ 253279 h 295601"/>
              <a:gd name="connsiteX63" fmla="*/ 114220 w 316179"/>
              <a:gd name="connsiteY63" fmla="*/ 251251 h 295601"/>
              <a:gd name="connsiteX64" fmla="*/ 114220 w 316179"/>
              <a:gd name="connsiteY64" fmla="*/ 234034 h 295601"/>
              <a:gd name="connsiteX65" fmla="*/ 136386 w 316179"/>
              <a:gd name="connsiteY65" fmla="*/ 211867 h 295601"/>
              <a:gd name="connsiteX66" fmla="*/ 144990 w 316179"/>
              <a:gd name="connsiteY66" fmla="*/ 208323 h 295601"/>
              <a:gd name="connsiteX67" fmla="*/ 153590 w 316179"/>
              <a:gd name="connsiteY67" fmla="*/ 211867 h 295601"/>
              <a:gd name="connsiteX68" fmla="*/ 155636 w 316179"/>
              <a:gd name="connsiteY68" fmla="*/ 213914 h 295601"/>
              <a:gd name="connsiteX69" fmla="*/ 159175 w 316179"/>
              <a:gd name="connsiteY69" fmla="*/ 222518 h 295601"/>
              <a:gd name="connsiteX70" fmla="*/ 155636 w 316179"/>
              <a:gd name="connsiteY70" fmla="*/ 231113 h 295601"/>
              <a:gd name="connsiteX71" fmla="*/ 155636 w 316179"/>
              <a:gd name="connsiteY71" fmla="*/ 231122 h 295601"/>
              <a:gd name="connsiteX72" fmla="*/ 133465 w 316179"/>
              <a:gd name="connsiteY72" fmla="*/ 253288 h 295601"/>
              <a:gd name="connsiteX73" fmla="*/ 182965 w 316179"/>
              <a:gd name="connsiteY73" fmla="*/ 258460 h 295601"/>
              <a:gd name="connsiteX74" fmla="*/ 160798 w 316179"/>
              <a:gd name="connsiteY74" fmla="*/ 280617 h 295601"/>
              <a:gd name="connsiteX75" fmla="*/ 143595 w 316179"/>
              <a:gd name="connsiteY75" fmla="*/ 280617 h 295601"/>
              <a:gd name="connsiteX76" fmla="*/ 141548 w 316179"/>
              <a:gd name="connsiteY76" fmla="*/ 278570 h 295601"/>
              <a:gd name="connsiteX77" fmla="*/ 141548 w 316179"/>
              <a:gd name="connsiteY77" fmla="*/ 261362 h 295601"/>
              <a:gd name="connsiteX78" fmla="*/ 163720 w 316179"/>
              <a:gd name="connsiteY78" fmla="*/ 239205 h 295601"/>
              <a:gd name="connsiteX79" fmla="*/ 180918 w 316179"/>
              <a:gd name="connsiteY79" fmla="*/ 239196 h 295601"/>
              <a:gd name="connsiteX80" fmla="*/ 182965 w 316179"/>
              <a:gd name="connsiteY80" fmla="*/ 241242 h 295601"/>
              <a:gd name="connsiteX81" fmla="*/ 182965 w 316179"/>
              <a:gd name="connsiteY81" fmla="*/ 258460 h 295601"/>
              <a:gd name="connsiteX82" fmla="*/ 270866 w 316179"/>
              <a:gd name="connsiteY82" fmla="*/ 187413 h 295601"/>
              <a:gd name="connsiteX83" fmla="*/ 268740 w 316179"/>
              <a:gd name="connsiteY83" fmla="*/ 189534 h 295601"/>
              <a:gd name="connsiteX84" fmla="*/ 250509 w 316179"/>
              <a:gd name="connsiteY84" fmla="*/ 189534 h 295601"/>
              <a:gd name="connsiteX85" fmla="*/ 250490 w 316179"/>
              <a:gd name="connsiteY85" fmla="*/ 189525 h 295601"/>
              <a:gd name="connsiteX86" fmla="*/ 199694 w 316179"/>
              <a:gd name="connsiteY86" fmla="*/ 138728 h 295601"/>
              <a:gd name="connsiteX87" fmla="*/ 191611 w 316179"/>
              <a:gd name="connsiteY87" fmla="*/ 138728 h 295601"/>
              <a:gd name="connsiteX88" fmla="*/ 191611 w 316179"/>
              <a:gd name="connsiteY88" fmla="*/ 146802 h 295601"/>
              <a:gd name="connsiteX89" fmla="*/ 242408 w 316179"/>
              <a:gd name="connsiteY89" fmla="*/ 197599 h 295601"/>
              <a:gd name="connsiteX90" fmla="*/ 242426 w 316179"/>
              <a:gd name="connsiteY90" fmla="*/ 197626 h 295601"/>
              <a:gd name="connsiteX91" fmla="*/ 246175 w 316179"/>
              <a:gd name="connsiteY91" fmla="*/ 206732 h 295601"/>
              <a:gd name="connsiteX92" fmla="*/ 242426 w 316179"/>
              <a:gd name="connsiteY92" fmla="*/ 215849 h 295601"/>
              <a:gd name="connsiteX93" fmla="*/ 240296 w 316179"/>
              <a:gd name="connsiteY93" fmla="*/ 217979 h 295601"/>
              <a:gd name="connsiteX94" fmla="*/ 222074 w 316179"/>
              <a:gd name="connsiteY94" fmla="*/ 217979 h 295601"/>
              <a:gd name="connsiteX95" fmla="*/ 171259 w 316179"/>
              <a:gd name="connsiteY95" fmla="*/ 167164 h 295601"/>
              <a:gd name="connsiteX96" fmla="*/ 163175 w 316179"/>
              <a:gd name="connsiteY96" fmla="*/ 167164 h 295601"/>
              <a:gd name="connsiteX97" fmla="*/ 163175 w 316179"/>
              <a:gd name="connsiteY97" fmla="*/ 175237 h 295601"/>
              <a:gd name="connsiteX98" fmla="*/ 213991 w 316179"/>
              <a:gd name="connsiteY98" fmla="*/ 226053 h 295601"/>
              <a:gd name="connsiteX99" fmla="*/ 214000 w 316179"/>
              <a:gd name="connsiteY99" fmla="*/ 244284 h 295601"/>
              <a:gd name="connsiteX100" fmla="*/ 211856 w 316179"/>
              <a:gd name="connsiteY100" fmla="*/ 246415 h 295601"/>
              <a:gd name="connsiteX101" fmla="*/ 197935 w 316179"/>
              <a:gd name="connsiteY101" fmla="*/ 249242 h 295601"/>
              <a:gd name="connsiteX102" fmla="*/ 191053 w 316179"/>
              <a:gd name="connsiteY102" fmla="*/ 233168 h 295601"/>
              <a:gd name="connsiteX103" fmla="*/ 189006 w 316179"/>
              <a:gd name="connsiteY103" fmla="*/ 231113 h 295601"/>
              <a:gd name="connsiteX104" fmla="*/ 170542 w 316179"/>
              <a:gd name="connsiteY104" fmla="*/ 224285 h 295601"/>
              <a:gd name="connsiteX105" fmla="*/ 170607 w 316179"/>
              <a:gd name="connsiteY105" fmla="*/ 222518 h 295601"/>
              <a:gd name="connsiteX106" fmla="*/ 163720 w 316179"/>
              <a:gd name="connsiteY106" fmla="*/ 205840 h 295601"/>
              <a:gd name="connsiteX107" fmla="*/ 161673 w 316179"/>
              <a:gd name="connsiteY107" fmla="*/ 203794 h 295601"/>
              <a:gd name="connsiteX108" fmla="*/ 143213 w 316179"/>
              <a:gd name="connsiteY108" fmla="*/ 196966 h 295601"/>
              <a:gd name="connsiteX109" fmla="*/ 143279 w 316179"/>
              <a:gd name="connsiteY109" fmla="*/ 195189 h 295601"/>
              <a:gd name="connsiteX110" fmla="*/ 136386 w 316179"/>
              <a:gd name="connsiteY110" fmla="*/ 178512 h 295601"/>
              <a:gd name="connsiteX111" fmla="*/ 134340 w 316179"/>
              <a:gd name="connsiteY111" fmla="*/ 176465 h 295601"/>
              <a:gd name="connsiteX112" fmla="*/ 115885 w 316179"/>
              <a:gd name="connsiteY112" fmla="*/ 169637 h 295601"/>
              <a:gd name="connsiteX113" fmla="*/ 109053 w 316179"/>
              <a:gd name="connsiteY113" fmla="*/ 151165 h 295601"/>
              <a:gd name="connsiteX114" fmla="*/ 107006 w 316179"/>
              <a:gd name="connsiteY114" fmla="*/ 149118 h 295601"/>
              <a:gd name="connsiteX115" fmla="*/ 73641 w 316179"/>
              <a:gd name="connsiteY115" fmla="*/ 149127 h 295601"/>
              <a:gd name="connsiteX116" fmla="*/ 51475 w 316179"/>
              <a:gd name="connsiteY116" fmla="*/ 171293 h 295601"/>
              <a:gd name="connsiteX117" fmla="*/ 51275 w 316179"/>
              <a:gd name="connsiteY117" fmla="*/ 171498 h 295601"/>
              <a:gd name="connsiteX118" fmla="*/ 36257 w 316179"/>
              <a:gd name="connsiteY118" fmla="*/ 156485 h 295601"/>
              <a:gd name="connsiteX119" fmla="*/ 36257 w 316179"/>
              <a:gd name="connsiteY119" fmla="*/ 36343 h 295601"/>
              <a:gd name="connsiteX120" fmla="*/ 128168 w 316179"/>
              <a:gd name="connsiteY120" fmla="*/ 17647 h 295601"/>
              <a:gd name="connsiteX121" fmla="*/ 149883 w 316179"/>
              <a:gd name="connsiteY121" fmla="*/ 30465 h 295601"/>
              <a:gd name="connsiteX122" fmla="*/ 85975 w 316179"/>
              <a:gd name="connsiteY122" fmla="*/ 94376 h 295601"/>
              <a:gd name="connsiteX123" fmla="*/ 84473 w 316179"/>
              <a:gd name="connsiteY123" fmla="*/ 99800 h 295601"/>
              <a:gd name="connsiteX124" fmla="*/ 84473 w 316179"/>
              <a:gd name="connsiteY124" fmla="*/ 99810 h 295601"/>
              <a:gd name="connsiteX125" fmla="*/ 84477 w 316179"/>
              <a:gd name="connsiteY125" fmla="*/ 99818 h 295601"/>
              <a:gd name="connsiteX126" fmla="*/ 84477 w 316179"/>
              <a:gd name="connsiteY126" fmla="*/ 99828 h 295601"/>
              <a:gd name="connsiteX127" fmla="*/ 84482 w 316179"/>
              <a:gd name="connsiteY127" fmla="*/ 99837 h 295601"/>
              <a:gd name="connsiteX128" fmla="*/ 84482 w 316179"/>
              <a:gd name="connsiteY128" fmla="*/ 99847 h 295601"/>
              <a:gd name="connsiteX129" fmla="*/ 84538 w 316179"/>
              <a:gd name="connsiteY129" fmla="*/ 100042 h 295601"/>
              <a:gd name="connsiteX130" fmla="*/ 85534 w 316179"/>
              <a:gd name="connsiteY130" fmla="*/ 101957 h 295601"/>
              <a:gd name="connsiteX131" fmla="*/ 119889 w 316179"/>
              <a:gd name="connsiteY131" fmla="*/ 121128 h 295601"/>
              <a:gd name="connsiteX132" fmla="*/ 159566 w 316179"/>
              <a:gd name="connsiteY132" fmla="*/ 103381 h 295601"/>
              <a:gd name="connsiteX133" fmla="*/ 182318 w 316179"/>
              <a:gd name="connsiteY133" fmla="*/ 80639 h 295601"/>
              <a:gd name="connsiteX134" fmla="*/ 270866 w 316179"/>
              <a:gd name="connsiteY134" fmla="*/ 169182 h 295601"/>
              <a:gd name="connsiteX135" fmla="*/ 270866 w 316179"/>
              <a:gd name="connsiteY135" fmla="*/ 187413 h 295601"/>
              <a:gd name="connsiteX136" fmla="*/ 279861 w 316179"/>
              <a:gd name="connsiteY136" fmla="*/ 156903 h 295601"/>
              <a:gd name="connsiteX137" fmla="*/ 277307 w 316179"/>
              <a:gd name="connsiteY137" fmla="*/ 159462 h 295601"/>
              <a:gd name="connsiteX138" fmla="*/ 186360 w 316179"/>
              <a:gd name="connsiteY138" fmla="*/ 68518 h 295601"/>
              <a:gd name="connsiteX139" fmla="*/ 182318 w 316179"/>
              <a:gd name="connsiteY139" fmla="*/ 66843 h 295601"/>
              <a:gd name="connsiteX140" fmla="*/ 178277 w 316179"/>
              <a:gd name="connsiteY140" fmla="*/ 68518 h 295601"/>
              <a:gd name="connsiteX141" fmla="*/ 151483 w 316179"/>
              <a:gd name="connsiteY141" fmla="*/ 95307 h 295601"/>
              <a:gd name="connsiteX142" fmla="*/ 120764 w 316179"/>
              <a:gd name="connsiteY142" fmla="*/ 109735 h 295601"/>
              <a:gd name="connsiteX143" fmla="*/ 97928 w 316179"/>
              <a:gd name="connsiteY143" fmla="*/ 98582 h 295601"/>
              <a:gd name="connsiteX144" fmla="*/ 159738 w 316179"/>
              <a:gd name="connsiteY144" fmla="*/ 36771 h 295601"/>
              <a:gd name="connsiteX145" fmla="*/ 219804 w 316179"/>
              <a:gd name="connsiteY145" fmla="*/ 11898 h 295601"/>
              <a:gd name="connsiteX146" fmla="*/ 279866 w 316179"/>
              <a:gd name="connsiteY146" fmla="*/ 36771 h 295601"/>
              <a:gd name="connsiteX147" fmla="*/ 304748 w 316179"/>
              <a:gd name="connsiteY147" fmla="*/ 96833 h 295601"/>
              <a:gd name="connsiteX148" fmla="*/ 279861 w 316179"/>
              <a:gd name="connsiteY148" fmla="*/ 156903 h 29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316179" h="295601">
                <a:moveTo>
                  <a:pt x="316180" y="96833"/>
                </a:moveTo>
                <a:cubicBezTo>
                  <a:pt x="316180" y="71094"/>
                  <a:pt x="306153" y="46891"/>
                  <a:pt x="287948" y="28697"/>
                </a:cubicBezTo>
                <a:cubicBezTo>
                  <a:pt x="269750" y="10494"/>
                  <a:pt x="245547" y="466"/>
                  <a:pt x="219804" y="466"/>
                </a:cubicBezTo>
                <a:cubicBezTo>
                  <a:pt x="197089" y="466"/>
                  <a:pt x="175574" y="8271"/>
                  <a:pt x="158320" y="22614"/>
                </a:cubicBezTo>
                <a:cubicBezTo>
                  <a:pt x="150552" y="16075"/>
                  <a:pt x="141874" y="10847"/>
                  <a:pt x="132446" y="7043"/>
                </a:cubicBezTo>
                <a:cubicBezTo>
                  <a:pt x="96500" y="-7468"/>
                  <a:pt x="55581" y="848"/>
                  <a:pt x="28174" y="28269"/>
                </a:cubicBezTo>
                <a:cubicBezTo>
                  <a:pt x="-9391" y="65840"/>
                  <a:pt x="-9391" y="126989"/>
                  <a:pt x="28174" y="164559"/>
                </a:cubicBezTo>
                <a:lnTo>
                  <a:pt x="45396" y="181785"/>
                </a:lnTo>
                <a:cubicBezTo>
                  <a:pt x="44861" y="183776"/>
                  <a:pt x="44587" y="185859"/>
                  <a:pt x="44587" y="187981"/>
                </a:cubicBezTo>
                <a:cubicBezTo>
                  <a:pt x="44587" y="194297"/>
                  <a:pt x="47033" y="200222"/>
                  <a:pt x="51470" y="204659"/>
                </a:cubicBezTo>
                <a:lnTo>
                  <a:pt x="53517" y="206705"/>
                </a:lnTo>
                <a:cubicBezTo>
                  <a:pt x="58386" y="211570"/>
                  <a:pt x="65130" y="214072"/>
                  <a:pt x="71985" y="213532"/>
                </a:cubicBezTo>
                <a:cubicBezTo>
                  <a:pt x="71943" y="214128"/>
                  <a:pt x="71920" y="214713"/>
                  <a:pt x="71920" y="215309"/>
                </a:cubicBezTo>
                <a:cubicBezTo>
                  <a:pt x="71920" y="221625"/>
                  <a:pt x="74367" y="227550"/>
                  <a:pt x="78803" y="231987"/>
                </a:cubicBezTo>
                <a:lnTo>
                  <a:pt x="80850" y="234034"/>
                </a:lnTo>
                <a:cubicBezTo>
                  <a:pt x="85715" y="238898"/>
                  <a:pt x="92500" y="241465"/>
                  <a:pt x="99305" y="240861"/>
                </a:cubicBezTo>
                <a:cubicBezTo>
                  <a:pt x="98807" y="247484"/>
                  <a:pt x="101091" y="254283"/>
                  <a:pt x="106146" y="259334"/>
                </a:cubicBezTo>
                <a:lnTo>
                  <a:pt x="108183" y="261362"/>
                </a:lnTo>
                <a:cubicBezTo>
                  <a:pt x="113048" y="266226"/>
                  <a:pt x="119825" y="268794"/>
                  <a:pt x="126633" y="268190"/>
                </a:cubicBezTo>
                <a:cubicBezTo>
                  <a:pt x="126140" y="274812"/>
                  <a:pt x="128414" y="281603"/>
                  <a:pt x="133465" y="286654"/>
                </a:cubicBezTo>
                <a:cubicBezTo>
                  <a:pt x="133465" y="286662"/>
                  <a:pt x="133470" y="286662"/>
                  <a:pt x="133470" y="286662"/>
                </a:cubicBezTo>
                <a:lnTo>
                  <a:pt x="135516" y="288709"/>
                </a:lnTo>
                <a:cubicBezTo>
                  <a:pt x="140116" y="293304"/>
                  <a:pt x="146157" y="295602"/>
                  <a:pt x="152199" y="295602"/>
                </a:cubicBezTo>
                <a:cubicBezTo>
                  <a:pt x="158241" y="295602"/>
                  <a:pt x="164282" y="293304"/>
                  <a:pt x="168881" y="288700"/>
                </a:cubicBezTo>
                <a:lnTo>
                  <a:pt x="191048" y="266534"/>
                </a:lnTo>
                <a:cubicBezTo>
                  <a:pt x="192866" y="264720"/>
                  <a:pt x="194322" y="262674"/>
                  <a:pt x="195424" y="260497"/>
                </a:cubicBezTo>
                <a:cubicBezTo>
                  <a:pt x="203884" y="263158"/>
                  <a:pt x="213376" y="261064"/>
                  <a:pt x="219934" y="254497"/>
                </a:cubicBezTo>
                <a:lnTo>
                  <a:pt x="222074" y="252368"/>
                </a:lnTo>
                <a:cubicBezTo>
                  <a:pt x="227348" y="247094"/>
                  <a:pt x="229692" y="239978"/>
                  <a:pt x="229096" y="233076"/>
                </a:cubicBezTo>
                <a:cubicBezTo>
                  <a:pt x="236171" y="233661"/>
                  <a:pt x="243310" y="231140"/>
                  <a:pt x="248379" y="226053"/>
                </a:cubicBezTo>
                <a:lnTo>
                  <a:pt x="250509" y="223922"/>
                </a:lnTo>
                <a:cubicBezTo>
                  <a:pt x="255085" y="219346"/>
                  <a:pt x="257607" y="213235"/>
                  <a:pt x="257607" y="206732"/>
                </a:cubicBezTo>
                <a:cubicBezTo>
                  <a:pt x="257607" y="206026"/>
                  <a:pt x="257579" y="205328"/>
                  <a:pt x="257518" y="204640"/>
                </a:cubicBezTo>
                <a:cubicBezTo>
                  <a:pt x="264397" y="205151"/>
                  <a:pt x="271536" y="202891"/>
                  <a:pt x="276819" y="197617"/>
                </a:cubicBezTo>
                <a:lnTo>
                  <a:pt x="278949" y="195487"/>
                </a:lnTo>
                <a:cubicBezTo>
                  <a:pt x="286149" y="188287"/>
                  <a:pt x="287879" y="177655"/>
                  <a:pt x="284135" y="168800"/>
                </a:cubicBezTo>
                <a:lnTo>
                  <a:pt x="287948" y="164978"/>
                </a:lnTo>
                <a:cubicBezTo>
                  <a:pt x="306153" y="146783"/>
                  <a:pt x="316180" y="122580"/>
                  <a:pt x="316180" y="96833"/>
                </a:cubicBezTo>
                <a:close/>
                <a:moveTo>
                  <a:pt x="78808" y="198631"/>
                </a:moveTo>
                <a:cubicBezTo>
                  <a:pt x="74246" y="203189"/>
                  <a:pt x="66167" y="203189"/>
                  <a:pt x="61604" y="198631"/>
                </a:cubicBezTo>
                <a:lnTo>
                  <a:pt x="59558" y="196584"/>
                </a:lnTo>
                <a:cubicBezTo>
                  <a:pt x="57274" y="194297"/>
                  <a:pt x="56019" y="191236"/>
                  <a:pt x="56019" y="187981"/>
                </a:cubicBezTo>
                <a:cubicBezTo>
                  <a:pt x="56019" y="184715"/>
                  <a:pt x="57274" y="181664"/>
                  <a:pt x="59558" y="179377"/>
                </a:cubicBezTo>
                <a:lnTo>
                  <a:pt x="81725" y="157210"/>
                </a:lnTo>
                <a:cubicBezTo>
                  <a:pt x="84092" y="154838"/>
                  <a:pt x="87207" y="153648"/>
                  <a:pt x="90324" y="153648"/>
                </a:cubicBezTo>
                <a:cubicBezTo>
                  <a:pt x="93439" y="153648"/>
                  <a:pt x="96556" y="154838"/>
                  <a:pt x="98928" y="157210"/>
                </a:cubicBezTo>
                <a:lnTo>
                  <a:pt x="100974" y="159247"/>
                </a:lnTo>
                <a:cubicBezTo>
                  <a:pt x="105713" y="163991"/>
                  <a:pt x="105713" y="171721"/>
                  <a:pt x="100974" y="176465"/>
                </a:cubicBezTo>
                <a:lnTo>
                  <a:pt x="78808" y="198631"/>
                </a:lnTo>
                <a:close/>
                <a:moveTo>
                  <a:pt x="106136" y="225960"/>
                </a:moveTo>
                <a:cubicBezTo>
                  <a:pt x="101574" y="230517"/>
                  <a:pt x="93500" y="230517"/>
                  <a:pt x="88938" y="225960"/>
                </a:cubicBezTo>
                <a:lnTo>
                  <a:pt x="86891" y="223904"/>
                </a:lnTo>
                <a:cubicBezTo>
                  <a:pt x="84608" y="221625"/>
                  <a:pt x="83352" y="218574"/>
                  <a:pt x="83352" y="215309"/>
                </a:cubicBezTo>
                <a:cubicBezTo>
                  <a:pt x="83352" y="212053"/>
                  <a:pt x="84608" y="208994"/>
                  <a:pt x="86891" y="206705"/>
                </a:cubicBezTo>
                <a:lnTo>
                  <a:pt x="109058" y="184539"/>
                </a:lnTo>
                <a:cubicBezTo>
                  <a:pt x="111341" y="182260"/>
                  <a:pt x="114396" y="180995"/>
                  <a:pt x="117657" y="180995"/>
                </a:cubicBezTo>
                <a:cubicBezTo>
                  <a:pt x="120917" y="180995"/>
                  <a:pt x="123973" y="182260"/>
                  <a:pt x="126256" y="184539"/>
                </a:cubicBezTo>
                <a:lnTo>
                  <a:pt x="128308" y="186595"/>
                </a:lnTo>
                <a:cubicBezTo>
                  <a:pt x="130591" y="188873"/>
                  <a:pt x="131847" y="191925"/>
                  <a:pt x="131847" y="195189"/>
                </a:cubicBezTo>
                <a:cubicBezTo>
                  <a:pt x="131847" y="198445"/>
                  <a:pt x="130591" y="201505"/>
                  <a:pt x="128303" y="203794"/>
                </a:cubicBezTo>
                <a:lnTo>
                  <a:pt x="106136" y="225960"/>
                </a:lnTo>
                <a:close/>
                <a:moveTo>
                  <a:pt x="133465" y="253288"/>
                </a:moveTo>
                <a:cubicBezTo>
                  <a:pt x="128898" y="257846"/>
                  <a:pt x="120843" y="257855"/>
                  <a:pt x="116257" y="253279"/>
                </a:cubicBezTo>
                <a:lnTo>
                  <a:pt x="114220" y="251251"/>
                </a:lnTo>
                <a:cubicBezTo>
                  <a:pt x="109476" y="246498"/>
                  <a:pt x="109476" y="238787"/>
                  <a:pt x="114220" y="234034"/>
                </a:cubicBezTo>
                <a:lnTo>
                  <a:pt x="136386" y="211867"/>
                </a:lnTo>
                <a:cubicBezTo>
                  <a:pt x="138670" y="209589"/>
                  <a:pt x="141725" y="208323"/>
                  <a:pt x="144990" y="208323"/>
                </a:cubicBezTo>
                <a:cubicBezTo>
                  <a:pt x="148250" y="208323"/>
                  <a:pt x="151306" y="209589"/>
                  <a:pt x="153590" y="211867"/>
                </a:cubicBezTo>
                <a:lnTo>
                  <a:pt x="155636" y="213914"/>
                </a:lnTo>
                <a:cubicBezTo>
                  <a:pt x="157920" y="216202"/>
                  <a:pt x="159175" y="219263"/>
                  <a:pt x="159175" y="222518"/>
                </a:cubicBezTo>
                <a:cubicBezTo>
                  <a:pt x="159175" y="225782"/>
                  <a:pt x="157920" y="228834"/>
                  <a:pt x="155636" y="231113"/>
                </a:cubicBezTo>
                <a:cubicBezTo>
                  <a:pt x="155636" y="231113"/>
                  <a:pt x="155636" y="231113"/>
                  <a:pt x="155636" y="231122"/>
                </a:cubicBezTo>
                <a:lnTo>
                  <a:pt x="133465" y="253288"/>
                </a:lnTo>
                <a:close/>
                <a:moveTo>
                  <a:pt x="182965" y="258460"/>
                </a:moveTo>
                <a:lnTo>
                  <a:pt x="160798" y="280617"/>
                </a:lnTo>
                <a:cubicBezTo>
                  <a:pt x="156063" y="285360"/>
                  <a:pt x="148339" y="285360"/>
                  <a:pt x="143595" y="280617"/>
                </a:cubicBezTo>
                <a:lnTo>
                  <a:pt x="141548" y="278570"/>
                </a:lnTo>
                <a:cubicBezTo>
                  <a:pt x="136805" y="273827"/>
                  <a:pt x="136810" y="266106"/>
                  <a:pt x="141548" y="261362"/>
                </a:cubicBezTo>
                <a:lnTo>
                  <a:pt x="163720" y="239205"/>
                </a:lnTo>
                <a:cubicBezTo>
                  <a:pt x="168458" y="234462"/>
                  <a:pt x="176179" y="234471"/>
                  <a:pt x="180918" y="239196"/>
                </a:cubicBezTo>
                <a:lnTo>
                  <a:pt x="182965" y="241242"/>
                </a:lnTo>
                <a:cubicBezTo>
                  <a:pt x="187704" y="245986"/>
                  <a:pt x="187704" y="253716"/>
                  <a:pt x="182965" y="258460"/>
                </a:cubicBezTo>
                <a:close/>
                <a:moveTo>
                  <a:pt x="270866" y="187413"/>
                </a:moveTo>
                <a:lnTo>
                  <a:pt x="268740" y="189534"/>
                </a:lnTo>
                <a:cubicBezTo>
                  <a:pt x="263708" y="194557"/>
                  <a:pt x="255532" y="194557"/>
                  <a:pt x="250509" y="189534"/>
                </a:cubicBezTo>
                <a:cubicBezTo>
                  <a:pt x="250500" y="189534"/>
                  <a:pt x="250495" y="189525"/>
                  <a:pt x="250490" y="189525"/>
                </a:cubicBezTo>
                <a:lnTo>
                  <a:pt x="199694" y="138728"/>
                </a:lnTo>
                <a:cubicBezTo>
                  <a:pt x="197461" y="136495"/>
                  <a:pt x="193842" y="136495"/>
                  <a:pt x="191611" y="138728"/>
                </a:cubicBezTo>
                <a:cubicBezTo>
                  <a:pt x="189378" y="140951"/>
                  <a:pt x="189378" y="144579"/>
                  <a:pt x="191611" y="146802"/>
                </a:cubicBezTo>
                <a:lnTo>
                  <a:pt x="242408" y="197599"/>
                </a:lnTo>
                <a:cubicBezTo>
                  <a:pt x="242417" y="197607"/>
                  <a:pt x="242421" y="197617"/>
                  <a:pt x="242426" y="197626"/>
                </a:cubicBezTo>
                <a:cubicBezTo>
                  <a:pt x="244844" y="200035"/>
                  <a:pt x="246175" y="203273"/>
                  <a:pt x="246175" y="206732"/>
                </a:cubicBezTo>
                <a:cubicBezTo>
                  <a:pt x="246175" y="210184"/>
                  <a:pt x="244844" y="213421"/>
                  <a:pt x="242426" y="215849"/>
                </a:cubicBezTo>
                <a:lnTo>
                  <a:pt x="240296" y="217979"/>
                </a:lnTo>
                <a:cubicBezTo>
                  <a:pt x="235459" y="222815"/>
                  <a:pt x="226910" y="222815"/>
                  <a:pt x="222074" y="217979"/>
                </a:cubicBezTo>
                <a:lnTo>
                  <a:pt x="171259" y="167164"/>
                </a:lnTo>
                <a:cubicBezTo>
                  <a:pt x="169026" y="164931"/>
                  <a:pt x="165407" y="164931"/>
                  <a:pt x="163175" y="167164"/>
                </a:cubicBezTo>
                <a:cubicBezTo>
                  <a:pt x="160942" y="169386"/>
                  <a:pt x="160942" y="173014"/>
                  <a:pt x="163175" y="175237"/>
                </a:cubicBezTo>
                <a:lnTo>
                  <a:pt x="213991" y="226053"/>
                </a:lnTo>
                <a:cubicBezTo>
                  <a:pt x="219018" y="231085"/>
                  <a:pt x="219018" y="239261"/>
                  <a:pt x="214000" y="244284"/>
                </a:cubicBezTo>
                <a:lnTo>
                  <a:pt x="211856" y="246415"/>
                </a:lnTo>
                <a:cubicBezTo>
                  <a:pt x="208214" y="250079"/>
                  <a:pt x="202623" y="251103"/>
                  <a:pt x="197935" y="249242"/>
                </a:cubicBezTo>
                <a:cubicBezTo>
                  <a:pt x="197787" y="243409"/>
                  <a:pt x="195494" y="237614"/>
                  <a:pt x="191053" y="233168"/>
                </a:cubicBezTo>
                <a:lnTo>
                  <a:pt x="189006" y="231113"/>
                </a:lnTo>
                <a:cubicBezTo>
                  <a:pt x="183951" y="226071"/>
                  <a:pt x="177104" y="223914"/>
                  <a:pt x="170542" y="224285"/>
                </a:cubicBezTo>
                <a:cubicBezTo>
                  <a:pt x="170584" y="223699"/>
                  <a:pt x="170607" y="223113"/>
                  <a:pt x="170607" y="222518"/>
                </a:cubicBezTo>
                <a:cubicBezTo>
                  <a:pt x="170607" y="216212"/>
                  <a:pt x="168161" y="210277"/>
                  <a:pt x="163720" y="205840"/>
                </a:cubicBezTo>
                <a:lnTo>
                  <a:pt x="161673" y="203794"/>
                </a:lnTo>
                <a:cubicBezTo>
                  <a:pt x="156813" y="198929"/>
                  <a:pt x="150004" y="196436"/>
                  <a:pt x="143213" y="196966"/>
                </a:cubicBezTo>
                <a:cubicBezTo>
                  <a:pt x="143255" y="196371"/>
                  <a:pt x="143279" y="195784"/>
                  <a:pt x="143279" y="195189"/>
                </a:cubicBezTo>
                <a:cubicBezTo>
                  <a:pt x="143279" y="188873"/>
                  <a:pt x="140827" y="182948"/>
                  <a:pt x="136386" y="178512"/>
                </a:cubicBezTo>
                <a:lnTo>
                  <a:pt x="134340" y="176465"/>
                </a:lnTo>
                <a:cubicBezTo>
                  <a:pt x="129479" y="171600"/>
                  <a:pt x="122684" y="169116"/>
                  <a:pt x="115885" y="169637"/>
                </a:cubicBezTo>
                <a:cubicBezTo>
                  <a:pt x="116382" y="163015"/>
                  <a:pt x="114104" y="156215"/>
                  <a:pt x="109053" y="151165"/>
                </a:cubicBezTo>
                <a:lnTo>
                  <a:pt x="107006" y="149118"/>
                </a:lnTo>
                <a:cubicBezTo>
                  <a:pt x="97807" y="139928"/>
                  <a:pt x="82840" y="139918"/>
                  <a:pt x="73641" y="149127"/>
                </a:cubicBezTo>
                <a:lnTo>
                  <a:pt x="51475" y="171293"/>
                </a:lnTo>
                <a:cubicBezTo>
                  <a:pt x="51410" y="171368"/>
                  <a:pt x="51340" y="171433"/>
                  <a:pt x="51275" y="171498"/>
                </a:cubicBezTo>
                <a:lnTo>
                  <a:pt x="36257" y="156485"/>
                </a:lnTo>
                <a:cubicBezTo>
                  <a:pt x="3143" y="123361"/>
                  <a:pt x="3143" y="69467"/>
                  <a:pt x="36257" y="36343"/>
                </a:cubicBezTo>
                <a:cubicBezTo>
                  <a:pt x="60418" y="12187"/>
                  <a:pt x="96495" y="4857"/>
                  <a:pt x="128168" y="17647"/>
                </a:cubicBezTo>
                <a:cubicBezTo>
                  <a:pt x="136037" y="20819"/>
                  <a:pt x="143320" y="25116"/>
                  <a:pt x="149883" y="30465"/>
                </a:cubicBezTo>
                <a:lnTo>
                  <a:pt x="85975" y="94376"/>
                </a:lnTo>
                <a:cubicBezTo>
                  <a:pt x="84505" y="95846"/>
                  <a:pt x="84003" y="97921"/>
                  <a:pt x="84473" y="99800"/>
                </a:cubicBezTo>
                <a:cubicBezTo>
                  <a:pt x="84473" y="99810"/>
                  <a:pt x="84473" y="99810"/>
                  <a:pt x="84473" y="99810"/>
                </a:cubicBezTo>
                <a:cubicBezTo>
                  <a:pt x="84473" y="99810"/>
                  <a:pt x="84473" y="99810"/>
                  <a:pt x="84477" y="99818"/>
                </a:cubicBezTo>
                <a:cubicBezTo>
                  <a:pt x="84477" y="99818"/>
                  <a:pt x="84477" y="99818"/>
                  <a:pt x="84477" y="99828"/>
                </a:cubicBezTo>
                <a:cubicBezTo>
                  <a:pt x="84477" y="99837"/>
                  <a:pt x="84482" y="99837"/>
                  <a:pt x="84482" y="99837"/>
                </a:cubicBezTo>
                <a:lnTo>
                  <a:pt x="84482" y="99847"/>
                </a:lnTo>
                <a:cubicBezTo>
                  <a:pt x="84501" y="99911"/>
                  <a:pt x="84519" y="99976"/>
                  <a:pt x="84538" y="100042"/>
                </a:cubicBezTo>
                <a:cubicBezTo>
                  <a:pt x="84738" y="100721"/>
                  <a:pt x="85068" y="101372"/>
                  <a:pt x="85534" y="101957"/>
                </a:cubicBezTo>
                <a:cubicBezTo>
                  <a:pt x="86733" y="103511"/>
                  <a:pt x="99737" y="119734"/>
                  <a:pt x="119889" y="121128"/>
                </a:cubicBezTo>
                <a:cubicBezTo>
                  <a:pt x="133591" y="122059"/>
                  <a:pt x="146855" y="116106"/>
                  <a:pt x="159566" y="103381"/>
                </a:cubicBezTo>
                <a:lnTo>
                  <a:pt x="182318" y="80639"/>
                </a:lnTo>
                <a:lnTo>
                  <a:pt x="270866" y="169182"/>
                </a:lnTo>
                <a:cubicBezTo>
                  <a:pt x="275889" y="174214"/>
                  <a:pt x="275889" y="182381"/>
                  <a:pt x="270866" y="187413"/>
                </a:cubicBezTo>
                <a:close/>
                <a:moveTo>
                  <a:pt x="279861" y="156903"/>
                </a:moveTo>
                <a:lnTo>
                  <a:pt x="277307" y="159462"/>
                </a:lnTo>
                <a:lnTo>
                  <a:pt x="186360" y="68518"/>
                </a:lnTo>
                <a:cubicBezTo>
                  <a:pt x="185243" y="67402"/>
                  <a:pt x="183778" y="66843"/>
                  <a:pt x="182318" y="66843"/>
                </a:cubicBezTo>
                <a:cubicBezTo>
                  <a:pt x="180858" y="66843"/>
                  <a:pt x="179393" y="67402"/>
                  <a:pt x="178277" y="68518"/>
                </a:cubicBezTo>
                <a:lnTo>
                  <a:pt x="151483" y="95307"/>
                </a:lnTo>
                <a:cubicBezTo>
                  <a:pt x="141246" y="105548"/>
                  <a:pt x="130916" y="110338"/>
                  <a:pt x="120764" y="109735"/>
                </a:cubicBezTo>
                <a:cubicBezTo>
                  <a:pt x="110411" y="109046"/>
                  <a:pt x="102240" y="102739"/>
                  <a:pt x="97928" y="98582"/>
                </a:cubicBezTo>
                <a:lnTo>
                  <a:pt x="159738" y="36771"/>
                </a:lnTo>
                <a:cubicBezTo>
                  <a:pt x="175784" y="20735"/>
                  <a:pt x="197117" y="11898"/>
                  <a:pt x="219804" y="11898"/>
                </a:cubicBezTo>
                <a:cubicBezTo>
                  <a:pt x="242496" y="11898"/>
                  <a:pt x="263824" y="20735"/>
                  <a:pt x="279866" y="36771"/>
                </a:cubicBezTo>
                <a:cubicBezTo>
                  <a:pt x="295911" y="52817"/>
                  <a:pt x="304748" y="74145"/>
                  <a:pt x="304748" y="96833"/>
                </a:cubicBezTo>
                <a:cubicBezTo>
                  <a:pt x="304748" y="119529"/>
                  <a:pt x="295911" y="140858"/>
                  <a:pt x="279861" y="15690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ptos Display" panose="020B0004020202020204" pitchFamily="34" charset="0"/>
            </a:endParaRPr>
          </a:p>
        </p:txBody>
      </p:sp>
    </p:spTree>
    <p:extLst>
      <p:ext uri="{BB962C8B-B14F-4D97-AF65-F5344CB8AC3E}">
        <p14:creationId xmlns:p14="http://schemas.microsoft.com/office/powerpoint/2010/main" val="413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FA67C-9B20-2FDA-E319-C74B31344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6AA47-6320-85DA-EC35-4807832A8287}"/>
              </a:ext>
            </a:extLst>
          </p:cNvPr>
          <p:cNvSpPr>
            <a:spLocks noGrp="1"/>
          </p:cNvSpPr>
          <p:nvPr>
            <p:ph type="title"/>
          </p:nvPr>
        </p:nvSpPr>
        <p:spPr/>
        <p:txBody>
          <a:bodyPr/>
          <a:lstStyle/>
          <a:p>
            <a:r>
              <a:rPr lang="en-US">
                <a:latin typeface="Calibri"/>
                <a:ea typeface="Calibri"/>
                <a:cs typeface="Calibri"/>
              </a:rPr>
              <a:t>A Case study</a:t>
            </a:r>
          </a:p>
        </p:txBody>
      </p:sp>
      <p:sp>
        <p:nvSpPr>
          <p:cNvPr id="3" name="Text Placeholder 2">
            <a:extLst>
              <a:ext uri="{FF2B5EF4-FFF2-40B4-BE49-F238E27FC236}">
                <a16:creationId xmlns:a16="http://schemas.microsoft.com/office/drawing/2014/main" id="{CAD47AA8-DAF9-B84F-5553-8DC87E0B56A1}"/>
              </a:ext>
            </a:extLst>
          </p:cNvPr>
          <p:cNvSpPr>
            <a:spLocks noGrp="1"/>
          </p:cNvSpPr>
          <p:nvPr>
            <p:ph type="body" sz="quarter" idx="10"/>
          </p:nvPr>
        </p:nvSpPr>
        <p:spPr/>
        <p:txBody>
          <a:bodyPr/>
          <a:lstStyle/>
          <a:p>
            <a:r>
              <a:rPr lang="en-US">
                <a:latin typeface="Calibri"/>
                <a:ea typeface="Calibri"/>
                <a:cs typeface="Calibri"/>
              </a:rPr>
              <a:t>02</a:t>
            </a:r>
          </a:p>
        </p:txBody>
      </p:sp>
      <p:sp>
        <p:nvSpPr>
          <p:cNvPr id="4" name="Footer Placeholder 4">
            <a:extLst>
              <a:ext uri="{FF2B5EF4-FFF2-40B4-BE49-F238E27FC236}">
                <a16:creationId xmlns:a16="http://schemas.microsoft.com/office/drawing/2014/main" id="{4A0BAB79-CAC6-F2E0-72F3-ED15834C017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Calibri"/>
                <a:ea typeface="Calibri"/>
                <a:cs typeface="Calibri"/>
              </a:rPr>
              <a:t>Presented at the 2026 All Actuaries Summit</a:t>
            </a:r>
          </a:p>
        </p:txBody>
      </p:sp>
    </p:spTree>
    <p:extLst>
      <p:ext uri="{BB962C8B-B14F-4D97-AF65-F5344CB8AC3E}">
        <p14:creationId xmlns:p14="http://schemas.microsoft.com/office/powerpoint/2010/main" val="118662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5665A-997D-AB14-BE95-93A7084A6589}"/>
            </a:ext>
          </a:extLst>
        </p:cNvPr>
        <p:cNvGrpSpPr/>
        <p:nvPr/>
      </p:nvGrpSpPr>
      <p:grpSpPr>
        <a:xfrm>
          <a:off x="0" y="0"/>
          <a:ext cx="0" cy="0"/>
          <a:chOff x="0" y="0"/>
          <a:chExt cx="0" cy="0"/>
        </a:xfrm>
      </p:grpSpPr>
      <p:sp>
        <p:nvSpPr>
          <p:cNvPr id="5" name="AutoShape 4">
            <a:extLst>
              <a:ext uri="{FF2B5EF4-FFF2-40B4-BE49-F238E27FC236}">
                <a16:creationId xmlns:a16="http://schemas.microsoft.com/office/drawing/2014/main" id="{8B0F02BE-E980-5094-2D79-BDB0FBA2782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7" name="Picture 6">
            <a:extLst>
              <a:ext uri="{FF2B5EF4-FFF2-40B4-BE49-F238E27FC236}">
                <a16:creationId xmlns:a16="http://schemas.microsoft.com/office/drawing/2014/main" id="{175C34BE-A962-4426-1824-77624736A45B}"/>
              </a:ext>
            </a:extLst>
          </p:cNvPr>
          <p:cNvPicPr>
            <a:picLocks noChangeAspect="1"/>
          </p:cNvPicPr>
          <p:nvPr/>
        </p:nvPicPr>
        <p:blipFill>
          <a:blip r:embed="rId3"/>
          <a:stretch>
            <a:fillRect/>
          </a:stretch>
        </p:blipFill>
        <p:spPr>
          <a:xfrm>
            <a:off x="-282625" y="-99392"/>
            <a:ext cx="12577571" cy="6957392"/>
          </a:xfrm>
          <a:prstGeom prst="rect">
            <a:avLst/>
          </a:prstGeom>
        </p:spPr>
      </p:pic>
      <p:sp>
        <p:nvSpPr>
          <p:cNvPr id="2" name="Footer Placeholder 1">
            <a:extLst>
              <a:ext uri="{FF2B5EF4-FFF2-40B4-BE49-F238E27FC236}">
                <a16:creationId xmlns:a16="http://schemas.microsoft.com/office/drawing/2014/main" id="{3D06A3BC-D260-EEA5-A617-AA96D8E021B3}"/>
              </a:ext>
            </a:extLst>
          </p:cNvPr>
          <p:cNvSpPr>
            <a:spLocks noGrp="1"/>
          </p:cNvSpPr>
          <p:nvPr>
            <p:ph type="ftr" sz="quarter" idx="11"/>
          </p:nvPr>
        </p:nvSpPr>
        <p:spPr/>
        <p:txBody>
          <a:bodyPr/>
          <a:lstStyle/>
          <a:p>
            <a:r>
              <a:rPr lang="en-US" sz="1000" dirty="0">
                <a:solidFill>
                  <a:schemeClr val="accent1"/>
                </a:solidFill>
                <a:latin typeface="Aptos Display" panose="020B0004020202020204" pitchFamily="34" charset="0"/>
              </a:rPr>
              <a:t>Presented at the 2026 All Actuaries Summit</a:t>
            </a:r>
            <a:endParaRPr lang="en-AU" sz="1000" dirty="0">
              <a:solidFill>
                <a:schemeClr val="accent1"/>
              </a:solidFill>
              <a:latin typeface="Aptos Display" panose="020B0004020202020204" pitchFamily="34" charset="0"/>
            </a:endParaRPr>
          </a:p>
        </p:txBody>
      </p:sp>
    </p:spTree>
    <p:extLst>
      <p:ext uri="{BB962C8B-B14F-4D97-AF65-F5344CB8AC3E}">
        <p14:creationId xmlns:p14="http://schemas.microsoft.com/office/powerpoint/2010/main" val="75649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D050AC-494B-CC25-C99C-AC7DCEA7F568}"/>
              </a:ext>
            </a:extLst>
          </p:cNvPr>
          <p:cNvSpPr txBox="1"/>
          <p:nvPr/>
        </p:nvSpPr>
        <p:spPr>
          <a:xfrm>
            <a:off x="358773" y="570877"/>
            <a:ext cx="6094708" cy="480131"/>
          </a:xfrm>
          <a:prstGeom prst="rect">
            <a:avLst/>
          </a:prstGeom>
          <a:noFill/>
        </p:spPr>
        <p:txBody>
          <a:bodyPr wrap="square" lIns="91440" tIns="45720" rIns="91440" bIns="45720" anchor="t">
            <a:spAutoFit/>
          </a:bodyPr>
          <a:lstStyle/>
          <a:p>
            <a:pPr>
              <a:lnSpc>
                <a:spcPct val="90000"/>
              </a:lnSpc>
              <a:spcBef>
                <a:spcPct val="0"/>
              </a:spcBef>
            </a:pPr>
            <a:r>
              <a:rPr lang="en-AU" sz="2800" b="1">
                <a:solidFill>
                  <a:schemeClr val="accent1"/>
                </a:solidFill>
                <a:latin typeface="Aptos Display" panose="020B0004020202020204" pitchFamily="34" charset="0"/>
                <a:ea typeface="Calibri"/>
                <a:cs typeface="Calibri"/>
              </a:rPr>
              <a:t>Claiming a TPD benefit payment </a:t>
            </a:r>
          </a:p>
        </p:txBody>
      </p:sp>
      <p:grpSp>
        <p:nvGrpSpPr>
          <p:cNvPr id="7" name="Group 6">
            <a:extLst>
              <a:ext uri="{FF2B5EF4-FFF2-40B4-BE49-F238E27FC236}">
                <a16:creationId xmlns:a16="http://schemas.microsoft.com/office/drawing/2014/main" id="{5A11CAEE-43C6-51E5-7535-A5A552170B53}"/>
              </a:ext>
            </a:extLst>
          </p:cNvPr>
          <p:cNvGrpSpPr/>
          <p:nvPr/>
        </p:nvGrpSpPr>
        <p:grpSpPr>
          <a:xfrm>
            <a:off x="358773" y="1801390"/>
            <a:ext cx="11474452" cy="1211446"/>
            <a:chOff x="358774" y="1513647"/>
            <a:chExt cx="11474452" cy="1211446"/>
          </a:xfrm>
        </p:grpSpPr>
        <p:sp>
          <p:nvSpPr>
            <p:cNvPr id="8" name="Rectangle 7">
              <a:extLst>
                <a:ext uri="{FF2B5EF4-FFF2-40B4-BE49-F238E27FC236}">
                  <a16:creationId xmlns:a16="http://schemas.microsoft.com/office/drawing/2014/main" id="{03481288-A95F-3D0F-5250-1D460651B361}"/>
                </a:ext>
              </a:extLst>
            </p:cNvPr>
            <p:cNvSpPr/>
            <p:nvPr/>
          </p:nvSpPr>
          <p:spPr>
            <a:xfrm>
              <a:off x="2525918" y="1513647"/>
              <a:ext cx="9307308" cy="1211446"/>
            </a:xfrm>
            <a:prstGeom prst="rect">
              <a:avLst/>
            </a:prstGeom>
            <a:solidFill>
              <a:srgbClr val="EAE5EC"/>
            </a:solidFill>
            <a:ln>
              <a:noFill/>
            </a:ln>
          </p:spPr>
          <p:style>
            <a:lnRef idx="2">
              <a:schemeClr val="accent1">
                <a:shade val="50000"/>
              </a:schemeClr>
            </a:lnRef>
            <a:fillRef idx="1">
              <a:schemeClr val="accent1"/>
            </a:fillRef>
            <a:effectRef idx="0">
              <a:schemeClr val="accent1"/>
            </a:effectRef>
            <a:fontRef idx="minor">
              <a:schemeClr val="lt1"/>
            </a:fontRef>
          </p:style>
          <p:txBody>
            <a:bodyPr lIns="450000" tIns="45720" rIns="91440" bIns="45720" rtlCol="0" anchor="ctr"/>
            <a:lstStyle/>
            <a:p>
              <a:pPr marL="0" marR="0" lvl="0" indent="0" algn="l" defTabSz="914400" rtl="0" eaLnBrk="1" fontAlgn="auto" latinLnBrk="0" hangingPunct="1">
                <a:lnSpc>
                  <a:spcPct val="95000"/>
                </a:lnSpc>
                <a:spcBef>
                  <a:spcPts val="800"/>
                </a:spcBef>
                <a:spcAft>
                  <a:spcPts val="50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rPr>
                <a:t>At the end of the three months in a row, as well as when the insurer makes a decision, your injury or illness means that you’re incapable of every working in any job that you’re reasonably suited to based on your previous education, training or experience, or any job that you may reasonably become suited to with </a:t>
              </a:r>
              <a:r>
                <a:rPr kumimoji="0" lang="en-US" sz="1400" b="1"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rPr>
                <a:t>further education, training or experience within a reasonable period</a:t>
              </a:r>
              <a:r>
                <a:rPr lang="en-US" sz="1400" dirty="0">
                  <a:solidFill>
                    <a:srgbClr val="2E2E2E"/>
                  </a:solidFill>
                  <a:latin typeface="Aptos Display" panose="020B0004020202020204" pitchFamily="34" charset="0"/>
                  <a:ea typeface="Calibri"/>
                  <a:cs typeface="Calibri"/>
                </a:rPr>
                <a:t>.</a:t>
              </a:r>
              <a:endParaRPr kumimoji="0" lang="en-AU" sz="1400" b="0"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endParaRPr>
            </a:p>
          </p:txBody>
        </p:sp>
        <p:sp>
          <p:nvSpPr>
            <p:cNvPr id="9" name="Arrow: Right 8">
              <a:extLst>
                <a:ext uri="{FF2B5EF4-FFF2-40B4-BE49-F238E27FC236}">
                  <a16:creationId xmlns:a16="http://schemas.microsoft.com/office/drawing/2014/main" id="{8D2BBA7D-89C6-12F8-D283-84EE547BE619}"/>
                </a:ext>
              </a:extLst>
            </p:cNvPr>
            <p:cNvSpPr/>
            <p:nvPr/>
          </p:nvSpPr>
          <p:spPr>
            <a:xfrm>
              <a:off x="358774" y="1513647"/>
              <a:ext cx="2416699" cy="1211446"/>
            </a:xfrm>
            <a:prstGeom prst="rightArrow">
              <a:avLst>
                <a:gd name="adj1" fmla="val 100000"/>
                <a:gd name="adj2" fmla="val 163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rtlCol="0" anchor="ctr"/>
            <a:lstStyle/>
            <a:p>
              <a:pPr marL="0" marR="0" lvl="0" indent="0" algn="l" defTabSz="914400" rtl="0" eaLnBrk="1" fontAlgn="auto" latinLnBrk="0" hangingPunct="1">
                <a:lnSpc>
                  <a:spcPct val="95000"/>
                </a:lnSpc>
                <a:spcBef>
                  <a:spcPts val="800"/>
                </a:spcBef>
                <a:spcAft>
                  <a:spcPts val="500"/>
                </a:spcAft>
                <a:buClrTx/>
                <a:buSzTx/>
                <a:buFont typeface="Arial" panose="020B0604020202020204" pitchFamily="34" charset="0"/>
                <a:buNone/>
                <a:tabLst/>
                <a:defRPr/>
              </a:pPr>
              <a:r>
                <a:rPr kumimoji="0" lang="it-IT" sz="14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rPr>
                <a:t>You will be considered permanently disabled if: </a:t>
              </a:r>
              <a:endParaRPr kumimoji="0" lang="en-AU" sz="14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endParaRPr>
            </a:p>
          </p:txBody>
        </p:sp>
      </p:grpSp>
      <p:grpSp>
        <p:nvGrpSpPr>
          <p:cNvPr id="10" name="Group 9">
            <a:extLst>
              <a:ext uri="{FF2B5EF4-FFF2-40B4-BE49-F238E27FC236}">
                <a16:creationId xmlns:a16="http://schemas.microsoft.com/office/drawing/2014/main" id="{5A99AB2A-2859-2C69-E25A-8EB7CA97D4D3}"/>
              </a:ext>
            </a:extLst>
          </p:cNvPr>
          <p:cNvGrpSpPr/>
          <p:nvPr/>
        </p:nvGrpSpPr>
        <p:grpSpPr>
          <a:xfrm>
            <a:off x="358774" y="3360777"/>
            <a:ext cx="11474452" cy="1211446"/>
            <a:chOff x="358774" y="1513647"/>
            <a:chExt cx="11474452" cy="1211446"/>
          </a:xfrm>
        </p:grpSpPr>
        <p:sp>
          <p:nvSpPr>
            <p:cNvPr id="11" name="Rectangle 10">
              <a:extLst>
                <a:ext uri="{FF2B5EF4-FFF2-40B4-BE49-F238E27FC236}">
                  <a16:creationId xmlns:a16="http://schemas.microsoft.com/office/drawing/2014/main" id="{715C2D65-6C8E-40FA-D11C-B73D9441024C}"/>
                </a:ext>
              </a:extLst>
            </p:cNvPr>
            <p:cNvSpPr/>
            <p:nvPr/>
          </p:nvSpPr>
          <p:spPr>
            <a:xfrm>
              <a:off x="2525918" y="1513647"/>
              <a:ext cx="9307308" cy="1211446"/>
            </a:xfrm>
            <a:prstGeom prst="rect">
              <a:avLst/>
            </a:prstGeom>
            <a:solidFill>
              <a:srgbClr val="EAE5EC"/>
            </a:solidFill>
            <a:ln>
              <a:noFill/>
            </a:ln>
          </p:spPr>
          <p:style>
            <a:lnRef idx="2">
              <a:schemeClr val="accent1">
                <a:shade val="50000"/>
              </a:schemeClr>
            </a:lnRef>
            <a:fillRef idx="1">
              <a:schemeClr val="accent1"/>
            </a:fillRef>
            <a:effectRef idx="0">
              <a:schemeClr val="accent1"/>
            </a:effectRef>
            <a:fontRef idx="minor">
              <a:schemeClr val="lt1"/>
            </a:fontRef>
          </p:style>
          <p:txBody>
            <a:bodyPr lIns="450000" tIns="45720" rIns="91440" bIns="45720" rtlCol="0" anchor="ctr"/>
            <a:lstStyle/>
            <a:p>
              <a:pPr marL="171450" marR="0" lvl="0" indent="-171450" algn="l" defTabSz="914400" rtl="0" eaLnBrk="1" fontAlgn="auto" latinLnBrk="0" hangingPunct="1">
                <a:lnSpc>
                  <a:spcPct val="95000"/>
                </a:lnSpc>
                <a:spcBef>
                  <a:spcPts val="800"/>
                </a:spcBef>
                <a:spcAft>
                  <a:spcPts val="5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rPr>
                <a:t>What re-skilling, retraining or voluntary work you’ve already done </a:t>
              </a:r>
            </a:p>
            <a:p>
              <a:pPr marL="171450" marR="0" lvl="0" indent="-171450" algn="l" defTabSz="914400" rtl="0" eaLnBrk="1" fontAlgn="auto" latinLnBrk="0" hangingPunct="1">
                <a:lnSpc>
                  <a:spcPct val="95000"/>
                </a:lnSpc>
                <a:spcBef>
                  <a:spcPts val="800"/>
                </a:spcBef>
                <a:spcAft>
                  <a:spcPts val="500"/>
                </a:spcAft>
                <a:buClrTx/>
                <a:buSzTx/>
                <a:buFont typeface="Arial" panose="020B0604020202020204" pitchFamily="34" charset="0"/>
                <a:buChar char="•"/>
                <a:tabLst/>
                <a:defRPr/>
              </a:pPr>
              <a:r>
                <a:rPr lang="en-US" sz="1400" dirty="0">
                  <a:solidFill>
                    <a:srgbClr val="2E2E2E"/>
                  </a:solidFill>
                  <a:latin typeface="Aptos Display" panose="020B0004020202020204" pitchFamily="34" charset="0"/>
                  <a:ea typeface="Calibri"/>
                  <a:cs typeface="Calibri"/>
                </a:rPr>
                <a:t>Any retraining or re-skilling you reasonably could be expected to do; and</a:t>
              </a:r>
            </a:p>
            <a:p>
              <a:pPr marL="171450" marR="0" lvl="0" indent="-171450" algn="l" defTabSz="914400" rtl="0" eaLnBrk="1" fontAlgn="auto" latinLnBrk="0" hangingPunct="1">
                <a:lnSpc>
                  <a:spcPct val="95000"/>
                </a:lnSpc>
                <a:spcBef>
                  <a:spcPts val="800"/>
                </a:spcBef>
                <a:spcAft>
                  <a:spcPts val="5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rPr>
                <a:t>Any rehabilitation you’ve done already or any rehabilitation you reasonably could be expected to do</a:t>
              </a:r>
              <a:r>
                <a:rPr lang="en-US" sz="1400" dirty="0">
                  <a:solidFill>
                    <a:srgbClr val="2E2E2E"/>
                  </a:solidFill>
                  <a:latin typeface="Aptos Display" panose="020B0004020202020204" pitchFamily="34" charset="0"/>
                  <a:ea typeface="Calibri"/>
                  <a:cs typeface="Calibri"/>
                </a:rPr>
                <a:t>.</a:t>
              </a:r>
              <a:endParaRPr kumimoji="0" lang="en-AU" sz="1400" b="0" i="0" u="none" strike="noStrike" kern="1200" cap="none" spc="0" normalizeH="0" baseline="0" noProof="0" dirty="0">
                <a:ln>
                  <a:noFill/>
                </a:ln>
                <a:solidFill>
                  <a:srgbClr val="2E2E2E"/>
                </a:solidFill>
                <a:effectLst/>
                <a:uLnTx/>
                <a:uFillTx/>
                <a:latin typeface="Aptos Display" panose="020B0004020202020204" pitchFamily="34" charset="0"/>
                <a:ea typeface="Calibri"/>
                <a:cs typeface="Calibri"/>
              </a:endParaRPr>
            </a:p>
          </p:txBody>
        </p:sp>
        <p:sp>
          <p:nvSpPr>
            <p:cNvPr id="12" name="Arrow: Right 11">
              <a:extLst>
                <a:ext uri="{FF2B5EF4-FFF2-40B4-BE49-F238E27FC236}">
                  <a16:creationId xmlns:a16="http://schemas.microsoft.com/office/drawing/2014/main" id="{2B4AFB8E-464C-CC8D-C8C5-88AA3554E4D5}"/>
                </a:ext>
              </a:extLst>
            </p:cNvPr>
            <p:cNvSpPr/>
            <p:nvPr/>
          </p:nvSpPr>
          <p:spPr>
            <a:xfrm>
              <a:off x="358774" y="1513647"/>
              <a:ext cx="2416699" cy="1211446"/>
            </a:xfrm>
            <a:prstGeom prst="rightArrow">
              <a:avLst>
                <a:gd name="adj1" fmla="val 100000"/>
                <a:gd name="adj2" fmla="val 163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45720" rIns="91440" bIns="45720" rtlCol="0" anchor="ctr"/>
            <a:lstStyle/>
            <a:p>
              <a:pPr marL="0" marR="0" lvl="0" indent="0" algn="l" defTabSz="914400" rtl="0" eaLnBrk="1" fontAlgn="auto" latinLnBrk="0" hangingPunct="1">
                <a:lnSpc>
                  <a:spcPct val="95000"/>
                </a:lnSpc>
                <a:spcBef>
                  <a:spcPts val="800"/>
                </a:spcBef>
                <a:spcAft>
                  <a:spcPts val="5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rPr>
                <a:t>The Insurer will consider things such </a:t>
              </a:r>
              <a:r>
                <a:rPr lang="en-US" sz="1400">
                  <a:solidFill>
                    <a:srgbClr val="FFFFFF"/>
                  </a:solidFill>
                  <a:latin typeface="Aptos Display" panose="020B0004020202020204" pitchFamily="34" charset="0"/>
                  <a:ea typeface="Calibri"/>
                  <a:cs typeface="Calibri"/>
                </a:rPr>
                <a:t>as</a:t>
              </a:r>
              <a:r>
                <a:rPr kumimoji="0" lang="en-US" sz="14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rPr>
                <a:t>: </a:t>
              </a:r>
              <a:endParaRPr kumimoji="0" lang="en-AU" sz="14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endParaRPr>
            </a:p>
          </p:txBody>
        </p:sp>
      </p:grpSp>
      <p:sp>
        <p:nvSpPr>
          <p:cNvPr id="3" name="Footer Placeholder 4">
            <a:extLst>
              <a:ext uri="{FF2B5EF4-FFF2-40B4-BE49-F238E27FC236}">
                <a16:creationId xmlns:a16="http://schemas.microsoft.com/office/drawing/2014/main" id="{550C6DBB-38EB-2998-2881-1D44F4D756B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latin typeface="Aptos Display" panose="020B0004020202020204" pitchFamily="34" charset="0"/>
                <a:ea typeface="Calibri"/>
                <a:cs typeface="Calibri"/>
              </a:rPr>
              <a:t>Presented at the 2026 All Actuaries Summit</a:t>
            </a:r>
          </a:p>
        </p:txBody>
      </p:sp>
    </p:spTree>
    <p:extLst>
      <p:ext uri="{BB962C8B-B14F-4D97-AF65-F5344CB8AC3E}">
        <p14:creationId xmlns:p14="http://schemas.microsoft.com/office/powerpoint/2010/main" val="60204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956E9-99B4-35B7-683F-42ABC40C412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631C170-9CCD-9895-1512-92B1503651C2}"/>
              </a:ext>
            </a:extLst>
          </p:cNvPr>
          <p:cNvSpPr txBox="1"/>
          <p:nvPr/>
        </p:nvSpPr>
        <p:spPr>
          <a:xfrm>
            <a:off x="358773" y="570877"/>
            <a:ext cx="6094708" cy="480131"/>
          </a:xfrm>
          <a:prstGeom prst="rect">
            <a:avLst/>
          </a:prstGeom>
          <a:noFill/>
        </p:spPr>
        <p:txBody>
          <a:bodyPr wrap="square" lIns="91440" tIns="45720" rIns="91440" bIns="45720" anchor="t">
            <a:spAutoFit/>
          </a:bodyPr>
          <a:lstStyle/>
          <a:p>
            <a:pPr>
              <a:lnSpc>
                <a:spcPct val="90000"/>
              </a:lnSpc>
              <a:spcBef>
                <a:spcPct val="0"/>
              </a:spcBef>
            </a:pPr>
            <a:r>
              <a:rPr lang="en-AU" sz="2800">
                <a:solidFill>
                  <a:schemeClr val="accent1"/>
                </a:solidFill>
                <a:ea typeface="Calibri"/>
                <a:cs typeface="Calibri"/>
              </a:rPr>
              <a:t>What’s </a:t>
            </a:r>
            <a:r>
              <a:rPr lang="en-AU" sz="2800" b="1" i="1">
                <a:solidFill>
                  <a:schemeClr val="accent1"/>
                </a:solidFill>
                <a:ea typeface="Calibri"/>
                <a:cs typeface="Calibri"/>
              </a:rPr>
              <a:t>your </a:t>
            </a:r>
            <a:r>
              <a:rPr lang="en-AU" sz="2800">
                <a:solidFill>
                  <a:schemeClr val="accent1"/>
                </a:solidFill>
                <a:ea typeface="Calibri"/>
                <a:cs typeface="Calibri"/>
              </a:rPr>
              <a:t>decision?</a:t>
            </a:r>
          </a:p>
        </p:txBody>
      </p:sp>
      <p:pic>
        <p:nvPicPr>
          <p:cNvPr id="2" name="Picture 1">
            <a:extLst>
              <a:ext uri="{FF2B5EF4-FFF2-40B4-BE49-F238E27FC236}">
                <a16:creationId xmlns:a16="http://schemas.microsoft.com/office/drawing/2014/main" id="{655994B7-3B85-39BE-E948-320818A2C7D1}"/>
              </a:ext>
            </a:extLst>
          </p:cNvPr>
          <p:cNvPicPr>
            <a:picLocks noChangeAspect="1"/>
          </p:cNvPicPr>
          <p:nvPr/>
        </p:nvPicPr>
        <p:blipFill>
          <a:blip r:embed="rId3"/>
          <a:stretch>
            <a:fillRect/>
          </a:stretch>
        </p:blipFill>
        <p:spPr>
          <a:xfrm>
            <a:off x="471714" y="2013637"/>
            <a:ext cx="4601847" cy="2416797"/>
          </a:xfrm>
          <a:prstGeom prst="rect">
            <a:avLst/>
          </a:prstGeom>
        </p:spPr>
      </p:pic>
      <p:pic>
        <p:nvPicPr>
          <p:cNvPr id="17" name="Picture 16">
            <a:extLst>
              <a:ext uri="{FF2B5EF4-FFF2-40B4-BE49-F238E27FC236}">
                <a16:creationId xmlns:a16="http://schemas.microsoft.com/office/drawing/2014/main" id="{640A1C94-6D6E-D24A-BF25-20F404F7CE5B}"/>
              </a:ext>
            </a:extLst>
          </p:cNvPr>
          <p:cNvPicPr>
            <a:picLocks noChangeAspect="1"/>
          </p:cNvPicPr>
          <p:nvPr/>
        </p:nvPicPr>
        <p:blipFill>
          <a:blip r:embed="rId4">
            <a:extLst>
              <a:ext uri="{28A0092B-C50C-407E-A947-70E740481C1C}">
                <a14:useLocalDpi xmlns:a14="http://schemas.microsoft.com/office/drawing/2010/main" val="0"/>
              </a:ext>
            </a:extLst>
          </a:blip>
          <a:srcRect b="1376"/>
          <a:stretch>
            <a:fillRect/>
          </a:stretch>
        </p:blipFill>
        <p:spPr>
          <a:xfrm>
            <a:off x="6096000" y="1452105"/>
            <a:ext cx="4946327" cy="3491151"/>
          </a:xfrm>
          <a:prstGeom prst="rect">
            <a:avLst/>
          </a:prstGeom>
        </p:spPr>
      </p:pic>
      <p:sp>
        <p:nvSpPr>
          <p:cNvPr id="5" name="Footer Placeholder 4">
            <a:extLst>
              <a:ext uri="{FF2B5EF4-FFF2-40B4-BE49-F238E27FC236}">
                <a16:creationId xmlns:a16="http://schemas.microsoft.com/office/drawing/2014/main" id="{6A842B41-DBD8-4063-19B8-21EB1DB1E94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accent1"/>
                </a:solidFill>
                <a:latin typeface="Aptos Display" panose="020B0004020202020204" pitchFamily="34" charset="0"/>
                <a:ea typeface="Calibri"/>
                <a:cs typeface="Calibri"/>
              </a:rPr>
              <a:t>Presented at the 2026 All Actuaries Summit</a:t>
            </a:r>
          </a:p>
        </p:txBody>
      </p:sp>
    </p:spTree>
    <p:extLst>
      <p:ext uri="{BB962C8B-B14F-4D97-AF65-F5344CB8AC3E}">
        <p14:creationId xmlns:p14="http://schemas.microsoft.com/office/powerpoint/2010/main" val="1560601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24</Value>
      <Value>40</Value>
      <Value>21</Value>
      <Value>38</Value>
      <Value>97</Value>
    </TaxCatchAll>
    <_dlc_DocId xmlns="7c09f450-3099-4ab0-9797-308ed8a26daf">CE6YYQN64SX3-786882053-16839</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https://actuaries.sharepoint.com/sites/DMS/_layouts/15/DocIdRedir.aspx?ID=CE6YYQN64SX3-786882053-16839</Url>
      <Description>CE6YYQN64SX3-786882053-16839</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Council of Australian Life Insurers (CALI) has warned that the nation’s financial safety net is being pushed to its limits, with more Australians leaving work permanently due to mental ill health than ever before. New data from CALI reveals that mental health is now the leading cause of TPD claims, making up almost one in three claims paid.
This presentation considers evidence from claims data, and walks through a TPD case study. 
It covers: 
•        The implications for underwriting, pricing and product design, linking in the findings from the Actuaries Institute’s Group Insurance workstream of the Disability Insurance Taskforce. 
•        Existing and potential solutions from life insurers and superannuation funds to address sustainability issues.
•        Parallels to retail product solutions, and implications for the group insurance market.</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A04D67F29F754696E74F58A62505C8" ma:contentTypeVersion="18" ma:contentTypeDescription="Create a new document." ma:contentTypeScope="" ma:versionID="641c2cd3994352f3951dc073f4f6238c">
  <xsd:schema xmlns:xsd="http://www.w3.org/2001/XMLSchema" xmlns:xs="http://www.w3.org/2001/XMLSchema" xmlns:p="http://schemas.microsoft.com/office/2006/metadata/properties" xmlns:ns1="http://schemas.microsoft.com/sharepoint/v3" xmlns:ns2="05c3b009-07a7-41e1-9067-dad62aaf44d0" xmlns:ns3="c4770fe2-7eaa-464a-8583-64bbf17890d9" xmlns:ns4="2e38548d-c34f-4b92-b5e4-1a6d88eeb1ff" targetNamespace="http://schemas.microsoft.com/office/2006/metadata/properties" ma:root="true" ma:fieldsID="cb84b8aee056bfc031db8a512fc87036" ns1:_="" ns2:_="" ns3:_="" ns4:_="">
    <xsd:import namespace="http://schemas.microsoft.com/sharepoint/v3"/>
    <xsd:import namespace="05c3b009-07a7-41e1-9067-dad62aaf44d0"/>
    <xsd:import namespace="c4770fe2-7eaa-464a-8583-64bbf17890d9"/>
    <xsd:import namespace="2e38548d-c34f-4b92-b5e4-1a6d88eeb1ff"/>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2:SharedWithUsers" minOccurs="0"/>
                <xsd:element ref="ns2:SharedWithDetails" minOccurs="0"/>
                <xsd:element ref="ns1:_ip_UnifiedCompliancePolicyProperties" minOccurs="0"/>
                <xsd:element ref="ns1:_ip_UnifiedCompliancePolicyUIAc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c3b009-07a7-41e1-9067-dad62aaf44d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770fe2-7eaa-464a-8583-64bbf17890d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0d739ea-1962-432e-8e5f-e9e593ab3ebf"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38548d-c34f-4b92-b5e4-1a6d88eeb1f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e91f740-25d2-4d96-9058-9738bf4d20d4}" ma:internalName="TaxCatchAll" ma:showField="CatchAllData" ma:web="05c3b009-07a7-41e1-9067-dad62aaf44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haredContentType xmlns="Microsoft.SharePoint.Taxonomy.ContentTypeSync" SourceId="599de3cb-4d49-453d-b800-5d7115dc628a" ContentTypeId="0x0101005B474B5874136940B1FCFFA385B6F80C" PreviousValue="false"/>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A7F36D-13F6-4DF0-A1FA-99BF5BE8352E}">
  <ds:schemaRefs>
    <ds:schemaRef ds:uri="d80d8041-117b-4b35-a020-a40346383d97"/>
    <ds:schemaRef ds:uri="http://www.w3.org/XML/1998/namespace"/>
    <ds:schemaRef ds:uri="http://schemas.microsoft.com/office/infopath/2007/PartnerControls"/>
    <ds:schemaRef ds:uri="http://purl.org/dc/elements/1.1/"/>
    <ds:schemaRef ds:uri="http://schemas.microsoft.com/office/2006/metadata/properties"/>
    <ds:schemaRef ds:uri="f26ec3ec-b611-48d8-8748-8c847306b718"/>
    <ds:schemaRef ds:uri="http://purl.org/dc/terms/"/>
    <ds:schemaRef ds:uri="http://schemas.microsoft.com/office/2006/documentManagement/types"/>
    <ds:schemaRef ds:uri="http://schemas.openxmlformats.org/package/2006/metadata/core-properties"/>
    <ds:schemaRef ds:uri="http://purl.org/dc/dcmitype/"/>
    <ds:schemaRef ds:uri="http://schemas.microsoft.com/sharepoint/v3"/>
    <ds:schemaRef ds:uri="2e38548d-c34f-4b92-b5e4-1a6d88eeb1ff"/>
    <ds:schemaRef ds:uri="c4770fe2-7eaa-464a-8583-64bbf17890d9"/>
    <ds:schemaRef ds:uri="05c3b009-07a7-41e1-9067-dad62aaf44d0"/>
  </ds:schemaRefs>
</ds:datastoreItem>
</file>

<file path=customXml/itemProps2.xml><?xml version="1.0" encoding="utf-8"?>
<ds:datastoreItem xmlns:ds="http://schemas.openxmlformats.org/officeDocument/2006/customXml" ds:itemID="{0EB25F06-E0B3-49AD-9304-EDF7F99294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5c3b009-07a7-41e1-9067-dad62aaf44d0"/>
    <ds:schemaRef ds:uri="c4770fe2-7eaa-464a-8583-64bbf17890d9"/>
    <ds:schemaRef ds:uri="2e38548d-c34f-4b92-b5e4-1a6d88eeb1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15835C-C7F2-4C1B-BE26-C80F0F40022F}"/>
</file>

<file path=customXml/itemProps4.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5.xml><?xml version="1.0" encoding="utf-8"?>
<ds:datastoreItem xmlns:ds="http://schemas.openxmlformats.org/officeDocument/2006/customXml" ds:itemID="{B1F48A83-E6F9-4426-98DC-767DE32455FB}"/>
</file>

<file path=customXml/itemProps6.xml><?xml version="1.0" encoding="utf-8"?>
<ds:datastoreItem xmlns:ds="http://schemas.openxmlformats.org/officeDocument/2006/customXml" ds:itemID="{56F355AA-FF5A-47FB-90FC-F3F1C71A4351}"/>
</file>

<file path=docMetadata/LabelInfo.xml><?xml version="1.0" encoding="utf-8"?>
<clbl:labelList xmlns:clbl="http://schemas.microsoft.com/office/2020/mipLabelMetadata">
  <clbl:label id="{5e716faf-1e7d-4a5b-95e3-d997bb133f5e}" enabled="1" method="Standard" siteId="{2e2e956a-b164-4b2b-904b-0be8fefb4b4b}" removed="0"/>
</clbl:labelList>
</file>

<file path=docProps/app.xml><?xml version="1.0" encoding="utf-8"?>
<Properties xmlns="http://schemas.openxmlformats.org/officeDocument/2006/extended-properties" xmlns:vt="http://schemas.openxmlformats.org/officeDocument/2006/docPropsVTypes">
  <TotalTime>6772</TotalTime>
  <Words>5561</Words>
  <Application>Microsoft Office PowerPoint</Application>
  <PresentationFormat>Widescreen</PresentationFormat>
  <Paragraphs>427</Paragraphs>
  <Slides>18</Slides>
  <Notes>18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30" baseType="lpstr">
      <vt:lpstr>ABC Oracle</vt:lpstr>
      <vt:lpstr>ABC Oracle Medium</vt:lpstr>
      <vt:lpstr>Aptos</vt:lpstr>
      <vt:lpstr>Aptos Display</vt:lpstr>
      <vt:lpstr>Arial</vt:lpstr>
      <vt:lpstr>Calibri</vt:lpstr>
      <vt:lpstr>Courier New</vt:lpstr>
      <vt:lpstr>Pluto Sans Light</vt:lpstr>
      <vt:lpstr>Pluto Sans Medium</vt:lpstr>
      <vt:lpstr>Wingdings</vt:lpstr>
      <vt:lpstr>Office Theme</vt:lpstr>
      <vt:lpstr>think-cell Slide</vt:lpstr>
      <vt:lpstr>Group TPD - Powering Sustainability</vt:lpstr>
      <vt:lpstr>Contents</vt:lpstr>
      <vt:lpstr>The Context</vt:lpstr>
      <vt:lpstr>Group Insurance continues to deliver value to members and plays an important role in the community. </vt:lpstr>
      <vt:lpstr>The Environment</vt:lpstr>
      <vt:lpstr>A Case study</vt:lpstr>
      <vt:lpstr>PowerPoint Presentation</vt:lpstr>
      <vt:lpstr>PowerPoint Presentation</vt:lpstr>
      <vt:lpstr>PowerPoint Presentation</vt:lpstr>
      <vt:lpstr>Let’s Recalibrate</vt:lpstr>
      <vt:lpstr>Disability Insurance Taskforce 2024 - Group Insurance</vt:lpstr>
      <vt:lpstr>Options for consideration</vt:lpstr>
      <vt:lpstr>Sustainability Considerations for Super Funds </vt:lpstr>
      <vt:lpstr>A Thought experiment – 2028 Looking Back</vt:lpstr>
      <vt:lpstr>TPD challenges and opportunities </vt:lpstr>
      <vt:lpstr>PowerPoint Presentation</vt:lpstr>
      <vt:lpstr>Differentiated designs – Retail Life Insurance</vt:lpstr>
      <vt:lpstr>Let’s Recalibrate.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Group TPD - Powering Sustainability</dc:title>
  <dc:creator>Richard Land, Michael Lin</dc:creator>
  <cp:lastModifiedBy>Richard Land</cp:lastModifiedBy>
  <cp:revision>4</cp:revision>
  <cp:lastPrinted>2026-05-19T06:04:05Z</cp:lastPrinted>
  <dcterms:created xsi:type="dcterms:W3CDTF">2023-05-24T00:01:03Z</dcterms:created>
  <dcterms:modified xsi:type="dcterms:W3CDTF">2026-05-20T00:32:08Z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3a57f0e2-3850-45f1-aad8-0af1861da3fd</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24;#Life Insurance|2f4b7b7b-e853-4c23-b89a-c367646d2d02;#21;#Superannuation and Investments|c4023ceb-8694-42da-8304-ff16c412bbef</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