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4"/>
  </p:notesMasterIdLst>
  <p:sldIdLst>
    <p:sldId id="275" r:id="rId6"/>
    <p:sldId id="273" r:id="rId7"/>
    <p:sldId id="409" r:id="rId8"/>
    <p:sldId id="408" r:id="rId9"/>
    <p:sldId id="407" r:id="rId10"/>
    <p:sldId id="412" r:id="rId11"/>
    <p:sldId id="411" r:id="rId12"/>
    <p:sldId id="405" r:id="rId13"/>
    <p:sldId id="410" r:id="rId14"/>
    <p:sldId id="292" r:id="rId15"/>
    <p:sldId id="414" r:id="rId16"/>
    <p:sldId id="413" r:id="rId17"/>
    <p:sldId id="284" r:id="rId18"/>
    <p:sldId id="290" r:id="rId19"/>
    <p:sldId id="415" r:id="rId20"/>
    <p:sldId id="285" r:id="rId21"/>
    <p:sldId id="406" r:id="rId22"/>
    <p:sldId id="281"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A318"/>
    <a:srgbClr val="F8B90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699718-ACE3-4A35-91AF-ACB24263AB8B}" v="1" dt="2026-05-23T06:22:46.7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11" autoAdjust="0"/>
    <p:restoredTop sz="94694"/>
  </p:normalViewPr>
  <p:slideViewPr>
    <p:cSldViewPr snapToGrid="0">
      <p:cViewPr varScale="1">
        <p:scale>
          <a:sx n="99" d="100"/>
          <a:sy n="99" d="100"/>
        </p:scale>
        <p:origin x="7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customXml" Target="../customXml/item5.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k Callil" userId="3b0d800963329cb4" providerId="LiveId" clId="{41C95AE1-3942-4210-A582-4D2D65281B91}"/>
    <pc:docChg chg="custSel addSld modSld">
      <pc:chgData name="Nick Callil" userId="3b0d800963329cb4" providerId="LiveId" clId="{41C95AE1-3942-4210-A582-4D2D65281B91}" dt="2026-05-23T06:23:41.259" v="2" actId="207"/>
      <pc:docMkLst>
        <pc:docMk/>
      </pc:docMkLst>
      <pc:sldChg chg="modSp add mod">
        <pc:chgData name="Nick Callil" userId="3b0d800963329cb4" providerId="LiveId" clId="{41C95AE1-3942-4210-A582-4D2D65281B91}" dt="2026-05-23T06:23:41.259" v="2" actId="207"/>
        <pc:sldMkLst>
          <pc:docMk/>
          <pc:sldMk cId="2094640466" sldId="281"/>
        </pc:sldMkLst>
        <pc:graphicFrameChg chg="modGraphic">
          <ac:chgData name="Nick Callil" userId="3b0d800963329cb4" providerId="LiveId" clId="{41C95AE1-3942-4210-A582-4D2D65281B91}" dt="2026-05-23T06:23:41.259" v="2" actId="207"/>
          <ac:graphicFrameMkLst>
            <pc:docMk/>
            <pc:sldMk cId="2094640466" sldId="281"/>
            <ac:graphicFrameMk id="7" creationId="{C676228F-B54F-F200-C592-106602CAC22D}"/>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7A4CF7-9883-7542-8774-50E62ADBD844}" type="datetimeFigureOut">
              <a:rPr lang="en-US" smtClean="0"/>
              <a:t>5/23/2026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80CD-AE39-0C4B-A880-515F813E088A}" type="slidenum">
              <a:rPr lang="en-US" smtClean="0"/>
              <a:t>‹#›</a:t>
            </a:fld>
            <a:endParaRPr lang="en-US"/>
          </a:p>
        </p:txBody>
      </p:sp>
    </p:spTree>
    <p:extLst>
      <p:ext uri="{BB962C8B-B14F-4D97-AF65-F5344CB8AC3E}">
        <p14:creationId xmlns:p14="http://schemas.microsoft.com/office/powerpoint/2010/main" val="1154113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18</a:t>
            </a:fld>
            <a:endParaRPr lang="en-US"/>
          </a:p>
        </p:txBody>
      </p:sp>
    </p:spTree>
    <p:extLst>
      <p:ext uri="{BB962C8B-B14F-4D97-AF65-F5344CB8AC3E}">
        <p14:creationId xmlns:p14="http://schemas.microsoft.com/office/powerpoint/2010/main" val="2500204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984003" y="3702358"/>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2001357" y="4488870"/>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4232364" cy="2633050"/>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5" name="Footer Placeholder 4">
            <a:extLst>
              <a:ext uri="{FF2B5EF4-FFF2-40B4-BE49-F238E27FC236}">
                <a16:creationId xmlns:a16="http://schemas.microsoft.com/office/drawing/2014/main" id="{6E921332-E814-972E-C4E3-95339D3485E1}"/>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80687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eature Copy">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0"/>
            <a:ext cx="7132401" cy="3159399"/>
          </a:xfrm>
        </p:spPr>
        <p:txBody>
          <a:bodyPr/>
          <a:lstStyle>
            <a:lvl1pPr>
              <a:defRPr sz="4200" b="0" i="0">
                <a:solidFill>
                  <a:schemeClr val="bg1"/>
                </a:solidFill>
                <a:latin typeface="+mj-lt"/>
              </a:defRPr>
            </a:lvl1pPr>
          </a:lstStyle>
          <a:p>
            <a:r>
              <a:rPr lang="en-US" dirty="0"/>
              <a:t>Click to edit Master title style</a:t>
            </a:r>
            <a:endParaRPr lang="en-GB" dirty="0"/>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B43BF3A9-891A-B059-29FB-D64323A90CF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052419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D43568E-B69F-31A9-5D84-5E0B7D27CE56}"/>
              </a:ext>
            </a:extLst>
          </p:cNvPr>
          <p:cNvSpPr>
            <a:spLocks noGrp="1"/>
          </p:cNvSpPr>
          <p:nvPr>
            <p:ph type="pic" sz="quarter" idx="13"/>
          </p:nvPr>
        </p:nvSpPr>
        <p:spPr>
          <a:xfrm>
            <a:off x="6096000" y="0"/>
            <a:ext cx="6096000" cy="6858000"/>
          </a:xfrm>
          <a:solidFill>
            <a:schemeClr val="bg1">
              <a:lumMod val="85000"/>
            </a:schemeClr>
          </a:solidFill>
        </p:spPr>
        <p:txBody>
          <a:bodyPr anchor="ctr" anchorCtr="0"/>
          <a:lstStyle>
            <a:lvl1pPr algn="ctr">
              <a:defRPr sz="1000"/>
            </a:lvl1pP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189C72DD-B617-4FC7-362F-A99AF8E75082}"/>
              </a:ext>
            </a:extLst>
          </p:cNvPr>
          <p:cNvSpPr>
            <a:spLocks noGrp="1"/>
          </p:cNvSpPr>
          <p:nvPr>
            <p:ph type="ftr" sz="quarter" idx="3"/>
          </p:nvPr>
        </p:nvSpPr>
        <p:spPr>
          <a:xfrm>
            <a:off x="1798530" y="6417425"/>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260304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33635" y="1468061"/>
            <a:ext cx="7545236" cy="4251199"/>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A7E709DD-B4DF-F760-665E-1764DED439B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802847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tx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8" name="Content Placeholder 2">
            <a:extLst>
              <a:ext uri="{FF2B5EF4-FFF2-40B4-BE49-F238E27FC236}">
                <a16:creationId xmlns:a16="http://schemas.microsoft.com/office/drawing/2014/main" id="{CE1E9FC3-FD80-6B63-EDE0-8BCF742EDEE8}"/>
              </a:ext>
            </a:extLst>
          </p:cNvPr>
          <p:cNvSpPr>
            <a:spLocks noGrp="1"/>
          </p:cNvSpPr>
          <p:nvPr>
            <p:ph idx="13"/>
          </p:nvPr>
        </p:nvSpPr>
        <p:spPr>
          <a:xfrm>
            <a:off x="523190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4">
            <a:extLst>
              <a:ext uri="{FF2B5EF4-FFF2-40B4-BE49-F238E27FC236}">
                <a16:creationId xmlns:a16="http://schemas.microsoft.com/office/drawing/2014/main" id="{90E1AFF1-83F6-B417-3FB2-F082A2B78A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247394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300915"/>
            <a:ext cx="5403810" cy="1232435"/>
          </a:xfrm>
        </p:spPr>
        <p:txBody>
          <a:bodyPr/>
          <a:lstStyle>
            <a:lvl1pPr>
              <a:defRPr sz="20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884FAA58-F1B4-531A-061A-6D4457DF3FC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4880989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accent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EBE8D23D-CB16-3CD8-EC66-E391FD4D4BA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713542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bg1"/>
                </a:solidFill>
              </a:defRPr>
            </a:lvl1pPr>
            <a:lvl2pPr marL="0" indent="0">
              <a:buNone/>
              <a:defRPr sz="900">
                <a:solidFill>
                  <a:schemeClr val="bg1"/>
                </a:solidFill>
              </a:defRPr>
            </a:lvl2pPr>
            <a:lvl3pPr marL="180975" indent="-180975">
              <a:tabLst/>
              <a:defRPr sz="900">
                <a:solidFill>
                  <a:schemeClr val="bg1"/>
                </a:solidFill>
              </a:defRPr>
            </a:lvl3pPr>
            <a:lvl4pPr marL="355600" indent="-174625">
              <a:tabLst/>
              <a:defRPr sz="900">
                <a:solidFill>
                  <a:schemeClr val="bg1"/>
                </a:solidFill>
              </a:defRPr>
            </a:lvl4pPr>
            <a:lvl5pPr marL="536575" indent="-180975">
              <a:tabLst/>
              <a:defRPr sz="9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49B5B446-BF61-9273-73C2-7E54AB446B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68639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tx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4660D2EA-6D20-7E9D-AE74-606945F6FE2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915598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1"/>
        </a:solidFill>
        <a:effectLst/>
      </p:bgPr>
    </p:bg>
    <p:spTree>
      <p:nvGrpSpPr>
        <p:cNvPr id="1" name=""/>
        <p:cNvGrpSpPr/>
        <p:nvPr/>
      </p:nvGrpSpPr>
      <p:grpSpPr>
        <a:xfrm>
          <a:off x="0" y="0"/>
          <a:ext cx="0" cy="0"/>
          <a:chOff x="0" y="0"/>
          <a:chExt cx="0" cy="0"/>
        </a:xfrm>
      </p:grpSpPr>
      <p:grpSp>
        <p:nvGrpSpPr>
          <p:cNvPr id="83" name="Group 82">
            <a:extLst>
              <a:ext uri="{FF2B5EF4-FFF2-40B4-BE49-F238E27FC236}">
                <a16:creationId xmlns:a16="http://schemas.microsoft.com/office/drawing/2014/main" id="{D12EF5E7-BD8E-CAB9-E725-345E21653ECD}"/>
              </a:ext>
            </a:extLst>
          </p:cNvPr>
          <p:cNvGrpSpPr/>
          <p:nvPr userDrawn="1"/>
        </p:nvGrpSpPr>
        <p:grpSpPr>
          <a:xfrm>
            <a:off x="417526" y="387280"/>
            <a:ext cx="11340345" cy="6075045"/>
            <a:chOff x="417526" y="387280"/>
            <a:chExt cx="11340345" cy="6075045"/>
          </a:xfrm>
        </p:grpSpPr>
        <p:sp>
          <p:nvSpPr>
            <p:cNvPr id="12" name="Freeform 11">
              <a:extLst>
                <a:ext uri="{FF2B5EF4-FFF2-40B4-BE49-F238E27FC236}">
                  <a16:creationId xmlns:a16="http://schemas.microsoft.com/office/drawing/2014/main" id="{DB6E64BA-5E3F-0B13-F3BD-289BBB0BEB04}"/>
                </a:ext>
              </a:extLst>
            </p:cNvPr>
            <p:cNvSpPr/>
            <p:nvPr/>
          </p:nvSpPr>
          <p:spPr>
            <a:xfrm>
              <a:off x="3627164" y="150759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2A486A8-CC89-9FB4-E3D0-C4E0732EE99F}"/>
                </a:ext>
              </a:extLst>
            </p:cNvPr>
            <p:cNvSpPr/>
            <p:nvPr/>
          </p:nvSpPr>
          <p:spPr>
            <a:xfrm>
              <a:off x="3627164" y="387280"/>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CA9702C-BF9A-D515-F12E-47B1496EE8EC}"/>
                </a:ext>
              </a:extLst>
            </p:cNvPr>
            <p:cNvSpPr/>
            <p:nvPr/>
          </p:nvSpPr>
          <p:spPr>
            <a:xfrm>
              <a:off x="5405447" y="387280"/>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9A48810-A754-BB60-394F-F89ACC86D4CA}"/>
                </a:ext>
              </a:extLst>
            </p:cNvPr>
            <p:cNvSpPr/>
            <p:nvPr/>
          </p:nvSpPr>
          <p:spPr>
            <a:xfrm>
              <a:off x="5405447" y="78697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EE001CF-9FFD-81C1-7F2E-67002CD750B6}"/>
                </a:ext>
              </a:extLst>
            </p:cNvPr>
            <p:cNvSpPr/>
            <p:nvPr/>
          </p:nvSpPr>
          <p:spPr>
            <a:xfrm>
              <a:off x="5405447" y="2255371"/>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9DB2B16-09E4-D9CA-D412-561D7B44E1D1}"/>
                </a:ext>
              </a:extLst>
            </p:cNvPr>
            <p:cNvSpPr/>
            <p:nvPr/>
          </p:nvSpPr>
          <p:spPr>
            <a:xfrm>
              <a:off x="5761121" y="2255371"/>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64C8EF0-BEAE-EEA6-3638-EFD85102CE66}"/>
                </a:ext>
              </a:extLst>
            </p:cNvPr>
            <p:cNvSpPr/>
            <p:nvPr/>
          </p:nvSpPr>
          <p:spPr>
            <a:xfrm>
              <a:off x="5761121" y="189496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AE7F640-C6DF-4ECA-F9CC-28501FA4871F}"/>
                </a:ext>
              </a:extLst>
            </p:cNvPr>
            <p:cNvSpPr/>
            <p:nvPr/>
          </p:nvSpPr>
          <p:spPr>
            <a:xfrm>
              <a:off x="5761121" y="262791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CD68CA-0CCD-3986-6D30-A2131CBDF46C}"/>
                </a:ext>
              </a:extLst>
            </p:cNvPr>
            <p:cNvSpPr/>
            <p:nvPr/>
          </p:nvSpPr>
          <p:spPr>
            <a:xfrm>
              <a:off x="5761121"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A2CB4B6-6677-A64D-63E7-03B73A82ECE5}"/>
                </a:ext>
              </a:extLst>
            </p:cNvPr>
            <p:cNvSpPr/>
            <p:nvPr/>
          </p:nvSpPr>
          <p:spPr>
            <a:xfrm>
              <a:off x="6828145"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824DCD34-ECC1-F0D7-5D6A-E29C268BE537}"/>
                </a:ext>
              </a:extLst>
            </p:cNvPr>
            <p:cNvSpPr/>
            <p:nvPr/>
          </p:nvSpPr>
          <p:spPr>
            <a:xfrm>
              <a:off x="7539493" y="3291304"/>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07876098-EBCB-8E16-72E4-9E8F6D4E4118}"/>
                </a:ext>
              </a:extLst>
            </p:cNvPr>
            <p:cNvSpPr/>
            <p:nvPr/>
          </p:nvSpPr>
          <p:spPr>
            <a:xfrm>
              <a:off x="4338513" y="4821852"/>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80949F5A-DD1D-2EF7-285F-0C44C58CEA32}"/>
                </a:ext>
              </a:extLst>
            </p:cNvPr>
            <p:cNvSpPr/>
            <p:nvPr/>
          </p:nvSpPr>
          <p:spPr>
            <a:xfrm>
              <a:off x="4338513" y="518314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19BFF03-D109-FF17-C56C-B815AB9CAAC8}"/>
                </a:ext>
              </a:extLst>
            </p:cNvPr>
            <p:cNvSpPr/>
            <p:nvPr/>
          </p:nvSpPr>
          <p:spPr>
            <a:xfrm>
              <a:off x="6828145"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839"/>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DC5E1BFD-6710-4C5F-1411-5CDF3F443D1E}"/>
                </a:ext>
              </a:extLst>
            </p:cNvPr>
            <p:cNvSpPr/>
            <p:nvPr/>
          </p:nvSpPr>
          <p:spPr>
            <a:xfrm>
              <a:off x="6472470" y="5903773"/>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61663C6-E7AA-643E-F135-F7DB591F6F9F}"/>
                </a:ext>
              </a:extLst>
            </p:cNvPr>
            <p:cNvSpPr/>
            <p:nvPr/>
          </p:nvSpPr>
          <p:spPr>
            <a:xfrm>
              <a:off x="6472470" y="6282124"/>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3ADB5E5F-0B4D-1C4E-9A4A-8AE4310BC757}"/>
                </a:ext>
              </a:extLst>
            </p:cNvPr>
            <p:cNvSpPr/>
            <p:nvPr/>
          </p:nvSpPr>
          <p:spPr>
            <a:xfrm>
              <a:off x="7183819"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253" y="180201"/>
                    <a:pt x="90056" y="180201"/>
                  </a:cubicBezTo>
                </a:path>
              </a:pathLst>
            </a:custGeom>
            <a:solidFill>
              <a:srgbClr val="FFFFFF"/>
            </a:solidFill>
            <a:ln w="89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FCE42CE8-2C56-6D65-4C6E-808C01DE8557}"/>
                </a:ext>
              </a:extLst>
            </p:cNvPr>
            <p:cNvSpPr/>
            <p:nvPr/>
          </p:nvSpPr>
          <p:spPr>
            <a:xfrm>
              <a:off x="5049773"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89"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DECEF3F9-E201-ED82-5EE4-9C586FC397F7}"/>
                </a:ext>
              </a:extLst>
            </p:cNvPr>
            <p:cNvSpPr/>
            <p:nvPr/>
          </p:nvSpPr>
          <p:spPr>
            <a:xfrm>
              <a:off x="4694187"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3" y="0"/>
                    <a:pt x="0" y="40362"/>
                    <a:pt x="0" y="90101"/>
                  </a:cubicBezTo>
                  <a:cubicBezTo>
                    <a:pt x="0" y="139928"/>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FC331F8-1856-1489-5EBF-61E86CBF999F}"/>
                </a:ext>
              </a:extLst>
            </p:cNvPr>
            <p:cNvSpPr/>
            <p:nvPr/>
          </p:nvSpPr>
          <p:spPr>
            <a:xfrm>
              <a:off x="3627164"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F24F144B-A8C9-957F-42D1-5C7F03594357}"/>
                </a:ext>
              </a:extLst>
            </p:cNvPr>
            <p:cNvSpPr/>
            <p:nvPr/>
          </p:nvSpPr>
          <p:spPr>
            <a:xfrm>
              <a:off x="3982838"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C7D9CFF-5F9A-B8E8-DFE8-B02805F21ADC}"/>
                </a:ext>
              </a:extLst>
            </p:cNvPr>
            <p:cNvSpPr/>
            <p:nvPr/>
          </p:nvSpPr>
          <p:spPr>
            <a:xfrm>
              <a:off x="3982838"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55787E0B-4B27-2DDE-D56F-44B4911970ED}"/>
                </a:ext>
              </a:extLst>
            </p:cNvPr>
            <p:cNvSpPr/>
            <p:nvPr/>
          </p:nvSpPr>
          <p:spPr>
            <a:xfrm>
              <a:off x="3627164" y="118657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963AB14F-473B-DBE7-371F-85CDAF84173B}"/>
                </a:ext>
              </a:extLst>
            </p:cNvPr>
            <p:cNvSpPr/>
            <p:nvPr/>
          </p:nvSpPr>
          <p:spPr>
            <a:xfrm>
              <a:off x="3627164" y="78697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A7AB4D39-853E-82D5-F4D8-2E20931ABBE8}"/>
                </a:ext>
              </a:extLst>
            </p:cNvPr>
            <p:cNvSpPr/>
            <p:nvPr/>
          </p:nvSpPr>
          <p:spPr>
            <a:xfrm>
              <a:off x="4338513"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27118E5C-0400-89B1-21D3-F2735918DA42}"/>
                </a:ext>
              </a:extLst>
            </p:cNvPr>
            <p:cNvSpPr/>
            <p:nvPr/>
          </p:nvSpPr>
          <p:spPr>
            <a:xfrm>
              <a:off x="5405447"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D8E17917-3F18-CF01-2254-FB2FF3511951}"/>
                </a:ext>
              </a:extLst>
            </p:cNvPr>
            <p:cNvSpPr/>
            <p:nvPr/>
          </p:nvSpPr>
          <p:spPr>
            <a:xfrm>
              <a:off x="5405447" y="2627917"/>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92C53243-6C12-76FC-D26E-1326E8C86796}"/>
                </a:ext>
              </a:extLst>
            </p:cNvPr>
            <p:cNvSpPr/>
            <p:nvPr/>
          </p:nvSpPr>
          <p:spPr>
            <a:xfrm>
              <a:off x="5405447" y="189496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38CABC40-E5E3-7D61-9129-E4670F1152B1}"/>
                </a:ext>
              </a:extLst>
            </p:cNvPr>
            <p:cNvSpPr/>
            <p:nvPr/>
          </p:nvSpPr>
          <p:spPr>
            <a:xfrm>
              <a:off x="5405447" y="150759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108EBC01-DE94-7581-D107-A02F4B39FC9E}"/>
                </a:ext>
              </a:extLst>
            </p:cNvPr>
            <p:cNvSpPr/>
            <p:nvPr/>
          </p:nvSpPr>
          <p:spPr>
            <a:xfrm>
              <a:off x="5405447" y="118657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B96A0112-2400-63F5-2E19-6B65A40492F0}"/>
                </a:ext>
              </a:extLst>
            </p:cNvPr>
            <p:cNvSpPr/>
            <p:nvPr/>
          </p:nvSpPr>
          <p:spPr>
            <a:xfrm>
              <a:off x="773201" y="51831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14D029F-F993-724E-ECFF-246202FE8391}"/>
                </a:ext>
              </a:extLst>
            </p:cNvPr>
            <p:cNvSpPr/>
            <p:nvPr/>
          </p:nvSpPr>
          <p:spPr>
            <a:xfrm>
              <a:off x="773201" y="4783544"/>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6053E68-2382-F6EF-F1C7-B4BAF6385D82}"/>
                </a:ext>
              </a:extLst>
            </p:cNvPr>
            <p:cNvSpPr/>
            <p:nvPr/>
          </p:nvSpPr>
          <p:spPr>
            <a:xfrm>
              <a:off x="773201"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1FD4B44E-5AA3-540A-352F-D3289BBAF420}"/>
                </a:ext>
              </a:extLst>
            </p:cNvPr>
            <p:cNvSpPr/>
            <p:nvPr/>
          </p:nvSpPr>
          <p:spPr>
            <a:xfrm>
              <a:off x="417526"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273"/>
                    <a:pt x="139860" y="0"/>
                    <a:pt x="90057" y="0"/>
                  </a:cubicBezTo>
                </a:path>
              </a:pathLst>
            </a:custGeom>
            <a:solidFill>
              <a:srgbClr val="FFFFFF"/>
            </a:solidFill>
            <a:ln w="89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093F22E3-2B5D-DDD5-6A28-26A119DF55DD}"/>
                </a:ext>
              </a:extLst>
            </p:cNvPr>
            <p:cNvSpPr/>
            <p:nvPr/>
          </p:nvSpPr>
          <p:spPr>
            <a:xfrm>
              <a:off x="417526"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97E4A854-E7FD-A195-8D97-E5460BD3CA99}"/>
                </a:ext>
              </a:extLst>
            </p:cNvPr>
            <p:cNvSpPr/>
            <p:nvPr/>
          </p:nvSpPr>
          <p:spPr>
            <a:xfrm>
              <a:off x="417526"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52866FD6-F652-AB58-ABA3-8C1EDFFB1D6D}"/>
                </a:ext>
              </a:extLst>
            </p:cNvPr>
            <p:cNvSpPr/>
            <p:nvPr/>
          </p:nvSpPr>
          <p:spPr>
            <a:xfrm>
              <a:off x="773201"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1A88025-5747-CC7C-DDBE-340C4298564F}"/>
                </a:ext>
              </a:extLst>
            </p:cNvPr>
            <p:cNvSpPr/>
            <p:nvPr/>
          </p:nvSpPr>
          <p:spPr>
            <a:xfrm>
              <a:off x="773201"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E481CBF7-D355-0B88-27C8-6F801D9EBFC7}"/>
                </a:ext>
              </a:extLst>
            </p:cNvPr>
            <p:cNvSpPr/>
            <p:nvPr/>
          </p:nvSpPr>
          <p:spPr>
            <a:xfrm>
              <a:off x="773201" y="406282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94B7063A-4105-2DEE-00FA-7A2935F2B9C1}"/>
                </a:ext>
              </a:extLst>
            </p:cNvPr>
            <p:cNvSpPr/>
            <p:nvPr/>
          </p:nvSpPr>
          <p:spPr>
            <a:xfrm>
              <a:off x="773201" y="4383851"/>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2E92CFC-ED66-1C32-253A-16338CDB913D}"/>
                </a:ext>
              </a:extLst>
            </p:cNvPr>
            <p:cNvSpPr/>
            <p:nvPr/>
          </p:nvSpPr>
          <p:spPr>
            <a:xfrm>
              <a:off x="6116796"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D15FDDE-BF44-C55E-8818-27696DF861FD}"/>
                </a:ext>
              </a:extLst>
            </p:cNvPr>
            <p:cNvSpPr/>
            <p:nvPr/>
          </p:nvSpPr>
          <p:spPr>
            <a:xfrm>
              <a:off x="6472470"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C109CA2C-4B39-FDD1-DEC7-F9E28B52753A}"/>
                </a:ext>
              </a:extLst>
            </p:cNvPr>
            <p:cNvSpPr/>
            <p:nvPr/>
          </p:nvSpPr>
          <p:spPr>
            <a:xfrm>
              <a:off x="6472470" y="445341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4622A34-3A40-9246-3B5C-7EB00504F6C6}"/>
                </a:ext>
              </a:extLst>
            </p:cNvPr>
            <p:cNvSpPr/>
            <p:nvPr/>
          </p:nvSpPr>
          <p:spPr>
            <a:xfrm>
              <a:off x="7183819" y="5903773"/>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839"/>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C8656230-F658-A6EF-FDC2-4B0844867218}"/>
                </a:ext>
              </a:extLst>
            </p:cNvPr>
            <p:cNvSpPr/>
            <p:nvPr/>
          </p:nvSpPr>
          <p:spPr>
            <a:xfrm>
              <a:off x="7183819"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928"/>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CB060D06-BD2C-E04C-F090-383F9F66EC7D}"/>
                </a:ext>
              </a:extLst>
            </p:cNvPr>
            <p:cNvSpPr/>
            <p:nvPr/>
          </p:nvSpPr>
          <p:spPr>
            <a:xfrm>
              <a:off x="6828145"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2" y="0"/>
                    <a:pt x="0" y="40362"/>
                    <a:pt x="0" y="90100"/>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748BA15A-88C8-B742-0695-BDCBBF5AD836}"/>
                </a:ext>
              </a:extLst>
            </p:cNvPr>
            <p:cNvSpPr/>
            <p:nvPr/>
          </p:nvSpPr>
          <p:spPr>
            <a:xfrm>
              <a:off x="4338513" y="441733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29BF82DE-166E-CAA1-37D1-7250A4AFB146}"/>
                </a:ext>
              </a:extLst>
            </p:cNvPr>
            <p:cNvSpPr/>
            <p:nvPr/>
          </p:nvSpPr>
          <p:spPr>
            <a:xfrm>
              <a:off x="4338513"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A02D2F6-0BE6-1891-319C-49A40E9E9150}"/>
                </a:ext>
              </a:extLst>
            </p:cNvPr>
            <p:cNvSpPr/>
            <p:nvPr/>
          </p:nvSpPr>
          <p:spPr>
            <a:xfrm>
              <a:off x="9443712"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11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A74EDA4D-94E0-C119-CBD7-12C7EB304BA0}"/>
                </a:ext>
              </a:extLst>
            </p:cNvPr>
            <p:cNvSpPr/>
            <p:nvPr/>
          </p:nvSpPr>
          <p:spPr>
            <a:xfrm>
              <a:off x="8376778"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2A1432F-CA6B-FA35-36E4-8B0A59244716}"/>
                </a:ext>
              </a:extLst>
            </p:cNvPr>
            <p:cNvSpPr/>
            <p:nvPr/>
          </p:nvSpPr>
          <p:spPr>
            <a:xfrm>
              <a:off x="10866409" y="1847641"/>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F4DF9F6-817B-15FC-EEA2-650CB67377E3}"/>
                </a:ext>
              </a:extLst>
            </p:cNvPr>
            <p:cNvSpPr/>
            <p:nvPr/>
          </p:nvSpPr>
          <p:spPr>
            <a:xfrm>
              <a:off x="10866409" y="1486346"/>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EE327AE9-9F14-56D3-4C9E-7B493320F8A8}"/>
                </a:ext>
              </a:extLst>
            </p:cNvPr>
            <p:cNvSpPr/>
            <p:nvPr/>
          </p:nvSpPr>
          <p:spPr>
            <a:xfrm>
              <a:off x="8376778"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094C3AE4-71A3-35AC-C04A-7DEBE2710A14}"/>
                </a:ext>
              </a:extLst>
            </p:cNvPr>
            <p:cNvSpPr/>
            <p:nvPr/>
          </p:nvSpPr>
          <p:spPr>
            <a:xfrm>
              <a:off x="8732453" y="76572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FFFFFF"/>
            </a:solidFill>
            <a:ln w="892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70AB4B87-84B4-5F1F-3DC4-C56DEE5738EF}"/>
                </a:ext>
              </a:extLst>
            </p:cNvPr>
            <p:cNvSpPr/>
            <p:nvPr/>
          </p:nvSpPr>
          <p:spPr>
            <a:xfrm>
              <a:off x="8732453" y="387369"/>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0BFCAE45-F12A-72CA-181F-7CF3502532CC}"/>
                </a:ext>
              </a:extLst>
            </p:cNvPr>
            <p:cNvSpPr/>
            <p:nvPr/>
          </p:nvSpPr>
          <p:spPr>
            <a:xfrm>
              <a:off x="8021104"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FFFFFF"/>
            </a:solidFill>
            <a:ln w="892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B07B7A4F-6A54-318C-6F65-86F7E17B63C1}"/>
                </a:ext>
              </a:extLst>
            </p:cNvPr>
            <p:cNvSpPr/>
            <p:nvPr/>
          </p:nvSpPr>
          <p:spPr>
            <a:xfrm>
              <a:off x="10155061"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3" y="0"/>
                    <a:pt x="0" y="40362"/>
                    <a:pt x="0" y="90101"/>
                  </a:cubicBezTo>
                  <a:cubicBezTo>
                    <a:pt x="0" y="139839"/>
                    <a:pt x="40343" y="180201"/>
                    <a:pt x="90056" y="180201"/>
                  </a:cubicBezTo>
                  <a:cubicBezTo>
                    <a:pt x="139770" y="180201"/>
                    <a:pt x="180113" y="139839"/>
                    <a:pt x="180113" y="90101"/>
                  </a:cubicBezTo>
                  <a:cubicBezTo>
                    <a:pt x="18011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0F48B8CD-A08A-C988-E18E-6D381DA95EC1}"/>
                </a:ext>
              </a:extLst>
            </p:cNvPr>
            <p:cNvSpPr/>
            <p:nvPr/>
          </p:nvSpPr>
          <p:spPr>
            <a:xfrm>
              <a:off x="10510735"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FFFFFF"/>
            </a:solidFill>
            <a:ln w="892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89E33877-D53D-6EFD-071B-B1B1CCBEDB57}"/>
                </a:ext>
              </a:extLst>
            </p:cNvPr>
            <p:cNvSpPr/>
            <p:nvPr/>
          </p:nvSpPr>
          <p:spPr>
            <a:xfrm>
              <a:off x="11577759"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9F7EF103-D592-937C-9ED8-DADCED4CB8DD}"/>
                </a:ext>
              </a:extLst>
            </p:cNvPr>
            <p:cNvSpPr/>
            <p:nvPr/>
          </p:nvSpPr>
          <p:spPr>
            <a:xfrm>
              <a:off x="11222084"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7FA22AEA-9F7D-9C0E-0254-51FDC0EC4714}"/>
                </a:ext>
              </a:extLst>
            </p:cNvPr>
            <p:cNvSpPr/>
            <p:nvPr/>
          </p:nvSpPr>
          <p:spPr>
            <a:xfrm>
              <a:off x="11222084" y="296796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833B02DB-13A0-D046-A64F-0F5EF99B1B18}"/>
                </a:ext>
              </a:extLst>
            </p:cNvPr>
            <p:cNvSpPr/>
            <p:nvPr/>
          </p:nvSpPr>
          <p:spPr>
            <a:xfrm>
              <a:off x="10866409"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BAF5164-6A0E-81F0-1CB6-1F782703012C}"/>
                </a:ext>
              </a:extLst>
            </p:cNvPr>
            <p:cNvSpPr/>
            <p:nvPr/>
          </p:nvSpPr>
          <p:spPr>
            <a:xfrm>
              <a:off x="9799387"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113"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1E4907E3-2F19-EFC4-378E-C9888F78EB45}"/>
                </a:ext>
              </a:extLst>
            </p:cNvPr>
            <p:cNvSpPr/>
            <p:nvPr/>
          </p:nvSpPr>
          <p:spPr>
            <a:xfrm>
              <a:off x="9088038"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860" y="0"/>
                    <a:pt x="90056" y="0"/>
                  </a:cubicBezTo>
                </a:path>
              </a:pathLst>
            </a:custGeom>
            <a:solidFill>
              <a:srgbClr val="D2D4D5"/>
            </a:solidFill>
            <a:ln w="892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0C8B9BE2-9741-51EE-D6E9-6E73F491F56C}"/>
                </a:ext>
              </a:extLst>
            </p:cNvPr>
            <p:cNvSpPr/>
            <p:nvPr/>
          </p:nvSpPr>
          <p:spPr>
            <a:xfrm>
              <a:off x="8732453"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04A0A22-3CED-F5E1-D272-ED799828958C}"/>
                </a:ext>
              </a:extLst>
            </p:cNvPr>
            <p:cNvSpPr/>
            <p:nvPr/>
          </p:nvSpPr>
          <p:spPr>
            <a:xfrm>
              <a:off x="8732453" y="221608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D2D4D5"/>
            </a:solidFill>
            <a:ln w="892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133A1048-DAD5-6CF2-FC2A-FB2DE197A25F}"/>
                </a:ext>
              </a:extLst>
            </p:cNvPr>
            <p:cNvSpPr/>
            <p:nvPr/>
          </p:nvSpPr>
          <p:spPr>
            <a:xfrm>
              <a:off x="8021104" y="76572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D2D4D5"/>
            </a:solidFill>
            <a:ln w="892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1C188ED4-1642-4DC9-B500-24207264DC73}"/>
                </a:ext>
              </a:extLst>
            </p:cNvPr>
            <p:cNvSpPr/>
            <p:nvPr/>
          </p:nvSpPr>
          <p:spPr>
            <a:xfrm>
              <a:off x="8021104"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273"/>
                    <a:pt x="139770" y="0"/>
                    <a:pt x="90057" y="0"/>
                  </a:cubicBezTo>
                </a:path>
              </a:pathLst>
            </a:custGeom>
            <a:solidFill>
              <a:srgbClr val="D2D4D5"/>
            </a:solidFill>
            <a:ln w="892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C9C82084-9369-2FE7-0A77-59D20A08E31E}"/>
                </a:ext>
              </a:extLst>
            </p:cNvPr>
            <p:cNvSpPr/>
            <p:nvPr/>
          </p:nvSpPr>
          <p:spPr>
            <a:xfrm>
              <a:off x="8376778"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B21B79C3-4455-EA97-326E-92AF7F750A27}"/>
                </a:ext>
              </a:extLst>
            </p:cNvPr>
            <p:cNvSpPr/>
            <p:nvPr/>
          </p:nvSpPr>
          <p:spPr>
            <a:xfrm>
              <a:off x="10866409" y="2252156"/>
              <a:ext cx="180113" cy="180201"/>
            </a:xfrm>
            <a:custGeom>
              <a:avLst/>
              <a:gdLst>
                <a:gd name="connsiteX0" fmla="*/ 90056 w 180113"/>
                <a:gd name="connsiteY0" fmla="*/ 0 h 180201"/>
                <a:gd name="connsiteX1" fmla="*/ 0 w 180113"/>
                <a:gd name="connsiteY1" fmla="*/ 90100 h 180201"/>
                <a:gd name="connsiteX2" fmla="*/ 90056 w 180113"/>
                <a:gd name="connsiteY2" fmla="*/ 180201 h 180201"/>
                <a:gd name="connsiteX3" fmla="*/ 180114 w 180113"/>
                <a:gd name="connsiteY3" fmla="*/ 90100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0"/>
                  </a:cubicBezTo>
                  <a:cubicBezTo>
                    <a:pt x="0" y="139839"/>
                    <a:pt x="40343" y="180201"/>
                    <a:pt x="90056" y="180201"/>
                  </a:cubicBezTo>
                  <a:cubicBezTo>
                    <a:pt x="139771" y="180201"/>
                    <a:pt x="180114" y="139839"/>
                    <a:pt x="180114" y="90100"/>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BAF835D0-0DFB-7ADD-4E8C-0B5EB1D3FA4B}"/>
                </a:ext>
              </a:extLst>
            </p:cNvPr>
            <p:cNvSpPr/>
            <p:nvPr/>
          </p:nvSpPr>
          <p:spPr>
            <a:xfrm>
              <a:off x="10866409" y="296796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D2D4D5"/>
            </a:solidFill>
            <a:ln w="89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964504" y="1684751"/>
            <a:ext cx="4465529" cy="2022953"/>
          </a:xfrm>
        </p:spPr>
        <p:txBody>
          <a:bodyPr anchor="ctr" anchorCtr="0"/>
          <a:lstStyle>
            <a:lvl1pPr algn="ctr">
              <a:defRPr sz="30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5" y="304974"/>
            <a:ext cx="3125157" cy="1203325"/>
          </a:xfrm>
        </p:spPr>
        <p:txBody>
          <a:bodyPr/>
          <a:lstStyle>
            <a:lvl1pPr>
              <a:spcBef>
                <a:spcPts val="0"/>
              </a:spcBef>
              <a:spcAft>
                <a:spcPts val="0"/>
              </a:spcAft>
              <a:defRPr sz="900" b="0" i="0">
                <a:solidFill>
                  <a:schemeClr val="bg1"/>
                </a:solidFill>
                <a:latin typeface="ABC Oracle Medium" panose="020B0504040202060203" pitchFamily="34" charset="77"/>
              </a:defRPr>
            </a:lvl1pPr>
            <a:lvl2pPr marL="0" indent="0">
              <a:buNone/>
              <a:defRPr sz="900" b="0" i="0">
                <a:solidFill>
                  <a:schemeClr val="bg1"/>
                </a:solidFill>
                <a:latin typeface="ABC Oracle Medium" panose="020B0504040202060203" pitchFamily="34" charset="77"/>
              </a:defRPr>
            </a:lvl2pPr>
            <a:lvl3pPr marL="180975" indent="-180975">
              <a:tabLst/>
              <a:defRPr sz="900" b="0" i="0">
                <a:solidFill>
                  <a:schemeClr val="bg1"/>
                </a:solidFill>
                <a:latin typeface="ABC Oracle Medium" panose="020B0504040202060203" pitchFamily="34" charset="77"/>
              </a:defRPr>
            </a:lvl3pPr>
            <a:lvl4pPr marL="355600" indent="-174625">
              <a:tabLst/>
              <a:defRPr sz="900" b="0" i="0">
                <a:solidFill>
                  <a:schemeClr val="bg1"/>
                </a:solidFill>
                <a:latin typeface="ABC Oracle Medium" panose="020B0504040202060203" pitchFamily="34" charset="77"/>
              </a:defRPr>
            </a:lvl4pPr>
            <a:lvl5pPr marL="536575" indent="-180975">
              <a:tabLst/>
              <a:defRPr sz="900" b="0" i="0">
                <a:solidFill>
                  <a:schemeClr val="bg1"/>
                </a:solidFill>
                <a:latin typeface="ABC Oracle Medium" panose="020B0504040202060203" pitchFamily="34"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FCAC37BC-346D-51DA-B8FC-D5C95892C05D}"/>
              </a:ext>
            </a:extLst>
          </p:cNvPr>
          <p:cNvSpPr>
            <a:spLocks noGrp="1"/>
          </p:cNvSpPr>
          <p:nvPr>
            <p:ph type="ftr" sz="quarter" idx="3"/>
          </p:nvPr>
        </p:nvSpPr>
        <p:spPr>
          <a:xfrm>
            <a:off x="4037117" y="6587284"/>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7938761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accent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47083" y="1481509"/>
            <a:ext cx="5748917" cy="5066929"/>
          </a:xfrm>
        </p:spPr>
        <p:txBody>
          <a:bodyPr/>
          <a:lstStyle>
            <a:lvl1pPr>
              <a:spcBef>
                <a:spcPts val="0"/>
              </a:spcBef>
              <a:spcAft>
                <a:spcPts val="0"/>
              </a:spcAft>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D604D2A8-340C-6811-0193-59710C1F0322}"/>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080733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321110" y="286185"/>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338464" y="1122801"/>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8" name="Freeform 17">
            <a:extLst>
              <a:ext uri="{FF2B5EF4-FFF2-40B4-BE49-F238E27FC236}">
                <a16:creationId xmlns:a16="http://schemas.microsoft.com/office/drawing/2014/main" id="{476D9EB4-DA8D-7007-E1F1-13594489E635}"/>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13" name="Graphic 11">
            <a:extLst>
              <a:ext uri="{FF2B5EF4-FFF2-40B4-BE49-F238E27FC236}">
                <a16:creationId xmlns:a16="http://schemas.microsoft.com/office/drawing/2014/main" id="{9A47DABB-6B23-B92F-2CE3-C72452A43FFC}"/>
              </a:ext>
            </a:extLst>
          </p:cNvPr>
          <p:cNvSpPr/>
          <p:nvPr/>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E2B1A454-EE21-4091-6B8A-932B60F3789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7100500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accent1"/>
        </a:solidFill>
        <a:effectLst/>
      </p:bgPr>
    </p:bg>
    <p:spTree>
      <p:nvGrpSpPr>
        <p:cNvPr id="1" name=""/>
        <p:cNvGrpSpPr/>
        <p:nvPr/>
      </p:nvGrpSpPr>
      <p:grpSpPr>
        <a:xfrm>
          <a:off x="0" y="0"/>
          <a:ext cx="0" cy="0"/>
          <a:chOff x="0" y="0"/>
          <a:chExt cx="0" cy="0"/>
        </a:xfrm>
      </p:grpSpPr>
      <p:sp>
        <p:nvSpPr>
          <p:cNvPr id="4" name="Footer Placeholder 4">
            <a:extLst>
              <a:ext uri="{FF2B5EF4-FFF2-40B4-BE49-F238E27FC236}">
                <a16:creationId xmlns:a16="http://schemas.microsoft.com/office/drawing/2014/main" id="{0C6C589F-6B53-EA41-A888-1CADBA5F425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15291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dirty="0"/>
              <a:t>Click to edit Master</a:t>
            </a:r>
            <a:endParaRPr lang="en-GB" dirty="0"/>
          </a:p>
        </p:txBody>
      </p:sp>
      <p:sp>
        <p:nvSpPr>
          <p:cNvPr id="6" name="Freeform 5">
            <a:extLst>
              <a:ext uri="{FF2B5EF4-FFF2-40B4-BE49-F238E27FC236}">
                <a16:creationId xmlns:a16="http://schemas.microsoft.com/office/drawing/2014/main" id="{D9883D46-8A8A-539B-4F87-C864BBE9A1FC}"/>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7" name="Picture Placeholder 20">
            <a:extLst>
              <a:ext uri="{FF2B5EF4-FFF2-40B4-BE49-F238E27FC236}">
                <a16:creationId xmlns:a16="http://schemas.microsoft.com/office/drawing/2014/main" id="{D2909ECF-720F-DB40-98FC-071C2A0D928E}"/>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10" name="Graphic 16">
            <a:extLst>
              <a:ext uri="{FF2B5EF4-FFF2-40B4-BE49-F238E27FC236}">
                <a16:creationId xmlns:a16="http://schemas.microsoft.com/office/drawing/2014/main" id="{348D57BA-ABBE-729C-59D1-961D617C7CE8}"/>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3" name="Footer Placeholder 4">
            <a:extLst>
              <a:ext uri="{FF2B5EF4-FFF2-40B4-BE49-F238E27FC236}">
                <a16:creationId xmlns:a16="http://schemas.microsoft.com/office/drawing/2014/main" id="{DCF7CA04-A556-4280-7BED-717528D657D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33451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dirty="0"/>
              <a:t>Click to edit Master</a:t>
            </a:r>
            <a:endParaRPr lang="en-GB" dirty="0"/>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3" name="Footer Placeholder 4">
            <a:extLst>
              <a:ext uri="{FF2B5EF4-FFF2-40B4-BE49-F238E27FC236}">
                <a16:creationId xmlns:a16="http://schemas.microsoft.com/office/drawing/2014/main" id="{B9690DE6-400F-C9FE-AC94-D5789487857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624912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Section Tit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accent1"/>
                </a:solidFill>
                <a:latin typeface="+mj-lt"/>
              </a:defRPr>
            </a:lvl1pPr>
          </a:lstStyle>
          <a:p>
            <a:r>
              <a:rPr lang="en-US" dirty="0"/>
              <a:t>Click to edit Master</a:t>
            </a:r>
            <a:endParaRPr lang="en-GB" dirty="0"/>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accent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3" name="Footer Placeholder 4">
            <a:extLst>
              <a:ext uri="{FF2B5EF4-FFF2-40B4-BE49-F238E27FC236}">
                <a16:creationId xmlns:a16="http://schemas.microsoft.com/office/drawing/2014/main" id="{6DECE934-2A88-71C2-DF08-0CBBE37E633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212921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6181595" y="273659"/>
            <a:ext cx="5699254" cy="5526951"/>
          </a:xfrm>
        </p:spPr>
        <p:txBody>
          <a:bodyPr/>
          <a:lstStyle>
            <a:lvl1pPr marL="0" indent="0">
              <a:spcBef>
                <a:spcPts val="0"/>
              </a:spcBef>
              <a:spcAft>
                <a:spcPts val="0"/>
              </a:spcAft>
              <a:tabLst>
                <a:tab pos="5059363" algn="l"/>
              </a:tabLst>
              <a:defRPr sz="2300">
                <a:solidFill>
                  <a:schemeClr val="tx1"/>
                </a:solidFill>
              </a:defRPr>
            </a:lvl1pPr>
            <a:lvl2pPr>
              <a:defRPr sz="2300">
                <a:solidFill>
                  <a:schemeClr val="tx1"/>
                </a:solidFill>
              </a:defRPr>
            </a:lvl2pPr>
            <a:lvl3pPr>
              <a:defRPr sz="2300">
                <a:solidFill>
                  <a:schemeClr val="tx1"/>
                </a:solidFill>
              </a:defRPr>
            </a:lvl3pPr>
            <a:lvl4pPr>
              <a:defRPr sz="2300">
                <a:solidFill>
                  <a:schemeClr val="tx1"/>
                </a:solidFill>
              </a:defRPr>
            </a:lvl4pPr>
            <a:lvl5pPr>
              <a:defRPr sz="23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p>
            <a:fld id="{741AFF56-1126-4107-9C02-BC0EFBF16431}" type="slidenum">
              <a:rPr lang="en-GB" smtClean="0"/>
              <a:t>‹#›</a:t>
            </a:fld>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5620758D-F7DA-9AC4-5413-311A1B9B491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858356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dirty="0"/>
              <a:t>Click to edit Master title style</a:t>
            </a:r>
            <a:endParaRPr lang="en-GB" dirty="0"/>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6D15CAF0-DBAD-68DB-B4B8-EF505A445D04}"/>
              </a:ext>
            </a:extLst>
          </p:cNvPr>
          <p:cNvSpPr>
            <a:spLocks noGrp="1"/>
          </p:cNvSpPr>
          <p:nvPr>
            <p:ph type="body" sz="quarter" idx="10" hasCustomPrompt="1"/>
          </p:nvPr>
        </p:nvSpPr>
        <p:spPr>
          <a:xfrm>
            <a:off x="6096000" y="3429000"/>
            <a:ext cx="6048267" cy="4010982"/>
          </a:xfrm>
        </p:spPr>
        <p:txBody>
          <a:bodyPr anchor="b" anchorCtr="0"/>
          <a:lstStyle>
            <a:lvl1pPr algn="r">
              <a:defRPr sz="23000">
                <a:solidFill>
                  <a:schemeClr val="bg1"/>
                </a:solidFill>
              </a:defRPr>
            </a:lvl1pPr>
          </a:lstStyle>
          <a:p>
            <a:pPr lvl="0"/>
            <a:r>
              <a:rPr lang="en-GB" dirty="0"/>
              <a:t>#</a:t>
            </a:r>
            <a:endParaRPr lang="en-US" dirty="0"/>
          </a:p>
        </p:txBody>
      </p:sp>
      <p:sp>
        <p:nvSpPr>
          <p:cNvPr id="3" name="Footer Placeholder 4">
            <a:extLst>
              <a:ext uri="{FF2B5EF4-FFF2-40B4-BE49-F238E27FC236}">
                <a16:creationId xmlns:a16="http://schemas.microsoft.com/office/drawing/2014/main" id="{1B43FFE6-B47D-7A61-376C-A8D0D0E06BF7}"/>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640948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Feature Copy">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35980"/>
            <a:ext cx="9804590" cy="4443594"/>
          </a:xfrm>
        </p:spPr>
        <p:txBody>
          <a:bodyPr/>
          <a:lstStyle>
            <a:lvl1pPr>
              <a:lnSpc>
                <a:spcPct val="100000"/>
              </a:lnSpc>
              <a:defRPr sz="3500" b="0" i="0">
                <a:solidFill>
                  <a:schemeClr val="tx1"/>
                </a:solidFill>
                <a:latin typeface="+mj-lt"/>
              </a:defRPr>
            </a:lvl1pPr>
          </a:lstStyle>
          <a:p>
            <a:r>
              <a:rPr lang="en-US" dirty="0"/>
              <a:t>Click to edit Master title style</a:t>
            </a:r>
            <a:endParaRPr lang="en-GB" dirty="0"/>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tx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tx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1B4E5E3E-E595-2D73-908E-8B9477FF751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416771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78F8866-9DAD-2F19-71C0-40E571A05C88}"/>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dirty="0"/>
              <a:t>Click to edit Master title style</a:t>
            </a:r>
            <a:endParaRPr lang="en-GB" dirty="0"/>
          </a:p>
        </p:txBody>
      </p:sp>
      <p:sp>
        <p:nvSpPr>
          <p:cNvPr id="18" name="Graphic 16">
            <a:extLst>
              <a:ext uri="{FF2B5EF4-FFF2-40B4-BE49-F238E27FC236}">
                <a16:creationId xmlns:a16="http://schemas.microsoft.com/office/drawing/2014/main" id="{05D16763-91CF-A8AE-40FD-F33DB51DCF46}"/>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21" name="Picture Placeholder 20">
            <a:extLst>
              <a:ext uri="{FF2B5EF4-FFF2-40B4-BE49-F238E27FC236}">
                <a16:creationId xmlns:a16="http://schemas.microsoft.com/office/drawing/2014/main" id="{EB1CCA5B-9CF3-3D9F-2FAF-8ADCA0DD54D0}"/>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3" name="Footer Placeholder 4">
            <a:extLst>
              <a:ext uri="{FF2B5EF4-FFF2-40B4-BE49-F238E27FC236}">
                <a16:creationId xmlns:a16="http://schemas.microsoft.com/office/drawing/2014/main" id="{F4C3B3E4-F5E6-D500-4ECE-A675832895B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9119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957E79-DEA8-79CD-9E4E-5D2FE921BB11}"/>
              </a:ext>
            </a:extLst>
          </p:cNvPr>
          <p:cNvSpPr>
            <a:spLocks noGrp="1"/>
          </p:cNvSpPr>
          <p:nvPr>
            <p:ph type="title"/>
          </p:nvPr>
        </p:nvSpPr>
        <p:spPr>
          <a:xfrm>
            <a:off x="326848" y="288390"/>
            <a:ext cx="11554001" cy="101607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2EAF8F9D-C689-B18D-09AF-9B4C40550649}"/>
              </a:ext>
            </a:extLst>
          </p:cNvPr>
          <p:cNvSpPr>
            <a:spLocks noGrp="1"/>
          </p:cNvSpPr>
          <p:nvPr>
            <p:ph type="body" idx="1"/>
          </p:nvPr>
        </p:nvSpPr>
        <p:spPr>
          <a:xfrm>
            <a:off x="352424" y="1493113"/>
            <a:ext cx="11528425" cy="4351338"/>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3030489-BEFE-3F81-C3A1-A8FAC2B087EE}"/>
              </a:ext>
            </a:extLst>
          </p:cNvPr>
          <p:cNvSpPr>
            <a:spLocks noGrp="1"/>
          </p:cNvSpPr>
          <p:nvPr>
            <p:ph type="dt" sz="half" idx="2"/>
          </p:nvPr>
        </p:nvSpPr>
        <p:spPr>
          <a:xfrm>
            <a:off x="9150438" y="298318"/>
            <a:ext cx="2743200" cy="365125"/>
          </a:xfrm>
          <a:prstGeom prst="rect">
            <a:avLst/>
          </a:prstGeom>
        </p:spPr>
        <p:txBody>
          <a:bodyPr vert="horz" lIns="0" tIns="0" rIns="0" bIns="0" rtlCol="0" anchor="t" anchorCtr="0">
            <a:noAutofit/>
          </a:bodyPr>
          <a:lstStyle>
            <a:lvl1pPr algn="r">
              <a:defRPr sz="1000">
                <a:solidFill>
                  <a:schemeClr val="tx2"/>
                </a:solidFill>
              </a:defRPr>
            </a:lvl1pPr>
          </a:lstStyle>
          <a:p>
            <a:endParaRPr lang="en-GB" dirty="0"/>
          </a:p>
        </p:txBody>
      </p:sp>
      <p:sp>
        <p:nvSpPr>
          <p:cNvPr id="6" name="Slide Number Placeholder 5">
            <a:extLst>
              <a:ext uri="{FF2B5EF4-FFF2-40B4-BE49-F238E27FC236}">
                <a16:creationId xmlns:a16="http://schemas.microsoft.com/office/drawing/2014/main" id="{7D749530-956E-B9F1-B7EE-49FFED17FEA9}"/>
              </a:ext>
            </a:extLst>
          </p:cNvPr>
          <p:cNvSpPr>
            <a:spLocks noGrp="1"/>
          </p:cNvSpPr>
          <p:nvPr>
            <p:ph type="sldNum" sz="quarter" idx="4"/>
          </p:nvPr>
        </p:nvSpPr>
        <p:spPr>
          <a:xfrm>
            <a:off x="11467577" y="6400800"/>
            <a:ext cx="416447" cy="186484"/>
          </a:xfrm>
          <a:prstGeom prst="rect">
            <a:avLst/>
          </a:prstGeom>
        </p:spPr>
        <p:txBody>
          <a:bodyPr vert="horz" lIns="0" tIns="0" rIns="0" bIns="0" rtlCol="0" anchor="b" anchorCtr="0">
            <a:noAutofit/>
          </a:bodyPr>
          <a:lstStyle>
            <a:lvl1pPr algn="r">
              <a:defRPr sz="1000" b="0" i="0">
                <a:solidFill>
                  <a:schemeClr val="tx2"/>
                </a:solidFill>
                <a:latin typeface="ABC Oracle Medium" panose="020B0504040202060203" pitchFamily="34" charset="77"/>
              </a:defRPr>
            </a:lvl1pPr>
          </a:lstStyle>
          <a:p>
            <a:fld id="{741AFF56-1126-4107-9C02-BC0EFBF16431}" type="slidenum">
              <a:rPr lang="en-GB" smtClean="0"/>
              <a:pPr/>
              <a:t>‹#›</a:t>
            </a:fld>
            <a:endParaRPr lang="en-GB" dirty="0"/>
          </a:p>
        </p:txBody>
      </p:sp>
      <p:sp>
        <p:nvSpPr>
          <p:cNvPr id="7" name="Footer Placeholder 6">
            <a:extLst>
              <a:ext uri="{FF2B5EF4-FFF2-40B4-BE49-F238E27FC236}">
                <a16:creationId xmlns:a16="http://schemas.microsoft.com/office/drawing/2014/main" id="{B027F68E-C428-A4D9-BBBD-028E82BC8E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GB" dirty="0"/>
              <a:t>Presented at the 2026 All Actuaries Summit</a:t>
            </a:r>
          </a:p>
        </p:txBody>
      </p:sp>
    </p:spTree>
    <p:extLst>
      <p:ext uri="{BB962C8B-B14F-4D97-AF65-F5344CB8AC3E}">
        <p14:creationId xmlns:p14="http://schemas.microsoft.com/office/powerpoint/2010/main" val="252882584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8" r:id="rId3"/>
    <p:sldLayoutId id="2147483664" r:id="rId4"/>
    <p:sldLayoutId id="2147483665" r:id="rId5"/>
    <p:sldLayoutId id="2147483650" r:id="rId6"/>
    <p:sldLayoutId id="2147483654" r:id="rId7"/>
    <p:sldLayoutId id="2147483666" r:id="rId8"/>
    <p:sldLayoutId id="2147483653" r:id="rId9"/>
    <p:sldLayoutId id="2147483655" r:id="rId10"/>
    <p:sldLayoutId id="2147483652" r:id="rId11"/>
    <p:sldLayoutId id="2147483656" r:id="rId12"/>
    <p:sldLayoutId id="2147483657" r:id="rId13"/>
    <p:sldLayoutId id="2147483658" r:id="rId14"/>
    <p:sldLayoutId id="2147483659" r:id="rId15"/>
    <p:sldLayoutId id="2147483660" r:id="rId16"/>
    <p:sldLayoutId id="2147483661" r:id="rId17"/>
    <p:sldLayoutId id="2147483662" r:id="rId18"/>
    <p:sldLayoutId id="2147483667" r:id="rId19"/>
    <p:sldLayoutId id="2147483663" r:id="rId20"/>
  </p:sldLayoutIdLst>
  <p:hf hdr="0" ftr="0" dt="0"/>
  <p:txStyles>
    <p:titleStyle>
      <a:lvl1pPr algn="l" defTabSz="914400" rtl="0" eaLnBrk="1" latinLnBrk="0" hangingPunct="1">
        <a:lnSpc>
          <a:spcPct val="90000"/>
        </a:lnSpc>
        <a:spcBef>
          <a:spcPct val="0"/>
        </a:spcBef>
        <a:buNone/>
        <a:defRPr sz="31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200" userDrawn="1">
          <p15:clr>
            <a:srgbClr val="F26B43"/>
          </p15:clr>
        </p15:guide>
        <p15:guide id="4" pos="222" userDrawn="1">
          <p15:clr>
            <a:srgbClr val="F26B43"/>
          </p15:clr>
        </p15:guide>
        <p15:guide id="5" orient="horz" pos="4125" userDrawn="1">
          <p15:clr>
            <a:srgbClr val="F26B43"/>
          </p15:clr>
        </p15:guide>
        <p15:guide id="6" pos="7484" userDrawn="1">
          <p15:clr>
            <a:srgbClr val="F26B43"/>
          </p15:clr>
        </p15:guide>
        <p15:guide id="7" orient="horz" pos="958" userDrawn="1">
          <p15:clr>
            <a:srgbClr val="F26B43"/>
          </p15:clr>
        </p15:guide>
        <p15:guide id="8" pos="1269" userDrawn="1">
          <p15:clr>
            <a:srgbClr val="F26B43"/>
          </p15:clr>
        </p15:guide>
        <p15:guide id="9" pos="329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hyperlink" Target="https://weisheitenzitatenna.blogspot.com/2016/11/voltaire-zitate-politik.html" TargetMode="External"/><Relationship Id="rId2" Type="http://schemas.openxmlformats.org/officeDocument/2006/relationships/image" Target="../media/image6.jpeg"/><Relationship Id="rId1" Type="http://schemas.openxmlformats.org/officeDocument/2006/relationships/slideLayout" Target="../slideLayouts/slideLayout11.xml"/><Relationship Id="rId4" Type="http://schemas.openxmlformats.org/officeDocument/2006/relationships/hyperlink" Target="https://creativecommons.org/licenses/by/3.0/"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2DD06-C964-CF6A-77C8-CA245EBA130F}"/>
              </a:ext>
            </a:extLst>
          </p:cNvPr>
          <p:cNvSpPr>
            <a:spLocks noGrp="1"/>
          </p:cNvSpPr>
          <p:nvPr>
            <p:ph type="title"/>
          </p:nvPr>
        </p:nvSpPr>
        <p:spPr>
          <a:xfrm>
            <a:off x="2174720" y="1216152"/>
            <a:ext cx="5781678" cy="2570881"/>
          </a:xfrm>
        </p:spPr>
        <p:txBody>
          <a:bodyPr/>
          <a:lstStyle/>
          <a:p>
            <a:r>
              <a:rPr lang="en-US" dirty="0"/>
              <a:t>It’s time:</a:t>
            </a:r>
            <a:br>
              <a:rPr lang="en-US" dirty="0"/>
            </a:br>
            <a:r>
              <a:rPr lang="en-US" dirty="0"/>
              <a:t>How to turn super</a:t>
            </a:r>
            <a:br>
              <a:rPr lang="en-US"/>
            </a:br>
            <a:r>
              <a:rPr lang="en-US"/>
              <a:t>into </a:t>
            </a:r>
            <a:r>
              <a:rPr lang="en-US" dirty="0"/>
              <a:t>a retirement income system</a:t>
            </a:r>
          </a:p>
        </p:txBody>
      </p:sp>
      <p:sp>
        <p:nvSpPr>
          <p:cNvPr id="3" name="Subtitle 2">
            <a:extLst>
              <a:ext uri="{FF2B5EF4-FFF2-40B4-BE49-F238E27FC236}">
                <a16:creationId xmlns:a16="http://schemas.microsoft.com/office/drawing/2014/main" id="{26C366F4-7949-6A5E-2C2B-244724097677}"/>
              </a:ext>
            </a:extLst>
          </p:cNvPr>
          <p:cNvSpPr>
            <a:spLocks noGrp="1"/>
          </p:cNvSpPr>
          <p:nvPr>
            <p:ph type="subTitle" idx="1"/>
          </p:nvPr>
        </p:nvSpPr>
        <p:spPr>
          <a:xfrm>
            <a:off x="2153634" y="4238297"/>
            <a:ext cx="5802764" cy="1598604"/>
          </a:xfrm>
        </p:spPr>
        <p:txBody>
          <a:bodyPr/>
          <a:lstStyle/>
          <a:p>
            <a:r>
              <a:rPr lang="en-US" dirty="0"/>
              <a:t>Nick Callil and David Knox</a:t>
            </a:r>
          </a:p>
          <a:p>
            <a:r>
              <a:rPr lang="en-US" dirty="0"/>
              <a:t>May 2026</a:t>
            </a:r>
          </a:p>
        </p:txBody>
      </p:sp>
      <p:sp>
        <p:nvSpPr>
          <p:cNvPr id="4" name="Footer Placeholder 4">
            <a:extLst>
              <a:ext uri="{FF2B5EF4-FFF2-40B4-BE49-F238E27FC236}">
                <a16:creationId xmlns:a16="http://schemas.microsoft.com/office/drawing/2014/main" id="{287D73BF-4D38-017E-B51B-023917F25E8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accent1"/>
                </a:solidFill>
              </a:rPr>
              <a:t>Presented at the 2026 All Actuaries Summit</a:t>
            </a:r>
          </a:p>
        </p:txBody>
      </p:sp>
    </p:spTree>
    <p:extLst>
      <p:ext uri="{BB962C8B-B14F-4D97-AF65-F5344CB8AC3E}">
        <p14:creationId xmlns:p14="http://schemas.microsoft.com/office/powerpoint/2010/main" val="1012527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8D19C-158F-EB88-6A54-5301C3CB93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7CD576-59F3-8462-A0A4-CAB90A6566CA}"/>
              </a:ext>
            </a:extLst>
          </p:cNvPr>
          <p:cNvSpPr>
            <a:spLocks noGrp="1"/>
          </p:cNvSpPr>
          <p:nvPr>
            <p:ph type="title"/>
          </p:nvPr>
        </p:nvSpPr>
        <p:spPr>
          <a:xfrm>
            <a:off x="326848" y="288389"/>
            <a:ext cx="5620945" cy="1232435"/>
          </a:xfrm>
        </p:spPr>
        <p:txBody>
          <a:bodyPr/>
          <a:lstStyle/>
          <a:p>
            <a:r>
              <a:rPr lang="en-US" dirty="0">
                <a:solidFill>
                  <a:schemeClr val="accent1">
                    <a:lumMod val="75000"/>
                  </a:schemeClr>
                </a:solidFill>
              </a:rPr>
              <a:t>Our ‘MyIncome’ proposal</a:t>
            </a:r>
          </a:p>
        </p:txBody>
      </p:sp>
      <p:sp>
        <p:nvSpPr>
          <p:cNvPr id="4" name="Slide Number Placeholder 3">
            <a:extLst>
              <a:ext uri="{FF2B5EF4-FFF2-40B4-BE49-F238E27FC236}">
                <a16:creationId xmlns:a16="http://schemas.microsoft.com/office/drawing/2014/main" id="{9A2CA3F8-DA28-F6D5-AF8F-64B2B47F6006}"/>
              </a:ext>
            </a:extLst>
          </p:cNvPr>
          <p:cNvSpPr>
            <a:spLocks noGrp="1"/>
          </p:cNvSpPr>
          <p:nvPr>
            <p:ph type="sldNum" sz="quarter" idx="12"/>
          </p:nvPr>
        </p:nvSpPr>
        <p:spPr/>
        <p:txBody>
          <a:bodyPr/>
          <a:lstStyle/>
          <a:p>
            <a:fld id="{741AFF56-1126-4107-9C02-BC0EFBF16431}" type="slidenum">
              <a:rPr lang="en-GB" smtClean="0"/>
              <a:pPr/>
              <a:t>10</a:t>
            </a:fld>
            <a:endParaRPr lang="en-GB" dirty="0"/>
          </a:p>
        </p:txBody>
      </p:sp>
      <p:sp>
        <p:nvSpPr>
          <p:cNvPr id="5" name="Footer Placeholder 4">
            <a:extLst>
              <a:ext uri="{FF2B5EF4-FFF2-40B4-BE49-F238E27FC236}">
                <a16:creationId xmlns:a16="http://schemas.microsoft.com/office/drawing/2014/main" id="{EEA087AD-DC85-5B2E-0DA8-DFFE9CF5AEE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accent1"/>
                </a:solidFill>
              </a:rPr>
              <a:t>Presented at the 2026 All Actuaries Summit</a:t>
            </a:r>
          </a:p>
        </p:txBody>
      </p:sp>
      <p:grpSp>
        <p:nvGrpSpPr>
          <p:cNvPr id="3" name="Group 2">
            <a:extLst>
              <a:ext uri="{FF2B5EF4-FFF2-40B4-BE49-F238E27FC236}">
                <a16:creationId xmlns:a16="http://schemas.microsoft.com/office/drawing/2014/main" id="{FF06247C-C40B-F4D0-160D-7EE8FA0220F6}"/>
              </a:ext>
            </a:extLst>
          </p:cNvPr>
          <p:cNvGrpSpPr/>
          <p:nvPr/>
        </p:nvGrpSpPr>
        <p:grpSpPr>
          <a:xfrm>
            <a:off x="4334933" y="1299622"/>
            <a:ext cx="3451607" cy="4661945"/>
            <a:chOff x="4606025" y="1140541"/>
            <a:chExt cx="3451607" cy="4661945"/>
          </a:xfrm>
        </p:grpSpPr>
        <p:sp>
          <p:nvSpPr>
            <p:cNvPr id="8" name="Oval 7">
              <a:extLst>
                <a:ext uri="{FF2B5EF4-FFF2-40B4-BE49-F238E27FC236}">
                  <a16:creationId xmlns:a16="http://schemas.microsoft.com/office/drawing/2014/main" id="{F0938884-AF20-C6B9-30AF-C12B8647B365}"/>
                </a:ext>
              </a:extLst>
            </p:cNvPr>
            <p:cNvSpPr/>
            <p:nvPr/>
          </p:nvSpPr>
          <p:spPr>
            <a:xfrm>
              <a:off x="5516805" y="1140541"/>
              <a:ext cx="1260000" cy="1260000"/>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2400" b="1" dirty="0"/>
                <a:t>Age </a:t>
              </a:r>
              <a:r>
                <a:rPr lang="en-AU" sz="2400" b="1" dirty="0">
                  <a:solidFill>
                    <a:schemeClr val="bg1"/>
                  </a:solidFill>
                </a:rPr>
                <a:t>65</a:t>
              </a:r>
              <a:endParaRPr lang="en-AU" b="1" dirty="0">
                <a:solidFill>
                  <a:schemeClr val="bg1"/>
                </a:solidFill>
              </a:endParaRPr>
            </a:p>
          </p:txBody>
        </p:sp>
        <p:sp>
          <p:nvSpPr>
            <p:cNvPr id="11" name="Rectangle: Rounded Corners 10">
              <a:extLst>
                <a:ext uri="{FF2B5EF4-FFF2-40B4-BE49-F238E27FC236}">
                  <a16:creationId xmlns:a16="http://schemas.microsoft.com/office/drawing/2014/main" id="{D08195A0-F862-8B84-5860-3F597C478965}"/>
                </a:ext>
              </a:extLst>
            </p:cNvPr>
            <p:cNvSpPr/>
            <p:nvPr/>
          </p:nvSpPr>
          <p:spPr>
            <a:xfrm>
              <a:off x="4606025" y="2923821"/>
              <a:ext cx="3451607" cy="2878665"/>
            </a:xfrm>
            <a:prstGeom prst="roundRect">
              <a:avLst/>
            </a:prstGeom>
            <a:solidFill>
              <a:srgbClr val="DDDDDD"/>
            </a:solidFill>
            <a:ln w="25400">
              <a:solidFill>
                <a:srgbClr val="C0C0C0"/>
              </a:solidFill>
            </a:ln>
            <a:effectLst>
              <a:outerShdw blurRad="101600" dist="38100" dir="2700000" algn="tl" rotWithShape="0">
                <a:prstClr val="black">
                  <a:alpha val="7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288000" tIns="144000" rtlCol="0" anchor="t" anchorCtr="0"/>
            <a:lstStyle/>
            <a:p>
              <a:r>
                <a:rPr lang="en-AU" b="1" dirty="0">
                  <a:solidFill>
                    <a:schemeClr val="tx1"/>
                  </a:solidFill>
                </a:rPr>
                <a:t>Offer a pre-set pension</a:t>
              </a:r>
            </a:p>
            <a:p>
              <a:endParaRPr lang="en-AU" sz="1400" dirty="0">
                <a:solidFill>
                  <a:schemeClr val="tx1"/>
                </a:solidFill>
              </a:endParaRPr>
            </a:p>
            <a:p>
              <a:r>
                <a:rPr lang="en-AU" dirty="0">
                  <a:solidFill>
                    <a:schemeClr val="tx1"/>
                  </a:solidFill>
                </a:rPr>
                <a:t>APRA-regulated funds offer annually a pre-set account-based pension to all members from age 65 who have balances in accumulation phase. No forms – yes or no?</a:t>
              </a:r>
            </a:p>
            <a:p>
              <a:r>
                <a:rPr lang="en-AU" dirty="0">
                  <a:solidFill>
                    <a:schemeClr val="tx1"/>
                  </a:solidFill>
                </a:rPr>
                <a:t>Choices remain.</a:t>
              </a:r>
            </a:p>
          </p:txBody>
        </p:sp>
      </p:grpSp>
    </p:spTree>
    <p:extLst>
      <p:ext uri="{BB962C8B-B14F-4D97-AF65-F5344CB8AC3E}">
        <p14:creationId xmlns:p14="http://schemas.microsoft.com/office/powerpoint/2010/main" val="9227324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5033D-35AB-9FDF-E8AF-AED693A562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3B885D-AC53-B3F5-4BD9-6DD82F1ABFDC}"/>
              </a:ext>
            </a:extLst>
          </p:cNvPr>
          <p:cNvSpPr>
            <a:spLocks noGrp="1"/>
          </p:cNvSpPr>
          <p:nvPr>
            <p:ph type="title"/>
          </p:nvPr>
        </p:nvSpPr>
        <p:spPr>
          <a:xfrm>
            <a:off x="326848" y="288389"/>
            <a:ext cx="5620945" cy="1232435"/>
          </a:xfrm>
        </p:spPr>
        <p:txBody>
          <a:bodyPr/>
          <a:lstStyle/>
          <a:p>
            <a:r>
              <a:rPr lang="en-US" dirty="0">
                <a:solidFill>
                  <a:schemeClr val="accent1">
                    <a:lumMod val="75000"/>
                  </a:schemeClr>
                </a:solidFill>
              </a:rPr>
              <a:t>Our ‘MyIncome’ proposal</a:t>
            </a:r>
          </a:p>
        </p:txBody>
      </p:sp>
      <p:sp>
        <p:nvSpPr>
          <p:cNvPr id="4" name="Slide Number Placeholder 3">
            <a:extLst>
              <a:ext uri="{FF2B5EF4-FFF2-40B4-BE49-F238E27FC236}">
                <a16:creationId xmlns:a16="http://schemas.microsoft.com/office/drawing/2014/main" id="{83DC8B8C-DBFF-DE1A-B046-0074A14DCB57}"/>
              </a:ext>
            </a:extLst>
          </p:cNvPr>
          <p:cNvSpPr>
            <a:spLocks noGrp="1"/>
          </p:cNvSpPr>
          <p:nvPr>
            <p:ph type="sldNum" sz="quarter" idx="12"/>
          </p:nvPr>
        </p:nvSpPr>
        <p:spPr/>
        <p:txBody>
          <a:bodyPr/>
          <a:lstStyle/>
          <a:p>
            <a:fld id="{741AFF56-1126-4107-9C02-BC0EFBF16431}" type="slidenum">
              <a:rPr lang="en-GB" smtClean="0"/>
              <a:pPr/>
              <a:t>11</a:t>
            </a:fld>
            <a:endParaRPr lang="en-GB" dirty="0"/>
          </a:p>
        </p:txBody>
      </p:sp>
      <p:sp>
        <p:nvSpPr>
          <p:cNvPr id="5" name="Footer Placeholder 4">
            <a:extLst>
              <a:ext uri="{FF2B5EF4-FFF2-40B4-BE49-F238E27FC236}">
                <a16:creationId xmlns:a16="http://schemas.microsoft.com/office/drawing/2014/main" id="{DC96339B-6C3D-3CBB-DCC2-F0121CE4D6B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accent1"/>
                </a:solidFill>
              </a:rPr>
              <a:t>Presented at the 2026 All Actuaries Summit</a:t>
            </a:r>
          </a:p>
        </p:txBody>
      </p:sp>
      <p:grpSp>
        <p:nvGrpSpPr>
          <p:cNvPr id="3" name="Group 2">
            <a:extLst>
              <a:ext uri="{FF2B5EF4-FFF2-40B4-BE49-F238E27FC236}">
                <a16:creationId xmlns:a16="http://schemas.microsoft.com/office/drawing/2014/main" id="{930B4FBC-521D-A4BD-2644-D710C2D9C7B4}"/>
              </a:ext>
            </a:extLst>
          </p:cNvPr>
          <p:cNvGrpSpPr/>
          <p:nvPr/>
        </p:nvGrpSpPr>
        <p:grpSpPr>
          <a:xfrm>
            <a:off x="4334933" y="1299622"/>
            <a:ext cx="7179575" cy="4661947"/>
            <a:chOff x="4606025" y="1140541"/>
            <a:chExt cx="7179575" cy="4661947"/>
          </a:xfrm>
        </p:grpSpPr>
        <p:sp>
          <p:nvSpPr>
            <p:cNvPr id="8" name="Oval 7">
              <a:extLst>
                <a:ext uri="{FF2B5EF4-FFF2-40B4-BE49-F238E27FC236}">
                  <a16:creationId xmlns:a16="http://schemas.microsoft.com/office/drawing/2014/main" id="{A8DF7DFC-D038-3158-580F-3333E4386836}"/>
                </a:ext>
              </a:extLst>
            </p:cNvPr>
            <p:cNvSpPr/>
            <p:nvPr/>
          </p:nvSpPr>
          <p:spPr>
            <a:xfrm>
              <a:off x="5516805" y="1140541"/>
              <a:ext cx="1260000" cy="1260000"/>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2400" b="1" dirty="0"/>
                <a:t>Age </a:t>
              </a:r>
              <a:r>
                <a:rPr lang="en-AU" sz="2400" b="1" dirty="0">
                  <a:solidFill>
                    <a:schemeClr val="bg1"/>
                  </a:solidFill>
                </a:rPr>
                <a:t>65</a:t>
              </a:r>
              <a:endParaRPr lang="en-AU" b="1" dirty="0">
                <a:solidFill>
                  <a:schemeClr val="bg1"/>
                </a:solidFill>
              </a:endParaRPr>
            </a:p>
          </p:txBody>
        </p:sp>
        <p:sp>
          <p:nvSpPr>
            <p:cNvPr id="9" name="Oval 8">
              <a:extLst>
                <a:ext uri="{FF2B5EF4-FFF2-40B4-BE49-F238E27FC236}">
                  <a16:creationId xmlns:a16="http://schemas.microsoft.com/office/drawing/2014/main" id="{20A25841-95BA-A07E-33A0-7454EC335349}"/>
                </a:ext>
              </a:extLst>
            </p:cNvPr>
            <p:cNvSpPr/>
            <p:nvPr/>
          </p:nvSpPr>
          <p:spPr>
            <a:xfrm>
              <a:off x="9369780" y="1140541"/>
              <a:ext cx="1260000" cy="1260000"/>
            </a:xfrm>
            <a:prstGeom prst="ellipse">
              <a:avLst/>
            </a:prstGeom>
            <a:solidFill>
              <a:srgbClr val="E8A3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2400" b="1" dirty="0"/>
                <a:t>Age 75</a:t>
              </a:r>
              <a:endParaRPr lang="en-AU" b="1" dirty="0"/>
            </a:p>
          </p:txBody>
        </p:sp>
        <p:sp>
          <p:nvSpPr>
            <p:cNvPr id="11" name="Rectangle: Rounded Corners 10">
              <a:extLst>
                <a:ext uri="{FF2B5EF4-FFF2-40B4-BE49-F238E27FC236}">
                  <a16:creationId xmlns:a16="http://schemas.microsoft.com/office/drawing/2014/main" id="{E445DD34-7073-948B-65F7-E63E86A885C5}"/>
                </a:ext>
              </a:extLst>
            </p:cNvPr>
            <p:cNvSpPr/>
            <p:nvPr/>
          </p:nvSpPr>
          <p:spPr>
            <a:xfrm>
              <a:off x="4606025" y="2923821"/>
              <a:ext cx="3451607" cy="2878665"/>
            </a:xfrm>
            <a:prstGeom prst="roundRect">
              <a:avLst/>
            </a:prstGeom>
            <a:solidFill>
              <a:srgbClr val="DDDDDD"/>
            </a:solidFill>
            <a:ln w="25400">
              <a:solidFill>
                <a:srgbClr val="C0C0C0"/>
              </a:solidFill>
            </a:ln>
            <a:effectLst>
              <a:outerShdw blurRad="101600" dist="38100" dir="2700000" algn="tl" rotWithShape="0">
                <a:prstClr val="black">
                  <a:alpha val="7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288000" tIns="144000" rtlCol="0" anchor="t" anchorCtr="0"/>
            <a:lstStyle/>
            <a:p>
              <a:r>
                <a:rPr lang="en-AU" b="1" dirty="0">
                  <a:solidFill>
                    <a:schemeClr val="tx1"/>
                  </a:solidFill>
                </a:rPr>
                <a:t>Offer a pre-set pension</a:t>
              </a:r>
            </a:p>
            <a:p>
              <a:endParaRPr lang="en-AU" sz="1400" dirty="0">
                <a:solidFill>
                  <a:schemeClr val="tx1"/>
                </a:solidFill>
              </a:endParaRPr>
            </a:p>
            <a:p>
              <a:r>
                <a:rPr lang="en-AU" dirty="0">
                  <a:solidFill>
                    <a:schemeClr val="tx1"/>
                  </a:solidFill>
                </a:rPr>
                <a:t>APRA-regulated funds offer annually a pre-set account-based pension to all members from age 65 who have balances in accumulation phase. No forms – yes or no?</a:t>
              </a:r>
            </a:p>
            <a:p>
              <a:r>
                <a:rPr lang="en-AU" dirty="0">
                  <a:solidFill>
                    <a:schemeClr val="tx1"/>
                  </a:solidFill>
                </a:rPr>
                <a:t>Choices remain.</a:t>
              </a:r>
            </a:p>
          </p:txBody>
        </p:sp>
        <p:sp>
          <p:nvSpPr>
            <p:cNvPr id="12" name="Rectangle: Rounded Corners 11">
              <a:extLst>
                <a:ext uri="{FF2B5EF4-FFF2-40B4-BE49-F238E27FC236}">
                  <a16:creationId xmlns:a16="http://schemas.microsoft.com/office/drawing/2014/main" id="{CAFF68B0-76F1-27FB-0605-4DE0D5E028F7}"/>
                </a:ext>
              </a:extLst>
            </p:cNvPr>
            <p:cNvSpPr/>
            <p:nvPr/>
          </p:nvSpPr>
          <p:spPr>
            <a:xfrm>
              <a:off x="8424492" y="2923822"/>
              <a:ext cx="3361108" cy="2878666"/>
            </a:xfrm>
            <a:prstGeom prst="roundRect">
              <a:avLst/>
            </a:prstGeom>
            <a:solidFill>
              <a:srgbClr val="DDDDDD"/>
            </a:solidFill>
            <a:ln w="25400">
              <a:solidFill>
                <a:srgbClr val="C0C0C0"/>
              </a:solidFill>
            </a:ln>
            <a:effectLst>
              <a:outerShdw blurRad="101600" dist="38100" dir="2700000" algn="tl" rotWithShape="0">
                <a:prstClr val="black">
                  <a:alpha val="7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288000" tIns="144000" rIns="288000" rtlCol="0" anchor="t" anchorCtr="0"/>
            <a:lstStyle/>
            <a:p>
              <a:r>
                <a:rPr lang="en-AU" b="1" dirty="0">
                  <a:solidFill>
                    <a:schemeClr val="tx1"/>
                  </a:solidFill>
                </a:rPr>
                <a:t>Transfer all balances to pension (APRA &amp; SMSFs)</a:t>
              </a:r>
            </a:p>
            <a:p>
              <a:endParaRPr lang="en-AU" b="1" dirty="0">
                <a:solidFill>
                  <a:schemeClr val="tx1"/>
                </a:solidFill>
              </a:endParaRPr>
            </a:p>
            <a:p>
              <a:r>
                <a:rPr lang="en-AU" dirty="0">
                  <a:solidFill>
                    <a:schemeClr val="tx1"/>
                  </a:solidFill>
                </a:rPr>
                <a:t>All balances below TBC in accumulation phase to be transferred to the pre-set account-based pension, and income commences.</a:t>
              </a:r>
            </a:p>
          </p:txBody>
        </p:sp>
      </p:grpSp>
    </p:spTree>
    <p:extLst>
      <p:ext uri="{BB962C8B-B14F-4D97-AF65-F5344CB8AC3E}">
        <p14:creationId xmlns:p14="http://schemas.microsoft.com/office/powerpoint/2010/main" val="28566102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CB96B-CD9D-7E5D-E670-15F921FFC2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018555-27F6-4B16-3217-279E47979956}"/>
              </a:ext>
            </a:extLst>
          </p:cNvPr>
          <p:cNvSpPr>
            <a:spLocks noGrp="1"/>
          </p:cNvSpPr>
          <p:nvPr>
            <p:ph type="title"/>
          </p:nvPr>
        </p:nvSpPr>
        <p:spPr>
          <a:xfrm>
            <a:off x="326848" y="288389"/>
            <a:ext cx="5620945" cy="1232435"/>
          </a:xfrm>
        </p:spPr>
        <p:txBody>
          <a:bodyPr/>
          <a:lstStyle/>
          <a:p>
            <a:r>
              <a:rPr lang="en-US" dirty="0">
                <a:solidFill>
                  <a:schemeClr val="accent1">
                    <a:lumMod val="75000"/>
                  </a:schemeClr>
                </a:solidFill>
              </a:rPr>
              <a:t>Our ‘MyIncome’ proposal</a:t>
            </a:r>
          </a:p>
        </p:txBody>
      </p:sp>
      <p:sp>
        <p:nvSpPr>
          <p:cNvPr id="4" name="Slide Number Placeholder 3">
            <a:extLst>
              <a:ext uri="{FF2B5EF4-FFF2-40B4-BE49-F238E27FC236}">
                <a16:creationId xmlns:a16="http://schemas.microsoft.com/office/drawing/2014/main" id="{608C5855-37D1-F6A4-1C3A-DEE55DC99EAF}"/>
              </a:ext>
            </a:extLst>
          </p:cNvPr>
          <p:cNvSpPr>
            <a:spLocks noGrp="1"/>
          </p:cNvSpPr>
          <p:nvPr>
            <p:ph type="sldNum" sz="quarter" idx="12"/>
          </p:nvPr>
        </p:nvSpPr>
        <p:spPr/>
        <p:txBody>
          <a:bodyPr/>
          <a:lstStyle/>
          <a:p>
            <a:fld id="{741AFF56-1126-4107-9C02-BC0EFBF16431}" type="slidenum">
              <a:rPr lang="en-GB" smtClean="0"/>
              <a:pPr/>
              <a:t>12</a:t>
            </a:fld>
            <a:endParaRPr lang="en-GB" dirty="0"/>
          </a:p>
        </p:txBody>
      </p:sp>
      <p:sp>
        <p:nvSpPr>
          <p:cNvPr id="5" name="Footer Placeholder 4">
            <a:extLst>
              <a:ext uri="{FF2B5EF4-FFF2-40B4-BE49-F238E27FC236}">
                <a16:creationId xmlns:a16="http://schemas.microsoft.com/office/drawing/2014/main" id="{D3A83BE5-1B7F-8BDC-292D-3A02251C6B7F}"/>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accent1"/>
                </a:solidFill>
              </a:rPr>
              <a:t>Presented at the 2026 All Actuaries Summit</a:t>
            </a:r>
          </a:p>
        </p:txBody>
      </p:sp>
      <p:grpSp>
        <p:nvGrpSpPr>
          <p:cNvPr id="3" name="Group 2">
            <a:extLst>
              <a:ext uri="{FF2B5EF4-FFF2-40B4-BE49-F238E27FC236}">
                <a16:creationId xmlns:a16="http://schemas.microsoft.com/office/drawing/2014/main" id="{022C0A98-F288-D8FA-3A0C-E27D3527C649}"/>
              </a:ext>
            </a:extLst>
          </p:cNvPr>
          <p:cNvGrpSpPr/>
          <p:nvPr/>
        </p:nvGrpSpPr>
        <p:grpSpPr>
          <a:xfrm>
            <a:off x="677491" y="1299622"/>
            <a:ext cx="10837017" cy="4661947"/>
            <a:chOff x="948583" y="1140541"/>
            <a:chExt cx="10837017" cy="4661947"/>
          </a:xfrm>
        </p:grpSpPr>
        <p:sp>
          <p:nvSpPr>
            <p:cNvPr id="7" name="Oval 6">
              <a:extLst>
                <a:ext uri="{FF2B5EF4-FFF2-40B4-BE49-F238E27FC236}">
                  <a16:creationId xmlns:a16="http://schemas.microsoft.com/office/drawing/2014/main" id="{4813541A-6926-9B44-1CA4-4F4C5464F584}"/>
                </a:ext>
              </a:extLst>
            </p:cNvPr>
            <p:cNvSpPr/>
            <p:nvPr/>
          </p:nvSpPr>
          <p:spPr>
            <a:xfrm>
              <a:off x="1830983" y="1140541"/>
              <a:ext cx="1260000" cy="1260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2400" b="1" dirty="0"/>
                <a:t>Age 60</a:t>
              </a:r>
              <a:endParaRPr lang="en-AU" b="1" dirty="0"/>
            </a:p>
          </p:txBody>
        </p:sp>
        <p:sp>
          <p:nvSpPr>
            <p:cNvPr id="8" name="Oval 7">
              <a:extLst>
                <a:ext uri="{FF2B5EF4-FFF2-40B4-BE49-F238E27FC236}">
                  <a16:creationId xmlns:a16="http://schemas.microsoft.com/office/drawing/2014/main" id="{E1356D9D-5245-A841-D9F2-893A64D8684C}"/>
                </a:ext>
              </a:extLst>
            </p:cNvPr>
            <p:cNvSpPr/>
            <p:nvPr/>
          </p:nvSpPr>
          <p:spPr>
            <a:xfrm>
              <a:off x="5516805" y="1140541"/>
              <a:ext cx="1260000" cy="1260000"/>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2400" b="1" dirty="0"/>
                <a:t>Age </a:t>
              </a:r>
              <a:r>
                <a:rPr lang="en-AU" sz="2400" b="1" dirty="0">
                  <a:solidFill>
                    <a:schemeClr val="bg1"/>
                  </a:solidFill>
                </a:rPr>
                <a:t>65</a:t>
              </a:r>
              <a:endParaRPr lang="en-AU" b="1" dirty="0">
                <a:solidFill>
                  <a:schemeClr val="bg1"/>
                </a:solidFill>
              </a:endParaRPr>
            </a:p>
          </p:txBody>
        </p:sp>
        <p:sp>
          <p:nvSpPr>
            <p:cNvPr id="9" name="Oval 8">
              <a:extLst>
                <a:ext uri="{FF2B5EF4-FFF2-40B4-BE49-F238E27FC236}">
                  <a16:creationId xmlns:a16="http://schemas.microsoft.com/office/drawing/2014/main" id="{321460F6-E0AD-F179-0410-6A626A67C324}"/>
                </a:ext>
              </a:extLst>
            </p:cNvPr>
            <p:cNvSpPr/>
            <p:nvPr/>
          </p:nvSpPr>
          <p:spPr>
            <a:xfrm>
              <a:off x="9369780" y="1140541"/>
              <a:ext cx="1260000" cy="1260000"/>
            </a:xfrm>
            <a:prstGeom prst="ellipse">
              <a:avLst/>
            </a:prstGeom>
            <a:solidFill>
              <a:srgbClr val="E8A3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2400" b="1" dirty="0"/>
                <a:t>Age 75</a:t>
              </a:r>
              <a:endParaRPr lang="en-AU" b="1" dirty="0"/>
            </a:p>
          </p:txBody>
        </p:sp>
        <p:sp>
          <p:nvSpPr>
            <p:cNvPr id="10" name="Rectangle: Rounded Corners 9">
              <a:extLst>
                <a:ext uri="{FF2B5EF4-FFF2-40B4-BE49-F238E27FC236}">
                  <a16:creationId xmlns:a16="http://schemas.microsoft.com/office/drawing/2014/main" id="{906F647C-4D25-E3BD-93B9-6274712BB484}"/>
                </a:ext>
              </a:extLst>
            </p:cNvPr>
            <p:cNvSpPr/>
            <p:nvPr/>
          </p:nvSpPr>
          <p:spPr>
            <a:xfrm>
              <a:off x="948583" y="2923821"/>
              <a:ext cx="3263071" cy="2878665"/>
            </a:xfrm>
            <a:prstGeom prst="roundRect">
              <a:avLst/>
            </a:prstGeom>
            <a:solidFill>
              <a:srgbClr val="DDDDDD"/>
            </a:solidFill>
            <a:ln w="25400">
              <a:solidFill>
                <a:srgbClr val="C0C0C0"/>
              </a:solidFill>
            </a:ln>
            <a:effectLst>
              <a:outerShdw blurRad="101600" dist="38100" dir="2700000" algn="tl" rotWithShape="0">
                <a:prstClr val="black">
                  <a:alpha val="7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288000" tIns="144000" rtlCol="0" anchor="t"/>
            <a:lstStyle/>
            <a:p>
              <a:r>
                <a:rPr lang="en-AU" b="1" dirty="0">
                  <a:solidFill>
                    <a:schemeClr val="tx1"/>
                  </a:solidFill>
                </a:rPr>
                <a:t>Validate ID and collect bank account details</a:t>
              </a:r>
              <a:br>
                <a:rPr lang="en-AU" b="1" dirty="0">
                  <a:solidFill>
                    <a:schemeClr val="tx1"/>
                  </a:solidFill>
                </a:rPr>
              </a:br>
              <a:endParaRPr lang="en-AU" b="1" dirty="0">
                <a:solidFill>
                  <a:schemeClr val="tx1"/>
                </a:solidFill>
              </a:endParaRPr>
            </a:p>
            <a:p>
              <a:r>
                <a:rPr lang="en-AU" dirty="0">
                  <a:solidFill>
                    <a:schemeClr val="tx1"/>
                  </a:solidFill>
                </a:rPr>
                <a:t>APRA funds start collecting bank account details and validating ID for future pension payments.  </a:t>
              </a:r>
              <a:br>
                <a:rPr lang="en-AU" sz="1400" dirty="0">
                  <a:solidFill>
                    <a:schemeClr val="tx1"/>
                  </a:solidFill>
                </a:rPr>
              </a:br>
              <a:endParaRPr lang="en-AU" sz="1400" dirty="0">
                <a:solidFill>
                  <a:schemeClr val="tx1"/>
                </a:solidFill>
              </a:endParaRPr>
            </a:p>
          </p:txBody>
        </p:sp>
        <p:sp>
          <p:nvSpPr>
            <p:cNvPr id="11" name="Rectangle: Rounded Corners 10">
              <a:extLst>
                <a:ext uri="{FF2B5EF4-FFF2-40B4-BE49-F238E27FC236}">
                  <a16:creationId xmlns:a16="http://schemas.microsoft.com/office/drawing/2014/main" id="{A79DC282-1BCA-B36D-C731-47C5BAE2BF44}"/>
                </a:ext>
              </a:extLst>
            </p:cNvPr>
            <p:cNvSpPr/>
            <p:nvPr/>
          </p:nvSpPr>
          <p:spPr>
            <a:xfrm>
              <a:off x="4606025" y="2923821"/>
              <a:ext cx="3451607" cy="2878665"/>
            </a:xfrm>
            <a:prstGeom prst="roundRect">
              <a:avLst/>
            </a:prstGeom>
            <a:solidFill>
              <a:srgbClr val="DDDDDD"/>
            </a:solidFill>
            <a:ln w="25400">
              <a:solidFill>
                <a:srgbClr val="C0C0C0"/>
              </a:solidFill>
            </a:ln>
            <a:effectLst>
              <a:outerShdw blurRad="101600" dist="38100" dir="2700000" algn="tl" rotWithShape="0">
                <a:prstClr val="black">
                  <a:alpha val="7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288000" tIns="144000" rtlCol="0" anchor="t" anchorCtr="0"/>
            <a:lstStyle/>
            <a:p>
              <a:r>
                <a:rPr lang="en-AU" b="1" dirty="0">
                  <a:solidFill>
                    <a:schemeClr val="tx1"/>
                  </a:solidFill>
                </a:rPr>
                <a:t>Offer a pre-set pension</a:t>
              </a:r>
            </a:p>
            <a:p>
              <a:endParaRPr lang="en-AU" sz="1400" dirty="0">
                <a:solidFill>
                  <a:schemeClr val="tx1"/>
                </a:solidFill>
              </a:endParaRPr>
            </a:p>
            <a:p>
              <a:r>
                <a:rPr lang="en-AU" dirty="0">
                  <a:solidFill>
                    <a:schemeClr val="tx1"/>
                  </a:solidFill>
                </a:rPr>
                <a:t>APRA-regulated funds offer annually a pre-set account-based pension to all members from age 65 who have balances in accumulation phase. No forms – yes or no?</a:t>
              </a:r>
            </a:p>
            <a:p>
              <a:r>
                <a:rPr lang="en-AU" dirty="0">
                  <a:solidFill>
                    <a:schemeClr val="tx1"/>
                  </a:solidFill>
                </a:rPr>
                <a:t>Choices remain.</a:t>
              </a:r>
            </a:p>
          </p:txBody>
        </p:sp>
        <p:sp>
          <p:nvSpPr>
            <p:cNvPr id="12" name="Rectangle: Rounded Corners 11">
              <a:extLst>
                <a:ext uri="{FF2B5EF4-FFF2-40B4-BE49-F238E27FC236}">
                  <a16:creationId xmlns:a16="http://schemas.microsoft.com/office/drawing/2014/main" id="{E1DA6239-C3D8-EE18-36EB-D0952BBD89F7}"/>
                </a:ext>
              </a:extLst>
            </p:cNvPr>
            <p:cNvSpPr/>
            <p:nvPr/>
          </p:nvSpPr>
          <p:spPr>
            <a:xfrm>
              <a:off x="8424492" y="2923822"/>
              <a:ext cx="3361108" cy="2878666"/>
            </a:xfrm>
            <a:prstGeom prst="roundRect">
              <a:avLst/>
            </a:prstGeom>
            <a:solidFill>
              <a:srgbClr val="DDDDDD"/>
            </a:solidFill>
            <a:ln w="25400">
              <a:solidFill>
                <a:srgbClr val="C0C0C0"/>
              </a:solidFill>
            </a:ln>
            <a:effectLst>
              <a:outerShdw blurRad="101600" dist="38100" dir="2700000" algn="tl" rotWithShape="0">
                <a:prstClr val="black">
                  <a:alpha val="7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288000" tIns="144000" rIns="288000" rtlCol="0" anchor="t" anchorCtr="0"/>
            <a:lstStyle/>
            <a:p>
              <a:r>
                <a:rPr lang="en-AU" b="1" dirty="0">
                  <a:solidFill>
                    <a:schemeClr val="tx1"/>
                  </a:solidFill>
                </a:rPr>
                <a:t>Transfer all balances to pension (APRA &amp; SMSFs)</a:t>
              </a:r>
            </a:p>
            <a:p>
              <a:endParaRPr lang="en-AU" b="1" dirty="0">
                <a:solidFill>
                  <a:schemeClr val="tx1"/>
                </a:solidFill>
              </a:endParaRPr>
            </a:p>
            <a:p>
              <a:r>
                <a:rPr lang="en-AU" dirty="0">
                  <a:solidFill>
                    <a:schemeClr val="tx1"/>
                  </a:solidFill>
                </a:rPr>
                <a:t>All balances below TBC in accumulation phase to be transferred to the pre-set account-based pension, and income commences.</a:t>
              </a:r>
            </a:p>
          </p:txBody>
        </p:sp>
      </p:grpSp>
    </p:spTree>
    <p:extLst>
      <p:ext uri="{BB962C8B-B14F-4D97-AF65-F5344CB8AC3E}">
        <p14:creationId xmlns:p14="http://schemas.microsoft.com/office/powerpoint/2010/main" val="2133294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BE251-FD19-5D03-7233-187153BA79FA}"/>
              </a:ext>
            </a:extLst>
          </p:cNvPr>
          <p:cNvSpPr>
            <a:spLocks noGrp="1"/>
          </p:cNvSpPr>
          <p:nvPr>
            <p:ph type="title"/>
          </p:nvPr>
        </p:nvSpPr>
        <p:spPr>
          <a:xfrm>
            <a:off x="326848" y="288390"/>
            <a:ext cx="5406911" cy="1016070"/>
          </a:xfrm>
        </p:spPr>
        <p:txBody>
          <a:bodyPr/>
          <a:lstStyle/>
          <a:p>
            <a:r>
              <a:rPr lang="en-US" sz="3000" dirty="0">
                <a:solidFill>
                  <a:schemeClr val="accent1">
                    <a:lumMod val="75000"/>
                  </a:schemeClr>
                </a:solidFill>
              </a:rPr>
              <a:t>Changes needed and some implications</a:t>
            </a:r>
            <a:endParaRPr lang="en-AU" sz="3000" dirty="0">
              <a:solidFill>
                <a:schemeClr val="accent1">
                  <a:lumMod val="75000"/>
                </a:schemeClr>
              </a:solidFill>
            </a:endParaRPr>
          </a:p>
        </p:txBody>
      </p:sp>
      <p:sp>
        <p:nvSpPr>
          <p:cNvPr id="3" name="Content Placeholder 2">
            <a:extLst>
              <a:ext uri="{FF2B5EF4-FFF2-40B4-BE49-F238E27FC236}">
                <a16:creationId xmlns:a16="http://schemas.microsoft.com/office/drawing/2014/main" id="{35754E0A-4E8A-008C-260D-5C06EF26DAC3}"/>
              </a:ext>
            </a:extLst>
          </p:cNvPr>
          <p:cNvSpPr>
            <a:spLocks noGrp="1"/>
          </p:cNvSpPr>
          <p:nvPr>
            <p:ph idx="1"/>
          </p:nvPr>
        </p:nvSpPr>
        <p:spPr>
          <a:xfrm>
            <a:off x="326848" y="1304460"/>
            <a:ext cx="5327649" cy="4496150"/>
          </a:xfrm>
        </p:spPr>
        <p:txBody>
          <a:bodyPr/>
          <a:lstStyle/>
          <a:p>
            <a:pPr marL="342900" indent="-342900">
              <a:spcAft>
                <a:spcPts val="1200"/>
              </a:spcAft>
              <a:buFont typeface="Arial" panose="020B0604020202020204" pitchFamily="34" charset="0"/>
              <a:buChar char="•"/>
            </a:pPr>
            <a:r>
              <a:rPr lang="en-US" dirty="0"/>
              <a:t>Legislation to enable MyIncome (aka MySuper)</a:t>
            </a:r>
          </a:p>
          <a:p>
            <a:pPr marL="342900" indent="-342900">
              <a:spcAft>
                <a:spcPts val="1200"/>
              </a:spcAft>
              <a:buFont typeface="Arial" panose="020B0604020202020204" pitchFamily="34" charset="0"/>
              <a:buChar char="•"/>
            </a:pPr>
            <a:r>
              <a:rPr lang="en-US" dirty="0"/>
              <a:t>Review anti-hawking provisions</a:t>
            </a:r>
          </a:p>
          <a:p>
            <a:pPr marL="342900" indent="-342900">
              <a:spcAft>
                <a:spcPts val="1200"/>
              </a:spcAft>
              <a:buFont typeface="Arial" panose="020B0604020202020204" pitchFamily="34" charset="0"/>
              <a:buChar char="•"/>
            </a:pPr>
            <a:r>
              <a:rPr lang="en-US" dirty="0"/>
              <a:t>Revisit DDO for MyIncome</a:t>
            </a:r>
          </a:p>
          <a:p>
            <a:pPr marL="342900" indent="-342900">
              <a:spcAft>
                <a:spcPts val="1200"/>
              </a:spcAft>
              <a:buFont typeface="Arial" panose="020B0604020202020204" pitchFamily="34" charset="0"/>
              <a:buChar char="•"/>
            </a:pPr>
            <a:r>
              <a:rPr lang="en-US" dirty="0"/>
              <a:t>Interaction with DBFO2 proposals</a:t>
            </a:r>
          </a:p>
          <a:p>
            <a:pPr marL="342900" indent="-342900">
              <a:spcAft>
                <a:spcPts val="1200"/>
              </a:spcAft>
              <a:buFont typeface="Arial" panose="020B0604020202020204" pitchFamily="34" charset="0"/>
              <a:buChar char="•"/>
            </a:pPr>
            <a:r>
              <a:rPr lang="en-US" dirty="0"/>
              <a:t>Impact on Government Revenue</a:t>
            </a:r>
          </a:p>
          <a:p>
            <a:pPr marL="698500" lvl="2" indent="-342900">
              <a:spcAft>
                <a:spcPts val="1200"/>
              </a:spcAft>
              <a:buFont typeface="Courier New" panose="02070309020205020404" pitchFamily="49" charset="0"/>
              <a:buChar char="o"/>
            </a:pPr>
            <a:r>
              <a:rPr lang="en-US" dirty="0" err="1"/>
              <a:t>approx</a:t>
            </a:r>
            <a:r>
              <a:rPr lang="en-US" dirty="0"/>
              <a:t> $1 billion pa (50% take up)</a:t>
            </a:r>
          </a:p>
          <a:p>
            <a:pPr marL="347662" lvl="1" indent="-342900">
              <a:spcAft>
                <a:spcPts val="1200"/>
              </a:spcAft>
              <a:buFont typeface="Arial" panose="020B0604020202020204" pitchFamily="34" charset="0"/>
              <a:buChar char="•"/>
            </a:pPr>
            <a:r>
              <a:rPr lang="en-US" dirty="0"/>
              <a:t>Will it constrain (</a:t>
            </a:r>
            <a:r>
              <a:rPr lang="en-US" dirty="0" err="1"/>
              <a:t>personalised</a:t>
            </a:r>
            <a:r>
              <a:rPr lang="en-US" dirty="0"/>
              <a:t>) product development?</a:t>
            </a:r>
          </a:p>
          <a:p>
            <a:endParaRPr lang="en-AU" dirty="0"/>
          </a:p>
        </p:txBody>
      </p:sp>
      <p:sp>
        <p:nvSpPr>
          <p:cNvPr id="4" name="Slide Number Placeholder 3">
            <a:extLst>
              <a:ext uri="{FF2B5EF4-FFF2-40B4-BE49-F238E27FC236}">
                <a16:creationId xmlns:a16="http://schemas.microsoft.com/office/drawing/2014/main" id="{6BD07610-4DF3-3E66-A88A-7090E1890CE9}"/>
              </a:ext>
            </a:extLst>
          </p:cNvPr>
          <p:cNvSpPr>
            <a:spLocks noGrp="1"/>
          </p:cNvSpPr>
          <p:nvPr>
            <p:ph type="sldNum" sz="quarter" idx="12"/>
          </p:nvPr>
        </p:nvSpPr>
        <p:spPr/>
        <p:txBody>
          <a:bodyPr/>
          <a:lstStyle/>
          <a:p>
            <a:fld id="{741AFF56-1126-4107-9C02-BC0EFBF16431}" type="slidenum">
              <a:rPr lang="en-GB" smtClean="0"/>
              <a:t>13</a:t>
            </a:fld>
            <a:endParaRPr lang="en-GB"/>
          </a:p>
        </p:txBody>
      </p:sp>
      <p:pic>
        <p:nvPicPr>
          <p:cNvPr id="6" name="Picture 5" descr="Close up of checklist">
            <a:extLst>
              <a:ext uri="{FF2B5EF4-FFF2-40B4-BE49-F238E27FC236}">
                <a16:creationId xmlns:a16="http://schemas.microsoft.com/office/drawing/2014/main" id="{653A9CFC-5078-61FE-BCF8-94EB3FE11A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8062" y="0"/>
            <a:ext cx="6473938" cy="6857999"/>
          </a:xfrm>
          <a:prstGeom prst="rect">
            <a:avLst/>
          </a:prstGeom>
        </p:spPr>
      </p:pic>
    </p:spTree>
    <p:extLst>
      <p:ext uri="{BB962C8B-B14F-4D97-AF65-F5344CB8AC3E}">
        <p14:creationId xmlns:p14="http://schemas.microsoft.com/office/powerpoint/2010/main" val="27348598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C4379-160E-E2D2-78FA-80184A4B7E55}"/>
            </a:ext>
          </a:extLst>
        </p:cNvPr>
        <p:cNvGrpSpPr/>
        <p:nvPr/>
      </p:nvGrpSpPr>
      <p:grpSpPr>
        <a:xfrm>
          <a:off x="0" y="0"/>
          <a:ext cx="0" cy="0"/>
          <a:chOff x="0" y="0"/>
          <a:chExt cx="0" cy="0"/>
        </a:xfrm>
      </p:grpSpPr>
      <p:pic>
        <p:nvPicPr>
          <p:cNvPr id="7" name="Picture Placeholder 6" descr="Range of moods sticky notes">
            <a:extLst>
              <a:ext uri="{FF2B5EF4-FFF2-40B4-BE49-F238E27FC236}">
                <a16:creationId xmlns:a16="http://schemas.microsoft.com/office/drawing/2014/main" id="{2FAB76DD-4F18-EF0A-C8C1-602978801C95}"/>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354" r="20354"/>
          <a:stretch/>
        </p:blipFill>
        <p:spPr/>
      </p:pic>
      <p:sp>
        <p:nvSpPr>
          <p:cNvPr id="2" name="Title 1">
            <a:extLst>
              <a:ext uri="{FF2B5EF4-FFF2-40B4-BE49-F238E27FC236}">
                <a16:creationId xmlns:a16="http://schemas.microsoft.com/office/drawing/2014/main" id="{8D64418E-5720-A635-8FFC-E83AEDD7F50E}"/>
              </a:ext>
            </a:extLst>
          </p:cNvPr>
          <p:cNvSpPr>
            <a:spLocks noGrp="1"/>
          </p:cNvSpPr>
          <p:nvPr>
            <p:ph type="title"/>
          </p:nvPr>
        </p:nvSpPr>
        <p:spPr/>
        <p:txBody>
          <a:bodyPr/>
          <a:lstStyle/>
          <a:p>
            <a:r>
              <a:rPr lang="en-US" sz="3000" dirty="0">
                <a:solidFill>
                  <a:schemeClr val="accent1">
                    <a:lumMod val="75000"/>
                  </a:schemeClr>
                </a:solidFill>
              </a:rPr>
              <a:t>Reactions to MyIncome proposal</a:t>
            </a:r>
            <a:endParaRPr lang="en-AU" sz="3000" dirty="0">
              <a:solidFill>
                <a:schemeClr val="accent1">
                  <a:lumMod val="75000"/>
                </a:schemeClr>
              </a:solidFill>
            </a:endParaRPr>
          </a:p>
        </p:txBody>
      </p:sp>
      <p:sp>
        <p:nvSpPr>
          <p:cNvPr id="3" name="Content Placeholder 2">
            <a:extLst>
              <a:ext uri="{FF2B5EF4-FFF2-40B4-BE49-F238E27FC236}">
                <a16:creationId xmlns:a16="http://schemas.microsoft.com/office/drawing/2014/main" id="{A2D17205-5B8A-6594-D279-2FAB9DB3FF13}"/>
              </a:ext>
            </a:extLst>
          </p:cNvPr>
          <p:cNvSpPr>
            <a:spLocks noGrp="1"/>
          </p:cNvSpPr>
          <p:nvPr>
            <p:ph idx="1"/>
          </p:nvPr>
        </p:nvSpPr>
        <p:spPr/>
        <p:txBody>
          <a:bodyPr/>
          <a:lstStyle/>
          <a:p>
            <a:pPr marL="342900" indent="-342900">
              <a:buFont typeface="Arial" panose="020B0604020202020204" pitchFamily="34" charset="0"/>
              <a:buChar char="•"/>
            </a:pPr>
            <a:r>
              <a:rPr lang="en-US" sz="2300" dirty="0">
                <a:solidFill>
                  <a:schemeClr val="tx1"/>
                </a:solidFill>
              </a:rPr>
              <a:t>Plenty of media attention and interest from regulators, some funds, and actuaries</a:t>
            </a:r>
          </a:p>
          <a:p>
            <a:pPr marL="342900" indent="-342900">
              <a:buFont typeface="Arial" panose="020B0604020202020204" pitchFamily="34" charset="0"/>
              <a:buChar char="•"/>
            </a:pPr>
            <a:r>
              <a:rPr lang="en-US" sz="2300" dirty="0">
                <a:solidFill>
                  <a:schemeClr val="tx1"/>
                </a:solidFill>
              </a:rPr>
              <a:t>Very little pushback on age 75 compulsion</a:t>
            </a:r>
          </a:p>
          <a:p>
            <a:pPr marL="342900" indent="-342900">
              <a:buFont typeface="Arial" panose="020B0604020202020204" pitchFamily="34" charset="0"/>
              <a:buChar char="•"/>
            </a:pPr>
            <a:r>
              <a:rPr lang="en-US" sz="2300" dirty="0">
                <a:solidFill>
                  <a:schemeClr val="tx1"/>
                </a:solidFill>
              </a:rPr>
              <a:t>Broad (but not universal) support for excluding longevity component (at least initially)</a:t>
            </a:r>
            <a:endParaRPr lang="en-AU" dirty="0"/>
          </a:p>
        </p:txBody>
      </p:sp>
      <p:sp>
        <p:nvSpPr>
          <p:cNvPr id="4" name="Slide Number Placeholder 3">
            <a:extLst>
              <a:ext uri="{FF2B5EF4-FFF2-40B4-BE49-F238E27FC236}">
                <a16:creationId xmlns:a16="http://schemas.microsoft.com/office/drawing/2014/main" id="{E0EA417B-050D-18A3-6BCA-B00BF27E47C6}"/>
              </a:ext>
            </a:extLst>
          </p:cNvPr>
          <p:cNvSpPr>
            <a:spLocks noGrp="1"/>
          </p:cNvSpPr>
          <p:nvPr>
            <p:ph type="sldNum" sz="quarter" idx="12"/>
          </p:nvPr>
        </p:nvSpPr>
        <p:spPr/>
        <p:txBody>
          <a:bodyPr/>
          <a:lstStyle/>
          <a:p>
            <a:fld id="{741AFF56-1126-4107-9C02-BC0EFBF16431}" type="slidenum">
              <a:rPr lang="en-GB" smtClean="0"/>
              <a:t>14</a:t>
            </a:fld>
            <a:endParaRPr lang="en-GB"/>
          </a:p>
        </p:txBody>
      </p:sp>
    </p:spTree>
    <p:extLst>
      <p:ext uri="{BB962C8B-B14F-4D97-AF65-F5344CB8AC3E}">
        <p14:creationId xmlns:p14="http://schemas.microsoft.com/office/powerpoint/2010/main" val="709190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D8CB8-A7CF-4C17-D964-71AD204CA5B7}"/>
            </a:ext>
          </a:extLst>
        </p:cNvPr>
        <p:cNvGrpSpPr/>
        <p:nvPr/>
      </p:nvGrpSpPr>
      <p:grpSpPr>
        <a:xfrm>
          <a:off x="0" y="0"/>
          <a:ext cx="0" cy="0"/>
          <a:chOff x="0" y="0"/>
          <a:chExt cx="0" cy="0"/>
        </a:xfrm>
      </p:grpSpPr>
      <p:sp>
        <p:nvSpPr>
          <p:cNvPr id="4" name="Freeform 4">
            <a:extLst>
              <a:ext uri="{FF2B5EF4-FFF2-40B4-BE49-F238E27FC236}">
                <a16:creationId xmlns:a16="http://schemas.microsoft.com/office/drawing/2014/main" id="{A866C32A-CA14-B419-1F54-7BBA3A1F2EE6}"/>
              </a:ext>
            </a:extLst>
          </p:cNvPr>
          <p:cNvSpPr/>
          <p:nvPr/>
        </p:nvSpPr>
        <p:spPr>
          <a:xfrm>
            <a:off x="546100" y="1085581"/>
            <a:ext cx="3492500" cy="2324100"/>
          </a:xfrm>
          <a:custGeom>
            <a:avLst/>
            <a:gdLst/>
            <a:ahLst/>
            <a:cxnLst/>
            <a:rect l="l" t="t" r="r" b="b"/>
            <a:pathLst>
              <a:path w="5238750" h="3486150">
                <a:moveTo>
                  <a:pt x="0" y="0"/>
                </a:moveTo>
                <a:lnTo>
                  <a:pt x="5238750" y="0"/>
                </a:lnTo>
                <a:lnTo>
                  <a:pt x="5238750" y="3486150"/>
                </a:lnTo>
                <a:lnTo>
                  <a:pt x="0" y="3486150"/>
                </a:lnTo>
                <a:lnTo>
                  <a:pt x="0" y="0"/>
                </a:lnTo>
                <a:close/>
              </a:path>
            </a:pathLst>
          </a:custGeom>
          <a:blipFill>
            <a:blip>
              <a:extLst>
                <a:ext uri="{96DAC541-7B7A-43D3-8B79-37D633B846F1}">
                  <asvg:svgBlip xmlns:asvg="http://schemas.microsoft.com/office/drawing/2016/SVG/main" r:embed="rId2"/>
                </a:ext>
              </a:extLst>
            </a:blip>
            <a:stretch>
              <a:fillRect t="-53" b="-53"/>
            </a:stretch>
          </a:blipFill>
        </p:spPr>
        <p:txBody>
          <a:bodyPr/>
          <a:lstStyle/>
          <a:p>
            <a:endParaRPr lang="en-AU" sz="1200"/>
          </a:p>
        </p:txBody>
      </p:sp>
      <p:sp>
        <p:nvSpPr>
          <p:cNvPr id="5" name="Freeform 5">
            <a:extLst>
              <a:ext uri="{FF2B5EF4-FFF2-40B4-BE49-F238E27FC236}">
                <a16:creationId xmlns:a16="http://schemas.microsoft.com/office/drawing/2014/main" id="{25F8EE16-3798-C5B0-63E2-192F6A0C73E0}"/>
              </a:ext>
            </a:extLst>
          </p:cNvPr>
          <p:cNvSpPr/>
          <p:nvPr/>
        </p:nvSpPr>
        <p:spPr>
          <a:xfrm>
            <a:off x="8372651" y="1050074"/>
            <a:ext cx="3492500" cy="2324100"/>
          </a:xfrm>
          <a:custGeom>
            <a:avLst/>
            <a:gdLst/>
            <a:ahLst/>
            <a:cxnLst/>
            <a:rect l="l" t="t" r="r" b="b"/>
            <a:pathLst>
              <a:path w="5238750" h="3486150">
                <a:moveTo>
                  <a:pt x="0" y="0"/>
                </a:moveTo>
                <a:lnTo>
                  <a:pt x="5238750" y="0"/>
                </a:lnTo>
                <a:lnTo>
                  <a:pt x="5238750" y="3486150"/>
                </a:lnTo>
                <a:lnTo>
                  <a:pt x="0" y="3486150"/>
                </a:lnTo>
                <a:lnTo>
                  <a:pt x="0" y="0"/>
                </a:lnTo>
                <a:close/>
              </a:path>
            </a:pathLst>
          </a:custGeom>
          <a:blipFill>
            <a:blip>
              <a:extLst>
                <a:ext uri="{96DAC541-7B7A-43D3-8B79-37D633B846F1}">
                  <asvg:svgBlip xmlns:asvg="http://schemas.microsoft.com/office/drawing/2016/SVG/main" r:embed="rId2"/>
                </a:ext>
              </a:extLst>
            </a:blip>
            <a:stretch>
              <a:fillRect t="-53" b="-53"/>
            </a:stretch>
          </a:blipFill>
        </p:spPr>
        <p:txBody>
          <a:bodyPr/>
          <a:lstStyle/>
          <a:p>
            <a:endParaRPr lang="en-AU" sz="1200"/>
          </a:p>
        </p:txBody>
      </p:sp>
      <p:sp>
        <p:nvSpPr>
          <p:cNvPr id="6" name="Freeform 6">
            <a:extLst>
              <a:ext uri="{FF2B5EF4-FFF2-40B4-BE49-F238E27FC236}">
                <a16:creationId xmlns:a16="http://schemas.microsoft.com/office/drawing/2014/main" id="{CA4E7FBE-9741-07F1-D419-ADA09C3DE0EA}"/>
              </a:ext>
            </a:extLst>
          </p:cNvPr>
          <p:cNvSpPr/>
          <p:nvPr/>
        </p:nvSpPr>
        <p:spPr>
          <a:xfrm>
            <a:off x="4537075" y="1031024"/>
            <a:ext cx="3492500" cy="2324100"/>
          </a:xfrm>
          <a:custGeom>
            <a:avLst/>
            <a:gdLst/>
            <a:ahLst/>
            <a:cxnLst/>
            <a:rect l="l" t="t" r="r" b="b"/>
            <a:pathLst>
              <a:path w="5238750" h="3486150">
                <a:moveTo>
                  <a:pt x="0" y="0"/>
                </a:moveTo>
                <a:lnTo>
                  <a:pt x="5238750" y="0"/>
                </a:lnTo>
                <a:lnTo>
                  <a:pt x="5238750" y="3486150"/>
                </a:lnTo>
                <a:lnTo>
                  <a:pt x="0" y="3486150"/>
                </a:lnTo>
                <a:lnTo>
                  <a:pt x="0" y="0"/>
                </a:lnTo>
                <a:close/>
              </a:path>
            </a:pathLst>
          </a:custGeom>
          <a:blipFill>
            <a:blip>
              <a:extLst>
                <a:ext uri="{96DAC541-7B7A-43D3-8B79-37D633B846F1}">
                  <asvg:svgBlip xmlns:asvg="http://schemas.microsoft.com/office/drawing/2016/SVG/main" r:embed="rId2"/>
                </a:ext>
              </a:extLst>
            </a:blip>
            <a:stretch>
              <a:fillRect t="-53" b="-53"/>
            </a:stretch>
          </a:blipFill>
        </p:spPr>
        <p:txBody>
          <a:bodyPr/>
          <a:lstStyle/>
          <a:p>
            <a:endParaRPr lang="en-AU" sz="1200"/>
          </a:p>
        </p:txBody>
      </p:sp>
      <p:sp>
        <p:nvSpPr>
          <p:cNvPr id="11" name="TextBox 10">
            <a:extLst>
              <a:ext uri="{FF2B5EF4-FFF2-40B4-BE49-F238E27FC236}">
                <a16:creationId xmlns:a16="http://schemas.microsoft.com/office/drawing/2014/main" id="{6389CCD2-0841-7571-C5D5-BBA85A345126}"/>
              </a:ext>
            </a:extLst>
          </p:cNvPr>
          <p:cNvSpPr txBox="1"/>
          <p:nvPr/>
        </p:nvSpPr>
        <p:spPr>
          <a:xfrm>
            <a:off x="971550" y="1370468"/>
            <a:ext cx="2641600" cy="1754326"/>
          </a:xfrm>
          <a:prstGeom prst="rect">
            <a:avLst/>
          </a:prstGeom>
          <a:noFill/>
        </p:spPr>
        <p:txBody>
          <a:bodyPr wrap="square">
            <a:spAutoFit/>
          </a:bodyPr>
          <a:lstStyle/>
          <a:p>
            <a:r>
              <a:rPr lang="en-US" dirty="0">
                <a:solidFill>
                  <a:schemeClr val="bg1"/>
                </a:solidFill>
              </a:rPr>
              <a:t>Leave it alone. I can manage my super / pension without more interference from Government thank you very much</a:t>
            </a:r>
            <a:endParaRPr lang="en-AU" dirty="0">
              <a:solidFill>
                <a:schemeClr val="bg1"/>
              </a:solidFill>
            </a:endParaRPr>
          </a:p>
        </p:txBody>
      </p:sp>
      <p:sp>
        <p:nvSpPr>
          <p:cNvPr id="13" name="TextBox 12">
            <a:extLst>
              <a:ext uri="{FF2B5EF4-FFF2-40B4-BE49-F238E27FC236}">
                <a16:creationId xmlns:a16="http://schemas.microsoft.com/office/drawing/2014/main" id="{59417AC6-3C18-FAB5-2372-3E92CF0D139D}"/>
              </a:ext>
            </a:extLst>
          </p:cNvPr>
          <p:cNvSpPr txBox="1"/>
          <p:nvPr/>
        </p:nvSpPr>
        <p:spPr>
          <a:xfrm>
            <a:off x="8771765" y="1242628"/>
            <a:ext cx="2694271" cy="1938992"/>
          </a:xfrm>
          <a:prstGeom prst="rect">
            <a:avLst/>
          </a:prstGeom>
          <a:noFill/>
        </p:spPr>
        <p:txBody>
          <a:bodyPr wrap="square">
            <a:spAutoFit/>
          </a:bodyPr>
          <a:lstStyle/>
          <a:p>
            <a:r>
              <a:rPr lang="en-US" sz="2000" dirty="0">
                <a:solidFill>
                  <a:schemeClr val="bg1"/>
                </a:solidFill>
              </a:rPr>
              <a:t>I leave it there because while I don’t need the extra income now, I am worried about the ability to pay for future Nursing Home fees</a:t>
            </a:r>
            <a:endParaRPr lang="en-AU" sz="2000" dirty="0">
              <a:solidFill>
                <a:schemeClr val="bg1"/>
              </a:solidFill>
            </a:endParaRPr>
          </a:p>
        </p:txBody>
      </p:sp>
      <p:graphicFrame>
        <p:nvGraphicFramePr>
          <p:cNvPr id="14" name="Table 13">
            <a:extLst>
              <a:ext uri="{FF2B5EF4-FFF2-40B4-BE49-F238E27FC236}">
                <a16:creationId xmlns:a16="http://schemas.microsoft.com/office/drawing/2014/main" id="{A44CF7E2-0926-2ADC-68F1-07C3A30682A6}"/>
              </a:ext>
            </a:extLst>
          </p:cNvPr>
          <p:cNvGraphicFramePr>
            <a:graphicFrameLocks noGrp="1"/>
          </p:cNvGraphicFramePr>
          <p:nvPr/>
        </p:nvGraphicFramePr>
        <p:xfrm>
          <a:off x="4970600" y="1252801"/>
          <a:ext cx="2700011" cy="1835150"/>
        </p:xfrm>
        <a:graphic>
          <a:graphicData uri="http://schemas.openxmlformats.org/drawingml/2006/table">
            <a:tbl>
              <a:tblPr/>
              <a:tblGrid>
                <a:gridCol w="2700011">
                  <a:extLst>
                    <a:ext uri="{9D8B030D-6E8A-4147-A177-3AD203B41FA5}">
                      <a16:colId xmlns:a16="http://schemas.microsoft.com/office/drawing/2014/main" val="503612668"/>
                    </a:ext>
                  </a:extLst>
                </a:gridCol>
              </a:tblGrid>
              <a:tr h="1437418">
                <a:tc>
                  <a:txBody>
                    <a:bodyPr/>
                    <a:lstStyle/>
                    <a:p>
                      <a:pPr algn="l" fontAlgn="ctr">
                        <a:buNone/>
                      </a:pPr>
                      <a:r>
                        <a:rPr lang="en-AU" sz="2400" kern="1200" dirty="0">
                          <a:solidFill>
                            <a:schemeClr val="bg1"/>
                          </a:solidFill>
                          <a:latin typeface="+mn-lt"/>
                          <a:ea typeface="+mn-ea"/>
                          <a:cs typeface="+mn-cs"/>
                        </a:rPr>
                        <a:t>For many members, your proposals will not be appropriate... every retirement is individual</a:t>
                      </a:r>
                    </a:p>
                  </a:txBody>
                  <a:tcPr marL="57150" marR="6350" marT="6350" marB="0" anchor="ctr">
                    <a:lnL>
                      <a:noFill/>
                    </a:lnL>
                    <a:lnR>
                      <a:noFill/>
                    </a:lnR>
                    <a:lnT>
                      <a:noFill/>
                    </a:lnT>
                    <a:lnB>
                      <a:noFill/>
                    </a:lnB>
                    <a:noFill/>
                  </a:tcPr>
                </a:tc>
                <a:extLst>
                  <a:ext uri="{0D108BD9-81ED-4DB2-BD59-A6C34878D82A}">
                    <a16:rowId xmlns:a16="http://schemas.microsoft.com/office/drawing/2014/main" val="3573474586"/>
                  </a:ext>
                </a:extLst>
              </a:tr>
            </a:tbl>
          </a:graphicData>
        </a:graphic>
      </p:graphicFrame>
      <p:sp>
        <p:nvSpPr>
          <p:cNvPr id="7" name="Title 2">
            <a:extLst>
              <a:ext uri="{FF2B5EF4-FFF2-40B4-BE49-F238E27FC236}">
                <a16:creationId xmlns:a16="http://schemas.microsoft.com/office/drawing/2014/main" id="{B6320A3F-3BAE-2D36-1B9B-DDC5A3EC9A8D}"/>
              </a:ext>
            </a:extLst>
          </p:cNvPr>
          <p:cNvSpPr txBox="1">
            <a:spLocks/>
          </p:cNvSpPr>
          <p:nvPr/>
        </p:nvSpPr>
        <p:spPr>
          <a:xfrm>
            <a:off x="326849" y="288389"/>
            <a:ext cx="5403810" cy="1232435"/>
          </a:xfrm>
          <a:prstGeom prst="rect">
            <a:avLst/>
          </a:prstGeom>
        </p:spPr>
        <p:txBody>
          <a:bodyPr/>
          <a:lstStyle>
            <a:lvl1pPr algn="l" defTabSz="914400" rtl="0" eaLnBrk="1" latinLnBrk="0" hangingPunct="1">
              <a:lnSpc>
                <a:spcPct val="90000"/>
              </a:lnSpc>
              <a:spcBef>
                <a:spcPct val="0"/>
              </a:spcBef>
              <a:buNone/>
              <a:defRPr sz="3100" kern="1200">
                <a:solidFill>
                  <a:schemeClr val="tx1"/>
                </a:solidFill>
                <a:latin typeface="+mj-lt"/>
                <a:ea typeface="+mj-ea"/>
                <a:cs typeface="+mj-cs"/>
              </a:defRPr>
            </a:lvl1pPr>
          </a:lstStyle>
          <a:p>
            <a:r>
              <a:rPr lang="en-US" sz="3000" dirty="0">
                <a:solidFill>
                  <a:schemeClr val="bg1"/>
                </a:solidFill>
              </a:rPr>
              <a:t>Firstlinks feedback…</a:t>
            </a:r>
          </a:p>
        </p:txBody>
      </p:sp>
      <p:sp>
        <p:nvSpPr>
          <p:cNvPr id="10" name="Footer Placeholder 4">
            <a:extLst>
              <a:ext uri="{FF2B5EF4-FFF2-40B4-BE49-F238E27FC236}">
                <a16:creationId xmlns:a16="http://schemas.microsoft.com/office/drawing/2014/main" id="{4C62385A-3DE0-218B-7C33-0D551D582D4E}"/>
              </a:ext>
            </a:extLst>
          </p:cNvPr>
          <p:cNvSpPr txBox="1">
            <a:spLocks/>
          </p:cNvSpPr>
          <p:nvPr/>
        </p:nvSpPr>
        <p:spPr>
          <a:xfrm>
            <a:off x="4038600" y="6627107"/>
            <a:ext cx="4114800" cy="186484"/>
          </a:xfrm>
          <a:prstGeom prst="rect">
            <a:avLst/>
          </a:prstGeom>
        </p:spPr>
        <p:txBody>
          <a:bodyPr vert="horz" lIns="0" tIns="0" rIns="0" bIns="0" rtlCol="0" anchor="b"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Presented at the 2026 All Actuaries Summit</a:t>
            </a:r>
            <a:endParaRPr lang="en-GB" dirty="0"/>
          </a:p>
        </p:txBody>
      </p:sp>
      <p:sp>
        <p:nvSpPr>
          <p:cNvPr id="12" name="Freeform 2">
            <a:extLst>
              <a:ext uri="{FF2B5EF4-FFF2-40B4-BE49-F238E27FC236}">
                <a16:creationId xmlns:a16="http://schemas.microsoft.com/office/drawing/2014/main" id="{0516E3F1-6B2D-498D-8FF6-2D9454ADC58B}"/>
              </a:ext>
            </a:extLst>
          </p:cNvPr>
          <p:cNvSpPr/>
          <p:nvPr/>
        </p:nvSpPr>
        <p:spPr>
          <a:xfrm>
            <a:off x="721078" y="4054708"/>
            <a:ext cx="3317522" cy="2174460"/>
          </a:xfrm>
          <a:custGeom>
            <a:avLst/>
            <a:gdLst/>
            <a:ahLst/>
            <a:cxnLst/>
            <a:rect l="l" t="t" r="r" b="b"/>
            <a:pathLst>
              <a:path w="5238750" h="3486150">
                <a:moveTo>
                  <a:pt x="0" y="0"/>
                </a:moveTo>
                <a:lnTo>
                  <a:pt x="5238750" y="0"/>
                </a:lnTo>
                <a:lnTo>
                  <a:pt x="5238750" y="3486150"/>
                </a:lnTo>
                <a:lnTo>
                  <a:pt x="0" y="3486150"/>
                </a:lnTo>
                <a:lnTo>
                  <a:pt x="0" y="0"/>
                </a:lnTo>
                <a:close/>
              </a:path>
            </a:pathLst>
          </a:custGeom>
          <a:blipFill>
            <a:blip>
              <a:extLst>
                <a:ext uri="{96DAC541-7B7A-43D3-8B79-37D633B846F1}">
                  <asvg:svgBlip xmlns:asvg="http://schemas.microsoft.com/office/drawing/2016/SVG/main" r:embed="rId2"/>
                </a:ext>
              </a:extLst>
            </a:blip>
            <a:stretch>
              <a:fillRect t="-53" b="-53"/>
            </a:stretch>
          </a:blipFill>
        </p:spPr>
        <p:txBody>
          <a:bodyPr/>
          <a:lstStyle/>
          <a:p>
            <a:endParaRPr lang="en-AU" sz="1200"/>
          </a:p>
        </p:txBody>
      </p:sp>
      <p:sp>
        <p:nvSpPr>
          <p:cNvPr id="15" name="TextBox 14">
            <a:extLst>
              <a:ext uri="{FF2B5EF4-FFF2-40B4-BE49-F238E27FC236}">
                <a16:creationId xmlns:a16="http://schemas.microsoft.com/office/drawing/2014/main" id="{ADE3F534-3442-F93B-E4F1-BB976CAC7906}"/>
              </a:ext>
            </a:extLst>
          </p:cNvPr>
          <p:cNvSpPr txBox="1"/>
          <p:nvPr/>
        </p:nvSpPr>
        <p:spPr>
          <a:xfrm>
            <a:off x="978387" y="4241335"/>
            <a:ext cx="2802904" cy="1754326"/>
          </a:xfrm>
          <a:prstGeom prst="rect">
            <a:avLst/>
          </a:prstGeom>
          <a:noFill/>
        </p:spPr>
        <p:txBody>
          <a:bodyPr wrap="square">
            <a:spAutoFit/>
          </a:bodyPr>
          <a:lstStyle/>
          <a:p>
            <a:r>
              <a:rPr lang="en-US" dirty="0">
                <a:solidFill>
                  <a:schemeClr val="bg1"/>
                </a:solidFill>
              </a:rPr>
              <a:t>The pot of money you have sitting in super is larger because it has been taxed advantageously...now its time to satisfy your side of the bargain</a:t>
            </a:r>
            <a:endParaRPr lang="en-AU" dirty="0">
              <a:solidFill>
                <a:schemeClr val="bg1"/>
              </a:solidFill>
            </a:endParaRPr>
          </a:p>
        </p:txBody>
      </p:sp>
      <p:sp>
        <p:nvSpPr>
          <p:cNvPr id="16" name="Freeform 4">
            <a:extLst>
              <a:ext uri="{FF2B5EF4-FFF2-40B4-BE49-F238E27FC236}">
                <a16:creationId xmlns:a16="http://schemas.microsoft.com/office/drawing/2014/main" id="{42D2666B-A2F5-20DE-423D-9F9AFC21E1F4}"/>
              </a:ext>
            </a:extLst>
          </p:cNvPr>
          <p:cNvSpPr/>
          <p:nvPr/>
        </p:nvSpPr>
        <p:spPr>
          <a:xfrm>
            <a:off x="4437377" y="3981277"/>
            <a:ext cx="3492500" cy="2324100"/>
          </a:xfrm>
          <a:custGeom>
            <a:avLst/>
            <a:gdLst/>
            <a:ahLst/>
            <a:cxnLst/>
            <a:rect l="l" t="t" r="r" b="b"/>
            <a:pathLst>
              <a:path w="5238750" h="3486150">
                <a:moveTo>
                  <a:pt x="0" y="0"/>
                </a:moveTo>
                <a:lnTo>
                  <a:pt x="5238750" y="0"/>
                </a:lnTo>
                <a:lnTo>
                  <a:pt x="5238750" y="3486150"/>
                </a:lnTo>
                <a:lnTo>
                  <a:pt x="0" y="3486150"/>
                </a:lnTo>
                <a:lnTo>
                  <a:pt x="0" y="0"/>
                </a:lnTo>
                <a:close/>
              </a:path>
            </a:pathLst>
          </a:custGeom>
          <a:blipFill>
            <a:blip>
              <a:extLst>
                <a:ext uri="{96DAC541-7B7A-43D3-8B79-37D633B846F1}">
                  <asvg:svgBlip xmlns:asvg="http://schemas.microsoft.com/office/drawing/2016/SVG/main" r:embed="rId2"/>
                </a:ext>
              </a:extLst>
            </a:blip>
            <a:stretch>
              <a:fillRect t="-53" b="-53"/>
            </a:stretch>
          </a:blipFill>
        </p:spPr>
        <p:txBody>
          <a:bodyPr/>
          <a:lstStyle/>
          <a:p>
            <a:endParaRPr lang="en-AU" sz="1200"/>
          </a:p>
        </p:txBody>
      </p:sp>
      <p:sp>
        <p:nvSpPr>
          <p:cNvPr id="17" name="TextBox 16">
            <a:extLst>
              <a:ext uri="{FF2B5EF4-FFF2-40B4-BE49-F238E27FC236}">
                <a16:creationId xmlns:a16="http://schemas.microsoft.com/office/drawing/2014/main" id="{D935407E-F988-8266-91E5-9B244178B22A}"/>
              </a:ext>
            </a:extLst>
          </p:cNvPr>
          <p:cNvSpPr txBox="1"/>
          <p:nvPr/>
        </p:nvSpPr>
        <p:spPr>
          <a:xfrm>
            <a:off x="4834252" y="4241899"/>
            <a:ext cx="2641600" cy="1631216"/>
          </a:xfrm>
          <a:prstGeom prst="rect">
            <a:avLst/>
          </a:prstGeom>
          <a:noFill/>
        </p:spPr>
        <p:txBody>
          <a:bodyPr wrap="square">
            <a:spAutoFit/>
          </a:bodyPr>
          <a:lstStyle/>
          <a:p>
            <a:r>
              <a:rPr lang="en-US" sz="2000" dirty="0">
                <a:solidFill>
                  <a:schemeClr val="bg1"/>
                </a:solidFill>
              </a:rPr>
              <a:t>Superannuation is for retirement, not estate planning... if you don't like the rules, take your money out</a:t>
            </a:r>
            <a:endParaRPr lang="en-AU" sz="2000" dirty="0">
              <a:solidFill>
                <a:schemeClr val="bg1"/>
              </a:solidFill>
            </a:endParaRPr>
          </a:p>
        </p:txBody>
      </p:sp>
      <p:sp>
        <p:nvSpPr>
          <p:cNvPr id="18" name="Freeform 5">
            <a:extLst>
              <a:ext uri="{FF2B5EF4-FFF2-40B4-BE49-F238E27FC236}">
                <a16:creationId xmlns:a16="http://schemas.microsoft.com/office/drawing/2014/main" id="{2A0BBB03-E69D-CA64-4625-57D94AAFB1DC}"/>
              </a:ext>
            </a:extLst>
          </p:cNvPr>
          <p:cNvSpPr/>
          <p:nvPr/>
        </p:nvSpPr>
        <p:spPr>
          <a:xfrm>
            <a:off x="8326752" y="3905068"/>
            <a:ext cx="3492500" cy="2324100"/>
          </a:xfrm>
          <a:custGeom>
            <a:avLst/>
            <a:gdLst/>
            <a:ahLst/>
            <a:cxnLst/>
            <a:rect l="l" t="t" r="r" b="b"/>
            <a:pathLst>
              <a:path w="5238750" h="3486150">
                <a:moveTo>
                  <a:pt x="0" y="0"/>
                </a:moveTo>
                <a:lnTo>
                  <a:pt x="5238750" y="0"/>
                </a:lnTo>
                <a:lnTo>
                  <a:pt x="5238750" y="3486150"/>
                </a:lnTo>
                <a:lnTo>
                  <a:pt x="0" y="3486150"/>
                </a:lnTo>
                <a:lnTo>
                  <a:pt x="0" y="0"/>
                </a:lnTo>
                <a:close/>
              </a:path>
            </a:pathLst>
          </a:custGeom>
          <a:blipFill>
            <a:blip>
              <a:extLst>
                <a:ext uri="{96DAC541-7B7A-43D3-8B79-37D633B846F1}">
                  <asvg:svgBlip xmlns:asvg="http://schemas.microsoft.com/office/drawing/2016/SVG/main" r:embed="rId2"/>
                </a:ext>
              </a:extLst>
            </a:blip>
            <a:stretch>
              <a:fillRect t="-53" b="-53"/>
            </a:stretch>
          </a:blipFill>
        </p:spPr>
        <p:txBody>
          <a:bodyPr/>
          <a:lstStyle/>
          <a:p>
            <a:endParaRPr lang="en-AU" sz="1200"/>
          </a:p>
        </p:txBody>
      </p:sp>
      <p:sp>
        <p:nvSpPr>
          <p:cNvPr id="19" name="TextBox 18">
            <a:extLst>
              <a:ext uri="{FF2B5EF4-FFF2-40B4-BE49-F238E27FC236}">
                <a16:creationId xmlns:a16="http://schemas.microsoft.com/office/drawing/2014/main" id="{AD7B09C6-0792-C2D3-F7DC-DE161B1C0C78}"/>
              </a:ext>
            </a:extLst>
          </p:cNvPr>
          <p:cNvSpPr txBox="1"/>
          <p:nvPr/>
        </p:nvSpPr>
        <p:spPr>
          <a:xfrm>
            <a:off x="8714394" y="4113011"/>
            <a:ext cx="2705510" cy="1938416"/>
          </a:xfrm>
          <a:prstGeom prst="rect">
            <a:avLst/>
          </a:prstGeom>
          <a:noFill/>
        </p:spPr>
        <p:txBody>
          <a:bodyPr wrap="square">
            <a:spAutoFit/>
          </a:bodyPr>
          <a:lstStyle/>
          <a:p>
            <a:r>
              <a:rPr lang="en-AU" sz="1333" dirty="0">
                <a:solidFill>
                  <a:schemeClr val="bg1"/>
                </a:solidFill>
              </a:rPr>
              <a:t>Anyone who's ever worked in super …knows how disengaged with their superannuation a huge percentage of their members are….It's those people who might well benefit from moves in the direction mooted in the article. I wouldn't like it either if it was applied to my super…but it's not aimed at me. Or you.</a:t>
            </a:r>
            <a:endParaRPr lang="en-AU" sz="1867" dirty="0">
              <a:solidFill>
                <a:schemeClr val="bg1"/>
              </a:solidFill>
            </a:endParaRPr>
          </a:p>
        </p:txBody>
      </p:sp>
    </p:spTree>
    <p:extLst>
      <p:ext uri="{BB962C8B-B14F-4D97-AF65-F5344CB8AC3E}">
        <p14:creationId xmlns:p14="http://schemas.microsoft.com/office/powerpoint/2010/main" val="4283778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grpId="0" nodeType="after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1" grpId="0"/>
      <p:bldP spid="13" grpId="0"/>
      <p:bldP spid="12" grpId="0" animBg="1"/>
      <p:bldP spid="15" grpId="0"/>
      <p:bldP spid="16" grpId="0" animBg="1"/>
      <p:bldP spid="17" grpId="0"/>
      <p:bldP spid="18" grpId="0" animBg="1"/>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F1147-0F3C-3D82-51DE-C1FA468E4805}"/>
              </a:ext>
            </a:extLst>
          </p:cNvPr>
          <p:cNvSpPr>
            <a:spLocks noGrp="1"/>
          </p:cNvSpPr>
          <p:nvPr>
            <p:ph type="title"/>
          </p:nvPr>
        </p:nvSpPr>
        <p:spPr/>
        <p:txBody>
          <a:bodyPr/>
          <a:lstStyle/>
          <a:p>
            <a:r>
              <a:rPr lang="en-US" sz="3000" dirty="0">
                <a:solidFill>
                  <a:schemeClr val="accent1">
                    <a:lumMod val="75000"/>
                  </a:schemeClr>
                </a:solidFill>
              </a:rPr>
              <a:t>An evolution not a revolution</a:t>
            </a:r>
            <a:endParaRPr lang="en-AU" sz="3000" dirty="0">
              <a:solidFill>
                <a:schemeClr val="accent1">
                  <a:lumMod val="75000"/>
                </a:schemeClr>
              </a:solidFill>
            </a:endParaRPr>
          </a:p>
        </p:txBody>
      </p:sp>
      <p:sp>
        <p:nvSpPr>
          <p:cNvPr id="3" name="Content Placeholder 2">
            <a:extLst>
              <a:ext uri="{FF2B5EF4-FFF2-40B4-BE49-F238E27FC236}">
                <a16:creationId xmlns:a16="http://schemas.microsoft.com/office/drawing/2014/main" id="{902F1963-226F-0DA7-7A59-8A9140CEE010}"/>
              </a:ext>
            </a:extLst>
          </p:cNvPr>
          <p:cNvSpPr>
            <a:spLocks noGrp="1"/>
          </p:cNvSpPr>
          <p:nvPr>
            <p:ph idx="1"/>
          </p:nvPr>
        </p:nvSpPr>
        <p:spPr/>
        <p:txBody>
          <a:bodyPr/>
          <a:lstStyle/>
          <a:p>
            <a:pPr marL="342900" indent="-342900">
              <a:spcAft>
                <a:spcPts val="1200"/>
              </a:spcAft>
              <a:buFont typeface="Arial" panose="020B0604020202020204" pitchFamily="34" charset="0"/>
              <a:buChar char="•"/>
            </a:pPr>
            <a:r>
              <a:rPr lang="en-US" sz="2300" dirty="0"/>
              <a:t>Improved outcomes for many retirees</a:t>
            </a:r>
          </a:p>
          <a:p>
            <a:pPr marL="342900" indent="-342900">
              <a:spcAft>
                <a:spcPts val="1200"/>
              </a:spcAft>
              <a:buFont typeface="Arial" panose="020B0604020202020204" pitchFamily="34" charset="0"/>
              <a:buChar char="•"/>
            </a:pPr>
            <a:r>
              <a:rPr lang="en-US" sz="2300" dirty="0"/>
              <a:t>Changed mindset – income is now the normal</a:t>
            </a:r>
          </a:p>
          <a:p>
            <a:pPr marL="342900" indent="-342900">
              <a:spcAft>
                <a:spcPts val="1200"/>
              </a:spcAft>
              <a:buFont typeface="Arial" panose="020B0604020202020204" pitchFamily="34" charset="0"/>
              <a:buChar char="•"/>
            </a:pPr>
            <a:r>
              <a:rPr lang="en-US" sz="2300" dirty="0"/>
              <a:t>Opportunity to develop more retirement income solutions</a:t>
            </a:r>
          </a:p>
          <a:p>
            <a:pPr marL="342900" indent="-342900">
              <a:spcAft>
                <a:spcPts val="1200"/>
              </a:spcAft>
              <a:buFont typeface="Arial" panose="020B0604020202020204" pitchFamily="34" charset="0"/>
              <a:buChar char="•"/>
            </a:pPr>
            <a:r>
              <a:rPr lang="en-US" sz="2300" dirty="0"/>
              <a:t>The status quo is not good enough</a:t>
            </a:r>
            <a:r>
              <a:rPr lang="en-US" dirty="0"/>
              <a:t>!</a:t>
            </a:r>
            <a:endParaRPr lang="en-AU" dirty="0"/>
          </a:p>
        </p:txBody>
      </p:sp>
      <p:sp>
        <p:nvSpPr>
          <p:cNvPr id="4" name="Slide Number Placeholder 3">
            <a:extLst>
              <a:ext uri="{FF2B5EF4-FFF2-40B4-BE49-F238E27FC236}">
                <a16:creationId xmlns:a16="http://schemas.microsoft.com/office/drawing/2014/main" id="{FC2C3AD0-2752-2DDD-453F-DA64A5000753}"/>
              </a:ext>
            </a:extLst>
          </p:cNvPr>
          <p:cNvSpPr>
            <a:spLocks noGrp="1"/>
          </p:cNvSpPr>
          <p:nvPr>
            <p:ph type="sldNum" sz="quarter" idx="12"/>
          </p:nvPr>
        </p:nvSpPr>
        <p:spPr/>
        <p:txBody>
          <a:bodyPr/>
          <a:lstStyle/>
          <a:p>
            <a:fld id="{741AFF56-1126-4107-9C02-BC0EFBF16431}" type="slidenum">
              <a:rPr lang="en-GB" smtClean="0"/>
              <a:t>16</a:t>
            </a:fld>
            <a:endParaRPr lang="en-GB"/>
          </a:p>
        </p:txBody>
      </p:sp>
      <p:pic>
        <p:nvPicPr>
          <p:cNvPr id="17" name="Picture Placeholder 16">
            <a:extLst>
              <a:ext uri="{FF2B5EF4-FFF2-40B4-BE49-F238E27FC236}">
                <a16:creationId xmlns:a16="http://schemas.microsoft.com/office/drawing/2014/main" id="{4E1AE50E-368A-BAAD-4F42-35BA3758FB0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7813" b="7813"/>
          <a:stretch>
            <a:fillRect/>
          </a:stretch>
        </p:blipFill>
        <p:spPr/>
      </p:pic>
      <p:sp>
        <p:nvSpPr>
          <p:cNvPr id="18" name="TextBox 17">
            <a:extLst>
              <a:ext uri="{FF2B5EF4-FFF2-40B4-BE49-F238E27FC236}">
                <a16:creationId xmlns:a16="http://schemas.microsoft.com/office/drawing/2014/main" id="{002BFCDE-FDD6-B964-150E-0F25329FCFC2}"/>
              </a:ext>
            </a:extLst>
          </p:cNvPr>
          <p:cNvSpPr txBox="1"/>
          <p:nvPr/>
        </p:nvSpPr>
        <p:spPr>
          <a:xfrm>
            <a:off x="6096000" y="6858000"/>
            <a:ext cx="6096000" cy="230832"/>
          </a:xfrm>
          <a:prstGeom prst="rect">
            <a:avLst/>
          </a:prstGeom>
          <a:noFill/>
        </p:spPr>
        <p:txBody>
          <a:bodyPr wrap="square" rtlCol="0">
            <a:spAutoFit/>
          </a:bodyPr>
          <a:lstStyle/>
          <a:p>
            <a:r>
              <a:rPr lang="en-AU" sz="900">
                <a:hlinkClick r:id="rId3" tooltip="https://weisheitenzitatenna.blogspot.com/2016/11/voltaire-zitate-politik.html"/>
              </a:rPr>
              <a:t>This Photo</a:t>
            </a:r>
            <a:r>
              <a:rPr lang="en-AU" sz="900"/>
              <a:t> by Unknown Author is licensed under </a:t>
            </a:r>
            <a:r>
              <a:rPr lang="en-AU" sz="900">
                <a:hlinkClick r:id="rId4" tooltip="https://creativecommons.org/licenses/by/3.0/"/>
              </a:rPr>
              <a:t>CC BY</a:t>
            </a:r>
            <a:endParaRPr lang="en-AU" sz="900"/>
          </a:p>
        </p:txBody>
      </p:sp>
    </p:spTree>
    <p:extLst>
      <p:ext uri="{BB962C8B-B14F-4D97-AF65-F5344CB8AC3E}">
        <p14:creationId xmlns:p14="http://schemas.microsoft.com/office/powerpoint/2010/main" val="1934772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38D1A-7471-A4C6-139B-8A16755A301F}"/>
            </a:ext>
          </a:extLst>
        </p:cNvPr>
        <p:cNvGrpSpPr/>
        <p:nvPr/>
      </p:nvGrpSpPr>
      <p:grpSpPr>
        <a:xfrm>
          <a:off x="0" y="0"/>
          <a:ext cx="0" cy="0"/>
          <a:chOff x="0" y="0"/>
          <a:chExt cx="0" cy="0"/>
        </a:xfrm>
      </p:grpSpPr>
      <p:pic>
        <p:nvPicPr>
          <p:cNvPr id="7" name="Picture Placeholder 6" descr="Yellow and blue symbols">
            <a:extLst>
              <a:ext uri="{FF2B5EF4-FFF2-40B4-BE49-F238E27FC236}">
                <a16:creationId xmlns:a16="http://schemas.microsoft.com/office/drawing/2014/main" id="{EDDCDEE3-5442-05E7-7817-CF356B18164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5983" r="15983"/>
          <a:stretch/>
        </p:blipFill>
        <p:spPr/>
      </p:pic>
      <p:sp>
        <p:nvSpPr>
          <p:cNvPr id="2" name="Title 1">
            <a:extLst>
              <a:ext uri="{FF2B5EF4-FFF2-40B4-BE49-F238E27FC236}">
                <a16:creationId xmlns:a16="http://schemas.microsoft.com/office/drawing/2014/main" id="{F3A8A740-1A15-F9B2-B689-A2B8EB95B171}"/>
              </a:ext>
            </a:extLst>
          </p:cNvPr>
          <p:cNvSpPr>
            <a:spLocks noGrp="1"/>
          </p:cNvSpPr>
          <p:nvPr>
            <p:ph type="title"/>
          </p:nvPr>
        </p:nvSpPr>
        <p:spPr>
          <a:xfrm>
            <a:off x="350599" y="2295319"/>
            <a:ext cx="5403810" cy="1232435"/>
          </a:xfrm>
        </p:spPr>
        <p:txBody>
          <a:bodyPr/>
          <a:lstStyle/>
          <a:p>
            <a:r>
              <a:rPr lang="en-US" dirty="0"/>
              <a:t>Questions, feedback and discussion</a:t>
            </a:r>
            <a:endParaRPr lang="en-AU" dirty="0"/>
          </a:p>
        </p:txBody>
      </p:sp>
      <p:sp>
        <p:nvSpPr>
          <p:cNvPr id="4" name="Slide Number Placeholder 3">
            <a:extLst>
              <a:ext uri="{FF2B5EF4-FFF2-40B4-BE49-F238E27FC236}">
                <a16:creationId xmlns:a16="http://schemas.microsoft.com/office/drawing/2014/main" id="{4D5B513F-955A-FEFF-F187-3E19022F2E36}"/>
              </a:ext>
            </a:extLst>
          </p:cNvPr>
          <p:cNvSpPr>
            <a:spLocks noGrp="1"/>
          </p:cNvSpPr>
          <p:nvPr>
            <p:ph type="sldNum" sz="quarter" idx="12"/>
          </p:nvPr>
        </p:nvSpPr>
        <p:spPr/>
        <p:txBody>
          <a:bodyPr/>
          <a:lstStyle/>
          <a:p>
            <a:fld id="{741AFF56-1126-4107-9C02-BC0EFBF16431}" type="slidenum">
              <a:rPr lang="en-GB" smtClean="0"/>
              <a:t>17</a:t>
            </a:fld>
            <a:endParaRPr lang="en-GB"/>
          </a:p>
        </p:txBody>
      </p:sp>
    </p:spTree>
    <p:extLst>
      <p:ext uri="{BB962C8B-B14F-4D97-AF65-F5344CB8AC3E}">
        <p14:creationId xmlns:p14="http://schemas.microsoft.com/office/powerpoint/2010/main" val="21507828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19676-4C1E-C1BE-5CEE-8826DB34E9B4}"/>
              </a:ext>
            </a:extLst>
          </p:cNvPr>
          <p:cNvSpPr>
            <a:spLocks noGrp="1"/>
          </p:cNvSpPr>
          <p:nvPr>
            <p:ph type="title"/>
          </p:nvPr>
        </p:nvSpPr>
        <p:spPr>
          <a:xfrm>
            <a:off x="326848" y="288389"/>
            <a:ext cx="6837349" cy="1232435"/>
          </a:xfrm>
        </p:spPr>
        <p:txBody>
          <a:bodyPr/>
          <a:lstStyle/>
          <a:p>
            <a:r>
              <a:rPr lang="en-AU" dirty="0"/>
              <a:t>Improvement in financial position resulting from transfer to pension phase</a:t>
            </a:r>
            <a:br>
              <a:rPr lang="en-AU" dirty="0"/>
            </a:br>
            <a:endParaRPr lang="en-AU" dirty="0"/>
          </a:p>
        </p:txBody>
      </p:sp>
      <p:sp>
        <p:nvSpPr>
          <p:cNvPr id="3" name="Content Placeholder 2">
            <a:extLst>
              <a:ext uri="{FF2B5EF4-FFF2-40B4-BE49-F238E27FC236}">
                <a16:creationId xmlns:a16="http://schemas.microsoft.com/office/drawing/2014/main" id="{7B747CD2-4BF2-15AB-4E14-AEBA72C990A2}"/>
              </a:ext>
            </a:extLst>
          </p:cNvPr>
          <p:cNvSpPr>
            <a:spLocks noGrp="1"/>
          </p:cNvSpPr>
          <p:nvPr>
            <p:ph idx="1"/>
          </p:nvPr>
        </p:nvSpPr>
        <p:spPr/>
        <p:txBody>
          <a:bodyPr/>
          <a:lstStyle/>
          <a:p>
            <a:endParaRPr lang="en-AU"/>
          </a:p>
        </p:txBody>
      </p:sp>
      <p:sp>
        <p:nvSpPr>
          <p:cNvPr id="4" name="Slide Number Placeholder 3">
            <a:extLst>
              <a:ext uri="{FF2B5EF4-FFF2-40B4-BE49-F238E27FC236}">
                <a16:creationId xmlns:a16="http://schemas.microsoft.com/office/drawing/2014/main" id="{F967CCB7-CBC8-36A5-BFF0-F405121562C3}"/>
              </a:ext>
            </a:extLst>
          </p:cNvPr>
          <p:cNvSpPr>
            <a:spLocks noGrp="1"/>
          </p:cNvSpPr>
          <p:nvPr>
            <p:ph type="sldNum" sz="quarter" idx="12"/>
          </p:nvPr>
        </p:nvSpPr>
        <p:spPr/>
        <p:txBody>
          <a:bodyPr/>
          <a:lstStyle/>
          <a:p>
            <a:fld id="{741AFF56-1126-4107-9C02-BC0EFBF16431}" type="slidenum">
              <a:rPr lang="en-GB" smtClean="0"/>
              <a:pPr/>
              <a:t>18</a:t>
            </a:fld>
            <a:endParaRPr lang="en-GB" dirty="0"/>
          </a:p>
        </p:txBody>
      </p:sp>
      <p:graphicFrame>
        <p:nvGraphicFramePr>
          <p:cNvPr id="7" name="Content Placeholder 6">
            <a:extLst>
              <a:ext uri="{FF2B5EF4-FFF2-40B4-BE49-F238E27FC236}">
                <a16:creationId xmlns:a16="http://schemas.microsoft.com/office/drawing/2014/main" id="{C676228F-B54F-F200-C592-106602CAC22D}"/>
              </a:ext>
            </a:extLst>
          </p:cNvPr>
          <p:cNvGraphicFramePr>
            <a:graphicFrameLocks noGrp="1"/>
          </p:cNvGraphicFramePr>
          <p:nvPr>
            <p:ph sz="quarter" idx="13"/>
            <p:extLst>
              <p:ext uri="{D42A27DB-BD31-4B8C-83A1-F6EECF244321}">
                <p14:modId xmlns:p14="http://schemas.microsoft.com/office/powerpoint/2010/main" val="2765809259"/>
              </p:ext>
            </p:extLst>
          </p:nvPr>
        </p:nvGraphicFramePr>
        <p:xfrm>
          <a:off x="352425" y="1520825"/>
          <a:ext cx="11528414" cy="4770918"/>
        </p:xfrm>
        <a:graphic>
          <a:graphicData uri="http://schemas.openxmlformats.org/drawingml/2006/table">
            <a:tbl>
              <a:tblPr>
                <a:tableStyleId>{5C22544A-7EE6-4342-B048-85BDC9FD1C3A}</a:tableStyleId>
              </a:tblPr>
              <a:tblGrid>
                <a:gridCol w="678142">
                  <a:extLst>
                    <a:ext uri="{9D8B030D-6E8A-4147-A177-3AD203B41FA5}">
                      <a16:colId xmlns:a16="http://schemas.microsoft.com/office/drawing/2014/main" val="1892355353"/>
                    </a:ext>
                  </a:extLst>
                </a:gridCol>
                <a:gridCol w="678142">
                  <a:extLst>
                    <a:ext uri="{9D8B030D-6E8A-4147-A177-3AD203B41FA5}">
                      <a16:colId xmlns:a16="http://schemas.microsoft.com/office/drawing/2014/main" val="2935140826"/>
                    </a:ext>
                  </a:extLst>
                </a:gridCol>
                <a:gridCol w="678142">
                  <a:extLst>
                    <a:ext uri="{9D8B030D-6E8A-4147-A177-3AD203B41FA5}">
                      <a16:colId xmlns:a16="http://schemas.microsoft.com/office/drawing/2014/main" val="3075144272"/>
                    </a:ext>
                  </a:extLst>
                </a:gridCol>
                <a:gridCol w="678142">
                  <a:extLst>
                    <a:ext uri="{9D8B030D-6E8A-4147-A177-3AD203B41FA5}">
                      <a16:colId xmlns:a16="http://schemas.microsoft.com/office/drawing/2014/main" val="739014089"/>
                    </a:ext>
                  </a:extLst>
                </a:gridCol>
                <a:gridCol w="678142">
                  <a:extLst>
                    <a:ext uri="{9D8B030D-6E8A-4147-A177-3AD203B41FA5}">
                      <a16:colId xmlns:a16="http://schemas.microsoft.com/office/drawing/2014/main" val="3992884107"/>
                    </a:ext>
                  </a:extLst>
                </a:gridCol>
                <a:gridCol w="678142">
                  <a:extLst>
                    <a:ext uri="{9D8B030D-6E8A-4147-A177-3AD203B41FA5}">
                      <a16:colId xmlns:a16="http://schemas.microsoft.com/office/drawing/2014/main" val="1829511598"/>
                    </a:ext>
                  </a:extLst>
                </a:gridCol>
                <a:gridCol w="678142">
                  <a:extLst>
                    <a:ext uri="{9D8B030D-6E8A-4147-A177-3AD203B41FA5}">
                      <a16:colId xmlns:a16="http://schemas.microsoft.com/office/drawing/2014/main" val="848662912"/>
                    </a:ext>
                  </a:extLst>
                </a:gridCol>
                <a:gridCol w="678142">
                  <a:extLst>
                    <a:ext uri="{9D8B030D-6E8A-4147-A177-3AD203B41FA5}">
                      <a16:colId xmlns:a16="http://schemas.microsoft.com/office/drawing/2014/main" val="3644403487"/>
                    </a:ext>
                  </a:extLst>
                </a:gridCol>
                <a:gridCol w="678142">
                  <a:extLst>
                    <a:ext uri="{9D8B030D-6E8A-4147-A177-3AD203B41FA5}">
                      <a16:colId xmlns:a16="http://schemas.microsoft.com/office/drawing/2014/main" val="644010328"/>
                    </a:ext>
                  </a:extLst>
                </a:gridCol>
                <a:gridCol w="678142">
                  <a:extLst>
                    <a:ext uri="{9D8B030D-6E8A-4147-A177-3AD203B41FA5}">
                      <a16:colId xmlns:a16="http://schemas.microsoft.com/office/drawing/2014/main" val="4146951643"/>
                    </a:ext>
                  </a:extLst>
                </a:gridCol>
                <a:gridCol w="678142">
                  <a:extLst>
                    <a:ext uri="{9D8B030D-6E8A-4147-A177-3AD203B41FA5}">
                      <a16:colId xmlns:a16="http://schemas.microsoft.com/office/drawing/2014/main" val="3183659497"/>
                    </a:ext>
                  </a:extLst>
                </a:gridCol>
                <a:gridCol w="678142">
                  <a:extLst>
                    <a:ext uri="{9D8B030D-6E8A-4147-A177-3AD203B41FA5}">
                      <a16:colId xmlns:a16="http://schemas.microsoft.com/office/drawing/2014/main" val="646595860"/>
                    </a:ext>
                  </a:extLst>
                </a:gridCol>
                <a:gridCol w="678142">
                  <a:extLst>
                    <a:ext uri="{9D8B030D-6E8A-4147-A177-3AD203B41FA5}">
                      <a16:colId xmlns:a16="http://schemas.microsoft.com/office/drawing/2014/main" val="435628363"/>
                    </a:ext>
                  </a:extLst>
                </a:gridCol>
                <a:gridCol w="678142">
                  <a:extLst>
                    <a:ext uri="{9D8B030D-6E8A-4147-A177-3AD203B41FA5}">
                      <a16:colId xmlns:a16="http://schemas.microsoft.com/office/drawing/2014/main" val="1815908265"/>
                    </a:ext>
                  </a:extLst>
                </a:gridCol>
                <a:gridCol w="678142">
                  <a:extLst>
                    <a:ext uri="{9D8B030D-6E8A-4147-A177-3AD203B41FA5}">
                      <a16:colId xmlns:a16="http://schemas.microsoft.com/office/drawing/2014/main" val="191692869"/>
                    </a:ext>
                  </a:extLst>
                </a:gridCol>
                <a:gridCol w="678142">
                  <a:extLst>
                    <a:ext uri="{9D8B030D-6E8A-4147-A177-3AD203B41FA5}">
                      <a16:colId xmlns:a16="http://schemas.microsoft.com/office/drawing/2014/main" val="411389657"/>
                    </a:ext>
                  </a:extLst>
                </a:gridCol>
                <a:gridCol w="678142">
                  <a:extLst>
                    <a:ext uri="{9D8B030D-6E8A-4147-A177-3AD203B41FA5}">
                      <a16:colId xmlns:a16="http://schemas.microsoft.com/office/drawing/2014/main" val="3269402126"/>
                    </a:ext>
                  </a:extLst>
                </a:gridCol>
              </a:tblGrid>
              <a:tr h="747576">
                <a:tc gridSpan="2">
                  <a:txBody>
                    <a:bodyPr/>
                    <a:lstStyle/>
                    <a:p>
                      <a:pPr algn="ctr" fontAlgn="b">
                        <a:buNone/>
                      </a:pPr>
                      <a:r>
                        <a:rPr lang="en-AU" sz="2000" b="0" i="0" u="none" strike="noStrike" kern="1200" dirty="0">
                          <a:solidFill>
                            <a:srgbClr val="000000"/>
                          </a:solidFill>
                          <a:effectLst/>
                          <a:latin typeface="Aptos Narrow" panose="020B0004020202020204" pitchFamily="34" charset="0"/>
                          <a:ea typeface="+mn-ea"/>
                          <a:cs typeface="+mn-cs"/>
                        </a:rPr>
                        <a:t>Drawdown pa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endParaRPr dirty="0"/>
                    </a:p>
                  </a:txBody>
                  <a:tcPr marL="9525" marR="9525" marT="9525" marB="0" anchor="b"/>
                </a:tc>
                <a:tc gridSpan="5">
                  <a:txBody>
                    <a:bodyPr/>
                    <a:lstStyle/>
                    <a:p>
                      <a:pPr algn="ctr" fontAlgn="b">
                        <a:buNone/>
                      </a:pPr>
                      <a:r>
                        <a:rPr lang="en-AU" sz="2000" b="0" i="0" u="none" strike="noStrike" dirty="0">
                          <a:solidFill>
                            <a:srgbClr val="000000"/>
                          </a:solidFill>
                          <a:effectLst/>
                          <a:latin typeface="Aptos Narrow" panose="020B0004020202020204" pitchFamily="34" charset="0"/>
                        </a:rPr>
                        <a:t> $  0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endParaRPr/>
                    </a:p>
                  </a:txBody>
                  <a:tcPr marL="9525" marR="9525" marT="9525" marB="0" anchor="b"/>
                </a:tc>
                <a:tc hMerge="1">
                  <a:txBody>
                    <a:bodyPr/>
                    <a:lstStyle/>
                    <a:p>
                      <a:endParaRPr/>
                    </a:p>
                  </a:txBody>
                  <a:tcPr marL="9525" marR="9525" marT="9525" marB="0" anchor="b"/>
                </a:tc>
                <a:tc hMerge="1">
                  <a:txBody>
                    <a:bodyPr/>
                    <a:lstStyle/>
                    <a:p>
                      <a:endParaRPr/>
                    </a:p>
                  </a:txBody>
                  <a:tcPr marL="9525" marR="9525" marT="9525" marB="0" anchor="b"/>
                </a:tc>
                <a:tc hMerge="1">
                  <a:txBody>
                    <a:bodyPr/>
                    <a:lstStyle/>
                    <a:p>
                      <a:endParaRPr dirty="0"/>
                    </a:p>
                  </a:txBody>
                  <a:tcPr marL="9525" marR="9525" marT="9525" marB="0" anchor="b"/>
                </a:tc>
                <a:tc gridSpan="5">
                  <a:txBody>
                    <a:bodyPr/>
                    <a:lstStyle/>
                    <a:p>
                      <a:pPr algn="ctr" fontAlgn="b">
                        <a:buNone/>
                      </a:pPr>
                      <a:r>
                        <a:rPr lang="en-AU" sz="2000" b="0" i="0" u="none" strike="noStrike" dirty="0">
                          <a:solidFill>
                            <a:srgbClr val="000000"/>
                          </a:solidFill>
                          <a:effectLst/>
                          <a:latin typeface="Aptos Narrow" panose="020B0004020202020204" pitchFamily="34" charset="0"/>
                        </a:rPr>
                        <a:t> $      10,000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endParaRPr/>
                    </a:p>
                  </a:txBody>
                  <a:tcPr marL="9525" marR="9525" marT="9525" marB="0" anchor="b"/>
                </a:tc>
                <a:tc hMerge="1">
                  <a:txBody>
                    <a:bodyPr/>
                    <a:lstStyle/>
                    <a:p>
                      <a:endParaRPr/>
                    </a:p>
                  </a:txBody>
                  <a:tcPr marL="9525" marR="9525" marT="9525" marB="0" anchor="b"/>
                </a:tc>
                <a:tc hMerge="1">
                  <a:txBody>
                    <a:bodyPr/>
                    <a:lstStyle/>
                    <a:p>
                      <a:endParaRPr/>
                    </a:p>
                  </a:txBody>
                  <a:tcPr marL="9525" marR="9525" marT="9525" marB="0" anchor="b"/>
                </a:tc>
                <a:tc hMerge="1">
                  <a:txBody>
                    <a:bodyPr/>
                    <a:lstStyle/>
                    <a:p>
                      <a:endParaRPr dirty="0"/>
                    </a:p>
                  </a:txBody>
                  <a:tcPr marL="9525" marR="9525" marT="9525" marB="0" anchor="b"/>
                </a:tc>
                <a:tc gridSpan="5">
                  <a:txBody>
                    <a:bodyPr/>
                    <a:lstStyle/>
                    <a:p>
                      <a:pPr algn="ctr" fontAlgn="b">
                        <a:buNone/>
                      </a:pPr>
                      <a:r>
                        <a:rPr lang="en-AU" sz="2000" b="0" i="0" u="none" strike="noStrike" dirty="0">
                          <a:solidFill>
                            <a:srgbClr val="000000"/>
                          </a:solidFill>
                          <a:effectLst/>
                          <a:latin typeface="Aptos Narrow" panose="020B0004020202020204" pitchFamily="34" charset="0"/>
                        </a:rPr>
                        <a:t> $      20,000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endParaRPr/>
                    </a:p>
                  </a:txBody>
                  <a:tcPr marL="9525" marR="9525" marT="9525" marB="0" anchor="b"/>
                </a:tc>
                <a:tc hMerge="1">
                  <a:txBody>
                    <a:bodyPr/>
                    <a:lstStyle/>
                    <a:p>
                      <a:endParaRPr/>
                    </a:p>
                  </a:txBody>
                  <a:tcPr marL="9525" marR="9525" marT="9525" marB="0" anchor="b"/>
                </a:tc>
                <a:tc hMerge="1">
                  <a:txBody>
                    <a:bodyPr/>
                    <a:lstStyle/>
                    <a:p>
                      <a:endParaRPr/>
                    </a:p>
                  </a:txBody>
                  <a:tcPr marL="9525" marR="9525" marT="9525" marB="0" anchor="b"/>
                </a:tc>
                <a:tc hMerge="1">
                  <a:txBody>
                    <a:bodyPr/>
                    <a:lstStyle/>
                    <a:p>
                      <a:endParaRPr dirty="0"/>
                    </a:p>
                  </a:txBody>
                  <a:tcPr marL="9525" marR="9525" marT="9525" marB="0" anchor="b"/>
                </a:tc>
                <a:extLst>
                  <a:ext uri="{0D108BD9-81ED-4DB2-BD59-A6C34878D82A}">
                    <a16:rowId xmlns:a16="http://schemas.microsoft.com/office/drawing/2014/main" val="2527318431"/>
                  </a:ext>
                </a:extLst>
              </a:tr>
              <a:tr h="747576">
                <a:tc gridSpan="2">
                  <a:txBody>
                    <a:bodyPr/>
                    <a:lstStyle/>
                    <a:p>
                      <a:pPr algn="ctr" fontAlgn="b">
                        <a:buNone/>
                      </a:pPr>
                      <a:r>
                        <a:rPr lang="en-AU" sz="1400" b="0" i="0" u="none" strike="noStrike" kern="1200" dirty="0">
                          <a:solidFill>
                            <a:srgbClr val="000000"/>
                          </a:solidFill>
                          <a:effectLst/>
                          <a:latin typeface="Aptos Narrow" panose="020B0004020202020204" pitchFamily="34" charset="0"/>
                          <a:ea typeface="+mn-ea"/>
                          <a:cs typeface="+mn-cs"/>
                        </a:rPr>
                        <a:t>Horizon (years)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endParaRPr dirty="0"/>
                    </a:p>
                  </a:txBody>
                  <a:tcPr marL="9525" marR="9525" marT="9525" marB="0" anchor="b"/>
                </a:tc>
                <a:tc>
                  <a:txBody>
                    <a:bodyPr/>
                    <a:lstStyle/>
                    <a:p>
                      <a:pPr algn="ctr" fontAlgn="b">
                        <a:buNone/>
                      </a:pPr>
                      <a:r>
                        <a:rPr lang="en-AU" sz="1400" b="0" i="0" u="none" strike="noStrike" dirty="0">
                          <a:solidFill>
                            <a:srgbClr val="000000"/>
                          </a:solidFill>
                          <a:effectLst/>
                          <a:latin typeface="Aptos Narrow" panose="020B0004020202020204" pitchFamily="34" charset="0"/>
                        </a:rPr>
                        <a:t>5</a:t>
                      </a:r>
                    </a:p>
                  </a:txBody>
                  <a:tcPr marL="9525" marR="9525" marT="9525"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
                        <a:buNone/>
                      </a:pPr>
                      <a:r>
                        <a:rPr lang="en-AU" sz="1400" b="0" i="0" u="none" strike="noStrike" dirty="0">
                          <a:solidFill>
                            <a:srgbClr val="000000"/>
                          </a:solidFill>
                          <a:effectLst/>
                          <a:latin typeface="Aptos Narrow" panose="020B0004020202020204" pitchFamily="34" charset="0"/>
                        </a:rPr>
                        <a:t>10</a:t>
                      </a: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
                        <a:buNone/>
                      </a:pPr>
                      <a:r>
                        <a:rPr lang="en-AU" sz="1400" b="0" i="0" u="none" strike="noStrike" dirty="0">
                          <a:solidFill>
                            <a:srgbClr val="000000"/>
                          </a:solidFill>
                          <a:effectLst/>
                          <a:latin typeface="Aptos Narrow" panose="020B0004020202020204" pitchFamily="34" charset="0"/>
                        </a:rPr>
                        <a:t>15</a:t>
                      </a: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
                        <a:buNone/>
                      </a:pPr>
                      <a:r>
                        <a:rPr lang="en-AU" sz="1400" b="0" i="0" u="none" strike="noStrike" dirty="0">
                          <a:solidFill>
                            <a:srgbClr val="000000"/>
                          </a:solidFill>
                          <a:effectLst/>
                          <a:latin typeface="Aptos Narrow" panose="020B0004020202020204" pitchFamily="34" charset="0"/>
                        </a:rPr>
                        <a:t>20</a:t>
                      </a: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
                        <a:buNone/>
                      </a:pPr>
                      <a:r>
                        <a:rPr lang="en-AU" sz="1400" b="0" i="0" u="none" strike="noStrike" dirty="0">
                          <a:solidFill>
                            <a:srgbClr val="000000"/>
                          </a:solidFill>
                          <a:effectLst/>
                          <a:latin typeface="Aptos Narrow" panose="020B0004020202020204" pitchFamily="34" charset="0"/>
                        </a:rPr>
                        <a:t>25</a:t>
                      </a: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
                        <a:buNone/>
                      </a:pPr>
                      <a:r>
                        <a:rPr lang="en-AU" sz="1400" b="0" i="0" u="none" strike="noStrike" dirty="0">
                          <a:solidFill>
                            <a:srgbClr val="000000"/>
                          </a:solidFill>
                          <a:effectLst/>
                          <a:latin typeface="Aptos Narrow" panose="020B0004020202020204" pitchFamily="34" charset="0"/>
                        </a:rPr>
                        <a:t>5</a:t>
                      </a:r>
                    </a:p>
                  </a:txBody>
                  <a:tcPr marL="9525" marR="9525" marT="9525"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
                        <a:buNone/>
                      </a:pPr>
                      <a:r>
                        <a:rPr lang="en-AU" sz="1400" b="0" i="0" u="none" strike="noStrike" dirty="0">
                          <a:solidFill>
                            <a:srgbClr val="000000"/>
                          </a:solidFill>
                          <a:effectLst/>
                          <a:latin typeface="Aptos Narrow" panose="020B0004020202020204" pitchFamily="34" charset="0"/>
                        </a:rPr>
                        <a:t>10</a:t>
                      </a: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
                        <a:buNone/>
                      </a:pPr>
                      <a:r>
                        <a:rPr lang="en-AU" sz="1400" b="0" i="0" u="none" strike="noStrike" dirty="0">
                          <a:solidFill>
                            <a:srgbClr val="000000"/>
                          </a:solidFill>
                          <a:effectLst/>
                          <a:latin typeface="Aptos Narrow" panose="020B0004020202020204" pitchFamily="34" charset="0"/>
                        </a:rPr>
                        <a:t>15</a:t>
                      </a: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
                        <a:buNone/>
                      </a:pPr>
                      <a:r>
                        <a:rPr lang="en-AU" sz="1400" b="0" i="0" u="none" strike="noStrike" dirty="0">
                          <a:solidFill>
                            <a:srgbClr val="000000"/>
                          </a:solidFill>
                          <a:effectLst/>
                          <a:latin typeface="Aptos Narrow" panose="020B0004020202020204" pitchFamily="34" charset="0"/>
                        </a:rPr>
                        <a:t>20</a:t>
                      </a: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
                        <a:buNone/>
                      </a:pPr>
                      <a:r>
                        <a:rPr lang="en-AU" sz="1400" b="0" i="0" u="none" strike="noStrike" dirty="0">
                          <a:solidFill>
                            <a:srgbClr val="000000"/>
                          </a:solidFill>
                          <a:effectLst/>
                          <a:latin typeface="Aptos Narrow" panose="020B0004020202020204" pitchFamily="34" charset="0"/>
                        </a:rPr>
                        <a:t>25</a:t>
                      </a: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
                        <a:buNone/>
                      </a:pPr>
                      <a:r>
                        <a:rPr lang="en-AU" sz="1400" b="0" i="0" u="none" strike="noStrike" dirty="0">
                          <a:solidFill>
                            <a:srgbClr val="000000"/>
                          </a:solidFill>
                          <a:effectLst/>
                          <a:latin typeface="Aptos Narrow" panose="020B0004020202020204" pitchFamily="34" charset="0"/>
                        </a:rPr>
                        <a:t>5</a:t>
                      </a:r>
                    </a:p>
                  </a:txBody>
                  <a:tcPr marL="9525" marR="9525" marT="9525"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
                        <a:buNone/>
                      </a:pPr>
                      <a:r>
                        <a:rPr lang="en-AU" sz="1400" b="0" i="0" u="none" strike="noStrike" dirty="0">
                          <a:solidFill>
                            <a:srgbClr val="000000"/>
                          </a:solidFill>
                          <a:effectLst/>
                          <a:latin typeface="Aptos Narrow" panose="020B0004020202020204" pitchFamily="34" charset="0"/>
                        </a:rPr>
                        <a:t>10</a:t>
                      </a: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
                        <a:buNone/>
                      </a:pPr>
                      <a:r>
                        <a:rPr lang="en-AU" sz="1400" b="0" i="0" u="none" strike="noStrike" dirty="0">
                          <a:solidFill>
                            <a:srgbClr val="000000"/>
                          </a:solidFill>
                          <a:effectLst/>
                          <a:latin typeface="Aptos Narrow" panose="020B0004020202020204" pitchFamily="34" charset="0"/>
                        </a:rPr>
                        <a:t>15</a:t>
                      </a: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
                        <a:buNone/>
                      </a:pPr>
                      <a:r>
                        <a:rPr lang="en-AU" sz="1400" b="0" i="0" u="none" strike="noStrike" dirty="0">
                          <a:solidFill>
                            <a:srgbClr val="000000"/>
                          </a:solidFill>
                          <a:effectLst/>
                          <a:latin typeface="Aptos Narrow" panose="020B0004020202020204" pitchFamily="34" charset="0"/>
                        </a:rPr>
                        <a:t>20</a:t>
                      </a: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
                        <a:buNone/>
                      </a:pPr>
                      <a:r>
                        <a:rPr lang="en-AU" sz="1400" b="0" i="0" u="none" strike="noStrike" dirty="0">
                          <a:solidFill>
                            <a:srgbClr val="000000"/>
                          </a:solidFill>
                          <a:effectLst/>
                          <a:latin typeface="Aptos Narrow" panose="020B0004020202020204" pitchFamily="34" charset="0"/>
                        </a:rPr>
                        <a:t>25</a:t>
                      </a: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912880176"/>
                  </a:ext>
                </a:extLst>
              </a:tr>
              <a:tr h="1033038">
                <a:tc rowSpan="4">
                  <a:txBody>
                    <a:bodyPr/>
                    <a:lstStyle/>
                    <a:p>
                      <a:pPr algn="ctr" fontAlgn="b">
                        <a:buNone/>
                      </a:pPr>
                      <a:r>
                        <a:rPr lang="en-AU" sz="1800" b="0" i="0" u="none" strike="noStrike" dirty="0">
                          <a:solidFill>
                            <a:srgbClr val="000000"/>
                          </a:solidFill>
                          <a:effectLst/>
                          <a:latin typeface="Aptos Narrow" panose="020B0004020202020204" pitchFamily="34" charset="0"/>
                        </a:rPr>
                        <a:t>Cash interest rate</a:t>
                      </a:r>
                    </a:p>
                  </a:txBody>
                  <a:tcPr marL="9525" marR="9525" marT="9525" marB="0" vert="vert27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
                        <a:buNone/>
                      </a:pPr>
                      <a:r>
                        <a:rPr lang="en-AU" sz="1800" b="0" i="0" u="none" strike="noStrike" dirty="0">
                          <a:solidFill>
                            <a:srgbClr val="000000"/>
                          </a:solidFill>
                          <a:effectLst/>
                          <a:latin typeface="Aptos Narrow" panose="020B0004020202020204" pitchFamily="34" charset="0"/>
                        </a:rPr>
                        <a:t>0%</a:t>
                      </a: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2"/>
                    </a:solidFill>
                  </a:tcPr>
                </a:tc>
                <a:tc>
                  <a:txBody>
                    <a:bodyPr/>
                    <a:lstStyle/>
                    <a:p>
                      <a:pPr algn="ctr" fontAlgn="b">
                        <a:buNone/>
                      </a:pPr>
                      <a:r>
                        <a:rPr lang="en-AU" sz="1100" b="0" i="0" u="none" strike="noStrike" dirty="0">
                          <a:solidFill>
                            <a:srgbClr val="000000"/>
                          </a:solidFill>
                          <a:effectLst/>
                          <a:latin typeface="Aptos Narrow" panose="020B0004020202020204" pitchFamily="34" charset="0"/>
                        </a:rPr>
                        <a:t>-1.0%</a:t>
                      </a:r>
                    </a:p>
                  </a:txBody>
                  <a:tcPr marL="9525" marR="9525" marT="9525"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fontAlgn="b">
                        <a:buNone/>
                      </a:pPr>
                      <a:r>
                        <a:rPr lang="en-AU" sz="1100" b="0" i="0" u="none" strike="noStrike" dirty="0">
                          <a:solidFill>
                            <a:srgbClr val="000000"/>
                          </a:solidFill>
                          <a:effectLst/>
                          <a:latin typeface="Aptos Narrow" panose="020B0004020202020204" pitchFamily="34" charset="0"/>
                        </a:rPr>
                        <a:t>-6.8%</a:t>
                      </a:r>
                    </a:p>
                  </a:txBody>
                  <a:tcPr marL="9525" marR="9525" marT="9525" marB="0" anchor="ctr">
                    <a:lnT w="12700" cap="flat" cmpd="sng" algn="ctr">
                      <a:solidFill>
                        <a:schemeClr val="tx1"/>
                      </a:solidFill>
                      <a:prstDash val="solid"/>
                      <a:round/>
                      <a:headEnd type="none" w="med" len="med"/>
                      <a:tailEnd type="none" w="med" len="med"/>
                    </a:lnT>
                    <a:solidFill>
                      <a:srgbClr val="FF0000"/>
                    </a:solidFill>
                  </a:tcPr>
                </a:tc>
                <a:tc>
                  <a:txBody>
                    <a:bodyPr/>
                    <a:lstStyle/>
                    <a:p>
                      <a:pPr algn="ctr" fontAlgn="b">
                        <a:buNone/>
                      </a:pPr>
                      <a:r>
                        <a:rPr lang="en-AU" sz="1100" b="0" i="0" u="none" strike="noStrike" dirty="0">
                          <a:solidFill>
                            <a:srgbClr val="000000"/>
                          </a:solidFill>
                          <a:effectLst/>
                          <a:latin typeface="Aptos Narrow" panose="020B0004020202020204" pitchFamily="34" charset="0"/>
                        </a:rPr>
                        <a:t>-15.5%</a:t>
                      </a:r>
                    </a:p>
                  </a:txBody>
                  <a:tcPr marL="9525" marR="9525" marT="9525" marB="0" anchor="ctr">
                    <a:lnT w="12700" cap="flat" cmpd="sng" algn="ctr">
                      <a:solidFill>
                        <a:schemeClr val="tx1"/>
                      </a:solidFill>
                      <a:prstDash val="solid"/>
                      <a:round/>
                      <a:headEnd type="none" w="med" len="med"/>
                      <a:tailEnd type="none" w="med" len="med"/>
                    </a:lnT>
                    <a:solidFill>
                      <a:srgbClr val="FF0000"/>
                    </a:solidFill>
                  </a:tcPr>
                </a:tc>
                <a:tc>
                  <a:txBody>
                    <a:bodyPr/>
                    <a:lstStyle/>
                    <a:p>
                      <a:pPr algn="ctr" fontAlgn="b">
                        <a:buNone/>
                      </a:pPr>
                      <a:r>
                        <a:rPr lang="en-AU" sz="1100" b="0" i="0" u="none" strike="noStrike" dirty="0">
                          <a:solidFill>
                            <a:srgbClr val="000000"/>
                          </a:solidFill>
                          <a:effectLst/>
                          <a:latin typeface="Aptos Narrow" panose="020B0004020202020204" pitchFamily="34" charset="0"/>
                        </a:rPr>
                        <a:t>-26.0%</a:t>
                      </a:r>
                    </a:p>
                  </a:txBody>
                  <a:tcPr marL="9525" marR="9525" marT="9525" marB="0" anchor="ctr">
                    <a:lnT w="12700" cap="flat" cmpd="sng" algn="ctr">
                      <a:solidFill>
                        <a:schemeClr val="tx1"/>
                      </a:solidFill>
                      <a:prstDash val="solid"/>
                      <a:round/>
                      <a:headEnd type="none" w="med" len="med"/>
                      <a:tailEnd type="none" w="med" len="med"/>
                    </a:lnT>
                    <a:solidFill>
                      <a:srgbClr val="FF0000"/>
                    </a:solidFill>
                  </a:tcPr>
                </a:tc>
                <a:tc>
                  <a:txBody>
                    <a:bodyPr/>
                    <a:lstStyle/>
                    <a:p>
                      <a:pPr algn="ctr" fontAlgn="b">
                        <a:buNone/>
                      </a:pPr>
                      <a:r>
                        <a:rPr lang="en-AU" sz="1100" b="0" i="0" u="none" strike="noStrike" dirty="0">
                          <a:solidFill>
                            <a:srgbClr val="000000"/>
                          </a:solidFill>
                          <a:effectLst/>
                          <a:latin typeface="Aptos Narrow" panose="020B0004020202020204" pitchFamily="34" charset="0"/>
                        </a:rPr>
                        <a:t>-37.3%</a:t>
                      </a: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FF0000"/>
                    </a:solidFill>
                  </a:tcPr>
                </a:tc>
                <a:tc>
                  <a:txBody>
                    <a:bodyPr/>
                    <a:lstStyle/>
                    <a:p>
                      <a:pPr algn="ctr" fontAlgn="b">
                        <a:buNone/>
                      </a:pPr>
                      <a:r>
                        <a:rPr lang="en-AU" sz="1100" b="0" i="0" u="none" strike="noStrike" dirty="0">
                          <a:solidFill>
                            <a:srgbClr val="000000"/>
                          </a:solidFill>
                          <a:effectLst/>
                          <a:latin typeface="Aptos Narrow" panose="020B0004020202020204" pitchFamily="34" charset="0"/>
                        </a:rPr>
                        <a:t>0.4%</a:t>
                      </a:r>
                    </a:p>
                  </a:txBody>
                  <a:tcPr marL="9525" marR="9525" marT="9525"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fontAlgn="b">
                        <a:buNone/>
                      </a:pPr>
                      <a:r>
                        <a:rPr lang="en-AU" sz="1100" b="0" i="0" u="none" strike="noStrike" dirty="0">
                          <a:solidFill>
                            <a:srgbClr val="000000"/>
                          </a:solidFill>
                          <a:effectLst/>
                          <a:latin typeface="Aptos Narrow" panose="020B0004020202020204" pitchFamily="34" charset="0"/>
                        </a:rPr>
                        <a:t>-2.8%</a:t>
                      </a: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ctr" fontAlgn="b">
                        <a:buNone/>
                      </a:pPr>
                      <a:r>
                        <a:rPr lang="en-AU" sz="1100" b="0" i="0" u="none" strike="noStrike" dirty="0">
                          <a:solidFill>
                            <a:srgbClr val="000000"/>
                          </a:solidFill>
                          <a:effectLst/>
                          <a:latin typeface="Aptos Narrow" panose="020B0004020202020204" pitchFamily="34" charset="0"/>
                        </a:rPr>
                        <a:t>-9.1%</a:t>
                      </a:r>
                    </a:p>
                  </a:txBody>
                  <a:tcPr marL="9525" marR="9525" marT="9525" marB="0" anchor="ctr">
                    <a:lnT w="12700" cap="flat" cmpd="sng" algn="ctr">
                      <a:solidFill>
                        <a:schemeClr val="tx1"/>
                      </a:solidFill>
                      <a:prstDash val="solid"/>
                      <a:round/>
                      <a:headEnd type="none" w="med" len="med"/>
                      <a:tailEnd type="none" w="med" len="med"/>
                    </a:lnT>
                    <a:solidFill>
                      <a:srgbClr val="FF0000"/>
                    </a:solidFill>
                  </a:tcPr>
                </a:tc>
                <a:tc>
                  <a:txBody>
                    <a:bodyPr/>
                    <a:lstStyle/>
                    <a:p>
                      <a:pPr algn="ctr" fontAlgn="b">
                        <a:buNone/>
                      </a:pPr>
                      <a:r>
                        <a:rPr lang="en-AU" sz="1100" b="0" i="0" u="none" strike="noStrike" dirty="0">
                          <a:solidFill>
                            <a:srgbClr val="000000"/>
                          </a:solidFill>
                          <a:effectLst/>
                          <a:latin typeface="Aptos Narrow" panose="020B0004020202020204" pitchFamily="34" charset="0"/>
                        </a:rPr>
                        <a:t>-18.2%</a:t>
                      </a:r>
                    </a:p>
                  </a:txBody>
                  <a:tcPr marL="9525" marR="9525" marT="9525" marB="0" anchor="ctr">
                    <a:lnT w="12700" cap="flat" cmpd="sng" algn="ctr">
                      <a:solidFill>
                        <a:schemeClr val="tx1"/>
                      </a:solidFill>
                      <a:prstDash val="solid"/>
                      <a:round/>
                      <a:headEnd type="none" w="med" len="med"/>
                      <a:tailEnd type="none" w="med" len="med"/>
                    </a:lnT>
                    <a:solidFill>
                      <a:srgbClr val="FF0000"/>
                    </a:solidFill>
                  </a:tcPr>
                </a:tc>
                <a:tc>
                  <a:txBody>
                    <a:bodyPr/>
                    <a:lstStyle/>
                    <a:p>
                      <a:pPr algn="ctr" fontAlgn="b">
                        <a:buNone/>
                      </a:pPr>
                      <a:r>
                        <a:rPr lang="en-AU" sz="1100" b="0" i="0" u="none" strike="noStrike" dirty="0">
                          <a:solidFill>
                            <a:srgbClr val="000000"/>
                          </a:solidFill>
                          <a:effectLst/>
                          <a:latin typeface="Aptos Narrow" panose="020B0004020202020204" pitchFamily="34" charset="0"/>
                        </a:rPr>
                        <a:t>-29.4%</a:t>
                      </a: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FF0000"/>
                    </a:solidFill>
                  </a:tcPr>
                </a:tc>
                <a:tc>
                  <a:txBody>
                    <a:bodyPr/>
                    <a:lstStyle/>
                    <a:p>
                      <a:pPr algn="ctr" fontAlgn="b">
                        <a:buNone/>
                      </a:pPr>
                      <a:r>
                        <a:rPr lang="en-AU" sz="1100" b="0" i="0" u="none" strike="noStrike" dirty="0">
                          <a:solidFill>
                            <a:srgbClr val="000000"/>
                          </a:solidFill>
                          <a:effectLst/>
                          <a:latin typeface="Aptos Narrow" panose="020B0004020202020204" pitchFamily="34" charset="0"/>
                        </a:rPr>
                        <a:t>2.1%</a:t>
                      </a:r>
                    </a:p>
                  </a:txBody>
                  <a:tcPr marL="9525" marR="9525" marT="9525"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fontAlgn="b">
                        <a:buNone/>
                      </a:pPr>
                      <a:r>
                        <a:rPr lang="en-AU" sz="1100" b="0" i="0" u="none" strike="noStrike" dirty="0">
                          <a:solidFill>
                            <a:srgbClr val="000000"/>
                          </a:solidFill>
                          <a:effectLst/>
                          <a:latin typeface="Aptos Narrow" panose="020B0004020202020204" pitchFamily="34" charset="0"/>
                        </a:rPr>
                        <a:t>3.3%</a:t>
                      </a: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ctr" fontAlgn="b">
                        <a:buNone/>
                      </a:pPr>
                      <a:r>
                        <a:rPr lang="en-AU" sz="1100" b="0" i="0" u="none" strike="noStrike" dirty="0">
                          <a:solidFill>
                            <a:srgbClr val="000000"/>
                          </a:solidFill>
                          <a:effectLst/>
                          <a:latin typeface="Aptos Narrow" panose="020B0004020202020204" pitchFamily="34" charset="0"/>
                        </a:rPr>
                        <a:t>2.4%</a:t>
                      </a: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ctr" fontAlgn="b">
                        <a:buNone/>
                      </a:pPr>
                      <a:r>
                        <a:rPr lang="en-AU" sz="1100" b="0" i="0" u="none" strike="noStrike" dirty="0">
                          <a:solidFill>
                            <a:srgbClr val="000000"/>
                          </a:solidFill>
                          <a:effectLst/>
                          <a:latin typeface="Aptos Narrow" panose="020B0004020202020204" pitchFamily="34" charset="0"/>
                        </a:rPr>
                        <a:t>-2.0%</a:t>
                      </a: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ctr" fontAlgn="b">
                        <a:buNone/>
                      </a:pPr>
                      <a:r>
                        <a:rPr lang="en-AU" sz="1100" b="0" i="0" u="none" strike="noStrike" dirty="0">
                          <a:solidFill>
                            <a:srgbClr val="000000"/>
                          </a:solidFill>
                          <a:effectLst/>
                          <a:latin typeface="Aptos Narrow" panose="020B0004020202020204" pitchFamily="34" charset="0"/>
                        </a:rPr>
                        <a:t>-10.8%</a:t>
                      </a: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FF0000"/>
                    </a:solidFill>
                  </a:tcPr>
                </a:tc>
                <a:extLst>
                  <a:ext uri="{0D108BD9-81ED-4DB2-BD59-A6C34878D82A}">
                    <a16:rowId xmlns:a16="http://schemas.microsoft.com/office/drawing/2014/main" val="1801608180"/>
                  </a:ext>
                </a:extLst>
              </a:tr>
              <a:tr h="747576">
                <a:tc vMerge="1">
                  <a:txBody>
                    <a:bodyPr/>
                    <a:lstStyle/>
                    <a:p>
                      <a:pPr algn="l" fontAlgn="b">
                        <a:buNone/>
                      </a:pPr>
                      <a:endParaRPr lang="en-AU" sz="11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AU" sz="1800" b="0" i="0" u="none" strike="noStrike" dirty="0">
                          <a:solidFill>
                            <a:srgbClr val="000000"/>
                          </a:solidFill>
                          <a:effectLst/>
                          <a:latin typeface="Aptos Narrow" panose="020B0004020202020204" pitchFamily="34" charset="0"/>
                        </a:rPr>
                        <a:t>2%</a:t>
                      </a:r>
                    </a:p>
                  </a:txBody>
                  <a:tcPr marL="9525" marR="9525" marT="9525" marB="0" anchor="ctr">
                    <a:lnR w="12700" cap="flat" cmpd="sng" algn="ctr">
                      <a:solidFill>
                        <a:schemeClr val="tx1"/>
                      </a:solidFill>
                      <a:prstDash val="solid"/>
                      <a:round/>
                      <a:headEnd type="none" w="med" len="med"/>
                      <a:tailEnd type="none" w="med" len="med"/>
                    </a:lnR>
                    <a:solidFill>
                      <a:schemeClr val="bg2"/>
                    </a:solidFill>
                  </a:tcPr>
                </a:tc>
                <a:tc>
                  <a:txBody>
                    <a:bodyPr/>
                    <a:lstStyle/>
                    <a:p>
                      <a:pPr algn="ctr" fontAlgn="b">
                        <a:buNone/>
                      </a:pPr>
                      <a:r>
                        <a:rPr lang="en-AU" sz="1100" b="0" i="0" u="none" strike="noStrike">
                          <a:solidFill>
                            <a:srgbClr val="000000"/>
                          </a:solidFill>
                          <a:effectLst/>
                          <a:latin typeface="Aptos Narrow" panose="020B0004020202020204" pitchFamily="34" charset="0"/>
                        </a:rPr>
                        <a:t>-0.1%</a:t>
                      </a: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buNone/>
                      </a:pPr>
                      <a:r>
                        <a:rPr lang="en-AU" sz="1100" b="0" i="0" u="none" strike="noStrike" dirty="0">
                          <a:solidFill>
                            <a:srgbClr val="000000"/>
                          </a:solidFill>
                          <a:effectLst/>
                          <a:latin typeface="Aptos Narrow" panose="020B0004020202020204" pitchFamily="34" charset="0"/>
                        </a:rPr>
                        <a:t>-3.8%</a:t>
                      </a:r>
                    </a:p>
                  </a:txBody>
                  <a:tcPr marL="9525" marR="9525" marT="9525" marB="0" anchor="ctr"/>
                </a:tc>
                <a:tc>
                  <a:txBody>
                    <a:bodyPr/>
                    <a:lstStyle/>
                    <a:p>
                      <a:pPr algn="ctr" fontAlgn="b">
                        <a:buNone/>
                      </a:pPr>
                      <a:r>
                        <a:rPr lang="en-AU" sz="1100" b="0" i="0" u="none" strike="noStrike" dirty="0">
                          <a:solidFill>
                            <a:srgbClr val="000000"/>
                          </a:solidFill>
                          <a:effectLst/>
                          <a:latin typeface="Aptos Narrow" panose="020B0004020202020204" pitchFamily="34" charset="0"/>
                        </a:rPr>
                        <a:t>-10.0%</a:t>
                      </a:r>
                    </a:p>
                  </a:txBody>
                  <a:tcPr marL="9525" marR="9525" marT="9525" marB="0" anchor="ctr">
                    <a:solidFill>
                      <a:srgbClr val="FF0000"/>
                    </a:solidFill>
                  </a:tcPr>
                </a:tc>
                <a:tc>
                  <a:txBody>
                    <a:bodyPr/>
                    <a:lstStyle/>
                    <a:p>
                      <a:pPr algn="ctr" fontAlgn="b">
                        <a:buNone/>
                      </a:pPr>
                      <a:r>
                        <a:rPr lang="en-AU" sz="1100" b="0" i="0" u="none" strike="noStrike" dirty="0">
                          <a:solidFill>
                            <a:srgbClr val="000000"/>
                          </a:solidFill>
                          <a:effectLst/>
                          <a:latin typeface="Aptos Narrow" panose="020B0004020202020204" pitchFamily="34" charset="0"/>
                        </a:rPr>
                        <a:t>-18.1%</a:t>
                      </a:r>
                    </a:p>
                  </a:txBody>
                  <a:tcPr marL="9525" marR="9525" marT="9525" marB="0" anchor="ctr">
                    <a:solidFill>
                      <a:srgbClr val="FF0000"/>
                    </a:solidFill>
                  </a:tcPr>
                </a:tc>
                <a:tc>
                  <a:txBody>
                    <a:bodyPr/>
                    <a:lstStyle/>
                    <a:p>
                      <a:pPr algn="ctr" fontAlgn="b">
                        <a:buNone/>
                      </a:pPr>
                      <a:r>
                        <a:rPr lang="en-AU" sz="1100" b="0" i="0" u="none" strike="noStrike" dirty="0">
                          <a:solidFill>
                            <a:srgbClr val="000000"/>
                          </a:solidFill>
                          <a:effectLst/>
                          <a:latin typeface="Aptos Narrow" panose="020B0004020202020204" pitchFamily="34" charset="0"/>
                        </a:rPr>
                        <a:t>-27.3%</a:t>
                      </a:r>
                    </a:p>
                  </a:txBody>
                  <a:tcPr marL="9525" marR="9525" marT="9525" marB="0" anchor="ctr">
                    <a:lnR w="12700" cap="flat" cmpd="sng" algn="ctr">
                      <a:solidFill>
                        <a:schemeClr val="tx1"/>
                      </a:solidFill>
                      <a:prstDash val="solid"/>
                      <a:round/>
                      <a:headEnd type="none" w="med" len="med"/>
                      <a:tailEnd type="none" w="med" len="med"/>
                    </a:lnR>
                    <a:solidFill>
                      <a:srgbClr val="FF0000"/>
                    </a:solidFill>
                  </a:tcPr>
                </a:tc>
                <a:tc>
                  <a:txBody>
                    <a:bodyPr/>
                    <a:lstStyle/>
                    <a:p>
                      <a:pPr algn="ctr" fontAlgn="b">
                        <a:buNone/>
                      </a:pPr>
                      <a:r>
                        <a:rPr lang="en-AU" sz="1100" b="0" i="0" u="none" strike="noStrike" dirty="0">
                          <a:solidFill>
                            <a:srgbClr val="000000"/>
                          </a:solidFill>
                          <a:effectLst/>
                          <a:latin typeface="Aptos Narrow" panose="020B0004020202020204" pitchFamily="34" charset="0"/>
                        </a:rPr>
                        <a:t>1.0%</a:t>
                      </a: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buNone/>
                      </a:pPr>
                      <a:r>
                        <a:rPr lang="en-AU" sz="1100" b="0" i="0" u="none" strike="noStrike" dirty="0">
                          <a:solidFill>
                            <a:srgbClr val="000000"/>
                          </a:solidFill>
                          <a:effectLst/>
                          <a:latin typeface="Aptos Narrow" panose="020B0004020202020204" pitchFamily="34" charset="0"/>
                        </a:rPr>
                        <a:t>-0.7%</a:t>
                      </a:r>
                    </a:p>
                  </a:txBody>
                  <a:tcPr marL="9525" marR="9525" marT="9525" marB="0" anchor="ctr"/>
                </a:tc>
                <a:tc>
                  <a:txBody>
                    <a:bodyPr/>
                    <a:lstStyle/>
                    <a:p>
                      <a:pPr algn="ctr" fontAlgn="b">
                        <a:buNone/>
                      </a:pPr>
                      <a:r>
                        <a:rPr lang="en-AU" sz="1100" b="0" i="0" u="none" strike="noStrike" dirty="0">
                          <a:solidFill>
                            <a:srgbClr val="000000"/>
                          </a:solidFill>
                          <a:effectLst/>
                          <a:latin typeface="Aptos Narrow" panose="020B0004020202020204" pitchFamily="34" charset="0"/>
                        </a:rPr>
                        <a:t>-4.9%</a:t>
                      </a:r>
                    </a:p>
                  </a:txBody>
                  <a:tcPr marL="9525" marR="9525" marT="9525" marB="0" anchor="ctr"/>
                </a:tc>
                <a:tc>
                  <a:txBody>
                    <a:bodyPr/>
                    <a:lstStyle/>
                    <a:p>
                      <a:pPr algn="ctr" fontAlgn="b">
                        <a:buNone/>
                      </a:pPr>
                      <a:r>
                        <a:rPr lang="en-AU" sz="1100" b="0" i="0" u="none" strike="noStrike" dirty="0">
                          <a:solidFill>
                            <a:srgbClr val="000000"/>
                          </a:solidFill>
                          <a:effectLst/>
                          <a:latin typeface="Aptos Narrow" panose="020B0004020202020204" pitchFamily="34" charset="0"/>
                        </a:rPr>
                        <a:t>-11.6%</a:t>
                      </a:r>
                    </a:p>
                  </a:txBody>
                  <a:tcPr marL="9525" marR="9525" marT="9525" marB="0" anchor="ctr">
                    <a:solidFill>
                      <a:srgbClr val="FF0000"/>
                    </a:solidFill>
                  </a:tcPr>
                </a:tc>
                <a:tc>
                  <a:txBody>
                    <a:bodyPr/>
                    <a:lstStyle/>
                    <a:p>
                      <a:pPr algn="ctr" fontAlgn="b">
                        <a:buNone/>
                      </a:pPr>
                      <a:r>
                        <a:rPr lang="en-AU" sz="1100" b="0" i="0" u="none" strike="noStrike" dirty="0">
                          <a:solidFill>
                            <a:srgbClr val="000000"/>
                          </a:solidFill>
                          <a:effectLst/>
                          <a:latin typeface="Aptos Narrow" panose="020B0004020202020204" pitchFamily="34" charset="0"/>
                        </a:rPr>
                        <a:t>-20.4%</a:t>
                      </a:r>
                    </a:p>
                  </a:txBody>
                  <a:tcPr marL="9525" marR="9525" marT="9525" marB="0" anchor="ctr">
                    <a:lnR w="12700" cap="flat" cmpd="sng" algn="ctr">
                      <a:solidFill>
                        <a:schemeClr val="tx1"/>
                      </a:solidFill>
                      <a:prstDash val="solid"/>
                      <a:round/>
                      <a:headEnd type="none" w="med" len="med"/>
                      <a:tailEnd type="none" w="med" len="med"/>
                    </a:lnR>
                    <a:solidFill>
                      <a:srgbClr val="FF0000"/>
                    </a:solidFill>
                  </a:tcPr>
                </a:tc>
                <a:tc>
                  <a:txBody>
                    <a:bodyPr/>
                    <a:lstStyle/>
                    <a:p>
                      <a:pPr algn="ctr" fontAlgn="b">
                        <a:buNone/>
                      </a:pPr>
                      <a:r>
                        <a:rPr lang="en-AU" sz="1100" b="0" i="0" u="none" strike="noStrike" dirty="0">
                          <a:solidFill>
                            <a:srgbClr val="000000"/>
                          </a:solidFill>
                          <a:effectLst/>
                          <a:latin typeface="Aptos Narrow" panose="020B0004020202020204" pitchFamily="34" charset="0"/>
                        </a:rPr>
                        <a:t>2.3%</a:t>
                      </a: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buNone/>
                      </a:pPr>
                      <a:r>
                        <a:rPr lang="en-AU" sz="1100" b="0" i="0" u="none" strike="noStrike" dirty="0">
                          <a:solidFill>
                            <a:srgbClr val="000000"/>
                          </a:solidFill>
                          <a:effectLst/>
                          <a:latin typeface="Aptos Narrow" panose="020B0004020202020204" pitchFamily="34" charset="0"/>
                        </a:rPr>
                        <a:t>4.0%</a:t>
                      </a:r>
                    </a:p>
                  </a:txBody>
                  <a:tcPr marL="9525" marR="9525" marT="9525" marB="0" anchor="ctr"/>
                </a:tc>
                <a:tc>
                  <a:txBody>
                    <a:bodyPr/>
                    <a:lstStyle/>
                    <a:p>
                      <a:pPr algn="ctr" fontAlgn="b">
                        <a:buNone/>
                      </a:pPr>
                      <a:r>
                        <a:rPr lang="en-AU" sz="1100" b="0" i="0" u="none" strike="noStrike" dirty="0">
                          <a:solidFill>
                            <a:srgbClr val="000000"/>
                          </a:solidFill>
                          <a:effectLst/>
                          <a:latin typeface="Aptos Narrow" panose="020B0004020202020204" pitchFamily="34" charset="0"/>
                        </a:rPr>
                        <a:t>4.2%</a:t>
                      </a:r>
                    </a:p>
                  </a:txBody>
                  <a:tcPr marL="9525" marR="9525" marT="9525" marB="0" anchor="ctr"/>
                </a:tc>
                <a:tc>
                  <a:txBody>
                    <a:bodyPr/>
                    <a:lstStyle/>
                    <a:p>
                      <a:pPr algn="ctr" fontAlgn="b">
                        <a:buNone/>
                      </a:pPr>
                      <a:r>
                        <a:rPr lang="en-AU" sz="1100" b="0" i="0" u="none" strike="noStrike">
                          <a:solidFill>
                            <a:srgbClr val="000000"/>
                          </a:solidFill>
                          <a:effectLst/>
                          <a:latin typeface="Aptos Narrow" panose="020B0004020202020204" pitchFamily="34" charset="0"/>
                        </a:rPr>
                        <a:t>1.8%</a:t>
                      </a:r>
                    </a:p>
                  </a:txBody>
                  <a:tcPr marL="9525" marR="9525" marT="9525" marB="0" anchor="ctr"/>
                </a:tc>
                <a:tc>
                  <a:txBody>
                    <a:bodyPr/>
                    <a:lstStyle/>
                    <a:p>
                      <a:pPr algn="ctr" fontAlgn="b">
                        <a:buNone/>
                      </a:pPr>
                      <a:r>
                        <a:rPr lang="en-AU" sz="1100" b="0" i="0" u="none" strike="noStrike">
                          <a:solidFill>
                            <a:srgbClr val="000000"/>
                          </a:solidFill>
                          <a:effectLst/>
                          <a:latin typeface="Aptos Narrow" panose="020B0004020202020204" pitchFamily="34" charset="0"/>
                        </a:rPr>
                        <a:t>-4.3%</a:t>
                      </a:r>
                    </a:p>
                  </a:txBody>
                  <a:tcPr marL="9525" marR="9525" marT="9525"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900546755"/>
                  </a:ext>
                </a:extLst>
              </a:tr>
              <a:tr h="747576">
                <a:tc vMerge="1">
                  <a:txBody>
                    <a:bodyPr/>
                    <a:lstStyle/>
                    <a:p>
                      <a:pPr algn="l" fontAlgn="b">
                        <a:buNone/>
                      </a:pPr>
                      <a:endParaRPr lang="en-AU" sz="11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AU" sz="1800" b="0" i="0" u="none" strike="noStrike" dirty="0">
                          <a:solidFill>
                            <a:srgbClr val="000000"/>
                          </a:solidFill>
                          <a:effectLst/>
                          <a:latin typeface="Aptos Narrow" panose="020B0004020202020204" pitchFamily="34" charset="0"/>
                        </a:rPr>
                        <a:t>4%</a:t>
                      </a:r>
                    </a:p>
                  </a:txBody>
                  <a:tcPr marL="9525" marR="9525" marT="9525" marB="0" anchor="ctr">
                    <a:lnR w="12700" cap="flat" cmpd="sng" algn="ctr">
                      <a:solidFill>
                        <a:schemeClr val="tx1"/>
                      </a:solidFill>
                      <a:prstDash val="solid"/>
                      <a:round/>
                      <a:headEnd type="none" w="med" len="med"/>
                      <a:tailEnd type="none" w="med" len="med"/>
                    </a:lnR>
                    <a:solidFill>
                      <a:schemeClr val="bg2"/>
                    </a:solidFill>
                  </a:tcPr>
                </a:tc>
                <a:tc>
                  <a:txBody>
                    <a:bodyPr/>
                    <a:lstStyle/>
                    <a:p>
                      <a:pPr algn="ctr" fontAlgn="b">
                        <a:buNone/>
                      </a:pPr>
                      <a:r>
                        <a:rPr lang="en-AU" sz="1100" b="0" i="0" u="none" strike="noStrike">
                          <a:solidFill>
                            <a:srgbClr val="000000"/>
                          </a:solidFill>
                          <a:effectLst/>
                          <a:latin typeface="Aptos Narrow" panose="020B0004020202020204" pitchFamily="34" charset="0"/>
                        </a:rPr>
                        <a:t>0.9%</a:t>
                      </a: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buNone/>
                      </a:pPr>
                      <a:r>
                        <a:rPr lang="en-AU" sz="1100" b="0" i="0" u="none" strike="noStrike">
                          <a:solidFill>
                            <a:srgbClr val="000000"/>
                          </a:solidFill>
                          <a:effectLst/>
                          <a:latin typeface="Aptos Narrow" panose="020B0004020202020204" pitchFamily="34" charset="0"/>
                        </a:rPr>
                        <a:t>-0.4%</a:t>
                      </a:r>
                    </a:p>
                  </a:txBody>
                  <a:tcPr marL="9525" marR="9525" marT="9525" marB="0" anchor="ctr"/>
                </a:tc>
                <a:tc>
                  <a:txBody>
                    <a:bodyPr/>
                    <a:lstStyle/>
                    <a:p>
                      <a:pPr algn="ctr" fontAlgn="b">
                        <a:buNone/>
                      </a:pPr>
                      <a:r>
                        <a:rPr lang="en-AU" sz="1100" b="0" i="0" u="none" strike="noStrike">
                          <a:solidFill>
                            <a:srgbClr val="000000"/>
                          </a:solidFill>
                          <a:effectLst/>
                          <a:latin typeface="Aptos Narrow" panose="020B0004020202020204" pitchFamily="34" charset="0"/>
                        </a:rPr>
                        <a:t>-3.5%</a:t>
                      </a:r>
                    </a:p>
                  </a:txBody>
                  <a:tcPr marL="9525" marR="9525" marT="9525" marB="0" anchor="ctr"/>
                </a:tc>
                <a:tc>
                  <a:txBody>
                    <a:bodyPr/>
                    <a:lstStyle/>
                    <a:p>
                      <a:pPr algn="ctr" fontAlgn="b">
                        <a:buNone/>
                      </a:pPr>
                      <a:r>
                        <a:rPr lang="en-AU" sz="1100" b="0" i="0" u="none" strike="noStrike" dirty="0">
                          <a:solidFill>
                            <a:srgbClr val="000000"/>
                          </a:solidFill>
                          <a:effectLst/>
                          <a:latin typeface="Aptos Narrow" panose="020B0004020202020204" pitchFamily="34" charset="0"/>
                        </a:rPr>
                        <a:t>-8.1%</a:t>
                      </a:r>
                    </a:p>
                  </a:txBody>
                  <a:tcPr marL="9525" marR="9525" marT="9525" marB="0" anchor="ctr">
                    <a:solidFill>
                      <a:srgbClr val="FF0000"/>
                    </a:solidFill>
                  </a:tcPr>
                </a:tc>
                <a:tc>
                  <a:txBody>
                    <a:bodyPr/>
                    <a:lstStyle/>
                    <a:p>
                      <a:pPr algn="ctr" fontAlgn="b">
                        <a:buNone/>
                      </a:pPr>
                      <a:r>
                        <a:rPr lang="en-AU" sz="1100" b="0" i="0" u="none" strike="noStrike" dirty="0">
                          <a:solidFill>
                            <a:srgbClr val="000000"/>
                          </a:solidFill>
                          <a:effectLst/>
                          <a:latin typeface="Aptos Narrow" panose="020B0004020202020204" pitchFamily="34" charset="0"/>
                        </a:rPr>
                        <a:t>-13.8%</a:t>
                      </a:r>
                    </a:p>
                  </a:txBody>
                  <a:tcPr marL="9525" marR="9525" marT="9525" marB="0" anchor="ctr">
                    <a:lnR w="12700" cap="flat" cmpd="sng" algn="ctr">
                      <a:solidFill>
                        <a:schemeClr val="tx1"/>
                      </a:solidFill>
                      <a:prstDash val="solid"/>
                      <a:round/>
                      <a:headEnd type="none" w="med" len="med"/>
                      <a:tailEnd type="none" w="med" len="med"/>
                    </a:lnR>
                    <a:solidFill>
                      <a:srgbClr val="FF0000"/>
                    </a:solidFill>
                  </a:tcPr>
                </a:tc>
                <a:tc>
                  <a:txBody>
                    <a:bodyPr/>
                    <a:lstStyle/>
                    <a:p>
                      <a:pPr algn="ctr" fontAlgn="b">
                        <a:buNone/>
                      </a:pPr>
                      <a:r>
                        <a:rPr lang="en-AU" sz="1100" b="0" i="0" u="none" strike="noStrike" dirty="0">
                          <a:solidFill>
                            <a:srgbClr val="000000"/>
                          </a:solidFill>
                          <a:effectLst/>
                          <a:latin typeface="Aptos Narrow" panose="020B0004020202020204" pitchFamily="34" charset="0"/>
                        </a:rPr>
                        <a:t>1.6%</a:t>
                      </a: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buNone/>
                      </a:pPr>
                      <a:r>
                        <a:rPr lang="en-AU" sz="1100" b="0" i="0" u="none" strike="noStrike">
                          <a:solidFill>
                            <a:srgbClr val="000000"/>
                          </a:solidFill>
                          <a:effectLst/>
                          <a:latin typeface="Aptos Narrow" panose="020B0004020202020204" pitchFamily="34" charset="0"/>
                        </a:rPr>
                        <a:t>1.7%</a:t>
                      </a:r>
                    </a:p>
                  </a:txBody>
                  <a:tcPr marL="9525" marR="9525" marT="9525" marB="0" anchor="ctr"/>
                </a:tc>
                <a:tc>
                  <a:txBody>
                    <a:bodyPr/>
                    <a:lstStyle/>
                    <a:p>
                      <a:pPr algn="ctr" fontAlgn="b">
                        <a:buNone/>
                      </a:pPr>
                      <a:r>
                        <a:rPr lang="en-AU" sz="1100" b="0" i="0" u="none" strike="noStrike">
                          <a:solidFill>
                            <a:srgbClr val="000000"/>
                          </a:solidFill>
                          <a:effectLst/>
                          <a:latin typeface="Aptos Narrow" panose="020B0004020202020204" pitchFamily="34" charset="0"/>
                        </a:rPr>
                        <a:t>0.0%</a:t>
                      </a:r>
                    </a:p>
                  </a:txBody>
                  <a:tcPr marL="9525" marR="9525" marT="9525" marB="0" anchor="ctr"/>
                </a:tc>
                <a:tc>
                  <a:txBody>
                    <a:bodyPr/>
                    <a:lstStyle/>
                    <a:p>
                      <a:pPr algn="ctr" fontAlgn="b">
                        <a:buNone/>
                      </a:pPr>
                      <a:r>
                        <a:rPr lang="en-AU" sz="1100" b="0" i="0" u="none" strike="noStrike" dirty="0">
                          <a:solidFill>
                            <a:srgbClr val="000000"/>
                          </a:solidFill>
                          <a:effectLst/>
                          <a:latin typeface="Aptos Narrow" panose="020B0004020202020204" pitchFamily="34" charset="0"/>
                        </a:rPr>
                        <a:t>-3.4%</a:t>
                      </a:r>
                    </a:p>
                  </a:txBody>
                  <a:tcPr marL="9525" marR="9525" marT="9525" marB="0" anchor="ctr"/>
                </a:tc>
                <a:tc>
                  <a:txBody>
                    <a:bodyPr/>
                    <a:lstStyle/>
                    <a:p>
                      <a:pPr algn="ctr" fontAlgn="b">
                        <a:buNone/>
                      </a:pPr>
                      <a:r>
                        <a:rPr lang="en-AU" sz="1100" b="0" i="0" u="none" strike="noStrike" dirty="0">
                          <a:solidFill>
                            <a:srgbClr val="000000"/>
                          </a:solidFill>
                          <a:effectLst/>
                          <a:latin typeface="Aptos Narrow" panose="020B0004020202020204" pitchFamily="34" charset="0"/>
                        </a:rPr>
                        <a:t>-8.5%</a:t>
                      </a:r>
                    </a:p>
                  </a:txBody>
                  <a:tcPr marL="9525" marR="9525" marT="9525" marB="0" anchor="ctr">
                    <a:lnR w="12700" cap="flat" cmpd="sng" algn="ctr">
                      <a:solidFill>
                        <a:schemeClr val="tx1"/>
                      </a:solidFill>
                      <a:prstDash val="solid"/>
                      <a:round/>
                      <a:headEnd type="none" w="med" len="med"/>
                      <a:tailEnd type="none" w="med" len="med"/>
                    </a:lnR>
                    <a:solidFill>
                      <a:srgbClr val="FF0000"/>
                    </a:solidFill>
                  </a:tcPr>
                </a:tc>
                <a:tc>
                  <a:txBody>
                    <a:bodyPr/>
                    <a:lstStyle/>
                    <a:p>
                      <a:pPr algn="ctr" fontAlgn="b">
                        <a:buNone/>
                      </a:pPr>
                      <a:r>
                        <a:rPr lang="en-AU" sz="1100" b="0" i="0" u="none" strike="noStrike" dirty="0">
                          <a:solidFill>
                            <a:srgbClr val="000000"/>
                          </a:solidFill>
                          <a:effectLst/>
                          <a:latin typeface="Aptos Narrow" panose="020B0004020202020204" pitchFamily="34" charset="0"/>
                        </a:rPr>
                        <a:t>2.4%</a:t>
                      </a: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buNone/>
                      </a:pPr>
                      <a:r>
                        <a:rPr lang="en-AU" sz="1100" b="0" i="0" u="none" strike="noStrike" dirty="0">
                          <a:solidFill>
                            <a:srgbClr val="000000"/>
                          </a:solidFill>
                          <a:effectLst/>
                          <a:latin typeface="Aptos Narrow" panose="020B0004020202020204" pitchFamily="34" charset="0"/>
                        </a:rPr>
                        <a:t>4.8%</a:t>
                      </a:r>
                    </a:p>
                  </a:txBody>
                  <a:tcPr marL="9525" marR="9525" marT="9525" marB="0" anchor="ctr"/>
                </a:tc>
                <a:tc>
                  <a:txBody>
                    <a:bodyPr/>
                    <a:lstStyle/>
                    <a:p>
                      <a:pPr algn="ctr" fontAlgn="b">
                        <a:buNone/>
                      </a:pPr>
                      <a:r>
                        <a:rPr lang="en-AU" sz="1100" b="0" i="0" u="none" strike="noStrike" dirty="0">
                          <a:solidFill>
                            <a:srgbClr val="000000"/>
                          </a:solidFill>
                          <a:effectLst/>
                          <a:latin typeface="Aptos Narrow" panose="020B0004020202020204" pitchFamily="34" charset="0"/>
                        </a:rPr>
                        <a:t>6.4%</a:t>
                      </a:r>
                    </a:p>
                  </a:txBody>
                  <a:tcPr marL="9525" marR="9525" marT="9525" marB="0" anchor="ctr"/>
                </a:tc>
                <a:tc>
                  <a:txBody>
                    <a:bodyPr/>
                    <a:lstStyle/>
                    <a:p>
                      <a:pPr algn="ctr" fontAlgn="b">
                        <a:buNone/>
                      </a:pPr>
                      <a:r>
                        <a:rPr lang="en-AU" sz="1100" b="0" i="0" u="none" strike="noStrike" dirty="0">
                          <a:solidFill>
                            <a:srgbClr val="000000"/>
                          </a:solidFill>
                          <a:effectLst/>
                          <a:latin typeface="Aptos Narrow" panose="020B0004020202020204" pitchFamily="34" charset="0"/>
                        </a:rPr>
                        <a:t>6.3%</a:t>
                      </a:r>
                    </a:p>
                  </a:txBody>
                  <a:tcPr marL="9525" marR="9525" marT="9525" marB="0" anchor="ctr"/>
                </a:tc>
                <a:tc>
                  <a:txBody>
                    <a:bodyPr/>
                    <a:lstStyle/>
                    <a:p>
                      <a:pPr algn="ctr" fontAlgn="b">
                        <a:buNone/>
                      </a:pPr>
                      <a:r>
                        <a:rPr lang="en-AU" sz="1100" b="0" i="0" u="none" strike="noStrike">
                          <a:solidFill>
                            <a:srgbClr val="000000"/>
                          </a:solidFill>
                          <a:effectLst/>
                          <a:latin typeface="Aptos Narrow" panose="020B0004020202020204" pitchFamily="34" charset="0"/>
                        </a:rPr>
                        <a:t>4.0%</a:t>
                      </a:r>
                    </a:p>
                  </a:txBody>
                  <a:tcPr marL="9525" marR="9525" marT="9525"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367732014"/>
                  </a:ext>
                </a:extLst>
              </a:tr>
              <a:tr h="747576">
                <a:tc vMerge="1">
                  <a:txBody>
                    <a:bodyPr/>
                    <a:lstStyle/>
                    <a:p>
                      <a:pPr algn="l" fontAlgn="b">
                        <a:buNone/>
                      </a:pPr>
                      <a:endParaRPr lang="en-AU" sz="11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AU" sz="1800" b="0" i="0" u="none" strike="noStrike" dirty="0">
                          <a:solidFill>
                            <a:srgbClr val="000000"/>
                          </a:solidFill>
                          <a:effectLst/>
                          <a:latin typeface="Aptos Narrow" panose="020B0004020202020204" pitchFamily="34" charset="0"/>
                        </a:rPr>
                        <a:t>6%</a:t>
                      </a:r>
                    </a:p>
                  </a:txBody>
                  <a:tcPr marL="9525" marR="9525" marT="9525"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2"/>
                    </a:solidFill>
                  </a:tcPr>
                </a:tc>
                <a:tc>
                  <a:txBody>
                    <a:bodyPr/>
                    <a:lstStyle/>
                    <a:p>
                      <a:pPr algn="ctr" fontAlgn="b">
                        <a:buNone/>
                      </a:pPr>
                      <a:r>
                        <a:rPr lang="en-AU" sz="1100" b="0" i="0" u="none" strike="noStrike" dirty="0">
                          <a:solidFill>
                            <a:srgbClr val="000000"/>
                          </a:solidFill>
                          <a:effectLst/>
                          <a:latin typeface="Aptos Narrow" panose="020B0004020202020204" pitchFamily="34" charset="0"/>
                        </a:rPr>
                        <a:t>2.0%</a:t>
                      </a:r>
                    </a:p>
                  </a:txBody>
                  <a:tcPr marL="9525" marR="9525" marT="9525"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fontAlgn="b">
                        <a:buNone/>
                      </a:pPr>
                      <a:r>
                        <a:rPr lang="en-AU" sz="1100" b="0" i="0" u="none" strike="noStrike" dirty="0">
                          <a:solidFill>
                            <a:srgbClr val="000000"/>
                          </a:solidFill>
                          <a:effectLst/>
                          <a:latin typeface="Aptos Narrow" panose="020B0004020202020204" pitchFamily="34" charset="0"/>
                        </a:rPr>
                        <a:t>3.4%</a:t>
                      </a: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ctr" fontAlgn="b">
                        <a:buNone/>
                      </a:pPr>
                      <a:r>
                        <a:rPr lang="en-AU" sz="1100" b="0" i="0" u="none" strike="noStrike" dirty="0">
                          <a:solidFill>
                            <a:srgbClr val="000000"/>
                          </a:solidFill>
                          <a:effectLst/>
                          <a:latin typeface="Aptos Narrow" panose="020B0004020202020204" pitchFamily="34" charset="0"/>
                        </a:rPr>
                        <a:t>4.2%</a:t>
                      </a: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ctr" fontAlgn="b">
                        <a:buNone/>
                      </a:pPr>
                      <a:r>
                        <a:rPr lang="en-AU" sz="1100" b="0" i="0" u="none" strike="noStrike" dirty="0">
                          <a:solidFill>
                            <a:srgbClr val="000000"/>
                          </a:solidFill>
                          <a:effectLst/>
                          <a:latin typeface="Aptos Narrow" panose="020B0004020202020204" pitchFamily="34" charset="0"/>
                        </a:rPr>
                        <a:t>4.6%</a:t>
                      </a: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ctr" fontAlgn="b">
                        <a:buNone/>
                      </a:pPr>
                      <a:r>
                        <a:rPr lang="en-AU" sz="1100" b="0" i="0" u="none" strike="noStrike" dirty="0">
                          <a:solidFill>
                            <a:srgbClr val="000000"/>
                          </a:solidFill>
                          <a:effectLst/>
                          <a:latin typeface="Aptos Narrow" panose="020B0004020202020204" pitchFamily="34" charset="0"/>
                        </a:rPr>
                        <a:t>4.6%</a:t>
                      </a:r>
                    </a:p>
                  </a:txBody>
                  <a:tcPr marL="9525" marR="9525" marT="9525"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fontAlgn="b">
                        <a:buNone/>
                      </a:pPr>
                      <a:r>
                        <a:rPr lang="en-AU" sz="1100" b="0" i="0" u="none" strike="noStrike" dirty="0">
                          <a:solidFill>
                            <a:srgbClr val="000000"/>
                          </a:solidFill>
                          <a:effectLst/>
                          <a:latin typeface="Aptos Narrow" panose="020B0004020202020204" pitchFamily="34" charset="0"/>
                        </a:rPr>
                        <a:t>2.3%</a:t>
                      </a:r>
                    </a:p>
                  </a:txBody>
                  <a:tcPr marL="9525" marR="9525" marT="9525"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fontAlgn="b">
                        <a:buNone/>
                      </a:pPr>
                      <a:r>
                        <a:rPr lang="en-AU" sz="1100" b="0" i="0" u="none" strike="noStrike">
                          <a:solidFill>
                            <a:srgbClr val="000000"/>
                          </a:solidFill>
                          <a:effectLst/>
                          <a:latin typeface="Aptos Narrow" panose="020B0004020202020204" pitchFamily="34" charset="0"/>
                        </a:rPr>
                        <a:t>4.3%</a:t>
                      </a: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ctr" fontAlgn="b">
                        <a:buNone/>
                      </a:pPr>
                      <a:r>
                        <a:rPr lang="en-AU" sz="1100" b="0" i="0" u="none" strike="noStrike">
                          <a:solidFill>
                            <a:srgbClr val="000000"/>
                          </a:solidFill>
                          <a:effectLst/>
                          <a:latin typeface="Aptos Narrow" panose="020B0004020202020204" pitchFamily="34" charset="0"/>
                        </a:rPr>
                        <a:t>5.9%</a:t>
                      </a: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ctr" fontAlgn="b">
                        <a:buNone/>
                      </a:pPr>
                      <a:r>
                        <a:rPr lang="en-AU" sz="1100" b="0" i="0" u="none" strike="noStrike" dirty="0">
                          <a:solidFill>
                            <a:srgbClr val="000000"/>
                          </a:solidFill>
                          <a:effectLst/>
                          <a:latin typeface="Aptos Narrow" panose="020B0004020202020204" pitchFamily="34" charset="0"/>
                        </a:rPr>
                        <a:t>7.0%</a:t>
                      </a: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ctr" fontAlgn="b">
                        <a:buNone/>
                      </a:pPr>
                      <a:r>
                        <a:rPr lang="en-AU" sz="1100" b="0" i="0" u="none" strike="noStrike" dirty="0">
                          <a:solidFill>
                            <a:srgbClr val="000000"/>
                          </a:solidFill>
                          <a:effectLst/>
                          <a:latin typeface="Aptos Narrow" panose="020B0004020202020204" pitchFamily="34" charset="0"/>
                        </a:rPr>
                        <a:t>7.6%</a:t>
                      </a:r>
                    </a:p>
                  </a:txBody>
                  <a:tcPr marL="9525" marR="9525" marT="9525"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fontAlgn="b">
                        <a:buNone/>
                      </a:pPr>
                      <a:r>
                        <a:rPr lang="en-AU" sz="1100" b="0" i="0" u="none" strike="noStrike">
                          <a:solidFill>
                            <a:srgbClr val="000000"/>
                          </a:solidFill>
                          <a:effectLst/>
                          <a:latin typeface="Aptos Narrow" panose="020B0004020202020204" pitchFamily="34" charset="0"/>
                        </a:rPr>
                        <a:t>2.6%</a:t>
                      </a:r>
                    </a:p>
                  </a:txBody>
                  <a:tcPr marL="9525" marR="9525" marT="9525"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fontAlgn="b">
                        <a:buNone/>
                      </a:pPr>
                      <a:r>
                        <a:rPr lang="en-AU" sz="1100" b="0" i="0" u="none" strike="noStrike" dirty="0">
                          <a:solidFill>
                            <a:srgbClr val="000000"/>
                          </a:solidFill>
                          <a:effectLst/>
                          <a:latin typeface="Aptos Narrow" panose="020B0004020202020204" pitchFamily="34" charset="0"/>
                        </a:rPr>
                        <a:t>5.6%</a:t>
                      </a: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ctr" fontAlgn="b">
                        <a:buNone/>
                      </a:pPr>
                      <a:r>
                        <a:rPr lang="en-AU" sz="1100" b="0" i="0" u="none" strike="noStrike" dirty="0">
                          <a:solidFill>
                            <a:srgbClr val="000000"/>
                          </a:solidFill>
                          <a:effectLst/>
                          <a:latin typeface="Aptos Narrow" panose="020B0004020202020204" pitchFamily="34" charset="0"/>
                        </a:rPr>
                        <a:t>8.8%</a:t>
                      </a: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ctr" fontAlgn="b">
                        <a:buNone/>
                      </a:pPr>
                      <a:r>
                        <a:rPr lang="en-AU" sz="1100" b="0" i="0" u="none" strike="noStrike" dirty="0">
                          <a:solidFill>
                            <a:srgbClr val="000000"/>
                          </a:solidFill>
                          <a:effectLst/>
                          <a:latin typeface="Aptos Narrow" panose="020B0004020202020204" pitchFamily="34" charset="0"/>
                        </a:rPr>
                        <a:t>11.9%</a:t>
                      </a: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ctr" fontAlgn="b">
                        <a:buNone/>
                      </a:pPr>
                      <a:r>
                        <a:rPr lang="en-AU" sz="1100" b="0" i="0" u="none" strike="noStrike" dirty="0">
                          <a:solidFill>
                            <a:srgbClr val="000000"/>
                          </a:solidFill>
                          <a:effectLst/>
                          <a:latin typeface="Aptos Narrow" panose="020B0004020202020204" pitchFamily="34" charset="0"/>
                        </a:rPr>
                        <a:t>14.6%</a:t>
                      </a:r>
                    </a:p>
                  </a:txBody>
                  <a:tcPr marL="9525" marR="9525" marT="9525"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58760895"/>
                  </a:ext>
                </a:extLst>
              </a:tr>
            </a:tbl>
          </a:graphicData>
        </a:graphic>
      </p:graphicFrame>
      <p:sp>
        <p:nvSpPr>
          <p:cNvPr id="5" name="TextBox 4">
            <a:extLst>
              <a:ext uri="{FF2B5EF4-FFF2-40B4-BE49-F238E27FC236}">
                <a16:creationId xmlns:a16="http://schemas.microsoft.com/office/drawing/2014/main" id="{59484922-07D8-79E7-AA17-4844F3DF681B}"/>
              </a:ext>
            </a:extLst>
          </p:cNvPr>
          <p:cNvSpPr txBox="1"/>
          <p:nvPr/>
        </p:nvSpPr>
        <p:spPr>
          <a:xfrm>
            <a:off x="352426" y="6452530"/>
            <a:ext cx="11400020" cy="307777"/>
          </a:xfrm>
          <a:prstGeom prst="rect">
            <a:avLst/>
          </a:prstGeom>
          <a:noFill/>
        </p:spPr>
        <p:txBody>
          <a:bodyPr wrap="square" rtlCol="0">
            <a:spAutoFit/>
          </a:bodyPr>
          <a:lstStyle/>
          <a:p>
            <a:r>
              <a:rPr lang="en-AU" sz="1400" dirty="0"/>
              <a:t>Balance $450K; Superannuation earnings rates: 6.2% pa (accumulation phase); 6.7% pa (pension phase). Highlighted scenarios indicate ‘worse off’ by &lt;-5%</a:t>
            </a:r>
          </a:p>
        </p:txBody>
      </p:sp>
      <p:sp>
        <p:nvSpPr>
          <p:cNvPr id="6" name="Rectangle: Rounded Corners 5">
            <a:extLst>
              <a:ext uri="{FF2B5EF4-FFF2-40B4-BE49-F238E27FC236}">
                <a16:creationId xmlns:a16="http://schemas.microsoft.com/office/drawing/2014/main" id="{F09FE001-65FC-799B-E731-9CEBF0BBD907}"/>
              </a:ext>
            </a:extLst>
          </p:cNvPr>
          <p:cNvSpPr/>
          <p:nvPr/>
        </p:nvSpPr>
        <p:spPr>
          <a:xfrm>
            <a:off x="1540042" y="1982804"/>
            <a:ext cx="1020278" cy="4417996"/>
          </a:xfrm>
          <a:prstGeom prst="roundRect">
            <a:avLst/>
          </a:prstGeom>
          <a:solidFill>
            <a:schemeClr val="accent1">
              <a:alpha val="3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Callout: Line 7">
            <a:extLst>
              <a:ext uri="{FF2B5EF4-FFF2-40B4-BE49-F238E27FC236}">
                <a16:creationId xmlns:a16="http://schemas.microsoft.com/office/drawing/2014/main" id="{E5059445-1D4F-731A-163B-1EDBF103A861}"/>
              </a:ext>
            </a:extLst>
          </p:cNvPr>
          <p:cNvSpPr/>
          <p:nvPr/>
        </p:nvSpPr>
        <p:spPr>
          <a:xfrm>
            <a:off x="5492015" y="705721"/>
            <a:ext cx="1982804" cy="789239"/>
          </a:xfrm>
          <a:prstGeom prst="borderCallout1">
            <a:avLst>
              <a:gd name="adj1" fmla="val 48020"/>
              <a:gd name="adj2" fmla="val 405"/>
              <a:gd name="adj3" fmla="val 188113"/>
              <a:gd name="adj4" fmla="val -149498"/>
            </a:avLst>
          </a:prstGeom>
          <a:solidFill>
            <a:schemeClr val="accent1">
              <a:alpha val="48000"/>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b="1" dirty="0"/>
              <a:t>Results presented in paper</a:t>
            </a:r>
          </a:p>
        </p:txBody>
      </p:sp>
    </p:spTree>
    <p:extLst>
      <p:ext uri="{BB962C8B-B14F-4D97-AF65-F5344CB8AC3E}">
        <p14:creationId xmlns:p14="http://schemas.microsoft.com/office/powerpoint/2010/main" val="2094640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BA2412B-C394-AB74-61A1-198D91E55E72}"/>
              </a:ext>
            </a:extLst>
          </p:cNvPr>
          <p:cNvSpPr txBox="1"/>
          <p:nvPr/>
        </p:nvSpPr>
        <p:spPr>
          <a:xfrm>
            <a:off x="1838633" y="1474442"/>
            <a:ext cx="8711380" cy="3662541"/>
          </a:xfrm>
          <a:prstGeom prst="rect">
            <a:avLst/>
          </a:prstGeom>
          <a:noFill/>
        </p:spPr>
        <p:txBody>
          <a:bodyPr wrap="square">
            <a:spAutoFit/>
          </a:bodyPr>
          <a:lstStyle/>
          <a:p>
            <a:r>
              <a:rPr lang="en-AU" sz="2800" dirty="0">
                <a:solidFill>
                  <a:schemeClr val="bg1"/>
                </a:solidFill>
                <a:effectLst/>
                <a:latin typeface="+mj-lt"/>
                <a:ea typeface="Aptos" panose="020B0004020202020204" pitchFamily="34" charset="0"/>
              </a:rPr>
              <a:t>Australia has a well-respected superannuation system which has helped millions of Australians save for retirement</a:t>
            </a:r>
          </a:p>
          <a:p>
            <a:endParaRPr lang="en-AU" sz="2800" dirty="0">
              <a:solidFill>
                <a:schemeClr val="bg1"/>
              </a:solidFill>
              <a:latin typeface="+mj-lt"/>
              <a:ea typeface="Aptos" panose="020B0004020202020204" pitchFamily="34" charset="0"/>
            </a:endParaRPr>
          </a:p>
          <a:p>
            <a:r>
              <a:rPr lang="en-AU" sz="6000" dirty="0">
                <a:solidFill>
                  <a:schemeClr val="bg1"/>
                </a:solidFill>
                <a:effectLst/>
                <a:latin typeface="+mj-lt"/>
                <a:ea typeface="Aptos" panose="020B0004020202020204" pitchFamily="34" charset="0"/>
              </a:rPr>
              <a:t>But we do not have a retirement income system</a:t>
            </a:r>
            <a:endParaRPr lang="en-AU" sz="6000" dirty="0">
              <a:solidFill>
                <a:schemeClr val="bg1"/>
              </a:solidFill>
              <a:latin typeface="+mj-lt"/>
            </a:endParaRPr>
          </a:p>
        </p:txBody>
      </p:sp>
      <p:sp>
        <p:nvSpPr>
          <p:cNvPr id="4" name="Footer Placeholder 4">
            <a:extLst>
              <a:ext uri="{FF2B5EF4-FFF2-40B4-BE49-F238E27FC236}">
                <a16:creationId xmlns:a16="http://schemas.microsoft.com/office/drawing/2014/main" id="{18378F98-3ADB-4368-F405-BE3EFC9CF42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
        <p:nvSpPr>
          <p:cNvPr id="2" name="TextBox 1">
            <a:extLst>
              <a:ext uri="{FF2B5EF4-FFF2-40B4-BE49-F238E27FC236}">
                <a16:creationId xmlns:a16="http://schemas.microsoft.com/office/drawing/2014/main" id="{09FB3586-F96A-1A94-4F5D-1124AF2FD0DB}"/>
              </a:ext>
            </a:extLst>
          </p:cNvPr>
          <p:cNvSpPr txBox="1"/>
          <p:nvPr/>
        </p:nvSpPr>
        <p:spPr>
          <a:xfrm>
            <a:off x="1838633" y="1474442"/>
            <a:ext cx="8711380" cy="1815882"/>
          </a:xfrm>
          <a:prstGeom prst="rect">
            <a:avLst/>
          </a:prstGeom>
          <a:noFill/>
        </p:spPr>
        <p:txBody>
          <a:bodyPr wrap="square">
            <a:spAutoFit/>
          </a:bodyPr>
          <a:lstStyle/>
          <a:p>
            <a:r>
              <a:rPr lang="en-AU" sz="2800" dirty="0">
                <a:solidFill>
                  <a:schemeClr val="bg1"/>
                </a:solidFill>
                <a:effectLst/>
                <a:latin typeface="+mj-lt"/>
                <a:ea typeface="Aptos" panose="020B0004020202020204" pitchFamily="34" charset="0"/>
              </a:rPr>
              <a:t>Australia has a well-respected superannuation system which has helped millions of Australians save for retirement</a:t>
            </a:r>
          </a:p>
          <a:p>
            <a:endParaRPr lang="en-AU" sz="2800" dirty="0">
              <a:solidFill>
                <a:schemeClr val="bg1"/>
              </a:solidFill>
              <a:latin typeface="+mj-lt"/>
              <a:ea typeface="Aptos" panose="020B0004020202020204" pitchFamily="34" charset="0"/>
            </a:endParaRPr>
          </a:p>
        </p:txBody>
      </p:sp>
    </p:spTree>
    <p:extLst>
      <p:ext uri="{BB962C8B-B14F-4D97-AF65-F5344CB8AC3E}">
        <p14:creationId xmlns:p14="http://schemas.microsoft.com/office/powerpoint/2010/main" val="2451909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28755-0587-B3C0-6073-EC78A84653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B54336-3839-C513-6510-5719F68D5072}"/>
              </a:ext>
            </a:extLst>
          </p:cNvPr>
          <p:cNvSpPr>
            <a:spLocks noGrp="1"/>
          </p:cNvSpPr>
          <p:nvPr>
            <p:ph type="title"/>
          </p:nvPr>
        </p:nvSpPr>
        <p:spPr/>
        <p:txBody>
          <a:bodyPr/>
          <a:lstStyle/>
          <a:p>
            <a:r>
              <a:rPr lang="en-US" dirty="0">
                <a:solidFill>
                  <a:schemeClr val="accent1">
                    <a:lumMod val="75000"/>
                  </a:schemeClr>
                </a:solidFill>
              </a:rPr>
              <a:t>Introduction</a:t>
            </a:r>
            <a:endParaRPr lang="en-AU" dirty="0">
              <a:solidFill>
                <a:schemeClr val="accent1">
                  <a:lumMod val="75000"/>
                </a:schemeClr>
              </a:solidFill>
            </a:endParaRPr>
          </a:p>
        </p:txBody>
      </p:sp>
      <p:sp>
        <p:nvSpPr>
          <p:cNvPr id="3" name="Content Placeholder 2">
            <a:extLst>
              <a:ext uri="{FF2B5EF4-FFF2-40B4-BE49-F238E27FC236}">
                <a16:creationId xmlns:a16="http://schemas.microsoft.com/office/drawing/2014/main" id="{682845D9-7636-A9E4-8AD5-CBD0B5320BE2}"/>
              </a:ext>
            </a:extLst>
          </p:cNvPr>
          <p:cNvSpPr>
            <a:spLocks noGrp="1"/>
          </p:cNvSpPr>
          <p:nvPr>
            <p:ph idx="1"/>
          </p:nvPr>
        </p:nvSpPr>
        <p:spPr>
          <a:xfrm>
            <a:off x="326848" y="1627632"/>
            <a:ext cx="11057432" cy="4209554"/>
          </a:xfrm>
        </p:spPr>
        <p:txBody>
          <a:bodyPr/>
          <a:lstStyle/>
          <a:p>
            <a:pPr marL="342900" indent="-342900">
              <a:buFont typeface="Arial" panose="020B0604020202020204" pitchFamily="34" charset="0"/>
              <a:buChar char="•"/>
            </a:pPr>
            <a:r>
              <a:rPr lang="en-US" sz="3200" b="1" dirty="0">
                <a:solidFill>
                  <a:schemeClr val="accent1">
                    <a:lumMod val="75000"/>
                  </a:schemeClr>
                </a:solidFill>
              </a:rPr>
              <a:t>Objective of super</a:t>
            </a:r>
          </a:p>
          <a:p>
            <a:pPr marL="698500" lvl="2" indent="-342900"/>
            <a:r>
              <a:rPr lang="en-US" dirty="0"/>
              <a:t>“… to preserve savings to deliver income for a dignified retirement”</a:t>
            </a:r>
          </a:p>
          <a:p>
            <a:pPr marL="698500" lvl="2" indent="-342900"/>
            <a:endParaRPr lang="en-US" dirty="0"/>
          </a:p>
          <a:p>
            <a:pPr marL="347662" lvl="1" indent="-342900"/>
            <a:endParaRPr lang="en-US" dirty="0"/>
          </a:p>
          <a:p>
            <a:pPr marL="347662" lvl="1" indent="-342900"/>
            <a:endParaRPr lang="en-US" dirty="0"/>
          </a:p>
          <a:p>
            <a:r>
              <a:rPr lang="en-US" dirty="0"/>
              <a:t>	</a:t>
            </a:r>
            <a:endParaRPr lang="en-AU" dirty="0"/>
          </a:p>
        </p:txBody>
      </p:sp>
      <p:sp>
        <p:nvSpPr>
          <p:cNvPr id="4" name="Slide Number Placeholder 3">
            <a:extLst>
              <a:ext uri="{FF2B5EF4-FFF2-40B4-BE49-F238E27FC236}">
                <a16:creationId xmlns:a16="http://schemas.microsoft.com/office/drawing/2014/main" id="{F6855621-4CB4-3BDB-447E-F47FF46A68FF}"/>
              </a:ext>
            </a:extLst>
          </p:cNvPr>
          <p:cNvSpPr>
            <a:spLocks noGrp="1"/>
          </p:cNvSpPr>
          <p:nvPr>
            <p:ph type="sldNum" sz="quarter" idx="12"/>
          </p:nvPr>
        </p:nvSpPr>
        <p:spPr/>
        <p:txBody>
          <a:bodyPr/>
          <a:lstStyle/>
          <a:p>
            <a:fld id="{741AFF56-1126-4107-9C02-BC0EFBF16431}" type="slidenum">
              <a:rPr lang="en-GB" smtClean="0"/>
              <a:t>3</a:t>
            </a:fld>
            <a:endParaRPr lang="en-GB"/>
          </a:p>
        </p:txBody>
      </p:sp>
      <p:pic>
        <p:nvPicPr>
          <p:cNvPr id="6" name="Picture 5">
            <a:extLst>
              <a:ext uri="{FF2B5EF4-FFF2-40B4-BE49-F238E27FC236}">
                <a16:creationId xmlns:a16="http://schemas.microsoft.com/office/drawing/2014/main" id="{6B18D318-B1B8-3014-27C9-9A196953DECD}"/>
              </a:ext>
            </a:extLst>
          </p:cNvPr>
          <p:cNvPicPr>
            <a:picLocks noChangeAspect="1"/>
          </p:cNvPicPr>
          <p:nvPr/>
        </p:nvPicPr>
        <p:blipFill>
          <a:blip r:embed="rId2"/>
          <a:stretch>
            <a:fillRect/>
          </a:stretch>
        </p:blipFill>
        <p:spPr>
          <a:xfrm>
            <a:off x="3035030" y="2819576"/>
            <a:ext cx="4542817" cy="3447404"/>
          </a:xfrm>
          <a:prstGeom prst="rect">
            <a:avLst/>
          </a:prstGeom>
        </p:spPr>
      </p:pic>
    </p:spTree>
    <p:extLst>
      <p:ext uri="{BB962C8B-B14F-4D97-AF65-F5344CB8AC3E}">
        <p14:creationId xmlns:p14="http://schemas.microsoft.com/office/powerpoint/2010/main" val="3706452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ECAB9-8A65-667E-C009-A162AAE3FB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0B330C-50B4-74F8-0093-F16B04388DC4}"/>
              </a:ext>
            </a:extLst>
          </p:cNvPr>
          <p:cNvSpPr>
            <a:spLocks noGrp="1"/>
          </p:cNvSpPr>
          <p:nvPr>
            <p:ph type="title"/>
          </p:nvPr>
        </p:nvSpPr>
        <p:spPr/>
        <p:txBody>
          <a:bodyPr/>
          <a:lstStyle/>
          <a:p>
            <a:r>
              <a:rPr lang="en-US" dirty="0">
                <a:solidFill>
                  <a:schemeClr val="accent1">
                    <a:lumMod val="75000"/>
                  </a:schemeClr>
                </a:solidFill>
              </a:rPr>
              <a:t>Introduction</a:t>
            </a:r>
            <a:endParaRPr lang="en-AU" dirty="0">
              <a:solidFill>
                <a:schemeClr val="accent1">
                  <a:lumMod val="75000"/>
                </a:schemeClr>
              </a:solidFill>
            </a:endParaRPr>
          </a:p>
        </p:txBody>
      </p:sp>
      <p:sp>
        <p:nvSpPr>
          <p:cNvPr id="3" name="Content Placeholder 2">
            <a:extLst>
              <a:ext uri="{FF2B5EF4-FFF2-40B4-BE49-F238E27FC236}">
                <a16:creationId xmlns:a16="http://schemas.microsoft.com/office/drawing/2014/main" id="{FDAD0D64-D350-B964-B007-2114372419B0}"/>
              </a:ext>
            </a:extLst>
          </p:cNvPr>
          <p:cNvSpPr>
            <a:spLocks noGrp="1"/>
          </p:cNvSpPr>
          <p:nvPr>
            <p:ph idx="1"/>
          </p:nvPr>
        </p:nvSpPr>
        <p:spPr>
          <a:xfrm>
            <a:off x="326848" y="1627632"/>
            <a:ext cx="11057432" cy="4209554"/>
          </a:xfrm>
        </p:spPr>
        <p:txBody>
          <a:bodyPr/>
          <a:lstStyle/>
          <a:p>
            <a:pPr marL="342900" indent="-342900">
              <a:buFont typeface="Arial" panose="020B0604020202020204" pitchFamily="34" charset="0"/>
              <a:buChar char="•"/>
            </a:pPr>
            <a:r>
              <a:rPr lang="en-US" sz="2400" b="1" dirty="0"/>
              <a:t>Objective of super</a:t>
            </a:r>
          </a:p>
          <a:p>
            <a:pPr marL="698500" lvl="2" indent="-342900"/>
            <a:r>
              <a:rPr lang="en-US" dirty="0"/>
              <a:t>“… to preserve savings to deliver income for a dignified retirement”</a:t>
            </a:r>
          </a:p>
          <a:p>
            <a:pPr marL="347662" lvl="1" indent="-342900">
              <a:buFont typeface="Arial" panose="020B0604020202020204" pitchFamily="34" charset="0"/>
              <a:buChar char="•"/>
            </a:pPr>
            <a:r>
              <a:rPr lang="en-US" sz="3200" b="1" dirty="0">
                <a:solidFill>
                  <a:schemeClr val="accent1">
                    <a:lumMod val="75000"/>
                  </a:schemeClr>
                </a:solidFill>
              </a:rPr>
              <a:t>An international perspective</a:t>
            </a:r>
          </a:p>
          <a:p>
            <a:pPr marL="698500" lvl="2" indent="-342900"/>
            <a:r>
              <a:rPr lang="en-US" dirty="0"/>
              <a:t>We are out of step with leading pension systems</a:t>
            </a:r>
          </a:p>
          <a:p>
            <a:pPr marL="698500" lvl="2" indent="-342900"/>
            <a:endParaRPr lang="en-US" dirty="0"/>
          </a:p>
          <a:p>
            <a:pPr marL="347662" lvl="1" indent="-342900"/>
            <a:endParaRPr lang="en-US" dirty="0"/>
          </a:p>
          <a:p>
            <a:pPr marL="347662" lvl="1" indent="-342900"/>
            <a:endParaRPr lang="en-US" dirty="0"/>
          </a:p>
          <a:p>
            <a:r>
              <a:rPr lang="en-US" dirty="0"/>
              <a:t>	</a:t>
            </a:r>
            <a:endParaRPr lang="en-AU" dirty="0"/>
          </a:p>
        </p:txBody>
      </p:sp>
      <p:sp>
        <p:nvSpPr>
          <p:cNvPr id="4" name="Slide Number Placeholder 3">
            <a:extLst>
              <a:ext uri="{FF2B5EF4-FFF2-40B4-BE49-F238E27FC236}">
                <a16:creationId xmlns:a16="http://schemas.microsoft.com/office/drawing/2014/main" id="{8E121301-B6DA-1CB4-DC1E-228BE114ABF5}"/>
              </a:ext>
            </a:extLst>
          </p:cNvPr>
          <p:cNvSpPr>
            <a:spLocks noGrp="1"/>
          </p:cNvSpPr>
          <p:nvPr>
            <p:ph type="sldNum" sz="quarter" idx="12"/>
          </p:nvPr>
        </p:nvSpPr>
        <p:spPr/>
        <p:txBody>
          <a:bodyPr/>
          <a:lstStyle/>
          <a:p>
            <a:fld id="{741AFF56-1126-4107-9C02-BC0EFBF16431}" type="slidenum">
              <a:rPr lang="en-GB" smtClean="0"/>
              <a:t>4</a:t>
            </a:fld>
            <a:endParaRPr lang="en-GB"/>
          </a:p>
        </p:txBody>
      </p:sp>
      <p:pic>
        <p:nvPicPr>
          <p:cNvPr id="6" name="Picture 5">
            <a:extLst>
              <a:ext uri="{FF2B5EF4-FFF2-40B4-BE49-F238E27FC236}">
                <a16:creationId xmlns:a16="http://schemas.microsoft.com/office/drawing/2014/main" id="{DA1BE8D8-480B-BC3E-1919-66FFFA41D78E}"/>
              </a:ext>
            </a:extLst>
          </p:cNvPr>
          <p:cNvPicPr>
            <a:picLocks noChangeAspect="1"/>
          </p:cNvPicPr>
          <p:nvPr/>
        </p:nvPicPr>
        <p:blipFill>
          <a:blip r:embed="rId2"/>
          <a:stretch>
            <a:fillRect/>
          </a:stretch>
        </p:blipFill>
        <p:spPr>
          <a:xfrm>
            <a:off x="3570050" y="3735421"/>
            <a:ext cx="3998069" cy="2665379"/>
          </a:xfrm>
          <a:prstGeom prst="rect">
            <a:avLst/>
          </a:prstGeom>
        </p:spPr>
      </p:pic>
    </p:spTree>
    <p:extLst>
      <p:ext uri="{BB962C8B-B14F-4D97-AF65-F5344CB8AC3E}">
        <p14:creationId xmlns:p14="http://schemas.microsoft.com/office/powerpoint/2010/main" val="3418077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A096C-0B50-E260-FB7E-9F9F1B7ABF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C8DAF6-2CAA-0C87-AE86-3184D57DC5A6}"/>
              </a:ext>
            </a:extLst>
          </p:cNvPr>
          <p:cNvSpPr>
            <a:spLocks noGrp="1"/>
          </p:cNvSpPr>
          <p:nvPr>
            <p:ph type="title"/>
          </p:nvPr>
        </p:nvSpPr>
        <p:spPr/>
        <p:txBody>
          <a:bodyPr/>
          <a:lstStyle/>
          <a:p>
            <a:r>
              <a:rPr lang="en-US" dirty="0">
                <a:solidFill>
                  <a:schemeClr val="accent1">
                    <a:lumMod val="75000"/>
                  </a:schemeClr>
                </a:solidFill>
              </a:rPr>
              <a:t>Introduction</a:t>
            </a:r>
            <a:endParaRPr lang="en-AU" dirty="0">
              <a:solidFill>
                <a:schemeClr val="accent1">
                  <a:lumMod val="75000"/>
                </a:schemeClr>
              </a:solidFill>
            </a:endParaRPr>
          </a:p>
        </p:txBody>
      </p:sp>
      <p:sp>
        <p:nvSpPr>
          <p:cNvPr id="3" name="Content Placeholder 2">
            <a:extLst>
              <a:ext uri="{FF2B5EF4-FFF2-40B4-BE49-F238E27FC236}">
                <a16:creationId xmlns:a16="http://schemas.microsoft.com/office/drawing/2014/main" id="{AE749D8A-4838-BBDC-5A76-C5AD1D72E9C0}"/>
              </a:ext>
            </a:extLst>
          </p:cNvPr>
          <p:cNvSpPr>
            <a:spLocks noGrp="1"/>
          </p:cNvSpPr>
          <p:nvPr>
            <p:ph idx="1"/>
          </p:nvPr>
        </p:nvSpPr>
        <p:spPr>
          <a:xfrm>
            <a:off x="326848" y="1929384"/>
            <a:ext cx="11295176" cy="3182112"/>
          </a:xfrm>
        </p:spPr>
        <p:txBody>
          <a:bodyPr/>
          <a:lstStyle/>
          <a:p>
            <a:pPr marL="342900" indent="-342900">
              <a:buFont typeface="Arial" panose="020B0604020202020204" pitchFamily="34" charset="0"/>
              <a:buChar char="•"/>
            </a:pPr>
            <a:r>
              <a:rPr lang="en-US" sz="2400" b="1" dirty="0"/>
              <a:t>Objective of super</a:t>
            </a:r>
          </a:p>
          <a:p>
            <a:pPr marL="698500" lvl="2" indent="-342900"/>
            <a:r>
              <a:rPr lang="en-US" dirty="0"/>
              <a:t>“… to preserve savings to deliver income for a dignified retirement”</a:t>
            </a:r>
          </a:p>
          <a:p>
            <a:pPr marL="347662" lvl="1" indent="-342900">
              <a:buFont typeface="Arial" panose="020B0604020202020204" pitchFamily="34" charset="0"/>
              <a:buChar char="•"/>
            </a:pPr>
            <a:r>
              <a:rPr lang="en-US" sz="2400" b="1" dirty="0"/>
              <a:t>An international perspective</a:t>
            </a:r>
          </a:p>
          <a:p>
            <a:pPr marL="698500" lvl="2" indent="-342900"/>
            <a:r>
              <a:rPr lang="en-US" dirty="0"/>
              <a:t>We are out of step with leading pension systems</a:t>
            </a:r>
          </a:p>
          <a:p>
            <a:pPr marL="347662" lvl="1" indent="-342900">
              <a:buFont typeface="Arial" panose="020B0604020202020204" pitchFamily="34" charset="0"/>
              <a:buChar char="•"/>
            </a:pPr>
            <a:r>
              <a:rPr lang="en-US" sz="3200" b="1" dirty="0">
                <a:solidFill>
                  <a:schemeClr val="accent1">
                    <a:lumMod val="75000"/>
                  </a:schemeClr>
                </a:solidFill>
              </a:rPr>
              <a:t>Our current arrangements</a:t>
            </a:r>
          </a:p>
          <a:p>
            <a:pPr marL="698500" lvl="2" indent="-342900"/>
            <a:r>
              <a:rPr lang="en-US" dirty="0"/>
              <a:t>Do what you like from preservation age after meeting a condition of release</a:t>
            </a:r>
          </a:p>
          <a:p>
            <a:pPr marL="698500" lvl="2" indent="-342900"/>
            <a:r>
              <a:rPr lang="en-US" dirty="0"/>
              <a:t>Stranded balances of $326 billion for 1.5 million people aged 65 and over in APRA funds</a:t>
            </a:r>
          </a:p>
          <a:p>
            <a:pPr marL="698500" lvl="2" indent="-342900"/>
            <a:endParaRPr lang="en-US" dirty="0"/>
          </a:p>
          <a:p>
            <a:pPr marL="347662" lvl="1" indent="-342900"/>
            <a:endParaRPr lang="en-US" dirty="0"/>
          </a:p>
          <a:p>
            <a:pPr marL="347662" lvl="1" indent="-342900"/>
            <a:endParaRPr lang="en-US" dirty="0"/>
          </a:p>
          <a:p>
            <a:r>
              <a:rPr lang="en-US" dirty="0"/>
              <a:t>	</a:t>
            </a:r>
            <a:endParaRPr lang="en-AU" dirty="0"/>
          </a:p>
        </p:txBody>
      </p:sp>
      <p:sp>
        <p:nvSpPr>
          <p:cNvPr id="4" name="Slide Number Placeholder 3">
            <a:extLst>
              <a:ext uri="{FF2B5EF4-FFF2-40B4-BE49-F238E27FC236}">
                <a16:creationId xmlns:a16="http://schemas.microsoft.com/office/drawing/2014/main" id="{E85AF4B9-FD1D-1477-8984-7D9C0FAE06CE}"/>
              </a:ext>
            </a:extLst>
          </p:cNvPr>
          <p:cNvSpPr>
            <a:spLocks noGrp="1"/>
          </p:cNvSpPr>
          <p:nvPr>
            <p:ph type="sldNum" sz="quarter" idx="12"/>
          </p:nvPr>
        </p:nvSpPr>
        <p:spPr/>
        <p:txBody>
          <a:bodyPr/>
          <a:lstStyle/>
          <a:p>
            <a:fld id="{741AFF56-1126-4107-9C02-BC0EFBF16431}" type="slidenum">
              <a:rPr lang="en-GB" smtClean="0"/>
              <a:t>5</a:t>
            </a:fld>
            <a:endParaRPr lang="en-GB"/>
          </a:p>
        </p:txBody>
      </p:sp>
    </p:spTree>
    <p:extLst>
      <p:ext uri="{BB962C8B-B14F-4D97-AF65-F5344CB8AC3E}">
        <p14:creationId xmlns:p14="http://schemas.microsoft.com/office/powerpoint/2010/main" val="1663143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6A6FD-886F-084E-C49C-2ED53A8AC324}"/>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B2ECE378-9313-7FCF-C1EB-CAD243D34D71}"/>
              </a:ext>
            </a:extLst>
          </p:cNvPr>
          <p:cNvSpPr>
            <a:spLocks noGrp="1"/>
          </p:cNvSpPr>
          <p:nvPr>
            <p:ph type="title"/>
          </p:nvPr>
        </p:nvSpPr>
        <p:spPr/>
        <p:txBody>
          <a:bodyPr/>
          <a:lstStyle/>
          <a:p>
            <a:r>
              <a:rPr lang="en-AU" dirty="0">
                <a:solidFill>
                  <a:schemeClr val="accent1">
                    <a:lumMod val="75000"/>
                  </a:schemeClr>
                </a:solidFill>
              </a:rPr>
              <a:t>Options</a:t>
            </a:r>
          </a:p>
        </p:txBody>
      </p:sp>
      <p:sp>
        <p:nvSpPr>
          <p:cNvPr id="4" name="Intro">
            <a:extLst>
              <a:ext uri="{FF2B5EF4-FFF2-40B4-BE49-F238E27FC236}">
                <a16:creationId xmlns:a16="http://schemas.microsoft.com/office/drawing/2014/main" id="{5026B038-AE00-8DB1-0821-34251437546F}"/>
              </a:ext>
            </a:extLst>
          </p:cNvPr>
          <p:cNvSpPr txBox="1">
            <a:spLocks noGrp="1"/>
          </p:cNvSpPr>
          <p:nvPr/>
        </p:nvSpPr>
        <p:spPr>
          <a:xfrm>
            <a:off x="762000" y="1143000"/>
            <a:ext cx="8000000" cy="400050"/>
          </a:xfrm>
          <a:prstGeom prst="rect">
            <a:avLst/>
          </a:prstGeom>
        </p:spPr>
        <p:txBody>
          <a:bodyPr lIns="91440" tIns="45720" rIns="91440" bIns="45720" anchor="t">
            <a:normAutofit/>
          </a:bodyPr>
          <a:lstStyle/>
          <a:p>
            <a:pPr algn="l"/>
            <a:endParaRPr lang="en-AU" sz="1700" b="0" dirty="0">
              <a:solidFill>
                <a:srgbClr val="323232"/>
              </a:solidFill>
            </a:endParaRPr>
          </a:p>
        </p:txBody>
      </p:sp>
      <p:sp>
        <p:nvSpPr>
          <p:cNvPr id="10" name="OptBg0">
            <a:extLst>
              <a:ext uri="{FF2B5EF4-FFF2-40B4-BE49-F238E27FC236}">
                <a16:creationId xmlns:a16="http://schemas.microsoft.com/office/drawing/2014/main" id="{30470D16-4FB6-B488-B985-8C45A23F5269}"/>
              </a:ext>
            </a:extLst>
          </p:cNvPr>
          <p:cNvSpPr>
            <a:spLocks noGrp="1"/>
          </p:cNvSpPr>
          <p:nvPr/>
        </p:nvSpPr>
        <p:spPr>
          <a:xfrm>
            <a:off x="457200" y="1543050"/>
            <a:ext cx="3295650" cy="3200400"/>
          </a:xfrm>
          <a:prstGeom prst="rect">
            <a:avLst/>
          </a:prstGeom>
          <a:solidFill>
            <a:srgbClr val="EBEBEB"/>
          </a:solidFill>
        </p:spPr>
        <p:txBody>
          <a:bodyPr/>
          <a:lstStyle/>
          <a:p>
            <a:endParaRPr/>
          </a:p>
        </p:txBody>
      </p:sp>
      <p:sp>
        <p:nvSpPr>
          <p:cNvPr id="11" name="OptTitle0">
            <a:extLst>
              <a:ext uri="{FF2B5EF4-FFF2-40B4-BE49-F238E27FC236}">
                <a16:creationId xmlns:a16="http://schemas.microsoft.com/office/drawing/2014/main" id="{1ED62387-3274-5EA5-C4CF-CC55D055D7CB}"/>
              </a:ext>
            </a:extLst>
          </p:cNvPr>
          <p:cNvSpPr txBox="1">
            <a:spLocks noGrp="1"/>
          </p:cNvSpPr>
          <p:nvPr/>
        </p:nvSpPr>
        <p:spPr>
          <a:xfrm>
            <a:off x="548640" y="1748790"/>
            <a:ext cx="2674620" cy="514350"/>
          </a:xfrm>
          <a:prstGeom prst="rect">
            <a:avLst/>
          </a:prstGeom>
        </p:spPr>
        <p:txBody>
          <a:bodyPr lIns="0" tIns="0" rIns="91440" bIns="45720" anchor="t">
            <a:normAutofit/>
          </a:bodyPr>
          <a:lstStyle/>
          <a:p>
            <a:pPr algn="l"/>
            <a:r>
              <a:rPr lang="en-AU" sz="2200" b="1" dirty="0">
                <a:solidFill>
                  <a:srgbClr val="5B5B5B"/>
                </a:solidFill>
              </a:rPr>
              <a:t>Status quo</a:t>
            </a:r>
          </a:p>
        </p:txBody>
      </p:sp>
      <p:sp>
        <p:nvSpPr>
          <p:cNvPr id="12" name="OptDesc0">
            <a:extLst>
              <a:ext uri="{FF2B5EF4-FFF2-40B4-BE49-F238E27FC236}">
                <a16:creationId xmlns:a16="http://schemas.microsoft.com/office/drawing/2014/main" id="{CDA18782-BB5E-44C2-11E6-461D3C5EE006}"/>
              </a:ext>
            </a:extLst>
          </p:cNvPr>
          <p:cNvSpPr txBox="1">
            <a:spLocks noGrp="1"/>
          </p:cNvSpPr>
          <p:nvPr/>
        </p:nvSpPr>
        <p:spPr>
          <a:xfrm>
            <a:off x="548640" y="2263140"/>
            <a:ext cx="3093722" cy="2594610"/>
          </a:xfrm>
          <a:prstGeom prst="rect">
            <a:avLst/>
          </a:prstGeom>
        </p:spPr>
        <p:txBody>
          <a:bodyPr lIns="0" tIns="60000" rIns="0" bIns="45720" anchor="t">
            <a:normAutofit/>
          </a:bodyPr>
          <a:lstStyle/>
          <a:p>
            <a:pPr algn="l"/>
            <a:r>
              <a:rPr lang="en-AU" b="1" dirty="0">
                <a:solidFill>
                  <a:srgbClr val="323232"/>
                </a:solidFill>
              </a:rPr>
              <a:t>Rely on the Retirement Income Covenant and ‘regulatory prodding’</a:t>
            </a:r>
          </a:p>
          <a:p>
            <a:pPr algn="l"/>
            <a:endParaRPr lang="en-AU" sz="1400" b="0" dirty="0">
              <a:solidFill>
                <a:srgbClr val="5B5B5B"/>
              </a:solidFill>
            </a:endParaRPr>
          </a:p>
          <a:p>
            <a:pPr algn="l"/>
            <a:r>
              <a:rPr lang="en-AU" sz="1600" b="0" dirty="0">
                <a:solidFill>
                  <a:srgbClr val="5B5B5B"/>
                </a:solidFill>
              </a:rPr>
              <a:t>Trustees are trying. But four years of evidence shows the pace is too slow. Stranded balances keep growing.</a:t>
            </a:r>
          </a:p>
          <a:p>
            <a:pPr algn="l"/>
            <a:r>
              <a:rPr lang="en-AU" sz="1600" dirty="0">
                <a:solidFill>
                  <a:srgbClr val="5B5B5B"/>
                </a:solidFill>
              </a:rPr>
              <a:t>The status quo is not working!</a:t>
            </a:r>
            <a:endParaRPr lang="en-AU" sz="1600" b="0" dirty="0">
              <a:solidFill>
                <a:srgbClr val="5B5B5B"/>
              </a:solidFill>
            </a:endParaRPr>
          </a:p>
        </p:txBody>
      </p:sp>
      <p:sp>
        <p:nvSpPr>
          <p:cNvPr id="15" name="OptTitle1">
            <a:extLst>
              <a:ext uri="{FF2B5EF4-FFF2-40B4-BE49-F238E27FC236}">
                <a16:creationId xmlns:a16="http://schemas.microsoft.com/office/drawing/2014/main" id="{DDEB5A45-3BE8-4370-FBE9-2A4020FAA616}"/>
              </a:ext>
            </a:extLst>
          </p:cNvPr>
          <p:cNvSpPr txBox="1">
            <a:spLocks noGrp="1"/>
          </p:cNvSpPr>
          <p:nvPr/>
        </p:nvSpPr>
        <p:spPr>
          <a:xfrm>
            <a:off x="4326255" y="1751076"/>
            <a:ext cx="1925955" cy="514350"/>
          </a:xfrm>
          <a:prstGeom prst="rect">
            <a:avLst/>
          </a:prstGeom>
        </p:spPr>
        <p:txBody>
          <a:bodyPr lIns="0" tIns="0" rIns="91440" bIns="45720" anchor="t">
            <a:normAutofit/>
          </a:bodyPr>
          <a:lstStyle/>
          <a:p>
            <a:pPr algn="l"/>
            <a:r>
              <a:rPr lang="en-AU" sz="2200" b="1" dirty="0">
                <a:solidFill>
                  <a:srgbClr val="FFFFFF"/>
                </a:solidFill>
              </a:rPr>
              <a:t>Defaults</a:t>
            </a:r>
          </a:p>
        </p:txBody>
      </p:sp>
      <p:sp>
        <p:nvSpPr>
          <p:cNvPr id="99" name="Footer">
            <a:extLst>
              <a:ext uri="{FF2B5EF4-FFF2-40B4-BE49-F238E27FC236}">
                <a16:creationId xmlns:a16="http://schemas.microsoft.com/office/drawing/2014/main" id="{51B024C0-4F0B-E3DF-BE05-0092EAE5C60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rgbClr val="838484"/>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1686984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E64A3-D1FD-C9A4-34A7-B169E0A4F588}"/>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F51ECB8F-C00F-B372-77CB-CD322267EB61}"/>
              </a:ext>
            </a:extLst>
          </p:cNvPr>
          <p:cNvSpPr>
            <a:spLocks noGrp="1"/>
          </p:cNvSpPr>
          <p:nvPr>
            <p:ph type="title"/>
          </p:nvPr>
        </p:nvSpPr>
        <p:spPr/>
        <p:txBody>
          <a:bodyPr/>
          <a:lstStyle/>
          <a:p>
            <a:r>
              <a:rPr lang="en-AU" dirty="0">
                <a:solidFill>
                  <a:schemeClr val="accent1">
                    <a:lumMod val="75000"/>
                  </a:schemeClr>
                </a:solidFill>
              </a:rPr>
              <a:t>Options</a:t>
            </a:r>
          </a:p>
        </p:txBody>
      </p:sp>
      <p:sp>
        <p:nvSpPr>
          <p:cNvPr id="4" name="Intro">
            <a:extLst>
              <a:ext uri="{FF2B5EF4-FFF2-40B4-BE49-F238E27FC236}">
                <a16:creationId xmlns:a16="http://schemas.microsoft.com/office/drawing/2014/main" id="{B45046FC-4DCF-1330-2526-3A87BFEA800F}"/>
              </a:ext>
            </a:extLst>
          </p:cNvPr>
          <p:cNvSpPr txBox="1">
            <a:spLocks noGrp="1"/>
          </p:cNvSpPr>
          <p:nvPr/>
        </p:nvSpPr>
        <p:spPr>
          <a:xfrm>
            <a:off x="762000" y="1143000"/>
            <a:ext cx="8000000" cy="400050"/>
          </a:xfrm>
          <a:prstGeom prst="rect">
            <a:avLst/>
          </a:prstGeom>
        </p:spPr>
        <p:txBody>
          <a:bodyPr lIns="91440" tIns="45720" rIns="91440" bIns="45720" anchor="t">
            <a:normAutofit/>
          </a:bodyPr>
          <a:lstStyle/>
          <a:p>
            <a:pPr algn="l"/>
            <a:endParaRPr lang="en-AU" sz="1700" b="0" dirty="0">
              <a:solidFill>
                <a:srgbClr val="323232"/>
              </a:solidFill>
            </a:endParaRPr>
          </a:p>
        </p:txBody>
      </p:sp>
      <p:sp>
        <p:nvSpPr>
          <p:cNvPr id="10" name="OptBg0">
            <a:extLst>
              <a:ext uri="{FF2B5EF4-FFF2-40B4-BE49-F238E27FC236}">
                <a16:creationId xmlns:a16="http://schemas.microsoft.com/office/drawing/2014/main" id="{AB5C0B27-3506-7F5D-A5CA-F90CFFBAB3B7}"/>
              </a:ext>
            </a:extLst>
          </p:cNvPr>
          <p:cNvSpPr>
            <a:spLocks noGrp="1"/>
          </p:cNvSpPr>
          <p:nvPr/>
        </p:nvSpPr>
        <p:spPr>
          <a:xfrm>
            <a:off x="457200" y="1543050"/>
            <a:ext cx="3295650" cy="3200400"/>
          </a:xfrm>
          <a:prstGeom prst="rect">
            <a:avLst/>
          </a:prstGeom>
          <a:solidFill>
            <a:srgbClr val="EBEBEB"/>
          </a:solidFill>
        </p:spPr>
        <p:txBody>
          <a:bodyPr/>
          <a:lstStyle/>
          <a:p>
            <a:endParaRPr/>
          </a:p>
        </p:txBody>
      </p:sp>
      <p:sp>
        <p:nvSpPr>
          <p:cNvPr id="11" name="OptTitle0">
            <a:extLst>
              <a:ext uri="{FF2B5EF4-FFF2-40B4-BE49-F238E27FC236}">
                <a16:creationId xmlns:a16="http://schemas.microsoft.com/office/drawing/2014/main" id="{645173E2-810F-726D-98A7-9E3F294DEC90}"/>
              </a:ext>
            </a:extLst>
          </p:cNvPr>
          <p:cNvSpPr txBox="1">
            <a:spLocks noGrp="1"/>
          </p:cNvSpPr>
          <p:nvPr/>
        </p:nvSpPr>
        <p:spPr>
          <a:xfrm>
            <a:off x="548640" y="1748790"/>
            <a:ext cx="2674620" cy="514350"/>
          </a:xfrm>
          <a:prstGeom prst="rect">
            <a:avLst/>
          </a:prstGeom>
        </p:spPr>
        <p:txBody>
          <a:bodyPr lIns="0" tIns="0" rIns="91440" bIns="45720" anchor="t">
            <a:normAutofit/>
          </a:bodyPr>
          <a:lstStyle/>
          <a:p>
            <a:pPr algn="l"/>
            <a:r>
              <a:rPr lang="en-AU" sz="2200" b="1" dirty="0">
                <a:solidFill>
                  <a:srgbClr val="5B5B5B"/>
                </a:solidFill>
              </a:rPr>
              <a:t>Status quo</a:t>
            </a:r>
          </a:p>
        </p:txBody>
      </p:sp>
      <p:sp>
        <p:nvSpPr>
          <p:cNvPr id="12" name="OptDesc0">
            <a:extLst>
              <a:ext uri="{FF2B5EF4-FFF2-40B4-BE49-F238E27FC236}">
                <a16:creationId xmlns:a16="http://schemas.microsoft.com/office/drawing/2014/main" id="{C236558F-EB63-D981-20C2-0F3CFF8DF033}"/>
              </a:ext>
            </a:extLst>
          </p:cNvPr>
          <p:cNvSpPr txBox="1">
            <a:spLocks noGrp="1"/>
          </p:cNvSpPr>
          <p:nvPr/>
        </p:nvSpPr>
        <p:spPr>
          <a:xfrm>
            <a:off x="548640" y="2263140"/>
            <a:ext cx="3093722" cy="2594610"/>
          </a:xfrm>
          <a:prstGeom prst="rect">
            <a:avLst/>
          </a:prstGeom>
        </p:spPr>
        <p:txBody>
          <a:bodyPr lIns="0" tIns="60000" rIns="0" bIns="45720" anchor="t">
            <a:normAutofit/>
          </a:bodyPr>
          <a:lstStyle/>
          <a:p>
            <a:pPr algn="l"/>
            <a:r>
              <a:rPr lang="en-AU" b="1" dirty="0">
                <a:solidFill>
                  <a:srgbClr val="323232"/>
                </a:solidFill>
              </a:rPr>
              <a:t>Rely on the Retirement Income Covenant and ‘regulatory prodding’</a:t>
            </a:r>
          </a:p>
          <a:p>
            <a:pPr algn="l"/>
            <a:endParaRPr lang="en-AU" sz="1400" b="0" dirty="0">
              <a:solidFill>
                <a:srgbClr val="5B5B5B"/>
              </a:solidFill>
            </a:endParaRPr>
          </a:p>
          <a:p>
            <a:pPr algn="l"/>
            <a:r>
              <a:rPr lang="en-AU" sz="1600" b="0" dirty="0">
                <a:solidFill>
                  <a:srgbClr val="5B5B5B"/>
                </a:solidFill>
              </a:rPr>
              <a:t>Trustees are trying. But four years of evidence shows the pace is too slow. Stranded balances keep growing.</a:t>
            </a:r>
          </a:p>
          <a:p>
            <a:pPr algn="l"/>
            <a:r>
              <a:rPr lang="en-AU" sz="1600" dirty="0">
                <a:solidFill>
                  <a:srgbClr val="5B5B5B"/>
                </a:solidFill>
              </a:rPr>
              <a:t>The status quo is not working!</a:t>
            </a:r>
            <a:endParaRPr lang="en-AU" sz="1600" b="0" dirty="0">
              <a:solidFill>
                <a:srgbClr val="5B5B5B"/>
              </a:solidFill>
            </a:endParaRPr>
          </a:p>
        </p:txBody>
      </p:sp>
      <p:sp>
        <p:nvSpPr>
          <p:cNvPr id="15" name="OptTitle1">
            <a:extLst>
              <a:ext uri="{FF2B5EF4-FFF2-40B4-BE49-F238E27FC236}">
                <a16:creationId xmlns:a16="http://schemas.microsoft.com/office/drawing/2014/main" id="{A08CDDD5-F459-FD26-AEF1-DD8F3DE452C6}"/>
              </a:ext>
            </a:extLst>
          </p:cNvPr>
          <p:cNvSpPr txBox="1">
            <a:spLocks noGrp="1"/>
          </p:cNvSpPr>
          <p:nvPr/>
        </p:nvSpPr>
        <p:spPr>
          <a:xfrm>
            <a:off x="4326255" y="1751076"/>
            <a:ext cx="1925955" cy="514350"/>
          </a:xfrm>
          <a:prstGeom prst="rect">
            <a:avLst/>
          </a:prstGeom>
        </p:spPr>
        <p:txBody>
          <a:bodyPr lIns="0" tIns="0" rIns="91440" bIns="45720" anchor="t">
            <a:normAutofit/>
          </a:bodyPr>
          <a:lstStyle/>
          <a:p>
            <a:pPr algn="l"/>
            <a:r>
              <a:rPr lang="en-AU" sz="2200" b="1" dirty="0">
                <a:solidFill>
                  <a:srgbClr val="FFFFFF"/>
                </a:solidFill>
              </a:rPr>
              <a:t>Defaults</a:t>
            </a:r>
          </a:p>
        </p:txBody>
      </p:sp>
      <p:sp>
        <p:nvSpPr>
          <p:cNvPr id="18" name="OptBg2">
            <a:extLst>
              <a:ext uri="{FF2B5EF4-FFF2-40B4-BE49-F238E27FC236}">
                <a16:creationId xmlns:a16="http://schemas.microsoft.com/office/drawing/2014/main" id="{FE7559DC-AA3E-DB31-5B2C-BDA611D464DE}"/>
              </a:ext>
            </a:extLst>
          </p:cNvPr>
          <p:cNvSpPr>
            <a:spLocks noGrp="1"/>
          </p:cNvSpPr>
          <p:nvPr/>
        </p:nvSpPr>
        <p:spPr>
          <a:xfrm>
            <a:off x="8012430" y="1568136"/>
            <a:ext cx="3222057" cy="3200400"/>
          </a:xfrm>
          <a:prstGeom prst="rect">
            <a:avLst/>
          </a:prstGeom>
          <a:solidFill>
            <a:srgbClr val="EBEBEB"/>
          </a:solidFill>
        </p:spPr>
        <p:txBody>
          <a:bodyPr/>
          <a:lstStyle/>
          <a:p>
            <a:endParaRPr/>
          </a:p>
        </p:txBody>
      </p:sp>
      <p:sp>
        <p:nvSpPr>
          <p:cNvPr id="19" name="OptTitle2">
            <a:extLst>
              <a:ext uri="{FF2B5EF4-FFF2-40B4-BE49-F238E27FC236}">
                <a16:creationId xmlns:a16="http://schemas.microsoft.com/office/drawing/2014/main" id="{2BF800B5-1865-E5D9-C8D0-7F6F15DB37E7}"/>
              </a:ext>
            </a:extLst>
          </p:cNvPr>
          <p:cNvSpPr txBox="1">
            <a:spLocks noGrp="1"/>
          </p:cNvSpPr>
          <p:nvPr/>
        </p:nvSpPr>
        <p:spPr>
          <a:xfrm>
            <a:off x="8153400" y="1748790"/>
            <a:ext cx="2674620" cy="514350"/>
          </a:xfrm>
          <a:prstGeom prst="rect">
            <a:avLst/>
          </a:prstGeom>
        </p:spPr>
        <p:txBody>
          <a:bodyPr lIns="0" tIns="0" rIns="91440" bIns="45720" anchor="t">
            <a:normAutofit/>
          </a:bodyPr>
          <a:lstStyle/>
          <a:p>
            <a:pPr algn="l"/>
            <a:r>
              <a:rPr lang="en-AU" sz="2200" b="1" dirty="0">
                <a:solidFill>
                  <a:srgbClr val="5B5B5B"/>
                </a:solidFill>
              </a:rPr>
              <a:t>Compulsion</a:t>
            </a:r>
          </a:p>
        </p:txBody>
      </p:sp>
      <p:sp>
        <p:nvSpPr>
          <p:cNvPr id="20" name="OptDesc2">
            <a:extLst>
              <a:ext uri="{FF2B5EF4-FFF2-40B4-BE49-F238E27FC236}">
                <a16:creationId xmlns:a16="http://schemas.microsoft.com/office/drawing/2014/main" id="{3908E245-0F23-9E99-4BEC-6CB2928C5BFB}"/>
              </a:ext>
            </a:extLst>
          </p:cNvPr>
          <p:cNvSpPr txBox="1">
            <a:spLocks noGrp="1"/>
          </p:cNvSpPr>
          <p:nvPr/>
        </p:nvSpPr>
        <p:spPr>
          <a:xfrm>
            <a:off x="8153400" y="2263141"/>
            <a:ext cx="2956560" cy="2418558"/>
          </a:xfrm>
          <a:prstGeom prst="rect">
            <a:avLst/>
          </a:prstGeom>
        </p:spPr>
        <p:txBody>
          <a:bodyPr lIns="0" tIns="60000" rIns="0" bIns="45720" anchor="t">
            <a:normAutofit/>
          </a:bodyPr>
          <a:lstStyle/>
          <a:p>
            <a:pPr algn="l"/>
            <a:r>
              <a:rPr lang="en-AU" b="1" dirty="0">
                <a:solidFill>
                  <a:srgbClr val="323232"/>
                </a:solidFill>
              </a:rPr>
              <a:t>Require all retirees to take a significant portion of super as an income</a:t>
            </a:r>
          </a:p>
          <a:p>
            <a:pPr algn="l"/>
            <a:endParaRPr lang="en-AU" sz="1500" b="1" dirty="0">
              <a:solidFill>
                <a:srgbClr val="323232"/>
              </a:solidFill>
            </a:endParaRPr>
          </a:p>
          <a:p>
            <a:pPr algn="l"/>
            <a:r>
              <a:rPr lang="en-AU" sz="1600" b="0" dirty="0">
                <a:solidFill>
                  <a:srgbClr val="5B5B5B"/>
                </a:solidFill>
              </a:rPr>
              <a:t>Most effective outcome for income but reduces flexibility. Reduces access to lump sums.</a:t>
            </a:r>
          </a:p>
        </p:txBody>
      </p:sp>
      <p:sp>
        <p:nvSpPr>
          <p:cNvPr id="99" name="Footer">
            <a:extLst>
              <a:ext uri="{FF2B5EF4-FFF2-40B4-BE49-F238E27FC236}">
                <a16:creationId xmlns:a16="http://schemas.microsoft.com/office/drawing/2014/main" id="{FDEFE3EC-6DE3-041A-EA74-B6E847D446A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rgbClr val="838484"/>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516185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p:txBody>
          <a:bodyPr/>
          <a:lstStyle/>
          <a:p>
            <a:r>
              <a:rPr lang="en-AU" dirty="0">
                <a:solidFill>
                  <a:schemeClr val="accent1">
                    <a:lumMod val="75000"/>
                  </a:schemeClr>
                </a:solidFill>
              </a:rPr>
              <a:t>Options</a:t>
            </a:r>
          </a:p>
        </p:txBody>
      </p:sp>
      <p:sp>
        <p:nvSpPr>
          <p:cNvPr id="4" name="Intro"/>
          <p:cNvSpPr txBox="1">
            <a:spLocks noGrp="1"/>
          </p:cNvSpPr>
          <p:nvPr/>
        </p:nvSpPr>
        <p:spPr>
          <a:xfrm>
            <a:off x="762000" y="1143000"/>
            <a:ext cx="8000000" cy="400050"/>
          </a:xfrm>
          <a:prstGeom prst="rect">
            <a:avLst/>
          </a:prstGeom>
        </p:spPr>
        <p:txBody>
          <a:bodyPr lIns="91440" tIns="45720" rIns="91440" bIns="45720" anchor="t">
            <a:normAutofit/>
          </a:bodyPr>
          <a:lstStyle/>
          <a:p>
            <a:pPr algn="l"/>
            <a:endParaRPr lang="en-AU" sz="1700" b="0" dirty="0">
              <a:solidFill>
                <a:srgbClr val="323232"/>
              </a:solidFill>
            </a:endParaRPr>
          </a:p>
        </p:txBody>
      </p:sp>
      <p:sp>
        <p:nvSpPr>
          <p:cNvPr id="10" name="OptBg0"/>
          <p:cNvSpPr>
            <a:spLocks noGrp="1"/>
          </p:cNvSpPr>
          <p:nvPr/>
        </p:nvSpPr>
        <p:spPr>
          <a:xfrm>
            <a:off x="457200" y="1543050"/>
            <a:ext cx="3295650" cy="3200400"/>
          </a:xfrm>
          <a:prstGeom prst="rect">
            <a:avLst/>
          </a:prstGeom>
          <a:solidFill>
            <a:srgbClr val="EBEBEB"/>
          </a:solidFill>
        </p:spPr>
        <p:txBody>
          <a:bodyPr/>
          <a:lstStyle/>
          <a:p>
            <a:endParaRPr/>
          </a:p>
        </p:txBody>
      </p:sp>
      <p:sp>
        <p:nvSpPr>
          <p:cNvPr id="11" name="OptTitle0"/>
          <p:cNvSpPr txBox="1">
            <a:spLocks noGrp="1"/>
          </p:cNvSpPr>
          <p:nvPr/>
        </p:nvSpPr>
        <p:spPr>
          <a:xfrm>
            <a:off x="548640" y="1748790"/>
            <a:ext cx="2674620" cy="514350"/>
          </a:xfrm>
          <a:prstGeom prst="rect">
            <a:avLst/>
          </a:prstGeom>
        </p:spPr>
        <p:txBody>
          <a:bodyPr lIns="0" tIns="0" rIns="91440" bIns="45720" anchor="t">
            <a:normAutofit/>
          </a:bodyPr>
          <a:lstStyle/>
          <a:p>
            <a:pPr algn="l"/>
            <a:r>
              <a:rPr lang="en-AU" sz="2200" b="1" dirty="0">
                <a:solidFill>
                  <a:srgbClr val="5B5B5B"/>
                </a:solidFill>
              </a:rPr>
              <a:t>Status quo</a:t>
            </a:r>
          </a:p>
        </p:txBody>
      </p:sp>
      <p:sp>
        <p:nvSpPr>
          <p:cNvPr id="12" name="OptDesc0"/>
          <p:cNvSpPr txBox="1">
            <a:spLocks noGrp="1"/>
          </p:cNvSpPr>
          <p:nvPr/>
        </p:nvSpPr>
        <p:spPr>
          <a:xfrm>
            <a:off x="548640" y="2263140"/>
            <a:ext cx="3093722" cy="2594610"/>
          </a:xfrm>
          <a:prstGeom prst="rect">
            <a:avLst/>
          </a:prstGeom>
        </p:spPr>
        <p:txBody>
          <a:bodyPr lIns="0" tIns="60000" rIns="0" bIns="45720" anchor="t">
            <a:normAutofit/>
          </a:bodyPr>
          <a:lstStyle/>
          <a:p>
            <a:pPr algn="l"/>
            <a:r>
              <a:rPr lang="en-AU" b="1" dirty="0">
                <a:solidFill>
                  <a:srgbClr val="323232"/>
                </a:solidFill>
              </a:rPr>
              <a:t>Rely on the Retirement Income Covenant and ‘regulatory prodding’</a:t>
            </a:r>
          </a:p>
          <a:p>
            <a:pPr algn="l"/>
            <a:endParaRPr lang="en-AU" sz="1400" b="0" dirty="0">
              <a:solidFill>
                <a:srgbClr val="5B5B5B"/>
              </a:solidFill>
            </a:endParaRPr>
          </a:p>
          <a:p>
            <a:pPr algn="l"/>
            <a:r>
              <a:rPr lang="en-AU" sz="1600" b="0" dirty="0">
                <a:solidFill>
                  <a:srgbClr val="5B5B5B"/>
                </a:solidFill>
              </a:rPr>
              <a:t>Trustees are trying. But four years of evidence shows the pace is too slow. Stranded balances keep growing.</a:t>
            </a:r>
          </a:p>
          <a:p>
            <a:pPr algn="l"/>
            <a:r>
              <a:rPr lang="en-AU" sz="1600" dirty="0">
                <a:solidFill>
                  <a:srgbClr val="5B5B5B"/>
                </a:solidFill>
              </a:rPr>
              <a:t>The status quo is not working!</a:t>
            </a:r>
            <a:endParaRPr lang="en-AU" sz="1600" b="0" dirty="0">
              <a:solidFill>
                <a:srgbClr val="5B5B5B"/>
              </a:solidFill>
            </a:endParaRPr>
          </a:p>
        </p:txBody>
      </p:sp>
      <p:sp>
        <p:nvSpPr>
          <p:cNvPr id="14" name="OptBg1"/>
          <p:cNvSpPr>
            <a:spLocks noGrp="1"/>
          </p:cNvSpPr>
          <p:nvPr/>
        </p:nvSpPr>
        <p:spPr>
          <a:xfrm>
            <a:off x="4179571" y="1543050"/>
            <a:ext cx="3295650" cy="3200400"/>
          </a:xfrm>
          <a:prstGeom prst="rect">
            <a:avLst/>
          </a:prstGeom>
          <a:solidFill>
            <a:srgbClr val="3C69FF"/>
          </a:solidFill>
        </p:spPr>
        <p:txBody>
          <a:bodyPr/>
          <a:lstStyle/>
          <a:p>
            <a:endParaRPr/>
          </a:p>
        </p:txBody>
      </p:sp>
      <p:sp>
        <p:nvSpPr>
          <p:cNvPr id="15" name="OptTitle1"/>
          <p:cNvSpPr txBox="1">
            <a:spLocks noGrp="1"/>
          </p:cNvSpPr>
          <p:nvPr/>
        </p:nvSpPr>
        <p:spPr>
          <a:xfrm>
            <a:off x="4326255" y="1751076"/>
            <a:ext cx="1925955" cy="514350"/>
          </a:xfrm>
          <a:prstGeom prst="rect">
            <a:avLst/>
          </a:prstGeom>
        </p:spPr>
        <p:txBody>
          <a:bodyPr lIns="0" tIns="0" rIns="91440" bIns="45720" anchor="t">
            <a:normAutofit/>
          </a:bodyPr>
          <a:lstStyle/>
          <a:p>
            <a:pPr algn="l"/>
            <a:r>
              <a:rPr lang="en-AU" sz="2200" b="1" dirty="0">
                <a:solidFill>
                  <a:srgbClr val="FFFFFF"/>
                </a:solidFill>
              </a:rPr>
              <a:t>Defaults</a:t>
            </a:r>
          </a:p>
        </p:txBody>
      </p:sp>
      <p:sp>
        <p:nvSpPr>
          <p:cNvPr id="16" name="OptDesc1"/>
          <p:cNvSpPr txBox="1">
            <a:spLocks noGrp="1"/>
          </p:cNvSpPr>
          <p:nvPr/>
        </p:nvSpPr>
        <p:spPr>
          <a:xfrm>
            <a:off x="4326256" y="2288720"/>
            <a:ext cx="2961512" cy="2066111"/>
          </a:xfrm>
          <a:prstGeom prst="rect">
            <a:avLst/>
          </a:prstGeom>
        </p:spPr>
        <p:txBody>
          <a:bodyPr lIns="0" tIns="60000" rIns="0" bIns="45720" anchor="t">
            <a:normAutofit lnSpcReduction="10000"/>
          </a:bodyPr>
          <a:lstStyle/>
          <a:p>
            <a:r>
              <a:rPr lang="en-AU" b="1" dirty="0">
                <a:solidFill>
                  <a:schemeClr val="bg1"/>
                </a:solidFill>
              </a:rPr>
              <a:t>Require funds to offer a pre-set pathway — opt-in or opt-out?</a:t>
            </a:r>
          </a:p>
          <a:p>
            <a:pPr algn="l"/>
            <a:endParaRPr lang="en-AU" sz="1500" b="1" dirty="0">
              <a:solidFill>
                <a:schemeClr val="bg1"/>
              </a:solidFill>
            </a:endParaRPr>
          </a:p>
          <a:p>
            <a:pPr algn="l"/>
            <a:r>
              <a:rPr lang="en-AU" sz="1600" dirty="0">
                <a:solidFill>
                  <a:srgbClr val="FFFFFF"/>
                </a:solidFill>
              </a:rPr>
              <a:t>Similar to</a:t>
            </a:r>
            <a:r>
              <a:rPr lang="en-AU" sz="1600" b="0" dirty="0">
                <a:solidFill>
                  <a:srgbClr val="FFFFFF"/>
                </a:solidFill>
              </a:rPr>
              <a:t> MySuper with availability of individual choice while reducing current frictions to transfer to pension phase.</a:t>
            </a:r>
          </a:p>
        </p:txBody>
      </p:sp>
      <p:sp>
        <p:nvSpPr>
          <p:cNvPr id="18" name="OptBg2"/>
          <p:cNvSpPr>
            <a:spLocks noGrp="1"/>
          </p:cNvSpPr>
          <p:nvPr/>
        </p:nvSpPr>
        <p:spPr>
          <a:xfrm>
            <a:off x="8012430" y="1568136"/>
            <a:ext cx="3222057" cy="3200400"/>
          </a:xfrm>
          <a:prstGeom prst="rect">
            <a:avLst/>
          </a:prstGeom>
          <a:solidFill>
            <a:srgbClr val="EBEBEB"/>
          </a:solidFill>
        </p:spPr>
        <p:txBody>
          <a:bodyPr/>
          <a:lstStyle/>
          <a:p>
            <a:endParaRPr/>
          </a:p>
        </p:txBody>
      </p:sp>
      <p:sp>
        <p:nvSpPr>
          <p:cNvPr id="19" name="OptTitle2"/>
          <p:cNvSpPr txBox="1">
            <a:spLocks noGrp="1"/>
          </p:cNvSpPr>
          <p:nvPr/>
        </p:nvSpPr>
        <p:spPr>
          <a:xfrm>
            <a:off x="8153400" y="1748790"/>
            <a:ext cx="2674620" cy="514350"/>
          </a:xfrm>
          <a:prstGeom prst="rect">
            <a:avLst/>
          </a:prstGeom>
        </p:spPr>
        <p:txBody>
          <a:bodyPr lIns="0" tIns="0" rIns="91440" bIns="45720" anchor="t">
            <a:normAutofit/>
          </a:bodyPr>
          <a:lstStyle/>
          <a:p>
            <a:pPr algn="l"/>
            <a:r>
              <a:rPr lang="en-AU" sz="2200" b="1" dirty="0">
                <a:solidFill>
                  <a:srgbClr val="5B5B5B"/>
                </a:solidFill>
              </a:rPr>
              <a:t>Compulsion</a:t>
            </a:r>
          </a:p>
        </p:txBody>
      </p:sp>
      <p:sp>
        <p:nvSpPr>
          <p:cNvPr id="20" name="OptDesc2"/>
          <p:cNvSpPr txBox="1">
            <a:spLocks noGrp="1"/>
          </p:cNvSpPr>
          <p:nvPr/>
        </p:nvSpPr>
        <p:spPr>
          <a:xfrm>
            <a:off x="8153400" y="2263141"/>
            <a:ext cx="2956560" cy="2418558"/>
          </a:xfrm>
          <a:prstGeom prst="rect">
            <a:avLst/>
          </a:prstGeom>
        </p:spPr>
        <p:txBody>
          <a:bodyPr lIns="0" tIns="60000" rIns="0" bIns="45720" anchor="t">
            <a:normAutofit/>
          </a:bodyPr>
          <a:lstStyle/>
          <a:p>
            <a:pPr algn="l"/>
            <a:r>
              <a:rPr lang="en-AU" b="1" dirty="0">
                <a:solidFill>
                  <a:srgbClr val="323232"/>
                </a:solidFill>
              </a:rPr>
              <a:t>Require all retirees to take a significant portion of super as an income</a:t>
            </a:r>
          </a:p>
          <a:p>
            <a:pPr algn="l"/>
            <a:endParaRPr lang="en-AU" sz="1500" b="1" dirty="0">
              <a:solidFill>
                <a:srgbClr val="323232"/>
              </a:solidFill>
            </a:endParaRPr>
          </a:p>
          <a:p>
            <a:pPr algn="l"/>
            <a:r>
              <a:rPr lang="en-AU" sz="1600" b="0" dirty="0">
                <a:solidFill>
                  <a:srgbClr val="5B5B5B"/>
                </a:solidFill>
              </a:rPr>
              <a:t>Most effective outcome for income but reduces flexibility. Reduces access to lump sums.</a:t>
            </a:r>
          </a:p>
        </p:txBody>
      </p:sp>
      <p:sp>
        <p:nvSpPr>
          <p:cNvPr id="99" name="Foote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rgbClr val="838484"/>
                </a:solidFill>
                <a:latin typeface="ABC Oracle Medium" panose="020B0504040202060203" pitchFamily="34" charset="77"/>
              </a:defRPr>
            </a:lvl1pPr>
          </a:lstStyle>
          <a:p>
            <a:r>
              <a:rPr lang="en-GB" dirty="0"/>
              <a:t>Presented at the 2026 All Actuaries Summit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E6AA9-14F5-FE9D-35FC-CC644788AD30}"/>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CCD00D8F-0851-7093-65B0-8CBF46D26104}"/>
              </a:ext>
            </a:extLst>
          </p:cNvPr>
          <p:cNvSpPr>
            <a:spLocks noGrp="1"/>
          </p:cNvSpPr>
          <p:nvPr>
            <p:ph type="title"/>
          </p:nvPr>
        </p:nvSpPr>
        <p:spPr/>
        <p:txBody>
          <a:bodyPr/>
          <a:lstStyle/>
          <a:p>
            <a:r>
              <a:rPr lang="en-AU" dirty="0">
                <a:solidFill>
                  <a:schemeClr val="accent1">
                    <a:lumMod val="75000"/>
                  </a:schemeClr>
                </a:solidFill>
              </a:rPr>
              <a:t>Options</a:t>
            </a:r>
          </a:p>
        </p:txBody>
      </p:sp>
      <p:sp>
        <p:nvSpPr>
          <p:cNvPr id="4" name="Intro">
            <a:extLst>
              <a:ext uri="{FF2B5EF4-FFF2-40B4-BE49-F238E27FC236}">
                <a16:creationId xmlns:a16="http://schemas.microsoft.com/office/drawing/2014/main" id="{79124EDF-3B8E-F321-1393-DBDD386E0D27}"/>
              </a:ext>
            </a:extLst>
          </p:cNvPr>
          <p:cNvSpPr txBox="1">
            <a:spLocks noGrp="1"/>
          </p:cNvSpPr>
          <p:nvPr/>
        </p:nvSpPr>
        <p:spPr>
          <a:xfrm>
            <a:off x="762000" y="1143000"/>
            <a:ext cx="8000000" cy="400050"/>
          </a:xfrm>
          <a:prstGeom prst="rect">
            <a:avLst/>
          </a:prstGeom>
        </p:spPr>
        <p:txBody>
          <a:bodyPr lIns="91440" tIns="45720" rIns="91440" bIns="45720" anchor="t">
            <a:normAutofit/>
          </a:bodyPr>
          <a:lstStyle/>
          <a:p>
            <a:pPr algn="l"/>
            <a:endParaRPr lang="en-AU" sz="1700" b="0" dirty="0">
              <a:solidFill>
                <a:srgbClr val="323232"/>
              </a:solidFill>
            </a:endParaRPr>
          </a:p>
        </p:txBody>
      </p:sp>
      <p:sp>
        <p:nvSpPr>
          <p:cNvPr id="10" name="OptBg0">
            <a:extLst>
              <a:ext uri="{FF2B5EF4-FFF2-40B4-BE49-F238E27FC236}">
                <a16:creationId xmlns:a16="http://schemas.microsoft.com/office/drawing/2014/main" id="{47DAF37F-F223-1010-051E-21067896D73A}"/>
              </a:ext>
            </a:extLst>
          </p:cNvPr>
          <p:cNvSpPr>
            <a:spLocks noGrp="1"/>
          </p:cNvSpPr>
          <p:nvPr/>
        </p:nvSpPr>
        <p:spPr>
          <a:xfrm>
            <a:off x="457200" y="1543050"/>
            <a:ext cx="3295650" cy="3200400"/>
          </a:xfrm>
          <a:prstGeom prst="rect">
            <a:avLst/>
          </a:prstGeom>
          <a:solidFill>
            <a:srgbClr val="EBEBEB"/>
          </a:solidFill>
        </p:spPr>
        <p:txBody>
          <a:bodyPr/>
          <a:lstStyle/>
          <a:p>
            <a:endParaRPr/>
          </a:p>
        </p:txBody>
      </p:sp>
      <p:sp>
        <p:nvSpPr>
          <p:cNvPr id="11" name="OptTitle0">
            <a:extLst>
              <a:ext uri="{FF2B5EF4-FFF2-40B4-BE49-F238E27FC236}">
                <a16:creationId xmlns:a16="http://schemas.microsoft.com/office/drawing/2014/main" id="{DDD928AA-675A-AEC8-AF50-67E8A0B55C3A}"/>
              </a:ext>
            </a:extLst>
          </p:cNvPr>
          <p:cNvSpPr txBox="1">
            <a:spLocks noGrp="1"/>
          </p:cNvSpPr>
          <p:nvPr/>
        </p:nvSpPr>
        <p:spPr>
          <a:xfrm>
            <a:off x="548640" y="1748790"/>
            <a:ext cx="2674620" cy="514350"/>
          </a:xfrm>
          <a:prstGeom prst="rect">
            <a:avLst/>
          </a:prstGeom>
        </p:spPr>
        <p:txBody>
          <a:bodyPr lIns="0" tIns="0" rIns="91440" bIns="45720" anchor="t">
            <a:normAutofit/>
          </a:bodyPr>
          <a:lstStyle/>
          <a:p>
            <a:pPr algn="l"/>
            <a:r>
              <a:rPr lang="en-AU" sz="2200" b="1" dirty="0">
                <a:solidFill>
                  <a:srgbClr val="5B5B5B"/>
                </a:solidFill>
              </a:rPr>
              <a:t>Status quo</a:t>
            </a:r>
          </a:p>
        </p:txBody>
      </p:sp>
      <p:sp>
        <p:nvSpPr>
          <p:cNvPr id="12" name="OptDesc0">
            <a:extLst>
              <a:ext uri="{FF2B5EF4-FFF2-40B4-BE49-F238E27FC236}">
                <a16:creationId xmlns:a16="http://schemas.microsoft.com/office/drawing/2014/main" id="{A1A6C3F6-3833-326E-AC7C-DF95142F0394}"/>
              </a:ext>
            </a:extLst>
          </p:cNvPr>
          <p:cNvSpPr txBox="1">
            <a:spLocks noGrp="1"/>
          </p:cNvSpPr>
          <p:nvPr/>
        </p:nvSpPr>
        <p:spPr>
          <a:xfrm>
            <a:off x="548640" y="2263140"/>
            <a:ext cx="3093722" cy="2594610"/>
          </a:xfrm>
          <a:prstGeom prst="rect">
            <a:avLst/>
          </a:prstGeom>
        </p:spPr>
        <p:txBody>
          <a:bodyPr lIns="0" tIns="60000" rIns="0" bIns="45720" anchor="t">
            <a:normAutofit/>
          </a:bodyPr>
          <a:lstStyle/>
          <a:p>
            <a:pPr algn="l"/>
            <a:r>
              <a:rPr lang="en-AU" b="1" dirty="0">
                <a:solidFill>
                  <a:srgbClr val="323232"/>
                </a:solidFill>
              </a:rPr>
              <a:t>Rely on the Retirement Income Covenant and ‘regulatory prodding’</a:t>
            </a:r>
          </a:p>
          <a:p>
            <a:pPr algn="l"/>
            <a:endParaRPr lang="en-AU" sz="1400" b="0" dirty="0">
              <a:solidFill>
                <a:srgbClr val="5B5B5B"/>
              </a:solidFill>
            </a:endParaRPr>
          </a:p>
          <a:p>
            <a:pPr algn="l"/>
            <a:r>
              <a:rPr lang="en-AU" sz="1600" b="0" dirty="0">
                <a:solidFill>
                  <a:srgbClr val="5B5B5B"/>
                </a:solidFill>
              </a:rPr>
              <a:t>Trustees are trying. But four years of evidence shows the pace is too slow. Stranded balances keep growing.</a:t>
            </a:r>
          </a:p>
          <a:p>
            <a:pPr algn="l"/>
            <a:r>
              <a:rPr lang="en-AU" sz="1600" dirty="0">
                <a:solidFill>
                  <a:srgbClr val="5B5B5B"/>
                </a:solidFill>
              </a:rPr>
              <a:t>The status quo is not working!</a:t>
            </a:r>
            <a:endParaRPr lang="en-AU" sz="1600" b="0" dirty="0">
              <a:solidFill>
                <a:srgbClr val="5B5B5B"/>
              </a:solidFill>
            </a:endParaRPr>
          </a:p>
        </p:txBody>
      </p:sp>
      <p:sp>
        <p:nvSpPr>
          <p:cNvPr id="14" name="OptBg1">
            <a:extLst>
              <a:ext uri="{FF2B5EF4-FFF2-40B4-BE49-F238E27FC236}">
                <a16:creationId xmlns:a16="http://schemas.microsoft.com/office/drawing/2014/main" id="{0784A09A-5313-2C0A-5F77-FE9ADCEBEF43}"/>
              </a:ext>
            </a:extLst>
          </p:cNvPr>
          <p:cNvSpPr>
            <a:spLocks noGrp="1"/>
          </p:cNvSpPr>
          <p:nvPr/>
        </p:nvSpPr>
        <p:spPr>
          <a:xfrm>
            <a:off x="4179571" y="1543050"/>
            <a:ext cx="3295650" cy="3200400"/>
          </a:xfrm>
          <a:prstGeom prst="rect">
            <a:avLst/>
          </a:prstGeom>
          <a:solidFill>
            <a:srgbClr val="3C69FF"/>
          </a:solidFill>
        </p:spPr>
        <p:txBody>
          <a:bodyPr/>
          <a:lstStyle/>
          <a:p>
            <a:endParaRPr/>
          </a:p>
        </p:txBody>
      </p:sp>
      <p:sp>
        <p:nvSpPr>
          <p:cNvPr id="15" name="OptTitle1">
            <a:extLst>
              <a:ext uri="{FF2B5EF4-FFF2-40B4-BE49-F238E27FC236}">
                <a16:creationId xmlns:a16="http://schemas.microsoft.com/office/drawing/2014/main" id="{F336C483-D5B6-EE16-CBF6-B105BD4B993B}"/>
              </a:ext>
            </a:extLst>
          </p:cNvPr>
          <p:cNvSpPr txBox="1">
            <a:spLocks noGrp="1"/>
          </p:cNvSpPr>
          <p:nvPr/>
        </p:nvSpPr>
        <p:spPr>
          <a:xfrm>
            <a:off x="4326255" y="1751076"/>
            <a:ext cx="1925955" cy="514350"/>
          </a:xfrm>
          <a:prstGeom prst="rect">
            <a:avLst/>
          </a:prstGeom>
        </p:spPr>
        <p:txBody>
          <a:bodyPr lIns="0" tIns="0" rIns="91440" bIns="45720" anchor="t">
            <a:normAutofit/>
          </a:bodyPr>
          <a:lstStyle/>
          <a:p>
            <a:pPr algn="l"/>
            <a:r>
              <a:rPr lang="en-AU" sz="2200" b="1" dirty="0">
                <a:solidFill>
                  <a:srgbClr val="FFFFFF"/>
                </a:solidFill>
              </a:rPr>
              <a:t>Defaults</a:t>
            </a:r>
          </a:p>
        </p:txBody>
      </p:sp>
      <p:sp>
        <p:nvSpPr>
          <p:cNvPr id="16" name="OptDesc1">
            <a:extLst>
              <a:ext uri="{FF2B5EF4-FFF2-40B4-BE49-F238E27FC236}">
                <a16:creationId xmlns:a16="http://schemas.microsoft.com/office/drawing/2014/main" id="{DCCA078D-E869-87B6-EAE3-B7F4A6B39CB7}"/>
              </a:ext>
            </a:extLst>
          </p:cNvPr>
          <p:cNvSpPr txBox="1">
            <a:spLocks noGrp="1"/>
          </p:cNvSpPr>
          <p:nvPr/>
        </p:nvSpPr>
        <p:spPr>
          <a:xfrm>
            <a:off x="4326254" y="2288720"/>
            <a:ext cx="2961513" cy="2066111"/>
          </a:xfrm>
          <a:prstGeom prst="rect">
            <a:avLst/>
          </a:prstGeom>
        </p:spPr>
        <p:txBody>
          <a:bodyPr lIns="0" tIns="60000" rIns="0" bIns="45720" anchor="t">
            <a:normAutofit lnSpcReduction="10000"/>
          </a:bodyPr>
          <a:lstStyle/>
          <a:p>
            <a:r>
              <a:rPr lang="en-AU" b="1" dirty="0">
                <a:solidFill>
                  <a:schemeClr val="bg1"/>
                </a:solidFill>
              </a:rPr>
              <a:t>Require funds to offer a pre-set pathway — opt-in or opt-out?</a:t>
            </a:r>
          </a:p>
          <a:p>
            <a:pPr algn="l"/>
            <a:endParaRPr lang="en-AU" sz="1500" b="1" dirty="0">
              <a:solidFill>
                <a:schemeClr val="bg1"/>
              </a:solidFill>
            </a:endParaRPr>
          </a:p>
          <a:p>
            <a:pPr algn="l"/>
            <a:r>
              <a:rPr lang="en-AU" sz="1600" dirty="0">
                <a:solidFill>
                  <a:srgbClr val="FFFFFF"/>
                </a:solidFill>
              </a:rPr>
              <a:t>Similar to</a:t>
            </a:r>
            <a:r>
              <a:rPr lang="en-AU" sz="1600" b="0" dirty="0">
                <a:solidFill>
                  <a:srgbClr val="FFFFFF"/>
                </a:solidFill>
              </a:rPr>
              <a:t> MySuper with availability of individual choice while reducing current frictions to transfer to pension phase.</a:t>
            </a:r>
          </a:p>
        </p:txBody>
      </p:sp>
      <p:sp>
        <p:nvSpPr>
          <p:cNvPr id="18" name="OptBg2">
            <a:extLst>
              <a:ext uri="{FF2B5EF4-FFF2-40B4-BE49-F238E27FC236}">
                <a16:creationId xmlns:a16="http://schemas.microsoft.com/office/drawing/2014/main" id="{CB5E674D-BCAF-4AFF-19E6-CEC5998E9C31}"/>
              </a:ext>
            </a:extLst>
          </p:cNvPr>
          <p:cNvSpPr>
            <a:spLocks noGrp="1"/>
          </p:cNvSpPr>
          <p:nvPr/>
        </p:nvSpPr>
        <p:spPr>
          <a:xfrm>
            <a:off x="8012430" y="1568136"/>
            <a:ext cx="3222057" cy="3200400"/>
          </a:xfrm>
          <a:prstGeom prst="rect">
            <a:avLst/>
          </a:prstGeom>
          <a:solidFill>
            <a:srgbClr val="EBEBEB"/>
          </a:solidFill>
        </p:spPr>
        <p:txBody>
          <a:bodyPr/>
          <a:lstStyle/>
          <a:p>
            <a:endParaRPr/>
          </a:p>
        </p:txBody>
      </p:sp>
      <p:sp>
        <p:nvSpPr>
          <p:cNvPr id="19" name="OptTitle2">
            <a:extLst>
              <a:ext uri="{FF2B5EF4-FFF2-40B4-BE49-F238E27FC236}">
                <a16:creationId xmlns:a16="http://schemas.microsoft.com/office/drawing/2014/main" id="{8CEB082E-9114-9A98-68C8-E8F607E48C5B}"/>
              </a:ext>
            </a:extLst>
          </p:cNvPr>
          <p:cNvSpPr txBox="1">
            <a:spLocks noGrp="1"/>
          </p:cNvSpPr>
          <p:nvPr/>
        </p:nvSpPr>
        <p:spPr>
          <a:xfrm>
            <a:off x="8153400" y="1748790"/>
            <a:ext cx="2674620" cy="514350"/>
          </a:xfrm>
          <a:prstGeom prst="rect">
            <a:avLst/>
          </a:prstGeom>
        </p:spPr>
        <p:txBody>
          <a:bodyPr lIns="0" tIns="0" rIns="91440" bIns="45720" anchor="t">
            <a:normAutofit/>
          </a:bodyPr>
          <a:lstStyle/>
          <a:p>
            <a:pPr algn="l"/>
            <a:r>
              <a:rPr lang="en-AU" sz="2200" b="1" dirty="0">
                <a:solidFill>
                  <a:srgbClr val="5B5B5B"/>
                </a:solidFill>
              </a:rPr>
              <a:t>Compulsion</a:t>
            </a:r>
          </a:p>
        </p:txBody>
      </p:sp>
      <p:sp>
        <p:nvSpPr>
          <p:cNvPr id="20" name="OptDesc2">
            <a:extLst>
              <a:ext uri="{FF2B5EF4-FFF2-40B4-BE49-F238E27FC236}">
                <a16:creationId xmlns:a16="http://schemas.microsoft.com/office/drawing/2014/main" id="{3728A3E5-AB10-6A0E-598F-0BB4AE78B960}"/>
              </a:ext>
            </a:extLst>
          </p:cNvPr>
          <p:cNvSpPr txBox="1">
            <a:spLocks noGrp="1"/>
          </p:cNvSpPr>
          <p:nvPr/>
        </p:nvSpPr>
        <p:spPr>
          <a:xfrm>
            <a:off x="8153400" y="2263141"/>
            <a:ext cx="2956560" cy="2418558"/>
          </a:xfrm>
          <a:prstGeom prst="rect">
            <a:avLst/>
          </a:prstGeom>
        </p:spPr>
        <p:txBody>
          <a:bodyPr lIns="0" tIns="60000" rIns="0" bIns="45720" anchor="t">
            <a:normAutofit/>
          </a:bodyPr>
          <a:lstStyle/>
          <a:p>
            <a:pPr algn="l"/>
            <a:r>
              <a:rPr lang="en-AU" b="1" dirty="0">
                <a:solidFill>
                  <a:srgbClr val="323232"/>
                </a:solidFill>
              </a:rPr>
              <a:t>Require all retirees to take a significant portion of super as an income</a:t>
            </a:r>
          </a:p>
          <a:p>
            <a:pPr algn="l"/>
            <a:endParaRPr lang="en-AU" sz="1500" b="1" dirty="0">
              <a:solidFill>
                <a:srgbClr val="323232"/>
              </a:solidFill>
            </a:endParaRPr>
          </a:p>
          <a:p>
            <a:pPr algn="l"/>
            <a:r>
              <a:rPr lang="en-AU" sz="1600" b="0" dirty="0">
                <a:solidFill>
                  <a:srgbClr val="5B5B5B"/>
                </a:solidFill>
              </a:rPr>
              <a:t>Most effective outcome for income but reduces flexibility. Reduces access to lump sums.</a:t>
            </a:r>
          </a:p>
        </p:txBody>
      </p:sp>
      <p:sp>
        <p:nvSpPr>
          <p:cNvPr id="30" name="OurApproach">
            <a:extLst>
              <a:ext uri="{FF2B5EF4-FFF2-40B4-BE49-F238E27FC236}">
                <a16:creationId xmlns:a16="http://schemas.microsoft.com/office/drawing/2014/main" id="{8CAD28D3-B733-9E7E-CCDD-104C15FB610C}"/>
              </a:ext>
            </a:extLst>
          </p:cNvPr>
          <p:cNvSpPr txBox="1">
            <a:spLocks noGrp="1"/>
          </p:cNvSpPr>
          <p:nvPr/>
        </p:nvSpPr>
        <p:spPr>
          <a:xfrm>
            <a:off x="1401563" y="5177791"/>
            <a:ext cx="9580381" cy="400049"/>
          </a:xfrm>
          <a:prstGeom prst="rect">
            <a:avLst/>
          </a:prstGeom>
        </p:spPr>
        <p:txBody>
          <a:bodyPr lIns="91440" tIns="45720" rIns="91440" bIns="45720" anchor="t">
            <a:noAutofit/>
          </a:bodyPr>
          <a:lstStyle/>
          <a:p>
            <a:pPr algn="ctr"/>
            <a:r>
              <a:rPr lang="en-US" sz="2200" b="1" dirty="0"/>
              <a:t>Whose responsibility is it to fix - the government, fund trustees or individuals?</a:t>
            </a:r>
            <a:endParaRPr lang="en-AU" sz="2200" b="1" dirty="0">
              <a:solidFill>
                <a:srgbClr val="3C69FF"/>
              </a:solidFill>
            </a:endParaRPr>
          </a:p>
        </p:txBody>
      </p:sp>
      <p:sp>
        <p:nvSpPr>
          <p:cNvPr id="99" name="Footer">
            <a:extLst>
              <a:ext uri="{FF2B5EF4-FFF2-40B4-BE49-F238E27FC236}">
                <a16:creationId xmlns:a16="http://schemas.microsoft.com/office/drawing/2014/main" id="{43584034-6A28-1FC9-D72F-C8C1A48900B4}"/>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rgbClr val="838484"/>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501371020"/>
      </p:ext>
    </p:extLst>
  </p:cSld>
  <p:clrMapOvr>
    <a:masterClrMapping/>
  </p:clrMapOvr>
</p:sld>
</file>

<file path=ppt/theme/theme1.xml><?xml version="1.0" encoding="utf-8"?>
<a:theme xmlns:a="http://schemas.openxmlformats.org/drawingml/2006/main" name="Office Theme">
  <a:themeElements>
    <a:clrScheme name="Actuaries">
      <a:dk1>
        <a:srgbClr val="000000"/>
      </a:dk1>
      <a:lt1>
        <a:srgbClr val="FFFFFF"/>
      </a:lt1>
      <a:dk2>
        <a:srgbClr val="323232"/>
      </a:dk2>
      <a:lt2>
        <a:srgbClr val="EBEBEB"/>
      </a:lt2>
      <a:accent1>
        <a:srgbClr val="3C69FF"/>
      </a:accent1>
      <a:accent2>
        <a:srgbClr val="313131"/>
      </a:accent2>
      <a:accent3>
        <a:srgbClr val="5B5B5B"/>
      </a:accent3>
      <a:accent4>
        <a:srgbClr val="838484"/>
      </a:accent4>
      <a:accent5>
        <a:srgbClr val="ADADAD"/>
      </a:accent5>
      <a:accent6>
        <a:srgbClr val="D6D6D6"/>
      </a:accent6>
      <a:hlink>
        <a:srgbClr val="0563C1"/>
      </a:hlink>
      <a:folHlink>
        <a:srgbClr val="954F72"/>
      </a:folHlink>
    </a:clrScheme>
    <a:fontScheme name="Actuaries">
      <a:majorFont>
        <a:latin typeface="ABC Oracle"/>
        <a:ea typeface=""/>
        <a:cs typeface=""/>
      </a:majorFont>
      <a:minorFont>
        <a:latin typeface="ABC Orac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MS Document" ma:contentTypeID="0x0101005B474B5874136940B1FCFFA385B6F80C00B91DFC3462D36342B5E9C63B1B6AF453" ma:contentTypeVersion="208" ma:contentTypeDescription="" ma:contentTypeScope="" ma:versionID="bad0d07f1b6e8c1b79345029eaf745f9">
  <xsd:schema xmlns:xsd="http://www.w3.org/2001/XMLSchema" xmlns:xs="http://www.w3.org/2001/XMLSchema" xmlns:p="http://schemas.microsoft.com/office/2006/metadata/properties" xmlns:ns1="http://schemas.microsoft.com/sharepoint/v3" xmlns:ns2="b9043e53-a078-4fe1-9a97-1dc890974721" xmlns:ns3="http://schemas.microsoft.com/sharepoint/v3/fields" xmlns:ns4="7c09f450-3099-4ab0-9797-308ed8a26daf" xmlns:ns5="7b3e9424-693f-4334-9dc1-37abbe098301" targetNamespace="http://schemas.microsoft.com/office/2006/metadata/properties" ma:root="true" ma:fieldsID="ada8bf7435599ade032303e531caa99a" ns1:_="" ns2:_="" ns3:_="" ns4:_="" ns5:_="">
    <xsd:import namespace="http://schemas.microsoft.com/sharepoint/v3"/>
    <xsd:import namespace="b9043e53-a078-4fe1-9a97-1dc890974721"/>
    <xsd:import namespace="http://schemas.microsoft.com/sharepoint/v3/fields"/>
    <xsd:import namespace="7c09f450-3099-4ab0-9797-308ed8a26daf"/>
    <xsd:import namespace="7b3e9424-693f-4334-9dc1-37abbe098301"/>
    <xsd:element name="properties">
      <xsd:complexType>
        <xsd:sequence>
          <xsd:element name="documentManagement">
            <xsd:complexType>
              <xsd:all>
                <xsd:element ref="ns1:_ExtendedDescription" minOccurs="0"/>
                <xsd:element ref="ns2:CMS_x0020_Document_x0020_ID" minOccurs="0"/>
                <xsd:element ref="ns2:Created-Date" minOccurs="0"/>
                <xsd:element ref="ns2:CPD" minOccurs="0"/>
                <xsd:element ref="ns2:External-link" minOccurs="0"/>
                <xsd:element ref="ns2:Membership" minOccurs="0"/>
                <xsd:element ref="ns2:No_x0020_Web_x0020_Index" minOccurs="0"/>
                <xsd:element ref="ns4:_dlc_DocIdUrl" minOccurs="0"/>
                <xsd:element ref="ns2:Start_x0020_publishing" minOccurs="0"/>
                <xsd:element ref="ns2:Level" minOccurs="0"/>
                <xsd:element ref="ns2:Age_x0020_Group" minOccurs="0"/>
                <xsd:element ref="ns2:Availability" minOccurs="0"/>
                <xsd:element ref="ns2:Stop_x0020_publishing" minOccurs="0"/>
                <xsd:element ref="ns2:Source_x0020_Document_x0020_ID" minOccurs="0"/>
                <xsd:element ref="ns2:new-release-expiry" minOccurs="0"/>
                <xsd:element ref="ns2:Region" minOccurs="0"/>
                <xsd:element ref="ns2:DMS_Type" minOccurs="0"/>
                <xsd:element ref="ns2:ifb2a14d9ef14379a3042bde0b0232b7" minOccurs="0"/>
                <xsd:element ref="ns2:na442cf9b07645d39bff0c316c917a88" minOccurs="0"/>
                <xsd:element ref="ns2:g6881e4ce23a4b13a21acda1c762ef3b" minOccurs="0"/>
                <xsd:element ref="ns2:c245b723492e46feb8c242c474f81c06" minOccurs="0"/>
                <xsd:element ref="ns2:TaxCatchAll" minOccurs="0"/>
                <xsd:element ref="ns2:TaxCatchAllLabel" minOccurs="0"/>
                <xsd:element ref="ns2:a1da6ed942364e6aa931c032ae078b9a" minOccurs="0"/>
                <xsd:element ref="ns2:lbd57a3197f24a75a016012f8260598a" minOccurs="0"/>
                <xsd:element ref="ns2:Published" minOccurs="0"/>
                <xsd:element ref="ns4:_dlc_DocId" minOccurs="0"/>
                <xsd:element ref="ns3:wic_System_Copyright" minOccurs="0"/>
                <xsd:element ref="ns4:_dlc_DocIdPersistId" minOccurs="0"/>
                <xsd:element ref="ns5:Lastupdated" minOccurs="0"/>
                <xsd:element ref="ns5: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2" nillable="true" ma:displayName="Description" ma:description="DMS 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043e53-a078-4fe1-9a97-1dc890974721" elementFormDefault="qualified">
    <xsd:import namespace="http://schemas.microsoft.com/office/2006/documentManagement/types"/>
    <xsd:import namespace="http://schemas.microsoft.com/office/infopath/2007/PartnerControls"/>
    <xsd:element name="CMS_x0020_Document_x0020_ID" ma:index="3" nillable="true" ma:displayName="CMS Document ID" ma:description="ID of the document in CMS" ma:internalName="CMS_x0020_Document_x0020_ID" ma:readOnly="false">
      <xsd:simpleType>
        <xsd:restriction base="dms:Text">
          <xsd:maxLength value="255"/>
        </xsd:restriction>
      </xsd:simpleType>
    </xsd:element>
    <xsd:element name="Created-Date" ma:index="4" nillable="true" ma:displayName="Created-Date" ma:format="DateOnly" ma:internalName="Created_x002d_Date" ma:readOnly="false">
      <xsd:simpleType>
        <xsd:restriction base="dms:DateTime"/>
      </xsd:simpleType>
    </xsd:element>
    <xsd:element name="CPD" ma:index="6" nillable="true" ma:displayName="CPD" ma:decimals="2" ma:internalName="CPD" ma:readOnly="false">
      <xsd:simpleType>
        <xsd:restriction base="dms:Number"/>
      </xsd:simpleType>
    </xsd:element>
    <xsd:element name="External-link" ma:index="13" nillable="true" ma:displayName="External-link" ma:internalName="External_x002d_link" ma:readOnly="false">
      <xsd:simpleType>
        <xsd:restriction base="dms:Text">
          <xsd:maxLength value="255"/>
        </xsd:restriction>
      </xsd:simpleType>
    </xsd:element>
    <xsd:element name="Membership" ma:index="14" nillable="true" ma:displayName="Membership" ma:internalName="Membership" ma:readOnly="false">
      <xsd:simpleType>
        <xsd:restriction base="dms:Text">
          <xsd:maxLength value="255"/>
        </xsd:restriction>
      </xsd:simpleType>
    </xsd:element>
    <xsd:element name="No_x0020_Web_x0020_Index" ma:index="15" nillable="true" ma:displayName="No Web Index" ma:default="0" ma:internalName="No_x0020_Web_x0020_Index" ma:readOnly="false">
      <xsd:simpleType>
        <xsd:restriction base="dms:Boolean"/>
      </xsd:simpleType>
    </xsd:element>
    <xsd:element name="Start_x0020_publishing" ma:index="17" nillable="true" ma:displayName="Start publishing" ma:format="DateOnly" ma:hidden="true" ma:internalName="Start_x0020_publishing" ma:readOnly="false">
      <xsd:simpleType>
        <xsd:restriction base="dms:DateTime"/>
      </xsd:simpleType>
    </xsd:element>
    <xsd:element name="Level" ma:index="18" nillable="true" ma:displayName="Level" ma:hidden="true" ma:internalName="Level" ma:readOnly="false">
      <xsd:simpleType>
        <xsd:restriction base="dms:Text">
          <xsd:maxLength value="255"/>
        </xsd:restriction>
      </xsd:simpleType>
    </xsd:element>
    <xsd:element name="Age_x0020_Group" ma:index="19" nillable="true" ma:displayName="Age Group" ma:format="Dropdown" ma:hidden="true" ma:internalName="Age_x0020_Group" ma:readOnly="false">
      <xsd:simpleType>
        <xsd:restriction base="dms:Text">
          <xsd:maxLength value="255"/>
        </xsd:restriction>
      </xsd:simpleType>
    </xsd:element>
    <xsd:element name="Availability" ma:index="20" nillable="true" ma:displayName="Availability" ma:hidden="true" ma:internalName="Availability" ma:readOnly="false">
      <xsd:simpleType>
        <xsd:restriction base="dms:Text">
          <xsd:maxLength value="255"/>
        </xsd:restriction>
      </xsd:simpleType>
    </xsd:element>
    <xsd:element name="Stop_x0020_publishing" ma:index="21" nillable="true" ma:displayName="Stop publishing" ma:format="DateOnly" ma:hidden="true" ma:internalName="Stop_x0020_publishing" ma:readOnly="false">
      <xsd:simpleType>
        <xsd:restriction base="dms:DateTime"/>
      </xsd:simpleType>
    </xsd:element>
    <xsd:element name="Source_x0020_Document_x0020_ID" ma:index="22" nillable="true" ma:displayName="Source Document ID" ma:description="ID of the document in the Team Sites" ma:hidden="true" ma:internalName="Source_x0020_Document_x0020_ID" ma:readOnly="false">
      <xsd:simpleType>
        <xsd:restriction base="dms:Text">
          <xsd:maxLength value="255"/>
        </xsd:restriction>
      </xsd:simpleType>
    </xsd:element>
    <xsd:element name="new-release-expiry" ma:index="23" nillable="true" ma:displayName="new-release-expiry" ma:format="DateOnly" ma:hidden="true" ma:internalName="new_x002d_release_x002d_expiry" ma:readOnly="false">
      <xsd:simpleType>
        <xsd:restriction base="dms:DateTime"/>
      </xsd:simpleType>
    </xsd:element>
    <xsd:element name="Region" ma:index="24" nillable="true" ma:displayName="Region" ma:hidden="true" ma:internalName="Region" ma:readOnly="false">
      <xsd:simpleType>
        <xsd:restriction base="dms:Text">
          <xsd:maxLength value="255"/>
        </xsd:restriction>
      </xsd:simpleType>
    </xsd:element>
    <xsd:element name="DMS_Type" ma:index="25" nillable="true" ma:displayName="DMS_Type" ma:hidden="true" ma:internalName="DMS_Type" ma:readOnly="false">
      <xsd:simpleType>
        <xsd:restriction base="dms:Text">
          <xsd:maxLength value="255"/>
        </xsd:restriction>
      </xsd:simpleType>
    </xsd:element>
    <xsd:element name="ifb2a14d9ef14379a3042bde0b0232b7" ma:index="26" nillable="true" ma:taxonomy="true" ma:internalName="ifb2a14d9ef14379a3042bde0b0232b7" ma:taxonomyFieldName="Prototype_Content_Types" ma:displayName="Content_Types" ma:readOnly="false" ma:default="" ma:fieldId="{2fb2a14d-9ef1-4379-a304-2bde0b0232b7}" ma:sspId="599de3cb-4d49-453d-b800-5d7115dc628a" ma:termSetId="8bf43160-4240-4a14-b9c4-81e260e50208" ma:anchorId="00000000-0000-0000-0000-000000000000" ma:open="false" ma:isKeyword="false">
      <xsd:complexType>
        <xsd:sequence>
          <xsd:element ref="pc:Terms" minOccurs="0" maxOccurs="1"/>
        </xsd:sequence>
      </xsd:complexType>
    </xsd:element>
    <xsd:element name="na442cf9b07645d39bff0c316c917a88" ma:index="28" nillable="true" ma:taxonomy="true" ma:internalName="na442cf9b07645d39bff0c316c917a88" ma:taxonomyFieldName="Prototype_Education_Programs" ma:displayName="Qualifications_and_Lifelong_Learning" ma:readOnly="false" ma:default="" ma:fieldId="{7a442cf9-b076-45d3-9bff-0c316c917a88}" ma:taxonomyMulti="true" ma:sspId="599de3cb-4d49-453d-b800-5d7115dc628a" ma:termSetId="03d00ede-6ba3-415f-b99e-a9b924b20c9b" ma:anchorId="00000000-0000-0000-0000-000000000000" ma:open="false" ma:isKeyword="false">
      <xsd:complexType>
        <xsd:sequence>
          <xsd:element ref="pc:Terms" minOccurs="0" maxOccurs="1"/>
        </xsd:sequence>
      </xsd:complexType>
    </xsd:element>
    <xsd:element name="g6881e4ce23a4b13a21acda1c762ef3b" ma:index="30" nillable="true" ma:taxonomy="true" ma:internalName="g6881e4ce23a4b13a21acda1c762ef3b" ma:taxonomyFieldName="Prototype_Event_Types" ma:displayName="Event_Types" ma:readOnly="false" ma:default="" ma:fieldId="{06881e4c-e23a-4b13-a21a-cda1c762ef3b}" ma:sspId="599de3cb-4d49-453d-b800-5d7115dc628a" ma:termSetId="c11d6ec0-8d82-4edb-a7c3-61e9562d4773" ma:anchorId="00000000-0000-0000-0000-000000000000" ma:open="false" ma:isKeyword="false">
      <xsd:complexType>
        <xsd:sequence>
          <xsd:element ref="pc:Terms" minOccurs="0" maxOccurs="1"/>
        </xsd:sequence>
      </xsd:complexType>
    </xsd:element>
    <xsd:element name="c245b723492e46feb8c242c474f81c06" ma:index="32" nillable="true" ma:taxonomy="true" ma:internalName="c245b723492e46feb8c242c474f81c06" ma:taxonomyFieldName="Prototype_Tags" ma:displayName="DMS_Tags" ma:readOnly="false" ma:fieldId="{c245b723-492e-46fe-b8c2-42c474f81c06}" ma:taxonomyMulti="true" ma:sspId="599de3cb-4d49-453d-b800-5d7115dc628a" ma:termSetId="cb3da33c-e535-4ab0-b8bc-bc8e4c95dd5f" ma:anchorId="00000000-0000-0000-0000-000000000000" ma:open="false" ma:isKeyword="false">
      <xsd:complexType>
        <xsd:sequence>
          <xsd:element ref="pc:Terms" minOccurs="0" maxOccurs="1"/>
        </xsd:sequence>
      </xsd:complexType>
    </xsd:element>
    <xsd:element name="TaxCatchAll" ma:index="33" nillable="true" ma:displayName="Taxonomy Catch All Column" ma:hidden="true" ma:list="{a99bd1f2-8352-44bd-99e3-18fccfc5b22e}" ma:internalName="TaxCatchAll" ma:readOnly="false" ma:showField="CatchAllData"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TaxCatchAllLabel" ma:index="34" nillable="true" ma:displayName="Taxonomy Catch All Column1" ma:hidden="true" ma:list="{a99bd1f2-8352-44bd-99e3-18fccfc5b22e}" ma:internalName="TaxCatchAllLabel" ma:readOnly="false" ma:showField="CatchAllDataLabel"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a1da6ed942364e6aa931c032ae078b9a" ma:index="37" nillable="true" ma:taxonomy="true" ma:internalName="a1da6ed942364e6aa931c032ae078b9a" ma:taxonomyFieldName="Prototype_CPD_Activity_Format" ma:displayName="CPD_Activity_Format" ma:readOnly="false" ma:default="" ma:fieldId="{a1da6ed9-4236-4e6a-a931-c032ae078b9a}" ma:sspId="599de3cb-4d49-453d-b800-5d7115dc628a" ma:termSetId="4bf07c46-5940-460a-b59f-14a3af91a71d" ma:anchorId="00000000-0000-0000-0000-000000000000" ma:open="false" ma:isKeyword="false">
      <xsd:complexType>
        <xsd:sequence>
          <xsd:element ref="pc:Terms" minOccurs="0" maxOccurs="1"/>
        </xsd:sequence>
      </xsd:complexType>
    </xsd:element>
    <xsd:element name="lbd57a3197f24a75a016012f8260598a" ma:index="38" nillable="true" ma:taxonomy="true" ma:internalName="lbd57a3197f24a75a016012f8260598a" ma:taxonomyFieldName="Prototype_Practice_Area" ma:displayName="Practice_Area" ma:readOnly="false" ma:default="" ma:fieldId="{5bd57a31-97f2-4a75-a016-012f8260598a}" ma:taxonomyMulti="true" ma:sspId="599de3cb-4d49-453d-b800-5d7115dc628a" ma:termSetId="82bf7a2a-7f43-4f1c-b7bb-4a3a0ba5f298" ma:anchorId="00000000-0000-0000-0000-000000000000" ma:open="false" ma:isKeyword="false">
      <xsd:complexType>
        <xsd:sequence>
          <xsd:element ref="pc:Terms" minOccurs="0" maxOccurs="1"/>
        </xsd:sequence>
      </xsd:complexType>
    </xsd:element>
    <xsd:element name="Published" ma:index="40" nillable="true" ma:displayName="Published" ma:default="0" ma:hidden="true" ma:internalName="Publishe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42" nillable="true" ma:displayName="Copyright" ma:hidden="true" ma:internalName="wic_System_Copyright"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09f450-3099-4ab0-9797-308ed8a26daf" elementFormDefault="qualified">
    <xsd:import namespace="http://schemas.microsoft.com/office/2006/documentManagement/types"/>
    <xsd:import namespace="http://schemas.microsoft.com/office/infopath/2007/PartnerControls"/>
    <xsd:element name="_dlc_DocIdUrl" ma:index="16"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 ma:index="41" nillable="true" ma:displayName="Document ID Value" ma:description="The value of the document ID assigned to this item." ma:hidden="true" ma:indexed="true" ma:internalName="_dlc_DocId" ma:readOnly="false">
      <xsd:simpleType>
        <xsd:restriction base="dms:Text"/>
      </xsd:simpleType>
    </xsd:element>
    <xsd:element name="_dlc_DocIdPersistId" ma:index="43" nillable="true" ma:displayName="Persist ID" ma:description="Keep ID on add." ma:hidden="true" ma:internalName="_dlc_DocIdPersistI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b3e9424-693f-4334-9dc1-37abbe098301" elementFormDefault="qualified">
    <xsd:import namespace="http://schemas.microsoft.com/office/2006/documentManagement/types"/>
    <xsd:import namespace="http://schemas.microsoft.com/office/infopath/2007/PartnerControls"/>
    <xsd:element name="Lastupdated" ma:index="44" nillable="true" ma:displayName="Last updated" ma:format="DateOnly" ma:internalName="Lastupdated">
      <xsd:simpleType>
        <xsd:restriction base="dms:DateTime"/>
      </xsd:simpleType>
    </xsd:element>
    <xsd:element name="MediaServiceBillingMetadata" ma:index="4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5" ma:displayName="Author"/>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dlc_DocId xmlns="7c09f450-3099-4ab0-9797-308ed8a26daf">CE6YYQN64SX3-786882053-16840</_dlc_DocId>
    <Lastupdated xmlns="7b3e9424-693f-4334-9dc1-37abbe098301" xsi:nil="true"/>
    <Stop_x0020_publishing xmlns="b9043e53-a078-4fe1-9a97-1dc890974721" xsi:nil="true"/>
    <Region xmlns="b9043e53-a078-4fe1-9a97-1dc890974721" xsi:nil="true"/>
    <No_x0020_Web_x0020_Index xmlns="b9043e53-a078-4fe1-9a97-1dc890974721">false</No_x0020_Web_x0020_Index>
    <_dlc_DocIdUrl xmlns="7c09f450-3099-4ab0-9797-308ed8a26daf">
      <Url>https://actuaries.sharepoint.com/sites/DMS/_layouts/15/DocIdRedir.aspx?ID=CE6YYQN64SX3-786882053-16840</Url>
      <Description>CE6YYQN64SX3-786882053-16840</Description>
    </_dlc_DocIdUrl>
    <Start_x0020_publishing xmlns="b9043e53-a078-4fe1-9a97-1dc890974721" xsi:nil="true"/>
    <na442cf9b07645d39bff0c316c917a88 xmlns="b9043e53-a078-4fe1-9a97-1dc890974721">
      <Terms xmlns="http://schemas.microsoft.com/office/infopath/2007/PartnerControls"/>
    </na442cf9b07645d39bff0c316c917a88>
    <Published xmlns="b9043e53-a078-4fe1-9a97-1dc890974721">false</Published>
    <Level xmlns="b9043e53-a078-4fe1-9a97-1dc890974721" xsi:nil="true"/>
    <Availability xmlns="b9043e53-a078-4fe1-9a97-1dc890974721" xsi:nil="true"/>
    <_ExtendedDescription xmlns="http://schemas.microsoft.com/sharepoint/v3">Australia's superannuation system has been remarkably successful at helping millions of people save for retirement. But saving is only half the job – and right now, the system is falling short on the other half. More than 1.5 million Australians aged 65 and over hold balances totalling over $320 billion in the accumulation phase, paying more than $2 billion in additional tax each year as a result. Despite decades of policy development, structural and behavioural barriers continue to prevent retirees from converting their savings into the regular income the system was designed to deliver.
In this presentation, Nick and David will outline the findings of their recently published Actuaries Institute Dialogue Paper, which proposes the MyIncome package – a practical, three-part reform designed to make drawing a regular income from superannuation simpler and the norm for all Australians. The package includes requiring APRA-regulated funds to offer eligible members a pre-set account-based pension from age 65, mandating that retirement income payments commence by age 75, and ensuring funds collect members' bank account details from age 60. Nick and David will discuss the rationale, design choices, and implications for funds, members, and policymakers.</_ExtendedDescription>
    <External-link xmlns="b9043e53-a078-4fe1-9a97-1dc890974721" xsi:nil="true"/>
    <c245b723492e46feb8c242c474f81c06 xmlns="b9043e53-a078-4fe1-9a97-1dc890974721">
      <Terms xmlns="http://schemas.microsoft.com/office/infopath/2007/PartnerControls">
        <TermInfo xmlns="http://schemas.microsoft.com/office/infopath/2007/PartnerControls">
          <TermName xmlns="http://schemas.microsoft.com/office/infopath/2007/PartnerControls">Past Event</TermName>
          <TermId xmlns="http://schemas.microsoft.com/office/infopath/2007/PartnerControls">81820cd3-45f0-44e5-97c3-ef5505ffe26e</TermId>
        </TermInfo>
        <TermInfo xmlns="http://schemas.microsoft.com/office/infopath/2007/PartnerControls">
          <TermName xmlns="http://schemas.microsoft.com/office/infopath/2007/PartnerControls">All Actuaries Summit</TermName>
          <TermId xmlns="http://schemas.microsoft.com/office/infopath/2007/PartnerControls">57ed7ee8-003a-406d-a47c-605a474390f3</TermId>
        </TermInfo>
      </Terms>
    </c245b723492e46feb8c242c474f81c06>
    <lbd57a3197f24a75a016012f8260598a xmlns="b9043e53-a078-4fe1-9a97-1dc890974721">
      <Terms xmlns="http://schemas.microsoft.com/office/infopath/2007/PartnerControls"/>
    </lbd57a3197f24a75a016012f8260598a>
    <ifb2a14d9ef14379a3042bde0b0232b7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82514a72-d478-4557-818e-561b0f30fbaf</TermId>
        </TermInfo>
      </Terms>
    </ifb2a14d9ef14379a3042bde0b0232b7>
    <g6881e4ce23a4b13a21acda1c762ef3b xmlns="b9043e53-a078-4fe1-9a97-1dc890974721">
      <Terms xmlns="http://schemas.microsoft.com/office/infopath/2007/PartnerControls">
        <TermInfo xmlns="http://schemas.microsoft.com/office/infopath/2007/PartnerControls">
          <TermName xmlns="http://schemas.microsoft.com/office/infopath/2007/PartnerControls">Major Events</TermName>
          <TermId xmlns="http://schemas.microsoft.com/office/infopath/2007/PartnerControls">741f9fd0-c1f0-4e98-ad79-70afc16eedf5</TermId>
        </TermInfo>
      </Terms>
    </g6881e4ce23a4b13a21acda1c762ef3b>
    <TaxCatchAll xmlns="b9043e53-a078-4fe1-9a97-1dc890974721">
      <Value>97</Value>
      <Value>33</Value>
      <Value>40</Value>
      <Value>38</Value>
      <Value>29</Value>
    </TaxCatchAll>
    <TaxCatchAllLabel xmlns="b9043e53-a078-4fe1-9a97-1dc890974721" xsi:nil="true"/>
    <_dlc_DocIdPersistId xmlns="7c09f450-3099-4ab0-9797-308ed8a26daf" xsi:nil="true"/>
    <Source_x0020_Document_x0020_ID xmlns="b9043e53-a078-4fe1-9a97-1dc890974721" xsi:nil="true"/>
    <Age_x0020_Group xmlns="b9043e53-a078-4fe1-9a97-1dc890974721" xsi:nil="true"/>
    <a1da6ed942364e6aa931c032ae078b9a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d40094d7-41bb-4670-ae67-14554674b2a3</TermId>
        </TermInfo>
      </Terms>
    </a1da6ed942364e6aa931c032ae078b9a>
    <CPD xmlns="b9043e53-a078-4fe1-9a97-1dc890974721">1</CPD>
    <Membership xmlns="b9043e53-a078-4fe1-9a97-1dc890974721" xsi:nil="true"/>
    <DMS_Type xmlns="b9043e53-a078-4fe1-9a97-1dc890974721" xsi:nil="true"/>
    <CMS_x0020_Document_x0020_ID xmlns="b9043e53-a078-4fe1-9a97-1dc890974721" xsi:nil="true"/>
    <Created-Date xmlns="b9043e53-a078-4fe1-9a97-1dc890974721">2026-05-26T14:00:00+00:00</Created-Date>
    <wic_System_Copyright xmlns="http://schemas.microsoft.com/sharepoint/v3/fields" xsi:nil="true"/>
    <new-release-expiry xmlns="b9043e53-a078-4fe1-9a97-1dc890974721" xsi:nil="true"/>
  </documentManagement>
</p:properties>
</file>

<file path=customXml/item4.xml><?xml version="1.0" encoding="utf-8"?>
<?mso-contentType ?>
<SharedContentType xmlns="Microsoft.SharePoint.Taxonomy.ContentTypeSync" SourceId="599de3cb-4d49-453d-b800-5d7115dc628a" ContentTypeId="0x0101005B474B5874136940B1FCFFA385B6F80C" PreviousValue="false"/>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D1C5BB3B-F372-43FF-9698-4AAF69CFC0DE}">
  <ds:schemaRefs>
    <ds:schemaRef ds:uri="http://schemas.microsoft.com/sharepoint/v3/contenttype/forms"/>
  </ds:schemaRefs>
</ds:datastoreItem>
</file>

<file path=customXml/itemProps2.xml><?xml version="1.0" encoding="utf-8"?>
<ds:datastoreItem xmlns:ds="http://schemas.openxmlformats.org/officeDocument/2006/customXml" ds:itemID="{33DBDF85-36B4-48BD-8785-D48F79A9DA4A}"/>
</file>

<file path=customXml/itemProps3.xml><?xml version="1.0" encoding="utf-8"?>
<ds:datastoreItem xmlns:ds="http://schemas.openxmlformats.org/officeDocument/2006/customXml" ds:itemID="{23A7F36D-13F6-4DF0-A1FA-99BF5BE8352E}">
  <ds:schemaRefs>
    <ds:schemaRef ds:uri="http://schemas.microsoft.com/office/2006/metadata/properties"/>
    <ds:schemaRef ds:uri="http://schemas.microsoft.com/office/infopath/2007/PartnerControls"/>
    <ds:schemaRef ds:uri="5fb66992-734b-4aff-a197-478e72cbcc6e"/>
    <ds:schemaRef ds:uri="ae420036-3ea8-428d-a088-a73cb9493f2c"/>
    <ds:schemaRef ds:uri="3138fe39-45e2-4243-b4f0-a56ce41f1c6e"/>
    <ds:schemaRef ds:uri="7e948e1f-1c1f-44ca-b8c3-272baaf9988d"/>
    <ds:schemaRef ds:uri="b9043e53-a078-4fe1-9a97-1dc890974721"/>
  </ds:schemaRefs>
</ds:datastoreItem>
</file>

<file path=customXml/itemProps4.xml><?xml version="1.0" encoding="utf-8"?>
<ds:datastoreItem xmlns:ds="http://schemas.openxmlformats.org/officeDocument/2006/customXml" ds:itemID="{15222F57-E9EB-4D2B-A559-127F7DABC439}"/>
</file>

<file path=customXml/itemProps5.xml><?xml version="1.0" encoding="utf-8"?>
<ds:datastoreItem xmlns:ds="http://schemas.openxmlformats.org/officeDocument/2006/customXml" ds:itemID="{372F8445-075E-4D72-89A7-4B8CEAB062C1}"/>
</file>

<file path=docProps/app.xml><?xml version="1.0" encoding="utf-8"?>
<Properties xmlns="http://schemas.openxmlformats.org/officeDocument/2006/extended-properties" xmlns:vt="http://schemas.openxmlformats.org/officeDocument/2006/docPropsVTypes">
  <TotalTime>1008</TotalTime>
  <Words>1347</Words>
  <Application>Microsoft Office PowerPoint</Application>
  <PresentationFormat>Widescreen</PresentationFormat>
  <Paragraphs>247</Paragraphs>
  <Slides>18</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ABC Oracle</vt:lpstr>
      <vt:lpstr>ABC Oracle Medium</vt:lpstr>
      <vt:lpstr>Aptos Narrow</vt:lpstr>
      <vt:lpstr>Arial</vt:lpstr>
      <vt:lpstr>Calibri</vt:lpstr>
      <vt:lpstr>Courier New</vt:lpstr>
      <vt:lpstr>Office Theme</vt:lpstr>
      <vt:lpstr>It’s time: How to turn super into a retirement income system</vt:lpstr>
      <vt:lpstr>PowerPoint Presentation</vt:lpstr>
      <vt:lpstr>Introduction</vt:lpstr>
      <vt:lpstr>Introduction</vt:lpstr>
      <vt:lpstr>Introduction</vt:lpstr>
      <vt:lpstr>Options</vt:lpstr>
      <vt:lpstr>Options</vt:lpstr>
      <vt:lpstr>Options</vt:lpstr>
      <vt:lpstr>Options</vt:lpstr>
      <vt:lpstr>Our ‘MyIncome’ proposal</vt:lpstr>
      <vt:lpstr>Our ‘MyIncome’ proposal</vt:lpstr>
      <vt:lpstr>Our ‘MyIncome’ proposal</vt:lpstr>
      <vt:lpstr>Changes needed and some implications</vt:lpstr>
      <vt:lpstr>Reactions to MyIncome proposal</vt:lpstr>
      <vt:lpstr>PowerPoint Presentation</vt:lpstr>
      <vt:lpstr>An evolution not a revolution</vt:lpstr>
      <vt:lpstr>Questions, feedback and discussion</vt:lpstr>
      <vt:lpstr>Improvement in financial position resulting from transfer to pension phase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Summit 2026: It's Time: Here's How to Turn Superannuation into a Retirement Income System</dc:title>
  <dc:creator>Nick Callil, David Knox AM</dc:creator>
  <cp:lastModifiedBy>Nick Callil</cp:lastModifiedBy>
  <cp:revision>29</cp:revision>
  <dcterms:created xsi:type="dcterms:W3CDTF">2023-05-24T00:01:03Z</dcterms:created>
  <dcterms:modified xsi:type="dcterms:W3CDTF">2026-05-23T06:23:45Z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0x0101005B474B5874136940B1FCFFA385B6F80C00B91DFC3462D36342B5E9C63B1B6AF453</vt:lpwstr>
  </property>
  <property fmtid="{D5CDD505-2E9C-101B-9397-08002B2CF9AE}" pid="3" name="MediaServiceImageTags">
    <vt:lpwstr/>
  </property>
  <property fmtid="{D5CDD505-2E9C-101B-9397-08002B2CF9AE}" pid="4" name="lcf76f155ced4ddcb4097134ff3c332f">
    <vt:lpwstr/>
  </property>
  <property fmtid="{D5CDD505-2E9C-101B-9397-08002B2CF9AE}" pid="5" name="TaxCatchAll">
    <vt:lpwstr/>
  </property>
  <property fmtid="{D5CDD505-2E9C-101B-9397-08002B2CF9AE}" pid="6" name="MSIP_Label_38f1469a-2c2a-4aee-b92b-090d4c5468ff_Enabled">
    <vt:lpwstr>true</vt:lpwstr>
  </property>
  <property fmtid="{D5CDD505-2E9C-101B-9397-08002B2CF9AE}" pid="7" name="MSIP_Label_38f1469a-2c2a-4aee-b92b-090d4c5468ff_SetDate">
    <vt:lpwstr>2026-04-17T00:42:50Z</vt:lpwstr>
  </property>
  <property fmtid="{D5CDD505-2E9C-101B-9397-08002B2CF9AE}" pid="8" name="MSIP_Label_38f1469a-2c2a-4aee-b92b-090d4c5468ff_Method">
    <vt:lpwstr>Standard</vt:lpwstr>
  </property>
  <property fmtid="{D5CDD505-2E9C-101B-9397-08002B2CF9AE}" pid="9" name="MSIP_Label_38f1469a-2c2a-4aee-b92b-090d4c5468ff_Name">
    <vt:lpwstr>Confidential - Unmarked</vt:lpwstr>
  </property>
  <property fmtid="{D5CDD505-2E9C-101B-9397-08002B2CF9AE}" pid="10" name="MSIP_Label_38f1469a-2c2a-4aee-b92b-090d4c5468ff_SiteId">
    <vt:lpwstr>2a6e6092-73e4-4752-b1a5-477a17f5056d</vt:lpwstr>
  </property>
  <property fmtid="{D5CDD505-2E9C-101B-9397-08002B2CF9AE}" pid="11" name="MSIP_Label_38f1469a-2c2a-4aee-b92b-090d4c5468ff_ActionId">
    <vt:lpwstr>c5667271-f590-4f42-9197-4f0926117813</vt:lpwstr>
  </property>
  <property fmtid="{D5CDD505-2E9C-101B-9397-08002B2CF9AE}" pid="12" name="MSIP_Label_38f1469a-2c2a-4aee-b92b-090d4c5468ff_ContentBits">
    <vt:lpwstr>0</vt:lpwstr>
  </property>
  <property fmtid="{D5CDD505-2E9C-101B-9397-08002B2CF9AE}" pid="13" name="MSIP_Label_38f1469a-2c2a-4aee-b92b-090d4c5468ff_Tag">
    <vt:lpwstr>10, 3, 0, 1</vt:lpwstr>
  </property>
  <property fmtid="{D5CDD505-2E9C-101B-9397-08002B2CF9AE}" pid="14" name="_dlc_DocIdItemGuid">
    <vt:lpwstr>14077058-fee6-476d-af8d-ba9626f73eee</vt:lpwstr>
  </property>
  <property fmtid="{D5CDD505-2E9C-101B-9397-08002B2CF9AE}" pid="15" name="Prototype_Education_Programs">
    <vt:lpwstr/>
  </property>
  <property fmtid="{D5CDD505-2E9C-101B-9397-08002B2CF9AE}" pid="16" name="Prototype_CPD_Activity_Format">
    <vt:lpwstr>33;#Presentation Slides|d40094d7-41bb-4670-ae67-14554674b2a3</vt:lpwstr>
  </property>
  <property fmtid="{D5CDD505-2E9C-101B-9397-08002B2CF9AE}" pid="17" name="Prototype_Practice_Area">
    <vt:lpwstr/>
  </property>
  <property fmtid="{D5CDD505-2E9C-101B-9397-08002B2CF9AE}" pid="18" name="Prototype_Content_Types">
    <vt:lpwstr>29;#Presentation slides|82514a72-d478-4557-818e-561b0f30fbaf</vt:lpwstr>
  </property>
  <property fmtid="{D5CDD505-2E9C-101B-9397-08002B2CF9AE}" pid="19" name="Prototype_Tags">
    <vt:lpwstr>40;#Past Event|81820cd3-45f0-44e5-97c3-ef5505ffe26e;#97;#All Actuaries Summit|57ed7ee8-003a-406d-a47c-605a474390f3</vt:lpwstr>
  </property>
  <property fmtid="{D5CDD505-2E9C-101B-9397-08002B2CF9AE}" pid="20" name="Prototype_Event_Types">
    <vt:lpwstr>38;#Major Events|741f9fd0-c1f0-4e98-ad79-70afc16eedf5</vt:lpwstr>
  </property>
</Properties>
</file>