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Override PartName="/docProps/core.xml" ContentType="application/vnd.openxmlformats-package.core-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9" r:id="rId5"/>
  </p:sldMasterIdLst>
  <p:notesMasterIdLst>
    <p:notesMasterId r:id="rId14"/>
  </p:notesMasterIdLst>
  <p:handoutMasterIdLst>
    <p:handoutMasterId r:id="rId15"/>
  </p:handoutMasterIdLst>
  <p:sldIdLst>
    <p:sldId id="256" r:id="rId6"/>
    <p:sldId id="334" r:id="rId7"/>
    <p:sldId id="343" r:id="rId8"/>
    <p:sldId id="344" r:id="rId9"/>
    <p:sldId id="345" r:id="rId10"/>
    <p:sldId id="346" r:id="rId11"/>
    <p:sldId id="347" r:id="rId12"/>
    <p:sldId id="34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96D606-53F7-4EE8-AD8E-33717E59D73B}" v="48" dt="2026-05-20T23:15:11.338"/>
    <p1510:client id="{9A181D99-3FA8-4F8F-A8E9-2FE7707AACAF}" v="1286" dt="2026-05-20T23:32:25.4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9578" autoAdjust="0"/>
  </p:normalViewPr>
  <p:slideViewPr>
    <p:cSldViewPr snapToGrid="0">
      <p:cViewPr varScale="1">
        <p:scale>
          <a:sx n="79" d="100"/>
          <a:sy n="79" d="100"/>
        </p:scale>
        <p:origin x="564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customXml" Target="../customXml/item4.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 Id="rId22" Type="http://schemas.openxmlformats.org/officeDocument/2006/relationships/customXml" Target="../customXml/item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C7821C-990A-77CB-58B2-6572C039011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2BCDAE57-6599-A047-BE4C-56BBCD929FC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17D066D-CF73-40EC-950D-44B4290E9848}" type="datetimeFigureOut">
              <a:rPr lang="en-AU" smtClean="0"/>
              <a:t>22/05/2026</a:t>
            </a:fld>
            <a:endParaRPr lang="en-AU"/>
          </a:p>
        </p:txBody>
      </p:sp>
      <p:sp>
        <p:nvSpPr>
          <p:cNvPr id="4" name="Footer Placeholder 3">
            <a:extLst>
              <a:ext uri="{FF2B5EF4-FFF2-40B4-BE49-F238E27FC236}">
                <a16:creationId xmlns:a16="http://schemas.microsoft.com/office/drawing/2014/main" id="{7001AECB-8270-F24A-D3AF-0D85DCC632F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D943493B-4421-93F7-F434-019D2B99175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E03BC4-CA91-4B8C-B2E8-5D62A2E14607}" type="slidenum">
              <a:rPr lang="en-AU" smtClean="0"/>
              <a:t>‹#›</a:t>
            </a:fld>
            <a:endParaRPr lang="en-AU"/>
          </a:p>
        </p:txBody>
      </p:sp>
    </p:spTree>
    <p:extLst>
      <p:ext uri="{BB962C8B-B14F-4D97-AF65-F5344CB8AC3E}">
        <p14:creationId xmlns:p14="http://schemas.microsoft.com/office/powerpoint/2010/main" val="5622588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2AFA62-3ACA-405E-A48D-8305D25651E6}" type="datetimeFigureOut">
              <a:rPr lang="en-AU" smtClean="0"/>
              <a:t>22/05/2026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F37F43-88C7-48DA-8AF9-C35E8F5DDB39}" type="slidenum">
              <a:rPr lang="en-AU" smtClean="0"/>
              <a:t>‹#›</a:t>
            </a:fld>
            <a:endParaRPr lang="en-AU"/>
          </a:p>
        </p:txBody>
      </p:sp>
    </p:spTree>
    <p:extLst>
      <p:ext uri="{BB962C8B-B14F-4D97-AF65-F5344CB8AC3E}">
        <p14:creationId xmlns:p14="http://schemas.microsoft.com/office/powerpoint/2010/main" val="321655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buNone/>
            </a:pPr>
            <a:r>
              <a:rPr lang="en-AU" sz="1200" b="1" i="0" u="none" strike="noStrike" cap="none" baseline="0" dirty="0">
                <a:solidFill>
                  <a:srgbClr val="000000"/>
                </a:solidFill>
                <a:effectLst/>
                <a:latin typeface="Arial"/>
                <a:ea typeface="Arial"/>
                <a:cs typeface="Arial"/>
                <a:sym typeface="Arial"/>
              </a:rPr>
              <a:t>Introduction</a:t>
            </a:r>
          </a:p>
          <a:p>
            <a:pPr marL="158750" lvl="0" indent="0">
              <a:buNone/>
            </a:pPr>
            <a:endParaRPr lang="en-AU" sz="1200" b="1" i="0" u="none" strike="noStrike" cap="none" baseline="0" dirty="0">
              <a:solidFill>
                <a:srgbClr val="000000"/>
              </a:solidFill>
              <a:effectLst/>
              <a:latin typeface="Arial"/>
              <a:ea typeface="Arial"/>
              <a:cs typeface="Arial"/>
              <a:sym typeface="Arial"/>
            </a:endParaRPr>
          </a:p>
          <a:p>
            <a:pPr marL="330200" lvl="0" indent="-171450">
              <a:buFont typeface="Arial" panose="020B0604020202020204" pitchFamily="34" charset="0"/>
              <a:buChar char="•"/>
            </a:pPr>
            <a:r>
              <a:rPr lang="en-AU" sz="1200" b="0" i="0" u="none" strike="noStrike" kern="1200" cap="none" baseline="0" dirty="0">
                <a:solidFill>
                  <a:schemeClr val="tx1"/>
                </a:solidFill>
                <a:effectLst/>
                <a:latin typeface="+mn-lt"/>
                <a:ea typeface="+mn-ea"/>
                <a:cs typeface="+mn-cs"/>
                <a:sym typeface="Arial"/>
              </a:rPr>
              <a:t>Thanks Ian and I’d like to acknowledge the </a:t>
            </a:r>
            <a:r>
              <a:rPr lang="en-GB" sz="1200" b="0" i="0" kern="1200" dirty="0">
                <a:solidFill>
                  <a:schemeClr val="tx1"/>
                </a:solidFill>
                <a:effectLst/>
                <a:latin typeface="+mn-lt"/>
                <a:ea typeface="+mn-ea"/>
                <a:cs typeface="+mn-cs"/>
              </a:rPr>
              <a:t>Traditional Owners of </a:t>
            </a:r>
            <a:r>
              <a:rPr lang="en-GB" sz="1200" b="0" i="0" kern="1200" dirty="0" err="1">
                <a:solidFill>
                  <a:schemeClr val="tx1"/>
                </a:solidFill>
                <a:effectLst/>
                <a:latin typeface="+mn-lt"/>
                <a:ea typeface="+mn-ea"/>
                <a:cs typeface="+mn-cs"/>
              </a:rPr>
              <a:t>Narrm</a:t>
            </a:r>
            <a:r>
              <a:rPr lang="en-GB" sz="1200" b="0" i="0" kern="1200" dirty="0">
                <a:solidFill>
                  <a:schemeClr val="tx1"/>
                </a:solidFill>
                <a:effectLst/>
                <a:latin typeface="+mn-lt"/>
                <a:ea typeface="+mn-ea"/>
                <a:cs typeface="+mn-cs"/>
              </a:rPr>
              <a:t>, the </a:t>
            </a:r>
            <a:r>
              <a:rPr lang="en-GB" sz="1200" b="0" i="0" kern="1200" dirty="0" err="1">
                <a:solidFill>
                  <a:schemeClr val="tx1"/>
                </a:solidFill>
                <a:effectLst/>
                <a:latin typeface="+mn-lt"/>
                <a:ea typeface="+mn-ea"/>
                <a:cs typeface="+mn-cs"/>
              </a:rPr>
              <a:t>Wurundjeri</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Woi</a:t>
            </a:r>
            <a:r>
              <a:rPr lang="en-GB" sz="1200" b="0" i="0" kern="1200" dirty="0">
                <a:solidFill>
                  <a:schemeClr val="tx1"/>
                </a:solidFill>
                <a:effectLst/>
                <a:latin typeface="+mn-lt"/>
                <a:ea typeface="+mn-ea"/>
                <a:cs typeface="+mn-cs"/>
              </a:rPr>
              <a:t> Wurrung people of the Kulin Nation. I pay my respects to their Elders past and present, and to Elders of all First Nations communities who may be in the audience today</a:t>
            </a:r>
          </a:p>
          <a:p>
            <a:pPr marL="330200" lvl="0" indent="-171450">
              <a:buFont typeface="Arial" panose="020B0604020202020204" pitchFamily="34" charset="0"/>
              <a:buChar char="•"/>
            </a:pPr>
            <a:r>
              <a:rPr lang="en-GB" sz="1200" b="0" i="0" u="none" strike="noStrike" kern="1200" cap="none" baseline="0" dirty="0">
                <a:solidFill>
                  <a:schemeClr val="tx1"/>
                </a:solidFill>
                <a:effectLst/>
                <a:latin typeface="+mn-lt"/>
                <a:ea typeface="+mn-ea"/>
                <a:cs typeface="+mn-cs"/>
                <a:sym typeface="Arial"/>
              </a:rPr>
              <a:t>I’ve been asked to speak to today about the changing attitudes to disability, mental health and wellbeing and expectations about insurance coverage.</a:t>
            </a:r>
          </a:p>
          <a:p>
            <a:pPr marL="330200" lvl="0" indent="-171450">
              <a:buFont typeface="Arial" panose="020B0604020202020204" pitchFamily="34" charset="0"/>
              <a:buChar char="•"/>
            </a:pPr>
            <a:r>
              <a:rPr lang="en-GB" sz="1200" b="0" i="0" u="none" strike="noStrike" kern="1200" cap="none" baseline="0" dirty="0">
                <a:solidFill>
                  <a:schemeClr val="tx1"/>
                </a:solidFill>
                <a:effectLst/>
                <a:latin typeface="+mn-lt"/>
                <a:ea typeface="+mn-ea"/>
                <a:cs typeface="+mn-cs"/>
                <a:sym typeface="Arial"/>
              </a:rPr>
              <a:t>Before I do I think it would be good though to clarify what I can’t speak to first:</a:t>
            </a:r>
            <a:endParaRPr lang="en-AU" sz="1200" b="0" i="0" u="none" strike="noStrike" cap="none" baseline="0"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83F37F43-88C7-48DA-8AF9-C35E8F5DDB39}" type="slidenum">
              <a:rPr lang="en-AU" smtClean="0"/>
              <a:t>1</a:t>
            </a:fld>
            <a:endParaRPr lang="en-AU"/>
          </a:p>
        </p:txBody>
      </p:sp>
    </p:spTree>
    <p:extLst>
      <p:ext uri="{BB962C8B-B14F-4D97-AF65-F5344CB8AC3E}">
        <p14:creationId xmlns:p14="http://schemas.microsoft.com/office/powerpoint/2010/main" val="4152946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GB" b="0" dirty="0"/>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I can’t speak to </a:t>
            </a:r>
            <a:r>
              <a:rPr lang="en-GB" sz="1200" b="1" i="0" u="none" strike="noStrike" kern="1200" baseline="0" dirty="0">
                <a:solidFill>
                  <a:schemeClr val="tx1"/>
                </a:solidFill>
                <a:latin typeface="+mn-lt"/>
                <a:ea typeface="+mn-ea"/>
                <a:cs typeface="+mn-cs"/>
              </a:rPr>
              <a:t>the data</a:t>
            </a:r>
            <a:r>
              <a:rPr lang="en-GB" sz="1200" b="0" i="0" u="none" strike="noStrike" kern="1200" baseline="0" dirty="0">
                <a:solidFill>
                  <a:schemeClr val="tx1"/>
                </a:solidFill>
                <a:latin typeface="+mn-lt"/>
                <a:ea typeface="+mn-ea"/>
                <a:cs typeface="+mn-cs"/>
              </a:rPr>
              <a:t>. </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I’m not here to question the data that has been put forward by various bodies going to the rising numbers of mental health claims in TPD or income protection, I won’t talk about how old it is and how hasn’t been updated </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I can’t really speak to the historical trends in the prevalence of mental illness (severe or otherwise) either</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I also won’t be putting forward any views on why there these trends are occurring – be it increased awareness and societal support to discuss mental health issues openly, the impact of COVID and or any views with respect to any particular generation – Z, Y, X or any other letter of the alphabet.</a:t>
            </a:r>
          </a:p>
          <a:p>
            <a:pPr marL="171450" indent="-171450">
              <a:buFont typeface="Arial" panose="020B0604020202020204" pitchFamily="34" charset="0"/>
              <a:buChar char="•"/>
            </a:pPr>
            <a:endParaRPr lang="en-GB"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83F37F43-88C7-48DA-8AF9-C35E8F5DDB39}" type="slidenum">
              <a:rPr lang="en-AU" smtClean="0"/>
              <a:t>2</a:t>
            </a:fld>
            <a:endParaRPr lang="en-AU"/>
          </a:p>
        </p:txBody>
      </p:sp>
    </p:spTree>
    <p:extLst>
      <p:ext uri="{BB962C8B-B14F-4D97-AF65-F5344CB8AC3E}">
        <p14:creationId xmlns:p14="http://schemas.microsoft.com/office/powerpoint/2010/main" val="2017085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A7306-50AB-C2DB-9E0D-00722DC089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B8E4F9-2C06-7A51-0E5E-7A2552D206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3CC9AF-F999-37E2-DF5B-7A58E8211771}"/>
              </a:ext>
            </a:extLst>
          </p:cNvPr>
          <p:cNvSpPr>
            <a:spLocks noGrp="1"/>
          </p:cNvSpPr>
          <p:nvPr>
            <p:ph type="body" idx="1"/>
          </p:nvPr>
        </p:nvSpPr>
        <p:spPr/>
        <p:txBody>
          <a:bodyPr/>
          <a:lstStyle/>
          <a:p>
            <a:pPr marL="171450" lvl="0" indent="-171450">
              <a:buFont typeface="Arial" panose="020B0604020202020204" pitchFamily="34" charset="0"/>
              <a:buChar char="•"/>
            </a:pPr>
            <a:r>
              <a:rPr lang="en-GB" b="0"/>
              <a:t>What I can speak to though is the experience of clients that we hear from on Financial Rights’ Insurance Law Service and their interactions with the life insurance sector – especially with respect to its treatment of people with mental health conditions.</a:t>
            </a:r>
          </a:p>
          <a:p>
            <a:pPr marL="171450" lvl="0" indent="-171450">
              <a:buFont typeface="Arial" panose="020B0604020202020204" pitchFamily="34" charset="0"/>
              <a:buChar char="•"/>
            </a:pPr>
            <a:r>
              <a:rPr lang="en-GB" b="0"/>
              <a:t>What I can lay out is the ways they are impacted - and disappointed by - the sector and</a:t>
            </a:r>
          </a:p>
          <a:p>
            <a:pPr marL="171450" lvl="0" indent="-171450">
              <a:buFont typeface="Arial" panose="020B0604020202020204" pitchFamily="34" charset="0"/>
              <a:buChar char="•"/>
            </a:pPr>
            <a:r>
              <a:rPr lang="en-GB" b="0"/>
              <a:t>their current and future expectations when doing so </a:t>
            </a:r>
          </a:p>
          <a:p>
            <a:pPr marL="171450" lvl="0" indent="-171450">
              <a:buFont typeface="Arial" panose="020B0604020202020204" pitchFamily="34" charset="0"/>
              <a:buChar char="•"/>
            </a:pPr>
            <a:r>
              <a:rPr lang="en-GB" b="0"/>
              <a:t>So let me detail one story reported in The Australian last year.</a:t>
            </a:r>
          </a:p>
          <a:p>
            <a:pPr marL="171450" lvl="0" indent="-171450">
              <a:buFont typeface="Arial" panose="020B0604020202020204" pitchFamily="34" charset="0"/>
              <a:buChar char="•"/>
            </a:pPr>
            <a:endParaRPr lang="en-GB" b="0"/>
          </a:p>
        </p:txBody>
      </p:sp>
      <p:sp>
        <p:nvSpPr>
          <p:cNvPr id="4" name="Slide Number Placeholder 3">
            <a:extLst>
              <a:ext uri="{FF2B5EF4-FFF2-40B4-BE49-F238E27FC236}">
                <a16:creationId xmlns:a16="http://schemas.microsoft.com/office/drawing/2014/main" id="{26F644B6-2ABA-6FDB-CF4A-7F3BE1C40CCE}"/>
              </a:ext>
            </a:extLst>
          </p:cNvPr>
          <p:cNvSpPr>
            <a:spLocks noGrp="1"/>
          </p:cNvSpPr>
          <p:nvPr>
            <p:ph type="sldNum" sz="quarter" idx="5"/>
          </p:nvPr>
        </p:nvSpPr>
        <p:spPr/>
        <p:txBody>
          <a:bodyPr/>
          <a:lstStyle/>
          <a:p>
            <a:fld id="{83F37F43-88C7-48DA-8AF9-C35E8F5DDB39}" type="slidenum">
              <a:rPr lang="en-AU" smtClean="0"/>
              <a:t>3</a:t>
            </a:fld>
            <a:endParaRPr lang="en-AU"/>
          </a:p>
        </p:txBody>
      </p:sp>
    </p:spTree>
    <p:extLst>
      <p:ext uri="{BB962C8B-B14F-4D97-AF65-F5344CB8AC3E}">
        <p14:creationId xmlns:p14="http://schemas.microsoft.com/office/powerpoint/2010/main" val="2215689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B009B-6B12-7A78-D495-0FB8E1F57C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246977-FA92-DDF6-2750-1CB727B94D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553BB8-E81E-8638-98F9-3B700726DD11}"/>
              </a:ext>
            </a:extLst>
          </p:cNvPr>
          <p:cNvSpPr>
            <a:spLocks noGrp="1"/>
          </p:cNvSpPr>
          <p:nvPr>
            <p:ph type="body" idx="1"/>
          </p:nvPr>
        </p:nvSpPr>
        <p:spPr/>
        <p:txBody>
          <a:bodyPr/>
          <a:lstStyle/>
          <a:p>
            <a:pPr marL="171450" indent="-171450">
              <a:buFont typeface="Arial" panose="020B0604020202020204" pitchFamily="34" charset="0"/>
              <a:buChar char="•"/>
            </a:pPr>
            <a:r>
              <a:rPr lang="en-GB" dirty="0"/>
              <a:t>Veronika </a:t>
            </a:r>
            <a:r>
              <a:rPr lang="en-GB" dirty="0" err="1"/>
              <a:t>Birnkammer</a:t>
            </a:r>
            <a:r>
              <a:rPr lang="en-GB" dirty="0"/>
              <a:t> was knocked back when she applied for life insurance and income protection after she told the insurer she had ADHD. </a:t>
            </a:r>
          </a:p>
          <a:p>
            <a:pPr marL="171450" indent="-171450">
              <a:buFont typeface="Arial" panose="020B0604020202020204" pitchFamily="34" charset="0"/>
              <a:buChar char="•"/>
            </a:pPr>
            <a:r>
              <a:rPr lang="en-GB" dirty="0"/>
              <a:t>“As part of the application form they asked about mental health issues; I just added the anxiety that I’d been diagnosed with 20 years ago. Then it also asked about neurodivergence. I have ADHD … and I added that, but not as a mental health issue, because it’s not” </a:t>
            </a:r>
          </a:p>
          <a:p>
            <a:pPr marL="171450" indent="-171450">
              <a:buFont typeface="Arial" panose="020B0604020202020204" pitchFamily="34" charset="0"/>
              <a:buChar char="•"/>
            </a:pPr>
            <a:r>
              <a:rPr lang="en-GB" dirty="0"/>
              <a:t>“Then when I submitted it I got what I suspected is an automated response saying that I can’t be offered insurance based on the information I provided. </a:t>
            </a:r>
          </a:p>
          <a:p>
            <a:pPr marL="171450" indent="-171450">
              <a:buFont typeface="Arial" panose="020B0604020202020204" pitchFamily="34" charset="0"/>
              <a:buChar char="•"/>
            </a:pPr>
            <a:r>
              <a:rPr lang="en-GB" dirty="0"/>
              <a:t>“It had other questions around: Does the ADHD impact my work? Does it impact my life? And I answered ‘no’ to all of those questions, but it didn’t seem to make a difference.” </a:t>
            </a:r>
          </a:p>
          <a:p>
            <a:pPr marL="171450" indent="-171450">
              <a:buFont typeface="Arial" panose="020B0604020202020204" pitchFamily="34" charset="0"/>
              <a:buChar char="•"/>
            </a:pPr>
            <a:r>
              <a:rPr lang="en-GB" dirty="0"/>
              <a:t>Two of Ms </a:t>
            </a:r>
            <a:r>
              <a:rPr lang="en-GB" dirty="0" err="1"/>
              <a:t>Birnkammer’s</a:t>
            </a:r>
            <a:r>
              <a:rPr lang="en-GB" dirty="0"/>
              <a:t> children have ADHD and autism, increasing her anger that the life insurance sector seems not to have kept pace with social attitudes to destigmatise mental health. </a:t>
            </a:r>
          </a:p>
          <a:p>
            <a:pPr marL="171450" indent="-171450">
              <a:buFont typeface="Arial" panose="020B0604020202020204" pitchFamily="34" charset="0"/>
              <a:buChar char="•"/>
            </a:pPr>
            <a:r>
              <a:rPr lang="en-GB" dirty="0"/>
              <a:t>“It’s a very blunt instrument they are using, and it’s doing nothing to dispel the myth that people who are neurodivergent aren’t contributing to society as much as anybody else,” she said. </a:t>
            </a:r>
          </a:p>
          <a:p>
            <a:pPr marL="171450" indent="-171450">
              <a:buFont typeface="Arial" panose="020B0604020202020204" pitchFamily="34" charset="0"/>
              <a:buChar char="•"/>
            </a:pPr>
            <a:r>
              <a:rPr lang="en-GB" dirty="0"/>
              <a:t>“I found it really confronting that something that’s just inherent in a person from when we’re born – whether that’s ADHD (or being) autistic – is immediately seen as a risk. </a:t>
            </a:r>
          </a:p>
          <a:p>
            <a:pPr marL="171450" indent="-171450">
              <a:buFont typeface="Arial" panose="020B0604020202020204" pitchFamily="34" charset="0"/>
              <a:buChar char="•"/>
            </a:pPr>
            <a:r>
              <a:rPr lang="en-GB" dirty="0"/>
              <a:t>“It’s the same for my children, and that’s what made me feel sad for them. I don’t want them growing up thinking they’re a risk to society, or a risk in general.”</a:t>
            </a:r>
          </a:p>
          <a:p>
            <a:endParaRPr lang="en-GB" sz="1600" dirty="0"/>
          </a:p>
          <a:p>
            <a:endParaRPr lang="en-GB" sz="1600" dirty="0"/>
          </a:p>
          <a:p>
            <a:endParaRPr lang="en-GB" sz="1600" dirty="0"/>
          </a:p>
          <a:p>
            <a:endParaRPr lang="en-GB" sz="1600" dirty="0"/>
          </a:p>
          <a:p>
            <a:pPr marL="171450" lvl="0" indent="-171450">
              <a:buFont typeface="Arial" panose="020B0604020202020204" pitchFamily="34" charset="0"/>
              <a:buChar char="•"/>
            </a:pPr>
            <a:endParaRPr lang="en-GB" b="0" dirty="0"/>
          </a:p>
        </p:txBody>
      </p:sp>
      <p:sp>
        <p:nvSpPr>
          <p:cNvPr id="4" name="Slide Number Placeholder 3">
            <a:extLst>
              <a:ext uri="{FF2B5EF4-FFF2-40B4-BE49-F238E27FC236}">
                <a16:creationId xmlns:a16="http://schemas.microsoft.com/office/drawing/2014/main" id="{CDD49277-9E93-250D-48C8-21B17C77A936}"/>
              </a:ext>
            </a:extLst>
          </p:cNvPr>
          <p:cNvSpPr>
            <a:spLocks noGrp="1"/>
          </p:cNvSpPr>
          <p:nvPr>
            <p:ph type="sldNum" sz="quarter" idx="5"/>
          </p:nvPr>
        </p:nvSpPr>
        <p:spPr/>
        <p:txBody>
          <a:bodyPr/>
          <a:lstStyle/>
          <a:p>
            <a:fld id="{83F37F43-88C7-48DA-8AF9-C35E8F5DDB39}" type="slidenum">
              <a:rPr lang="en-AU" smtClean="0"/>
              <a:t>4</a:t>
            </a:fld>
            <a:endParaRPr lang="en-AU"/>
          </a:p>
        </p:txBody>
      </p:sp>
    </p:spTree>
    <p:extLst>
      <p:ext uri="{BB962C8B-B14F-4D97-AF65-F5344CB8AC3E}">
        <p14:creationId xmlns:p14="http://schemas.microsoft.com/office/powerpoint/2010/main" val="27844545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A7019-D53D-EBB6-9B4E-E89AE75571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20CE46-D76D-EE4B-980E-76CC1CDB1E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61E004-2CC0-BEDA-123C-789D550C6394}"/>
              </a:ext>
            </a:extLst>
          </p:cNvPr>
          <p:cNvSpPr>
            <a:spLocks noGrp="1"/>
          </p:cNvSpPr>
          <p:nvPr>
            <p:ph type="body" idx="1"/>
          </p:nvPr>
        </p:nvSpPr>
        <p:spPr/>
        <p:txBody>
          <a:bodyPr/>
          <a:lstStyle/>
          <a:p>
            <a:pPr marL="171450" lvl="0" indent="-171450">
              <a:buFont typeface="Arial" panose="020B0604020202020204" pitchFamily="34" charset="0"/>
              <a:buChar char="•"/>
            </a:pPr>
            <a:r>
              <a:rPr lang="en-GB" b="0" dirty="0"/>
              <a:t>Veronika is not alone</a:t>
            </a:r>
          </a:p>
          <a:p>
            <a:pPr marL="171450" lvl="0" indent="-171450">
              <a:buFont typeface="Arial" panose="020B0604020202020204" pitchFamily="34" charset="0"/>
              <a:buChar char="•"/>
            </a:pPr>
            <a:r>
              <a:rPr lang="en-GB" b="0" dirty="0"/>
              <a:t>The Life Code Compliance Committee in its Keeping the Promise: Mental Health and Life Insurance Commitments report found that:</a:t>
            </a:r>
          </a:p>
          <a:p>
            <a:pPr marL="628650" lvl="1" indent="-171450">
              <a:buFont typeface="Arial" panose="020B0604020202020204" pitchFamily="34" charset="0"/>
              <a:buChar char="•"/>
            </a:pPr>
            <a:r>
              <a:rPr lang="en-GB" sz="1200" b="0" i="0" kern="1200" dirty="0">
                <a:solidFill>
                  <a:schemeClr val="tx1"/>
                </a:solidFill>
                <a:effectLst/>
                <a:latin typeface="+mn-lt"/>
                <a:ea typeface="+mn-ea"/>
                <a:cs typeface="+mn-cs"/>
              </a:rPr>
              <a:t>insurers’ underwriting processes too often default to exclusions or denials when applicants disclose a mental health condition.</a:t>
            </a:r>
          </a:p>
          <a:p>
            <a:pPr marL="628650" lvl="1" indent="-171450">
              <a:buFont typeface="Arial" panose="020B0604020202020204" pitchFamily="34" charset="0"/>
              <a:buChar char="•"/>
            </a:pPr>
            <a:r>
              <a:rPr lang="en-GB" sz="1200" b="0" i="0" kern="1200" dirty="0">
                <a:solidFill>
                  <a:schemeClr val="tx1"/>
                </a:solidFill>
                <a:effectLst/>
                <a:latin typeface="+mn-lt"/>
                <a:ea typeface="+mn-ea"/>
                <a:cs typeface="+mn-cs"/>
              </a:rPr>
              <a:t>The LCCC found little evidence of insurers considering the full extent of information about an individual’s circumstances </a:t>
            </a:r>
          </a:p>
          <a:p>
            <a:pPr marL="628650" lvl="1" indent="-171450">
              <a:buFont typeface="Arial" panose="020B0604020202020204" pitchFamily="34" charset="0"/>
              <a:buChar char="•"/>
            </a:pPr>
            <a:r>
              <a:rPr lang="en-GB" sz="1200" b="0" i="0" kern="1200" dirty="0">
                <a:solidFill>
                  <a:schemeClr val="tx1"/>
                </a:solidFill>
                <a:effectLst/>
                <a:latin typeface="+mn-lt"/>
                <a:ea typeface="+mn-ea"/>
                <a:cs typeface="+mn-cs"/>
              </a:rPr>
              <a:t>Almost all policies looked at by the LCCC relied solely on exclusions rather than exploring alternative ways to manage risk, such as higher premiums, limits, or caps and</a:t>
            </a:r>
          </a:p>
          <a:p>
            <a:pPr marL="628650" lvl="1" indent="-171450">
              <a:buFont typeface="Arial" panose="020B0604020202020204" pitchFamily="34" charset="0"/>
              <a:buChar char="•"/>
            </a:pPr>
            <a:r>
              <a:rPr lang="en-GB" sz="1200" b="0" i="0" kern="1200" dirty="0">
                <a:solidFill>
                  <a:schemeClr val="tx1"/>
                </a:solidFill>
                <a:effectLst/>
                <a:latin typeface="+mn-lt"/>
                <a:ea typeface="+mn-ea"/>
                <a:cs typeface="+mn-cs"/>
              </a:rPr>
              <a:t>the LCCC found that this approach can limit access to cover and may unintentionally reinforce stigma by treating all mental health disclosures in the same way.</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The LCCC Chair said at the time that:</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“Defaulting to exclusions means that customers are not being seen as individuals,” </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“Insurers need to show that they are genuinely weighing up each applicant’s circumstances, exploring alternatives, and using professional advice where appropriate.”</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“The increasing prevalence of mental health conditions only makes it more important for insurers to get underwriting right with an approach that considers individual circumstances properly”</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There are also other issues our clients raise with us. These include:</a:t>
            </a:r>
          </a:p>
          <a:p>
            <a:pPr marL="171450" lvl="0" indent="-171450">
              <a:buFont typeface="Arial" panose="020B0604020202020204" pitchFamily="34" charset="0"/>
              <a:buChar char="•"/>
            </a:pPr>
            <a:endParaRPr lang="en-GB" b="0" dirty="0"/>
          </a:p>
        </p:txBody>
      </p:sp>
      <p:sp>
        <p:nvSpPr>
          <p:cNvPr id="4" name="Slide Number Placeholder 3">
            <a:extLst>
              <a:ext uri="{FF2B5EF4-FFF2-40B4-BE49-F238E27FC236}">
                <a16:creationId xmlns:a16="http://schemas.microsoft.com/office/drawing/2014/main" id="{BFDE0D1E-FE7B-1016-A72B-3A19E1856EEA}"/>
              </a:ext>
            </a:extLst>
          </p:cNvPr>
          <p:cNvSpPr>
            <a:spLocks noGrp="1"/>
          </p:cNvSpPr>
          <p:nvPr>
            <p:ph type="sldNum" sz="quarter" idx="5"/>
          </p:nvPr>
        </p:nvSpPr>
        <p:spPr/>
        <p:txBody>
          <a:bodyPr/>
          <a:lstStyle/>
          <a:p>
            <a:fld id="{83F37F43-88C7-48DA-8AF9-C35E8F5DDB39}" type="slidenum">
              <a:rPr lang="en-AU" smtClean="0"/>
              <a:t>5</a:t>
            </a:fld>
            <a:endParaRPr lang="en-AU"/>
          </a:p>
        </p:txBody>
      </p:sp>
    </p:spTree>
    <p:extLst>
      <p:ext uri="{BB962C8B-B14F-4D97-AF65-F5344CB8AC3E}">
        <p14:creationId xmlns:p14="http://schemas.microsoft.com/office/powerpoint/2010/main" val="3956414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10CA1-911D-512E-D491-89CEE86E75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B9E3A8-75BB-4007-4C28-0DFE2BF13E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39E18E-38D9-71B1-95CE-DC22C5377807}"/>
              </a:ext>
            </a:extLst>
          </p:cNvPr>
          <p:cNvSpPr>
            <a:spLocks noGrp="1"/>
          </p:cNvSpPr>
          <p:nvPr>
            <p:ph type="body" idx="1"/>
          </p:nvPr>
        </p:nvSpPr>
        <p:spPr/>
        <p:txBody>
          <a:bodyPr/>
          <a:lstStyle/>
          <a:p>
            <a:endParaRPr lang="en-GB" sz="12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Claims denials based on previously </a:t>
            </a:r>
            <a:r>
              <a:rPr lang="en-AU" dirty="0"/>
              <a:t>disclosed mental health conditions and an exclusion being applied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0" i="0" kern="1200" dirty="0">
                <a:solidFill>
                  <a:schemeClr val="tx1"/>
                </a:solidFill>
                <a:effectLst/>
                <a:latin typeface="+mn-lt"/>
                <a:ea typeface="+mn-ea"/>
                <a:cs typeface="+mn-cs"/>
              </a:rPr>
              <a:t>Claims denials based on </a:t>
            </a:r>
            <a:r>
              <a:rPr lang="en-AU" sz="1600" dirty="0"/>
              <a:t>non-disclosed pre-existing conditions – many of which </a:t>
            </a:r>
            <a:r>
              <a:rPr lang="en-AU" sz="1600" b="1" dirty="0"/>
              <a:t>“feel like it”</a:t>
            </a:r>
            <a:r>
              <a:rPr lang="en-AU" sz="1600" dirty="0"/>
              <a:t> involve fishing expeditions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1600" i="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600" i="1" dirty="0"/>
              <a:t>One example involved a client </a:t>
            </a:r>
            <a:r>
              <a:rPr lang="en-GB" sz="1200" b="0" i="1" u="none" strike="noStrike" kern="1200" baseline="0" dirty="0">
                <a:solidFill>
                  <a:schemeClr val="tx1"/>
                </a:solidFill>
                <a:latin typeface="+mn-lt"/>
                <a:ea typeface="+mn-ea"/>
                <a:cs typeface="+mn-cs"/>
              </a:rPr>
              <a:t>on claim for income protection who has long been providing the requested documentation. However, she was recently asked to provide information about a medical examination she had as a child 40 years ago, including all her psychological notes.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i="1" u="none" strike="noStrike" kern="1200" baseline="0" dirty="0">
              <a:solidFill>
                <a:schemeClr val="tx1"/>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baseline="0" dirty="0">
                <a:solidFill>
                  <a:schemeClr val="tx1"/>
                </a:solidFill>
                <a:latin typeface="+mn-lt"/>
                <a:ea typeface="+mn-ea"/>
                <a:cs typeface="+mn-cs"/>
              </a:rPr>
              <a:t>I mean come 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i="0" u="none" strike="noStrike" kern="1200" baseline="0" dirty="0">
              <a:solidFill>
                <a:schemeClr val="tx1"/>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baseline="0" dirty="0">
                <a:solidFill>
                  <a:schemeClr val="tx1"/>
                </a:solidFill>
                <a:latin typeface="+mn-lt"/>
                <a:ea typeface="+mn-ea"/>
                <a:cs typeface="+mn-cs"/>
              </a:rPr>
              <a:t>Other issues include </a:t>
            </a:r>
            <a:endParaRPr lang="en-AU" sz="1600" b="0" i="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16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600" dirty="0"/>
              <a:t>Difficulties encountered when people try to question or challenge those decisions and a </a:t>
            </a:r>
            <a:r>
              <a:rPr lang="en-AU" sz="1600" b="1" dirty="0"/>
              <a:t>reluctance to provide the underpinning data</a:t>
            </a:r>
            <a:r>
              <a:rPr lang="en-AU" sz="1600" dirty="0"/>
              <a:t>,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600" dirty="0"/>
              <a:t>Mental health impacted by poor claims handling behaviour – as my colleague on the Insurance Law Service lines says: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1600" i="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600" i="1" dirty="0"/>
              <a:t>If a client hasn’t gotten a mental health condition before they deal with a life insurer – they will definitely have one after dealing with them</a:t>
            </a:r>
            <a:endParaRPr lang="en-GB" sz="1200" b="0" i="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GB" sz="1200" b="0" i="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GB" b="0" dirty="0"/>
          </a:p>
        </p:txBody>
      </p:sp>
      <p:sp>
        <p:nvSpPr>
          <p:cNvPr id="4" name="Slide Number Placeholder 3">
            <a:extLst>
              <a:ext uri="{FF2B5EF4-FFF2-40B4-BE49-F238E27FC236}">
                <a16:creationId xmlns:a16="http://schemas.microsoft.com/office/drawing/2014/main" id="{873B775D-2B16-0ECB-5783-195E561EE30B}"/>
              </a:ext>
            </a:extLst>
          </p:cNvPr>
          <p:cNvSpPr>
            <a:spLocks noGrp="1"/>
          </p:cNvSpPr>
          <p:nvPr>
            <p:ph type="sldNum" sz="quarter" idx="5"/>
          </p:nvPr>
        </p:nvSpPr>
        <p:spPr/>
        <p:txBody>
          <a:bodyPr/>
          <a:lstStyle/>
          <a:p>
            <a:fld id="{83F37F43-88C7-48DA-8AF9-C35E8F5DDB39}" type="slidenum">
              <a:rPr lang="en-AU" smtClean="0"/>
              <a:t>6</a:t>
            </a:fld>
            <a:endParaRPr lang="en-AU"/>
          </a:p>
        </p:txBody>
      </p:sp>
    </p:spTree>
    <p:extLst>
      <p:ext uri="{BB962C8B-B14F-4D97-AF65-F5344CB8AC3E}">
        <p14:creationId xmlns:p14="http://schemas.microsoft.com/office/powerpoint/2010/main" val="1824467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FC35E-C525-F4BA-C9F2-0A5C4E3912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B95582-BD25-B842-F237-0AD21B9FAF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8D814B-F0D5-FC53-B106-4D1C91C329B6}"/>
              </a:ext>
            </a:extLst>
          </p:cNvPr>
          <p:cNvSpPr>
            <a:spLocks noGrp="1"/>
          </p:cNvSpPr>
          <p:nvPr>
            <p:ph type="body" idx="1"/>
          </p:nvPr>
        </p:nvSpPr>
        <p:spPr/>
        <p:txBody>
          <a:bodyPr/>
          <a:lstStyle/>
          <a:p>
            <a:pPr marL="171450" lvl="0" indent="-171450">
              <a:buFont typeface="Arial" panose="020B0604020202020204" pitchFamily="34" charset="0"/>
              <a:buChar char="•"/>
            </a:pPr>
            <a:r>
              <a:rPr lang="en-GB" b="0" dirty="0"/>
              <a:t>So what do consumers expect from this sector</a:t>
            </a:r>
          </a:p>
          <a:p>
            <a:pPr marL="171450" lvl="0" indent="-171450">
              <a:buFont typeface="Arial" panose="020B0604020202020204" pitchFamily="34" charset="0"/>
              <a:buChar char="•"/>
            </a:pPr>
            <a:r>
              <a:rPr lang="en-GB" b="0" dirty="0"/>
              <a:t>First and foremost they don’t want to be</a:t>
            </a:r>
            <a:r>
              <a:rPr lang="en-GB" b="1" dirty="0"/>
              <a:t> unfairly</a:t>
            </a:r>
            <a:r>
              <a:rPr lang="en-GB" b="0" dirty="0"/>
              <a:t> discriminated against when obtaining life insurance </a:t>
            </a:r>
            <a:r>
              <a:rPr lang="en-GB" sz="1200" b="0" i="0" u="none" strike="noStrike" kern="1200" baseline="0" dirty="0">
                <a:solidFill>
                  <a:schemeClr val="tx1"/>
                </a:solidFill>
                <a:latin typeface="+mn-lt"/>
                <a:ea typeface="+mn-ea"/>
                <a:cs typeface="+mn-cs"/>
              </a:rPr>
              <a:t>to protect their financial security and their wellbeing.</a:t>
            </a:r>
          </a:p>
          <a:p>
            <a:pPr marL="171450" lvl="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What does this mean.</a:t>
            </a:r>
          </a:p>
          <a:p>
            <a:pPr marL="171450" lvl="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It means that this sector needs to meet the requirements of the </a:t>
            </a:r>
            <a:r>
              <a:rPr lang="en-GB" sz="1200" b="0" i="1" u="none" strike="noStrike" kern="1200" baseline="0" dirty="0">
                <a:solidFill>
                  <a:schemeClr val="tx1"/>
                </a:solidFill>
                <a:latin typeface="+mn-lt"/>
                <a:ea typeface="+mn-ea"/>
                <a:cs typeface="+mn-cs"/>
              </a:rPr>
              <a:t>Disability Discrimination Act </a:t>
            </a:r>
            <a:r>
              <a:rPr lang="en-GB" sz="1200" b="0" i="0" u="none" strike="noStrike" kern="1200" baseline="0" dirty="0">
                <a:solidFill>
                  <a:schemeClr val="tx1"/>
                </a:solidFill>
                <a:latin typeface="+mn-lt"/>
                <a:ea typeface="+mn-ea"/>
                <a:cs typeface="+mn-cs"/>
              </a:rPr>
              <a:t>– the statutory materialisation of this expectation.</a:t>
            </a:r>
          </a:p>
          <a:p>
            <a:pPr marL="171450" lvl="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I think it is important to step this out as I think this sector has really misunderstood the requirements here.</a:t>
            </a:r>
          </a:p>
          <a:p>
            <a:pPr marL="171450" lvl="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The DDA promotes the rights of people with a disability to participate equally in all areas of life (including in the provision of life insurance) by making it unlawful to discriminate against a person with a disability subject to 2 relevant exceptions. </a:t>
            </a:r>
          </a:p>
          <a:p>
            <a:pPr marL="628650" lvl="1"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A partial exemption under Section 46 and</a:t>
            </a:r>
          </a:p>
          <a:p>
            <a:pPr marL="628650" lvl="1"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A general defence of unjustifiable hardship under Sections 11 and 29A </a:t>
            </a:r>
          </a:p>
          <a:p>
            <a:pPr marL="171450" lvl="0" indent="-171450">
              <a:buFont typeface="Arial" panose="020B0604020202020204" pitchFamily="34" charset="0"/>
              <a:buChar char="•"/>
            </a:pPr>
            <a:r>
              <a:rPr lang="en-GB" b="0" dirty="0"/>
              <a:t>Neither of these are easy for insurers to meet</a:t>
            </a:r>
          </a:p>
          <a:p>
            <a:pPr marL="171450" lvl="0" indent="-171450">
              <a:buFont typeface="Arial" panose="020B0604020202020204" pitchFamily="34" charset="0"/>
              <a:buChar char="•"/>
            </a:pPr>
            <a:r>
              <a:rPr lang="en-GB" b="1" dirty="0"/>
              <a:t>Section 46 partial exemption allows</a:t>
            </a:r>
          </a:p>
          <a:p>
            <a:pPr marL="171450" lvl="0" indent="-171450">
              <a:buFont typeface="Arial" panose="020B0604020202020204" pitchFamily="34" charset="0"/>
              <a:buChar char="•"/>
            </a:pPr>
            <a:r>
              <a:rPr lang="en-GB" b="0" i="1" dirty="0"/>
              <a:t>discrimination only where it is based on either actuarial or statistical data which, in all the circumstances, it is reasonable to rely on, </a:t>
            </a:r>
            <a:r>
              <a:rPr lang="en-GB" b="1" i="1" dirty="0"/>
              <a:t>and </a:t>
            </a:r>
            <a:r>
              <a:rPr lang="en-GB" b="0" i="1" dirty="0"/>
              <a:t>the discrimination is reasonable having regard to all other relevant factors as well, or in a case where there is no such data available and cannot be reasonably obtained … the discrimination is reasonable having regard to other relevant factors</a:t>
            </a:r>
          </a:p>
          <a:p>
            <a:pPr marL="171450" lvl="0" indent="-171450">
              <a:buFont typeface="Arial" panose="020B0604020202020204" pitchFamily="34" charset="0"/>
              <a:buChar char="•"/>
            </a:pPr>
            <a:r>
              <a:rPr lang="en-GB" b="0" dirty="0"/>
              <a:t>The AND in there is critical here</a:t>
            </a:r>
          </a:p>
          <a:p>
            <a:pPr marL="171450" lvl="0" indent="-171450">
              <a:buFont typeface="Arial" panose="020B0604020202020204" pitchFamily="34" charset="0"/>
              <a:buChar char="•"/>
            </a:pPr>
            <a:r>
              <a:rPr lang="en-GB" b="0" dirty="0"/>
              <a:t>Insurers may have data or you may not. But in all cases you must consider all </a:t>
            </a:r>
            <a:r>
              <a:rPr lang="en-GB" b="0" i="1" dirty="0"/>
              <a:t>other relevant factors </a:t>
            </a:r>
          </a:p>
          <a:p>
            <a:pPr marL="171450" lvl="0" indent="-171450">
              <a:buFont typeface="Arial" panose="020B0604020202020204" pitchFamily="34" charset="0"/>
              <a:buChar char="•"/>
            </a:pPr>
            <a:r>
              <a:rPr lang="en-GB" b="0" dirty="0"/>
              <a:t>Those factors include those that may increase the risk to the insurer as well as those that may reduce it </a:t>
            </a:r>
          </a:p>
          <a:p>
            <a:pPr marL="171450" lvl="0" indent="-171450">
              <a:buFont typeface="Arial" panose="020B0604020202020204" pitchFamily="34" charset="0"/>
              <a:buChar char="•"/>
            </a:pPr>
            <a:r>
              <a:rPr lang="en-GB" b="0" dirty="0"/>
              <a:t>The key factor that the AHRC says “ought to have particular prominence” is an “individual’s particular circumstances”</a:t>
            </a:r>
          </a:p>
          <a:p>
            <a:pPr marL="171450" lvl="0" indent="-171450">
              <a:buFont typeface="Arial" panose="020B0604020202020204" pitchFamily="34" charset="0"/>
              <a:buChar char="•"/>
            </a:pPr>
            <a:r>
              <a:rPr lang="en-GB" b="0" dirty="0"/>
              <a:t>Insurers can’t wilfully ignore this information including by choosing not to ask or seek it in the first place</a:t>
            </a:r>
          </a:p>
          <a:p>
            <a:pPr marL="171450" lvl="0" indent="-171450">
              <a:buFont typeface="Arial" panose="020B0604020202020204" pitchFamily="34" charset="0"/>
              <a:buChar char="•"/>
            </a:pPr>
            <a:r>
              <a:rPr lang="en-GB" b="0" dirty="0"/>
              <a:t>The AHRC then make it clear that: Decision-making processes which are formulaic or which tend to stereotype individuals by reference to their disability should be avoided.</a:t>
            </a:r>
          </a:p>
          <a:p>
            <a:pPr marL="171450" lvl="0" indent="-171450">
              <a:buFont typeface="Arial" panose="020B0604020202020204" pitchFamily="34" charset="0"/>
              <a:buChar char="•"/>
            </a:pPr>
            <a:r>
              <a:rPr lang="en-GB" b="0" dirty="0"/>
              <a:t>To underline this for you all:</a:t>
            </a:r>
          </a:p>
          <a:p>
            <a:pPr marL="171450" lvl="0" indent="-171450">
              <a:buFont typeface="Arial" panose="020B0604020202020204" pitchFamily="34" charset="0"/>
              <a:buChar char="•"/>
            </a:pPr>
            <a:r>
              <a:rPr lang="en-GB" b="0" dirty="0"/>
              <a:t>Blanket exclusions in standard forms are the most formulaic, automated approach a life insurer can take and you need to avoid them</a:t>
            </a:r>
          </a:p>
          <a:p>
            <a:pPr marL="171450" lvl="0" indent="-171450">
              <a:buFont typeface="Arial" panose="020B0604020202020204" pitchFamily="34" charset="0"/>
              <a:buChar char="•"/>
            </a:pPr>
            <a:r>
              <a:rPr lang="en-GB" b="0" dirty="0"/>
              <a:t>Life insurers have actually spelt this out explicitly in the current Life Code of Practice.</a:t>
            </a:r>
          </a:p>
          <a:p>
            <a:pPr marL="171450" lvl="0" indent="-171450">
              <a:buFont typeface="Arial" panose="020B0604020202020204" pitchFamily="34" charset="0"/>
              <a:buChar char="•"/>
            </a:pPr>
            <a:r>
              <a:rPr lang="en-GB" b="0" dirty="0"/>
              <a:t>Except now CALI are telling us that you want to walk away from this. </a:t>
            </a:r>
          </a:p>
          <a:p>
            <a:pPr marL="171450" lvl="0" indent="-171450">
              <a:buFont typeface="Arial" panose="020B0604020202020204" pitchFamily="34" charset="0"/>
              <a:buChar char="•"/>
            </a:pPr>
            <a:r>
              <a:rPr lang="en-GB" b="0" dirty="0"/>
              <a:t>I’m sorry to tell you all – you can’t. You can take the words out of the code if you like - but you still can’t rely on blanket exclusions because you have to meet the DDA. </a:t>
            </a:r>
          </a:p>
          <a:p>
            <a:pPr marL="171450" lvl="0" indent="-171450">
              <a:buFont typeface="Arial" panose="020B0604020202020204" pitchFamily="34" charset="0"/>
              <a:buChar char="•"/>
            </a:pPr>
            <a:r>
              <a:rPr lang="en-GB" b="0" dirty="0"/>
              <a:t>Removing the words simply hides from consumers what you are trying to do</a:t>
            </a:r>
          </a:p>
          <a:p>
            <a:pPr marL="171450" lvl="0" indent="-171450">
              <a:buFont typeface="Arial" panose="020B0604020202020204" pitchFamily="34" charset="0"/>
              <a:buChar char="•"/>
            </a:pPr>
            <a:r>
              <a:rPr lang="en-GB" b="0" dirty="0"/>
              <a:t>The defence of </a:t>
            </a:r>
            <a:r>
              <a:rPr lang="en-GB" b="1" dirty="0"/>
              <a:t>unjustifiable hardship </a:t>
            </a:r>
            <a:r>
              <a:rPr lang="en-GB" b="0" dirty="0"/>
              <a:t>is not necessarily your friend here either</a:t>
            </a:r>
          </a:p>
          <a:p>
            <a:pPr marL="171450" lvl="0" indent="-171450">
              <a:buFont typeface="Arial" panose="020B0604020202020204" pitchFamily="34" charset="0"/>
              <a:buChar char="•"/>
            </a:pPr>
            <a:r>
              <a:rPr lang="en-GB" b="0" dirty="0"/>
              <a:t>The precedents make it clear that just because not discriminating may involve cost and effort – that is not enough to rely on the defence – because the statutory test is a balancing of circumstances </a:t>
            </a:r>
          </a:p>
          <a:p>
            <a:pPr marL="171450" lvl="0" indent="-171450">
              <a:buFont typeface="Arial" panose="020B0604020202020204" pitchFamily="34" charset="0"/>
              <a:buChar char="•"/>
            </a:pPr>
            <a:r>
              <a:rPr lang="en-GB" b="0" dirty="0"/>
              <a:t>Prudential requirements may be another factor but again these are far from determinative.</a:t>
            </a:r>
          </a:p>
          <a:p>
            <a:pPr marL="171450" lvl="0" indent="-171450">
              <a:buFont typeface="Arial" panose="020B0604020202020204" pitchFamily="34" charset="0"/>
              <a:buChar char="•"/>
            </a:pPr>
            <a:endParaRPr lang="en-GB" b="0" dirty="0"/>
          </a:p>
          <a:p>
            <a:pPr marL="171450" lvl="0" indent="-171450">
              <a:buFont typeface="Arial" panose="020B0604020202020204" pitchFamily="34" charset="0"/>
              <a:buChar char="•"/>
            </a:pPr>
            <a:r>
              <a:rPr lang="en-GB" b="0" dirty="0"/>
              <a:t>So to end: What are consumers expectations regarding the treatment of mental health conditions in life insurance.</a:t>
            </a:r>
          </a:p>
          <a:p>
            <a:pPr marL="171450" lvl="0" indent="-171450">
              <a:buFont typeface="Arial" panose="020B0604020202020204" pitchFamily="34" charset="0"/>
              <a:buChar char="•"/>
            </a:pPr>
            <a:r>
              <a:rPr lang="en-GB" b="0" dirty="0"/>
              <a:t>Put simply…</a:t>
            </a:r>
          </a:p>
          <a:p>
            <a:pPr marL="171450" lvl="0" indent="-171450">
              <a:buFont typeface="Arial" panose="020B0604020202020204" pitchFamily="34" charset="0"/>
              <a:buChar char="•"/>
            </a:pPr>
            <a:endParaRPr lang="en-GB" b="0" dirty="0"/>
          </a:p>
          <a:p>
            <a:pPr marL="171450" lvl="0" indent="-171450">
              <a:buFont typeface="Arial" panose="020B0604020202020204" pitchFamily="34" charset="0"/>
              <a:buChar char="•"/>
            </a:pPr>
            <a:endParaRPr lang="en-GB" b="0" dirty="0"/>
          </a:p>
          <a:p>
            <a:pPr marL="171450" lvl="0" indent="-171450">
              <a:buFont typeface="Arial" panose="020B0604020202020204" pitchFamily="34" charset="0"/>
              <a:buChar char="•"/>
            </a:pPr>
            <a:endParaRPr lang="en-GB" b="0" dirty="0"/>
          </a:p>
          <a:p>
            <a:pPr marL="0" lvl="0" indent="0">
              <a:buFont typeface="Arial" panose="020B0604020202020204" pitchFamily="34" charset="0"/>
              <a:buNone/>
            </a:pPr>
            <a:endParaRPr lang="en-GB" b="0" dirty="0"/>
          </a:p>
        </p:txBody>
      </p:sp>
      <p:sp>
        <p:nvSpPr>
          <p:cNvPr id="4" name="Slide Number Placeholder 3">
            <a:extLst>
              <a:ext uri="{FF2B5EF4-FFF2-40B4-BE49-F238E27FC236}">
                <a16:creationId xmlns:a16="http://schemas.microsoft.com/office/drawing/2014/main" id="{08B3D76C-A9D0-615C-D1C3-F17808628F55}"/>
              </a:ext>
            </a:extLst>
          </p:cNvPr>
          <p:cNvSpPr>
            <a:spLocks noGrp="1"/>
          </p:cNvSpPr>
          <p:nvPr>
            <p:ph type="sldNum" sz="quarter" idx="5"/>
          </p:nvPr>
        </p:nvSpPr>
        <p:spPr/>
        <p:txBody>
          <a:bodyPr/>
          <a:lstStyle/>
          <a:p>
            <a:fld id="{83F37F43-88C7-48DA-8AF9-C35E8F5DDB39}" type="slidenum">
              <a:rPr lang="en-AU" smtClean="0"/>
              <a:t>7</a:t>
            </a:fld>
            <a:endParaRPr lang="en-AU"/>
          </a:p>
        </p:txBody>
      </p:sp>
    </p:spTree>
    <p:extLst>
      <p:ext uri="{BB962C8B-B14F-4D97-AF65-F5344CB8AC3E}">
        <p14:creationId xmlns:p14="http://schemas.microsoft.com/office/powerpoint/2010/main" val="366466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22D6A-9A3E-D4D9-568A-741F749735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04AFB7-38CF-5268-1273-39801CDF04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DDD8D5-9B37-516A-4C7B-DFA72762798D}"/>
              </a:ext>
            </a:extLst>
          </p:cNvPr>
          <p:cNvSpPr>
            <a:spLocks noGrp="1"/>
          </p:cNvSpPr>
          <p:nvPr>
            <p:ph type="body" idx="1"/>
          </p:nvPr>
        </p:nvSpPr>
        <p:spPr/>
        <p:txBody>
          <a:bodyPr/>
          <a:lstStyle/>
          <a:p>
            <a:pPr marL="171450" lvl="0" indent="-171450">
              <a:buFont typeface="Arial" panose="020B0604020202020204" pitchFamily="34" charset="0"/>
              <a:buChar char="•"/>
            </a:pPr>
            <a:r>
              <a:rPr lang="en-GB" b="0" dirty="0"/>
              <a:t>Do not unfairly discriminate</a:t>
            </a:r>
          </a:p>
          <a:p>
            <a:pPr marL="171450" lvl="0" indent="-171450">
              <a:buFont typeface="Arial" panose="020B0604020202020204" pitchFamily="34" charset="0"/>
              <a:buChar char="•"/>
            </a:pPr>
            <a:r>
              <a:rPr lang="en-GB" b="0" dirty="0"/>
              <a:t>Treat people with dignity</a:t>
            </a:r>
          </a:p>
          <a:p>
            <a:pPr marL="171450" lvl="0" indent="-171450">
              <a:buFont typeface="Arial" panose="020B0604020202020204" pitchFamily="34" charset="0"/>
              <a:buChar char="•"/>
            </a:pPr>
            <a:r>
              <a:rPr lang="en-GB" sz="1200" b="0" dirty="0"/>
              <a:t>Treat people like humans not like a profit or loss centre</a:t>
            </a:r>
          </a:p>
          <a:p>
            <a:pPr marL="171450" lvl="0" indent="-171450">
              <a:buFont typeface="Arial" panose="020B0604020202020204" pitchFamily="34" charset="0"/>
              <a:buChar char="•"/>
            </a:pPr>
            <a:r>
              <a:rPr lang="en-GB" sz="1200" b="0" dirty="0"/>
              <a:t>Treat people like you would treat your mother – it’s the golden principle – do unto others as you would unto yourself</a:t>
            </a:r>
          </a:p>
          <a:p>
            <a:pPr marL="171450" lvl="0" indent="-171450">
              <a:buFont typeface="Arial" panose="020B0604020202020204" pitchFamily="34" charset="0"/>
              <a:buChar char="•"/>
            </a:pPr>
            <a:endParaRPr lang="en-GB" sz="1200" b="0" dirty="0"/>
          </a:p>
          <a:p>
            <a:pPr marL="171450" lvl="0" indent="-171450">
              <a:buFont typeface="Arial" panose="020B0604020202020204" pitchFamily="34" charset="0"/>
              <a:buChar char="•"/>
            </a:pPr>
            <a:r>
              <a:rPr lang="en-GB" sz="1200" b="0" dirty="0"/>
              <a:t>Australians are at last speaking openly about mental health issues and seeking help. This is a good thing.</a:t>
            </a:r>
          </a:p>
          <a:p>
            <a:pPr marL="171450" lvl="0" indent="-171450">
              <a:buFont typeface="Arial" panose="020B0604020202020204" pitchFamily="34" charset="0"/>
              <a:buChar char="•"/>
            </a:pPr>
            <a:r>
              <a:rPr lang="en-GB" sz="1200" b="0" dirty="0"/>
              <a:t>When they seek assistance – they should not be penalised for doing so </a:t>
            </a:r>
          </a:p>
          <a:p>
            <a:pPr marL="171450" lvl="0" indent="-171450">
              <a:buFont typeface="Arial" panose="020B0604020202020204" pitchFamily="34" charset="0"/>
              <a:buChar char="•"/>
            </a:pPr>
            <a:r>
              <a:rPr lang="en-GB" sz="1200" b="0" dirty="0"/>
              <a:t>We want people to seek that treatment</a:t>
            </a:r>
          </a:p>
          <a:p>
            <a:pPr marL="171450" lvl="0" indent="-171450">
              <a:buFont typeface="Arial" panose="020B0604020202020204" pitchFamily="34" charset="0"/>
              <a:buChar char="•"/>
            </a:pPr>
            <a:r>
              <a:rPr lang="en-GB" sz="1200" b="0" dirty="0"/>
              <a:t>It should not be to their detriment – it should not be used against them - when obtaining life insurance or claiming on their life insurance</a:t>
            </a:r>
          </a:p>
          <a:p>
            <a:pPr marL="171450" lvl="0" indent="-171450">
              <a:buFont typeface="Arial" panose="020B0604020202020204" pitchFamily="34" charset="0"/>
              <a:buChar char="•"/>
            </a:pPr>
            <a:r>
              <a:rPr lang="en-GB" sz="1200" b="0" dirty="0"/>
              <a:t>In many ways this is like the issue this sector has recently faced with respect to the use of adverse genetic tests – and needs to be seen in that same light</a:t>
            </a:r>
          </a:p>
          <a:p>
            <a:pPr marL="0" lvl="0" indent="0">
              <a:buFont typeface="Arial" panose="020B0604020202020204" pitchFamily="34" charset="0"/>
              <a:buNone/>
            </a:pPr>
            <a:endParaRPr lang="en-GB" sz="1200" b="0" dirty="0"/>
          </a:p>
          <a:p>
            <a:pPr marL="171450" lvl="0" indent="-171450">
              <a:buFont typeface="Arial" panose="020B0604020202020204" pitchFamily="34" charset="0"/>
              <a:buChar char="•"/>
            </a:pPr>
            <a:r>
              <a:rPr lang="en-GB" b="0" dirty="0"/>
              <a:t>The Life Insurance sector may be facing sustainability problems. You may need to innovate their products. </a:t>
            </a:r>
          </a:p>
          <a:p>
            <a:pPr marL="171450" lvl="0" indent="-171450">
              <a:buFont typeface="Arial" panose="020B0604020202020204" pitchFamily="34" charset="0"/>
              <a:buChar char="•"/>
            </a:pPr>
            <a:r>
              <a:rPr lang="en-GB" b="0" dirty="0"/>
              <a:t>I am not here to argue against that proposition </a:t>
            </a:r>
          </a:p>
          <a:p>
            <a:pPr marL="171450" lvl="0" indent="-171450">
              <a:buFont typeface="Arial" panose="020B0604020202020204" pitchFamily="34" charset="0"/>
              <a:buChar char="•"/>
            </a:pPr>
            <a:r>
              <a:rPr lang="en-GB" b="0" dirty="0"/>
              <a:t>But you still need to comply with the law to not unfairly discriminate against a person because of their disability when providing insurance and superannuation</a:t>
            </a:r>
          </a:p>
          <a:p>
            <a:pPr marL="171450" lvl="0" indent="-171450">
              <a:buFont typeface="Arial" panose="020B0604020202020204" pitchFamily="34" charset="0"/>
              <a:buChar char="•"/>
            </a:pPr>
            <a:r>
              <a:rPr lang="en-GB" b="0" dirty="0"/>
              <a:t>So when you look to innovate your product you must meet the requirements as outlined by the Australian Human Rights Commission otherwise you simply invite further litigation to settle the matter once and for all.</a:t>
            </a:r>
          </a:p>
          <a:p>
            <a:pPr marL="171450" lvl="0" indent="-171450">
              <a:buFont typeface="Arial" panose="020B0604020202020204" pitchFamily="34" charset="0"/>
              <a:buChar char="•"/>
            </a:pPr>
            <a:r>
              <a:rPr lang="en-GB" b="0" dirty="0"/>
              <a:t>Thank you</a:t>
            </a:r>
          </a:p>
          <a:p>
            <a:pPr marL="171450" lvl="0" indent="-171450">
              <a:buFont typeface="Arial" panose="020B0604020202020204" pitchFamily="34" charset="0"/>
              <a:buChar char="•"/>
            </a:pPr>
            <a:endParaRPr lang="en-GB" b="0" dirty="0"/>
          </a:p>
        </p:txBody>
      </p:sp>
      <p:sp>
        <p:nvSpPr>
          <p:cNvPr id="4" name="Slide Number Placeholder 3">
            <a:extLst>
              <a:ext uri="{FF2B5EF4-FFF2-40B4-BE49-F238E27FC236}">
                <a16:creationId xmlns:a16="http://schemas.microsoft.com/office/drawing/2014/main" id="{E447B2AD-9B21-E6A1-9225-921B85F40771}"/>
              </a:ext>
            </a:extLst>
          </p:cNvPr>
          <p:cNvSpPr>
            <a:spLocks noGrp="1"/>
          </p:cNvSpPr>
          <p:nvPr>
            <p:ph type="sldNum" sz="quarter" idx="5"/>
          </p:nvPr>
        </p:nvSpPr>
        <p:spPr/>
        <p:txBody>
          <a:bodyPr/>
          <a:lstStyle/>
          <a:p>
            <a:fld id="{83F37F43-88C7-48DA-8AF9-C35E8F5DDB39}" type="slidenum">
              <a:rPr lang="en-AU" smtClean="0"/>
              <a:t>8</a:t>
            </a:fld>
            <a:endParaRPr lang="en-AU"/>
          </a:p>
        </p:txBody>
      </p:sp>
    </p:spTree>
    <p:extLst>
      <p:ext uri="{BB962C8B-B14F-4D97-AF65-F5344CB8AC3E}">
        <p14:creationId xmlns:p14="http://schemas.microsoft.com/office/powerpoint/2010/main" val="602202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99562-A0D5-C087-E058-753DD9D10673}"/>
              </a:ext>
            </a:extLst>
          </p:cNvPr>
          <p:cNvSpPr>
            <a:spLocks noGrp="1"/>
          </p:cNvSpPr>
          <p:nvPr>
            <p:ph type="ctrTitle"/>
          </p:nvPr>
        </p:nvSpPr>
        <p:spPr>
          <a:xfrm>
            <a:off x="550863" y="368300"/>
            <a:ext cx="3855485" cy="3141663"/>
          </a:xfrm>
        </p:spPr>
        <p:txBody>
          <a:bodyPr anchor="b"/>
          <a:lstStyle>
            <a:lvl1pPr algn="l">
              <a:defRPr sz="3000">
                <a:solidFill>
                  <a:schemeClr val="tx2"/>
                </a:solidFill>
              </a:defRPr>
            </a:lvl1pPr>
          </a:lstStyle>
          <a:p>
            <a:r>
              <a:rPr lang="en-GB"/>
              <a:t>Click to edit Master title style</a:t>
            </a:r>
            <a:endParaRPr lang="en-AU"/>
          </a:p>
        </p:txBody>
      </p:sp>
      <p:sp>
        <p:nvSpPr>
          <p:cNvPr id="3" name="Subtitle 2">
            <a:extLst>
              <a:ext uri="{FF2B5EF4-FFF2-40B4-BE49-F238E27FC236}">
                <a16:creationId xmlns:a16="http://schemas.microsoft.com/office/drawing/2014/main" id="{26C1CDAE-2906-A0F1-9118-80871B9EC07C}"/>
              </a:ext>
            </a:extLst>
          </p:cNvPr>
          <p:cNvSpPr>
            <a:spLocks noGrp="1"/>
          </p:cNvSpPr>
          <p:nvPr>
            <p:ph type="subTitle" idx="1"/>
          </p:nvPr>
        </p:nvSpPr>
        <p:spPr>
          <a:xfrm>
            <a:off x="550863" y="3602037"/>
            <a:ext cx="3855485" cy="1098067"/>
          </a:xfrm>
        </p:spPr>
        <p:txBody>
          <a:bodyPr/>
          <a:lstStyle>
            <a:lvl1pPr marL="0" indent="0" algn="l">
              <a:buNone/>
              <a:defRPr sz="2200">
                <a:solidFill>
                  <a:schemeClr val="tx2"/>
                </a:solidFill>
                <a:latin typeface="Segoe UI Light" panose="020B0502040204020203" pitchFamily="34" charset="0"/>
                <a:cs typeface="Segoe UI Light"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U"/>
          </a:p>
        </p:txBody>
      </p:sp>
      <p:sp>
        <p:nvSpPr>
          <p:cNvPr id="5" name="Text Placeholder 4">
            <a:extLst>
              <a:ext uri="{FF2B5EF4-FFF2-40B4-BE49-F238E27FC236}">
                <a16:creationId xmlns:a16="http://schemas.microsoft.com/office/drawing/2014/main" id="{0EC1B34E-F16B-92E7-CCDD-CD95BD01EC88}"/>
              </a:ext>
            </a:extLst>
          </p:cNvPr>
          <p:cNvSpPr>
            <a:spLocks noGrp="1"/>
          </p:cNvSpPr>
          <p:nvPr>
            <p:ph type="body" sz="quarter" idx="10" hasCustomPrompt="1"/>
          </p:nvPr>
        </p:nvSpPr>
        <p:spPr>
          <a:xfrm>
            <a:off x="550863" y="4700104"/>
            <a:ext cx="3855484" cy="1176821"/>
          </a:xfrm>
        </p:spPr>
        <p:txBody>
          <a:bodyPr anchor="b" anchorCtr="0"/>
          <a:lstStyle>
            <a:lvl1pPr marL="0" indent="0">
              <a:buNone/>
              <a:defRPr sz="1400">
                <a:solidFill>
                  <a:schemeClr val="tx2"/>
                </a:solidFill>
                <a:latin typeface="Segoe UI Light" panose="020B0502040204020203" pitchFamily="34" charset="0"/>
                <a:cs typeface="Segoe UI Light" panose="020B0502040204020203" pitchFamily="34" charset="0"/>
              </a:defRPr>
            </a:lvl1pPr>
            <a:lvl2pPr marL="457200" indent="0">
              <a:buNone/>
              <a:defRPr>
                <a:solidFill>
                  <a:schemeClr val="bg1"/>
                </a:solidFill>
                <a:latin typeface="Segoe UI Light" panose="020B0502040204020203" pitchFamily="34" charset="0"/>
                <a:cs typeface="Segoe UI Light" panose="020B0502040204020203" pitchFamily="34" charset="0"/>
              </a:defRPr>
            </a:lvl2pPr>
            <a:lvl3pPr marL="914400" indent="0">
              <a:buNone/>
              <a:defRPr>
                <a:solidFill>
                  <a:schemeClr val="bg1"/>
                </a:solidFill>
                <a:latin typeface="Segoe UI Light" panose="020B0502040204020203" pitchFamily="34" charset="0"/>
                <a:cs typeface="Segoe UI Light" panose="020B0502040204020203" pitchFamily="34" charset="0"/>
              </a:defRPr>
            </a:lvl3pPr>
            <a:lvl4pPr marL="1371600" indent="0">
              <a:buNone/>
              <a:defRPr>
                <a:solidFill>
                  <a:schemeClr val="bg1"/>
                </a:solidFill>
                <a:latin typeface="Segoe UI Light" panose="020B0502040204020203" pitchFamily="34" charset="0"/>
                <a:cs typeface="Segoe UI Light" panose="020B0502040204020203" pitchFamily="34" charset="0"/>
              </a:defRPr>
            </a:lvl4pPr>
            <a:lvl5pPr marL="1828800" indent="0">
              <a:buNone/>
              <a:defRPr>
                <a:solidFill>
                  <a:schemeClr val="bg1"/>
                </a:solidFill>
                <a:latin typeface="Segoe UI Light" panose="020B0502040204020203" pitchFamily="34" charset="0"/>
                <a:cs typeface="Segoe UI Light" panose="020B0502040204020203" pitchFamily="34" charset="0"/>
              </a:defRPr>
            </a:lvl5pPr>
          </a:lstStyle>
          <a:p>
            <a:pPr lvl="0"/>
            <a:r>
              <a:rPr lang="en-GB"/>
              <a:t>Presenter name</a:t>
            </a:r>
          </a:p>
          <a:p>
            <a:pPr lvl="0"/>
            <a:r>
              <a:rPr lang="en-GB"/>
              <a:t>Presenter title</a:t>
            </a:r>
          </a:p>
          <a:p>
            <a:pPr lvl="0"/>
            <a:r>
              <a:rPr lang="en-GB"/>
              <a:t>Date</a:t>
            </a:r>
            <a:endParaRPr lang="en-AU"/>
          </a:p>
        </p:txBody>
      </p:sp>
    </p:spTree>
    <p:extLst>
      <p:ext uri="{BB962C8B-B14F-4D97-AF65-F5344CB8AC3E}">
        <p14:creationId xmlns:p14="http://schemas.microsoft.com/office/powerpoint/2010/main" val="3752178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99562-A0D5-C087-E058-753DD9D10673}"/>
              </a:ext>
            </a:extLst>
          </p:cNvPr>
          <p:cNvSpPr>
            <a:spLocks noGrp="1"/>
          </p:cNvSpPr>
          <p:nvPr>
            <p:ph type="ctrTitle"/>
          </p:nvPr>
        </p:nvSpPr>
        <p:spPr>
          <a:xfrm>
            <a:off x="550863" y="368300"/>
            <a:ext cx="3855485" cy="3141663"/>
          </a:xfrm>
        </p:spPr>
        <p:txBody>
          <a:bodyPr anchor="b"/>
          <a:lstStyle>
            <a:lvl1pPr algn="l">
              <a:defRPr sz="3000">
                <a:solidFill>
                  <a:schemeClr val="bg1"/>
                </a:solidFill>
              </a:defRPr>
            </a:lvl1pPr>
          </a:lstStyle>
          <a:p>
            <a:r>
              <a:rPr lang="en-GB"/>
              <a:t>Click to edit Master title style</a:t>
            </a:r>
            <a:endParaRPr lang="en-AU"/>
          </a:p>
        </p:txBody>
      </p:sp>
      <p:sp>
        <p:nvSpPr>
          <p:cNvPr id="3" name="Subtitle 2">
            <a:extLst>
              <a:ext uri="{FF2B5EF4-FFF2-40B4-BE49-F238E27FC236}">
                <a16:creationId xmlns:a16="http://schemas.microsoft.com/office/drawing/2014/main" id="{26C1CDAE-2906-A0F1-9118-80871B9EC07C}"/>
              </a:ext>
            </a:extLst>
          </p:cNvPr>
          <p:cNvSpPr>
            <a:spLocks noGrp="1"/>
          </p:cNvSpPr>
          <p:nvPr>
            <p:ph type="subTitle" idx="1"/>
          </p:nvPr>
        </p:nvSpPr>
        <p:spPr>
          <a:xfrm>
            <a:off x="550863" y="3602037"/>
            <a:ext cx="3855485" cy="1098067"/>
          </a:xfrm>
        </p:spPr>
        <p:txBody>
          <a:bodyPr/>
          <a:lstStyle>
            <a:lvl1pPr marL="0" indent="0" algn="l">
              <a:buNone/>
              <a:defRPr sz="2200">
                <a:solidFill>
                  <a:schemeClr val="bg1"/>
                </a:solidFill>
                <a:latin typeface="Segoe UI Light" panose="020B0502040204020203" pitchFamily="34" charset="0"/>
                <a:cs typeface="Segoe UI Light"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U"/>
          </a:p>
        </p:txBody>
      </p:sp>
      <p:sp>
        <p:nvSpPr>
          <p:cNvPr id="5" name="Text Placeholder 4">
            <a:extLst>
              <a:ext uri="{FF2B5EF4-FFF2-40B4-BE49-F238E27FC236}">
                <a16:creationId xmlns:a16="http://schemas.microsoft.com/office/drawing/2014/main" id="{0EC1B34E-F16B-92E7-CCDD-CD95BD01EC88}"/>
              </a:ext>
            </a:extLst>
          </p:cNvPr>
          <p:cNvSpPr>
            <a:spLocks noGrp="1"/>
          </p:cNvSpPr>
          <p:nvPr>
            <p:ph type="body" sz="quarter" idx="10" hasCustomPrompt="1"/>
          </p:nvPr>
        </p:nvSpPr>
        <p:spPr>
          <a:xfrm>
            <a:off x="550863" y="4700104"/>
            <a:ext cx="3855484" cy="1176821"/>
          </a:xfrm>
        </p:spPr>
        <p:txBody>
          <a:bodyPr anchor="b" anchorCtr="0"/>
          <a:lstStyle>
            <a:lvl1pPr marL="0" indent="0">
              <a:buNone/>
              <a:defRPr sz="1400">
                <a:solidFill>
                  <a:schemeClr val="bg1"/>
                </a:solidFill>
                <a:latin typeface="Segoe UI Light" panose="020B0502040204020203" pitchFamily="34" charset="0"/>
                <a:cs typeface="Segoe UI Light" panose="020B0502040204020203" pitchFamily="34" charset="0"/>
              </a:defRPr>
            </a:lvl1pPr>
            <a:lvl2pPr marL="457200" indent="0">
              <a:buNone/>
              <a:defRPr>
                <a:solidFill>
                  <a:schemeClr val="bg1"/>
                </a:solidFill>
                <a:latin typeface="Segoe UI Light" panose="020B0502040204020203" pitchFamily="34" charset="0"/>
                <a:cs typeface="Segoe UI Light" panose="020B0502040204020203" pitchFamily="34" charset="0"/>
              </a:defRPr>
            </a:lvl2pPr>
            <a:lvl3pPr marL="914400" indent="0">
              <a:buNone/>
              <a:defRPr>
                <a:solidFill>
                  <a:schemeClr val="bg1"/>
                </a:solidFill>
                <a:latin typeface="Segoe UI Light" panose="020B0502040204020203" pitchFamily="34" charset="0"/>
                <a:cs typeface="Segoe UI Light" panose="020B0502040204020203" pitchFamily="34" charset="0"/>
              </a:defRPr>
            </a:lvl3pPr>
            <a:lvl4pPr marL="1371600" indent="0">
              <a:buNone/>
              <a:defRPr>
                <a:solidFill>
                  <a:schemeClr val="bg1"/>
                </a:solidFill>
                <a:latin typeface="Segoe UI Light" panose="020B0502040204020203" pitchFamily="34" charset="0"/>
                <a:cs typeface="Segoe UI Light" panose="020B0502040204020203" pitchFamily="34" charset="0"/>
              </a:defRPr>
            </a:lvl4pPr>
            <a:lvl5pPr marL="1828800" indent="0">
              <a:buNone/>
              <a:defRPr>
                <a:solidFill>
                  <a:schemeClr val="bg1"/>
                </a:solidFill>
                <a:latin typeface="Segoe UI Light" panose="020B0502040204020203" pitchFamily="34" charset="0"/>
                <a:cs typeface="Segoe UI Light" panose="020B0502040204020203" pitchFamily="34" charset="0"/>
              </a:defRPr>
            </a:lvl5pPr>
          </a:lstStyle>
          <a:p>
            <a:pPr lvl="0"/>
            <a:r>
              <a:rPr lang="en-GB"/>
              <a:t>Presenter name</a:t>
            </a:r>
          </a:p>
          <a:p>
            <a:pPr lvl="0"/>
            <a:r>
              <a:rPr lang="en-GB"/>
              <a:t>Presenter title</a:t>
            </a:r>
          </a:p>
          <a:p>
            <a:pPr lvl="0"/>
            <a:r>
              <a:rPr lang="en-GB"/>
              <a:t>Date</a:t>
            </a:r>
            <a:endParaRPr lang="en-AU"/>
          </a:p>
        </p:txBody>
      </p:sp>
    </p:spTree>
    <p:extLst>
      <p:ext uri="{BB962C8B-B14F-4D97-AF65-F5344CB8AC3E}">
        <p14:creationId xmlns:p14="http://schemas.microsoft.com/office/powerpoint/2010/main" val="218490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and Conten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5214C-BC00-1217-30EA-F0C05303A77D}"/>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AU"/>
          </a:p>
        </p:txBody>
      </p:sp>
      <p:sp>
        <p:nvSpPr>
          <p:cNvPr id="3" name="Content Placeholder 2">
            <a:extLst>
              <a:ext uri="{FF2B5EF4-FFF2-40B4-BE49-F238E27FC236}">
                <a16:creationId xmlns:a16="http://schemas.microsoft.com/office/drawing/2014/main" id="{A1D4546A-404B-538B-B52A-DABDC80FF126}"/>
              </a:ext>
            </a:extLst>
          </p:cNvPr>
          <p:cNvSpPr>
            <a:spLocks noGrp="1"/>
          </p:cNvSpPr>
          <p:nvPr>
            <p:ph idx="1"/>
          </p:nvPr>
        </p:nvSpPr>
        <p:spPr>
          <a:xfrm>
            <a:off x="550863" y="1395895"/>
            <a:ext cx="11090274" cy="448103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12" name="Text Placeholder 11">
            <a:extLst>
              <a:ext uri="{FF2B5EF4-FFF2-40B4-BE49-F238E27FC236}">
                <a16:creationId xmlns:a16="http://schemas.microsoft.com/office/drawing/2014/main" id="{D2AB4D2D-287B-D27C-277F-703565EA8DFB}"/>
              </a:ext>
            </a:extLst>
          </p:cNvPr>
          <p:cNvSpPr>
            <a:spLocks noGrp="1"/>
          </p:cNvSpPr>
          <p:nvPr>
            <p:ph type="body" sz="quarter" idx="10" hasCustomPrompt="1"/>
          </p:nvPr>
        </p:nvSpPr>
        <p:spPr>
          <a:xfrm>
            <a:off x="550863" y="801758"/>
            <a:ext cx="11090275" cy="291546"/>
          </a:xfrm>
        </p:spPr>
        <p:txBody>
          <a:bodyPr/>
          <a:lstStyle>
            <a:lvl1pPr marL="0" indent="0">
              <a:buNone/>
              <a:defRPr sz="2200">
                <a:solidFill>
                  <a:schemeClr val="bg1"/>
                </a:solidFill>
                <a:latin typeface="Segoe UI Light" panose="020B0502040204020203" pitchFamily="34" charset="0"/>
                <a:cs typeface="Segoe UI Light" panose="020B0502040204020203" pitchFamily="34" charset="0"/>
              </a:defRPr>
            </a:lvl1pPr>
          </a:lstStyle>
          <a:p>
            <a:pPr lvl="0"/>
            <a:r>
              <a:rPr lang="en-AU"/>
              <a:t>Subtitle</a:t>
            </a:r>
          </a:p>
        </p:txBody>
      </p:sp>
      <p:sp>
        <p:nvSpPr>
          <p:cNvPr id="4" name="Date Placeholder 3">
            <a:extLst>
              <a:ext uri="{FF2B5EF4-FFF2-40B4-BE49-F238E27FC236}">
                <a16:creationId xmlns:a16="http://schemas.microsoft.com/office/drawing/2014/main" id="{53C331AE-EF78-C9C3-FD11-2FCCAE5310B4}"/>
              </a:ext>
            </a:extLst>
          </p:cNvPr>
          <p:cNvSpPr>
            <a:spLocks noGrp="1"/>
          </p:cNvSpPr>
          <p:nvPr>
            <p:ph type="dt" sz="half" idx="11"/>
          </p:nvPr>
        </p:nvSpPr>
        <p:spPr/>
        <p:txBody>
          <a:bodyPr/>
          <a:lstStyle>
            <a:lvl1pPr>
              <a:defRPr>
                <a:solidFill>
                  <a:schemeClr val="bg1"/>
                </a:solidFill>
              </a:defRPr>
            </a:lvl1pPr>
          </a:lstStyle>
          <a:p>
            <a:fld id="{6FC62632-0A1E-41D4-92D7-EEB7FD36D152}" type="datetime4">
              <a:rPr lang="en-AU" smtClean="0"/>
              <a:pPr/>
              <a:t>22 May 2026</a:t>
            </a:fld>
            <a:endParaRPr lang="en-AU"/>
          </a:p>
        </p:txBody>
      </p:sp>
    </p:spTree>
    <p:extLst>
      <p:ext uri="{BB962C8B-B14F-4D97-AF65-F5344CB8AC3E}">
        <p14:creationId xmlns:p14="http://schemas.microsoft.com/office/powerpoint/2010/main" val="42375681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ubtitle and 3 quarter conten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5214C-BC00-1217-30EA-F0C05303A77D}"/>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AU"/>
          </a:p>
        </p:txBody>
      </p:sp>
      <p:sp>
        <p:nvSpPr>
          <p:cNvPr id="12" name="Text Placeholder 11">
            <a:extLst>
              <a:ext uri="{FF2B5EF4-FFF2-40B4-BE49-F238E27FC236}">
                <a16:creationId xmlns:a16="http://schemas.microsoft.com/office/drawing/2014/main" id="{D2AB4D2D-287B-D27C-277F-703565EA8DFB}"/>
              </a:ext>
            </a:extLst>
          </p:cNvPr>
          <p:cNvSpPr>
            <a:spLocks noGrp="1"/>
          </p:cNvSpPr>
          <p:nvPr>
            <p:ph type="body" sz="quarter" idx="10" hasCustomPrompt="1"/>
          </p:nvPr>
        </p:nvSpPr>
        <p:spPr>
          <a:xfrm>
            <a:off x="550863" y="801758"/>
            <a:ext cx="11090275" cy="291546"/>
          </a:xfrm>
        </p:spPr>
        <p:txBody>
          <a:bodyPr/>
          <a:lstStyle>
            <a:lvl1pPr marL="0" indent="0">
              <a:buNone/>
              <a:defRPr sz="2200">
                <a:solidFill>
                  <a:schemeClr val="bg1"/>
                </a:solidFill>
                <a:latin typeface="Segoe UI Light" panose="020B0502040204020203" pitchFamily="34" charset="0"/>
                <a:cs typeface="Segoe UI Light" panose="020B0502040204020203" pitchFamily="34" charset="0"/>
              </a:defRPr>
            </a:lvl1pPr>
          </a:lstStyle>
          <a:p>
            <a:pPr lvl="0"/>
            <a:r>
              <a:rPr lang="en-AU"/>
              <a:t>Subtitle</a:t>
            </a:r>
          </a:p>
        </p:txBody>
      </p:sp>
      <p:sp>
        <p:nvSpPr>
          <p:cNvPr id="4" name="Content Placeholder 2">
            <a:extLst>
              <a:ext uri="{FF2B5EF4-FFF2-40B4-BE49-F238E27FC236}">
                <a16:creationId xmlns:a16="http://schemas.microsoft.com/office/drawing/2014/main" id="{41ADCD92-1A97-FD83-6D60-1DED44D47332}"/>
              </a:ext>
            </a:extLst>
          </p:cNvPr>
          <p:cNvSpPr>
            <a:spLocks noGrp="1"/>
          </p:cNvSpPr>
          <p:nvPr>
            <p:ph idx="1"/>
          </p:nvPr>
        </p:nvSpPr>
        <p:spPr>
          <a:xfrm>
            <a:off x="550863" y="1395895"/>
            <a:ext cx="7102800" cy="448103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3" name="Date Placeholder 2">
            <a:extLst>
              <a:ext uri="{FF2B5EF4-FFF2-40B4-BE49-F238E27FC236}">
                <a16:creationId xmlns:a16="http://schemas.microsoft.com/office/drawing/2014/main" id="{4542073A-C561-C492-305D-80BD67A6FA91}"/>
              </a:ext>
            </a:extLst>
          </p:cNvPr>
          <p:cNvSpPr>
            <a:spLocks noGrp="1"/>
          </p:cNvSpPr>
          <p:nvPr>
            <p:ph type="dt" sz="half" idx="11"/>
          </p:nvPr>
        </p:nvSpPr>
        <p:spPr/>
        <p:txBody>
          <a:bodyPr/>
          <a:lstStyle>
            <a:lvl1pPr>
              <a:defRPr>
                <a:solidFill>
                  <a:schemeClr val="bg1"/>
                </a:solidFill>
              </a:defRPr>
            </a:lvl1pPr>
          </a:lstStyle>
          <a:p>
            <a:fld id="{69FDF60C-DCFB-431F-ADD4-A3EEC2E3C1B9}" type="datetime4">
              <a:rPr lang="en-AU" smtClean="0"/>
              <a:pPr/>
              <a:t>22 May 2026</a:t>
            </a:fld>
            <a:endParaRPr lang="en-AU"/>
          </a:p>
        </p:txBody>
      </p:sp>
    </p:spTree>
    <p:extLst>
      <p:ext uri="{BB962C8B-B14F-4D97-AF65-F5344CB8AC3E}">
        <p14:creationId xmlns:p14="http://schemas.microsoft.com/office/powerpoint/2010/main" val="4240164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5214C-BC00-1217-30EA-F0C05303A77D}"/>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AU"/>
          </a:p>
        </p:txBody>
      </p:sp>
      <p:sp>
        <p:nvSpPr>
          <p:cNvPr id="3" name="Content Placeholder 2">
            <a:extLst>
              <a:ext uri="{FF2B5EF4-FFF2-40B4-BE49-F238E27FC236}">
                <a16:creationId xmlns:a16="http://schemas.microsoft.com/office/drawing/2014/main" id="{A1D4546A-404B-538B-B52A-DABDC80FF126}"/>
              </a:ext>
            </a:extLst>
          </p:cNvPr>
          <p:cNvSpPr>
            <a:spLocks noGrp="1"/>
          </p:cNvSpPr>
          <p:nvPr>
            <p:ph idx="1"/>
          </p:nvPr>
        </p:nvSpPr>
        <p:spPr>
          <a:xfrm>
            <a:off x="550863" y="1104348"/>
            <a:ext cx="11090275" cy="477257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5E1C4A83-F516-C903-9AC0-3BB1D1533263}"/>
              </a:ext>
            </a:extLst>
          </p:cNvPr>
          <p:cNvSpPr>
            <a:spLocks noGrp="1"/>
          </p:cNvSpPr>
          <p:nvPr>
            <p:ph type="dt" sz="half" idx="10"/>
          </p:nvPr>
        </p:nvSpPr>
        <p:spPr/>
        <p:txBody>
          <a:bodyPr/>
          <a:lstStyle>
            <a:lvl1pPr>
              <a:defRPr>
                <a:solidFill>
                  <a:schemeClr val="bg1"/>
                </a:solidFill>
              </a:defRPr>
            </a:lvl1pPr>
          </a:lstStyle>
          <a:p>
            <a:fld id="{11775F8B-F6BC-46E3-822B-4BB14B67A715}" type="datetime4">
              <a:rPr lang="en-AU" smtClean="0"/>
              <a:pPr/>
              <a:t>22 May 2026</a:t>
            </a:fld>
            <a:endParaRPr lang="en-AU"/>
          </a:p>
        </p:txBody>
      </p:sp>
    </p:spTree>
    <p:extLst>
      <p:ext uri="{BB962C8B-B14F-4D97-AF65-F5344CB8AC3E}">
        <p14:creationId xmlns:p14="http://schemas.microsoft.com/office/powerpoint/2010/main" val="2946642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two Contents">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D4D1A-6545-4DC5-BC43-5F252647C27A}"/>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AU"/>
          </a:p>
        </p:txBody>
      </p:sp>
      <p:sp>
        <p:nvSpPr>
          <p:cNvPr id="3" name="Content Placeholder 2">
            <a:extLst>
              <a:ext uri="{FF2B5EF4-FFF2-40B4-BE49-F238E27FC236}">
                <a16:creationId xmlns:a16="http://schemas.microsoft.com/office/drawing/2014/main" id="{8710F404-4D10-48A2-D2AA-A89E458D6072}"/>
              </a:ext>
            </a:extLst>
          </p:cNvPr>
          <p:cNvSpPr>
            <a:spLocks noGrp="1"/>
          </p:cNvSpPr>
          <p:nvPr>
            <p:ph sz="half" idx="1"/>
          </p:nvPr>
        </p:nvSpPr>
        <p:spPr>
          <a:xfrm>
            <a:off x="550862" y="1384850"/>
            <a:ext cx="5391979" cy="44920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Content Placeholder 3">
            <a:extLst>
              <a:ext uri="{FF2B5EF4-FFF2-40B4-BE49-F238E27FC236}">
                <a16:creationId xmlns:a16="http://schemas.microsoft.com/office/drawing/2014/main" id="{B34FA793-CBAE-F68A-CDBF-5231C57F9686}"/>
              </a:ext>
            </a:extLst>
          </p:cNvPr>
          <p:cNvSpPr>
            <a:spLocks noGrp="1"/>
          </p:cNvSpPr>
          <p:nvPr>
            <p:ph sz="half" idx="2"/>
          </p:nvPr>
        </p:nvSpPr>
        <p:spPr>
          <a:xfrm>
            <a:off x="6249158" y="1384850"/>
            <a:ext cx="5391979" cy="44920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Text Placeholder 11">
            <a:extLst>
              <a:ext uri="{FF2B5EF4-FFF2-40B4-BE49-F238E27FC236}">
                <a16:creationId xmlns:a16="http://schemas.microsoft.com/office/drawing/2014/main" id="{38FBB2A2-1234-4248-7CE5-8111B6C8CBAC}"/>
              </a:ext>
            </a:extLst>
          </p:cNvPr>
          <p:cNvSpPr>
            <a:spLocks noGrp="1"/>
          </p:cNvSpPr>
          <p:nvPr>
            <p:ph type="body" sz="quarter" idx="10" hasCustomPrompt="1"/>
          </p:nvPr>
        </p:nvSpPr>
        <p:spPr>
          <a:xfrm>
            <a:off x="550863" y="801758"/>
            <a:ext cx="11090274" cy="291546"/>
          </a:xfrm>
        </p:spPr>
        <p:txBody>
          <a:bodyPr/>
          <a:lstStyle>
            <a:lvl1pPr marL="0" indent="0">
              <a:buNone/>
              <a:defRPr sz="2200">
                <a:solidFill>
                  <a:schemeClr val="bg1"/>
                </a:solidFill>
                <a:latin typeface="Segoe UI Light" panose="020B0502040204020203" pitchFamily="34" charset="0"/>
                <a:cs typeface="Segoe UI Light" panose="020B0502040204020203" pitchFamily="34" charset="0"/>
              </a:defRPr>
            </a:lvl1pPr>
          </a:lstStyle>
          <a:p>
            <a:pPr lvl="0"/>
            <a:r>
              <a:rPr lang="en-AU"/>
              <a:t>Subtitle</a:t>
            </a:r>
          </a:p>
        </p:txBody>
      </p:sp>
      <p:sp>
        <p:nvSpPr>
          <p:cNvPr id="6" name="Date Placeholder 5">
            <a:extLst>
              <a:ext uri="{FF2B5EF4-FFF2-40B4-BE49-F238E27FC236}">
                <a16:creationId xmlns:a16="http://schemas.microsoft.com/office/drawing/2014/main" id="{84DAE12F-3ADF-1EE4-0CF2-4C15E81B2625}"/>
              </a:ext>
            </a:extLst>
          </p:cNvPr>
          <p:cNvSpPr>
            <a:spLocks noGrp="1"/>
          </p:cNvSpPr>
          <p:nvPr>
            <p:ph type="dt" sz="half" idx="11"/>
          </p:nvPr>
        </p:nvSpPr>
        <p:spPr/>
        <p:txBody>
          <a:bodyPr/>
          <a:lstStyle>
            <a:lvl1pPr>
              <a:defRPr>
                <a:solidFill>
                  <a:schemeClr val="bg1"/>
                </a:solidFill>
              </a:defRPr>
            </a:lvl1pPr>
          </a:lstStyle>
          <a:p>
            <a:fld id="{B7329D39-4A0E-4BCB-BD58-287DF7447697}" type="datetime4">
              <a:rPr lang="en-AU" smtClean="0"/>
              <a:pPr/>
              <a:t>22 May 2026</a:t>
            </a:fld>
            <a:endParaRPr lang="en-AU"/>
          </a:p>
        </p:txBody>
      </p:sp>
    </p:spTree>
    <p:extLst>
      <p:ext uri="{BB962C8B-B14F-4D97-AF65-F5344CB8AC3E}">
        <p14:creationId xmlns:p14="http://schemas.microsoft.com/office/powerpoint/2010/main" val="19873136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itle, two content boxes">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D4D1A-6545-4DC5-BC43-5F252647C27A}"/>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AU"/>
          </a:p>
        </p:txBody>
      </p:sp>
      <p:sp>
        <p:nvSpPr>
          <p:cNvPr id="3" name="Content Placeholder 2">
            <a:extLst>
              <a:ext uri="{FF2B5EF4-FFF2-40B4-BE49-F238E27FC236}">
                <a16:creationId xmlns:a16="http://schemas.microsoft.com/office/drawing/2014/main" id="{8710F404-4D10-48A2-D2AA-A89E458D6072}"/>
              </a:ext>
            </a:extLst>
          </p:cNvPr>
          <p:cNvSpPr>
            <a:spLocks noGrp="1"/>
          </p:cNvSpPr>
          <p:nvPr>
            <p:ph sz="half" idx="1"/>
          </p:nvPr>
        </p:nvSpPr>
        <p:spPr>
          <a:xfrm>
            <a:off x="550862" y="1106557"/>
            <a:ext cx="5391979" cy="47703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Content Placeholder 3">
            <a:extLst>
              <a:ext uri="{FF2B5EF4-FFF2-40B4-BE49-F238E27FC236}">
                <a16:creationId xmlns:a16="http://schemas.microsoft.com/office/drawing/2014/main" id="{B34FA793-CBAE-F68A-CDBF-5231C57F9686}"/>
              </a:ext>
            </a:extLst>
          </p:cNvPr>
          <p:cNvSpPr>
            <a:spLocks noGrp="1"/>
          </p:cNvSpPr>
          <p:nvPr>
            <p:ph sz="half" idx="2"/>
          </p:nvPr>
        </p:nvSpPr>
        <p:spPr>
          <a:xfrm>
            <a:off x="6249159" y="1106557"/>
            <a:ext cx="5391979" cy="47703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Date Placeholder 4">
            <a:extLst>
              <a:ext uri="{FF2B5EF4-FFF2-40B4-BE49-F238E27FC236}">
                <a16:creationId xmlns:a16="http://schemas.microsoft.com/office/drawing/2014/main" id="{E955479B-7896-3364-3904-A55718B8AE5F}"/>
              </a:ext>
            </a:extLst>
          </p:cNvPr>
          <p:cNvSpPr>
            <a:spLocks noGrp="1"/>
          </p:cNvSpPr>
          <p:nvPr>
            <p:ph type="dt" sz="half" idx="10"/>
          </p:nvPr>
        </p:nvSpPr>
        <p:spPr/>
        <p:txBody>
          <a:bodyPr/>
          <a:lstStyle>
            <a:lvl1pPr>
              <a:defRPr>
                <a:solidFill>
                  <a:schemeClr val="bg1"/>
                </a:solidFill>
              </a:defRPr>
            </a:lvl1pPr>
          </a:lstStyle>
          <a:p>
            <a:fld id="{BA18E7EB-FE1B-480F-90ED-2868EFFB1BCE}" type="datetime4">
              <a:rPr lang="en-AU" smtClean="0"/>
              <a:pPr/>
              <a:t>22 May 2026</a:t>
            </a:fld>
            <a:endParaRPr lang="en-AU"/>
          </a:p>
        </p:txBody>
      </p:sp>
    </p:spTree>
    <p:extLst>
      <p:ext uri="{BB962C8B-B14F-4D97-AF65-F5344CB8AC3E}">
        <p14:creationId xmlns:p14="http://schemas.microsoft.com/office/powerpoint/2010/main" val="3770900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de title and text with conten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33342-31B3-CA1B-F5C2-00AAF94C05EB}"/>
              </a:ext>
            </a:extLst>
          </p:cNvPr>
          <p:cNvSpPr>
            <a:spLocks noGrp="1"/>
          </p:cNvSpPr>
          <p:nvPr>
            <p:ph type="title"/>
          </p:nvPr>
        </p:nvSpPr>
        <p:spPr>
          <a:xfrm>
            <a:off x="550862" y="368300"/>
            <a:ext cx="4221163" cy="1689100"/>
          </a:xfrm>
        </p:spPr>
        <p:txBody>
          <a:bodyPr anchor="b"/>
          <a:lstStyle>
            <a:lvl1pPr>
              <a:defRPr sz="3200">
                <a:solidFill>
                  <a:schemeClr val="bg1"/>
                </a:solidFill>
              </a:defRPr>
            </a:lvl1pPr>
          </a:lstStyle>
          <a:p>
            <a:r>
              <a:rPr lang="en-GB"/>
              <a:t>Click to edit Master title style</a:t>
            </a:r>
            <a:endParaRPr lang="en-AU"/>
          </a:p>
        </p:txBody>
      </p:sp>
      <p:sp>
        <p:nvSpPr>
          <p:cNvPr id="3" name="Content Placeholder 2">
            <a:extLst>
              <a:ext uri="{FF2B5EF4-FFF2-40B4-BE49-F238E27FC236}">
                <a16:creationId xmlns:a16="http://schemas.microsoft.com/office/drawing/2014/main" id="{EE8A0781-5832-A1BC-DFA2-29EEDBEEDF33}"/>
              </a:ext>
            </a:extLst>
          </p:cNvPr>
          <p:cNvSpPr>
            <a:spLocks noGrp="1"/>
          </p:cNvSpPr>
          <p:nvPr>
            <p:ph idx="1"/>
          </p:nvPr>
        </p:nvSpPr>
        <p:spPr>
          <a:xfrm>
            <a:off x="5063572" y="368301"/>
            <a:ext cx="6577566" cy="5508624"/>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Text Placeholder 3">
            <a:extLst>
              <a:ext uri="{FF2B5EF4-FFF2-40B4-BE49-F238E27FC236}">
                <a16:creationId xmlns:a16="http://schemas.microsoft.com/office/drawing/2014/main" id="{997468C3-C9F1-770A-DFA6-183A900C97B0}"/>
              </a:ext>
            </a:extLst>
          </p:cNvPr>
          <p:cNvSpPr>
            <a:spLocks noGrp="1"/>
          </p:cNvSpPr>
          <p:nvPr>
            <p:ph type="body" sz="half" idx="2"/>
          </p:nvPr>
        </p:nvSpPr>
        <p:spPr>
          <a:xfrm>
            <a:off x="550862" y="2348944"/>
            <a:ext cx="4221163" cy="3527980"/>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5DBF291-69D0-8B88-F34F-EE58276269D1}"/>
              </a:ext>
            </a:extLst>
          </p:cNvPr>
          <p:cNvSpPr>
            <a:spLocks noGrp="1"/>
          </p:cNvSpPr>
          <p:nvPr>
            <p:ph type="dt" sz="half" idx="10"/>
          </p:nvPr>
        </p:nvSpPr>
        <p:spPr/>
        <p:txBody>
          <a:bodyPr/>
          <a:lstStyle>
            <a:lvl1pPr>
              <a:defRPr>
                <a:solidFill>
                  <a:schemeClr val="bg1"/>
                </a:solidFill>
              </a:defRPr>
            </a:lvl1pPr>
          </a:lstStyle>
          <a:p>
            <a:fld id="{93C08AA3-559F-4DA5-A73A-9627C4C93EFB}" type="datetime4">
              <a:rPr lang="en-AU" smtClean="0"/>
              <a:pPr/>
              <a:t>22 May 2026</a:t>
            </a:fld>
            <a:endParaRPr lang="en-AU"/>
          </a:p>
        </p:txBody>
      </p:sp>
    </p:spTree>
    <p:extLst>
      <p:ext uri="{BB962C8B-B14F-4D97-AF65-F5344CB8AC3E}">
        <p14:creationId xmlns:p14="http://schemas.microsoft.com/office/powerpoint/2010/main" val="3664758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C19626-D55E-6302-0DC8-C7537AA35469}"/>
              </a:ext>
            </a:extLst>
          </p:cNvPr>
          <p:cNvSpPr>
            <a:spLocks noGrp="1"/>
          </p:cNvSpPr>
          <p:nvPr>
            <p:ph type="dt" sz="half" idx="10"/>
          </p:nvPr>
        </p:nvSpPr>
        <p:spPr/>
        <p:txBody>
          <a:bodyPr/>
          <a:lstStyle>
            <a:lvl1pPr>
              <a:defRPr>
                <a:solidFill>
                  <a:schemeClr val="bg1"/>
                </a:solidFill>
              </a:defRPr>
            </a:lvl1pPr>
          </a:lstStyle>
          <a:p>
            <a:fld id="{C695FA71-5732-48B9-80DC-F9C8EC132F75}" type="datetime4">
              <a:rPr lang="en-AU" smtClean="0"/>
              <a:pPr/>
              <a:t>22 May 2026</a:t>
            </a:fld>
            <a:endParaRPr lang="en-AU"/>
          </a:p>
        </p:txBody>
      </p:sp>
    </p:spTree>
    <p:extLst>
      <p:ext uri="{BB962C8B-B14F-4D97-AF65-F5344CB8AC3E}">
        <p14:creationId xmlns:p14="http://schemas.microsoft.com/office/powerpoint/2010/main" val="32677402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otally blank">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6476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5214C-BC00-1217-30EA-F0C05303A77D}"/>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A1D4546A-404B-538B-B52A-DABDC80FF126}"/>
              </a:ext>
            </a:extLst>
          </p:cNvPr>
          <p:cNvSpPr>
            <a:spLocks noGrp="1"/>
          </p:cNvSpPr>
          <p:nvPr>
            <p:ph idx="1"/>
          </p:nvPr>
        </p:nvSpPr>
        <p:spPr>
          <a:xfrm>
            <a:off x="550863" y="1395895"/>
            <a:ext cx="11090274" cy="448103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12" name="Text Placeholder 11">
            <a:extLst>
              <a:ext uri="{FF2B5EF4-FFF2-40B4-BE49-F238E27FC236}">
                <a16:creationId xmlns:a16="http://schemas.microsoft.com/office/drawing/2014/main" id="{D2AB4D2D-287B-D27C-277F-703565EA8DFB}"/>
              </a:ext>
            </a:extLst>
          </p:cNvPr>
          <p:cNvSpPr>
            <a:spLocks noGrp="1"/>
          </p:cNvSpPr>
          <p:nvPr>
            <p:ph type="body" sz="quarter" idx="10" hasCustomPrompt="1"/>
          </p:nvPr>
        </p:nvSpPr>
        <p:spPr>
          <a:xfrm>
            <a:off x="550863" y="801758"/>
            <a:ext cx="11090275" cy="291546"/>
          </a:xfrm>
        </p:spPr>
        <p:txBody>
          <a:bodyPr/>
          <a:lstStyle>
            <a:lvl1pPr marL="0" indent="0">
              <a:buNone/>
              <a:defRPr sz="2200">
                <a:latin typeface="Segoe UI Light" panose="020B0502040204020203" pitchFamily="34" charset="0"/>
                <a:cs typeface="Segoe UI Light" panose="020B0502040204020203" pitchFamily="34" charset="0"/>
              </a:defRPr>
            </a:lvl1pPr>
          </a:lstStyle>
          <a:p>
            <a:pPr lvl="0"/>
            <a:r>
              <a:rPr lang="en-AU"/>
              <a:t>Subtitle</a:t>
            </a:r>
          </a:p>
        </p:txBody>
      </p:sp>
      <p:sp>
        <p:nvSpPr>
          <p:cNvPr id="4" name="Date Placeholder 3">
            <a:extLst>
              <a:ext uri="{FF2B5EF4-FFF2-40B4-BE49-F238E27FC236}">
                <a16:creationId xmlns:a16="http://schemas.microsoft.com/office/drawing/2014/main" id="{53C331AE-EF78-C9C3-FD11-2FCCAE5310B4}"/>
              </a:ext>
            </a:extLst>
          </p:cNvPr>
          <p:cNvSpPr>
            <a:spLocks noGrp="1"/>
          </p:cNvSpPr>
          <p:nvPr>
            <p:ph type="dt" sz="half" idx="11"/>
          </p:nvPr>
        </p:nvSpPr>
        <p:spPr/>
        <p:txBody>
          <a:bodyPr/>
          <a:lstStyle/>
          <a:p>
            <a:fld id="{6FC62632-0A1E-41D4-92D7-EEB7FD36D152}" type="datetime4">
              <a:rPr lang="en-AU" smtClean="0"/>
              <a:t>22 May 2026</a:t>
            </a:fld>
            <a:endParaRPr lang="en-AU"/>
          </a:p>
        </p:txBody>
      </p:sp>
    </p:spTree>
    <p:extLst>
      <p:ext uri="{BB962C8B-B14F-4D97-AF65-F5344CB8AC3E}">
        <p14:creationId xmlns:p14="http://schemas.microsoft.com/office/powerpoint/2010/main" val="3080946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and 3 quart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5214C-BC00-1217-30EA-F0C05303A77D}"/>
              </a:ext>
            </a:extLst>
          </p:cNvPr>
          <p:cNvSpPr>
            <a:spLocks noGrp="1"/>
          </p:cNvSpPr>
          <p:nvPr>
            <p:ph type="title"/>
          </p:nvPr>
        </p:nvSpPr>
        <p:spPr/>
        <p:txBody>
          <a:bodyPr/>
          <a:lstStyle/>
          <a:p>
            <a:r>
              <a:rPr lang="en-GB"/>
              <a:t>Click to edit Master title style</a:t>
            </a:r>
            <a:endParaRPr lang="en-AU"/>
          </a:p>
        </p:txBody>
      </p:sp>
      <p:sp>
        <p:nvSpPr>
          <p:cNvPr id="12" name="Text Placeholder 11">
            <a:extLst>
              <a:ext uri="{FF2B5EF4-FFF2-40B4-BE49-F238E27FC236}">
                <a16:creationId xmlns:a16="http://schemas.microsoft.com/office/drawing/2014/main" id="{D2AB4D2D-287B-D27C-277F-703565EA8DFB}"/>
              </a:ext>
            </a:extLst>
          </p:cNvPr>
          <p:cNvSpPr>
            <a:spLocks noGrp="1"/>
          </p:cNvSpPr>
          <p:nvPr>
            <p:ph type="body" sz="quarter" idx="10" hasCustomPrompt="1"/>
          </p:nvPr>
        </p:nvSpPr>
        <p:spPr>
          <a:xfrm>
            <a:off x="550863" y="801758"/>
            <a:ext cx="11090275" cy="291546"/>
          </a:xfrm>
        </p:spPr>
        <p:txBody>
          <a:bodyPr/>
          <a:lstStyle>
            <a:lvl1pPr marL="0" indent="0">
              <a:buNone/>
              <a:defRPr sz="2200">
                <a:latin typeface="Segoe UI Light" panose="020B0502040204020203" pitchFamily="34" charset="0"/>
                <a:cs typeface="Segoe UI Light" panose="020B0502040204020203" pitchFamily="34" charset="0"/>
              </a:defRPr>
            </a:lvl1pPr>
          </a:lstStyle>
          <a:p>
            <a:pPr lvl="0"/>
            <a:r>
              <a:rPr lang="en-AU"/>
              <a:t>Subtitle</a:t>
            </a:r>
          </a:p>
        </p:txBody>
      </p:sp>
      <p:sp>
        <p:nvSpPr>
          <p:cNvPr id="4" name="Content Placeholder 2">
            <a:extLst>
              <a:ext uri="{FF2B5EF4-FFF2-40B4-BE49-F238E27FC236}">
                <a16:creationId xmlns:a16="http://schemas.microsoft.com/office/drawing/2014/main" id="{41ADCD92-1A97-FD83-6D60-1DED44D47332}"/>
              </a:ext>
            </a:extLst>
          </p:cNvPr>
          <p:cNvSpPr>
            <a:spLocks noGrp="1"/>
          </p:cNvSpPr>
          <p:nvPr>
            <p:ph idx="1"/>
          </p:nvPr>
        </p:nvSpPr>
        <p:spPr>
          <a:xfrm>
            <a:off x="550863" y="1395895"/>
            <a:ext cx="7102800" cy="448103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3" name="Date Placeholder 2">
            <a:extLst>
              <a:ext uri="{FF2B5EF4-FFF2-40B4-BE49-F238E27FC236}">
                <a16:creationId xmlns:a16="http://schemas.microsoft.com/office/drawing/2014/main" id="{4542073A-C561-C492-305D-80BD67A6FA91}"/>
              </a:ext>
            </a:extLst>
          </p:cNvPr>
          <p:cNvSpPr>
            <a:spLocks noGrp="1"/>
          </p:cNvSpPr>
          <p:nvPr>
            <p:ph type="dt" sz="half" idx="11"/>
          </p:nvPr>
        </p:nvSpPr>
        <p:spPr/>
        <p:txBody>
          <a:bodyPr/>
          <a:lstStyle/>
          <a:p>
            <a:fld id="{69FDF60C-DCFB-431F-ADD4-A3EEC2E3C1B9}" type="datetime4">
              <a:rPr lang="en-AU" smtClean="0"/>
              <a:t>22 May 2026</a:t>
            </a:fld>
            <a:endParaRPr lang="en-AU"/>
          </a:p>
        </p:txBody>
      </p:sp>
    </p:spTree>
    <p:extLst>
      <p:ext uri="{BB962C8B-B14F-4D97-AF65-F5344CB8AC3E}">
        <p14:creationId xmlns:p14="http://schemas.microsoft.com/office/powerpoint/2010/main" val="140225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5214C-BC00-1217-30EA-F0C05303A77D}"/>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A1D4546A-404B-538B-B52A-DABDC80FF126}"/>
              </a:ext>
            </a:extLst>
          </p:cNvPr>
          <p:cNvSpPr>
            <a:spLocks noGrp="1"/>
          </p:cNvSpPr>
          <p:nvPr>
            <p:ph idx="1"/>
          </p:nvPr>
        </p:nvSpPr>
        <p:spPr>
          <a:xfrm>
            <a:off x="550863" y="1104348"/>
            <a:ext cx="11090275" cy="477257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5E1C4A83-F516-C903-9AC0-3BB1D1533263}"/>
              </a:ext>
            </a:extLst>
          </p:cNvPr>
          <p:cNvSpPr>
            <a:spLocks noGrp="1"/>
          </p:cNvSpPr>
          <p:nvPr>
            <p:ph type="dt" sz="half" idx="10"/>
          </p:nvPr>
        </p:nvSpPr>
        <p:spPr/>
        <p:txBody>
          <a:bodyPr/>
          <a:lstStyle/>
          <a:p>
            <a:fld id="{11775F8B-F6BC-46E3-822B-4BB14B67A715}" type="datetime4">
              <a:rPr lang="en-AU" smtClean="0"/>
              <a:t>22 May 2026</a:t>
            </a:fld>
            <a:endParaRPr lang="en-AU"/>
          </a:p>
        </p:txBody>
      </p:sp>
    </p:spTree>
    <p:extLst>
      <p:ext uri="{BB962C8B-B14F-4D97-AF65-F5344CB8AC3E}">
        <p14:creationId xmlns:p14="http://schemas.microsoft.com/office/powerpoint/2010/main" val="1664266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two Cont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D4D1A-6545-4DC5-BC43-5F252647C27A}"/>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8710F404-4D10-48A2-D2AA-A89E458D6072}"/>
              </a:ext>
            </a:extLst>
          </p:cNvPr>
          <p:cNvSpPr>
            <a:spLocks noGrp="1"/>
          </p:cNvSpPr>
          <p:nvPr>
            <p:ph sz="half" idx="1"/>
          </p:nvPr>
        </p:nvSpPr>
        <p:spPr>
          <a:xfrm>
            <a:off x="550862" y="1384850"/>
            <a:ext cx="5391979" cy="44920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Content Placeholder 3">
            <a:extLst>
              <a:ext uri="{FF2B5EF4-FFF2-40B4-BE49-F238E27FC236}">
                <a16:creationId xmlns:a16="http://schemas.microsoft.com/office/drawing/2014/main" id="{B34FA793-CBAE-F68A-CDBF-5231C57F9686}"/>
              </a:ext>
            </a:extLst>
          </p:cNvPr>
          <p:cNvSpPr>
            <a:spLocks noGrp="1"/>
          </p:cNvSpPr>
          <p:nvPr>
            <p:ph sz="half" idx="2"/>
          </p:nvPr>
        </p:nvSpPr>
        <p:spPr>
          <a:xfrm>
            <a:off x="6249158" y="1384850"/>
            <a:ext cx="5391979" cy="44920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Text Placeholder 11">
            <a:extLst>
              <a:ext uri="{FF2B5EF4-FFF2-40B4-BE49-F238E27FC236}">
                <a16:creationId xmlns:a16="http://schemas.microsoft.com/office/drawing/2014/main" id="{38FBB2A2-1234-4248-7CE5-8111B6C8CBAC}"/>
              </a:ext>
            </a:extLst>
          </p:cNvPr>
          <p:cNvSpPr>
            <a:spLocks noGrp="1"/>
          </p:cNvSpPr>
          <p:nvPr>
            <p:ph type="body" sz="quarter" idx="10" hasCustomPrompt="1"/>
          </p:nvPr>
        </p:nvSpPr>
        <p:spPr>
          <a:xfrm>
            <a:off x="550863" y="801758"/>
            <a:ext cx="11090274" cy="291546"/>
          </a:xfrm>
        </p:spPr>
        <p:txBody>
          <a:bodyPr/>
          <a:lstStyle>
            <a:lvl1pPr marL="0" indent="0">
              <a:buNone/>
              <a:defRPr sz="2200">
                <a:latin typeface="Segoe UI Light" panose="020B0502040204020203" pitchFamily="34" charset="0"/>
                <a:cs typeface="Segoe UI Light" panose="020B0502040204020203" pitchFamily="34" charset="0"/>
              </a:defRPr>
            </a:lvl1pPr>
          </a:lstStyle>
          <a:p>
            <a:pPr lvl="0"/>
            <a:r>
              <a:rPr lang="en-AU"/>
              <a:t>Subtitle</a:t>
            </a:r>
          </a:p>
        </p:txBody>
      </p:sp>
      <p:sp>
        <p:nvSpPr>
          <p:cNvPr id="6" name="Date Placeholder 5">
            <a:extLst>
              <a:ext uri="{FF2B5EF4-FFF2-40B4-BE49-F238E27FC236}">
                <a16:creationId xmlns:a16="http://schemas.microsoft.com/office/drawing/2014/main" id="{84DAE12F-3ADF-1EE4-0CF2-4C15E81B2625}"/>
              </a:ext>
            </a:extLst>
          </p:cNvPr>
          <p:cNvSpPr>
            <a:spLocks noGrp="1"/>
          </p:cNvSpPr>
          <p:nvPr>
            <p:ph type="dt" sz="half" idx="11"/>
          </p:nvPr>
        </p:nvSpPr>
        <p:spPr/>
        <p:txBody>
          <a:bodyPr/>
          <a:lstStyle/>
          <a:p>
            <a:fld id="{B7329D39-4A0E-4BCB-BD58-287DF7447697}" type="datetime4">
              <a:rPr lang="en-AU" smtClean="0"/>
              <a:t>22 May 2026</a:t>
            </a:fld>
            <a:endParaRPr lang="en-AU"/>
          </a:p>
        </p:txBody>
      </p:sp>
    </p:spTree>
    <p:extLst>
      <p:ext uri="{BB962C8B-B14F-4D97-AF65-F5344CB8AC3E}">
        <p14:creationId xmlns:p14="http://schemas.microsoft.com/office/powerpoint/2010/main" val="1406249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itle, two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D4D1A-6545-4DC5-BC43-5F252647C27A}"/>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8710F404-4D10-48A2-D2AA-A89E458D6072}"/>
              </a:ext>
            </a:extLst>
          </p:cNvPr>
          <p:cNvSpPr>
            <a:spLocks noGrp="1"/>
          </p:cNvSpPr>
          <p:nvPr>
            <p:ph sz="half" idx="1"/>
          </p:nvPr>
        </p:nvSpPr>
        <p:spPr>
          <a:xfrm>
            <a:off x="550862" y="1106557"/>
            <a:ext cx="5391979" cy="477036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Content Placeholder 3">
            <a:extLst>
              <a:ext uri="{FF2B5EF4-FFF2-40B4-BE49-F238E27FC236}">
                <a16:creationId xmlns:a16="http://schemas.microsoft.com/office/drawing/2014/main" id="{B34FA793-CBAE-F68A-CDBF-5231C57F9686}"/>
              </a:ext>
            </a:extLst>
          </p:cNvPr>
          <p:cNvSpPr>
            <a:spLocks noGrp="1"/>
          </p:cNvSpPr>
          <p:nvPr>
            <p:ph sz="half" idx="2"/>
          </p:nvPr>
        </p:nvSpPr>
        <p:spPr>
          <a:xfrm>
            <a:off x="6249159" y="1106557"/>
            <a:ext cx="5391979" cy="477036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Date Placeholder 4">
            <a:extLst>
              <a:ext uri="{FF2B5EF4-FFF2-40B4-BE49-F238E27FC236}">
                <a16:creationId xmlns:a16="http://schemas.microsoft.com/office/drawing/2014/main" id="{E955479B-7896-3364-3904-A55718B8AE5F}"/>
              </a:ext>
            </a:extLst>
          </p:cNvPr>
          <p:cNvSpPr>
            <a:spLocks noGrp="1"/>
          </p:cNvSpPr>
          <p:nvPr>
            <p:ph type="dt" sz="half" idx="10"/>
          </p:nvPr>
        </p:nvSpPr>
        <p:spPr/>
        <p:txBody>
          <a:bodyPr/>
          <a:lstStyle/>
          <a:p>
            <a:fld id="{BA18E7EB-FE1B-480F-90ED-2868EFFB1BCE}" type="datetime4">
              <a:rPr lang="en-AU" smtClean="0"/>
              <a:t>22 May 2026</a:t>
            </a:fld>
            <a:endParaRPr lang="en-AU"/>
          </a:p>
        </p:txBody>
      </p:sp>
    </p:spTree>
    <p:extLst>
      <p:ext uri="{BB962C8B-B14F-4D97-AF65-F5344CB8AC3E}">
        <p14:creationId xmlns:p14="http://schemas.microsoft.com/office/powerpoint/2010/main" val="2403935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 title and text with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33342-31B3-CA1B-F5C2-00AAF94C05EB}"/>
              </a:ext>
            </a:extLst>
          </p:cNvPr>
          <p:cNvSpPr>
            <a:spLocks noGrp="1"/>
          </p:cNvSpPr>
          <p:nvPr>
            <p:ph type="title"/>
          </p:nvPr>
        </p:nvSpPr>
        <p:spPr>
          <a:xfrm>
            <a:off x="550862" y="368300"/>
            <a:ext cx="4221163" cy="1689100"/>
          </a:xfrm>
        </p:spPr>
        <p:txBody>
          <a:bodyPr anchor="b"/>
          <a:lstStyle>
            <a:lvl1pPr>
              <a:defRPr sz="3200"/>
            </a:lvl1pPr>
          </a:lstStyle>
          <a:p>
            <a:r>
              <a:rPr lang="en-GB"/>
              <a:t>Click to edit Master title style</a:t>
            </a:r>
            <a:endParaRPr lang="en-AU"/>
          </a:p>
        </p:txBody>
      </p:sp>
      <p:sp>
        <p:nvSpPr>
          <p:cNvPr id="3" name="Content Placeholder 2">
            <a:extLst>
              <a:ext uri="{FF2B5EF4-FFF2-40B4-BE49-F238E27FC236}">
                <a16:creationId xmlns:a16="http://schemas.microsoft.com/office/drawing/2014/main" id="{EE8A0781-5832-A1BC-DFA2-29EEDBEEDF33}"/>
              </a:ext>
            </a:extLst>
          </p:cNvPr>
          <p:cNvSpPr>
            <a:spLocks noGrp="1"/>
          </p:cNvSpPr>
          <p:nvPr>
            <p:ph idx="1"/>
          </p:nvPr>
        </p:nvSpPr>
        <p:spPr>
          <a:xfrm>
            <a:off x="5063572" y="368301"/>
            <a:ext cx="6577566" cy="55086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Text Placeholder 3">
            <a:extLst>
              <a:ext uri="{FF2B5EF4-FFF2-40B4-BE49-F238E27FC236}">
                <a16:creationId xmlns:a16="http://schemas.microsoft.com/office/drawing/2014/main" id="{997468C3-C9F1-770A-DFA6-183A900C97B0}"/>
              </a:ext>
            </a:extLst>
          </p:cNvPr>
          <p:cNvSpPr>
            <a:spLocks noGrp="1"/>
          </p:cNvSpPr>
          <p:nvPr>
            <p:ph type="body" sz="half" idx="2"/>
          </p:nvPr>
        </p:nvSpPr>
        <p:spPr>
          <a:xfrm>
            <a:off x="550862" y="2348944"/>
            <a:ext cx="4221163" cy="35279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5DBF291-69D0-8B88-F34F-EE58276269D1}"/>
              </a:ext>
            </a:extLst>
          </p:cNvPr>
          <p:cNvSpPr>
            <a:spLocks noGrp="1"/>
          </p:cNvSpPr>
          <p:nvPr>
            <p:ph type="dt" sz="half" idx="10"/>
          </p:nvPr>
        </p:nvSpPr>
        <p:spPr/>
        <p:txBody>
          <a:bodyPr/>
          <a:lstStyle/>
          <a:p>
            <a:fld id="{93C08AA3-559F-4DA5-A73A-9627C4C93EFB}" type="datetime4">
              <a:rPr lang="en-AU" smtClean="0"/>
              <a:t>22 May 2026</a:t>
            </a:fld>
            <a:endParaRPr lang="en-AU"/>
          </a:p>
        </p:txBody>
      </p:sp>
    </p:spTree>
    <p:extLst>
      <p:ext uri="{BB962C8B-B14F-4D97-AF65-F5344CB8AC3E}">
        <p14:creationId xmlns:p14="http://schemas.microsoft.com/office/powerpoint/2010/main" val="760738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C19626-D55E-6302-0DC8-C7537AA35469}"/>
              </a:ext>
            </a:extLst>
          </p:cNvPr>
          <p:cNvSpPr>
            <a:spLocks noGrp="1"/>
          </p:cNvSpPr>
          <p:nvPr>
            <p:ph type="dt" sz="half" idx="10"/>
          </p:nvPr>
        </p:nvSpPr>
        <p:spPr/>
        <p:txBody>
          <a:bodyPr/>
          <a:lstStyle/>
          <a:p>
            <a:fld id="{C695FA71-5732-48B9-80DC-F9C8EC132F75}" type="datetime4">
              <a:rPr lang="en-AU" smtClean="0"/>
              <a:t>22 May 2026</a:t>
            </a:fld>
            <a:endParaRPr lang="en-AU"/>
          </a:p>
        </p:txBody>
      </p:sp>
    </p:spTree>
    <p:extLst>
      <p:ext uri="{BB962C8B-B14F-4D97-AF65-F5344CB8AC3E}">
        <p14:creationId xmlns:p14="http://schemas.microsoft.com/office/powerpoint/2010/main" val="2945217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Total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9652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sv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sv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4AF824-9616-1C17-6222-E13DEB186053}"/>
              </a:ext>
            </a:extLst>
          </p:cNvPr>
          <p:cNvSpPr>
            <a:spLocks noGrp="1"/>
          </p:cNvSpPr>
          <p:nvPr>
            <p:ph type="title"/>
          </p:nvPr>
        </p:nvSpPr>
        <p:spPr>
          <a:xfrm>
            <a:off x="550863" y="365126"/>
            <a:ext cx="11090275" cy="436631"/>
          </a:xfrm>
          <a:prstGeom prst="rect">
            <a:avLst/>
          </a:prstGeom>
        </p:spPr>
        <p:txBody>
          <a:bodyPr vert="horz" lIns="0" tIns="0" rIns="0" bIns="0" rtlCol="0" anchor="t" anchorCtr="0">
            <a:no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A65ED09E-C350-453F-0523-CC69D193F151}"/>
              </a:ext>
            </a:extLst>
          </p:cNvPr>
          <p:cNvSpPr>
            <a:spLocks noGrp="1"/>
          </p:cNvSpPr>
          <p:nvPr>
            <p:ph type="body" idx="1"/>
          </p:nvPr>
        </p:nvSpPr>
        <p:spPr>
          <a:xfrm>
            <a:off x="550863" y="1053548"/>
            <a:ext cx="11090275" cy="4823377"/>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pic>
        <p:nvPicPr>
          <p:cNvPr id="9" name="Graphic 8">
            <a:extLst>
              <a:ext uri="{FF2B5EF4-FFF2-40B4-BE49-F238E27FC236}">
                <a16:creationId xmlns:a16="http://schemas.microsoft.com/office/drawing/2014/main" id="{25ECE15B-F351-140B-8E80-BF60C2E6A2A7}"/>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894957" y="5878941"/>
            <a:ext cx="1939238" cy="979059"/>
          </a:xfrm>
          <a:prstGeom prst="rect">
            <a:avLst/>
          </a:prstGeom>
        </p:spPr>
      </p:pic>
      <p:sp>
        <p:nvSpPr>
          <p:cNvPr id="4" name="Date Placeholder 3">
            <a:extLst>
              <a:ext uri="{FF2B5EF4-FFF2-40B4-BE49-F238E27FC236}">
                <a16:creationId xmlns:a16="http://schemas.microsoft.com/office/drawing/2014/main" id="{1ED39E56-D908-7966-0CD8-9F5DC2361481}"/>
              </a:ext>
            </a:extLst>
          </p:cNvPr>
          <p:cNvSpPr>
            <a:spLocks noGrp="1"/>
          </p:cNvSpPr>
          <p:nvPr>
            <p:ph type="dt" sz="half" idx="2"/>
          </p:nvPr>
        </p:nvSpPr>
        <p:spPr>
          <a:xfrm>
            <a:off x="550863" y="6185907"/>
            <a:ext cx="2743200" cy="365125"/>
          </a:xfrm>
          <a:prstGeom prst="rect">
            <a:avLst/>
          </a:prstGeom>
        </p:spPr>
        <p:txBody>
          <a:bodyPr vert="horz" lIns="0" tIns="0" rIns="0" bIns="0" rtlCol="0" anchor="ctr"/>
          <a:lstStyle>
            <a:lvl1pPr algn="l">
              <a:defRPr sz="1400">
                <a:solidFill>
                  <a:schemeClr val="accent1"/>
                </a:solidFill>
                <a:latin typeface="Segoe UI Semibold" panose="020B0702040204020203" pitchFamily="34" charset="0"/>
                <a:cs typeface="Segoe UI Semibold" panose="020B0702040204020203" pitchFamily="34" charset="0"/>
              </a:defRPr>
            </a:lvl1pPr>
          </a:lstStyle>
          <a:p>
            <a:fld id="{185443BE-100F-463A-B496-3B5D275B3A49}" type="datetime4">
              <a:rPr lang="en-AU" smtClean="0"/>
              <a:pPr/>
              <a:t>22 May 2026</a:t>
            </a:fld>
            <a:endParaRPr lang="en-AU"/>
          </a:p>
        </p:txBody>
      </p:sp>
    </p:spTree>
    <p:extLst>
      <p:ext uri="{BB962C8B-B14F-4D97-AF65-F5344CB8AC3E}">
        <p14:creationId xmlns:p14="http://schemas.microsoft.com/office/powerpoint/2010/main" val="2288123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8" r:id="rId4"/>
    <p:sldLayoutId id="2147483659" r:id="rId5"/>
    <p:sldLayoutId id="2147483652" r:id="rId6"/>
    <p:sldLayoutId id="2147483656" r:id="rId7"/>
    <p:sldLayoutId id="2147483668" r:id="rId8"/>
    <p:sldLayoutId id="2147483686" r:id="rId9"/>
  </p:sldLayoutIdLst>
  <p:hf sldNum="0" hdr="0" ftr="0"/>
  <p:txStyles>
    <p:titleStyle>
      <a:lvl1pPr algn="l" defTabSz="914400" rtl="0" eaLnBrk="1" latinLnBrk="0" hangingPunct="1">
        <a:lnSpc>
          <a:spcPct val="90000"/>
        </a:lnSpc>
        <a:spcBef>
          <a:spcPct val="0"/>
        </a:spcBef>
        <a:buNone/>
        <a:defRPr sz="3000" kern="1200">
          <a:solidFill>
            <a:schemeClr val="tx2"/>
          </a:solidFill>
          <a:latin typeface="Segoe UI Bold" panose="020B0802040204020203" pitchFamily="34" charset="0"/>
          <a:ea typeface="Segoe UI Black" panose="020B0A02040204020203" pitchFamily="34" charset="0"/>
          <a:cs typeface="Segoe UI Bold" panose="020B0802040204020203" pitchFamily="34" charset="0"/>
        </a:defRPr>
      </a:lvl1pPr>
    </p:titleStyle>
    <p:body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347" userDrawn="1">
          <p15:clr>
            <a:srgbClr val="F26B43"/>
          </p15:clr>
        </p15:guide>
        <p15:guide id="3" pos="7333" userDrawn="1">
          <p15:clr>
            <a:srgbClr val="F26B43"/>
          </p15:clr>
        </p15:guide>
        <p15:guide id="4" orient="horz" pos="370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4AF824-9616-1C17-6222-E13DEB186053}"/>
              </a:ext>
            </a:extLst>
          </p:cNvPr>
          <p:cNvSpPr>
            <a:spLocks noGrp="1"/>
          </p:cNvSpPr>
          <p:nvPr>
            <p:ph type="title"/>
          </p:nvPr>
        </p:nvSpPr>
        <p:spPr>
          <a:xfrm>
            <a:off x="550863" y="365126"/>
            <a:ext cx="11090275" cy="436631"/>
          </a:xfrm>
          <a:prstGeom prst="rect">
            <a:avLst/>
          </a:prstGeom>
        </p:spPr>
        <p:txBody>
          <a:bodyPr vert="horz" lIns="0" tIns="0" rIns="0" bIns="0" rtlCol="0" anchor="t" anchorCtr="0">
            <a:no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A65ED09E-C350-453F-0523-CC69D193F151}"/>
              </a:ext>
            </a:extLst>
          </p:cNvPr>
          <p:cNvSpPr>
            <a:spLocks noGrp="1"/>
          </p:cNvSpPr>
          <p:nvPr>
            <p:ph type="body" idx="1"/>
          </p:nvPr>
        </p:nvSpPr>
        <p:spPr>
          <a:xfrm>
            <a:off x="550863" y="1053548"/>
            <a:ext cx="11090275" cy="4823377"/>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pic>
        <p:nvPicPr>
          <p:cNvPr id="9" name="Graphic 8">
            <a:extLst>
              <a:ext uri="{FF2B5EF4-FFF2-40B4-BE49-F238E27FC236}">
                <a16:creationId xmlns:a16="http://schemas.microsoft.com/office/drawing/2014/main" id="{25ECE15B-F351-140B-8E80-BF60C2E6A2A7}"/>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9894957" y="5879632"/>
            <a:ext cx="1939238" cy="977676"/>
          </a:xfrm>
          <a:prstGeom prst="rect">
            <a:avLst/>
          </a:prstGeom>
        </p:spPr>
      </p:pic>
      <p:sp>
        <p:nvSpPr>
          <p:cNvPr id="4" name="Date Placeholder 3">
            <a:extLst>
              <a:ext uri="{FF2B5EF4-FFF2-40B4-BE49-F238E27FC236}">
                <a16:creationId xmlns:a16="http://schemas.microsoft.com/office/drawing/2014/main" id="{1ED39E56-D908-7966-0CD8-9F5DC2361481}"/>
              </a:ext>
            </a:extLst>
          </p:cNvPr>
          <p:cNvSpPr>
            <a:spLocks noGrp="1"/>
          </p:cNvSpPr>
          <p:nvPr>
            <p:ph type="dt" sz="half" idx="2"/>
          </p:nvPr>
        </p:nvSpPr>
        <p:spPr>
          <a:xfrm>
            <a:off x="550863" y="6185907"/>
            <a:ext cx="2743200" cy="365125"/>
          </a:xfrm>
          <a:prstGeom prst="rect">
            <a:avLst/>
          </a:prstGeom>
        </p:spPr>
        <p:txBody>
          <a:bodyPr vert="horz" lIns="0" tIns="0" rIns="0" bIns="0" rtlCol="0" anchor="ctr"/>
          <a:lstStyle>
            <a:lvl1pPr algn="l">
              <a:defRPr sz="1400">
                <a:solidFill>
                  <a:schemeClr val="bg1"/>
                </a:solidFill>
                <a:latin typeface="Segoe UI Semibold" panose="020B0702040204020203" pitchFamily="34" charset="0"/>
                <a:cs typeface="Segoe UI Semibold" panose="020B0702040204020203" pitchFamily="34" charset="0"/>
              </a:defRPr>
            </a:lvl1pPr>
          </a:lstStyle>
          <a:p>
            <a:fld id="{185443BE-100F-463A-B496-3B5D275B3A49}" type="datetime4">
              <a:rPr lang="en-AU" smtClean="0"/>
              <a:pPr/>
              <a:t>22 May 2026</a:t>
            </a:fld>
            <a:endParaRPr lang="en-AU"/>
          </a:p>
        </p:txBody>
      </p:sp>
    </p:spTree>
    <p:extLst>
      <p:ext uri="{BB962C8B-B14F-4D97-AF65-F5344CB8AC3E}">
        <p14:creationId xmlns:p14="http://schemas.microsoft.com/office/powerpoint/2010/main" val="2717176268"/>
      </p:ext>
    </p:extLst>
  </p:cSld>
  <p:clrMap bg1="lt1" tx1="dk1" bg2="lt2" tx2="dk2" accent1="accent1" accent2="accent2" accent3="accent3" accent4="accent4" accent5="accent5" accent6="accent6" hlink="hlink" folHlink="folHlink"/>
  <p:sldLayoutIdLst>
    <p:sldLayoutId id="2147483670"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Lst>
  <p:hf sldNum="0" hdr="0" ftr="0"/>
  <p:txStyles>
    <p:titleStyle>
      <a:lvl1pPr algn="l" defTabSz="914400" rtl="0" eaLnBrk="1" latinLnBrk="0" hangingPunct="1">
        <a:lnSpc>
          <a:spcPct val="90000"/>
        </a:lnSpc>
        <a:spcBef>
          <a:spcPct val="0"/>
        </a:spcBef>
        <a:buNone/>
        <a:defRPr sz="3000" kern="1200">
          <a:solidFill>
            <a:schemeClr val="bg1"/>
          </a:solidFill>
          <a:latin typeface="Segoe UI Bold" panose="020B0802040204020203" pitchFamily="34" charset="0"/>
          <a:ea typeface="Segoe UI Black" panose="020B0A02040204020203" pitchFamily="34" charset="0"/>
          <a:cs typeface="Segoe UI Bold" panose="020B08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347" userDrawn="1">
          <p15:clr>
            <a:srgbClr val="F26B43"/>
          </p15:clr>
        </p15:guide>
        <p15:guide id="3" pos="7333" userDrawn="1">
          <p15:clr>
            <a:srgbClr val="F26B43"/>
          </p15:clr>
        </p15:guide>
        <p15:guide id="4" orient="horz" pos="370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8F9CCC4-0E12-FA3A-DBA8-EB2B47DBCD00}"/>
              </a:ext>
            </a:extLst>
          </p:cNvPr>
          <p:cNvSpPr>
            <a:spLocks noGrp="1"/>
          </p:cNvSpPr>
          <p:nvPr>
            <p:ph type="ctrTitle"/>
          </p:nvPr>
        </p:nvSpPr>
        <p:spPr/>
        <p:txBody>
          <a:bodyPr/>
          <a:lstStyle/>
          <a:p>
            <a:r>
              <a:rPr lang="en-AU" b="1"/>
              <a:t>All Actuaries Summit </a:t>
            </a:r>
            <a:r>
              <a:rPr lang="en-AU"/>
              <a:t>	</a:t>
            </a:r>
          </a:p>
        </p:txBody>
      </p:sp>
      <p:sp>
        <p:nvSpPr>
          <p:cNvPr id="10" name="Subtitle 9">
            <a:extLst>
              <a:ext uri="{FF2B5EF4-FFF2-40B4-BE49-F238E27FC236}">
                <a16:creationId xmlns:a16="http://schemas.microsoft.com/office/drawing/2014/main" id="{AF846A80-9525-9D5E-480E-932DD0CB97CC}"/>
              </a:ext>
            </a:extLst>
          </p:cNvPr>
          <p:cNvSpPr>
            <a:spLocks noGrp="1"/>
          </p:cNvSpPr>
          <p:nvPr>
            <p:ph type="subTitle" idx="1"/>
          </p:nvPr>
        </p:nvSpPr>
        <p:spPr>
          <a:xfrm>
            <a:off x="550863" y="3602037"/>
            <a:ext cx="4191906" cy="1098067"/>
          </a:xfrm>
        </p:spPr>
        <p:txBody>
          <a:bodyPr/>
          <a:lstStyle/>
          <a:p>
            <a:r>
              <a:rPr lang="en-GB"/>
              <a:t>Recalibrating Insurability: Navigating the Future of Protection: The consumer perspective</a:t>
            </a:r>
            <a:endParaRPr lang="en-AU"/>
          </a:p>
        </p:txBody>
      </p:sp>
      <p:sp>
        <p:nvSpPr>
          <p:cNvPr id="16" name="Text Placeholder 15">
            <a:extLst>
              <a:ext uri="{FF2B5EF4-FFF2-40B4-BE49-F238E27FC236}">
                <a16:creationId xmlns:a16="http://schemas.microsoft.com/office/drawing/2014/main" id="{34899D0D-EB0D-26BB-776F-386163E676C4}"/>
              </a:ext>
            </a:extLst>
          </p:cNvPr>
          <p:cNvSpPr>
            <a:spLocks noGrp="1"/>
          </p:cNvSpPr>
          <p:nvPr>
            <p:ph type="body" sz="quarter" idx="10"/>
          </p:nvPr>
        </p:nvSpPr>
        <p:spPr/>
        <p:txBody>
          <a:bodyPr/>
          <a:lstStyle/>
          <a:p>
            <a:r>
              <a:rPr lang="en-AU"/>
              <a:t>Drew MacRae</a:t>
            </a:r>
          </a:p>
          <a:p>
            <a:r>
              <a:rPr lang="en-AU"/>
              <a:t>Principal, Policy Development</a:t>
            </a:r>
          </a:p>
          <a:p>
            <a:endParaRPr lang="en-AU"/>
          </a:p>
          <a:p>
            <a:r>
              <a:rPr lang="en-AU"/>
              <a:t>27 May 2026</a:t>
            </a:r>
          </a:p>
        </p:txBody>
      </p:sp>
      <p:pic>
        <p:nvPicPr>
          <p:cNvPr id="12" name="Graphic 11">
            <a:extLst>
              <a:ext uri="{FF2B5EF4-FFF2-40B4-BE49-F238E27FC236}">
                <a16:creationId xmlns:a16="http://schemas.microsoft.com/office/drawing/2014/main" id="{9659194E-99F2-7B06-52C4-EBE638B375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5559" y="178561"/>
            <a:ext cx="2312766" cy="1167641"/>
          </a:xfrm>
          <a:prstGeom prst="rect">
            <a:avLst/>
          </a:prstGeom>
        </p:spPr>
      </p:pic>
      <p:sp>
        <p:nvSpPr>
          <p:cNvPr id="4" name="Graphic 2">
            <a:extLst>
              <a:ext uri="{FF2B5EF4-FFF2-40B4-BE49-F238E27FC236}">
                <a16:creationId xmlns:a16="http://schemas.microsoft.com/office/drawing/2014/main" id="{DF5D47AA-2FF8-6F78-4FEC-8171293F2CEF}"/>
              </a:ext>
            </a:extLst>
          </p:cNvPr>
          <p:cNvSpPr/>
          <p:nvPr/>
        </p:nvSpPr>
        <p:spPr>
          <a:xfrm>
            <a:off x="4742769" y="-2117765"/>
            <a:ext cx="10735374" cy="10178031"/>
          </a:xfrm>
          <a:custGeom>
            <a:avLst/>
            <a:gdLst>
              <a:gd name="connsiteX0" fmla="*/ 1084381 w 7230674"/>
              <a:gd name="connsiteY0" fmla="*/ 6146243 h 6855283"/>
              <a:gd name="connsiteX1" fmla="*/ 5890196 w 7230674"/>
              <a:gd name="connsiteY1" fmla="*/ 5514955 h 6855283"/>
              <a:gd name="connsiteX2" fmla="*/ 6521665 w 7230674"/>
              <a:gd name="connsiteY2" fmla="*/ 708958 h 6855283"/>
              <a:gd name="connsiteX3" fmla="*/ 1715668 w 7230674"/>
              <a:gd name="connsiteY3" fmla="*/ 1340428 h 6855283"/>
              <a:gd name="connsiteX4" fmla="*/ 1067342 w 7230674"/>
              <a:gd name="connsiteY4" fmla="*/ 2138587 h 6855283"/>
              <a:gd name="connsiteX5" fmla="*/ 92184 w 7230674"/>
              <a:gd name="connsiteY5" fmla="*/ 2488764 h 6855283"/>
              <a:gd name="connsiteX6" fmla="*/ 8202 w 7230674"/>
              <a:gd name="connsiteY6" fmla="*/ 2666611 h 6855283"/>
              <a:gd name="connsiteX7" fmla="*/ 415256 w 7230674"/>
              <a:gd name="connsiteY7" fmla="*/ 3800212 h 6855283"/>
              <a:gd name="connsiteX8" fmla="*/ 1084320 w 7230674"/>
              <a:gd name="connsiteY8" fmla="*/ 6146364 h 685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30674" h="6855283">
                <a:moveTo>
                  <a:pt x="1084381" y="6146243"/>
                </a:moveTo>
                <a:cubicBezTo>
                  <a:pt x="2237143" y="7299005"/>
                  <a:pt x="4388773" y="7016378"/>
                  <a:pt x="5890196" y="5514955"/>
                </a:cubicBezTo>
                <a:cubicBezTo>
                  <a:pt x="7391740" y="4013411"/>
                  <a:pt x="7674428" y="1861721"/>
                  <a:pt x="6521665" y="708958"/>
                </a:cubicBezTo>
                <a:cubicBezTo>
                  <a:pt x="5368963" y="-443683"/>
                  <a:pt x="3217213" y="-161117"/>
                  <a:pt x="1715668" y="1340428"/>
                </a:cubicBezTo>
                <a:cubicBezTo>
                  <a:pt x="1465239" y="1590857"/>
                  <a:pt x="1248888" y="1859477"/>
                  <a:pt x="1067342" y="2138587"/>
                </a:cubicBezTo>
                <a:lnTo>
                  <a:pt x="92184" y="2488764"/>
                </a:lnTo>
                <a:cubicBezTo>
                  <a:pt x="19723" y="2514837"/>
                  <a:pt x="-17690" y="2594393"/>
                  <a:pt x="8202" y="2666611"/>
                </a:cubicBezTo>
                <a:lnTo>
                  <a:pt x="415256" y="3800212"/>
                </a:lnTo>
                <a:cubicBezTo>
                  <a:pt x="278460" y="4696906"/>
                  <a:pt x="491658" y="5553702"/>
                  <a:pt x="1084320" y="6146364"/>
                </a:cubicBezTo>
                <a:close/>
              </a:path>
            </a:pathLst>
          </a:custGeom>
          <a:blipFill>
            <a:blip r:embed="rId4">
              <a:extLst>
                <a:ext uri="{28A0092B-C50C-407E-A947-70E740481C1C}">
                  <a14:useLocalDpi xmlns:a14="http://schemas.microsoft.com/office/drawing/2010/main" val="0"/>
                </a:ext>
              </a:extLst>
            </a:blip>
            <a:srcRect/>
            <a:stretch>
              <a:fillRect l="-2422" t="19695" r="2422" b="9987"/>
            </a:stretch>
          </a:blipFill>
          <a:ln w="0" cap="flat">
            <a:noFill/>
            <a:prstDash val="solid"/>
            <a:miter/>
          </a:ln>
        </p:spPr>
        <p:txBody>
          <a:bodyPr rtlCol="0" anchor="ctr"/>
          <a:lstStyle/>
          <a:p>
            <a:endParaRPr lang="en-AU"/>
          </a:p>
        </p:txBody>
      </p:sp>
    </p:spTree>
    <p:extLst>
      <p:ext uri="{BB962C8B-B14F-4D97-AF65-F5344CB8AC3E}">
        <p14:creationId xmlns:p14="http://schemas.microsoft.com/office/powerpoint/2010/main" val="2917455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2C4B7-BC9D-670E-F389-B6D340FD895D}"/>
              </a:ext>
            </a:extLst>
          </p:cNvPr>
          <p:cNvSpPr>
            <a:spLocks noGrp="1"/>
          </p:cNvSpPr>
          <p:nvPr>
            <p:ph type="title"/>
          </p:nvPr>
        </p:nvSpPr>
        <p:spPr/>
        <p:txBody>
          <a:bodyPr/>
          <a:lstStyle/>
          <a:p>
            <a:r>
              <a:rPr lang="en-GB" sz="2800"/>
              <a:t>Recalibrating Insurability: The consumer perspective</a:t>
            </a:r>
            <a:endParaRPr lang="en-AU" sz="2800"/>
          </a:p>
        </p:txBody>
      </p:sp>
      <p:sp>
        <p:nvSpPr>
          <p:cNvPr id="4" name="Text Placeholder 3">
            <a:extLst>
              <a:ext uri="{FF2B5EF4-FFF2-40B4-BE49-F238E27FC236}">
                <a16:creationId xmlns:a16="http://schemas.microsoft.com/office/drawing/2014/main" id="{3F8DD648-3BAB-C7B9-827A-474ED2F4A5F3}"/>
              </a:ext>
            </a:extLst>
          </p:cNvPr>
          <p:cNvSpPr>
            <a:spLocks noGrp="1"/>
          </p:cNvSpPr>
          <p:nvPr>
            <p:ph type="body" sz="quarter" idx="10"/>
          </p:nvPr>
        </p:nvSpPr>
        <p:spPr/>
        <p:txBody>
          <a:bodyPr/>
          <a:lstStyle/>
          <a:p>
            <a:r>
              <a:rPr lang="en-GB"/>
              <a:t>Overview</a:t>
            </a:r>
          </a:p>
        </p:txBody>
      </p:sp>
      <p:sp>
        <p:nvSpPr>
          <p:cNvPr id="5" name="Content Placeholder 4">
            <a:extLst>
              <a:ext uri="{FF2B5EF4-FFF2-40B4-BE49-F238E27FC236}">
                <a16:creationId xmlns:a16="http://schemas.microsoft.com/office/drawing/2014/main" id="{CF08EE06-70F0-B844-8F82-C511FADABD35}"/>
              </a:ext>
            </a:extLst>
          </p:cNvPr>
          <p:cNvSpPr>
            <a:spLocks noGrp="1"/>
          </p:cNvSpPr>
          <p:nvPr>
            <p:ph idx="1"/>
          </p:nvPr>
        </p:nvSpPr>
        <p:spPr>
          <a:xfrm>
            <a:off x="550863" y="1529255"/>
            <a:ext cx="7150703" cy="4526988"/>
          </a:xfrm>
        </p:spPr>
        <p:txBody>
          <a:bodyPr/>
          <a:lstStyle/>
          <a:p>
            <a:pPr marL="0" indent="0">
              <a:buNone/>
            </a:pPr>
            <a:r>
              <a:rPr lang="en-GB" sz="2000" b="1"/>
              <a:t>What I can’t speak to:</a:t>
            </a:r>
          </a:p>
          <a:p>
            <a:pPr marL="0" indent="0">
              <a:buNone/>
            </a:pPr>
            <a:endParaRPr lang="en-GB" sz="2000" b="1"/>
          </a:p>
          <a:p>
            <a:r>
              <a:rPr lang="en-GB" sz="2000"/>
              <a:t>The data on mental health claims</a:t>
            </a:r>
          </a:p>
          <a:p>
            <a:r>
              <a:rPr lang="en-GB" sz="2000"/>
              <a:t>The data on prevalence of mental illness</a:t>
            </a:r>
          </a:p>
          <a:p>
            <a:r>
              <a:rPr lang="en-GB" sz="2000"/>
              <a:t>Why is this occurring</a:t>
            </a:r>
          </a:p>
          <a:p>
            <a:endParaRPr lang="en-GB" sz="2000"/>
          </a:p>
          <a:p>
            <a:pPr marL="0" indent="0">
              <a:buNone/>
            </a:pPr>
            <a:endParaRPr lang="en-GB" sz="2000"/>
          </a:p>
          <a:p>
            <a:endParaRPr lang="en-GB" sz="2000"/>
          </a:p>
          <a:p>
            <a:endParaRPr lang="en-GB" sz="2000"/>
          </a:p>
          <a:p>
            <a:endParaRPr lang="en-GB" sz="2000"/>
          </a:p>
          <a:p>
            <a:endParaRPr lang="en-GB" sz="2000"/>
          </a:p>
        </p:txBody>
      </p:sp>
      <p:sp>
        <p:nvSpPr>
          <p:cNvPr id="3" name="Date Placeholder 2">
            <a:extLst>
              <a:ext uri="{FF2B5EF4-FFF2-40B4-BE49-F238E27FC236}">
                <a16:creationId xmlns:a16="http://schemas.microsoft.com/office/drawing/2014/main" id="{2ACB78BC-5911-5808-F965-4FCBB1671FFC}"/>
              </a:ext>
            </a:extLst>
          </p:cNvPr>
          <p:cNvSpPr>
            <a:spLocks noGrp="1"/>
          </p:cNvSpPr>
          <p:nvPr>
            <p:ph type="dt" sz="half" idx="11"/>
          </p:nvPr>
        </p:nvSpPr>
        <p:spPr/>
        <p:txBody>
          <a:bodyPr/>
          <a:lstStyle/>
          <a:p>
            <a:fld id="{1C83205D-0789-4632-9553-FF994049A904}" type="datetime4">
              <a:rPr lang="en-AU" smtClean="0"/>
              <a:t>22 May 2026</a:t>
            </a:fld>
            <a:endParaRPr lang="en-AU"/>
          </a:p>
        </p:txBody>
      </p:sp>
    </p:spTree>
    <p:extLst>
      <p:ext uri="{BB962C8B-B14F-4D97-AF65-F5344CB8AC3E}">
        <p14:creationId xmlns:p14="http://schemas.microsoft.com/office/powerpoint/2010/main" val="3064818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D00A4230-B556-D6ED-49FF-31410D1DBE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00695B-3B66-881E-DE33-D561FB0CA854}"/>
              </a:ext>
            </a:extLst>
          </p:cNvPr>
          <p:cNvSpPr>
            <a:spLocks noGrp="1"/>
          </p:cNvSpPr>
          <p:nvPr>
            <p:ph type="title"/>
          </p:nvPr>
        </p:nvSpPr>
        <p:spPr/>
        <p:txBody>
          <a:bodyPr/>
          <a:lstStyle/>
          <a:p>
            <a:r>
              <a:rPr lang="en-GB" sz="2800"/>
              <a:t>Recalibrating Insurability: The consumer perspective</a:t>
            </a:r>
            <a:endParaRPr lang="en-AU" sz="2800"/>
          </a:p>
        </p:txBody>
      </p:sp>
      <p:sp>
        <p:nvSpPr>
          <p:cNvPr id="4" name="Text Placeholder 3">
            <a:extLst>
              <a:ext uri="{FF2B5EF4-FFF2-40B4-BE49-F238E27FC236}">
                <a16:creationId xmlns:a16="http://schemas.microsoft.com/office/drawing/2014/main" id="{75C8CAF0-C34C-978A-9EB0-57FA113E56F4}"/>
              </a:ext>
            </a:extLst>
          </p:cNvPr>
          <p:cNvSpPr>
            <a:spLocks noGrp="1"/>
          </p:cNvSpPr>
          <p:nvPr>
            <p:ph type="body" sz="quarter" idx="10"/>
          </p:nvPr>
        </p:nvSpPr>
        <p:spPr/>
        <p:txBody>
          <a:bodyPr/>
          <a:lstStyle/>
          <a:p>
            <a:r>
              <a:rPr lang="en-GB"/>
              <a:t>Overview</a:t>
            </a:r>
          </a:p>
        </p:txBody>
      </p:sp>
      <p:sp>
        <p:nvSpPr>
          <p:cNvPr id="5" name="Content Placeholder 4">
            <a:extLst>
              <a:ext uri="{FF2B5EF4-FFF2-40B4-BE49-F238E27FC236}">
                <a16:creationId xmlns:a16="http://schemas.microsoft.com/office/drawing/2014/main" id="{86228E5B-AB8C-9202-7E97-83D0ECAB9358}"/>
              </a:ext>
            </a:extLst>
          </p:cNvPr>
          <p:cNvSpPr>
            <a:spLocks noGrp="1"/>
          </p:cNvSpPr>
          <p:nvPr>
            <p:ph idx="1"/>
          </p:nvPr>
        </p:nvSpPr>
        <p:spPr>
          <a:xfrm>
            <a:off x="550863" y="1529255"/>
            <a:ext cx="7150703" cy="4526988"/>
          </a:xfrm>
        </p:spPr>
        <p:txBody>
          <a:bodyPr/>
          <a:lstStyle/>
          <a:p>
            <a:pPr marL="0" indent="0">
              <a:buNone/>
            </a:pPr>
            <a:r>
              <a:rPr lang="en-GB" sz="2000" b="1"/>
              <a:t>What I can’t speak to:</a:t>
            </a:r>
          </a:p>
          <a:p>
            <a:pPr marL="0" indent="0">
              <a:buNone/>
            </a:pPr>
            <a:endParaRPr lang="en-GB" sz="2000" b="1"/>
          </a:p>
          <a:p>
            <a:r>
              <a:rPr lang="en-GB" sz="2000"/>
              <a:t>The data on mental health claims</a:t>
            </a:r>
          </a:p>
          <a:p>
            <a:r>
              <a:rPr lang="en-GB" sz="2000"/>
              <a:t>The data on prevalence of mental illness</a:t>
            </a:r>
          </a:p>
          <a:p>
            <a:r>
              <a:rPr lang="en-GB" sz="2000"/>
              <a:t>Why is this occurring</a:t>
            </a:r>
          </a:p>
          <a:p>
            <a:endParaRPr lang="en-GB" sz="2000"/>
          </a:p>
          <a:p>
            <a:pPr marL="0" indent="0">
              <a:buNone/>
            </a:pPr>
            <a:r>
              <a:rPr lang="en-GB" sz="2000" b="1"/>
              <a:t>What I can speak to:</a:t>
            </a:r>
          </a:p>
          <a:p>
            <a:pPr marL="0" indent="0">
              <a:buNone/>
            </a:pPr>
            <a:endParaRPr lang="en-GB" sz="2000"/>
          </a:p>
          <a:p>
            <a:r>
              <a:rPr lang="en-GB" sz="2000"/>
              <a:t>The experience of clients on the Insurance Law Service</a:t>
            </a:r>
          </a:p>
          <a:p>
            <a:r>
              <a:rPr lang="en-GB" sz="2000"/>
              <a:t>The ways they are impacted by the life insurance sector</a:t>
            </a:r>
          </a:p>
          <a:p>
            <a:r>
              <a:rPr lang="en-GB" sz="2000"/>
              <a:t>Their current and future expectations</a:t>
            </a:r>
          </a:p>
          <a:p>
            <a:endParaRPr lang="en-GB" sz="2000"/>
          </a:p>
          <a:p>
            <a:pPr marL="0" indent="0">
              <a:buNone/>
            </a:pPr>
            <a:endParaRPr lang="en-GB" sz="2000"/>
          </a:p>
          <a:p>
            <a:endParaRPr lang="en-GB" sz="2000"/>
          </a:p>
          <a:p>
            <a:pPr marL="0" indent="0">
              <a:buNone/>
            </a:pPr>
            <a:endParaRPr lang="en-GB" sz="2000"/>
          </a:p>
          <a:p>
            <a:endParaRPr lang="en-GB" sz="2000"/>
          </a:p>
          <a:p>
            <a:endParaRPr lang="en-GB" sz="2000"/>
          </a:p>
          <a:p>
            <a:endParaRPr lang="en-GB" sz="2000"/>
          </a:p>
          <a:p>
            <a:endParaRPr lang="en-GB" sz="2000"/>
          </a:p>
        </p:txBody>
      </p:sp>
      <p:sp>
        <p:nvSpPr>
          <p:cNvPr id="3" name="Date Placeholder 2">
            <a:extLst>
              <a:ext uri="{FF2B5EF4-FFF2-40B4-BE49-F238E27FC236}">
                <a16:creationId xmlns:a16="http://schemas.microsoft.com/office/drawing/2014/main" id="{79888D29-C5A3-ECA9-DEDC-4983A859267A}"/>
              </a:ext>
            </a:extLst>
          </p:cNvPr>
          <p:cNvSpPr>
            <a:spLocks noGrp="1"/>
          </p:cNvSpPr>
          <p:nvPr>
            <p:ph type="dt" sz="half" idx="11"/>
          </p:nvPr>
        </p:nvSpPr>
        <p:spPr/>
        <p:txBody>
          <a:bodyPr/>
          <a:lstStyle/>
          <a:p>
            <a:fld id="{1C83205D-0789-4632-9553-FF994049A904}" type="datetime4">
              <a:rPr lang="en-AU" smtClean="0"/>
              <a:t>22 May 2026</a:t>
            </a:fld>
            <a:endParaRPr lang="en-AU"/>
          </a:p>
        </p:txBody>
      </p:sp>
    </p:spTree>
    <p:extLst>
      <p:ext uri="{BB962C8B-B14F-4D97-AF65-F5344CB8AC3E}">
        <p14:creationId xmlns:p14="http://schemas.microsoft.com/office/powerpoint/2010/main" val="4084108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9005EBAC-D235-8339-4295-E8FDB73E67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ECB558-6E0C-D4CA-7E57-FE1A1B87876A}"/>
              </a:ext>
            </a:extLst>
          </p:cNvPr>
          <p:cNvSpPr>
            <a:spLocks noGrp="1"/>
          </p:cNvSpPr>
          <p:nvPr>
            <p:ph type="title"/>
          </p:nvPr>
        </p:nvSpPr>
        <p:spPr/>
        <p:txBody>
          <a:bodyPr/>
          <a:lstStyle/>
          <a:p>
            <a:r>
              <a:rPr lang="en-GB" sz="2800"/>
              <a:t>Recalibrating Insurability: The consumer perspective</a:t>
            </a:r>
            <a:endParaRPr lang="en-AU" sz="2800"/>
          </a:p>
        </p:txBody>
      </p:sp>
      <p:sp>
        <p:nvSpPr>
          <p:cNvPr id="4" name="Text Placeholder 3">
            <a:extLst>
              <a:ext uri="{FF2B5EF4-FFF2-40B4-BE49-F238E27FC236}">
                <a16:creationId xmlns:a16="http://schemas.microsoft.com/office/drawing/2014/main" id="{69B33188-7ACA-D1AB-A900-99D89FDCE213}"/>
              </a:ext>
            </a:extLst>
          </p:cNvPr>
          <p:cNvSpPr>
            <a:spLocks noGrp="1"/>
          </p:cNvSpPr>
          <p:nvPr>
            <p:ph type="body" sz="quarter" idx="10"/>
          </p:nvPr>
        </p:nvSpPr>
        <p:spPr/>
        <p:txBody>
          <a:bodyPr/>
          <a:lstStyle/>
          <a:p>
            <a:r>
              <a:rPr lang="en-GB"/>
              <a:t>Client experiences with life insurance and mental illness</a:t>
            </a:r>
          </a:p>
        </p:txBody>
      </p:sp>
      <p:sp>
        <p:nvSpPr>
          <p:cNvPr id="5" name="Content Placeholder 4">
            <a:extLst>
              <a:ext uri="{FF2B5EF4-FFF2-40B4-BE49-F238E27FC236}">
                <a16:creationId xmlns:a16="http://schemas.microsoft.com/office/drawing/2014/main" id="{5C29414A-60BB-9C6E-48D8-C8C3B589DB58}"/>
              </a:ext>
            </a:extLst>
          </p:cNvPr>
          <p:cNvSpPr>
            <a:spLocks noGrp="1"/>
          </p:cNvSpPr>
          <p:nvPr>
            <p:ph idx="1"/>
          </p:nvPr>
        </p:nvSpPr>
        <p:spPr>
          <a:xfrm>
            <a:off x="550863" y="1529255"/>
            <a:ext cx="11173375" cy="4526988"/>
          </a:xfrm>
        </p:spPr>
        <p:txBody>
          <a:bodyPr/>
          <a:lstStyle/>
          <a:p>
            <a:pPr marL="0" indent="0">
              <a:buNone/>
            </a:pPr>
            <a:r>
              <a:rPr lang="en-GB" sz="2000" b="1" dirty="0"/>
              <a:t>Case study - Veronika’s story </a:t>
            </a:r>
            <a:endParaRPr lang="en-GB" sz="2000" dirty="0"/>
          </a:p>
          <a:p>
            <a:r>
              <a:rPr lang="en-GB" sz="2000" dirty="0"/>
              <a:t>Veronika was knocked back when applying for life insurance and income protection after she told the insurer she had ADHD. </a:t>
            </a:r>
          </a:p>
          <a:p>
            <a:r>
              <a:rPr lang="en-GB" sz="2000" dirty="0"/>
              <a:t>Veroniki added the anxiety that she’d been diagnosed with 20 years ago into the mental health question. Computer said: No</a:t>
            </a:r>
          </a:p>
          <a:p>
            <a:r>
              <a:rPr lang="en-GB" sz="2000" dirty="0"/>
              <a:t>There were other questions around her ADHD which she answered: Computer said: No</a:t>
            </a:r>
          </a:p>
          <a:p>
            <a:r>
              <a:rPr lang="en-GB" sz="2000" dirty="0"/>
              <a:t>Her children – who have ADHD and autism - were thrown into the same basket</a:t>
            </a:r>
          </a:p>
          <a:p>
            <a:r>
              <a:rPr lang="en-GB" sz="2000" dirty="0"/>
              <a:t>She found it really confronting and stigmatising</a:t>
            </a:r>
          </a:p>
          <a:p>
            <a:r>
              <a:rPr lang="en-GB" sz="2000" dirty="0"/>
              <a:t>After complaining, the insurer has re-invited her to re-submit. But she has lost trust. </a:t>
            </a:r>
          </a:p>
          <a:p>
            <a:endParaRPr lang="en-GB" sz="2000" dirty="0"/>
          </a:p>
          <a:p>
            <a:pPr marL="0" indent="0">
              <a:buNone/>
            </a:pPr>
            <a:endParaRPr lang="en-GB" sz="2000" dirty="0"/>
          </a:p>
          <a:p>
            <a:endParaRPr lang="en-GB" sz="2000" dirty="0"/>
          </a:p>
          <a:p>
            <a:endParaRPr lang="en-GB" sz="2000" dirty="0"/>
          </a:p>
          <a:p>
            <a:endParaRPr lang="en-GB" sz="2000" dirty="0"/>
          </a:p>
          <a:p>
            <a:endParaRPr lang="en-GB" sz="2000" dirty="0"/>
          </a:p>
        </p:txBody>
      </p:sp>
      <p:sp>
        <p:nvSpPr>
          <p:cNvPr id="3" name="Date Placeholder 2">
            <a:extLst>
              <a:ext uri="{FF2B5EF4-FFF2-40B4-BE49-F238E27FC236}">
                <a16:creationId xmlns:a16="http://schemas.microsoft.com/office/drawing/2014/main" id="{EF37BEC0-EFCE-149E-3BD5-0870A9AA3250}"/>
              </a:ext>
            </a:extLst>
          </p:cNvPr>
          <p:cNvSpPr>
            <a:spLocks noGrp="1"/>
          </p:cNvSpPr>
          <p:nvPr>
            <p:ph type="dt" sz="half" idx="11"/>
          </p:nvPr>
        </p:nvSpPr>
        <p:spPr/>
        <p:txBody>
          <a:bodyPr/>
          <a:lstStyle/>
          <a:p>
            <a:fld id="{1C83205D-0789-4632-9553-FF994049A904}" type="datetime4">
              <a:rPr lang="en-AU" smtClean="0"/>
              <a:t>22 May 2026</a:t>
            </a:fld>
            <a:endParaRPr lang="en-AU"/>
          </a:p>
        </p:txBody>
      </p:sp>
      <p:sp>
        <p:nvSpPr>
          <p:cNvPr id="6" name="TextBox 5">
            <a:extLst>
              <a:ext uri="{FF2B5EF4-FFF2-40B4-BE49-F238E27FC236}">
                <a16:creationId xmlns:a16="http://schemas.microsoft.com/office/drawing/2014/main" id="{CF143E66-1B84-DC90-36F4-FB5F364C0D3F}"/>
              </a:ext>
            </a:extLst>
          </p:cNvPr>
          <p:cNvSpPr txBox="1"/>
          <p:nvPr/>
        </p:nvSpPr>
        <p:spPr>
          <a:xfrm>
            <a:off x="550864" y="5013079"/>
            <a:ext cx="10981632" cy="553998"/>
          </a:xfrm>
          <a:prstGeom prst="rect">
            <a:avLst/>
          </a:prstGeom>
          <a:noFill/>
        </p:spPr>
        <p:txBody>
          <a:bodyPr wrap="square" rtlCol="0">
            <a:spAutoFit/>
          </a:bodyPr>
          <a:lstStyle/>
          <a:p>
            <a:r>
              <a:rPr lang="en-GB" sz="1200" i="1" dirty="0"/>
              <a:t>James Dowling, Life Insurance report finds coverage gap for disclosed mental health conditions, The Australian, 19 September 2025</a:t>
            </a:r>
            <a:endParaRPr lang="en-GB" sz="1200" dirty="0"/>
          </a:p>
          <a:p>
            <a:endParaRPr lang="en-AU" dirty="0"/>
          </a:p>
        </p:txBody>
      </p:sp>
    </p:spTree>
    <p:extLst>
      <p:ext uri="{BB962C8B-B14F-4D97-AF65-F5344CB8AC3E}">
        <p14:creationId xmlns:p14="http://schemas.microsoft.com/office/powerpoint/2010/main" val="3050886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C1FB6988-AE9F-9B22-C0A5-0FC015DB8B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701BC4-CAF9-0210-7233-A197ED115319}"/>
              </a:ext>
            </a:extLst>
          </p:cNvPr>
          <p:cNvSpPr>
            <a:spLocks noGrp="1"/>
          </p:cNvSpPr>
          <p:nvPr>
            <p:ph type="title"/>
          </p:nvPr>
        </p:nvSpPr>
        <p:spPr/>
        <p:txBody>
          <a:bodyPr/>
          <a:lstStyle/>
          <a:p>
            <a:r>
              <a:rPr lang="en-GB" sz="2800"/>
              <a:t>Recalibrating Insurability: The consumer perspective</a:t>
            </a:r>
            <a:endParaRPr lang="en-AU" sz="2800"/>
          </a:p>
        </p:txBody>
      </p:sp>
      <p:sp>
        <p:nvSpPr>
          <p:cNvPr id="4" name="Text Placeholder 3">
            <a:extLst>
              <a:ext uri="{FF2B5EF4-FFF2-40B4-BE49-F238E27FC236}">
                <a16:creationId xmlns:a16="http://schemas.microsoft.com/office/drawing/2014/main" id="{6424C333-1D27-0CBB-6A5C-95EF754431B6}"/>
              </a:ext>
            </a:extLst>
          </p:cNvPr>
          <p:cNvSpPr>
            <a:spLocks noGrp="1"/>
          </p:cNvSpPr>
          <p:nvPr>
            <p:ph type="body" sz="quarter" idx="10"/>
          </p:nvPr>
        </p:nvSpPr>
        <p:spPr/>
        <p:txBody>
          <a:bodyPr/>
          <a:lstStyle/>
          <a:p>
            <a:r>
              <a:rPr lang="en-GB"/>
              <a:t>Other experiences with life insurance and mental illness</a:t>
            </a:r>
          </a:p>
          <a:p>
            <a:endParaRPr lang="en-GB"/>
          </a:p>
        </p:txBody>
      </p:sp>
      <p:sp>
        <p:nvSpPr>
          <p:cNvPr id="5" name="Content Placeholder 4">
            <a:extLst>
              <a:ext uri="{FF2B5EF4-FFF2-40B4-BE49-F238E27FC236}">
                <a16:creationId xmlns:a16="http://schemas.microsoft.com/office/drawing/2014/main" id="{1A2F27A9-74BF-45B5-28E8-DB26D139A2BE}"/>
              </a:ext>
            </a:extLst>
          </p:cNvPr>
          <p:cNvSpPr>
            <a:spLocks noGrp="1"/>
          </p:cNvSpPr>
          <p:nvPr>
            <p:ph idx="1"/>
          </p:nvPr>
        </p:nvSpPr>
        <p:spPr>
          <a:xfrm>
            <a:off x="550863" y="1529255"/>
            <a:ext cx="7150703" cy="4526988"/>
          </a:xfrm>
        </p:spPr>
        <p:txBody>
          <a:bodyPr/>
          <a:lstStyle/>
          <a:p>
            <a:pPr marL="0" indent="0">
              <a:buNone/>
            </a:pPr>
            <a:r>
              <a:rPr lang="en-GB" sz="2000" b="1"/>
              <a:t>LCCC’s Mental Health and Life Insurance Report</a:t>
            </a:r>
          </a:p>
          <a:p>
            <a:r>
              <a:rPr lang="en-GB" sz="2000"/>
              <a:t>Default to exclusions</a:t>
            </a:r>
          </a:p>
          <a:p>
            <a:r>
              <a:rPr lang="en-GB" sz="2000"/>
              <a:t>Insurers rarely consider individual circumstances</a:t>
            </a:r>
          </a:p>
          <a:p>
            <a:r>
              <a:rPr lang="en-GB" sz="2000"/>
              <a:t>Don’t manage though alternative ways to manage risk </a:t>
            </a:r>
          </a:p>
          <a:p>
            <a:r>
              <a:rPr lang="en-GB" sz="2000"/>
              <a:t>Limit cover and reinforce stigma</a:t>
            </a:r>
          </a:p>
          <a:p>
            <a:pPr marL="0" indent="0">
              <a:buNone/>
            </a:pPr>
            <a:endParaRPr lang="en-GB" sz="2000"/>
          </a:p>
          <a:p>
            <a:pPr marL="0" indent="0">
              <a:buNone/>
            </a:pPr>
            <a:endParaRPr lang="en-GB" sz="2000" b="1"/>
          </a:p>
          <a:p>
            <a:pPr marL="0" indent="0">
              <a:buNone/>
            </a:pPr>
            <a:endParaRPr lang="en-GB" sz="2000" b="1"/>
          </a:p>
          <a:p>
            <a:pPr marL="0" indent="0">
              <a:buNone/>
            </a:pPr>
            <a:endParaRPr lang="en-GB" sz="2000" b="1"/>
          </a:p>
          <a:p>
            <a:endParaRPr lang="en-GB" sz="2000"/>
          </a:p>
          <a:p>
            <a:pPr marL="0" indent="0">
              <a:buNone/>
            </a:pPr>
            <a:endParaRPr lang="en-GB" sz="2000"/>
          </a:p>
          <a:p>
            <a:endParaRPr lang="en-GB" sz="2000"/>
          </a:p>
          <a:p>
            <a:pPr marL="0" indent="0">
              <a:buNone/>
            </a:pPr>
            <a:endParaRPr lang="en-GB" sz="2000"/>
          </a:p>
          <a:p>
            <a:endParaRPr lang="en-GB" sz="2000"/>
          </a:p>
          <a:p>
            <a:endParaRPr lang="en-GB" sz="2000"/>
          </a:p>
          <a:p>
            <a:endParaRPr lang="en-GB" sz="2000"/>
          </a:p>
          <a:p>
            <a:endParaRPr lang="en-GB" sz="2000"/>
          </a:p>
        </p:txBody>
      </p:sp>
      <p:sp>
        <p:nvSpPr>
          <p:cNvPr id="3" name="Date Placeholder 2">
            <a:extLst>
              <a:ext uri="{FF2B5EF4-FFF2-40B4-BE49-F238E27FC236}">
                <a16:creationId xmlns:a16="http://schemas.microsoft.com/office/drawing/2014/main" id="{EF434756-386C-D23C-3BD5-78601EC05CCC}"/>
              </a:ext>
            </a:extLst>
          </p:cNvPr>
          <p:cNvSpPr>
            <a:spLocks noGrp="1"/>
          </p:cNvSpPr>
          <p:nvPr>
            <p:ph type="dt" sz="half" idx="11"/>
          </p:nvPr>
        </p:nvSpPr>
        <p:spPr/>
        <p:txBody>
          <a:bodyPr/>
          <a:lstStyle/>
          <a:p>
            <a:fld id="{1C83205D-0789-4632-9553-FF994049A904}" type="datetime4">
              <a:rPr lang="en-AU" smtClean="0"/>
              <a:t>22 May 2026</a:t>
            </a:fld>
            <a:endParaRPr lang="en-AU"/>
          </a:p>
        </p:txBody>
      </p:sp>
      <p:pic>
        <p:nvPicPr>
          <p:cNvPr id="7" name="Picture 6">
            <a:extLst>
              <a:ext uri="{FF2B5EF4-FFF2-40B4-BE49-F238E27FC236}">
                <a16:creationId xmlns:a16="http://schemas.microsoft.com/office/drawing/2014/main" id="{8A6100A6-D2BE-E37A-B584-B68A699D210B}"/>
              </a:ext>
            </a:extLst>
          </p:cNvPr>
          <p:cNvPicPr>
            <a:picLocks noChangeAspect="1"/>
          </p:cNvPicPr>
          <p:nvPr/>
        </p:nvPicPr>
        <p:blipFill>
          <a:blip r:embed="rId3"/>
          <a:stretch>
            <a:fillRect/>
          </a:stretch>
        </p:blipFill>
        <p:spPr>
          <a:xfrm>
            <a:off x="8006366" y="1120904"/>
            <a:ext cx="3235717" cy="4616192"/>
          </a:xfrm>
          <a:prstGeom prst="rect">
            <a:avLst/>
          </a:prstGeom>
        </p:spPr>
      </p:pic>
    </p:spTree>
    <p:extLst>
      <p:ext uri="{BB962C8B-B14F-4D97-AF65-F5344CB8AC3E}">
        <p14:creationId xmlns:p14="http://schemas.microsoft.com/office/powerpoint/2010/main" val="3862922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CF32D060-41E3-43C1-63B0-B6D51D0B89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8137A5-5D72-B5D5-ABE8-2F09B60483E0}"/>
              </a:ext>
            </a:extLst>
          </p:cNvPr>
          <p:cNvSpPr>
            <a:spLocks noGrp="1"/>
          </p:cNvSpPr>
          <p:nvPr>
            <p:ph type="title"/>
          </p:nvPr>
        </p:nvSpPr>
        <p:spPr/>
        <p:txBody>
          <a:bodyPr/>
          <a:lstStyle/>
          <a:p>
            <a:r>
              <a:rPr lang="en-GB" sz="2800"/>
              <a:t>Recalibrating Insurability: The consumer perspective</a:t>
            </a:r>
            <a:endParaRPr lang="en-AU" sz="2800"/>
          </a:p>
        </p:txBody>
      </p:sp>
      <p:sp>
        <p:nvSpPr>
          <p:cNvPr id="4" name="Text Placeholder 3">
            <a:extLst>
              <a:ext uri="{FF2B5EF4-FFF2-40B4-BE49-F238E27FC236}">
                <a16:creationId xmlns:a16="http://schemas.microsoft.com/office/drawing/2014/main" id="{A8D4D4FB-9621-BE8A-4976-2F2F71BB4477}"/>
              </a:ext>
            </a:extLst>
          </p:cNvPr>
          <p:cNvSpPr>
            <a:spLocks noGrp="1"/>
          </p:cNvSpPr>
          <p:nvPr>
            <p:ph type="body" sz="quarter" idx="10"/>
          </p:nvPr>
        </p:nvSpPr>
        <p:spPr/>
        <p:txBody>
          <a:bodyPr/>
          <a:lstStyle/>
          <a:p>
            <a:r>
              <a:rPr lang="en-GB"/>
              <a:t>Other experiences with life insurance and mental illness</a:t>
            </a:r>
          </a:p>
          <a:p>
            <a:endParaRPr lang="en-GB"/>
          </a:p>
        </p:txBody>
      </p:sp>
      <p:sp>
        <p:nvSpPr>
          <p:cNvPr id="5" name="Content Placeholder 4">
            <a:extLst>
              <a:ext uri="{FF2B5EF4-FFF2-40B4-BE49-F238E27FC236}">
                <a16:creationId xmlns:a16="http://schemas.microsoft.com/office/drawing/2014/main" id="{AF639B82-4B56-9F86-E5B9-836165986457}"/>
              </a:ext>
            </a:extLst>
          </p:cNvPr>
          <p:cNvSpPr>
            <a:spLocks noGrp="1"/>
          </p:cNvSpPr>
          <p:nvPr>
            <p:ph idx="1"/>
          </p:nvPr>
        </p:nvSpPr>
        <p:spPr>
          <a:xfrm>
            <a:off x="550863" y="1529255"/>
            <a:ext cx="7150703" cy="4526988"/>
          </a:xfrm>
        </p:spPr>
        <p:txBody>
          <a:bodyPr/>
          <a:lstStyle/>
          <a:p>
            <a:pPr marL="0" indent="0">
              <a:buNone/>
            </a:pPr>
            <a:r>
              <a:rPr lang="en-GB" sz="2000" b="1" dirty="0"/>
              <a:t>LCCC’s Mental Health and Life Insurance Report</a:t>
            </a:r>
          </a:p>
          <a:p>
            <a:r>
              <a:rPr lang="en-GB" sz="2000" dirty="0"/>
              <a:t>Default to exclusions</a:t>
            </a:r>
          </a:p>
          <a:p>
            <a:r>
              <a:rPr lang="en-GB" sz="2000" dirty="0"/>
              <a:t>Insurers rarely consider individual circumstances</a:t>
            </a:r>
          </a:p>
          <a:p>
            <a:r>
              <a:rPr lang="en-GB" sz="2000" dirty="0"/>
              <a:t>Don’t manage though alternative ways to manage risk </a:t>
            </a:r>
          </a:p>
          <a:p>
            <a:r>
              <a:rPr lang="en-GB" sz="2000" dirty="0"/>
              <a:t>Limit cover and reinforce stigma</a:t>
            </a:r>
          </a:p>
          <a:p>
            <a:pPr marL="0" indent="0">
              <a:buNone/>
            </a:pPr>
            <a:endParaRPr lang="en-GB" sz="2000" dirty="0"/>
          </a:p>
          <a:p>
            <a:pPr marL="0" indent="0">
              <a:buNone/>
            </a:pPr>
            <a:r>
              <a:rPr lang="en-GB" sz="2000" b="1" dirty="0"/>
              <a:t>Other issues seen</a:t>
            </a:r>
          </a:p>
          <a:p>
            <a:r>
              <a:rPr lang="en-AU" sz="2000" dirty="0"/>
              <a:t>Claims denial based on disclosed or non-disclosed pre-existing conditions</a:t>
            </a:r>
          </a:p>
          <a:p>
            <a:r>
              <a:rPr lang="en-AU" sz="2000" dirty="0"/>
              <a:t>Fishing expeditions</a:t>
            </a:r>
          </a:p>
          <a:p>
            <a:r>
              <a:rPr lang="en-AU" sz="2000" dirty="0"/>
              <a:t>Difficulties questioning or challenging these decisions</a:t>
            </a:r>
          </a:p>
          <a:p>
            <a:r>
              <a:rPr lang="en-AU" sz="2000" dirty="0"/>
              <a:t>Poor claims handling behaviour impacting mental health</a:t>
            </a:r>
            <a:endParaRPr lang="en-GB" sz="2000" dirty="0"/>
          </a:p>
          <a:p>
            <a:pPr marL="0" indent="0">
              <a:buNone/>
            </a:pPr>
            <a:endParaRPr lang="en-GB" sz="2000" b="1" dirty="0"/>
          </a:p>
          <a:p>
            <a:pPr marL="0" indent="0">
              <a:buNone/>
            </a:pPr>
            <a:endParaRPr lang="en-GB" sz="2000" b="1" dirty="0"/>
          </a:p>
          <a:p>
            <a:pPr marL="0" indent="0">
              <a:buNone/>
            </a:pPr>
            <a:endParaRPr lang="en-GB" sz="2000" b="1" dirty="0"/>
          </a:p>
          <a:p>
            <a:endParaRPr lang="en-GB" sz="2000" dirty="0"/>
          </a:p>
          <a:p>
            <a:pPr marL="0" indent="0">
              <a:buNone/>
            </a:pPr>
            <a:endParaRPr lang="en-GB" sz="2000" dirty="0"/>
          </a:p>
          <a:p>
            <a:endParaRPr lang="en-GB" sz="2000" dirty="0"/>
          </a:p>
          <a:p>
            <a:pPr marL="0" indent="0">
              <a:buNone/>
            </a:pPr>
            <a:endParaRPr lang="en-GB" sz="2000" dirty="0"/>
          </a:p>
          <a:p>
            <a:endParaRPr lang="en-GB" sz="2000" dirty="0"/>
          </a:p>
          <a:p>
            <a:endParaRPr lang="en-GB" sz="2000" dirty="0"/>
          </a:p>
          <a:p>
            <a:endParaRPr lang="en-GB" sz="2000" dirty="0"/>
          </a:p>
          <a:p>
            <a:endParaRPr lang="en-GB" sz="2000" dirty="0"/>
          </a:p>
        </p:txBody>
      </p:sp>
      <p:sp>
        <p:nvSpPr>
          <p:cNvPr id="3" name="Date Placeholder 2">
            <a:extLst>
              <a:ext uri="{FF2B5EF4-FFF2-40B4-BE49-F238E27FC236}">
                <a16:creationId xmlns:a16="http://schemas.microsoft.com/office/drawing/2014/main" id="{9C7B29C0-364B-7816-F25F-54EA1ECD7890}"/>
              </a:ext>
            </a:extLst>
          </p:cNvPr>
          <p:cNvSpPr>
            <a:spLocks noGrp="1"/>
          </p:cNvSpPr>
          <p:nvPr>
            <p:ph type="dt" sz="half" idx="11"/>
          </p:nvPr>
        </p:nvSpPr>
        <p:spPr/>
        <p:txBody>
          <a:bodyPr/>
          <a:lstStyle/>
          <a:p>
            <a:fld id="{1C83205D-0789-4632-9553-FF994049A904}" type="datetime4">
              <a:rPr lang="en-AU" smtClean="0"/>
              <a:t>22 May 2026</a:t>
            </a:fld>
            <a:endParaRPr lang="en-AU"/>
          </a:p>
        </p:txBody>
      </p:sp>
      <p:pic>
        <p:nvPicPr>
          <p:cNvPr id="7" name="Picture 6">
            <a:extLst>
              <a:ext uri="{FF2B5EF4-FFF2-40B4-BE49-F238E27FC236}">
                <a16:creationId xmlns:a16="http://schemas.microsoft.com/office/drawing/2014/main" id="{0D48B28F-B64D-FA4B-EEB1-DB925C17F311}"/>
              </a:ext>
            </a:extLst>
          </p:cNvPr>
          <p:cNvPicPr>
            <a:picLocks noChangeAspect="1"/>
          </p:cNvPicPr>
          <p:nvPr/>
        </p:nvPicPr>
        <p:blipFill>
          <a:blip r:embed="rId3"/>
          <a:stretch>
            <a:fillRect/>
          </a:stretch>
        </p:blipFill>
        <p:spPr>
          <a:xfrm>
            <a:off x="8006366" y="1120904"/>
            <a:ext cx="3235717" cy="4616192"/>
          </a:xfrm>
          <a:prstGeom prst="rect">
            <a:avLst/>
          </a:prstGeom>
        </p:spPr>
      </p:pic>
    </p:spTree>
    <p:extLst>
      <p:ext uri="{BB962C8B-B14F-4D97-AF65-F5344CB8AC3E}">
        <p14:creationId xmlns:p14="http://schemas.microsoft.com/office/powerpoint/2010/main" val="3542228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CA204576-ED36-73CA-15B1-E823C387DB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90E441-FCDC-6D05-CB58-18B5AF19DEE3}"/>
              </a:ext>
            </a:extLst>
          </p:cNvPr>
          <p:cNvSpPr>
            <a:spLocks noGrp="1"/>
          </p:cNvSpPr>
          <p:nvPr>
            <p:ph type="title"/>
          </p:nvPr>
        </p:nvSpPr>
        <p:spPr/>
        <p:txBody>
          <a:bodyPr/>
          <a:lstStyle/>
          <a:p>
            <a:r>
              <a:rPr lang="en-GB" sz="2800"/>
              <a:t>Recalibrating Insurability: The consumer perspective</a:t>
            </a:r>
            <a:endParaRPr lang="en-AU" sz="2800"/>
          </a:p>
        </p:txBody>
      </p:sp>
      <p:sp>
        <p:nvSpPr>
          <p:cNvPr id="4" name="Text Placeholder 3">
            <a:extLst>
              <a:ext uri="{FF2B5EF4-FFF2-40B4-BE49-F238E27FC236}">
                <a16:creationId xmlns:a16="http://schemas.microsoft.com/office/drawing/2014/main" id="{02D3DA7D-635C-3E3E-30AD-1E08BC2FC7C0}"/>
              </a:ext>
            </a:extLst>
          </p:cNvPr>
          <p:cNvSpPr>
            <a:spLocks noGrp="1"/>
          </p:cNvSpPr>
          <p:nvPr>
            <p:ph type="body" sz="quarter" idx="10"/>
          </p:nvPr>
        </p:nvSpPr>
        <p:spPr/>
        <p:txBody>
          <a:bodyPr/>
          <a:lstStyle/>
          <a:p>
            <a:r>
              <a:rPr lang="en-GB"/>
              <a:t>The law</a:t>
            </a:r>
          </a:p>
          <a:p>
            <a:endParaRPr lang="en-GB"/>
          </a:p>
        </p:txBody>
      </p:sp>
      <p:sp>
        <p:nvSpPr>
          <p:cNvPr id="5" name="Content Placeholder 4">
            <a:extLst>
              <a:ext uri="{FF2B5EF4-FFF2-40B4-BE49-F238E27FC236}">
                <a16:creationId xmlns:a16="http://schemas.microsoft.com/office/drawing/2014/main" id="{DEFD3D37-F15D-B9BC-87F7-0388D346B4AA}"/>
              </a:ext>
            </a:extLst>
          </p:cNvPr>
          <p:cNvSpPr>
            <a:spLocks noGrp="1"/>
          </p:cNvSpPr>
          <p:nvPr>
            <p:ph idx="1"/>
          </p:nvPr>
        </p:nvSpPr>
        <p:spPr>
          <a:xfrm>
            <a:off x="550863" y="1529255"/>
            <a:ext cx="7421562" cy="4526988"/>
          </a:xfrm>
        </p:spPr>
        <p:txBody>
          <a:bodyPr/>
          <a:lstStyle/>
          <a:p>
            <a:pPr marL="0" indent="0">
              <a:buNone/>
            </a:pPr>
            <a:r>
              <a:rPr lang="en-GB" sz="2000" b="1"/>
              <a:t>The Disability Discrimination Act</a:t>
            </a:r>
          </a:p>
          <a:p>
            <a:r>
              <a:rPr lang="en-GB" sz="2000" b="1"/>
              <a:t>Section 46 partial exclusion</a:t>
            </a:r>
          </a:p>
          <a:p>
            <a:pPr lvl="1"/>
            <a:r>
              <a:rPr lang="en-GB" sz="2000" i="1"/>
              <a:t>actuarial or statistical data reasonable to rely, </a:t>
            </a:r>
            <a:r>
              <a:rPr lang="en-GB" sz="2000" b="1" i="1"/>
              <a:t>and </a:t>
            </a:r>
            <a:r>
              <a:rPr lang="en-GB" sz="2000" i="1"/>
              <a:t>discrimination is reasonable regarding </a:t>
            </a:r>
            <a:r>
              <a:rPr lang="en-GB" sz="2000" b="1" i="1"/>
              <a:t>all other relevant factors</a:t>
            </a:r>
            <a:endParaRPr lang="en-GB" sz="2000" i="1"/>
          </a:p>
          <a:p>
            <a:pPr lvl="1"/>
            <a:r>
              <a:rPr lang="en-GB" sz="2000"/>
              <a:t>AND not an OR </a:t>
            </a:r>
          </a:p>
          <a:p>
            <a:pPr lvl="1"/>
            <a:r>
              <a:rPr lang="en-GB" sz="2000"/>
              <a:t>Factors that increase </a:t>
            </a:r>
            <a:r>
              <a:rPr lang="en-GB" sz="2000" i="1"/>
              <a:t>and </a:t>
            </a:r>
            <a:r>
              <a:rPr lang="en-GB" sz="2000"/>
              <a:t>lower risk it</a:t>
            </a:r>
          </a:p>
          <a:p>
            <a:pPr lvl="1"/>
            <a:r>
              <a:rPr lang="en-GB" sz="2000"/>
              <a:t>Individual’s particular circumstances are key</a:t>
            </a:r>
          </a:p>
          <a:p>
            <a:pPr lvl="1"/>
            <a:r>
              <a:rPr lang="en-GB" sz="2000"/>
              <a:t>Avoid formulaic, automated approaches</a:t>
            </a:r>
          </a:p>
          <a:p>
            <a:r>
              <a:rPr lang="en-GB" sz="2000" b="1"/>
              <a:t>Section 11 and 29A defence of unjustifiable hardship</a:t>
            </a:r>
          </a:p>
          <a:p>
            <a:pPr lvl="1"/>
            <a:r>
              <a:rPr lang="en-GB" sz="2000"/>
              <a:t>Cost, effort and prudential requirements are not determinative</a:t>
            </a:r>
          </a:p>
          <a:p>
            <a:pPr lvl="1"/>
            <a:r>
              <a:rPr lang="en-GB" sz="2000"/>
              <a:t>It’s a balancing act weighing all circumstances</a:t>
            </a:r>
          </a:p>
          <a:p>
            <a:endParaRPr lang="en-GB" sz="2000" b="1"/>
          </a:p>
          <a:p>
            <a:endParaRPr lang="en-GB" sz="2000" b="1"/>
          </a:p>
          <a:p>
            <a:pPr marL="0" indent="0">
              <a:buNone/>
            </a:pPr>
            <a:endParaRPr lang="en-GB" sz="2000" b="1"/>
          </a:p>
          <a:p>
            <a:pPr marL="0" indent="0">
              <a:buNone/>
            </a:pPr>
            <a:endParaRPr lang="en-GB" sz="2000" b="1"/>
          </a:p>
          <a:p>
            <a:endParaRPr lang="en-GB" sz="2000"/>
          </a:p>
          <a:p>
            <a:pPr marL="0" indent="0">
              <a:buNone/>
            </a:pPr>
            <a:endParaRPr lang="en-GB" sz="2000"/>
          </a:p>
          <a:p>
            <a:endParaRPr lang="en-GB" sz="2000"/>
          </a:p>
          <a:p>
            <a:pPr marL="0" indent="0">
              <a:buNone/>
            </a:pPr>
            <a:endParaRPr lang="en-GB" sz="2000"/>
          </a:p>
          <a:p>
            <a:endParaRPr lang="en-GB" sz="2000"/>
          </a:p>
          <a:p>
            <a:endParaRPr lang="en-GB" sz="2000"/>
          </a:p>
          <a:p>
            <a:endParaRPr lang="en-GB" sz="2000"/>
          </a:p>
          <a:p>
            <a:endParaRPr lang="en-GB" sz="2000"/>
          </a:p>
        </p:txBody>
      </p:sp>
      <p:sp>
        <p:nvSpPr>
          <p:cNvPr id="3" name="Date Placeholder 2">
            <a:extLst>
              <a:ext uri="{FF2B5EF4-FFF2-40B4-BE49-F238E27FC236}">
                <a16:creationId xmlns:a16="http://schemas.microsoft.com/office/drawing/2014/main" id="{22B1847C-A7D7-B706-88A8-6400F85FEFB2}"/>
              </a:ext>
            </a:extLst>
          </p:cNvPr>
          <p:cNvSpPr>
            <a:spLocks noGrp="1"/>
          </p:cNvSpPr>
          <p:nvPr>
            <p:ph type="dt" sz="half" idx="11"/>
          </p:nvPr>
        </p:nvSpPr>
        <p:spPr/>
        <p:txBody>
          <a:bodyPr/>
          <a:lstStyle/>
          <a:p>
            <a:fld id="{1C83205D-0789-4632-9553-FF994049A904}" type="datetime4">
              <a:rPr lang="en-AU" smtClean="0"/>
              <a:t>22 May 2026</a:t>
            </a:fld>
            <a:endParaRPr lang="en-AU"/>
          </a:p>
        </p:txBody>
      </p:sp>
      <p:pic>
        <p:nvPicPr>
          <p:cNvPr id="8" name="Picture 7">
            <a:extLst>
              <a:ext uri="{FF2B5EF4-FFF2-40B4-BE49-F238E27FC236}">
                <a16:creationId xmlns:a16="http://schemas.microsoft.com/office/drawing/2014/main" id="{073F514D-3435-308C-9EEE-03AE1E3B8523}"/>
              </a:ext>
            </a:extLst>
          </p:cNvPr>
          <p:cNvPicPr>
            <a:picLocks noChangeAspect="1"/>
          </p:cNvPicPr>
          <p:nvPr/>
        </p:nvPicPr>
        <p:blipFill>
          <a:blip r:embed="rId3"/>
          <a:stretch>
            <a:fillRect/>
          </a:stretch>
        </p:blipFill>
        <p:spPr>
          <a:xfrm>
            <a:off x="8271920" y="1093304"/>
            <a:ext cx="3369217" cy="4839214"/>
          </a:xfrm>
          <a:prstGeom prst="rect">
            <a:avLst/>
          </a:prstGeom>
        </p:spPr>
      </p:pic>
    </p:spTree>
    <p:extLst>
      <p:ext uri="{BB962C8B-B14F-4D97-AF65-F5344CB8AC3E}">
        <p14:creationId xmlns:p14="http://schemas.microsoft.com/office/powerpoint/2010/main" val="998133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BC09263D-6A90-2E5C-54F8-38F9762A49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292424-BCB7-0BCC-82FB-080708951A93}"/>
              </a:ext>
            </a:extLst>
          </p:cNvPr>
          <p:cNvSpPr>
            <a:spLocks noGrp="1"/>
          </p:cNvSpPr>
          <p:nvPr>
            <p:ph type="title"/>
          </p:nvPr>
        </p:nvSpPr>
        <p:spPr/>
        <p:txBody>
          <a:bodyPr/>
          <a:lstStyle/>
          <a:p>
            <a:r>
              <a:rPr lang="en-GB" sz="2800"/>
              <a:t>Recalibrating Insurability: The consumer perspective</a:t>
            </a:r>
            <a:endParaRPr lang="en-AU" sz="2800"/>
          </a:p>
        </p:txBody>
      </p:sp>
      <p:sp>
        <p:nvSpPr>
          <p:cNvPr id="4" name="Text Placeholder 3">
            <a:extLst>
              <a:ext uri="{FF2B5EF4-FFF2-40B4-BE49-F238E27FC236}">
                <a16:creationId xmlns:a16="http://schemas.microsoft.com/office/drawing/2014/main" id="{E8A418F9-9B75-A011-EBD9-55B08E5B84CC}"/>
              </a:ext>
            </a:extLst>
          </p:cNvPr>
          <p:cNvSpPr>
            <a:spLocks noGrp="1"/>
          </p:cNvSpPr>
          <p:nvPr>
            <p:ph type="body" sz="quarter" idx="10"/>
          </p:nvPr>
        </p:nvSpPr>
        <p:spPr/>
        <p:txBody>
          <a:bodyPr/>
          <a:lstStyle/>
          <a:p>
            <a:r>
              <a:rPr lang="en-GB"/>
              <a:t>Consumer expectations</a:t>
            </a:r>
          </a:p>
          <a:p>
            <a:endParaRPr lang="en-GB"/>
          </a:p>
        </p:txBody>
      </p:sp>
      <p:sp>
        <p:nvSpPr>
          <p:cNvPr id="5" name="Content Placeholder 4">
            <a:extLst>
              <a:ext uri="{FF2B5EF4-FFF2-40B4-BE49-F238E27FC236}">
                <a16:creationId xmlns:a16="http://schemas.microsoft.com/office/drawing/2014/main" id="{3C17FFBB-F823-448E-0D77-BB86882588C2}"/>
              </a:ext>
            </a:extLst>
          </p:cNvPr>
          <p:cNvSpPr>
            <a:spLocks noGrp="1"/>
          </p:cNvSpPr>
          <p:nvPr>
            <p:ph idx="1"/>
          </p:nvPr>
        </p:nvSpPr>
        <p:spPr>
          <a:xfrm>
            <a:off x="550862" y="1853183"/>
            <a:ext cx="11238801" cy="4203059"/>
          </a:xfrm>
        </p:spPr>
        <p:txBody>
          <a:bodyPr/>
          <a:lstStyle/>
          <a:p>
            <a:pPr marL="0" indent="0">
              <a:spcAft>
                <a:spcPts val="1200"/>
              </a:spcAft>
              <a:buNone/>
            </a:pPr>
            <a:r>
              <a:rPr lang="en-GB" sz="3200" dirty="0"/>
              <a:t>Do not unfairly discriminate</a:t>
            </a:r>
          </a:p>
          <a:p>
            <a:pPr marL="0" indent="0">
              <a:spcAft>
                <a:spcPts val="1200"/>
              </a:spcAft>
              <a:buNone/>
            </a:pPr>
            <a:r>
              <a:rPr lang="en-GB" sz="3200" dirty="0"/>
              <a:t>Treat people with dignity</a:t>
            </a:r>
          </a:p>
          <a:p>
            <a:pPr marL="0" indent="0">
              <a:spcAft>
                <a:spcPts val="1200"/>
              </a:spcAft>
              <a:buNone/>
            </a:pPr>
            <a:r>
              <a:rPr lang="en-GB" sz="3200" dirty="0"/>
              <a:t>Treat people like human beings</a:t>
            </a:r>
          </a:p>
          <a:p>
            <a:pPr marL="0" indent="0">
              <a:spcAft>
                <a:spcPts val="1200"/>
              </a:spcAft>
              <a:buNone/>
            </a:pPr>
            <a:r>
              <a:rPr lang="en-GB" sz="3200" dirty="0"/>
              <a:t>Don’t </a:t>
            </a:r>
            <a:r>
              <a:rPr lang="en-GB" sz="3200"/>
              <a:t>penalise people </a:t>
            </a:r>
            <a:r>
              <a:rPr lang="en-GB" sz="3200" dirty="0"/>
              <a:t>for seeking mental health assistance</a:t>
            </a:r>
          </a:p>
          <a:p>
            <a:endParaRPr lang="en-GB" sz="2000" b="1" dirty="0"/>
          </a:p>
          <a:p>
            <a:endParaRPr lang="en-GB" sz="2000" b="1" dirty="0"/>
          </a:p>
          <a:p>
            <a:pPr marL="0" indent="0">
              <a:buNone/>
            </a:pPr>
            <a:endParaRPr lang="en-GB" sz="2000" b="1" dirty="0"/>
          </a:p>
          <a:p>
            <a:pPr marL="0" indent="0">
              <a:buNone/>
            </a:pPr>
            <a:endParaRPr lang="en-GB" sz="2000" b="1" dirty="0"/>
          </a:p>
          <a:p>
            <a:endParaRPr lang="en-GB" sz="2000" dirty="0"/>
          </a:p>
          <a:p>
            <a:pPr marL="0" indent="0">
              <a:buNone/>
            </a:pPr>
            <a:endParaRPr lang="en-GB" sz="2000" dirty="0"/>
          </a:p>
          <a:p>
            <a:endParaRPr lang="en-GB" sz="2000" dirty="0"/>
          </a:p>
          <a:p>
            <a:pPr marL="0" indent="0">
              <a:buNone/>
            </a:pPr>
            <a:endParaRPr lang="en-GB" sz="2000" dirty="0"/>
          </a:p>
          <a:p>
            <a:endParaRPr lang="en-GB" sz="2000" dirty="0"/>
          </a:p>
          <a:p>
            <a:endParaRPr lang="en-GB" sz="2000" dirty="0"/>
          </a:p>
          <a:p>
            <a:endParaRPr lang="en-GB" sz="2000" dirty="0"/>
          </a:p>
          <a:p>
            <a:endParaRPr lang="en-GB" sz="2000" dirty="0"/>
          </a:p>
        </p:txBody>
      </p:sp>
      <p:sp>
        <p:nvSpPr>
          <p:cNvPr id="3" name="Date Placeholder 2">
            <a:extLst>
              <a:ext uri="{FF2B5EF4-FFF2-40B4-BE49-F238E27FC236}">
                <a16:creationId xmlns:a16="http://schemas.microsoft.com/office/drawing/2014/main" id="{D547DDF5-DD4E-DB8D-AEAA-8366FD5DD75D}"/>
              </a:ext>
            </a:extLst>
          </p:cNvPr>
          <p:cNvSpPr>
            <a:spLocks noGrp="1"/>
          </p:cNvSpPr>
          <p:nvPr>
            <p:ph type="dt" sz="half" idx="11"/>
          </p:nvPr>
        </p:nvSpPr>
        <p:spPr/>
        <p:txBody>
          <a:bodyPr/>
          <a:lstStyle/>
          <a:p>
            <a:fld id="{1C83205D-0789-4632-9553-FF994049A904}" type="datetime4">
              <a:rPr lang="en-AU" smtClean="0"/>
              <a:t>22 May 2026</a:t>
            </a:fld>
            <a:endParaRPr lang="en-AU"/>
          </a:p>
        </p:txBody>
      </p:sp>
    </p:spTree>
    <p:extLst>
      <p:ext uri="{BB962C8B-B14F-4D97-AF65-F5344CB8AC3E}">
        <p14:creationId xmlns:p14="http://schemas.microsoft.com/office/powerpoint/2010/main" val="3541997958"/>
      </p:ext>
    </p:extLst>
  </p:cSld>
  <p:clrMapOvr>
    <a:masterClrMapping/>
  </p:clrMapOvr>
</p:sld>
</file>

<file path=ppt/theme/theme1.xml><?xml version="1.0" encoding="utf-8"?>
<a:theme xmlns:a="http://schemas.openxmlformats.org/drawingml/2006/main" name="FR-white background">
  <a:themeElements>
    <a:clrScheme name="Financial Rights Legal Centre">
      <a:dk1>
        <a:sysClr val="windowText" lastClr="000000"/>
      </a:dk1>
      <a:lt1>
        <a:sysClr val="window" lastClr="FFFFFF"/>
      </a:lt1>
      <a:dk2>
        <a:srgbClr val="00333C"/>
      </a:dk2>
      <a:lt2>
        <a:srgbClr val="CCEDF2"/>
      </a:lt2>
      <a:accent1>
        <a:srgbClr val="00333C"/>
      </a:accent1>
      <a:accent2>
        <a:srgbClr val="80C56C"/>
      </a:accent2>
      <a:accent3>
        <a:srgbClr val="00A6BF"/>
      </a:accent3>
      <a:accent4>
        <a:srgbClr val="CC950A"/>
      </a:accent4>
      <a:accent5>
        <a:srgbClr val="B94000"/>
      </a:accent5>
      <a:accent6>
        <a:srgbClr val="1C6B6B"/>
      </a:accent6>
      <a:hlink>
        <a:srgbClr val="00A6BF"/>
      </a:hlink>
      <a:folHlink>
        <a:srgbClr val="1C6B6B"/>
      </a:folHlink>
    </a:clrScheme>
    <a:fontScheme name="FRLC">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R base PPT template.pptx" id="{BCF0B986-49A3-49D2-B98F-6B08E23C29BE}" vid="{D1E2B166-7199-4350-BE76-10C11B5ACAD1}"/>
    </a:ext>
  </a:extLst>
</a:theme>
</file>

<file path=ppt/theme/theme2.xml><?xml version="1.0" encoding="utf-8"?>
<a:theme xmlns:a="http://schemas.openxmlformats.org/drawingml/2006/main" name="FR-navy background">
  <a:themeElements>
    <a:clrScheme name="Financial Rights Legal Centre">
      <a:dk1>
        <a:sysClr val="windowText" lastClr="000000"/>
      </a:dk1>
      <a:lt1>
        <a:sysClr val="window" lastClr="FFFFFF"/>
      </a:lt1>
      <a:dk2>
        <a:srgbClr val="00333C"/>
      </a:dk2>
      <a:lt2>
        <a:srgbClr val="CCEDF2"/>
      </a:lt2>
      <a:accent1>
        <a:srgbClr val="00333C"/>
      </a:accent1>
      <a:accent2>
        <a:srgbClr val="80C56C"/>
      </a:accent2>
      <a:accent3>
        <a:srgbClr val="00A6BF"/>
      </a:accent3>
      <a:accent4>
        <a:srgbClr val="CC950A"/>
      </a:accent4>
      <a:accent5>
        <a:srgbClr val="B94000"/>
      </a:accent5>
      <a:accent6>
        <a:srgbClr val="1C6B6B"/>
      </a:accent6>
      <a:hlink>
        <a:srgbClr val="00A6BF"/>
      </a:hlink>
      <a:folHlink>
        <a:srgbClr val="1C6B6B"/>
      </a:folHlink>
    </a:clrScheme>
    <a:fontScheme name="FRLC">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R base PPT template.pptx" id="{BCF0B986-49A3-49D2-B98F-6B08E23C29BE}" vid="{77099187-5352-4255-935E-47F96A37E27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35</Value>
      <Value>33</Value>
      <Value>32</Value>
      <Value>29</Value>
      <Value>27</Value>
      <Value>26</Value>
      <Value>24</Value>
      <Value>23</Value>
      <Value>21</Value>
      <Value>46</Value>
      <Value>44</Value>
      <Value>97</Value>
      <Value>40</Value>
      <Value>38</Value>
    </TaxCatchAll>
    <_dlc_DocId xmlns="7c09f450-3099-4ab0-9797-308ed8a26daf">CE6YYQN64SX3-786882053-16842</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https://actuaries.sharepoint.com/sites/DMS/_layouts/15/DocIdRedir.aspx?ID=CE6YYQN64SX3-786882053-16842</Url>
      <Description>CE6YYQN64SX3-786882053-16842</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The boundaries of insurability are shifting across life insurance. Rising claims costs, changing underwriting paradigms and evolving customer expectations are forcing reassessment of what sustainable protection looks like and how it should be delivered. Through a series of lightning talks, this session tackles the vexed question of insurability in both group and retail products. What adjustments are needed to ensure protection remains viable and valuable for Australians who need it? Industry leaders will deliver insights on the forces reshaping insurability and the practical responses required.</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Banking</TermName>
          <TermId xmlns="http://schemas.microsoft.com/office/infopath/2007/PartnerControls">d3d321f5-3d0c-46cb-9f59-66c9c2507daa</TermId>
        </TermInfo>
        <TermInfo xmlns="http://schemas.microsoft.com/office/infopath/2007/PartnerControls">
          <TermName xmlns="http://schemas.microsoft.com/office/infopath/2007/PartnerControls">Climate and Sustainability</TermName>
          <TermId xmlns="http://schemas.microsoft.com/office/infopath/2007/PartnerControls">c8891243-3451-46d5-a28d-dc107004171e</TermId>
        </TermInfo>
        <TermInfo xmlns="http://schemas.microsoft.com/office/infopath/2007/PartnerControls">
          <TermName xmlns="http://schemas.microsoft.com/office/infopath/2007/PartnerControls">Data Science and AI</TermName>
          <TermId xmlns="http://schemas.microsoft.com/office/infopath/2007/PartnerControls">70993916-283d-436e-9a11-782717950164</TermId>
        </TermInfo>
        <TermInfo xmlns="http://schemas.microsoft.com/office/infopath/2007/PartnerControls">
          <TermName xmlns="http://schemas.microsoft.com/office/infopath/2007/PartnerControls">General Insurance</TermName>
          <TermId xmlns="http://schemas.microsoft.com/office/infopath/2007/PartnerControls">95343fdf-1a65-4d44-be03-5f5c25e610eb</TermId>
        </TermInfo>
        <TermInfo xmlns="http://schemas.microsoft.com/office/infopath/2007/PartnerControls">
          <TermName xmlns="http://schemas.microsoft.com/office/infopath/2007/PartnerControls">Health</TermName>
          <TermId xmlns="http://schemas.microsoft.com/office/infopath/2007/PartnerControls">86c6c317-aa04-4573-bfd3-11091ca80761</TermId>
        </TermInfo>
        <TermInfo xmlns="http://schemas.microsoft.com/office/infopath/2007/PartnerControls">
          <TermName xmlns="http://schemas.microsoft.com/office/infopath/2007/PartnerControls">Life Insurance</TermName>
          <TermId xmlns="http://schemas.microsoft.com/office/infopath/2007/PartnerControls">2f4b7b7b-e853-4c23-b89a-c367646d2d02</TermId>
        </TermInfo>
        <TermInfo xmlns="http://schemas.microsoft.com/office/infopath/2007/PartnerControls">
          <TermName xmlns="http://schemas.microsoft.com/office/infopath/2007/PartnerControls">Public Policy</TermName>
          <TermId xmlns="http://schemas.microsoft.com/office/infopath/2007/PartnerControls">7280e813-2a27-470b-94ab-451192d133d0</TermId>
        </TermInfo>
        <TermInfo xmlns="http://schemas.microsoft.com/office/infopath/2007/PartnerControls">
          <TermName xmlns="http://schemas.microsoft.com/office/infopath/2007/PartnerControls">Risk Management</TermName>
          <TermId xmlns="http://schemas.microsoft.com/office/infopath/2007/PartnerControls">60753097-2a14-46e3-b374-f14a101be12e</TermId>
        </TermInfo>
        <TermInfo xmlns="http://schemas.microsoft.com/office/infopath/2007/PartnerControls">
          <TermName xmlns="http://schemas.microsoft.com/office/infopath/2007/PartnerControls">Superannuation and Investments</TermName>
          <TermId xmlns="http://schemas.microsoft.com/office/infopath/2007/PartnerControls">c4023ceb-8694-42da-8304-ff16c412bbef</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2026-05-26T14:00:00+00:00</Created-Date>
    <wic_System_Copyright xmlns="http://schemas.microsoft.com/sharepoint/v3/fields" xsi:nil="true"/>
    <new-release-expiry xmlns="b9043e53-a078-4fe1-9a97-1dc890974721" xsi:nil="true"/>
  </documentManagement>
</p:properties>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0A10398-92A4-44BB-8317-AEB1C1EC5C01}"/>
</file>

<file path=customXml/itemProps2.xml><?xml version="1.0" encoding="utf-8"?>
<ds:datastoreItem xmlns:ds="http://schemas.openxmlformats.org/officeDocument/2006/customXml" ds:itemID="{86EA4788-FF19-4417-AA51-0AF8ED98E60A}">
  <ds:schemaRefs>
    <ds:schemaRef ds:uri="http://schemas.microsoft.com/sharepoint/v3/contenttype/forms"/>
  </ds:schemaRefs>
</ds:datastoreItem>
</file>

<file path=customXml/itemProps3.xml><?xml version="1.0" encoding="utf-8"?>
<ds:datastoreItem xmlns:ds="http://schemas.openxmlformats.org/officeDocument/2006/customXml" ds:itemID="{7F489780-DD7E-441D-916A-F7581D3AB6EC}">
  <ds:schemaRefs>
    <ds:schemaRef ds:uri="http://purl.org/dc/elements/1.1/"/>
    <ds:schemaRef ds:uri="http://purl.org/dc/terms/"/>
    <ds:schemaRef ds:uri="http://purl.org/dc/dcmityp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1190456e-1ba5-4a9b-b571-b95d6ca4f129"/>
    <ds:schemaRef ds:uri="c7ead58d-0b4b-4449-967d-c3b558b2925e"/>
    <ds:schemaRef ds:uri="http://www.w3.org/XML/1998/namespace"/>
  </ds:schemaRefs>
</ds:datastoreItem>
</file>

<file path=customXml/itemProps4.xml><?xml version="1.0" encoding="utf-8"?>
<ds:datastoreItem xmlns:ds="http://schemas.openxmlformats.org/officeDocument/2006/customXml" ds:itemID="{6CB93087-9381-4DA4-8DC6-54D9CE7FF151}"/>
</file>

<file path=customXml/itemProps5.xml><?xml version="1.0" encoding="utf-8"?>
<ds:datastoreItem xmlns:ds="http://schemas.openxmlformats.org/officeDocument/2006/customXml" ds:itemID="{E508D0E9-346D-4834-B19F-928BB69673B8}"/>
</file>

<file path=docProps/app.xml><?xml version="1.0" encoding="utf-8"?>
<Properties xmlns="http://schemas.openxmlformats.org/officeDocument/2006/extended-properties" xmlns:vt="http://schemas.openxmlformats.org/officeDocument/2006/docPropsVTypes">
  <Template>FR base PPT template</Template>
  <TotalTime>60</TotalTime>
  <Words>2208</Words>
  <Application>Microsoft Office PowerPoint</Application>
  <PresentationFormat>Widescreen</PresentationFormat>
  <Paragraphs>241</Paragraphs>
  <Slides>8</Slides>
  <Notes>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vt:i4>
      </vt:variant>
    </vt:vector>
  </HeadingPairs>
  <TitlesOfParts>
    <vt:vector size="16" baseType="lpstr">
      <vt:lpstr>Aptos</vt:lpstr>
      <vt:lpstr>Arial</vt:lpstr>
      <vt:lpstr>Segoe UI</vt:lpstr>
      <vt:lpstr>Segoe UI Bold</vt:lpstr>
      <vt:lpstr>Segoe UI Light</vt:lpstr>
      <vt:lpstr>Segoe UI Semibold</vt:lpstr>
      <vt:lpstr>FR-white background</vt:lpstr>
      <vt:lpstr>FR-navy background</vt:lpstr>
      <vt:lpstr>All Actuaries Summit  </vt:lpstr>
      <vt:lpstr>Recalibrating Insurability: The consumer perspective</vt:lpstr>
      <vt:lpstr>Recalibrating Insurability: The consumer perspective</vt:lpstr>
      <vt:lpstr>Recalibrating Insurability: The consumer perspective</vt:lpstr>
      <vt:lpstr>Recalibrating Insurability: The consumer perspective</vt:lpstr>
      <vt:lpstr>Recalibrating Insurability: The consumer perspective</vt:lpstr>
      <vt:lpstr>Recalibrating Insurability: The consumer perspective</vt:lpstr>
      <vt:lpstr>Recalibrating Insurability: The consumer perspective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Plenary 5 - Recalibrating Insurability: Navigating the Future of Life Protection - Drew Macrae</dc:title>
  <dc:creator>Drew MacRae</dc:creator>
  <cp:lastModifiedBy>Drew MacRae</cp:lastModifiedBy>
  <cp:revision>2</cp:revision>
  <dcterms:created xsi:type="dcterms:W3CDTF">2024-07-08T01:05:37Z</dcterms:created>
  <dcterms:modified xsi:type="dcterms:W3CDTF">2026-05-22T03:24:07Z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_dlc_DocIdItemGuid">
    <vt:lpwstr>81433433-8a5c-47ab-a750-d9ca62ad78a7</vt:lpwstr>
  </property>
  <property fmtid="{D5CDD505-2E9C-101B-9397-08002B2CF9AE}" pid="5" name="Prototype_Education_Programs">
    <vt:lpwstr/>
  </property>
  <property fmtid="{D5CDD505-2E9C-101B-9397-08002B2CF9AE}" pid="6" name="Prototype_CPD_Activity_Format">
    <vt:lpwstr>33;#Presentation Slides|d40094d7-41bb-4670-ae67-14554674b2a3</vt:lpwstr>
  </property>
  <property fmtid="{D5CDD505-2E9C-101B-9397-08002B2CF9AE}" pid="7" name="Prototype_Practice_Area">
    <vt:lpwstr>35;#Banking|d3d321f5-3d0c-46cb-9f59-66c9c2507daa;#32;#Climate and Sustainability|c8891243-3451-46d5-a28d-dc107004171e;#44;#Data Science and AI|70993916-283d-436e-9a11-782717950164;#23;#General Insurance|95343fdf-1a65-4d44-be03-5f5c25e610eb;#27;#Health|86c6c317-aa04-4573-bfd3-11091ca80761;#24;#Life Insurance|2f4b7b7b-e853-4c23-b89a-c367646d2d02;#46;#Public Policy|7280e813-2a27-470b-94ab-451192d133d0;#26;#Risk Management|60753097-2a14-46e3-b374-f14a101be12e;#21;#Superannuation and Investments|c4023ceb-8694-42da-8304-ff16c412bbef</vt:lpwstr>
  </property>
  <property fmtid="{D5CDD505-2E9C-101B-9397-08002B2CF9AE}" pid="8" name="Prototype_Content_Types">
    <vt:lpwstr>29;#Presentation slides|82514a72-d478-4557-818e-561b0f30fbaf</vt:lpwstr>
  </property>
  <property fmtid="{D5CDD505-2E9C-101B-9397-08002B2CF9AE}" pid="9" name="Prototype_Tags">
    <vt:lpwstr>40;#Past Event|81820cd3-45f0-44e5-97c3-ef5505ffe26e;#97;#All Actuaries Summit|57ed7ee8-003a-406d-a47c-605a474390f3</vt:lpwstr>
  </property>
  <property fmtid="{D5CDD505-2E9C-101B-9397-08002B2CF9AE}" pid="10" name="lcf76f155ced4ddcb4097134ff3c332f">
    <vt:lpwstr/>
  </property>
  <property fmtid="{D5CDD505-2E9C-101B-9397-08002B2CF9AE}" pid="11" name="Prototype_Event_Types">
    <vt:lpwstr>38;#Major Events|741f9fd0-c1f0-4e98-ad79-70afc16eedf5</vt:lpwstr>
  </property>
</Properties>
</file>