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5.xml" ContentType="application/vnd.openxmlformats-officedocument.presentationml.slideLayout+xml"/>
  <Override PartName="/ppt/notesSlides/notesSlide5.xml" ContentType="application/vnd.openxmlformats-officedocument.presentationml.notesSlide+xml"/>
  <Override PartName="/ppt/webextensions/webextension1.xml" ContentType="application/vnd.ms-office.webextension+xml"/>
  <Override PartName="/ppt/webextensions/webextension2.xml" ContentType="application/vnd.ms-office.webextension+xml"/>
  <Override PartName="/ppt/charts/colors1.xml" ContentType="application/vnd.ms-office.chartcolorstyle+xml"/>
  <Override PartName="/ppt/charts/style1.xml" ContentType="application/vnd.ms-office.chartstyl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2.xml" ContentType="application/vnd.openxmlformats-officedocument.theme+xml"/>
  <Override PartName="/ppt/webextensions/taskpanes.xml" ContentType="application/vnd.ms-office.webextensiontaskpanes+xml"/>
  <Override PartName="/ppt/theme/theme1.xml" ContentType="application/vnd.openxmlformats-officedocument.theme+xml"/>
  <Override PartName="/ppt/notesMasters/notesMaster1.xml" ContentType="application/vnd.openxmlformats-officedocument.presentationml.notesMaster+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2.xml" ContentType="application/vnd.openxmlformats-officedocument.drawingml.chart+xml"/>
  <Override PartName="/ppt/charts/chart1.xml" ContentType="application/vnd.openxmlformats-officedocument.drawingml.char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75" r:id="rId5"/>
    <p:sldId id="276" r:id="rId6"/>
    <p:sldId id="257" r:id="rId7"/>
    <p:sldId id="279" r:id="rId8"/>
    <p:sldId id="284" r:id="rId9"/>
    <p:sldId id="282" r:id="rId10"/>
    <p:sldId id="277" r:id="rId11"/>
    <p:sldId id="281" r:id="rId12"/>
    <p:sldId id="285" r:id="rId13"/>
    <p:sldId id="286" r:id="rId14"/>
    <p:sldId id="265" r:id="rId15"/>
    <p:sldId id="287" r:id="rId16"/>
    <p:sldId id="288" r:id="rId17"/>
    <p:sldId id="289" r:id="rId18"/>
    <p:sldId id="290" r:id="rId19"/>
    <p:sldId id="291" r:id="rId20"/>
    <p:sldId id="297" r:id="rId21"/>
    <p:sldId id="292" r:id="rId22"/>
    <p:sldId id="293" r:id="rId23"/>
    <p:sldId id="294" r:id="rId24"/>
    <p:sldId id="296" r:id="rId25"/>
    <p:sldId id="26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6CB0"/>
    <a:srgbClr val="34495E"/>
    <a:srgbClr val="4A4E8C"/>
    <a:srgbClr val="E848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6CB88D-6935-3C9A-59F4-FBD00C20EC8A}" v="23" dt="2026-05-19T01:07:57.109"/>
    <p1510:client id="{6746A234-BA7C-4B46-A588-46590EF5E912}" v="37" dt="2026-05-19T03:02:31.970"/>
    <p1510:client id="{BF8A1DC0-7E72-FD47-9250-D9C94B1F96AC}" v="102" dt="2026-05-19T02:45:25.560"/>
    <p1510:client id="{EDB9F87B-6754-7356-E30E-3A81832C7CCE}" v="1" dt="2026-05-19T01:29:19.8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658"/>
  </p:normalViewPr>
  <p:slideViewPr>
    <p:cSldViewPr snapToGrid="0">
      <p:cViewPr>
        <p:scale>
          <a:sx n="75" d="100"/>
          <a:sy n="75" d="100"/>
        </p:scale>
        <p:origin x="360"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ustomXml" Target="../customXml/item5.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ustomXml" Target="../customXml/item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0" i="0" dirty="0">
                <a:latin typeface="Calibri" panose="020F0502020204030204" pitchFamily="34" charset="0"/>
              </a:rPr>
              <a:t>Population (16-85)</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explosion val="9"/>
            <c:spPr>
              <a:solidFill>
                <a:schemeClr val="accent1"/>
              </a:solidFill>
              <a:ln w="19050">
                <a:solidFill>
                  <a:schemeClr val="lt1"/>
                </a:solidFill>
              </a:ln>
              <a:effectLst/>
            </c:spPr>
            <c:extLst>
              <c:ext xmlns:c16="http://schemas.microsoft.com/office/drawing/2014/chart" uri="{C3380CC4-5D6E-409C-BE32-E72D297353CC}">
                <c16:uniqueId val="{00000001-264E-4D48-84A7-8D1BF3986C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DFA-254C-A0EF-0C4F2B08860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DFA-254C-A0EF-0C4F2B08860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DFA-254C-A0EF-0C4F2B088600}"/>
              </c:ext>
            </c:extLst>
          </c:dPt>
          <c:cat>
            <c:strRef>
              <c:f>Sheet1!$A$2:$A$5</c:f>
              <c:strCache>
                <c:ptCount val="2"/>
                <c:pt idx="0">
                  <c:v>experienced mental illness</c:v>
                </c:pt>
                <c:pt idx="1">
                  <c:v>didn't</c:v>
                </c:pt>
              </c:strCache>
            </c:strRef>
          </c:cat>
          <c:val>
            <c:numRef>
              <c:f>Sheet1!$B$2:$B$5</c:f>
              <c:numCache>
                <c:formatCode>General</c:formatCode>
                <c:ptCount val="4"/>
                <c:pt idx="0">
                  <c:v>0.43</c:v>
                </c:pt>
                <c:pt idx="1">
                  <c:v>0.56999999999999995</c:v>
                </c:pt>
              </c:numCache>
            </c:numRef>
          </c:val>
          <c:extLst>
            <c:ext xmlns:c16="http://schemas.microsoft.com/office/drawing/2014/chart" uri="{C3380CC4-5D6E-409C-BE32-E72D297353CC}">
              <c16:uniqueId val="{00000000-264E-4D48-84A7-8D1BF3986CE8}"/>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r>
              <a:rPr lang="en-AU"/>
              <a:t>12-Month Mental Disorder Prevalence by Severity</a:t>
            </a:r>
          </a:p>
        </c:rich>
      </c:tx>
      <c:overlay val="0"/>
      <c:spPr>
        <a:noFill/>
        <a:ln>
          <a:noFill/>
        </a:ln>
        <a:effectLst/>
      </c:spPr>
    </c:title>
    <c:autoTitleDeleted val="0"/>
    <c:plotArea>
      <c:layout/>
      <c:pieChart>
        <c:varyColors val="1"/>
        <c:ser>
          <c:idx val="0"/>
          <c:order val="0"/>
          <c:tx>
            <c:strRef>
              <c:f>Sheet1!$B$1</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89E-3C4E-B084-0DAD9879117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89E-3C4E-B084-0DAD9879117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89E-3C4E-B084-0DAD9879117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89E-3C4E-B084-0DAD98791179}"/>
              </c:ext>
            </c:extLst>
          </c:dPt>
          <c:cat>
            <c:strRef>
              <c:f>Sheet1!$A$2:$A$5</c:f>
              <c:strCache>
                <c:ptCount val="4"/>
                <c:pt idx="0">
                  <c:v>No disorder</c:v>
                </c:pt>
                <c:pt idx="1">
                  <c:v>Mild symptoms</c:v>
                </c:pt>
                <c:pt idx="2">
                  <c:v>Moderate symptoms</c:v>
                </c:pt>
                <c:pt idx="3">
                  <c:v>Severe symptoms</c:v>
                </c:pt>
              </c:strCache>
            </c:strRef>
          </c:cat>
          <c:val>
            <c:numRef>
              <c:f>Sheet1!$B$2:$B$5</c:f>
              <c:numCache>
                <c:formatCode>General</c:formatCode>
                <c:ptCount val="4"/>
                <c:pt idx="0">
                  <c:v>79.5</c:v>
                </c:pt>
                <c:pt idx="1">
                  <c:v>9.1999999999999993</c:v>
                </c:pt>
                <c:pt idx="2">
                  <c:v>6.6</c:v>
                </c:pt>
                <c:pt idx="3">
                  <c:v>4.0999999999999996</c:v>
                </c:pt>
              </c:numCache>
            </c:numRef>
          </c:val>
          <c:extLst>
            <c:ext xmlns:c16="http://schemas.microsoft.com/office/drawing/2014/chart" uri="{C3380CC4-5D6E-409C-BE32-E72D297353CC}">
              <c16:uniqueId val="{00000008-389E-3C4E-B084-0DAD9879117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1"/>
  </c:chart>
  <c:spPr>
    <a:noFill/>
    <a:ln>
      <a:noFill/>
    </a:ln>
    <a:effectLst/>
  </c:spPr>
  <c:txPr>
    <a:bodyPr/>
    <a:lstStyle/>
    <a:p>
      <a:pPr>
        <a:defRPr/>
      </a:pPr>
      <a:endParaRPr lang="en-US"/>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Male</c:v>
                </c:pt>
              </c:strCache>
            </c:strRef>
          </c:tx>
          <c:spPr>
            <a:solidFill>
              <a:srgbClr val="00A896"/>
            </a:solidFill>
            <a:effectLst/>
          </c:spPr>
          <c:invertIfNegative val="0"/>
          <c:cat>
            <c:strRef>
              <c:f>Sheet1!$A$2:$A$8</c:f>
              <c:strCache>
                <c:ptCount val="7"/>
                <c:pt idx="0">
                  <c:v>18–24</c:v>
                </c:pt>
                <c:pt idx="1">
                  <c:v>25–34</c:v>
                </c:pt>
                <c:pt idx="2">
                  <c:v>35–44</c:v>
                </c:pt>
                <c:pt idx="3">
                  <c:v>45–54</c:v>
                </c:pt>
                <c:pt idx="4">
                  <c:v>55–64</c:v>
                </c:pt>
                <c:pt idx="5">
                  <c:v>65–74</c:v>
                </c:pt>
                <c:pt idx="6">
                  <c:v>75–85</c:v>
                </c:pt>
              </c:strCache>
            </c:strRef>
          </c:cat>
          <c:val>
            <c:numRef>
              <c:f>Sheet1!$B$2:$B$8</c:f>
              <c:numCache>
                <c:formatCode>General</c:formatCode>
                <c:ptCount val="7"/>
                <c:pt idx="0">
                  <c:v>40.86</c:v>
                </c:pt>
                <c:pt idx="1">
                  <c:v>14</c:v>
                </c:pt>
                <c:pt idx="2">
                  <c:v>9</c:v>
                </c:pt>
                <c:pt idx="3">
                  <c:v>7.2</c:v>
                </c:pt>
                <c:pt idx="4">
                  <c:v>3.5</c:v>
                </c:pt>
                <c:pt idx="5">
                  <c:v>3.8</c:v>
                </c:pt>
                <c:pt idx="6">
                  <c:v>4</c:v>
                </c:pt>
              </c:numCache>
            </c:numRef>
          </c:val>
          <c:extLst>
            <c:ext xmlns:c16="http://schemas.microsoft.com/office/drawing/2014/chart" uri="{C3380CC4-5D6E-409C-BE32-E72D297353CC}">
              <c16:uniqueId val="{00000000-99BA-4FF5-941E-E44298FC521F}"/>
            </c:ext>
          </c:extLst>
        </c:ser>
        <c:ser>
          <c:idx val="1"/>
          <c:order val="1"/>
          <c:tx>
            <c:strRef>
              <c:f>Sheet1!$C$1</c:f>
              <c:strCache>
                <c:ptCount val="1"/>
                <c:pt idx="0">
                  <c:v>Female</c:v>
                </c:pt>
              </c:strCache>
            </c:strRef>
          </c:tx>
          <c:spPr>
            <a:solidFill>
              <a:srgbClr val="E84855"/>
            </a:solidFill>
            <a:effectLst/>
          </c:spPr>
          <c:invertIfNegative val="0"/>
          <c:cat>
            <c:strRef>
              <c:f>Sheet1!$A$2:$A$8</c:f>
              <c:strCache>
                <c:ptCount val="7"/>
                <c:pt idx="0">
                  <c:v>18–24</c:v>
                </c:pt>
                <c:pt idx="1">
                  <c:v>25–34</c:v>
                </c:pt>
                <c:pt idx="2">
                  <c:v>35–44</c:v>
                </c:pt>
                <c:pt idx="3">
                  <c:v>45–54</c:v>
                </c:pt>
                <c:pt idx="4">
                  <c:v>55–64</c:v>
                </c:pt>
                <c:pt idx="5">
                  <c:v>65–74</c:v>
                </c:pt>
                <c:pt idx="6">
                  <c:v>75–85</c:v>
                </c:pt>
              </c:strCache>
            </c:strRef>
          </c:cat>
          <c:val>
            <c:numRef>
              <c:f>Sheet1!$C$2:$C$8</c:f>
              <c:numCache>
                <c:formatCode>General</c:formatCode>
                <c:ptCount val="7"/>
                <c:pt idx="0">
                  <c:v>20.74</c:v>
                </c:pt>
                <c:pt idx="1">
                  <c:v>10</c:v>
                </c:pt>
                <c:pt idx="2">
                  <c:v>8</c:v>
                </c:pt>
                <c:pt idx="3">
                  <c:v>6.8</c:v>
                </c:pt>
                <c:pt idx="4">
                  <c:v>4.3</c:v>
                </c:pt>
                <c:pt idx="5">
                  <c:v>3.5</c:v>
                </c:pt>
                <c:pt idx="6">
                  <c:v>4</c:v>
                </c:pt>
              </c:numCache>
            </c:numRef>
          </c:val>
          <c:extLst>
            <c:ext xmlns:c16="http://schemas.microsoft.com/office/drawing/2014/chart" uri="{C3380CC4-5D6E-409C-BE32-E72D297353CC}">
              <c16:uniqueId val="{00000001-99BA-4FF5-941E-E44298FC521F}"/>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title>
          <c:tx>
            <c:rich>
              <a:bodyPr/>
              <a:lstStyle/>
              <a:p>
                <a:pPr>
                  <a:defRPr b="0" i="0" u="none" strike="noStrike">
                    <a:solidFill>
                      <a:srgbClr val="000000"/>
                    </a:solidFill>
                    <a:latin typeface="Arial"/>
                  </a:defRPr>
                </a:pPr>
                <a:r>
                  <a:rPr lang="en-AU" b="0" i="0" u="none" strike="noStrike">
                    <a:solidFill>
                      <a:srgbClr val="000000"/>
                    </a:solidFill>
                    <a:latin typeface="Arial"/>
                  </a:rPr>
                  <a:t>Age band</a:t>
                </a:r>
              </a:p>
            </c:rich>
          </c:tx>
          <c:overlay val="0"/>
        </c:title>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title>
          <c:tx>
            <c:rich>
              <a:bodyPr/>
              <a:lstStyle/>
              <a:p>
                <a:pPr>
                  <a:defRPr b="0" i="0" u="none" strike="noStrike">
                    <a:solidFill>
                      <a:srgbClr val="000000"/>
                    </a:solidFill>
                    <a:latin typeface="Arial"/>
                  </a:defRPr>
                </a:pPr>
                <a:r>
                  <a:rPr lang="en-US" b="0" i="0" u="none" strike="noStrike">
                    <a:solidFill>
                      <a:srgbClr val="000000"/>
                    </a:solidFill>
                    <a:latin typeface="Arial"/>
                  </a:rPr>
                  <a:t>Incidence rate per 1,000 person-years</a:t>
                </a:r>
              </a:p>
            </c:rich>
          </c:tx>
          <c:overlay val="0"/>
        </c:title>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legend>
    <c:plotVisOnly val="1"/>
    <c:dispBlanksAs val="span"/>
    <c:showDLblsOverMax val="1"/>
  </c:chart>
  <c:spPr>
    <a:solidFill>
      <a:srgbClr val="F0F4F8"/>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Male – Any physical (NHPA)</c:v>
                </c:pt>
              </c:strCache>
            </c:strRef>
          </c:tx>
          <c:spPr>
            <a:ln w="31750" cap="flat">
              <a:solidFill>
                <a:srgbClr val="1A7FB5"/>
              </a:solidFill>
              <a:prstDash val="solid"/>
              <a:round/>
            </a:ln>
            <a:effectLst/>
          </c:spPr>
          <c:marker>
            <c:symbol val="circle"/>
            <c:size val="6"/>
            <c:spPr>
              <a:solidFill>
                <a:srgbClr val="1A7FB5"/>
              </a:solidFill>
              <a:ln w="9525" cap="flat">
                <a:solidFill>
                  <a:srgbClr val="1A7FB5"/>
                </a:solidFill>
                <a:prstDash val="solid"/>
                <a:round/>
              </a:ln>
              <a:effectLst/>
            </c:spPr>
          </c:marker>
          <c:cat>
            <c:strRef>
              <c:f>Sheet1!$A$2:$A$8</c:f>
              <c:strCache>
                <c:ptCount val="7"/>
                <c:pt idx="0">
                  <c:v>18–24</c:v>
                </c:pt>
                <c:pt idx="1">
                  <c:v>25–34</c:v>
                </c:pt>
                <c:pt idx="2">
                  <c:v>35–44</c:v>
                </c:pt>
                <c:pt idx="3">
                  <c:v>45–54</c:v>
                </c:pt>
                <c:pt idx="4">
                  <c:v>55–64</c:v>
                </c:pt>
                <c:pt idx="5">
                  <c:v>65–74</c:v>
                </c:pt>
                <c:pt idx="6">
                  <c:v>75–85</c:v>
                </c:pt>
              </c:strCache>
            </c:strRef>
          </c:cat>
          <c:val>
            <c:numRef>
              <c:f>Sheet1!$B$2:$B$8</c:f>
              <c:numCache>
                <c:formatCode>General</c:formatCode>
                <c:ptCount val="7"/>
                <c:pt idx="0">
                  <c:v>12</c:v>
                </c:pt>
                <c:pt idx="1">
                  <c:v>22</c:v>
                </c:pt>
                <c:pt idx="2">
                  <c:v>38</c:v>
                </c:pt>
                <c:pt idx="3">
                  <c:v>52</c:v>
                </c:pt>
                <c:pt idx="4">
                  <c:v>65</c:v>
                </c:pt>
                <c:pt idx="5">
                  <c:v>72</c:v>
                </c:pt>
                <c:pt idx="6">
                  <c:v>76</c:v>
                </c:pt>
              </c:numCache>
            </c:numRef>
          </c:val>
          <c:smooth val="0"/>
          <c:extLst>
            <c:ext xmlns:c16="http://schemas.microsoft.com/office/drawing/2014/chart" uri="{C3380CC4-5D6E-409C-BE32-E72D297353CC}">
              <c16:uniqueId val="{00000000-8584-4954-87E2-6FBCB972D293}"/>
            </c:ext>
          </c:extLst>
        </c:ser>
        <c:ser>
          <c:idx val="1"/>
          <c:order val="1"/>
          <c:tx>
            <c:strRef>
              <c:f>Sheet1!$C$1</c:f>
              <c:strCache>
                <c:ptCount val="1"/>
                <c:pt idx="0">
                  <c:v>Female – Any physical (NHPA)</c:v>
                </c:pt>
              </c:strCache>
            </c:strRef>
          </c:tx>
          <c:spPr>
            <a:ln w="31750" cap="flat">
              <a:solidFill>
                <a:srgbClr val="00A896"/>
              </a:solidFill>
              <a:prstDash val="solid"/>
              <a:round/>
            </a:ln>
            <a:effectLst/>
          </c:spPr>
          <c:marker>
            <c:symbol val="circle"/>
            <c:size val="6"/>
            <c:spPr>
              <a:solidFill>
                <a:srgbClr val="00A896"/>
              </a:solidFill>
              <a:ln w="9525" cap="flat">
                <a:solidFill>
                  <a:srgbClr val="00A896"/>
                </a:solidFill>
                <a:prstDash val="solid"/>
                <a:round/>
              </a:ln>
              <a:effectLst/>
            </c:spPr>
          </c:marker>
          <c:cat>
            <c:strRef>
              <c:f>Sheet1!$A$2:$A$8</c:f>
              <c:strCache>
                <c:ptCount val="7"/>
                <c:pt idx="0">
                  <c:v>18–24</c:v>
                </c:pt>
                <c:pt idx="1">
                  <c:v>25–34</c:v>
                </c:pt>
                <c:pt idx="2">
                  <c:v>35–44</c:v>
                </c:pt>
                <c:pt idx="3">
                  <c:v>45–54</c:v>
                </c:pt>
                <c:pt idx="4">
                  <c:v>55–64</c:v>
                </c:pt>
                <c:pt idx="5">
                  <c:v>65–74</c:v>
                </c:pt>
                <c:pt idx="6">
                  <c:v>75–85</c:v>
                </c:pt>
              </c:strCache>
            </c:strRef>
          </c:cat>
          <c:val>
            <c:numRef>
              <c:f>Sheet1!$C$2:$C$8</c:f>
              <c:numCache>
                <c:formatCode>General</c:formatCode>
                <c:ptCount val="7"/>
                <c:pt idx="0">
                  <c:v>15</c:v>
                </c:pt>
                <c:pt idx="1">
                  <c:v>25</c:v>
                </c:pt>
                <c:pt idx="2">
                  <c:v>40</c:v>
                </c:pt>
                <c:pt idx="3">
                  <c:v>54</c:v>
                </c:pt>
                <c:pt idx="4">
                  <c:v>62</c:v>
                </c:pt>
                <c:pt idx="5">
                  <c:v>70</c:v>
                </c:pt>
                <c:pt idx="6">
                  <c:v>75</c:v>
                </c:pt>
              </c:numCache>
            </c:numRef>
          </c:val>
          <c:smooth val="0"/>
          <c:extLst>
            <c:ext xmlns:c16="http://schemas.microsoft.com/office/drawing/2014/chart" uri="{C3380CC4-5D6E-409C-BE32-E72D297353CC}">
              <c16:uniqueId val="{00000001-8584-4954-87E2-6FBCB972D293}"/>
            </c:ext>
          </c:extLst>
        </c:ser>
        <c:ser>
          <c:idx val="2"/>
          <c:order val="2"/>
          <c:tx>
            <c:strRef>
              <c:f>Sheet1!$D$1</c:f>
              <c:strCache>
                <c:ptCount val="1"/>
                <c:pt idx="0">
                  <c:v>Male – Major physical</c:v>
                </c:pt>
              </c:strCache>
            </c:strRef>
          </c:tx>
          <c:spPr>
            <a:ln w="31750" cap="flat">
              <a:solidFill>
                <a:srgbClr val="E84855"/>
              </a:solidFill>
              <a:prstDash val="solid"/>
              <a:round/>
            </a:ln>
            <a:effectLst/>
          </c:spPr>
          <c:marker>
            <c:symbol val="circle"/>
            <c:size val="6"/>
            <c:spPr>
              <a:solidFill>
                <a:srgbClr val="E84855"/>
              </a:solidFill>
              <a:ln w="9525" cap="flat">
                <a:solidFill>
                  <a:srgbClr val="E84855"/>
                </a:solidFill>
                <a:prstDash val="solid"/>
                <a:round/>
              </a:ln>
              <a:effectLst/>
            </c:spPr>
          </c:marker>
          <c:cat>
            <c:strRef>
              <c:f>Sheet1!$A$2:$A$8</c:f>
              <c:strCache>
                <c:ptCount val="7"/>
                <c:pt idx="0">
                  <c:v>18–24</c:v>
                </c:pt>
                <c:pt idx="1">
                  <c:v>25–34</c:v>
                </c:pt>
                <c:pt idx="2">
                  <c:v>35–44</c:v>
                </c:pt>
                <c:pt idx="3">
                  <c:v>45–54</c:v>
                </c:pt>
                <c:pt idx="4">
                  <c:v>55–64</c:v>
                </c:pt>
                <c:pt idx="5">
                  <c:v>65–74</c:v>
                </c:pt>
                <c:pt idx="6">
                  <c:v>75–85</c:v>
                </c:pt>
              </c:strCache>
            </c:strRef>
          </c:cat>
          <c:val>
            <c:numRef>
              <c:f>Sheet1!$D$2:$D$8</c:f>
              <c:numCache>
                <c:formatCode>General</c:formatCode>
                <c:ptCount val="7"/>
                <c:pt idx="0">
                  <c:v>0.5</c:v>
                </c:pt>
                <c:pt idx="1">
                  <c:v>1</c:v>
                </c:pt>
                <c:pt idx="2">
                  <c:v>2</c:v>
                </c:pt>
                <c:pt idx="3">
                  <c:v>5</c:v>
                </c:pt>
                <c:pt idx="4">
                  <c:v>10</c:v>
                </c:pt>
                <c:pt idx="5">
                  <c:v>16</c:v>
                </c:pt>
                <c:pt idx="6">
                  <c:v>20</c:v>
                </c:pt>
              </c:numCache>
            </c:numRef>
          </c:val>
          <c:smooth val="0"/>
          <c:extLst>
            <c:ext xmlns:c16="http://schemas.microsoft.com/office/drawing/2014/chart" uri="{C3380CC4-5D6E-409C-BE32-E72D297353CC}">
              <c16:uniqueId val="{00000002-8584-4954-87E2-6FBCB972D293}"/>
            </c:ext>
          </c:extLst>
        </c:ser>
        <c:ser>
          <c:idx val="3"/>
          <c:order val="3"/>
          <c:tx>
            <c:strRef>
              <c:f>Sheet1!$E$1</c:f>
              <c:strCache>
                <c:ptCount val="1"/>
                <c:pt idx="0">
                  <c:v>Female – Major physical</c:v>
                </c:pt>
              </c:strCache>
            </c:strRef>
          </c:tx>
          <c:spPr>
            <a:ln w="31750" cap="flat">
              <a:solidFill>
                <a:srgbClr val="E8A07A"/>
              </a:solidFill>
              <a:prstDash val="solid"/>
              <a:round/>
            </a:ln>
            <a:effectLst/>
          </c:spPr>
          <c:marker>
            <c:symbol val="circle"/>
            <c:size val="6"/>
            <c:spPr>
              <a:solidFill>
                <a:srgbClr val="E8A07A"/>
              </a:solidFill>
              <a:ln w="9525" cap="flat">
                <a:solidFill>
                  <a:srgbClr val="E8A07A"/>
                </a:solidFill>
                <a:prstDash val="solid"/>
                <a:round/>
              </a:ln>
              <a:effectLst/>
            </c:spPr>
          </c:marker>
          <c:cat>
            <c:strRef>
              <c:f>Sheet1!$A$2:$A$8</c:f>
              <c:strCache>
                <c:ptCount val="7"/>
                <c:pt idx="0">
                  <c:v>18–24</c:v>
                </c:pt>
                <c:pt idx="1">
                  <c:v>25–34</c:v>
                </c:pt>
                <c:pt idx="2">
                  <c:v>35–44</c:v>
                </c:pt>
                <c:pt idx="3">
                  <c:v>45–54</c:v>
                </c:pt>
                <c:pt idx="4">
                  <c:v>55–64</c:v>
                </c:pt>
                <c:pt idx="5">
                  <c:v>65–74</c:v>
                </c:pt>
                <c:pt idx="6">
                  <c:v>75–85</c:v>
                </c:pt>
              </c:strCache>
            </c:strRef>
          </c:cat>
          <c:val>
            <c:numRef>
              <c:f>Sheet1!$E$2:$E$8</c:f>
              <c:numCache>
                <c:formatCode>General</c:formatCode>
                <c:ptCount val="7"/>
                <c:pt idx="0">
                  <c:v>0.5</c:v>
                </c:pt>
                <c:pt idx="1">
                  <c:v>1</c:v>
                </c:pt>
                <c:pt idx="2">
                  <c:v>2</c:v>
                </c:pt>
                <c:pt idx="3">
                  <c:v>4</c:v>
                </c:pt>
                <c:pt idx="4">
                  <c:v>8</c:v>
                </c:pt>
                <c:pt idx="5">
                  <c:v>13</c:v>
                </c:pt>
                <c:pt idx="6">
                  <c:v>16</c:v>
                </c:pt>
              </c:numCache>
            </c:numRef>
          </c:val>
          <c:smooth val="0"/>
          <c:extLst>
            <c:ext xmlns:c16="http://schemas.microsoft.com/office/drawing/2014/chart" uri="{C3380CC4-5D6E-409C-BE32-E72D297353CC}">
              <c16:uniqueId val="{00000003-8584-4954-87E2-6FBCB972D293}"/>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title>
          <c:tx>
            <c:rich>
              <a:bodyPr/>
              <a:lstStyle/>
              <a:p>
                <a:pPr>
                  <a:defRPr b="0" i="0" u="none" strike="noStrike">
                    <a:solidFill>
                      <a:srgbClr val="000000"/>
                    </a:solidFill>
                    <a:latin typeface="Arial"/>
                  </a:defRPr>
                </a:pPr>
                <a:r>
                  <a:rPr lang="en-AU" b="0" i="0" u="none" strike="noStrike">
                    <a:solidFill>
                      <a:srgbClr val="000000"/>
                    </a:solidFill>
                    <a:latin typeface="Arial"/>
                  </a:rPr>
                  <a:t>Age band</a:t>
                </a:r>
              </a:p>
            </c:rich>
          </c:tx>
          <c:overlay val="0"/>
        </c:title>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title>
          <c:tx>
            <c:rich>
              <a:bodyPr/>
              <a:lstStyle/>
              <a:p>
                <a:pPr>
                  <a:defRPr b="0" i="0" u="none" strike="noStrike">
                    <a:solidFill>
                      <a:srgbClr val="000000"/>
                    </a:solidFill>
                    <a:latin typeface="Arial"/>
                  </a:defRPr>
                </a:pPr>
                <a:r>
                  <a:rPr lang="en-AU" b="0" i="0" u="none" strike="noStrike">
                    <a:solidFill>
                      <a:srgbClr val="000000"/>
                    </a:solidFill>
                    <a:latin typeface="Arial"/>
                  </a:rPr>
                  <a:t>Rate (%)</a:t>
                </a:r>
              </a:p>
            </c:rich>
          </c:tx>
          <c:overlay val="0"/>
        </c:title>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0F4F8"/>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Mental Health (12-mth prevalence)</c:v>
                </c:pt>
              </c:strCache>
            </c:strRef>
          </c:tx>
          <c:spPr>
            <a:ln w="31750" cap="flat">
              <a:solidFill>
                <a:srgbClr val="00A896"/>
              </a:solidFill>
              <a:prstDash val="solid"/>
              <a:round/>
            </a:ln>
            <a:effectLst/>
          </c:spPr>
          <c:marker>
            <c:symbol val="circle"/>
            <c:size val="6"/>
            <c:spPr>
              <a:solidFill>
                <a:srgbClr val="00A896"/>
              </a:solidFill>
              <a:ln w="9525" cap="flat">
                <a:solidFill>
                  <a:srgbClr val="00A896"/>
                </a:solidFill>
                <a:prstDash val="solid"/>
                <a:round/>
              </a:ln>
              <a:effectLst/>
            </c:spPr>
          </c:marker>
          <c:cat>
            <c:strRef>
              <c:f>Sheet1!$A$2:$A$8</c:f>
              <c:strCache>
                <c:ptCount val="7"/>
                <c:pt idx="0">
                  <c:v>18–24</c:v>
                </c:pt>
                <c:pt idx="1">
                  <c:v>25–34</c:v>
                </c:pt>
                <c:pt idx="2">
                  <c:v>35–44</c:v>
                </c:pt>
                <c:pt idx="3">
                  <c:v>45–54</c:v>
                </c:pt>
                <c:pt idx="4">
                  <c:v>55–64</c:v>
                </c:pt>
                <c:pt idx="5">
                  <c:v>65–74</c:v>
                </c:pt>
                <c:pt idx="6">
                  <c:v>75–85</c:v>
                </c:pt>
              </c:strCache>
            </c:strRef>
          </c:cat>
          <c:val>
            <c:numRef>
              <c:f>Sheet1!$B$2:$B$8</c:f>
              <c:numCache>
                <c:formatCode>General</c:formatCode>
                <c:ptCount val="7"/>
                <c:pt idx="0">
                  <c:v>30</c:v>
                </c:pt>
                <c:pt idx="1">
                  <c:v>22</c:v>
                </c:pt>
                <c:pt idx="2">
                  <c:v>20</c:v>
                </c:pt>
                <c:pt idx="3">
                  <c:v>19</c:v>
                </c:pt>
                <c:pt idx="4">
                  <c:v>13</c:v>
                </c:pt>
                <c:pt idx="5">
                  <c:v>9</c:v>
                </c:pt>
                <c:pt idx="6">
                  <c:v>6</c:v>
                </c:pt>
              </c:numCache>
            </c:numRef>
          </c:val>
          <c:smooth val="0"/>
          <c:extLst>
            <c:ext xmlns:c16="http://schemas.microsoft.com/office/drawing/2014/chart" uri="{C3380CC4-5D6E-409C-BE32-E72D297353CC}">
              <c16:uniqueId val="{00000000-7228-4278-A394-45304468CD72}"/>
            </c:ext>
          </c:extLst>
        </c:ser>
        <c:ser>
          <c:idx val="1"/>
          <c:order val="1"/>
          <c:tx>
            <c:strRef>
              <c:f>Sheet1!$C$1</c:f>
              <c:strCache>
                <c:ptCount val="1"/>
                <c:pt idx="0">
                  <c:v>Physical Conditions (any NHPA)</c:v>
                </c:pt>
              </c:strCache>
            </c:strRef>
          </c:tx>
          <c:spPr>
            <a:ln w="31750" cap="flat">
              <a:solidFill>
                <a:srgbClr val="E84855"/>
              </a:solidFill>
              <a:prstDash val="solid"/>
              <a:round/>
            </a:ln>
            <a:effectLst/>
          </c:spPr>
          <c:marker>
            <c:symbol val="circle"/>
            <c:size val="6"/>
            <c:spPr>
              <a:solidFill>
                <a:srgbClr val="E84855"/>
              </a:solidFill>
              <a:ln w="9525" cap="flat">
                <a:solidFill>
                  <a:srgbClr val="E84855"/>
                </a:solidFill>
                <a:prstDash val="solid"/>
                <a:round/>
              </a:ln>
              <a:effectLst/>
            </c:spPr>
          </c:marker>
          <c:cat>
            <c:strRef>
              <c:f>Sheet1!$A$2:$A$8</c:f>
              <c:strCache>
                <c:ptCount val="7"/>
                <c:pt idx="0">
                  <c:v>18–24</c:v>
                </c:pt>
                <c:pt idx="1">
                  <c:v>25–34</c:v>
                </c:pt>
                <c:pt idx="2">
                  <c:v>35–44</c:v>
                </c:pt>
                <c:pt idx="3">
                  <c:v>45–54</c:v>
                </c:pt>
                <c:pt idx="4">
                  <c:v>55–64</c:v>
                </c:pt>
                <c:pt idx="5">
                  <c:v>65–74</c:v>
                </c:pt>
                <c:pt idx="6">
                  <c:v>75–85</c:v>
                </c:pt>
              </c:strCache>
            </c:strRef>
          </c:cat>
          <c:val>
            <c:numRef>
              <c:f>Sheet1!$C$2:$C$8</c:f>
              <c:numCache>
                <c:formatCode>General</c:formatCode>
                <c:ptCount val="7"/>
                <c:pt idx="0">
                  <c:v>12</c:v>
                </c:pt>
                <c:pt idx="1">
                  <c:v>20</c:v>
                </c:pt>
                <c:pt idx="2">
                  <c:v>32</c:v>
                </c:pt>
                <c:pt idx="3">
                  <c:v>45</c:v>
                </c:pt>
                <c:pt idx="4">
                  <c:v>58</c:v>
                </c:pt>
                <c:pt idx="5">
                  <c:v>68</c:v>
                </c:pt>
                <c:pt idx="6">
                  <c:v>73</c:v>
                </c:pt>
              </c:numCache>
            </c:numRef>
          </c:val>
          <c:smooth val="0"/>
          <c:extLst>
            <c:ext xmlns:c16="http://schemas.microsoft.com/office/drawing/2014/chart" uri="{C3380CC4-5D6E-409C-BE32-E72D297353CC}">
              <c16:uniqueId val="{00000001-7228-4278-A394-45304468CD72}"/>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title>
          <c:tx>
            <c:rich>
              <a:bodyPr/>
              <a:lstStyle/>
              <a:p>
                <a:pPr>
                  <a:defRPr b="0" i="0" u="none" strike="noStrike">
                    <a:solidFill>
                      <a:srgbClr val="000000"/>
                    </a:solidFill>
                    <a:latin typeface="Arial"/>
                  </a:defRPr>
                </a:pPr>
                <a:r>
                  <a:rPr lang="en-AU" b="0" i="0" u="none" strike="noStrike">
                    <a:solidFill>
                      <a:srgbClr val="000000"/>
                    </a:solidFill>
                    <a:latin typeface="Arial"/>
                  </a:rPr>
                  <a:t>Age band</a:t>
                </a:r>
              </a:p>
            </c:rich>
          </c:tx>
          <c:overlay val="0"/>
        </c:title>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title>
          <c:tx>
            <c:rich>
              <a:bodyPr/>
              <a:lstStyle/>
              <a:p>
                <a:pPr>
                  <a:defRPr b="0" i="0" u="none" strike="noStrike">
                    <a:solidFill>
                      <a:srgbClr val="000000"/>
                    </a:solidFill>
                    <a:latin typeface="Arial"/>
                  </a:defRPr>
                </a:pPr>
                <a:r>
                  <a:rPr lang="en-AU" b="0" i="0" u="none" strike="noStrike">
                    <a:solidFill>
                      <a:srgbClr val="000000"/>
                    </a:solidFill>
                    <a:latin typeface="Arial"/>
                  </a:rPr>
                  <a:t>Prevalence (%)</a:t>
                </a:r>
              </a:p>
            </c:rich>
          </c:tx>
          <c:overlay val="0"/>
        </c:title>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legend>
    <c:plotVisOnly val="1"/>
    <c:dispBlanksAs val="span"/>
    <c:showDLblsOverMax val="1"/>
  </c:chart>
  <c:spPr>
    <a:solidFill>
      <a:srgbClr val="F0F4F8"/>
    </a:solid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2052D3-FB79-4370-8B24-3918D302D855}"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922623D2-CE79-41E0-B41E-667B63979D5F}">
      <dgm:prSet custT="1"/>
      <dgm:spPr/>
      <dgm:t>
        <a:bodyPr/>
        <a:lstStyle/>
        <a:p>
          <a:r>
            <a:rPr lang="en-AU" sz="1800" b="1" dirty="0">
              <a:latin typeface="Calibri" panose="020F0502020204030204" pitchFamily="34" charset="0"/>
              <a:cs typeface="Calibri" panose="020F0502020204030204" pitchFamily="34" charset="0"/>
            </a:rPr>
            <a:t>1. Insurance Coverage Matters</a:t>
          </a:r>
          <a:endParaRPr lang="en-US" sz="1800" dirty="0">
            <a:latin typeface="Calibri" panose="020F0502020204030204" pitchFamily="34" charset="0"/>
            <a:cs typeface="Calibri" panose="020F0502020204030204" pitchFamily="34" charset="0"/>
          </a:endParaRPr>
        </a:p>
      </dgm:t>
    </dgm:pt>
    <dgm:pt modelId="{2EE6B3BF-A740-440B-ABCB-391605DF9BFF}" type="parTrans" cxnId="{039A46F9-3E5F-4942-9491-443F4887B70D}">
      <dgm:prSet/>
      <dgm:spPr/>
      <dgm:t>
        <a:bodyPr/>
        <a:lstStyle/>
        <a:p>
          <a:endParaRPr lang="en-US"/>
        </a:p>
      </dgm:t>
    </dgm:pt>
    <dgm:pt modelId="{35286D3C-C133-43CC-B36D-665AFB35B4BF}" type="sibTrans" cxnId="{039A46F9-3E5F-4942-9491-443F4887B70D}">
      <dgm:prSet/>
      <dgm:spPr/>
      <dgm:t>
        <a:bodyPr/>
        <a:lstStyle/>
        <a:p>
          <a:endParaRPr lang="en-US"/>
        </a:p>
      </dgm:t>
    </dgm:pt>
    <dgm:pt modelId="{1CF09DD4-81B0-4597-BE25-52B6FC79E916}">
      <dgm:prSet custT="1"/>
      <dgm:spPr/>
      <dgm:t>
        <a:bodyPr/>
        <a:lstStyle/>
        <a:p>
          <a:r>
            <a:rPr lang="en-AU" sz="1800" dirty="0">
              <a:latin typeface="Calibri" panose="020F0502020204030204" pitchFamily="34" charset="0"/>
              <a:cs typeface="Calibri" panose="020F0502020204030204" pitchFamily="34" charset="0"/>
            </a:rPr>
            <a:t>Insurance status is a strong predictor of receiving mental health treatment. </a:t>
          </a:r>
          <a:endParaRPr lang="en-US" sz="1800" dirty="0">
            <a:latin typeface="Calibri" panose="020F0502020204030204" pitchFamily="34" charset="0"/>
            <a:cs typeface="Calibri" panose="020F0502020204030204" pitchFamily="34" charset="0"/>
          </a:endParaRPr>
        </a:p>
      </dgm:t>
    </dgm:pt>
    <dgm:pt modelId="{BBF55DE1-5844-464E-99BD-04D8A71A1D08}" type="parTrans" cxnId="{7FD7253F-50EB-4416-96C6-38475F8596AF}">
      <dgm:prSet/>
      <dgm:spPr/>
      <dgm:t>
        <a:bodyPr/>
        <a:lstStyle/>
        <a:p>
          <a:endParaRPr lang="en-US"/>
        </a:p>
      </dgm:t>
    </dgm:pt>
    <dgm:pt modelId="{D9346389-E868-4B84-85A7-0B27666714A6}" type="sibTrans" cxnId="{7FD7253F-50EB-4416-96C6-38475F8596AF}">
      <dgm:prSet/>
      <dgm:spPr/>
      <dgm:t>
        <a:bodyPr/>
        <a:lstStyle/>
        <a:p>
          <a:endParaRPr lang="en-US"/>
        </a:p>
      </dgm:t>
    </dgm:pt>
    <dgm:pt modelId="{6C55A106-AAC1-47AF-90B1-717A0788904C}">
      <dgm:prSet custT="1"/>
      <dgm:spPr/>
      <dgm:t>
        <a:bodyPr/>
        <a:lstStyle/>
        <a:p>
          <a:r>
            <a:rPr lang="en-AU" sz="1800" dirty="0">
              <a:latin typeface="Calibri" panose="020F0502020204030204" pitchFamily="34" charset="0"/>
              <a:cs typeface="Calibri" panose="020F0502020204030204" pitchFamily="34" charset="0"/>
            </a:rPr>
            <a:t>U.S. evidence shows insured individuals are significantly more likely to access outpatient and prescription care. </a:t>
          </a:r>
          <a:endParaRPr lang="en-US" sz="1800" dirty="0">
            <a:latin typeface="Calibri" panose="020F0502020204030204" pitchFamily="34" charset="0"/>
            <a:cs typeface="Calibri" panose="020F0502020204030204" pitchFamily="34" charset="0"/>
          </a:endParaRPr>
        </a:p>
      </dgm:t>
    </dgm:pt>
    <dgm:pt modelId="{EEAC53E7-054E-4AD3-98A3-1D3F456F3FE8}" type="parTrans" cxnId="{2969872B-7490-4734-A4A7-E5EE2219043D}">
      <dgm:prSet/>
      <dgm:spPr/>
      <dgm:t>
        <a:bodyPr/>
        <a:lstStyle/>
        <a:p>
          <a:endParaRPr lang="en-US"/>
        </a:p>
      </dgm:t>
    </dgm:pt>
    <dgm:pt modelId="{E3752ADF-BEDE-455E-B7DF-8EF9B601F49D}" type="sibTrans" cxnId="{2969872B-7490-4734-A4A7-E5EE2219043D}">
      <dgm:prSet/>
      <dgm:spPr/>
      <dgm:t>
        <a:bodyPr/>
        <a:lstStyle/>
        <a:p>
          <a:endParaRPr lang="en-US"/>
        </a:p>
      </dgm:t>
    </dgm:pt>
    <dgm:pt modelId="{8CF21C0D-348A-4CD5-AFC0-6C7981890F43}">
      <dgm:prSet custT="1"/>
      <dgm:spPr/>
      <dgm:t>
        <a:bodyPr/>
        <a:lstStyle/>
        <a:p>
          <a:r>
            <a:rPr lang="en-AU" sz="1800" b="1" dirty="0">
              <a:latin typeface="Calibri" panose="020F0502020204030204" pitchFamily="34" charset="0"/>
              <a:cs typeface="Calibri" panose="020F0502020204030204" pitchFamily="34" charset="0"/>
            </a:rPr>
            <a:t>2. Mental Health Care Is Highly Cost Sensitive</a:t>
          </a:r>
          <a:endParaRPr lang="en-US" sz="1800" dirty="0">
            <a:latin typeface="Calibri" panose="020F0502020204030204" pitchFamily="34" charset="0"/>
            <a:cs typeface="Calibri" panose="020F0502020204030204" pitchFamily="34" charset="0"/>
          </a:endParaRPr>
        </a:p>
      </dgm:t>
    </dgm:pt>
    <dgm:pt modelId="{935ACA5D-5AA2-48A0-806B-6FB016699D26}" type="parTrans" cxnId="{848F602D-610A-4432-9C24-98ACEDB39865}">
      <dgm:prSet/>
      <dgm:spPr/>
      <dgm:t>
        <a:bodyPr/>
        <a:lstStyle/>
        <a:p>
          <a:endParaRPr lang="en-US"/>
        </a:p>
      </dgm:t>
    </dgm:pt>
    <dgm:pt modelId="{62436C35-D9D8-4E61-B71B-D7BDA72E8FC2}" type="sibTrans" cxnId="{848F602D-610A-4432-9C24-98ACEDB39865}">
      <dgm:prSet/>
      <dgm:spPr/>
      <dgm:t>
        <a:bodyPr/>
        <a:lstStyle/>
        <a:p>
          <a:endParaRPr lang="en-US"/>
        </a:p>
      </dgm:t>
    </dgm:pt>
    <dgm:pt modelId="{7E11BF83-FDD1-4EBC-B316-59AAF01F1F8F}">
      <dgm:prSet custT="1"/>
      <dgm:spPr/>
      <dgm:t>
        <a:bodyPr/>
        <a:lstStyle/>
        <a:p>
          <a:r>
            <a:rPr lang="en-AU" sz="1800">
              <a:latin typeface="Calibri" panose="020F0502020204030204" pitchFamily="34" charset="0"/>
              <a:cs typeface="Calibri" panose="020F0502020204030204" pitchFamily="34" charset="0"/>
            </a:rPr>
            <a:t>Mental health service use is highly responsive to out-of-pocket costs. </a:t>
          </a:r>
          <a:endParaRPr lang="en-US" sz="1800">
            <a:latin typeface="Calibri" panose="020F0502020204030204" pitchFamily="34" charset="0"/>
            <a:cs typeface="Calibri" panose="020F0502020204030204" pitchFamily="34" charset="0"/>
          </a:endParaRPr>
        </a:p>
      </dgm:t>
    </dgm:pt>
    <dgm:pt modelId="{7471FE3E-56BE-4570-97E7-771DBEE43E11}" type="parTrans" cxnId="{0ED0A772-C553-443D-B75F-880EAAA400B2}">
      <dgm:prSet/>
      <dgm:spPr/>
      <dgm:t>
        <a:bodyPr/>
        <a:lstStyle/>
        <a:p>
          <a:endParaRPr lang="en-US"/>
        </a:p>
      </dgm:t>
    </dgm:pt>
    <dgm:pt modelId="{E50A3CDB-B144-4B70-892C-B395792E69DB}" type="sibTrans" cxnId="{0ED0A772-C553-443D-B75F-880EAAA400B2}">
      <dgm:prSet/>
      <dgm:spPr/>
      <dgm:t>
        <a:bodyPr/>
        <a:lstStyle/>
        <a:p>
          <a:endParaRPr lang="en-US"/>
        </a:p>
      </dgm:t>
    </dgm:pt>
    <dgm:pt modelId="{86E09860-5D79-4939-9D87-062131AB0E29}">
      <dgm:prSet custT="1"/>
      <dgm:spPr/>
      <dgm:t>
        <a:bodyPr/>
        <a:lstStyle/>
        <a:p>
          <a:r>
            <a:rPr lang="en-AU" sz="1800" dirty="0">
              <a:latin typeface="Calibri" panose="020F0502020204030204" pitchFamily="34" charset="0"/>
              <a:cs typeface="Calibri" panose="020F0502020204030204" pitchFamily="34" charset="0"/>
            </a:rPr>
            <a:t>Co-payments and benefit limits can sharply reduce utilization. </a:t>
          </a:r>
          <a:endParaRPr lang="en-US" sz="1800" dirty="0">
            <a:latin typeface="Calibri" panose="020F0502020204030204" pitchFamily="34" charset="0"/>
            <a:cs typeface="Calibri" panose="020F0502020204030204" pitchFamily="34" charset="0"/>
          </a:endParaRPr>
        </a:p>
      </dgm:t>
    </dgm:pt>
    <dgm:pt modelId="{A1C8C2FC-1162-4597-AD98-B4A23FD82847}" type="parTrans" cxnId="{27461B57-3B26-4EBA-930A-17A685199883}">
      <dgm:prSet/>
      <dgm:spPr/>
      <dgm:t>
        <a:bodyPr/>
        <a:lstStyle/>
        <a:p>
          <a:endParaRPr lang="en-US"/>
        </a:p>
      </dgm:t>
    </dgm:pt>
    <dgm:pt modelId="{92BB437D-D5E9-4E7F-A3C9-DA84E05CA017}" type="sibTrans" cxnId="{27461B57-3B26-4EBA-930A-17A685199883}">
      <dgm:prSet/>
      <dgm:spPr/>
      <dgm:t>
        <a:bodyPr/>
        <a:lstStyle/>
        <a:p>
          <a:endParaRPr lang="en-US"/>
        </a:p>
      </dgm:t>
    </dgm:pt>
    <dgm:pt modelId="{6E4DD2B9-F3BA-4695-8807-87A6D1D78937}">
      <dgm:prSet custT="1"/>
      <dgm:spPr/>
      <dgm:t>
        <a:bodyPr/>
        <a:lstStyle/>
        <a:p>
          <a:r>
            <a:rPr lang="en-AU" sz="1800" dirty="0">
              <a:latin typeface="Calibri" panose="020F0502020204030204" pitchFamily="34" charset="0"/>
              <a:cs typeface="Calibri" panose="020F0502020204030204" pitchFamily="34" charset="0"/>
            </a:rPr>
            <a:t>Mental health care utilization appears more sensitive to insurance design than physical health care.</a:t>
          </a:r>
          <a:endParaRPr lang="en-US" sz="1800" dirty="0">
            <a:latin typeface="Calibri" panose="020F0502020204030204" pitchFamily="34" charset="0"/>
            <a:cs typeface="Calibri" panose="020F0502020204030204" pitchFamily="34" charset="0"/>
          </a:endParaRPr>
        </a:p>
      </dgm:t>
    </dgm:pt>
    <dgm:pt modelId="{76D32A8F-D820-473E-849A-B4BD74C9FC57}" type="parTrans" cxnId="{1A65F75A-4ACF-4572-A9F0-5A42A3AA456B}">
      <dgm:prSet/>
      <dgm:spPr/>
      <dgm:t>
        <a:bodyPr/>
        <a:lstStyle/>
        <a:p>
          <a:endParaRPr lang="en-US"/>
        </a:p>
      </dgm:t>
    </dgm:pt>
    <dgm:pt modelId="{F8F72223-1A6E-4441-B475-743DD31F1958}" type="sibTrans" cxnId="{1A65F75A-4ACF-4572-A9F0-5A42A3AA456B}">
      <dgm:prSet/>
      <dgm:spPr/>
      <dgm:t>
        <a:bodyPr/>
        <a:lstStyle/>
        <a:p>
          <a:endParaRPr lang="en-US"/>
        </a:p>
      </dgm:t>
    </dgm:pt>
    <dgm:pt modelId="{9777EC31-4259-4072-A52A-336F82BB055F}">
      <dgm:prSet custT="1"/>
      <dgm:spPr/>
      <dgm:t>
        <a:bodyPr/>
        <a:lstStyle/>
        <a:p>
          <a:r>
            <a:rPr lang="en-AU" sz="1800" b="1" dirty="0">
              <a:latin typeface="Calibri" panose="020F0502020204030204" pitchFamily="34" charset="0"/>
              <a:cs typeface="Calibri" panose="020F0502020204030204" pitchFamily="34" charset="0"/>
            </a:rPr>
            <a:t>3. Emerging International Approaches: </a:t>
          </a:r>
          <a:r>
            <a:rPr lang="en-AU" sz="1800" dirty="0">
              <a:latin typeface="Calibri" panose="020F0502020204030204" pitchFamily="34" charset="0"/>
              <a:cs typeface="Calibri" panose="020F0502020204030204" pitchFamily="34" charset="0"/>
            </a:rPr>
            <a:t>catastrophic illness coverage expansion and public insurance reforms shown improvements in:</a:t>
          </a:r>
          <a:endParaRPr lang="en-US" sz="1800" dirty="0">
            <a:latin typeface="Calibri" panose="020F0502020204030204" pitchFamily="34" charset="0"/>
            <a:cs typeface="Calibri" panose="020F0502020204030204" pitchFamily="34" charset="0"/>
          </a:endParaRPr>
        </a:p>
      </dgm:t>
    </dgm:pt>
    <dgm:pt modelId="{9332AC4C-E3D0-4600-8C3F-49BE60EC6308}" type="parTrans" cxnId="{C110E001-C413-4EFC-87D9-D6217A4B2D7E}">
      <dgm:prSet/>
      <dgm:spPr/>
      <dgm:t>
        <a:bodyPr/>
        <a:lstStyle/>
        <a:p>
          <a:endParaRPr lang="en-US"/>
        </a:p>
      </dgm:t>
    </dgm:pt>
    <dgm:pt modelId="{85DB3289-7801-48FF-B203-BCC0DBBBACB0}" type="sibTrans" cxnId="{C110E001-C413-4EFC-87D9-D6217A4B2D7E}">
      <dgm:prSet/>
      <dgm:spPr/>
      <dgm:t>
        <a:bodyPr/>
        <a:lstStyle/>
        <a:p>
          <a:endParaRPr lang="en-US"/>
        </a:p>
      </dgm:t>
    </dgm:pt>
    <dgm:pt modelId="{C64F9944-D923-44A4-83F9-5714ABFF2AB4}">
      <dgm:prSet custT="1"/>
      <dgm:spPr/>
      <dgm:t>
        <a:bodyPr/>
        <a:lstStyle/>
        <a:p>
          <a:r>
            <a:rPr lang="en-AU" sz="1800" dirty="0">
              <a:latin typeface="Calibri" panose="020F0502020204030204" pitchFamily="34" charset="0"/>
              <a:cs typeface="Calibri" panose="020F0502020204030204" pitchFamily="34" charset="0"/>
            </a:rPr>
            <a:t>financial protection, </a:t>
          </a:r>
          <a:endParaRPr lang="en-US" sz="1800" dirty="0">
            <a:latin typeface="Calibri" panose="020F0502020204030204" pitchFamily="34" charset="0"/>
            <a:cs typeface="Calibri" panose="020F0502020204030204" pitchFamily="34" charset="0"/>
          </a:endParaRPr>
        </a:p>
      </dgm:t>
    </dgm:pt>
    <dgm:pt modelId="{D64DBD7E-50C2-4D4C-9A2B-F56F75738BB9}" type="parTrans" cxnId="{D129C01B-12DF-4B52-8658-8F16E35D9947}">
      <dgm:prSet/>
      <dgm:spPr/>
      <dgm:t>
        <a:bodyPr/>
        <a:lstStyle/>
        <a:p>
          <a:endParaRPr lang="en-US"/>
        </a:p>
      </dgm:t>
    </dgm:pt>
    <dgm:pt modelId="{6D2A7412-F900-4F3C-8229-45F501421F63}" type="sibTrans" cxnId="{D129C01B-12DF-4B52-8658-8F16E35D9947}">
      <dgm:prSet/>
      <dgm:spPr/>
      <dgm:t>
        <a:bodyPr/>
        <a:lstStyle/>
        <a:p>
          <a:endParaRPr lang="en-US"/>
        </a:p>
      </dgm:t>
    </dgm:pt>
    <dgm:pt modelId="{44266893-D680-4FF8-83D6-18F001310D2F}">
      <dgm:prSet custT="1"/>
      <dgm:spPr/>
      <dgm:t>
        <a:bodyPr/>
        <a:lstStyle/>
        <a:p>
          <a:r>
            <a:rPr lang="en-AU" sz="1800">
              <a:latin typeface="Calibri" panose="020F0502020204030204" pitchFamily="34" charset="0"/>
              <a:cs typeface="Calibri" panose="020F0502020204030204" pitchFamily="34" charset="0"/>
            </a:rPr>
            <a:t>treatment uptake, </a:t>
          </a:r>
          <a:endParaRPr lang="en-US" sz="1800">
            <a:latin typeface="Calibri" panose="020F0502020204030204" pitchFamily="34" charset="0"/>
            <a:cs typeface="Calibri" panose="020F0502020204030204" pitchFamily="34" charset="0"/>
          </a:endParaRPr>
        </a:p>
      </dgm:t>
    </dgm:pt>
    <dgm:pt modelId="{FF5CE0FF-026D-4301-8C3D-4EADA2462690}" type="parTrans" cxnId="{338DD568-7D46-4979-A3DD-482436DCFF6C}">
      <dgm:prSet/>
      <dgm:spPr/>
      <dgm:t>
        <a:bodyPr/>
        <a:lstStyle/>
        <a:p>
          <a:endParaRPr lang="en-US"/>
        </a:p>
      </dgm:t>
    </dgm:pt>
    <dgm:pt modelId="{FD0EEF2C-6148-426B-90F7-1A341A07B925}" type="sibTrans" cxnId="{338DD568-7D46-4979-A3DD-482436DCFF6C}">
      <dgm:prSet/>
      <dgm:spPr/>
      <dgm:t>
        <a:bodyPr/>
        <a:lstStyle/>
        <a:p>
          <a:endParaRPr lang="en-US"/>
        </a:p>
      </dgm:t>
    </dgm:pt>
    <dgm:pt modelId="{F0BB0EA6-6AE8-4F31-9347-C6EF482AF58B}">
      <dgm:prSet custT="1"/>
      <dgm:spPr/>
      <dgm:t>
        <a:bodyPr/>
        <a:lstStyle/>
        <a:p>
          <a:r>
            <a:rPr lang="en-AU" sz="1800" dirty="0">
              <a:latin typeface="Calibri" panose="020F0502020204030204" pitchFamily="34" charset="0"/>
              <a:cs typeface="Calibri" panose="020F0502020204030204" pitchFamily="34" charset="0"/>
            </a:rPr>
            <a:t>and affordability for vulnerable populations. </a:t>
          </a:r>
          <a:endParaRPr lang="en-US" sz="1800" dirty="0">
            <a:latin typeface="Calibri" panose="020F0502020204030204" pitchFamily="34" charset="0"/>
            <a:cs typeface="Calibri" panose="020F0502020204030204" pitchFamily="34" charset="0"/>
          </a:endParaRPr>
        </a:p>
      </dgm:t>
    </dgm:pt>
    <dgm:pt modelId="{EB1BDF85-A3ED-40F8-805E-07638870D516}" type="parTrans" cxnId="{349634C7-3199-4309-8409-DA279B88FEF0}">
      <dgm:prSet/>
      <dgm:spPr/>
      <dgm:t>
        <a:bodyPr/>
        <a:lstStyle/>
        <a:p>
          <a:endParaRPr lang="en-US"/>
        </a:p>
      </dgm:t>
    </dgm:pt>
    <dgm:pt modelId="{12D48FC8-4BB5-48EC-9A54-3B6CA287088D}" type="sibTrans" cxnId="{349634C7-3199-4309-8409-DA279B88FEF0}">
      <dgm:prSet/>
      <dgm:spPr/>
      <dgm:t>
        <a:bodyPr/>
        <a:lstStyle/>
        <a:p>
          <a:endParaRPr lang="en-US"/>
        </a:p>
      </dgm:t>
    </dgm:pt>
    <dgm:pt modelId="{8A15A84A-8FB2-D04A-BC0C-174E454AFC38}" type="pres">
      <dgm:prSet presAssocID="{AC2052D3-FB79-4370-8B24-3918D302D855}" presName="linear" presStyleCnt="0">
        <dgm:presLayoutVars>
          <dgm:animLvl val="lvl"/>
          <dgm:resizeHandles val="exact"/>
        </dgm:presLayoutVars>
      </dgm:prSet>
      <dgm:spPr/>
    </dgm:pt>
    <dgm:pt modelId="{91AC9527-557F-5E4B-B3B3-71075774F7A9}" type="pres">
      <dgm:prSet presAssocID="{922623D2-CE79-41E0-B41E-667B63979D5F}" presName="parentText" presStyleLbl="node1" presStyleIdx="0" presStyleCnt="3">
        <dgm:presLayoutVars>
          <dgm:chMax val="0"/>
          <dgm:bulletEnabled val="1"/>
        </dgm:presLayoutVars>
      </dgm:prSet>
      <dgm:spPr/>
    </dgm:pt>
    <dgm:pt modelId="{975AA609-A28E-5247-89F6-D00DDDD6BF61}" type="pres">
      <dgm:prSet presAssocID="{922623D2-CE79-41E0-B41E-667B63979D5F}" presName="childText" presStyleLbl="revTx" presStyleIdx="0" presStyleCnt="3">
        <dgm:presLayoutVars>
          <dgm:bulletEnabled val="1"/>
        </dgm:presLayoutVars>
      </dgm:prSet>
      <dgm:spPr/>
    </dgm:pt>
    <dgm:pt modelId="{C5803F11-3C14-1042-A36F-B359C1C9A7F8}" type="pres">
      <dgm:prSet presAssocID="{8CF21C0D-348A-4CD5-AFC0-6C7981890F43}" presName="parentText" presStyleLbl="node1" presStyleIdx="1" presStyleCnt="3">
        <dgm:presLayoutVars>
          <dgm:chMax val="0"/>
          <dgm:bulletEnabled val="1"/>
        </dgm:presLayoutVars>
      </dgm:prSet>
      <dgm:spPr/>
    </dgm:pt>
    <dgm:pt modelId="{1DD13D66-D7C9-8440-A9C2-6F902416A075}" type="pres">
      <dgm:prSet presAssocID="{8CF21C0D-348A-4CD5-AFC0-6C7981890F43}" presName="childText" presStyleLbl="revTx" presStyleIdx="1" presStyleCnt="3">
        <dgm:presLayoutVars>
          <dgm:bulletEnabled val="1"/>
        </dgm:presLayoutVars>
      </dgm:prSet>
      <dgm:spPr/>
    </dgm:pt>
    <dgm:pt modelId="{02606066-9DDA-1742-BF72-621A5C8256CA}" type="pres">
      <dgm:prSet presAssocID="{9777EC31-4259-4072-A52A-336F82BB055F}" presName="parentText" presStyleLbl="node1" presStyleIdx="2" presStyleCnt="3">
        <dgm:presLayoutVars>
          <dgm:chMax val="0"/>
          <dgm:bulletEnabled val="1"/>
        </dgm:presLayoutVars>
      </dgm:prSet>
      <dgm:spPr/>
    </dgm:pt>
    <dgm:pt modelId="{2DA8AF75-D84A-0A46-8CB5-9388566693E3}" type="pres">
      <dgm:prSet presAssocID="{9777EC31-4259-4072-A52A-336F82BB055F}" presName="childText" presStyleLbl="revTx" presStyleIdx="2" presStyleCnt="3">
        <dgm:presLayoutVars>
          <dgm:bulletEnabled val="1"/>
        </dgm:presLayoutVars>
      </dgm:prSet>
      <dgm:spPr/>
    </dgm:pt>
  </dgm:ptLst>
  <dgm:cxnLst>
    <dgm:cxn modelId="{C110E001-C413-4EFC-87D9-D6217A4B2D7E}" srcId="{AC2052D3-FB79-4370-8B24-3918D302D855}" destId="{9777EC31-4259-4072-A52A-336F82BB055F}" srcOrd="2" destOrd="0" parTransId="{9332AC4C-E3D0-4600-8C3F-49BE60EC6308}" sibTransId="{85DB3289-7801-48FF-B203-BCC0DBBBACB0}"/>
    <dgm:cxn modelId="{175ED804-63B0-1A4C-A0B6-65DE6FF8FA61}" type="presOf" srcId="{1CF09DD4-81B0-4597-BE25-52B6FC79E916}" destId="{975AA609-A28E-5247-89F6-D00DDDD6BF61}" srcOrd="0" destOrd="0" presId="urn:microsoft.com/office/officeart/2005/8/layout/vList2"/>
    <dgm:cxn modelId="{94062507-E51F-3D4A-95BD-594B302FE23E}" type="presOf" srcId="{922623D2-CE79-41E0-B41E-667B63979D5F}" destId="{91AC9527-557F-5E4B-B3B3-71075774F7A9}" srcOrd="0" destOrd="0" presId="urn:microsoft.com/office/officeart/2005/8/layout/vList2"/>
    <dgm:cxn modelId="{D129C01B-12DF-4B52-8658-8F16E35D9947}" srcId="{9777EC31-4259-4072-A52A-336F82BB055F}" destId="{C64F9944-D923-44A4-83F9-5714ABFF2AB4}" srcOrd="0" destOrd="0" parTransId="{D64DBD7E-50C2-4D4C-9A2B-F56F75738BB9}" sibTransId="{6D2A7412-F900-4F3C-8229-45F501421F63}"/>
    <dgm:cxn modelId="{2969872B-7490-4734-A4A7-E5EE2219043D}" srcId="{922623D2-CE79-41E0-B41E-667B63979D5F}" destId="{6C55A106-AAC1-47AF-90B1-717A0788904C}" srcOrd="1" destOrd="0" parTransId="{EEAC53E7-054E-4AD3-98A3-1D3F456F3FE8}" sibTransId="{E3752ADF-BEDE-455E-B7DF-8EF9B601F49D}"/>
    <dgm:cxn modelId="{848F602D-610A-4432-9C24-98ACEDB39865}" srcId="{AC2052D3-FB79-4370-8B24-3918D302D855}" destId="{8CF21C0D-348A-4CD5-AFC0-6C7981890F43}" srcOrd="1" destOrd="0" parTransId="{935ACA5D-5AA2-48A0-806B-6FB016699D26}" sibTransId="{62436C35-D9D8-4E61-B71B-D7BDA72E8FC2}"/>
    <dgm:cxn modelId="{34371535-8372-4641-BD6B-5DAAE9E3E62F}" type="presOf" srcId="{6C55A106-AAC1-47AF-90B1-717A0788904C}" destId="{975AA609-A28E-5247-89F6-D00DDDD6BF61}" srcOrd="0" destOrd="1" presId="urn:microsoft.com/office/officeart/2005/8/layout/vList2"/>
    <dgm:cxn modelId="{56ADCE39-BB18-F540-BD8B-66C574F71DEF}" type="presOf" srcId="{44266893-D680-4FF8-83D6-18F001310D2F}" destId="{2DA8AF75-D84A-0A46-8CB5-9388566693E3}" srcOrd="0" destOrd="1" presId="urn:microsoft.com/office/officeart/2005/8/layout/vList2"/>
    <dgm:cxn modelId="{7FD7253F-50EB-4416-96C6-38475F8596AF}" srcId="{922623D2-CE79-41E0-B41E-667B63979D5F}" destId="{1CF09DD4-81B0-4597-BE25-52B6FC79E916}" srcOrd="0" destOrd="0" parTransId="{BBF55DE1-5844-464E-99BD-04D8A71A1D08}" sibTransId="{D9346389-E868-4B84-85A7-0B27666714A6}"/>
    <dgm:cxn modelId="{59792541-F3B5-824B-9394-69B9F7A3FF94}" type="presOf" srcId="{6E4DD2B9-F3BA-4695-8807-87A6D1D78937}" destId="{1DD13D66-D7C9-8440-A9C2-6F902416A075}" srcOrd="0" destOrd="2" presId="urn:microsoft.com/office/officeart/2005/8/layout/vList2"/>
    <dgm:cxn modelId="{85086E47-5D2F-3A46-87AE-E97C6DC44186}" type="presOf" srcId="{F0BB0EA6-6AE8-4F31-9347-C6EF482AF58B}" destId="{2DA8AF75-D84A-0A46-8CB5-9388566693E3}" srcOrd="0" destOrd="2" presId="urn:microsoft.com/office/officeart/2005/8/layout/vList2"/>
    <dgm:cxn modelId="{D81F9948-6F94-644E-A708-146CACB33EEF}" type="presOf" srcId="{8CF21C0D-348A-4CD5-AFC0-6C7981890F43}" destId="{C5803F11-3C14-1042-A36F-B359C1C9A7F8}" srcOrd="0" destOrd="0" presId="urn:microsoft.com/office/officeart/2005/8/layout/vList2"/>
    <dgm:cxn modelId="{338DD568-7D46-4979-A3DD-482436DCFF6C}" srcId="{9777EC31-4259-4072-A52A-336F82BB055F}" destId="{44266893-D680-4FF8-83D6-18F001310D2F}" srcOrd="1" destOrd="0" parTransId="{FF5CE0FF-026D-4301-8C3D-4EADA2462690}" sibTransId="{FD0EEF2C-6148-426B-90F7-1A341A07B925}"/>
    <dgm:cxn modelId="{0ED0A772-C553-443D-B75F-880EAAA400B2}" srcId="{8CF21C0D-348A-4CD5-AFC0-6C7981890F43}" destId="{7E11BF83-FDD1-4EBC-B316-59AAF01F1F8F}" srcOrd="0" destOrd="0" parTransId="{7471FE3E-56BE-4570-97E7-771DBEE43E11}" sibTransId="{E50A3CDB-B144-4B70-892C-B395792E69DB}"/>
    <dgm:cxn modelId="{27461B57-3B26-4EBA-930A-17A685199883}" srcId="{8CF21C0D-348A-4CD5-AFC0-6C7981890F43}" destId="{86E09860-5D79-4939-9D87-062131AB0E29}" srcOrd="1" destOrd="0" parTransId="{A1C8C2FC-1162-4597-AD98-B4A23FD82847}" sibTransId="{92BB437D-D5E9-4E7F-A3C9-DA84E05CA017}"/>
    <dgm:cxn modelId="{1A65F75A-4ACF-4572-A9F0-5A42A3AA456B}" srcId="{8CF21C0D-348A-4CD5-AFC0-6C7981890F43}" destId="{6E4DD2B9-F3BA-4695-8807-87A6D1D78937}" srcOrd="2" destOrd="0" parTransId="{76D32A8F-D820-473E-849A-B4BD74C9FC57}" sibTransId="{F8F72223-1A6E-4441-B475-743DD31F1958}"/>
    <dgm:cxn modelId="{477BB7B4-4258-D547-9326-BCD338FF6F3F}" type="presOf" srcId="{9777EC31-4259-4072-A52A-336F82BB055F}" destId="{02606066-9DDA-1742-BF72-621A5C8256CA}" srcOrd="0" destOrd="0" presId="urn:microsoft.com/office/officeart/2005/8/layout/vList2"/>
    <dgm:cxn modelId="{349634C7-3199-4309-8409-DA279B88FEF0}" srcId="{9777EC31-4259-4072-A52A-336F82BB055F}" destId="{F0BB0EA6-6AE8-4F31-9347-C6EF482AF58B}" srcOrd="2" destOrd="0" parTransId="{EB1BDF85-A3ED-40F8-805E-07638870D516}" sibTransId="{12D48FC8-4BB5-48EC-9A54-3B6CA287088D}"/>
    <dgm:cxn modelId="{08E719C9-B633-F046-81D3-88380B36F9EA}" type="presOf" srcId="{86E09860-5D79-4939-9D87-062131AB0E29}" destId="{1DD13D66-D7C9-8440-A9C2-6F902416A075}" srcOrd="0" destOrd="1" presId="urn:microsoft.com/office/officeart/2005/8/layout/vList2"/>
    <dgm:cxn modelId="{5A4E82E6-B60C-AD4E-809C-6D399A139048}" type="presOf" srcId="{7E11BF83-FDD1-4EBC-B316-59AAF01F1F8F}" destId="{1DD13D66-D7C9-8440-A9C2-6F902416A075}" srcOrd="0" destOrd="0" presId="urn:microsoft.com/office/officeart/2005/8/layout/vList2"/>
    <dgm:cxn modelId="{9D0046E7-81B7-6546-BEE4-A51ED3EAA345}" type="presOf" srcId="{C64F9944-D923-44A4-83F9-5714ABFF2AB4}" destId="{2DA8AF75-D84A-0A46-8CB5-9388566693E3}" srcOrd="0" destOrd="0" presId="urn:microsoft.com/office/officeart/2005/8/layout/vList2"/>
    <dgm:cxn modelId="{5D055FF8-98D5-164A-91BD-67C253D45944}" type="presOf" srcId="{AC2052D3-FB79-4370-8B24-3918D302D855}" destId="{8A15A84A-8FB2-D04A-BC0C-174E454AFC38}" srcOrd="0" destOrd="0" presId="urn:microsoft.com/office/officeart/2005/8/layout/vList2"/>
    <dgm:cxn modelId="{039A46F9-3E5F-4942-9491-443F4887B70D}" srcId="{AC2052D3-FB79-4370-8B24-3918D302D855}" destId="{922623D2-CE79-41E0-B41E-667B63979D5F}" srcOrd="0" destOrd="0" parTransId="{2EE6B3BF-A740-440B-ABCB-391605DF9BFF}" sibTransId="{35286D3C-C133-43CC-B36D-665AFB35B4BF}"/>
    <dgm:cxn modelId="{2D8D501B-D732-8D4B-80AB-CDA1C8A02219}" type="presParOf" srcId="{8A15A84A-8FB2-D04A-BC0C-174E454AFC38}" destId="{91AC9527-557F-5E4B-B3B3-71075774F7A9}" srcOrd="0" destOrd="0" presId="urn:microsoft.com/office/officeart/2005/8/layout/vList2"/>
    <dgm:cxn modelId="{1989F2F0-846B-2248-989D-DED5FAEF97CE}" type="presParOf" srcId="{8A15A84A-8FB2-D04A-BC0C-174E454AFC38}" destId="{975AA609-A28E-5247-89F6-D00DDDD6BF61}" srcOrd="1" destOrd="0" presId="urn:microsoft.com/office/officeart/2005/8/layout/vList2"/>
    <dgm:cxn modelId="{1E10E0C6-6279-D94A-A42A-4682CA41ADA2}" type="presParOf" srcId="{8A15A84A-8FB2-D04A-BC0C-174E454AFC38}" destId="{C5803F11-3C14-1042-A36F-B359C1C9A7F8}" srcOrd="2" destOrd="0" presId="urn:microsoft.com/office/officeart/2005/8/layout/vList2"/>
    <dgm:cxn modelId="{F3A8ADCA-E224-F844-926A-148206726AC5}" type="presParOf" srcId="{8A15A84A-8FB2-D04A-BC0C-174E454AFC38}" destId="{1DD13D66-D7C9-8440-A9C2-6F902416A075}" srcOrd="3" destOrd="0" presId="urn:microsoft.com/office/officeart/2005/8/layout/vList2"/>
    <dgm:cxn modelId="{0DFCA39E-7484-284B-8EE6-3C1ECB58758C}" type="presParOf" srcId="{8A15A84A-8FB2-D04A-BC0C-174E454AFC38}" destId="{02606066-9DDA-1742-BF72-621A5C8256CA}" srcOrd="4" destOrd="0" presId="urn:microsoft.com/office/officeart/2005/8/layout/vList2"/>
    <dgm:cxn modelId="{1911F34E-1C3A-7046-8A3C-89D84446A6E8}" type="presParOf" srcId="{8A15A84A-8FB2-D04A-BC0C-174E454AFC38}" destId="{2DA8AF75-D84A-0A46-8CB5-9388566693E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C9527-557F-5E4B-B3B3-71075774F7A9}">
      <dsp:nvSpPr>
        <dsp:cNvPr id="0" name=""/>
        <dsp:cNvSpPr/>
      </dsp:nvSpPr>
      <dsp:spPr>
        <a:xfrm>
          <a:off x="0" y="37974"/>
          <a:ext cx="11528425" cy="804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b="1" kern="1200" dirty="0">
              <a:latin typeface="Calibri" panose="020F0502020204030204" pitchFamily="34" charset="0"/>
              <a:cs typeface="Calibri" panose="020F0502020204030204" pitchFamily="34" charset="0"/>
            </a:rPr>
            <a:t>1. Insurance Coverage Matters</a:t>
          </a:r>
          <a:endParaRPr lang="en-US" sz="1800" kern="1200" dirty="0">
            <a:latin typeface="Calibri" panose="020F0502020204030204" pitchFamily="34" charset="0"/>
            <a:cs typeface="Calibri" panose="020F0502020204030204" pitchFamily="34" charset="0"/>
          </a:endParaRPr>
        </a:p>
      </dsp:txBody>
      <dsp:txXfrm>
        <a:off x="39295" y="77269"/>
        <a:ext cx="11449835" cy="726370"/>
      </dsp:txXfrm>
    </dsp:sp>
    <dsp:sp modelId="{975AA609-A28E-5247-89F6-D00DDDD6BF61}">
      <dsp:nvSpPr>
        <dsp:cNvPr id="0" name=""/>
        <dsp:cNvSpPr/>
      </dsp:nvSpPr>
      <dsp:spPr>
        <a:xfrm>
          <a:off x="0" y="842934"/>
          <a:ext cx="11528425" cy="71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027"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AU" sz="1800" kern="1200" dirty="0">
              <a:latin typeface="Calibri" panose="020F0502020204030204" pitchFamily="34" charset="0"/>
              <a:cs typeface="Calibri" panose="020F0502020204030204" pitchFamily="34" charset="0"/>
            </a:rPr>
            <a:t>Insurance status is a strong predictor of receiving mental health treatment. </a:t>
          </a:r>
          <a:endParaRPr lang="en-US" sz="1800" kern="1200" dirty="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20000"/>
            </a:spcAft>
            <a:buChar char="•"/>
          </a:pPr>
          <a:r>
            <a:rPr lang="en-AU" sz="1800" kern="1200" dirty="0">
              <a:latin typeface="Calibri" panose="020F0502020204030204" pitchFamily="34" charset="0"/>
              <a:cs typeface="Calibri" panose="020F0502020204030204" pitchFamily="34" charset="0"/>
            </a:rPr>
            <a:t>U.S. evidence shows insured individuals are significantly more likely to access outpatient and prescription care. </a:t>
          </a:r>
          <a:endParaRPr lang="en-US" sz="1800" kern="1200" dirty="0">
            <a:latin typeface="Calibri" panose="020F0502020204030204" pitchFamily="34" charset="0"/>
            <a:cs typeface="Calibri" panose="020F0502020204030204" pitchFamily="34" charset="0"/>
          </a:endParaRPr>
        </a:p>
      </dsp:txBody>
      <dsp:txXfrm>
        <a:off x="0" y="842934"/>
        <a:ext cx="11528425" cy="712080"/>
      </dsp:txXfrm>
    </dsp:sp>
    <dsp:sp modelId="{C5803F11-3C14-1042-A36F-B359C1C9A7F8}">
      <dsp:nvSpPr>
        <dsp:cNvPr id="0" name=""/>
        <dsp:cNvSpPr/>
      </dsp:nvSpPr>
      <dsp:spPr>
        <a:xfrm>
          <a:off x="0" y="1555014"/>
          <a:ext cx="11528425" cy="804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b="1" kern="1200" dirty="0">
              <a:latin typeface="Calibri" panose="020F0502020204030204" pitchFamily="34" charset="0"/>
              <a:cs typeface="Calibri" panose="020F0502020204030204" pitchFamily="34" charset="0"/>
            </a:rPr>
            <a:t>2. Mental Health Care Is Highly Cost Sensitive</a:t>
          </a:r>
          <a:endParaRPr lang="en-US" sz="1800" kern="1200" dirty="0">
            <a:latin typeface="Calibri" panose="020F0502020204030204" pitchFamily="34" charset="0"/>
            <a:cs typeface="Calibri" panose="020F0502020204030204" pitchFamily="34" charset="0"/>
          </a:endParaRPr>
        </a:p>
      </dsp:txBody>
      <dsp:txXfrm>
        <a:off x="39295" y="1594309"/>
        <a:ext cx="11449835" cy="726370"/>
      </dsp:txXfrm>
    </dsp:sp>
    <dsp:sp modelId="{1DD13D66-D7C9-8440-A9C2-6F902416A075}">
      <dsp:nvSpPr>
        <dsp:cNvPr id="0" name=""/>
        <dsp:cNvSpPr/>
      </dsp:nvSpPr>
      <dsp:spPr>
        <a:xfrm>
          <a:off x="0" y="2359974"/>
          <a:ext cx="11528425" cy="912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027"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AU" sz="1800" kern="1200">
              <a:latin typeface="Calibri" panose="020F0502020204030204" pitchFamily="34" charset="0"/>
              <a:cs typeface="Calibri" panose="020F0502020204030204" pitchFamily="34" charset="0"/>
            </a:rPr>
            <a:t>Mental health service use is highly responsive to out-of-pocket costs. </a:t>
          </a:r>
          <a:endParaRPr lang="en-US"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20000"/>
            </a:spcAft>
            <a:buChar char="•"/>
          </a:pPr>
          <a:r>
            <a:rPr lang="en-AU" sz="1800" kern="1200" dirty="0">
              <a:latin typeface="Calibri" panose="020F0502020204030204" pitchFamily="34" charset="0"/>
              <a:cs typeface="Calibri" panose="020F0502020204030204" pitchFamily="34" charset="0"/>
            </a:rPr>
            <a:t>Co-payments and benefit limits can sharply reduce utilization. </a:t>
          </a:r>
          <a:endParaRPr lang="en-US" sz="1800" kern="1200" dirty="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20000"/>
            </a:spcAft>
            <a:buChar char="•"/>
          </a:pPr>
          <a:r>
            <a:rPr lang="en-AU" sz="1800" kern="1200" dirty="0">
              <a:latin typeface="Calibri" panose="020F0502020204030204" pitchFamily="34" charset="0"/>
              <a:cs typeface="Calibri" panose="020F0502020204030204" pitchFamily="34" charset="0"/>
            </a:rPr>
            <a:t>Mental health care utilization appears more sensitive to insurance design than physical health care.</a:t>
          </a:r>
          <a:endParaRPr lang="en-US" sz="1800" kern="1200" dirty="0">
            <a:latin typeface="Calibri" panose="020F0502020204030204" pitchFamily="34" charset="0"/>
            <a:cs typeface="Calibri" panose="020F0502020204030204" pitchFamily="34" charset="0"/>
          </a:endParaRPr>
        </a:p>
      </dsp:txBody>
      <dsp:txXfrm>
        <a:off x="0" y="2359974"/>
        <a:ext cx="11528425" cy="912352"/>
      </dsp:txXfrm>
    </dsp:sp>
    <dsp:sp modelId="{02606066-9DDA-1742-BF72-621A5C8256CA}">
      <dsp:nvSpPr>
        <dsp:cNvPr id="0" name=""/>
        <dsp:cNvSpPr/>
      </dsp:nvSpPr>
      <dsp:spPr>
        <a:xfrm>
          <a:off x="0" y="3272326"/>
          <a:ext cx="11528425" cy="804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b="1" kern="1200" dirty="0">
              <a:latin typeface="Calibri" panose="020F0502020204030204" pitchFamily="34" charset="0"/>
              <a:cs typeface="Calibri" panose="020F0502020204030204" pitchFamily="34" charset="0"/>
            </a:rPr>
            <a:t>3. Emerging International Approaches: </a:t>
          </a:r>
          <a:r>
            <a:rPr lang="en-AU" sz="1800" kern="1200" dirty="0">
              <a:latin typeface="Calibri" panose="020F0502020204030204" pitchFamily="34" charset="0"/>
              <a:cs typeface="Calibri" panose="020F0502020204030204" pitchFamily="34" charset="0"/>
            </a:rPr>
            <a:t>catastrophic illness coverage expansion and public insurance reforms shown improvements in:</a:t>
          </a:r>
          <a:endParaRPr lang="en-US" sz="1800" kern="1200" dirty="0">
            <a:latin typeface="Calibri" panose="020F0502020204030204" pitchFamily="34" charset="0"/>
            <a:cs typeface="Calibri" panose="020F0502020204030204" pitchFamily="34" charset="0"/>
          </a:endParaRPr>
        </a:p>
      </dsp:txBody>
      <dsp:txXfrm>
        <a:off x="39295" y="3311621"/>
        <a:ext cx="11449835" cy="726370"/>
      </dsp:txXfrm>
    </dsp:sp>
    <dsp:sp modelId="{2DA8AF75-D84A-0A46-8CB5-9388566693E3}">
      <dsp:nvSpPr>
        <dsp:cNvPr id="0" name=""/>
        <dsp:cNvSpPr/>
      </dsp:nvSpPr>
      <dsp:spPr>
        <a:xfrm>
          <a:off x="0" y="4077286"/>
          <a:ext cx="11528425" cy="912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027"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AU" sz="1800" kern="1200" dirty="0">
              <a:latin typeface="Calibri" panose="020F0502020204030204" pitchFamily="34" charset="0"/>
              <a:cs typeface="Calibri" panose="020F0502020204030204" pitchFamily="34" charset="0"/>
            </a:rPr>
            <a:t>financial protection, </a:t>
          </a:r>
          <a:endParaRPr lang="en-US" sz="1800" kern="1200" dirty="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20000"/>
            </a:spcAft>
            <a:buChar char="•"/>
          </a:pPr>
          <a:r>
            <a:rPr lang="en-AU" sz="1800" kern="1200">
              <a:latin typeface="Calibri" panose="020F0502020204030204" pitchFamily="34" charset="0"/>
              <a:cs typeface="Calibri" panose="020F0502020204030204" pitchFamily="34" charset="0"/>
            </a:rPr>
            <a:t>treatment uptake, </a:t>
          </a:r>
          <a:endParaRPr lang="en-US"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20000"/>
            </a:spcAft>
            <a:buChar char="•"/>
          </a:pPr>
          <a:r>
            <a:rPr lang="en-AU" sz="1800" kern="1200" dirty="0">
              <a:latin typeface="Calibri" panose="020F0502020204030204" pitchFamily="34" charset="0"/>
              <a:cs typeface="Calibri" panose="020F0502020204030204" pitchFamily="34" charset="0"/>
            </a:rPr>
            <a:t>and affordability for vulnerable populations. </a:t>
          </a:r>
          <a:endParaRPr lang="en-US" sz="1800" kern="1200" dirty="0">
            <a:latin typeface="Calibri" panose="020F0502020204030204" pitchFamily="34" charset="0"/>
            <a:cs typeface="Calibri" panose="020F0502020204030204" pitchFamily="34" charset="0"/>
          </a:endParaRPr>
        </a:p>
      </dsp:txBody>
      <dsp:txXfrm>
        <a:off x="0" y="4077286"/>
        <a:ext cx="11528425" cy="9123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https://www.aph.gov.au/About_Parliament/Parliamentary_departments/Parliamentary_Library/Research/Quick_Guides/2021-22/MentalHealthServices</a:t>
            </a:r>
          </a:p>
          <a:p>
            <a:r>
              <a:rPr lang="en-AU" dirty="0"/>
              <a:t>https://www.aihw.gov.au/mental-health/overview/australias-mental-health-system</a:t>
            </a:r>
          </a:p>
          <a:p>
            <a:r>
              <a:rPr lang="en-AU" dirty="0"/>
              <a:t>Community mental health: https://www.aihw.gov.au/mental-health/topic-areas/community-services#Patient-characteristics </a:t>
            </a:r>
          </a:p>
          <a:p>
            <a:endParaRPr lang="en-AU" dirty="0"/>
          </a:p>
        </p:txBody>
      </p:sp>
      <p:sp>
        <p:nvSpPr>
          <p:cNvPr id="4" name="Slide Number Placeholder 3"/>
          <p:cNvSpPr>
            <a:spLocks noGrp="1"/>
          </p:cNvSpPr>
          <p:nvPr>
            <p:ph type="sldNum" sz="quarter" idx="5"/>
          </p:nvPr>
        </p:nvSpPr>
        <p:spPr/>
        <p:txBody>
          <a:bodyPr/>
          <a:lstStyle/>
          <a:p>
            <a:fld id="{3C61C985-5CB9-42A4-8FDA-DDA2E616677D}" type="slidenum">
              <a:rPr lang="en-AU" smtClean="0"/>
              <a:t>6</a:t>
            </a:fld>
            <a:endParaRPr lang="en-AU"/>
          </a:p>
        </p:txBody>
      </p:sp>
    </p:spTree>
    <p:extLst>
      <p:ext uri="{BB962C8B-B14F-4D97-AF65-F5344CB8AC3E}">
        <p14:creationId xmlns:p14="http://schemas.microsoft.com/office/powerpoint/2010/main" val="4102885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https://www.abs.gov.au/statistics/health/mental-health/national-study-mental-health-and-wellbeing/latest-release#key-statistics</a:t>
            </a:r>
          </a:p>
          <a:p>
            <a:r>
              <a:rPr lang="en-AU" dirty="0"/>
              <a:t>https://www.aihw.gov.au/mental-health/overview/prevalence-and-impact-of-mental-illness</a:t>
            </a:r>
          </a:p>
          <a:p>
            <a:endParaRPr lang="en-AU" dirty="0"/>
          </a:p>
        </p:txBody>
      </p:sp>
      <p:sp>
        <p:nvSpPr>
          <p:cNvPr id="4" name="Slide Number Placeholder 3"/>
          <p:cNvSpPr>
            <a:spLocks noGrp="1"/>
          </p:cNvSpPr>
          <p:nvPr>
            <p:ph type="sldNum" sz="quarter" idx="5"/>
          </p:nvPr>
        </p:nvSpPr>
        <p:spPr/>
        <p:txBody>
          <a:bodyPr/>
          <a:lstStyle/>
          <a:p>
            <a:fld id="{3C61C985-5CB9-42A4-8FDA-DDA2E616677D}" type="slidenum">
              <a:rPr lang="en-AU" smtClean="0"/>
              <a:t>7</a:t>
            </a:fld>
            <a:endParaRPr lang="en-AU"/>
          </a:p>
        </p:txBody>
      </p:sp>
    </p:spTree>
    <p:extLst>
      <p:ext uri="{BB962C8B-B14F-4D97-AF65-F5344CB8AC3E}">
        <p14:creationId xmlns:p14="http://schemas.microsoft.com/office/powerpoint/2010/main" val="404609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11</a:t>
            </a:fld>
            <a:endParaRPr lang="en-US"/>
          </a:p>
        </p:txBody>
      </p:sp>
    </p:spTree>
    <p:extLst>
      <p:ext uri="{BB962C8B-B14F-4D97-AF65-F5344CB8AC3E}">
        <p14:creationId xmlns:p14="http://schemas.microsoft.com/office/powerpoint/2010/main" val="1490010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Calibri" panose="020F050202020403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b="0" i="0" dirty="0">
              <a:latin typeface="Calibri" panose="020F0502020204030204" pitchFamily="34" charset="0"/>
            </a:endParaRPr>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Calibri" panose="020F0502020204030204" pitchFamily="34" charset="0"/>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b="0" i="0" dirty="0">
              <a:latin typeface="Calibri" panose="020F0502020204030204" pitchFamily="34" charset="0"/>
            </a:endParaRPr>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168965" y="6115167"/>
            <a:ext cx="1013476" cy="6045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b="0" i="0" dirty="0">
              <a:latin typeface="Calibri" panose="020F0502020204030204" pitchFamily="34" charset="0"/>
            </a:endParaRPr>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b="0" i="0" dirty="0">
              <a:latin typeface="Calibri" panose="020F0502020204030204" pitchFamily="34" charset="0"/>
            </a:endParaRPr>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b="0" i="0" dirty="0">
              <a:latin typeface="Calibri" panose="020F0502020204030204" pitchFamily="34" charset="0"/>
            </a:endParaRPr>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b="0" i="0" smtClean="0">
                <a:latin typeface="Calibri" panose="020F0502020204030204" pitchFamily="34" charset="0"/>
              </a:rPr>
              <a:pPr/>
              <a:t>‹#›</a:t>
            </a:fld>
            <a:endParaRPr lang="en-GB" b="0" i="0" dirty="0">
              <a:latin typeface="Calibri" panose="020F0502020204030204" pitchFamily="34" charset="0"/>
            </a:endParaRPr>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Calibri" panose="020F050202020403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b="0" i="0" smtClean="0">
                <a:latin typeface="Calibri" panose="020F0502020204030204" pitchFamily="34" charset="0"/>
              </a:rPr>
              <a:pPr/>
              <a:t>‹#›</a:t>
            </a:fld>
            <a:endParaRPr lang="en-GB" b="0" i="0" dirty="0">
              <a:latin typeface="Calibri" panose="020F0502020204030204" pitchFamily="34" charset="0"/>
            </a:endParaRPr>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Calibri" panose="020F050202020403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b="0" i="0" smtClean="0">
                <a:latin typeface="Calibri" panose="020F0502020204030204" pitchFamily="34" charset="0"/>
              </a:rPr>
              <a:pPr/>
              <a:t>‹#›</a:t>
            </a:fld>
            <a:endParaRPr lang="en-GB" b="0" i="0" dirty="0">
              <a:latin typeface="Calibri" panose="020F0502020204030204" pitchFamily="34" charset="0"/>
            </a:endParaRPr>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Calibri" panose="020F050202020403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b="0" i="0" smtClean="0">
                <a:latin typeface="Calibri" panose="020F0502020204030204" pitchFamily="34" charset="0"/>
              </a:rPr>
              <a:pPr/>
              <a:t>‹#›</a:t>
            </a:fld>
            <a:endParaRPr lang="en-GB" b="0" i="0" dirty="0">
              <a:latin typeface="Calibri" panose="020F0502020204030204" pitchFamily="34" charset="0"/>
            </a:endParaRPr>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Calibri" panose="020F050202020403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b="0" i="0" smtClean="0">
                <a:latin typeface="Calibri" panose="020F0502020204030204" pitchFamily="34" charset="0"/>
              </a:rPr>
              <a:pPr/>
              <a:t>‹#›</a:t>
            </a:fld>
            <a:endParaRPr lang="en-GB" b="0" i="0" dirty="0">
              <a:latin typeface="Calibri" panose="020F0502020204030204" pitchFamily="34" charset="0"/>
            </a:endParaRPr>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1214141" y="1485980"/>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b="0" i="0" dirty="0">
                <a:latin typeface="Calibri" panose="020F0502020204030204" pitchFamily="34" charset="0"/>
              </a:endParaRPr>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b="0" i="0" dirty="0">
                <a:latin typeface="Calibri" panose="020F0502020204030204" pitchFamily="34" charset="0"/>
              </a:endParaRPr>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Calibri" panose="020F050202020403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Calibri" panose="020F0502020204030204" pitchFamily="34" charset="0"/>
              </a:defRPr>
            </a:lvl1pPr>
            <a:lvl2pPr marL="0" indent="0">
              <a:buNone/>
              <a:defRPr sz="900" b="0" i="0">
                <a:solidFill>
                  <a:schemeClr val="bg1"/>
                </a:solidFill>
                <a:latin typeface="Calibri" panose="020F0502020204030204" pitchFamily="34" charset="0"/>
              </a:defRPr>
            </a:lvl2pPr>
            <a:lvl3pPr marL="180975" indent="-180975">
              <a:tabLst/>
              <a:defRPr sz="900" b="0" i="0">
                <a:solidFill>
                  <a:schemeClr val="bg1"/>
                </a:solidFill>
                <a:latin typeface="Calibri" panose="020F0502020204030204" pitchFamily="34" charset="0"/>
              </a:defRPr>
            </a:lvl3pPr>
            <a:lvl4pPr marL="355600" indent="-174625">
              <a:tabLst/>
              <a:defRPr sz="900" b="0" i="0">
                <a:solidFill>
                  <a:schemeClr val="bg1"/>
                </a:solidFill>
                <a:latin typeface="Calibri" panose="020F0502020204030204" pitchFamily="34" charset="0"/>
              </a:defRPr>
            </a:lvl4pPr>
            <a:lvl5pPr marL="536575" indent="-180975">
              <a:tabLst/>
              <a:defRPr sz="900" b="0" i="0">
                <a:solidFill>
                  <a:schemeClr val="bg1"/>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b="0" i="0" smtClean="0">
                <a:latin typeface="Calibri" panose="020F0502020204030204" pitchFamily="34" charset="0"/>
              </a:rPr>
              <a:pPr/>
              <a:t>‹#›</a:t>
            </a:fld>
            <a:endParaRPr lang="en-GB" b="0" i="0" dirty="0">
              <a:latin typeface="Calibri" panose="020F0502020204030204" pitchFamily="34" charset="0"/>
            </a:endParaRPr>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Calibri" panose="020F050202020403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b="0" i="0" dirty="0">
              <a:latin typeface="Calibri" panose="020F0502020204030204" pitchFamily="34" charset="0"/>
            </a:endParaRPr>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b="0" i="0" dirty="0">
              <a:latin typeface="Calibri" panose="020F0502020204030204" pitchFamily="34" charset="0"/>
            </a:endParaRPr>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Calibri" panose="020F050202020403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b="0" i="0" dirty="0">
              <a:latin typeface="Calibri" panose="020F0502020204030204" pitchFamily="34" charset="0"/>
            </a:endParaRPr>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10515600" cy="42132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Google Shape;13;p7">
            <a:extLst>
              <a:ext uri="{FF2B5EF4-FFF2-40B4-BE49-F238E27FC236}">
                <a16:creationId xmlns:a16="http://schemas.microsoft.com/office/drawing/2014/main" id="{8625D403-7659-C14E-9CF7-CB77C314248A}"/>
              </a:ext>
            </a:extLst>
          </p:cNvPr>
          <p:cNvSpPr txBox="1">
            <a:spLocks noGrp="1"/>
          </p:cNvSpPr>
          <p:nvPr>
            <p:ph type="sldNum" idx="4"/>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Tree>
    <p:extLst>
      <p:ext uri="{BB962C8B-B14F-4D97-AF65-F5344CB8AC3E}">
        <p14:creationId xmlns:p14="http://schemas.microsoft.com/office/powerpoint/2010/main" val="547480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6477000" cy="42132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46023E4C-3072-BF46-91CC-3C8AD5C9DD35}"/>
              </a:ext>
            </a:extLst>
          </p:cNvPr>
          <p:cNvSpPr>
            <a:spLocks noGrp="1"/>
          </p:cNvSpPr>
          <p:nvPr>
            <p:ph type="pic" sz="quarter" idx="14"/>
          </p:nvPr>
        </p:nvSpPr>
        <p:spPr>
          <a:xfrm>
            <a:off x="7315200" y="1610468"/>
            <a:ext cx="4038600" cy="4213224"/>
          </a:xfrm>
        </p:spPr>
        <p:txBody>
          <a:bodyPr/>
          <a:lstStyle/>
          <a:p>
            <a:endParaRPr lang="en-US" dirty="0"/>
          </a:p>
        </p:txBody>
      </p:sp>
      <p:sp>
        <p:nvSpPr>
          <p:cNvPr id="8" name="Google Shape;13;p7">
            <a:extLst>
              <a:ext uri="{FF2B5EF4-FFF2-40B4-BE49-F238E27FC236}">
                <a16:creationId xmlns:a16="http://schemas.microsoft.com/office/drawing/2014/main" id="{8BC4D830-F3C8-5544-B18C-FAD31DC19713}"/>
              </a:ext>
            </a:extLst>
          </p:cNvPr>
          <p:cNvSpPr txBox="1">
            <a:spLocks noGrp="1"/>
          </p:cNvSpPr>
          <p:nvPr>
            <p:ph type="sldNum" idx="4"/>
          </p:nvPr>
        </p:nvSpPr>
        <p:spPr>
          <a:xfrm>
            <a:off x="5853565"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Tree>
    <p:extLst>
      <p:ext uri="{BB962C8B-B14F-4D97-AF65-F5344CB8AC3E}">
        <p14:creationId xmlns:p14="http://schemas.microsoft.com/office/powerpoint/2010/main" val="3114863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sp>
        <p:nvSpPr>
          <p:cNvPr id="2" name="Graphic 9">
            <a:extLst>
              <a:ext uri="{FF2B5EF4-FFF2-40B4-BE49-F238E27FC236}">
                <a16:creationId xmlns:a16="http://schemas.microsoft.com/office/drawing/2014/main" id="{D197236F-88CB-FB20-03CE-C9EFCBEF3049}"/>
              </a:ext>
            </a:extLst>
          </p:cNvPr>
          <p:cNvSpPr/>
          <p:nvPr userDrawn="1"/>
        </p:nvSpPr>
        <p:spPr>
          <a:xfrm>
            <a:off x="168965" y="6115167"/>
            <a:ext cx="1013476" cy="6045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b="0" i="0" dirty="0">
              <a:latin typeface="Calibri" panose="020F0502020204030204" pitchFamily="34" charset="0"/>
            </a:endParaRPr>
          </a:p>
        </p:txBody>
      </p:sp>
      <p:sp>
        <p:nvSpPr>
          <p:cNvPr id="7" name="Footer Placeholder 4">
            <a:extLst>
              <a:ext uri="{FF2B5EF4-FFF2-40B4-BE49-F238E27FC236}">
                <a16:creationId xmlns:a16="http://schemas.microsoft.com/office/drawing/2014/main" id="{C2AF52DB-D984-2E3D-3C32-0CD308954D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Calibri" panose="020F0502020204030204" pitchFamily="34" charset="0"/>
              </a:defRPr>
            </a:lvl1pPr>
          </a:lstStyle>
          <a:p>
            <a:r>
              <a:rPr lang="en-GB" dirty="0"/>
              <a:t>AI Impact on Insurance Industries in Greater China</a:t>
            </a:r>
          </a:p>
        </p:txBody>
      </p:sp>
      <p:sp>
        <p:nvSpPr>
          <p:cNvPr id="8" name="Slide Number Placeholder 5">
            <a:extLst>
              <a:ext uri="{FF2B5EF4-FFF2-40B4-BE49-F238E27FC236}">
                <a16:creationId xmlns:a16="http://schemas.microsoft.com/office/drawing/2014/main" id="{8BA0E66D-BCA2-94EA-92DB-14FE2F9814DE}"/>
              </a:ext>
            </a:extLst>
          </p:cNvPr>
          <p:cNvSpPr txBox="1">
            <a:spLocks/>
          </p:cNvSpPr>
          <p:nvPr userDrawn="1"/>
        </p:nvSpPr>
        <p:spPr>
          <a:xfrm>
            <a:off x="11280943" y="6417425"/>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b="0" i="0" smtClean="0">
                <a:latin typeface="Calibri" panose="020F0502020204030204" pitchFamily="34" charset="0"/>
              </a:rPr>
              <a:pPr/>
              <a:t>‹#›</a:t>
            </a:fld>
            <a:endParaRPr lang="en-GB" b="0" i="0" dirty="0">
              <a:latin typeface="Calibri" panose="020F0502020204030204" pitchFamily="34" charset="0"/>
            </a:endParaRPr>
          </a:p>
        </p:txBody>
      </p:sp>
    </p:spTree>
    <p:extLst>
      <p:ext uri="{BB962C8B-B14F-4D97-AF65-F5344CB8AC3E}">
        <p14:creationId xmlns:p14="http://schemas.microsoft.com/office/powerpoint/2010/main" val="949007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Calibri" panose="020F0502020204030204" pitchFamily="34" charset="0"/>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b="0" i="0" dirty="0">
              <a:latin typeface="Calibri" panose="020F0502020204030204" pitchFamily="34" charset="0"/>
            </a:endParaRPr>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b="0" i="0" dirty="0">
              <a:latin typeface="Calibri" panose="020F0502020204030204" pitchFamily="34" charset="0"/>
            </a:endParaRPr>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Calibri" panose="020F0502020204030204" pitchFamily="34" charset="0"/>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b="0" i="0" dirty="0">
              <a:latin typeface="Calibri" panose="020F0502020204030204" pitchFamily="34" charset="0"/>
            </a:endParaRPr>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b="0" i="0" dirty="0">
              <a:latin typeface="Calibri" panose="020F0502020204030204" pitchFamily="34" charset="0"/>
            </a:endParaRPr>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Calibri" panose="020F0502020204030204" pitchFamily="34" charset="0"/>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b="0" i="0" dirty="0">
              <a:latin typeface="Calibri" panose="020F0502020204030204" pitchFamily="34" charset="0"/>
            </a:endParaRPr>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b="0" i="0" dirty="0">
              <a:latin typeface="Calibri" panose="020F0502020204030204" pitchFamily="34" charset="0"/>
            </a:endParaRPr>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a:spLocks noChangeAspect="1"/>
          </p:cNvSpPr>
          <p:nvPr userDrawn="1"/>
        </p:nvSpPr>
        <p:spPr>
          <a:xfrm>
            <a:off x="307976" y="6089513"/>
            <a:ext cx="1000724" cy="62257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b="0" i="0" dirty="0">
              <a:latin typeface="Calibri" panose="020F0502020204030204" pitchFamily="34" charset="0"/>
            </a:endParaRPr>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Calibri" panose="020F0502020204030204" pitchFamily="34" charset="0"/>
              </a:defRPr>
            </a:lvl1pPr>
          </a:lstStyle>
          <a:p>
            <a:r>
              <a:rPr lang="en-GB" dirty="0"/>
              <a:t>AI Impact on Insurance Industries in Greater China</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Calibri" panose="020F0502020204030204" pitchFamily="34" charset="0"/>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b="0" i="0" dirty="0">
              <a:latin typeface="Calibri" panose="020F0502020204030204" pitchFamily="34" charset="0"/>
            </a:endParaRPr>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Calibri" panose="020F0502020204030204" pitchFamily="34" charset="0"/>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b="0" i="0" dirty="0">
              <a:latin typeface="Calibri" panose="020F0502020204030204" pitchFamily="34" charset="0"/>
            </a:endParaRPr>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b="0" i="0" dirty="0">
              <a:latin typeface="Calibri" panose="020F0502020204030204" pitchFamily="34" charset="0"/>
            </a:endParaRPr>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Calibri" panose="020F0502020204030204" pitchFamily="34" charset="0"/>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b="0" i="0" dirty="0">
              <a:latin typeface="Calibri" panose="020F0502020204030204" pitchFamily="34" charset="0"/>
            </a:endParaRPr>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b="0" i="0">
                <a:solidFill>
                  <a:schemeClr val="tx2"/>
                </a:solidFill>
                <a:latin typeface="Calibri" panose="020F0502020204030204" pitchFamily="34" charset="0"/>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Calibri" panose="020F0502020204030204" pitchFamily="34" charset="0"/>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Calibri" panose="020F0502020204030204" pitchFamily="34" charset="0"/>
              </a:defRPr>
            </a:lvl1pPr>
          </a:lstStyle>
          <a:p>
            <a:r>
              <a:rPr lang="en-GB" dirty="0"/>
              <a:t>Presented at the 2025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69" r:id="rId21"/>
    <p:sldLayoutId id="2147483670" r:id="rId22"/>
    <p:sldLayoutId id="2147483673" r:id="rId23"/>
  </p:sldLayoutIdLst>
  <p:hf hdr="0" ftr="0" dt="0"/>
  <p:txStyles>
    <p:titleStyle>
      <a:lvl1pPr algn="l" defTabSz="914400" rtl="0" eaLnBrk="1" latinLnBrk="0" hangingPunct="1">
        <a:lnSpc>
          <a:spcPct val="90000"/>
        </a:lnSpc>
        <a:spcBef>
          <a:spcPct val="0"/>
        </a:spcBef>
        <a:buNone/>
        <a:defRPr sz="3100" b="0" i="0" kern="1200">
          <a:solidFill>
            <a:schemeClr val="tx1"/>
          </a:solidFill>
          <a:latin typeface="Calibri" panose="020F0502020204030204" pitchFamily="34" charset="0"/>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b="0" i="0" kern="1200">
          <a:solidFill>
            <a:schemeClr val="accent3"/>
          </a:solidFill>
          <a:latin typeface="Calibri" panose="020F0502020204030204" pitchFamily="34" charset="0"/>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b="0" i="0" kern="1200">
          <a:solidFill>
            <a:schemeClr val="accent3"/>
          </a:solidFill>
          <a:latin typeface="Calibri" panose="020F0502020204030204" pitchFamily="34" charset="0"/>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b="0" i="0" kern="1200">
          <a:solidFill>
            <a:schemeClr val="accent3"/>
          </a:solidFill>
          <a:latin typeface="Calibri" panose="020F0502020204030204" pitchFamily="34" charset="0"/>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b="0" i="0" kern="1200">
          <a:solidFill>
            <a:schemeClr val="accent3"/>
          </a:solidFill>
          <a:latin typeface="Calibri" panose="020F0502020204030204" pitchFamily="34" charset="0"/>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b="0" i="0" kern="1200">
          <a:solidFill>
            <a:schemeClr val="accent3"/>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societyofactuaries-my.sharepoint.com/personal/xxu_soa_org/_layouts/15/Doc.aspx?sourcedoc=%7BEE6BE909-03B3-4D87-B1C8-3BC6E64D40B1%7D&amp;file=Mentalhealth.docx&amp;action=default&amp;mobileredirect=true" TargetMode="External"/><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www.health.gov.au/resources/publications/the-mental-health-of-children-and-adolescents"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societyofactuaries-my.sharepoint.com/personal/xxu_soa_org/_layouts/15/Doc.aspx?sourcedoc=%7BEE6BE909-03B3-4D87-B1C8-3BC6E64D40B1%7D&amp;file=Mentalhealth.docx&amp;action=default&amp;mobileredirect=true"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ttps://societyofactuaries-my.sharepoint.com/personal/xxu_soa_org/_layouts/15/Doc.aspx?sourcedoc=%7BEE6BE909-03B3-4D87-B1C8-3BC6E64D40B1%7D&amp;file=Mentalhealth.docx&amp;action=default&amp;mobileredirect=true"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989380" y="1836124"/>
            <a:ext cx="7448424" cy="886673"/>
          </a:xfrm>
        </p:spPr>
        <p:txBody>
          <a:bodyPr/>
          <a:lstStyle/>
          <a:p>
            <a:r>
              <a:rPr lang="en-US" b="1" dirty="0"/>
              <a:t>Mental Health and Physical Comorbidity: Implications for Life Insurance</a:t>
            </a:r>
            <a:br>
              <a:rPr lang="en-US" b="1" dirty="0"/>
            </a:br>
            <a:r>
              <a:rPr lang="en-US" b="1" dirty="0"/>
              <a:t> </a:t>
            </a:r>
            <a:endParaRPr lang="en-US" dirty="0"/>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1595494" y="4345175"/>
            <a:ext cx="5802764" cy="1598604"/>
          </a:xfrm>
        </p:spPr>
        <p:txBody>
          <a:bodyPr/>
          <a:lstStyle/>
          <a:p>
            <a:r>
              <a:rPr lang="en-US" dirty="0">
                <a:solidFill>
                  <a:schemeClr val="tx1"/>
                </a:solidFill>
              </a:rPr>
              <a:t>Xiao Xu, PhD FIAA CERA|UNSW</a:t>
            </a:r>
          </a:p>
          <a:p>
            <a:r>
              <a:rPr lang="en-US" dirty="0">
                <a:solidFill>
                  <a:schemeClr val="tx1"/>
                </a:solidFill>
              </a:rPr>
              <a:t>Dorothy Yao, FIAA CERA|MNC Actuaries</a:t>
            </a:r>
          </a:p>
          <a:p>
            <a:r>
              <a:rPr lang="en-US" dirty="0">
                <a:solidFill>
                  <a:schemeClr val="tx1"/>
                </a:solidFill>
              </a:rPr>
              <a:t>May 2026</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Calibri" panose="020F0502020204030204" pitchFamily="34" charset="0"/>
              </a:defRPr>
            </a:lvl1pPr>
          </a:lstStyle>
          <a:p>
            <a:r>
              <a:rPr lang="en-GB" dirty="0">
                <a:solidFill>
                  <a:schemeClr val="accent1"/>
                </a:solidFill>
                <a:latin typeface="Calibri" panose="020F0502020204030204" pitchFamily="34" charset="0"/>
              </a:rPr>
              <a:t>Presented at the 2026 All Actuaries Summit</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E0FBE-6D41-CC5D-78DC-BBBAC95B856E}"/>
              </a:ext>
            </a:extLst>
          </p:cNvPr>
          <p:cNvSpPr>
            <a:spLocks noGrp="1"/>
          </p:cNvSpPr>
          <p:nvPr>
            <p:ph type="sldNum" sz="quarter" idx="12"/>
          </p:nvPr>
        </p:nvSpPr>
        <p:spPr/>
        <p:txBody>
          <a:bodyPr/>
          <a:lstStyle/>
          <a:p>
            <a:fld id="{741AFF56-1126-4107-9C02-BC0EFBF16431}" type="slidenum">
              <a:rPr lang="en-GB" smtClean="0"/>
              <a:t>10</a:t>
            </a:fld>
            <a:endParaRPr lang="en-GB"/>
          </a:p>
        </p:txBody>
      </p:sp>
      <p:pic>
        <p:nvPicPr>
          <p:cNvPr id="5" name="Picture 4" descr="image.png">
            <a:extLst>
              <a:ext uri="{FF2B5EF4-FFF2-40B4-BE49-F238E27FC236}">
                <a16:creationId xmlns:a16="http://schemas.microsoft.com/office/drawing/2014/main" id="{22B59A0D-33EE-8DA4-9C18-F38D36B82E92}"/>
              </a:ext>
            </a:extLst>
          </p:cNvPr>
          <p:cNvPicPr>
            <a:picLocks noChangeAspect="1"/>
          </p:cNvPicPr>
          <p:nvPr/>
        </p:nvPicPr>
        <p:blipFill>
          <a:blip r:embed="rId2"/>
          <a:stretch>
            <a:fillRect/>
          </a:stretch>
        </p:blipFill>
        <p:spPr>
          <a:xfrm>
            <a:off x="132918" y="2030969"/>
            <a:ext cx="5849015" cy="3564244"/>
          </a:xfrm>
          <a:prstGeom prst="rect">
            <a:avLst/>
          </a:prstGeom>
        </p:spPr>
      </p:pic>
      <p:sp>
        <p:nvSpPr>
          <p:cNvPr id="6" name="Rounded Rectangle 5">
            <a:extLst>
              <a:ext uri="{FF2B5EF4-FFF2-40B4-BE49-F238E27FC236}">
                <a16:creationId xmlns:a16="http://schemas.microsoft.com/office/drawing/2014/main" id="{69A49838-CB15-36FD-56C2-E77255273CC7}"/>
              </a:ext>
            </a:extLst>
          </p:cNvPr>
          <p:cNvSpPr/>
          <p:nvPr/>
        </p:nvSpPr>
        <p:spPr>
          <a:xfrm>
            <a:off x="6901543" y="1454985"/>
            <a:ext cx="3390900" cy="1064865"/>
          </a:xfrm>
          <a:prstGeom prst="roundRect">
            <a:avLst>
              <a:gd name="adj" fmla="val 14311"/>
            </a:avLst>
          </a:prstGeom>
          <a:solidFill>
            <a:srgbClr val="D9E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Calibri" panose="020F0502020204030204" pitchFamily="34" charset="0"/>
            </a:endParaRPr>
          </a:p>
        </p:txBody>
      </p:sp>
      <p:sp>
        <p:nvSpPr>
          <p:cNvPr id="8" name="TextBox 7">
            <a:extLst>
              <a:ext uri="{FF2B5EF4-FFF2-40B4-BE49-F238E27FC236}">
                <a16:creationId xmlns:a16="http://schemas.microsoft.com/office/drawing/2014/main" id="{470E1461-DB0A-59F9-CCD4-FE4190B84836}"/>
              </a:ext>
            </a:extLst>
          </p:cNvPr>
          <p:cNvSpPr txBox="1"/>
          <p:nvPr/>
        </p:nvSpPr>
        <p:spPr>
          <a:xfrm>
            <a:off x="744583" y="661447"/>
            <a:ext cx="9095088" cy="438903"/>
          </a:xfrm>
          <a:prstGeom prst="rect">
            <a:avLst/>
          </a:prstGeom>
          <a:noFill/>
        </p:spPr>
        <p:txBody>
          <a:bodyPr wrap="square" lIns="0" tIns="0" rIns="0" bIns="0">
            <a:spAutoFit/>
          </a:bodyPr>
          <a:lstStyle/>
          <a:p>
            <a:pPr algn="l"/>
            <a:r>
              <a:rPr sz="2852" b="1" dirty="0">
                <a:latin typeface="Calibri" panose="020F0502020204030204" pitchFamily="34" charset="0"/>
              </a:rPr>
              <a:t>Age Patterns in Mental Disorder Prevalence</a:t>
            </a:r>
          </a:p>
        </p:txBody>
      </p:sp>
      <p:sp>
        <p:nvSpPr>
          <p:cNvPr id="9" name="TextBox 8">
            <a:extLst>
              <a:ext uri="{FF2B5EF4-FFF2-40B4-BE49-F238E27FC236}">
                <a16:creationId xmlns:a16="http://schemas.microsoft.com/office/drawing/2014/main" id="{BD8DB2A0-CBAB-8F88-4874-91C04DD0CF3A}"/>
              </a:ext>
            </a:extLst>
          </p:cNvPr>
          <p:cNvSpPr txBox="1"/>
          <p:nvPr/>
        </p:nvSpPr>
        <p:spPr>
          <a:xfrm>
            <a:off x="8227892" y="1571029"/>
            <a:ext cx="687689" cy="477182"/>
          </a:xfrm>
          <a:prstGeom prst="rect">
            <a:avLst/>
          </a:prstGeom>
          <a:noFill/>
        </p:spPr>
        <p:txBody>
          <a:bodyPr wrap="none" lIns="0" tIns="0" rIns="0" bIns="0">
            <a:spAutoFit/>
          </a:bodyPr>
          <a:lstStyle/>
          <a:p>
            <a:pPr algn="l"/>
            <a:r>
              <a:rPr sz="3101" dirty="0">
                <a:solidFill>
                  <a:srgbClr val="2D404D"/>
                </a:solidFill>
                <a:latin typeface="Calibri" panose="020F0502020204030204" pitchFamily="34" charset="0"/>
              </a:rPr>
              <a:t>25%</a:t>
            </a:r>
          </a:p>
        </p:txBody>
      </p:sp>
      <p:sp>
        <p:nvSpPr>
          <p:cNvPr id="10" name="TextBox 9">
            <a:extLst>
              <a:ext uri="{FF2B5EF4-FFF2-40B4-BE49-F238E27FC236}">
                <a16:creationId xmlns:a16="http://schemas.microsoft.com/office/drawing/2014/main" id="{E2D61648-0EE1-544B-4F70-B956BDCE9A83}"/>
              </a:ext>
            </a:extLst>
          </p:cNvPr>
          <p:cNvSpPr txBox="1"/>
          <p:nvPr/>
        </p:nvSpPr>
        <p:spPr>
          <a:xfrm>
            <a:off x="7818496" y="2164255"/>
            <a:ext cx="1678201" cy="180499"/>
          </a:xfrm>
          <a:prstGeom prst="rect">
            <a:avLst/>
          </a:prstGeom>
          <a:noFill/>
        </p:spPr>
        <p:txBody>
          <a:bodyPr wrap="square" lIns="0" tIns="0" rIns="0" bIns="0">
            <a:spAutoFit/>
          </a:bodyPr>
          <a:lstStyle/>
          <a:p>
            <a:pPr algn="ctr"/>
            <a:r>
              <a:rPr sz="1173" dirty="0">
                <a:solidFill>
                  <a:srgbClr val="070B0D"/>
                </a:solidFill>
                <a:latin typeface="Calibri" panose="020F0502020204030204" pitchFamily="34" charset="0"/>
              </a:rPr>
              <a:t>prevalence in ages 18-24</a:t>
            </a:r>
            <a:endParaRPr sz="880" dirty="0">
              <a:solidFill>
                <a:srgbClr val="003D66"/>
              </a:solidFill>
              <a:latin typeface="Calibri" panose="020F0502020204030204" pitchFamily="34" charset="0"/>
              <a:hlinkClick r:id="rId3" tooltip="Mentalhealth.docx">
                <a:extLst>
                  <a:ext uri="{A12FA001-AC4F-418D-AE19-62706E023703}">
                    <ahyp:hlinkClr xmlns:ahyp="http://schemas.microsoft.com/office/drawing/2018/hyperlinkcolor" val="tx"/>
                  </a:ext>
                </a:extLst>
              </a:hlinkClick>
            </a:endParaRPr>
          </a:p>
        </p:txBody>
      </p:sp>
      <p:sp>
        <p:nvSpPr>
          <p:cNvPr id="13" name="TextBox 12">
            <a:extLst>
              <a:ext uri="{FF2B5EF4-FFF2-40B4-BE49-F238E27FC236}">
                <a16:creationId xmlns:a16="http://schemas.microsoft.com/office/drawing/2014/main" id="{6C03B100-EDDD-C596-73A5-1361CAB4FBBC}"/>
              </a:ext>
            </a:extLst>
          </p:cNvPr>
          <p:cNvSpPr txBox="1"/>
          <p:nvPr/>
        </p:nvSpPr>
        <p:spPr>
          <a:xfrm>
            <a:off x="6267874" y="3013315"/>
            <a:ext cx="5791209" cy="3564245"/>
          </a:xfrm>
          <a:prstGeom prst="rect">
            <a:avLst/>
          </a:prstGeom>
          <a:noFill/>
        </p:spPr>
        <p:txBody>
          <a:bodyPr wrap="square" lIns="0" tIns="0" rIns="0" bIns="0">
            <a:spAutoFit/>
          </a:bodyPr>
          <a:lstStyle/>
          <a:p>
            <a:pPr marL="197936" indent="-197936" algn="l">
              <a:lnSpc>
                <a:spcPts val="2854"/>
              </a:lnSpc>
              <a:spcBef>
                <a:spcPts val="0"/>
              </a:spcBef>
              <a:spcAft>
                <a:spcPts val="0"/>
              </a:spcAft>
              <a:buClr>
                <a:srgbClr val="3F657F"/>
              </a:buClr>
              <a:buSzPct val="100000"/>
              <a:buFont typeface="EB Garamond" charset="0"/>
              <a:buChar char="●"/>
            </a:pPr>
            <a:r>
              <a:rPr sz="1585" dirty="0">
                <a:solidFill>
                  <a:srgbClr val="070B0D"/>
                </a:solidFill>
                <a:latin typeface="Calibri" panose="020F0502020204030204" pitchFamily="34" charset="0"/>
              </a:rPr>
              <a:t>Ages 18-24 carry highest burden with approximately 25% experiencing minor disorders and 3-7% experiencing major disorders</a:t>
            </a:r>
            <a:endParaRPr lang="en-AU" sz="906" dirty="0">
              <a:solidFill>
                <a:srgbClr val="003D66"/>
              </a:solidFill>
              <a:latin typeface="Calibri" panose="020F0502020204030204" pitchFamily="34" charset="0"/>
            </a:endParaRPr>
          </a:p>
          <a:p>
            <a:pPr marL="197936" indent="-197936" algn="l">
              <a:lnSpc>
                <a:spcPts val="2854"/>
              </a:lnSpc>
              <a:spcBef>
                <a:spcPts val="959"/>
              </a:spcBef>
              <a:spcAft>
                <a:spcPts val="0"/>
              </a:spcAft>
              <a:buClr>
                <a:srgbClr val="3F657F"/>
              </a:buClr>
              <a:buSzPct val="100000"/>
              <a:buFont typeface="EB Garamond" charset="0"/>
              <a:buChar char="●"/>
            </a:pPr>
            <a:r>
              <a:rPr sz="1585" dirty="0">
                <a:solidFill>
                  <a:srgbClr val="070B0D"/>
                </a:solidFill>
                <a:latin typeface="Calibri" panose="020F0502020204030204" pitchFamily="34" charset="0"/>
              </a:rPr>
              <a:t>This age-related pattern reinforces that mental disorders predominantly emerge early in life and tend to attenuate with increasing age</a:t>
            </a:r>
            <a:endParaRPr lang="en-AU" sz="1585" dirty="0">
              <a:solidFill>
                <a:srgbClr val="070B0D"/>
              </a:solidFill>
              <a:latin typeface="Calibri" panose="020F0502020204030204" pitchFamily="34" charset="0"/>
            </a:endParaRPr>
          </a:p>
          <a:p>
            <a:pPr marL="197936" indent="-197936" algn="l">
              <a:lnSpc>
                <a:spcPts val="2854"/>
              </a:lnSpc>
              <a:spcBef>
                <a:spcPts val="959"/>
              </a:spcBef>
              <a:spcAft>
                <a:spcPts val="0"/>
              </a:spcAft>
              <a:buClr>
                <a:srgbClr val="3F657F"/>
              </a:buClr>
              <a:buSzPct val="100000"/>
              <a:buFont typeface="EB Garamond" charset="0"/>
              <a:buChar char="●"/>
            </a:pPr>
            <a:r>
              <a:rPr sz="1585" dirty="0">
                <a:solidFill>
                  <a:srgbClr val="070B0D"/>
                </a:solidFill>
                <a:latin typeface="Calibri" panose="020F0502020204030204" pitchFamily="34" charset="0"/>
              </a:rPr>
              <a:t>Recovery-remission from serious mental illness increases steadily after early adulthood, with remission rates rising to nearly 60% by age 65</a:t>
            </a:r>
            <a:endParaRPr sz="906" dirty="0">
              <a:solidFill>
                <a:srgbClr val="003D66"/>
              </a:solidFill>
              <a:latin typeface="Calibri" panose="020F0502020204030204" pitchFamily="34" charset="0"/>
              <a:hlinkClick r:id="rId3" tooltip="Mentalhealth.docx">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473395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467128" y="1211261"/>
            <a:ext cx="5994885" cy="4762501"/>
            <a:chOff x="9525" y="1343088"/>
            <a:chExt cx="6600825" cy="4923790"/>
          </a:xfrm>
        </p:grpSpPr>
        <p:pic>
          <p:nvPicPr>
            <p:cNvPr id="4" name="object 4"/>
            <p:cNvPicPr/>
            <p:nvPr/>
          </p:nvPicPr>
          <p:blipFill>
            <a:blip r:embed="rId3" cstate="print"/>
            <a:stretch>
              <a:fillRect/>
            </a:stretch>
          </p:blipFill>
          <p:spPr>
            <a:xfrm>
              <a:off x="9525" y="1343088"/>
              <a:ext cx="6600824" cy="4923663"/>
            </a:xfrm>
            <a:prstGeom prst="rect">
              <a:avLst/>
            </a:prstGeom>
          </p:spPr>
        </p:pic>
        <p:pic>
          <p:nvPicPr>
            <p:cNvPr id="5" name="object 5"/>
            <p:cNvPicPr/>
            <p:nvPr/>
          </p:nvPicPr>
          <p:blipFill>
            <a:blip r:embed="rId4" cstate="print"/>
            <a:stretch>
              <a:fillRect/>
            </a:stretch>
          </p:blipFill>
          <p:spPr>
            <a:xfrm>
              <a:off x="5048249" y="1447799"/>
              <a:ext cx="1039939" cy="1285875"/>
            </a:xfrm>
            <a:prstGeom prst="rect">
              <a:avLst/>
            </a:prstGeom>
          </p:spPr>
        </p:pic>
      </p:grpSp>
      <p:sp>
        <p:nvSpPr>
          <p:cNvPr id="6" name="object 6"/>
          <p:cNvSpPr txBox="1"/>
          <p:nvPr/>
        </p:nvSpPr>
        <p:spPr>
          <a:xfrm>
            <a:off x="6787133" y="1245552"/>
            <a:ext cx="5298440" cy="1221488"/>
          </a:xfrm>
          <a:prstGeom prst="rect">
            <a:avLst/>
          </a:prstGeom>
        </p:spPr>
        <p:txBody>
          <a:bodyPr vert="horz" wrap="square" lIns="0" tIns="64135" rIns="0" bIns="0" rtlCol="0">
            <a:spAutoFit/>
          </a:bodyPr>
          <a:lstStyle/>
          <a:p>
            <a:pPr marL="12700">
              <a:lnSpc>
                <a:spcPct val="100000"/>
              </a:lnSpc>
              <a:spcBef>
                <a:spcPts val="505"/>
              </a:spcBef>
            </a:pPr>
            <a:r>
              <a:rPr sz="1600" dirty="0">
                <a:latin typeface="Calibri" panose="020F0502020204030204" pitchFamily="34" charset="0"/>
                <a:ea typeface="Calibri" panose="020F0502020204030204" pitchFamily="34" charset="0"/>
                <a:cs typeface="Calibri" panose="020F0502020204030204" pitchFamily="34" charset="0"/>
              </a:rPr>
              <a:t>In</a:t>
            </a:r>
            <a:r>
              <a:rPr sz="1600" spc="-125"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2022:</a:t>
            </a:r>
            <a:endParaRPr sz="1600" dirty="0">
              <a:latin typeface="Calibri" panose="020F0502020204030204" pitchFamily="34" charset="0"/>
              <a:ea typeface="Calibri" panose="020F0502020204030204" pitchFamily="34" charset="0"/>
              <a:cs typeface="Calibri" panose="020F0502020204030204" pitchFamily="34" charset="0"/>
            </a:endParaRPr>
          </a:p>
          <a:p>
            <a:pPr marL="240665" indent="-227965">
              <a:lnSpc>
                <a:spcPct val="100000"/>
              </a:lnSpc>
              <a:spcBef>
                <a:spcPts val="409"/>
              </a:spcBef>
              <a:buChar char="•"/>
              <a:tabLst>
                <a:tab pos="240665" algn="l"/>
              </a:tabLst>
            </a:pPr>
            <a:r>
              <a:rPr sz="1600" dirty="0">
                <a:latin typeface="Calibri" panose="020F0502020204030204" pitchFamily="34" charset="0"/>
                <a:ea typeface="Calibri" panose="020F0502020204030204" pitchFamily="34" charset="0"/>
                <a:cs typeface="Calibri" panose="020F0502020204030204" pitchFamily="34" charset="0"/>
              </a:rPr>
              <a:t>Lifetime</a:t>
            </a:r>
            <a:r>
              <a:rPr sz="1600" spc="-4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prevalence</a:t>
            </a:r>
            <a:r>
              <a:rPr sz="1600" spc="-12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decreased</a:t>
            </a:r>
            <a:r>
              <a:rPr sz="1600" spc="-105" dirty="0">
                <a:latin typeface="Calibri" panose="020F0502020204030204" pitchFamily="34" charset="0"/>
                <a:ea typeface="Calibri" panose="020F0502020204030204" pitchFamily="34" charset="0"/>
                <a:cs typeface="Calibri" panose="020F0502020204030204" pitchFamily="34" charset="0"/>
              </a:rPr>
              <a:t> </a:t>
            </a:r>
            <a:r>
              <a:rPr sz="1600" spc="-40" dirty="0">
                <a:latin typeface="Calibri" panose="020F0502020204030204" pitchFamily="34" charset="0"/>
                <a:ea typeface="Calibri" panose="020F0502020204030204" pitchFamily="34" charset="0"/>
                <a:cs typeface="Calibri" panose="020F0502020204030204" pitchFamily="34" charset="0"/>
              </a:rPr>
              <a:t>(45.5%</a:t>
            </a:r>
            <a:r>
              <a:rPr sz="1600" spc="-75" dirty="0">
                <a:latin typeface="Calibri" panose="020F0502020204030204" pitchFamily="34" charset="0"/>
                <a:ea typeface="Calibri" panose="020F0502020204030204" pitchFamily="34" charset="0"/>
                <a:cs typeface="Calibri" panose="020F0502020204030204" pitchFamily="34" charset="0"/>
              </a:rPr>
              <a:t> </a:t>
            </a:r>
            <a:r>
              <a:rPr sz="1600" spc="-740" dirty="0">
                <a:latin typeface="Calibri" panose="020F0502020204030204" pitchFamily="34" charset="0"/>
                <a:ea typeface="Calibri" panose="020F0502020204030204" pitchFamily="34" charset="0"/>
                <a:cs typeface="Calibri" panose="020F0502020204030204" pitchFamily="34" charset="0"/>
              </a:rPr>
              <a:t>→</a:t>
            </a:r>
            <a:r>
              <a:rPr sz="1600" spc="-30" dirty="0">
                <a:latin typeface="Calibri" panose="020F0502020204030204" pitchFamily="34" charset="0"/>
                <a:ea typeface="Calibri" panose="020F0502020204030204" pitchFamily="34" charset="0"/>
                <a:cs typeface="Calibri" panose="020F0502020204030204" pitchFamily="34" charset="0"/>
              </a:rPr>
              <a:t> </a:t>
            </a:r>
            <a:r>
              <a:rPr lang="en-AU" sz="1600" spc="-30"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42.9%)</a:t>
            </a:r>
            <a:endParaRPr sz="1600" dirty="0">
              <a:latin typeface="Calibri" panose="020F0502020204030204" pitchFamily="34" charset="0"/>
              <a:ea typeface="Calibri" panose="020F0502020204030204" pitchFamily="34" charset="0"/>
              <a:cs typeface="Calibri" panose="020F0502020204030204" pitchFamily="34" charset="0"/>
            </a:endParaRPr>
          </a:p>
          <a:p>
            <a:pPr marL="240665" indent="-227965">
              <a:lnSpc>
                <a:spcPct val="100000"/>
              </a:lnSpc>
              <a:spcBef>
                <a:spcPts val="330"/>
              </a:spcBef>
              <a:buChar char="•"/>
              <a:tabLst>
                <a:tab pos="240665" algn="l"/>
              </a:tabLst>
            </a:pPr>
            <a:r>
              <a:rPr sz="1600" spc="-10" dirty="0">
                <a:latin typeface="Calibri" panose="020F0502020204030204" pitchFamily="34" charset="0"/>
                <a:ea typeface="Calibri" panose="020F0502020204030204" pitchFamily="34" charset="0"/>
                <a:cs typeface="Calibri" panose="020F0502020204030204" pitchFamily="34" charset="0"/>
              </a:rPr>
              <a:t>12-</a:t>
            </a:r>
            <a:r>
              <a:rPr sz="1600" dirty="0">
                <a:latin typeface="Calibri" panose="020F0502020204030204" pitchFamily="34" charset="0"/>
                <a:ea typeface="Calibri" panose="020F0502020204030204" pitchFamily="34" charset="0"/>
                <a:cs typeface="Calibri" panose="020F0502020204030204" pitchFamily="34" charset="0"/>
              </a:rPr>
              <a:t>month</a:t>
            </a:r>
            <a:r>
              <a:rPr sz="1600" spc="-55"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prevalence</a:t>
            </a:r>
            <a:r>
              <a:rPr sz="1600" spc="-8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increased</a:t>
            </a:r>
            <a:r>
              <a:rPr sz="1600" spc="20" dirty="0">
                <a:latin typeface="Calibri" panose="020F0502020204030204" pitchFamily="34" charset="0"/>
                <a:ea typeface="Calibri" panose="020F0502020204030204" pitchFamily="34" charset="0"/>
                <a:cs typeface="Calibri" panose="020F0502020204030204" pitchFamily="34" charset="0"/>
              </a:rPr>
              <a:t> </a:t>
            </a:r>
            <a:r>
              <a:rPr sz="1600" spc="-45" dirty="0">
                <a:latin typeface="Calibri" panose="020F0502020204030204" pitchFamily="34" charset="0"/>
                <a:ea typeface="Calibri" panose="020F0502020204030204" pitchFamily="34" charset="0"/>
                <a:cs typeface="Calibri" panose="020F0502020204030204" pitchFamily="34" charset="0"/>
              </a:rPr>
              <a:t>(19.9%</a:t>
            </a:r>
            <a:r>
              <a:rPr sz="1600" spc="-30" dirty="0">
                <a:latin typeface="Calibri" panose="020F0502020204030204" pitchFamily="34" charset="0"/>
                <a:ea typeface="Calibri" panose="020F0502020204030204" pitchFamily="34" charset="0"/>
                <a:cs typeface="Calibri" panose="020F0502020204030204" pitchFamily="34" charset="0"/>
              </a:rPr>
              <a:t> </a:t>
            </a:r>
            <a:r>
              <a:rPr sz="1600" spc="-740" dirty="0">
                <a:latin typeface="Calibri" panose="020F0502020204030204" pitchFamily="34" charset="0"/>
                <a:ea typeface="Calibri" panose="020F0502020204030204" pitchFamily="34" charset="0"/>
                <a:cs typeface="Calibri" panose="020F0502020204030204" pitchFamily="34" charset="0"/>
              </a:rPr>
              <a:t>→</a:t>
            </a:r>
            <a:r>
              <a:rPr sz="1600" spc="-75" dirty="0">
                <a:latin typeface="Calibri" panose="020F0502020204030204" pitchFamily="34" charset="0"/>
                <a:ea typeface="Calibri" panose="020F0502020204030204" pitchFamily="34" charset="0"/>
                <a:cs typeface="Calibri" panose="020F0502020204030204" pitchFamily="34" charset="0"/>
              </a:rPr>
              <a:t> </a:t>
            </a:r>
            <a:r>
              <a:rPr lang="en-AU" sz="1600" spc="-75"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21.5%)</a:t>
            </a:r>
            <a:endParaRPr sz="1600" dirty="0">
              <a:latin typeface="Calibri" panose="020F0502020204030204" pitchFamily="34" charset="0"/>
              <a:ea typeface="Calibri" panose="020F0502020204030204" pitchFamily="34" charset="0"/>
              <a:cs typeface="Calibri" panose="020F0502020204030204" pitchFamily="34" charset="0"/>
            </a:endParaRPr>
          </a:p>
          <a:p>
            <a:pPr marL="240665" indent="-227965">
              <a:lnSpc>
                <a:spcPct val="100000"/>
              </a:lnSpc>
              <a:spcBef>
                <a:spcPts val="409"/>
              </a:spcBef>
              <a:buChar char="•"/>
              <a:tabLst>
                <a:tab pos="240665" algn="l"/>
              </a:tabLst>
            </a:pPr>
            <a:r>
              <a:rPr sz="1600" spc="-35" dirty="0">
                <a:latin typeface="Calibri" panose="020F0502020204030204" pitchFamily="34" charset="0"/>
                <a:ea typeface="Calibri" panose="020F0502020204030204" pitchFamily="34" charset="0"/>
                <a:cs typeface="Calibri" panose="020F0502020204030204" pitchFamily="34" charset="0"/>
              </a:rPr>
              <a:t>Severity</a:t>
            </a:r>
            <a:r>
              <a:rPr sz="1600" spc="-9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mix</a:t>
            </a:r>
            <a:r>
              <a:rPr sz="1600" spc="-85"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shifted:</a:t>
            </a:r>
            <a:endParaRPr sz="1600" dirty="0">
              <a:latin typeface="Calibri" panose="020F0502020204030204" pitchFamily="34" charset="0"/>
              <a:ea typeface="Calibri" panose="020F0502020204030204" pitchFamily="34" charset="0"/>
              <a:cs typeface="Calibri" panose="020F0502020204030204" pitchFamily="34" charset="0"/>
            </a:endParaRPr>
          </a:p>
        </p:txBody>
      </p:sp>
      <p:sp>
        <p:nvSpPr>
          <p:cNvPr id="7" name="object 7"/>
          <p:cNvSpPr txBox="1"/>
          <p:nvPr/>
        </p:nvSpPr>
        <p:spPr>
          <a:xfrm>
            <a:off x="6776338" y="3859212"/>
            <a:ext cx="5119370" cy="262251"/>
          </a:xfrm>
          <a:prstGeom prst="rect">
            <a:avLst/>
          </a:prstGeom>
        </p:spPr>
        <p:txBody>
          <a:bodyPr vert="horz" wrap="square" lIns="0" tIns="15875" rIns="0" bIns="0" rtlCol="0">
            <a:spAutoFit/>
          </a:bodyPr>
          <a:lstStyle/>
          <a:p>
            <a:pPr marL="12700">
              <a:lnSpc>
                <a:spcPct val="100000"/>
              </a:lnSpc>
              <a:spcBef>
                <a:spcPts val="125"/>
              </a:spcBef>
            </a:pPr>
            <a:r>
              <a:rPr sz="1600" spc="-55" dirty="0">
                <a:latin typeface="Calibri" panose="020F0502020204030204" pitchFamily="34" charset="0"/>
                <a:ea typeface="Calibri" panose="020F0502020204030204" pitchFamily="34" charset="0"/>
                <a:cs typeface="Calibri" panose="020F0502020204030204" pitchFamily="34" charset="0"/>
              </a:rPr>
              <a:t>Aggregate</a:t>
            </a:r>
            <a:r>
              <a:rPr sz="1600" spc="-10" dirty="0">
                <a:latin typeface="Calibri" panose="020F0502020204030204" pitchFamily="34" charset="0"/>
                <a:ea typeface="Calibri" panose="020F0502020204030204" pitchFamily="34" charset="0"/>
                <a:cs typeface="Calibri" panose="020F0502020204030204" pitchFamily="34" charset="0"/>
              </a:rPr>
              <a:t> prevalence appears</a:t>
            </a:r>
            <a:r>
              <a:rPr sz="1600" spc="-9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stable,</a:t>
            </a:r>
            <a:r>
              <a:rPr sz="1600" spc="-9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but</a:t>
            </a:r>
            <a:r>
              <a:rPr sz="1600" spc="-1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the</a:t>
            </a:r>
            <a:r>
              <a:rPr sz="1600" spc="-95" dirty="0">
                <a:latin typeface="Calibri" panose="020F0502020204030204" pitchFamily="34" charset="0"/>
                <a:ea typeface="Calibri" panose="020F0502020204030204" pitchFamily="34" charset="0"/>
                <a:cs typeface="Calibri" panose="020F0502020204030204" pitchFamily="34" charset="0"/>
              </a:rPr>
              <a:t> </a:t>
            </a:r>
            <a:r>
              <a:rPr sz="1600" spc="-20" dirty="0">
                <a:latin typeface="Calibri" panose="020F0502020204030204" pitchFamily="34" charset="0"/>
                <a:ea typeface="Calibri" panose="020F0502020204030204" pitchFamily="34" charset="0"/>
                <a:cs typeface="Calibri" panose="020F0502020204030204" pitchFamily="34" charset="0"/>
              </a:rPr>
              <a:t>risk</a:t>
            </a:r>
            <a:endParaRPr sz="1600" dirty="0">
              <a:latin typeface="Calibri" panose="020F0502020204030204" pitchFamily="34" charset="0"/>
              <a:ea typeface="Calibri" panose="020F0502020204030204" pitchFamily="34" charset="0"/>
              <a:cs typeface="Calibri" panose="020F0502020204030204" pitchFamily="34" charset="0"/>
            </a:endParaRPr>
          </a:p>
        </p:txBody>
      </p:sp>
      <p:sp>
        <p:nvSpPr>
          <p:cNvPr id="8" name="object 8"/>
          <p:cNvSpPr txBox="1"/>
          <p:nvPr/>
        </p:nvSpPr>
        <p:spPr>
          <a:xfrm>
            <a:off x="6787133" y="4088574"/>
            <a:ext cx="4794250" cy="1220847"/>
          </a:xfrm>
          <a:prstGeom prst="rect">
            <a:avLst/>
          </a:prstGeom>
        </p:spPr>
        <p:txBody>
          <a:bodyPr vert="horz" wrap="square" lIns="0" tIns="63500" rIns="0" bIns="0" rtlCol="0">
            <a:spAutoFit/>
          </a:bodyPr>
          <a:lstStyle/>
          <a:p>
            <a:pPr marL="12700">
              <a:lnSpc>
                <a:spcPct val="100000"/>
              </a:lnSpc>
              <a:spcBef>
                <a:spcPts val="500"/>
              </a:spcBef>
            </a:pPr>
            <a:r>
              <a:rPr sz="1600" dirty="0">
                <a:latin typeface="Calibri" panose="020F0502020204030204" pitchFamily="34" charset="0"/>
                <a:ea typeface="Calibri" panose="020F0502020204030204" pitchFamily="34" charset="0"/>
                <a:cs typeface="Calibri" panose="020F0502020204030204" pitchFamily="34" charset="0"/>
              </a:rPr>
              <a:t>profile</a:t>
            </a:r>
            <a:r>
              <a:rPr sz="1600" spc="-6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has</a:t>
            </a:r>
            <a:r>
              <a:rPr sz="1600" spc="-65"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changed,</a:t>
            </a:r>
            <a:r>
              <a:rPr sz="1600" spc="-55"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indicating:</a:t>
            </a:r>
            <a:endParaRPr sz="1600" dirty="0">
              <a:latin typeface="Calibri" panose="020F0502020204030204" pitchFamily="34" charset="0"/>
              <a:ea typeface="Calibri" panose="020F0502020204030204" pitchFamily="34" charset="0"/>
              <a:cs typeface="Calibri" panose="020F0502020204030204" pitchFamily="34" charset="0"/>
            </a:endParaRPr>
          </a:p>
          <a:p>
            <a:pPr marL="240665" indent="-227965">
              <a:lnSpc>
                <a:spcPct val="100000"/>
              </a:lnSpc>
              <a:spcBef>
                <a:spcPts val="405"/>
              </a:spcBef>
              <a:buChar char="•"/>
              <a:tabLst>
                <a:tab pos="240665" algn="l"/>
              </a:tabLst>
            </a:pPr>
            <a:r>
              <a:rPr sz="1600" dirty="0">
                <a:latin typeface="Calibri" panose="020F0502020204030204" pitchFamily="34" charset="0"/>
                <a:ea typeface="Calibri" panose="020F0502020204030204" pitchFamily="34" charset="0"/>
                <a:cs typeface="Calibri" panose="020F0502020204030204" pitchFamily="34" charset="0"/>
              </a:rPr>
              <a:t>earlier</a:t>
            </a:r>
            <a:r>
              <a:rPr sz="1600" spc="1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onset</a:t>
            </a:r>
            <a:r>
              <a:rPr sz="1600" spc="-5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concentrated</a:t>
            </a:r>
            <a:r>
              <a:rPr sz="1600" spc="-4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in</a:t>
            </a:r>
            <a:r>
              <a:rPr sz="1600" spc="-25" dirty="0">
                <a:latin typeface="Calibri" panose="020F0502020204030204" pitchFamily="34" charset="0"/>
                <a:ea typeface="Calibri" panose="020F0502020204030204" pitchFamily="34" charset="0"/>
                <a:cs typeface="Calibri" panose="020F0502020204030204" pitchFamily="34" charset="0"/>
              </a:rPr>
              <a:t> </a:t>
            </a:r>
            <a:r>
              <a:rPr sz="1600" spc="-40" dirty="0">
                <a:latin typeface="Calibri" panose="020F0502020204030204" pitchFamily="34" charset="0"/>
                <a:ea typeface="Calibri" panose="020F0502020204030204" pitchFamily="34" charset="0"/>
                <a:cs typeface="Calibri" panose="020F0502020204030204" pitchFamily="34" charset="0"/>
              </a:rPr>
              <a:t>young</a:t>
            </a:r>
            <a:r>
              <a:rPr sz="1600" spc="40"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adults</a:t>
            </a:r>
            <a:endParaRPr sz="1600" dirty="0">
              <a:latin typeface="Calibri" panose="020F0502020204030204" pitchFamily="34" charset="0"/>
              <a:ea typeface="Calibri" panose="020F0502020204030204" pitchFamily="34" charset="0"/>
              <a:cs typeface="Calibri" panose="020F0502020204030204" pitchFamily="34" charset="0"/>
            </a:endParaRPr>
          </a:p>
          <a:p>
            <a:pPr marL="240665" indent="-227965">
              <a:lnSpc>
                <a:spcPct val="100000"/>
              </a:lnSpc>
              <a:spcBef>
                <a:spcPts val="335"/>
              </a:spcBef>
              <a:buChar char="•"/>
              <a:tabLst>
                <a:tab pos="240665" algn="l"/>
              </a:tabLst>
            </a:pPr>
            <a:r>
              <a:rPr sz="1600" spc="-10" dirty="0">
                <a:latin typeface="Calibri" panose="020F0502020204030204" pitchFamily="34" charset="0"/>
                <a:ea typeface="Calibri" panose="020F0502020204030204" pitchFamily="34" charset="0"/>
                <a:cs typeface="Calibri" panose="020F0502020204030204" pitchFamily="34" charset="0"/>
              </a:rPr>
              <a:t>higher</a:t>
            </a:r>
            <a:r>
              <a:rPr sz="1600" spc="-145" dirty="0">
                <a:latin typeface="Calibri" panose="020F0502020204030204" pitchFamily="34" charset="0"/>
                <a:ea typeface="Calibri" panose="020F0502020204030204" pitchFamily="34" charset="0"/>
                <a:cs typeface="Calibri" panose="020F0502020204030204" pitchFamily="34" charset="0"/>
              </a:rPr>
              <a:t> </a:t>
            </a:r>
            <a:r>
              <a:rPr sz="1600" spc="45" dirty="0">
                <a:latin typeface="Calibri" panose="020F0502020204030204" pitchFamily="34" charset="0"/>
                <a:ea typeface="Calibri" panose="020F0502020204030204" pitchFamily="34" charset="0"/>
                <a:cs typeface="Calibri" panose="020F0502020204030204" pitchFamily="34" charset="0"/>
              </a:rPr>
              <a:t>clinical</a:t>
            </a:r>
            <a:r>
              <a:rPr sz="1600" spc="-70"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complexity</a:t>
            </a:r>
            <a:endParaRPr sz="1600" dirty="0">
              <a:latin typeface="Calibri" panose="020F0502020204030204" pitchFamily="34" charset="0"/>
              <a:ea typeface="Calibri" panose="020F0502020204030204" pitchFamily="34" charset="0"/>
              <a:cs typeface="Calibri" panose="020F0502020204030204" pitchFamily="34" charset="0"/>
            </a:endParaRPr>
          </a:p>
          <a:p>
            <a:pPr marL="240665" indent="-227965">
              <a:lnSpc>
                <a:spcPct val="100000"/>
              </a:lnSpc>
              <a:spcBef>
                <a:spcPts val="409"/>
              </a:spcBef>
              <a:buChar char="•"/>
              <a:tabLst>
                <a:tab pos="240665" algn="l"/>
              </a:tabLst>
            </a:pPr>
            <a:r>
              <a:rPr sz="1600" spc="-25" dirty="0">
                <a:latin typeface="Calibri" panose="020F0502020204030204" pitchFamily="34" charset="0"/>
                <a:ea typeface="Calibri" panose="020F0502020204030204" pitchFamily="34" charset="0"/>
                <a:cs typeface="Calibri" panose="020F0502020204030204" pitchFamily="34" charset="0"/>
              </a:rPr>
              <a:t>greater</a:t>
            </a:r>
            <a:r>
              <a:rPr sz="1600" spc="1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functional and</a:t>
            </a:r>
            <a:r>
              <a:rPr sz="1600" spc="50"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cognitive</a:t>
            </a:r>
            <a:r>
              <a:rPr sz="1600" spc="-55"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impairment</a:t>
            </a:r>
            <a:endParaRPr sz="1600" dirty="0">
              <a:latin typeface="Calibri" panose="020F0502020204030204" pitchFamily="34" charset="0"/>
              <a:ea typeface="Calibri" panose="020F0502020204030204" pitchFamily="34" charset="0"/>
              <a:cs typeface="Calibri" panose="020F0502020204030204" pitchFamily="34" charset="0"/>
            </a:endParaRPr>
          </a:p>
        </p:txBody>
      </p:sp>
      <p:sp>
        <p:nvSpPr>
          <p:cNvPr id="9" name="object 9"/>
          <p:cNvSpPr txBox="1"/>
          <p:nvPr/>
        </p:nvSpPr>
        <p:spPr>
          <a:xfrm>
            <a:off x="6787133" y="5461317"/>
            <a:ext cx="5108575" cy="521938"/>
          </a:xfrm>
          <a:prstGeom prst="rect">
            <a:avLst/>
          </a:prstGeom>
        </p:spPr>
        <p:txBody>
          <a:bodyPr vert="horz" wrap="square" lIns="0" tIns="16510" rIns="0" bIns="0" rtlCol="0">
            <a:spAutoFit/>
          </a:bodyPr>
          <a:lstStyle/>
          <a:p>
            <a:pPr marL="240665" indent="-227965">
              <a:lnSpc>
                <a:spcPct val="100000"/>
              </a:lnSpc>
              <a:spcBef>
                <a:spcPts val="130"/>
              </a:spcBef>
              <a:buChar char="•"/>
              <a:tabLst>
                <a:tab pos="240665" algn="l"/>
              </a:tabLst>
            </a:pPr>
            <a:r>
              <a:rPr sz="1600" spc="-10" dirty="0">
                <a:latin typeface="Calibri" panose="020F0502020204030204" pitchFamily="34" charset="0"/>
                <a:ea typeface="Calibri" panose="020F0502020204030204" pitchFamily="34" charset="0"/>
                <a:cs typeface="Calibri" panose="020F0502020204030204" pitchFamily="34" charset="0"/>
              </a:rPr>
              <a:t>longer</a:t>
            </a:r>
            <a:r>
              <a:rPr sz="1600" spc="-50"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expected</a:t>
            </a:r>
            <a:r>
              <a:rPr sz="1600" spc="-100" dirty="0">
                <a:latin typeface="Calibri" panose="020F0502020204030204" pitchFamily="34" charset="0"/>
                <a:ea typeface="Calibri" panose="020F0502020204030204" pitchFamily="34" charset="0"/>
                <a:cs typeface="Calibri" panose="020F0502020204030204" pitchFamily="34" charset="0"/>
              </a:rPr>
              <a:t> </a:t>
            </a:r>
            <a:r>
              <a:rPr sz="1600" spc="50" dirty="0">
                <a:latin typeface="Calibri" panose="020F0502020204030204" pitchFamily="34" charset="0"/>
                <a:ea typeface="Calibri" panose="020F0502020204030204" pitchFamily="34" charset="0"/>
                <a:cs typeface="Calibri" panose="020F0502020204030204" pitchFamily="34" charset="0"/>
              </a:rPr>
              <a:t>claim</a:t>
            </a:r>
            <a:r>
              <a:rPr sz="1600" spc="-4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duration</a:t>
            </a:r>
            <a:r>
              <a:rPr sz="1600" spc="-85" dirty="0">
                <a:latin typeface="Calibri" panose="020F0502020204030204" pitchFamily="34" charset="0"/>
                <a:ea typeface="Calibri" panose="020F0502020204030204" pitchFamily="34" charset="0"/>
                <a:cs typeface="Calibri" panose="020F0502020204030204" pitchFamily="34" charset="0"/>
              </a:rPr>
              <a:t> </a:t>
            </a:r>
            <a:r>
              <a:rPr sz="1600" dirty="0">
                <a:latin typeface="Calibri" panose="020F0502020204030204" pitchFamily="34" charset="0"/>
                <a:ea typeface="Calibri" panose="020F0502020204030204" pitchFamily="34" charset="0"/>
                <a:cs typeface="Calibri" panose="020F0502020204030204" pitchFamily="34" charset="0"/>
              </a:rPr>
              <a:t>and</a:t>
            </a:r>
            <a:r>
              <a:rPr sz="1600" spc="-100" dirty="0">
                <a:latin typeface="Calibri" panose="020F0502020204030204" pitchFamily="34" charset="0"/>
                <a:ea typeface="Calibri" panose="020F0502020204030204" pitchFamily="34" charset="0"/>
                <a:cs typeface="Calibri" panose="020F0502020204030204" pitchFamily="34" charset="0"/>
              </a:rPr>
              <a:t> </a:t>
            </a:r>
            <a:r>
              <a:rPr sz="1600" spc="-10" dirty="0">
                <a:latin typeface="Calibri" panose="020F0502020204030204" pitchFamily="34" charset="0"/>
                <a:ea typeface="Calibri" panose="020F0502020204030204" pitchFamily="34" charset="0"/>
                <a:cs typeface="Calibri" panose="020F0502020204030204" pitchFamily="34" charset="0"/>
              </a:rPr>
              <a:t>recurrence</a:t>
            </a:r>
            <a:endParaRPr lang="en-US" sz="1600" spc="-10" dirty="0">
              <a:latin typeface="Calibri" panose="020F0502020204030204" pitchFamily="34" charset="0"/>
              <a:ea typeface="Calibri" panose="020F0502020204030204" pitchFamily="34" charset="0"/>
              <a:cs typeface="Calibri" panose="020F0502020204030204" pitchFamily="34" charset="0"/>
            </a:endParaRPr>
          </a:p>
          <a:p>
            <a:pPr marL="12700">
              <a:lnSpc>
                <a:spcPct val="100000"/>
              </a:lnSpc>
              <a:spcBef>
                <a:spcPts val="130"/>
              </a:spcBef>
              <a:tabLst>
                <a:tab pos="240665" algn="l"/>
              </a:tabLst>
            </a:pPr>
            <a:endParaRPr sz="1600" dirty="0">
              <a:latin typeface="Calibri" panose="020F0502020204030204" pitchFamily="34" charset="0"/>
              <a:ea typeface="Calibri" panose="020F0502020204030204" pitchFamily="34" charset="0"/>
              <a:cs typeface="Calibri" panose="020F0502020204030204" pitchFamily="34" charset="0"/>
            </a:endParaRPr>
          </a:p>
        </p:txBody>
      </p:sp>
      <p:sp>
        <p:nvSpPr>
          <p:cNvPr id="10" name="object 10"/>
          <p:cNvSpPr txBox="1"/>
          <p:nvPr/>
        </p:nvSpPr>
        <p:spPr>
          <a:xfrm>
            <a:off x="7011399" y="5760758"/>
            <a:ext cx="955675" cy="262251"/>
          </a:xfrm>
          <a:prstGeom prst="rect">
            <a:avLst/>
          </a:prstGeom>
        </p:spPr>
        <p:txBody>
          <a:bodyPr vert="horz" wrap="square" lIns="0" tIns="15875" rIns="0" bIns="0" rtlCol="0">
            <a:spAutoFit/>
          </a:bodyPr>
          <a:lstStyle/>
          <a:p>
            <a:pPr marL="12700">
              <a:lnSpc>
                <a:spcPct val="100000"/>
              </a:lnSpc>
              <a:spcBef>
                <a:spcPts val="125"/>
              </a:spcBef>
            </a:pPr>
            <a:r>
              <a:rPr sz="1600" spc="-10" dirty="0">
                <a:latin typeface="Calibri" panose="020F0502020204030204" pitchFamily="34" charset="0"/>
                <a:ea typeface="Calibri" panose="020F0502020204030204" pitchFamily="34" charset="0"/>
                <a:cs typeface="Calibri" panose="020F0502020204030204" pitchFamily="34" charset="0"/>
              </a:rPr>
              <a:t>potential</a:t>
            </a:r>
            <a:endParaRPr sz="16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2" name="object 12"/>
          <p:cNvGraphicFramePr>
            <a:graphicFrameLocks noGrp="1"/>
          </p:cNvGraphicFramePr>
          <p:nvPr>
            <p:extLst>
              <p:ext uri="{D42A27DB-BD31-4B8C-83A1-F6EECF244321}">
                <p14:modId xmlns:p14="http://schemas.microsoft.com/office/powerpoint/2010/main" val="1516708518"/>
              </p:ext>
            </p:extLst>
          </p:nvPr>
        </p:nvGraphicFramePr>
        <p:xfrm>
          <a:off x="7387027" y="2540702"/>
          <a:ext cx="2477135" cy="1192530"/>
        </p:xfrm>
        <a:graphic>
          <a:graphicData uri="http://schemas.openxmlformats.org/drawingml/2006/table">
            <a:tbl>
              <a:tblPr firstRow="1" bandRow="1">
                <a:tableStyleId>{2D5ABB26-0587-4C30-8999-92F81FD0307C}</a:tableStyleId>
              </a:tblPr>
              <a:tblGrid>
                <a:gridCol w="1025525">
                  <a:extLst>
                    <a:ext uri="{9D8B030D-6E8A-4147-A177-3AD203B41FA5}">
                      <a16:colId xmlns:a16="http://schemas.microsoft.com/office/drawing/2014/main" val="20000"/>
                    </a:ext>
                  </a:extLst>
                </a:gridCol>
                <a:gridCol w="800735">
                  <a:extLst>
                    <a:ext uri="{9D8B030D-6E8A-4147-A177-3AD203B41FA5}">
                      <a16:colId xmlns:a16="http://schemas.microsoft.com/office/drawing/2014/main" val="20001"/>
                    </a:ext>
                  </a:extLst>
                </a:gridCol>
                <a:gridCol w="650875">
                  <a:extLst>
                    <a:ext uri="{9D8B030D-6E8A-4147-A177-3AD203B41FA5}">
                      <a16:colId xmlns:a16="http://schemas.microsoft.com/office/drawing/2014/main" val="20002"/>
                    </a:ext>
                  </a:extLst>
                </a:gridCol>
              </a:tblGrid>
              <a:tr h="276225">
                <a:tc>
                  <a:txBody>
                    <a:bodyPr/>
                    <a:lstStyle/>
                    <a:p>
                      <a:pPr marL="31750">
                        <a:lnSpc>
                          <a:spcPts val="1710"/>
                        </a:lnSpc>
                      </a:pPr>
                      <a:r>
                        <a:rPr sz="1500" spc="-10" dirty="0">
                          <a:latin typeface="Calibri" panose="020F0502020204030204" pitchFamily="34" charset="0"/>
                          <a:ea typeface="Calibri" panose="020F0502020204030204" pitchFamily="34" charset="0"/>
                          <a:cs typeface="Calibri" panose="020F0502020204030204" pitchFamily="34" charset="0"/>
                        </a:rPr>
                        <a:t>Severity</a:t>
                      </a:r>
                      <a:endParaRPr sz="1500">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170815">
                        <a:lnSpc>
                          <a:spcPts val="1710"/>
                        </a:lnSpc>
                      </a:pPr>
                      <a:r>
                        <a:rPr sz="1500" spc="-20" dirty="0">
                          <a:latin typeface="Calibri" panose="020F0502020204030204" pitchFamily="34" charset="0"/>
                          <a:ea typeface="Calibri" panose="020F0502020204030204" pitchFamily="34" charset="0"/>
                          <a:cs typeface="Calibri" panose="020F0502020204030204" pitchFamily="34" charset="0"/>
                        </a:rPr>
                        <a:t>2007</a:t>
                      </a:r>
                      <a:endParaRPr sz="1500" dirty="0">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211454">
                        <a:lnSpc>
                          <a:spcPts val="1710"/>
                        </a:lnSpc>
                      </a:pPr>
                      <a:r>
                        <a:rPr sz="1500" spc="-20" dirty="0">
                          <a:latin typeface="Calibri" panose="020F0502020204030204" pitchFamily="34" charset="0"/>
                          <a:ea typeface="Calibri" panose="020F0502020204030204" pitchFamily="34" charset="0"/>
                          <a:cs typeface="Calibri" panose="020F0502020204030204" pitchFamily="34" charset="0"/>
                        </a:rPr>
                        <a:t>2022</a:t>
                      </a:r>
                      <a:endParaRPr sz="1500">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0000"/>
                  </a:ext>
                </a:extLst>
              </a:tr>
              <a:tr h="320040">
                <a:tc>
                  <a:txBody>
                    <a:bodyPr/>
                    <a:lstStyle/>
                    <a:p>
                      <a:pPr marL="31750">
                        <a:lnSpc>
                          <a:spcPct val="100000"/>
                        </a:lnSpc>
                        <a:spcBef>
                          <a:spcPts val="254"/>
                        </a:spcBef>
                      </a:pPr>
                      <a:r>
                        <a:rPr sz="1500" b="1" spc="-20" dirty="0">
                          <a:latin typeface="Calibri" panose="020F0502020204030204" pitchFamily="34" charset="0"/>
                          <a:ea typeface="Calibri" panose="020F0502020204030204" pitchFamily="34" charset="0"/>
                          <a:cs typeface="Calibri" panose="020F0502020204030204" pitchFamily="34" charset="0"/>
                        </a:rPr>
                        <a:t>Mild</a:t>
                      </a:r>
                      <a:endParaRPr sz="1500">
                        <a:latin typeface="Calibri" panose="020F0502020204030204" pitchFamily="34" charset="0"/>
                        <a:ea typeface="Calibri" panose="020F0502020204030204" pitchFamily="34" charset="0"/>
                        <a:cs typeface="Calibri" panose="020F0502020204030204" pitchFamily="34" charset="0"/>
                      </a:endParaRPr>
                    </a:p>
                  </a:txBody>
                  <a:tcPr marL="0" marR="0" marT="32384" marB="0"/>
                </a:tc>
                <a:tc>
                  <a:txBody>
                    <a:bodyPr/>
                    <a:lstStyle/>
                    <a:p>
                      <a:pPr marL="170815">
                        <a:lnSpc>
                          <a:spcPct val="100000"/>
                        </a:lnSpc>
                        <a:spcBef>
                          <a:spcPts val="254"/>
                        </a:spcBef>
                      </a:pPr>
                      <a:r>
                        <a:rPr sz="1500" b="1" spc="-20" dirty="0">
                          <a:latin typeface="Calibri" panose="020F0502020204030204" pitchFamily="34" charset="0"/>
                          <a:ea typeface="Calibri" panose="020F0502020204030204" pitchFamily="34" charset="0"/>
                          <a:cs typeface="Calibri" panose="020F0502020204030204" pitchFamily="34" charset="0"/>
                        </a:rPr>
                        <a:t>9.3%</a:t>
                      </a:r>
                      <a:endParaRPr sz="1500">
                        <a:latin typeface="Calibri" panose="020F0502020204030204" pitchFamily="34" charset="0"/>
                        <a:ea typeface="Calibri" panose="020F0502020204030204" pitchFamily="34" charset="0"/>
                        <a:cs typeface="Calibri" panose="020F0502020204030204" pitchFamily="34" charset="0"/>
                      </a:endParaRPr>
                    </a:p>
                  </a:txBody>
                  <a:tcPr marL="0" marR="0" marT="32384" marB="0"/>
                </a:tc>
                <a:tc>
                  <a:txBody>
                    <a:bodyPr/>
                    <a:lstStyle/>
                    <a:p>
                      <a:pPr marL="211454">
                        <a:lnSpc>
                          <a:spcPct val="100000"/>
                        </a:lnSpc>
                        <a:spcBef>
                          <a:spcPts val="254"/>
                        </a:spcBef>
                      </a:pPr>
                      <a:r>
                        <a:rPr sz="1500" b="1" spc="-25" dirty="0">
                          <a:latin typeface="Calibri" panose="020F0502020204030204" pitchFamily="34" charset="0"/>
                          <a:ea typeface="Calibri" panose="020F0502020204030204" pitchFamily="34" charset="0"/>
                          <a:cs typeface="Calibri" panose="020F0502020204030204" pitchFamily="34" charset="0"/>
                        </a:rPr>
                        <a:t>7%</a:t>
                      </a:r>
                      <a:endParaRPr sz="1500">
                        <a:latin typeface="Calibri" panose="020F0502020204030204" pitchFamily="34" charset="0"/>
                        <a:ea typeface="Calibri" panose="020F0502020204030204" pitchFamily="34" charset="0"/>
                        <a:cs typeface="Calibri" panose="020F0502020204030204" pitchFamily="34" charset="0"/>
                      </a:endParaRPr>
                    </a:p>
                  </a:txBody>
                  <a:tcPr marL="0" marR="0" marT="32384" marB="0"/>
                </a:tc>
                <a:extLst>
                  <a:ext uri="{0D108BD9-81ED-4DB2-BD59-A6C34878D82A}">
                    <a16:rowId xmlns:a16="http://schemas.microsoft.com/office/drawing/2014/main" val="10001"/>
                  </a:ext>
                </a:extLst>
              </a:tr>
              <a:tr h="320040">
                <a:tc>
                  <a:txBody>
                    <a:bodyPr/>
                    <a:lstStyle/>
                    <a:p>
                      <a:pPr marL="31750">
                        <a:lnSpc>
                          <a:spcPct val="100000"/>
                        </a:lnSpc>
                        <a:spcBef>
                          <a:spcPts val="254"/>
                        </a:spcBef>
                      </a:pPr>
                      <a:r>
                        <a:rPr sz="1500" b="1" spc="-10" dirty="0">
                          <a:latin typeface="Calibri" panose="020F0502020204030204" pitchFamily="34" charset="0"/>
                          <a:ea typeface="Calibri" panose="020F0502020204030204" pitchFamily="34" charset="0"/>
                          <a:cs typeface="Calibri" panose="020F0502020204030204" pitchFamily="34" charset="0"/>
                        </a:rPr>
                        <a:t>Moderate</a:t>
                      </a:r>
                      <a:endParaRPr sz="1500" dirty="0">
                        <a:latin typeface="Calibri" panose="020F0502020204030204" pitchFamily="34" charset="0"/>
                        <a:ea typeface="Calibri" panose="020F0502020204030204" pitchFamily="34" charset="0"/>
                        <a:cs typeface="Calibri" panose="020F0502020204030204" pitchFamily="34" charset="0"/>
                      </a:endParaRPr>
                    </a:p>
                  </a:txBody>
                  <a:tcPr marL="0" marR="0" marT="32384" marB="0"/>
                </a:tc>
                <a:tc>
                  <a:txBody>
                    <a:bodyPr/>
                    <a:lstStyle/>
                    <a:p>
                      <a:pPr marL="170815">
                        <a:lnSpc>
                          <a:spcPct val="100000"/>
                        </a:lnSpc>
                        <a:spcBef>
                          <a:spcPts val="254"/>
                        </a:spcBef>
                      </a:pPr>
                      <a:r>
                        <a:rPr sz="1500" b="1" spc="-20" dirty="0">
                          <a:latin typeface="Calibri" panose="020F0502020204030204" pitchFamily="34" charset="0"/>
                          <a:ea typeface="Calibri" panose="020F0502020204030204" pitchFamily="34" charset="0"/>
                          <a:cs typeface="Calibri" panose="020F0502020204030204" pitchFamily="34" charset="0"/>
                        </a:rPr>
                        <a:t>6.6%</a:t>
                      </a:r>
                      <a:endParaRPr sz="1500">
                        <a:latin typeface="Calibri" panose="020F0502020204030204" pitchFamily="34" charset="0"/>
                        <a:ea typeface="Calibri" panose="020F0502020204030204" pitchFamily="34" charset="0"/>
                        <a:cs typeface="Calibri" panose="020F0502020204030204" pitchFamily="34" charset="0"/>
                      </a:endParaRPr>
                    </a:p>
                  </a:txBody>
                  <a:tcPr marL="0" marR="0" marT="32384" marB="0"/>
                </a:tc>
                <a:tc>
                  <a:txBody>
                    <a:bodyPr/>
                    <a:lstStyle/>
                    <a:p>
                      <a:pPr marL="211454">
                        <a:lnSpc>
                          <a:spcPct val="100000"/>
                        </a:lnSpc>
                        <a:spcBef>
                          <a:spcPts val="254"/>
                        </a:spcBef>
                      </a:pPr>
                      <a:r>
                        <a:rPr sz="1500" b="1" spc="-25" dirty="0">
                          <a:latin typeface="Calibri" panose="020F0502020204030204" pitchFamily="34" charset="0"/>
                          <a:ea typeface="Calibri" panose="020F0502020204030204" pitchFamily="34" charset="0"/>
                          <a:cs typeface="Calibri" panose="020F0502020204030204" pitchFamily="34" charset="0"/>
                        </a:rPr>
                        <a:t>9%</a:t>
                      </a:r>
                      <a:endParaRPr sz="1500">
                        <a:latin typeface="Calibri" panose="020F0502020204030204" pitchFamily="34" charset="0"/>
                        <a:ea typeface="Calibri" panose="020F0502020204030204" pitchFamily="34" charset="0"/>
                        <a:cs typeface="Calibri" panose="020F0502020204030204" pitchFamily="34" charset="0"/>
                      </a:endParaRPr>
                    </a:p>
                  </a:txBody>
                  <a:tcPr marL="0" marR="0" marT="32384" marB="0"/>
                </a:tc>
                <a:extLst>
                  <a:ext uri="{0D108BD9-81ED-4DB2-BD59-A6C34878D82A}">
                    <a16:rowId xmlns:a16="http://schemas.microsoft.com/office/drawing/2014/main" val="10002"/>
                  </a:ext>
                </a:extLst>
              </a:tr>
              <a:tr h="276225">
                <a:tc>
                  <a:txBody>
                    <a:bodyPr/>
                    <a:lstStyle/>
                    <a:p>
                      <a:pPr marL="31750">
                        <a:lnSpc>
                          <a:spcPct val="100000"/>
                        </a:lnSpc>
                        <a:spcBef>
                          <a:spcPts val="254"/>
                        </a:spcBef>
                      </a:pPr>
                      <a:r>
                        <a:rPr sz="1500" b="1" spc="-10" dirty="0">
                          <a:latin typeface="Calibri" panose="020F0502020204030204" pitchFamily="34" charset="0"/>
                          <a:ea typeface="Calibri" panose="020F0502020204030204" pitchFamily="34" charset="0"/>
                          <a:cs typeface="Calibri" panose="020F0502020204030204" pitchFamily="34" charset="0"/>
                        </a:rPr>
                        <a:t>Severe</a:t>
                      </a:r>
                      <a:endParaRPr sz="1500">
                        <a:latin typeface="Calibri" panose="020F0502020204030204" pitchFamily="34" charset="0"/>
                        <a:ea typeface="Calibri" panose="020F0502020204030204" pitchFamily="34" charset="0"/>
                        <a:cs typeface="Calibri" panose="020F0502020204030204" pitchFamily="34" charset="0"/>
                      </a:endParaRPr>
                    </a:p>
                  </a:txBody>
                  <a:tcPr marL="0" marR="0" marT="32384" marB="0"/>
                </a:tc>
                <a:tc>
                  <a:txBody>
                    <a:bodyPr/>
                    <a:lstStyle/>
                    <a:p>
                      <a:pPr marL="170815">
                        <a:lnSpc>
                          <a:spcPct val="100000"/>
                        </a:lnSpc>
                        <a:spcBef>
                          <a:spcPts val="254"/>
                        </a:spcBef>
                      </a:pPr>
                      <a:r>
                        <a:rPr sz="1500" b="1" spc="-20" dirty="0">
                          <a:latin typeface="Calibri" panose="020F0502020204030204" pitchFamily="34" charset="0"/>
                          <a:ea typeface="Calibri" panose="020F0502020204030204" pitchFamily="34" charset="0"/>
                          <a:cs typeface="Calibri" panose="020F0502020204030204" pitchFamily="34" charset="0"/>
                        </a:rPr>
                        <a:t>4.1%</a:t>
                      </a:r>
                      <a:endParaRPr sz="1500">
                        <a:latin typeface="Calibri" panose="020F0502020204030204" pitchFamily="34" charset="0"/>
                        <a:ea typeface="Calibri" panose="020F0502020204030204" pitchFamily="34" charset="0"/>
                        <a:cs typeface="Calibri" panose="020F0502020204030204" pitchFamily="34" charset="0"/>
                      </a:endParaRPr>
                    </a:p>
                  </a:txBody>
                  <a:tcPr marL="0" marR="0" marT="32384" marB="0"/>
                </a:tc>
                <a:tc>
                  <a:txBody>
                    <a:bodyPr/>
                    <a:lstStyle/>
                    <a:p>
                      <a:pPr marL="211454">
                        <a:lnSpc>
                          <a:spcPct val="100000"/>
                        </a:lnSpc>
                        <a:spcBef>
                          <a:spcPts val="254"/>
                        </a:spcBef>
                      </a:pPr>
                      <a:r>
                        <a:rPr sz="1500" b="1" spc="-25" dirty="0">
                          <a:latin typeface="Calibri" panose="020F0502020204030204" pitchFamily="34" charset="0"/>
                          <a:ea typeface="Calibri" panose="020F0502020204030204" pitchFamily="34" charset="0"/>
                          <a:cs typeface="Calibri" panose="020F0502020204030204" pitchFamily="34" charset="0"/>
                        </a:rPr>
                        <a:t>7%</a:t>
                      </a:r>
                      <a:endParaRPr sz="1500" dirty="0">
                        <a:latin typeface="Calibri" panose="020F0502020204030204" pitchFamily="34" charset="0"/>
                        <a:ea typeface="Calibri" panose="020F0502020204030204" pitchFamily="34" charset="0"/>
                        <a:cs typeface="Calibri" panose="020F0502020204030204" pitchFamily="34" charset="0"/>
                      </a:endParaRPr>
                    </a:p>
                  </a:txBody>
                  <a:tcPr marL="0" marR="0" marT="32384" marB="0"/>
                </a:tc>
                <a:extLst>
                  <a:ext uri="{0D108BD9-81ED-4DB2-BD59-A6C34878D82A}">
                    <a16:rowId xmlns:a16="http://schemas.microsoft.com/office/drawing/2014/main" val="10003"/>
                  </a:ext>
                </a:extLst>
              </a:tr>
            </a:tbl>
          </a:graphicData>
        </a:graphic>
      </p:graphicFrame>
      <p:sp>
        <p:nvSpPr>
          <p:cNvPr id="13" name="TextBox 12">
            <a:extLst>
              <a:ext uri="{FF2B5EF4-FFF2-40B4-BE49-F238E27FC236}">
                <a16:creationId xmlns:a16="http://schemas.microsoft.com/office/drawing/2014/main" id="{EBCC2B91-C0BF-D9F3-17AE-77A526AE33CF}"/>
              </a:ext>
            </a:extLst>
          </p:cNvPr>
          <p:cNvSpPr txBox="1"/>
          <p:nvPr/>
        </p:nvSpPr>
        <p:spPr>
          <a:xfrm>
            <a:off x="576532" y="328068"/>
            <a:ext cx="8933554" cy="438903"/>
          </a:xfrm>
          <a:prstGeom prst="rect">
            <a:avLst/>
          </a:prstGeom>
          <a:noFill/>
        </p:spPr>
        <p:txBody>
          <a:bodyPr wrap="square" lIns="0" tIns="0" rIns="0" bIns="0">
            <a:spAutoFit/>
          </a:bodyPr>
          <a:lstStyle/>
          <a:p>
            <a:pPr algn="l"/>
            <a:r>
              <a:rPr lang="en-AU" sz="2852" b="1" dirty="0">
                <a:latin typeface="Calibri" panose="020F0502020204030204" pitchFamily="34" charset="0"/>
              </a:rPr>
              <a:t>2007 vs 2022 Mental Health Survey Comparison</a:t>
            </a:r>
            <a:endParaRPr sz="2852" b="1" dirty="0">
              <a:latin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A0BE16-AC9E-D1F0-4BDF-BEC459633E5E}"/>
              </a:ext>
            </a:extLst>
          </p:cNvPr>
          <p:cNvSpPr>
            <a:spLocks noGrp="1"/>
          </p:cNvSpPr>
          <p:nvPr>
            <p:ph type="sldNum" sz="quarter" idx="12"/>
          </p:nvPr>
        </p:nvSpPr>
        <p:spPr/>
        <p:txBody>
          <a:bodyPr/>
          <a:lstStyle/>
          <a:p>
            <a:fld id="{741AFF56-1126-4107-9C02-BC0EFBF16431}" type="slidenum">
              <a:rPr lang="en-GB" smtClean="0"/>
              <a:t>12</a:t>
            </a:fld>
            <a:endParaRPr lang="en-GB"/>
          </a:p>
        </p:txBody>
      </p:sp>
      <p:sp>
        <p:nvSpPr>
          <p:cNvPr id="6" name="TextBox 5">
            <a:extLst>
              <a:ext uri="{FF2B5EF4-FFF2-40B4-BE49-F238E27FC236}">
                <a16:creationId xmlns:a16="http://schemas.microsoft.com/office/drawing/2014/main" id="{A7B85676-B1CA-4735-A6FB-B4C11CE2947F}"/>
              </a:ext>
            </a:extLst>
          </p:cNvPr>
          <p:cNvSpPr txBox="1"/>
          <p:nvPr/>
        </p:nvSpPr>
        <p:spPr>
          <a:xfrm>
            <a:off x="933006" y="419991"/>
            <a:ext cx="9518799" cy="584775"/>
          </a:xfrm>
          <a:prstGeom prst="rect">
            <a:avLst/>
          </a:prstGeom>
          <a:noFill/>
        </p:spPr>
        <p:txBody>
          <a:bodyPr wrap="square">
            <a:spAutoFit/>
          </a:bodyPr>
          <a:lstStyle/>
          <a:p>
            <a:r>
              <a:rPr lang="en-AU" sz="3200" b="1" dirty="0">
                <a:latin typeface="Calibri" panose="020F0502020204030204" pitchFamily="34" charset="0"/>
              </a:rPr>
              <a:t>Survival framework: Onset as a Time-to-Event Process</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B5788C5-1357-73AC-84C1-6794AB5DCFD9}"/>
                  </a:ext>
                </a:extLst>
              </p:cNvPr>
              <p:cNvSpPr txBox="1"/>
              <p:nvPr/>
            </p:nvSpPr>
            <p:spPr>
              <a:xfrm>
                <a:off x="1395522" y="1851793"/>
                <a:ext cx="8593765" cy="112139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𝑁</m:t>
                          </m:r>
                        </m:e>
                        <m:sub>
                          <m:r>
                            <a:rPr lang="en-US" i="1">
                              <a:latin typeface="Cambria Math" panose="02040503050406030204" pitchFamily="18" charset="0"/>
                            </a:rPr>
                            <m:t>𝑚</m:t>
                          </m:r>
                        </m:sub>
                        <m:sup>
                          <m:r>
                            <a:rPr lang="en-US" i="1">
                              <a:latin typeface="Cambria Math" panose="02040503050406030204" pitchFamily="18" charset="0"/>
                            </a:rPr>
                            <m:t>𝑤</m:t>
                          </m:r>
                        </m:sup>
                      </m:sSubSup>
                      <m:r>
                        <a:rPr lang="en-US" i="0">
                          <a:latin typeface="Cambria Math" panose="02040503050406030204" pitchFamily="18" charset="0"/>
                        </a:rPr>
                        <m:t>=</m:t>
                      </m:r>
                      <m:nary>
                        <m:naryPr>
                          <m:chr m:val="∑"/>
                          <m:limLoc m:val="subSup"/>
                          <m:ctrlPr>
                            <a:rPr lang="en-US" i="1">
                              <a:latin typeface="Cambria Math" panose="02040503050406030204" pitchFamily="18" charset="0"/>
                            </a:rPr>
                          </m:ctrlPr>
                        </m:naryPr>
                        <m:sub>
                          <m:r>
                            <a:rPr lang="en-US" i="1">
                              <a:latin typeface="Cambria Math" panose="02040503050406030204" pitchFamily="18" charset="0"/>
                            </a:rPr>
                            <m:t>𝑖</m:t>
                          </m:r>
                          <m:r>
                            <a:rPr lang="en-US" i="0">
                              <a:latin typeface="Cambria Math" panose="02040503050406030204" pitchFamily="18" charset="0"/>
                            </a:rPr>
                            <m:t>=1</m:t>
                          </m:r>
                        </m:sub>
                        <m:sup>
                          <m:r>
                            <a:rPr lang="en-US" i="1">
                              <a:latin typeface="Cambria Math" panose="02040503050406030204" pitchFamily="18" charset="0"/>
                            </a:rPr>
                            <m:t>𝑛</m:t>
                          </m:r>
                        </m:sup>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e>
                      </m:nary>
                      <m:r>
                        <a:rPr lang="en-US" i="0">
                          <a:latin typeface="Cambria Math" panose="02040503050406030204" pitchFamily="18" charset="0"/>
                        </a:rPr>
                        <m:t> 1</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𝑌</m:t>
                              </m:r>
                            </m:e>
                            <m:sub>
                              <m:r>
                                <a:rPr lang="en-US" i="1">
                                  <a:latin typeface="Cambria Math" panose="02040503050406030204" pitchFamily="18" charset="0"/>
                                </a:rPr>
                                <m:t>𝑖</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𝑡</m:t>
                              </m:r>
                            </m:e>
                            <m:sub>
                              <m:d>
                                <m:dPr>
                                  <m:ctrlPr>
                                    <a:rPr lang="en-US" i="1">
                                      <a:latin typeface="Cambria Math" panose="02040503050406030204" pitchFamily="18" charset="0"/>
                                    </a:rPr>
                                  </m:ctrlPr>
                                </m:dPr>
                                <m:e>
                                  <m:r>
                                    <a:rPr lang="en-US" i="1">
                                      <a:latin typeface="Cambria Math" panose="02040503050406030204" pitchFamily="18" charset="0"/>
                                    </a:rPr>
                                    <m:t>𝑚</m:t>
                                  </m:r>
                                </m:e>
                              </m:d>
                            </m:sub>
                          </m:sSub>
                        </m:e>
                      </m:d>
                      <m:r>
                        <a:rPr lang="en-AU" b="0" i="0" smtClean="0">
                          <a:latin typeface="Cambria Math" panose="02040503050406030204" pitchFamily="18" charset="0"/>
                        </a:rPr>
                        <m:t>,</m:t>
                      </m:r>
                      <m:sSubSup>
                        <m:sSubSupPr>
                          <m:ctrlPr>
                            <a:rPr lang="en-AU" i="1">
                              <a:latin typeface="Cambria Math" panose="02040503050406030204" pitchFamily="18" charset="0"/>
                            </a:rPr>
                          </m:ctrlPr>
                        </m:sSubSupPr>
                        <m:e>
                          <m:r>
                            <a:rPr lang="en-AU" i="1">
                              <a:latin typeface="Cambria Math" panose="02040503050406030204" pitchFamily="18" charset="0"/>
                            </a:rPr>
                            <m:t>𝐷</m:t>
                          </m:r>
                        </m:e>
                        <m:sub>
                          <m:r>
                            <a:rPr lang="en-AU" i="1">
                              <a:latin typeface="Cambria Math" panose="02040503050406030204" pitchFamily="18" charset="0"/>
                            </a:rPr>
                            <m:t>𝑚</m:t>
                          </m:r>
                        </m:sub>
                        <m:sup>
                          <m:r>
                            <a:rPr lang="en-AU" i="1">
                              <a:latin typeface="Cambria Math" panose="02040503050406030204" pitchFamily="18" charset="0"/>
                            </a:rPr>
                            <m:t>𝑤</m:t>
                          </m:r>
                        </m:sup>
                      </m:sSubSup>
                      <m:r>
                        <a:rPr lang="en-AU" i="1">
                          <a:latin typeface="Cambria Math" panose="02040503050406030204" pitchFamily="18" charset="0"/>
                        </a:rPr>
                        <m:t>=</m:t>
                      </m:r>
                      <m:nary>
                        <m:naryPr>
                          <m:chr m:val="∑"/>
                          <m:ctrlPr>
                            <a:rPr lang="en-AU" i="1">
                              <a:latin typeface="Cambria Math" panose="02040503050406030204" pitchFamily="18" charset="0"/>
                            </a:rPr>
                          </m:ctrlPr>
                        </m:naryPr>
                        <m:sub>
                          <m:r>
                            <a:rPr lang="en-AU" i="1">
                              <a:latin typeface="Cambria Math" panose="02040503050406030204" pitchFamily="18" charset="0"/>
                            </a:rPr>
                            <m:t>𝑖</m:t>
                          </m:r>
                          <m:r>
                            <a:rPr lang="en-AU" i="1">
                              <a:latin typeface="Cambria Math" panose="02040503050406030204" pitchFamily="18" charset="0"/>
                            </a:rPr>
                            <m:t>=1</m:t>
                          </m:r>
                        </m:sub>
                        <m:sup>
                          <m:r>
                            <a:rPr lang="en-AU" i="1">
                              <a:latin typeface="Cambria Math" panose="02040503050406030204" pitchFamily="18" charset="0"/>
                            </a:rPr>
                            <m:t>𝑛</m:t>
                          </m:r>
                        </m:sup>
                        <m:e>
                          <m:sSub>
                            <m:sSubPr>
                              <m:ctrlPr>
                                <a:rPr lang="en-AU" i="1">
                                  <a:latin typeface="Cambria Math" panose="02040503050406030204" pitchFamily="18" charset="0"/>
                                </a:rPr>
                              </m:ctrlPr>
                            </m:sSubPr>
                            <m:e>
                              <m:r>
                                <a:rPr lang="en-AU" i="1">
                                  <a:latin typeface="Cambria Math" panose="02040503050406030204" pitchFamily="18" charset="0"/>
                                </a:rPr>
                                <m:t>𝑤</m:t>
                              </m:r>
                            </m:e>
                            <m:sub>
                              <m:r>
                                <a:rPr lang="en-AU" i="1">
                                  <a:latin typeface="Cambria Math" panose="02040503050406030204" pitchFamily="18" charset="0"/>
                                </a:rPr>
                                <m:t>𝑖</m:t>
                              </m:r>
                            </m:sub>
                          </m:sSub>
                        </m:e>
                      </m:nary>
                      <m:r>
                        <a:rPr lang="en-AU" i="1">
                          <a:latin typeface="Cambria Math" panose="02040503050406030204" pitchFamily="18" charset="0"/>
                        </a:rPr>
                        <m:t> 1</m:t>
                      </m:r>
                      <m:d>
                        <m:dPr>
                          <m:ctrlPr>
                            <a:rPr lang="en-AU" i="1">
                              <a:latin typeface="Cambria Math" panose="02040503050406030204" pitchFamily="18" charset="0"/>
                            </a:rPr>
                          </m:ctrlPr>
                        </m:dPr>
                        <m:e>
                          <m:sSub>
                            <m:sSubPr>
                              <m:ctrlPr>
                                <a:rPr lang="en-AU" i="1">
                                  <a:latin typeface="Cambria Math" panose="02040503050406030204" pitchFamily="18" charset="0"/>
                                </a:rPr>
                              </m:ctrlPr>
                            </m:sSubPr>
                            <m:e>
                              <m:r>
                                <a:rPr lang="en-AU" i="1">
                                  <a:latin typeface="Cambria Math" panose="02040503050406030204" pitchFamily="18" charset="0"/>
                                </a:rPr>
                                <m:t>𝐸</m:t>
                              </m:r>
                            </m:e>
                            <m:sub>
                              <m:r>
                                <a:rPr lang="en-AU" i="1">
                                  <a:latin typeface="Cambria Math" panose="02040503050406030204" pitchFamily="18" charset="0"/>
                                </a:rPr>
                                <m:t>𝑖</m:t>
                              </m:r>
                            </m:sub>
                          </m:sSub>
                          <m:r>
                            <a:rPr lang="en-AU" i="1">
                              <a:latin typeface="Cambria Math" panose="02040503050406030204" pitchFamily="18" charset="0"/>
                            </a:rPr>
                            <m:t>=1, </m:t>
                          </m:r>
                          <m:sSub>
                            <m:sSubPr>
                              <m:ctrlPr>
                                <a:rPr lang="en-AU" i="1">
                                  <a:latin typeface="Cambria Math" panose="02040503050406030204" pitchFamily="18" charset="0"/>
                                </a:rPr>
                              </m:ctrlPr>
                            </m:sSubPr>
                            <m:e>
                              <m:r>
                                <a:rPr lang="en-AU" i="1">
                                  <a:latin typeface="Cambria Math" panose="02040503050406030204" pitchFamily="18" charset="0"/>
                                </a:rPr>
                                <m:t>𝑌</m:t>
                              </m:r>
                            </m:e>
                            <m:sub>
                              <m:r>
                                <a:rPr lang="en-AU" i="1">
                                  <a:latin typeface="Cambria Math" panose="02040503050406030204" pitchFamily="18" charset="0"/>
                                </a:rPr>
                                <m:t>𝑖</m:t>
                              </m:r>
                            </m:sub>
                          </m:sSub>
                          <m:r>
                            <a:rPr lang="en-AU" i="1">
                              <a:latin typeface="Cambria Math" panose="02040503050406030204" pitchFamily="18" charset="0"/>
                            </a:rPr>
                            <m:t>=</m:t>
                          </m:r>
                          <m:sSub>
                            <m:sSubPr>
                              <m:ctrlPr>
                                <a:rPr lang="en-AU" i="1">
                                  <a:latin typeface="Cambria Math" panose="02040503050406030204" pitchFamily="18" charset="0"/>
                                </a:rPr>
                              </m:ctrlPr>
                            </m:sSubPr>
                            <m:e>
                              <m:r>
                                <a:rPr lang="en-AU" i="1">
                                  <a:latin typeface="Cambria Math" panose="02040503050406030204" pitchFamily="18" charset="0"/>
                                </a:rPr>
                                <m:t>𝑡</m:t>
                              </m:r>
                            </m:e>
                            <m:sub>
                              <m:d>
                                <m:dPr>
                                  <m:ctrlPr>
                                    <a:rPr lang="en-AU" i="1">
                                      <a:latin typeface="Cambria Math" panose="02040503050406030204" pitchFamily="18" charset="0"/>
                                    </a:rPr>
                                  </m:ctrlPr>
                                </m:dPr>
                                <m:e>
                                  <m:r>
                                    <a:rPr lang="en-AU" i="1">
                                      <a:latin typeface="Cambria Math" panose="02040503050406030204" pitchFamily="18" charset="0"/>
                                    </a:rPr>
                                    <m:t>𝑚</m:t>
                                  </m:r>
                                </m:e>
                              </m:d>
                            </m:sub>
                          </m:sSub>
                        </m:e>
                      </m:d>
                      <m:r>
                        <a:rPr lang="en-AU" i="1">
                          <a:latin typeface="Cambria Math" panose="02040503050406030204" pitchFamily="18" charset="0"/>
                        </a:rPr>
                        <m:t>.</m:t>
                      </m:r>
                    </m:oMath>
                  </m:oMathPara>
                </a14:m>
                <a:endParaRPr lang="en-AU" dirty="0"/>
              </a:p>
              <a:p>
                <a:endParaRPr lang="en-US" dirty="0"/>
              </a:p>
            </p:txBody>
          </p:sp>
        </mc:Choice>
        <mc:Fallback xmlns="">
          <p:sp>
            <p:nvSpPr>
              <p:cNvPr id="8" name="TextBox 7">
                <a:extLst>
                  <a:ext uri="{FF2B5EF4-FFF2-40B4-BE49-F238E27FC236}">
                    <a16:creationId xmlns:a16="http://schemas.microsoft.com/office/drawing/2014/main" id="{BB5788C5-1357-73AC-84C1-6794AB5DCFD9}"/>
                  </a:ext>
                </a:extLst>
              </p:cNvPr>
              <p:cNvSpPr txBox="1">
                <a:spLocks noRot="1" noChangeAspect="1" noMove="1" noResize="1" noEditPoints="1" noAdjustHandles="1" noChangeArrowheads="1" noChangeShapeType="1" noTextEdit="1"/>
              </p:cNvSpPr>
              <p:nvPr/>
            </p:nvSpPr>
            <p:spPr>
              <a:xfrm>
                <a:off x="1395522" y="1851793"/>
                <a:ext cx="8593765" cy="1121397"/>
              </a:xfrm>
              <a:prstGeom prst="rect">
                <a:avLst/>
              </a:prstGeom>
              <a:blipFill>
                <a:blip r:embed="rId2"/>
                <a:stretch>
                  <a:fillRect t="-74444" b="-91111"/>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D1873E71-CF7F-F3AD-808A-D6E1CE1A099D}"/>
              </a:ext>
            </a:extLst>
          </p:cNvPr>
          <p:cNvSpPr txBox="1"/>
          <p:nvPr/>
        </p:nvSpPr>
        <p:spPr>
          <a:xfrm>
            <a:off x="933006" y="891274"/>
            <a:ext cx="8264156" cy="923330"/>
          </a:xfrm>
          <a:prstGeom prst="rect">
            <a:avLst/>
          </a:prstGeom>
          <a:noFill/>
        </p:spPr>
        <p:txBody>
          <a:bodyPr wrap="square">
            <a:spAutoFit/>
          </a:bodyPr>
          <a:lstStyle/>
          <a:p>
            <a:pPr>
              <a:buNone/>
            </a:pPr>
            <a:br>
              <a:rPr lang="en-AU" dirty="0">
                <a:effectLst/>
                <a:latin typeface="Helvetica" pitchFamily="2" charset="0"/>
              </a:rPr>
            </a:br>
            <a:endParaRPr lang="en-AU" dirty="0">
              <a:effectLst/>
              <a:latin typeface="Helvetica" pitchFamily="2" charset="0"/>
            </a:endParaRPr>
          </a:p>
          <a:p>
            <a:pPr>
              <a:buNone/>
            </a:pPr>
            <a:r>
              <a:rPr lang="en-AU" dirty="0">
                <a:effectLst/>
                <a:latin typeface="Calibri" panose="020F0502020204030204" pitchFamily="34" charset="0"/>
                <a:cs typeface="Calibri" panose="020F0502020204030204" pitchFamily="34" charset="0"/>
              </a:rPr>
              <a:t>We treat first onset of mental disorder as a survival problem: </a:t>
            </a:r>
          </a:p>
        </p:txBody>
      </p:sp>
      <p:sp>
        <p:nvSpPr>
          <p:cNvPr id="14" name="TextBox 13">
            <a:extLst>
              <a:ext uri="{FF2B5EF4-FFF2-40B4-BE49-F238E27FC236}">
                <a16:creationId xmlns:a16="http://schemas.microsoft.com/office/drawing/2014/main" id="{85066492-6F2A-7ED9-9C67-C4AA956DD559}"/>
              </a:ext>
            </a:extLst>
          </p:cNvPr>
          <p:cNvSpPr txBox="1"/>
          <p:nvPr/>
        </p:nvSpPr>
        <p:spPr>
          <a:xfrm>
            <a:off x="933006" y="2594177"/>
            <a:ext cx="8593765" cy="923330"/>
          </a:xfrm>
          <a:prstGeom prst="rect">
            <a:avLst/>
          </a:prstGeom>
          <a:noFill/>
        </p:spPr>
        <p:txBody>
          <a:bodyPr wrap="square">
            <a:spAutoFit/>
          </a:bodyPr>
          <a:lstStyle/>
          <a:p>
            <a:pPr>
              <a:buNone/>
            </a:pPr>
            <a:br>
              <a:rPr lang="en-AU" dirty="0">
                <a:effectLst/>
                <a:latin typeface="Arial" panose="020B0604020202020204" pitchFamily="34" charset="0"/>
              </a:rPr>
            </a:br>
            <a:endParaRPr lang="en-AU" dirty="0">
              <a:effectLst/>
              <a:latin typeface="Arial" panose="020B0604020202020204" pitchFamily="34" charset="0"/>
            </a:endParaRPr>
          </a:p>
          <a:p>
            <a:pPr>
              <a:buNone/>
            </a:pPr>
            <a:r>
              <a:rPr lang="en-AU" dirty="0">
                <a:effectLst/>
                <a:latin typeface="Calibri" panose="020F0502020204030204" pitchFamily="34" charset="0"/>
                <a:cs typeface="Calibri" panose="020F0502020204030204" pitchFamily="34" charset="0"/>
              </a:rPr>
              <a:t>Weighted Kaplan–Meier allows valid population-level inference</a:t>
            </a:r>
            <a:r>
              <a:rPr lang="en-AU" dirty="0">
                <a:effectLst/>
                <a:latin typeface="Helvetica" pitchFamily="2" charset="0"/>
              </a:rPr>
              <a:t>: </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2838F60-075F-3C73-1F76-D617A909F9F5}"/>
                  </a:ext>
                </a:extLst>
              </p:cNvPr>
              <p:cNvSpPr txBox="1"/>
              <p:nvPr/>
            </p:nvSpPr>
            <p:spPr>
              <a:xfrm>
                <a:off x="2181002" y="3815152"/>
                <a:ext cx="6097772" cy="72417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sSubSup>
                            <m:sSubSupPr>
                              <m:ctrlPr>
                                <a:rPr lang="en-US" i="1">
                                  <a:latin typeface="Cambria Math" panose="02040503050406030204" pitchFamily="18" charset="0"/>
                                </a:rPr>
                              </m:ctrlPr>
                            </m:sSubSupPr>
                            <m:e>
                              <m:r>
                                <a:rPr lang="en-US" i="1">
                                  <a:latin typeface="Cambria Math" panose="02040503050406030204" pitchFamily="18" charset="0"/>
                                </a:rPr>
                                <m:t>𝑆</m:t>
                              </m:r>
                            </m:e>
                            <m:sub>
                              <m:r>
                                <m:rPr>
                                  <m:nor/>
                                </m:rPr>
                                <a:rPr lang="en-US" b="0" i="1">
                                  <a:latin typeface="Cambria Math" panose="02040503050406030204" pitchFamily="18" charset="0"/>
                                </a:rPr>
                                <m:t>KM</m:t>
                              </m:r>
                            </m:sub>
                            <m:sup>
                              <m:r>
                                <a:rPr lang="en-US" b="0" i="0">
                                  <a:latin typeface="Cambria Math" panose="02040503050406030204" pitchFamily="18" charset="0"/>
                                </a:rPr>
                                <m:t> </m:t>
                              </m:r>
                              <m:r>
                                <a:rPr lang="en-US" b="0" i="1">
                                  <a:latin typeface="Cambria Math" panose="02040503050406030204" pitchFamily="18" charset="0"/>
                                </a:rPr>
                                <m:t>𝑤</m:t>
                              </m:r>
                            </m:sup>
                          </m:sSubSup>
                        </m:e>
                      </m:acc>
                      <m:d>
                        <m:dPr>
                          <m:ctrlPr>
                            <a:rPr lang="en-US" b="0" i="1">
                              <a:latin typeface="Cambria Math" panose="02040503050406030204" pitchFamily="18" charset="0"/>
                            </a:rPr>
                          </m:ctrlPr>
                        </m:dPr>
                        <m:e>
                          <m:r>
                            <a:rPr lang="en-US" b="0" i="1">
                              <a:latin typeface="Cambria Math" panose="02040503050406030204" pitchFamily="18" charset="0"/>
                            </a:rPr>
                            <m:t>𝑡</m:t>
                          </m:r>
                        </m:e>
                      </m:d>
                      <m:r>
                        <a:rPr lang="en-US" b="0" i="0">
                          <a:latin typeface="Cambria Math" panose="02040503050406030204" pitchFamily="18" charset="0"/>
                        </a:rPr>
                        <m:t> =</m:t>
                      </m:r>
                      <m:nary>
                        <m:naryPr>
                          <m:chr m:val="∏"/>
                          <m:limLoc m:val="subSup"/>
                          <m:supHide m:val="on"/>
                          <m:ctrlPr>
                            <a:rPr lang="en-US" b="0" i="1">
                              <a:latin typeface="Cambria Math" panose="02040503050406030204" pitchFamily="18" charset="0"/>
                            </a:rPr>
                          </m:ctrlPr>
                        </m:naryPr>
                        <m:sub>
                          <m:r>
                            <a:rPr lang="en-US" b="0" i="1">
                              <a:latin typeface="Cambria Math" panose="02040503050406030204" pitchFamily="18" charset="0"/>
                            </a:rPr>
                            <m:t>𝑚</m:t>
                          </m:r>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𝑡</m:t>
                              </m:r>
                            </m:e>
                            <m:sub>
                              <m:d>
                                <m:dPr>
                                  <m:ctrlPr>
                                    <a:rPr lang="en-US" b="0" i="1">
                                      <a:latin typeface="Cambria Math" panose="02040503050406030204" pitchFamily="18" charset="0"/>
                                    </a:rPr>
                                  </m:ctrlPr>
                                </m:dPr>
                                <m:e>
                                  <m:r>
                                    <a:rPr lang="en-US" b="0" i="1">
                                      <a:latin typeface="Cambria Math" panose="02040503050406030204" pitchFamily="18" charset="0"/>
                                    </a:rPr>
                                    <m:t>𝑚</m:t>
                                  </m:r>
                                </m:e>
                              </m:d>
                            </m:sub>
                          </m:sSub>
                          <m:r>
                            <a:rPr lang="en-US" b="0" i="0">
                              <a:latin typeface="Cambria Math" panose="02040503050406030204" pitchFamily="18" charset="0"/>
                            </a:rPr>
                            <m:t>≤</m:t>
                          </m:r>
                          <m:r>
                            <a:rPr lang="en-US" b="0" i="1">
                              <a:latin typeface="Cambria Math" panose="02040503050406030204" pitchFamily="18" charset="0"/>
                            </a:rPr>
                            <m:t>𝑡</m:t>
                          </m:r>
                        </m:sub>
                        <m:sup/>
                        <m:e>
                          <m:d>
                            <m:dPr>
                              <m:ctrlPr>
                                <a:rPr lang="en-US" b="0" i="1">
                                  <a:latin typeface="Cambria Math" panose="02040503050406030204" pitchFamily="18" charset="0"/>
                                </a:rPr>
                              </m:ctrlPr>
                            </m:dPr>
                            <m:e>
                              <m:r>
                                <a:rPr lang="en-US" b="0" i="0">
                                  <a:latin typeface="Cambria Math" panose="02040503050406030204" pitchFamily="18" charset="0"/>
                                </a:rPr>
                                <m:t>1−</m:t>
                              </m:r>
                              <m:f>
                                <m:fPr>
                                  <m:ctrlPr>
                                    <a:rPr lang="en-US" b="0" i="1">
                                      <a:latin typeface="Cambria Math" panose="02040503050406030204" pitchFamily="18" charset="0"/>
                                    </a:rPr>
                                  </m:ctrlPr>
                                </m:fPr>
                                <m:num>
                                  <m:sSubSup>
                                    <m:sSubSupPr>
                                      <m:ctrlPr>
                                        <a:rPr lang="en-US" b="0" i="1">
                                          <a:latin typeface="Cambria Math" panose="02040503050406030204" pitchFamily="18" charset="0"/>
                                        </a:rPr>
                                      </m:ctrlPr>
                                    </m:sSubSupPr>
                                    <m:e>
                                      <m:r>
                                        <a:rPr lang="en-US" b="0" i="1">
                                          <a:latin typeface="Cambria Math" panose="02040503050406030204" pitchFamily="18" charset="0"/>
                                        </a:rPr>
                                        <m:t>𝐷</m:t>
                                      </m:r>
                                    </m:e>
                                    <m:sub>
                                      <m:r>
                                        <a:rPr lang="en-US" b="0" i="1">
                                          <a:latin typeface="Cambria Math" panose="02040503050406030204" pitchFamily="18" charset="0"/>
                                        </a:rPr>
                                        <m:t>𝑚</m:t>
                                      </m:r>
                                    </m:sub>
                                    <m:sup>
                                      <m:r>
                                        <a:rPr lang="en-US" b="0" i="1">
                                          <a:latin typeface="Cambria Math" panose="02040503050406030204" pitchFamily="18" charset="0"/>
                                        </a:rPr>
                                        <m:t>𝑤</m:t>
                                      </m:r>
                                    </m:sup>
                                  </m:sSubSup>
                                </m:num>
                                <m:den>
                                  <m:sSubSup>
                                    <m:sSubSupPr>
                                      <m:ctrlPr>
                                        <a:rPr lang="en-US" b="0" i="1">
                                          <a:latin typeface="Cambria Math" panose="02040503050406030204" pitchFamily="18" charset="0"/>
                                        </a:rPr>
                                      </m:ctrlPr>
                                    </m:sSubSupPr>
                                    <m:e>
                                      <m:r>
                                        <a:rPr lang="en-US" b="0" i="1">
                                          <a:latin typeface="Cambria Math" panose="02040503050406030204" pitchFamily="18" charset="0"/>
                                        </a:rPr>
                                        <m:t>𝑁</m:t>
                                      </m:r>
                                    </m:e>
                                    <m:sub>
                                      <m:r>
                                        <a:rPr lang="en-US" b="0" i="1">
                                          <a:latin typeface="Cambria Math" panose="02040503050406030204" pitchFamily="18" charset="0"/>
                                        </a:rPr>
                                        <m:t>𝑚</m:t>
                                      </m:r>
                                    </m:sub>
                                    <m:sup>
                                      <m:r>
                                        <a:rPr lang="en-US" b="0" i="1">
                                          <a:latin typeface="Cambria Math" panose="02040503050406030204" pitchFamily="18" charset="0"/>
                                        </a:rPr>
                                        <m:t>𝑤</m:t>
                                      </m:r>
                                    </m:sup>
                                  </m:sSubSup>
                                </m:den>
                              </m:f>
                            </m:e>
                          </m:d>
                          <m:r>
                            <a:rPr lang="en-US" b="0" i="0">
                              <a:latin typeface="Cambria Math" panose="02040503050406030204" pitchFamily="18" charset="0"/>
                            </a:rPr>
                            <m:t>.</m:t>
                          </m:r>
                        </m:e>
                      </m:nary>
                    </m:oMath>
                  </m:oMathPara>
                </a14:m>
                <a:endParaRPr lang="en-US" dirty="0"/>
              </a:p>
            </p:txBody>
          </p:sp>
        </mc:Choice>
        <mc:Fallback xmlns="">
          <p:sp>
            <p:nvSpPr>
              <p:cNvPr id="16" name="TextBox 15">
                <a:extLst>
                  <a:ext uri="{FF2B5EF4-FFF2-40B4-BE49-F238E27FC236}">
                    <a16:creationId xmlns:a16="http://schemas.microsoft.com/office/drawing/2014/main" id="{32838F60-075F-3C73-1F76-D617A909F9F5}"/>
                  </a:ext>
                </a:extLst>
              </p:cNvPr>
              <p:cNvSpPr txBox="1">
                <a:spLocks noRot="1" noChangeAspect="1" noMove="1" noResize="1" noEditPoints="1" noAdjustHandles="1" noChangeArrowheads="1" noChangeShapeType="1" noTextEdit="1"/>
              </p:cNvSpPr>
              <p:nvPr/>
            </p:nvSpPr>
            <p:spPr>
              <a:xfrm>
                <a:off x="2181002" y="3815152"/>
                <a:ext cx="6097772" cy="724173"/>
              </a:xfrm>
              <a:prstGeom prst="rect">
                <a:avLst/>
              </a:prstGeom>
              <a:blipFill>
                <a:blip r:embed="rId3"/>
                <a:stretch>
                  <a:fillRect t="-129310" b="-1844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FEA761D-F413-4417-AE22-DDA9CE1AA3B3}"/>
                  </a:ext>
                </a:extLst>
              </p:cNvPr>
              <p:cNvSpPr txBox="1"/>
              <p:nvPr/>
            </p:nvSpPr>
            <p:spPr>
              <a:xfrm>
                <a:off x="2803007" y="5137184"/>
                <a:ext cx="6097772" cy="1263616"/>
              </a:xfrm>
              <a:prstGeom prst="rect">
                <a:avLst/>
              </a:prstGeom>
              <a:noFill/>
            </p:spPr>
            <p:txBody>
              <a:bodyPr wrap="square">
                <a:spAutoFit/>
              </a:bodyPr>
              <a:lstStyle/>
              <a:p>
                <a:pPr>
                  <a:buNone/>
                </a:pPr>
                <a:br>
                  <a:rPr lang="en-AU" dirty="0">
                    <a:effectLst/>
                    <a:latin typeface="Helvetica" pitchFamily="2" charset="0"/>
                  </a:rPr>
                </a:br>
                <a:endParaRPr lang="en-AU" dirty="0">
                  <a:effectLst/>
                  <a:latin typeface="Helvetica" pitchFamily="2" charset="0"/>
                </a:endParaRPr>
              </a:p>
              <a:p>
                <a:r>
                  <a:rPr lang="en-AU" dirty="0">
                    <a:effectLst/>
                    <a:latin typeface="Calibri" panose="020F0502020204030204" pitchFamily="34" charset="0"/>
                    <a:cs typeface="Calibri" panose="020F0502020204030204" pitchFamily="34" charset="0"/>
                  </a:rPr>
                  <a:t>Cumulative incidence:        </a:t>
                </a:r>
                <a14:m>
                  <m:oMath xmlns:m="http://schemas.openxmlformats.org/officeDocument/2006/math">
                    <m:acc>
                      <m:accPr>
                        <m:chr m:val="̂"/>
                        <m:ctrlPr>
                          <a:rPr lang="en-AU" i="1">
                            <a:latin typeface="Cambria Math" panose="02040503050406030204" pitchFamily="18" charset="0"/>
                          </a:rPr>
                        </m:ctrlPr>
                      </m:accPr>
                      <m:e>
                        <m:r>
                          <a:rPr lang="en-AU" i="1">
                            <a:latin typeface="Cambria Math" panose="02040503050406030204" pitchFamily="18" charset="0"/>
                          </a:rPr>
                          <m:t>𝐹</m:t>
                        </m:r>
                      </m:e>
                    </m:acc>
                    <m:d>
                      <m:dPr>
                        <m:ctrlPr>
                          <a:rPr lang="en-AU" i="1">
                            <a:latin typeface="Cambria Math" panose="02040503050406030204" pitchFamily="18" charset="0"/>
                          </a:rPr>
                        </m:ctrlPr>
                      </m:dPr>
                      <m:e>
                        <m:r>
                          <a:rPr lang="en-AU" i="1">
                            <a:latin typeface="Cambria Math" panose="02040503050406030204" pitchFamily="18" charset="0"/>
                          </a:rPr>
                          <m:t>𝑡</m:t>
                        </m:r>
                      </m:e>
                    </m:d>
                    <m:r>
                      <a:rPr lang="en-AU" i="1">
                        <a:latin typeface="Cambria Math" panose="02040503050406030204" pitchFamily="18" charset="0"/>
                      </a:rPr>
                      <m:t>=1−</m:t>
                    </m:r>
                    <m:acc>
                      <m:accPr>
                        <m:chr m:val="̂"/>
                        <m:ctrlPr>
                          <a:rPr lang="en-AU" i="1">
                            <a:latin typeface="Cambria Math" panose="02040503050406030204" pitchFamily="18" charset="0"/>
                          </a:rPr>
                        </m:ctrlPr>
                      </m:accPr>
                      <m:e>
                        <m:sSubSup>
                          <m:sSubSupPr>
                            <m:ctrlPr>
                              <a:rPr lang="en-AU" i="1">
                                <a:latin typeface="Cambria Math" panose="02040503050406030204" pitchFamily="18" charset="0"/>
                              </a:rPr>
                            </m:ctrlPr>
                          </m:sSubSupPr>
                          <m:e>
                            <m:r>
                              <a:rPr lang="en-AU" i="1">
                                <a:latin typeface="Cambria Math" panose="02040503050406030204" pitchFamily="18" charset="0"/>
                              </a:rPr>
                              <m:t>𝑆</m:t>
                            </m:r>
                          </m:e>
                          <m:sub>
                            <m:r>
                              <m:rPr>
                                <m:nor/>
                              </m:rPr>
                              <a:rPr lang="en-AU"/>
                              <m:t>KM</m:t>
                            </m:r>
                          </m:sub>
                          <m:sup>
                            <m:r>
                              <a:rPr lang="en-AU" i="1">
                                <a:latin typeface="Cambria Math" panose="02040503050406030204" pitchFamily="18" charset="0"/>
                              </a:rPr>
                              <m:t> </m:t>
                            </m:r>
                            <m:r>
                              <a:rPr lang="en-AU" i="1">
                                <a:latin typeface="Cambria Math" panose="02040503050406030204" pitchFamily="18" charset="0"/>
                              </a:rPr>
                              <m:t>𝑤</m:t>
                            </m:r>
                          </m:sup>
                        </m:sSubSup>
                      </m:e>
                    </m:acc>
                    <m:d>
                      <m:dPr>
                        <m:ctrlPr>
                          <a:rPr lang="en-AU" i="1">
                            <a:latin typeface="Cambria Math" panose="02040503050406030204" pitchFamily="18" charset="0"/>
                          </a:rPr>
                        </m:ctrlPr>
                      </m:dPr>
                      <m:e>
                        <m:r>
                          <a:rPr lang="en-AU" i="1">
                            <a:latin typeface="Cambria Math" panose="02040503050406030204" pitchFamily="18" charset="0"/>
                          </a:rPr>
                          <m:t>𝑡</m:t>
                        </m:r>
                      </m:e>
                    </m:d>
                    <m:r>
                      <a:rPr lang="en-AU" i="1">
                        <a:latin typeface="Cambria Math" panose="02040503050406030204" pitchFamily="18" charset="0"/>
                      </a:rPr>
                      <m:t>.</m:t>
                    </m:r>
                  </m:oMath>
                </a14:m>
                <a:endParaRPr lang="en-AU" dirty="0"/>
              </a:p>
              <a:p>
                <a:pPr>
                  <a:buNone/>
                </a:pPr>
                <a:endParaRPr lang="en-AU" dirty="0">
                  <a:effectLst/>
                  <a:latin typeface="Helvetica" pitchFamily="2" charset="0"/>
                </a:endParaRPr>
              </a:p>
            </p:txBody>
          </p:sp>
        </mc:Choice>
        <mc:Fallback xmlns="">
          <p:sp>
            <p:nvSpPr>
              <p:cNvPr id="18" name="TextBox 17">
                <a:extLst>
                  <a:ext uri="{FF2B5EF4-FFF2-40B4-BE49-F238E27FC236}">
                    <a16:creationId xmlns:a16="http://schemas.microsoft.com/office/drawing/2014/main" id="{2FEA761D-F413-4417-AE22-DDA9CE1AA3B3}"/>
                  </a:ext>
                </a:extLst>
              </p:cNvPr>
              <p:cNvSpPr txBox="1">
                <a:spLocks noRot="1" noChangeAspect="1" noMove="1" noResize="1" noEditPoints="1" noAdjustHandles="1" noChangeArrowheads="1" noChangeShapeType="1" noTextEdit="1"/>
              </p:cNvSpPr>
              <p:nvPr/>
            </p:nvSpPr>
            <p:spPr>
              <a:xfrm>
                <a:off x="2803007" y="5137184"/>
                <a:ext cx="6097772" cy="1263616"/>
              </a:xfrm>
              <a:prstGeom prst="rect">
                <a:avLst/>
              </a:prstGeom>
              <a:blipFill>
                <a:blip r:embed="rId4"/>
                <a:stretch>
                  <a:fillRect l="-8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4C99396-6C13-7641-FB4E-71B1A5AE4CB4}"/>
                  </a:ext>
                </a:extLst>
              </p:cNvPr>
              <p:cNvSpPr txBox="1"/>
              <p:nvPr/>
            </p:nvSpPr>
            <p:spPr>
              <a:xfrm>
                <a:off x="1028699" y="4873586"/>
                <a:ext cx="9136025" cy="784830"/>
              </a:xfrm>
              <a:prstGeom prst="rect">
                <a:avLst/>
              </a:prstGeom>
              <a:noFill/>
            </p:spPr>
            <p:txBody>
              <a:bodyPr wrap="square">
                <a:spAutoFit/>
              </a:bodyPr>
              <a:lstStyle/>
              <a:p>
                <a:pPr>
                  <a:spcBef>
                    <a:spcPts val="600"/>
                  </a:spcBef>
                </a:pPr>
                <a:r>
                  <a:rPr lang="en-AU" sz="1800" dirty="0">
                    <a:effectLst/>
                    <a:latin typeface="Calibri" panose="020F0502020204030204" pitchFamily="34" charset="0"/>
                    <a:ea typeface="Times New Roman" panose="02020603050405020304" pitchFamily="18" charset="0"/>
                    <a:cs typeface="Calibri" panose="020F0502020204030204" pitchFamily="34" charset="0"/>
                  </a:rPr>
                  <a:t>The contribution to onset-free person-time for individual </a:t>
                </a:r>
                <a14:m>
                  <m:oMath xmlns:m="http://schemas.openxmlformats.org/officeDocument/2006/math">
                    <m:r>
                      <a:rPr lang="en-AU" sz="1800" i="1">
                        <a:effectLst/>
                        <a:latin typeface="Cambria Math" panose="02040503050406030204" pitchFamily="18" charset="0"/>
                        <a:ea typeface="Times New Roman" panose="02020603050405020304" pitchFamily="18" charset="0"/>
                      </a:rPr>
                      <m:t>𝑖</m:t>
                    </m:r>
                  </m:oMath>
                </a14:m>
                <a:r>
                  <a:rPr lang="en-AU" sz="1800" dirty="0">
                    <a:effectLst/>
                    <a:latin typeface="Aptos" panose="020B0004020202020204" pitchFamily="34" charset="0"/>
                    <a:ea typeface="Times New Roman" panose="02020603050405020304" pitchFamily="18" charset="0"/>
                  </a:rPr>
                  <a:t> is </a:t>
                </a:r>
                <a14:m>
                  <m:oMath xmlns:m="http://schemas.openxmlformats.org/officeDocument/2006/math">
                    <m:sSub>
                      <m:sSubPr>
                        <m:ctrlPr>
                          <a:rPr lang="en-AU" sz="2000" i="1">
                            <a:latin typeface="Cambria Math" panose="02040503050406030204" pitchFamily="18" charset="0"/>
                            <a:ea typeface="MS Mincho" panose="02020609040205080304" pitchFamily="49" charset="-128"/>
                            <a:cs typeface="Times New Roman" panose="02020603050405020304" pitchFamily="18" charset="0"/>
                          </a:rPr>
                        </m:ctrlPr>
                      </m:sSubPr>
                      <m:e>
                        <m:r>
                          <a:rPr lang="en-AU" sz="2000" i="1">
                            <a:latin typeface="Cambria Math" panose="02040503050406030204" pitchFamily="18" charset="0"/>
                            <a:ea typeface="MS Mincho" panose="02020609040205080304" pitchFamily="49" charset="-128"/>
                            <a:cs typeface="Times New Roman" panose="02020603050405020304" pitchFamily="18" charset="0"/>
                          </a:rPr>
                          <m:t>𝑌</m:t>
                        </m:r>
                      </m:e>
                      <m:sub>
                        <m:r>
                          <a:rPr lang="en-AU" sz="2000" i="1">
                            <a:latin typeface="Cambria Math" panose="02040503050406030204" pitchFamily="18" charset="0"/>
                            <a:ea typeface="MS Mincho" panose="02020609040205080304" pitchFamily="49" charset="-128"/>
                            <a:cs typeface="Times New Roman" panose="02020603050405020304" pitchFamily="18" charset="0"/>
                          </a:rPr>
                          <m:t>𝑖</m:t>
                        </m:r>
                      </m:sub>
                    </m:sSub>
                    <m:r>
                      <a:rPr lang="en-AU" sz="2000" i="1">
                        <a:latin typeface="Cambria Math" panose="02040503050406030204" pitchFamily="18" charset="0"/>
                        <a:ea typeface="MS Mincho" panose="02020609040205080304" pitchFamily="49" charset="-128"/>
                        <a:cs typeface="Times New Roman" panose="02020603050405020304" pitchFamily="18" charset="0"/>
                      </a:rPr>
                      <m:t>=</m:t>
                    </m:r>
                    <m:sSub>
                      <m:sSubPr>
                        <m:ctrlPr>
                          <a:rPr lang="en-AU" sz="2000" i="1">
                            <a:latin typeface="Cambria Math" panose="02040503050406030204" pitchFamily="18" charset="0"/>
                            <a:ea typeface="MS Mincho" panose="02020609040205080304" pitchFamily="49" charset="-128"/>
                            <a:cs typeface="Times New Roman" panose="02020603050405020304" pitchFamily="18" charset="0"/>
                          </a:rPr>
                        </m:ctrlPr>
                      </m:sSubPr>
                      <m:e>
                        <m:r>
                          <a:rPr lang="en-AU" sz="2000" i="1">
                            <a:latin typeface="Cambria Math" panose="02040503050406030204" pitchFamily="18" charset="0"/>
                            <a:ea typeface="MS Mincho" panose="02020609040205080304" pitchFamily="49" charset="-128"/>
                            <a:cs typeface="Times New Roman" panose="02020603050405020304" pitchFamily="18" charset="0"/>
                          </a:rPr>
                          <m:t>𝐸</m:t>
                        </m:r>
                      </m:e>
                      <m:sub>
                        <m:r>
                          <a:rPr lang="en-AU" sz="2000" i="1">
                            <a:latin typeface="Cambria Math" panose="02040503050406030204" pitchFamily="18" charset="0"/>
                            <a:ea typeface="MS Mincho" panose="02020609040205080304" pitchFamily="49" charset="-128"/>
                            <a:cs typeface="Times New Roman" panose="02020603050405020304" pitchFamily="18" charset="0"/>
                          </a:rPr>
                          <m:t>𝑖</m:t>
                        </m:r>
                      </m:sub>
                    </m:sSub>
                    <m:sSub>
                      <m:sSubPr>
                        <m:ctrlPr>
                          <a:rPr lang="en-AU" sz="2000" i="1">
                            <a:latin typeface="Cambria Math" panose="02040503050406030204" pitchFamily="18" charset="0"/>
                            <a:ea typeface="MS Mincho" panose="02020609040205080304" pitchFamily="49" charset="-128"/>
                            <a:cs typeface="Times New Roman" panose="02020603050405020304" pitchFamily="18" charset="0"/>
                          </a:rPr>
                        </m:ctrlPr>
                      </m:sSubPr>
                      <m:e>
                        <m:r>
                          <a:rPr lang="en-AU" sz="2000" i="1">
                            <a:latin typeface="Cambria Math" panose="02040503050406030204" pitchFamily="18" charset="0"/>
                            <a:ea typeface="MS Mincho" panose="02020609040205080304" pitchFamily="49" charset="-128"/>
                            <a:cs typeface="Times New Roman" panose="02020603050405020304" pitchFamily="18" charset="0"/>
                          </a:rPr>
                          <m:t>𝑇</m:t>
                        </m:r>
                      </m:e>
                      <m:sub>
                        <m:r>
                          <a:rPr lang="en-AU" sz="2000" i="1">
                            <a:latin typeface="Cambria Math" panose="02040503050406030204" pitchFamily="18" charset="0"/>
                            <a:ea typeface="MS Mincho" panose="02020609040205080304" pitchFamily="49" charset="-128"/>
                            <a:cs typeface="Times New Roman" panose="02020603050405020304" pitchFamily="18" charset="0"/>
                          </a:rPr>
                          <m:t>𝑖</m:t>
                        </m:r>
                      </m:sub>
                    </m:sSub>
                    <m:r>
                      <a:rPr lang="en-AU" sz="2000" i="1">
                        <a:latin typeface="Cambria Math" panose="02040503050406030204" pitchFamily="18" charset="0"/>
                        <a:ea typeface="MS Mincho" panose="02020609040205080304" pitchFamily="49" charset="-128"/>
                        <a:cs typeface="Times New Roman" panose="02020603050405020304" pitchFamily="18" charset="0"/>
                      </a:rPr>
                      <m:t>+</m:t>
                    </m:r>
                    <m:d>
                      <m:dPr>
                        <m:ctrlPr>
                          <a:rPr lang="en-AU" sz="2000" i="1">
                            <a:latin typeface="Cambria Math" panose="02040503050406030204" pitchFamily="18" charset="0"/>
                            <a:ea typeface="MS Mincho" panose="02020609040205080304" pitchFamily="49" charset="-128"/>
                            <a:cs typeface="Times New Roman" panose="02020603050405020304" pitchFamily="18" charset="0"/>
                          </a:rPr>
                        </m:ctrlPr>
                      </m:dPr>
                      <m:e>
                        <m:r>
                          <a:rPr lang="en-AU" sz="2000" i="1">
                            <a:latin typeface="Cambria Math" panose="02040503050406030204" pitchFamily="18" charset="0"/>
                            <a:ea typeface="MS Mincho" panose="02020609040205080304" pitchFamily="49" charset="-128"/>
                            <a:cs typeface="Times New Roman" panose="02020603050405020304" pitchFamily="18" charset="0"/>
                          </a:rPr>
                          <m:t>1−</m:t>
                        </m:r>
                        <m:sSub>
                          <m:sSubPr>
                            <m:ctrlPr>
                              <a:rPr lang="en-AU" sz="2000" i="1">
                                <a:latin typeface="Cambria Math" panose="02040503050406030204" pitchFamily="18" charset="0"/>
                                <a:ea typeface="MS Mincho" panose="02020609040205080304" pitchFamily="49" charset="-128"/>
                                <a:cs typeface="Times New Roman" panose="02020603050405020304" pitchFamily="18" charset="0"/>
                              </a:rPr>
                            </m:ctrlPr>
                          </m:sSubPr>
                          <m:e>
                            <m:r>
                              <a:rPr lang="en-AU" sz="2000" i="1">
                                <a:latin typeface="Cambria Math" panose="02040503050406030204" pitchFamily="18" charset="0"/>
                                <a:ea typeface="MS Mincho" panose="02020609040205080304" pitchFamily="49" charset="-128"/>
                                <a:cs typeface="Times New Roman" panose="02020603050405020304" pitchFamily="18" charset="0"/>
                              </a:rPr>
                              <m:t>𝐸</m:t>
                            </m:r>
                          </m:e>
                          <m:sub>
                            <m:r>
                              <a:rPr lang="en-AU" sz="2000" i="1">
                                <a:latin typeface="Cambria Math" panose="02040503050406030204" pitchFamily="18" charset="0"/>
                                <a:ea typeface="MS Mincho" panose="02020609040205080304" pitchFamily="49" charset="-128"/>
                                <a:cs typeface="Times New Roman" panose="02020603050405020304" pitchFamily="18" charset="0"/>
                              </a:rPr>
                              <m:t>𝑖</m:t>
                            </m:r>
                          </m:sub>
                        </m:sSub>
                      </m:e>
                    </m:d>
                    <m:sSub>
                      <m:sSubPr>
                        <m:ctrlPr>
                          <a:rPr lang="en-AU" sz="2000" i="1">
                            <a:latin typeface="Cambria Math" panose="02040503050406030204" pitchFamily="18" charset="0"/>
                            <a:ea typeface="MS Mincho" panose="02020609040205080304" pitchFamily="49" charset="-128"/>
                            <a:cs typeface="Times New Roman" panose="02020603050405020304" pitchFamily="18" charset="0"/>
                          </a:rPr>
                        </m:ctrlPr>
                      </m:sSubPr>
                      <m:e>
                        <m:r>
                          <a:rPr lang="en-AU" sz="2000" i="1">
                            <a:latin typeface="Cambria Math" panose="02040503050406030204" pitchFamily="18" charset="0"/>
                            <a:ea typeface="MS Mincho" panose="02020609040205080304" pitchFamily="49" charset="-128"/>
                            <a:cs typeface="Times New Roman" panose="02020603050405020304" pitchFamily="18" charset="0"/>
                          </a:rPr>
                          <m:t>𝐶</m:t>
                        </m:r>
                      </m:e>
                      <m:sub>
                        <m:r>
                          <a:rPr lang="en-AU" sz="2000" i="1">
                            <a:latin typeface="Cambria Math" panose="02040503050406030204" pitchFamily="18" charset="0"/>
                            <a:ea typeface="MS Mincho" panose="02020609040205080304" pitchFamily="49" charset="-128"/>
                            <a:cs typeface="Times New Roman" panose="02020603050405020304" pitchFamily="18" charset="0"/>
                          </a:rPr>
                          <m:t>𝑖</m:t>
                        </m:r>
                      </m:sub>
                    </m:sSub>
                    <m:r>
                      <a:rPr lang="en-AU" sz="2000" i="1">
                        <a:latin typeface="Cambria Math" panose="02040503050406030204" pitchFamily="18" charset="0"/>
                        <a:ea typeface="MS Mincho" panose="02020609040205080304" pitchFamily="49" charset="-128"/>
                        <a:cs typeface="Times New Roman" panose="02020603050405020304" pitchFamily="18" charset="0"/>
                      </a:rPr>
                      <m:t>,</m:t>
                    </m:r>
                  </m:oMath>
                </a14:m>
                <a:endParaRPr lang="en-AU" sz="2000" dirty="0">
                  <a:latin typeface="Cambria" panose="02040503050406030204" pitchFamily="18" charset="0"/>
                  <a:ea typeface="MS Mincho" panose="02020609040205080304" pitchFamily="49" charset="-128"/>
                  <a:cs typeface="Times New Roman" panose="02020603050405020304" pitchFamily="18" charset="0"/>
                </a:endParaRPr>
              </a:p>
              <a:p>
                <a:pPr>
                  <a:spcBef>
                    <a:spcPts val="600"/>
                  </a:spcBef>
                  <a:buNone/>
                </a:pPr>
                <a:endParaRPr lang="en-AU" sz="2000" dirty="0">
                  <a:effectLst/>
                  <a:latin typeface="Times New Roman" panose="02020603050405020304" pitchFamily="18" charset="0"/>
                  <a:ea typeface="Times New Roman" panose="02020603050405020304" pitchFamily="18" charset="0"/>
                </a:endParaRPr>
              </a:p>
            </p:txBody>
          </p:sp>
        </mc:Choice>
        <mc:Fallback xmlns="">
          <p:sp>
            <p:nvSpPr>
              <p:cNvPr id="20" name="TextBox 19">
                <a:extLst>
                  <a:ext uri="{FF2B5EF4-FFF2-40B4-BE49-F238E27FC236}">
                    <a16:creationId xmlns:a16="http://schemas.microsoft.com/office/drawing/2014/main" id="{F4C99396-6C13-7641-FB4E-71B1A5AE4CB4}"/>
                  </a:ext>
                </a:extLst>
              </p:cNvPr>
              <p:cNvSpPr txBox="1">
                <a:spLocks noRot="1" noChangeAspect="1" noMove="1" noResize="1" noEditPoints="1" noAdjustHandles="1" noChangeArrowheads="1" noChangeShapeType="1" noTextEdit="1"/>
              </p:cNvSpPr>
              <p:nvPr/>
            </p:nvSpPr>
            <p:spPr>
              <a:xfrm>
                <a:off x="1028699" y="4873586"/>
                <a:ext cx="9136025" cy="784830"/>
              </a:xfrm>
              <a:prstGeom prst="rect">
                <a:avLst/>
              </a:prstGeom>
              <a:blipFill>
                <a:blip r:embed="rId5"/>
                <a:stretch>
                  <a:fillRect l="-694"/>
                </a:stretch>
              </a:blipFill>
            </p:spPr>
            <p:txBody>
              <a:bodyPr/>
              <a:lstStyle/>
              <a:p>
                <a:r>
                  <a:rPr lang="en-US">
                    <a:noFill/>
                  </a:rPr>
                  <a:t> </a:t>
                </a:r>
              </a:p>
            </p:txBody>
          </p:sp>
        </mc:Fallback>
      </mc:AlternateContent>
    </p:spTree>
    <p:extLst>
      <p:ext uri="{BB962C8B-B14F-4D97-AF65-F5344CB8AC3E}">
        <p14:creationId xmlns:p14="http://schemas.microsoft.com/office/powerpoint/2010/main" val="1556684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7427087-AE0E-97AF-1AC6-56EACF9823E5}"/>
              </a:ext>
            </a:extLst>
          </p:cNvPr>
          <p:cNvSpPr>
            <a:spLocks noGrp="1"/>
          </p:cNvSpPr>
          <p:nvPr>
            <p:ph type="sldNum" sz="quarter" idx="12"/>
          </p:nvPr>
        </p:nvSpPr>
        <p:spPr/>
        <p:txBody>
          <a:bodyPr/>
          <a:lstStyle/>
          <a:p>
            <a:fld id="{741AFF56-1126-4107-9C02-BC0EFBF16431}" type="slidenum">
              <a:rPr lang="en-GB" smtClean="0"/>
              <a:t>13</a:t>
            </a:fld>
            <a:endParaRPr lang="en-GB"/>
          </a:p>
        </p:txBody>
      </p:sp>
      <p:pic>
        <p:nvPicPr>
          <p:cNvPr id="5" name="object 4">
            <a:extLst>
              <a:ext uri="{FF2B5EF4-FFF2-40B4-BE49-F238E27FC236}">
                <a16:creationId xmlns:a16="http://schemas.microsoft.com/office/drawing/2014/main" id="{EF63F285-6E22-05E2-7101-79A2DE65EDF4}"/>
              </a:ext>
            </a:extLst>
          </p:cNvPr>
          <p:cNvPicPr/>
          <p:nvPr/>
        </p:nvPicPr>
        <p:blipFill>
          <a:blip r:embed="rId2" cstate="print"/>
          <a:stretch>
            <a:fillRect/>
          </a:stretch>
        </p:blipFill>
        <p:spPr>
          <a:xfrm>
            <a:off x="1388569" y="1381316"/>
            <a:ext cx="5842746" cy="4702548"/>
          </a:xfrm>
          <a:prstGeom prst="rect">
            <a:avLst/>
          </a:prstGeom>
        </p:spPr>
      </p:pic>
      <p:sp>
        <p:nvSpPr>
          <p:cNvPr id="7" name="TextBox 6">
            <a:extLst>
              <a:ext uri="{FF2B5EF4-FFF2-40B4-BE49-F238E27FC236}">
                <a16:creationId xmlns:a16="http://schemas.microsoft.com/office/drawing/2014/main" id="{37884934-3963-2638-F31C-C4D0CFE617C2}"/>
              </a:ext>
            </a:extLst>
          </p:cNvPr>
          <p:cNvSpPr txBox="1"/>
          <p:nvPr/>
        </p:nvSpPr>
        <p:spPr>
          <a:xfrm>
            <a:off x="1283881" y="107177"/>
            <a:ext cx="7615569" cy="1138773"/>
          </a:xfrm>
          <a:prstGeom prst="rect">
            <a:avLst/>
          </a:prstGeom>
          <a:noFill/>
        </p:spPr>
        <p:txBody>
          <a:bodyPr wrap="square">
            <a:spAutoFit/>
          </a:bodyPr>
          <a:lstStyle/>
          <a:p>
            <a:pPr>
              <a:buNone/>
            </a:pPr>
            <a:br>
              <a:rPr lang="en-AU" dirty="0">
                <a:effectLst/>
                <a:latin typeface="Helvetica" pitchFamily="2" charset="0"/>
              </a:rPr>
            </a:br>
            <a:endParaRPr lang="en-AU" dirty="0">
              <a:effectLst/>
              <a:latin typeface="Helvetica" pitchFamily="2" charset="0"/>
            </a:endParaRPr>
          </a:p>
          <a:p>
            <a:pPr>
              <a:buNone/>
            </a:pPr>
            <a:r>
              <a:rPr lang="en-AU" sz="3200" b="1" dirty="0">
                <a:effectLst/>
                <a:latin typeface="Calibri" panose="020F0502020204030204" pitchFamily="34" charset="0"/>
                <a:cs typeface="Calibri" panose="020F0502020204030204" pitchFamily="34" charset="0"/>
              </a:rPr>
              <a:t>Cumulative Incidence Curve</a:t>
            </a:r>
          </a:p>
        </p:txBody>
      </p:sp>
      <p:grpSp>
        <p:nvGrpSpPr>
          <p:cNvPr id="2" name="Group 1">
            <a:extLst>
              <a:ext uri="{FF2B5EF4-FFF2-40B4-BE49-F238E27FC236}">
                <a16:creationId xmlns:a16="http://schemas.microsoft.com/office/drawing/2014/main" id="{449203D6-B3E9-2F55-C54C-3CA3A0FC9AC5}"/>
              </a:ext>
            </a:extLst>
          </p:cNvPr>
          <p:cNvGrpSpPr/>
          <p:nvPr/>
        </p:nvGrpSpPr>
        <p:grpSpPr>
          <a:xfrm>
            <a:off x="8142314" y="1551446"/>
            <a:ext cx="2904157" cy="4309857"/>
            <a:chOff x="8142315" y="2103119"/>
            <a:chExt cx="2697480" cy="3758184"/>
          </a:xfrm>
        </p:grpSpPr>
        <p:sp>
          <p:nvSpPr>
            <p:cNvPr id="3" name="Shape 4">
              <a:extLst>
                <a:ext uri="{FF2B5EF4-FFF2-40B4-BE49-F238E27FC236}">
                  <a16:creationId xmlns:a16="http://schemas.microsoft.com/office/drawing/2014/main" id="{AC6A6013-BB1D-A465-D05B-E43695AEA817}"/>
                </a:ext>
              </a:extLst>
            </p:cNvPr>
            <p:cNvSpPr/>
            <p:nvPr/>
          </p:nvSpPr>
          <p:spPr>
            <a:xfrm>
              <a:off x="8142315" y="2103119"/>
              <a:ext cx="2697480" cy="1143000"/>
            </a:xfrm>
            <a:prstGeom prst="rect">
              <a:avLst/>
            </a:prstGeom>
            <a:solidFill>
              <a:schemeClr val="accent3">
                <a:lumMod val="20000"/>
                <a:lumOff val="80000"/>
              </a:schemeClr>
            </a:solidFill>
            <a:ln w="19050">
              <a:solidFill>
                <a:srgbClr val="00A896"/>
              </a:solidFill>
              <a:prstDash val="solid"/>
            </a:ln>
          </p:spPr>
          <p:txBody>
            <a:bodyPr/>
            <a:lstStyle/>
            <a:p>
              <a:endParaRPr lang="en-AU"/>
            </a:p>
          </p:txBody>
        </p:sp>
        <p:sp>
          <p:nvSpPr>
            <p:cNvPr id="9" name="Text 5">
              <a:extLst>
                <a:ext uri="{FF2B5EF4-FFF2-40B4-BE49-F238E27FC236}">
                  <a16:creationId xmlns:a16="http://schemas.microsoft.com/office/drawing/2014/main" id="{4FD88BB7-B706-D67A-0773-82366F584460}"/>
                </a:ext>
              </a:extLst>
            </p:cNvPr>
            <p:cNvSpPr/>
            <p:nvPr/>
          </p:nvSpPr>
          <p:spPr>
            <a:xfrm>
              <a:off x="8142315" y="2148839"/>
              <a:ext cx="2697480" cy="548640"/>
            </a:xfrm>
            <a:prstGeom prst="rect">
              <a:avLst/>
            </a:prstGeom>
            <a:noFill/>
            <a:ln/>
          </p:spPr>
          <p:txBody>
            <a:bodyPr wrap="square" rtlCol="0" anchor="ctr"/>
            <a:lstStyle/>
            <a:p>
              <a:pPr marL="0" indent="0" algn="ctr">
                <a:buNone/>
              </a:pPr>
              <a:r>
                <a:rPr lang="en-US" sz="2800" b="1" dirty="0">
                  <a:solidFill>
                    <a:srgbClr val="00A896"/>
                  </a:solidFill>
                  <a:latin typeface="Calibri" pitchFamily="34" charset="0"/>
                  <a:ea typeface="Calibri" pitchFamily="34" charset="-122"/>
                  <a:cs typeface="Calibri" pitchFamily="34" charset="-120"/>
                </a:rPr>
                <a:t>35.2%</a:t>
              </a:r>
              <a:endParaRPr lang="en-US" sz="2800" dirty="0"/>
            </a:p>
          </p:txBody>
        </p:sp>
        <p:sp>
          <p:nvSpPr>
            <p:cNvPr id="11" name="Text 6">
              <a:extLst>
                <a:ext uri="{FF2B5EF4-FFF2-40B4-BE49-F238E27FC236}">
                  <a16:creationId xmlns:a16="http://schemas.microsoft.com/office/drawing/2014/main" id="{0D3E1691-1F1D-6662-B33A-B0A812CE7821}"/>
                </a:ext>
              </a:extLst>
            </p:cNvPr>
            <p:cNvSpPr/>
            <p:nvPr/>
          </p:nvSpPr>
          <p:spPr>
            <a:xfrm>
              <a:off x="8142315" y="2697479"/>
              <a:ext cx="2697480" cy="502920"/>
            </a:xfrm>
            <a:prstGeom prst="rect">
              <a:avLst/>
            </a:prstGeom>
            <a:noFill/>
            <a:ln/>
          </p:spPr>
          <p:txBody>
            <a:bodyPr wrap="square" rtlCol="0" anchor="ctr"/>
            <a:lstStyle/>
            <a:p>
              <a:pPr marL="0" indent="0" algn="ctr">
                <a:buNone/>
              </a:pPr>
              <a:r>
                <a:rPr lang="en-US" sz="1050" dirty="0">
                  <a:solidFill>
                    <a:schemeClr val="bg1">
                      <a:lumMod val="50000"/>
                    </a:schemeClr>
                  </a:solidFill>
                  <a:latin typeface="Calibri" pitchFamily="34" charset="0"/>
                  <a:ea typeface="Calibri" pitchFamily="34" charset="-122"/>
                  <a:cs typeface="Calibri" pitchFamily="34" charset="-120"/>
                </a:rPr>
                <a:t>Probability of onset</a:t>
              </a:r>
              <a:endParaRPr lang="en-US" sz="1050" dirty="0">
                <a:solidFill>
                  <a:schemeClr val="bg1">
                    <a:lumMod val="50000"/>
                  </a:schemeClr>
                </a:solidFill>
              </a:endParaRPr>
            </a:p>
            <a:p>
              <a:pPr marL="0" indent="0" algn="ctr">
                <a:buNone/>
              </a:pPr>
              <a:r>
                <a:rPr lang="en-US" sz="1050" dirty="0">
                  <a:solidFill>
                    <a:schemeClr val="bg1">
                      <a:lumMod val="50000"/>
                    </a:schemeClr>
                  </a:solidFill>
                  <a:latin typeface="Calibri" pitchFamily="34" charset="0"/>
                  <a:ea typeface="Calibri" pitchFamily="34" charset="-122"/>
                  <a:cs typeface="Calibri" pitchFamily="34" charset="-120"/>
                </a:rPr>
                <a:t>by age 25</a:t>
              </a:r>
              <a:endParaRPr lang="en-US" sz="1050" dirty="0">
                <a:solidFill>
                  <a:schemeClr val="bg1">
                    <a:lumMod val="50000"/>
                  </a:schemeClr>
                </a:solidFill>
              </a:endParaRPr>
            </a:p>
          </p:txBody>
        </p:sp>
        <p:sp>
          <p:nvSpPr>
            <p:cNvPr id="13" name="Shape 7">
              <a:extLst>
                <a:ext uri="{FF2B5EF4-FFF2-40B4-BE49-F238E27FC236}">
                  <a16:creationId xmlns:a16="http://schemas.microsoft.com/office/drawing/2014/main" id="{A10FE63A-C3EF-44D3-4AFA-ABA153DC6CA2}"/>
                </a:ext>
              </a:extLst>
            </p:cNvPr>
            <p:cNvSpPr/>
            <p:nvPr/>
          </p:nvSpPr>
          <p:spPr>
            <a:xfrm>
              <a:off x="8142315" y="3410711"/>
              <a:ext cx="2697480" cy="1143000"/>
            </a:xfrm>
            <a:prstGeom prst="rect">
              <a:avLst/>
            </a:prstGeom>
            <a:solidFill>
              <a:schemeClr val="accent3">
                <a:lumMod val="20000"/>
                <a:lumOff val="80000"/>
              </a:schemeClr>
            </a:solidFill>
            <a:ln w="19050">
              <a:solidFill>
                <a:srgbClr val="1A3F7A"/>
              </a:solidFill>
              <a:prstDash val="solid"/>
            </a:ln>
          </p:spPr>
          <p:txBody>
            <a:bodyPr/>
            <a:lstStyle/>
            <a:p>
              <a:endParaRPr lang="en-AU"/>
            </a:p>
          </p:txBody>
        </p:sp>
        <p:sp>
          <p:nvSpPr>
            <p:cNvPr id="15" name="Text 8">
              <a:extLst>
                <a:ext uri="{FF2B5EF4-FFF2-40B4-BE49-F238E27FC236}">
                  <a16:creationId xmlns:a16="http://schemas.microsoft.com/office/drawing/2014/main" id="{04FCC922-9B6B-CCE3-718B-571881DEF643}"/>
                </a:ext>
              </a:extLst>
            </p:cNvPr>
            <p:cNvSpPr/>
            <p:nvPr/>
          </p:nvSpPr>
          <p:spPr>
            <a:xfrm>
              <a:off x="8142315" y="3456431"/>
              <a:ext cx="2697480" cy="548640"/>
            </a:xfrm>
            <a:prstGeom prst="rect">
              <a:avLst/>
            </a:prstGeom>
            <a:noFill/>
            <a:ln/>
          </p:spPr>
          <p:txBody>
            <a:bodyPr wrap="square" rtlCol="0" anchor="ctr"/>
            <a:lstStyle/>
            <a:p>
              <a:pPr marL="0" indent="0" algn="ctr">
                <a:buNone/>
              </a:pPr>
              <a:r>
                <a:rPr lang="en-US" sz="2800" b="1" dirty="0">
                  <a:solidFill>
                    <a:srgbClr val="E84855"/>
                  </a:solidFill>
                  <a:latin typeface="Calibri" pitchFamily="34" charset="0"/>
                  <a:ea typeface="Calibri" pitchFamily="34" charset="-122"/>
                  <a:cs typeface="Calibri" pitchFamily="34" charset="-120"/>
                </a:rPr>
                <a:t>54.2%</a:t>
              </a:r>
              <a:endParaRPr lang="en-US" sz="2800" dirty="0">
                <a:solidFill>
                  <a:srgbClr val="E84855"/>
                </a:solidFill>
              </a:endParaRPr>
            </a:p>
          </p:txBody>
        </p:sp>
        <p:sp>
          <p:nvSpPr>
            <p:cNvPr id="17" name="Text 9">
              <a:extLst>
                <a:ext uri="{FF2B5EF4-FFF2-40B4-BE49-F238E27FC236}">
                  <a16:creationId xmlns:a16="http://schemas.microsoft.com/office/drawing/2014/main" id="{247C8F6D-EDB2-8A88-1B6C-CD9D0FEDDDBA}"/>
                </a:ext>
              </a:extLst>
            </p:cNvPr>
            <p:cNvSpPr/>
            <p:nvPr/>
          </p:nvSpPr>
          <p:spPr>
            <a:xfrm>
              <a:off x="8142315" y="4005071"/>
              <a:ext cx="2697480" cy="502920"/>
            </a:xfrm>
            <a:prstGeom prst="rect">
              <a:avLst/>
            </a:prstGeom>
            <a:noFill/>
            <a:ln/>
          </p:spPr>
          <p:txBody>
            <a:bodyPr wrap="square" rtlCol="0" anchor="ctr"/>
            <a:lstStyle/>
            <a:p>
              <a:pPr marL="0" indent="0" algn="ctr">
                <a:buNone/>
              </a:pPr>
              <a:r>
                <a:rPr lang="en-US" sz="1050" dirty="0">
                  <a:solidFill>
                    <a:schemeClr val="bg1">
                      <a:lumMod val="50000"/>
                    </a:schemeClr>
                  </a:solidFill>
                  <a:latin typeface="Calibri" pitchFamily="34" charset="0"/>
                  <a:ea typeface="Calibri" pitchFamily="34" charset="-122"/>
                  <a:cs typeface="Calibri" pitchFamily="34" charset="-120"/>
                </a:rPr>
                <a:t>Probability of onset</a:t>
              </a:r>
              <a:endParaRPr lang="en-US" sz="1050" dirty="0">
                <a:solidFill>
                  <a:schemeClr val="bg1">
                    <a:lumMod val="50000"/>
                  </a:schemeClr>
                </a:solidFill>
              </a:endParaRPr>
            </a:p>
            <a:p>
              <a:pPr marL="0" indent="0" algn="ctr">
                <a:buNone/>
              </a:pPr>
              <a:r>
                <a:rPr lang="en-US" sz="1050" dirty="0">
                  <a:solidFill>
                    <a:schemeClr val="bg1">
                      <a:lumMod val="50000"/>
                    </a:schemeClr>
                  </a:solidFill>
                  <a:latin typeface="Calibri" pitchFamily="34" charset="0"/>
                  <a:ea typeface="Calibri" pitchFamily="34" charset="-122"/>
                  <a:cs typeface="Calibri" pitchFamily="34" charset="-120"/>
                </a:rPr>
                <a:t>by age 85</a:t>
              </a:r>
              <a:endParaRPr lang="en-US" sz="1050" dirty="0">
                <a:solidFill>
                  <a:schemeClr val="bg1">
                    <a:lumMod val="50000"/>
                  </a:schemeClr>
                </a:solidFill>
              </a:endParaRPr>
            </a:p>
          </p:txBody>
        </p:sp>
        <p:sp>
          <p:nvSpPr>
            <p:cNvPr id="19" name="Shape 10">
              <a:extLst>
                <a:ext uri="{FF2B5EF4-FFF2-40B4-BE49-F238E27FC236}">
                  <a16:creationId xmlns:a16="http://schemas.microsoft.com/office/drawing/2014/main" id="{9252222B-F057-5793-64BB-E6F6ED302602}"/>
                </a:ext>
              </a:extLst>
            </p:cNvPr>
            <p:cNvSpPr/>
            <p:nvPr/>
          </p:nvSpPr>
          <p:spPr>
            <a:xfrm>
              <a:off x="8142315" y="4718303"/>
              <a:ext cx="2697480" cy="1143000"/>
            </a:xfrm>
            <a:prstGeom prst="rect">
              <a:avLst/>
            </a:prstGeom>
            <a:solidFill>
              <a:schemeClr val="accent3">
                <a:lumMod val="20000"/>
                <a:lumOff val="80000"/>
              </a:schemeClr>
            </a:solidFill>
            <a:ln w="19050">
              <a:solidFill>
                <a:srgbClr val="F0B429"/>
              </a:solidFill>
              <a:prstDash val="solid"/>
            </a:ln>
          </p:spPr>
          <p:txBody>
            <a:bodyPr/>
            <a:lstStyle/>
            <a:p>
              <a:endParaRPr lang="en-AU"/>
            </a:p>
          </p:txBody>
        </p:sp>
        <p:sp>
          <p:nvSpPr>
            <p:cNvPr id="21" name="Text 11">
              <a:extLst>
                <a:ext uri="{FF2B5EF4-FFF2-40B4-BE49-F238E27FC236}">
                  <a16:creationId xmlns:a16="http://schemas.microsoft.com/office/drawing/2014/main" id="{7F902B43-E08F-B2A6-F47A-CEA6CF386D61}"/>
                </a:ext>
              </a:extLst>
            </p:cNvPr>
            <p:cNvSpPr/>
            <p:nvPr/>
          </p:nvSpPr>
          <p:spPr>
            <a:xfrm>
              <a:off x="8142315" y="4764023"/>
              <a:ext cx="2697480" cy="548640"/>
            </a:xfrm>
            <a:prstGeom prst="rect">
              <a:avLst/>
            </a:prstGeom>
            <a:noFill/>
            <a:ln/>
          </p:spPr>
          <p:txBody>
            <a:bodyPr wrap="square" rtlCol="0" anchor="ctr"/>
            <a:lstStyle/>
            <a:p>
              <a:pPr marL="0" indent="0" algn="ctr">
                <a:buNone/>
              </a:pPr>
              <a:r>
                <a:rPr lang="en-US" sz="2800" b="1" dirty="0">
                  <a:solidFill>
                    <a:srgbClr val="F0B429"/>
                  </a:solidFill>
                  <a:latin typeface="Calibri" pitchFamily="34" charset="0"/>
                  <a:ea typeface="Calibri" pitchFamily="34" charset="-122"/>
                  <a:cs typeface="Calibri" pitchFamily="34" charset="-120"/>
                </a:rPr>
                <a:t>70.7%</a:t>
              </a:r>
              <a:endParaRPr lang="en-US" sz="2800" dirty="0"/>
            </a:p>
          </p:txBody>
        </p:sp>
        <p:sp>
          <p:nvSpPr>
            <p:cNvPr id="23" name="Text 12">
              <a:extLst>
                <a:ext uri="{FF2B5EF4-FFF2-40B4-BE49-F238E27FC236}">
                  <a16:creationId xmlns:a16="http://schemas.microsoft.com/office/drawing/2014/main" id="{016F9972-0573-1656-1E5C-96183C304BAA}"/>
                </a:ext>
              </a:extLst>
            </p:cNvPr>
            <p:cNvSpPr/>
            <p:nvPr/>
          </p:nvSpPr>
          <p:spPr>
            <a:xfrm>
              <a:off x="8142315" y="5312663"/>
              <a:ext cx="2697480" cy="502920"/>
            </a:xfrm>
            <a:prstGeom prst="rect">
              <a:avLst/>
            </a:prstGeom>
            <a:noFill/>
            <a:ln/>
          </p:spPr>
          <p:txBody>
            <a:bodyPr wrap="square" rtlCol="0" anchor="ctr"/>
            <a:lstStyle/>
            <a:p>
              <a:pPr marL="0" indent="0" algn="ctr">
                <a:buNone/>
              </a:pPr>
              <a:r>
                <a:rPr lang="en-US" sz="1050" dirty="0">
                  <a:solidFill>
                    <a:schemeClr val="bg1">
                      <a:lumMod val="50000"/>
                    </a:schemeClr>
                  </a:solidFill>
                  <a:latin typeface="Calibri" pitchFamily="34" charset="0"/>
                  <a:ea typeface="Calibri" pitchFamily="34" charset="-122"/>
                  <a:cs typeface="Calibri" pitchFamily="34" charset="-120"/>
                </a:rPr>
                <a:t>Chance of remaining</a:t>
              </a:r>
              <a:endParaRPr lang="en-US" sz="1050" dirty="0">
                <a:solidFill>
                  <a:schemeClr val="bg1">
                    <a:lumMod val="50000"/>
                  </a:schemeClr>
                </a:solidFill>
              </a:endParaRPr>
            </a:p>
            <a:p>
              <a:pPr marL="0" indent="0" algn="ctr">
                <a:buNone/>
              </a:pPr>
              <a:r>
                <a:rPr lang="en-US" sz="1050" dirty="0">
                  <a:solidFill>
                    <a:schemeClr val="bg1">
                      <a:lumMod val="50000"/>
                    </a:schemeClr>
                  </a:solidFill>
                  <a:latin typeface="Calibri" pitchFamily="34" charset="0"/>
                  <a:ea typeface="Calibri" pitchFamily="34" charset="-122"/>
                  <a:cs typeface="Calibri" pitchFamily="34" charset="-120"/>
                </a:rPr>
                <a:t>disorder-free to 85,</a:t>
              </a:r>
              <a:endParaRPr lang="en-US" sz="1050" dirty="0">
                <a:solidFill>
                  <a:schemeClr val="bg1">
                    <a:lumMod val="50000"/>
                  </a:schemeClr>
                </a:solidFill>
              </a:endParaRPr>
            </a:p>
            <a:p>
              <a:pPr marL="0" indent="0" algn="ctr">
                <a:buNone/>
              </a:pPr>
              <a:r>
                <a:rPr lang="en-US" sz="1050" dirty="0">
                  <a:solidFill>
                    <a:schemeClr val="bg1">
                      <a:lumMod val="50000"/>
                    </a:schemeClr>
                  </a:solidFill>
                  <a:latin typeface="Calibri" pitchFamily="34" charset="0"/>
                  <a:ea typeface="Calibri" pitchFamily="34" charset="-122"/>
                  <a:cs typeface="Calibri" pitchFamily="34" charset="-120"/>
                </a:rPr>
                <a:t>if onset-free at 25</a:t>
              </a:r>
              <a:endParaRPr lang="en-US" sz="1050" dirty="0">
                <a:solidFill>
                  <a:schemeClr val="bg1">
                    <a:lumMod val="50000"/>
                  </a:schemeClr>
                </a:solidFill>
              </a:endParaRPr>
            </a:p>
          </p:txBody>
        </p:sp>
      </p:grpSp>
    </p:spTree>
    <p:extLst>
      <p:ext uri="{BB962C8B-B14F-4D97-AF65-F5344CB8AC3E}">
        <p14:creationId xmlns:p14="http://schemas.microsoft.com/office/powerpoint/2010/main" val="259891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07655-8E6F-D4DC-A7A5-7FC952C875B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8FFDF8-D5E6-C8D3-C31C-D4E4C7ADC87F}"/>
              </a:ext>
            </a:extLst>
          </p:cNvPr>
          <p:cNvSpPr>
            <a:spLocks noGrp="1"/>
          </p:cNvSpPr>
          <p:nvPr>
            <p:ph type="sldNum" sz="quarter" idx="12"/>
          </p:nvPr>
        </p:nvSpPr>
        <p:spPr/>
        <p:txBody>
          <a:bodyPr/>
          <a:lstStyle/>
          <a:p>
            <a:fld id="{741AFF56-1126-4107-9C02-BC0EFBF16431}" type="slidenum">
              <a:rPr lang="en-GB" smtClean="0"/>
              <a:t>14</a:t>
            </a:fld>
            <a:endParaRPr lang="en-GB"/>
          </a:p>
        </p:txBody>
      </p:sp>
      <p:sp>
        <p:nvSpPr>
          <p:cNvPr id="7" name="TextBox 6">
            <a:extLst>
              <a:ext uri="{FF2B5EF4-FFF2-40B4-BE49-F238E27FC236}">
                <a16:creationId xmlns:a16="http://schemas.microsoft.com/office/drawing/2014/main" id="{87697BEF-ABB1-1DE6-BC87-93210ED3B6BF}"/>
              </a:ext>
            </a:extLst>
          </p:cNvPr>
          <p:cNvSpPr txBox="1"/>
          <p:nvPr/>
        </p:nvSpPr>
        <p:spPr>
          <a:xfrm>
            <a:off x="1283881" y="107177"/>
            <a:ext cx="7615569" cy="1138773"/>
          </a:xfrm>
          <a:prstGeom prst="rect">
            <a:avLst/>
          </a:prstGeom>
          <a:noFill/>
        </p:spPr>
        <p:txBody>
          <a:bodyPr wrap="square">
            <a:spAutoFit/>
          </a:bodyPr>
          <a:lstStyle/>
          <a:p>
            <a:pPr>
              <a:buNone/>
            </a:pPr>
            <a:br>
              <a:rPr lang="en-AU" dirty="0">
                <a:effectLst/>
                <a:latin typeface="Helvetica" pitchFamily="2" charset="0"/>
              </a:rPr>
            </a:br>
            <a:endParaRPr lang="en-AU" dirty="0">
              <a:effectLst/>
              <a:latin typeface="Helvetica" pitchFamily="2" charset="0"/>
            </a:endParaRPr>
          </a:p>
          <a:p>
            <a:pPr>
              <a:buNone/>
            </a:pPr>
            <a:r>
              <a:rPr lang="en-AU" sz="3200" b="1" dirty="0">
                <a:latin typeface="Calibri" panose="020F0502020204030204" pitchFamily="34" charset="0"/>
                <a:cs typeface="Calibri" panose="020F0502020204030204" pitchFamily="34" charset="0"/>
              </a:rPr>
              <a:t>Age-Specific Hazard Rates</a:t>
            </a:r>
            <a:endParaRPr lang="en-AU" sz="3200" b="1" dirty="0">
              <a:effectLst/>
              <a:latin typeface="Calibri" panose="020F0502020204030204" pitchFamily="34" charset="0"/>
              <a:cs typeface="Calibri" panose="020F0502020204030204" pitchFamily="34" charset="0"/>
            </a:endParaRPr>
          </a:p>
        </p:txBody>
      </p:sp>
      <p:graphicFrame>
        <p:nvGraphicFramePr>
          <p:cNvPr id="3" name="Table 0">
            <a:extLst>
              <a:ext uri="{FF2B5EF4-FFF2-40B4-BE49-F238E27FC236}">
                <a16:creationId xmlns:a16="http://schemas.microsoft.com/office/drawing/2014/main" id="{1A253562-255B-2450-EBF2-A821A84CAF5D}"/>
              </a:ext>
            </a:extLst>
          </p:cNvPr>
          <p:cNvGraphicFramePr>
            <a:graphicFrameLocks noGrp="1"/>
          </p:cNvGraphicFramePr>
          <p:nvPr>
            <p:extLst>
              <p:ext uri="{D42A27DB-BD31-4B8C-83A1-F6EECF244321}">
                <p14:modId xmlns:p14="http://schemas.microsoft.com/office/powerpoint/2010/main" val="2662046790"/>
              </p:ext>
            </p:extLst>
          </p:nvPr>
        </p:nvGraphicFramePr>
        <p:xfrm>
          <a:off x="1421477" y="1691640"/>
          <a:ext cx="5029200" cy="2011680"/>
        </p:xfrm>
        <a:graphic>
          <a:graphicData uri="http://schemas.openxmlformats.org/drawingml/2006/table">
            <a:tbl>
              <a:tblPr/>
              <a:tblGrid>
                <a:gridCol w="137160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280160">
                  <a:extLst>
                    <a:ext uri="{9D8B030D-6E8A-4147-A177-3AD203B41FA5}">
                      <a16:colId xmlns:a16="http://schemas.microsoft.com/office/drawing/2014/main" val="20002"/>
                    </a:ext>
                  </a:extLst>
                </a:gridCol>
                <a:gridCol w="1188720">
                  <a:extLst>
                    <a:ext uri="{9D8B030D-6E8A-4147-A177-3AD203B41FA5}">
                      <a16:colId xmlns:a16="http://schemas.microsoft.com/office/drawing/2014/main" val="20003"/>
                    </a:ext>
                  </a:extLst>
                </a:gridCol>
              </a:tblGrid>
              <a:tr h="402336">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Age Band</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0D1B2A"/>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Male %</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0D1B2A"/>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Female %</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0D1B2A"/>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Overall %</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0D1B2A"/>
                    </a:solidFill>
                  </a:tcPr>
                </a:tc>
                <a:extLst>
                  <a:ext uri="{0D108BD9-81ED-4DB2-BD59-A6C34878D82A}">
                    <a16:rowId xmlns:a16="http://schemas.microsoft.com/office/drawing/2014/main" val="10000"/>
                  </a:ext>
                </a:extLst>
              </a:tr>
              <a:tr h="402336">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&lt;18</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1.61</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1.53</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1.57</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1"/>
                  </a:ext>
                </a:extLst>
              </a:tr>
              <a:tr h="402336">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18–24</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b="1" dirty="0">
                          <a:solidFill>
                            <a:srgbClr val="00A896"/>
                          </a:solidFill>
                          <a:latin typeface="Calibri" pitchFamily="34" charset="0"/>
                          <a:ea typeface="Calibri" pitchFamily="34" charset="-122"/>
                          <a:cs typeface="Calibri" pitchFamily="34" charset="-120"/>
                        </a:rPr>
                        <a:t>3.14</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b="1" dirty="0">
                          <a:solidFill>
                            <a:srgbClr val="E84855"/>
                          </a:solidFill>
                          <a:latin typeface="Calibri" pitchFamily="34" charset="0"/>
                          <a:ea typeface="Calibri" pitchFamily="34" charset="-122"/>
                          <a:cs typeface="Calibri" pitchFamily="34" charset="-120"/>
                        </a:rPr>
                        <a:t>1.74</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b="1" dirty="0">
                          <a:solidFill>
                            <a:srgbClr val="F0B429"/>
                          </a:solidFill>
                          <a:latin typeface="Calibri" pitchFamily="34" charset="0"/>
                          <a:ea typeface="Calibri" pitchFamily="34" charset="-122"/>
                          <a:cs typeface="Calibri" pitchFamily="34" charset="-120"/>
                        </a:rPr>
                        <a:t>2.41</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2"/>
                  </a:ext>
                </a:extLst>
              </a:tr>
              <a:tr h="402336">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25–34</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1.16</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0.91</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1.02</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3"/>
                  </a:ext>
                </a:extLst>
              </a:tr>
              <a:tr h="402336">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35+</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&lt; 1</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&lt; 1</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&lt; 1</a:t>
                      </a:r>
                      <a:endParaRPr lang="en-US" sz="13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Text 3">
            <a:extLst>
              <a:ext uri="{FF2B5EF4-FFF2-40B4-BE49-F238E27FC236}">
                <a16:creationId xmlns:a16="http://schemas.microsoft.com/office/drawing/2014/main" id="{775FB9F7-CA74-C073-5A43-E243AA64D2FF}"/>
              </a:ext>
            </a:extLst>
          </p:cNvPr>
          <p:cNvSpPr/>
          <p:nvPr/>
        </p:nvSpPr>
        <p:spPr>
          <a:xfrm>
            <a:off x="1421477" y="3886200"/>
            <a:ext cx="5029200" cy="1554480"/>
          </a:xfrm>
          <a:prstGeom prst="rect">
            <a:avLst/>
          </a:prstGeom>
          <a:noFill/>
          <a:ln/>
        </p:spPr>
        <p:txBody>
          <a:bodyPr wrap="square" rtlCol="0" anchor="ctr"/>
          <a:lstStyle/>
          <a:p>
            <a:pPr marL="342900" indent="-342900">
              <a:buSzPct val="100000"/>
              <a:buChar char="•"/>
            </a:pPr>
            <a:r>
              <a:rPr lang="en-US" sz="1350" dirty="0">
                <a:solidFill>
                  <a:srgbClr val="0D1B2A"/>
                </a:solidFill>
                <a:latin typeface="Calibri" pitchFamily="34" charset="0"/>
                <a:ea typeface="Calibri" pitchFamily="34" charset="-122"/>
                <a:cs typeface="Calibri" pitchFamily="34" charset="-120"/>
              </a:rPr>
              <a:t>Hazard peaks at 18–24: 2–3% per year</a:t>
            </a:r>
            <a:endParaRPr lang="en-US" sz="1350" dirty="0"/>
          </a:p>
          <a:p>
            <a:pPr marL="342900" indent="-342900">
              <a:buSzPct val="100000"/>
              <a:buChar char="•"/>
            </a:pPr>
            <a:r>
              <a:rPr lang="en-US" sz="1350" dirty="0">
                <a:solidFill>
                  <a:srgbClr val="0D1B2A"/>
                </a:solidFill>
                <a:latin typeface="Calibri" pitchFamily="34" charset="0"/>
                <a:ea typeface="Calibri" pitchFamily="34" charset="-122"/>
                <a:cs typeface="Calibri" pitchFamily="34" charset="-120"/>
              </a:rPr>
              <a:t>Men show nearly double the onset hazard at peak ages</a:t>
            </a:r>
            <a:endParaRPr lang="en-US" sz="1350" dirty="0"/>
          </a:p>
          <a:p>
            <a:pPr marL="342900" indent="-342900">
              <a:buSzPct val="100000"/>
              <a:buChar char="•"/>
            </a:pPr>
            <a:r>
              <a:rPr lang="en-US" sz="1350" dirty="0">
                <a:solidFill>
                  <a:srgbClr val="0D1B2A"/>
                </a:solidFill>
                <a:latin typeface="Calibri" pitchFamily="34" charset="0"/>
                <a:ea typeface="Calibri" pitchFamily="34" charset="-122"/>
                <a:cs typeface="Calibri" pitchFamily="34" charset="-120"/>
              </a:rPr>
              <a:t>After age 30, hazard collapses to less than 1%</a:t>
            </a:r>
            <a:endParaRPr lang="en-US" sz="1350" dirty="0"/>
          </a:p>
          <a:p>
            <a:pPr marL="342900" indent="-342900">
              <a:buSzPct val="100000"/>
              <a:buChar char="•"/>
            </a:pPr>
            <a:r>
              <a:rPr lang="en-US" sz="1350" dirty="0">
                <a:solidFill>
                  <a:srgbClr val="0D1B2A"/>
                </a:solidFill>
                <a:latin typeface="Calibri" pitchFamily="34" charset="0"/>
                <a:ea typeface="Calibri" pitchFamily="34" charset="-122"/>
                <a:cs typeface="Calibri" pitchFamily="34" charset="-120"/>
              </a:rPr>
              <a:t>Late-life hazard is negligible</a:t>
            </a:r>
            <a:endParaRPr lang="en-US" sz="1350" dirty="0"/>
          </a:p>
        </p:txBody>
      </p:sp>
      <p:grpSp>
        <p:nvGrpSpPr>
          <p:cNvPr id="2" name="Group 1">
            <a:extLst>
              <a:ext uri="{FF2B5EF4-FFF2-40B4-BE49-F238E27FC236}">
                <a16:creationId xmlns:a16="http://schemas.microsoft.com/office/drawing/2014/main" id="{6AEFEF66-9405-9E9B-3F08-9C4E703849DF}"/>
              </a:ext>
            </a:extLst>
          </p:cNvPr>
          <p:cNvGrpSpPr/>
          <p:nvPr/>
        </p:nvGrpSpPr>
        <p:grpSpPr>
          <a:xfrm>
            <a:off x="7661563" y="1643970"/>
            <a:ext cx="3108960" cy="3749040"/>
            <a:chOff x="6816437" y="1691640"/>
            <a:chExt cx="3108960" cy="3749040"/>
          </a:xfrm>
          <a:solidFill>
            <a:schemeClr val="accent2">
              <a:lumMod val="10000"/>
              <a:lumOff val="90000"/>
            </a:schemeClr>
          </a:solidFill>
        </p:grpSpPr>
        <p:sp>
          <p:nvSpPr>
            <p:cNvPr id="11" name="Shape 4">
              <a:extLst>
                <a:ext uri="{FF2B5EF4-FFF2-40B4-BE49-F238E27FC236}">
                  <a16:creationId xmlns:a16="http://schemas.microsoft.com/office/drawing/2014/main" id="{270D2232-F82B-F368-84E2-48C5718E63DC}"/>
                </a:ext>
              </a:extLst>
            </p:cNvPr>
            <p:cNvSpPr/>
            <p:nvPr/>
          </p:nvSpPr>
          <p:spPr>
            <a:xfrm>
              <a:off x="6816437" y="1691640"/>
              <a:ext cx="3108960" cy="3749040"/>
            </a:xfrm>
            <a:prstGeom prst="rect">
              <a:avLst/>
            </a:prstGeom>
            <a:grpFill/>
            <a:ln w="12700">
              <a:solidFill>
                <a:srgbClr val="00A896"/>
              </a:solidFill>
              <a:prstDash val="solid"/>
            </a:ln>
          </p:spPr>
          <p:txBody>
            <a:bodyPr/>
            <a:lstStyle/>
            <a:p>
              <a:endParaRPr lang="en-AU"/>
            </a:p>
          </p:txBody>
        </p:sp>
        <p:sp>
          <p:nvSpPr>
            <p:cNvPr id="13" name="Text 5">
              <a:extLst>
                <a:ext uri="{FF2B5EF4-FFF2-40B4-BE49-F238E27FC236}">
                  <a16:creationId xmlns:a16="http://schemas.microsoft.com/office/drawing/2014/main" id="{8DF0F960-F742-C77D-732E-A12297163B8D}"/>
                </a:ext>
              </a:extLst>
            </p:cNvPr>
            <p:cNvSpPr/>
            <p:nvPr/>
          </p:nvSpPr>
          <p:spPr>
            <a:xfrm>
              <a:off x="6907877" y="1783080"/>
              <a:ext cx="2926080" cy="457200"/>
            </a:xfrm>
            <a:prstGeom prst="rect">
              <a:avLst/>
            </a:prstGeom>
            <a:grpFill/>
            <a:ln/>
          </p:spPr>
          <p:txBody>
            <a:bodyPr wrap="square" rtlCol="0" anchor="ctr"/>
            <a:lstStyle/>
            <a:p>
              <a:pPr marL="0" indent="0" algn="ctr">
                <a:buNone/>
              </a:pPr>
              <a:r>
                <a:rPr lang="en-US" sz="1400" b="1" dirty="0">
                  <a:solidFill>
                    <a:srgbClr val="00A896"/>
                  </a:solidFill>
                  <a:latin typeface="Calibri" pitchFamily="34" charset="0"/>
                  <a:ea typeface="Calibri" pitchFamily="34" charset="-122"/>
                  <a:cs typeface="Calibri" pitchFamily="34" charset="-120"/>
                </a:rPr>
                <a:t>Peak Hazard</a:t>
              </a:r>
              <a:endParaRPr lang="en-US" sz="1400" dirty="0"/>
            </a:p>
          </p:txBody>
        </p:sp>
        <p:sp>
          <p:nvSpPr>
            <p:cNvPr id="15" name="Text 6">
              <a:extLst>
                <a:ext uri="{FF2B5EF4-FFF2-40B4-BE49-F238E27FC236}">
                  <a16:creationId xmlns:a16="http://schemas.microsoft.com/office/drawing/2014/main" id="{18EA8562-30E9-2BBC-F310-2CDD2DA778EB}"/>
                </a:ext>
              </a:extLst>
            </p:cNvPr>
            <p:cNvSpPr/>
            <p:nvPr/>
          </p:nvSpPr>
          <p:spPr>
            <a:xfrm>
              <a:off x="6907877" y="2377440"/>
              <a:ext cx="2926080" cy="594360"/>
            </a:xfrm>
            <a:prstGeom prst="rect">
              <a:avLst/>
            </a:prstGeom>
            <a:grpFill/>
            <a:ln/>
          </p:spPr>
          <p:txBody>
            <a:bodyPr wrap="square" rtlCol="0" anchor="ctr"/>
            <a:lstStyle/>
            <a:p>
              <a:pPr marL="0" indent="0" algn="ctr">
                <a:buNone/>
              </a:pPr>
              <a:r>
                <a:rPr lang="en-US" sz="3200" b="1" dirty="0">
                  <a:solidFill>
                    <a:srgbClr val="00A896"/>
                  </a:solidFill>
                  <a:latin typeface="Calibri" pitchFamily="34" charset="0"/>
                  <a:ea typeface="Calibri" pitchFamily="34" charset="-122"/>
                  <a:cs typeface="Calibri" pitchFamily="34" charset="-120"/>
                </a:rPr>
                <a:t>3.14%</a:t>
              </a:r>
              <a:endParaRPr lang="en-US" sz="3200" dirty="0"/>
            </a:p>
          </p:txBody>
        </p:sp>
        <p:sp>
          <p:nvSpPr>
            <p:cNvPr id="17" name="Text 7">
              <a:extLst>
                <a:ext uri="{FF2B5EF4-FFF2-40B4-BE49-F238E27FC236}">
                  <a16:creationId xmlns:a16="http://schemas.microsoft.com/office/drawing/2014/main" id="{7F966F5A-66A1-4F58-AE5D-7A785417D4D4}"/>
                </a:ext>
              </a:extLst>
            </p:cNvPr>
            <p:cNvSpPr/>
            <p:nvPr/>
          </p:nvSpPr>
          <p:spPr>
            <a:xfrm>
              <a:off x="6907877" y="2971800"/>
              <a:ext cx="2926080" cy="274320"/>
            </a:xfrm>
            <a:prstGeom prst="rect">
              <a:avLst/>
            </a:prstGeom>
            <a:solidFill>
              <a:srgbClr val="2B6CB0"/>
            </a:solidFill>
            <a:ln/>
          </p:spPr>
          <p:txBody>
            <a:bodyPr wrap="square" rtlCol="0" anchor="ctr"/>
            <a:lstStyle/>
            <a:p>
              <a:pPr marL="0" indent="0" algn="ctr">
                <a:buNone/>
              </a:pPr>
              <a:r>
                <a:rPr lang="en-US" sz="1100" dirty="0">
                  <a:solidFill>
                    <a:srgbClr val="CBD5E0"/>
                  </a:solidFill>
                  <a:latin typeface="Calibri" pitchFamily="34" charset="0"/>
                  <a:ea typeface="Calibri" pitchFamily="34" charset="-122"/>
                  <a:cs typeface="Calibri" pitchFamily="34" charset="-120"/>
                </a:rPr>
                <a:t>Male 18–24 per year</a:t>
              </a:r>
              <a:endParaRPr lang="en-US" sz="1100" dirty="0"/>
            </a:p>
          </p:txBody>
        </p:sp>
        <p:sp>
          <p:nvSpPr>
            <p:cNvPr id="19" name="Text 8">
              <a:extLst>
                <a:ext uri="{FF2B5EF4-FFF2-40B4-BE49-F238E27FC236}">
                  <a16:creationId xmlns:a16="http://schemas.microsoft.com/office/drawing/2014/main" id="{3B8F457B-0AC7-76A8-43C6-06AED0F15EC6}"/>
                </a:ext>
              </a:extLst>
            </p:cNvPr>
            <p:cNvSpPr/>
            <p:nvPr/>
          </p:nvSpPr>
          <p:spPr>
            <a:xfrm>
              <a:off x="6907877" y="3383280"/>
              <a:ext cx="2926080" cy="594360"/>
            </a:xfrm>
            <a:prstGeom prst="rect">
              <a:avLst/>
            </a:prstGeom>
            <a:grpFill/>
            <a:ln/>
          </p:spPr>
          <p:txBody>
            <a:bodyPr wrap="square" rtlCol="0" anchor="ctr"/>
            <a:lstStyle/>
            <a:p>
              <a:pPr marL="0" indent="0" algn="ctr">
                <a:buNone/>
              </a:pPr>
              <a:r>
                <a:rPr lang="en-US" sz="3200" b="1" dirty="0">
                  <a:solidFill>
                    <a:srgbClr val="E84855"/>
                  </a:solidFill>
                  <a:latin typeface="Calibri" pitchFamily="34" charset="0"/>
                  <a:ea typeface="Calibri" pitchFamily="34" charset="-122"/>
                  <a:cs typeface="Calibri" pitchFamily="34" charset="-120"/>
                </a:rPr>
                <a:t>1.74%</a:t>
              </a:r>
              <a:endParaRPr lang="en-US" sz="3200" dirty="0"/>
            </a:p>
          </p:txBody>
        </p:sp>
        <p:sp>
          <p:nvSpPr>
            <p:cNvPr id="21" name="Text 9">
              <a:extLst>
                <a:ext uri="{FF2B5EF4-FFF2-40B4-BE49-F238E27FC236}">
                  <a16:creationId xmlns:a16="http://schemas.microsoft.com/office/drawing/2014/main" id="{9C33ADE7-823D-1605-25C5-22D2E3F91A1C}"/>
                </a:ext>
              </a:extLst>
            </p:cNvPr>
            <p:cNvSpPr/>
            <p:nvPr/>
          </p:nvSpPr>
          <p:spPr>
            <a:xfrm>
              <a:off x="6907877" y="3977640"/>
              <a:ext cx="2926080" cy="274320"/>
            </a:xfrm>
            <a:prstGeom prst="rect">
              <a:avLst/>
            </a:prstGeom>
            <a:solidFill>
              <a:srgbClr val="2B6CB0"/>
            </a:solidFill>
            <a:ln/>
          </p:spPr>
          <p:txBody>
            <a:bodyPr wrap="square" rtlCol="0" anchor="ctr"/>
            <a:lstStyle/>
            <a:p>
              <a:pPr marL="0" indent="0" algn="ctr">
                <a:buNone/>
              </a:pPr>
              <a:r>
                <a:rPr lang="en-US" sz="1100" dirty="0">
                  <a:solidFill>
                    <a:srgbClr val="CBD5E0"/>
                  </a:solidFill>
                  <a:latin typeface="Calibri" pitchFamily="34" charset="0"/>
                  <a:ea typeface="Calibri" pitchFamily="34" charset="-122"/>
                  <a:cs typeface="Calibri" pitchFamily="34" charset="-120"/>
                </a:rPr>
                <a:t>Female 18–24 per year</a:t>
              </a:r>
              <a:endParaRPr lang="en-US" sz="1100" dirty="0"/>
            </a:p>
          </p:txBody>
        </p:sp>
        <p:sp>
          <p:nvSpPr>
            <p:cNvPr id="23" name="Text 10">
              <a:extLst>
                <a:ext uri="{FF2B5EF4-FFF2-40B4-BE49-F238E27FC236}">
                  <a16:creationId xmlns:a16="http://schemas.microsoft.com/office/drawing/2014/main" id="{00C9AAFA-A60D-A8D0-F2F1-7E5817D8C2D5}"/>
                </a:ext>
              </a:extLst>
            </p:cNvPr>
            <p:cNvSpPr/>
            <p:nvPr/>
          </p:nvSpPr>
          <p:spPr>
            <a:xfrm>
              <a:off x="6907877" y="4389120"/>
              <a:ext cx="2926080" cy="594360"/>
            </a:xfrm>
            <a:prstGeom prst="rect">
              <a:avLst/>
            </a:prstGeom>
            <a:grpFill/>
            <a:ln/>
          </p:spPr>
          <p:txBody>
            <a:bodyPr wrap="square" rtlCol="0" anchor="ctr"/>
            <a:lstStyle/>
            <a:p>
              <a:pPr marL="0" indent="0" algn="ctr">
                <a:buNone/>
              </a:pPr>
              <a:r>
                <a:rPr lang="en-US" sz="3200" b="1" dirty="0">
                  <a:solidFill>
                    <a:srgbClr val="F0B429"/>
                  </a:solidFill>
                  <a:latin typeface="Calibri" pitchFamily="34" charset="0"/>
                  <a:ea typeface="Calibri" pitchFamily="34" charset="-122"/>
                  <a:cs typeface="Calibri" pitchFamily="34" charset="-120"/>
                </a:rPr>
                <a:t>2.41%</a:t>
              </a:r>
              <a:endParaRPr lang="en-US" sz="3200" dirty="0"/>
            </a:p>
          </p:txBody>
        </p:sp>
        <p:sp>
          <p:nvSpPr>
            <p:cNvPr id="25" name="Text 11">
              <a:extLst>
                <a:ext uri="{FF2B5EF4-FFF2-40B4-BE49-F238E27FC236}">
                  <a16:creationId xmlns:a16="http://schemas.microsoft.com/office/drawing/2014/main" id="{2682933B-16C1-210D-FA8B-918D5EBF7A5E}"/>
                </a:ext>
              </a:extLst>
            </p:cNvPr>
            <p:cNvSpPr/>
            <p:nvPr/>
          </p:nvSpPr>
          <p:spPr>
            <a:xfrm>
              <a:off x="6907877" y="4983480"/>
              <a:ext cx="2926080" cy="274320"/>
            </a:xfrm>
            <a:prstGeom prst="rect">
              <a:avLst/>
            </a:prstGeom>
            <a:solidFill>
              <a:srgbClr val="2B6CB0"/>
            </a:solidFill>
            <a:ln/>
          </p:spPr>
          <p:txBody>
            <a:bodyPr wrap="square" rtlCol="0" anchor="ctr"/>
            <a:lstStyle/>
            <a:p>
              <a:pPr marL="0" indent="0" algn="ctr">
                <a:buNone/>
              </a:pPr>
              <a:r>
                <a:rPr lang="en-US" sz="1100" dirty="0">
                  <a:solidFill>
                    <a:srgbClr val="CBD5E0"/>
                  </a:solidFill>
                  <a:latin typeface="Calibri" pitchFamily="34" charset="0"/>
                  <a:ea typeface="Calibri" pitchFamily="34" charset="-122"/>
                  <a:cs typeface="Calibri" pitchFamily="34" charset="-120"/>
                </a:rPr>
                <a:t>Overall 18–24 per year</a:t>
              </a:r>
              <a:endParaRPr lang="en-US" sz="1100" dirty="0"/>
            </a:p>
          </p:txBody>
        </p:sp>
      </p:grpSp>
      <p:sp>
        <p:nvSpPr>
          <p:cNvPr id="27" name="Source">
            <a:extLst>
              <a:ext uri="{FF2B5EF4-FFF2-40B4-BE49-F238E27FC236}">
                <a16:creationId xmlns:a16="http://schemas.microsoft.com/office/drawing/2014/main" id="{A937B132-A8CD-546C-5EC7-E0AC04DFDAF2}"/>
              </a:ext>
            </a:extLst>
          </p:cNvPr>
          <p:cNvSpPr/>
          <p:nvPr/>
        </p:nvSpPr>
        <p:spPr>
          <a:xfrm>
            <a:off x="1803862" y="6386116"/>
            <a:ext cx="8412480" cy="201168"/>
          </a:xfrm>
          <a:prstGeom prst="rect">
            <a:avLst/>
          </a:prstGeom>
          <a:noFill/>
          <a:ln/>
        </p:spPr>
        <p:txBody>
          <a:bodyPr wrap="square" rtlCol="0" anchor="ctr"/>
          <a:lstStyle/>
          <a:p>
            <a:pPr marL="0" indent="0">
              <a:buNone/>
            </a:pPr>
            <a:r>
              <a:rPr lang="en-US" sz="900" i="1" dirty="0">
                <a:solidFill>
                  <a:srgbClr val="8BA3B8"/>
                </a:solidFill>
                <a:latin typeface="Calibri" pitchFamily="34" charset="0"/>
                <a:ea typeface="Calibri" pitchFamily="34" charset="-122"/>
                <a:cs typeface="Calibri" pitchFamily="34" charset="-120"/>
              </a:rPr>
              <a:t>Source: ABS (2008), National Survey of Mental Health and Wellbeing 2007 (CURF). Authors’ KM survival analysis; jackknife replicate weights applied.</a:t>
            </a:r>
            <a:endParaRPr lang="en-US" sz="900" dirty="0"/>
          </a:p>
        </p:txBody>
      </p:sp>
    </p:spTree>
    <p:extLst>
      <p:ext uri="{BB962C8B-B14F-4D97-AF65-F5344CB8AC3E}">
        <p14:creationId xmlns:p14="http://schemas.microsoft.com/office/powerpoint/2010/main" val="2193240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699B1-658F-5340-2600-4053D8AF7458}"/>
            </a:ext>
          </a:extLst>
        </p:cNvPr>
        <p:cNvGrpSpPr/>
        <p:nvPr/>
      </p:nvGrpSpPr>
      <p:grpSpPr>
        <a:xfrm>
          <a:off x="0" y="0"/>
          <a:ext cx="0" cy="0"/>
          <a:chOff x="0" y="0"/>
          <a:chExt cx="0" cy="0"/>
        </a:xfrm>
      </p:grpSpPr>
      <p:sp>
        <p:nvSpPr>
          <p:cNvPr id="3" name="Shape 6">
            <a:extLst>
              <a:ext uri="{FF2B5EF4-FFF2-40B4-BE49-F238E27FC236}">
                <a16:creationId xmlns:a16="http://schemas.microsoft.com/office/drawing/2014/main" id="{FE9487AF-834E-6E1D-91D7-42732D6018F3}"/>
              </a:ext>
            </a:extLst>
          </p:cNvPr>
          <p:cNvSpPr/>
          <p:nvPr/>
        </p:nvSpPr>
        <p:spPr>
          <a:xfrm>
            <a:off x="8225442" y="1870363"/>
            <a:ext cx="2697480" cy="1051560"/>
          </a:xfrm>
          <a:prstGeom prst="rect">
            <a:avLst/>
          </a:prstGeom>
          <a:solidFill>
            <a:schemeClr val="accent4">
              <a:lumMod val="20000"/>
              <a:lumOff val="80000"/>
            </a:schemeClr>
          </a:solidFill>
          <a:ln w="19050">
            <a:solidFill>
              <a:srgbClr val="92D050"/>
            </a:solidFill>
            <a:prstDash val="solid"/>
          </a:ln>
        </p:spPr>
        <p:txBody>
          <a:bodyPr/>
          <a:lstStyle/>
          <a:p>
            <a:endParaRPr lang="en-AU"/>
          </a:p>
        </p:txBody>
      </p:sp>
      <p:sp>
        <p:nvSpPr>
          <p:cNvPr id="7" name="TextBox 6">
            <a:extLst>
              <a:ext uri="{FF2B5EF4-FFF2-40B4-BE49-F238E27FC236}">
                <a16:creationId xmlns:a16="http://schemas.microsoft.com/office/drawing/2014/main" id="{4B74D6D1-C83A-7C47-86B8-C951C38EE726}"/>
              </a:ext>
            </a:extLst>
          </p:cNvPr>
          <p:cNvSpPr txBox="1"/>
          <p:nvPr/>
        </p:nvSpPr>
        <p:spPr>
          <a:xfrm>
            <a:off x="1466761" y="723791"/>
            <a:ext cx="7615569" cy="523220"/>
          </a:xfrm>
          <a:prstGeom prst="rect">
            <a:avLst/>
          </a:prstGeom>
          <a:noFill/>
        </p:spPr>
        <p:txBody>
          <a:bodyPr wrap="square">
            <a:spAutoFit/>
          </a:bodyPr>
          <a:lstStyle/>
          <a:p>
            <a:r>
              <a:rPr lang="en-US" sz="2800" b="1" dirty="0">
                <a:latin typeface="Calibri" pitchFamily="34" charset="0"/>
                <a:ea typeface="Calibri" pitchFamily="34" charset="-122"/>
                <a:cs typeface="Calibri" pitchFamily="34" charset="-120"/>
              </a:rPr>
              <a:t>Incidence Rates per 1,000 Person per year</a:t>
            </a:r>
            <a:endParaRPr lang="en-US" sz="2800" dirty="0"/>
          </a:p>
        </p:txBody>
      </p:sp>
      <p:sp>
        <p:nvSpPr>
          <p:cNvPr id="5" name="Text 4">
            <a:extLst>
              <a:ext uri="{FF2B5EF4-FFF2-40B4-BE49-F238E27FC236}">
                <a16:creationId xmlns:a16="http://schemas.microsoft.com/office/drawing/2014/main" id="{A21BD260-94E4-9A03-5F39-2A1F32B9A4DE}"/>
              </a:ext>
            </a:extLst>
          </p:cNvPr>
          <p:cNvSpPr/>
          <p:nvPr/>
        </p:nvSpPr>
        <p:spPr>
          <a:xfrm>
            <a:off x="8225442" y="1961803"/>
            <a:ext cx="2697480" cy="502920"/>
          </a:xfrm>
          <a:prstGeom prst="rect">
            <a:avLst/>
          </a:prstGeom>
          <a:noFill/>
          <a:ln/>
        </p:spPr>
        <p:txBody>
          <a:bodyPr wrap="square" rtlCol="0" anchor="ctr"/>
          <a:lstStyle/>
          <a:p>
            <a:pPr marL="0" indent="0" algn="ctr">
              <a:buNone/>
            </a:pPr>
            <a:r>
              <a:rPr lang="en-US" sz="2800" b="1" dirty="0">
                <a:solidFill>
                  <a:srgbClr val="00A896"/>
                </a:solidFill>
                <a:latin typeface="Calibri" pitchFamily="34" charset="0"/>
                <a:ea typeface="Calibri" pitchFamily="34" charset="-122"/>
                <a:cs typeface="Calibri" pitchFamily="34" charset="-120"/>
              </a:rPr>
              <a:t>40.86</a:t>
            </a:r>
            <a:endParaRPr lang="en-US" sz="2800" dirty="0"/>
          </a:p>
        </p:txBody>
      </p:sp>
      <p:sp>
        <p:nvSpPr>
          <p:cNvPr id="8" name="Text 5">
            <a:extLst>
              <a:ext uri="{FF2B5EF4-FFF2-40B4-BE49-F238E27FC236}">
                <a16:creationId xmlns:a16="http://schemas.microsoft.com/office/drawing/2014/main" id="{3E1F0AAE-DDE7-163B-FABF-1116DF68BE8B}"/>
              </a:ext>
            </a:extLst>
          </p:cNvPr>
          <p:cNvSpPr/>
          <p:nvPr/>
        </p:nvSpPr>
        <p:spPr>
          <a:xfrm>
            <a:off x="8225442" y="2464723"/>
            <a:ext cx="2697480" cy="457200"/>
          </a:xfrm>
          <a:prstGeom prst="rect">
            <a:avLst/>
          </a:prstGeom>
          <a:noFill/>
          <a:ln/>
        </p:spPr>
        <p:txBody>
          <a:bodyPr wrap="square" rtlCol="0" anchor="ctr"/>
          <a:lstStyle/>
          <a:p>
            <a:pPr marL="0" indent="0" algn="ctr">
              <a:buNone/>
            </a:pPr>
            <a:r>
              <a:rPr lang="en-US" sz="1000" dirty="0">
                <a:latin typeface="Calibri" pitchFamily="34" charset="0"/>
                <a:ea typeface="Calibri" pitchFamily="34" charset="-122"/>
                <a:cs typeface="Calibri" pitchFamily="34" charset="-120"/>
              </a:rPr>
              <a:t>Male 18–24</a:t>
            </a:r>
            <a:endParaRPr lang="en-US" sz="1000" dirty="0"/>
          </a:p>
          <a:p>
            <a:pPr marL="0" indent="0" algn="ctr">
              <a:buNone/>
            </a:pPr>
            <a:r>
              <a:rPr lang="en-US" sz="1000" dirty="0">
                <a:latin typeface="Calibri" pitchFamily="34" charset="0"/>
                <a:ea typeface="Calibri" pitchFamily="34" charset="-122"/>
                <a:cs typeface="Calibri" pitchFamily="34" charset="-120"/>
              </a:rPr>
              <a:t>peak incidence</a:t>
            </a:r>
            <a:endParaRPr lang="en-US" sz="1000" dirty="0"/>
          </a:p>
        </p:txBody>
      </p:sp>
      <p:sp>
        <p:nvSpPr>
          <p:cNvPr id="12" name="Shape 6">
            <a:extLst>
              <a:ext uri="{FF2B5EF4-FFF2-40B4-BE49-F238E27FC236}">
                <a16:creationId xmlns:a16="http://schemas.microsoft.com/office/drawing/2014/main" id="{DC1366D8-EBFB-4543-2608-2472CBE6FE28}"/>
              </a:ext>
            </a:extLst>
          </p:cNvPr>
          <p:cNvSpPr/>
          <p:nvPr/>
        </p:nvSpPr>
        <p:spPr>
          <a:xfrm>
            <a:off x="8225442" y="3123091"/>
            <a:ext cx="2697480" cy="1051560"/>
          </a:xfrm>
          <a:prstGeom prst="rect">
            <a:avLst/>
          </a:prstGeom>
          <a:solidFill>
            <a:schemeClr val="accent4">
              <a:lumMod val="20000"/>
              <a:lumOff val="80000"/>
            </a:schemeClr>
          </a:solidFill>
          <a:ln w="19050">
            <a:solidFill>
              <a:srgbClr val="E84855"/>
            </a:solidFill>
            <a:prstDash val="solid"/>
          </a:ln>
        </p:spPr>
        <p:txBody>
          <a:bodyPr/>
          <a:lstStyle/>
          <a:p>
            <a:endParaRPr lang="en-AU"/>
          </a:p>
        </p:txBody>
      </p:sp>
      <p:sp>
        <p:nvSpPr>
          <p:cNvPr id="16" name="Text 7">
            <a:extLst>
              <a:ext uri="{FF2B5EF4-FFF2-40B4-BE49-F238E27FC236}">
                <a16:creationId xmlns:a16="http://schemas.microsoft.com/office/drawing/2014/main" id="{F27E7BB6-F6A6-FAC6-6D7F-F5093E966E5D}"/>
              </a:ext>
            </a:extLst>
          </p:cNvPr>
          <p:cNvSpPr/>
          <p:nvPr/>
        </p:nvSpPr>
        <p:spPr>
          <a:xfrm>
            <a:off x="8225442" y="3168811"/>
            <a:ext cx="2697480" cy="502920"/>
          </a:xfrm>
          <a:prstGeom prst="rect">
            <a:avLst/>
          </a:prstGeom>
          <a:noFill/>
          <a:ln/>
        </p:spPr>
        <p:txBody>
          <a:bodyPr wrap="square" rtlCol="0" anchor="ctr"/>
          <a:lstStyle/>
          <a:p>
            <a:pPr marL="0" indent="0" algn="ctr">
              <a:buNone/>
            </a:pPr>
            <a:r>
              <a:rPr lang="en-US" sz="2800" b="1" dirty="0">
                <a:solidFill>
                  <a:srgbClr val="E84855"/>
                </a:solidFill>
                <a:latin typeface="Calibri" pitchFamily="34" charset="0"/>
                <a:ea typeface="Calibri" pitchFamily="34" charset="-122"/>
                <a:cs typeface="Calibri" pitchFamily="34" charset="-120"/>
              </a:rPr>
              <a:t>20.74</a:t>
            </a:r>
            <a:endParaRPr lang="en-US" sz="2800" dirty="0"/>
          </a:p>
        </p:txBody>
      </p:sp>
      <p:sp>
        <p:nvSpPr>
          <p:cNvPr id="20" name="Text 8">
            <a:extLst>
              <a:ext uri="{FF2B5EF4-FFF2-40B4-BE49-F238E27FC236}">
                <a16:creationId xmlns:a16="http://schemas.microsoft.com/office/drawing/2014/main" id="{AF6E5226-868E-AB90-D293-7D9DA797A2F7}"/>
              </a:ext>
            </a:extLst>
          </p:cNvPr>
          <p:cNvSpPr/>
          <p:nvPr/>
        </p:nvSpPr>
        <p:spPr>
          <a:xfrm>
            <a:off x="8225442" y="3671731"/>
            <a:ext cx="2697480" cy="457200"/>
          </a:xfrm>
          <a:prstGeom prst="rect">
            <a:avLst/>
          </a:prstGeom>
          <a:noFill/>
          <a:ln/>
        </p:spPr>
        <p:txBody>
          <a:bodyPr wrap="square" rtlCol="0" anchor="ctr"/>
          <a:lstStyle/>
          <a:p>
            <a:pPr marL="0" indent="0" algn="ctr">
              <a:buNone/>
            </a:pPr>
            <a:r>
              <a:rPr lang="en-US" sz="1000" dirty="0">
                <a:latin typeface="Calibri" pitchFamily="34" charset="0"/>
                <a:ea typeface="Calibri" pitchFamily="34" charset="-122"/>
                <a:cs typeface="Calibri" pitchFamily="34" charset="-120"/>
              </a:rPr>
              <a:t>Female 18–24</a:t>
            </a:r>
            <a:endParaRPr lang="en-US" sz="1000" dirty="0"/>
          </a:p>
          <a:p>
            <a:pPr marL="0" indent="0" algn="ctr">
              <a:buNone/>
            </a:pPr>
            <a:r>
              <a:rPr lang="en-US" sz="1000" dirty="0">
                <a:latin typeface="Calibri" pitchFamily="34" charset="0"/>
                <a:ea typeface="Calibri" pitchFamily="34" charset="-122"/>
                <a:cs typeface="Calibri" pitchFamily="34" charset="-120"/>
              </a:rPr>
              <a:t>peak incidence</a:t>
            </a:r>
            <a:endParaRPr lang="en-US" sz="1000" dirty="0"/>
          </a:p>
        </p:txBody>
      </p:sp>
      <p:sp>
        <p:nvSpPr>
          <p:cNvPr id="24" name="Shape 9">
            <a:extLst>
              <a:ext uri="{FF2B5EF4-FFF2-40B4-BE49-F238E27FC236}">
                <a16:creationId xmlns:a16="http://schemas.microsoft.com/office/drawing/2014/main" id="{09C87E6C-1C08-CD1F-0ECE-D1F739A734C3}"/>
              </a:ext>
            </a:extLst>
          </p:cNvPr>
          <p:cNvSpPr/>
          <p:nvPr/>
        </p:nvSpPr>
        <p:spPr>
          <a:xfrm>
            <a:off x="8225442" y="4330099"/>
            <a:ext cx="2697480" cy="1051560"/>
          </a:xfrm>
          <a:prstGeom prst="rect">
            <a:avLst/>
          </a:prstGeom>
          <a:solidFill>
            <a:schemeClr val="accent4">
              <a:lumMod val="20000"/>
              <a:lumOff val="80000"/>
            </a:schemeClr>
          </a:solidFill>
          <a:ln w="19050">
            <a:solidFill>
              <a:srgbClr val="F0B429"/>
            </a:solidFill>
            <a:prstDash val="solid"/>
          </a:ln>
        </p:spPr>
        <p:txBody>
          <a:bodyPr/>
          <a:lstStyle/>
          <a:p>
            <a:endParaRPr lang="en-AU"/>
          </a:p>
        </p:txBody>
      </p:sp>
      <p:sp>
        <p:nvSpPr>
          <p:cNvPr id="28" name="Text 10">
            <a:extLst>
              <a:ext uri="{FF2B5EF4-FFF2-40B4-BE49-F238E27FC236}">
                <a16:creationId xmlns:a16="http://schemas.microsoft.com/office/drawing/2014/main" id="{C52EB3CD-FE12-B412-0427-70D807059CBE}"/>
              </a:ext>
            </a:extLst>
          </p:cNvPr>
          <p:cNvSpPr/>
          <p:nvPr/>
        </p:nvSpPr>
        <p:spPr>
          <a:xfrm>
            <a:off x="8225442" y="4375819"/>
            <a:ext cx="2697480" cy="502920"/>
          </a:xfrm>
          <a:prstGeom prst="rect">
            <a:avLst/>
          </a:prstGeom>
          <a:noFill/>
          <a:ln/>
        </p:spPr>
        <p:txBody>
          <a:bodyPr wrap="square" rtlCol="0" anchor="ctr"/>
          <a:lstStyle/>
          <a:p>
            <a:pPr marL="0" indent="0" algn="ctr">
              <a:buNone/>
            </a:pPr>
            <a:r>
              <a:rPr lang="en-US" sz="2800" b="1" dirty="0">
                <a:solidFill>
                  <a:srgbClr val="F0B429"/>
                </a:solidFill>
                <a:latin typeface="Calibri" pitchFamily="34" charset="0"/>
                <a:ea typeface="Calibri" pitchFamily="34" charset="-122"/>
                <a:cs typeface="Calibri" pitchFamily="34" charset="-120"/>
              </a:rPr>
              <a:t>13.2</a:t>
            </a:r>
            <a:endParaRPr lang="en-US" sz="2800" dirty="0"/>
          </a:p>
        </p:txBody>
      </p:sp>
      <p:sp>
        <p:nvSpPr>
          <p:cNvPr id="30" name="Text 11">
            <a:extLst>
              <a:ext uri="{FF2B5EF4-FFF2-40B4-BE49-F238E27FC236}">
                <a16:creationId xmlns:a16="http://schemas.microsoft.com/office/drawing/2014/main" id="{FE19E6C3-BC77-D2A9-A1C6-D7191F6D5170}"/>
              </a:ext>
            </a:extLst>
          </p:cNvPr>
          <p:cNvSpPr/>
          <p:nvPr/>
        </p:nvSpPr>
        <p:spPr>
          <a:xfrm>
            <a:off x="8225442" y="4878739"/>
            <a:ext cx="2697480" cy="457200"/>
          </a:xfrm>
          <a:prstGeom prst="rect">
            <a:avLst/>
          </a:prstGeom>
          <a:noFill/>
          <a:ln/>
        </p:spPr>
        <p:txBody>
          <a:bodyPr wrap="square" rtlCol="0" anchor="ctr"/>
          <a:lstStyle/>
          <a:p>
            <a:pPr marL="0" indent="0" algn="ctr">
              <a:buNone/>
            </a:pPr>
            <a:r>
              <a:rPr lang="en-US" sz="1000" dirty="0">
                <a:latin typeface="Calibri" pitchFamily="34" charset="0"/>
                <a:ea typeface="Calibri" pitchFamily="34" charset="-122"/>
                <a:cs typeface="Calibri" pitchFamily="34" charset="-120"/>
              </a:rPr>
              <a:t>Overall incidence</a:t>
            </a:r>
            <a:endParaRPr lang="en-US" sz="1000" dirty="0"/>
          </a:p>
          <a:p>
            <a:pPr marL="0" indent="0" algn="ctr">
              <a:buNone/>
            </a:pPr>
            <a:r>
              <a:rPr lang="en-US" sz="1000" dirty="0">
                <a:latin typeface="Calibri" pitchFamily="34" charset="0"/>
                <a:ea typeface="Calibri" pitchFamily="34" charset="-122"/>
                <a:cs typeface="Calibri" pitchFamily="34" charset="-120"/>
              </a:rPr>
              <a:t>per 1,000 p-y</a:t>
            </a:r>
            <a:endParaRPr lang="en-US" sz="1000" dirty="0"/>
          </a:p>
        </p:txBody>
      </p:sp>
      <p:sp>
        <p:nvSpPr>
          <p:cNvPr id="32" name="Text 12">
            <a:extLst>
              <a:ext uri="{FF2B5EF4-FFF2-40B4-BE49-F238E27FC236}">
                <a16:creationId xmlns:a16="http://schemas.microsoft.com/office/drawing/2014/main" id="{0A634EE5-BA54-E3DB-E5F9-7AFC4A699E31}"/>
              </a:ext>
            </a:extLst>
          </p:cNvPr>
          <p:cNvSpPr/>
          <p:nvPr/>
        </p:nvSpPr>
        <p:spPr>
          <a:xfrm>
            <a:off x="8225442" y="5527963"/>
            <a:ext cx="2697480" cy="320040"/>
          </a:xfrm>
          <a:prstGeom prst="rect">
            <a:avLst/>
          </a:prstGeom>
          <a:noFill/>
          <a:ln/>
        </p:spPr>
        <p:txBody>
          <a:bodyPr wrap="square" rtlCol="0" anchor="ctr"/>
          <a:lstStyle/>
          <a:p>
            <a:pPr marL="0" indent="0">
              <a:buNone/>
            </a:pPr>
            <a:r>
              <a:rPr lang="en-US" sz="950" i="1" dirty="0">
                <a:solidFill>
                  <a:srgbClr val="8BA3B8"/>
                </a:solidFill>
                <a:latin typeface="Calibri" pitchFamily="34" charset="0"/>
                <a:ea typeface="Calibri" pitchFamily="34" charset="-122"/>
                <a:cs typeface="Calibri" pitchFamily="34" charset="-120"/>
              </a:rPr>
              <a:t>Males higher incidence early; women accumulate more chronic burden over time.</a:t>
            </a:r>
            <a:endParaRPr lang="en-US" sz="950" dirty="0"/>
          </a:p>
        </p:txBody>
      </p:sp>
      <p:sp>
        <p:nvSpPr>
          <p:cNvPr id="34" name="Source">
            <a:extLst>
              <a:ext uri="{FF2B5EF4-FFF2-40B4-BE49-F238E27FC236}">
                <a16:creationId xmlns:a16="http://schemas.microsoft.com/office/drawing/2014/main" id="{01EF73BE-3109-90DF-7870-286E93EB735D}"/>
              </a:ext>
            </a:extLst>
          </p:cNvPr>
          <p:cNvSpPr/>
          <p:nvPr/>
        </p:nvSpPr>
        <p:spPr>
          <a:xfrm>
            <a:off x="2236556" y="6033625"/>
            <a:ext cx="8412480" cy="201168"/>
          </a:xfrm>
          <a:prstGeom prst="rect">
            <a:avLst/>
          </a:prstGeom>
          <a:noFill/>
          <a:ln/>
        </p:spPr>
        <p:txBody>
          <a:bodyPr wrap="square" rtlCol="0" anchor="ctr"/>
          <a:lstStyle/>
          <a:p>
            <a:pPr marL="0" indent="0">
              <a:buNone/>
            </a:pPr>
            <a:r>
              <a:rPr lang="en-US" sz="900" i="1" dirty="0">
                <a:solidFill>
                  <a:srgbClr val="8BA3B8"/>
                </a:solidFill>
                <a:latin typeface="Calibri" pitchFamily="34" charset="0"/>
                <a:ea typeface="Calibri" pitchFamily="34" charset="-122"/>
                <a:cs typeface="Calibri" pitchFamily="34" charset="-120"/>
              </a:rPr>
              <a:t>Source: ABS (2008), National Survey of Mental Health and Wellbeing 2007 (CURF). Authors’ KM survival analysis; jackknife replicate weights applied.</a:t>
            </a:r>
            <a:endParaRPr lang="en-US" sz="900" dirty="0"/>
          </a:p>
        </p:txBody>
      </p:sp>
      <p:graphicFrame>
        <p:nvGraphicFramePr>
          <p:cNvPr id="36" name="Chart 0">
            <a:extLst>
              <a:ext uri="{FF2B5EF4-FFF2-40B4-BE49-F238E27FC236}">
                <a16:creationId xmlns:a16="http://schemas.microsoft.com/office/drawing/2014/main" id="{0C3F0996-5012-B226-5495-D62DFC2791ED}"/>
              </a:ext>
            </a:extLst>
          </p:cNvPr>
          <p:cNvGraphicFramePr/>
          <p:nvPr>
            <p:extLst>
              <p:ext uri="{D42A27DB-BD31-4B8C-83A1-F6EECF244321}">
                <p14:modId xmlns:p14="http://schemas.microsoft.com/office/powerpoint/2010/main" val="1258616024"/>
              </p:ext>
            </p:extLst>
          </p:nvPr>
        </p:nvGraphicFramePr>
        <p:xfrm>
          <a:off x="1679171" y="1586899"/>
          <a:ext cx="5760720" cy="37490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50880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40C3D-70C6-F4E2-06CB-282F0842673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6F75FE6-527C-F7C9-7ED8-533A7FAEA753}"/>
              </a:ext>
            </a:extLst>
          </p:cNvPr>
          <p:cNvSpPr txBox="1"/>
          <p:nvPr/>
        </p:nvSpPr>
        <p:spPr>
          <a:xfrm>
            <a:off x="1125938" y="140428"/>
            <a:ext cx="9223407" cy="1631216"/>
          </a:xfrm>
          <a:prstGeom prst="rect">
            <a:avLst/>
          </a:prstGeom>
          <a:noFill/>
        </p:spPr>
        <p:txBody>
          <a:bodyPr wrap="square">
            <a:spAutoFit/>
          </a:bodyPr>
          <a:lstStyle/>
          <a:p>
            <a:pPr>
              <a:buNone/>
            </a:pPr>
            <a:br>
              <a:rPr lang="en-AU" dirty="0">
                <a:effectLst/>
                <a:latin typeface="Helvetica" pitchFamily="2" charset="0"/>
              </a:rPr>
            </a:br>
            <a:endParaRPr lang="en-AU" dirty="0">
              <a:effectLst/>
              <a:latin typeface="Helvetica" pitchFamily="2" charset="0"/>
            </a:endParaRPr>
          </a:p>
          <a:p>
            <a:pPr>
              <a:buNone/>
            </a:pPr>
            <a:r>
              <a:rPr lang="en-US" sz="3200" b="1" dirty="0">
                <a:latin typeface="Calibri" panose="020F0502020204030204" pitchFamily="34" charset="0"/>
                <a:cs typeface="Calibri" panose="020F0502020204030204" pitchFamily="34" charset="0"/>
              </a:rPr>
              <a:t>Physical Health Follows the Opposite Age Curve</a:t>
            </a:r>
          </a:p>
          <a:p>
            <a:pPr>
              <a:buNone/>
            </a:pPr>
            <a:endParaRPr lang="en-AU" sz="3200" b="1" dirty="0">
              <a:effectLst/>
              <a:latin typeface="Calibri" panose="020F0502020204030204" pitchFamily="34" charset="0"/>
              <a:cs typeface="Calibri" panose="020F0502020204030204" pitchFamily="34" charset="0"/>
            </a:endParaRPr>
          </a:p>
        </p:txBody>
      </p:sp>
      <p:graphicFrame>
        <p:nvGraphicFramePr>
          <p:cNvPr id="3" name="Chart 0">
            <a:extLst>
              <a:ext uri="{FF2B5EF4-FFF2-40B4-BE49-F238E27FC236}">
                <a16:creationId xmlns:a16="http://schemas.microsoft.com/office/drawing/2014/main" id="{236D84CD-3610-D032-9A21-B76440DC4BA4}"/>
              </a:ext>
            </a:extLst>
          </p:cNvPr>
          <p:cNvGraphicFramePr/>
          <p:nvPr>
            <p:extLst>
              <p:ext uri="{D42A27DB-BD31-4B8C-83A1-F6EECF244321}">
                <p14:modId xmlns:p14="http://schemas.microsoft.com/office/powerpoint/2010/main" val="890433656"/>
              </p:ext>
            </p:extLst>
          </p:nvPr>
        </p:nvGraphicFramePr>
        <p:xfrm>
          <a:off x="1125937" y="1727283"/>
          <a:ext cx="6628533" cy="389807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3">
            <a:extLst>
              <a:ext uri="{FF2B5EF4-FFF2-40B4-BE49-F238E27FC236}">
                <a16:creationId xmlns:a16="http://schemas.microsoft.com/office/drawing/2014/main" id="{CF9B9F22-5626-6EF8-0A95-40E26477E914}"/>
              </a:ext>
            </a:extLst>
          </p:cNvPr>
          <p:cNvSpPr/>
          <p:nvPr/>
        </p:nvSpPr>
        <p:spPr>
          <a:xfrm>
            <a:off x="7884622" y="1554480"/>
            <a:ext cx="3366084" cy="3749040"/>
          </a:xfrm>
          <a:prstGeom prst="rect">
            <a:avLst/>
          </a:prstGeom>
          <a:noFill/>
          <a:ln/>
        </p:spPr>
        <p:txBody>
          <a:bodyPr wrap="square" rtlCol="0" anchor="ctr"/>
          <a:lstStyle/>
          <a:p>
            <a:pPr marL="342900" indent="-342900">
              <a:buSzPct val="100000"/>
              <a:buChar char="•"/>
            </a:pPr>
            <a:r>
              <a:rPr lang="en-US" sz="1600" dirty="0">
                <a:solidFill>
                  <a:srgbClr val="0D1B2A"/>
                </a:solidFill>
                <a:latin typeface="Calibri" panose="020F0502020204030204" pitchFamily="34" charset="0"/>
                <a:ea typeface="Calibri" panose="020F0502020204030204" pitchFamily="34" charset="0"/>
                <a:cs typeface="Calibri" panose="020F0502020204030204" pitchFamily="34" charset="0"/>
              </a:rPr>
              <a:t>Physical conditions increase monotonically from ~10–15% at 18–24 to 70%+ by 75–85</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342900" indent="-342900">
              <a:buSzPct val="100000"/>
              <a:buChar char="•"/>
            </a:pPr>
            <a:r>
              <a:rPr lang="en-US" sz="1600" dirty="0">
                <a:solidFill>
                  <a:srgbClr val="0D1B2A"/>
                </a:solidFill>
                <a:latin typeface="Calibri" panose="020F0502020204030204" pitchFamily="34" charset="0"/>
                <a:ea typeface="Calibri" panose="020F0502020204030204" pitchFamily="34" charset="0"/>
                <a:cs typeface="Calibri" panose="020F0502020204030204" pitchFamily="34" charset="0"/>
              </a:rPr>
              <a:t>Women have higher rates of any NHPA condition across most ages</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342900" indent="-342900">
              <a:buSzPct val="100000"/>
              <a:buChar char="•"/>
            </a:pPr>
            <a:r>
              <a:rPr lang="en-US" sz="1600" dirty="0">
                <a:solidFill>
                  <a:srgbClr val="0D1B2A"/>
                </a:solidFill>
                <a:latin typeface="Calibri" panose="020F0502020204030204" pitchFamily="34" charset="0"/>
                <a:ea typeface="Calibri" panose="020F0502020204030204" pitchFamily="34" charset="0"/>
                <a:cs typeface="Calibri" panose="020F0502020204030204" pitchFamily="34" charset="0"/>
              </a:rPr>
              <a:t>Major physical conditions (NHPA + hospitalisation) are rare before age 45 (&lt; 3%), then surge to ~20% of men and ~16% of women by 75–85</a:t>
            </a:r>
            <a:endParaRPr lang="en-US" sz="1600" dirty="0">
              <a:latin typeface="Calibri" panose="020F0502020204030204" pitchFamily="34" charset="0"/>
              <a:ea typeface="Calibri" panose="020F0502020204030204" pitchFamily="34" charset="0"/>
              <a:cs typeface="Calibri" panose="020F0502020204030204" pitchFamily="34" charset="0"/>
            </a:endParaRPr>
          </a:p>
          <a:p>
            <a:pPr marL="342900" indent="-342900">
              <a:buSzPct val="100000"/>
              <a:buChar char="•"/>
            </a:pPr>
            <a:r>
              <a:rPr lang="en-US" sz="1600" dirty="0">
                <a:solidFill>
                  <a:srgbClr val="0D1B2A"/>
                </a:solidFill>
                <a:latin typeface="Calibri" panose="020F0502020204030204" pitchFamily="34" charset="0"/>
                <a:ea typeface="Calibri" panose="020F0502020204030204" pitchFamily="34" charset="0"/>
                <a:cs typeface="Calibri" panose="020F0502020204030204" pitchFamily="34" charset="0"/>
              </a:rPr>
              <a:t>In contrast to mental disorders (which peak early), physical morbidity is a late-life phenomenon</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13" name="Source">
            <a:extLst>
              <a:ext uri="{FF2B5EF4-FFF2-40B4-BE49-F238E27FC236}">
                <a16:creationId xmlns:a16="http://schemas.microsoft.com/office/drawing/2014/main" id="{E68D95EA-A705-81DC-153A-4BFC223022D6}"/>
              </a:ext>
            </a:extLst>
          </p:cNvPr>
          <p:cNvSpPr/>
          <p:nvPr/>
        </p:nvSpPr>
        <p:spPr>
          <a:xfrm>
            <a:off x="1645920" y="6371705"/>
            <a:ext cx="8412480" cy="201168"/>
          </a:xfrm>
          <a:prstGeom prst="rect">
            <a:avLst/>
          </a:prstGeom>
          <a:noFill/>
          <a:ln/>
        </p:spPr>
        <p:txBody>
          <a:bodyPr wrap="square" rtlCol="0" anchor="ctr"/>
          <a:lstStyle/>
          <a:p>
            <a:pPr marL="0" indent="0">
              <a:buNone/>
            </a:pPr>
            <a:r>
              <a:rPr lang="en-US" sz="900" i="1" dirty="0">
                <a:solidFill>
                  <a:srgbClr val="8BA3B8"/>
                </a:solidFill>
                <a:latin typeface="Calibri" pitchFamily="34" charset="0"/>
                <a:ea typeface="Calibri" pitchFamily="34" charset="-122"/>
                <a:cs typeface="Calibri" pitchFamily="34" charset="-120"/>
              </a:rPr>
              <a:t>Source: ABS (2008), National Survey of Mental Health and Wellbeing 2007 (CURF). NHPA conditions: arthritis, asthma, cancer, cardiovascular disease, diabetes, kidney disease, osteoporosis. Authors’ analysis.</a:t>
            </a:r>
            <a:endParaRPr lang="en-US" sz="900" dirty="0"/>
          </a:p>
        </p:txBody>
      </p:sp>
    </p:spTree>
    <p:extLst>
      <p:ext uri="{BB962C8B-B14F-4D97-AF65-F5344CB8AC3E}">
        <p14:creationId xmlns:p14="http://schemas.microsoft.com/office/powerpoint/2010/main" val="3105022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EB70-A346-5EAF-75A5-6B056D3CB6E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156C7E1-08A5-5F32-8466-BC98BDB169B8}"/>
              </a:ext>
            </a:extLst>
          </p:cNvPr>
          <p:cNvSpPr txBox="1"/>
          <p:nvPr/>
        </p:nvSpPr>
        <p:spPr>
          <a:xfrm>
            <a:off x="1043599" y="955154"/>
            <a:ext cx="9223407" cy="584775"/>
          </a:xfrm>
          <a:prstGeom prst="rect">
            <a:avLst/>
          </a:prstGeom>
          <a:noFill/>
        </p:spPr>
        <p:txBody>
          <a:bodyPr wrap="square">
            <a:spAutoFit/>
          </a:bodyPr>
          <a:lstStyle/>
          <a:p>
            <a:pPr>
              <a:buNone/>
            </a:pPr>
            <a:r>
              <a:rPr lang="en-US" sz="3200" b="1" dirty="0">
                <a:effectLst/>
                <a:latin typeface="Calibri" panose="020F0502020204030204" pitchFamily="34" charset="0"/>
                <a:ea typeface="Calibri" panose="020F0502020204030204" pitchFamily="34" charset="0"/>
                <a:cs typeface="Calibri" panose="020F0502020204030204" pitchFamily="34" charset="0"/>
              </a:rPr>
              <a:t>Mental vs Physical: Two Divergent Risk Curves</a:t>
            </a:r>
          </a:p>
        </p:txBody>
      </p:sp>
      <p:sp>
        <p:nvSpPr>
          <p:cNvPr id="13" name="Source">
            <a:extLst>
              <a:ext uri="{FF2B5EF4-FFF2-40B4-BE49-F238E27FC236}">
                <a16:creationId xmlns:a16="http://schemas.microsoft.com/office/drawing/2014/main" id="{443E7CA3-D977-0F7C-7F32-CA8D82E97070}"/>
              </a:ext>
            </a:extLst>
          </p:cNvPr>
          <p:cNvSpPr/>
          <p:nvPr/>
        </p:nvSpPr>
        <p:spPr>
          <a:xfrm>
            <a:off x="1645920" y="6371705"/>
            <a:ext cx="8412480" cy="201168"/>
          </a:xfrm>
          <a:prstGeom prst="rect">
            <a:avLst/>
          </a:prstGeom>
          <a:noFill/>
          <a:ln/>
        </p:spPr>
        <p:txBody>
          <a:bodyPr wrap="square" rtlCol="0" anchor="ctr"/>
          <a:lstStyle/>
          <a:p>
            <a:pPr marL="0" indent="0">
              <a:buNone/>
            </a:pPr>
            <a:r>
              <a:rPr lang="en-US" sz="900" i="1" dirty="0">
                <a:solidFill>
                  <a:srgbClr val="8BA3B8"/>
                </a:solidFill>
                <a:latin typeface="Calibri" pitchFamily="34" charset="0"/>
                <a:ea typeface="Calibri" pitchFamily="34" charset="-122"/>
                <a:cs typeface="Calibri" pitchFamily="34" charset="-120"/>
              </a:rPr>
              <a:t>Source: ABS (2008), National Survey of Mental Health and Wellbeing 2007 (CURF). NHPA conditions: arthritis, asthma, cancer, cardiovascular disease, diabetes, kidney disease, osteoporosis. Authors’ analysis.</a:t>
            </a:r>
            <a:endParaRPr lang="en-US" sz="900" dirty="0"/>
          </a:p>
        </p:txBody>
      </p:sp>
      <p:graphicFrame>
        <p:nvGraphicFramePr>
          <p:cNvPr id="4" name="Chart 0">
            <a:extLst>
              <a:ext uri="{FF2B5EF4-FFF2-40B4-BE49-F238E27FC236}">
                <a16:creationId xmlns:a16="http://schemas.microsoft.com/office/drawing/2014/main" id="{76C3C37B-1EC5-D83A-124B-CE59731EB248}"/>
              </a:ext>
            </a:extLst>
          </p:cNvPr>
          <p:cNvGraphicFramePr/>
          <p:nvPr>
            <p:extLst>
              <p:ext uri="{D42A27DB-BD31-4B8C-83A1-F6EECF244321}">
                <p14:modId xmlns:p14="http://schemas.microsoft.com/office/powerpoint/2010/main" val="869902674"/>
              </p:ext>
            </p:extLst>
          </p:nvPr>
        </p:nvGraphicFramePr>
        <p:xfrm>
          <a:off x="1043599" y="1727609"/>
          <a:ext cx="5681140" cy="39234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0">
            <a:extLst>
              <a:ext uri="{FF2B5EF4-FFF2-40B4-BE49-F238E27FC236}">
                <a16:creationId xmlns:a16="http://schemas.microsoft.com/office/drawing/2014/main" id="{C5FD8C5E-C0CB-091B-3B31-C14D7A166AE0}"/>
              </a:ext>
            </a:extLst>
          </p:cNvPr>
          <p:cNvGraphicFramePr>
            <a:graphicFrameLocks noGrp="1"/>
          </p:cNvGraphicFramePr>
          <p:nvPr>
            <p:extLst>
              <p:ext uri="{D42A27DB-BD31-4B8C-83A1-F6EECF244321}">
                <p14:modId xmlns:p14="http://schemas.microsoft.com/office/powerpoint/2010/main" val="783049219"/>
              </p:ext>
            </p:extLst>
          </p:nvPr>
        </p:nvGraphicFramePr>
        <p:xfrm>
          <a:off x="7297865" y="1759461"/>
          <a:ext cx="4103965" cy="3856945"/>
        </p:xfrm>
        <a:graphic>
          <a:graphicData uri="http://schemas.openxmlformats.org/drawingml/2006/table">
            <a:tbl>
              <a:tblPr/>
              <a:tblGrid>
                <a:gridCol w="1271651">
                  <a:extLst>
                    <a:ext uri="{9D8B030D-6E8A-4147-A177-3AD203B41FA5}">
                      <a16:colId xmlns:a16="http://schemas.microsoft.com/office/drawing/2014/main" val="20000"/>
                    </a:ext>
                  </a:extLst>
                </a:gridCol>
                <a:gridCol w="1387256">
                  <a:extLst>
                    <a:ext uri="{9D8B030D-6E8A-4147-A177-3AD203B41FA5}">
                      <a16:colId xmlns:a16="http://schemas.microsoft.com/office/drawing/2014/main" val="20001"/>
                    </a:ext>
                  </a:extLst>
                </a:gridCol>
                <a:gridCol w="1445058">
                  <a:extLst>
                    <a:ext uri="{9D8B030D-6E8A-4147-A177-3AD203B41FA5}">
                      <a16:colId xmlns:a16="http://schemas.microsoft.com/office/drawing/2014/main" val="20002"/>
                    </a:ext>
                  </a:extLst>
                </a:gridCol>
              </a:tblGrid>
              <a:tr h="533871">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Dimension</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0D1B2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Mental Health</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00A896"/>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Physical</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solidFill>
                      <a:srgbClr val="E84855"/>
                    </a:solidFill>
                  </a:tcPr>
                </a:tc>
                <a:extLst>
                  <a:ext uri="{0D108BD9-81ED-4DB2-BD59-A6C34878D82A}">
                    <a16:rowId xmlns:a16="http://schemas.microsoft.com/office/drawing/2014/main" val="10000"/>
                  </a:ext>
                </a:extLst>
              </a:tr>
              <a:tr h="533871">
                <a:tc>
                  <a:txBody>
                    <a:bodyPr/>
                    <a:lstStyle/>
                    <a:p>
                      <a:pPr marL="0" indent="0">
                        <a:buNone/>
                      </a:pPr>
                      <a:r>
                        <a:rPr lang="en-US" sz="1200" b="1" dirty="0">
                          <a:solidFill>
                            <a:srgbClr val="0D1B2A"/>
                          </a:solidFill>
                          <a:latin typeface="Calibri" pitchFamily="34" charset="0"/>
                          <a:ea typeface="Calibri" pitchFamily="34" charset="-122"/>
                          <a:cs typeface="Calibri" pitchFamily="34" charset="-120"/>
                        </a:rPr>
                        <a:t>Peak age</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1A5C54"/>
                          </a:solidFill>
                          <a:latin typeface="Calibri" pitchFamily="34" charset="0"/>
                          <a:ea typeface="Calibri" pitchFamily="34" charset="-122"/>
                          <a:cs typeface="Calibri" pitchFamily="34" charset="-120"/>
                        </a:rPr>
                        <a:t>18–24</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8B1C24"/>
                          </a:solidFill>
                          <a:latin typeface="Calibri" pitchFamily="34" charset="0"/>
                          <a:ea typeface="Calibri" pitchFamily="34" charset="-122"/>
                          <a:cs typeface="Calibri" pitchFamily="34" charset="-120"/>
                        </a:rPr>
                        <a:t>65–85</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1"/>
                  </a:ext>
                </a:extLst>
              </a:tr>
              <a:tr h="533871">
                <a:tc>
                  <a:txBody>
                    <a:bodyPr/>
                    <a:lstStyle/>
                    <a:p>
                      <a:pPr marL="0" indent="0">
                        <a:buNone/>
                      </a:pPr>
                      <a:r>
                        <a:rPr lang="en-US" sz="1200" b="1" dirty="0">
                          <a:solidFill>
                            <a:srgbClr val="0D1B2A"/>
                          </a:solidFill>
                          <a:latin typeface="Calibri" pitchFamily="34" charset="0"/>
                          <a:ea typeface="Calibri" pitchFamily="34" charset="-122"/>
                          <a:cs typeface="Calibri" pitchFamily="34" charset="-120"/>
                        </a:rPr>
                        <a:t>Early life</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1A5C54"/>
                          </a:solidFill>
                          <a:latin typeface="Calibri" pitchFamily="34" charset="0"/>
                          <a:ea typeface="Calibri" pitchFamily="34" charset="-122"/>
                          <a:cs typeface="Calibri" pitchFamily="34" charset="-120"/>
                        </a:rPr>
                        <a:t>High onset</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8B1C24"/>
                          </a:solidFill>
                          <a:latin typeface="Calibri" pitchFamily="34" charset="0"/>
                          <a:ea typeface="Calibri" pitchFamily="34" charset="-122"/>
                          <a:cs typeface="Calibri" pitchFamily="34" charset="-120"/>
                        </a:rPr>
                        <a:t>Very low</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2"/>
                  </a:ext>
                </a:extLst>
              </a:tr>
              <a:tr h="533871">
                <a:tc>
                  <a:txBody>
                    <a:bodyPr/>
                    <a:lstStyle/>
                    <a:p>
                      <a:pPr marL="0" indent="0">
                        <a:buNone/>
                      </a:pPr>
                      <a:r>
                        <a:rPr lang="en-US" sz="1200" b="1" dirty="0">
                          <a:solidFill>
                            <a:srgbClr val="0D1B2A"/>
                          </a:solidFill>
                          <a:latin typeface="Calibri" pitchFamily="34" charset="0"/>
                          <a:ea typeface="Calibri" pitchFamily="34" charset="-122"/>
                          <a:cs typeface="Calibri" pitchFamily="34" charset="-120"/>
                        </a:rPr>
                        <a:t>Mid-life</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1A5C54"/>
                          </a:solidFill>
                          <a:latin typeface="Calibri" pitchFamily="34" charset="0"/>
                          <a:ea typeface="Calibri" pitchFamily="34" charset="-122"/>
                          <a:cs typeface="Calibri" pitchFamily="34" charset="-120"/>
                        </a:rPr>
                        <a:t>Declining</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8B1C24"/>
                          </a:solidFill>
                          <a:latin typeface="Calibri" pitchFamily="34" charset="0"/>
                          <a:ea typeface="Calibri" pitchFamily="34" charset="-122"/>
                          <a:cs typeface="Calibri" pitchFamily="34" charset="-120"/>
                        </a:rPr>
                        <a:t>Rising rapidly</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3"/>
                  </a:ext>
                </a:extLst>
              </a:tr>
              <a:tr h="533871">
                <a:tc>
                  <a:txBody>
                    <a:bodyPr/>
                    <a:lstStyle/>
                    <a:p>
                      <a:pPr marL="0" indent="0">
                        <a:buNone/>
                      </a:pPr>
                      <a:r>
                        <a:rPr lang="en-US" sz="1200" b="1" dirty="0">
                          <a:solidFill>
                            <a:srgbClr val="0D1B2A"/>
                          </a:solidFill>
                          <a:latin typeface="Calibri" pitchFamily="34" charset="0"/>
                          <a:ea typeface="Calibri" pitchFamily="34" charset="-122"/>
                          <a:cs typeface="Calibri" pitchFamily="34" charset="-120"/>
                        </a:rPr>
                        <a:t>Later life</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1A5C54"/>
                          </a:solidFill>
                          <a:latin typeface="Calibri" pitchFamily="34" charset="0"/>
                          <a:ea typeface="Calibri" pitchFamily="34" charset="-122"/>
                          <a:cs typeface="Calibri" pitchFamily="34" charset="-120"/>
                        </a:rPr>
                        <a:t>Low prevalence</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8B1C24"/>
                          </a:solidFill>
                          <a:latin typeface="Calibri" pitchFamily="34" charset="0"/>
                          <a:ea typeface="Calibri" pitchFamily="34" charset="-122"/>
                          <a:cs typeface="Calibri" pitchFamily="34" charset="-120"/>
                        </a:rPr>
                        <a:t>Dominant burden</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4"/>
                  </a:ext>
                </a:extLst>
              </a:tr>
              <a:tr h="533871">
                <a:tc>
                  <a:txBody>
                    <a:bodyPr/>
                    <a:lstStyle/>
                    <a:p>
                      <a:pPr marL="0" indent="0">
                        <a:buNone/>
                      </a:pPr>
                      <a:r>
                        <a:rPr lang="en-US" sz="1200" b="1" dirty="0">
                          <a:solidFill>
                            <a:srgbClr val="0D1B2A"/>
                          </a:solidFill>
                          <a:latin typeface="Calibri" pitchFamily="34" charset="0"/>
                          <a:ea typeface="Calibri" pitchFamily="34" charset="-122"/>
                          <a:cs typeface="Calibri" pitchFamily="34" charset="-120"/>
                        </a:rPr>
                        <a:t>Sex pattern</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1A5C54"/>
                          </a:solidFill>
                          <a:latin typeface="Calibri" pitchFamily="34" charset="0"/>
                          <a:ea typeface="Calibri" pitchFamily="34" charset="-122"/>
                          <a:cs typeface="Calibri" pitchFamily="34" charset="-120"/>
                        </a:rPr>
                        <a:t>Higher female lifetime</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8B1C24"/>
                          </a:solidFill>
                          <a:latin typeface="Calibri" pitchFamily="34" charset="0"/>
                          <a:ea typeface="Calibri" pitchFamily="34" charset="-122"/>
                          <a:cs typeface="Calibri" pitchFamily="34" charset="-120"/>
                        </a:rPr>
                        <a:t>Female &gt; NHPA</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5"/>
                  </a:ext>
                </a:extLst>
              </a:tr>
              <a:tr h="653719">
                <a:tc>
                  <a:txBody>
                    <a:bodyPr/>
                    <a:lstStyle/>
                    <a:p>
                      <a:pPr marL="0" indent="0">
                        <a:buNone/>
                      </a:pPr>
                      <a:r>
                        <a:rPr lang="en-US" sz="1200" b="1" dirty="0">
                          <a:solidFill>
                            <a:srgbClr val="0D1B2A"/>
                          </a:solidFill>
                          <a:latin typeface="Calibri" pitchFamily="34" charset="0"/>
                          <a:ea typeface="Calibri" pitchFamily="34" charset="-122"/>
                          <a:cs typeface="Calibri" pitchFamily="34" charset="-120"/>
                        </a:rPr>
                        <a:t>Impairment</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1A5C54"/>
                          </a:solidFill>
                          <a:latin typeface="Calibri" pitchFamily="34" charset="0"/>
                          <a:ea typeface="Calibri" pitchFamily="34" charset="-122"/>
                          <a:cs typeface="Calibri" pitchFamily="34" charset="-120"/>
                        </a:rPr>
                        <a:t>Episodic, recurrent, functional</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tc>
                  <a:txBody>
                    <a:bodyPr/>
                    <a:lstStyle/>
                    <a:p>
                      <a:pPr marL="0" indent="0">
                        <a:buNone/>
                      </a:pPr>
                      <a:r>
                        <a:rPr lang="en-US" sz="1200" dirty="0">
                          <a:solidFill>
                            <a:srgbClr val="8B1C24"/>
                          </a:solidFill>
                          <a:latin typeface="Calibri" pitchFamily="34" charset="0"/>
                          <a:ea typeface="Calibri" pitchFamily="34" charset="-122"/>
                          <a:cs typeface="Calibri" pitchFamily="34" charset="-120"/>
                        </a:rPr>
                        <a:t>Progressive, chronic, hospital-based</a:t>
                      </a:r>
                      <a:endParaRPr lang="en-US" sz="1200" dirty="0">
                        <a:latin typeface="Calibri" charset="0"/>
                        <a:ea typeface="Calibri" charset="0"/>
                        <a:cs typeface="Calibri" charset="0"/>
                      </a:endParaRPr>
                    </a:p>
                  </a:txBody>
                  <a:tcPr>
                    <a:lnL w="6350" cap="flat" cmpd="sng" algn="ctr">
                      <a:solidFill>
                        <a:srgbClr val="CBD5E0"/>
                      </a:solidFill>
                      <a:prstDash val="solid"/>
                      <a:round/>
                      <a:headEnd type="none" w="med" len="med"/>
                      <a:tailEnd type="none" w="med" len="med"/>
                    </a:lnL>
                    <a:lnR w="6350" cap="flat" cmpd="sng" algn="ctr">
                      <a:solidFill>
                        <a:srgbClr val="CBD5E0"/>
                      </a:solidFill>
                      <a:prstDash val="solid"/>
                      <a:round/>
                      <a:headEnd type="none" w="med" len="med"/>
                      <a:tailEnd type="none" w="med" len="med"/>
                    </a:lnR>
                    <a:lnT w="6350" cap="flat" cmpd="sng" algn="ctr">
                      <a:solidFill>
                        <a:srgbClr val="CBD5E0"/>
                      </a:solidFill>
                      <a:prstDash val="solid"/>
                      <a:round/>
                      <a:headEnd type="none" w="med" len="med"/>
                      <a:tailEnd type="none" w="med" len="med"/>
                    </a:lnT>
                    <a:lnB w="6350" cap="flat" cmpd="sng" algn="ctr">
                      <a:solidFill>
                        <a:srgbClr val="CBD5E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57833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F303D-BDFF-2ECC-A9DC-BCF03F8B28E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B8A8C0E-E143-87CF-8F18-B398B161F3AA}"/>
              </a:ext>
            </a:extLst>
          </p:cNvPr>
          <p:cNvSpPr txBox="1"/>
          <p:nvPr/>
        </p:nvSpPr>
        <p:spPr>
          <a:xfrm>
            <a:off x="1125938" y="140428"/>
            <a:ext cx="9223407" cy="1077218"/>
          </a:xfrm>
          <a:prstGeom prst="rect">
            <a:avLst/>
          </a:prstGeom>
          <a:noFill/>
        </p:spPr>
        <p:txBody>
          <a:bodyPr wrap="square">
            <a:spAutoFit/>
          </a:bodyPr>
          <a:lstStyle/>
          <a:p>
            <a:pPr>
              <a:buNone/>
            </a:pPr>
            <a:r>
              <a:rPr lang="en-US" sz="3200" b="1" dirty="0">
                <a:effectLst/>
                <a:latin typeface="Calibri" panose="020F0502020204030204" pitchFamily="34" charset="0"/>
                <a:cs typeface="Calibri" panose="020F0502020204030204" pitchFamily="34" charset="0"/>
              </a:rPr>
              <a:t>Why life Insurers are stuck?</a:t>
            </a:r>
          </a:p>
          <a:p>
            <a:pPr>
              <a:buNone/>
            </a:pPr>
            <a:endParaRPr lang="en-AU" sz="3200" b="1" dirty="0">
              <a:effectLst/>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CED4693-00BC-67C9-2B40-D06BCEF856A0}"/>
              </a:ext>
            </a:extLst>
          </p:cNvPr>
          <p:cNvGrpSpPr/>
          <p:nvPr/>
        </p:nvGrpSpPr>
        <p:grpSpPr>
          <a:xfrm>
            <a:off x="1065427" y="796253"/>
            <a:ext cx="10704764" cy="5265493"/>
            <a:chOff x="1234440" y="1217646"/>
            <a:chExt cx="8549640" cy="4315968"/>
          </a:xfrm>
        </p:grpSpPr>
        <p:sp>
          <p:nvSpPr>
            <p:cNvPr id="4" name="Text 1">
              <a:extLst>
                <a:ext uri="{FF2B5EF4-FFF2-40B4-BE49-F238E27FC236}">
                  <a16:creationId xmlns:a16="http://schemas.microsoft.com/office/drawing/2014/main" id="{A83F34CF-E474-7A02-0456-503A2F67F3CD}"/>
                </a:ext>
              </a:extLst>
            </p:cNvPr>
            <p:cNvSpPr/>
            <p:nvPr/>
          </p:nvSpPr>
          <p:spPr>
            <a:xfrm>
              <a:off x="1325880" y="1217646"/>
              <a:ext cx="8321040" cy="320040"/>
            </a:xfrm>
            <a:prstGeom prst="rect">
              <a:avLst/>
            </a:prstGeom>
            <a:noFill/>
            <a:ln/>
          </p:spPr>
          <p:txBody>
            <a:bodyPr wrap="square" rtlCol="0" anchor="ctr"/>
            <a:lstStyle/>
            <a:p>
              <a:pPr marL="0" indent="0">
                <a:buNone/>
              </a:pPr>
              <a:r>
                <a:rPr lang="en-US" sz="1400" i="1" dirty="0">
                  <a:solidFill>
                    <a:srgbClr val="00A896"/>
                  </a:solidFill>
                  <a:latin typeface="Calibri" pitchFamily="34" charset="0"/>
                  <a:ea typeface="Calibri" pitchFamily="34" charset="-122"/>
                  <a:cs typeface="Calibri" pitchFamily="34" charset="-120"/>
                </a:rPr>
                <a:t>Structural forces driving the mental health claims crisis in IP and TPD</a:t>
              </a:r>
              <a:endParaRPr lang="en-US" sz="1400" dirty="0"/>
            </a:p>
          </p:txBody>
        </p:sp>
        <p:sp>
          <p:nvSpPr>
            <p:cNvPr id="6" name="Shape 2">
              <a:extLst>
                <a:ext uri="{FF2B5EF4-FFF2-40B4-BE49-F238E27FC236}">
                  <a16:creationId xmlns:a16="http://schemas.microsoft.com/office/drawing/2014/main" id="{7C82828E-4B85-5802-82C9-4237560C321B}"/>
                </a:ext>
              </a:extLst>
            </p:cNvPr>
            <p:cNvSpPr/>
            <p:nvPr/>
          </p:nvSpPr>
          <p:spPr>
            <a:xfrm>
              <a:off x="1234440" y="1674846"/>
              <a:ext cx="4160520" cy="1719072"/>
            </a:xfrm>
            <a:prstGeom prst="rect">
              <a:avLst/>
            </a:prstGeom>
            <a:solidFill>
              <a:schemeClr val="accent3">
                <a:lumMod val="20000"/>
                <a:lumOff val="80000"/>
              </a:schemeClr>
            </a:solidFill>
            <a:ln w="12700">
              <a:solidFill>
                <a:srgbClr val="E84855"/>
              </a:solidFill>
              <a:prstDash val="solid"/>
            </a:ln>
          </p:spPr>
          <p:txBody>
            <a:bodyPr/>
            <a:lstStyle/>
            <a:p>
              <a:endParaRPr lang="en-AU"/>
            </a:p>
          </p:txBody>
        </p:sp>
        <p:sp>
          <p:nvSpPr>
            <p:cNvPr id="9" name="Shape 3">
              <a:extLst>
                <a:ext uri="{FF2B5EF4-FFF2-40B4-BE49-F238E27FC236}">
                  <a16:creationId xmlns:a16="http://schemas.microsoft.com/office/drawing/2014/main" id="{BF85FEF2-5DC0-8DAE-2AD7-E5EE1345CE3F}"/>
                </a:ext>
              </a:extLst>
            </p:cNvPr>
            <p:cNvSpPr/>
            <p:nvPr/>
          </p:nvSpPr>
          <p:spPr>
            <a:xfrm>
              <a:off x="1234440" y="1674846"/>
              <a:ext cx="4160520" cy="54864"/>
            </a:xfrm>
            <a:prstGeom prst="rect">
              <a:avLst/>
            </a:prstGeom>
            <a:solidFill>
              <a:srgbClr val="E84855"/>
            </a:solidFill>
            <a:ln w="12700">
              <a:solidFill>
                <a:srgbClr val="E84855"/>
              </a:solidFill>
              <a:prstDash val="solid"/>
            </a:ln>
          </p:spPr>
          <p:txBody>
            <a:bodyPr/>
            <a:lstStyle/>
            <a:p>
              <a:endParaRPr lang="en-AU"/>
            </a:p>
          </p:txBody>
        </p:sp>
        <p:sp>
          <p:nvSpPr>
            <p:cNvPr id="12" name="Text 4">
              <a:extLst>
                <a:ext uri="{FF2B5EF4-FFF2-40B4-BE49-F238E27FC236}">
                  <a16:creationId xmlns:a16="http://schemas.microsoft.com/office/drawing/2014/main" id="{7C8F0F71-8BD6-6E59-CEFB-3DE9ABCEB953}"/>
                </a:ext>
              </a:extLst>
            </p:cNvPr>
            <p:cNvSpPr/>
            <p:nvPr/>
          </p:nvSpPr>
          <p:spPr>
            <a:xfrm>
              <a:off x="1371600" y="1766286"/>
              <a:ext cx="457200" cy="384048"/>
            </a:xfrm>
            <a:prstGeom prst="rect">
              <a:avLst/>
            </a:prstGeom>
            <a:noFill/>
            <a:ln/>
          </p:spPr>
          <p:txBody>
            <a:bodyPr wrap="square" rtlCol="0" anchor="ctr"/>
            <a:lstStyle/>
            <a:p>
              <a:pPr marL="0" indent="0">
                <a:buNone/>
              </a:pPr>
              <a:r>
                <a:rPr lang="en-US" sz="1800" b="1" dirty="0">
                  <a:solidFill>
                    <a:srgbClr val="E84855"/>
                  </a:solidFill>
                  <a:latin typeface="Calibri" pitchFamily="34" charset="0"/>
                  <a:ea typeface="Calibri" pitchFamily="34" charset="-122"/>
                  <a:cs typeface="Calibri" pitchFamily="34" charset="-120"/>
                </a:rPr>
                <a:t>01</a:t>
              </a:r>
              <a:endParaRPr lang="en-US" sz="1800" dirty="0"/>
            </a:p>
          </p:txBody>
        </p:sp>
        <p:sp>
          <p:nvSpPr>
            <p:cNvPr id="15" name="Text 5">
              <a:extLst>
                <a:ext uri="{FF2B5EF4-FFF2-40B4-BE49-F238E27FC236}">
                  <a16:creationId xmlns:a16="http://schemas.microsoft.com/office/drawing/2014/main" id="{27B2D7FA-7CA5-83F9-89FA-EC94B7F2A456}"/>
                </a:ext>
              </a:extLst>
            </p:cNvPr>
            <p:cNvSpPr/>
            <p:nvPr/>
          </p:nvSpPr>
          <p:spPr>
            <a:xfrm>
              <a:off x="1801368" y="1766286"/>
              <a:ext cx="3474720" cy="384048"/>
            </a:xfrm>
            <a:prstGeom prst="rect">
              <a:avLst/>
            </a:prstGeom>
            <a:noFill/>
            <a:ln/>
          </p:spPr>
          <p:txBody>
            <a:bodyPr wrap="square" rtlCol="0" anchor="ctr"/>
            <a:lstStyle/>
            <a:p>
              <a:pPr marL="0" indent="0">
                <a:buNone/>
              </a:pPr>
              <a:r>
                <a:rPr lang="en-US" sz="1300" b="1" dirty="0">
                  <a:latin typeface="Calibri" pitchFamily="34" charset="0"/>
                  <a:ea typeface="Calibri" pitchFamily="34" charset="-122"/>
                  <a:cs typeface="Calibri" pitchFamily="34" charset="-120"/>
                </a:rPr>
                <a:t>Subjectivity &amp; Moral Hazard</a:t>
              </a:r>
              <a:endParaRPr lang="en-US" sz="1300" dirty="0"/>
            </a:p>
          </p:txBody>
        </p:sp>
        <p:sp>
          <p:nvSpPr>
            <p:cNvPr id="17" name="Shape 6">
              <a:extLst>
                <a:ext uri="{FF2B5EF4-FFF2-40B4-BE49-F238E27FC236}">
                  <a16:creationId xmlns:a16="http://schemas.microsoft.com/office/drawing/2014/main" id="{750AE635-90BC-6C1D-7AD2-CD9325818DCD}"/>
                </a:ext>
              </a:extLst>
            </p:cNvPr>
            <p:cNvSpPr/>
            <p:nvPr/>
          </p:nvSpPr>
          <p:spPr>
            <a:xfrm>
              <a:off x="1371600" y="2186910"/>
              <a:ext cx="3840480" cy="0"/>
            </a:xfrm>
            <a:prstGeom prst="line">
              <a:avLst/>
            </a:prstGeom>
            <a:noFill/>
            <a:ln w="6350">
              <a:solidFill>
                <a:srgbClr val="E84855">
                  <a:alpha val="40000"/>
                </a:srgbClr>
              </a:solidFill>
              <a:prstDash val="solid"/>
            </a:ln>
          </p:spPr>
          <p:txBody>
            <a:bodyPr/>
            <a:lstStyle/>
            <a:p>
              <a:endParaRPr lang="en-AU"/>
            </a:p>
          </p:txBody>
        </p:sp>
        <p:sp>
          <p:nvSpPr>
            <p:cNvPr id="19" name="Text 7">
              <a:extLst>
                <a:ext uri="{FF2B5EF4-FFF2-40B4-BE49-F238E27FC236}">
                  <a16:creationId xmlns:a16="http://schemas.microsoft.com/office/drawing/2014/main" id="{749F0DD1-D3C9-CCE6-3826-61431FEC279C}"/>
                </a:ext>
              </a:extLst>
            </p:cNvPr>
            <p:cNvSpPr/>
            <p:nvPr/>
          </p:nvSpPr>
          <p:spPr>
            <a:xfrm>
              <a:off x="1371600" y="2269206"/>
              <a:ext cx="3886200" cy="1051560"/>
            </a:xfrm>
            <a:prstGeom prst="rect">
              <a:avLst/>
            </a:prstGeom>
            <a:noFill/>
            <a:ln/>
          </p:spPr>
          <p:txBody>
            <a:bodyPr wrap="square" rtlCol="0" anchor="t"/>
            <a:lstStyle/>
            <a:p>
              <a:pPr marL="0" indent="0">
                <a:buNone/>
              </a:pPr>
              <a:r>
                <a:rPr lang="en-US" sz="1050" dirty="0">
                  <a:solidFill>
                    <a:schemeClr val="bg1">
                      <a:lumMod val="50000"/>
                    </a:schemeClr>
                  </a:solidFill>
                  <a:latin typeface="Calibri" pitchFamily="34" charset="0"/>
                  <a:ea typeface="Calibri" pitchFamily="34" charset="-122"/>
                  <a:cs typeface="Calibri" pitchFamily="34" charset="-120"/>
                </a:rPr>
                <a:t>IP and TPD were designed for physical disabilities with objective diagnosis. Mental health claims are inherently more subjective in assessment. TPD in particular creates significant financial incentive for claimants - compounded by growing societal recognition of mental health as a legitimate disability affecting life and work.</a:t>
              </a:r>
              <a:endParaRPr lang="en-US" sz="1050" dirty="0">
                <a:solidFill>
                  <a:schemeClr val="bg1">
                    <a:lumMod val="50000"/>
                  </a:schemeClr>
                </a:solidFill>
              </a:endParaRPr>
            </a:p>
          </p:txBody>
        </p:sp>
        <p:sp>
          <p:nvSpPr>
            <p:cNvPr id="21" name="Shape 8">
              <a:extLst>
                <a:ext uri="{FF2B5EF4-FFF2-40B4-BE49-F238E27FC236}">
                  <a16:creationId xmlns:a16="http://schemas.microsoft.com/office/drawing/2014/main" id="{2F9A7BE7-EE22-7983-B250-1A6AE285088A}"/>
                </a:ext>
              </a:extLst>
            </p:cNvPr>
            <p:cNvSpPr/>
            <p:nvPr/>
          </p:nvSpPr>
          <p:spPr>
            <a:xfrm>
              <a:off x="5623560" y="1674846"/>
              <a:ext cx="4160520" cy="1719072"/>
            </a:xfrm>
            <a:prstGeom prst="rect">
              <a:avLst/>
            </a:prstGeom>
            <a:solidFill>
              <a:schemeClr val="accent3">
                <a:lumMod val="20000"/>
                <a:lumOff val="80000"/>
              </a:schemeClr>
            </a:solidFill>
            <a:ln w="12700">
              <a:solidFill>
                <a:srgbClr val="00A896"/>
              </a:solidFill>
              <a:prstDash val="solid"/>
            </a:ln>
          </p:spPr>
          <p:txBody>
            <a:bodyPr/>
            <a:lstStyle/>
            <a:p>
              <a:endParaRPr lang="en-AU"/>
            </a:p>
          </p:txBody>
        </p:sp>
        <p:sp>
          <p:nvSpPr>
            <p:cNvPr id="23" name="Shape 9">
              <a:extLst>
                <a:ext uri="{FF2B5EF4-FFF2-40B4-BE49-F238E27FC236}">
                  <a16:creationId xmlns:a16="http://schemas.microsoft.com/office/drawing/2014/main" id="{E29DA362-78E6-DB8D-C34A-DFF5563DABA7}"/>
                </a:ext>
              </a:extLst>
            </p:cNvPr>
            <p:cNvSpPr/>
            <p:nvPr/>
          </p:nvSpPr>
          <p:spPr>
            <a:xfrm>
              <a:off x="5623560" y="1674846"/>
              <a:ext cx="4160520" cy="54864"/>
            </a:xfrm>
            <a:prstGeom prst="rect">
              <a:avLst/>
            </a:prstGeom>
            <a:solidFill>
              <a:srgbClr val="00A896"/>
            </a:solidFill>
            <a:ln w="12700">
              <a:solidFill>
                <a:srgbClr val="00A896"/>
              </a:solidFill>
              <a:prstDash val="solid"/>
            </a:ln>
          </p:spPr>
          <p:txBody>
            <a:bodyPr/>
            <a:lstStyle/>
            <a:p>
              <a:endParaRPr lang="en-AU"/>
            </a:p>
          </p:txBody>
        </p:sp>
        <p:sp>
          <p:nvSpPr>
            <p:cNvPr id="25" name="Text 10">
              <a:extLst>
                <a:ext uri="{FF2B5EF4-FFF2-40B4-BE49-F238E27FC236}">
                  <a16:creationId xmlns:a16="http://schemas.microsoft.com/office/drawing/2014/main" id="{ED27DE3D-44A2-FA50-20EB-7A6142D618EC}"/>
                </a:ext>
              </a:extLst>
            </p:cNvPr>
            <p:cNvSpPr/>
            <p:nvPr/>
          </p:nvSpPr>
          <p:spPr>
            <a:xfrm>
              <a:off x="5760720" y="1766286"/>
              <a:ext cx="457200" cy="384048"/>
            </a:xfrm>
            <a:prstGeom prst="rect">
              <a:avLst/>
            </a:prstGeom>
            <a:noFill/>
            <a:ln/>
          </p:spPr>
          <p:txBody>
            <a:bodyPr wrap="square" rtlCol="0" anchor="ctr"/>
            <a:lstStyle/>
            <a:p>
              <a:pPr marL="0" indent="0">
                <a:buNone/>
              </a:pPr>
              <a:r>
                <a:rPr lang="en-US" sz="1800" b="1" dirty="0">
                  <a:solidFill>
                    <a:srgbClr val="00A896"/>
                  </a:solidFill>
                  <a:latin typeface="Calibri" pitchFamily="34" charset="0"/>
                  <a:ea typeface="Calibri" pitchFamily="34" charset="-122"/>
                  <a:cs typeface="Calibri" pitchFamily="34" charset="-120"/>
                </a:rPr>
                <a:t>02</a:t>
              </a:r>
              <a:endParaRPr lang="en-US" sz="1800" dirty="0"/>
            </a:p>
          </p:txBody>
        </p:sp>
        <p:sp>
          <p:nvSpPr>
            <p:cNvPr id="27" name="Text 11">
              <a:extLst>
                <a:ext uri="{FF2B5EF4-FFF2-40B4-BE49-F238E27FC236}">
                  <a16:creationId xmlns:a16="http://schemas.microsoft.com/office/drawing/2014/main" id="{953123D0-D1E4-FA09-D831-35212895150D}"/>
                </a:ext>
              </a:extLst>
            </p:cNvPr>
            <p:cNvSpPr/>
            <p:nvPr/>
          </p:nvSpPr>
          <p:spPr>
            <a:xfrm>
              <a:off x="6190488" y="1766286"/>
              <a:ext cx="3474720" cy="384048"/>
            </a:xfrm>
            <a:prstGeom prst="rect">
              <a:avLst/>
            </a:prstGeom>
            <a:noFill/>
            <a:ln/>
          </p:spPr>
          <p:txBody>
            <a:bodyPr wrap="square" rtlCol="0" anchor="ctr"/>
            <a:lstStyle/>
            <a:p>
              <a:pPr marL="0" indent="0">
                <a:buNone/>
              </a:pPr>
              <a:r>
                <a:rPr lang="en-US" sz="1300" b="1" dirty="0">
                  <a:latin typeface="Calibri" pitchFamily="34" charset="0"/>
                  <a:ea typeface="Calibri" pitchFamily="34" charset="-122"/>
                  <a:cs typeface="Calibri" pitchFamily="34" charset="-120"/>
                </a:rPr>
                <a:t>Distribution Channel Constraints</a:t>
              </a:r>
              <a:endParaRPr lang="en-US" sz="1300" dirty="0"/>
            </a:p>
          </p:txBody>
        </p:sp>
        <p:sp>
          <p:nvSpPr>
            <p:cNvPr id="29" name="Shape 12">
              <a:extLst>
                <a:ext uri="{FF2B5EF4-FFF2-40B4-BE49-F238E27FC236}">
                  <a16:creationId xmlns:a16="http://schemas.microsoft.com/office/drawing/2014/main" id="{04C3B6FD-7EC8-EB66-FF74-553FC61DEC2E}"/>
                </a:ext>
              </a:extLst>
            </p:cNvPr>
            <p:cNvSpPr/>
            <p:nvPr/>
          </p:nvSpPr>
          <p:spPr>
            <a:xfrm>
              <a:off x="5760720" y="2186910"/>
              <a:ext cx="3840480" cy="0"/>
            </a:xfrm>
            <a:prstGeom prst="line">
              <a:avLst/>
            </a:prstGeom>
            <a:noFill/>
            <a:ln w="6350">
              <a:solidFill>
                <a:srgbClr val="00A896">
                  <a:alpha val="40000"/>
                </a:srgbClr>
              </a:solidFill>
              <a:prstDash val="solid"/>
            </a:ln>
          </p:spPr>
          <p:txBody>
            <a:bodyPr/>
            <a:lstStyle/>
            <a:p>
              <a:endParaRPr lang="en-AU"/>
            </a:p>
          </p:txBody>
        </p:sp>
        <p:sp>
          <p:nvSpPr>
            <p:cNvPr id="31" name="Text 13">
              <a:extLst>
                <a:ext uri="{FF2B5EF4-FFF2-40B4-BE49-F238E27FC236}">
                  <a16:creationId xmlns:a16="http://schemas.microsoft.com/office/drawing/2014/main" id="{031BFC9D-281B-2D77-B914-C84D6FDABA72}"/>
                </a:ext>
              </a:extLst>
            </p:cNvPr>
            <p:cNvSpPr/>
            <p:nvPr/>
          </p:nvSpPr>
          <p:spPr>
            <a:xfrm>
              <a:off x="5760720" y="2269206"/>
              <a:ext cx="3886200" cy="1051560"/>
            </a:xfrm>
            <a:prstGeom prst="rect">
              <a:avLst/>
            </a:prstGeom>
            <a:noFill/>
            <a:ln/>
          </p:spPr>
          <p:txBody>
            <a:bodyPr wrap="square" rtlCol="0" anchor="t"/>
            <a:lstStyle/>
            <a:p>
              <a:pPr marL="0" indent="0">
                <a:buNone/>
              </a:pPr>
              <a:r>
                <a:rPr lang="en-US" sz="1050" dirty="0">
                  <a:solidFill>
                    <a:schemeClr val="bg1">
                      <a:lumMod val="50000"/>
                    </a:schemeClr>
                  </a:solidFill>
                  <a:latin typeface="Calibri" pitchFamily="34" charset="0"/>
                  <a:ea typeface="Calibri" pitchFamily="34" charset="-122"/>
                  <a:cs typeface="Calibri" pitchFamily="34" charset="-120"/>
                </a:rPr>
                <a:t>Retail insurance is predominantly distributed through financial advisers bound by best-interests duty. An insurer acting alone to exclude or restrict mental health cover becomes unsellable through that channel - creating strong commercial pressure against unilateral action. Reform requires coordinated industry movement.</a:t>
              </a:r>
              <a:endParaRPr lang="en-US" sz="1050" dirty="0">
                <a:solidFill>
                  <a:schemeClr val="bg1">
                    <a:lumMod val="50000"/>
                  </a:schemeClr>
                </a:solidFill>
              </a:endParaRPr>
            </a:p>
          </p:txBody>
        </p:sp>
        <p:sp>
          <p:nvSpPr>
            <p:cNvPr id="33" name="Shape 14">
              <a:extLst>
                <a:ext uri="{FF2B5EF4-FFF2-40B4-BE49-F238E27FC236}">
                  <a16:creationId xmlns:a16="http://schemas.microsoft.com/office/drawing/2014/main" id="{EE36BE96-5CEE-DF3E-534E-1F73C3F4205C}"/>
                </a:ext>
              </a:extLst>
            </p:cNvPr>
            <p:cNvSpPr/>
            <p:nvPr/>
          </p:nvSpPr>
          <p:spPr>
            <a:xfrm>
              <a:off x="1234440" y="3549366"/>
              <a:ext cx="4160520" cy="1719072"/>
            </a:xfrm>
            <a:prstGeom prst="rect">
              <a:avLst/>
            </a:prstGeom>
            <a:solidFill>
              <a:schemeClr val="accent3">
                <a:lumMod val="20000"/>
                <a:lumOff val="80000"/>
              </a:schemeClr>
            </a:solidFill>
            <a:ln w="12700">
              <a:solidFill>
                <a:srgbClr val="F0B429"/>
              </a:solidFill>
              <a:prstDash val="solid"/>
            </a:ln>
          </p:spPr>
          <p:txBody>
            <a:bodyPr/>
            <a:lstStyle/>
            <a:p>
              <a:endParaRPr lang="en-AU"/>
            </a:p>
          </p:txBody>
        </p:sp>
        <p:sp>
          <p:nvSpPr>
            <p:cNvPr id="35" name="Shape 15">
              <a:extLst>
                <a:ext uri="{FF2B5EF4-FFF2-40B4-BE49-F238E27FC236}">
                  <a16:creationId xmlns:a16="http://schemas.microsoft.com/office/drawing/2014/main" id="{B855F7C5-C03F-E057-F820-4E075EB041F7}"/>
                </a:ext>
              </a:extLst>
            </p:cNvPr>
            <p:cNvSpPr/>
            <p:nvPr/>
          </p:nvSpPr>
          <p:spPr>
            <a:xfrm>
              <a:off x="1234440" y="3549366"/>
              <a:ext cx="4160520" cy="54864"/>
            </a:xfrm>
            <a:prstGeom prst="rect">
              <a:avLst/>
            </a:prstGeom>
            <a:solidFill>
              <a:srgbClr val="F0B429"/>
            </a:solidFill>
            <a:ln w="12700">
              <a:solidFill>
                <a:srgbClr val="F0B429"/>
              </a:solidFill>
              <a:prstDash val="solid"/>
            </a:ln>
          </p:spPr>
          <p:txBody>
            <a:bodyPr/>
            <a:lstStyle/>
            <a:p>
              <a:endParaRPr lang="en-AU"/>
            </a:p>
          </p:txBody>
        </p:sp>
        <p:sp>
          <p:nvSpPr>
            <p:cNvPr id="37" name="Text 16">
              <a:extLst>
                <a:ext uri="{FF2B5EF4-FFF2-40B4-BE49-F238E27FC236}">
                  <a16:creationId xmlns:a16="http://schemas.microsoft.com/office/drawing/2014/main" id="{E514EE3E-F974-2E1C-B182-8585D944F716}"/>
                </a:ext>
              </a:extLst>
            </p:cNvPr>
            <p:cNvSpPr/>
            <p:nvPr/>
          </p:nvSpPr>
          <p:spPr>
            <a:xfrm>
              <a:off x="1371600" y="3640806"/>
              <a:ext cx="457200" cy="384048"/>
            </a:xfrm>
            <a:prstGeom prst="rect">
              <a:avLst/>
            </a:prstGeom>
            <a:noFill/>
            <a:ln/>
          </p:spPr>
          <p:txBody>
            <a:bodyPr wrap="square" rtlCol="0" anchor="ctr"/>
            <a:lstStyle/>
            <a:p>
              <a:pPr marL="0" indent="0">
                <a:buNone/>
              </a:pPr>
              <a:r>
                <a:rPr lang="en-US" sz="1800" b="1" dirty="0">
                  <a:solidFill>
                    <a:srgbClr val="F0B429"/>
                  </a:solidFill>
                  <a:latin typeface="Calibri" pitchFamily="34" charset="0"/>
                  <a:ea typeface="Calibri" pitchFamily="34" charset="-122"/>
                  <a:cs typeface="Calibri" pitchFamily="34" charset="-120"/>
                </a:rPr>
                <a:t>03</a:t>
              </a:r>
              <a:endParaRPr lang="en-US" sz="1800" dirty="0"/>
            </a:p>
          </p:txBody>
        </p:sp>
        <p:sp>
          <p:nvSpPr>
            <p:cNvPr id="39" name="Text 17">
              <a:extLst>
                <a:ext uri="{FF2B5EF4-FFF2-40B4-BE49-F238E27FC236}">
                  <a16:creationId xmlns:a16="http://schemas.microsoft.com/office/drawing/2014/main" id="{DCED9995-3673-0456-1F27-8A43F148B1BA}"/>
                </a:ext>
              </a:extLst>
            </p:cNvPr>
            <p:cNvSpPr/>
            <p:nvPr/>
          </p:nvSpPr>
          <p:spPr>
            <a:xfrm>
              <a:off x="1801368" y="3640806"/>
              <a:ext cx="3474720" cy="384048"/>
            </a:xfrm>
            <a:prstGeom prst="rect">
              <a:avLst/>
            </a:prstGeom>
            <a:noFill/>
            <a:ln/>
          </p:spPr>
          <p:txBody>
            <a:bodyPr wrap="square" rtlCol="0" anchor="ctr"/>
            <a:lstStyle/>
            <a:p>
              <a:pPr marL="0" indent="0">
                <a:buNone/>
              </a:pPr>
              <a:r>
                <a:rPr lang="en-US" sz="1300" b="1" dirty="0">
                  <a:latin typeface="Calibri" pitchFamily="34" charset="0"/>
                  <a:ea typeface="Calibri" pitchFamily="34" charset="-122"/>
                  <a:cs typeface="Calibri" pitchFamily="34" charset="-120"/>
                </a:rPr>
                <a:t>Mispriced Risk Architecture</a:t>
              </a:r>
              <a:endParaRPr lang="en-US" sz="1300" dirty="0"/>
            </a:p>
          </p:txBody>
        </p:sp>
        <p:sp>
          <p:nvSpPr>
            <p:cNvPr id="41" name="Shape 18">
              <a:extLst>
                <a:ext uri="{FF2B5EF4-FFF2-40B4-BE49-F238E27FC236}">
                  <a16:creationId xmlns:a16="http://schemas.microsoft.com/office/drawing/2014/main" id="{6C84779F-579C-30B7-89F2-0AAEB6D5537F}"/>
                </a:ext>
              </a:extLst>
            </p:cNvPr>
            <p:cNvSpPr/>
            <p:nvPr/>
          </p:nvSpPr>
          <p:spPr>
            <a:xfrm>
              <a:off x="1371600" y="4061430"/>
              <a:ext cx="3840480" cy="0"/>
            </a:xfrm>
            <a:prstGeom prst="line">
              <a:avLst/>
            </a:prstGeom>
            <a:noFill/>
            <a:ln w="6350">
              <a:solidFill>
                <a:srgbClr val="F0B429">
                  <a:alpha val="40000"/>
                </a:srgbClr>
              </a:solidFill>
              <a:prstDash val="solid"/>
            </a:ln>
          </p:spPr>
          <p:txBody>
            <a:bodyPr/>
            <a:lstStyle/>
            <a:p>
              <a:endParaRPr lang="en-AU"/>
            </a:p>
          </p:txBody>
        </p:sp>
        <p:sp>
          <p:nvSpPr>
            <p:cNvPr id="43" name="Text 19">
              <a:extLst>
                <a:ext uri="{FF2B5EF4-FFF2-40B4-BE49-F238E27FC236}">
                  <a16:creationId xmlns:a16="http://schemas.microsoft.com/office/drawing/2014/main" id="{08A38BE8-176F-4F08-25BB-5099F440FDD4}"/>
                </a:ext>
              </a:extLst>
            </p:cNvPr>
            <p:cNvSpPr/>
            <p:nvPr/>
          </p:nvSpPr>
          <p:spPr>
            <a:xfrm>
              <a:off x="1371600" y="4143726"/>
              <a:ext cx="3886200" cy="1051560"/>
            </a:xfrm>
            <a:prstGeom prst="rect">
              <a:avLst/>
            </a:prstGeom>
            <a:noFill/>
            <a:ln/>
          </p:spPr>
          <p:txBody>
            <a:bodyPr wrap="square" rtlCol="0" anchor="t"/>
            <a:lstStyle/>
            <a:p>
              <a:pPr marL="0" indent="0">
                <a:buNone/>
              </a:pPr>
              <a:r>
                <a:rPr lang="en-US" sz="1050" dirty="0">
                  <a:solidFill>
                    <a:schemeClr val="bg1">
                      <a:lumMod val="50000"/>
                    </a:schemeClr>
                  </a:solidFill>
                  <a:latin typeface="Calibri" pitchFamily="34" charset="0"/>
                  <a:ea typeface="Calibri" pitchFamily="34" charset="-122"/>
                  <a:cs typeface="Calibri" pitchFamily="34" charset="-120"/>
                </a:rPr>
                <a:t>IP and TPD pricing typically pools physical morbidity and mental health incidence at portfolio level, masking very different underlying risk shapes. As this presentation shows, mental health incidence peaks sharply at ages 18–24 - decades before physical morbidity dominates - making blended age curves a systematic mispricing tool.</a:t>
              </a:r>
              <a:endParaRPr lang="en-US" sz="1050" dirty="0">
                <a:solidFill>
                  <a:schemeClr val="bg1">
                    <a:lumMod val="50000"/>
                  </a:schemeClr>
                </a:solidFill>
              </a:endParaRPr>
            </a:p>
          </p:txBody>
        </p:sp>
        <p:sp>
          <p:nvSpPr>
            <p:cNvPr id="45" name="Shape 20">
              <a:extLst>
                <a:ext uri="{FF2B5EF4-FFF2-40B4-BE49-F238E27FC236}">
                  <a16:creationId xmlns:a16="http://schemas.microsoft.com/office/drawing/2014/main" id="{17E04447-EFCB-8BB3-A31B-34ABE889A7B5}"/>
                </a:ext>
              </a:extLst>
            </p:cNvPr>
            <p:cNvSpPr/>
            <p:nvPr/>
          </p:nvSpPr>
          <p:spPr>
            <a:xfrm>
              <a:off x="5623560" y="3549366"/>
              <a:ext cx="4160520" cy="1719072"/>
            </a:xfrm>
            <a:prstGeom prst="rect">
              <a:avLst/>
            </a:prstGeom>
            <a:solidFill>
              <a:schemeClr val="accent3">
                <a:lumMod val="20000"/>
                <a:lumOff val="80000"/>
              </a:schemeClr>
            </a:solidFill>
            <a:ln w="12700">
              <a:solidFill>
                <a:srgbClr val="CBD5E0"/>
              </a:solidFill>
              <a:prstDash val="solid"/>
            </a:ln>
          </p:spPr>
          <p:txBody>
            <a:bodyPr/>
            <a:lstStyle/>
            <a:p>
              <a:endParaRPr lang="en-AU"/>
            </a:p>
          </p:txBody>
        </p:sp>
        <p:sp>
          <p:nvSpPr>
            <p:cNvPr id="47" name="Shape 21">
              <a:extLst>
                <a:ext uri="{FF2B5EF4-FFF2-40B4-BE49-F238E27FC236}">
                  <a16:creationId xmlns:a16="http://schemas.microsoft.com/office/drawing/2014/main" id="{A8399870-7D7F-6185-0595-56E81EFB0F5E}"/>
                </a:ext>
              </a:extLst>
            </p:cNvPr>
            <p:cNvSpPr/>
            <p:nvPr/>
          </p:nvSpPr>
          <p:spPr>
            <a:xfrm>
              <a:off x="5623560" y="3549366"/>
              <a:ext cx="4160520" cy="54864"/>
            </a:xfrm>
            <a:prstGeom prst="rect">
              <a:avLst/>
            </a:prstGeom>
            <a:solidFill>
              <a:srgbClr val="CBD5E0"/>
            </a:solidFill>
            <a:ln w="12700">
              <a:solidFill>
                <a:srgbClr val="CBD5E0"/>
              </a:solidFill>
              <a:prstDash val="solid"/>
            </a:ln>
          </p:spPr>
          <p:txBody>
            <a:bodyPr/>
            <a:lstStyle/>
            <a:p>
              <a:endParaRPr lang="en-AU"/>
            </a:p>
          </p:txBody>
        </p:sp>
        <p:sp>
          <p:nvSpPr>
            <p:cNvPr id="49" name="Text 22">
              <a:extLst>
                <a:ext uri="{FF2B5EF4-FFF2-40B4-BE49-F238E27FC236}">
                  <a16:creationId xmlns:a16="http://schemas.microsoft.com/office/drawing/2014/main" id="{35590374-7718-79C1-0F63-F7D1F4EC96BB}"/>
                </a:ext>
              </a:extLst>
            </p:cNvPr>
            <p:cNvSpPr/>
            <p:nvPr/>
          </p:nvSpPr>
          <p:spPr>
            <a:xfrm>
              <a:off x="5760720" y="3640806"/>
              <a:ext cx="457200" cy="384048"/>
            </a:xfrm>
            <a:prstGeom prst="rect">
              <a:avLst/>
            </a:prstGeom>
            <a:noFill/>
            <a:ln/>
          </p:spPr>
          <p:txBody>
            <a:bodyPr wrap="square" rtlCol="0" anchor="ctr"/>
            <a:lstStyle/>
            <a:p>
              <a:pPr marL="0" indent="0">
                <a:buNone/>
              </a:pPr>
              <a:r>
                <a:rPr lang="en-US" sz="1800" b="1" dirty="0">
                  <a:solidFill>
                    <a:schemeClr val="accent4">
                      <a:lumMod val="50000"/>
                    </a:schemeClr>
                  </a:solidFill>
                  <a:latin typeface="Calibri" pitchFamily="34" charset="0"/>
                  <a:ea typeface="Calibri" pitchFamily="34" charset="-122"/>
                  <a:cs typeface="Calibri" pitchFamily="34" charset="-120"/>
                </a:rPr>
                <a:t>04</a:t>
              </a:r>
              <a:endParaRPr lang="en-US" sz="1800" dirty="0">
                <a:solidFill>
                  <a:schemeClr val="accent4">
                    <a:lumMod val="50000"/>
                  </a:schemeClr>
                </a:solidFill>
              </a:endParaRPr>
            </a:p>
          </p:txBody>
        </p:sp>
        <p:sp>
          <p:nvSpPr>
            <p:cNvPr id="51" name="Text 23">
              <a:extLst>
                <a:ext uri="{FF2B5EF4-FFF2-40B4-BE49-F238E27FC236}">
                  <a16:creationId xmlns:a16="http://schemas.microsoft.com/office/drawing/2014/main" id="{0BDAEDAC-CEDD-9A0C-CE3C-CB58DF540C98}"/>
                </a:ext>
              </a:extLst>
            </p:cNvPr>
            <p:cNvSpPr/>
            <p:nvPr/>
          </p:nvSpPr>
          <p:spPr>
            <a:xfrm>
              <a:off x="6190488" y="3640806"/>
              <a:ext cx="3474720" cy="384048"/>
            </a:xfrm>
            <a:prstGeom prst="rect">
              <a:avLst/>
            </a:prstGeom>
            <a:noFill/>
            <a:ln/>
          </p:spPr>
          <p:txBody>
            <a:bodyPr wrap="square" rtlCol="0" anchor="ctr"/>
            <a:lstStyle/>
            <a:p>
              <a:pPr marL="0" indent="0">
                <a:buNone/>
              </a:pPr>
              <a:r>
                <a:rPr lang="en-US" sz="1300" b="1" dirty="0">
                  <a:latin typeface="Calibri" pitchFamily="34" charset="0"/>
                  <a:ea typeface="Calibri" pitchFamily="34" charset="-122"/>
                  <a:cs typeface="Calibri" pitchFamily="34" charset="-120"/>
                </a:rPr>
                <a:t>Regulatory &amp; Reputational Pressure</a:t>
              </a:r>
              <a:endParaRPr lang="en-US" sz="1300" dirty="0"/>
            </a:p>
          </p:txBody>
        </p:sp>
        <p:sp>
          <p:nvSpPr>
            <p:cNvPr id="53" name="Shape 24">
              <a:extLst>
                <a:ext uri="{FF2B5EF4-FFF2-40B4-BE49-F238E27FC236}">
                  <a16:creationId xmlns:a16="http://schemas.microsoft.com/office/drawing/2014/main" id="{1BE8CE7D-B7C6-C421-33BC-3312A8549657}"/>
                </a:ext>
              </a:extLst>
            </p:cNvPr>
            <p:cNvSpPr/>
            <p:nvPr/>
          </p:nvSpPr>
          <p:spPr>
            <a:xfrm>
              <a:off x="5760720" y="4061430"/>
              <a:ext cx="3840480" cy="0"/>
            </a:xfrm>
            <a:prstGeom prst="line">
              <a:avLst/>
            </a:prstGeom>
            <a:noFill/>
            <a:ln w="6350">
              <a:solidFill>
                <a:srgbClr val="CBD5E0">
                  <a:alpha val="40000"/>
                </a:srgbClr>
              </a:solidFill>
              <a:prstDash val="solid"/>
            </a:ln>
          </p:spPr>
          <p:txBody>
            <a:bodyPr/>
            <a:lstStyle/>
            <a:p>
              <a:endParaRPr lang="en-AU"/>
            </a:p>
          </p:txBody>
        </p:sp>
        <p:sp>
          <p:nvSpPr>
            <p:cNvPr id="55" name="Text 25">
              <a:extLst>
                <a:ext uri="{FF2B5EF4-FFF2-40B4-BE49-F238E27FC236}">
                  <a16:creationId xmlns:a16="http://schemas.microsoft.com/office/drawing/2014/main" id="{E9D6D475-EADA-1DED-E2CD-A96D282D6A9E}"/>
                </a:ext>
              </a:extLst>
            </p:cNvPr>
            <p:cNvSpPr/>
            <p:nvPr/>
          </p:nvSpPr>
          <p:spPr>
            <a:xfrm>
              <a:off x="5760720" y="4143726"/>
              <a:ext cx="3886200" cy="1051560"/>
            </a:xfrm>
            <a:prstGeom prst="rect">
              <a:avLst/>
            </a:prstGeom>
            <a:noFill/>
            <a:ln/>
          </p:spPr>
          <p:txBody>
            <a:bodyPr wrap="square" rtlCol="0" anchor="t"/>
            <a:lstStyle/>
            <a:p>
              <a:pPr marL="0" indent="0">
                <a:buNone/>
              </a:pPr>
              <a:r>
                <a:rPr lang="en-US" sz="1050" dirty="0">
                  <a:solidFill>
                    <a:schemeClr val="bg1">
                      <a:lumMod val="50000"/>
                    </a:schemeClr>
                  </a:solidFill>
                  <a:latin typeface="Calibri" pitchFamily="34" charset="0"/>
                  <a:ea typeface="Calibri" pitchFamily="34" charset="-122"/>
                  <a:cs typeface="Calibri" pitchFamily="34" charset="-120"/>
                </a:rPr>
                <a:t>Broad mental health exclusions and disputed claims are attracting regulator attention and damaging insurer reputation. Blanket exclusions are an increasingly untenable response - both commercially and in terms of the industry's social licence to operate.</a:t>
              </a:r>
              <a:endParaRPr lang="en-US" sz="1050" dirty="0">
                <a:solidFill>
                  <a:schemeClr val="bg1">
                    <a:lumMod val="50000"/>
                  </a:schemeClr>
                </a:solidFill>
              </a:endParaRPr>
            </a:p>
          </p:txBody>
        </p:sp>
        <p:sp>
          <p:nvSpPr>
            <p:cNvPr id="57" name="Text 26">
              <a:extLst>
                <a:ext uri="{FF2B5EF4-FFF2-40B4-BE49-F238E27FC236}">
                  <a16:creationId xmlns:a16="http://schemas.microsoft.com/office/drawing/2014/main" id="{5CA7E1FA-019A-0B73-DAB8-3999BD7ADB4F}"/>
                </a:ext>
              </a:extLst>
            </p:cNvPr>
            <p:cNvSpPr/>
            <p:nvPr/>
          </p:nvSpPr>
          <p:spPr>
            <a:xfrm>
              <a:off x="1234440" y="5305014"/>
              <a:ext cx="8503920" cy="228600"/>
            </a:xfrm>
            <a:prstGeom prst="rect">
              <a:avLst/>
            </a:prstGeom>
            <a:noFill/>
            <a:ln/>
          </p:spPr>
          <p:txBody>
            <a:bodyPr wrap="square" rtlCol="0" anchor="ctr"/>
            <a:lstStyle/>
            <a:p>
              <a:pPr marL="0" indent="0" algn="ctr">
                <a:buNone/>
              </a:pPr>
              <a:r>
                <a:rPr lang="en-US" sz="950" i="1" dirty="0">
                  <a:solidFill>
                    <a:srgbClr val="8BA3B8"/>
                  </a:solidFill>
                  <a:latin typeface="Calibri" pitchFamily="34" charset="0"/>
                  <a:ea typeface="Calibri" pitchFamily="34" charset="-122"/>
                  <a:cs typeface="Calibri" pitchFamily="34" charset="-120"/>
                </a:rPr>
                <a:t>These structural forces combined make it impossible for any single insurer to solve the mental health claims crisis - it demands an industry-wide response.</a:t>
              </a:r>
              <a:endParaRPr lang="en-US" sz="950" dirty="0"/>
            </a:p>
          </p:txBody>
        </p:sp>
      </p:grpSp>
    </p:spTree>
    <p:extLst>
      <p:ext uri="{BB962C8B-B14F-4D97-AF65-F5344CB8AC3E}">
        <p14:creationId xmlns:p14="http://schemas.microsoft.com/office/powerpoint/2010/main" val="3729041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AEFB0-5DC4-90FE-3DF3-0E706E8ADAE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DB3280D-0173-071B-86F0-8D6FE0D6A699}"/>
              </a:ext>
            </a:extLst>
          </p:cNvPr>
          <p:cNvSpPr txBox="1"/>
          <p:nvPr/>
        </p:nvSpPr>
        <p:spPr>
          <a:xfrm>
            <a:off x="419356" y="380194"/>
            <a:ext cx="11243400" cy="1077218"/>
          </a:xfrm>
          <a:prstGeom prst="rect">
            <a:avLst/>
          </a:prstGeom>
          <a:noFill/>
        </p:spPr>
        <p:txBody>
          <a:bodyPr wrap="square">
            <a:spAutoFit/>
          </a:bodyPr>
          <a:lstStyle/>
          <a:p>
            <a:pPr>
              <a:buNone/>
            </a:pPr>
            <a:r>
              <a:rPr lang="en-US" sz="3200" b="1" dirty="0">
                <a:effectLst/>
                <a:latin typeface="Calibri" panose="020F0502020204030204" pitchFamily="34" charset="0"/>
                <a:cs typeface="Calibri" panose="020F0502020204030204" pitchFamily="34" charset="0"/>
              </a:rPr>
              <a:t>Mental Health Claims Are Reshaping Disability Insurance</a:t>
            </a:r>
          </a:p>
          <a:p>
            <a:pPr>
              <a:buNone/>
            </a:pPr>
            <a:endParaRPr lang="en-AU" sz="3200" b="1" dirty="0">
              <a:effectLst/>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1D6F4C97-E6A4-BEAE-F603-3DD18420074A}"/>
              </a:ext>
            </a:extLst>
          </p:cNvPr>
          <p:cNvGrpSpPr/>
          <p:nvPr/>
        </p:nvGrpSpPr>
        <p:grpSpPr>
          <a:xfrm>
            <a:off x="1000022" y="1457412"/>
            <a:ext cx="10191955" cy="4445018"/>
            <a:chOff x="997527" y="1457412"/>
            <a:chExt cx="8522208" cy="3886200"/>
          </a:xfrm>
        </p:grpSpPr>
        <p:sp>
          <p:nvSpPr>
            <p:cNvPr id="4" name="Shape 5">
              <a:extLst>
                <a:ext uri="{FF2B5EF4-FFF2-40B4-BE49-F238E27FC236}">
                  <a16:creationId xmlns:a16="http://schemas.microsoft.com/office/drawing/2014/main" id="{8800AEFC-7002-FA3F-EBF0-AD16A6F7C6FD}"/>
                </a:ext>
              </a:extLst>
            </p:cNvPr>
            <p:cNvSpPr/>
            <p:nvPr/>
          </p:nvSpPr>
          <p:spPr>
            <a:xfrm>
              <a:off x="997527" y="3423372"/>
              <a:ext cx="8503920" cy="1920240"/>
            </a:xfrm>
            <a:prstGeom prst="rect">
              <a:avLst/>
            </a:prstGeom>
            <a:solidFill>
              <a:schemeClr val="accent3">
                <a:lumMod val="20000"/>
                <a:lumOff val="80000"/>
              </a:schemeClr>
            </a:solidFill>
            <a:ln w="19050">
              <a:solidFill>
                <a:srgbClr val="92D050"/>
              </a:solidFill>
              <a:prstDash val="solid"/>
            </a:ln>
          </p:spPr>
          <p:txBody>
            <a:bodyPr/>
            <a:lstStyle/>
            <a:p>
              <a:endParaRPr lang="en-AU"/>
            </a:p>
          </p:txBody>
        </p:sp>
        <p:sp>
          <p:nvSpPr>
            <p:cNvPr id="3" name="Shape 2">
              <a:extLst>
                <a:ext uri="{FF2B5EF4-FFF2-40B4-BE49-F238E27FC236}">
                  <a16:creationId xmlns:a16="http://schemas.microsoft.com/office/drawing/2014/main" id="{8C7EF445-B984-EFDB-C81A-6F8CEEB42D71}"/>
                </a:ext>
              </a:extLst>
            </p:cNvPr>
            <p:cNvSpPr/>
            <p:nvPr/>
          </p:nvSpPr>
          <p:spPr>
            <a:xfrm>
              <a:off x="997527" y="1457412"/>
              <a:ext cx="1993392" cy="1828800"/>
            </a:xfrm>
            <a:prstGeom prst="rect">
              <a:avLst/>
            </a:prstGeom>
            <a:solidFill>
              <a:schemeClr val="accent3">
                <a:lumMod val="20000"/>
                <a:lumOff val="80000"/>
              </a:schemeClr>
            </a:solidFill>
            <a:ln w="19050">
              <a:solidFill>
                <a:srgbClr val="E84855"/>
              </a:solidFill>
              <a:prstDash val="solid"/>
            </a:ln>
          </p:spPr>
          <p:txBody>
            <a:bodyPr/>
            <a:lstStyle/>
            <a:p>
              <a:endParaRPr lang="en-AU"/>
            </a:p>
          </p:txBody>
        </p:sp>
        <p:sp>
          <p:nvSpPr>
            <p:cNvPr id="8" name="Text 3">
              <a:extLst>
                <a:ext uri="{FF2B5EF4-FFF2-40B4-BE49-F238E27FC236}">
                  <a16:creationId xmlns:a16="http://schemas.microsoft.com/office/drawing/2014/main" id="{3341D44F-9F6A-9464-4EF7-F62C4431CAC7}"/>
                </a:ext>
              </a:extLst>
            </p:cNvPr>
            <p:cNvSpPr/>
            <p:nvPr/>
          </p:nvSpPr>
          <p:spPr>
            <a:xfrm>
              <a:off x="997527" y="1548852"/>
              <a:ext cx="1993392" cy="777240"/>
            </a:xfrm>
            <a:prstGeom prst="rect">
              <a:avLst/>
            </a:prstGeom>
            <a:noFill/>
            <a:ln/>
          </p:spPr>
          <p:txBody>
            <a:bodyPr wrap="square" rtlCol="0" anchor="ctr"/>
            <a:lstStyle/>
            <a:p>
              <a:pPr marL="0" indent="0" algn="ctr">
                <a:buNone/>
              </a:pPr>
              <a:r>
                <a:rPr lang="en-US" sz="2800" b="1" dirty="0">
                  <a:solidFill>
                    <a:srgbClr val="E84855"/>
                  </a:solidFill>
                  <a:latin typeface="Calibri" pitchFamily="34" charset="0"/>
                  <a:ea typeface="Calibri" pitchFamily="34" charset="-122"/>
                  <a:cs typeface="Calibri" pitchFamily="34" charset="-120"/>
                </a:rPr>
                <a:t>+433%</a:t>
              </a:r>
              <a:endParaRPr lang="en-US" sz="2800" dirty="0"/>
            </a:p>
          </p:txBody>
        </p:sp>
        <p:sp>
          <p:nvSpPr>
            <p:cNvPr id="11" name="Text 4">
              <a:extLst>
                <a:ext uri="{FF2B5EF4-FFF2-40B4-BE49-F238E27FC236}">
                  <a16:creationId xmlns:a16="http://schemas.microsoft.com/office/drawing/2014/main" id="{C772F533-7534-65D2-2A9B-5D712E2F9D2B}"/>
                </a:ext>
              </a:extLst>
            </p:cNvPr>
            <p:cNvSpPr/>
            <p:nvPr/>
          </p:nvSpPr>
          <p:spPr>
            <a:xfrm>
              <a:off x="997527" y="2326092"/>
              <a:ext cx="1993392" cy="868680"/>
            </a:xfrm>
            <a:prstGeom prst="rect">
              <a:avLst/>
            </a:prstGeom>
            <a:noFill/>
            <a:ln/>
          </p:spPr>
          <p:txBody>
            <a:bodyPr wrap="square" rtlCol="0" anchor="ctr"/>
            <a:lstStyle/>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Mental health</a:t>
              </a:r>
              <a:endParaRPr lang="en-US" sz="1100" dirty="0">
                <a:solidFill>
                  <a:schemeClr val="bg1">
                    <a:lumMod val="50000"/>
                  </a:schemeClr>
                </a:solidFill>
              </a:endParaRPr>
            </a:p>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TPD claim costs</a:t>
              </a:r>
              <a:endParaRPr lang="en-US" sz="1100" dirty="0">
                <a:solidFill>
                  <a:schemeClr val="bg1">
                    <a:lumMod val="50000"/>
                  </a:schemeClr>
                </a:solidFill>
              </a:endParaRPr>
            </a:p>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(2014–2022)</a:t>
              </a:r>
              <a:endParaRPr lang="en-US" sz="1100" dirty="0">
                <a:solidFill>
                  <a:schemeClr val="bg1">
                    <a:lumMod val="50000"/>
                  </a:schemeClr>
                </a:solidFill>
              </a:endParaRPr>
            </a:p>
          </p:txBody>
        </p:sp>
        <p:sp>
          <p:nvSpPr>
            <p:cNvPr id="14" name="Shape 5">
              <a:extLst>
                <a:ext uri="{FF2B5EF4-FFF2-40B4-BE49-F238E27FC236}">
                  <a16:creationId xmlns:a16="http://schemas.microsoft.com/office/drawing/2014/main" id="{C317C46F-BC3F-3172-FE24-7C06D581C8AE}"/>
                </a:ext>
              </a:extLst>
            </p:cNvPr>
            <p:cNvSpPr/>
            <p:nvPr/>
          </p:nvSpPr>
          <p:spPr>
            <a:xfrm>
              <a:off x="3173799" y="1457412"/>
              <a:ext cx="1993392" cy="1828800"/>
            </a:xfrm>
            <a:prstGeom prst="rect">
              <a:avLst/>
            </a:prstGeom>
            <a:solidFill>
              <a:schemeClr val="accent3">
                <a:lumMod val="20000"/>
                <a:lumOff val="80000"/>
              </a:schemeClr>
            </a:solidFill>
            <a:ln w="19050">
              <a:solidFill>
                <a:srgbClr val="E84855"/>
              </a:solidFill>
              <a:prstDash val="solid"/>
            </a:ln>
          </p:spPr>
          <p:txBody>
            <a:bodyPr/>
            <a:lstStyle/>
            <a:p>
              <a:endParaRPr lang="en-AU"/>
            </a:p>
          </p:txBody>
        </p:sp>
        <p:sp>
          <p:nvSpPr>
            <p:cNvPr id="18" name="Text 6">
              <a:extLst>
                <a:ext uri="{FF2B5EF4-FFF2-40B4-BE49-F238E27FC236}">
                  <a16:creationId xmlns:a16="http://schemas.microsoft.com/office/drawing/2014/main" id="{6C01B267-13E8-1094-3824-69DC06EBCF58}"/>
                </a:ext>
              </a:extLst>
            </p:cNvPr>
            <p:cNvSpPr/>
            <p:nvPr/>
          </p:nvSpPr>
          <p:spPr>
            <a:xfrm>
              <a:off x="3173799" y="1548852"/>
              <a:ext cx="1993392" cy="777240"/>
            </a:xfrm>
            <a:prstGeom prst="rect">
              <a:avLst/>
            </a:prstGeom>
            <a:noFill/>
            <a:ln/>
          </p:spPr>
          <p:txBody>
            <a:bodyPr wrap="square" rtlCol="0" anchor="ctr"/>
            <a:lstStyle/>
            <a:p>
              <a:pPr marL="0" indent="0" algn="ctr">
                <a:buNone/>
              </a:pPr>
              <a:r>
                <a:rPr lang="en-US" sz="2800" b="1" dirty="0">
                  <a:solidFill>
                    <a:srgbClr val="E84855"/>
                  </a:solidFill>
                  <a:latin typeface="Calibri" pitchFamily="34" charset="0"/>
                  <a:ea typeface="Calibri" pitchFamily="34" charset="-122"/>
                  <a:cs typeface="Calibri" pitchFamily="34" charset="-120"/>
                </a:rPr>
                <a:t>+129%</a:t>
              </a:r>
              <a:endParaRPr lang="en-US" sz="2800" dirty="0"/>
            </a:p>
          </p:txBody>
        </p:sp>
        <p:sp>
          <p:nvSpPr>
            <p:cNvPr id="22" name="Text 7">
              <a:extLst>
                <a:ext uri="{FF2B5EF4-FFF2-40B4-BE49-F238E27FC236}">
                  <a16:creationId xmlns:a16="http://schemas.microsoft.com/office/drawing/2014/main" id="{A34E78CD-DDA4-950F-AB48-2447BD67FCF5}"/>
                </a:ext>
              </a:extLst>
            </p:cNvPr>
            <p:cNvSpPr/>
            <p:nvPr/>
          </p:nvSpPr>
          <p:spPr>
            <a:xfrm>
              <a:off x="3173799" y="2326092"/>
              <a:ext cx="1993392" cy="868680"/>
            </a:xfrm>
            <a:prstGeom prst="rect">
              <a:avLst/>
            </a:prstGeom>
            <a:noFill/>
            <a:ln/>
          </p:spPr>
          <p:txBody>
            <a:bodyPr wrap="square" rtlCol="0" anchor="ctr"/>
            <a:lstStyle/>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Mental health</a:t>
              </a:r>
              <a:endParaRPr lang="en-US" sz="1100" dirty="0">
                <a:solidFill>
                  <a:schemeClr val="bg1">
                    <a:lumMod val="50000"/>
                  </a:schemeClr>
                </a:solidFill>
              </a:endParaRPr>
            </a:p>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IP/IDII claim costs</a:t>
              </a:r>
              <a:endParaRPr lang="en-US" sz="1100" dirty="0">
                <a:solidFill>
                  <a:schemeClr val="bg1">
                    <a:lumMod val="50000"/>
                  </a:schemeClr>
                </a:solidFill>
              </a:endParaRPr>
            </a:p>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(2014–2022)</a:t>
              </a:r>
              <a:endParaRPr lang="en-US" sz="1100" dirty="0">
                <a:solidFill>
                  <a:schemeClr val="bg1">
                    <a:lumMod val="50000"/>
                  </a:schemeClr>
                </a:solidFill>
              </a:endParaRPr>
            </a:p>
          </p:txBody>
        </p:sp>
        <p:sp>
          <p:nvSpPr>
            <p:cNvPr id="26" name="Shape 8">
              <a:extLst>
                <a:ext uri="{FF2B5EF4-FFF2-40B4-BE49-F238E27FC236}">
                  <a16:creationId xmlns:a16="http://schemas.microsoft.com/office/drawing/2014/main" id="{51AF1B7A-E6E4-A93E-27C2-D4966F1F97F2}"/>
                </a:ext>
              </a:extLst>
            </p:cNvPr>
            <p:cNvSpPr/>
            <p:nvPr/>
          </p:nvSpPr>
          <p:spPr>
            <a:xfrm>
              <a:off x="5350071" y="1457412"/>
              <a:ext cx="1993392" cy="1828800"/>
            </a:xfrm>
            <a:prstGeom prst="rect">
              <a:avLst/>
            </a:prstGeom>
            <a:solidFill>
              <a:schemeClr val="accent3">
                <a:lumMod val="20000"/>
                <a:lumOff val="80000"/>
              </a:schemeClr>
            </a:solidFill>
            <a:ln w="19050">
              <a:solidFill>
                <a:srgbClr val="E84855"/>
              </a:solidFill>
              <a:prstDash val="solid"/>
            </a:ln>
          </p:spPr>
          <p:txBody>
            <a:bodyPr/>
            <a:lstStyle/>
            <a:p>
              <a:endParaRPr lang="en-AU"/>
            </a:p>
          </p:txBody>
        </p:sp>
        <p:sp>
          <p:nvSpPr>
            <p:cNvPr id="30" name="Text 9">
              <a:extLst>
                <a:ext uri="{FF2B5EF4-FFF2-40B4-BE49-F238E27FC236}">
                  <a16:creationId xmlns:a16="http://schemas.microsoft.com/office/drawing/2014/main" id="{C51A30E3-2E60-5913-23EE-FBE5AE55E93B}"/>
                </a:ext>
              </a:extLst>
            </p:cNvPr>
            <p:cNvSpPr/>
            <p:nvPr/>
          </p:nvSpPr>
          <p:spPr>
            <a:xfrm>
              <a:off x="5350071" y="1548852"/>
              <a:ext cx="1993392" cy="777240"/>
            </a:xfrm>
            <a:prstGeom prst="rect">
              <a:avLst/>
            </a:prstGeom>
            <a:noFill/>
            <a:ln/>
          </p:spPr>
          <p:txBody>
            <a:bodyPr wrap="square" rtlCol="0" anchor="ctr"/>
            <a:lstStyle/>
            <a:p>
              <a:pPr marL="0" indent="0" algn="ctr">
                <a:buNone/>
              </a:pPr>
              <a:r>
                <a:rPr lang="en-US" sz="2800" b="1" dirty="0">
                  <a:solidFill>
                    <a:srgbClr val="E84855"/>
                  </a:solidFill>
                  <a:latin typeface="Calibri" pitchFamily="34" charset="0"/>
                  <a:ea typeface="Calibri" pitchFamily="34" charset="-122"/>
                  <a:cs typeface="Calibri" pitchFamily="34" charset="-120"/>
                </a:rPr>
                <a:t>+732%</a:t>
              </a:r>
              <a:endParaRPr lang="en-US" sz="2800" dirty="0"/>
            </a:p>
          </p:txBody>
        </p:sp>
        <p:sp>
          <p:nvSpPr>
            <p:cNvPr id="34" name="Text 10">
              <a:extLst>
                <a:ext uri="{FF2B5EF4-FFF2-40B4-BE49-F238E27FC236}">
                  <a16:creationId xmlns:a16="http://schemas.microsoft.com/office/drawing/2014/main" id="{417F5218-DA8D-4B00-61F7-829C44E00EB2}"/>
                </a:ext>
              </a:extLst>
            </p:cNvPr>
            <p:cNvSpPr/>
            <p:nvPr/>
          </p:nvSpPr>
          <p:spPr>
            <a:xfrm>
              <a:off x="5350071" y="2326092"/>
              <a:ext cx="1993392" cy="868680"/>
            </a:xfrm>
            <a:prstGeom prst="rect">
              <a:avLst/>
            </a:prstGeom>
            <a:noFill/>
            <a:ln/>
          </p:spPr>
          <p:txBody>
            <a:bodyPr wrap="square" rtlCol="0" anchor="ctr"/>
            <a:lstStyle/>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Mental health</a:t>
              </a:r>
              <a:endParaRPr lang="en-US" sz="1100" dirty="0">
                <a:solidFill>
                  <a:schemeClr val="bg1">
                    <a:lumMod val="50000"/>
                  </a:schemeClr>
                </a:solidFill>
              </a:endParaRPr>
            </a:p>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TPD claim rates</a:t>
              </a:r>
              <a:endParaRPr lang="en-US" sz="1100" dirty="0">
                <a:solidFill>
                  <a:schemeClr val="bg1">
                    <a:lumMod val="50000"/>
                  </a:schemeClr>
                </a:solidFill>
              </a:endParaRPr>
            </a:p>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(age 30–40)</a:t>
              </a:r>
              <a:endParaRPr lang="en-US" sz="1100" dirty="0">
                <a:solidFill>
                  <a:schemeClr val="bg1">
                    <a:lumMod val="50000"/>
                  </a:schemeClr>
                </a:solidFill>
              </a:endParaRPr>
            </a:p>
          </p:txBody>
        </p:sp>
        <p:sp>
          <p:nvSpPr>
            <p:cNvPr id="38" name="Shape 11">
              <a:extLst>
                <a:ext uri="{FF2B5EF4-FFF2-40B4-BE49-F238E27FC236}">
                  <a16:creationId xmlns:a16="http://schemas.microsoft.com/office/drawing/2014/main" id="{C0D1809A-3E57-4303-B11C-BE0F3CCB6F26}"/>
                </a:ext>
              </a:extLst>
            </p:cNvPr>
            <p:cNvSpPr/>
            <p:nvPr/>
          </p:nvSpPr>
          <p:spPr>
            <a:xfrm>
              <a:off x="7526343" y="1457412"/>
              <a:ext cx="1993392" cy="1828800"/>
            </a:xfrm>
            <a:prstGeom prst="rect">
              <a:avLst/>
            </a:prstGeom>
            <a:solidFill>
              <a:schemeClr val="accent3">
                <a:lumMod val="20000"/>
                <a:lumOff val="80000"/>
              </a:schemeClr>
            </a:solidFill>
            <a:ln w="19050">
              <a:solidFill>
                <a:srgbClr val="E84855"/>
              </a:solidFill>
              <a:prstDash val="solid"/>
            </a:ln>
          </p:spPr>
          <p:txBody>
            <a:bodyPr/>
            <a:lstStyle/>
            <a:p>
              <a:endParaRPr lang="en-AU"/>
            </a:p>
          </p:txBody>
        </p:sp>
        <p:sp>
          <p:nvSpPr>
            <p:cNvPr id="42" name="Text 12">
              <a:extLst>
                <a:ext uri="{FF2B5EF4-FFF2-40B4-BE49-F238E27FC236}">
                  <a16:creationId xmlns:a16="http://schemas.microsoft.com/office/drawing/2014/main" id="{E34B0BC0-259C-E023-9796-36A274BD1FE8}"/>
                </a:ext>
              </a:extLst>
            </p:cNvPr>
            <p:cNvSpPr/>
            <p:nvPr/>
          </p:nvSpPr>
          <p:spPr>
            <a:xfrm>
              <a:off x="7526343" y="1548852"/>
              <a:ext cx="1993392" cy="777240"/>
            </a:xfrm>
            <a:prstGeom prst="rect">
              <a:avLst/>
            </a:prstGeom>
            <a:noFill/>
            <a:ln/>
          </p:spPr>
          <p:txBody>
            <a:bodyPr wrap="square" rtlCol="0" anchor="ctr"/>
            <a:lstStyle/>
            <a:p>
              <a:pPr marL="0" indent="0" algn="ctr">
                <a:buNone/>
              </a:pPr>
              <a:r>
                <a:rPr lang="en-US" sz="2800" b="1" dirty="0">
                  <a:solidFill>
                    <a:srgbClr val="E84855"/>
                  </a:solidFill>
                  <a:latin typeface="Calibri" pitchFamily="34" charset="0"/>
                  <a:ea typeface="Calibri" pitchFamily="34" charset="-122"/>
                  <a:cs typeface="Calibri" pitchFamily="34" charset="-120"/>
                </a:rPr>
                <a:t>79.6%</a:t>
              </a:r>
              <a:endParaRPr lang="en-US" sz="2800" dirty="0"/>
            </a:p>
          </p:txBody>
        </p:sp>
        <p:sp>
          <p:nvSpPr>
            <p:cNvPr id="46" name="Text 13">
              <a:extLst>
                <a:ext uri="{FF2B5EF4-FFF2-40B4-BE49-F238E27FC236}">
                  <a16:creationId xmlns:a16="http://schemas.microsoft.com/office/drawing/2014/main" id="{120346AB-14BC-5FD9-1A86-CAFBFC8C4FDC}"/>
                </a:ext>
              </a:extLst>
            </p:cNvPr>
            <p:cNvSpPr/>
            <p:nvPr/>
          </p:nvSpPr>
          <p:spPr>
            <a:xfrm>
              <a:off x="7526343" y="2326092"/>
              <a:ext cx="1993392" cy="868680"/>
            </a:xfrm>
            <a:prstGeom prst="rect">
              <a:avLst/>
            </a:prstGeom>
            <a:noFill/>
            <a:ln/>
          </p:spPr>
          <p:txBody>
            <a:bodyPr wrap="square" rtlCol="0" anchor="ctr"/>
            <a:lstStyle/>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Of TPD claims</a:t>
              </a:r>
              <a:endParaRPr lang="en-US" sz="1100" dirty="0">
                <a:solidFill>
                  <a:schemeClr val="bg1">
                    <a:lumMod val="50000"/>
                  </a:schemeClr>
                </a:solidFill>
              </a:endParaRPr>
            </a:p>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growth attributable</a:t>
              </a:r>
              <a:endParaRPr lang="en-US" sz="1100" dirty="0">
                <a:solidFill>
                  <a:schemeClr val="bg1">
                    <a:lumMod val="50000"/>
                  </a:schemeClr>
                </a:solidFill>
              </a:endParaRPr>
            </a:p>
            <a:p>
              <a:pPr marL="0" indent="0" algn="ctr">
                <a:buNone/>
              </a:pPr>
              <a:r>
                <a:rPr lang="en-US" sz="1100" dirty="0">
                  <a:solidFill>
                    <a:schemeClr val="bg1">
                      <a:lumMod val="50000"/>
                    </a:schemeClr>
                  </a:solidFill>
                  <a:latin typeface="Calibri" pitchFamily="34" charset="0"/>
                  <a:ea typeface="Calibri" pitchFamily="34" charset="-122"/>
                  <a:cs typeface="Calibri" pitchFamily="34" charset="-120"/>
                </a:rPr>
                <a:t>to mental health</a:t>
              </a:r>
              <a:endParaRPr lang="en-US" sz="1100" dirty="0">
                <a:solidFill>
                  <a:schemeClr val="bg1">
                    <a:lumMod val="50000"/>
                  </a:schemeClr>
                </a:solidFill>
              </a:endParaRPr>
            </a:p>
          </p:txBody>
        </p:sp>
        <p:sp>
          <p:nvSpPr>
            <p:cNvPr id="50" name="Text 14">
              <a:extLst>
                <a:ext uri="{FF2B5EF4-FFF2-40B4-BE49-F238E27FC236}">
                  <a16:creationId xmlns:a16="http://schemas.microsoft.com/office/drawing/2014/main" id="{F9EEA126-0AB8-8FCD-446C-453C9DC7B661}"/>
                </a:ext>
              </a:extLst>
            </p:cNvPr>
            <p:cNvSpPr/>
            <p:nvPr/>
          </p:nvSpPr>
          <p:spPr>
            <a:xfrm>
              <a:off x="1088967" y="3423372"/>
              <a:ext cx="8229600" cy="365760"/>
            </a:xfrm>
            <a:prstGeom prst="rect">
              <a:avLst/>
            </a:prstGeom>
            <a:noFill/>
            <a:ln/>
          </p:spPr>
          <p:txBody>
            <a:bodyPr wrap="square" rtlCol="0" anchor="ctr"/>
            <a:lstStyle/>
            <a:p>
              <a:pPr marL="0" indent="0">
                <a:buNone/>
              </a:pPr>
              <a:r>
                <a:rPr lang="en-US" sz="1400" b="1" dirty="0">
                  <a:solidFill>
                    <a:srgbClr val="00A896"/>
                  </a:solidFill>
                  <a:latin typeface="Calibri" pitchFamily="34" charset="0"/>
                  <a:ea typeface="Calibri" pitchFamily="34" charset="-122"/>
                  <a:cs typeface="Calibri" pitchFamily="34" charset="-120"/>
                </a:rPr>
                <a:t>Consequences:</a:t>
              </a:r>
              <a:endParaRPr lang="en-US" sz="1400" dirty="0"/>
            </a:p>
          </p:txBody>
        </p:sp>
        <p:sp>
          <p:nvSpPr>
            <p:cNvPr id="54" name="Text 15">
              <a:extLst>
                <a:ext uri="{FF2B5EF4-FFF2-40B4-BE49-F238E27FC236}">
                  <a16:creationId xmlns:a16="http://schemas.microsoft.com/office/drawing/2014/main" id="{6C12C6AB-FB99-861E-B57D-66F22065BFB9}"/>
                </a:ext>
              </a:extLst>
            </p:cNvPr>
            <p:cNvSpPr/>
            <p:nvPr/>
          </p:nvSpPr>
          <p:spPr>
            <a:xfrm>
              <a:off x="1088967" y="3743412"/>
              <a:ext cx="8412480" cy="1508760"/>
            </a:xfrm>
            <a:prstGeom prst="rect">
              <a:avLst/>
            </a:prstGeom>
            <a:noFill/>
            <a:ln/>
          </p:spPr>
          <p:txBody>
            <a:bodyPr wrap="square" rtlCol="0" anchor="ctr"/>
            <a:lstStyle/>
            <a:p>
              <a:pPr marL="342900" indent="-342900">
                <a:buSzPct val="100000"/>
                <a:buChar char="•"/>
              </a:pPr>
              <a:r>
                <a:rPr lang="en-US" sz="1250" dirty="0">
                  <a:latin typeface="Calibri" pitchFamily="34" charset="0"/>
                  <a:ea typeface="Calibri" pitchFamily="34" charset="-122"/>
                  <a:cs typeface="Calibri" pitchFamily="34" charset="-120"/>
                </a:rPr>
                <a:t>Permanent disability onset is shifting earlier in life</a:t>
              </a:r>
              <a:endParaRPr lang="en-US" sz="1250" dirty="0"/>
            </a:p>
            <a:p>
              <a:pPr marL="342900" indent="-342900">
                <a:buSzPct val="100000"/>
                <a:buChar char="•"/>
              </a:pPr>
              <a:r>
                <a:rPr lang="en-US" sz="1250" dirty="0">
                  <a:latin typeface="Calibri" pitchFamily="34" charset="0"/>
                  <a:ea typeface="Calibri" pitchFamily="34" charset="-122"/>
                  <a:cs typeface="Calibri" pitchFamily="34" charset="-120"/>
                </a:rPr>
                <a:t>Temporary claim incidence declined, but claim duration increased +1.3 years - more than offsetting the reduction</a:t>
              </a:r>
              <a:endParaRPr lang="en-US" sz="1250" dirty="0"/>
            </a:p>
            <a:p>
              <a:pPr marL="342900" indent="-342900">
                <a:buSzPct val="100000"/>
                <a:buChar char="•"/>
              </a:pPr>
              <a:r>
                <a:rPr lang="en-US" sz="1250" dirty="0">
                  <a:latin typeface="Calibri" pitchFamily="34" charset="0"/>
                  <a:ea typeface="Calibri" pitchFamily="34" charset="-122"/>
                  <a:cs typeface="Calibri" pitchFamily="34" charset="-120"/>
                </a:rPr>
                <a:t>Long-duration liabilities destabilise IP and TPD portfolios</a:t>
              </a:r>
              <a:endParaRPr lang="en-US" sz="1250" dirty="0"/>
            </a:p>
            <a:p>
              <a:pPr marL="342900" indent="-342900">
                <a:buSzPct val="100000"/>
                <a:buChar char="•"/>
              </a:pPr>
              <a:r>
                <a:rPr lang="en-US" sz="1250" dirty="0">
                  <a:latin typeface="Calibri" pitchFamily="34" charset="0"/>
                  <a:ea typeface="Calibri" pitchFamily="34" charset="-122"/>
                  <a:cs typeface="Calibri" pitchFamily="34" charset="-120"/>
                </a:rPr>
                <a:t>Premium pressure and misaligned underwriting logic</a:t>
              </a:r>
              <a:endParaRPr lang="en-US" sz="1250" dirty="0"/>
            </a:p>
            <a:p>
              <a:pPr marL="342900" indent="-342900">
                <a:buSzPct val="100000"/>
                <a:buChar char="•"/>
              </a:pPr>
              <a:r>
                <a:rPr lang="en-US" sz="1250" dirty="0">
                  <a:latin typeface="Calibri" pitchFamily="34" charset="0"/>
                  <a:ea typeface="Calibri" pitchFamily="34" charset="-122"/>
                  <a:cs typeface="Calibri" pitchFamily="34" charset="-120"/>
                </a:rPr>
                <a:t>Risk shifts earlier than pricing assumptions reflect</a:t>
              </a:r>
              <a:endParaRPr lang="en-US" sz="1250" dirty="0"/>
            </a:p>
          </p:txBody>
        </p:sp>
      </p:grpSp>
      <p:sp>
        <p:nvSpPr>
          <p:cNvPr id="58" name="Text 16">
            <a:extLst>
              <a:ext uri="{FF2B5EF4-FFF2-40B4-BE49-F238E27FC236}">
                <a16:creationId xmlns:a16="http://schemas.microsoft.com/office/drawing/2014/main" id="{18E4C042-334B-B1F9-E45C-4C11134B3C3B}"/>
              </a:ext>
            </a:extLst>
          </p:cNvPr>
          <p:cNvSpPr/>
          <p:nvPr/>
        </p:nvSpPr>
        <p:spPr>
          <a:xfrm>
            <a:off x="1980368" y="6276638"/>
            <a:ext cx="8412480" cy="201168"/>
          </a:xfrm>
          <a:prstGeom prst="rect">
            <a:avLst/>
          </a:prstGeom>
          <a:noFill/>
          <a:ln/>
        </p:spPr>
        <p:txBody>
          <a:bodyPr wrap="square" rtlCol="0" anchor="ctr"/>
          <a:lstStyle/>
          <a:p>
            <a:pPr marL="0" indent="0">
              <a:buNone/>
            </a:pPr>
            <a:r>
              <a:rPr lang="en-US" sz="900" i="1" dirty="0">
                <a:solidFill>
                  <a:srgbClr val="8BA3B8"/>
                </a:solidFill>
                <a:latin typeface="Calibri" pitchFamily="34" charset="0"/>
                <a:ea typeface="Calibri" pitchFamily="34" charset="-122"/>
                <a:cs typeface="Calibri" pitchFamily="34" charset="-120"/>
              </a:rPr>
              <a:t>Source: KPMG &amp; Council of Australian Life Insurers (2024), Australia's Mental Health Check-Up</a:t>
            </a:r>
            <a:endParaRPr lang="en-US" sz="900" dirty="0"/>
          </a:p>
        </p:txBody>
      </p:sp>
    </p:spTree>
    <p:extLst>
      <p:ext uri="{BB962C8B-B14F-4D97-AF65-F5344CB8AC3E}">
        <p14:creationId xmlns:p14="http://schemas.microsoft.com/office/powerpoint/2010/main" val="1299438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564456"/>
            <a:ext cx="3307854" cy="413444"/>
          </a:xfrm>
          <a:prstGeom prst="rect">
            <a:avLst/>
          </a:prstGeom>
          <a:noFill/>
          <a:ln/>
        </p:spPr>
        <p:txBody>
          <a:bodyPr wrap="none" lIns="0" tIns="0" rIns="0" bIns="0" rtlCol="0" anchor="t"/>
          <a:lstStyle/>
          <a:p>
            <a:pPr>
              <a:lnSpc>
                <a:spcPts val="3250"/>
              </a:lnSpc>
            </a:pPr>
            <a:r>
              <a:rPr lang="en" sz="3600" b="1" dirty="0">
                <a:latin typeface="Calibri" panose="020F0502020204030204" pitchFamily="34" charset="0"/>
                <a:ea typeface="Calibri" panose="020F0502020204030204" pitchFamily="34" charset="-122"/>
                <a:cs typeface="Calibri" panose="020F0502020204030204" pitchFamily="34" charset="0"/>
              </a:rPr>
              <a:t>Agenda</a:t>
            </a:r>
            <a:endParaRPr lang="en-US" sz="3600" b="1" dirty="0">
              <a:latin typeface="Calibri" panose="020F0502020204030204" pitchFamily="34" charset="0"/>
              <a:cs typeface="Calibri" panose="020F0502020204030204" pitchFamily="34" charset="0"/>
            </a:endParaRPr>
          </a:p>
        </p:txBody>
      </p:sp>
      <p:pic>
        <p:nvPicPr>
          <p:cNvPr id="3" name="Image 0" descr="preencoded.png"/>
          <p:cNvPicPr>
            <a:picLocks noChangeAspect="1"/>
          </p:cNvPicPr>
          <p:nvPr/>
        </p:nvPicPr>
        <p:blipFill>
          <a:blip r:embed="rId3"/>
          <a:stretch>
            <a:fillRect/>
          </a:stretch>
        </p:blipFill>
        <p:spPr>
          <a:xfrm>
            <a:off x="661491" y="1242517"/>
            <a:ext cx="661492" cy="793849"/>
          </a:xfrm>
          <a:prstGeom prst="rect">
            <a:avLst/>
          </a:prstGeom>
        </p:spPr>
      </p:pic>
      <p:sp>
        <p:nvSpPr>
          <p:cNvPr id="4" name="Text 1"/>
          <p:cNvSpPr/>
          <p:nvPr/>
        </p:nvSpPr>
        <p:spPr>
          <a:xfrm>
            <a:off x="1521420" y="1374775"/>
            <a:ext cx="1653878" cy="206673"/>
          </a:xfrm>
          <a:prstGeom prst="rect">
            <a:avLst/>
          </a:prstGeom>
          <a:noFill/>
          <a:ln/>
        </p:spPr>
        <p:txBody>
          <a:bodyPr wrap="none" lIns="0" tIns="0" rIns="0" bIns="0" rtlCol="0" anchor="t"/>
          <a:lstStyle/>
          <a:p>
            <a:pPr>
              <a:lnSpc>
                <a:spcPts val="1625"/>
              </a:lnSpc>
            </a:pPr>
            <a:r>
              <a:rPr lang="en-AU" b="1" dirty="0">
                <a:solidFill>
                  <a:srgbClr val="443728"/>
                </a:solidFill>
                <a:latin typeface="Calibri" panose="020F0502020204030204" pitchFamily="34" charset="0"/>
                <a:ea typeface="Calibri" panose="020F0502020204030204" pitchFamily="34" charset="-122"/>
                <a:cs typeface="Calibri" panose="020F0502020204030204" pitchFamily="34" charset="0"/>
              </a:rPr>
              <a:t>Introduction and Background</a:t>
            </a:r>
            <a:endParaRPr lang="en-US" dirty="0">
              <a:latin typeface="Calibri" panose="020F0502020204030204" pitchFamily="34" charset="0"/>
              <a:cs typeface="Calibri" panose="020F0502020204030204" pitchFamily="34" charset="0"/>
            </a:endParaRPr>
          </a:p>
        </p:txBody>
      </p:sp>
      <p:sp>
        <p:nvSpPr>
          <p:cNvPr id="5" name="Text 2"/>
          <p:cNvSpPr/>
          <p:nvPr/>
        </p:nvSpPr>
        <p:spPr>
          <a:xfrm>
            <a:off x="1521420" y="1660823"/>
            <a:ext cx="10009088" cy="211733"/>
          </a:xfrm>
          <a:prstGeom prst="rect">
            <a:avLst/>
          </a:prstGeom>
          <a:noFill/>
          <a:ln/>
        </p:spPr>
        <p:txBody>
          <a:bodyPr wrap="none" lIns="0" tIns="0" rIns="0" bIns="0" rtlCol="0" anchor="t"/>
          <a:lstStyle/>
          <a:p>
            <a:pPr>
              <a:lnSpc>
                <a:spcPts val="1667"/>
              </a:lnSpc>
            </a:pPr>
            <a:r>
              <a:rPr lang="en" dirty="0">
                <a:solidFill>
                  <a:srgbClr val="443728"/>
                </a:solidFill>
                <a:latin typeface="Calibri" panose="020F0502020204030204" pitchFamily="34" charset="0"/>
                <a:ea typeface="Calibri" panose="020F0502020204030204" pitchFamily="34" charset="-122"/>
                <a:cs typeface="Calibri" panose="020F0502020204030204" pitchFamily="34" charset="0"/>
              </a:rPr>
              <a:t>Overview of Mental Health Challenges</a:t>
            </a:r>
            <a:endParaRPr lang="en-US" dirty="0">
              <a:latin typeface="Calibri" panose="020F0502020204030204" pitchFamily="34" charset="0"/>
              <a:cs typeface="Calibri" panose="020F0502020204030204" pitchFamily="34" charset="0"/>
            </a:endParaRPr>
          </a:p>
        </p:txBody>
      </p:sp>
      <p:pic>
        <p:nvPicPr>
          <p:cNvPr id="6" name="Image 1" descr="preencoded.png"/>
          <p:cNvPicPr>
            <a:picLocks noChangeAspect="1"/>
          </p:cNvPicPr>
          <p:nvPr/>
        </p:nvPicPr>
        <p:blipFill>
          <a:blip r:embed="rId4"/>
          <a:stretch>
            <a:fillRect/>
          </a:stretch>
        </p:blipFill>
        <p:spPr>
          <a:xfrm>
            <a:off x="661491" y="2036366"/>
            <a:ext cx="661492" cy="793849"/>
          </a:xfrm>
          <a:prstGeom prst="rect">
            <a:avLst/>
          </a:prstGeom>
        </p:spPr>
      </p:pic>
      <p:sp>
        <p:nvSpPr>
          <p:cNvPr id="7" name="Text 3"/>
          <p:cNvSpPr/>
          <p:nvPr/>
        </p:nvSpPr>
        <p:spPr>
          <a:xfrm>
            <a:off x="1521420" y="2168624"/>
            <a:ext cx="1653878" cy="206673"/>
          </a:xfrm>
          <a:prstGeom prst="rect">
            <a:avLst/>
          </a:prstGeom>
          <a:noFill/>
          <a:ln/>
        </p:spPr>
        <p:txBody>
          <a:bodyPr wrap="none" lIns="0" tIns="0" rIns="0" bIns="0" rtlCol="0" anchor="t"/>
          <a:lstStyle/>
          <a:p>
            <a:pPr>
              <a:lnSpc>
                <a:spcPts val="1625"/>
              </a:lnSpc>
            </a:pPr>
            <a:r>
              <a:rPr lang="en-AU" b="1" dirty="0">
                <a:solidFill>
                  <a:srgbClr val="443728"/>
                </a:solidFill>
                <a:latin typeface="Calibri" panose="020F0502020204030204" pitchFamily="34" charset="0"/>
                <a:ea typeface="Calibri" panose="020F0502020204030204" pitchFamily="34" charset="-122"/>
                <a:cs typeface="Calibri" panose="020F0502020204030204" pitchFamily="34" charset="0"/>
              </a:rPr>
              <a:t>Research Objectives and Methodology</a:t>
            </a:r>
            <a:endParaRPr lang="en-US" dirty="0">
              <a:latin typeface="Calibri" panose="020F0502020204030204" pitchFamily="34" charset="0"/>
              <a:cs typeface="Calibri" panose="020F0502020204030204" pitchFamily="34" charset="0"/>
            </a:endParaRPr>
          </a:p>
        </p:txBody>
      </p:sp>
      <p:sp>
        <p:nvSpPr>
          <p:cNvPr id="8" name="Text 4"/>
          <p:cNvSpPr/>
          <p:nvPr/>
        </p:nvSpPr>
        <p:spPr>
          <a:xfrm>
            <a:off x="1521420" y="2454672"/>
            <a:ext cx="10009088" cy="211733"/>
          </a:xfrm>
          <a:prstGeom prst="rect">
            <a:avLst/>
          </a:prstGeom>
          <a:noFill/>
          <a:ln/>
        </p:spPr>
        <p:txBody>
          <a:bodyPr wrap="none" lIns="0" tIns="0" rIns="0" bIns="0" rtlCol="0" anchor="t"/>
          <a:lstStyle/>
          <a:p>
            <a:pPr>
              <a:lnSpc>
                <a:spcPts val="1667"/>
              </a:lnSpc>
            </a:pPr>
            <a:r>
              <a:rPr lang="en-AU" dirty="0">
                <a:solidFill>
                  <a:srgbClr val="443728"/>
                </a:solidFill>
                <a:latin typeface="Calibri" panose="020F0502020204030204" pitchFamily="34" charset="0"/>
                <a:ea typeface="Calibri" panose="020F0502020204030204" pitchFamily="34" charset="-122"/>
                <a:cs typeface="Calibri" panose="020F0502020204030204" pitchFamily="34" charset="0"/>
              </a:rPr>
              <a:t>Research Questions and </a:t>
            </a:r>
            <a:r>
              <a:rPr lang="en-AU" dirty="0">
                <a:latin typeface="Calibri" panose="020F0502020204030204" pitchFamily="34" charset="0"/>
              </a:rPr>
              <a:t>Data Sources </a:t>
            </a:r>
            <a:endParaRPr lang="en-AU" dirty="0">
              <a:solidFill>
                <a:srgbClr val="443728"/>
              </a:solidFill>
              <a:latin typeface="Calibri" panose="020F0502020204030204" pitchFamily="34" charset="0"/>
              <a:ea typeface="Calibri" panose="020F0502020204030204" pitchFamily="34" charset="-122"/>
              <a:cs typeface="Calibri" panose="020F0502020204030204" pitchFamily="34" charset="0"/>
            </a:endParaRPr>
          </a:p>
          <a:p>
            <a:pPr>
              <a:lnSpc>
                <a:spcPts val="1667"/>
              </a:lnSpc>
            </a:pPr>
            <a:endParaRPr lang="en-AU" dirty="0">
              <a:solidFill>
                <a:srgbClr val="443728"/>
              </a:solidFill>
              <a:latin typeface="Calibri" panose="020F0502020204030204" pitchFamily="34" charset="0"/>
              <a:ea typeface="Calibri" panose="020F0502020204030204" pitchFamily="34" charset="-122"/>
              <a:cs typeface="Calibri" panose="020F0502020204030204" pitchFamily="34" charset="0"/>
            </a:endParaRPr>
          </a:p>
          <a:p>
            <a:pPr>
              <a:lnSpc>
                <a:spcPts val="1667"/>
              </a:lnSpc>
            </a:pPr>
            <a:endParaRPr lang="en-US" dirty="0">
              <a:latin typeface="Calibri" panose="020F0502020204030204" pitchFamily="34" charset="0"/>
              <a:cs typeface="Calibri" panose="020F0502020204030204" pitchFamily="34" charset="0"/>
            </a:endParaRPr>
          </a:p>
        </p:txBody>
      </p:sp>
      <p:pic>
        <p:nvPicPr>
          <p:cNvPr id="9" name="Image 2" descr="preencoded.png"/>
          <p:cNvPicPr>
            <a:picLocks noChangeAspect="1"/>
          </p:cNvPicPr>
          <p:nvPr/>
        </p:nvPicPr>
        <p:blipFill>
          <a:blip r:embed="rId5"/>
          <a:stretch>
            <a:fillRect/>
          </a:stretch>
        </p:blipFill>
        <p:spPr>
          <a:xfrm>
            <a:off x="661491" y="2830216"/>
            <a:ext cx="661492" cy="793849"/>
          </a:xfrm>
          <a:prstGeom prst="rect">
            <a:avLst/>
          </a:prstGeom>
        </p:spPr>
      </p:pic>
      <p:sp>
        <p:nvSpPr>
          <p:cNvPr id="10" name="Text 5"/>
          <p:cNvSpPr/>
          <p:nvPr/>
        </p:nvSpPr>
        <p:spPr>
          <a:xfrm>
            <a:off x="1521420" y="2962474"/>
            <a:ext cx="1653878" cy="206673"/>
          </a:xfrm>
          <a:prstGeom prst="rect">
            <a:avLst/>
          </a:prstGeom>
          <a:noFill/>
          <a:ln/>
        </p:spPr>
        <p:txBody>
          <a:bodyPr wrap="none" lIns="0" tIns="0" rIns="0" bIns="0" rtlCol="0" anchor="t"/>
          <a:lstStyle/>
          <a:p>
            <a:pPr>
              <a:lnSpc>
                <a:spcPts val="1625"/>
              </a:lnSpc>
            </a:pPr>
            <a:r>
              <a:rPr lang="en-AU" b="1" dirty="0">
                <a:solidFill>
                  <a:srgbClr val="443728"/>
                </a:solidFill>
                <a:latin typeface="Calibri" panose="020F0502020204030204" pitchFamily="34" charset="0"/>
                <a:ea typeface="Calibri" panose="020F0502020204030204" pitchFamily="34" charset="-122"/>
                <a:cs typeface="Calibri" panose="020F0502020204030204" pitchFamily="34" charset="0"/>
              </a:rPr>
              <a:t>Mental Health Trends and Key Findings</a:t>
            </a:r>
            <a:endParaRPr lang="en-US" dirty="0">
              <a:latin typeface="Calibri" panose="020F0502020204030204" pitchFamily="34" charset="0"/>
              <a:cs typeface="Calibri" panose="020F0502020204030204" pitchFamily="34" charset="0"/>
            </a:endParaRPr>
          </a:p>
        </p:txBody>
      </p:sp>
      <p:sp>
        <p:nvSpPr>
          <p:cNvPr id="11" name="Text 6"/>
          <p:cNvSpPr/>
          <p:nvPr/>
        </p:nvSpPr>
        <p:spPr>
          <a:xfrm>
            <a:off x="1521420" y="3248521"/>
            <a:ext cx="10009088" cy="211733"/>
          </a:xfrm>
          <a:prstGeom prst="rect">
            <a:avLst/>
          </a:prstGeom>
          <a:noFill/>
          <a:ln/>
        </p:spPr>
        <p:txBody>
          <a:bodyPr wrap="none" lIns="0" tIns="0" rIns="0" bIns="0" rtlCol="0" anchor="t"/>
          <a:lstStyle/>
          <a:p>
            <a:pPr>
              <a:lnSpc>
                <a:spcPts val="1667"/>
              </a:lnSpc>
            </a:pPr>
            <a:r>
              <a:rPr lang="en-AU" dirty="0">
                <a:latin typeface="Calibri" panose="020F0502020204030204" pitchFamily="34" charset="0"/>
              </a:rPr>
              <a:t>Prevalence, Severity and Age of Onset; Mental–Physical Health Comorbidity Patterns</a:t>
            </a:r>
            <a:endParaRPr lang="en-US" dirty="0">
              <a:latin typeface="Calibri" panose="020F0502020204030204" pitchFamily="34" charset="0"/>
              <a:cs typeface="Calibri" panose="020F0502020204030204" pitchFamily="34" charset="0"/>
            </a:endParaRPr>
          </a:p>
        </p:txBody>
      </p:sp>
      <p:pic>
        <p:nvPicPr>
          <p:cNvPr id="12" name="Image 3" descr="preencoded.png"/>
          <p:cNvPicPr>
            <a:picLocks noChangeAspect="1"/>
          </p:cNvPicPr>
          <p:nvPr/>
        </p:nvPicPr>
        <p:blipFill>
          <a:blip r:embed="rId6"/>
          <a:stretch>
            <a:fillRect/>
          </a:stretch>
        </p:blipFill>
        <p:spPr>
          <a:xfrm>
            <a:off x="661491" y="3624065"/>
            <a:ext cx="661492" cy="793849"/>
          </a:xfrm>
          <a:prstGeom prst="rect">
            <a:avLst/>
          </a:prstGeom>
        </p:spPr>
      </p:pic>
      <p:sp>
        <p:nvSpPr>
          <p:cNvPr id="13" name="Text 7"/>
          <p:cNvSpPr/>
          <p:nvPr/>
        </p:nvSpPr>
        <p:spPr>
          <a:xfrm>
            <a:off x="1521420" y="3756323"/>
            <a:ext cx="1653878" cy="206673"/>
          </a:xfrm>
          <a:prstGeom prst="rect">
            <a:avLst/>
          </a:prstGeom>
          <a:noFill/>
          <a:ln/>
        </p:spPr>
        <p:txBody>
          <a:bodyPr wrap="none" lIns="0" tIns="0" rIns="0" bIns="0" rtlCol="0" anchor="t"/>
          <a:lstStyle/>
          <a:p>
            <a:pPr>
              <a:lnSpc>
                <a:spcPts val="1625"/>
              </a:lnSpc>
            </a:pPr>
            <a:r>
              <a:rPr lang="en" b="1" dirty="0">
                <a:solidFill>
                  <a:srgbClr val="443728"/>
                </a:solidFill>
                <a:latin typeface="Calibri" panose="020F0502020204030204" pitchFamily="34" charset="0"/>
                <a:ea typeface="Calibri" panose="020F0502020204030204" pitchFamily="34" charset="-122"/>
                <a:cs typeface="Calibri" panose="020F0502020204030204" pitchFamily="34" charset="0"/>
              </a:rPr>
              <a:t>Insurance Challenges</a:t>
            </a:r>
            <a:endParaRPr lang="en-US" dirty="0">
              <a:latin typeface="Calibri" panose="020F0502020204030204" pitchFamily="34" charset="0"/>
              <a:cs typeface="Calibri" panose="020F0502020204030204" pitchFamily="34" charset="0"/>
            </a:endParaRPr>
          </a:p>
        </p:txBody>
      </p:sp>
      <p:sp>
        <p:nvSpPr>
          <p:cNvPr id="14" name="Text 8"/>
          <p:cNvSpPr/>
          <p:nvPr/>
        </p:nvSpPr>
        <p:spPr>
          <a:xfrm>
            <a:off x="1521420" y="4042370"/>
            <a:ext cx="10009088" cy="211733"/>
          </a:xfrm>
          <a:prstGeom prst="rect">
            <a:avLst/>
          </a:prstGeom>
          <a:noFill/>
          <a:ln/>
        </p:spPr>
        <p:txBody>
          <a:bodyPr wrap="none" lIns="0" tIns="0" rIns="0" bIns="0" rtlCol="0" anchor="t"/>
          <a:lstStyle/>
          <a:p>
            <a:pPr>
              <a:lnSpc>
                <a:spcPts val="1667"/>
              </a:lnSpc>
            </a:pPr>
            <a:r>
              <a:rPr lang="en-AU" dirty="0">
                <a:solidFill>
                  <a:srgbClr val="443728"/>
                </a:solidFill>
                <a:latin typeface="Calibri" panose="020F0502020204030204" pitchFamily="34" charset="0"/>
                <a:ea typeface="Calibri" panose="020F0502020204030204" pitchFamily="34" charset="-122"/>
                <a:cs typeface="Calibri" panose="020F0502020204030204" pitchFamily="34" charset="0"/>
              </a:rPr>
              <a:t>Sustainability Challenges in Insurance</a:t>
            </a:r>
            <a:endParaRPr lang="en-US" dirty="0">
              <a:latin typeface="Calibri" panose="020F0502020204030204" pitchFamily="34" charset="0"/>
              <a:cs typeface="Calibri" panose="020F0502020204030204" pitchFamily="34" charset="0"/>
            </a:endParaRPr>
          </a:p>
        </p:txBody>
      </p:sp>
      <p:pic>
        <p:nvPicPr>
          <p:cNvPr id="15" name="Image 4" descr="preencoded.png"/>
          <p:cNvPicPr>
            <a:picLocks noChangeAspect="1"/>
          </p:cNvPicPr>
          <p:nvPr/>
        </p:nvPicPr>
        <p:blipFill>
          <a:blip r:embed="rId7"/>
          <a:stretch>
            <a:fillRect/>
          </a:stretch>
        </p:blipFill>
        <p:spPr>
          <a:xfrm>
            <a:off x="661491" y="4417914"/>
            <a:ext cx="661492" cy="793849"/>
          </a:xfrm>
          <a:prstGeom prst="rect">
            <a:avLst/>
          </a:prstGeom>
        </p:spPr>
      </p:pic>
      <p:sp>
        <p:nvSpPr>
          <p:cNvPr id="16" name="Text 9"/>
          <p:cNvSpPr/>
          <p:nvPr/>
        </p:nvSpPr>
        <p:spPr>
          <a:xfrm>
            <a:off x="1521420" y="4550172"/>
            <a:ext cx="1653878" cy="206673"/>
          </a:xfrm>
          <a:prstGeom prst="rect">
            <a:avLst/>
          </a:prstGeom>
          <a:noFill/>
          <a:ln/>
        </p:spPr>
        <p:txBody>
          <a:bodyPr wrap="none" lIns="0" tIns="0" rIns="0" bIns="0" rtlCol="0" anchor="t"/>
          <a:lstStyle/>
          <a:p>
            <a:pPr>
              <a:lnSpc>
                <a:spcPts val="1625"/>
              </a:lnSpc>
            </a:pPr>
            <a:r>
              <a:rPr lang="en" b="1" dirty="0">
                <a:solidFill>
                  <a:srgbClr val="443728"/>
                </a:solidFill>
                <a:latin typeface="Calibri" panose="020F0502020204030204" pitchFamily="34" charset="0"/>
                <a:ea typeface="Calibri" panose="020F0502020204030204" pitchFamily="34" charset="-122"/>
                <a:cs typeface="Calibri" panose="020F0502020204030204" pitchFamily="34" charset="0"/>
              </a:rPr>
              <a:t>Policy Recommendations and </a:t>
            </a:r>
            <a:r>
              <a:rPr lang="en-AU" b="1" dirty="0">
                <a:solidFill>
                  <a:srgbClr val="443728"/>
                </a:solidFill>
                <a:latin typeface="Calibri" panose="020F0502020204030204" pitchFamily="34" charset="0"/>
                <a:ea typeface="Calibri" panose="020F0502020204030204" pitchFamily="34" charset="-122"/>
                <a:cs typeface="Calibri" panose="020F0502020204030204" pitchFamily="34" charset="0"/>
              </a:rPr>
              <a:t>Future Directions</a:t>
            </a:r>
            <a:endParaRPr lang="en-US" dirty="0">
              <a:latin typeface="Calibri" panose="020F0502020204030204" pitchFamily="34" charset="0"/>
              <a:cs typeface="Calibri" panose="020F0502020204030204" pitchFamily="34" charset="0"/>
            </a:endParaRPr>
          </a:p>
        </p:txBody>
      </p:sp>
      <p:sp>
        <p:nvSpPr>
          <p:cNvPr id="17" name="Text 10"/>
          <p:cNvSpPr/>
          <p:nvPr/>
        </p:nvSpPr>
        <p:spPr>
          <a:xfrm>
            <a:off x="1521420" y="4836219"/>
            <a:ext cx="10009088" cy="211733"/>
          </a:xfrm>
          <a:prstGeom prst="rect">
            <a:avLst/>
          </a:prstGeom>
          <a:noFill/>
          <a:ln/>
        </p:spPr>
        <p:txBody>
          <a:bodyPr wrap="none" lIns="0" tIns="0" rIns="0" bIns="0" rtlCol="0" anchor="t"/>
          <a:lstStyle/>
          <a:p>
            <a:pPr>
              <a:lnSpc>
                <a:spcPts val="1667"/>
              </a:lnSpc>
            </a:pPr>
            <a:r>
              <a:rPr lang="en-AU" dirty="0">
                <a:latin typeface="Calibri" panose="020F0502020204030204" pitchFamily="34" charset="0"/>
              </a:rPr>
              <a:t>Opportunities for Early Intervention and Prevention; Implications for Insurance Product Design</a:t>
            </a:r>
            <a:endParaRPr lang="en-US" dirty="0">
              <a:latin typeface="Calibri" panose="020F0502020204030204" pitchFamily="34" charset="0"/>
              <a:cs typeface="Calibri" panose="020F0502020204030204" pitchFamily="34" charset="0"/>
            </a:endParaRPr>
          </a:p>
        </p:txBody>
      </p:sp>
      <p:sp>
        <p:nvSpPr>
          <p:cNvPr id="18" name="Text 11"/>
          <p:cNvSpPr/>
          <p:nvPr/>
        </p:nvSpPr>
        <p:spPr>
          <a:xfrm>
            <a:off x="1322983" y="5582146"/>
            <a:ext cx="10869018" cy="211733"/>
          </a:xfrm>
          <a:prstGeom prst="rect">
            <a:avLst/>
          </a:prstGeom>
          <a:noFill/>
          <a:ln/>
        </p:spPr>
        <p:txBody>
          <a:bodyPr wrap="none" lIns="0" tIns="0" rIns="0" bIns="0" rtlCol="0" anchor="t"/>
          <a:lstStyle/>
          <a:p>
            <a:pPr>
              <a:lnSpc>
                <a:spcPts val="1667"/>
              </a:lnSpc>
            </a:pPr>
            <a:r>
              <a:rPr lang="en" dirty="0">
                <a:solidFill>
                  <a:srgbClr val="443728"/>
                </a:solidFill>
                <a:latin typeface="Calibri" panose="020F0502020204030204" pitchFamily="34" charset="0"/>
                <a:ea typeface="Calibri" panose="020F0502020204030204" pitchFamily="34" charset="-122"/>
                <a:cs typeface="Calibri" panose="020F0502020204030204" pitchFamily="34" charset="0"/>
              </a:rPr>
              <a:t>• </a:t>
            </a:r>
            <a:r>
              <a:rPr lang="en-AU" dirty="0">
                <a:solidFill>
                  <a:srgbClr val="443728"/>
                </a:solidFill>
                <a:latin typeface="Calibri" panose="020F0502020204030204" pitchFamily="34" charset="0"/>
                <a:ea typeface="Calibri" panose="020F0502020204030204" pitchFamily="34" charset="-122"/>
                <a:cs typeface="Calibri" panose="020F0502020204030204" pitchFamily="34" charset="0"/>
              </a:rPr>
              <a:t>Evidence-Based Insights from Australia's National Mental Health Survey</a:t>
            </a:r>
          </a:p>
          <a:p>
            <a:pPr>
              <a:lnSpc>
                <a:spcPts val="1667"/>
              </a:lnSpc>
            </a:pPr>
            <a:endParaRPr lang="en-US" dirty="0">
              <a:latin typeface="Calibri" panose="020F0502020204030204" pitchFamily="34" charset="0"/>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420E0-3B3A-DEC5-7B72-1C8C3EC969B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E81D397-E02D-2E6B-2BC9-A1D926CA2480}"/>
              </a:ext>
            </a:extLst>
          </p:cNvPr>
          <p:cNvSpPr txBox="1"/>
          <p:nvPr/>
        </p:nvSpPr>
        <p:spPr>
          <a:xfrm>
            <a:off x="419356" y="380194"/>
            <a:ext cx="11243400" cy="584775"/>
          </a:xfrm>
          <a:prstGeom prst="rect">
            <a:avLst/>
          </a:prstGeom>
          <a:noFill/>
        </p:spPr>
        <p:txBody>
          <a:bodyPr wrap="square">
            <a:spAutoFit/>
          </a:bodyPr>
          <a:lstStyle/>
          <a:p>
            <a:pPr>
              <a:buNone/>
            </a:pPr>
            <a:r>
              <a:rPr lang="en-AU" sz="3200" b="1" dirty="0">
                <a:effectLst/>
                <a:latin typeface="Calibri" panose="020F0502020204030204" pitchFamily="34" charset="0"/>
                <a:cs typeface="Calibri" panose="020F0502020204030204" pitchFamily="34" charset="0"/>
              </a:rPr>
              <a:t>Actuarial Implications</a:t>
            </a:r>
          </a:p>
        </p:txBody>
      </p:sp>
      <p:grpSp>
        <p:nvGrpSpPr>
          <p:cNvPr id="2" name="Group 1">
            <a:extLst>
              <a:ext uri="{FF2B5EF4-FFF2-40B4-BE49-F238E27FC236}">
                <a16:creationId xmlns:a16="http://schemas.microsoft.com/office/drawing/2014/main" id="{8CE85DE6-53CC-847D-8EC9-4E321AB060CD}"/>
              </a:ext>
            </a:extLst>
          </p:cNvPr>
          <p:cNvGrpSpPr/>
          <p:nvPr/>
        </p:nvGrpSpPr>
        <p:grpSpPr>
          <a:xfrm>
            <a:off x="569422" y="964969"/>
            <a:ext cx="10631978" cy="4998131"/>
            <a:chOff x="569422" y="1297392"/>
            <a:chExt cx="8549640" cy="4050792"/>
          </a:xfrm>
        </p:grpSpPr>
        <p:sp>
          <p:nvSpPr>
            <p:cNvPr id="4" name="Text 1">
              <a:extLst>
                <a:ext uri="{FF2B5EF4-FFF2-40B4-BE49-F238E27FC236}">
                  <a16:creationId xmlns:a16="http://schemas.microsoft.com/office/drawing/2014/main" id="{D1FD26B8-5DE8-7B28-B796-2845A6058B6E}"/>
                </a:ext>
              </a:extLst>
            </p:cNvPr>
            <p:cNvSpPr/>
            <p:nvPr/>
          </p:nvSpPr>
          <p:spPr>
            <a:xfrm>
              <a:off x="660862" y="1297392"/>
              <a:ext cx="8321040" cy="320040"/>
            </a:xfrm>
            <a:prstGeom prst="rect">
              <a:avLst/>
            </a:prstGeom>
            <a:noFill/>
            <a:ln/>
          </p:spPr>
          <p:txBody>
            <a:bodyPr wrap="square" rtlCol="0" anchor="ctr"/>
            <a:lstStyle/>
            <a:p>
              <a:pPr marL="0" indent="0">
                <a:buNone/>
              </a:pPr>
              <a:r>
                <a:rPr lang="en-US" sz="1400" i="1" dirty="0">
                  <a:solidFill>
                    <a:srgbClr val="00A896"/>
                  </a:solidFill>
                  <a:latin typeface="Calibri" pitchFamily="34" charset="0"/>
                  <a:ea typeface="Calibri" pitchFamily="34" charset="-122"/>
                  <a:cs typeface="Calibri" pitchFamily="34" charset="-120"/>
                </a:rPr>
                <a:t>What the epidemiological evidence means for pricing actuaries</a:t>
              </a:r>
              <a:endParaRPr lang="en-US" sz="1400" dirty="0"/>
            </a:p>
          </p:txBody>
        </p:sp>
        <p:sp>
          <p:nvSpPr>
            <p:cNvPr id="6" name="Shape 2">
              <a:extLst>
                <a:ext uri="{FF2B5EF4-FFF2-40B4-BE49-F238E27FC236}">
                  <a16:creationId xmlns:a16="http://schemas.microsoft.com/office/drawing/2014/main" id="{2C711E58-E002-3242-9273-4AC535A9116B}"/>
                </a:ext>
              </a:extLst>
            </p:cNvPr>
            <p:cNvSpPr/>
            <p:nvPr/>
          </p:nvSpPr>
          <p:spPr>
            <a:xfrm>
              <a:off x="569422" y="1754592"/>
              <a:ext cx="4160520" cy="1719072"/>
            </a:xfrm>
            <a:prstGeom prst="rect">
              <a:avLst/>
            </a:prstGeom>
            <a:solidFill>
              <a:schemeClr val="accent3">
                <a:lumMod val="20000"/>
                <a:lumOff val="80000"/>
              </a:schemeClr>
            </a:solidFill>
            <a:ln w="12700">
              <a:solidFill>
                <a:srgbClr val="00A896"/>
              </a:solidFill>
              <a:prstDash val="solid"/>
            </a:ln>
          </p:spPr>
          <p:txBody>
            <a:bodyPr/>
            <a:lstStyle/>
            <a:p>
              <a:endParaRPr lang="en-AU">
                <a:solidFill>
                  <a:schemeClr val="accent3">
                    <a:lumMod val="20000"/>
                    <a:lumOff val="80000"/>
                  </a:schemeClr>
                </a:solidFill>
              </a:endParaRPr>
            </a:p>
          </p:txBody>
        </p:sp>
        <p:sp>
          <p:nvSpPr>
            <p:cNvPr id="10" name="Shape 3">
              <a:extLst>
                <a:ext uri="{FF2B5EF4-FFF2-40B4-BE49-F238E27FC236}">
                  <a16:creationId xmlns:a16="http://schemas.microsoft.com/office/drawing/2014/main" id="{9FFFC1CE-ADEC-0FA1-C4C4-2AB20832125C}"/>
                </a:ext>
              </a:extLst>
            </p:cNvPr>
            <p:cNvSpPr/>
            <p:nvPr/>
          </p:nvSpPr>
          <p:spPr>
            <a:xfrm>
              <a:off x="569422" y="1754592"/>
              <a:ext cx="4160520" cy="54864"/>
            </a:xfrm>
            <a:prstGeom prst="rect">
              <a:avLst/>
            </a:prstGeom>
            <a:solidFill>
              <a:srgbClr val="00A896"/>
            </a:solidFill>
            <a:ln w="12700">
              <a:solidFill>
                <a:srgbClr val="00A896"/>
              </a:solidFill>
              <a:prstDash val="solid"/>
            </a:ln>
          </p:spPr>
          <p:txBody>
            <a:bodyPr/>
            <a:lstStyle/>
            <a:p>
              <a:endParaRPr lang="en-AU"/>
            </a:p>
          </p:txBody>
        </p:sp>
        <p:sp>
          <p:nvSpPr>
            <p:cNvPr id="13" name="Text 4">
              <a:extLst>
                <a:ext uri="{FF2B5EF4-FFF2-40B4-BE49-F238E27FC236}">
                  <a16:creationId xmlns:a16="http://schemas.microsoft.com/office/drawing/2014/main" id="{77B2687A-DFDC-84DB-F11A-C1211BAD6B76}"/>
                </a:ext>
              </a:extLst>
            </p:cNvPr>
            <p:cNvSpPr/>
            <p:nvPr/>
          </p:nvSpPr>
          <p:spPr>
            <a:xfrm>
              <a:off x="706582" y="1846032"/>
              <a:ext cx="457200" cy="384048"/>
            </a:xfrm>
            <a:prstGeom prst="rect">
              <a:avLst/>
            </a:prstGeom>
            <a:noFill/>
            <a:ln/>
          </p:spPr>
          <p:txBody>
            <a:bodyPr wrap="square" rtlCol="0" anchor="ctr"/>
            <a:lstStyle/>
            <a:p>
              <a:pPr marL="0" indent="0">
                <a:buNone/>
              </a:pPr>
              <a:r>
                <a:rPr lang="en-US" sz="1800" b="1" dirty="0">
                  <a:solidFill>
                    <a:srgbClr val="00A896"/>
                  </a:solidFill>
                  <a:latin typeface="Calibri" pitchFamily="34" charset="0"/>
                  <a:ea typeface="Calibri" pitchFamily="34" charset="-122"/>
                  <a:cs typeface="Calibri" pitchFamily="34" charset="-120"/>
                </a:rPr>
                <a:t>01</a:t>
              </a:r>
              <a:endParaRPr lang="en-US" sz="1800" dirty="0"/>
            </a:p>
          </p:txBody>
        </p:sp>
        <p:sp>
          <p:nvSpPr>
            <p:cNvPr id="16" name="Text 5">
              <a:extLst>
                <a:ext uri="{FF2B5EF4-FFF2-40B4-BE49-F238E27FC236}">
                  <a16:creationId xmlns:a16="http://schemas.microsoft.com/office/drawing/2014/main" id="{044EA308-E2BA-9ED3-09F0-34F7A6490FA2}"/>
                </a:ext>
              </a:extLst>
            </p:cNvPr>
            <p:cNvSpPr/>
            <p:nvPr/>
          </p:nvSpPr>
          <p:spPr>
            <a:xfrm>
              <a:off x="1136350" y="1846032"/>
              <a:ext cx="3474720" cy="384048"/>
            </a:xfrm>
            <a:prstGeom prst="rect">
              <a:avLst/>
            </a:prstGeom>
            <a:noFill/>
            <a:ln/>
          </p:spPr>
          <p:txBody>
            <a:bodyPr wrap="square" rtlCol="0" anchor="ctr"/>
            <a:lstStyle/>
            <a:p>
              <a:pPr marL="0" indent="0">
                <a:buNone/>
              </a:pPr>
              <a:r>
                <a:rPr lang="en-US" sz="1200" b="1" dirty="0">
                  <a:latin typeface="Calibri" pitchFamily="34" charset="0"/>
                  <a:ea typeface="Calibri" pitchFamily="34" charset="-122"/>
                  <a:cs typeface="Calibri" pitchFamily="34" charset="-120"/>
                </a:rPr>
                <a:t>Separate Mental Health from Physical Morbidity Studies</a:t>
              </a:r>
              <a:endParaRPr lang="en-US" sz="1200" dirty="0"/>
            </a:p>
          </p:txBody>
        </p:sp>
        <p:sp>
          <p:nvSpPr>
            <p:cNvPr id="19" name="Shape 6">
              <a:extLst>
                <a:ext uri="{FF2B5EF4-FFF2-40B4-BE49-F238E27FC236}">
                  <a16:creationId xmlns:a16="http://schemas.microsoft.com/office/drawing/2014/main" id="{F6F3D40C-2873-C2E6-74A3-0A528EAA05C9}"/>
                </a:ext>
              </a:extLst>
            </p:cNvPr>
            <p:cNvSpPr/>
            <p:nvPr/>
          </p:nvSpPr>
          <p:spPr>
            <a:xfrm>
              <a:off x="706582" y="2266656"/>
              <a:ext cx="3840480" cy="0"/>
            </a:xfrm>
            <a:prstGeom prst="line">
              <a:avLst/>
            </a:prstGeom>
            <a:noFill/>
            <a:ln w="6350">
              <a:solidFill>
                <a:srgbClr val="00A896">
                  <a:alpha val="40000"/>
                </a:srgbClr>
              </a:solidFill>
              <a:prstDash val="solid"/>
            </a:ln>
          </p:spPr>
          <p:txBody>
            <a:bodyPr/>
            <a:lstStyle/>
            <a:p>
              <a:endParaRPr lang="en-AU"/>
            </a:p>
          </p:txBody>
        </p:sp>
        <p:sp>
          <p:nvSpPr>
            <p:cNvPr id="21" name="Text 7">
              <a:extLst>
                <a:ext uri="{FF2B5EF4-FFF2-40B4-BE49-F238E27FC236}">
                  <a16:creationId xmlns:a16="http://schemas.microsoft.com/office/drawing/2014/main" id="{1A2D5523-59D1-0F51-FAB2-9463594A3C00}"/>
                </a:ext>
              </a:extLst>
            </p:cNvPr>
            <p:cNvSpPr/>
            <p:nvPr/>
          </p:nvSpPr>
          <p:spPr>
            <a:xfrm>
              <a:off x="706582" y="2348952"/>
              <a:ext cx="3886200" cy="1051560"/>
            </a:xfrm>
            <a:prstGeom prst="rect">
              <a:avLst/>
            </a:prstGeom>
            <a:noFill/>
            <a:ln/>
          </p:spPr>
          <p:txBody>
            <a:bodyPr wrap="square" rtlCol="0" anchor="t"/>
            <a:lstStyle/>
            <a:p>
              <a:pPr marL="0" indent="0">
                <a:buNone/>
              </a:pPr>
              <a:r>
                <a:rPr lang="en-US" sz="1050" dirty="0">
                  <a:solidFill>
                    <a:schemeClr val="bg1">
                      <a:lumMod val="50000"/>
                    </a:schemeClr>
                  </a:solidFill>
                  <a:latin typeface="Calibri" pitchFamily="34" charset="0"/>
                  <a:ea typeface="Calibri" pitchFamily="34" charset="-122"/>
                  <a:cs typeface="Calibri" pitchFamily="34" charset="-120"/>
                </a:rPr>
                <a:t>The age-incidence shape for mental health peaks at 18–24 then declines - the inverse of physical morbidity. Pooling them at portfolio level masks this divergence and produces mispriced age curves. Dedicated mental health studies allow the risk to be quantified on its own terms.</a:t>
              </a:r>
              <a:endParaRPr lang="en-US" sz="1050" dirty="0">
                <a:solidFill>
                  <a:schemeClr val="bg1">
                    <a:lumMod val="50000"/>
                  </a:schemeClr>
                </a:solidFill>
              </a:endParaRPr>
            </a:p>
          </p:txBody>
        </p:sp>
        <p:sp>
          <p:nvSpPr>
            <p:cNvPr id="24" name="Shape 8">
              <a:extLst>
                <a:ext uri="{FF2B5EF4-FFF2-40B4-BE49-F238E27FC236}">
                  <a16:creationId xmlns:a16="http://schemas.microsoft.com/office/drawing/2014/main" id="{D517B338-3B28-8EE7-64C1-02060DD4BB69}"/>
                </a:ext>
              </a:extLst>
            </p:cNvPr>
            <p:cNvSpPr/>
            <p:nvPr/>
          </p:nvSpPr>
          <p:spPr>
            <a:xfrm>
              <a:off x="4958542" y="1754592"/>
              <a:ext cx="4160520" cy="1719072"/>
            </a:xfrm>
            <a:prstGeom prst="rect">
              <a:avLst/>
            </a:prstGeom>
            <a:solidFill>
              <a:schemeClr val="accent3">
                <a:lumMod val="20000"/>
                <a:lumOff val="80000"/>
              </a:schemeClr>
            </a:solidFill>
            <a:ln w="12700">
              <a:solidFill>
                <a:srgbClr val="F0B429"/>
              </a:solidFill>
              <a:prstDash val="solid"/>
            </a:ln>
          </p:spPr>
          <p:txBody>
            <a:bodyPr/>
            <a:lstStyle/>
            <a:p>
              <a:endParaRPr lang="en-AU"/>
            </a:p>
          </p:txBody>
        </p:sp>
        <p:sp>
          <p:nvSpPr>
            <p:cNvPr id="27" name="Shape 9">
              <a:extLst>
                <a:ext uri="{FF2B5EF4-FFF2-40B4-BE49-F238E27FC236}">
                  <a16:creationId xmlns:a16="http://schemas.microsoft.com/office/drawing/2014/main" id="{6B9E0477-506A-15A0-2DE7-995761B9B8A1}"/>
                </a:ext>
              </a:extLst>
            </p:cNvPr>
            <p:cNvSpPr/>
            <p:nvPr/>
          </p:nvSpPr>
          <p:spPr>
            <a:xfrm>
              <a:off x="4958542" y="1754592"/>
              <a:ext cx="4160520" cy="54864"/>
            </a:xfrm>
            <a:prstGeom prst="rect">
              <a:avLst/>
            </a:prstGeom>
            <a:solidFill>
              <a:srgbClr val="F0B429"/>
            </a:solidFill>
            <a:ln w="12700">
              <a:solidFill>
                <a:srgbClr val="F0B429"/>
              </a:solidFill>
              <a:prstDash val="solid"/>
            </a:ln>
          </p:spPr>
          <p:txBody>
            <a:bodyPr/>
            <a:lstStyle/>
            <a:p>
              <a:endParaRPr lang="en-AU"/>
            </a:p>
          </p:txBody>
        </p:sp>
        <p:sp>
          <p:nvSpPr>
            <p:cNvPr id="29" name="Text 10">
              <a:extLst>
                <a:ext uri="{FF2B5EF4-FFF2-40B4-BE49-F238E27FC236}">
                  <a16:creationId xmlns:a16="http://schemas.microsoft.com/office/drawing/2014/main" id="{148A0A03-08AB-7141-2A6F-3AF266AD605B}"/>
                </a:ext>
              </a:extLst>
            </p:cNvPr>
            <p:cNvSpPr/>
            <p:nvPr/>
          </p:nvSpPr>
          <p:spPr>
            <a:xfrm>
              <a:off x="5095702" y="1846032"/>
              <a:ext cx="457200" cy="384048"/>
            </a:xfrm>
            <a:prstGeom prst="rect">
              <a:avLst/>
            </a:prstGeom>
            <a:noFill/>
            <a:ln/>
          </p:spPr>
          <p:txBody>
            <a:bodyPr wrap="square" rtlCol="0" anchor="ctr"/>
            <a:lstStyle/>
            <a:p>
              <a:pPr marL="0" indent="0">
                <a:buNone/>
              </a:pPr>
              <a:r>
                <a:rPr lang="en-US" sz="1800" b="1" dirty="0">
                  <a:solidFill>
                    <a:srgbClr val="F0B429"/>
                  </a:solidFill>
                  <a:latin typeface="Calibri" pitchFamily="34" charset="0"/>
                  <a:ea typeface="Calibri" pitchFamily="34" charset="-122"/>
                  <a:cs typeface="Calibri" pitchFamily="34" charset="-120"/>
                </a:rPr>
                <a:t>02</a:t>
              </a:r>
              <a:endParaRPr lang="en-US" sz="1800" dirty="0"/>
            </a:p>
          </p:txBody>
        </p:sp>
        <p:sp>
          <p:nvSpPr>
            <p:cNvPr id="32" name="Text 11">
              <a:extLst>
                <a:ext uri="{FF2B5EF4-FFF2-40B4-BE49-F238E27FC236}">
                  <a16:creationId xmlns:a16="http://schemas.microsoft.com/office/drawing/2014/main" id="{1D69B273-4D88-F543-55D6-6D756D8C2F72}"/>
                </a:ext>
              </a:extLst>
            </p:cNvPr>
            <p:cNvSpPr/>
            <p:nvPr/>
          </p:nvSpPr>
          <p:spPr>
            <a:xfrm>
              <a:off x="5525470" y="1846032"/>
              <a:ext cx="3474720" cy="384048"/>
            </a:xfrm>
            <a:prstGeom prst="rect">
              <a:avLst/>
            </a:prstGeom>
            <a:noFill/>
            <a:ln/>
          </p:spPr>
          <p:txBody>
            <a:bodyPr wrap="square" rtlCol="0" anchor="ctr"/>
            <a:lstStyle/>
            <a:p>
              <a:pPr marL="0" indent="0">
                <a:buNone/>
              </a:pPr>
              <a:r>
                <a:rPr lang="en-US" sz="1200" b="1" dirty="0">
                  <a:latin typeface="Calibri" pitchFamily="34" charset="0"/>
                  <a:ea typeface="Calibri" pitchFamily="34" charset="-122"/>
                  <a:cs typeface="Calibri" pitchFamily="34" charset="-120"/>
                </a:rPr>
                <a:t>Price Timing of Onset, Not Chronological Age</a:t>
              </a:r>
              <a:endParaRPr lang="en-US" sz="1200" dirty="0"/>
            </a:p>
          </p:txBody>
        </p:sp>
        <p:sp>
          <p:nvSpPr>
            <p:cNvPr id="35" name="Shape 12">
              <a:extLst>
                <a:ext uri="{FF2B5EF4-FFF2-40B4-BE49-F238E27FC236}">
                  <a16:creationId xmlns:a16="http://schemas.microsoft.com/office/drawing/2014/main" id="{C7DB9F31-9413-0199-9180-4770D1EEB7A4}"/>
                </a:ext>
              </a:extLst>
            </p:cNvPr>
            <p:cNvSpPr/>
            <p:nvPr/>
          </p:nvSpPr>
          <p:spPr>
            <a:xfrm>
              <a:off x="5095702" y="2266656"/>
              <a:ext cx="3840480" cy="0"/>
            </a:xfrm>
            <a:prstGeom prst="line">
              <a:avLst/>
            </a:prstGeom>
            <a:noFill/>
            <a:ln w="6350">
              <a:solidFill>
                <a:srgbClr val="F0B429">
                  <a:alpha val="40000"/>
                </a:srgbClr>
              </a:solidFill>
              <a:prstDash val="solid"/>
            </a:ln>
          </p:spPr>
          <p:txBody>
            <a:bodyPr/>
            <a:lstStyle/>
            <a:p>
              <a:endParaRPr lang="en-AU"/>
            </a:p>
          </p:txBody>
        </p:sp>
        <p:sp>
          <p:nvSpPr>
            <p:cNvPr id="37" name="Text 13">
              <a:extLst>
                <a:ext uri="{FF2B5EF4-FFF2-40B4-BE49-F238E27FC236}">
                  <a16:creationId xmlns:a16="http://schemas.microsoft.com/office/drawing/2014/main" id="{139185D9-8974-4205-9937-D34BF84537EF}"/>
                </a:ext>
              </a:extLst>
            </p:cNvPr>
            <p:cNvSpPr/>
            <p:nvPr/>
          </p:nvSpPr>
          <p:spPr>
            <a:xfrm>
              <a:off x="5095702" y="2348952"/>
              <a:ext cx="3886200" cy="1051560"/>
            </a:xfrm>
            <a:prstGeom prst="rect">
              <a:avLst/>
            </a:prstGeom>
            <a:noFill/>
            <a:ln/>
          </p:spPr>
          <p:txBody>
            <a:bodyPr wrap="square" rtlCol="0" anchor="t"/>
            <a:lstStyle/>
            <a:p>
              <a:pPr marL="0" indent="0">
                <a:buNone/>
              </a:pPr>
              <a:r>
                <a:rPr lang="en-US" sz="1050" dirty="0">
                  <a:solidFill>
                    <a:schemeClr val="bg1">
                      <a:lumMod val="50000"/>
                    </a:schemeClr>
                  </a:solidFill>
                  <a:latin typeface="Calibri" pitchFamily="34" charset="0"/>
                  <a:ea typeface="Calibri" pitchFamily="34" charset="-122"/>
                  <a:cs typeface="Calibri" pitchFamily="34" charset="-120"/>
                </a:rPr>
                <a:t>Standard IP and TPD loadings assume later-life risk. Mental health hazard spikes decades earlier. Loadings that ignore onset timing underprice young policyholders - particularly women aged 18–34 - and overprice older cohorts where mental health risk has already largely materialised.</a:t>
              </a:r>
              <a:endParaRPr lang="en-US" sz="1050" dirty="0">
                <a:solidFill>
                  <a:schemeClr val="bg1">
                    <a:lumMod val="50000"/>
                  </a:schemeClr>
                </a:solidFill>
              </a:endParaRPr>
            </a:p>
          </p:txBody>
        </p:sp>
        <p:sp>
          <p:nvSpPr>
            <p:cNvPr id="40" name="Shape 14">
              <a:extLst>
                <a:ext uri="{FF2B5EF4-FFF2-40B4-BE49-F238E27FC236}">
                  <a16:creationId xmlns:a16="http://schemas.microsoft.com/office/drawing/2014/main" id="{1502C6B1-B335-4245-1529-243A0F542B2C}"/>
                </a:ext>
              </a:extLst>
            </p:cNvPr>
            <p:cNvSpPr/>
            <p:nvPr/>
          </p:nvSpPr>
          <p:spPr>
            <a:xfrm>
              <a:off x="569422" y="3629112"/>
              <a:ext cx="4160520" cy="1719072"/>
            </a:xfrm>
            <a:prstGeom prst="rect">
              <a:avLst/>
            </a:prstGeom>
            <a:solidFill>
              <a:schemeClr val="accent3">
                <a:lumMod val="20000"/>
                <a:lumOff val="80000"/>
              </a:schemeClr>
            </a:solidFill>
            <a:ln w="12700">
              <a:solidFill>
                <a:srgbClr val="E84855"/>
              </a:solidFill>
              <a:prstDash val="solid"/>
            </a:ln>
          </p:spPr>
          <p:txBody>
            <a:bodyPr/>
            <a:lstStyle/>
            <a:p>
              <a:endParaRPr lang="en-AU"/>
            </a:p>
          </p:txBody>
        </p:sp>
        <p:sp>
          <p:nvSpPr>
            <p:cNvPr id="43" name="Shape 15">
              <a:extLst>
                <a:ext uri="{FF2B5EF4-FFF2-40B4-BE49-F238E27FC236}">
                  <a16:creationId xmlns:a16="http://schemas.microsoft.com/office/drawing/2014/main" id="{9A4BA7DA-EF1D-AD50-D6F2-CB1F6CF2BF00}"/>
                </a:ext>
              </a:extLst>
            </p:cNvPr>
            <p:cNvSpPr/>
            <p:nvPr/>
          </p:nvSpPr>
          <p:spPr>
            <a:xfrm>
              <a:off x="569422" y="3629112"/>
              <a:ext cx="4160520" cy="54864"/>
            </a:xfrm>
            <a:prstGeom prst="rect">
              <a:avLst/>
            </a:prstGeom>
            <a:solidFill>
              <a:srgbClr val="E84855"/>
            </a:solidFill>
            <a:ln w="12700">
              <a:solidFill>
                <a:srgbClr val="E84855"/>
              </a:solidFill>
              <a:prstDash val="solid"/>
            </a:ln>
          </p:spPr>
          <p:txBody>
            <a:bodyPr/>
            <a:lstStyle/>
            <a:p>
              <a:endParaRPr lang="en-AU"/>
            </a:p>
          </p:txBody>
        </p:sp>
        <p:sp>
          <p:nvSpPr>
            <p:cNvPr id="45" name="Text 16">
              <a:extLst>
                <a:ext uri="{FF2B5EF4-FFF2-40B4-BE49-F238E27FC236}">
                  <a16:creationId xmlns:a16="http://schemas.microsoft.com/office/drawing/2014/main" id="{95556429-C995-128D-BCDB-85ACD92AC28B}"/>
                </a:ext>
              </a:extLst>
            </p:cNvPr>
            <p:cNvSpPr/>
            <p:nvPr/>
          </p:nvSpPr>
          <p:spPr>
            <a:xfrm>
              <a:off x="706582" y="3720552"/>
              <a:ext cx="457200" cy="384048"/>
            </a:xfrm>
            <a:prstGeom prst="rect">
              <a:avLst/>
            </a:prstGeom>
            <a:noFill/>
            <a:ln/>
          </p:spPr>
          <p:txBody>
            <a:bodyPr wrap="square" rtlCol="0" anchor="ctr"/>
            <a:lstStyle/>
            <a:p>
              <a:pPr marL="0" indent="0">
                <a:buNone/>
              </a:pPr>
              <a:r>
                <a:rPr lang="en-US" sz="1800" b="1" dirty="0">
                  <a:solidFill>
                    <a:srgbClr val="E84855"/>
                  </a:solidFill>
                  <a:latin typeface="Calibri" pitchFamily="34" charset="0"/>
                  <a:ea typeface="Calibri" pitchFamily="34" charset="-122"/>
                  <a:cs typeface="Calibri" pitchFamily="34" charset="-120"/>
                </a:rPr>
                <a:t>03</a:t>
              </a:r>
              <a:endParaRPr lang="en-US" sz="1800" dirty="0"/>
            </a:p>
          </p:txBody>
        </p:sp>
        <p:sp>
          <p:nvSpPr>
            <p:cNvPr id="48" name="Text 17">
              <a:extLst>
                <a:ext uri="{FF2B5EF4-FFF2-40B4-BE49-F238E27FC236}">
                  <a16:creationId xmlns:a16="http://schemas.microsoft.com/office/drawing/2014/main" id="{F1BEECE8-72C2-FC38-B63E-85F69195223E}"/>
                </a:ext>
              </a:extLst>
            </p:cNvPr>
            <p:cNvSpPr/>
            <p:nvPr/>
          </p:nvSpPr>
          <p:spPr>
            <a:xfrm>
              <a:off x="1136350" y="3720552"/>
              <a:ext cx="3474720" cy="384048"/>
            </a:xfrm>
            <a:prstGeom prst="rect">
              <a:avLst/>
            </a:prstGeom>
            <a:noFill/>
            <a:ln/>
          </p:spPr>
          <p:txBody>
            <a:bodyPr wrap="square" rtlCol="0" anchor="ctr"/>
            <a:lstStyle/>
            <a:p>
              <a:pPr marL="0" indent="0">
                <a:buNone/>
              </a:pPr>
              <a:r>
                <a:rPr lang="en-US" sz="1200" b="1" dirty="0">
                  <a:latin typeface="Calibri" pitchFamily="34" charset="0"/>
                  <a:ea typeface="Calibri" pitchFamily="34" charset="-122"/>
                  <a:cs typeface="Calibri" pitchFamily="34" charset="-120"/>
                </a:rPr>
                <a:t>Segment Within Mental Health by Condition Type</a:t>
              </a:r>
              <a:endParaRPr lang="en-US" sz="1200" dirty="0"/>
            </a:p>
          </p:txBody>
        </p:sp>
        <p:sp>
          <p:nvSpPr>
            <p:cNvPr id="51" name="Shape 18">
              <a:extLst>
                <a:ext uri="{FF2B5EF4-FFF2-40B4-BE49-F238E27FC236}">
                  <a16:creationId xmlns:a16="http://schemas.microsoft.com/office/drawing/2014/main" id="{4471E388-9906-C2E8-DA1F-3C097202E7D9}"/>
                </a:ext>
              </a:extLst>
            </p:cNvPr>
            <p:cNvSpPr/>
            <p:nvPr/>
          </p:nvSpPr>
          <p:spPr>
            <a:xfrm>
              <a:off x="706582" y="4141176"/>
              <a:ext cx="3840480" cy="0"/>
            </a:xfrm>
            <a:prstGeom prst="line">
              <a:avLst/>
            </a:prstGeom>
            <a:noFill/>
            <a:ln w="6350">
              <a:solidFill>
                <a:srgbClr val="E84855">
                  <a:alpha val="40000"/>
                </a:srgbClr>
              </a:solidFill>
              <a:prstDash val="solid"/>
            </a:ln>
          </p:spPr>
          <p:txBody>
            <a:bodyPr/>
            <a:lstStyle/>
            <a:p>
              <a:endParaRPr lang="en-AU"/>
            </a:p>
          </p:txBody>
        </p:sp>
        <p:sp>
          <p:nvSpPr>
            <p:cNvPr id="53" name="Text 19">
              <a:extLst>
                <a:ext uri="{FF2B5EF4-FFF2-40B4-BE49-F238E27FC236}">
                  <a16:creationId xmlns:a16="http://schemas.microsoft.com/office/drawing/2014/main" id="{0C4F92F8-5ACC-0B13-7E12-6B10DA51C8DB}"/>
                </a:ext>
              </a:extLst>
            </p:cNvPr>
            <p:cNvSpPr/>
            <p:nvPr/>
          </p:nvSpPr>
          <p:spPr>
            <a:xfrm>
              <a:off x="706582" y="4223472"/>
              <a:ext cx="3886200" cy="1051560"/>
            </a:xfrm>
            <a:prstGeom prst="rect">
              <a:avLst/>
            </a:prstGeom>
            <a:noFill/>
            <a:ln/>
          </p:spPr>
          <p:txBody>
            <a:bodyPr wrap="square" rtlCol="0" anchor="t"/>
            <a:lstStyle/>
            <a:p>
              <a:pPr marL="0" indent="0">
                <a:buNone/>
              </a:pPr>
              <a:r>
                <a:rPr lang="en-US" sz="1050" dirty="0">
                  <a:solidFill>
                    <a:schemeClr val="bg1">
                      <a:lumMod val="50000"/>
                    </a:schemeClr>
                  </a:solidFill>
                  <a:latin typeface="Calibri" pitchFamily="34" charset="0"/>
                  <a:ea typeface="Calibri" pitchFamily="34" charset="-122"/>
                  <a:cs typeface="Calibri" pitchFamily="34" charset="-120"/>
                </a:rPr>
                <a:t>Mental health is not a homogeneous category. Anxiety, depression, psychotic disorders, and personality disorders carry different incidence trajectories, claim durations, and recurrence patterns. Reviewing condition-type exposure in active lives would help forecast trend and identify concentration risk.</a:t>
              </a:r>
              <a:endParaRPr lang="en-US" sz="1050" dirty="0">
                <a:solidFill>
                  <a:schemeClr val="bg1">
                    <a:lumMod val="50000"/>
                  </a:schemeClr>
                </a:solidFill>
              </a:endParaRPr>
            </a:p>
          </p:txBody>
        </p:sp>
        <p:sp>
          <p:nvSpPr>
            <p:cNvPr id="56" name="Shape 20">
              <a:extLst>
                <a:ext uri="{FF2B5EF4-FFF2-40B4-BE49-F238E27FC236}">
                  <a16:creationId xmlns:a16="http://schemas.microsoft.com/office/drawing/2014/main" id="{ED510941-C999-55F5-421B-4FA31010D1C4}"/>
                </a:ext>
              </a:extLst>
            </p:cNvPr>
            <p:cNvSpPr/>
            <p:nvPr/>
          </p:nvSpPr>
          <p:spPr>
            <a:xfrm>
              <a:off x="4958542" y="3629112"/>
              <a:ext cx="4160520" cy="1719072"/>
            </a:xfrm>
            <a:prstGeom prst="rect">
              <a:avLst/>
            </a:prstGeom>
            <a:solidFill>
              <a:schemeClr val="accent3">
                <a:lumMod val="20000"/>
                <a:lumOff val="80000"/>
              </a:schemeClr>
            </a:solidFill>
            <a:ln w="12700">
              <a:solidFill>
                <a:srgbClr val="CBD5E0"/>
              </a:solidFill>
              <a:prstDash val="solid"/>
            </a:ln>
          </p:spPr>
          <p:txBody>
            <a:bodyPr/>
            <a:lstStyle/>
            <a:p>
              <a:endParaRPr lang="en-AU"/>
            </a:p>
          </p:txBody>
        </p:sp>
        <p:sp>
          <p:nvSpPr>
            <p:cNvPr id="59" name="Shape 21">
              <a:extLst>
                <a:ext uri="{FF2B5EF4-FFF2-40B4-BE49-F238E27FC236}">
                  <a16:creationId xmlns:a16="http://schemas.microsoft.com/office/drawing/2014/main" id="{5ED142C4-F7F6-9AAA-FBDC-38089D628CDA}"/>
                </a:ext>
              </a:extLst>
            </p:cNvPr>
            <p:cNvSpPr/>
            <p:nvPr/>
          </p:nvSpPr>
          <p:spPr>
            <a:xfrm>
              <a:off x="4958542" y="3629112"/>
              <a:ext cx="4160520" cy="54864"/>
            </a:xfrm>
            <a:prstGeom prst="rect">
              <a:avLst/>
            </a:prstGeom>
            <a:solidFill>
              <a:srgbClr val="CBD5E0"/>
            </a:solidFill>
            <a:ln w="12700">
              <a:solidFill>
                <a:srgbClr val="CBD5E0"/>
              </a:solidFill>
              <a:prstDash val="solid"/>
            </a:ln>
          </p:spPr>
          <p:txBody>
            <a:bodyPr/>
            <a:lstStyle/>
            <a:p>
              <a:endParaRPr lang="en-AU"/>
            </a:p>
          </p:txBody>
        </p:sp>
        <p:sp>
          <p:nvSpPr>
            <p:cNvPr id="61" name="Text 22">
              <a:extLst>
                <a:ext uri="{FF2B5EF4-FFF2-40B4-BE49-F238E27FC236}">
                  <a16:creationId xmlns:a16="http://schemas.microsoft.com/office/drawing/2014/main" id="{6A877FF6-F0F3-31B5-43DC-1AAF3C503FE4}"/>
                </a:ext>
              </a:extLst>
            </p:cNvPr>
            <p:cNvSpPr/>
            <p:nvPr/>
          </p:nvSpPr>
          <p:spPr>
            <a:xfrm>
              <a:off x="5095702" y="3720552"/>
              <a:ext cx="457200" cy="384048"/>
            </a:xfrm>
            <a:prstGeom prst="rect">
              <a:avLst/>
            </a:prstGeom>
            <a:noFill/>
            <a:ln/>
          </p:spPr>
          <p:txBody>
            <a:bodyPr wrap="square" rtlCol="0" anchor="ctr"/>
            <a:lstStyle/>
            <a:p>
              <a:pPr marL="0" indent="0">
                <a:buNone/>
              </a:pPr>
              <a:r>
                <a:rPr lang="en-US" sz="1800" b="1" dirty="0">
                  <a:solidFill>
                    <a:schemeClr val="bg1">
                      <a:lumMod val="50000"/>
                    </a:schemeClr>
                  </a:solidFill>
                  <a:latin typeface="Calibri" pitchFamily="34" charset="0"/>
                  <a:ea typeface="Calibri" pitchFamily="34" charset="-122"/>
                  <a:cs typeface="Calibri" pitchFamily="34" charset="-120"/>
                </a:rPr>
                <a:t>04</a:t>
              </a:r>
              <a:endParaRPr lang="en-US" sz="1800" dirty="0">
                <a:solidFill>
                  <a:schemeClr val="bg1">
                    <a:lumMod val="50000"/>
                  </a:schemeClr>
                </a:solidFill>
              </a:endParaRPr>
            </a:p>
          </p:txBody>
        </p:sp>
        <p:sp>
          <p:nvSpPr>
            <p:cNvPr id="63" name="Text 23">
              <a:extLst>
                <a:ext uri="{FF2B5EF4-FFF2-40B4-BE49-F238E27FC236}">
                  <a16:creationId xmlns:a16="http://schemas.microsoft.com/office/drawing/2014/main" id="{FAB8D6A1-BC5F-4113-47B7-6784BAA9D188}"/>
                </a:ext>
              </a:extLst>
            </p:cNvPr>
            <p:cNvSpPr/>
            <p:nvPr/>
          </p:nvSpPr>
          <p:spPr>
            <a:xfrm>
              <a:off x="5525470" y="3720552"/>
              <a:ext cx="3474720" cy="384048"/>
            </a:xfrm>
            <a:prstGeom prst="rect">
              <a:avLst/>
            </a:prstGeom>
            <a:noFill/>
            <a:ln/>
          </p:spPr>
          <p:txBody>
            <a:bodyPr wrap="square" rtlCol="0" anchor="ctr"/>
            <a:lstStyle/>
            <a:p>
              <a:pPr marL="0" indent="0">
                <a:buNone/>
              </a:pPr>
              <a:r>
                <a:rPr lang="en-US" sz="1200" b="1" dirty="0">
                  <a:latin typeface="Calibri" pitchFamily="34" charset="0"/>
                  <a:ea typeface="Calibri" pitchFamily="34" charset="-122"/>
                  <a:cs typeface="Calibri" pitchFamily="34" charset="-120"/>
                </a:rPr>
                <a:t>Account for Gendered Risk Trajectories</a:t>
              </a:r>
              <a:endParaRPr lang="en-US" sz="1200" dirty="0"/>
            </a:p>
          </p:txBody>
        </p:sp>
        <p:sp>
          <p:nvSpPr>
            <p:cNvPr id="65" name="Shape 24">
              <a:extLst>
                <a:ext uri="{FF2B5EF4-FFF2-40B4-BE49-F238E27FC236}">
                  <a16:creationId xmlns:a16="http://schemas.microsoft.com/office/drawing/2014/main" id="{7F2912A2-E5B8-6B95-EC46-356B15A2F75C}"/>
                </a:ext>
              </a:extLst>
            </p:cNvPr>
            <p:cNvSpPr/>
            <p:nvPr/>
          </p:nvSpPr>
          <p:spPr>
            <a:xfrm>
              <a:off x="5095702" y="4141176"/>
              <a:ext cx="3840480" cy="0"/>
            </a:xfrm>
            <a:prstGeom prst="line">
              <a:avLst/>
            </a:prstGeom>
            <a:noFill/>
            <a:ln w="6350">
              <a:solidFill>
                <a:srgbClr val="CBD5E0">
                  <a:alpha val="40000"/>
                </a:srgbClr>
              </a:solidFill>
              <a:prstDash val="solid"/>
            </a:ln>
          </p:spPr>
          <p:txBody>
            <a:bodyPr/>
            <a:lstStyle/>
            <a:p>
              <a:endParaRPr lang="en-AU"/>
            </a:p>
          </p:txBody>
        </p:sp>
        <p:sp>
          <p:nvSpPr>
            <p:cNvPr id="67" name="Text 25">
              <a:extLst>
                <a:ext uri="{FF2B5EF4-FFF2-40B4-BE49-F238E27FC236}">
                  <a16:creationId xmlns:a16="http://schemas.microsoft.com/office/drawing/2014/main" id="{ABE59930-D3B3-6281-637E-31A59EFF5A6A}"/>
                </a:ext>
              </a:extLst>
            </p:cNvPr>
            <p:cNvSpPr/>
            <p:nvPr/>
          </p:nvSpPr>
          <p:spPr>
            <a:xfrm>
              <a:off x="5095702" y="4223472"/>
              <a:ext cx="3886200" cy="1051560"/>
            </a:xfrm>
            <a:prstGeom prst="rect">
              <a:avLst/>
            </a:prstGeom>
            <a:noFill/>
            <a:ln/>
          </p:spPr>
          <p:txBody>
            <a:bodyPr wrap="square" rtlCol="0" anchor="t"/>
            <a:lstStyle/>
            <a:p>
              <a:pPr marL="0" indent="0">
                <a:buNone/>
              </a:pPr>
              <a:r>
                <a:rPr lang="en-US" sz="1050" dirty="0">
                  <a:solidFill>
                    <a:schemeClr val="bg1">
                      <a:lumMod val="50000"/>
                    </a:schemeClr>
                  </a:solidFill>
                  <a:latin typeface="Calibri" pitchFamily="34" charset="0"/>
                  <a:ea typeface="Calibri" pitchFamily="34" charset="-122"/>
                  <a:cs typeface="Calibri" pitchFamily="34" charset="-120"/>
                </a:rPr>
                <a:t>Women carry higher mental health burden across the life course with a pronounced severity gap in young adulthood. Men show higher incidence at peak ages but lower lifetime persistence. Blended pricing that ignores this divergence misstates risk in both directions - more so than in any physical morbidity category.</a:t>
              </a:r>
              <a:endParaRPr lang="en-US" sz="1050" dirty="0">
                <a:solidFill>
                  <a:schemeClr val="bg1">
                    <a:lumMod val="50000"/>
                  </a:schemeClr>
                </a:solidFill>
              </a:endParaRPr>
            </a:p>
          </p:txBody>
        </p:sp>
      </p:grpSp>
    </p:spTree>
    <p:extLst>
      <p:ext uri="{BB962C8B-B14F-4D97-AF65-F5344CB8AC3E}">
        <p14:creationId xmlns:p14="http://schemas.microsoft.com/office/powerpoint/2010/main" val="188955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D6D88-B9A9-A395-06DD-E0BFAC85048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645C0FB-C872-7407-00F2-1328576E7B54}"/>
              </a:ext>
            </a:extLst>
          </p:cNvPr>
          <p:cNvSpPr txBox="1"/>
          <p:nvPr/>
        </p:nvSpPr>
        <p:spPr>
          <a:xfrm>
            <a:off x="419356" y="380194"/>
            <a:ext cx="11243400" cy="584775"/>
          </a:xfrm>
          <a:prstGeom prst="rect">
            <a:avLst/>
          </a:prstGeom>
          <a:noFill/>
        </p:spPr>
        <p:txBody>
          <a:bodyPr wrap="square">
            <a:spAutoFit/>
          </a:bodyPr>
          <a:lstStyle/>
          <a:p>
            <a:pPr>
              <a:buNone/>
            </a:pPr>
            <a:r>
              <a:rPr lang="en-US" sz="3200" b="1" dirty="0">
                <a:effectLst/>
                <a:latin typeface="Calibri" panose="020F0502020204030204" pitchFamily="34" charset="0"/>
                <a:cs typeface="Calibri" panose="020F0502020204030204" pitchFamily="34" charset="0"/>
              </a:rPr>
              <a:t>Limitations &amp; Next Steps</a:t>
            </a:r>
          </a:p>
        </p:txBody>
      </p:sp>
      <p:grpSp>
        <p:nvGrpSpPr>
          <p:cNvPr id="2" name="Group 1">
            <a:extLst>
              <a:ext uri="{FF2B5EF4-FFF2-40B4-BE49-F238E27FC236}">
                <a16:creationId xmlns:a16="http://schemas.microsoft.com/office/drawing/2014/main" id="{9E8B5BA8-76ED-D5BD-C060-EB7862A6DCA0}"/>
              </a:ext>
            </a:extLst>
          </p:cNvPr>
          <p:cNvGrpSpPr/>
          <p:nvPr/>
        </p:nvGrpSpPr>
        <p:grpSpPr>
          <a:xfrm>
            <a:off x="257991" y="1097279"/>
            <a:ext cx="11568538" cy="4796483"/>
            <a:chOff x="257991" y="1097280"/>
            <a:chExt cx="8611689" cy="3785616"/>
          </a:xfrm>
        </p:grpSpPr>
        <p:sp>
          <p:nvSpPr>
            <p:cNvPr id="3" name="Shape 3">
              <a:extLst>
                <a:ext uri="{FF2B5EF4-FFF2-40B4-BE49-F238E27FC236}">
                  <a16:creationId xmlns:a16="http://schemas.microsoft.com/office/drawing/2014/main" id="{8ACB748D-FA77-8A26-D579-387A93314235}"/>
                </a:ext>
              </a:extLst>
            </p:cNvPr>
            <p:cNvSpPr/>
            <p:nvPr/>
          </p:nvSpPr>
          <p:spPr>
            <a:xfrm>
              <a:off x="257991" y="1106424"/>
              <a:ext cx="5074920" cy="3749040"/>
            </a:xfrm>
            <a:prstGeom prst="rect">
              <a:avLst/>
            </a:prstGeom>
            <a:solidFill>
              <a:srgbClr val="FFFFFF"/>
            </a:solidFill>
            <a:ln w="6350">
              <a:solidFill>
                <a:srgbClr val="CBD5E0"/>
              </a:solidFill>
              <a:prstDash val="solid"/>
            </a:ln>
            <a:effectLst>
              <a:outerShdw blurRad="76200" dist="25400" dir="8100000" algn="bl" rotWithShape="0">
                <a:srgbClr val="000000">
                  <a:alpha val="8000"/>
                </a:srgbClr>
              </a:outerShdw>
            </a:effectLst>
          </p:spPr>
          <p:txBody>
            <a:bodyPr/>
            <a:lstStyle/>
            <a:p>
              <a:endParaRPr lang="en-AU"/>
            </a:p>
          </p:txBody>
        </p:sp>
        <p:sp>
          <p:nvSpPr>
            <p:cNvPr id="5" name="Shape 4">
              <a:extLst>
                <a:ext uri="{FF2B5EF4-FFF2-40B4-BE49-F238E27FC236}">
                  <a16:creationId xmlns:a16="http://schemas.microsoft.com/office/drawing/2014/main" id="{829163BB-7E29-05BB-F1D5-8E9790AAFD48}"/>
                </a:ext>
              </a:extLst>
            </p:cNvPr>
            <p:cNvSpPr/>
            <p:nvPr/>
          </p:nvSpPr>
          <p:spPr>
            <a:xfrm>
              <a:off x="274320" y="1097280"/>
              <a:ext cx="5074920" cy="457200"/>
            </a:xfrm>
            <a:prstGeom prst="rect">
              <a:avLst/>
            </a:prstGeom>
            <a:solidFill>
              <a:srgbClr val="8BA3B8"/>
            </a:solidFill>
            <a:ln w="12700">
              <a:solidFill>
                <a:srgbClr val="8BA3B8"/>
              </a:solidFill>
              <a:prstDash val="solid"/>
            </a:ln>
          </p:spPr>
          <p:txBody>
            <a:bodyPr/>
            <a:lstStyle/>
            <a:p>
              <a:endParaRPr lang="en-AU"/>
            </a:p>
          </p:txBody>
        </p:sp>
        <p:sp>
          <p:nvSpPr>
            <p:cNvPr id="8" name="Text 5">
              <a:extLst>
                <a:ext uri="{FF2B5EF4-FFF2-40B4-BE49-F238E27FC236}">
                  <a16:creationId xmlns:a16="http://schemas.microsoft.com/office/drawing/2014/main" id="{A75DC30D-F593-58B7-9180-4B3FD5A9EB27}"/>
                </a:ext>
              </a:extLst>
            </p:cNvPr>
            <p:cNvSpPr/>
            <p:nvPr/>
          </p:nvSpPr>
          <p:spPr>
            <a:xfrm>
              <a:off x="411480" y="1143000"/>
              <a:ext cx="4846320" cy="36576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  Limitations</a:t>
              </a:r>
              <a:endParaRPr lang="en-US" sz="1400" dirty="0"/>
            </a:p>
          </p:txBody>
        </p:sp>
        <p:sp>
          <p:nvSpPr>
            <p:cNvPr id="10" name="Text 6">
              <a:extLst>
                <a:ext uri="{FF2B5EF4-FFF2-40B4-BE49-F238E27FC236}">
                  <a16:creationId xmlns:a16="http://schemas.microsoft.com/office/drawing/2014/main" id="{BB585693-5CE3-75A4-E4B6-E5708694DF59}"/>
                </a:ext>
              </a:extLst>
            </p:cNvPr>
            <p:cNvSpPr/>
            <p:nvPr/>
          </p:nvSpPr>
          <p:spPr>
            <a:xfrm>
              <a:off x="457200" y="1664208"/>
              <a:ext cx="4754880" cy="237744"/>
            </a:xfrm>
            <a:prstGeom prst="rect">
              <a:avLst/>
            </a:prstGeom>
            <a:noFill/>
            <a:ln/>
          </p:spPr>
          <p:txBody>
            <a:bodyPr wrap="square"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Self-reported onset</a:t>
              </a:r>
              <a:endParaRPr lang="en-US" sz="1100" dirty="0"/>
            </a:p>
          </p:txBody>
        </p:sp>
        <p:sp>
          <p:nvSpPr>
            <p:cNvPr id="12" name="Text 7">
              <a:extLst>
                <a:ext uri="{FF2B5EF4-FFF2-40B4-BE49-F238E27FC236}">
                  <a16:creationId xmlns:a16="http://schemas.microsoft.com/office/drawing/2014/main" id="{FAAF604A-F17E-4434-A353-FA7E422BF193}"/>
                </a:ext>
              </a:extLst>
            </p:cNvPr>
            <p:cNvSpPr/>
            <p:nvPr/>
          </p:nvSpPr>
          <p:spPr>
            <a:xfrm>
              <a:off x="457200" y="1901952"/>
              <a:ext cx="4754880" cy="347472"/>
            </a:xfrm>
            <a:prstGeom prst="rect">
              <a:avLst/>
            </a:prstGeom>
            <a:noFill/>
            <a:ln/>
          </p:spPr>
          <p:txBody>
            <a:bodyPr wrap="square" rtlCol="0" anchor="ctr"/>
            <a:lstStyle/>
            <a:p>
              <a:pPr marL="0" indent="0">
                <a:buNone/>
              </a:pPr>
              <a:r>
                <a:rPr lang="en-US" sz="900" dirty="0">
                  <a:solidFill>
                    <a:srgbClr val="4A5568"/>
                  </a:solidFill>
                  <a:latin typeface="Calibri" pitchFamily="34" charset="0"/>
                  <a:ea typeface="Calibri" pitchFamily="34" charset="-122"/>
                  <a:cs typeface="Calibri" pitchFamily="34" charset="-120"/>
                </a:rPr>
                <a:t>Retrospective recall of first episode is susceptible to bias, particularly for disorders with gradual onset.</a:t>
              </a:r>
              <a:endParaRPr lang="en-US" sz="900" dirty="0"/>
            </a:p>
          </p:txBody>
        </p:sp>
        <p:sp>
          <p:nvSpPr>
            <p:cNvPr id="14" name="Shape 8">
              <a:extLst>
                <a:ext uri="{FF2B5EF4-FFF2-40B4-BE49-F238E27FC236}">
                  <a16:creationId xmlns:a16="http://schemas.microsoft.com/office/drawing/2014/main" id="{55FF40B7-5E51-3A37-1382-3176F203F8FC}"/>
                </a:ext>
              </a:extLst>
            </p:cNvPr>
            <p:cNvSpPr/>
            <p:nvPr/>
          </p:nvSpPr>
          <p:spPr>
            <a:xfrm>
              <a:off x="457200" y="2267712"/>
              <a:ext cx="4663440" cy="0"/>
            </a:xfrm>
            <a:prstGeom prst="line">
              <a:avLst/>
            </a:prstGeom>
            <a:noFill/>
            <a:ln w="5080">
              <a:solidFill>
                <a:srgbClr val="CBD5E0"/>
              </a:solidFill>
              <a:prstDash val="solid"/>
            </a:ln>
          </p:spPr>
          <p:txBody>
            <a:bodyPr/>
            <a:lstStyle/>
            <a:p>
              <a:endParaRPr lang="en-AU"/>
            </a:p>
          </p:txBody>
        </p:sp>
        <p:sp>
          <p:nvSpPr>
            <p:cNvPr id="16" name="Text 9">
              <a:extLst>
                <a:ext uri="{FF2B5EF4-FFF2-40B4-BE49-F238E27FC236}">
                  <a16:creationId xmlns:a16="http://schemas.microsoft.com/office/drawing/2014/main" id="{18C1AD09-9448-51A3-F27A-F9E43A97579C}"/>
                </a:ext>
              </a:extLst>
            </p:cNvPr>
            <p:cNvSpPr/>
            <p:nvPr/>
          </p:nvSpPr>
          <p:spPr>
            <a:xfrm>
              <a:off x="457200" y="2322576"/>
              <a:ext cx="4754880" cy="237744"/>
            </a:xfrm>
            <a:prstGeom prst="rect">
              <a:avLst/>
            </a:prstGeom>
            <a:noFill/>
            <a:ln/>
          </p:spPr>
          <p:txBody>
            <a:bodyPr wrap="square"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Cross-sectional design</a:t>
              </a:r>
              <a:endParaRPr lang="en-US" sz="1100" dirty="0"/>
            </a:p>
          </p:txBody>
        </p:sp>
        <p:sp>
          <p:nvSpPr>
            <p:cNvPr id="18" name="Text 10">
              <a:extLst>
                <a:ext uri="{FF2B5EF4-FFF2-40B4-BE49-F238E27FC236}">
                  <a16:creationId xmlns:a16="http://schemas.microsoft.com/office/drawing/2014/main" id="{D68D40F6-7676-BAD6-2245-D9C87D80436F}"/>
                </a:ext>
              </a:extLst>
            </p:cNvPr>
            <p:cNvSpPr/>
            <p:nvPr/>
          </p:nvSpPr>
          <p:spPr>
            <a:xfrm>
              <a:off x="457200" y="2560320"/>
              <a:ext cx="4754880" cy="347472"/>
            </a:xfrm>
            <a:prstGeom prst="rect">
              <a:avLst/>
            </a:prstGeom>
            <a:noFill/>
            <a:ln/>
          </p:spPr>
          <p:txBody>
            <a:bodyPr wrap="square" rtlCol="0" anchor="ctr"/>
            <a:lstStyle/>
            <a:p>
              <a:pPr marL="0" indent="0">
                <a:buNone/>
              </a:pPr>
              <a:r>
                <a:rPr lang="en-US" sz="900" dirty="0">
                  <a:solidFill>
                    <a:srgbClr val="4A5568"/>
                  </a:solidFill>
                  <a:latin typeface="Calibri" pitchFamily="34" charset="0"/>
                  <a:ea typeface="Calibri" pitchFamily="34" charset="-122"/>
                  <a:cs typeface="Calibri" pitchFamily="34" charset="-120"/>
                </a:rPr>
                <a:t>Limits causal inference; cohort effects cannot be fully separated from age effects.</a:t>
              </a:r>
              <a:endParaRPr lang="en-US" sz="900" dirty="0"/>
            </a:p>
          </p:txBody>
        </p:sp>
        <p:sp>
          <p:nvSpPr>
            <p:cNvPr id="20" name="Shape 11">
              <a:extLst>
                <a:ext uri="{FF2B5EF4-FFF2-40B4-BE49-F238E27FC236}">
                  <a16:creationId xmlns:a16="http://schemas.microsoft.com/office/drawing/2014/main" id="{07C2936F-A392-6AA8-C9CC-2FC64A6AF6C9}"/>
                </a:ext>
              </a:extLst>
            </p:cNvPr>
            <p:cNvSpPr/>
            <p:nvPr/>
          </p:nvSpPr>
          <p:spPr>
            <a:xfrm>
              <a:off x="457200" y="2926080"/>
              <a:ext cx="4663440" cy="0"/>
            </a:xfrm>
            <a:prstGeom prst="line">
              <a:avLst/>
            </a:prstGeom>
            <a:noFill/>
            <a:ln w="5080">
              <a:solidFill>
                <a:srgbClr val="CBD5E0"/>
              </a:solidFill>
              <a:prstDash val="solid"/>
            </a:ln>
          </p:spPr>
          <p:txBody>
            <a:bodyPr/>
            <a:lstStyle/>
            <a:p>
              <a:endParaRPr lang="en-AU"/>
            </a:p>
          </p:txBody>
        </p:sp>
        <p:sp>
          <p:nvSpPr>
            <p:cNvPr id="22" name="Text 12">
              <a:extLst>
                <a:ext uri="{FF2B5EF4-FFF2-40B4-BE49-F238E27FC236}">
                  <a16:creationId xmlns:a16="http://schemas.microsoft.com/office/drawing/2014/main" id="{6E42FBC7-0128-AB95-3C59-32E82919043C}"/>
                </a:ext>
              </a:extLst>
            </p:cNvPr>
            <p:cNvSpPr/>
            <p:nvPr/>
          </p:nvSpPr>
          <p:spPr>
            <a:xfrm>
              <a:off x="457200" y="2980944"/>
              <a:ext cx="4754880" cy="237744"/>
            </a:xfrm>
            <a:prstGeom prst="rect">
              <a:avLst/>
            </a:prstGeom>
            <a:noFill/>
            <a:ln/>
          </p:spPr>
          <p:txBody>
            <a:bodyPr wrap="square"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Pre-COVID dataset (2007)</a:t>
              </a:r>
              <a:endParaRPr lang="en-US" sz="1100" dirty="0"/>
            </a:p>
          </p:txBody>
        </p:sp>
        <p:sp>
          <p:nvSpPr>
            <p:cNvPr id="24" name="Text 13">
              <a:extLst>
                <a:ext uri="{FF2B5EF4-FFF2-40B4-BE49-F238E27FC236}">
                  <a16:creationId xmlns:a16="http://schemas.microsoft.com/office/drawing/2014/main" id="{93730D28-3F55-78FB-3376-4C63CEBDFB58}"/>
                </a:ext>
              </a:extLst>
            </p:cNvPr>
            <p:cNvSpPr/>
            <p:nvPr/>
          </p:nvSpPr>
          <p:spPr>
            <a:xfrm>
              <a:off x="457200" y="3218688"/>
              <a:ext cx="4754880" cy="347472"/>
            </a:xfrm>
            <a:prstGeom prst="rect">
              <a:avLst/>
            </a:prstGeom>
            <a:noFill/>
            <a:ln/>
          </p:spPr>
          <p:txBody>
            <a:bodyPr wrap="square" rtlCol="0" anchor="ctr"/>
            <a:lstStyle/>
            <a:p>
              <a:pPr marL="0" indent="0">
                <a:buNone/>
              </a:pPr>
              <a:r>
                <a:rPr lang="en-US" sz="900" dirty="0">
                  <a:solidFill>
                    <a:srgbClr val="4A5568"/>
                  </a:solidFill>
                  <a:latin typeface="Calibri" pitchFamily="34" charset="0"/>
                  <a:ea typeface="Calibri" pitchFamily="34" charset="-122"/>
                  <a:cs typeface="Calibri" pitchFamily="34" charset="-120"/>
                </a:rPr>
                <a:t>The 2022 data shows a worsening severity trend and earlier onset concentration. These estimates likely understate current risk.</a:t>
              </a:r>
              <a:endParaRPr lang="en-US" sz="900" dirty="0"/>
            </a:p>
          </p:txBody>
        </p:sp>
        <p:sp>
          <p:nvSpPr>
            <p:cNvPr id="26" name="Shape 14">
              <a:extLst>
                <a:ext uri="{FF2B5EF4-FFF2-40B4-BE49-F238E27FC236}">
                  <a16:creationId xmlns:a16="http://schemas.microsoft.com/office/drawing/2014/main" id="{1E959311-79C6-5330-69F6-247DF9E97390}"/>
                </a:ext>
              </a:extLst>
            </p:cNvPr>
            <p:cNvSpPr/>
            <p:nvPr/>
          </p:nvSpPr>
          <p:spPr>
            <a:xfrm>
              <a:off x="457200" y="3584448"/>
              <a:ext cx="4663440" cy="0"/>
            </a:xfrm>
            <a:prstGeom prst="line">
              <a:avLst/>
            </a:prstGeom>
            <a:noFill/>
            <a:ln w="5080">
              <a:solidFill>
                <a:srgbClr val="CBD5E0"/>
              </a:solidFill>
              <a:prstDash val="solid"/>
            </a:ln>
          </p:spPr>
          <p:txBody>
            <a:bodyPr/>
            <a:lstStyle/>
            <a:p>
              <a:endParaRPr lang="en-AU"/>
            </a:p>
          </p:txBody>
        </p:sp>
        <p:sp>
          <p:nvSpPr>
            <p:cNvPr id="28" name="Text 15">
              <a:extLst>
                <a:ext uri="{FF2B5EF4-FFF2-40B4-BE49-F238E27FC236}">
                  <a16:creationId xmlns:a16="http://schemas.microsoft.com/office/drawing/2014/main" id="{3DA43D99-7BFF-3C1A-A60B-93DB5C6DC0DB}"/>
                </a:ext>
              </a:extLst>
            </p:cNvPr>
            <p:cNvSpPr/>
            <p:nvPr/>
          </p:nvSpPr>
          <p:spPr>
            <a:xfrm>
              <a:off x="457200" y="3639312"/>
              <a:ext cx="4754880" cy="237744"/>
            </a:xfrm>
            <a:prstGeom prst="rect">
              <a:avLst/>
            </a:prstGeom>
            <a:noFill/>
            <a:ln/>
          </p:spPr>
          <p:txBody>
            <a:bodyPr wrap="square"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Survey vs. insured population</a:t>
              </a:r>
              <a:endParaRPr lang="en-US" sz="1100" dirty="0"/>
            </a:p>
          </p:txBody>
        </p:sp>
        <p:sp>
          <p:nvSpPr>
            <p:cNvPr id="30" name="Text 16">
              <a:extLst>
                <a:ext uri="{FF2B5EF4-FFF2-40B4-BE49-F238E27FC236}">
                  <a16:creationId xmlns:a16="http://schemas.microsoft.com/office/drawing/2014/main" id="{CDCA2227-B33A-CF28-2969-1C22D0C32438}"/>
                </a:ext>
              </a:extLst>
            </p:cNvPr>
            <p:cNvSpPr/>
            <p:nvPr/>
          </p:nvSpPr>
          <p:spPr>
            <a:xfrm>
              <a:off x="457200" y="3877056"/>
              <a:ext cx="4754880" cy="347472"/>
            </a:xfrm>
            <a:prstGeom prst="rect">
              <a:avLst/>
            </a:prstGeom>
            <a:noFill/>
            <a:ln/>
          </p:spPr>
          <p:txBody>
            <a:bodyPr wrap="square" rtlCol="0" anchor="ctr"/>
            <a:lstStyle/>
            <a:p>
              <a:pPr marL="0" indent="0">
                <a:buNone/>
              </a:pPr>
              <a:r>
                <a:rPr lang="en-US" sz="900" dirty="0">
                  <a:solidFill>
                    <a:srgbClr val="4A5568"/>
                  </a:solidFill>
                  <a:latin typeface="Calibri" pitchFamily="34" charset="0"/>
                  <a:ea typeface="Calibri" pitchFamily="34" charset="-122"/>
                  <a:cs typeface="Calibri" pitchFamily="34" charset="-120"/>
                </a:rPr>
                <a:t>Underwriting disclosure requirements mean early-onset individuals - the highest-risk group - are frequently excluded or loaded before cover begins. Insured-population risk cannot be derived from survey data alone.</a:t>
              </a:r>
              <a:endParaRPr lang="en-US" sz="900" dirty="0"/>
            </a:p>
          </p:txBody>
        </p:sp>
        <p:sp>
          <p:nvSpPr>
            <p:cNvPr id="32" name="Shape 17">
              <a:extLst>
                <a:ext uri="{FF2B5EF4-FFF2-40B4-BE49-F238E27FC236}">
                  <a16:creationId xmlns:a16="http://schemas.microsoft.com/office/drawing/2014/main" id="{33908A88-0899-0269-18C2-CDF34D4E36D9}"/>
                </a:ext>
              </a:extLst>
            </p:cNvPr>
            <p:cNvSpPr/>
            <p:nvPr/>
          </p:nvSpPr>
          <p:spPr>
            <a:xfrm>
              <a:off x="457200" y="4242816"/>
              <a:ext cx="4663440" cy="0"/>
            </a:xfrm>
            <a:prstGeom prst="line">
              <a:avLst/>
            </a:prstGeom>
            <a:noFill/>
            <a:ln w="5080">
              <a:solidFill>
                <a:srgbClr val="CBD5E0"/>
              </a:solidFill>
              <a:prstDash val="solid"/>
            </a:ln>
          </p:spPr>
          <p:txBody>
            <a:bodyPr/>
            <a:lstStyle/>
            <a:p>
              <a:endParaRPr lang="en-AU"/>
            </a:p>
          </p:txBody>
        </p:sp>
        <p:sp>
          <p:nvSpPr>
            <p:cNvPr id="34" name="Text 18">
              <a:extLst>
                <a:ext uri="{FF2B5EF4-FFF2-40B4-BE49-F238E27FC236}">
                  <a16:creationId xmlns:a16="http://schemas.microsoft.com/office/drawing/2014/main" id="{BF61576C-3757-3FAA-3BFD-4C4F6AC64068}"/>
                </a:ext>
              </a:extLst>
            </p:cNvPr>
            <p:cNvSpPr/>
            <p:nvPr/>
          </p:nvSpPr>
          <p:spPr>
            <a:xfrm>
              <a:off x="457200" y="4297680"/>
              <a:ext cx="4754880" cy="237744"/>
            </a:xfrm>
            <a:prstGeom prst="rect">
              <a:avLst/>
            </a:prstGeom>
            <a:noFill/>
            <a:ln/>
          </p:spPr>
          <p:txBody>
            <a:bodyPr wrap="square"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Onset before insurable age</a:t>
              </a:r>
              <a:endParaRPr lang="en-US" sz="1100" dirty="0"/>
            </a:p>
          </p:txBody>
        </p:sp>
        <p:sp>
          <p:nvSpPr>
            <p:cNvPr id="36" name="Text 19">
              <a:extLst>
                <a:ext uri="{FF2B5EF4-FFF2-40B4-BE49-F238E27FC236}">
                  <a16:creationId xmlns:a16="http://schemas.microsoft.com/office/drawing/2014/main" id="{D093918B-D5F2-DC5B-1361-93B58DFA9046}"/>
                </a:ext>
              </a:extLst>
            </p:cNvPr>
            <p:cNvSpPr/>
            <p:nvPr/>
          </p:nvSpPr>
          <p:spPr>
            <a:xfrm>
              <a:off x="457200" y="4535424"/>
              <a:ext cx="4754880" cy="347472"/>
            </a:xfrm>
            <a:prstGeom prst="rect">
              <a:avLst/>
            </a:prstGeom>
            <a:noFill/>
            <a:ln/>
          </p:spPr>
          <p:txBody>
            <a:bodyPr wrap="square" rtlCol="0" anchor="ctr"/>
            <a:lstStyle/>
            <a:p>
              <a:pPr marL="0" indent="0">
                <a:buNone/>
              </a:pPr>
              <a:r>
                <a:rPr lang="en-US" sz="900" dirty="0">
                  <a:solidFill>
                    <a:srgbClr val="4A5568"/>
                  </a:solidFill>
                  <a:latin typeface="Calibri" pitchFamily="34" charset="0"/>
                  <a:ea typeface="Calibri" pitchFamily="34" charset="-122"/>
                  <a:cs typeface="Calibri" pitchFamily="34" charset="-120"/>
                </a:rPr>
                <a:t>Mental health onset peaks at 18–24, often before people enter the insured population. Those who would benefit most from cover may already be uninsurable for the condition most likely to drive their claim.</a:t>
              </a:r>
              <a:endParaRPr lang="en-US" sz="900" dirty="0"/>
            </a:p>
          </p:txBody>
        </p:sp>
        <p:sp>
          <p:nvSpPr>
            <p:cNvPr id="38" name="Shape 20">
              <a:extLst>
                <a:ext uri="{FF2B5EF4-FFF2-40B4-BE49-F238E27FC236}">
                  <a16:creationId xmlns:a16="http://schemas.microsoft.com/office/drawing/2014/main" id="{453B716F-FAF8-219C-30EF-778F81CE303B}"/>
                </a:ext>
              </a:extLst>
            </p:cNvPr>
            <p:cNvSpPr/>
            <p:nvPr/>
          </p:nvSpPr>
          <p:spPr>
            <a:xfrm>
              <a:off x="5577840" y="1097280"/>
              <a:ext cx="3291840" cy="3749040"/>
            </a:xfrm>
            <a:prstGeom prst="rect">
              <a:avLst/>
            </a:prstGeom>
            <a:solidFill>
              <a:srgbClr val="FFFFFF"/>
            </a:solidFill>
            <a:ln w="6350">
              <a:solidFill>
                <a:srgbClr val="CBD5E0"/>
              </a:solidFill>
              <a:prstDash val="solid"/>
            </a:ln>
            <a:effectLst>
              <a:outerShdw blurRad="76200" dist="25400" dir="8100000" algn="bl" rotWithShape="0">
                <a:srgbClr val="000000">
                  <a:alpha val="8000"/>
                </a:srgbClr>
              </a:outerShdw>
            </a:effectLst>
          </p:spPr>
          <p:txBody>
            <a:bodyPr/>
            <a:lstStyle/>
            <a:p>
              <a:endParaRPr lang="en-AU"/>
            </a:p>
          </p:txBody>
        </p:sp>
        <p:sp>
          <p:nvSpPr>
            <p:cNvPr id="40" name="Shape 21">
              <a:extLst>
                <a:ext uri="{FF2B5EF4-FFF2-40B4-BE49-F238E27FC236}">
                  <a16:creationId xmlns:a16="http://schemas.microsoft.com/office/drawing/2014/main" id="{C6B81F63-31CE-9A46-0522-E96CFCCAF5BE}"/>
                </a:ext>
              </a:extLst>
            </p:cNvPr>
            <p:cNvSpPr/>
            <p:nvPr/>
          </p:nvSpPr>
          <p:spPr>
            <a:xfrm>
              <a:off x="5577840" y="1097280"/>
              <a:ext cx="3291840" cy="457200"/>
            </a:xfrm>
            <a:prstGeom prst="rect">
              <a:avLst/>
            </a:prstGeom>
            <a:solidFill>
              <a:srgbClr val="00A896"/>
            </a:solidFill>
            <a:ln w="12700">
              <a:solidFill>
                <a:srgbClr val="00A896"/>
              </a:solidFill>
              <a:prstDash val="solid"/>
            </a:ln>
          </p:spPr>
          <p:txBody>
            <a:bodyPr/>
            <a:lstStyle/>
            <a:p>
              <a:endParaRPr lang="en-AU"/>
            </a:p>
          </p:txBody>
        </p:sp>
        <p:sp>
          <p:nvSpPr>
            <p:cNvPr id="42" name="Text 22">
              <a:extLst>
                <a:ext uri="{FF2B5EF4-FFF2-40B4-BE49-F238E27FC236}">
                  <a16:creationId xmlns:a16="http://schemas.microsoft.com/office/drawing/2014/main" id="{BB4CFABD-CC23-6B0B-AF54-1E11500DCBFF}"/>
                </a:ext>
              </a:extLst>
            </p:cNvPr>
            <p:cNvSpPr/>
            <p:nvPr/>
          </p:nvSpPr>
          <p:spPr>
            <a:xfrm>
              <a:off x="5669280" y="1143000"/>
              <a:ext cx="3108960" cy="36576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  Next Steps</a:t>
              </a:r>
              <a:endParaRPr lang="en-US" sz="1400" dirty="0"/>
            </a:p>
          </p:txBody>
        </p:sp>
        <p:sp>
          <p:nvSpPr>
            <p:cNvPr id="44" name="Shape 23">
              <a:extLst>
                <a:ext uri="{FF2B5EF4-FFF2-40B4-BE49-F238E27FC236}">
                  <a16:creationId xmlns:a16="http://schemas.microsoft.com/office/drawing/2014/main" id="{79A0EDD0-3FEE-2C56-C17B-1142971FBF33}"/>
                </a:ext>
              </a:extLst>
            </p:cNvPr>
            <p:cNvSpPr/>
            <p:nvPr/>
          </p:nvSpPr>
          <p:spPr>
            <a:xfrm>
              <a:off x="5669280" y="1728216"/>
              <a:ext cx="118872" cy="118872"/>
            </a:xfrm>
            <a:prstGeom prst="ellipse">
              <a:avLst/>
            </a:prstGeom>
            <a:solidFill>
              <a:srgbClr val="00A896"/>
            </a:solidFill>
            <a:ln w="12700">
              <a:solidFill>
                <a:srgbClr val="00A896"/>
              </a:solidFill>
              <a:prstDash val="solid"/>
            </a:ln>
          </p:spPr>
          <p:txBody>
            <a:bodyPr/>
            <a:lstStyle/>
            <a:p>
              <a:endParaRPr lang="en-AU"/>
            </a:p>
          </p:txBody>
        </p:sp>
        <p:sp>
          <p:nvSpPr>
            <p:cNvPr id="46" name="Text 24">
              <a:extLst>
                <a:ext uri="{FF2B5EF4-FFF2-40B4-BE49-F238E27FC236}">
                  <a16:creationId xmlns:a16="http://schemas.microsoft.com/office/drawing/2014/main" id="{939D690B-027F-CB63-E07F-F8EA315AFD85}"/>
                </a:ext>
              </a:extLst>
            </p:cNvPr>
            <p:cNvSpPr/>
            <p:nvPr/>
          </p:nvSpPr>
          <p:spPr>
            <a:xfrm>
              <a:off x="5870448" y="1664208"/>
              <a:ext cx="2880360" cy="237744"/>
            </a:xfrm>
            <a:prstGeom prst="rect">
              <a:avLst/>
            </a:prstGeom>
            <a:noFill/>
            <a:ln/>
          </p:spPr>
          <p:txBody>
            <a:bodyPr wrap="square" rtlCol="0" anchor="ctr"/>
            <a:lstStyle/>
            <a:p>
              <a:pPr marL="0" indent="0">
                <a:buNone/>
              </a:pPr>
              <a:r>
                <a:rPr lang="en-US" sz="1050" b="1" dirty="0">
                  <a:solidFill>
                    <a:srgbClr val="0D1B2A"/>
                  </a:solidFill>
                  <a:latin typeface="Calibri" pitchFamily="34" charset="0"/>
                  <a:ea typeface="Calibri" pitchFamily="34" charset="-122"/>
                  <a:cs typeface="Calibri" pitchFamily="34" charset="-120"/>
                </a:rPr>
                <a:t>Apply hazard models to 2022 microdata</a:t>
              </a:r>
              <a:endParaRPr lang="en-US" sz="1050" dirty="0"/>
            </a:p>
          </p:txBody>
        </p:sp>
        <p:sp>
          <p:nvSpPr>
            <p:cNvPr id="48" name="Text 25">
              <a:extLst>
                <a:ext uri="{FF2B5EF4-FFF2-40B4-BE49-F238E27FC236}">
                  <a16:creationId xmlns:a16="http://schemas.microsoft.com/office/drawing/2014/main" id="{797DB542-9C5F-A9E7-8517-2BB334EAA7B1}"/>
                </a:ext>
              </a:extLst>
            </p:cNvPr>
            <p:cNvSpPr/>
            <p:nvPr/>
          </p:nvSpPr>
          <p:spPr>
            <a:xfrm>
              <a:off x="5870448" y="1901952"/>
              <a:ext cx="2880360" cy="457200"/>
            </a:xfrm>
            <a:prstGeom prst="rect">
              <a:avLst/>
            </a:prstGeom>
            <a:noFill/>
            <a:ln/>
          </p:spPr>
          <p:txBody>
            <a:bodyPr wrap="square" rtlCol="0" anchor="ctr"/>
            <a:lstStyle/>
            <a:p>
              <a:pPr marL="0" indent="0">
                <a:buNone/>
              </a:pPr>
              <a:r>
                <a:rPr lang="en-US" sz="1000" dirty="0">
                  <a:solidFill>
                    <a:srgbClr val="4A5568"/>
                  </a:solidFill>
                  <a:latin typeface="Calibri" pitchFamily="34" charset="0"/>
                  <a:ea typeface="Calibri" pitchFamily="34" charset="-122"/>
                  <a:cs typeface="Calibri" pitchFamily="34" charset="-120"/>
                </a:rPr>
                <a:t>Replicate incidence and hazard estimates on the most recent wave to capture post-COVID severity shift.</a:t>
              </a:r>
              <a:endParaRPr lang="en-US" sz="1000" dirty="0"/>
            </a:p>
          </p:txBody>
        </p:sp>
        <p:sp>
          <p:nvSpPr>
            <p:cNvPr id="50" name="Shape 26">
              <a:extLst>
                <a:ext uri="{FF2B5EF4-FFF2-40B4-BE49-F238E27FC236}">
                  <a16:creationId xmlns:a16="http://schemas.microsoft.com/office/drawing/2014/main" id="{BF0E68DA-E555-E207-5769-9A2693429CBA}"/>
                </a:ext>
              </a:extLst>
            </p:cNvPr>
            <p:cNvSpPr/>
            <p:nvPr/>
          </p:nvSpPr>
          <p:spPr>
            <a:xfrm>
              <a:off x="5669280" y="2395728"/>
              <a:ext cx="3063240" cy="0"/>
            </a:xfrm>
            <a:prstGeom prst="line">
              <a:avLst/>
            </a:prstGeom>
            <a:noFill/>
            <a:ln w="5080">
              <a:solidFill>
                <a:srgbClr val="CBD5E0"/>
              </a:solidFill>
              <a:prstDash val="solid"/>
            </a:ln>
          </p:spPr>
          <p:txBody>
            <a:bodyPr/>
            <a:lstStyle/>
            <a:p>
              <a:endParaRPr lang="en-AU"/>
            </a:p>
          </p:txBody>
        </p:sp>
        <p:sp>
          <p:nvSpPr>
            <p:cNvPr id="52" name="Shape 27">
              <a:extLst>
                <a:ext uri="{FF2B5EF4-FFF2-40B4-BE49-F238E27FC236}">
                  <a16:creationId xmlns:a16="http://schemas.microsoft.com/office/drawing/2014/main" id="{D2B5BF2E-C818-6793-2B9A-99C381FB9B53}"/>
                </a:ext>
              </a:extLst>
            </p:cNvPr>
            <p:cNvSpPr/>
            <p:nvPr/>
          </p:nvSpPr>
          <p:spPr>
            <a:xfrm>
              <a:off x="5669280" y="2551176"/>
              <a:ext cx="118872" cy="118872"/>
            </a:xfrm>
            <a:prstGeom prst="ellipse">
              <a:avLst/>
            </a:prstGeom>
            <a:solidFill>
              <a:srgbClr val="00A896"/>
            </a:solidFill>
            <a:ln w="12700">
              <a:solidFill>
                <a:srgbClr val="00A896"/>
              </a:solidFill>
              <a:prstDash val="solid"/>
            </a:ln>
          </p:spPr>
          <p:txBody>
            <a:bodyPr/>
            <a:lstStyle/>
            <a:p>
              <a:endParaRPr lang="en-AU"/>
            </a:p>
          </p:txBody>
        </p:sp>
        <p:sp>
          <p:nvSpPr>
            <p:cNvPr id="54" name="Text 28">
              <a:extLst>
                <a:ext uri="{FF2B5EF4-FFF2-40B4-BE49-F238E27FC236}">
                  <a16:creationId xmlns:a16="http://schemas.microsoft.com/office/drawing/2014/main" id="{D5C0F344-7B41-F5A6-01A6-1F5275F737F7}"/>
                </a:ext>
              </a:extLst>
            </p:cNvPr>
            <p:cNvSpPr/>
            <p:nvPr/>
          </p:nvSpPr>
          <p:spPr>
            <a:xfrm>
              <a:off x="5870448" y="2487168"/>
              <a:ext cx="2880360" cy="237744"/>
            </a:xfrm>
            <a:prstGeom prst="rect">
              <a:avLst/>
            </a:prstGeom>
            <a:noFill/>
            <a:ln/>
          </p:spPr>
          <p:txBody>
            <a:bodyPr wrap="square" rtlCol="0" anchor="ctr"/>
            <a:lstStyle/>
            <a:p>
              <a:pPr marL="0" indent="0">
                <a:buNone/>
              </a:pPr>
              <a:r>
                <a:rPr lang="en-US" sz="1050" b="1" dirty="0">
                  <a:solidFill>
                    <a:srgbClr val="0D1B2A"/>
                  </a:solidFill>
                  <a:latin typeface="Calibri" pitchFamily="34" charset="0"/>
                  <a:ea typeface="Calibri" pitchFamily="34" charset="-122"/>
                  <a:cs typeface="Calibri" pitchFamily="34" charset="-120"/>
                </a:rPr>
                <a:t>Incorporate recurrence &amp; functional capacity</a:t>
              </a:r>
              <a:endParaRPr lang="en-US" sz="1050" dirty="0"/>
            </a:p>
          </p:txBody>
        </p:sp>
        <p:sp>
          <p:nvSpPr>
            <p:cNvPr id="56" name="Text 29">
              <a:extLst>
                <a:ext uri="{FF2B5EF4-FFF2-40B4-BE49-F238E27FC236}">
                  <a16:creationId xmlns:a16="http://schemas.microsoft.com/office/drawing/2014/main" id="{70A2E3D0-B672-322B-1095-E1E03CAD1D94}"/>
                </a:ext>
              </a:extLst>
            </p:cNvPr>
            <p:cNvSpPr/>
            <p:nvPr/>
          </p:nvSpPr>
          <p:spPr>
            <a:xfrm>
              <a:off x="5870448" y="2724912"/>
              <a:ext cx="2880360" cy="457200"/>
            </a:xfrm>
            <a:prstGeom prst="rect">
              <a:avLst/>
            </a:prstGeom>
            <a:noFill/>
            <a:ln/>
          </p:spPr>
          <p:txBody>
            <a:bodyPr wrap="square" rtlCol="0" anchor="ctr"/>
            <a:lstStyle/>
            <a:p>
              <a:pPr marL="0" indent="0">
                <a:buNone/>
              </a:pPr>
              <a:r>
                <a:rPr lang="en-US" sz="1000" dirty="0">
                  <a:solidFill>
                    <a:srgbClr val="4A5568"/>
                  </a:solidFill>
                  <a:latin typeface="Calibri" pitchFamily="34" charset="0"/>
                  <a:ea typeface="Calibri" pitchFamily="34" charset="-122"/>
                  <a:cs typeface="Calibri" pitchFamily="34" charset="-120"/>
                </a:rPr>
                <a:t>Model episodic return-to-work patterns rather than assuming discrete claim resolution.</a:t>
              </a:r>
              <a:endParaRPr lang="en-US" sz="1000" dirty="0"/>
            </a:p>
          </p:txBody>
        </p:sp>
        <p:sp>
          <p:nvSpPr>
            <p:cNvPr id="58" name="Shape 30">
              <a:extLst>
                <a:ext uri="{FF2B5EF4-FFF2-40B4-BE49-F238E27FC236}">
                  <a16:creationId xmlns:a16="http://schemas.microsoft.com/office/drawing/2014/main" id="{F24B47FA-8EBF-58ED-E930-E10251B34763}"/>
                </a:ext>
              </a:extLst>
            </p:cNvPr>
            <p:cNvSpPr/>
            <p:nvPr/>
          </p:nvSpPr>
          <p:spPr>
            <a:xfrm>
              <a:off x="5669280" y="3218688"/>
              <a:ext cx="3063240" cy="0"/>
            </a:xfrm>
            <a:prstGeom prst="line">
              <a:avLst/>
            </a:prstGeom>
            <a:noFill/>
            <a:ln w="5080">
              <a:solidFill>
                <a:srgbClr val="CBD5E0"/>
              </a:solidFill>
              <a:prstDash val="solid"/>
            </a:ln>
          </p:spPr>
          <p:txBody>
            <a:bodyPr/>
            <a:lstStyle/>
            <a:p>
              <a:endParaRPr lang="en-AU"/>
            </a:p>
          </p:txBody>
        </p:sp>
        <p:sp>
          <p:nvSpPr>
            <p:cNvPr id="60" name="Shape 31">
              <a:extLst>
                <a:ext uri="{FF2B5EF4-FFF2-40B4-BE49-F238E27FC236}">
                  <a16:creationId xmlns:a16="http://schemas.microsoft.com/office/drawing/2014/main" id="{A298E4F9-68F5-BB12-48AC-180F118C0005}"/>
                </a:ext>
              </a:extLst>
            </p:cNvPr>
            <p:cNvSpPr/>
            <p:nvPr/>
          </p:nvSpPr>
          <p:spPr>
            <a:xfrm>
              <a:off x="5669280" y="3374136"/>
              <a:ext cx="118872" cy="118872"/>
            </a:xfrm>
            <a:prstGeom prst="ellipse">
              <a:avLst/>
            </a:prstGeom>
            <a:solidFill>
              <a:srgbClr val="00A896"/>
            </a:solidFill>
            <a:ln w="12700">
              <a:solidFill>
                <a:srgbClr val="00A896"/>
              </a:solidFill>
              <a:prstDash val="solid"/>
            </a:ln>
          </p:spPr>
          <p:txBody>
            <a:bodyPr/>
            <a:lstStyle/>
            <a:p>
              <a:endParaRPr lang="en-AU"/>
            </a:p>
          </p:txBody>
        </p:sp>
        <p:sp>
          <p:nvSpPr>
            <p:cNvPr id="62" name="Text 32">
              <a:extLst>
                <a:ext uri="{FF2B5EF4-FFF2-40B4-BE49-F238E27FC236}">
                  <a16:creationId xmlns:a16="http://schemas.microsoft.com/office/drawing/2014/main" id="{EA2FB555-3EBE-8E8F-2F9A-CB035ACDA4BF}"/>
                </a:ext>
              </a:extLst>
            </p:cNvPr>
            <p:cNvSpPr/>
            <p:nvPr/>
          </p:nvSpPr>
          <p:spPr>
            <a:xfrm>
              <a:off x="5870448" y="3310128"/>
              <a:ext cx="2880360" cy="237744"/>
            </a:xfrm>
            <a:prstGeom prst="rect">
              <a:avLst/>
            </a:prstGeom>
            <a:noFill/>
            <a:ln/>
          </p:spPr>
          <p:txBody>
            <a:bodyPr wrap="square" rtlCol="0" anchor="ctr"/>
            <a:lstStyle/>
            <a:p>
              <a:pPr marL="0" indent="0">
                <a:buNone/>
              </a:pPr>
              <a:r>
                <a:rPr lang="en-US" sz="1050" b="1" dirty="0">
                  <a:solidFill>
                    <a:srgbClr val="0D1B2A"/>
                  </a:solidFill>
                  <a:latin typeface="Calibri" pitchFamily="34" charset="0"/>
                  <a:ea typeface="Calibri" pitchFamily="34" charset="-122"/>
                  <a:cs typeface="Calibri" pitchFamily="34" charset="-120"/>
                </a:rPr>
                <a:t>Segment by mental health condition type</a:t>
              </a:r>
              <a:endParaRPr lang="en-US" sz="1050" dirty="0"/>
            </a:p>
          </p:txBody>
        </p:sp>
        <p:sp>
          <p:nvSpPr>
            <p:cNvPr id="64" name="Text 33">
              <a:extLst>
                <a:ext uri="{FF2B5EF4-FFF2-40B4-BE49-F238E27FC236}">
                  <a16:creationId xmlns:a16="http://schemas.microsoft.com/office/drawing/2014/main" id="{C68A42C3-1562-8687-8C47-98A1320BA5AB}"/>
                </a:ext>
              </a:extLst>
            </p:cNvPr>
            <p:cNvSpPr/>
            <p:nvPr/>
          </p:nvSpPr>
          <p:spPr>
            <a:xfrm>
              <a:off x="5870448" y="3547872"/>
              <a:ext cx="2880360" cy="457200"/>
            </a:xfrm>
            <a:prstGeom prst="rect">
              <a:avLst/>
            </a:prstGeom>
            <a:noFill/>
            <a:ln/>
          </p:spPr>
          <p:txBody>
            <a:bodyPr wrap="square" rtlCol="0" anchor="ctr"/>
            <a:lstStyle/>
            <a:p>
              <a:pPr marL="0" indent="0">
                <a:buNone/>
              </a:pPr>
              <a:r>
                <a:rPr lang="en-US" sz="1000" dirty="0">
                  <a:solidFill>
                    <a:srgbClr val="4A5568"/>
                  </a:solidFill>
                  <a:latin typeface="Calibri" pitchFamily="34" charset="0"/>
                  <a:ea typeface="Calibri" pitchFamily="34" charset="-122"/>
                  <a:cs typeface="Calibri" pitchFamily="34" charset="-120"/>
                </a:rPr>
                <a:t>Decompose incidence by diagnostic category to identify which conditions are driving trend in active lives.</a:t>
              </a:r>
              <a:endParaRPr lang="en-US" sz="1000" dirty="0"/>
            </a:p>
          </p:txBody>
        </p:sp>
        <p:sp>
          <p:nvSpPr>
            <p:cNvPr id="66" name="Shape 34">
              <a:extLst>
                <a:ext uri="{FF2B5EF4-FFF2-40B4-BE49-F238E27FC236}">
                  <a16:creationId xmlns:a16="http://schemas.microsoft.com/office/drawing/2014/main" id="{D3CE8CD7-9AFE-CB49-33BB-40FC9B0FE72E}"/>
                </a:ext>
              </a:extLst>
            </p:cNvPr>
            <p:cNvSpPr/>
            <p:nvPr/>
          </p:nvSpPr>
          <p:spPr>
            <a:xfrm>
              <a:off x="5669280" y="4041648"/>
              <a:ext cx="3063240" cy="0"/>
            </a:xfrm>
            <a:prstGeom prst="line">
              <a:avLst/>
            </a:prstGeom>
            <a:noFill/>
            <a:ln w="5080">
              <a:solidFill>
                <a:srgbClr val="CBD5E0"/>
              </a:solidFill>
              <a:prstDash val="solid"/>
            </a:ln>
          </p:spPr>
          <p:txBody>
            <a:bodyPr/>
            <a:lstStyle/>
            <a:p>
              <a:endParaRPr lang="en-AU"/>
            </a:p>
          </p:txBody>
        </p:sp>
        <p:sp>
          <p:nvSpPr>
            <p:cNvPr id="68" name="Shape 35">
              <a:extLst>
                <a:ext uri="{FF2B5EF4-FFF2-40B4-BE49-F238E27FC236}">
                  <a16:creationId xmlns:a16="http://schemas.microsoft.com/office/drawing/2014/main" id="{23CC2EDC-752C-CD2C-32E8-F158A5B34CBE}"/>
                </a:ext>
              </a:extLst>
            </p:cNvPr>
            <p:cNvSpPr/>
            <p:nvPr/>
          </p:nvSpPr>
          <p:spPr>
            <a:xfrm>
              <a:off x="5669280" y="4197096"/>
              <a:ext cx="118872" cy="118872"/>
            </a:xfrm>
            <a:prstGeom prst="ellipse">
              <a:avLst/>
            </a:prstGeom>
            <a:solidFill>
              <a:srgbClr val="00A896"/>
            </a:solidFill>
            <a:ln w="12700">
              <a:solidFill>
                <a:srgbClr val="00A896"/>
              </a:solidFill>
              <a:prstDash val="solid"/>
            </a:ln>
          </p:spPr>
          <p:txBody>
            <a:bodyPr/>
            <a:lstStyle/>
            <a:p>
              <a:endParaRPr lang="en-AU"/>
            </a:p>
          </p:txBody>
        </p:sp>
        <p:sp>
          <p:nvSpPr>
            <p:cNvPr id="70" name="Text 36">
              <a:extLst>
                <a:ext uri="{FF2B5EF4-FFF2-40B4-BE49-F238E27FC236}">
                  <a16:creationId xmlns:a16="http://schemas.microsoft.com/office/drawing/2014/main" id="{A819AF80-800B-9413-F207-CE724FFBA39C}"/>
                </a:ext>
              </a:extLst>
            </p:cNvPr>
            <p:cNvSpPr/>
            <p:nvPr/>
          </p:nvSpPr>
          <p:spPr>
            <a:xfrm>
              <a:off x="5870448" y="4133088"/>
              <a:ext cx="2880360" cy="237744"/>
            </a:xfrm>
            <a:prstGeom prst="rect">
              <a:avLst/>
            </a:prstGeom>
            <a:noFill/>
            <a:ln/>
          </p:spPr>
          <p:txBody>
            <a:bodyPr wrap="square" rtlCol="0" anchor="ctr"/>
            <a:lstStyle/>
            <a:p>
              <a:pPr marL="0" indent="0">
                <a:buNone/>
              </a:pPr>
              <a:r>
                <a:rPr lang="en-US" sz="1050" b="1" dirty="0">
                  <a:solidFill>
                    <a:srgbClr val="0D1B2A"/>
                  </a:solidFill>
                  <a:latin typeface="Calibri" pitchFamily="34" charset="0"/>
                  <a:ea typeface="Calibri" pitchFamily="34" charset="-122"/>
                  <a:cs typeface="Calibri" pitchFamily="34" charset="-120"/>
                </a:rPr>
                <a:t>Link to insured population data</a:t>
              </a:r>
              <a:endParaRPr lang="en-US" sz="1050" dirty="0"/>
            </a:p>
          </p:txBody>
        </p:sp>
        <p:sp>
          <p:nvSpPr>
            <p:cNvPr id="72" name="Text 37">
              <a:extLst>
                <a:ext uri="{FF2B5EF4-FFF2-40B4-BE49-F238E27FC236}">
                  <a16:creationId xmlns:a16="http://schemas.microsoft.com/office/drawing/2014/main" id="{DBC41480-483E-3E8C-699B-F30555C3B0F1}"/>
                </a:ext>
              </a:extLst>
            </p:cNvPr>
            <p:cNvSpPr/>
            <p:nvPr/>
          </p:nvSpPr>
          <p:spPr>
            <a:xfrm>
              <a:off x="5870448" y="4370832"/>
              <a:ext cx="2880360" cy="457200"/>
            </a:xfrm>
            <a:prstGeom prst="rect">
              <a:avLst/>
            </a:prstGeom>
            <a:noFill/>
            <a:ln/>
          </p:spPr>
          <p:txBody>
            <a:bodyPr wrap="square" rtlCol="0" anchor="ctr"/>
            <a:lstStyle/>
            <a:p>
              <a:pPr marL="0" indent="0">
                <a:buNone/>
              </a:pPr>
              <a:r>
                <a:rPr lang="en-US" sz="1000" dirty="0">
                  <a:solidFill>
                    <a:srgbClr val="4A5568"/>
                  </a:solidFill>
                  <a:latin typeface="Calibri" pitchFamily="34" charset="0"/>
                  <a:ea typeface="Calibri" pitchFamily="34" charset="-122"/>
                  <a:cs typeface="Calibri" pitchFamily="34" charset="-120"/>
                </a:rPr>
                <a:t>Partner with insurers to compare survey-derived rates against actual claims experience, adjusting for underwriting selection.</a:t>
              </a:r>
              <a:endParaRPr lang="en-US" sz="1000" dirty="0"/>
            </a:p>
          </p:txBody>
        </p:sp>
      </p:grpSp>
    </p:spTree>
    <p:extLst>
      <p:ext uri="{BB962C8B-B14F-4D97-AF65-F5344CB8AC3E}">
        <p14:creationId xmlns:p14="http://schemas.microsoft.com/office/powerpoint/2010/main" val="155980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857CBF-7CA0-0A56-6F28-633958777D31}"/>
              </a:ext>
            </a:extLst>
          </p:cNvPr>
          <p:cNvSpPr>
            <a:spLocks noGrp="1"/>
          </p:cNvSpPr>
          <p:nvPr>
            <p:ph type="title"/>
          </p:nvPr>
        </p:nvSpPr>
        <p:spPr>
          <a:xfrm>
            <a:off x="310223" y="911844"/>
            <a:ext cx="5403810" cy="1232435"/>
          </a:xfrm>
        </p:spPr>
        <p:txBody>
          <a:bodyPr/>
          <a:lstStyle/>
          <a:p>
            <a:pPr algn="ctr"/>
            <a:r>
              <a:rPr lang="en-US" sz="4000" dirty="0"/>
              <a:t>THANK YOU</a:t>
            </a:r>
          </a:p>
        </p:txBody>
      </p:sp>
      <p:sp>
        <p:nvSpPr>
          <p:cNvPr id="4" name="Content Placeholder 3">
            <a:extLst>
              <a:ext uri="{FF2B5EF4-FFF2-40B4-BE49-F238E27FC236}">
                <a16:creationId xmlns:a16="http://schemas.microsoft.com/office/drawing/2014/main" id="{12F98457-76D4-3045-A800-E87E0869B164}"/>
              </a:ext>
            </a:extLst>
          </p:cNvPr>
          <p:cNvSpPr>
            <a:spLocks noGrp="1"/>
          </p:cNvSpPr>
          <p:nvPr>
            <p:ph idx="1"/>
          </p:nvPr>
        </p:nvSpPr>
        <p:spPr>
          <a:xfrm>
            <a:off x="792999" y="1892124"/>
            <a:ext cx="4300995" cy="4351338"/>
          </a:xfrm>
        </p:spPr>
        <p:txBody>
          <a:bodyPr/>
          <a:lstStyle/>
          <a:p>
            <a:pPr lvl="1" algn="ctr"/>
            <a:r>
              <a:rPr lang="en-US" sz="1800" dirty="0"/>
              <a:t>Understanding Mental Health Risk Across the Life Course</a:t>
            </a:r>
          </a:p>
          <a:p>
            <a:pPr lvl="1" algn="ctr"/>
            <a:r>
              <a:rPr lang="en-US" sz="1800" dirty="0"/>
              <a:t>Implications for Actuarial Modelling and Disability Pricing</a:t>
            </a:r>
          </a:p>
          <a:p>
            <a:pPr lvl="1" algn="ctr"/>
            <a:endParaRPr lang="en-US" sz="1800" dirty="0"/>
          </a:p>
          <a:p>
            <a:pPr lvl="1" algn="ctr"/>
            <a:endParaRPr lang="en-US" sz="1800" dirty="0"/>
          </a:p>
          <a:p>
            <a:pPr lvl="1" algn="ctr"/>
            <a:endParaRPr lang="en-US" sz="1800" dirty="0"/>
          </a:p>
          <a:p>
            <a:pPr lvl="1" algn="ctr"/>
            <a:r>
              <a:rPr lang="en-US" sz="1800" dirty="0"/>
              <a:t>UNSW Business School Risk &amp; Actuarial Studies  |  MNC Actuaries</a:t>
            </a:r>
          </a:p>
          <a:p>
            <a:pPr lvl="1" algn="ctr"/>
            <a:r>
              <a:rPr lang="en-US" sz="1800" dirty="0"/>
              <a:t>Australasian Actuarial Education &amp; Research Symposium 2025</a:t>
            </a:r>
          </a:p>
          <a:p>
            <a:pPr lvl="1" algn="ctr"/>
            <a:endParaRPr lang="en-US" sz="1800" dirty="0"/>
          </a:p>
        </p:txBody>
      </p:sp>
      <p:sp>
        <p:nvSpPr>
          <p:cNvPr id="5" name="Slide Number Placeholder 4">
            <a:extLst>
              <a:ext uri="{FF2B5EF4-FFF2-40B4-BE49-F238E27FC236}">
                <a16:creationId xmlns:a16="http://schemas.microsoft.com/office/drawing/2014/main" id="{3C2B1F90-91EE-E1EB-8D5A-0B2FDDC19B11}"/>
              </a:ext>
            </a:extLst>
          </p:cNvPr>
          <p:cNvSpPr>
            <a:spLocks noGrp="1"/>
          </p:cNvSpPr>
          <p:nvPr>
            <p:ph type="sldNum" sz="quarter" idx="12"/>
          </p:nvPr>
        </p:nvSpPr>
        <p:spPr/>
        <p:txBody>
          <a:bodyPr/>
          <a:lstStyle/>
          <a:p>
            <a:fld id="{741AFF56-1126-4107-9C02-BC0EFBF16431}" type="slidenum">
              <a:rPr lang="en-GB" smtClean="0"/>
              <a:pPr/>
              <a:t>22</a:t>
            </a:fld>
            <a:endParaRPr lang="en-GB" dirty="0"/>
          </a:p>
        </p:txBody>
      </p:sp>
      <p:pic>
        <p:nvPicPr>
          <p:cNvPr id="8" name="Picture Placeholder 7">
            <a:extLst>
              <a:ext uri="{FF2B5EF4-FFF2-40B4-BE49-F238E27FC236}">
                <a16:creationId xmlns:a16="http://schemas.microsoft.com/office/drawing/2014/main" id="{D8981D6A-315D-850A-3347-FA9E290FA1C3}"/>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p:pic>
      <p:sp>
        <p:nvSpPr>
          <p:cNvPr id="2" name="Footer Placeholder 4">
            <a:extLst>
              <a:ext uri="{FF2B5EF4-FFF2-40B4-BE49-F238E27FC236}">
                <a16:creationId xmlns:a16="http://schemas.microsoft.com/office/drawing/2014/main" id="{37CE5CA2-F18E-5F30-BE5E-28AAC6CB15B3}"/>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3741999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121920"/>
            <a:ext cx="10972800" cy="975360"/>
          </a:xfrm>
          <a:prstGeom prst="rect">
            <a:avLst/>
          </a:prstGeom>
          <a:noFill/>
          <a:ln/>
        </p:spPr>
        <p:txBody>
          <a:bodyPr wrap="square" rtlCol="0" anchor="ctr"/>
          <a:lstStyle/>
          <a:p>
            <a:r>
              <a:rPr lang="en-US" sz="3600" b="1" dirty="0">
                <a:solidFill>
                  <a:srgbClr val="FFFFFF"/>
                </a:solidFill>
                <a:latin typeface="Calibri" pitchFamily="34" charset="0"/>
                <a:ea typeface="Calibri" pitchFamily="34" charset="-122"/>
                <a:cs typeface="Calibri" pitchFamily="34" charset="-120"/>
              </a:rPr>
              <a:t>Motivation</a:t>
            </a:r>
            <a:endParaRPr lang="en-US" sz="3600" dirty="0"/>
          </a:p>
        </p:txBody>
      </p:sp>
      <p:sp>
        <p:nvSpPr>
          <p:cNvPr id="5" name="Shape 3"/>
          <p:cNvSpPr/>
          <p:nvPr/>
        </p:nvSpPr>
        <p:spPr>
          <a:xfrm>
            <a:off x="487680" y="1463040"/>
            <a:ext cx="3535680" cy="1828800"/>
          </a:xfrm>
          <a:prstGeom prst="rect">
            <a:avLst/>
          </a:prstGeom>
          <a:solidFill>
            <a:schemeClr val="accent3">
              <a:lumMod val="20000"/>
              <a:lumOff val="80000"/>
            </a:schemeClr>
          </a:solidFill>
          <a:ln w="12700">
            <a:solidFill>
              <a:schemeClr val="accent1">
                <a:lumMod val="60000"/>
                <a:lumOff val="40000"/>
              </a:schemeClr>
            </a:solidFill>
            <a:prstDash val="solid"/>
          </a:ln>
          <a:effectLst>
            <a:outerShdw blurRad="101600" dist="25400" dir="8100000" algn="bl" rotWithShape="0">
              <a:srgbClr val="000000">
                <a:alpha val="12000"/>
              </a:srgbClr>
            </a:outerShdw>
          </a:effectLst>
        </p:spPr>
        <p:txBody>
          <a:bodyPr/>
          <a:lstStyle/>
          <a:p>
            <a:endParaRPr lang="en-AU" sz="2400"/>
          </a:p>
        </p:txBody>
      </p:sp>
      <p:sp>
        <p:nvSpPr>
          <p:cNvPr id="7" name="Text 5"/>
          <p:cNvSpPr/>
          <p:nvPr/>
        </p:nvSpPr>
        <p:spPr>
          <a:xfrm>
            <a:off x="487680" y="1584960"/>
            <a:ext cx="3535680" cy="914400"/>
          </a:xfrm>
          <a:prstGeom prst="rect">
            <a:avLst/>
          </a:prstGeom>
          <a:noFill/>
          <a:ln/>
        </p:spPr>
        <p:txBody>
          <a:bodyPr wrap="square" rtlCol="0" anchor="ctr"/>
          <a:lstStyle/>
          <a:p>
            <a:pPr algn="ctr"/>
            <a:r>
              <a:rPr lang="en-US" sz="4267" b="1" dirty="0">
                <a:solidFill>
                  <a:srgbClr val="92D050"/>
                </a:solidFill>
                <a:latin typeface="Calibri" pitchFamily="34" charset="0"/>
                <a:ea typeface="Calibri" pitchFamily="34" charset="-122"/>
                <a:cs typeface="Calibri" pitchFamily="34" charset="-120"/>
              </a:rPr>
              <a:t>1 in 5</a:t>
            </a:r>
            <a:endParaRPr lang="en-US" sz="4267" dirty="0">
              <a:solidFill>
                <a:srgbClr val="92D050"/>
              </a:solidFill>
            </a:endParaRPr>
          </a:p>
        </p:txBody>
      </p:sp>
      <p:sp>
        <p:nvSpPr>
          <p:cNvPr id="8" name="Text 6"/>
          <p:cNvSpPr/>
          <p:nvPr/>
        </p:nvSpPr>
        <p:spPr>
          <a:xfrm>
            <a:off x="487680" y="2499360"/>
            <a:ext cx="3535680" cy="670560"/>
          </a:xfrm>
          <a:prstGeom prst="rect">
            <a:avLst/>
          </a:prstGeom>
          <a:noFill/>
          <a:ln/>
        </p:spPr>
        <p:txBody>
          <a:bodyPr wrap="square" rtlCol="0" anchor="ctr"/>
          <a:lstStyle/>
          <a:p>
            <a:pPr algn="ctr"/>
            <a:r>
              <a:rPr lang="en-US" sz="1467" dirty="0">
                <a:latin typeface="Calibri" pitchFamily="34" charset="0"/>
                <a:ea typeface="Calibri" pitchFamily="34" charset="-122"/>
                <a:cs typeface="Calibri" pitchFamily="34" charset="-120"/>
              </a:rPr>
              <a:t>Australians affected</a:t>
            </a:r>
            <a:endParaRPr lang="en-US" sz="1467" dirty="0"/>
          </a:p>
          <a:p>
            <a:pPr algn="ctr"/>
            <a:r>
              <a:rPr lang="en-US" sz="1467" dirty="0">
                <a:latin typeface="Calibri" pitchFamily="34" charset="0"/>
                <a:ea typeface="Calibri" pitchFamily="34" charset="-122"/>
                <a:cs typeface="Calibri" pitchFamily="34" charset="-120"/>
              </a:rPr>
              <a:t>annually</a:t>
            </a:r>
            <a:endParaRPr lang="en-US" sz="1467" dirty="0"/>
          </a:p>
        </p:txBody>
      </p:sp>
      <p:sp>
        <p:nvSpPr>
          <p:cNvPr id="9" name="Shape 7"/>
          <p:cNvSpPr/>
          <p:nvPr/>
        </p:nvSpPr>
        <p:spPr>
          <a:xfrm>
            <a:off x="4389120" y="1463040"/>
            <a:ext cx="3535680" cy="1828800"/>
          </a:xfrm>
          <a:prstGeom prst="rect">
            <a:avLst/>
          </a:prstGeom>
          <a:solidFill>
            <a:schemeClr val="accent3">
              <a:lumMod val="20000"/>
              <a:lumOff val="80000"/>
            </a:schemeClr>
          </a:solidFill>
          <a:ln w="12700">
            <a:solidFill>
              <a:schemeClr val="accent1">
                <a:lumMod val="60000"/>
                <a:lumOff val="40000"/>
              </a:schemeClr>
            </a:solidFill>
            <a:prstDash val="solid"/>
          </a:ln>
          <a:effectLst>
            <a:outerShdw blurRad="101600" dist="25400" dir="8100000" algn="bl" rotWithShape="0">
              <a:srgbClr val="000000">
                <a:alpha val="12000"/>
              </a:srgbClr>
            </a:outerShdw>
          </a:effectLst>
        </p:spPr>
        <p:txBody>
          <a:bodyPr/>
          <a:lstStyle/>
          <a:p>
            <a:endParaRPr lang="en-AU" sz="2400"/>
          </a:p>
        </p:txBody>
      </p:sp>
      <p:sp>
        <p:nvSpPr>
          <p:cNvPr id="11" name="Text 9"/>
          <p:cNvSpPr/>
          <p:nvPr/>
        </p:nvSpPr>
        <p:spPr>
          <a:xfrm>
            <a:off x="4389120" y="1584960"/>
            <a:ext cx="3535680" cy="914400"/>
          </a:xfrm>
          <a:prstGeom prst="rect">
            <a:avLst/>
          </a:prstGeom>
          <a:noFill/>
          <a:ln/>
        </p:spPr>
        <p:txBody>
          <a:bodyPr wrap="square" rtlCol="0" anchor="ctr"/>
          <a:lstStyle/>
          <a:p>
            <a:pPr algn="ctr"/>
            <a:r>
              <a:rPr lang="en-US" sz="4267" b="1" dirty="0">
                <a:solidFill>
                  <a:srgbClr val="C00000"/>
                </a:solidFill>
                <a:latin typeface="Calibri" pitchFamily="34" charset="0"/>
                <a:ea typeface="Calibri" pitchFamily="34" charset="-122"/>
                <a:cs typeface="Calibri" pitchFamily="34" charset="-120"/>
              </a:rPr>
              <a:t>42%</a:t>
            </a:r>
            <a:endParaRPr lang="en-US" sz="4267" dirty="0">
              <a:solidFill>
                <a:srgbClr val="C00000"/>
              </a:solidFill>
            </a:endParaRPr>
          </a:p>
        </p:txBody>
      </p:sp>
      <p:sp>
        <p:nvSpPr>
          <p:cNvPr id="12" name="Text 10"/>
          <p:cNvSpPr/>
          <p:nvPr/>
        </p:nvSpPr>
        <p:spPr>
          <a:xfrm>
            <a:off x="4389120" y="2499360"/>
            <a:ext cx="3535680" cy="670560"/>
          </a:xfrm>
          <a:prstGeom prst="rect">
            <a:avLst/>
          </a:prstGeom>
          <a:noFill/>
          <a:ln/>
        </p:spPr>
        <p:txBody>
          <a:bodyPr wrap="square" rtlCol="0" anchor="ctr"/>
          <a:lstStyle/>
          <a:p>
            <a:pPr algn="ctr"/>
            <a:r>
              <a:rPr lang="en-US" sz="1467" dirty="0">
                <a:latin typeface="Calibri" pitchFamily="34" charset="0"/>
                <a:ea typeface="Calibri" pitchFamily="34" charset="-122"/>
                <a:cs typeface="Calibri" pitchFamily="34" charset="-120"/>
              </a:rPr>
              <a:t>Lifetime prevalence</a:t>
            </a:r>
            <a:endParaRPr lang="en-US" sz="1467" dirty="0"/>
          </a:p>
          <a:p>
            <a:pPr algn="ctr"/>
            <a:r>
              <a:rPr lang="en-US" sz="1467" dirty="0">
                <a:latin typeface="Calibri" pitchFamily="34" charset="0"/>
                <a:ea typeface="Calibri" pitchFamily="34" charset="-122"/>
                <a:cs typeface="Calibri" pitchFamily="34" charset="-120"/>
              </a:rPr>
              <a:t>in Australia</a:t>
            </a:r>
            <a:endParaRPr lang="en-US" sz="1467" dirty="0"/>
          </a:p>
        </p:txBody>
      </p:sp>
      <p:sp>
        <p:nvSpPr>
          <p:cNvPr id="13" name="Shape 11"/>
          <p:cNvSpPr/>
          <p:nvPr/>
        </p:nvSpPr>
        <p:spPr>
          <a:xfrm>
            <a:off x="8290560" y="1463040"/>
            <a:ext cx="3535680" cy="1828800"/>
          </a:xfrm>
          <a:prstGeom prst="rect">
            <a:avLst/>
          </a:prstGeom>
          <a:solidFill>
            <a:schemeClr val="accent3">
              <a:lumMod val="20000"/>
              <a:lumOff val="80000"/>
            </a:schemeClr>
          </a:solidFill>
          <a:ln w="12700">
            <a:solidFill>
              <a:schemeClr val="accent1">
                <a:lumMod val="60000"/>
                <a:lumOff val="40000"/>
              </a:schemeClr>
            </a:solidFill>
            <a:prstDash val="solid"/>
          </a:ln>
          <a:effectLst>
            <a:outerShdw blurRad="101600" dist="25400" dir="8100000" algn="bl" rotWithShape="0">
              <a:srgbClr val="000000">
                <a:alpha val="12000"/>
              </a:srgbClr>
            </a:outerShdw>
          </a:effectLst>
        </p:spPr>
        <p:txBody>
          <a:bodyPr/>
          <a:lstStyle/>
          <a:p>
            <a:endParaRPr lang="en-AU" sz="2400"/>
          </a:p>
        </p:txBody>
      </p:sp>
      <p:sp>
        <p:nvSpPr>
          <p:cNvPr id="15" name="Text 13"/>
          <p:cNvSpPr/>
          <p:nvPr/>
        </p:nvSpPr>
        <p:spPr>
          <a:xfrm>
            <a:off x="8290560" y="1584960"/>
            <a:ext cx="3535680" cy="914400"/>
          </a:xfrm>
          <a:prstGeom prst="rect">
            <a:avLst/>
          </a:prstGeom>
          <a:noFill/>
          <a:ln/>
        </p:spPr>
        <p:txBody>
          <a:bodyPr wrap="square" rtlCol="0" anchor="ctr"/>
          <a:lstStyle/>
          <a:p>
            <a:pPr algn="ctr"/>
            <a:r>
              <a:rPr lang="en-US" sz="4267" b="1" dirty="0">
                <a:solidFill>
                  <a:srgbClr val="F0B429"/>
                </a:solidFill>
                <a:latin typeface="Calibri" pitchFamily="34" charset="0"/>
                <a:ea typeface="Calibri" pitchFamily="34" charset="-122"/>
                <a:cs typeface="Calibri" pitchFamily="34" charset="-120"/>
              </a:rPr>
              <a:t>75%</a:t>
            </a:r>
            <a:endParaRPr lang="en-US" sz="4267" dirty="0"/>
          </a:p>
        </p:txBody>
      </p:sp>
      <p:sp>
        <p:nvSpPr>
          <p:cNvPr id="16" name="Text 14"/>
          <p:cNvSpPr/>
          <p:nvPr/>
        </p:nvSpPr>
        <p:spPr>
          <a:xfrm>
            <a:off x="8290560" y="2499360"/>
            <a:ext cx="3535680" cy="670560"/>
          </a:xfrm>
          <a:prstGeom prst="rect">
            <a:avLst/>
          </a:prstGeom>
          <a:noFill/>
          <a:ln/>
        </p:spPr>
        <p:txBody>
          <a:bodyPr wrap="square" rtlCol="0" anchor="ctr"/>
          <a:lstStyle/>
          <a:p>
            <a:pPr algn="ctr"/>
            <a:r>
              <a:rPr lang="en-US" sz="1467" dirty="0">
                <a:latin typeface="Calibri" pitchFamily="34" charset="0"/>
                <a:ea typeface="Calibri" pitchFamily="34" charset="-122"/>
                <a:cs typeface="Calibri" pitchFamily="34" charset="-120"/>
              </a:rPr>
              <a:t>Onset before</a:t>
            </a:r>
            <a:endParaRPr lang="en-US" sz="1467" dirty="0"/>
          </a:p>
          <a:p>
            <a:pPr algn="ctr"/>
            <a:r>
              <a:rPr lang="en-US" sz="1467" dirty="0">
                <a:latin typeface="Calibri" pitchFamily="34" charset="0"/>
                <a:ea typeface="Calibri" pitchFamily="34" charset="-122"/>
                <a:cs typeface="Calibri" pitchFamily="34" charset="-120"/>
              </a:rPr>
              <a:t>age 25</a:t>
            </a:r>
            <a:endParaRPr lang="en-US" sz="1467" dirty="0"/>
          </a:p>
        </p:txBody>
      </p:sp>
      <p:sp>
        <p:nvSpPr>
          <p:cNvPr id="17" name="Text 15"/>
          <p:cNvSpPr/>
          <p:nvPr/>
        </p:nvSpPr>
        <p:spPr>
          <a:xfrm>
            <a:off x="487680" y="3683726"/>
            <a:ext cx="11216640" cy="2103120"/>
          </a:xfrm>
          <a:prstGeom prst="rect">
            <a:avLst/>
          </a:prstGeom>
          <a:noFill/>
          <a:ln/>
        </p:spPr>
        <p:txBody>
          <a:bodyPr wrap="square" rtlCol="0" anchor="t"/>
          <a:lstStyle/>
          <a:p>
            <a:pPr marL="457189" indent="-457189">
              <a:buSzPct val="100000"/>
              <a:buChar char="•"/>
            </a:pPr>
            <a:r>
              <a:rPr lang="en-US" dirty="0">
                <a:solidFill>
                  <a:srgbClr val="0D1B2A"/>
                </a:solidFill>
                <a:latin typeface="Calibri" pitchFamily="34" charset="0"/>
                <a:ea typeface="Calibri" pitchFamily="34" charset="-122"/>
                <a:cs typeface="Calibri" pitchFamily="34" charset="-120"/>
              </a:rPr>
              <a:t>Mental disorders are not random events — they are early-life, long-tail liabilities</a:t>
            </a:r>
            <a:endParaRPr lang="en-US" dirty="0"/>
          </a:p>
          <a:p>
            <a:pPr marL="457189" indent="-457189">
              <a:buSzPct val="100000"/>
              <a:buChar char="•"/>
            </a:pPr>
            <a:r>
              <a:rPr lang="en-US" dirty="0">
                <a:solidFill>
                  <a:srgbClr val="0D1B2A"/>
                </a:solidFill>
                <a:latin typeface="Calibri" pitchFamily="34" charset="0"/>
                <a:ea typeface="Calibri" pitchFamily="34" charset="-122"/>
                <a:cs typeface="Calibri" pitchFamily="34" charset="-120"/>
              </a:rPr>
              <a:t>Chronic, recurrent, and persistent — not discrete injuries</a:t>
            </a:r>
            <a:endParaRPr lang="en-US" dirty="0"/>
          </a:p>
          <a:p>
            <a:pPr marL="457189" indent="-457189">
              <a:buSzPct val="100000"/>
              <a:buChar char="•"/>
            </a:pPr>
            <a:r>
              <a:rPr lang="en-US" dirty="0">
                <a:solidFill>
                  <a:srgbClr val="0D1B2A"/>
                </a:solidFill>
                <a:latin typeface="Calibri" pitchFamily="34" charset="0"/>
                <a:ea typeface="Calibri" pitchFamily="34" charset="-122"/>
                <a:cs typeface="Calibri" pitchFamily="34" charset="-120"/>
              </a:rPr>
              <a:t>Now a leading driver of Income Protection and TPD claims</a:t>
            </a:r>
            <a:endParaRPr lang="en-US" dirty="0"/>
          </a:p>
          <a:p>
            <a:pPr marL="457189" indent="-457189">
              <a:buSzPct val="100000"/>
              <a:buChar char="•"/>
            </a:pPr>
            <a:r>
              <a:rPr lang="en-US" dirty="0">
                <a:solidFill>
                  <a:srgbClr val="0D1B2A"/>
                </a:solidFill>
                <a:latin typeface="Calibri" pitchFamily="34" charset="0"/>
                <a:ea typeface="Calibri" pitchFamily="34" charset="-122"/>
                <a:cs typeface="Calibri" pitchFamily="34" charset="-120"/>
              </a:rPr>
              <a:t>Risk is front-loaded: disproportionately concentrated in adolescence and young adulthood</a:t>
            </a:r>
          </a:p>
          <a:p>
            <a:pPr marL="457189" indent="-457189">
              <a:buSzPct val="100000"/>
              <a:buChar char="•"/>
            </a:pPr>
            <a:r>
              <a:rPr lang="en-US" dirty="0">
                <a:latin typeface="Calibri" pitchFamily="34" charset="0"/>
                <a:ea typeface="Calibri" pitchFamily="34" charset="-122"/>
                <a:cs typeface="Calibri" pitchFamily="34" charset="-120"/>
              </a:rPr>
              <a:t>Yet insurance products are built on a late-onset, physical impairment paradigm</a:t>
            </a:r>
            <a:endParaRPr lang="en-US" dirty="0"/>
          </a:p>
        </p:txBody>
      </p:sp>
      <p:sp>
        <p:nvSpPr>
          <p:cNvPr id="20" name="Title 1">
            <a:extLst>
              <a:ext uri="{FF2B5EF4-FFF2-40B4-BE49-F238E27FC236}">
                <a16:creationId xmlns:a16="http://schemas.microsoft.com/office/drawing/2014/main" id="{657A4C2C-C169-00B2-E0E1-6146BF06B6B0}"/>
              </a:ext>
            </a:extLst>
          </p:cNvPr>
          <p:cNvSpPr txBox="1">
            <a:spLocks/>
          </p:cNvSpPr>
          <p:nvPr/>
        </p:nvSpPr>
        <p:spPr>
          <a:xfrm>
            <a:off x="318999" y="586470"/>
            <a:ext cx="11554001" cy="1016070"/>
          </a:xfrm>
          <a:prstGeom prst="rect">
            <a:avLst/>
          </a:prstGeom>
        </p:spPr>
        <p:txBody>
          <a:bodyPr/>
          <a:lstStyle>
            <a:lvl1pPr algn="l" defTabSz="914400" rtl="0" eaLnBrk="1" latinLnBrk="0" hangingPunct="1">
              <a:lnSpc>
                <a:spcPct val="90000"/>
              </a:lnSpc>
              <a:spcBef>
                <a:spcPct val="0"/>
              </a:spcBef>
              <a:buNone/>
              <a:defRPr sz="3100" b="0" i="0" kern="1200">
                <a:solidFill>
                  <a:schemeClr val="tx1"/>
                </a:solidFill>
                <a:latin typeface="Calibri" panose="020F0502020204030204" pitchFamily="34" charset="0"/>
                <a:ea typeface="+mj-ea"/>
                <a:cs typeface="+mj-cs"/>
              </a:defRPr>
            </a:lvl1pPr>
          </a:lstStyle>
          <a:p>
            <a:r>
              <a:rPr lang="en-AU" b="1" dirty="0"/>
              <a:t>Motivation</a:t>
            </a:r>
          </a:p>
        </p:txBody>
      </p:sp>
      <p:sp>
        <p:nvSpPr>
          <p:cNvPr id="30" name="Source Note"/>
          <p:cNvSpPr txBox="1"/>
          <p:nvPr/>
        </p:nvSpPr>
        <p:spPr>
          <a:xfrm>
            <a:off x="487680" y="5690000"/>
            <a:ext cx="11216640" cy="380000"/>
          </a:xfrm>
          <a:prstGeom prst="rect">
            <a:avLst/>
          </a:prstGeom>
          <a:noFill/>
          <a:ln/>
        </p:spPr>
        <p:txBody>
          <a:bodyPr wrap="square" rtlCol="0" anchor="b"/>
          <a:lstStyle/>
          <a:p>
            <a:r>
              <a:rPr lang="en-AU" sz="1000" i="1" dirty="0">
                <a:solidFill>
                  <a:srgbClr val="666666"/>
                </a:solidFill>
                <a:latin typeface="Calibri" pitchFamily="34" charset="0"/>
                <a:ea typeface="Calibri" pitchFamily="34" charset="-122"/>
                <a:cs typeface="Calibri" pitchFamily="34" charset="-120"/>
              </a:rPr>
              <a:t>Sources: Australian Institute of Health and Welfare (AIHW), Mental Health Services in Australia, 2022; Australian Bureau of Statistics (ABS), National Study of Mental Health and Wellbeing, 2022; McGorry et al. (2007), The Royal Australian and New Zealand Journal of Psychiatry.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595F5-0492-2D73-55B5-9144C9EF3C04}"/>
              </a:ext>
            </a:extLst>
          </p:cNvPr>
          <p:cNvSpPr>
            <a:spLocks noGrp="1"/>
          </p:cNvSpPr>
          <p:nvPr>
            <p:ph type="title"/>
          </p:nvPr>
        </p:nvSpPr>
        <p:spPr>
          <a:xfrm>
            <a:off x="326848" y="474011"/>
            <a:ext cx="11554001" cy="1016070"/>
          </a:xfrm>
        </p:spPr>
        <p:txBody>
          <a:bodyPr/>
          <a:lstStyle/>
          <a:p>
            <a:r>
              <a:rPr lang="en-US" sz="3600" b="1" dirty="0">
                <a:latin typeface="Calibri" panose="020F0502020204030204" pitchFamily="34" charset="0"/>
                <a:ea typeface="Calibri" pitchFamily="34" charset="-122"/>
                <a:cs typeface="Calibri" pitchFamily="34" charset="-120"/>
              </a:rPr>
              <a:t>Related Research</a:t>
            </a:r>
          </a:p>
        </p:txBody>
      </p:sp>
      <p:sp>
        <p:nvSpPr>
          <p:cNvPr id="4" name="Slide Number Placeholder 3">
            <a:extLst>
              <a:ext uri="{FF2B5EF4-FFF2-40B4-BE49-F238E27FC236}">
                <a16:creationId xmlns:a16="http://schemas.microsoft.com/office/drawing/2014/main" id="{B7B28B22-AC3B-D3BF-C79F-3F3E4E6A70EC}"/>
              </a:ext>
            </a:extLst>
          </p:cNvPr>
          <p:cNvSpPr>
            <a:spLocks noGrp="1"/>
          </p:cNvSpPr>
          <p:nvPr>
            <p:ph type="sldNum" sz="quarter" idx="12"/>
          </p:nvPr>
        </p:nvSpPr>
        <p:spPr/>
        <p:txBody>
          <a:bodyPr/>
          <a:lstStyle/>
          <a:p>
            <a:fld id="{741AFF56-1126-4107-9C02-BC0EFBF16431}" type="slidenum">
              <a:rPr lang="en-GB" smtClean="0"/>
              <a:t>4</a:t>
            </a:fld>
            <a:endParaRPr lang="en-GB"/>
          </a:p>
        </p:txBody>
      </p:sp>
      <p:pic>
        <p:nvPicPr>
          <p:cNvPr id="6" name="Picture 5">
            <a:extLst>
              <a:ext uri="{FF2B5EF4-FFF2-40B4-BE49-F238E27FC236}">
                <a16:creationId xmlns:a16="http://schemas.microsoft.com/office/drawing/2014/main" id="{85191EE8-A15E-D8A3-DAA9-4633CA25F0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1" y="1269935"/>
            <a:ext cx="6404883" cy="4318130"/>
          </a:xfrm>
          <a:prstGeom prst="rect">
            <a:avLst/>
          </a:prstGeom>
        </p:spPr>
      </p:pic>
      <p:pic>
        <p:nvPicPr>
          <p:cNvPr id="8" name="Picture 7">
            <a:extLst>
              <a:ext uri="{FF2B5EF4-FFF2-40B4-BE49-F238E27FC236}">
                <a16:creationId xmlns:a16="http://schemas.microsoft.com/office/drawing/2014/main" id="{E7E77376-6176-E0D8-A8D1-F3F68185ED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6595" y="1016571"/>
            <a:ext cx="4643692" cy="4859383"/>
          </a:xfrm>
          <a:prstGeom prst="rect">
            <a:avLst/>
          </a:prstGeom>
        </p:spPr>
      </p:pic>
      <p:sp>
        <p:nvSpPr>
          <p:cNvPr id="30" name="Source Note"/>
          <p:cNvSpPr txBox="1"/>
          <p:nvPr/>
        </p:nvSpPr>
        <p:spPr>
          <a:xfrm>
            <a:off x="1800000" y="6050000"/>
            <a:ext cx="10082849" cy="380000"/>
          </a:xfrm>
          <a:prstGeom prst="rect">
            <a:avLst/>
          </a:prstGeom>
          <a:noFill/>
          <a:ln/>
        </p:spPr>
        <p:txBody>
          <a:bodyPr wrap="square" rtlCol="0" anchor="b"/>
          <a:lstStyle/>
          <a:p>
            <a:r>
              <a:rPr lang="en-AU" sz="1000" i="1" dirty="0">
                <a:solidFill>
                  <a:srgbClr val="666666"/>
                </a:solidFill>
                <a:latin typeface="Calibri" pitchFamily="34" charset="0"/>
                <a:ea typeface="Calibri" pitchFamily="34" charset="-122"/>
                <a:cs typeface="Calibri" pitchFamily="34" charset="-120"/>
              </a:rPr>
              <a:t>Sources: Actuaries Institute (2025), The Mental Health Financial Safety Net: Unifying Australia’s Fragmented Systems, November 2025; Society of Actuaries Research Institute &amp; Actuaries Institute (2025), Mental Health Underwriting, May 2025.</a:t>
            </a:r>
          </a:p>
        </p:txBody>
      </p:sp>
    </p:spTree>
    <p:extLst>
      <p:ext uri="{BB962C8B-B14F-4D97-AF65-F5344CB8AC3E}">
        <p14:creationId xmlns:p14="http://schemas.microsoft.com/office/powerpoint/2010/main" val="230200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8E35574-BC4C-2986-F4E5-5A5202295D7F}"/>
              </a:ext>
            </a:extLst>
          </p:cNvPr>
          <p:cNvSpPr>
            <a:spLocks noGrp="1"/>
          </p:cNvSpPr>
          <p:nvPr>
            <p:ph type="sldNum" sz="quarter" idx="12"/>
          </p:nvPr>
        </p:nvSpPr>
        <p:spPr/>
        <p:txBody>
          <a:bodyPr/>
          <a:lstStyle/>
          <a:p>
            <a:fld id="{741AFF56-1126-4107-9C02-BC0EFBF16431}" type="slidenum">
              <a:rPr lang="en-GB" smtClean="0"/>
              <a:t>5</a:t>
            </a:fld>
            <a:endParaRPr lang="en-GB"/>
          </a:p>
        </p:txBody>
      </p:sp>
      <p:sp>
        <p:nvSpPr>
          <p:cNvPr id="5" name="Title 1">
            <a:extLst>
              <a:ext uri="{FF2B5EF4-FFF2-40B4-BE49-F238E27FC236}">
                <a16:creationId xmlns:a16="http://schemas.microsoft.com/office/drawing/2014/main" id="{B0A660D3-08CC-3E65-CC32-0D64B593297D}"/>
              </a:ext>
            </a:extLst>
          </p:cNvPr>
          <p:cNvSpPr txBox="1">
            <a:spLocks/>
          </p:cNvSpPr>
          <p:nvPr/>
        </p:nvSpPr>
        <p:spPr>
          <a:xfrm>
            <a:off x="326849" y="300915"/>
            <a:ext cx="5403810" cy="1232435"/>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i="0" kern="1200">
                <a:solidFill>
                  <a:schemeClr val="tx1"/>
                </a:solidFill>
                <a:latin typeface="Calibri" panose="020F0502020204030204" pitchFamily="34" charset="0"/>
                <a:ea typeface="Calibri" pitchFamily="34" charset="-122"/>
                <a:cs typeface="Calibri" pitchFamily="34" charset="-120"/>
              </a:defRPr>
            </a:lvl1pPr>
          </a:lstStyle>
          <a:p>
            <a:r>
              <a:rPr lang="en-US" b="1" dirty="0"/>
              <a:t>International Insights</a:t>
            </a:r>
          </a:p>
        </p:txBody>
      </p:sp>
      <p:sp>
        <p:nvSpPr>
          <p:cNvPr id="6" name="Slide Number Placeholder 3">
            <a:extLst>
              <a:ext uri="{FF2B5EF4-FFF2-40B4-BE49-F238E27FC236}">
                <a16:creationId xmlns:a16="http://schemas.microsoft.com/office/drawing/2014/main" id="{AD6CCAA3-1498-6556-5B82-E69A9DC80CEC}"/>
              </a:ext>
            </a:extLst>
          </p:cNvPr>
          <p:cNvSpPr txBox="1">
            <a:spLocks/>
          </p:cNvSpPr>
          <p:nvPr/>
        </p:nvSpPr>
        <p:spPr>
          <a:xfrm>
            <a:off x="11467577" y="6400800"/>
            <a:ext cx="416447" cy="186484"/>
          </a:xfrm>
          <a:prstGeom prst="rect">
            <a:avLst/>
          </a:prstGeom>
        </p:spPr>
        <p:txBody>
          <a:bodyPr vert="horz" lIns="0" tIns="0" rIns="0" bIns="0" rtlCol="0" anchor="b" anchorCtr="0">
            <a:normAutofit/>
          </a:bodyPr>
          <a:lstStyle>
            <a:defPPr>
              <a:defRPr lang="en-US"/>
            </a:defPPr>
            <a:lvl1pPr marL="0" algn="r" defTabSz="914400" rtl="0" eaLnBrk="1" latinLnBrk="0" hangingPunct="1">
              <a:defRPr sz="1000" b="0" i="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Calibri" panose="020F0502020204030204" pitchFamily="34" charset="0"/>
                <a:ea typeface="+mn-ea"/>
                <a:cs typeface="+mn-cs"/>
              </a:defRPr>
            </a:lvl2pPr>
            <a:lvl3pPr marL="914400" algn="l" defTabSz="914400" rtl="0" eaLnBrk="1" latinLnBrk="0" hangingPunct="1">
              <a:defRPr sz="1800" kern="1200">
                <a:solidFill>
                  <a:schemeClr val="tx1"/>
                </a:solidFill>
                <a:latin typeface="Calibri" panose="020F0502020204030204" pitchFamily="34" charset="0"/>
                <a:ea typeface="+mn-ea"/>
                <a:cs typeface="+mn-cs"/>
              </a:defRPr>
            </a:lvl3pPr>
            <a:lvl4pPr marL="1371600" algn="l" defTabSz="914400" rtl="0" eaLnBrk="1" latinLnBrk="0" hangingPunct="1">
              <a:defRPr sz="1800" kern="1200">
                <a:solidFill>
                  <a:schemeClr val="tx1"/>
                </a:solidFill>
                <a:latin typeface="Calibri" panose="020F0502020204030204" pitchFamily="34" charset="0"/>
                <a:ea typeface="+mn-ea"/>
                <a:cs typeface="+mn-cs"/>
              </a:defRPr>
            </a:lvl4pPr>
            <a:lvl5pPr marL="1828800" algn="l" defTabSz="914400" rtl="0" eaLnBrk="1" latinLnBrk="0" hangingPunct="1">
              <a:defRPr sz="1800" kern="1200">
                <a:solidFill>
                  <a:schemeClr val="tx1"/>
                </a:solidFill>
                <a:latin typeface="Calibri" panose="020F0502020204030204" pitchFamily="34" charset="0"/>
                <a:ea typeface="+mn-ea"/>
                <a:cs typeface="+mn-cs"/>
              </a:defRPr>
            </a:lvl5pPr>
            <a:lvl6pPr marL="2286000" algn="l" defTabSz="914400" rtl="0" eaLnBrk="1" latinLnBrk="0" hangingPunct="1">
              <a:defRPr sz="1800" kern="1200">
                <a:solidFill>
                  <a:schemeClr val="tx1"/>
                </a:solidFill>
                <a:latin typeface="Calibri" panose="020F0502020204030204" pitchFamily="34" charset="0"/>
                <a:ea typeface="+mn-ea"/>
                <a:cs typeface="+mn-cs"/>
              </a:defRPr>
            </a:lvl6pPr>
            <a:lvl7pPr marL="2743200" algn="l" defTabSz="914400" rtl="0" eaLnBrk="1" latinLnBrk="0" hangingPunct="1">
              <a:defRPr sz="1800" kern="1200">
                <a:solidFill>
                  <a:schemeClr val="tx1"/>
                </a:solidFill>
                <a:latin typeface="Calibri" panose="020F0502020204030204" pitchFamily="34" charset="0"/>
                <a:ea typeface="+mn-ea"/>
                <a:cs typeface="+mn-cs"/>
              </a:defRPr>
            </a:lvl7pPr>
            <a:lvl8pPr marL="3200400" algn="l" defTabSz="914400" rtl="0" eaLnBrk="1" latinLnBrk="0" hangingPunct="1">
              <a:defRPr sz="1800" kern="1200">
                <a:solidFill>
                  <a:schemeClr val="tx1"/>
                </a:solidFill>
                <a:latin typeface="Calibri" panose="020F0502020204030204" pitchFamily="34" charset="0"/>
                <a:ea typeface="+mn-ea"/>
                <a:cs typeface="+mn-cs"/>
              </a:defRPr>
            </a:lvl8pPr>
            <a:lvl9pPr marL="3657600" algn="l" defTabSz="914400" rtl="0" eaLnBrk="1" latinLnBrk="0" hangingPunct="1">
              <a:defRPr sz="1800" kern="1200">
                <a:solidFill>
                  <a:schemeClr val="tx1"/>
                </a:solidFill>
                <a:latin typeface="Calibri" panose="020F0502020204030204" pitchFamily="34" charset="0"/>
                <a:ea typeface="+mn-ea"/>
                <a:cs typeface="+mn-cs"/>
              </a:defRPr>
            </a:lvl9pPr>
          </a:lstStyle>
          <a:p>
            <a:pPr>
              <a:spcAft>
                <a:spcPts val="600"/>
              </a:spcAft>
            </a:pPr>
            <a:fld id="{741AFF56-1126-4107-9C02-BC0EFBF16431}" type="slidenum">
              <a:rPr lang="en-GB" smtClean="0"/>
              <a:pPr>
                <a:spcAft>
                  <a:spcPts val="600"/>
                </a:spcAft>
              </a:pPr>
              <a:t>5</a:t>
            </a:fld>
            <a:endParaRPr lang="en-GB"/>
          </a:p>
        </p:txBody>
      </p:sp>
      <p:sp>
        <p:nvSpPr>
          <p:cNvPr id="7" name="TextBox 6">
            <a:extLst>
              <a:ext uri="{FF2B5EF4-FFF2-40B4-BE49-F238E27FC236}">
                <a16:creationId xmlns:a16="http://schemas.microsoft.com/office/drawing/2014/main" id="{BF0ED93D-B0EE-8688-D2A5-FBDCB75DA674}"/>
              </a:ext>
            </a:extLst>
          </p:cNvPr>
          <p:cNvSpPr txBox="1"/>
          <p:nvPr/>
        </p:nvSpPr>
        <p:spPr>
          <a:xfrm>
            <a:off x="815863" y="3107188"/>
            <a:ext cx="10222251" cy="369332"/>
          </a:xfrm>
          <a:prstGeom prst="rect">
            <a:avLst/>
          </a:prstGeom>
          <a:noFill/>
        </p:spPr>
        <p:txBody>
          <a:bodyPr wrap="square">
            <a:spAutoFit/>
          </a:bodyPr>
          <a:lstStyle/>
          <a:p>
            <a:endParaRPr lang="en-AU" dirty="0"/>
          </a:p>
        </p:txBody>
      </p:sp>
      <p:graphicFrame>
        <p:nvGraphicFramePr>
          <p:cNvPr id="8" name="TextBox 4">
            <a:extLst>
              <a:ext uri="{FF2B5EF4-FFF2-40B4-BE49-F238E27FC236}">
                <a16:creationId xmlns:a16="http://schemas.microsoft.com/office/drawing/2014/main" id="{12C3D8A2-C71D-CCFF-0403-BA22E6AAA9F0}"/>
              </a:ext>
            </a:extLst>
          </p:cNvPr>
          <p:cNvGraphicFramePr/>
          <p:nvPr>
            <p:extLst>
              <p:ext uri="{D42A27DB-BD31-4B8C-83A1-F6EECF244321}">
                <p14:modId xmlns:p14="http://schemas.microsoft.com/office/powerpoint/2010/main" val="3360075161"/>
              </p:ext>
            </p:extLst>
          </p:nvPr>
        </p:nvGraphicFramePr>
        <p:xfrm>
          <a:off x="548368" y="1115875"/>
          <a:ext cx="11528425" cy="5027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 name="Source Note"/>
          <p:cNvSpPr txBox="1"/>
          <p:nvPr/>
        </p:nvSpPr>
        <p:spPr>
          <a:xfrm>
            <a:off x="1800000" y="6200000"/>
            <a:ext cx="9946793" cy="450000"/>
          </a:xfrm>
          <a:prstGeom prst="rect">
            <a:avLst/>
          </a:prstGeom>
          <a:noFill/>
          <a:ln/>
        </p:spPr>
        <p:txBody>
          <a:bodyPr wrap="square" rtlCol="0" anchor="b"/>
          <a:lstStyle/>
          <a:p>
            <a:r>
              <a:rPr lang="en-AU" sz="1000" i="1" dirty="0">
                <a:solidFill>
                  <a:srgbClr val="666666"/>
                </a:solidFill>
                <a:latin typeface="Calibri" pitchFamily="34" charset="0"/>
                <a:ea typeface="Calibri" pitchFamily="34" charset="-122"/>
                <a:cs typeface="Calibri" pitchFamily="34" charset="-120"/>
              </a:rPr>
              <a:t>Sources: Deb et al. (2020), J Health Economics; Rost et al. (2001), Medical Care; WHO World Mental Health Surveys (2004); Kessler et al. (2008), American Journal of Psychiatry.</a:t>
            </a:r>
          </a:p>
        </p:txBody>
      </p:sp>
    </p:spTree>
    <p:extLst>
      <p:ext uri="{BB962C8B-B14F-4D97-AF65-F5344CB8AC3E}">
        <p14:creationId xmlns:p14="http://schemas.microsoft.com/office/powerpoint/2010/main" val="1171225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health care  AI-generated content may be incorrect.">
            <a:extLst>
              <a:ext uri="{FF2B5EF4-FFF2-40B4-BE49-F238E27FC236}">
                <a16:creationId xmlns:a16="http://schemas.microsoft.com/office/drawing/2014/main" id="{C436E82C-08EF-E0E0-7065-019B3095A56B}"/>
              </a:ext>
            </a:extLst>
          </p:cNvPr>
          <p:cNvPicPr>
            <a:picLocks noChangeAspect="1"/>
          </p:cNvPicPr>
          <p:nvPr/>
        </p:nvPicPr>
        <p:blipFill>
          <a:blip r:embed="rId3"/>
          <a:srcRect t="6722"/>
          <a:stretch>
            <a:fillRect/>
          </a:stretch>
        </p:blipFill>
        <p:spPr>
          <a:xfrm>
            <a:off x="1575766" y="1505430"/>
            <a:ext cx="9040465" cy="5048553"/>
          </a:xfrm>
          <a:prstGeom prst="rect">
            <a:avLst/>
          </a:prstGeom>
        </p:spPr>
      </p:pic>
      <p:sp>
        <p:nvSpPr>
          <p:cNvPr id="2" name="Title 1">
            <a:extLst>
              <a:ext uri="{FF2B5EF4-FFF2-40B4-BE49-F238E27FC236}">
                <a16:creationId xmlns:a16="http://schemas.microsoft.com/office/drawing/2014/main" id="{F3CA7AEC-45E5-918A-6BDA-F07BD96AB573}"/>
              </a:ext>
            </a:extLst>
          </p:cNvPr>
          <p:cNvSpPr>
            <a:spLocks noGrp="1"/>
          </p:cNvSpPr>
          <p:nvPr>
            <p:ph type="title"/>
          </p:nvPr>
        </p:nvSpPr>
        <p:spPr>
          <a:xfrm>
            <a:off x="318999" y="586470"/>
            <a:ext cx="11554001" cy="1016070"/>
          </a:xfrm>
        </p:spPr>
        <p:txBody>
          <a:bodyPr/>
          <a:lstStyle/>
          <a:p>
            <a:r>
              <a:rPr lang="en-AU" b="1" dirty="0"/>
              <a:t>Mental Health in Australia </a:t>
            </a:r>
          </a:p>
        </p:txBody>
      </p:sp>
    </p:spTree>
    <p:extLst>
      <p:ext uri="{BB962C8B-B14F-4D97-AF65-F5344CB8AC3E}">
        <p14:creationId xmlns:p14="http://schemas.microsoft.com/office/powerpoint/2010/main" val="1886265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6916-DA4C-7421-56F1-227D7A1CB5EB}"/>
              </a:ext>
            </a:extLst>
          </p:cNvPr>
          <p:cNvSpPr>
            <a:spLocks noGrp="1"/>
          </p:cNvSpPr>
          <p:nvPr>
            <p:ph type="title"/>
          </p:nvPr>
        </p:nvSpPr>
        <p:spPr>
          <a:xfrm>
            <a:off x="318999" y="586470"/>
            <a:ext cx="11554001" cy="1016070"/>
          </a:xfrm>
        </p:spPr>
        <p:txBody>
          <a:bodyPr/>
          <a:lstStyle/>
          <a:p>
            <a:r>
              <a:rPr lang="en-AU" b="1" dirty="0"/>
              <a:t>Mental Health in Australia (2) </a:t>
            </a:r>
          </a:p>
        </p:txBody>
      </p:sp>
      <p:sp>
        <p:nvSpPr>
          <p:cNvPr id="4" name="TextBox 3">
            <a:extLst>
              <a:ext uri="{FF2B5EF4-FFF2-40B4-BE49-F238E27FC236}">
                <a16:creationId xmlns:a16="http://schemas.microsoft.com/office/drawing/2014/main" id="{AF237E88-4AD2-3962-F144-003101FB3409}"/>
              </a:ext>
            </a:extLst>
          </p:cNvPr>
          <p:cNvSpPr txBox="1"/>
          <p:nvPr/>
        </p:nvSpPr>
        <p:spPr>
          <a:xfrm>
            <a:off x="3260466" y="1722656"/>
            <a:ext cx="4236098" cy="2585323"/>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libri" panose="020F0502020204030204" pitchFamily="34" charset="0"/>
              </a:rPr>
              <a:t>38.8% of people aged 16–24 years had a 12-month mental disorder</a:t>
            </a:r>
          </a:p>
          <a:p>
            <a:pPr marL="285750" indent="-285750">
              <a:buFont typeface="Arial" panose="020B0604020202020204" pitchFamily="34" charset="0"/>
              <a:buChar char="•"/>
            </a:pPr>
            <a:r>
              <a:rPr lang="en-US" dirty="0">
                <a:latin typeface="Calibri" panose="020F0502020204030204" pitchFamily="34" charset="0"/>
              </a:rPr>
              <a:t>42.9% of people aged 16–85 years had experienced a mental disorder at some time in their life</a:t>
            </a:r>
          </a:p>
          <a:p>
            <a:endParaRPr lang="en-US" dirty="0">
              <a:latin typeface="Calibri" panose="020F0502020204030204" pitchFamily="34" charset="0"/>
            </a:endParaRPr>
          </a:p>
          <a:p>
            <a:pPr marL="285750" indent="-285750">
              <a:buFont typeface="Arial" panose="020B0604020202020204" pitchFamily="34" charset="0"/>
              <a:buChar char="•"/>
            </a:pPr>
            <a:r>
              <a:rPr lang="en-US" dirty="0">
                <a:latin typeface="Calibri" panose="020F0502020204030204" pitchFamily="34" charset="0"/>
              </a:rPr>
              <a:t> 21.5% of people had a 12-month mental disorder</a:t>
            </a:r>
            <a:br>
              <a:rPr lang="en-US" dirty="0">
                <a:latin typeface="Calibri" panose="020F0502020204030204" pitchFamily="34" charset="0"/>
              </a:rPr>
            </a:br>
            <a:endParaRPr lang="en-AU" dirty="0">
              <a:latin typeface="Calibri" panose="020F0502020204030204" pitchFamily="34" charset="0"/>
            </a:endParaRPr>
          </a:p>
        </p:txBody>
      </p:sp>
      <p:graphicFrame>
        <p:nvGraphicFramePr>
          <p:cNvPr id="7" name="Chart 6">
            <a:extLst>
              <a:ext uri="{FF2B5EF4-FFF2-40B4-BE49-F238E27FC236}">
                <a16:creationId xmlns:a16="http://schemas.microsoft.com/office/drawing/2014/main" id="{6F647B8D-D763-B39A-84D0-94E8431A84D0}"/>
              </a:ext>
            </a:extLst>
          </p:cNvPr>
          <p:cNvGraphicFramePr/>
          <p:nvPr>
            <p:extLst>
              <p:ext uri="{D42A27DB-BD31-4B8C-83A1-F6EECF244321}">
                <p14:modId xmlns:p14="http://schemas.microsoft.com/office/powerpoint/2010/main" val="2484267958"/>
              </p:ext>
            </p:extLst>
          </p:nvPr>
        </p:nvGraphicFramePr>
        <p:xfrm>
          <a:off x="-198142" y="1662005"/>
          <a:ext cx="3937000" cy="345863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A50DD82F-B520-0A30-D600-BE8B0C306492}"/>
              </a:ext>
            </a:extLst>
          </p:cNvPr>
          <p:cNvSpPr txBox="1"/>
          <p:nvPr/>
        </p:nvSpPr>
        <p:spPr>
          <a:xfrm>
            <a:off x="4216401" y="4610776"/>
            <a:ext cx="3298629" cy="2031325"/>
          </a:xfrm>
          <a:prstGeom prst="rect">
            <a:avLst/>
          </a:prstGeom>
          <a:noFill/>
        </p:spPr>
        <p:txBody>
          <a:bodyPr wrap="square" rtlCol="0">
            <a:spAutoFit/>
          </a:bodyPr>
          <a:lstStyle/>
          <a:p>
            <a:r>
              <a:rPr lang="en-AU" dirty="0">
                <a:latin typeface="Calibri" panose="020F0502020204030204" pitchFamily="34" charset="0"/>
              </a:rPr>
              <a:t>Most common illness in the past 12 months :</a:t>
            </a:r>
          </a:p>
          <a:p>
            <a:pPr marL="285750" indent="-285750">
              <a:buFont typeface="Arial" panose="020B0604020202020204" pitchFamily="34" charset="0"/>
              <a:buChar char="•"/>
            </a:pPr>
            <a:r>
              <a:rPr lang="en-AU" dirty="0">
                <a:latin typeface="Calibri" panose="020F0502020204030204" pitchFamily="34" charset="0"/>
              </a:rPr>
              <a:t>17% anxiety</a:t>
            </a:r>
          </a:p>
          <a:p>
            <a:pPr marL="285750" indent="-285750">
              <a:buFont typeface="Arial" panose="020B0604020202020204" pitchFamily="34" charset="0"/>
              <a:buChar char="•"/>
            </a:pPr>
            <a:r>
              <a:rPr lang="en-AU" dirty="0">
                <a:latin typeface="Calibri" panose="020F0502020204030204" pitchFamily="34" charset="0"/>
              </a:rPr>
              <a:t>8% affective (mood disorder, depression, bipolar)</a:t>
            </a:r>
          </a:p>
          <a:p>
            <a:pPr marL="285750" indent="-285750">
              <a:buFont typeface="Arial" panose="020B0604020202020204" pitchFamily="34" charset="0"/>
              <a:buChar char="•"/>
            </a:pPr>
            <a:r>
              <a:rPr lang="en-AU" dirty="0">
                <a:latin typeface="Calibri" panose="020F0502020204030204" pitchFamily="34" charset="0"/>
              </a:rPr>
              <a:t>3% substance use</a:t>
            </a:r>
          </a:p>
          <a:p>
            <a:r>
              <a:rPr lang="en-AU" dirty="0">
                <a:latin typeface="Calibri" panose="020F0502020204030204" pitchFamily="34" charset="0"/>
              </a:rPr>
              <a:t>(of population)</a:t>
            </a:r>
          </a:p>
        </p:txBody>
      </p:sp>
      <p:sp>
        <p:nvSpPr>
          <p:cNvPr id="9" name="TextBox 8">
            <a:extLst>
              <a:ext uri="{FF2B5EF4-FFF2-40B4-BE49-F238E27FC236}">
                <a16:creationId xmlns:a16="http://schemas.microsoft.com/office/drawing/2014/main" id="{F10F31C4-1EB7-DA9C-EFC6-8C14293507A9}"/>
              </a:ext>
            </a:extLst>
          </p:cNvPr>
          <p:cNvSpPr txBox="1"/>
          <p:nvPr/>
        </p:nvSpPr>
        <p:spPr>
          <a:xfrm>
            <a:off x="7974107" y="3327400"/>
            <a:ext cx="4066334" cy="3631763"/>
          </a:xfrm>
          <a:prstGeom prst="rect">
            <a:avLst/>
          </a:prstGeom>
          <a:noFill/>
        </p:spPr>
        <p:txBody>
          <a:bodyPr wrap="square" rtlCol="0">
            <a:spAutoFit/>
          </a:bodyPr>
          <a:lstStyle/>
          <a:p>
            <a:r>
              <a:rPr lang="en-AU" sz="1400" dirty="0">
                <a:latin typeface="Calibri" panose="020F0502020204030204" pitchFamily="34" charset="0"/>
              </a:rPr>
              <a:t> </a:t>
            </a:r>
            <a:r>
              <a:rPr lang="en-AU" sz="1400" u="sng" dirty="0">
                <a:latin typeface="Calibri" panose="020F0502020204030204" pitchFamily="34" charset="0"/>
                <a:hlinkClick r:id="rId4"/>
              </a:rPr>
              <a:t>Australian Child and Adolescent Survey of Mental Health and Wellbeing</a:t>
            </a:r>
            <a:r>
              <a:rPr lang="en-AU" sz="1400" u="sng" dirty="0">
                <a:latin typeface="Calibri" panose="020F0502020204030204" pitchFamily="34" charset="0"/>
              </a:rPr>
              <a:t> </a:t>
            </a:r>
            <a:r>
              <a:rPr lang="en-AU" sz="1400" dirty="0">
                <a:latin typeface="Calibri" panose="020F0502020204030204" pitchFamily="34" charset="0"/>
              </a:rPr>
              <a:t>estimated that 14% of children and adolescents aged 4–17 have a mental illness.</a:t>
            </a:r>
          </a:p>
          <a:p>
            <a:endParaRPr lang="en-AU" sz="1400" dirty="0">
              <a:latin typeface="Calibri" panose="020F0502020204030204" pitchFamily="34" charset="0"/>
            </a:endParaRPr>
          </a:p>
          <a:p>
            <a:r>
              <a:rPr lang="en-AU" sz="1600" dirty="0">
                <a:latin typeface="Calibri" panose="020F0502020204030204" pitchFamily="34" charset="0"/>
              </a:rPr>
              <a:t>Most commonly:</a:t>
            </a:r>
          </a:p>
          <a:p>
            <a:pPr marL="285750" lvl="0" indent="-285750">
              <a:buFont typeface="Arial" panose="020B0604020202020204" pitchFamily="34" charset="0"/>
              <a:buChar char="•"/>
            </a:pPr>
            <a:r>
              <a:rPr lang="en-AU" sz="1600" dirty="0">
                <a:latin typeface="Calibri" panose="020F0502020204030204" pitchFamily="34" charset="0"/>
              </a:rPr>
              <a:t>Attention Deficit Hyperactivity Disorder (7%)</a:t>
            </a:r>
          </a:p>
          <a:p>
            <a:pPr marL="285750" lvl="0" indent="-285750">
              <a:buFont typeface="Arial" panose="020B0604020202020204" pitchFamily="34" charset="0"/>
              <a:buChar char="•"/>
            </a:pPr>
            <a:r>
              <a:rPr lang="en-AU" sz="1600" dirty="0">
                <a:latin typeface="Calibri" panose="020F0502020204030204" pitchFamily="34" charset="0"/>
              </a:rPr>
              <a:t>Anxiety disorders (7%)</a:t>
            </a:r>
          </a:p>
          <a:p>
            <a:pPr marL="285750" lvl="0" indent="-285750">
              <a:buFont typeface="Arial" panose="020B0604020202020204" pitchFamily="34" charset="0"/>
              <a:buChar char="•"/>
            </a:pPr>
            <a:r>
              <a:rPr lang="en-AU" sz="1600" dirty="0">
                <a:latin typeface="Calibri" panose="020F0502020204030204" pitchFamily="34" charset="0"/>
              </a:rPr>
              <a:t>Major depressive disorder (3%) </a:t>
            </a:r>
          </a:p>
          <a:p>
            <a:pPr marL="285750" lvl="0" indent="-285750">
              <a:buFont typeface="Arial" panose="020B0604020202020204" pitchFamily="34" charset="0"/>
              <a:buChar char="•"/>
            </a:pPr>
            <a:r>
              <a:rPr lang="en-AU" sz="1600" dirty="0">
                <a:latin typeface="Calibri" panose="020F0502020204030204" pitchFamily="34" charset="0"/>
              </a:rPr>
              <a:t>Conduct disorder (2%).</a:t>
            </a:r>
          </a:p>
          <a:p>
            <a:pPr marL="285750" lvl="0" indent="-285750">
              <a:buFont typeface="Arial" panose="020B0604020202020204" pitchFamily="34" charset="0"/>
              <a:buChar char="•"/>
            </a:pPr>
            <a:endParaRPr lang="en-AU" sz="1600" dirty="0">
              <a:latin typeface="Calibri" panose="020F0502020204030204" pitchFamily="34" charset="0"/>
            </a:endParaRPr>
          </a:p>
          <a:p>
            <a:pPr lvl="0"/>
            <a:r>
              <a:rPr lang="en-AU" sz="1600" dirty="0">
                <a:latin typeface="Calibri" panose="020F0502020204030204" pitchFamily="34" charset="0"/>
              </a:rPr>
              <a:t>About 30% of adolescents with a mental illness experienced 2 or more mental illnesses at some time in the previous 12 months.</a:t>
            </a:r>
          </a:p>
          <a:p>
            <a:endParaRPr lang="en-AU" sz="1400" dirty="0">
              <a:latin typeface="Calibri" panose="020F0502020204030204" pitchFamily="34" charset="0"/>
            </a:endParaRPr>
          </a:p>
        </p:txBody>
      </p:sp>
      <p:sp>
        <p:nvSpPr>
          <p:cNvPr id="10" name="TextBox 9">
            <a:extLst>
              <a:ext uri="{FF2B5EF4-FFF2-40B4-BE49-F238E27FC236}">
                <a16:creationId xmlns:a16="http://schemas.microsoft.com/office/drawing/2014/main" id="{8C2F3A18-7175-435D-CCE4-78C3CE8513BF}"/>
              </a:ext>
            </a:extLst>
          </p:cNvPr>
          <p:cNvSpPr txBox="1"/>
          <p:nvPr/>
        </p:nvSpPr>
        <p:spPr>
          <a:xfrm>
            <a:off x="775295" y="5478184"/>
            <a:ext cx="2586783" cy="553998"/>
          </a:xfrm>
          <a:prstGeom prst="rect">
            <a:avLst/>
          </a:prstGeom>
          <a:noFill/>
        </p:spPr>
        <p:txBody>
          <a:bodyPr wrap="square" rtlCol="0">
            <a:spAutoFit/>
          </a:bodyPr>
          <a:lstStyle/>
          <a:p>
            <a:r>
              <a:rPr lang="en-AU" sz="1200" dirty="0">
                <a:latin typeface="Calibri" panose="020F0502020204030204" pitchFamily="34" charset="0"/>
              </a:rPr>
              <a:t>National Survey 2022</a:t>
            </a:r>
          </a:p>
          <a:p>
            <a:endParaRPr lang="en-AU" dirty="0">
              <a:latin typeface="Calibri" panose="020F0502020204030204" pitchFamily="34" charset="0"/>
            </a:endParaRPr>
          </a:p>
        </p:txBody>
      </p:sp>
      <p:cxnSp>
        <p:nvCxnSpPr>
          <p:cNvPr id="12" name="Straight Arrow Connector 11">
            <a:extLst>
              <a:ext uri="{FF2B5EF4-FFF2-40B4-BE49-F238E27FC236}">
                <a16:creationId xmlns:a16="http://schemas.microsoft.com/office/drawing/2014/main" id="{57537525-6B96-FBE4-3D66-E75BB7F824C6}"/>
              </a:ext>
            </a:extLst>
          </p:cNvPr>
          <p:cNvCxnSpPr>
            <a:cxnSpLocks/>
          </p:cNvCxnSpPr>
          <p:nvPr/>
        </p:nvCxnSpPr>
        <p:spPr>
          <a:xfrm>
            <a:off x="5283330" y="3941397"/>
            <a:ext cx="190370" cy="6206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F0AEA44-D6E6-385C-2FB2-A3DDD0E25F5F}"/>
              </a:ext>
            </a:extLst>
          </p:cNvPr>
          <p:cNvSpPr txBox="1"/>
          <p:nvPr/>
        </p:nvSpPr>
        <p:spPr>
          <a:xfrm>
            <a:off x="8395530" y="1842899"/>
            <a:ext cx="3477470" cy="1815882"/>
          </a:xfrm>
          <a:prstGeom prst="rect">
            <a:avLst/>
          </a:prstGeom>
          <a:noFill/>
        </p:spPr>
        <p:txBody>
          <a:bodyPr wrap="square" rtlCol="0">
            <a:spAutoFit/>
          </a:bodyPr>
          <a:lstStyle/>
          <a:p>
            <a:r>
              <a:rPr lang="en-US" sz="1600" dirty="0">
                <a:latin typeface="Calibri" panose="020F0502020204030204" pitchFamily="34" charset="0"/>
              </a:rPr>
              <a:t>Gender Distribution</a:t>
            </a:r>
          </a:p>
          <a:p>
            <a:r>
              <a:rPr lang="en-US" sz="1600" dirty="0">
                <a:latin typeface="Calibri" panose="020F0502020204030204" pitchFamily="34" charset="0"/>
              </a:rPr>
              <a:t>Almost half of females (45.5%) aged 16–24 years and a third of males (32.4%) aged 16–24 years had a 12-month mental disorder.</a:t>
            </a:r>
          </a:p>
          <a:p>
            <a:br>
              <a:rPr lang="en-US" dirty="0">
                <a:latin typeface="Calibri" panose="020F0502020204030204" pitchFamily="34" charset="0"/>
              </a:rPr>
            </a:br>
            <a:endParaRPr lang="en-AU" sz="1400" dirty="0">
              <a:latin typeface="Calibri" panose="020F0502020204030204" pitchFamily="34" charset="0"/>
            </a:endParaRPr>
          </a:p>
        </p:txBody>
      </p:sp>
      <p:cxnSp>
        <p:nvCxnSpPr>
          <p:cNvPr id="17" name="Straight Arrow Connector 16">
            <a:extLst>
              <a:ext uri="{FF2B5EF4-FFF2-40B4-BE49-F238E27FC236}">
                <a16:creationId xmlns:a16="http://schemas.microsoft.com/office/drawing/2014/main" id="{5465BCED-AD65-3708-7A75-22832C5F2170}"/>
              </a:ext>
            </a:extLst>
          </p:cNvPr>
          <p:cNvCxnSpPr>
            <a:cxnSpLocks/>
          </p:cNvCxnSpPr>
          <p:nvPr/>
        </p:nvCxnSpPr>
        <p:spPr>
          <a:xfrm flipV="1">
            <a:off x="6858000" y="2921000"/>
            <a:ext cx="1397000" cy="508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E9B6CCEA-FCD0-4870-217C-47D804AF4D13}"/>
              </a:ext>
            </a:extLst>
          </p:cNvPr>
          <p:cNvCxnSpPr>
            <a:cxnSpLocks/>
          </p:cNvCxnSpPr>
          <p:nvPr/>
        </p:nvCxnSpPr>
        <p:spPr>
          <a:xfrm>
            <a:off x="5473700" y="3068086"/>
            <a:ext cx="0" cy="2593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7769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4D0B20-F664-0F75-3665-AFE606A6E583}"/>
              </a:ext>
            </a:extLst>
          </p:cNvPr>
          <p:cNvSpPr>
            <a:spLocks noGrp="1"/>
          </p:cNvSpPr>
          <p:nvPr>
            <p:ph type="sldNum" sz="quarter" idx="12"/>
          </p:nvPr>
        </p:nvSpPr>
        <p:spPr/>
        <p:txBody>
          <a:bodyPr/>
          <a:lstStyle/>
          <a:p>
            <a:fld id="{741AFF56-1126-4107-9C02-BC0EFBF16431}" type="slidenum">
              <a:rPr lang="en-GB" sz="1100" smtClean="0"/>
              <a:t>8</a:t>
            </a:fld>
            <a:endParaRPr lang="en-GB" sz="1100"/>
          </a:p>
        </p:txBody>
      </p:sp>
      <p:sp>
        <p:nvSpPr>
          <p:cNvPr id="5" name="Rounded Rectangle 4">
            <a:extLst>
              <a:ext uri="{FF2B5EF4-FFF2-40B4-BE49-F238E27FC236}">
                <a16:creationId xmlns:a16="http://schemas.microsoft.com/office/drawing/2014/main" id="{11CA4479-56F2-EF94-1BCA-8A0268D0149B}"/>
              </a:ext>
            </a:extLst>
          </p:cNvPr>
          <p:cNvSpPr/>
          <p:nvPr/>
        </p:nvSpPr>
        <p:spPr>
          <a:xfrm>
            <a:off x="6248400" y="1557486"/>
            <a:ext cx="5524500" cy="1004887"/>
          </a:xfrm>
          <a:prstGeom prst="roundRect">
            <a:avLst>
              <a:gd name="adj" fmla="val 15165"/>
            </a:avLst>
          </a:prstGeom>
          <a:solidFill>
            <a:srgbClr val="D9E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Calibri" panose="020F0502020204030204" pitchFamily="34" charset="0"/>
            </a:endParaRPr>
          </a:p>
        </p:txBody>
      </p:sp>
      <p:sp>
        <p:nvSpPr>
          <p:cNvPr id="6" name="Rounded Rectangle 5">
            <a:extLst>
              <a:ext uri="{FF2B5EF4-FFF2-40B4-BE49-F238E27FC236}">
                <a16:creationId xmlns:a16="http://schemas.microsoft.com/office/drawing/2014/main" id="{2C776F18-8193-C40E-8806-D322ED5C6712}"/>
              </a:ext>
            </a:extLst>
          </p:cNvPr>
          <p:cNvSpPr/>
          <p:nvPr/>
        </p:nvSpPr>
        <p:spPr>
          <a:xfrm>
            <a:off x="6248400" y="2684264"/>
            <a:ext cx="5524500" cy="1004887"/>
          </a:xfrm>
          <a:prstGeom prst="roundRect">
            <a:avLst>
              <a:gd name="adj" fmla="val 15165"/>
            </a:avLst>
          </a:prstGeom>
          <a:solidFill>
            <a:srgbClr val="D9E6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dirty="0">
              <a:latin typeface="Calibri" panose="020F0502020204030204" pitchFamily="34" charset="0"/>
            </a:endParaRPr>
          </a:p>
        </p:txBody>
      </p:sp>
      <p:sp>
        <p:nvSpPr>
          <p:cNvPr id="7" name="TextBox 6">
            <a:extLst>
              <a:ext uri="{FF2B5EF4-FFF2-40B4-BE49-F238E27FC236}">
                <a16:creationId xmlns:a16="http://schemas.microsoft.com/office/drawing/2014/main" id="{52FB1CF5-06A4-3A41-A5B8-AF45AF8ED41D}"/>
              </a:ext>
            </a:extLst>
          </p:cNvPr>
          <p:cNvSpPr txBox="1"/>
          <p:nvPr/>
        </p:nvSpPr>
        <p:spPr>
          <a:xfrm>
            <a:off x="304792" y="295267"/>
            <a:ext cx="7075463" cy="492443"/>
          </a:xfrm>
          <a:prstGeom prst="rect">
            <a:avLst/>
          </a:prstGeom>
          <a:noFill/>
        </p:spPr>
        <p:txBody>
          <a:bodyPr wrap="none" lIns="0" tIns="0" rIns="0" bIns="0">
            <a:spAutoFit/>
          </a:bodyPr>
          <a:lstStyle/>
          <a:p>
            <a:pPr algn="l"/>
            <a:r>
              <a:rPr sz="3200" b="1" dirty="0">
                <a:latin typeface="Calibri" panose="020F0502020204030204" pitchFamily="34" charset="0"/>
              </a:rPr>
              <a:t>Research Objectives and Data Foundation</a:t>
            </a:r>
          </a:p>
        </p:txBody>
      </p:sp>
      <p:sp>
        <p:nvSpPr>
          <p:cNvPr id="8" name="TextBox 7">
            <a:extLst>
              <a:ext uri="{FF2B5EF4-FFF2-40B4-BE49-F238E27FC236}">
                <a16:creationId xmlns:a16="http://schemas.microsoft.com/office/drawing/2014/main" id="{90A6C803-2F92-4333-0BB5-9B5CFD3B471E}"/>
              </a:ext>
            </a:extLst>
          </p:cNvPr>
          <p:cNvSpPr txBox="1"/>
          <p:nvPr/>
        </p:nvSpPr>
        <p:spPr>
          <a:xfrm>
            <a:off x="408301" y="1163660"/>
            <a:ext cx="3019416" cy="430887"/>
          </a:xfrm>
          <a:prstGeom prst="rect">
            <a:avLst/>
          </a:prstGeom>
          <a:noFill/>
        </p:spPr>
        <p:txBody>
          <a:bodyPr wrap="none" lIns="0" tIns="0" rIns="0" bIns="0">
            <a:spAutoFit/>
          </a:bodyPr>
          <a:lstStyle/>
          <a:p>
            <a:pPr algn="l"/>
            <a:r>
              <a:rPr sz="2800" dirty="0">
                <a:solidFill>
                  <a:srgbClr val="2D404D"/>
                </a:solidFill>
                <a:latin typeface="Calibri" panose="020F0502020204030204" pitchFamily="34" charset="0"/>
              </a:rPr>
              <a:t>Research Objectives:</a:t>
            </a:r>
          </a:p>
        </p:txBody>
      </p:sp>
      <p:sp>
        <p:nvSpPr>
          <p:cNvPr id="9" name="TextBox 8">
            <a:extLst>
              <a:ext uri="{FF2B5EF4-FFF2-40B4-BE49-F238E27FC236}">
                <a16:creationId xmlns:a16="http://schemas.microsoft.com/office/drawing/2014/main" id="{1D55F21E-FD03-F0F3-2ED9-A1247B302766}"/>
              </a:ext>
            </a:extLst>
          </p:cNvPr>
          <p:cNvSpPr txBox="1"/>
          <p:nvPr/>
        </p:nvSpPr>
        <p:spPr>
          <a:xfrm>
            <a:off x="6248243" y="1025102"/>
            <a:ext cx="1848135" cy="430887"/>
          </a:xfrm>
          <a:prstGeom prst="rect">
            <a:avLst/>
          </a:prstGeom>
          <a:noFill/>
        </p:spPr>
        <p:txBody>
          <a:bodyPr wrap="none" lIns="0" tIns="0" rIns="0" bIns="0">
            <a:spAutoFit/>
          </a:bodyPr>
          <a:lstStyle/>
          <a:p>
            <a:pPr algn="l"/>
            <a:r>
              <a:rPr sz="2800" dirty="0">
                <a:solidFill>
                  <a:srgbClr val="2D404D"/>
                </a:solidFill>
                <a:latin typeface="Calibri" panose="020F0502020204030204" pitchFamily="34" charset="0"/>
              </a:rPr>
              <a:t>Data Source:</a:t>
            </a:r>
          </a:p>
        </p:txBody>
      </p:sp>
      <p:sp>
        <p:nvSpPr>
          <p:cNvPr id="10" name="TextBox 9">
            <a:extLst>
              <a:ext uri="{FF2B5EF4-FFF2-40B4-BE49-F238E27FC236}">
                <a16:creationId xmlns:a16="http://schemas.microsoft.com/office/drawing/2014/main" id="{000D4B72-3E04-935C-1D8D-0B9B9214A562}"/>
              </a:ext>
            </a:extLst>
          </p:cNvPr>
          <p:cNvSpPr txBox="1"/>
          <p:nvPr/>
        </p:nvSpPr>
        <p:spPr>
          <a:xfrm>
            <a:off x="6431000" y="1683055"/>
            <a:ext cx="936154" cy="492443"/>
          </a:xfrm>
          <a:prstGeom prst="rect">
            <a:avLst/>
          </a:prstGeom>
          <a:noFill/>
        </p:spPr>
        <p:txBody>
          <a:bodyPr wrap="none" lIns="0" tIns="0" rIns="0" bIns="0">
            <a:spAutoFit/>
          </a:bodyPr>
          <a:lstStyle/>
          <a:p>
            <a:pPr algn="l"/>
            <a:r>
              <a:rPr sz="3200" dirty="0">
                <a:solidFill>
                  <a:srgbClr val="2D404D"/>
                </a:solidFill>
                <a:latin typeface="Calibri" panose="020F0502020204030204" pitchFamily="34" charset="0"/>
              </a:rPr>
              <a:t>8,463</a:t>
            </a:r>
          </a:p>
        </p:txBody>
      </p:sp>
      <p:sp>
        <p:nvSpPr>
          <p:cNvPr id="11" name="TextBox 10">
            <a:extLst>
              <a:ext uri="{FF2B5EF4-FFF2-40B4-BE49-F238E27FC236}">
                <a16:creationId xmlns:a16="http://schemas.microsoft.com/office/drawing/2014/main" id="{E9CC3AA1-866A-7151-C620-B8281C551CF2}"/>
              </a:ext>
            </a:extLst>
          </p:cNvPr>
          <p:cNvSpPr txBox="1"/>
          <p:nvPr/>
        </p:nvSpPr>
        <p:spPr>
          <a:xfrm>
            <a:off x="6431000" y="2142178"/>
            <a:ext cx="2256965" cy="246221"/>
          </a:xfrm>
          <a:prstGeom prst="rect">
            <a:avLst/>
          </a:prstGeom>
          <a:noFill/>
        </p:spPr>
        <p:txBody>
          <a:bodyPr wrap="none" lIns="0" tIns="0" rIns="0" bIns="0">
            <a:spAutoFit/>
          </a:bodyPr>
          <a:lstStyle/>
          <a:p>
            <a:pPr algn="l"/>
            <a:r>
              <a:rPr sz="1600" dirty="0">
                <a:solidFill>
                  <a:srgbClr val="3F657F"/>
                </a:solidFill>
                <a:latin typeface="Calibri" panose="020F0502020204030204" pitchFamily="34" charset="0"/>
              </a:rPr>
              <a:t>adults aged 18-85 analyzed</a:t>
            </a:r>
            <a:endParaRPr sz="1050" dirty="0">
              <a:solidFill>
                <a:srgbClr val="003D66"/>
              </a:solidFill>
              <a:latin typeface="Calibri" panose="020F0502020204030204" pitchFamily="34" charset="0"/>
              <a:hlinkClick r:id="rId2" tooltip="Mentalhealth.docx">
                <a:extLst>
                  <a:ext uri="{A12FA001-AC4F-418D-AE19-62706E023703}">
                    <ahyp:hlinkClr xmlns:ahyp="http://schemas.microsoft.com/office/drawing/2018/hyperlinkcolor" val="tx"/>
                  </a:ext>
                </a:extLst>
              </a:hlinkClick>
            </a:endParaRPr>
          </a:p>
        </p:txBody>
      </p:sp>
      <p:sp>
        <p:nvSpPr>
          <p:cNvPr id="12" name="TextBox 11">
            <a:extLst>
              <a:ext uri="{FF2B5EF4-FFF2-40B4-BE49-F238E27FC236}">
                <a16:creationId xmlns:a16="http://schemas.microsoft.com/office/drawing/2014/main" id="{1EAD6900-0722-2EBF-5B6E-2FDFBAC1E235}"/>
              </a:ext>
            </a:extLst>
          </p:cNvPr>
          <p:cNvSpPr txBox="1"/>
          <p:nvPr/>
        </p:nvSpPr>
        <p:spPr>
          <a:xfrm>
            <a:off x="6431000" y="2809804"/>
            <a:ext cx="1288814" cy="492443"/>
          </a:xfrm>
          <a:prstGeom prst="rect">
            <a:avLst/>
          </a:prstGeom>
          <a:noFill/>
        </p:spPr>
        <p:txBody>
          <a:bodyPr wrap="none" lIns="0" tIns="0" rIns="0" bIns="0">
            <a:spAutoFit/>
          </a:bodyPr>
          <a:lstStyle/>
          <a:p>
            <a:pPr algn="l"/>
            <a:r>
              <a:rPr sz="3200" dirty="0">
                <a:solidFill>
                  <a:srgbClr val="2D404D"/>
                </a:solidFill>
                <a:latin typeface="Calibri" panose="020F0502020204030204" pitchFamily="34" charset="0"/>
              </a:rPr>
              <a:t>15.36M</a:t>
            </a:r>
          </a:p>
        </p:txBody>
      </p:sp>
      <p:sp>
        <p:nvSpPr>
          <p:cNvPr id="13" name="TextBox 12">
            <a:extLst>
              <a:ext uri="{FF2B5EF4-FFF2-40B4-BE49-F238E27FC236}">
                <a16:creationId xmlns:a16="http://schemas.microsoft.com/office/drawing/2014/main" id="{1963051A-F2B4-7156-EF60-53552E7B2D4F}"/>
              </a:ext>
            </a:extLst>
          </p:cNvPr>
          <p:cNvSpPr txBox="1"/>
          <p:nvPr/>
        </p:nvSpPr>
        <p:spPr>
          <a:xfrm>
            <a:off x="6431000" y="3268927"/>
            <a:ext cx="1979709" cy="246221"/>
          </a:xfrm>
          <a:prstGeom prst="rect">
            <a:avLst/>
          </a:prstGeom>
          <a:noFill/>
        </p:spPr>
        <p:txBody>
          <a:bodyPr wrap="none" lIns="0" tIns="0" rIns="0" bIns="0">
            <a:spAutoFit/>
          </a:bodyPr>
          <a:lstStyle/>
          <a:p>
            <a:pPr algn="l"/>
            <a:r>
              <a:rPr sz="1600" dirty="0">
                <a:solidFill>
                  <a:srgbClr val="3F657F"/>
                </a:solidFill>
                <a:latin typeface="Calibri" panose="020F0502020204030204" pitchFamily="34" charset="0"/>
              </a:rPr>
              <a:t>Australians represented</a:t>
            </a:r>
            <a:endParaRPr sz="1050" dirty="0">
              <a:solidFill>
                <a:srgbClr val="003D66"/>
              </a:solidFill>
              <a:latin typeface="Calibri" panose="020F0502020204030204" pitchFamily="34" charset="0"/>
              <a:hlinkClick r:id="rId2" tooltip="Mentalhealth.docx">
                <a:extLst>
                  <a:ext uri="{A12FA001-AC4F-418D-AE19-62706E023703}">
                    <ahyp:hlinkClr xmlns:ahyp="http://schemas.microsoft.com/office/drawing/2018/hyperlinkcolor" val="tx"/>
                  </a:ext>
                </a:extLst>
              </a:hlinkClick>
            </a:endParaRPr>
          </a:p>
        </p:txBody>
      </p:sp>
      <p:sp>
        <p:nvSpPr>
          <p:cNvPr id="14" name="TextBox 13">
            <a:extLst>
              <a:ext uri="{FF2B5EF4-FFF2-40B4-BE49-F238E27FC236}">
                <a16:creationId xmlns:a16="http://schemas.microsoft.com/office/drawing/2014/main" id="{6F4E5D80-8A4B-6806-C1EB-9D0485739DA1}"/>
              </a:ext>
            </a:extLst>
          </p:cNvPr>
          <p:cNvSpPr txBox="1"/>
          <p:nvPr/>
        </p:nvSpPr>
        <p:spPr>
          <a:xfrm>
            <a:off x="408301" y="1908943"/>
            <a:ext cx="5321016" cy="1929695"/>
          </a:xfrm>
          <a:prstGeom prst="rect">
            <a:avLst/>
          </a:prstGeom>
          <a:noFill/>
        </p:spPr>
        <p:txBody>
          <a:bodyPr wrap="square" lIns="0" tIns="0" rIns="0" bIns="0">
            <a:spAutoFit/>
          </a:bodyPr>
          <a:lstStyle/>
          <a:p>
            <a:pPr marL="167576" indent="-167576" algn="l">
              <a:lnSpc>
                <a:spcPts val="2306"/>
              </a:lnSpc>
              <a:spcBef>
                <a:spcPts val="0"/>
              </a:spcBef>
              <a:spcAft>
                <a:spcPts val="0"/>
              </a:spcAft>
              <a:buClr>
                <a:srgbClr val="3F657F"/>
              </a:buClr>
              <a:buSzPct val="99999"/>
              <a:buFont typeface="EB Garamond" charset="0"/>
              <a:buChar char="●"/>
            </a:pPr>
            <a:r>
              <a:rPr dirty="0">
                <a:solidFill>
                  <a:srgbClr val="070B0D"/>
                </a:solidFill>
                <a:latin typeface="Calibri" panose="020F0502020204030204" pitchFamily="34" charset="0"/>
              </a:rPr>
              <a:t>Quantify prevalence, incidence, and persistence of mental disorders across age groups</a:t>
            </a:r>
          </a:p>
          <a:p>
            <a:pPr marL="167576" indent="-167576" algn="l">
              <a:lnSpc>
                <a:spcPts val="2306"/>
              </a:lnSpc>
              <a:spcBef>
                <a:spcPts val="719"/>
              </a:spcBef>
              <a:spcAft>
                <a:spcPts val="0"/>
              </a:spcAft>
              <a:buClr>
                <a:srgbClr val="3F657F"/>
              </a:buClr>
              <a:buSzPct val="99999"/>
              <a:buFont typeface="EB Garamond" charset="0"/>
              <a:buChar char="●"/>
            </a:pPr>
            <a:r>
              <a:rPr dirty="0">
                <a:solidFill>
                  <a:srgbClr val="070B0D"/>
                </a:solidFill>
                <a:latin typeface="Calibri" panose="020F0502020204030204" pitchFamily="34" charset="0"/>
              </a:rPr>
              <a:t>Examine patterns of co-occurrence between mental and physical conditions</a:t>
            </a:r>
          </a:p>
          <a:p>
            <a:pPr marL="167576" indent="-167576" algn="l">
              <a:lnSpc>
                <a:spcPts val="2306"/>
              </a:lnSpc>
              <a:spcBef>
                <a:spcPts val="719"/>
              </a:spcBef>
              <a:spcAft>
                <a:spcPts val="0"/>
              </a:spcAft>
              <a:buClr>
                <a:srgbClr val="3F657F"/>
              </a:buClr>
              <a:buSzPct val="99999"/>
              <a:buFont typeface="EB Garamond" charset="0"/>
              <a:buChar char="●"/>
            </a:pPr>
            <a:r>
              <a:rPr dirty="0">
                <a:solidFill>
                  <a:srgbClr val="070B0D"/>
                </a:solidFill>
                <a:latin typeface="Calibri" panose="020F0502020204030204" pitchFamily="34" charset="0"/>
              </a:rPr>
              <a:t>Identify critical intervention points based on age-of-onset analysis</a:t>
            </a:r>
          </a:p>
        </p:txBody>
      </p:sp>
      <p:sp>
        <p:nvSpPr>
          <p:cNvPr id="15" name="TextBox 14">
            <a:extLst>
              <a:ext uri="{FF2B5EF4-FFF2-40B4-BE49-F238E27FC236}">
                <a16:creationId xmlns:a16="http://schemas.microsoft.com/office/drawing/2014/main" id="{119B38B1-C590-85A8-ACEA-9B4065407D63}"/>
              </a:ext>
            </a:extLst>
          </p:cNvPr>
          <p:cNvSpPr txBox="1"/>
          <p:nvPr/>
        </p:nvSpPr>
        <p:spPr>
          <a:xfrm>
            <a:off x="6248243" y="3871815"/>
            <a:ext cx="5524361" cy="1929695"/>
          </a:xfrm>
          <a:prstGeom prst="rect">
            <a:avLst/>
          </a:prstGeom>
          <a:noFill/>
        </p:spPr>
        <p:txBody>
          <a:bodyPr wrap="square" lIns="0" tIns="0" rIns="0" bIns="0">
            <a:spAutoFit/>
          </a:bodyPr>
          <a:lstStyle/>
          <a:p>
            <a:pPr marL="167576" indent="-167576" algn="l">
              <a:lnSpc>
                <a:spcPts val="2306"/>
              </a:lnSpc>
              <a:spcBef>
                <a:spcPts val="0"/>
              </a:spcBef>
              <a:spcAft>
                <a:spcPts val="0"/>
              </a:spcAft>
              <a:buClr>
                <a:srgbClr val="3F657F"/>
              </a:buClr>
              <a:buSzPct val="99999"/>
              <a:buFont typeface="EB Garamond" charset="0"/>
              <a:buChar char="●"/>
            </a:pPr>
            <a:r>
              <a:rPr dirty="0">
                <a:solidFill>
                  <a:srgbClr val="070B0D"/>
                </a:solidFill>
                <a:latin typeface="Calibri" panose="020F0502020204030204" pitchFamily="34" charset="0"/>
              </a:rPr>
              <a:t>2007 National Survey of Mental Health and Wellbeing, part of WHO World Mental Health Survey Initiative</a:t>
            </a:r>
          </a:p>
          <a:p>
            <a:pPr marL="167576" indent="-167576" algn="l">
              <a:lnSpc>
                <a:spcPts val="2306"/>
              </a:lnSpc>
              <a:spcBef>
                <a:spcPts val="719"/>
              </a:spcBef>
              <a:spcAft>
                <a:spcPts val="0"/>
              </a:spcAft>
              <a:buClr>
                <a:srgbClr val="3F657F"/>
              </a:buClr>
              <a:buSzPct val="99999"/>
              <a:buFont typeface="EB Garamond" charset="0"/>
              <a:buChar char="●"/>
            </a:pPr>
            <a:r>
              <a:rPr dirty="0">
                <a:solidFill>
                  <a:srgbClr val="070B0D"/>
                </a:solidFill>
                <a:latin typeface="Calibri" panose="020F0502020204030204" pitchFamily="34" charset="0"/>
              </a:rPr>
              <a:t>Conducted August-December 2007 using validated WMH-CIDI 3.0 diagnostic methodology</a:t>
            </a:r>
          </a:p>
          <a:p>
            <a:pPr marL="167576" indent="-167576" algn="l">
              <a:lnSpc>
                <a:spcPts val="2306"/>
              </a:lnSpc>
              <a:spcBef>
                <a:spcPts val="719"/>
              </a:spcBef>
              <a:spcAft>
                <a:spcPts val="0"/>
              </a:spcAft>
              <a:buClr>
                <a:srgbClr val="3F657F"/>
              </a:buClr>
              <a:buSzPct val="99999"/>
              <a:buFont typeface="EB Garamond" charset="0"/>
              <a:buChar char="●"/>
            </a:pPr>
            <a:r>
              <a:rPr dirty="0">
                <a:solidFill>
                  <a:srgbClr val="070B0D"/>
                </a:solidFill>
                <a:latin typeface="Calibri" panose="020F0502020204030204" pitchFamily="34" charset="0"/>
              </a:rPr>
              <a:t>Nationally representative with 60% response rate and survey weighting</a:t>
            </a:r>
          </a:p>
        </p:txBody>
      </p:sp>
      <p:sp>
        <p:nvSpPr>
          <p:cNvPr id="16" name="TextBox 15">
            <a:extLst>
              <a:ext uri="{FF2B5EF4-FFF2-40B4-BE49-F238E27FC236}">
                <a16:creationId xmlns:a16="http://schemas.microsoft.com/office/drawing/2014/main" id="{18A5B7E3-1331-1538-45E3-7D32DB97DD2E}"/>
              </a:ext>
            </a:extLst>
          </p:cNvPr>
          <p:cNvSpPr txBox="1"/>
          <p:nvPr/>
        </p:nvSpPr>
        <p:spPr>
          <a:xfrm>
            <a:off x="541144" y="4390484"/>
            <a:ext cx="4762375" cy="1015663"/>
          </a:xfrm>
          <a:prstGeom prst="rect">
            <a:avLst/>
          </a:prstGeom>
          <a:noFill/>
        </p:spPr>
        <p:txBody>
          <a:bodyPr wrap="square" rtlCol="0">
            <a:spAutoFit/>
          </a:bodyPr>
          <a:lstStyle/>
          <a:p>
            <a:r>
              <a:rPr lang="en-AU" sz="2000" i="1" dirty="0">
                <a:solidFill>
                  <a:schemeClr val="accent1"/>
                </a:solidFill>
                <a:latin typeface="Calibri" panose="020F0502020204030204" pitchFamily="34" charset="0"/>
                <a:cs typeface="Calibri" panose="020F0502020204030204" pitchFamily="34" charset="0"/>
              </a:rPr>
              <a:t>A Joint Academic–Industry Research Project by UNSW and MNC Actuaries, supported by the UNSW Business Insights Grant</a:t>
            </a:r>
            <a:endParaRPr lang="en-US" sz="2000" i="1" dirty="0">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769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DC6C1B-E021-1527-DF19-13F92B115B9A}"/>
              </a:ext>
            </a:extLst>
          </p:cNvPr>
          <p:cNvSpPr>
            <a:spLocks noGrp="1"/>
          </p:cNvSpPr>
          <p:nvPr>
            <p:ph type="sldNum" sz="quarter" idx="12"/>
          </p:nvPr>
        </p:nvSpPr>
        <p:spPr/>
        <p:txBody>
          <a:bodyPr/>
          <a:lstStyle/>
          <a:p>
            <a:fld id="{741AFF56-1126-4107-9C02-BC0EFBF16431}" type="slidenum">
              <a:rPr lang="en-GB" smtClean="0"/>
              <a:t>9</a:t>
            </a:fld>
            <a:endParaRPr lang="en-GB"/>
          </a:p>
        </p:txBody>
      </p:sp>
      <p:sp>
        <p:nvSpPr>
          <p:cNvPr id="5" name="Rectangle 4">
            <a:extLst>
              <a:ext uri="{FF2B5EF4-FFF2-40B4-BE49-F238E27FC236}">
                <a16:creationId xmlns:a16="http://schemas.microsoft.com/office/drawing/2014/main" id="{6B7F5632-CD61-97EC-6146-7993242BABD6}"/>
              </a:ext>
            </a:extLst>
          </p:cNvPr>
          <p:cNvSpPr/>
          <p:nvPr/>
        </p:nvSpPr>
        <p:spPr>
          <a:xfrm>
            <a:off x="0" y="1182298"/>
            <a:ext cx="6095847" cy="4891931"/>
          </a:xfrm>
          <a:prstGeom prst="rect">
            <a:avLst/>
          </a:prstGeom>
          <a:solidFill>
            <a:srgbClr val="F7FC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Calibri" panose="020F0502020204030204" pitchFamily="34" charset="0"/>
            </a:endParaRPr>
          </a:p>
        </p:txBody>
      </p:sp>
      <p:sp>
        <p:nvSpPr>
          <p:cNvPr id="6" name="TextBox 5">
            <a:extLst>
              <a:ext uri="{FF2B5EF4-FFF2-40B4-BE49-F238E27FC236}">
                <a16:creationId xmlns:a16="http://schemas.microsoft.com/office/drawing/2014/main" id="{47C94B30-040A-07BC-3279-BDB4201C7989}"/>
              </a:ext>
            </a:extLst>
          </p:cNvPr>
          <p:cNvSpPr txBox="1"/>
          <p:nvPr/>
        </p:nvSpPr>
        <p:spPr>
          <a:xfrm>
            <a:off x="1528355" y="304494"/>
            <a:ext cx="8933554" cy="438903"/>
          </a:xfrm>
          <a:prstGeom prst="rect">
            <a:avLst/>
          </a:prstGeom>
          <a:noFill/>
        </p:spPr>
        <p:txBody>
          <a:bodyPr wrap="square" lIns="0" tIns="0" rIns="0" bIns="0">
            <a:spAutoFit/>
          </a:bodyPr>
          <a:lstStyle/>
          <a:p>
            <a:pPr algn="l"/>
            <a:r>
              <a:rPr sz="2852" b="1" dirty="0">
                <a:latin typeface="Calibri" panose="020F0502020204030204" pitchFamily="34" charset="0"/>
              </a:rPr>
              <a:t>Current Mental Disorder Prevalence</a:t>
            </a:r>
          </a:p>
        </p:txBody>
      </p:sp>
      <p:sp>
        <p:nvSpPr>
          <p:cNvPr id="7" name="TextBox 6">
            <a:extLst>
              <a:ext uri="{FF2B5EF4-FFF2-40B4-BE49-F238E27FC236}">
                <a16:creationId xmlns:a16="http://schemas.microsoft.com/office/drawing/2014/main" id="{91CB58ED-21C5-4B93-A000-2F6C46B0AF7D}"/>
              </a:ext>
            </a:extLst>
          </p:cNvPr>
          <p:cNvSpPr txBox="1"/>
          <p:nvPr/>
        </p:nvSpPr>
        <p:spPr>
          <a:xfrm>
            <a:off x="6400639" y="1697491"/>
            <a:ext cx="5486262" cy="4179799"/>
          </a:xfrm>
          <a:prstGeom prst="rect">
            <a:avLst/>
          </a:prstGeom>
          <a:noFill/>
        </p:spPr>
        <p:txBody>
          <a:bodyPr wrap="square" lIns="0" tIns="0" rIns="0" bIns="0">
            <a:spAutoFit/>
          </a:bodyPr>
          <a:lstStyle/>
          <a:p>
            <a:pPr marL="213265" indent="-213265" algn="l">
              <a:lnSpc>
                <a:spcPts val="2854"/>
              </a:lnSpc>
              <a:spcBef>
                <a:spcPts val="0"/>
              </a:spcBef>
              <a:spcAft>
                <a:spcPts val="0"/>
              </a:spcAft>
              <a:buClr>
                <a:srgbClr val="3F657F"/>
              </a:buClr>
              <a:buSzPct val="100000"/>
              <a:buFont typeface="EB Garamond" charset="0"/>
              <a:buChar char="●"/>
            </a:pPr>
            <a:r>
              <a:rPr sz="1585" dirty="0">
                <a:solidFill>
                  <a:srgbClr val="070B0D"/>
                </a:solidFill>
                <a:latin typeface="Calibri" panose="020F0502020204030204" pitchFamily="34" charset="0"/>
              </a:rPr>
              <a:t>Overall 12-month prevalence stands at 20.5% of the adult population, confirming mental disorders as highly prevalent conditions</a:t>
            </a:r>
            <a:endParaRPr lang="en-AU" sz="1585" dirty="0">
              <a:solidFill>
                <a:srgbClr val="070B0D"/>
              </a:solidFill>
              <a:latin typeface="Calibri" panose="020F0502020204030204" pitchFamily="34" charset="0"/>
            </a:endParaRPr>
          </a:p>
          <a:p>
            <a:pPr marL="213265" indent="-213265" algn="l">
              <a:lnSpc>
                <a:spcPts val="2854"/>
              </a:lnSpc>
              <a:spcBef>
                <a:spcPts val="0"/>
              </a:spcBef>
              <a:spcAft>
                <a:spcPts val="0"/>
              </a:spcAft>
              <a:buClr>
                <a:srgbClr val="3F657F"/>
              </a:buClr>
              <a:buSzPct val="100000"/>
              <a:buFont typeface="EB Garamond" charset="0"/>
              <a:buChar char="●"/>
            </a:pPr>
            <a:r>
              <a:rPr sz="1585" dirty="0">
                <a:solidFill>
                  <a:srgbClr val="070B0D"/>
                </a:solidFill>
                <a:latin typeface="Calibri" panose="020F0502020204030204" pitchFamily="34" charset="0"/>
              </a:rPr>
              <a:t>Among affected individuals, mild symptoms represent 9.2%, moderate symptoms 6.6%, and severe symptoms 4.1% of the population</a:t>
            </a:r>
            <a:endParaRPr lang="en-AU" sz="1585" dirty="0">
              <a:solidFill>
                <a:srgbClr val="070B0D"/>
              </a:solidFill>
              <a:latin typeface="Calibri" panose="020F0502020204030204" pitchFamily="34" charset="0"/>
            </a:endParaRPr>
          </a:p>
          <a:p>
            <a:pPr marL="213265" indent="-213265" algn="l">
              <a:lnSpc>
                <a:spcPts val="2854"/>
              </a:lnSpc>
              <a:spcBef>
                <a:spcPts val="0"/>
              </a:spcBef>
              <a:spcAft>
                <a:spcPts val="0"/>
              </a:spcAft>
              <a:buClr>
                <a:srgbClr val="3F657F"/>
              </a:buClr>
              <a:buSzPct val="100000"/>
              <a:buFont typeface="EB Garamond" charset="0"/>
              <a:buChar char="●"/>
            </a:pPr>
            <a:r>
              <a:rPr sz="1585" dirty="0">
                <a:solidFill>
                  <a:srgbClr val="070B0D"/>
                </a:solidFill>
                <a:latin typeface="Calibri" panose="020F0502020204030204" pitchFamily="34" charset="0"/>
              </a:rPr>
              <a:t>Mild-to-moderate conditions labeled as "minor" comprise approximately 80% of current cases, indicating most affected individuals have manageable symptom levels</a:t>
            </a:r>
            <a:r>
              <a:rPr sz="906" dirty="0">
                <a:solidFill>
                  <a:srgbClr val="003D66"/>
                </a:solidFill>
                <a:latin typeface="Calibri" panose="020F0502020204030204" pitchFamily="34" charset="0"/>
              </a:rPr>
              <a:t> </a:t>
            </a:r>
            <a:endParaRPr lang="en-AU" sz="906" dirty="0">
              <a:solidFill>
                <a:srgbClr val="003D66"/>
              </a:solidFill>
              <a:latin typeface="Calibri" panose="020F0502020204030204" pitchFamily="34" charset="0"/>
            </a:endParaRPr>
          </a:p>
          <a:p>
            <a:pPr marL="213265" indent="-213265" algn="l">
              <a:lnSpc>
                <a:spcPts val="2854"/>
              </a:lnSpc>
              <a:spcBef>
                <a:spcPts val="0"/>
              </a:spcBef>
              <a:spcAft>
                <a:spcPts val="0"/>
              </a:spcAft>
              <a:buClr>
                <a:srgbClr val="3F657F"/>
              </a:buClr>
              <a:buSzPct val="100000"/>
              <a:buFont typeface="EB Garamond" charset="0"/>
              <a:buChar char="●"/>
            </a:pPr>
            <a:r>
              <a:rPr sz="1585" dirty="0">
                <a:solidFill>
                  <a:srgbClr val="070B0D"/>
                </a:solidFill>
                <a:latin typeface="Calibri" panose="020F0502020204030204" pitchFamily="34" charset="0"/>
              </a:rPr>
              <a:t>Standard errors below 1.5 percentage points confirm robust precision in these national estimates</a:t>
            </a:r>
            <a:endParaRPr sz="906" dirty="0">
              <a:solidFill>
                <a:srgbClr val="003D66"/>
              </a:solidFill>
              <a:latin typeface="Calibri" panose="020F0502020204030204" pitchFamily="34" charset="0"/>
              <a:hlinkClick r:id="rId2" tooltip="Mentalhealth.docx">
                <a:extLst>
                  <a:ext uri="{A12FA001-AC4F-418D-AE19-62706E023703}">
                    <ahyp:hlinkClr xmlns:ahyp="http://schemas.microsoft.com/office/drawing/2018/hyperlinkcolor" val="tx"/>
                  </a:ext>
                </a:extLst>
              </a:hlinkClick>
            </a:endParaRPr>
          </a:p>
        </p:txBody>
      </p:sp>
      <p:graphicFrame>
        <p:nvGraphicFramePr>
          <p:cNvPr id="8" name="Chart 7">
            <a:extLst>
              <a:ext uri="{FF2B5EF4-FFF2-40B4-BE49-F238E27FC236}">
                <a16:creationId xmlns:a16="http://schemas.microsoft.com/office/drawing/2014/main" id="{79543AE9-B2B0-8013-D3C8-558AF1C806DC}"/>
              </a:ext>
            </a:extLst>
          </p:cNvPr>
          <p:cNvGraphicFramePr>
            <a:graphicFrameLocks noGrp="1"/>
          </p:cNvGraphicFramePr>
          <p:nvPr>
            <p:extLst>
              <p:ext uri="{D42A27DB-BD31-4B8C-83A1-F6EECF244321}">
                <p14:modId xmlns:p14="http://schemas.microsoft.com/office/powerpoint/2010/main" val="3440091872"/>
              </p:ext>
            </p:extLst>
          </p:nvPr>
        </p:nvGraphicFramePr>
        <p:xfrm>
          <a:off x="304792" y="1100109"/>
          <a:ext cx="5486262" cy="41146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13892593"/>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D1AC8F85-7550-254A-AD0A-62A451C82DE1}">
  <we:reference id="WA200003964" version="1.0.0.0" store="Omex" storeType="OMEX"/>
  <we:alternateReferences>
    <we:reference id="WA200003964" version="1.0.0.0" store="WA200003964"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6E0CCCEB-3BC6-B646-89AB-B281767AF792}">
  <we:reference id="WA200001625" version="1.0.0.8" store="Omex" storeType="OMEX"/>
  <we:alternateReferences>
    <we:reference id="WA200001625" version="1.0.0.8" store="WA200001625"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27</Value>
      <Value>26</Value>
      <Value>24</Value>
      <Value>40</Value>
      <Value>38</Value>
      <Value>97</Value>
    </TaxCatchAll>
    <_dlc_DocId xmlns="7c09f450-3099-4ab0-9797-308ed8a26daf">CE6YYQN64SX3-786882053-16844</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https://actuaries.sharepoint.com/sites/DMS/_layouts/15/DocIdRedir.aspx?ID=CE6YYQN64SX3-786882053-16844</Url>
      <Description>CE6YYQN64SX3-786882053-16844</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"As mental health claims surge across Australia’s insurance sector, the issue has become one of the leading drivers of claim costs and market volatility. Current life insurance products often price mental health risks implicitly rather than explicitly—despite mental health now being a dominant cause of claims. This approach increases costs for consumers while destabilising risk pools as claims escalate.
This paper presents actuarial evidence to support more data-driven mental health insurance design. Using population-level data from the National Survey of Mental Health and Wellbeing, we quantify transitions between mental health states, recovery patterns, and mortality through Markov-style modelling. By incorporating socio-economic factors such as income, education, and illness persistence, we capture the episodic nature of mental health conditions that static models typically overlook.
We identify specific patterns of incidence, persistence, and recovery that enable early intervention strategies, evidence-based pricing approaches, and improved benefit structures. These insights provide actuaries with practical frameworks for balancing commercial sustainability with social equity, positioning organisations to lead rather than react to regulatory and market pressures.
Attendees will gain actionable intelligence for product innovation, pricing recalibration, and strategic positioning in a rapidly evolving landscape. This session demonstrates how actuarial rigour can transform mental health insurance from a risk management challenge into an opportunity for market differentiation and meaningful social impact."</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Health</TermName>
          <TermId xmlns="http://schemas.microsoft.com/office/infopath/2007/PartnerControls">86c6c317-aa04-4573-bfd3-11091ca80761</TermId>
        </TermInfo>
        <TermInfo xmlns="http://schemas.microsoft.com/office/infopath/2007/PartnerControls">
          <TermName xmlns="http://schemas.microsoft.com/office/infopath/2007/PartnerControls">Risk Management</TermName>
          <TermId xmlns="http://schemas.microsoft.com/office/infopath/2007/PartnerControls">60753097-2a14-46e3-b374-f14a101be12e</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3A7F36D-13F6-4DF0-A1FA-99BF5BE8352E}">
  <ds:schemaRefs>
    <ds:schemaRef ds:uri="3138fe39-45e2-4243-b4f0-a56ce41f1c6e"/>
    <ds:schemaRef ds:uri="http://purl.org/dc/terms/"/>
    <ds:schemaRef ds:uri="http://schemas.openxmlformats.org/package/2006/metadata/core-properties"/>
    <ds:schemaRef ds:uri="http://purl.org/dc/elements/1.1/"/>
    <ds:schemaRef ds:uri="http://purl.org/dc/dcmitype/"/>
    <ds:schemaRef ds:uri="http://schemas.microsoft.com/office/infopath/2007/PartnerControls"/>
    <ds:schemaRef ds:uri="http://schemas.microsoft.com/office/2006/documentManagement/types"/>
    <ds:schemaRef ds:uri="7e948e1f-1c1f-44ca-b8c3-272baaf9988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4204F01-9557-4789-8C47-22DBB7FDCC5E}"/>
</file>

<file path=customXml/itemProps3.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4.xml><?xml version="1.0" encoding="utf-8"?>
<ds:datastoreItem xmlns:ds="http://schemas.openxmlformats.org/officeDocument/2006/customXml" ds:itemID="{701B029F-9BC8-4104-9001-5CD1481B78D7}"/>
</file>

<file path=customXml/itemProps5.xml><?xml version="1.0" encoding="utf-8"?>
<ds:datastoreItem xmlns:ds="http://schemas.openxmlformats.org/officeDocument/2006/customXml" ds:itemID="{19B97690-AE64-402F-81E7-D6E937F039A9}"/>
</file>

<file path=docProps/app.xml><?xml version="1.0" encoding="utf-8"?>
<Properties xmlns="http://schemas.openxmlformats.org/officeDocument/2006/extended-properties" xmlns:vt="http://schemas.openxmlformats.org/officeDocument/2006/docPropsVTypes">
  <Template/>
  <TotalTime>1849</TotalTime>
  <Words>2465</Words>
  <Application>Microsoft Office PowerPoint</Application>
  <PresentationFormat>Widescreen</PresentationFormat>
  <Paragraphs>331</Paragraphs>
  <Slides>22</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Aptos</vt:lpstr>
      <vt:lpstr>Arial</vt:lpstr>
      <vt:lpstr>Calibri</vt:lpstr>
      <vt:lpstr>Cambria</vt:lpstr>
      <vt:lpstr>Cambria Math</vt:lpstr>
      <vt:lpstr>EB Garamond</vt:lpstr>
      <vt:lpstr>Helvetica</vt:lpstr>
      <vt:lpstr>Times New Roman</vt:lpstr>
      <vt:lpstr>Office Theme</vt:lpstr>
      <vt:lpstr>Mental Health and Physical Comorbidity: Implications for Life Insurance  </vt:lpstr>
      <vt:lpstr>PowerPoint Presentation</vt:lpstr>
      <vt:lpstr>PowerPoint Presentation</vt:lpstr>
      <vt:lpstr>Related Research</vt:lpstr>
      <vt:lpstr>PowerPoint Presentation</vt:lpstr>
      <vt:lpstr>Mental Health in Australia </vt:lpstr>
      <vt:lpstr>Mental Health in Australia (2)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Reimagining Mental Health Insurance: Building an Evidence Base for Inclusive Product Design</dc:title>
  <dc:creator>Xiao Xu, Dorothy Cheng, Johnathan Ziveyi</dc:creator>
  <cp:lastModifiedBy>Dorothy Yao Cheng</cp:lastModifiedBy>
  <cp:revision>45</cp:revision>
  <dcterms:created xsi:type="dcterms:W3CDTF">2023-05-24T00:01:03Z</dcterms:created>
  <dcterms:modified xsi:type="dcterms:W3CDTF">2026-05-20T07:16:50Z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_dlc_DocIdItemGuid">
    <vt:lpwstr>d292728e-7140-49f1-8f21-47ea9bc0d409</vt:lpwstr>
  </property>
  <property fmtid="{D5CDD505-2E9C-101B-9397-08002B2CF9AE}" pid="5" name="Prototype_Education_Programs">
    <vt:lpwstr/>
  </property>
  <property fmtid="{D5CDD505-2E9C-101B-9397-08002B2CF9AE}" pid="6" name="Prototype_CPD_Activity_Format">
    <vt:lpwstr>33;#Presentation Slides|d40094d7-41bb-4670-ae67-14554674b2a3</vt:lpwstr>
  </property>
  <property fmtid="{D5CDD505-2E9C-101B-9397-08002B2CF9AE}" pid="7" name="Prototype_Practice_Area">
    <vt:lpwstr>24;#Life Insurance|2f4b7b7b-e853-4c23-b89a-c367646d2d02;#27;#Health|86c6c317-aa04-4573-bfd3-11091ca80761;#26;#Risk Management|60753097-2a14-46e3-b374-f14a101be12e</vt:lpwstr>
  </property>
  <property fmtid="{D5CDD505-2E9C-101B-9397-08002B2CF9AE}" pid="8" name="Prototype_Content_Types">
    <vt:lpwstr>29;#Presentation slides|82514a72-d478-4557-818e-561b0f30fbaf</vt:lpwstr>
  </property>
  <property fmtid="{D5CDD505-2E9C-101B-9397-08002B2CF9AE}" pid="9" name="Prototype_Tags">
    <vt:lpwstr>40;#Past Event|81820cd3-45f0-44e5-97c3-ef5505ffe26e;#97;#All Actuaries Summit|57ed7ee8-003a-406d-a47c-605a474390f3</vt:lpwstr>
  </property>
  <property fmtid="{D5CDD505-2E9C-101B-9397-08002B2CF9AE}" pid="10" name="lcf76f155ced4ddcb4097134ff3c332f">
    <vt:lpwstr/>
  </property>
  <property fmtid="{D5CDD505-2E9C-101B-9397-08002B2CF9AE}" pid="11" name="Prototype_Event_Types">
    <vt:lpwstr>38;#Major Events|741f9fd0-c1f0-4e98-ad79-70afc16eedf5</vt:lpwstr>
  </property>
</Properties>
</file>