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authors.xml" ContentType="application/vnd.ms-powerpoint.authors+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84" r:id="rId4"/>
  </p:sldMasterIdLst>
  <p:notesMasterIdLst>
    <p:notesMasterId r:id="rId51"/>
  </p:notesMasterIdLst>
  <p:handoutMasterIdLst>
    <p:handoutMasterId r:id="rId52"/>
  </p:handoutMasterIdLst>
  <p:sldIdLst>
    <p:sldId id="278" r:id="rId5"/>
    <p:sldId id="537" r:id="rId6"/>
    <p:sldId id="357" r:id="rId7"/>
    <p:sldId id="505" r:id="rId8"/>
    <p:sldId id="452" r:id="rId9"/>
    <p:sldId id="423" r:id="rId10"/>
    <p:sldId id="424" r:id="rId11"/>
    <p:sldId id="531" r:id="rId12"/>
    <p:sldId id="524" r:id="rId13"/>
    <p:sldId id="529" r:id="rId14"/>
    <p:sldId id="506" r:id="rId15"/>
    <p:sldId id="507" r:id="rId16"/>
    <p:sldId id="525" r:id="rId17"/>
    <p:sldId id="402" r:id="rId18"/>
    <p:sldId id="508" r:id="rId19"/>
    <p:sldId id="310" r:id="rId20"/>
    <p:sldId id="317" r:id="rId21"/>
    <p:sldId id="394" r:id="rId22"/>
    <p:sldId id="361" r:id="rId23"/>
    <p:sldId id="332" r:id="rId24"/>
    <p:sldId id="333" r:id="rId25"/>
    <p:sldId id="334" r:id="rId26"/>
    <p:sldId id="335" r:id="rId27"/>
    <p:sldId id="336" r:id="rId28"/>
    <p:sldId id="337" r:id="rId29"/>
    <p:sldId id="338" r:id="rId30"/>
    <p:sldId id="362" r:id="rId31"/>
    <p:sldId id="528" r:id="rId32"/>
    <p:sldId id="526" r:id="rId33"/>
    <p:sldId id="538" r:id="rId34"/>
    <p:sldId id="511" r:id="rId35"/>
    <p:sldId id="512" r:id="rId36"/>
    <p:sldId id="510" r:id="rId37"/>
    <p:sldId id="355" r:id="rId38"/>
    <p:sldId id="364" r:id="rId39"/>
    <p:sldId id="366" r:id="rId40"/>
    <p:sldId id="418" r:id="rId41"/>
    <p:sldId id="392" r:id="rId42"/>
    <p:sldId id="399" r:id="rId43"/>
    <p:sldId id="532" r:id="rId44"/>
    <p:sldId id="539" r:id="rId45"/>
    <p:sldId id="406" r:id="rId46"/>
    <p:sldId id="518" r:id="rId47"/>
    <p:sldId id="520" r:id="rId48"/>
    <p:sldId id="536" r:id="rId49"/>
    <p:sldId id="52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E8B00"/>
    <a:srgbClr val="B8B400"/>
    <a:srgbClr val="F8F5EC"/>
    <a:srgbClr val="F0F0F0"/>
    <a:srgbClr val="E7F7E1"/>
    <a:srgbClr val="FF3399"/>
    <a:srgbClr val="B0DEF2"/>
    <a:srgbClr val="B7E0FF"/>
    <a:srgbClr val="FFF9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A4D37D-B484-48BF-8F2F-67FD2986F92B}" v="160" dt="2026-05-21T07:46:46.335"/>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4404" autoAdjust="0"/>
  </p:normalViewPr>
  <p:slideViewPr>
    <p:cSldViewPr showGuides="1">
      <p:cViewPr varScale="1">
        <p:scale>
          <a:sx n="60" d="100"/>
          <a:sy n="60" d="100"/>
        </p:scale>
        <p:origin x="28" y="356"/>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90" d="100"/>
          <a:sy n="90" d="100"/>
        </p:scale>
        <p:origin x="2920"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ustomXml" Target="../customXml/item4.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60" Type="http://schemas.openxmlformats.org/officeDocument/2006/relationships/customXml" Target="../customXml/item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5/21/2026</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A4B3B-A213-B5D8-76D6-2189B55C0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59541-8FF3-37FF-B99B-B676384EC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64C64-AF57-CB2E-1D02-775E0DCE787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1A7BC75-3AEB-ABA4-188B-8E70FBB3E812}"/>
              </a:ext>
            </a:extLst>
          </p:cNvPr>
          <p:cNvSpPr>
            <a:spLocks noGrp="1"/>
          </p:cNvSpPr>
          <p:nvPr>
            <p:ph type="sldNum" sz="quarter" idx="5"/>
          </p:nvPr>
        </p:nvSpPr>
        <p:spPr/>
        <p:txBody>
          <a:bodyPr/>
          <a:lstStyle/>
          <a:p>
            <a:fld id="{38EFF46E-6B43-41F9-9272-B566D03A251C}" type="slidenum">
              <a:rPr lang="en-US" smtClean="0"/>
              <a:t>7</a:t>
            </a:fld>
            <a:endParaRPr lang="en-US"/>
          </a:p>
        </p:txBody>
      </p:sp>
    </p:spTree>
    <p:extLst>
      <p:ext uri="{BB962C8B-B14F-4D97-AF65-F5344CB8AC3E}">
        <p14:creationId xmlns:p14="http://schemas.microsoft.com/office/powerpoint/2010/main" val="345208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A8E39-AF93-32C0-87A8-28C872873C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E9270-B146-756A-D8BF-435AA3EC9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636CD0-91BE-EC06-A591-ECED6C6A006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85BF98-27CF-900D-C1C8-7FDB15378D19}"/>
              </a:ext>
            </a:extLst>
          </p:cNvPr>
          <p:cNvSpPr>
            <a:spLocks noGrp="1"/>
          </p:cNvSpPr>
          <p:nvPr>
            <p:ph type="sldNum" sz="quarter" idx="5"/>
          </p:nvPr>
        </p:nvSpPr>
        <p:spPr/>
        <p:txBody>
          <a:bodyPr/>
          <a:lstStyle/>
          <a:p>
            <a:fld id="{38EFF46E-6B43-41F9-9272-B566D03A251C}" type="slidenum">
              <a:rPr lang="en-US" smtClean="0"/>
              <a:t>43</a:t>
            </a:fld>
            <a:endParaRPr lang="en-US"/>
          </a:p>
        </p:txBody>
      </p:sp>
    </p:spTree>
    <p:extLst>
      <p:ext uri="{BB962C8B-B14F-4D97-AF65-F5344CB8AC3E}">
        <p14:creationId xmlns:p14="http://schemas.microsoft.com/office/powerpoint/2010/main" val="2882510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845F3-DD65-8F84-3592-902E4C9BF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E77DE-7267-A5F0-3CD9-C09407073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9B34B6-5BF0-57DB-5200-14416A0D505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5F538D6-012F-B745-544E-46511DB1E491}"/>
              </a:ext>
            </a:extLst>
          </p:cNvPr>
          <p:cNvSpPr>
            <a:spLocks noGrp="1"/>
          </p:cNvSpPr>
          <p:nvPr>
            <p:ph type="sldNum" sz="quarter" idx="5"/>
          </p:nvPr>
        </p:nvSpPr>
        <p:spPr/>
        <p:txBody>
          <a:bodyPr/>
          <a:lstStyle/>
          <a:p>
            <a:fld id="{38EFF46E-6B43-41F9-9272-B566D03A251C}" type="slidenum">
              <a:rPr lang="en-US" smtClean="0"/>
              <a:t>44</a:t>
            </a:fld>
            <a:endParaRPr lang="en-US"/>
          </a:p>
        </p:txBody>
      </p:sp>
    </p:spTree>
    <p:extLst>
      <p:ext uri="{BB962C8B-B14F-4D97-AF65-F5344CB8AC3E}">
        <p14:creationId xmlns:p14="http://schemas.microsoft.com/office/powerpoint/2010/main" val="465751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1A281-7BBB-E137-A66D-9D472B71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B224A-9DF1-595C-C8B0-2ECB78BBB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7D425B-C9C3-20AC-A40C-52254AC36DE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496B2C6-D749-A9F5-8D4F-4A34A6626977}"/>
              </a:ext>
            </a:extLst>
          </p:cNvPr>
          <p:cNvSpPr>
            <a:spLocks noGrp="1"/>
          </p:cNvSpPr>
          <p:nvPr>
            <p:ph type="sldNum" sz="quarter" idx="5"/>
          </p:nvPr>
        </p:nvSpPr>
        <p:spPr/>
        <p:txBody>
          <a:bodyPr/>
          <a:lstStyle/>
          <a:p>
            <a:fld id="{38EFF46E-6B43-41F9-9272-B566D03A251C}" type="slidenum">
              <a:rPr lang="en-US" smtClean="0"/>
              <a:t>45</a:t>
            </a:fld>
            <a:endParaRPr lang="en-US"/>
          </a:p>
        </p:txBody>
      </p:sp>
    </p:spTree>
    <p:extLst>
      <p:ext uri="{BB962C8B-B14F-4D97-AF65-F5344CB8AC3E}">
        <p14:creationId xmlns:p14="http://schemas.microsoft.com/office/powerpoint/2010/main" val="2745823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814657-813A-4D7B-A2F8-E573BA1645D3}" type="datetime1">
              <a:rPr lang="en-US" smtClean="0"/>
              <a:t>5/21/2026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
        <p:nvSpPr>
          <p:cNvPr id="7" name="Graphic 11">
            <a:extLst>
              <a:ext uri="{FF2B5EF4-FFF2-40B4-BE49-F238E27FC236}">
                <a16:creationId xmlns:a16="http://schemas.microsoft.com/office/drawing/2014/main" id="{8A2E1B4B-A798-7C62-1531-61E96895591F}"/>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AA7AF14-6C20-3D47-D51C-C02430ADDCF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Footer Placeholder 4">
            <a:extLst>
              <a:ext uri="{FF2B5EF4-FFF2-40B4-BE49-F238E27FC236}">
                <a16:creationId xmlns:a16="http://schemas.microsoft.com/office/drawing/2014/main" id="{93C9B5A2-39D0-DFEA-AAB2-30828558DE7A}"/>
              </a:ext>
            </a:extLst>
          </p:cNvPr>
          <p:cNvSpPr txBox="1">
            <a:spLocks/>
          </p:cNvSpPr>
          <p:nvPr userDrawn="1"/>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4572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Presented at the 2026 All Actuaries Summit</a:t>
            </a:r>
            <a:endParaRPr lang="en-GB" dirty="0"/>
          </a:p>
        </p:txBody>
      </p:sp>
    </p:spTree>
    <p:extLst>
      <p:ext uri="{BB962C8B-B14F-4D97-AF65-F5344CB8AC3E}">
        <p14:creationId xmlns:p14="http://schemas.microsoft.com/office/powerpoint/2010/main" val="17909659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814657-813A-4D7B-A2F8-E573BA1645D3}" type="datetime1">
              <a:rPr lang="en-US" smtClean="0"/>
              <a:t>5/21/2026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46764686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814657-813A-4D7B-A2F8-E573BA1645D3}" type="datetime1">
              <a:rPr lang="en-US" smtClean="0"/>
              <a:t>5/21/2026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6506150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tx2"/>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C6C0090-085A-1FB3-B3B7-D8DA73A125FE}"/>
              </a:ext>
            </a:extLst>
          </p:cNvPr>
          <p:cNvSpPr>
            <a:spLocks noGrp="1"/>
          </p:cNvSpPr>
          <p:nvPr>
            <p:ph type="ctrTitle"/>
          </p:nvPr>
        </p:nvSpPr>
        <p:spPr>
          <a:xfrm>
            <a:off x="614172" y="4419600"/>
            <a:ext cx="10963657" cy="1352245"/>
          </a:xfrm>
        </p:spPr>
        <p:txBody>
          <a:bodyPr vert="horz" lIns="91440" tIns="45720" rIns="91440" bIns="45720" rtlCol="0" anchor="b">
            <a:noAutofit/>
          </a:bodyPr>
          <a:lstStyle>
            <a:lvl1pPr>
              <a:defRPr lang="en-US" sz="7000" dirty="0">
                <a:solidFill>
                  <a:schemeClr val="bg2"/>
                </a:solidFill>
              </a:defRPr>
            </a:lvl1pPr>
          </a:lstStyle>
          <a:p>
            <a:pPr lvl="0"/>
            <a:r>
              <a:rPr lang="en-US"/>
              <a:t>Click to edit Master title style</a:t>
            </a:r>
            <a:endParaRPr lang="en-US" dirty="0"/>
          </a:p>
        </p:txBody>
      </p:sp>
      <p:sp>
        <p:nvSpPr>
          <p:cNvPr id="10" name="Subtitle 2">
            <a:extLst>
              <a:ext uri="{FF2B5EF4-FFF2-40B4-BE49-F238E27FC236}">
                <a16:creationId xmlns:a16="http://schemas.microsoft.com/office/drawing/2014/main" id="{76834447-947D-F9FA-98D1-8BF0FC477ABA}"/>
              </a:ext>
            </a:extLst>
          </p:cNvPr>
          <p:cNvSpPr>
            <a:spLocks noGrp="1"/>
          </p:cNvSpPr>
          <p:nvPr>
            <p:ph type="subTitle" idx="1"/>
          </p:nvPr>
        </p:nvSpPr>
        <p:spPr>
          <a:xfrm>
            <a:off x="614172" y="5943600"/>
            <a:ext cx="10963657" cy="609600"/>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5" name="Picture Placeholder 14">
            <a:extLst>
              <a:ext uri="{FF2B5EF4-FFF2-40B4-BE49-F238E27FC236}">
                <a16:creationId xmlns:a16="http://schemas.microsoft.com/office/drawing/2014/main" id="{2573ACD2-30C7-6922-D14F-66F23CBA3774}"/>
              </a:ext>
            </a:extLst>
          </p:cNvPr>
          <p:cNvSpPr>
            <a:spLocks noGrp="1"/>
          </p:cNvSpPr>
          <p:nvPr>
            <p:ph type="pic" sz="quarter" idx="17"/>
          </p:nvPr>
        </p:nvSpPr>
        <p:spPr>
          <a:xfrm>
            <a:off x="0" y="0"/>
            <a:ext cx="12192000" cy="4114800"/>
          </a:xfrm>
          <a:blipFill>
            <a:blip r:embed="rId2">
              <a:alphaModFix amt="60000"/>
            </a:blip>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23093852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tx2"/>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13B312-A2CE-16E4-D28B-8DDFF5527304}"/>
              </a:ext>
            </a:extLst>
          </p:cNvPr>
          <p:cNvSpPr>
            <a:spLocks noGrp="1"/>
          </p:cNvSpPr>
          <p:nvPr>
            <p:ph type="ctrTitle"/>
          </p:nvPr>
        </p:nvSpPr>
        <p:spPr>
          <a:xfrm>
            <a:off x="4476746" y="685799"/>
            <a:ext cx="7080507" cy="32004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16" name="Subtitle 2">
            <a:extLst>
              <a:ext uri="{FF2B5EF4-FFF2-40B4-BE49-F238E27FC236}">
                <a16:creationId xmlns:a16="http://schemas.microsoft.com/office/drawing/2014/main" id="{4846D76D-B1D3-9330-420A-6ED740BDB970}"/>
              </a:ext>
            </a:extLst>
          </p:cNvPr>
          <p:cNvSpPr>
            <a:spLocks noGrp="1"/>
          </p:cNvSpPr>
          <p:nvPr>
            <p:ph type="subTitle" idx="1"/>
          </p:nvPr>
        </p:nvSpPr>
        <p:spPr>
          <a:xfrm>
            <a:off x="4476746" y="5277549"/>
            <a:ext cx="7080507" cy="894646"/>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4" name="Picture Placeholder 25">
            <a:extLst>
              <a:ext uri="{FF2B5EF4-FFF2-40B4-BE49-F238E27FC236}">
                <a16:creationId xmlns:a16="http://schemas.microsoft.com/office/drawing/2014/main" id="{982E949F-6B9B-8268-EB83-127C78D43502}"/>
              </a:ext>
            </a:extLst>
          </p:cNvPr>
          <p:cNvSpPr>
            <a:spLocks noGrp="1"/>
          </p:cNvSpPr>
          <p:nvPr>
            <p:ph type="pic" sz="quarter" idx="17"/>
          </p:nvPr>
        </p:nvSpPr>
        <p:spPr>
          <a:xfrm>
            <a:off x="0" y="0"/>
            <a:ext cx="3889251" cy="6858000"/>
          </a:xfrm>
          <a:blipFill>
            <a:blip r:embed="rId2">
              <a:alphaModFix amt="60000"/>
            </a:blip>
            <a:stretch>
              <a:fillRect/>
            </a:stretch>
          </a:blipFill>
        </p:spPr>
        <p:txBody>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76746" y="6343955"/>
            <a:ext cx="2100482" cy="365125"/>
          </a:xfrm>
        </p:spPr>
        <p:txBody>
          <a:bodyPr>
            <a:noAutofit/>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35138" y="6343955"/>
            <a:ext cx="1458908" cy="365125"/>
          </a:xfrm>
        </p:spPr>
        <p:txBody>
          <a:bodyPr>
            <a:noAutofit/>
          </a:bodyPr>
          <a:lstStyle>
            <a:lvl1pPr>
              <a:defRPr>
                <a:solidFill>
                  <a:schemeClr val="bg1"/>
                </a:solidFill>
                <a:effectLst/>
              </a:defRPr>
            </a:lvl1pPr>
          </a:lstStyle>
          <a:p>
            <a:fld id="{83DFFD80-41C6-4EAA-B049-EE90EA550127}" type="datetime1">
              <a:rPr lang="en-US" smtClean="0"/>
              <a:t>5/21/2026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cxnSp>
        <p:nvCxnSpPr>
          <p:cNvPr id="18" name="Straight Connector 17">
            <a:extLst>
              <a:ext uri="{FF2B5EF4-FFF2-40B4-BE49-F238E27FC236}">
                <a16:creationId xmlns:a16="http://schemas.microsoft.com/office/drawing/2014/main" id="{DD53745E-5DC2-F332-24A5-4F8F509E820B}"/>
              </a:ext>
            </a:extLst>
          </p:cNvPr>
          <p:cNvCxnSpPr/>
          <p:nvPr userDrawn="1"/>
        </p:nvCxnSpPr>
        <p:spPr>
          <a:xfrm>
            <a:off x="4479797" y="4876800"/>
            <a:ext cx="70774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7020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704076" y="685801"/>
            <a:ext cx="4872227" cy="27432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702552" y="5277548"/>
            <a:ext cx="4873752" cy="894639"/>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8" name="Picture Placeholder 17">
            <a:extLst>
              <a:ext uri="{FF2B5EF4-FFF2-40B4-BE49-F238E27FC236}">
                <a16:creationId xmlns:a16="http://schemas.microsoft.com/office/drawing/2014/main" id="{74A0A082-71CB-3C57-3B74-102869C0CAC7}"/>
              </a:ext>
            </a:extLst>
          </p:cNvPr>
          <p:cNvSpPr>
            <a:spLocks noGrp="1"/>
          </p:cNvSpPr>
          <p:nvPr>
            <p:ph type="pic" sz="quarter" idx="13"/>
          </p:nvPr>
        </p:nvSpPr>
        <p:spPr>
          <a:xfrm>
            <a:off x="0" y="0"/>
            <a:ext cx="6096000" cy="6858000"/>
          </a:xfrm>
          <a:blipFill>
            <a:blip r:embed="rId2">
              <a:alphaModFix amt="60000"/>
            </a:blip>
            <a:stretch>
              <a:fillRect/>
            </a:stretch>
          </a:blipFill>
        </p:spPr>
        <p:txBody>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702552" y="6343955"/>
            <a:ext cx="2100482" cy="365125"/>
          </a:xfrm>
        </p:spPr>
        <p:txBody>
          <a:bodyPr>
            <a:noAutofit/>
          </a:bodyPr>
          <a:lstStyle>
            <a:lvl1pPr>
              <a:defRPr>
                <a:solidFill>
                  <a:schemeClr val="bg1"/>
                </a:solidFill>
              </a:defRPr>
            </a:lvl1p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18883" y="6343955"/>
            <a:ext cx="1475163" cy="365125"/>
          </a:xfrm>
        </p:spPr>
        <p:txBody>
          <a:bodyPr>
            <a:noAutofit/>
          </a:bodyPr>
          <a:lstStyle>
            <a:lvl1pPr>
              <a:defRPr>
                <a:solidFill>
                  <a:schemeClr val="bg1"/>
                </a:solidFill>
                <a:effectLst/>
              </a:defRPr>
            </a:lvl1pPr>
          </a:lstStyle>
          <a:p>
            <a:fld id="{44210B3C-79E3-495A-B2C3-EF766F409D04}" type="datetime1">
              <a:rPr lang="en-US" smtClean="0"/>
              <a:t>5/21/2026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cxnSp>
        <p:nvCxnSpPr>
          <p:cNvPr id="10" name="Straight Connector 9">
            <a:extLst>
              <a:ext uri="{FF2B5EF4-FFF2-40B4-BE49-F238E27FC236}">
                <a16:creationId xmlns:a16="http://schemas.microsoft.com/office/drawing/2014/main" id="{0D373E34-3B51-EAD4-B8AB-256ACA4B8D8C}"/>
              </a:ext>
            </a:extLst>
          </p:cNvPr>
          <p:cNvCxnSpPr>
            <a:cxnSpLocks/>
          </p:cNvCxnSpPr>
          <p:nvPr userDrawn="1"/>
        </p:nvCxnSpPr>
        <p:spPr>
          <a:xfrm>
            <a:off x="6704076" y="4876800"/>
            <a:ext cx="4873752"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86033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tx2"/>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52BC951B-4746-1854-C399-682CFE142A50}"/>
              </a:ext>
            </a:extLst>
          </p:cNvPr>
          <p:cNvCxnSpPr/>
          <p:nvPr userDrawn="1"/>
        </p:nvCxnSpPr>
        <p:spPr>
          <a:xfrm>
            <a:off x="612646" y="4876800"/>
            <a:ext cx="70774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685799"/>
            <a:ext cx="7080507" cy="32004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277549"/>
            <a:ext cx="7080507" cy="894646"/>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612646" y="6338703"/>
            <a:ext cx="2070484" cy="365125"/>
          </a:xfrm>
        </p:spPr>
        <p:txBody>
          <a:bodyPr>
            <a:noAutofit/>
          </a:bodyPr>
          <a:lstStyle>
            <a:lvl1pPr>
              <a:defRPr>
                <a:solidFill>
                  <a:schemeClr val="bg1"/>
                </a:solidFill>
              </a:defRPr>
            </a:lvl1pPr>
          </a:lstStyle>
          <a:p>
            <a:r>
              <a:rPr lang="en-US" dirty="0"/>
              <a:t>Sample Footer Text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5887367" y="6338703"/>
            <a:ext cx="1392578" cy="365125"/>
          </a:xfrm>
        </p:spPr>
        <p:txBody>
          <a:bodyPr>
            <a:noAutofit/>
          </a:bodyPr>
          <a:lstStyle>
            <a:lvl1pPr>
              <a:defRPr>
                <a:solidFill>
                  <a:schemeClr val="bg1"/>
                </a:solidFill>
              </a:defRPr>
            </a:lvl1pPr>
          </a:lstStyle>
          <a:p>
            <a:fld id="{D6235515-DA3D-4D9A-9B02-44E2CBD9110F}" type="datetime1">
              <a:rPr lang="en-US" smtClean="0"/>
              <a:t>5/21/2026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7279945" y="6342301"/>
            <a:ext cx="429207" cy="365125"/>
          </a:xfrm>
        </p:spPr>
        <p:txBody>
          <a:bodyPr>
            <a:noAutofit/>
          </a:bodyPr>
          <a:lstStyle>
            <a:lvl1pPr>
              <a:defRPr>
                <a:solidFill>
                  <a:schemeClr val="bg1"/>
                </a:solidFill>
              </a:defRPr>
            </a:lvl1pPr>
          </a:lstStyle>
          <a:p>
            <a:fld id="{AEAA3239-9EA4-4A65-A281-97F994456D9F}" type="slidenum">
              <a:rPr lang="en-US" smtClean="0"/>
              <a:pPr/>
              <a:t>‹#›</a:t>
            </a:fld>
            <a:endParaRPr lang="en-US" dirty="0"/>
          </a:p>
        </p:txBody>
      </p:sp>
      <p:sp>
        <p:nvSpPr>
          <p:cNvPr id="26" name="Picture Placeholder 25">
            <a:extLst>
              <a:ext uri="{FF2B5EF4-FFF2-40B4-BE49-F238E27FC236}">
                <a16:creationId xmlns:a16="http://schemas.microsoft.com/office/drawing/2014/main" id="{E193964F-665E-F49A-D553-C01524CDE0CA}"/>
              </a:ext>
            </a:extLst>
          </p:cNvPr>
          <p:cNvSpPr>
            <a:spLocks noGrp="1"/>
          </p:cNvSpPr>
          <p:nvPr>
            <p:ph type="pic" sz="quarter" idx="17"/>
          </p:nvPr>
        </p:nvSpPr>
        <p:spPr>
          <a:xfrm>
            <a:off x="8302749" y="0"/>
            <a:ext cx="3889251"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29636130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384F42E-A74C-773B-7B96-F942975CEC14}"/>
              </a:ext>
            </a:extLst>
          </p:cNvPr>
          <p:cNvSpPr/>
          <p:nvPr/>
        </p:nvSpPr>
        <p:spPr>
          <a:xfrm>
            <a:off x="11250895" y="5144929"/>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441727F-19A3-14E1-5EAC-C550CEB6A0D1}"/>
              </a:ext>
            </a:extLst>
          </p:cNvPr>
          <p:cNvSpPr/>
          <p:nvPr/>
        </p:nvSpPr>
        <p:spPr>
          <a:xfrm>
            <a:off x="685800" y="5495424"/>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38F4BC9-7EC1-BB35-827A-12F5DE411031}"/>
              </a:ext>
            </a:extLst>
          </p:cNvPr>
          <p:cNvSpPr/>
          <p:nvPr/>
        </p:nvSpPr>
        <p:spPr>
          <a:xfrm>
            <a:off x="10998565" y="5227361"/>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4B01422-D65E-4B59-B62B-467B2E896592}"/>
              </a:ext>
            </a:extLst>
          </p:cNvPr>
          <p:cNvSpPr/>
          <p:nvPr/>
        </p:nvSpPr>
        <p:spPr>
          <a:xfrm>
            <a:off x="10976145" y="5227366"/>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600200"/>
            <a:ext cx="10483927" cy="3492875"/>
          </a:xfrm>
        </p:spPr>
        <p:txBody>
          <a:bodyPr vert="horz" lIns="91440" tIns="45720" rIns="91440" bIns="45720" rtlCol="0" anchor="b">
            <a:noAutofit/>
          </a:bodyPr>
          <a:lstStyle>
            <a:lvl1pPr>
              <a:defRPr lang="en-US" sz="9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931314"/>
            <a:ext cx="10483927" cy="816864"/>
          </a:xfrm>
        </p:spPr>
        <p:txBody>
          <a:bodyPr vert="horz" lIns="91440" tIns="45720" rIns="91440" bIns="45720" rtlCol="0">
            <a:noAutofit/>
          </a:bodyPr>
          <a:lstStyle>
            <a:lvl1pPr marL="0" indent="0">
              <a:buNone/>
              <a:defRPr lang="en-US" sz="18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34111"/>
            <a:ext cx="2805405" cy="365125"/>
          </a:xfrm>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234111"/>
            <a:ext cx="2875064" cy="365125"/>
          </a:xfrm>
        </p:spPr>
        <p:txBody>
          <a:bodyPr>
            <a:noAutofit/>
          </a:bodyPr>
          <a:lstStyle/>
          <a:p>
            <a:fld id="{852BD0B2-E7A7-4B81-8BAF-4B92BD6A4310}" type="datetime1">
              <a:rPr lang="en-US" smtClean="0"/>
              <a:t>5/21/2026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234111"/>
            <a:ext cx="429207" cy="365125"/>
          </a:xfrm>
        </p:spPr>
        <p:txBody>
          <a:bodyPr>
            <a:noAutofit/>
          </a:bodyPr>
          <a:lstStyle/>
          <a:p>
            <a:fld id="{AEAA3239-9EA4-4A65-A281-97F994456D9F}" type="slidenum">
              <a:rPr lang="en-US" smtClean="0"/>
              <a:t>‹#›</a:t>
            </a:fld>
            <a:endParaRPr lang="en-US"/>
          </a:p>
        </p:txBody>
      </p:sp>
      <p:pic>
        <p:nvPicPr>
          <p:cNvPr id="13" name="Line">
            <a:extLst>
              <a:ext uri="{FF2B5EF4-FFF2-40B4-BE49-F238E27FC236}">
                <a16:creationId xmlns:a16="http://schemas.microsoft.com/office/drawing/2014/main" id="{92FB147E-E273-E8B6-AD8E-67F305FC224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71802" y="4038600"/>
            <a:ext cx="10923934" cy="745198"/>
          </a:xfrm>
          <a:prstGeom prst="rect">
            <a:avLst/>
          </a:prstGeom>
        </p:spPr>
      </p:pic>
    </p:spTree>
    <p:extLst>
      <p:ext uri="{BB962C8B-B14F-4D97-AF65-F5344CB8AC3E}">
        <p14:creationId xmlns:p14="http://schemas.microsoft.com/office/powerpoint/2010/main" val="6989312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1">
            <a:lumMod val="5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8BBA50F-B667-1177-26B1-7D22AB66A6BE}"/>
              </a:ext>
            </a:extLst>
          </p:cNvPr>
          <p:cNvSpPr/>
          <p:nvPr/>
        </p:nvSpPr>
        <p:spPr>
          <a:xfrm>
            <a:off x="11250895" y="4645152"/>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CABC7F5-2293-EB7F-52E5-80715C8DB858}"/>
              </a:ext>
            </a:extLst>
          </p:cNvPr>
          <p:cNvSpPr/>
          <p:nvPr/>
        </p:nvSpPr>
        <p:spPr>
          <a:xfrm>
            <a:off x="685800" y="4995647"/>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6A8C943-7CF3-88D6-95B0-95E7B412DE0F}"/>
              </a:ext>
            </a:extLst>
          </p:cNvPr>
          <p:cNvSpPr/>
          <p:nvPr/>
        </p:nvSpPr>
        <p:spPr>
          <a:xfrm>
            <a:off x="10998565" y="4727584"/>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FB0A8E7-2867-2D3A-F6B7-15ED02236CE8}"/>
              </a:ext>
            </a:extLst>
          </p:cNvPr>
          <p:cNvSpPr/>
          <p:nvPr/>
        </p:nvSpPr>
        <p:spPr>
          <a:xfrm>
            <a:off x="10976145" y="4727589"/>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2"/>
            </a:solidFill>
            <a:prstDash val="solid"/>
            <a:miter/>
          </a:ln>
        </p:spPr>
        <p:txBody>
          <a:bodyPr rtlCol="0" anchor="ctr"/>
          <a:lstStyle/>
          <a:p>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598" y="5431536"/>
            <a:ext cx="9144001" cy="745198"/>
          </a:xfrm>
        </p:spPr>
        <p:txBody>
          <a:bodyPr vert="horz" lIns="91440" tIns="45720" rIns="91440" bIns="45720" rtlCol="0" anchor="t">
            <a:noAutofit/>
          </a:bodyPr>
          <a:lstStyle>
            <a:lvl1pPr>
              <a:defRPr lang="en-US" dirty="0">
                <a:solidFill>
                  <a:schemeClr val="bg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noAutofit/>
          </a:bodyPr>
          <a:lstStyle>
            <a:lvl1pPr>
              <a:defRPr>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noAutofit/>
          </a:bodyPr>
          <a:lstStyle>
            <a:lvl1pPr>
              <a:defRPr>
                <a:solidFill>
                  <a:schemeClr val="bg2"/>
                </a:solidFill>
              </a:defRPr>
            </a:lvl1pPr>
          </a:lstStyle>
          <a:p>
            <a:fld id="{A0E657DB-59AB-47CC-B4C7-A245A3C76BB1}" type="datetime1">
              <a:rPr lang="en-US" smtClean="0"/>
              <a:t>5/21/2026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2"/>
                </a:solidFill>
              </a:defRPr>
            </a:lvl1pPr>
          </a:lstStyle>
          <a:p>
            <a:fld id="{AEAA3239-9EA4-4A65-A281-97F994456D9F}" type="slidenum">
              <a:rPr lang="en-US" smtClean="0"/>
              <a:pPr/>
              <a:t>‹#›</a:t>
            </a:fld>
            <a:endParaRPr lang="en-US"/>
          </a:p>
        </p:txBody>
      </p:sp>
      <p:sp>
        <p:nvSpPr>
          <p:cNvPr id="7" name="Title 6">
            <a:extLst>
              <a:ext uri="{FF2B5EF4-FFF2-40B4-BE49-F238E27FC236}">
                <a16:creationId xmlns:a16="http://schemas.microsoft.com/office/drawing/2014/main" id="{B53A7BE5-EAB2-BB8C-D7FC-D78B8A5AFACF}"/>
              </a:ext>
            </a:extLst>
          </p:cNvPr>
          <p:cNvSpPr>
            <a:spLocks noGrp="1"/>
          </p:cNvSpPr>
          <p:nvPr>
            <p:ph type="title"/>
          </p:nvPr>
        </p:nvSpPr>
        <p:spPr>
          <a:xfrm>
            <a:off x="612648" y="685798"/>
            <a:ext cx="10058400" cy="3355848"/>
          </a:xfrm>
        </p:spPr>
        <p:txBody>
          <a:bodyPr vert="horz" lIns="91440" tIns="45720" rIns="91440" bIns="45720" rtlCol="0" anchor="t">
            <a:noAutofit/>
          </a:bodyPr>
          <a:lstStyle>
            <a:lvl1pPr>
              <a:defRPr lang="en-US" sz="9000">
                <a:solidFill>
                  <a:schemeClr val="bg2"/>
                </a:solidFill>
              </a:defRPr>
            </a:lvl1pPr>
          </a:lstStyle>
          <a:p>
            <a:pPr lvl="0"/>
            <a:r>
              <a:rPr lang="en-US"/>
              <a:t>Click to edit Master title style</a:t>
            </a:r>
            <a:endParaRPr lang="en-US" dirty="0"/>
          </a:p>
        </p:txBody>
      </p:sp>
    </p:spTree>
    <p:extLst>
      <p:ext uri="{BB962C8B-B14F-4D97-AF65-F5344CB8AC3E}">
        <p14:creationId xmlns:p14="http://schemas.microsoft.com/office/powerpoint/2010/main" val="248939343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FADE904-3C65-5E48-6B12-22998C2ADF5E}"/>
              </a:ext>
            </a:extLst>
          </p:cNvPr>
          <p:cNvSpPr/>
          <p:nvPr/>
        </p:nvSpPr>
        <p:spPr>
          <a:xfrm>
            <a:off x="11250895" y="2172321"/>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16963C8-87F3-6B42-F30F-1915935FA752}"/>
              </a:ext>
            </a:extLst>
          </p:cNvPr>
          <p:cNvSpPr/>
          <p:nvPr/>
        </p:nvSpPr>
        <p:spPr>
          <a:xfrm>
            <a:off x="685800" y="2522816"/>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F0C119A-1D9E-D43F-8A7E-D24C1B551326}"/>
              </a:ext>
            </a:extLst>
          </p:cNvPr>
          <p:cNvSpPr/>
          <p:nvPr/>
        </p:nvSpPr>
        <p:spPr>
          <a:xfrm>
            <a:off x="10998565" y="2254753"/>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2018CE4-7594-0746-8B7E-8DEC95CB8822}"/>
              </a:ext>
            </a:extLst>
          </p:cNvPr>
          <p:cNvSpPr/>
          <p:nvPr/>
        </p:nvSpPr>
        <p:spPr>
          <a:xfrm>
            <a:off x="10976145" y="2254758"/>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12185" y="685800"/>
            <a:ext cx="9141415" cy="1532788"/>
          </a:xfrm>
        </p:spPr>
        <p:txBody>
          <a:bodyPr anchor="b">
            <a:noAutofit/>
          </a:bodyPr>
          <a:lstStyle>
            <a:lvl1pPr>
              <a:defRPr sz="72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185" y="2958705"/>
            <a:ext cx="9141415" cy="3213494"/>
          </a:xfrm>
        </p:spPr>
        <p:txBody>
          <a:bodyPr anchor="t">
            <a:noAutofit/>
          </a:bodyPr>
          <a:lstStyle>
            <a:lvl1pPr marL="0" indent="0">
              <a:lnSpc>
                <a:spcPct val="150000"/>
              </a:lnSpc>
              <a:buFont typeface="+mj-lt"/>
              <a:buNone/>
              <a:defRPr sz="1800"/>
            </a:lvl1pPr>
            <a:lvl2pPr marL="228600" indent="0">
              <a:lnSpc>
                <a:spcPct val="150000"/>
              </a:lnSpc>
              <a:buFont typeface="+mj-lt"/>
              <a:buNone/>
              <a:defRPr sz="1800"/>
            </a:lvl2pPr>
            <a:lvl3pPr marL="457200" indent="0">
              <a:lnSpc>
                <a:spcPct val="150000"/>
              </a:lnSpc>
              <a:buFont typeface="+mj-lt"/>
              <a:buNone/>
              <a:defRPr sz="1800"/>
            </a:lvl3pPr>
            <a:lvl4pPr marL="685800" indent="0">
              <a:lnSpc>
                <a:spcPct val="150000"/>
              </a:lnSpc>
              <a:buFont typeface="+mj-lt"/>
              <a:buNone/>
              <a:defRPr sz="1800"/>
            </a:lvl4pPr>
            <a:lvl5pPr marL="914400" indent="0">
              <a:lnSpc>
                <a:spcPct val="150000"/>
              </a:lnSpc>
              <a:buFont typeface="+mj-lt"/>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noAutofit/>
          </a:bodyPr>
          <a:lstStyle/>
          <a:p>
            <a:r>
              <a:rPr lang="en-US" dirty="0"/>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noAutofit/>
          </a:bodyPr>
          <a:lstStyle/>
          <a:p>
            <a:fld id="{96A40708-E793-490B-9201-425C8D1F325C}" type="datetime1">
              <a:rPr lang="en-US" smtClean="0"/>
              <a:t>5/21/2026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68432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095999" y="685800"/>
            <a:ext cx="5480304" cy="1818050"/>
          </a:xfrm>
        </p:spPr>
        <p:txBody>
          <a:bodyPr anchor="t">
            <a:noAutofit/>
          </a:bodyPr>
          <a:lstStyle>
            <a:lvl1pPr>
              <a:defRPr sz="9000"/>
            </a:lvl1pPr>
          </a:lstStyle>
          <a:p>
            <a:r>
              <a:rPr lang="en-US" dirty="0"/>
              <a:t>Agenda</a:t>
            </a:r>
          </a:p>
        </p:txBody>
      </p:sp>
      <p:sp>
        <p:nvSpPr>
          <p:cNvPr id="11" name="Picture Placeholder 10">
            <a:extLst>
              <a:ext uri="{FF2B5EF4-FFF2-40B4-BE49-F238E27FC236}">
                <a16:creationId xmlns:a16="http://schemas.microsoft.com/office/drawing/2014/main" id="{FAF861DB-D5EF-3FC9-7595-570C8498D757}"/>
              </a:ext>
            </a:extLst>
          </p:cNvPr>
          <p:cNvSpPr>
            <a:spLocks noGrp="1"/>
          </p:cNvSpPr>
          <p:nvPr>
            <p:ph type="pic" sz="quarter" idx="14"/>
          </p:nvPr>
        </p:nvSpPr>
        <p:spPr>
          <a:xfrm>
            <a:off x="0" y="0"/>
            <a:ext cx="5477256" cy="6858000"/>
          </a:xfrm>
          <a:blipFill>
            <a:blip r:embed="rId2">
              <a:alphaModFix amt="60000"/>
            </a:blip>
            <a:stretch>
              <a:fillRect/>
            </a:stretch>
          </a:blipFill>
        </p:spPr>
        <p:txBody>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3189770"/>
            <a:ext cx="5480304" cy="2982429"/>
          </a:xfrm>
        </p:spPr>
        <p:txBody>
          <a:bodyPr anchor="t">
            <a:noAutofit/>
          </a:bodyPr>
          <a:lstStyle>
            <a:lvl1pPr marL="0" indent="0">
              <a:lnSpc>
                <a:spcPct val="150000"/>
              </a:lnSpc>
              <a:buFont typeface="+mj-lt"/>
              <a:buNone/>
              <a:defRPr sz="1800"/>
            </a:lvl1pPr>
            <a:lvl2pPr marL="228600" indent="0">
              <a:lnSpc>
                <a:spcPct val="150000"/>
              </a:lnSpc>
              <a:buFont typeface="+mj-lt"/>
              <a:buNone/>
              <a:defRPr sz="1800"/>
            </a:lvl2pPr>
            <a:lvl3pPr marL="457200" indent="0">
              <a:lnSpc>
                <a:spcPct val="150000"/>
              </a:lnSpc>
              <a:buFont typeface="+mj-lt"/>
              <a:buNone/>
              <a:defRPr sz="1800"/>
            </a:lvl3pPr>
            <a:lvl4pPr marL="685800" indent="0">
              <a:lnSpc>
                <a:spcPct val="150000"/>
              </a:lnSpc>
              <a:buFont typeface="+mj-lt"/>
              <a:buNone/>
              <a:defRPr sz="1800"/>
            </a:lvl4pPr>
            <a:lvl5pPr>
              <a:lnSpc>
                <a:spcPct val="150000"/>
              </a:lnSpc>
              <a:buFont typeface="+mj-lt"/>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79C1A172-F829-D2DE-BDB2-B86E6ACE1886}"/>
              </a:ext>
            </a:extLst>
          </p:cNvPr>
          <p:cNvCxnSpPr>
            <a:cxnSpLocks/>
          </p:cNvCxnSpPr>
          <p:nvPr userDrawn="1"/>
        </p:nvCxnSpPr>
        <p:spPr>
          <a:xfrm>
            <a:off x="6095999" y="2743200"/>
            <a:ext cx="54772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096000" y="6343955"/>
            <a:ext cx="2985400" cy="365125"/>
          </a:xfrm>
        </p:spPr>
        <p:txBody>
          <a:bodyPr>
            <a:noAutofit/>
          </a:bodyPr>
          <a:lstStyle/>
          <a:p>
            <a:r>
              <a:rPr lang="en-US"/>
              <a:t>Sample Footer Text</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noAutofit/>
          </a:bodyPr>
          <a:lstStyle/>
          <a:p>
            <a:fld id="{C1968991-530B-4F8D-80FE-2192BD2DD5A5}" type="datetime1">
              <a:rPr lang="en-US" smtClean="0"/>
              <a:t>5/21/2026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387017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814657-813A-4D7B-A2F8-E573BA1645D3}" type="datetime1">
              <a:rPr lang="en-US" smtClean="0"/>
              <a:t>5/21/2026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
        <p:nvSpPr>
          <p:cNvPr id="8" name="Graphic 9">
            <a:extLst>
              <a:ext uri="{FF2B5EF4-FFF2-40B4-BE49-F238E27FC236}">
                <a16:creationId xmlns:a16="http://schemas.microsoft.com/office/drawing/2014/main" id="{5CA9D2AA-9037-8C46-C40D-6E9BA3699177}"/>
              </a:ext>
            </a:extLst>
          </p:cNvPr>
          <p:cNvSpPr>
            <a:spLocks noChangeAspect="1"/>
          </p:cNvSpPr>
          <p:nvPr userDrawn="1"/>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25643645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824824"/>
            <a:ext cx="6397753" cy="1527976"/>
          </a:xfrm>
        </p:spPr>
        <p:txBody>
          <a:bodyPr vert="horz" lIns="91440" tIns="45720" rIns="91440" bIns="45720" rtlCol="0" anchor="b">
            <a:no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12647" y="3505200"/>
            <a:ext cx="4568953" cy="1645198"/>
          </a:xfrm>
        </p:spPr>
        <p:txBody>
          <a:bodyPr vert="horz" lIns="91440" tIns="45720" rIns="91440" bIns="45720" rtlCol="0">
            <a:noAutofit/>
          </a:bodyPr>
          <a:lstStyle>
            <a:lvl1pPr>
              <a:defRPr lang="en-US" sz="1400" dirty="0"/>
            </a:lvl1pPr>
            <a:lvl2pPr>
              <a:defRPr lang="en-US" sz="1400"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C23477E6-5CE8-4544-92C7-AEB7D166FD7D}" type="datetime1">
              <a:rPr lang="en-US" smtClean="0"/>
              <a:t>5/21/2026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
        <p:nvSpPr>
          <p:cNvPr id="9" name="Freeform: Shape 8">
            <a:extLst>
              <a:ext uri="{FF2B5EF4-FFF2-40B4-BE49-F238E27FC236}">
                <a16:creationId xmlns:a16="http://schemas.microsoft.com/office/drawing/2014/main" id="{889251BE-373D-9B13-B9E2-73DFEBE40118}"/>
              </a:ext>
            </a:extLst>
          </p:cNvPr>
          <p:cNvSpPr/>
          <p:nvPr/>
        </p:nvSpPr>
        <p:spPr>
          <a:xfrm>
            <a:off x="11250895" y="5791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698E032-CDEE-AA9B-44A7-CE5EBB6948C0}"/>
              </a:ext>
            </a:extLst>
          </p:cNvPr>
          <p:cNvSpPr/>
          <p:nvPr/>
        </p:nvSpPr>
        <p:spPr>
          <a:xfrm>
            <a:off x="685800" y="6141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C778913-9F6C-8FDD-B123-16048004EC56}"/>
              </a:ext>
            </a:extLst>
          </p:cNvPr>
          <p:cNvSpPr/>
          <p:nvPr/>
        </p:nvSpPr>
        <p:spPr>
          <a:xfrm>
            <a:off x="10998565" y="5873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6283179-133D-0E64-C08A-4D59C8B2F9DB}"/>
              </a:ext>
            </a:extLst>
          </p:cNvPr>
          <p:cNvSpPr/>
          <p:nvPr/>
        </p:nvSpPr>
        <p:spPr>
          <a:xfrm>
            <a:off x="10976145" y="5873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Tree>
    <p:extLst>
      <p:ext uri="{BB962C8B-B14F-4D97-AF65-F5344CB8AC3E}">
        <p14:creationId xmlns:p14="http://schemas.microsoft.com/office/powerpoint/2010/main" val="1560545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85B71F7-9EDC-DB6C-D713-7ACE3A2EADC0}"/>
              </a:ext>
            </a:extLst>
          </p:cNvPr>
          <p:cNvSpPr/>
          <p:nvPr/>
        </p:nvSpPr>
        <p:spPr>
          <a:xfrm>
            <a:off x="968457" y="5410200"/>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tx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5842DDA-AD76-0064-2B85-CB145F4CE540}"/>
              </a:ext>
            </a:extLst>
          </p:cNvPr>
          <p:cNvSpPr/>
          <p:nvPr/>
        </p:nvSpPr>
        <p:spPr>
          <a:xfrm>
            <a:off x="581245" y="5761884"/>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tx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5E58AC6-620E-20FA-E8F5-375DA2977A43}"/>
              </a:ext>
            </a:extLst>
          </p:cNvPr>
          <p:cNvSpPr/>
          <p:nvPr/>
        </p:nvSpPr>
        <p:spPr>
          <a:xfrm>
            <a:off x="718340" y="5492382"/>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tx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EA14E2E-5098-2800-A72C-138A5840365C}"/>
              </a:ext>
            </a:extLst>
          </p:cNvPr>
          <p:cNvSpPr/>
          <p:nvPr/>
        </p:nvSpPr>
        <p:spPr>
          <a:xfrm>
            <a:off x="696080" y="5492388"/>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tx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685800"/>
            <a:ext cx="3652523" cy="4102460"/>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81600" y="685800"/>
            <a:ext cx="6394703" cy="545500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659F5542-E2F9-4DC1-8AB7-8E5D8714BD21}" type="datetime1">
              <a:rPr lang="en-US" smtClean="0"/>
              <a:t>5/21/2026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56241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881EABF-B6BB-1FBF-962C-A6A6C8C2418A}"/>
              </a:ext>
            </a:extLst>
          </p:cNvPr>
          <p:cNvCxnSpPr/>
          <p:nvPr userDrawn="1"/>
        </p:nvCxnSpPr>
        <p:spPr>
          <a:xfrm>
            <a:off x="612647" y="2359152"/>
            <a:ext cx="6336792"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4"/>
            <a:ext cx="6391374" cy="1371996"/>
          </a:xfrm>
        </p:spPr>
        <p:txBody>
          <a:bodyPr anchor="b">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3" y="2742645"/>
            <a:ext cx="6391247" cy="3429551"/>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p:spPr>
        <p:txBody>
          <a:bodyPr>
            <a:noAutofit/>
          </a:bodyPr>
          <a:lstStyle/>
          <a:p>
            <a:r>
              <a:rPr lang="en-US"/>
              <a:t>Sample Footer Text</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4886895" y="6346865"/>
            <a:ext cx="1607270" cy="365125"/>
          </a:xfrm>
        </p:spPr>
        <p:txBody>
          <a:bodyPr>
            <a:noAutofit/>
          </a:bodyPr>
          <a:lstStyle/>
          <a:p>
            <a:fld id="{DD3D21CC-B9C8-49F6-ADE7-6BF4A546A74E}" type="datetime1">
              <a:rPr lang="en-US" smtClean="0"/>
              <a:t>5/21/2026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530932" y="6346865"/>
            <a:ext cx="429207" cy="365125"/>
          </a:xfrm>
        </p:spPr>
        <p:txBody>
          <a:bodyPr>
            <a:noAutofit/>
          </a:bodyPr>
          <a:lstStyle/>
          <a:p>
            <a:fld id="{AEAA3239-9EA4-4A65-A281-97F994456D9F}" type="slidenum">
              <a:rPr lang="en-US" smtClean="0"/>
              <a:t>‹#›</a:t>
            </a:fld>
            <a:endParaRPr lang="en-US" dirty="0"/>
          </a:p>
        </p:txBody>
      </p:sp>
      <p:sp>
        <p:nvSpPr>
          <p:cNvPr id="4" name="Picture Placeholder 13">
            <a:extLst>
              <a:ext uri="{FF2B5EF4-FFF2-40B4-BE49-F238E27FC236}">
                <a16:creationId xmlns:a16="http://schemas.microsoft.com/office/drawing/2014/main" id="{35EC8126-6431-465A-8AC3-0118DD8825B5}"/>
              </a:ext>
            </a:extLst>
          </p:cNvPr>
          <p:cNvSpPr>
            <a:spLocks noGrp="1"/>
          </p:cNvSpPr>
          <p:nvPr>
            <p:ph type="pic" sz="quarter" idx="13" hasCustomPrompt="1"/>
          </p:nvPr>
        </p:nvSpPr>
        <p:spPr>
          <a:xfrm>
            <a:off x="7631546"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2">
              <a:alphaModFix amt="60000"/>
            </a:blip>
            <a:stretch>
              <a:fillRect/>
            </a:stretch>
          </a:blipFill>
        </p:spPr>
        <p:txBody>
          <a:bodyPr wrap="square">
            <a:noAutofit/>
          </a:bodyPr>
          <a:lstStyle>
            <a:lvl1pPr marL="0" indent="0">
              <a:buNone/>
              <a:defRPr/>
            </a:lvl1pPr>
          </a:lstStyle>
          <a:p>
            <a:r>
              <a:rPr lang="en-US" dirty="0"/>
              <a:t>.</a:t>
            </a:r>
          </a:p>
        </p:txBody>
      </p:sp>
    </p:spTree>
    <p:extLst>
      <p:ext uri="{BB962C8B-B14F-4D97-AF65-F5344CB8AC3E}">
        <p14:creationId xmlns:p14="http://schemas.microsoft.com/office/powerpoint/2010/main" val="3498542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3" y="685800"/>
            <a:ext cx="6858000" cy="1111532"/>
          </a:xfrm>
        </p:spPr>
        <p:txBody>
          <a:bodyPr anchor="b">
            <a:noAutofit/>
          </a:bodyPr>
          <a:lstStyle/>
          <a:p>
            <a:r>
              <a:rPr lang="en-US"/>
              <a:t>Click to edit Master title style</a:t>
            </a:r>
            <a:endParaRPr lang="en-US" dirty="0"/>
          </a:p>
        </p:txBody>
      </p:sp>
      <p:sp>
        <p:nvSpPr>
          <p:cNvPr id="5" name="Picture Placeholder 10">
            <a:extLst>
              <a:ext uri="{FF2B5EF4-FFF2-40B4-BE49-F238E27FC236}">
                <a16:creationId xmlns:a16="http://schemas.microsoft.com/office/drawing/2014/main" id="{D2B02E8B-EB97-8158-B585-0E0E95CF40CC}"/>
              </a:ext>
            </a:extLst>
          </p:cNvPr>
          <p:cNvSpPr>
            <a:spLocks noGrp="1"/>
          </p:cNvSpPr>
          <p:nvPr>
            <p:ph type="pic" sz="quarter" idx="13" hasCustomPrompt="1"/>
          </p:nvPr>
        </p:nvSpPr>
        <p:spPr>
          <a:xfrm>
            <a:off x="0" y="0"/>
            <a:ext cx="4100267"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3" y="1965960"/>
            <a:ext cx="6858000" cy="420019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724397" y="6343954"/>
            <a:ext cx="3422906" cy="365125"/>
          </a:xfrm>
        </p:spPr>
        <p:txBody>
          <a:bodyPr>
            <a:noAutofit/>
          </a:bodyPr>
          <a:lstStyle/>
          <a:p>
            <a:r>
              <a:rPr lang="en-US"/>
              <a:t>Sample Footer Text</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noAutofit/>
          </a:bodyPr>
          <a:lstStyle/>
          <a:p>
            <a:fld id="{40723AE1-14A9-42B1-9F02-B524DA830762}" type="datetime1">
              <a:rPr lang="en-US" smtClean="0"/>
              <a:t>5/21/2026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62621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10400" y="685800"/>
            <a:ext cx="4561665" cy="1371264"/>
          </a:xfrm>
        </p:spPr>
        <p:txBody>
          <a:bodyPr anchor="b">
            <a:noAutofit/>
          </a:bodyPr>
          <a:lstStyle>
            <a:lvl1pPr>
              <a:defRPr sz="54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EEEFBBBB-A526-5A93-34B8-A377087586AE}"/>
              </a:ext>
            </a:extLst>
          </p:cNvPr>
          <p:cNvSpPr>
            <a:spLocks noGrp="1"/>
          </p:cNvSpPr>
          <p:nvPr>
            <p:ph type="pic" sz="quarter" idx="15"/>
          </p:nvPr>
        </p:nvSpPr>
        <p:spPr>
          <a:xfrm>
            <a:off x="1" y="0"/>
            <a:ext cx="6390464" cy="68580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020736" y="2286000"/>
            <a:ext cx="4561665" cy="388620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020736" y="6343955"/>
            <a:ext cx="2105099" cy="365125"/>
          </a:xfrm>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p:spPr>
        <p:txBody>
          <a:bodyPr>
            <a:noAutofit/>
          </a:bodyPr>
          <a:lstStyle>
            <a:lvl1pPr>
              <a:defRPr>
                <a:solidFill>
                  <a:schemeClr val="tx1"/>
                </a:solidFill>
                <a:effectLst/>
              </a:defRPr>
            </a:lvl1pPr>
          </a:lstStyle>
          <a:p>
            <a:fld id="{F2240801-1142-4411-9AA3-00BC0B3F40DA}"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046699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4572002" cy="1371264"/>
          </a:xfrm>
        </p:spPr>
        <p:txBody>
          <a:bodyPr anchor="b">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09599" y="2286000"/>
            <a:ext cx="4561666" cy="388620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5">
            <a:extLst>
              <a:ext uri="{FF2B5EF4-FFF2-40B4-BE49-F238E27FC236}">
                <a16:creationId xmlns:a16="http://schemas.microsoft.com/office/drawing/2014/main" id="{3C6055EC-0CB7-A026-AE8C-74A36F768BEB}"/>
              </a:ext>
            </a:extLst>
          </p:cNvPr>
          <p:cNvSpPr>
            <a:spLocks noGrp="1"/>
          </p:cNvSpPr>
          <p:nvPr>
            <p:ph type="ftr" sz="quarter" idx="11"/>
          </p:nvPr>
        </p:nvSpPr>
        <p:spPr>
          <a:xfrm>
            <a:off x="609599" y="6343955"/>
            <a:ext cx="2105099" cy="365125"/>
          </a:xfrm>
        </p:spPr>
        <p:txBody>
          <a:bodyPr>
            <a:noAutofit/>
          </a:bodyPr>
          <a:lstStyle/>
          <a:p>
            <a:r>
              <a:rPr lang="en-US"/>
              <a:t>Sample Footer Text</a:t>
            </a:r>
          </a:p>
        </p:txBody>
      </p:sp>
      <p:sp>
        <p:nvSpPr>
          <p:cNvPr id="13" name="Date Placeholder 4">
            <a:extLst>
              <a:ext uri="{FF2B5EF4-FFF2-40B4-BE49-F238E27FC236}">
                <a16:creationId xmlns:a16="http://schemas.microsoft.com/office/drawing/2014/main" id="{AE86096B-57D4-1243-A86D-1D5E7DC3A755}"/>
              </a:ext>
            </a:extLst>
          </p:cNvPr>
          <p:cNvSpPr>
            <a:spLocks noGrp="1"/>
          </p:cNvSpPr>
          <p:nvPr>
            <p:ph type="dt" sz="half" idx="10"/>
          </p:nvPr>
        </p:nvSpPr>
        <p:spPr>
          <a:xfrm>
            <a:off x="2963930" y="6343955"/>
            <a:ext cx="1772029" cy="365125"/>
          </a:xfrm>
        </p:spPr>
        <p:txBody>
          <a:bodyPr>
            <a:noAutofit/>
          </a:bodyPr>
          <a:lstStyle>
            <a:lvl1pPr>
              <a:defRPr>
                <a:solidFill>
                  <a:schemeClr val="tx1"/>
                </a:solidFill>
                <a:effectLst/>
              </a:defRPr>
            </a:lvl1pPr>
          </a:lstStyle>
          <a:p>
            <a:fld id="{7CFA9782-9FBA-47E1-A36A-E75622F7046E}" type="datetime1">
              <a:rPr lang="en-US" smtClean="0"/>
              <a:t>5/21/2026</a:t>
            </a:fld>
            <a:endParaRPr lang="en-US"/>
          </a:p>
        </p:txBody>
      </p:sp>
      <p:sp>
        <p:nvSpPr>
          <p:cNvPr id="15" name="Slide Number Placeholder 6">
            <a:extLst>
              <a:ext uri="{FF2B5EF4-FFF2-40B4-BE49-F238E27FC236}">
                <a16:creationId xmlns:a16="http://schemas.microsoft.com/office/drawing/2014/main" id="{A98A8E55-200E-96B4-1462-6DA457A20CE9}"/>
              </a:ext>
            </a:extLst>
          </p:cNvPr>
          <p:cNvSpPr>
            <a:spLocks noGrp="1"/>
          </p:cNvSpPr>
          <p:nvPr>
            <p:ph type="sldNum" sz="quarter" idx="12"/>
          </p:nvPr>
        </p:nvSpPr>
        <p:spPr>
          <a:xfrm>
            <a:off x="4735959" y="6343955"/>
            <a:ext cx="429207" cy="365125"/>
          </a:xfrm>
        </p:spPr>
        <p:txBody>
          <a:bodyPr>
            <a:noAutofit/>
          </a:bodyPr>
          <a:lstStyle/>
          <a:p>
            <a:fld id="{AEAA3239-9EA4-4A65-A281-97F994456D9F}" type="slidenum">
              <a:rPr lang="en-US" smtClean="0"/>
              <a:t>‹#›</a:t>
            </a:fld>
            <a:endParaRPr lang="en-US"/>
          </a:p>
        </p:txBody>
      </p:sp>
      <p:sp>
        <p:nvSpPr>
          <p:cNvPr id="3" name="Picture Placeholder 11">
            <a:extLst>
              <a:ext uri="{FF2B5EF4-FFF2-40B4-BE49-F238E27FC236}">
                <a16:creationId xmlns:a16="http://schemas.microsoft.com/office/drawing/2014/main" id="{48233842-32AB-C53C-CA20-8101D4E63DC5}"/>
              </a:ext>
            </a:extLst>
          </p:cNvPr>
          <p:cNvSpPr>
            <a:spLocks noGrp="1"/>
          </p:cNvSpPr>
          <p:nvPr>
            <p:ph type="pic" sz="quarter" idx="15"/>
          </p:nvPr>
        </p:nvSpPr>
        <p:spPr>
          <a:xfrm>
            <a:off x="5801536" y="0"/>
            <a:ext cx="6390464"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947045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8" y="685800"/>
            <a:ext cx="3364992" cy="1996301"/>
          </a:xfrm>
        </p:spPr>
        <p:txBody>
          <a:bodyPr anchor="b">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698" y="2880360"/>
            <a:ext cx="3364992" cy="3234856"/>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8">
            <a:extLst>
              <a:ext uri="{FF2B5EF4-FFF2-40B4-BE49-F238E27FC236}">
                <a16:creationId xmlns:a16="http://schemas.microsoft.com/office/drawing/2014/main" id="{C119522C-433C-CA02-AD5B-2ABB39A41622}"/>
              </a:ext>
            </a:extLst>
          </p:cNvPr>
          <p:cNvSpPr>
            <a:spLocks noGrp="1"/>
          </p:cNvSpPr>
          <p:nvPr>
            <p:ph type="ftr" sz="quarter" idx="16"/>
          </p:nvPr>
        </p:nvSpPr>
        <p:spPr>
          <a:xfrm>
            <a:off x="615698" y="6343955"/>
            <a:ext cx="2012061" cy="365125"/>
          </a:xfrm>
        </p:spPr>
        <p:txBody>
          <a:bodyPr>
            <a:noAutofit/>
          </a:bodyPr>
          <a:lstStyle/>
          <a:p>
            <a:r>
              <a:rPr lang="en-US"/>
              <a:t>Sample Footer Text</a:t>
            </a:r>
            <a:endParaRPr lang="en-US" dirty="0"/>
          </a:p>
        </p:txBody>
      </p:sp>
      <p:sp>
        <p:nvSpPr>
          <p:cNvPr id="7" name="Date Placeholder 3">
            <a:extLst>
              <a:ext uri="{FF2B5EF4-FFF2-40B4-BE49-F238E27FC236}">
                <a16:creationId xmlns:a16="http://schemas.microsoft.com/office/drawing/2014/main" id="{E76C67AD-99A1-8DF0-C332-BB3E0C537172}"/>
              </a:ext>
            </a:extLst>
          </p:cNvPr>
          <p:cNvSpPr>
            <a:spLocks noGrp="1"/>
          </p:cNvSpPr>
          <p:nvPr>
            <p:ph type="dt" sz="half" idx="15"/>
          </p:nvPr>
        </p:nvSpPr>
        <p:spPr>
          <a:xfrm>
            <a:off x="2627759" y="6343955"/>
            <a:ext cx="922372" cy="365125"/>
          </a:xfrm>
        </p:spPr>
        <p:txBody>
          <a:bodyPr>
            <a:noAutofit/>
          </a:bodyPr>
          <a:lstStyle/>
          <a:p>
            <a:fld id="{AAA916C4-9175-479B-9610-7E06A2EDFEE0}" type="datetime1">
              <a:rPr lang="en-US" smtClean="0"/>
              <a:t>5/21/2026</a:t>
            </a:fld>
            <a:endParaRPr lang="en-US" dirty="0"/>
          </a:p>
        </p:txBody>
      </p:sp>
      <p:sp>
        <p:nvSpPr>
          <p:cNvPr id="13" name="Slide Number Placeholder 9">
            <a:extLst>
              <a:ext uri="{FF2B5EF4-FFF2-40B4-BE49-F238E27FC236}">
                <a16:creationId xmlns:a16="http://schemas.microsoft.com/office/drawing/2014/main" id="{C8D2CF7B-FF7A-7960-DB96-2B1846DA41A0}"/>
              </a:ext>
            </a:extLst>
          </p:cNvPr>
          <p:cNvSpPr>
            <a:spLocks noGrp="1"/>
          </p:cNvSpPr>
          <p:nvPr>
            <p:ph type="sldNum" sz="quarter" idx="17"/>
          </p:nvPr>
        </p:nvSpPr>
        <p:spPr>
          <a:xfrm>
            <a:off x="3550131" y="6343955"/>
            <a:ext cx="429207" cy="365125"/>
          </a:xfrm>
        </p:spPr>
        <p:txBody>
          <a:bodyPr>
            <a:noAutofit/>
          </a:bodyPr>
          <a:lstStyle/>
          <a:p>
            <a:fld id="{AEAA3239-9EA4-4A65-A281-97F994456D9F}" type="slidenum">
              <a:rPr lang="en-US" smtClean="0"/>
              <a:t>‹#›</a:t>
            </a:fld>
            <a:endParaRPr lang="en-US"/>
          </a:p>
        </p:txBody>
      </p:sp>
      <p:sp>
        <p:nvSpPr>
          <p:cNvPr id="4" name="Picture Placeholder 10">
            <a:extLst>
              <a:ext uri="{FF2B5EF4-FFF2-40B4-BE49-F238E27FC236}">
                <a16:creationId xmlns:a16="http://schemas.microsoft.com/office/drawing/2014/main" id="{B08A763A-F1F9-D459-6C34-397656627599}"/>
              </a:ext>
            </a:extLst>
          </p:cNvPr>
          <p:cNvSpPr>
            <a:spLocks noGrp="1"/>
          </p:cNvSpPr>
          <p:nvPr>
            <p:ph type="pic" sz="quarter" idx="13" hasCustomPrompt="1"/>
          </p:nvPr>
        </p:nvSpPr>
        <p:spPr>
          <a:xfrm>
            <a:off x="4607856" y="0"/>
            <a:ext cx="7584144"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2181964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39200" y="685800"/>
            <a:ext cx="2748115" cy="2743200"/>
          </a:xfrm>
          <a:noFill/>
        </p:spPr>
        <p:txBody>
          <a:bodyPr anchor="t">
            <a:noAutofit/>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5487E718-4223-B4DB-C92A-99E891E642B8}"/>
              </a:ext>
            </a:extLst>
          </p:cNvPr>
          <p:cNvSpPr>
            <a:spLocks noGrp="1"/>
          </p:cNvSpPr>
          <p:nvPr>
            <p:ph type="pic" sz="quarter" idx="15"/>
          </p:nvPr>
        </p:nvSpPr>
        <p:spPr>
          <a:xfrm>
            <a:off x="0" y="0"/>
            <a:ext cx="8229600" cy="68580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39200" y="3703320"/>
            <a:ext cx="2743201" cy="2476061"/>
          </a:xfrm>
          <a:noFill/>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39200" y="6343955"/>
            <a:ext cx="1404460" cy="365125"/>
          </a:xfrm>
          <a:noFill/>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a:noFill/>
        </p:spPr>
        <p:txBody>
          <a:bodyPr>
            <a:noAutofit/>
          </a:bodyPr>
          <a:lstStyle>
            <a:lvl1pPr>
              <a:defRPr>
                <a:solidFill>
                  <a:schemeClr val="tx1"/>
                </a:solidFill>
                <a:effectLst/>
              </a:defRPr>
            </a:lvl1pPr>
          </a:lstStyle>
          <a:p>
            <a:fld id="{71AD2788-6390-4160-9542-0F1C554F0165}" type="datetime1">
              <a:rPr lang="en-US" smtClean="0"/>
              <a:t>5/21/2026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a:noFill/>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169549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685800"/>
            <a:ext cx="2748114" cy="2743200"/>
          </a:xfrm>
        </p:spPr>
        <p:txBody>
          <a:bodyPr anchor="t">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703320"/>
            <a:ext cx="2743200" cy="2476061"/>
          </a:xfrm>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644F6AEF-CB45-AC6F-F205-7AB277670F4E}"/>
              </a:ext>
            </a:extLst>
          </p:cNvPr>
          <p:cNvSpPr>
            <a:spLocks noGrp="1"/>
          </p:cNvSpPr>
          <p:nvPr>
            <p:ph type="ftr" sz="quarter" idx="11"/>
          </p:nvPr>
        </p:nvSpPr>
        <p:spPr>
          <a:xfrm>
            <a:off x="615697" y="6343955"/>
            <a:ext cx="1404460" cy="365125"/>
          </a:xfrm>
        </p:spPr>
        <p:txBody>
          <a:bodyPr>
            <a:noAutofit/>
          </a:bodyPr>
          <a:lstStyle/>
          <a:p>
            <a:r>
              <a:rPr lang="en-US"/>
              <a:t>Sample Footer Text</a:t>
            </a:r>
            <a:endParaRPr lang="en-US" dirty="0"/>
          </a:p>
        </p:txBody>
      </p:sp>
      <p:sp>
        <p:nvSpPr>
          <p:cNvPr id="14" name="Date Placeholder 4">
            <a:extLst>
              <a:ext uri="{FF2B5EF4-FFF2-40B4-BE49-F238E27FC236}">
                <a16:creationId xmlns:a16="http://schemas.microsoft.com/office/drawing/2014/main" id="{980DDA2F-B408-A7AF-463F-3F6ED55C1A9C}"/>
              </a:ext>
            </a:extLst>
          </p:cNvPr>
          <p:cNvSpPr>
            <a:spLocks noGrp="1"/>
          </p:cNvSpPr>
          <p:nvPr>
            <p:ph type="dt" sz="half" idx="10"/>
          </p:nvPr>
        </p:nvSpPr>
        <p:spPr>
          <a:xfrm>
            <a:off x="2069019" y="6343955"/>
            <a:ext cx="854573" cy="365125"/>
          </a:xfrm>
        </p:spPr>
        <p:txBody>
          <a:bodyPr>
            <a:noAutofit/>
          </a:bodyPr>
          <a:lstStyle>
            <a:lvl1pPr>
              <a:defRPr>
                <a:solidFill>
                  <a:schemeClr val="tx1"/>
                </a:solidFill>
                <a:effectLst/>
              </a:defRPr>
            </a:lvl1pPr>
          </a:lstStyle>
          <a:p>
            <a:fld id="{C6E6CDFB-328D-4B9A-B955-967B0C6194A8}" type="datetime1">
              <a:rPr lang="en-US" smtClean="0"/>
              <a:t>5/21/2026</a:t>
            </a:fld>
            <a:endParaRPr lang="en-US" dirty="0"/>
          </a:p>
        </p:txBody>
      </p:sp>
      <p:sp>
        <p:nvSpPr>
          <p:cNvPr id="16" name="Slide Number Placeholder 6">
            <a:extLst>
              <a:ext uri="{FF2B5EF4-FFF2-40B4-BE49-F238E27FC236}">
                <a16:creationId xmlns:a16="http://schemas.microsoft.com/office/drawing/2014/main" id="{9C6A3F52-E7A3-B732-2650-C47F8BE25FF4}"/>
              </a:ext>
            </a:extLst>
          </p:cNvPr>
          <p:cNvSpPr>
            <a:spLocks noGrp="1"/>
          </p:cNvSpPr>
          <p:nvPr>
            <p:ph type="sldNum" sz="quarter" idx="12"/>
          </p:nvPr>
        </p:nvSpPr>
        <p:spPr>
          <a:xfrm>
            <a:off x="2923593" y="6343955"/>
            <a:ext cx="429207" cy="365125"/>
          </a:xfrm>
        </p:spPr>
        <p:txBody>
          <a:bodyPr>
            <a:noAutofit/>
          </a:bodyPr>
          <a:lstStyle/>
          <a:p>
            <a:fld id="{AEAA3239-9EA4-4A65-A281-97F994456D9F}" type="slidenum">
              <a:rPr lang="en-US" smtClean="0"/>
              <a:t>‹#›</a:t>
            </a:fld>
            <a:endParaRPr lang="en-US"/>
          </a:p>
        </p:txBody>
      </p:sp>
      <p:sp>
        <p:nvSpPr>
          <p:cNvPr id="5" name="Picture Placeholder 3">
            <a:extLst>
              <a:ext uri="{FF2B5EF4-FFF2-40B4-BE49-F238E27FC236}">
                <a16:creationId xmlns:a16="http://schemas.microsoft.com/office/drawing/2014/main" id="{80894EEF-95B5-F8FE-9FBB-D5DFD413C066}"/>
              </a:ext>
            </a:extLst>
          </p:cNvPr>
          <p:cNvSpPr>
            <a:spLocks noGrp="1"/>
          </p:cNvSpPr>
          <p:nvPr>
            <p:ph type="pic" sz="quarter" idx="15"/>
          </p:nvPr>
        </p:nvSpPr>
        <p:spPr>
          <a:xfrm>
            <a:off x="3962400" y="0"/>
            <a:ext cx="8229600"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4261154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343400"/>
            <a:ext cx="4019522" cy="1159931"/>
          </a:xfrm>
        </p:spPr>
        <p:txBody>
          <a:bodyPr anchor="t">
            <a:noAutofit/>
          </a:bodyPr>
          <a:lstStyle>
            <a:lvl1pPr>
              <a:defRPr sz="54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E0CE544-3552-FE00-5B00-942E522A2A5A}"/>
              </a:ext>
            </a:extLst>
          </p:cNvPr>
          <p:cNvSpPr>
            <a:spLocks noGrp="1"/>
          </p:cNvSpPr>
          <p:nvPr>
            <p:ph type="pic" sz="quarter" idx="15"/>
          </p:nvPr>
        </p:nvSpPr>
        <p:spPr>
          <a:xfrm>
            <a:off x="0" y="0"/>
            <a:ext cx="12192000" cy="38862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81600" y="4343400"/>
            <a:ext cx="6400800" cy="1159931"/>
          </a:xfrm>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0A994DB4-9653-4FD4-8A14-5DAFB68B0E92}"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4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814657-813A-4D7B-A2F8-E573BA1645D3}" type="datetime1">
              <a:rPr lang="en-US" smtClean="0"/>
              <a:t>5/21/2026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664457729"/>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886200"/>
            <a:ext cx="3044954" cy="2245126"/>
          </a:xfrm>
        </p:spPr>
        <p:txBody>
          <a:bodyPr anchor="b">
            <a:noAutofit/>
          </a:bodyPr>
          <a:lstStyle>
            <a:lvl1pPr>
              <a:defRPr sz="54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7200" y="3886200"/>
            <a:ext cx="7315199" cy="2245127"/>
          </a:xfrm>
        </p:spPr>
        <p:txBody>
          <a:bodyPr vert="horz" lIns="91440" tIns="45720" rIns="91440" bIns="45720" rtlCol="0">
            <a:noAutofit/>
          </a:bodyPr>
          <a:lstStyle>
            <a:lvl1pPr marL="0" indent="0">
              <a:buNone/>
              <a:defRPr lang="en-US" sz="1400" b="0" i="0" dirty="0">
                <a:latin typeface="+mn-lt"/>
              </a:defRPr>
            </a:lvl1pPr>
            <a:lvl2pPr marL="228600" indent="0">
              <a:buNone/>
              <a:defRPr lang="en-US" sz="1400" b="0" i="0" dirty="0">
                <a:latin typeface="+mn-lt"/>
              </a:defRPr>
            </a:lvl2pPr>
            <a:lvl3pPr marL="457200" indent="0">
              <a:buNone/>
              <a:defRPr lang="en-US" sz="1400" b="0" i="0" dirty="0">
                <a:latin typeface="+mn-lt"/>
              </a:defRPr>
            </a:lvl3pPr>
            <a:lvl4pPr marL="685800" indent="0">
              <a:buNone/>
              <a:defRPr lang="en-US" sz="1400" b="0" i="0" dirty="0">
                <a:latin typeface="+mn-lt"/>
              </a:defRPr>
            </a:lvl4pPr>
            <a:lvl5pPr marL="914400" indent="0">
              <a:buNone/>
              <a:defRPr lang="en-US" sz="1400" b="0" i="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0BECFC22-7333-427C-A7BB-2A423772B9A0}"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29866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3044954" cy="2035724"/>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59158" y="685800"/>
            <a:ext cx="7315199" cy="2014665"/>
          </a:xfrm>
        </p:spPr>
        <p:txBody>
          <a:bodyPr vert="horz" lIns="91440" tIns="45720" rIns="91440" bIns="45720" rtlCol="0" anchor="b">
            <a:noAutofit/>
          </a:bodyPr>
          <a:lstStyle>
            <a:lvl1pPr marL="0" indent="0">
              <a:buNone/>
              <a:defRPr lang="en-US" sz="1400" b="0" i="0" dirty="0">
                <a:latin typeface="+mn-lt"/>
              </a:defRPr>
            </a:lvl1pPr>
            <a:lvl2pPr marL="228600" indent="0">
              <a:buNone/>
              <a:defRPr lang="en-US" sz="1400" b="0" i="0" dirty="0">
                <a:latin typeface="+mn-lt"/>
              </a:defRPr>
            </a:lvl2pPr>
            <a:lvl3pPr marL="457200" indent="0">
              <a:buNone/>
              <a:defRPr lang="en-US" sz="1400" b="0" i="0" dirty="0">
                <a:latin typeface="+mn-lt"/>
              </a:defRPr>
            </a:lvl3pPr>
            <a:lvl4pPr marL="685800" indent="0">
              <a:buNone/>
              <a:defRPr lang="en-US" sz="1400" b="0" i="0" dirty="0">
                <a:latin typeface="+mn-lt"/>
              </a:defRPr>
            </a:lvl4pPr>
            <a:lvl5pPr marL="914400" indent="0">
              <a:buNone/>
              <a:defRPr lang="en-US" sz="1400" b="0" i="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2896372"/>
            <a:ext cx="2791027" cy="365125"/>
          </a:xfrm>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2896372"/>
            <a:ext cx="1559379" cy="365125"/>
          </a:xfrm>
        </p:spPr>
        <p:txBody>
          <a:bodyPr>
            <a:noAutofit/>
          </a:bodyPr>
          <a:lstStyle/>
          <a:p>
            <a:fld id="{B78D85C6-8657-43F4-BE68-8F80962A5435}"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2896372"/>
            <a:ext cx="429207" cy="365125"/>
          </a:xfrm>
        </p:spPr>
        <p:txBody>
          <a:bodyPr>
            <a:noAutofit/>
          </a:bodyPr>
          <a:lstStyle/>
          <a:p>
            <a:fld id="{AEAA3239-9EA4-4A65-A281-97F994456D9F}" type="slidenum">
              <a:rPr lang="en-US" smtClean="0"/>
              <a:t>‹#›</a:t>
            </a:fld>
            <a:endParaRPr lang="en-US"/>
          </a:p>
        </p:txBody>
      </p:sp>
      <p:sp>
        <p:nvSpPr>
          <p:cNvPr id="3" name="Picture Placeholder 10">
            <a:extLst>
              <a:ext uri="{FF2B5EF4-FFF2-40B4-BE49-F238E27FC236}">
                <a16:creationId xmlns:a16="http://schemas.microsoft.com/office/drawing/2014/main" id="{4178283B-8F20-CAA0-928D-318B857F9592}"/>
              </a:ext>
            </a:extLst>
          </p:cNvPr>
          <p:cNvSpPr>
            <a:spLocks noGrp="1"/>
          </p:cNvSpPr>
          <p:nvPr>
            <p:ph type="pic" sz="quarter" idx="13" hasCustomPrompt="1"/>
          </p:nvPr>
        </p:nvSpPr>
        <p:spPr>
          <a:xfrm>
            <a:off x="-1" y="3414669"/>
            <a:ext cx="12192000" cy="3443331"/>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42076729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8"/>
            <a:ext cx="5483353" cy="1388318"/>
          </a:xfrm>
        </p:spPr>
        <p:txBody>
          <a:bodyPr anchor="b">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2651760"/>
            <a:ext cx="5483352" cy="352185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4AB12E0E-A617-768A-7E0E-472481185B12}"/>
              </a:ext>
            </a:extLst>
          </p:cNvPr>
          <p:cNvSpPr>
            <a:spLocks noGrp="1"/>
          </p:cNvSpPr>
          <p:nvPr>
            <p:ph type="pic" sz="quarter" idx="18"/>
          </p:nvPr>
        </p:nvSpPr>
        <p:spPr>
          <a:xfrm>
            <a:off x="6717792" y="685807"/>
            <a:ext cx="4864608" cy="5486377"/>
          </a:xfrm>
          <a:blipFill>
            <a:blip r:embed="rId2">
              <a:alphaModFix amt="60000"/>
            </a:blip>
            <a:stretch>
              <a:fillRect/>
            </a:stretch>
          </a:blipFill>
        </p:spPr>
        <p:txBody>
          <a:bodyPr/>
          <a:lstStyle/>
          <a:p>
            <a:r>
              <a:rPr lang="en-US"/>
              <a:t>Click icon to add picture</a:t>
            </a:r>
          </a:p>
        </p:txBody>
      </p:sp>
      <p:cxnSp>
        <p:nvCxnSpPr>
          <p:cNvPr id="3" name="Straight Connector 2">
            <a:extLst>
              <a:ext uri="{FF2B5EF4-FFF2-40B4-BE49-F238E27FC236}">
                <a16:creationId xmlns:a16="http://schemas.microsoft.com/office/drawing/2014/main" id="{EC1D70B4-629A-1A3A-D1BB-D35C3AED4BAD}"/>
              </a:ext>
            </a:extLst>
          </p:cNvPr>
          <p:cNvCxnSpPr>
            <a:cxnSpLocks/>
          </p:cNvCxnSpPr>
          <p:nvPr userDrawn="1"/>
        </p:nvCxnSpPr>
        <p:spPr>
          <a:xfrm>
            <a:off x="609600" y="2362229"/>
            <a:ext cx="54864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Footer Placeholder 7">
            <a:extLst>
              <a:ext uri="{FF2B5EF4-FFF2-40B4-BE49-F238E27FC236}">
                <a16:creationId xmlns:a16="http://schemas.microsoft.com/office/drawing/2014/main" id="{8F922763-A12B-44C2-4F2D-AAD3B317EC9A}"/>
              </a:ext>
            </a:extLst>
          </p:cNvPr>
          <p:cNvSpPr>
            <a:spLocks noGrp="1"/>
          </p:cNvSpPr>
          <p:nvPr>
            <p:ph type="ftr" sz="quarter" idx="15"/>
          </p:nvPr>
        </p:nvSpPr>
        <p:spPr>
          <a:xfrm>
            <a:off x="612647" y="6343955"/>
            <a:ext cx="2805405" cy="365125"/>
          </a:xfrm>
        </p:spPr>
        <p:txBody>
          <a:bodyPr>
            <a:noAutofit/>
          </a:bodyPr>
          <a:lstStyle/>
          <a:p>
            <a:r>
              <a:rPr lang="en-US" dirty="0"/>
              <a:t>Sample Footer Text</a:t>
            </a:r>
          </a:p>
        </p:txBody>
      </p:sp>
      <p:sp>
        <p:nvSpPr>
          <p:cNvPr id="11" name="Date Placeholder 6">
            <a:extLst>
              <a:ext uri="{FF2B5EF4-FFF2-40B4-BE49-F238E27FC236}">
                <a16:creationId xmlns:a16="http://schemas.microsoft.com/office/drawing/2014/main" id="{88D44AB0-B4BD-5097-DB6C-0B96B75B1DA6}"/>
              </a:ext>
            </a:extLst>
          </p:cNvPr>
          <p:cNvSpPr>
            <a:spLocks noGrp="1"/>
          </p:cNvSpPr>
          <p:nvPr>
            <p:ph type="dt" sz="half" idx="19"/>
          </p:nvPr>
        </p:nvSpPr>
        <p:spPr>
          <a:xfrm>
            <a:off x="8893929" y="6343955"/>
            <a:ext cx="2202644" cy="365125"/>
          </a:xfrm>
        </p:spPr>
        <p:txBody>
          <a:bodyPr>
            <a:noAutofit/>
          </a:bodyPr>
          <a:lstStyle/>
          <a:p>
            <a:fld id="{59D65A6B-59CD-4A95-97A1-5003425BCE52}" type="datetime1">
              <a:rPr lang="en-US" smtClean="0"/>
              <a:t>5/21/2026</a:t>
            </a:fld>
            <a:endParaRPr lang="en-US" dirty="0"/>
          </a:p>
        </p:txBody>
      </p:sp>
      <p:sp>
        <p:nvSpPr>
          <p:cNvPr id="14" name="Slide Number Placeholder 8">
            <a:extLst>
              <a:ext uri="{FF2B5EF4-FFF2-40B4-BE49-F238E27FC236}">
                <a16:creationId xmlns:a16="http://schemas.microsoft.com/office/drawing/2014/main" id="{8EA9CC9C-E71E-C316-0680-F4BD6EDC87C1}"/>
              </a:ext>
            </a:extLst>
          </p:cNvPr>
          <p:cNvSpPr>
            <a:spLocks noGrp="1"/>
          </p:cNvSpPr>
          <p:nvPr>
            <p:ph type="sldNum" sz="quarter" idx="16"/>
          </p:nvPr>
        </p:nvSpPr>
        <p:spPr>
          <a:xfrm>
            <a:off x="11147096" y="6343955"/>
            <a:ext cx="429207" cy="365125"/>
          </a:xfrm>
        </p:spPr>
        <p:txBody>
          <a:bodyPr>
            <a:noAutofit/>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233409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10969753" cy="898525"/>
          </a:xfrm>
        </p:spPr>
        <p:txBody>
          <a:bodyPr anchor="b">
            <a:noAutofit/>
          </a:body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54E15E62-FEF2-298A-EC8D-72D59188CB27}"/>
              </a:ext>
            </a:extLst>
          </p:cNvPr>
          <p:cNvCxnSpPr>
            <a:cxnSpLocks/>
          </p:cNvCxnSpPr>
          <p:nvPr userDrawn="1"/>
        </p:nvCxnSpPr>
        <p:spPr>
          <a:xfrm>
            <a:off x="609600" y="1905000"/>
            <a:ext cx="109728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9600" y="2286012"/>
            <a:ext cx="5479474" cy="298765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C4892D5B-0772-8929-54F9-AA16EED38E2B}"/>
              </a:ext>
            </a:extLst>
          </p:cNvPr>
          <p:cNvSpPr>
            <a:spLocks noGrp="1"/>
          </p:cNvSpPr>
          <p:nvPr>
            <p:ph type="pic" sz="quarter" idx="18"/>
          </p:nvPr>
        </p:nvSpPr>
        <p:spPr>
          <a:xfrm>
            <a:off x="6715575" y="2285301"/>
            <a:ext cx="4863778" cy="3886188"/>
          </a:xfrm>
          <a:blipFill>
            <a:blip r:embed="rId2">
              <a:alphaModFix amt="60000"/>
            </a:blip>
            <a:stretch>
              <a:fillRect/>
            </a:stretch>
          </a:blipFill>
        </p:spPr>
        <p:txBody>
          <a:bodyPr/>
          <a:lstStyle/>
          <a:p>
            <a:r>
              <a:rPr lang="en-US"/>
              <a:t>Click icon to add picture</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noAutofit/>
          </a:bodyPr>
          <a:lstStyle/>
          <a:p>
            <a:r>
              <a:rPr lang="en-US"/>
              <a:t>Sample Footer Text</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noAutofit/>
          </a:bodyPr>
          <a:lstStyle/>
          <a:p>
            <a:fld id="{AEBE612C-E459-4252-B286-C98BDF4C5E92}" type="datetime1">
              <a:rPr lang="en-US" smtClean="0"/>
              <a:t>5/21/2026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noAutofit/>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184242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89903" y="685807"/>
            <a:ext cx="5486400" cy="1388302"/>
          </a:xfrm>
        </p:spPr>
        <p:txBody>
          <a:bodyPr anchor="b">
            <a:noAutofit/>
          </a:bodyPr>
          <a:lstStyle/>
          <a:p>
            <a:r>
              <a:rPr lang="en-US"/>
              <a:t>Click to edit Master title style</a:t>
            </a:r>
            <a:endParaRPr lang="en-US" dirty="0"/>
          </a:p>
        </p:txBody>
      </p:sp>
      <p:sp>
        <p:nvSpPr>
          <p:cNvPr id="16" name="Picture Placeholder 5">
            <a:extLst>
              <a:ext uri="{FF2B5EF4-FFF2-40B4-BE49-F238E27FC236}">
                <a16:creationId xmlns:a16="http://schemas.microsoft.com/office/drawing/2014/main" id="{3F8ACB4F-E132-97B5-797E-ADFB9AC83456}"/>
              </a:ext>
            </a:extLst>
          </p:cNvPr>
          <p:cNvSpPr>
            <a:spLocks noGrp="1"/>
          </p:cNvSpPr>
          <p:nvPr>
            <p:ph type="pic" sz="quarter" idx="18"/>
          </p:nvPr>
        </p:nvSpPr>
        <p:spPr>
          <a:xfrm>
            <a:off x="616658" y="685807"/>
            <a:ext cx="4864608" cy="5486377"/>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89903" y="2650330"/>
            <a:ext cx="5486400" cy="3521854"/>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a:extLst>
              <a:ext uri="{FF2B5EF4-FFF2-40B4-BE49-F238E27FC236}">
                <a16:creationId xmlns:a16="http://schemas.microsoft.com/office/drawing/2014/main" id="{60415657-C9CC-A8DC-C841-09A42AC901EC}"/>
              </a:ext>
            </a:extLst>
          </p:cNvPr>
          <p:cNvCxnSpPr>
            <a:cxnSpLocks/>
          </p:cNvCxnSpPr>
          <p:nvPr userDrawn="1"/>
        </p:nvCxnSpPr>
        <p:spPr>
          <a:xfrm>
            <a:off x="6089903" y="2362219"/>
            <a:ext cx="54864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Footer Placeholder 7">
            <a:extLst>
              <a:ext uri="{FF2B5EF4-FFF2-40B4-BE49-F238E27FC236}">
                <a16:creationId xmlns:a16="http://schemas.microsoft.com/office/drawing/2014/main" id="{D65827FC-FBF0-2A7B-2AE9-11D916DB970C}"/>
              </a:ext>
            </a:extLst>
          </p:cNvPr>
          <p:cNvSpPr>
            <a:spLocks noGrp="1"/>
          </p:cNvSpPr>
          <p:nvPr>
            <p:ph type="ftr" sz="quarter" idx="15"/>
          </p:nvPr>
        </p:nvSpPr>
        <p:spPr>
          <a:xfrm>
            <a:off x="612647" y="6343955"/>
            <a:ext cx="2805405" cy="365125"/>
          </a:xfrm>
        </p:spPr>
        <p:txBody>
          <a:bodyPr>
            <a:noAutofit/>
          </a:bodyPr>
          <a:lstStyle/>
          <a:p>
            <a:r>
              <a:rPr lang="en-US" dirty="0"/>
              <a:t>Sample Footer Text</a:t>
            </a:r>
          </a:p>
        </p:txBody>
      </p:sp>
      <p:sp>
        <p:nvSpPr>
          <p:cNvPr id="3" name="Date Placeholder 6">
            <a:extLst>
              <a:ext uri="{FF2B5EF4-FFF2-40B4-BE49-F238E27FC236}">
                <a16:creationId xmlns:a16="http://schemas.microsoft.com/office/drawing/2014/main" id="{7D3F37AD-0904-9EC0-EFEE-899B457A4536}"/>
              </a:ext>
            </a:extLst>
          </p:cNvPr>
          <p:cNvSpPr>
            <a:spLocks noGrp="1"/>
          </p:cNvSpPr>
          <p:nvPr>
            <p:ph type="dt" sz="half" idx="19"/>
          </p:nvPr>
        </p:nvSpPr>
        <p:spPr>
          <a:xfrm>
            <a:off x="8893929" y="6343955"/>
            <a:ext cx="2202644" cy="365125"/>
          </a:xfrm>
        </p:spPr>
        <p:txBody>
          <a:bodyPr>
            <a:noAutofit/>
          </a:bodyPr>
          <a:lstStyle/>
          <a:p>
            <a:fld id="{D8568ADA-B78D-4076-A9DF-6C8E04B71243}" type="datetime1">
              <a:rPr lang="en-US" smtClean="0"/>
              <a:t>5/21/2026</a:t>
            </a:fld>
            <a:endParaRPr lang="en-US"/>
          </a:p>
        </p:txBody>
      </p:sp>
      <p:sp>
        <p:nvSpPr>
          <p:cNvPr id="6" name="Slide Number Placeholder 8">
            <a:extLst>
              <a:ext uri="{FF2B5EF4-FFF2-40B4-BE49-F238E27FC236}">
                <a16:creationId xmlns:a16="http://schemas.microsoft.com/office/drawing/2014/main" id="{655EC9E8-1A84-6C33-ADB3-D40020F50907}"/>
              </a:ext>
            </a:extLst>
          </p:cNvPr>
          <p:cNvSpPr>
            <a:spLocks noGrp="1"/>
          </p:cNvSpPr>
          <p:nvPr>
            <p:ph type="sldNum" sz="quarter" idx="16"/>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1425829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4564763" cy="1426798"/>
          </a:xfrm>
        </p:spPr>
        <p:txBody>
          <a:bodyPr anchor="b">
            <a:noAutofit/>
          </a:bodyPr>
          <a:lstStyle>
            <a:lvl1pPr>
              <a:defRPr sz="54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45580E71-5349-7975-EE00-1D48FBB45527}"/>
              </a:ext>
            </a:extLst>
          </p:cNvPr>
          <p:cNvSpPr>
            <a:spLocks noGrp="1"/>
          </p:cNvSpPr>
          <p:nvPr>
            <p:ph type="pic" sz="quarter" idx="15"/>
          </p:nvPr>
        </p:nvSpPr>
        <p:spPr>
          <a:xfrm>
            <a:off x="609599" y="2514600"/>
            <a:ext cx="4564763" cy="3636598"/>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90060" y="685800"/>
            <a:ext cx="5792341" cy="5465398"/>
          </a:xfrm>
        </p:spPr>
        <p:txBody>
          <a:bodyPr anchor="b">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E3ED234F-BBE0-48A3-AC31-D10A1F3BC187}"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0979622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10963655" cy="891102"/>
          </a:xfrm>
        </p:spPr>
        <p:txBody>
          <a:bodyPr anchor="b">
            <a:noAutofit/>
          </a:bodyPr>
          <a:lstStyle>
            <a:lvl1pPr>
              <a:defRPr sz="5400"/>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2EC4665C-5805-BDA9-0EA4-387D86C88ABA}"/>
              </a:ext>
            </a:extLst>
          </p:cNvPr>
          <p:cNvSpPr>
            <a:spLocks noGrp="1"/>
          </p:cNvSpPr>
          <p:nvPr>
            <p:ph type="pic" sz="quarter" idx="15"/>
          </p:nvPr>
        </p:nvSpPr>
        <p:spPr>
          <a:xfrm>
            <a:off x="612647" y="2057400"/>
            <a:ext cx="2740153" cy="4091502"/>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3810001" y="2057400"/>
            <a:ext cx="7766302" cy="4091502"/>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AA0D3809-2B53-482D-AD1B-8B09C4B2656C}" type="datetime1">
              <a:rPr lang="en-US" smtClean="0"/>
              <a:t>5/21/2026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85019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1DA757D-A9AE-985A-6EEE-C02E46D45DC9}"/>
              </a:ext>
            </a:extLst>
          </p:cNvPr>
          <p:cNvSpPr/>
          <p:nvPr/>
        </p:nvSpPr>
        <p:spPr>
          <a:xfrm>
            <a:off x="11250895" y="43434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50" cap="flat">
            <a:solidFill>
              <a:schemeClr val="accent4"/>
            </a:solidFill>
            <a:prstDash val="solid"/>
            <a:miter/>
          </a:ln>
        </p:spPr>
        <p:txBody>
          <a:bodyPr rtlCol="0" anchor="ctr"/>
          <a:lstStyle/>
          <a:p>
            <a:pPr algn="l" rtl="0"/>
            <a:endParaRPr lang="en-US"/>
          </a:p>
        </p:txBody>
      </p:sp>
      <p:sp>
        <p:nvSpPr>
          <p:cNvPr id="8" name="Freeform: Shape 7">
            <a:extLst>
              <a:ext uri="{FF2B5EF4-FFF2-40B4-BE49-F238E27FC236}">
                <a16:creationId xmlns:a16="http://schemas.microsoft.com/office/drawing/2014/main" id="{271E517F-7D77-FEA1-94A2-D8522A1BF181}"/>
              </a:ext>
            </a:extLst>
          </p:cNvPr>
          <p:cNvSpPr/>
          <p:nvPr/>
        </p:nvSpPr>
        <p:spPr>
          <a:xfrm>
            <a:off x="685800" y="46938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50" cap="flat">
            <a:solidFill>
              <a:schemeClr val="accent4"/>
            </a:solidFill>
            <a:prstDash val="solid"/>
            <a:miter/>
          </a:ln>
        </p:spPr>
        <p:txBody>
          <a:bodyPr rtlCol="0" anchor="ctr"/>
          <a:lstStyle/>
          <a:p>
            <a:pPr algn="l" rtl="0"/>
            <a:endParaRPr lang="en-US"/>
          </a:p>
        </p:txBody>
      </p:sp>
      <p:sp>
        <p:nvSpPr>
          <p:cNvPr id="11" name="Freeform: Shape 10">
            <a:extLst>
              <a:ext uri="{FF2B5EF4-FFF2-40B4-BE49-F238E27FC236}">
                <a16:creationId xmlns:a16="http://schemas.microsoft.com/office/drawing/2014/main" id="{562EAE4C-19D0-A0E4-1FDC-967BD2694E6F}"/>
              </a:ext>
            </a:extLst>
          </p:cNvPr>
          <p:cNvSpPr/>
          <p:nvPr/>
        </p:nvSpPr>
        <p:spPr>
          <a:xfrm>
            <a:off x="10998565" y="44258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50" cap="flat">
            <a:solidFill>
              <a:schemeClr val="accent4"/>
            </a:solidFill>
            <a:prstDash val="solid"/>
            <a:miter/>
          </a:ln>
        </p:spPr>
        <p:txBody>
          <a:bodyPr rtlCol="0" anchor="ctr"/>
          <a:lstStyle/>
          <a:p>
            <a:pPr algn="l" rtl="0"/>
            <a:endParaRPr lang="en-US"/>
          </a:p>
        </p:txBody>
      </p:sp>
      <p:sp>
        <p:nvSpPr>
          <p:cNvPr id="12" name="Freeform: Shape 11">
            <a:extLst>
              <a:ext uri="{FF2B5EF4-FFF2-40B4-BE49-F238E27FC236}">
                <a16:creationId xmlns:a16="http://schemas.microsoft.com/office/drawing/2014/main" id="{77E35C93-E0FF-6186-7502-985D78DA9B28}"/>
              </a:ext>
            </a:extLst>
          </p:cNvPr>
          <p:cNvSpPr/>
          <p:nvPr/>
        </p:nvSpPr>
        <p:spPr>
          <a:xfrm>
            <a:off x="10976145" y="44258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50" cap="flat">
            <a:solidFill>
              <a:schemeClr val="accent4"/>
            </a:solidFill>
            <a:prstDash val="solid"/>
            <a:miter/>
          </a:ln>
        </p:spPr>
        <p:txBody>
          <a:bodyPr rtlCol="0" anchor="ctr"/>
          <a:lstStyle/>
          <a:p>
            <a:pPr algn="l" rtl="0"/>
            <a:endParaRPr lang="en-US"/>
          </a:p>
        </p:txBody>
      </p:sp>
      <p:sp>
        <p:nvSpPr>
          <p:cNvPr id="15" name="Title 14">
            <a:extLst>
              <a:ext uri="{FF2B5EF4-FFF2-40B4-BE49-F238E27FC236}">
                <a16:creationId xmlns:a16="http://schemas.microsoft.com/office/drawing/2014/main" id="{D4E889F8-D8CB-1564-17A8-26A2F4258445}"/>
              </a:ext>
            </a:extLst>
          </p:cNvPr>
          <p:cNvSpPr>
            <a:spLocks noGrp="1"/>
          </p:cNvSpPr>
          <p:nvPr>
            <p:ph type="title"/>
          </p:nvPr>
        </p:nvSpPr>
        <p:spPr>
          <a:xfrm>
            <a:off x="612649" y="5025460"/>
            <a:ext cx="9144000" cy="868680"/>
          </a:xfrm>
        </p:spPr>
        <p:txBody>
          <a:bodyPr anchor="t">
            <a:normAutofit/>
          </a:bodyPr>
          <a:lstStyle>
            <a:lvl1pPr>
              <a:lnSpc>
                <a:spcPct val="110000"/>
              </a:lnSpc>
              <a:defRPr sz="1800" cap="none" baseline="0">
                <a:solidFill>
                  <a:schemeClr val="tx2"/>
                </a:solidFill>
              </a:defRPr>
            </a:lvl1pPr>
          </a:lstStyle>
          <a:p>
            <a:r>
              <a:rPr lang="en-US"/>
              <a:t>Click to edit Master title style</a:t>
            </a:r>
          </a:p>
        </p:txBody>
      </p:sp>
      <p:sp>
        <p:nvSpPr>
          <p:cNvPr id="13" name="Content Placeholder 12">
            <a:extLst>
              <a:ext uri="{FF2B5EF4-FFF2-40B4-BE49-F238E27FC236}">
                <a16:creationId xmlns:a16="http://schemas.microsoft.com/office/drawing/2014/main" id="{13B51AE5-91E2-069A-7DF2-EB394DA25E2D}"/>
              </a:ext>
            </a:extLst>
          </p:cNvPr>
          <p:cNvSpPr>
            <a:spLocks noGrp="1"/>
          </p:cNvSpPr>
          <p:nvPr>
            <p:ph sz="quarter" idx="15" hasCustomPrompt="1"/>
          </p:nvPr>
        </p:nvSpPr>
        <p:spPr>
          <a:xfrm>
            <a:off x="582484" y="1143000"/>
            <a:ext cx="10115679" cy="3474720"/>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lvl1pPr algn="l" rtl="0">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lvl1pPr algn="r" rtl="0">
              <a:defRPr>
                <a:solidFill>
                  <a:schemeClr val="tx1"/>
                </a:solidFill>
              </a:defRPr>
            </a:lvl1pPr>
          </a:lstStyle>
          <a:p>
            <a:fld id="{154F04C1-B149-48D4-90B8-E64820B32F59}" type="datetime1">
              <a:rPr lang="en-US" smtClean="0"/>
              <a:t>5/21/2026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lvl1pPr algn="r" rtl="0">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651120387"/>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FE73F6F-B481-328B-CE64-8485DC66B8EA}"/>
              </a:ext>
            </a:extLst>
          </p:cNvPr>
          <p:cNvSpPr/>
          <p:nvPr/>
        </p:nvSpPr>
        <p:spPr>
          <a:xfrm>
            <a:off x="11254003" y="729226"/>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57D968F-BFC6-694E-9A7C-A113E7DEBF65}"/>
              </a:ext>
            </a:extLst>
          </p:cNvPr>
          <p:cNvSpPr/>
          <p:nvPr/>
        </p:nvSpPr>
        <p:spPr>
          <a:xfrm>
            <a:off x="10866791" y="1080910"/>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77A14AD-A403-0816-9FED-F4E7BB405B17}"/>
              </a:ext>
            </a:extLst>
          </p:cNvPr>
          <p:cNvSpPr/>
          <p:nvPr/>
        </p:nvSpPr>
        <p:spPr>
          <a:xfrm>
            <a:off x="11003886" y="811408"/>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C5DE6E3-5C5B-04A2-6D84-63D852F6062A}"/>
              </a:ext>
            </a:extLst>
          </p:cNvPr>
          <p:cNvSpPr/>
          <p:nvPr/>
        </p:nvSpPr>
        <p:spPr>
          <a:xfrm>
            <a:off x="10981626" y="811414"/>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accent4"/>
            </a:solidFill>
            <a:prstDash val="solid"/>
            <a:miter/>
          </a:ln>
        </p:spPr>
        <p:txBody>
          <a:bodyPr rtlCol="0" anchor="ctr"/>
          <a:lstStyle/>
          <a:p>
            <a:endParaRPr lang="en-US"/>
          </a:p>
        </p:txBody>
      </p:sp>
      <p:sp>
        <p:nvSpPr>
          <p:cNvPr id="13" name="Title 12">
            <a:extLst>
              <a:ext uri="{FF2B5EF4-FFF2-40B4-BE49-F238E27FC236}">
                <a16:creationId xmlns:a16="http://schemas.microsoft.com/office/drawing/2014/main" id="{6D258FD5-5B6B-DBB1-0F00-D02C71197F95}"/>
              </a:ext>
            </a:extLst>
          </p:cNvPr>
          <p:cNvSpPr>
            <a:spLocks noGrp="1"/>
          </p:cNvSpPr>
          <p:nvPr>
            <p:ph type="title"/>
          </p:nvPr>
        </p:nvSpPr>
        <p:spPr>
          <a:xfrm>
            <a:off x="612648" y="4859867"/>
            <a:ext cx="9144000" cy="1097280"/>
          </a:xfrm>
        </p:spPr>
        <p:txBody>
          <a:bodyPr anchor="t">
            <a:normAutofit/>
          </a:bodyPr>
          <a:lstStyle>
            <a:lvl1pPr>
              <a:lnSpc>
                <a:spcPct val="110000"/>
              </a:lnSpc>
              <a:defRPr sz="1800" cap="none" baseline="0"/>
            </a:lvl1pPr>
          </a:lstStyle>
          <a:p>
            <a:r>
              <a:rPr lang="en-US"/>
              <a:t>Click to edit Master title style</a:t>
            </a:r>
            <a:endParaRPr lang="en-US" dirty="0"/>
          </a:p>
        </p:txBody>
      </p:sp>
      <p:sp>
        <p:nvSpPr>
          <p:cNvPr id="8" name="Content Placeholder 12">
            <a:extLst>
              <a:ext uri="{FF2B5EF4-FFF2-40B4-BE49-F238E27FC236}">
                <a16:creationId xmlns:a16="http://schemas.microsoft.com/office/drawing/2014/main" id="{196BB08E-5668-89FF-C0AE-D8A83C783F77}"/>
              </a:ext>
            </a:extLst>
          </p:cNvPr>
          <p:cNvSpPr>
            <a:spLocks noGrp="1"/>
          </p:cNvSpPr>
          <p:nvPr>
            <p:ph sz="quarter" idx="15" hasCustomPrompt="1"/>
          </p:nvPr>
        </p:nvSpPr>
        <p:spPr>
          <a:xfrm>
            <a:off x="582484" y="1600199"/>
            <a:ext cx="9171115" cy="3259668"/>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lvl1pPr>
              <a:defRPr>
                <a:solidFill>
                  <a:schemeClr val="tx1"/>
                </a:solidFill>
              </a:defRPr>
            </a:lvl1pPr>
          </a:lstStyle>
          <a:p>
            <a:fld id="{81AED7B4-8DB4-40B0-90CF-49D3708442C0}" type="datetime1">
              <a:rPr lang="en-US" smtClean="0"/>
              <a:t>5/21/2026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4727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accent1">
            <a:lumMod val="50000"/>
          </a:schemeClr>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32C402C-8B4C-3690-6875-FE157681B853}"/>
              </a:ext>
            </a:extLst>
          </p:cNvPr>
          <p:cNvSpPr>
            <a:spLocks noGrp="1"/>
          </p:cNvSpPr>
          <p:nvPr>
            <p:ph type="title"/>
          </p:nvPr>
        </p:nvSpPr>
        <p:spPr>
          <a:xfrm>
            <a:off x="612648" y="5257800"/>
            <a:ext cx="9144000" cy="868680"/>
          </a:xfrm>
        </p:spPr>
        <p:txBody>
          <a:bodyPr anchor="t">
            <a:normAutofit/>
          </a:bodyPr>
          <a:lstStyle>
            <a:lvl1pPr>
              <a:lnSpc>
                <a:spcPct val="110000"/>
              </a:lnSpc>
              <a:defRPr sz="1800" cap="none" baseline="0">
                <a:solidFill>
                  <a:schemeClr val="tx2"/>
                </a:solidFill>
              </a:defRPr>
            </a:lvl1pPr>
          </a:lstStyle>
          <a:p>
            <a:r>
              <a:rPr lang="en-US"/>
              <a:t>Click to edit Master title style</a:t>
            </a:r>
          </a:p>
        </p:txBody>
      </p:sp>
      <p:sp>
        <p:nvSpPr>
          <p:cNvPr id="14" name="Content Placeholder 12">
            <a:extLst>
              <a:ext uri="{FF2B5EF4-FFF2-40B4-BE49-F238E27FC236}">
                <a16:creationId xmlns:a16="http://schemas.microsoft.com/office/drawing/2014/main" id="{C80DC0CF-9044-3D55-7D8F-4CD97232E3E8}"/>
              </a:ext>
            </a:extLst>
          </p:cNvPr>
          <p:cNvSpPr>
            <a:spLocks noGrp="1"/>
          </p:cNvSpPr>
          <p:nvPr>
            <p:ph sz="quarter" idx="15" hasCustomPrompt="1"/>
          </p:nvPr>
        </p:nvSpPr>
        <p:spPr>
          <a:xfrm>
            <a:off x="582484" y="1143000"/>
            <a:ext cx="10115679" cy="3474720"/>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p>
            <a:fld id="{F861E720-2EA4-4832-8DC2-DC3D2BDBB07C}" type="datetime1">
              <a:rPr lang="en-US" smtClean="0"/>
              <a:t>5/21/2026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
        <p:nvSpPr>
          <p:cNvPr id="6" name="Freeform: Shape 5">
            <a:extLst>
              <a:ext uri="{FF2B5EF4-FFF2-40B4-BE49-F238E27FC236}">
                <a16:creationId xmlns:a16="http://schemas.microsoft.com/office/drawing/2014/main" id="{1B480B90-B64C-0559-ACB2-7DBB57135C77}"/>
              </a:ext>
            </a:extLst>
          </p:cNvPr>
          <p:cNvSpPr/>
          <p:nvPr/>
        </p:nvSpPr>
        <p:spPr>
          <a:xfrm>
            <a:off x="11250895" y="4562062"/>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50" cap="flat">
            <a:solidFill>
              <a:schemeClr val="accent2"/>
            </a:solid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D2E866D-D29F-1CC5-14B2-BB24F10745FE}"/>
              </a:ext>
            </a:extLst>
          </p:cNvPr>
          <p:cNvSpPr/>
          <p:nvPr/>
        </p:nvSpPr>
        <p:spPr>
          <a:xfrm>
            <a:off x="685800" y="4912557"/>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50" cap="flat">
            <a:solidFill>
              <a:schemeClr val="accent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FA0DC7F-E416-CA3E-E389-945D5FA32CC9}"/>
              </a:ext>
            </a:extLst>
          </p:cNvPr>
          <p:cNvSpPr/>
          <p:nvPr/>
        </p:nvSpPr>
        <p:spPr>
          <a:xfrm>
            <a:off x="10998565" y="4644494"/>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50"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2D9CC5C-2252-AB09-49B5-FD1BE0E74E30}"/>
              </a:ext>
            </a:extLst>
          </p:cNvPr>
          <p:cNvSpPr/>
          <p:nvPr/>
        </p:nvSpPr>
        <p:spPr>
          <a:xfrm>
            <a:off x="10976145" y="4644499"/>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50" cap="flat">
            <a:solidFill>
              <a:schemeClr val="accent2"/>
            </a:solidFill>
            <a:prstDash val="solid"/>
            <a:miter/>
          </a:ln>
        </p:spPr>
        <p:txBody>
          <a:bodyPr rtlCol="0" anchor="ctr"/>
          <a:lstStyle/>
          <a:p>
            <a:endParaRPr lang="en-US"/>
          </a:p>
        </p:txBody>
      </p:sp>
    </p:spTree>
    <p:extLst>
      <p:ext uri="{BB962C8B-B14F-4D97-AF65-F5344CB8AC3E}">
        <p14:creationId xmlns:p14="http://schemas.microsoft.com/office/powerpoint/2010/main" val="21080051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814657-813A-4D7B-A2F8-E573BA1645D3}" type="datetime1">
              <a:rPr lang="en-US" smtClean="0"/>
              <a:t>5/21/2026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096394641"/>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2"/>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22479" y="685800"/>
            <a:ext cx="9140953" cy="2699775"/>
          </a:xfrm>
        </p:spPr>
        <p:txBody>
          <a:bodyPr anchor="t">
            <a:noAutofit/>
          </a:bodyPr>
          <a:lstStyle>
            <a:lvl1pPr marL="164592" indent="-164592">
              <a:lnSpc>
                <a:spcPct val="10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3BF01E07-9F97-42AE-9FE9-3EAD856BDB2A}" type="datetime1">
              <a:rPr lang="en-US" smtClean="0"/>
              <a:t>5/21/2026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8" name="Freeform: Shape 7">
            <a:extLst>
              <a:ext uri="{FF2B5EF4-FFF2-40B4-BE49-F238E27FC236}">
                <a16:creationId xmlns:a16="http://schemas.microsoft.com/office/drawing/2014/main" id="{FE594965-EF4A-40C0-FED1-CF5564CED970}"/>
              </a:ext>
            </a:extLst>
          </p:cNvPr>
          <p:cNvSpPr/>
          <p:nvPr/>
        </p:nvSpPr>
        <p:spPr>
          <a:xfrm>
            <a:off x="11250895" y="4562061"/>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9DE90F9-432C-AEEC-88D5-177A0E299391}"/>
              </a:ext>
            </a:extLst>
          </p:cNvPr>
          <p:cNvSpPr/>
          <p:nvPr/>
        </p:nvSpPr>
        <p:spPr>
          <a:xfrm>
            <a:off x="685800" y="4912556"/>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8ECD3CD-C697-A46B-71F2-D64BD77C395C}"/>
              </a:ext>
            </a:extLst>
          </p:cNvPr>
          <p:cNvSpPr/>
          <p:nvPr/>
        </p:nvSpPr>
        <p:spPr>
          <a:xfrm>
            <a:off x="10998565" y="4644493"/>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46793A7-6512-567E-DAFF-BB4A63B89DC3}"/>
              </a:ext>
            </a:extLst>
          </p:cNvPr>
          <p:cNvSpPr/>
          <p:nvPr/>
        </p:nvSpPr>
        <p:spPr>
          <a:xfrm>
            <a:off x="10976145" y="4644498"/>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6" name="Title 5">
            <a:extLst>
              <a:ext uri="{FF2B5EF4-FFF2-40B4-BE49-F238E27FC236}">
                <a16:creationId xmlns:a16="http://schemas.microsoft.com/office/drawing/2014/main" id="{A66A0D5A-6B2D-15B8-4FC0-30535DF01217}"/>
              </a:ext>
            </a:extLst>
          </p:cNvPr>
          <p:cNvSpPr>
            <a:spLocks noGrp="1"/>
          </p:cNvSpPr>
          <p:nvPr>
            <p:ph type="title" hasCustomPrompt="1"/>
          </p:nvPr>
        </p:nvSpPr>
        <p:spPr>
          <a:xfrm>
            <a:off x="612648" y="5486398"/>
            <a:ext cx="10058400" cy="669473"/>
          </a:xfrm>
        </p:spPr>
        <p:txBody>
          <a:bodyPr anchor="ctr">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17991821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4"/>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D86F34B-87C2-AC58-5483-78C0E5DB477C}"/>
              </a:ext>
            </a:extLst>
          </p:cNvPr>
          <p:cNvSpPr/>
          <p:nvPr/>
        </p:nvSpPr>
        <p:spPr>
          <a:xfrm>
            <a:off x="11254003" y="729226"/>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bg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B6B59A7-7C3C-7431-CC9A-51EFBA257959}"/>
              </a:ext>
            </a:extLst>
          </p:cNvPr>
          <p:cNvSpPr/>
          <p:nvPr/>
        </p:nvSpPr>
        <p:spPr>
          <a:xfrm>
            <a:off x="10866791" y="1080910"/>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bg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D2D0661-BB9A-E751-A4EB-2C95BF96A560}"/>
              </a:ext>
            </a:extLst>
          </p:cNvPr>
          <p:cNvSpPr/>
          <p:nvPr/>
        </p:nvSpPr>
        <p:spPr>
          <a:xfrm>
            <a:off x="11003886" y="811408"/>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bg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09A5AB9-86E5-2BD1-8EFC-49C204619282}"/>
              </a:ext>
            </a:extLst>
          </p:cNvPr>
          <p:cNvSpPr/>
          <p:nvPr/>
        </p:nvSpPr>
        <p:spPr>
          <a:xfrm>
            <a:off x="10981626" y="811414"/>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bg2"/>
            </a:solidFill>
            <a:prstDash val="solid"/>
            <a:miter/>
          </a:ln>
        </p:spPr>
        <p:txBody>
          <a:bodyPr rtlCol="0" anchor="ctr"/>
          <a:lstStyle/>
          <a:p>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7" y="1600200"/>
            <a:ext cx="10055353" cy="3657601"/>
          </a:xfrm>
        </p:spPr>
        <p:txBody>
          <a:bodyPr anchor="b">
            <a:noAutofit/>
          </a:bodyPr>
          <a:lstStyle>
            <a:lvl1pPr marL="164592" indent="-164592">
              <a:lnSpc>
                <a:spcPct val="10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D34B2334-B27F-4DA0-8A92-599603070D6B}" type="datetime1">
              <a:rPr lang="en-US" smtClean="0"/>
              <a:t>5/21/2026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13" name="Title 5">
            <a:extLst>
              <a:ext uri="{FF2B5EF4-FFF2-40B4-BE49-F238E27FC236}">
                <a16:creationId xmlns:a16="http://schemas.microsoft.com/office/drawing/2014/main" id="{A4A8879E-F637-BA38-C325-517B59E125EE}"/>
              </a:ext>
            </a:extLst>
          </p:cNvPr>
          <p:cNvSpPr>
            <a:spLocks noGrp="1"/>
          </p:cNvSpPr>
          <p:nvPr>
            <p:ph type="title" hasCustomPrompt="1"/>
          </p:nvPr>
        </p:nvSpPr>
        <p:spPr>
          <a:xfrm>
            <a:off x="612648" y="5486398"/>
            <a:ext cx="10058400" cy="669473"/>
          </a:xfrm>
        </p:spPr>
        <p:txBody>
          <a:bodyPr anchor="ctr">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2160219630"/>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accent1">
            <a:lumMod val="5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0ED10B2-4172-93C9-B408-242DDBA504A8}"/>
              </a:ext>
            </a:extLst>
          </p:cNvPr>
          <p:cNvSpPr/>
          <p:nvPr/>
        </p:nvSpPr>
        <p:spPr>
          <a:xfrm>
            <a:off x="11250895" y="5430148"/>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CF4AA95-C597-81F0-35EA-96B5BA7A12BB}"/>
              </a:ext>
            </a:extLst>
          </p:cNvPr>
          <p:cNvSpPr/>
          <p:nvPr/>
        </p:nvSpPr>
        <p:spPr>
          <a:xfrm>
            <a:off x="685800" y="5780643"/>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DA37871-D86F-9BA6-1D96-9B3392C2F247}"/>
              </a:ext>
            </a:extLst>
          </p:cNvPr>
          <p:cNvSpPr/>
          <p:nvPr/>
        </p:nvSpPr>
        <p:spPr>
          <a:xfrm>
            <a:off x="10998565" y="5512580"/>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B203EFA-FE43-9B63-5768-4A3FD1509639}"/>
              </a:ext>
            </a:extLst>
          </p:cNvPr>
          <p:cNvSpPr/>
          <p:nvPr/>
        </p:nvSpPr>
        <p:spPr>
          <a:xfrm>
            <a:off x="10976145" y="5512585"/>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2"/>
            </a:solidFill>
            <a:prstDash val="solid"/>
            <a:miter/>
          </a:ln>
        </p:spPr>
        <p:txBody>
          <a:bodyPr rtlCol="0" anchor="ctr"/>
          <a:lstStyle/>
          <a:p>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868680"/>
            <a:ext cx="9140952" cy="3660746"/>
          </a:xfrm>
        </p:spPr>
        <p:txBody>
          <a:bodyPr anchor="ctr">
            <a:noAutofit/>
          </a:bodyPr>
          <a:lstStyle>
            <a:lvl1pPr marL="164592" indent="-164592">
              <a:lnSpc>
                <a:spcPct val="11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D9B8D85F-DE7D-4C09-9BDD-03377313F809}" type="datetime1">
              <a:rPr lang="en-US" smtClean="0"/>
              <a:t>5/21/2026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13" name="Title 12">
            <a:extLst>
              <a:ext uri="{FF2B5EF4-FFF2-40B4-BE49-F238E27FC236}">
                <a16:creationId xmlns:a16="http://schemas.microsoft.com/office/drawing/2014/main" id="{F259B8E5-883A-B6CE-4C6C-F6F48B038CDE}"/>
              </a:ext>
            </a:extLst>
          </p:cNvPr>
          <p:cNvSpPr>
            <a:spLocks noGrp="1"/>
          </p:cNvSpPr>
          <p:nvPr>
            <p:ph type="title" hasCustomPrompt="1"/>
          </p:nvPr>
        </p:nvSpPr>
        <p:spPr>
          <a:xfrm>
            <a:off x="612648" y="4617720"/>
            <a:ext cx="9140951" cy="788609"/>
          </a:xfrm>
        </p:spPr>
        <p:txBody>
          <a:bodyPr anchor="t">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22918804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A77448-F1DA-CAC1-9B05-8F5CE65586ED}"/>
              </a:ext>
            </a:extLst>
          </p:cNvPr>
          <p:cNvSpPr>
            <a:spLocks noGrp="1"/>
          </p:cNvSpPr>
          <p:nvPr>
            <p:ph type="title"/>
          </p:nvPr>
        </p:nvSpPr>
        <p:spPr>
          <a:xfrm>
            <a:off x="612647" y="685800"/>
            <a:ext cx="10963655" cy="1133170"/>
          </a:xfrm>
        </p:spPr>
        <p:txBody>
          <a:bodyPr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40080" y="1878566"/>
            <a:ext cx="5074920" cy="559834"/>
          </a:xfrm>
        </p:spPr>
        <p:txBody>
          <a:bodyPr anchor="b">
            <a:no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97572" y="1878566"/>
            <a:ext cx="5075556" cy="559834"/>
          </a:xfrm>
        </p:spPr>
        <p:txBody>
          <a:bodyPr anchor="b">
            <a:no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514600"/>
            <a:ext cx="5075238" cy="365918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497572" y="2514600"/>
            <a:ext cx="5075556" cy="365918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noAutofit/>
          </a:body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noAutofit/>
          </a:bodyPr>
          <a:lstStyle/>
          <a:p>
            <a:fld id="{CD150565-788C-402B-B078-3F96B9A231B8}" type="datetime1">
              <a:rPr lang="en-US" smtClean="0"/>
              <a:t>5/21/2026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2853536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F5184-1DAA-DFF4-A408-3D5DD1517148}"/>
              </a:ext>
            </a:extLst>
          </p:cNvPr>
          <p:cNvSpPr>
            <a:spLocks noGrp="1"/>
          </p:cNvSpPr>
          <p:nvPr>
            <p:ph type="title"/>
          </p:nvPr>
        </p:nvSpPr>
        <p:spPr>
          <a:xfrm>
            <a:off x="612647" y="685800"/>
            <a:ext cx="10963655" cy="1133170"/>
          </a:xfrm>
        </p:spPr>
        <p:txBody>
          <a:bodyPr anchor="b">
            <a:noAutofit/>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noAutofit/>
          </a:bodyPr>
          <a:lstStyle/>
          <a:p>
            <a:fld id="{D7B20C69-CB4E-44F7-A408-67C55627795C}" type="datetime1">
              <a:rPr lang="en-US" smtClean="0"/>
              <a:t>5/21/2026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4881525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A9EA653-B766-E096-036C-1C173E2991BD}"/>
              </a:ext>
            </a:extLst>
          </p:cNvPr>
          <p:cNvSpPr>
            <a:spLocks noGrp="1"/>
          </p:cNvSpPr>
          <p:nvPr>
            <p:ph type="title"/>
          </p:nvPr>
        </p:nvSpPr>
        <p:spPr>
          <a:xfrm>
            <a:off x="612647" y="685800"/>
            <a:ext cx="3654553" cy="3643916"/>
          </a:xfrm>
        </p:spPr>
        <p:txBody>
          <a:bodyPr anchor="t">
            <a:noAutofit/>
          </a:bodyPr>
          <a:lstStyle>
            <a:lvl1pPr>
              <a:defRPr sz="3600"/>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31845593-CC30-27D6-3F82-E2BA784C49F2}"/>
              </a:ext>
            </a:extLst>
          </p:cNvPr>
          <p:cNvSpPr>
            <a:spLocks noGrp="1"/>
          </p:cNvSpPr>
          <p:nvPr>
            <p:ph type="body" sz="half" idx="2"/>
          </p:nvPr>
        </p:nvSpPr>
        <p:spPr>
          <a:xfrm>
            <a:off x="612647" y="4526280"/>
            <a:ext cx="3654553" cy="1621111"/>
          </a:xfrm>
        </p:spPr>
        <p:txBody>
          <a:bodyPr anchor="b">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76801" y="685800"/>
            <a:ext cx="6699502" cy="5486400"/>
          </a:xfrm>
        </p:spPr>
        <p:txBody>
          <a:bodyPr vert="horz" lIns="91440" tIns="45720" rIns="91440" bIns="45720" rtlCol="0">
            <a:noAutofit/>
          </a:bodyPr>
          <a:lstStyle>
            <a:lvl1pPr>
              <a:defRPr lang="en-US" sz="1400" dirty="0"/>
            </a:lvl1pPr>
            <a:lvl2pP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noAutofit/>
          </a:bodyPr>
          <a:lstStyle/>
          <a:p>
            <a:fld id="{572A1522-8F1E-408E-ABA2-6F5B206582B8}" type="datetime1">
              <a:rPr lang="en-US" smtClean="0"/>
              <a:t>5/21/2026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42736543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7" y="685800"/>
            <a:ext cx="3654553" cy="3643916"/>
          </a:xfrm>
        </p:spPr>
        <p:txBody>
          <a:bodyPr anchor="t">
            <a:noAutofit/>
          </a:bodyPr>
          <a:lstStyle>
            <a:lvl1pPr>
              <a:defRPr sz="54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7" y="4526280"/>
            <a:ext cx="3654553" cy="1621111"/>
          </a:xfrm>
        </p:spPr>
        <p:txBody>
          <a:bodyPr anchor="b">
            <a:no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872039" y="685800"/>
            <a:ext cx="6699502" cy="5442639"/>
          </a:xfrm>
          <a:blipFill>
            <a:blip r:embed="rId2">
              <a:alphaModFix amt="60000"/>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noAutofit/>
          </a:bodyPr>
          <a:lstStyle/>
          <a:p>
            <a:fld id="{3E19A776-5AE6-4251-8560-C6066D0B46D6}" type="datetime1">
              <a:rPr lang="en-US" smtClean="0"/>
              <a:t>5/21/2026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53188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814657-813A-4D7B-A2F8-E573BA1645D3}" type="datetime1">
              <a:rPr lang="en-US" smtClean="0"/>
              <a:t>5/21/2026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485381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B20C69-CB4E-44F7-A408-67C55627795C}" type="datetime1">
              <a:rPr lang="en-US" smtClean="0"/>
              <a:t>5/21/2026</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25543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14657-813A-4D7B-A2F8-E573BA1645D3}" type="datetime1">
              <a:rPr lang="en-US" smtClean="0"/>
              <a:t>5/21/2026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63727596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2A1522-8F1E-408E-ABA2-6F5B206582B8}" type="datetime1">
              <a:rPr lang="en-US" smtClean="0"/>
              <a:t>5/21/2026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66282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19A776-5AE6-4251-8560-C6066D0B46D6}" type="datetime1">
              <a:rPr lang="en-US" smtClean="0"/>
              <a:t>5/21/2026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596381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814657-813A-4D7B-A2F8-E573BA1645D3}" type="datetime1">
              <a:rPr lang="en-US" smtClean="0"/>
              <a:t>5/21/2026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76921857"/>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 id="2147484114" r:id="rId12"/>
    <p:sldLayoutId id="2147484116" r:id="rId13"/>
    <p:sldLayoutId id="2147484117" r:id="rId14"/>
    <p:sldLayoutId id="2147484118" r:id="rId15"/>
    <p:sldLayoutId id="2147484120" r:id="rId16"/>
    <p:sldLayoutId id="2147484121" r:id="rId17"/>
    <p:sldLayoutId id="2147484124" r:id="rId18"/>
    <p:sldLayoutId id="2147484125" r:id="rId19"/>
    <p:sldLayoutId id="2147484126" r:id="rId20"/>
    <p:sldLayoutId id="2147484129" r:id="rId21"/>
    <p:sldLayoutId id="2147484132" r:id="rId22"/>
    <p:sldLayoutId id="2147484133" r:id="rId23"/>
    <p:sldLayoutId id="2147484135" r:id="rId24"/>
    <p:sldLayoutId id="2147484136" r:id="rId25"/>
    <p:sldLayoutId id="2147484138" r:id="rId26"/>
    <p:sldLayoutId id="2147484139" r:id="rId27"/>
    <p:sldLayoutId id="2147484140" r:id="rId28"/>
    <p:sldLayoutId id="2147484141" r:id="rId29"/>
    <p:sldLayoutId id="2147484142" r:id="rId30"/>
    <p:sldLayoutId id="2147484143" r:id="rId31"/>
    <p:sldLayoutId id="2147484144" r:id="rId32"/>
    <p:sldLayoutId id="2147484145" r:id="rId33"/>
    <p:sldLayoutId id="2147484146" r:id="rId34"/>
    <p:sldLayoutId id="2147484147" r:id="rId35"/>
    <p:sldLayoutId id="2147484148" r:id="rId36"/>
    <p:sldLayoutId id="2147484149" r:id="rId37"/>
    <p:sldLayoutId id="2147484150" r:id="rId38"/>
    <p:sldLayoutId id="2147484152" r:id="rId39"/>
    <p:sldLayoutId id="2147484158" r:id="rId40"/>
    <p:sldLayoutId id="2147484159" r:id="rId41"/>
    <p:sldLayoutId id="2147484160" r:id="rId42"/>
    <p:sldLayoutId id="2147484162" r:id="rId43"/>
    <p:sldLayoutId id="2147484163" r:id="rId44"/>
    <p:sldLayoutId id="2147484165" r:id="rId45"/>
    <p:sldLayoutId id="2147484166" r:id="rId4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jpeg"/><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0.svg"/><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25.sv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svg"/><Relationship Id="rId1" Type="http://schemas.openxmlformats.org/officeDocument/2006/relationships/slideLayout" Target="../slideLayouts/slideLayout8.xml"/><Relationship Id="rId6" Type="http://schemas.openxmlformats.org/officeDocument/2006/relationships/image" Target="../media/image33.svg"/><Relationship Id="rId5" Type="http://schemas.openxmlformats.org/officeDocument/2006/relationships/image" Target="../media/image32.sv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sv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video" Target="https://www.youtube.com/embed/Qc7HmhrgTuQ?feature=oembed" TargetMode="External"/><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2.svg"/><Relationship Id="rId5" Type="http://schemas.openxmlformats.org/officeDocument/2006/relationships/image" Target="../media/image41.sv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svg"/></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C69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5EB1DF-6507-9D0D-CCF3-5BC5DC05E4F4}"/>
              </a:ext>
            </a:extLst>
          </p:cNvPr>
          <p:cNvSpPr txBox="1">
            <a:spLocks/>
          </p:cNvSpPr>
          <p:nvPr/>
        </p:nvSpPr>
        <p:spPr>
          <a:xfrm>
            <a:off x="618006" y="1556792"/>
            <a:ext cx="9834778" cy="88667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500" b="0" i="0" kern="1200">
                <a:solidFill>
                  <a:schemeClr val="bg1"/>
                </a:solidFill>
                <a:latin typeface="ABC Oracle Medium" panose="020B0504040202060203" pitchFamily="34" charset="77"/>
                <a:ea typeface="+mj-ea"/>
                <a:cs typeface="+mj-cs"/>
              </a:defRPr>
            </a:lvl1pPr>
          </a:lstStyle>
          <a:p>
            <a:pPr>
              <a:lnSpc>
                <a:spcPct val="110000"/>
              </a:lnSpc>
              <a:spcBef>
                <a:spcPts val="0"/>
              </a:spcBef>
            </a:pPr>
            <a:r>
              <a:rPr lang="en-US" sz="4800" b="1" dirty="0">
                <a:latin typeface="Century Gothic" panose="020B0502020202020204" pitchFamily="34" charset="0"/>
              </a:rPr>
              <a:t>Lessons from the Courtroom: </a:t>
            </a:r>
            <a:endParaRPr lang="en-US" sz="3600" b="1" dirty="0">
              <a:latin typeface="Century Gothic" panose="020B0502020202020204" pitchFamily="34" charset="0"/>
            </a:endParaRPr>
          </a:p>
          <a:p>
            <a:pPr>
              <a:lnSpc>
                <a:spcPct val="110000"/>
              </a:lnSpc>
              <a:spcBef>
                <a:spcPts val="0"/>
              </a:spcBef>
            </a:pPr>
            <a:r>
              <a:rPr lang="en-US" sz="2800" dirty="0">
                <a:latin typeface="Century Gothic" panose="020B0502020202020204" pitchFamily="34" charset="0"/>
              </a:rPr>
              <a:t>Navigating Trustee Duties &amp; Insurance Complexities</a:t>
            </a:r>
            <a:endParaRPr lang="en-US" sz="3200" dirty="0">
              <a:latin typeface="Century Gothic" panose="020B0502020202020204" pitchFamily="34" charset="0"/>
            </a:endParaRPr>
          </a:p>
        </p:txBody>
      </p:sp>
      <p:sp>
        <p:nvSpPr>
          <p:cNvPr id="10" name="Subtitle 2">
            <a:extLst>
              <a:ext uri="{FF2B5EF4-FFF2-40B4-BE49-F238E27FC236}">
                <a16:creationId xmlns:a16="http://schemas.microsoft.com/office/drawing/2014/main" id="{9F4D7C61-0ADF-A439-4E5D-0ED839FEBA07}"/>
              </a:ext>
            </a:extLst>
          </p:cNvPr>
          <p:cNvSpPr txBox="1">
            <a:spLocks/>
          </p:cNvSpPr>
          <p:nvPr/>
        </p:nvSpPr>
        <p:spPr>
          <a:xfrm>
            <a:off x="586350" y="3984886"/>
            <a:ext cx="7381858" cy="159860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tabLst/>
              <a:defRPr sz="2000" kern="1200">
                <a:solidFill>
                  <a:schemeClr val="accent3"/>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tabLst/>
              <a:defRPr sz="1800" kern="1200">
                <a:solidFill>
                  <a:schemeClr val="accent3"/>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entury Gothic" panose="020B0502020202020204" pitchFamily="34" charset="0"/>
              </a:rPr>
              <a:t>Authors:</a:t>
            </a:r>
          </a:p>
          <a:p>
            <a:r>
              <a:rPr lang="en-US" sz="2000" b="1" dirty="0">
                <a:latin typeface="Century Gothic" panose="020B0502020202020204" pitchFamily="34" charset="0"/>
              </a:rPr>
              <a:t>Jeff Humphreys </a:t>
            </a:r>
            <a:r>
              <a:rPr lang="en-US" sz="2000" dirty="0">
                <a:latin typeface="Century Gothic" panose="020B0502020202020204" pitchFamily="34" charset="0"/>
              </a:rPr>
              <a:t>– Director, CHR Consulting</a:t>
            </a:r>
          </a:p>
          <a:p>
            <a:r>
              <a:rPr lang="en-US" sz="2000" b="1" dirty="0">
                <a:latin typeface="Century Gothic" panose="020B0502020202020204" pitchFamily="34" charset="0"/>
              </a:rPr>
              <a:t>Karen Lau </a:t>
            </a:r>
            <a:r>
              <a:rPr lang="en-US" sz="2000" dirty="0">
                <a:latin typeface="Century Gothic" panose="020B0502020202020204" pitchFamily="34" charset="0"/>
              </a:rPr>
              <a:t>– Insurance Governance Leader, Trustee Office,  	        Mercer Super</a:t>
            </a:r>
          </a:p>
          <a:p>
            <a:endParaRPr lang="en-US" sz="2000" dirty="0">
              <a:latin typeface="Century Gothic" panose="020B0502020202020204" pitchFamily="34" charset="0"/>
            </a:endParaRPr>
          </a:p>
          <a:p>
            <a:r>
              <a:rPr lang="en-US" sz="2000" dirty="0">
                <a:latin typeface="Century Gothic" panose="020B0502020202020204" pitchFamily="34" charset="0"/>
              </a:rPr>
              <a:t>May 2026</a:t>
            </a:r>
          </a:p>
        </p:txBody>
      </p:sp>
    </p:spTree>
    <p:extLst>
      <p:ext uri="{BB962C8B-B14F-4D97-AF65-F5344CB8AC3E}">
        <p14:creationId xmlns:p14="http://schemas.microsoft.com/office/powerpoint/2010/main" val="300007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A29C6-4415-592A-0A48-C4228664B560}"/>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D7D263B5-4FBA-04B1-B581-F0C27258C0D4}"/>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7595DC7F-E439-5BDA-B27D-7090F0B1E8F2}"/>
              </a:ext>
            </a:extLst>
          </p:cNvPr>
          <p:cNvSpPr txBox="1">
            <a:spLocks/>
          </p:cNvSpPr>
          <p:nvPr/>
        </p:nvSpPr>
        <p:spPr>
          <a:xfrm>
            <a:off x="2459596" y="3284984"/>
            <a:ext cx="7272808"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The Royal Commission Final Report, Vol 1, p. 3</a:t>
            </a:r>
          </a:p>
          <a:p>
            <a:r>
              <a:rPr lang="en-AU" dirty="0">
                <a:solidFill>
                  <a:srgbClr val="0070C0"/>
                </a:solidFill>
              </a:rPr>
              <a:t>“Those persons and entities obliged to pursue the best interests of … members </a:t>
            </a:r>
          </a:p>
          <a:p>
            <a:r>
              <a:rPr lang="en-AU" dirty="0">
                <a:solidFill>
                  <a:srgbClr val="0070C0"/>
                </a:solidFill>
              </a:rPr>
              <a:t>too often sought to strike some compromise between the interests of… members and their own interests or… a related third party….</a:t>
            </a:r>
          </a:p>
          <a:p>
            <a:r>
              <a:rPr lang="en-AU" dirty="0">
                <a:solidFill>
                  <a:srgbClr val="0070C0"/>
                </a:solidFill>
              </a:rPr>
              <a:t>A ‘good enough’ outcome was pursued instead of the best interests of the…  members.” </a:t>
            </a:r>
          </a:p>
          <a:p>
            <a:endParaRPr lang="en-AU" dirty="0"/>
          </a:p>
        </p:txBody>
      </p:sp>
      <p:sp>
        <p:nvSpPr>
          <p:cNvPr id="2" name="Footer Placeholder 4">
            <a:extLst>
              <a:ext uri="{FF2B5EF4-FFF2-40B4-BE49-F238E27FC236}">
                <a16:creationId xmlns:a16="http://schemas.microsoft.com/office/drawing/2014/main" id="{A811A85E-E378-F3E7-C4C2-D9456329F9B2}"/>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1FDA8A0B-0CFD-4F62-6A0C-5B6D2246EB90}"/>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10</a:t>
            </a:fld>
            <a:endParaRPr lang="en-US" dirty="0"/>
          </a:p>
        </p:txBody>
      </p:sp>
      <p:sp>
        <p:nvSpPr>
          <p:cNvPr id="3" name="Rectangle 2">
            <a:extLst>
              <a:ext uri="{FF2B5EF4-FFF2-40B4-BE49-F238E27FC236}">
                <a16:creationId xmlns:a16="http://schemas.microsoft.com/office/drawing/2014/main" id="{CD56299E-0310-ACF6-ABC7-EA994C2A884D}"/>
              </a:ext>
            </a:extLst>
          </p:cNvPr>
          <p:cNvSpPr/>
          <p:nvPr/>
        </p:nvSpPr>
        <p:spPr>
          <a:xfrm>
            <a:off x="0" y="-27384"/>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b="1" dirty="0">
                <a:latin typeface="Century Gothic" panose="020B0502020202020204" pitchFamily="34" charset="0"/>
              </a:rPr>
              <a:t>The Royal Commission – Conflict of Interest</a:t>
            </a:r>
          </a:p>
        </p:txBody>
      </p:sp>
      <p:sp>
        <p:nvSpPr>
          <p:cNvPr id="6" name="Footer Placeholder 4">
            <a:extLst>
              <a:ext uri="{FF2B5EF4-FFF2-40B4-BE49-F238E27FC236}">
                <a16:creationId xmlns:a16="http://schemas.microsoft.com/office/drawing/2014/main" id="{A4FF7A14-BDBC-4BE2-71A8-4EA86BA4AF50}"/>
              </a:ext>
            </a:extLst>
          </p:cNvPr>
          <p:cNvSpPr txBox="1">
            <a:spLocks/>
          </p:cNvSpPr>
          <p:nvPr/>
        </p:nvSpPr>
        <p:spPr>
          <a:xfrm>
            <a:off x="11576992" y="247524"/>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Tree>
    <p:extLst>
      <p:ext uri="{BB962C8B-B14F-4D97-AF65-F5344CB8AC3E}">
        <p14:creationId xmlns:p14="http://schemas.microsoft.com/office/powerpoint/2010/main" val="52033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39D40-2998-F152-E103-B3B34B976EB0}"/>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A370B8-C1EF-C267-6D4A-BD8FFAA09E8E}"/>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70103E8F-6E2B-6E7F-6690-1069DFC3AC3B}"/>
              </a:ext>
            </a:extLst>
          </p:cNvPr>
          <p:cNvSpPr txBox="1">
            <a:spLocks/>
          </p:cNvSpPr>
          <p:nvPr/>
        </p:nvSpPr>
        <p:spPr>
          <a:xfrm>
            <a:off x="2459596" y="2924944"/>
            <a:ext cx="7272808"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The Royal Commission Final Report, Vol 2, p. 58</a:t>
            </a:r>
          </a:p>
          <a:p>
            <a:r>
              <a:rPr lang="en-AU" dirty="0">
                <a:solidFill>
                  <a:srgbClr val="0070C0"/>
                </a:solidFill>
              </a:rPr>
              <a:t>“A trustee has a duty to identify relevant considerations before making a decision and </a:t>
            </a:r>
          </a:p>
          <a:p>
            <a:r>
              <a:rPr lang="en-AU" dirty="0">
                <a:solidFill>
                  <a:srgbClr val="0070C0"/>
                </a:solidFill>
              </a:rPr>
              <a:t>to use all proper care and diligence </a:t>
            </a:r>
          </a:p>
          <a:p>
            <a:r>
              <a:rPr lang="en-AU" dirty="0">
                <a:solidFill>
                  <a:srgbClr val="0070C0"/>
                </a:solidFill>
              </a:rPr>
              <a:t>in obtaining the relevant information and advice relating to those considerations. </a:t>
            </a:r>
          </a:p>
          <a:p>
            <a:r>
              <a:rPr lang="en-AU" dirty="0">
                <a:solidFill>
                  <a:srgbClr val="0070C0"/>
                </a:solidFill>
              </a:rPr>
              <a:t>…if the consideration of the trustee is not properly informed, it is not genuine.</a:t>
            </a:r>
          </a:p>
          <a:p>
            <a:r>
              <a:rPr lang="en-AU" dirty="0">
                <a:solidFill>
                  <a:srgbClr val="0070C0"/>
                </a:solidFill>
              </a:rPr>
              <a:t>The duty to take these steps flows both from the best interests obligation and also from the duty of care, skill and diligence” </a:t>
            </a:r>
          </a:p>
        </p:txBody>
      </p:sp>
      <p:sp>
        <p:nvSpPr>
          <p:cNvPr id="2" name="Footer Placeholder 4">
            <a:extLst>
              <a:ext uri="{FF2B5EF4-FFF2-40B4-BE49-F238E27FC236}">
                <a16:creationId xmlns:a16="http://schemas.microsoft.com/office/drawing/2014/main" id="{11DE95ED-07B9-5E94-60FF-B63ADA8C2A6E}"/>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B3FCEEF0-4E99-9635-A058-C5C74FEDA802}"/>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11</a:t>
            </a:fld>
            <a:endParaRPr lang="en-US" dirty="0"/>
          </a:p>
        </p:txBody>
      </p:sp>
      <p:sp>
        <p:nvSpPr>
          <p:cNvPr id="3" name="Rectangle 2">
            <a:extLst>
              <a:ext uri="{FF2B5EF4-FFF2-40B4-BE49-F238E27FC236}">
                <a16:creationId xmlns:a16="http://schemas.microsoft.com/office/drawing/2014/main" id="{1E63A462-8D17-FEE1-9DD3-DC2DBC6D458E}"/>
              </a:ext>
            </a:extLst>
          </p:cNvPr>
          <p:cNvSpPr/>
          <p:nvPr/>
        </p:nvSpPr>
        <p:spPr>
          <a:xfrm>
            <a:off x="0" y="-27384"/>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b="1" dirty="0">
                <a:latin typeface="Century Gothic" panose="020B0502020202020204" pitchFamily="34" charset="0"/>
              </a:rPr>
              <a:t>The Royal Commission – Best Interest</a:t>
            </a:r>
          </a:p>
        </p:txBody>
      </p:sp>
      <p:sp>
        <p:nvSpPr>
          <p:cNvPr id="6" name="Footer Placeholder 4">
            <a:extLst>
              <a:ext uri="{FF2B5EF4-FFF2-40B4-BE49-F238E27FC236}">
                <a16:creationId xmlns:a16="http://schemas.microsoft.com/office/drawing/2014/main" id="{94145317-7089-DD8D-805C-1E40814D1181}"/>
              </a:ext>
            </a:extLst>
          </p:cNvPr>
          <p:cNvSpPr txBox="1">
            <a:spLocks/>
          </p:cNvSpPr>
          <p:nvPr/>
        </p:nvSpPr>
        <p:spPr>
          <a:xfrm>
            <a:off x="11576992" y="1884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Tree>
    <p:extLst>
      <p:ext uri="{BB962C8B-B14F-4D97-AF65-F5344CB8AC3E}">
        <p14:creationId xmlns:p14="http://schemas.microsoft.com/office/powerpoint/2010/main" val="310333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BDFF9-D4E1-870C-D51A-36BBDDBC775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D575AF8-C09F-FC1F-62BA-DA21FAF3DEF9}"/>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F85029EE-502C-1559-2E71-7551C044EC38}"/>
              </a:ext>
            </a:extLst>
          </p:cNvPr>
          <p:cNvSpPr txBox="1">
            <a:spLocks/>
          </p:cNvSpPr>
          <p:nvPr/>
        </p:nvSpPr>
        <p:spPr>
          <a:xfrm>
            <a:off x="2459596" y="3068960"/>
            <a:ext cx="7272808"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The Royal Commission Final Report, Vol 1, p. 391</a:t>
            </a:r>
          </a:p>
          <a:p>
            <a:r>
              <a:rPr lang="en-AU" dirty="0">
                <a:solidFill>
                  <a:srgbClr val="0070C0"/>
                </a:solidFill>
              </a:rPr>
              <a:t>“What the Recommendation requires is much more than an exercise in ‘box ticking’. </a:t>
            </a:r>
          </a:p>
          <a:p>
            <a:r>
              <a:rPr lang="en-AU" dirty="0">
                <a:solidFill>
                  <a:srgbClr val="0070C0"/>
                </a:solidFill>
              </a:rPr>
              <a:t>Its proper application demands intellectual drive, honesty and rigour. </a:t>
            </a:r>
          </a:p>
          <a:p>
            <a:r>
              <a:rPr lang="en-AU" dirty="0">
                <a:solidFill>
                  <a:srgbClr val="0070C0"/>
                </a:solidFill>
              </a:rPr>
              <a:t>It demands thought, work and action informed by </a:t>
            </a:r>
          </a:p>
          <a:p>
            <a:pPr marL="342900" indent="-342900">
              <a:buFont typeface="Arial" panose="020B0604020202020204" pitchFamily="34" charset="0"/>
              <a:buChar char="•"/>
            </a:pPr>
            <a:r>
              <a:rPr lang="en-AU" dirty="0">
                <a:solidFill>
                  <a:srgbClr val="0070C0"/>
                </a:solidFill>
              </a:rPr>
              <a:t>what has happened in the past, </a:t>
            </a:r>
          </a:p>
          <a:p>
            <a:pPr marL="342900" indent="-342900">
              <a:buFont typeface="Arial" panose="020B0604020202020204" pitchFamily="34" charset="0"/>
              <a:buChar char="•"/>
            </a:pPr>
            <a:r>
              <a:rPr lang="en-AU" dirty="0">
                <a:solidFill>
                  <a:srgbClr val="0070C0"/>
                </a:solidFill>
              </a:rPr>
              <a:t>why it happened and </a:t>
            </a:r>
          </a:p>
          <a:p>
            <a:pPr marL="342900" indent="-342900">
              <a:buFont typeface="Arial" panose="020B0604020202020204" pitchFamily="34" charset="0"/>
              <a:buChar char="•"/>
            </a:pPr>
            <a:r>
              <a:rPr lang="en-AU" dirty="0">
                <a:solidFill>
                  <a:srgbClr val="0070C0"/>
                </a:solidFill>
              </a:rPr>
              <a:t>what steps are now proposed to prevent its recurrence.”</a:t>
            </a:r>
          </a:p>
        </p:txBody>
      </p:sp>
      <p:sp>
        <p:nvSpPr>
          <p:cNvPr id="2" name="Footer Placeholder 4">
            <a:extLst>
              <a:ext uri="{FF2B5EF4-FFF2-40B4-BE49-F238E27FC236}">
                <a16:creationId xmlns:a16="http://schemas.microsoft.com/office/drawing/2014/main" id="{350BFEBA-8710-F085-0142-9DF043B1CFCB}"/>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0B61D0E7-F7B6-1DF3-9F1E-4CFA8A6C78DC}"/>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12</a:t>
            </a:fld>
            <a:endParaRPr lang="en-US" dirty="0"/>
          </a:p>
        </p:txBody>
      </p:sp>
      <p:sp>
        <p:nvSpPr>
          <p:cNvPr id="3" name="Rectangle 2">
            <a:extLst>
              <a:ext uri="{FF2B5EF4-FFF2-40B4-BE49-F238E27FC236}">
                <a16:creationId xmlns:a16="http://schemas.microsoft.com/office/drawing/2014/main" id="{700DC384-C1D3-82BA-8EBF-AA33E3151064}"/>
              </a:ext>
            </a:extLst>
          </p:cNvPr>
          <p:cNvSpPr/>
          <p:nvPr/>
        </p:nvSpPr>
        <p:spPr>
          <a:xfrm>
            <a:off x="0" y="-27384"/>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b="1" dirty="0">
                <a:latin typeface="Century Gothic" panose="020B0502020202020204" pitchFamily="34" charset="0"/>
              </a:rPr>
              <a:t>The Royal Commission – Review Culture and Governance</a:t>
            </a:r>
          </a:p>
        </p:txBody>
      </p:sp>
      <p:sp>
        <p:nvSpPr>
          <p:cNvPr id="6" name="Footer Placeholder 4">
            <a:extLst>
              <a:ext uri="{FF2B5EF4-FFF2-40B4-BE49-F238E27FC236}">
                <a16:creationId xmlns:a16="http://schemas.microsoft.com/office/drawing/2014/main" id="{F3787D2D-B3D7-E17D-84B9-7D59B228F0DA}"/>
              </a:ext>
            </a:extLst>
          </p:cNvPr>
          <p:cNvSpPr txBox="1">
            <a:spLocks/>
          </p:cNvSpPr>
          <p:nvPr/>
        </p:nvSpPr>
        <p:spPr>
          <a:xfrm>
            <a:off x="11576992" y="1884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Tree>
    <p:extLst>
      <p:ext uri="{BB962C8B-B14F-4D97-AF65-F5344CB8AC3E}">
        <p14:creationId xmlns:p14="http://schemas.microsoft.com/office/powerpoint/2010/main" val="199732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B43A6-A55C-0CA6-A8CE-B618C1923503}"/>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9ADB0A6D-D6D0-7024-F04F-7D6C45B5845C}"/>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8682FCC2-BF2C-3B5C-77D1-E4EB28512891}"/>
              </a:ext>
            </a:extLst>
          </p:cNvPr>
          <p:cNvSpPr txBox="1">
            <a:spLocks/>
          </p:cNvSpPr>
          <p:nvPr/>
        </p:nvSpPr>
        <p:spPr>
          <a:xfrm>
            <a:off x="1631504" y="2966293"/>
            <a:ext cx="9297416"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The Royal Commission Final Report Vol 1 Page 411</a:t>
            </a:r>
          </a:p>
          <a:p>
            <a:r>
              <a:rPr lang="en-AU" dirty="0">
                <a:solidFill>
                  <a:srgbClr val="0070C0"/>
                </a:solidFill>
              </a:rPr>
              <a:t>“….all of the conduct… contravened existing norms of conduct and that the most serious conduct broke existing laws. Notwithstanding that, the law was too often not enforced at all, or not enforced effectively”</a:t>
            </a:r>
          </a:p>
          <a:p>
            <a:endParaRPr lang="en-AU" i="1" dirty="0"/>
          </a:p>
          <a:p>
            <a:r>
              <a:rPr lang="en-AU" dirty="0"/>
              <a:t>The Royal Commission Final Report, Vol 1, Recommendation 6.13</a:t>
            </a:r>
          </a:p>
          <a:p>
            <a:r>
              <a:rPr lang="en-US" dirty="0">
                <a:solidFill>
                  <a:srgbClr val="0070C0"/>
                </a:solidFill>
              </a:rPr>
              <a:t>“APRA and ASIC should each be subject to at least quadrennial capability reviews. </a:t>
            </a:r>
          </a:p>
          <a:p>
            <a:r>
              <a:rPr lang="en-US" dirty="0">
                <a:solidFill>
                  <a:srgbClr val="0070C0"/>
                </a:solidFill>
              </a:rPr>
              <a:t>A capability review should be undertaken for APRA as soon as is reasonably practicable.”</a:t>
            </a:r>
          </a:p>
        </p:txBody>
      </p:sp>
      <p:sp>
        <p:nvSpPr>
          <p:cNvPr id="2" name="Footer Placeholder 4">
            <a:extLst>
              <a:ext uri="{FF2B5EF4-FFF2-40B4-BE49-F238E27FC236}">
                <a16:creationId xmlns:a16="http://schemas.microsoft.com/office/drawing/2014/main" id="{D6AE6A25-EA9F-4B15-5865-F1930DBB5550}"/>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B76367C1-3A73-FFD5-5814-3B3A27043C9C}"/>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13</a:t>
            </a:fld>
            <a:endParaRPr lang="en-US" dirty="0"/>
          </a:p>
        </p:txBody>
      </p:sp>
      <p:sp>
        <p:nvSpPr>
          <p:cNvPr id="3" name="Rectangle 2">
            <a:extLst>
              <a:ext uri="{FF2B5EF4-FFF2-40B4-BE49-F238E27FC236}">
                <a16:creationId xmlns:a16="http://schemas.microsoft.com/office/drawing/2014/main" id="{0858A156-9D61-5711-64CE-247933E260B1}"/>
              </a:ext>
            </a:extLst>
          </p:cNvPr>
          <p:cNvSpPr/>
          <p:nvPr/>
        </p:nvSpPr>
        <p:spPr>
          <a:xfrm>
            <a:off x="0" y="-27384"/>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b="1" dirty="0">
                <a:latin typeface="Century Gothic" panose="020B0502020202020204" pitchFamily="34" charset="0"/>
              </a:rPr>
              <a:t>The Royal Commission – The Regulators</a:t>
            </a:r>
          </a:p>
        </p:txBody>
      </p:sp>
      <p:sp>
        <p:nvSpPr>
          <p:cNvPr id="6" name="Footer Placeholder 4">
            <a:extLst>
              <a:ext uri="{FF2B5EF4-FFF2-40B4-BE49-F238E27FC236}">
                <a16:creationId xmlns:a16="http://schemas.microsoft.com/office/drawing/2014/main" id="{4136AC53-CE0F-3653-C9A8-5C3CB9DCA611}"/>
              </a:ext>
            </a:extLst>
          </p:cNvPr>
          <p:cNvSpPr txBox="1">
            <a:spLocks/>
          </p:cNvSpPr>
          <p:nvPr/>
        </p:nvSpPr>
        <p:spPr>
          <a:xfrm>
            <a:off x="11576992" y="1884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Tree>
    <p:extLst>
      <p:ext uri="{BB962C8B-B14F-4D97-AF65-F5344CB8AC3E}">
        <p14:creationId xmlns:p14="http://schemas.microsoft.com/office/powerpoint/2010/main" val="356294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16E55-1AFB-BF06-B8A0-FEDC97889F0B}"/>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D13FA6FD-9A67-7CB0-3911-BFAC572480D3}"/>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09DDA315-BF7B-6DBC-F40E-2AADCF1FAD72}"/>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3. Recent Litigation and Regulatory Intervention</a:t>
            </a:r>
          </a:p>
        </p:txBody>
      </p:sp>
      <p:sp>
        <p:nvSpPr>
          <p:cNvPr id="5" name="Footer Placeholder 4">
            <a:extLst>
              <a:ext uri="{FF2B5EF4-FFF2-40B4-BE49-F238E27FC236}">
                <a16:creationId xmlns:a16="http://schemas.microsoft.com/office/drawing/2014/main" id="{8BE98C4F-D90B-199C-9CCB-967D7DBA03A5}"/>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6E73C3BD-3FCC-DA39-11F7-A24D82F9F50C}"/>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14</a:t>
            </a:fld>
            <a:endParaRPr lang="en-US" dirty="0"/>
          </a:p>
        </p:txBody>
      </p:sp>
    </p:spTree>
    <p:extLst>
      <p:ext uri="{BB962C8B-B14F-4D97-AF65-F5344CB8AC3E}">
        <p14:creationId xmlns:p14="http://schemas.microsoft.com/office/powerpoint/2010/main" val="2812780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9F97-F9D1-3A9A-60BA-D96DC1B93C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58E907-5E3D-95A5-7212-6DED464B2447}"/>
              </a:ext>
            </a:extLst>
          </p:cNvPr>
          <p:cNvSpPr/>
          <p:nvPr/>
        </p:nvSpPr>
        <p:spPr>
          <a:xfrm>
            <a:off x="9855" y="0"/>
            <a:ext cx="42958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3" name="TextBox 2">
            <a:extLst>
              <a:ext uri="{FF2B5EF4-FFF2-40B4-BE49-F238E27FC236}">
                <a16:creationId xmlns:a16="http://schemas.microsoft.com/office/drawing/2014/main" id="{97CAE4F0-94C3-1276-C830-EC73A4C91732}"/>
              </a:ext>
            </a:extLst>
          </p:cNvPr>
          <p:cNvSpPr txBox="1"/>
          <p:nvPr/>
        </p:nvSpPr>
        <p:spPr>
          <a:xfrm>
            <a:off x="609600" y="1772816"/>
            <a:ext cx="2819057" cy="3643916"/>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Post‑Royal Commission landscape:</a:t>
            </a:r>
            <a:endParaRPr lang="en-US" sz="3400" i="0" kern="1200" dirty="0">
              <a:solidFill>
                <a:schemeClr val="bg1"/>
              </a:solidFill>
              <a:effectLst/>
              <a:latin typeface="Century Gothic" panose="020B0502020202020204" pitchFamily="34" charset="0"/>
              <a:ea typeface="+mj-ea"/>
              <a:cs typeface="+mj-cs"/>
            </a:endParaRPr>
          </a:p>
        </p:txBody>
      </p:sp>
      <p:sp>
        <p:nvSpPr>
          <p:cNvPr id="6" name="Footer Placeholder 4">
            <a:extLst>
              <a:ext uri="{FF2B5EF4-FFF2-40B4-BE49-F238E27FC236}">
                <a16:creationId xmlns:a16="http://schemas.microsoft.com/office/drawing/2014/main" id="{8F9A893F-B4B5-DDDC-D2CE-9AA7F07D8B1A}"/>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0" name="Freeform: Shape 19">
            <a:extLst>
              <a:ext uri="{FF2B5EF4-FFF2-40B4-BE49-F238E27FC236}">
                <a16:creationId xmlns:a16="http://schemas.microsoft.com/office/drawing/2014/main" id="{DFEE1264-5FE8-5CCB-47C6-999973923C25}"/>
              </a:ext>
            </a:extLst>
          </p:cNvPr>
          <p:cNvSpPr/>
          <p:nvPr/>
        </p:nvSpPr>
        <p:spPr>
          <a:xfrm>
            <a:off x="2135560" y="2636912"/>
            <a:ext cx="8280920" cy="1154072"/>
          </a:xfrm>
          <a:custGeom>
            <a:avLst/>
            <a:gdLst>
              <a:gd name="csX0" fmla="*/ 0 w 5366547"/>
              <a:gd name="csY0" fmla="*/ 0 h 1154072"/>
              <a:gd name="csX1" fmla="*/ 5366547 w 5366547"/>
              <a:gd name="csY1" fmla="*/ 0 h 1154072"/>
              <a:gd name="csX2" fmla="*/ 5366547 w 5366547"/>
              <a:gd name="csY2" fmla="*/ 1154072 h 1154072"/>
              <a:gd name="csX3" fmla="*/ 0 w 5366547"/>
              <a:gd name="csY3" fmla="*/ 1154072 h 1154072"/>
              <a:gd name="csX4" fmla="*/ 0 w 5366547"/>
              <a:gd name="csY4" fmla="*/ 0 h 1154072"/>
            </a:gdLst>
            <a:ahLst/>
            <a:cxnLst>
              <a:cxn ang="0">
                <a:pos x="csX0" y="csY0"/>
              </a:cxn>
              <a:cxn ang="0">
                <a:pos x="csX1" y="csY1"/>
              </a:cxn>
              <a:cxn ang="0">
                <a:pos x="csX2" y="csY2"/>
              </a:cxn>
              <a:cxn ang="0">
                <a:pos x="csX3" y="csY3"/>
              </a:cxn>
              <a:cxn ang="0">
                <a:pos x="csX4" y="csY4"/>
              </a:cxn>
            </a:cxnLst>
            <a:rect l="l" t="t" r="r" b="b"/>
            <a:pathLst>
              <a:path w="5366547" h="1154072">
                <a:moveTo>
                  <a:pt x="0" y="0"/>
                </a:moveTo>
                <a:lnTo>
                  <a:pt x="5366547" y="0"/>
                </a:lnTo>
                <a:lnTo>
                  <a:pt x="5366547" y="1154072"/>
                </a:lnTo>
                <a:lnTo>
                  <a:pt x="0" y="11540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139" tIns="122139" rIns="122139" bIns="122139" numCol="1" spcCol="1270" anchor="ctr" anchorCtr="0">
            <a:noAutofit/>
          </a:bodyPr>
          <a:lstStyle/>
          <a:p>
            <a:pPr marL="0" lvl="0" indent="0" algn="l" defTabSz="889000">
              <a:lnSpc>
                <a:spcPct val="90000"/>
              </a:lnSpc>
              <a:spcBef>
                <a:spcPct val="0"/>
              </a:spcBef>
              <a:spcAft>
                <a:spcPct val="35000"/>
              </a:spcAft>
              <a:buNone/>
            </a:pPr>
            <a:endParaRPr lang="en-US" kern="1200" dirty="0">
              <a:latin typeface="Century Gothic" panose="020B0502020202020204" pitchFamily="34" charset="0"/>
            </a:endParaRPr>
          </a:p>
        </p:txBody>
      </p:sp>
      <p:sp>
        <p:nvSpPr>
          <p:cNvPr id="5" name="TextBox 4">
            <a:extLst>
              <a:ext uri="{FF2B5EF4-FFF2-40B4-BE49-F238E27FC236}">
                <a16:creationId xmlns:a16="http://schemas.microsoft.com/office/drawing/2014/main" id="{78673F81-BB4A-0C27-A9B8-42F71D4465CB}"/>
              </a:ext>
            </a:extLst>
          </p:cNvPr>
          <p:cNvSpPr txBox="1"/>
          <p:nvPr/>
        </p:nvSpPr>
        <p:spPr>
          <a:xfrm>
            <a:off x="5591944" y="1797103"/>
            <a:ext cx="5328592" cy="2185214"/>
          </a:xfrm>
          <a:prstGeom prst="rect">
            <a:avLst/>
          </a:prstGeom>
          <a:noFill/>
        </p:spPr>
        <p:txBody>
          <a:bodyPr wrap="square">
            <a:spAutoFit/>
          </a:bodyPr>
          <a:lstStyle/>
          <a:p>
            <a:pPr defTabSz="914400">
              <a:spcBef>
                <a:spcPts val="1200"/>
              </a:spcBef>
              <a:spcAft>
                <a:spcPts val="1200"/>
              </a:spcAft>
            </a:pPr>
            <a:r>
              <a:rPr lang="en-US" sz="2400" dirty="0">
                <a:latin typeface="Century Gothic" panose="020B0502020202020204" pitchFamily="34" charset="0"/>
              </a:rPr>
              <a:t>Since 2018, superannuation has become a focus for: </a:t>
            </a:r>
          </a:p>
          <a:p>
            <a:pPr marL="285750" indent="-285750" defTabSz="914400">
              <a:spcBef>
                <a:spcPts val="1200"/>
              </a:spcBef>
              <a:spcAft>
                <a:spcPts val="1200"/>
              </a:spcAft>
              <a:buFont typeface="Arial" panose="020B0604020202020204" pitchFamily="34" charset="0"/>
              <a:buChar char="•"/>
            </a:pPr>
            <a:r>
              <a:rPr lang="en-US" sz="2400" b="1" dirty="0">
                <a:latin typeface="Century Gothic" panose="020B0502020202020204" pitchFamily="34" charset="0"/>
              </a:rPr>
              <a:t>Plaintiff firms </a:t>
            </a:r>
            <a:r>
              <a:rPr lang="en-US" sz="2400" b="1" dirty="0">
                <a:solidFill>
                  <a:schemeClr val="accent3"/>
                </a:solidFill>
                <a:latin typeface="Century Gothic" panose="020B0502020202020204" pitchFamily="34" charset="0"/>
              </a:rPr>
              <a:t>(11 class actions) </a:t>
            </a:r>
          </a:p>
          <a:p>
            <a:pPr marL="285750" indent="-285750" defTabSz="914400">
              <a:spcBef>
                <a:spcPts val="1200"/>
              </a:spcBef>
              <a:spcAft>
                <a:spcPts val="1200"/>
              </a:spcAft>
              <a:buFont typeface="Arial" panose="020B0604020202020204" pitchFamily="34" charset="0"/>
              <a:buChar char="•"/>
            </a:pPr>
            <a:r>
              <a:rPr lang="en-US" sz="2400" b="1" dirty="0">
                <a:latin typeface="Century Gothic" panose="020B0502020202020204" pitchFamily="34" charset="0"/>
              </a:rPr>
              <a:t>Regulators </a:t>
            </a:r>
            <a:r>
              <a:rPr lang="en-US" sz="2400" b="1" dirty="0">
                <a:solidFill>
                  <a:schemeClr val="accent3"/>
                </a:solidFill>
                <a:latin typeface="Century Gothic" panose="020B0502020202020204" pitchFamily="34" charset="0"/>
              </a:rPr>
              <a:t>(24 regulator actions)</a:t>
            </a:r>
            <a:endParaRPr lang="en-US" sz="2400" dirty="0">
              <a:solidFill>
                <a:schemeClr val="accent3"/>
              </a:solidFill>
              <a:latin typeface="Century Gothic" panose="020B0502020202020204" pitchFamily="34" charset="0"/>
            </a:endParaRPr>
          </a:p>
        </p:txBody>
      </p:sp>
      <p:pic>
        <p:nvPicPr>
          <p:cNvPr id="9" name="Graphic 8" descr="Court with solid fill">
            <a:extLst>
              <a:ext uri="{FF2B5EF4-FFF2-40B4-BE49-F238E27FC236}">
                <a16:creationId xmlns:a16="http://schemas.microsoft.com/office/drawing/2014/main" id="{6A632F78-D586-DB75-A645-DD372C554A9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75912" y="4591153"/>
            <a:ext cx="1706488" cy="1706488"/>
          </a:xfrm>
          <a:prstGeom prst="rect">
            <a:avLst/>
          </a:prstGeom>
        </p:spPr>
      </p:pic>
      <p:sp>
        <p:nvSpPr>
          <p:cNvPr id="4" name="Footer Placeholder 4">
            <a:extLst>
              <a:ext uri="{FF2B5EF4-FFF2-40B4-BE49-F238E27FC236}">
                <a16:creationId xmlns:a16="http://schemas.microsoft.com/office/drawing/2014/main" id="{EDA1BB81-32BF-E1B5-EDE9-54B065C13BCE}"/>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10" name="Slide Number Placeholder 7">
            <a:extLst>
              <a:ext uri="{FF2B5EF4-FFF2-40B4-BE49-F238E27FC236}">
                <a16:creationId xmlns:a16="http://schemas.microsoft.com/office/drawing/2014/main" id="{4949A5F3-99C9-C4DE-43B4-802411537831}"/>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15</a:t>
            </a:fld>
            <a:endParaRPr lang="en-US" dirty="0"/>
          </a:p>
        </p:txBody>
      </p:sp>
    </p:spTree>
    <p:extLst>
      <p:ext uri="{BB962C8B-B14F-4D97-AF65-F5344CB8AC3E}">
        <p14:creationId xmlns:p14="http://schemas.microsoft.com/office/powerpoint/2010/main" val="205868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9565A1-78FA-ACB5-511C-044105C58CAF}"/>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5287B96-3161-34D1-AC46-B7AA856C90C0}"/>
              </a:ext>
            </a:extLst>
          </p:cNvPr>
          <p:cNvSpPr txBox="1"/>
          <p:nvPr/>
        </p:nvSpPr>
        <p:spPr>
          <a:xfrm>
            <a:off x="4410027" y="-459432"/>
            <a:ext cx="6798541" cy="1675623"/>
          </a:xfrm>
          <a:prstGeom prst="rect">
            <a:avLst/>
          </a:prstGeom>
        </p:spPr>
        <p:txBody>
          <a:bodyPr vert="horz" lIns="91440" tIns="45720" rIns="91440" bIns="45720" rtlCol="0" anchor="b">
            <a:norm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Class actions – how do they work?</a:t>
            </a:r>
          </a:p>
        </p:txBody>
      </p:sp>
      <p:pic>
        <p:nvPicPr>
          <p:cNvPr id="9" name="Picture 8">
            <a:extLst>
              <a:ext uri="{FF2B5EF4-FFF2-40B4-BE49-F238E27FC236}">
                <a16:creationId xmlns:a16="http://schemas.microsoft.com/office/drawing/2014/main" id="{2628AE70-6CB6-201F-75BC-10102D9F62DB}"/>
              </a:ext>
            </a:extLst>
          </p:cNvPr>
          <p:cNvPicPr>
            <a:picLocks noChangeAspect="1"/>
          </p:cNvPicPr>
          <p:nvPr/>
        </p:nvPicPr>
        <p:blipFill>
          <a:blip r:embed="rId2">
            <a:duotone>
              <a:schemeClr val="accent4">
                <a:shade val="45000"/>
                <a:satMod val="135000"/>
              </a:schemeClr>
              <a:prstClr val="white"/>
            </a:duotone>
          </a:blip>
          <a:srcRect l="15370" r="43938"/>
          <a:stretch>
            <a:fillRect/>
          </a:stretch>
        </p:blipFill>
        <p:spPr>
          <a:xfrm>
            <a:off x="1" y="10"/>
            <a:ext cx="4196496" cy="6857990"/>
          </a:xfrm>
          <a:prstGeom prst="rect">
            <a:avLst/>
          </a:prstGeom>
          <a:effectLst/>
        </p:spPr>
      </p:pic>
      <p:sp>
        <p:nvSpPr>
          <p:cNvPr id="21" name="Footer Placeholder 4">
            <a:extLst>
              <a:ext uri="{FF2B5EF4-FFF2-40B4-BE49-F238E27FC236}">
                <a16:creationId xmlns:a16="http://schemas.microsoft.com/office/drawing/2014/main" id="{A3183854-F8C3-CFC0-E0DD-29ED8A7A6248}"/>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2" name="Oval 21">
            <a:extLst>
              <a:ext uri="{FF2B5EF4-FFF2-40B4-BE49-F238E27FC236}">
                <a16:creationId xmlns:a16="http://schemas.microsoft.com/office/drawing/2014/main" id="{27F52EDE-0F92-4C2A-8181-0964DD9585B5}"/>
              </a:ext>
            </a:extLst>
          </p:cNvPr>
          <p:cNvSpPr/>
          <p:nvPr/>
        </p:nvSpPr>
        <p:spPr>
          <a:xfrm>
            <a:off x="4499369" y="1692738"/>
            <a:ext cx="865024" cy="861887"/>
          </a:xfrm>
          <a:prstGeom prst="ellipse">
            <a:avLst/>
          </a:prstGeom>
          <a:solidFill>
            <a:schemeClr val="tx2">
              <a:lumMod val="10000"/>
              <a:lumOff val="90000"/>
            </a:schemeClr>
          </a:solidFill>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3" name="Rectangle 22" descr="Handshake">
            <a:extLst>
              <a:ext uri="{FF2B5EF4-FFF2-40B4-BE49-F238E27FC236}">
                <a16:creationId xmlns:a16="http://schemas.microsoft.com/office/drawing/2014/main" id="{797FBA24-DC9B-02EB-AAA9-E3A93023DB81}"/>
              </a:ext>
            </a:extLst>
          </p:cNvPr>
          <p:cNvSpPr/>
          <p:nvPr/>
        </p:nvSpPr>
        <p:spPr>
          <a:xfrm>
            <a:off x="4558348" y="1810267"/>
            <a:ext cx="747066" cy="74435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p:spPr>
        <p:style>
          <a:lnRef idx="0">
            <a:schemeClr val="lt1">
              <a:hueOff val="0"/>
              <a:satOff val="0"/>
              <a:lumOff val="0"/>
              <a:alphaOff val="0"/>
            </a:schemeClr>
          </a:lnRef>
          <a:fillRef idx="3">
            <a:scrgbClr r="0" g="0" b="0"/>
          </a:fillRef>
          <a:effectRef idx="3">
            <a:schemeClr val="accent2">
              <a:hueOff val="1891709"/>
              <a:satOff val="5125"/>
              <a:lumOff val="-4052"/>
              <a:alphaOff val="0"/>
            </a:schemeClr>
          </a:effectRef>
          <a:fontRef idx="minor">
            <a:schemeClr val="lt1"/>
          </a:fontRef>
        </p:style>
        <p:txBody>
          <a:bodyPr/>
          <a:lstStyle/>
          <a:p>
            <a:endParaRPr lang="en-AU"/>
          </a:p>
        </p:txBody>
      </p:sp>
      <p:sp>
        <p:nvSpPr>
          <p:cNvPr id="24" name="Freeform: Shape 23">
            <a:extLst>
              <a:ext uri="{FF2B5EF4-FFF2-40B4-BE49-F238E27FC236}">
                <a16:creationId xmlns:a16="http://schemas.microsoft.com/office/drawing/2014/main" id="{6617681F-5C26-5978-36C5-8B84BE7840D3}"/>
              </a:ext>
            </a:extLst>
          </p:cNvPr>
          <p:cNvSpPr/>
          <p:nvPr/>
        </p:nvSpPr>
        <p:spPr>
          <a:xfrm>
            <a:off x="5667265" y="1981461"/>
            <a:ext cx="6189374" cy="1452521"/>
          </a:xfrm>
          <a:custGeom>
            <a:avLst/>
            <a:gdLst>
              <a:gd name="csX0" fmla="*/ 0 w 2304857"/>
              <a:gd name="csY0" fmla="*/ 0 h 977818"/>
              <a:gd name="csX1" fmla="*/ 2304857 w 2304857"/>
              <a:gd name="csY1" fmla="*/ 0 h 977818"/>
              <a:gd name="csX2" fmla="*/ 2304857 w 2304857"/>
              <a:gd name="csY2" fmla="*/ 977818 h 977818"/>
              <a:gd name="csX3" fmla="*/ 0 w 2304857"/>
              <a:gd name="csY3" fmla="*/ 977818 h 977818"/>
              <a:gd name="csX4" fmla="*/ 0 w 2304857"/>
              <a:gd name="csY4" fmla="*/ 0 h 977818"/>
            </a:gdLst>
            <a:ahLst/>
            <a:cxnLst>
              <a:cxn ang="0">
                <a:pos x="csX0" y="csY0"/>
              </a:cxn>
              <a:cxn ang="0">
                <a:pos x="csX1" y="csY1"/>
              </a:cxn>
              <a:cxn ang="0">
                <a:pos x="csX2" y="csY2"/>
              </a:cxn>
              <a:cxn ang="0">
                <a:pos x="csX3" y="csY3"/>
              </a:cxn>
              <a:cxn ang="0">
                <a:pos x="csX4" y="csY4"/>
              </a:cxn>
            </a:cxnLst>
            <a:rect l="l" t="t" r="r" b="b"/>
            <a:pathLst>
              <a:path w="2304857" h="977818">
                <a:moveTo>
                  <a:pt x="0" y="0"/>
                </a:moveTo>
                <a:lnTo>
                  <a:pt x="2304857" y="0"/>
                </a:lnTo>
                <a:lnTo>
                  <a:pt x="2304857" y="977818"/>
                </a:lnTo>
                <a:lnTo>
                  <a:pt x="0" y="9778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2000" b="1" kern="1200" dirty="0">
                <a:solidFill>
                  <a:srgbClr val="0070C0"/>
                </a:solidFill>
                <a:latin typeface="Century Gothic" panose="020B0502020202020204" pitchFamily="34" charset="0"/>
              </a:rPr>
              <a:t>Parties commonly include: </a:t>
            </a:r>
            <a:endParaRPr lang="en-US" sz="2000" b="1" dirty="0">
              <a:solidFill>
                <a:srgbClr val="0070C0"/>
              </a:solidFill>
              <a:latin typeface="Century Gothic" panose="020B0502020202020204" pitchFamily="34" charset="0"/>
            </a:endParaRPr>
          </a:p>
          <a:p>
            <a:pPr marL="0" lvl="0" indent="0" algn="l" defTabSz="800100">
              <a:lnSpc>
                <a:spcPct val="100000"/>
              </a:lnSpc>
              <a:spcBef>
                <a:spcPct val="0"/>
              </a:spcBef>
              <a:spcAft>
                <a:spcPct val="35000"/>
              </a:spcAft>
              <a:buNone/>
            </a:pPr>
            <a:r>
              <a:rPr lang="en-US" b="1" kern="1200" dirty="0">
                <a:latin typeface="Century Gothic" panose="020B0502020202020204" pitchFamily="34" charset="0"/>
              </a:rPr>
              <a:t>Applicant: representative member(s)</a:t>
            </a:r>
          </a:p>
          <a:p>
            <a:pPr marL="0" lvl="0" indent="0" algn="l" defTabSz="800100">
              <a:lnSpc>
                <a:spcPct val="100000"/>
              </a:lnSpc>
              <a:spcBef>
                <a:spcPct val="0"/>
              </a:spcBef>
              <a:spcAft>
                <a:spcPct val="35000"/>
              </a:spcAft>
              <a:buNone/>
            </a:pPr>
            <a:r>
              <a:rPr lang="en-US" b="1" dirty="0">
                <a:latin typeface="Century Gothic" panose="020B0502020202020204" pitchFamily="34" charset="0"/>
              </a:rPr>
              <a:t>Defendant: </a:t>
            </a:r>
            <a:r>
              <a:rPr lang="en-US" b="1" kern="1200" dirty="0">
                <a:latin typeface="Century Gothic" panose="020B0502020202020204" pitchFamily="34" charset="0"/>
              </a:rPr>
              <a:t>trustee </a:t>
            </a:r>
          </a:p>
          <a:p>
            <a:pPr defTabSz="800100">
              <a:spcBef>
                <a:spcPct val="0"/>
              </a:spcBef>
              <a:spcAft>
                <a:spcPct val="35000"/>
              </a:spcAft>
            </a:pPr>
            <a:r>
              <a:rPr lang="en-US" b="1" dirty="0">
                <a:latin typeface="Century Gothic" panose="020B0502020202020204" pitchFamily="34" charset="0"/>
              </a:rPr>
              <a:t>Funders</a:t>
            </a:r>
          </a:p>
          <a:p>
            <a:pPr marL="0" lvl="0" indent="0" algn="l" defTabSz="800100">
              <a:lnSpc>
                <a:spcPct val="100000"/>
              </a:lnSpc>
              <a:spcBef>
                <a:spcPct val="0"/>
              </a:spcBef>
              <a:spcAft>
                <a:spcPct val="35000"/>
              </a:spcAft>
              <a:buNone/>
            </a:pPr>
            <a:r>
              <a:rPr lang="en-US" b="1" dirty="0">
                <a:latin typeface="Century Gothic" panose="020B0502020202020204" pitchFamily="34" charset="0"/>
              </a:rPr>
              <a:t>M</a:t>
            </a:r>
            <a:r>
              <a:rPr lang="en-US" b="1" kern="1200" dirty="0">
                <a:latin typeface="Century Gothic" panose="020B0502020202020204" pitchFamily="34" charset="0"/>
              </a:rPr>
              <a:t>embers who opt in (or don’t opt out)</a:t>
            </a:r>
          </a:p>
          <a:p>
            <a:pPr lvl="0" defTabSz="800100">
              <a:spcBef>
                <a:spcPct val="0"/>
              </a:spcBef>
              <a:spcAft>
                <a:spcPct val="35000"/>
              </a:spcAft>
            </a:pPr>
            <a:r>
              <a:rPr lang="en-US" b="1" dirty="0">
                <a:latin typeface="Century Gothic" panose="020B0502020202020204" pitchFamily="34" charset="0"/>
              </a:rPr>
              <a:t>Service providers</a:t>
            </a:r>
          </a:p>
          <a:p>
            <a:pPr marL="0" lvl="0" indent="0" algn="l" defTabSz="800100">
              <a:lnSpc>
                <a:spcPct val="100000"/>
              </a:lnSpc>
              <a:spcBef>
                <a:spcPct val="0"/>
              </a:spcBef>
              <a:spcAft>
                <a:spcPct val="35000"/>
              </a:spcAft>
              <a:buNone/>
            </a:pPr>
            <a:r>
              <a:rPr lang="en-US" b="1" dirty="0">
                <a:latin typeface="Century Gothic" panose="020B0502020202020204" pitchFamily="34" charset="0"/>
              </a:rPr>
              <a:t>Lawyers, experts….</a:t>
            </a:r>
            <a:endParaRPr lang="en-US" b="1" kern="1200" dirty="0">
              <a:latin typeface="Century Gothic" panose="020B0502020202020204" pitchFamily="34" charset="0"/>
            </a:endParaRPr>
          </a:p>
        </p:txBody>
      </p:sp>
      <p:sp>
        <p:nvSpPr>
          <p:cNvPr id="25" name="Oval 24">
            <a:extLst>
              <a:ext uri="{FF2B5EF4-FFF2-40B4-BE49-F238E27FC236}">
                <a16:creationId xmlns:a16="http://schemas.microsoft.com/office/drawing/2014/main" id="{258F6CF4-6431-1C33-877D-5575102427BC}"/>
              </a:ext>
            </a:extLst>
          </p:cNvPr>
          <p:cNvSpPr/>
          <p:nvPr/>
        </p:nvSpPr>
        <p:spPr>
          <a:xfrm>
            <a:off x="4439816" y="4676880"/>
            <a:ext cx="865024" cy="861887"/>
          </a:xfrm>
          <a:prstGeom prst="ellipse">
            <a:avLst/>
          </a:prstGeom>
          <a:solidFill>
            <a:schemeClr val="tx2">
              <a:lumMod val="10000"/>
              <a:lumOff val="90000"/>
            </a:schemeClr>
          </a:solidFill>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6" name="Rectangle 25" descr="Money">
            <a:extLst>
              <a:ext uri="{FF2B5EF4-FFF2-40B4-BE49-F238E27FC236}">
                <a16:creationId xmlns:a16="http://schemas.microsoft.com/office/drawing/2014/main" id="{1AE0F241-9C99-400C-F217-5C9E285931F7}"/>
              </a:ext>
            </a:extLst>
          </p:cNvPr>
          <p:cNvSpPr/>
          <p:nvPr/>
        </p:nvSpPr>
        <p:spPr>
          <a:xfrm>
            <a:off x="4484294" y="4684255"/>
            <a:ext cx="747066" cy="74435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p:spPr>
        <p:style>
          <a:lnRef idx="0">
            <a:schemeClr val="lt1">
              <a:hueOff val="0"/>
              <a:satOff val="0"/>
              <a:lumOff val="0"/>
              <a:alphaOff val="0"/>
            </a:schemeClr>
          </a:lnRef>
          <a:fillRef idx="3">
            <a:scrgbClr r="0" g="0" b="0"/>
          </a:fillRef>
          <a:effectRef idx="3">
            <a:schemeClr val="accent2">
              <a:hueOff val="3783419"/>
              <a:satOff val="10250"/>
              <a:lumOff val="-8105"/>
              <a:alphaOff val="0"/>
            </a:schemeClr>
          </a:effectRef>
          <a:fontRef idx="minor">
            <a:schemeClr val="lt1"/>
          </a:fontRef>
        </p:style>
        <p:txBody>
          <a:bodyPr/>
          <a:lstStyle/>
          <a:p>
            <a:endParaRPr lang="en-AU"/>
          </a:p>
        </p:txBody>
      </p:sp>
      <p:sp>
        <p:nvSpPr>
          <p:cNvPr id="27" name="Freeform: Shape 26">
            <a:extLst>
              <a:ext uri="{FF2B5EF4-FFF2-40B4-BE49-F238E27FC236}">
                <a16:creationId xmlns:a16="http://schemas.microsoft.com/office/drawing/2014/main" id="{90C26D75-A12F-8572-43D4-2A74F0E1FE54}"/>
              </a:ext>
            </a:extLst>
          </p:cNvPr>
          <p:cNvSpPr/>
          <p:nvPr/>
        </p:nvSpPr>
        <p:spPr>
          <a:xfrm>
            <a:off x="5556846" y="4416466"/>
            <a:ext cx="2191105" cy="1452521"/>
          </a:xfrm>
          <a:custGeom>
            <a:avLst/>
            <a:gdLst>
              <a:gd name="csX0" fmla="*/ 0 w 2304857"/>
              <a:gd name="csY0" fmla="*/ 0 h 977818"/>
              <a:gd name="csX1" fmla="*/ 2304857 w 2304857"/>
              <a:gd name="csY1" fmla="*/ 0 h 977818"/>
              <a:gd name="csX2" fmla="*/ 2304857 w 2304857"/>
              <a:gd name="csY2" fmla="*/ 977818 h 977818"/>
              <a:gd name="csX3" fmla="*/ 0 w 2304857"/>
              <a:gd name="csY3" fmla="*/ 977818 h 977818"/>
              <a:gd name="csX4" fmla="*/ 0 w 2304857"/>
              <a:gd name="csY4" fmla="*/ 0 h 977818"/>
            </a:gdLst>
            <a:ahLst/>
            <a:cxnLst>
              <a:cxn ang="0">
                <a:pos x="csX0" y="csY0"/>
              </a:cxn>
              <a:cxn ang="0">
                <a:pos x="csX1" y="csY1"/>
              </a:cxn>
              <a:cxn ang="0">
                <a:pos x="csX2" y="csY2"/>
              </a:cxn>
              <a:cxn ang="0">
                <a:pos x="csX3" y="csY3"/>
              </a:cxn>
              <a:cxn ang="0">
                <a:pos x="csX4" y="csY4"/>
              </a:cxn>
            </a:cxnLst>
            <a:rect l="l" t="t" r="r" b="b"/>
            <a:pathLst>
              <a:path w="2304857" h="977818">
                <a:moveTo>
                  <a:pt x="0" y="0"/>
                </a:moveTo>
                <a:lnTo>
                  <a:pt x="2304857" y="0"/>
                </a:lnTo>
                <a:lnTo>
                  <a:pt x="2304857" y="977818"/>
                </a:lnTo>
                <a:lnTo>
                  <a:pt x="0" y="9778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2000" b="1" kern="1200" dirty="0">
                <a:solidFill>
                  <a:srgbClr val="0070C0"/>
                </a:solidFill>
                <a:latin typeface="Century Gothic" panose="020B0502020202020204" pitchFamily="34" charset="0"/>
              </a:rPr>
              <a:t>Common funding model: </a:t>
            </a:r>
          </a:p>
          <a:p>
            <a:pPr marL="0" lvl="0" indent="0" algn="l" defTabSz="800100">
              <a:lnSpc>
                <a:spcPct val="100000"/>
              </a:lnSpc>
              <a:spcBef>
                <a:spcPct val="0"/>
              </a:spcBef>
              <a:spcAft>
                <a:spcPct val="35000"/>
              </a:spcAft>
              <a:buNone/>
            </a:pPr>
            <a:r>
              <a:rPr lang="en-US" b="1" kern="1200" dirty="0">
                <a:latin typeface="Century Gothic" panose="020B0502020202020204" pitchFamily="34" charset="0"/>
              </a:rPr>
              <a:t>“No win, no fee” + litigation funding</a:t>
            </a:r>
            <a:endParaRPr lang="en-US" sz="2000" b="1" kern="1200" dirty="0">
              <a:latin typeface="Century Gothic" panose="020B0502020202020204" pitchFamily="34" charset="0"/>
            </a:endParaRPr>
          </a:p>
        </p:txBody>
      </p:sp>
      <p:sp>
        <p:nvSpPr>
          <p:cNvPr id="28" name="Oval 27">
            <a:extLst>
              <a:ext uri="{FF2B5EF4-FFF2-40B4-BE49-F238E27FC236}">
                <a16:creationId xmlns:a16="http://schemas.microsoft.com/office/drawing/2014/main" id="{87994F3D-C3B2-ADB0-0889-C6A3B2FDF599}"/>
              </a:ext>
            </a:extLst>
          </p:cNvPr>
          <p:cNvSpPr/>
          <p:nvPr/>
        </p:nvSpPr>
        <p:spPr>
          <a:xfrm>
            <a:off x="7831951" y="4711784"/>
            <a:ext cx="865024" cy="861887"/>
          </a:xfrm>
          <a:prstGeom prst="ellipse">
            <a:avLst/>
          </a:prstGeom>
          <a:solidFill>
            <a:schemeClr val="tx2">
              <a:lumMod val="10000"/>
              <a:lumOff val="90000"/>
            </a:schemeClr>
          </a:solidFill>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9" name="Rectangle 28" descr="Euro">
            <a:extLst>
              <a:ext uri="{FF2B5EF4-FFF2-40B4-BE49-F238E27FC236}">
                <a16:creationId xmlns:a16="http://schemas.microsoft.com/office/drawing/2014/main" id="{62DE63CB-821E-7671-B148-A305D47B1655}"/>
              </a:ext>
            </a:extLst>
          </p:cNvPr>
          <p:cNvSpPr/>
          <p:nvPr/>
        </p:nvSpPr>
        <p:spPr>
          <a:xfrm>
            <a:off x="7838233" y="4772874"/>
            <a:ext cx="747066" cy="74435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p:spPr>
        <p:style>
          <a:lnRef idx="0">
            <a:schemeClr val="lt1">
              <a:hueOff val="0"/>
              <a:satOff val="0"/>
              <a:lumOff val="0"/>
              <a:alphaOff val="0"/>
            </a:schemeClr>
          </a:lnRef>
          <a:fillRef idx="3">
            <a:scrgbClr r="0" g="0" b="0"/>
          </a:fillRef>
          <a:effectRef idx="3">
            <a:schemeClr val="accent2">
              <a:hueOff val="5675128"/>
              <a:satOff val="15375"/>
              <a:lumOff val="-12157"/>
              <a:alphaOff val="0"/>
            </a:schemeClr>
          </a:effectRef>
          <a:fontRef idx="minor">
            <a:schemeClr val="lt1"/>
          </a:fontRef>
        </p:style>
        <p:txBody>
          <a:bodyPr/>
          <a:lstStyle/>
          <a:p>
            <a:endParaRPr lang="en-AU"/>
          </a:p>
        </p:txBody>
      </p:sp>
      <p:sp>
        <p:nvSpPr>
          <p:cNvPr id="30" name="Freeform: Shape 29">
            <a:extLst>
              <a:ext uri="{FF2B5EF4-FFF2-40B4-BE49-F238E27FC236}">
                <a16:creationId xmlns:a16="http://schemas.microsoft.com/office/drawing/2014/main" id="{47BBE50F-BD70-0032-B428-1FF1F9700168}"/>
              </a:ext>
            </a:extLst>
          </p:cNvPr>
          <p:cNvSpPr/>
          <p:nvPr/>
        </p:nvSpPr>
        <p:spPr>
          <a:xfrm>
            <a:off x="8946930" y="4676880"/>
            <a:ext cx="3053725" cy="1452521"/>
          </a:xfrm>
          <a:custGeom>
            <a:avLst/>
            <a:gdLst>
              <a:gd name="csX0" fmla="*/ 0 w 2304857"/>
              <a:gd name="csY0" fmla="*/ 0 h 977818"/>
              <a:gd name="csX1" fmla="*/ 2304857 w 2304857"/>
              <a:gd name="csY1" fmla="*/ 0 h 977818"/>
              <a:gd name="csX2" fmla="*/ 2304857 w 2304857"/>
              <a:gd name="csY2" fmla="*/ 977818 h 977818"/>
              <a:gd name="csX3" fmla="*/ 0 w 2304857"/>
              <a:gd name="csY3" fmla="*/ 977818 h 977818"/>
              <a:gd name="csX4" fmla="*/ 0 w 2304857"/>
              <a:gd name="csY4" fmla="*/ 0 h 977818"/>
            </a:gdLst>
            <a:ahLst/>
            <a:cxnLst>
              <a:cxn ang="0">
                <a:pos x="csX0" y="csY0"/>
              </a:cxn>
              <a:cxn ang="0">
                <a:pos x="csX1" y="csY1"/>
              </a:cxn>
              <a:cxn ang="0">
                <a:pos x="csX2" y="csY2"/>
              </a:cxn>
              <a:cxn ang="0">
                <a:pos x="csX3" y="csY3"/>
              </a:cxn>
              <a:cxn ang="0">
                <a:pos x="csX4" y="csY4"/>
              </a:cxn>
            </a:cxnLst>
            <a:rect l="l" t="t" r="r" b="b"/>
            <a:pathLst>
              <a:path w="2304857" h="977818">
                <a:moveTo>
                  <a:pt x="0" y="0"/>
                </a:moveTo>
                <a:lnTo>
                  <a:pt x="2304857" y="0"/>
                </a:lnTo>
                <a:lnTo>
                  <a:pt x="2304857" y="977818"/>
                </a:lnTo>
                <a:lnTo>
                  <a:pt x="0" y="9778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2000" b="1" kern="1200" dirty="0">
                <a:solidFill>
                  <a:srgbClr val="0070C0"/>
                </a:solidFill>
                <a:latin typeface="Century Gothic" panose="020B0502020202020204" pitchFamily="34" charset="0"/>
              </a:rPr>
              <a:t>Settlements: </a:t>
            </a:r>
          </a:p>
          <a:p>
            <a:pPr marL="0" lvl="0" indent="0" algn="l" defTabSz="800100">
              <a:lnSpc>
                <a:spcPct val="100000"/>
              </a:lnSpc>
              <a:spcBef>
                <a:spcPct val="0"/>
              </a:spcBef>
              <a:spcAft>
                <a:spcPct val="35000"/>
              </a:spcAft>
              <a:buNone/>
            </a:pPr>
            <a:r>
              <a:rPr lang="en-US" b="1" kern="1200" dirty="0">
                <a:latin typeface="Century Gothic" panose="020B0502020202020204" pitchFamily="34" charset="0"/>
              </a:rPr>
              <a:t>Court approved – </a:t>
            </a:r>
            <a:r>
              <a:rPr lang="en-US" dirty="0">
                <a:latin typeface="Century Gothic" panose="020B0502020202020204" pitchFamily="34" charset="0"/>
              </a:rPr>
              <a:t>Settlement/discontinuance/verdict</a:t>
            </a:r>
            <a:endParaRPr lang="en-US" b="1" kern="1200" dirty="0">
              <a:latin typeface="Century Gothic" panose="020B0502020202020204" pitchFamily="34" charset="0"/>
            </a:endParaRPr>
          </a:p>
          <a:p>
            <a:pPr marL="0" lvl="0" indent="0" algn="l" defTabSz="800100">
              <a:lnSpc>
                <a:spcPct val="100000"/>
              </a:lnSpc>
              <a:spcBef>
                <a:spcPct val="0"/>
              </a:spcBef>
              <a:spcAft>
                <a:spcPct val="35000"/>
              </a:spcAft>
              <a:buNone/>
            </a:pPr>
            <a:r>
              <a:rPr lang="en-US" b="1" kern="1200" dirty="0">
                <a:latin typeface="Century Gothic" panose="020B0502020202020204" pitchFamily="34" charset="0"/>
              </a:rPr>
              <a:t>Win – Settlement less deductions </a:t>
            </a:r>
            <a:r>
              <a:rPr lang="en-US" kern="1200" dirty="0">
                <a:latin typeface="Century Gothic" panose="020B0502020202020204" pitchFamily="34" charset="0"/>
              </a:rPr>
              <a:t>(costs + funder commission)</a:t>
            </a:r>
            <a:endParaRPr lang="en-US" b="1"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C044E9FE-C469-2698-062C-B64456E6A2BA}"/>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6" name="Slide Number Placeholder 7">
            <a:extLst>
              <a:ext uri="{FF2B5EF4-FFF2-40B4-BE49-F238E27FC236}">
                <a16:creationId xmlns:a16="http://schemas.microsoft.com/office/drawing/2014/main" id="{E5E72268-56FD-E38A-35E7-A3C025D5E377}"/>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16</a:t>
            </a:fld>
            <a:endParaRPr lang="en-US" dirty="0"/>
          </a:p>
        </p:txBody>
      </p:sp>
    </p:spTree>
    <p:extLst>
      <p:ext uri="{BB962C8B-B14F-4D97-AF65-F5344CB8AC3E}">
        <p14:creationId xmlns:p14="http://schemas.microsoft.com/office/powerpoint/2010/main" val="85489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p:bldP spid="25" grpId="0" animBg="1"/>
      <p:bldP spid="26" grpId="0" animBg="1"/>
      <p:bldP spid="28"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A0393-508D-67A3-0A08-8F0A1F4E2DFA}"/>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BC72156A-6940-CBFE-545A-4DDE41C9B5D0}"/>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7E8924C2-3E60-4D80-0527-EC921C5D2F4F}"/>
              </a:ext>
            </a:extLst>
          </p:cNvPr>
          <p:cNvSpPr txBox="1">
            <a:spLocks/>
          </p:cNvSpPr>
          <p:nvPr/>
        </p:nvSpPr>
        <p:spPr>
          <a:xfrm>
            <a:off x="2459596" y="3140968"/>
            <a:ext cx="7272808"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0070C0"/>
                </a:solidFill>
              </a:rPr>
              <a:t>“a class action can turn what may start as a discrete insurance or administration issue </a:t>
            </a:r>
          </a:p>
          <a:p>
            <a:r>
              <a:rPr lang="en-AU" dirty="0">
                <a:solidFill>
                  <a:srgbClr val="0070C0"/>
                </a:solidFill>
              </a:rPr>
              <a:t>into a prolonged, highly scrutinised governance event for a trustee.” </a:t>
            </a:r>
          </a:p>
          <a:p>
            <a:r>
              <a:rPr lang="en-AU" dirty="0">
                <a:solidFill>
                  <a:srgbClr val="0070C0"/>
                </a:solidFill>
              </a:rPr>
              <a:t>“The practical impacts can be significant. These include management distraction, reputational harm and substantial costs.”</a:t>
            </a:r>
          </a:p>
          <a:p>
            <a:endParaRPr lang="en-AU" dirty="0">
              <a:solidFill>
                <a:srgbClr val="C00000"/>
              </a:solidFill>
            </a:endParaRPr>
          </a:p>
          <a:p>
            <a:r>
              <a:rPr lang="en-US" sz="1400" b="0" dirty="0"/>
              <a:t>Lessons from the Courtroom, Section 4.1, p. 15</a:t>
            </a:r>
          </a:p>
        </p:txBody>
      </p:sp>
      <p:sp>
        <p:nvSpPr>
          <p:cNvPr id="2" name="Rectangle 1">
            <a:extLst>
              <a:ext uri="{FF2B5EF4-FFF2-40B4-BE49-F238E27FC236}">
                <a16:creationId xmlns:a16="http://schemas.microsoft.com/office/drawing/2014/main" id="{7DE45563-7EBA-58F7-D81E-0CDC2A6AD8EB}"/>
              </a:ext>
            </a:extLst>
          </p:cNvPr>
          <p:cNvSpPr/>
          <p:nvPr/>
        </p:nvSpPr>
        <p:spPr>
          <a:xfrm>
            <a:off x="0" y="1"/>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1">
            <a:extLst>
              <a:ext uri="{FF2B5EF4-FFF2-40B4-BE49-F238E27FC236}">
                <a16:creationId xmlns:a16="http://schemas.microsoft.com/office/drawing/2014/main" id="{5202A286-E748-0427-419E-83C8069E3671}"/>
              </a:ext>
            </a:extLst>
          </p:cNvPr>
          <p:cNvSpPr>
            <a:spLocks noGrp="1"/>
          </p:cNvSpPr>
          <p:nvPr>
            <p:ph type="title"/>
          </p:nvPr>
        </p:nvSpPr>
        <p:spPr>
          <a:xfrm>
            <a:off x="838200" y="199978"/>
            <a:ext cx="10515600" cy="1133499"/>
          </a:xfrm>
        </p:spPr>
        <p:txBody>
          <a:bodyPr vert="horz" lIns="91440" tIns="45720" rIns="91440" bIns="45720" rtlCol="0" anchor="ctr">
            <a:normAutofit/>
          </a:bodyPr>
          <a:lstStyle/>
          <a:p>
            <a:pPr algn="ctr">
              <a:spcAft>
                <a:spcPts val="600"/>
              </a:spcAft>
            </a:pPr>
            <a:r>
              <a:rPr lang="en-US" sz="3600" b="1" kern="1200" dirty="0">
                <a:solidFill>
                  <a:schemeClr val="bg1"/>
                </a:solidFill>
                <a:latin typeface="Century Gothic" panose="020B0502020202020204" pitchFamily="34" charset="0"/>
              </a:rPr>
              <a:t>Impact of a Class Action</a:t>
            </a:r>
          </a:p>
        </p:txBody>
      </p:sp>
      <p:sp>
        <p:nvSpPr>
          <p:cNvPr id="6" name="Footer Placeholder 4">
            <a:extLst>
              <a:ext uri="{FF2B5EF4-FFF2-40B4-BE49-F238E27FC236}">
                <a16:creationId xmlns:a16="http://schemas.microsoft.com/office/drawing/2014/main" id="{99F0A821-588B-9DBF-5752-31F42A4D8D42}"/>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9" name="Slide Number Placeholder 7">
            <a:extLst>
              <a:ext uri="{FF2B5EF4-FFF2-40B4-BE49-F238E27FC236}">
                <a16:creationId xmlns:a16="http://schemas.microsoft.com/office/drawing/2014/main" id="{F6EE2A07-B5F5-4A64-ABE3-D31C2F64146F}"/>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17</a:t>
            </a:fld>
            <a:endParaRPr lang="en-US" dirty="0"/>
          </a:p>
        </p:txBody>
      </p:sp>
    </p:spTree>
    <p:extLst>
      <p:ext uri="{BB962C8B-B14F-4D97-AF65-F5344CB8AC3E}">
        <p14:creationId xmlns:p14="http://schemas.microsoft.com/office/powerpoint/2010/main" val="27071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ECDC9-BF50-D447-C47A-4229B1CE226F}"/>
            </a:ext>
          </a:extLst>
        </p:cNvPr>
        <p:cNvGrpSpPr/>
        <p:nvPr/>
      </p:nvGrpSpPr>
      <p:grpSpPr>
        <a:xfrm>
          <a:off x="0" y="0"/>
          <a:ext cx="0" cy="0"/>
          <a:chOff x="0" y="0"/>
          <a:chExt cx="0" cy="0"/>
        </a:xfrm>
      </p:grpSpPr>
      <p:sp>
        <p:nvSpPr>
          <p:cNvPr id="6" name="Footer Placeholder 4">
            <a:extLst>
              <a:ext uri="{FF2B5EF4-FFF2-40B4-BE49-F238E27FC236}">
                <a16:creationId xmlns:a16="http://schemas.microsoft.com/office/drawing/2014/main" id="{E31106E2-65DD-4AA0-A493-C564E655BD25}"/>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 name="Graphic 9">
            <a:extLst>
              <a:ext uri="{FF2B5EF4-FFF2-40B4-BE49-F238E27FC236}">
                <a16:creationId xmlns:a16="http://schemas.microsoft.com/office/drawing/2014/main" id="{8861B504-2D25-A6D3-F1FF-8A247C1DF3CA}"/>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BF87324D-C897-EFE9-6C05-846C48E45341}"/>
              </a:ext>
            </a:extLst>
          </p:cNvPr>
          <p:cNvSpPr txBox="1"/>
          <p:nvPr/>
        </p:nvSpPr>
        <p:spPr>
          <a:xfrm>
            <a:off x="770252" y="260648"/>
            <a:ext cx="4533660" cy="1029714"/>
          </a:xfrm>
          <a:prstGeom prst="rect">
            <a:avLst/>
          </a:prstGeom>
        </p:spPr>
        <p:txBody>
          <a:bodyPr vert="horz" lIns="91440" tIns="45720" rIns="91440" bIns="45720" rtlCol="0" anchor="b">
            <a:noAutofit/>
          </a:bodyPr>
          <a:lstStyle/>
          <a:p>
            <a:pPr defTabSz="914400">
              <a:lnSpc>
                <a:spcPct val="90000"/>
              </a:lnSpc>
              <a:spcBef>
                <a:spcPct val="0"/>
              </a:spcBef>
              <a:spcAft>
                <a:spcPts val="450"/>
              </a:spcAft>
            </a:pPr>
            <a:r>
              <a:rPr lang="en-GB" sz="3200" b="1" dirty="0">
                <a:solidFill>
                  <a:schemeClr val="tx2">
                    <a:lumMod val="75000"/>
                    <a:lumOff val="25000"/>
                  </a:schemeClr>
                </a:solidFill>
                <a:latin typeface="Century Gothic" panose="020B0502020202020204" pitchFamily="34" charset="0"/>
              </a:rPr>
              <a:t>Class Action:</a:t>
            </a:r>
          </a:p>
          <a:p>
            <a:pPr defTabSz="914400">
              <a:lnSpc>
                <a:spcPct val="90000"/>
              </a:lnSpc>
              <a:spcBef>
                <a:spcPct val="0"/>
              </a:spcBef>
              <a:spcAft>
                <a:spcPts val="450"/>
              </a:spcAft>
            </a:pPr>
            <a:r>
              <a:rPr lang="en-US" sz="2800" i="0" dirty="0">
                <a:solidFill>
                  <a:schemeClr val="tx2">
                    <a:lumMod val="75000"/>
                    <a:lumOff val="25000"/>
                  </a:schemeClr>
                </a:solidFill>
                <a:effectLst/>
                <a:latin typeface="Century Gothic" panose="020B0502020202020204" pitchFamily="34" charset="0"/>
                <a:ea typeface="+mj-ea"/>
                <a:cs typeface="+mj-cs"/>
              </a:rPr>
              <a:t>Themes</a:t>
            </a:r>
          </a:p>
        </p:txBody>
      </p:sp>
      <p:sp>
        <p:nvSpPr>
          <p:cNvPr id="3" name="Freeform: Shape 2">
            <a:extLst>
              <a:ext uri="{FF2B5EF4-FFF2-40B4-BE49-F238E27FC236}">
                <a16:creationId xmlns:a16="http://schemas.microsoft.com/office/drawing/2014/main" id="{31B9507F-C6C5-F1E4-E3E3-6574FB15D10E}"/>
              </a:ext>
            </a:extLst>
          </p:cNvPr>
          <p:cNvSpPr/>
          <p:nvPr/>
        </p:nvSpPr>
        <p:spPr>
          <a:xfrm>
            <a:off x="767408" y="1364011"/>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spcFirstLastPara="0" vert="horz" wrap="square" lIns="98739" tIns="98739" rIns="1236574" bIns="98739"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Century Gothic" panose="020B0502020202020204" pitchFamily="34" charset="0"/>
              </a:rPr>
              <a:t>Default cover design</a:t>
            </a:r>
            <a:endParaRPr lang="en-AU" sz="1800" b="1" kern="1200" dirty="0">
              <a:latin typeface="Century Gothic" panose="020B0502020202020204" pitchFamily="34" charset="0"/>
            </a:endParaRPr>
          </a:p>
        </p:txBody>
      </p:sp>
      <p:sp>
        <p:nvSpPr>
          <p:cNvPr id="4" name="Freeform: Shape 3">
            <a:extLst>
              <a:ext uri="{FF2B5EF4-FFF2-40B4-BE49-F238E27FC236}">
                <a16:creationId xmlns:a16="http://schemas.microsoft.com/office/drawing/2014/main" id="{216FEA81-3141-BABD-FDB7-59F8BD4D1572}"/>
              </a:ext>
            </a:extLst>
          </p:cNvPr>
          <p:cNvSpPr/>
          <p:nvPr/>
        </p:nvSpPr>
        <p:spPr>
          <a:xfrm>
            <a:off x="1251878" y="2580946"/>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p:spPr>
        <p:style>
          <a:lnRef idx="2">
            <a:schemeClr val="lt1">
              <a:hueOff val="0"/>
              <a:satOff val="0"/>
              <a:lumOff val="0"/>
              <a:alphaOff val="0"/>
            </a:schemeClr>
          </a:lnRef>
          <a:fillRef idx="1">
            <a:schemeClr val="accent3">
              <a:shade val="80000"/>
              <a:hueOff val="181866"/>
              <a:satOff val="-18964"/>
              <a:lumOff val="12740"/>
              <a:alphaOff val="0"/>
            </a:schemeClr>
          </a:fillRef>
          <a:effectRef idx="0">
            <a:schemeClr val="accent3">
              <a:shade val="80000"/>
              <a:hueOff val="181866"/>
              <a:satOff val="-18964"/>
              <a:lumOff val="12740"/>
              <a:alphaOff val="0"/>
            </a:schemeClr>
          </a:effectRef>
          <a:fontRef idx="minor">
            <a:schemeClr val="lt1"/>
          </a:fontRef>
        </p:style>
        <p:txBody>
          <a:bodyPr spcFirstLastPara="0" vert="horz" wrap="square" lIns="98739" tIns="98739" rIns="1252524" bIns="98739"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Century Gothic" panose="020B0502020202020204" pitchFamily="34" charset="0"/>
              </a:rPr>
              <a:t>Insurer tenders/renewals</a:t>
            </a:r>
            <a:endParaRPr lang="en-AU" sz="1800" b="1" kern="1200" dirty="0">
              <a:latin typeface="Century Gothic" panose="020B0502020202020204" pitchFamily="34" charset="0"/>
            </a:endParaRPr>
          </a:p>
        </p:txBody>
      </p:sp>
      <p:sp>
        <p:nvSpPr>
          <p:cNvPr id="12" name="Freeform: Shape 11">
            <a:extLst>
              <a:ext uri="{FF2B5EF4-FFF2-40B4-BE49-F238E27FC236}">
                <a16:creationId xmlns:a16="http://schemas.microsoft.com/office/drawing/2014/main" id="{05F53AFC-B146-C395-34C6-0073DF3B9464}"/>
              </a:ext>
            </a:extLst>
          </p:cNvPr>
          <p:cNvSpPr/>
          <p:nvPr/>
        </p:nvSpPr>
        <p:spPr>
          <a:xfrm>
            <a:off x="1729117" y="3797881"/>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p:spPr>
        <p:style>
          <a:lnRef idx="2">
            <a:schemeClr val="lt1">
              <a:hueOff val="0"/>
              <a:satOff val="0"/>
              <a:lumOff val="0"/>
              <a:alphaOff val="0"/>
            </a:schemeClr>
          </a:lnRef>
          <a:fillRef idx="1">
            <a:schemeClr val="accent3">
              <a:shade val="80000"/>
              <a:hueOff val="363732"/>
              <a:satOff val="-37928"/>
              <a:lumOff val="25481"/>
              <a:alphaOff val="0"/>
            </a:schemeClr>
          </a:fillRef>
          <a:effectRef idx="0">
            <a:schemeClr val="accent3">
              <a:shade val="80000"/>
              <a:hueOff val="363732"/>
              <a:satOff val="-37928"/>
              <a:lumOff val="25481"/>
              <a:alphaOff val="0"/>
            </a:schemeClr>
          </a:effectRef>
          <a:fontRef idx="minor">
            <a:schemeClr val="lt1"/>
          </a:fontRef>
        </p:style>
        <p:txBody>
          <a:bodyPr spcFirstLastPara="0" vert="horz" wrap="square" lIns="98739" tIns="98739" rIns="1245293" bIns="98739"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entury Gothic" panose="020B0502020202020204" pitchFamily="34" charset="0"/>
              </a:rPr>
              <a:t>Disclosure/communications</a:t>
            </a:r>
            <a:endParaRPr lang="en-US" sz="1800" b="1" kern="1200" dirty="0">
              <a:latin typeface="Century Gothic" panose="020B0502020202020204" pitchFamily="34" charset="0"/>
            </a:endParaRPr>
          </a:p>
        </p:txBody>
      </p:sp>
      <p:sp>
        <p:nvSpPr>
          <p:cNvPr id="13" name="Freeform: Shape 12">
            <a:extLst>
              <a:ext uri="{FF2B5EF4-FFF2-40B4-BE49-F238E27FC236}">
                <a16:creationId xmlns:a16="http://schemas.microsoft.com/office/drawing/2014/main" id="{1E7C423C-BBF4-5A7B-C612-EDA24E1C3621}"/>
              </a:ext>
            </a:extLst>
          </p:cNvPr>
          <p:cNvSpPr/>
          <p:nvPr/>
        </p:nvSpPr>
        <p:spPr>
          <a:xfrm>
            <a:off x="2213587" y="5014816"/>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p:spPr>
        <p:style>
          <a:lnRef idx="2">
            <a:schemeClr val="lt1">
              <a:hueOff val="0"/>
              <a:satOff val="0"/>
              <a:lumOff val="0"/>
              <a:alphaOff val="0"/>
            </a:schemeClr>
          </a:lnRef>
          <a:fillRef idx="1">
            <a:schemeClr val="accent3">
              <a:shade val="80000"/>
              <a:hueOff val="545598"/>
              <a:satOff val="-56892"/>
              <a:lumOff val="38221"/>
              <a:alphaOff val="0"/>
            </a:schemeClr>
          </a:fillRef>
          <a:effectRef idx="0">
            <a:schemeClr val="accent3">
              <a:shade val="80000"/>
              <a:hueOff val="545598"/>
              <a:satOff val="-56892"/>
              <a:lumOff val="38221"/>
              <a:alphaOff val="0"/>
            </a:schemeClr>
          </a:effectRef>
          <a:fontRef idx="minor">
            <a:schemeClr val="lt1"/>
          </a:fontRef>
        </p:style>
        <p:txBody>
          <a:bodyPr spcFirstLastPara="0" vert="horz" wrap="square" lIns="98739" tIns="98739" rIns="1252524" bIns="98739"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entury Gothic" panose="020B0502020202020204" pitchFamily="34" charset="0"/>
              </a:rPr>
              <a:t>Oversight &amp; conflicts</a:t>
            </a:r>
            <a:endParaRPr lang="en-US" sz="1800" b="1" kern="1200" dirty="0">
              <a:latin typeface="Century Gothic" panose="020B0502020202020204" pitchFamily="34" charset="0"/>
            </a:endParaRPr>
          </a:p>
        </p:txBody>
      </p:sp>
      <p:sp>
        <p:nvSpPr>
          <p:cNvPr id="5" name="Footer Placeholder 4">
            <a:extLst>
              <a:ext uri="{FF2B5EF4-FFF2-40B4-BE49-F238E27FC236}">
                <a16:creationId xmlns:a16="http://schemas.microsoft.com/office/drawing/2014/main" id="{DB61FF48-6C0F-D6B9-585C-62BD8AAB2263}"/>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10" name="Slide Number Placeholder 7">
            <a:extLst>
              <a:ext uri="{FF2B5EF4-FFF2-40B4-BE49-F238E27FC236}">
                <a16:creationId xmlns:a16="http://schemas.microsoft.com/office/drawing/2014/main" id="{4238FF95-7B94-2245-B8F8-5A1D8B0016B1}"/>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18</a:t>
            </a:fld>
            <a:endParaRPr lang="en-US" dirty="0"/>
          </a:p>
        </p:txBody>
      </p:sp>
      <p:sp>
        <p:nvSpPr>
          <p:cNvPr id="17" name="TextBox 16">
            <a:extLst>
              <a:ext uri="{FF2B5EF4-FFF2-40B4-BE49-F238E27FC236}">
                <a16:creationId xmlns:a16="http://schemas.microsoft.com/office/drawing/2014/main" id="{A8A73967-6182-1829-E5C5-D7110BEE2DD5}"/>
              </a:ext>
            </a:extLst>
          </p:cNvPr>
          <p:cNvSpPr txBox="1"/>
          <p:nvPr/>
        </p:nvSpPr>
        <p:spPr>
          <a:xfrm>
            <a:off x="5624571" y="281239"/>
            <a:ext cx="6089848" cy="1029714"/>
          </a:xfrm>
          <a:prstGeom prst="rect">
            <a:avLst/>
          </a:prstGeom>
        </p:spPr>
        <p:txBody>
          <a:bodyPr vert="horz" lIns="91440" tIns="45720" rIns="91440" bIns="45720" rtlCol="0" anchor="b">
            <a:noAutofit/>
          </a:bodyPr>
          <a:lstStyle/>
          <a:p>
            <a:pPr defTabSz="914400">
              <a:lnSpc>
                <a:spcPct val="90000"/>
              </a:lnSpc>
              <a:spcBef>
                <a:spcPct val="0"/>
              </a:spcBef>
              <a:spcAft>
                <a:spcPts val="450"/>
              </a:spcAft>
            </a:pPr>
            <a:r>
              <a:rPr lang="en-GB" sz="3200" b="1" dirty="0">
                <a:solidFill>
                  <a:schemeClr val="accent2">
                    <a:lumMod val="75000"/>
                  </a:schemeClr>
                </a:solidFill>
                <a:latin typeface="Century Gothic" panose="020B0502020202020204" pitchFamily="34" charset="0"/>
              </a:rPr>
              <a:t>Regulatory enforcement:</a:t>
            </a:r>
          </a:p>
          <a:p>
            <a:pPr defTabSz="914400">
              <a:lnSpc>
                <a:spcPct val="90000"/>
              </a:lnSpc>
              <a:spcBef>
                <a:spcPct val="0"/>
              </a:spcBef>
              <a:spcAft>
                <a:spcPts val="450"/>
              </a:spcAft>
            </a:pPr>
            <a:r>
              <a:rPr lang="en-US" sz="2800" i="0" dirty="0">
                <a:solidFill>
                  <a:schemeClr val="accent2">
                    <a:lumMod val="75000"/>
                  </a:schemeClr>
                </a:solidFill>
                <a:effectLst/>
                <a:latin typeface="Century Gothic" panose="020B0502020202020204" pitchFamily="34" charset="0"/>
                <a:ea typeface="+mj-ea"/>
                <a:cs typeface="+mj-cs"/>
              </a:rPr>
              <a:t>Themes</a:t>
            </a:r>
          </a:p>
        </p:txBody>
      </p:sp>
      <p:sp>
        <p:nvSpPr>
          <p:cNvPr id="18" name="TextBox 17">
            <a:extLst>
              <a:ext uri="{FF2B5EF4-FFF2-40B4-BE49-F238E27FC236}">
                <a16:creationId xmlns:a16="http://schemas.microsoft.com/office/drawing/2014/main" id="{A04C1DD4-26BF-31A0-07BA-75C613C84017}"/>
              </a:ext>
            </a:extLst>
          </p:cNvPr>
          <p:cNvSpPr txBox="1"/>
          <p:nvPr/>
        </p:nvSpPr>
        <p:spPr>
          <a:xfrm>
            <a:off x="3493338" y="6111706"/>
            <a:ext cx="8360457" cy="436718"/>
          </a:xfrm>
          <a:prstGeom prst="rect">
            <a:avLst/>
          </a:prstGeom>
        </p:spPr>
        <p:txBody>
          <a:bodyPr vert="horz" lIns="91440" tIns="45720" rIns="91440" bIns="45720" rtlCol="0" anchor="b">
            <a:normAutofit/>
          </a:bodyPr>
          <a:lstStyle/>
          <a:p>
            <a:pPr defTabSz="914400">
              <a:lnSpc>
                <a:spcPct val="90000"/>
              </a:lnSpc>
              <a:spcBef>
                <a:spcPct val="0"/>
              </a:spcBef>
              <a:spcAft>
                <a:spcPts val="450"/>
              </a:spcAft>
            </a:pPr>
            <a:r>
              <a:rPr lang="en-US" b="1" dirty="0">
                <a:solidFill>
                  <a:srgbClr val="C00000"/>
                </a:solidFill>
                <a:latin typeface="Century Gothic" panose="020B0502020202020204" pitchFamily="34" charset="0"/>
              </a:rPr>
              <a:t>Read the paper for recent superannuation insurance cases by themes.</a:t>
            </a:r>
            <a:endParaRPr lang="en-US" b="1" i="0" kern="1200" dirty="0">
              <a:solidFill>
                <a:srgbClr val="C00000"/>
              </a:solidFill>
              <a:effectLst/>
              <a:latin typeface="Century Gothic" panose="020B0502020202020204" pitchFamily="34" charset="0"/>
              <a:ea typeface="+mj-ea"/>
              <a:cs typeface="+mj-cs"/>
            </a:endParaRPr>
          </a:p>
        </p:txBody>
      </p:sp>
      <p:sp>
        <p:nvSpPr>
          <p:cNvPr id="19" name="Freeform: Shape 18">
            <a:extLst>
              <a:ext uri="{FF2B5EF4-FFF2-40B4-BE49-F238E27FC236}">
                <a16:creationId xmlns:a16="http://schemas.microsoft.com/office/drawing/2014/main" id="{58A2001F-B7F5-8D08-8A26-412866259B7C}"/>
              </a:ext>
            </a:extLst>
          </p:cNvPr>
          <p:cNvSpPr/>
          <p:nvPr/>
        </p:nvSpPr>
        <p:spPr>
          <a:xfrm>
            <a:off x="5777136" y="1364011"/>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a:solidFill>
            <a:schemeClr val="accent2">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8739" tIns="98739" rIns="1236574" bIns="98739" numCol="1" spcCol="1270" anchor="ctr" anchorCtr="0">
            <a:noAutofit/>
          </a:bodyPr>
          <a:lstStyle/>
          <a:p>
            <a:pPr lvl="0" defTabSz="800100">
              <a:lnSpc>
                <a:spcPct val="90000"/>
              </a:lnSpc>
              <a:spcBef>
                <a:spcPct val="0"/>
              </a:spcBef>
              <a:spcAft>
                <a:spcPct val="35000"/>
              </a:spcAft>
            </a:pPr>
            <a:r>
              <a:rPr lang="en-AU" b="1" dirty="0">
                <a:latin typeface="Century Gothic" panose="020B0502020202020204" pitchFamily="34" charset="0"/>
              </a:rPr>
              <a:t>Claims handling and complaints </a:t>
            </a:r>
            <a:endParaRPr lang="en-US" sz="1800" b="1"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5E3DA338-E11E-B81F-0E54-A4061F4B95DC}"/>
              </a:ext>
            </a:extLst>
          </p:cNvPr>
          <p:cNvSpPr/>
          <p:nvPr/>
        </p:nvSpPr>
        <p:spPr>
          <a:xfrm>
            <a:off x="6261606" y="2580946"/>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a:solidFill>
            <a:schemeClr val="accent2"/>
          </a:solidFill>
        </p:spPr>
        <p:style>
          <a:lnRef idx="2">
            <a:schemeClr val="lt1">
              <a:hueOff val="0"/>
              <a:satOff val="0"/>
              <a:lumOff val="0"/>
              <a:alphaOff val="0"/>
            </a:schemeClr>
          </a:lnRef>
          <a:fillRef idx="1">
            <a:schemeClr val="accent3">
              <a:hueOff val="-40972"/>
              <a:satOff val="4884"/>
              <a:lumOff val="5033"/>
              <a:alphaOff val="0"/>
            </a:schemeClr>
          </a:fillRef>
          <a:effectRef idx="0">
            <a:schemeClr val="accent3">
              <a:hueOff val="-40972"/>
              <a:satOff val="4884"/>
              <a:lumOff val="5033"/>
              <a:alphaOff val="0"/>
            </a:schemeClr>
          </a:effectRef>
          <a:fontRef idx="minor">
            <a:schemeClr val="lt1"/>
          </a:fontRef>
        </p:style>
        <p:txBody>
          <a:bodyPr spcFirstLastPara="0" vert="horz" wrap="square" lIns="98739" tIns="98739" rIns="1252524" bIns="98739" numCol="1" spcCol="1270" anchor="ctr" anchorCtr="0">
            <a:noAutofit/>
          </a:bodyPr>
          <a:lstStyle/>
          <a:p>
            <a:pPr lvl="0" defTabSz="800100">
              <a:lnSpc>
                <a:spcPct val="90000"/>
              </a:lnSpc>
              <a:spcBef>
                <a:spcPct val="0"/>
              </a:spcBef>
              <a:spcAft>
                <a:spcPct val="35000"/>
              </a:spcAft>
            </a:pPr>
            <a:r>
              <a:rPr lang="en-AU" b="1" dirty="0">
                <a:solidFill>
                  <a:schemeClr val="bg1"/>
                </a:solidFill>
                <a:latin typeface="Century Gothic" panose="020B0502020202020204" pitchFamily="34" charset="0"/>
              </a:rPr>
              <a:t>Disclosure and communication</a:t>
            </a:r>
            <a:r>
              <a:rPr lang="en-AU" b="1" dirty="0">
                <a:solidFill>
                  <a:srgbClr val="FF0000"/>
                </a:solidFill>
                <a:latin typeface="Century Gothic" panose="020B0502020202020204" pitchFamily="34" charset="0"/>
              </a:rPr>
              <a:t> </a:t>
            </a:r>
            <a:endParaRPr lang="en-US" sz="1800" b="1" kern="1200" dirty="0">
              <a:solidFill>
                <a:srgbClr val="FF0000"/>
              </a:solidFill>
              <a:latin typeface="Century Gothic" panose="020B0502020202020204" pitchFamily="34" charset="0"/>
            </a:endParaRPr>
          </a:p>
        </p:txBody>
      </p:sp>
      <p:sp>
        <p:nvSpPr>
          <p:cNvPr id="21" name="Freeform: Shape 20">
            <a:extLst>
              <a:ext uri="{FF2B5EF4-FFF2-40B4-BE49-F238E27FC236}">
                <a16:creationId xmlns:a16="http://schemas.microsoft.com/office/drawing/2014/main" id="{19052688-B561-3CEC-6CE3-AFB904AEFE43}"/>
              </a:ext>
            </a:extLst>
          </p:cNvPr>
          <p:cNvSpPr/>
          <p:nvPr/>
        </p:nvSpPr>
        <p:spPr>
          <a:xfrm>
            <a:off x="6738845" y="3797881"/>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a:solidFill>
            <a:schemeClr val="accent2">
              <a:lumMod val="60000"/>
              <a:lumOff val="40000"/>
            </a:schemeClr>
          </a:solidFill>
        </p:spPr>
        <p:style>
          <a:lnRef idx="2">
            <a:schemeClr val="lt1">
              <a:hueOff val="0"/>
              <a:satOff val="0"/>
              <a:lumOff val="0"/>
              <a:alphaOff val="0"/>
            </a:schemeClr>
          </a:lnRef>
          <a:fillRef idx="1">
            <a:schemeClr val="accent3">
              <a:hueOff val="-81943"/>
              <a:satOff val="9769"/>
              <a:lumOff val="10066"/>
              <a:alphaOff val="0"/>
            </a:schemeClr>
          </a:fillRef>
          <a:effectRef idx="0">
            <a:schemeClr val="accent3">
              <a:hueOff val="-81943"/>
              <a:satOff val="9769"/>
              <a:lumOff val="10066"/>
              <a:alphaOff val="0"/>
            </a:schemeClr>
          </a:effectRef>
          <a:fontRef idx="minor">
            <a:schemeClr val="lt1"/>
          </a:fontRef>
        </p:style>
        <p:txBody>
          <a:bodyPr spcFirstLastPara="0" vert="horz" wrap="square" lIns="98739" tIns="98739" rIns="1245293" bIns="98739"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entury Gothic" panose="020B0502020202020204" pitchFamily="34" charset="0"/>
              </a:rPr>
              <a:t>Operational integrity &amp; remediation</a:t>
            </a:r>
            <a:endParaRPr lang="en-US" sz="1800" b="1" kern="1200" dirty="0">
              <a:latin typeface="Century Gothic" panose="020B0502020202020204" pitchFamily="34" charset="0"/>
            </a:endParaRPr>
          </a:p>
        </p:txBody>
      </p:sp>
      <p:sp>
        <p:nvSpPr>
          <p:cNvPr id="22" name="Freeform: Shape 21">
            <a:extLst>
              <a:ext uri="{FF2B5EF4-FFF2-40B4-BE49-F238E27FC236}">
                <a16:creationId xmlns:a16="http://schemas.microsoft.com/office/drawing/2014/main" id="{1BAADDF2-0502-ABE2-43F2-BE793B3B30A8}"/>
              </a:ext>
            </a:extLst>
          </p:cNvPr>
          <p:cNvSpPr/>
          <p:nvPr/>
        </p:nvSpPr>
        <p:spPr>
          <a:xfrm>
            <a:off x="7223315" y="5014816"/>
            <a:ext cx="4680000" cy="1029714"/>
          </a:xfrm>
          <a:custGeom>
            <a:avLst/>
            <a:gdLst>
              <a:gd name="csX0" fmla="*/ 0 w 5784718"/>
              <a:gd name="csY0" fmla="*/ 102971 h 1029714"/>
              <a:gd name="csX1" fmla="*/ 102971 w 5784718"/>
              <a:gd name="csY1" fmla="*/ 0 h 1029714"/>
              <a:gd name="csX2" fmla="*/ 5681747 w 5784718"/>
              <a:gd name="csY2" fmla="*/ 0 h 1029714"/>
              <a:gd name="csX3" fmla="*/ 5784718 w 5784718"/>
              <a:gd name="csY3" fmla="*/ 102971 h 1029714"/>
              <a:gd name="csX4" fmla="*/ 5784718 w 5784718"/>
              <a:gd name="csY4" fmla="*/ 926743 h 1029714"/>
              <a:gd name="csX5" fmla="*/ 5681747 w 5784718"/>
              <a:gd name="csY5" fmla="*/ 1029714 h 1029714"/>
              <a:gd name="csX6" fmla="*/ 102971 w 5784718"/>
              <a:gd name="csY6" fmla="*/ 1029714 h 1029714"/>
              <a:gd name="csX7" fmla="*/ 0 w 5784718"/>
              <a:gd name="csY7" fmla="*/ 926743 h 1029714"/>
              <a:gd name="csX8" fmla="*/ 0 w 5784718"/>
              <a:gd name="csY8" fmla="*/ 102971 h 10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784718" h="1029714">
                <a:moveTo>
                  <a:pt x="0" y="102971"/>
                </a:moveTo>
                <a:cubicBezTo>
                  <a:pt x="0" y="46102"/>
                  <a:pt x="46102" y="0"/>
                  <a:pt x="102971" y="0"/>
                </a:cubicBezTo>
                <a:lnTo>
                  <a:pt x="5681747" y="0"/>
                </a:lnTo>
                <a:cubicBezTo>
                  <a:pt x="5738616" y="0"/>
                  <a:pt x="5784718" y="46102"/>
                  <a:pt x="5784718" y="102971"/>
                </a:cubicBezTo>
                <a:lnTo>
                  <a:pt x="5784718" y="926743"/>
                </a:lnTo>
                <a:cubicBezTo>
                  <a:pt x="5784718" y="983612"/>
                  <a:pt x="5738616" y="1029714"/>
                  <a:pt x="5681747" y="1029714"/>
                </a:cubicBezTo>
                <a:lnTo>
                  <a:pt x="102971" y="1029714"/>
                </a:lnTo>
                <a:cubicBezTo>
                  <a:pt x="46102" y="1029714"/>
                  <a:pt x="0" y="983612"/>
                  <a:pt x="0" y="926743"/>
                </a:cubicBezTo>
                <a:lnTo>
                  <a:pt x="0" y="102971"/>
                </a:lnTo>
                <a:close/>
              </a:path>
            </a:pathLst>
          </a:custGeom>
          <a:solidFill>
            <a:schemeClr val="accent1">
              <a:lumMod val="40000"/>
              <a:lumOff val="60000"/>
            </a:schemeClr>
          </a:solidFill>
        </p:spPr>
        <p:style>
          <a:lnRef idx="2">
            <a:schemeClr val="lt1">
              <a:hueOff val="0"/>
              <a:satOff val="0"/>
              <a:lumOff val="0"/>
              <a:alphaOff val="0"/>
            </a:schemeClr>
          </a:lnRef>
          <a:fillRef idx="1">
            <a:schemeClr val="accent3">
              <a:hueOff val="-122915"/>
              <a:satOff val="14653"/>
              <a:lumOff val="15099"/>
              <a:alphaOff val="0"/>
            </a:schemeClr>
          </a:fillRef>
          <a:effectRef idx="0">
            <a:schemeClr val="accent3">
              <a:hueOff val="-122915"/>
              <a:satOff val="14653"/>
              <a:lumOff val="15099"/>
              <a:alphaOff val="0"/>
            </a:schemeClr>
          </a:effectRef>
          <a:fontRef idx="minor">
            <a:schemeClr val="lt1"/>
          </a:fontRef>
        </p:style>
        <p:txBody>
          <a:bodyPr spcFirstLastPara="0" vert="horz" wrap="square" lIns="98739" tIns="98739" rIns="1252524" bIns="98739"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entury Gothic" panose="020B0502020202020204" pitchFamily="34" charset="0"/>
              </a:rPr>
              <a:t>Conflicted</a:t>
            </a:r>
            <a:r>
              <a:rPr lang="en-AU" b="1" dirty="0">
                <a:latin typeface="Century Gothic" panose="020B0502020202020204" pitchFamily="34" charset="0"/>
              </a:rPr>
              <a:t> re</a:t>
            </a:r>
            <a:r>
              <a:rPr lang="en-AU" sz="1800" b="1" kern="1200" dirty="0">
                <a:latin typeface="Century Gothic" panose="020B0502020202020204" pitchFamily="34" charset="0"/>
              </a:rPr>
              <a:t>muneration</a:t>
            </a:r>
            <a:endParaRPr lang="en-US" sz="1800" b="1" kern="1200" dirty="0">
              <a:latin typeface="Century Gothic" panose="020B0502020202020204" pitchFamily="34" charset="0"/>
            </a:endParaRPr>
          </a:p>
        </p:txBody>
      </p:sp>
    </p:spTree>
    <p:extLst>
      <p:ext uri="{BB962C8B-B14F-4D97-AF65-F5344CB8AC3E}">
        <p14:creationId xmlns:p14="http://schemas.microsoft.com/office/powerpoint/2010/main" val="240443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2" grpId="0" animBg="1"/>
      <p:bldP spid="13" grpId="0" animBg="1"/>
      <p:bldP spid="17" grpId="0"/>
      <p:bldP spid="18" grpId="0"/>
      <p:bldP spid="19" grpId="0" animBg="1"/>
      <p:bldP spid="20" grpId="0" animBg="1"/>
      <p:bldP spid="21"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64AFB-B230-8258-D57F-D20176543E27}"/>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381855A5-9116-BE6E-3C33-4165710EDB13}"/>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6E371278-5428-59E1-618B-49503D5C0244}"/>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4. Deep Dive Case Studies – What the Class Actions and ASIC Litigations Tell Us</a:t>
            </a:r>
          </a:p>
        </p:txBody>
      </p:sp>
      <p:sp>
        <p:nvSpPr>
          <p:cNvPr id="5" name="Footer Placeholder 4">
            <a:extLst>
              <a:ext uri="{FF2B5EF4-FFF2-40B4-BE49-F238E27FC236}">
                <a16:creationId xmlns:a16="http://schemas.microsoft.com/office/drawing/2014/main" id="{FBC8890C-F612-3D64-D4B1-2031864FA7A3}"/>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1A90E2FD-5357-FB43-938B-558409B87800}"/>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19</a:t>
            </a:fld>
            <a:endParaRPr lang="en-US" dirty="0"/>
          </a:p>
        </p:txBody>
      </p:sp>
    </p:spTree>
    <p:extLst>
      <p:ext uri="{BB962C8B-B14F-4D97-AF65-F5344CB8AC3E}">
        <p14:creationId xmlns:p14="http://schemas.microsoft.com/office/powerpoint/2010/main" val="132631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5B789-9A37-DB51-D76C-0D2B35FC7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A446D-0362-D790-44EC-253E8BA7AA4F}"/>
              </a:ext>
            </a:extLst>
          </p:cNvPr>
          <p:cNvSpPr>
            <a:spLocks noGrp="1"/>
          </p:cNvSpPr>
          <p:nvPr>
            <p:ph type="title"/>
          </p:nvPr>
        </p:nvSpPr>
        <p:spPr>
          <a:xfrm>
            <a:off x="5378284" y="404664"/>
            <a:ext cx="5688632" cy="1146640"/>
          </a:xfrm>
        </p:spPr>
        <p:txBody>
          <a:bodyPr vert="horz" lIns="91440" tIns="45720" rIns="91440" bIns="45720" rtlCol="0" anchor="b">
            <a:normAutofit/>
          </a:bodyPr>
          <a:lstStyle/>
          <a:p>
            <a:r>
              <a:rPr lang="en-US" sz="3400" b="1" cap="none" dirty="0">
                <a:latin typeface="Century Gothic" panose="020B0502020202020204" pitchFamily="34" charset="0"/>
              </a:rPr>
              <a:t>What’s covered in the paper</a:t>
            </a:r>
          </a:p>
        </p:txBody>
      </p:sp>
      <p:sp>
        <p:nvSpPr>
          <p:cNvPr id="5" name="Footer Placeholder 4">
            <a:extLst>
              <a:ext uri="{FF2B5EF4-FFF2-40B4-BE49-F238E27FC236}">
                <a16:creationId xmlns:a16="http://schemas.microsoft.com/office/drawing/2014/main" id="{5F36F80E-A831-EBB6-6C96-633BBB91B759}"/>
              </a:ext>
            </a:extLst>
          </p:cNvPr>
          <p:cNvSpPr txBox="1">
            <a:spLocks/>
          </p:cNvSpPr>
          <p:nvPr/>
        </p:nvSpPr>
        <p:spPr>
          <a:xfrm>
            <a:off x="4439816" y="5085184"/>
            <a:ext cx="3654553" cy="1621111"/>
          </a:xfrm>
          <a:prstGeom prst="rect">
            <a:avLst/>
          </a:prstGeom>
        </p:spPr>
        <p:txBody>
          <a:bodyPr vert="horz" lIns="91440" tIns="45720" rIns="91440" bIns="45720" rtlCol="0" anchor="b" anchorCtr="0">
            <a:norm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ts val="1000"/>
              </a:spcBef>
            </a:pPr>
            <a:r>
              <a:rPr lang="en-US" sz="1200" kern="1200" dirty="0">
                <a:solidFill>
                  <a:schemeClr val="tx1"/>
                </a:solidFill>
                <a:latin typeface="Century Gothic" panose="020B0502020202020204" pitchFamily="34" charset="0"/>
              </a:rPr>
              <a:t>Presented at the 2026 All Actuaries Summit</a:t>
            </a:r>
          </a:p>
        </p:txBody>
      </p:sp>
      <p:pic>
        <p:nvPicPr>
          <p:cNvPr id="14" name="Picture Placeholder 7">
            <a:extLst>
              <a:ext uri="{FF2B5EF4-FFF2-40B4-BE49-F238E27FC236}">
                <a16:creationId xmlns:a16="http://schemas.microsoft.com/office/drawing/2014/main" id="{A52EBCF7-0363-5FAF-C320-08E7F3AC1ADD}"/>
              </a:ext>
            </a:extLst>
          </p:cNvPr>
          <p:cNvPicPr>
            <a:picLocks noChangeAspect="1"/>
          </p:cNvPicPr>
          <p:nvPr/>
        </p:nvPicPr>
        <p:blipFill>
          <a:blip r:embed="rId2" cstate="print">
            <a:extLst>
              <a:ext uri="{28A0092B-C50C-407E-A947-70E740481C1C}">
                <a14:useLocalDpi xmlns:a14="http://schemas.microsoft.com/office/drawing/2010/main"/>
              </a:ext>
            </a:extLst>
          </a:blip>
          <a:srcRect l="5556" r="5556"/>
          <a:stretch>
            <a:fillRect/>
          </a:stretch>
        </p:blipFill>
        <p:spPr>
          <a:xfrm>
            <a:off x="-1" y="-2"/>
            <a:ext cx="5231905" cy="6858002"/>
          </a:xfrm>
          <a:prstGeom prst="ellipse">
            <a:avLst/>
          </a:prstGeom>
          <a:ln>
            <a:noFill/>
          </a:ln>
          <a:effectLst>
            <a:softEdge rad="112500"/>
          </a:effectLst>
        </p:spPr>
      </p:pic>
      <p:sp>
        <p:nvSpPr>
          <p:cNvPr id="3" name="Footer Placeholder 4">
            <a:extLst>
              <a:ext uri="{FF2B5EF4-FFF2-40B4-BE49-F238E27FC236}">
                <a16:creationId xmlns:a16="http://schemas.microsoft.com/office/drawing/2014/main" id="{386FDDAA-9436-4BC4-BD34-0791402F8B78}"/>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24" name="Freeform: Shape 23">
            <a:extLst>
              <a:ext uri="{FF2B5EF4-FFF2-40B4-BE49-F238E27FC236}">
                <a16:creationId xmlns:a16="http://schemas.microsoft.com/office/drawing/2014/main" id="{A0FCE03E-5E84-8B7E-9B62-DBB53F598FE7}"/>
              </a:ext>
            </a:extLst>
          </p:cNvPr>
          <p:cNvSpPr/>
          <p:nvPr/>
        </p:nvSpPr>
        <p:spPr>
          <a:xfrm>
            <a:off x="5366356" y="1885386"/>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latin typeface="Century Gothic" panose="020B0502020202020204" pitchFamily="34" charset="0"/>
              </a:rPr>
              <a:t>1. The Legal &amp; Regulatory Context of Insurance in Super</a:t>
            </a:r>
            <a:endParaRPr lang="en-AU" sz="1800" b="1" kern="1200" dirty="0">
              <a:solidFill>
                <a:schemeClr val="tx1"/>
              </a:solidFill>
              <a:latin typeface="Century Gothic" panose="020B0502020202020204" pitchFamily="34" charset="0"/>
            </a:endParaRPr>
          </a:p>
        </p:txBody>
      </p:sp>
      <p:sp>
        <p:nvSpPr>
          <p:cNvPr id="25" name="Freeform: Shape 24">
            <a:extLst>
              <a:ext uri="{FF2B5EF4-FFF2-40B4-BE49-F238E27FC236}">
                <a16:creationId xmlns:a16="http://schemas.microsoft.com/office/drawing/2014/main" id="{D98372CF-D10D-57DD-9766-DA5E706A7367}"/>
              </a:ext>
            </a:extLst>
          </p:cNvPr>
          <p:cNvSpPr/>
          <p:nvPr/>
        </p:nvSpPr>
        <p:spPr>
          <a:xfrm>
            <a:off x="5366356" y="2456379"/>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Century Gothic" panose="020B0502020202020204" pitchFamily="34" charset="0"/>
              </a:rPr>
              <a:t>2. Structure Complexities of Insurance in Super</a:t>
            </a:r>
            <a:endParaRPr lang="en-AU" sz="1800" b="1" kern="1200" dirty="0">
              <a:latin typeface="Century Gothic" panose="020B0502020202020204" pitchFamily="34" charset="0"/>
            </a:endParaRPr>
          </a:p>
        </p:txBody>
      </p:sp>
      <p:sp>
        <p:nvSpPr>
          <p:cNvPr id="26" name="Freeform: Shape 25">
            <a:extLst>
              <a:ext uri="{FF2B5EF4-FFF2-40B4-BE49-F238E27FC236}">
                <a16:creationId xmlns:a16="http://schemas.microsoft.com/office/drawing/2014/main" id="{9EEF4B1E-7F7F-AA10-7095-84072BCB6ACC}"/>
              </a:ext>
            </a:extLst>
          </p:cNvPr>
          <p:cNvSpPr/>
          <p:nvPr/>
        </p:nvSpPr>
        <p:spPr>
          <a:xfrm>
            <a:off x="5366356" y="3027373"/>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latin typeface="Century Gothic" panose="020B0502020202020204" pitchFamily="34" charset="0"/>
              </a:rPr>
              <a:t>3. Recent Litigation and Regulatory Intervention</a:t>
            </a:r>
            <a:endParaRPr lang="en-AU" sz="1800" b="1" kern="1200" dirty="0">
              <a:solidFill>
                <a:schemeClr val="tx1"/>
              </a:solidFill>
            </a:endParaRPr>
          </a:p>
        </p:txBody>
      </p:sp>
      <p:sp>
        <p:nvSpPr>
          <p:cNvPr id="27" name="Freeform: Shape 26">
            <a:extLst>
              <a:ext uri="{FF2B5EF4-FFF2-40B4-BE49-F238E27FC236}">
                <a16:creationId xmlns:a16="http://schemas.microsoft.com/office/drawing/2014/main" id="{952C1C77-F1AA-4664-BDFF-EA255D44511C}"/>
              </a:ext>
            </a:extLst>
          </p:cNvPr>
          <p:cNvSpPr/>
          <p:nvPr/>
        </p:nvSpPr>
        <p:spPr>
          <a:xfrm>
            <a:off x="5366356" y="3598367"/>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latin typeface="Century Gothic" panose="020B0502020202020204" pitchFamily="34" charset="0"/>
              </a:rPr>
              <a:t>4. Deep Dive Case Studies</a:t>
            </a:r>
            <a:endParaRPr lang="en-AU" sz="1800" b="1" kern="1200" dirty="0">
              <a:solidFill>
                <a:schemeClr val="tx1"/>
              </a:solidFill>
              <a:latin typeface="Century Gothic" panose="020B0502020202020204" pitchFamily="34" charset="0"/>
            </a:endParaRPr>
          </a:p>
        </p:txBody>
      </p:sp>
      <p:sp>
        <p:nvSpPr>
          <p:cNvPr id="28" name="Freeform: Shape 27">
            <a:extLst>
              <a:ext uri="{FF2B5EF4-FFF2-40B4-BE49-F238E27FC236}">
                <a16:creationId xmlns:a16="http://schemas.microsoft.com/office/drawing/2014/main" id="{FED0C33F-67CB-5653-C36A-B09064A1A56A}"/>
              </a:ext>
            </a:extLst>
          </p:cNvPr>
          <p:cNvSpPr/>
          <p:nvPr/>
        </p:nvSpPr>
        <p:spPr>
          <a:xfrm>
            <a:off x="5366356" y="4169361"/>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latin typeface="Century Gothic" panose="020B0502020202020204" pitchFamily="34" charset="0"/>
              </a:rPr>
              <a:t>5. What are the Learnings?</a:t>
            </a:r>
            <a:endParaRPr lang="en-AU" sz="1800" b="1" kern="1200" dirty="0">
              <a:solidFill>
                <a:schemeClr val="tx1"/>
              </a:solidFill>
              <a:latin typeface="Century Gothic" panose="020B0502020202020204" pitchFamily="34" charset="0"/>
            </a:endParaRPr>
          </a:p>
        </p:txBody>
      </p:sp>
      <p:sp>
        <p:nvSpPr>
          <p:cNvPr id="29" name="Freeform: Shape 28">
            <a:extLst>
              <a:ext uri="{FF2B5EF4-FFF2-40B4-BE49-F238E27FC236}">
                <a16:creationId xmlns:a16="http://schemas.microsoft.com/office/drawing/2014/main" id="{554C569C-FA38-9340-4B72-A11755CDEFD7}"/>
              </a:ext>
            </a:extLst>
          </p:cNvPr>
          <p:cNvSpPr/>
          <p:nvPr/>
        </p:nvSpPr>
        <p:spPr>
          <a:xfrm>
            <a:off x="5366356" y="4740355"/>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Century Gothic" panose="020B0502020202020204" pitchFamily="34" charset="0"/>
              </a:rPr>
              <a:t>6. Latent Risks – Litigation and Enforcement</a:t>
            </a:r>
            <a:endParaRPr lang="en-AU" sz="1800" b="1" kern="1200" dirty="0">
              <a:latin typeface="Century Gothic" panose="020B0502020202020204" pitchFamily="34" charset="0"/>
            </a:endParaRPr>
          </a:p>
        </p:txBody>
      </p:sp>
      <p:sp>
        <p:nvSpPr>
          <p:cNvPr id="30" name="Freeform: Shape 29">
            <a:extLst>
              <a:ext uri="{FF2B5EF4-FFF2-40B4-BE49-F238E27FC236}">
                <a16:creationId xmlns:a16="http://schemas.microsoft.com/office/drawing/2014/main" id="{B96461E0-0903-6FC7-5B01-3ED6C66E780A}"/>
              </a:ext>
            </a:extLst>
          </p:cNvPr>
          <p:cNvSpPr/>
          <p:nvPr/>
        </p:nvSpPr>
        <p:spPr>
          <a:xfrm>
            <a:off x="5366356" y="5311349"/>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latin typeface="Century Gothic" panose="020B0502020202020204" pitchFamily="34" charset="0"/>
              </a:rPr>
              <a:t>7. Reducing Trustee Risk – How Actuaries Can Help</a:t>
            </a:r>
            <a:endParaRPr lang="en-AU" sz="1800" b="1" kern="1200" dirty="0">
              <a:solidFill>
                <a:schemeClr val="tx1"/>
              </a:solidFill>
              <a:latin typeface="Century Gothic" panose="020B0502020202020204" pitchFamily="34" charset="0"/>
            </a:endParaRPr>
          </a:p>
        </p:txBody>
      </p:sp>
      <p:sp>
        <p:nvSpPr>
          <p:cNvPr id="31" name="Freeform: Shape 30">
            <a:extLst>
              <a:ext uri="{FF2B5EF4-FFF2-40B4-BE49-F238E27FC236}">
                <a16:creationId xmlns:a16="http://schemas.microsoft.com/office/drawing/2014/main" id="{94553F47-1449-8C7B-C6B1-1000F351E0D1}"/>
              </a:ext>
            </a:extLst>
          </p:cNvPr>
          <p:cNvSpPr/>
          <p:nvPr/>
        </p:nvSpPr>
        <p:spPr>
          <a:xfrm>
            <a:off x="5366356" y="5882343"/>
            <a:ext cx="6590459" cy="570993"/>
          </a:xfrm>
          <a:custGeom>
            <a:avLst/>
            <a:gdLst>
              <a:gd name="csX0" fmla="*/ 0 w 6590459"/>
              <a:gd name="csY0" fmla="*/ 0 h 570993"/>
              <a:gd name="csX1" fmla="*/ 6590459 w 6590459"/>
              <a:gd name="csY1" fmla="*/ 0 h 570993"/>
              <a:gd name="csX2" fmla="*/ 6590459 w 6590459"/>
              <a:gd name="csY2" fmla="*/ 570993 h 570993"/>
              <a:gd name="csX3" fmla="*/ 0 w 6590459"/>
              <a:gd name="csY3" fmla="*/ 570993 h 570993"/>
              <a:gd name="csX4" fmla="*/ 0 w 6590459"/>
              <a:gd name="csY4" fmla="*/ 0 h 570993"/>
            </a:gdLst>
            <a:ahLst/>
            <a:cxnLst>
              <a:cxn ang="0">
                <a:pos x="csX0" y="csY0"/>
              </a:cxn>
              <a:cxn ang="0">
                <a:pos x="csX1" y="csY1"/>
              </a:cxn>
              <a:cxn ang="0">
                <a:pos x="csX2" y="csY2"/>
              </a:cxn>
              <a:cxn ang="0">
                <a:pos x="csX3" y="csY3"/>
              </a:cxn>
              <a:cxn ang="0">
                <a:pos x="csX4" y="csY4"/>
              </a:cxn>
            </a:cxnLst>
            <a:rect l="l" t="t" r="r" b="b"/>
            <a:pathLst>
              <a:path w="6590459" h="570993">
                <a:moveTo>
                  <a:pt x="0" y="0"/>
                </a:moveTo>
                <a:lnTo>
                  <a:pt x="6590459" y="0"/>
                </a:lnTo>
                <a:lnTo>
                  <a:pt x="6590459" y="570993"/>
                </a:lnTo>
                <a:lnTo>
                  <a:pt x="0" y="5709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Century Gothic" panose="020B0502020202020204" pitchFamily="34" charset="0"/>
              </a:rPr>
              <a:t>8. Looking Ahead – What “Good” Looks Like</a:t>
            </a:r>
            <a:endParaRPr lang="en-AU" sz="1800" b="1" kern="1200" dirty="0">
              <a:latin typeface="Century Gothic" panose="020B0502020202020204" pitchFamily="34" charset="0"/>
            </a:endParaRPr>
          </a:p>
        </p:txBody>
      </p:sp>
      <p:sp>
        <p:nvSpPr>
          <p:cNvPr id="32" name="Straight Connector 31">
            <a:extLst>
              <a:ext uri="{FF2B5EF4-FFF2-40B4-BE49-F238E27FC236}">
                <a16:creationId xmlns:a16="http://schemas.microsoft.com/office/drawing/2014/main" id="{6EF0E990-59B7-B9D1-1FF3-92CC85CA444D}"/>
              </a:ext>
            </a:extLst>
          </p:cNvPr>
          <p:cNvSpPr/>
          <p:nvPr/>
        </p:nvSpPr>
        <p:spPr>
          <a:xfrm>
            <a:off x="5410197" y="1772816"/>
            <a:ext cx="6590459" cy="0"/>
          </a:xfrm>
          <a:prstGeom prst="line">
            <a:avLst/>
          </a:prstGeom>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AU"/>
          </a:p>
        </p:txBody>
      </p:sp>
      <p:sp>
        <p:nvSpPr>
          <p:cNvPr id="33" name="Straight Connector 32">
            <a:extLst>
              <a:ext uri="{FF2B5EF4-FFF2-40B4-BE49-F238E27FC236}">
                <a16:creationId xmlns:a16="http://schemas.microsoft.com/office/drawing/2014/main" id="{E60C8E08-16CA-B163-D389-AC01856B23E4}"/>
              </a:ext>
            </a:extLst>
          </p:cNvPr>
          <p:cNvSpPr/>
          <p:nvPr/>
        </p:nvSpPr>
        <p:spPr>
          <a:xfrm>
            <a:off x="5410197" y="2343809"/>
            <a:ext cx="6590459" cy="0"/>
          </a:xfrm>
          <a:prstGeom prst="line">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en-AU"/>
          </a:p>
        </p:txBody>
      </p:sp>
      <p:sp>
        <p:nvSpPr>
          <p:cNvPr id="34" name="Straight Connector 33">
            <a:extLst>
              <a:ext uri="{FF2B5EF4-FFF2-40B4-BE49-F238E27FC236}">
                <a16:creationId xmlns:a16="http://schemas.microsoft.com/office/drawing/2014/main" id="{8492E2C5-7BC6-7C57-B18B-7C806539B347}"/>
              </a:ext>
            </a:extLst>
          </p:cNvPr>
          <p:cNvSpPr/>
          <p:nvPr/>
        </p:nvSpPr>
        <p:spPr>
          <a:xfrm>
            <a:off x="5410197" y="2914803"/>
            <a:ext cx="6590459" cy="0"/>
          </a:xfrm>
          <a:prstGeom prst="line">
            <a:avLst/>
          </a:prstGeom>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endParaRPr lang="en-AU"/>
          </a:p>
        </p:txBody>
      </p:sp>
      <p:sp>
        <p:nvSpPr>
          <p:cNvPr id="35" name="Straight Connector 34">
            <a:extLst>
              <a:ext uri="{FF2B5EF4-FFF2-40B4-BE49-F238E27FC236}">
                <a16:creationId xmlns:a16="http://schemas.microsoft.com/office/drawing/2014/main" id="{3F5FAC36-3411-C69D-1200-B6F24865A322}"/>
              </a:ext>
            </a:extLst>
          </p:cNvPr>
          <p:cNvSpPr/>
          <p:nvPr/>
        </p:nvSpPr>
        <p:spPr>
          <a:xfrm>
            <a:off x="5410197" y="3485797"/>
            <a:ext cx="6590459" cy="0"/>
          </a:xfrm>
          <a:prstGeom prst="line">
            <a:avLst/>
          </a:prstGeom>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n-AU"/>
          </a:p>
        </p:txBody>
      </p:sp>
      <p:sp>
        <p:nvSpPr>
          <p:cNvPr id="36" name="Straight Connector 35">
            <a:extLst>
              <a:ext uri="{FF2B5EF4-FFF2-40B4-BE49-F238E27FC236}">
                <a16:creationId xmlns:a16="http://schemas.microsoft.com/office/drawing/2014/main" id="{07EA5E3B-CC54-E063-06C4-043EA0721309}"/>
              </a:ext>
            </a:extLst>
          </p:cNvPr>
          <p:cNvSpPr/>
          <p:nvPr/>
        </p:nvSpPr>
        <p:spPr>
          <a:xfrm>
            <a:off x="5410197" y="4056791"/>
            <a:ext cx="6590459" cy="0"/>
          </a:xfrm>
          <a:prstGeom prst="line">
            <a:avLst/>
          </a:prstGeom>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a:lstStyle/>
          <a:p>
            <a:endParaRPr lang="en-AU"/>
          </a:p>
        </p:txBody>
      </p:sp>
      <p:sp>
        <p:nvSpPr>
          <p:cNvPr id="37" name="Straight Connector 36">
            <a:extLst>
              <a:ext uri="{FF2B5EF4-FFF2-40B4-BE49-F238E27FC236}">
                <a16:creationId xmlns:a16="http://schemas.microsoft.com/office/drawing/2014/main" id="{3D42264F-A0D9-DACF-B2AC-5A6F58DAFDDA}"/>
              </a:ext>
            </a:extLst>
          </p:cNvPr>
          <p:cNvSpPr/>
          <p:nvPr/>
        </p:nvSpPr>
        <p:spPr>
          <a:xfrm>
            <a:off x="5410197" y="4627785"/>
            <a:ext cx="6590459" cy="0"/>
          </a:xfrm>
          <a:prstGeom prst="line">
            <a:avLst/>
          </a:prstGeom>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AU"/>
          </a:p>
        </p:txBody>
      </p:sp>
      <p:sp>
        <p:nvSpPr>
          <p:cNvPr id="38" name="Straight Connector 37">
            <a:extLst>
              <a:ext uri="{FF2B5EF4-FFF2-40B4-BE49-F238E27FC236}">
                <a16:creationId xmlns:a16="http://schemas.microsoft.com/office/drawing/2014/main" id="{78F5E285-CF56-A2B6-2C57-C5B5D6345D3B}"/>
              </a:ext>
            </a:extLst>
          </p:cNvPr>
          <p:cNvSpPr/>
          <p:nvPr/>
        </p:nvSpPr>
        <p:spPr>
          <a:xfrm>
            <a:off x="5410197" y="5198779"/>
            <a:ext cx="6590459" cy="0"/>
          </a:xfrm>
          <a:prstGeom prst="line">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en-AU"/>
          </a:p>
        </p:txBody>
      </p:sp>
      <p:sp>
        <p:nvSpPr>
          <p:cNvPr id="39" name="Straight Connector 38">
            <a:extLst>
              <a:ext uri="{FF2B5EF4-FFF2-40B4-BE49-F238E27FC236}">
                <a16:creationId xmlns:a16="http://schemas.microsoft.com/office/drawing/2014/main" id="{E10B520B-311F-72D7-9225-4B4313343D49}"/>
              </a:ext>
            </a:extLst>
          </p:cNvPr>
          <p:cNvSpPr/>
          <p:nvPr/>
        </p:nvSpPr>
        <p:spPr>
          <a:xfrm>
            <a:off x="5410197" y="5769773"/>
            <a:ext cx="6590459" cy="0"/>
          </a:xfrm>
          <a:prstGeom prst="line">
            <a:avLst/>
          </a:prstGeom>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371691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4"/>
                                        </p:tgtEl>
                                        <p:attrNameLst>
                                          <p:attrName>style.color</p:attrName>
                                        </p:attrNameLst>
                                      </p:cBhvr>
                                      <p:to>
                                        <a:srgbClr val="C0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500" fill="hold"/>
                                        <p:tgtEl>
                                          <p:spTgt spid="26"/>
                                        </p:tgtEl>
                                        <p:attrNameLst>
                                          <p:attrName>style.color</p:attrName>
                                        </p:attrNameLst>
                                      </p:cBhvr>
                                      <p:to>
                                        <a:srgbClr val="C00000"/>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500" fill="hold"/>
                                        <p:tgtEl>
                                          <p:spTgt spid="27"/>
                                        </p:tgtEl>
                                        <p:attrNameLst>
                                          <p:attrName>style.color</p:attrName>
                                        </p:attrNameLst>
                                      </p:cBhvr>
                                      <p:to>
                                        <a:srgbClr val="C00000"/>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500" fill="hold"/>
                                        <p:tgtEl>
                                          <p:spTgt spid="28"/>
                                        </p:tgtEl>
                                        <p:attrNameLst>
                                          <p:attrName>style.color</p:attrName>
                                        </p:attrNameLst>
                                      </p:cBhvr>
                                      <p:to>
                                        <a:srgbClr val="C00000"/>
                                      </p:to>
                                    </p:animClr>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500" fill="hold"/>
                                        <p:tgtEl>
                                          <p:spTgt spid="30"/>
                                        </p:tgtEl>
                                        <p:attrNameLst>
                                          <p:attrName>style.color</p:attrName>
                                        </p:attrNameLst>
                                      </p:cBhvr>
                                      <p:to>
                                        <a:srgbClr val="C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28" grpId="0"/>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9326D-9C97-D89C-77CA-4E253E867B4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DC485F-DED0-775C-DDEF-9F86EF8C2C5C}"/>
              </a:ext>
            </a:extLst>
          </p:cNvPr>
          <p:cNvPicPr>
            <a:picLocks noChangeAspect="1"/>
          </p:cNvPicPr>
          <p:nvPr/>
        </p:nvPicPr>
        <p:blipFill>
          <a:blip r:embed="rId2">
            <a:duotone>
              <a:prstClr val="black"/>
              <a:srgbClr val="660066">
                <a:tint val="45000"/>
                <a:satMod val="400000"/>
              </a:srgbClr>
            </a:duotone>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CF702487-248D-065A-FE8E-D48D5890F0E0}"/>
              </a:ext>
            </a:extLst>
          </p:cNvPr>
          <p:cNvSpPr txBox="1"/>
          <p:nvPr/>
        </p:nvSpPr>
        <p:spPr>
          <a:xfrm>
            <a:off x="272640" y="548680"/>
            <a:ext cx="2952328"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QSuper Class Action</a:t>
            </a:r>
          </a:p>
        </p:txBody>
      </p:sp>
      <p:sp>
        <p:nvSpPr>
          <p:cNvPr id="13" name="Freeform: Shape 12">
            <a:extLst>
              <a:ext uri="{FF2B5EF4-FFF2-40B4-BE49-F238E27FC236}">
                <a16:creationId xmlns:a16="http://schemas.microsoft.com/office/drawing/2014/main" id="{EC5BA7D9-0DCF-A115-9612-4525437AC6D8}"/>
              </a:ext>
            </a:extLst>
          </p:cNvPr>
          <p:cNvSpPr/>
          <p:nvPr/>
        </p:nvSpPr>
        <p:spPr>
          <a:xfrm>
            <a:off x="3575720" y="332656"/>
            <a:ext cx="8136903" cy="880425"/>
          </a:xfrm>
          <a:custGeom>
            <a:avLst/>
            <a:gdLst>
              <a:gd name="csX0" fmla="*/ 0 w 8136903"/>
              <a:gd name="csY0" fmla="*/ 0 h 880425"/>
              <a:gd name="csX1" fmla="*/ 8136903 w 8136903"/>
              <a:gd name="csY1" fmla="*/ 0 h 880425"/>
              <a:gd name="csX2" fmla="*/ 8136903 w 8136903"/>
              <a:gd name="csY2" fmla="*/ 880425 h 880425"/>
              <a:gd name="csX3" fmla="*/ 0 w 8136903"/>
              <a:gd name="csY3" fmla="*/ 880425 h 880425"/>
              <a:gd name="csX4" fmla="*/ 0 w 8136903"/>
              <a:gd name="csY4" fmla="*/ 0 h 880425"/>
            </a:gdLst>
            <a:ahLst/>
            <a:cxnLst>
              <a:cxn ang="0">
                <a:pos x="csX0" y="csY0"/>
              </a:cxn>
              <a:cxn ang="0">
                <a:pos x="csX1" y="csY1"/>
              </a:cxn>
              <a:cxn ang="0">
                <a:pos x="csX2" y="csY2"/>
              </a:cxn>
              <a:cxn ang="0">
                <a:pos x="csX3" y="csY3"/>
              </a:cxn>
              <a:cxn ang="0">
                <a:pos x="csX4" y="csY4"/>
              </a:cxn>
            </a:cxnLst>
            <a:rect l="l" t="t" r="r" b="b"/>
            <a:pathLst>
              <a:path w="8136903" h="880425">
                <a:moveTo>
                  <a:pt x="0" y="0"/>
                </a:moveTo>
                <a:lnTo>
                  <a:pt x="8136903" y="0"/>
                </a:lnTo>
                <a:lnTo>
                  <a:pt x="8136903" y="880425"/>
                </a:lnTo>
                <a:lnTo>
                  <a:pt x="0" y="880425"/>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Case: </a:t>
            </a:r>
            <a:r>
              <a:rPr lang="en-AU" kern="1200" dirty="0">
                <a:latin typeface="Century Gothic" panose="020B0502020202020204" pitchFamily="34" charset="0"/>
              </a:rPr>
              <a:t>2021 – 2026</a:t>
            </a:r>
            <a:endParaRPr lang="en-US" kern="1200" dirty="0">
              <a:solidFill>
                <a:srgbClr val="C00000"/>
              </a:solidFill>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Relevant date:  1 </a:t>
            </a:r>
            <a:r>
              <a:rPr lang="en-US" dirty="0">
                <a:latin typeface="Century Gothic" panose="020B0502020202020204" pitchFamily="34" charset="0"/>
              </a:rPr>
              <a:t>July 2016</a:t>
            </a:r>
          </a:p>
        </p:txBody>
      </p:sp>
      <p:sp>
        <p:nvSpPr>
          <p:cNvPr id="14" name="Freeform: Shape 13">
            <a:extLst>
              <a:ext uri="{FF2B5EF4-FFF2-40B4-BE49-F238E27FC236}">
                <a16:creationId xmlns:a16="http://schemas.microsoft.com/office/drawing/2014/main" id="{EE05E168-8C21-1652-C373-1AE40E3A3563}"/>
              </a:ext>
            </a:extLst>
          </p:cNvPr>
          <p:cNvSpPr/>
          <p:nvPr/>
        </p:nvSpPr>
        <p:spPr>
          <a:xfrm>
            <a:off x="3982564" y="117441"/>
            <a:ext cx="5785843" cy="427968"/>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57649D10-8351-413C-9F55-B78C7C67A53F}"/>
              </a:ext>
            </a:extLst>
          </p:cNvPr>
          <p:cNvSpPr/>
          <p:nvPr/>
        </p:nvSpPr>
        <p:spPr>
          <a:xfrm>
            <a:off x="3575720" y="1523834"/>
            <a:ext cx="8136903" cy="1257094"/>
          </a:xfrm>
          <a:custGeom>
            <a:avLst/>
            <a:gdLst>
              <a:gd name="csX0" fmla="*/ 0 w 8136903"/>
              <a:gd name="csY0" fmla="*/ 0 h 1842750"/>
              <a:gd name="csX1" fmla="*/ 8136903 w 8136903"/>
              <a:gd name="csY1" fmla="*/ 0 h 1842750"/>
              <a:gd name="csX2" fmla="*/ 8136903 w 8136903"/>
              <a:gd name="csY2" fmla="*/ 1842750 h 1842750"/>
              <a:gd name="csX3" fmla="*/ 0 w 8136903"/>
              <a:gd name="csY3" fmla="*/ 1842750 h 1842750"/>
              <a:gd name="csX4" fmla="*/ 0 w 8136903"/>
              <a:gd name="csY4" fmla="*/ 0 h 1842750"/>
            </a:gdLst>
            <a:ahLst/>
            <a:cxnLst>
              <a:cxn ang="0">
                <a:pos x="csX0" y="csY0"/>
              </a:cxn>
              <a:cxn ang="0">
                <a:pos x="csX1" y="csY1"/>
              </a:cxn>
              <a:cxn ang="0">
                <a:pos x="csX2" y="csY2"/>
              </a:cxn>
              <a:cxn ang="0">
                <a:pos x="csX3" y="csY3"/>
              </a:cxn>
              <a:cxn ang="0">
                <a:pos x="csX4" y="csY4"/>
              </a:cxn>
            </a:cxnLst>
            <a:rect l="l" t="t" r="r" b="b"/>
            <a:pathLst>
              <a:path w="8136903" h="1842750">
                <a:moveTo>
                  <a:pt x="0" y="0"/>
                </a:moveTo>
                <a:lnTo>
                  <a:pt x="8136903" y="0"/>
                </a:lnTo>
                <a:lnTo>
                  <a:pt x="8136903" y="1842750"/>
                </a:lnTo>
                <a:lnTo>
                  <a:pt x="0" y="184275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ts val="600"/>
              </a:spcBef>
              <a:buChar char="•"/>
            </a:pPr>
            <a:r>
              <a:rPr lang="en-US" b="0" kern="1200" dirty="0">
                <a:latin typeface="Century Gothic" panose="020B0502020202020204" pitchFamily="34" charset="0"/>
              </a:rPr>
              <a:t>Occupational rating introduced with Opt In for white collar</a:t>
            </a:r>
          </a:p>
          <a:p>
            <a:pPr marL="171450" lvl="1" indent="-171450" algn="l" defTabSz="711200">
              <a:lnSpc>
                <a:spcPct val="90000"/>
              </a:lnSpc>
              <a:spcBef>
                <a:spcPts val="600"/>
              </a:spcBef>
              <a:buChar char="•"/>
            </a:pPr>
            <a:r>
              <a:rPr lang="en-US" b="0" kern="1200" dirty="0">
                <a:latin typeface="Century Gothic" panose="020B0502020202020204" pitchFamily="34" charset="0"/>
              </a:rPr>
              <a:t>Member communications allegedly inadequate/ misleading</a:t>
            </a:r>
          </a:p>
        </p:txBody>
      </p:sp>
      <p:sp>
        <p:nvSpPr>
          <p:cNvPr id="16" name="Freeform: Shape 15">
            <a:extLst>
              <a:ext uri="{FF2B5EF4-FFF2-40B4-BE49-F238E27FC236}">
                <a16:creationId xmlns:a16="http://schemas.microsoft.com/office/drawing/2014/main" id="{72F247EC-78EC-D09B-3EAD-5BAF095B57D6}"/>
              </a:ext>
            </a:extLst>
          </p:cNvPr>
          <p:cNvSpPr/>
          <p:nvPr/>
        </p:nvSpPr>
        <p:spPr>
          <a:xfrm>
            <a:off x="3982564" y="1355289"/>
            <a:ext cx="5785843" cy="404632"/>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156D6211-BD38-45F5-5341-532B3C6C9883}"/>
              </a:ext>
            </a:extLst>
          </p:cNvPr>
          <p:cNvSpPr/>
          <p:nvPr/>
        </p:nvSpPr>
        <p:spPr>
          <a:xfrm>
            <a:off x="3575720" y="3115859"/>
            <a:ext cx="8136903" cy="961213"/>
          </a:xfrm>
          <a:custGeom>
            <a:avLst/>
            <a:gdLst>
              <a:gd name="csX0" fmla="*/ 0 w 8136903"/>
              <a:gd name="csY0" fmla="*/ 0 h 1351350"/>
              <a:gd name="csX1" fmla="*/ 8136903 w 8136903"/>
              <a:gd name="csY1" fmla="*/ 0 h 1351350"/>
              <a:gd name="csX2" fmla="*/ 8136903 w 8136903"/>
              <a:gd name="csY2" fmla="*/ 1351350 h 1351350"/>
              <a:gd name="csX3" fmla="*/ 0 w 8136903"/>
              <a:gd name="csY3" fmla="*/ 1351350 h 1351350"/>
              <a:gd name="csX4" fmla="*/ 0 w 8136903"/>
              <a:gd name="csY4" fmla="*/ 0 h 1351350"/>
            </a:gdLst>
            <a:ahLst/>
            <a:cxnLst>
              <a:cxn ang="0">
                <a:pos x="csX0" y="csY0"/>
              </a:cxn>
              <a:cxn ang="0">
                <a:pos x="csX1" y="csY1"/>
              </a:cxn>
              <a:cxn ang="0">
                <a:pos x="csX2" y="csY2"/>
              </a:cxn>
              <a:cxn ang="0">
                <a:pos x="csX3" y="csY3"/>
              </a:cxn>
              <a:cxn ang="0">
                <a:pos x="csX4" y="csY4"/>
              </a:cxn>
            </a:cxnLst>
            <a:rect l="l" t="t" r="r" b="b"/>
            <a:pathLst>
              <a:path w="8136903" h="1351350">
                <a:moveTo>
                  <a:pt x="0" y="0"/>
                </a:moveTo>
                <a:lnTo>
                  <a:pt x="8136903" y="0"/>
                </a:lnTo>
                <a:lnTo>
                  <a:pt x="8136903" y="1351350"/>
                </a:lnTo>
                <a:lnTo>
                  <a:pt x="0" y="135135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Opt‑in was prudent as trustee does not have occupation</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Communications sufficient</a:t>
            </a:r>
            <a:endParaRPr lang="en-US"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0078345C-FD54-F8A3-D1FB-03DAF067D9E9}"/>
              </a:ext>
            </a:extLst>
          </p:cNvPr>
          <p:cNvSpPr/>
          <p:nvPr/>
        </p:nvSpPr>
        <p:spPr>
          <a:xfrm>
            <a:off x="3982564" y="2917210"/>
            <a:ext cx="5785843" cy="427968"/>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Defense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113968AA-B10B-9C42-A3F2-193A5DB6B91D}"/>
              </a:ext>
            </a:extLst>
          </p:cNvPr>
          <p:cNvSpPr/>
          <p:nvPr/>
        </p:nvSpPr>
        <p:spPr>
          <a:xfrm>
            <a:off x="3575720" y="4412968"/>
            <a:ext cx="8136903" cy="1608320"/>
          </a:xfrm>
          <a:custGeom>
            <a:avLst/>
            <a:gdLst>
              <a:gd name="csX0" fmla="*/ 0 w 8136903"/>
              <a:gd name="csY0" fmla="*/ 0 h 1351350"/>
              <a:gd name="csX1" fmla="*/ 8136903 w 8136903"/>
              <a:gd name="csY1" fmla="*/ 0 h 1351350"/>
              <a:gd name="csX2" fmla="*/ 8136903 w 8136903"/>
              <a:gd name="csY2" fmla="*/ 1351350 h 1351350"/>
              <a:gd name="csX3" fmla="*/ 0 w 8136903"/>
              <a:gd name="csY3" fmla="*/ 1351350 h 1351350"/>
              <a:gd name="csX4" fmla="*/ 0 w 8136903"/>
              <a:gd name="csY4" fmla="*/ 0 h 1351350"/>
            </a:gdLst>
            <a:ahLst/>
            <a:cxnLst>
              <a:cxn ang="0">
                <a:pos x="csX0" y="csY0"/>
              </a:cxn>
              <a:cxn ang="0">
                <a:pos x="csX1" y="csY1"/>
              </a:cxn>
              <a:cxn ang="0">
                <a:pos x="csX2" y="csY2"/>
              </a:cxn>
              <a:cxn ang="0">
                <a:pos x="csX3" y="csY3"/>
              </a:cxn>
              <a:cxn ang="0">
                <a:pos x="csX4" y="csY4"/>
              </a:cxn>
            </a:cxnLst>
            <a:rect l="l" t="t" r="r" b="b"/>
            <a:pathLst>
              <a:path w="8136903" h="1351350">
                <a:moveTo>
                  <a:pt x="0" y="0"/>
                </a:moveTo>
                <a:lnTo>
                  <a:pt x="8136903" y="0"/>
                </a:lnTo>
                <a:lnTo>
                  <a:pt x="8136903" y="1351350"/>
                </a:lnTo>
                <a:lnTo>
                  <a:pt x="0" y="135135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Proposed settlement $67m (no admission)</a:t>
            </a:r>
          </a:p>
          <a:p>
            <a:pPr marL="171450" lvl="1" indent="-171450" defTabSz="711200">
              <a:lnSpc>
                <a:spcPct val="90000"/>
              </a:lnSpc>
              <a:spcBef>
                <a:spcPct val="0"/>
              </a:spcBef>
              <a:spcAft>
                <a:spcPts val="600"/>
              </a:spcAft>
              <a:buChar char="•"/>
            </a:pPr>
            <a:r>
              <a:rPr lang="en-US" dirty="0">
                <a:latin typeface="Century Gothic" panose="020B0502020202020204" pitchFamily="34" charset="0"/>
              </a:rPr>
              <a:t>$36m available for distribution to members after deductions</a:t>
            </a: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Funded from general reserve</a:t>
            </a:r>
          </a:p>
          <a:p>
            <a:pPr marL="171450" lvl="1" indent="-171450" defTabSz="711200">
              <a:lnSpc>
                <a:spcPct val="90000"/>
              </a:lnSpc>
              <a:spcBef>
                <a:spcPct val="0"/>
              </a:spcBef>
              <a:spcAft>
                <a:spcPts val="600"/>
              </a:spcAft>
              <a:buFontTx/>
              <a:buChar char="•"/>
            </a:pPr>
            <a:r>
              <a:rPr lang="en-US" dirty="0">
                <a:latin typeface="Century Gothic" panose="020B0502020202020204" pitchFamily="34" charset="0"/>
              </a:rPr>
              <a:t>Subject to Court approval (hearing 16 Apr 2026)</a:t>
            </a:r>
          </a:p>
        </p:txBody>
      </p:sp>
      <p:sp>
        <p:nvSpPr>
          <p:cNvPr id="21" name="Freeform: Shape 20">
            <a:extLst>
              <a:ext uri="{FF2B5EF4-FFF2-40B4-BE49-F238E27FC236}">
                <a16:creationId xmlns:a16="http://schemas.microsoft.com/office/drawing/2014/main" id="{48FA9B79-CBC1-D4F6-05E9-E8AC3ACE6077}"/>
              </a:ext>
            </a:extLst>
          </p:cNvPr>
          <p:cNvSpPr/>
          <p:nvPr/>
        </p:nvSpPr>
        <p:spPr>
          <a:xfrm>
            <a:off x="3982564" y="4221088"/>
            <a:ext cx="5785843" cy="427968"/>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A4043E24-970B-6556-0DFF-7684BAC942F8}"/>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DE2C8EB4-CC07-9E32-2DEF-0ECC9F0903DD}"/>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20</a:t>
            </a:fld>
            <a:endParaRPr lang="en-US" dirty="0"/>
          </a:p>
        </p:txBody>
      </p:sp>
    </p:spTree>
    <p:extLst>
      <p:ext uri="{BB962C8B-B14F-4D97-AF65-F5344CB8AC3E}">
        <p14:creationId xmlns:p14="http://schemas.microsoft.com/office/powerpoint/2010/main" val="314009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E4612-A0DF-271F-0673-DA2E02C1CAF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EAC1793-E6E0-1211-32B4-D52837682545}"/>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E2643B83-22D6-E402-C039-7736BAE5DE56}"/>
              </a:ext>
            </a:extLst>
          </p:cNvPr>
          <p:cNvSpPr txBox="1"/>
          <p:nvPr/>
        </p:nvSpPr>
        <p:spPr>
          <a:xfrm>
            <a:off x="272640" y="548680"/>
            <a:ext cx="2952328"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BT/Asgard Super Class Action</a:t>
            </a:r>
          </a:p>
        </p:txBody>
      </p:sp>
      <p:sp>
        <p:nvSpPr>
          <p:cNvPr id="23" name="Freeform: Shape 22">
            <a:extLst>
              <a:ext uri="{FF2B5EF4-FFF2-40B4-BE49-F238E27FC236}">
                <a16:creationId xmlns:a16="http://schemas.microsoft.com/office/drawing/2014/main" id="{9EC3401E-C025-36B8-3B1F-563D4F61D586}"/>
              </a:ext>
            </a:extLst>
          </p:cNvPr>
          <p:cNvSpPr/>
          <p:nvPr/>
        </p:nvSpPr>
        <p:spPr>
          <a:xfrm>
            <a:off x="3575720" y="480486"/>
            <a:ext cx="8136903" cy="816818"/>
          </a:xfrm>
          <a:custGeom>
            <a:avLst/>
            <a:gdLst>
              <a:gd name="csX0" fmla="*/ 0 w 8136903"/>
              <a:gd name="csY0" fmla="*/ 0 h 680400"/>
              <a:gd name="csX1" fmla="*/ 8136903 w 8136903"/>
              <a:gd name="csY1" fmla="*/ 0 h 680400"/>
              <a:gd name="csX2" fmla="*/ 8136903 w 8136903"/>
              <a:gd name="csY2" fmla="*/ 680400 h 680400"/>
              <a:gd name="csX3" fmla="*/ 0 w 8136903"/>
              <a:gd name="csY3" fmla="*/ 680400 h 680400"/>
              <a:gd name="csX4" fmla="*/ 0 w 8136903"/>
              <a:gd name="csY4" fmla="*/ 0 h 680400"/>
            </a:gdLst>
            <a:ahLst/>
            <a:cxnLst>
              <a:cxn ang="0">
                <a:pos x="csX0" y="csY0"/>
              </a:cxn>
              <a:cxn ang="0">
                <a:pos x="csX1" y="csY1"/>
              </a:cxn>
              <a:cxn ang="0">
                <a:pos x="csX2" y="csY2"/>
              </a:cxn>
              <a:cxn ang="0">
                <a:pos x="csX3" y="csY3"/>
              </a:cxn>
              <a:cxn ang="0">
                <a:pos x="csX4" y="csY4"/>
              </a:cxn>
            </a:cxnLst>
            <a:rect l="l" t="t" r="r" b="b"/>
            <a:pathLst>
              <a:path w="8136903" h="680400">
                <a:moveTo>
                  <a:pt x="0" y="0"/>
                </a:moveTo>
                <a:lnTo>
                  <a:pt x="8136903" y="0"/>
                </a:lnTo>
                <a:lnTo>
                  <a:pt x="8136903" y="680400"/>
                </a:lnTo>
                <a:lnTo>
                  <a:pt x="0" y="6804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ctr" anchorCtr="0">
            <a:noAutofit/>
          </a:bodyPr>
          <a:lstStyle/>
          <a:p>
            <a:pPr marL="171450" lvl="1" indent="-171450" defTabSz="711200">
              <a:lnSpc>
                <a:spcPct val="90000"/>
              </a:lnSpc>
              <a:spcBef>
                <a:spcPct val="0"/>
              </a:spcBef>
              <a:spcAft>
                <a:spcPts val="600"/>
              </a:spcAft>
              <a:buChar char="•"/>
            </a:pPr>
            <a:r>
              <a:rPr lang="en-US" dirty="0">
                <a:latin typeface="Century Gothic" panose="020B0502020202020204" pitchFamily="34" charset="0"/>
              </a:rPr>
              <a:t>Case: </a:t>
            </a:r>
            <a:r>
              <a:rPr lang="en-AU" dirty="0">
                <a:latin typeface="Century Gothic" panose="020B0502020202020204" pitchFamily="34" charset="0"/>
              </a:rPr>
              <a:t>2023 - 2024</a:t>
            </a:r>
            <a:endParaRPr lang="en-US" b="0"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Relevant period: 2016</a:t>
            </a:r>
            <a:endParaRPr lang="en-US" kern="1200" dirty="0">
              <a:latin typeface="Century Gothic" panose="020B0502020202020204" pitchFamily="34" charset="0"/>
            </a:endParaRPr>
          </a:p>
        </p:txBody>
      </p:sp>
      <p:sp>
        <p:nvSpPr>
          <p:cNvPr id="24" name="Freeform: Shape 23">
            <a:extLst>
              <a:ext uri="{FF2B5EF4-FFF2-40B4-BE49-F238E27FC236}">
                <a16:creationId xmlns:a16="http://schemas.microsoft.com/office/drawing/2014/main" id="{466BF13D-C617-B40B-F1D4-C19D9F2A1D39}"/>
              </a:ext>
            </a:extLst>
          </p:cNvPr>
          <p:cNvSpPr/>
          <p:nvPr/>
        </p:nvSpPr>
        <p:spPr>
          <a:xfrm>
            <a:off x="3982564" y="244326"/>
            <a:ext cx="5785843" cy="423280"/>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25" name="Freeform: Shape 24">
            <a:extLst>
              <a:ext uri="{FF2B5EF4-FFF2-40B4-BE49-F238E27FC236}">
                <a16:creationId xmlns:a16="http://schemas.microsoft.com/office/drawing/2014/main" id="{FF82486F-9838-987C-0BD1-6FDCE934B184}"/>
              </a:ext>
            </a:extLst>
          </p:cNvPr>
          <p:cNvSpPr/>
          <p:nvPr/>
        </p:nvSpPr>
        <p:spPr>
          <a:xfrm>
            <a:off x="3575720" y="1686248"/>
            <a:ext cx="8136903" cy="1350768"/>
          </a:xfrm>
          <a:custGeom>
            <a:avLst/>
            <a:gdLst>
              <a:gd name="csX0" fmla="*/ 0 w 8136903"/>
              <a:gd name="csY0" fmla="*/ 0 h 2116800"/>
              <a:gd name="csX1" fmla="*/ 8136903 w 8136903"/>
              <a:gd name="csY1" fmla="*/ 0 h 2116800"/>
              <a:gd name="csX2" fmla="*/ 8136903 w 8136903"/>
              <a:gd name="csY2" fmla="*/ 2116800 h 2116800"/>
              <a:gd name="csX3" fmla="*/ 0 w 8136903"/>
              <a:gd name="csY3" fmla="*/ 2116800 h 2116800"/>
              <a:gd name="csX4" fmla="*/ 0 w 8136903"/>
              <a:gd name="csY4" fmla="*/ 0 h 2116800"/>
            </a:gdLst>
            <a:ahLst/>
            <a:cxnLst>
              <a:cxn ang="0">
                <a:pos x="csX0" y="csY0"/>
              </a:cxn>
              <a:cxn ang="0">
                <a:pos x="csX1" y="csY1"/>
              </a:cxn>
              <a:cxn ang="0">
                <a:pos x="csX2" y="csY2"/>
              </a:cxn>
              <a:cxn ang="0">
                <a:pos x="csX3" y="csY3"/>
              </a:cxn>
              <a:cxn ang="0">
                <a:pos x="csX4" y="csY4"/>
              </a:cxn>
            </a:cxnLst>
            <a:rect l="l" t="t" r="r" b="b"/>
            <a:pathLst>
              <a:path w="8136903" h="2116800">
                <a:moveTo>
                  <a:pt x="0" y="0"/>
                </a:moveTo>
                <a:lnTo>
                  <a:pt x="8136903" y="0"/>
                </a:lnTo>
                <a:lnTo>
                  <a:pt x="8136903" y="2116800"/>
                </a:lnTo>
                <a:lnTo>
                  <a:pt x="0" y="21168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2016 tender: AIA scored higher, but trustees selected related-party WLISL via non‑weighted criteria</a:t>
            </a:r>
          </a:p>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Members allegedly paid higher premiums</a:t>
            </a:r>
            <a:endParaRPr lang="en-AU" kern="1200" dirty="0">
              <a:latin typeface="Century Gothic" panose="020B0502020202020204" pitchFamily="34" charset="0"/>
            </a:endParaRPr>
          </a:p>
        </p:txBody>
      </p:sp>
      <p:sp>
        <p:nvSpPr>
          <p:cNvPr id="26" name="Freeform: Shape 25">
            <a:extLst>
              <a:ext uri="{FF2B5EF4-FFF2-40B4-BE49-F238E27FC236}">
                <a16:creationId xmlns:a16="http://schemas.microsoft.com/office/drawing/2014/main" id="{2398617E-B192-88DF-C209-FA62300BD00C}"/>
              </a:ext>
            </a:extLst>
          </p:cNvPr>
          <p:cNvSpPr/>
          <p:nvPr/>
        </p:nvSpPr>
        <p:spPr>
          <a:xfrm>
            <a:off x="3982564" y="1450088"/>
            <a:ext cx="5785843" cy="423280"/>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lvl="0" defTabSz="711200">
              <a:lnSpc>
                <a:spcPct val="90000"/>
              </a:lnSpc>
              <a:spcBef>
                <a:spcPct val="0"/>
              </a:spcBef>
              <a:spcAft>
                <a:spcPts val="600"/>
              </a:spcAft>
            </a:pPr>
            <a:r>
              <a:rPr lang="en-US" b="1" dirty="0">
                <a:latin typeface="Century Gothic" panose="020B0502020202020204" pitchFamily="34" charset="0"/>
              </a:rPr>
              <a:t>Core allegations</a:t>
            </a:r>
            <a:endParaRPr lang="en-US" dirty="0">
              <a:latin typeface="Century Gothic" panose="020B0502020202020204" pitchFamily="34" charset="0"/>
            </a:endParaRPr>
          </a:p>
        </p:txBody>
      </p:sp>
      <p:sp>
        <p:nvSpPr>
          <p:cNvPr id="27" name="Freeform: Shape 26">
            <a:extLst>
              <a:ext uri="{FF2B5EF4-FFF2-40B4-BE49-F238E27FC236}">
                <a16:creationId xmlns:a16="http://schemas.microsoft.com/office/drawing/2014/main" id="{753725F3-3901-1DD2-294A-FE63C30D4A47}"/>
              </a:ext>
            </a:extLst>
          </p:cNvPr>
          <p:cNvSpPr/>
          <p:nvPr/>
        </p:nvSpPr>
        <p:spPr>
          <a:xfrm>
            <a:off x="3575720" y="3405528"/>
            <a:ext cx="8136903" cy="744848"/>
          </a:xfrm>
          <a:custGeom>
            <a:avLst/>
            <a:gdLst>
              <a:gd name="csX0" fmla="*/ 0 w 8136903"/>
              <a:gd name="csY0" fmla="*/ 0 h 1386000"/>
              <a:gd name="csX1" fmla="*/ 8136903 w 8136903"/>
              <a:gd name="csY1" fmla="*/ 0 h 1386000"/>
              <a:gd name="csX2" fmla="*/ 8136903 w 8136903"/>
              <a:gd name="csY2" fmla="*/ 1386000 h 1386000"/>
              <a:gd name="csX3" fmla="*/ 0 w 8136903"/>
              <a:gd name="csY3" fmla="*/ 1386000 h 1386000"/>
              <a:gd name="csX4" fmla="*/ 0 w 8136903"/>
              <a:gd name="csY4" fmla="*/ 0 h 1386000"/>
            </a:gdLst>
            <a:ahLst/>
            <a:cxnLst>
              <a:cxn ang="0">
                <a:pos x="csX0" y="csY0"/>
              </a:cxn>
              <a:cxn ang="0">
                <a:pos x="csX1" y="csY1"/>
              </a:cxn>
              <a:cxn ang="0">
                <a:pos x="csX2" y="csY2"/>
              </a:cxn>
              <a:cxn ang="0">
                <a:pos x="csX3" y="csY3"/>
              </a:cxn>
              <a:cxn ang="0">
                <a:pos x="csX4" y="csY4"/>
              </a:cxn>
            </a:cxnLst>
            <a:rect l="l" t="t" r="r" b="b"/>
            <a:pathLst>
              <a:path w="8136903" h="1386000">
                <a:moveTo>
                  <a:pt x="0" y="0"/>
                </a:moveTo>
                <a:lnTo>
                  <a:pt x="8136903" y="0"/>
                </a:lnTo>
                <a:lnTo>
                  <a:pt x="8136903" y="1386000"/>
                </a:lnTo>
                <a:lnTo>
                  <a:pt x="0" y="138600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Tender properly governed with independent support</a:t>
            </a:r>
            <a:endParaRPr lang="en-AU" b="0" kern="1200" dirty="0">
              <a:latin typeface="Century Gothic" panose="020B0502020202020204" pitchFamily="34" charset="0"/>
            </a:endParaRPr>
          </a:p>
        </p:txBody>
      </p:sp>
      <p:sp>
        <p:nvSpPr>
          <p:cNvPr id="28" name="Freeform: Shape 27">
            <a:extLst>
              <a:ext uri="{FF2B5EF4-FFF2-40B4-BE49-F238E27FC236}">
                <a16:creationId xmlns:a16="http://schemas.microsoft.com/office/drawing/2014/main" id="{FCE908B5-8A0B-E573-B12B-06C0A4C50381}"/>
              </a:ext>
            </a:extLst>
          </p:cNvPr>
          <p:cNvSpPr/>
          <p:nvPr/>
        </p:nvSpPr>
        <p:spPr>
          <a:xfrm>
            <a:off x="3982564" y="3169368"/>
            <a:ext cx="5785843" cy="423280"/>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Defense</a:t>
            </a:r>
            <a:endParaRPr lang="en-US" kern="1200" dirty="0">
              <a:latin typeface="Century Gothic" panose="020B0502020202020204" pitchFamily="34" charset="0"/>
            </a:endParaRPr>
          </a:p>
        </p:txBody>
      </p:sp>
      <p:sp>
        <p:nvSpPr>
          <p:cNvPr id="29" name="Freeform: Shape 28">
            <a:extLst>
              <a:ext uri="{FF2B5EF4-FFF2-40B4-BE49-F238E27FC236}">
                <a16:creationId xmlns:a16="http://schemas.microsoft.com/office/drawing/2014/main" id="{00E697F3-2B7E-19D8-4C9B-B7102D12A13A}"/>
              </a:ext>
            </a:extLst>
          </p:cNvPr>
          <p:cNvSpPr/>
          <p:nvPr/>
        </p:nvSpPr>
        <p:spPr>
          <a:xfrm>
            <a:off x="3575720" y="4529255"/>
            <a:ext cx="8136903" cy="1359521"/>
          </a:xfrm>
          <a:custGeom>
            <a:avLst/>
            <a:gdLst>
              <a:gd name="csX0" fmla="*/ 0 w 8136903"/>
              <a:gd name="csY0" fmla="*/ 0 h 907200"/>
              <a:gd name="csX1" fmla="*/ 8136903 w 8136903"/>
              <a:gd name="csY1" fmla="*/ 0 h 907200"/>
              <a:gd name="csX2" fmla="*/ 8136903 w 8136903"/>
              <a:gd name="csY2" fmla="*/ 907200 h 907200"/>
              <a:gd name="csX3" fmla="*/ 0 w 8136903"/>
              <a:gd name="csY3" fmla="*/ 907200 h 907200"/>
              <a:gd name="csX4" fmla="*/ 0 w 8136903"/>
              <a:gd name="csY4" fmla="*/ 0 h 907200"/>
            </a:gdLst>
            <a:ahLst/>
            <a:cxnLst>
              <a:cxn ang="0">
                <a:pos x="csX0" y="csY0"/>
              </a:cxn>
              <a:cxn ang="0">
                <a:pos x="csX1" y="csY1"/>
              </a:cxn>
              <a:cxn ang="0">
                <a:pos x="csX2" y="csY2"/>
              </a:cxn>
              <a:cxn ang="0">
                <a:pos x="csX3" y="csY3"/>
              </a:cxn>
              <a:cxn ang="0">
                <a:pos x="csX4" y="csY4"/>
              </a:cxn>
            </a:cxnLst>
            <a:rect l="l" t="t" r="r" b="b"/>
            <a:pathLst>
              <a:path w="8136903" h="907200">
                <a:moveTo>
                  <a:pt x="0" y="0"/>
                </a:moveTo>
                <a:lnTo>
                  <a:pt x="8136903" y="0"/>
                </a:lnTo>
                <a:lnTo>
                  <a:pt x="8136903" y="907200"/>
                </a:lnTo>
                <a:lnTo>
                  <a:pt x="0" y="90720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Discontinued (Court approved 20 Nov 2024) after strike‑out applications</a:t>
            </a: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No compensation</a:t>
            </a:r>
            <a:endParaRPr lang="en-US" kern="1200" dirty="0">
              <a:latin typeface="Century Gothic" panose="020B0502020202020204" pitchFamily="34" charset="0"/>
            </a:endParaRPr>
          </a:p>
        </p:txBody>
      </p:sp>
      <p:sp>
        <p:nvSpPr>
          <p:cNvPr id="30" name="Freeform: Shape 29">
            <a:extLst>
              <a:ext uri="{FF2B5EF4-FFF2-40B4-BE49-F238E27FC236}">
                <a16:creationId xmlns:a16="http://schemas.microsoft.com/office/drawing/2014/main" id="{6AC2CDE9-2E23-777A-C978-B944E2D92B8A}"/>
              </a:ext>
            </a:extLst>
          </p:cNvPr>
          <p:cNvSpPr/>
          <p:nvPr/>
        </p:nvSpPr>
        <p:spPr>
          <a:xfrm>
            <a:off x="3982564" y="4293096"/>
            <a:ext cx="5785843" cy="423280"/>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E8A65070-D6F0-146C-7C37-A16B93C614F5}"/>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5E9B4DEE-C63D-C4FE-E5FB-DAF17C0BF1C8}"/>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21</a:t>
            </a:fld>
            <a:endParaRPr lang="en-US" dirty="0"/>
          </a:p>
        </p:txBody>
      </p:sp>
    </p:spTree>
    <p:extLst>
      <p:ext uri="{BB962C8B-B14F-4D97-AF65-F5344CB8AC3E}">
        <p14:creationId xmlns:p14="http://schemas.microsoft.com/office/powerpoint/2010/main" val="258881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D1FC1-34F5-E349-1403-03252905FB5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48FC242-5B40-C26A-E0A9-66B1E90EF93A}"/>
              </a:ext>
            </a:extLst>
          </p:cNvPr>
          <p:cNvPicPr>
            <a:picLocks noChangeAspect="1"/>
          </p:cNvPicPr>
          <p:nvPr/>
        </p:nvPicPr>
        <p:blipFill>
          <a:blip r:embed="rId2">
            <a:duotone>
              <a:schemeClr val="accent5">
                <a:shade val="45000"/>
                <a:satMod val="135000"/>
              </a:schemeClr>
              <a:prstClr val="white"/>
            </a:duotone>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E89E198A-8045-080F-5E00-8FAEDA8BA484}"/>
              </a:ext>
            </a:extLst>
          </p:cNvPr>
          <p:cNvSpPr txBox="1"/>
          <p:nvPr/>
        </p:nvSpPr>
        <p:spPr>
          <a:xfrm>
            <a:off x="272640" y="548680"/>
            <a:ext cx="2952328"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Colonial First State Class Action</a:t>
            </a:r>
          </a:p>
        </p:txBody>
      </p:sp>
      <p:sp>
        <p:nvSpPr>
          <p:cNvPr id="13" name="Freeform: Shape 12">
            <a:extLst>
              <a:ext uri="{FF2B5EF4-FFF2-40B4-BE49-F238E27FC236}">
                <a16:creationId xmlns:a16="http://schemas.microsoft.com/office/drawing/2014/main" id="{2B7C1814-8CAE-72CA-AE20-B155E8816B23}"/>
              </a:ext>
            </a:extLst>
          </p:cNvPr>
          <p:cNvSpPr/>
          <p:nvPr/>
        </p:nvSpPr>
        <p:spPr>
          <a:xfrm>
            <a:off x="3575720" y="467288"/>
            <a:ext cx="8136903" cy="904049"/>
          </a:xfrm>
          <a:custGeom>
            <a:avLst/>
            <a:gdLst>
              <a:gd name="csX0" fmla="*/ 0 w 8136903"/>
              <a:gd name="csY0" fmla="*/ 0 h 904049"/>
              <a:gd name="csX1" fmla="*/ 8136903 w 8136903"/>
              <a:gd name="csY1" fmla="*/ 0 h 904049"/>
              <a:gd name="csX2" fmla="*/ 8136903 w 8136903"/>
              <a:gd name="csY2" fmla="*/ 904049 h 904049"/>
              <a:gd name="csX3" fmla="*/ 0 w 8136903"/>
              <a:gd name="csY3" fmla="*/ 904049 h 904049"/>
              <a:gd name="csX4" fmla="*/ 0 w 8136903"/>
              <a:gd name="csY4" fmla="*/ 0 h 904049"/>
            </a:gdLst>
            <a:ahLst/>
            <a:cxnLst>
              <a:cxn ang="0">
                <a:pos x="csX0" y="csY0"/>
              </a:cxn>
              <a:cxn ang="0">
                <a:pos x="csX1" y="csY1"/>
              </a:cxn>
              <a:cxn ang="0">
                <a:pos x="csX2" y="csY2"/>
              </a:cxn>
              <a:cxn ang="0">
                <a:pos x="csX3" y="csY3"/>
              </a:cxn>
              <a:cxn ang="0">
                <a:pos x="csX4" y="csY4"/>
              </a:cxn>
            </a:cxnLst>
            <a:rect l="l" t="t" r="r" b="b"/>
            <a:pathLst>
              <a:path w="8136903" h="904049">
                <a:moveTo>
                  <a:pt x="0" y="0"/>
                </a:moveTo>
                <a:lnTo>
                  <a:pt x="8136903" y="0"/>
                </a:lnTo>
                <a:lnTo>
                  <a:pt x="8136903" y="904049"/>
                </a:lnTo>
                <a:lnTo>
                  <a:pt x="0" y="904049"/>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Case: </a:t>
            </a:r>
            <a:r>
              <a:rPr lang="en-AU" kern="1200" dirty="0">
                <a:latin typeface="Century Gothic" panose="020B0502020202020204" pitchFamily="34" charset="0"/>
              </a:rPr>
              <a:t>2020 - 2025</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Relevant period: 2014 - 2022</a:t>
            </a:r>
            <a:endParaRPr lang="en-AU" kern="1200" dirty="0"/>
          </a:p>
        </p:txBody>
      </p:sp>
      <p:sp>
        <p:nvSpPr>
          <p:cNvPr id="14" name="Freeform: Shape 13">
            <a:extLst>
              <a:ext uri="{FF2B5EF4-FFF2-40B4-BE49-F238E27FC236}">
                <a16:creationId xmlns:a16="http://schemas.microsoft.com/office/drawing/2014/main" id="{F6537EDD-0B2F-F225-29DF-BD84FBC7742B}"/>
              </a:ext>
            </a:extLst>
          </p:cNvPr>
          <p:cNvSpPr/>
          <p:nvPr/>
        </p:nvSpPr>
        <p:spPr>
          <a:xfrm>
            <a:off x="3982564" y="260648"/>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F56C03C0-A53B-2BA8-F901-FB2630840BB8}"/>
              </a:ext>
            </a:extLst>
          </p:cNvPr>
          <p:cNvSpPr/>
          <p:nvPr/>
        </p:nvSpPr>
        <p:spPr>
          <a:xfrm>
            <a:off x="3575720" y="1707031"/>
            <a:ext cx="8136903" cy="929881"/>
          </a:xfrm>
          <a:custGeom>
            <a:avLst/>
            <a:gdLst>
              <a:gd name="csX0" fmla="*/ 0 w 8136903"/>
              <a:gd name="csY0" fmla="*/ 0 h 1345050"/>
              <a:gd name="csX1" fmla="*/ 8136903 w 8136903"/>
              <a:gd name="csY1" fmla="*/ 0 h 1345050"/>
              <a:gd name="csX2" fmla="*/ 8136903 w 8136903"/>
              <a:gd name="csY2" fmla="*/ 1345050 h 1345050"/>
              <a:gd name="csX3" fmla="*/ 0 w 8136903"/>
              <a:gd name="csY3" fmla="*/ 1345050 h 1345050"/>
              <a:gd name="csX4" fmla="*/ 0 w 8136903"/>
              <a:gd name="csY4" fmla="*/ 0 h 1345050"/>
            </a:gdLst>
            <a:ahLst/>
            <a:cxnLst>
              <a:cxn ang="0">
                <a:pos x="csX0" y="csY0"/>
              </a:cxn>
              <a:cxn ang="0">
                <a:pos x="csX1" y="csY1"/>
              </a:cxn>
              <a:cxn ang="0">
                <a:pos x="csX2" y="csY2"/>
              </a:cxn>
              <a:cxn ang="0">
                <a:pos x="csX3" y="csY3"/>
              </a:cxn>
              <a:cxn ang="0">
                <a:pos x="csX4" y="csY4"/>
              </a:cxn>
            </a:cxnLst>
            <a:rect l="l" t="t" r="r" b="b"/>
            <a:pathLst>
              <a:path w="8136903" h="1345050">
                <a:moveTo>
                  <a:pt x="0" y="0"/>
                </a:moveTo>
                <a:lnTo>
                  <a:pt x="8136903" y="0"/>
                </a:lnTo>
                <a:lnTo>
                  <a:pt x="8136903" y="1345050"/>
                </a:lnTo>
                <a:lnTo>
                  <a:pt x="0" y="134505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Trustee selected/maintained related-party insurer → excess premiums vs competitive alternative insurers</a:t>
            </a:r>
          </a:p>
        </p:txBody>
      </p:sp>
      <p:sp>
        <p:nvSpPr>
          <p:cNvPr id="16" name="Freeform: Shape 15">
            <a:extLst>
              <a:ext uri="{FF2B5EF4-FFF2-40B4-BE49-F238E27FC236}">
                <a16:creationId xmlns:a16="http://schemas.microsoft.com/office/drawing/2014/main" id="{0A0979F3-AB44-0527-284A-A77704F66647}"/>
              </a:ext>
            </a:extLst>
          </p:cNvPr>
          <p:cNvSpPr/>
          <p:nvPr/>
        </p:nvSpPr>
        <p:spPr>
          <a:xfrm>
            <a:off x="3982564" y="1500391"/>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0C669254-5465-B996-09BC-F465A4951F24}"/>
              </a:ext>
            </a:extLst>
          </p:cNvPr>
          <p:cNvSpPr/>
          <p:nvPr/>
        </p:nvSpPr>
        <p:spPr>
          <a:xfrm>
            <a:off x="3575720" y="2987568"/>
            <a:ext cx="8136903" cy="1447372"/>
          </a:xfrm>
          <a:custGeom>
            <a:avLst/>
            <a:gdLst>
              <a:gd name="csX0" fmla="*/ 0 w 8136903"/>
              <a:gd name="csY0" fmla="*/ 0 h 1345050"/>
              <a:gd name="csX1" fmla="*/ 8136903 w 8136903"/>
              <a:gd name="csY1" fmla="*/ 0 h 1345050"/>
              <a:gd name="csX2" fmla="*/ 8136903 w 8136903"/>
              <a:gd name="csY2" fmla="*/ 1345050 h 1345050"/>
              <a:gd name="csX3" fmla="*/ 0 w 8136903"/>
              <a:gd name="csY3" fmla="*/ 1345050 h 1345050"/>
              <a:gd name="csX4" fmla="*/ 0 w 8136903"/>
              <a:gd name="csY4" fmla="*/ 0 h 1345050"/>
            </a:gdLst>
            <a:ahLst/>
            <a:cxnLst>
              <a:cxn ang="0">
                <a:pos x="csX0" y="csY0"/>
              </a:cxn>
              <a:cxn ang="0">
                <a:pos x="csX1" y="csY1"/>
              </a:cxn>
              <a:cxn ang="0">
                <a:pos x="csX2" y="csY2"/>
              </a:cxn>
              <a:cxn ang="0">
                <a:pos x="csX3" y="csY3"/>
              </a:cxn>
              <a:cxn ang="0">
                <a:pos x="csX4" y="csY4"/>
              </a:cxn>
            </a:cxnLst>
            <a:rect l="l" t="t" r="r" b="b"/>
            <a:pathLst>
              <a:path w="8136903" h="1345050">
                <a:moveTo>
                  <a:pt x="0" y="0"/>
                </a:moveTo>
                <a:lnTo>
                  <a:pt x="8136903" y="0"/>
                </a:lnTo>
                <a:lnTo>
                  <a:pt x="8136903" y="1345050"/>
                </a:lnTo>
                <a:lnTo>
                  <a:pt x="0" y="134505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Denied breaches; covenants applied per statute and read with trust deeds</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Related-party dealings permitted by deed (to extent lawful); liability limitations argued</a:t>
            </a:r>
            <a:endParaRPr lang="en-AU" b="0"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DB9A9E42-3A96-2B90-4244-0C327C412C2C}"/>
              </a:ext>
            </a:extLst>
          </p:cNvPr>
          <p:cNvSpPr/>
          <p:nvPr/>
        </p:nvSpPr>
        <p:spPr>
          <a:xfrm>
            <a:off x="3982564" y="2780928"/>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Defense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74CB322C-E0D2-0E48-0FAD-485F8D58C1EC}"/>
              </a:ext>
            </a:extLst>
          </p:cNvPr>
          <p:cNvSpPr/>
          <p:nvPr/>
        </p:nvSpPr>
        <p:spPr>
          <a:xfrm>
            <a:off x="3575720" y="4820254"/>
            <a:ext cx="8136903" cy="1699532"/>
          </a:xfrm>
          <a:custGeom>
            <a:avLst/>
            <a:gdLst>
              <a:gd name="csX0" fmla="*/ 0 w 8136903"/>
              <a:gd name="csY0" fmla="*/ 0 h 1631700"/>
              <a:gd name="csX1" fmla="*/ 8136903 w 8136903"/>
              <a:gd name="csY1" fmla="*/ 0 h 1631700"/>
              <a:gd name="csX2" fmla="*/ 8136903 w 8136903"/>
              <a:gd name="csY2" fmla="*/ 1631700 h 1631700"/>
              <a:gd name="csX3" fmla="*/ 0 w 8136903"/>
              <a:gd name="csY3" fmla="*/ 1631700 h 1631700"/>
              <a:gd name="csX4" fmla="*/ 0 w 8136903"/>
              <a:gd name="csY4" fmla="*/ 0 h 1631700"/>
            </a:gdLst>
            <a:ahLst/>
            <a:cxnLst>
              <a:cxn ang="0">
                <a:pos x="csX0" y="csY0"/>
              </a:cxn>
              <a:cxn ang="0">
                <a:pos x="csX1" y="csY1"/>
              </a:cxn>
              <a:cxn ang="0">
                <a:pos x="csX2" y="csY2"/>
              </a:cxn>
              <a:cxn ang="0">
                <a:pos x="csX3" y="csY3"/>
              </a:cxn>
              <a:cxn ang="0">
                <a:pos x="csX4" y="csY4"/>
              </a:cxn>
            </a:cxnLst>
            <a:rect l="l" t="t" r="r" b="b"/>
            <a:pathLst>
              <a:path w="8136903" h="1631700">
                <a:moveTo>
                  <a:pt x="0" y="0"/>
                </a:moveTo>
                <a:lnTo>
                  <a:pt x="8136903" y="0"/>
                </a:lnTo>
                <a:lnTo>
                  <a:pt x="8136903" y="1631700"/>
                </a:lnTo>
                <a:lnTo>
                  <a:pt x="0" y="163170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Settled $140m (no admission)</a:t>
            </a: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 850,000 group members (2014–2022)</a:t>
            </a:r>
            <a:endParaRPr lang="en-US" kern="1200" dirty="0">
              <a:latin typeface="Century Gothic" panose="020B0502020202020204" pitchFamily="34" charset="0"/>
            </a:endParaRPr>
          </a:p>
          <a:p>
            <a:pPr marL="171450" lvl="1" indent="-171450" defTabSz="711200">
              <a:lnSpc>
                <a:spcPct val="90000"/>
              </a:lnSpc>
              <a:spcBef>
                <a:spcPct val="0"/>
              </a:spcBef>
              <a:spcAft>
                <a:spcPts val="600"/>
              </a:spcAft>
              <a:buChar char="•"/>
            </a:pPr>
            <a:r>
              <a:rPr lang="en-US" dirty="0">
                <a:latin typeface="Century Gothic" panose="020B0502020202020204" pitchFamily="34" charset="0"/>
              </a:rPr>
              <a:t>$81m available for distribution to members after deductions</a:t>
            </a: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Funded from CBA; trustee advises no fund assets/ORFR used</a:t>
            </a:r>
            <a:endParaRPr lang="en-AU" b="0" kern="1200" dirty="0">
              <a:latin typeface="Century Gothic" panose="020B0502020202020204" pitchFamily="34" charset="0"/>
            </a:endParaRPr>
          </a:p>
        </p:txBody>
      </p:sp>
      <p:sp>
        <p:nvSpPr>
          <p:cNvPr id="21" name="Freeform: Shape 20">
            <a:extLst>
              <a:ext uri="{FF2B5EF4-FFF2-40B4-BE49-F238E27FC236}">
                <a16:creationId xmlns:a16="http://schemas.microsoft.com/office/drawing/2014/main" id="{74DACB4F-154B-0712-36EE-283A3712370F}"/>
              </a:ext>
            </a:extLst>
          </p:cNvPr>
          <p:cNvSpPr/>
          <p:nvPr/>
        </p:nvSpPr>
        <p:spPr>
          <a:xfrm>
            <a:off x="3982564" y="4613614"/>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4" name="Footer Placeholder 4">
            <a:extLst>
              <a:ext uri="{FF2B5EF4-FFF2-40B4-BE49-F238E27FC236}">
                <a16:creationId xmlns:a16="http://schemas.microsoft.com/office/drawing/2014/main" id="{D82040A0-082F-0009-9635-BD4916BD58CB}"/>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E42D228E-7913-BC45-6EA1-32F7A825FF80}"/>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22</a:t>
            </a:fld>
            <a:endParaRPr lang="en-US" dirty="0"/>
          </a:p>
        </p:txBody>
      </p:sp>
    </p:spTree>
    <p:extLst>
      <p:ext uri="{BB962C8B-B14F-4D97-AF65-F5344CB8AC3E}">
        <p14:creationId xmlns:p14="http://schemas.microsoft.com/office/powerpoint/2010/main" val="18676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bg/>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uiExpand="1" build="allAtOnce" animBg="1"/>
      <p:bldP spid="18"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81E5D-E3FB-D445-8013-E38F725E440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B43780D-E150-3213-5FEB-1AD5A32358AF}"/>
              </a:ext>
            </a:extLst>
          </p:cNvPr>
          <p:cNvPicPr>
            <a:picLocks noChangeAspect="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A2D3B124-AE42-56A2-8648-4FEA650895B6}"/>
              </a:ext>
            </a:extLst>
          </p:cNvPr>
          <p:cNvSpPr txBox="1"/>
          <p:nvPr/>
        </p:nvSpPr>
        <p:spPr>
          <a:xfrm>
            <a:off x="272640" y="548680"/>
            <a:ext cx="2952328"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AMP Commissions and Insurance Class Action</a:t>
            </a:r>
          </a:p>
        </p:txBody>
      </p:sp>
      <p:sp>
        <p:nvSpPr>
          <p:cNvPr id="13" name="Freeform: Shape 12">
            <a:extLst>
              <a:ext uri="{FF2B5EF4-FFF2-40B4-BE49-F238E27FC236}">
                <a16:creationId xmlns:a16="http://schemas.microsoft.com/office/drawing/2014/main" id="{2A8ED32C-88F6-35F7-ED70-1AB2C3C8D0E6}"/>
              </a:ext>
            </a:extLst>
          </p:cNvPr>
          <p:cNvSpPr/>
          <p:nvPr/>
        </p:nvSpPr>
        <p:spPr>
          <a:xfrm>
            <a:off x="3575720" y="383278"/>
            <a:ext cx="8136903" cy="957600"/>
          </a:xfrm>
          <a:custGeom>
            <a:avLst/>
            <a:gdLst>
              <a:gd name="csX0" fmla="*/ 0 w 8136903"/>
              <a:gd name="csY0" fmla="*/ 0 h 957600"/>
              <a:gd name="csX1" fmla="*/ 8136903 w 8136903"/>
              <a:gd name="csY1" fmla="*/ 0 h 957600"/>
              <a:gd name="csX2" fmla="*/ 8136903 w 8136903"/>
              <a:gd name="csY2" fmla="*/ 957600 h 957600"/>
              <a:gd name="csX3" fmla="*/ 0 w 8136903"/>
              <a:gd name="csY3" fmla="*/ 957600 h 957600"/>
              <a:gd name="csX4" fmla="*/ 0 w 8136903"/>
              <a:gd name="csY4" fmla="*/ 0 h 957600"/>
            </a:gdLst>
            <a:ahLst/>
            <a:cxnLst>
              <a:cxn ang="0">
                <a:pos x="csX0" y="csY0"/>
              </a:cxn>
              <a:cxn ang="0">
                <a:pos x="csX1" y="csY1"/>
              </a:cxn>
              <a:cxn ang="0">
                <a:pos x="csX2" y="csY2"/>
              </a:cxn>
              <a:cxn ang="0">
                <a:pos x="csX3" y="csY3"/>
              </a:cxn>
              <a:cxn ang="0">
                <a:pos x="csX4" y="csY4"/>
              </a:cxn>
            </a:cxnLst>
            <a:rect l="l" t="t" r="r" b="b"/>
            <a:pathLst>
              <a:path w="8136903" h="957600">
                <a:moveTo>
                  <a:pt x="0" y="0"/>
                </a:moveTo>
                <a:lnTo>
                  <a:pt x="8136903" y="0"/>
                </a:lnTo>
                <a:lnTo>
                  <a:pt x="8136903" y="957600"/>
                </a:lnTo>
                <a:lnTo>
                  <a:pt x="0" y="9576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Case: </a:t>
            </a:r>
            <a:r>
              <a:rPr lang="en-AU" kern="1200" dirty="0">
                <a:latin typeface="Century Gothic" panose="020B0502020202020204" pitchFamily="34" charset="0"/>
              </a:rPr>
              <a:t>2020 - 2025</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Relevant period: 2014 - 2021</a:t>
            </a:r>
            <a:endParaRPr lang="en-AU" kern="1200" dirty="0"/>
          </a:p>
        </p:txBody>
      </p:sp>
      <p:sp>
        <p:nvSpPr>
          <p:cNvPr id="14" name="Freeform: Shape 13">
            <a:extLst>
              <a:ext uri="{FF2B5EF4-FFF2-40B4-BE49-F238E27FC236}">
                <a16:creationId xmlns:a16="http://schemas.microsoft.com/office/drawing/2014/main" id="{CBA55A25-0B8D-77E8-9558-479AA5750887}"/>
              </a:ext>
            </a:extLst>
          </p:cNvPr>
          <p:cNvSpPr/>
          <p:nvPr/>
        </p:nvSpPr>
        <p:spPr>
          <a:xfrm>
            <a:off x="3982564" y="191646"/>
            <a:ext cx="5785843" cy="401562"/>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4DB80E3F-07F1-6D4C-D1D2-F26B8C6F91A0}"/>
              </a:ext>
            </a:extLst>
          </p:cNvPr>
          <p:cNvSpPr/>
          <p:nvPr/>
        </p:nvSpPr>
        <p:spPr>
          <a:xfrm>
            <a:off x="3575720" y="1663438"/>
            <a:ext cx="8136903" cy="975237"/>
          </a:xfrm>
          <a:custGeom>
            <a:avLst/>
            <a:gdLst>
              <a:gd name="csX0" fmla="*/ 0 w 8136903"/>
              <a:gd name="csY0" fmla="*/ 0 h 2116800"/>
              <a:gd name="csX1" fmla="*/ 8136903 w 8136903"/>
              <a:gd name="csY1" fmla="*/ 0 h 2116800"/>
              <a:gd name="csX2" fmla="*/ 8136903 w 8136903"/>
              <a:gd name="csY2" fmla="*/ 2116800 h 2116800"/>
              <a:gd name="csX3" fmla="*/ 0 w 8136903"/>
              <a:gd name="csY3" fmla="*/ 2116800 h 2116800"/>
              <a:gd name="csX4" fmla="*/ 0 w 8136903"/>
              <a:gd name="csY4" fmla="*/ 0 h 2116800"/>
            </a:gdLst>
            <a:ahLst/>
            <a:cxnLst>
              <a:cxn ang="0">
                <a:pos x="csX0" y="csY0"/>
              </a:cxn>
              <a:cxn ang="0">
                <a:pos x="csX1" y="csY1"/>
              </a:cxn>
              <a:cxn ang="0">
                <a:pos x="csX2" y="csY2"/>
              </a:cxn>
              <a:cxn ang="0">
                <a:pos x="csX3" y="csY3"/>
              </a:cxn>
              <a:cxn ang="0">
                <a:pos x="csX4" y="csY4"/>
              </a:cxn>
            </a:cxnLst>
            <a:rect l="l" t="t" r="r" b="b"/>
            <a:pathLst>
              <a:path w="8136903" h="2116800">
                <a:moveTo>
                  <a:pt x="0" y="0"/>
                </a:moveTo>
                <a:lnTo>
                  <a:pt x="8136903" y="0"/>
                </a:lnTo>
                <a:lnTo>
                  <a:pt x="8136903" y="2116800"/>
                </a:lnTo>
                <a:lnTo>
                  <a:pt x="0" y="21168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Numerous including premiums inflated vs comparable third‑party options</a:t>
            </a:r>
            <a:endParaRPr lang="en-AU" kern="1200" dirty="0">
              <a:latin typeface="Century Gothic" panose="020B0502020202020204" pitchFamily="34" charset="0"/>
            </a:endParaRPr>
          </a:p>
        </p:txBody>
      </p:sp>
      <p:sp>
        <p:nvSpPr>
          <p:cNvPr id="16" name="Freeform: Shape 15">
            <a:extLst>
              <a:ext uri="{FF2B5EF4-FFF2-40B4-BE49-F238E27FC236}">
                <a16:creationId xmlns:a16="http://schemas.microsoft.com/office/drawing/2014/main" id="{C5D52013-41D0-FF95-F78E-FCB084D58000}"/>
              </a:ext>
            </a:extLst>
          </p:cNvPr>
          <p:cNvSpPr/>
          <p:nvPr/>
        </p:nvSpPr>
        <p:spPr>
          <a:xfrm>
            <a:off x="3982564" y="1471806"/>
            <a:ext cx="5785843" cy="401562"/>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D5C88EC7-F78F-1312-AAF2-0612AB07B835}"/>
              </a:ext>
            </a:extLst>
          </p:cNvPr>
          <p:cNvSpPr/>
          <p:nvPr/>
        </p:nvSpPr>
        <p:spPr>
          <a:xfrm>
            <a:off x="3647728" y="3051112"/>
            <a:ext cx="8136903" cy="714779"/>
          </a:xfrm>
          <a:custGeom>
            <a:avLst/>
            <a:gdLst>
              <a:gd name="csX0" fmla="*/ 0 w 8136903"/>
              <a:gd name="csY0" fmla="*/ 0 h 1386000"/>
              <a:gd name="csX1" fmla="*/ 8136903 w 8136903"/>
              <a:gd name="csY1" fmla="*/ 0 h 1386000"/>
              <a:gd name="csX2" fmla="*/ 8136903 w 8136903"/>
              <a:gd name="csY2" fmla="*/ 1386000 h 1386000"/>
              <a:gd name="csX3" fmla="*/ 0 w 8136903"/>
              <a:gd name="csY3" fmla="*/ 1386000 h 1386000"/>
              <a:gd name="csX4" fmla="*/ 0 w 8136903"/>
              <a:gd name="csY4" fmla="*/ 0 h 1386000"/>
            </a:gdLst>
            <a:ahLst/>
            <a:cxnLst>
              <a:cxn ang="0">
                <a:pos x="csX0" y="csY0"/>
              </a:cxn>
              <a:cxn ang="0">
                <a:pos x="csX1" y="csY1"/>
              </a:cxn>
              <a:cxn ang="0">
                <a:pos x="csX2" y="csY2"/>
              </a:cxn>
              <a:cxn ang="0">
                <a:pos x="csX3" y="csY3"/>
              </a:cxn>
              <a:cxn ang="0">
                <a:pos x="csX4" y="csY4"/>
              </a:cxn>
            </a:cxnLst>
            <a:rect l="l" t="t" r="r" b="b"/>
            <a:pathLst>
              <a:path w="8136903" h="1386000">
                <a:moveTo>
                  <a:pt x="0" y="0"/>
                </a:moveTo>
                <a:lnTo>
                  <a:pt x="8136903" y="0"/>
                </a:lnTo>
                <a:lnTo>
                  <a:pt x="8136903" y="1386000"/>
                </a:lnTo>
                <a:lnTo>
                  <a:pt x="0" y="138600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defTabSz="711200">
              <a:lnSpc>
                <a:spcPct val="90000"/>
              </a:lnSpc>
              <a:spcBef>
                <a:spcPct val="0"/>
              </a:spcBef>
              <a:spcAft>
                <a:spcPts val="600"/>
              </a:spcAft>
              <a:buChar char="•"/>
            </a:pPr>
            <a:r>
              <a:rPr lang="en-US" dirty="0">
                <a:latin typeface="Century Gothic" panose="020B0502020202020204" pitchFamily="34" charset="0"/>
              </a:rPr>
              <a:t>Payment of commissions does not establish wrongdoing</a:t>
            </a:r>
            <a:endParaRPr lang="en-AU" b="0"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D8302913-C0B8-4857-258D-F37549FA9835}"/>
              </a:ext>
            </a:extLst>
          </p:cNvPr>
          <p:cNvSpPr/>
          <p:nvPr/>
        </p:nvSpPr>
        <p:spPr>
          <a:xfrm>
            <a:off x="3982564" y="2859480"/>
            <a:ext cx="5785843" cy="401562"/>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Defense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60E49A1C-70A3-9695-71CD-CA31725BBBFB}"/>
              </a:ext>
            </a:extLst>
          </p:cNvPr>
          <p:cNvSpPr/>
          <p:nvPr/>
        </p:nvSpPr>
        <p:spPr>
          <a:xfrm>
            <a:off x="3575720" y="4124688"/>
            <a:ext cx="8136903" cy="1069874"/>
          </a:xfrm>
          <a:custGeom>
            <a:avLst/>
            <a:gdLst>
              <a:gd name="csX0" fmla="*/ 0 w 8136903"/>
              <a:gd name="csY0" fmla="*/ 0 h 680400"/>
              <a:gd name="csX1" fmla="*/ 8136903 w 8136903"/>
              <a:gd name="csY1" fmla="*/ 0 h 680400"/>
              <a:gd name="csX2" fmla="*/ 8136903 w 8136903"/>
              <a:gd name="csY2" fmla="*/ 680400 h 680400"/>
              <a:gd name="csX3" fmla="*/ 0 w 8136903"/>
              <a:gd name="csY3" fmla="*/ 680400 h 680400"/>
              <a:gd name="csX4" fmla="*/ 0 w 8136903"/>
              <a:gd name="csY4" fmla="*/ 0 h 680400"/>
            </a:gdLst>
            <a:ahLst/>
            <a:cxnLst>
              <a:cxn ang="0">
                <a:pos x="csX0" y="csY0"/>
              </a:cxn>
              <a:cxn ang="0">
                <a:pos x="csX1" y="csY1"/>
              </a:cxn>
              <a:cxn ang="0">
                <a:pos x="csX2" y="csY2"/>
              </a:cxn>
              <a:cxn ang="0">
                <a:pos x="csX3" y="csY3"/>
              </a:cxn>
              <a:cxn ang="0">
                <a:pos x="csX4" y="csY4"/>
              </a:cxn>
            </a:cxnLst>
            <a:rect l="l" t="t" r="r" b="b"/>
            <a:pathLst>
              <a:path w="8136903" h="680400">
                <a:moveTo>
                  <a:pt x="0" y="0"/>
                </a:moveTo>
                <a:lnTo>
                  <a:pt x="8136903" y="0"/>
                </a:lnTo>
                <a:lnTo>
                  <a:pt x="8136903" y="680400"/>
                </a:lnTo>
                <a:lnTo>
                  <a:pt x="0" y="68040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33248" rIns="631514" bIns="113792" numCol="1" spcCol="1270" anchor="t" anchorCtr="0">
            <a:noAutofit/>
          </a:bodyPr>
          <a:lstStyle/>
          <a:p>
            <a:pPr marL="171450" lvl="1" indent="-171450" defTabSz="711200">
              <a:lnSpc>
                <a:spcPct val="90000"/>
              </a:lnSpc>
              <a:spcBef>
                <a:spcPct val="0"/>
              </a:spcBef>
              <a:spcAft>
                <a:spcPts val="600"/>
              </a:spcAft>
              <a:buChar char="•"/>
            </a:pPr>
            <a:r>
              <a:rPr lang="en-US" dirty="0">
                <a:latin typeface="Century Gothic" panose="020B0502020202020204" pitchFamily="34" charset="0"/>
              </a:rPr>
              <a:t>Proposed settlement $29m (no admission)</a:t>
            </a:r>
          </a:p>
          <a:p>
            <a:pPr marL="171450" lvl="1" indent="-171450" defTabSz="711200">
              <a:lnSpc>
                <a:spcPct val="90000"/>
              </a:lnSpc>
              <a:spcBef>
                <a:spcPct val="0"/>
              </a:spcBef>
              <a:spcAft>
                <a:spcPts val="600"/>
              </a:spcAft>
              <a:buFontTx/>
              <a:buChar char="•"/>
            </a:pPr>
            <a:r>
              <a:rPr lang="en-US" dirty="0">
                <a:latin typeface="Century Gothic" panose="020B0502020202020204" pitchFamily="34" charset="0"/>
              </a:rPr>
              <a:t>Subject to Court approval (22 April 2026)</a:t>
            </a:r>
          </a:p>
        </p:txBody>
      </p:sp>
      <p:sp>
        <p:nvSpPr>
          <p:cNvPr id="21" name="Freeform: Shape 20">
            <a:extLst>
              <a:ext uri="{FF2B5EF4-FFF2-40B4-BE49-F238E27FC236}">
                <a16:creationId xmlns:a16="http://schemas.microsoft.com/office/drawing/2014/main" id="{1575CEF3-32B6-A7AD-0846-A74E76A6BF81}"/>
              </a:ext>
            </a:extLst>
          </p:cNvPr>
          <p:cNvSpPr/>
          <p:nvPr/>
        </p:nvSpPr>
        <p:spPr>
          <a:xfrm>
            <a:off x="3982564" y="3933056"/>
            <a:ext cx="5785843" cy="401562"/>
          </a:xfrm>
          <a:custGeom>
            <a:avLst/>
            <a:gdLst>
              <a:gd name="csX0" fmla="*/ 0 w 5695832"/>
              <a:gd name="csY0" fmla="*/ 78722 h 472320"/>
              <a:gd name="csX1" fmla="*/ 78722 w 5695832"/>
              <a:gd name="csY1" fmla="*/ 0 h 472320"/>
              <a:gd name="csX2" fmla="*/ 5617110 w 5695832"/>
              <a:gd name="csY2" fmla="*/ 0 h 472320"/>
              <a:gd name="csX3" fmla="*/ 5695832 w 5695832"/>
              <a:gd name="csY3" fmla="*/ 78722 h 472320"/>
              <a:gd name="csX4" fmla="*/ 5695832 w 5695832"/>
              <a:gd name="csY4" fmla="*/ 393598 h 472320"/>
              <a:gd name="csX5" fmla="*/ 5617110 w 5695832"/>
              <a:gd name="csY5" fmla="*/ 472320 h 472320"/>
              <a:gd name="csX6" fmla="*/ 78722 w 5695832"/>
              <a:gd name="csY6" fmla="*/ 472320 h 472320"/>
              <a:gd name="csX7" fmla="*/ 0 w 5695832"/>
              <a:gd name="csY7" fmla="*/ 393598 h 472320"/>
              <a:gd name="csX8" fmla="*/ 0 w 5695832"/>
              <a:gd name="csY8" fmla="*/ 78722 h 472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72320">
                <a:moveTo>
                  <a:pt x="0" y="78722"/>
                </a:moveTo>
                <a:cubicBezTo>
                  <a:pt x="0" y="35245"/>
                  <a:pt x="35245" y="0"/>
                  <a:pt x="78722" y="0"/>
                </a:cubicBezTo>
                <a:lnTo>
                  <a:pt x="5617110" y="0"/>
                </a:lnTo>
                <a:cubicBezTo>
                  <a:pt x="5660587" y="0"/>
                  <a:pt x="5695832" y="35245"/>
                  <a:pt x="5695832" y="78722"/>
                </a:cubicBezTo>
                <a:lnTo>
                  <a:pt x="5695832" y="393598"/>
                </a:lnTo>
                <a:cubicBezTo>
                  <a:pt x="5695832" y="437075"/>
                  <a:pt x="5660587" y="472320"/>
                  <a:pt x="5617110"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8346" tIns="23057" rIns="238346" bIns="23057"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4" name="Footer Placeholder 4">
            <a:extLst>
              <a:ext uri="{FF2B5EF4-FFF2-40B4-BE49-F238E27FC236}">
                <a16:creationId xmlns:a16="http://schemas.microsoft.com/office/drawing/2014/main" id="{537AE5C7-BBDB-8084-99D9-A88C2AD67ED4}"/>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8" name="Slide Number Placeholder 7">
            <a:extLst>
              <a:ext uri="{FF2B5EF4-FFF2-40B4-BE49-F238E27FC236}">
                <a16:creationId xmlns:a16="http://schemas.microsoft.com/office/drawing/2014/main" id="{3F4D1866-1991-70BA-3B09-1DA75C9C4232}"/>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23</a:t>
            </a:fld>
            <a:endParaRPr lang="en-US" dirty="0"/>
          </a:p>
        </p:txBody>
      </p:sp>
    </p:spTree>
    <p:extLst>
      <p:ext uri="{BB962C8B-B14F-4D97-AF65-F5344CB8AC3E}">
        <p14:creationId xmlns:p14="http://schemas.microsoft.com/office/powerpoint/2010/main" val="340847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630A0-6FD1-7990-F504-BA3077660B1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CBED19-F467-2F90-121D-FF9D704669A0}"/>
              </a:ext>
            </a:extLst>
          </p:cNvPr>
          <p:cNvPicPr>
            <a:picLocks noChangeAspect="1"/>
          </p:cNvPicPr>
          <p:nvPr/>
        </p:nvPicPr>
        <p:blipFill>
          <a:blip r:embed="rId2">
            <a:duotone>
              <a:schemeClr val="accent4">
                <a:shade val="45000"/>
                <a:satMod val="135000"/>
              </a:schemeClr>
              <a:prstClr val="white"/>
            </a:duotone>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DEC2E73E-6807-6DF5-3EB1-8D967A43B467}"/>
              </a:ext>
            </a:extLst>
          </p:cNvPr>
          <p:cNvSpPr txBox="1"/>
          <p:nvPr/>
        </p:nvSpPr>
        <p:spPr>
          <a:xfrm>
            <a:off x="272640" y="548680"/>
            <a:ext cx="3303080"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200" b="1" i="0" kern="1200" dirty="0">
                <a:solidFill>
                  <a:schemeClr val="bg1"/>
                </a:solidFill>
                <a:effectLst/>
                <a:latin typeface="Century Gothic" panose="020B0502020202020204" pitchFamily="34" charset="0"/>
                <a:ea typeface="+mj-ea"/>
                <a:cs typeface="+mj-cs"/>
              </a:rPr>
              <a:t>AustralianSuper ASIC Civil Penalty Proceeding (death benefit delays)</a:t>
            </a:r>
          </a:p>
        </p:txBody>
      </p:sp>
      <p:sp>
        <p:nvSpPr>
          <p:cNvPr id="13" name="Freeform: Shape 12">
            <a:extLst>
              <a:ext uri="{FF2B5EF4-FFF2-40B4-BE49-F238E27FC236}">
                <a16:creationId xmlns:a16="http://schemas.microsoft.com/office/drawing/2014/main" id="{B2627C54-7B2B-F705-3D2B-04E51CEB2E3A}"/>
              </a:ext>
            </a:extLst>
          </p:cNvPr>
          <p:cNvSpPr/>
          <p:nvPr/>
        </p:nvSpPr>
        <p:spPr>
          <a:xfrm>
            <a:off x="3575720" y="440743"/>
            <a:ext cx="8136903" cy="963900"/>
          </a:xfrm>
          <a:custGeom>
            <a:avLst/>
            <a:gdLst>
              <a:gd name="csX0" fmla="*/ 0 w 8136903"/>
              <a:gd name="csY0" fmla="*/ 0 h 963900"/>
              <a:gd name="csX1" fmla="*/ 8136903 w 8136903"/>
              <a:gd name="csY1" fmla="*/ 0 h 963900"/>
              <a:gd name="csX2" fmla="*/ 8136903 w 8136903"/>
              <a:gd name="csY2" fmla="*/ 963900 h 963900"/>
              <a:gd name="csX3" fmla="*/ 0 w 8136903"/>
              <a:gd name="csY3" fmla="*/ 963900 h 963900"/>
              <a:gd name="csX4" fmla="*/ 0 w 8136903"/>
              <a:gd name="csY4" fmla="*/ 0 h 963900"/>
            </a:gdLst>
            <a:ahLst/>
            <a:cxnLst>
              <a:cxn ang="0">
                <a:pos x="csX0" y="csY0"/>
              </a:cxn>
              <a:cxn ang="0">
                <a:pos x="csX1" y="csY1"/>
              </a:cxn>
              <a:cxn ang="0">
                <a:pos x="csX2" y="csY2"/>
              </a:cxn>
              <a:cxn ang="0">
                <a:pos x="csX3" y="csY3"/>
              </a:cxn>
              <a:cxn ang="0">
                <a:pos x="csX4" y="csY4"/>
              </a:cxn>
            </a:cxnLst>
            <a:rect l="l" t="t" r="r" b="b"/>
            <a:pathLst>
              <a:path w="8136903" h="963900">
                <a:moveTo>
                  <a:pt x="0" y="0"/>
                </a:moveTo>
                <a:lnTo>
                  <a:pt x="8136903" y="0"/>
                </a:lnTo>
                <a:lnTo>
                  <a:pt x="8136903" y="963900"/>
                </a:lnTo>
                <a:lnTo>
                  <a:pt x="0" y="9639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54076" rIns="631514" bIns="113792" numCol="1" spcCol="1270" anchor="t" anchorCtr="0">
            <a:noAutofit/>
          </a:bodyPr>
          <a:lstStyle/>
          <a:p>
            <a:pPr marL="171450" lvl="1" indent="-171450" algn="l" defTabSz="711200">
              <a:lnSpc>
                <a:spcPct val="90000"/>
              </a:lnSpc>
              <a:spcBef>
                <a:spcPct val="0"/>
              </a:spcBef>
              <a:spcAft>
                <a:spcPts val="600"/>
              </a:spcAft>
              <a:buChar char="•"/>
            </a:pPr>
            <a:r>
              <a:rPr lang="en-AU" kern="1200" dirty="0">
                <a:latin typeface="Century Gothic" panose="020B0502020202020204" pitchFamily="34" charset="0"/>
              </a:rPr>
              <a:t>Case: 2025 - ongoing</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AU" kern="1200" dirty="0">
                <a:latin typeface="Century Gothic" panose="020B0502020202020204" pitchFamily="34" charset="0"/>
              </a:rPr>
              <a:t>Relevant period: 2019 - 2024</a:t>
            </a:r>
          </a:p>
        </p:txBody>
      </p:sp>
      <p:sp>
        <p:nvSpPr>
          <p:cNvPr id="14" name="Freeform: Shape 13">
            <a:extLst>
              <a:ext uri="{FF2B5EF4-FFF2-40B4-BE49-F238E27FC236}">
                <a16:creationId xmlns:a16="http://schemas.microsoft.com/office/drawing/2014/main" id="{0E32CEF1-8270-C60A-CB69-851F3469CE25}"/>
              </a:ext>
            </a:extLst>
          </p:cNvPr>
          <p:cNvSpPr/>
          <p:nvPr/>
        </p:nvSpPr>
        <p:spPr>
          <a:xfrm>
            <a:off x="3982564" y="230023"/>
            <a:ext cx="5785843" cy="461640"/>
          </a:xfrm>
          <a:custGeom>
            <a:avLst/>
            <a:gdLst>
              <a:gd name="csX0" fmla="*/ 0 w 5695832"/>
              <a:gd name="csY0" fmla="*/ 83642 h 501840"/>
              <a:gd name="csX1" fmla="*/ 83642 w 5695832"/>
              <a:gd name="csY1" fmla="*/ 0 h 501840"/>
              <a:gd name="csX2" fmla="*/ 5612190 w 5695832"/>
              <a:gd name="csY2" fmla="*/ 0 h 501840"/>
              <a:gd name="csX3" fmla="*/ 5695832 w 5695832"/>
              <a:gd name="csY3" fmla="*/ 83642 h 501840"/>
              <a:gd name="csX4" fmla="*/ 5695832 w 5695832"/>
              <a:gd name="csY4" fmla="*/ 418198 h 501840"/>
              <a:gd name="csX5" fmla="*/ 5612190 w 5695832"/>
              <a:gd name="csY5" fmla="*/ 501840 h 501840"/>
              <a:gd name="csX6" fmla="*/ 83642 w 5695832"/>
              <a:gd name="csY6" fmla="*/ 501840 h 501840"/>
              <a:gd name="csX7" fmla="*/ 0 w 5695832"/>
              <a:gd name="csY7" fmla="*/ 418198 h 501840"/>
              <a:gd name="csX8" fmla="*/ 0 w 5695832"/>
              <a:gd name="csY8" fmla="*/ 83642 h 501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501840">
                <a:moveTo>
                  <a:pt x="0" y="83642"/>
                </a:moveTo>
                <a:cubicBezTo>
                  <a:pt x="0" y="37448"/>
                  <a:pt x="37448" y="0"/>
                  <a:pt x="83642" y="0"/>
                </a:cubicBezTo>
                <a:lnTo>
                  <a:pt x="5612190" y="0"/>
                </a:lnTo>
                <a:cubicBezTo>
                  <a:pt x="5658384" y="0"/>
                  <a:pt x="5695832" y="37448"/>
                  <a:pt x="5695832" y="83642"/>
                </a:cubicBezTo>
                <a:lnTo>
                  <a:pt x="5695832" y="418198"/>
                </a:lnTo>
                <a:cubicBezTo>
                  <a:pt x="5695832" y="464392"/>
                  <a:pt x="5658384" y="501840"/>
                  <a:pt x="5612190" y="501840"/>
                </a:cubicBezTo>
                <a:lnTo>
                  <a:pt x="83642" y="501840"/>
                </a:lnTo>
                <a:cubicBezTo>
                  <a:pt x="37448" y="501840"/>
                  <a:pt x="0" y="464392"/>
                  <a:pt x="0" y="418198"/>
                </a:cubicBezTo>
                <a:lnTo>
                  <a:pt x="0" y="8364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9787" tIns="24498" rIns="239787" bIns="24498"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029879DE-D96E-D346-466A-7A0DCD79A84D}"/>
              </a:ext>
            </a:extLst>
          </p:cNvPr>
          <p:cNvSpPr/>
          <p:nvPr/>
        </p:nvSpPr>
        <p:spPr>
          <a:xfrm>
            <a:off x="3575720" y="1747363"/>
            <a:ext cx="8136903" cy="1587795"/>
          </a:xfrm>
          <a:custGeom>
            <a:avLst/>
            <a:gdLst>
              <a:gd name="csX0" fmla="*/ 0 w 8136903"/>
              <a:gd name="csY0" fmla="*/ 0 h 2142000"/>
              <a:gd name="csX1" fmla="*/ 8136903 w 8136903"/>
              <a:gd name="csY1" fmla="*/ 0 h 2142000"/>
              <a:gd name="csX2" fmla="*/ 8136903 w 8136903"/>
              <a:gd name="csY2" fmla="*/ 2142000 h 2142000"/>
              <a:gd name="csX3" fmla="*/ 0 w 8136903"/>
              <a:gd name="csY3" fmla="*/ 2142000 h 2142000"/>
              <a:gd name="csX4" fmla="*/ 0 w 8136903"/>
              <a:gd name="csY4" fmla="*/ 0 h 2142000"/>
            </a:gdLst>
            <a:ahLst/>
            <a:cxnLst>
              <a:cxn ang="0">
                <a:pos x="csX0" y="csY0"/>
              </a:cxn>
              <a:cxn ang="0">
                <a:pos x="csX1" y="csY1"/>
              </a:cxn>
              <a:cxn ang="0">
                <a:pos x="csX2" y="csY2"/>
              </a:cxn>
              <a:cxn ang="0">
                <a:pos x="csX3" y="csY3"/>
              </a:cxn>
              <a:cxn ang="0">
                <a:pos x="csX4" y="csY4"/>
              </a:cxn>
            </a:cxnLst>
            <a:rect l="l" t="t" r="r" b="b"/>
            <a:pathLst>
              <a:path w="8136903" h="2142000">
                <a:moveTo>
                  <a:pt x="0" y="0"/>
                </a:moveTo>
                <a:lnTo>
                  <a:pt x="8136903" y="0"/>
                </a:lnTo>
                <a:lnTo>
                  <a:pt x="8136903" y="2142000"/>
                </a:lnTo>
                <a:lnTo>
                  <a:pt x="0" y="21420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54076"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Delays of 4 months to 4 years to pay/decline 6,699–6,897 “no objection” death claims</a:t>
            </a:r>
          </a:p>
          <a:p>
            <a:pPr marL="171450" lvl="1" indent="-171450" algn="l" defTabSz="711200">
              <a:lnSpc>
                <a:spcPct val="90000"/>
              </a:lnSpc>
              <a:spcBef>
                <a:spcPct val="0"/>
              </a:spcBef>
              <a:spcAft>
                <a:spcPts val="600"/>
              </a:spcAft>
              <a:buChar char="•"/>
            </a:pPr>
            <a:r>
              <a:rPr lang="en-US" dirty="0">
                <a:latin typeface="Century Gothic" panose="020B0502020202020204" pitchFamily="34" charset="0"/>
              </a:rPr>
              <a:t>S</a:t>
            </a:r>
            <a:r>
              <a:rPr lang="en-US" kern="1200" dirty="0">
                <a:latin typeface="Century Gothic" panose="020B0502020202020204" pitchFamily="34" charset="0"/>
              </a:rPr>
              <a:t>ystemic backlog, oversight/resourcing issues, continued fees, weak remediation/records</a:t>
            </a:r>
            <a:endParaRPr lang="en-AU" kern="1200" dirty="0">
              <a:latin typeface="Century Gothic" panose="020B0502020202020204" pitchFamily="34" charset="0"/>
            </a:endParaRPr>
          </a:p>
        </p:txBody>
      </p:sp>
      <p:sp>
        <p:nvSpPr>
          <p:cNvPr id="16" name="Freeform: Shape 15">
            <a:extLst>
              <a:ext uri="{FF2B5EF4-FFF2-40B4-BE49-F238E27FC236}">
                <a16:creationId xmlns:a16="http://schemas.microsoft.com/office/drawing/2014/main" id="{3F65998A-C469-882A-A152-E086D575EDAB}"/>
              </a:ext>
            </a:extLst>
          </p:cNvPr>
          <p:cNvSpPr/>
          <p:nvPr/>
        </p:nvSpPr>
        <p:spPr>
          <a:xfrm>
            <a:off x="3982564" y="1536643"/>
            <a:ext cx="5785843" cy="461640"/>
          </a:xfrm>
          <a:custGeom>
            <a:avLst/>
            <a:gdLst>
              <a:gd name="csX0" fmla="*/ 0 w 5695832"/>
              <a:gd name="csY0" fmla="*/ 83642 h 501840"/>
              <a:gd name="csX1" fmla="*/ 83642 w 5695832"/>
              <a:gd name="csY1" fmla="*/ 0 h 501840"/>
              <a:gd name="csX2" fmla="*/ 5612190 w 5695832"/>
              <a:gd name="csY2" fmla="*/ 0 h 501840"/>
              <a:gd name="csX3" fmla="*/ 5695832 w 5695832"/>
              <a:gd name="csY3" fmla="*/ 83642 h 501840"/>
              <a:gd name="csX4" fmla="*/ 5695832 w 5695832"/>
              <a:gd name="csY4" fmla="*/ 418198 h 501840"/>
              <a:gd name="csX5" fmla="*/ 5612190 w 5695832"/>
              <a:gd name="csY5" fmla="*/ 501840 h 501840"/>
              <a:gd name="csX6" fmla="*/ 83642 w 5695832"/>
              <a:gd name="csY6" fmla="*/ 501840 h 501840"/>
              <a:gd name="csX7" fmla="*/ 0 w 5695832"/>
              <a:gd name="csY7" fmla="*/ 418198 h 501840"/>
              <a:gd name="csX8" fmla="*/ 0 w 5695832"/>
              <a:gd name="csY8" fmla="*/ 83642 h 501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501840">
                <a:moveTo>
                  <a:pt x="0" y="83642"/>
                </a:moveTo>
                <a:cubicBezTo>
                  <a:pt x="0" y="37448"/>
                  <a:pt x="37448" y="0"/>
                  <a:pt x="83642" y="0"/>
                </a:cubicBezTo>
                <a:lnTo>
                  <a:pt x="5612190" y="0"/>
                </a:lnTo>
                <a:cubicBezTo>
                  <a:pt x="5658384" y="0"/>
                  <a:pt x="5695832" y="37448"/>
                  <a:pt x="5695832" y="83642"/>
                </a:cubicBezTo>
                <a:lnTo>
                  <a:pt x="5695832" y="418198"/>
                </a:lnTo>
                <a:cubicBezTo>
                  <a:pt x="5695832" y="464392"/>
                  <a:pt x="5658384" y="501840"/>
                  <a:pt x="5612190" y="501840"/>
                </a:cubicBezTo>
                <a:lnTo>
                  <a:pt x="83642" y="501840"/>
                </a:lnTo>
                <a:cubicBezTo>
                  <a:pt x="37448" y="501840"/>
                  <a:pt x="0" y="464392"/>
                  <a:pt x="0" y="418198"/>
                </a:cubicBezTo>
                <a:lnTo>
                  <a:pt x="0" y="8364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9787" tIns="24498" rIns="239787" bIns="24498"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CCB3A246-3520-AB9C-ACA6-2E77EFBB1CF5}"/>
              </a:ext>
            </a:extLst>
          </p:cNvPr>
          <p:cNvSpPr/>
          <p:nvPr/>
        </p:nvSpPr>
        <p:spPr>
          <a:xfrm>
            <a:off x="3575720" y="3711728"/>
            <a:ext cx="8136903" cy="1029204"/>
          </a:xfrm>
          <a:custGeom>
            <a:avLst/>
            <a:gdLst>
              <a:gd name="csX0" fmla="*/ 0 w 8136903"/>
              <a:gd name="csY0" fmla="*/ 0 h 937125"/>
              <a:gd name="csX1" fmla="*/ 8136903 w 8136903"/>
              <a:gd name="csY1" fmla="*/ 0 h 937125"/>
              <a:gd name="csX2" fmla="*/ 8136903 w 8136903"/>
              <a:gd name="csY2" fmla="*/ 937125 h 937125"/>
              <a:gd name="csX3" fmla="*/ 0 w 8136903"/>
              <a:gd name="csY3" fmla="*/ 937125 h 937125"/>
              <a:gd name="csX4" fmla="*/ 0 w 8136903"/>
              <a:gd name="csY4" fmla="*/ 0 h 937125"/>
            </a:gdLst>
            <a:ahLst/>
            <a:cxnLst>
              <a:cxn ang="0">
                <a:pos x="csX0" y="csY0"/>
              </a:cxn>
              <a:cxn ang="0">
                <a:pos x="csX1" y="csY1"/>
              </a:cxn>
              <a:cxn ang="0">
                <a:pos x="csX2" y="csY2"/>
              </a:cxn>
              <a:cxn ang="0">
                <a:pos x="csX3" y="csY3"/>
              </a:cxn>
              <a:cxn ang="0">
                <a:pos x="csX4" y="csY4"/>
              </a:cxn>
            </a:cxnLst>
            <a:rect l="l" t="t" r="r" b="b"/>
            <a:pathLst>
              <a:path w="8136903" h="937125">
                <a:moveTo>
                  <a:pt x="0" y="0"/>
                </a:moveTo>
                <a:lnTo>
                  <a:pt x="8136903" y="0"/>
                </a:lnTo>
                <a:lnTo>
                  <a:pt x="8136903" y="937125"/>
                </a:lnTo>
                <a:lnTo>
                  <a:pt x="0" y="937125"/>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54076"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No formal defense publicly; trustee points to remediation and operational improvements on website</a:t>
            </a:r>
            <a:endParaRPr lang="en-US"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54A7FEE3-1B9D-1757-B382-9902C2FDCF2B}"/>
              </a:ext>
            </a:extLst>
          </p:cNvPr>
          <p:cNvSpPr/>
          <p:nvPr/>
        </p:nvSpPr>
        <p:spPr>
          <a:xfrm>
            <a:off x="3982564" y="3501008"/>
            <a:ext cx="5785843" cy="461640"/>
          </a:xfrm>
          <a:custGeom>
            <a:avLst/>
            <a:gdLst>
              <a:gd name="csX0" fmla="*/ 0 w 5695832"/>
              <a:gd name="csY0" fmla="*/ 83642 h 501840"/>
              <a:gd name="csX1" fmla="*/ 83642 w 5695832"/>
              <a:gd name="csY1" fmla="*/ 0 h 501840"/>
              <a:gd name="csX2" fmla="*/ 5612190 w 5695832"/>
              <a:gd name="csY2" fmla="*/ 0 h 501840"/>
              <a:gd name="csX3" fmla="*/ 5695832 w 5695832"/>
              <a:gd name="csY3" fmla="*/ 83642 h 501840"/>
              <a:gd name="csX4" fmla="*/ 5695832 w 5695832"/>
              <a:gd name="csY4" fmla="*/ 418198 h 501840"/>
              <a:gd name="csX5" fmla="*/ 5612190 w 5695832"/>
              <a:gd name="csY5" fmla="*/ 501840 h 501840"/>
              <a:gd name="csX6" fmla="*/ 83642 w 5695832"/>
              <a:gd name="csY6" fmla="*/ 501840 h 501840"/>
              <a:gd name="csX7" fmla="*/ 0 w 5695832"/>
              <a:gd name="csY7" fmla="*/ 418198 h 501840"/>
              <a:gd name="csX8" fmla="*/ 0 w 5695832"/>
              <a:gd name="csY8" fmla="*/ 83642 h 501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501840">
                <a:moveTo>
                  <a:pt x="0" y="83642"/>
                </a:moveTo>
                <a:cubicBezTo>
                  <a:pt x="0" y="37448"/>
                  <a:pt x="37448" y="0"/>
                  <a:pt x="83642" y="0"/>
                </a:cubicBezTo>
                <a:lnTo>
                  <a:pt x="5612190" y="0"/>
                </a:lnTo>
                <a:cubicBezTo>
                  <a:pt x="5658384" y="0"/>
                  <a:pt x="5695832" y="37448"/>
                  <a:pt x="5695832" y="83642"/>
                </a:cubicBezTo>
                <a:lnTo>
                  <a:pt x="5695832" y="418198"/>
                </a:lnTo>
                <a:cubicBezTo>
                  <a:pt x="5695832" y="464392"/>
                  <a:pt x="5658384" y="501840"/>
                  <a:pt x="5612190" y="501840"/>
                </a:cubicBezTo>
                <a:lnTo>
                  <a:pt x="83642" y="501840"/>
                </a:lnTo>
                <a:cubicBezTo>
                  <a:pt x="37448" y="501840"/>
                  <a:pt x="0" y="464392"/>
                  <a:pt x="0" y="418198"/>
                </a:cubicBezTo>
                <a:lnTo>
                  <a:pt x="0" y="8364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9787" tIns="24498" rIns="239787" bIns="24498"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Defense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8D8A9861-47CB-F721-5C51-957DB4F58CAB}"/>
              </a:ext>
            </a:extLst>
          </p:cNvPr>
          <p:cNvSpPr/>
          <p:nvPr/>
        </p:nvSpPr>
        <p:spPr>
          <a:xfrm>
            <a:off x="3575720" y="5156171"/>
            <a:ext cx="8136903" cy="1029204"/>
          </a:xfrm>
          <a:custGeom>
            <a:avLst/>
            <a:gdLst>
              <a:gd name="csX0" fmla="*/ 0 w 8136903"/>
              <a:gd name="csY0" fmla="*/ 0 h 937125"/>
              <a:gd name="csX1" fmla="*/ 8136903 w 8136903"/>
              <a:gd name="csY1" fmla="*/ 0 h 937125"/>
              <a:gd name="csX2" fmla="*/ 8136903 w 8136903"/>
              <a:gd name="csY2" fmla="*/ 937125 h 937125"/>
              <a:gd name="csX3" fmla="*/ 0 w 8136903"/>
              <a:gd name="csY3" fmla="*/ 937125 h 937125"/>
              <a:gd name="csX4" fmla="*/ 0 w 8136903"/>
              <a:gd name="csY4" fmla="*/ 0 h 937125"/>
            </a:gdLst>
            <a:ahLst/>
            <a:cxnLst>
              <a:cxn ang="0">
                <a:pos x="csX0" y="csY0"/>
              </a:cxn>
              <a:cxn ang="0">
                <a:pos x="csX1" y="csY1"/>
              </a:cxn>
              <a:cxn ang="0">
                <a:pos x="csX2" y="csY2"/>
              </a:cxn>
              <a:cxn ang="0">
                <a:pos x="csX3" y="csY3"/>
              </a:cxn>
              <a:cxn ang="0">
                <a:pos x="csX4" y="csY4"/>
              </a:cxn>
            </a:cxnLst>
            <a:rect l="l" t="t" r="r" b="b"/>
            <a:pathLst>
              <a:path w="8136903" h="937125">
                <a:moveTo>
                  <a:pt x="0" y="0"/>
                </a:moveTo>
                <a:lnTo>
                  <a:pt x="8136903" y="0"/>
                </a:lnTo>
                <a:lnTo>
                  <a:pt x="8136903" y="937125"/>
                </a:lnTo>
                <a:lnTo>
                  <a:pt x="0" y="937125"/>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354076"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Ongoing; ASIC is seeking declarations, penalties, adverse publicity, systems uplift, independent compliance reporting</a:t>
            </a:r>
            <a:endParaRPr lang="en-US" kern="1200" dirty="0">
              <a:latin typeface="Century Gothic" panose="020B0502020202020204" pitchFamily="34" charset="0"/>
            </a:endParaRPr>
          </a:p>
        </p:txBody>
      </p:sp>
      <p:sp>
        <p:nvSpPr>
          <p:cNvPr id="21" name="Freeform: Shape 20">
            <a:extLst>
              <a:ext uri="{FF2B5EF4-FFF2-40B4-BE49-F238E27FC236}">
                <a16:creationId xmlns:a16="http://schemas.microsoft.com/office/drawing/2014/main" id="{2FC4E8FE-9EC9-75B6-CD20-6D8FB8C2BE73}"/>
              </a:ext>
            </a:extLst>
          </p:cNvPr>
          <p:cNvSpPr/>
          <p:nvPr/>
        </p:nvSpPr>
        <p:spPr>
          <a:xfrm>
            <a:off x="3982564" y="4945451"/>
            <a:ext cx="5785843" cy="461640"/>
          </a:xfrm>
          <a:custGeom>
            <a:avLst/>
            <a:gdLst>
              <a:gd name="csX0" fmla="*/ 0 w 5695832"/>
              <a:gd name="csY0" fmla="*/ 83642 h 501840"/>
              <a:gd name="csX1" fmla="*/ 83642 w 5695832"/>
              <a:gd name="csY1" fmla="*/ 0 h 501840"/>
              <a:gd name="csX2" fmla="*/ 5612190 w 5695832"/>
              <a:gd name="csY2" fmla="*/ 0 h 501840"/>
              <a:gd name="csX3" fmla="*/ 5695832 w 5695832"/>
              <a:gd name="csY3" fmla="*/ 83642 h 501840"/>
              <a:gd name="csX4" fmla="*/ 5695832 w 5695832"/>
              <a:gd name="csY4" fmla="*/ 418198 h 501840"/>
              <a:gd name="csX5" fmla="*/ 5612190 w 5695832"/>
              <a:gd name="csY5" fmla="*/ 501840 h 501840"/>
              <a:gd name="csX6" fmla="*/ 83642 w 5695832"/>
              <a:gd name="csY6" fmla="*/ 501840 h 501840"/>
              <a:gd name="csX7" fmla="*/ 0 w 5695832"/>
              <a:gd name="csY7" fmla="*/ 418198 h 501840"/>
              <a:gd name="csX8" fmla="*/ 0 w 5695832"/>
              <a:gd name="csY8" fmla="*/ 83642 h 501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501840">
                <a:moveTo>
                  <a:pt x="0" y="83642"/>
                </a:moveTo>
                <a:cubicBezTo>
                  <a:pt x="0" y="37448"/>
                  <a:pt x="37448" y="0"/>
                  <a:pt x="83642" y="0"/>
                </a:cubicBezTo>
                <a:lnTo>
                  <a:pt x="5612190" y="0"/>
                </a:lnTo>
                <a:cubicBezTo>
                  <a:pt x="5658384" y="0"/>
                  <a:pt x="5695832" y="37448"/>
                  <a:pt x="5695832" y="83642"/>
                </a:cubicBezTo>
                <a:lnTo>
                  <a:pt x="5695832" y="418198"/>
                </a:lnTo>
                <a:cubicBezTo>
                  <a:pt x="5695832" y="464392"/>
                  <a:pt x="5658384" y="501840"/>
                  <a:pt x="5612190" y="501840"/>
                </a:cubicBezTo>
                <a:lnTo>
                  <a:pt x="83642" y="501840"/>
                </a:lnTo>
                <a:cubicBezTo>
                  <a:pt x="37448" y="501840"/>
                  <a:pt x="0" y="464392"/>
                  <a:pt x="0" y="418198"/>
                </a:cubicBezTo>
                <a:lnTo>
                  <a:pt x="0" y="8364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9787" tIns="24498" rIns="239787" bIns="24498"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DACC2D4E-EF80-7CD0-B4A2-5FF9CB6F526C}"/>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ED9FD439-84D6-B4B9-544D-7C83BB0972CA}"/>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24</a:t>
            </a:fld>
            <a:endParaRPr lang="en-US" dirty="0"/>
          </a:p>
        </p:txBody>
      </p:sp>
    </p:spTree>
    <p:extLst>
      <p:ext uri="{BB962C8B-B14F-4D97-AF65-F5344CB8AC3E}">
        <p14:creationId xmlns:p14="http://schemas.microsoft.com/office/powerpoint/2010/main" val="20042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6C1E8-A23B-1655-A306-72AB1A92653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F828DEC-1853-B54E-6A65-33D1DCE91711}"/>
              </a:ext>
            </a:extLst>
          </p:cNvPr>
          <p:cNvPicPr>
            <a:picLocks noChangeAspect="1"/>
          </p:cNvPicPr>
          <p:nvPr/>
        </p:nvPicPr>
        <p:blipFill>
          <a:blip r:embed="rId2">
            <a:duotone>
              <a:schemeClr val="accent2">
                <a:shade val="45000"/>
                <a:satMod val="135000"/>
              </a:schemeClr>
              <a:prstClr val="white"/>
            </a:duotone>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E30BA718-6999-3B57-6949-04F08F29AE54}"/>
              </a:ext>
            </a:extLst>
          </p:cNvPr>
          <p:cNvSpPr txBox="1"/>
          <p:nvPr/>
        </p:nvSpPr>
        <p:spPr>
          <a:xfrm>
            <a:off x="272640" y="548680"/>
            <a:ext cx="2952328"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fr-FR" sz="3400" b="1" i="0" kern="1200" dirty="0">
                <a:solidFill>
                  <a:schemeClr val="bg1"/>
                </a:solidFill>
                <a:effectLst/>
                <a:latin typeface="Century Gothic" panose="020B0502020202020204" pitchFamily="34" charset="0"/>
                <a:ea typeface="+mj-ea"/>
                <a:cs typeface="+mj-cs"/>
              </a:rPr>
              <a:t>NULIS / MLC (Brady v NULIS </a:t>
            </a:r>
            <a:r>
              <a:rPr lang="fr-FR" sz="3400" b="1" i="0" kern="1200" dirty="0" err="1">
                <a:solidFill>
                  <a:schemeClr val="bg1"/>
                </a:solidFill>
                <a:effectLst/>
                <a:latin typeface="Century Gothic" panose="020B0502020202020204" pitchFamily="34" charset="0"/>
                <a:ea typeface="+mj-ea"/>
                <a:cs typeface="+mj-cs"/>
              </a:rPr>
              <a:t>Nominees</a:t>
            </a:r>
            <a:r>
              <a:rPr lang="fr-FR" sz="3400" b="1" i="0" kern="1200" dirty="0">
                <a:solidFill>
                  <a:schemeClr val="bg1"/>
                </a:solidFill>
                <a:effectLst/>
                <a:latin typeface="Century Gothic" panose="020B0502020202020204" pitchFamily="34" charset="0"/>
                <a:ea typeface="+mj-ea"/>
                <a:cs typeface="+mj-cs"/>
              </a:rPr>
              <a:t>)</a:t>
            </a:r>
          </a:p>
          <a:p>
            <a:pPr defTabSz="914400">
              <a:lnSpc>
                <a:spcPct val="90000"/>
              </a:lnSpc>
              <a:spcBef>
                <a:spcPct val="0"/>
              </a:spcBef>
              <a:spcAft>
                <a:spcPts val="450"/>
              </a:spcAft>
            </a:pPr>
            <a:r>
              <a:rPr lang="fr-FR" sz="3400" b="1" i="0" kern="1200" dirty="0">
                <a:solidFill>
                  <a:schemeClr val="bg1"/>
                </a:solidFill>
                <a:effectLst/>
                <a:latin typeface="Century Gothic" panose="020B0502020202020204" pitchFamily="34" charset="0"/>
                <a:ea typeface="+mj-ea"/>
                <a:cs typeface="+mj-cs"/>
              </a:rPr>
              <a:t> </a:t>
            </a:r>
            <a:endParaRPr lang="en-US" sz="3400" b="1" i="0" kern="1200" dirty="0">
              <a:solidFill>
                <a:schemeClr val="bg1"/>
              </a:solidFill>
              <a:effectLst/>
              <a:latin typeface="Century Gothic" panose="020B0502020202020204" pitchFamily="34" charset="0"/>
              <a:ea typeface="+mj-ea"/>
              <a:cs typeface="+mj-cs"/>
            </a:endParaRPr>
          </a:p>
        </p:txBody>
      </p:sp>
      <p:sp>
        <p:nvSpPr>
          <p:cNvPr id="13" name="Freeform: Shape 12">
            <a:extLst>
              <a:ext uri="{FF2B5EF4-FFF2-40B4-BE49-F238E27FC236}">
                <a16:creationId xmlns:a16="http://schemas.microsoft.com/office/drawing/2014/main" id="{D3317A6A-7A2E-1286-3675-58BECFCDAC19}"/>
              </a:ext>
            </a:extLst>
          </p:cNvPr>
          <p:cNvSpPr/>
          <p:nvPr/>
        </p:nvSpPr>
        <p:spPr>
          <a:xfrm>
            <a:off x="3575720" y="386473"/>
            <a:ext cx="8136903" cy="904049"/>
          </a:xfrm>
          <a:custGeom>
            <a:avLst/>
            <a:gdLst>
              <a:gd name="csX0" fmla="*/ 0 w 8136903"/>
              <a:gd name="csY0" fmla="*/ 0 h 904049"/>
              <a:gd name="csX1" fmla="*/ 8136903 w 8136903"/>
              <a:gd name="csY1" fmla="*/ 0 h 904049"/>
              <a:gd name="csX2" fmla="*/ 8136903 w 8136903"/>
              <a:gd name="csY2" fmla="*/ 904049 h 904049"/>
              <a:gd name="csX3" fmla="*/ 0 w 8136903"/>
              <a:gd name="csY3" fmla="*/ 904049 h 904049"/>
              <a:gd name="csX4" fmla="*/ 0 w 8136903"/>
              <a:gd name="csY4" fmla="*/ 0 h 904049"/>
            </a:gdLst>
            <a:ahLst/>
            <a:cxnLst>
              <a:cxn ang="0">
                <a:pos x="csX0" y="csY0"/>
              </a:cxn>
              <a:cxn ang="0">
                <a:pos x="csX1" y="csY1"/>
              </a:cxn>
              <a:cxn ang="0">
                <a:pos x="csX2" y="csY2"/>
              </a:cxn>
              <a:cxn ang="0">
                <a:pos x="csX3" y="csY3"/>
              </a:cxn>
              <a:cxn ang="0">
                <a:pos x="csX4" y="csY4"/>
              </a:cxn>
            </a:cxnLst>
            <a:rect l="l" t="t" r="r" b="b"/>
            <a:pathLst>
              <a:path w="8136903" h="904049">
                <a:moveTo>
                  <a:pt x="0" y="0"/>
                </a:moveTo>
                <a:lnTo>
                  <a:pt x="8136903" y="0"/>
                </a:lnTo>
                <a:lnTo>
                  <a:pt x="8136903" y="904049"/>
                </a:lnTo>
                <a:lnTo>
                  <a:pt x="0" y="904049"/>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AU" kern="1200" dirty="0">
                <a:latin typeface="Century Gothic" panose="020B0502020202020204" pitchFamily="34" charset="0"/>
              </a:rPr>
              <a:t>Case: 2019 - 2024</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AU" kern="1200" dirty="0">
                <a:latin typeface="Century Gothic" panose="020B0502020202020204" pitchFamily="34" charset="0"/>
              </a:rPr>
              <a:t>Relevant period: 2016 - 2020</a:t>
            </a:r>
          </a:p>
        </p:txBody>
      </p:sp>
      <p:sp>
        <p:nvSpPr>
          <p:cNvPr id="14" name="Freeform: Shape 13">
            <a:extLst>
              <a:ext uri="{FF2B5EF4-FFF2-40B4-BE49-F238E27FC236}">
                <a16:creationId xmlns:a16="http://schemas.microsoft.com/office/drawing/2014/main" id="{D4624B12-9ED5-765D-F4F0-FD1FB08F16A2}"/>
              </a:ext>
            </a:extLst>
          </p:cNvPr>
          <p:cNvSpPr/>
          <p:nvPr/>
        </p:nvSpPr>
        <p:spPr>
          <a:xfrm>
            <a:off x="3982564" y="179833"/>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ED4B5387-0B82-0EF4-8759-6ED0EB0CE75F}"/>
              </a:ext>
            </a:extLst>
          </p:cNvPr>
          <p:cNvSpPr/>
          <p:nvPr/>
        </p:nvSpPr>
        <p:spPr>
          <a:xfrm>
            <a:off x="3575720" y="1572763"/>
            <a:ext cx="8136903" cy="1345050"/>
          </a:xfrm>
          <a:custGeom>
            <a:avLst/>
            <a:gdLst>
              <a:gd name="csX0" fmla="*/ 0 w 8136903"/>
              <a:gd name="csY0" fmla="*/ 0 h 1345050"/>
              <a:gd name="csX1" fmla="*/ 8136903 w 8136903"/>
              <a:gd name="csY1" fmla="*/ 0 h 1345050"/>
              <a:gd name="csX2" fmla="*/ 8136903 w 8136903"/>
              <a:gd name="csY2" fmla="*/ 1345050 h 1345050"/>
              <a:gd name="csX3" fmla="*/ 0 w 8136903"/>
              <a:gd name="csY3" fmla="*/ 1345050 h 1345050"/>
              <a:gd name="csX4" fmla="*/ 0 w 8136903"/>
              <a:gd name="csY4" fmla="*/ 0 h 1345050"/>
            </a:gdLst>
            <a:ahLst/>
            <a:cxnLst>
              <a:cxn ang="0">
                <a:pos x="csX0" y="csY0"/>
              </a:cxn>
              <a:cxn ang="0">
                <a:pos x="csX1" y="csY1"/>
              </a:cxn>
              <a:cxn ang="0">
                <a:pos x="csX2" y="csY2"/>
              </a:cxn>
              <a:cxn ang="0">
                <a:pos x="csX3" y="csY3"/>
              </a:cxn>
              <a:cxn ang="0">
                <a:pos x="csX4" y="csY4"/>
              </a:cxn>
            </a:cxnLst>
            <a:rect l="l" t="t" r="r" b="b"/>
            <a:pathLst>
              <a:path w="8136903" h="1345050">
                <a:moveTo>
                  <a:pt x="0" y="0"/>
                </a:moveTo>
                <a:lnTo>
                  <a:pt x="8136903" y="0"/>
                </a:lnTo>
                <a:lnTo>
                  <a:pt x="8136903" y="1345050"/>
                </a:lnTo>
                <a:lnTo>
                  <a:pt x="0" y="134505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Alleged improper deduction of advice/service fees where services not provided</a:t>
            </a:r>
          </a:p>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SIS s52 covenants + trust deed construction + conflicted remuneration issues</a:t>
            </a:r>
            <a:endParaRPr lang="en-AU" kern="1200" dirty="0">
              <a:latin typeface="Century Gothic" panose="020B0502020202020204" pitchFamily="34" charset="0"/>
            </a:endParaRPr>
          </a:p>
        </p:txBody>
      </p:sp>
      <p:sp>
        <p:nvSpPr>
          <p:cNvPr id="16" name="Freeform: Shape 15">
            <a:extLst>
              <a:ext uri="{FF2B5EF4-FFF2-40B4-BE49-F238E27FC236}">
                <a16:creationId xmlns:a16="http://schemas.microsoft.com/office/drawing/2014/main" id="{45039F72-D0B8-CE95-BF14-08B935211B00}"/>
              </a:ext>
            </a:extLst>
          </p:cNvPr>
          <p:cNvSpPr/>
          <p:nvPr/>
        </p:nvSpPr>
        <p:spPr>
          <a:xfrm>
            <a:off x="3982564" y="1366123"/>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86E6DA28-8019-FDE4-734A-AED41CCD7949}"/>
              </a:ext>
            </a:extLst>
          </p:cNvPr>
          <p:cNvSpPr/>
          <p:nvPr/>
        </p:nvSpPr>
        <p:spPr>
          <a:xfrm>
            <a:off x="3575720" y="3200052"/>
            <a:ext cx="8136903" cy="2029147"/>
          </a:xfrm>
          <a:custGeom>
            <a:avLst/>
            <a:gdLst>
              <a:gd name="csX0" fmla="*/ 0 w 8136903"/>
              <a:gd name="csY0" fmla="*/ 0 h 1852200"/>
              <a:gd name="csX1" fmla="*/ 8136903 w 8136903"/>
              <a:gd name="csY1" fmla="*/ 0 h 1852200"/>
              <a:gd name="csX2" fmla="*/ 8136903 w 8136903"/>
              <a:gd name="csY2" fmla="*/ 1852200 h 1852200"/>
              <a:gd name="csX3" fmla="*/ 0 w 8136903"/>
              <a:gd name="csY3" fmla="*/ 1852200 h 1852200"/>
              <a:gd name="csX4" fmla="*/ 0 w 8136903"/>
              <a:gd name="csY4" fmla="*/ 0 h 1852200"/>
            </a:gdLst>
            <a:ahLst/>
            <a:cxnLst>
              <a:cxn ang="0">
                <a:pos x="csX0" y="csY0"/>
              </a:cxn>
              <a:cxn ang="0">
                <a:pos x="csX1" y="csY1"/>
              </a:cxn>
              <a:cxn ang="0">
                <a:pos x="csX2" y="csY2"/>
              </a:cxn>
              <a:cxn ang="0">
                <a:pos x="csX3" y="csY3"/>
              </a:cxn>
              <a:cxn ang="0">
                <a:pos x="csX4" y="csY4"/>
              </a:cxn>
            </a:cxnLst>
            <a:rect l="l" t="t" r="r" b="b"/>
            <a:pathLst>
              <a:path w="8136903" h="1852200">
                <a:moveTo>
                  <a:pt x="0" y="0"/>
                </a:moveTo>
                <a:lnTo>
                  <a:pt x="8136903" y="0"/>
                </a:lnTo>
                <a:lnTo>
                  <a:pt x="8136903" y="1852200"/>
                </a:lnTo>
                <a:lnTo>
                  <a:pt x="0" y="185220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Dismissed: Court found trustee had power under deed to charge fees</a:t>
            </a:r>
            <a:endParaRPr lang="en-US"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“Grandfathered commissions” post‑SFT not “conflicted remuneration” on the facts</a:t>
            </a:r>
            <a:endParaRPr lang="en-AU" b="0" kern="1200" dirty="0">
              <a:latin typeface="Century Gothic" panose="020B0502020202020204" pitchFamily="34" charset="0"/>
            </a:endParaRPr>
          </a:p>
          <a:p>
            <a:pPr marL="171450" lvl="1" indent="-171450" algn="l" defTabSz="711200">
              <a:lnSpc>
                <a:spcPct val="90000"/>
              </a:lnSpc>
              <a:spcBef>
                <a:spcPct val="0"/>
              </a:spcBef>
              <a:spcAft>
                <a:spcPts val="600"/>
              </a:spcAft>
              <a:buChar char="•"/>
            </a:pPr>
            <a:r>
              <a:rPr lang="en-US" b="0" kern="1200" dirty="0">
                <a:latin typeface="Century Gothic" panose="020B0502020202020204" pitchFamily="34" charset="0"/>
              </a:rPr>
              <a:t>Applicant ordered to pay costs; stay of costs pending appeal refused (costs process continues)</a:t>
            </a:r>
            <a:endParaRPr lang="en-AU" b="0"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7C854E58-6035-8181-9B8E-28352790C4D6}"/>
              </a:ext>
            </a:extLst>
          </p:cNvPr>
          <p:cNvSpPr/>
          <p:nvPr/>
        </p:nvSpPr>
        <p:spPr>
          <a:xfrm>
            <a:off x="3982564" y="2993413"/>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US" b="1" kern="1200" dirty="0">
                <a:latin typeface="Century Gothic" panose="020B0502020202020204" pitchFamily="34" charset="0"/>
              </a:rPr>
              <a:t>Outcome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A1226CB7-16AA-3E83-94AF-0358B1F2B8B9}"/>
              </a:ext>
            </a:extLst>
          </p:cNvPr>
          <p:cNvSpPr/>
          <p:nvPr/>
        </p:nvSpPr>
        <p:spPr>
          <a:xfrm>
            <a:off x="3575720" y="5544810"/>
            <a:ext cx="8136903" cy="1124550"/>
          </a:xfrm>
          <a:custGeom>
            <a:avLst/>
            <a:gdLst>
              <a:gd name="csX0" fmla="*/ 0 w 8136903"/>
              <a:gd name="csY0" fmla="*/ 0 h 1124550"/>
              <a:gd name="csX1" fmla="*/ 8136903 w 8136903"/>
              <a:gd name="csY1" fmla="*/ 0 h 1124550"/>
              <a:gd name="csX2" fmla="*/ 8136903 w 8136903"/>
              <a:gd name="csY2" fmla="*/ 1124550 h 1124550"/>
              <a:gd name="csX3" fmla="*/ 0 w 8136903"/>
              <a:gd name="csY3" fmla="*/ 1124550 h 1124550"/>
              <a:gd name="csX4" fmla="*/ 0 w 8136903"/>
              <a:gd name="csY4" fmla="*/ 0 h 1124550"/>
            </a:gdLst>
            <a:ahLst/>
            <a:cxnLst>
              <a:cxn ang="0">
                <a:pos x="csX0" y="csY0"/>
              </a:cxn>
              <a:cxn ang="0">
                <a:pos x="csX1" y="csY1"/>
              </a:cxn>
              <a:cxn ang="0">
                <a:pos x="csX2" y="csY2"/>
              </a:cxn>
              <a:cxn ang="0">
                <a:pos x="csX3" y="csY3"/>
              </a:cxn>
              <a:cxn ang="0">
                <a:pos x="csX4" y="csY4"/>
              </a:cxn>
            </a:cxnLst>
            <a:rect l="l" t="t" r="r" b="b"/>
            <a:pathLst>
              <a:path w="8136903" h="1124550">
                <a:moveTo>
                  <a:pt x="0" y="0"/>
                </a:moveTo>
                <a:lnTo>
                  <a:pt x="8136903" y="0"/>
                </a:lnTo>
                <a:lnTo>
                  <a:pt x="8136903" y="1124550"/>
                </a:lnTo>
                <a:lnTo>
                  <a:pt x="0" y="112455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91592" rIns="631514" bIns="113792" numCol="1" spcCol="1270" anchor="t" anchorCtr="0">
            <a:noAutofit/>
          </a:bodyPr>
          <a:lstStyle/>
          <a:p>
            <a:pPr marL="171450" lvl="1" indent="-171450" algn="l" defTabSz="711200">
              <a:lnSpc>
                <a:spcPct val="90000"/>
              </a:lnSpc>
              <a:spcBef>
                <a:spcPct val="0"/>
              </a:spcBef>
              <a:spcAft>
                <a:spcPts val="600"/>
              </a:spcAft>
              <a:buChar char="•"/>
            </a:pPr>
            <a:r>
              <a:rPr lang="en-US" kern="1200" dirty="0">
                <a:latin typeface="Century Gothic" panose="020B0502020202020204" pitchFamily="34" charset="0"/>
              </a:rPr>
              <a:t>One of the few trustee duty cases to reach judgment</a:t>
            </a:r>
          </a:p>
          <a:p>
            <a:pPr marL="171450" lvl="1" indent="-171450" algn="l" defTabSz="711200">
              <a:lnSpc>
                <a:spcPct val="90000"/>
              </a:lnSpc>
              <a:spcBef>
                <a:spcPct val="0"/>
              </a:spcBef>
              <a:spcAft>
                <a:spcPts val="600"/>
              </a:spcAft>
              <a:buChar char="•"/>
            </a:pPr>
            <a:r>
              <a:rPr lang="en-US" b="1" kern="1200" dirty="0">
                <a:solidFill>
                  <a:srgbClr val="C00000"/>
                </a:solidFill>
                <a:latin typeface="Century Gothic" panose="020B0502020202020204" pitchFamily="34" charset="0"/>
              </a:rPr>
              <a:t>Provides rare judicial interpretation of key SIS covenants</a:t>
            </a:r>
            <a:r>
              <a:rPr lang="en-US" b="1" kern="1200" dirty="0">
                <a:solidFill>
                  <a:srgbClr val="0000FF"/>
                </a:solidFill>
                <a:latin typeface="Century Gothic" panose="020B0502020202020204" pitchFamily="34" charset="0"/>
              </a:rPr>
              <a:t> </a:t>
            </a:r>
            <a:r>
              <a:rPr lang="en-US" b="0" kern="1200" dirty="0">
                <a:latin typeface="Century Gothic" panose="020B0502020202020204" pitchFamily="34" charset="0"/>
              </a:rPr>
              <a:t>(care, best interests, conflicts, fairness, powers)</a:t>
            </a:r>
            <a:endParaRPr lang="en-US" kern="1200" dirty="0">
              <a:latin typeface="Century Gothic" panose="020B0502020202020204" pitchFamily="34" charset="0"/>
            </a:endParaRPr>
          </a:p>
        </p:txBody>
      </p:sp>
      <p:sp>
        <p:nvSpPr>
          <p:cNvPr id="21" name="Freeform: Shape 20">
            <a:extLst>
              <a:ext uri="{FF2B5EF4-FFF2-40B4-BE49-F238E27FC236}">
                <a16:creationId xmlns:a16="http://schemas.microsoft.com/office/drawing/2014/main" id="{8F3F8D5D-0BA2-8407-8FD4-7410F3E58EFD}"/>
              </a:ext>
            </a:extLst>
          </p:cNvPr>
          <p:cNvSpPr/>
          <p:nvPr/>
        </p:nvSpPr>
        <p:spPr>
          <a:xfrm>
            <a:off x="3982564" y="5338170"/>
            <a:ext cx="5785843" cy="413280"/>
          </a:xfrm>
          <a:custGeom>
            <a:avLst/>
            <a:gdLst>
              <a:gd name="csX0" fmla="*/ 0 w 5695832"/>
              <a:gd name="csY0" fmla="*/ 68881 h 413280"/>
              <a:gd name="csX1" fmla="*/ 68881 w 5695832"/>
              <a:gd name="csY1" fmla="*/ 0 h 413280"/>
              <a:gd name="csX2" fmla="*/ 5626951 w 5695832"/>
              <a:gd name="csY2" fmla="*/ 0 h 413280"/>
              <a:gd name="csX3" fmla="*/ 5695832 w 5695832"/>
              <a:gd name="csY3" fmla="*/ 68881 h 413280"/>
              <a:gd name="csX4" fmla="*/ 5695832 w 5695832"/>
              <a:gd name="csY4" fmla="*/ 344399 h 413280"/>
              <a:gd name="csX5" fmla="*/ 5626951 w 5695832"/>
              <a:gd name="csY5" fmla="*/ 413280 h 413280"/>
              <a:gd name="csX6" fmla="*/ 68881 w 5695832"/>
              <a:gd name="csY6" fmla="*/ 413280 h 413280"/>
              <a:gd name="csX7" fmla="*/ 0 w 5695832"/>
              <a:gd name="csY7" fmla="*/ 344399 h 413280"/>
              <a:gd name="csX8" fmla="*/ 0 w 5695832"/>
              <a:gd name="csY8" fmla="*/ 68881 h 41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413280">
                <a:moveTo>
                  <a:pt x="0" y="68881"/>
                </a:moveTo>
                <a:cubicBezTo>
                  <a:pt x="0" y="30839"/>
                  <a:pt x="30839" y="0"/>
                  <a:pt x="68881" y="0"/>
                </a:cubicBezTo>
                <a:lnTo>
                  <a:pt x="5626951" y="0"/>
                </a:lnTo>
                <a:cubicBezTo>
                  <a:pt x="5664993" y="0"/>
                  <a:pt x="5695832" y="30839"/>
                  <a:pt x="5695832" y="68881"/>
                </a:cubicBezTo>
                <a:lnTo>
                  <a:pt x="5695832" y="344399"/>
                </a:lnTo>
                <a:cubicBezTo>
                  <a:pt x="5695832" y="382441"/>
                  <a:pt x="5664993" y="413280"/>
                  <a:pt x="5626951" y="413280"/>
                </a:cubicBezTo>
                <a:lnTo>
                  <a:pt x="68881" y="413280"/>
                </a:lnTo>
                <a:cubicBezTo>
                  <a:pt x="30839" y="413280"/>
                  <a:pt x="0" y="382441"/>
                  <a:pt x="0" y="344399"/>
                </a:cubicBezTo>
                <a:lnTo>
                  <a:pt x="0" y="688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5464" tIns="20175" rIns="235464" bIns="20175" numCol="1" spcCol="1270" anchor="ctr" anchorCtr="0">
            <a:noAutofit/>
          </a:bodyPr>
          <a:lstStyle/>
          <a:p>
            <a:pPr marL="0" lvl="0" indent="0" algn="l" defTabSz="711200">
              <a:lnSpc>
                <a:spcPct val="90000"/>
              </a:lnSpc>
              <a:spcBef>
                <a:spcPct val="0"/>
              </a:spcBef>
              <a:spcAft>
                <a:spcPts val="600"/>
              </a:spcAft>
              <a:buNone/>
            </a:pPr>
            <a:r>
              <a:rPr lang="en-AU" b="1" kern="1200" dirty="0">
                <a:latin typeface="Century Gothic" panose="020B0502020202020204" pitchFamily="34" charset="0"/>
              </a:rPr>
              <a:t>Why it matters</a:t>
            </a:r>
            <a:endParaRPr lang="en-US" kern="1200" dirty="0">
              <a:latin typeface="Century Gothic" panose="020B0502020202020204" pitchFamily="34" charset="0"/>
            </a:endParaRPr>
          </a:p>
        </p:txBody>
      </p:sp>
      <p:sp>
        <p:nvSpPr>
          <p:cNvPr id="4" name="Footer Placeholder 4">
            <a:extLst>
              <a:ext uri="{FF2B5EF4-FFF2-40B4-BE49-F238E27FC236}">
                <a16:creationId xmlns:a16="http://schemas.microsoft.com/office/drawing/2014/main" id="{54DD323A-DF4F-0868-6467-3BF37FD18A8C}"/>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AB57C540-B1A9-5EE8-D4FA-E64CA661BF19}"/>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25</a:t>
            </a:fld>
            <a:endParaRPr lang="en-US" dirty="0"/>
          </a:p>
        </p:txBody>
      </p:sp>
    </p:spTree>
    <p:extLst>
      <p:ext uri="{BB962C8B-B14F-4D97-AF65-F5344CB8AC3E}">
        <p14:creationId xmlns:p14="http://schemas.microsoft.com/office/powerpoint/2010/main" val="71365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20"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A4D87-258A-9317-C46F-DADD8492DDF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289FDF-F5FC-F6D3-08BD-EFEED643AA5F}"/>
              </a:ext>
            </a:extLst>
          </p:cNvPr>
          <p:cNvPicPr>
            <a:picLocks noChangeAspect="1"/>
          </p:cNvPicPr>
          <p:nvPr/>
        </p:nvPicPr>
        <p:blipFill>
          <a:blip r:embed="rId2">
            <a:duotone>
              <a:prstClr val="black"/>
              <a:srgbClr val="008080">
                <a:tint val="45000"/>
                <a:satMod val="400000"/>
              </a:srgbClr>
            </a:duotone>
          </a:blip>
          <a:stretch>
            <a:fillRect/>
          </a:stretch>
        </p:blipFill>
        <p:spPr>
          <a:xfrm>
            <a:off x="0" y="0"/>
            <a:ext cx="3497608" cy="6858000"/>
          </a:xfrm>
          <a:prstGeom prst="rect">
            <a:avLst/>
          </a:prstGeom>
        </p:spPr>
      </p:pic>
      <p:sp>
        <p:nvSpPr>
          <p:cNvPr id="3" name="TextBox 2">
            <a:extLst>
              <a:ext uri="{FF2B5EF4-FFF2-40B4-BE49-F238E27FC236}">
                <a16:creationId xmlns:a16="http://schemas.microsoft.com/office/drawing/2014/main" id="{391B50D4-80B8-E38E-BAFB-1B4EFDA1B677}"/>
              </a:ext>
            </a:extLst>
          </p:cNvPr>
          <p:cNvSpPr txBox="1"/>
          <p:nvPr/>
        </p:nvSpPr>
        <p:spPr>
          <a:xfrm>
            <a:off x="233584" y="649389"/>
            <a:ext cx="3303080" cy="5340097"/>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kern="1200" dirty="0">
                <a:solidFill>
                  <a:schemeClr val="bg1"/>
                </a:solidFill>
                <a:effectLst/>
                <a:latin typeface="Century Gothic" panose="020B0502020202020204" pitchFamily="34" charset="0"/>
                <a:ea typeface="+mj-ea"/>
                <a:cs typeface="+mj-cs"/>
              </a:rPr>
              <a:t>Star Entertainment: ASIC s180(1) duty of care case (governance comparator)</a:t>
            </a:r>
          </a:p>
        </p:txBody>
      </p:sp>
      <p:sp>
        <p:nvSpPr>
          <p:cNvPr id="13" name="Freeform: Shape 12">
            <a:extLst>
              <a:ext uri="{FF2B5EF4-FFF2-40B4-BE49-F238E27FC236}">
                <a16:creationId xmlns:a16="http://schemas.microsoft.com/office/drawing/2014/main" id="{2B6E05B3-9000-FD86-EB64-F385766E6612}"/>
              </a:ext>
            </a:extLst>
          </p:cNvPr>
          <p:cNvSpPr/>
          <p:nvPr/>
        </p:nvSpPr>
        <p:spPr>
          <a:xfrm>
            <a:off x="3575721" y="308512"/>
            <a:ext cx="8136903" cy="880425"/>
          </a:xfrm>
          <a:custGeom>
            <a:avLst/>
            <a:gdLst>
              <a:gd name="csX0" fmla="*/ 0 w 8136903"/>
              <a:gd name="csY0" fmla="*/ 0 h 880425"/>
              <a:gd name="csX1" fmla="*/ 8136903 w 8136903"/>
              <a:gd name="csY1" fmla="*/ 0 h 880425"/>
              <a:gd name="csX2" fmla="*/ 8136903 w 8136903"/>
              <a:gd name="csY2" fmla="*/ 880425 h 880425"/>
              <a:gd name="csX3" fmla="*/ 0 w 8136903"/>
              <a:gd name="csY3" fmla="*/ 880425 h 880425"/>
              <a:gd name="csX4" fmla="*/ 0 w 8136903"/>
              <a:gd name="csY4" fmla="*/ 0 h 880425"/>
            </a:gdLst>
            <a:ahLst/>
            <a:cxnLst>
              <a:cxn ang="0">
                <a:pos x="csX0" y="csY0"/>
              </a:cxn>
              <a:cxn ang="0">
                <a:pos x="csX1" y="csY1"/>
              </a:cxn>
              <a:cxn ang="0">
                <a:pos x="csX2" y="csY2"/>
              </a:cxn>
              <a:cxn ang="0">
                <a:pos x="csX3" y="csY3"/>
              </a:cxn>
              <a:cxn ang="0">
                <a:pos x="csX4" y="csY4"/>
              </a:cxn>
            </a:cxnLst>
            <a:rect l="l" t="t" r="r" b="b"/>
            <a:pathLst>
              <a:path w="8136903" h="880425">
                <a:moveTo>
                  <a:pt x="0" y="0"/>
                </a:moveTo>
                <a:lnTo>
                  <a:pt x="8136903" y="0"/>
                </a:lnTo>
                <a:lnTo>
                  <a:pt x="8136903" y="880425"/>
                </a:lnTo>
                <a:lnTo>
                  <a:pt x="0" y="880425"/>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ct val="15000"/>
              </a:spcAft>
              <a:buChar char="•"/>
            </a:pPr>
            <a:r>
              <a:rPr lang="en-AU" kern="1200" dirty="0">
                <a:latin typeface="Century Gothic" panose="020B0502020202020204" pitchFamily="34" charset="0"/>
              </a:rPr>
              <a:t>Case: 2022 - 2026</a:t>
            </a:r>
            <a:endParaRPr lang="en-US"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AU" kern="1200" dirty="0">
                <a:latin typeface="Century Gothic" panose="020B0502020202020204" pitchFamily="34" charset="0"/>
              </a:rPr>
              <a:t>Relevant period: 2016 - 2019</a:t>
            </a:r>
          </a:p>
        </p:txBody>
      </p:sp>
      <p:sp>
        <p:nvSpPr>
          <p:cNvPr id="14" name="Freeform: Shape 13">
            <a:extLst>
              <a:ext uri="{FF2B5EF4-FFF2-40B4-BE49-F238E27FC236}">
                <a16:creationId xmlns:a16="http://schemas.microsoft.com/office/drawing/2014/main" id="{08095D72-1850-E99B-2D66-46420433391E}"/>
              </a:ext>
            </a:extLst>
          </p:cNvPr>
          <p:cNvSpPr/>
          <p:nvPr/>
        </p:nvSpPr>
        <p:spPr>
          <a:xfrm>
            <a:off x="3982565" y="116632"/>
            <a:ext cx="5785843" cy="383760"/>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Key dates</a:t>
            </a:r>
            <a:endParaRPr lang="en-US"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D7FBCA90-31EB-BC40-648A-D4927DAAB9AC}"/>
              </a:ext>
            </a:extLst>
          </p:cNvPr>
          <p:cNvSpPr/>
          <p:nvPr/>
        </p:nvSpPr>
        <p:spPr>
          <a:xfrm>
            <a:off x="3575721" y="1460640"/>
            <a:ext cx="8136903" cy="1346416"/>
          </a:xfrm>
          <a:custGeom>
            <a:avLst/>
            <a:gdLst>
              <a:gd name="csX0" fmla="*/ 0 w 8136903"/>
              <a:gd name="csY0" fmla="*/ 0 h 1105650"/>
              <a:gd name="csX1" fmla="*/ 8136903 w 8136903"/>
              <a:gd name="csY1" fmla="*/ 0 h 1105650"/>
              <a:gd name="csX2" fmla="*/ 8136903 w 8136903"/>
              <a:gd name="csY2" fmla="*/ 1105650 h 1105650"/>
              <a:gd name="csX3" fmla="*/ 0 w 8136903"/>
              <a:gd name="csY3" fmla="*/ 1105650 h 1105650"/>
              <a:gd name="csX4" fmla="*/ 0 w 8136903"/>
              <a:gd name="csY4" fmla="*/ 0 h 1105650"/>
            </a:gdLst>
            <a:ahLst/>
            <a:cxnLst>
              <a:cxn ang="0">
                <a:pos x="csX0" y="csY0"/>
              </a:cxn>
              <a:cxn ang="0">
                <a:pos x="csX1" y="csY1"/>
              </a:cxn>
              <a:cxn ang="0">
                <a:pos x="csX2" y="csY2"/>
              </a:cxn>
              <a:cxn ang="0">
                <a:pos x="csX3" y="csY3"/>
              </a:cxn>
              <a:cxn ang="0">
                <a:pos x="csX4" y="csY4"/>
              </a:cxn>
            </a:cxnLst>
            <a:rect l="l" t="t" r="r" b="b"/>
            <a:pathLst>
              <a:path w="8136903" h="1105650">
                <a:moveTo>
                  <a:pt x="0" y="0"/>
                </a:moveTo>
                <a:lnTo>
                  <a:pt x="8136903" y="0"/>
                </a:lnTo>
                <a:lnTo>
                  <a:pt x="8136903" y="1105650"/>
                </a:lnTo>
                <a:lnTo>
                  <a:pt x="0" y="110565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ct val="15000"/>
              </a:spcAft>
              <a:buChar char="•"/>
            </a:pPr>
            <a:r>
              <a:rPr lang="en-US" kern="1200" dirty="0">
                <a:latin typeface="Century Gothic" panose="020B0502020202020204" pitchFamily="34" charset="0"/>
              </a:rPr>
              <a:t>Failure to identify/manage/escalate serious money laundering/criminal association risks</a:t>
            </a:r>
          </a:p>
          <a:p>
            <a:pPr marL="171450" lvl="1" indent="-171450" algn="l" defTabSz="711200">
              <a:lnSpc>
                <a:spcPct val="90000"/>
              </a:lnSpc>
              <a:spcBef>
                <a:spcPct val="0"/>
              </a:spcBef>
              <a:spcAft>
                <a:spcPct val="15000"/>
              </a:spcAft>
              <a:buChar char="•"/>
            </a:pPr>
            <a:r>
              <a:rPr lang="en-US" kern="1200" dirty="0">
                <a:latin typeface="Century Gothic" panose="020B0502020202020204" pitchFamily="34" charset="0"/>
              </a:rPr>
              <a:t>Misleading communications to a major bank about transactions</a:t>
            </a:r>
            <a:endParaRPr lang="en-AU" kern="1200" dirty="0">
              <a:latin typeface="Century Gothic" panose="020B0502020202020204" pitchFamily="34" charset="0"/>
            </a:endParaRPr>
          </a:p>
        </p:txBody>
      </p:sp>
      <p:sp>
        <p:nvSpPr>
          <p:cNvPr id="16" name="Freeform: Shape 15">
            <a:extLst>
              <a:ext uri="{FF2B5EF4-FFF2-40B4-BE49-F238E27FC236}">
                <a16:creationId xmlns:a16="http://schemas.microsoft.com/office/drawing/2014/main" id="{D3A6D670-8B57-1C0F-5E1E-D818B3623F4A}"/>
              </a:ext>
            </a:extLst>
          </p:cNvPr>
          <p:cNvSpPr/>
          <p:nvPr/>
        </p:nvSpPr>
        <p:spPr>
          <a:xfrm>
            <a:off x="3982565" y="1268760"/>
            <a:ext cx="5785843" cy="383760"/>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Core allegations</a:t>
            </a:r>
            <a:endParaRPr lang="en-US"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9FCB880E-184F-80F7-6217-898D2690DA43}"/>
              </a:ext>
            </a:extLst>
          </p:cNvPr>
          <p:cNvSpPr/>
          <p:nvPr/>
        </p:nvSpPr>
        <p:spPr>
          <a:xfrm>
            <a:off x="3575721" y="3085762"/>
            <a:ext cx="8136903" cy="1351350"/>
          </a:xfrm>
          <a:custGeom>
            <a:avLst/>
            <a:gdLst>
              <a:gd name="csX0" fmla="*/ 0 w 8136903"/>
              <a:gd name="csY0" fmla="*/ 0 h 1351350"/>
              <a:gd name="csX1" fmla="*/ 8136903 w 8136903"/>
              <a:gd name="csY1" fmla="*/ 0 h 1351350"/>
              <a:gd name="csX2" fmla="*/ 8136903 w 8136903"/>
              <a:gd name="csY2" fmla="*/ 1351350 h 1351350"/>
              <a:gd name="csX3" fmla="*/ 0 w 8136903"/>
              <a:gd name="csY3" fmla="*/ 1351350 h 1351350"/>
              <a:gd name="csX4" fmla="*/ 0 w 8136903"/>
              <a:gd name="csY4" fmla="*/ 0 h 1351350"/>
            </a:gdLst>
            <a:ahLst/>
            <a:cxnLst>
              <a:cxn ang="0">
                <a:pos x="csX0" y="csY0"/>
              </a:cxn>
              <a:cxn ang="0">
                <a:pos x="csX1" y="csY1"/>
              </a:cxn>
              <a:cxn ang="0">
                <a:pos x="csX2" y="csY2"/>
              </a:cxn>
              <a:cxn ang="0">
                <a:pos x="csX3" y="csY3"/>
              </a:cxn>
              <a:cxn ang="0">
                <a:pos x="csX4" y="csY4"/>
              </a:cxn>
            </a:cxnLst>
            <a:rect l="l" t="t" r="r" b="b"/>
            <a:pathLst>
              <a:path w="8136903" h="1351350">
                <a:moveTo>
                  <a:pt x="0" y="0"/>
                </a:moveTo>
                <a:lnTo>
                  <a:pt x="8136903" y="0"/>
                </a:lnTo>
                <a:lnTo>
                  <a:pt x="8136903" y="1351350"/>
                </a:lnTo>
                <a:lnTo>
                  <a:pt x="0" y="135135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ct val="15000"/>
              </a:spcAft>
              <a:buChar char="•"/>
            </a:pPr>
            <a:r>
              <a:rPr lang="en-US" b="0" kern="1200" dirty="0">
                <a:latin typeface="Century Gothic" panose="020B0502020202020204" pitchFamily="34" charset="0"/>
              </a:rPr>
              <a:t>Penalties imposed for two former executives after admissions (decision 24 Feb 2025)</a:t>
            </a:r>
            <a:endParaRPr lang="en-US"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US" b="0" kern="1200" dirty="0">
                <a:latin typeface="Century Gothic" panose="020B0502020202020204" pitchFamily="34" charset="0"/>
              </a:rPr>
              <a:t>Liability judgment (5 Mar 2026): findings against certain officers; further penalties pending in parts</a:t>
            </a:r>
            <a:endParaRPr lang="en-AU" b="0" kern="1200" dirty="0">
              <a:latin typeface="Century Gothic" panose="020B0502020202020204" pitchFamily="34" charset="0"/>
            </a:endParaRPr>
          </a:p>
        </p:txBody>
      </p:sp>
      <p:sp>
        <p:nvSpPr>
          <p:cNvPr id="18" name="Freeform: Shape 17">
            <a:extLst>
              <a:ext uri="{FF2B5EF4-FFF2-40B4-BE49-F238E27FC236}">
                <a16:creationId xmlns:a16="http://schemas.microsoft.com/office/drawing/2014/main" id="{801B11E2-C250-0363-CC8A-8EEBA3E6940C}"/>
              </a:ext>
            </a:extLst>
          </p:cNvPr>
          <p:cNvSpPr/>
          <p:nvPr/>
        </p:nvSpPr>
        <p:spPr>
          <a:xfrm>
            <a:off x="3982565" y="2893882"/>
            <a:ext cx="5785843" cy="383760"/>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US" b="1" kern="1200" dirty="0">
                <a:latin typeface="Century Gothic" panose="020B0502020202020204" pitchFamily="34" charset="0"/>
              </a:rPr>
              <a:t>Outcomes to date</a:t>
            </a:r>
            <a:endParaRPr lang="en-US" kern="1200" dirty="0">
              <a:latin typeface="Century Gothic" panose="020B0502020202020204" pitchFamily="34" charset="0"/>
            </a:endParaRPr>
          </a:p>
        </p:txBody>
      </p:sp>
      <p:sp>
        <p:nvSpPr>
          <p:cNvPr id="20" name="Freeform: Shape 19">
            <a:extLst>
              <a:ext uri="{FF2B5EF4-FFF2-40B4-BE49-F238E27FC236}">
                <a16:creationId xmlns:a16="http://schemas.microsoft.com/office/drawing/2014/main" id="{250D939D-A7D3-7A89-B356-F16490892D4B}"/>
              </a:ext>
            </a:extLst>
          </p:cNvPr>
          <p:cNvSpPr/>
          <p:nvPr/>
        </p:nvSpPr>
        <p:spPr>
          <a:xfrm>
            <a:off x="3575721" y="4677904"/>
            <a:ext cx="8136903" cy="2135472"/>
          </a:xfrm>
          <a:custGeom>
            <a:avLst/>
            <a:gdLst>
              <a:gd name="csX0" fmla="*/ 0 w 8136903"/>
              <a:gd name="csY0" fmla="*/ 0 h 2047500"/>
              <a:gd name="csX1" fmla="*/ 8136903 w 8136903"/>
              <a:gd name="csY1" fmla="*/ 0 h 2047500"/>
              <a:gd name="csX2" fmla="*/ 8136903 w 8136903"/>
              <a:gd name="csY2" fmla="*/ 2047500 h 2047500"/>
              <a:gd name="csX3" fmla="*/ 0 w 8136903"/>
              <a:gd name="csY3" fmla="*/ 2047500 h 2047500"/>
              <a:gd name="csX4" fmla="*/ 0 w 8136903"/>
              <a:gd name="csY4" fmla="*/ 0 h 2047500"/>
            </a:gdLst>
            <a:ahLst/>
            <a:cxnLst>
              <a:cxn ang="0">
                <a:pos x="csX0" y="csY0"/>
              </a:cxn>
              <a:cxn ang="0">
                <a:pos x="csX1" y="csY1"/>
              </a:cxn>
              <a:cxn ang="0">
                <a:pos x="csX2" y="csY2"/>
              </a:cxn>
              <a:cxn ang="0">
                <a:pos x="csX3" y="csY3"/>
              </a:cxn>
              <a:cxn ang="0">
                <a:pos x="csX4" y="csY4"/>
              </a:cxn>
            </a:cxnLst>
            <a:rect l="l" t="t" r="r" b="b"/>
            <a:pathLst>
              <a:path w="8136903" h="2047500">
                <a:moveTo>
                  <a:pt x="0" y="0"/>
                </a:moveTo>
                <a:lnTo>
                  <a:pt x="8136903" y="0"/>
                </a:lnTo>
                <a:lnTo>
                  <a:pt x="8136903" y="2047500"/>
                </a:lnTo>
                <a:lnTo>
                  <a:pt x="0" y="204750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514" tIns="270764" rIns="631514" bIns="113792" numCol="1" spcCol="1270" anchor="t" anchorCtr="0">
            <a:noAutofit/>
          </a:bodyPr>
          <a:lstStyle/>
          <a:p>
            <a:pPr marL="171450" lvl="1" indent="-171450" algn="l" defTabSz="711200">
              <a:lnSpc>
                <a:spcPct val="90000"/>
              </a:lnSpc>
              <a:spcBef>
                <a:spcPct val="0"/>
              </a:spcBef>
              <a:spcAft>
                <a:spcPct val="15000"/>
              </a:spcAft>
              <a:buChar char="•"/>
            </a:pPr>
            <a:r>
              <a:rPr lang="en-US" b="0" kern="1200" dirty="0">
                <a:latin typeface="Century Gothic" panose="020B0502020202020204" pitchFamily="34" charset="0"/>
              </a:rPr>
              <a:t>ASIC civil penalty proceedings against individual directors/officers (not superannuation)</a:t>
            </a:r>
            <a:endParaRPr lang="en-US"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US" b="0" kern="1200" dirty="0">
                <a:latin typeface="Century Gothic" panose="020B0502020202020204" pitchFamily="34" charset="0"/>
              </a:rPr>
              <a:t>Focus: risk governance, escalation, and misleading</a:t>
            </a:r>
            <a:r>
              <a:rPr lang="en-US" dirty="0">
                <a:latin typeface="Century Gothic" panose="020B0502020202020204" pitchFamily="34" charset="0"/>
              </a:rPr>
              <a:t> communications</a:t>
            </a:r>
            <a:endParaRPr lang="en-AU" b="0"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US" b="0" kern="1200" dirty="0">
                <a:latin typeface="Century Gothic" panose="020B0502020202020204" pitchFamily="34" charset="0"/>
              </a:rPr>
              <a:t>Demonstrates ASIC’s willingness to </a:t>
            </a:r>
            <a:r>
              <a:rPr lang="en-US" b="1" dirty="0">
                <a:solidFill>
                  <a:srgbClr val="C00000"/>
                </a:solidFill>
                <a:latin typeface="Century Gothic" panose="020B0502020202020204" pitchFamily="34" charset="0"/>
              </a:rPr>
              <a:t>pursue individual accountability </a:t>
            </a:r>
            <a:r>
              <a:rPr lang="en-US" b="0" kern="1200" dirty="0">
                <a:latin typeface="Century Gothic" panose="020B0502020202020204" pitchFamily="34" charset="0"/>
              </a:rPr>
              <a:t>and how courts assess escalation discipline and executive/board oversight</a:t>
            </a:r>
            <a:endParaRPr lang="en-US" kern="1200" dirty="0">
              <a:latin typeface="Century Gothic" panose="020B0502020202020204" pitchFamily="34" charset="0"/>
            </a:endParaRPr>
          </a:p>
        </p:txBody>
      </p:sp>
      <p:sp>
        <p:nvSpPr>
          <p:cNvPr id="21" name="Freeform: Shape 20">
            <a:extLst>
              <a:ext uri="{FF2B5EF4-FFF2-40B4-BE49-F238E27FC236}">
                <a16:creationId xmlns:a16="http://schemas.microsoft.com/office/drawing/2014/main" id="{9DDA3CBE-8B23-9B55-AF4D-598295E5B385}"/>
              </a:ext>
            </a:extLst>
          </p:cNvPr>
          <p:cNvSpPr/>
          <p:nvPr/>
        </p:nvSpPr>
        <p:spPr>
          <a:xfrm>
            <a:off x="3982565" y="4486024"/>
            <a:ext cx="5785843" cy="383760"/>
          </a:xfrm>
          <a:custGeom>
            <a:avLst/>
            <a:gdLst>
              <a:gd name="csX0" fmla="*/ 0 w 5695832"/>
              <a:gd name="csY0" fmla="*/ 63961 h 383760"/>
              <a:gd name="csX1" fmla="*/ 63961 w 5695832"/>
              <a:gd name="csY1" fmla="*/ 0 h 383760"/>
              <a:gd name="csX2" fmla="*/ 5631871 w 5695832"/>
              <a:gd name="csY2" fmla="*/ 0 h 383760"/>
              <a:gd name="csX3" fmla="*/ 5695832 w 5695832"/>
              <a:gd name="csY3" fmla="*/ 63961 h 383760"/>
              <a:gd name="csX4" fmla="*/ 5695832 w 5695832"/>
              <a:gd name="csY4" fmla="*/ 319799 h 383760"/>
              <a:gd name="csX5" fmla="*/ 5631871 w 5695832"/>
              <a:gd name="csY5" fmla="*/ 383760 h 383760"/>
              <a:gd name="csX6" fmla="*/ 63961 w 5695832"/>
              <a:gd name="csY6" fmla="*/ 383760 h 383760"/>
              <a:gd name="csX7" fmla="*/ 0 w 5695832"/>
              <a:gd name="csY7" fmla="*/ 319799 h 383760"/>
              <a:gd name="csX8" fmla="*/ 0 w 5695832"/>
              <a:gd name="csY8" fmla="*/ 63961 h 383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95832" h="383760">
                <a:moveTo>
                  <a:pt x="0" y="63961"/>
                </a:moveTo>
                <a:cubicBezTo>
                  <a:pt x="0" y="28636"/>
                  <a:pt x="28636" y="0"/>
                  <a:pt x="63961" y="0"/>
                </a:cubicBezTo>
                <a:lnTo>
                  <a:pt x="5631871" y="0"/>
                </a:lnTo>
                <a:cubicBezTo>
                  <a:pt x="5667196" y="0"/>
                  <a:pt x="5695832" y="28636"/>
                  <a:pt x="5695832" y="63961"/>
                </a:cubicBezTo>
                <a:lnTo>
                  <a:pt x="5695832" y="319799"/>
                </a:lnTo>
                <a:cubicBezTo>
                  <a:pt x="5695832" y="355124"/>
                  <a:pt x="5667196" y="383760"/>
                  <a:pt x="5631871" y="383760"/>
                </a:cubicBezTo>
                <a:lnTo>
                  <a:pt x="63961" y="383760"/>
                </a:lnTo>
                <a:cubicBezTo>
                  <a:pt x="28636" y="383760"/>
                  <a:pt x="0" y="355124"/>
                  <a:pt x="0" y="319799"/>
                </a:cubicBezTo>
                <a:lnTo>
                  <a:pt x="0" y="6396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4023" tIns="18734" rIns="234023" bIns="18734" numCol="1" spcCol="1270" anchor="ctr" anchorCtr="0">
            <a:noAutofit/>
          </a:bodyPr>
          <a:lstStyle/>
          <a:p>
            <a:pPr marL="0" lvl="0" indent="0" algn="l" defTabSz="711200">
              <a:lnSpc>
                <a:spcPct val="90000"/>
              </a:lnSpc>
              <a:spcBef>
                <a:spcPct val="0"/>
              </a:spcBef>
              <a:spcAft>
                <a:spcPct val="35000"/>
              </a:spcAft>
              <a:buNone/>
            </a:pPr>
            <a:r>
              <a:rPr lang="en-AU" b="1" kern="1200" dirty="0">
                <a:latin typeface="Century Gothic" panose="020B0502020202020204" pitchFamily="34" charset="0"/>
              </a:rPr>
              <a:t>Why it matters</a:t>
            </a:r>
            <a:endParaRPr lang="en-US"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7E2F8E85-7943-1F22-0930-6979DF67C3C0}"/>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50C432AD-2AEA-C56B-0108-AEC42D874495}"/>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26</a:t>
            </a:fld>
            <a:endParaRPr lang="en-US" dirty="0"/>
          </a:p>
        </p:txBody>
      </p:sp>
    </p:spTree>
    <p:extLst>
      <p:ext uri="{BB962C8B-B14F-4D97-AF65-F5344CB8AC3E}">
        <p14:creationId xmlns:p14="http://schemas.microsoft.com/office/powerpoint/2010/main" val="156310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EA71F-0E23-FB2B-643C-FB33C3F8798D}"/>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A10B61D2-5322-DD8E-99E2-4AF62FED36AC}"/>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9F66C518-FF7F-BA5D-7724-5DB68FA11BEC}"/>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5. What are the Learnings?</a:t>
            </a:r>
          </a:p>
        </p:txBody>
      </p:sp>
      <p:sp>
        <p:nvSpPr>
          <p:cNvPr id="5" name="Footer Placeholder 4">
            <a:extLst>
              <a:ext uri="{FF2B5EF4-FFF2-40B4-BE49-F238E27FC236}">
                <a16:creationId xmlns:a16="http://schemas.microsoft.com/office/drawing/2014/main" id="{D3FFB23B-1606-5896-9E24-3E8E02A7256B}"/>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4D260D7A-9350-65FE-7FCB-F260352E664C}"/>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27</a:t>
            </a:fld>
            <a:endParaRPr lang="en-US" dirty="0"/>
          </a:p>
        </p:txBody>
      </p:sp>
    </p:spTree>
    <p:extLst>
      <p:ext uri="{BB962C8B-B14F-4D97-AF65-F5344CB8AC3E}">
        <p14:creationId xmlns:p14="http://schemas.microsoft.com/office/powerpoint/2010/main" val="46205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E5D09-5EC8-8F3B-A98C-981CC2B71FF6}"/>
            </a:ext>
          </a:extLst>
        </p:cNvPr>
        <p:cNvGrpSpPr/>
        <p:nvPr/>
      </p:nvGrpSpPr>
      <p:grpSpPr>
        <a:xfrm>
          <a:off x="0" y="0"/>
          <a:ext cx="0" cy="0"/>
          <a:chOff x="0" y="0"/>
          <a:chExt cx="0" cy="0"/>
        </a:xfrm>
      </p:grpSpPr>
      <p:sp>
        <p:nvSpPr>
          <p:cNvPr id="30" name="Footer Placeholder 4">
            <a:extLst>
              <a:ext uri="{FF2B5EF4-FFF2-40B4-BE49-F238E27FC236}">
                <a16:creationId xmlns:a16="http://schemas.microsoft.com/office/drawing/2014/main" id="{70FA4067-44D5-D65C-ABE6-6D0E24AC7C0D}"/>
              </a:ext>
            </a:extLst>
          </p:cNvPr>
          <p:cNvSpPr txBox="1">
            <a:spLocks/>
          </p:cNvSpPr>
          <p:nvPr/>
        </p:nvSpPr>
        <p:spPr>
          <a:xfrm>
            <a:off x="767408" y="965950"/>
            <a:ext cx="3121739" cy="4926100"/>
          </a:xfrm>
          <a:prstGeom prst="rect">
            <a:avLst/>
          </a:prstGeom>
        </p:spPr>
        <p:txBody>
          <a:bodyPr vert="horz" lIns="91440" tIns="45720" rIns="91440" bIns="45720" rtlCol="0" anchor="ctr" anchorCtr="0">
            <a:norm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90000"/>
              </a:lnSpc>
              <a:spcBef>
                <a:spcPct val="0"/>
              </a:spcBef>
              <a:spcAft>
                <a:spcPts val="600"/>
              </a:spcAft>
            </a:pPr>
            <a:endParaRPr lang="en-US" sz="3200" b="1" dirty="0">
              <a:solidFill>
                <a:schemeClr val="tx1"/>
              </a:solidFill>
              <a:latin typeface="Century Gothic" panose="020B0502020202020204" pitchFamily="34" charset="0"/>
              <a:ea typeface="+mj-ea"/>
              <a:cs typeface="+mj-cs"/>
            </a:endParaRPr>
          </a:p>
        </p:txBody>
      </p:sp>
      <p:sp>
        <p:nvSpPr>
          <p:cNvPr id="22" name="TextBox 21">
            <a:extLst>
              <a:ext uri="{FF2B5EF4-FFF2-40B4-BE49-F238E27FC236}">
                <a16:creationId xmlns:a16="http://schemas.microsoft.com/office/drawing/2014/main" id="{3A948D1F-ADC5-5298-0CA0-FD41B09723F4}"/>
              </a:ext>
            </a:extLst>
          </p:cNvPr>
          <p:cNvSpPr txBox="1"/>
          <p:nvPr/>
        </p:nvSpPr>
        <p:spPr>
          <a:xfrm>
            <a:off x="630635" y="44625"/>
            <a:ext cx="10515600" cy="886802"/>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What are the learnings</a:t>
            </a:r>
            <a:r>
              <a:rPr lang="en-US" sz="3400" b="1" dirty="0">
                <a:latin typeface="Century Gothic" panose="020B0502020202020204" pitchFamily="34" charset="0"/>
                <a:ea typeface="+mj-ea"/>
                <a:cs typeface="+mj-cs"/>
              </a:rPr>
              <a:t>?</a:t>
            </a:r>
            <a:endParaRPr lang="en-US" sz="3400" b="1" i="0" dirty="0">
              <a:effectLst/>
              <a:latin typeface="Century Gothic" panose="020B0502020202020204" pitchFamily="34" charset="0"/>
              <a:ea typeface="+mj-ea"/>
              <a:cs typeface="+mj-cs"/>
            </a:endParaRPr>
          </a:p>
        </p:txBody>
      </p:sp>
      <p:sp>
        <p:nvSpPr>
          <p:cNvPr id="23" name="Freeform: Shape 22">
            <a:extLst>
              <a:ext uri="{FF2B5EF4-FFF2-40B4-BE49-F238E27FC236}">
                <a16:creationId xmlns:a16="http://schemas.microsoft.com/office/drawing/2014/main" id="{C7D56FB5-E238-C85D-0A1D-4CBD94FA64B0}"/>
              </a:ext>
            </a:extLst>
          </p:cNvPr>
          <p:cNvSpPr/>
          <p:nvPr/>
        </p:nvSpPr>
        <p:spPr>
          <a:xfrm rot="3683489">
            <a:off x="990890" y="5216184"/>
            <a:ext cx="1006253" cy="61678"/>
          </a:xfrm>
          <a:custGeom>
            <a:avLst/>
            <a:gdLst/>
            <a:ahLst/>
            <a:cxnLst/>
            <a:rect l="0" t="0" r="0" b="0"/>
            <a:pathLst>
              <a:path>
                <a:moveTo>
                  <a:pt x="0" y="22104"/>
                </a:moveTo>
                <a:lnTo>
                  <a:pt x="1006253"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24" name="Freeform: Shape 23">
            <a:extLst>
              <a:ext uri="{FF2B5EF4-FFF2-40B4-BE49-F238E27FC236}">
                <a16:creationId xmlns:a16="http://schemas.microsoft.com/office/drawing/2014/main" id="{589FDB96-10F0-80C6-C7B2-63CF1496BF18}"/>
              </a:ext>
            </a:extLst>
          </p:cNvPr>
          <p:cNvSpPr/>
          <p:nvPr/>
        </p:nvSpPr>
        <p:spPr>
          <a:xfrm rot="1312800">
            <a:off x="1564942" y="4498991"/>
            <a:ext cx="1002437" cy="44208"/>
          </a:xfrm>
          <a:custGeom>
            <a:avLst/>
            <a:gdLst/>
            <a:ahLst/>
            <a:cxnLst/>
            <a:rect l="0" t="0" r="0" b="0"/>
            <a:pathLst>
              <a:path>
                <a:moveTo>
                  <a:pt x="0" y="22104"/>
                </a:moveTo>
                <a:lnTo>
                  <a:pt x="718499"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26" name="Freeform: Shape 25">
            <a:extLst>
              <a:ext uri="{FF2B5EF4-FFF2-40B4-BE49-F238E27FC236}">
                <a16:creationId xmlns:a16="http://schemas.microsoft.com/office/drawing/2014/main" id="{C2D6FEA9-68A0-56EF-5B0B-C0C0026B19B4}"/>
              </a:ext>
            </a:extLst>
          </p:cNvPr>
          <p:cNvSpPr/>
          <p:nvPr/>
        </p:nvSpPr>
        <p:spPr>
          <a:xfrm rot="20287200">
            <a:off x="1564942" y="3670048"/>
            <a:ext cx="1002437" cy="44208"/>
          </a:xfrm>
          <a:custGeom>
            <a:avLst/>
            <a:gdLst/>
            <a:ahLst/>
            <a:cxnLst/>
            <a:rect l="0" t="0" r="0" b="0"/>
            <a:pathLst>
              <a:path>
                <a:moveTo>
                  <a:pt x="0" y="22104"/>
                </a:moveTo>
                <a:lnTo>
                  <a:pt x="718499"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27" name="Freeform: Shape 26">
            <a:extLst>
              <a:ext uri="{FF2B5EF4-FFF2-40B4-BE49-F238E27FC236}">
                <a16:creationId xmlns:a16="http://schemas.microsoft.com/office/drawing/2014/main" id="{7E1D5E88-414E-B328-80AB-BD80D7961C86}"/>
              </a:ext>
            </a:extLst>
          </p:cNvPr>
          <p:cNvSpPr/>
          <p:nvPr/>
        </p:nvSpPr>
        <p:spPr>
          <a:xfrm rot="17916511">
            <a:off x="990890" y="2935385"/>
            <a:ext cx="1006253" cy="61678"/>
          </a:xfrm>
          <a:custGeom>
            <a:avLst/>
            <a:gdLst/>
            <a:ahLst/>
            <a:cxnLst/>
            <a:rect l="0" t="0" r="0" b="0"/>
            <a:pathLst>
              <a:path>
                <a:moveTo>
                  <a:pt x="0" y="22104"/>
                </a:moveTo>
                <a:lnTo>
                  <a:pt x="1006253"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28" name="Oval 27" descr="Group of people with solid fill">
            <a:extLst>
              <a:ext uri="{FF2B5EF4-FFF2-40B4-BE49-F238E27FC236}">
                <a16:creationId xmlns:a16="http://schemas.microsoft.com/office/drawing/2014/main" id="{3411381D-D741-3CE4-D176-907CAFE56988}"/>
              </a:ext>
            </a:extLst>
          </p:cNvPr>
          <p:cNvSpPr/>
          <p:nvPr/>
        </p:nvSpPr>
        <p:spPr>
          <a:xfrm>
            <a:off x="479376" y="3569953"/>
            <a:ext cx="1080000" cy="1008000"/>
          </a:xfrm>
          <a:prstGeom prst="ellipse">
            <a:avLst/>
          </a:prstGeom>
          <a:blipFill>
            <a:blip>
              <a:extLst>
                <a:ext uri="{96DAC541-7B7A-43D3-8B79-37D633B846F1}">
                  <asvg:svgBlip xmlns:asvg="http://schemas.microsoft.com/office/drawing/2016/SVG/main" r:embed="rId2"/>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29" name="Freeform: Shape 28">
            <a:extLst>
              <a:ext uri="{FF2B5EF4-FFF2-40B4-BE49-F238E27FC236}">
                <a16:creationId xmlns:a16="http://schemas.microsoft.com/office/drawing/2014/main" id="{55D08113-30AD-22A7-F4C8-083EDCD7066B}"/>
              </a:ext>
            </a:extLst>
          </p:cNvPr>
          <p:cNvSpPr/>
          <p:nvPr/>
        </p:nvSpPr>
        <p:spPr>
          <a:xfrm>
            <a:off x="1394657" y="1399871"/>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Settlement</a:t>
            </a:r>
            <a:endParaRPr lang="en-AU" sz="1600" kern="1200" dirty="0">
              <a:latin typeface="Century Gothic" panose="020B0502020202020204" pitchFamily="34" charset="0"/>
            </a:endParaRPr>
          </a:p>
        </p:txBody>
      </p:sp>
      <p:sp>
        <p:nvSpPr>
          <p:cNvPr id="31" name="Freeform: Shape 30">
            <a:extLst>
              <a:ext uri="{FF2B5EF4-FFF2-40B4-BE49-F238E27FC236}">
                <a16:creationId xmlns:a16="http://schemas.microsoft.com/office/drawing/2014/main" id="{9611C48E-FFCC-FE5C-F1C9-390EF17792B4}"/>
              </a:ext>
            </a:extLst>
          </p:cNvPr>
          <p:cNvSpPr/>
          <p:nvPr/>
        </p:nvSpPr>
        <p:spPr>
          <a:xfrm>
            <a:off x="3232873" y="1399871"/>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A commercial risk decision</a:t>
            </a:r>
            <a:endParaRPr lang="en-AU" sz="1600"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“No admission</a:t>
            </a:r>
            <a:r>
              <a:rPr lang="en-AU" sz="1600" kern="1200" dirty="0">
                <a:effectLst/>
                <a:latin typeface="Century Gothic" panose="020B0502020202020204" pitchFamily="34" charset="0"/>
              </a:rPr>
              <a:t>” ≠ no fault</a:t>
            </a:r>
            <a:endParaRPr lang="en-AU" sz="1600" kern="1200" dirty="0">
              <a:latin typeface="Century Gothic" panose="020B0502020202020204" pitchFamily="34" charset="0"/>
            </a:endParaRPr>
          </a:p>
        </p:txBody>
      </p:sp>
      <p:sp>
        <p:nvSpPr>
          <p:cNvPr id="32" name="Freeform: Shape 31">
            <a:extLst>
              <a:ext uri="{FF2B5EF4-FFF2-40B4-BE49-F238E27FC236}">
                <a16:creationId xmlns:a16="http://schemas.microsoft.com/office/drawing/2014/main" id="{9DE22093-768F-2C37-6582-3CF21A4168AF}"/>
              </a:ext>
            </a:extLst>
          </p:cNvPr>
          <p:cNvSpPr/>
          <p:nvPr/>
        </p:nvSpPr>
        <p:spPr>
          <a:xfrm>
            <a:off x="2471087" y="2736206"/>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Onus of proof + Scrutiny</a:t>
            </a:r>
            <a:endParaRPr lang="en-AU" sz="1600" kern="1200" dirty="0">
              <a:latin typeface="Century Gothic" panose="020B0502020202020204" pitchFamily="34" charset="0"/>
            </a:endParaRPr>
          </a:p>
        </p:txBody>
      </p:sp>
      <p:sp>
        <p:nvSpPr>
          <p:cNvPr id="33" name="Freeform: Shape 32">
            <a:extLst>
              <a:ext uri="{FF2B5EF4-FFF2-40B4-BE49-F238E27FC236}">
                <a16:creationId xmlns:a16="http://schemas.microsoft.com/office/drawing/2014/main" id="{8151E07B-C289-E004-8C33-07A7525C90D9}"/>
              </a:ext>
            </a:extLst>
          </p:cNvPr>
          <p:cNvSpPr/>
          <p:nvPr/>
        </p:nvSpPr>
        <p:spPr>
          <a:xfrm>
            <a:off x="4309302" y="2736206"/>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Onus of proof by claimants (plaintiffs/class members)</a:t>
            </a:r>
          </a:p>
          <a:p>
            <a:pPr marL="171450" lvl="1" indent="-171450" algn="l" defTabSz="711200">
              <a:lnSpc>
                <a:spcPct val="90000"/>
              </a:lnSpc>
              <a:spcBef>
                <a:spcPct val="0"/>
              </a:spcBef>
              <a:spcAft>
                <a:spcPct val="15000"/>
              </a:spcAft>
              <a:buChar char="•"/>
            </a:pPr>
            <a:r>
              <a:rPr lang="en-AU" sz="1600" dirty="0">
                <a:latin typeface="Century Gothic" panose="020B0502020202020204" pitchFamily="34" charset="0"/>
              </a:rPr>
              <a:t>Scrutiny by court</a:t>
            </a:r>
            <a:endParaRPr lang="en-AU" sz="1600" kern="1200" dirty="0">
              <a:latin typeface="Century Gothic" panose="020B0502020202020204" pitchFamily="34" charset="0"/>
            </a:endParaRPr>
          </a:p>
        </p:txBody>
      </p:sp>
      <p:sp>
        <p:nvSpPr>
          <p:cNvPr id="34" name="Freeform: Shape 33">
            <a:extLst>
              <a:ext uri="{FF2B5EF4-FFF2-40B4-BE49-F238E27FC236}">
                <a16:creationId xmlns:a16="http://schemas.microsoft.com/office/drawing/2014/main" id="{DACFB248-A3AC-E513-FF8C-16528560E4C9}"/>
              </a:ext>
            </a:extLst>
          </p:cNvPr>
          <p:cNvSpPr/>
          <p:nvPr/>
        </p:nvSpPr>
        <p:spPr>
          <a:xfrm>
            <a:off x="2471087" y="4279273"/>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Remediation for members</a:t>
            </a:r>
            <a:endParaRPr lang="en-AU" sz="1600" kern="1200" dirty="0">
              <a:latin typeface="Century Gothic" panose="020B0502020202020204" pitchFamily="34" charset="0"/>
            </a:endParaRPr>
          </a:p>
        </p:txBody>
      </p:sp>
      <p:sp>
        <p:nvSpPr>
          <p:cNvPr id="35" name="Freeform: Shape 34">
            <a:extLst>
              <a:ext uri="{FF2B5EF4-FFF2-40B4-BE49-F238E27FC236}">
                <a16:creationId xmlns:a16="http://schemas.microsoft.com/office/drawing/2014/main" id="{688285C4-10AA-ED48-904F-471C2881547E}"/>
              </a:ext>
            </a:extLst>
          </p:cNvPr>
          <p:cNvSpPr/>
          <p:nvPr/>
        </p:nvSpPr>
        <p:spPr>
          <a:xfrm>
            <a:off x="4309302" y="4279273"/>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&lt;100%</a:t>
            </a:r>
            <a:endParaRPr lang="en-AU" sz="1600" kern="1200" dirty="0">
              <a:latin typeface="Century Gothic" panose="020B0502020202020204" pitchFamily="34" charset="0"/>
            </a:endParaRPr>
          </a:p>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Need to minus deductions</a:t>
            </a:r>
            <a:endParaRPr lang="en-AU" sz="1600" kern="1200" dirty="0">
              <a:latin typeface="Century Gothic" panose="020B0502020202020204" pitchFamily="34" charset="0"/>
            </a:endParaRPr>
          </a:p>
        </p:txBody>
      </p:sp>
      <p:sp>
        <p:nvSpPr>
          <p:cNvPr id="36" name="Freeform: Shape 35">
            <a:extLst>
              <a:ext uri="{FF2B5EF4-FFF2-40B4-BE49-F238E27FC236}">
                <a16:creationId xmlns:a16="http://schemas.microsoft.com/office/drawing/2014/main" id="{AB4CCBE2-FEA8-D750-C6F8-EB69C1DAAA47}"/>
              </a:ext>
            </a:extLst>
          </p:cNvPr>
          <p:cNvSpPr/>
          <p:nvPr/>
        </p:nvSpPr>
        <p:spPr>
          <a:xfrm>
            <a:off x="1394657" y="5615608"/>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Funding of settlement &amp; </a:t>
            </a:r>
            <a:r>
              <a:rPr lang="en-US" sz="1600" kern="1200" dirty="0" err="1">
                <a:latin typeface="Century Gothic" panose="020B0502020202020204" pitchFamily="34" charset="0"/>
              </a:rPr>
              <a:t>defence</a:t>
            </a:r>
            <a:r>
              <a:rPr lang="en-US" sz="1600" kern="1200" dirty="0">
                <a:latin typeface="Century Gothic" panose="020B0502020202020204" pitchFamily="34" charset="0"/>
              </a:rPr>
              <a:t> cost</a:t>
            </a:r>
            <a:endParaRPr lang="en-AU" sz="1600" kern="1200" dirty="0">
              <a:latin typeface="Century Gothic" panose="020B0502020202020204" pitchFamily="34" charset="0"/>
            </a:endParaRPr>
          </a:p>
        </p:txBody>
      </p:sp>
      <p:sp>
        <p:nvSpPr>
          <p:cNvPr id="37" name="Freeform: Shape 36">
            <a:extLst>
              <a:ext uri="{FF2B5EF4-FFF2-40B4-BE49-F238E27FC236}">
                <a16:creationId xmlns:a16="http://schemas.microsoft.com/office/drawing/2014/main" id="{BC3D5219-7CBA-4DCA-500E-E4C3531910B5}"/>
              </a:ext>
            </a:extLst>
          </p:cNvPr>
          <p:cNvSpPr/>
          <p:nvPr/>
        </p:nvSpPr>
        <p:spPr>
          <a:xfrm>
            <a:off x="3232873" y="5615608"/>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effectLst/>
                <a:latin typeface="Century Gothic" panose="020B0502020202020204" pitchFamily="34" charset="0"/>
              </a:rPr>
              <a:t>Indirectly by members through member reserves or by shareholders </a:t>
            </a:r>
            <a:r>
              <a:rPr lang="en-US" sz="1600" dirty="0">
                <a:latin typeface="Century Gothic" panose="020B0502020202020204" pitchFamily="34" charset="0"/>
              </a:rPr>
              <a:t>(if applicable)</a:t>
            </a:r>
            <a:endParaRPr lang="en-AU" sz="1600" kern="1200" dirty="0">
              <a:latin typeface="Century Gothic" panose="020B0502020202020204" pitchFamily="34" charset="0"/>
            </a:endParaRPr>
          </a:p>
        </p:txBody>
      </p:sp>
      <p:sp>
        <p:nvSpPr>
          <p:cNvPr id="42" name="Freeform: Shape 41">
            <a:extLst>
              <a:ext uri="{FF2B5EF4-FFF2-40B4-BE49-F238E27FC236}">
                <a16:creationId xmlns:a16="http://schemas.microsoft.com/office/drawing/2014/main" id="{44AEFE3C-9FBD-80DA-DA83-50907A3D91E2}"/>
              </a:ext>
            </a:extLst>
          </p:cNvPr>
          <p:cNvSpPr/>
          <p:nvPr/>
        </p:nvSpPr>
        <p:spPr>
          <a:xfrm rot="3683489">
            <a:off x="6782059" y="5216184"/>
            <a:ext cx="1006253" cy="61678"/>
          </a:xfrm>
          <a:custGeom>
            <a:avLst/>
            <a:gdLst/>
            <a:ahLst/>
            <a:cxnLst/>
            <a:rect l="0" t="0" r="0" b="0"/>
            <a:pathLst>
              <a:path>
                <a:moveTo>
                  <a:pt x="0" y="22104"/>
                </a:moveTo>
                <a:lnTo>
                  <a:pt x="1006253"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43" name="Freeform: Shape 42">
            <a:extLst>
              <a:ext uri="{FF2B5EF4-FFF2-40B4-BE49-F238E27FC236}">
                <a16:creationId xmlns:a16="http://schemas.microsoft.com/office/drawing/2014/main" id="{7C00F7FA-D34A-CA9F-F9F9-3FF617653109}"/>
              </a:ext>
            </a:extLst>
          </p:cNvPr>
          <p:cNvSpPr/>
          <p:nvPr/>
        </p:nvSpPr>
        <p:spPr>
          <a:xfrm rot="1312800">
            <a:off x="7356111" y="4498991"/>
            <a:ext cx="1002437" cy="44208"/>
          </a:xfrm>
          <a:custGeom>
            <a:avLst/>
            <a:gdLst/>
            <a:ahLst/>
            <a:cxnLst/>
            <a:rect l="0" t="0" r="0" b="0"/>
            <a:pathLst>
              <a:path>
                <a:moveTo>
                  <a:pt x="0" y="22104"/>
                </a:moveTo>
                <a:lnTo>
                  <a:pt x="718499"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44" name="Freeform: Shape 43">
            <a:extLst>
              <a:ext uri="{FF2B5EF4-FFF2-40B4-BE49-F238E27FC236}">
                <a16:creationId xmlns:a16="http://schemas.microsoft.com/office/drawing/2014/main" id="{06351388-36E7-C10D-F8A1-AB654F55A3AF}"/>
              </a:ext>
            </a:extLst>
          </p:cNvPr>
          <p:cNvSpPr/>
          <p:nvPr/>
        </p:nvSpPr>
        <p:spPr>
          <a:xfrm rot="20287200">
            <a:off x="7356111" y="3670048"/>
            <a:ext cx="1002437" cy="44208"/>
          </a:xfrm>
          <a:custGeom>
            <a:avLst/>
            <a:gdLst/>
            <a:ahLst/>
            <a:cxnLst/>
            <a:rect l="0" t="0" r="0" b="0"/>
            <a:pathLst>
              <a:path>
                <a:moveTo>
                  <a:pt x="0" y="22104"/>
                </a:moveTo>
                <a:lnTo>
                  <a:pt x="718499"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45" name="Freeform: Shape 44">
            <a:extLst>
              <a:ext uri="{FF2B5EF4-FFF2-40B4-BE49-F238E27FC236}">
                <a16:creationId xmlns:a16="http://schemas.microsoft.com/office/drawing/2014/main" id="{999B48D8-38E6-CC7F-B364-9C24C6208BA8}"/>
              </a:ext>
            </a:extLst>
          </p:cNvPr>
          <p:cNvSpPr/>
          <p:nvPr/>
        </p:nvSpPr>
        <p:spPr>
          <a:xfrm rot="17916511">
            <a:off x="6782059" y="2935385"/>
            <a:ext cx="1006253" cy="61678"/>
          </a:xfrm>
          <a:custGeom>
            <a:avLst/>
            <a:gdLst/>
            <a:ahLst/>
            <a:cxnLst/>
            <a:rect l="0" t="0" r="0" b="0"/>
            <a:pathLst>
              <a:path>
                <a:moveTo>
                  <a:pt x="0" y="22104"/>
                </a:moveTo>
                <a:lnTo>
                  <a:pt x="1006253" y="22104"/>
                </a:lnTo>
              </a:path>
            </a:pathLst>
          </a:custGeom>
          <a:noFill/>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47" name="Freeform: Shape 46">
            <a:extLst>
              <a:ext uri="{FF2B5EF4-FFF2-40B4-BE49-F238E27FC236}">
                <a16:creationId xmlns:a16="http://schemas.microsoft.com/office/drawing/2014/main" id="{6EAB7046-BE8E-E94A-A3AB-8A695EA8D4CA}"/>
              </a:ext>
            </a:extLst>
          </p:cNvPr>
          <p:cNvSpPr/>
          <p:nvPr/>
        </p:nvSpPr>
        <p:spPr>
          <a:xfrm>
            <a:off x="7185826" y="1399871"/>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Civil penalties</a:t>
            </a:r>
            <a:endParaRPr lang="en-AU" sz="1600" kern="1200" dirty="0">
              <a:latin typeface="Century Gothic" panose="020B0502020202020204" pitchFamily="34" charset="0"/>
            </a:endParaRPr>
          </a:p>
        </p:txBody>
      </p:sp>
      <p:sp>
        <p:nvSpPr>
          <p:cNvPr id="48" name="Freeform: Shape 47">
            <a:extLst>
              <a:ext uri="{FF2B5EF4-FFF2-40B4-BE49-F238E27FC236}">
                <a16:creationId xmlns:a16="http://schemas.microsoft.com/office/drawing/2014/main" id="{39318DD4-13E0-5C9F-9A78-8721735CF249}"/>
              </a:ext>
            </a:extLst>
          </p:cNvPr>
          <p:cNvSpPr/>
          <p:nvPr/>
        </p:nvSpPr>
        <p:spPr>
          <a:xfrm>
            <a:off x="9024042" y="1399871"/>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dirty="0">
                <a:latin typeface="Century Gothic" panose="020B0502020202020204" pitchFamily="34" charset="0"/>
              </a:rPr>
              <a:t>Court outcome</a:t>
            </a:r>
            <a:endParaRPr lang="en-AU" sz="1600" kern="1200" dirty="0">
              <a:latin typeface="Century Gothic" panose="020B0502020202020204" pitchFamily="34" charset="0"/>
            </a:endParaRPr>
          </a:p>
        </p:txBody>
      </p:sp>
      <p:sp>
        <p:nvSpPr>
          <p:cNvPr id="49" name="Freeform: Shape 48">
            <a:extLst>
              <a:ext uri="{FF2B5EF4-FFF2-40B4-BE49-F238E27FC236}">
                <a16:creationId xmlns:a16="http://schemas.microsoft.com/office/drawing/2014/main" id="{B9CF2DB4-DA47-4C8C-2FC7-68D0FD87B488}"/>
              </a:ext>
            </a:extLst>
          </p:cNvPr>
          <p:cNvSpPr/>
          <p:nvPr/>
        </p:nvSpPr>
        <p:spPr>
          <a:xfrm>
            <a:off x="8262256" y="2736206"/>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Onus of proof + Scrutiny</a:t>
            </a:r>
            <a:endParaRPr lang="en-AU" sz="1600" kern="1200" dirty="0">
              <a:latin typeface="Century Gothic" panose="020B0502020202020204" pitchFamily="34" charset="0"/>
            </a:endParaRPr>
          </a:p>
        </p:txBody>
      </p:sp>
      <p:sp>
        <p:nvSpPr>
          <p:cNvPr id="50" name="Freeform: Shape 49">
            <a:extLst>
              <a:ext uri="{FF2B5EF4-FFF2-40B4-BE49-F238E27FC236}">
                <a16:creationId xmlns:a16="http://schemas.microsoft.com/office/drawing/2014/main" id="{17EC3872-7902-0CAE-FCE4-4E33A3E3C561}"/>
              </a:ext>
            </a:extLst>
          </p:cNvPr>
          <p:cNvSpPr/>
          <p:nvPr/>
        </p:nvSpPr>
        <p:spPr>
          <a:xfrm>
            <a:off x="10100471" y="2736206"/>
            <a:ext cx="2091529"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dirty="0">
                <a:latin typeface="Century Gothic" panose="020B0502020202020204" pitchFamily="34" charset="0"/>
              </a:rPr>
              <a:t>On the</a:t>
            </a:r>
            <a:r>
              <a:rPr lang="en-US" sz="1600" kern="1200" dirty="0">
                <a:latin typeface="Century Gothic" panose="020B0502020202020204" pitchFamily="34" charset="0"/>
              </a:rPr>
              <a:t> trustee</a:t>
            </a:r>
          </a:p>
          <a:p>
            <a:pPr marL="171450" lvl="1" indent="-171450" defTabSz="711200">
              <a:lnSpc>
                <a:spcPct val="90000"/>
              </a:lnSpc>
              <a:spcBef>
                <a:spcPct val="0"/>
              </a:spcBef>
              <a:spcAft>
                <a:spcPct val="15000"/>
              </a:spcAft>
              <a:buFontTx/>
              <a:buChar char="•"/>
            </a:pPr>
            <a:r>
              <a:rPr lang="en-AU" sz="1600" dirty="0">
                <a:latin typeface="Century Gothic" panose="020B0502020202020204" pitchFamily="34" charset="0"/>
              </a:rPr>
              <a:t>Scrutiny by </a:t>
            </a:r>
            <a:r>
              <a:rPr lang="en-US" sz="1600" dirty="0">
                <a:latin typeface="Century Gothic" panose="020B0502020202020204" pitchFamily="34" charset="0"/>
              </a:rPr>
              <a:t>regulator + court, if litigated</a:t>
            </a:r>
            <a:endParaRPr lang="en-AU" sz="1600" kern="1200" dirty="0">
              <a:latin typeface="Century Gothic" panose="020B0502020202020204" pitchFamily="34" charset="0"/>
            </a:endParaRPr>
          </a:p>
        </p:txBody>
      </p:sp>
      <p:sp>
        <p:nvSpPr>
          <p:cNvPr id="51" name="Freeform: Shape 50">
            <a:extLst>
              <a:ext uri="{FF2B5EF4-FFF2-40B4-BE49-F238E27FC236}">
                <a16:creationId xmlns:a16="http://schemas.microsoft.com/office/drawing/2014/main" id="{D75D0933-656B-3E0F-0BEB-B7CA90531077}"/>
              </a:ext>
            </a:extLst>
          </p:cNvPr>
          <p:cNvSpPr/>
          <p:nvPr/>
        </p:nvSpPr>
        <p:spPr>
          <a:xfrm>
            <a:off x="8262256" y="4279273"/>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Remediation for members</a:t>
            </a:r>
            <a:endParaRPr lang="en-AU" sz="1600" kern="1200" dirty="0">
              <a:latin typeface="Century Gothic" panose="020B0502020202020204" pitchFamily="34" charset="0"/>
            </a:endParaRPr>
          </a:p>
        </p:txBody>
      </p:sp>
      <p:sp>
        <p:nvSpPr>
          <p:cNvPr id="52" name="Freeform: Shape 51">
            <a:extLst>
              <a:ext uri="{FF2B5EF4-FFF2-40B4-BE49-F238E27FC236}">
                <a16:creationId xmlns:a16="http://schemas.microsoft.com/office/drawing/2014/main" id="{9E9E6F04-463D-473D-8D05-C5A641D380CB}"/>
              </a:ext>
            </a:extLst>
          </p:cNvPr>
          <p:cNvSpPr/>
          <p:nvPr/>
        </p:nvSpPr>
        <p:spPr>
          <a:xfrm>
            <a:off x="10100471" y="4279273"/>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entury Gothic" panose="020B0502020202020204" pitchFamily="34" charset="0"/>
              </a:rPr>
              <a:t>Usually at 100%</a:t>
            </a:r>
            <a:endParaRPr lang="en-AU" sz="1600" kern="1200" dirty="0">
              <a:latin typeface="Century Gothic" panose="020B0502020202020204" pitchFamily="34" charset="0"/>
            </a:endParaRPr>
          </a:p>
        </p:txBody>
      </p:sp>
      <p:sp>
        <p:nvSpPr>
          <p:cNvPr id="53" name="Freeform: Shape 52">
            <a:extLst>
              <a:ext uri="{FF2B5EF4-FFF2-40B4-BE49-F238E27FC236}">
                <a16:creationId xmlns:a16="http://schemas.microsoft.com/office/drawing/2014/main" id="{8ABC3128-5866-2933-FE4F-6B30586B68F8}"/>
              </a:ext>
            </a:extLst>
          </p:cNvPr>
          <p:cNvSpPr/>
          <p:nvPr/>
        </p:nvSpPr>
        <p:spPr>
          <a:xfrm>
            <a:off x="7185826" y="5615608"/>
            <a:ext cx="1671104" cy="1197768"/>
          </a:xfrm>
          <a:custGeom>
            <a:avLst/>
            <a:gdLst>
              <a:gd name="csX0" fmla="*/ 0 w 1197768"/>
              <a:gd name="csY0" fmla="*/ 199632 h 1197768"/>
              <a:gd name="csX1" fmla="*/ 199632 w 1197768"/>
              <a:gd name="csY1" fmla="*/ 0 h 1197768"/>
              <a:gd name="csX2" fmla="*/ 998136 w 1197768"/>
              <a:gd name="csY2" fmla="*/ 0 h 1197768"/>
              <a:gd name="csX3" fmla="*/ 1197768 w 1197768"/>
              <a:gd name="csY3" fmla="*/ 199632 h 1197768"/>
              <a:gd name="csX4" fmla="*/ 1197768 w 1197768"/>
              <a:gd name="csY4" fmla="*/ 998136 h 1197768"/>
              <a:gd name="csX5" fmla="*/ 998136 w 1197768"/>
              <a:gd name="csY5" fmla="*/ 1197768 h 1197768"/>
              <a:gd name="csX6" fmla="*/ 199632 w 1197768"/>
              <a:gd name="csY6" fmla="*/ 1197768 h 1197768"/>
              <a:gd name="csX7" fmla="*/ 0 w 1197768"/>
              <a:gd name="csY7" fmla="*/ 998136 h 1197768"/>
              <a:gd name="csX8" fmla="*/ 0 w 1197768"/>
              <a:gd name="csY8" fmla="*/ 199632 h 1197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7768" h="1197768">
                <a:moveTo>
                  <a:pt x="0" y="199632"/>
                </a:moveTo>
                <a:cubicBezTo>
                  <a:pt x="0" y="89378"/>
                  <a:pt x="89378" y="0"/>
                  <a:pt x="199632" y="0"/>
                </a:cubicBezTo>
                <a:lnTo>
                  <a:pt x="998136" y="0"/>
                </a:lnTo>
                <a:cubicBezTo>
                  <a:pt x="1108390" y="0"/>
                  <a:pt x="1197768" y="89378"/>
                  <a:pt x="1197768" y="199632"/>
                </a:cubicBezTo>
                <a:lnTo>
                  <a:pt x="1197768" y="998136"/>
                </a:lnTo>
                <a:cubicBezTo>
                  <a:pt x="1197768" y="1108390"/>
                  <a:pt x="1108390" y="1197768"/>
                  <a:pt x="998136" y="1197768"/>
                </a:cubicBezTo>
                <a:lnTo>
                  <a:pt x="199632" y="1197768"/>
                </a:lnTo>
                <a:cubicBezTo>
                  <a:pt x="89378" y="1197768"/>
                  <a:pt x="0" y="1108390"/>
                  <a:pt x="0" y="998136"/>
                </a:cubicBezTo>
                <a:lnTo>
                  <a:pt x="0" y="19963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8630" tIns="68630" rIns="68630" bIns="6863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panose="020B0502020202020204" pitchFamily="34" charset="0"/>
              </a:rPr>
              <a:t>Funding of penalties &amp; </a:t>
            </a:r>
            <a:r>
              <a:rPr lang="en-US" sz="1600" kern="1200" dirty="0" err="1">
                <a:latin typeface="Century Gothic" panose="020B0502020202020204" pitchFamily="34" charset="0"/>
              </a:rPr>
              <a:t>defence</a:t>
            </a:r>
            <a:r>
              <a:rPr lang="en-US" sz="1600" kern="1200" dirty="0">
                <a:latin typeface="Century Gothic" panose="020B0502020202020204" pitchFamily="34" charset="0"/>
              </a:rPr>
              <a:t> cost</a:t>
            </a:r>
            <a:endParaRPr lang="en-AU" sz="1600" kern="1200" dirty="0">
              <a:latin typeface="Century Gothic" panose="020B0502020202020204" pitchFamily="34" charset="0"/>
            </a:endParaRPr>
          </a:p>
        </p:txBody>
      </p:sp>
      <p:sp>
        <p:nvSpPr>
          <p:cNvPr id="54" name="Freeform: Shape 53">
            <a:extLst>
              <a:ext uri="{FF2B5EF4-FFF2-40B4-BE49-F238E27FC236}">
                <a16:creationId xmlns:a16="http://schemas.microsoft.com/office/drawing/2014/main" id="{C4D4ADD7-3B59-96C2-F04E-ACF3A93E7381}"/>
              </a:ext>
            </a:extLst>
          </p:cNvPr>
          <p:cNvSpPr/>
          <p:nvPr/>
        </p:nvSpPr>
        <p:spPr>
          <a:xfrm>
            <a:off x="9024042" y="5615608"/>
            <a:ext cx="2506658" cy="1197768"/>
          </a:xfrm>
          <a:custGeom>
            <a:avLst/>
            <a:gdLst>
              <a:gd name="csX0" fmla="*/ 0 w 1796653"/>
              <a:gd name="csY0" fmla="*/ 0 h 1197768"/>
              <a:gd name="csX1" fmla="*/ 1796653 w 1796653"/>
              <a:gd name="csY1" fmla="*/ 0 h 1197768"/>
              <a:gd name="csX2" fmla="*/ 1796653 w 1796653"/>
              <a:gd name="csY2" fmla="*/ 1197768 h 1197768"/>
              <a:gd name="csX3" fmla="*/ 0 w 1796653"/>
              <a:gd name="csY3" fmla="*/ 1197768 h 1197768"/>
              <a:gd name="csX4" fmla="*/ 0 w 1796653"/>
              <a:gd name="csY4" fmla="*/ 0 h 1197768"/>
            </a:gdLst>
            <a:ahLst/>
            <a:cxnLst>
              <a:cxn ang="0">
                <a:pos x="csX0" y="csY0"/>
              </a:cxn>
              <a:cxn ang="0">
                <a:pos x="csX1" y="csY1"/>
              </a:cxn>
              <a:cxn ang="0">
                <a:pos x="csX2" y="csY2"/>
              </a:cxn>
              <a:cxn ang="0">
                <a:pos x="csX3" y="csY3"/>
              </a:cxn>
              <a:cxn ang="0">
                <a:pos x="csX4" y="csY4"/>
              </a:cxn>
            </a:cxnLst>
            <a:rect l="l" t="t" r="r" b="b"/>
            <a:pathLst>
              <a:path w="1796653" h="1197768">
                <a:moveTo>
                  <a:pt x="0" y="0"/>
                </a:moveTo>
                <a:lnTo>
                  <a:pt x="1796653" y="0"/>
                </a:lnTo>
                <a:lnTo>
                  <a:pt x="1796653" y="1197768"/>
                </a:lnTo>
                <a:lnTo>
                  <a:pt x="0" y="11977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effectLst/>
                <a:latin typeface="Century Gothic" panose="020B0502020202020204" pitchFamily="34" charset="0"/>
              </a:rPr>
              <a:t>Often indirectly by members through member reserves</a:t>
            </a:r>
            <a:endParaRPr lang="en-AU" sz="1600" kern="1200" dirty="0">
              <a:latin typeface="Century Gothic" panose="020B0502020202020204" pitchFamily="34" charset="0"/>
            </a:endParaRPr>
          </a:p>
        </p:txBody>
      </p:sp>
      <p:pic>
        <p:nvPicPr>
          <p:cNvPr id="56" name="Graphic 55" descr="Judge male with solid fill">
            <a:extLst>
              <a:ext uri="{FF2B5EF4-FFF2-40B4-BE49-F238E27FC236}">
                <a16:creationId xmlns:a16="http://schemas.microsoft.com/office/drawing/2014/main" id="{E01547B9-F6AD-D320-5385-2B00EBD563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58760" y="3504187"/>
            <a:ext cx="914400" cy="914400"/>
          </a:xfrm>
          <a:prstGeom prst="rect">
            <a:avLst/>
          </a:prstGeom>
        </p:spPr>
      </p:pic>
      <p:sp>
        <p:nvSpPr>
          <p:cNvPr id="57" name="TextBox 56">
            <a:extLst>
              <a:ext uri="{FF2B5EF4-FFF2-40B4-BE49-F238E27FC236}">
                <a16:creationId xmlns:a16="http://schemas.microsoft.com/office/drawing/2014/main" id="{03164F4D-D756-74E3-1D9E-160902976967}"/>
              </a:ext>
            </a:extLst>
          </p:cNvPr>
          <p:cNvSpPr txBox="1"/>
          <p:nvPr/>
        </p:nvSpPr>
        <p:spPr>
          <a:xfrm>
            <a:off x="7120024" y="718491"/>
            <a:ext cx="3955568" cy="723564"/>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2800" b="1" i="0" dirty="0">
                <a:solidFill>
                  <a:schemeClr val="accent2"/>
                </a:solidFill>
                <a:effectLst/>
                <a:latin typeface="Century Gothic" panose="020B0502020202020204" pitchFamily="34" charset="0"/>
                <a:ea typeface="+mj-ea"/>
                <a:cs typeface="+mj-cs"/>
              </a:rPr>
              <a:t>Regulator actions </a:t>
            </a:r>
          </a:p>
        </p:txBody>
      </p:sp>
      <p:sp>
        <p:nvSpPr>
          <p:cNvPr id="58" name="TextBox 57">
            <a:extLst>
              <a:ext uri="{FF2B5EF4-FFF2-40B4-BE49-F238E27FC236}">
                <a16:creationId xmlns:a16="http://schemas.microsoft.com/office/drawing/2014/main" id="{A1A056BB-B15C-159B-BF60-FE6B031F0091}"/>
              </a:ext>
            </a:extLst>
          </p:cNvPr>
          <p:cNvSpPr txBox="1"/>
          <p:nvPr/>
        </p:nvSpPr>
        <p:spPr>
          <a:xfrm>
            <a:off x="1394657" y="718490"/>
            <a:ext cx="3955568" cy="694285"/>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2800" b="1" i="0" dirty="0">
                <a:solidFill>
                  <a:srgbClr val="C00000"/>
                </a:solidFill>
                <a:effectLst/>
                <a:latin typeface="Century Gothic" panose="020B0502020202020204" pitchFamily="34" charset="0"/>
                <a:ea typeface="+mj-ea"/>
                <a:cs typeface="+mj-cs"/>
              </a:rPr>
              <a:t>Class actions </a:t>
            </a:r>
          </a:p>
        </p:txBody>
      </p:sp>
      <p:sp>
        <p:nvSpPr>
          <p:cNvPr id="59" name="Footer Placeholder 4">
            <a:extLst>
              <a:ext uri="{FF2B5EF4-FFF2-40B4-BE49-F238E27FC236}">
                <a16:creationId xmlns:a16="http://schemas.microsoft.com/office/drawing/2014/main" id="{B05BAAF9-40D9-CE30-D8BE-2F8BB9D85738}"/>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62" name="Slide Number Placeholder 7">
            <a:extLst>
              <a:ext uri="{FF2B5EF4-FFF2-40B4-BE49-F238E27FC236}">
                <a16:creationId xmlns:a16="http://schemas.microsoft.com/office/drawing/2014/main" id="{6037353E-2A76-FED9-7287-427F8605BDA8}"/>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28</a:t>
            </a:fld>
            <a:endParaRPr lang="en-US" dirty="0"/>
          </a:p>
        </p:txBody>
      </p:sp>
    </p:spTree>
    <p:extLst>
      <p:ext uri="{BB962C8B-B14F-4D97-AF65-F5344CB8AC3E}">
        <p14:creationId xmlns:p14="http://schemas.microsoft.com/office/powerpoint/2010/main" val="34744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27" grpId="0" animBg="1"/>
      <p:bldP spid="28" grpId="0" animBg="1"/>
      <p:bldP spid="29" grpId="0" animBg="1"/>
      <p:bldP spid="31" grpId="0"/>
      <p:bldP spid="32" grpId="0" animBg="1"/>
      <p:bldP spid="33" grpId="0"/>
      <p:bldP spid="34" grpId="0" animBg="1"/>
      <p:bldP spid="35" grpId="0"/>
      <p:bldP spid="36" grpId="0" animBg="1"/>
      <p:bldP spid="37" grpId="0"/>
      <p:bldP spid="42" grpId="0" animBg="1"/>
      <p:bldP spid="43" grpId="0" animBg="1"/>
      <p:bldP spid="44" grpId="0" animBg="1"/>
      <p:bldP spid="45" grpId="0" animBg="1"/>
      <p:bldP spid="47" grpId="0" animBg="1"/>
      <p:bldP spid="48" grpId="0"/>
      <p:bldP spid="49" grpId="0" animBg="1"/>
      <p:bldP spid="50" grpId="0"/>
      <p:bldP spid="51" grpId="0" animBg="1"/>
      <p:bldP spid="52" grpId="0"/>
      <p:bldP spid="53" grpId="0" animBg="1"/>
      <p:bldP spid="54" grpId="0"/>
      <p:bldP spid="57" grpId="0"/>
      <p:bldP spid="5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D3F90-0A48-AE74-E2FC-A927406CEBD6}"/>
            </a:ext>
          </a:extLst>
        </p:cNvPr>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BC0E006B-B754-A36B-0067-BFE969297F2F}"/>
              </a:ext>
            </a:extLst>
          </p:cNvPr>
          <p:cNvSpPr/>
          <p:nvPr/>
        </p:nvSpPr>
        <p:spPr>
          <a:xfrm>
            <a:off x="9246218" y="1941186"/>
            <a:ext cx="2945782" cy="363070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ct val="0"/>
              </a:spcBef>
              <a:spcAft>
                <a:spcPts val="1200"/>
              </a:spcAft>
            </a:pPr>
            <a:r>
              <a:rPr lang="en-US" sz="2000" b="1" dirty="0">
                <a:solidFill>
                  <a:schemeClr val="accent3"/>
                </a:solidFill>
                <a:latin typeface="Century Gothic" panose="020B0502020202020204" pitchFamily="34" charset="0"/>
              </a:rPr>
              <a:t>Every successful class action should have been a regulator action</a:t>
            </a:r>
          </a:p>
          <a:p>
            <a:pPr>
              <a:spcBef>
                <a:spcPct val="0"/>
              </a:spcBef>
              <a:spcAft>
                <a:spcPts val="1200"/>
              </a:spcAft>
            </a:pPr>
            <a:endParaRPr lang="en-US" sz="2000" b="1" dirty="0">
              <a:solidFill>
                <a:schemeClr val="accent3"/>
              </a:solidFill>
              <a:latin typeface="Century Gothic" panose="020B0502020202020204" pitchFamily="34" charset="0"/>
            </a:endParaRPr>
          </a:p>
          <a:p>
            <a:pPr>
              <a:spcBef>
                <a:spcPts val="1200"/>
              </a:spcBef>
              <a:spcAft>
                <a:spcPts val="1200"/>
              </a:spcAft>
            </a:pPr>
            <a:r>
              <a:rPr lang="en-US" sz="2000" b="1" dirty="0">
                <a:solidFill>
                  <a:schemeClr val="accent3"/>
                </a:solidFill>
                <a:latin typeface="Century Gothic" panose="020B0502020202020204" pitchFamily="34" charset="0"/>
              </a:rPr>
              <a:t>Is class action a measure of the effectiveness of the regulators?</a:t>
            </a:r>
          </a:p>
        </p:txBody>
      </p:sp>
      <p:sp>
        <p:nvSpPr>
          <p:cNvPr id="5" name="Footer Placeholder 4">
            <a:extLst>
              <a:ext uri="{FF2B5EF4-FFF2-40B4-BE49-F238E27FC236}">
                <a16:creationId xmlns:a16="http://schemas.microsoft.com/office/drawing/2014/main" id="{249CB99B-894E-EB9D-E11C-E530EDDA89B8}"/>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30" name="Footer Placeholder 4">
            <a:extLst>
              <a:ext uri="{FF2B5EF4-FFF2-40B4-BE49-F238E27FC236}">
                <a16:creationId xmlns:a16="http://schemas.microsoft.com/office/drawing/2014/main" id="{473DCD9B-FDB6-5D38-D02F-8C1C253B9D07}"/>
              </a:ext>
            </a:extLst>
          </p:cNvPr>
          <p:cNvSpPr txBox="1">
            <a:spLocks/>
          </p:cNvSpPr>
          <p:nvPr/>
        </p:nvSpPr>
        <p:spPr>
          <a:xfrm>
            <a:off x="975424" y="891647"/>
            <a:ext cx="3121739" cy="4926100"/>
          </a:xfrm>
          <a:prstGeom prst="rect">
            <a:avLst/>
          </a:prstGeom>
        </p:spPr>
        <p:txBody>
          <a:bodyPr vert="horz" lIns="91440" tIns="45720" rIns="91440" bIns="45720" rtlCol="0" anchor="ctr" anchorCtr="0">
            <a:norm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90000"/>
              </a:lnSpc>
              <a:spcBef>
                <a:spcPct val="0"/>
              </a:spcBef>
              <a:spcAft>
                <a:spcPts val="600"/>
              </a:spcAft>
            </a:pPr>
            <a:endParaRPr lang="en-US" sz="3200" b="1" dirty="0">
              <a:solidFill>
                <a:schemeClr val="tx1"/>
              </a:solidFill>
              <a:latin typeface="Century Gothic" panose="020B0502020202020204" pitchFamily="34" charset="0"/>
              <a:ea typeface="+mj-ea"/>
              <a:cs typeface="+mj-cs"/>
            </a:endParaRPr>
          </a:p>
        </p:txBody>
      </p:sp>
      <p:sp>
        <p:nvSpPr>
          <p:cNvPr id="17" name="Freeform: Shape 16">
            <a:extLst>
              <a:ext uri="{FF2B5EF4-FFF2-40B4-BE49-F238E27FC236}">
                <a16:creationId xmlns:a16="http://schemas.microsoft.com/office/drawing/2014/main" id="{C85D62B3-B948-FB2E-8AB8-5D5F87141BBA}"/>
              </a:ext>
            </a:extLst>
          </p:cNvPr>
          <p:cNvSpPr/>
          <p:nvPr/>
        </p:nvSpPr>
        <p:spPr>
          <a:xfrm>
            <a:off x="5870697" y="2361501"/>
            <a:ext cx="5472511" cy="3168352"/>
          </a:xfrm>
          <a:custGeom>
            <a:avLst/>
            <a:gdLst>
              <a:gd name="csX0" fmla="*/ 0 w 2417343"/>
              <a:gd name="csY0" fmla="*/ 0 h 2255464"/>
              <a:gd name="csX1" fmla="*/ 2417343 w 2417343"/>
              <a:gd name="csY1" fmla="*/ 0 h 2255464"/>
              <a:gd name="csX2" fmla="*/ 2417343 w 2417343"/>
              <a:gd name="csY2" fmla="*/ 2255464 h 2255464"/>
              <a:gd name="csX3" fmla="*/ 0 w 2417343"/>
              <a:gd name="csY3" fmla="*/ 2255464 h 2255464"/>
              <a:gd name="csX4" fmla="*/ 0 w 2417343"/>
              <a:gd name="csY4" fmla="*/ 0 h 2255464"/>
            </a:gdLst>
            <a:ahLst/>
            <a:cxnLst>
              <a:cxn ang="0">
                <a:pos x="csX0" y="csY0"/>
              </a:cxn>
              <a:cxn ang="0">
                <a:pos x="csX1" y="csY1"/>
              </a:cxn>
              <a:cxn ang="0">
                <a:pos x="csX2" y="csY2"/>
              </a:cxn>
              <a:cxn ang="0">
                <a:pos x="csX3" y="csY3"/>
              </a:cxn>
              <a:cxn ang="0">
                <a:pos x="csX4" y="csY4"/>
              </a:cxn>
            </a:cxnLst>
            <a:rect l="l" t="t" r="r" b="b"/>
            <a:pathLst>
              <a:path w="2417343" h="2255464">
                <a:moveTo>
                  <a:pt x="0" y="0"/>
                </a:moveTo>
                <a:lnTo>
                  <a:pt x="2417343" y="0"/>
                </a:lnTo>
                <a:lnTo>
                  <a:pt x="2417343" y="2255464"/>
                </a:lnTo>
                <a:lnTo>
                  <a:pt x="0" y="22554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l" defTabSz="711200">
              <a:lnSpc>
                <a:spcPct val="100000"/>
              </a:lnSpc>
              <a:spcBef>
                <a:spcPts val="1800"/>
              </a:spcBef>
              <a:spcAft>
                <a:spcPts val="1800"/>
              </a:spcAft>
            </a:pPr>
            <a:endParaRPr lang="en-AU" sz="2400" b="1" kern="1200" dirty="0">
              <a:latin typeface="Century Gothic" panose="020B0502020202020204" pitchFamily="34" charset="0"/>
            </a:endParaRPr>
          </a:p>
        </p:txBody>
      </p:sp>
      <p:sp>
        <p:nvSpPr>
          <p:cNvPr id="22" name="TextBox 21">
            <a:extLst>
              <a:ext uri="{FF2B5EF4-FFF2-40B4-BE49-F238E27FC236}">
                <a16:creationId xmlns:a16="http://schemas.microsoft.com/office/drawing/2014/main" id="{1EBA2484-A1E1-C684-1D82-B9A7D5EF6D9F}"/>
              </a:ext>
            </a:extLst>
          </p:cNvPr>
          <p:cNvSpPr txBox="1"/>
          <p:nvPr/>
        </p:nvSpPr>
        <p:spPr>
          <a:xfrm>
            <a:off x="474304" y="298846"/>
            <a:ext cx="11598359" cy="1271115"/>
          </a:xfrm>
          <a:prstGeom prst="rect">
            <a:avLst/>
          </a:prstGeom>
        </p:spPr>
        <p:txBody>
          <a:bodyPr vert="horz" lIns="91440" tIns="45720" rIns="91440" bIns="45720" rtlCol="0" anchor="ctr">
            <a:no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What are the learnings?</a:t>
            </a:r>
          </a:p>
          <a:p>
            <a:pPr defTabSz="914400">
              <a:lnSpc>
                <a:spcPct val="90000"/>
              </a:lnSpc>
              <a:spcBef>
                <a:spcPct val="0"/>
              </a:spcBef>
              <a:spcAft>
                <a:spcPts val="450"/>
              </a:spcAft>
            </a:pPr>
            <a:r>
              <a:rPr lang="en-US" sz="2800" b="1" i="0" dirty="0">
                <a:solidFill>
                  <a:srgbClr val="C00000"/>
                </a:solidFill>
                <a:effectLst/>
                <a:latin typeface="Century Gothic" panose="020B0502020202020204" pitchFamily="34" charset="0"/>
                <a:ea typeface="+mj-ea"/>
                <a:cs typeface="+mj-cs"/>
              </a:rPr>
              <a:t>Errors – Prevention vs Cure: What’s Best for Members (Hierarchy)</a:t>
            </a:r>
          </a:p>
        </p:txBody>
      </p:sp>
      <p:sp>
        <p:nvSpPr>
          <p:cNvPr id="25" name="Rectangle: Rounded Corners 24">
            <a:extLst>
              <a:ext uri="{FF2B5EF4-FFF2-40B4-BE49-F238E27FC236}">
                <a16:creationId xmlns:a16="http://schemas.microsoft.com/office/drawing/2014/main" id="{A9EF8B8A-B79F-50D8-F78A-31235E26B062}"/>
              </a:ext>
            </a:extLst>
          </p:cNvPr>
          <p:cNvSpPr/>
          <p:nvPr/>
        </p:nvSpPr>
        <p:spPr>
          <a:xfrm>
            <a:off x="1044849" y="1543541"/>
            <a:ext cx="2982890" cy="411923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spcBef>
                <a:spcPct val="0"/>
              </a:spcBef>
              <a:spcAft>
                <a:spcPts val="600"/>
              </a:spcAft>
            </a:pPr>
            <a:endParaRPr lang="en-US" sz="2800" b="1" dirty="0">
              <a:solidFill>
                <a:srgbClr val="C00000"/>
              </a:solidFill>
              <a:highlight>
                <a:srgbClr val="FFFF00"/>
              </a:highlight>
              <a:latin typeface="Century Gothic" panose="020B0502020202020204" pitchFamily="34" charset="0"/>
            </a:endParaRPr>
          </a:p>
        </p:txBody>
      </p:sp>
      <p:sp>
        <p:nvSpPr>
          <p:cNvPr id="21" name="Freeform: Shape 20">
            <a:extLst>
              <a:ext uri="{FF2B5EF4-FFF2-40B4-BE49-F238E27FC236}">
                <a16:creationId xmlns:a16="http://schemas.microsoft.com/office/drawing/2014/main" id="{7A7B4D0F-D9F0-B151-4892-93220F0701E4}"/>
              </a:ext>
            </a:extLst>
          </p:cNvPr>
          <p:cNvSpPr/>
          <p:nvPr/>
        </p:nvSpPr>
        <p:spPr>
          <a:xfrm>
            <a:off x="493402" y="1873871"/>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None/>
            </a:pPr>
            <a:r>
              <a:rPr lang="en-US" sz="1800" b="1" i="0" kern="1200" dirty="0">
                <a:latin typeface="Century Gothic" panose="020B0502020202020204" pitchFamily="34" charset="0"/>
              </a:rPr>
              <a:t>Early trustee detection + immediate remediation </a:t>
            </a:r>
            <a:r>
              <a:rPr lang="en-AU" sz="1800" b="0" i="1" kern="1200" dirty="0">
                <a:latin typeface="Century Gothic" panose="020B0502020202020204" pitchFamily="34" charset="0"/>
              </a:rPr>
              <a:t>(best outcome)</a:t>
            </a:r>
            <a:endParaRPr lang="en-AU" sz="1800" kern="1200" dirty="0">
              <a:latin typeface="Century Gothic" panose="020B0502020202020204" pitchFamily="34" charset="0"/>
            </a:endParaRPr>
          </a:p>
        </p:txBody>
      </p:sp>
      <p:sp>
        <p:nvSpPr>
          <p:cNvPr id="23" name="Freeform: Shape 22">
            <a:extLst>
              <a:ext uri="{FF2B5EF4-FFF2-40B4-BE49-F238E27FC236}">
                <a16:creationId xmlns:a16="http://schemas.microsoft.com/office/drawing/2014/main" id="{EBDC922A-C2EC-F279-CFD6-90B98DD27B59}"/>
              </a:ext>
            </a:extLst>
          </p:cNvPr>
          <p:cNvSpPr/>
          <p:nvPr/>
        </p:nvSpPr>
        <p:spPr>
          <a:xfrm>
            <a:off x="2977407" y="2275695"/>
            <a:ext cx="484015" cy="566206"/>
          </a:xfrm>
          <a:custGeom>
            <a:avLst/>
            <a:gdLst>
              <a:gd name="csX0" fmla="*/ 0 w 484015"/>
              <a:gd name="csY0" fmla="*/ 113241 h 566206"/>
              <a:gd name="csX1" fmla="*/ 242008 w 484015"/>
              <a:gd name="csY1" fmla="*/ 113241 h 566206"/>
              <a:gd name="csX2" fmla="*/ 242008 w 484015"/>
              <a:gd name="csY2" fmla="*/ 0 h 566206"/>
              <a:gd name="csX3" fmla="*/ 484015 w 484015"/>
              <a:gd name="csY3" fmla="*/ 283103 h 566206"/>
              <a:gd name="csX4" fmla="*/ 242008 w 484015"/>
              <a:gd name="csY4" fmla="*/ 566206 h 566206"/>
              <a:gd name="csX5" fmla="*/ 242008 w 484015"/>
              <a:gd name="csY5" fmla="*/ 452965 h 566206"/>
              <a:gd name="csX6" fmla="*/ 0 w 484015"/>
              <a:gd name="csY6" fmla="*/ 452965 h 566206"/>
              <a:gd name="csX7" fmla="*/ 0 w 484015"/>
              <a:gd name="csY7" fmla="*/ 113241 h 566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4015" h="566206">
                <a:moveTo>
                  <a:pt x="0" y="113241"/>
                </a:moveTo>
                <a:lnTo>
                  <a:pt x="242008" y="113241"/>
                </a:lnTo>
                <a:lnTo>
                  <a:pt x="242008" y="0"/>
                </a:lnTo>
                <a:lnTo>
                  <a:pt x="484015" y="283103"/>
                </a:lnTo>
                <a:lnTo>
                  <a:pt x="242008" y="566206"/>
                </a:lnTo>
                <a:lnTo>
                  <a:pt x="242008" y="452965"/>
                </a:lnTo>
                <a:lnTo>
                  <a:pt x="0" y="452965"/>
                </a:lnTo>
                <a:lnTo>
                  <a:pt x="0" y="113241"/>
                </a:lnTo>
                <a:close/>
              </a:path>
            </a:pathLst>
          </a:custGeom>
        </p:spPr>
        <p:style>
          <a:lnRef idx="0">
            <a:schemeClr val="accent4">
              <a:shade val="90000"/>
              <a:hueOff val="0"/>
              <a:satOff val="0"/>
              <a:lumOff val="0"/>
              <a:alphaOff val="0"/>
            </a:schemeClr>
          </a:lnRef>
          <a:fillRef idx="1">
            <a:schemeClr val="accent4">
              <a:shade val="90000"/>
              <a:hueOff val="0"/>
              <a:satOff val="0"/>
              <a:lumOff val="0"/>
              <a:alphaOff val="0"/>
            </a:schemeClr>
          </a:fillRef>
          <a:effectRef idx="0">
            <a:schemeClr val="accent4">
              <a:shade val="90000"/>
              <a:hueOff val="0"/>
              <a:satOff val="0"/>
              <a:lumOff val="0"/>
              <a:alphaOff val="0"/>
            </a:schemeClr>
          </a:effectRef>
          <a:fontRef idx="minor">
            <a:schemeClr val="lt1"/>
          </a:fontRef>
        </p:style>
        <p:txBody>
          <a:bodyPr spcFirstLastPara="0" vert="horz" wrap="square" lIns="0" tIns="113241" rIns="145204" bIns="113241"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p:txBody>
      </p:sp>
      <p:sp>
        <p:nvSpPr>
          <p:cNvPr id="24" name="Freeform: Shape 23">
            <a:extLst>
              <a:ext uri="{FF2B5EF4-FFF2-40B4-BE49-F238E27FC236}">
                <a16:creationId xmlns:a16="http://schemas.microsoft.com/office/drawing/2014/main" id="{463DDC9C-7350-72E1-0389-12CDF6732985}"/>
              </a:ext>
            </a:extLst>
          </p:cNvPr>
          <p:cNvSpPr/>
          <p:nvPr/>
        </p:nvSpPr>
        <p:spPr>
          <a:xfrm>
            <a:off x="3689731" y="1873871"/>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105649"/>
              <a:satOff val="-6052"/>
              <a:lumOff val="6708"/>
              <a:alphaOff val="0"/>
            </a:schemeClr>
          </a:fillRef>
          <a:effectRef idx="0">
            <a:schemeClr val="accent4">
              <a:shade val="80000"/>
              <a:hueOff val="105649"/>
              <a:satOff val="-6052"/>
              <a:lumOff val="6708"/>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None/>
            </a:pPr>
            <a:r>
              <a:rPr lang="en-AU" sz="1800" b="1" i="0" kern="1200">
                <a:latin typeface="Century Gothic" panose="020B0502020202020204" pitchFamily="34" charset="0"/>
              </a:rPr>
              <a:t>Trustee detection + remediation</a:t>
            </a:r>
            <a:endParaRPr lang="en-AU" sz="1800" kern="1200" dirty="0">
              <a:latin typeface="Century Gothic" panose="020B0502020202020204" pitchFamily="34" charset="0"/>
            </a:endParaRPr>
          </a:p>
        </p:txBody>
      </p:sp>
      <p:sp>
        <p:nvSpPr>
          <p:cNvPr id="27" name="Freeform: Shape 26">
            <a:extLst>
              <a:ext uri="{FF2B5EF4-FFF2-40B4-BE49-F238E27FC236}">
                <a16:creationId xmlns:a16="http://schemas.microsoft.com/office/drawing/2014/main" id="{FD95C2A3-643C-57E8-DA45-AD24521D3BD0}"/>
              </a:ext>
            </a:extLst>
          </p:cNvPr>
          <p:cNvSpPr/>
          <p:nvPr/>
        </p:nvSpPr>
        <p:spPr>
          <a:xfrm>
            <a:off x="6173736" y="2275695"/>
            <a:ext cx="484015" cy="566206"/>
          </a:xfrm>
          <a:custGeom>
            <a:avLst/>
            <a:gdLst>
              <a:gd name="csX0" fmla="*/ 0 w 484015"/>
              <a:gd name="csY0" fmla="*/ 113241 h 566206"/>
              <a:gd name="csX1" fmla="*/ 242008 w 484015"/>
              <a:gd name="csY1" fmla="*/ 113241 h 566206"/>
              <a:gd name="csX2" fmla="*/ 242008 w 484015"/>
              <a:gd name="csY2" fmla="*/ 0 h 566206"/>
              <a:gd name="csX3" fmla="*/ 484015 w 484015"/>
              <a:gd name="csY3" fmla="*/ 283103 h 566206"/>
              <a:gd name="csX4" fmla="*/ 242008 w 484015"/>
              <a:gd name="csY4" fmla="*/ 566206 h 566206"/>
              <a:gd name="csX5" fmla="*/ 242008 w 484015"/>
              <a:gd name="csY5" fmla="*/ 452965 h 566206"/>
              <a:gd name="csX6" fmla="*/ 0 w 484015"/>
              <a:gd name="csY6" fmla="*/ 452965 h 566206"/>
              <a:gd name="csX7" fmla="*/ 0 w 484015"/>
              <a:gd name="csY7" fmla="*/ 113241 h 566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4015" h="566206">
                <a:moveTo>
                  <a:pt x="0" y="113241"/>
                </a:moveTo>
                <a:lnTo>
                  <a:pt x="242008" y="113241"/>
                </a:lnTo>
                <a:lnTo>
                  <a:pt x="242008" y="0"/>
                </a:lnTo>
                <a:lnTo>
                  <a:pt x="484015" y="283103"/>
                </a:lnTo>
                <a:lnTo>
                  <a:pt x="242008" y="566206"/>
                </a:lnTo>
                <a:lnTo>
                  <a:pt x="242008" y="452965"/>
                </a:lnTo>
                <a:lnTo>
                  <a:pt x="0" y="452965"/>
                </a:lnTo>
                <a:lnTo>
                  <a:pt x="0" y="113241"/>
                </a:lnTo>
                <a:close/>
              </a:path>
            </a:pathLst>
          </a:custGeom>
        </p:spPr>
        <p:style>
          <a:lnRef idx="0">
            <a:schemeClr val="accent4">
              <a:shade val="90000"/>
              <a:hueOff val="132051"/>
              <a:satOff val="-7420"/>
              <a:lumOff val="7809"/>
              <a:alphaOff val="0"/>
            </a:schemeClr>
          </a:lnRef>
          <a:fillRef idx="1">
            <a:schemeClr val="accent4">
              <a:shade val="90000"/>
              <a:hueOff val="132051"/>
              <a:satOff val="-7420"/>
              <a:lumOff val="7809"/>
              <a:alphaOff val="0"/>
            </a:schemeClr>
          </a:fillRef>
          <a:effectRef idx="0">
            <a:schemeClr val="accent4">
              <a:shade val="90000"/>
              <a:hueOff val="132051"/>
              <a:satOff val="-7420"/>
              <a:lumOff val="7809"/>
              <a:alphaOff val="0"/>
            </a:schemeClr>
          </a:effectRef>
          <a:fontRef idx="minor">
            <a:schemeClr val="lt1"/>
          </a:fontRef>
        </p:style>
        <p:txBody>
          <a:bodyPr spcFirstLastPara="0" vert="horz" wrap="square" lIns="0" tIns="113241" rIns="145204" bIns="113241"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p:txBody>
      </p:sp>
      <p:sp>
        <p:nvSpPr>
          <p:cNvPr id="28" name="Freeform: Shape 27">
            <a:extLst>
              <a:ext uri="{FF2B5EF4-FFF2-40B4-BE49-F238E27FC236}">
                <a16:creationId xmlns:a16="http://schemas.microsoft.com/office/drawing/2014/main" id="{8C1CF8F6-FB51-4C79-B104-0564AB136591}"/>
              </a:ext>
            </a:extLst>
          </p:cNvPr>
          <p:cNvSpPr/>
          <p:nvPr/>
        </p:nvSpPr>
        <p:spPr>
          <a:xfrm>
            <a:off x="6886061" y="1873871"/>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211298"/>
              <a:satOff val="-12103"/>
              <a:lumOff val="13416"/>
              <a:alphaOff val="0"/>
            </a:schemeClr>
          </a:fillRef>
          <a:effectRef idx="0">
            <a:schemeClr val="accent4">
              <a:shade val="80000"/>
              <a:hueOff val="211298"/>
              <a:satOff val="-12103"/>
              <a:lumOff val="13416"/>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Font typeface="+mj-lt"/>
              <a:buNone/>
            </a:pPr>
            <a:r>
              <a:rPr lang="en-AU" sz="1800" b="1" i="0" kern="1200" dirty="0">
                <a:latin typeface="Century Gothic" panose="020B0502020202020204" pitchFamily="34" charset="0"/>
              </a:rPr>
              <a:t>Third-party detection + remediation</a:t>
            </a:r>
            <a:endParaRPr lang="en-AU" sz="1800" kern="1200" dirty="0">
              <a:latin typeface="Century Gothic" panose="020B0502020202020204" pitchFamily="34" charset="0"/>
            </a:endParaRPr>
          </a:p>
        </p:txBody>
      </p:sp>
      <p:sp>
        <p:nvSpPr>
          <p:cNvPr id="29" name="Freeform: Shape 28">
            <a:extLst>
              <a:ext uri="{FF2B5EF4-FFF2-40B4-BE49-F238E27FC236}">
                <a16:creationId xmlns:a16="http://schemas.microsoft.com/office/drawing/2014/main" id="{9DF031F7-6CD9-4E3E-BF3B-5402BA1856B9}"/>
              </a:ext>
            </a:extLst>
          </p:cNvPr>
          <p:cNvSpPr/>
          <p:nvPr/>
        </p:nvSpPr>
        <p:spPr>
          <a:xfrm>
            <a:off x="7744503" y="3444637"/>
            <a:ext cx="566207" cy="484016"/>
          </a:xfrm>
          <a:custGeom>
            <a:avLst/>
            <a:gdLst>
              <a:gd name="csX0" fmla="*/ 0 w 484015"/>
              <a:gd name="csY0" fmla="*/ 113241 h 566206"/>
              <a:gd name="csX1" fmla="*/ 242008 w 484015"/>
              <a:gd name="csY1" fmla="*/ 113241 h 566206"/>
              <a:gd name="csX2" fmla="*/ 242008 w 484015"/>
              <a:gd name="csY2" fmla="*/ 0 h 566206"/>
              <a:gd name="csX3" fmla="*/ 484015 w 484015"/>
              <a:gd name="csY3" fmla="*/ 283103 h 566206"/>
              <a:gd name="csX4" fmla="*/ 242008 w 484015"/>
              <a:gd name="csY4" fmla="*/ 566206 h 566206"/>
              <a:gd name="csX5" fmla="*/ 242008 w 484015"/>
              <a:gd name="csY5" fmla="*/ 452965 h 566206"/>
              <a:gd name="csX6" fmla="*/ 0 w 484015"/>
              <a:gd name="csY6" fmla="*/ 452965 h 566206"/>
              <a:gd name="csX7" fmla="*/ 0 w 484015"/>
              <a:gd name="csY7" fmla="*/ 113241 h 566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4015" h="566206">
                <a:moveTo>
                  <a:pt x="387212" y="1"/>
                </a:moveTo>
                <a:lnTo>
                  <a:pt x="387212" y="283104"/>
                </a:lnTo>
                <a:lnTo>
                  <a:pt x="484015" y="283104"/>
                </a:lnTo>
                <a:lnTo>
                  <a:pt x="242008" y="566205"/>
                </a:lnTo>
                <a:lnTo>
                  <a:pt x="0" y="283104"/>
                </a:lnTo>
                <a:lnTo>
                  <a:pt x="96803" y="283104"/>
                </a:lnTo>
                <a:lnTo>
                  <a:pt x="96803" y="1"/>
                </a:lnTo>
                <a:lnTo>
                  <a:pt x="387212" y="1"/>
                </a:lnTo>
                <a:close/>
              </a:path>
            </a:pathLst>
          </a:custGeom>
        </p:spPr>
        <p:style>
          <a:lnRef idx="0">
            <a:schemeClr val="accent4">
              <a:shade val="90000"/>
              <a:hueOff val="264101"/>
              <a:satOff val="-14840"/>
              <a:lumOff val="15619"/>
              <a:alphaOff val="0"/>
            </a:schemeClr>
          </a:lnRef>
          <a:fillRef idx="1">
            <a:schemeClr val="accent4">
              <a:shade val="90000"/>
              <a:hueOff val="264101"/>
              <a:satOff val="-14840"/>
              <a:lumOff val="15619"/>
              <a:alphaOff val="0"/>
            </a:schemeClr>
          </a:fillRef>
          <a:effectRef idx="0">
            <a:schemeClr val="accent4">
              <a:shade val="90000"/>
              <a:hueOff val="264101"/>
              <a:satOff val="-14840"/>
              <a:lumOff val="15619"/>
              <a:alphaOff val="0"/>
            </a:schemeClr>
          </a:effectRef>
          <a:fontRef idx="minor">
            <a:schemeClr val="lt1"/>
          </a:fontRef>
        </p:style>
        <p:txBody>
          <a:bodyPr spcFirstLastPara="0" vert="horz" wrap="square" lIns="113242" tIns="0" rIns="113241" bIns="145205"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p:txBody>
      </p:sp>
      <p:sp>
        <p:nvSpPr>
          <p:cNvPr id="31" name="Freeform: Shape 30">
            <a:extLst>
              <a:ext uri="{FF2B5EF4-FFF2-40B4-BE49-F238E27FC236}">
                <a16:creationId xmlns:a16="http://schemas.microsoft.com/office/drawing/2014/main" id="{C1F5F662-DFC7-BD07-E4DB-A83E250C4142}"/>
              </a:ext>
            </a:extLst>
          </p:cNvPr>
          <p:cNvSpPr/>
          <p:nvPr/>
        </p:nvSpPr>
        <p:spPr>
          <a:xfrm>
            <a:off x="6886061" y="4156963"/>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316947"/>
              <a:satOff val="-18155"/>
              <a:lumOff val="20125"/>
              <a:alphaOff val="0"/>
            </a:schemeClr>
          </a:fillRef>
          <a:effectRef idx="0">
            <a:schemeClr val="accent4">
              <a:shade val="80000"/>
              <a:hueOff val="316947"/>
              <a:satOff val="-18155"/>
              <a:lumOff val="20125"/>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None/>
            </a:pPr>
            <a:r>
              <a:rPr lang="en-US" sz="1800" b="1" i="0" kern="1200" dirty="0">
                <a:latin typeface="Century Gothic" panose="020B0502020202020204" pitchFamily="34" charset="0"/>
              </a:rPr>
              <a:t>Regulator enforcement</a:t>
            </a:r>
            <a:r>
              <a:rPr lang="en-US" sz="1800" b="0" i="0" kern="1200" dirty="0">
                <a:latin typeface="Century Gothic" panose="020B0502020202020204" pitchFamily="34" charset="0"/>
              </a:rPr>
              <a:t>: remediation </a:t>
            </a:r>
            <a:r>
              <a:rPr lang="en-US" sz="1800" b="1" i="0" kern="1200" dirty="0">
                <a:latin typeface="Century Gothic" panose="020B0502020202020204" pitchFamily="34" charset="0"/>
              </a:rPr>
              <a:t>plus likely penalties</a:t>
            </a:r>
            <a:r>
              <a:rPr lang="en-US" sz="1800" b="0" i="0" kern="1200" dirty="0">
                <a:latin typeface="Century Gothic" panose="020B0502020202020204" pitchFamily="34" charset="0"/>
              </a:rPr>
              <a:t> </a:t>
            </a:r>
            <a:endParaRPr lang="en-AU" sz="1800" kern="1200" dirty="0">
              <a:latin typeface="Century Gothic" panose="020B0502020202020204" pitchFamily="34" charset="0"/>
            </a:endParaRPr>
          </a:p>
        </p:txBody>
      </p:sp>
      <p:sp>
        <p:nvSpPr>
          <p:cNvPr id="32" name="Freeform: Shape 31">
            <a:extLst>
              <a:ext uri="{FF2B5EF4-FFF2-40B4-BE49-F238E27FC236}">
                <a16:creationId xmlns:a16="http://schemas.microsoft.com/office/drawing/2014/main" id="{C9EF0F9E-1C9C-887C-0BFB-BB9CADD54759}"/>
              </a:ext>
            </a:extLst>
          </p:cNvPr>
          <p:cNvSpPr/>
          <p:nvPr/>
        </p:nvSpPr>
        <p:spPr>
          <a:xfrm>
            <a:off x="6201133" y="4558787"/>
            <a:ext cx="484015" cy="566206"/>
          </a:xfrm>
          <a:custGeom>
            <a:avLst/>
            <a:gdLst>
              <a:gd name="csX0" fmla="*/ 0 w 484015"/>
              <a:gd name="csY0" fmla="*/ 113241 h 566206"/>
              <a:gd name="csX1" fmla="*/ 242008 w 484015"/>
              <a:gd name="csY1" fmla="*/ 113241 h 566206"/>
              <a:gd name="csX2" fmla="*/ 242008 w 484015"/>
              <a:gd name="csY2" fmla="*/ 0 h 566206"/>
              <a:gd name="csX3" fmla="*/ 484015 w 484015"/>
              <a:gd name="csY3" fmla="*/ 283103 h 566206"/>
              <a:gd name="csX4" fmla="*/ 242008 w 484015"/>
              <a:gd name="csY4" fmla="*/ 566206 h 566206"/>
              <a:gd name="csX5" fmla="*/ 242008 w 484015"/>
              <a:gd name="csY5" fmla="*/ 452965 h 566206"/>
              <a:gd name="csX6" fmla="*/ 0 w 484015"/>
              <a:gd name="csY6" fmla="*/ 452965 h 566206"/>
              <a:gd name="csX7" fmla="*/ 0 w 484015"/>
              <a:gd name="csY7" fmla="*/ 113241 h 566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4015" h="566206">
                <a:moveTo>
                  <a:pt x="484015" y="452965"/>
                </a:moveTo>
                <a:lnTo>
                  <a:pt x="242007" y="452965"/>
                </a:lnTo>
                <a:lnTo>
                  <a:pt x="242007" y="566206"/>
                </a:lnTo>
                <a:lnTo>
                  <a:pt x="0" y="283103"/>
                </a:lnTo>
                <a:lnTo>
                  <a:pt x="242007" y="0"/>
                </a:lnTo>
                <a:lnTo>
                  <a:pt x="242007" y="113241"/>
                </a:lnTo>
                <a:lnTo>
                  <a:pt x="484015" y="113241"/>
                </a:lnTo>
                <a:lnTo>
                  <a:pt x="484015" y="452965"/>
                </a:lnTo>
                <a:close/>
              </a:path>
            </a:pathLst>
          </a:custGeom>
        </p:spPr>
        <p:style>
          <a:lnRef idx="0">
            <a:schemeClr val="accent4">
              <a:shade val="90000"/>
              <a:hueOff val="396152"/>
              <a:satOff val="-22261"/>
              <a:lumOff val="23428"/>
              <a:alphaOff val="0"/>
            </a:schemeClr>
          </a:lnRef>
          <a:fillRef idx="1">
            <a:schemeClr val="accent4">
              <a:shade val="90000"/>
              <a:hueOff val="396152"/>
              <a:satOff val="-22261"/>
              <a:lumOff val="23428"/>
              <a:alphaOff val="0"/>
            </a:schemeClr>
          </a:fillRef>
          <a:effectRef idx="0">
            <a:schemeClr val="accent4">
              <a:shade val="90000"/>
              <a:hueOff val="396152"/>
              <a:satOff val="-22261"/>
              <a:lumOff val="23428"/>
              <a:alphaOff val="0"/>
            </a:schemeClr>
          </a:effectRef>
          <a:fontRef idx="minor">
            <a:schemeClr val="lt1"/>
          </a:fontRef>
        </p:style>
        <p:txBody>
          <a:bodyPr spcFirstLastPara="0" vert="horz" wrap="square" lIns="145204" tIns="113241" rIns="0" bIns="113241"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p:txBody>
      </p:sp>
      <p:sp>
        <p:nvSpPr>
          <p:cNvPr id="33" name="Freeform: Shape 32">
            <a:extLst>
              <a:ext uri="{FF2B5EF4-FFF2-40B4-BE49-F238E27FC236}">
                <a16:creationId xmlns:a16="http://schemas.microsoft.com/office/drawing/2014/main" id="{7F9AC14F-2E64-2397-F4E8-BE9265DE114E}"/>
              </a:ext>
            </a:extLst>
          </p:cNvPr>
          <p:cNvSpPr/>
          <p:nvPr/>
        </p:nvSpPr>
        <p:spPr>
          <a:xfrm>
            <a:off x="3689731" y="4156963"/>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422596"/>
              <a:satOff val="-24206"/>
              <a:lumOff val="26833"/>
              <a:alphaOff val="0"/>
            </a:schemeClr>
          </a:fillRef>
          <a:effectRef idx="0">
            <a:schemeClr val="accent4">
              <a:shade val="80000"/>
              <a:hueOff val="422596"/>
              <a:satOff val="-24206"/>
              <a:lumOff val="26833"/>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Font typeface="+mj-lt"/>
              <a:buNone/>
            </a:pPr>
            <a:r>
              <a:rPr lang="en-US" sz="1800" b="1" i="0" kern="1200" dirty="0">
                <a:latin typeface="Century Gothic" panose="020B0502020202020204" pitchFamily="34" charset="0"/>
              </a:rPr>
              <a:t>Class actions</a:t>
            </a:r>
            <a:r>
              <a:rPr lang="en-US" sz="1800" b="0" i="0" kern="1200" dirty="0">
                <a:latin typeface="Century Gothic" panose="020B0502020202020204" pitchFamily="34" charset="0"/>
              </a:rPr>
              <a:t>: generally </a:t>
            </a:r>
            <a:r>
              <a:rPr lang="en-US" sz="1800" b="1" i="0" kern="1200" dirty="0">
                <a:latin typeface="Century Gothic" panose="020B0502020202020204" pitchFamily="34" charset="0"/>
              </a:rPr>
              <a:t>not optimal for members</a:t>
            </a:r>
            <a:endParaRPr lang="en-AU" sz="1800" kern="1200" dirty="0">
              <a:latin typeface="Century Gothic" panose="020B0502020202020204" pitchFamily="34" charset="0"/>
            </a:endParaRPr>
          </a:p>
        </p:txBody>
      </p:sp>
      <p:sp>
        <p:nvSpPr>
          <p:cNvPr id="34" name="Freeform: Shape 33">
            <a:extLst>
              <a:ext uri="{FF2B5EF4-FFF2-40B4-BE49-F238E27FC236}">
                <a16:creationId xmlns:a16="http://schemas.microsoft.com/office/drawing/2014/main" id="{72E2A49A-1D43-BBC8-F554-D23AE5D4D9B1}"/>
              </a:ext>
            </a:extLst>
          </p:cNvPr>
          <p:cNvSpPr/>
          <p:nvPr/>
        </p:nvSpPr>
        <p:spPr>
          <a:xfrm>
            <a:off x="3004804" y="4558786"/>
            <a:ext cx="484016" cy="566207"/>
          </a:xfrm>
          <a:custGeom>
            <a:avLst/>
            <a:gdLst>
              <a:gd name="csX0" fmla="*/ 0 w 484015"/>
              <a:gd name="csY0" fmla="*/ 113241 h 566206"/>
              <a:gd name="csX1" fmla="*/ 242008 w 484015"/>
              <a:gd name="csY1" fmla="*/ 113241 h 566206"/>
              <a:gd name="csX2" fmla="*/ 242008 w 484015"/>
              <a:gd name="csY2" fmla="*/ 0 h 566206"/>
              <a:gd name="csX3" fmla="*/ 484015 w 484015"/>
              <a:gd name="csY3" fmla="*/ 283103 h 566206"/>
              <a:gd name="csX4" fmla="*/ 242008 w 484015"/>
              <a:gd name="csY4" fmla="*/ 566206 h 566206"/>
              <a:gd name="csX5" fmla="*/ 242008 w 484015"/>
              <a:gd name="csY5" fmla="*/ 452965 h 566206"/>
              <a:gd name="csX6" fmla="*/ 0 w 484015"/>
              <a:gd name="csY6" fmla="*/ 452965 h 566206"/>
              <a:gd name="csX7" fmla="*/ 0 w 484015"/>
              <a:gd name="csY7" fmla="*/ 113241 h 566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4015" h="566206">
                <a:moveTo>
                  <a:pt x="484015" y="452965"/>
                </a:moveTo>
                <a:lnTo>
                  <a:pt x="242007" y="452965"/>
                </a:lnTo>
                <a:lnTo>
                  <a:pt x="242007" y="566206"/>
                </a:lnTo>
                <a:lnTo>
                  <a:pt x="0" y="283103"/>
                </a:lnTo>
                <a:lnTo>
                  <a:pt x="242007" y="0"/>
                </a:lnTo>
                <a:lnTo>
                  <a:pt x="242007" y="113241"/>
                </a:lnTo>
                <a:lnTo>
                  <a:pt x="484015" y="113241"/>
                </a:lnTo>
                <a:lnTo>
                  <a:pt x="484015" y="452965"/>
                </a:lnTo>
                <a:close/>
              </a:path>
            </a:pathLst>
          </a:custGeom>
        </p:spPr>
        <p:style>
          <a:lnRef idx="0">
            <a:schemeClr val="accent4">
              <a:shade val="90000"/>
              <a:hueOff val="528203"/>
              <a:satOff val="-29681"/>
              <a:lumOff val="31238"/>
              <a:alphaOff val="0"/>
            </a:schemeClr>
          </a:lnRef>
          <a:fillRef idx="1">
            <a:schemeClr val="accent4">
              <a:shade val="90000"/>
              <a:hueOff val="528203"/>
              <a:satOff val="-29681"/>
              <a:lumOff val="31238"/>
              <a:alphaOff val="0"/>
            </a:schemeClr>
          </a:fillRef>
          <a:effectRef idx="0">
            <a:schemeClr val="accent4">
              <a:shade val="90000"/>
              <a:hueOff val="528203"/>
              <a:satOff val="-29681"/>
              <a:lumOff val="31238"/>
              <a:alphaOff val="0"/>
            </a:schemeClr>
          </a:effectRef>
          <a:fontRef idx="minor">
            <a:schemeClr val="lt1"/>
          </a:fontRef>
        </p:style>
        <p:txBody>
          <a:bodyPr spcFirstLastPara="0" vert="horz" wrap="square" lIns="145204" tIns="113242" rIns="1" bIns="113241"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p:txBody>
      </p:sp>
      <p:sp>
        <p:nvSpPr>
          <p:cNvPr id="35" name="Freeform: Shape 34">
            <a:extLst>
              <a:ext uri="{FF2B5EF4-FFF2-40B4-BE49-F238E27FC236}">
                <a16:creationId xmlns:a16="http://schemas.microsoft.com/office/drawing/2014/main" id="{570E7DA6-C332-8C66-B648-823386E0F9EE}"/>
              </a:ext>
            </a:extLst>
          </p:cNvPr>
          <p:cNvSpPr/>
          <p:nvPr/>
        </p:nvSpPr>
        <p:spPr>
          <a:xfrm>
            <a:off x="493402" y="4156963"/>
            <a:ext cx="2283092" cy="1369855"/>
          </a:xfrm>
          <a:custGeom>
            <a:avLst/>
            <a:gdLst>
              <a:gd name="csX0" fmla="*/ 0 w 2283092"/>
              <a:gd name="csY0" fmla="*/ 136986 h 1369855"/>
              <a:gd name="csX1" fmla="*/ 136986 w 2283092"/>
              <a:gd name="csY1" fmla="*/ 0 h 1369855"/>
              <a:gd name="csX2" fmla="*/ 2146107 w 2283092"/>
              <a:gd name="csY2" fmla="*/ 0 h 1369855"/>
              <a:gd name="csX3" fmla="*/ 2283093 w 2283092"/>
              <a:gd name="csY3" fmla="*/ 136986 h 1369855"/>
              <a:gd name="csX4" fmla="*/ 2283092 w 2283092"/>
              <a:gd name="csY4" fmla="*/ 1232870 h 1369855"/>
              <a:gd name="csX5" fmla="*/ 2146106 w 2283092"/>
              <a:gd name="csY5" fmla="*/ 1369856 h 1369855"/>
              <a:gd name="csX6" fmla="*/ 136986 w 2283092"/>
              <a:gd name="csY6" fmla="*/ 1369855 h 1369855"/>
              <a:gd name="csX7" fmla="*/ 0 w 2283092"/>
              <a:gd name="csY7" fmla="*/ 1232869 h 1369855"/>
              <a:gd name="csX8" fmla="*/ 0 w 2283092"/>
              <a:gd name="csY8" fmla="*/ 136986 h 1369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83092" h="1369855">
                <a:moveTo>
                  <a:pt x="0" y="136986"/>
                </a:moveTo>
                <a:cubicBezTo>
                  <a:pt x="0" y="61331"/>
                  <a:pt x="61331" y="0"/>
                  <a:pt x="136986" y="0"/>
                </a:cubicBezTo>
                <a:lnTo>
                  <a:pt x="2146107" y="0"/>
                </a:lnTo>
                <a:cubicBezTo>
                  <a:pt x="2221762" y="0"/>
                  <a:pt x="2283093" y="61331"/>
                  <a:pt x="2283093" y="136986"/>
                </a:cubicBezTo>
                <a:cubicBezTo>
                  <a:pt x="2283093" y="502281"/>
                  <a:pt x="2283092" y="867575"/>
                  <a:pt x="2283092" y="1232870"/>
                </a:cubicBezTo>
                <a:cubicBezTo>
                  <a:pt x="2283092" y="1308525"/>
                  <a:pt x="2221761" y="1369856"/>
                  <a:pt x="2146106" y="1369856"/>
                </a:cubicBezTo>
                <a:lnTo>
                  <a:pt x="136986" y="1369855"/>
                </a:lnTo>
                <a:cubicBezTo>
                  <a:pt x="61331" y="1369855"/>
                  <a:pt x="0" y="1308524"/>
                  <a:pt x="0" y="1232869"/>
                </a:cubicBezTo>
                <a:lnTo>
                  <a:pt x="0" y="136986"/>
                </a:lnTo>
                <a:close/>
              </a:path>
            </a:pathLst>
          </a:custGeom>
        </p:spPr>
        <p:style>
          <a:lnRef idx="2">
            <a:schemeClr val="lt1">
              <a:hueOff val="0"/>
              <a:satOff val="0"/>
              <a:lumOff val="0"/>
              <a:alphaOff val="0"/>
            </a:schemeClr>
          </a:lnRef>
          <a:fillRef idx="1">
            <a:schemeClr val="accent4">
              <a:shade val="80000"/>
              <a:hueOff val="528246"/>
              <a:satOff val="-30258"/>
              <a:lumOff val="33541"/>
              <a:alphaOff val="0"/>
            </a:schemeClr>
          </a:fillRef>
          <a:effectRef idx="0">
            <a:schemeClr val="accent4">
              <a:shade val="80000"/>
              <a:hueOff val="528246"/>
              <a:satOff val="-30258"/>
              <a:lumOff val="33541"/>
              <a:alphaOff val="0"/>
            </a:schemeClr>
          </a:effectRef>
          <a:fontRef idx="minor">
            <a:schemeClr val="lt1"/>
          </a:fontRef>
        </p:style>
        <p:txBody>
          <a:bodyPr spcFirstLastPara="0" vert="horz" wrap="square" lIns="108702" tIns="108702" rIns="108702" bIns="108702" numCol="1" spcCol="1270" anchor="ctr" anchorCtr="0">
            <a:noAutofit/>
          </a:bodyPr>
          <a:lstStyle/>
          <a:p>
            <a:pPr marL="0" lvl="0" indent="0" algn="ctr" defTabSz="800100">
              <a:lnSpc>
                <a:spcPct val="90000"/>
              </a:lnSpc>
              <a:spcBef>
                <a:spcPct val="0"/>
              </a:spcBef>
              <a:spcAft>
                <a:spcPct val="35000"/>
              </a:spcAft>
              <a:buFont typeface="+mj-lt"/>
              <a:buNone/>
            </a:pPr>
            <a:r>
              <a:rPr lang="en-AU" sz="1800" b="1" i="0" kern="1200" dirty="0">
                <a:latin typeface="Century Gothic" panose="020B0502020202020204" pitchFamily="34" charset="0"/>
              </a:rPr>
              <a:t>Doing nothing</a:t>
            </a:r>
            <a:r>
              <a:rPr lang="en-AU" sz="1800" b="0" i="0" kern="1200" dirty="0">
                <a:latin typeface="Century Gothic" panose="020B0502020202020204" pitchFamily="34" charset="0"/>
              </a:rPr>
              <a:t> </a:t>
            </a:r>
            <a:r>
              <a:rPr lang="en-AU" sz="1800" b="0" i="1" kern="1200" dirty="0">
                <a:latin typeface="Century Gothic" panose="020B0502020202020204" pitchFamily="34" charset="0"/>
              </a:rPr>
              <a:t>(worst outcome)</a:t>
            </a:r>
            <a:endParaRPr lang="en-AU" sz="1800" kern="1200" dirty="0">
              <a:latin typeface="Century Gothic" panose="020B0502020202020204" pitchFamily="34" charset="0"/>
            </a:endParaRPr>
          </a:p>
        </p:txBody>
      </p:sp>
      <p:sp>
        <p:nvSpPr>
          <p:cNvPr id="36" name="Footer Placeholder 4">
            <a:extLst>
              <a:ext uri="{FF2B5EF4-FFF2-40B4-BE49-F238E27FC236}">
                <a16:creationId xmlns:a16="http://schemas.microsoft.com/office/drawing/2014/main" id="{8D516458-7618-83A9-1E0E-0664CE4F4C56}"/>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39" name="Slide Number Placeholder 7">
            <a:extLst>
              <a:ext uri="{FF2B5EF4-FFF2-40B4-BE49-F238E27FC236}">
                <a16:creationId xmlns:a16="http://schemas.microsoft.com/office/drawing/2014/main" id="{6D5D8C18-6A97-ACD4-2F3A-F532C4EA9BE5}"/>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29</a:t>
            </a:fld>
            <a:endParaRPr lang="en-US" dirty="0"/>
          </a:p>
        </p:txBody>
      </p:sp>
    </p:spTree>
    <p:extLst>
      <p:ext uri="{BB962C8B-B14F-4D97-AF65-F5344CB8AC3E}">
        <p14:creationId xmlns:p14="http://schemas.microsoft.com/office/powerpoint/2010/main" val="3485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25">
                                            <p:txEl>
                                              <p:pRg st="0" end="0"/>
                                            </p:txEl>
                                          </p:spTgt>
                                        </p:tgtEl>
                                        <p:attrNameLst>
                                          <p:attrName>style.visibility</p:attrName>
                                        </p:attrNameLst>
                                      </p:cBhvr>
                                      <p:to>
                                        <p:strVal val="visible"/>
                                      </p:to>
                                    </p:set>
                                  </p:childTnLst>
                                </p:cTn>
                              </p:par>
                              <p:par>
                                <p:cTn id="11" presetID="1" presetClass="entr" presetSubtype="0" fill="hold" nodeType="withEffect" nodePh="1">
                                  <p:stCondLst>
                                    <p:cond delay="0"/>
                                  </p:stCondLst>
                                  <p:endCondLst>
                                    <p:cond evt="begin" delay="0">
                                      <p:tn val="11"/>
                                    </p:cond>
                                  </p:end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allAtOnce"/>
      <p:bldP spid="21" grpId="0" animBg="1"/>
      <p:bldP spid="23" grpId="0" animBg="1"/>
      <p:bldP spid="24" grpId="0" animBg="1"/>
      <p:bldP spid="27" grpId="0" animBg="1"/>
      <p:bldP spid="28" grpId="0" animBg="1"/>
      <p:bldP spid="29" grpId="0" animBg="1"/>
      <p:bldP spid="31" grpId="0" animBg="1"/>
      <p:bldP spid="32" grpId="0" animBg="1"/>
      <p:bldP spid="33" grpId="0" animBg="1"/>
      <p:bldP spid="34"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EAAE0-2476-050D-9481-0AA0ED3C8ABC}"/>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6ED9F63C-6B0B-1137-F915-CBD47D85F8AE}"/>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E12B6D89-E5D0-058A-CC97-C097A45FD234}"/>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1. The Legal &amp; Regulatory Context of Insurance in Superannuation</a:t>
            </a:r>
          </a:p>
        </p:txBody>
      </p:sp>
      <p:sp>
        <p:nvSpPr>
          <p:cNvPr id="5" name="Footer Placeholder 4">
            <a:extLst>
              <a:ext uri="{FF2B5EF4-FFF2-40B4-BE49-F238E27FC236}">
                <a16:creationId xmlns:a16="http://schemas.microsoft.com/office/drawing/2014/main" id="{8451D96F-5867-DFB5-C1A4-ED56F27BFCC8}"/>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Footer Placeholder 6">
            <a:extLst>
              <a:ext uri="{FF2B5EF4-FFF2-40B4-BE49-F238E27FC236}">
                <a16:creationId xmlns:a16="http://schemas.microsoft.com/office/drawing/2014/main" id="{9AA4F4A7-BBEE-393C-95EA-A9A54DCA0EB9}"/>
              </a:ext>
            </a:extLst>
          </p:cNvPr>
          <p:cNvSpPr>
            <a:spLocks noGrp="1"/>
          </p:cNvSpPr>
          <p:nvPr>
            <p:ph type="ftr" sz="quarter" idx="11"/>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62A1F8DD-7A97-B864-2869-F014AAD8CF3E}"/>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a:t>
            </a:fld>
            <a:endParaRPr lang="en-US" dirty="0"/>
          </a:p>
        </p:txBody>
      </p:sp>
    </p:spTree>
    <p:extLst>
      <p:ext uri="{BB962C8B-B14F-4D97-AF65-F5344CB8AC3E}">
        <p14:creationId xmlns:p14="http://schemas.microsoft.com/office/powerpoint/2010/main" val="919504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862F-619F-A171-500C-963420CBFE0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AD12B3-2EBC-1D6F-E709-0E746C864E6C}"/>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2" name="TextBox 21">
            <a:extLst>
              <a:ext uri="{FF2B5EF4-FFF2-40B4-BE49-F238E27FC236}">
                <a16:creationId xmlns:a16="http://schemas.microsoft.com/office/drawing/2014/main" id="{89D0E0B0-1E4C-9A34-87AD-5AF49339AFE1}"/>
              </a:ext>
            </a:extLst>
          </p:cNvPr>
          <p:cNvSpPr txBox="1"/>
          <p:nvPr/>
        </p:nvSpPr>
        <p:spPr>
          <a:xfrm>
            <a:off x="463216" y="574804"/>
            <a:ext cx="10515600" cy="1368152"/>
          </a:xfrm>
          <a:prstGeom prst="rect">
            <a:avLst/>
          </a:prstGeom>
        </p:spPr>
        <p:txBody>
          <a:bodyPr vert="horz" lIns="91440" tIns="45720" rIns="91440" bIns="45720" rtlCol="0" anchor="ctr">
            <a:no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What are the learnings?</a:t>
            </a:r>
          </a:p>
          <a:p>
            <a:pPr defTabSz="914400">
              <a:lnSpc>
                <a:spcPct val="90000"/>
              </a:lnSpc>
              <a:spcBef>
                <a:spcPct val="0"/>
              </a:spcBef>
              <a:spcAft>
                <a:spcPts val="450"/>
              </a:spcAft>
            </a:pPr>
            <a:r>
              <a:rPr lang="en-US" sz="2400" b="1" dirty="0">
                <a:solidFill>
                  <a:srgbClr val="C00000"/>
                </a:solidFill>
                <a:latin typeface="Century Gothic" panose="020B0502020202020204" pitchFamily="34" charset="0"/>
              </a:rPr>
              <a:t>Class Actions – in most scenarios they are sub-optimal for members </a:t>
            </a:r>
            <a:endParaRPr lang="en-US" sz="2400" dirty="0">
              <a:solidFill>
                <a:srgbClr val="C00000"/>
              </a:solidFill>
              <a:latin typeface="Century Gothic" panose="020B0502020202020204" pitchFamily="34" charset="0"/>
            </a:endParaRPr>
          </a:p>
          <a:p>
            <a:pPr defTabSz="914400">
              <a:lnSpc>
                <a:spcPct val="90000"/>
              </a:lnSpc>
              <a:spcBef>
                <a:spcPct val="0"/>
              </a:spcBef>
              <a:spcAft>
                <a:spcPts val="450"/>
              </a:spcAft>
            </a:pPr>
            <a:endParaRPr lang="en-US" sz="3400" b="1" i="0" dirty="0">
              <a:effectLst/>
              <a:highlight>
                <a:srgbClr val="FFFF00"/>
              </a:highlight>
              <a:latin typeface="Century Gothic" panose="020B0502020202020204" pitchFamily="34" charset="0"/>
              <a:ea typeface="+mj-ea"/>
              <a:cs typeface="+mj-cs"/>
            </a:endParaRPr>
          </a:p>
        </p:txBody>
      </p:sp>
      <p:graphicFrame>
        <p:nvGraphicFramePr>
          <p:cNvPr id="3" name="Table 2">
            <a:extLst>
              <a:ext uri="{FF2B5EF4-FFF2-40B4-BE49-F238E27FC236}">
                <a16:creationId xmlns:a16="http://schemas.microsoft.com/office/drawing/2014/main" id="{9DE85701-C2C0-FE39-57CD-CB600FF97FE7}"/>
              </a:ext>
            </a:extLst>
          </p:cNvPr>
          <p:cNvGraphicFramePr>
            <a:graphicFrameLocks noGrp="1"/>
          </p:cNvGraphicFramePr>
          <p:nvPr/>
        </p:nvGraphicFramePr>
        <p:xfrm>
          <a:off x="463216" y="1484784"/>
          <a:ext cx="11449268" cy="3471923"/>
        </p:xfrm>
        <a:graphic>
          <a:graphicData uri="http://schemas.openxmlformats.org/drawingml/2006/table">
            <a:tbl>
              <a:tblPr firstRow="1" firstCol="1" bandRow="1">
                <a:tableStyleId>{5C22544A-7EE6-4342-B048-85BDC9FD1C3A}</a:tableStyleId>
              </a:tblPr>
              <a:tblGrid>
                <a:gridCol w="1600336">
                  <a:extLst>
                    <a:ext uri="{9D8B030D-6E8A-4147-A177-3AD203B41FA5}">
                      <a16:colId xmlns:a16="http://schemas.microsoft.com/office/drawing/2014/main" val="350583357"/>
                    </a:ext>
                  </a:extLst>
                </a:gridCol>
                <a:gridCol w="2126888">
                  <a:extLst>
                    <a:ext uri="{9D8B030D-6E8A-4147-A177-3AD203B41FA5}">
                      <a16:colId xmlns:a16="http://schemas.microsoft.com/office/drawing/2014/main" val="2812174426"/>
                    </a:ext>
                  </a:extLst>
                </a:gridCol>
                <a:gridCol w="1286610">
                  <a:extLst>
                    <a:ext uri="{9D8B030D-6E8A-4147-A177-3AD203B41FA5}">
                      <a16:colId xmlns:a16="http://schemas.microsoft.com/office/drawing/2014/main" val="1771979076"/>
                    </a:ext>
                  </a:extLst>
                </a:gridCol>
                <a:gridCol w="1286610">
                  <a:extLst>
                    <a:ext uri="{9D8B030D-6E8A-4147-A177-3AD203B41FA5}">
                      <a16:colId xmlns:a16="http://schemas.microsoft.com/office/drawing/2014/main" val="13271992"/>
                    </a:ext>
                  </a:extLst>
                </a:gridCol>
                <a:gridCol w="1286610">
                  <a:extLst>
                    <a:ext uri="{9D8B030D-6E8A-4147-A177-3AD203B41FA5}">
                      <a16:colId xmlns:a16="http://schemas.microsoft.com/office/drawing/2014/main" val="616167695"/>
                    </a:ext>
                  </a:extLst>
                </a:gridCol>
                <a:gridCol w="1286610">
                  <a:extLst>
                    <a:ext uri="{9D8B030D-6E8A-4147-A177-3AD203B41FA5}">
                      <a16:colId xmlns:a16="http://schemas.microsoft.com/office/drawing/2014/main" val="180196656"/>
                    </a:ext>
                  </a:extLst>
                </a:gridCol>
                <a:gridCol w="1287802">
                  <a:extLst>
                    <a:ext uri="{9D8B030D-6E8A-4147-A177-3AD203B41FA5}">
                      <a16:colId xmlns:a16="http://schemas.microsoft.com/office/drawing/2014/main" val="1686593136"/>
                    </a:ext>
                  </a:extLst>
                </a:gridCol>
                <a:gridCol w="1287802">
                  <a:extLst>
                    <a:ext uri="{9D8B030D-6E8A-4147-A177-3AD203B41FA5}">
                      <a16:colId xmlns:a16="http://schemas.microsoft.com/office/drawing/2014/main" val="896738346"/>
                    </a:ext>
                  </a:extLst>
                </a:gridCol>
              </a:tblGrid>
              <a:tr h="389704">
                <a:tc gridSpan="2">
                  <a:txBody>
                    <a:bodyPr/>
                    <a:lstStyle/>
                    <a:p>
                      <a:pPr algn="ctr">
                        <a:spcBef>
                          <a:spcPts val="300"/>
                        </a:spcBef>
                        <a:spcAft>
                          <a:spcPts val="300"/>
                        </a:spcAft>
                        <a:buNone/>
                      </a:pPr>
                      <a:r>
                        <a:rPr lang="en-AU" sz="1800" kern="100" dirty="0">
                          <a:solidFill>
                            <a:schemeClr val="bg1"/>
                          </a:solidFill>
                          <a:effectLst/>
                          <a:latin typeface="Century Gothic" panose="020B0502020202020204" pitchFamily="34" charset="0"/>
                        </a:rPr>
                        <a:t>Scenario</a:t>
                      </a:r>
                      <a:endParaRPr lang="en-AU" sz="28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AU"/>
                    </a:p>
                  </a:txBody>
                  <a:tcPr/>
                </a:tc>
                <a:tc gridSpan="6">
                  <a:txBody>
                    <a:bodyPr/>
                    <a:lstStyle/>
                    <a:p>
                      <a:pPr algn="ctr">
                        <a:spcBef>
                          <a:spcPts val="300"/>
                        </a:spcBef>
                        <a:spcAft>
                          <a:spcPts val="300"/>
                        </a:spcAft>
                        <a:buNone/>
                      </a:pPr>
                      <a:r>
                        <a:rPr lang="en-AU" sz="1800" kern="100" dirty="0">
                          <a:solidFill>
                            <a:schemeClr val="tx1"/>
                          </a:solidFill>
                          <a:effectLst/>
                          <a:latin typeface="Century Gothic" panose="020B0502020202020204" pitchFamily="34" charset="0"/>
                        </a:rPr>
                        <a:t>Ultimate Risk/Reward Rating for Each Party to the Class Action ^</a:t>
                      </a:r>
                      <a:endParaRPr lang="en-AU" sz="2800"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614919758"/>
                  </a:ext>
                </a:extLst>
              </a:tr>
              <a:tr h="887659">
                <a:tc>
                  <a:txBody>
                    <a:bodyPr/>
                    <a:lstStyle/>
                    <a:p>
                      <a:pPr>
                        <a:spcBef>
                          <a:spcPts val="300"/>
                        </a:spcBef>
                        <a:spcAft>
                          <a:spcPts val="300"/>
                        </a:spcAft>
                        <a:buNone/>
                      </a:pPr>
                      <a:r>
                        <a:rPr lang="en-AU" sz="1800" kern="100" dirty="0">
                          <a:solidFill>
                            <a:schemeClr val="bg1"/>
                          </a:solidFill>
                          <a:effectLst/>
                          <a:latin typeface="Century Gothic" panose="020B0502020202020204" pitchFamily="34" charset="0"/>
                        </a:rPr>
                        <a:t>Court Judgement</a:t>
                      </a:r>
                      <a:endParaRPr lang="en-AU" sz="28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spcBef>
                          <a:spcPts val="300"/>
                        </a:spcBef>
                        <a:spcAft>
                          <a:spcPts val="300"/>
                        </a:spcAft>
                        <a:buNone/>
                      </a:pPr>
                      <a:r>
                        <a:rPr lang="en-AU" sz="1800" b="1" kern="100" dirty="0">
                          <a:solidFill>
                            <a:schemeClr val="bg1"/>
                          </a:solidFill>
                          <a:effectLst/>
                          <a:latin typeface="Century Gothic" panose="020B0502020202020204" pitchFamily="34" charset="0"/>
                        </a:rPr>
                        <a:t>Outcome for the Applicant</a:t>
                      </a:r>
                      <a:endParaRPr lang="en-AU" sz="2800" b="1"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Group Members </a:t>
                      </a:r>
                      <a:endParaRPr lang="en-AU" sz="2800" b="1"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Other Members</a:t>
                      </a:r>
                      <a:endParaRPr lang="en-AU" sz="2800" b="1" kern="100" dirty="0">
                        <a:solidFill>
                          <a:schemeClr val="tx1"/>
                        </a:solidFill>
                        <a:effectLst/>
                        <a:latin typeface="Century Gothic" panose="020B0502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Applicant Lawyers</a:t>
                      </a:r>
                      <a:endParaRPr lang="en-AU" sz="2800" b="1"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Funder</a:t>
                      </a:r>
                      <a:endParaRPr lang="en-AU" sz="2800" b="1"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Trustee</a:t>
                      </a:r>
                      <a:endParaRPr lang="en-AU" sz="2800" b="1"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algn="ctr">
                        <a:spcBef>
                          <a:spcPts val="300"/>
                        </a:spcBef>
                        <a:spcAft>
                          <a:spcPts val="300"/>
                        </a:spcAft>
                        <a:buNone/>
                      </a:pPr>
                      <a:r>
                        <a:rPr lang="en-AU" sz="1800" b="1" kern="100" dirty="0">
                          <a:solidFill>
                            <a:schemeClr val="tx1"/>
                          </a:solidFill>
                          <a:effectLst/>
                          <a:latin typeface="Century Gothic" panose="020B0502020202020204" pitchFamily="34" charset="0"/>
                        </a:rPr>
                        <a:t>Trustee Lawyers</a:t>
                      </a:r>
                      <a:endParaRPr lang="en-AU" sz="2800" b="1" kern="1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extLst>
                  <a:ext uri="{0D108BD9-81ED-4DB2-BD59-A6C34878D82A}">
                    <a16:rowId xmlns:a16="http://schemas.microsoft.com/office/drawing/2014/main" val="3828233421"/>
                  </a:ext>
                </a:extLst>
              </a:tr>
              <a:tr h="548640">
                <a:tc rowSpan="2">
                  <a:txBody>
                    <a:bodyPr/>
                    <a:lstStyle/>
                    <a:p>
                      <a:pPr>
                        <a:spcBef>
                          <a:spcPts val="300"/>
                        </a:spcBef>
                        <a:spcAft>
                          <a:spcPts val="300"/>
                        </a:spcAft>
                        <a:buNone/>
                      </a:pPr>
                      <a:r>
                        <a:rPr lang="en-AU" sz="1800" kern="100" dirty="0">
                          <a:solidFill>
                            <a:schemeClr val="bg1"/>
                          </a:solidFill>
                          <a:effectLst/>
                          <a:latin typeface="Century Gothic" panose="020B0502020202020204" pitchFamily="34" charset="0"/>
                        </a:rPr>
                        <a:t>No</a:t>
                      </a:r>
                      <a:endParaRPr lang="en-AU" sz="28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spcBef>
                          <a:spcPts val="300"/>
                        </a:spcBef>
                        <a:spcAft>
                          <a:spcPts val="300"/>
                        </a:spcAft>
                        <a:buNone/>
                      </a:pPr>
                      <a:r>
                        <a:rPr lang="en-AU" sz="1800" b="1" kern="100" dirty="0">
                          <a:solidFill>
                            <a:schemeClr val="bg1"/>
                          </a:solidFill>
                          <a:effectLst/>
                          <a:latin typeface="Century Gothic" panose="020B0502020202020204" pitchFamily="34" charset="0"/>
                        </a:rPr>
                        <a:t>Discontinuance</a:t>
                      </a:r>
                      <a:endParaRPr lang="en-AU" sz="2800" b="1"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2</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2</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1</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1</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3</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a:effectLst/>
                          <a:latin typeface="Century Gothic" panose="020B0502020202020204" pitchFamily="34" charset="0"/>
                        </a:rPr>
                        <a:t>5</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extLst>
                  <a:ext uri="{0D108BD9-81ED-4DB2-BD59-A6C34878D82A}">
                    <a16:rowId xmlns:a16="http://schemas.microsoft.com/office/drawing/2014/main" val="3894598381"/>
                  </a:ext>
                </a:extLst>
              </a:tr>
              <a:tr h="548640">
                <a:tc vMerge="1">
                  <a:txBody>
                    <a:bodyPr/>
                    <a:lstStyle/>
                    <a:p>
                      <a:endParaRPr lang="en-AU"/>
                    </a:p>
                  </a:txBody>
                  <a:tcPr/>
                </a:tc>
                <a:tc>
                  <a:txBody>
                    <a:bodyPr/>
                    <a:lstStyle/>
                    <a:p>
                      <a:pPr>
                        <a:spcBef>
                          <a:spcPts val="300"/>
                        </a:spcBef>
                        <a:spcAft>
                          <a:spcPts val="300"/>
                        </a:spcAft>
                        <a:buNone/>
                      </a:pPr>
                      <a:r>
                        <a:rPr lang="en-AU" sz="1800" b="1" kern="100" dirty="0">
                          <a:solidFill>
                            <a:schemeClr val="bg1"/>
                          </a:solidFill>
                          <a:effectLst/>
                          <a:latin typeface="Century Gothic" panose="020B0502020202020204" pitchFamily="34" charset="0"/>
                        </a:rPr>
                        <a:t>Settlement</a:t>
                      </a:r>
                      <a:endParaRPr lang="en-AU" sz="2800" b="1"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4</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2</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5</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5</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3</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a:effectLst/>
                          <a:latin typeface="Century Gothic" panose="020B0502020202020204" pitchFamily="34" charset="0"/>
                        </a:rPr>
                        <a:t>5</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extLst>
                  <a:ext uri="{0D108BD9-81ED-4DB2-BD59-A6C34878D82A}">
                    <a16:rowId xmlns:a16="http://schemas.microsoft.com/office/drawing/2014/main" val="2195138480"/>
                  </a:ext>
                </a:extLst>
              </a:tr>
              <a:tr h="548640">
                <a:tc rowSpan="2">
                  <a:txBody>
                    <a:bodyPr/>
                    <a:lstStyle/>
                    <a:p>
                      <a:pPr>
                        <a:spcBef>
                          <a:spcPts val="300"/>
                        </a:spcBef>
                        <a:spcAft>
                          <a:spcPts val="300"/>
                        </a:spcAft>
                        <a:buNone/>
                      </a:pPr>
                      <a:r>
                        <a:rPr lang="en-AU" sz="1800" kern="100" dirty="0">
                          <a:solidFill>
                            <a:schemeClr val="bg1"/>
                          </a:solidFill>
                          <a:effectLst/>
                          <a:latin typeface="Century Gothic" panose="020B0502020202020204" pitchFamily="34" charset="0"/>
                        </a:rPr>
                        <a:t>Yes</a:t>
                      </a:r>
                      <a:endParaRPr lang="en-AU" sz="28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spcBef>
                          <a:spcPts val="300"/>
                        </a:spcBef>
                        <a:spcAft>
                          <a:spcPts val="300"/>
                        </a:spcAft>
                        <a:buNone/>
                      </a:pPr>
                      <a:r>
                        <a:rPr lang="en-AU" sz="1800" b="1" kern="100" dirty="0">
                          <a:solidFill>
                            <a:schemeClr val="bg1"/>
                          </a:solidFill>
                          <a:effectLst/>
                          <a:latin typeface="Century Gothic" panose="020B0502020202020204" pitchFamily="34" charset="0"/>
                        </a:rPr>
                        <a:t>Loss with costs to defence</a:t>
                      </a:r>
                      <a:endParaRPr lang="en-AU" sz="2800" b="1"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2</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2</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1</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1</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3</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5</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extLst>
                  <a:ext uri="{0D108BD9-81ED-4DB2-BD59-A6C34878D82A}">
                    <a16:rowId xmlns:a16="http://schemas.microsoft.com/office/drawing/2014/main" val="799553976"/>
                  </a:ext>
                </a:extLst>
              </a:tr>
              <a:tr h="548640">
                <a:tc vMerge="1">
                  <a:txBody>
                    <a:bodyPr/>
                    <a:lstStyle/>
                    <a:p>
                      <a:endParaRPr lang="en-AU"/>
                    </a:p>
                  </a:txBody>
                  <a:tcPr/>
                </a:tc>
                <a:tc>
                  <a:txBody>
                    <a:bodyPr/>
                    <a:lstStyle/>
                    <a:p>
                      <a:pPr>
                        <a:spcBef>
                          <a:spcPts val="300"/>
                        </a:spcBef>
                        <a:spcAft>
                          <a:spcPts val="300"/>
                        </a:spcAft>
                        <a:buNone/>
                      </a:pPr>
                      <a:r>
                        <a:rPr lang="en-AU" sz="1800" b="1" kern="100" dirty="0">
                          <a:solidFill>
                            <a:schemeClr val="bg1"/>
                          </a:solidFill>
                          <a:effectLst/>
                          <a:latin typeface="Century Gothic" panose="020B0502020202020204" pitchFamily="34" charset="0"/>
                        </a:rPr>
                        <a:t>Win</a:t>
                      </a:r>
                      <a:endParaRPr lang="en-AU" sz="2800" b="1"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spcBef>
                          <a:spcPts val="300"/>
                        </a:spcBef>
                        <a:spcAft>
                          <a:spcPts val="300"/>
                        </a:spcAft>
                        <a:buNone/>
                      </a:pPr>
                      <a:r>
                        <a:rPr lang="en-AU" sz="1800" kern="100">
                          <a:effectLst/>
                          <a:latin typeface="Century Gothic" panose="020B0502020202020204" pitchFamily="34" charset="0"/>
                        </a:rPr>
                        <a:t>5</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a:effectLst/>
                          <a:latin typeface="Century Gothic" panose="020B0502020202020204" pitchFamily="34" charset="0"/>
                        </a:rPr>
                        <a:t>2</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a:effectLst/>
                          <a:latin typeface="Century Gothic" panose="020B0502020202020204" pitchFamily="34" charset="0"/>
                        </a:rPr>
                        <a:t>5</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a:effectLst/>
                          <a:latin typeface="Century Gothic" panose="020B0502020202020204" pitchFamily="34" charset="0"/>
                        </a:rPr>
                        <a:t>5</a:t>
                      </a:r>
                      <a:endParaRPr lang="en-AU" sz="2800" kern="1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3</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tc>
                  <a:txBody>
                    <a:bodyPr/>
                    <a:lstStyle/>
                    <a:p>
                      <a:pPr algn="ctr">
                        <a:spcBef>
                          <a:spcPts val="300"/>
                        </a:spcBef>
                        <a:spcAft>
                          <a:spcPts val="300"/>
                        </a:spcAft>
                        <a:buNone/>
                      </a:pPr>
                      <a:r>
                        <a:rPr lang="en-AU" sz="1800" kern="100" dirty="0">
                          <a:effectLst/>
                          <a:latin typeface="Century Gothic" panose="020B0502020202020204" pitchFamily="34" charset="0"/>
                        </a:rPr>
                        <a:t>5</a:t>
                      </a:r>
                      <a:endParaRPr lang="en-AU" sz="2800" kern="1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EAB0"/>
                    </a:solidFill>
                  </a:tcPr>
                </a:tc>
                <a:extLst>
                  <a:ext uri="{0D108BD9-81ED-4DB2-BD59-A6C34878D82A}">
                    <a16:rowId xmlns:a16="http://schemas.microsoft.com/office/drawing/2014/main" val="4220340929"/>
                  </a:ext>
                </a:extLst>
              </a:tr>
            </a:tbl>
          </a:graphicData>
        </a:graphic>
      </p:graphicFrame>
      <p:sp>
        <p:nvSpPr>
          <p:cNvPr id="6" name="TextBox 5">
            <a:extLst>
              <a:ext uri="{FF2B5EF4-FFF2-40B4-BE49-F238E27FC236}">
                <a16:creationId xmlns:a16="http://schemas.microsoft.com/office/drawing/2014/main" id="{EC78E9AF-8E67-C615-A824-EA4930269882}"/>
              </a:ext>
            </a:extLst>
          </p:cNvPr>
          <p:cNvSpPr txBox="1"/>
          <p:nvPr/>
        </p:nvSpPr>
        <p:spPr>
          <a:xfrm>
            <a:off x="463216" y="4941168"/>
            <a:ext cx="11449268" cy="338554"/>
          </a:xfrm>
          <a:prstGeom prst="rect">
            <a:avLst/>
          </a:prstGeom>
          <a:noFill/>
        </p:spPr>
        <p:txBody>
          <a:bodyPr wrap="square">
            <a:spAutoFit/>
          </a:bodyPr>
          <a:lstStyle/>
          <a:p>
            <a:pPr>
              <a:buNone/>
            </a:pPr>
            <a:r>
              <a:rPr lang="en-AU" sz="1600" kern="100" dirty="0">
                <a:solidFill>
                  <a:srgbClr val="000000"/>
                </a:solidFill>
                <a:effectLst/>
                <a:latin typeface="Century Gothic" panose="020B0502020202020204" pitchFamily="34" charset="0"/>
                <a:ea typeface="Calibri" panose="020F0502020204030204" pitchFamily="34" charset="0"/>
              </a:rPr>
              <a:t>^ 1 is bad, 5 is good</a:t>
            </a:r>
            <a:endParaRPr lang="en-AU" sz="2400" kern="100" dirty="0">
              <a:solidFill>
                <a:srgbClr val="000000"/>
              </a:solidFill>
              <a:effectLst/>
              <a:latin typeface="Century Gothic" panose="020B0502020202020204" pitchFamily="34" charset="0"/>
              <a:ea typeface="Calibri" panose="020F0502020204030204" pitchFamily="34" charset="0"/>
            </a:endParaRPr>
          </a:p>
        </p:txBody>
      </p:sp>
      <p:sp>
        <p:nvSpPr>
          <p:cNvPr id="2" name="Footer Placeholder 4">
            <a:extLst>
              <a:ext uri="{FF2B5EF4-FFF2-40B4-BE49-F238E27FC236}">
                <a16:creationId xmlns:a16="http://schemas.microsoft.com/office/drawing/2014/main" id="{CD1CA88B-8EA4-7D50-E246-8B26785BF06C}"/>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8" name="Slide Number Placeholder 7">
            <a:extLst>
              <a:ext uri="{FF2B5EF4-FFF2-40B4-BE49-F238E27FC236}">
                <a16:creationId xmlns:a16="http://schemas.microsoft.com/office/drawing/2014/main" id="{5BDF853C-8EDC-993B-20C0-B92430F2F974}"/>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30</a:t>
            </a:fld>
            <a:endParaRPr lang="en-US" dirty="0"/>
          </a:p>
        </p:txBody>
      </p:sp>
      <p:sp>
        <p:nvSpPr>
          <p:cNvPr id="4" name="TextBox 3">
            <a:extLst>
              <a:ext uri="{FF2B5EF4-FFF2-40B4-BE49-F238E27FC236}">
                <a16:creationId xmlns:a16="http://schemas.microsoft.com/office/drawing/2014/main" id="{419C3FB9-18DD-7A9A-6850-CB8C315354C3}"/>
              </a:ext>
            </a:extLst>
          </p:cNvPr>
          <p:cNvSpPr txBox="1"/>
          <p:nvPr/>
        </p:nvSpPr>
        <p:spPr>
          <a:xfrm>
            <a:off x="371366" y="5303530"/>
            <a:ext cx="11449268" cy="861774"/>
          </a:xfrm>
          <a:prstGeom prst="rect">
            <a:avLst/>
          </a:prstGeom>
          <a:noFill/>
        </p:spPr>
        <p:txBody>
          <a:bodyPr wrap="square">
            <a:spAutoFit/>
          </a:bodyPr>
          <a:lstStyle/>
          <a:p>
            <a:pPr>
              <a:spcBef>
                <a:spcPts val="600"/>
              </a:spcBef>
              <a:spcAft>
                <a:spcPts val="600"/>
              </a:spcAft>
              <a:buNone/>
            </a:pPr>
            <a:r>
              <a:rPr lang="en-AU" sz="2000" b="1" kern="100" dirty="0">
                <a:solidFill>
                  <a:srgbClr val="C00000"/>
                </a:solidFill>
                <a:effectLst/>
                <a:latin typeface="Century Gothic" panose="020B0502020202020204" pitchFamily="34" charset="0"/>
                <a:ea typeface="Calibri" panose="020F0502020204030204" pitchFamily="34" charset="0"/>
              </a:rPr>
              <a:t>Members not involved in the clas</a:t>
            </a:r>
            <a:r>
              <a:rPr lang="en-AU" sz="2000" b="1" kern="100" dirty="0">
                <a:solidFill>
                  <a:srgbClr val="C00000"/>
                </a:solidFill>
                <a:latin typeface="Century Gothic" panose="020B0502020202020204" pitchFamily="34" charset="0"/>
                <a:ea typeface="Calibri" panose="020F0502020204030204" pitchFamily="34" charset="0"/>
              </a:rPr>
              <a:t>s action never win.</a:t>
            </a:r>
            <a:r>
              <a:rPr lang="en-AU" sz="2000" b="1" kern="100" dirty="0">
                <a:solidFill>
                  <a:srgbClr val="C00000"/>
                </a:solidFill>
                <a:effectLst/>
                <a:latin typeface="Century Gothic" panose="020B0502020202020204" pitchFamily="34" charset="0"/>
                <a:ea typeface="Calibri" panose="020F0502020204030204" pitchFamily="34" charset="0"/>
              </a:rPr>
              <a:t> </a:t>
            </a:r>
          </a:p>
          <a:p>
            <a:pPr>
              <a:spcBef>
                <a:spcPts val="600"/>
              </a:spcBef>
              <a:spcAft>
                <a:spcPts val="600"/>
              </a:spcAft>
              <a:buNone/>
            </a:pPr>
            <a:r>
              <a:rPr lang="en-AU" sz="2000" b="1" kern="100" dirty="0">
                <a:solidFill>
                  <a:srgbClr val="C00000"/>
                </a:solidFill>
                <a:latin typeface="Century Gothic" panose="020B0502020202020204" pitchFamily="34" charset="0"/>
                <a:ea typeface="Calibri" panose="020F0502020204030204" pitchFamily="34" charset="0"/>
              </a:rPr>
              <a:t>Trustee lawyers always win.</a:t>
            </a:r>
            <a:endParaRPr lang="en-AU" sz="3200" b="1" kern="100" dirty="0">
              <a:solidFill>
                <a:srgbClr val="C00000"/>
              </a:solidFill>
              <a:effectLst/>
              <a:latin typeface="Century Gothic" panose="020B0502020202020204" pitchFamily="34" charset="0"/>
              <a:ea typeface="Calibri" panose="020F0502020204030204" pitchFamily="34" charset="0"/>
            </a:endParaRPr>
          </a:p>
        </p:txBody>
      </p:sp>
    </p:spTree>
    <p:extLst>
      <p:ext uri="{BB962C8B-B14F-4D97-AF65-F5344CB8AC3E}">
        <p14:creationId xmlns:p14="http://schemas.microsoft.com/office/powerpoint/2010/main" val="100718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EE060-D4A1-DCFC-D6AE-19999C219471}"/>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2BEFC1-F899-E775-38EF-BA7520086C28}"/>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2" name="TextBox 21">
            <a:extLst>
              <a:ext uri="{FF2B5EF4-FFF2-40B4-BE49-F238E27FC236}">
                <a16:creationId xmlns:a16="http://schemas.microsoft.com/office/drawing/2014/main" id="{10C8D24F-EA47-EF5A-8404-59EEE3EE4FF9}"/>
              </a:ext>
            </a:extLst>
          </p:cNvPr>
          <p:cNvSpPr txBox="1"/>
          <p:nvPr/>
        </p:nvSpPr>
        <p:spPr>
          <a:xfrm>
            <a:off x="838200" y="365125"/>
            <a:ext cx="10515600" cy="1009813"/>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What are the learnings?</a:t>
            </a:r>
            <a:endParaRPr lang="en-US" sz="3400" b="1" i="0" dirty="0">
              <a:effectLst/>
              <a:highlight>
                <a:srgbClr val="FFFF00"/>
              </a:highlight>
              <a:latin typeface="Century Gothic" panose="020B0502020202020204" pitchFamily="34" charset="0"/>
              <a:ea typeface="+mj-ea"/>
              <a:cs typeface="+mj-cs"/>
            </a:endParaRPr>
          </a:p>
        </p:txBody>
      </p:sp>
      <p:sp>
        <p:nvSpPr>
          <p:cNvPr id="25" name="Rectangle: Rounded Corners 24">
            <a:extLst>
              <a:ext uri="{FF2B5EF4-FFF2-40B4-BE49-F238E27FC236}">
                <a16:creationId xmlns:a16="http://schemas.microsoft.com/office/drawing/2014/main" id="{001D976D-8042-458E-AB05-37BC8C709B41}"/>
              </a:ext>
            </a:extLst>
          </p:cNvPr>
          <p:cNvSpPr/>
          <p:nvPr/>
        </p:nvSpPr>
        <p:spPr>
          <a:xfrm>
            <a:off x="541988" y="2132856"/>
            <a:ext cx="3313133" cy="1658355"/>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spcAft>
                <a:spcPts val="600"/>
              </a:spcAft>
            </a:pPr>
            <a:r>
              <a:rPr lang="en-US" sz="2400" b="1" dirty="0">
                <a:solidFill>
                  <a:srgbClr val="C00000"/>
                </a:solidFill>
                <a:latin typeface="Century Gothic" panose="020B0502020202020204" pitchFamily="34" charset="0"/>
              </a:rPr>
              <a:t>Outsourcing doesn’t shift accountability from trustee to 3</a:t>
            </a:r>
            <a:r>
              <a:rPr lang="en-US" sz="2400" b="1" baseline="30000" dirty="0">
                <a:solidFill>
                  <a:srgbClr val="C00000"/>
                </a:solidFill>
                <a:latin typeface="Century Gothic" panose="020B0502020202020204" pitchFamily="34" charset="0"/>
              </a:rPr>
              <a:t>rd</a:t>
            </a:r>
            <a:r>
              <a:rPr lang="en-US" sz="2400" b="1" dirty="0">
                <a:solidFill>
                  <a:srgbClr val="C00000"/>
                </a:solidFill>
                <a:latin typeface="Century Gothic" panose="020B0502020202020204" pitchFamily="34" charset="0"/>
              </a:rPr>
              <a:t> party</a:t>
            </a:r>
          </a:p>
        </p:txBody>
      </p:sp>
      <p:sp>
        <p:nvSpPr>
          <p:cNvPr id="2" name="Rectangle 1" descr="Classroom">
            <a:extLst>
              <a:ext uri="{FF2B5EF4-FFF2-40B4-BE49-F238E27FC236}">
                <a16:creationId xmlns:a16="http://schemas.microsoft.com/office/drawing/2014/main" id="{3B3C7A93-33DB-9DF8-B9CC-BC8C9AFB4569}"/>
              </a:ext>
            </a:extLst>
          </p:cNvPr>
          <p:cNvSpPr/>
          <p:nvPr/>
        </p:nvSpPr>
        <p:spPr>
          <a:xfrm>
            <a:off x="1775520" y="1397175"/>
            <a:ext cx="720000" cy="72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3" name="Rectangle 2" descr="Diploma">
            <a:extLst>
              <a:ext uri="{FF2B5EF4-FFF2-40B4-BE49-F238E27FC236}">
                <a16:creationId xmlns:a16="http://schemas.microsoft.com/office/drawing/2014/main" id="{5D1D26C8-C258-CADA-EF45-D1871DAD9C41}"/>
              </a:ext>
            </a:extLst>
          </p:cNvPr>
          <p:cNvSpPr/>
          <p:nvPr/>
        </p:nvSpPr>
        <p:spPr>
          <a:xfrm>
            <a:off x="5457324" y="1340768"/>
            <a:ext cx="720000" cy="72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4" name="Rectangle 3" descr="Bank">
            <a:extLst>
              <a:ext uri="{FF2B5EF4-FFF2-40B4-BE49-F238E27FC236}">
                <a16:creationId xmlns:a16="http://schemas.microsoft.com/office/drawing/2014/main" id="{B9BE1D64-63E6-917B-E1EA-6750D4C18AEA}"/>
              </a:ext>
            </a:extLst>
          </p:cNvPr>
          <p:cNvSpPr/>
          <p:nvPr/>
        </p:nvSpPr>
        <p:spPr>
          <a:xfrm>
            <a:off x="9026687" y="1401410"/>
            <a:ext cx="720000" cy="72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AU"/>
          </a:p>
        </p:txBody>
      </p:sp>
      <p:sp>
        <p:nvSpPr>
          <p:cNvPr id="6" name="Rectangle: Rounded Corners 5">
            <a:extLst>
              <a:ext uri="{FF2B5EF4-FFF2-40B4-BE49-F238E27FC236}">
                <a16:creationId xmlns:a16="http://schemas.microsoft.com/office/drawing/2014/main" id="{43EDFCA7-3F71-4F40-6F6A-CBD28AA17859}"/>
              </a:ext>
            </a:extLst>
          </p:cNvPr>
          <p:cNvSpPr/>
          <p:nvPr/>
        </p:nvSpPr>
        <p:spPr>
          <a:xfrm>
            <a:off x="4223792" y="2145309"/>
            <a:ext cx="3313133" cy="1639705"/>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spcAft>
                <a:spcPts val="600"/>
              </a:spcAft>
            </a:pPr>
            <a:r>
              <a:rPr lang="en-US" sz="2400" b="1" dirty="0">
                <a:solidFill>
                  <a:srgbClr val="C00000"/>
                </a:solidFill>
                <a:latin typeface="Century Gothic" panose="020B0502020202020204" pitchFamily="34" charset="0"/>
              </a:rPr>
              <a:t>Market practice and the ‘regulator tick’ ≠ immunity</a:t>
            </a:r>
          </a:p>
        </p:txBody>
      </p:sp>
      <p:sp>
        <p:nvSpPr>
          <p:cNvPr id="7" name="Rectangle: Rounded Corners 6">
            <a:extLst>
              <a:ext uri="{FF2B5EF4-FFF2-40B4-BE49-F238E27FC236}">
                <a16:creationId xmlns:a16="http://schemas.microsoft.com/office/drawing/2014/main" id="{E86A9FCD-9DA5-1B3B-BBEF-43B65960E565}"/>
              </a:ext>
            </a:extLst>
          </p:cNvPr>
          <p:cNvSpPr/>
          <p:nvPr/>
        </p:nvSpPr>
        <p:spPr>
          <a:xfrm>
            <a:off x="7928539" y="2181264"/>
            <a:ext cx="3313133" cy="1639705"/>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spcAft>
                <a:spcPts val="600"/>
              </a:spcAft>
            </a:pPr>
            <a:r>
              <a:rPr lang="en-US" sz="2400" b="1" dirty="0">
                <a:solidFill>
                  <a:srgbClr val="C00000"/>
                </a:solidFill>
                <a:latin typeface="Century Gothic" panose="020B0502020202020204" pitchFamily="34" charset="0"/>
              </a:rPr>
              <a:t>Care, skill and diligence is a good defense</a:t>
            </a:r>
          </a:p>
        </p:txBody>
      </p:sp>
      <p:sp>
        <p:nvSpPr>
          <p:cNvPr id="8" name="Rectangle: Rounded Corners 7">
            <a:extLst>
              <a:ext uri="{FF2B5EF4-FFF2-40B4-BE49-F238E27FC236}">
                <a16:creationId xmlns:a16="http://schemas.microsoft.com/office/drawing/2014/main" id="{8C556645-56BD-86D6-FBD1-50A7E2EB0DF0}"/>
              </a:ext>
            </a:extLst>
          </p:cNvPr>
          <p:cNvSpPr/>
          <p:nvPr/>
        </p:nvSpPr>
        <p:spPr>
          <a:xfrm>
            <a:off x="4319544" y="3919494"/>
            <a:ext cx="3313133" cy="47624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spcBef>
                <a:spcPct val="0"/>
              </a:spcBef>
              <a:spcAft>
                <a:spcPts val="600"/>
              </a:spcAft>
              <a:buFont typeface="Arial" panose="020B0604020202020204" pitchFamily="34" charset="0"/>
              <a:buChar char="•"/>
            </a:pPr>
            <a:r>
              <a:rPr lang="en-US" dirty="0">
                <a:solidFill>
                  <a:schemeClr val="tx1"/>
                </a:solidFill>
                <a:latin typeface="Century Gothic" panose="020B0502020202020204" pitchFamily="34" charset="0"/>
              </a:rPr>
              <a:t>QSuper &amp; CFS class actions</a:t>
            </a:r>
          </a:p>
          <a:p>
            <a:pPr marL="342900" indent="-342900">
              <a:spcBef>
                <a:spcPct val="0"/>
              </a:spcBef>
              <a:spcAft>
                <a:spcPts val="600"/>
              </a:spcAft>
              <a:buFont typeface="Arial" panose="020B0604020202020204" pitchFamily="34" charset="0"/>
              <a:buChar char="•"/>
            </a:pPr>
            <a:r>
              <a:rPr lang="en-US" dirty="0">
                <a:solidFill>
                  <a:schemeClr val="tx1"/>
                </a:solidFill>
                <a:latin typeface="Century Gothic" panose="020B0502020202020204" pitchFamily="34" charset="0"/>
              </a:rPr>
              <a:t>Compliance with regulatory frameworks and no regulatory intervention, yet trustees still faced claims</a:t>
            </a:r>
          </a:p>
        </p:txBody>
      </p:sp>
      <p:sp>
        <p:nvSpPr>
          <p:cNvPr id="9" name="Rectangle: Rounded Corners 8">
            <a:extLst>
              <a:ext uri="{FF2B5EF4-FFF2-40B4-BE49-F238E27FC236}">
                <a16:creationId xmlns:a16="http://schemas.microsoft.com/office/drawing/2014/main" id="{E333D254-8471-EBC1-2A1F-83DA3225CCCB}"/>
              </a:ext>
            </a:extLst>
          </p:cNvPr>
          <p:cNvSpPr/>
          <p:nvPr/>
        </p:nvSpPr>
        <p:spPr>
          <a:xfrm>
            <a:off x="7903016" y="3933056"/>
            <a:ext cx="3744416" cy="513732"/>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spcBef>
                <a:spcPts val="600"/>
              </a:spcBef>
              <a:buFont typeface="Arial" panose="020B0604020202020204" pitchFamily="34" charset="0"/>
              <a:buChar char="•"/>
            </a:pPr>
            <a:r>
              <a:rPr lang="en-US" dirty="0">
                <a:solidFill>
                  <a:schemeClr val="tx1"/>
                </a:solidFill>
                <a:latin typeface="Century Gothic" panose="020B0502020202020204" pitchFamily="34" charset="0"/>
              </a:rPr>
              <a:t>BT/Asgard class action – independent review</a:t>
            </a:r>
          </a:p>
          <a:p>
            <a:pPr marL="342900" indent="-342900">
              <a:spcBef>
                <a:spcPts val="600"/>
              </a:spcBef>
              <a:buFont typeface="Arial" panose="020B0604020202020204" pitchFamily="34" charset="0"/>
              <a:buChar char="•"/>
            </a:pPr>
            <a:r>
              <a:rPr lang="en-US" b="1" dirty="0">
                <a:solidFill>
                  <a:schemeClr val="tx1"/>
                </a:solidFill>
                <a:latin typeface="Century Gothic" panose="020B0502020202020204" pitchFamily="34" charset="0"/>
              </a:rPr>
              <a:t>Personal accountability (directors and executives) can attach to governance failures </a:t>
            </a:r>
            <a:r>
              <a:rPr lang="en-US" dirty="0">
                <a:solidFill>
                  <a:schemeClr val="tx1"/>
                </a:solidFill>
                <a:latin typeface="Century Gothic" panose="020B0502020202020204" pitchFamily="34" charset="0"/>
              </a:rPr>
              <a:t>– Star</a:t>
            </a:r>
          </a:p>
        </p:txBody>
      </p:sp>
      <p:sp>
        <p:nvSpPr>
          <p:cNvPr id="10" name="Footer Placeholder 4">
            <a:extLst>
              <a:ext uri="{FF2B5EF4-FFF2-40B4-BE49-F238E27FC236}">
                <a16:creationId xmlns:a16="http://schemas.microsoft.com/office/drawing/2014/main" id="{AB3FE748-5376-9D18-AC35-0613C9B70664}"/>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13" name="Slide Number Placeholder 7">
            <a:extLst>
              <a:ext uri="{FF2B5EF4-FFF2-40B4-BE49-F238E27FC236}">
                <a16:creationId xmlns:a16="http://schemas.microsoft.com/office/drawing/2014/main" id="{F3E135F1-7C9B-0424-5CBA-73454EA8A5EE}"/>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31</a:t>
            </a:fld>
            <a:endParaRPr lang="en-US" dirty="0"/>
          </a:p>
        </p:txBody>
      </p:sp>
      <p:sp>
        <p:nvSpPr>
          <p:cNvPr id="11" name="Freeform: Shape 10">
            <a:extLst>
              <a:ext uri="{FF2B5EF4-FFF2-40B4-BE49-F238E27FC236}">
                <a16:creationId xmlns:a16="http://schemas.microsoft.com/office/drawing/2014/main" id="{E1860244-DCC5-5BE5-2F89-8F6A3D88FF97}"/>
              </a:ext>
            </a:extLst>
          </p:cNvPr>
          <p:cNvSpPr/>
          <p:nvPr/>
        </p:nvSpPr>
        <p:spPr>
          <a:xfrm>
            <a:off x="1871642" y="4205446"/>
            <a:ext cx="2417343" cy="841348"/>
          </a:xfrm>
          <a:custGeom>
            <a:avLst/>
            <a:gdLst>
              <a:gd name="csX0" fmla="*/ 0 w 2417343"/>
              <a:gd name="csY0" fmla="*/ 0 h 841348"/>
              <a:gd name="csX1" fmla="*/ 2417343 w 2417343"/>
              <a:gd name="csY1" fmla="*/ 0 h 841348"/>
              <a:gd name="csX2" fmla="*/ 2417343 w 2417343"/>
              <a:gd name="csY2" fmla="*/ 841348 h 841348"/>
              <a:gd name="csX3" fmla="*/ 0 w 2417343"/>
              <a:gd name="csY3" fmla="*/ 841348 h 841348"/>
              <a:gd name="csX4" fmla="*/ 0 w 2417343"/>
              <a:gd name="csY4" fmla="*/ 0 h 841348"/>
            </a:gdLst>
            <a:ahLst/>
            <a:cxnLst>
              <a:cxn ang="0">
                <a:pos x="csX0" y="csY0"/>
              </a:cxn>
              <a:cxn ang="0">
                <a:pos x="csX1" y="csY1"/>
              </a:cxn>
              <a:cxn ang="0">
                <a:pos x="csX2" y="csY2"/>
              </a:cxn>
              <a:cxn ang="0">
                <a:pos x="csX3" y="csY3"/>
              </a:cxn>
              <a:cxn ang="0">
                <a:pos x="csX4" y="csY4"/>
              </a:cxn>
            </a:cxnLst>
            <a:rect l="l" t="t" r="r" b="b"/>
            <a:pathLst>
              <a:path w="2417343" h="841348">
                <a:moveTo>
                  <a:pt x="0" y="0"/>
                </a:moveTo>
                <a:lnTo>
                  <a:pt x="2417343" y="0"/>
                </a:lnTo>
                <a:lnTo>
                  <a:pt x="2417343" y="841348"/>
                </a:lnTo>
                <a:lnTo>
                  <a:pt x="0" y="84134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endParaRPr lang="en-AU" b="0" kern="1200" dirty="0">
              <a:solidFill>
                <a:schemeClr val="tx1"/>
              </a:solidFill>
              <a:latin typeface="Century Gothic" panose="020B0502020202020204" pitchFamily="34" charset="0"/>
            </a:endParaRPr>
          </a:p>
        </p:txBody>
      </p:sp>
      <p:sp>
        <p:nvSpPr>
          <p:cNvPr id="12" name="Freeform: Shape 11">
            <a:extLst>
              <a:ext uri="{FF2B5EF4-FFF2-40B4-BE49-F238E27FC236}">
                <a16:creationId xmlns:a16="http://schemas.microsoft.com/office/drawing/2014/main" id="{9BC534C2-F822-634C-FECC-6AE328642E51}"/>
              </a:ext>
            </a:extLst>
          </p:cNvPr>
          <p:cNvSpPr/>
          <p:nvPr/>
        </p:nvSpPr>
        <p:spPr>
          <a:xfrm>
            <a:off x="850026" y="3954726"/>
            <a:ext cx="2417343" cy="2184136"/>
          </a:xfrm>
          <a:custGeom>
            <a:avLst/>
            <a:gdLst>
              <a:gd name="csX0" fmla="*/ 0 w 2417343"/>
              <a:gd name="csY0" fmla="*/ 0 h 2184136"/>
              <a:gd name="csX1" fmla="*/ 2417343 w 2417343"/>
              <a:gd name="csY1" fmla="*/ 0 h 2184136"/>
              <a:gd name="csX2" fmla="*/ 2417343 w 2417343"/>
              <a:gd name="csY2" fmla="*/ 2184136 h 2184136"/>
              <a:gd name="csX3" fmla="*/ 0 w 2417343"/>
              <a:gd name="csY3" fmla="*/ 2184136 h 2184136"/>
              <a:gd name="csX4" fmla="*/ 0 w 2417343"/>
              <a:gd name="csY4" fmla="*/ 0 h 2184136"/>
            </a:gdLst>
            <a:ahLst/>
            <a:cxnLst>
              <a:cxn ang="0">
                <a:pos x="csX0" y="csY0"/>
              </a:cxn>
              <a:cxn ang="0">
                <a:pos x="csX1" y="csY1"/>
              </a:cxn>
              <a:cxn ang="0">
                <a:pos x="csX2" y="csY2"/>
              </a:cxn>
              <a:cxn ang="0">
                <a:pos x="csX3" y="csY3"/>
              </a:cxn>
              <a:cxn ang="0">
                <a:pos x="csX4" y="csY4"/>
              </a:cxn>
            </a:cxnLst>
            <a:rect l="l" t="t" r="r" b="b"/>
            <a:pathLst>
              <a:path w="2417343" h="2184136">
                <a:moveTo>
                  <a:pt x="0" y="0"/>
                </a:moveTo>
                <a:lnTo>
                  <a:pt x="2417343" y="0"/>
                </a:lnTo>
                <a:lnTo>
                  <a:pt x="2417343" y="2184136"/>
                </a:lnTo>
                <a:lnTo>
                  <a:pt x="0" y="21841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ct val="35000"/>
              </a:spcAft>
              <a:buFont typeface="Arial" panose="020B0604020202020204" pitchFamily="34" charset="0"/>
              <a:buChar char="•"/>
            </a:pPr>
            <a:endParaRPr lang="en-AU" sz="1600" kern="1200" dirty="0"/>
          </a:p>
        </p:txBody>
      </p:sp>
      <p:sp>
        <p:nvSpPr>
          <p:cNvPr id="15" name="Rectangle: Rounded Corners 14">
            <a:extLst>
              <a:ext uri="{FF2B5EF4-FFF2-40B4-BE49-F238E27FC236}">
                <a16:creationId xmlns:a16="http://schemas.microsoft.com/office/drawing/2014/main" id="{67617FC6-F824-0ECF-2B17-35D957D4CE5B}"/>
              </a:ext>
            </a:extLst>
          </p:cNvPr>
          <p:cNvSpPr/>
          <p:nvPr/>
        </p:nvSpPr>
        <p:spPr>
          <a:xfrm>
            <a:off x="568620" y="3970543"/>
            <a:ext cx="3313133" cy="47624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spcBef>
                <a:spcPct val="0"/>
              </a:spcBef>
              <a:spcAft>
                <a:spcPts val="600"/>
              </a:spcAft>
              <a:buFont typeface="Arial" panose="020B0604020202020204" pitchFamily="34" charset="0"/>
              <a:buChar char="•"/>
            </a:pPr>
            <a:r>
              <a:rPr lang="en-US" dirty="0">
                <a:solidFill>
                  <a:schemeClr val="tx1"/>
                </a:solidFill>
                <a:latin typeface="Century Gothic" panose="020B0502020202020204" pitchFamily="34" charset="0"/>
              </a:rPr>
              <a:t>AustralianSuper action </a:t>
            </a:r>
          </a:p>
          <a:p>
            <a:pPr marL="342900" indent="-342900">
              <a:spcBef>
                <a:spcPct val="0"/>
              </a:spcBef>
              <a:spcAft>
                <a:spcPts val="600"/>
              </a:spcAft>
              <a:buFont typeface="Arial" panose="020B0604020202020204" pitchFamily="34" charset="0"/>
              <a:buChar char="•"/>
            </a:pPr>
            <a:r>
              <a:rPr lang="en-US" dirty="0">
                <a:solidFill>
                  <a:schemeClr val="tx1"/>
                </a:solidFill>
                <a:latin typeface="Century Gothic" panose="020B0502020202020204" pitchFamily="34" charset="0"/>
              </a:rPr>
              <a:t>Trustees to independently assure controls and end-to-end performance</a:t>
            </a:r>
          </a:p>
          <a:p>
            <a:pPr marL="342900" indent="-342900">
              <a:spcBef>
                <a:spcPct val="0"/>
              </a:spcBef>
              <a:spcAft>
                <a:spcPts val="600"/>
              </a:spcAft>
              <a:buFont typeface="Arial" panose="020B0604020202020204" pitchFamily="34" charset="0"/>
              <a:buChar char="•"/>
            </a:pPr>
            <a:endParaRPr lang="en-US"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17315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bg/>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uiExpand="1" build="allAtOnce" animBg="1"/>
      <p:bldP spid="2" grpId="0" animBg="1"/>
      <p:bldP spid="3" grpId="0" animBg="1"/>
      <p:bldP spid="4" grpId="0" animBg="1"/>
      <p:bldP spid="6" grpId="0" build="allAtOnce" animBg="1"/>
      <p:bldP spid="7" grpId="0" build="allAtOnce" animBg="1"/>
      <p:bldP spid="8" grpId="0" uiExpand="1" build="allAtOnce"/>
      <p:bldP spid="15" grpId="0" uiExpand="1"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425CE-113F-B833-B365-207FDBA7C6A6}"/>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855295-8D4F-E9EE-30A0-AF85AC7B2833}"/>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C3A5E6A3-E565-7832-3C77-0D38923D54C1}"/>
              </a:ext>
            </a:extLst>
          </p:cNvPr>
          <p:cNvSpPr txBox="1">
            <a:spLocks/>
          </p:cNvSpPr>
          <p:nvPr/>
        </p:nvSpPr>
        <p:spPr>
          <a:xfrm>
            <a:off x="2351584" y="2564904"/>
            <a:ext cx="7704856"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Justice Lee ASIC v The Star Entertainment Group Ltd Conclusion and Orders Ref 1945</a:t>
            </a:r>
          </a:p>
          <a:p>
            <a:endParaRPr lang="en-AU" dirty="0">
              <a:solidFill>
                <a:srgbClr val="0070C0"/>
              </a:solidFill>
            </a:endParaRPr>
          </a:p>
          <a:p>
            <a:r>
              <a:rPr lang="en-AU" dirty="0">
                <a:solidFill>
                  <a:srgbClr val="0070C0"/>
                </a:solidFill>
              </a:rPr>
              <a:t>“A director, whether executive or non-executive, is required to take reasonable steps … is expected to take a </a:t>
            </a:r>
          </a:p>
          <a:p>
            <a:pPr marL="342900" indent="-342900">
              <a:buFont typeface="Arial" panose="020B0604020202020204" pitchFamily="34" charset="0"/>
              <a:buChar char="•"/>
            </a:pPr>
            <a:r>
              <a:rPr lang="en-AU" dirty="0">
                <a:solidFill>
                  <a:srgbClr val="0070C0"/>
                </a:solidFill>
              </a:rPr>
              <a:t>diligent and intelligent interest in the information available to them, </a:t>
            </a:r>
          </a:p>
          <a:p>
            <a:pPr marL="342900" indent="-342900">
              <a:buFont typeface="Arial" panose="020B0604020202020204" pitchFamily="34" charset="0"/>
              <a:buChar char="•"/>
            </a:pPr>
            <a:r>
              <a:rPr lang="en-AU" dirty="0">
                <a:solidFill>
                  <a:srgbClr val="0070C0"/>
                </a:solidFill>
              </a:rPr>
              <a:t>understand that information, and </a:t>
            </a:r>
          </a:p>
          <a:p>
            <a:pPr marL="342900" indent="-342900">
              <a:buFont typeface="Arial" panose="020B0604020202020204" pitchFamily="34" charset="0"/>
              <a:buChar char="•"/>
            </a:pPr>
            <a:r>
              <a:rPr lang="en-AU" dirty="0">
                <a:solidFill>
                  <a:srgbClr val="0070C0"/>
                </a:solidFill>
              </a:rPr>
              <a:t>apply an enquiring mind to their responsibilities.”</a:t>
            </a:r>
          </a:p>
          <a:p>
            <a:pPr marL="342900" indent="-342900">
              <a:buFont typeface="Arial" panose="020B0604020202020204" pitchFamily="34" charset="0"/>
              <a:buChar char="•"/>
            </a:pPr>
            <a:endParaRPr lang="en-AU" dirty="0"/>
          </a:p>
        </p:txBody>
      </p:sp>
      <p:sp>
        <p:nvSpPr>
          <p:cNvPr id="2" name="Footer Placeholder 4">
            <a:extLst>
              <a:ext uri="{FF2B5EF4-FFF2-40B4-BE49-F238E27FC236}">
                <a16:creationId xmlns:a16="http://schemas.microsoft.com/office/drawing/2014/main" id="{F8F86866-543D-5133-B87A-C70B8A3A4E71}"/>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11C16D0F-4988-99E9-5312-39A1B1C9A7E6}"/>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32</a:t>
            </a:fld>
            <a:endParaRPr lang="en-US" dirty="0"/>
          </a:p>
        </p:txBody>
      </p:sp>
    </p:spTree>
    <p:extLst>
      <p:ext uri="{BB962C8B-B14F-4D97-AF65-F5344CB8AC3E}">
        <p14:creationId xmlns:p14="http://schemas.microsoft.com/office/powerpoint/2010/main" val="400604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0A58F-8BA2-D785-B189-C8BAF343B299}"/>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CF15623-D592-04DF-D711-C20327065FBC}"/>
              </a:ext>
            </a:extLst>
          </p:cNvPr>
          <p:cNvSpPr/>
          <p:nvPr/>
        </p:nvSpPr>
        <p:spPr>
          <a:xfrm>
            <a:off x="6627053" y="1071801"/>
            <a:ext cx="5268068" cy="2537244"/>
          </a:xfrm>
          <a:prstGeom prst="roundRect">
            <a:avLst>
              <a:gd name="adj" fmla="val 10394"/>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spcBef>
                <a:spcPct val="0"/>
              </a:spcBef>
              <a:spcAft>
                <a:spcPts val="600"/>
              </a:spcAft>
            </a:pPr>
            <a:endParaRPr lang="en-US" sz="3200" b="1" dirty="0">
              <a:solidFill>
                <a:schemeClr val="bg1"/>
              </a:solidFill>
              <a:latin typeface="Century Gothic" panose="020B0502020202020204" pitchFamily="34" charset="0"/>
            </a:endParaRPr>
          </a:p>
        </p:txBody>
      </p:sp>
      <p:sp>
        <p:nvSpPr>
          <p:cNvPr id="5" name="Footer Placeholder 4">
            <a:extLst>
              <a:ext uri="{FF2B5EF4-FFF2-40B4-BE49-F238E27FC236}">
                <a16:creationId xmlns:a16="http://schemas.microsoft.com/office/drawing/2014/main" id="{74E8639F-D392-F1D4-A9C0-9810C44D954A}"/>
              </a:ext>
            </a:extLst>
          </p:cNvPr>
          <p:cNvSpPr txBox="1">
            <a:spLocks/>
          </p:cNvSpPr>
          <p:nvPr/>
        </p:nvSpPr>
        <p:spPr>
          <a:xfrm>
            <a:off x="4038600" y="6567693"/>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22" name="TextBox 21">
            <a:extLst>
              <a:ext uri="{FF2B5EF4-FFF2-40B4-BE49-F238E27FC236}">
                <a16:creationId xmlns:a16="http://schemas.microsoft.com/office/drawing/2014/main" id="{EC35276E-09F2-C89D-1DE4-1F1B17D8B5B6}"/>
              </a:ext>
            </a:extLst>
          </p:cNvPr>
          <p:cNvSpPr txBox="1"/>
          <p:nvPr/>
        </p:nvSpPr>
        <p:spPr>
          <a:xfrm>
            <a:off x="838200" y="188640"/>
            <a:ext cx="10515600" cy="1009813"/>
          </a:xfrm>
          <a:prstGeom prst="rect">
            <a:avLst/>
          </a:prstGeom>
        </p:spPr>
        <p:txBody>
          <a:bodyPr vert="horz" lIns="91440" tIns="45720" rIns="91440" bIns="45720" rtlCol="0" anchor="ctr">
            <a:normAutofit/>
          </a:bodyPr>
          <a:lstStyle/>
          <a:p>
            <a:pPr defTabSz="914400">
              <a:lnSpc>
                <a:spcPct val="90000"/>
              </a:lnSpc>
              <a:spcBef>
                <a:spcPct val="0"/>
              </a:spcBef>
              <a:spcAft>
                <a:spcPts val="450"/>
              </a:spcAft>
            </a:pPr>
            <a:r>
              <a:rPr lang="en-US" sz="3400" b="1" i="0" dirty="0">
                <a:effectLst/>
                <a:latin typeface="Century Gothic" panose="020B0502020202020204" pitchFamily="34" charset="0"/>
                <a:ea typeface="+mj-ea"/>
                <a:cs typeface="+mj-cs"/>
              </a:rPr>
              <a:t>What are the learnings?</a:t>
            </a:r>
            <a:endParaRPr lang="en-US" sz="3400" b="1" i="0" dirty="0">
              <a:effectLst/>
              <a:highlight>
                <a:srgbClr val="FFFF00"/>
              </a:highlight>
              <a:latin typeface="Century Gothic" panose="020B0502020202020204" pitchFamily="34" charset="0"/>
              <a:ea typeface="+mj-ea"/>
              <a:cs typeface="+mj-cs"/>
            </a:endParaRPr>
          </a:p>
        </p:txBody>
      </p:sp>
      <p:sp>
        <p:nvSpPr>
          <p:cNvPr id="25" name="Rectangle: Rounded Corners 24">
            <a:extLst>
              <a:ext uri="{FF2B5EF4-FFF2-40B4-BE49-F238E27FC236}">
                <a16:creationId xmlns:a16="http://schemas.microsoft.com/office/drawing/2014/main" id="{BC6B007C-1EE2-E174-A3F9-33A5ADA40CC3}"/>
              </a:ext>
            </a:extLst>
          </p:cNvPr>
          <p:cNvSpPr/>
          <p:nvPr/>
        </p:nvSpPr>
        <p:spPr>
          <a:xfrm>
            <a:off x="6760775" y="1071801"/>
            <a:ext cx="5169242" cy="253724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Bef>
                <a:spcPts val="1200"/>
              </a:spcBef>
              <a:spcAft>
                <a:spcPts val="600"/>
              </a:spcAft>
            </a:pPr>
            <a:r>
              <a:rPr lang="en-US" sz="2400" b="1" dirty="0">
                <a:solidFill>
                  <a:srgbClr val="C00000"/>
                </a:solidFill>
                <a:latin typeface="Century Gothic" panose="020B0502020202020204" pitchFamily="34" charset="0"/>
              </a:rPr>
              <a:t>Legal hierarchy matters</a:t>
            </a:r>
          </a:p>
          <a:p>
            <a:pPr>
              <a:lnSpc>
                <a:spcPct val="90000"/>
              </a:lnSpc>
              <a:spcBef>
                <a:spcPts val="1200"/>
              </a:spcBef>
              <a:spcAft>
                <a:spcPts val="600"/>
              </a:spcAft>
            </a:pPr>
            <a:r>
              <a:rPr lang="en-US" sz="2000" b="1" dirty="0">
                <a:solidFill>
                  <a:schemeClr val="tx1"/>
                </a:solidFill>
                <a:latin typeface="Century Gothic" panose="020B0502020202020204" pitchFamily="34" charset="0"/>
              </a:rPr>
              <a:t>Law &gt; Deed/IMF</a:t>
            </a:r>
          </a:p>
          <a:p>
            <a:pPr>
              <a:lnSpc>
                <a:spcPct val="90000"/>
              </a:lnSpc>
              <a:spcBef>
                <a:spcPts val="1200"/>
              </a:spcBef>
              <a:spcAft>
                <a:spcPts val="600"/>
              </a:spcAft>
            </a:pPr>
            <a:r>
              <a:rPr lang="en-US" sz="2000" b="1" dirty="0">
                <a:solidFill>
                  <a:schemeClr val="tx1"/>
                </a:solidFill>
                <a:latin typeface="Century Gothic" panose="020B0502020202020204" pitchFamily="34" charset="0"/>
              </a:rPr>
              <a:t>Deeds/IMFs are enabling tools</a:t>
            </a:r>
          </a:p>
          <a:p>
            <a:pPr>
              <a:lnSpc>
                <a:spcPct val="90000"/>
              </a:lnSpc>
              <a:spcBef>
                <a:spcPts val="1200"/>
              </a:spcBef>
              <a:spcAft>
                <a:spcPts val="600"/>
              </a:spcAft>
            </a:pPr>
            <a:r>
              <a:rPr lang="en-US" sz="2000" b="1" dirty="0">
                <a:solidFill>
                  <a:schemeClr val="tx1"/>
                </a:solidFill>
                <a:latin typeface="Century Gothic" panose="020B0502020202020204" pitchFamily="34" charset="0"/>
              </a:rPr>
              <a:t>IMF compliance ≠ legal compliance</a:t>
            </a:r>
          </a:p>
        </p:txBody>
      </p:sp>
      <p:sp>
        <p:nvSpPr>
          <p:cNvPr id="31" name="Oval 30" descr="Gavel with solid fill">
            <a:extLst>
              <a:ext uri="{FF2B5EF4-FFF2-40B4-BE49-F238E27FC236}">
                <a16:creationId xmlns:a16="http://schemas.microsoft.com/office/drawing/2014/main" id="{ECB30969-9DA3-C95D-E254-C761C30BA727}"/>
              </a:ext>
            </a:extLst>
          </p:cNvPr>
          <p:cNvSpPr/>
          <p:nvPr/>
        </p:nvSpPr>
        <p:spPr>
          <a:xfrm>
            <a:off x="750917" y="1271124"/>
            <a:ext cx="945340" cy="945340"/>
          </a:xfrm>
          <a:prstGeom prst="ellipse">
            <a:avLst/>
          </a:prstGeom>
          <a:blipFill>
            <a:blip>
              <a:extLst>
                <a:ext uri="{96DAC541-7B7A-43D3-8B79-37D633B846F1}">
                  <asvg:svgBlip xmlns:asvg="http://schemas.microsoft.com/office/drawing/2016/SVG/main" r:embed="rId2"/>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80000"/>
              </a:lnSpc>
            </a:pPr>
            <a:endParaRPr lang="en-AU" b="1">
              <a:latin typeface="Century Gothic" panose="020B0502020202020204" pitchFamily="34" charset="0"/>
            </a:endParaRPr>
          </a:p>
        </p:txBody>
      </p:sp>
      <p:sp>
        <p:nvSpPr>
          <p:cNvPr id="32" name="Freeform: Shape 31">
            <a:extLst>
              <a:ext uri="{FF2B5EF4-FFF2-40B4-BE49-F238E27FC236}">
                <a16:creationId xmlns:a16="http://schemas.microsoft.com/office/drawing/2014/main" id="{D9D07906-AB99-EBAB-EE8D-AFDDD93E0791}"/>
              </a:ext>
            </a:extLst>
          </p:cNvPr>
          <p:cNvSpPr/>
          <p:nvPr/>
        </p:nvSpPr>
        <p:spPr>
          <a:xfrm>
            <a:off x="1696258" y="1268760"/>
            <a:ext cx="1930000" cy="945340"/>
          </a:xfrm>
          <a:custGeom>
            <a:avLst/>
            <a:gdLst>
              <a:gd name="csX0" fmla="*/ 0 w 1418011"/>
              <a:gd name="csY0" fmla="*/ 0 h 945340"/>
              <a:gd name="csX1" fmla="*/ 1418011 w 1418011"/>
              <a:gd name="csY1" fmla="*/ 0 h 945340"/>
              <a:gd name="csX2" fmla="*/ 1418011 w 1418011"/>
              <a:gd name="csY2" fmla="*/ 945340 h 945340"/>
              <a:gd name="csX3" fmla="*/ 0 w 1418011"/>
              <a:gd name="csY3" fmla="*/ 945340 h 945340"/>
              <a:gd name="csX4" fmla="*/ 0 w 1418011"/>
              <a:gd name="csY4" fmla="*/ 0 h 945340"/>
            </a:gdLst>
            <a:ahLst/>
            <a:cxnLst>
              <a:cxn ang="0">
                <a:pos x="csX0" y="csY0"/>
              </a:cxn>
              <a:cxn ang="0">
                <a:pos x="csX1" y="csY1"/>
              </a:cxn>
              <a:cxn ang="0">
                <a:pos x="csX2" y="csY2"/>
              </a:cxn>
              <a:cxn ang="0">
                <a:pos x="csX3" y="csY3"/>
              </a:cxn>
              <a:cxn ang="0">
                <a:pos x="csX4" y="csY4"/>
              </a:cxn>
            </a:cxnLst>
            <a:rect l="l" t="t" r="r" b="b"/>
            <a:pathLst>
              <a:path w="1418011" h="945340">
                <a:moveTo>
                  <a:pt x="0" y="0"/>
                </a:moveTo>
                <a:lnTo>
                  <a:pt x="1418011" y="0"/>
                </a:lnTo>
                <a:lnTo>
                  <a:pt x="1418011" y="945340"/>
                </a:lnTo>
                <a:lnTo>
                  <a:pt x="0" y="945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533400">
              <a:lnSpc>
                <a:spcPct val="80000"/>
              </a:lnSpc>
              <a:spcBef>
                <a:spcPct val="0"/>
              </a:spcBef>
              <a:spcAft>
                <a:spcPct val="35000"/>
              </a:spcAft>
              <a:buNone/>
            </a:pPr>
            <a:r>
              <a:rPr lang="en-US" sz="2000" b="1" kern="1200" dirty="0">
                <a:latin typeface="Century Gothic" panose="020B0502020202020204" pitchFamily="34" charset="0"/>
              </a:rPr>
              <a:t>Legislation</a:t>
            </a:r>
            <a:r>
              <a:rPr lang="en-US" sz="2000" b="1" dirty="0">
                <a:latin typeface="Century Gothic" panose="020B0502020202020204" pitchFamily="34" charset="0"/>
              </a:rPr>
              <a:t> </a:t>
            </a:r>
          </a:p>
          <a:p>
            <a:pPr marL="0" lvl="0" indent="0" algn="l" defTabSz="533400">
              <a:lnSpc>
                <a:spcPct val="80000"/>
              </a:lnSpc>
              <a:spcBef>
                <a:spcPct val="0"/>
              </a:spcBef>
              <a:spcAft>
                <a:spcPct val="35000"/>
              </a:spcAft>
              <a:buNone/>
            </a:pPr>
            <a:r>
              <a:rPr lang="en-US" sz="2000" b="1" kern="1200" dirty="0">
                <a:latin typeface="Century Gothic" panose="020B0502020202020204" pitchFamily="34" charset="0"/>
              </a:rPr>
              <a:t> (Acts)</a:t>
            </a:r>
            <a:endParaRPr lang="en-AU" sz="2000" b="1" kern="1200" dirty="0">
              <a:latin typeface="Century Gothic" panose="020B0502020202020204" pitchFamily="34" charset="0"/>
            </a:endParaRPr>
          </a:p>
        </p:txBody>
      </p:sp>
      <p:sp>
        <p:nvSpPr>
          <p:cNvPr id="33" name="Oval 32" descr="Court with solid fill">
            <a:extLst>
              <a:ext uri="{FF2B5EF4-FFF2-40B4-BE49-F238E27FC236}">
                <a16:creationId xmlns:a16="http://schemas.microsoft.com/office/drawing/2014/main" id="{9A5C8CC8-1FF5-381D-102C-0AC72E16EFB6}"/>
              </a:ext>
            </a:extLst>
          </p:cNvPr>
          <p:cNvSpPr/>
          <p:nvPr/>
        </p:nvSpPr>
        <p:spPr>
          <a:xfrm>
            <a:off x="2173786" y="2247494"/>
            <a:ext cx="945340" cy="945340"/>
          </a:xfrm>
          <a:prstGeom prst="ellipse">
            <a:avLst/>
          </a:prstGeom>
          <a:blipFill>
            <a:blip>
              <a:extLs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80000"/>
              </a:lnSpc>
            </a:pPr>
            <a:endParaRPr lang="en-AU" b="1">
              <a:latin typeface="Century Gothic" panose="020B0502020202020204" pitchFamily="34" charset="0"/>
            </a:endParaRPr>
          </a:p>
        </p:txBody>
      </p:sp>
      <p:sp>
        <p:nvSpPr>
          <p:cNvPr id="34" name="Freeform: Shape 33">
            <a:extLst>
              <a:ext uri="{FF2B5EF4-FFF2-40B4-BE49-F238E27FC236}">
                <a16:creationId xmlns:a16="http://schemas.microsoft.com/office/drawing/2014/main" id="{A69EAD93-BEBB-8738-D663-2F1846A7B4DC}"/>
              </a:ext>
            </a:extLst>
          </p:cNvPr>
          <p:cNvSpPr/>
          <p:nvPr/>
        </p:nvSpPr>
        <p:spPr>
          <a:xfrm>
            <a:off x="3119127" y="2245131"/>
            <a:ext cx="1930000" cy="945340"/>
          </a:xfrm>
          <a:custGeom>
            <a:avLst/>
            <a:gdLst>
              <a:gd name="csX0" fmla="*/ 0 w 1418011"/>
              <a:gd name="csY0" fmla="*/ 0 h 945340"/>
              <a:gd name="csX1" fmla="*/ 1418011 w 1418011"/>
              <a:gd name="csY1" fmla="*/ 0 h 945340"/>
              <a:gd name="csX2" fmla="*/ 1418011 w 1418011"/>
              <a:gd name="csY2" fmla="*/ 945340 h 945340"/>
              <a:gd name="csX3" fmla="*/ 0 w 1418011"/>
              <a:gd name="csY3" fmla="*/ 945340 h 945340"/>
              <a:gd name="csX4" fmla="*/ 0 w 1418011"/>
              <a:gd name="csY4" fmla="*/ 0 h 945340"/>
            </a:gdLst>
            <a:ahLst/>
            <a:cxnLst>
              <a:cxn ang="0">
                <a:pos x="csX0" y="csY0"/>
              </a:cxn>
              <a:cxn ang="0">
                <a:pos x="csX1" y="csY1"/>
              </a:cxn>
              <a:cxn ang="0">
                <a:pos x="csX2" y="csY2"/>
              </a:cxn>
              <a:cxn ang="0">
                <a:pos x="csX3" y="csY3"/>
              </a:cxn>
              <a:cxn ang="0">
                <a:pos x="csX4" y="csY4"/>
              </a:cxn>
            </a:cxnLst>
            <a:rect l="l" t="t" r="r" b="b"/>
            <a:pathLst>
              <a:path w="1418011" h="945340">
                <a:moveTo>
                  <a:pt x="0" y="0"/>
                </a:moveTo>
                <a:lnTo>
                  <a:pt x="1418011" y="0"/>
                </a:lnTo>
                <a:lnTo>
                  <a:pt x="1418011" y="945340"/>
                </a:lnTo>
                <a:lnTo>
                  <a:pt x="0" y="945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533400">
              <a:lnSpc>
                <a:spcPct val="80000"/>
              </a:lnSpc>
              <a:spcBef>
                <a:spcPct val="0"/>
              </a:spcBef>
              <a:spcAft>
                <a:spcPct val="35000"/>
              </a:spcAft>
              <a:buNone/>
            </a:pPr>
            <a:r>
              <a:rPr lang="en-AU" sz="2000" b="1" kern="1200" dirty="0">
                <a:latin typeface="Century Gothic" panose="020B0502020202020204" pitchFamily="34" charset="0"/>
              </a:rPr>
              <a:t>Regulations and Prudential Standards</a:t>
            </a:r>
          </a:p>
        </p:txBody>
      </p:sp>
      <p:sp>
        <p:nvSpPr>
          <p:cNvPr id="35" name="Oval 34" descr="Signature with solid fill">
            <a:extLst>
              <a:ext uri="{FF2B5EF4-FFF2-40B4-BE49-F238E27FC236}">
                <a16:creationId xmlns:a16="http://schemas.microsoft.com/office/drawing/2014/main" id="{95DC5CE9-2EB8-7DE3-0475-C2F3FDB17D74}"/>
              </a:ext>
            </a:extLst>
          </p:cNvPr>
          <p:cNvSpPr/>
          <p:nvPr/>
        </p:nvSpPr>
        <p:spPr>
          <a:xfrm>
            <a:off x="3659335" y="3230827"/>
            <a:ext cx="945340" cy="945340"/>
          </a:xfrm>
          <a:prstGeom prst="ellipse">
            <a:avLst/>
          </a:prstGeom>
          <a:blipFill>
            <a:blip>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80000"/>
              </a:lnSpc>
            </a:pPr>
            <a:endParaRPr lang="en-AU" b="1">
              <a:latin typeface="Century Gothic" panose="020B0502020202020204" pitchFamily="34" charset="0"/>
            </a:endParaRPr>
          </a:p>
        </p:txBody>
      </p:sp>
      <p:sp>
        <p:nvSpPr>
          <p:cNvPr id="36" name="Freeform: Shape 35">
            <a:extLst>
              <a:ext uri="{FF2B5EF4-FFF2-40B4-BE49-F238E27FC236}">
                <a16:creationId xmlns:a16="http://schemas.microsoft.com/office/drawing/2014/main" id="{EB22C7A9-BB54-F82D-EFB2-40A360DB235B}"/>
              </a:ext>
            </a:extLst>
          </p:cNvPr>
          <p:cNvSpPr/>
          <p:nvPr/>
        </p:nvSpPr>
        <p:spPr>
          <a:xfrm>
            <a:off x="4604675" y="3228464"/>
            <a:ext cx="2058153" cy="945340"/>
          </a:xfrm>
          <a:custGeom>
            <a:avLst/>
            <a:gdLst>
              <a:gd name="csX0" fmla="*/ 0 w 1418011"/>
              <a:gd name="csY0" fmla="*/ 0 h 945340"/>
              <a:gd name="csX1" fmla="*/ 1418011 w 1418011"/>
              <a:gd name="csY1" fmla="*/ 0 h 945340"/>
              <a:gd name="csX2" fmla="*/ 1418011 w 1418011"/>
              <a:gd name="csY2" fmla="*/ 945340 h 945340"/>
              <a:gd name="csX3" fmla="*/ 0 w 1418011"/>
              <a:gd name="csY3" fmla="*/ 945340 h 945340"/>
              <a:gd name="csX4" fmla="*/ 0 w 1418011"/>
              <a:gd name="csY4" fmla="*/ 0 h 945340"/>
            </a:gdLst>
            <a:ahLst/>
            <a:cxnLst>
              <a:cxn ang="0">
                <a:pos x="csX0" y="csY0"/>
              </a:cxn>
              <a:cxn ang="0">
                <a:pos x="csX1" y="csY1"/>
              </a:cxn>
              <a:cxn ang="0">
                <a:pos x="csX2" y="csY2"/>
              </a:cxn>
              <a:cxn ang="0">
                <a:pos x="csX3" y="csY3"/>
              </a:cxn>
              <a:cxn ang="0">
                <a:pos x="csX4" y="csY4"/>
              </a:cxn>
            </a:cxnLst>
            <a:rect l="l" t="t" r="r" b="b"/>
            <a:pathLst>
              <a:path w="1418011" h="945340">
                <a:moveTo>
                  <a:pt x="0" y="0"/>
                </a:moveTo>
                <a:lnTo>
                  <a:pt x="1418011" y="0"/>
                </a:lnTo>
                <a:lnTo>
                  <a:pt x="1418011" y="945340"/>
                </a:lnTo>
                <a:lnTo>
                  <a:pt x="0" y="945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533400">
              <a:lnSpc>
                <a:spcPct val="80000"/>
              </a:lnSpc>
              <a:spcBef>
                <a:spcPct val="0"/>
              </a:spcBef>
              <a:spcAft>
                <a:spcPct val="35000"/>
              </a:spcAft>
              <a:buNone/>
            </a:pPr>
            <a:r>
              <a:rPr lang="en-US" sz="2000" b="1" kern="1200" dirty="0">
                <a:latin typeface="Century Gothic" panose="020B0502020202020204" pitchFamily="34" charset="0"/>
              </a:rPr>
              <a:t>Trustee agreements</a:t>
            </a:r>
            <a:endParaRPr lang="en-AU" sz="2000" b="1" kern="1200" dirty="0">
              <a:latin typeface="Century Gothic" panose="020B0502020202020204" pitchFamily="34" charset="0"/>
            </a:endParaRPr>
          </a:p>
        </p:txBody>
      </p:sp>
      <p:sp>
        <p:nvSpPr>
          <p:cNvPr id="37" name="Oval 36" descr="Document with solid fill">
            <a:extLst>
              <a:ext uri="{FF2B5EF4-FFF2-40B4-BE49-F238E27FC236}">
                <a16:creationId xmlns:a16="http://schemas.microsoft.com/office/drawing/2014/main" id="{BB1FA4B4-1E1E-E06C-284D-78F45BF4DDFA}"/>
              </a:ext>
            </a:extLst>
          </p:cNvPr>
          <p:cNvSpPr/>
          <p:nvPr/>
        </p:nvSpPr>
        <p:spPr>
          <a:xfrm>
            <a:off x="5046558" y="4381627"/>
            <a:ext cx="945340" cy="945340"/>
          </a:xfrm>
          <a:prstGeom prst="ellipse">
            <a:avLst/>
          </a:prstGeom>
          <a:blipFill>
            <a:blip>
              <a:extLs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80000"/>
              </a:lnSpc>
            </a:pPr>
            <a:endParaRPr lang="en-AU" b="1">
              <a:latin typeface="Century Gothic" panose="020B0502020202020204" pitchFamily="34" charset="0"/>
            </a:endParaRPr>
          </a:p>
        </p:txBody>
      </p:sp>
      <p:sp>
        <p:nvSpPr>
          <p:cNvPr id="38" name="Freeform: Shape 37">
            <a:extLst>
              <a:ext uri="{FF2B5EF4-FFF2-40B4-BE49-F238E27FC236}">
                <a16:creationId xmlns:a16="http://schemas.microsoft.com/office/drawing/2014/main" id="{D5A45A53-D4FF-BF97-1776-189895B7A85F}"/>
              </a:ext>
            </a:extLst>
          </p:cNvPr>
          <p:cNvSpPr/>
          <p:nvPr/>
        </p:nvSpPr>
        <p:spPr>
          <a:xfrm>
            <a:off x="5991899" y="4379264"/>
            <a:ext cx="1930000" cy="945340"/>
          </a:xfrm>
          <a:custGeom>
            <a:avLst/>
            <a:gdLst>
              <a:gd name="csX0" fmla="*/ 0 w 1418011"/>
              <a:gd name="csY0" fmla="*/ 0 h 945340"/>
              <a:gd name="csX1" fmla="*/ 1418011 w 1418011"/>
              <a:gd name="csY1" fmla="*/ 0 h 945340"/>
              <a:gd name="csX2" fmla="*/ 1418011 w 1418011"/>
              <a:gd name="csY2" fmla="*/ 945340 h 945340"/>
              <a:gd name="csX3" fmla="*/ 0 w 1418011"/>
              <a:gd name="csY3" fmla="*/ 945340 h 945340"/>
              <a:gd name="csX4" fmla="*/ 0 w 1418011"/>
              <a:gd name="csY4" fmla="*/ 0 h 945340"/>
            </a:gdLst>
            <a:ahLst/>
            <a:cxnLst>
              <a:cxn ang="0">
                <a:pos x="csX0" y="csY0"/>
              </a:cxn>
              <a:cxn ang="0">
                <a:pos x="csX1" y="csY1"/>
              </a:cxn>
              <a:cxn ang="0">
                <a:pos x="csX2" y="csY2"/>
              </a:cxn>
              <a:cxn ang="0">
                <a:pos x="csX3" y="csY3"/>
              </a:cxn>
              <a:cxn ang="0">
                <a:pos x="csX4" y="csY4"/>
              </a:cxn>
            </a:cxnLst>
            <a:rect l="l" t="t" r="r" b="b"/>
            <a:pathLst>
              <a:path w="1418011" h="945340">
                <a:moveTo>
                  <a:pt x="0" y="0"/>
                </a:moveTo>
                <a:lnTo>
                  <a:pt x="1418011" y="0"/>
                </a:lnTo>
                <a:lnTo>
                  <a:pt x="1418011" y="945340"/>
                </a:lnTo>
                <a:lnTo>
                  <a:pt x="0" y="945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533400">
              <a:lnSpc>
                <a:spcPct val="80000"/>
              </a:lnSpc>
              <a:spcBef>
                <a:spcPct val="0"/>
              </a:spcBef>
              <a:spcAft>
                <a:spcPct val="35000"/>
              </a:spcAft>
              <a:buNone/>
            </a:pPr>
            <a:r>
              <a:rPr lang="en-US" sz="2000" b="1" kern="1200" dirty="0">
                <a:latin typeface="Century Gothic" panose="020B0502020202020204" pitchFamily="34" charset="0"/>
              </a:rPr>
              <a:t>Trustee Policies</a:t>
            </a:r>
            <a:endParaRPr lang="en-AU" sz="2000" b="1" kern="1200" dirty="0">
              <a:latin typeface="Century Gothic" panose="020B0502020202020204" pitchFamily="34" charset="0"/>
            </a:endParaRPr>
          </a:p>
        </p:txBody>
      </p:sp>
      <p:sp>
        <p:nvSpPr>
          <p:cNvPr id="39" name="Oval 38" descr="Checklist with solid fill">
            <a:extLst>
              <a:ext uri="{FF2B5EF4-FFF2-40B4-BE49-F238E27FC236}">
                <a16:creationId xmlns:a16="http://schemas.microsoft.com/office/drawing/2014/main" id="{A56941CD-4D64-89E1-1803-E96F107ED7C1}"/>
              </a:ext>
            </a:extLst>
          </p:cNvPr>
          <p:cNvSpPr/>
          <p:nvPr/>
        </p:nvSpPr>
        <p:spPr>
          <a:xfrm>
            <a:off x="6445697" y="5484873"/>
            <a:ext cx="945340" cy="945340"/>
          </a:xfrm>
          <a:prstGeom prst="ellipse">
            <a:avLst/>
          </a:prstGeom>
          <a:blipFill>
            <a:blip>
              <a:extLst>
                <a:ext uri="{96DAC541-7B7A-43D3-8B79-37D633B846F1}">
                  <asvg:svgBlip xmlns:asvg="http://schemas.microsoft.com/office/drawing/2016/SVG/main" r:embed="rId6"/>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80000"/>
              </a:lnSpc>
            </a:pPr>
            <a:endParaRPr lang="en-AU" b="1">
              <a:latin typeface="Century Gothic" panose="020B0502020202020204" pitchFamily="34" charset="0"/>
            </a:endParaRPr>
          </a:p>
        </p:txBody>
      </p:sp>
      <p:sp>
        <p:nvSpPr>
          <p:cNvPr id="40" name="Freeform: Shape 39">
            <a:extLst>
              <a:ext uri="{FF2B5EF4-FFF2-40B4-BE49-F238E27FC236}">
                <a16:creationId xmlns:a16="http://schemas.microsoft.com/office/drawing/2014/main" id="{FA7A11D7-1036-19C5-C853-08BDAF56A6F6}"/>
              </a:ext>
            </a:extLst>
          </p:cNvPr>
          <p:cNvSpPr/>
          <p:nvPr/>
        </p:nvSpPr>
        <p:spPr>
          <a:xfrm>
            <a:off x="7391037" y="5482509"/>
            <a:ext cx="3169459" cy="945340"/>
          </a:xfrm>
          <a:custGeom>
            <a:avLst/>
            <a:gdLst>
              <a:gd name="csX0" fmla="*/ 0 w 1418011"/>
              <a:gd name="csY0" fmla="*/ 0 h 945340"/>
              <a:gd name="csX1" fmla="*/ 1418011 w 1418011"/>
              <a:gd name="csY1" fmla="*/ 0 h 945340"/>
              <a:gd name="csX2" fmla="*/ 1418011 w 1418011"/>
              <a:gd name="csY2" fmla="*/ 945340 h 945340"/>
              <a:gd name="csX3" fmla="*/ 0 w 1418011"/>
              <a:gd name="csY3" fmla="*/ 945340 h 945340"/>
              <a:gd name="csX4" fmla="*/ 0 w 1418011"/>
              <a:gd name="csY4" fmla="*/ 0 h 945340"/>
            </a:gdLst>
            <a:ahLst/>
            <a:cxnLst>
              <a:cxn ang="0">
                <a:pos x="csX0" y="csY0"/>
              </a:cxn>
              <a:cxn ang="0">
                <a:pos x="csX1" y="csY1"/>
              </a:cxn>
              <a:cxn ang="0">
                <a:pos x="csX2" y="csY2"/>
              </a:cxn>
              <a:cxn ang="0">
                <a:pos x="csX3" y="csY3"/>
              </a:cxn>
              <a:cxn ang="0">
                <a:pos x="csX4" y="csY4"/>
              </a:cxn>
            </a:cxnLst>
            <a:rect l="l" t="t" r="r" b="b"/>
            <a:pathLst>
              <a:path w="1418011" h="945340">
                <a:moveTo>
                  <a:pt x="0" y="0"/>
                </a:moveTo>
                <a:lnTo>
                  <a:pt x="1418011" y="0"/>
                </a:lnTo>
                <a:lnTo>
                  <a:pt x="1418011" y="945340"/>
                </a:lnTo>
                <a:lnTo>
                  <a:pt x="0" y="945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533400">
              <a:lnSpc>
                <a:spcPct val="80000"/>
              </a:lnSpc>
              <a:spcBef>
                <a:spcPct val="0"/>
              </a:spcBef>
              <a:spcAft>
                <a:spcPct val="35000"/>
              </a:spcAft>
              <a:buNone/>
            </a:pPr>
            <a:r>
              <a:rPr lang="en-US" sz="2000" b="1" kern="1200" dirty="0">
                <a:latin typeface="Century Gothic" panose="020B0502020202020204" pitchFamily="34" charset="0"/>
              </a:rPr>
              <a:t>APRA’s prudential guides, circulars &amp; guidance notes</a:t>
            </a:r>
            <a:endParaRPr lang="en-AU" sz="2000" b="1" kern="1200" dirty="0">
              <a:latin typeface="Century Gothic" panose="020B0502020202020204" pitchFamily="34" charset="0"/>
            </a:endParaRPr>
          </a:p>
        </p:txBody>
      </p:sp>
      <p:sp>
        <p:nvSpPr>
          <p:cNvPr id="2" name="Freeform: Shape 1">
            <a:extLst>
              <a:ext uri="{FF2B5EF4-FFF2-40B4-BE49-F238E27FC236}">
                <a16:creationId xmlns:a16="http://schemas.microsoft.com/office/drawing/2014/main" id="{1CE04844-07EB-04D9-C22E-E037784CD884}"/>
              </a:ext>
            </a:extLst>
          </p:cNvPr>
          <p:cNvSpPr/>
          <p:nvPr/>
        </p:nvSpPr>
        <p:spPr>
          <a:xfrm>
            <a:off x="2596301" y="1999553"/>
            <a:ext cx="91440" cy="297782"/>
          </a:xfrm>
          <a:custGeom>
            <a:avLst/>
            <a:gdLst/>
            <a:ahLst/>
            <a:cxnLst/>
            <a:rect l="0" t="0" r="0" b="0"/>
            <a:pathLst>
              <a:path>
                <a:moveTo>
                  <a:pt x="45720" y="0"/>
                </a:moveTo>
                <a:lnTo>
                  <a:pt x="45720" y="29778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AU" b="1">
              <a:latin typeface="Century Gothic" panose="020B0502020202020204" pitchFamily="34" charset="0"/>
            </a:endParaRPr>
          </a:p>
        </p:txBody>
      </p:sp>
      <p:sp>
        <p:nvSpPr>
          <p:cNvPr id="3" name="Freeform: Shape 2">
            <a:extLst>
              <a:ext uri="{FF2B5EF4-FFF2-40B4-BE49-F238E27FC236}">
                <a16:creationId xmlns:a16="http://schemas.microsoft.com/office/drawing/2014/main" id="{D1597569-304C-874D-31CF-D195540E6BF1}"/>
              </a:ext>
            </a:extLst>
          </p:cNvPr>
          <p:cNvSpPr/>
          <p:nvPr/>
        </p:nvSpPr>
        <p:spPr>
          <a:xfrm>
            <a:off x="3970148" y="3062335"/>
            <a:ext cx="91440" cy="297782"/>
          </a:xfrm>
          <a:custGeom>
            <a:avLst/>
            <a:gdLst/>
            <a:ahLst/>
            <a:cxnLst/>
            <a:rect l="0" t="0" r="0" b="0"/>
            <a:pathLst>
              <a:path>
                <a:moveTo>
                  <a:pt x="45720" y="0"/>
                </a:moveTo>
                <a:lnTo>
                  <a:pt x="45720" y="297782"/>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AU" b="1">
              <a:latin typeface="Century Gothic" panose="020B0502020202020204" pitchFamily="34" charset="0"/>
            </a:endParaRPr>
          </a:p>
        </p:txBody>
      </p:sp>
      <p:sp>
        <p:nvSpPr>
          <p:cNvPr id="4" name="Freeform: Shape 3">
            <a:extLst>
              <a:ext uri="{FF2B5EF4-FFF2-40B4-BE49-F238E27FC236}">
                <a16:creationId xmlns:a16="http://schemas.microsoft.com/office/drawing/2014/main" id="{EA03DE25-2EBB-9ED9-70BC-6A39D298BC00}"/>
              </a:ext>
            </a:extLst>
          </p:cNvPr>
          <p:cNvSpPr/>
          <p:nvPr/>
        </p:nvSpPr>
        <p:spPr>
          <a:xfrm>
            <a:off x="5473509" y="4087952"/>
            <a:ext cx="91440" cy="297782"/>
          </a:xfrm>
          <a:custGeom>
            <a:avLst/>
            <a:gdLst/>
            <a:ahLst/>
            <a:cxnLst/>
            <a:rect l="0" t="0" r="0" b="0"/>
            <a:pathLst>
              <a:path>
                <a:moveTo>
                  <a:pt x="45720" y="0"/>
                </a:moveTo>
                <a:lnTo>
                  <a:pt x="45720" y="297782"/>
                </a:lnTo>
              </a:path>
            </a:pathLst>
          </a:custGeom>
          <a:noFill/>
          <a:ln>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AU" b="1">
              <a:latin typeface="Century Gothic" panose="020B0502020202020204" pitchFamily="34" charset="0"/>
            </a:endParaRPr>
          </a:p>
        </p:txBody>
      </p:sp>
      <p:sp>
        <p:nvSpPr>
          <p:cNvPr id="6" name="Freeform: Shape 5">
            <a:extLst>
              <a:ext uri="{FF2B5EF4-FFF2-40B4-BE49-F238E27FC236}">
                <a16:creationId xmlns:a16="http://schemas.microsoft.com/office/drawing/2014/main" id="{B4C212A2-CD1A-B2C2-280A-A8228C2A89AA}"/>
              </a:ext>
            </a:extLst>
          </p:cNvPr>
          <p:cNvSpPr/>
          <p:nvPr/>
        </p:nvSpPr>
        <p:spPr>
          <a:xfrm>
            <a:off x="6872647" y="5175713"/>
            <a:ext cx="91440" cy="297782"/>
          </a:xfrm>
          <a:custGeom>
            <a:avLst/>
            <a:gdLst/>
            <a:ahLst/>
            <a:cxnLst/>
            <a:rect l="0" t="0" r="0" b="0"/>
            <a:pathLst>
              <a:path>
                <a:moveTo>
                  <a:pt x="45720" y="0"/>
                </a:moveTo>
                <a:lnTo>
                  <a:pt x="45720" y="297782"/>
                </a:lnTo>
              </a:path>
            </a:pathLst>
          </a:custGeom>
          <a:noFill/>
          <a:ln>
            <a:solidFill>
              <a:schemeClr val="accent3">
                <a:lumMod val="75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AU" b="1">
              <a:latin typeface="Century Gothic" panose="020B0502020202020204" pitchFamily="34" charset="0"/>
            </a:endParaRPr>
          </a:p>
        </p:txBody>
      </p:sp>
      <p:sp>
        <p:nvSpPr>
          <p:cNvPr id="8" name="Footer Placeholder 4">
            <a:extLst>
              <a:ext uri="{FF2B5EF4-FFF2-40B4-BE49-F238E27FC236}">
                <a16:creationId xmlns:a16="http://schemas.microsoft.com/office/drawing/2014/main" id="{162C7EC2-0613-6EDB-8692-71CBA8F952FC}"/>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11" name="Slide Number Placeholder 7">
            <a:extLst>
              <a:ext uri="{FF2B5EF4-FFF2-40B4-BE49-F238E27FC236}">
                <a16:creationId xmlns:a16="http://schemas.microsoft.com/office/drawing/2014/main" id="{6087D012-6642-7278-E43B-FED3DA7CD042}"/>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33</a:t>
            </a:fld>
            <a:endParaRPr lang="en-US" dirty="0"/>
          </a:p>
        </p:txBody>
      </p:sp>
    </p:spTree>
    <p:extLst>
      <p:ext uri="{BB962C8B-B14F-4D97-AF65-F5344CB8AC3E}">
        <p14:creationId xmlns:p14="http://schemas.microsoft.com/office/powerpoint/2010/main" val="266925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nodePh="1">
                                  <p:stCondLst>
                                    <p:cond delay="0"/>
                                  </p:stCondLst>
                                  <p:endCondLst>
                                    <p:cond evt="begin" delay="0">
                                      <p:tn val="7"/>
                                    </p:cond>
                                  </p:end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31" grpId="0" animBg="1"/>
      <p:bldP spid="32" grpId="0"/>
      <p:bldP spid="33" grpId="0" animBg="1"/>
      <p:bldP spid="34" grpId="0"/>
      <p:bldP spid="35" grpId="0" animBg="1"/>
      <p:bldP spid="36" grpId="0"/>
      <p:bldP spid="37" grpId="0" animBg="1"/>
      <p:bldP spid="38" grpId="0"/>
      <p:bldP spid="39" grpId="0" animBg="1"/>
      <p:bldP spid="40" grpId="0"/>
      <p:bldP spid="2" grpId="0" animBg="1"/>
      <p:bldP spid="3" grpId="0" animBg="1"/>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86C59-1B5D-1541-D326-6AB713263CA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F4F6324E-19B8-BDB5-49DD-31151BCEEEC9}"/>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ED9CB0AD-E28F-4218-2439-451DDD078BBE}"/>
              </a:ext>
            </a:extLst>
          </p:cNvPr>
          <p:cNvSpPr txBox="1">
            <a:spLocks/>
          </p:cNvSpPr>
          <p:nvPr/>
        </p:nvSpPr>
        <p:spPr>
          <a:xfrm>
            <a:off x="2351584" y="2420888"/>
            <a:ext cx="7704856"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0070C0"/>
                </a:solidFill>
              </a:rPr>
              <a:t>“These proceedings shift the focus from what trustees did to whether what they did was reasonable, defensible, and member-focused in substance.” </a:t>
            </a:r>
          </a:p>
          <a:p>
            <a:r>
              <a:rPr lang="en-AU" dirty="0">
                <a:solidFill>
                  <a:srgbClr val="0070C0"/>
                </a:solidFill>
              </a:rPr>
              <a:t>“the most consistent learning is that trustees are expected to evidence three things: </a:t>
            </a:r>
          </a:p>
          <a:p>
            <a:pPr marL="457200" indent="-457200">
              <a:buFont typeface="Arial" panose="020B0604020202020204" pitchFamily="34" charset="0"/>
              <a:buChar char="•"/>
            </a:pPr>
            <a:r>
              <a:rPr lang="en-AU" dirty="0">
                <a:solidFill>
                  <a:srgbClr val="0070C0"/>
                </a:solidFill>
              </a:rPr>
              <a:t>outcome-based reasoning; </a:t>
            </a:r>
          </a:p>
          <a:p>
            <a:pPr marL="457200" indent="-457200">
              <a:buFont typeface="Arial" panose="020B0604020202020204" pitchFamily="34" charset="0"/>
              <a:buChar char="•"/>
            </a:pPr>
            <a:r>
              <a:rPr lang="en-AU" dirty="0">
                <a:solidFill>
                  <a:srgbClr val="0070C0"/>
                </a:solidFill>
              </a:rPr>
              <a:t>active oversight; and </a:t>
            </a:r>
          </a:p>
          <a:p>
            <a:pPr marL="457200" indent="-457200">
              <a:buFont typeface="Arial" panose="020B0604020202020204" pitchFamily="34" charset="0"/>
              <a:buChar char="•"/>
            </a:pPr>
            <a:r>
              <a:rPr lang="en-AU" dirty="0">
                <a:solidFill>
                  <a:srgbClr val="0070C0"/>
                </a:solidFill>
              </a:rPr>
              <a:t>timely remediation.”</a:t>
            </a:r>
          </a:p>
          <a:p>
            <a:endParaRPr lang="en-US" sz="2000" i="1" dirty="0"/>
          </a:p>
          <a:p>
            <a:r>
              <a:rPr lang="en-US" sz="1400" b="0" dirty="0"/>
              <a:t>Lessons from the Courtroom, Section 6, p. 37</a:t>
            </a:r>
          </a:p>
        </p:txBody>
      </p:sp>
      <p:sp>
        <p:nvSpPr>
          <p:cNvPr id="2" name="Footer Placeholder 4">
            <a:extLst>
              <a:ext uri="{FF2B5EF4-FFF2-40B4-BE49-F238E27FC236}">
                <a16:creationId xmlns:a16="http://schemas.microsoft.com/office/drawing/2014/main" id="{1C1D18DE-3DE7-F4CB-4B86-FD322A33551D}"/>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56136071-7466-7944-AC0D-958BEDBCA86D}"/>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34</a:t>
            </a:fld>
            <a:endParaRPr lang="en-US" dirty="0"/>
          </a:p>
        </p:txBody>
      </p:sp>
    </p:spTree>
    <p:extLst>
      <p:ext uri="{BB962C8B-B14F-4D97-AF65-F5344CB8AC3E}">
        <p14:creationId xmlns:p14="http://schemas.microsoft.com/office/powerpoint/2010/main" val="115830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ACE0E-AC01-8B62-AB24-3BF456860AD6}"/>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8D2158D4-5977-152A-222A-FB8F9C63AD8F}"/>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2873FF42-241E-F00E-2544-CE9D74833B10}"/>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6. Latent risks – Litigation and Enforcement</a:t>
            </a:r>
          </a:p>
        </p:txBody>
      </p:sp>
      <p:sp>
        <p:nvSpPr>
          <p:cNvPr id="5" name="Footer Placeholder 4">
            <a:extLst>
              <a:ext uri="{FF2B5EF4-FFF2-40B4-BE49-F238E27FC236}">
                <a16:creationId xmlns:a16="http://schemas.microsoft.com/office/drawing/2014/main" id="{F408D4BB-3EAF-B71D-A5FE-FC545E6FF786}"/>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43EBC904-5460-BB70-17B5-C0122465076D}"/>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35</a:t>
            </a:fld>
            <a:endParaRPr lang="en-US" dirty="0"/>
          </a:p>
        </p:txBody>
      </p:sp>
    </p:spTree>
    <p:extLst>
      <p:ext uri="{BB962C8B-B14F-4D97-AF65-F5344CB8AC3E}">
        <p14:creationId xmlns:p14="http://schemas.microsoft.com/office/powerpoint/2010/main" val="3968829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A35FB-DFB1-A165-AFBA-970EDE05DB4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516B11E7-3C21-39B5-6D0A-1309FEE1CAF0}"/>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66BCAE90-1ECB-F51F-48DD-167419AD7205}"/>
              </a:ext>
            </a:extLst>
          </p:cNvPr>
          <p:cNvSpPr txBox="1">
            <a:spLocks/>
          </p:cNvSpPr>
          <p:nvPr/>
        </p:nvSpPr>
        <p:spPr>
          <a:xfrm>
            <a:off x="2351584" y="2852936"/>
            <a:ext cx="7704856"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0070C0"/>
                </a:solidFill>
              </a:rPr>
              <a:t>“</a:t>
            </a:r>
            <a:r>
              <a:rPr lang="en-US" dirty="0">
                <a:solidFill>
                  <a:srgbClr val="0070C0"/>
                </a:solidFill>
              </a:rPr>
              <a:t>latent risks… under-the-radar areas that are plausible candidates for litigation or enforcement, </a:t>
            </a:r>
          </a:p>
          <a:p>
            <a:r>
              <a:rPr lang="en-US" dirty="0">
                <a:solidFill>
                  <a:srgbClr val="0070C0"/>
                </a:solidFill>
              </a:rPr>
              <a:t>particularly where the trustee has treated them as operational irritants or pricing realities, </a:t>
            </a:r>
          </a:p>
          <a:p>
            <a:r>
              <a:rPr lang="en-US" dirty="0">
                <a:solidFill>
                  <a:srgbClr val="0070C0"/>
                </a:solidFill>
              </a:rPr>
              <a:t>but litigants and regulators assess them through the lens of member-first trustee obligations.”</a:t>
            </a:r>
          </a:p>
          <a:p>
            <a:endParaRPr lang="en-US" dirty="0">
              <a:solidFill>
                <a:srgbClr val="0070C0"/>
              </a:solidFill>
            </a:endParaRPr>
          </a:p>
          <a:p>
            <a:r>
              <a:rPr lang="en-US" sz="1400" b="0" i="1" dirty="0"/>
              <a:t>Lessons from the Courtroom, Section 7, p. 45</a:t>
            </a:r>
          </a:p>
        </p:txBody>
      </p:sp>
      <p:sp>
        <p:nvSpPr>
          <p:cNvPr id="2" name="Rectangle 1">
            <a:extLst>
              <a:ext uri="{FF2B5EF4-FFF2-40B4-BE49-F238E27FC236}">
                <a16:creationId xmlns:a16="http://schemas.microsoft.com/office/drawing/2014/main" id="{61BF0C05-BCB6-A4ED-1E36-A55166D057BB}"/>
              </a:ext>
            </a:extLst>
          </p:cNvPr>
          <p:cNvSpPr/>
          <p:nvPr/>
        </p:nvSpPr>
        <p:spPr>
          <a:xfrm>
            <a:off x="0" y="1"/>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1">
            <a:extLst>
              <a:ext uri="{FF2B5EF4-FFF2-40B4-BE49-F238E27FC236}">
                <a16:creationId xmlns:a16="http://schemas.microsoft.com/office/drawing/2014/main" id="{A5176CF1-ACE8-2F27-0B7D-9D41BF4583E9}"/>
              </a:ext>
            </a:extLst>
          </p:cNvPr>
          <p:cNvSpPr>
            <a:spLocks noGrp="1"/>
          </p:cNvSpPr>
          <p:nvPr>
            <p:ph type="title"/>
          </p:nvPr>
        </p:nvSpPr>
        <p:spPr>
          <a:xfrm>
            <a:off x="838200" y="199978"/>
            <a:ext cx="10515600" cy="1133499"/>
          </a:xfrm>
        </p:spPr>
        <p:txBody>
          <a:bodyPr vert="horz" lIns="91440" tIns="45720" rIns="91440" bIns="45720" rtlCol="0" anchor="ctr">
            <a:normAutofit/>
          </a:bodyPr>
          <a:lstStyle/>
          <a:p>
            <a:pPr algn="ctr">
              <a:spcAft>
                <a:spcPts val="600"/>
              </a:spcAft>
            </a:pPr>
            <a:r>
              <a:rPr lang="en-US" sz="3600" b="1" kern="1200" dirty="0">
                <a:solidFill>
                  <a:schemeClr val="bg1"/>
                </a:solidFill>
                <a:latin typeface="Century Gothic" panose="020B0502020202020204" pitchFamily="34" charset="0"/>
              </a:rPr>
              <a:t>What is a latent risk?</a:t>
            </a:r>
          </a:p>
        </p:txBody>
      </p:sp>
      <p:sp>
        <p:nvSpPr>
          <p:cNvPr id="6" name="Footer Placeholder 4">
            <a:extLst>
              <a:ext uri="{FF2B5EF4-FFF2-40B4-BE49-F238E27FC236}">
                <a16:creationId xmlns:a16="http://schemas.microsoft.com/office/drawing/2014/main" id="{AE734E52-E877-F0E5-7233-D7648B2F44A2}"/>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9" name="Slide Number Placeholder 7">
            <a:extLst>
              <a:ext uri="{FF2B5EF4-FFF2-40B4-BE49-F238E27FC236}">
                <a16:creationId xmlns:a16="http://schemas.microsoft.com/office/drawing/2014/main" id="{3AA2E483-CDD9-8818-1B72-5EFF06BD3799}"/>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36</a:t>
            </a:fld>
            <a:endParaRPr lang="en-US" dirty="0"/>
          </a:p>
        </p:txBody>
      </p:sp>
    </p:spTree>
    <p:extLst>
      <p:ext uri="{BB962C8B-B14F-4D97-AF65-F5344CB8AC3E}">
        <p14:creationId xmlns:p14="http://schemas.microsoft.com/office/powerpoint/2010/main" val="160643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FE011-7D38-AF1C-7285-04F2AB62526A}"/>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6793BE8-920D-9385-793D-832DF4821AA4}"/>
              </a:ext>
            </a:extLst>
          </p:cNvPr>
          <p:cNvSpPr txBox="1">
            <a:spLocks/>
          </p:cNvSpPr>
          <p:nvPr/>
        </p:nvSpPr>
        <p:spPr>
          <a:xfrm>
            <a:off x="658753" y="308057"/>
            <a:ext cx="8101543" cy="2035724"/>
          </a:xfrm>
          <a:prstGeom prst="rect">
            <a:avLst/>
          </a:prstGeom>
        </p:spPr>
        <p:txBody>
          <a:bodyPr vert="horz" lIns="91440" tIns="45720" rIns="91440" bIns="45720" rtlCol="0" anchor="t" anchorCtr="0">
            <a:norm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90000"/>
              </a:lnSpc>
              <a:spcBef>
                <a:spcPts val="600"/>
              </a:spcBef>
              <a:spcAft>
                <a:spcPts val="600"/>
              </a:spcAft>
            </a:pPr>
            <a:r>
              <a:rPr lang="en-US" sz="3200" b="1" kern="1200" dirty="0">
                <a:solidFill>
                  <a:schemeClr val="tx1"/>
                </a:solidFill>
                <a:latin typeface="Century Gothic" panose="020B0502020202020204" pitchFamily="34" charset="0"/>
                <a:ea typeface="+mj-ea"/>
                <a:cs typeface="+mj-cs"/>
              </a:rPr>
              <a:t>A latent risk may emerge as litigation or enforcement if there is:</a:t>
            </a:r>
          </a:p>
        </p:txBody>
      </p:sp>
      <p:sp>
        <p:nvSpPr>
          <p:cNvPr id="2" name="TextBox 1">
            <a:extLst>
              <a:ext uri="{FF2B5EF4-FFF2-40B4-BE49-F238E27FC236}">
                <a16:creationId xmlns:a16="http://schemas.microsoft.com/office/drawing/2014/main" id="{EB706A90-60B1-5EB5-1113-504108E08645}"/>
              </a:ext>
            </a:extLst>
          </p:cNvPr>
          <p:cNvSpPr txBox="1"/>
          <p:nvPr/>
        </p:nvSpPr>
        <p:spPr>
          <a:xfrm>
            <a:off x="658753" y="1196752"/>
            <a:ext cx="7315199" cy="2014665"/>
          </a:xfrm>
          <a:prstGeom prst="rect">
            <a:avLst/>
          </a:prstGeom>
        </p:spPr>
        <p:txBody>
          <a:bodyPr vert="horz" lIns="91440" tIns="45720" rIns="91440" bIns="45720" rtlCol="0" anchor="b">
            <a:normAutofit/>
          </a:bodyPr>
          <a:lstStyle/>
          <a:p>
            <a:pPr marL="285750" lvl="0" indent="-285750" defTabSz="914400">
              <a:spcBef>
                <a:spcPts val="600"/>
              </a:spcBef>
              <a:spcAft>
                <a:spcPts val="600"/>
              </a:spcAft>
              <a:buFont typeface="Arial" panose="020B0604020202020204" pitchFamily="34" charset="0"/>
              <a:buChar char="•"/>
            </a:pPr>
            <a:r>
              <a:rPr lang="en-US" cap="none" baseline="0" dirty="0">
                <a:latin typeface="Century Gothic" panose="020B0502020202020204" pitchFamily="34" charset="0"/>
              </a:rPr>
              <a:t>Member financial detriment at scale</a:t>
            </a:r>
          </a:p>
          <a:p>
            <a:pPr marL="285750" lvl="0" indent="-285750" defTabSz="914400">
              <a:spcBef>
                <a:spcPts val="600"/>
              </a:spcBef>
              <a:spcAft>
                <a:spcPts val="600"/>
              </a:spcAft>
              <a:buFont typeface="Arial" panose="020B0604020202020204" pitchFamily="34" charset="0"/>
              <a:buChar char="•"/>
            </a:pPr>
            <a:r>
              <a:rPr lang="en-US" cap="none" baseline="0" dirty="0">
                <a:latin typeface="Century Gothic" panose="020B0502020202020204" pitchFamily="34" charset="0"/>
              </a:rPr>
              <a:t>The issue is discoverable (through data, trustee minutes, complaints, audits, or a regulator’s review)</a:t>
            </a:r>
          </a:p>
          <a:p>
            <a:pPr marL="285750" lvl="0" indent="-285750" defTabSz="914400">
              <a:spcBef>
                <a:spcPts val="600"/>
              </a:spcBef>
              <a:spcAft>
                <a:spcPts val="600"/>
              </a:spcAft>
              <a:buFont typeface="Arial" panose="020B0604020202020204" pitchFamily="34" charset="0"/>
              <a:buChar char="•"/>
            </a:pPr>
            <a:r>
              <a:rPr lang="en-US" cap="none" baseline="0" dirty="0">
                <a:latin typeface="Century Gothic" panose="020B0502020202020204" pitchFamily="34" charset="0"/>
              </a:rPr>
              <a:t>The governance record does not withstand scrutiny </a:t>
            </a:r>
          </a:p>
          <a:p>
            <a:pPr lvl="0" defTabSz="914400">
              <a:spcBef>
                <a:spcPts val="600"/>
              </a:spcBef>
              <a:spcAft>
                <a:spcPts val="600"/>
              </a:spcAft>
            </a:pPr>
            <a:endParaRPr lang="en-US" cap="none" baseline="0" dirty="0">
              <a:latin typeface="Century Gothic" panose="020B0502020202020204" pitchFamily="34" charset="0"/>
            </a:endParaRPr>
          </a:p>
        </p:txBody>
      </p:sp>
      <p:sp>
        <p:nvSpPr>
          <p:cNvPr id="12" name="Graphic 9">
            <a:extLst>
              <a:ext uri="{FF2B5EF4-FFF2-40B4-BE49-F238E27FC236}">
                <a16:creationId xmlns:a16="http://schemas.microsoft.com/office/drawing/2014/main" id="{4411E237-3232-E44B-0073-43AA3971D36C}"/>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3" name="Freeform: Shape 2">
            <a:extLst>
              <a:ext uri="{FF2B5EF4-FFF2-40B4-BE49-F238E27FC236}">
                <a16:creationId xmlns:a16="http://schemas.microsoft.com/office/drawing/2014/main" id="{90201EB4-B82B-A14D-13DB-D231C1F04CED}"/>
              </a:ext>
            </a:extLst>
          </p:cNvPr>
          <p:cNvSpPr/>
          <p:nvPr/>
        </p:nvSpPr>
        <p:spPr>
          <a:xfrm>
            <a:off x="890520" y="2996952"/>
            <a:ext cx="3084729" cy="3283677"/>
          </a:xfrm>
          <a:custGeom>
            <a:avLst/>
            <a:gdLst>
              <a:gd name="csX0" fmla="*/ 0 w 2896071"/>
              <a:gd name="csY0" fmla="*/ 379730 h 2531531"/>
              <a:gd name="csX1" fmla="*/ 1630306 w 2896071"/>
              <a:gd name="csY1" fmla="*/ 379730 h 2531531"/>
              <a:gd name="csX2" fmla="*/ 1630306 w 2896071"/>
              <a:gd name="csY2" fmla="*/ 0 h 2531531"/>
              <a:gd name="csX3" fmla="*/ 2896071 w 2896071"/>
              <a:gd name="csY3" fmla="*/ 1265766 h 2531531"/>
              <a:gd name="csX4" fmla="*/ 1630306 w 2896071"/>
              <a:gd name="csY4" fmla="*/ 2531531 h 2531531"/>
              <a:gd name="csX5" fmla="*/ 1630306 w 2896071"/>
              <a:gd name="csY5" fmla="*/ 2151801 h 2531531"/>
              <a:gd name="csX6" fmla="*/ 0 w 2896071"/>
              <a:gd name="csY6" fmla="*/ 2151801 h 2531531"/>
              <a:gd name="csX7" fmla="*/ 0 w 2896071"/>
              <a:gd name="csY7" fmla="*/ 379730 h 2531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96071" h="2531531">
                <a:moveTo>
                  <a:pt x="0" y="379730"/>
                </a:moveTo>
                <a:lnTo>
                  <a:pt x="1630306" y="379730"/>
                </a:lnTo>
                <a:lnTo>
                  <a:pt x="1630306" y="0"/>
                </a:lnTo>
                <a:lnTo>
                  <a:pt x="2896071" y="1265766"/>
                </a:lnTo>
                <a:lnTo>
                  <a:pt x="1630306" y="2531531"/>
                </a:lnTo>
                <a:lnTo>
                  <a:pt x="1630306" y="2151801"/>
                </a:lnTo>
                <a:lnTo>
                  <a:pt x="0" y="2151801"/>
                </a:lnTo>
                <a:lnTo>
                  <a:pt x="0" y="379730"/>
                </a:lnTo>
                <a:close/>
              </a:path>
            </a:pathLst>
          </a:custGeom>
        </p:spPr>
        <p:style>
          <a:lnRef idx="1">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62118" tIns="389255" rIns="779269" bIns="389255" numCol="1" spcCol="1270" anchor="ctr" anchorCtr="0">
            <a:noAutofit/>
          </a:bodyPr>
          <a:lstStyle/>
          <a:p>
            <a:pPr algn="ctr" defTabSz="720090">
              <a:lnSpc>
                <a:spcPct val="90000"/>
              </a:lnSpc>
              <a:spcBef>
                <a:spcPct val="0"/>
              </a:spcBef>
              <a:spcAft>
                <a:spcPct val="35000"/>
              </a:spcAft>
            </a:pPr>
            <a:r>
              <a:rPr lang="en-AU" sz="1620" kern="1200" dirty="0">
                <a:solidFill>
                  <a:schemeClr val="dk1">
                    <a:hueOff val="0"/>
                    <a:satOff val="0"/>
                    <a:lumOff val="0"/>
                    <a:alphaOff val="0"/>
                  </a:schemeClr>
                </a:solidFill>
                <a:latin typeface="Century Gothic" panose="020B0502020202020204" pitchFamily="34" charset="0"/>
                <a:ea typeface="+mn-ea"/>
                <a:cs typeface="+mn-cs"/>
              </a:rPr>
              <a:t>Cases often start years after failures (example: CFS 2014→2026)</a:t>
            </a:r>
            <a:endParaRPr lang="en-US" sz="1500" kern="1200" dirty="0">
              <a:latin typeface="Century Gothic" panose="020B0502020202020204" pitchFamily="34" charset="0"/>
            </a:endParaRPr>
          </a:p>
        </p:txBody>
      </p:sp>
      <p:sp>
        <p:nvSpPr>
          <p:cNvPr id="13" name="Freeform: Shape 12">
            <a:extLst>
              <a:ext uri="{FF2B5EF4-FFF2-40B4-BE49-F238E27FC236}">
                <a16:creationId xmlns:a16="http://schemas.microsoft.com/office/drawing/2014/main" id="{C209CA19-E81A-5C78-895B-7281C2644CDC}"/>
              </a:ext>
            </a:extLst>
          </p:cNvPr>
          <p:cNvSpPr/>
          <p:nvPr/>
        </p:nvSpPr>
        <p:spPr>
          <a:xfrm>
            <a:off x="119336" y="3699659"/>
            <a:ext cx="1610496" cy="1642652"/>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AU" sz="1944" b="1" kern="1200" dirty="0">
                <a:solidFill>
                  <a:schemeClr val="lt1"/>
                </a:solidFill>
                <a:latin typeface="Century Gothic" panose="020B0502020202020204" pitchFamily="34" charset="0"/>
                <a:ea typeface="+mn-ea"/>
                <a:cs typeface="+mn-cs"/>
              </a:rPr>
              <a:t>No litigation ≠ low risk: </a:t>
            </a:r>
            <a:endParaRPr lang="en-US" b="1" kern="1200" dirty="0">
              <a:latin typeface="Century Gothic" panose="020B0502020202020204" pitchFamily="34" charset="0"/>
            </a:endParaRPr>
          </a:p>
        </p:txBody>
      </p:sp>
      <p:sp>
        <p:nvSpPr>
          <p:cNvPr id="14" name="Freeform: Shape 13">
            <a:extLst>
              <a:ext uri="{FF2B5EF4-FFF2-40B4-BE49-F238E27FC236}">
                <a16:creationId xmlns:a16="http://schemas.microsoft.com/office/drawing/2014/main" id="{E738BD5A-E698-3FC4-3084-3A87BCFFFF66}"/>
              </a:ext>
            </a:extLst>
          </p:cNvPr>
          <p:cNvSpPr/>
          <p:nvPr/>
        </p:nvSpPr>
        <p:spPr>
          <a:xfrm>
            <a:off x="4939228" y="2996952"/>
            <a:ext cx="3084729" cy="3283677"/>
          </a:xfrm>
          <a:custGeom>
            <a:avLst/>
            <a:gdLst>
              <a:gd name="csX0" fmla="*/ 0 w 2896071"/>
              <a:gd name="csY0" fmla="*/ 379730 h 2531531"/>
              <a:gd name="csX1" fmla="*/ 1630306 w 2896071"/>
              <a:gd name="csY1" fmla="*/ 379730 h 2531531"/>
              <a:gd name="csX2" fmla="*/ 1630306 w 2896071"/>
              <a:gd name="csY2" fmla="*/ 0 h 2531531"/>
              <a:gd name="csX3" fmla="*/ 2896071 w 2896071"/>
              <a:gd name="csY3" fmla="*/ 1265766 h 2531531"/>
              <a:gd name="csX4" fmla="*/ 1630306 w 2896071"/>
              <a:gd name="csY4" fmla="*/ 2531531 h 2531531"/>
              <a:gd name="csX5" fmla="*/ 1630306 w 2896071"/>
              <a:gd name="csY5" fmla="*/ 2151801 h 2531531"/>
              <a:gd name="csX6" fmla="*/ 0 w 2896071"/>
              <a:gd name="csY6" fmla="*/ 2151801 h 2531531"/>
              <a:gd name="csX7" fmla="*/ 0 w 2896071"/>
              <a:gd name="csY7" fmla="*/ 379730 h 2531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96071" h="2531531">
                <a:moveTo>
                  <a:pt x="0" y="379730"/>
                </a:moveTo>
                <a:lnTo>
                  <a:pt x="1630306" y="379730"/>
                </a:lnTo>
                <a:lnTo>
                  <a:pt x="1630306" y="0"/>
                </a:lnTo>
                <a:lnTo>
                  <a:pt x="2896071" y="1265766"/>
                </a:lnTo>
                <a:lnTo>
                  <a:pt x="1630306" y="2531531"/>
                </a:lnTo>
                <a:lnTo>
                  <a:pt x="1630306" y="2151801"/>
                </a:lnTo>
                <a:lnTo>
                  <a:pt x="0" y="2151801"/>
                </a:lnTo>
                <a:lnTo>
                  <a:pt x="0" y="379730"/>
                </a:lnTo>
                <a:close/>
              </a:path>
            </a:pathLst>
          </a:custGeom>
        </p:spPr>
        <p:style>
          <a:lnRef idx="1">
            <a:schemeClr val="accent4">
              <a:tint val="40000"/>
              <a:alpha val="90000"/>
              <a:hueOff val="3079768"/>
              <a:satOff val="-15334"/>
              <a:lumOff val="-1455"/>
              <a:alphaOff val="0"/>
            </a:schemeClr>
          </a:lnRef>
          <a:fillRef idx="1">
            <a:schemeClr val="accent4">
              <a:tint val="40000"/>
              <a:alpha val="90000"/>
              <a:hueOff val="3079768"/>
              <a:satOff val="-15334"/>
              <a:lumOff val="-1455"/>
              <a:alphaOff val="0"/>
            </a:schemeClr>
          </a:fillRef>
          <a:effectRef idx="0">
            <a:schemeClr val="accent4">
              <a:tint val="40000"/>
              <a:alpha val="90000"/>
              <a:hueOff val="3079768"/>
              <a:satOff val="-15334"/>
              <a:lumOff val="-1455"/>
              <a:alphaOff val="0"/>
            </a:schemeClr>
          </a:effectRef>
          <a:fontRef idx="minor">
            <a:schemeClr val="dk1">
              <a:hueOff val="0"/>
              <a:satOff val="0"/>
              <a:lumOff val="0"/>
              <a:alphaOff val="0"/>
            </a:schemeClr>
          </a:fontRef>
        </p:style>
        <p:txBody>
          <a:bodyPr spcFirstLastPara="0" vert="horz" wrap="square" lIns="762118" tIns="389255" rIns="779269" bIns="389255" numCol="1" spcCol="1270" anchor="ctr" anchorCtr="0">
            <a:noAutofit/>
          </a:bodyPr>
          <a:lstStyle/>
          <a:p>
            <a:pPr algn="ctr" defTabSz="720090">
              <a:lnSpc>
                <a:spcPct val="90000"/>
              </a:lnSpc>
              <a:spcBef>
                <a:spcPct val="0"/>
              </a:spcBef>
              <a:spcAft>
                <a:spcPct val="35000"/>
              </a:spcAft>
            </a:pPr>
            <a:r>
              <a:rPr lang="en-AU" sz="1620" kern="1200" dirty="0">
                <a:solidFill>
                  <a:schemeClr val="dk1">
                    <a:hueOff val="0"/>
                    <a:satOff val="0"/>
                    <a:lumOff val="0"/>
                    <a:alphaOff val="0"/>
                  </a:schemeClr>
                </a:solidFill>
                <a:latin typeface="Century Gothic" panose="020B0502020202020204" pitchFamily="34" charset="0"/>
                <a:ea typeface="+mn-ea"/>
                <a:cs typeface="+mn-cs"/>
              </a:rPr>
              <a:t>Defaults × Outsourcing × Comms × System rules (“normal practice”)</a:t>
            </a:r>
            <a:endParaRPr lang="en-US" sz="1500"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5CCF1884-AFD3-653F-981C-052D7D4DC143}"/>
              </a:ext>
            </a:extLst>
          </p:cNvPr>
          <p:cNvSpPr/>
          <p:nvPr/>
        </p:nvSpPr>
        <p:spPr>
          <a:xfrm>
            <a:off x="4168044" y="3699659"/>
            <a:ext cx="1610496" cy="1642652"/>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3299968"/>
              <a:satOff val="-14601"/>
              <a:lumOff val="-2452"/>
              <a:alphaOff val="0"/>
            </a:schemeClr>
          </a:fillRef>
          <a:effectRef idx="2">
            <a:schemeClr val="accent4">
              <a:hueOff val="3299968"/>
              <a:satOff val="-14601"/>
              <a:lumOff val="-2452"/>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AU" sz="1944" b="1" kern="1200" dirty="0">
                <a:solidFill>
                  <a:schemeClr val="lt1"/>
                </a:solidFill>
                <a:latin typeface="Century Gothic" panose="020B0502020202020204" pitchFamily="34" charset="0"/>
                <a:ea typeface="+mn-ea"/>
                <a:cs typeface="+mn-cs"/>
              </a:rPr>
              <a:t>Where latent risks hide: </a:t>
            </a:r>
            <a:endParaRPr lang="en-US" b="1" kern="1200" dirty="0">
              <a:latin typeface="Century Gothic" panose="020B0502020202020204" pitchFamily="34" charset="0"/>
            </a:endParaRPr>
          </a:p>
        </p:txBody>
      </p:sp>
      <p:sp>
        <p:nvSpPr>
          <p:cNvPr id="16" name="Freeform: Shape 15">
            <a:extLst>
              <a:ext uri="{FF2B5EF4-FFF2-40B4-BE49-F238E27FC236}">
                <a16:creationId xmlns:a16="http://schemas.microsoft.com/office/drawing/2014/main" id="{F4BE97CE-9220-0B8B-B87B-B35A42CE4026}"/>
              </a:ext>
            </a:extLst>
          </p:cNvPr>
          <p:cNvSpPr/>
          <p:nvPr/>
        </p:nvSpPr>
        <p:spPr>
          <a:xfrm>
            <a:off x="8987935" y="2996952"/>
            <a:ext cx="3084729" cy="3283677"/>
          </a:xfrm>
          <a:custGeom>
            <a:avLst/>
            <a:gdLst>
              <a:gd name="csX0" fmla="*/ 0 w 2896071"/>
              <a:gd name="csY0" fmla="*/ 379730 h 2531531"/>
              <a:gd name="csX1" fmla="*/ 1630306 w 2896071"/>
              <a:gd name="csY1" fmla="*/ 379730 h 2531531"/>
              <a:gd name="csX2" fmla="*/ 1630306 w 2896071"/>
              <a:gd name="csY2" fmla="*/ 0 h 2531531"/>
              <a:gd name="csX3" fmla="*/ 2896071 w 2896071"/>
              <a:gd name="csY3" fmla="*/ 1265766 h 2531531"/>
              <a:gd name="csX4" fmla="*/ 1630306 w 2896071"/>
              <a:gd name="csY4" fmla="*/ 2531531 h 2531531"/>
              <a:gd name="csX5" fmla="*/ 1630306 w 2896071"/>
              <a:gd name="csY5" fmla="*/ 2151801 h 2531531"/>
              <a:gd name="csX6" fmla="*/ 0 w 2896071"/>
              <a:gd name="csY6" fmla="*/ 2151801 h 2531531"/>
              <a:gd name="csX7" fmla="*/ 0 w 2896071"/>
              <a:gd name="csY7" fmla="*/ 379730 h 2531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96071" h="2531531">
                <a:moveTo>
                  <a:pt x="0" y="379730"/>
                </a:moveTo>
                <a:lnTo>
                  <a:pt x="1630306" y="379730"/>
                </a:lnTo>
                <a:lnTo>
                  <a:pt x="1630306" y="0"/>
                </a:lnTo>
                <a:lnTo>
                  <a:pt x="2896071" y="1265766"/>
                </a:lnTo>
                <a:lnTo>
                  <a:pt x="1630306" y="2531531"/>
                </a:lnTo>
                <a:lnTo>
                  <a:pt x="1630306" y="2151801"/>
                </a:lnTo>
                <a:lnTo>
                  <a:pt x="0" y="2151801"/>
                </a:lnTo>
                <a:lnTo>
                  <a:pt x="0" y="379730"/>
                </a:lnTo>
                <a:close/>
              </a:path>
            </a:pathLst>
          </a:custGeom>
        </p:spPr>
        <p:style>
          <a:lnRef idx="1">
            <a:schemeClr val="accent4">
              <a:tint val="40000"/>
              <a:alpha val="90000"/>
              <a:hueOff val="6159535"/>
              <a:satOff val="-30669"/>
              <a:lumOff val="-2910"/>
              <a:alphaOff val="0"/>
            </a:schemeClr>
          </a:lnRef>
          <a:fillRef idx="1">
            <a:schemeClr val="accent4">
              <a:tint val="40000"/>
              <a:alpha val="90000"/>
              <a:hueOff val="6159535"/>
              <a:satOff val="-30669"/>
              <a:lumOff val="-2910"/>
              <a:alphaOff val="0"/>
            </a:schemeClr>
          </a:fillRef>
          <a:effectRef idx="0">
            <a:schemeClr val="accent4">
              <a:tint val="40000"/>
              <a:alpha val="90000"/>
              <a:hueOff val="6159535"/>
              <a:satOff val="-30669"/>
              <a:lumOff val="-2910"/>
              <a:alphaOff val="0"/>
            </a:schemeClr>
          </a:effectRef>
          <a:fontRef idx="minor">
            <a:schemeClr val="dk1">
              <a:hueOff val="0"/>
              <a:satOff val="0"/>
              <a:lumOff val="0"/>
              <a:alphaOff val="0"/>
            </a:schemeClr>
          </a:fontRef>
        </p:style>
        <p:txBody>
          <a:bodyPr spcFirstLastPara="0" vert="horz" wrap="square" lIns="762118" tIns="389255" rIns="779269" bIns="389255" numCol="1" spcCol="1270" anchor="ctr" anchorCtr="0">
            <a:noAutofit/>
          </a:bodyPr>
          <a:lstStyle/>
          <a:p>
            <a:pPr marL="0" lvl="1" algn="ctr" defTabSz="720090">
              <a:lnSpc>
                <a:spcPct val="90000"/>
              </a:lnSpc>
              <a:spcBef>
                <a:spcPct val="0"/>
              </a:spcBef>
              <a:spcAft>
                <a:spcPct val="15000"/>
              </a:spcAft>
            </a:pPr>
            <a:r>
              <a:rPr lang="en-AU" sz="1620" kern="1200" dirty="0">
                <a:solidFill>
                  <a:schemeClr val="dk1">
                    <a:hueOff val="0"/>
                    <a:satOff val="0"/>
                    <a:lumOff val="0"/>
                    <a:alphaOff val="0"/>
                  </a:schemeClr>
                </a:solidFill>
                <a:latin typeface="Century Gothic" panose="020B0502020202020204" pitchFamily="34" charset="0"/>
                <a:ea typeface="+mn-ea"/>
                <a:cs typeface="+mn-cs"/>
              </a:rPr>
              <a:t>Direct costs</a:t>
            </a:r>
            <a:r>
              <a:rPr lang="en-AU" sz="1620" dirty="0">
                <a:latin typeface="Century Gothic" panose="020B0502020202020204" pitchFamily="34" charset="0"/>
              </a:rPr>
              <a:t> +</a:t>
            </a:r>
            <a:endParaRPr lang="en-US" sz="1620" kern="1200" dirty="0">
              <a:solidFill>
                <a:schemeClr val="dk1">
                  <a:hueOff val="0"/>
                  <a:satOff val="0"/>
                  <a:lumOff val="0"/>
                  <a:alphaOff val="0"/>
                </a:schemeClr>
              </a:solidFill>
              <a:latin typeface="Century Gothic" panose="020B0502020202020204" pitchFamily="34" charset="0"/>
              <a:ea typeface="+mn-ea"/>
              <a:cs typeface="+mn-cs"/>
            </a:endParaRPr>
          </a:p>
          <a:p>
            <a:pPr marL="0" lvl="1" algn="ctr" defTabSz="720090">
              <a:lnSpc>
                <a:spcPct val="90000"/>
              </a:lnSpc>
              <a:spcBef>
                <a:spcPct val="0"/>
              </a:spcBef>
              <a:spcAft>
                <a:spcPct val="15000"/>
              </a:spcAft>
            </a:pPr>
            <a:r>
              <a:rPr lang="en-US" sz="1620" kern="1200" dirty="0">
                <a:solidFill>
                  <a:schemeClr val="dk1">
                    <a:hueOff val="0"/>
                    <a:satOff val="0"/>
                    <a:lumOff val="0"/>
                    <a:alphaOff val="0"/>
                  </a:schemeClr>
                </a:solidFill>
                <a:latin typeface="Century Gothic" panose="020B0502020202020204" pitchFamily="34" charset="0"/>
                <a:ea typeface="+mn-ea"/>
                <a:cs typeface="+mn-cs"/>
              </a:rPr>
              <a:t>Opportunity costs through – distraction from productive activities +</a:t>
            </a:r>
          </a:p>
          <a:p>
            <a:pPr marL="0" lvl="1" algn="ctr" defTabSz="720090">
              <a:lnSpc>
                <a:spcPct val="90000"/>
              </a:lnSpc>
              <a:spcBef>
                <a:spcPct val="0"/>
              </a:spcBef>
              <a:spcAft>
                <a:spcPct val="15000"/>
              </a:spcAft>
            </a:pPr>
            <a:r>
              <a:rPr lang="en-US" sz="1620" kern="1200" dirty="0">
                <a:solidFill>
                  <a:schemeClr val="dk1">
                    <a:hueOff val="0"/>
                    <a:satOff val="0"/>
                    <a:lumOff val="0"/>
                    <a:alphaOff val="0"/>
                  </a:schemeClr>
                </a:solidFill>
                <a:latin typeface="Century Gothic" panose="020B0502020202020204" pitchFamily="34" charset="0"/>
                <a:ea typeface="+mn-ea"/>
                <a:cs typeface="+mn-cs"/>
              </a:rPr>
              <a:t>Reputational damage</a:t>
            </a:r>
            <a:endParaRPr lang="en-US" sz="1500"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F9785AFB-939F-D310-FB03-1E85177F3C7E}"/>
              </a:ext>
            </a:extLst>
          </p:cNvPr>
          <p:cNvSpPr/>
          <p:nvPr/>
        </p:nvSpPr>
        <p:spPr>
          <a:xfrm>
            <a:off x="8216752" y="3699659"/>
            <a:ext cx="1610496" cy="1642652"/>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6599937"/>
              <a:satOff val="-29202"/>
              <a:lumOff val="-4903"/>
              <a:alphaOff val="0"/>
            </a:schemeClr>
          </a:fillRef>
          <a:effectRef idx="2">
            <a:schemeClr val="accent4">
              <a:hueOff val="6599937"/>
              <a:satOff val="-29202"/>
              <a:lumOff val="-4903"/>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AU" sz="1944" b="1" kern="1200" dirty="0">
                <a:solidFill>
                  <a:schemeClr val="lt1"/>
                </a:solidFill>
                <a:latin typeface="Century Gothic" panose="020B0502020202020204" pitchFamily="34" charset="0"/>
                <a:ea typeface="+mn-ea"/>
                <a:cs typeface="+mn-cs"/>
              </a:rPr>
              <a:t>Cost profile (trustee): </a:t>
            </a:r>
            <a:endParaRPr lang="en-US" b="1" kern="1200" dirty="0">
              <a:latin typeface="Century Gothic" panose="020B0502020202020204" pitchFamily="34" charset="0"/>
            </a:endParaRPr>
          </a:p>
        </p:txBody>
      </p:sp>
      <p:sp>
        <p:nvSpPr>
          <p:cNvPr id="4" name="Footer Placeholder 4">
            <a:extLst>
              <a:ext uri="{FF2B5EF4-FFF2-40B4-BE49-F238E27FC236}">
                <a16:creationId xmlns:a16="http://schemas.microsoft.com/office/drawing/2014/main" id="{F946FDF9-9648-1B04-AEFE-D87EAA73BB62}"/>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8" name="Slide Number Placeholder 7">
            <a:extLst>
              <a:ext uri="{FF2B5EF4-FFF2-40B4-BE49-F238E27FC236}">
                <a16:creationId xmlns:a16="http://schemas.microsoft.com/office/drawing/2014/main" id="{26C9E9AA-A8B3-6F11-8084-2A7A84D76463}"/>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37</a:t>
            </a:fld>
            <a:endParaRPr lang="en-US" dirty="0"/>
          </a:p>
        </p:txBody>
      </p:sp>
      <p:sp>
        <p:nvSpPr>
          <p:cNvPr id="6" name="TextBox 5">
            <a:extLst>
              <a:ext uri="{FF2B5EF4-FFF2-40B4-BE49-F238E27FC236}">
                <a16:creationId xmlns:a16="http://schemas.microsoft.com/office/drawing/2014/main" id="{9368E329-E322-E92E-4243-66C08E133FD0}"/>
              </a:ext>
            </a:extLst>
          </p:cNvPr>
          <p:cNvSpPr txBox="1"/>
          <p:nvPr/>
        </p:nvSpPr>
        <p:spPr>
          <a:xfrm>
            <a:off x="3653053" y="6420582"/>
            <a:ext cx="6912768" cy="464329"/>
          </a:xfrm>
          <a:prstGeom prst="rect">
            <a:avLst/>
          </a:prstGeom>
        </p:spPr>
        <p:txBody>
          <a:bodyPr vert="horz" lIns="91440" tIns="45720" rIns="91440" bIns="45720" rtlCol="0" anchor="t">
            <a:normAutofit/>
          </a:bodyPr>
          <a:lstStyle/>
          <a:p>
            <a:pPr lvl="0" defTabSz="914400">
              <a:spcBef>
                <a:spcPts val="600"/>
              </a:spcBef>
              <a:spcAft>
                <a:spcPts val="600"/>
              </a:spcAft>
            </a:pPr>
            <a:r>
              <a:rPr lang="en-US" b="1" cap="none" baseline="0" dirty="0">
                <a:solidFill>
                  <a:srgbClr val="C00000"/>
                </a:solidFill>
                <a:latin typeface="Century Gothic" panose="020B0502020202020204" pitchFamily="34" charset="0"/>
              </a:rPr>
              <a:t>We have set out 18 latent risks in the paper</a:t>
            </a:r>
          </a:p>
        </p:txBody>
      </p:sp>
    </p:spTree>
    <p:extLst>
      <p:ext uri="{BB962C8B-B14F-4D97-AF65-F5344CB8AC3E}">
        <p14:creationId xmlns:p14="http://schemas.microsoft.com/office/powerpoint/2010/main" val="409500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5" grpId="0" animBg="1"/>
      <p:bldP spid="16" grpId="0" animBg="1"/>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2EE06-0D41-5C6C-4AE3-4551E0D73E3D}"/>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9A053F73-B91F-1397-7323-B8FF36360A54}"/>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521206D6-68AB-AD60-DDED-571B80D115D7}"/>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7. Reducing Trustee Risk – How Can Actuaries Help</a:t>
            </a:r>
          </a:p>
        </p:txBody>
      </p:sp>
      <p:sp>
        <p:nvSpPr>
          <p:cNvPr id="5" name="Footer Placeholder 4">
            <a:extLst>
              <a:ext uri="{FF2B5EF4-FFF2-40B4-BE49-F238E27FC236}">
                <a16:creationId xmlns:a16="http://schemas.microsoft.com/office/drawing/2014/main" id="{69C69449-176F-1669-9C32-B2F262EF35DC}"/>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7C0C5A34-FE25-512F-BCE5-77767C9D0239}"/>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38</a:t>
            </a:fld>
            <a:endParaRPr lang="en-US" dirty="0"/>
          </a:p>
        </p:txBody>
      </p:sp>
    </p:spTree>
    <p:extLst>
      <p:ext uri="{BB962C8B-B14F-4D97-AF65-F5344CB8AC3E}">
        <p14:creationId xmlns:p14="http://schemas.microsoft.com/office/powerpoint/2010/main" val="956947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B9C59-EC9F-F177-21B1-23F3CBB1ADFD}"/>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8405982-6427-8A83-D61F-5F0854A9D090}"/>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67A6688F-EDEA-1C84-D865-80322D8682D6}"/>
              </a:ext>
            </a:extLst>
          </p:cNvPr>
          <p:cNvSpPr txBox="1">
            <a:spLocks/>
          </p:cNvSpPr>
          <p:nvPr/>
        </p:nvSpPr>
        <p:spPr>
          <a:xfrm>
            <a:off x="2711624" y="2924944"/>
            <a:ext cx="7704856" cy="230425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0070C0"/>
                </a:solidFill>
              </a:rPr>
              <a:t>“Actuaries may bring a holistic perspective both quantitatively and qualitatively…..</a:t>
            </a:r>
          </a:p>
          <a:p>
            <a:r>
              <a:rPr lang="en-AU" dirty="0">
                <a:solidFill>
                  <a:srgbClr val="0070C0"/>
                </a:solidFill>
              </a:rPr>
              <a:t>Actuaries are well placed to assist trustees make decisions in members’ best financial interest and evidence those decisions.”</a:t>
            </a:r>
          </a:p>
          <a:p>
            <a:endParaRPr lang="en-US" sz="1400" b="0" dirty="0">
              <a:solidFill>
                <a:srgbClr val="0070C0"/>
              </a:solidFill>
            </a:endParaRPr>
          </a:p>
          <a:p>
            <a:r>
              <a:rPr lang="en-US" sz="1400" b="0" dirty="0"/>
              <a:t>Lessons from the Courtroom, Section 8, p. 57</a:t>
            </a:r>
          </a:p>
        </p:txBody>
      </p:sp>
      <p:sp>
        <p:nvSpPr>
          <p:cNvPr id="2" name="Footer Placeholder 4">
            <a:extLst>
              <a:ext uri="{FF2B5EF4-FFF2-40B4-BE49-F238E27FC236}">
                <a16:creationId xmlns:a16="http://schemas.microsoft.com/office/drawing/2014/main" id="{3D0F28DD-6F93-FA93-7FE9-28EF80DCEE8A}"/>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FDBA7994-6453-215E-9800-1688724E9207}"/>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39</a:t>
            </a:fld>
            <a:endParaRPr lang="en-US" dirty="0"/>
          </a:p>
        </p:txBody>
      </p:sp>
      <p:sp>
        <p:nvSpPr>
          <p:cNvPr id="3" name="Rectangle 2">
            <a:extLst>
              <a:ext uri="{FF2B5EF4-FFF2-40B4-BE49-F238E27FC236}">
                <a16:creationId xmlns:a16="http://schemas.microsoft.com/office/drawing/2014/main" id="{32C85463-FB33-AAE7-D80C-FD2C7563408F}"/>
              </a:ext>
            </a:extLst>
          </p:cNvPr>
          <p:cNvSpPr/>
          <p:nvPr/>
        </p:nvSpPr>
        <p:spPr>
          <a:xfrm>
            <a:off x="0" y="1258263"/>
            <a:ext cx="12167320" cy="9901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dirty="0">
                <a:solidFill>
                  <a:srgbClr val="C00000"/>
                </a:solidFill>
                <a:latin typeface="Century Gothic" panose="020B0502020202020204" pitchFamily="34" charset="0"/>
              </a:rPr>
              <a:t>Onus of proof…</a:t>
            </a:r>
            <a:endParaRPr lang="en-AU" sz="3400" b="1" dirty="0">
              <a:solidFill>
                <a:srgbClr val="C00000"/>
              </a:solidFill>
              <a:latin typeface="Century Gothic" panose="020B0502020202020204" pitchFamily="34" charset="0"/>
            </a:endParaRPr>
          </a:p>
        </p:txBody>
      </p:sp>
    </p:spTree>
    <p:extLst>
      <p:ext uri="{BB962C8B-B14F-4D97-AF65-F5344CB8AC3E}">
        <p14:creationId xmlns:p14="http://schemas.microsoft.com/office/powerpoint/2010/main" val="329652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1827C-DD2D-9C25-92B8-2154FFEB7C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A6689A2-C5D3-E6EB-0BC6-C9A6949E4621}"/>
              </a:ext>
            </a:extLst>
          </p:cNvPr>
          <p:cNvSpPr/>
          <p:nvPr/>
        </p:nvSpPr>
        <p:spPr>
          <a:xfrm>
            <a:off x="0" y="0"/>
            <a:ext cx="42958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B302DF01-3F64-9B77-3978-DC08537675C6}"/>
              </a:ext>
            </a:extLst>
          </p:cNvPr>
          <p:cNvSpPr>
            <a:spLocks noGrp="1"/>
          </p:cNvSpPr>
          <p:nvPr>
            <p:ph type="title"/>
          </p:nvPr>
        </p:nvSpPr>
        <p:spPr>
          <a:xfrm>
            <a:off x="686834" y="591344"/>
            <a:ext cx="3200400" cy="5585619"/>
          </a:xfrm>
        </p:spPr>
        <p:txBody>
          <a:bodyPr vert="horz" lIns="91440" tIns="45720" rIns="91440" bIns="45720" rtlCol="0" anchor="ctr">
            <a:normAutofit/>
          </a:bodyPr>
          <a:lstStyle/>
          <a:p>
            <a:pPr>
              <a:spcAft>
                <a:spcPts val="600"/>
              </a:spcAft>
            </a:pPr>
            <a:r>
              <a:rPr lang="en-US" sz="3400" b="1" kern="1200" dirty="0">
                <a:solidFill>
                  <a:srgbClr val="FFFFFF"/>
                </a:solidFill>
                <a:latin typeface="Century Gothic" panose="020B0502020202020204" pitchFamily="34" charset="0"/>
              </a:rPr>
              <a:t>Why is Insurance important</a:t>
            </a:r>
          </a:p>
        </p:txBody>
      </p:sp>
      <p:sp>
        <p:nvSpPr>
          <p:cNvPr id="3" name="Rectangle: Rounded Corners 2">
            <a:extLst>
              <a:ext uri="{FF2B5EF4-FFF2-40B4-BE49-F238E27FC236}">
                <a16:creationId xmlns:a16="http://schemas.microsoft.com/office/drawing/2014/main" id="{1E41121E-5196-B58A-B045-6693923872AC}"/>
              </a:ext>
            </a:extLst>
          </p:cNvPr>
          <p:cNvSpPr/>
          <p:nvPr/>
        </p:nvSpPr>
        <p:spPr>
          <a:xfrm>
            <a:off x="4574068" y="1124744"/>
            <a:ext cx="6906491" cy="424847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defTabSz="914400">
              <a:lnSpc>
                <a:spcPct val="90000"/>
              </a:lnSpc>
              <a:spcAft>
                <a:spcPts val="600"/>
              </a:spcAft>
            </a:pPr>
            <a:r>
              <a:rPr lang="en-US" sz="2400" b="1" dirty="0">
                <a:solidFill>
                  <a:schemeClr val="tx1"/>
                </a:solidFill>
                <a:latin typeface="Century Gothic" panose="020B0502020202020204" pitchFamily="34" charset="0"/>
              </a:rPr>
              <a:t>The economic </a:t>
            </a:r>
            <a:r>
              <a:rPr lang="en-US" sz="2400" b="1" dirty="0" err="1">
                <a:solidFill>
                  <a:schemeClr val="tx1"/>
                </a:solidFill>
                <a:latin typeface="Century Gothic" panose="020B0502020202020204" pitchFamily="34" charset="0"/>
              </a:rPr>
              <a:t>lense</a:t>
            </a:r>
            <a:r>
              <a:rPr lang="en-US" sz="2400" b="1" dirty="0">
                <a:solidFill>
                  <a:schemeClr val="tx1"/>
                </a:solidFill>
                <a:latin typeface="Century Gothic" panose="020B0502020202020204" pitchFamily="34" charset="0"/>
              </a:rPr>
              <a:t> (APRA):</a:t>
            </a:r>
          </a:p>
          <a:p>
            <a:pPr defTabSz="914400">
              <a:lnSpc>
                <a:spcPct val="90000"/>
              </a:lnSpc>
              <a:spcAft>
                <a:spcPts val="600"/>
              </a:spcAft>
            </a:pPr>
            <a:endParaRPr lang="en-US" sz="2400" b="1" dirty="0">
              <a:solidFill>
                <a:schemeClr val="tx1"/>
              </a:solidFill>
              <a:latin typeface="Century Gothic" panose="020B0502020202020204" pitchFamily="34" charset="0"/>
            </a:endParaRPr>
          </a:p>
          <a:p>
            <a:pPr defTabSz="914400">
              <a:lnSpc>
                <a:spcPct val="90000"/>
              </a:lnSpc>
              <a:spcAft>
                <a:spcPts val="600"/>
              </a:spcAft>
            </a:pPr>
            <a:r>
              <a:rPr lang="en-US" sz="2400" b="1" dirty="0">
                <a:solidFill>
                  <a:schemeClr val="accent2"/>
                </a:solidFill>
                <a:latin typeface="Century Gothic" panose="020B0502020202020204" pitchFamily="34" charset="0"/>
              </a:rPr>
              <a:t>“Affordable and widely held … insurance supports a resilient and productive economy by protecting households against large and unexpected financial losses”</a:t>
            </a:r>
          </a:p>
          <a:p>
            <a:pPr indent="-228600" defTabSz="914400">
              <a:lnSpc>
                <a:spcPct val="90000"/>
              </a:lnSpc>
              <a:spcAft>
                <a:spcPts val="600"/>
              </a:spcAft>
              <a:buFont typeface="Arial" panose="020B0604020202020204" pitchFamily="34" charset="0"/>
              <a:buChar char="•"/>
            </a:pPr>
            <a:endParaRPr lang="en-US" sz="2400" b="1" dirty="0">
              <a:solidFill>
                <a:schemeClr val="tx1"/>
              </a:solidFill>
              <a:latin typeface="Century Gothic" panose="020B0502020202020204" pitchFamily="34" charset="0"/>
            </a:endParaRPr>
          </a:p>
          <a:p>
            <a:pPr defTabSz="914400">
              <a:lnSpc>
                <a:spcPct val="90000"/>
              </a:lnSpc>
              <a:spcAft>
                <a:spcPts val="600"/>
              </a:spcAft>
            </a:pPr>
            <a:r>
              <a:rPr lang="en-US" sz="1400" dirty="0">
                <a:solidFill>
                  <a:schemeClr val="tx1"/>
                </a:solidFill>
                <a:latin typeface="Century Gothic" panose="020B0502020202020204" pitchFamily="34" charset="0"/>
              </a:rPr>
              <a:t>Lessons from the Courtroom, Section 1, p. 6</a:t>
            </a:r>
          </a:p>
        </p:txBody>
      </p:sp>
      <p:sp>
        <p:nvSpPr>
          <p:cNvPr id="4" name="Footer Placeholder 4">
            <a:extLst>
              <a:ext uri="{FF2B5EF4-FFF2-40B4-BE49-F238E27FC236}">
                <a16:creationId xmlns:a16="http://schemas.microsoft.com/office/drawing/2014/main" id="{7D02F634-5365-BA2A-7765-B21A3DD72F2A}"/>
              </a:ext>
            </a:extLst>
          </p:cNvPr>
          <p:cNvSpPr txBox="1">
            <a:spLocks/>
          </p:cNvSpPr>
          <p:nvPr/>
        </p:nvSpPr>
        <p:spPr>
          <a:xfrm>
            <a:off x="5969913"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Footer Placeholder 4">
            <a:extLst>
              <a:ext uri="{FF2B5EF4-FFF2-40B4-BE49-F238E27FC236}">
                <a16:creationId xmlns:a16="http://schemas.microsoft.com/office/drawing/2014/main" id="{D59AC228-3ED5-7723-8D95-F1AAE57A5680}"/>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11" name="Slide Number Placeholder 7">
            <a:extLst>
              <a:ext uri="{FF2B5EF4-FFF2-40B4-BE49-F238E27FC236}">
                <a16:creationId xmlns:a16="http://schemas.microsoft.com/office/drawing/2014/main" id="{85A62AC5-ABE2-A1BB-F419-8A8B1E1B2219}"/>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a:t>
            </a:fld>
            <a:endParaRPr lang="en-US" dirty="0"/>
          </a:p>
        </p:txBody>
      </p:sp>
    </p:spTree>
    <p:extLst>
      <p:ext uri="{BB962C8B-B14F-4D97-AF65-F5344CB8AC3E}">
        <p14:creationId xmlns:p14="http://schemas.microsoft.com/office/powerpoint/2010/main" val="244808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E44070-1AEC-CFFC-1508-9E52AED37B8F}"/>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5E3C1BF-5894-0F6C-8779-C1524B2BE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02469D83-537F-41AE-1339-F2755532CA6F}"/>
              </a:ext>
            </a:extLst>
          </p:cNvPr>
          <p:cNvSpPr/>
          <p:nvPr/>
        </p:nvSpPr>
        <p:spPr>
          <a:xfrm>
            <a:off x="4236492" y="3473925"/>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11" name="Title 1">
            <a:extLst>
              <a:ext uri="{FF2B5EF4-FFF2-40B4-BE49-F238E27FC236}">
                <a16:creationId xmlns:a16="http://schemas.microsoft.com/office/drawing/2014/main" id="{772567A2-694E-E96F-479B-397B960113D3}"/>
              </a:ext>
            </a:extLst>
          </p:cNvPr>
          <p:cNvSpPr>
            <a:spLocks noGrp="1"/>
          </p:cNvSpPr>
          <p:nvPr>
            <p:ph type="title"/>
          </p:nvPr>
        </p:nvSpPr>
        <p:spPr>
          <a:xfrm>
            <a:off x="838200" y="314725"/>
            <a:ext cx="10515600" cy="738012"/>
          </a:xfrm>
        </p:spPr>
        <p:txBody>
          <a:bodyPr vert="horz" lIns="91440" tIns="45720" rIns="91440" bIns="45720" rtlCol="0" anchor="ctr">
            <a:normAutofit fontScale="90000"/>
          </a:bodyPr>
          <a:lstStyle/>
          <a:p>
            <a:r>
              <a:rPr lang="en-US" sz="3400" b="1" kern="1200" dirty="0">
                <a:solidFill>
                  <a:schemeClr val="tx1"/>
                </a:solidFill>
                <a:latin typeface="Century Gothic" panose="020B0502020202020204" pitchFamily="34" charset="0"/>
              </a:rPr>
              <a:t>Actuarial advice – </a:t>
            </a:r>
            <a:r>
              <a:rPr lang="en-US" sz="3400" b="1" kern="1200" dirty="0">
                <a:solidFill>
                  <a:srgbClr val="C00000"/>
                </a:solidFill>
                <a:latin typeface="Century Gothic" panose="020B0502020202020204" pitchFamily="34" charset="0"/>
              </a:rPr>
              <a:t>making </a:t>
            </a:r>
            <a:r>
              <a:rPr lang="en-US" sz="3600" b="1" dirty="0">
                <a:solidFill>
                  <a:srgbClr val="C00000"/>
                </a:solidFill>
                <a:latin typeface="Century Gothic" panose="020B0502020202020204" pitchFamily="34" charset="0"/>
              </a:rPr>
              <a:t>BFID decisions defensible</a:t>
            </a:r>
            <a:endParaRPr lang="en-US" sz="3400" b="1" kern="1200" dirty="0">
              <a:solidFill>
                <a:srgbClr val="C00000"/>
              </a:solidFill>
              <a:latin typeface="Century Gothic" panose="020B0502020202020204" pitchFamily="34" charset="0"/>
            </a:endParaRPr>
          </a:p>
        </p:txBody>
      </p:sp>
      <p:sp>
        <p:nvSpPr>
          <p:cNvPr id="19" name="Rectangle 18" descr="Gauge">
            <a:extLst>
              <a:ext uri="{FF2B5EF4-FFF2-40B4-BE49-F238E27FC236}">
                <a16:creationId xmlns:a16="http://schemas.microsoft.com/office/drawing/2014/main" id="{7012EF9E-7363-1E54-F850-67DA1C80AF7E}"/>
              </a:ext>
            </a:extLst>
          </p:cNvPr>
          <p:cNvSpPr/>
          <p:nvPr/>
        </p:nvSpPr>
        <p:spPr>
          <a:xfrm>
            <a:off x="4454392" y="3597535"/>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AU"/>
          </a:p>
        </p:txBody>
      </p:sp>
      <p:sp>
        <p:nvSpPr>
          <p:cNvPr id="49" name="Oval 48">
            <a:extLst>
              <a:ext uri="{FF2B5EF4-FFF2-40B4-BE49-F238E27FC236}">
                <a16:creationId xmlns:a16="http://schemas.microsoft.com/office/drawing/2014/main" id="{8045977F-381E-2797-2AF5-94DF33B4B012}"/>
              </a:ext>
            </a:extLst>
          </p:cNvPr>
          <p:cNvSpPr/>
          <p:nvPr/>
        </p:nvSpPr>
        <p:spPr>
          <a:xfrm>
            <a:off x="206588" y="1555528"/>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50" name="Rectangle 49" descr="Scales of Justice">
            <a:extLst>
              <a:ext uri="{FF2B5EF4-FFF2-40B4-BE49-F238E27FC236}">
                <a16:creationId xmlns:a16="http://schemas.microsoft.com/office/drawing/2014/main" id="{CFBDB82F-FEA3-8DFA-7BA8-7CB0693739B3}"/>
              </a:ext>
            </a:extLst>
          </p:cNvPr>
          <p:cNvSpPr/>
          <p:nvPr/>
        </p:nvSpPr>
        <p:spPr>
          <a:xfrm>
            <a:off x="436679" y="1772919"/>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51" name="Freeform: Shape 50">
            <a:extLst>
              <a:ext uri="{FF2B5EF4-FFF2-40B4-BE49-F238E27FC236}">
                <a16:creationId xmlns:a16="http://schemas.microsoft.com/office/drawing/2014/main" id="{F64B6C47-A42F-2D11-F6B4-F922B264123E}"/>
              </a:ext>
            </a:extLst>
          </p:cNvPr>
          <p:cNvSpPr/>
          <p:nvPr/>
        </p:nvSpPr>
        <p:spPr>
          <a:xfrm>
            <a:off x="1463611" y="1555528"/>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entury Gothic" panose="020B0502020202020204" pitchFamily="34" charset="0"/>
              </a:rPr>
              <a:t>Design &amp; default settings:</a:t>
            </a:r>
            <a:r>
              <a:rPr lang="en-US" sz="1600" b="0" kern="1200" dirty="0">
                <a:latin typeface="Century Gothic" panose="020B0502020202020204" pitchFamily="34" charset="0"/>
              </a:rPr>
              <a:t> </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Tailor to fund members</a:t>
            </a: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Trade-offs btw protection &amp; cost</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S</a:t>
            </a:r>
            <a:r>
              <a:rPr lang="en-US" sz="1600" b="0" kern="1200" dirty="0">
                <a:latin typeface="Century Gothic" panose="020B0502020202020204" pitchFamily="34" charset="0"/>
              </a:rPr>
              <a:t>ustainability &amp; equity analysis</a:t>
            </a:r>
            <a:endParaRPr lang="en-US" sz="1600" kern="1200" dirty="0">
              <a:latin typeface="Century Gothic" panose="020B0502020202020204" pitchFamily="34" charset="0"/>
            </a:endParaRPr>
          </a:p>
        </p:txBody>
      </p:sp>
      <p:sp>
        <p:nvSpPr>
          <p:cNvPr id="52" name="Oval 51">
            <a:extLst>
              <a:ext uri="{FF2B5EF4-FFF2-40B4-BE49-F238E27FC236}">
                <a16:creationId xmlns:a16="http://schemas.microsoft.com/office/drawing/2014/main" id="{98D42551-3FCC-8D16-4E22-A90221785E96}"/>
              </a:ext>
            </a:extLst>
          </p:cNvPr>
          <p:cNvSpPr/>
          <p:nvPr/>
        </p:nvSpPr>
        <p:spPr>
          <a:xfrm>
            <a:off x="4236492" y="1555528"/>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53" name="Rectangle 52" descr="Contract">
            <a:extLst>
              <a:ext uri="{FF2B5EF4-FFF2-40B4-BE49-F238E27FC236}">
                <a16:creationId xmlns:a16="http://schemas.microsoft.com/office/drawing/2014/main" id="{E5ADD5E0-303C-A0F6-4EA1-9F30F27720C2}"/>
              </a:ext>
            </a:extLst>
          </p:cNvPr>
          <p:cNvSpPr/>
          <p:nvPr/>
        </p:nvSpPr>
        <p:spPr>
          <a:xfrm>
            <a:off x="4453883" y="1772919"/>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54" name="Freeform: Shape 53">
            <a:extLst>
              <a:ext uri="{FF2B5EF4-FFF2-40B4-BE49-F238E27FC236}">
                <a16:creationId xmlns:a16="http://schemas.microsoft.com/office/drawing/2014/main" id="{72E53683-BAF5-A451-37B8-7CA1E4A93D3D}"/>
              </a:ext>
            </a:extLst>
          </p:cNvPr>
          <p:cNvSpPr/>
          <p:nvPr/>
        </p:nvSpPr>
        <p:spPr>
          <a:xfrm>
            <a:off x="5493515" y="1555528"/>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Aft>
                <a:spcPts val="600"/>
              </a:spcAft>
              <a:buNone/>
            </a:pPr>
            <a:r>
              <a:rPr lang="en-US" sz="1600" b="1" kern="1200" dirty="0">
                <a:latin typeface="Century Gothic" panose="020B0502020202020204" pitchFamily="34" charset="0"/>
              </a:rPr>
              <a:t>Tenders, renewals &amp; rerates advice</a:t>
            </a:r>
          </a:p>
          <a:p>
            <a:pPr marL="285750" lvl="0" indent="-285750" algn="l" defTabSz="711200">
              <a:lnSpc>
                <a:spcPct val="90000"/>
              </a:lnSpc>
              <a:spcAft>
                <a:spcPts val="300"/>
              </a:spcAft>
              <a:buFont typeface="Arial" panose="020B0604020202020204" pitchFamily="34" charset="0"/>
              <a:buChar char="•"/>
            </a:pPr>
            <a:r>
              <a:rPr lang="en-US" sz="1600" b="0" kern="1200" dirty="0">
                <a:latin typeface="Century Gothic" panose="020B0502020202020204" pitchFamily="34" charset="0"/>
              </a:rPr>
              <a:t>Independent view of pricing</a:t>
            </a:r>
            <a:r>
              <a:rPr lang="en-US" sz="1600" dirty="0">
                <a:latin typeface="Century Gothic" panose="020B0502020202020204" pitchFamily="34" charset="0"/>
              </a:rPr>
              <a:t> &amp; </a:t>
            </a:r>
            <a:r>
              <a:rPr lang="en-US" sz="1600" b="0" kern="1200" dirty="0">
                <a:latin typeface="Century Gothic" panose="020B0502020202020204" pitchFamily="34" charset="0"/>
              </a:rPr>
              <a:t>terms</a:t>
            </a:r>
          </a:p>
          <a:p>
            <a:pPr marL="285750" lvl="0" indent="-285750" algn="l" defTabSz="711200">
              <a:lnSpc>
                <a:spcPct val="90000"/>
              </a:lnSpc>
              <a:spcAft>
                <a:spcPts val="300"/>
              </a:spcAft>
              <a:buFont typeface="Arial" panose="020B0604020202020204" pitchFamily="34" charset="0"/>
              <a:buChar char="•"/>
            </a:pPr>
            <a:r>
              <a:rPr lang="en-US" sz="1600" dirty="0">
                <a:latin typeface="Century Gothic" panose="020B0502020202020204" pitchFamily="34" charset="0"/>
              </a:rPr>
              <a:t>Demonstrate insurer selection and pricing decisions are optimal</a:t>
            </a:r>
            <a:endParaRPr lang="en-US" sz="1600" b="0" kern="1200" dirty="0">
              <a:latin typeface="Century Gothic" panose="020B0502020202020204" pitchFamily="34" charset="0"/>
            </a:endParaRPr>
          </a:p>
        </p:txBody>
      </p:sp>
      <p:sp>
        <p:nvSpPr>
          <p:cNvPr id="55" name="Oval 54">
            <a:extLst>
              <a:ext uri="{FF2B5EF4-FFF2-40B4-BE49-F238E27FC236}">
                <a16:creationId xmlns:a16="http://schemas.microsoft.com/office/drawing/2014/main" id="{77342F46-144A-9714-006C-18C50876EEE0}"/>
              </a:ext>
            </a:extLst>
          </p:cNvPr>
          <p:cNvSpPr/>
          <p:nvPr/>
        </p:nvSpPr>
        <p:spPr>
          <a:xfrm>
            <a:off x="8212242" y="1555528"/>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56" name="Rectangle 55" descr="Warning">
            <a:extLst>
              <a:ext uri="{FF2B5EF4-FFF2-40B4-BE49-F238E27FC236}">
                <a16:creationId xmlns:a16="http://schemas.microsoft.com/office/drawing/2014/main" id="{43F93DAC-01D4-C146-5BB7-21BD45AD44C7}"/>
              </a:ext>
            </a:extLst>
          </p:cNvPr>
          <p:cNvSpPr/>
          <p:nvPr/>
        </p:nvSpPr>
        <p:spPr>
          <a:xfrm>
            <a:off x="8429633" y="1772919"/>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AU"/>
          </a:p>
        </p:txBody>
      </p:sp>
      <p:sp>
        <p:nvSpPr>
          <p:cNvPr id="57" name="Freeform: Shape 56">
            <a:extLst>
              <a:ext uri="{FF2B5EF4-FFF2-40B4-BE49-F238E27FC236}">
                <a16:creationId xmlns:a16="http://schemas.microsoft.com/office/drawing/2014/main" id="{BED64843-1292-5A29-1FC7-415405784963}"/>
              </a:ext>
            </a:extLst>
          </p:cNvPr>
          <p:cNvSpPr/>
          <p:nvPr/>
        </p:nvSpPr>
        <p:spPr>
          <a:xfrm>
            <a:off x="9469265" y="1555528"/>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711200">
              <a:lnSpc>
                <a:spcPct val="90000"/>
              </a:lnSpc>
              <a:spcBef>
                <a:spcPct val="0"/>
              </a:spcBef>
              <a:spcAft>
                <a:spcPct val="35000"/>
              </a:spcAft>
            </a:pPr>
            <a:r>
              <a:rPr lang="en-US" sz="1600" b="1" dirty="0">
                <a:latin typeface="Century Gothic" panose="020B0502020202020204" pitchFamily="34" charset="0"/>
              </a:rPr>
              <a:t>Claims experience </a:t>
            </a:r>
          </a:p>
          <a:p>
            <a:pPr marL="285750" lvl="0" indent="-285750"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Lead indicators to detect foreseeable member detriment </a:t>
            </a: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Trigger timely governance action</a:t>
            </a:r>
            <a:endParaRPr lang="en-US" sz="1600" kern="1200" dirty="0">
              <a:latin typeface="Century Gothic" panose="020B0502020202020204" pitchFamily="34" charset="0"/>
            </a:endParaRPr>
          </a:p>
        </p:txBody>
      </p:sp>
      <p:sp>
        <p:nvSpPr>
          <p:cNvPr id="58" name="Oval 57">
            <a:extLst>
              <a:ext uri="{FF2B5EF4-FFF2-40B4-BE49-F238E27FC236}">
                <a16:creationId xmlns:a16="http://schemas.microsoft.com/office/drawing/2014/main" id="{CAF7D61E-3972-5382-4129-45DBFF47AAD3}"/>
              </a:ext>
            </a:extLst>
          </p:cNvPr>
          <p:cNvSpPr/>
          <p:nvPr/>
        </p:nvSpPr>
        <p:spPr>
          <a:xfrm>
            <a:off x="206588" y="3473925"/>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59" name="Rectangle 58" descr="Flowchart">
            <a:extLst>
              <a:ext uri="{FF2B5EF4-FFF2-40B4-BE49-F238E27FC236}">
                <a16:creationId xmlns:a16="http://schemas.microsoft.com/office/drawing/2014/main" id="{7D8C8D0E-D8E0-F59F-F9C6-BC7BD6DFF287}"/>
              </a:ext>
            </a:extLst>
          </p:cNvPr>
          <p:cNvSpPr/>
          <p:nvPr/>
        </p:nvSpPr>
        <p:spPr>
          <a:xfrm>
            <a:off x="436679" y="3691316"/>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AU"/>
          </a:p>
        </p:txBody>
      </p:sp>
      <p:sp>
        <p:nvSpPr>
          <p:cNvPr id="60" name="Freeform: Shape 59">
            <a:extLst>
              <a:ext uri="{FF2B5EF4-FFF2-40B4-BE49-F238E27FC236}">
                <a16:creationId xmlns:a16="http://schemas.microsoft.com/office/drawing/2014/main" id="{5A6CD36B-84C3-88A9-9A08-E3A6EAA498AE}"/>
              </a:ext>
            </a:extLst>
          </p:cNvPr>
          <p:cNvSpPr/>
          <p:nvPr/>
        </p:nvSpPr>
        <p:spPr>
          <a:xfrm>
            <a:off x="1463611" y="3473925"/>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entury Gothic" panose="020B0502020202020204" pitchFamily="34" charset="0"/>
              </a:rPr>
              <a:t>System design &amp;  changes:</a:t>
            </a:r>
            <a:r>
              <a:rPr lang="en-US" sz="1600" b="0" kern="1200" dirty="0">
                <a:latin typeface="Century Gothic" panose="020B0502020202020204" pitchFamily="34" charset="0"/>
              </a:rPr>
              <a:t> </a:t>
            </a: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Translate design into rules into specs</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Independent </a:t>
            </a:r>
            <a:r>
              <a:rPr lang="en-US" sz="1600" dirty="0" err="1">
                <a:latin typeface="Century Gothic" panose="020B0502020202020204" pitchFamily="34" charset="0"/>
              </a:rPr>
              <a:t>testing</a:t>
            </a:r>
            <a:r>
              <a:rPr lang="en-US" sz="1600" b="0" kern="1200" dirty="0" err="1">
                <a:latin typeface="Century Gothic" panose="020B0502020202020204" pitchFamily="34" charset="0"/>
              </a:rPr>
              <a:t>s</a:t>
            </a:r>
            <a:r>
              <a:rPr lang="en-US" sz="1600" b="0" kern="1200" dirty="0">
                <a:latin typeface="Century Gothic" panose="020B0502020202020204" pitchFamily="34" charset="0"/>
              </a:rPr>
              <a:t> &amp; assurance</a:t>
            </a:r>
            <a:endParaRPr lang="en-US" sz="1600" kern="1200" dirty="0">
              <a:latin typeface="Century Gothic" panose="020B0502020202020204" pitchFamily="34" charset="0"/>
            </a:endParaRPr>
          </a:p>
        </p:txBody>
      </p:sp>
      <p:sp>
        <p:nvSpPr>
          <p:cNvPr id="62" name="Freeform: Shape 61">
            <a:extLst>
              <a:ext uri="{FF2B5EF4-FFF2-40B4-BE49-F238E27FC236}">
                <a16:creationId xmlns:a16="http://schemas.microsoft.com/office/drawing/2014/main" id="{6681C2A2-F257-F381-6CD9-96A47E92DF78}"/>
              </a:ext>
            </a:extLst>
          </p:cNvPr>
          <p:cNvSpPr/>
          <p:nvPr/>
        </p:nvSpPr>
        <p:spPr>
          <a:xfrm>
            <a:off x="5480815" y="3473925"/>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711200">
              <a:lnSpc>
                <a:spcPct val="90000"/>
              </a:lnSpc>
              <a:spcBef>
                <a:spcPct val="0"/>
              </a:spcBef>
              <a:spcAft>
                <a:spcPct val="35000"/>
              </a:spcAft>
            </a:pPr>
            <a:r>
              <a:rPr lang="en-US" sz="1600" b="1" dirty="0">
                <a:latin typeface="Century Gothic" panose="020B0502020202020204" pitchFamily="34" charset="0"/>
              </a:rPr>
              <a:t>Monitoring and assurance frameworks</a:t>
            </a:r>
            <a:r>
              <a:rPr lang="en-US" sz="1600" b="1" kern="1200" dirty="0">
                <a:latin typeface="Century Gothic" panose="020B0502020202020204" pitchFamily="34" charset="0"/>
              </a:rPr>
              <a:t>:</a:t>
            </a:r>
            <a:r>
              <a:rPr lang="en-US" sz="1600" b="0" kern="1200" dirty="0">
                <a:latin typeface="Century Gothic" panose="020B0502020202020204" pitchFamily="34" charset="0"/>
              </a:rPr>
              <a:t> </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Quantitative monitoring, dashboards &amp; reconciliations </a:t>
            </a:r>
            <a:r>
              <a:rPr lang="en-US" sz="1600" b="0" kern="1200" dirty="0">
                <a:latin typeface="Century Gothic" panose="020B0502020202020204" pitchFamily="34" charset="0"/>
              </a:rPr>
              <a:t>to d</a:t>
            </a:r>
            <a:r>
              <a:rPr lang="en-US" sz="1600" dirty="0">
                <a:latin typeface="Century Gothic" panose="020B0502020202020204" pitchFamily="34" charset="0"/>
              </a:rPr>
              <a:t>etect errors</a:t>
            </a:r>
            <a:endParaRPr lang="en-US" sz="1600" b="0" kern="1200" dirty="0">
              <a:latin typeface="Century Gothic" panose="020B0502020202020204" pitchFamily="34" charset="0"/>
            </a:endParaRP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SPS250 reviews</a:t>
            </a:r>
          </a:p>
        </p:txBody>
      </p:sp>
      <p:sp>
        <p:nvSpPr>
          <p:cNvPr id="63" name="Oval 62">
            <a:extLst>
              <a:ext uri="{FF2B5EF4-FFF2-40B4-BE49-F238E27FC236}">
                <a16:creationId xmlns:a16="http://schemas.microsoft.com/office/drawing/2014/main" id="{932820D2-C029-4D3A-7655-88414F5C22D9}"/>
              </a:ext>
            </a:extLst>
          </p:cNvPr>
          <p:cNvSpPr/>
          <p:nvPr/>
        </p:nvSpPr>
        <p:spPr>
          <a:xfrm>
            <a:off x="8212242" y="3473925"/>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64" name="Rectangle 63" descr="Bar chart">
            <a:extLst>
              <a:ext uri="{FF2B5EF4-FFF2-40B4-BE49-F238E27FC236}">
                <a16:creationId xmlns:a16="http://schemas.microsoft.com/office/drawing/2014/main" id="{01F69CB2-6804-76F6-D51B-EBBBAA682B72}"/>
              </a:ext>
            </a:extLst>
          </p:cNvPr>
          <p:cNvSpPr/>
          <p:nvPr/>
        </p:nvSpPr>
        <p:spPr>
          <a:xfrm>
            <a:off x="8429633" y="3691316"/>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65" name="Freeform: Shape 64">
            <a:extLst>
              <a:ext uri="{FF2B5EF4-FFF2-40B4-BE49-F238E27FC236}">
                <a16:creationId xmlns:a16="http://schemas.microsoft.com/office/drawing/2014/main" id="{CC921D8F-B3E7-B2DA-7C21-9895542ADC02}"/>
              </a:ext>
            </a:extLst>
          </p:cNvPr>
          <p:cNvSpPr/>
          <p:nvPr/>
        </p:nvSpPr>
        <p:spPr>
          <a:xfrm>
            <a:off x="9469265" y="3473925"/>
            <a:ext cx="2558907"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dirty="0">
                <a:latin typeface="Century Gothic" panose="020B0502020202020204" pitchFamily="34" charset="0"/>
              </a:rPr>
              <a:t>Member outcomes</a:t>
            </a:r>
            <a:r>
              <a:rPr lang="en-US" sz="1600" b="1" kern="1200" dirty="0">
                <a:latin typeface="Century Gothic" panose="020B0502020202020204" pitchFamily="34" charset="0"/>
              </a:rPr>
              <a:t> &amp; communications:</a:t>
            </a:r>
            <a:r>
              <a:rPr lang="en-US" sz="1600" b="0" kern="1200" dirty="0">
                <a:latin typeface="Century Gothic" panose="020B0502020202020204" pitchFamily="34" charset="0"/>
              </a:rPr>
              <a:t> </a:t>
            </a:r>
          </a:p>
          <a:p>
            <a:pPr marL="285750" indent="-285750"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Member outcomes measures &amp; cohort impacts</a:t>
            </a:r>
          </a:p>
          <a:p>
            <a:pPr marL="285750" indent="-285750"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Cross-subsidies</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Communications – accurate &amp; complete</a:t>
            </a:r>
            <a:endParaRPr lang="en-US" sz="1600" kern="1200" dirty="0">
              <a:latin typeface="Century Gothic" panose="020B0502020202020204" pitchFamily="34" charset="0"/>
            </a:endParaRPr>
          </a:p>
        </p:txBody>
      </p:sp>
      <p:sp>
        <p:nvSpPr>
          <p:cNvPr id="66" name="Oval 65">
            <a:extLst>
              <a:ext uri="{FF2B5EF4-FFF2-40B4-BE49-F238E27FC236}">
                <a16:creationId xmlns:a16="http://schemas.microsoft.com/office/drawing/2014/main" id="{3A34BD1F-7974-5577-6104-F4BAED3DAD57}"/>
              </a:ext>
            </a:extLst>
          </p:cNvPr>
          <p:cNvSpPr/>
          <p:nvPr/>
        </p:nvSpPr>
        <p:spPr>
          <a:xfrm>
            <a:off x="206588" y="5343454"/>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67" name="Rectangle 66" descr="Gavel">
            <a:extLst>
              <a:ext uri="{FF2B5EF4-FFF2-40B4-BE49-F238E27FC236}">
                <a16:creationId xmlns:a16="http://schemas.microsoft.com/office/drawing/2014/main" id="{8FBF5B46-D061-1C35-BB2D-5D0D21784E19}"/>
              </a:ext>
            </a:extLst>
          </p:cNvPr>
          <p:cNvSpPr/>
          <p:nvPr/>
        </p:nvSpPr>
        <p:spPr>
          <a:xfrm>
            <a:off x="436679" y="5560845"/>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68" name="Freeform: Shape 67">
            <a:extLst>
              <a:ext uri="{FF2B5EF4-FFF2-40B4-BE49-F238E27FC236}">
                <a16:creationId xmlns:a16="http://schemas.microsoft.com/office/drawing/2014/main" id="{356CE5B2-A43C-3EC7-8E76-C72DF5223742}"/>
              </a:ext>
            </a:extLst>
          </p:cNvPr>
          <p:cNvSpPr/>
          <p:nvPr/>
        </p:nvSpPr>
        <p:spPr>
          <a:xfrm>
            <a:off x="1463611" y="5343454"/>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entury Gothic" panose="020B0502020202020204" pitchFamily="34" charset="0"/>
              </a:rPr>
              <a:t>Remediation:</a:t>
            </a:r>
            <a:r>
              <a:rPr lang="en-US" sz="1600" b="0" kern="1200" dirty="0">
                <a:latin typeface="Century Gothic" panose="020B0502020202020204" pitchFamily="34" charset="0"/>
              </a:rPr>
              <a:t> </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M</a:t>
            </a:r>
            <a:r>
              <a:rPr lang="en-US" sz="1600" b="0" kern="1200" dirty="0">
                <a:latin typeface="Century Gothic" panose="020B0502020202020204" pitchFamily="34" charset="0"/>
              </a:rPr>
              <a:t>ethodologies</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Calculations</a:t>
            </a:r>
            <a:endParaRPr lang="en-US" sz="1600" b="0" kern="1200" dirty="0">
              <a:latin typeface="Century Gothic" panose="020B0502020202020204" pitchFamily="34" charset="0"/>
            </a:endParaRP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Cost allocation to responsible parties</a:t>
            </a:r>
            <a:endParaRPr lang="en-US" sz="1600" kern="1200" dirty="0">
              <a:latin typeface="Century Gothic" panose="020B0502020202020204" pitchFamily="34" charset="0"/>
            </a:endParaRPr>
          </a:p>
        </p:txBody>
      </p:sp>
      <p:sp>
        <p:nvSpPr>
          <p:cNvPr id="69" name="Oval 68">
            <a:extLst>
              <a:ext uri="{FF2B5EF4-FFF2-40B4-BE49-F238E27FC236}">
                <a16:creationId xmlns:a16="http://schemas.microsoft.com/office/drawing/2014/main" id="{B9C174DB-7FCF-46CC-95CD-746642FD3C98}"/>
              </a:ext>
            </a:extLst>
          </p:cNvPr>
          <p:cNvSpPr/>
          <p:nvPr/>
        </p:nvSpPr>
        <p:spPr>
          <a:xfrm>
            <a:off x="4223792" y="5343454"/>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70" name="Rectangle 69" descr="Playing Cards">
            <a:extLst>
              <a:ext uri="{FF2B5EF4-FFF2-40B4-BE49-F238E27FC236}">
                <a16:creationId xmlns:a16="http://schemas.microsoft.com/office/drawing/2014/main" id="{2F7C52DB-F9A1-13C5-B26A-397AF2D7EF6C}"/>
              </a:ext>
            </a:extLst>
          </p:cNvPr>
          <p:cNvSpPr/>
          <p:nvPr/>
        </p:nvSpPr>
        <p:spPr>
          <a:xfrm>
            <a:off x="4453883" y="5560845"/>
            <a:ext cx="600413" cy="60041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AU"/>
          </a:p>
        </p:txBody>
      </p:sp>
      <p:sp>
        <p:nvSpPr>
          <p:cNvPr id="71" name="Freeform: Shape 70">
            <a:extLst>
              <a:ext uri="{FF2B5EF4-FFF2-40B4-BE49-F238E27FC236}">
                <a16:creationId xmlns:a16="http://schemas.microsoft.com/office/drawing/2014/main" id="{2B1DE56D-8831-0B0B-51D6-3795906C9409}"/>
              </a:ext>
            </a:extLst>
          </p:cNvPr>
          <p:cNvSpPr/>
          <p:nvPr/>
        </p:nvSpPr>
        <p:spPr>
          <a:xfrm>
            <a:off x="5480815" y="5343454"/>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dirty="0">
                <a:latin typeface="Century Gothic" panose="020B0502020202020204" pitchFamily="34" charset="0"/>
              </a:rPr>
              <a:t>Management of reserves:</a:t>
            </a: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Adequacy</a:t>
            </a:r>
          </a:p>
          <a:p>
            <a:pPr marL="285750" lvl="0" indent="-285750" algn="l" defTabSz="711200">
              <a:lnSpc>
                <a:spcPct val="90000"/>
              </a:lnSpc>
              <a:spcBef>
                <a:spcPct val="0"/>
              </a:spcBef>
              <a:spcAft>
                <a:spcPts val="300"/>
              </a:spcAft>
              <a:buFont typeface="Arial" panose="020B0604020202020204" pitchFamily="34" charset="0"/>
              <a:buChar char="•"/>
            </a:pPr>
            <a:r>
              <a:rPr lang="en-US" sz="1600" b="0" kern="1200" dirty="0">
                <a:latin typeface="Century Gothic" panose="020B0502020202020204" pitchFamily="34" charset="0"/>
              </a:rPr>
              <a:t>Fairness </a:t>
            </a:r>
          </a:p>
          <a:p>
            <a:pPr marL="285750" lvl="0" indent="-285750" algn="l"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Purpose and disclosure</a:t>
            </a:r>
            <a:endParaRPr lang="en-US" sz="1600" kern="1200" dirty="0">
              <a:latin typeface="Century Gothic" panose="020B0502020202020204" pitchFamily="34" charset="0"/>
            </a:endParaRPr>
          </a:p>
        </p:txBody>
      </p:sp>
      <p:sp>
        <p:nvSpPr>
          <p:cNvPr id="2" name="Footer Placeholder 4">
            <a:extLst>
              <a:ext uri="{FF2B5EF4-FFF2-40B4-BE49-F238E27FC236}">
                <a16:creationId xmlns:a16="http://schemas.microsoft.com/office/drawing/2014/main" id="{3C46871B-3079-5EBE-B355-4B3EE87B3806}"/>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5" name="Slide Number Placeholder 7">
            <a:extLst>
              <a:ext uri="{FF2B5EF4-FFF2-40B4-BE49-F238E27FC236}">
                <a16:creationId xmlns:a16="http://schemas.microsoft.com/office/drawing/2014/main" id="{02FE7218-51FE-7761-1E17-660921550CB9}"/>
              </a:ext>
            </a:extLst>
          </p:cNvPr>
          <p:cNvSpPr>
            <a:spLocks noGrp="1"/>
          </p:cNvSpPr>
          <p:nvPr>
            <p:ph type="sldNum" sz="quarter" idx="12"/>
          </p:nvPr>
        </p:nvSpPr>
        <p:spPr>
          <a:xfrm>
            <a:off x="11385243" y="6519786"/>
            <a:ext cx="435784" cy="365125"/>
          </a:xfrm>
        </p:spPr>
        <p:txBody>
          <a:bodyPr/>
          <a:lstStyle/>
          <a:p>
            <a:fld id="{AEAA3239-9EA4-4A65-A281-97F994456D9F}" type="slidenum">
              <a:rPr lang="en-US" smtClean="0"/>
              <a:t>40</a:t>
            </a:fld>
            <a:endParaRPr lang="en-US" dirty="0"/>
          </a:p>
        </p:txBody>
      </p:sp>
      <p:sp>
        <p:nvSpPr>
          <p:cNvPr id="3" name="Oval 2">
            <a:extLst>
              <a:ext uri="{FF2B5EF4-FFF2-40B4-BE49-F238E27FC236}">
                <a16:creationId xmlns:a16="http://schemas.microsoft.com/office/drawing/2014/main" id="{2F3F225E-9348-717A-3F27-D25546F16FA3}"/>
              </a:ext>
            </a:extLst>
          </p:cNvPr>
          <p:cNvSpPr/>
          <p:nvPr/>
        </p:nvSpPr>
        <p:spPr>
          <a:xfrm>
            <a:off x="8184232" y="5309450"/>
            <a:ext cx="1035195" cy="1035195"/>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4" name="Freeform: Shape 3">
            <a:extLst>
              <a:ext uri="{FF2B5EF4-FFF2-40B4-BE49-F238E27FC236}">
                <a16:creationId xmlns:a16="http://schemas.microsoft.com/office/drawing/2014/main" id="{7DAB79F9-7C14-A8CA-A36C-54BD27F1EC44}"/>
              </a:ext>
            </a:extLst>
          </p:cNvPr>
          <p:cNvSpPr/>
          <p:nvPr/>
        </p:nvSpPr>
        <p:spPr>
          <a:xfrm>
            <a:off x="9441255" y="5309450"/>
            <a:ext cx="2440103" cy="1035195"/>
          </a:xfrm>
          <a:custGeom>
            <a:avLst/>
            <a:gdLst>
              <a:gd name="csX0" fmla="*/ 0 w 2440103"/>
              <a:gd name="csY0" fmla="*/ 0 h 1035195"/>
              <a:gd name="csX1" fmla="*/ 2440103 w 2440103"/>
              <a:gd name="csY1" fmla="*/ 0 h 1035195"/>
              <a:gd name="csX2" fmla="*/ 2440103 w 2440103"/>
              <a:gd name="csY2" fmla="*/ 1035195 h 1035195"/>
              <a:gd name="csX3" fmla="*/ 0 w 2440103"/>
              <a:gd name="csY3" fmla="*/ 1035195 h 1035195"/>
              <a:gd name="csX4" fmla="*/ 0 w 2440103"/>
              <a:gd name="csY4" fmla="*/ 0 h 1035195"/>
            </a:gdLst>
            <a:ahLst/>
            <a:cxnLst>
              <a:cxn ang="0">
                <a:pos x="csX0" y="csY0"/>
              </a:cxn>
              <a:cxn ang="0">
                <a:pos x="csX1" y="csY1"/>
              </a:cxn>
              <a:cxn ang="0">
                <a:pos x="csX2" y="csY2"/>
              </a:cxn>
              <a:cxn ang="0">
                <a:pos x="csX3" y="csY3"/>
              </a:cxn>
              <a:cxn ang="0">
                <a:pos x="csX4" y="csY4"/>
              </a:cxn>
            </a:cxnLst>
            <a:rect l="l" t="t" r="r" b="b"/>
            <a:pathLst>
              <a:path w="2440103" h="1035195">
                <a:moveTo>
                  <a:pt x="0" y="0"/>
                </a:moveTo>
                <a:lnTo>
                  <a:pt x="2440103" y="0"/>
                </a:lnTo>
                <a:lnTo>
                  <a:pt x="2440103" y="1035195"/>
                </a:lnTo>
                <a:lnTo>
                  <a:pt x="0" y="10351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711200">
              <a:lnSpc>
                <a:spcPct val="90000"/>
              </a:lnSpc>
              <a:spcBef>
                <a:spcPct val="0"/>
              </a:spcBef>
              <a:spcAft>
                <a:spcPct val="35000"/>
              </a:spcAft>
            </a:pPr>
            <a:r>
              <a:rPr lang="en-US" sz="1600" b="1" kern="1200" dirty="0">
                <a:latin typeface="Century Gothic" panose="020B0502020202020204" pitchFamily="34" charset="0"/>
              </a:rPr>
              <a:t>Appointed Actuary: </a:t>
            </a:r>
          </a:p>
          <a:p>
            <a:pPr marL="285750" lvl="0" indent="-285750" defTabSz="711200">
              <a:lnSpc>
                <a:spcPct val="90000"/>
              </a:lnSpc>
              <a:spcBef>
                <a:spcPct val="0"/>
              </a:spcBef>
              <a:spcAft>
                <a:spcPts val="300"/>
              </a:spcAft>
              <a:buFont typeface="Arial" panose="020B0604020202020204" pitchFamily="34" charset="0"/>
              <a:buChar char="•"/>
            </a:pPr>
            <a:r>
              <a:rPr lang="en-US" sz="1600" dirty="0">
                <a:latin typeface="Century Gothic" panose="020B0502020202020204" pitchFamily="34" charset="0"/>
              </a:rPr>
              <a:t>An independent expert reporting to the board</a:t>
            </a:r>
            <a:endParaRPr lang="en-US" sz="1600" kern="1200" dirty="0">
              <a:latin typeface="Century Gothic" panose="020B0502020202020204" pitchFamily="34" charset="0"/>
            </a:endParaRPr>
          </a:p>
        </p:txBody>
      </p:sp>
      <p:pic>
        <p:nvPicPr>
          <p:cNvPr id="7" name="Graphic 6" descr="Crown with solid fill">
            <a:extLst>
              <a:ext uri="{FF2B5EF4-FFF2-40B4-BE49-F238E27FC236}">
                <a16:creationId xmlns:a16="http://schemas.microsoft.com/office/drawing/2014/main" id="{BA7B16E0-260A-E269-0978-A6F15B31365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401229" y="5526447"/>
            <a:ext cx="601200" cy="601200"/>
          </a:xfrm>
          <a:prstGeom prst="rect">
            <a:avLst/>
          </a:prstGeom>
        </p:spPr>
      </p:pic>
    </p:spTree>
    <p:extLst>
      <p:ext uri="{BB962C8B-B14F-4D97-AF65-F5344CB8AC3E}">
        <p14:creationId xmlns:p14="http://schemas.microsoft.com/office/powerpoint/2010/main" val="179581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1">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4">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7">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7">
                                            <p:txEl>
                                              <p:pRg st="1" end="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7">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0">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0">
                                            <p:txEl>
                                              <p:pRg st="1" end="1"/>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0">
                                            <p:txEl>
                                              <p:pRg st="2" end="2"/>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2">
                                            <p:txEl>
                                              <p:pRg st="0" end="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2">
                                            <p:txEl>
                                              <p:pRg st="1" end="1"/>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2">
                                            <p:txEl>
                                              <p:pRg st="2" end="2"/>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6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6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65">
                                            <p:txEl>
                                              <p:pRg st="1" end="1"/>
                                            </p:txEl>
                                          </p:spTgt>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65">
                                            <p:txEl>
                                              <p:pRg st="2" end="2"/>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65">
                                            <p:txEl>
                                              <p:pRg st="3" end="3"/>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6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8"/>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68">
                                            <p:txEl>
                                              <p:pRg st="0" end="0"/>
                                            </p:txEl>
                                          </p:spTgt>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68">
                                            <p:txEl>
                                              <p:pRg st="1" end="1"/>
                                            </p:txEl>
                                          </p:spTgt>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68">
                                            <p:txEl>
                                              <p:pRg st="2" end="2"/>
                                            </p:txEl>
                                          </p:spTgt>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68">
                                            <p:txEl>
                                              <p:pRg st="3" end="3"/>
                                            </p:txEl>
                                          </p:spTgt>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69"/>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70"/>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71"/>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71">
                                            <p:txEl>
                                              <p:pRg st="0" end="0"/>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71">
                                            <p:txEl>
                                              <p:pRg st="1" end="1"/>
                                            </p:txEl>
                                          </p:spTgt>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71">
                                            <p:txEl>
                                              <p:pRg st="2" end="2"/>
                                            </p:txEl>
                                          </p:spTgt>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71">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3"/>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4"/>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7"/>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9" grpId="0" animBg="1"/>
      <p:bldP spid="49" grpId="0" animBg="1"/>
      <p:bldP spid="50" grpId="0" animBg="1"/>
      <p:bldP spid="51" grpId="0"/>
      <p:bldP spid="52" grpId="0" animBg="1"/>
      <p:bldP spid="53" grpId="0" animBg="1"/>
      <p:bldP spid="54" grpId="0"/>
      <p:bldP spid="55" grpId="0" animBg="1"/>
      <p:bldP spid="56" grpId="0" animBg="1"/>
      <p:bldP spid="57" grpId="0"/>
      <p:bldP spid="58" grpId="0" animBg="1"/>
      <p:bldP spid="59" grpId="0" animBg="1"/>
      <p:bldP spid="60" grpId="0"/>
      <p:bldP spid="62" grpId="0"/>
      <p:bldP spid="63" grpId="0" animBg="1"/>
      <p:bldP spid="64" grpId="0" animBg="1"/>
      <p:bldP spid="65" grpId="0"/>
      <p:bldP spid="66" grpId="0" animBg="1"/>
      <p:bldP spid="67" grpId="0" animBg="1"/>
      <p:bldP spid="68" grpId="0"/>
      <p:bldP spid="69" grpId="0" animBg="1"/>
      <p:bldP spid="70" grpId="0" animBg="1"/>
      <p:bldP spid="71" grpId="0"/>
      <p:bldP spid="3" grpId="0" animBg="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D26FF-5DC9-EE99-5220-EA6A78DE494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EA7F09CC-1626-ED0D-4D12-5691E194E7F6}"/>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37824EA8-E0E8-9517-781A-FA08069FF304}"/>
              </a:ext>
            </a:extLst>
          </p:cNvPr>
          <p:cNvSpPr txBox="1">
            <a:spLocks/>
          </p:cNvSpPr>
          <p:nvPr/>
        </p:nvSpPr>
        <p:spPr>
          <a:xfrm>
            <a:off x="2243572" y="2636912"/>
            <a:ext cx="7704856" cy="230425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0070C0"/>
                </a:solidFill>
              </a:rPr>
              <a:t>“</a:t>
            </a:r>
            <a:r>
              <a:rPr lang="en-US" dirty="0">
                <a:solidFill>
                  <a:srgbClr val="0070C0"/>
                </a:solidFill>
              </a:rPr>
              <a:t>The cost/benefit trade-off of having an Appointed Actuary role reporting to the Board has become more compelling. </a:t>
            </a:r>
          </a:p>
          <a:p>
            <a:r>
              <a:rPr lang="en-US" dirty="0">
                <a:solidFill>
                  <a:srgbClr val="0070C0"/>
                </a:solidFill>
              </a:rPr>
              <a:t>Some funds already see actuarial expertise as a core skill to have on their Boards</a:t>
            </a:r>
            <a:r>
              <a:rPr lang="en-AU" dirty="0">
                <a:solidFill>
                  <a:srgbClr val="0070C0"/>
                </a:solidFill>
              </a:rPr>
              <a:t>.”</a:t>
            </a:r>
          </a:p>
          <a:p>
            <a:endParaRPr lang="en-US" sz="1400" b="0" dirty="0"/>
          </a:p>
          <a:p>
            <a:r>
              <a:rPr lang="en-US" sz="1400" b="0" dirty="0"/>
              <a:t>Lessons from the Courtroom, Section 9, p. 60</a:t>
            </a:r>
          </a:p>
        </p:txBody>
      </p:sp>
      <p:sp>
        <p:nvSpPr>
          <p:cNvPr id="2" name="Footer Placeholder 4">
            <a:extLst>
              <a:ext uri="{FF2B5EF4-FFF2-40B4-BE49-F238E27FC236}">
                <a16:creationId xmlns:a16="http://schemas.microsoft.com/office/drawing/2014/main" id="{5E995A24-BF1C-FC1C-8DE5-A9A384A8C86E}"/>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C0F99687-5765-A0AE-3BD5-49606964E790}"/>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41</a:t>
            </a:fld>
            <a:endParaRPr lang="en-US" dirty="0"/>
          </a:p>
        </p:txBody>
      </p:sp>
      <p:sp>
        <p:nvSpPr>
          <p:cNvPr id="3" name="Rectangle 2">
            <a:extLst>
              <a:ext uri="{FF2B5EF4-FFF2-40B4-BE49-F238E27FC236}">
                <a16:creationId xmlns:a16="http://schemas.microsoft.com/office/drawing/2014/main" id="{80A82DF5-86B5-4ED6-8412-5E6023F33513}"/>
              </a:ext>
            </a:extLst>
          </p:cNvPr>
          <p:cNvSpPr/>
          <p:nvPr/>
        </p:nvSpPr>
        <p:spPr>
          <a:xfrm>
            <a:off x="0" y="1"/>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dirty="0">
                <a:latin typeface="Century Gothic" panose="020B0502020202020204" pitchFamily="34" charset="0"/>
              </a:rPr>
              <a:t>Appointed Actuary</a:t>
            </a:r>
            <a:endParaRPr lang="en-AU" sz="3400" b="1" dirty="0">
              <a:latin typeface="Century Gothic" panose="020B0502020202020204" pitchFamily="34" charset="0"/>
            </a:endParaRPr>
          </a:p>
        </p:txBody>
      </p:sp>
    </p:spTree>
    <p:extLst>
      <p:ext uri="{BB962C8B-B14F-4D97-AF65-F5344CB8AC3E}">
        <p14:creationId xmlns:p14="http://schemas.microsoft.com/office/powerpoint/2010/main" val="265867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81F6C-2129-F29C-FB43-07B10288D856}"/>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1F3B08F7-3E01-37B4-A5E2-F9385D0426B0}"/>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A3A64718-4148-E92F-377A-3B56FC1F2DA8}"/>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9. Closing: Back to where it started, the Royal Commission</a:t>
            </a:r>
          </a:p>
        </p:txBody>
      </p:sp>
      <p:sp>
        <p:nvSpPr>
          <p:cNvPr id="5" name="Footer Placeholder 4">
            <a:extLst>
              <a:ext uri="{FF2B5EF4-FFF2-40B4-BE49-F238E27FC236}">
                <a16:creationId xmlns:a16="http://schemas.microsoft.com/office/drawing/2014/main" id="{9CBEEC03-5C74-AFD5-DF58-629445691142}"/>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E1B9B107-1A5F-8FDC-CB3F-BC9D4278E67C}"/>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42</a:t>
            </a:fld>
            <a:endParaRPr lang="en-US" dirty="0"/>
          </a:p>
        </p:txBody>
      </p:sp>
    </p:spTree>
    <p:extLst>
      <p:ext uri="{BB962C8B-B14F-4D97-AF65-F5344CB8AC3E}">
        <p14:creationId xmlns:p14="http://schemas.microsoft.com/office/powerpoint/2010/main" val="4264884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3956-B5EB-86C1-008C-53DAA6B6F6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FFA2E-D0E9-BA26-0F92-1EEF0BBB4D32}"/>
              </a:ext>
            </a:extLst>
          </p:cNvPr>
          <p:cNvSpPr>
            <a:spLocks noGrp="1"/>
          </p:cNvSpPr>
          <p:nvPr>
            <p:ph type="title"/>
          </p:nvPr>
        </p:nvSpPr>
        <p:spPr>
          <a:xfrm>
            <a:off x="623392" y="842384"/>
            <a:ext cx="2880319" cy="4962524"/>
          </a:xfrm>
        </p:spPr>
        <p:txBody>
          <a:bodyPr vert="horz" lIns="91440" tIns="45720" rIns="91440" bIns="45720" rtlCol="0" anchor="ctr">
            <a:normAutofit/>
          </a:bodyPr>
          <a:lstStyle/>
          <a:p>
            <a:pPr>
              <a:spcAft>
                <a:spcPts val="600"/>
              </a:spcAft>
            </a:pPr>
            <a:r>
              <a:rPr lang="en-US" sz="2800" b="1" kern="1200" dirty="0">
                <a:latin typeface="Century Gothic" panose="020B0502020202020204" pitchFamily="34" charset="0"/>
              </a:rPr>
              <a:t>Revisit:</a:t>
            </a:r>
            <a:br>
              <a:rPr lang="en-US" sz="2800" b="1" kern="1200" dirty="0">
                <a:latin typeface="Century Gothic" panose="020B0502020202020204" pitchFamily="34" charset="0"/>
              </a:rPr>
            </a:br>
            <a:br>
              <a:rPr lang="en-US" sz="2800" b="1" kern="1200" dirty="0">
                <a:latin typeface="Century Gothic" panose="020B0502020202020204" pitchFamily="34" charset="0"/>
              </a:rPr>
            </a:br>
            <a:r>
              <a:rPr lang="en-US" sz="2800" b="1" kern="1200" dirty="0">
                <a:latin typeface="Century Gothic" panose="020B0502020202020204" pitchFamily="34" charset="0"/>
              </a:rPr>
              <a:t>The Royal Commission</a:t>
            </a:r>
            <a:r>
              <a:rPr lang="en-US" sz="2800" b="1" dirty="0">
                <a:latin typeface="Century Gothic" panose="020B0502020202020204" pitchFamily="34" charset="0"/>
              </a:rPr>
              <a:t> –</a:t>
            </a:r>
            <a:br>
              <a:rPr lang="en-US" sz="2800" b="1" dirty="0">
                <a:latin typeface="Century Gothic" panose="020B0502020202020204" pitchFamily="34" charset="0"/>
              </a:rPr>
            </a:br>
            <a:br>
              <a:rPr lang="en-US" sz="2800" b="1" dirty="0">
                <a:latin typeface="Century Gothic" panose="020B0502020202020204" pitchFamily="34" charset="0"/>
              </a:rPr>
            </a:br>
            <a:r>
              <a:rPr lang="en-US" sz="2800" b="1" dirty="0">
                <a:solidFill>
                  <a:srgbClr val="C00000"/>
                </a:solidFill>
                <a:latin typeface="Century Gothic" panose="020B0502020202020204" pitchFamily="34" charset="0"/>
              </a:rPr>
              <a:t>What has it ever done for us?</a:t>
            </a:r>
            <a:endParaRPr lang="en-US" sz="2800" kern="1200" dirty="0">
              <a:solidFill>
                <a:srgbClr val="C00000"/>
              </a:solidFill>
              <a:latin typeface="Century Gothic" panose="020B0502020202020204" pitchFamily="34" charset="0"/>
            </a:endParaRPr>
          </a:p>
        </p:txBody>
      </p:sp>
      <p:sp>
        <p:nvSpPr>
          <p:cNvPr id="24" name="Graphic 9">
            <a:extLst>
              <a:ext uri="{FF2B5EF4-FFF2-40B4-BE49-F238E27FC236}">
                <a16:creationId xmlns:a16="http://schemas.microsoft.com/office/drawing/2014/main" id="{521A320E-7E95-D6D1-71A0-EDCAE975219D}"/>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3" name="Rectangle: Rounded Corners 2">
            <a:extLst>
              <a:ext uri="{FF2B5EF4-FFF2-40B4-BE49-F238E27FC236}">
                <a16:creationId xmlns:a16="http://schemas.microsoft.com/office/drawing/2014/main" id="{E77E833D-36D8-92C0-0BAF-3DE91DACF40B}"/>
              </a:ext>
            </a:extLst>
          </p:cNvPr>
          <p:cNvSpPr/>
          <p:nvPr/>
        </p:nvSpPr>
        <p:spPr>
          <a:xfrm>
            <a:off x="4007771" y="1218836"/>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sz="2400"/>
          </a:p>
        </p:txBody>
      </p:sp>
      <p:sp>
        <p:nvSpPr>
          <p:cNvPr id="4" name="Rectangle 3" descr="Crown">
            <a:extLst>
              <a:ext uri="{FF2B5EF4-FFF2-40B4-BE49-F238E27FC236}">
                <a16:creationId xmlns:a16="http://schemas.microsoft.com/office/drawing/2014/main" id="{65F4A9C9-074E-3845-630B-70E346786163}"/>
              </a:ext>
            </a:extLst>
          </p:cNvPr>
          <p:cNvSpPr/>
          <p:nvPr/>
        </p:nvSpPr>
        <p:spPr>
          <a:xfrm>
            <a:off x="4282972" y="1423531"/>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14" name="Freeform: Shape 13">
            <a:extLst>
              <a:ext uri="{FF2B5EF4-FFF2-40B4-BE49-F238E27FC236}">
                <a16:creationId xmlns:a16="http://schemas.microsoft.com/office/drawing/2014/main" id="{A6B4C796-D2B0-ADC4-6BBF-437AF59C5D3A}"/>
              </a:ext>
            </a:extLst>
          </p:cNvPr>
          <p:cNvSpPr/>
          <p:nvPr/>
        </p:nvSpPr>
        <p:spPr>
          <a:xfrm>
            <a:off x="5059028" y="1218836"/>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marL="0" lvl="0" indent="0" algn="l" defTabSz="889000">
              <a:lnSpc>
                <a:spcPct val="100000"/>
              </a:lnSpc>
              <a:spcBef>
                <a:spcPct val="0"/>
              </a:spcBef>
              <a:spcAft>
                <a:spcPct val="35000"/>
              </a:spcAft>
              <a:buNone/>
            </a:pPr>
            <a:r>
              <a:rPr lang="en-US" sz="2000" b="1" kern="1200" dirty="0">
                <a:latin typeface="Century Gothic" panose="020B0502020202020204" pitchFamily="34" charset="0"/>
              </a:rPr>
              <a:t>A gift to the industry?</a:t>
            </a:r>
          </a:p>
        </p:txBody>
      </p:sp>
      <p:sp>
        <p:nvSpPr>
          <p:cNvPr id="16" name="Rectangle: Rounded Corners 15">
            <a:extLst>
              <a:ext uri="{FF2B5EF4-FFF2-40B4-BE49-F238E27FC236}">
                <a16:creationId xmlns:a16="http://schemas.microsoft.com/office/drawing/2014/main" id="{6A7E3B73-0BE7-148C-F5FB-1E38682B4AEF}"/>
              </a:ext>
            </a:extLst>
          </p:cNvPr>
          <p:cNvSpPr/>
          <p:nvPr/>
        </p:nvSpPr>
        <p:spPr>
          <a:xfrm>
            <a:off x="4007771" y="2722052"/>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3" name="Rectangle 22" descr="Marketing">
            <a:extLst>
              <a:ext uri="{FF2B5EF4-FFF2-40B4-BE49-F238E27FC236}">
                <a16:creationId xmlns:a16="http://schemas.microsoft.com/office/drawing/2014/main" id="{B36CE98B-716B-A011-3441-E06F7DEDD544}"/>
              </a:ext>
            </a:extLst>
          </p:cNvPr>
          <p:cNvSpPr/>
          <p:nvPr/>
        </p:nvSpPr>
        <p:spPr>
          <a:xfrm>
            <a:off x="4282972" y="2926747"/>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25" name="Freeform: Shape 24">
            <a:extLst>
              <a:ext uri="{FF2B5EF4-FFF2-40B4-BE49-F238E27FC236}">
                <a16:creationId xmlns:a16="http://schemas.microsoft.com/office/drawing/2014/main" id="{AA0331D9-8C91-8C37-00DE-B73C8A1E934A}"/>
              </a:ext>
            </a:extLst>
          </p:cNvPr>
          <p:cNvSpPr/>
          <p:nvPr/>
        </p:nvSpPr>
        <p:spPr>
          <a:xfrm>
            <a:off x="5059028" y="2722052"/>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marL="0" lvl="0" indent="0" algn="l" defTabSz="889000">
              <a:lnSpc>
                <a:spcPct val="100000"/>
              </a:lnSpc>
              <a:spcBef>
                <a:spcPct val="0"/>
              </a:spcBef>
              <a:spcAft>
                <a:spcPct val="35000"/>
              </a:spcAft>
              <a:buNone/>
            </a:pPr>
            <a:r>
              <a:rPr lang="en-US" sz="2000" b="1" dirty="0">
                <a:latin typeface="Century Gothic" panose="020B0502020202020204" pitchFamily="34" charset="0"/>
              </a:rPr>
              <a:t>Who thinks the Royal Commission made a difference?</a:t>
            </a:r>
            <a:endParaRPr lang="en-US" sz="2000" b="1" kern="1200" dirty="0">
              <a:latin typeface="Century Gothic" panose="020B0502020202020204" pitchFamily="34" charset="0"/>
            </a:endParaRPr>
          </a:p>
        </p:txBody>
      </p:sp>
      <p:sp>
        <p:nvSpPr>
          <p:cNvPr id="26" name="Rectangle: Rounded Corners 25">
            <a:extLst>
              <a:ext uri="{FF2B5EF4-FFF2-40B4-BE49-F238E27FC236}">
                <a16:creationId xmlns:a16="http://schemas.microsoft.com/office/drawing/2014/main" id="{94F3C26B-52D0-4C77-1E19-7394DB2F3D2F}"/>
              </a:ext>
            </a:extLst>
          </p:cNvPr>
          <p:cNvSpPr/>
          <p:nvPr/>
        </p:nvSpPr>
        <p:spPr>
          <a:xfrm>
            <a:off x="4007771" y="4219775"/>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7" name="Rectangle 26" descr="Gavel">
            <a:extLst>
              <a:ext uri="{FF2B5EF4-FFF2-40B4-BE49-F238E27FC236}">
                <a16:creationId xmlns:a16="http://schemas.microsoft.com/office/drawing/2014/main" id="{F54C9E49-F654-C5A9-48C5-33EACCA1E263}"/>
              </a:ext>
            </a:extLst>
          </p:cNvPr>
          <p:cNvSpPr/>
          <p:nvPr/>
        </p:nvSpPr>
        <p:spPr>
          <a:xfrm>
            <a:off x="4477416" y="4515682"/>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AU"/>
          </a:p>
        </p:txBody>
      </p:sp>
      <p:sp>
        <p:nvSpPr>
          <p:cNvPr id="28" name="Freeform: Shape 27">
            <a:extLst>
              <a:ext uri="{FF2B5EF4-FFF2-40B4-BE49-F238E27FC236}">
                <a16:creationId xmlns:a16="http://schemas.microsoft.com/office/drawing/2014/main" id="{D3612454-A101-C69C-6EAC-5CBF2C4369DA}"/>
              </a:ext>
            </a:extLst>
          </p:cNvPr>
          <p:cNvSpPr/>
          <p:nvPr/>
        </p:nvSpPr>
        <p:spPr>
          <a:xfrm>
            <a:off x="5137826" y="4239911"/>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defTabSz="889000">
              <a:spcBef>
                <a:spcPct val="0"/>
              </a:spcBef>
              <a:spcAft>
                <a:spcPct val="35000"/>
              </a:spcAft>
            </a:pPr>
            <a:r>
              <a:rPr lang="en-US" sz="2000" b="1" dirty="0">
                <a:solidFill>
                  <a:schemeClr val="tx1"/>
                </a:solidFill>
                <a:latin typeface="Century Gothic" panose="020B0502020202020204" pitchFamily="34" charset="0"/>
              </a:rPr>
              <a:t>Who thinks the Royal Commission makes a difference now?</a:t>
            </a:r>
          </a:p>
        </p:txBody>
      </p:sp>
      <p:sp>
        <p:nvSpPr>
          <p:cNvPr id="5" name="Footer Placeholder 4">
            <a:extLst>
              <a:ext uri="{FF2B5EF4-FFF2-40B4-BE49-F238E27FC236}">
                <a16:creationId xmlns:a16="http://schemas.microsoft.com/office/drawing/2014/main" id="{8AA01A99-CB7E-A3D6-6E96-E5336A63192E}"/>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8" name="Slide Number Placeholder 7">
            <a:extLst>
              <a:ext uri="{FF2B5EF4-FFF2-40B4-BE49-F238E27FC236}">
                <a16:creationId xmlns:a16="http://schemas.microsoft.com/office/drawing/2014/main" id="{CA8E7C2D-31A8-8A14-1169-F989BC89B921}"/>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43</a:t>
            </a:fld>
            <a:endParaRPr lang="en-US" dirty="0"/>
          </a:p>
        </p:txBody>
      </p:sp>
    </p:spTree>
    <p:extLst>
      <p:ext uri="{BB962C8B-B14F-4D97-AF65-F5344CB8AC3E}">
        <p14:creationId xmlns:p14="http://schemas.microsoft.com/office/powerpoint/2010/main" val="23580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4" grpId="0"/>
      <p:bldP spid="16" grpId="0" animBg="1"/>
      <p:bldP spid="23" grpId="0" animBg="1"/>
      <p:bldP spid="25" grpId="0"/>
      <p:bldP spid="26" grpId="0" animBg="1"/>
      <p:bldP spid="27" grpId="0" animBg="1"/>
      <p:bldP spid="2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AC15F-93E0-4873-C80C-217BA25792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B426B5-B993-FB78-E66C-D22EC4D11BC9}"/>
              </a:ext>
            </a:extLst>
          </p:cNvPr>
          <p:cNvSpPr/>
          <p:nvPr/>
        </p:nvSpPr>
        <p:spPr>
          <a:xfrm>
            <a:off x="0" y="0"/>
            <a:ext cx="12192000" cy="90872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solidFill>
                <a:schemeClr val="bg1"/>
              </a:solidFill>
            </a:endParaRPr>
          </a:p>
        </p:txBody>
      </p:sp>
      <p:sp>
        <p:nvSpPr>
          <p:cNvPr id="51" name="Title 1">
            <a:extLst>
              <a:ext uri="{FF2B5EF4-FFF2-40B4-BE49-F238E27FC236}">
                <a16:creationId xmlns:a16="http://schemas.microsoft.com/office/drawing/2014/main" id="{76BDB838-132D-4C1A-AACF-E59109443E34}"/>
              </a:ext>
            </a:extLst>
          </p:cNvPr>
          <p:cNvSpPr txBox="1">
            <a:spLocks/>
          </p:cNvSpPr>
          <p:nvPr/>
        </p:nvSpPr>
        <p:spPr>
          <a:xfrm>
            <a:off x="1250472" y="75413"/>
            <a:ext cx="9691056" cy="833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b="1" dirty="0">
                <a:solidFill>
                  <a:schemeClr val="bg1"/>
                </a:solidFill>
                <a:latin typeface="Century Gothic" panose="020B0502020202020204" pitchFamily="34" charset="0"/>
              </a:rPr>
              <a:t>The Royal Commission – What has it ever done for us?</a:t>
            </a:r>
            <a:endParaRPr lang="en-US" sz="2800" dirty="0">
              <a:solidFill>
                <a:schemeClr val="bg1"/>
              </a:solidFill>
              <a:latin typeface="Century Gothic" panose="020B0502020202020204" pitchFamily="34" charset="0"/>
            </a:endParaRPr>
          </a:p>
        </p:txBody>
      </p:sp>
      <p:pic>
        <p:nvPicPr>
          <p:cNvPr id="55" name="Online Media 54" title="What Have The Romans... - Monty Python's Life of Brian">
            <a:hlinkClick r:id="" action="ppaction://media"/>
            <a:extLst>
              <a:ext uri="{FF2B5EF4-FFF2-40B4-BE49-F238E27FC236}">
                <a16:creationId xmlns:a16="http://schemas.microsoft.com/office/drawing/2014/main" id="{062CA18A-1DF3-DF13-7941-1F8446F89126}"/>
              </a:ext>
            </a:extLst>
          </p:cNvPr>
          <p:cNvPicPr>
            <a:picLocks noRot="1" noChangeAspect="1"/>
          </p:cNvPicPr>
          <p:nvPr>
            <a:videoFile r:link="rId1"/>
          </p:nvPr>
        </p:nvPicPr>
        <p:blipFill>
          <a:blip r:embed="rId4"/>
          <a:stretch>
            <a:fillRect/>
          </a:stretch>
        </p:blipFill>
        <p:spPr>
          <a:xfrm>
            <a:off x="1055440" y="1054016"/>
            <a:ext cx="10066108" cy="5687352"/>
          </a:xfrm>
          <a:prstGeom prst="rect">
            <a:avLst/>
          </a:prstGeom>
        </p:spPr>
      </p:pic>
      <p:sp>
        <p:nvSpPr>
          <p:cNvPr id="3" name="Footer Placeholder 4">
            <a:extLst>
              <a:ext uri="{FF2B5EF4-FFF2-40B4-BE49-F238E27FC236}">
                <a16:creationId xmlns:a16="http://schemas.microsoft.com/office/drawing/2014/main" id="{87DB7761-0558-F7E1-F3C2-AE2A46A1DB96}"/>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K</a:t>
            </a:r>
          </a:p>
        </p:txBody>
      </p:sp>
      <p:sp>
        <p:nvSpPr>
          <p:cNvPr id="7" name="Slide Number Placeholder 7">
            <a:extLst>
              <a:ext uri="{FF2B5EF4-FFF2-40B4-BE49-F238E27FC236}">
                <a16:creationId xmlns:a16="http://schemas.microsoft.com/office/drawing/2014/main" id="{02C60F6F-1FF2-4C7E-C092-8B0DFCCE6C18}"/>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44</a:t>
            </a:fld>
            <a:endParaRPr lang="en-US" dirty="0"/>
          </a:p>
        </p:txBody>
      </p:sp>
    </p:spTree>
    <p:extLst>
      <p:ext uri="{BB962C8B-B14F-4D97-AF65-F5344CB8AC3E}">
        <p14:creationId xmlns:p14="http://schemas.microsoft.com/office/powerpoint/2010/main" val="33258900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5"/>
                                        </p:tgtEl>
                                      </p:cBhvr>
                                    </p:cmd>
                                  </p:childTnLst>
                                </p:cTn>
                              </p:par>
                            </p:childTnLst>
                          </p:cTn>
                        </p:par>
                      </p:childTnLst>
                    </p:cTn>
                  </p:par>
                </p:childTnLst>
              </p:cTn>
              <p:nextCondLst>
                <p:cond evt="onClick" delay="0">
                  <p:tgtEl>
                    <p:spTgt spid="55"/>
                  </p:tgtEl>
                </p:cond>
              </p:nextCondLst>
            </p:seq>
            <p:video>
              <p:cMediaNode vol="80000">
                <p:cTn id="7" fill="hold" display="0">
                  <p:stCondLst>
                    <p:cond delay="indefinite"/>
                  </p:stCondLst>
                </p:cTn>
                <p:tgtEl>
                  <p:spTgt spid="55"/>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1DB2-9FCC-74A3-C062-BBA6A8FF9F20}"/>
            </a:ext>
          </a:extLst>
        </p:cNvPr>
        <p:cNvGrpSpPr/>
        <p:nvPr/>
      </p:nvGrpSpPr>
      <p:grpSpPr>
        <a:xfrm>
          <a:off x="0" y="0"/>
          <a:ext cx="0" cy="0"/>
          <a:chOff x="0" y="0"/>
          <a:chExt cx="0" cy="0"/>
        </a:xfrm>
      </p:grpSpPr>
      <p:sp>
        <p:nvSpPr>
          <p:cNvPr id="24" name="Graphic 9">
            <a:extLst>
              <a:ext uri="{FF2B5EF4-FFF2-40B4-BE49-F238E27FC236}">
                <a16:creationId xmlns:a16="http://schemas.microsoft.com/office/drawing/2014/main" id="{C9190644-CE52-AC02-FCEA-EFB69FC07ADE}"/>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B56D9036-8A06-C0B1-A370-8179BEF6B3F7}"/>
              </a:ext>
            </a:extLst>
          </p:cNvPr>
          <p:cNvSpPr/>
          <p:nvPr/>
        </p:nvSpPr>
        <p:spPr>
          <a:xfrm>
            <a:off x="0" y="-27384"/>
            <a:ext cx="12192000" cy="90872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spcAft>
                <a:spcPts val="600"/>
              </a:spcAft>
            </a:pPr>
            <a:r>
              <a:rPr lang="en-US" sz="3200" b="1">
                <a:solidFill>
                  <a:schemeClr val="bg1"/>
                </a:solidFill>
                <a:latin typeface="Century Gothic" panose="020B0502020202020204" pitchFamily="34" charset="0"/>
              </a:rPr>
              <a:t>The Royal Commission – What has it ever done for us?</a:t>
            </a:r>
            <a:endParaRPr lang="en-US" sz="3200" b="1" dirty="0">
              <a:solidFill>
                <a:schemeClr val="bg1"/>
              </a:solidFill>
              <a:latin typeface="Century Gothic" panose="020B0502020202020204" pitchFamily="34" charset="0"/>
            </a:endParaRPr>
          </a:p>
        </p:txBody>
      </p:sp>
      <p:sp>
        <p:nvSpPr>
          <p:cNvPr id="4" name="Footer Placeholder 4">
            <a:extLst>
              <a:ext uri="{FF2B5EF4-FFF2-40B4-BE49-F238E27FC236}">
                <a16:creationId xmlns:a16="http://schemas.microsoft.com/office/drawing/2014/main" id="{7706CB8D-659B-6666-D5A0-16761947DE54}"/>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a:solidFill>
                  <a:srgbClr val="C00000"/>
                </a:solidFill>
                <a:latin typeface="Century Gothic" panose="020B0502020202020204" pitchFamily="34" charset="0"/>
              </a:rPr>
              <a:t>K</a:t>
            </a:r>
            <a:endParaRPr lang="en-GB" sz="1400" b="1" dirty="0">
              <a:solidFill>
                <a:srgbClr val="C00000"/>
              </a:solidFill>
              <a:latin typeface="Century Gothic" panose="020B0502020202020204" pitchFamily="34" charset="0"/>
            </a:endParaRPr>
          </a:p>
        </p:txBody>
      </p:sp>
      <p:sp>
        <p:nvSpPr>
          <p:cNvPr id="8" name="Slide Number Placeholder 7">
            <a:extLst>
              <a:ext uri="{FF2B5EF4-FFF2-40B4-BE49-F238E27FC236}">
                <a16:creationId xmlns:a16="http://schemas.microsoft.com/office/drawing/2014/main" id="{7FEE4A6B-A36A-1032-1EF9-E933CB14F987}"/>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45</a:t>
            </a:fld>
            <a:endParaRPr lang="en-US" dirty="0"/>
          </a:p>
        </p:txBody>
      </p:sp>
      <p:sp>
        <p:nvSpPr>
          <p:cNvPr id="19" name="Freeform: Shape 18">
            <a:extLst>
              <a:ext uri="{FF2B5EF4-FFF2-40B4-BE49-F238E27FC236}">
                <a16:creationId xmlns:a16="http://schemas.microsoft.com/office/drawing/2014/main" id="{C716CA19-3238-81A3-3C31-F18E2B489968}"/>
              </a:ext>
            </a:extLst>
          </p:cNvPr>
          <p:cNvSpPr/>
          <p:nvPr/>
        </p:nvSpPr>
        <p:spPr>
          <a:xfrm>
            <a:off x="493283" y="1446480"/>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653" tIns="164435" rIns="156653" bIns="164435" numCol="1" spcCol="1270" anchor="t" anchorCtr="0">
            <a:noAutofit/>
          </a:bodyPr>
          <a:lstStyle/>
          <a:p>
            <a:pPr marL="0" lvl="0" indent="0" algn="l" defTabSz="889000">
              <a:lnSpc>
                <a:spcPct val="90000"/>
              </a:lnSpc>
              <a:spcBef>
                <a:spcPct val="0"/>
              </a:spcBef>
              <a:spcAft>
                <a:spcPct val="35000"/>
              </a:spcAft>
              <a:buNone/>
            </a:pPr>
            <a:r>
              <a:rPr lang="en-US" b="1" kern="1200" dirty="0">
                <a:solidFill>
                  <a:schemeClr val="tx1"/>
                </a:solidFill>
                <a:latin typeface="Century Gothic" panose="020B0502020202020204" pitchFamily="34" charset="0"/>
              </a:rPr>
              <a:t>Member best interest covenant (1 July 21)</a:t>
            </a:r>
          </a:p>
          <a:p>
            <a:pPr marL="228600" lvl="1" indent="-228600" algn="l" defTabSz="889000">
              <a:lnSpc>
                <a:spcPct val="90000"/>
              </a:lnSpc>
              <a:spcBef>
                <a:spcPct val="0"/>
              </a:spcBef>
              <a:spcAft>
                <a:spcPct val="15000"/>
              </a:spcAft>
              <a:buChar char="•"/>
            </a:pPr>
            <a:r>
              <a:rPr lang="en-US" b="1" kern="1200" dirty="0">
                <a:solidFill>
                  <a:schemeClr val="tx1"/>
                </a:solidFill>
                <a:latin typeface="Century Gothic" panose="020B0502020202020204" pitchFamily="34" charset="0"/>
              </a:rPr>
              <a:t>Added “financial” but this is of little consequence</a:t>
            </a:r>
          </a:p>
          <a:p>
            <a:pPr marL="228600" lvl="1" indent="-228600" algn="l" defTabSz="889000">
              <a:lnSpc>
                <a:spcPct val="90000"/>
              </a:lnSpc>
              <a:spcBef>
                <a:spcPct val="0"/>
              </a:spcBef>
              <a:spcAft>
                <a:spcPct val="15000"/>
              </a:spcAft>
              <a:buChar char="•"/>
            </a:pPr>
            <a:r>
              <a:rPr lang="en-US" b="1" kern="1200" dirty="0">
                <a:solidFill>
                  <a:schemeClr val="tx1"/>
                </a:solidFill>
                <a:latin typeface="Century Gothic" panose="020B0502020202020204" pitchFamily="34" charset="0"/>
              </a:rPr>
              <a:t>Onus of proof</a:t>
            </a:r>
          </a:p>
        </p:txBody>
      </p:sp>
      <p:sp>
        <p:nvSpPr>
          <p:cNvPr id="23" name="Freeform: Shape 22">
            <a:extLst>
              <a:ext uri="{FF2B5EF4-FFF2-40B4-BE49-F238E27FC236}">
                <a16:creationId xmlns:a16="http://schemas.microsoft.com/office/drawing/2014/main" id="{BFB27FD7-D435-F117-1AFD-5BEF85CF8585}"/>
              </a:ext>
            </a:extLst>
          </p:cNvPr>
          <p:cNvSpPr/>
          <p:nvPr/>
        </p:nvSpPr>
        <p:spPr>
          <a:xfrm>
            <a:off x="3489417" y="1446480"/>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3">
              <a:lumMod val="40000"/>
              <a:lumOff val="6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lvl="0" algn="ctr" defTabSz="889000">
              <a:lnSpc>
                <a:spcPct val="90000"/>
              </a:lnSpc>
              <a:spcBef>
                <a:spcPct val="0"/>
              </a:spcBef>
              <a:spcAft>
                <a:spcPct val="35000"/>
              </a:spcAft>
            </a:pPr>
            <a:r>
              <a:rPr lang="en-US" b="1" dirty="0">
                <a:solidFill>
                  <a:schemeClr val="tx1"/>
                </a:solidFill>
                <a:latin typeface="Century Gothic" panose="020B0502020202020204" pitchFamily="34" charset="0"/>
              </a:rPr>
              <a:t>FAR </a:t>
            </a:r>
          </a:p>
          <a:p>
            <a:pPr lvl="0" algn="ctr" defTabSz="889000">
              <a:lnSpc>
                <a:spcPct val="90000"/>
              </a:lnSpc>
              <a:spcBef>
                <a:spcPct val="0"/>
              </a:spcBef>
              <a:spcAft>
                <a:spcPct val="35000"/>
              </a:spcAft>
            </a:pPr>
            <a:r>
              <a:rPr lang="en-US" b="1" dirty="0">
                <a:solidFill>
                  <a:schemeClr val="tx1"/>
                </a:solidFill>
                <a:latin typeface="Century Gothic" panose="020B0502020202020204" pitchFamily="34" charset="0"/>
              </a:rPr>
              <a:t>extending BEAR-style accountability to super trustees and management</a:t>
            </a:r>
            <a:endParaRPr lang="en-US" b="1" kern="1200" dirty="0">
              <a:solidFill>
                <a:schemeClr val="tx1"/>
              </a:solidFill>
              <a:latin typeface="Century Gothic" panose="020B0502020202020204" pitchFamily="34" charset="0"/>
            </a:endParaRPr>
          </a:p>
        </p:txBody>
      </p:sp>
      <p:sp>
        <p:nvSpPr>
          <p:cNvPr id="27" name="Freeform: Shape 26">
            <a:extLst>
              <a:ext uri="{FF2B5EF4-FFF2-40B4-BE49-F238E27FC236}">
                <a16:creationId xmlns:a16="http://schemas.microsoft.com/office/drawing/2014/main" id="{C5A24292-D549-0EF0-5B7C-EC22D6694D1D}"/>
              </a:ext>
            </a:extLst>
          </p:cNvPr>
          <p:cNvSpPr/>
          <p:nvPr/>
        </p:nvSpPr>
        <p:spPr>
          <a:xfrm>
            <a:off x="6485551" y="1446480"/>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4">
              <a:lumMod val="20000"/>
              <a:lumOff val="8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lvl="0" algn="ctr" defTabSz="889000">
              <a:lnSpc>
                <a:spcPct val="90000"/>
              </a:lnSpc>
              <a:spcBef>
                <a:spcPct val="0"/>
              </a:spcBef>
              <a:spcAft>
                <a:spcPct val="35000"/>
              </a:spcAft>
            </a:pPr>
            <a:r>
              <a:rPr lang="en-US" b="1" dirty="0">
                <a:solidFill>
                  <a:schemeClr val="tx1"/>
                </a:solidFill>
                <a:latin typeface="Century Gothic" panose="020B0502020202020204" pitchFamily="34" charset="0"/>
              </a:rPr>
              <a:t>Stapling</a:t>
            </a:r>
          </a:p>
        </p:txBody>
      </p:sp>
      <p:sp>
        <p:nvSpPr>
          <p:cNvPr id="30" name="Freeform: Shape 29">
            <a:extLst>
              <a:ext uri="{FF2B5EF4-FFF2-40B4-BE49-F238E27FC236}">
                <a16:creationId xmlns:a16="http://schemas.microsoft.com/office/drawing/2014/main" id="{D3E9B1B9-8CBD-5194-7A99-7948AF171432}"/>
              </a:ext>
            </a:extLst>
          </p:cNvPr>
          <p:cNvSpPr/>
          <p:nvPr/>
        </p:nvSpPr>
        <p:spPr>
          <a:xfrm>
            <a:off x="9455502" y="1366820"/>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5">
              <a:lumMod val="40000"/>
              <a:lumOff val="60000"/>
            </a:schemeClr>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lvl="0" algn="ctr" defTabSz="889000">
              <a:lnSpc>
                <a:spcPct val="90000"/>
              </a:lnSpc>
              <a:spcBef>
                <a:spcPct val="0"/>
              </a:spcBef>
              <a:spcAft>
                <a:spcPct val="35000"/>
              </a:spcAft>
            </a:pPr>
            <a:r>
              <a:rPr lang="en-US" b="1">
                <a:solidFill>
                  <a:schemeClr val="tx1"/>
                </a:solidFill>
                <a:latin typeface="Century Gothic" panose="020B0502020202020204" pitchFamily="34" charset="0"/>
              </a:rPr>
              <a:t>A much-improved </a:t>
            </a:r>
          </a:p>
          <a:p>
            <a:pPr lvl="0" algn="ctr" defTabSz="889000">
              <a:lnSpc>
                <a:spcPct val="90000"/>
              </a:lnSpc>
              <a:spcBef>
                <a:spcPct val="0"/>
              </a:spcBef>
              <a:spcAft>
                <a:spcPct val="35000"/>
              </a:spcAft>
            </a:pPr>
            <a:r>
              <a:rPr lang="en-US" b="1">
                <a:solidFill>
                  <a:schemeClr val="tx1"/>
                </a:solidFill>
                <a:latin typeface="Century Gothic" panose="020B0502020202020204" pitchFamily="34" charset="0"/>
              </a:rPr>
              <a:t>SPS 250</a:t>
            </a:r>
            <a:endParaRPr lang="en-US" b="1" dirty="0">
              <a:solidFill>
                <a:schemeClr val="tx1"/>
              </a:solidFill>
              <a:latin typeface="Century Gothic" panose="020B0502020202020204" pitchFamily="34" charset="0"/>
            </a:endParaRPr>
          </a:p>
        </p:txBody>
      </p:sp>
      <p:sp>
        <p:nvSpPr>
          <p:cNvPr id="33" name="Freeform: Shape 32">
            <a:extLst>
              <a:ext uri="{FF2B5EF4-FFF2-40B4-BE49-F238E27FC236}">
                <a16:creationId xmlns:a16="http://schemas.microsoft.com/office/drawing/2014/main" id="{70E87077-6566-698F-D564-08D03900B3A0}"/>
              </a:ext>
            </a:extLst>
          </p:cNvPr>
          <p:cNvSpPr/>
          <p:nvPr/>
        </p:nvSpPr>
        <p:spPr>
          <a:xfrm>
            <a:off x="443377" y="3862213"/>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6">
              <a:lumMod val="20000"/>
              <a:lumOff val="80000"/>
            </a:schemeClr>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lvl="0" algn="ctr" defTabSz="889000">
              <a:lnSpc>
                <a:spcPct val="90000"/>
              </a:lnSpc>
              <a:spcBef>
                <a:spcPct val="0"/>
              </a:spcBef>
              <a:spcAft>
                <a:spcPct val="35000"/>
              </a:spcAft>
            </a:pPr>
            <a:r>
              <a:rPr lang="en-US" b="1">
                <a:solidFill>
                  <a:schemeClr val="tx1"/>
                </a:solidFill>
                <a:latin typeface="Century Gothic" panose="020B0502020202020204" pitchFamily="34" charset="0"/>
              </a:rPr>
              <a:t>Better guidance and direction from regulators</a:t>
            </a:r>
            <a:endParaRPr lang="en-US" b="1" dirty="0">
              <a:solidFill>
                <a:schemeClr val="tx1"/>
              </a:solidFill>
              <a:latin typeface="Century Gothic" panose="020B0502020202020204" pitchFamily="34" charset="0"/>
            </a:endParaRPr>
          </a:p>
        </p:txBody>
      </p:sp>
      <p:sp>
        <p:nvSpPr>
          <p:cNvPr id="34" name="Freeform: Shape 33">
            <a:extLst>
              <a:ext uri="{FF2B5EF4-FFF2-40B4-BE49-F238E27FC236}">
                <a16:creationId xmlns:a16="http://schemas.microsoft.com/office/drawing/2014/main" id="{48C4AF42-A1E8-7D6F-F1EA-189C28FFA85E}"/>
              </a:ext>
            </a:extLst>
          </p:cNvPr>
          <p:cNvSpPr/>
          <p:nvPr/>
        </p:nvSpPr>
        <p:spPr>
          <a:xfrm>
            <a:off x="3439511" y="3862213"/>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rgbClr val="FFC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algn="ctr" defTabSz="889000">
              <a:lnSpc>
                <a:spcPct val="90000"/>
              </a:lnSpc>
              <a:spcBef>
                <a:spcPct val="0"/>
              </a:spcBef>
              <a:spcAft>
                <a:spcPct val="35000"/>
              </a:spcAft>
            </a:pPr>
            <a:r>
              <a:rPr lang="en-US" b="1" dirty="0">
                <a:solidFill>
                  <a:schemeClr val="tx1"/>
                </a:solidFill>
                <a:latin typeface="Century Gothic" panose="020B0502020202020204" pitchFamily="34" charset="0"/>
              </a:rPr>
              <a:t>Litigations by class action law firms</a:t>
            </a:r>
          </a:p>
        </p:txBody>
      </p:sp>
      <p:pic>
        <p:nvPicPr>
          <p:cNvPr id="37" name="Graphic 36" descr="Badge 1 with solid fill">
            <a:extLst>
              <a:ext uri="{FF2B5EF4-FFF2-40B4-BE49-F238E27FC236}">
                <a16:creationId xmlns:a16="http://schemas.microsoft.com/office/drawing/2014/main" id="{D1FE93A1-E190-BADD-561B-155C44DFEC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6" y="836712"/>
            <a:ext cx="914400" cy="914400"/>
          </a:xfrm>
          <a:prstGeom prst="rect">
            <a:avLst/>
          </a:prstGeom>
        </p:spPr>
      </p:pic>
      <p:pic>
        <p:nvPicPr>
          <p:cNvPr id="39" name="Graphic 38" descr="Badge with solid fill">
            <a:extLst>
              <a:ext uri="{FF2B5EF4-FFF2-40B4-BE49-F238E27FC236}">
                <a16:creationId xmlns:a16="http://schemas.microsoft.com/office/drawing/2014/main" id="{3D3564EA-1AA0-9EB5-9D85-748A3CA139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99656" y="836712"/>
            <a:ext cx="914400" cy="914400"/>
          </a:xfrm>
          <a:prstGeom prst="rect">
            <a:avLst/>
          </a:prstGeom>
        </p:spPr>
      </p:pic>
      <p:pic>
        <p:nvPicPr>
          <p:cNvPr id="43" name="Graphic 42" descr="Badge 3 with solid fill">
            <a:extLst>
              <a:ext uri="{FF2B5EF4-FFF2-40B4-BE49-F238E27FC236}">
                <a16:creationId xmlns:a16="http://schemas.microsoft.com/office/drawing/2014/main" id="{183B6BAD-5C80-7987-0179-1EB414B5FBF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73688" y="836712"/>
            <a:ext cx="914400" cy="914400"/>
          </a:xfrm>
          <a:prstGeom prst="rect">
            <a:avLst/>
          </a:prstGeom>
        </p:spPr>
      </p:pic>
      <p:pic>
        <p:nvPicPr>
          <p:cNvPr id="45" name="Graphic 44" descr="Badge 4 with solid fill">
            <a:extLst>
              <a:ext uri="{FF2B5EF4-FFF2-40B4-BE49-F238E27FC236}">
                <a16:creationId xmlns:a16="http://schemas.microsoft.com/office/drawing/2014/main" id="{6ADAA1F7-1801-FF5B-D7E1-EA7DC3ED1F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37539" y="789591"/>
            <a:ext cx="914400" cy="914400"/>
          </a:xfrm>
          <a:prstGeom prst="rect">
            <a:avLst/>
          </a:prstGeom>
        </p:spPr>
      </p:pic>
      <p:pic>
        <p:nvPicPr>
          <p:cNvPr id="47" name="Graphic 46" descr="Badge 5 with solid fill">
            <a:extLst>
              <a:ext uri="{FF2B5EF4-FFF2-40B4-BE49-F238E27FC236}">
                <a16:creationId xmlns:a16="http://schemas.microsoft.com/office/drawing/2014/main" id="{3E91B481-7246-D0A3-EE3D-596F1DB0E6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680" y="3356992"/>
            <a:ext cx="914400" cy="914400"/>
          </a:xfrm>
          <a:prstGeom prst="rect">
            <a:avLst/>
          </a:prstGeom>
        </p:spPr>
      </p:pic>
      <p:pic>
        <p:nvPicPr>
          <p:cNvPr id="52" name="Graphic 51" descr="Badge 6 with solid fill">
            <a:extLst>
              <a:ext uri="{FF2B5EF4-FFF2-40B4-BE49-F238E27FC236}">
                <a16:creationId xmlns:a16="http://schemas.microsoft.com/office/drawing/2014/main" id="{69F7EA5D-AC71-6C00-7719-64EE6AA8C70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49352" y="3284984"/>
            <a:ext cx="914400" cy="914400"/>
          </a:xfrm>
          <a:prstGeom prst="rect">
            <a:avLst/>
          </a:prstGeom>
        </p:spPr>
      </p:pic>
      <p:sp>
        <p:nvSpPr>
          <p:cNvPr id="3" name="Freeform: Shape 2">
            <a:extLst>
              <a:ext uri="{FF2B5EF4-FFF2-40B4-BE49-F238E27FC236}">
                <a16:creationId xmlns:a16="http://schemas.microsoft.com/office/drawing/2014/main" id="{B4C400F7-A27E-7A21-A06C-743B04C75E57}"/>
              </a:ext>
            </a:extLst>
          </p:cNvPr>
          <p:cNvSpPr/>
          <p:nvPr/>
        </p:nvSpPr>
        <p:spPr>
          <a:xfrm>
            <a:off x="6435645" y="3861048"/>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rgbClr val="FFFF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lvl="0" algn="ctr" defTabSz="889000">
              <a:lnSpc>
                <a:spcPct val="90000"/>
              </a:lnSpc>
              <a:spcBef>
                <a:spcPct val="0"/>
              </a:spcBef>
              <a:spcAft>
                <a:spcPct val="35000"/>
              </a:spcAft>
            </a:pPr>
            <a:r>
              <a:rPr lang="en-US" b="1" dirty="0">
                <a:solidFill>
                  <a:schemeClr val="tx1"/>
                </a:solidFill>
                <a:latin typeface="Century Gothic" panose="020B0502020202020204" pitchFamily="34" charset="0"/>
              </a:rPr>
              <a:t>Regulatory enforcements where there was previously little or none</a:t>
            </a:r>
          </a:p>
        </p:txBody>
      </p:sp>
      <p:pic>
        <p:nvPicPr>
          <p:cNvPr id="7" name="Graphic 6" descr="Badge 7 with solid fill">
            <a:extLst>
              <a:ext uri="{FF2B5EF4-FFF2-40B4-BE49-F238E27FC236}">
                <a16:creationId xmlns:a16="http://schemas.microsoft.com/office/drawing/2014/main" id="{EBAF5974-F41F-5E17-05C8-1BCB3CE1EBC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52262" y="3269118"/>
            <a:ext cx="914400" cy="914400"/>
          </a:xfrm>
          <a:prstGeom prst="rect">
            <a:avLst/>
          </a:prstGeom>
        </p:spPr>
      </p:pic>
      <p:sp>
        <p:nvSpPr>
          <p:cNvPr id="11" name="Freeform: Shape 10">
            <a:extLst>
              <a:ext uri="{FF2B5EF4-FFF2-40B4-BE49-F238E27FC236}">
                <a16:creationId xmlns:a16="http://schemas.microsoft.com/office/drawing/2014/main" id="{54E27C22-A0D3-898D-C9AF-B931B9D43798}"/>
              </a:ext>
            </a:extLst>
          </p:cNvPr>
          <p:cNvSpPr/>
          <p:nvPr/>
        </p:nvSpPr>
        <p:spPr>
          <a:xfrm>
            <a:off x="9420570" y="3834137"/>
            <a:ext cx="2650389" cy="1918164"/>
          </a:xfrm>
          <a:custGeom>
            <a:avLst/>
            <a:gdLst>
              <a:gd name="csX0" fmla="*/ 0 w 3196941"/>
              <a:gd name="csY0" fmla="*/ 0 h 1918164"/>
              <a:gd name="csX1" fmla="*/ 3196941 w 3196941"/>
              <a:gd name="csY1" fmla="*/ 0 h 1918164"/>
              <a:gd name="csX2" fmla="*/ 3196941 w 3196941"/>
              <a:gd name="csY2" fmla="*/ 1918164 h 1918164"/>
              <a:gd name="csX3" fmla="*/ 0 w 3196941"/>
              <a:gd name="csY3" fmla="*/ 1918164 h 1918164"/>
              <a:gd name="csX4" fmla="*/ 0 w 3196941"/>
              <a:gd name="csY4" fmla="*/ 0 h 1918164"/>
            </a:gdLst>
            <a:ahLst/>
            <a:cxnLst>
              <a:cxn ang="0">
                <a:pos x="csX0" y="csY0"/>
              </a:cxn>
              <a:cxn ang="0">
                <a:pos x="csX1" y="csY1"/>
              </a:cxn>
              <a:cxn ang="0">
                <a:pos x="csX2" y="csY2"/>
              </a:cxn>
              <a:cxn ang="0">
                <a:pos x="csX3" y="csY3"/>
              </a:cxn>
              <a:cxn ang="0">
                <a:pos x="csX4" y="csY4"/>
              </a:cxn>
            </a:cxnLst>
            <a:rect l="l" t="t" r="r" b="b"/>
            <a:pathLst>
              <a:path w="3196941" h="1918164">
                <a:moveTo>
                  <a:pt x="0" y="0"/>
                </a:moveTo>
                <a:lnTo>
                  <a:pt x="3196941" y="0"/>
                </a:lnTo>
                <a:lnTo>
                  <a:pt x="3196941" y="1918164"/>
                </a:lnTo>
                <a:lnTo>
                  <a:pt x="0" y="1918164"/>
                </a:lnTo>
                <a:lnTo>
                  <a:pt x="0" y="0"/>
                </a:lnTo>
                <a:close/>
              </a:path>
            </a:pathLst>
          </a:custGeom>
          <a:solidFill>
            <a:schemeClr val="accent1">
              <a:lumMod val="20000"/>
              <a:lumOff val="8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653" tIns="164435" rIns="156653" bIns="164435" numCol="1" spcCol="1270" anchor="ctr" anchorCtr="0">
            <a:noAutofit/>
          </a:bodyPr>
          <a:lstStyle/>
          <a:p>
            <a:pPr marL="0" lvl="0" indent="0" algn="ctr" defTabSz="889000">
              <a:lnSpc>
                <a:spcPct val="90000"/>
              </a:lnSpc>
              <a:spcBef>
                <a:spcPct val="0"/>
              </a:spcBef>
              <a:spcAft>
                <a:spcPct val="35000"/>
              </a:spcAft>
              <a:buNone/>
            </a:pPr>
            <a:r>
              <a:rPr lang="en-US" b="1" kern="1200" dirty="0">
                <a:solidFill>
                  <a:schemeClr val="tx1"/>
                </a:solidFill>
                <a:latin typeface="Century Gothic" panose="020B0502020202020204" pitchFamily="34" charset="0"/>
              </a:rPr>
              <a:t>Created a Supervisor of the regulators – FRAA, including to regularly review regulators’ performance</a:t>
            </a:r>
          </a:p>
        </p:txBody>
      </p:sp>
      <p:pic>
        <p:nvPicPr>
          <p:cNvPr id="14" name="Graphic 13" descr="Badge 8 with solid fill">
            <a:extLst>
              <a:ext uri="{FF2B5EF4-FFF2-40B4-BE49-F238E27FC236}">
                <a16:creationId xmlns:a16="http://schemas.microsoft.com/office/drawing/2014/main" id="{ECB76310-4843-650D-2401-90C075AD3D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965787" y="3212976"/>
            <a:ext cx="914400" cy="914400"/>
          </a:xfrm>
          <a:prstGeom prst="rect">
            <a:avLst/>
          </a:prstGeom>
        </p:spPr>
      </p:pic>
    </p:spTree>
    <p:extLst>
      <p:ext uri="{BB962C8B-B14F-4D97-AF65-F5344CB8AC3E}">
        <p14:creationId xmlns:p14="http://schemas.microsoft.com/office/powerpoint/2010/main" val="63080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7" grpId="0" animBg="1"/>
      <p:bldP spid="30" grpId="0" animBg="1"/>
      <p:bldP spid="33" grpId="0" animBg="1"/>
      <p:bldP spid="34" grpId="0" animBg="1"/>
      <p:bldP spid="3"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8CFF9-D29E-06E6-4E14-8A5864B47303}"/>
            </a:ext>
          </a:extLst>
        </p:cNvPr>
        <p:cNvGrpSpPr/>
        <p:nvPr/>
      </p:nvGrpSpPr>
      <p:grpSpPr>
        <a:xfrm>
          <a:off x="0" y="0"/>
          <a:ext cx="0" cy="0"/>
          <a:chOff x="0" y="0"/>
          <a:chExt cx="0" cy="0"/>
        </a:xfrm>
      </p:grpSpPr>
      <p:pic>
        <p:nvPicPr>
          <p:cNvPr id="6" name="Picture 5" descr="Pen placed on top of a signature line">
            <a:extLst>
              <a:ext uri="{FF2B5EF4-FFF2-40B4-BE49-F238E27FC236}">
                <a16:creationId xmlns:a16="http://schemas.microsoft.com/office/drawing/2014/main" id="{8C87FB38-FD8A-AC2A-6BCF-CA1F61DB3251}"/>
              </a:ext>
            </a:extLst>
          </p:cNvPr>
          <p:cNvPicPr>
            <a:picLocks noChangeAspect="1"/>
          </p:cNvPicPr>
          <p:nvPr/>
        </p:nvPicPr>
        <p:blipFill>
          <a:blip r:embed="rId2"/>
          <a:srcRect l="46690" r="-1" b="-1"/>
          <a:stretch>
            <a:fillRect/>
          </a:stretch>
        </p:blipFill>
        <p:spPr>
          <a:xfrm>
            <a:off x="20" y="10"/>
            <a:ext cx="5477236" cy="6857990"/>
          </a:xfrm>
          <a:prstGeom prst="rect">
            <a:avLst/>
          </a:prstGeom>
          <a:noFill/>
        </p:spPr>
      </p:pic>
      <p:sp>
        <p:nvSpPr>
          <p:cNvPr id="3" name="Content Placeholder 3">
            <a:extLst>
              <a:ext uri="{FF2B5EF4-FFF2-40B4-BE49-F238E27FC236}">
                <a16:creationId xmlns:a16="http://schemas.microsoft.com/office/drawing/2014/main" id="{AAC88E4C-FC50-F99E-9317-F5A5ADBBB12D}"/>
              </a:ext>
            </a:extLst>
          </p:cNvPr>
          <p:cNvSpPr txBox="1">
            <a:spLocks/>
          </p:cNvSpPr>
          <p:nvPr/>
        </p:nvSpPr>
        <p:spPr>
          <a:xfrm>
            <a:off x="6092264" y="685801"/>
            <a:ext cx="5548352" cy="187220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0">
              <a:lnSpc>
                <a:spcPct val="100000"/>
              </a:lnSpc>
              <a:spcBef>
                <a:spcPts val="0"/>
              </a:spcBef>
            </a:pPr>
            <a:r>
              <a:rPr lang="en-US" sz="3200" dirty="0">
                <a:latin typeface="Century Gothic" panose="020B0502020202020204" pitchFamily="34" charset="0"/>
              </a:rPr>
              <a:t>Questions</a:t>
            </a:r>
          </a:p>
        </p:txBody>
      </p:sp>
      <p:sp>
        <p:nvSpPr>
          <p:cNvPr id="5" name="Footer Placeholder 4">
            <a:extLst>
              <a:ext uri="{FF2B5EF4-FFF2-40B4-BE49-F238E27FC236}">
                <a16:creationId xmlns:a16="http://schemas.microsoft.com/office/drawing/2014/main" id="{AE1B5CB6-D0C8-0FBA-71F3-BC76ED740D24}"/>
              </a:ext>
            </a:extLst>
          </p:cNvPr>
          <p:cNvSpPr txBox="1">
            <a:spLocks/>
          </p:cNvSpPr>
          <p:nvPr/>
        </p:nvSpPr>
        <p:spPr>
          <a:xfrm>
            <a:off x="6809040" y="6453336"/>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7" name="Slide Number Placeholder 7">
            <a:extLst>
              <a:ext uri="{FF2B5EF4-FFF2-40B4-BE49-F238E27FC236}">
                <a16:creationId xmlns:a16="http://schemas.microsoft.com/office/drawing/2014/main" id="{62563CDE-8D27-6058-B6FB-67F422142D81}"/>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46</a:t>
            </a:fld>
            <a:endParaRPr lang="en-US" dirty="0"/>
          </a:p>
        </p:txBody>
      </p:sp>
    </p:spTree>
    <p:extLst>
      <p:ext uri="{BB962C8B-B14F-4D97-AF65-F5344CB8AC3E}">
        <p14:creationId xmlns:p14="http://schemas.microsoft.com/office/powerpoint/2010/main" val="269145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F5344-F840-BE89-438B-73A7188AA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B9A4D-B4C6-1BF9-D3EF-5CEE4E3CE86B}"/>
              </a:ext>
            </a:extLst>
          </p:cNvPr>
          <p:cNvSpPr>
            <a:spLocks noGrp="1"/>
          </p:cNvSpPr>
          <p:nvPr>
            <p:ph type="title"/>
          </p:nvPr>
        </p:nvSpPr>
        <p:spPr>
          <a:xfrm>
            <a:off x="556821" y="645495"/>
            <a:ext cx="2677097" cy="3051744"/>
          </a:xfrm>
        </p:spPr>
        <p:txBody>
          <a:bodyPr vert="horz" lIns="91440" tIns="45720" rIns="91440" bIns="45720" rtlCol="0" anchor="ctr">
            <a:normAutofit/>
          </a:bodyPr>
          <a:lstStyle/>
          <a:p>
            <a:pPr>
              <a:spcAft>
                <a:spcPts val="600"/>
              </a:spcAft>
            </a:pPr>
            <a:r>
              <a:rPr lang="en-US" sz="3400" b="1" kern="1200" dirty="0">
                <a:latin typeface="Century Gothic" panose="020B0502020202020204" pitchFamily="34" charset="0"/>
              </a:rPr>
              <a:t>Why is </a:t>
            </a:r>
            <a:r>
              <a:rPr lang="en-US" sz="3400" b="1" dirty="0">
                <a:latin typeface="Century Gothic" panose="020B0502020202020204" pitchFamily="34" charset="0"/>
              </a:rPr>
              <a:t>Insurance in Super </a:t>
            </a:r>
            <a:r>
              <a:rPr lang="en-US" sz="3400" b="1" kern="1200" dirty="0">
                <a:latin typeface="Century Gothic" panose="020B0502020202020204" pitchFamily="34" charset="0"/>
              </a:rPr>
              <a:t>important</a:t>
            </a:r>
          </a:p>
        </p:txBody>
      </p:sp>
      <p:sp>
        <p:nvSpPr>
          <p:cNvPr id="12" name="TextBox 11">
            <a:extLst>
              <a:ext uri="{FF2B5EF4-FFF2-40B4-BE49-F238E27FC236}">
                <a16:creationId xmlns:a16="http://schemas.microsoft.com/office/drawing/2014/main" id="{9856EC8F-9284-BCF1-3DB0-E1699E83D766}"/>
              </a:ext>
            </a:extLst>
          </p:cNvPr>
          <p:cNvSpPr txBox="1"/>
          <p:nvPr/>
        </p:nvSpPr>
        <p:spPr>
          <a:xfrm>
            <a:off x="3519737" y="167928"/>
            <a:ext cx="5328592" cy="369332"/>
          </a:xfrm>
          <a:prstGeom prst="rect">
            <a:avLst/>
          </a:prstGeom>
          <a:noFill/>
        </p:spPr>
        <p:txBody>
          <a:bodyPr wrap="square" rtlCol="0">
            <a:spAutoFit/>
          </a:bodyPr>
          <a:lstStyle/>
          <a:p>
            <a:r>
              <a:rPr lang="en-US" b="1" dirty="0">
                <a:latin typeface="Century Gothic" panose="020B0502020202020204" pitchFamily="34" charset="0"/>
              </a:rPr>
              <a:t>For most working Australians:</a:t>
            </a:r>
            <a:endParaRPr lang="en-AU" b="1" dirty="0">
              <a:latin typeface="Century Gothic" panose="020B0502020202020204" pitchFamily="34" charset="0"/>
            </a:endParaRPr>
          </a:p>
        </p:txBody>
      </p:sp>
      <p:cxnSp>
        <p:nvCxnSpPr>
          <p:cNvPr id="17" name="Straight Connector 16">
            <a:extLst>
              <a:ext uri="{FF2B5EF4-FFF2-40B4-BE49-F238E27FC236}">
                <a16:creationId xmlns:a16="http://schemas.microsoft.com/office/drawing/2014/main" id="{81255669-4194-2D4A-4320-EACA81974874}"/>
              </a:ext>
            </a:extLst>
          </p:cNvPr>
          <p:cNvCxnSpPr>
            <a:cxnSpLocks/>
          </p:cNvCxnSpPr>
          <p:nvPr/>
        </p:nvCxnSpPr>
        <p:spPr>
          <a:xfrm>
            <a:off x="3760995" y="537260"/>
            <a:ext cx="0" cy="623616"/>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C14B0FB-85A0-566D-A47C-A992A92839A8}"/>
              </a:ext>
            </a:extLst>
          </p:cNvPr>
          <p:cNvCxnSpPr>
            <a:cxnSpLocks/>
          </p:cNvCxnSpPr>
          <p:nvPr/>
        </p:nvCxnSpPr>
        <p:spPr>
          <a:xfrm>
            <a:off x="3760995" y="1160876"/>
            <a:ext cx="360040" cy="0"/>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8700EFF-5509-1A63-E634-08CD0DF8C68C}"/>
              </a:ext>
            </a:extLst>
          </p:cNvPr>
          <p:cNvCxnSpPr>
            <a:cxnSpLocks/>
          </p:cNvCxnSpPr>
          <p:nvPr/>
        </p:nvCxnSpPr>
        <p:spPr>
          <a:xfrm>
            <a:off x="3760995" y="2385012"/>
            <a:ext cx="360040" cy="0"/>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E1E056BC-E73E-B1D2-4789-39047917B63C}"/>
              </a:ext>
            </a:extLst>
          </p:cNvPr>
          <p:cNvCxnSpPr>
            <a:cxnSpLocks/>
          </p:cNvCxnSpPr>
          <p:nvPr/>
        </p:nvCxnSpPr>
        <p:spPr>
          <a:xfrm>
            <a:off x="3762561" y="3632422"/>
            <a:ext cx="360040" cy="0"/>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Freeform: Shape 12">
            <a:extLst>
              <a:ext uri="{FF2B5EF4-FFF2-40B4-BE49-F238E27FC236}">
                <a16:creationId xmlns:a16="http://schemas.microsoft.com/office/drawing/2014/main" id="{7A07C536-CBC4-9F40-7E40-ED9828F2AEAC}"/>
              </a:ext>
            </a:extLst>
          </p:cNvPr>
          <p:cNvSpPr/>
          <p:nvPr/>
        </p:nvSpPr>
        <p:spPr>
          <a:xfrm>
            <a:off x="4716962" y="570647"/>
            <a:ext cx="1698803" cy="3903779"/>
          </a:xfrm>
          <a:custGeom>
            <a:avLst/>
            <a:gdLst>
              <a:gd name="csX0" fmla="*/ 0 w 1555664"/>
              <a:gd name="csY0" fmla="*/ 0 h 3445552"/>
              <a:gd name="csX1" fmla="*/ 1555664 w 1555664"/>
              <a:gd name="csY1" fmla="*/ 0 h 3445552"/>
              <a:gd name="csX2" fmla="*/ 1555664 w 1555664"/>
              <a:gd name="csY2" fmla="*/ 3445552 h 3445552"/>
              <a:gd name="csX3" fmla="*/ 0 w 1555664"/>
              <a:gd name="csY3" fmla="*/ 3445552 h 3445552"/>
              <a:gd name="csX4" fmla="*/ 0 w 1555664"/>
              <a:gd name="csY4" fmla="*/ 0 h 3445552"/>
            </a:gdLst>
            <a:ahLst/>
            <a:cxnLst>
              <a:cxn ang="0">
                <a:pos x="csX0" y="csY0"/>
              </a:cxn>
              <a:cxn ang="0">
                <a:pos x="csX1" y="csY1"/>
              </a:cxn>
              <a:cxn ang="0">
                <a:pos x="csX2" y="csY2"/>
              </a:cxn>
              <a:cxn ang="0">
                <a:pos x="csX3" y="csY3"/>
              </a:cxn>
              <a:cxn ang="0">
                <a:pos x="csX4" y="csY4"/>
              </a:cxn>
            </a:cxnLst>
            <a:rect l="l" t="t" r="r" b="b"/>
            <a:pathLst>
              <a:path w="1555664" h="3445552">
                <a:moveTo>
                  <a:pt x="0" y="0"/>
                </a:moveTo>
                <a:lnTo>
                  <a:pt x="1555664" y="0"/>
                </a:lnTo>
                <a:lnTo>
                  <a:pt x="1555664" y="3445552"/>
                </a:lnTo>
                <a:lnTo>
                  <a:pt x="0" y="3445552"/>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640080">
              <a:spcBef>
                <a:spcPct val="0"/>
              </a:spcBef>
              <a:spcAft>
                <a:spcPct val="35000"/>
              </a:spcAft>
            </a:pPr>
            <a:endParaRPr lang="en-US" sz="2000" kern="1200" dirty="0">
              <a:latin typeface="Century Gothic" panose="020B0502020202020204" pitchFamily="34" charset="0"/>
            </a:endParaRPr>
          </a:p>
        </p:txBody>
      </p:sp>
      <p:sp>
        <p:nvSpPr>
          <p:cNvPr id="3" name="Rectangle: Rounded Corners 2">
            <a:extLst>
              <a:ext uri="{FF2B5EF4-FFF2-40B4-BE49-F238E27FC236}">
                <a16:creationId xmlns:a16="http://schemas.microsoft.com/office/drawing/2014/main" id="{1D964A21-87F5-A19A-E0F0-A5954D1E17BB}"/>
              </a:ext>
            </a:extLst>
          </p:cNvPr>
          <p:cNvSpPr/>
          <p:nvPr/>
        </p:nvSpPr>
        <p:spPr>
          <a:xfrm>
            <a:off x="580107" y="4385765"/>
            <a:ext cx="2460483" cy="2252325"/>
          </a:xfrm>
          <a:prstGeom prst="roundRect">
            <a:avLst>
              <a:gd name="adj" fmla="val 14391"/>
            </a:avLst>
          </a:prstGeom>
          <a:ln w="31750"/>
        </p:spPr>
        <p:style>
          <a:lnRef idx="2">
            <a:schemeClr val="accent2"/>
          </a:lnRef>
          <a:fillRef idx="1">
            <a:schemeClr val="lt1"/>
          </a:fillRef>
          <a:effectRef idx="0">
            <a:schemeClr val="accent2"/>
          </a:effectRef>
          <a:fontRef idx="minor">
            <a:schemeClr val="dk1"/>
          </a:fontRef>
        </p:style>
        <p:txBody>
          <a:bodyPr rtlCol="0" anchor="ctr"/>
          <a:lstStyle/>
          <a:p>
            <a:pPr lvl="0" defTabSz="977900">
              <a:lnSpc>
                <a:spcPct val="90000"/>
              </a:lnSpc>
              <a:spcBef>
                <a:spcPct val="0"/>
              </a:spcBef>
              <a:spcAft>
                <a:spcPct val="35000"/>
              </a:spcAft>
            </a:pPr>
            <a:r>
              <a:rPr lang="en-US" b="1" dirty="0">
                <a:solidFill>
                  <a:schemeClr val="accent2"/>
                </a:solidFill>
                <a:latin typeface="Century Gothic" panose="020B0502020202020204" pitchFamily="34" charset="0"/>
              </a:rPr>
              <a:t>High risk: 30% risk of death / disability during working life</a:t>
            </a:r>
          </a:p>
        </p:txBody>
      </p:sp>
      <p:sp>
        <p:nvSpPr>
          <p:cNvPr id="4" name="Rectangle: Rounded Corners 3">
            <a:extLst>
              <a:ext uri="{FF2B5EF4-FFF2-40B4-BE49-F238E27FC236}">
                <a16:creationId xmlns:a16="http://schemas.microsoft.com/office/drawing/2014/main" id="{1B872F72-5BD7-A134-EF66-6D2ACC453623}"/>
              </a:ext>
            </a:extLst>
          </p:cNvPr>
          <p:cNvSpPr/>
          <p:nvPr/>
        </p:nvSpPr>
        <p:spPr>
          <a:xfrm>
            <a:off x="3428322" y="4385765"/>
            <a:ext cx="2460483" cy="2252325"/>
          </a:xfrm>
          <a:prstGeom prst="roundRect">
            <a:avLst>
              <a:gd name="adj" fmla="val 11609"/>
            </a:avLst>
          </a:prstGeom>
          <a:ln w="31750">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lvl="0" defTabSz="977900">
              <a:lnSpc>
                <a:spcPct val="90000"/>
              </a:lnSpc>
              <a:spcBef>
                <a:spcPct val="0"/>
              </a:spcBef>
              <a:spcAft>
                <a:spcPct val="35000"/>
              </a:spcAft>
            </a:pPr>
            <a:r>
              <a:rPr lang="en-US" b="1" dirty="0">
                <a:solidFill>
                  <a:schemeClr val="accent3"/>
                </a:solidFill>
                <a:latin typeface="Century Gothic" panose="020B0502020202020204" pitchFamily="34" charset="0"/>
              </a:rPr>
              <a:t>Affordable and broadly accessible</a:t>
            </a:r>
          </a:p>
        </p:txBody>
      </p:sp>
      <p:sp>
        <p:nvSpPr>
          <p:cNvPr id="7" name="Rectangle: Rounded Corners 6">
            <a:extLst>
              <a:ext uri="{FF2B5EF4-FFF2-40B4-BE49-F238E27FC236}">
                <a16:creationId xmlns:a16="http://schemas.microsoft.com/office/drawing/2014/main" id="{D2568F87-19F1-B507-3CDA-6E990337582D}"/>
              </a:ext>
            </a:extLst>
          </p:cNvPr>
          <p:cNvSpPr/>
          <p:nvPr/>
        </p:nvSpPr>
        <p:spPr>
          <a:xfrm>
            <a:off x="6276537" y="4385764"/>
            <a:ext cx="2460483" cy="2252325"/>
          </a:xfrm>
          <a:prstGeom prst="roundRect">
            <a:avLst>
              <a:gd name="adj" fmla="val 13935"/>
            </a:avLst>
          </a:prstGeom>
          <a:ln w="31750">
            <a:solidFill>
              <a:schemeClr val="accent5"/>
            </a:solidFill>
          </a:ln>
        </p:spPr>
        <p:style>
          <a:lnRef idx="2">
            <a:schemeClr val="accent2"/>
          </a:lnRef>
          <a:fillRef idx="1">
            <a:schemeClr val="lt1"/>
          </a:fillRef>
          <a:effectRef idx="0">
            <a:schemeClr val="accent2"/>
          </a:effectRef>
          <a:fontRef idx="minor">
            <a:schemeClr val="dk1"/>
          </a:fontRef>
        </p:style>
        <p:txBody>
          <a:bodyPr rtlCol="0" anchor="ctr"/>
          <a:lstStyle/>
          <a:p>
            <a:pPr defTabSz="977900">
              <a:lnSpc>
                <a:spcPct val="90000"/>
              </a:lnSpc>
              <a:spcBef>
                <a:spcPct val="0"/>
              </a:spcBef>
              <a:spcAft>
                <a:spcPct val="35000"/>
              </a:spcAft>
            </a:pPr>
            <a:r>
              <a:rPr lang="en-US" b="1" dirty="0">
                <a:solidFill>
                  <a:schemeClr val="accent5"/>
                </a:solidFill>
                <a:latin typeface="Century Gothic" panose="020B0502020202020204" pitchFamily="34" charset="0"/>
              </a:rPr>
              <a:t>Big cashflows: </a:t>
            </a:r>
          </a:p>
          <a:p>
            <a:pPr defTabSz="977900">
              <a:lnSpc>
                <a:spcPct val="90000"/>
              </a:lnSpc>
              <a:spcBef>
                <a:spcPct val="0"/>
              </a:spcBef>
              <a:spcAft>
                <a:spcPct val="35000"/>
              </a:spcAft>
            </a:pPr>
            <a:r>
              <a:rPr lang="en-US" b="1" dirty="0">
                <a:solidFill>
                  <a:schemeClr val="accent5"/>
                </a:solidFill>
                <a:latin typeface="Century Gothic" panose="020B0502020202020204" pitchFamily="34" charset="0"/>
              </a:rPr>
              <a:t>~$6.5b premiums and $5.9b claims p.a.</a:t>
            </a:r>
          </a:p>
          <a:p>
            <a:pPr defTabSz="977900">
              <a:lnSpc>
                <a:spcPct val="90000"/>
              </a:lnSpc>
              <a:spcBef>
                <a:spcPct val="0"/>
              </a:spcBef>
              <a:spcAft>
                <a:spcPct val="35000"/>
              </a:spcAft>
            </a:pPr>
            <a:r>
              <a:rPr lang="en-US" b="1" dirty="0">
                <a:solidFill>
                  <a:schemeClr val="accent5"/>
                </a:solidFill>
                <a:latin typeface="Century Gothic" panose="020B0502020202020204" pitchFamily="34" charset="0"/>
              </a:rPr>
              <a:t>Total $12.4b cash flows</a:t>
            </a:r>
            <a:endParaRPr lang="en-US" sz="2400" b="1" dirty="0">
              <a:solidFill>
                <a:schemeClr val="accent5"/>
              </a:solidFill>
              <a:latin typeface="Century Gothic" panose="020B0502020202020204" pitchFamily="34" charset="0"/>
            </a:endParaRPr>
          </a:p>
        </p:txBody>
      </p:sp>
      <p:sp>
        <p:nvSpPr>
          <p:cNvPr id="11" name="Freeform: Shape 10">
            <a:extLst>
              <a:ext uri="{FF2B5EF4-FFF2-40B4-BE49-F238E27FC236}">
                <a16:creationId xmlns:a16="http://schemas.microsoft.com/office/drawing/2014/main" id="{B8982357-9ED4-80B4-6642-33088434AF5A}"/>
              </a:ext>
            </a:extLst>
          </p:cNvPr>
          <p:cNvSpPr/>
          <p:nvPr/>
        </p:nvSpPr>
        <p:spPr>
          <a:xfrm>
            <a:off x="4121034" y="681278"/>
            <a:ext cx="6943509" cy="969565"/>
          </a:xfrm>
          <a:custGeom>
            <a:avLst/>
            <a:gdLst>
              <a:gd name="csX0" fmla="*/ 0 w 6263640"/>
              <a:gd name="csY0" fmla="*/ 202170 h 1212997"/>
              <a:gd name="csX1" fmla="*/ 202170 w 6263640"/>
              <a:gd name="csY1" fmla="*/ 0 h 1212997"/>
              <a:gd name="csX2" fmla="*/ 6061470 w 6263640"/>
              <a:gd name="csY2" fmla="*/ 0 h 1212997"/>
              <a:gd name="csX3" fmla="*/ 6263640 w 6263640"/>
              <a:gd name="csY3" fmla="*/ 202170 h 1212997"/>
              <a:gd name="csX4" fmla="*/ 6263640 w 6263640"/>
              <a:gd name="csY4" fmla="*/ 1010827 h 1212997"/>
              <a:gd name="csX5" fmla="*/ 6061470 w 6263640"/>
              <a:gd name="csY5" fmla="*/ 1212997 h 1212997"/>
              <a:gd name="csX6" fmla="*/ 202170 w 6263640"/>
              <a:gd name="csY6" fmla="*/ 1212997 h 1212997"/>
              <a:gd name="csX7" fmla="*/ 0 w 6263640"/>
              <a:gd name="csY7" fmla="*/ 1010827 h 1212997"/>
              <a:gd name="csX8" fmla="*/ 0 w 6263640"/>
              <a:gd name="csY8" fmla="*/ 202170 h 1212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63640" h="1212997">
                <a:moveTo>
                  <a:pt x="0" y="202170"/>
                </a:moveTo>
                <a:cubicBezTo>
                  <a:pt x="0" y="90515"/>
                  <a:pt x="90515" y="0"/>
                  <a:pt x="202170" y="0"/>
                </a:cubicBezTo>
                <a:lnTo>
                  <a:pt x="6061470" y="0"/>
                </a:lnTo>
                <a:cubicBezTo>
                  <a:pt x="6173125" y="0"/>
                  <a:pt x="6263640" y="90515"/>
                  <a:pt x="6263640" y="202170"/>
                </a:cubicBezTo>
                <a:lnTo>
                  <a:pt x="6263640" y="1010827"/>
                </a:lnTo>
                <a:cubicBezTo>
                  <a:pt x="6263640" y="1122482"/>
                  <a:pt x="6173125" y="1212997"/>
                  <a:pt x="6061470" y="1212997"/>
                </a:cubicBezTo>
                <a:lnTo>
                  <a:pt x="202170" y="1212997"/>
                </a:lnTo>
                <a:cubicBezTo>
                  <a:pt x="90515" y="1212997"/>
                  <a:pt x="0" y="1122482"/>
                  <a:pt x="0" y="1010827"/>
                </a:cubicBezTo>
                <a:lnTo>
                  <a:pt x="0" y="202170"/>
                </a:lnTo>
                <a:close/>
              </a:path>
            </a:pathLst>
          </a:custGeom>
          <a:solidFill>
            <a:schemeClr val="bg1">
              <a:lumMod val="95000"/>
            </a:schemeClr>
          </a:solidFill>
          <a:ln w="25400">
            <a:noFill/>
          </a:ln>
        </p:spPr>
        <p:style>
          <a:lnRef idx="2">
            <a:schemeClr val="lt1">
              <a:hueOff val="0"/>
              <a:satOff val="0"/>
              <a:lumOff val="0"/>
              <a:alphaOff val="0"/>
            </a:schemeClr>
          </a:lnRef>
          <a:fillRef idx="1">
            <a:schemeClr val="accent3">
              <a:hueOff val="-30729"/>
              <a:satOff val="3663"/>
              <a:lumOff val="3775"/>
              <a:alphaOff val="0"/>
            </a:schemeClr>
          </a:fillRef>
          <a:effectRef idx="0">
            <a:schemeClr val="accent3">
              <a:hueOff val="-30729"/>
              <a:satOff val="3663"/>
              <a:lumOff val="3775"/>
              <a:alphaOff val="0"/>
            </a:schemeClr>
          </a:effectRef>
          <a:fontRef idx="minor">
            <a:schemeClr val="lt1"/>
          </a:fontRef>
        </p:style>
        <p:txBody>
          <a:bodyPr spcFirstLastPara="0" vert="horz" wrap="square" lIns="143034" tIns="143034" rIns="143034" bIns="143034" numCol="1" spcCol="1270" anchor="ctr" anchorCtr="0">
            <a:noAutofit/>
          </a:bodyPr>
          <a:lstStyle/>
          <a:p>
            <a:pPr lvl="0" defTabSz="977900">
              <a:lnSpc>
                <a:spcPct val="90000"/>
              </a:lnSpc>
              <a:spcAft>
                <a:spcPts val="600"/>
              </a:spcAft>
            </a:pPr>
            <a:r>
              <a:rPr lang="en-US" b="1" dirty="0">
                <a:solidFill>
                  <a:schemeClr val="tx1"/>
                </a:solidFill>
                <a:latin typeface="Century Gothic" panose="020B0502020202020204" pitchFamily="34" charset="0"/>
              </a:rPr>
              <a:t>Ability to earn future personal exertion income is their greatest asset</a:t>
            </a:r>
            <a:endParaRPr lang="en-US" b="1" kern="1200" dirty="0">
              <a:solidFill>
                <a:schemeClr val="tx1"/>
              </a:solidFill>
              <a:latin typeface="Century Gothic" panose="020B0502020202020204" pitchFamily="34" charset="0"/>
            </a:endParaRPr>
          </a:p>
        </p:txBody>
      </p:sp>
      <p:sp>
        <p:nvSpPr>
          <p:cNvPr id="16" name="Freeform: Shape 15">
            <a:extLst>
              <a:ext uri="{FF2B5EF4-FFF2-40B4-BE49-F238E27FC236}">
                <a16:creationId xmlns:a16="http://schemas.microsoft.com/office/drawing/2014/main" id="{D48A9483-F7C0-76F0-DA35-D47E7B20DCD0}"/>
              </a:ext>
            </a:extLst>
          </p:cNvPr>
          <p:cNvSpPr/>
          <p:nvPr/>
        </p:nvSpPr>
        <p:spPr>
          <a:xfrm>
            <a:off x="4079776" y="3147640"/>
            <a:ext cx="6943509" cy="969565"/>
          </a:xfrm>
          <a:custGeom>
            <a:avLst/>
            <a:gdLst>
              <a:gd name="csX0" fmla="*/ 0 w 6263640"/>
              <a:gd name="csY0" fmla="*/ 202170 h 1212997"/>
              <a:gd name="csX1" fmla="*/ 202170 w 6263640"/>
              <a:gd name="csY1" fmla="*/ 0 h 1212997"/>
              <a:gd name="csX2" fmla="*/ 6061470 w 6263640"/>
              <a:gd name="csY2" fmla="*/ 0 h 1212997"/>
              <a:gd name="csX3" fmla="*/ 6263640 w 6263640"/>
              <a:gd name="csY3" fmla="*/ 202170 h 1212997"/>
              <a:gd name="csX4" fmla="*/ 6263640 w 6263640"/>
              <a:gd name="csY4" fmla="*/ 1010827 h 1212997"/>
              <a:gd name="csX5" fmla="*/ 6061470 w 6263640"/>
              <a:gd name="csY5" fmla="*/ 1212997 h 1212997"/>
              <a:gd name="csX6" fmla="*/ 202170 w 6263640"/>
              <a:gd name="csY6" fmla="*/ 1212997 h 1212997"/>
              <a:gd name="csX7" fmla="*/ 0 w 6263640"/>
              <a:gd name="csY7" fmla="*/ 1010827 h 1212997"/>
              <a:gd name="csX8" fmla="*/ 0 w 6263640"/>
              <a:gd name="csY8" fmla="*/ 202170 h 1212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63640" h="1212997">
                <a:moveTo>
                  <a:pt x="0" y="202170"/>
                </a:moveTo>
                <a:cubicBezTo>
                  <a:pt x="0" y="90515"/>
                  <a:pt x="90515" y="0"/>
                  <a:pt x="202170" y="0"/>
                </a:cubicBezTo>
                <a:lnTo>
                  <a:pt x="6061470" y="0"/>
                </a:lnTo>
                <a:cubicBezTo>
                  <a:pt x="6173125" y="0"/>
                  <a:pt x="6263640" y="90515"/>
                  <a:pt x="6263640" y="202170"/>
                </a:cubicBezTo>
                <a:lnTo>
                  <a:pt x="6263640" y="1010827"/>
                </a:lnTo>
                <a:cubicBezTo>
                  <a:pt x="6263640" y="1122482"/>
                  <a:pt x="6173125" y="1212997"/>
                  <a:pt x="6061470" y="1212997"/>
                </a:cubicBezTo>
                <a:lnTo>
                  <a:pt x="202170" y="1212997"/>
                </a:lnTo>
                <a:cubicBezTo>
                  <a:pt x="90515" y="1212997"/>
                  <a:pt x="0" y="1122482"/>
                  <a:pt x="0" y="1010827"/>
                </a:cubicBezTo>
                <a:lnTo>
                  <a:pt x="0" y="202170"/>
                </a:lnTo>
                <a:close/>
              </a:path>
            </a:pathLst>
          </a:custGeom>
          <a:solidFill>
            <a:schemeClr val="bg1">
              <a:lumMod val="95000"/>
            </a:schemeClr>
          </a:solidFill>
          <a:ln w="25400">
            <a:noFill/>
          </a:ln>
        </p:spPr>
        <p:style>
          <a:lnRef idx="2">
            <a:schemeClr val="lt1">
              <a:hueOff val="0"/>
              <a:satOff val="0"/>
              <a:lumOff val="0"/>
              <a:alphaOff val="0"/>
            </a:schemeClr>
          </a:lnRef>
          <a:fillRef idx="1">
            <a:schemeClr val="accent3">
              <a:hueOff val="-61458"/>
              <a:satOff val="7326"/>
              <a:lumOff val="7550"/>
              <a:alphaOff val="0"/>
            </a:schemeClr>
          </a:fillRef>
          <a:effectRef idx="0">
            <a:schemeClr val="accent3">
              <a:hueOff val="-61458"/>
              <a:satOff val="7326"/>
              <a:lumOff val="7550"/>
              <a:alphaOff val="0"/>
            </a:schemeClr>
          </a:effectRef>
          <a:fontRef idx="minor">
            <a:schemeClr val="lt1"/>
          </a:fontRef>
        </p:style>
        <p:txBody>
          <a:bodyPr spcFirstLastPara="0" vert="horz" wrap="square" lIns="143034" tIns="143034" rIns="143034" bIns="143034" numCol="1" spcCol="1270" anchor="ctr" anchorCtr="0">
            <a:noAutofit/>
          </a:bodyPr>
          <a:lstStyle/>
          <a:p>
            <a:pPr defTabSz="977900">
              <a:lnSpc>
                <a:spcPct val="90000"/>
              </a:lnSpc>
              <a:spcAft>
                <a:spcPts val="600"/>
              </a:spcAft>
            </a:pPr>
            <a:r>
              <a:rPr lang="en-US" b="1" dirty="0">
                <a:solidFill>
                  <a:schemeClr val="tx1"/>
                </a:solidFill>
                <a:latin typeface="Century Gothic" panose="020B0502020202020204" pitchFamily="34" charset="0"/>
              </a:rPr>
              <a:t>Have little or no savings outside Super </a:t>
            </a:r>
            <a:r>
              <a:rPr lang="en-US" dirty="0">
                <a:solidFill>
                  <a:schemeClr val="tx1"/>
                </a:solidFill>
                <a:latin typeface="Century Gothic" panose="020B0502020202020204" pitchFamily="34" charset="0"/>
                <a:sym typeface="Wingdings" panose="05000000000000000000" pitchFamily="2" charset="2"/>
              </a:rPr>
              <a:t></a:t>
            </a:r>
            <a:r>
              <a:rPr lang="en-US" dirty="0">
                <a:solidFill>
                  <a:schemeClr val="tx1"/>
                </a:solidFill>
                <a:latin typeface="Century Gothic" panose="020B0502020202020204" pitchFamily="34" charset="0"/>
              </a:rPr>
              <a:t> </a:t>
            </a:r>
            <a:r>
              <a:rPr lang="en-US" b="1" dirty="0">
                <a:solidFill>
                  <a:schemeClr val="tx1"/>
                </a:solidFill>
                <a:latin typeface="Century Gothic" panose="020B0502020202020204" pitchFamily="34" charset="0"/>
              </a:rPr>
              <a:t>financially vulnerable</a:t>
            </a:r>
          </a:p>
        </p:txBody>
      </p:sp>
      <p:sp>
        <p:nvSpPr>
          <p:cNvPr id="19" name="Freeform: Shape 18">
            <a:extLst>
              <a:ext uri="{FF2B5EF4-FFF2-40B4-BE49-F238E27FC236}">
                <a16:creationId xmlns:a16="http://schemas.microsoft.com/office/drawing/2014/main" id="{FDBD502B-0627-0146-6BE5-62A917F52F65}"/>
              </a:ext>
            </a:extLst>
          </p:cNvPr>
          <p:cNvSpPr/>
          <p:nvPr/>
        </p:nvSpPr>
        <p:spPr>
          <a:xfrm>
            <a:off x="4154438" y="1913080"/>
            <a:ext cx="6943509" cy="969565"/>
          </a:xfrm>
          <a:custGeom>
            <a:avLst/>
            <a:gdLst>
              <a:gd name="csX0" fmla="*/ 0 w 6263640"/>
              <a:gd name="csY0" fmla="*/ 202170 h 1212997"/>
              <a:gd name="csX1" fmla="*/ 202170 w 6263640"/>
              <a:gd name="csY1" fmla="*/ 0 h 1212997"/>
              <a:gd name="csX2" fmla="*/ 6061470 w 6263640"/>
              <a:gd name="csY2" fmla="*/ 0 h 1212997"/>
              <a:gd name="csX3" fmla="*/ 6263640 w 6263640"/>
              <a:gd name="csY3" fmla="*/ 202170 h 1212997"/>
              <a:gd name="csX4" fmla="*/ 6263640 w 6263640"/>
              <a:gd name="csY4" fmla="*/ 1010827 h 1212997"/>
              <a:gd name="csX5" fmla="*/ 6061470 w 6263640"/>
              <a:gd name="csY5" fmla="*/ 1212997 h 1212997"/>
              <a:gd name="csX6" fmla="*/ 202170 w 6263640"/>
              <a:gd name="csY6" fmla="*/ 1212997 h 1212997"/>
              <a:gd name="csX7" fmla="*/ 0 w 6263640"/>
              <a:gd name="csY7" fmla="*/ 1010827 h 1212997"/>
              <a:gd name="csX8" fmla="*/ 0 w 6263640"/>
              <a:gd name="csY8" fmla="*/ 202170 h 1212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63640" h="1212997">
                <a:moveTo>
                  <a:pt x="0" y="202170"/>
                </a:moveTo>
                <a:cubicBezTo>
                  <a:pt x="0" y="90515"/>
                  <a:pt x="90515" y="0"/>
                  <a:pt x="202170" y="0"/>
                </a:cubicBezTo>
                <a:lnTo>
                  <a:pt x="6061470" y="0"/>
                </a:lnTo>
                <a:cubicBezTo>
                  <a:pt x="6173125" y="0"/>
                  <a:pt x="6263640" y="90515"/>
                  <a:pt x="6263640" y="202170"/>
                </a:cubicBezTo>
                <a:lnTo>
                  <a:pt x="6263640" y="1010827"/>
                </a:lnTo>
                <a:cubicBezTo>
                  <a:pt x="6263640" y="1122482"/>
                  <a:pt x="6173125" y="1212997"/>
                  <a:pt x="6061470" y="1212997"/>
                </a:cubicBezTo>
                <a:lnTo>
                  <a:pt x="202170" y="1212997"/>
                </a:lnTo>
                <a:cubicBezTo>
                  <a:pt x="90515" y="1212997"/>
                  <a:pt x="0" y="1122482"/>
                  <a:pt x="0" y="1010827"/>
                </a:cubicBezTo>
                <a:lnTo>
                  <a:pt x="0" y="202170"/>
                </a:lnTo>
                <a:close/>
              </a:path>
            </a:pathLst>
          </a:custGeom>
          <a:solidFill>
            <a:schemeClr val="bg1">
              <a:lumMod val="95000"/>
            </a:schemeClr>
          </a:solidFill>
          <a:ln w="25400">
            <a:noFill/>
          </a:ln>
        </p:spPr>
        <p:style>
          <a:lnRef idx="2">
            <a:schemeClr val="lt1">
              <a:hueOff val="0"/>
              <a:satOff val="0"/>
              <a:lumOff val="0"/>
              <a:alphaOff val="0"/>
            </a:schemeClr>
          </a:lnRef>
          <a:fillRef idx="1">
            <a:schemeClr val="accent3">
              <a:hueOff val="-92186"/>
              <a:satOff val="10990"/>
              <a:lumOff val="11324"/>
              <a:alphaOff val="0"/>
            </a:schemeClr>
          </a:fillRef>
          <a:effectRef idx="0">
            <a:schemeClr val="accent3">
              <a:hueOff val="-92186"/>
              <a:satOff val="10990"/>
              <a:lumOff val="11324"/>
              <a:alphaOff val="0"/>
            </a:schemeClr>
          </a:effectRef>
          <a:fontRef idx="minor">
            <a:schemeClr val="lt1"/>
          </a:fontRef>
        </p:style>
        <p:txBody>
          <a:bodyPr spcFirstLastPara="0" vert="horz" wrap="square" lIns="143034" tIns="143034" rIns="143034" bIns="143034" numCol="1" spcCol="1270" anchor="ctr" anchorCtr="0">
            <a:noAutofit/>
          </a:bodyPr>
          <a:lstStyle/>
          <a:p>
            <a:pPr lvl="0" defTabSz="977900">
              <a:lnSpc>
                <a:spcPct val="90000"/>
              </a:lnSpc>
              <a:spcAft>
                <a:spcPts val="600"/>
              </a:spcAft>
            </a:pPr>
            <a:r>
              <a:rPr lang="en-US" b="1" dirty="0">
                <a:solidFill>
                  <a:schemeClr val="tx1"/>
                </a:solidFill>
                <a:latin typeface="Century Gothic" panose="020B0502020202020204" pitchFamily="34" charset="0"/>
              </a:rPr>
              <a:t>Insurance in Super is their primary or only financial protection against the loss of this asset on death or disability</a:t>
            </a:r>
          </a:p>
        </p:txBody>
      </p:sp>
      <p:cxnSp>
        <p:nvCxnSpPr>
          <p:cNvPr id="24" name="Straight Connector 23">
            <a:extLst>
              <a:ext uri="{FF2B5EF4-FFF2-40B4-BE49-F238E27FC236}">
                <a16:creationId xmlns:a16="http://schemas.microsoft.com/office/drawing/2014/main" id="{17594543-8E9F-F3A1-7258-3E0D0B3474E3}"/>
              </a:ext>
            </a:extLst>
          </p:cNvPr>
          <p:cNvCxnSpPr>
            <a:cxnSpLocks/>
          </p:cNvCxnSpPr>
          <p:nvPr/>
        </p:nvCxnSpPr>
        <p:spPr>
          <a:xfrm>
            <a:off x="3760995" y="1160876"/>
            <a:ext cx="0" cy="1224136"/>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3E90979B-1349-CA06-763D-C7C275B3C853}"/>
              </a:ext>
            </a:extLst>
          </p:cNvPr>
          <p:cNvCxnSpPr>
            <a:cxnSpLocks/>
          </p:cNvCxnSpPr>
          <p:nvPr/>
        </p:nvCxnSpPr>
        <p:spPr>
          <a:xfrm flipH="1">
            <a:off x="3754313" y="2359750"/>
            <a:ext cx="6870" cy="1280767"/>
          </a:xfrm>
          <a:prstGeom prst="line">
            <a:avLst/>
          </a:prstGeom>
          <a:ln w="254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 name="Footer Placeholder 4">
            <a:extLst>
              <a:ext uri="{FF2B5EF4-FFF2-40B4-BE49-F238E27FC236}">
                <a16:creationId xmlns:a16="http://schemas.microsoft.com/office/drawing/2014/main" id="{0D7447B4-3166-705C-BB24-34CAFA2A30DC}"/>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10" name="Slide Number Placeholder 7">
            <a:extLst>
              <a:ext uri="{FF2B5EF4-FFF2-40B4-BE49-F238E27FC236}">
                <a16:creationId xmlns:a16="http://schemas.microsoft.com/office/drawing/2014/main" id="{EAFE1365-150A-06EA-C4E7-A82CAB7B63BB}"/>
              </a:ext>
            </a:extLst>
          </p:cNvPr>
          <p:cNvSpPr>
            <a:spLocks noGrp="1"/>
          </p:cNvSpPr>
          <p:nvPr>
            <p:ph type="sldNum" sz="quarter" idx="12"/>
          </p:nvPr>
        </p:nvSpPr>
        <p:spPr>
          <a:xfrm>
            <a:off x="11342981" y="6541196"/>
            <a:ext cx="435784" cy="365125"/>
          </a:xfrm>
        </p:spPr>
        <p:txBody>
          <a:bodyPr/>
          <a:lstStyle/>
          <a:p>
            <a:fld id="{AEAA3239-9EA4-4A65-A281-97F994456D9F}" type="slidenum">
              <a:rPr lang="en-US" smtClean="0"/>
              <a:t>5</a:t>
            </a:fld>
            <a:endParaRPr lang="en-US" dirty="0"/>
          </a:p>
        </p:txBody>
      </p:sp>
      <p:sp>
        <p:nvSpPr>
          <p:cNvPr id="8" name="Rectangle: Rounded Corners 7">
            <a:extLst>
              <a:ext uri="{FF2B5EF4-FFF2-40B4-BE49-F238E27FC236}">
                <a16:creationId xmlns:a16="http://schemas.microsoft.com/office/drawing/2014/main" id="{9D2BA8E9-E340-249A-98A6-C0B3C334862F}"/>
              </a:ext>
            </a:extLst>
          </p:cNvPr>
          <p:cNvSpPr/>
          <p:nvPr/>
        </p:nvSpPr>
        <p:spPr>
          <a:xfrm>
            <a:off x="9108125" y="4353220"/>
            <a:ext cx="2460483" cy="2252325"/>
          </a:xfrm>
          <a:prstGeom prst="roundRect">
            <a:avLst>
              <a:gd name="adj" fmla="val 13935"/>
            </a:avLst>
          </a:prstGeom>
          <a:ln w="317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defTabSz="977900">
              <a:lnSpc>
                <a:spcPct val="90000"/>
              </a:lnSpc>
              <a:spcBef>
                <a:spcPct val="0"/>
              </a:spcBef>
              <a:spcAft>
                <a:spcPct val="35000"/>
              </a:spcAft>
            </a:pPr>
            <a:r>
              <a:rPr lang="en-US" b="1" dirty="0">
                <a:solidFill>
                  <a:schemeClr val="accent6"/>
                </a:solidFill>
                <a:latin typeface="Century Gothic" panose="020B0502020202020204" pitchFamily="34" charset="0"/>
              </a:rPr>
              <a:t>Trustees manage a large-scale, multi-party, complex, rules-driven system</a:t>
            </a:r>
          </a:p>
        </p:txBody>
      </p:sp>
    </p:spTree>
    <p:extLst>
      <p:ext uri="{BB962C8B-B14F-4D97-AF65-F5344CB8AC3E}">
        <p14:creationId xmlns:p14="http://schemas.microsoft.com/office/powerpoint/2010/main" val="131406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animBg="1"/>
      <p:bldP spid="4" grpId="0" animBg="1"/>
      <p:bldP spid="7" grpId="0" animBg="1"/>
      <p:bldP spid="11" grpId="0" animBg="1"/>
      <p:bldP spid="16" grpId="0" animBg="1"/>
      <p:bldP spid="19"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06F1D-75ED-1692-53D6-4CF5E8233336}"/>
            </a:ext>
          </a:extLst>
        </p:cNvPr>
        <p:cNvGrpSpPr/>
        <p:nvPr/>
      </p:nvGrpSpPr>
      <p:grpSpPr>
        <a:xfrm>
          <a:off x="0" y="0"/>
          <a:ext cx="0" cy="0"/>
          <a:chOff x="0" y="0"/>
          <a:chExt cx="0" cy="0"/>
        </a:xfrm>
      </p:grpSpPr>
      <p:sp>
        <p:nvSpPr>
          <p:cNvPr id="9" name="Freeform: Shape 8">
            <a:extLst>
              <a:ext uri="{FF2B5EF4-FFF2-40B4-BE49-F238E27FC236}">
                <a16:creationId xmlns:a16="http://schemas.microsoft.com/office/drawing/2014/main" id="{B0614551-6431-FD36-8064-C1E50A80EF50}"/>
              </a:ext>
            </a:extLst>
          </p:cNvPr>
          <p:cNvSpPr/>
          <p:nvPr/>
        </p:nvSpPr>
        <p:spPr>
          <a:xfrm>
            <a:off x="444332" y="3156231"/>
            <a:ext cx="6108868" cy="2347207"/>
          </a:xfrm>
          <a:custGeom>
            <a:avLst/>
            <a:gdLst>
              <a:gd name="csX0" fmla="*/ 0 w 2417343"/>
              <a:gd name="csY0" fmla="*/ 0 h 2255464"/>
              <a:gd name="csX1" fmla="*/ 2417343 w 2417343"/>
              <a:gd name="csY1" fmla="*/ 0 h 2255464"/>
              <a:gd name="csX2" fmla="*/ 2417343 w 2417343"/>
              <a:gd name="csY2" fmla="*/ 2255464 h 2255464"/>
              <a:gd name="csX3" fmla="*/ 0 w 2417343"/>
              <a:gd name="csY3" fmla="*/ 2255464 h 2255464"/>
              <a:gd name="csX4" fmla="*/ 0 w 2417343"/>
              <a:gd name="csY4" fmla="*/ 0 h 2255464"/>
            </a:gdLst>
            <a:ahLst/>
            <a:cxnLst>
              <a:cxn ang="0">
                <a:pos x="csX0" y="csY0"/>
              </a:cxn>
              <a:cxn ang="0">
                <a:pos x="csX1" y="csY1"/>
              </a:cxn>
              <a:cxn ang="0">
                <a:pos x="csX2" y="csY2"/>
              </a:cxn>
              <a:cxn ang="0">
                <a:pos x="csX3" y="csY3"/>
              </a:cxn>
              <a:cxn ang="0">
                <a:pos x="csX4" y="csY4"/>
              </a:cxn>
            </a:cxnLst>
            <a:rect l="l" t="t" r="r" b="b"/>
            <a:pathLst>
              <a:path w="2417343" h="2255464">
                <a:moveTo>
                  <a:pt x="0" y="0"/>
                </a:moveTo>
                <a:lnTo>
                  <a:pt x="2417343" y="0"/>
                </a:lnTo>
                <a:lnTo>
                  <a:pt x="2417343" y="2255464"/>
                </a:lnTo>
                <a:lnTo>
                  <a:pt x="0" y="22554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indent="-285750" defTabSz="711200">
              <a:spcBef>
                <a:spcPct val="0"/>
              </a:spcBef>
              <a:spcAft>
                <a:spcPts val="300"/>
              </a:spcAft>
              <a:buFont typeface="Arial" panose="020B0604020202020204" pitchFamily="34" charset="0"/>
              <a:buChar char="•"/>
            </a:pPr>
            <a:r>
              <a:rPr lang="en-US" sz="1600" b="1" dirty="0">
                <a:solidFill>
                  <a:schemeClr val="accent3"/>
                </a:solidFill>
                <a:latin typeface="Century Gothic" panose="020B0502020202020204" pitchFamily="34" charset="0"/>
              </a:rPr>
              <a:t>Honestly</a:t>
            </a:r>
          </a:p>
          <a:p>
            <a:pPr marL="285750" lvl="0" indent="-285750" algn="l" defTabSz="711200">
              <a:lnSpc>
                <a:spcPct val="100000"/>
              </a:lnSpc>
              <a:spcBef>
                <a:spcPct val="0"/>
              </a:spcBef>
              <a:spcAft>
                <a:spcPts val="300"/>
              </a:spcAft>
              <a:buFont typeface="Arial" panose="020B0604020202020204" pitchFamily="34" charset="0"/>
              <a:buChar char="•"/>
            </a:pPr>
            <a:r>
              <a:rPr lang="en-US" sz="1600" b="1" kern="1200" dirty="0">
                <a:solidFill>
                  <a:schemeClr val="accent3"/>
                </a:solidFill>
                <a:latin typeface="Century Gothic" panose="020B0502020202020204" pitchFamily="34" charset="0"/>
              </a:rPr>
              <a:t>Care/skill/diligence </a:t>
            </a:r>
          </a:p>
          <a:p>
            <a:pPr marL="285750" lvl="0" indent="-285750" algn="l" defTabSz="711200">
              <a:lnSpc>
                <a:spcPct val="100000"/>
              </a:lnSpc>
              <a:spcBef>
                <a:spcPct val="0"/>
              </a:spcBef>
              <a:spcAft>
                <a:spcPts val="300"/>
              </a:spcAft>
              <a:buFont typeface="Arial" panose="020B0604020202020204" pitchFamily="34" charset="0"/>
              <a:buChar char="•"/>
            </a:pPr>
            <a:r>
              <a:rPr lang="en-US" sz="1600" b="1" dirty="0">
                <a:solidFill>
                  <a:schemeClr val="accent3"/>
                </a:solidFill>
                <a:latin typeface="Century Gothic" panose="020B0502020202020204" pitchFamily="34" charset="0"/>
              </a:rPr>
              <a:t>Member’s b</a:t>
            </a:r>
            <a:r>
              <a:rPr lang="en-US" sz="1600" b="1" kern="1200" dirty="0">
                <a:solidFill>
                  <a:schemeClr val="accent3"/>
                </a:solidFill>
                <a:latin typeface="Century Gothic" panose="020B0502020202020204" pitchFamily="34" charset="0"/>
              </a:rPr>
              <a:t>est financial interest</a:t>
            </a:r>
            <a:r>
              <a:rPr lang="en-US" sz="1600" b="1" dirty="0">
                <a:solidFill>
                  <a:schemeClr val="accent3"/>
                </a:solidFill>
                <a:latin typeface="Century Gothic" panose="020B0502020202020204" pitchFamily="34" charset="0"/>
              </a:rPr>
              <a:t> </a:t>
            </a:r>
          </a:p>
          <a:p>
            <a:pPr marL="742950" lvl="1" indent="-285750" defTabSz="711200">
              <a:spcBef>
                <a:spcPct val="0"/>
              </a:spcBef>
              <a:spcAft>
                <a:spcPts val="300"/>
              </a:spcAft>
              <a:buFont typeface="Courier New" panose="02070309020205020404" pitchFamily="49" charset="0"/>
              <a:buChar char="o"/>
            </a:pPr>
            <a:r>
              <a:rPr lang="en-US" sz="1600" b="1" dirty="0">
                <a:solidFill>
                  <a:srgbClr val="C00000"/>
                </a:solidFill>
                <a:latin typeface="Century Gothic" panose="020B0502020202020204" pitchFamily="34" charset="0"/>
              </a:rPr>
              <a:t>Onus of proof</a:t>
            </a:r>
            <a:r>
              <a:rPr lang="en-US" sz="1600" b="1" kern="1200" dirty="0">
                <a:solidFill>
                  <a:srgbClr val="C00000"/>
                </a:solidFill>
                <a:latin typeface="Century Gothic" panose="020B0502020202020204" pitchFamily="34" charset="0"/>
              </a:rPr>
              <a:t> </a:t>
            </a:r>
          </a:p>
          <a:p>
            <a:pPr marL="285750" indent="-285750" defTabSz="711200">
              <a:spcBef>
                <a:spcPct val="0"/>
              </a:spcBef>
              <a:spcAft>
                <a:spcPts val="300"/>
              </a:spcAft>
              <a:buFont typeface="Arial" panose="020B0604020202020204" pitchFamily="34" charset="0"/>
              <a:buChar char="•"/>
            </a:pPr>
            <a:r>
              <a:rPr lang="en-US" sz="1600" b="1" dirty="0">
                <a:solidFill>
                  <a:schemeClr val="accent3"/>
                </a:solidFill>
                <a:latin typeface="Century Gothic" panose="020B0502020202020204" pitchFamily="34" charset="0"/>
              </a:rPr>
              <a:t>Manage conflicts </a:t>
            </a:r>
          </a:p>
          <a:p>
            <a:pPr marL="285750" lvl="0" indent="-285750" algn="l" defTabSz="711200">
              <a:lnSpc>
                <a:spcPct val="100000"/>
              </a:lnSpc>
              <a:spcBef>
                <a:spcPct val="0"/>
              </a:spcBef>
              <a:spcAft>
                <a:spcPts val="300"/>
              </a:spcAft>
              <a:buFont typeface="Arial" panose="020B0604020202020204" pitchFamily="34" charset="0"/>
              <a:buChar char="•"/>
            </a:pPr>
            <a:r>
              <a:rPr lang="en-US" sz="1600" b="1" kern="1200" dirty="0">
                <a:solidFill>
                  <a:schemeClr val="accent3"/>
                </a:solidFill>
                <a:latin typeface="Century Gothic" panose="020B0502020202020204" pitchFamily="34" charset="0"/>
              </a:rPr>
              <a:t>Fairness </a:t>
            </a:r>
          </a:p>
          <a:p>
            <a:pPr marL="285750" lvl="0" indent="-285750" algn="l" defTabSz="711200">
              <a:lnSpc>
                <a:spcPct val="100000"/>
              </a:lnSpc>
              <a:spcBef>
                <a:spcPct val="0"/>
              </a:spcBef>
              <a:spcAft>
                <a:spcPts val="300"/>
              </a:spcAft>
              <a:buFont typeface="Arial" panose="020B0604020202020204" pitchFamily="34" charset="0"/>
              <a:buChar char="•"/>
            </a:pPr>
            <a:r>
              <a:rPr lang="en-US" sz="1600" b="1" kern="1200" dirty="0">
                <a:solidFill>
                  <a:schemeClr val="accent3"/>
                </a:solidFill>
                <a:latin typeface="Century Gothic" panose="020B0502020202020204" pitchFamily="34" charset="0"/>
              </a:rPr>
              <a:t>Member outcomes monitoring </a:t>
            </a:r>
          </a:p>
          <a:p>
            <a:pPr marL="285750" lvl="0" indent="-285750" defTabSz="711200">
              <a:spcBef>
                <a:spcPct val="0"/>
              </a:spcBef>
              <a:spcAft>
                <a:spcPts val="300"/>
              </a:spcAft>
              <a:buFont typeface="Arial" panose="020B0604020202020204" pitchFamily="34" charset="0"/>
              <a:buChar char="•"/>
            </a:pPr>
            <a:r>
              <a:rPr lang="en-US" sz="1600" b="1" dirty="0">
                <a:solidFill>
                  <a:schemeClr val="accent2"/>
                </a:solidFill>
                <a:latin typeface="Century Gothic" panose="020B0502020202020204" pitchFamily="34" charset="0"/>
              </a:rPr>
              <a:t>Appropriate insurance (for the fund’s membership profile)</a:t>
            </a:r>
          </a:p>
          <a:p>
            <a:pPr marL="285750" lvl="0" indent="-285750" defTabSz="711200">
              <a:spcBef>
                <a:spcPct val="0"/>
              </a:spcBef>
              <a:spcAft>
                <a:spcPts val="300"/>
              </a:spcAft>
              <a:buFont typeface="Arial" panose="020B0604020202020204" pitchFamily="34" charset="0"/>
              <a:buChar char="•"/>
            </a:pPr>
            <a:r>
              <a:rPr lang="en-US" sz="1600" b="1" dirty="0">
                <a:solidFill>
                  <a:schemeClr val="accent2"/>
                </a:solidFill>
                <a:latin typeface="Century Gothic" panose="020B0502020202020204" pitchFamily="34" charset="0"/>
              </a:rPr>
              <a:t>Avoid inappropriate retirement income reduction </a:t>
            </a:r>
          </a:p>
          <a:p>
            <a:pPr marL="285750" lvl="0" indent="-285750" defTabSz="711200">
              <a:spcBef>
                <a:spcPct val="0"/>
              </a:spcBef>
              <a:spcAft>
                <a:spcPts val="300"/>
              </a:spcAft>
              <a:buFont typeface="Arial" panose="020B0604020202020204" pitchFamily="34" charset="0"/>
              <a:buChar char="•"/>
            </a:pPr>
            <a:r>
              <a:rPr lang="en-US" sz="1600" b="1" dirty="0">
                <a:solidFill>
                  <a:schemeClr val="accent2"/>
                </a:solidFill>
                <a:latin typeface="Century Gothic" panose="020B0502020202020204" pitchFamily="34" charset="0"/>
              </a:rPr>
              <a:t>Claim pursuit </a:t>
            </a:r>
          </a:p>
          <a:p>
            <a:pPr marL="285750" lvl="0" indent="-285750" algn="l" defTabSz="711200">
              <a:lnSpc>
                <a:spcPct val="100000"/>
              </a:lnSpc>
              <a:spcBef>
                <a:spcPct val="0"/>
              </a:spcBef>
              <a:spcAft>
                <a:spcPts val="300"/>
              </a:spcAft>
              <a:buFont typeface="Arial" panose="020B0604020202020204" pitchFamily="34" charset="0"/>
              <a:buChar char="•"/>
            </a:pPr>
            <a:endParaRPr lang="en-US" sz="1600" b="1" kern="1200" dirty="0">
              <a:solidFill>
                <a:schemeClr val="accent3"/>
              </a:solidFill>
              <a:latin typeface="Century Gothic" panose="020B0502020202020204" pitchFamily="34" charset="0"/>
            </a:endParaRPr>
          </a:p>
        </p:txBody>
      </p:sp>
      <p:sp>
        <p:nvSpPr>
          <p:cNvPr id="14" name="Rectangle 13">
            <a:extLst>
              <a:ext uri="{FF2B5EF4-FFF2-40B4-BE49-F238E27FC236}">
                <a16:creationId xmlns:a16="http://schemas.microsoft.com/office/drawing/2014/main" id="{FAE26824-547E-3672-98BD-23440C4A8452}"/>
              </a:ext>
            </a:extLst>
          </p:cNvPr>
          <p:cNvSpPr/>
          <p:nvPr/>
        </p:nvSpPr>
        <p:spPr>
          <a:xfrm>
            <a:off x="0" y="1"/>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37E4B7B-0D6F-68F6-5CED-2AD76E75F614}"/>
              </a:ext>
            </a:extLst>
          </p:cNvPr>
          <p:cNvSpPr>
            <a:spLocks noGrp="1"/>
          </p:cNvSpPr>
          <p:nvPr>
            <p:ph type="title"/>
          </p:nvPr>
        </p:nvSpPr>
        <p:spPr>
          <a:xfrm>
            <a:off x="838200" y="199978"/>
            <a:ext cx="10515600" cy="1133499"/>
          </a:xfrm>
        </p:spPr>
        <p:txBody>
          <a:bodyPr vert="horz" lIns="91440" tIns="45720" rIns="91440" bIns="45720" rtlCol="0" anchor="ctr">
            <a:normAutofit/>
          </a:bodyPr>
          <a:lstStyle/>
          <a:p>
            <a:pPr algn="ctr">
              <a:spcAft>
                <a:spcPts val="600"/>
              </a:spcAft>
            </a:pPr>
            <a:r>
              <a:rPr lang="en-US" sz="3600" b="1" kern="1200" dirty="0">
                <a:solidFill>
                  <a:schemeClr val="bg1"/>
                </a:solidFill>
                <a:latin typeface="Century Gothic" panose="020B0502020202020204" pitchFamily="34" charset="0"/>
              </a:rPr>
              <a:t>SIS Act covenants</a:t>
            </a:r>
            <a:endParaRPr lang="en-US" sz="3600" kern="1200" dirty="0">
              <a:solidFill>
                <a:schemeClr val="bg1"/>
              </a:solidFill>
              <a:latin typeface="Century Gothic" panose="020B0502020202020204" pitchFamily="34" charset="0"/>
            </a:endParaRPr>
          </a:p>
        </p:txBody>
      </p:sp>
      <p:sp>
        <p:nvSpPr>
          <p:cNvPr id="46" name="Freeform: Shape 45">
            <a:extLst>
              <a:ext uri="{FF2B5EF4-FFF2-40B4-BE49-F238E27FC236}">
                <a16:creationId xmlns:a16="http://schemas.microsoft.com/office/drawing/2014/main" id="{0E6865EB-A6FF-B9BD-A920-B66D4CB1C539}"/>
              </a:ext>
            </a:extLst>
          </p:cNvPr>
          <p:cNvSpPr/>
          <p:nvPr/>
        </p:nvSpPr>
        <p:spPr>
          <a:xfrm>
            <a:off x="9235502" y="2802169"/>
            <a:ext cx="2493948" cy="896207"/>
          </a:xfrm>
          <a:custGeom>
            <a:avLst/>
            <a:gdLst>
              <a:gd name="csX0" fmla="*/ 0 w 2417343"/>
              <a:gd name="csY0" fmla="*/ 0 h 861178"/>
              <a:gd name="csX1" fmla="*/ 2417343 w 2417343"/>
              <a:gd name="csY1" fmla="*/ 0 h 861178"/>
              <a:gd name="csX2" fmla="*/ 2417343 w 2417343"/>
              <a:gd name="csY2" fmla="*/ 861178 h 861178"/>
              <a:gd name="csX3" fmla="*/ 0 w 2417343"/>
              <a:gd name="csY3" fmla="*/ 861178 h 861178"/>
              <a:gd name="csX4" fmla="*/ 0 w 2417343"/>
              <a:gd name="csY4" fmla="*/ 0 h 861178"/>
            </a:gdLst>
            <a:ahLst/>
            <a:cxnLst>
              <a:cxn ang="0">
                <a:pos x="csX0" y="csY0"/>
              </a:cxn>
              <a:cxn ang="0">
                <a:pos x="csX1" y="csY1"/>
              </a:cxn>
              <a:cxn ang="0">
                <a:pos x="csX2" y="csY2"/>
              </a:cxn>
              <a:cxn ang="0">
                <a:pos x="csX3" y="csY3"/>
              </a:cxn>
              <a:cxn ang="0">
                <a:pos x="csX4" y="csY4"/>
              </a:cxn>
            </a:cxnLst>
            <a:rect l="l" t="t" r="r" b="b"/>
            <a:pathLst>
              <a:path w="2417343" h="861178">
                <a:moveTo>
                  <a:pt x="0" y="0"/>
                </a:moveTo>
                <a:lnTo>
                  <a:pt x="2417343" y="0"/>
                </a:lnTo>
                <a:lnTo>
                  <a:pt x="2417343" y="861178"/>
                </a:lnTo>
                <a:lnTo>
                  <a:pt x="0" y="86117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defTabSz="622300">
              <a:lnSpc>
                <a:spcPct val="90000"/>
              </a:lnSpc>
              <a:spcBef>
                <a:spcPct val="0"/>
              </a:spcBef>
              <a:spcAft>
                <a:spcPct val="35000"/>
              </a:spcAft>
              <a:defRPr b="1"/>
            </a:pPr>
            <a:endParaRPr lang="en-US" dirty="0">
              <a:solidFill>
                <a:schemeClr val="tx1"/>
              </a:solidFill>
              <a:latin typeface="Century Gothic" panose="020B0502020202020204" pitchFamily="34" charset="0"/>
            </a:endParaRPr>
          </a:p>
        </p:txBody>
      </p:sp>
      <p:sp>
        <p:nvSpPr>
          <p:cNvPr id="53" name="Footer Placeholder 4">
            <a:extLst>
              <a:ext uri="{FF2B5EF4-FFF2-40B4-BE49-F238E27FC236}">
                <a16:creationId xmlns:a16="http://schemas.microsoft.com/office/drawing/2014/main" id="{549BE713-7CA7-CF44-478E-2B112D012A46}"/>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pic>
        <p:nvPicPr>
          <p:cNvPr id="6" name="Graphic 5" descr="Arrow: Slight curve with solid fill">
            <a:extLst>
              <a:ext uri="{FF2B5EF4-FFF2-40B4-BE49-F238E27FC236}">
                <a16:creationId xmlns:a16="http://schemas.microsoft.com/office/drawing/2014/main" id="{E39C990C-7039-4F6E-8344-C8298A9165D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81640" y="3738736"/>
            <a:ext cx="3911102" cy="914400"/>
          </a:xfrm>
          <a:prstGeom prst="rect">
            <a:avLst/>
          </a:prstGeom>
        </p:spPr>
      </p:pic>
      <p:sp>
        <p:nvSpPr>
          <p:cNvPr id="7" name="Rectangle 6" descr="Classroom">
            <a:extLst>
              <a:ext uri="{FF2B5EF4-FFF2-40B4-BE49-F238E27FC236}">
                <a16:creationId xmlns:a16="http://schemas.microsoft.com/office/drawing/2014/main" id="{5DD6A7BC-FC81-D4BD-1390-64ED2D0FA2C8}"/>
              </a:ext>
            </a:extLst>
          </p:cNvPr>
          <p:cNvSpPr/>
          <p:nvPr/>
        </p:nvSpPr>
        <p:spPr>
          <a:xfrm>
            <a:off x="1162923" y="1758004"/>
            <a:ext cx="720000" cy="72112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8" name="Freeform: Shape 7">
            <a:extLst>
              <a:ext uri="{FF2B5EF4-FFF2-40B4-BE49-F238E27FC236}">
                <a16:creationId xmlns:a16="http://schemas.microsoft.com/office/drawing/2014/main" id="{57610041-0628-2CAB-D57A-B0E84E860423}"/>
              </a:ext>
            </a:extLst>
          </p:cNvPr>
          <p:cNvSpPr/>
          <p:nvPr/>
        </p:nvSpPr>
        <p:spPr>
          <a:xfrm>
            <a:off x="444333" y="2710400"/>
            <a:ext cx="2493948" cy="896207"/>
          </a:xfrm>
          <a:custGeom>
            <a:avLst/>
            <a:gdLst>
              <a:gd name="csX0" fmla="*/ 0 w 2417343"/>
              <a:gd name="csY0" fmla="*/ 0 h 861178"/>
              <a:gd name="csX1" fmla="*/ 2417343 w 2417343"/>
              <a:gd name="csY1" fmla="*/ 0 h 861178"/>
              <a:gd name="csX2" fmla="*/ 2417343 w 2417343"/>
              <a:gd name="csY2" fmla="*/ 861178 h 861178"/>
              <a:gd name="csX3" fmla="*/ 0 w 2417343"/>
              <a:gd name="csY3" fmla="*/ 861178 h 861178"/>
              <a:gd name="csX4" fmla="*/ 0 w 2417343"/>
              <a:gd name="csY4" fmla="*/ 0 h 861178"/>
            </a:gdLst>
            <a:ahLst/>
            <a:cxnLst>
              <a:cxn ang="0">
                <a:pos x="csX0" y="csY0"/>
              </a:cxn>
              <a:cxn ang="0">
                <a:pos x="csX1" y="csY1"/>
              </a:cxn>
              <a:cxn ang="0">
                <a:pos x="csX2" y="csY2"/>
              </a:cxn>
              <a:cxn ang="0">
                <a:pos x="csX3" y="csY3"/>
              </a:cxn>
              <a:cxn ang="0">
                <a:pos x="csX4" y="csY4"/>
              </a:cxn>
            </a:cxnLst>
            <a:rect l="l" t="t" r="r" b="b"/>
            <a:pathLst>
              <a:path w="2417343" h="861178">
                <a:moveTo>
                  <a:pt x="0" y="0"/>
                </a:moveTo>
                <a:lnTo>
                  <a:pt x="2417343" y="0"/>
                </a:lnTo>
                <a:lnTo>
                  <a:pt x="2417343" y="861178"/>
                </a:lnTo>
                <a:lnTo>
                  <a:pt x="0" y="86117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622300">
              <a:lnSpc>
                <a:spcPct val="90000"/>
              </a:lnSpc>
              <a:spcBef>
                <a:spcPct val="0"/>
              </a:spcBef>
              <a:spcAft>
                <a:spcPct val="35000"/>
              </a:spcAft>
              <a:defRPr b="1"/>
            </a:pPr>
            <a:r>
              <a:rPr lang="en-US" b="1" dirty="0">
                <a:solidFill>
                  <a:schemeClr val="tx1"/>
                </a:solidFill>
                <a:latin typeface="Century Gothic" panose="020B0502020202020204" pitchFamily="34" charset="0"/>
              </a:rPr>
              <a:t>SIS Act covenants:</a:t>
            </a:r>
          </a:p>
        </p:txBody>
      </p:sp>
      <p:sp>
        <p:nvSpPr>
          <p:cNvPr id="10" name="Rectangle: Rounded Corners 9">
            <a:extLst>
              <a:ext uri="{FF2B5EF4-FFF2-40B4-BE49-F238E27FC236}">
                <a16:creationId xmlns:a16="http://schemas.microsoft.com/office/drawing/2014/main" id="{07746983-B3B7-3FEF-FBA3-AD7AD0D913DF}"/>
              </a:ext>
            </a:extLst>
          </p:cNvPr>
          <p:cNvSpPr/>
          <p:nvPr/>
        </p:nvSpPr>
        <p:spPr>
          <a:xfrm>
            <a:off x="6492742" y="2583387"/>
            <a:ext cx="5142532" cy="2793049"/>
          </a:xfrm>
          <a:prstGeom prst="roundRect">
            <a:avLst>
              <a:gd name="adj" fmla="val 8557"/>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1200"/>
              </a:spcBef>
              <a:spcAft>
                <a:spcPts val="1200"/>
              </a:spcAft>
              <a:buFont typeface="Arial" panose="020B0604020202020204" pitchFamily="34" charset="0"/>
              <a:buChar char="•"/>
            </a:pPr>
            <a:r>
              <a:rPr lang="en-US" b="1" dirty="0">
                <a:solidFill>
                  <a:srgbClr val="C00000"/>
                </a:solidFill>
                <a:latin typeface="Century Gothic" panose="020B0502020202020204" pitchFamily="34" charset="0"/>
              </a:rPr>
              <a:t>Onus of proof:</a:t>
            </a:r>
            <a:r>
              <a:rPr lang="en-US" b="1" dirty="0">
                <a:solidFill>
                  <a:schemeClr val="tx1"/>
                </a:solidFill>
                <a:latin typeface="Century Gothic" panose="020B0502020202020204" pitchFamily="34" charset="0"/>
              </a:rPr>
              <a:t> shifted from the regulator to the trustee (evidential burden) in civil liability actions - the trustee is assumed to have breached the duty unless it has evidence to demonstrate otherwise. </a:t>
            </a:r>
          </a:p>
          <a:p>
            <a:pPr marL="285750" indent="-285750">
              <a:spcBef>
                <a:spcPts val="1200"/>
              </a:spcBef>
              <a:spcAft>
                <a:spcPts val="1200"/>
              </a:spcAft>
              <a:buFont typeface="Arial" panose="020B0604020202020204" pitchFamily="34" charset="0"/>
              <a:buChar char="•"/>
            </a:pPr>
            <a:r>
              <a:rPr lang="en-US" b="1" dirty="0">
                <a:solidFill>
                  <a:srgbClr val="C00000"/>
                </a:solidFill>
                <a:latin typeface="Century Gothic" panose="020B0502020202020204" pitchFamily="34" charset="0"/>
              </a:rPr>
              <a:t>Evidence: </a:t>
            </a:r>
            <a:r>
              <a:rPr lang="en-US" b="1" dirty="0">
                <a:solidFill>
                  <a:schemeClr val="tx1"/>
                </a:solidFill>
                <a:latin typeface="Century Gothic" panose="020B0502020202020204" pitchFamily="34" charset="0"/>
              </a:rPr>
              <a:t>Trustee must be able to prove it acted in best financial interest of beneficiaries</a:t>
            </a:r>
          </a:p>
          <a:p>
            <a:pPr marL="285750" indent="-285750">
              <a:spcBef>
                <a:spcPts val="1200"/>
              </a:spcBef>
              <a:spcAft>
                <a:spcPts val="1200"/>
              </a:spcAft>
              <a:buFont typeface="Arial" panose="020B0604020202020204" pitchFamily="34" charset="0"/>
              <a:buChar char="•"/>
            </a:pPr>
            <a:endParaRPr lang="en-US" b="1" dirty="0">
              <a:solidFill>
                <a:srgbClr val="C00000"/>
              </a:solidFill>
              <a:highlight>
                <a:srgbClr val="FFFF00"/>
              </a:highlight>
              <a:latin typeface="Century Gothic" panose="020B0502020202020204" pitchFamily="34" charset="0"/>
            </a:endParaRPr>
          </a:p>
          <a:p>
            <a:pPr marL="285750" indent="-285750">
              <a:buFont typeface="Arial" panose="020B0604020202020204" pitchFamily="34" charset="0"/>
              <a:buChar char="•"/>
            </a:pPr>
            <a:endParaRPr lang="en-US" dirty="0">
              <a:solidFill>
                <a:schemeClr val="tx1"/>
              </a:solidFill>
              <a:highlight>
                <a:srgbClr val="FFFF00"/>
              </a:highlight>
              <a:latin typeface="Century Gothic" panose="020B0502020202020204" pitchFamily="34" charset="0"/>
            </a:endParaRPr>
          </a:p>
        </p:txBody>
      </p:sp>
      <p:sp>
        <p:nvSpPr>
          <p:cNvPr id="3" name="Footer Placeholder 4">
            <a:extLst>
              <a:ext uri="{FF2B5EF4-FFF2-40B4-BE49-F238E27FC236}">
                <a16:creationId xmlns:a16="http://schemas.microsoft.com/office/drawing/2014/main" id="{17A19E6F-D28E-6ECF-2557-4C12A6D18A2F}"/>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11" name="Slide Number Placeholder 7">
            <a:extLst>
              <a:ext uri="{FF2B5EF4-FFF2-40B4-BE49-F238E27FC236}">
                <a16:creationId xmlns:a16="http://schemas.microsoft.com/office/drawing/2014/main" id="{6BBDC107-0E23-29B1-8BDB-9D2C99FBBBAB}"/>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6</a:t>
            </a:fld>
            <a:endParaRPr lang="en-US" dirty="0"/>
          </a:p>
        </p:txBody>
      </p:sp>
    </p:spTree>
    <p:extLst>
      <p:ext uri="{BB962C8B-B14F-4D97-AF65-F5344CB8AC3E}">
        <p14:creationId xmlns:p14="http://schemas.microsoft.com/office/powerpoint/2010/main" val="134815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 calcmode="lin" valueType="num">
                                      <p:cBhvr additive="base">
                                        <p:cTn id="7" dur="250" fill="hold"/>
                                        <p:tgtEl>
                                          <p:spTgt spid="9">
                                            <p:txEl>
                                              <p:pRg st="3" end="3"/>
                                            </p:txEl>
                                          </p:spTgt>
                                        </p:tgtEl>
                                        <p:attrNameLst>
                                          <p:attrName>ppt_x</p:attrName>
                                        </p:attrNameLst>
                                      </p:cBhvr>
                                      <p:tavLst>
                                        <p:tav tm="0">
                                          <p:val>
                                            <p:strVal val="0-#ppt_w/2"/>
                                          </p:val>
                                        </p:tav>
                                        <p:tav tm="100000">
                                          <p:val>
                                            <p:strVal val="#ppt_x"/>
                                          </p:val>
                                        </p:tav>
                                      </p:tavLst>
                                    </p:anim>
                                    <p:anim calcmode="lin" valueType="num">
                                      <p:cBhvr additive="base">
                                        <p:cTn id="8" dur="25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250" fill="hold"/>
                                        <p:tgtEl>
                                          <p:spTgt spid="6"/>
                                        </p:tgtEl>
                                        <p:attrNameLst>
                                          <p:attrName>ppt_x</p:attrName>
                                        </p:attrNameLst>
                                      </p:cBhvr>
                                      <p:tavLst>
                                        <p:tav tm="0">
                                          <p:val>
                                            <p:strVal val="0-#ppt_w/2"/>
                                          </p:val>
                                        </p:tav>
                                        <p:tav tm="100000">
                                          <p:val>
                                            <p:strVal val="#ppt_x"/>
                                          </p:val>
                                        </p:tav>
                                      </p:tavLst>
                                    </p:anim>
                                    <p:anim calcmode="lin" valueType="num">
                                      <p:cBhvr additive="base">
                                        <p:cTn id="14" dur="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13F5-D909-D647-589B-7837599B9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3E912-4D32-D09E-5B4A-596DE1FB30FE}"/>
              </a:ext>
            </a:extLst>
          </p:cNvPr>
          <p:cNvSpPr>
            <a:spLocks noGrp="1"/>
          </p:cNvSpPr>
          <p:nvPr>
            <p:ph type="title"/>
          </p:nvPr>
        </p:nvSpPr>
        <p:spPr>
          <a:xfrm>
            <a:off x="623392" y="842384"/>
            <a:ext cx="2880319" cy="4962524"/>
          </a:xfrm>
        </p:spPr>
        <p:txBody>
          <a:bodyPr vert="horz" lIns="91440" tIns="45720" rIns="91440" bIns="45720" rtlCol="0" anchor="ctr">
            <a:normAutofit/>
          </a:bodyPr>
          <a:lstStyle/>
          <a:p>
            <a:pPr>
              <a:spcAft>
                <a:spcPts val="600"/>
              </a:spcAft>
            </a:pPr>
            <a:r>
              <a:rPr lang="en-US" sz="2800" b="1" kern="1200" dirty="0">
                <a:latin typeface="Century Gothic" panose="020B0502020202020204" pitchFamily="34" charset="0"/>
              </a:rPr>
              <a:t>The Royal Commission</a:t>
            </a:r>
            <a:r>
              <a:rPr lang="en-US" sz="2800" b="1" dirty="0">
                <a:latin typeface="Century Gothic" panose="020B0502020202020204" pitchFamily="34" charset="0"/>
              </a:rPr>
              <a:t> –</a:t>
            </a:r>
            <a:br>
              <a:rPr lang="en-US" sz="2800" b="1" dirty="0">
                <a:latin typeface="Century Gothic" panose="020B0502020202020204" pitchFamily="34" charset="0"/>
              </a:rPr>
            </a:br>
            <a:br>
              <a:rPr lang="en-US" sz="2800" b="1" dirty="0">
                <a:latin typeface="Century Gothic" panose="020B0502020202020204" pitchFamily="34" charset="0"/>
              </a:rPr>
            </a:br>
            <a:r>
              <a:rPr lang="en-US" sz="2800" b="1" dirty="0">
                <a:solidFill>
                  <a:srgbClr val="C00000"/>
                </a:solidFill>
                <a:latin typeface="Century Gothic" panose="020B0502020202020204" pitchFamily="34" charset="0"/>
              </a:rPr>
              <a:t>What has it ever done for us?</a:t>
            </a:r>
            <a:endParaRPr lang="en-US" sz="2800" kern="1200" dirty="0">
              <a:solidFill>
                <a:srgbClr val="C00000"/>
              </a:solidFill>
              <a:latin typeface="Century Gothic" panose="020B0502020202020204" pitchFamily="34" charset="0"/>
            </a:endParaRPr>
          </a:p>
        </p:txBody>
      </p:sp>
      <p:sp>
        <p:nvSpPr>
          <p:cNvPr id="24" name="Graphic 9">
            <a:extLst>
              <a:ext uri="{FF2B5EF4-FFF2-40B4-BE49-F238E27FC236}">
                <a16:creationId xmlns:a16="http://schemas.microsoft.com/office/drawing/2014/main" id="{F6CB23CE-7C02-3CC9-ABC7-28953110DCB2}"/>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3" name="Rectangle: Rounded Corners 2">
            <a:extLst>
              <a:ext uri="{FF2B5EF4-FFF2-40B4-BE49-F238E27FC236}">
                <a16:creationId xmlns:a16="http://schemas.microsoft.com/office/drawing/2014/main" id="{8D176671-47D7-3E37-88D0-826476D14A18}"/>
              </a:ext>
            </a:extLst>
          </p:cNvPr>
          <p:cNvSpPr/>
          <p:nvPr/>
        </p:nvSpPr>
        <p:spPr>
          <a:xfrm>
            <a:off x="4007771" y="1218836"/>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sz="2400"/>
          </a:p>
        </p:txBody>
      </p:sp>
      <p:sp>
        <p:nvSpPr>
          <p:cNvPr id="4" name="Rectangle 3" descr="Crown">
            <a:extLst>
              <a:ext uri="{FF2B5EF4-FFF2-40B4-BE49-F238E27FC236}">
                <a16:creationId xmlns:a16="http://schemas.microsoft.com/office/drawing/2014/main" id="{D77B554F-0088-8A5D-EF60-F5BEA3273F31}"/>
              </a:ext>
            </a:extLst>
          </p:cNvPr>
          <p:cNvSpPr/>
          <p:nvPr/>
        </p:nvSpPr>
        <p:spPr>
          <a:xfrm>
            <a:off x="4282972" y="1423531"/>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14" name="Freeform: Shape 13">
            <a:extLst>
              <a:ext uri="{FF2B5EF4-FFF2-40B4-BE49-F238E27FC236}">
                <a16:creationId xmlns:a16="http://schemas.microsoft.com/office/drawing/2014/main" id="{CC51BEAA-D345-AA4B-E456-04E51FD15E15}"/>
              </a:ext>
            </a:extLst>
          </p:cNvPr>
          <p:cNvSpPr/>
          <p:nvPr/>
        </p:nvSpPr>
        <p:spPr>
          <a:xfrm>
            <a:off x="5059028" y="1218836"/>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marL="0" lvl="0" indent="0" algn="l" defTabSz="889000">
              <a:lnSpc>
                <a:spcPct val="100000"/>
              </a:lnSpc>
              <a:spcBef>
                <a:spcPct val="0"/>
              </a:spcBef>
              <a:spcAft>
                <a:spcPct val="35000"/>
              </a:spcAft>
              <a:buNone/>
            </a:pPr>
            <a:r>
              <a:rPr lang="en-US" sz="2000" b="1" kern="1200" dirty="0">
                <a:latin typeface="Century Gothic" panose="020B0502020202020204" pitchFamily="34" charset="0"/>
              </a:rPr>
              <a:t>A gift to the industry?</a:t>
            </a:r>
          </a:p>
        </p:txBody>
      </p:sp>
      <p:sp>
        <p:nvSpPr>
          <p:cNvPr id="16" name="Rectangle: Rounded Corners 15">
            <a:extLst>
              <a:ext uri="{FF2B5EF4-FFF2-40B4-BE49-F238E27FC236}">
                <a16:creationId xmlns:a16="http://schemas.microsoft.com/office/drawing/2014/main" id="{85F385F0-9729-C698-0A09-7DC8A84AC0CD}"/>
              </a:ext>
            </a:extLst>
          </p:cNvPr>
          <p:cNvSpPr/>
          <p:nvPr/>
        </p:nvSpPr>
        <p:spPr>
          <a:xfrm>
            <a:off x="4007771" y="2722052"/>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3" name="Rectangle 22" descr="Marketing">
            <a:extLst>
              <a:ext uri="{FF2B5EF4-FFF2-40B4-BE49-F238E27FC236}">
                <a16:creationId xmlns:a16="http://schemas.microsoft.com/office/drawing/2014/main" id="{021EA985-6680-24CC-8F52-6B2FA7CA11F6}"/>
              </a:ext>
            </a:extLst>
          </p:cNvPr>
          <p:cNvSpPr/>
          <p:nvPr/>
        </p:nvSpPr>
        <p:spPr>
          <a:xfrm>
            <a:off x="4282972" y="2926747"/>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25" name="Freeform: Shape 24">
            <a:extLst>
              <a:ext uri="{FF2B5EF4-FFF2-40B4-BE49-F238E27FC236}">
                <a16:creationId xmlns:a16="http://schemas.microsoft.com/office/drawing/2014/main" id="{B3A274D5-F418-8B3D-6F25-A45A06E31DCB}"/>
              </a:ext>
            </a:extLst>
          </p:cNvPr>
          <p:cNvSpPr/>
          <p:nvPr/>
        </p:nvSpPr>
        <p:spPr>
          <a:xfrm>
            <a:off x="5059028" y="2722052"/>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marL="0" lvl="0" indent="0" algn="l" defTabSz="889000">
              <a:lnSpc>
                <a:spcPct val="100000"/>
              </a:lnSpc>
              <a:spcBef>
                <a:spcPct val="0"/>
              </a:spcBef>
              <a:spcAft>
                <a:spcPct val="35000"/>
              </a:spcAft>
              <a:buNone/>
            </a:pPr>
            <a:r>
              <a:rPr lang="en-US" sz="2000" b="1" dirty="0">
                <a:latin typeface="Century Gothic" panose="020B0502020202020204" pitchFamily="34" charset="0"/>
              </a:rPr>
              <a:t>Who thinks the Royal Commission made a difference?</a:t>
            </a:r>
            <a:endParaRPr lang="en-US" sz="2000" b="1" kern="1200" dirty="0">
              <a:latin typeface="Century Gothic" panose="020B0502020202020204" pitchFamily="34" charset="0"/>
            </a:endParaRPr>
          </a:p>
        </p:txBody>
      </p:sp>
      <p:sp>
        <p:nvSpPr>
          <p:cNvPr id="26" name="Rectangle: Rounded Corners 25">
            <a:extLst>
              <a:ext uri="{FF2B5EF4-FFF2-40B4-BE49-F238E27FC236}">
                <a16:creationId xmlns:a16="http://schemas.microsoft.com/office/drawing/2014/main" id="{18D8CDFB-EE58-EDEF-A94A-ED5773958CB8}"/>
              </a:ext>
            </a:extLst>
          </p:cNvPr>
          <p:cNvSpPr/>
          <p:nvPr/>
        </p:nvSpPr>
        <p:spPr>
          <a:xfrm>
            <a:off x="4007771" y="4219775"/>
            <a:ext cx="7560837" cy="105190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27" name="Rectangle 26" descr="Gavel">
            <a:extLst>
              <a:ext uri="{FF2B5EF4-FFF2-40B4-BE49-F238E27FC236}">
                <a16:creationId xmlns:a16="http://schemas.microsoft.com/office/drawing/2014/main" id="{7EF05712-A954-43EA-7C9A-E8805F485CE7}"/>
              </a:ext>
            </a:extLst>
          </p:cNvPr>
          <p:cNvSpPr/>
          <p:nvPr/>
        </p:nvSpPr>
        <p:spPr>
          <a:xfrm>
            <a:off x="4477416" y="4515682"/>
            <a:ext cx="500855" cy="50036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AU"/>
          </a:p>
        </p:txBody>
      </p:sp>
      <p:sp>
        <p:nvSpPr>
          <p:cNvPr id="28" name="Freeform: Shape 27">
            <a:extLst>
              <a:ext uri="{FF2B5EF4-FFF2-40B4-BE49-F238E27FC236}">
                <a16:creationId xmlns:a16="http://schemas.microsoft.com/office/drawing/2014/main" id="{5CCF95F9-8316-CABB-9C9C-A4D174C7BEA2}"/>
              </a:ext>
            </a:extLst>
          </p:cNvPr>
          <p:cNvSpPr/>
          <p:nvPr/>
        </p:nvSpPr>
        <p:spPr>
          <a:xfrm>
            <a:off x="5137826" y="4239911"/>
            <a:ext cx="6430782" cy="1051905"/>
          </a:xfrm>
          <a:custGeom>
            <a:avLst/>
            <a:gdLst>
              <a:gd name="csX0" fmla="*/ 0 w 6430782"/>
              <a:gd name="csY0" fmla="*/ 0 h 1051905"/>
              <a:gd name="csX1" fmla="*/ 6430782 w 6430782"/>
              <a:gd name="csY1" fmla="*/ 0 h 1051905"/>
              <a:gd name="csX2" fmla="*/ 6430782 w 6430782"/>
              <a:gd name="csY2" fmla="*/ 1051905 h 1051905"/>
              <a:gd name="csX3" fmla="*/ 0 w 6430782"/>
              <a:gd name="csY3" fmla="*/ 1051905 h 1051905"/>
              <a:gd name="csX4" fmla="*/ 0 w 6430782"/>
              <a:gd name="csY4" fmla="*/ 0 h 1051905"/>
            </a:gdLst>
            <a:ahLst/>
            <a:cxnLst>
              <a:cxn ang="0">
                <a:pos x="csX0" y="csY0"/>
              </a:cxn>
              <a:cxn ang="0">
                <a:pos x="csX1" y="csY1"/>
              </a:cxn>
              <a:cxn ang="0">
                <a:pos x="csX2" y="csY2"/>
              </a:cxn>
              <a:cxn ang="0">
                <a:pos x="csX3" y="csY3"/>
              </a:cxn>
              <a:cxn ang="0">
                <a:pos x="csX4" y="csY4"/>
              </a:cxn>
            </a:cxnLst>
            <a:rect l="l" t="t" r="r" b="b"/>
            <a:pathLst>
              <a:path w="6430782" h="1051905">
                <a:moveTo>
                  <a:pt x="0" y="0"/>
                </a:moveTo>
                <a:lnTo>
                  <a:pt x="6430782" y="0"/>
                </a:lnTo>
                <a:lnTo>
                  <a:pt x="6430782" y="1051905"/>
                </a:lnTo>
                <a:lnTo>
                  <a:pt x="0" y="10519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327" tIns="111327" rIns="111327" bIns="111327" numCol="1" spcCol="1270" anchor="ctr" anchorCtr="0">
            <a:noAutofit/>
          </a:bodyPr>
          <a:lstStyle/>
          <a:p>
            <a:pPr defTabSz="889000">
              <a:spcBef>
                <a:spcPct val="0"/>
              </a:spcBef>
              <a:spcAft>
                <a:spcPct val="35000"/>
              </a:spcAft>
            </a:pPr>
            <a:r>
              <a:rPr lang="en-US" sz="2000" b="1" dirty="0">
                <a:solidFill>
                  <a:schemeClr val="tx1"/>
                </a:solidFill>
                <a:latin typeface="Century Gothic" panose="020B0502020202020204" pitchFamily="34" charset="0"/>
              </a:rPr>
              <a:t>Who thinks the Royal Commission makes a difference now?</a:t>
            </a:r>
          </a:p>
        </p:txBody>
      </p:sp>
      <p:sp>
        <p:nvSpPr>
          <p:cNvPr id="5" name="Footer Placeholder 4">
            <a:extLst>
              <a:ext uri="{FF2B5EF4-FFF2-40B4-BE49-F238E27FC236}">
                <a16:creationId xmlns:a16="http://schemas.microsoft.com/office/drawing/2014/main" id="{916045A2-726E-FEBC-981F-5BCC6FE99ED2}"/>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8" name="Slide Number Placeholder 7">
            <a:extLst>
              <a:ext uri="{FF2B5EF4-FFF2-40B4-BE49-F238E27FC236}">
                <a16:creationId xmlns:a16="http://schemas.microsoft.com/office/drawing/2014/main" id="{7D68285D-E7B8-112C-50D1-7D28A3BD6B47}"/>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7</a:t>
            </a:fld>
            <a:endParaRPr lang="en-US" dirty="0"/>
          </a:p>
        </p:txBody>
      </p:sp>
    </p:spTree>
    <p:extLst>
      <p:ext uri="{BB962C8B-B14F-4D97-AF65-F5344CB8AC3E}">
        <p14:creationId xmlns:p14="http://schemas.microsoft.com/office/powerpoint/2010/main" val="41815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4" grpId="0"/>
      <p:bldP spid="16" grpId="0" animBg="1"/>
      <p:bldP spid="23" grpId="0" animBg="1"/>
      <p:bldP spid="25" grpId="0"/>
      <p:bldP spid="26" grpId="0" animBg="1"/>
      <p:bldP spid="27" grpId="0"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3ABA0-C17D-B844-4199-D7F4D59EE451}"/>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3B013B35-2C03-5C2F-73B8-61B6B2F68417}"/>
              </a:ext>
            </a:extLst>
          </p:cNvPr>
          <p:cNvSpPr txBox="1">
            <a:spLocks/>
          </p:cNvSpPr>
          <p:nvPr/>
        </p:nvSpPr>
        <p:spPr>
          <a:xfrm>
            <a:off x="658753" y="308057"/>
            <a:ext cx="8101543" cy="2035724"/>
          </a:xfrm>
          <a:prstGeom prst="rect">
            <a:avLst/>
          </a:prstGeom>
        </p:spPr>
        <p:txBody>
          <a:bodyPr vert="horz" lIns="91440" tIns="45720" rIns="91440" bIns="45720" rtlCol="0" anchor="t" anchorCtr="0">
            <a:norm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90000"/>
              </a:lnSpc>
              <a:spcBef>
                <a:spcPts val="600"/>
              </a:spcBef>
              <a:spcAft>
                <a:spcPts val="600"/>
              </a:spcAft>
            </a:pPr>
            <a:r>
              <a:rPr lang="en-US" sz="3400" b="1" kern="1200" dirty="0">
                <a:solidFill>
                  <a:schemeClr val="tx1"/>
                </a:solidFill>
                <a:latin typeface="Century Gothic" panose="020B0502020202020204" pitchFamily="34" charset="0"/>
                <a:ea typeface="+mj-ea"/>
                <a:cs typeface="+mj-cs"/>
              </a:rPr>
              <a:t>The Royal Commission</a:t>
            </a:r>
          </a:p>
        </p:txBody>
      </p:sp>
      <p:sp>
        <p:nvSpPr>
          <p:cNvPr id="2" name="TextBox 1">
            <a:extLst>
              <a:ext uri="{FF2B5EF4-FFF2-40B4-BE49-F238E27FC236}">
                <a16:creationId xmlns:a16="http://schemas.microsoft.com/office/drawing/2014/main" id="{BC7C1FFB-DF11-A370-6A0A-F93DC2B54211}"/>
              </a:ext>
            </a:extLst>
          </p:cNvPr>
          <p:cNvSpPr txBox="1"/>
          <p:nvPr/>
        </p:nvSpPr>
        <p:spPr>
          <a:xfrm>
            <a:off x="695400" y="1340768"/>
            <a:ext cx="7315199" cy="360040"/>
          </a:xfrm>
          <a:prstGeom prst="rect">
            <a:avLst/>
          </a:prstGeom>
        </p:spPr>
        <p:txBody>
          <a:bodyPr vert="horz" lIns="91440" tIns="45720" rIns="91440" bIns="45720" rtlCol="0" anchor="b">
            <a:noAutofit/>
          </a:bodyPr>
          <a:lstStyle/>
          <a:p>
            <a:pPr lvl="0" defTabSz="914400">
              <a:spcBef>
                <a:spcPts val="600"/>
              </a:spcBef>
              <a:spcAft>
                <a:spcPts val="600"/>
              </a:spcAft>
            </a:pPr>
            <a:r>
              <a:rPr lang="en-US" sz="2400" b="1" dirty="0">
                <a:solidFill>
                  <a:srgbClr val="C00000"/>
                </a:solidFill>
                <a:latin typeface="Century Gothic" panose="020B0502020202020204" pitchFamily="34" charset="0"/>
              </a:rPr>
              <a:t>The underlying issues:</a:t>
            </a:r>
          </a:p>
        </p:txBody>
      </p:sp>
      <p:sp>
        <p:nvSpPr>
          <p:cNvPr id="12" name="Graphic 9">
            <a:extLst>
              <a:ext uri="{FF2B5EF4-FFF2-40B4-BE49-F238E27FC236}">
                <a16:creationId xmlns:a16="http://schemas.microsoft.com/office/drawing/2014/main" id="{6A06D6DF-A641-57C9-32E1-64179E8D6B80}"/>
              </a:ext>
            </a:extLst>
          </p:cNvPr>
          <p:cNvSpPr>
            <a:spLocks noChangeAspect="1"/>
          </p:cNvSpPr>
          <p:nvPr/>
        </p:nvSpPr>
        <p:spPr>
          <a:xfrm>
            <a:off x="105600" y="6117069"/>
            <a:ext cx="1008000" cy="62710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D1CF35F-D2F3-BC11-701E-7101F861FBDC}"/>
              </a:ext>
            </a:extLst>
          </p:cNvPr>
          <p:cNvSpPr/>
          <p:nvPr/>
        </p:nvSpPr>
        <p:spPr>
          <a:xfrm>
            <a:off x="570450" y="1925201"/>
            <a:ext cx="2520000" cy="2520000"/>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AU" sz="2400" b="1" kern="1200" dirty="0">
                <a:solidFill>
                  <a:schemeClr val="lt1"/>
                </a:solidFill>
                <a:latin typeface="Century Gothic" panose="020B0502020202020204" pitchFamily="34" charset="0"/>
              </a:rPr>
              <a:t>The connection between conduct and reward</a:t>
            </a:r>
            <a:endParaRPr lang="en-US" sz="2400" b="1" kern="1200" dirty="0">
              <a:latin typeface="Century Gothic" panose="020B0502020202020204" pitchFamily="34" charset="0"/>
            </a:endParaRPr>
          </a:p>
        </p:txBody>
      </p:sp>
      <p:sp>
        <p:nvSpPr>
          <p:cNvPr id="15" name="Freeform: Shape 14">
            <a:extLst>
              <a:ext uri="{FF2B5EF4-FFF2-40B4-BE49-F238E27FC236}">
                <a16:creationId xmlns:a16="http://schemas.microsoft.com/office/drawing/2014/main" id="{320DA8EA-558B-E22E-FF45-40F37783EB28}"/>
              </a:ext>
            </a:extLst>
          </p:cNvPr>
          <p:cNvSpPr/>
          <p:nvPr/>
        </p:nvSpPr>
        <p:spPr>
          <a:xfrm>
            <a:off x="3349838" y="1982252"/>
            <a:ext cx="2520000" cy="2520000"/>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3299968"/>
              <a:satOff val="-14601"/>
              <a:lumOff val="-2452"/>
              <a:alphaOff val="0"/>
            </a:schemeClr>
          </a:fillRef>
          <a:effectRef idx="2">
            <a:schemeClr val="accent4">
              <a:hueOff val="3299968"/>
              <a:satOff val="-14601"/>
              <a:lumOff val="-2452"/>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US" sz="2400" b="1" dirty="0">
                <a:latin typeface="Century Gothic" panose="020B0502020202020204" pitchFamily="34" charset="0"/>
              </a:rPr>
              <a:t>The asymmetry of power and information </a:t>
            </a:r>
            <a:endParaRPr lang="en-US" sz="2400" b="1" kern="1200" dirty="0">
              <a:latin typeface="Century Gothic" panose="020B0502020202020204" pitchFamily="34" charset="0"/>
            </a:endParaRPr>
          </a:p>
        </p:txBody>
      </p:sp>
      <p:sp>
        <p:nvSpPr>
          <p:cNvPr id="17" name="Freeform: Shape 16">
            <a:extLst>
              <a:ext uri="{FF2B5EF4-FFF2-40B4-BE49-F238E27FC236}">
                <a16:creationId xmlns:a16="http://schemas.microsoft.com/office/drawing/2014/main" id="{81707626-AC1C-6134-728C-EE15E26FA475}"/>
              </a:ext>
            </a:extLst>
          </p:cNvPr>
          <p:cNvSpPr/>
          <p:nvPr/>
        </p:nvSpPr>
        <p:spPr>
          <a:xfrm>
            <a:off x="6161140" y="2004970"/>
            <a:ext cx="2520000" cy="2520000"/>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p:spPr>
        <p:style>
          <a:lnRef idx="0">
            <a:schemeClr val="lt1">
              <a:hueOff val="0"/>
              <a:satOff val="0"/>
              <a:lumOff val="0"/>
              <a:alphaOff val="0"/>
            </a:schemeClr>
          </a:lnRef>
          <a:fillRef idx="3">
            <a:schemeClr val="accent4">
              <a:hueOff val="6599937"/>
              <a:satOff val="-29202"/>
              <a:lumOff val="-4903"/>
              <a:alphaOff val="0"/>
            </a:schemeClr>
          </a:fillRef>
          <a:effectRef idx="2">
            <a:schemeClr val="accent4">
              <a:hueOff val="6599937"/>
              <a:satOff val="-29202"/>
              <a:lumOff val="-4903"/>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US" sz="2400" b="1" dirty="0">
                <a:latin typeface="Century Gothic" panose="020B0502020202020204" pitchFamily="34" charset="0"/>
              </a:rPr>
              <a:t>The effect of conflicts between duty and interest</a:t>
            </a:r>
          </a:p>
        </p:txBody>
      </p:sp>
      <p:sp>
        <p:nvSpPr>
          <p:cNvPr id="4" name="Footer Placeholder 4">
            <a:extLst>
              <a:ext uri="{FF2B5EF4-FFF2-40B4-BE49-F238E27FC236}">
                <a16:creationId xmlns:a16="http://schemas.microsoft.com/office/drawing/2014/main" id="{7C8D0D0E-602B-1710-5683-2F6C4A5E836E}"/>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8" name="Slide Number Placeholder 7">
            <a:extLst>
              <a:ext uri="{FF2B5EF4-FFF2-40B4-BE49-F238E27FC236}">
                <a16:creationId xmlns:a16="http://schemas.microsoft.com/office/drawing/2014/main" id="{8D4EF486-8F35-A1BA-CD4B-392319935DDF}"/>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8</a:t>
            </a:fld>
            <a:endParaRPr lang="en-US" dirty="0"/>
          </a:p>
        </p:txBody>
      </p:sp>
      <p:sp>
        <p:nvSpPr>
          <p:cNvPr id="6" name="Freeform: Shape 5">
            <a:extLst>
              <a:ext uri="{FF2B5EF4-FFF2-40B4-BE49-F238E27FC236}">
                <a16:creationId xmlns:a16="http://schemas.microsoft.com/office/drawing/2014/main" id="{0163EF11-B5B4-AD6A-B0B0-0D13FA99C979}"/>
              </a:ext>
            </a:extLst>
          </p:cNvPr>
          <p:cNvSpPr/>
          <p:nvPr/>
        </p:nvSpPr>
        <p:spPr>
          <a:xfrm>
            <a:off x="8934478" y="1982252"/>
            <a:ext cx="2520000" cy="2520000"/>
          </a:xfrm>
          <a:custGeom>
            <a:avLst/>
            <a:gdLst>
              <a:gd name="csX0" fmla="*/ 0 w 1448035"/>
              <a:gd name="csY0" fmla="*/ 724018 h 1448035"/>
              <a:gd name="csX1" fmla="*/ 724018 w 1448035"/>
              <a:gd name="csY1" fmla="*/ 0 h 1448035"/>
              <a:gd name="csX2" fmla="*/ 1448036 w 1448035"/>
              <a:gd name="csY2" fmla="*/ 724018 h 1448035"/>
              <a:gd name="csX3" fmla="*/ 724018 w 1448035"/>
              <a:gd name="csY3" fmla="*/ 1448036 h 1448035"/>
              <a:gd name="csX4" fmla="*/ 0 w 1448035"/>
              <a:gd name="csY4" fmla="*/ 724018 h 1448035"/>
            </a:gdLst>
            <a:ahLst/>
            <a:cxnLst>
              <a:cxn ang="0">
                <a:pos x="csX0" y="csY0"/>
              </a:cxn>
              <a:cxn ang="0">
                <a:pos x="csX1" y="csY1"/>
              </a:cxn>
              <a:cxn ang="0">
                <a:pos x="csX2" y="csY2"/>
              </a:cxn>
              <a:cxn ang="0">
                <a:pos x="csX3" y="csY3"/>
              </a:cxn>
              <a:cxn ang="0">
                <a:pos x="csX4" y="csY4"/>
              </a:cxn>
            </a:cxnLst>
            <a:rect l="l" t="t" r="r" b="b"/>
            <a:pathLst>
              <a:path w="1448035" h="1448035">
                <a:moveTo>
                  <a:pt x="0" y="724018"/>
                </a:moveTo>
                <a:cubicBezTo>
                  <a:pt x="0" y="324154"/>
                  <a:pt x="324154" y="0"/>
                  <a:pt x="724018" y="0"/>
                </a:cubicBezTo>
                <a:cubicBezTo>
                  <a:pt x="1123882" y="0"/>
                  <a:pt x="1448036" y="324154"/>
                  <a:pt x="1448036" y="724018"/>
                </a:cubicBezTo>
                <a:cubicBezTo>
                  <a:pt x="1448036" y="1123882"/>
                  <a:pt x="1123882" y="1448036"/>
                  <a:pt x="724018" y="1448036"/>
                </a:cubicBezTo>
                <a:cubicBezTo>
                  <a:pt x="324154" y="1448036"/>
                  <a:pt x="0" y="1123882"/>
                  <a:pt x="0" y="724018"/>
                </a:cubicBezTo>
                <a:close/>
              </a:path>
            </a:pathLst>
          </a:custGeom>
          <a:solidFill>
            <a:schemeClr val="accent6"/>
          </a:solidFill>
        </p:spPr>
        <p:style>
          <a:lnRef idx="0">
            <a:schemeClr val="lt1">
              <a:hueOff val="0"/>
              <a:satOff val="0"/>
              <a:lumOff val="0"/>
              <a:alphaOff val="0"/>
            </a:schemeClr>
          </a:lnRef>
          <a:fillRef idx="3">
            <a:schemeClr val="accent4">
              <a:hueOff val="6599937"/>
              <a:satOff val="-29202"/>
              <a:lumOff val="-4903"/>
              <a:alphaOff val="0"/>
            </a:schemeClr>
          </a:fillRef>
          <a:effectRef idx="2">
            <a:schemeClr val="accent4">
              <a:hueOff val="6599937"/>
              <a:satOff val="-29202"/>
              <a:lumOff val="-4903"/>
              <a:alphaOff val="0"/>
            </a:schemeClr>
          </a:effectRef>
          <a:fontRef idx="minor">
            <a:schemeClr val="lt1"/>
          </a:fontRef>
        </p:style>
        <p:txBody>
          <a:bodyPr spcFirstLastPara="0" vert="horz" wrap="square" lIns="222220" tIns="222220" rIns="222220" bIns="222220" numCol="1" spcCol="1270" anchor="ctr" anchorCtr="0">
            <a:noAutofit/>
          </a:bodyPr>
          <a:lstStyle/>
          <a:p>
            <a:pPr algn="ctr" defTabSz="768096">
              <a:lnSpc>
                <a:spcPct val="90000"/>
              </a:lnSpc>
              <a:spcBef>
                <a:spcPct val="0"/>
              </a:spcBef>
              <a:spcAft>
                <a:spcPct val="35000"/>
              </a:spcAft>
            </a:pPr>
            <a:r>
              <a:rPr lang="en-US" sz="2400" b="1" dirty="0">
                <a:latin typeface="Century Gothic" panose="020B0502020202020204" pitchFamily="34" charset="0"/>
              </a:rPr>
              <a:t>Holding entities to account</a:t>
            </a:r>
          </a:p>
        </p:txBody>
      </p:sp>
      <p:sp>
        <p:nvSpPr>
          <p:cNvPr id="9" name="TextBox 8">
            <a:extLst>
              <a:ext uri="{FF2B5EF4-FFF2-40B4-BE49-F238E27FC236}">
                <a16:creationId xmlns:a16="http://schemas.microsoft.com/office/drawing/2014/main" id="{6A4E6367-AB7F-E94D-B426-789992AD1359}"/>
              </a:ext>
            </a:extLst>
          </p:cNvPr>
          <p:cNvSpPr txBox="1"/>
          <p:nvPr/>
        </p:nvSpPr>
        <p:spPr>
          <a:xfrm>
            <a:off x="3349838" y="4718177"/>
            <a:ext cx="2602146" cy="840230"/>
          </a:xfrm>
          <a:prstGeom prst="rect">
            <a:avLst/>
          </a:prstGeom>
          <a:noFill/>
        </p:spPr>
        <p:txBody>
          <a:bodyPr wrap="square">
            <a:spAutoFit/>
          </a:bodyPr>
          <a:lstStyle/>
          <a:p>
            <a:pPr marL="285750" indent="-285750" defTabSz="720090">
              <a:lnSpc>
                <a:spcPct val="90000"/>
              </a:lnSpc>
              <a:spcBef>
                <a:spcPct val="0"/>
              </a:spcBef>
              <a:spcAft>
                <a:spcPct val="35000"/>
              </a:spcAft>
              <a:buFont typeface="Arial" panose="020B0604020202020204" pitchFamily="34" charset="0"/>
              <a:buChar char="•"/>
            </a:pPr>
            <a:r>
              <a:rPr lang="en-US" b="1" dirty="0">
                <a:latin typeface="Century Gothic" panose="020B0502020202020204" pitchFamily="34" charset="0"/>
              </a:rPr>
              <a:t>between financial services entities &amp; their customers</a:t>
            </a:r>
          </a:p>
        </p:txBody>
      </p:sp>
    </p:spTree>
    <p:extLst>
      <p:ext uri="{BB962C8B-B14F-4D97-AF65-F5344CB8AC3E}">
        <p14:creationId xmlns:p14="http://schemas.microsoft.com/office/powerpoint/2010/main" val="339775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6"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98E16-4B36-0127-1FE4-ADF743A0D00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72EB5E9D-26CF-329F-2AC2-B7F48A545ACA}"/>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latin typeface="Century Gothic" panose="020B0502020202020204" pitchFamily="34" charset="0"/>
              </a:rPr>
              <a:t>Presented at the 2026 All Actuaries Summit</a:t>
            </a:r>
          </a:p>
        </p:txBody>
      </p:sp>
      <p:sp>
        <p:nvSpPr>
          <p:cNvPr id="4" name="Content Placeholder 3">
            <a:extLst>
              <a:ext uri="{FF2B5EF4-FFF2-40B4-BE49-F238E27FC236}">
                <a16:creationId xmlns:a16="http://schemas.microsoft.com/office/drawing/2014/main" id="{F5A15011-C833-5607-0B36-0D6DCCE748E8}"/>
              </a:ext>
            </a:extLst>
          </p:cNvPr>
          <p:cNvSpPr txBox="1">
            <a:spLocks/>
          </p:cNvSpPr>
          <p:nvPr/>
        </p:nvSpPr>
        <p:spPr>
          <a:xfrm>
            <a:off x="2459596" y="2852936"/>
            <a:ext cx="7272808" cy="18722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t>The Royal Commission Final Report, Vol 1, p. 4</a:t>
            </a:r>
          </a:p>
          <a:p>
            <a:r>
              <a:rPr lang="en-AU" dirty="0">
                <a:solidFill>
                  <a:srgbClr val="0070C0"/>
                </a:solidFill>
              </a:rPr>
              <a:t>“… the primary responsibility for misconduct in the financial services industry lies with the entities concerned and those who managed and controlled those entities: their boards and senior management….</a:t>
            </a:r>
          </a:p>
          <a:p>
            <a:r>
              <a:rPr lang="en-AU" dirty="0">
                <a:solidFill>
                  <a:srgbClr val="0070C0"/>
                </a:solidFill>
              </a:rPr>
              <a:t>…close attention must be given to their culture, their governance and their remuneration practices.” </a:t>
            </a:r>
          </a:p>
        </p:txBody>
      </p:sp>
      <p:sp>
        <p:nvSpPr>
          <p:cNvPr id="2" name="Footer Placeholder 4">
            <a:extLst>
              <a:ext uri="{FF2B5EF4-FFF2-40B4-BE49-F238E27FC236}">
                <a16:creationId xmlns:a16="http://schemas.microsoft.com/office/drawing/2014/main" id="{18A1053F-E8F9-6F98-852D-6F45D7BB9D88}"/>
              </a:ext>
            </a:extLst>
          </p:cNvPr>
          <p:cNvSpPr txBox="1">
            <a:spLocks/>
          </p:cNvSpPr>
          <p:nvPr/>
        </p:nvSpPr>
        <p:spPr>
          <a:xfrm>
            <a:off x="11424592" y="36081"/>
            <a:ext cx="855217" cy="373164"/>
          </a:xfrm>
          <a:prstGeom prst="rect">
            <a:avLst/>
          </a:prstGeom>
        </p:spPr>
        <p:txBody>
          <a:bodyPr vert="horz" lIns="0" tIns="0" rIns="0" bIns="0" rtlCol="0" anchor="ctr"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rgbClr val="C00000"/>
                </a:solidFill>
                <a:latin typeface="Century Gothic" panose="020B0502020202020204" pitchFamily="34" charset="0"/>
              </a:rPr>
              <a:t>J</a:t>
            </a:r>
          </a:p>
        </p:txBody>
      </p:sp>
      <p:sp>
        <p:nvSpPr>
          <p:cNvPr id="7" name="Slide Number Placeholder 7">
            <a:extLst>
              <a:ext uri="{FF2B5EF4-FFF2-40B4-BE49-F238E27FC236}">
                <a16:creationId xmlns:a16="http://schemas.microsoft.com/office/drawing/2014/main" id="{E0401EE5-8DFF-8BBB-9866-F3ED0841594E}"/>
              </a:ext>
            </a:extLst>
          </p:cNvPr>
          <p:cNvSpPr>
            <a:spLocks noGrp="1"/>
          </p:cNvSpPr>
          <p:nvPr>
            <p:ph type="sldNum" sz="quarter" idx="12"/>
          </p:nvPr>
        </p:nvSpPr>
        <p:spPr>
          <a:xfrm>
            <a:off x="11636880" y="6519786"/>
            <a:ext cx="435784" cy="365125"/>
          </a:xfrm>
        </p:spPr>
        <p:txBody>
          <a:bodyPr/>
          <a:lstStyle/>
          <a:p>
            <a:fld id="{AEAA3239-9EA4-4A65-A281-97F994456D9F}" type="slidenum">
              <a:rPr lang="en-US" smtClean="0"/>
              <a:t>9</a:t>
            </a:fld>
            <a:endParaRPr lang="en-US" dirty="0"/>
          </a:p>
        </p:txBody>
      </p:sp>
      <p:sp>
        <p:nvSpPr>
          <p:cNvPr id="3" name="Rectangle 2">
            <a:extLst>
              <a:ext uri="{FF2B5EF4-FFF2-40B4-BE49-F238E27FC236}">
                <a16:creationId xmlns:a16="http://schemas.microsoft.com/office/drawing/2014/main" id="{788F7EBD-1A81-0419-34F6-BE9FB2B6DC78}"/>
              </a:ext>
            </a:extLst>
          </p:cNvPr>
          <p:cNvSpPr/>
          <p:nvPr/>
        </p:nvSpPr>
        <p:spPr>
          <a:xfrm>
            <a:off x="0" y="-27384"/>
            <a:ext cx="12192000" cy="144847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b="1" dirty="0">
                <a:latin typeface="Century Gothic" panose="020B0502020202020204" pitchFamily="34" charset="0"/>
              </a:rPr>
              <a:t>The Royal Commission - Governance</a:t>
            </a:r>
          </a:p>
        </p:txBody>
      </p:sp>
    </p:spTree>
    <p:extLst>
      <p:ext uri="{BB962C8B-B14F-4D97-AF65-F5344CB8AC3E}">
        <p14:creationId xmlns:p14="http://schemas.microsoft.com/office/powerpoint/2010/main" val="261844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97</Value>
      <Value>33</Value>
      <Value>40</Value>
      <Value>38</Value>
      <Value>29</Value>
    </TaxCatchAll>
    <_dlc_DocId xmlns="7c09f450-3099-4ab0-9797-308ed8a26daf">CE6YYQN64SX3-786882053-16851</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https://actuaries.sharepoint.com/sites/DMS/_layouts/15/DocIdRedir.aspx?ID=CE6YYQN64SX3-786882053-16851</Url>
      <Description>CE6YYQN64SX3-786882053-16851</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Since the Royal Commission into Misconduct in the Banking, Superannuation and Financial Services Industry in 2018, litigation in the superannuation sector—including insurance in super—has intensified. Class actions and ASIC enforcement now target practices that may breach core trustee obligations.
This paper will explore the landscape.
•	What were the issues facing recent legal proceedings?
•	Did governance, systems, or behaviour fail?
•	What lessons emerge from these failures?
•	What duties do trustees and insurers owe to members in offering group insurance, especially in areas where consent or disclosure is ambiguous?
•	Beyond the headline cases, are there latent risks still under the radar in insurance within super?
•	What role do actuaries have in reducing legal, operational, and reputational risks?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s>
    </c245b723492e46feb8c242c474f81c06>
    <lbd57a3197f24a75a016012f8260598a xmlns="b9043e53-a078-4fe1-9a97-1dc890974721">
      <Terms xmlns="http://schemas.microsoft.com/office/infopath/2007/PartnerControl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314C35C-3142-476D-96D1-8FFC3CD9EE50}"/>
</file>

<file path=customXml/itemProps2.xml><?xml version="1.0" encoding="utf-8"?>
<ds:datastoreItem xmlns:ds="http://schemas.openxmlformats.org/officeDocument/2006/customXml" ds:itemID="{0DE0AE46-2EED-447A-8B24-DFD65B70D448}">
  <ds:schemaRefs>
    <ds:schemaRef ds:uri="http://schemas.microsoft.com/sharepoint/v3/contenttype/forms"/>
  </ds:schemaRefs>
</ds:datastoreItem>
</file>

<file path=customXml/itemProps3.xml><?xml version="1.0" encoding="utf-8"?>
<ds:datastoreItem xmlns:ds="http://schemas.openxmlformats.org/officeDocument/2006/customXml" ds:itemID="{EEA42C18-4C38-43BB-8CE3-C963EDA9CBBA}">
  <ds:schemaRefs>
    <ds:schemaRef ds:uri="http://schemas.openxmlformats.org/package/2006/metadata/core-properties"/>
    <ds:schemaRef ds:uri="http://schemas.microsoft.com/office/2006/metadata/properties"/>
    <ds:schemaRef ds:uri="http://purl.org/dc/elements/1.1/"/>
    <ds:schemaRef ds:uri="http://purl.org/dc/dcmitype/"/>
    <ds:schemaRef ds:uri="230e9df3-be65-4c73-a93b-d1236ebd677e"/>
    <ds:schemaRef ds:uri="http://schemas.microsoft.com/office/2006/documentManagement/types"/>
    <ds:schemaRef ds:uri="71af3243-3dd4-4a8d-8c0d-dd76da1f02a5"/>
    <ds:schemaRef ds:uri="http://schemas.microsoft.com/office/infopath/2007/PartnerControls"/>
    <ds:schemaRef ds:uri="http://purl.org/dc/terms/"/>
    <ds:schemaRef ds:uri="16c05727-aa75-4e4a-9b5f-8a80a1165891"/>
    <ds:schemaRef ds:uri="http://schemas.microsoft.com/sharepoint/v3"/>
    <ds:schemaRef ds:uri="http://www.w3.org/XML/1998/namespace"/>
  </ds:schemaRefs>
</ds:datastoreItem>
</file>

<file path=customXml/itemProps4.xml><?xml version="1.0" encoding="utf-8"?>
<ds:datastoreItem xmlns:ds="http://schemas.openxmlformats.org/officeDocument/2006/customXml" ds:itemID="{E7C49B92-1B53-4010-BB63-DBAA3AAC9499}"/>
</file>

<file path=customXml/itemProps5.xml><?xml version="1.0" encoding="utf-8"?>
<ds:datastoreItem xmlns:ds="http://schemas.openxmlformats.org/officeDocument/2006/customXml" ds:itemID="{2375AA9B-0E5D-4CA5-837E-F0969E8E3424}"/>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12785</TotalTime>
  <Words>3133</Words>
  <Application>Microsoft Office PowerPoint</Application>
  <PresentationFormat>Widescreen</PresentationFormat>
  <Paragraphs>535</Paragraphs>
  <Slides>46</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Aptos</vt:lpstr>
      <vt:lpstr>Aptos Display</vt:lpstr>
      <vt:lpstr>Arial</vt:lpstr>
      <vt:lpstr>Century Gothic</vt:lpstr>
      <vt:lpstr>Courier New</vt:lpstr>
      <vt:lpstr>Office Theme</vt:lpstr>
      <vt:lpstr>PowerPoint Presentation</vt:lpstr>
      <vt:lpstr>What’s covered in the paper</vt:lpstr>
      <vt:lpstr>PowerPoint Presentation</vt:lpstr>
      <vt:lpstr>Why is Insurance important</vt:lpstr>
      <vt:lpstr>Why is Insurance in Super important</vt:lpstr>
      <vt:lpstr>SIS Act covenants</vt:lpstr>
      <vt:lpstr>The Royal Commission –  What has it ever done for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 of a Class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a latent risk?</vt:lpstr>
      <vt:lpstr>PowerPoint Presentation</vt:lpstr>
      <vt:lpstr>PowerPoint Presentation</vt:lpstr>
      <vt:lpstr>PowerPoint Presentation</vt:lpstr>
      <vt:lpstr>Actuarial advice – making BFID decisions defensible</vt:lpstr>
      <vt:lpstr>PowerPoint Presentation</vt:lpstr>
      <vt:lpstr>PowerPoint Presentation</vt:lpstr>
      <vt:lpstr>Revisit:  The Royal Commission –  What has it ever done for us?</vt:lpstr>
      <vt:lpstr>PowerPoint Presentation</vt:lpstr>
      <vt:lpstr>PowerPoint Presentation</vt:lpstr>
      <vt:lpstr>PowerPoint Presentation</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Lessons from the Courtroom: Navigating Trustee Duties and Insurance Complexities</dc:title>
  <dc:creator>Karen Lau, Jeff Humphreys</dc:creator>
  <cp:lastModifiedBy>Lau, Karen 01</cp:lastModifiedBy>
  <cp:revision>29</cp:revision>
  <dcterms:created xsi:type="dcterms:W3CDTF">2026-04-30T11:35:30Z</dcterms:created>
  <dcterms:modified xsi:type="dcterms:W3CDTF">2026-05-21T09:01:59Z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MSIP_Label_38f1469a-2c2a-4aee-b92b-090d4c5468ff_Enabled">
    <vt:lpwstr>true</vt:lpwstr>
  </property>
  <property fmtid="{D5CDD505-2E9C-101B-9397-08002B2CF9AE}" pid="5" name="MSIP_Label_38f1469a-2c2a-4aee-b92b-090d4c5468ff_SetDate">
    <vt:lpwstr>2026-04-30T11:38:31Z</vt:lpwstr>
  </property>
  <property fmtid="{D5CDD505-2E9C-101B-9397-08002B2CF9AE}" pid="6" name="MSIP_Label_38f1469a-2c2a-4aee-b92b-090d4c5468ff_Method">
    <vt:lpwstr>Standard</vt:lpwstr>
  </property>
  <property fmtid="{D5CDD505-2E9C-101B-9397-08002B2CF9AE}" pid="7" name="MSIP_Label_38f1469a-2c2a-4aee-b92b-090d4c5468ff_Name">
    <vt:lpwstr>Confidential - Unmarked</vt:lpwstr>
  </property>
  <property fmtid="{D5CDD505-2E9C-101B-9397-08002B2CF9AE}" pid="8" name="MSIP_Label_38f1469a-2c2a-4aee-b92b-090d4c5468ff_SiteId">
    <vt:lpwstr>2a6e6092-73e4-4752-b1a5-477a17f5056d</vt:lpwstr>
  </property>
  <property fmtid="{D5CDD505-2E9C-101B-9397-08002B2CF9AE}" pid="9" name="MSIP_Label_38f1469a-2c2a-4aee-b92b-090d4c5468ff_ActionId">
    <vt:lpwstr>21504567-1187-4cfb-9b30-6574ba4b4e2e</vt:lpwstr>
  </property>
  <property fmtid="{D5CDD505-2E9C-101B-9397-08002B2CF9AE}" pid="10" name="MSIP_Label_38f1469a-2c2a-4aee-b92b-090d4c5468ff_ContentBits">
    <vt:lpwstr>0</vt:lpwstr>
  </property>
  <property fmtid="{D5CDD505-2E9C-101B-9397-08002B2CF9AE}" pid="11" name="MSIP_Label_38f1469a-2c2a-4aee-b92b-090d4c5468ff_Tag">
    <vt:lpwstr>10, 3, 0, 1</vt:lpwstr>
  </property>
  <property fmtid="{D5CDD505-2E9C-101B-9397-08002B2CF9AE}" pid="12" name="_dlc_DocIdItemGuid">
    <vt:lpwstr>561b3d2c-1d3c-4fa7-a280-ecfee498f847</vt:lpwstr>
  </property>
  <property fmtid="{D5CDD505-2E9C-101B-9397-08002B2CF9AE}" pid="13" name="Prototype_Education_Programs">
    <vt:lpwstr/>
  </property>
  <property fmtid="{D5CDD505-2E9C-101B-9397-08002B2CF9AE}" pid="14" name="Prototype_CPD_Activity_Format">
    <vt:lpwstr>33;#Presentation Slides|d40094d7-41bb-4670-ae67-14554674b2a3</vt:lpwstr>
  </property>
  <property fmtid="{D5CDD505-2E9C-101B-9397-08002B2CF9AE}" pid="15" name="Prototype_Practice_Area">
    <vt:lpwstr/>
  </property>
  <property fmtid="{D5CDD505-2E9C-101B-9397-08002B2CF9AE}" pid="16" name="Prototype_Content_Types">
    <vt:lpwstr>29;#Presentation slides|82514a72-d478-4557-818e-561b0f30fbaf</vt:lpwstr>
  </property>
  <property fmtid="{D5CDD505-2E9C-101B-9397-08002B2CF9AE}" pid="17" name="Prototype_Tags">
    <vt:lpwstr>97;#All Actuaries Summit|57ed7ee8-003a-406d-a47c-605a474390f3;#40;#Past Event|81820cd3-45f0-44e5-97c3-ef5505ffe26e</vt:lpwstr>
  </property>
  <property fmtid="{D5CDD505-2E9C-101B-9397-08002B2CF9AE}" pid="18" name="lcf76f155ced4ddcb4097134ff3c332f">
    <vt:lpwstr/>
  </property>
  <property fmtid="{D5CDD505-2E9C-101B-9397-08002B2CF9AE}" pid="19" name="Prototype_Event_Types">
    <vt:lpwstr>38;#Major Events|741f9fd0-c1f0-4e98-ad79-70afc16eedf5</vt:lpwstr>
  </property>
</Properties>
</file>