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notesSlides/notesSlide8.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9.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9.xml" ContentType="application/vnd.openxmlformats-officedocument.presentationml.slideLayout+xml"/>
  <Override PartName="/ppt/notesSlides/notesSlide4.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comments/modernComment_12C_216A0806.xml" ContentType="application/vnd.ms-powerpoint.comments+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authors.xml" ContentType="application/vnd.ms-powerpoi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4"/>
  </p:notesMasterIdLst>
  <p:sldIdLst>
    <p:sldId id="275" r:id="rId6"/>
    <p:sldId id="299" r:id="rId7"/>
    <p:sldId id="258" r:id="rId8"/>
    <p:sldId id="259" r:id="rId9"/>
    <p:sldId id="393" r:id="rId10"/>
    <p:sldId id="319" r:id="rId11"/>
    <p:sldId id="323" r:id="rId12"/>
    <p:sldId id="300" r:id="rId13"/>
    <p:sldId id="350" r:id="rId14"/>
    <p:sldId id="321" r:id="rId15"/>
    <p:sldId id="320" r:id="rId16"/>
    <p:sldId id="352" r:id="rId17"/>
    <p:sldId id="353" r:id="rId18"/>
    <p:sldId id="349" r:id="rId19"/>
    <p:sldId id="389" r:id="rId20"/>
    <p:sldId id="351" r:id="rId21"/>
    <p:sldId id="354" r:id="rId22"/>
    <p:sldId id="355" r:id="rId23"/>
    <p:sldId id="356" r:id="rId24"/>
    <p:sldId id="322" r:id="rId25"/>
    <p:sldId id="358" r:id="rId26"/>
    <p:sldId id="383" r:id="rId27"/>
    <p:sldId id="359" r:id="rId28"/>
    <p:sldId id="357" r:id="rId29"/>
    <p:sldId id="361" r:id="rId30"/>
    <p:sldId id="364" r:id="rId31"/>
    <p:sldId id="360" r:id="rId32"/>
    <p:sldId id="392" r:id="rId33"/>
    <p:sldId id="373" r:id="rId34"/>
    <p:sldId id="366" r:id="rId35"/>
    <p:sldId id="384" r:id="rId36"/>
    <p:sldId id="391" r:id="rId37"/>
    <p:sldId id="390" r:id="rId38"/>
    <p:sldId id="372" r:id="rId39"/>
    <p:sldId id="362" r:id="rId40"/>
    <p:sldId id="385" r:id="rId41"/>
    <p:sldId id="387" r:id="rId42"/>
    <p:sldId id="273"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7E179B-EBCA-D861-D630-0CC69AD2CE11}" name="Pramodya Samarasinghe" initials="" userId="S::Pramodya.Samarasinghe@mydata.abs.gov.au::eede8735-a119-4ce2-9432-2b0e588b7f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54" autoAdjust="0"/>
    <p:restoredTop sz="92877"/>
  </p:normalViewPr>
  <p:slideViewPr>
    <p:cSldViewPr snapToGrid="0">
      <p:cViewPr>
        <p:scale>
          <a:sx n="92" d="100"/>
          <a:sy n="92" d="100"/>
        </p:scale>
        <p:origin x="-280" y="640"/>
      </p:cViewPr>
      <p:guideLst/>
    </p:cSldViewPr>
  </p:slideViewPr>
  <p:outlineViewPr>
    <p:cViewPr>
      <p:scale>
        <a:sx n="33" d="100"/>
        <a:sy n="33" d="100"/>
      </p:scale>
      <p:origin x="0" y="-55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50" Type="http://schemas.openxmlformats.org/officeDocument/2006/relationships/customXml" Target="../customXml/item5.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modernComment_12C_216A0806.xml><?xml version="1.0" encoding="utf-8"?>
<p188:cmLst xmlns:a="http://schemas.openxmlformats.org/drawingml/2006/main" xmlns:r="http://schemas.openxmlformats.org/officeDocument/2006/relationships" xmlns:p188="http://schemas.microsoft.com/office/powerpoint/2018/8/main">
  <p188:cm id="{BB830FF4-15C7-3241-9A2C-CB09500DFC04}" authorId="{C87E179B-EBCA-D861-D630-0CC69AD2CE11}" created="2026-05-02T12:45:18.382">
    <ac:txMkLst xmlns:ac="http://schemas.microsoft.com/office/drawing/2013/main/command">
      <pc:docMk xmlns:pc="http://schemas.microsoft.com/office/powerpoint/2013/main/command"/>
      <pc:sldMk xmlns:pc="http://schemas.microsoft.com/office/powerpoint/2013/main/command" cId="560596998" sldId="300"/>
      <ac:spMk id="7" creationId="{EA0653D0-64E2-5854-5162-6FD11E6BB7F8}"/>
      <ac:txMk cp="327" len="1">
        <ac:context len="484" hash="3759864116"/>
      </ac:txMk>
    </ac:txMkLst>
    <p188:txBody>
      <a:bodyPr/>
      <a:lstStyle/>
      <a:p>
        <a:r>
          <a:rPr lang="en-US"/>
          <a:t>Should I reference the conference or the paper?</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3:39:02.228"/>
    </inkml:context>
    <inkml:brush xml:id="br0">
      <inkml:brushProperty name="width" value="0.035" units="cm"/>
      <inkml:brushProperty name="height" value="0.035" units="cm"/>
      <inkml:brushProperty name="color" value="#E71224"/>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1155599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30</a:t>
            </a:fld>
            <a:endParaRPr lang="en-US"/>
          </a:p>
        </p:txBody>
      </p:sp>
    </p:spTree>
    <p:extLst>
      <p:ext uri="{BB962C8B-B14F-4D97-AF65-F5344CB8AC3E}">
        <p14:creationId xmlns:p14="http://schemas.microsoft.com/office/powerpoint/2010/main" val="251805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34</a:t>
            </a:fld>
            <a:endParaRPr lang="en-US"/>
          </a:p>
        </p:txBody>
      </p:sp>
    </p:spTree>
    <p:extLst>
      <p:ext uri="{BB962C8B-B14F-4D97-AF65-F5344CB8AC3E}">
        <p14:creationId xmlns:p14="http://schemas.microsoft.com/office/powerpoint/2010/main" val="670586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37</a:t>
            </a:fld>
            <a:endParaRPr lang="en-US"/>
          </a:p>
        </p:txBody>
      </p:sp>
    </p:spTree>
    <p:extLst>
      <p:ext uri="{BB962C8B-B14F-4D97-AF65-F5344CB8AC3E}">
        <p14:creationId xmlns:p14="http://schemas.microsoft.com/office/powerpoint/2010/main" val="1329085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111997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Diagnostic date was available on the dataset but the same for all observations thus was not used in the model</a:t>
            </a:r>
          </a:p>
          <a:p>
            <a:pPr marL="171450" indent="-171450">
              <a:buFont typeface="Arial" panose="020B0604020202020204" pitchFamily="34" charset="0"/>
              <a:buChar char="•"/>
            </a:pPr>
            <a:r>
              <a:rPr lang="en-US" dirty="0"/>
              <a:t>MBS and PBS has no diagnosis information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2429068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805772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2230835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Started off medical only</a:t>
            </a:r>
          </a:p>
          <a:p>
            <a:pPr marL="171450" indent="-171450">
              <a:buFont typeface="Arial" panose="020B0604020202020204" pitchFamily="34" charset="0"/>
              <a:buChar char="•"/>
            </a:pPr>
            <a:r>
              <a:rPr lang="en-US" dirty="0"/>
              <a:t>Captures dynamic nature, </a:t>
            </a:r>
            <a:r>
              <a:rPr lang="en-US" dirty="0" err="1"/>
              <a:t>comobidity</a:t>
            </a:r>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140943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Started off medical only</a:t>
            </a:r>
          </a:p>
          <a:p>
            <a:pPr marL="171450" indent="-171450">
              <a:buFont typeface="Arial" panose="020B0604020202020204" pitchFamily="34" charset="0"/>
              <a:buChar char="•"/>
            </a:pPr>
            <a:r>
              <a:rPr lang="en-US" dirty="0"/>
              <a:t>Captures dynamic nature, </a:t>
            </a:r>
            <a:r>
              <a:rPr lang="en-US" dirty="0" err="1"/>
              <a:t>comobidity</a:t>
            </a:r>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724614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Assume death occurs before transition.</a:t>
            </a:r>
          </a:p>
        </p:txBody>
      </p:sp>
      <p:sp>
        <p:nvSpPr>
          <p:cNvPr id="4" name="Slide Number Placeholder 3"/>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3137879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EA80CD-AE39-0C4B-A880-515F813E088A}" type="slidenum">
              <a:rPr lang="en-US" smtClean="0"/>
              <a:t>25</a:t>
            </a:fld>
            <a:endParaRPr lang="en-US"/>
          </a:p>
        </p:txBody>
      </p:sp>
    </p:spTree>
    <p:extLst>
      <p:ext uri="{BB962C8B-B14F-4D97-AF65-F5344CB8AC3E}">
        <p14:creationId xmlns:p14="http://schemas.microsoft.com/office/powerpoint/2010/main" val="3030049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7" Type="http://schemas.openxmlformats.org/officeDocument/2006/relationships/image" Target="NULL"/><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NULL"/><Relationship Id="rId5" Type="http://schemas.openxmlformats.org/officeDocument/2006/relationships/image" Target="../media/image4.png"/><Relationship Id="rId4" Type="http://schemas.openxmlformats.org/officeDocument/2006/relationships/image" Target="NUL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auslongevity.shinyapps.io/explorer/"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2C_216A080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882455" y="1369006"/>
            <a:ext cx="8180478" cy="886673"/>
          </a:xfrm>
        </p:spPr>
        <p:txBody>
          <a:bodyPr/>
          <a:lstStyle/>
          <a:p>
            <a:r>
              <a:rPr lang="en-US" dirty="0"/>
              <a:t>Towards Fairer Retirement Outcomes: Health-Related Mortality Modelling</a:t>
            </a:r>
            <a:br>
              <a:rPr lang="en-US" dirty="0"/>
            </a:br>
            <a:endParaRPr lang="en-US" dirty="0"/>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882455" y="4310370"/>
            <a:ext cx="5802764" cy="1598604"/>
          </a:xfrm>
        </p:spPr>
        <p:txBody>
          <a:bodyPr/>
          <a:lstStyle/>
          <a:p>
            <a:endParaRPr lang="en-US" dirty="0"/>
          </a:p>
          <a:p>
            <a:endParaRPr lang="en-US" dirty="0"/>
          </a:p>
          <a:p>
            <a:endParaRPr lang="en-US" dirty="0"/>
          </a:p>
          <a:p>
            <a:endParaRPr lang="en-US" dirty="0"/>
          </a:p>
          <a:p>
            <a:r>
              <a:rPr lang="en-US" dirty="0"/>
              <a:t>June 2025</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
        <p:nvSpPr>
          <p:cNvPr id="5" name="Subtitle 2">
            <a:extLst>
              <a:ext uri="{FF2B5EF4-FFF2-40B4-BE49-F238E27FC236}">
                <a16:creationId xmlns:a16="http://schemas.microsoft.com/office/drawing/2014/main" id="{AE97E381-5FF4-5B94-ABED-F8DEBC468276}"/>
              </a:ext>
            </a:extLst>
          </p:cNvPr>
          <p:cNvSpPr txBox="1">
            <a:spLocks/>
          </p:cNvSpPr>
          <p:nvPr/>
        </p:nvSpPr>
        <p:spPr>
          <a:xfrm>
            <a:off x="882455" y="3239331"/>
            <a:ext cx="7487822" cy="217781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100000"/>
              </a:lnSpc>
              <a:spcBef>
                <a:spcPts val="0"/>
              </a:spcBef>
              <a:buFont typeface="Arial" panose="020B0604020202020204" pitchFamily="34" charset="0"/>
              <a:buNone/>
              <a:tabLst/>
              <a:defRPr sz="2000" kern="1200">
                <a:solidFill>
                  <a:schemeClr val="accent3"/>
                </a:solidFill>
                <a:latin typeface="+mn-lt"/>
                <a:ea typeface="+mn-ea"/>
                <a:cs typeface="+mn-cs"/>
              </a:defRPr>
            </a:lvl2pPr>
            <a:lvl3pPr marL="914400" indent="0" algn="ctr" defTabSz="914400" rtl="0" eaLnBrk="1" latinLnBrk="0" hangingPunct="1">
              <a:lnSpc>
                <a:spcPct val="100000"/>
              </a:lnSpc>
              <a:spcBef>
                <a:spcPts val="0"/>
              </a:spcBef>
              <a:buFont typeface="Arial" panose="020B0604020202020204" pitchFamily="34" charset="0"/>
              <a:buNone/>
              <a:tabLst/>
              <a:defRPr sz="1800" kern="1200">
                <a:solidFill>
                  <a:schemeClr val="accent3"/>
                </a:solidFill>
                <a:latin typeface="+mn-lt"/>
                <a:ea typeface="+mn-ea"/>
                <a:cs typeface="+mn-cs"/>
              </a:defRPr>
            </a:lvl3pPr>
            <a:lvl4pPr marL="13716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4pPr>
            <a:lvl5pPr marL="1828800" indent="0" algn="ctr" defTabSz="914400" rtl="0" eaLnBrk="1" latinLnBrk="0" hangingPunct="1">
              <a:lnSpc>
                <a:spcPct val="100000"/>
              </a:lnSpc>
              <a:spcBef>
                <a:spcPts val="0"/>
              </a:spcBef>
              <a:buFont typeface="Arial" panose="020B0604020202020204" pitchFamily="34" charset="0"/>
              <a:buNone/>
              <a:tabLst/>
              <a:defRPr sz="1600" kern="1200">
                <a:solidFill>
                  <a:schemeClr val="accent3"/>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tx1"/>
                </a:solidFill>
              </a:rPr>
              <a:t>Presenter: Fei Huang (UNSW), Pramo Samarasinghe(UNSW)</a:t>
            </a:r>
          </a:p>
          <a:p>
            <a:endParaRPr lang="en-US" dirty="0">
              <a:solidFill>
                <a:schemeClr val="tx1"/>
              </a:solidFill>
            </a:endParaRPr>
          </a:p>
          <a:p>
            <a:r>
              <a:rPr lang="en-US" dirty="0">
                <a:solidFill>
                  <a:schemeClr val="tx1"/>
                </a:solidFill>
              </a:rPr>
              <a:t>Co-authors: Francis Hui (ANU) and Andr</a:t>
            </a:r>
            <a:r>
              <a:rPr lang="es-CO" dirty="0">
                <a:solidFill>
                  <a:schemeClr val="tx1"/>
                </a:solidFill>
              </a:rPr>
              <a:t>é</a:t>
            </a:r>
            <a:r>
              <a:rPr lang="en-US" dirty="0">
                <a:solidFill>
                  <a:schemeClr val="tx1"/>
                </a:solidFill>
              </a:rPr>
              <a:t>s Villegas (UNSW) </a:t>
            </a:r>
          </a:p>
          <a:p>
            <a:endParaRPr lang="en-US" dirty="0">
              <a:solidFill>
                <a:schemeClr val="tx1"/>
              </a:solidFill>
            </a:endParaRPr>
          </a:p>
          <a:p>
            <a:r>
              <a:rPr lang="en-US" dirty="0">
                <a:solidFill>
                  <a:schemeClr val="tx1"/>
                </a:solidFill>
              </a:rPr>
              <a:t>We thank the Australian Government Actuary for their invaluable support in completing this project. </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8FDC7-F445-3720-D2A4-654069DEE0DD}"/>
              </a:ext>
            </a:extLst>
          </p:cNvPr>
          <p:cNvSpPr>
            <a:spLocks noGrp="1"/>
          </p:cNvSpPr>
          <p:nvPr>
            <p:ph type="title"/>
          </p:nvPr>
        </p:nvSpPr>
        <p:spPr/>
        <p:txBody>
          <a:bodyPr/>
          <a:lstStyle/>
          <a:p>
            <a:r>
              <a:rPr lang="en-US" dirty="0">
                <a:solidFill>
                  <a:schemeClr val="accent1"/>
                </a:solidFill>
              </a:rPr>
              <a:t>Hermite splines Model (Richards, 2020)</a:t>
            </a:r>
          </a:p>
        </p:txBody>
      </p:sp>
      <p:sp>
        <p:nvSpPr>
          <p:cNvPr id="5" name="Slide Number Placeholder 4">
            <a:extLst>
              <a:ext uri="{FF2B5EF4-FFF2-40B4-BE49-F238E27FC236}">
                <a16:creationId xmlns:a16="http://schemas.microsoft.com/office/drawing/2014/main" id="{B318F535-47B0-4BA3-E508-680E2FC4C0A3}"/>
              </a:ext>
            </a:extLst>
          </p:cNvPr>
          <p:cNvSpPr>
            <a:spLocks noGrp="1"/>
          </p:cNvSpPr>
          <p:nvPr>
            <p:ph type="sldNum" sz="quarter" idx="12"/>
          </p:nvPr>
        </p:nvSpPr>
        <p:spPr/>
        <p:txBody>
          <a:bodyPr/>
          <a:lstStyle/>
          <a:p>
            <a:fld id="{009375D7-070A-4959-9224-FB5E66F2B1B3}" type="slidenum">
              <a:rPr lang="en-AU" smtClean="0"/>
              <a:t>10</a:t>
            </a:fld>
            <a:endParaRPr lang="en-AU"/>
          </a:p>
        </p:txBody>
      </p:sp>
      <p:sp>
        <p:nvSpPr>
          <p:cNvPr id="3" name="Content Placeholder 2">
            <a:extLst>
              <a:ext uri="{FF2B5EF4-FFF2-40B4-BE49-F238E27FC236}">
                <a16:creationId xmlns:a16="http://schemas.microsoft.com/office/drawing/2014/main" id="{3998A516-4DD2-1CBA-581B-39A7A755CEC1}"/>
              </a:ext>
            </a:extLst>
          </p:cNvPr>
          <p:cNvSpPr txBox="1">
            <a:spLocks/>
          </p:cNvSpPr>
          <p:nvPr/>
        </p:nvSpPr>
        <p:spPr>
          <a:xfrm>
            <a:off x="670282" y="796425"/>
            <a:ext cx="5374469" cy="4751792"/>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tabLst>
                <a:tab pos="5059363" algn="l"/>
              </a:tabLst>
              <a:defRPr sz="23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3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AU" sz="2000" i="1" dirty="0"/>
          </a:p>
        </p:txBody>
      </p:sp>
      <p:grpSp>
        <p:nvGrpSpPr>
          <p:cNvPr id="7" name="Group 6">
            <a:extLst>
              <a:ext uri="{FF2B5EF4-FFF2-40B4-BE49-F238E27FC236}">
                <a16:creationId xmlns:a16="http://schemas.microsoft.com/office/drawing/2014/main" id="{3CDBD166-615D-A716-4D7E-F80DEB302230}"/>
              </a:ext>
            </a:extLst>
          </p:cNvPr>
          <p:cNvGrpSpPr/>
          <p:nvPr/>
        </p:nvGrpSpPr>
        <p:grpSpPr>
          <a:xfrm>
            <a:off x="1431851" y="1401731"/>
            <a:ext cx="7935051" cy="5014051"/>
            <a:chOff x="1684782" y="2395728"/>
            <a:chExt cx="7694265" cy="4377396"/>
          </a:xfrm>
        </p:grpSpPr>
        <p:pic>
          <p:nvPicPr>
            <p:cNvPr id="8" name="Picture 7" descr="A graph with different colored lines&#10;&#10;Description automatically generated">
              <a:extLst>
                <a:ext uri="{FF2B5EF4-FFF2-40B4-BE49-F238E27FC236}">
                  <a16:creationId xmlns:a16="http://schemas.microsoft.com/office/drawing/2014/main" id="{53223462-DC49-6AED-1215-71A9D284115E}"/>
                </a:ext>
              </a:extLst>
            </p:cNvPr>
            <p:cNvPicPr>
              <a:picLocks noChangeAspect="1"/>
            </p:cNvPicPr>
            <p:nvPr/>
          </p:nvPicPr>
          <p:blipFill>
            <a:blip r:embed="rId2"/>
            <a:stretch>
              <a:fillRect/>
            </a:stretch>
          </p:blipFill>
          <p:spPr>
            <a:xfrm>
              <a:off x="2596194" y="2395728"/>
              <a:ext cx="6566094" cy="4377396"/>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021E583-8395-016C-DAE7-A8868C7553AA}"/>
                    </a:ext>
                  </a:extLst>
                </p:cNvPr>
                <p:cNvSpPr txBox="1"/>
                <p:nvPr/>
              </p:nvSpPr>
              <p:spPr>
                <a:xfrm>
                  <a:off x="1684782" y="2613398"/>
                  <a:ext cx="60944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00</m:t>
                            </m:r>
                          </m:sub>
                        </m:sSub>
                        <m:d>
                          <m:dPr>
                            <m:ctrlPr>
                              <a:rPr lang="en-US" b="0" i="1" smtClean="0">
                                <a:latin typeface="Cambria Math" panose="02040503050406030204" pitchFamily="18" charset="0"/>
                              </a:rPr>
                            </m:ctrlPr>
                          </m:dPr>
                          <m:e>
                            <m:r>
                              <a:rPr lang="en-AU" b="0" i="1" smtClean="0">
                                <a:latin typeface="Cambria Math" panose="02040503050406030204" pitchFamily="18" charset="0"/>
                              </a:rPr>
                              <m:t>𝑥</m:t>
                            </m:r>
                          </m:e>
                        </m:d>
                      </m:oMath>
                    </m:oMathPara>
                  </a14:m>
                  <a:endParaRPr lang="en-AU" dirty="0"/>
                </a:p>
              </p:txBody>
            </p:sp>
          </mc:Choice>
          <mc:Fallback xmlns="">
            <p:sp>
              <p:nvSpPr>
                <p:cNvPr id="10" name="TextBox 9">
                  <a:extLst>
                    <a:ext uri="{FF2B5EF4-FFF2-40B4-BE49-F238E27FC236}">
                      <a16:creationId xmlns:a16="http://schemas.microsoft.com/office/drawing/2014/main" id="{BBB4EA86-4534-AB50-695B-0BD33CE86D6B}"/>
                    </a:ext>
                  </a:extLst>
                </p:cNvPr>
                <p:cNvSpPr txBox="1">
                  <a:spLocks noRot="1" noChangeAspect="1" noMove="1" noResize="1" noEditPoints="1" noAdjustHandles="1" noChangeArrowheads="1" noChangeShapeType="1" noTextEdit="1"/>
                </p:cNvSpPr>
                <p:nvPr/>
              </p:nvSpPr>
              <p:spPr>
                <a:xfrm>
                  <a:off x="1684782" y="2613398"/>
                  <a:ext cx="6094476" cy="369332"/>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C012F6C-7FAC-508A-5678-7F9126DE67C6}"/>
                    </a:ext>
                  </a:extLst>
                </p:cNvPr>
                <p:cNvSpPr txBox="1"/>
                <p:nvPr/>
              </p:nvSpPr>
              <p:spPr>
                <a:xfrm>
                  <a:off x="5316414" y="2640831"/>
                  <a:ext cx="27432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0</m:t>
                            </m:r>
                            <m:r>
                              <a:rPr lang="en-AU" b="0" i="1" smtClean="0">
                                <a:latin typeface="Cambria Math" panose="02040503050406030204" pitchFamily="18" charset="0"/>
                              </a:rPr>
                              <m:t>1</m:t>
                            </m:r>
                          </m:sub>
                        </m:sSub>
                        <m:d>
                          <m:dPr>
                            <m:ctrlPr>
                              <a:rPr lang="en-US" b="0" i="1" smtClean="0">
                                <a:latin typeface="Cambria Math" panose="02040503050406030204" pitchFamily="18" charset="0"/>
                              </a:rPr>
                            </m:ctrlPr>
                          </m:dPr>
                          <m:e>
                            <m:r>
                              <a:rPr lang="en-AU" b="0" i="1" smtClean="0">
                                <a:latin typeface="Cambria Math" panose="02040503050406030204" pitchFamily="18" charset="0"/>
                              </a:rPr>
                              <m:t>𝑥</m:t>
                            </m:r>
                          </m:e>
                        </m:d>
                      </m:oMath>
                    </m:oMathPara>
                  </a14:m>
                  <a:endParaRPr lang="en-AU" dirty="0"/>
                </a:p>
              </p:txBody>
            </p:sp>
          </mc:Choice>
          <mc:Fallback xmlns="">
            <p:sp>
              <p:nvSpPr>
                <p:cNvPr id="11" name="TextBox 10">
                  <a:extLst>
                    <a:ext uri="{FF2B5EF4-FFF2-40B4-BE49-F238E27FC236}">
                      <a16:creationId xmlns:a16="http://schemas.microsoft.com/office/drawing/2014/main" id="{8C012F6C-7FAC-508A-5678-7F9126DE67C6}"/>
                    </a:ext>
                  </a:extLst>
                </p:cNvPr>
                <p:cNvSpPr txBox="1">
                  <a:spLocks noRot="1" noChangeAspect="1" noMove="1" noResize="1" noEditPoints="1" noAdjustHandles="1" noChangeArrowheads="1" noChangeShapeType="1" noTextEdit="1"/>
                </p:cNvSpPr>
                <p:nvPr/>
              </p:nvSpPr>
              <p:spPr>
                <a:xfrm>
                  <a:off x="5316414" y="2640831"/>
                  <a:ext cx="2743200" cy="3693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15035D0-AD1A-B8A5-9526-963BE7735478}"/>
                    </a:ext>
                  </a:extLst>
                </p:cNvPr>
                <p:cNvSpPr txBox="1"/>
                <p:nvPr/>
              </p:nvSpPr>
              <p:spPr>
                <a:xfrm>
                  <a:off x="2577906" y="4804910"/>
                  <a:ext cx="60944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AU" b="0" i="1" smtClean="0">
                                <a:latin typeface="Cambria Math" panose="02040503050406030204" pitchFamily="18" charset="0"/>
                              </a:rPr>
                              <m:t>10</m:t>
                            </m:r>
                          </m:sub>
                        </m:sSub>
                        <m:d>
                          <m:dPr>
                            <m:ctrlPr>
                              <a:rPr lang="en-US" b="0" i="1" smtClean="0">
                                <a:latin typeface="Cambria Math" panose="02040503050406030204" pitchFamily="18" charset="0"/>
                              </a:rPr>
                            </m:ctrlPr>
                          </m:dPr>
                          <m:e>
                            <m:r>
                              <a:rPr lang="en-AU" b="0" i="1" smtClean="0">
                                <a:latin typeface="Cambria Math" panose="02040503050406030204" pitchFamily="18" charset="0"/>
                              </a:rPr>
                              <m:t>𝑥</m:t>
                            </m:r>
                          </m:e>
                        </m:d>
                      </m:oMath>
                    </m:oMathPara>
                  </a14:m>
                  <a:endParaRPr lang="en-AU" dirty="0"/>
                </a:p>
              </p:txBody>
            </p:sp>
          </mc:Choice>
          <mc:Fallback xmlns="">
            <p:sp>
              <p:nvSpPr>
                <p:cNvPr id="13" name="TextBox 12">
                  <a:extLst>
                    <a:ext uri="{FF2B5EF4-FFF2-40B4-BE49-F238E27FC236}">
                      <a16:creationId xmlns:a16="http://schemas.microsoft.com/office/drawing/2014/main" id="{D83FD90E-AEAF-B58A-8322-6AD277E7456F}"/>
                    </a:ext>
                  </a:extLst>
                </p:cNvPr>
                <p:cNvSpPr txBox="1">
                  <a:spLocks noRot="1" noChangeAspect="1" noMove="1" noResize="1" noEditPoints="1" noAdjustHandles="1" noChangeArrowheads="1" noChangeShapeType="1" noTextEdit="1"/>
                </p:cNvSpPr>
                <p:nvPr/>
              </p:nvSpPr>
              <p:spPr>
                <a:xfrm>
                  <a:off x="2577906" y="4804910"/>
                  <a:ext cx="6094476" cy="369332"/>
                </a:xfrm>
                <a:prstGeom prst="rect">
                  <a:avLst/>
                </a:prstGeom>
                <a:blipFill>
                  <a:blip r:embed="rId6"/>
                  <a:stretch>
                    <a:fillRect b="-166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5E21A66-50DF-504B-E02D-C0E536AE1522}"/>
                    </a:ext>
                  </a:extLst>
                </p:cNvPr>
                <p:cNvSpPr txBox="1"/>
                <p:nvPr/>
              </p:nvSpPr>
              <p:spPr>
                <a:xfrm>
                  <a:off x="3284571" y="5695244"/>
                  <a:ext cx="60944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AU" b="0" i="1" smtClean="0">
                                <a:latin typeface="Cambria Math" panose="02040503050406030204" pitchFamily="18" charset="0"/>
                              </a:rPr>
                              <m:t>11</m:t>
                            </m:r>
                          </m:sub>
                        </m:sSub>
                        <m:d>
                          <m:dPr>
                            <m:ctrlPr>
                              <a:rPr lang="en-US" b="0" i="1" smtClean="0">
                                <a:latin typeface="Cambria Math" panose="02040503050406030204" pitchFamily="18" charset="0"/>
                              </a:rPr>
                            </m:ctrlPr>
                          </m:dPr>
                          <m:e>
                            <m:r>
                              <a:rPr lang="en-AU" b="0" i="1" smtClean="0">
                                <a:latin typeface="Cambria Math" panose="02040503050406030204" pitchFamily="18" charset="0"/>
                              </a:rPr>
                              <m:t>𝑥</m:t>
                            </m:r>
                          </m:e>
                        </m:d>
                      </m:oMath>
                    </m:oMathPara>
                  </a14:m>
                  <a:endParaRPr lang="en-AU" dirty="0"/>
                </a:p>
              </p:txBody>
            </p:sp>
          </mc:Choice>
          <mc:Fallback xmlns="">
            <p:sp>
              <p:nvSpPr>
                <p:cNvPr id="14" name="TextBox 13">
                  <a:extLst>
                    <a:ext uri="{FF2B5EF4-FFF2-40B4-BE49-F238E27FC236}">
                      <a16:creationId xmlns:a16="http://schemas.microsoft.com/office/drawing/2014/main" id="{54671D60-BB0D-CB5B-D743-B9E25E0D9815}"/>
                    </a:ext>
                  </a:extLst>
                </p:cNvPr>
                <p:cNvSpPr txBox="1">
                  <a:spLocks noRot="1" noChangeAspect="1" noMove="1" noResize="1" noEditPoints="1" noAdjustHandles="1" noChangeArrowheads="1" noChangeShapeType="1" noTextEdit="1"/>
                </p:cNvSpPr>
                <p:nvPr/>
              </p:nvSpPr>
              <p:spPr>
                <a:xfrm>
                  <a:off x="3284571" y="5695244"/>
                  <a:ext cx="6094476" cy="369332"/>
                </a:xfrm>
                <a:prstGeom prst="rect">
                  <a:avLst/>
                </a:prstGeom>
                <a:blipFill>
                  <a:blip r:embed="rId7"/>
                  <a:stretch>
                    <a:fillRect b="-1667"/>
                  </a:stretch>
                </a:blipFill>
              </p:spPr>
              <p:txBody>
                <a:bodyPr/>
                <a:lstStyle/>
                <a:p>
                  <a:r>
                    <a:rPr lang="en-AU">
                      <a:noFill/>
                    </a:rPr>
                    <a:t> </a:t>
                  </a:r>
                </a:p>
              </p:txBody>
            </p:sp>
          </mc:Fallback>
        </mc:AlternateContent>
      </p:grpSp>
      <p:sp>
        <p:nvSpPr>
          <p:cNvPr id="14" name="TextBox 13">
            <a:extLst>
              <a:ext uri="{FF2B5EF4-FFF2-40B4-BE49-F238E27FC236}">
                <a16:creationId xmlns:a16="http://schemas.microsoft.com/office/drawing/2014/main" id="{C10595D1-6E53-CE6B-50A9-8558A8DC34A0}"/>
              </a:ext>
            </a:extLst>
          </p:cNvPr>
          <p:cNvSpPr txBox="1"/>
          <p:nvPr/>
        </p:nvSpPr>
        <p:spPr>
          <a:xfrm>
            <a:off x="1457316" y="6430765"/>
            <a:ext cx="11763235" cy="369332"/>
          </a:xfrm>
          <a:prstGeom prst="rect">
            <a:avLst/>
          </a:prstGeom>
          <a:noFill/>
        </p:spPr>
        <p:txBody>
          <a:bodyPr wrap="square" rtlCol="0">
            <a:spAutoFit/>
          </a:bodyPr>
          <a:lstStyle/>
          <a:p>
            <a:r>
              <a:rPr lang="en-US" i="1" dirty="0"/>
              <a:t>Note: This is a simplified representation of the model formula. For detailed formulation, please refer to the paper.</a:t>
            </a:r>
          </a:p>
        </p:txBody>
      </p:sp>
      <mc:AlternateContent xmlns:mc="http://schemas.openxmlformats.org/markup-compatibility/2006" xmlns:a14="http://schemas.microsoft.com/office/drawing/2010/main">
        <mc:Choice Requires="a14">
          <p:sp>
            <p:nvSpPr>
              <p:cNvPr id="16" name="Content Placeholder 4">
                <a:extLst>
                  <a:ext uri="{FF2B5EF4-FFF2-40B4-BE49-F238E27FC236}">
                    <a16:creationId xmlns:a16="http://schemas.microsoft.com/office/drawing/2014/main" id="{90282395-30AF-3EF2-37F4-0F1ADDF6229B}"/>
                  </a:ext>
                </a:extLst>
              </p:cNvPr>
              <p:cNvSpPr txBox="1">
                <a:spLocks/>
              </p:cNvSpPr>
              <p:nvPr/>
            </p:nvSpPr>
            <p:spPr>
              <a:xfrm>
                <a:off x="296380" y="761381"/>
                <a:ext cx="10463769" cy="98626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14:m>
                  <m:oMathPara xmlns:m="http://schemas.openxmlformats.org/officeDocument/2006/math">
                    <m:oMathParaPr>
                      <m:jc m:val="centerGroup"/>
                    </m:oMathParaPr>
                    <m:oMath xmlns:m="http://schemas.openxmlformats.org/officeDocument/2006/math">
                      <m:func>
                        <m:funcPr>
                          <m:ctrlPr>
                            <a:rPr lang="en-US" sz="2400" i="1" smtClean="0">
                              <a:latin typeface="Cambria Math" panose="02040503050406030204" pitchFamily="18" charset="0"/>
                            </a:rPr>
                          </m:ctrlPr>
                        </m:funcPr>
                        <m:fName>
                          <m:r>
                            <m:rPr>
                              <m:sty m:val="p"/>
                            </m:rPr>
                            <a:rPr lang="en-US" sz="2400" smtClean="0">
                              <a:latin typeface="Cambria Math" panose="02040503050406030204" pitchFamily="18" charset="0"/>
                            </a:rPr>
                            <m:t>log</m:t>
                          </m:r>
                        </m:fName>
                        <m:e>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𝜇</m:t>
                              </m:r>
                            </m:e>
                            <m:sub>
                              <m:r>
                                <a:rPr lang="en-US" sz="2400" i="1" smtClean="0">
                                  <a:latin typeface="Cambria Math" panose="02040503050406030204" pitchFamily="18" charset="0"/>
                                </a:rPr>
                                <m:t>𝑥</m:t>
                              </m:r>
                            </m:sub>
                          </m:sSub>
                        </m:e>
                      </m:func>
                      <m:r>
                        <a:rPr lang="en-AU" sz="2400" i="1" smtClean="0">
                          <a:latin typeface="Cambria Math" panose="02040503050406030204" pitchFamily="18" charset="0"/>
                        </a:rPr>
                        <m:t>=</m:t>
                      </m:r>
                      <m:r>
                        <a:rPr lang="en-US" sz="2400" i="1" smtClean="0">
                          <a:latin typeface="Cambria Math" panose="02040503050406030204" pitchFamily="18" charset="0"/>
                        </a:rPr>
                        <m:t>𝑎</m:t>
                      </m:r>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h</m:t>
                          </m:r>
                        </m:e>
                        <m:sub>
                          <m:r>
                            <a:rPr lang="en-US" sz="2400" i="1" smtClean="0">
                              <a:latin typeface="Cambria Math" panose="02040503050406030204" pitchFamily="18" charset="0"/>
                            </a:rPr>
                            <m:t>00</m:t>
                          </m:r>
                        </m:sub>
                      </m:sSub>
                      <m:d>
                        <m:dPr>
                          <m:ctrlPr>
                            <a:rPr lang="en-US" sz="2400" i="1" smtClean="0">
                              <a:latin typeface="Cambria Math" panose="02040503050406030204" pitchFamily="18" charset="0"/>
                            </a:rPr>
                          </m:ctrlPr>
                        </m:dPr>
                        <m:e>
                          <m:r>
                            <a:rPr lang="en-AU" sz="2400" i="1" smtClean="0">
                              <a:latin typeface="Cambria Math" panose="02040503050406030204" pitchFamily="18" charset="0"/>
                            </a:rPr>
                            <m:t>𝑥</m:t>
                          </m:r>
                        </m:e>
                      </m:d>
                      <m:r>
                        <a:rPr lang="en-US" sz="2400" i="1">
                          <a:latin typeface="Cambria Math" panose="02040503050406030204" pitchFamily="18" charset="0"/>
                        </a:rPr>
                        <m:t>+</m:t>
                      </m:r>
                      <m:r>
                        <a:rPr lang="en-US" sz="2400" i="1">
                          <a:latin typeface="Cambria Math" panose="02040503050406030204" pitchFamily="18" charset="0"/>
                        </a:rPr>
                        <m:t>𝜔</m:t>
                      </m:r>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01</m:t>
                          </m:r>
                        </m:sub>
                      </m:sSub>
                      <m:d>
                        <m:dPr>
                          <m:ctrlPr>
                            <a:rPr lang="en-US" sz="2400" i="1">
                              <a:latin typeface="Cambria Math" panose="02040503050406030204" pitchFamily="18" charset="0"/>
                            </a:rPr>
                          </m:ctrlPr>
                        </m:dPr>
                        <m:e>
                          <m:r>
                            <a:rPr lang="en-AU" sz="2400" i="1">
                              <a:latin typeface="Cambria Math" panose="02040503050406030204" pitchFamily="18" charset="0"/>
                            </a:rPr>
                            <m:t>𝑥</m:t>
                          </m:r>
                        </m:e>
                      </m:d>
                      <m:r>
                        <a:rPr lang="en-US" sz="2400" i="1">
                          <a:latin typeface="Cambria Math" panose="02040503050406030204" pitchFamily="18" charset="0"/>
                        </a:rPr>
                        <m:t>+</m:t>
                      </m:r>
                      <m:sSub>
                        <m:sSubPr>
                          <m:ctrlPr>
                            <a:rPr lang="en-AU" sz="2400" i="1" smtClean="0">
                              <a:latin typeface="Cambria Math" panose="02040503050406030204" pitchFamily="18" charset="0"/>
                            </a:rPr>
                          </m:ctrlPr>
                        </m:sSubPr>
                        <m:e>
                          <m:r>
                            <a:rPr lang="en-AU" sz="2400" i="1" smtClean="0">
                              <a:latin typeface="Cambria Math" panose="02040503050406030204" pitchFamily="18" charset="0"/>
                            </a:rPr>
                            <m:t>𝑚</m:t>
                          </m:r>
                        </m:e>
                        <m:sub>
                          <m:r>
                            <a:rPr lang="en-AU" sz="2400" i="1" smtClean="0">
                              <a:latin typeface="Cambria Math" panose="02040503050406030204" pitchFamily="18" charset="0"/>
                            </a:rPr>
                            <m:t>0</m:t>
                          </m:r>
                        </m:sub>
                      </m:sSub>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smtClean="0">
                              <a:latin typeface="Cambria Math" panose="02040503050406030204" pitchFamily="18" charset="0"/>
                            </a:rPr>
                            <m:t>1</m:t>
                          </m:r>
                          <m:r>
                            <a:rPr lang="en-US" sz="2400" i="1">
                              <a:latin typeface="Cambria Math" panose="02040503050406030204" pitchFamily="18" charset="0"/>
                            </a:rPr>
                            <m:t>0</m:t>
                          </m:r>
                        </m:sub>
                      </m:sSub>
                      <m:d>
                        <m:dPr>
                          <m:ctrlPr>
                            <a:rPr lang="en-US" sz="2400" i="1">
                              <a:latin typeface="Cambria Math" panose="02040503050406030204" pitchFamily="18" charset="0"/>
                            </a:rPr>
                          </m:ctrlPr>
                        </m:dPr>
                        <m:e>
                          <m:r>
                            <a:rPr lang="en-AU" sz="2400" i="1" smtClean="0">
                              <a:latin typeface="Cambria Math" panose="02040503050406030204" pitchFamily="18" charset="0"/>
                            </a:rPr>
                            <m:t>𝑥</m:t>
                          </m:r>
                        </m:e>
                      </m:d>
                      <m:r>
                        <a:rPr lang="en-US" sz="2400" i="1" smtClean="0">
                          <a:latin typeface="Cambria Math" panose="02040503050406030204" pitchFamily="18" charset="0"/>
                        </a:rPr>
                        <m:t>+</m:t>
                      </m:r>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𝑚</m:t>
                          </m:r>
                        </m:e>
                        <m:sub>
                          <m:r>
                            <a:rPr lang="en-US" sz="2400" i="1" smtClean="0">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smtClean="0">
                              <a:latin typeface="Cambria Math" panose="02040503050406030204" pitchFamily="18" charset="0"/>
                            </a:rPr>
                            <m:t>11</m:t>
                          </m:r>
                        </m:sub>
                      </m:sSub>
                      <m:d>
                        <m:dPr>
                          <m:ctrlPr>
                            <a:rPr lang="en-US" sz="2400" i="1">
                              <a:latin typeface="Cambria Math" panose="02040503050406030204" pitchFamily="18" charset="0"/>
                            </a:rPr>
                          </m:ctrlPr>
                        </m:dPr>
                        <m:e>
                          <m:r>
                            <a:rPr lang="en-AU" sz="2400" i="1" smtClean="0">
                              <a:latin typeface="Cambria Math" panose="02040503050406030204" pitchFamily="18" charset="0"/>
                            </a:rPr>
                            <m:t>𝑥</m:t>
                          </m:r>
                        </m:e>
                      </m:d>
                    </m:oMath>
                  </m:oMathPara>
                </a14:m>
                <a:endParaRPr lang="en-AU" sz="2400" dirty="0"/>
              </a:p>
              <a:p>
                <a:pPr algn="ctr"/>
                <a:endParaRPr lang="en-AU" dirty="0"/>
              </a:p>
            </p:txBody>
          </p:sp>
        </mc:Choice>
        <mc:Fallback xmlns="">
          <p:sp>
            <p:nvSpPr>
              <p:cNvPr id="16" name="Content Placeholder 4">
                <a:extLst>
                  <a:ext uri="{FF2B5EF4-FFF2-40B4-BE49-F238E27FC236}">
                    <a16:creationId xmlns:a16="http://schemas.microsoft.com/office/drawing/2014/main" id="{90282395-30AF-3EF2-37F4-0F1ADDF6229B}"/>
                  </a:ext>
                </a:extLst>
              </p:cNvPr>
              <p:cNvSpPr txBox="1">
                <a:spLocks noRot="1" noChangeAspect="1" noMove="1" noResize="1" noEditPoints="1" noAdjustHandles="1" noChangeArrowheads="1" noChangeShapeType="1" noTextEdit="1"/>
              </p:cNvSpPr>
              <p:nvPr/>
            </p:nvSpPr>
            <p:spPr>
              <a:xfrm>
                <a:off x="296380" y="761381"/>
                <a:ext cx="10463769" cy="986266"/>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78140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5210C-4BC8-C902-CF62-1C169B0C095B}"/>
              </a:ext>
            </a:extLst>
          </p:cNvPr>
          <p:cNvSpPr>
            <a:spLocks noGrp="1"/>
          </p:cNvSpPr>
          <p:nvPr>
            <p:ph type="title"/>
          </p:nvPr>
        </p:nvSpPr>
        <p:spPr/>
        <p:txBody>
          <a:bodyPr/>
          <a:lstStyle/>
          <a:p>
            <a:r>
              <a:rPr lang="en-US" dirty="0">
                <a:solidFill>
                  <a:schemeClr val="accent1"/>
                </a:solidFill>
              </a:rPr>
              <a:t>Proposed Model for Socio-economic Variables.</a:t>
            </a:r>
            <a:endParaRPr lang="en-US" dirty="0"/>
          </a:p>
        </p:txBody>
      </p:sp>
      <p:sp>
        <p:nvSpPr>
          <p:cNvPr id="4" name="Slide Number Placeholder 3">
            <a:extLst>
              <a:ext uri="{FF2B5EF4-FFF2-40B4-BE49-F238E27FC236}">
                <a16:creationId xmlns:a16="http://schemas.microsoft.com/office/drawing/2014/main" id="{3ACDCEDD-F05F-7F1F-B8E9-D9CB766CB108}"/>
              </a:ext>
            </a:extLst>
          </p:cNvPr>
          <p:cNvSpPr>
            <a:spLocks noGrp="1"/>
          </p:cNvSpPr>
          <p:nvPr>
            <p:ph type="sldNum" sz="quarter" idx="12"/>
          </p:nvPr>
        </p:nvSpPr>
        <p:spPr/>
        <p:txBody>
          <a:bodyPr/>
          <a:lstStyle/>
          <a:p>
            <a:fld id="{741AFF56-1126-4107-9C02-BC0EFBF16431}" type="slidenum">
              <a:rPr lang="en-GB" smtClean="0"/>
              <a:t>11</a:t>
            </a:fld>
            <a:endParaRPr lang="en-GB"/>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D4E2FB58-449F-1F78-1592-62A36D981EF4}"/>
                  </a:ext>
                </a:extLst>
              </p:cNvPr>
              <p:cNvSpPr txBox="1">
                <a:spLocks/>
              </p:cNvSpPr>
              <p:nvPr/>
            </p:nvSpPr>
            <p:spPr>
              <a:xfrm>
                <a:off x="838200" y="1085890"/>
                <a:ext cx="11353800" cy="4282884"/>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14:m>
                  <m:oMathPara xmlns:m="http://schemas.openxmlformats.org/officeDocument/2006/math">
                    <m:oMathParaPr>
                      <m:jc m:val="centerGroup"/>
                    </m:oMathParaPr>
                    <m:oMath xmlns:m="http://schemas.openxmlformats.org/officeDocument/2006/math">
                      <m:func>
                        <m:funcPr>
                          <m:ctrlPr>
                            <a:rPr lang="en-US" sz="2400" i="1" smtClean="0">
                              <a:latin typeface="Cambria Math" panose="02040503050406030204" pitchFamily="18" charset="0"/>
                            </a:rPr>
                          </m:ctrlPr>
                        </m:funcPr>
                        <m:fName>
                          <m:r>
                            <m:rPr>
                              <m:sty m:val="p"/>
                            </m:rPr>
                            <a:rPr lang="en-US" sz="2400">
                              <a:latin typeface="Cambria Math" panose="02040503050406030204" pitchFamily="18" charset="0"/>
                            </a:rPr>
                            <m:t>log</m:t>
                          </m:r>
                        </m:fName>
                        <m:e>
                          <m:sSub>
                            <m:sSubPr>
                              <m:ctrlPr>
                                <a:rPr lang="en-US" sz="2400" i="1">
                                  <a:latin typeface="Cambria Math" panose="02040503050406030204" pitchFamily="18" charset="0"/>
                                </a:rPr>
                              </m:ctrlPr>
                            </m:sSubPr>
                            <m:e>
                              <m:r>
                                <a:rPr lang="en-US" sz="2400" i="1">
                                  <a:latin typeface="Cambria Math" panose="02040503050406030204" pitchFamily="18" charset="0"/>
                                </a:rPr>
                                <m:t>𝜇</m:t>
                              </m:r>
                            </m:e>
                            <m:sub>
                              <m:r>
                                <a:rPr lang="en-US" sz="2400" i="1">
                                  <a:latin typeface="Cambria Math" panose="02040503050406030204" pitchFamily="18" charset="0"/>
                                </a:rPr>
                                <m:t>𝑥</m:t>
                              </m:r>
                              <m:r>
                                <a:rPr lang="en-AU" sz="2400" i="1">
                                  <a:latin typeface="Cambria Math" panose="02040503050406030204" pitchFamily="18" charset="0"/>
                                </a:rPr>
                                <m:t>,</m:t>
                              </m:r>
                              <m:r>
                                <a:rPr lang="en-AU" sz="2400" i="1">
                                  <a:latin typeface="Cambria Math" panose="02040503050406030204" pitchFamily="18" charset="0"/>
                                </a:rPr>
                                <m:t>𝑠</m:t>
                              </m:r>
                              <m:r>
                                <a:rPr lang="en-AU" sz="2400" i="1">
                                  <a:latin typeface="Cambria Math" panose="02040503050406030204" pitchFamily="18" charset="0"/>
                                </a:rPr>
                                <m:t>,</m:t>
                              </m:r>
                              <m:r>
                                <a:rPr lang="en-AU" sz="2400" i="1">
                                  <a:latin typeface="Cambria Math" panose="02040503050406030204" pitchFamily="18" charset="0"/>
                                </a:rPr>
                                <m:t>𝑚</m:t>
                              </m:r>
                              <m:r>
                                <a:rPr lang="en-AU" sz="2400" i="1">
                                  <a:latin typeface="Cambria Math" panose="02040503050406030204" pitchFamily="18" charset="0"/>
                                </a:rPr>
                                <m:t>,</m:t>
                              </m:r>
                              <m:r>
                                <a:rPr lang="en-AU" sz="2400" i="1">
                                  <a:latin typeface="Cambria Math" panose="02040503050406030204" pitchFamily="18" charset="0"/>
                                </a:rPr>
                                <m:t>𝑖</m:t>
                              </m:r>
                              <m:r>
                                <a:rPr lang="en-AU" sz="2400" i="1">
                                  <a:latin typeface="Cambria Math" panose="02040503050406030204" pitchFamily="18" charset="0"/>
                                </a:rPr>
                                <m:t>,</m:t>
                              </m:r>
                              <m:r>
                                <a:rPr lang="en-AU" sz="2400" i="1">
                                  <a:latin typeface="Cambria Math" panose="02040503050406030204" pitchFamily="18" charset="0"/>
                                </a:rPr>
                                <m:t>h</m:t>
                              </m:r>
                            </m:sub>
                          </m:sSub>
                        </m:e>
                      </m:func>
                      <m:r>
                        <a:rPr lang="en-AU" sz="2400" i="1" smtClean="0">
                          <a:latin typeface="Cambria Math" panose="02040503050406030204" pitchFamily="18" charset="0"/>
                        </a:rPr>
                        <m:t>=</m:t>
                      </m:r>
                      <m:r>
                        <a:rPr lang="en-US" sz="2400" i="1" smtClean="0">
                          <a:latin typeface="Cambria Math" panose="02040503050406030204" pitchFamily="18" charset="0"/>
                        </a:rPr>
                        <m:t>𝑎</m:t>
                      </m:r>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h</m:t>
                          </m:r>
                        </m:e>
                        <m:sub>
                          <m:r>
                            <a:rPr lang="en-US" sz="2400" i="1" smtClean="0">
                              <a:latin typeface="Cambria Math" panose="02040503050406030204" pitchFamily="18" charset="0"/>
                            </a:rPr>
                            <m:t>00</m:t>
                          </m:r>
                        </m:sub>
                      </m:sSub>
                      <m:d>
                        <m:dPr>
                          <m:ctrlPr>
                            <a:rPr lang="en-US" sz="2400" i="1" smtClean="0">
                              <a:latin typeface="Cambria Math" panose="02040503050406030204" pitchFamily="18" charset="0"/>
                            </a:rPr>
                          </m:ctrlPr>
                        </m:dPr>
                        <m:e>
                          <m:r>
                            <a:rPr lang="en-AU" sz="2400" i="1" smtClean="0">
                              <a:latin typeface="Cambria Math" panose="02040503050406030204" pitchFamily="18" charset="0"/>
                            </a:rPr>
                            <m:t>𝑥</m:t>
                          </m:r>
                        </m:e>
                      </m:d>
                      <m:r>
                        <a:rPr lang="en-US" sz="2400" i="1">
                          <a:latin typeface="Cambria Math" panose="02040503050406030204" pitchFamily="18" charset="0"/>
                        </a:rPr>
                        <m:t>+</m:t>
                      </m:r>
                      <m:r>
                        <a:rPr lang="en-US" sz="2400" i="1">
                          <a:latin typeface="Cambria Math" panose="02040503050406030204" pitchFamily="18" charset="0"/>
                        </a:rPr>
                        <m:t>𝜔</m:t>
                      </m:r>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01</m:t>
                          </m:r>
                        </m:sub>
                      </m:sSub>
                      <m:d>
                        <m:dPr>
                          <m:ctrlPr>
                            <a:rPr lang="en-US" sz="2400" i="1">
                              <a:latin typeface="Cambria Math" panose="02040503050406030204" pitchFamily="18" charset="0"/>
                            </a:rPr>
                          </m:ctrlPr>
                        </m:dPr>
                        <m:e>
                          <m:r>
                            <a:rPr lang="en-AU" sz="2400" i="1">
                              <a:latin typeface="Cambria Math" panose="02040503050406030204" pitchFamily="18" charset="0"/>
                            </a:rPr>
                            <m:t>𝑥</m:t>
                          </m:r>
                        </m:e>
                      </m:d>
                      <m:r>
                        <a:rPr lang="en-US" sz="2400" i="1">
                          <a:latin typeface="Cambria Math" panose="02040503050406030204" pitchFamily="18" charset="0"/>
                        </a:rPr>
                        <m:t>+</m:t>
                      </m:r>
                      <m:sSub>
                        <m:sSubPr>
                          <m:ctrlPr>
                            <a:rPr lang="en-AU" sz="2400" i="1" smtClean="0">
                              <a:latin typeface="Cambria Math" panose="02040503050406030204" pitchFamily="18" charset="0"/>
                            </a:rPr>
                          </m:ctrlPr>
                        </m:sSubPr>
                        <m:e>
                          <m:r>
                            <a:rPr lang="en-AU" sz="2400" i="1" smtClean="0">
                              <a:latin typeface="Cambria Math" panose="02040503050406030204" pitchFamily="18" charset="0"/>
                            </a:rPr>
                            <m:t>𝑚</m:t>
                          </m:r>
                        </m:e>
                        <m:sub>
                          <m:r>
                            <a:rPr lang="en-AU" sz="2400" i="1" smtClean="0">
                              <a:latin typeface="Cambria Math" panose="02040503050406030204" pitchFamily="18" charset="0"/>
                            </a:rPr>
                            <m:t>0</m:t>
                          </m:r>
                        </m:sub>
                      </m:sSub>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smtClean="0">
                              <a:latin typeface="Cambria Math" panose="02040503050406030204" pitchFamily="18" charset="0"/>
                            </a:rPr>
                            <m:t>1</m:t>
                          </m:r>
                          <m:r>
                            <a:rPr lang="en-US" sz="2400" i="1">
                              <a:latin typeface="Cambria Math" panose="02040503050406030204" pitchFamily="18" charset="0"/>
                            </a:rPr>
                            <m:t>0</m:t>
                          </m:r>
                        </m:sub>
                      </m:sSub>
                      <m:d>
                        <m:dPr>
                          <m:ctrlPr>
                            <a:rPr lang="en-US" sz="2400" i="1">
                              <a:latin typeface="Cambria Math" panose="02040503050406030204" pitchFamily="18" charset="0"/>
                            </a:rPr>
                          </m:ctrlPr>
                        </m:dPr>
                        <m:e>
                          <m:r>
                            <a:rPr lang="en-AU" sz="2400" i="1" smtClean="0">
                              <a:latin typeface="Cambria Math" panose="02040503050406030204" pitchFamily="18" charset="0"/>
                            </a:rPr>
                            <m:t>𝑥</m:t>
                          </m:r>
                        </m:e>
                      </m:d>
                      <m:r>
                        <a:rPr lang="en-US" sz="2400" i="1" smtClean="0">
                          <a:latin typeface="Cambria Math" panose="02040503050406030204" pitchFamily="18" charset="0"/>
                        </a:rPr>
                        <m:t>+</m:t>
                      </m:r>
                      <m:sSub>
                        <m:sSubPr>
                          <m:ctrlPr>
                            <a:rPr lang="en-US" sz="2400" i="1" smtClean="0">
                              <a:latin typeface="Cambria Math" panose="02040503050406030204" pitchFamily="18" charset="0"/>
                            </a:rPr>
                          </m:ctrlPr>
                        </m:sSubPr>
                        <m:e>
                          <m:r>
                            <a:rPr lang="en-US" sz="2400" i="1" smtClean="0">
                              <a:latin typeface="Cambria Math" panose="02040503050406030204" pitchFamily="18" charset="0"/>
                            </a:rPr>
                            <m:t>𝑚</m:t>
                          </m:r>
                        </m:e>
                        <m:sub>
                          <m:r>
                            <a:rPr lang="en-US" sz="2400" i="1" smtClean="0">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smtClean="0">
                              <a:latin typeface="Cambria Math" panose="02040503050406030204" pitchFamily="18" charset="0"/>
                            </a:rPr>
                            <m:t>11</m:t>
                          </m:r>
                        </m:sub>
                      </m:sSub>
                      <m:d>
                        <m:dPr>
                          <m:ctrlPr>
                            <a:rPr lang="en-US" sz="2400" i="1">
                              <a:latin typeface="Cambria Math" panose="02040503050406030204" pitchFamily="18" charset="0"/>
                            </a:rPr>
                          </m:ctrlPr>
                        </m:dPr>
                        <m:e>
                          <m:r>
                            <a:rPr lang="en-AU" sz="2400" i="1" smtClean="0">
                              <a:latin typeface="Cambria Math" panose="02040503050406030204" pitchFamily="18" charset="0"/>
                            </a:rPr>
                            <m:t>𝑥</m:t>
                          </m:r>
                        </m:e>
                      </m:d>
                      <m:r>
                        <a:rPr lang="en-AU" sz="2400" i="1" smtClean="0">
                          <a:latin typeface="Cambria Math" panose="02040503050406030204" pitchFamily="18" charset="0"/>
                        </a:rPr>
                        <m:t>+</m:t>
                      </m:r>
                    </m:oMath>
                  </m:oMathPara>
                </a14:m>
                <a:endParaRPr lang="en-AU" sz="2400" dirty="0"/>
              </a:p>
              <a:p>
                <a:pPr algn="ctr"/>
                <a:endParaRPr lang="en-AU" sz="2400" dirty="0"/>
              </a:p>
              <a:p>
                <a:pPr algn="ctr"/>
                <a14:m>
                  <m:oMathPara xmlns:m="http://schemas.openxmlformats.org/officeDocument/2006/math">
                    <m:oMathParaPr>
                      <m:jc m:val="centerGroup"/>
                    </m:oMathParaPr>
                    <m:oMath xmlns:m="http://schemas.openxmlformats.org/officeDocument/2006/math">
                      <m:d>
                        <m:dPr>
                          <m:ctrlPr>
                            <a:rPr lang="en-AU" sz="2400" i="1" smtClean="0">
                              <a:latin typeface="Cambria Math" panose="02040503050406030204" pitchFamily="18" charset="0"/>
                            </a:rPr>
                          </m:ctrlPr>
                        </m:dPr>
                        <m:e>
                          <m:eqArr>
                            <m:eqArrPr>
                              <m:ctrlPr>
                                <a:rPr lang="en-AU" sz="2400" i="1">
                                  <a:latin typeface="Cambria Math" panose="02040503050406030204" pitchFamily="18" charset="0"/>
                                </a:rPr>
                              </m:ctrlPr>
                            </m:eqArrPr>
                            <m:e>
                              <m:eqArr>
                                <m:eqArrPr>
                                  <m:ctrlPr>
                                    <a:rPr lang="en-AU" sz="2400" i="1">
                                      <a:latin typeface="Cambria Math" panose="02040503050406030204" pitchFamily="18" charset="0"/>
                                    </a:rPr>
                                  </m:ctrlPr>
                                </m:eqArrPr>
                                <m:e>
                                  <m:eqArr>
                                    <m:eqArrPr>
                                      <m:ctrlPr>
                                        <a:rPr lang="en-AU" sz="2400" i="1">
                                          <a:latin typeface="Cambria Math" panose="02040503050406030204" pitchFamily="18" charset="0"/>
                                        </a:rPr>
                                      </m:ctrlPr>
                                    </m:eqArrPr>
                                    <m:e>
                                      <m:r>
                                        <a:rPr lang="en-AU" sz="2400" i="1" smtClean="0">
                                          <a:latin typeface="Cambria Math" panose="02040503050406030204" pitchFamily="18" charset="0"/>
                                        </a:rPr>
                                        <m:t>𝐼𝑅𝑆𝐴𝐷</m:t>
                                      </m:r>
                                      <m:r>
                                        <a:rPr lang="en-AU" sz="2400" i="1" smtClean="0">
                                          <a:latin typeface="Cambria Math" panose="02040503050406030204" pitchFamily="18" charset="0"/>
                                        </a:rPr>
                                        <m:t> (</m:t>
                                      </m:r>
                                      <m:r>
                                        <a:rPr lang="en-AU" sz="2400" i="1" smtClean="0">
                                          <a:latin typeface="Cambria Math" panose="02040503050406030204" pitchFamily="18" charset="0"/>
                                        </a:rPr>
                                        <m:t>𝑠</m:t>
                                      </m:r>
                                      <m:r>
                                        <a:rPr lang="en-AU" sz="2400" i="1" smtClean="0">
                                          <a:latin typeface="Cambria Math" panose="02040503050406030204" pitchFamily="18" charset="0"/>
                                        </a:rPr>
                                        <m:t>)</m:t>
                                      </m:r>
                                    </m:e>
                                    <m:e>
                                      <m:r>
                                        <a:rPr lang="en-AU" sz="2400" i="1" smtClean="0">
                                          <a:latin typeface="Cambria Math" panose="02040503050406030204" pitchFamily="18" charset="0"/>
                                        </a:rPr>
                                        <m:t>+</m:t>
                                      </m:r>
                                    </m:e>
                                  </m:eqArr>
                                </m:e>
                                <m:e>
                                  <m:r>
                                    <a:rPr lang="en-AU" sz="2400" i="1" smtClean="0">
                                      <a:latin typeface="Cambria Math" panose="02040503050406030204" pitchFamily="18" charset="0"/>
                                    </a:rPr>
                                    <m:t>𝑀𝑎𝑟𝑖𝑡𝑎𝑙</m:t>
                                  </m:r>
                                  <m:r>
                                    <a:rPr lang="en-AU" sz="2400" i="1" smtClean="0">
                                      <a:latin typeface="Cambria Math" panose="02040503050406030204" pitchFamily="18" charset="0"/>
                                    </a:rPr>
                                    <m:t> </m:t>
                                  </m:r>
                                  <m:r>
                                    <a:rPr lang="en-AU" sz="2400" i="1" smtClean="0">
                                      <a:latin typeface="Cambria Math" panose="02040503050406030204" pitchFamily="18" charset="0"/>
                                    </a:rPr>
                                    <m:t>𝑆𝑡𝑎𝑡𝑢𝑠</m:t>
                                  </m:r>
                                  <m:r>
                                    <a:rPr lang="en-AU" sz="2400" i="1" smtClean="0">
                                      <a:latin typeface="Cambria Math" panose="02040503050406030204" pitchFamily="18" charset="0"/>
                                    </a:rPr>
                                    <m:t> (</m:t>
                                  </m:r>
                                  <m:r>
                                    <a:rPr lang="en-AU" sz="2400" i="1" smtClean="0">
                                      <a:latin typeface="Cambria Math" panose="02040503050406030204" pitchFamily="18" charset="0"/>
                                    </a:rPr>
                                    <m:t>𝑚</m:t>
                                  </m:r>
                                  <m:r>
                                    <a:rPr lang="en-AU" sz="2400" i="1" smtClean="0">
                                      <a:latin typeface="Cambria Math" panose="02040503050406030204" pitchFamily="18" charset="0"/>
                                    </a:rPr>
                                    <m:t>)</m:t>
                                  </m:r>
                                </m:e>
                              </m:eqArr>
                            </m:e>
                            <m:e>
                              <m:r>
                                <a:rPr lang="en-AU" sz="2400" i="1" smtClean="0">
                                  <a:latin typeface="Cambria Math" panose="02040503050406030204" pitchFamily="18" charset="0"/>
                                </a:rPr>
                                <m:t>                                                                +                                                                </m:t>
                              </m:r>
                            </m:e>
                            <m:e>
                              <m:r>
                                <a:rPr lang="en-AU" sz="2400" i="1" smtClean="0">
                                  <a:latin typeface="Cambria Math" panose="02040503050406030204" pitchFamily="18" charset="0"/>
                                </a:rPr>
                                <m:t>𝐼𝑛𝑐𝑜𝑚𝑒</m:t>
                              </m:r>
                              <m:r>
                                <a:rPr lang="en-AU" sz="2400" i="1" smtClean="0">
                                  <a:latin typeface="Cambria Math" panose="02040503050406030204" pitchFamily="18" charset="0"/>
                                </a:rPr>
                                <m:t> (</m:t>
                              </m:r>
                              <m:r>
                                <a:rPr lang="en-AU" sz="2400" i="1" smtClean="0">
                                  <a:latin typeface="Cambria Math" panose="02040503050406030204" pitchFamily="18" charset="0"/>
                                </a:rPr>
                                <m:t>𝑖</m:t>
                              </m:r>
                              <m:r>
                                <a:rPr lang="en-AU" sz="2400" i="1" smtClean="0">
                                  <a:latin typeface="Cambria Math" panose="02040503050406030204" pitchFamily="18" charset="0"/>
                                </a:rPr>
                                <m:t>)</m:t>
                              </m:r>
                            </m:e>
                            <m:e>
                              <m:r>
                                <a:rPr lang="en-AU" sz="2400" i="1" smtClean="0">
                                  <a:latin typeface="Cambria Math" panose="02040503050406030204" pitchFamily="18" charset="0"/>
                                </a:rPr>
                                <m:t>+</m:t>
                              </m:r>
                            </m:e>
                            <m:e>
                              <m:r>
                                <a:rPr lang="en-AU" sz="2400" i="1" smtClean="0">
                                  <a:latin typeface="Cambria Math" panose="02040503050406030204" pitchFamily="18" charset="0"/>
                                </a:rPr>
                                <m:t>𝐻</m:t>
                              </m:r>
                              <m:r>
                                <a:rPr lang="en-AU" sz="2400" i="1">
                                  <a:latin typeface="Cambria Math" panose="02040503050406030204" pitchFamily="18" charset="0"/>
                                </a:rPr>
                                <m:t>𝑜𝑚𝑒𝑤𝑜𝑛𝑒𝑟</m:t>
                              </m:r>
                              <m:r>
                                <a:rPr lang="en-AU" sz="2400" i="1" smtClean="0">
                                  <a:latin typeface="Cambria Math" panose="02040503050406030204" pitchFamily="18" charset="0"/>
                                </a:rPr>
                                <m:t>𝑠h𝑖𝑝</m:t>
                              </m:r>
                              <m:r>
                                <a:rPr lang="en-AU" sz="2400" i="1" smtClean="0">
                                  <a:latin typeface="Cambria Math" panose="02040503050406030204" pitchFamily="18" charset="0"/>
                                </a:rPr>
                                <m:t> (</m:t>
                              </m:r>
                              <m:r>
                                <a:rPr lang="en-AU" sz="2400" i="1" smtClean="0">
                                  <a:latin typeface="Cambria Math" panose="02040503050406030204" pitchFamily="18" charset="0"/>
                                </a:rPr>
                                <m:t>h</m:t>
                              </m:r>
                              <m:r>
                                <a:rPr lang="en-AU" sz="2400" i="1" smtClean="0">
                                  <a:latin typeface="Cambria Math" panose="02040503050406030204" pitchFamily="18" charset="0"/>
                                </a:rPr>
                                <m:t>)</m:t>
                              </m:r>
                            </m:e>
                          </m:eqArr>
                        </m:e>
                      </m:d>
                      <m:r>
                        <a:rPr lang="en-AU" sz="240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h</m:t>
                          </m:r>
                        </m:e>
                        <m:sub>
                          <m:r>
                            <a:rPr lang="en-US" sz="2400" i="1">
                              <a:latin typeface="Cambria Math" panose="02040503050406030204" pitchFamily="18" charset="0"/>
                            </a:rPr>
                            <m:t>00</m:t>
                          </m:r>
                        </m:sub>
                      </m:sSub>
                      <m:d>
                        <m:dPr>
                          <m:ctrlPr>
                            <a:rPr lang="en-US" sz="2400" i="1">
                              <a:latin typeface="Cambria Math" panose="02040503050406030204" pitchFamily="18" charset="0"/>
                            </a:rPr>
                          </m:ctrlPr>
                        </m:dPr>
                        <m:e>
                          <m:r>
                            <a:rPr lang="en-AU" sz="2400" i="1">
                              <a:latin typeface="Cambria Math" panose="02040503050406030204" pitchFamily="18" charset="0"/>
                            </a:rPr>
                            <m:t>𝑥</m:t>
                          </m:r>
                        </m:e>
                      </m:d>
                    </m:oMath>
                  </m:oMathPara>
                </a14:m>
                <a:endParaRPr lang="en-AU" sz="2400" dirty="0"/>
              </a:p>
              <a:p>
                <a:pPr algn="ctr"/>
                <a:endParaRPr lang="en-AU" sz="2400" dirty="0"/>
              </a:p>
              <a:p>
                <a:pPr algn="ctr"/>
                <a:endParaRPr lang="en-AU" sz="2400" dirty="0"/>
              </a:p>
              <a:p>
                <a:pPr algn="ctr"/>
                <a:endParaRPr lang="en-AU" sz="2400" dirty="0"/>
              </a:p>
              <a:p>
                <a:pPr algn="ctr"/>
                <a:endParaRPr lang="en-AU" sz="2400" dirty="0"/>
              </a:p>
            </p:txBody>
          </p:sp>
        </mc:Choice>
        <mc:Fallback xmlns="">
          <p:sp>
            <p:nvSpPr>
              <p:cNvPr id="5" name="Content Placeholder 4">
                <a:extLst>
                  <a:ext uri="{FF2B5EF4-FFF2-40B4-BE49-F238E27FC236}">
                    <a16:creationId xmlns:a16="http://schemas.microsoft.com/office/drawing/2014/main" id="{D4E2FB58-449F-1F78-1592-62A36D981EF4}"/>
                  </a:ext>
                </a:extLst>
              </p:cNvPr>
              <p:cNvSpPr txBox="1">
                <a:spLocks noRot="1" noChangeAspect="1" noMove="1" noResize="1" noEditPoints="1" noAdjustHandles="1" noChangeArrowheads="1" noChangeShapeType="1" noTextEdit="1"/>
              </p:cNvSpPr>
              <p:nvPr/>
            </p:nvSpPr>
            <p:spPr>
              <a:xfrm>
                <a:off x="838200" y="1085890"/>
                <a:ext cx="11353800" cy="4282884"/>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68934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Medical Variables</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02</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451457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5082A-BE62-DAA7-659C-B833E10C4A0D}"/>
              </a:ext>
            </a:extLst>
          </p:cNvPr>
          <p:cNvSpPr>
            <a:spLocks noGrp="1"/>
          </p:cNvSpPr>
          <p:nvPr>
            <p:ph type="title"/>
          </p:nvPr>
        </p:nvSpPr>
        <p:spPr/>
        <p:txBody>
          <a:bodyPr/>
          <a:lstStyle/>
          <a:p>
            <a:pPr>
              <a:tabLst>
                <a:tab pos="973138" algn="l"/>
              </a:tabLst>
            </a:pPr>
            <a:r>
              <a:rPr lang="en-US" sz="3200" dirty="0">
                <a:solidFill>
                  <a:schemeClr val="accent1"/>
                </a:solidFill>
              </a:rPr>
              <a:t>Information Leakage in MBS/PBS Variables</a:t>
            </a:r>
          </a:p>
        </p:txBody>
      </p:sp>
      <p:sp>
        <p:nvSpPr>
          <p:cNvPr id="4" name="Slide Number Placeholder 3">
            <a:extLst>
              <a:ext uri="{FF2B5EF4-FFF2-40B4-BE49-F238E27FC236}">
                <a16:creationId xmlns:a16="http://schemas.microsoft.com/office/drawing/2014/main" id="{BA0413B8-FB47-E4C3-8B61-0655E91C6C76}"/>
              </a:ext>
            </a:extLst>
          </p:cNvPr>
          <p:cNvSpPr>
            <a:spLocks noGrp="1"/>
          </p:cNvSpPr>
          <p:nvPr>
            <p:ph type="sldNum" sz="quarter" idx="12"/>
          </p:nvPr>
        </p:nvSpPr>
        <p:spPr/>
        <p:txBody>
          <a:bodyPr/>
          <a:lstStyle/>
          <a:p>
            <a:fld id="{741AFF56-1126-4107-9C02-BC0EFBF16431}" type="slidenum">
              <a:rPr lang="en-GB" smtClean="0"/>
              <a:t>13</a:t>
            </a:fld>
            <a:endParaRPr lang="en-GB"/>
          </a:p>
        </p:txBody>
      </p:sp>
      <p:pic>
        <p:nvPicPr>
          <p:cNvPr id="5" name="Picture 4" descr="A graph of a number of people&#10;&#10;Description automatically generated with medium confidence">
            <a:extLst>
              <a:ext uri="{FF2B5EF4-FFF2-40B4-BE49-F238E27FC236}">
                <a16:creationId xmlns:a16="http://schemas.microsoft.com/office/drawing/2014/main" id="{7B41C174-975E-6BA6-E250-4C38A1BBBE64}"/>
              </a:ext>
            </a:extLst>
          </p:cNvPr>
          <p:cNvPicPr>
            <a:picLocks noChangeAspect="1"/>
          </p:cNvPicPr>
          <p:nvPr/>
        </p:nvPicPr>
        <p:blipFill>
          <a:blip r:embed="rId2"/>
          <a:stretch>
            <a:fillRect/>
          </a:stretch>
        </p:blipFill>
        <p:spPr>
          <a:xfrm>
            <a:off x="361887" y="1321405"/>
            <a:ext cx="9211533" cy="3861736"/>
          </a:xfrm>
          <a:prstGeom prst="rect">
            <a:avLst/>
          </a:prstGeom>
        </p:spPr>
      </p:pic>
      <p:sp>
        <p:nvSpPr>
          <p:cNvPr id="6" name="TextBox 5">
            <a:extLst>
              <a:ext uri="{FF2B5EF4-FFF2-40B4-BE49-F238E27FC236}">
                <a16:creationId xmlns:a16="http://schemas.microsoft.com/office/drawing/2014/main" id="{CDE734E0-ED90-0674-BA6F-32439601A251}"/>
              </a:ext>
            </a:extLst>
          </p:cNvPr>
          <p:cNvSpPr txBox="1"/>
          <p:nvPr/>
        </p:nvSpPr>
        <p:spPr>
          <a:xfrm>
            <a:off x="4642338" y="682631"/>
            <a:ext cx="4116504" cy="369332"/>
          </a:xfrm>
          <a:prstGeom prst="rect">
            <a:avLst/>
          </a:prstGeom>
          <a:noFill/>
        </p:spPr>
        <p:txBody>
          <a:bodyPr wrap="square" rtlCol="0">
            <a:spAutoFit/>
          </a:bodyPr>
          <a:lstStyle/>
          <a:p>
            <a:r>
              <a:rPr lang="en-US" dirty="0">
                <a:solidFill>
                  <a:schemeClr val="bg1">
                    <a:lumMod val="65000"/>
                  </a:schemeClr>
                </a:solidFill>
              </a:rPr>
              <a:t>Total number of units supplied </a:t>
            </a:r>
          </a:p>
        </p:txBody>
      </p:sp>
      <p:cxnSp>
        <p:nvCxnSpPr>
          <p:cNvPr id="7" name="Straight Arrow Connector 6">
            <a:extLst>
              <a:ext uri="{FF2B5EF4-FFF2-40B4-BE49-F238E27FC236}">
                <a16:creationId xmlns:a16="http://schemas.microsoft.com/office/drawing/2014/main" id="{8F365052-24DE-82FF-2DA3-8B2A0C055DAE}"/>
              </a:ext>
            </a:extLst>
          </p:cNvPr>
          <p:cNvCxnSpPr>
            <a:cxnSpLocks/>
            <a:stCxn id="6" idx="2"/>
            <a:endCxn id="8" idx="7"/>
          </p:cNvCxnSpPr>
          <p:nvPr/>
        </p:nvCxnSpPr>
        <p:spPr>
          <a:xfrm flipH="1">
            <a:off x="5160233" y="1051963"/>
            <a:ext cx="1540357" cy="223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E15C199-9021-B994-D4DE-304E9D102A8F}"/>
              </a:ext>
            </a:extLst>
          </p:cNvPr>
          <p:cNvSpPr/>
          <p:nvPr/>
        </p:nvSpPr>
        <p:spPr>
          <a:xfrm>
            <a:off x="3464169" y="1169938"/>
            <a:ext cx="1987062" cy="71974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4F875B6-7DBC-A0F2-2A54-A28608142E1E}"/>
              </a:ext>
            </a:extLst>
          </p:cNvPr>
          <p:cNvSpPr txBox="1"/>
          <p:nvPr/>
        </p:nvSpPr>
        <p:spPr>
          <a:xfrm>
            <a:off x="8028780" y="4831140"/>
            <a:ext cx="3647020" cy="1569660"/>
          </a:xfrm>
          <a:prstGeom prst="rect">
            <a:avLst/>
          </a:prstGeom>
          <a:solidFill>
            <a:schemeClr val="accent1">
              <a:lumMod val="20000"/>
              <a:lumOff val="80000"/>
            </a:schemeClr>
          </a:solidFill>
        </p:spPr>
        <p:txBody>
          <a:bodyPr wrap="square">
            <a:spAutoFit/>
          </a:bodyPr>
          <a:lstStyle/>
          <a:p>
            <a:r>
              <a:rPr lang="en-US" sz="2400" dirty="0"/>
              <a:t>Potential solutions:</a:t>
            </a:r>
          </a:p>
          <a:p>
            <a:r>
              <a:rPr lang="en-US" sz="2400" dirty="0"/>
              <a:t>1. Use lagged variables</a:t>
            </a:r>
          </a:p>
          <a:p>
            <a:r>
              <a:rPr lang="en-US" sz="2400" dirty="0"/>
              <a:t>2. Converting to indicator variables</a:t>
            </a:r>
          </a:p>
        </p:txBody>
      </p:sp>
    </p:spTree>
    <p:extLst>
      <p:ext uri="{BB962C8B-B14F-4D97-AF65-F5344CB8AC3E}">
        <p14:creationId xmlns:p14="http://schemas.microsoft.com/office/powerpoint/2010/main" val="6854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CE9E-FFF7-0040-5AA4-29C8F5372D4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0D5C17-4ADA-AF3B-A574-54EFAB9B4A89}"/>
              </a:ext>
            </a:extLst>
          </p:cNvPr>
          <p:cNvSpPr>
            <a:spLocks noGrp="1"/>
          </p:cNvSpPr>
          <p:nvPr>
            <p:ph type="sldNum" sz="quarter" idx="12"/>
          </p:nvPr>
        </p:nvSpPr>
        <p:spPr/>
        <p:txBody>
          <a:bodyPr/>
          <a:lstStyle/>
          <a:p>
            <a:fld id="{009375D7-070A-4959-9224-FB5E66F2B1B3}" type="slidenum">
              <a:rPr lang="en-AU" smtClean="0"/>
              <a:t>14</a:t>
            </a:fld>
            <a:endParaRPr lang="en-AU"/>
          </a:p>
        </p:txBody>
      </p:sp>
      <p:sp>
        <p:nvSpPr>
          <p:cNvPr id="11" name="TextBox 10">
            <a:extLst>
              <a:ext uri="{FF2B5EF4-FFF2-40B4-BE49-F238E27FC236}">
                <a16:creationId xmlns:a16="http://schemas.microsoft.com/office/drawing/2014/main" id="{3AC6723B-569F-7B61-39FF-4DC5A9CA3EB1}"/>
              </a:ext>
            </a:extLst>
          </p:cNvPr>
          <p:cNvSpPr txBox="1"/>
          <p:nvPr/>
        </p:nvSpPr>
        <p:spPr>
          <a:xfrm>
            <a:off x="7623544" y="6494042"/>
            <a:ext cx="6103088" cy="369332"/>
          </a:xfrm>
          <a:prstGeom prst="rect">
            <a:avLst/>
          </a:prstGeom>
          <a:noFill/>
        </p:spPr>
        <p:txBody>
          <a:bodyPr wrap="square">
            <a:spAutoFit/>
          </a:bodyPr>
          <a:lstStyle/>
          <a:p>
            <a:r>
              <a:rPr lang="en-US" baseline="30000" dirty="0"/>
              <a:t>1</a:t>
            </a:r>
            <a:r>
              <a:rPr lang="en-US" dirty="0"/>
              <a:t>https://</a:t>
            </a:r>
            <a:r>
              <a:rPr lang="en-US" dirty="0" err="1"/>
              <a:t>www.migraine.org.au</a:t>
            </a:r>
            <a:r>
              <a:rPr lang="en-US" dirty="0"/>
              <a:t>/</a:t>
            </a:r>
            <a:r>
              <a:rPr lang="en-US" dirty="0" err="1"/>
              <a:t>beta_blockers</a:t>
            </a:r>
            <a:endParaRPr lang="en-US" dirty="0"/>
          </a:p>
        </p:txBody>
      </p:sp>
      <p:sp>
        <p:nvSpPr>
          <p:cNvPr id="4" name="Title 3">
            <a:extLst>
              <a:ext uri="{FF2B5EF4-FFF2-40B4-BE49-F238E27FC236}">
                <a16:creationId xmlns:a16="http://schemas.microsoft.com/office/drawing/2014/main" id="{6EBBFA5B-CC76-9350-47D8-B90B3E7F2006}"/>
              </a:ext>
            </a:extLst>
          </p:cNvPr>
          <p:cNvSpPr>
            <a:spLocks noGrp="1"/>
          </p:cNvSpPr>
          <p:nvPr>
            <p:ph type="title"/>
          </p:nvPr>
        </p:nvSpPr>
        <p:spPr/>
        <p:txBody>
          <a:bodyPr/>
          <a:lstStyle/>
          <a:p>
            <a:r>
              <a:rPr lang="en-US" dirty="0"/>
              <a:t> </a:t>
            </a:r>
          </a:p>
        </p:txBody>
      </p:sp>
      <p:pic>
        <p:nvPicPr>
          <p:cNvPr id="8194" name="Picture 2" descr="Medical variables summary presentation slide">
            <a:extLst>
              <a:ext uri="{FF2B5EF4-FFF2-40B4-BE49-F238E27FC236}">
                <a16:creationId xmlns:a16="http://schemas.microsoft.com/office/drawing/2014/main" id="{ECAC10F1-DDCF-076B-895B-842E0BF86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12185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398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F03CE9E-FFF7-0040-5AA4-29C8F5372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F0F32-3303-9AF9-9EE7-DC8CDC0A848A}"/>
              </a:ext>
            </a:extLst>
          </p:cNvPr>
          <p:cNvSpPr>
            <a:spLocks noGrp="1"/>
          </p:cNvSpPr>
          <p:nvPr>
            <p:ph type="title"/>
          </p:nvPr>
        </p:nvSpPr>
        <p:spPr>
          <a:xfrm>
            <a:off x="318999" y="238573"/>
            <a:ext cx="11554001" cy="1016070"/>
          </a:xfrm>
        </p:spPr>
        <p:txBody>
          <a:bodyPr/>
          <a:lstStyle/>
          <a:p>
            <a:r>
              <a:rPr lang="en-US" dirty="0">
                <a:solidFill>
                  <a:schemeClr val="accent1"/>
                </a:solidFill>
              </a:rPr>
              <a:t>Medical variables: </a:t>
            </a:r>
            <a:r>
              <a:rPr lang="en-US" dirty="0" err="1">
                <a:solidFill>
                  <a:schemeClr val="accent1"/>
                </a:solidFill>
              </a:rPr>
              <a:t>Summarised</a:t>
            </a:r>
            <a:endParaRPr lang="en-US" dirty="0">
              <a:solidFill>
                <a:schemeClr val="accent1"/>
              </a:solidFill>
            </a:endParaRPr>
          </a:p>
        </p:txBody>
      </p:sp>
      <p:sp>
        <p:nvSpPr>
          <p:cNvPr id="5" name="Slide Number Placeholder 4">
            <a:extLst>
              <a:ext uri="{FF2B5EF4-FFF2-40B4-BE49-F238E27FC236}">
                <a16:creationId xmlns:a16="http://schemas.microsoft.com/office/drawing/2014/main" id="{0B0D5C17-4ADA-AF3B-A574-54EFAB9B4A89}"/>
              </a:ext>
            </a:extLst>
          </p:cNvPr>
          <p:cNvSpPr>
            <a:spLocks noGrp="1"/>
          </p:cNvSpPr>
          <p:nvPr>
            <p:ph type="sldNum" sz="quarter" idx="12"/>
          </p:nvPr>
        </p:nvSpPr>
        <p:spPr/>
        <p:txBody>
          <a:bodyPr/>
          <a:lstStyle/>
          <a:p>
            <a:fld id="{009375D7-070A-4959-9224-FB5E66F2B1B3}" type="slidenum">
              <a:rPr lang="en-AU" smtClean="0"/>
              <a:t>15</a:t>
            </a:fld>
            <a:endParaRPr lang="en-AU"/>
          </a:p>
        </p:txBody>
      </p:sp>
      <p:sp>
        <p:nvSpPr>
          <p:cNvPr id="7" name="TextBox 6">
            <a:extLst>
              <a:ext uri="{FF2B5EF4-FFF2-40B4-BE49-F238E27FC236}">
                <a16:creationId xmlns:a16="http://schemas.microsoft.com/office/drawing/2014/main" id="{D47FE608-9011-9528-0776-48DC5A80941F}"/>
              </a:ext>
            </a:extLst>
          </p:cNvPr>
          <p:cNvSpPr txBox="1"/>
          <p:nvPr/>
        </p:nvSpPr>
        <p:spPr>
          <a:xfrm>
            <a:off x="6507127" y="107485"/>
            <a:ext cx="5365873" cy="2677656"/>
          </a:xfrm>
          <a:prstGeom prst="rect">
            <a:avLst/>
          </a:prstGeom>
          <a:solidFill>
            <a:schemeClr val="accent1">
              <a:lumMod val="40000"/>
              <a:lumOff val="60000"/>
            </a:schemeClr>
          </a:solidFill>
          <a:ln>
            <a:solidFill>
              <a:schemeClr val="accent1"/>
            </a:solidFill>
          </a:ln>
        </p:spPr>
        <p:txBody>
          <a:bodyPr wrap="square" rtlCol="0">
            <a:spAutoFit/>
          </a:bodyPr>
          <a:lstStyle/>
          <a:p>
            <a:r>
              <a:rPr lang="en-US" sz="2800" b="1" dirty="0"/>
              <a:t>Benefits</a:t>
            </a:r>
            <a:r>
              <a:rPr lang="en-US" sz="2800" dirty="0"/>
              <a:t> </a:t>
            </a:r>
          </a:p>
          <a:p>
            <a:pPr marL="342900" indent="-342900">
              <a:buAutoNum type="arabicPeriod"/>
            </a:pPr>
            <a:r>
              <a:rPr lang="en-US" sz="2800" dirty="0"/>
              <a:t>Interpretable </a:t>
            </a:r>
          </a:p>
          <a:p>
            <a:pPr marL="342900" indent="-342900">
              <a:buAutoNum type="arabicPeriod"/>
            </a:pPr>
            <a:r>
              <a:rPr lang="en-US" sz="2800" dirty="0"/>
              <a:t>Individuals will be able to provide information</a:t>
            </a:r>
          </a:p>
          <a:p>
            <a:pPr marL="342900" indent="-342900">
              <a:buAutoNum type="arabicPeriod"/>
            </a:pPr>
            <a:r>
              <a:rPr lang="en-US" sz="2800" dirty="0"/>
              <a:t>Less privacy issues due to broader questions. </a:t>
            </a:r>
          </a:p>
        </p:txBody>
      </p:sp>
      <p:sp>
        <p:nvSpPr>
          <p:cNvPr id="8" name="TextBox 7">
            <a:extLst>
              <a:ext uri="{FF2B5EF4-FFF2-40B4-BE49-F238E27FC236}">
                <a16:creationId xmlns:a16="http://schemas.microsoft.com/office/drawing/2014/main" id="{AA91D3ED-7AD9-9020-8B45-9C51FCD52E4E}"/>
              </a:ext>
            </a:extLst>
          </p:cNvPr>
          <p:cNvSpPr txBox="1"/>
          <p:nvPr/>
        </p:nvSpPr>
        <p:spPr>
          <a:xfrm>
            <a:off x="6496102" y="2954612"/>
            <a:ext cx="5376898" cy="3539430"/>
          </a:xfrm>
          <a:prstGeom prst="rect">
            <a:avLst/>
          </a:prstGeom>
          <a:solidFill>
            <a:schemeClr val="accent1">
              <a:lumMod val="40000"/>
              <a:lumOff val="60000"/>
            </a:schemeClr>
          </a:solidFill>
          <a:ln>
            <a:solidFill>
              <a:schemeClr val="tx1"/>
            </a:solidFill>
          </a:ln>
        </p:spPr>
        <p:txBody>
          <a:bodyPr wrap="square" rtlCol="0">
            <a:spAutoFit/>
          </a:bodyPr>
          <a:lstStyle/>
          <a:p>
            <a:r>
              <a:rPr lang="en-US" sz="2800" b="1" dirty="0"/>
              <a:t>Disadvantages</a:t>
            </a:r>
            <a:r>
              <a:rPr lang="en-US" sz="2800" dirty="0"/>
              <a:t> </a:t>
            </a:r>
          </a:p>
          <a:p>
            <a:pPr marL="342900" indent="-342900">
              <a:buAutoNum type="arabicPeriod"/>
            </a:pPr>
            <a:r>
              <a:rPr lang="en-US" sz="2800" dirty="0"/>
              <a:t>May result in incorrect classification (beta blockers used for cardiac and migraines</a:t>
            </a:r>
            <a:r>
              <a:rPr lang="en-US" sz="2800" baseline="30000" dirty="0"/>
              <a:t>1</a:t>
            </a:r>
            <a:r>
              <a:rPr lang="en-US" sz="2800" dirty="0"/>
              <a:t>)</a:t>
            </a:r>
          </a:p>
          <a:p>
            <a:pPr marL="342900" indent="-342900">
              <a:buAutoNum type="arabicPeriod"/>
            </a:pPr>
            <a:r>
              <a:rPr lang="en-US" sz="2800" dirty="0"/>
              <a:t>Over-simplification: no intensity captured</a:t>
            </a:r>
          </a:p>
          <a:p>
            <a:pPr marL="342900" indent="-342900">
              <a:buAutoNum type="arabicPeriod"/>
            </a:pPr>
            <a:r>
              <a:rPr lang="en-US" sz="2800" dirty="0"/>
              <a:t>Due to data limitations more severe diseases aren’t included</a:t>
            </a:r>
          </a:p>
        </p:txBody>
      </p:sp>
      <p:sp>
        <p:nvSpPr>
          <p:cNvPr id="11" name="TextBox 10">
            <a:extLst>
              <a:ext uri="{FF2B5EF4-FFF2-40B4-BE49-F238E27FC236}">
                <a16:creationId xmlns:a16="http://schemas.microsoft.com/office/drawing/2014/main" id="{3AC6723B-569F-7B61-39FF-4DC5A9CA3EB1}"/>
              </a:ext>
            </a:extLst>
          </p:cNvPr>
          <p:cNvSpPr txBox="1"/>
          <p:nvPr/>
        </p:nvSpPr>
        <p:spPr>
          <a:xfrm>
            <a:off x="7623544" y="6494042"/>
            <a:ext cx="6103088" cy="369332"/>
          </a:xfrm>
          <a:prstGeom prst="rect">
            <a:avLst/>
          </a:prstGeom>
          <a:noFill/>
        </p:spPr>
        <p:txBody>
          <a:bodyPr wrap="square">
            <a:spAutoFit/>
          </a:bodyPr>
          <a:lstStyle/>
          <a:p>
            <a:r>
              <a:rPr lang="en-US" baseline="30000" dirty="0"/>
              <a:t>1</a:t>
            </a:r>
            <a:r>
              <a:rPr lang="en-US" dirty="0"/>
              <a:t>https://</a:t>
            </a:r>
            <a:r>
              <a:rPr lang="en-US" dirty="0" err="1"/>
              <a:t>www.migraine.org.au</a:t>
            </a:r>
            <a:r>
              <a:rPr lang="en-US" dirty="0"/>
              <a:t>/</a:t>
            </a:r>
            <a:r>
              <a:rPr lang="en-US" dirty="0" err="1"/>
              <a:t>beta_blockers</a:t>
            </a:r>
            <a:endParaRPr lang="en-US" dirty="0"/>
          </a:p>
        </p:txBody>
      </p:sp>
      <p:graphicFrame>
        <p:nvGraphicFramePr>
          <p:cNvPr id="12" name="Table 11">
            <a:extLst>
              <a:ext uri="{FF2B5EF4-FFF2-40B4-BE49-F238E27FC236}">
                <a16:creationId xmlns:a16="http://schemas.microsoft.com/office/drawing/2014/main" id="{169F3F57-AFD2-B21C-5708-C48DF3572D6F}"/>
              </a:ext>
            </a:extLst>
          </p:cNvPr>
          <p:cNvGraphicFramePr>
            <a:graphicFrameLocks noGrp="1"/>
          </p:cNvGraphicFramePr>
          <p:nvPr/>
        </p:nvGraphicFramePr>
        <p:xfrm>
          <a:off x="290039" y="920487"/>
          <a:ext cx="5108438" cy="5459290"/>
        </p:xfrm>
        <a:graphic>
          <a:graphicData uri="http://schemas.openxmlformats.org/drawingml/2006/table">
            <a:tbl>
              <a:tblPr firstRow="1" firstCol="1" bandRow="1">
                <a:tableStyleId>{5C22544A-7EE6-4342-B048-85BDC9FD1C3A}</a:tableStyleId>
              </a:tblPr>
              <a:tblGrid>
                <a:gridCol w="2279219">
                  <a:extLst>
                    <a:ext uri="{9D8B030D-6E8A-4147-A177-3AD203B41FA5}">
                      <a16:colId xmlns:a16="http://schemas.microsoft.com/office/drawing/2014/main" val="221623973"/>
                    </a:ext>
                  </a:extLst>
                </a:gridCol>
                <a:gridCol w="2829219">
                  <a:extLst>
                    <a:ext uri="{9D8B030D-6E8A-4147-A177-3AD203B41FA5}">
                      <a16:colId xmlns:a16="http://schemas.microsoft.com/office/drawing/2014/main" val="3416468409"/>
                    </a:ext>
                  </a:extLst>
                </a:gridCol>
              </a:tblGrid>
              <a:tr h="477388">
                <a:tc>
                  <a:txBody>
                    <a:bodyPr/>
                    <a:lstStyle/>
                    <a:p>
                      <a:pPr>
                        <a:lnSpc>
                          <a:spcPct val="107000"/>
                        </a:lnSpc>
                        <a:spcBef>
                          <a:spcPts val="600"/>
                        </a:spcBef>
                        <a:spcAft>
                          <a:spcPts val="600"/>
                        </a:spcAft>
                      </a:pPr>
                      <a:r>
                        <a:rPr lang="en-AU" sz="1800" kern="100" dirty="0">
                          <a:effectLst/>
                        </a:rPr>
                        <a:t>Medical Variable</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dirty="0">
                          <a:effectLst/>
                        </a:rPr>
                        <a:t>Actual Codes Used (ATC / MBS)</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4291969277"/>
                  </a:ext>
                </a:extLst>
              </a:tr>
              <a:tr h="721527">
                <a:tc>
                  <a:txBody>
                    <a:bodyPr/>
                    <a:lstStyle/>
                    <a:p>
                      <a:pPr>
                        <a:lnSpc>
                          <a:spcPct val="107000"/>
                        </a:lnSpc>
                        <a:spcBef>
                          <a:spcPts val="600"/>
                        </a:spcBef>
                        <a:spcAft>
                          <a:spcPts val="600"/>
                        </a:spcAft>
                      </a:pPr>
                      <a:r>
                        <a:rPr lang="en-AU" sz="1800" kern="100" dirty="0">
                          <a:effectLst/>
                        </a:rPr>
                        <a:t>Diabetes</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a:effectLst/>
                        </a:rPr>
                        <a:t>PBS ATC: A10 (Drugs used in Diabetes)</a:t>
                      </a:r>
                      <a:br>
                        <a:rPr lang="en-AU" sz="1800" kern="100">
                          <a:effectLst/>
                        </a:rPr>
                      </a:br>
                      <a:r>
                        <a:rPr lang="en-AU" sz="1800" kern="100">
                          <a:effectLst/>
                        </a:rPr>
                        <a:t>diab_mellitus_num</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591761147"/>
                  </a:ext>
                </a:extLst>
              </a:tr>
              <a:tr h="477388">
                <a:tc>
                  <a:txBody>
                    <a:bodyPr/>
                    <a:lstStyle/>
                    <a:p>
                      <a:pPr>
                        <a:lnSpc>
                          <a:spcPct val="107000"/>
                        </a:lnSpc>
                        <a:spcBef>
                          <a:spcPts val="600"/>
                        </a:spcBef>
                        <a:spcAft>
                          <a:spcPts val="600"/>
                        </a:spcAft>
                      </a:pPr>
                      <a:r>
                        <a:rPr lang="en-AU" sz="1800" kern="100">
                          <a:effectLst/>
                        </a:rPr>
                        <a:t>Parkinson’s Disease</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a:effectLst/>
                        </a:rPr>
                        <a:t>PBS ATC: N04 (Anti-Parkinson drugs)</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611129038"/>
                  </a:ext>
                </a:extLst>
              </a:tr>
              <a:tr h="259262">
                <a:tc>
                  <a:txBody>
                    <a:bodyPr/>
                    <a:lstStyle/>
                    <a:p>
                      <a:pPr>
                        <a:lnSpc>
                          <a:spcPct val="107000"/>
                        </a:lnSpc>
                        <a:spcBef>
                          <a:spcPts val="600"/>
                        </a:spcBef>
                        <a:spcAft>
                          <a:spcPts val="600"/>
                        </a:spcAft>
                      </a:pPr>
                      <a:r>
                        <a:rPr lang="en-AU" sz="1800" kern="100">
                          <a:effectLst/>
                        </a:rPr>
                        <a:t>Mental Health</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a:effectLst/>
                        </a:rPr>
                        <a:t>MBS: Mental_Health_num</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251720899"/>
                  </a:ext>
                </a:extLst>
              </a:tr>
              <a:tr h="965664">
                <a:tc>
                  <a:txBody>
                    <a:bodyPr/>
                    <a:lstStyle/>
                    <a:p>
                      <a:pPr>
                        <a:lnSpc>
                          <a:spcPct val="107000"/>
                        </a:lnSpc>
                        <a:spcBef>
                          <a:spcPts val="600"/>
                        </a:spcBef>
                        <a:spcAft>
                          <a:spcPts val="600"/>
                        </a:spcAft>
                      </a:pPr>
                      <a:r>
                        <a:rPr lang="en-AU" sz="1800" kern="100">
                          <a:effectLst/>
                        </a:rPr>
                        <a:t>Antithrombotic Use</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dirty="0">
                          <a:effectLst/>
                        </a:rPr>
                        <a:t>PBS ATC: B01AE, B01AF, or B01A (scripts/qty). (Antithrombotic agents)</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2904656351"/>
                  </a:ext>
                </a:extLst>
              </a:tr>
              <a:tr h="259262">
                <a:tc>
                  <a:txBody>
                    <a:bodyPr/>
                    <a:lstStyle/>
                    <a:p>
                      <a:pPr>
                        <a:lnSpc>
                          <a:spcPct val="107000"/>
                        </a:lnSpc>
                        <a:spcBef>
                          <a:spcPts val="600"/>
                        </a:spcBef>
                        <a:spcAft>
                          <a:spcPts val="600"/>
                        </a:spcAft>
                      </a:pPr>
                      <a:r>
                        <a:rPr lang="en-AU" sz="1800" kern="100">
                          <a:effectLst/>
                        </a:rPr>
                        <a:t>Pain Medication</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a:effectLst/>
                        </a:rPr>
                        <a:t>MBS: pain_med_num</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2081189040"/>
                  </a:ext>
                </a:extLst>
              </a:tr>
              <a:tr h="721527">
                <a:tc>
                  <a:txBody>
                    <a:bodyPr/>
                    <a:lstStyle/>
                    <a:p>
                      <a:pPr>
                        <a:lnSpc>
                          <a:spcPct val="107000"/>
                        </a:lnSpc>
                        <a:spcBef>
                          <a:spcPts val="600"/>
                        </a:spcBef>
                        <a:spcAft>
                          <a:spcPts val="600"/>
                        </a:spcAft>
                      </a:pPr>
                      <a:r>
                        <a:rPr lang="en-AU" sz="1800" kern="100">
                          <a:effectLst/>
                        </a:rPr>
                        <a:t>Cardiac Conditions</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dirty="0">
                          <a:effectLst/>
                        </a:rPr>
                        <a:t>PBS ATC: any of C07, C08, C09, C02A, C04, C05A, C01A- (_scripts or _qty).</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827487813"/>
                  </a:ext>
                </a:extLst>
              </a:tr>
              <a:tr h="259262">
                <a:tc>
                  <a:txBody>
                    <a:bodyPr/>
                    <a:lstStyle/>
                    <a:p>
                      <a:pPr>
                        <a:lnSpc>
                          <a:spcPct val="107000"/>
                        </a:lnSpc>
                        <a:spcBef>
                          <a:spcPts val="600"/>
                        </a:spcBef>
                        <a:spcAft>
                          <a:spcPts val="600"/>
                        </a:spcAft>
                      </a:pPr>
                      <a:r>
                        <a:rPr lang="en-AU" sz="1800" kern="100">
                          <a:effectLst/>
                        </a:rPr>
                        <a:t>Coronary Bypass</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a:effectLst/>
                        </a:rPr>
                        <a:t>MBS Items: cor_bypass_num</a:t>
                      </a:r>
                      <a:endParaRPr lang="en-AU" sz="1800" kern="10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375734077"/>
                  </a:ext>
                </a:extLst>
              </a:tr>
              <a:tr h="477388">
                <a:tc>
                  <a:txBody>
                    <a:bodyPr/>
                    <a:lstStyle/>
                    <a:p>
                      <a:pPr>
                        <a:lnSpc>
                          <a:spcPct val="107000"/>
                        </a:lnSpc>
                        <a:spcBef>
                          <a:spcPts val="600"/>
                        </a:spcBef>
                        <a:spcAft>
                          <a:spcPts val="600"/>
                        </a:spcAft>
                      </a:pPr>
                      <a:r>
                        <a:rPr lang="en-AU" sz="1800" kern="100" dirty="0">
                          <a:effectLst/>
                        </a:rPr>
                        <a:t>Lipid Disorders</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1800" kern="100" dirty="0">
                          <a:effectLst/>
                        </a:rPr>
                        <a:t>PBS ATC: C10 (Lipid modifying agents)</a:t>
                      </a:r>
                      <a:endParaRPr lang="en-AU" sz="18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848972812"/>
                  </a:ext>
                </a:extLst>
              </a:tr>
            </a:tbl>
          </a:graphicData>
        </a:graphic>
      </p:graphicFrame>
    </p:spTree>
    <p:extLst>
      <p:ext uri="{BB962C8B-B14F-4D97-AF65-F5344CB8AC3E}">
        <p14:creationId xmlns:p14="http://schemas.microsoft.com/office/powerpoint/2010/main" val="36167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different types of health&#10;&#10;Description automatically generated">
            <a:extLst>
              <a:ext uri="{FF2B5EF4-FFF2-40B4-BE49-F238E27FC236}">
                <a16:creationId xmlns:a16="http://schemas.microsoft.com/office/drawing/2014/main" id="{5520A0B5-E3C8-F18A-5D9B-38209AE62475}"/>
              </a:ext>
            </a:extLst>
          </p:cNvPr>
          <p:cNvPicPr>
            <a:picLocks/>
          </p:cNvPicPr>
          <p:nvPr/>
        </p:nvPicPr>
        <p:blipFill>
          <a:blip r:embed="rId2">
            <a:extLst>
              <a:ext uri="{28A0092B-C50C-407E-A947-70E740481C1C}">
                <a14:useLocalDpi xmlns:a14="http://schemas.microsoft.com/office/drawing/2010/main" val="0"/>
              </a:ext>
            </a:extLst>
          </a:blip>
          <a:stretch>
            <a:fillRect/>
          </a:stretch>
        </p:blipFill>
        <p:spPr bwMode="auto">
          <a:xfrm>
            <a:off x="120650" y="441325"/>
            <a:ext cx="11950700" cy="5975350"/>
          </a:xfrm>
          <a:prstGeom prst="rect">
            <a:avLst/>
          </a:prstGeom>
          <a:noFill/>
          <a:ln>
            <a:noFill/>
          </a:ln>
        </p:spPr>
      </p:pic>
      <p:sp>
        <p:nvSpPr>
          <p:cNvPr id="4" name="Slide Number Placeholder 3" hidden="1">
            <a:extLst>
              <a:ext uri="{FF2B5EF4-FFF2-40B4-BE49-F238E27FC236}">
                <a16:creationId xmlns:a16="http://schemas.microsoft.com/office/drawing/2014/main" id="{E9D24C64-9187-4E87-3F97-71F6B4CD5E45}"/>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16</a:t>
            </a:fld>
            <a:endParaRPr lang="en-GB"/>
          </a:p>
        </p:txBody>
      </p:sp>
    </p:spTree>
    <p:extLst>
      <p:ext uri="{BB962C8B-B14F-4D97-AF65-F5344CB8AC3E}">
        <p14:creationId xmlns:p14="http://schemas.microsoft.com/office/powerpoint/2010/main" val="201470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CFD9837-6B70-1C53-6DFF-DD3EEE5FDA37}"/>
              </a:ext>
            </a:extLst>
          </p:cNvPr>
          <p:cNvSpPr>
            <a:spLocks noGrp="1"/>
          </p:cNvSpPr>
          <p:nvPr>
            <p:ph type="title"/>
          </p:nvPr>
        </p:nvSpPr>
        <p:spPr>
          <a:xfrm>
            <a:off x="326849" y="288389"/>
            <a:ext cx="5403810" cy="1232435"/>
          </a:xfrm>
        </p:spPr>
        <p:txBody>
          <a:bodyPr/>
          <a:lstStyle/>
          <a:p>
            <a:r>
              <a:rPr lang="en-US" dirty="0"/>
              <a:t>Interaction between Medicare and Socio-economic Variables</a:t>
            </a:r>
          </a:p>
        </p:txBody>
      </p:sp>
      <p:sp>
        <p:nvSpPr>
          <p:cNvPr id="15" name="Content Placeholder 2">
            <a:extLst>
              <a:ext uri="{FF2B5EF4-FFF2-40B4-BE49-F238E27FC236}">
                <a16:creationId xmlns:a16="http://schemas.microsoft.com/office/drawing/2014/main" id="{48A5A66C-AAAE-E163-85DA-D80361CCE93B}"/>
              </a:ext>
            </a:extLst>
          </p:cNvPr>
          <p:cNvSpPr>
            <a:spLocks noGrp="1"/>
          </p:cNvSpPr>
          <p:nvPr>
            <p:ph idx="1"/>
          </p:nvPr>
        </p:nvSpPr>
        <p:spPr>
          <a:xfrm>
            <a:off x="8755693" y="304974"/>
            <a:ext cx="3125157" cy="1203325"/>
          </a:xfrm>
        </p:spPr>
        <p:txBody>
          <a:bodyPr/>
          <a:lstStyle/>
          <a:p>
            <a:endParaRPr lang="en-US" dirty="0"/>
          </a:p>
        </p:txBody>
      </p:sp>
      <p:sp>
        <p:nvSpPr>
          <p:cNvPr id="4" name="Slide Number Placeholder 3">
            <a:extLst>
              <a:ext uri="{FF2B5EF4-FFF2-40B4-BE49-F238E27FC236}">
                <a16:creationId xmlns:a16="http://schemas.microsoft.com/office/drawing/2014/main" id="{D282F924-1CF6-E85E-9E49-17BE020F19AD}"/>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17</a:t>
            </a:fld>
            <a:endParaRPr lang="en-GB"/>
          </a:p>
        </p:txBody>
      </p:sp>
      <p:pic>
        <p:nvPicPr>
          <p:cNvPr id="6" name="Content Placeholder 5" descr="A graph of different colored lines&#10;&#10;Description automatically generated">
            <a:extLst>
              <a:ext uri="{FF2B5EF4-FFF2-40B4-BE49-F238E27FC236}">
                <a16:creationId xmlns:a16="http://schemas.microsoft.com/office/drawing/2014/main" id="{51860AA8-DFD0-6F03-0F60-37E34A3F08C3}"/>
              </a:ext>
            </a:extLst>
          </p:cNvPr>
          <p:cNvPicPr>
            <a:picLocks noGrp="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352425" y="1728947"/>
            <a:ext cx="11528425" cy="4611367"/>
          </a:xfrm>
          <a:prstGeom prst="rect">
            <a:avLst/>
          </a:prstGeom>
          <a:noFill/>
          <a:ln>
            <a:noFill/>
          </a:ln>
        </p:spPr>
      </p:pic>
    </p:spTree>
    <p:extLst>
      <p:ext uri="{BB962C8B-B14F-4D97-AF65-F5344CB8AC3E}">
        <p14:creationId xmlns:p14="http://schemas.microsoft.com/office/powerpoint/2010/main" val="3547073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CFD9837-6B70-1C53-6DFF-DD3EEE5FDA37}"/>
              </a:ext>
            </a:extLst>
          </p:cNvPr>
          <p:cNvSpPr>
            <a:spLocks noGrp="1"/>
          </p:cNvSpPr>
          <p:nvPr>
            <p:ph type="title"/>
          </p:nvPr>
        </p:nvSpPr>
        <p:spPr>
          <a:xfrm>
            <a:off x="326849" y="300915"/>
            <a:ext cx="5403810" cy="1232435"/>
          </a:xfrm>
        </p:spPr>
        <p:txBody>
          <a:bodyPr anchor="t">
            <a:normAutofit/>
          </a:bodyPr>
          <a:lstStyle/>
          <a:p>
            <a:r>
              <a:rPr lang="en-US" sz="3000" dirty="0"/>
              <a:t>Interaction between Medicare and Socio-economic variables</a:t>
            </a:r>
          </a:p>
        </p:txBody>
      </p:sp>
      <p:sp>
        <p:nvSpPr>
          <p:cNvPr id="20" name="Content Placeholder 2">
            <a:extLst>
              <a:ext uri="{FF2B5EF4-FFF2-40B4-BE49-F238E27FC236}">
                <a16:creationId xmlns:a16="http://schemas.microsoft.com/office/drawing/2014/main" id="{01879EA4-B924-20C6-31CE-4432B05A5FEC}"/>
              </a:ext>
            </a:extLst>
          </p:cNvPr>
          <p:cNvSpPr>
            <a:spLocks noGrp="1"/>
          </p:cNvSpPr>
          <p:nvPr>
            <p:ph idx="1"/>
          </p:nvPr>
        </p:nvSpPr>
        <p:spPr>
          <a:xfrm>
            <a:off x="8755693" y="304974"/>
            <a:ext cx="3125157" cy="1203325"/>
          </a:xfrm>
        </p:spPr>
        <p:txBody>
          <a:bodyPr/>
          <a:lstStyle/>
          <a:p>
            <a:endParaRPr lang="en-US"/>
          </a:p>
        </p:txBody>
      </p:sp>
      <p:sp>
        <p:nvSpPr>
          <p:cNvPr id="4" name="Slide Number Placeholder 3">
            <a:extLst>
              <a:ext uri="{FF2B5EF4-FFF2-40B4-BE49-F238E27FC236}">
                <a16:creationId xmlns:a16="http://schemas.microsoft.com/office/drawing/2014/main" id="{D282F924-1CF6-E85E-9E49-17BE020F19AD}"/>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18</a:t>
            </a:fld>
            <a:endParaRPr lang="en-GB"/>
          </a:p>
        </p:txBody>
      </p:sp>
      <p:pic>
        <p:nvPicPr>
          <p:cNvPr id="12" name="Content Placeholder 11">
            <a:extLst>
              <a:ext uri="{FF2B5EF4-FFF2-40B4-BE49-F238E27FC236}">
                <a16:creationId xmlns:a16="http://schemas.microsoft.com/office/drawing/2014/main" id="{B495DD6F-50A4-F968-C15D-78B16432C1C8}"/>
              </a:ext>
            </a:extLst>
          </p:cNvPr>
          <p:cNvPicPr>
            <a:picLocks noGrp="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352425" y="1728947"/>
            <a:ext cx="11528425" cy="4611367"/>
          </a:xfrm>
          <a:prstGeom prst="rect">
            <a:avLst/>
          </a:prstGeom>
          <a:noFill/>
          <a:ln>
            <a:noFill/>
          </a:ln>
        </p:spPr>
      </p:pic>
    </p:spTree>
    <p:extLst>
      <p:ext uri="{BB962C8B-B14F-4D97-AF65-F5344CB8AC3E}">
        <p14:creationId xmlns:p14="http://schemas.microsoft.com/office/powerpoint/2010/main" val="1658758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CFD9837-6B70-1C53-6DFF-DD3EEE5FDA37}"/>
              </a:ext>
            </a:extLst>
          </p:cNvPr>
          <p:cNvSpPr>
            <a:spLocks noGrp="1"/>
          </p:cNvSpPr>
          <p:nvPr>
            <p:ph type="title"/>
          </p:nvPr>
        </p:nvSpPr>
        <p:spPr>
          <a:xfrm>
            <a:off x="326849" y="288389"/>
            <a:ext cx="5403810" cy="1232435"/>
          </a:xfrm>
        </p:spPr>
        <p:txBody>
          <a:bodyPr anchor="t">
            <a:normAutofit/>
          </a:bodyPr>
          <a:lstStyle/>
          <a:p>
            <a:r>
              <a:rPr lang="en-US" dirty="0"/>
              <a:t>Interaction between Medicare and Socio-economic variables</a:t>
            </a:r>
          </a:p>
        </p:txBody>
      </p:sp>
      <p:sp>
        <p:nvSpPr>
          <p:cNvPr id="20" name="Content Placeholder 2">
            <a:extLst>
              <a:ext uri="{FF2B5EF4-FFF2-40B4-BE49-F238E27FC236}">
                <a16:creationId xmlns:a16="http://schemas.microsoft.com/office/drawing/2014/main" id="{B418E72C-0491-2D67-9571-9EAF3A390918}"/>
              </a:ext>
            </a:extLst>
          </p:cNvPr>
          <p:cNvSpPr>
            <a:spLocks noGrp="1"/>
          </p:cNvSpPr>
          <p:nvPr>
            <p:ph idx="1"/>
          </p:nvPr>
        </p:nvSpPr>
        <p:spPr>
          <a:xfrm>
            <a:off x="8755693" y="304974"/>
            <a:ext cx="3125157" cy="1203325"/>
          </a:xfrm>
        </p:spPr>
        <p:txBody>
          <a:bodyPr/>
          <a:lstStyle/>
          <a:p>
            <a:endParaRPr lang="en-US"/>
          </a:p>
        </p:txBody>
      </p:sp>
      <p:sp>
        <p:nvSpPr>
          <p:cNvPr id="4" name="Slide Number Placeholder 3">
            <a:extLst>
              <a:ext uri="{FF2B5EF4-FFF2-40B4-BE49-F238E27FC236}">
                <a16:creationId xmlns:a16="http://schemas.microsoft.com/office/drawing/2014/main" id="{D282F924-1CF6-E85E-9E49-17BE020F19AD}"/>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19</a:t>
            </a:fld>
            <a:endParaRPr lang="en-GB"/>
          </a:p>
        </p:txBody>
      </p:sp>
      <p:pic>
        <p:nvPicPr>
          <p:cNvPr id="5" name="Content Placeholder 4" descr="A screenshot of a graph&#10;&#10;Description automatically generated">
            <a:extLst>
              <a:ext uri="{FF2B5EF4-FFF2-40B4-BE49-F238E27FC236}">
                <a16:creationId xmlns:a16="http://schemas.microsoft.com/office/drawing/2014/main" id="{8E95D6C3-6157-7EBB-42E6-DEE346D6D9ED}"/>
              </a:ext>
            </a:extLst>
          </p:cNvPr>
          <p:cNvPicPr>
            <a:picLocks noGrp="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352425" y="1728947"/>
            <a:ext cx="11528425" cy="4611367"/>
          </a:xfrm>
          <a:prstGeom prst="rect">
            <a:avLst/>
          </a:prstGeom>
          <a:noFill/>
          <a:ln>
            <a:noFill/>
          </a:ln>
        </p:spPr>
      </p:pic>
    </p:spTree>
    <p:extLst>
      <p:ext uri="{BB962C8B-B14F-4D97-AF65-F5344CB8AC3E}">
        <p14:creationId xmlns:p14="http://schemas.microsoft.com/office/powerpoint/2010/main" val="1649795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EC36-7E90-9121-2EAD-FD3E4DB0175B}"/>
              </a:ext>
            </a:extLst>
          </p:cNvPr>
          <p:cNvSpPr>
            <a:spLocks noGrp="1"/>
          </p:cNvSpPr>
          <p:nvPr>
            <p:ph type="title"/>
          </p:nvPr>
        </p:nvSpPr>
        <p:spPr/>
        <p:txBody>
          <a:bodyPr/>
          <a:lstStyle/>
          <a:p>
            <a:endParaRPr lang="en-US" dirty="0"/>
          </a:p>
        </p:txBody>
      </p:sp>
      <p:sp>
        <p:nvSpPr>
          <p:cNvPr id="3" name="Subtitle 2">
            <a:extLst>
              <a:ext uri="{FF2B5EF4-FFF2-40B4-BE49-F238E27FC236}">
                <a16:creationId xmlns:a16="http://schemas.microsoft.com/office/drawing/2014/main" id="{A4B2E7DA-333F-3902-D9AC-49238A05DF09}"/>
              </a:ext>
            </a:extLst>
          </p:cNvPr>
          <p:cNvSpPr>
            <a:spLocks noGrp="1"/>
          </p:cNvSpPr>
          <p:nvPr>
            <p:ph type="subTitle" idx="1"/>
          </p:nvPr>
        </p:nvSpPr>
        <p:spPr>
          <a:xfrm>
            <a:off x="529850" y="2994130"/>
            <a:ext cx="6445108" cy="1918111"/>
          </a:xfrm>
        </p:spPr>
        <p:txBody>
          <a:bodyPr/>
          <a:lstStyle/>
          <a:p>
            <a:r>
              <a:rPr lang="en-AU" b="0" i="0" u="none" strike="noStrike" dirty="0">
                <a:solidFill>
                  <a:srgbClr val="000000"/>
                </a:solidFill>
                <a:effectLst/>
              </a:rPr>
              <a:t>We acknowledge the traditional custodians of the lands and waters where we live and work.</a:t>
            </a:r>
            <a:br>
              <a:rPr lang="en-AU" b="0" i="0" u="none" strike="noStrike" dirty="0">
                <a:solidFill>
                  <a:srgbClr val="000000"/>
                </a:solidFill>
                <a:effectLst/>
              </a:rPr>
            </a:br>
            <a:r>
              <a:rPr lang="en-AU" b="0" i="0" u="none" strike="noStrike" dirty="0">
                <a:solidFill>
                  <a:srgbClr val="000000"/>
                </a:solidFill>
                <a:effectLst/>
              </a:rPr>
              <a:t>We pay our respects to Elders past and present.</a:t>
            </a:r>
          </a:p>
          <a:p>
            <a:endParaRPr lang="en-US" dirty="0"/>
          </a:p>
        </p:txBody>
      </p:sp>
    </p:spTree>
    <p:extLst>
      <p:ext uri="{BB962C8B-B14F-4D97-AF65-F5344CB8AC3E}">
        <p14:creationId xmlns:p14="http://schemas.microsoft.com/office/powerpoint/2010/main" val="2418440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Model</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03</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614644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6A19C35A-3B6E-22D3-EDE8-CDA94BB76466}"/>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21</a:t>
            </a:fld>
            <a:endParaRPr lang="en-GB"/>
          </a:p>
        </p:txBody>
      </p:sp>
      <p:pic>
        <p:nvPicPr>
          <p:cNvPr id="5122" name="Picture 2" descr="Modeling health dynamics for mortality prediction">
            <a:extLst>
              <a:ext uri="{FF2B5EF4-FFF2-40B4-BE49-F238E27FC236}">
                <a16:creationId xmlns:a16="http://schemas.microsoft.com/office/drawing/2014/main" id="{8732EE7F-D3E6-5B47-8D29-C3F5F80FD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88825" cy="685978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B5ED9047-4767-07A8-14DF-573B794DD411}"/>
                  </a:ext>
                </a:extLst>
              </p14:cNvPr>
              <p14:cNvContentPartPr/>
              <p14:nvPr/>
            </p14:nvContentPartPr>
            <p14:xfrm>
              <a:off x="3960463" y="2457231"/>
              <a:ext cx="360" cy="360"/>
            </p14:xfrm>
          </p:contentPart>
        </mc:Choice>
        <mc:Fallback xmlns="">
          <p:pic>
            <p:nvPicPr>
              <p:cNvPr id="3" name="Ink 2">
                <a:extLst>
                  <a:ext uri="{FF2B5EF4-FFF2-40B4-BE49-F238E27FC236}">
                    <a16:creationId xmlns:a16="http://schemas.microsoft.com/office/drawing/2014/main" id="{B5ED9047-4767-07A8-14DF-573B794DD411}"/>
                  </a:ext>
                </a:extLst>
              </p:cNvPr>
              <p:cNvPicPr/>
              <p:nvPr/>
            </p:nvPicPr>
            <p:blipFill>
              <a:blip r:embed="rId5"/>
              <a:stretch>
                <a:fillRect/>
              </a:stretch>
            </p:blipFill>
            <p:spPr>
              <a:xfrm>
                <a:off x="3954343" y="2451111"/>
                <a:ext cx="12600" cy="12600"/>
              </a:xfrm>
              <a:prstGeom prst="rect">
                <a:avLst/>
              </a:prstGeom>
            </p:spPr>
          </p:pic>
        </mc:Fallback>
      </mc:AlternateContent>
      <p:sp>
        <p:nvSpPr>
          <p:cNvPr id="10" name="Alternative Process 9">
            <a:extLst>
              <a:ext uri="{FF2B5EF4-FFF2-40B4-BE49-F238E27FC236}">
                <a16:creationId xmlns:a16="http://schemas.microsoft.com/office/drawing/2014/main" id="{940D30A9-56AE-2CCA-9B32-A027F270041A}"/>
              </a:ext>
            </a:extLst>
          </p:cNvPr>
          <p:cNvSpPr/>
          <p:nvPr/>
        </p:nvSpPr>
        <p:spPr>
          <a:xfrm>
            <a:off x="3690256" y="2457231"/>
            <a:ext cx="653143" cy="792155"/>
          </a:xfrm>
          <a:prstGeom prst="flowChartAlternateProcess">
            <a:avLst/>
          </a:prstGeom>
          <a:noFill/>
          <a:ln w="76200">
            <a:solidFill>
              <a:srgbClr val="FF0000"/>
            </a:solidFill>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319779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6A19C35A-3B6E-22D3-EDE8-CDA94BB76466}"/>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22</a:t>
            </a:fld>
            <a:endParaRPr lang="en-GB"/>
          </a:p>
        </p:txBody>
      </p:sp>
      <p:grpSp>
        <p:nvGrpSpPr>
          <p:cNvPr id="7" name="Group 6">
            <a:extLst>
              <a:ext uri="{FF2B5EF4-FFF2-40B4-BE49-F238E27FC236}">
                <a16:creationId xmlns:a16="http://schemas.microsoft.com/office/drawing/2014/main" id="{9880B523-1A3C-3C30-FD02-EE70FD36B704}"/>
              </a:ext>
            </a:extLst>
          </p:cNvPr>
          <p:cNvGrpSpPr/>
          <p:nvPr/>
        </p:nvGrpSpPr>
        <p:grpSpPr>
          <a:xfrm>
            <a:off x="121940" y="10"/>
            <a:ext cx="12191980" cy="6857990"/>
            <a:chOff x="121940" y="10"/>
            <a:chExt cx="12191980" cy="6857990"/>
          </a:xfrm>
        </p:grpSpPr>
        <p:pic>
          <p:nvPicPr>
            <p:cNvPr id="4098" name="Picture 2" descr="Health state transition model diagram">
              <a:extLst>
                <a:ext uri="{FF2B5EF4-FFF2-40B4-BE49-F238E27FC236}">
                  <a16:creationId xmlns:a16="http://schemas.microsoft.com/office/drawing/2014/main" id="{DA47917D-0B9E-74DE-6FC5-4C9C134F5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5730"/>
            <a:stretch>
              <a:fillRect/>
            </a:stretch>
          </p:blipFill>
          <p:spPr bwMode="auto">
            <a:xfrm>
              <a:off x="121940" y="10"/>
              <a:ext cx="12191980" cy="6857990"/>
            </a:xfrm>
            <a:prstGeom prst="rect">
              <a:avLst/>
            </a:prstGeom>
            <a:solidFill>
              <a:srgbClr val="FFFFFF"/>
            </a:solidFill>
          </p:spPr>
        </p:pic>
        <p:pic>
          <p:nvPicPr>
            <p:cNvPr id="6" name="Picture 5">
              <a:extLst>
                <a:ext uri="{FF2B5EF4-FFF2-40B4-BE49-F238E27FC236}">
                  <a16:creationId xmlns:a16="http://schemas.microsoft.com/office/drawing/2014/main" id="{AE67E7B7-FACF-B7AC-565A-9A250E6CC961}"/>
                </a:ext>
              </a:extLst>
            </p:cNvPr>
            <p:cNvPicPr>
              <a:picLocks noChangeAspect="1"/>
            </p:cNvPicPr>
            <p:nvPr/>
          </p:nvPicPr>
          <p:blipFill>
            <a:blip r:embed="rId4"/>
            <a:stretch>
              <a:fillRect/>
            </a:stretch>
          </p:blipFill>
          <p:spPr>
            <a:xfrm>
              <a:off x="5123604" y="5787384"/>
              <a:ext cx="586316" cy="602832"/>
            </a:xfrm>
            <a:prstGeom prst="rect">
              <a:avLst/>
            </a:prstGeom>
          </p:spPr>
        </p:pic>
      </p:grpSp>
    </p:spTree>
    <p:extLst>
      <p:ext uri="{BB962C8B-B14F-4D97-AF65-F5344CB8AC3E}">
        <p14:creationId xmlns:p14="http://schemas.microsoft.com/office/powerpoint/2010/main" val="2545693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hidden="1">
            <a:extLst>
              <a:ext uri="{FF2B5EF4-FFF2-40B4-BE49-F238E27FC236}">
                <a16:creationId xmlns:a16="http://schemas.microsoft.com/office/drawing/2014/main" id="{A9F5B4DB-6702-A787-59EF-8B0A9ECD7033}"/>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23</a:t>
            </a:fld>
            <a:endParaRPr lang="en-GB"/>
          </a:p>
        </p:txBody>
      </p:sp>
      <p:sp>
        <p:nvSpPr>
          <p:cNvPr id="8" name="Content Placeholder 7">
            <a:extLst>
              <a:ext uri="{FF2B5EF4-FFF2-40B4-BE49-F238E27FC236}">
                <a16:creationId xmlns:a16="http://schemas.microsoft.com/office/drawing/2014/main" id="{DB37CFE9-AA8F-239C-E180-5F6B0B45B21D}"/>
              </a:ext>
            </a:extLst>
          </p:cNvPr>
          <p:cNvSpPr>
            <a:spLocks noGrp="1"/>
          </p:cNvSpPr>
          <p:nvPr>
            <p:ph idx="1"/>
          </p:nvPr>
        </p:nvSpPr>
        <p:spPr/>
        <p:txBody>
          <a:bodyPr/>
          <a:lstStyle/>
          <a:p>
            <a:endParaRPr lang="en-US"/>
          </a:p>
        </p:txBody>
      </p:sp>
      <p:pic>
        <p:nvPicPr>
          <p:cNvPr id="5124" name="Picture 4" descr="Integrated model for health and mortality">
            <a:extLst>
              <a:ext uri="{FF2B5EF4-FFF2-40B4-BE49-F238E27FC236}">
                <a16:creationId xmlns:a16="http://schemas.microsoft.com/office/drawing/2014/main" id="{A490E1C3-65AC-D78B-40E1-BE007D3AB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0"/>
            <a:ext cx="114681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81BFC8CA-08A9-23C8-EC89-062765215953}"/>
              </a:ext>
            </a:extLst>
          </p:cNvPr>
          <p:cNvPicPr>
            <a:picLocks noChangeAspect="1"/>
          </p:cNvPicPr>
          <p:nvPr/>
        </p:nvPicPr>
        <p:blipFill>
          <a:blip r:embed="rId4"/>
          <a:stretch>
            <a:fillRect/>
          </a:stretch>
        </p:blipFill>
        <p:spPr>
          <a:xfrm>
            <a:off x="4169918" y="5637487"/>
            <a:ext cx="557530" cy="573235"/>
          </a:xfrm>
          <a:prstGeom prst="rect">
            <a:avLst/>
          </a:prstGeom>
        </p:spPr>
      </p:pic>
    </p:spTree>
    <p:extLst>
      <p:ext uri="{BB962C8B-B14F-4D97-AF65-F5344CB8AC3E}">
        <p14:creationId xmlns:p14="http://schemas.microsoft.com/office/powerpoint/2010/main" val="1575153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37A0CCD-E86C-6B81-DEE2-07EE066B5F23}"/>
              </a:ext>
            </a:extLst>
          </p:cNvPr>
          <p:cNvSpPr>
            <a:spLocks noGrp="1"/>
          </p:cNvSpPr>
          <p:nvPr>
            <p:ph type="title"/>
          </p:nvPr>
        </p:nvSpPr>
        <p:spPr>
          <a:xfrm>
            <a:off x="93726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Model Comparison</a:t>
            </a:r>
          </a:p>
        </p:txBody>
      </p:sp>
      <p:pic>
        <p:nvPicPr>
          <p:cNvPr id="6146" name="Picture 2" descr="Medical variables in mortality modelling comparison">
            <a:extLst>
              <a:ext uri="{FF2B5EF4-FFF2-40B4-BE49-F238E27FC236}">
                <a16:creationId xmlns:a16="http://schemas.microsoft.com/office/drawing/2014/main" id="{D1E89DEA-EC76-F164-3F14-EFAC221278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216526" y="888353"/>
            <a:ext cx="7612426" cy="5081293"/>
          </a:xfrm>
          <a:prstGeom prst="rect">
            <a:avLst/>
          </a:prstGeom>
          <a:noFill/>
          <a:extLst>
            <a:ext uri="{909E8E84-426E-40DD-AFC4-6F175D3DCCD1}">
              <a14:hiddenFill xmlns:a14="http://schemas.microsoft.com/office/drawing/2010/main">
                <a:solidFill>
                  <a:srgbClr val="FFFFFF"/>
                </a:solidFill>
              </a14:hiddenFill>
            </a:ext>
          </a:extLst>
        </p:spPr>
      </p:pic>
      <p:sp>
        <p:nvSpPr>
          <p:cNvPr id="15" name="Slide Number Placeholder 4">
            <a:extLst>
              <a:ext uri="{FF2B5EF4-FFF2-40B4-BE49-F238E27FC236}">
                <a16:creationId xmlns:a16="http://schemas.microsoft.com/office/drawing/2014/main" id="{4759F1A5-5F86-0ADC-80AA-11E73824B67B}"/>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741AFF56-1126-4107-9C02-BC0EFBF16431}" type="slidenum">
              <a:rPr lang="en-US" sz="1200">
                <a:solidFill>
                  <a:schemeClr val="tx1">
                    <a:alpha val="80000"/>
                  </a:schemeClr>
                </a:solidFill>
                <a:latin typeface="+mn-lt"/>
              </a:rPr>
              <a:pPr>
                <a:spcAft>
                  <a:spcPts val="600"/>
                </a:spcAft>
              </a:pPr>
              <a:t>24</a:t>
            </a:fld>
            <a:endParaRPr lang="en-US" sz="1200">
              <a:solidFill>
                <a:schemeClr val="tx1">
                  <a:alpha val="80000"/>
                </a:schemeClr>
              </a:solidFill>
              <a:latin typeface="+mn-lt"/>
            </a:endParaRPr>
          </a:p>
        </p:txBody>
      </p:sp>
    </p:spTree>
    <p:extLst>
      <p:ext uri="{BB962C8B-B14F-4D97-AF65-F5344CB8AC3E}">
        <p14:creationId xmlns:p14="http://schemas.microsoft.com/office/powerpoint/2010/main" val="1563899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How To Use the Model</a:t>
            </a:r>
            <a:br>
              <a:rPr lang="en-US" dirty="0"/>
            </a:br>
            <a:endParaRPr lang="en-US" dirty="0"/>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04</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1233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88523B1-410B-6A59-DB0A-DE7D00181BB9}"/>
              </a:ext>
            </a:extLst>
          </p:cNvPr>
          <p:cNvSpPr>
            <a:spLocks noGrp="1"/>
          </p:cNvSpPr>
          <p:nvPr>
            <p:ph type="title"/>
          </p:nvPr>
        </p:nvSpPr>
        <p:spPr>
          <a:xfrm>
            <a:off x="326849" y="300915"/>
            <a:ext cx="5403810" cy="1232435"/>
          </a:xfrm>
        </p:spPr>
        <p:txBody>
          <a:bodyPr/>
          <a:lstStyle/>
          <a:p>
            <a:r>
              <a:rPr lang="en-US" dirty="0"/>
              <a:t>Mortality per State: Hierarchical System</a:t>
            </a:r>
          </a:p>
        </p:txBody>
      </p:sp>
      <p:sp>
        <p:nvSpPr>
          <p:cNvPr id="13" name="Content Placeholder 2">
            <a:extLst>
              <a:ext uri="{FF2B5EF4-FFF2-40B4-BE49-F238E27FC236}">
                <a16:creationId xmlns:a16="http://schemas.microsoft.com/office/drawing/2014/main" id="{739F6802-A05E-3904-AC52-CE51CFEEF831}"/>
              </a:ext>
            </a:extLst>
          </p:cNvPr>
          <p:cNvSpPr>
            <a:spLocks noGrp="1"/>
          </p:cNvSpPr>
          <p:nvPr>
            <p:ph idx="1"/>
          </p:nvPr>
        </p:nvSpPr>
        <p:spPr>
          <a:xfrm>
            <a:off x="8755693" y="304974"/>
            <a:ext cx="3125157" cy="1203325"/>
          </a:xfrm>
        </p:spPr>
        <p:txBody>
          <a:bodyPr/>
          <a:lstStyle/>
          <a:p>
            <a:endParaRPr lang="en-US"/>
          </a:p>
        </p:txBody>
      </p:sp>
      <p:sp>
        <p:nvSpPr>
          <p:cNvPr id="4" name="Slide Number Placeholder 3">
            <a:extLst>
              <a:ext uri="{FF2B5EF4-FFF2-40B4-BE49-F238E27FC236}">
                <a16:creationId xmlns:a16="http://schemas.microsoft.com/office/drawing/2014/main" id="{46D0AAC5-65FF-1662-3E35-EEB6356174E3}"/>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26</a:t>
            </a:fld>
            <a:endParaRPr lang="en-GB"/>
          </a:p>
        </p:txBody>
      </p:sp>
      <p:pic>
        <p:nvPicPr>
          <p:cNvPr id="6" name="drawing" descr="A graph of different colored lines&#10;&#10;Description automatically generated">
            <a:extLst>
              <a:ext uri="{FF2B5EF4-FFF2-40B4-BE49-F238E27FC236}">
                <a16:creationId xmlns:a16="http://schemas.microsoft.com/office/drawing/2014/main" id="{346DF5B7-6988-0137-BADD-FE1A636EB142}"/>
              </a:ext>
            </a:extLst>
          </p:cNvPr>
          <p:cNvPicPr>
            <a:picLocks noGrp="1"/>
          </p:cNvPicPr>
          <p:nvPr>
            <p:ph sz="quarter" idx="13"/>
          </p:nvPr>
        </p:nvPicPr>
        <p:blipFill>
          <a:blip r:embed="rId2" cstate="print">
            <a:extLst>
              <a:ext uri="{28A0092B-C50C-407E-A947-70E740481C1C}">
                <a14:useLocalDpi xmlns:a14="http://schemas.microsoft.com/office/drawing/2010/main" val="0"/>
              </a:ext>
            </a:extLst>
          </a:blip>
          <a:stretch>
            <a:fillRect/>
          </a:stretch>
        </p:blipFill>
        <p:spPr bwMode="auto">
          <a:xfrm>
            <a:off x="775504" y="1145894"/>
            <a:ext cx="10368746" cy="5402543"/>
          </a:xfrm>
          <a:prstGeom prst="rect">
            <a:avLst/>
          </a:prstGeom>
          <a:noFill/>
          <a:ln>
            <a:noFill/>
          </a:ln>
        </p:spPr>
      </p:pic>
    </p:spTree>
    <p:extLst>
      <p:ext uri="{BB962C8B-B14F-4D97-AF65-F5344CB8AC3E}">
        <p14:creationId xmlns:p14="http://schemas.microsoft.com/office/powerpoint/2010/main" val="697610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53D581-CF7E-4C00-72E9-3B5510CF6A32}"/>
              </a:ext>
            </a:extLst>
          </p:cNvPr>
          <p:cNvSpPr>
            <a:spLocks noGrp="1"/>
          </p:cNvSpPr>
          <p:nvPr>
            <p:ph type="title"/>
          </p:nvPr>
        </p:nvSpPr>
        <p:spPr/>
        <p:txBody>
          <a:bodyPr/>
          <a:lstStyle/>
          <a:p>
            <a:r>
              <a:rPr lang="en-US" dirty="0"/>
              <a:t>Coefficients Per Cluster</a:t>
            </a:r>
          </a:p>
        </p:txBody>
      </p:sp>
      <p:sp>
        <p:nvSpPr>
          <p:cNvPr id="5" name="Slide Number Placeholder 4">
            <a:extLst>
              <a:ext uri="{FF2B5EF4-FFF2-40B4-BE49-F238E27FC236}">
                <a16:creationId xmlns:a16="http://schemas.microsoft.com/office/drawing/2014/main" id="{E171A620-8999-DCC8-DE23-30A1ABFFC78E}"/>
              </a:ext>
            </a:extLst>
          </p:cNvPr>
          <p:cNvSpPr>
            <a:spLocks noGrp="1"/>
          </p:cNvSpPr>
          <p:nvPr>
            <p:ph type="sldNum" sz="quarter" idx="12"/>
          </p:nvPr>
        </p:nvSpPr>
        <p:spPr/>
        <p:txBody>
          <a:bodyPr/>
          <a:lstStyle/>
          <a:p>
            <a:fld id="{741AFF56-1126-4107-9C02-BC0EFBF16431}" type="slidenum">
              <a:rPr lang="en-GB" smtClean="0"/>
              <a:pPr/>
              <a:t>27</a:t>
            </a:fld>
            <a:endParaRPr lang="en-GB" dirty="0"/>
          </a:p>
        </p:txBody>
      </p:sp>
      <p:pic>
        <p:nvPicPr>
          <p:cNvPr id="6" name="drawing">
            <a:extLst>
              <a:ext uri="{FF2B5EF4-FFF2-40B4-BE49-F238E27FC236}">
                <a16:creationId xmlns:a16="http://schemas.microsoft.com/office/drawing/2014/main" id="{85359FEB-5C8C-2723-EAB0-3BC79E78F9C1}"/>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344" y="804672"/>
            <a:ext cx="8596815" cy="2768836"/>
          </a:xfrm>
          <a:prstGeom prst="rect">
            <a:avLst/>
          </a:prstGeom>
          <a:noFill/>
          <a:ln>
            <a:noFill/>
          </a:ln>
        </p:spPr>
      </p:pic>
      <p:pic>
        <p:nvPicPr>
          <p:cNvPr id="7" name="drawing">
            <a:extLst>
              <a:ext uri="{FF2B5EF4-FFF2-40B4-BE49-F238E27FC236}">
                <a16:creationId xmlns:a16="http://schemas.microsoft.com/office/drawing/2014/main" id="{B1620954-B114-57CD-50D5-0B1ACBFA0421}"/>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27345" y="3610190"/>
            <a:ext cx="8736711" cy="2977094"/>
          </a:xfrm>
          <a:prstGeom prst="rect">
            <a:avLst/>
          </a:prstGeom>
          <a:noFill/>
          <a:ln>
            <a:noFill/>
          </a:ln>
        </p:spPr>
      </p:pic>
    </p:spTree>
    <p:extLst>
      <p:ext uri="{BB962C8B-B14F-4D97-AF65-F5344CB8AC3E}">
        <p14:creationId xmlns:p14="http://schemas.microsoft.com/office/powerpoint/2010/main" val="2390887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53D581-CF7E-4C00-72E9-3B5510CF6A32}"/>
              </a:ext>
            </a:extLst>
          </p:cNvPr>
          <p:cNvSpPr>
            <a:spLocks noGrp="1"/>
          </p:cNvSpPr>
          <p:nvPr>
            <p:ph type="title"/>
          </p:nvPr>
        </p:nvSpPr>
        <p:spPr/>
        <p:txBody>
          <a:bodyPr/>
          <a:lstStyle/>
          <a:p>
            <a:endParaRPr lang="en-US" dirty="0"/>
          </a:p>
        </p:txBody>
      </p:sp>
      <p:sp>
        <p:nvSpPr>
          <p:cNvPr id="5" name="Slide Number Placeholder 4">
            <a:extLst>
              <a:ext uri="{FF2B5EF4-FFF2-40B4-BE49-F238E27FC236}">
                <a16:creationId xmlns:a16="http://schemas.microsoft.com/office/drawing/2014/main" id="{E171A620-8999-DCC8-DE23-30A1ABFFC78E}"/>
              </a:ext>
            </a:extLst>
          </p:cNvPr>
          <p:cNvSpPr>
            <a:spLocks noGrp="1"/>
          </p:cNvSpPr>
          <p:nvPr>
            <p:ph type="sldNum" sz="quarter" idx="12"/>
          </p:nvPr>
        </p:nvSpPr>
        <p:spPr/>
        <p:txBody>
          <a:bodyPr/>
          <a:lstStyle/>
          <a:p>
            <a:fld id="{741AFF56-1126-4107-9C02-BC0EFBF16431}" type="slidenum">
              <a:rPr lang="en-GB" smtClean="0"/>
              <a:pPr/>
              <a:t>28</a:t>
            </a:fld>
            <a:endParaRPr lang="en-GB" dirty="0"/>
          </a:p>
        </p:txBody>
      </p:sp>
      <p:sp>
        <p:nvSpPr>
          <p:cNvPr id="4" name="Content Placeholder 3">
            <a:extLst>
              <a:ext uri="{FF2B5EF4-FFF2-40B4-BE49-F238E27FC236}">
                <a16:creationId xmlns:a16="http://schemas.microsoft.com/office/drawing/2014/main" id="{5F01298D-0710-DCE0-D854-8ED763BDB128}"/>
              </a:ext>
            </a:extLst>
          </p:cNvPr>
          <p:cNvSpPr>
            <a:spLocks noGrp="1"/>
          </p:cNvSpPr>
          <p:nvPr>
            <p:ph idx="1"/>
          </p:nvPr>
        </p:nvSpPr>
        <p:spPr/>
        <p:txBody>
          <a:bodyPr/>
          <a:lstStyle/>
          <a:p>
            <a:endParaRPr lang="en-US"/>
          </a:p>
        </p:txBody>
      </p:sp>
      <p:pic>
        <p:nvPicPr>
          <p:cNvPr id="8" name="drawing">
            <a:extLst>
              <a:ext uri="{FF2B5EF4-FFF2-40B4-BE49-F238E27FC236}">
                <a16:creationId xmlns:a16="http://schemas.microsoft.com/office/drawing/2014/main" id="{3252E796-4F33-D8CA-A8A6-53578FAA65C3}"/>
              </a:ext>
            </a:extLst>
          </p:cNvPr>
          <p:cNvPicPr>
            <a:picLocks/>
          </p:cNvPicPr>
          <p:nvPr/>
        </p:nvPicPr>
        <p:blipFill>
          <a:blip r:embed="rId2">
            <a:extLst>
              <a:ext uri="{28A0092B-C50C-407E-A947-70E740481C1C}">
                <a14:useLocalDpi xmlns:a14="http://schemas.microsoft.com/office/drawing/2010/main" val="0"/>
              </a:ext>
            </a:extLst>
          </a:blip>
          <a:srcRect/>
          <a:stretch/>
        </p:blipFill>
        <p:spPr bwMode="auto">
          <a:xfrm>
            <a:off x="713797" y="148855"/>
            <a:ext cx="11110965" cy="6438429"/>
          </a:xfrm>
          <a:prstGeom prst="rect">
            <a:avLst/>
          </a:prstGeom>
          <a:noFill/>
          <a:ln>
            <a:noFill/>
          </a:ln>
        </p:spPr>
      </p:pic>
    </p:spTree>
    <p:extLst>
      <p:ext uri="{BB962C8B-B14F-4D97-AF65-F5344CB8AC3E}">
        <p14:creationId xmlns:p14="http://schemas.microsoft.com/office/powerpoint/2010/main" val="3302772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Content Placeholder 2">
            <a:extLst>
              <a:ext uri="{FF2B5EF4-FFF2-40B4-BE49-F238E27FC236}">
                <a16:creationId xmlns:a16="http://schemas.microsoft.com/office/drawing/2014/main" id="{B6F832CB-9FC2-F49C-0C26-77A14095A00E}"/>
              </a:ext>
            </a:extLst>
          </p:cNvPr>
          <p:cNvSpPr>
            <a:spLocks noGrp="1"/>
          </p:cNvSpPr>
          <p:nvPr>
            <p:ph idx="1"/>
          </p:nvPr>
        </p:nvSpPr>
        <p:spPr>
          <a:xfrm>
            <a:off x="8755693" y="304974"/>
            <a:ext cx="3125157" cy="1203325"/>
          </a:xfrm>
        </p:spPr>
        <p:txBody>
          <a:bodyPr/>
          <a:lstStyle/>
          <a:p>
            <a:endParaRPr lang="en-US"/>
          </a:p>
        </p:txBody>
      </p:sp>
      <p:sp>
        <p:nvSpPr>
          <p:cNvPr id="4" name="Slide Number Placeholder 3">
            <a:extLst>
              <a:ext uri="{FF2B5EF4-FFF2-40B4-BE49-F238E27FC236}">
                <a16:creationId xmlns:a16="http://schemas.microsoft.com/office/drawing/2014/main" id="{9B5AEAAF-A27D-039F-90D1-F0EC19C77E0C}"/>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29</a:t>
            </a:fld>
            <a:endParaRPr lang="en-GB"/>
          </a:p>
        </p:txBody>
      </p:sp>
      <p:pic>
        <p:nvPicPr>
          <p:cNvPr id="1026" name="Picture 2">
            <a:extLst>
              <a:ext uri="{FF2B5EF4-FFF2-40B4-BE49-F238E27FC236}">
                <a16:creationId xmlns:a16="http://schemas.microsoft.com/office/drawing/2014/main" id="{2A621B10-2BEF-F485-B9E8-A7F1AF9F9865}"/>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p:blipFill>
        <p:spPr bwMode="auto">
          <a:xfrm>
            <a:off x="274577" y="197982"/>
            <a:ext cx="11193000" cy="6296060"/>
          </a:xfrm>
          <a:prstGeom prst="rect">
            <a:avLst/>
          </a:prstGeom>
          <a:solidFill>
            <a:srgbClr val="FFFFFF"/>
          </a:solidFill>
        </p:spPr>
      </p:pic>
    </p:spTree>
    <p:extLst>
      <p:ext uri="{BB962C8B-B14F-4D97-AF65-F5344CB8AC3E}">
        <p14:creationId xmlns:p14="http://schemas.microsoft.com/office/powerpoint/2010/main" val="834559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dirty="0"/>
              <a:t>Contents</a:t>
            </a:r>
          </a:p>
        </p:txBody>
      </p:sp>
      <p:sp>
        <p:nvSpPr>
          <p:cNvPr id="3" name="Content Placeholder 2">
            <a:extLst>
              <a:ext uri="{FF2B5EF4-FFF2-40B4-BE49-F238E27FC236}">
                <a16:creationId xmlns:a16="http://schemas.microsoft.com/office/drawing/2014/main" id="{578EAAE7-0573-D688-E79B-689FE151F744}"/>
              </a:ext>
            </a:extLst>
          </p:cNvPr>
          <p:cNvSpPr>
            <a:spLocks noGrp="1"/>
          </p:cNvSpPr>
          <p:nvPr>
            <p:ph idx="1"/>
          </p:nvPr>
        </p:nvSpPr>
        <p:spPr/>
        <p:txBody>
          <a:bodyPr/>
          <a:lstStyle/>
          <a:p>
            <a:r>
              <a:rPr lang="en-US" dirty="0"/>
              <a:t>01 Motivation and Background	      02 Medical Variables	   </a:t>
            </a:r>
          </a:p>
          <a:p>
            <a:r>
              <a:rPr lang="en-US" dirty="0"/>
              <a:t>03 Model	 </a:t>
            </a:r>
          </a:p>
          <a:p>
            <a:r>
              <a:rPr lang="en-US" dirty="0"/>
              <a:t>04 How to use the model	 </a:t>
            </a:r>
          </a:p>
          <a:p>
            <a:r>
              <a:rPr lang="en-US" dirty="0"/>
              <a:t>05 Results 	 </a:t>
            </a:r>
          </a:p>
          <a:p>
            <a:r>
              <a:rPr lang="en-US" dirty="0"/>
              <a:t>06 Future Work and Resources	 </a:t>
            </a: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3</a:t>
            </a:fld>
            <a:endParaRPr lang="en-GB"/>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632900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Results</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05</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158005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F9FF-A752-27B4-E7E3-A4D734518C7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61D869-BD2E-AB34-8D0C-A35D105765AC}"/>
              </a:ext>
            </a:extLst>
          </p:cNvPr>
          <p:cNvSpPr>
            <a:spLocks noGrp="1"/>
          </p:cNvSpPr>
          <p:nvPr>
            <p:ph type="sldNum" sz="quarter" idx="12"/>
          </p:nvPr>
        </p:nvSpPr>
        <p:spPr/>
        <p:txBody>
          <a:bodyPr/>
          <a:lstStyle/>
          <a:p>
            <a:fld id="{009375D7-070A-4959-9224-FB5E66F2B1B3}" type="slidenum">
              <a:rPr lang="en-AU" smtClean="0"/>
              <a:t>31</a:t>
            </a:fld>
            <a:endParaRPr lang="en-AU"/>
          </a:p>
        </p:txBody>
      </p:sp>
      <p:sp>
        <p:nvSpPr>
          <p:cNvPr id="9" name="Content Placeholder 8">
            <a:extLst>
              <a:ext uri="{FF2B5EF4-FFF2-40B4-BE49-F238E27FC236}">
                <a16:creationId xmlns:a16="http://schemas.microsoft.com/office/drawing/2014/main" id="{DC818446-D321-207C-FAF1-CE6C0B152005}"/>
              </a:ext>
            </a:extLst>
          </p:cNvPr>
          <p:cNvSpPr>
            <a:spLocks noGrp="1"/>
          </p:cNvSpPr>
          <p:nvPr>
            <p:ph idx="1"/>
          </p:nvPr>
        </p:nvSpPr>
        <p:spPr/>
        <p:txBody>
          <a:bodyPr/>
          <a:lstStyle/>
          <a:p>
            <a:endParaRPr lang="en-US"/>
          </a:p>
        </p:txBody>
      </p:sp>
      <p:pic>
        <p:nvPicPr>
          <p:cNvPr id="4098" name="Picture 2">
            <a:extLst>
              <a:ext uri="{FF2B5EF4-FFF2-40B4-BE49-F238E27FC236}">
                <a16:creationId xmlns:a16="http://schemas.microsoft.com/office/drawing/2014/main" id="{94C2A9DB-DF0C-B340-BEEC-1298FF3B7798}"/>
              </a:ext>
            </a:extLst>
          </p:cNvPr>
          <p:cNvPicPr>
            <a:picLocks noChangeAspect="1" noChangeArrowheads="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auto">
          <a:xfrm>
            <a:off x="1795371" y="270716"/>
            <a:ext cx="9445965" cy="631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800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F9FF-A752-27B4-E7E3-A4D734518C7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61D869-BD2E-AB34-8D0C-A35D105765AC}"/>
              </a:ext>
            </a:extLst>
          </p:cNvPr>
          <p:cNvSpPr>
            <a:spLocks noGrp="1"/>
          </p:cNvSpPr>
          <p:nvPr>
            <p:ph type="sldNum" sz="quarter" idx="12"/>
          </p:nvPr>
        </p:nvSpPr>
        <p:spPr/>
        <p:txBody>
          <a:bodyPr/>
          <a:lstStyle/>
          <a:p>
            <a:fld id="{009375D7-070A-4959-9224-FB5E66F2B1B3}" type="slidenum">
              <a:rPr lang="en-AU" smtClean="0"/>
              <a:t>32</a:t>
            </a:fld>
            <a:endParaRPr lang="en-AU"/>
          </a:p>
        </p:txBody>
      </p:sp>
      <p:sp>
        <p:nvSpPr>
          <p:cNvPr id="9" name="Content Placeholder 8">
            <a:extLst>
              <a:ext uri="{FF2B5EF4-FFF2-40B4-BE49-F238E27FC236}">
                <a16:creationId xmlns:a16="http://schemas.microsoft.com/office/drawing/2014/main" id="{DC818446-D321-207C-FAF1-CE6C0B152005}"/>
              </a:ext>
            </a:extLst>
          </p:cNvPr>
          <p:cNvSpPr>
            <a:spLocks noGrp="1"/>
          </p:cNvSpPr>
          <p:nvPr>
            <p:ph idx="1"/>
          </p:nvPr>
        </p:nvSpPr>
        <p:spPr/>
        <p:txBody>
          <a:bodyPr/>
          <a:lstStyle/>
          <a:p>
            <a:endParaRPr lang="en-US"/>
          </a:p>
        </p:txBody>
      </p:sp>
      <p:pic>
        <p:nvPicPr>
          <p:cNvPr id="4098" name="Picture 2">
            <a:extLst>
              <a:ext uri="{FF2B5EF4-FFF2-40B4-BE49-F238E27FC236}">
                <a16:creationId xmlns:a16="http://schemas.microsoft.com/office/drawing/2014/main" id="{94C2A9DB-DF0C-B340-BEEC-1298FF3B7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67724" y="146025"/>
            <a:ext cx="10256552" cy="607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106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F9FF-A752-27B4-E7E3-A4D734518C7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61D869-BD2E-AB34-8D0C-A35D105765AC}"/>
              </a:ext>
            </a:extLst>
          </p:cNvPr>
          <p:cNvSpPr>
            <a:spLocks noGrp="1"/>
          </p:cNvSpPr>
          <p:nvPr>
            <p:ph type="sldNum" sz="quarter" idx="12"/>
          </p:nvPr>
        </p:nvSpPr>
        <p:spPr/>
        <p:txBody>
          <a:bodyPr/>
          <a:lstStyle/>
          <a:p>
            <a:fld id="{009375D7-070A-4959-9224-FB5E66F2B1B3}" type="slidenum">
              <a:rPr lang="en-AU" smtClean="0"/>
              <a:t>33</a:t>
            </a:fld>
            <a:endParaRPr lang="en-AU"/>
          </a:p>
        </p:txBody>
      </p:sp>
      <p:sp>
        <p:nvSpPr>
          <p:cNvPr id="9" name="Content Placeholder 8">
            <a:extLst>
              <a:ext uri="{FF2B5EF4-FFF2-40B4-BE49-F238E27FC236}">
                <a16:creationId xmlns:a16="http://schemas.microsoft.com/office/drawing/2014/main" id="{DC818446-D321-207C-FAF1-CE6C0B152005}"/>
              </a:ext>
            </a:extLst>
          </p:cNvPr>
          <p:cNvSpPr>
            <a:spLocks noGrp="1"/>
          </p:cNvSpPr>
          <p:nvPr>
            <p:ph idx="1"/>
          </p:nvPr>
        </p:nvSpPr>
        <p:spPr/>
        <p:txBody>
          <a:bodyPr/>
          <a:lstStyle/>
          <a:p>
            <a:endParaRPr lang="en-US"/>
          </a:p>
        </p:txBody>
      </p:sp>
      <p:pic>
        <p:nvPicPr>
          <p:cNvPr id="4098" name="Picture 2" descr="Annuity income comparison by model">
            <a:extLst>
              <a:ext uri="{FF2B5EF4-FFF2-40B4-BE49-F238E27FC236}">
                <a16:creationId xmlns:a16="http://schemas.microsoft.com/office/drawing/2014/main" id="{94C2A9DB-DF0C-B340-BEEC-1298FF3B7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14" y="199714"/>
            <a:ext cx="10485186" cy="59009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7202C18-70EB-0FE7-1F2B-6894058BF2BF}"/>
              </a:ext>
            </a:extLst>
          </p:cNvPr>
          <p:cNvSpPr txBox="1"/>
          <p:nvPr/>
        </p:nvSpPr>
        <p:spPr>
          <a:xfrm>
            <a:off x="2301216" y="6170876"/>
            <a:ext cx="9579633" cy="646331"/>
          </a:xfrm>
          <a:prstGeom prst="rect">
            <a:avLst/>
          </a:prstGeom>
          <a:noFill/>
        </p:spPr>
        <p:txBody>
          <a:bodyPr wrap="square">
            <a:spAutoFit/>
          </a:bodyPr>
          <a:lstStyle/>
          <a:p>
            <a:pPr marL="812800" lvl="2" indent="-457200"/>
            <a:r>
              <a:rPr lang="en-AU" sz="1800" dirty="0"/>
              <a:t>Annuity design (e.g., death benefit, indexation, guarantee period) can influence the size of these income differentials.</a:t>
            </a:r>
          </a:p>
        </p:txBody>
      </p:sp>
    </p:spTree>
    <p:extLst>
      <p:ext uri="{BB962C8B-B14F-4D97-AF65-F5344CB8AC3E}">
        <p14:creationId xmlns:p14="http://schemas.microsoft.com/office/powerpoint/2010/main" val="3592393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Future work and Resources</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05</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4270677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B9F3EEBE-F9B5-8DF9-6D96-935EEBD82A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p:blipFill>
        <p:spPr bwMode="auto">
          <a:xfrm>
            <a:off x="1061186" y="68262"/>
            <a:ext cx="10069628" cy="6721475"/>
          </a:xfrm>
          <a:prstGeom prst="rect">
            <a:avLst/>
          </a:prstGeom>
          <a:solidFill>
            <a:srgbClr val="FFFFFF"/>
          </a:solidFill>
        </p:spPr>
      </p:pic>
      <p:sp>
        <p:nvSpPr>
          <p:cNvPr id="5" name="Slide Number Placeholder 4" hidden="1">
            <a:extLst>
              <a:ext uri="{FF2B5EF4-FFF2-40B4-BE49-F238E27FC236}">
                <a16:creationId xmlns:a16="http://schemas.microsoft.com/office/drawing/2014/main" id="{E1F202B3-8628-A437-28A1-1E6AAB6942F7}"/>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35</a:t>
            </a:fld>
            <a:endParaRPr lang="en-GB"/>
          </a:p>
        </p:txBody>
      </p:sp>
    </p:spTree>
    <p:extLst>
      <p:ext uri="{BB962C8B-B14F-4D97-AF65-F5344CB8AC3E}">
        <p14:creationId xmlns:p14="http://schemas.microsoft.com/office/powerpoint/2010/main" val="2354943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DD43C-47C0-6312-C342-B03A1F185613}"/>
              </a:ext>
            </a:extLst>
          </p:cNvPr>
          <p:cNvSpPr>
            <a:spLocks noGrp="1"/>
          </p:cNvSpPr>
          <p:nvPr>
            <p:ph type="title"/>
          </p:nvPr>
        </p:nvSpPr>
        <p:spPr>
          <a:xfrm>
            <a:off x="184231" y="209375"/>
            <a:ext cx="11554001" cy="1016070"/>
          </a:xfrm>
        </p:spPr>
        <p:txBody>
          <a:bodyPr/>
          <a:lstStyle/>
          <a:p>
            <a:r>
              <a:rPr lang="en-US" sz="2800" dirty="0">
                <a:solidFill>
                  <a:schemeClr val="accent1"/>
                </a:solidFill>
              </a:rPr>
              <a:t>Resources: Paper</a:t>
            </a:r>
          </a:p>
        </p:txBody>
      </p:sp>
      <p:sp>
        <p:nvSpPr>
          <p:cNvPr id="4" name="Slide Number Placeholder 3">
            <a:extLst>
              <a:ext uri="{FF2B5EF4-FFF2-40B4-BE49-F238E27FC236}">
                <a16:creationId xmlns:a16="http://schemas.microsoft.com/office/drawing/2014/main" id="{443E119C-AA30-84D6-2735-905E33493F3E}"/>
              </a:ext>
            </a:extLst>
          </p:cNvPr>
          <p:cNvSpPr>
            <a:spLocks noGrp="1"/>
          </p:cNvSpPr>
          <p:nvPr>
            <p:ph type="sldNum" sz="quarter" idx="12"/>
          </p:nvPr>
        </p:nvSpPr>
        <p:spPr/>
        <p:txBody>
          <a:bodyPr/>
          <a:lstStyle/>
          <a:p>
            <a:fld id="{741AFF56-1126-4107-9C02-BC0EFBF16431}" type="slidenum">
              <a:rPr lang="en-GB" smtClean="0"/>
              <a:t>36</a:t>
            </a:fld>
            <a:endParaRPr lang="en-GB"/>
          </a:p>
        </p:txBody>
      </p:sp>
      <p:sp>
        <p:nvSpPr>
          <p:cNvPr id="5" name="Content Placeholder 2">
            <a:extLst>
              <a:ext uri="{FF2B5EF4-FFF2-40B4-BE49-F238E27FC236}">
                <a16:creationId xmlns:a16="http://schemas.microsoft.com/office/drawing/2014/main" id="{918DAD7E-45F8-94C5-D51A-A8693EBACFBC}"/>
              </a:ext>
            </a:extLst>
          </p:cNvPr>
          <p:cNvSpPr txBox="1">
            <a:spLocks/>
          </p:cNvSpPr>
          <p:nvPr/>
        </p:nvSpPr>
        <p:spPr>
          <a:xfrm>
            <a:off x="6432261" y="873849"/>
            <a:ext cx="5699254" cy="552695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tabLst>
                <a:tab pos="5059363" algn="l"/>
              </a:tabLst>
              <a:defRPr sz="23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3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0" name="Picture 9">
            <a:extLst>
              <a:ext uri="{FF2B5EF4-FFF2-40B4-BE49-F238E27FC236}">
                <a16:creationId xmlns:a16="http://schemas.microsoft.com/office/drawing/2014/main" id="{EF18A39E-7DC7-AED9-9CC5-55AABA68B6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744" y="966614"/>
            <a:ext cx="4228831" cy="5286038"/>
          </a:xfrm>
          <a:prstGeom prst="rect">
            <a:avLst/>
          </a:prstGeom>
        </p:spPr>
      </p:pic>
      <p:pic>
        <p:nvPicPr>
          <p:cNvPr id="14" name="Picture 13">
            <a:extLst>
              <a:ext uri="{FF2B5EF4-FFF2-40B4-BE49-F238E27FC236}">
                <a16:creationId xmlns:a16="http://schemas.microsoft.com/office/drawing/2014/main" id="{31EB9056-52C2-CAA4-B7AF-461F8AC33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7479" y="966614"/>
            <a:ext cx="3537132" cy="4124351"/>
          </a:xfrm>
          <a:prstGeom prst="rect">
            <a:avLst/>
          </a:prstGeom>
        </p:spPr>
      </p:pic>
    </p:spTree>
    <p:extLst>
      <p:ext uri="{BB962C8B-B14F-4D97-AF65-F5344CB8AC3E}">
        <p14:creationId xmlns:p14="http://schemas.microsoft.com/office/powerpoint/2010/main" val="3356614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0D3F2-032B-0947-62A1-5B1A7DF49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3DDF6-D272-BBAE-5B49-971413ACC145}"/>
              </a:ext>
            </a:extLst>
          </p:cNvPr>
          <p:cNvSpPr>
            <a:spLocks noGrp="1"/>
          </p:cNvSpPr>
          <p:nvPr>
            <p:ph type="title"/>
          </p:nvPr>
        </p:nvSpPr>
        <p:spPr>
          <a:xfrm>
            <a:off x="330023" y="309778"/>
            <a:ext cx="11554001" cy="1016070"/>
          </a:xfrm>
        </p:spPr>
        <p:txBody>
          <a:bodyPr/>
          <a:lstStyle/>
          <a:p>
            <a:r>
              <a:rPr lang="en-US" sz="2800" dirty="0">
                <a:solidFill>
                  <a:schemeClr val="accent1"/>
                </a:solidFill>
              </a:rPr>
              <a:t>Resources: An Interactive App - “Australian Longevity Explorer”</a:t>
            </a:r>
          </a:p>
        </p:txBody>
      </p:sp>
      <p:sp>
        <p:nvSpPr>
          <p:cNvPr id="4" name="Slide Number Placeholder 3">
            <a:extLst>
              <a:ext uri="{FF2B5EF4-FFF2-40B4-BE49-F238E27FC236}">
                <a16:creationId xmlns:a16="http://schemas.microsoft.com/office/drawing/2014/main" id="{C771E5F4-419F-BA91-5FFD-34299887E414}"/>
              </a:ext>
            </a:extLst>
          </p:cNvPr>
          <p:cNvSpPr>
            <a:spLocks noGrp="1"/>
          </p:cNvSpPr>
          <p:nvPr>
            <p:ph type="sldNum" sz="quarter" idx="12"/>
          </p:nvPr>
        </p:nvSpPr>
        <p:spPr/>
        <p:txBody>
          <a:bodyPr/>
          <a:lstStyle/>
          <a:p>
            <a:fld id="{741AFF56-1126-4107-9C02-BC0EFBF16431}" type="slidenum">
              <a:rPr lang="en-GB" smtClean="0"/>
              <a:t>37</a:t>
            </a:fld>
            <a:endParaRPr lang="en-GB"/>
          </a:p>
        </p:txBody>
      </p:sp>
      <p:sp>
        <p:nvSpPr>
          <p:cNvPr id="5" name="Content Placeholder 2">
            <a:extLst>
              <a:ext uri="{FF2B5EF4-FFF2-40B4-BE49-F238E27FC236}">
                <a16:creationId xmlns:a16="http://schemas.microsoft.com/office/drawing/2014/main" id="{D6DD3D08-E623-D8C2-91BA-7D1CB281C31A}"/>
              </a:ext>
            </a:extLst>
          </p:cNvPr>
          <p:cNvSpPr txBox="1">
            <a:spLocks/>
          </p:cNvSpPr>
          <p:nvPr/>
        </p:nvSpPr>
        <p:spPr>
          <a:xfrm>
            <a:off x="6432261" y="873849"/>
            <a:ext cx="5699254" cy="5526951"/>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tabLst>
                <a:tab pos="5059363" algn="l"/>
              </a:tabLst>
              <a:defRPr sz="23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3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1" name="TextBox 10">
            <a:extLst>
              <a:ext uri="{FF2B5EF4-FFF2-40B4-BE49-F238E27FC236}">
                <a16:creationId xmlns:a16="http://schemas.microsoft.com/office/drawing/2014/main" id="{150B6479-B125-EEF2-65C5-0536BD0978C2}"/>
              </a:ext>
            </a:extLst>
          </p:cNvPr>
          <p:cNvSpPr txBox="1"/>
          <p:nvPr/>
        </p:nvSpPr>
        <p:spPr>
          <a:xfrm>
            <a:off x="3100292" y="6225056"/>
            <a:ext cx="4295920" cy="646331"/>
          </a:xfrm>
          <a:prstGeom prst="rect">
            <a:avLst/>
          </a:prstGeom>
          <a:noFill/>
        </p:spPr>
        <p:txBody>
          <a:bodyPr wrap="none" rtlCol="0">
            <a:spAutoFit/>
          </a:bodyPr>
          <a:lstStyle/>
          <a:p>
            <a:r>
              <a:rPr lang="en-AU" dirty="0">
                <a:hlinkClick r:id="rId3"/>
              </a:rPr>
              <a:t>https://auslongevity.shinyapps.io/explorer/</a:t>
            </a:r>
            <a:r>
              <a:rPr lang="en-AU" dirty="0"/>
              <a:t> </a:t>
            </a:r>
          </a:p>
          <a:p>
            <a:endParaRPr lang="en-US" dirty="0"/>
          </a:p>
        </p:txBody>
      </p:sp>
      <p:pic>
        <p:nvPicPr>
          <p:cNvPr id="13" name="Picture 12">
            <a:extLst>
              <a:ext uri="{FF2B5EF4-FFF2-40B4-BE49-F238E27FC236}">
                <a16:creationId xmlns:a16="http://schemas.microsoft.com/office/drawing/2014/main" id="{9E572F2E-4C98-E980-702D-5F8B9C6810A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903808" y="2259115"/>
            <a:ext cx="2563769" cy="2989396"/>
          </a:xfrm>
          <a:prstGeom prst="rect">
            <a:avLst/>
          </a:prstGeom>
        </p:spPr>
      </p:pic>
      <p:pic>
        <p:nvPicPr>
          <p:cNvPr id="3" name="Picture 2">
            <a:extLst>
              <a:ext uri="{FF2B5EF4-FFF2-40B4-BE49-F238E27FC236}">
                <a16:creationId xmlns:a16="http://schemas.microsoft.com/office/drawing/2014/main" id="{7608EC0A-3945-C68B-99F3-943191FAE9C5}"/>
              </a:ext>
            </a:extLst>
          </p:cNvPr>
          <p:cNvPicPr>
            <a:picLocks noChangeAspect="1"/>
          </p:cNvPicPr>
          <p:nvPr/>
        </p:nvPicPr>
        <p:blipFill>
          <a:blip r:embed="rId5"/>
          <a:srcRect l="2360"/>
          <a:stretch>
            <a:fillRect/>
          </a:stretch>
        </p:blipFill>
        <p:spPr>
          <a:xfrm>
            <a:off x="1749287" y="790995"/>
            <a:ext cx="6521164" cy="5276010"/>
          </a:xfrm>
          <a:prstGeom prst="rect">
            <a:avLst/>
          </a:prstGeom>
        </p:spPr>
      </p:pic>
    </p:spTree>
    <p:extLst>
      <p:ext uri="{BB962C8B-B14F-4D97-AF65-F5344CB8AC3E}">
        <p14:creationId xmlns:p14="http://schemas.microsoft.com/office/powerpoint/2010/main" val="4120243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dirty="0"/>
              <a:t>Motivation and Background</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01</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C4D8A-A6BA-6809-B13C-3C9436650D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557F10-8062-E608-E714-7C167675887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9B0A4C1-2E5E-C140-F1EF-313EC1AE64CC}"/>
              </a:ext>
            </a:extLst>
          </p:cNvPr>
          <p:cNvSpPr>
            <a:spLocks noGrp="1"/>
          </p:cNvSpPr>
          <p:nvPr>
            <p:ph type="sldNum" sz="quarter" idx="12"/>
          </p:nvPr>
        </p:nvSpPr>
        <p:spPr/>
        <p:txBody>
          <a:bodyPr/>
          <a:lstStyle/>
          <a:p>
            <a:fld id="{741AFF56-1126-4107-9C02-BC0EFBF16431}" type="slidenum">
              <a:rPr lang="en-GB" smtClean="0"/>
              <a:t>5</a:t>
            </a:fld>
            <a:endParaRPr lang="en-GB"/>
          </a:p>
        </p:txBody>
      </p:sp>
      <p:pic>
        <p:nvPicPr>
          <p:cNvPr id="11266" name="Picture 2" descr="Corporate presentation on aging and retirement">
            <a:extLst>
              <a:ext uri="{FF2B5EF4-FFF2-40B4-BE49-F238E27FC236}">
                <a16:creationId xmlns:a16="http://schemas.microsoft.com/office/drawing/2014/main" id="{FAC5C50E-7EAE-93F1-AB23-C76DA9CAA0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12185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799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CE9E-FFF7-0040-5AA4-29C8F5372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F0F32-3303-9AF9-9EE7-DC8CDC0A848A}"/>
              </a:ext>
            </a:extLst>
          </p:cNvPr>
          <p:cNvSpPr>
            <a:spLocks noGrp="1"/>
          </p:cNvSpPr>
          <p:nvPr>
            <p:ph type="title"/>
          </p:nvPr>
        </p:nvSpPr>
        <p:spPr/>
        <p:txBody>
          <a:bodyPr/>
          <a:lstStyle/>
          <a:p>
            <a:r>
              <a:rPr lang="en-US" dirty="0">
                <a:solidFill>
                  <a:schemeClr val="accent1"/>
                </a:solidFill>
              </a:rPr>
              <a:t>Socio-economic Datasets</a:t>
            </a:r>
          </a:p>
        </p:txBody>
      </p:sp>
      <p:sp>
        <p:nvSpPr>
          <p:cNvPr id="9" name="Content Placeholder 8">
            <a:extLst>
              <a:ext uri="{FF2B5EF4-FFF2-40B4-BE49-F238E27FC236}">
                <a16:creationId xmlns:a16="http://schemas.microsoft.com/office/drawing/2014/main" id="{8B437353-731F-5E49-A5EA-EA839C64D215}"/>
              </a:ext>
            </a:extLst>
          </p:cNvPr>
          <p:cNvSpPr>
            <a:spLocks noGrp="1"/>
          </p:cNvSpPr>
          <p:nvPr>
            <p:ph idx="1"/>
          </p:nvPr>
        </p:nvSpPr>
        <p:spPr>
          <a:xfrm>
            <a:off x="951977" y="1091979"/>
            <a:ext cx="10515600" cy="4895850"/>
          </a:xfrm>
        </p:spPr>
        <p:txBody>
          <a:bodyPr>
            <a:normAutofit/>
          </a:bodyPr>
          <a:lstStyle/>
          <a:p>
            <a:pPr marL="457200" indent="-457200">
              <a:lnSpc>
                <a:spcPct val="110000"/>
              </a:lnSpc>
              <a:spcAft>
                <a:spcPts val="1200"/>
              </a:spcAft>
              <a:buFont typeface="Arial" panose="020B0604020202020204" pitchFamily="34" charset="0"/>
              <a:buChar char="•"/>
            </a:pPr>
            <a:r>
              <a:rPr lang="en-US" dirty="0"/>
              <a:t>Data sourced from Person Level Integrated Data Asset (PLIDA) via ABS </a:t>
            </a:r>
            <a:r>
              <a:rPr lang="en-US" dirty="0" err="1"/>
              <a:t>DataLab</a:t>
            </a:r>
            <a:r>
              <a:rPr lang="en-US" dirty="0"/>
              <a:t>.</a:t>
            </a:r>
          </a:p>
          <a:p>
            <a:pPr marL="457200" indent="-457200">
              <a:lnSpc>
                <a:spcPct val="110000"/>
              </a:lnSpc>
              <a:spcAft>
                <a:spcPts val="1200"/>
              </a:spcAft>
              <a:buFont typeface="Arial" panose="020B0604020202020204" pitchFamily="34" charset="0"/>
              <a:buChar char="•"/>
            </a:pPr>
            <a:r>
              <a:rPr lang="en-US" dirty="0"/>
              <a:t>Collaborators: ABS, ATO, Department of Education, Health, Human Services, and Social Services.</a:t>
            </a:r>
          </a:p>
          <a:p>
            <a:endParaRPr lang="en-US" b="1" dirty="0"/>
          </a:p>
          <a:p>
            <a:r>
              <a:rPr lang="en-US" b="1" dirty="0"/>
              <a:t>Datasets for this Research</a:t>
            </a:r>
            <a:endParaRPr lang="en-US" dirty="0"/>
          </a:p>
          <a:p>
            <a:pPr marL="457200" indent="-457200">
              <a:lnSpc>
                <a:spcPct val="110000"/>
              </a:lnSpc>
              <a:spcAft>
                <a:spcPts val="1200"/>
              </a:spcAft>
              <a:buFont typeface="Arial" panose="020B0604020202020204" pitchFamily="34" charset="0"/>
              <a:buChar char="•"/>
            </a:pPr>
            <a:r>
              <a:rPr lang="en-US" b="1" dirty="0"/>
              <a:t>2016 Census Data</a:t>
            </a:r>
            <a:r>
              <a:rPr lang="en-US" dirty="0"/>
              <a:t>: Entire population snapshot as of August 9, 2016.</a:t>
            </a:r>
          </a:p>
          <a:p>
            <a:pPr marL="457200" indent="-457200">
              <a:lnSpc>
                <a:spcPct val="110000"/>
              </a:lnSpc>
              <a:spcAft>
                <a:spcPts val="1200"/>
              </a:spcAft>
              <a:buFont typeface="Arial" panose="020B0604020202020204" pitchFamily="34" charset="0"/>
              <a:buChar char="•"/>
            </a:pPr>
            <a:r>
              <a:rPr lang="en-US" b="1" dirty="0"/>
              <a:t>2009–2016 Social Security Related Information (SSRI): </a:t>
            </a:r>
            <a:r>
              <a:rPr lang="en-US" dirty="0"/>
              <a:t>Benefits, payments, marital status, education.</a:t>
            </a:r>
          </a:p>
          <a:p>
            <a:pPr marL="457200" indent="-457200">
              <a:lnSpc>
                <a:spcPct val="110000"/>
              </a:lnSpc>
              <a:spcAft>
                <a:spcPts val="1200"/>
              </a:spcAft>
              <a:buFont typeface="Arial" panose="020B0604020202020204" pitchFamily="34" charset="0"/>
              <a:buChar char="•"/>
            </a:pPr>
            <a:r>
              <a:rPr lang="en-US" b="1" dirty="0"/>
              <a:t>Demographics</a:t>
            </a:r>
            <a:r>
              <a:rPr lang="en-US" dirty="0"/>
              <a:t>: For individuals aged 50+ (post-Dec 2007). Includes gender, birth/death dates, indigenous status.</a:t>
            </a:r>
            <a:endParaRPr lang="en-AU" dirty="0"/>
          </a:p>
        </p:txBody>
      </p:sp>
      <p:sp>
        <p:nvSpPr>
          <p:cNvPr id="5" name="Slide Number Placeholder 4">
            <a:extLst>
              <a:ext uri="{FF2B5EF4-FFF2-40B4-BE49-F238E27FC236}">
                <a16:creationId xmlns:a16="http://schemas.microsoft.com/office/drawing/2014/main" id="{0B0D5C17-4ADA-AF3B-A574-54EFAB9B4A89}"/>
              </a:ext>
            </a:extLst>
          </p:cNvPr>
          <p:cNvSpPr>
            <a:spLocks noGrp="1"/>
          </p:cNvSpPr>
          <p:nvPr>
            <p:ph type="sldNum" sz="quarter" idx="12"/>
          </p:nvPr>
        </p:nvSpPr>
        <p:spPr/>
        <p:txBody>
          <a:bodyPr/>
          <a:lstStyle/>
          <a:p>
            <a:fld id="{009375D7-070A-4959-9224-FB5E66F2B1B3}" type="slidenum">
              <a:rPr lang="en-AU" smtClean="0"/>
              <a:t>6</a:t>
            </a:fld>
            <a:endParaRPr lang="en-AU"/>
          </a:p>
        </p:txBody>
      </p:sp>
    </p:spTree>
    <p:extLst>
      <p:ext uri="{BB962C8B-B14F-4D97-AF65-F5344CB8AC3E}">
        <p14:creationId xmlns:p14="http://schemas.microsoft.com/office/powerpoint/2010/main" val="321739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CE9E-FFF7-0040-5AA4-29C8F5372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F0F32-3303-9AF9-9EE7-DC8CDC0A848A}"/>
              </a:ext>
            </a:extLst>
          </p:cNvPr>
          <p:cNvSpPr>
            <a:spLocks noGrp="1"/>
          </p:cNvSpPr>
          <p:nvPr>
            <p:ph type="title"/>
          </p:nvPr>
        </p:nvSpPr>
        <p:spPr>
          <a:xfrm>
            <a:off x="318999" y="238573"/>
            <a:ext cx="11554001" cy="1016070"/>
          </a:xfrm>
        </p:spPr>
        <p:txBody>
          <a:bodyPr/>
          <a:lstStyle/>
          <a:p>
            <a:r>
              <a:rPr lang="en-US" dirty="0">
                <a:solidFill>
                  <a:schemeClr val="accent1"/>
                </a:solidFill>
              </a:rPr>
              <a:t>Medical Datasets</a:t>
            </a:r>
          </a:p>
        </p:txBody>
      </p:sp>
      <p:sp>
        <p:nvSpPr>
          <p:cNvPr id="9" name="Content Placeholder 8">
            <a:extLst>
              <a:ext uri="{FF2B5EF4-FFF2-40B4-BE49-F238E27FC236}">
                <a16:creationId xmlns:a16="http://schemas.microsoft.com/office/drawing/2014/main" id="{8B437353-731F-5E49-A5EA-EA839C64D215}"/>
              </a:ext>
            </a:extLst>
          </p:cNvPr>
          <p:cNvSpPr>
            <a:spLocks noGrp="1"/>
          </p:cNvSpPr>
          <p:nvPr>
            <p:ph idx="1"/>
          </p:nvPr>
        </p:nvSpPr>
        <p:spPr>
          <a:xfrm>
            <a:off x="951977" y="3498619"/>
            <a:ext cx="10515600" cy="2902181"/>
          </a:xfrm>
        </p:spPr>
        <p:txBody>
          <a:bodyPr>
            <a:normAutofit/>
          </a:bodyPr>
          <a:lstStyle/>
          <a:p>
            <a:pPr marL="461962" lvl="1" indent="-457200">
              <a:lnSpc>
                <a:spcPct val="110000"/>
              </a:lnSpc>
              <a:spcAft>
                <a:spcPts val="1200"/>
              </a:spcAft>
              <a:buFont typeface="Arial" panose="020B0604020202020204" pitchFamily="34" charset="0"/>
              <a:buChar char="•"/>
            </a:pPr>
            <a:r>
              <a:rPr lang="en-AU" dirty="0"/>
              <a:t>2011-2016</a:t>
            </a:r>
          </a:p>
          <a:p>
            <a:pPr marL="461962" lvl="1" indent="-457200">
              <a:lnSpc>
                <a:spcPct val="110000"/>
              </a:lnSpc>
              <a:spcAft>
                <a:spcPts val="1200"/>
              </a:spcAft>
              <a:buFont typeface="Arial" panose="020B0604020202020204" pitchFamily="34" charset="0"/>
              <a:buChar char="•"/>
            </a:pPr>
            <a:r>
              <a:rPr lang="en-AU" dirty="0"/>
              <a:t>MBS PBS variables: </a:t>
            </a:r>
            <a:r>
              <a:rPr lang="en-US" sz="2000" b="1" dirty="0"/>
              <a:t>num</a:t>
            </a:r>
            <a:r>
              <a:rPr lang="en-US" sz="2000" dirty="0"/>
              <a:t> (number of services),   </a:t>
            </a:r>
            <a:r>
              <a:rPr lang="en-US" sz="2000" b="1" dirty="0"/>
              <a:t>script</a:t>
            </a:r>
            <a:r>
              <a:rPr lang="en-US" sz="2000" dirty="0"/>
              <a:t> (number of scripts dispensed), </a:t>
            </a:r>
            <a:r>
              <a:rPr lang="en-US" sz="2000" b="1" dirty="0"/>
              <a:t>qty</a:t>
            </a:r>
            <a:r>
              <a:rPr lang="en-US" sz="2000" dirty="0"/>
              <a:t> (quantity of units supplied), </a:t>
            </a:r>
            <a:r>
              <a:rPr lang="en-US" sz="2000" b="1" strike="sngStrike" dirty="0"/>
              <a:t>date</a:t>
            </a:r>
            <a:r>
              <a:rPr lang="en-US" sz="2000" strike="sngStrike" dirty="0"/>
              <a:t>: diagnosis date </a:t>
            </a:r>
          </a:p>
          <a:p>
            <a:pPr marL="461962" lvl="1" indent="-457200">
              <a:lnSpc>
                <a:spcPct val="110000"/>
              </a:lnSpc>
              <a:spcAft>
                <a:spcPts val="1200"/>
              </a:spcAft>
              <a:buFont typeface="Arial" panose="020B0604020202020204" pitchFamily="34" charset="0"/>
              <a:buChar char="•"/>
            </a:pPr>
            <a:r>
              <a:rPr lang="en-US" sz="2000" b="1" dirty="0"/>
              <a:t>No diagnostics data</a:t>
            </a:r>
          </a:p>
          <a:p>
            <a:pPr marL="461962" lvl="1" indent="-457200">
              <a:lnSpc>
                <a:spcPct val="110000"/>
              </a:lnSpc>
              <a:spcAft>
                <a:spcPts val="1200"/>
              </a:spcAft>
              <a:buFont typeface="Arial" panose="020B0604020202020204" pitchFamily="34" charset="0"/>
              <a:buChar char="•"/>
            </a:pPr>
            <a:r>
              <a:rPr lang="en-US" sz="2000" dirty="0"/>
              <a:t>Numerous fields with no entries (including chemo, radiation oncology procedures)</a:t>
            </a:r>
          </a:p>
          <a:p>
            <a:pPr marL="461962" lvl="1" indent="-457200">
              <a:lnSpc>
                <a:spcPct val="110000"/>
              </a:lnSpc>
              <a:spcAft>
                <a:spcPts val="1200"/>
              </a:spcAft>
              <a:buFont typeface="Arial" panose="020B0604020202020204" pitchFamily="34" charset="0"/>
              <a:buChar char="•"/>
            </a:pPr>
            <a:r>
              <a:rPr lang="en-US" sz="2000" dirty="0"/>
              <a:t>Zero var columns: omitted 76 variables</a:t>
            </a:r>
          </a:p>
          <a:p>
            <a:pPr marL="812800" lvl="2" indent="-457200">
              <a:lnSpc>
                <a:spcPct val="110000"/>
              </a:lnSpc>
              <a:spcAft>
                <a:spcPts val="1200"/>
              </a:spcAft>
            </a:pPr>
            <a:endParaRPr lang="en-AU" dirty="0"/>
          </a:p>
        </p:txBody>
      </p:sp>
      <p:sp>
        <p:nvSpPr>
          <p:cNvPr id="5" name="Slide Number Placeholder 4">
            <a:extLst>
              <a:ext uri="{FF2B5EF4-FFF2-40B4-BE49-F238E27FC236}">
                <a16:creationId xmlns:a16="http://schemas.microsoft.com/office/drawing/2014/main" id="{0B0D5C17-4ADA-AF3B-A574-54EFAB9B4A89}"/>
              </a:ext>
            </a:extLst>
          </p:cNvPr>
          <p:cNvSpPr>
            <a:spLocks noGrp="1"/>
          </p:cNvSpPr>
          <p:nvPr>
            <p:ph type="sldNum" sz="quarter" idx="12"/>
          </p:nvPr>
        </p:nvSpPr>
        <p:spPr/>
        <p:txBody>
          <a:bodyPr/>
          <a:lstStyle/>
          <a:p>
            <a:fld id="{009375D7-070A-4959-9224-FB5E66F2B1B3}" type="slidenum">
              <a:rPr lang="en-AU" smtClean="0"/>
              <a:t>7</a:t>
            </a:fld>
            <a:endParaRPr lang="en-AU"/>
          </a:p>
        </p:txBody>
      </p:sp>
      <p:sp>
        <p:nvSpPr>
          <p:cNvPr id="3" name="Rectangle 2">
            <a:extLst>
              <a:ext uri="{FF2B5EF4-FFF2-40B4-BE49-F238E27FC236}">
                <a16:creationId xmlns:a16="http://schemas.microsoft.com/office/drawing/2014/main" id="{DF440478-6188-00F3-CC53-653CC4374440}"/>
              </a:ext>
            </a:extLst>
          </p:cNvPr>
          <p:cNvSpPr/>
          <p:nvPr/>
        </p:nvSpPr>
        <p:spPr>
          <a:xfrm>
            <a:off x="1365942" y="870171"/>
            <a:ext cx="9687670" cy="25588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nSpc>
                <a:spcPct val="110000"/>
              </a:lnSpc>
              <a:spcAft>
                <a:spcPts val="1200"/>
              </a:spcAft>
              <a:buFont typeface="Arial" panose="020B0604020202020204" pitchFamily="34" charset="0"/>
              <a:buChar char="•"/>
            </a:pPr>
            <a:r>
              <a:rPr lang="en-US" sz="2400" dirty="0"/>
              <a:t>In addition to the previous list;</a:t>
            </a:r>
          </a:p>
          <a:p>
            <a:pPr marL="914400" lvl="1" indent="-457200">
              <a:lnSpc>
                <a:spcPct val="110000"/>
              </a:lnSpc>
              <a:spcAft>
                <a:spcPts val="1200"/>
              </a:spcAft>
              <a:buFont typeface="Arial" panose="020B0604020202020204" pitchFamily="34" charset="0"/>
              <a:buChar char="•"/>
            </a:pPr>
            <a:r>
              <a:rPr lang="en-AU" sz="2400" b="1" dirty="0"/>
              <a:t>Medicare Benefits Schedule (MBS): </a:t>
            </a:r>
            <a:r>
              <a:rPr lang="en-AU" sz="2400" dirty="0"/>
              <a:t>Healthcare services and utilisation</a:t>
            </a:r>
          </a:p>
          <a:p>
            <a:pPr marL="914400" lvl="1" indent="-457200">
              <a:lnSpc>
                <a:spcPct val="110000"/>
              </a:lnSpc>
              <a:spcAft>
                <a:spcPts val="1200"/>
              </a:spcAft>
              <a:buFont typeface="Arial" panose="020B0604020202020204" pitchFamily="34" charset="0"/>
              <a:buChar char="•"/>
            </a:pPr>
            <a:r>
              <a:rPr lang="en-AU" sz="2400" b="1" dirty="0"/>
              <a:t>Pharmaceutical Benefits Scheme (PBS): </a:t>
            </a:r>
            <a:r>
              <a:rPr lang="en-AU" sz="2400" dirty="0"/>
              <a:t>Prescription medications and dispensing records</a:t>
            </a:r>
          </a:p>
        </p:txBody>
      </p:sp>
    </p:spTree>
    <p:extLst>
      <p:ext uri="{BB962C8B-B14F-4D97-AF65-F5344CB8AC3E}">
        <p14:creationId xmlns:p14="http://schemas.microsoft.com/office/powerpoint/2010/main" val="657346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8FDC7-F445-3720-D2A4-654069DEE0DD}"/>
              </a:ext>
            </a:extLst>
          </p:cNvPr>
          <p:cNvSpPr>
            <a:spLocks noGrp="1"/>
          </p:cNvSpPr>
          <p:nvPr>
            <p:ph type="title"/>
          </p:nvPr>
        </p:nvSpPr>
        <p:spPr/>
        <p:txBody>
          <a:bodyPr/>
          <a:lstStyle/>
          <a:p>
            <a:r>
              <a:rPr lang="en-US" dirty="0">
                <a:solidFill>
                  <a:schemeClr val="accent1"/>
                </a:solidFill>
              </a:rPr>
              <a:t>Socio-economic variables</a:t>
            </a:r>
          </a:p>
        </p:txBody>
      </p:sp>
      <p:sp>
        <p:nvSpPr>
          <p:cNvPr id="5" name="Slide Number Placeholder 4">
            <a:extLst>
              <a:ext uri="{FF2B5EF4-FFF2-40B4-BE49-F238E27FC236}">
                <a16:creationId xmlns:a16="http://schemas.microsoft.com/office/drawing/2014/main" id="{B318F535-47B0-4BA3-E508-680E2FC4C0A3}"/>
              </a:ext>
            </a:extLst>
          </p:cNvPr>
          <p:cNvSpPr>
            <a:spLocks noGrp="1"/>
          </p:cNvSpPr>
          <p:nvPr>
            <p:ph type="sldNum" sz="quarter" idx="12"/>
          </p:nvPr>
        </p:nvSpPr>
        <p:spPr/>
        <p:txBody>
          <a:bodyPr/>
          <a:lstStyle/>
          <a:p>
            <a:fld id="{009375D7-070A-4959-9224-FB5E66F2B1B3}" type="slidenum">
              <a:rPr lang="en-AU" smtClean="0"/>
              <a:t>8</a:t>
            </a:fld>
            <a:endParaRPr lang="en-AU"/>
          </a:p>
        </p:txBody>
      </p:sp>
      <p:sp>
        <p:nvSpPr>
          <p:cNvPr id="3" name="Content Placeholder 2">
            <a:extLst>
              <a:ext uri="{FF2B5EF4-FFF2-40B4-BE49-F238E27FC236}">
                <a16:creationId xmlns:a16="http://schemas.microsoft.com/office/drawing/2014/main" id="{3998A516-4DD2-1CBA-581B-39A7A755CEC1}"/>
              </a:ext>
            </a:extLst>
          </p:cNvPr>
          <p:cNvSpPr txBox="1">
            <a:spLocks/>
          </p:cNvSpPr>
          <p:nvPr/>
        </p:nvSpPr>
        <p:spPr>
          <a:xfrm>
            <a:off x="670282" y="796425"/>
            <a:ext cx="5374469" cy="4751792"/>
          </a:xfrm>
          <a:prstGeom prst="rect">
            <a:avLst/>
          </a:prstGeom>
        </p:spPr>
        <p:txBody>
          <a:bodyPr vert="horz" lIns="0" tIns="0" rIns="0" bIns="0" rtlCol="0" anchor="t" anchorCtr="0">
            <a:norm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tabLst>
                <a:tab pos="5059363" algn="l"/>
              </a:tabLst>
              <a:defRPr sz="23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3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Age</a:t>
            </a:r>
          </a:p>
          <a:p>
            <a:pPr marL="342900" indent="-342900">
              <a:buFont typeface="Arial" panose="020B0604020202020204" pitchFamily="34" charset="0"/>
              <a:buChar char="•"/>
            </a:pPr>
            <a:r>
              <a:rPr lang="en-US" dirty="0"/>
              <a:t>Sex</a:t>
            </a:r>
          </a:p>
          <a:p>
            <a:pPr marL="342900" indent="-342900">
              <a:buFont typeface="Arial" panose="020B0604020202020204" pitchFamily="34" charset="0"/>
              <a:buChar char="•"/>
            </a:pPr>
            <a:r>
              <a:rPr lang="en-US" dirty="0"/>
              <a:t>Index of Relative Socio-economic Advantage and Disadvantage (IRSAD) --  one of the SEIFA variables</a:t>
            </a:r>
          </a:p>
          <a:p>
            <a:pPr marL="457200" indent="-457200">
              <a:buFont typeface="Arial" panose="020B0604020202020204" pitchFamily="34" charset="0"/>
              <a:buChar char="•"/>
            </a:pPr>
            <a:r>
              <a:rPr lang="en-AU" dirty="0"/>
              <a:t>Marital Status</a:t>
            </a:r>
          </a:p>
          <a:p>
            <a:pPr marL="457200" indent="-457200">
              <a:buFont typeface="Arial" panose="020B0604020202020204" pitchFamily="34" charset="0"/>
              <a:buChar char="•"/>
            </a:pPr>
            <a:r>
              <a:rPr lang="en-AU" dirty="0"/>
              <a:t>Income</a:t>
            </a:r>
          </a:p>
          <a:p>
            <a:pPr marL="457200" indent="-457200">
              <a:buFont typeface="Arial" panose="020B0604020202020204" pitchFamily="34" charset="0"/>
              <a:buChar char="•"/>
            </a:pPr>
            <a:r>
              <a:rPr lang="en-AU" dirty="0"/>
              <a:t>Homeownership</a:t>
            </a:r>
          </a:p>
          <a:p>
            <a:pPr marL="457200" indent="-457200">
              <a:buFont typeface="Arial" panose="020B0604020202020204" pitchFamily="34" charset="0"/>
              <a:buChar char="•"/>
            </a:pPr>
            <a:endParaRPr lang="en-AU" dirty="0"/>
          </a:p>
          <a:p>
            <a:r>
              <a:rPr lang="en-AU" sz="2000" i="1" dirty="0"/>
              <a:t>Note: </a:t>
            </a:r>
            <a:r>
              <a:rPr lang="en-AU" sz="2000" i="1" u="sng" dirty="0"/>
              <a:t>Education</a:t>
            </a:r>
            <a:r>
              <a:rPr lang="en-AU" sz="2000" i="1" dirty="0"/>
              <a:t> and </a:t>
            </a:r>
            <a:r>
              <a:rPr lang="en-AU" sz="2000" i="1" u="sng" dirty="0"/>
              <a:t>Occupation</a:t>
            </a:r>
            <a:r>
              <a:rPr lang="en-AU" sz="2000" i="1" dirty="0"/>
              <a:t> are not considered as they are noisy and contains significant missing data for the retirement age population. SEIFA already contains information about education and employment. </a:t>
            </a:r>
          </a:p>
        </p:txBody>
      </p:sp>
      <p:pic>
        <p:nvPicPr>
          <p:cNvPr id="9" name="Content Placeholder 6" descr="A map of australia with different colored areas&#10;&#10;AI-generated content may be incorrect.">
            <a:extLst>
              <a:ext uri="{FF2B5EF4-FFF2-40B4-BE49-F238E27FC236}">
                <a16:creationId xmlns:a16="http://schemas.microsoft.com/office/drawing/2014/main" id="{29A61B03-E0B1-61C4-1854-4FE610375749}"/>
              </a:ext>
            </a:extLst>
          </p:cNvPr>
          <p:cNvPicPr>
            <a:picLocks noGrp="1" noChangeAspect="1"/>
          </p:cNvPicPr>
          <p:nvPr>
            <p:ph idx="1"/>
          </p:nvPr>
        </p:nvPicPr>
        <p:blipFill>
          <a:blip r:embed="rId3"/>
          <a:srcRect l="1913" r="3123" b="3"/>
          <a:stretch/>
        </p:blipFill>
        <p:spPr>
          <a:xfrm>
            <a:off x="6147250" y="637953"/>
            <a:ext cx="5844243" cy="4910264"/>
          </a:xfrm>
          <a:noFill/>
        </p:spPr>
      </p:pic>
    </p:spTree>
    <p:extLst>
      <p:ext uri="{BB962C8B-B14F-4D97-AF65-F5344CB8AC3E}">
        <p14:creationId xmlns:p14="http://schemas.microsoft.com/office/powerpoint/2010/main" val="560596998"/>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5" name="Content Placeholder 4">
                <a:extLst>
                  <a:ext uri="{FF2B5EF4-FFF2-40B4-BE49-F238E27FC236}">
                    <a16:creationId xmlns:a16="http://schemas.microsoft.com/office/drawing/2014/main" id="{725629CE-387C-C2BF-259F-EF45C12797A3}"/>
                  </a:ext>
                </a:extLst>
              </p:cNvPr>
              <p:cNvGraphicFramePr>
                <a:graphicFrameLocks noGrp="1"/>
              </p:cNvGraphicFramePr>
              <p:nvPr>
                <p:ph idx="1"/>
                <p:extLst>
                  <p:ext uri="{D42A27DB-BD31-4B8C-83A1-F6EECF244321}">
                    <p14:modId xmlns:p14="http://schemas.microsoft.com/office/powerpoint/2010/main" val="3364072821"/>
                  </p:ext>
                </p:extLst>
              </p:nvPr>
            </p:nvGraphicFramePr>
            <p:xfrm>
              <a:off x="310796" y="779463"/>
              <a:ext cx="11538304" cy="5055805"/>
            </p:xfrm>
            <a:graphic>
              <a:graphicData uri="http://schemas.openxmlformats.org/drawingml/2006/table">
                <a:tbl>
                  <a:tblPr firstRow="1" firstCol="1" bandRow="1">
                    <a:tableStyleId>{5C22544A-7EE6-4342-B048-85BDC9FD1C3A}</a:tableStyleId>
                  </a:tblPr>
                  <a:tblGrid>
                    <a:gridCol w="2531329">
                      <a:extLst>
                        <a:ext uri="{9D8B030D-6E8A-4147-A177-3AD203B41FA5}">
                          <a16:colId xmlns:a16="http://schemas.microsoft.com/office/drawing/2014/main" val="4146041754"/>
                        </a:ext>
                      </a:extLst>
                    </a:gridCol>
                    <a:gridCol w="3079349">
                      <a:extLst>
                        <a:ext uri="{9D8B030D-6E8A-4147-A177-3AD203B41FA5}">
                          <a16:colId xmlns:a16="http://schemas.microsoft.com/office/drawing/2014/main" val="900913798"/>
                        </a:ext>
                      </a:extLst>
                    </a:gridCol>
                    <a:gridCol w="5927626">
                      <a:extLst>
                        <a:ext uri="{9D8B030D-6E8A-4147-A177-3AD203B41FA5}">
                          <a16:colId xmlns:a16="http://schemas.microsoft.com/office/drawing/2014/main" val="389376683"/>
                        </a:ext>
                      </a:extLst>
                    </a:gridCol>
                  </a:tblGrid>
                  <a:tr h="465947">
                    <a:tc>
                      <a:txBody>
                        <a:bodyPr/>
                        <a:lstStyle/>
                        <a:p>
                          <a:pPr>
                            <a:lnSpc>
                              <a:spcPct val="107000"/>
                            </a:lnSpc>
                            <a:spcBef>
                              <a:spcPts val="600"/>
                            </a:spcBef>
                            <a:spcAft>
                              <a:spcPts val="600"/>
                            </a:spcAft>
                          </a:pPr>
                          <a:r>
                            <a:rPr lang="en-AU" sz="2400" kern="100" dirty="0">
                              <a:effectLst/>
                            </a:rPr>
                            <a:t>Demographic Variable</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Categories</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Actuarial and Clinical Proxy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2775596562"/>
                      </a:ext>
                    </a:extLst>
                  </a:tr>
                  <a:tr h="465947">
                    <a:tc>
                      <a:txBody>
                        <a:bodyPr/>
                        <a:lstStyle/>
                        <a:p>
                          <a:pPr>
                            <a:lnSpc>
                              <a:spcPct val="107000"/>
                            </a:lnSpc>
                            <a:spcBef>
                              <a:spcPts val="600"/>
                            </a:spcBef>
                            <a:spcAft>
                              <a:spcPts val="600"/>
                            </a:spcAft>
                          </a:pPr>
                          <a:r>
                            <a:rPr lang="en-AU" sz="2400" kern="100" dirty="0">
                              <a:effectLst/>
                            </a:rPr>
                            <a:t>IRSAD</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Deciles 1–10</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Community wealth, neighbourhood stability, and local healthcare access.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134650230"/>
                      </a:ext>
                    </a:extLst>
                  </a:tr>
                  <a:tr h="465947">
                    <a:tc>
                      <a:txBody>
                        <a:bodyPr/>
                        <a:lstStyle/>
                        <a:p>
                          <a:pPr>
                            <a:lnSpc>
                              <a:spcPct val="107000"/>
                            </a:lnSpc>
                            <a:spcBef>
                              <a:spcPts val="600"/>
                            </a:spcBef>
                            <a:spcAft>
                              <a:spcPts val="600"/>
                            </a:spcAft>
                          </a:pPr>
                          <a:r>
                            <a:rPr lang="en-AU" sz="2400" kern="100" dirty="0">
                              <a:effectLst/>
                            </a:rPr>
                            <a:t>Weekly Personal Income</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&lt;$499, $500–$999, $1000+</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Liquid financial capacity to fund care, specialists, and medical payments.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772494792"/>
                      </a:ext>
                    </a:extLst>
                  </a:tr>
                  <a:tr h="465947">
                    <a:tc>
                      <a:txBody>
                        <a:bodyPr/>
                        <a:lstStyle/>
                        <a:p>
                          <a:pPr>
                            <a:lnSpc>
                              <a:spcPct val="107000"/>
                            </a:lnSpc>
                            <a:spcBef>
                              <a:spcPts val="600"/>
                            </a:spcBef>
                            <a:spcAft>
                              <a:spcPts val="600"/>
                            </a:spcAft>
                          </a:pPr>
                          <a:r>
                            <a:rPr lang="en-AU" sz="2400" kern="100" dirty="0">
                              <a:effectLst/>
                            </a:rPr>
                            <a:t>Home ownership Status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Yes, No</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Illiquid wealth, baseline financial stability, and long-term housing security.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392609158"/>
                      </a:ext>
                    </a:extLst>
                  </a:tr>
                  <a:tr h="583700">
                    <a:tc>
                      <a:txBody>
                        <a:bodyPr/>
                        <a:lstStyle/>
                        <a:p>
                          <a:pPr>
                            <a:lnSpc>
                              <a:spcPct val="107000"/>
                            </a:lnSpc>
                            <a:spcBef>
                              <a:spcPts val="600"/>
                            </a:spcBef>
                            <a:spcAft>
                              <a:spcPts val="600"/>
                            </a:spcAft>
                          </a:pPr>
                          <a:r>
                            <a:rPr lang="en-AU" sz="2400" kern="100">
                              <a:effectLst/>
                            </a:rPr>
                            <a:t>Marital Status</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Married, Single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Social support networks and informal at-home caregiving capacity.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853691632"/>
                      </a:ext>
                    </a:extLst>
                  </a:tr>
                  <a:tr h="645275">
                    <a:tc>
                      <a:txBody>
                        <a:bodyPr/>
                        <a:lstStyle/>
                        <a:p>
                          <a:pPr>
                            <a:lnSpc>
                              <a:spcPct val="107000"/>
                            </a:lnSpc>
                            <a:spcBef>
                              <a:spcPts val="600"/>
                            </a:spcBef>
                            <a:spcAft>
                              <a:spcPts val="600"/>
                            </a:spcAft>
                          </a:pPr>
                          <a:r>
                            <a:rPr lang="en-AU" sz="2400" kern="100">
                              <a:effectLst/>
                            </a:rPr>
                            <a:t>Age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14:m>
                            <m:oMathPara xmlns:m="http://schemas.openxmlformats.org/officeDocument/2006/math">
                              <m:oMathParaPr>
                                <m:jc m:val="centerGroup"/>
                              </m:oMathParaPr>
                              <m:oMath xmlns:m="http://schemas.openxmlformats.org/officeDocument/2006/math">
                                <m:r>
                                  <a:rPr lang="en-AU" sz="2400" kern="100">
                                    <a:effectLst/>
                                    <a:latin typeface="Cambria Math" panose="02040503050406030204" pitchFamily="18" charset="0"/>
                                  </a:rPr>
                                  <m:t>𝑥</m:t>
                                </m:r>
                                <m:r>
                                  <a:rPr lang="en-AU" sz="2400" kern="100">
                                    <a:effectLst/>
                                    <a:latin typeface="Cambria Math" panose="02040503050406030204" pitchFamily="18" charset="0"/>
                                  </a:rPr>
                                  <m:t> ∈</m:t>
                                </m:r>
                                <m:d>
                                  <m:dPr>
                                    <m:begChr m:val="{"/>
                                    <m:endChr m:val="}"/>
                                    <m:ctrlPr>
                                      <a:rPr lang="en-AU" sz="2400" i="1" kern="100">
                                        <a:effectLst/>
                                        <a:latin typeface="Cambria Math" panose="02040503050406030204" pitchFamily="18" charset="0"/>
                                      </a:rPr>
                                    </m:ctrlPr>
                                  </m:dPr>
                                  <m:e>
                                    <m:r>
                                      <a:rPr lang="en-AU" sz="2400" kern="100">
                                        <a:effectLst/>
                                        <a:latin typeface="Cambria Math" panose="02040503050406030204" pitchFamily="18" charset="0"/>
                                      </a:rPr>
                                      <m:t>60..110</m:t>
                                    </m:r>
                                  </m:e>
                                </m:d>
                              </m:oMath>
                            </m:oMathPara>
                          </a14:m>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624659282"/>
                      </a:ext>
                    </a:extLst>
                  </a:tr>
                  <a:tr h="583700">
                    <a:tc>
                      <a:txBody>
                        <a:bodyPr/>
                        <a:lstStyle/>
                        <a:p>
                          <a:pPr>
                            <a:lnSpc>
                              <a:spcPct val="107000"/>
                            </a:lnSpc>
                            <a:spcBef>
                              <a:spcPts val="600"/>
                            </a:spcBef>
                            <a:spcAft>
                              <a:spcPts val="600"/>
                            </a:spcAft>
                          </a:pPr>
                          <a:r>
                            <a:rPr lang="en-AU" sz="2400" kern="100">
                              <a:effectLst/>
                            </a:rPr>
                            <a:t>Gender</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Female, Male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873496033"/>
                      </a:ext>
                    </a:extLst>
                  </a:tr>
                </a:tbl>
              </a:graphicData>
            </a:graphic>
          </p:graphicFrame>
        </mc:Choice>
        <mc:Fallback>
          <p:graphicFrame>
            <p:nvGraphicFramePr>
              <p:cNvPr id="5" name="Content Placeholder 4">
                <a:extLst>
                  <a:ext uri="{FF2B5EF4-FFF2-40B4-BE49-F238E27FC236}">
                    <a16:creationId xmlns:a16="http://schemas.microsoft.com/office/drawing/2014/main" id="{725629CE-387C-C2BF-259F-EF45C12797A3}"/>
                  </a:ext>
                </a:extLst>
              </p:cNvPr>
              <p:cNvGraphicFramePr>
                <a:graphicFrameLocks noGrp="1"/>
              </p:cNvGraphicFramePr>
              <p:nvPr>
                <p:ph idx="1"/>
                <p:extLst>
                  <p:ext uri="{D42A27DB-BD31-4B8C-83A1-F6EECF244321}">
                    <p14:modId xmlns:p14="http://schemas.microsoft.com/office/powerpoint/2010/main" val="3364072821"/>
                  </p:ext>
                </p:extLst>
              </p:nvPr>
            </p:nvGraphicFramePr>
            <p:xfrm>
              <a:off x="310796" y="779463"/>
              <a:ext cx="11538304" cy="5055805"/>
            </p:xfrm>
            <a:graphic>
              <a:graphicData uri="http://schemas.openxmlformats.org/drawingml/2006/table">
                <a:tbl>
                  <a:tblPr firstRow="1" firstCol="1" bandRow="1">
                    <a:tableStyleId>{5C22544A-7EE6-4342-B048-85BDC9FD1C3A}</a:tableStyleId>
                  </a:tblPr>
                  <a:tblGrid>
                    <a:gridCol w="2531329">
                      <a:extLst>
                        <a:ext uri="{9D8B030D-6E8A-4147-A177-3AD203B41FA5}">
                          <a16:colId xmlns:a16="http://schemas.microsoft.com/office/drawing/2014/main" val="4146041754"/>
                        </a:ext>
                      </a:extLst>
                    </a:gridCol>
                    <a:gridCol w="3079349">
                      <a:extLst>
                        <a:ext uri="{9D8B030D-6E8A-4147-A177-3AD203B41FA5}">
                          <a16:colId xmlns:a16="http://schemas.microsoft.com/office/drawing/2014/main" val="900913798"/>
                        </a:ext>
                      </a:extLst>
                    </a:gridCol>
                    <a:gridCol w="5927626">
                      <a:extLst>
                        <a:ext uri="{9D8B030D-6E8A-4147-A177-3AD203B41FA5}">
                          <a16:colId xmlns:a16="http://schemas.microsoft.com/office/drawing/2014/main" val="389376683"/>
                        </a:ext>
                      </a:extLst>
                    </a:gridCol>
                  </a:tblGrid>
                  <a:tr h="765366">
                    <a:tc>
                      <a:txBody>
                        <a:bodyPr/>
                        <a:lstStyle/>
                        <a:p>
                          <a:pPr>
                            <a:lnSpc>
                              <a:spcPct val="107000"/>
                            </a:lnSpc>
                            <a:spcBef>
                              <a:spcPts val="600"/>
                            </a:spcBef>
                            <a:spcAft>
                              <a:spcPts val="600"/>
                            </a:spcAft>
                          </a:pPr>
                          <a:r>
                            <a:rPr lang="en-AU" sz="2400" kern="100" dirty="0">
                              <a:effectLst/>
                            </a:rPr>
                            <a:t>Demographic Variable</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Categories</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Actuarial and Clinical Proxy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2775596562"/>
                      </a:ext>
                    </a:extLst>
                  </a:tr>
                  <a:tr h="765366">
                    <a:tc>
                      <a:txBody>
                        <a:bodyPr/>
                        <a:lstStyle/>
                        <a:p>
                          <a:pPr>
                            <a:lnSpc>
                              <a:spcPct val="107000"/>
                            </a:lnSpc>
                            <a:spcBef>
                              <a:spcPts val="600"/>
                            </a:spcBef>
                            <a:spcAft>
                              <a:spcPts val="600"/>
                            </a:spcAft>
                          </a:pPr>
                          <a:r>
                            <a:rPr lang="en-AU" sz="2400" kern="100" dirty="0">
                              <a:effectLst/>
                            </a:rPr>
                            <a:t>IRSAD</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Deciles 1–10</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Community wealth, neighbourhood stability, and local healthcare access.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134650230"/>
                      </a:ext>
                    </a:extLst>
                  </a:tr>
                  <a:tr h="765366">
                    <a:tc>
                      <a:txBody>
                        <a:bodyPr/>
                        <a:lstStyle/>
                        <a:p>
                          <a:pPr>
                            <a:lnSpc>
                              <a:spcPct val="107000"/>
                            </a:lnSpc>
                            <a:spcBef>
                              <a:spcPts val="600"/>
                            </a:spcBef>
                            <a:spcAft>
                              <a:spcPts val="600"/>
                            </a:spcAft>
                          </a:pPr>
                          <a:r>
                            <a:rPr lang="en-AU" sz="2400" kern="100" dirty="0">
                              <a:effectLst/>
                            </a:rPr>
                            <a:t>Weekly Personal Income</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&lt;$499, $500–$999, $1000+</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Liquid financial capacity to fund care, specialists, and medical payments.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772494792"/>
                      </a:ext>
                    </a:extLst>
                  </a:tr>
                  <a:tr h="765366">
                    <a:tc>
                      <a:txBody>
                        <a:bodyPr/>
                        <a:lstStyle/>
                        <a:p>
                          <a:pPr>
                            <a:lnSpc>
                              <a:spcPct val="107000"/>
                            </a:lnSpc>
                            <a:spcBef>
                              <a:spcPts val="600"/>
                            </a:spcBef>
                            <a:spcAft>
                              <a:spcPts val="600"/>
                            </a:spcAft>
                          </a:pPr>
                          <a:r>
                            <a:rPr lang="en-AU" sz="2400" kern="100" dirty="0">
                              <a:effectLst/>
                            </a:rPr>
                            <a:t>Home ownership Status</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Yes, No</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Illiquid wealth, baseline financial stability, and long-term housing security.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1392609158"/>
                      </a:ext>
                    </a:extLst>
                  </a:tr>
                  <a:tr h="765366">
                    <a:tc>
                      <a:txBody>
                        <a:bodyPr/>
                        <a:lstStyle/>
                        <a:p>
                          <a:pPr>
                            <a:lnSpc>
                              <a:spcPct val="107000"/>
                            </a:lnSpc>
                            <a:spcBef>
                              <a:spcPts val="600"/>
                            </a:spcBef>
                            <a:spcAft>
                              <a:spcPts val="600"/>
                            </a:spcAft>
                          </a:pPr>
                          <a:r>
                            <a:rPr lang="en-AU" sz="2400" kern="100">
                              <a:effectLst/>
                            </a:rPr>
                            <a:t>Marital Status</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Married, Single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dirty="0">
                              <a:effectLst/>
                            </a:rPr>
                            <a:t>Social support networks and informal at-home caregiving capacity.</a:t>
                          </a: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853691632"/>
                      </a:ext>
                    </a:extLst>
                  </a:tr>
                  <a:tr h="645275">
                    <a:tc>
                      <a:txBody>
                        <a:bodyPr/>
                        <a:lstStyle/>
                        <a:p>
                          <a:pPr>
                            <a:lnSpc>
                              <a:spcPct val="107000"/>
                            </a:lnSpc>
                            <a:spcBef>
                              <a:spcPts val="600"/>
                            </a:spcBef>
                            <a:spcAft>
                              <a:spcPts val="600"/>
                            </a:spcAft>
                          </a:pPr>
                          <a:r>
                            <a:rPr lang="en-AU" sz="2400" kern="100">
                              <a:effectLst/>
                            </a:rPr>
                            <a:t>Age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endParaRPr lang="en-US"/>
                        </a:p>
                      </a:txBody>
                      <a:tcPr marL="68580" marR="68580" marT="0" marB="0">
                        <a:blipFill>
                          <a:blip r:embed="rId3"/>
                          <a:stretch>
                            <a:fillRect l="-82305" t="-605882" r="-193416" b="-92157"/>
                          </a:stretch>
                        </a:blipFill>
                      </a:tcPr>
                    </a:tc>
                    <a:tc>
                      <a:txBody>
                        <a:bodyPr/>
                        <a:lstStyle/>
                        <a:p>
                          <a:pPr>
                            <a:lnSpc>
                              <a:spcPct val="107000"/>
                            </a:lnSpc>
                            <a:spcBef>
                              <a:spcPts val="600"/>
                            </a:spcBef>
                            <a:spcAft>
                              <a:spcPts val="600"/>
                            </a:spcAft>
                          </a:pP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624659282"/>
                      </a:ext>
                    </a:extLst>
                  </a:tr>
                  <a:tr h="583700">
                    <a:tc>
                      <a:txBody>
                        <a:bodyPr/>
                        <a:lstStyle/>
                        <a:p>
                          <a:pPr>
                            <a:lnSpc>
                              <a:spcPct val="107000"/>
                            </a:lnSpc>
                            <a:spcBef>
                              <a:spcPts val="600"/>
                            </a:spcBef>
                            <a:spcAft>
                              <a:spcPts val="600"/>
                            </a:spcAft>
                          </a:pPr>
                          <a:r>
                            <a:rPr lang="en-AU" sz="2400" kern="100">
                              <a:effectLst/>
                            </a:rPr>
                            <a:t>Gender</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r>
                            <a:rPr lang="en-AU" sz="2400" kern="100">
                              <a:effectLst/>
                            </a:rPr>
                            <a:t>Female, Male</a:t>
                          </a:r>
                          <a:endParaRPr lang="en-AU" sz="2400" kern="100">
                            <a:solidFill>
                              <a:srgbClr val="000000"/>
                            </a:solidFill>
                            <a:effectLst/>
                            <a:latin typeface="ABC Oracle"/>
                            <a:ea typeface="ABC Oracle"/>
                            <a:cs typeface="Times New Roman" panose="02020603050405020304" pitchFamily="18" charset="0"/>
                          </a:endParaRPr>
                        </a:p>
                      </a:txBody>
                      <a:tcPr marL="68580" marR="68580" marT="0" marB="0"/>
                    </a:tc>
                    <a:tc>
                      <a:txBody>
                        <a:bodyPr/>
                        <a:lstStyle/>
                        <a:p>
                          <a:pPr>
                            <a:lnSpc>
                              <a:spcPct val="107000"/>
                            </a:lnSpc>
                            <a:spcBef>
                              <a:spcPts val="600"/>
                            </a:spcBef>
                            <a:spcAft>
                              <a:spcPts val="600"/>
                            </a:spcAft>
                          </a:pPr>
                          <a:endParaRPr lang="en-AU" sz="2400" kern="100" dirty="0">
                            <a:solidFill>
                              <a:srgbClr val="000000"/>
                            </a:solidFill>
                            <a:effectLst/>
                            <a:latin typeface="ABC Oracle"/>
                            <a:ea typeface="ABC Oracle"/>
                            <a:cs typeface="Times New Roman" panose="02020603050405020304" pitchFamily="18" charset="0"/>
                          </a:endParaRPr>
                        </a:p>
                      </a:txBody>
                      <a:tcPr marL="68580" marR="68580" marT="0" marB="0"/>
                    </a:tc>
                    <a:extLst>
                      <a:ext uri="{0D108BD9-81ED-4DB2-BD59-A6C34878D82A}">
                        <a16:rowId xmlns:a16="http://schemas.microsoft.com/office/drawing/2014/main" val="3873496033"/>
                      </a:ext>
                    </a:extLst>
                  </a:tr>
                </a:tbl>
              </a:graphicData>
            </a:graphic>
          </p:graphicFrame>
        </mc:Fallback>
      </mc:AlternateContent>
      <p:sp>
        <p:nvSpPr>
          <p:cNvPr id="4" name="Slide Number Placeholder 3">
            <a:extLst>
              <a:ext uri="{FF2B5EF4-FFF2-40B4-BE49-F238E27FC236}">
                <a16:creationId xmlns:a16="http://schemas.microsoft.com/office/drawing/2014/main" id="{8960B666-5071-54BD-2BF9-AE74C4586681}"/>
              </a:ext>
            </a:extLst>
          </p:cNvPr>
          <p:cNvSpPr>
            <a:spLocks noGrp="1"/>
          </p:cNvSpPr>
          <p:nvPr>
            <p:ph type="sldNum" sz="quarter" idx="12"/>
          </p:nvPr>
        </p:nvSpPr>
        <p:spPr/>
        <p:txBody>
          <a:bodyPr/>
          <a:lstStyle/>
          <a:p>
            <a:fld id="{741AFF56-1126-4107-9C02-BC0EFBF16431}" type="slidenum">
              <a:rPr lang="en-GB" smtClean="0"/>
              <a:t>9</a:t>
            </a:fld>
            <a:endParaRPr lang="en-GB"/>
          </a:p>
        </p:txBody>
      </p:sp>
      <p:sp>
        <p:nvSpPr>
          <p:cNvPr id="6" name="Title 1">
            <a:extLst>
              <a:ext uri="{FF2B5EF4-FFF2-40B4-BE49-F238E27FC236}">
                <a16:creationId xmlns:a16="http://schemas.microsoft.com/office/drawing/2014/main" id="{7C4A52BB-B864-F70B-83C4-CF1452192573}"/>
              </a:ext>
            </a:extLst>
          </p:cNvPr>
          <p:cNvSpPr>
            <a:spLocks noGrp="1"/>
          </p:cNvSpPr>
          <p:nvPr>
            <p:ph type="title"/>
          </p:nvPr>
        </p:nvSpPr>
        <p:spPr>
          <a:xfrm>
            <a:off x="295275" y="271463"/>
            <a:ext cx="11553825" cy="1016000"/>
          </a:xfrm>
        </p:spPr>
        <p:txBody>
          <a:bodyPr/>
          <a:lstStyle/>
          <a:p>
            <a:r>
              <a:rPr lang="en-US" dirty="0">
                <a:solidFill>
                  <a:schemeClr val="accent1"/>
                </a:solidFill>
              </a:rPr>
              <a:t>Socio-economic variables</a:t>
            </a:r>
          </a:p>
        </p:txBody>
      </p:sp>
    </p:spTree>
    <p:extLst>
      <p:ext uri="{BB962C8B-B14F-4D97-AF65-F5344CB8AC3E}">
        <p14:creationId xmlns:p14="http://schemas.microsoft.com/office/powerpoint/2010/main" val="1000194818"/>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CE6YYQN64SX3-786882053-16854</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https://actuaries.sharepoint.com/sites/DMS/_layouts/15/DocIdRedir.aspx?ID=CE6YYQN64SX3-786882053-16854</Url>
      <Description>CE6YYQN64SX3-786882053-16854</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Accurate mortality prediction underpins actuarial practice, informing insurance pricing, retirement income planning, and product design. Building on recent evidence of socio-economic mortality differentials in Australia (Huang, Hui &amp; Villegas, 2025), this study extends that framework by incorporating health-related variables for retirees and distilling them into a transparent Health Index. Using the ABS Personal Level Integrated Data Asset, linked to Medicare and Pharmaceutical Benefits records, we develop interpretable models that integrate the Health Index as an additional rating factor within the existing socio-economic model. Exploratory analysis shows that mortality risk rises steadily with higher healthcare use, further increased by comorbidity and polypharmacy, but partly offset by regular preventive care. Notably, pain-medication exposure is associated with about threefold higher observed mortality than non-exposed peers, which aligns with the rise in opioid-related deaths over the study window and may reflect addition. 
A range of machine learning and statistical techniques, including clustering, survival trees, and Markov processes, are employed to identify health-related subgroups and generate life expectancy estimates. By grouping individuals into risk-based cohorts, the approach mitigates adverse selection risks and preserves equity in risk pooling. Preliminary results demonstrate significant gains in accuracy and fairness, with direct implications for fairer retirement outcomes and improved management of longevity risk. To facilitate adoption, the methodology translates complex models into a concise set of health-related questions potentially suitable for underwriting, bridging actuarial modelling and health data analytics. This work complements existing socio-economic mortality research and provides new insights into health-related mortality, offering a foundation for more accurate, transparent, and equitable retirement outcomes in Australia.</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24</Value>
      <Value>40</Value>
      <Value>21</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3.xml><?xml version="1.0" encoding="utf-8"?>
<?mso-contentType ?>
<SharedContentType xmlns="Microsoft.SharePoint.Taxonomy.ContentTypeSync" SourceId="599de3cb-4d49-453d-b800-5d7115dc628a" ContentTypeId="0x0101005B474B5874136940B1FCFFA385B6F80C" PreviousValue="false"/>
</file>

<file path=customXml/item4.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 ds:uri="b9043e53-a078-4fe1-9a97-1dc890974721"/>
  </ds:schemaRefs>
</ds:datastoreItem>
</file>

<file path=customXml/itemProps3.xml><?xml version="1.0" encoding="utf-8"?>
<ds:datastoreItem xmlns:ds="http://schemas.openxmlformats.org/officeDocument/2006/customXml" ds:itemID="{0A8E504E-CB64-4C9F-82DB-ABDE03C9218E}"/>
</file>

<file path=customXml/itemProps4.xml><?xml version="1.0" encoding="utf-8"?>
<ds:datastoreItem xmlns:ds="http://schemas.openxmlformats.org/officeDocument/2006/customXml" ds:itemID="{1505D147-B507-48C7-AA9A-8E6F66F48F76}"/>
</file>

<file path=customXml/itemProps5.xml><?xml version="1.0" encoding="utf-8"?>
<ds:datastoreItem xmlns:ds="http://schemas.openxmlformats.org/officeDocument/2006/customXml" ds:itemID="{9ACDCFAF-ADEE-4058-9341-69E896FA5F9C}"/>
</file>

<file path=docProps/app.xml><?xml version="1.0" encoding="utf-8"?>
<Properties xmlns="http://schemas.openxmlformats.org/officeDocument/2006/extended-properties" xmlns:vt="http://schemas.openxmlformats.org/officeDocument/2006/docPropsVTypes">
  <TotalTime>20891</TotalTime>
  <Words>1008</Words>
  <Application>Microsoft Macintosh PowerPoint</Application>
  <PresentationFormat>Widescreen</PresentationFormat>
  <Paragraphs>194</Paragraphs>
  <Slides>38</Slides>
  <Notes>12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ABC Oracle</vt:lpstr>
      <vt:lpstr>ABC Oracle Medium</vt:lpstr>
      <vt:lpstr>Arial</vt:lpstr>
      <vt:lpstr>Calibri</vt:lpstr>
      <vt:lpstr>Cambria Math</vt:lpstr>
      <vt:lpstr>Office Theme</vt:lpstr>
      <vt:lpstr>Towards Fairer Retirement Outcomes: Health-Related Mortality Modelling </vt:lpstr>
      <vt:lpstr>PowerPoint Presentation</vt:lpstr>
      <vt:lpstr>Contents</vt:lpstr>
      <vt:lpstr>Motivation and Background</vt:lpstr>
      <vt:lpstr>PowerPoint Presentation</vt:lpstr>
      <vt:lpstr>Socio-economic Datasets</vt:lpstr>
      <vt:lpstr>Medical Datasets</vt:lpstr>
      <vt:lpstr>Socio-economic variables</vt:lpstr>
      <vt:lpstr>Socio-economic variables</vt:lpstr>
      <vt:lpstr>Hermite splines Model (Richards, 2020)</vt:lpstr>
      <vt:lpstr>Proposed Model for Socio-economic Variables.</vt:lpstr>
      <vt:lpstr>Medical Variables</vt:lpstr>
      <vt:lpstr>Information Leakage in MBS/PBS Variables</vt:lpstr>
      <vt:lpstr> </vt:lpstr>
      <vt:lpstr>Medical variables: Summarised</vt:lpstr>
      <vt:lpstr>PowerPoint Presentation</vt:lpstr>
      <vt:lpstr>Interaction between Medicare and Socio-economic Variables</vt:lpstr>
      <vt:lpstr>Interaction between Medicare and Socio-economic variables</vt:lpstr>
      <vt:lpstr>Interaction between Medicare and Socio-economic variables</vt:lpstr>
      <vt:lpstr>Model</vt:lpstr>
      <vt:lpstr>PowerPoint Presentation</vt:lpstr>
      <vt:lpstr>PowerPoint Presentation</vt:lpstr>
      <vt:lpstr>PowerPoint Presentation</vt:lpstr>
      <vt:lpstr>Model Comparison</vt:lpstr>
      <vt:lpstr>How To Use the Model </vt:lpstr>
      <vt:lpstr>Mortality per State: Hierarchical System</vt:lpstr>
      <vt:lpstr>Coefficients Per Cluster</vt:lpstr>
      <vt:lpstr>PowerPoint Presentation</vt:lpstr>
      <vt:lpstr>PowerPoint Presentation</vt:lpstr>
      <vt:lpstr>Results</vt:lpstr>
      <vt:lpstr>PowerPoint Presentation</vt:lpstr>
      <vt:lpstr>PowerPoint Presentation</vt:lpstr>
      <vt:lpstr>PowerPoint Presentation</vt:lpstr>
      <vt:lpstr>Future work and Resources</vt:lpstr>
      <vt:lpstr>PowerPoint Presentation</vt:lpstr>
      <vt:lpstr>Resources: Paper</vt:lpstr>
      <vt:lpstr>Resources: An Interactive App - “Australian Longevity Explorer”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Towards Fairer Retirement Outcomes: Health-Related Mortality Modelling</dc:title>
  <dc:creator>Pramo Samarasinghe, Fei Huang, Andrés Villegas, Francis Hui</dc:creator>
  <cp:lastModifiedBy>Pramodya Samarasinghe</cp:lastModifiedBy>
  <cp:revision>39</cp:revision>
  <dcterms:created xsi:type="dcterms:W3CDTF">2023-05-24T00:01:03Z</dcterms:created>
  <dcterms:modified xsi:type="dcterms:W3CDTF">2026-05-20T06:48:15Z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d63f37b0-ace7-4827-b62c-7b701a40115a</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21;#Superannuation and Investments|c4023ceb-8694-42da-8304-ff16c412bbef;#24;#Life Insurance|2f4b7b7b-e853-4c23-b89a-c367646d2d02</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