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Layouts/slideLayout4.xml" ContentType="application/vnd.openxmlformats-officedocument.presentationml.slideLayout+xml"/>
  <Override PartName="/ppt/slideLayouts/slideLayout17.xml" ContentType="application/vnd.openxmlformats-officedocument.presentationml.slideLayout+xml"/>
  <Override PartName="/ppt/slideMasters/slideMaster1.xml" ContentType="application/vnd.openxmlformats-officedocument.presentationml.slideMaster+xml"/>
  <Override PartName="/customXml/itemProps1.xml" ContentType="application/vnd.openxmlformats-officedocument.customXmlProperties+xml"/>
  <Override PartName="/customXml/itemProps2.xml" ContentType="application/vnd.openxmlformats-officedocument.customXmlProperties+xml"/>
  <Override PartName="/ppt/notesMasters/notesMaster1.xml" ContentType="application/vnd.openxmlformats-officedocument.presentationml.notesMaster+xml"/>
  <Override PartName="/ppt/presentation.xml" ContentType="application/vnd.openxmlformats-officedocument.presentationml.presentation.main+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ppt/slides/slide2.xml" ContentType="application/vnd.openxmlformats-officedocument.presentationml.slide+xml"/>
  <Override PartName="/ppt/notesSlides/notesSlide1.xml" ContentType="application/vnd.openxmlformats-officedocument.presentationml.notesSlide+xml"/>
  <Override PartName="/ppt/presProps.xml" ContentType="application/vnd.openxmlformats-officedocument.presentationml.presProps+xml"/>
  <Override PartName="/ppt/slideLayouts/slideLayout8.xml" ContentType="application/vnd.openxmlformats-officedocument.presentationml.slideLayout+xml"/>
  <Override PartName="/ppt/slideLayouts/slideLayout13.xml" ContentType="application/vnd.openxmlformats-officedocument.presentationml.slideLayout+xml"/>
  <Override PartName="/ppt/slides/slide4.xml" ContentType="application/vnd.openxmlformats-officedocument.presentationml.slide+xml"/>
  <Override PartName="/ppt/slideLayouts/slideLayout18.xml" ContentType="application/vnd.openxmlformats-officedocument.presentationml.slideLayout+xml"/>
  <Override PartName="/ppt/slideLayouts/slideLayout5.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14.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s/slide1.xml" ContentType="application/vnd.openxmlformats-officedocument.presentationml.slide+xml"/>
  <Override PartName="/ppt/slides/slide3.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changesInfos/changesInfo1.xml" ContentType="application/vnd.ms-powerpoint.changesinfo+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slides/slide9.xml" ContentType="application/vnd.openxmlformats-officedocument.presentationml.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diagrams/layout1.xml" ContentType="application/vnd.openxmlformats-officedocument.drawingml.diagramLayout+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quickStyle1.xml" ContentType="application/vnd.openxmlformats-officedocument.drawingml.diagramStyle+xml"/>
  <Override PartName="/ppt/slides/slide14.xml" ContentType="application/vnd.openxmlformats-officedocument.presentationml.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revisionInfo.xml" ContentType="application/vnd.ms-powerpoint.revisioninfo+xml"/>
  <Override PartName="/ppt/slides/slide18.xml" ContentType="application/vnd.openxmlformats-officedocument.presentationml.slide+xml"/>
  <Override PartName="/ppt/notesSlides/notesSlide17.xml" ContentType="application/vnd.openxmlformats-officedocument.presentationml.notesSlide+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80" r:id="rId5"/>
    <p:sldId id="276" r:id="rId6"/>
    <p:sldId id="300" r:id="rId7"/>
    <p:sldId id="292" r:id="rId8"/>
    <p:sldId id="299" r:id="rId9"/>
    <p:sldId id="290" r:id="rId10"/>
    <p:sldId id="296" r:id="rId11"/>
    <p:sldId id="286" r:id="rId12"/>
    <p:sldId id="297" r:id="rId13"/>
    <p:sldId id="287" r:id="rId14"/>
    <p:sldId id="288" r:id="rId15"/>
    <p:sldId id="285" r:id="rId16"/>
    <p:sldId id="294" r:id="rId17"/>
    <p:sldId id="273" r:id="rId18"/>
    <p:sldId id="259" r:id="rId19"/>
    <p:sldId id="289" r:id="rId20"/>
    <p:sldId id="291" r:id="rId21"/>
    <p:sldId id="30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3A1BA8-D644-4EEE-91C7-89BAED5D5275}" v="61" dt="2026-05-23T11:17:07.9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11" autoAdjust="0"/>
    <p:restoredTop sz="59175" autoAdjust="0"/>
  </p:normalViewPr>
  <p:slideViewPr>
    <p:cSldViewPr snapToGrid="0">
      <p:cViewPr varScale="1">
        <p:scale>
          <a:sx n="41" d="100"/>
          <a:sy n="41" d="100"/>
        </p:scale>
        <p:origin x="1531" y="35"/>
      </p:cViewPr>
      <p:guideLst/>
    </p:cSldViewPr>
  </p:slideViewPr>
  <p:notesTextViewPr>
    <p:cViewPr>
      <p:scale>
        <a:sx n="1" d="1"/>
        <a:sy n="1" d="1"/>
      </p:scale>
      <p:origin x="0" y="-781"/>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ustomXml" Target="../customXml/item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 Id="rId30" Type="http://schemas.openxmlformats.org/officeDocument/2006/relationships/customXml" Target="../customXml/item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vin Tso" userId="214f832a-1dfd-409c-885a-16130202320a" providerId="ADAL" clId="{EA0668F6-6052-4D85-BE6A-55993573B0EB}"/>
    <pc:docChg chg="undo redo custSel addSld delSld modSld sldOrd addSection delSection">
      <pc:chgData name="Garvin Tso" userId="214f832a-1dfd-409c-885a-16130202320a" providerId="ADAL" clId="{EA0668F6-6052-4D85-BE6A-55993573B0EB}" dt="2026-05-23T11:22:31.835" v="30392" actId="20577"/>
      <pc:docMkLst>
        <pc:docMk/>
      </pc:docMkLst>
      <pc:sldChg chg="add del ord">
        <pc:chgData name="Garvin Tso" userId="214f832a-1dfd-409c-885a-16130202320a" providerId="ADAL" clId="{EA0668F6-6052-4D85-BE6A-55993573B0EB}" dt="2026-05-11T04:44:05.206" v="9194"/>
        <pc:sldMkLst>
          <pc:docMk/>
          <pc:sldMk cId="3816633887" sldId="259"/>
        </pc:sldMkLst>
      </pc:sldChg>
      <pc:sldChg chg="modNotesTx">
        <pc:chgData name="Garvin Tso" userId="214f832a-1dfd-409c-885a-16130202320a" providerId="ADAL" clId="{EA0668F6-6052-4D85-BE6A-55993573B0EB}" dt="2026-05-17T06:43:54.735" v="21627" actId="6549"/>
        <pc:sldMkLst>
          <pc:docMk/>
          <pc:sldMk cId="2451909520" sldId="273"/>
        </pc:sldMkLst>
      </pc:sldChg>
      <pc:sldChg chg="modNotesTx">
        <pc:chgData name="Garvin Tso" userId="214f832a-1dfd-409c-885a-16130202320a" providerId="ADAL" clId="{EA0668F6-6052-4D85-BE6A-55993573B0EB}" dt="2026-05-11T00:09:47.137" v="7732" actId="5793"/>
        <pc:sldMkLst>
          <pc:docMk/>
          <pc:sldMk cId="796535555" sldId="276"/>
        </pc:sldMkLst>
      </pc:sldChg>
      <pc:sldChg chg="modSp mod">
        <pc:chgData name="Garvin Tso" userId="214f832a-1dfd-409c-885a-16130202320a" providerId="ADAL" clId="{EA0668F6-6052-4D85-BE6A-55993573B0EB}" dt="2026-05-22T05:51:59.059" v="24845" actId="1035"/>
        <pc:sldMkLst>
          <pc:docMk/>
          <pc:sldMk cId="1025641553" sldId="280"/>
        </pc:sldMkLst>
        <pc:spChg chg="mod">
          <ac:chgData name="Garvin Tso" userId="214f832a-1dfd-409c-885a-16130202320a" providerId="ADAL" clId="{EA0668F6-6052-4D85-BE6A-55993573B0EB}" dt="2026-05-22T05:51:59.059" v="24845" actId="1035"/>
          <ac:spMkLst>
            <pc:docMk/>
            <pc:sldMk cId="1025641553" sldId="280"/>
            <ac:spMk id="2" creationId="{DA3318DF-8931-64F6-BEF1-577A6F34CA22}"/>
          </ac:spMkLst>
        </pc:spChg>
      </pc:sldChg>
      <pc:sldChg chg="modSp mod ord modNotesTx">
        <pc:chgData name="Garvin Tso" userId="214f832a-1dfd-409c-885a-16130202320a" providerId="ADAL" clId="{EA0668F6-6052-4D85-BE6A-55993573B0EB}" dt="2026-05-22T22:07:50.530" v="27649"/>
        <pc:sldMkLst>
          <pc:docMk/>
          <pc:sldMk cId="2601667366" sldId="285"/>
        </pc:sldMkLst>
        <pc:spChg chg="mod">
          <ac:chgData name="Garvin Tso" userId="214f832a-1dfd-409c-885a-16130202320a" providerId="ADAL" clId="{EA0668F6-6052-4D85-BE6A-55993573B0EB}" dt="2026-05-17T06:26:46.733" v="20348" actId="313"/>
          <ac:spMkLst>
            <pc:docMk/>
            <pc:sldMk cId="2601667366" sldId="285"/>
            <ac:spMk id="2" creationId="{5E402D9A-2D22-B51E-69E3-6F16B9D9E753}"/>
          </ac:spMkLst>
        </pc:spChg>
        <pc:spChg chg="mod">
          <ac:chgData name="Garvin Tso" userId="214f832a-1dfd-409c-885a-16130202320a" providerId="ADAL" clId="{EA0668F6-6052-4D85-BE6A-55993573B0EB}" dt="2026-05-11T05:01:35.933" v="9710" actId="20577"/>
          <ac:spMkLst>
            <pc:docMk/>
            <pc:sldMk cId="2601667366" sldId="285"/>
            <ac:spMk id="8" creationId="{92FDB4DE-2DAA-6123-4E2F-30786F0C6F6D}"/>
          </ac:spMkLst>
        </pc:spChg>
        <pc:spChg chg="mod">
          <ac:chgData name="Garvin Tso" userId="214f832a-1dfd-409c-885a-16130202320a" providerId="ADAL" clId="{EA0668F6-6052-4D85-BE6A-55993573B0EB}" dt="2026-05-11T04:50:19.079" v="9379" actId="313"/>
          <ac:spMkLst>
            <pc:docMk/>
            <pc:sldMk cId="2601667366" sldId="285"/>
            <ac:spMk id="9" creationId="{8F9DDD2D-C4ED-EEE4-E6C9-C43E6DACE728}"/>
          </ac:spMkLst>
        </pc:spChg>
      </pc:sldChg>
      <pc:sldChg chg="modSp mod modNotesTx">
        <pc:chgData name="Garvin Tso" userId="214f832a-1dfd-409c-885a-16130202320a" providerId="ADAL" clId="{EA0668F6-6052-4D85-BE6A-55993573B0EB}" dt="2026-05-17T07:08:57.027" v="22546" actId="20577"/>
        <pc:sldMkLst>
          <pc:docMk/>
          <pc:sldMk cId="4047265585" sldId="286"/>
        </pc:sldMkLst>
        <pc:spChg chg="mod">
          <ac:chgData name="Garvin Tso" userId="214f832a-1dfd-409c-885a-16130202320a" providerId="ADAL" clId="{EA0668F6-6052-4D85-BE6A-55993573B0EB}" dt="2026-05-17T06:26:33.004" v="20343" actId="313"/>
          <ac:spMkLst>
            <pc:docMk/>
            <pc:sldMk cId="4047265585" sldId="286"/>
            <ac:spMk id="2" creationId="{E60D20C0-0443-9F20-2039-0A488065172A}"/>
          </ac:spMkLst>
        </pc:spChg>
        <pc:spChg chg="mod">
          <ac:chgData name="Garvin Tso" userId="214f832a-1dfd-409c-885a-16130202320a" providerId="ADAL" clId="{EA0668F6-6052-4D85-BE6A-55993573B0EB}" dt="2026-05-17T07:06:18.155" v="22496" actId="6549"/>
          <ac:spMkLst>
            <pc:docMk/>
            <pc:sldMk cId="4047265585" sldId="286"/>
            <ac:spMk id="3" creationId="{4CA3F3B6-5ECD-B191-1B26-DD6F4CD747F0}"/>
          </ac:spMkLst>
        </pc:spChg>
        <pc:spChg chg="mod">
          <ac:chgData name="Garvin Tso" userId="214f832a-1dfd-409c-885a-16130202320a" providerId="ADAL" clId="{EA0668F6-6052-4D85-BE6A-55993573B0EB}" dt="2026-05-17T07:06:06.160" v="22488" actId="20577"/>
          <ac:spMkLst>
            <pc:docMk/>
            <pc:sldMk cId="4047265585" sldId="286"/>
            <ac:spMk id="5" creationId="{0372651D-0EC0-0C07-6384-06CD75A9AE1E}"/>
          </ac:spMkLst>
        </pc:spChg>
        <pc:spChg chg="mod">
          <ac:chgData name="Garvin Tso" userId="214f832a-1dfd-409c-885a-16130202320a" providerId="ADAL" clId="{EA0668F6-6052-4D85-BE6A-55993573B0EB}" dt="2026-05-10T06:34:56.768" v="6880" actId="20577"/>
          <ac:spMkLst>
            <pc:docMk/>
            <pc:sldMk cId="4047265585" sldId="286"/>
            <ac:spMk id="8" creationId="{0BDDA15D-1EA0-1177-2FE7-61B9C60F5C42}"/>
          </ac:spMkLst>
        </pc:spChg>
        <pc:spChg chg="mod">
          <ac:chgData name="Garvin Tso" userId="214f832a-1dfd-409c-885a-16130202320a" providerId="ADAL" clId="{EA0668F6-6052-4D85-BE6A-55993573B0EB}" dt="2026-05-17T07:06:03.979" v="22486" actId="20577"/>
          <ac:spMkLst>
            <pc:docMk/>
            <pc:sldMk cId="4047265585" sldId="286"/>
            <ac:spMk id="9" creationId="{6D357FA3-8DEF-9AAB-27E5-6D97AD62AC72}"/>
          </ac:spMkLst>
        </pc:spChg>
      </pc:sldChg>
      <pc:sldChg chg="addSp delSp modSp mod ord modNotesTx">
        <pc:chgData name="Garvin Tso" userId="214f832a-1dfd-409c-885a-16130202320a" providerId="ADAL" clId="{EA0668F6-6052-4D85-BE6A-55993573B0EB}" dt="2026-05-22T01:33:54.890" v="24717"/>
        <pc:sldMkLst>
          <pc:docMk/>
          <pc:sldMk cId="3497317603" sldId="287"/>
        </pc:sldMkLst>
        <pc:spChg chg="mod">
          <ac:chgData name="Garvin Tso" userId="214f832a-1dfd-409c-885a-16130202320a" providerId="ADAL" clId="{EA0668F6-6052-4D85-BE6A-55993573B0EB}" dt="2026-05-17T07:17:48.877" v="22840" actId="20577"/>
          <ac:spMkLst>
            <pc:docMk/>
            <pc:sldMk cId="3497317603" sldId="287"/>
            <ac:spMk id="8" creationId="{39217CCF-1FD6-45CA-9240-9B02B032C7C4}"/>
          </ac:spMkLst>
        </pc:spChg>
        <pc:picChg chg="mod">
          <ac:chgData name="Garvin Tso" userId="214f832a-1dfd-409c-885a-16130202320a" providerId="ADAL" clId="{EA0668F6-6052-4D85-BE6A-55993573B0EB}" dt="2026-05-17T07:17:40.829" v="22837" actId="1076"/>
          <ac:picMkLst>
            <pc:docMk/>
            <pc:sldMk cId="3497317603" sldId="287"/>
            <ac:picMk id="5" creationId="{CFE35937-70C7-119E-D291-C1492C15DCC4}"/>
          </ac:picMkLst>
        </pc:picChg>
        <pc:picChg chg="add mod">
          <ac:chgData name="Garvin Tso" userId="214f832a-1dfd-409c-885a-16130202320a" providerId="ADAL" clId="{EA0668F6-6052-4D85-BE6A-55993573B0EB}" dt="2026-05-17T07:18:03.086" v="22842" actId="27614"/>
          <ac:picMkLst>
            <pc:docMk/>
            <pc:sldMk cId="3497317603" sldId="287"/>
            <ac:picMk id="6" creationId="{3F894AC5-0439-8685-527A-EE3D9209785B}"/>
          </ac:picMkLst>
        </pc:picChg>
      </pc:sldChg>
      <pc:sldChg chg="addSp delSp modSp mod ord modNotesTx">
        <pc:chgData name="Garvin Tso" userId="214f832a-1dfd-409c-885a-16130202320a" providerId="ADAL" clId="{EA0668F6-6052-4D85-BE6A-55993573B0EB}" dt="2026-05-22T01:33:54.890" v="24717"/>
        <pc:sldMkLst>
          <pc:docMk/>
          <pc:sldMk cId="694722827" sldId="288"/>
        </pc:sldMkLst>
        <pc:spChg chg="mod">
          <ac:chgData name="Garvin Tso" userId="214f832a-1dfd-409c-885a-16130202320a" providerId="ADAL" clId="{EA0668F6-6052-4D85-BE6A-55993573B0EB}" dt="2026-05-17T06:26:41.703" v="20347" actId="313"/>
          <ac:spMkLst>
            <pc:docMk/>
            <pc:sldMk cId="694722827" sldId="288"/>
            <ac:spMk id="2" creationId="{D545A1EE-D717-AFF4-0169-DB9991993BAC}"/>
          </ac:spMkLst>
        </pc:spChg>
        <pc:spChg chg="mod">
          <ac:chgData name="Garvin Tso" userId="214f832a-1dfd-409c-885a-16130202320a" providerId="ADAL" clId="{EA0668F6-6052-4D85-BE6A-55993573B0EB}" dt="2026-05-17T07:18:07.419" v="22849" actId="20577"/>
          <ac:spMkLst>
            <pc:docMk/>
            <pc:sldMk cId="694722827" sldId="288"/>
            <ac:spMk id="8" creationId="{61464F70-D0D7-7DB5-BDD6-DF548B936EE5}"/>
          </ac:spMkLst>
        </pc:spChg>
        <pc:picChg chg="add mod">
          <ac:chgData name="Garvin Tso" userId="214f832a-1dfd-409c-885a-16130202320a" providerId="ADAL" clId="{EA0668F6-6052-4D85-BE6A-55993573B0EB}" dt="2026-05-17T06:32:05.788" v="20469" actId="1035"/>
          <ac:picMkLst>
            <pc:docMk/>
            <pc:sldMk cId="694722827" sldId="288"/>
            <ac:picMk id="6" creationId="{0159454A-913B-C441-1063-0BCEF1855445}"/>
          </ac:picMkLst>
        </pc:picChg>
        <pc:picChg chg="add mod">
          <ac:chgData name="Garvin Tso" userId="214f832a-1dfd-409c-885a-16130202320a" providerId="ADAL" clId="{EA0668F6-6052-4D85-BE6A-55993573B0EB}" dt="2026-05-17T06:32:01.413" v="20460" actId="1038"/>
          <ac:picMkLst>
            <pc:docMk/>
            <pc:sldMk cId="694722827" sldId="288"/>
            <ac:picMk id="18" creationId="{5C78C787-1931-129B-EC1D-9AF70855B9B1}"/>
          </ac:picMkLst>
        </pc:picChg>
      </pc:sldChg>
      <pc:sldChg chg="modSp mod ord">
        <pc:chgData name="Garvin Tso" userId="214f832a-1dfd-409c-885a-16130202320a" providerId="ADAL" clId="{EA0668F6-6052-4D85-BE6A-55993573B0EB}" dt="2026-05-17T06:26:49.954" v="20350" actId="313"/>
        <pc:sldMkLst>
          <pc:docMk/>
          <pc:sldMk cId="2701970276" sldId="289"/>
        </pc:sldMkLst>
        <pc:spChg chg="mod">
          <ac:chgData name="Garvin Tso" userId="214f832a-1dfd-409c-885a-16130202320a" providerId="ADAL" clId="{EA0668F6-6052-4D85-BE6A-55993573B0EB}" dt="2026-05-17T06:26:49.954" v="20350" actId="313"/>
          <ac:spMkLst>
            <pc:docMk/>
            <pc:sldMk cId="2701970276" sldId="289"/>
            <ac:spMk id="2" creationId="{D4E307B3-5C26-55AB-CA48-D056D849DB49}"/>
          </ac:spMkLst>
        </pc:spChg>
        <pc:spChg chg="mod">
          <ac:chgData name="Garvin Tso" userId="214f832a-1dfd-409c-885a-16130202320a" providerId="ADAL" clId="{EA0668F6-6052-4D85-BE6A-55993573B0EB}" dt="2026-05-09T13:08:05.458" v="6757" actId="20577"/>
          <ac:spMkLst>
            <pc:docMk/>
            <pc:sldMk cId="2701970276" sldId="289"/>
            <ac:spMk id="8" creationId="{56BCA545-51A1-5184-E26A-377B832D5586}"/>
          </ac:spMkLst>
        </pc:spChg>
      </pc:sldChg>
      <pc:sldChg chg="modSp mod modNotesTx">
        <pc:chgData name="Garvin Tso" userId="214f832a-1dfd-409c-885a-16130202320a" providerId="ADAL" clId="{EA0668F6-6052-4D85-BE6A-55993573B0EB}" dt="2026-05-23T10:53:05.739" v="29052" actId="20577"/>
        <pc:sldMkLst>
          <pc:docMk/>
          <pc:sldMk cId="3670046405" sldId="290"/>
        </pc:sldMkLst>
        <pc:spChg chg="mod">
          <ac:chgData name="Garvin Tso" userId="214f832a-1dfd-409c-885a-16130202320a" providerId="ADAL" clId="{EA0668F6-6052-4D85-BE6A-55993573B0EB}" dt="2026-05-17T06:26:32.139" v="20342" actId="313"/>
          <ac:spMkLst>
            <pc:docMk/>
            <pc:sldMk cId="3670046405" sldId="290"/>
            <ac:spMk id="2" creationId="{A6F74EC2-4DA5-69AE-9155-4970CC79CE35}"/>
          </ac:spMkLst>
        </pc:spChg>
        <pc:spChg chg="mod">
          <ac:chgData name="Garvin Tso" userId="214f832a-1dfd-409c-885a-16130202320a" providerId="ADAL" clId="{EA0668F6-6052-4D85-BE6A-55993573B0EB}" dt="2026-05-22T22:11:51.366" v="27894" actId="20577"/>
          <ac:spMkLst>
            <pc:docMk/>
            <pc:sldMk cId="3670046405" sldId="290"/>
            <ac:spMk id="8" creationId="{9A9F99CF-42CE-4B3C-C976-096B57FA563C}"/>
          </ac:spMkLst>
        </pc:spChg>
        <pc:graphicFrameChg chg="mod modGraphic">
          <ac:chgData name="Garvin Tso" userId="214f832a-1dfd-409c-885a-16130202320a" providerId="ADAL" clId="{EA0668F6-6052-4D85-BE6A-55993573B0EB}" dt="2026-05-11T05:23:15.455" v="10143" actId="20577"/>
          <ac:graphicFrameMkLst>
            <pc:docMk/>
            <pc:sldMk cId="3670046405" sldId="290"/>
            <ac:graphicFrameMk id="3" creationId="{1F3FB354-64FC-CA44-DCD1-25055D1C9A98}"/>
          </ac:graphicFrameMkLst>
        </pc:graphicFrameChg>
      </pc:sldChg>
      <pc:sldChg chg="modSp mod ord">
        <pc:chgData name="Garvin Tso" userId="214f832a-1dfd-409c-885a-16130202320a" providerId="ADAL" clId="{EA0668F6-6052-4D85-BE6A-55993573B0EB}" dt="2026-05-17T06:26:50.852" v="20351" actId="313"/>
        <pc:sldMkLst>
          <pc:docMk/>
          <pc:sldMk cId="4200051249" sldId="291"/>
        </pc:sldMkLst>
        <pc:spChg chg="mod">
          <ac:chgData name="Garvin Tso" userId="214f832a-1dfd-409c-885a-16130202320a" providerId="ADAL" clId="{EA0668F6-6052-4D85-BE6A-55993573B0EB}" dt="2026-05-17T06:26:50.852" v="20351" actId="313"/>
          <ac:spMkLst>
            <pc:docMk/>
            <pc:sldMk cId="4200051249" sldId="291"/>
            <ac:spMk id="2" creationId="{0AA1A76B-3FBF-1E3C-4ECC-8C5BC552203D}"/>
          </ac:spMkLst>
        </pc:spChg>
        <pc:spChg chg="mod">
          <ac:chgData name="Garvin Tso" userId="214f832a-1dfd-409c-885a-16130202320a" providerId="ADAL" clId="{EA0668F6-6052-4D85-BE6A-55993573B0EB}" dt="2026-05-09T13:08:23.519" v="6773" actId="20577"/>
          <ac:spMkLst>
            <pc:docMk/>
            <pc:sldMk cId="4200051249" sldId="291"/>
            <ac:spMk id="8" creationId="{2C642219-6166-C8FE-B598-1174D5C1649C}"/>
          </ac:spMkLst>
        </pc:spChg>
      </pc:sldChg>
      <pc:sldChg chg="addSp delSp modSp add mod ord modNotesTx">
        <pc:chgData name="Garvin Tso" userId="214f832a-1dfd-409c-885a-16130202320a" providerId="ADAL" clId="{EA0668F6-6052-4D85-BE6A-55993573B0EB}" dt="2026-05-22T21:46:33.526" v="25263" actId="20577"/>
        <pc:sldMkLst>
          <pc:docMk/>
          <pc:sldMk cId="2236417158" sldId="292"/>
        </pc:sldMkLst>
        <pc:spChg chg="mod">
          <ac:chgData name="Garvin Tso" userId="214f832a-1dfd-409c-885a-16130202320a" providerId="ADAL" clId="{EA0668F6-6052-4D85-BE6A-55993573B0EB}" dt="2026-05-17T06:26:25.317" v="20340" actId="313"/>
          <ac:spMkLst>
            <pc:docMk/>
            <pc:sldMk cId="2236417158" sldId="292"/>
            <ac:spMk id="2" creationId="{CF1FC09F-3A34-FCF4-1136-DEF3C52C2477}"/>
          </ac:spMkLst>
        </pc:spChg>
        <pc:spChg chg="mod">
          <ac:chgData name="Garvin Tso" userId="214f832a-1dfd-409c-885a-16130202320a" providerId="ADAL" clId="{EA0668F6-6052-4D85-BE6A-55993573B0EB}" dt="2026-05-09T12:53:16.002" v="5987" actId="20577"/>
          <ac:spMkLst>
            <pc:docMk/>
            <pc:sldMk cId="2236417158" sldId="292"/>
            <ac:spMk id="8" creationId="{26D97D3C-8BA1-FC92-C7B0-FF6F3D4ADE43}"/>
          </ac:spMkLst>
        </pc:spChg>
        <pc:graphicFrameChg chg="add mod modGraphic">
          <ac:chgData name="Garvin Tso" userId="214f832a-1dfd-409c-885a-16130202320a" providerId="ADAL" clId="{EA0668F6-6052-4D85-BE6A-55993573B0EB}" dt="2026-05-09T12:54:06.797" v="6042" actId="1037"/>
          <ac:graphicFrameMkLst>
            <pc:docMk/>
            <pc:sldMk cId="2236417158" sldId="292"/>
            <ac:graphicFrameMk id="3" creationId="{27CDB12F-46BB-26F2-0AED-4AA65D779DBC}"/>
          </ac:graphicFrameMkLst>
        </pc:graphicFrameChg>
      </pc:sldChg>
      <pc:sldChg chg="modSp add mod modNotesTx">
        <pc:chgData name="Garvin Tso" userId="214f832a-1dfd-409c-885a-16130202320a" providerId="ADAL" clId="{EA0668F6-6052-4D85-BE6A-55993573B0EB}" dt="2026-05-17T07:30:12.028" v="23906" actId="20577"/>
        <pc:sldMkLst>
          <pc:docMk/>
          <pc:sldMk cId="4294094651" sldId="294"/>
        </pc:sldMkLst>
        <pc:spChg chg="mod">
          <ac:chgData name="Garvin Tso" userId="214f832a-1dfd-409c-885a-16130202320a" providerId="ADAL" clId="{EA0668F6-6052-4D85-BE6A-55993573B0EB}" dt="2026-05-17T06:26:48.651" v="20349" actId="313"/>
          <ac:spMkLst>
            <pc:docMk/>
            <pc:sldMk cId="4294094651" sldId="294"/>
            <ac:spMk id="2" creationId="{3C341AA2-4310-3AE4-BFE9-976E3E8ED450}"/>
          </ac:spMkLst>
        </pc:spChg>
        <pc:spChg chg="mod">
          <ac:chgData name="Garvin Tso" userId="214f832a-1dfd-409c-885a-16130202320a" providerId="ADAL" clId="{EA0668F6-6052-4D85-BE6A-55993573B0EB}" dt="2026-05-06T06:44:16.755" v="5627" actId="20577"/>
          <ac:spMkLst>
            <pc:docMk/>
            <pc:sldMk cId="4294094651" sldId="294"/>
            <ac:spMk id="8" creationId="{BBCD5105-D831-2887-C6EF-DD66298B41E6}"/>
          </ac:spMkLst>
        </pc:spChg>
        <pc:spChg chg="mod">
          <ac:chgData name="Garvin Tso" userId="214f832a-1dfd-409c-885a-16130202320a" providerId="ADAL" clId="{EA0668F6-6052-4D85-BE6A-55993573B0EB}" dt="2026-05-17T07:26:26.845" v="23559" actId="20577"/>
          <ac:spMkLst>
            <pc:docMk/>
            <pc:sldMk cId="4294094651" sldId="294"/>
            <ac:spMk id="9" creationId="{B9F86B54-70DA-94CC-5AD5-8F276B89B428}"/>
          </ac:spMkLst>
        </pc:spChg>
      </pc:sldChg>
      <pc:sldChg chg="modSp add mod ord modNotesTx">
        <pc:chgData name="Garvin Tso" userId="214f832a-1dfd-409c-885a-16130202320a" providerId="ADAL" clId="{EA0668F6-6052-4D85-BE6A-55993573B0EB}" dt="2026-05-23T11:22:31.835" v="30392" actId="20577"/>
        <pc:sldMkLst>
          <pc:docMk/>
          <pc:sldMk cId="42274372" sldId="296"/>
        </pc:sldMkLst>
        <pc:spChg chg="mod">
          <ac:chgData name="Garvin Tso" userId="214f832a-1dfd-409c-885a-16130202320a" providerId="ADAL" clId="{EA0668F6-6052-4D85-BE6A-55993573B0EB}" dt="2026-05-17T06:26:38.153" v="20345" actId="313"/>
          <ac:spMkLst>
            <pc:docMk/>
            <pc:sldMk cId="42274372" sldId="296"/>
            <ac:spMk id="2" creationId="{81788ED8-C26B-7B64-86A0-6A43AF5F299B}"/>
          </ac:spMkLst>
        </pc:spChg>
        <pc:spChg chg="mod">
          <ac:chgData name="Garvin Tso" userId="214f832a-1dfd-409c-885a-16130202320a" providerId="ADAL" clId="{EA0668F6-6052-4D85-BE6A-55993573B0EB}" dt="2026-05-22T01:44:12.863" v="24762" actId="20577"/>
          <ac:spMkLst>
            <pc:docMk/>
            <pc:sldMk cId="42274372" sldId="296"/>
            <ac:spMk id="8" creationId="{F8FCF8FF-D434-1013-0BF6-58D130DAB935}"/>
          </ac:spMkLst>
        </pc:spChg>
        <pc:spChg chg="mod">
          <ac:chgData name="Garvin Tso" userId="214f832a-1dfd-409c-885a-16130202320a" providerId="ADAL" clId="{EA0668F6-6052-4D85-BE6A-55993573B0EB}" dt="2026-05-23T11:17:07.969" v="29913"/>
          <ac:spMkLst>
            <pc:docMk/>
            <pc:sldMk cId="42274372" sldId="296"/>
            <ac:spMk id="9" creationId="{D50AAA19-E350-3400-F924-D97EE9210552}"/>
          </ac:spMkLst>
        </pc:spChg>
      </pc:sldChg>
      <pc:sldChg chg="addSp delSp modSp add mod modNotesTx">
        <pc:chgData name="Garvin Tso" userId="214f832a-1dfd-409c-885a-16130202320a" providerId="ADAL" clId="{EA0668F6-6052-4D85-BE6A-55993573B0EB}" dt="2026-05-22T01:35:05.957" v="24719" actId="20577"/>
        <pc:sldMkLst>
          <pc:docMk/>
          <pc:sldMk cId="1492730533" sldId="297"/>
        </pc:sldMkLst>
        <pc:spChg chg="mod">
          <ac:chgData name="Garvin Tso" userId="214f832a-1dfd-409c-885a-16130202320a" providerId="ADAL" clId="{EA0668F6-6052-4D85-BE6A-55993573B0EB}" dt="2026-05-17T06:26:34.097" v="20344" actId="313"/>
          <ac:spMkLst>
            <pc:docMk/>
            <pc:sldMk cId="1492730533" sldId="297"/>
            <ac:spMk id="2" creationId="{68FA9DB4-FC86-81E9-1C08-C4DEC276C0B2}"/>
          </ac:spMkLst>
        </pc:spChg>
        <pc:spChg chg="add mod">
          <ac:chgData name="Garvin Tso" userId="214f832a-1dfd-409c-885a-16130202320a" providerId="ADAL" clId="{EA0668F6-6052-4D85-BE6A-55993573B0EB}" dt="2026-05-17T07:07:19.539" v="22505" actId="20577"/>
          <ac:spMkLst>
            <pc:docMk/>
            <pc:sldMk cId="1492730533" sldId="297"/>
            <ac:spMk id="9" creationId="{E709BF33-6DE4-2C3F-7E78-81F0E67F4FF8}"/>
          </ac:spMkLst>
        </pc:spChg>
        <pc:spChg chg="add mod">
          <ac:chgData name="Garvin Tso" userId="214f832a-1dfd-409c-885a-16130202320a" providerId="ADAL" clId="{EA0668F6-6052-4D85-BE6A-55993573B0EB}" dt="2026-05-17T07:07:07.618" v="22500" actId="6549"/>
          <ac:spMkLst>
            <pc:docMk/>
            <pc:sldMk cId="1492730533" sldId="297"/>
            <ac:spMk id="10" creationId="{22AB5F80-5273-4A43-BF76-F1A2F3E63683}"/>
          </ac:spMkLst>
        </pc:spChg>
        <pc:spChg chg="add mod">
          <ac:chgData name="Garvin Tso" userId="214f832a-1dfd-409c-885a-16130202320a" providerId="ADAL" clId="{EA0668F6-6052-4D85-BE6A-55993573B0EB}" dt="2026-05-17T07:08:10.050" v="22526" actId="20577"/>
          <ac:spMkLst>
            <pc:docMk/>
            <pc:sldMk cId="1492730533" sldId="297"/>
            <ac:spMk id="12" creationId="{C898A021-A447-3683-C05C-3272F19B83AA}"/>
          </ac:spMkLst>
        </pc:spChg>
        <pc:spChg chg="add mod">
          <ac:chgData name="Garvin Tso" userId="214f832a-1dfd-409c-885a-16130202320a" providerId="ADAL" clId="{EA0668F6-6052-4D85-BE6A-55993573B0EB}" dt="2026-05-17T03:13:17.736" v="13734"/>
          <ac:spMkLst>
            <pc:docMk/>
            <pc:sldMk cId="1492730533" sldId="297"/>
            <ac:spMk id="13" creationId="{7903BD8A-54E6-BF94-318E-A74C108A50F7}"/>
          </ac:spMkLst>
        </pc:spChg>
        <pc:grpChg chg="add mod">
          <ac:chgData name="Garvin Tso" userId="214f832a-1dfd-409c-885a-16130202320a" providerId="ADAL" clId="{EA0668F6-6052-4D85-BE6A-55993573B0EB}" dt="2026-05-17T03:19:46.896" v="13959" actId="1038"/>
          <ac:grpSpMkLst>
            <pc:docMk/>
            <pc:sldMk cId="1492730533" sldId="297"/>
            <ac:grpSpMk id="5" creationId="{CF6AC470-BADE-B498-C1EB-C787A235EBA6}"/>
          </ac:grpSpMkLst>
        </pc:grpChg>
        <pc:picChg chg="add mod modCrop">
          <ac:chgData name="Garvin Tso" userId="214f832a-1dfd-409c-885a-16130202320a" providerId="ADAL" clId="{EA0668F6-6052-4D85-BE6A-55993573B0EB}" dt="2026-05-17T03:13:11.488" v="13733" actId="164"/>
          <ac:picMkLst>
            <pc:docMk/>
            <pc:sldMk cId="1492730533" sldId="297"/>
            <ac:picMk id="3" creationId="{AF636EF9-0B91-A36C-D0FF-B539FD9B88DA}"/>
          </ac:picMkLst>
        </pc:picChg>
        <pc:picChg chg="add mod modCrop">
          <ac:chgData name="Garvin Tso" userId="214f832a-1dfd-409c-885a-16130202320a" providerId="ADAL" clId="{EA0668F6-6052-4D85-BE6A-55993573B0EB}" dt="2026-05-17T03:13:11.488" v="13733" actId="164"/>
          <ac:picMkLst>
            <pc:docMk/>
            <pc:sldMk cId="1492730533" sldId="297"/>
            <ac:picMk id="11" creationId="{7D9D575C-DEE0-DC63-F6F5-15EE95BD4257}"/>
          </ac:picMkLst>
        </pc:picChg>
      </pc:sldChg>
      <pc:sldChg chg="modSp add mod ord modNotesTx">
        <pc:chgData name="Garvin Tso" userId="214f832a-1dfd-409c-885a-16130202320a" providerId="ADAL" clId="{EA0668F6-6052-4D85-BE6A-55993573B0EB}" dt="2026-05-22T22:11:40.783" v="27878" actId="20577"/>
        <pc:sldMkLst>
          <pc:docMk/>
          <pc:sldMk cId="4292880526" sldId="299"/>
        </pc:sldMkLst>
        <pc:spChg chg="mod">
          <ac:chgData name="Garvin Tso" userId="214f832a-1dfd-409c-885a-16130202320a" providerId="ADAL" clId="{EA0668F6-6052-4D85-BE6A-55993573B0EB}" dt="2026-05-17T06:26:30.971" v="20341" actId="313"/>
          <ac:spMkLst>
            <pc:docMk/>
            <pc:sldMk cId="4292880526" sldId="299"/>
            <ac:spMk id="2" creationId="{A2E710F5-50E9-7CD8-4BC2-1B18C6361103}"/>
          </ac:spMkLst>
        </pc:spChg>
        <pc:spChg chg="mod">
          <ac:chgData name="Garvin Tso" userId="214f832a-1dfd-409c-885a-16130202320a" providerId="ADAL" clId="{EA0668F6-6052-4D85-BE6A-55993573B0EB}" dt="2026-05-22T01:15:19.991" v="24331"/>
          <ac:spMkLst>
            <pc:docMk/>
            <pc:sldMk cId="4292880526" sldId="299"/>
            <ac:spMk id="8" creationId="{C7A8B3F0-2CEE-C070-EDD7-B56B2210E527}"/>
          </ac:spMkLst>
        </pc:spChg>
        <pc:spChg chg="mod">
          <ac:chgData name="Garvin Tso" userId="214f832a-1dfd-409c-885a-16130202320a" providerId="ADAL" clId="{EA0668F6-6052-4D85-BE6A-55993573B0EB}" dt="2026-05-22T22:04:14.057" v="27087" actId="20577"/>
          <ac:spMkLst>
            <pc:docMk/>
            <pc:sldMk cId="4292880526" sldId="299"/>
            <ac:spMk id="9" creationId="{C3E8827E-2871-3801-1CCC-D99A0DD63807}"/>
          </ac:spMkLst>
        </pc:spChg>
      </pc:sldChg>
      <pc:sldChg chg="modSp add mod ord modNotesTx">
        <pc:chgData name="Garvin Tso" userId="214f832a-1dfd-409c-885a-16130202320a" providerId="ADAL" clId="{EA0668F6-6052-4D85-BE6A-55993573B0EB}" dt="2026-05-22T21:43:46.662" v="25120" actId="20577"/>
        <pc:sldMkLst>
          <pc:docMk/>
          <pc:sldMk cId="4194233554" sldId="300"/>
        </pc:sldMkLst>
        <pc:spChg chg="mod">
          <ac:chgData name="Garvin Tso" userId="214f832a-1dfd-409c-885a-16130202320a" providerId="ADAL" clId="{EA0668F6-6052-4D85-BE6A-55993573B0EB}" dt="2026-05-22T21:41:13.464" v="24947" actId="20577"/>
          <ac:spMkLst>
            <pc:docMk/>
            <pc:sldMk cId="4194233554" sldId="300"/>
            <ac:spMk id="2" creationId="{11E8AEE8-F982-D090-8BD3-7BD1B413C365}"/>
          </ac:spMkLst>
        </pc:spChg>
      </pc:sldChg>
      <pc:sldChg chg="add ord">
        <pc:chgData name="Garvin Tso" userId="214f832a-1dfd-409c-885a-16130202320a" providerId="ADAL" clId="{EA0668F6-6052-4D85-BE6A-55993573B0EB}" dt="2026-05-17T06:31:31.958" v="20438"/>
        <pc:sldMkLst>
          <pc:docMk/>
          <pc:sldMk cId="2460589034" sldId="301"/>
        </pc:sldMkLst>
      </pc:sldChg>
      <pc:sldChg chg="add del">
        <pc:chgData name="Garvin Tso" userId="214f832a-1dfd-409c-885a-16130202320a" providerId="ADAL" clId="{EA0668F6-6052-4D85-BE6A-55993573B0EB}" dt="2026-05-22T22:07:42.937" v="27647"/>
        <pc:sldMkLst>
          <pc:docMk/>
          <pc:sldMk cId="2212372539" sldId="302"/>
        </pc:sldMkLst>
      </pc:sldChg>
      <pc:sldChg chg="modSp add del mod">
        <pc:chgData name="Garvin Tso" userId="214f832a-1dfd-409c-885a-16130202320a" providerId="ADAL" clId="{EA0668F6-6052-4D85-BE6A-55993573B0EB}" dt="2026-05-22T21:41:04.463" v="24933" actId="47"/>
        <pc:sldMkLst>
          <pc:docMk/>
          <pc:sldMk cId="3191953777" sldId="302"/>
        </pc:sldMkLst>
        <pc:spChg chg="mod">
          <ac:chgData name="Garvin Tso" userId="214f832a-1dfd-409c-885a-16130202320a" providerId="ADAL" clId="{EA0668F6-6052-4D85-BE6A-55993573B0EB}" dt="2026-05-22T21:41:00.197" v="24932" actId="20577"/>
          <ac:spMkLst>
            <pc:docMk/>
            <pc:sldMk cId="3191953777" sldId="302"/>
            <ac:spMk id="8" creationId="{018A3A31-C0C3-B15E-C20D-1091223C718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F09FEE-6954-4AB8-ADC0-5C59926EE0F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AU"/>
        </a:p>
      </dgm:t>
    </dgm:pt>
    <dgm:pt modelId="{AF4AE90F-0827-40C1-A23A-FEF8C91A47FF}">
      <dgm:prSet phldrT="[Text]" phldr="0"/>
      <dgm:spPr/>
      <dgm:t>
        <a:bodyPr/>
        <a:lstStyle/>
        <a:p>
          <a:r>
            <a:rPr lang="en-AU" dirty="0"/>
            <a:t>Superannuation on Paid Parental Leave</a:t>
          </a:r>
        </a:p>
      </dgm:t>
    </dgm:pt>
    <dgm:pt modelId="{25225661-622B-485D-8CA3-BE271669AC35}" type="parTrans" cxnId="{2CEA01AB-305B-485B-B22B-BA23595C92B8}">
      <dgm:prSet/>
      <dgm:spPr/>
      <dgm:t>
        <a:bodyPr/>
        <a:lstStyle/>
        <a:p>
          <a:endParaRPr lang="en-AU"/>
        </a:p>
      </dgm:t>
    </dgm:pt>
    <dgm:pt modelId="{4ED9D549-86D5-459B-A78E-C31C0BE994A9}" type="sibTrans" cxnId="{2CEA01AB-305B-485B-B22B-BA23595C92B8}">
      <dgm:prSet/>
      <dgm:spPr/>
      <dgm:t>
        <a:bodyPr/>
        <a:lstStyle/>
        <a:p>
          <a:endParaRPr lang="en-AU"/>
        </a:p>
      </dgm:t>
    </dgm:pt>
    <dgm:pt modelId="{A212BBF3-7D72-4B5F-A265-1715BA919AD0}">
      <dgm:prSet phldrT="[Text]" phldr="0"/>
      <dgm:spPr/>
      <dgm:t>
        <a:bodyPr/>
        <a:lstStyle/>
        <a:p>
          <a:r>
            <a:rPr lang="en-AU" dirty="0"/>
            <a:t>LISTO reform</a:t>
          </a:r>
        </a:p>
      </dgm:t>
    </dgm:pt>
    <dgm:pt modelId="{5303F795-658B-48AF-B181-9256FDCFEB73}" type="parTrans" cxnId="{B53EBD6A-BF15-4A10-8BD4-201422FF1592}">
      <dgm:prSet/>
      <dgm:spPr/>
      <dgm:t>
        <a:bodyPr/>
        <a:lstStyle/>
        <a:p>
          <a:endParaRPr lang="en-AU"/>
        </a:p>
      </dgm:t>
    </dgm:pt>
    <dgm:pt modelId="{0087C473-BBE1-4EDE-AA31-287956DE9BFA}" type="sibTrans" cxnId="{B53EBD6A-BF15-4A10-8BD4-201422FF1592}">
      <dgm:prSet/>
      <dgm:spPr/>
      <dgm:t>
        <a:bodyPr/>
        <a:lstStyle/>
        <a:p>
          <a:endParaRPr lang="en-AU"/>
        </a:p>
      </dgm:t>
    </dgm:pt>
    <dgm:pt modelId="{4CA2FA32-D1BD-401B-9BCA-73441E77EC3D}">
      <dgm:prSet phldrT="[Text]" phldr="0"/>
      <dgm:spPr/>
      <dgm:t>
        <a:bodyPr/>
        <a:lstStyle/>
        <a:p>
          <a:r>
            <a:rPr lang="en-AU" dirty="0"/>
            <a:t>Default system for the retirement phase of super</a:t>
          </a:r>
        </a:p>
      </dgm:t>
    </dgm:pt>
    <dgm:pt modelId="{1A108EC8-32DE-4758-A35F-9AD66539516C}" type="parTrans" cxnId="{4124440A-AF45-4ABB-BFDE-F453408460C4}">
      <dgm:prSet/>
      <dgm:spPr/>
      <dgm:t>
        <a:bodyPr/>
        <a:lstStyle/>
        <a:p>
          <a:endParaRPr lang="en-AU"/>
        </a:p>
      </dgm:t>
    </dgm:pt>
    <dgm:pt modelId="{30753057-AE12-4B37-9BAC-20BFEE04A476}" type="sibTrans" cxnId="{4124440A-AF45-4ABB-BFDE-F453408460C4}">
      <dgm:prSet/>
      <dgm:spPr/>
      <dgm:t>
        <a:bodyPr/>
        <a:lstStyle/>
        <a:p>
          <a:endParaRPr lang="en-AU"/>
        </a:p>
      </dgm:t>
    </dgm:pt>
    <dgm:pt modelId="{F679B62B-E1ED-471C-8AD7-8A71AAAF0D77}">
      <dgm:prSet phldrT="[Text]" phldr="0"/>
      <dgm:spPr/>
      <dgm:t>
        <a:bodyPr/>
        <a:lstStyle/>
        <a:p>
          <a:r>
            <a:rPr lang="en-AU" dirty="0"/>
            <a:t>Passed Parliament 19 September 2024</a:t>
          </a:r>
        </a:p>
      </dgm:t>
    </dgm:pt>
    <dgm:pt modelId="{25B67588-DF0C-40AD-93AF-317DD3B5CF8C}" type="parTrans" cxnId="{6FE8EB85-54D9-4481-9724-3B57FE8170D0}">
      <dgm:prSet/>
      <dgm:spPr/>
      <dgm:t>
        <a:bodyPr/>
        <a:lstStyle/>
        <a:p>
          <a:endParaRPr lang="en-AU"/>
        </a:p>
      </dgm:t>
    </dgm:pt>
    <dgm:pt modelId="{AFD4C55F-92FD-43D6-A18D-E5AEBF7024E9}" type="sibTrans" cxnId="{6FE8EB85-54D9-4481-9724-3B57FE8170D0}">
      <dgm:prSet/>
      <dgm:spPr/>
      <dgm:t>
        <a:bodyPr/>
        <a:lstStyle/>
        <a:p>
          <a:endParaRPr lang="en-AU"/>
        </a:p>
      </dgm:t>
    </dgm:pt>
    <dgm:pt modelId="{B795CEBD-8565-421B-8B10-788F0BEAC64F}">
      <dgm:prSet phldrT="[Text]" phldr="0"/>
      <dgm:spPr/>
      <dgm:t>
        <a:bodyPr/>
        <a:lstStyle/>
        <a:p>
          <a:r>
            <a:rPr lang="en-AU" dirty="0"/>
            <a:t>Effective 1 July 2025</a:t>
          </a:r>
        </a:p>
      </dgm:t>
    </dgm:pt>
    <dgm:pt modelId="{49A770E5-0754-414E-BF58-FC77E7C84460}" type="parTrans" cxnId="{E2AA02E4-6015-46FD-9677-11714CE39570}">
      <dgm:prSet/>
      <dgm:spPr/>
      <dgm:t>
        <a:bodyPr/>
        <a:lstStyle/>
        <a:p>
          <a:endParaRPr lang="en-AU"/>
        </a:p>
      </dgm:t>
    </dgm:pt>
    <dgm:pt modelId="{723C7C99-B300-4A2F-8EA4-E2C392409128}" type="sibTrans" cxnId="{E2AA02E4-6015-46FD-9677-11714CE39570}">
      <dgm:prSet/>
      <dgm:spPr/>
      <dgm:t>
        <a:bodyPr/>
        <a:lstStyle/>
        <a:p>
          <a:endParaRPr lang="en-AU"/>
        </a:p>
      </dgm:t>
    </dgm:pt>
    <dgm:pt modelId="{ACBB1107-D43C-412A-A078-7E4DAC1764C1}">
      <dgm:prSet phldrT="[Text]" phldr="0"/>
      <dgm:spPr/>
      <dgm:t>
        <a:bodyPr/>
        <a:lstStyle/>
        <a:p>
          <a:r>
            <a:rPr lang="en-AU" dirty="0"/>
            <a:t>Passed Parliament 10 March 2026</a:t>
          </a:r>
        </a:p>
      </dgm:t>
    </dgm:pt>
    <dgm:pt modelId="{7F8BE316-B711-4FEB-8628-E85E6E5AB323}" type="parTrans" cxnId="{6E266677-EA15-4D81-9E3B-EDADC18C17B2}">
      <dgm:prSet/>
      <dgm:spPr/>
      <dgm:t>
        <a:bodyPr/>
        <a:lstStyle/>
        <a:p>
          <a:endParaRPr lang="en-AU"/>
        </a:p>
      </dgm:t>
    </dgm:pt>
    <dgm:pt modelId="{1B5681FF-E7B5-4861-AC90-F69306A30329}" type="sibTrans" cxnId="{6E266677-EA15-4D81-9E3B-EDADC18C17B2}">
      <dgm:prSet/>
      <dgm:spPr/>
      <dgm:t>
        <a:bodyPr/>
        <a:lstStyle/>
        <a:p>
          <a:endParaRPr lang="en-AU"/>
        </a:p>
      </dgm:t>
    </dgm:pt>
    <dgm:pt modelId="{B1D660C2-694E-4EF5-A44E-2D91B55BD1B6}">
      <dgm:prSet phldrT="[Text]" phldr="0"/>
      <dgm:spPr/>
      <dgm:t>
        <a:bodyPr/>
        <a:lstStyle/>
        <a:p>
          <a:r>
            <a:rPr lang="en-AU" dirty="0"/>
            <a:t>Effective 1 July 2027</a:t>
          </a:r>
        </a:p>
      </dgm:t>
    </dgm:pt>
    <dgm:pt modelId="{F74FC8EB-D751-43A8-A41D-028C0A3EB905}" type="parTrans" cxnId="{8BDBDDEA-BDDE-4A3A-93B0-B6505455FC31}">
      <dgm:prSet/>
      <dgm:spPr/>
      <dgm:t>
        <a:bodyPr/>
        <a:lstStyle/>
        <a:p>
          <a:endParaRPr lang="en-AU"/>
        </a:p>
      </dgm:t>
    </dgm:pt>
    <dgm:pt modelId="{460763E4-45B7-4CAB-A8F5-CA24516FFA08}" type="sibTrans" cxnId="{8BDBDDEA-BDDE-4A3A-93B0-B6505455FC31}">
      <dgm:prSet/>
      <dgm:spPr/>
      <dgm:t>
        <a:bodyPr/>
        <a:lstStyle/>
        <a:p>
          <a:endParaRPr lang="en-AU"/>
        </a:p>
      </dgm:t>
    </dgm:pt>
    <dgm:pt modelId="{1E10D9D8-4373-4C1B-AD44-6BD91AD781BA}">
      <dgm:prSet phldrT="[Text]" phldr="0"/>
      <dgm:spPr/>
      <dgm:t>
        <a:bodyPr/>
        <a:lstStyle/>
        <a:p>
          <a:r>
            <a:rPr lang="en-AU"/>
            <a:t>WIP</a:t>
          </a:r>
          <a:endParaRPr lang="en-AU" dirty="0"/>
        </a:p>
      </dgm:t>
    </dgm:pt>
    <dgm:pt modelId="{8F15F086-B441-408F-A204-9EAF4BF962E6}" type="parTrans" cxnId="{E7A8B689-2F1C-4139-930E-E62EFF234F83}">
      <dgm:prSet/>
      <dgm:spPr/>
      <dgm:t>
        <a:bodyPr/>
        <a:lstStyle/>
        <a:p>
          <a:endParaRPr lang="en-AU"/>
        </a:p>
      </dgm:t>
    </dgm:pt>
    <dgm:pt modelId="{CA647ABB-58A0-4C76-9D53-0039859B147E}" type="sibTrans" cxnId="{E7A8B689-2F1C-4139-930E-E62EFF234F83}">
      <dgm:prSet/>
      <dgm:spPr/>
      <dgm:t>
        <a:bodyPr/>
        <a:lstStyle/>
        <a:p>
          <a:endParaRPr lang="en-AU"/>
        </a:p>
      </dgm:t>
    </dgm:pt>
    <dgm:pt modelId="{A011EAE5-7728-4C0E-B7A4-9DBDFB45E17D}" type="pres">
      <dgm:prSet presAssocID="{59F09FEE-6954-4AB8-ADC0-5C59926EE0FD}" presName="linear" presStyleCnt="0">
        <dgm:presLayoutVars>
          <dgm:dir/>
          <dgm:animLvl val="lvl"/>
          <dgm:resizeHandles val="exact"/>
        </dgm:presLayoutVars>
      </dgm:prSet>
      <dgm:spPr/>
    </dgm:pt>
    <dgm:pt modelId="{C68A8FB1-DA79-45E4-B0F6-8084FA421DC9}" type="pres">
      <dgm:prSet presAssocID="{AF4AE90F-0827-40C1-A23A-FEF8C91A47FF}" presName="parentLin" presStyleCnt="0"/>
      <dgm:spPr/>
    </dgm:pt>
    <dgm:pt modelId="{1B2C1406-799E-42C0-A0EF-E892495CEA96}" type="pres">
      <dgm:prSet presAssocID="{AF4AE90F-0827-40C1-A23A-FEF8C91A47FF}" presName="parentLeftMargin" presStyleLbl="node1" presStyleIdx="0" presStyleCnt="3"/>
      <dgm:spPr/>
    </dgm:pt>
    <dgm:pt modelId="{A3A44BA9-34E7-40A5-AF35-8BAB8E2ABB74}" type="pres">
      <dgm:prSet presAssocID="{AF4AE90F-0827-40C1-A23A-FEF8C91A47FF}" presName="parentText" presStyleLbl="node1" presStyleIdx="0" presStyleCnt="3">
        <dgm:presLayoutVars>
          <dgm:chMax val="0"/>
          <dgm:bulletEnabled val="1"/>
        </dgm:presLayoutVars>
      </dgm:prSet>
      <dgm:spPr/>
    </dgm:pt>
    <dgm:pt modelId="{15168918-DC49-4373-928A-37C2AF1E7331}" type="pres">
      <dgm:prSet presAssocID="{AF4AE90F-0827-40C1-A23A-FEF8C91A47FF}" presName="negativeSpace" presStyleCnt="0"/>
      <dgm:spPr/>
    </dgm:pt>
    <dgm:pt modelId="{69B9D48F-18F9-425F-9645-D60D473DC624}" type="pres">
      <dgm:prSet presAssocID="{AF4AE90F-0827-40C1-A23A-FEF8C91A47FF}" presName="childText" presStyleLbl="conFgAcc1" presStyleIdx="0" presStyleCnt="3">
        <dgm:presLayoutVars>
          <dgm:bulletEnabled val="1"/>
        </dgm:presLayoutVars>
      </dgm:prSet>
      <dgm:spPr/>
    </dgm:pt>
    <dgm:pt modelId="{17D2B1B4-C585-42B5-B08C-151E9F651555}" type="pres">
      <dgm:prSet presAssocID="{4ED9D549-86D5-459B-A78E-C31C0BE994A9}" presName="spaceBetweenRectangles" presStyleCnt="0"/>
      <dgm:spPr/>
    </dgm:pt>
    <dgm:pt modelId="{AB5893F6-3B4A-43D5-A4B6-B188258E80C1}" type="pres">
      <dgm:prSet presAssocID="{A212BBF3-7D72-4B5F-A265-1715BA919AD0}" presName="parentLin" presStyleCnt="0"/>
      <dgm:spPr/>
    </dgm:pt>
    <dgm:pt modelId="{BFD9076D-34A4-4B35-8D8D-A1E4CA3BDB1A}" type="pres">
      <dgm:prSet presAssocID="{A212BBF3-7D72-4B5F-A265-1715BA919AD0}" presName="parentLeftMargin" presStyleLbl="node1" presStyleIdx="0" presStyleCnt="3"/>
      <dgm:spPr/>
    </dgm:pt>
    <dgm:pt modelId="{7F548CBB-6B93-440A-9ABB-8CE78B9ACC4B}" type="pres">
      <dgm:prSet presAssocID="{A212BBF3-7D72-4B5F-A265-1715BA919AD0}" presName="parentText" presStyleLbl="node1" presStyleIdx="1" presStyleCnt="3">
        <dgm:presLayoutVars>
          <dgm:chMax val="0"/>
          <dgm:bulletEnabled val="1"/>
        </dgm:presLayoutVars>
      </dgm:prSet>
      <dgm:spPr/>
    </dgm:pt>
    <dgm:pt modelId="{CB6160DC-DC91-435F-9820-11B3232529A7}" type="pres">
      <dgm:prSet presAssocID="{A212BBF3-7D72-4B5F-A265-1715BA919AD0}" presName="negativeSpace" presStyleCnt="0"/>
      <dgm:spPr/>
    </dgm:pt>
    <dgm:pt modelId="{9DBBCB99-D1DA-4A46-A713-ACD81221DE9B}" type="pres">
      <dgm:prSet presAssocID="{A212BBF3-7D72-4B5F-A265-1715BA919AD0}" presName="childText" presStyleLbl="conFgAcc1" presStyleIdx="1" presStyleCnt="3" custLinFactNeighborX="77">
        <dgm:presLayoutVars>
          <dgm:bulletEnabled val="1"/>
        </dgm:presLayoutVars>
      </dgm:prSet>
      <dgm:spPr/>
    </dgm:pt>
    <dgm:pt modelId="{B6835B32-1412-4CBC-B273-551477C00E29}" type="pres">
      <dgm:prSet presAssocID="{0087C473-BBE1-4EDE-AA31-287956DE9BFA}" presName="spaceBetweenRectangles" presStyleCnt="0"/>
      <dgm:spPr/>
    </dgm:pt>
    <dgm:pt modelId="{D3629641-0E2E-4B3D-9109-5F1781FE2E80}" type="pres">
      <dgm:prSet presAssocID="{4CA2FA32-D1BD-401B-9BCA-73441E77EC3D}" presName="parentLin" presStyleCnt="0"/>
      <dgm:spPr/>
    </dgm:pt>
    <dgm:pt modelId="{D95F0E43-CF08-453D-BEBB-C7EC1DD9858E}" type="pres">
      <dgm:prSet presAssocID="{4CA2FA32-D1BD-401B-9BCA-73441E77EC3D}" presName="parentLeftMargin" presStyleLbl="node1" presStyleIdx="1" presStyleCnt="3"/>
      <dgm:spPr/>
    </dgm:pt>
    <dgm:pt modelId="{7EE6DE4F-61B0-47CE-9E1D-159CCEBBE518}" type="pres">
      <dgm:prSet presAssocID="{4CA2FA32-D1BD-401B-9BCA-73441E77EC3D}" presName="parentText" presStyleLbl="node1" presStyleIdx="2" presStyleCnt="3">
        <dgm:presLayoutVars>
          <dgm:chMax val="0"/>
          <dgm:bulletEnabled val="1"/>
        </dgm:presLayoutVars>
      </dgm:prSet>
      <dgm:spPr/>
    </dgm:pt>
    <dgm:pt modelId="{014EABF1-3312-4EBF-A623-D15C1F0AE926}" type="pres">
      <dgm:prSet presAssocID="{4CA2FA32-D1BD-401B-9BCA-73441E77EC3D}" presName="negativeSpace" presStyleCnt="0"/>
      <dgm:spPr/>
    </dgm:pt>
    <dgm:pt modelId="{11AD7AE5-39E7-42BD-9DCC-67F615E60D4A}" type="pres">
      <dgm:prSet presAssocID="{4CA2FA32-D1BD-401B-9BCA-73441E77EC3D}" presName="childText" presStyleLbl="conFgAcc1" presStyleIdx="2" presStyleCnt="3">
        <dgm:presLayoutVars>
          <dgm:bulletEnabled val="1"/>
        </dgm:presLayoutVars>
      </dgm:prSet>
      <dgm:spPr/>
    </dgm:pt>
  </dgm:ptLst>
  <dgm:cxnLst>
    <dgm:cxn modelId="{3AA98F03-BFE7-4028-8582-30741EB422D5}" type="presOf" srcId="{AF4AE90F-0827-40C1-A23A-FEF8C91A47FF}" destId="{1B2C1406-799E-42C0-A0EF-E892495CEA96}" srcOrd="0" destOrd="0" presId="urn:microsoft.com/office/officeart/2005/8/layout/list1"/>
    <dgm:cxn modelId="{1B1EE905-204D-439C-85D8-ED53E7D625D3}" type="presOf" srcId="{59F09FEE-6954-4AB8-ADC0-5C59926EE0FD}" destId="{A011EAE5-7728-4C0E-B7A4-9DBDFB45E17D}" srcOrd="0" destOrd="0" presId="urn:microsoft.com/office/officeart/2005/8/layout/list1"/>
    <dgm:cxn modelId="{4124440A-AF45-4ABB-BFDE-F453408460C4}" srcId="{59F09FEE-6954-4AB8-ADC0-5C59926EE0FD}" destId="{4CA2FA32-D1BD-401B-9BCA-73441E77EC3D}" srcOrd="2" destOrd="0" parTransId="{1A108EC8-32DE-4758-A35F-9AD66539516C}" sibTransId="{30753057-AE12-4B37-9BAC-20BFEE04A476}"/>
    <dgm:cxn modelId="{4E2AF90B-0038-4E51-8F43-3A295CC44345}" type="presOf" srcId="{A212BBF3-7D72-4B5F-A265-1715BA919AD0}" destId="{7F548CBB-6B93-440A-9ABB-8CE78B9ACC4B}" srcOrd="1" destOrd="0" presId="urn:microsoft.com/office/officeart/2005/8/layout/list1"/>
    <dgm:cxn modelId="{EB39250E-A22A-4222-BCC6-31E2E10C3BC0}" type="presOf" srcId="{AF4AE90F-0827-40C1-A23A-FEF8C91A47FF}" destId="{A3A44BA9-34E7-40A5-AF35-8BAB8E2ABB74}" srcOrd="1" destOrd="0" presId="urn:microsoft.com/office/officeart/2005/8/layout/list1"/>
    <dgm:cxn modelId="{4DF3FD10-0554-4A75-9302-A148EEC0B023}" type="presOf" srcId="{4CA2FA32-D1BD-401B-9BCA-73441E77EC3D}" destId="{7EE6DE4F-61B0-47CE-9E1D-159CCEBBE518}" srcOrd="1" destOrd="0" presId="urn:microsoft.com/office/officeart/2005/8/layout/list1"/>
    <dgm:cxn modelId="{FF47A718-DE96-4A1C-A117-7610BD5D7A5F}" type="presOf" srcId="{B1D660C2-694E-4EF5-A44E-2D91B55BD1B6}" destId="{9DBBCB99-D1DA-4A46-A713-ACD81221DE9B}" srcOrd="0" destOrd="1" presId="urn:microsoft.com/office/officeart/2005/8/layout/list1"/>
    <dgm:cxn modelId="{D2795A2C-44B1-4F7B-B0BF-9596C27CC28D}" type="presOf" srcId="{ACBB1107-D43C-412A-A078-7E4DAC1764C1}" destId="{9DBBCB99-D1DA-4A46-A713-ACD81221DE9B}" srcOrd="0" destOrd="0" presId="urn:microsoft.com/office/officeart/2005/8/layout/list1"/>
    <dgm:cxn modelId="{3AB2135B-1F6F-434C-B819-3CB2520AC5C5}" type="presOf" srcId="{4CA2FA32-D1BD-401B-9BCA-73441E77EC3D}" destId="{D95F0E43-CF08-453D-BEBB-C7EC1DD9858E}" srcOrd="0" destOrd="0" presId="urn:microsoft.com/office/officeart/2005/8/layout/list1"/>
    <dgm:cxn modelId="{38767E5D-EE26-4B18-8BAB-75F170AF8B3C}" type="presOf" srcId="{F679B62B-E1ED-471C-8AD7-8A71AAAF0D77}" destId="{69B9D48F-18F9-425F-9645-D60D473DC624}" srcOrd="0" destOrd="0" presId="urn:microsoft.com/office/officeart/2005/8/layout/list1"/>
    <dgm:cxn modelId="{B53EBD6A-BF15-4A10-8BD4-201422FF1592}" srcId="{59F09FEE-6954-4AB8-ADC0-5C59926EE0FD}" destId="{A212BBF3-7D72-4B5F-A265-1715BA919AD0}" srcOrd="1" destOrd="0" parTransId="{5303F795-658B-48AF-B181-9256FDCFEB73}" sibTransId="{0087C473-BBE1-4EDE-AA31-287956DE9BFA}"/>
    <dgm:cxn modelId="{6E266677-EA15-4D81-9E3B-EDADC18C17B2}" srcId="{A212BBF3-7D72-4B5F-A265-1715BA919AD0}" destId="{ACBB1107-D43C-412A-A078-7E4DAC1764C1}" srcOrd="0" destOrd="0" parTransId="{7F8BE316-B711-4FEB-8628-E85E6E5AB323}" sibTransId="{1B5681FF-E7B5-4861-AC90-F69306A30329}"/>
    <dgm:cxn modelId="{6FE8EB85-54D9-4481-9724-3B57FE8170D0}" srcId="{AF4AE90F-0827-40C1-A23A-FEF8C91A47FF}" destId="{F679B62B-E1ED-471C-8AD7-8A71AAAF0D77}" srcOrd="0" destOrd="0" parTransId="{25B67588-DF0C-40AD-93AF-317DD3B5CF8C}" sibTransId="{AFD4C55F-92FD-43D6-A18D-E5AEBF7024E9}"/>
    <dgm:cxn modelId="{E7A8B689-2F1C-4139-930E-E62EFF234F83}" srcId="{4CA2FA32-D1BD-401B-9BCA-73441E77EC3D}" destId="{1E10D9D8-4373-4C1B-AD44-6BD91AD781BA}" srcOrd="0" destOrd="0" parTransId="{8F15F086-B441-408F-A204-9EAF4BF962E6}" sibTransId="{CA647ABB-58A0-4C76-9D53-0039859B147E}"/>
    <dgm:cxn modelId="{3D8B6C99-93E5-434E-8ADF-E595A0744547}" type="presOf" srcId="{1E10D9D8-4373-4C1B-AD44-6BD91AD781BA}" destId="{11AD7AE5-39E7-42BD-9DCC-67F615E60D4A}" srcOrd="0" destOrd="0" presId="urn:microsoft.com/office/officeart/2005/8/layout/list1"/>
    <dgm:cxn modelId="{2CEA01AB-305B-485B-B22B-BA23595C92B8}" srcId="{59F09FEE-6954-4AB8-ADC0-5C59926EE0FD}" destId="{AF4AE90F-0827-40C1-A23A-FEF8C91A47FF}" srcOrd="0" destOrd="0" parTransId="{25225661-622B-485D-8CA3-BE271669AC35}" sibTransId="{4ED9D549-86D5-459B-A78E-C31C0BE994A9}"/>
    <dgm:cxn modelId="{08D32EAD-739D-4649-9D1C-979297DC16A8}" type="presOf" srcId="{A212BBF3-7D72-4B5F-A265-1715BA919AD0}" destId="{BFD9076D-34A4-4B35-8D8D-A1E4CA3BDB1A}" srcOrd="0" destOrd="0" presId="urn:microsoft.com/office/officeart/2005/8/layout/list1"/>
    <dgm:cxn modelId="{10262EC0-298E-454A-9DBA-EEF3E7C3166B}" type="presOf" srcId="{B795CEBD-8565-421B-8B10-788F0BEAC64F}" destId="{69B9D48F-18F9-425F-9645-D60D473DC624}" srcOrd="0" destOrd="1" presId="urn:microsoft.com/office/officeart/2005/8/layout/list1"/>
    <dgm:cxn modelId="{E2AA02E4-6015-46FD-9677-11714CE39570}" srcId="{AF4AE90F-0827-40C1-A23A-FEF8C91A47FF}" destId="{B795CEBD-8565-421B-8B10-788F0BEAC64F}" srcOrd="1" destOrd="0" parTransId="{49A770E5-0754-414E-BF58-FC77E7C84460}" sibTransId="{723C7C99-B300-4A2F-8EA4-E2C392409128}"/>
    <dgm:cxn modelId="{8BDBDDEA-BDDE-4A3A-93B0-B6505455FC31}" srcId="{A212BBF3-7D72-4B5F-A265-1715BA919AD0}" destId="{B1D660C2-694E-4EF5-A44E-2D91B55BD1B6}" srcOrd="1" destOrd="0" parTransId="{F74FC8EB-D751-43A8-A41D-028C0A3EB905}" sibTransId="{460763E4-45B7-4CAB-A8F5-CA24516FFA08}"/>
    <dgm:cxn modelId="{89A8CAFC-0C32-4B16-95EA-31520DD76F73}" type="presParOf" srcId="{A011EAE5-7728-4C0E-B7A4-9DBDFB45E17D}" destId="{C68A8FB1-DA79-45E4-B0F6-8084FA421DC9}" srcOrd="0" destOrd="0" presId="urn:microsoft.com/office/officeart/2005/8/layout/list1"/>
    <dgm:cxn modelId="{4FDC6E91-7677-4AA0-8758-BAA921FA4F88}" type="presParOf" srcId="{C68A8FB1-DA79-45E4-B0F6-8084FA421DC9}" destId="{1B2C1406-799E-42C0-A0EF-E892495CEA96}" srcOrd="0" destOrd="0" presId="urn:microsoft.com/office/officeart/2005/8/layout/list1"/>
    <dgm:cxn modelId="{D7635E46-64C3-4B66-89C6-14D6867FA042}" type="presParOf" srcId="{C68A8FB1-DA79-45E4-B0F6-8084FA421DC9}" destId="{A3A44BA9-34E7-40A5-AF35-8BAB8E2ABB74}" srcOrd="1" destOrd="0" presId="urn:microsoft.com/office/officeart/2005/8/layout/list1"/>
    <dgm:cxn modelId="{D3B665C4-15ED-42D7-8EAF-79BB95498382}" type="presParOf" srcId="{A011EAE5-7728-4C0E-B7A4-9DBDFB45E17D}" destId="{15168918-DC49-4373-928A-37C2AF1E7331}" srcOrd="1" destOrd="0" presId="urn:microsoft.com/office/officeart/2005/8/layout/list1"/>
    <dgm:cxn modelId="{B346EAD6-8CE2-4470-8393-0C1D4DAF5E25}" type="presParOf" srcId="{A011EAE5-7728-4C0E-B7A4-9DBDFB45E17D}" destId="{69B9D48F-18F9-425F-9645-D60D473DC624}" srcOrd="2" destOrd="0" presId="urn:microsoft.com/office/officeart/2005/8/layout/list1"/>
    <dgm:cxn modelId="{B3C46D22-A6DF-4C2D-8567-6A64B6536678}" type="presParOf" srcId="{A011EAE5-7728-4C0E-B7A4-9DBDFB45E17D}" destId="{17D2B1B4-C585-42B5-B08C-151E9F651555}" srcOrd="3" destOrd="0" presId="urn:microsoft.com/office/officeart/2005/8/layout/list1"/>
    <dgm:cxn modelId="{8DB92916-DBB9-49FF-A6C5-F5C29BC88887}" type="presParOf" srcId="{A011EAE5-7728-4C0E-B7A4-9DBDFB45E17D}" destId="{AB5893F6-3B4A-43D5-A4B6-B188258E80C1}" srcOrd="4" destOrd="0" presId="urn:microsoft.com/office/officeart/2005/8/layout/list1"/>
    <dgm:cxn modelId="{4DBBA1FB-93B2-4A3F-80B0-1BA13C390ECB}" type="presParOf" srcId="{AB5893F6-3B4A-43D5-A4B6-B188258E80C1}" destId="{BFD9076D-34A4-4B35-8D8D-A1E4CA3BDB1A}" srcOrd="0" destOrd="0" presId="urn:microsoft.com/office/officeart/2005/8/layout/list1"/>
    <dgm:cxn modelId="{595EDCBA-ACD8-49B3-84FB-2FEED18792B3}" type="presParOf" srcId="{AB5893F6-3B4A-43D5-A4B6-B188258E80C1}" destId="{7F548CBB-6B93-440A-9ABB-8CE78B9ACC4B}" srcOrd="1" destOrd="0" presId="urn:microsoft.com/office/officeart/2005/8/layout/list1"/>
    <dgm:cxn modelId="{5EADB592-CF03-44F8-B605-1B79A42908B2}" type="presParOf" srcId="{A011EAE5-7728-4C0E-B7A4-9DBDFB45E17D}" destId="{CB6160DC-DC91-435F-9820-11B3232529A7}" srcOrd="5" destOrd="0" presId="urn:microsoft.com/office/officeart/2005/8/layout/list1"/>
    <dgm:cxn modelId="{C6F743FD-2927-4AB9-98DD-6725C196C910}" type="presParOf" srcId="{A011EAE5-7728-4C0E-B7A4-9DBDFB45E17D}" destId="{9DBBCB99-D1DA-4A46-A713-ACD81221DE9B}" srcOrd="6" destOrd="0" presId="urn:microsoft.com/office/officeart/2005/8/layout/list1"/>
    <dgm:cxn modelId="{A9A68BF2-C377-42B5-BA21-B54DE6464803}" type="presParOf" srcId="{A011EAE5-7728-4C0E-B7A4-9DBDFB45E17D}" destId="{B6835B32-1412-4CBC-B273-551477C00E29}" srcOrd="7" destOrd="0" presId="urn:microsoft.com/office/officeart/2005/8/layout/list1"/>
    <dgm:cxn modelId="{7E00F970-326A-4643-B754-021FA5283825}" type="presParOf" srcId="{A011EAE5-7728-4C0E-B7A4-9DBDFB45E17D}" destId="{D3629641-0E2E-4B3D-9109-5F1781FE2E80}" srcOrd="8" destOrd="0" presId="urn:microsoft.com/office/officeart/2005/8/layout/list1"/>
    <dgm:cxn modelId="{1060A135-385D-43B3-A27D-08CFA4B509D9}" type="presParOf" srcId="{D3629641-0E2E-4B3D-9109-5F1781FE2E80}" destId="{D95F0E43-CF08-453D-BEBB-C7EC1DD9858E}" srcOrd="0" destOrd="0" presId="urn:microsoft.com/office/officeart/2005/8/layout/list1"/>
    <dgm:cxn modelId="{B0DA727D-88C0-4D6F-92E7-B61A8817F6CB}" type="presParOf" srcId="{D3629641-0E2E-4B3D-9109-5F1781FE2E80}" destId="{7EE6DE4F-61B0-47CE-9E1D-159CCEBBE518}" srcOrd="1" destOrd="0" presId="urn:microsoft.com/office/officeart/2005/8/layout/list1"/>
    <dgm:cxn modelId="{3ECDDDB5-52A8-4AE5-A2AD-E2E7047E6413}" type="presParOf" srcId="{A011EAE5-7728-4C0E-B7A4-9DBDFB45E17D}" destId="{014EABF1-3312-4EBF-A623-D15C1F0AE926}" srcOrd="9" destOrd="0" presId="urn:microsoft.com/office/officeart/2005/8/layout/list1"/>
    <dgm:cxn modelId="{5A1622D3-AB00-4723-BB7E-1268AA307083}" type="presParOf" srcId="{A011EAE5-7728-4C0E-B7A4-9DBDFB45E17D}" destId="{11AD7AE5-39E7-42BD-9DCC-67F615E60D4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B9D48F-18F9-425F-9645-D60D473DC624}">
      <dsp:nvSpPr>
        <dsp:cNvPr id="0" name=""/>
        <dsp:cNvSpPr/>
      </dsp:nvSpPr>
      <dsp:spPr>
        <a:xfrm>
          <a:off x="0" y="493713"/>
          <a:ext cx="9632177" cy="1398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7564" tIns="499872" rIns="747564" bIns="170688" numCol="1" spcCol="1270" anchor="t" anchorCtr="0">
          <a:noAutofit/>
        </a:bodyPr>
        <a:lstStyle/>
        <a:p>
          <a:pPr marL="228600" lvl="1" indent="-228600" algn="l" defTabSz="1066800">
            <a:lnSpc>
              <a:spcPct val="90000"/>
            </a:lnSpc>
            <a:spcBef>
              <a:spcPct val="0"/>
            </a:spcBef>
            <a:spcAft>
              <a:spcPct val="15000"/>
            </a:spcAft>
            <a:buChar char="•"/>
          </a:pPr>
          <a:r>
            <a:rPr lang="en-AU" sz="2400" kern="1200" dirty="0"/>
            <a:t>Passed Parliament 19 September 2024</a:t>
          </a:r>
        </a:p>
        <a:p>
          <a:pPr marL="228600" lvl="1" indent="-228600" algn="l" defTabSz="1066800">
            <a:lnSpc>
              <a:spcPct val="90000"/>
            </a:lnSpc>
            <a:spcBef>
              <a:spcPct val="0"/>
            </a:spcBef>
            <a:spcAft>
              <a:spcPct val="15000"/>
            </a:spcAft>
            <a:buChar char="•"/>
          </a:pPr>
          <a:r>
            <a:rPr lang="en-AU" sz="2400" kern="1200" dirty="0"/>
            <a:t>Effective 1 July 2025</a:t>
          </a:r>
        </a:p>
      </dsp:txBody>
      <dsp:txXfrm>
        <a:off x="0" y="493713"/>
        <a:ext cx="9632177" cy="1398600"/>
      </dsp:txXfrm>
    </dsp:sp>
    <dsp:sp modelId="{A3A44BA9-34E7-40A5-AF35-8BAB8E2ABB74}">
      <dsp:nvSpPr>
        <dsp:cNvPr id="0" name=""/>
        <dsp:cNvSpPr/>
      </dsp:nvSpPr>
      <dsp:spPr>
        <a:xfrm>
          <a:off x="481608" y="139473"/>
          <a:ext cx="6742523"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851" tIns="0" rIns="254851" bIns="0" numCol="1" spcCol="1270" anchor="ctr" anchorCtr="0">
          <a:noAutofit/>
        </a:bodyPr>
        <a:lstStyle/>
        <a:p>
          <a:pPr marL="0" lvl="0" indent="0" algn="l" defTabSz="1066800">
            <a:lnSpc>
              <a:spcPct val="90000"/>
            </a:lnSpc>
            <a:spcBef>
              <a:spcPct val="0"/>
            </a:spcBef>
            <a:spcAft>
              <a:spcPct val="35000"/>
            </a:spcAft>
            <a:buNone/>
          </a:pPr>
          <a:r>
            <a:rPr lang="en-AU" sz="2400" kern="1200" dirty="0"/>
            <a:t>Superannuation on Paid Parental Leave</a:t>
          </a:r>
        </a:p>
      </dsp:txBody>
      <dsp:txXfrm>
        <a:off x="516193" y="174058"/>
        <a:ext cx="6673353" cy="639310"/>
      </dsp:txXfrm>
    </dsp:sp>
    <dsp:sp modelId="{9DBBCB99-D1DA-4A46-A713-ACD81221DE9B}">
      <dsp:nvSpPr>
        <dsp:cNvPr id="0" name=""/>
        <dsp:cNvSpPr/>
      </dsp:nvSpPr>
      <dsp:spPr>
        <a:xfrm>
          <a:off x="0" y="2376153"/>
          <a:ext cx="9632177" cy="1398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7564" tIns="499872" rIns="747564" bIns="170688" numCol="1" spcCol="1270" anchor="t" anchorCtr="0">
          <a:noAutofit/>
        </a:bodyPr>
        <a:lstStyle/>
        <a:p>
          <a:pPr marL="228600" lvl="1" indent="-228600" algn="l" defTabSz="1066800">
            <a:lnSpc>
              <a:spcPct val="90000"/>
            </a:lnSpc>
            <a:spcBef>
              <a:spcPct val="0"/>
            </a:spcBef>
            <a:spcAft>
              <a:spcPct val="15000"/>
            </a:spcAft>
            <a:buChar char="•"/>
          </a:pPr>
          <a:r>
            <a:rPr lang="en-AU" sz="2400" kern="1200" dirty="0"/>
            <a:t>Passed Parliament 10 March 2026</a:t>
          </a:r>
        </a:p>
        <a:p>
          <a:pPr marL="228600" lvl="1" indent="-228600" algn="l" defTabSz="1066800">
            <a:lnSpc>
              <a:spcPct val="90000"/>
            </a:lnSpc>
            <a:spcBef>
              <a:spcPct val="0"/>
            </a:spcBef>
            <a:spcAft>
              <a:spcPct val="15000"/>
            </a:spcAft>
            <a:buChar char="•"/>
          </a:pPr>
          <a:r>
            <a:rPr lang="en-AU" sz="2400" kern="1200" dirty="0"/>
            <a:t>Effective 1 July 2027</a:t>
          </a:r>
        </a:p>
      </dsp:txBody>
      <dsp:txXfrm>
        <a:off x="0" y="2376153"/>
        <a:ext cx="9632177" cy="1398600"/>
      </dsp:txXfrm>
    </dsp:sp>
    <dsp:sp modelId="{7F548CBB-6B93-440A-9ABB-8CE78B9ACC4B}">
      <dsp:nvSpPr>
        <dsp:cNvPr id="0" name=""/>
        <dsp:cNvSpPr/>
      </dsp:nvSpPr>
      <dsp:spPr>
        <a:xfrm>
          <a:off x="481608" y="2021913"/>
          <a:ext cx="6742523"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851" tIns="0" rIns="254851" bIns="0" numCol="1" spcCol="1270" anchor="ctr" anchorCtr="0">
          <a:noAutofit/>
        </a:bodyPr>
        <a:lstStyle/>
        <a:p>
          <a:pPr marL="0" lvl="0" indent="0" algn="l" defTabSz="1066800">
            <a:lnSpc>
              <a:spcPct val="90000"/>
            </a:lnSpc>
            <a:spcBef>
              <a:spcPct val="0"/>
            </a:spcBef>
            <a:spcAft>
              <a:spcPct val="35000"/>
            </a:spcAft>
            <a:buNone/>
          </a:pPr>
          <a:r>
            <a:rPr lang="en-AU" sz="2400" kern="1200" dirty="0"/>
            <a:t>LISTO reform</a:t>
          </a:r>
        </a:p>
      </dsp:txBody>
      <dsp:txXfrm>
        <a:off x="516193" y="2056498"/>
        <a:ext cx="6673353" cy="639310"/>
      </dsp:txXfrm>
    </dsp:sp>
    <dsp:sp modelId="{11AD7AE5-39E7-42BD-9DCC-67F615E60D4A}">
      <dsp:nvSpPr>
        <dsp:cNvPr id="0" name=""/>
        <dsp:cNvSpPr/>
      </dsp:nvSpPr>
      <dsp:spPr>
        <a:xfrm>
          <a:off x="0" y="4258593"/>
          <a:ext cx="9632177" cy="1020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7564" tIns="499872" rIns="747564" bIns="170688" numCol="1" spcCol="1270" anchor="t" anchorCtr="0">
          <a:noAutofit/>
        </a:bodyPr>
        <a:lstStyle/>
        <a:p>
          <a:pPr marL="228600" lvl="1" indent="-228600" algn="l" defTabSz="1066800">
            <a:lnSpc>
              <a:spcPct val="90000"/>
            </a:lnSpc>
            <a:spcBef>
              <a:spcPct val="0"/>
            </a:spcBef>
            <a:spcAft>
              <a:spcPct val="15000"/>
            </a:spcAft>
            <a:buChar char="•"/>
          </a:pPr>
          <a:r>
            <a:rPr lang="en-AU" sz="2400" kern="1200"/>
            <a:t>WIP</a:t>
          </a:r>
          <a:endParaRPr lang="en-AU" sz="2400" kern="1200" dirty="0"/>
        </a:p>
      </dsp:txBody>
      <dsp:txXfrm>
        <a:off x="0" y="4258593"/>
        <a:ext cx="9632177" cy="1020600"/>
      </dsp:txXfrm>
    </dsp:sp>
    <dsp:sp modelId="{7EE6DE4F-61B0-47CE-9E1D-159CCEBBE518}">
      <dsp:nvSpPr>
        <dsp:cNvPr id="0" name=""/>
        <dsp:cNvSpPr/>
      </dsp:nvSpPr>
      <dsp:spPr>
        <a:xfrm>
          <a:off x="481608" y="3904353"/>
          <a:ext cx="6742523"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851" tIns="0" rIns="254851" bIns="0" numCol="1" spcCol="1270" anchor="ctr" anchorCtr="0">
          <a:noAutofit/>
        </a:bodyPr>
        <a:lstStyle/>
        <a:p>
          <a:pPr marL="0" lvl="0" indent="0" algn="l" defTabSz="1066800">
            <a:lnSpc>
              <a:spcPct val="90000"/>
            </a:lnSpc>
            <a:spcBef>
              <a:spcPct val="0"/>
            </a:spcBef>
            <a:spcAft>
              <a:spcPct val="35000"/>
            </a:spcAft>
            <a:buNone/>
          </a:pPr>
          <a:r>
            <a:rPr lang="en-AU" sz="2400" kern="1200" dirty="0"/>
            <a:t>Default system for the retirement phase of super</a:t>
          </a:r>
        </a:p>
      </dsp:txBody>
      <dsp:txXfrm>
        <a:off x="516193" y="3938938"/>
        <a:ext cx="6673353" cy="63931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5/23/2026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Before I get started…</a:t>
            </a:r>
          </a:p>
        </p:txBody>
      </p:sp>
      <p:sp>
        <p:nvSpPr>
          <p:cNvPr id="4" name="Slide Number Placeholder 3"/>
          <p:cNvSpPr>
            <a:spLocks noGrp="1"/>
          </p:cNvSpPr>
          <p:nvPr>
            <p:ph type="sldNum" sz="quarter" idx="5"/>
          </p:nvPr>
        </p:nvSpPr>
        <p:spPr/>
        <p:txBody>
          <a:bodyPr/>
          <a:lstStyle/>
          <a:p>
            <a:fld id="{1BEA80CD-AE39-0C4B-A880-515F813E088A}" type="slidenum">
              <a:rPr lang="en-US" smtClean="0"/>
              <a:t>2</a:t>
            </a:fld>
            <a:endParaRPr lang="en-US"/>
          </a:p>
        </p:txBody>
      </p:sp>
    </p:spTree>
    <p:extLst>
      <p:ext uri="{BB962C8B-B14F-4D97-AF65-F5344CB8AC3E}">
        <p14:creationId xmlns:p14="http://schemas.microsoft.com/office/powerpoint/2010/main" val="1335148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665B-F601-5FB9-0BF3-013FD40D2C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59C70-A399-22DE-94EC-0C41E8C41F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A7C917-183C-860F-5517-20FC7D4702BC}"/>
              </a:ext>
            </a:extLst>
          </p:cNvPr>
          <p:cNvSpPr>
            <a:spLocks noGrp="1"/>
          </p:cNvSpPr>
          <p:nvPr>
            <p:ph type="body" idx="1"/>
          </p:nvPr>
        </p:nvSpPr>
        <p:spPr/>
        <p:txBody>
          <a:bodyPr/>
          <a:lstStyle/>
          <a:p>
            <a:r>
              <a:rPr lang="en-AU" dirty="0"/>
              <a:t>Default Pension Mechanism. 2025 Actuaries Summit presentation.</a:t>
            </a:r>
          </a:p>
        </p:txBody>
      </p:sp>
      <p:sp>
        <p:nvSpPr>
          <p:cNvPr id="4" name="Slide Number Placeholder 3">
            <a:extLst>
              <a:ext uri="{FF2B5EF4-FFF2-40B4-BE49-F238E27FC236}">
                <a16:creationId xmlns:a16="http://schemas.microsoft.com/office/drawing/2014/main" id="{E9C1449F-22FA-209C-F5CB-A7EF20CD21B6}"/>
              </a:ext>
            </a:extLst>
          </p:cNvPr>
          <p:cNvSpPr>
            <a:spLocks noGrp="1"/>
          </p:cNvSpPr>
          <p:nvPr>
            <p:ph type="sldNum" sz="quarter" idx="5"/>
          </p:nvPr>
        </p:nvSpPr>
        <p:spPr/>
        <p:txBody>
          <a:bodyPr/>
          <a:lstStyle/>
          <a:p>
            <a:fld id="{1BEA80CD-AE39-0C4B-A880-515F813E088A}" type="slidenum">
              <a:rPr lang="en-US" smtClean="0"/>
              <a:t>11</a:t>
            </a:fld>
            <a:endParaRPr lang="en-US"/>
          </a:p>
        </p:txBody>
      </p:sp>
    </p:spTree>
    <p:extLst>
      <p:ext uri="{BB962C8B-B14F-4D97-AF65-F5344CB8AC3E}">
        <p14:creationId xmlns:p14="http://schemas.microsoft.com/office/powerpoint/2010/main" val="2150027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If the output to be used in a public submission to Treasury, or presented behind closed doors in an industry round table, or released as a research white paper? We’re looking at very different level of depth and complexity here.</a:t>
            </a:r>
          </a:p>
        </p:txBody>
      </p:sp>
      <p:sp>
        <p:nvSpPr>
          <p:cNvPr id="4" name="Slide Number Placeholder 3"/>
          <p:cNvSpPr>
            <a:spLocks noGrp="1"/>
          </p:cNvSpPr>
          <p:nvPr>
            <p:ph type="sldNum" sz="quarter" idx="5"/>
          </p:nvPr>
        </p:nvSpPr>
        <p:spPr/>
        <p:txBody>
          <a:bodyPr/>
          <a:lstStyle/>
          <a:p>
            <a:fld id="{1BEA80CD-AE39-0C4B-A880-515F813E088A}" type="slidenum">
              <a:rPr lang="en-US" smtClean="0"/>
              <a:t>12</a:t>
            </a:fld>
            <a:endParaRPr lang="en-US"/>
          </a:p>
        </p:txBody>
      </p:sp>
    </p:spTree>
    <p:extLst>
      <p:ext uri="{BB962C8B-B14F-4D97-AF65-F5344CB8AC3E}">
        <p14:creationId xmlns:p14="http://schemas.microsoft.com/office/powerpoint/2010/main" val="3242081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2AB8F-458B-0AC6-F7B9-0C51775FE5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7481D9-7784-4B5B-414D-5F94287AD1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20A65B-B914-26E8-5C80-45EAAD39E7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On this last slide, I want to move on from the modelling. I need to reiterate - modelling is but a small part of our success. We had an incredible team, who knew how to engage with peak bodies, unions, the media, politicians, staffers and the like. And the stars need to line 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truth is the whole super on PPL campaign spanned almost 10 years. I managed to come in at the tail end and finish it off just when we experienced a change in government. On reflection, I’ve absolutely done a Steven Bradbury here.</a:t>
            </a:r>
          </a:p>
          <a:p>
            <a:endParaRPr lang="en-AU" dirty="0"/>
          </a:p>
          <a:p>
            <a:r>
              <a:rPr lang="en-AU" dirty="0"/>
              <a:t>Secondly, I mentioned that the underlying issue of Super of PPL is the universality of superannuation payments. This was actually second in a wave of changes based on the same principle. We had an exemption for superannuation payments for people making less than $450 a month, called the $450 threshold that was just removed before this. Immediately after this, there was a push for the exemption to be removed on domestic workers, and then on under 18s working less than 30 hours a week. It was part of a bigger movement.</a:t>
            </a:r>
          </a:p>
          <a:p>
            <a:endParaRPr lang="en-AU" dirty="0"/>
          </a:p>
          <a:p>
            <a:r>
              <a:rPr lang="en-AU" dirty="0"/>
              <a:t>Thirdly, all of the successful changes had broad industry support. We had all of the big funds, SMC, ISA, Women in Super – all on board. Our usual opponents, the Financial Services Council, was not actively opposed to it. With the Default Retirement System, this is a box which we have </a:t>
            </a:r>
            <a:r>
              <a:rPr lang="en-AU"/>
              <a:t>not ticked </a:t>
            </a:r>
            <a:r>
              <a:rPr lang="en-AU" dirty="0"/>
              <a:t>– and that’s something we’re working on.</a:t>
            </a:r>
          </a:p>
          <a:p>
            <a:endParaRPr lang="en-AU" dirty="0"/>
          </a:p>
          <a:p>
            <a:r>
              <a:rPr lang="en-AU" dirty="0"/>
              <a:t>Fourthly, we had favourable media treatment. All of the major newspapers picked up on our headlines, and wrote about it for a prolonged period of time. We picked up momentum and there was no other major story at the time to derail it.</a:t>
            </a:r>
          </a:p>
          <a:p>
            <a:endParaRPr lang="en-AU" dirty="0"/>
          </a:p>
          <a:p>
            <a:r>
              <a:rPr lang="en-AU" dirty="0"/>
              <a:t>Finally, we had no hyper vocal opposition. Just think about all of the noise around the new Division 296 tax even though it’s only going to affect 0.5% of people.</a:t>
            </a:r>
          </a:p>
          <a:p>
            <a:endParaRPr lang="en-AU" dirty="0"/>
          </a:p>
          <a:p>
            <a:r>
              <a:rPr lang="en-AU" dirty="0"/>
              <a:t>We had all these boxes ticked to find success. This is not to discourage you, but to give you a framework for forming a strategy on your own campaigns.</a:t>
            </a:r>
          </a:p>
        </p:txBody>
      </p:sp>
      <p:sp>
        <p:nvSpPr>
          <p:cNvPr id="4" name="Slide Number Placeholder 3">
            <a:extLst>
              <a:ext uri="{FF2B5EF4-FFF2-40B4-BE49-F238E27FC236}">
                <a16:creationId xmlns:a16="http://schemas.microsoft.com/office/drawing/2014/main" id="{35AB40A6-9E1B-FDE6-A238-3A8E8AF9686C}"/>
              </a:ext>
            </a:extLst>
          </p:cNvPr>
          <p:cNvSpPr>
            <a:spLocks noGrp="1"/>
          </p:cNvSpPr>
          <p:nvPr>
            <p:ph type="sldNum" sz="quarter" idx="5"/>
          </p:nvPr>
        </p:nvSpPr>
        <p:spPr/>
        <p:txBody>
          <a:bodyPr/>
          <a:lstStyle/>
          <a:p>
            <a:fld id="{1BEA80CD-AE39-0C4B-A880-515F813E088A}" type="slidenum">
              <a:rPr lang="en-US" smtClean="0"/>
              <a:t>13</a:t>
            </a:fld>
            <a:endParaRPr lang="en-US"/>
          </a:p>
        </p:txBody>
      </p:sp>
    </p:spTree>
    <p:extLst>
      <p:ext uri="{BB962C8B-B14F-4D97-AF65-F5344CB8AC3E}">
        <p14:creationId xmlns:p14="http://schemas.microsoft.com/office/powerpoint/2010/main" val="335176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14</a:t>
            </a:fld>
            <a:endParaRPr lang="en-US"/>
          </a:p>
        </p:txBody>
      </p:sp>
    </p:spTree>
    <p:extLst>
      <p:ext uri="{BB962C8B-B14F-4D97-AF65-F5344CB8AC3E}">
        <p14:creationId xmlns:p14="http://schemas.microsoft.com/office/powerpoint/2010/main" val="3201274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15</a:t>
            </a:fld>
            <a:endParaRPr lang="en-US"/>
          </a:p>
        </p:txBody>
      </p:sp>
    </p:spTree>
    <p:extLst>
      <p:ext uri="{BB962C8B-B14F-4D97-AF65-F5344CB8AC3E}">
        <p14:creationId xmlns:p14="http://schemas.microsoft.com/office/powerpoint/2010/main" val="1613185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3639A-EFFF-6DB9-DABD-98A8A6E58D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6B00F1-F2AF-3EB9-D81F-C622B16B7B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BD5C37-CE41-83A8-8E2A-B4439DAFE6BD}"/>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71499DC-477B-7D0C-0BF1-0BF2C65D81B5}"/>
              </a:ext>
            </a:extLst>
          </p:cNvPr>
          <p:cNvSpPr>
            <a:spLocks noGrp="1"/>
          </p:cNvSpPr>
          <p:nvPr>
            <p:ph type="sldNum" sz="quarter" idx="5"/>
          </p:nvPr>
        </p:nvSpPr>
        <p:spPr/>
        <p:txBody>
          <a:bodyPr/>
          <a:lstStyle/>
          <a:p>
            <a:fld id="{1BEA80CD-AE39-0C4B-A880-515F813E088A}" type="slidenum">
              <a:rPr lang="en-US" smtClean="0"/>
              <a:t>16</a:t>
            </a:fld>
            <a:endParaRPr lang="en-US"/>
          </a:p>
        </p:txBody>
      </p:sp>
    </p:spTree>
    <p:extLst>
      <p:ext uri="{BB962C8B-B14F-4D97-AF65-F5344CB8AC3E}">
        <p14:creationId xmlns:p14="http://schemas.microsoft.com/office/powerpoint/2010/main" val="25887104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5FB0E-9785-2DE7-B82F-32E4D09F07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EC5CA-D88E-79C4-B721-902E5F1342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993290-04A9-187F-0071-07C06AA8C08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1158E831-DF50-5276-2A4D-E2AD71695E06}"/>
              </a:ext>
            </a:extLst>
          </p:cNvPr>
          <p:cNvSpPr>
            <a:spLocks noGrp="1"/>
          </p:cNvSpPr>
          <p:nvPr>
            <p:ph type="sldNum" sz="quarter" idx="5"/>
          </p:nvPr>
        </p:nvSpPr>
        <p:spPr/>
        <p:txBody>
          <a:bodyPr/>
          <a:lstStyle/>
          <a:p>
            <a:fld id="{1BEA80CD-AE39-0C4B-A880-515F813E088A}" type="slidenum">
              <a:rPr lang="en-US" smtClean="0"/>
              <a:t>17</a:t>
            </a:fld>
            <a:endParaRPr lang="en-US" dirty="0"/>
          </a:p>
        </p:txBody>
      </p:sp>
    </p:spTree>
    <p:extLst>
      <p:ext uri="{BB962C8B-B14F-4D97-AF65-F5344CB8AC3E}">
        <p14:creationId xmlns:p14="http://schemas.microsoft.com/office/powerpoint/2010/main" val="1584251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90417-67E7-A8B0-5FCF-0EBCCA4BB5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A7EB5E-A2EB-661E-CCDF-BE9B8A916B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E3B70E-1278-0547-D9B9-8DCF4D6EEC69}"/>
              </a:ext>
            </a:extLst>
          </p:cNvPr>
          <p:cNvSpPr>
            <a:spLocks noGrp="1"/>
          </p:cNvSpPr>
          <p:nvPr>
            <p:ph type="body" idx="1"/>
          </p:nvPr>
        </p:nvSpPr>
        <p:spPr/>
        <p:txBody>
          <a:bodyPr/>
          <a:lstStyle/>
          <a:p>
            <a:r>
              <a:rPr lang="en-AU" dirty="0"/>
              <a:t>HESTA 2024-2025 Pre-Budget Submission</a:t>
            </a:r>
          </a:p>
        </p:txBody>
      </p:sp>
      <p:sp>
        <p:nvSpPr>
          <p:cNvPr id="4" name="Slide Number Placeholder 3">
            <a:extLst>
              <a:ext uri="{FF2B5EF4-FFF2-40B4-BE49-F238E27FC236}">
                <a16:creationId xmlns:a16="http://schemas.microsoft.com/office/drawing/2014/main" id="{2D6F0D18-4A75-ED87-545D-78180BCC9612}"/>
              </a:ext>
            </a:extLst>
          </p:cNvPr>
          <p:cNvSpPr>
            <a:spLocks noGrp="1"/>
          </p:cNvSpPr>
          <p:nvPr>
            <p:ph type="sldNum" sz="quarter" idx="5"/>
          </p:nvPr>
        </p:nvSpPr>
        <p:spPr/>
        <p:txBody>
          <a:bodyPr/>
          <a:lstStyle/>
          <a:p>
            <a:fld id="{1BEA80CD-AE39-0C4B-A880-515F813E088A}" type="slidenum">
              <a:rPr lang="en-US" smtClean="0"/>
              <a:t>18</a:t>
            </a:fld>
            <a:endParaRPr lang="en-US"/>
          </a:p>
        </p:txBody>
      </p:sp>
    </p:spTree>
    <p:extLst>
      <p:ext uri="{BB962C8B-B14F-4D97-AF65-F5344CB8AC3E}">
        <p14:creationId xmlns:p14="http://schemas.microsoft.com/office/powerpoint/2010/main" val="3064377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9D981-83E2-88B3-9CE9-E858FF2F2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96C37-9B8E-4326-6C24-20BB344439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876F95-CC9B-357E-76D4-BE7EBB60E4A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Welcome all. Today, I would like to share with you some of my personal experiences with public policy. I have been very fortunate to work closely with HESTA on their public policy submissions over the last 5 years, and I’ve been even luckier to have found some success.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 am going to walk you through 3 case studies today and show you what we have found to work for us from a modelling perspective. I’m going to talk about the process, the choices and decisions we had to make, and most importantly the reasoning behind them. My examples are going to be superannuation-focused, but I hope that you can reuse bits and pieces of the principles in your own work.</a:t>
            </a:r>
          </a:p>
        </p:txBody>
      </p:sp>
      <p:sp>
        <p:nvSpPr>
          <p:cNvPr id="4" name="Slide Number Placeholder 3">
            <a:extLst>
              <a:ext uri="{FF2B5EF4-FFF2-40B4-BE49-F238E27FC236}">
                <a16:creationId xmlns:a16="http://schemas.microsoft.com/office/drawing/2014/main" id="{BF5550F1-BFAF-3EB5-FFF9-5A12FB3578ED}"/>
              </a:ext>
            </a:extLst>
          </p:cNvPr>
          <p:cNvSpPr>
            <a:spLocks noGrp="1"/>
          </p:cNvSpPr>
          <p:nvPr>
            <p:ph type="sldNum" sz="quarter" idx="5"/>
          </p:nvPr>
        </p:nvSpPr>
        <p:spPr/>
        <p:txBody>
          <a:bodyPr/>
          <a:lstStyle/>
          <a:p>
            <a:fld id="{1BEA80CD-AE39-0C4B-A880-515F813E088A}" type="slidenum">
              <a:rPr lang="en-US" smtClean="0"/>
              <a:t>3</a:t>
            </a:fld>
            <a:endParaRPr lang="en-US"/>
          </a:p>
        </p:txBody>
      </p:sp>
    </p:spTree>
    <p:extLst>
      <p:ext uri="{BB962C8B-B14F-4D97-AF65-F5344CB8AC3E}">
        <p14:creationId xmlns:p14="http://schemas.microsoft.com/office/powerpoint/2010/main" val="2152831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06B8E-74A1-60D0-080E-51495E4214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C5008B-2193-6CBC-D91F-F85D04D83A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CD866F-11E4-5B22-2692-0186E50AB5E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first two campaigns I’m going to touch on are Super on PPL and LISTO reform. We’re incredibly proud to say that they’ve now been passed into law. Because these were the first two I personally worked on, I briefly had a 100% success rate in public policy. Like I said though, it was an incredible amount of luck, which is almost a requirement for success, which I’ll break down later.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third campaign on the list is still a work in progress. I think it’s important to talk about it so that we can better understand the journey – the challenges that you may face and how to work around them. I would be doing you a huge disservice if I only talked about the happy times we experienced first two, because you should never expect it to be that smooth.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Before I move on to the next slide, I would like to once again acknowledge the team at HESTA for the amazing work that they have done advocating for changes that work towards closing the gender. There was a massive team behind these successes, and really the modelling that I did was but a very part of it.</a:t>
            </a:r>
          </a:p>
        </p:txBody>
      </p:sp>
      <p:sp>
        <p:nvSpPr>
          <p:cNvPr id="4" name="Slide Number Placeholder 3">
            <a:extLst>
              <a:ext uri="{FF2B5EF4-FFF2-40B4-BE49-F238E27FC236}">
                <a16:creationId xmlns:a16="http://schemas.microsoft.com/office/drawing/2014/main" id="{62CF9635-5D11-1671-E910-82E6ED60861C}"/>
              </a:ext>
            </a:extLst>
          </p:cNvPr>
          <p:cNvSpPr>
            <a:spLocks noGrp="1"/>
          </p:cNvSpPr>
          <p:nvPr>
            <p:ph type="sldNum" sz="quarter" idx="5"/>
          </p:nvPr>
        </p:nvSpPr>
        <p:spPr/>
        <p:txBody>
          <a:bodyPr/>
          <a:lstStyle/>
          <a:p>
            <a:fld id="{1BEA80CD-AE39-0C4B-A880-515F813E088A}" type="slidenum">
              <a:rPr lang="en-US" smtClean="0"/>
              <a:t>4</a:t>
            </a:fld>
            <a:endParaRPr lang="en-US"/>
          </a:p>
        </p:txBody>
      </p:sp>
    </p:spTree>
    <p:extLst>
      <p:ext uri="{BB962C8B-B14F-4D97-AF65-F5344CB8AC3E}">
        <p14:creationId xmlns:p14="http://schemas.microsoft.com/office/powerpoint/2010/main" val="1127889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E3D83-588D-AB99-3F7C-20F56F06E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6A030C-1204-3B60-CA03-0E7143D5FD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77B6F2-A545-3232-8AF6-4D8F1A9175F7}"/>
              </a:ext>
            </a:extLst>
          </p:cNvPr>
          <p:cNvSpPr>
            <a:spLocks noGrp="1"/>
          </p:cNvSpPr>
          <p:nvPr>
            <p:ph type="body" idx="1"/>
          </p:nvPr>
        </p:nvSpPr>
        <p:spPr/>
        <p:txBody>
          <a:bodyPr/>
          <a:lstStyle/>
          <a:p>
            <a:r>
              <a:rPr lang="en-AU" dirty="0"/>
              <a:t>Right. Let’s start back at the basics. Modelling is not an end in of itself. It is the means to an end.</a:t>
            </a:r>
          </a:p>
          <a:p>
            <a:endParaRPr lang="en-AU" dirty="0"/>
          </a:p>
          <a:p>
            <a:r>
              <a:rPr lang="en-AU" dirty="0"/>
              <a:t>Modelling needs to serve a purpose. So that’s the first thing we need to do – identify the purpose.</a:t>
            </a:r>
          </a:p>
          <a:p>
            <a:endParaRPr lang="en-AU" dirty="0"/>
          </a:p>
          <a:p>
            <a:r>
              <a:rPr lang="en-AU" dirty="0"/>
              <a:t>In the case of our first two case studies, HESTA approached us with the purpose. We did not identify the problem or propose the solution. They came to us with an existing policy position, and asked us to provide modelling to support it. That’s not always the case though.</a:t>
            </a:r>
          </a:p>
          <a:p>
            <a:endParaRPr lang="en-AU" dirty="0"/>
          </a:p>
          <a:p>
            <a:r>
              <a:rPr lang="en-AU" dirty="0"/>
              <a:t>In our third case study, there was no concrete policy position. There was a surface level understanding of the underlying problem we wanted to solve, and a concept of how we would like to solve it, but the details were not there yet, and we needed modelling to inform the policy position.</a:t>
            </a:r>
          </a:p>
          <a:p>
            <a:endParaRPr lang="en-AU" dirty="0"/>
          </a:p>
          <a:p>
            <a:r>
              <a:rPr lang="en-AU" dirty="0"/>
              <a:t>So let’s summarise and try to answer these questions in our case studies.</a:t>
            </a:r>
          </a:p>
          <a:p>
            <a:r>
              <a:rPr lang="en-AU" dirty="0"/>
              <a:t>1. With Super on PPL, we were trying to enforce one of the core principles of super, which was around the universality of superannuation payments.</a:t>
            </a:r>
          </a:p>
          <a:p>
            <a:r>
              <a:rPr lang="en-AU" dirty="0"/>
              <a:t>2. With LISTO, we were trying to solve the issue of unfair tax outcomes, with low income earners paying more tax within their super than on their take home pay.</a:t>
            </a:r>
          </a:p>
          <a:p>
            <a:r>
              <a:rPr lang="en-AU" dirty="0"/>
              <a:t>3. With Default Retirement, we were trying to solve the issue of retired workers leaving their money in accumulation phase and missing on the tax benefits and retirement income available in pension phase.</a:t>
            </a:r>
          </a:p>
          <a:p>
            <a:r>
              <a:rPr lang="en-AU" dirty="0"/>
              <a:t>And with all three, we had the added bonus of reducing the gender gap in super, because these were all issues that disproportionately affected women.</a:t>
            </a:r>
          </a:p>
          <a:p>
            <a:pPr marL="0" indent="0">
              <a:buFontTx/>
              <a:buNone/>
            </a:pPr>
            <a:endParaRPr lang="en-AU" dirty="0"/>
          </a:p>
          <a:p>
            <a:pPr marL="0" indent="0">
              <a:buFontTx/>
              <a:buNone/>
            </a:pPr>
            <a:r>
              <a:rPr lang="en-AU" dirty="0"/>
              <a:t>Along with working forward from the problem, we also work backwards from the outcome. What do we want the modelling to achieve for us? What is our medium of engagement? I’ll expand on both of these questions later, because it’s probably still too abstract right now.</a:t>
            </a:r>
          </a:p>
          <a:p>
            <a:pPr marL="0" indent="0">
              <a:buFontTx/>
              <a:buNone/>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Now it’s important to acknowledge that these are some pretty tough questions. You should not expect to have all of the answers immediately at the start. This is where working iteratively in short cycles is incredibly important. Modelling is not a straight-line process from start to finish.</a:t>
            </a:r>
          </a:p>
          <a:p>
            <a:pPr marL="0" indent="0">
              <a:buFontTx/>
              <a:buNone/>
            </a:pPr>
            <a:endParaRPr lang="en-AU" dirty="0"/>
          </a:p>
        </p:txBody>
      </p:sp>
      <p:sp>
        <p:nvSpPr>
          <p:cNvPr id="4" name="Slide Number Placeholder 3">
            <a:extLst>
              <a:ext uri="{FF2B5EF4-FFF2-40B4-BE49-F238E27FC236}">
                <a16:creationId xmlns:a16="http://schemas.microsoft.com/office/drawing/2014/main" id="{1ECAD051-EF95-EE2C-461D-25CE7E85F722}"/>
              </a:ext>
            </a:extLst>
          </p:cNvPr>
          <p:cNvSpPr>
            <a:spLocks noGrp="1"/>
          </p:cNvSpPr>
          <p:nvPr>
            <p:ph type="sldNum" sz="quarter" idx="5"/>
          </p:nvPr>
        </p:nvSpPr>
        <p:spPr/>
        <p:txBody>
          <a:bodyPr/>
          <a:lstStyle/>
          <a:p>
            <a:fld id="{1BEA80CD-AE39-0C4B-A880-515F813E088A}" type="slidenum">
              <a:rPr lang="en-US" smtClean="0"/>
              <a:t>5</a:t>
            </a:fld>
            <a:endParaRPr lang="en-US"/>
          </a:p>
        </p:txBody>
      </p:sp>
    </p:spTree>
    <p:extLst>
      <p:ext uri="{BB962C8B-B14F-4D97-AF65-F5344CB8AC3E}">
        <p14:creationId xmlns:p14="http://schemas.microsoft.com/office/powerpoint/2010/main" val="3753200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5F5F5-4BCF-4044-3478-B87537C1B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4325C-4E66-41EC-AFD8-C47AACEC2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24475A-5B16-74F1-A444-7193E027A9F5}"/>
              </a:ext>
            </a:extLst>
          </p:cNvPr>
          <p:cNvSpPr>
            <a:spLocks noGrp="1"/>
          </p:cNvSpPr>
          <p:nvPr>
            <p:ph type="body" idx="1"/>
          </p:nvPr>
        </p:nvSpPr>
        <p:spPr/>
        <p:txBody>
          <a:bodyPr/>
          <a:lstStyle/>
          <a:p>
            <a:r>
              <a:rPr lang="en-AU" dirty="0"/>
              <a:t>Because we’ve done this a number of times now, we generally have an idea of the modelling output that we want to produce.</a:t>
            </a:r>
          </a:p>
          <a:p>
            <a:r>
              <a:rPr lang="en-AU" dirty="0"/>
              <a:t>These were the sort of statements that we prepared for all three campaigns.</a:t>
            </a:r>
          </a:p>
          <a:p>
            <a:endParaRPr lang="en-AU" dirty="0"/>
          </a:p>
          <a:p>
            <a:r>
              <a:rPr lang="en-AU" dirty="0"/>
              <a:t>Let’s break them down a bit: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1. The main purpose of the first statement is to draw attention to the problem. Big numbers are important here. These are usually the numbers that make the - newspaper headlines. If you’ve done this part right, even if people disagree with your solution, by engaging you they have acknowledged that the problem is real.</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2. The purpose of second statement is to show that the solution is well-targeted. Women, low income – that sort of thing. An adjacent point is, there will always be outliers which critics will always use to attack you. You know like that  You can reframe this to show exacting that – that they are outliers.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3. The purpose of the third statement is to humanise the issue and create empathy in the audience. Give the individual a name – Mary, the poor pensioner, single mother, renter for life.</a:t>
            </a:r>
          </a:p>
          <a:p>
            <a:r>
              <a:rPr lang="en-AU" dirty="0"/>
              <a:t>4. The purpose of the final statement is to appeal to government. We don’t always lean into this statement, as you can imagine, but it is important to cost the policy anyway, because an uncosted policy is so easy to attack – something which we can learn from Angus Taylor’s budget reply speech. There are other tricks instead, like bundling a number of cost positive and cost negative policies together, and showing that the bundle of policies together is cost neutral.</a:t>
            </a:r>
          </a:p>
          <a:p>
            <a:endParaRPr lang="en-AU" dirty="0"/>
          </a:p>
          <a:p>
            <a:r>
              <a:rPr lang="en-AU" dirty="0"/>
              <a:t>Like I said, we prepared these statements for all of our campaigns. That does not mean all of them ended up being released to the public. That is not to say that the ones that don’t get used are not useful. They are still extremely useful in informing a lot of choices. It is very common for commentators to read our proposals and then later ask, did you consider this alternative thing? And we would be able to say yes, and then explain exactly why we didn’t choose the alternative.</a:t>
            </a:r>
          </a:p>
        </p:txBody>
      </p:sp>
      <p:sp>
        <p:nvSpPr>
          <p:cNvPr id="4" name="Slide Number Placeholder 3">
            <a:extLst>
              <a:ext uri="{FF2B5EF4-FFF2-40B4-BE49-F238E27FC236}">
                <a16:creationId xmlns:a16="http://schemas.microsoft.com/office/drawing/2014/main" id="{E87CE389-654C-6810-0660-58AD1DC14B1E}"/>
              </a:ext>
            </a:extLst>
          </p:cNvPr>
          <p:cNvSpPr>
            <a:spLocks noGrp="1"/>
          </p:cNvSpPr>
          <p:nvPr>
            <p:ph type="sldNum" sz="quarter" idx="5"/>
          </p:nvPr>
        </p:nvSpPr>
        <p:spPr/>
        <p:txBody>
          <a:bodyPr/>
          <a:lstStyle/>
          <a:p>
            <a:fld id="{1BEA80CD-AE39-0C4B-A880-515F813E088A}" type="slidenum">
              <a:rPr lang="en-US" smtClean="0"/>
              <a:t>6</a:t>
            </a:fld>
            <a:endParaRPr lang="en-US"/>
          </a:p>
        </p:txBody>
      </p:sp>
    </p:spTree>
    <p:extLst>
      <p:ext uri="{BB962C8B-B14F-4D97-AF65-F5344CB8AC3E}">
        <p14:creationId xmlns:p14="http://schemas.microsoft.com/office/powerpoint/2010/main" val="2328114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41508-33A8-F59A-2F04-77D29AEF2E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A7F35C-3CEE-344A-D280-1ABA12DAAB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EF5664-D2F5-1FA2-F4D7-0E32F343BC24}"/>
              </a:ext>
            </a:extLst>
          </p:cNvPr>
          <p:cNvSpPr>
            <a:spLocks noGrp="1"/>
          </p:cNvSpPr>
          <p:nvPr>
            <p:ph type="body" idx="1"/>
          </p:nvPr>
        </p:nvSpPr>
        <p:spPr/>
        <p:txBody>
          <a:bodyPr/>
          <a:lstStyle/>
          <a:p>
            <a:r>
              <a:rPr lang="en-AU" dirty="0"/>
              <a:t>The second step of modelling involves reviewing what data you have available to you.</a:t>
            </a:r>
          </a:p>
          <a:p>
            <a:r>
              <a:rPr lang="en-AU" dirty="0"/>
              <a:t>I have compiled a list of the resources we often use.</a:t>
            </a:r>
          </a:p>
          <a:p>
            <a:endParaRPr lang="en-AU" dirty="0"/>
          </a:p>
          <a:p>
            <a:r>
              <a:rPr lang="en-AU" dirty="0"/>
              <a:t>ATO: Policy relates to income</a:t>
            </a:r>
          </a:p>
          <a:p>
            <a:r>
              <a:rPr lang="en-AU" dirty="0"/>
              <a:t>Government: Change to existing policy</a:t>
            </a:r>
          </a:p>
          <a:p>
            <a:r>
              <a:rPr lang="en-AU" dirty="0"/>
              <a:t>APRA: System level data</a:t>
            </a:r>
          </a:p>
          <a:p>
            <a:r>
              <a:rPr lang="en-AU" dirty="0"/>
              <a:t>ABS: Population data</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At this point, I should point out the obvious omission here is your own data, and it’s probably the most important one. When we were doing our modelling with HESTA, we had access to their database and all of their member data. APRA and ABS data is extremely useful in helping us scale up our findings from a fund level to the whole of system level or population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I’ll give you an example: HESTA has a million members – that’s pretty big dataset. If we limited it to members in the pension phase of super, they represent around 5% of members in the whole system. In our research for the Default Retirement System, we found that there were something like 100,000 members with stranded balances. So 5% of the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r>
              <a:rPr lang="en-AU" dirty="0"/>
              <a:t>HILDA: Policy at the household level</a:t>
            </a:r>
          </a:p>
          <a:p>
            <a:r>
              <a:rPr lang="en-AU" dirty="0"/>
              <a:t>Look for existing research on adjacent problems. What I find really useful is going through their methodology and footnotes to figure how they answered their questions. Very often we can reuse the same sources they used, but apply them a little bit differently for our purposes.</a:t>
            </a:r>
          </a:p>
          <a:p>
            <a:endParaRPr lang="en-AU" dirty="0"/>
          </a:p>
          <a:p>
            <a:r>
              <a:rPr lang="en-AU" dirty="0"/>
              <a:t>Key point: The art here really is how you link these datasets together.</a:t>
            </a:r>
          </a:p>
          <a:p>
            <a:r>
              <a:rPr lang="en-AU" dirty="0"/>
              <a:t>For instance, when I was performing modelling for the Default Retirement System, as a starting point I only HESTA’s information. How did I scale it up to the national level. HESTA represented was 5% of all accounts within the system, but I can’t just multiple it by 20. HESTA’s membership is disproportionately female with low balances. And that is the answer really, I had to break up my data, and scale it up proportionately so that I end up with account balance and gender distributions similar to the population level. And in my case, I used APRA data to help inform me how to do that.</a:t>
            </a:r>
          </a:p>
        </p:txBody>
      </p:sp>
      <p:sp>
        <p:nvSpPr>
          <p:cNvPr id="4" name="Slide Number Placeholder 3">
            <a:extLst>
              <a:ext uri="{FF2B5EF4-FFF2-40B4-BE49-F238E27FC236}">
                <a16:creationId xmlns:a16="http://schemas.microsoft.com/office/drawing/2014/main" id="{43B6AA0C-F4DB-D3EB-06CB-315FBA82BECC}"/>
              </a:ext>
            </a:extLst>
          </p:cNvPr>
          <p:cNvSpPr>
            <a:spLocks noGrp="1"/>
          </p:cNvSpPr>
          <p:nvPr>
            <p:ph type="sldNum" sz="quarter" idx="5"/>
          </p:nvPr>
        </p:nvSpPr>
        <p:spPr/>
        <p:txBody>
          <a:bodyPr/>
          <a:lstStyle/>
          <a:p>
            <a:fld id="{1BEA80CD-AE39-0C4B-A880-515F813E088A}" type="slidenum">
              <a:rPr lang="en-US" smtClean="0"/>
              <a:t>7</a:t>
            </a:fld>
            <a:endParaRPr lang="en-US"/>
          </a:p>
        </p:txBody>
      </p:sp>
    </p:spTree>
    <p:extLst>
      <p:ext uri="{BB962C8B-B14F-4D97-AF65-F5344CB8AC3E}">
        <p14:creationId xmlns:p14="http://schemas.microsoft.com/office/powerpoint/2010/main" val="4159932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9A941-7C96-219D-D1D7-92BCD8DD8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A443E3-DA0E-DE2B-9E24-62CAB16F5B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E26275-0DAC-B639-B3F1-5B14F8806B7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Here are some examples of sizing up the problem in our case studies.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There are some choices you can make. You can go backwards looking or forwards looking. You can model the total impact at membership level or the national level. The questions you need to ask yourself are, which one is going to give you the better results? What data do you have available to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Example on the left: Historical analysis, HESTA only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This was an example where being forward looking was not advantageous. Because of bracket creep, there were fewer workers whose income fell into the policy gap.</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Doing a historical analysis was actually perfect at this moment, because at this exact moment the number of affected people was historically increasing and peaking exactly now.</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But you know what there is another way to spin this. Because we don’t want to say that the problem will decrease naturally over time. Instead, we provided a 3-year forward projection of how much this would cost the government, and showed that relative to the size of the problem now, the cost of fixing (in the future) is relatively inexpensive.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Example on the right: Still historical analysis, national level</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We went back to 2011 because that was when the policy gap started, and that gave us the biggest number.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--You may then ask me, why did you model at national level for super on PPL but not for LISTO? We did actually, but we had to do this in stages. Public policy modelling is not cheap. We did not walk into this knowing whether the problem was going to be in the millions or billions – that sort of uncertainty is going to be very unsettling to a nervous buyer. So we said, we will do this in stages. We will do the modelling at the fund level first, if the results are promising, we will keep going.--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[1]https://www.smh.com.au/money/planning-and-budgeting/super-on-paid-parental-leave-a-missed-budget-opportunity-20230510-p5d774.html</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https://www.9news.com.au/national/scheme-to-pay-mums-and-dads-superannuation-on-top-of-parental-leave-passed/9aa61200-7832-497e-8e00-c267dd3f4e68</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[2]https://www.financialstandard.com.au/news/super-tax-debate-suffocates-action-for-low-income-australians-179808647</a:t>
            </a:r>
          </a:p>
          <a:p>
            <a:endParaRPr lang="en-AU" dirty="0"/>
          </a:p>
        </p:txBody>
      </p:sp>
      <p:sp>
        <p:nvSpPr>
          <p:cNvPr id="4" name="Slide Number Placeholder 3">
            <a:extLst>
              <a:ext uri="{FF2B5EF4-FFF2-40B4-BE49-F238E27FC236}">
                <a16:creationId xmlns:a16="http://schemas.microsoft.com/office/drawing/2014/main" id="{72DCD3EB-38D1-A7DF-5E46-4196432DA2D1}"/>
              </a:ext>
            </a:extLst>
          </p:cNvPr>
          <p:cNvSpPr>
            <a:spLocks noGrp="1"/>
          </p:cNvSpPr>
          <p:nvPr>
            <p:ph type="sldNum" sz="quarter" idx="5"/>
          </p:nvPr>
        </p:nvSpPr>
        <p:spPr/>
        <p:txBody>
          <a:bodyPr/>
          <a:lstStyle/>
          <a:p>
            <a:fld id="{1BEA80CD-AE39-0C4B-A880-515F813E088A}" type="slidenum">
              <a:rPr lang="en-US" smtClean="0"/>
              <a:t>8</a:t>
            </a:fld>
            <a:endParaRPr lang="en-US"/>
          </a:p>
        </p:txBody>
      </p:sp>
    </p:spTree>
    <p:extLst>
      <p:ext uri="{BB962C8B-B14F-4D97-AF65-F5344CB8AC3E}">
        <p14:creationId xmlns:p14="http://schemas.microsoft.com/office/powerpoint/2010/main" val="2391680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887D7-4161-8768-21BB-C237C0744B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502AD3-F1D6-7533-18FF-75826B6235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46A06E-4CE0-79EE-EC23-FE9867AB4E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https://www.financialstandard.com.au/news/hesta-urges-government-to-modernise-australian-retirement-system-179811554</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https://www.hesta.com.au/about-us/media-centre/hesta-prebudget-submission-202627-default-to-retirement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In this example, being forward looking was excellent because the problem was doubling in size approx. every 5 years. 5 years ago it was $250b, today it was $500b, in 5 years time it’s going to be a trillion.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At the very least, if you’ve done this part right, even if others disagree with your solution, they should agree that there is a problem that needs to be solve. Sometimes that is enough. When I presented my first ever independent paper on a Default Retirement System last year at the summit, I had plenty of pushback, but they were specific to my solution, no one disagreed about the problem. What happened next? They started coming up with their own improved solutions. And isn’t that what public policy should be all about? The industry coming together to improve the system? Shout out to David Knox and Nick </a:t>
            </a:r>
            <a:r>
              <a:rPr lang="en-AU" dirty="0" err="1"/>
              <a:t>Callil</a:t>
            </a:r>
            <a:r>
              <a:rPr lang="en-AU" dirty="0"/>
              <a:t>, and of course HESTA.</a:t>
            </a:r>
          </a:p>
        </p:txBody>
      </p:sp>
      <p:sp>
        <p:nvSpPr>
          <p:cNvPr id="4" name="Slide Number Placeholder 3">
            <a:extLst>
              <a:ext uri="{FF2B5EF4-FFF2-40B4-BE49-F238E27FC236}">
                <a16:creationId xmlns:a16="http://schemas.microsoft.com/office/drawing/2014/main" id="{CF6B7872-B0BE-6706-7F50-3C25B0A57099}"/>
              </a:ext>
            </a:extLst>
          </p:cNvPr>
          <p:cNvSpPr>
            <a:spLocks noGrp="1"/>
          </p:cNvSpPr>
          <p:nvPr>
            <p:ph type="sldNum" sz="quarter" idx="5"/>
          </p:nvPr>
        </p:nvSpPr>
        <p:spPr/>
        <p:txBody>
          <a:bodyPr/>
          <a:lstStyle/>
          <a:p>
            <a:fld id="{1BEA80CD-AE39-0C4B-A880-515F813E088A}" type="slidenum">
              <a:rPr lang="en-US" smtClean="0"/>
              <a:t>9</a:t>
            </a:fld>
            <a:endParaRPr lang="en-US"/>
          </a:p>
        </p:txBody>
      </p:sp>
    </p:spTree>
    <p:extLst>
      <p:ext uri="{BB962C8B-B14F-4D97-AF65-F5344CB8AC3E}">
        <p14:creationId xmlns:p14="http://schemas.microsoft.com/office/powerpoint/2010/main" val="3206158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1D247-DA21-9BCF-FF1B-FB310B64AB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605AE-1B89-FD58-2C8A-91192E5F81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152616-751C-79BC-2ECE-9A1138421231}"/>
              </a:ext>
            </a:extLst>
          </p:cNvPr>
          <p:cNvSpPr>
            <a:spLocks noGrp="1"/>
          </p:cNvSpPr>
          <p:nvPr>
            <p:ph type="body" idx="1"/>
          </p:nvPr>
        </p:nvSpPr>
        <p:spPr/>
        <p:txBody>
          <a:bodyPr/>
          <a:lstStyle/>
          <a:p>
            <a:r>
              <a:rPr lang="en-AU" dirty="0"/>
              <a:t>Example on the left is on LISTO. Example of the right is of Default Retirement System.</a:t>
            </a:r>
          </a:p>
          <a:p>
            <a:endParaRPr lang="en-AU" dirty="0"/>
          </a:p>
          <a:p>
            <a:r>
              <a:rPr lang="en-AU" dirty="0"/>
              <a:t>Purpose is the same, show the affected population as a means of showing that should the government spend money on it, that the money spent will be well targeted.</a:t>
            </a:r>
          </a:p>
          <a:p>
            <a:endParaRPr lang="en-AU" dirty="0"/>
          </a:p>
          <a:p>
            <a:r>
              <a:rPr lang="en-AU" dirty="0"/>
              <a:t>SMC report - Breaking the deal: why the LISTO needs to be fixed</a:t>
            </a:r>
          </a:p>
        </p:txBody>
      </p:sp>
      <p:sp>
        <p:nvSpPr>
          <p:cNvPr id="4" name="Slide Number Placeholder 3">
            <a:extLst>
              <a:ext uri="{FF2B5EF4-FFF2-40B4-BE49-F238E27FC236}">
                <a16:creationId xmlns:a16="http://schemas.microsoft.com/office/drawing/2014/main" id="{161F4AF5-4C14-CC5F-C065-700FF3823E43}"/>
              </a:ext>
            </a:extLst>
          </p:cNvPr>
          <p:cNvSpPr>
            <a:spLocks noGrp="1"/>
          </p:cNvSpPr>
          <p:nvPr>
            <p:ph type="sldNum" sz="quarter" idx="5"/>
          </p:nvPr>
        </p:nvSpPr>
        <p:spPr/>
        <p:txBody>
          <a:bodyPr/>
          <a:lstStyle/>
          <a:p>
            <a:fld id="{1BEA80CD-AE39-0C4B-A880-515F813E088A}" type="slidenum">
              <a:rPr lang="en-US" smtClean="0"/>
              <a:t>10</a:t>
            </a:fld>
            <a:endParaRPr lang="en-US"/>
          </a:p>
        </p:txBody>
      </p:sp>
    </p:spTree>
    <p:extLst>
      <p:ext uri="{BB962C8B-B14F-4D97-AF65-F5344CB8AC3E}">
        <p14:creationId xmlns:p14="http://schemas.microsoft.com/office/powerpoint/2010/main" val="2429735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dirty="0"/>
              <a:t>#</a:t>
            </a:r>
            <a:endParaRPr lang="en-US" dirty="0"/>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dirty="0"/>
              <a:t>Presented at the 2026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318DF-8931-64F6-BEF1-577A6F34CA22}"/>
              </a:ext>
            </a:extLst>
          </p:cNvPr>
          <p:cNvSpPr>
            <a:spLocks noGrp="1"/>
          </p:cNvSpPr>
          <p:nvPr>
            <p:ph type="ctrTitle"/>
          </p:nvPr>
        </p:nvSpPr>
        <p:spPr>
          <a:xfrm>
            <a:off x="1984003" y="3497403"/>
            <a:ext cx="6571317" cy="780120"/>
          </a:xfrm>
        </p:spPr>
        <p:txBody>
          <a:bodyPr/>
          <a:lstStyle/>
          <a:p>
            <a:r>
              <a:rPr lang="en-AU" dirty="0"/>
              <a:t>The modelling behind successful public policy campaigns</a:t>
            </a:r>
            <a:endParaRPr lang="en-US" dirty="0"/>
          </a:p>
        </p:txBody>
      </p:sp>
      <p:sp>
        <p:nvSpPr>
          <p:cNvPr id="3" name="Subtitle 2">
            <a:extLst>
              <a:ext uri="{FF2B5EF4-FFF2-40B4-BE49-F238E27FC236}">
                <a16:creationId xmlns:a16="http://schemas.microsoft.com/office/drawing/2014/main" id="{AF3193C2-F8F3-1189-B1F4-3B1D13EA3C7F}"/>
              </a:ext>
            </a:extLst>
          </p:cNvPr>
          <p:cNvSpPr>
            <a:spLocks noGrp="1"/>
          </p:cNvSpPr>
          <p:nvPr>
            <p:ph type="subTitle" idx="1"/>
          </p:nvPr>
        </p:nvSpPr>
        <p:spPr/>
        <p:txBody>
          <a:bodyPr/>
          <a:lstStyle/>
          <a:p>
            <a:r>
              <a:rPr lang="en-US" dirty="0"/>
              <a:t>Garvin Tso</a:t>
            </a:r>
          </a:p>
          <a:p>
            <a:r>
              <a:rPr lang="en-US" dirty="0"/>
              <a:t>27 May 2026</a:t>
            </a:r>
          </a:p>
        </p:txBody>
      </p:sp>
      <p:sp>
        <p:nvSpPr>
          <p:cNvPr id="4" name="Footer Placeholder 4">
            <a:extLst>
              <a:ext uri="{FF2B5EF4-FFF2-40B4-BE49-F238E27FC236}">
                <a16:creationId xmlns:a16="http://schemas.microsoft.com/office/drawing/2014/main" id="{85F806FA-5237-2A06-33AC-08E634B7AC3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025641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9BF1D-EB54-FFAA-FD88-E60D3694735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9217CCF-1FD6-45CA-9240-9B02B032C7C4}"/>
              </a:ext>
            </a:extLst>
          </p:cNvPr>
          <p:cNvSpPr>
            <a:spLocks noGrp="1"/>
          </p:cNvSpPr>
          <p:nvPr>
            <p:ph type="title"/>
          </p:nvPr>
        </p:nvSpPr>
        <p:spPr>
          <a:xfrm>
            <a:off x="326849" y="288389"/>
            <a:ext cx="10753726" cy="1232435"/>
          </a:xfrm>
        </p:spPr>
        <p:txBody>
          <a:bodyPr/>
          <a:lstStyle/>
          <a:p>
            <a:r>
              <a:rPr lang="en-US" dirty="0"/>
              <a:t>Identify who are the affected people</a:t>
            </a:r>
          </a:p>
        </p:txBody>
      </p:sp>
      <p:sp>
        <p:nvSpPr>
          <p:cNvPr id="9" name="Content Placeholder 8">
            <a:extLst>
              <a:ext uri="{FF2B5EF4-FFF2-40B4-BE49-F238E27FC236}">
                <a16:creationId xmlns:a16="http://schemas.microsoft.com/office/drawing/2014/main" id="{4780EEA2-EFE7-B02C-8D35-1C83E4EEF5C7}"/>
              </a:ext>
            </a:extLst>
          </p:cNvPr>
          <p:cNvSpPr>
            <a:spLocks noGrp="1"/>
          </p:cNvSpPr>
          <p:nvPr>
            <p:ph idx="1"/>
          </p:nvPr>
        </p:nvSpPr>
        <p:spPr>
          <a:xfrm>
            <a:off x="352424" y="864463"/>
            <a:ext cx="11528425" cy="3907562"/>
          </a:xfrm>
        </p:spPr>
        <p:txBody>
          <a:bodyPr/>
          <a:lstStyle/>
          <a:p>
            <a:pPr marL="285750" lvl="1" indent="-285750">
              <a:spcAft>
                <a:spcPts val="600"/>
              </a:spcAft>
              <a:buFont typeface="Arial" panose="020B0604020202020204" pitchFamily="34" charset="0"/>
              <a:buChar char="•"/>
            </a:pPr>
            <a:endParaRPr lang="en-US" sz="2800" dirty="0"/>
          </a:p>
        </p:txBody>
      </p:sp>
      <p:sp>
        <p:nvSpPr>
          <p:cNvPr id="4" name="Slide Number Placeholder 3">
            <a:extLst>
              <a:ext uri="{FF2B5EF4-FFF2-40B4-BE49-F238E27FC236}">
                <a16:creationId xmlns:a16="http://schemas.microsoft.com/office/drawing/2014/main" id="{843B86F8-E89C-9472-2D95-957719C1DEC2}"/>
              </a:ext>
            </a:extLst>
          </p:cNvPr>
          <p:cNvSpPr>
            <a:spLocks noGrp="1"/>
          </p:cNvSpPr>
          <p:nvPr>
            <p:ph type="sldNum" sz="quarter" idx="12"/>
          </p:nvPr>
        </p:nvSpPr>
        <p:spPr/>
        <p:txBody>
          <a:bodyPr/>
          <a:lstStyle/>
          <a:p>
            <a:fld id="{741AFF56-1126-4107-9C02-BC0EFBF16431}" type="slidenum">
              <a:rPr lang="en-GB" smtClean="0"/>
              <a:pPr/>
              <a:t>10</a:t>
            </a:fld>
            <a:endParaRPr lang="en-GB" dirty="0"/>
          </a:p>
        </p:txBody>
      </p:sp>
      <p:pic>
        <p:nvPicPr>
          <p:cNvPr id="5" name="Picture 4" descr="The image depicts a bar chart illustrating that 25% of those affected by the LISTO freeze are young Australians aged 20-24, with women being disproportionately impacted, losing $295 million in superannuation by 2025-26.&#10;&#10;AI-generated content may be incorrect.">
            <a:extLst>
              <a:ext uri="{FF2B5EF4-FFF2-40B4-BE49-F238E27FC236}">
                <a16:creationId xmlns:a16="http://schemas.microsoft.com/office/drawing/2014/main" id="{CFE35937-70C7-119E-D291-C1492C15DCC4}"/>
              </a:ext>
            </a:extLst>
          </p:cNvPr>
          <p:cNvPicPr>
            <a:picLocks noChangeAspect="1"/>
          </p:cNvPicPr>
          <p:nvPr/>
        </p:nvPicPr>
        <p:blipFill>
          <a:blip r:embed="rId3"/>
          <a:stretch>
            <a:fillRect/>
          </a:stretch>
        </p:blipFill>
        <p:spPr>
          <a:xfrm>
            <a:off x="352424" y="846886"/>
            <a:ext cx="6211167" cy="6011114"/>
          </a:xfrm>
          <a:prstGeom prst="rect">
            <a:avLst/>
          </a:prstGeom>
        </p:spPr>
      </p:pic>
      <p:pic>
        <p:nvPicPr>
          <p:cNvPr id="6" name="Picture 5" descr="The image shows a chart indicating that female account holders with lower balances, particularly those under $50,000, have a lower retirement product take-up rate, with a 15% uptake compared to 29% for all members.&#10;&#10;AI-generated content may be incorrect.">
            <a:extLst>
              <a:ext uri="{FF2B5EF4-FFF2-40B4-BE49-F238E27FC236}">
                <a16:creationId xmlns:a16="http://schemas.microsoft.com/office/drawing/2014/main" id="{3F894AC5-0439-8685-527A-EE3D9209785B}"/>
              </a:ext>
            </a:extLst>
          </p:cNvPr>
          <p:cNvPicPr>
            <a:picLocks noChangeAspect="1"/>
          </p:cNvPicPr>
          <p:nvPr/>
        </p:nvPicPr>
        <p:blipFill>
          <a:blip r:embed="rId4"/>
          <a:stretch>
            <a:fillRect/>
          </a:stretch>
        </p:blipFill>
        <p:spPr>
          <a:xfrm>
            <a:off x="6447748" y="1358526"/>
            <a:ext cx="5427731" cy="4763025"/>
          </a:xfrm>
          <a:prstGeom prst="rect">
            <a:avLst/>
          </a:prstGeom>
        </p:spPr>
      </p:pic>
    </p:spTree>
    <p:extLst>
      <p:ext uri="{BB962C8B-B14F-4D97-AF65-F5344CB8AC3E}">
        <p14:creationId xmlns:p14="http://schemas.microsoft.com/office/powerpoint/2010/main" val="3497317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C40D4-ABFA-65F3-5EFD-2FB5A8D92E5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1464F70-D0D7-7DB5-BDD6-DF548B936EE5}"/>
              </a:ext>
            </a:extLst>
          </p:cNvPr>
          <p:cNvSpPr>
            <a:spLocks noGrp="1"/>
          </p:cNvSpPr>
          <p:nvPr>
            <p:ph type="title"/>
          </p:nvPr>
        </p:nvSpPr>
        <p:spPr>
          <a:xfrm>
            <a:off x="326849" y="288389"/>
            <a:ext cx="10753726" cy="1232435"/>
          </a:xfrm>
        </p:spPr>
        <p:txBody>
          <a:bodyPr/>
          <a:lstStyle/>
          <a:p>
            <a:r>
              <a:rPr lang="en-US" dirty="0"/>
              <a:t>Quantify the impact using example individuals</a:t>
            </a:r>
          </a:p>
        </p:txBody>
      </p:sp>
      <p:sp>
        <p:nvSpPr>
          <p:cNvPr id="9" name="Content Placeholder 8">
            <a:extLst>
              <a:ext uri="{FF2B5EF4-FFF2-40B4-BE49-F238E27FC236}">
                <a16:creationId xmlns:a16="http://schemas.microsoft.com/office/drawing/2014/main" id="{72C92C00-869E-FBBA-6C7F-8BAF915B2B0E}"/>
              </a:ext>
            </a:extLst>
          </p:cNvPr>
          <p:cNvSpPr>
            <a:spLocks noGrp="1"/>
          </p:cNvSpPr>
          <p:nvPr>
            <p:ph idx="1"/>
          </p:nvPr>
        </p:nvSpPr>
        <p:spPr>
          <a:xfrm>
            <a:off x="352424" y="864463"/>
            <a:ext cx="11528425" cy="3907562"/>
          </a:xfrm>
        </p:spPr>
        <p:txBody>
          <a:bodyPr/>
          <a:lstStyle/>
          <a:p>
            <a:pPr marL="285750" lvl="1" indent="-285750">
              <a:spcAft>
                <a:spcPts val="600"/>
              </a:spcAft>
              <a:buFont typeface="Arial" panose="020B0604020202020204" pitchFamily="34" charset="0"/>
              <a:buChar char="•"/>
            </a:pPr>
            <a:endParaRPr lang="en-US" sz="2800" dirty="0"/>
          </a:p>
        </p:txBody>
      </p:sp>
      <p:sp>
        <p:nvSpPr>
          <p:cNvPr id="4" name="Slide Number Placeholder 3">
            <a:extLst>
              <a:ext uri="{FF2B5EF4-FFF2-40B4-BE49-F238E27FC236}">
                <a16:creationId xmlns:a16="http://schemas.microsoft.com/office/drawing/2014/main" id="{4BA8740D-CE48-341D-5B82-1BC1B2B7AC1C}"/>
              </a:ext>
            </a:extLst>
          </p:cNvPr>
          <p:cNvSpPr>
            <a:spLocks noGrp="1"/>
          </p:cNvSpPr>
          <p:nvPr>
            <p:ph type="sldNum" sz="quarter" idx="12"/>
          </p:nvPr>
        </p:nvSpPr>
        <p:spPr/>
        <p:txBody>
          <a:bodyPr/>
          <a:lstStyle/>
          <a:p>
            <a:fld id="{741AFF56-1126-4107-9C02-BC0EFBF16431}" type="slidenum">
              <a:rPr lang="en-GB" smtClean="0"/>
              <a:pPr/>
              <a:t>11</a:t>
            </a:fld>
            <a:endParaRPr lang="en-GB" dirty="0"/>
          </a:p>
        </p:txBody>
      </p:sp>
      <p:sp>
        <p:nvSpPr>
          <p:cNvPr id="2" name="Footer Placeholder 4">
            <a:extLst>
              <a:ext uri="{FF2B5EF4-FFF2-40B4-BE49-F238E27FC236}">
                <a16:creationId xmlns:a16="http://schemas.microsoft.com/office/drawing/2014/main" id="{D545A1EE-D717-AFF4-0169-DB9991993BA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6" name="Picture 5" descr="Bob is an 80-year-old retiree with $570,000 in superannuation, holding an accumulation account without moving his funds to pension.&#10;&#10;AI-generated content may be incorrect.">
            <a:extLst>
              <a:ext uri="{FF2B5EF4-FFF2-40B4-BE49-F238E27FC236}">
                <a16:creationId xmlns:a16="http://schemas.microsoft.com/office/drawing/2014/main" id="{0159454A-913B-C441-1063-0BCEF1855445}"/>
              </a:ext>
            </a:extLst>
          </p:cNvPr>
          <p:cNvPicPr>
            <a:picLocks noChangeAspect="1"/>
          </p:cNvPicPr>
          <p:nvPr/>
        </p:nvPicPr>
        <p:blipFill>
          <a:blip r:embed="rId3"/>
          <a:stretch>
            <a:fillRect/>
          </a:stretch>
        </p:blipFill>
        <p:spPr>
          <a:xfrm>
            <a:off x="881409" y="1517071"/>
            <a:ext cx="6516187" cy="2492770"/>
          </a:xfrm>
          <a:prstGeom prst="rect">
            <a:avLst/>
          </a:prstGeom>
        </p:spPr>
      </p:pic>
      <p:pic>
        <p:nvPicPr>
          <p:cNvPr id="18" name="Picture 17" descr="The image illustrates a comparison of Bob's account balance, showing an increase from $570,000 to $630,000, or a 11% difference, as he ages from 60 to 80 years old, based on data from a MoneySmart superannuation calculator.&#10;&#10;AI-generated content may be incorrect.">
            <a:extLst>
              <a:ext uri="{FF2B5EF4-FFF2-40B4-BE49-F238E27FC236}">
                <a16:creationId xmlns:a16="http://schemas.microsoft.com/office/drawing/2014/main" id="{5C78C787-1931-129B-EC1D-9AF70855B9B1}"/>
              </a:ext>
            </a:extLst>
          </p:cNvPr>
          <p:cNvPicPr>
            <a:picLocks noChangeAspect="1"/>
          </p:cNvPicPr>
          <p:nvPr/>
        </p:nvPicPr>
        <p:blipFill>
          <a:blip r:embed="rId4"/>
          <a:stretch>
            <a:fillRect/>
          </a:stretch>
        </p:blipFill>
        <p:spPr>
          <a:xfrm>
            <a:off x="3815676" y="3844378"/>
            <a:ext cx="7155872" cy="2556422"/>
          </a:xfrm>
          <a:prstGeom prst="rect">
            <a:avLst/>
          </a:prstGeom>
        </p:spPr>
      </p:pic>
    </p:spTree>
    <p:extLst>
      <p:ext uri="{BB962C8B-B14F-4D97-AF65-F5344CB8AC3E}">
        <p14:creationId xmlns:p14="http://schemas.microsoft.com/office/powerpoint/2010/main" val="694722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2D1F9-AB2E-98F6-A012-907AA82CE52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2FDB4DE-2DAA-6123-4E2F-30786F0C6F6D}"/>
              </a:ext>
            </a:extLst>
          </p:cNvPr>
          <p:cNvSpPr>
            <a:spLocks noGrp="1"/>
          </p:cNvSpPr>
          <p:nvPr>
            <p:ph type="title"/>
          </p:nvPr>
        </p:nvSpPr>
        <p:spPr>
          <a:xfrm>
            <a:off x="326849" y="288389"/>
            <a:ext cx="10753726" cy="1232435"/>
          </a:xfrm>
        </p:spPr>
        <p:txBody>
          <a:bodyPr/>
          <a:lstStyle/>
          <a:p>
            <a:r>
              <a:rPr lang="en-US" dirty="0"/>
              <a:t>What is your medium of engagement?</a:t>
            </a:r>
          </a:p>
        </p:txBody>
      </p:sp>
      <p:sp>
        <p:nvSpPr>
          <p:cNvPr id="9" name="Content Placeholder 8">
            <a:extLst>
              <a:ext uri="{FF2B5EF4-FFF2-40B4-BE49-F238E27FC236}">
                <a16:creationId xmlns:a16="http://schemas.microsoft.com/office/drawing/2014/main" id="{8F9DDD2D-C4ED-EEE4-E6C9-C43E6DACE728}"/>
              </a:ext>
            </a:extLst>
          </p:cNvPr>
          <p:cNvSpPr>
            <a:spLocks noGrp="1"/>
          </p:cNvSpPr>
          <p:nvPr>
            <p:ph idx="1"/>
          </p:nvPr>
        </p:nvSpPr>
        <p:spPr>
          <a:xfrm>
            <a:off x="352424" y="864463"/>
            <a:ext cx="11528425" cy="3907562"/>
          </a:xfrm>
        </p:spPr>
        <p:txBody>
          <a:bodyPr/>
          <a:lstStyle/>
          <a:p>
            <a:pPr marL="285750" lvl="1" indent="-285750">
              <a:spcAft>
                <a:spcPts val="600"/>
              </a:spcAft>
              <a:buFont typeface="Arial" panose="020B0604020202020204" pitchFamily="34" charset="0"/>
              <a:buChar char="•"/>
            </a:pPr>
            <a:r>
              <a:rPr lang="en-US" sz="2800" dirty="0"/>
              <a:t>Pre-budget submission</a:t>
            </a:r>
          </a:p>
          <a:p>
            <a:pPr marL="285750" lvl="1" indent="-285750">
              <a:spcAft>
                <a:spcPts val="600"/>
              </a:spcAft>
              <a:buFont typeface="Arial" panose="020B0604020202020204" pitchFamily="34" charset="0"/>
              <a:buChar char="•"/>
            </a:pPr>
            <a:r>
              <a:rPr lang="en-US" sz="2800" dirty="0"/>
              <a:t>Response to industry consultation</a:t>
            </a:r>
          </a:p>
          <a:p>
            <a:pPr marL="285750" lvl="1" indent="-285750">
              <a:spcAft>
                <a:spcPts val="600"/>
              </a:spcAft>
              <a:buFont typeface="Arial" panose="020B0604020202020204" pitchFamily="34" charset="0"/>
              <a:buChar char="•"/>
            </a:pPr>
            <a:r>
              <a:rPr lang="en-US" sz="2800" dirty="0"/>
              <a:t>White paper</a:t>
            </a:r>
          </a:p>
          <a:p>
            <a:pPr marL="285750" lvl="1" indent="-285750">
              <a:spcAft>
                <a:spcPts val="600"/>
              </a:spcAft>
              <a:buFont typeface="Arial" panose="020B0604020202020204" pitchFamily="34" charset="0"/>
              <a:buChar char="•"/>
            </a:pPr>
            <a:r>
              <a:rPr lang="en-US" sz="2800" dirty="0"/>
              <a:t>Newspapers</a:t>
            </a:r>
          </a:p>
          <a:p>
            <a:pPr marL="285750" lvl="1" indent="-285750">
              <a:spcAft>
                <a:spcPts val="600"/>
              </a:spcAft>
              <a:buFont typeface="Arial" panose="020B0604020202020204" pitchFamily="34" charset="0"/>
              <a:buChar char="•"/>
            </a:pPr>
            <a:r>
              <a:rPr lang="en-US" sz="2800" dirty="0"/>
              <a:t>Industry round tables</a:t>
            </a:r>
          </a:p>
          <a:p>
            <a:pPr marL="285750" lvl="1" indent="-285750">
              <a:spcAft>
                <a:spcPts val="600"/>
              </a:spcAft>
              <a:buFont typeface="Arial" panose="020B0604020202020204" pitchFamily="34" charset="0"/>
              <a:buChar char="•"/>
            </a:pPr>
            <a:r>
              <a:rPr lang="en-US" sz="2800" dirty="0"/>
              <a:t>Union engagement</a:t>
            </a:r>
          </a:p>
          <a:p>
            <a:pPr marL="285750" lvl="1" indent="-285750">
              <a:spcAft>
                <a:spcPts val="600"/>
              </a:spcAft>
              <a:buFont typeface="Arial" panose="020B0604020202020204" pitchFamily="34" charset="0"/>
              <a:buChar char="•"/>
            </a:pPr>
            <a:r>
              <a:rPr lang="en-US" sz="2800" dirty="0"/>
              <a:t>Canberra tour</a:t>
            </a:r>
          </a:p>
        </p:txBody>
      </p:sp>
      <p:sp>
        <p:nvSpPr>
          <p:cNvPr id="4" name="Slide Number Placeholder 3">
            <a:extLst>
              <a:ext uri="{FF2B5EF4-FFF2-40B4-BE49-F238E27FC236}">
                <a16:creationId xmlns:a16="http://schemas.microsoft.com/office/drawing/2014/main" id="{883073F0-BABE-6D01-8B5C-6DCFAE98E2F5}"/>
              </a:ext>
            </a:extLst>
          </p:cNvPr>
          <p:cNvSpPr>
            <a:spLocks noGrp="1"/>
          </p:cNvSpPr>
          <p:nvPr>
            <p:ph type="sldNum" sz="quarter" idx="12"/>
          </p:nvPr>
        </p:nvSpPr>
        <p:spPr/>
        <p:txBody>
          <a:bodyPr/>
          <a:lstStyle/>
          <a:p>
            <a:fld id="{741AFF56-1126-4107-9C02-BC0EFBF16431}" type="slidenum">
              <a:rPr lang="en-GB" smtClean="0"/>
              <a:pPr/>
              <a:t>12</a:t>
            </a:fld>
            <a:endParaRPr lang="en-GB" dirty="0"/>
          </a:p>
        </p:txBody>
      </p:sp>
      <p:sp>
        <p:nvSpPr>
          <p:cNvPr id="2" name="Footer Placeholder 4">
            <a:extLst>
              <a:ext uri="{FF2B5EF4-FFF2-40B4-BE49-F238E27FC236}">
                <a16:creationId xmlns:a16="http://schemas.microsoft.com/office/drawing/2014/main" id="{5E402D9A-2D22-B51E-69E3-6F16B9D9E75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Tree>
    <p:extLst>
      <p:ext uri="{BB962C8B-B14F-4D97-AF65-F5344CB8AC3E}">
        <p14:creationId xmlns:p14="http://schemas.microsoft.com/office/powerpoint/2010/main" val="260166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DA765-9663-6EFC-5395-737E0D7BA39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BCD5105-D831-2887-C6EF-DD66298B41E6}"/>
              </a:ext>
            </a:extLst>
          </p:cNvPr>
          <p:cNvSpPr>
            <a:spLocks noGrp="1"/>
          </p:cNvSpPr>
          <p:nvPr>
            <p:ph type="title"/>
          </p:nvPr>
        </p:nvSpPr>
        <p:spPr>
          <a:xfrm>
            <a:off x="326849" y="288389"/>
            <a:ext cx="10753726" cy="1232435"/>
          </a:xfrm>
        </p:spPr>
        <p:txBody>
          <a:bodyPr/>
          <a:lstStyle/>
          <a:p>
            <a:r>
              <a:rPr lang="en-US" dirty="0"/>
              <a:t>Policy change is not a straight </a:t>
            </a:r>
            <a:r>
              <a:rPr lang="en-US"/>
              <a:t>line – the stars need to line up</a:t>
            </a:r>
            <a:endParaRPr lang="en-US" dirty="0"/>
          </a:p>
        </p:txBody>
      </p:sp>
      <p:sp>
        <p:nvSpPr>
          <p:cNvPr id="9" name="Content Placeholder 8">
            <a:extLst>
              <a:ext uri="{FF2B5EF4-FFF2-40B4-BE49-F238E27FC236}">
                <a16:creationId xmlns:a16="http://schemas.microsoft.com/office/drawing/2014/main" id="{B9F86B54-70DA-94CC-5AD5-8F276B89B428}"/>
              </a:ext>
            </a:extLst>
          </p:cNvPr>
          <p:cNvSpPr>
            <a:spLocks noGrp="1"/>
          </p:cNvSpPr>
          <p:nvPr>
            <p:ph idx="1"/>
          </p:nvPr>
        </p:nvSpPr>
        <p:spPr>
          <a:xfrm>
            <a:off x="352424" y="864463"/>
            <a:ext cx="11528425" cy="3907562"/>
          </a:xfrm>
        </p:spPr>
        <p:txBody>
          <a:bodyPr/>
          <a:lstStyle/>
          <a:p>
            <a:pPr marL="514350" lvl="1" indent="-514350">
              <a:spcAft>
                <a:spcPts val="600"/>
              </a:spcAft>
              <a:buFont typeface="Arial" panose="020B0604020202020204" pitchFamily="34" charset="0"/>
              <a:buChar char="•"/>
            </a:pPr>
            <a:r>
              <a:rPr lang="en-US" sz="2800" dirty="0"/>
              <a:t>Change of government / timing within election cycle</a:t>
            </a:r>
          </a:p>
          <a:p>
            <a:pPr marL="514350" lvl="1" indent="-514350">
              <a:spcAft>
                <a:spcPts val="600"/>
              </a:spcAft>
              <a:buFont typeface="Arial" panose="020B0604020202020204" pitchFamily="34" charset="0"/>
              <a:buChar char="•"/>
            </a:pPr>
            <a:r>
              <a:rPr lang="en-US" sz="2800" dirty="0"/>
              <a:t>Socio-economic / geo-political pressures of the time</a:t>
            </a:r>
          </a:p>
          <a:p>
            <a:pPr marL="514350" lvl="1" indent="-514350">
              <a:spcAft>
                <a:spcPts val="600"/>
              </a:spcAft>
              <a:buFont typeface="Arial" panose="020B0604020202020204" pitchFamily="34" charset="0"/>
              <a:buChar char="•"/>
            </a:pPr>
            <a:r>
              <a:rPr lang="en-US" sz="2800" dirty="0"/>
              <a:t>Industry trends</a:t>
            </a:r>
          </a:p>
          <a:p>
            <a:pPr marL="514350" lvl="1" indent="-514350">
              <a:spcAft>
                <a:spcPts val="600"/>
              </a:spcAft>
              <a:buFont typeface="Arial" panose="020B0604020202020204" pitchFamily="34" charset="0"/>
              <a:buChar char="•"/>
            </a:pPr>
            <a:r>
              <a:rPr lang="en-US" sz="2800" dirty="0"/>
              <a:t>The power of consensus (peak bodies)</a:t>
            </a:r>
          </a:p>
          <a:p>
            <a:pPr marL="514350" lvl="1" indent="-514350">
              <a:spcAft>
                <a:spcPts val="600"/>
              </a:spcAft>
              <a:buFont typeface="Arial" panose="020B0604020202020204" pitchFamily="34" charset="0"/>
              <a:buChar char="•"/>
            </a:pPr>
            <a:r>
              <a:rPr lang="en-US" sz="2800" dirty="0" err="1"/>
              <a:t>Favourable</a:t>
            </a:r>
            <a:r>
              <a:rPr lang="en-US" sz="2800" dirty="0"/>
              <a:t> media treatment</a:t>
            </a:r>
          </a:p>
          <a:p>
            <a:pPr marL="514350" lvl="1" indent="-514350">
              <a:spcAft>
                <a:spcPts val="600"/>
              </a:spcAft>
              <a:buFont typeface="Arial" panose="020B0604020202020204" pitchFamily="34" charset="0"/>
              <a:buChar char="•"/>
            </a:pPr>
            <a:r>
              <a:rPr lang="en-US" sz="2800" dirty="0"/>
              <a:t>The lack of a hyper vocal opposition</a:t>
            </a:r>
          </a:p>
        </p:txBody>
      </p:sp>
      <p:sp>
        <p:nvSpPr>
          <p:cNvPr id="4" name="Slide Number Placeholder 3">
            <a:extLst>
              <a:ext uri="{FF2B5EF4-FFF2-40B4-BE49-F238E27FC236}">
                <a16:creationId xmlns:a16="http://schemas.microsoft.com/office/drawing/2014/main" id="{1CF23EF2-E3A1-3D24-E6A3-F7756C276F36}"/>
              </a:ext>
            </a:extLst>
          </p:cNvPr>
          <p:cNvSpPr>
            <a:spLocks noGrp="1"/>
          </p:cNvSpPr>
          <p:nvPr>
            <p:ph type="sldNum" sz="quarter" idx="12"/>
          </p:nvPr>
        </p:nvSpPr>
        <p:spPr/>
        <p:txBody>
          <a:bodyPr/>
          <a:lstStyle/>
          <a:p>
            <a:fld id="{741AFF56-1126-4107-9C02-BC0EFBF16431}" type="slidenum">
              <a:rPr lang="en-GB" smtClean="0"/>
              <a:pPr/>
              <a:t>13</a:t>
            </a:fld>
            <a:endParaRPr lang="en-GB" dirty="0"/>
          </a:p>
        </p:txBody>
      </p:sp>
      <p:sp>
        <p:nvSpPr>
          <p:cNvPr id="2" name="Footer Placeholder 4">
            <a:extLst>
              <a:ext uri="{FF2B5EF4-FFF2-40B4-BE49-F238E27FC236}">
                <a16:creationId xmlns:a16="http://schemas.microsoft.com/office/drawing/2014/main" id="{3C341AA2-4310-3AE4-BFE9-976E3E8ED450}"/>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Tree>
    <p:extLst>
      <p:ext uri="{BB962C8B-B14F-4D97-AF65-F5344CB8AC3E}">
        <p14:creationId xmlns:p14="http://schemas.microsoft.com/office/powerpoint/2010/main" val="4294094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40216AD9-8DFE-D1F2-E19F-6CC337BFA40C}"/>
              </a:ext>
            </a:extLst>
          </p:cNvPr>
          <p:cNvSpPr>
            <a:spLocks noGrp="1"/>
          </p:cNvSpPr>
          <p:nvPr>
            <p:ph type="subTitle" idx="1"/>
          </p:nvPr>
        </p:nvSpPr>
        <p:spPr/>
        <p:txBody>
          <a:bodyPr/>
          <a:lstStyle/>
          <a:p>
            <a:r>
              <a:rPr lang="en-US" dirty="0"/>
              <a:t>Actuaries Institute</a:t>
            </a:r>
          </a:p>
          <a:p>
            <a:r>
              <a:rPr lang="en-US" dirty="0" err="1"/>
              <a:t>actuaries.asn.au</a:t>
            </a:r>
            <a:endParaRPr lang="en-US" dirty="0"/>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51909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p:txBody>
          <a:bodyPr/>
          <a:lstStyle/>
          <a:p>
            <a:r>
              <a:rPr lang="en-US" dirty="0"/>
              <a:t>Introduction</a:t>
            </a:r>
          </a:p>
        </p:txBody>
      </p:sp>
      <p:sp>
        <p:nvSpPr>
          <p:cNvPr id="3" name="Text Placeholder 2">
            <a:extLst>
              <a:ext uri="{FF2B5EF4-FFF2-40B4-BE49-F238E27FC236}">
                <a16:creationId xmlns:a16="http://schemas.microsoft.com/office/drawing/2014/main" id="{9C62EC9D-A63D-D474-6AD1-646C973C30DC}"/>
              </a:ext>
            </a:extLst>
          </p:cNvPr>
          <p:cNvSpPr>
            <a:spLocks noGrp="1"/>
          </p:cNvSpPr>
          <p:nvPr>
            <p:ph type="body" sz="quarter" idx="10"/>
          </p:nvPr>
        </p:nvSpPr>
        <p:spPr/>
        <p:txBody>
          <a:bodyPr/>
          <a:lstStyle/>
          <a:p>
            <a:r>
              <a:rPr lang="en-US" dirty="0"/>
              <a:t>01</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16633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F088F-95E1-1245-3980-CA6141862E5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56BCA545-51A1-5184-E26A-377B832D5586}"/>
              </a:ext>
            </a:extLst>
          </p:cNvPr>
          <p:cNvSpPr>
            <a:spLocks noGrp="1"/>
          </p:cNvSpPr>
          <p:nvPr>
            <p:ph type="title"/>
          </p:nvPr>
        </p:nvSpPr>
        <p:spPr>
          <a:xfrm>
            <a:off x="326849" y="288389"/>
            <a:ext cx="10753726" cy="1232435"/>
          </a:xfrm>
        </p:spPr>
        <p:txBody>
          <a:bodyPr/>
          <a:lstStyle/>
          <a:p>
            <a:r>
              <a:rPr lang="en-US" dirty="0"/>
              <a:t>Backward looking figures (Super on PPL example)</a:t>
            </a:r>
          </a:p>
        </p:txBody>
      </p:sp>
      <p:sp>
        <p:nvSpPr>
          <p:cNvPr id="4" name="Slide Number Placeholder 3">
            <a:extLst>
              <a:ext uri="{FF2B5EF4-FFF2-40B4-BE49-F238E27FC236}">
                <a16:creationId xmlns:a16="http://schemas.microsoft.com/office/drawing/2014/main" id="{E328B7CE-9401-6F48-6729-AA056354A939}"/>
              </a:ext>
            </a:extLst>
          </p:cNvPr>
          <p:cNvSpPr>
            <a:spLocks noGrp="1"/>
          </p:cNvSpPr>
          <p:nvPr>
            <p:ph type="sldNum" sz="quarter" idx="12"/>
          </p:nvPr>
        </p:nvSpPr>
        <p:spPr/>
        <p:txBody>
          <a:bodyPr/>
          <a:lstStyle/>
          <a:p>
            <a:fld id="{741AFF56-1126-4107-9C02-BC0EFBF16431}" type="slidenum">
              <a:rPr lang="en-GB" smtClean="0"/>
              <a:pPr/>
              <a:t>16</a:t>
            </a:fld>
            <a:endParaRPr lang="en-GB" dirty="0"/>
          </a:p>
        </p:txBody>
      </p:sp>
      <p:sp>
        <p:nvSpPr>
          <p:cNvPr id="2" name="Footer Placeholder 4">
            <a:extLst>
              <a:ext uri="{FF2B5EF4-FFF2-40B4-BE49-F238E27FC236}">
                <a16:creationId xmlns:a16="http://schemas.microsoft.com/office/drawing/2014/main" id="{D4E307B3-5C26-55AB-CA48-D056D849DB4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11" name="Picture 10">
            <a:extLst>
              <a:ext uri="{FF2B5EF4-FFF2-40B4-BE49-F238E27FC236}">
                <a16:creationId xmlns:a16="http://schemas.microsoft.com/office/drawing/2014/main" id="{702E81D9-8764-1D2D-1ACC-6483835ED305}"/>
              </a:ext>
            </a:extLst>
          </p:cNvPr>
          <p:cNvPicPr>
            <a:picLocks noChangeAspect="1"/>
          </p:cNvPicPr>
          <p:nvPr/>
        </p:nvPicPr>
        <p:blipFill>
          <a:blip r:embed="rId3"/>
          <a:stretch>
            <a:fillRect/>
          </a:stretch>
        </p:blipFill>
        <p:spPr>
          <a:xfrm>
            <a:off x="0" y="2529069"/>
            <a:ext cx="12192000" cy="2662621"/>
          </a:xfrm>
          <a:prstGeom prst="rect">
            <a:avLst/>
          </a:prstGeom>
        </p:spPr>
      </p:pic>
      <p:sp>
        <p:nvSpPr>
          <p:cNvPr id="13" name="Content Placeholder 12">
            <a:extLst>
              <a:ext uri="{FF2B5EF4-FFF2-40B4-BE49-F238E27FC236}">
                <a16:creationId xmlns:a16="http://schemas.microsoft.com/office/drawing/2014/main" id="{A67835B8-323B-DB64-D36B-3FFC82A1BF11}"/>
              </a:ext>
            </a:extLst>
          </p:cNvPr>
          <p:cNvSpPr>
            <a:spLocks noGrp="1"/>
          </p:cNvSpPr>
          <p:nvPr>
            <p:ph idx="1"/>
          </p:nvPr>
        </p:nvSpPr>
        <p:spPr>
          <a:xfrm>
            <a:off x="467833" y="1275214"/>
            <a:ext cx="11003148" cy="431380"/>
          </a:xfrm>
        </p:spPr>
        <p:txBody>
          <a:bodyPr/>
          <a:lstStyle/>
          <a:p>
            <a:pPr marL="342900" indent="-342900">
              <a:buFont typeface="Arial" panose="020B0604020202020204" pitchFamily="34" charset="0"/>
              <a:buChar char="•"/>
            </a:pPr>
            <a:r>
              <a:rPr lang="en-AU" sz="2400" dirty="0"/>
              <a:t>We went through government budget papers to find the government own costings and forward projections of the government program</a:t>
            </a:r>
          </a:p>
        </p:txBody>
      </p:sp>
      <p:sp>
        <p:nvSpPr>
          <p:cNvPr id="3" name="Rectangle 2">
            <a:extLst>
              <a:ext uri="{FF2B5EF4-FFF2-40B4-BE49-F238E27FC236}">
                <a16:creationId xmlns:a16="http://schemas.microsoft.com/office/drawing/2014/main" id="{EFD61952-5E71-7252-B663-657279928D08}"/>
              </a:ext>
            </a:extLst>
          </p:cNvPr>
          <p:cNvSpPr/>
          <p:nvPr/>
        </p:nvSpPr>
        <p:spPr>
          <a:xfrm>
            <a:off x="467833" y="2484324"/>
            <a:ext cx="1031358" cy="266262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01970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815CF-78C8-0F54-35BF-A34E33C7B1AB}"/>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C642219-6166-C8FE-B598-1174D5C1649C}"/>
              </a:ext>
            </a:extLst>
          </p:cNvPr>
          <p:cNvSpPr>
            <a:spLocks noGrp="1"/>
          </p:cNvSpPr>
          <p:nvPr>
            <p:ph type="title"/>
          </p:nvPr>
        </p:nvSpPr>
        <p:spPr>
          <a:xfrm>
            <a:off x="326849" y="288389"/>
            <a:ext cx="10753726" cy="1232435"/>
          </a:xfrm>
        </p:spPr>
        <p:txBody>
          <a:bodyPr/>
          <a:lstStyle/>
          <a:p>
            <a:r>
              <a:rPr lang="en-US" dirty="0"/>
              <a:t>Forward looking figures (LISTO reform example)</a:t>
            </a:r>
          </a:p>
        </p:txBody>
      </p:sp>
      <p:sp>
        <p:nvSpPr>
          <p:cNvPr id="4" name="Slide Number Placeholder 3">
            <a:extLst>
              <a:ext uri="{FF2B5EF4-FFF2-40B4-BE49-F238E27FC236}">
                <a16:creationId xmlns:a16="http://schemas.microsoft.com/office/drawing/2014/main" id="{B4CEEE21-4084-2671-23B9-D6CAC873CD7A}"/>
              </a:ext>
            </a:extLst>
          </p:cNvPr>
          <p:cNvSpPr>
            <a:spLocks noGrp="1"/>
          </p:cNvSpPr>
          <p:nvPr>
            <p:ph type="sldNum" sz="quarter" idx="12"/>
          </p:nvPr>
        </p:nvSpPr>
        <p:spPr/>
        <p:txBody>
          <a:bodyPr/>
          <a:lstStyle/>
          <a:p>
            <a:fld id="{741AFF56-1126-4107-9C02-BC0EFBF16431}" type="slidenum">
              <a:rPr lang="en-GB" smtClean="0"/>
              <a:pPr/>
              <a:t>17</a:t>
            </a:fld>
            <a:endParaRPr lang="en-GB" dirty="0"/>
          </a:p>
        </p:txBody>
      </p:sp>
      <p:sp>
        <p:nvSpPr>
          <p:cNvPr id="2" name="Footer Placeholder 4">
            <a:extLst>
              <a:ext uri="{FF2B5EF4-FFF2-40B4-BE49-F238E27FC236}">
                <a16:creationId xmlns:a16="http://schemas.microsoft.com/office/drawing/2014/main" id="{0AA1A76B-3FBF-1E3C-4ECC-8C5BC55220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graphicFrame>
        <p:nvGraphicFramePr>
          <p:cNvPr id="14" name="Table 13">
            <a:extLst>
              <a:ext uri="{FF2B5EF4-FFF2-40B4-BE49-F238E27FC236}">
                <a16:creationId xmlns:a16="http://schemas.microsoft.com/office/drawing/2014/main" id="{34E0FD28-6E8E-CE6E-CE18-F44E53C0DF48}"/>
              </a:ext>
            </a:extLst>
          </p:cNvPr>
          <p:cNvGraphicFramePr>
            <a:graphicFrameLocks noGrp="1"/>
          </p:cNvGraphicFramePr>
          <p:nvPr>
            <p:extLst>
              <p:ext uri="{D42A27DB-BD31-4B8C-83A1-F6EECF244321}">
                <p14:modId xmlns:p14="http://schemas.microsoft.com/office/powerpoint/2010/main" val="2568672129"/>
              </p:ext>
            </p:extLst>
          </p:nvPr>
        </p:nvGraphicFramePr>
        <p:xfrm>
          <a:off x="413294" y="1701825"/>
          <a:ext cx="6102956" cy="1384690"/>
        </p:xfrm>
        <a:graphic>
          <a:graphicData uri="http://schemas.openxmlformats.org/drawingml/2006/table">
            <a:tbl>
              <a:tblPr firstRow="1" firstCol="1" bandRow="1">
                <a:tableStyleId>{5C22544A-7EE6-4342-B048-85BDC9FD1C3A}</a:tableStyleId>
              </a:tblPr>
              <a:tblGrid>
                <a:gridCol w="859667">
                  <a:extLst>
                    <a:ext uri="{9D8B030D-6E8A-4147-A177-3AD203B41FA5}">
                      <a16:colId xmlns:a16="http://schemas.microsoft.com/office/drawing/2014/main" val="3357655944"/>
                    </a:ext>
                  </a:extLst>
                </a:gridCol>
                <a:gridCol w="1747763">
                  <a:extLst>
                    <a:ext uri="{9D8B030D-6E8A-4147-A177-3AD203B41FA5}">
                      <a16:colId xmlns:a16="http://schemas.microsoft.com/office/drawing/2014/main" val="2735818139"/>
                    </a:ext>
                  </a:extLst>
                </a:gridCol>
                <a:gridCol w="1747763">
                  <a:extLst>
                    <a:ext uri="{9D8B030D-6E8A-4147-A177-3AD203B41FA5}">
                      <a16:colId xmlns:a16="http://schemas.microsoft.com/office/drawing/2014/main" val="324924609"/>
                    </a:ext>
                  </a:extLst>
                </a:gridCol>
                <a:gridCol w="1747763">
                  <a:extLst>
                    <a:ext uri="{9D8B030D-6E8A-4147-A177-3AD203B41FA5}">
                      <a16:colId xmlns:a16="http://schemas.microsoft.com/office/drawing/2014/main" val="3038764916"/>
                    </a:ext>
                  </a:extLst>
                </a:gridCol>
              </a:tblGrid>
              <a:tr h="272275">
                <a:tc>
                  <a:txBody>
                    <a:bodyPr/>
                    <a:lstStyle/>
                    <a:p>
                      <a:pPr algn="ctr">
                        <a:buNone/>
                      </a:pPr>
                      <a:r>
                        <a:rPr lang="en-AU" sz="1200" dirty="0">
                          <a:effectLst/>
                        </a:rPr>
                        <a:t>FY</a:t>
                      </a:r>
                      <a:endParaRPr lang="en-AU" sz="1200" b="1" dirty="0">
                        <a:solidFill>
                          <a:srgbClr val="FFFFFF"/>
                        </a:solidFill>
                        <a:effectLst/>
                        <a:latin typeface="Montserrat SemiBold" panose="00000700000000000000" pitchFamily="2" charset="0"/>
                        <a:ea typeface="DengXian" panose="02010600030101010101" pitchFamily="2" charset="-122"/>
                        <a:cs typeface="Times New Roman" panose="02020603050405020304" pitchFamily="18" charset="0"/>
                      </a:endParaRPr>
                    </a:p>
                  </a:txBody>
                  <a:tcPr marL="89108" marR="89108" marT="47029" marB="47029"/>
                </a:tc>
                <a:tc>
                  <a:txBody>
                    <a:bodyPr/>
                    <a:lstStyle/>
                    <a:p>
                      <a:pPr algn="ctr">
                        <a:buNone/>
                      </a:pPr>
                      <a:r>
                        <a:rPr lang="en-AU" sz="1200" dirty="0">
                          <a:effectLst/>
                        </a:rPr>
                        <a:t>Current Policy</a:t>
                      </a:r>
                      <a:endParaRPr lang="en-AU" sz="1200" b="1" dirty="0">
                        <a:solidFill>
                          <a:srgbClr val="FFFFFF"/>
                        </a:solidFill>
                        <a:effectLst/>
                        <a:latin typeface="Montserrat SemiBold" panose="00000700000000000000" pitchFamily="2" charset="0"/>
                        <a:ea typeface="DengXian" panose="02010600030101010101" pitchFamily="2" charset="-122"/>
                        <a:cs typeface="Times New Roman" panose="02020603050405020304" pitchFamily="18" charset="0"/>
                      </a:endParaRPr>
                    </a:p>
                  </a:txBody>
                  <a:tcPr marL="89108" marR="89108" marT="47029" marB="47029"/>
                </a:tc>
                <a:tc>
                  <a:txBody>
                    <a:bodyPr/>
                    <a:lstStyle/>
                    <a:p>
                      <a:pPr algn="ctr">
                        <a:buNone/>
                      </a:pPr>
                      <a:r>
                        <a:rPr lang="en-AU" sz="1200" dirty="0">
                          <a:effectLst/>
                        </a:rPr>
                        <a:t>Proposed Policy</a:t>
                      </a:r>
                      <a:endParaRPr lang="en-AU" sz="1200" b="1" dirty="0">
                        <a:solidFill>
                          <a:srgbClr val="FFFFFF"/>
                        </a:solidFill>
                        <a:effectLst/>
                        <a:latin typeface="Montserrat SemiBold" panose="00000700000000000000" pitchFamily="2" charset="0"/>
                        <a:ea typeface="DengXian" panose="02010600030101010101" pitchFamily="2" charset="-122"/>
                        <a:cs typeface="Times New Roman" panose="02020603050405020304" pitchFamily="18" charset="0"/>
                      </a:endParaRPr>
                    </a:p>
                  </a:txBody>
                  <a:tcPr marL="89108" marR="89108" marT="47029" marB="47029"/>
                </a:tc>
                <a:tc>
                  <a:txBody>
                    <a:bodyPr/>
                    <a:lstStyle/>
                    <a:p>
                      <a:pPr algn="ctr">
                        <a:buNone/>
                      </a:pPr>
                      <a:r>
                        <a:rPr lang="en-AU" sz="1200" dirty="0">
                          <a:effectLst/>
                        </a:rPr>
                        <a:t>Additional Cost</a:t>
                      </a:r>
                      <a:endParaRPr lang="en-AU" sz="1200" b="1" dirty="0">
                        <a:solidFill>
                          <a:srgbClr val="FFFFFF"/>
                        </a:solidFill>
                        <a:effectLst/>
                        <a:latin typeface="Montserrat SemiBold" panose="00000700000000000000" pitchFamily="2" charset="0"/>
                        <a:ea typeface="DengXian" panose="02010600030101010101" pitchFamily="2" charset="-122"/>
                        <a:cs typeface="Times New Roman" panose="02020603050405020304" pitchFamily="18" charset="0"/>
                      </a:endParaRPr>
                    </a:p>
                  </a:txBody>
                  <a:tcPr marL="89108" marR="89108" marT="47029" marB="47029"/>
                </a:tc>
                <a:extLst>
                  <a:ext uri="{0D108BD9-81ED-4DB2-BD59-A6C34878D82A}">
                    <a16:rowId xmlns:a16="http://schemas.microsoft.com/office/drawing/2014/main" val="145960992"/>
                  </a:ext>
                </a:extLst>
              </a:tr>
              <a:tr h="272275">
                <a:tc>
                  <a:txBody>
                    <a:bodyPr/>
                    <a:lstStyle/>
                    <a:p>
                      <a:pPr>
                        <a:buNone/>
                        <a:tabLst>
                          <a:tab pos="848995" algn="dec"/>
                          <a:tab pos="457200" algn="l"/>
                        </a:tabLst>
                      </a:pPr>
                      <a:r>
                        <a:rPr lang="en-AU" sz="1200" dirty="0">
                          <a:effectLst/>
                        </a:rPr>
                        <a:t>2024</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tc>
                  <a:txBody>
                    <a:bodyPr/>
                    <a:lstStyle/>
                    <a:p>
                      <a:pPr algn="ctr">
                        <a:buNone/>
                        <a:tabLst>
                          <a:tab pos="848995" algn="dec"/>
                          <a:tab pos="924560" algn="dec"/>
                        </a:tabLst>
                      </a:pPr>
                      <a:r>
                        <a:rPr lang="en-AU" sz="1200" dirty="0">
                          <a:effectLst/>
                        </a:rPr>
                        <a:t>$618,312,303</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tc>
                  <a:txBody>
                    <a:bodyPr/>
                    <a:lstStyle/>
                    <a:p>
                      <a:pPr algn="ctr">
                        <a:buNone/>
                        <a:tabLst>
                          <a:tab pos="848995" algn="dec"/>
                          <a:tab pos="457200" algn="l"/>
                        </a:tabLst>
                      </a:pPr>
                      <a:r>
                        <a:rPr lang="en-AU" sz="1200" dirty="0">
                          <a:effectLst/>
                        </a:rPr>
                        <a:t>$1,194,424,449</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nchor="ctr"/>
                </a:tc>
                <a:tc>
                  <a:txBody>
                    <a:bodyPr/>
                    <a:lstStyle/>
                    <a:p>
                      <a:pPr algn="ctr">
                        <a:buNone/>
                        <a:tabLst>
                          <a:tab pos="848995" algn="dec"/>
                          <a:tab pos="457200" algn="l"/>
                        </a:tabLst>
                      </a:pPr>
                      <a:r>
                        <a:rPr lang="en-AU" sz="1200" b="1" dirty="0">
                          <a:effectLst/>
                        </a:rPr>
                        <a:t>$576,112,147</a:t>
                      </a:r>
                      <a:endParaRPr lang="en-AU" sz="1200" b="1"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extLst>
                  <a:ext uri="{0D108BD9-81ED-4DB2-BD59-A6C34878D82A}">
                    <a16:rowId xmlns:a16="http://schemas.microsoft.com/office/drawing/2014/main" val="3121360832"/>
                  </a:ext>
                </a:extLst>
              </a:tr>
              <a:tr h="272275">
                <a:tc>
                  <a:txBody>
                    <a:bodyPr/>
                    <a:lstStyle/>
                    <a:p>
                      <a:pPr>
                        <a:buNone/>
                        <a:tabLst>
                          <a:tab pos="848995" algn="dec"/>
                          <a:tab pos="457200" algn="l"/>
                        </a:tabLst>
                      </a:pPr>
                      <a:r>
                        <a:rPr lang="en-AU" sz="1200" dirty="0">
                          <a:effectLst/>
                        </a:rPr>
                        <a:t>2025</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tc>
                  <a:txBody>
                    <a:bodyPr/>
                    <a:lstStyle/>
                    <a:p>
                      <a:pPr algn="ctr">
                        <a:buNone/>
                        <a:tabLst>
                          <a:tab pos="848995" algn="dec"/>
                          <a:tab pos="924560" algn="dec"/>
                        </a:tabLst>
                      </a:pPr>
                      <a:r>
                        <a:rPr lang="en-AU" sz="1200" dirty="0">
                          <a:effectLst/>
                        </a:rPr>
                        <a:t>$588,457,977</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tc>
                  <a:txBody>
                    <a:bodyPr/>
                    <a:lstStyle/>
                    <a:p>
                      <a:pPr algn="ctr">
                        <a:buNone/>
                        <a:tabLst>
                          <a:tab pos="848995" algn="dec"/>
                          <a:tab pos="457200" algn="l"/>
                        </a:tabLst>
                      </a:pPr>
                      <a:r>
                        <a:rPr lang="en-AU" sz="1200" dirty="0">
                          <a:effectLst/>
                        </a:rPr>
                        <a:t>$1,148,974,115</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tc>
                  <a:txBody>
                    <a:bodyPr/>
                    <a:lstStyle/>
                    <a:p>
                      <a:pPr algn="ctr">
                        <a:buNone/>
                        <a:tabLst>
                          <a:tab pos="848995" algn="dec"/>
                          <a:tab pos="457200" algn="l"/>
                        </a:tabLst>
                      </a:pPr>
                      <a:r>
                        <a:rPr lang="en-AU" sz="1200" b="1" dirty="0">
                          <a:effectLst/>
                        </a:rPr>
                        <a:t>$560,516,138</a:t>
                      </a:r>
                      <a:endParaRPr lang="en-AU" sz="1200" b="1"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extLst>
                  <a:ext uri="{0D108BD9-81ED-4DB2-BD59-A6C34878D82A}">
                    <a16:rowId xmlns:a16="http://schemas.microsoft.com/office/drawing/2014/main" val="241254007"/>
                  </a:ext>
                </a:extLst>
              </a:tr>
              <a:tr h="272275">
                <a:tc>
                  <a:txBody>
                    <a:bodyPr/>
                    <a:lstStyle/>
                    <a:p>
                      <a:pPr>
                        <a:buNone/>
                        <a:tabLst>
                          <a:tab pos="848995" algn="dec"/>
                          <a:tab pos="457200" algn="l"/>
                        </a:tabLst>
                      </a:pPr>
                      <a:r>
                        <a:rPr lang="en-AU" sz="1200" dirty="0">
                          <a:effectLst/>
                        </a:rPr>
                        <a:t>2026</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tc>
                  <a:txBody>
                    <a:bodyPr/>
                    <a:lstStyle/>
                    <a:p>
                      <a:pPr algn="ctr">
                        <a:buNone/>
                        <a:tabLst>
                          <a:tab pos="848995" algn="dec"/>
                          <a:tab pos="924560" algn="dec"/>
                        </a:tabLst>
                      </a:pPr>
                      <a:r>
                        <a:rPr lang="en-AU" sz="1200" dirty="0">
                          <a:effectLst/>
                        </a:rPr>
                        <a:t>$559,166,452</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tc>
                  <a:txBody>
                    <a:bodyPr/>
                    <a:lstStyle/>
                    <a:p>
                      <a:pPr algn="ctr">
                        <a:buNone/>
                        <a:tabLst>
                          <a:tab pos="848995" algn="dec"/>
                          <a:tab pos="457200" algn="l"/>
                        </a:tabLst>
                      </a:pPr>
                      <a:r>
                        <a:rPr lang="en-AU" sz="1200" dirty="0">
                          <a:effectLst/>
                        </a:rPr>
                        <a:t>$1,098,054,940</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tc>
                  <a:txBody>
                    <a:bodyPr/>
                    <a:lstStyle/>
                    <a:p>
                      <a:pPr algn="ctr">
                        <a:buNone/>
                        <a:tabLst>
                          <a:tab pos="848995" algn="dec"/>
                          <a:tab pos="457200" algn="l"/>
                        </a:tabLst>
                      </a:pPr>
                      <a:r>
                        <a:rPr lang="en-AU" sz="1200" b="1" dirty="0">
                          <a:effectLst/>
                        </a:rPr>
                        <a:t>$538,888,488</a:t>
                      </a:r>
                      <a:endParaRPr lang="en-AU" sz="1200" b="1"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extLst>
                  <a:ext uri="{0D108BD9-81ED-4DB2-BD59-A6C34878D82A}">
                    <a16:rowId xmlns:a16="http://schemas.microsoft.com/office/drawing/2014/main" val="187492990"/>
                  </a:ext>
                </a:extLst>
              </a:tr>
              <a:tr h="272275">
                <a:tc>
                  <a:txBody>
                    <a:bodyPr/>
                    <a:lstStyle/>
                    <a:p>
                      <a:pPr>
                        <a:buNone/>
                        <a:tabLst>
                          <a:tab pos="848995" algn="dec"/>
                          <a:tab pos="457200" algn="l"/>
                        </a:tabLst>
                      </a:pPr>
                      <a:r>
                        <a:rPr lang="en-AU" sz="1200" dirty="0">
                          <a:effectLst/>
                        </a:rPr>
                        <a:t>2027</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tc>
                  <a:txBody>
                    <a:bodyPr/>
                    <a:lstStyle/>
                    <a:p>
                      <a:pPr algn="ctr">
                        <a:buNone/>
                        <a:tabLst>
                          <a:tab pos="848995" algn="dec"/>
                          <a:tab pos="924560" algn="dec"/>
                        </a:tabLst>
                      </a:pPr>
                      <a:r>
                        <a:rPr lang="en-AU" sz="1200" dirty="0">
                          <a:effectLst/>
                        </a:rPr>
                        <a:t>$517,199,184</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tc>
                  <a:txBody>
                    <a:bodyPr/>
                    <a:lstStyle/>
                    <a:p>
                      <a:pPr algn="ctr">
                        <a:buNone/>
                        <a:tabLst>
                          <a:tab pos="848995" algn="dec"/>
                          <a:tab pos="457200" algn="l"/>
                        </a:tabLst>
                      </a:pPr>
                      <a:r>
                        <a:rPr lang="en-AU" sz="1200" dirty="0">
                          <a:effectLst/>
                        </a:rPr>
                        <a:t>$1,017,256,488</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tc>
                  <a:txBody>
                    <a:bodyPr/>
                    <a:lstStyle/>
                    <a:p>
                      <a:pPr algn="ctr">
                        <a:buNone/>
                        <a:tabLst>
                          <a:tab pos="848995" algn="dec"/>
                          <a:tab pos="457200" algn="l"/>
                        </a:tabLst>
                      </a:pPr>
                      <a:r>
                        <a:rPr lang="en-AU" sz="1200" b="1" dirty="0">
                          <a:effectLst/>
                        </a:rPr>
                        <a:t>$500,057,304</a:t>
                      </a:r>
                      <a:endParaRPr lang="en-AU" sz="1200" b="1"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9" marB="47029"/>
                </a:tc>
                <a:extLst>
                  <a:ext uri="{0D108BD9-81ED-4DB2-BD59-A6C34878D82A}">
                    <a16:rowId xmlns:a16="http://schemas.microsoft.com/office/drawing/2014/main" val="3767108298"/>
                  </a:ext>
                </a:extLst>
              </a:tr>
            </a:tbl>
          </a:graphicData>
        </a:graphic>
      </p:graphicFrame>
      <p:graphicFrame>
        <p:nvGraphicFramePr>
          <p:cNvPr id="17" name="Content Placeholder 16">
            <a:extLst>
              <a:ext uri="{FF2B5EF4-FFF2-40B4-BE49-F238E27FC236}">
                <a16:creationId xmlns:a16="http://schemas.microsoft.com/office/drawing/2014/main" id="{41B31691-1C4F-96C7-FF8D-BE5366DDF518}"/>
              </a:ext>
            </a:extLst>
          </p:cNvPr>
          <p:cNvGraphicFramePr>
            <a:graphicFrameLocks noGrp="1"/>
          </p:cNvGraphicFramePr>
          <p:nvPr>
            <p:ph idx="1"/>
            <p:extLst>
              <p:ext uri="{D42A27DB-BD31-4B8C-83A1-F6EECF244321}">
                <p14:modId xmlns:p14="http://schemas.microsoft.com/office/powerpoint/2010/main" val="4280015007"/>
              </p:ext>
            </p:extLst>
          </p:nvPr>
        </p:nvGraphicFramePr>
        <p:xfrm>
          <a:off x="413295" y="3506585"/>
          <a:ext cx="6102953" cy="1392935"/>
        </p:xfrm>
        <a:graphic>
          <a:graphicData uri="http://schemas.openxmlformats.org/drawingml/2006/table">
            <a:tbl>
              <a:tblPr firstRow="1" firstCol="1" bandRow="1">
                <a:tableStyleId>{5C22544A-7EE6-4342-B048-85BDC9FD1C3A}</a:tableStyleId>
              </a:tblPr>
              <a:tblGrid>
                <a:gridCol w="855992">
                  <a:extLst>
                    <a:ext uri="{9D8B030D-6E8A-4147-A177-3AD203B41FA5}">
                      <a16:colId xmlns:a16="http://schemas.microsoft.com/office/drawing/2014/main" val="2895550878"/>
                    </a:ext>
                  </a:extLst>
                </a:gridCol>
                <a:gridCol w="1633891">
                  <a:extLst>
                    <a:ext uri="{9D8B030D-6E8A-4147-A177-3AD203B41FA5}">
                      <a16:colId xmlns:a16="http://schemas.microsoft.com/office/drawing/2014/main" val="3913772581"/>
                    </a:ext>
                  </a:extLst>
                </a:gridCol>
                <a:gridCol w="1806535">
                  <a:extLst>
                    <a:ext uri="{9D8B030D-6E8A-4147-A177-3AD203B41FA5}">
                      <a16:colId xmlns:a16="http://schemas.microsoft.com/office/drawing/2014/main" val="4021505645"/>
                    </a:ext>
                  </a:extLst>
                </a:gridCol>
                <a:gridCol w="1806535">
                  <a:extLst>
                    <a:ext uri="{9D8B030D-6E8A-4147-A177-3AD203B41FA5}">
                      <a16:colId xmlns:a16="http://schemas.microsoft.com/office/drawing/2014/main" val="3566604922"/>
                    </a:ext>
                  </a:extLst>
                </a:gridCol>
              </a:tblGrid>
              <a:tr h="278587">
                <a:tc>
                  <a:txBody>
                    <a:bodyPr/>
                    <a:lstStyle/>
                    <a:p>
                      <a:pPr algn="ctr">
                        <a:buNone/>
                      </a:pPr>
                      <a:r>
                        <a:rPr lang="en-AU" sz="1200" dirty="0">
                          <a:effectLst/>
                        </a:rPr>
                        <a:t>FY </a:t>
                      </a:r>
                      <a:endParaRPr lang="en-AU" sz="1200" b="1" dirty="0">
                        <a:solidFill>
                          <a:srgbClr val="FFFFFF"/>
                        </a:solidFill>
                        <a:effectLst/>
                        <a:latin typeface="Montserrat SemiBold" panose="00000700000000000000" pitchFamily="2" charset="0"/>
                        <a:ea typeface="DengXian" panose="02010600030101010101" pitchFamily="2" charset="-122"/>
                        <a:cs typeface="Times New Roman" panose="02020603050405020304" pitchFamily="18" charset="0"/>
                      </a:endParaRPr>
                    </a:p>
                  </a:txBody>
                  <a:tcPr marL="89108" marR="89108" marT="47028" marB="47028"/>
                </a:tc>
                <a:tc>
                  <a:txBody>
                    <a:bodyPr/>
                    <a:lstStyle/>
                    <a:p>
                      <a:pPr algn="ctr">
                        <a:buNone/>
                      </a:pPr>
                      <a:r>
                        <a:rPr lang="en-AU" sz="1200" dirty="0">
                          <a:effectLst/>
                        </a:rPr>
                        <a:t>Current Policy</a:t>
                      </a:r>
                      <a:endParaRPr lang="en-AU" sz="1200" b="1" dirty="0">
                        <a:solidFill>
                          <a:srgbClr val="FFFFFF"/>
                        </a:solidFill>
                        <a:effectLst/>
                        <a:latin typeface="Montserrat SemiBold" panose="00000700000000000000" pitchFamily="2" charset="0"/>
                        <a:ea typeface="DengXian" panose="02010600030101010101" pitchFamily="2" charset="-122"/>
                        <a:cs typeface="Times New Roman" panose="02020603050405020304" pitchFamily="18" charset="0"/>
                      </a:endParaRPr>
                    </a:p>
                  </a:txBody>
                  <a:tcPr marL="89108" marR="89108" marT="47028" marB="47028"/>
                </a:tc>
                <a:tc>
                  <a:txBody>
                    <a:bodyPr/>
                    <a:lstStyle/>
                    <a:p>
                      <a:pPr algn="ctr">
                        <a:buNone/>
                      </a:pPr>
                      <a:r>
                        <a:rPr lang="en-AU" sz="1200" dirty="0">
                          <a:effectLst/>
                        </a:rPr>
                        <a:t>Proposed Policy</a:t>
                      </a:r>
                      <a:endParaRPr lang="en-AU" sz="1200" b="1" dirty="0">
                        <a:solidFill>
                          <a:srgbClr val="FFFFFF"/>
                        </a:solidFill>
                        <a:effectLst/>
                        <a:latin typeface="Montserrat SemiBold" panose="00000700000000000000" pitchFamily="2" charset="0"/>
                        <a:ea typeface="DengXian" panose="02010600030101010101" pitchFamily="2" charset="-122"/>
                        <a:cs typeface="Times New Roman" panose="02020603050405020304" pitchFamily="18" charset="0"/>
                      </a:endParaRPr>
                    </a:p>
                  </a:txBody>
                  <a:tcPr marL="89108" marR="89108" marT="47028" marB="47028"/>
                </a:tc>
                <a:tc>
                  <a:txBody>
                    <a:bodyPr/>
                    <a:lstStyle/>
                    <a:p>
                      <a:pPr algn="ctr">
                        <a:buNone/>
                      </a:pPr>
                      <a:r>
                        <a:rPr lang="en-AU" sz="1200" dirty="0">
                          <a:effectLst/>
                        </a:rPr>
                        <a:t>Additional People</a:t>
                      </a:r>
                      <a:endParaRPr lang="en-AU" sz="1200" b="1" dirty="0">
                        <a:solidFill>
                          <a:srgbClr val="FFFFFF"/>
                        </a:solidFill>
                        <a:effectLst/>
                        <a:latin typeface="Montserrat SemiBold" panose="00000700000000000000" pitchFamily="2" charset="0"/>
                        <a:ea typeface="DengXian" panose="02010600030101010101" pitchFamily="2" charset="-122"/>
                        <a:cs typeface="Times New Roman" panose="02020603050405020304" pitchFamily="18" charset="0"/>
                      </a:endParaRPr>
                    </a:p>
                  </a:txBody>
                  <a:tcPr marL="89108" marR="89108" marT="47028" marB="47028"/>
                </a:tc>
                <a:extLst>
                  <a:ext uri="{0D108BD9-81ED-4DB2-BD59-A6C34878D82A}">
                    <a16:rowId xmlns:a16="http://schemas.microsoft.com/office/drawing/2014/main" val="4195201183"/>
                  </a:ext>
                </a:extLst>
              </a:tr>
              <a:tr h="278587">
                <a:tc>
                  <a:txBody>
                    <a:bodyPr/>
                    <a:lstStyle/>
                    <a:p>
                      <a:pPr>
                        <a:buNone/>
                        <a:tabLst>
                          <a:tab pos="848995" algn="dec"/>
                          <a:tab pos="457200" algn="l"/>
                        </a:tabLst>
                      </a:pPr>
                      <a:r>
                        <a:rPr lang="en-AU" sz="1200" dirty="0">
                          <a:effectLst/>
                        </a:rPr>
                        <a:t>2024</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8" marB="47028"/>
                </a:tc>
                <a:tc>
                  <a:txBody>
                    <a:bodyPr/>
                    <a:lstStyle/>
                    <a:p>
                      <a:pPr algn="ctr">
                        <a:buNone/>
                        <a:tabLst>
                          <a:tab pos="848995" algn="dec"/>
                        </a:tabLst>
                      </a:pPr>
                      <a:r>
                        <a:rPr lang="en-AU" sz="1200" dirty="0">
                          <a:effectLst/>
                        </a:rPr>
                        <a:t>2,262,150</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8" marB="47028" anchor="ctr"/>
                </a:tc>
                <a:tc>
                  <a:txBody>
                    <a:bodyPr/>
                    <a:lstStyle/>
                    <a:p>
                      <a:pPr algn="ctr">
                        <a:buNone/>
                        <a:tabLst>
                          <a:tab pos="848995" algn="dec"/>
                          <a:tab pos="457200" algn="l"/>
                        </a:tabLst>
                      </a:pPr>
                      <a:r>
                        <a:rPr lang="en-AU" sz="1200" dirty="0">
                          <a:effectLst/>
                        </a:rPr>
                        <a:t>3,167,850</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8" marB="47028"/>
                </a:tc>
                <a:tc>
                  <a:txBody>
                    <a:bodyPr/>
                    <a:lstStyle/>
                    <a:p>
                      <a:pPr marL="0" algn="ctr" defTabSz="914400" rtl="0" eaLnBrk="1" latinLnBrk="0" hangingPunct="1">
                        <a:buNone/>
                        <a:tabLst>
                          <a:tab pos="848995" algn="dec"/>
                          <a:tab pos="457200" algn="l"/>
                        </a:tabLst>
                      </a:pPr>
                      <a:r>
                        <a:rPr lang="en-AU" sz="1200" b="1" kern="1200" dirty="0">
                          <a:solidFill>
                            <a:schemeClr val="dk1"/>
                          </a:solidFill>
                          <a:effectLst/>
                          <a:latin typeface="+mn-lt"/>
                          <a:ea typeface="+mn-ea"/>
                          <a:cs typeface="+mn-cs"/>
                        </a:rPr>
                        <a:t>905,700</a:t>
                      </a:r>
                    </a:p>
                  </a:txBody>
                  <a:tcPr marL="89108" marR="89108" marT="47028" marB="47028"/>
                </a:tc>
                <a:extLst>
                  <a:ext uri="{0D108BD9-81ED-4DB2-BD59-A6C34878D82A}">
                    <a16:rowId xmlns:a16="http://schemas.microsoft.com/office/drawing/2014/main" val="3404061215"/>
                  </a:ext>
                </a:extLst>
              </a:tr>
              <a:tr h="278587">
                <a:tc>
                  <a:txBody>
                    <a:bodyPr/>
                    <a:lstStyle/>
                    <a:p>
                      <a:pPr>
                        <a:buNone/>
                        <a:tabLst>
                          <a:tab pos="848995" algn="dec"/>
                          <a:tab pos="457200" algn="l"/>
                        </a:tabLst>
                      </a:pPr>
                      <a:r>
                        <a:rPr lang="en-AU" sz="1200" dirty="0">
                          <a:effectLst/>
                        </a:rPr>
                        <a:t>2025</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8" marB="47028"/>
                </a:tc>
                <a:tc>
                  <a:txBody>
                    <a:bodyPr/>
                    <a:lstStyle/>
                    <a:p>
                      <a:pPr algn="ctr">
                        <a:buNone/>
                        <a:tabLst>
                          <a:tab pos="848995" algn="dec"/>
                        </a:tabLst>
                      </a:pPr>
                      <a:r>
                        <a:rPr lang="en-AU" sz="1200" dirty="0">
                          <a:effectLst/>
                        </a:rPr>
                        <a:t>2,108,550</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8" marB="47028" anchor="ctr"/>
                </a:tc>
                <a:tc>
                  <a:txBody>
                    <a:bodyPr/>
                    <a:lstStyle/>
                    <a:p>
                      <a:pPr algn="ctr">
                        <a:buNone/>
                        <a:tabLst>
                          <a:tab pos="848995" algn="dec"/>
                          <a:tab pos="457200" algn="l"/>
                        </a:tabLst>
                      </a:pPr>
                      <a:r>
                        <a:rPr lang="en-AU" sz="1200" dirty="0">
                          <a:effectLst/>
                        </a:rPr>
                        <a:t>2,968,650</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8" marB="47028"/>
                </a:tc>
                <a:tc>
                  <a:txBody>
                    <a:bodyPr/>
                    <a:lstStyle/>
                    <a:p>
                      <a:pPr marL="0" algn="ctr" defTabSz="914400" rtl="0" eaLnBrk="1" latinLnBrk="0" hangingPunct="1">
                        <a:buNone/>
                        <a:tabLst>
                          <a:tab pos="848995" algn="dec"/>
                          <a:tab pos="457200" algn="l"/>
                        </a:tabLst>
                      </a:pPr>
                      <a:r>
                        <a:rPr lang="en-AU" sz="1200" b="1" kern="1200" dirty="0">
                          <a:solidFill>
                            <a:schemeClr val="dk1"/>
                          </a:solidFill>
                          <a:effectLst/>
                          <a:latin typeface="+mn-lt"/>
                          <a:ea typeface="+mn-ea"/>
                          <a:cs typeface="+mn-cs"/>
                        </a:rPr>
                        <a:t>860,100</a:t>
                      </a:r>
                    </a:p>
                  </a:txBody>
                  <a:tcPr marL="89108" marR="89108" marT="47028" marB="47028"/>
                </a:tc>
                <a:extLst>
                  <a:ext uri="{0D108BD9-81ED-4DB2-BD59-A6C34878D82A}">
                    <a16:rowId xmlns:a16="http://schemas.microsoft.com/office/drawing/2014/main" val="3528330812"/>
                  </a:ext>
                </a:extLst>
              </a:tr>
              <a:tr h="278587">
                <a:tc>
                  <a:txBody>
                    <a:bodyPr/>
                    <a:lstStyle/>
                    <a:p>
                      <a:pPr>
                        <a:buNone/>
                        <a:tabLst>
                          <a:tab pos="848995" algn="dec"/>
                          <a:tab pos="457200" algn="l"/>
                        </a:tabLst>
                      </a:pPr>
                      <a:r>
                        <a:rPr lang="en-AU" sz="1200" dirty="0">
                          <a:effectLst/>
                        </a:rPr>
                        <a:t>2026</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8" marB="47028"/>
                </a:tc>
                <a:tc>
                  <a:txBody>
                    <a:bodyPr/>
                    <a:lstStyle/>
                    <a:p>
                      <a:pPr algn="ctr">
                        <a:buNone/>
                        <a:tabLst>
                          <a:tab pos="848995" algn="dec"/>
                        </a:tabLst>
                      </a:pPr>
                      <a:r>
                        <a:rPr lang="en-AU" sz="1200" dirty="0">
                          <a:effectLst/>
                        </a:rPr>
                        <a:t>1,966,500</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8" marB="47028" anchor="ctr"/>
                </a:tc>
                <a:tc>
                  <a:txBody>
                    <a:bodyPr/>
                    <a:lstStyle/>
                    <a:p>
                      <a:pPr algn="ctr">
                        <a:buNone/>
                        <a:tabLst>
                          <a:tab pos="848995" algn="dec"/>
                          <a:tab pos="457200" algn="l"/>
                        </a:tabLst>
                      </a:pPr>
                      <a:r>
                        <a:rPr lang="en-AU" sz="1200" dirty="0">
                          <a:effectLst/>
                        </a:rPr>
                        <a:t>2,774,550</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8" marB="47028"/>
                </a:tc>
                <a:tc>
                  <a:txBody>
                    <a:bodyPr/>
                    <a:lstStyle/>
                    <a:p>
                      <a:pPr marL="0" algn="ctr" defTabSz="914400" rtl="0" eaLnBrk="1" latinLnBrk="0" hangingPunct="1">
                        <a:buNone/>
                        <a:tabLst>
                          <a:tab pos="848995" algn="dec"/>
                          <a:tab pos="457200" algn="l"/>
                        </a:tabLst>
                      </a:pPr>
                      <a:r>
                        <a:rPr lang="en-AU" sz="1200" b="1" kern="1200" dirty="0">
                          <a:solidFill>
                            <a:schemeClr val="dk1"/>
                          </a:solidFill>
                          <a:effectLst/>
                          <a:latin typeface="+mn-lt"/>
                          <a:ea typeface="+mn-ea"/>
                          <a:cs typeface="+mn-cs"/>
                        </a:rPr>
                        <a:t>808,050</a:t>
                      </a:r>
                    </a:p>
                  </a:txBody>
                  <a:tcPr marL="89108" marR="89108" marT="47028" marB="47028"/>
                </a:tc>
                <a:extLst>
                  <a:ext uri="{0D108BD9-81ED-4DB2-BD59-A6C34878D82A}">
                    <a16:rowId xmlns:a16="http://schemas.microsoft.com/office/drawing/2014/main" val="2126179295"/>
                  </a:ext>
                </a:extLst>
              </a:tr>
              <a:tr h="278587">
                <a:tc>
                  <a:txBody>
                    <a:bodyPr/>
                    <a:lstStyle/>
                    <a:p>
                      <a:pPr>
                        <a:buNone/>
                        <a:tabLst>
                          <a:tab pos="848995" algn="dec"/>
                          <a:tab pos="457200" algn="l"/>
                        </a:tabLst>
                      </a:pPr>
                      <a:r>
                        <a:rPr lang="en-AU" sz="1200" dirty="0">
                          <a:effectLst/>
                        </a:rPr>
                        <a:t>2027</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8" marB="47028"/>
                </a:tc>
                <a:tc>
                  <a:txBody>
                    <a:bodyPr/>
                    <a:lstStyle/>
                    <a:p>
                      <a:pPr algn="ctr">
                        <a:buNone/>
                        <a:tabLst>
                          <a:tab pos="848995" algn="dec"/>
                        </a:tabLst>
                      </a:pPr>
                      <a:r>
                        <a:rPr lang="en-AU" sz="1200" dirty="0">
                          <a:effectLst/>
                        </a:rPr>
                        <a:t>1,830,600</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8" marB="47028" anchor="ctr"/>
                </a:tc>
                <a:tc>
                  <a:txBody>
                    <a:bodyPr/>
                    <a:lstStyle/>
                    <a:p>
                      <a:pPr algn="ctr">
                        <a:buNone/>
                        <a:tabLst>
                          <a:tab pos="848995" algn="dec"/>
                          <a:tab pos="457200" algn="l"/>
                        </a:tabLst>
                      </a:pPr>
                      <a:r>
                        <a:rPr lang="en-AU" sz="1200" dirty="0">
                          <a:effectLst/>
                        </a:rPr>
                        <a:t>2,595,050</a:t>
                      </a:r>
                      <a:endParaRPr lang="en-AU" sz="1200" dirty="0">
                        <a:effectLst/>
                        <a:latin typeface="Montserrat" panose="00000500000000000000" pitchFamily="2" charset="0"/>
                        <a:ea typeface="DengXian" panose="02010600030101010101" pitchFamily="2" charset="-122"/>
                        <a:cs typeface="Times New Roman" panose="02020603050405020304" pitchFamily="18" charset="0"/>
                      </a:endParaRPr>
                    </a:p>
                  </a:txBody>
                  <a:tcPr marL="89108" marR="89108" marT="47028" marB="47028"/>
                </a:tc>
                <a:tc>
                  <a:txBody>
                    <a:bodyPr/>
                    <a:lstStyle/>
                    <a:p>
                      <a:pPr marL="0" algn="ctr" defTabSz="914400" rtl="0" eaLnBrk="1" latinLnBrk="0" hangingPunct="1">
                        <a:buNone/>
                        <a:tabLst>
                          <a:tab pos="848995" algn="dec"/>
                          <a:tab pos="457200" algn="l"/>
                        </a:tabLst>
                      </a:pPr>
                      <a:r>
                        <a:rPr lang="en-AU" sz="1200" b="1" kern="1200" dirty="0">
                          <a:solidFill>
                            <a:schemeClr val="dk1"/>
                          </a:solidFill>
                          <a:effectLst/>
                          <a:latin typeface="+mn-lt"/>
                          <a:ea typeface="+mn-ea"/>
                          <a:cs typeface="+mn-cs"/>
                        </a:rPr>
                        <a:t>764,450</a:t>
                      </a:r>
                    </a:p>
                  </a:txBody>
                  <a:tcPr marL="89108" marR="89108" marT="47028" marB="47028"/>
                </a:tc>
                <a:extLst>
                  <a:ext uri="{0D108BD9-81ED-4DB2-BD59-A6C34878D82A}">
                    <a16:rowId xmlns:a16="http://schemas.microsoft.com/office/drawing/2014/main" val="2823506447"/>
                  </a:ext>
                </a:extLst>
              </a:tr>
            </a:tbl>
          </a:graphicData>
        </a:graphic>
      </p:graphicFrame>
      <p:sp>
        <p:nvSpPr>
          <p:cNvPr id="18" name="Content Placeholder 8">
            <a:extLst>
              <a:ext uri="{FF2B5EF4-FFF2-40B4-BE49-F238E27FC236}">
                <a16:creationId xmlns:a16="http://schemas.microsoft.com/office/drawing/2014/main" id="{B8C7B3C6-9DD7-93CF-1963-B800B22513F5}"/>
              </a:ext>
            </a:extLst>
          </p:cNvPr>
          <p:cNvSpPr txBox="1">
            <a:spLocks/>
          </p:cNvSpPr>
          <p:nvPr/>
        </p:nvSpPr>
        <p:spPr>
          <a:xfrm>
            <a:off x="6835226" y="1701825"/>
            <a:ext cx="4722365" cy="390756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lvl="1" indent="-285750">
              <a:spcAft>
                <a:spcPts val="600"/>
              </a:spcAft>
              <a:buFont typeface="Arial" panose="020B0604020202020204" pitchFamily="34" charset="0"/>
              <a:buChar char="•"/>
            </a:pPr>
            <a:r>
              <a:rPr lang="en-US" sz="2400" dirty="0"/>
              <a:t>We used 2% ATO sample data to estimate how much LISTO members would have received under current policy and the proposed policy</a:t>
            </a:r>
            <a:endParaRPr lang="en-US" sz="2400" baseline="-25000" dirty="0"/>
          </a:p>
          <a:p>
            <a:pPr marL="285750" lvl="1" indent="-285750">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4200051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2DD6F-8B7A-B806-7C42-88EE4020B0B0}"/>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834D23F4-2BFF-EB3E-2D2D-66DE6612BEF6}"/>
              </a:ext>
            </a:extLst>
          </p:cNvPr>
          <p:cNvSpPr>
            <a:spLocks noGrp="1"/>
          </p:cNvSpPr>
          <p:nvPr>
            <p:ph type="title"/>
          </p:nvPr>
        </p:nvSpPr>
        <p:spPr>
          <a:xfrm>
            <a:off x="326849" y="288389"/>
            <a:ext cx="10753726" cy="1232435"/>
          </a:xfrm>
        </p:spPr>
        <p:txBody>
          <a:bodyPr/>
          <a:lstStyle/>
          <a:p>
            <a:r>
              <a:rPr lang="en-US" dirty="0"/>
              <a:t>Quantify the impact on example individuals (Default Retirement System example)</a:t>
            </a:r>
          </a:p>
        </p:txBody>
      </p:sp>
      <p:sp>
        <p:nvSpPr>
          <p:cNvPr id="9" name="Content Placeholder 8">
            <a:extLst>
              <a:ext uri="{FF2B5EF4-FFF2-40B4-BE49-F238E27FC236}">
                <a16:creationId xmlns:a16="http://schemas.microsoft.com/office/drawing/2014/main" id="{64335FE8-349D-2C86-8644-BC9EFF9DA9F3}"/>
              </a:ext>
            </a:extLst>
          </p:cNvPr>
          <p:cNvSpPr>
            <a:spLocks noGrp="1"/>
          </p:cNvSpPr>
          <p:nvPr>
            <p:ph idx="1"/>
          </p:nvPr>
        </p:nvSpPr>
        <p:spPr>
          <a:xfrm>
            <a:off x="352424" y="864463"/>
            <a:ext cx="11528425" cy="3907562"/>
          </a:xfrm>
        </p:spPr>
        <p:txBody>
          <a:bodyPr/>
          <a:lstStyle/>
          <a:p>
            <a:pPr marL="285750" lvl="1" indent="-285750">
              <a:spcAft>
                <a:spcPts val="600"/>
              </a:spcAft>
              <a:buFont typeface="Arial" panose="020B0604020202020204" pitchFamily="34" charset="0"/>
              <a:buChar char="•"/>
            </a:pPr>
            <a:endParaRPr lang="en-US" sz="2800" dirty="0"/>
          </a:p>
        </p:txBody>
      </p:sp>
      <p:sp>
        <p:nvSpPr>
          <p:cNvPr id="4" name="Slide Number Placeholder 3">
            <a:extLst>
              <a:ext uri="{FF2B5EF4-FFF2-40B4-BE49-F238E27FC236}">
                <a16:creationId xmlns:a16="http://schemas.microsoft.com/office/drawing/2014/main" id="{393B3151-BA0A-02AE-3A37-3980D1F1C141}"/>
              </a:ext>
            </a:extLst>
          </p:cNvPr>
          <p:cNvSpPr>
            <a:spLocks noGrp="1"/>
          </p:cNvSpPr>
          <p:nvPr>
            <p:ph type="sldNum" sz="quarter" idx="12"/>
          </p:nvPr>
        </p:nvSpPr>
        <p:spPr/>
        <p:txBody>
          <a:bodyPr/>
          <a:lstStyle/>
          <a:p>
            <a:fld id="{741AFF56-1126-4107-9C02-BC0EFBF16431}" type="slidenum">
              <a:rPr lang="en-GB" smtClean="0"/>
              <a:pPr/>
              <a:t>18</a:t>
            </a:fld>
            <a:endParaRPr lang="en-GB" dirty="0"/>
          </a:p>
        </p:txBody>
      </p:sp>
      <p:sp>
        <p:nvSpPr>
          <p:cNvPr id="2" name="Footer Placeholder 4">
            <a:extLst>
              <a:ext uri="{FF2B5EF4-FFF2-40B4-BE49-F238E27FC236}">
                <a16:creationId xmlns:a16="http://schemas.microsoft.com/office/drawing/2014/main" id="{2E645798-18D9-C64A-C9A5-61DE89F272FB}"/>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6" name="Picture 5" descr="Bob is an 80-year-old retiree with $570,000 in superannuation, holding an accumulation account without moving his funds to pension.&#10;&#10;AI-generated content may be incorrect.">
            <a:extLst>
              <a:ext uri="{FF2B5EF4-FFF2-40B4-BE49-F238E27FC236}">
                <a16:creationId xmlns:a16="http://schemas.microsoft.com/office/drawing/2014/main" id="{AC30EDF1-83E7-D9EB-DEB2-5E3129F37AC2}"/>
              </a:ext>
            </a:extLst>
          </p:cNvPr>
          <p:cNvPicPr>
            <a:picLocks noChangeAspect="1"/>
          </p:cNvPicPr>
          <p:nvPr/>
        </p:nvPicPr>
        <p:blipFill>
          <a:blip r:embed="rId3"/>
          <a:stretch>
            <a:fillRect/>
          </a:stretch>
        </p:blipFill>
        <p:spPr>
          <a:xfrm>
            <a:off x="871018" y="1652154"/>
            <a:ext cx="6516187" cy="2492770"/>
          </a:xfrm>
          <a:prstGeom prst="rect">
            <a:avLst/>
          </a:prstGeom>
        </p:spPr>
      </p:pic>
      <p:graphicFrame>
        <p:nvGraphicFramePr>
          <p:cNvPr id="13" name="Table 12">
            <a:extLst>
              <a:ext uri="{FF2B5EF4-FFF2-40B4-BE49-F238E27FC236}">
                <a16:creationId xmlns:a16="http://schemas.microsoft.com/office/drawing/2014/main" id="{16055928-A00C-AFB7-170C-F37F2C87752D}"/>
              </a:ext>
            </a:extLst>
          </p:cNvPr>
          <p:cNvGraphicFramePr>
            <a:graphicFrameLocks noGrp="1"/>
          </p:cNvGraphicFramePr>
          <p:nvPr/>
        </p:nvGraphicFramePr>
        <p:xfrm>
          <a:off x="2253960" y="3750460"/>
          <a:ext cx="8194955" cy="2529047"/>
        </p:xfrm>
        <a:graphic>
          <a:graphicData uri="http://schemas.openxmlformats.org/drawingml/2006/table">
            <a:tbl>
              <a:tblPr firstRow="1" firstCol="1" bandRow="1">
                <a:tableStyleId>{5C22544A-7EE6-4342-B048-85BDC9FD1C3A}</a:tableStyleId>
              </a:tblPr>
              <a:tblGrid>
                <a:gridCol w="3020883">
                  <a:extLst>
                    <a:ext uri="{9D8B030D-6E8A-4147-A177-3AD203B41FA5}">
                      <a16:colId xmlns:a16="http://schemas.microsoft.com/office/drawing/2014/main" val="3772029542"/>
                    </a:ext>
                  </a:extLst>
                </a:gridCol>
                <a:gridCol w="2587036">
                  <a:extLst>
                    <a:ext uri="{9D8B030D-6E8A-4147-A177-3AD203B41FA5}">
                      <a16:colId xmlns:a16="http://schemas.microsoft.com/office/drawing/2014/main" val="2326171444"/>
                    </a:ext>
                  </a:extLst>
                </a:gridCol>
                <a:gridCol w="2587036">
                  <a:extLst>
                    <a:ext uri="{9D8B030D-6E8A-4147-A177-3AD203B41FA5}">
                      <a16:colId xmlns:a16="http://schemas.microsoft.com/office/drawing/2014/main" val="2466599479"/>
                    </a:ext>
                  </a:extLst>
                </a:gridCol>
              </a:tblGrid>
              <a:tr h="379381">
                <a:tc>
                  <a:txBody>
                    <a:bodyPr/>
                    <a:lstStyle/>
                    <a:p>
                      <a:pPr algn="ctr">
                        <a:spcAft>
                          <a:spcPts val="800"/>
                        </a:spcAft>
                        <a:buNone/>
                      </a:pPr>
                      <a:r>
                        <a:rPr lang="en-AU" sz="2000" kern="100" dirty="0">
                          <a:effectLst/>
                        </a:rPr>
                        <a:t> </a:t>
                      </a:r>
                      <a:endParaRPr lang="en-AU" sz="2000" b="1" kern="100" dirty="0">
                        <a:solidFill>
                          <a:srgbClr val="FFFFFF"/>
                        </a:solidFill>
                        <a:effectLst/>
                        <a:latin typeface="Montserrat SemiBold" panose="00000700000000000000" pitchFamily="2" charset="0"/>
                        <a:ea typeface="Aptos" panose="020B0004020202020204" pitchFamily="34" charset="0"/>
                        <a:cs typeface="Arial" panose="020B0604020202020204" pitchFamily="34" charset="0"/>
                      </a:endParaRPr>
                    </a:p>
                  </a:txBody>
                  <a:tcPr marL="68580" marR="68580" marT="17780" marB="17780" anchor="ctr"/>
                </a:tc>
                <a:tc>
                  <a:txBody>
                    <a:bodyPr/>
                    <a:lstStyle/>
                    <a:p>
                      <a:pPr marL="0" algn="ctr" defTabSz="914400" rtl="0" eaLnBrk="1" latinLnBrk="0" hangingPunct="1">
                        <a:spcAft>
                          <a:spcPts val="800"/>
                        </a:spcAft>
                        <a:buNone/>
                      </a:pPr>
                      <a:r>
                        <a:rPr lang="en-AU" sz="2000" b="1" kern="100" dirty="0">
                          <a:solidFill>
                            <a:schemeClr val="lt1"/>
                          </a:solidFill>
                          <a:effectLst/>
                          <a:latin typeface="+mn-lt"/>
                          <a:ea typeface="+mn-ea"/>
                          <a:cs typeface="+mn-cs"/>
                        </a:rPr>
                        <a:t>Bob aged 60</a:t>
                      </a:r>
                    </a:p>
                  </a:txBody>
                  <a:tcPr marL="68580" marR="68580" marT="17780" marB="17780" anchor="ctr"/>
                </a:tc>
                <a:tc>
                  <a:txBody>
                    <a:bodyPr/>
                    <a:lstStyle/>
                    <a:p>
                      <a:pPr algn="ctr">
                        <a:spcAft>
                          <a:spcPts val="800"/>
                        </a:spcAft>
                        <a:buNone/>
                      </a:pPr>
                      <a:r>
                        <a:rPr lang="en-AU" sz="2000" kern="100" dirty="0">
                          <a:effectLst/>
                        </a:rPr>
                        <a:t>Bob today (aged 80)</a:t>
                      </a:r>
                      <a:endParaRPr lang="en-AU" sz="2000" b="1" kern="100" dirty="0">
                        <a:solidFill>
                          <a:srgbClr val="FFFFFF"/>
                        </a:solidFill>
                        <a:effectLst/>
                        <a:latin typeface="Montserrat SemiBold" panose="00000700000000000000" pitchFamily="2" charset="0"/>
                        <a:ea typeface="Aptos" panose="020B0004020202020204" pitchFamily="34" charset="0"/>
                        <a:cs typeface="Arial" panose="020B0604020202020204" pitchFamily="34" charset="0"/>
                      </a:endParaRPr>
                    </a:p>
                  </a:txBody>
                  <a:tcPr marL="68580" marR="68580" marT="17780" marB="17780" anchor="ctr"/>
                </a:tc>
                <a:extLst>
                  <a:ext uri="{0D108BD9-81ED-4DB2-BD59-A6C34878D82A}">
                    <a16:rowId xmlns:a16="http://schemas.microsoft.com/office/drawing/2014/main" val="1368589602"/>
                  </a:ext>
                </a:extLst>
              </a:tr>
              <a:tr h="706434">
                <a:tc>
                  <a:txBody>
                    <a:bodyPr/>
                    <a:lstStyle/>
                    <a:p>
                      <a:pPr>
                        <a:lnSpc>
                          <a:spcPct val="115000"/>
                        </a:lnSpc>
                        <a:spcAft>
                          <a:spcPts val="800"/>
                        </a:spcAft>
                        <a:buNone/>
                      </a:pPr>
                      <a:r>
                        <a:rPr lang="en-GB" sz="2000" b="1" kern="100" dirty="0">
                          <a:solidFill>
                            <a:schemeClr val="lt1"/>
                          </a:solidFill>
                          <a:effectLst/>
                          <a:latin typeface="+mn-lt"/>
                          <a:ea typeface="+mn-ea"/>
                          <a:cs typeface="+mn-cs"/>
                        </a:rPr>
                        <a:t>Account balance</a:t>
                      </a:r>
                      <a:br>
                        <a:rPr lang="en-GB" sz="2000" b="1" kern="100" dirty="0">
                          <a:solidFill>
                            <a:schemeClr val="lt1"/>
                          </a:solidFill>
                          <a:effectLst/>
                          <a:latin typeface="+mn-lt"/>
                          <a:ea typeface="+mn-ea"/>
                          <a:cs typeface="+mn-cs"/>
                        </a:rPr>
                      </a:br>
                      <a:r>
                        <a:rPr lang="en-GB" sz="2000" b="1" kern="100" dirty="0">
                          <a:solidFill>
                            <a:schemeClr val="lt1"/>
                          </a:solidFill>
                          <a:effectLst/>
                          <a:latin typeface="+mn-lt"/>
                          <a:ea typeface="+mn-ea"/>
                          <a:cs typeface="+mn-cs"/>
                        </a:rPr>
                        <a:t>(Before)</a:t>
                      </a:r>
                      <a:endParaRPr lang="en-AU" sz="2000" b="1" kern="100" dirty="0">
                        <a:solidFill>
                          <a:schemeClr val="lt1"/>
                        </a:solidFill>
                        <a:effectLst/>
                        <a:latin typeface="+mn-lt"/>
                        <a:ea typeface="+mn-ea"/>
                        <a:cs typeface="+mn-cs"/>
                      </a:endParaRPr>
                    </a:p>
                  </a:txBody>
                  <a:tcPr marL="68580" marR="68580" marT="17780" marB="17780" anchor="ctr"/>
                </a:tc>
                <a:tc rowSpan="2">
                  <a:txBody>
                    <a:bodyPr/>
                    <a:lstStyle/>
                    <a:p>
                      <a:pPr algn="ctr">
                        <a:lnSpc>
                          <a:spcPct val="115000"/>
                        </a:lnSpc>
                        <a:spcAft>
                          <a:spcPts val="800"/>
                        </a:spcAft>
                        <a:buNone/>
                      </a:pPr>
                      <a:r>
                        <a:rPr lang="en-GB" sz="2000" kern="100" dirty="0">
                          <a:effectLst/>
                          <a:latin typeface="Montserrat" panose="00000500000000000000" pitchFamily="2" charset="0"/>
                          <a:ea typeface="Aptos" panose="020B0004020202020204" pitchFamily="34" charset="0"/>
                          <a:cs typeface="Times New Roman" panose="02020603050405020304" pitchFamily="18" charset="0"/>
                        </a:rPr>
                        <a:t>$374,000</a:t>
                      </a:r>
                      <a:endParaRPr lang="en-AU"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17780" marB="17780" anchor="ctr"/>
                </a:tc>
                <a:tc>
                  <a:txBody>
                    <a:bodyPr/>
                    <a:lstStyle/>
                    <a:p>
                      <a:pPr algn="ctr">
                        <a:lnSpc>
                          <a:spcPct val="115000"/>
                        </a:lnSpc>
                        <a:spcAft>
                          <a:spcPts val="800"/>
                        </a:spcAft>
                        <a:buNone/>
                      </a:pPr>
                      <a:r>
                        <a:rPr lang="en-GB" sz="2000" kern="100" dirty="0">
                          <a:effectLst/>
                          <a:latin typeface="Montserrat" panose="00000500000000000000" pitchFamily="2" charset="0"/>
                          <a:ea typeface="Aptos" panose="020B0004020202020204" pitchFamily="34" charset="0"/>
                          <a:cs typeface="Times New Roman" panose="02020603050405020304" pitchFamily="18" charset="0"/>
                        </a:rPr>
                        <a:t>$570,000 </a:t>
                      </a:r>
                      <a:endParaRPr lang="en-AU"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17780" marB="17780" anchor="ctr"/>
                </a:tc>
                <a:extLst>
                  <a:ext uri="{0D108BD9-81ED-4DB2-BD59-A6C34878D82A}">
                    <a16:rowId xmlns:a16="http://schemas.microsoft.com/office/drawing/2014/main" val="278324299"/>
                  </a:ext>
                </a:extLst>
              </a:tr>
              <a:tr h="706434">
                <a:tc>
                  <a:txBody>
                    <a:bodyPr/>
                    <a:lstStyle/>
                    <a:p>
                      <a:pPr>
                        <a:lnSpc>
                          <a:spcPct val="115000"/>
                        </a:lnSpc>
                        <a:spcAft>
                          <a:spcPts val="800"/>
                        </a:spcAft>
                        <a:buNone/>
                      </a:pPr>
                      <a:r>
                        <a:rPr lang="en-GB" sz="2000" b="1" kern="100" dirty="0">
                          <a:solidFill>
                            <a:schemeClr val="lt1"/>
                          </a:solidFill>
                          <a:effectLst/>
                          <a:latin typeface="+mn-lt"/>
                          <a:ea typeface="+mn-ea"/>
                          <a:cs typeface="+mn-cs"/>
                        </a:rPr>
                        <a:t>Account balance</a:t>
                      </a:r>
                      <a:br>
                        <a:rPr lang="en-GB" sz="2000" b="1" kern="100" dirty="0">
                          <a:solidFill>
                            <a:schemeClr val="lt1"/>
                          </a:solidFill>
                          <a:effectLst/>
                          <a:latin typeface="+mn-lt"/>
                          <a:ea typeface="+mn-ea"/>
                          <a:cs typeface="+mn-cs"/>
                        </a:rPr>
                      </a:br>
                      <a:r>
                        <a:rPr lang="en-GB" sz="2000" b="1" kern="100" dirty="0">
                          <a:solidFill>
                            <a:schemeClr val="lt1"/>
                          </a:solidFill>
                          <a:effectLst/>
                          <a:latin typeface="+mn-lt"/>
                          <a:ea typeface="+mn-ea"/>
                          <a:cs typeface="+mn-cs"/>
                        </a:rPr>
                        <a:t>(After)</a:t>
                      </a:r>
                      <a:endParaRPr lang="en-AU" sz="2000" b="1" kern="100" dirty="0">
                        <a:solidFill>
                          <a:schemeClr val="lt1"/>
                        </a:solidFill>
                        <a:effectLst/>
                        <a:latin typeface="+mn-lt"/>
                        <a:ea typeface="+mn-ea"/>
                        <a:cs typeface="+mn-cs"/>
                      </a:endParaRPr>
                    </a:p>
                  </a:txBody>
                  <a:tcPr marL="68580" marR="68580" marT="17780" marB="17780" anchor="ctr"/>
                </a:tc>
                <a:tc vMerge="1">
                  <a:txBody>
                    <a:bodyPr/>
                    <a:lstStyle/>
                    <a:p>
                      <a:pPr algn="ctr">
                        <a:lnSpc>
                          <a:spcPct val="115000"/>
                        </a:lnSpc>
                        <a:spcAft>
                          <a:spcPts val="800"/>
                        </a:spcAft>
                        <a:buNone/>
                      </a:pPr>
                      <a:endParaRPr lang="en-AU"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17780" marB="17780" anchor="ctr"/>
                </a:tc>
                <a:tc>
                  <a:txBody>
                    <a:bodyPr/>
                    <a:lstStyle/>
                    <a:p>
                      <a:pPr algn="ctr">
                        <a:lnSpc>
                          <a:spcPct val="115000"/>
                        </a:lnSpc>
                        <a:spcAft>
                          <a:spcPts val="800"/>
                        </a:spcAft>
                        <a:buNone/>
                      </a:pPr>
                      <a:r>
                        <a:rPr lang="en-GB" sz="2000" kern="100" dirty="0">
                          <a:effectLst/>
                          <a:latin typeface="Montserrat" panose="00000500000000000000" pitchFamily="2" charset="0"/>
                          <a:ea typeface="Aptos" panose="020B0004020202020204" pitchFamily="34" charset="0"/>
                          <a:cs typeface="Times New Roman" panose="02020603050405020304" pitchFamily="18" charset="0"/>
                        </a:rPr>
                        <a:t>$630,000</a:t>
                      </a:r>
                      <a:endParaRPr lang="en-AU"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17780" marB="17780" anchor="ctr"/>
                </a:tc>
                <a:extLst>
                  <a:ext uri="{0D108BD9-81ED-4DB2-BD59-A6C34878D82A}">
                    <a16:rowId xmlns:a16="http://schemas.microsoft.com/office/drawing/2014/main" val="1892879446"/>
                  </a:ext>
                </a:extLst>
              </a:tr>
              <a:tr h="381475">
                <a:tc>
                  <a:txBody>
                    <a:bodyPr/>
                    <a:lstStyle/>
                    <a:p>
                      <a:pPr>
                        <a:lnSpc>
                          <a:spcPct val="115000"/>
                        </a:lnSpc>
                        <a:spcAft>
                          <a:spcPts val="800"/>
                        </a:spcAft>
                        <a:buNone/>
                      </a:pPr>
                      <a:r>
                        <a:rPr lang="en-GB" sz="2000" b="1" kern="100" dirty="0">
                          <a:solidFill>
                            <a:schemeClr val="lt1"/>
                          </a:solidFill>
                          <a:effectLst/>
                          <a:latin typeface="+mn-lt"/>
                          <a:ea typeface="+mn-ea"/>
                          <a:cs typeface="+mn-cs"/>
                        </a:rPr>
                        <a:t>Difference</a:t>
                      </a:r>
                      <a:endParaRPr lang="en-AU" sz="2000" b="1" kern="100" dirty="0">
                        <a:solidFill>
                          <a:schemeClr val="lt1"/>
                        </a:solidFill>
                        <a:effectLst/>
                        <a:latin typeface="+mn-lt"/>
                        <a:ea typeface="+mn-ea"/>
                        <a:cs typeface="+mn-cs"/>
                      </a:endParaRPr>
                    </a:p>
                  </a:txBody>
                  <a:tcPr marL="68580" marR="68580" marT="17780" marB="17780" anchor="ctr"/>
                </a:tc>
                <a:tc>
                  <a:txBody>
                    <a:bodyPr/>
                    <a:lstStyle/>
                    <a:p>
                      <a:pPr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N/A</a:t>
                      </a:r>
                      <a:endParaRPr lang="en-AU"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17780" marB="17780" anchor="ctr"/>
                </a:tc>
                <a:tc>
                  <a:txBody>
                    <a:bodyPr/>
                    <a:lstStyle/>
                    <a:p>
                      <a:pPr algn="ctr">
                        <a:lnSpc>
                          <a:spcPct val="115000"/>
                        </a:lnSpc>
                        <a:spcAft>
                          <a:spcPts val="800"/>
                        </a:spcAft>
                        <a:buNone/>
                      </a:pPr>
                      <a:r>
                        <a:rPr lang="en-GB" sz="2000" b="1" kern="100" dirty="0">
                          <a:effectLst/>
                          <a:latin typeface="Montserrat" panose="00000500000000000000" pitchFamily="2" charset="0"/>
                          <a:ea typeface="Aptos" panose="020B0004020202020204" pitchFamily="34" charset="0"/>
                          <a:cs typeface="Times New Roman" panose="02020603050405020304" pitchFamily="18" charset="0"/>
                        </a:rPr>
                        <a:t>$60,000 /</a:t>
                      </a:r>
                      <a:br>
                        <a:rPr lang="en-GB" sz="2000" b="1" kern="100" dirty="0">
                          <a:effectLst/>
                          <a:latin typeface="Montserrat" panose="00000500000000000000" pitchFamily="2" charset="0"/>
                          <a:ea typeface="Aptos" panose="020B0004020202020204" pitchFamily="34" charset="0"/>
                          <a:cs typeface="Times New Roman" panose="02020603050405020304" pitchFamily="18" charset="0"/>
                        </a:rPr>
                      </a:br>
                      <a:r>
                        <a:rPr lang="en-GB" sz="2000" b="1" kern="100" dirty="0">
                          <a:effectLst/>
                          <a:latin typeface="Montserrat" panose="00000500000000000000" pitchFamily="2" charset="0"/>
                          <a:ea typeface="Aptos" panose="020B0004020202020204" pitchFamily="34" charset="0"/>
                          <a:cs typeface="Times New Roman" panose="02020603050405020304" pitchFamily="18" charset="0"/>
                        </a:rPr>
                        <a:t>11% more</a:t>
                      </a:r>
                      <a:endParaRPr lang="en-AU"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17780" marB="17780" anchor="ctr"/>
                </a:tc>
                <a:extLst>
                  <a:ext uri="{0D108BD9-81ED-4DB2-BD59-A6C34878D82A}">
                    <a16:rowId xmlns:a16="http://schemas.microsoft.com/office/drawing/2014/main" val="398354317"/>
                  </a:ext>
                </a:extLst>
              </a:tr>
            </a:tbl>
          </a:graphicData>
        </a:graphic>
      </p:graphicFrame>
      <p:sp>
        <p:nvSpPr>
          <p:cNvPr id="14" name="TextBox 13">
            <a:extLst>
              <a:ext uri="{FF2B5EF4-FFF2-40B4-BE49-F238E27FC236}">
                <a16:creationId xmlns:a16="http://schemas.microsoft.com/office/drawing/2014/main" id="{5677B64D-A9AB-6732-8A87-631A6D3C4BC2}"/>
              </a:ext>
            </a:extLst>
          </p:cNvPr>
          <p:cNvSpPr txBox="1"/>
          <p:nvPr/>
        </p:nvSpPr>
        <p:spPr>
          <a:xfrm>
            <a:off x="2253960" y="6279507"/>
            <a:ext cx="6778801" cy="307777"/>
          </a:xfrm>
          <a:prstGeom prst="rect">
            <a:avLst/>
          </a:prstGeom>
          <a:noFill/>
        </p:spPr>
        <p:txBody>
          <a:bodyPr wrap="square" rtlCol="0">
            <a:spAutoFit/>
          </a:bodyPr>
          <a:lstStyle/>
          <a:p>
            <a:r>
              <a:rPr lang="en-US" sz="1400" dirty="0">
                <a:solidFill>
                  <a:schemeClr val="accent3"/>
                </a:solidFill>
              </a:rPr>
              <a:t>Source: </a:t>
            </a:r>
            <a:r>
              <a:rPr lang="en-US" sz="1400" dirty="0" err="1">
                <a:solidFill>
                  <a:schemeClr val="accent3"/>
                </a:solidFill>
              </a:rPr>
              <a:t>MoneySmart</a:t>
            </a:r>
            <a:r>
              <a:rPr lang="en-US" sz="1400" dirty="0">
                <a:solidFill>
                  <a:schemeClr val="accent3"/>
                </a:solidFill>
              </a:rPr>
              <a:t> superannuation calculator</a:t>
            </a:r>
            <a:endParaRPr lang="en-AU" sz="1400" dirty="0">
              <a:solidFill>
                <a:schemeClr val="accent3"/>
              </a:solidFill>
            </a:endParaRPr>
          </a:p>
        </p:txBody>
      </p:sp>
    </p:spTree>
    <p:extLst>
      <p:ext uri="{BB962C8B-B14F-4D97-AF65-F5344CB8AC3E}">
        <p14:creationId xmlns:p14="http://schemas.microsoft.com/office/powerpoint/2010/main" val="2460589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7019E-F8B9-8EE1-D1FE-61314FE5B201}"/>
              </a:ext>
            </a:extLst>
          </p:cNvPr>
          <p:cNvSpPr>
            <a:spLocks noGrp="1"/>
          </p:cNvSpPr>
          <p:nvPr>
            <p:ph type="title"/>
          </p:nvPr>
        </p:nvSpPr>
        <p:spPr/>
        <p:txBody>
          <a:bodyPr/>
          <a:lstStyle/>
          <a:p>
            <a:r>
              <a:rPr lang="en-US" dirty="0"/>
              <a:t>The Actuaries Institute acknowledges the traditional custodians of the lands and waters where we live and work, travel, and trade. </a:t>
            </a:r>
            <a:br>
              <a:rPr lang="en-US" dirty="0"/>
            </a:br>
            <a:r>
              <a:rPr lang="en-US" dirty="0"/>
              <a:t>We pay our respect to the members of those communities, Elders past and present, and </a:t>
            </a:r>
            <a:r>
              <a:rPr lang="en-US" dirty="0" err="1"/>
              <a:t>recognise</a:t>
            </a:r>
            <a:r>
              <a:rPr lang="en-US" dirty="0"/>
              <a:t> and celebrate their continuing custodianship and culture.</a:t>
            </a:r>
          </a:p>
        </p:txBody>
      </p:sp>
      <p:sp>
        <p:nvSpPr>
          <p:cNvPr id="3" name="Slide Number Placeholder 2">
            <a:extLst>
              <a:ext uri="{FF2B5EF4-FFF2-40B4-BE49-F238E27FC236}">
                <a16:creationId xmlns:a16="http://schemas.microsoft.com/office/drawing/2014/main" id="{89F6F405-2C4C-B402-54D7-D345A403C6BC}"/>
              </a:ext>
            </a:extLst>
          </p:cNvPr>
          <p:cNvSpPr>
            <a:spLocks noGrp="1"/>
          </p:cNvSpPr>
          <p:nvPr>
            <p:ph type="sldNum" sz="quarter" idx="12"/>
          </p:nvPr>
        </p:nvSpPr>
        <p:spPr/>
        <p:txBody>
          <a:bodyPr/>
          <a:lstStyle/>
          <a:p>
            <a:fld id="{741AFF56-1126-4107-9C02-BC0EFBF16431}" type="slidenum">
              <a:rPr lang="en-GB" smtClean="0"/>
              <a:pPr/>
              <a:t>2</a:t>
            </a:fld>
            <a:endParaRPr lang="en-GB" dirty="0"/>
          </a:p>
        </p:txBody>
      </p:sp>
      <p:sp>
        <p:nvSpPr>
          <p:cNvPr id="4" name="Footer Placeholder 4">
            <a:extLst>
              <a:ext uri="{FF2B5EF4-FFF2-40B4-BE49-F238E27FC236}">
                <a16:creationId xmlns:a16="http://schemas.microsoft.com/office/drawing/2014/main" id="{0A824449-EC7E-6616-E362-A6C7C664F8B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Tree>
    <p:extLst>
      <p:ext uri="{BB962C8B-B14F-4D97-AF65-F5344CB8AC3E}">
        <p14:creationId xmlns:p14="http://schemas.microsoft.com/office/powerpoint/2010/main" val="796535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D7E06-ADC2-F085-FE47-EDB2979E88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E8AEE8-F982-D090-8BD3-7BD1B413C365}"/>
              </a:ext>
            </a:extLst>
          </p:cNvPr>
          <p:cNvSpPr>
            <a:spLocks noGrp="1"/>
          </p:cNvSpPr>
          <p:nvPr>
            <p:ph type="title"/>
          </p:nvPr>
        </p:nvSpPr>
        <p:spPr/>
        <p:txBody>
          <a:bodyPr/>
          <a:lstStyle/>
          <a:p>
            <a:r>
              <a:rPr lang="en-US" dirty="0"/>
              <a:t>Introduction</a:t>
            </a:r>
          </a:p>
        </p:txBody>
      </p:sp>
      <p:sp>
        <p:nvSpPr>
          <p:cNvPr id="3" name="Text Placeholder 2">
            <a:extLst>
              <a:ext uri="{FF2B5EF4-FFF2-40B4-BE49-F238E27FC236}">
                <a16:creationId xmlns:a16="http://schemas.microsoft.com/office/drawing/2014/main" id="{6AFBB642-34B7-148A-C6D5-7166449FDC62}"/>
              </a:ext>
            </a:extLst>
          </p:cNvPr>
          <p:cNvSpPr>
            <a:spLocks noGrp="1"/>
          </p:cNvSpPr>
          <p:nvPr>
            <p:ph type="body" sz="quarter" idx="10"/>
          </p:nvPr>
        </p:nvSpPr>
        <p:spPr/>
        <p:txBody>
          <a:bodyPr/>
          <a:lstStyle/>
          <a:p>
            <a:r>
              <a:rPr lang="en-US" dirty="0"/>
              <a:t>01</a:t>
            </a:r>
          </a:p>
        </p:txBody>
      </p:sp>
      <p:sp>
        <p:nvSpPr>
          <p:cNvPr id="4" name="Footer Placeholder 4">
            <a:extLst>
              <a:ext uri="{FF2B5EF4-FFF2-40B4-BE49-F238E27FC236}">
                <a16:creationId xmlns:a16="http://schemas.microsoft.com/office/drawing/2014/main" id="{ABC31688-5749-F679-D871-6F0E1C9C0D86}"/>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4194233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CF01B-3A19-5EC3-46F1-D2ADCF4F988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6D97D3C-8BA1-FC92-C7B0-FF6F3D4ADE43}"/>
              </a:ext>
            </a:extLst>
          </p:cNvPr>
          <p:cNvSpPr>
            <a:spLocks noGrp="1"/>
          </p:cNvSpPr>
          <p:nvPr>
            <p:ph type="title"/>
          </p:nvPr>
        </p:nvSpPr>
        <p:spPr>
          <a:xfrm>
            <a:off x="326849" y="288389"/>
            <a:ext cx="10753726" cy="1232435"/>
          </a:xfrm>
        </p:spPr>
        <p:txBody>
          <a:bodyPr/>
          <a:lstStyle/>
          <a:p>
            <a:r>
              <a:rPr lang="en-US" dirty="0"/>
              <a:t>Three case studies</a:t>
            </a:r>
          </a:p>
        </p:txBody>
      </p:sp>
      <p:sp>
        <p:nvSpPr>
          <p:cNvPr id="4" name="Slide Number Placeholder 3">
            <a:extLst>
              <a:ext uri="{FF2B5EF4-FFF2-40B4-BE49-F238E27FC236}">
                <a16:creationId xmlns:a16="http://schemas.microsoft.com/office/drawing/2014/main" id="{90E56231-2B2C-4FF5-2A6C-FEFE32E976C8}"/>
              </a:ext>
            </a:extLst>
          </p:cNvPr>
          <p:cNvSpPr>
            <a:spLocks noGrp="1"/>
          </p:cNvSpPr>
          <p:nvPr>
            <p:ph type="sldNum" sz="quarter" idx="12"/>
          </p:nvPr>
        </p:nvSpPr>
        <p:spPr/>
        <p:txBody>
          <a:bodyPr/>
          <a:lstStyle/>
          <a:p>
            <a:fld id="{741AFF56-1126-4107-9C02-BC0EFBF16431}" type="slidenum">
              <a:rPr lang="en-GB" smtClean="0"/>
              <a:pPr/>
              <a:t>4</a:t>
            </a:fld>
            <a:endParaRPr lang="en-GB" dirty="0"/>
          </a:p>
        </p:txBody>
      </p:sp>
      <p:sp>
        <p:nvSpPr>
          <p:cNvPr id="2" name="Footer Placeholder 4">
            <a:extLst>
              <a:ext uri="{FF2B5EF4-FFF2-40B4-BE49-F238E27FC236}">
                <a16:creationId xmlns:a16="http://schemas.microsoft.com/office/drawing/2014/main" id="{CF1FC09F-3A34-FCF4-1136-DEF3C52C247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graphicFrame>
        <p:nvGraphicFramePr>
          <p:cNvPr id="3" name="Diagram 2">
            <a:extLst>
              <a:ext uri="{FF2B5EF4-FFF2-40B4-BE49-F238E27FC236}">
                <a16:creationId xmlns:a16="http://schemas.microsoft.com/office/drawing/2014/main" id="{27CDB12F-46BB-26F2-0AED-4AA65D779DBC}"/>
              </a:ext>
            </a:extLst>
          </p:cNvPr>
          <p:cNvGraphicFramePr/>
          <p:nvPr>
            <p:extLst>
              <p:ext uri="{D42A27DB-BD31-4B8C-83A1-F6EECF244321}">
                <p14:modId xmlns:p14="http://schemas.microsoft.com/office/powerpoint/2010/main" val="3270037226"/>
              </p:ext>
            </p:extLst>
          </p:nvPr>
        </p:nvGraphicFramePr>
        <p:xfrm>
          <a:off x="1184511" y="719666"/>
          <a:ext cx="963217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6417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33038-6FA4-3F79-20FA-051035E4D8C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7A8B3F0-2CEE-C070-EDD7-B56B2210E527}"/>
              </a:ext>
            </a:extLst>
          </p:cNvPr>
          <p:cNvSpPr>
            <a:spLocks noGrp="1"/>
          </p:cNvSpPr>
          <p:nvPr>
            <p:ph type="title"/>
          </p:nvPr>
        </p:nvSpPr>
        <p:spPr>
          <a:xfrm>
            <a:off x="326849" y="288389"/>
            <a:ext cx="10753726" cy="1232435"/>
          </a:xfrm>
        </p:spPr>
        <p:txBody>
          <a:bodyPr/>
          <a:lstStyle/>
          <a:p>
            <a:r>
              <a:rPr lang="en-US" dirty="0"/>
              <a:t>What is the role of the actuary? What role does modelling do?</a:t>
            </a:r>
          </a:p>
        </p:txBody>
      </p:sp>
      <p:sp>
        <p:nvSpPr>
          <p:cNvPr id="9" name="Content Placeholder 8">
            <a:extLst>
              <a:ext uri="{FF2B5EF4-FFF2-40B4-BE49-F238E27FC236}">
                <a16:creationId xmlns:a16="http://schemas.microsoft.com/office/drawing/2014/main" id="{C3E8827E-2871-3801-1CCC-D99A0DD63807}"/>
              </a:ext>
            </a:extLst>
          </p:cNvPr>
          <p:cNvSpPr>
            <a:spLocks noGrp="1"/>
          </p:cNvSpPr>
          <p:nvPr>
            <p:ph idx="1"/>
          </p:nvPr>
        </p:nvSpPr>
        <p:spPr>
          <a:xfrm>
            <a:off x="352424" y="864463"/>
            <a:ext cx="11528425" cy="3907562"/>
          </a:xfrm>
        </p:spPr>
        <p:txBody>
          <a:bodyPr/>
          <a:lstStyle/>
          <a:p>
            <a:pPr lvl="1">
              <a:spcAft>
                <a:spcPts val="600"/>
              </a:spcAft>
            </a:pPr>
            <a:r>
              <a:rPr lang="en-US" sz="2800" dirty="0"/>
              <a:t>Working forward from the problem</a:t>
            </a:r>
          </a:p>
          <a:p>
            <a:pPr marL="285750" lvl="1" indent="-285750">
              <a:spcAft>
                <a:spcPts val="600"/>
              </a:spcAft>
              <a:buFont typeface="Arial" panose="020B0604020202020204" pitchFamily="34" charset="0"/>
              <a:buChar char="•"/>
            </a:pPr>
            <a:r>
              <a:rPr lang="en-US" sz="2800" dirty="0"/>
              <a:t>What is the policy position we are trying to support?</a:t>
            </a:r>
          </a:p>
          <a:p>
            <a:pPr marL="641350" lvl="2" indent="-285750">
              <a:spcAft>
                <a:spcPts val="600"/>
              </a:spcAft>
            </a:pPr>
            <a:r>
              <a:rPr lang="en-US" sz="2800" dirty="0"/>
              <a:t>What is the underlying policy gap you are trying to solve?</a:t>
            </a:r>
          </a:p>
          <a:p>
            <a:pPr marL="641350" lvl="2" indent="-285750">
              <a:spcAft>
                <a:spcPts val="600"/>
              </a:spcAft>
            </a:pPr>
            <a:r>
              <a:rPr lang="en-US" sz="2800" dirty="0"/>
              <a:t>Why should this be the solution?</a:t>
            </a:r>
          </a:p>
          <a:p>
            <a:pPr lvl="1">
              <a:spcAft>
                <a:spcPts val="600"/>
              </a:spcAft>
            </a:pPr>
            <a:r>
              <a:rPr lang="en-US" sz="2800" dirty="0"/>
              <a:t>Working backwards from the outcome</a:t>
            </a:r>
          </a:p>
          <a:p>
            <a:pPr marL="285750" lvl="1" indent="-285750">
              <a:spcAft>
                <a:spcPts val="600"/>
              </a:spcAft>
              <a:buFont typeface="Arial" panose="020B0604020202020204" pitchFamily="34" charset="0"/>
              <a:buChar char="•"/>
            </a:pPr>
            <a:r>
              <a:rPr lang="en-US" sz="2800" dirty="0"/>
              <a:t>What are the key messages the policy team want to be able to present?</a:t>
            </a:r>
          </a:p>
          <a:p>
            <a:pPr marL="285750" lvl="1" indent="-285750">
              <a:spcAft>
                <a:spcPts val="600"/>
              </a:spcAft>
              <a:buFont typeface="Arial" panose="020B0604020202020204" pitchFamily="34" charset="0"/>
              <a:buChar char="•"/>
            </a:pPr>
            <a:r>
              <a:rPr lang="en-US" sz="2800" dirty="0"/>
              <a:t>What is the medium of engagement?</a:t>
            </a:r>
          </a:p>
        </p:txBody>
      </p:sp>
      <p:sp>
        <p:nvSpPr>
          <p:cNvPr id="4" name="Slide Number Placeholder 3">
            <a:extLst>
              <a:ext uri="{FF2B5EF4-FFF2-40B4-BE49-F238E27FC236}">
                <a16:creationId xmlns:a16="http://schemas.microsoft.com/office/drawing/2014/main" id="{B48DD9BB-DE72-07A7-2C38-DEDC6FCE51E3}"/>
              </a:ext>
            </a:extLst>
          </p:cNvPr>
          <p:cNvSpPr>
            <a:spLocks noGrp="1"/>
          </p:cNvSpPr>
          <p:nvPr>
            <p:ph type="sldNum" sz="quarter" idx="12"/>
          </p:nvPr>
        </p:nvSpPr>
        <p:spPr/>
        <p:txBody>
          <a:bodyPr/>
          <a:lstStyle/>
          <a:p>
            <a:fld id="{741AFF56-1126-4107-9C02-BC0EFBF16431}" type="slidenum">
              <a:rPr lang="en-GB" smtClean="0"/>
              <a:pPr/>
              <a:t>5</a:t>
            </a:fld>
            <a:endParaRPr lang="en-GB" dirty="0"/>
          </a:p>
        </p:txBody>
      </p:sp>
      <p:sp>
        <p:nvSpPr>
          <p:cNvPr id="2" name="Footer Placeholder 4">
            <a:extLst>
              <a:ext uri="{FF2B5EF4-FFF2-40B4-BE49-F238E27FC236}">
                <a16:creationId xmlns:a16="http://schemas.microsoft.com/office/drawing/2014/main" id="{A2E710F5-50E9-7CD8-4BC2-1B18C636110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Tree>
    <p:extLst>
      <p:ext uri="{BB962C8B-B14F-4D97-AF65-F5344CB8AC3E}">
        <p14:creationId xmlns:p14="http://schemas.microsoft.com/office/powerpoint/2010/main" val="429288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70CB7-5837-5037-662B-A82FEB71EE8B}"/>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A9F99CF-42CE-4B3C-C976-096B57FA563C}"/>
              </a:ext>
            </a:extLst>
          </p:cNvPr>
          <p:cNvSpPr>
            <a:spLocks noGrp="1"/>
          </p:cNvSpPr>
          <p:nvPr>
            <p:ph type="title"/>
          </p:nvPr>
        </p:nvSpPr>
        <p:spPr>
          <a:xfrm>
            <a:off x="326849" y="288389"/>
            <a:ext cx="10753726" cy="1232435"/>
          </a:xfrm>
        </p:spPr>
        <p:txBody>
          <a:bodyPr/>
          <a:lstStyle/>
          <a:p>
            <a:r>
              <a:rPr lang="en-US" dirty="0"/>
              <a:t>Modelling output that we always produce</a:t>
            </a:r>
          </a:p>
        </p:txBody>
      </p:sp>
      <p:graphicFrame>
        <p:nvGraphicFramePr>
          <p:cNvPr id="3" name="Content Placeholder 2">
            <a:extLst>
              <a:ext uri="{FF2B5EF4-FFF2-40B4-BE49-F238E27FC236}">
                <a16:creationId xmlns:a16="http://schemas.microsoft.com/office/drawing/2014/main" id="{1F3FB354-64FC-CA44-DCD1-25055D1C9A98}"/>
              </a:ext>
            </a:extLst>
          </p:cNvPr>
          <p:cNvGraphicFramePr>
            <a:graphicFrameLocks noGrp="1"/>
          </p:cNvGraphicFramePr>
          <p:nvPr>
            <p:ph idx="1"/>
            <p:extLst>
              <p:ext uri="{D42A27DB-BD31-4B8C-83A1-F6EECF244321}">
                <p14:modId xmlns:p14="http://schemas.microsoft.com/office/powerpoint/2010/main" val="3184359004"/>
              </p:ext>
            </p:extLst>
          </p:nvPr>
        </p:nvGraphicFramePr>
        <p:xfrm>
          <a:off x="714378" y="1404748"/>
          <a:ext cx="10380586" cy="4263506"/>
        </p:xfrm>
        <a:graphic>
          <a:graphicData uri="http://schemas.openxmlformats.org/drawingml/2006/table">
            <a:tbl>
              <a:tblPr firstRow="1" bandRow="1">
                <a:tableStyleId>{5C22544A-7EE6-4342-B048-85BDC9FD1C3A}</a:tableStyleId>
              </a:tblPr>
              <a:tblGrid>
                <a:gridCol w="4440446">
                  <a:extLst>
                    <a:ext uri="{9D8B030D-6E8A-4147-A177-3AD203B41FA5}">
                      <a16:colId xmlns:a16="http://schemas.microsoft.com/office/drawing/2014/main" val="3611618527"/>
                    </a:ext>
                  </a:extLst>
                </a:gridCol>
                <a:gridCol w="5940140">
                  <a:extLst>
                    <a:ext uri="{9D8B030D-6E8A-4147-A177-3AD203B41FA5}">
                      <a16:colId xmlns:a16="http://schemas.microsoft.com/office/drawing/2014/main" val="993904343"/>
                    </a:ext>
                  </a:extLst>
                </a:gridCol>
              </a:tblGrid>
              <a:tr h="640311">
                <a:tc>
                  <a:txBody>
                    <a:bodyPr/>
                    <a:lstStyle/>
                    <a:p>
                      <a:r>
                        <a:rPr lang="en-AU" sz="2100" dirty="0"/>
                        <a:t>Objective</a:t>
                      </a:r>
                    </a:p>
                  </a:txBody>
                  <a:tcPr marL="106822" marR="106822" marT="53411" marB="53411"/>
                </a:tc>
                <a:tc>
                  <a:txBody>
                    <a:bodyPr/>
                    <a:lstStyle/>
                    <a:p>
                      <a:r>
                        <a:rPr lang="en-AU" sz="2100"/>
                        <a:t>Example statement</a:t>
                      </a:r>
                      <a:endParaRPr lang="en-AU" sz="2100" dirty="0"/>
                    </a:p>
                  </a:txBody>
                  <a:tcPr marL="106822" marR="106822" marT="53411" marB="53411"/>
                </a:tc>
                <a:extLst>
                  <a:ext uri="{0D108BD9-81ED-4DB2-BD59-A6C34878D82A}">
                    <a16:rowId xmlns:a16="http://schemas.microsoft.com/office/drawing/2014/main" val="1617387229"/>
                  </a:ext>
                </a:extLst>
              </a:tr>
              <a:tr h="743714">
                <a:tc>
                  <a:txBody>
                    <a:bodyPr/>
                    <a:lstStyle/>
                    <a:p>
                      <a:r>
                        <a:rPr lang="en-AU" sz="2100" dirty="0"/>
                        <a:t>Quantify the size of the problem</a:t>
                      </a:r>
                    </a:p>
                  </a:txBody>
                  <a:tcPr marL="106822" marR="106822" marT="53411" marB="53411"/>
                </a:tc>
                <a:tc>
                  <a:txBody>
                    <a:bodyPr/>
                    <a:lstStyle/>
                    <a:p>
                      <a:r>
                        <a:rPr lang="en-AU" sz="2100" dirty="0"/>
                        <a:t>[x] Australians have missed out on [$y] since [20xx] due to the lack of policy reform in [topic]</a:t>
                      </a:r>
                    </a:p>
                  </a:txBody>
                  <a:tcPr marL="106822" marR="106822" marT="53411" marB="53411"/>
                </a:tc>
                <a:extLst>
                  <a:ext uri="{0D108BD9-81ED-4DB2-BD59-A6C34878D82A}">
                    <a16:rowId xmlns:a16="http://schemas.microsoft.com/office/drawing/2014/main" val="2944770961"/>
                  </a:ext>
                </a:extLst>
              </a:tr>
              <a:tr h="743714">
                <a:tc>
                  <a:txBody>
                    <a:bodyPr/>
                    <a:lstStyle/>
                    <a:p>
                      <a:r>
                        <a:rPr lang="en-AU" sz="2100" dirty="0"/>
                        <a:t>Identify the most affected group of people</a:t>
                      </a:r>
                    </a:p>
                  </a:txBody>
                  <a:tcPr marL="106822" marR="106822" marT="53411" marB="53411"/>
                </a:tc>
                <a:tc>
                  <a:txBody>
                    <a:bodyPr/>
                    <a:lstStyle/>
                    <a:p>
                      <a:r>
                        <a:rPr lang="en-AU" sz="2100" dirty="0"/>
                        <a:t>Women with low balances are [x%] more likely to be affected by this policy gap</a:t>
                      </a:r>
                    </a:p>
                  </a:txBody>
                  <a:tcPr marL="106822" marR="106822" marT="53411" marB="53411"/>
                </a:tc>
                <a:extLst>
                  <a:ext uri="{0D108BD9-81ED-4DB2-BD59-A6C34878D82A}">
                    <a16:rowId xmlns:a16="http://schemas.microsoft.com/office/drawing/2014/main" val="2301461722"/>
                  </a:ext>
                </a:extLst>
              </a:tr>
              <a:tr h="1062449">
                <a:tc>
                  <a:txBody>
                    <a:bodyPr/>
                    <a:lstStyle/>
                    <a:p>
                      <a:r>
                        <a:rPr lang="en-AU" sz="2100" dirty="0"/>
                        <a:t>Quantify the impact on example individuals</a:t>
                      </a:r>
                    </a:p>
                  </a:txBody>
                  <a:tcPr marL="106822" marR="106822" marT="53411" marB="53411"/>
                </a:tc>
                <a:tc>
                  <a:txBody>
                    <a:bodyPr/>
                    <a:lstStyle/>
                    <a:p>
                      <a:r>
                        <a:rPr lang="en-AU" sz="2100" dirty="0"/>
                        <a:t>Mary*, representative of an average Australian, can be expected to miss out of [$x] over her lifetime if no policy change is made in [topic]</a:t>
                      </a:r>
                    </a:p>
                  </a:txBody>
                  <a:tcPr marL="106822" marR="106822" marT="53411" marB="53411"/>
                </a:tc>
                <a:extLst>
                  <a:ext uri="{0D108BD9-81ED-4DB2-BD59-A6C34878D82A}">
                    <a16:rowId xmlns:a16="http://schemas.microsoft.com/office/drawing/2014/main" val="2459606937"/>
                  </a:ext>
                </a:extLst>
              </a:tr>
              <a:tr h="1062449">
                <a:tc>
                  <a:txBody>
                    <a:bodyPr/>
                    <a:lstStyle/>
                    <a:p>
                      <a:r>
                        <a:rPr lang="en-US" sz="2100" dirty="0"/>
                        <a:t>Quantify fiscal impact on Federal budget</a:t>
                      </a:r>
                      <a:endParaRPr lang="en-AU" sz="2100" dirty="0"/>
                    </a:p>
                  </a:txBody>
                  <a:tcPr marL="106822" marR="106822" marT="53411" marB="53411"/>
                </a:tc>
                <a:tc>
                  <a:txBody>
                    <a:bodyPr/>
                    <a:lstStyle/>
                    <a:p>
                      <a:r>
                        <a:rPr lang="en-AU" sz="2100" dirty="0"/>
                        <a:t>Reform in [topic] will lead to [$x] in cost savings over the next 5 years.</a:t>
                      </a:r>
                    </a:p>
                  </a:txBody>
                  <a:tcPr marL="106822" marR="106822" marT="53411" marB="53411"/>
                </a:tc>
                <a:extLst>
                  <a:ext uri="{0D108BD9-81ED-4DB2-BD59-A6C34878D82A}">
                    <a16:rowId xmlns:a16="http://schemas.microsoft.com/office/drawing/2014/main" val="1009606756"/>
                  </a:ext>
                </a:extLst>
              </a:tr>
            </a:tbl>
          </a:graphicData>
        </a:graphic>
      </p:graphicFrame>
      <p:sp>
        <p:nvSpPr>
          <p:cNvPr id="4" name="Slide Number Placeholder 3">
            <a:extLst>
              <a:ext uri="{FF2B5EF4-FFF2-40B4-BE49-F238E27FC236}">
                <a16:creationId xmlns:a16="http://schemas.microsoft.com/office/drawing/2014/main" id="{870890F7-8894-5E51-9C26-25096F2B3B46}"/>
              </a:ext>
            </a:extLst>
          </p:cNvPr>
          <p:cNvSpPr>
            <a:spLocks noGrp="1"/>
          </p:cNvSpPr>
          <p:nvPr>
            <p:ph type="sldNum" sz="quarter" idx="12"/>
          </p:nvPr>
        </p:nvSpPr>
        <p:spPr/>
        <p:txBody>
          <a:bodyPr/>
          <a:lstStyle/>
          <a:p>
            <a:fld id="{741AFF56-1126-4107-9C02-BC0EFBF16431}" type="slidenum">
              <a:rPr lang="en-GB" smtClean="0"/>
              <a:pPr/>
              <a:t>6</a:t>
            </a:fld>
            <a:endParaRPr lang="en-GB" dirty="0"/>
          </a:p>
        </p:txBody>
      </p:sp>
      <p:sp>
        <p:nvSpPr>
          <p:cNvPr id="2" name="Footer Placeholder 4">
            <a:extLst>
              <a:ext uri="{FF2B5EF4-FFF2-40B4-BE49-F238E27FC236}">
                <a16:creationId xmlns:a16="http://schemas.microsoft.com/office/drawing/2014/main" id="{A6F74EC2-4DA5-69AE-9155-4970CC79CE3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Tree>
    <p:extLst>
      <p:ext uri="{BB962C8B-B14F-4D97-AF65-F5344CB8AC3E}">
        <p14:creationId xmlns:p14="http://schemas.microsoft.com/office/powerpoint/2010/main" val="3670046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B9461-31ED-8322-2CEE-242F4CF8103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8FCF8FF-D434-1013-0BF6-58D130DAB935}"/>
              </a:ext>
            </a:extLst>
          </p:cNvPr>
          <p:cNvSpPr>
            <a:spLocks noGrp="1"/>
          </p:cNvSpPr>
          <p:nvPr>
            <p:ph type="title"/>
          </p:nvPr>
        </p:nvSpPr>
        <p:spPr>
          <a:xfrm>
            <a:off x="326849" y="288389"/>
            <a:ext cx="10753726" cy="1232435"/>
          </a:xfrm>
        </p:spPr>
        <p:txBody>
          <a:bodyPr/>
          <a:lstStyle/>
          <a:p>
            <a:r>
              <a:rPr lang="en-US" dirty="0"/>
              <a:t>What data do we have available?</a:t>
            </a:r>
          </a:p>
        </p:txBody>
      </p:sp>
      <p:sp>
        <p:nvSpPr>
          <p:cNvPr id="9" name="Content Placeholder 8">
            <a:extLst>
              <a:ext uri="{FF2B5EF4-FFF2-40B4-BE49-F238E27FC236}">
                <a16:creationId xmlns:a16="http://schemas.microsoft.com/office/drawing/2014/main" id="{D50AAA19-E350-3400-F924-D97EE9210552}"/>
              </a:ext>
            </a:extLst>
          </p:cNvPr>
          <p:cNvSpPr>
            <a:spLocks noGrp="1"/>
          </p:cNvSpPr>
          <p:nvPr>
            <p:ph idx="1"/>
          </p:nvPr>
        </p:nvSpPr>
        <p:spPr>
          <a:xfrm>
            <a:off x="352424" y="864463"/>
            <a:ext cx="11528425" cy="3907562"/>
          </a:xfrm>
        </p:spPr>
        <p:txBody>
          <a:bodyPr/>
          <a:lstStyle/>
          <a:p>
            <a:pPr marL="285750" lvl="1" indent="-285750">
              <a:spcAft>
                <a:spcPts val="600"/>
              </a:spcAft>
              <a:buFont typeface="Arial" panose="020B0604020202020204" pitchFamily="34" charset="0"/>
              <a:buChar char="•"/>
            </a:pPr>
            <a:r>
              <a:rPr lang="en-US" sz="2800" dirty="0"/>
              <a:t>Existing research by other industry peak bodies and research houses</a:t>
            </a:r>
          </a:p>
          <a:p>
            <a:pPr marL="285750" lvl="1" indent="-285750">
              <a:spcAft>
                <a:spcPts val="600"/>
              </a:spcAft>
              <a:buFont typeface="Arial" panose="020B0604020202020204" pitchFamily="34" charset="0"/>
              <a:buChar char="•"/>
            </a:pPr>
            <a:r>
              <a:rPr lang="en-US" sz="2800" dirty="0"/>
              <a:t>ATO individual tax return 2% sample dataset</a:t>
            </a:r>
          </a:p>
          <a:p>
            <a:pPr marL="285750" lvl="1" indent="-285750">
              <a:spcAft>
                <a:spcPts val="600"/>
              </a:spcAft>
              <a:buFont typeface="Arial" panose="020B0604020202020204" pitchFamily="34" charset="0"/>
              <a:buChar char="•"/>
            </a:pPr>
            <a:r>
              <a:rPr lang="en-US" sz="2800" dirty="0"/>
              <a:t>HILDA data</a:t>
            </a:r>
          </a:p>
          <a:p>
            <a:pPr marL="285750" lvl="1" indent="-285750">
              <a:spcAft>
                <a:spcPts val="600"/>
              </a:spcAft>
              <a:buFont typeface="Arial" panose="020B0604020202020204" pitchFamily="34" charset="0"/>
              <a:buChar char="•"/>
            </a:pPr>
            <a:r>
              <a:rPr lang="en-US" sz="2800" dirty="0"/>
              <a:t>Government budget papers</a:t>
            </a:r>
          </a:p>
          <a:p>
            <a:pPr marL="285750" lvl="1" indent="-285750">
              <a:spcAft>
                <a:spcPts val="600"/>
              </a:spcAft>
              <a:buFont typeface="Arial" panose="020B0604020202020204" pitchFamily="34" charset="0"/>
              <a:buChar char="•"/>
            </a:pPr>
            <a:r>
              <a:rPr lang="en-US" sz="2800" dirty="0"/>
              <a:t>APRA data</a:t>
            </a:r>
          </a:p>
          <a:p>
            <a:pPr marL="285750" lvl="1" indent="-285750">
              <a:spcAft>
                <a:spcPts val="600"/>
              </a:spcAft>
              <a:buFont typeface="Arial" panose="020B0604020202020204" pitchFamily="34" charset="0"/>
              <a:buChar char="•"/>
            </a:pPr>
            <a:r>
              <a:rPr lang="en-US" sz="2800" dirty="0"/>
              <a:t>ABS data</a:t>
            </a:r>
          </a:p>
        </p:txBody>
      </p:sp>
      <p:sp>
        <p:nvSpPr>
          <p:cNvPr id="4" name="Slide Number Placeholder 3">
            <a:extLst>
              <a:ext uri="{FF2B5EF4-FFF2-40B4-BE49-F238E27FC236}">
                <a16:creationId xmlns:a16="http://schemas.microsoft.com/office/drawing/2014/main" id="{B7108A80-9DD0-987E-D359-EB6E2504B5FA}"/>
              </a:ext>
            </a:extLst>
          </p:cNvPr>
          <p:cNvSpPr>
            <a:spLocks noGrp="1"/>
          </p:cNvSpPr>
          <p:nvPr>
            <p:ph type="sldNum" sz="quarter" idx="12"/>
          </p:nvPr>
        </p:nvSpPr>
        <p:spPr/>
        <p:txBody>
          <a:bodyPr/>
          <a:lstStyle/>
          <a:p>
            <a:fld id="{741AFF56-1126-4107-9C02-BC0EFBF16431}" type="slidenum">
              <a:rPr lang="en-GB" smtClean="0"/>
              <a:pPr/>
              <a:t>7</a:t>
            </a:fld>
            <a:endParaRPr lang="en-GB" dirty="0"/>
          </a:p>
        </p:txBody>
      </p:sp>
      <p:sp>
        <p:nvSpPr>
          <p:cNvPr id="2" name="Footer Placeholder 4">
            <a:extLst>
              <a:ext uri="{FF2B5EF4-FFF2-40B4-BE49-F238E27FC236}">
                <a16:creationId xmlns:a16="http://schemas.microsoft.com/office/drawing/2014/main" id="{81788ED8-C26B-7B64-86A0-6A43AF5F299B}"/>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Tree>
    <p:extLst>
      <p:ext uri="{BB962C8B-B14F-4D97-AF65-F5344CB8AC3E}">
        <p14:creationId xmlns:p14="http://schemas.microsoft.com/office/powerpoint/2010/main" val="42274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BBE6C-118D-F269-EAA9-B9694FB2B84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BDDA15D-1EA0-1177-2FE7-61B9C60F5C42}"/>
              </a:ext>
            </a:extLst>
          </p:cNvPr>
          <p:cNvSpPr>
            <a:spLocks noGrp="1"/>
          </p:cNvSpPr>
          <p:nvPr>
            <p:ph type="title"/>
          </p:nvPr>
        </p:nvSpPr>
        <p:spPr>
          <a:xfrm>
            <a:off x="326849" y="288389"/>
            <a:ext cx="10753726" cy="1232435"/>
          </a:xfrm>
        </p:spPr>
        <p:txBody>
          <a:bodyPr/>
          <a:lstStyle/>
          <a:p>
            <a:r>
              <a:rPr lang="en-US" dirty="0"/>
              <a:t>Size up the problem</a:t>
            </a:r>
          </a:p>
        </p:txBody>
      </p:sp>
      <p:sp>
        <p:nvSpPr>
          <p:cNvPr id="9" name="Content Placeholder 8">
            <a:extLst>
              <a:ext uri="{FF2B5EF4-FFF2-40B4-BE49-F238E27FC236}">
                <a16:creationId xmlns:a16="http://schemas.microsoft.com/office/drawing/2014/main" id="{6D357FA3-8DEF-9AAB-27E5-6D97AD62AC72}"/>
              </a:ext>
            </a:extLst>
          </p:cNvPr>
          <p:cNvSpPr>
            <a:spLocks noGrp="1"/>
          </p:cNvSpPr>
          <p:nvPr>
            <p:ph idx="1"/>
          </p:nvPr>
        </p:nvSpPr>
        <p:spPr>
          <a:xfrm>
            <a:off x="326849" y="971688"/>
            <a:ext cx="5931870" cy="3907562"/>
          </a:xfrm>
        </p:spPr>
        <p:txBody>
          <a:bodyPr/>
          <a:lstStyle/>
          <a:p>
            <a:pPr lvl="1">
              <a:spcAft>
                <a:spcPts val="600"/>
              </a:spcAft>
            </a:pPr>
            <a:r>
              <a:rPr lang="en-US" sz="2400" dirty="0"/>
              <a:t>LISTO reform</a:t>
            </a:r>
          </a:p>
          <a:p>
            <a:pPr lvl="1">
              <a:spcAft>
                <a:spcPts val="600"/>
              </a:spcAft>
            </a:pPr>
            <a:r>
              <a:rPr lang="en-US" sz="2400" i="1" dirty="0"/>
              <a:t>Historical analysis, HESTA only</a:t>
            </a:r>
          </a:p>
          <a:p>
            <a:pPr marL="285750" lvl="1" indent="-285750">
              <a:spcAft>
                <a:spcPts val="600"/>
              </a:spcAft>
              <a:buFont typeface="Arial" panose="020B0604020202020204" pitchFamily="34" charset="0"/>
              <a:buChar char="•"/>
            </a:pPr>
            <a:r>
              <a:rPr lang="en-US" sz="2400" dirty="0"/>
              <a:t>"Modelling by [Laneway Analytics] estimates that over the past four financial years, the LISTO misalignment has led to HESTA members missing out on more than 200,000 LISTO payments with a value exceeding $102 million.</a:t>
            </a:r>
          </a:p>
          <a:p>
            <a:pPr marL="285750" lvl="1" indent="-285750">
              <a:spcAft>
                <a:spcPts val="600"/>
              </a:spcAft>
              <a:buFont typeface="Arial" panose="020B0604020202020204" pitchFamily="34" charset="0"/>
              <a:buChar char="•"/>
            </a:pPr>
            <a:r>
              <a:rPr lang="en-US" sz="2400" dirty="0"/>
              <a:t>In FY24 [alone]... more than 70,000 HESTA members missed out on more than $35 million in contribution ‘refunds’”</a:t>
            </a:r>
            <a:r>
              <a:rPr lang="en-US" sz="2400" baseline="-25000" dirty="0"/>
              <a:t>1</a:t>
            </a:r>
          </a:p>
          <a:p>
            <a:pPr marL="285750" lvl="1" indent="-285750">
              <a:spcAft>
                <a:spcPts val="600"/>
              </a:spcAft>
              <a:buFont typeface="Arial" panose="020B0604020202020204" pitchFamily="34" charset="0"/>
              <a:buChar char="•"/>
            </a:pPr>
            <a:endParaRPr lang="en-US" sz="2400" dirty="0"/>
          </a:p>
        </p:txBody>
      </p:sp>
      <p:sp>
        <p:nvSpPr>
          <p:cNvPr id="4" name="Slide Number Placeholder 3">
            <a:extLst>
              <a:ext uri="{FF2B5EF4-FFF2-40B4-BE49-F238E27FC236}">
                <a16:creationId xmlns:a16="http://schemas.microsoft.com/office/drawing/2014/main" id="{6A10ECA5-40EA-AE67-88C4-36B8ABF5C3B4}"/>
              </a:ext>
            </a:extLst>
          </p:cNvPr>
          <p:cNvSpPr>
            <a:spLocks noGrp="1"/>
          </p:cNvSpPr>
          <p:nvPr>
            <p:ph type="sldNum" sz="quarter" idx="12"/>
          </p:nvPr>
        </p:nvSpPr>
        <p:spPr/>
        <p:txBody>
          <a:bodyPr/>
          <a:lstStyle/>
          <a:p>
            <a:fld id="{741AFF56-1126-4107-9C02-BC0EFBF16431}" type="slidenum">
              <a:rPr lang="en-GB" smtClean="0"/>
              <a:pPr/>
              <a:t>8</a:t>
            </a:fld>
            <a:endParaRPr lang="en-GB" dirty="0"/>
          </a:p>
        </p:txBody>
      </p:sp>
      <p:sp>
        <p:nvSpPr>
          <p:cNvPr id="2" name="Footer Placeholder 4">
            <a:extLst>
              <a:ext uri="{FF2B5EF4-FFF2-40B4-BE49-F238E27FC236}">
                <a16:creationId xmlns:a16="http://schemas.microsoft.com/office/drawing/2014/main" id="{E60D20C0-0443-9F20-2039-0A488065172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3" name="TextBox 2">
            <a:extLst>
              <a:ext uri="{FF2B5EF4-FFF2-40B4-BE49-F238E27FC236}">
                <a16:creationId xmlns:a16="http://schemas.microsoft.com/office/drawing/2014/main" id="{4CA3F3B6-5ECD-B191-1B26-DD6F4CD747F0}"/>
              </a:ext>
            </a:extLst>
          </p:cNvPr>
          <p:cNvSpPr txBox="1"/>
          <p:nvPr/>
        </p:nvSpPr>
        <p:spPr>
          <a:xfrm>
            <a:off x="1065007" y="5464885"/>
            <a:ext cx="7088393" cy="646331"/>
          </a:xfrm>
          <a:prstGeom prst="rect">
            <a:avLst/>
          </a:prstGeom>
          <a:noFill/>
        </p:spPr>
        <p:txBody>
          <a:bodyPr wrap="square" rtlCol="0">
            <a:spAutoFit/>
          </a:bodyPr>
          <a:lstStyle/>
          <a:p>
            <a:r>
              <a:rPr lang="en-AU" baseline="-25000" dirty="0"/>
              <a:t>1</a:t>
            </a:r>
            <a:r>
              <a:rPr lang="en-AU" dirty="0"/>
              <a:t>Financial Standard</a:t>
            </a:r>
          </a:p>
          <a:p>
            <a:r>
              <a:rPr lang="en-AU" baseline="-25000" dirty="0"/>
              <a:t>2</a:t>
            </a:r>
            <a:r>
              <a:rPr lang="en-AU" dirty="0"/>
              <a:t>Sydney Morning Herald</a:t>
            </a:r>
          </a:p>
        </p:txBody>
      </p:sp>
      <p:sp>
        <p:nvSpPr>
          <p:cNvPr id="5" name="Content Placeholder 8">
            <a:extLst>
              <a:ext uri="{FF2B5EF4-FFF2-40B4-BE49-F238E27FC236}">
                <a16:creationId xmlns:a16="http://schemas.microsoft.com/office/drawing/2014/main" id="{0372651D-0EC0-0C07-6384-06CD75A9AE1E}"/>
              </a:ext>
            </a:extLst>
          </p:cNvPr>
          <p:cNvSpPr txBox="1">
            <a:spLocks/>
          </p:cNvSpPr>
          <p:nvPr/>
        </p:nvSpPr>
        <p:spPr>
          <a:xfrm>
            <a:off x="6318191" y="993814"/>
            <a:ext cx="5159551" cy="390756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Aft>
                <a:spcPts val="600"/>
              </a:spcAft>
            </a:pPr>
            <a:r>
              <a:rPr lang="en-US" sz="2400" dirty="0"/>
              <a:t>Super on Paid Parental Leave</a:t>
            </a:r>
          </a:p>
          <a:p>
            <a:pPr lvl="1">
              <a:spcAft>
                <a:spcPts val="600"/>
              </a:spcAft>
            </a:pPr>
            <a:r>
              <a:rPr lang="en-US" sz="2400" i="1" dirty="0"/>
              <a:t>Historical analysis, national impact</a:t>
            </a:r>
          </a:p>
          <a:p>
            <a:pPr marL="285750" lvl="1" indent="-285750">
              <a:spcAft>
                <a:spcPts val="600"/>
              </a:spcAft>
              <a:buFont typeface="Arial" panose="020B0604020202020204" pitchFamily="34" charset="0"/>
              <a:buChar char="•"/>
            </a:pPr>
            <a:r>
              <a:rPr lang="en-US" sz="2400" dirty="0"/>
              <a:t>“Modelling commissioned by the fund estimates women had missed out on more than $2.8 billion in super savings at retirement from taking time out of the workforce to have children since the Commonwealth Parental Leave Pay scheme was introduced in 2011."</a:t>
            </a:r>
            <a:r>
              <a:rPr lang="en-US" sz="2400" baseline="-25000" dirty="0"/>
              <a:t>2</a:t>
            </a:r>
          </a:p>
          <a:p>
            <a:pPr marL="285750" lvl="1" indent="-285750">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404726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27925-7C25-5DE8-FBB3-32ECF049A6B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DD4E4B5-7CB8-847E-76FC-B1419DC712B2}"/>
              </a:ext>
            </a:extLst>
          </p:cNvPr>
          <p:cNvSpPr>
            <a:spLocks noGrp="1"/>
          </p:cNvSpPr>
          <p:nvPr>
            <p:ph type="sldNum" sz="quarter" idx="12"/>
          </p:nvPr>
        </p:nvSpPr>
        <p:spPr/>
        <p:txBody>
          <a:bodyPr/>
          <a:lstStyle/>
          <a:p>
            <a:fld id="{741AFF56-1126-4107-9C02-BC0EFBF16431}" type="slidenum">
              <a:rPr lang="en-GB" smtClean="0"/>
              <a:pPr/>
              <a:t>9</a:t>
            </a:fld>
            <a:endParaRPr lang="en-GB" dirty="0"/>
          </a:p>
        </p:txBody>
      </p:sp>
      <p:sp>
        <p:nvSpPr>
          <p:cNvPr id="2" name="Footer Placeholder 4">
            <a:extLst>
              <a:ext uri="{FF2B5EF4-FFF2-40B4-BE49-F238E27FC236}">
                <a16:creationId xmlns:a16="http://schemas.microsoft.com/office/drawing/2014/main" id="{68FA9DB4-FC86-81E9-1C08-C4DEC276C0B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13" name="Title 12">
            <a:extLst>
              <a:ext uri="{FF2B5EF4-FFF2-40B4-BE49-F238E27FC236}">
                <a16:creationId xmlns:a16="http://schemas.microsoft.com/office/drawing/2014/main" id="{7903BD8A-54E6-BF94-318E-A74C108A50F7}"/>
              </a:ext>
            </a:extLst>
          </p:cNvPr>
          <p:cNvSpPr>
            <a:spLocks noGrp="1"/>
          </p:cNvSpPr>
          <p:nvPr>
            <p:ph type="title"/>
          </p:nvPr>
        </p:nvSpPr>
        <p:spPr/>
        <p:txBody>
          <a:bodyPr/>
          <a:lstStyle/>
          <a:p>
            <a:r>
              <a:rPr lang="en-US" dirty="0"/>
              <a:t>Size up the problem</a:t>
            </a:r>
            <a:endParaRPr lang="en-AU" dirty="0"/>
          </a:p>
        </p:txBody>
      </p:sp>
      <p:grpSp>
        <p:nvGrpSpPr>
          <p:cNvPr id="5" name="Group 4">
            <a:extLst>
              <a:ext uri="{FF2B5EF4-FFF2-40B4-BE49-F238E27FC236}">
                <a16:creationId xmlns:a16="http://schemas.microsoft.com/office/drawing/2014/main" id="{CF6AC470-BADE-B498-C1EB-C787A235EBA6}"/>
              </a:ext>
            </a:extLst>
          </p:cNvPr>
          <p:cNvGrpSpPr/>
          <p:nvPr/>
        </p:nvGrpSpPr>
        <p:grpSpPr>
          <a:xfrm>
            <a:off x="4930823" y="1110985"/>
            <a:ext cx="6408234" cy="4110689"/>
            <a:chOff x="4868477" y="1110985"/>
            <a:chExt cx="6408234" cy="4110689"/>
          </a:xfrm>
        </p:grpSpPr>
        <p:pic>
          <p:nvPicPr>
            <p:cNvPr id="11" name="Picture 10" descr="The image illustrates the substantial tax-free investment returns that eligible Australians are missing out on, estimated at $13.5 billion, due to not transitioning to the retirement phase in time, with projections indicating an increase to $2.5 billion by 2030.&#10;&#10;AI-generated content may be incorrect.">
              <a:extLst>
                <a:ext uri="{FF2B5EF4-FFF2-40B4-BE49-F238E27FC236}">
                  <a16:creationId xmlns:a16="http://schemas.microsoft.com/office/drawing/2014/main" id="{7D9D575C-DEE0-DC63-F6F5-15EE95BD4257}"/>
                </a:ext>
              </a:extLst>
            </p:cNvPr>
            <p:cNvPicPr>
              <a:picLocks noChangeAspect="1"/>
            </p:cNvPicPr>
            <p:nvPr/>
          </p:nvPicPr>
          <p:blipFill>
            <a:blip r:embed="rId3"/>
            <a:srcRect t="66751"/>
            <a:stretch>
              <a:fillRect/>
            </a:stretch>
          </p:blipFill>
          <p:spPr>
            <a:xfrm>
              <a:off x="4868477" y="2978326"/>
              <a:ext cx="6408234" cy="2243348"/>
            </a:xfrm>
            <a:prstGeom prst="rect">
              <a:avLst/>
            </a:prstGeom>
          </p:spPr>
        </p:pic>
        <p:pic>
          <p:nvPicPr>
            <p:cNvPr id="3" name="Picture 2" descr="The image illustrates the substantial tax-free investment returns that eligible Australians are missing out on, estimated at $13.5 billion, due to not transitioning to the retirement phase in time, with projections indicating an increase to $2.5 billion by 2030.&#10;&#10;AI-generated content may be incorrect.">
              <a:extLst>
                <a:ext uri="{FF2B5EF4-FFF2-40B4-BE49-F238E27FC236}">
                  <a16:creationId xmlns:a16="http://schemas.microsoft.com/office/drawing/2014/main" id="{AF636EF9-0B91-A36C-D0FF-B539FD9B88DA}"/>
                </a:ext>
              </a:extLst>
            </p:cNvPr>
            <p:cNvPicPr>
              <a:picLocks noChangeAspect="1"/>
            </p:cNvPicPr>
            <p:nvPr/>
          </p:nvPicPr>
          <p:blipFill>
            <a:blip r:embed="rId3"/>
            <a:srcRect b="71700"/>
            <a:stretch>
              <a:fillRect/>
            </a:stretch>
          </p:blipFill>
          <p:spPr>
            <a:xfrm>
              <a:off x="4868477" y="1110985"/>
              <a:ext cx="6408234" cy="1909449"/>
            </a:xfrm>
            <a:prstGeom prst="rect">
              <a:avLst/>
            </a:prstGeom>
          </p:spPr>
        </p:pic>
      </p:grpSp>
      <p:sp>
        <p:nvSpPr>
          <p:cNvPr id="9" name="Content Placeholder 8">
            <a:extLst>
              <a:ext uri="{FF2B5EF4-FFF2-40B4-BE49-F238E27FC236}">
                <a16:creationId xmlns:a16="http://schemas.microsoft.com/office/drawing/2014/main" id="{E709BF33-6DE4-2C3F-7E78-81F0E67F4FF8}"/>
              </a:ext>
            </a:extLst>
          </p:cNvPr>
          <p:cNvSpPr txBox="1">
            <a:spLocks/>
          </p:cNvSpPr>
          <p:nvPr/>
        </p:nvSpPr>
        <p:spPr>
          <a:xfrm>
            <a:off x="326849" y="971688"/>
            <a:ext cx="4541628" cy="390756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Aft>
                <a:spcPts val="600"/>
              </a:spcAft>
            </a:pPr>
            <a:r>
              <a:rPr lang="en-US" sz="2400" dirty="0"/>
              <a:t>Default retirement system</a:t>
            </a:r>
          </a:p>
          <a:p>
            <a:pPr lvl="1">
              <a:spcAft>
                <a:spcPts val="600"/>
              </a:spcAft>
            </a:pPr>
            <a:r>
              <a:rPr lang="en-US" sz="2400" i="1" dirty="0"/>
              <a:t>Forward projection, national level</a:t>
            </a:r>
          </a:p>
          <a:p>
            <a:pPr marL="285750" lvl="1" indent="-285750">
              <a:spcAft>
                <a:spcPts val="600"/>
              </a:spcAft>
              <a:buFont typeface="Arial" panose="020B0604020202020204" pitchFamily="34" charset="0"/>
              <a:buChar char="•"/>
            </a:pPr>
            <a:r>
              <a:rPr lang="en-US" sz="2000" dirty="0"/>
              <a:t>“The research from Laneway Analytics, commissioned by HESTA, shows that in the 2025 financial year up to 1.8 million Australians collectively, and often unknowingly, missed out on an estimated $2.46 billion in additional investment earnings.</a:t>
            </a:r>
          </a:p>
          <a:p>
            <a:pPr marL="285750" lvl="1" indent="-285750">
              <a:spcAft>
                <a:spcPts val="600"/>
              </a:spcAft>
              <a:buFont typeface="Arial" panose="020B0604020202020204" pitchFamily="34" charset="0"/>
              <a:buChar char="•"/>
            </a:pPr>
            <a:r>
              <a:rPr lang="en-US" sz="2000" dirty="0"/>
              <a:t>Without reform, this figure is projected to rise to more than $5 billion annually by 2030, impacting an estimated 2.9 million Australians.”</a:t>
            </a:r>
            <a:r>
              <a:rPr lang="en-US" sz="2000" baseline="-25000" dirty="0"/>
              <a:t> 3</a:t>
            </a:r>
            <a:endParaRPr lang="en-US" sz="2000" dirty="0"/>
          </a:p>
        </p:txBody>
      </p:sp>
      <p:sp>
        <p:nvSpPr>
          <p:cNvPr id="10" name="TextBox 9">
            <a:extLst>
              <a:ext uri="{FF2B5EF4-FFF2-40B4-BE49-F238E27FC236}">
                <a16:creationId xmlns:a16="http://schemas.microsoft.com/office/drawing/2014/main" id="{22AB5F80-5273-4A43-BF76-F1A2F3E63683}"/>
              </a:ext>
            </a:extLst>
          </p:cNvPr>
          <p:cNvSpPr txBox="1"/>
          <p:nvPr/>
        </p:nvSpPr>
        <p:spPr>
          <a:xfrm>
            <a:off x="1065007" y="5464885"/>
            <a:ext cx="7088393" cy="369332"/>
          </a:xfrm>
          <a:prstGeom prst="rect">
            <a:avLst/>
          </a:prstGeom>
          <a:noFill/>
        </p:spPr>
        <p:txBody>
          <a:bodyPr wrap="square" rtlCol="0">
            <a:spAutoFit/>
          </a:bodyPr>
          <a:lstStyle/>
          <a:p>
            <a:r>
              <a:rPr lang="en-AU" baseline="-25000" dirty="0"/>
              <a:t>3</a:t>
            </a:r>
            <a:r>
              <a:rPr lang="en-AU" dirty="0"/>
              <a:t>Financial Standard</a:t>
            </a:r>
          </a:p>
        </p:txBody>
      </p:sp>
      <p:sp>
        <p:nvSpPr>
          <p:cNvPr id="12" name="TextBox 11">
            <a:extLst>
              <a:ext uri="{FF2B5EF4-FFF2-40B4-BE49-F238E27FC236}">
                <a16:creationId xmlns:a16="http://schemas.microsoft.com/office/drawing/2014/main" id="{C898A021-A447-3683-C05C-3272F19B83AA}"/>
              </a:ext>
            </a:extLst>
          </p:cNvPr>
          <p:cNvSpPr txBox="1"/>
          <p:nvPr/>
        </p:nvSpPr>
        <p:spPr>
          <a:xfrm>
            <a:off x="5105223" y="5341774"/>
            <a:ext cx="6778801" cy="307777"/>
          </a:xfrm>
          <a:prstGeom prst="rect">
            <a:avLst/>
          </a:prstGeom>
          <a:noFill/>
        </p:spPr>
        <p:txBody>
          <a:bodyPr wrap="square" rtlCol="0">
            <a:spAutoFit/>
          </a:bodyPr>
          <a:lstStyle/>
          <a:p>
            <a:r>
              <a:rPr lang="en-US" sz="1400" dirty="0">
                <a:solidFill>
                  <a:schemeClr val="accent3"/>
                </a:solidFill>
              </a:rPr>
              <a:t>Source: HESTA white paper</a:t>
            </a:r>
            <a:endParaRPr lang="en-AU" sz="1400" dirty="0">
              <a:solidFill>
                <a:schemeClr val="accent3"/>
              </a:solidFill>
            </a:endParaRPr>
          </a:p>
        </p:txBody>
      </p:sp>
    </p:spTree>
    <p:extLst>
      <p:ext uri="{BB962C8B-B14F-4D97-AF65-F5344CB8AC3E}">
        <p14:creationId xmlns:p14="http://schemas.microsoft.com/office/powerpoint/2010/main" val="149273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29</Value>
      <Value>46</Value>
      <Value>40</Value>
      <Value>21</Value>
      <Value>38</Value>
      <Value>97</Value>
    </TaxCatchAll>
    <_dlc_DocId xmlns="7c09f450-3099-4ab0-9797-308ed8a26daf">CE6YYQN64SX3-786882053-16855</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https://actuaries.sharepoint.com/sites/DMS/_layouts/15/DocIdRedir.aspx?ID=CE6YYQN64SX3-786882053-16855</Url>
      <Description>CE6YYQN64SX3-786882053-16855</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This presentation raises the curtains on the modelling produced behind the successful public policy campaigns for changes to LISTO and for super to be paid on paid parental leave.
Dare I say it Division 296 v2.0 will pass as well and we can say that we are 3 out of 3 on public policy submissions. How did we achieve a 100% success rate?
What was the winning formula? What numbers did we produce? Why/how did we select the numbers we produced? How did we use the numbers in storytelling? 
This presentation focuses on issues in super, but we hope attendees can take the learnings and apply them to driving positive changes in their own practice areas.</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Superannuation and Investments</TermName>
          <TermId xmlns="http://schemas.microsoft.com/office/infopath/2007/PartnerControls">c4023ceb-8694-42da-8304-ff16c412bbef</TermId>
        </TermInfo>
        <TermInfo xmlns="http://schemas.microsoft.com/office/infopath/2007/PartnerControls">
          <TermName xmlns="http://schemas.microsoft.com/office/infopath/2007/PartnerControls">Public Policy</TermName>
          <TermId xmlns="http://schemas.microsoft.com/office/infopath/2007/PartnerControls">7280e813-2a27-470b-94ab-451192d133d0</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2026-05-26T14:00:00+00:00</Created-Date>
    <wic_System_Copyright xmlns="http://schemas.microsoft.com/sharepoint/v3/fields" xsi:nil="true"/>
    <new-release-expiry xmlns="b9043e53-a078-4fe1-9a97-1dc890974721" xsi:nil="true"/>
  </documentManagement>
</p:properti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2.xml><?xml version="1.0" encoding="utf-8"?>
<ds:datastoreItem xmlns:ds="http://schemas.openxmlformats.org/officeDocument/2006/customXml" ds:itemID="{EB13D0C2-3FE0-4F8E-B11B-CC75459F0ED8}"/>
</file>

<file path=customXml/itemProps3.xml><?xml version="1.0" encoding="utf-8"?>
<ds:datastoreItem xmlns:ds="http://schemas.openxmlformats.org/officeDocument/2006/customXml" ds:itemID="{23A7F36D-13F6-4DF0-A1FA-99BF5BE8352E}">
  <ds:schemaRefs>
    <ds:schemaRef ds:uri="http://www.w3.org/XML/1998/namespace"/>
    <ds:schemaRef ds:uri="http://schemas.microsoft.com/office/2006/documentManagement/types"/>
    <ds:schemaRef ds:uri="16581b47-a232-4dd6-81ef-3d764dccd9ea"/>
    <ds:schemaRef ds:uri="http://purl.org/dc/dcmitype/"/>
    <ds:schemaRef ds:uri="http://purl.org/dc/elements/1.1/"/>
    <ds:schemaRef ds:uri="http://schemas.microsoft.com/office/infopath/2007/PartnerControls"/>
    <ds:schemaRef ds:uri="http://purl.org/dc/terms/"/>
    <ds:schemaRef ds:uri="http://schemas.openxmlformats.org/package/2006/metadata/core-properties"/>
    <ds:schemaRef ds:uri="f5c745cb-5c62-45b7-adda-126e2c59fe00"/>
    <ds:schemaRef ds:uri="http://schemas.microsoft.com/office/2006/metadata/properties"/>
  </ds:schemaRefs>
</ds:datastoreItem>
</file>

<file path=customXml/itemProps4.xml><?xml version="1.0" encoding="utf-8"?>
<ds:datastoreItem xmlns:ds="http://schemas.openxmlformats.org/officeDocument/2006/customXml" ds:itemID="{25590BE7-9EDB-464C-9BC0-FC7E73153DE9}"/>
</file>

<file path=customXml/itemProps5.xml><?xml version="1.0" encoding="utf-8"?>
<ds:datastoreItem xmlns:ds="http://schemas.openxmlformats.org/officeDocument/2006/customXml" ds:itemID="{D4AF3FF9-F767-47CE-BF12-52282B885876}"/>
</file>

<file path=docProps/app.xml><?xml version="1.0" encoding="utf-8"?>
<Properties xmlns="http://schemas.openxmlformats.org/officeDocument/2006/extended-properties" xmlns:vt="http://schemas.openxmlformats.org/officeDocument/2006/docPropsVTypes">
  <TotalTime>4082</TotalTime>
  <Words>3647</Words>
  <Application>Microsoft Office PowerPoint</Application>
  <PresentationFormat>Widescreen</PresentationFormat>
  <Paragraphs>282</Paragraphs>
  <Slides>18</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ABC Oracle</vt:lpstr>
      <vt:lpstr>ABC Oracle Medium</vt:lpstr>
      <vt:lpstr>Aptos</vt:lpstr>
      <vt:lpstr>Arial</vt:lpstr>
      <vt:lpstr>Calibri</vt:lpstr>
      <vt:lpstr>Montserrat</vt:lpstr>
      <vt:lpstr>Montserrat SemiBold</vt:lpstr>
      <vt:lpstr>Office Theme</vt:lpstr>
      <vt:lpstr>The modelling behind successful public policy campaigns</vt:lpstr>
      <vt:lpstr>The Actuaries Institute acknowledges the traditional custodians of the lands and waters where we live and work, travel, and trade.  We pay our respect to the members of those communities, Elders past and present, and recognise and celebrate their continuing custodianship and culture.</vt:lpstr>
      <vt:lpstr>Introduction</vt:lpstr>
      <vt:lpstr>Three case studies</vt:lpstr>
      <vt:lpstr>What is the role of the actuary? What role does modelling do?</vt:lpstr>
      <vt:lpstr>Modelling output that we always produce</vt:lpstr>
      <vt:lpstr>What data do we have available?</vt:lpstr>
      <vt:lpstr>Size up the problem</vt:lpstr>
      <vt:lpstr>Size up the problem</vt:lpstr>
      <vt:lpstr>Identify who are the affected people</vt:lpstr>
      <vt:lpstr>Quantify the impact using example individuals</vt:lpstr>
      <vt:lpstr>What is your medium of engagement?</vt:lpstr>
      <vt:lpstr>Policy change is not a straight line – the stars need to line up</vt:lpstr>
      <vt:lpstr>Thank you</vt:lpstr>
      <vt:lpstr>Introduction</vt:lpstr>
      <vt:lpstr>Backward looking figures (Super on PPL example)</vt:lpstr>
      <vt:lpstr>Forward looking figures (LISTO reform example)</vt:lpstr>
      <vt:lpstr>Quantify the impact on example individuals (Default Retirement System example)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The Modelling Behind Successful Public Policy Campaigns</dc:title>
  <dc:creator>Garvin Tso</dc:creator>
  <cp:lastModifiedBy>Garvin Tso</cp:lastModifiedBy>
  <cp:revision>24</cp:revision>
  <dcterms:created xsi:type="dcterms:W3CDTF">2023-05-24T00:01:03Z</dcterms:created>
  <dcterms:modified xsi:type="dcterms:W3CDTF">2026-05-23T11:22:36Z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_dlc_DocIdItemGuid">
    <vt:lpwstr>b6dee56b-30b2-49a4-8697-b0997b6df791</vt:lpwstr>
  </property>
  <property fmtid="{D5CDD505-2E9C-101B-9397-08002B2CF9AE}" pid="7" name="Prototype_Education_Programs">
    <vt:lpwstr/>
  </property>
  <property fmtid="{D5CDD505-2E9C-101B-9397-08002B2CF9AE}" pid="8" name="Prototype_CPD_Activity_Format">
    <vt:lpwstr>33;#Presentation Slides|d40094d7-41bb-4670-ae67-14554674b2a3</vt:lpwstr>
  </property>
  <property fmtid="{D5CDD505-2E9C-101B-9397-08002B2CF9AE}" pid="9" name="Prototype_Practice_Area">
    <vt:lpwstr>21;#Superannuation and Investments|c4023ceb-8694-42da-8304-ff16c412bbef;#46;#Public Policy|7280e813-2a27-470b-94ab-451192d133d0</vt:lpwstr>
  </property>
  <property fmtid="{D5CDD505-2E9C-101B-9397-08002B2CF9AE}" pid="10" name="Prototype_Content_Types">
    <vt:lpwstr>29;#Presentation slides|82514a72-d478-4557-818e-561b0f30fbaf</vt:lpwstr>
  </property>
  <property fmtid="{D5CDD505-2E9C-101B-9397-08002B2CF9AE}" pid="11" name="Prototype_Tags">
    <vt:lpwstr>97;#All Actuaries Summit|57ed7ee8-003a-406d-a47c-605a474390f3;#40;#Past Event|81820cd3-45f0-44e5-97c3-ef5505ffe26e</vt:lpwstr>
  </property>
  <property fmtid="{D5CDD505-2E9C-101B-9397-08002B2CF9AE}" pid="12" name="Prototype_Event_Types">
    <vt:lpwstr>38;#Major Events|741f9fd0-c1f0-4e98-ad79-70afc16eedf5</vt:lpwstr>
  </property>
</Properties>
</file>