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app.xml" ContentType="application/vnd.openxmlformats-officedocument.extended-properties+xml"/>
  <Override PartName="/ppt/authors.xml" ContentType="application/vnd.ms-powerpoint.authors+xml"/>
  <Override PartName="/ppt/changesInfos/changesInfo1.xml" ContentType="application/vnd.ms-powerpoint.changesinfo+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docProps/core.xml" ContentType="application/vnd.openxmlformats-package.core-properties+xml"/>
  <Override PartName="/docProps/custom.xml" ContentType="application/vnd.openxmlformats-officedocument.custom-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3"/>
  </p:notesMasterIdLst>
  <p:sldIdLst>
    <p:sldId id="278" r:id="rId6"/>
    <p:sldId id="259" r:id="rId7"/>
    <p:sldId id="279" r:id="rId8"/>
    <p:sldId id="293" r:id="rId9"/>
    <p:sldId id="280" r:id="rId10"/>
    <p:sldId id="294" r:id="rId11"/>
    <p:sldId id="281" r:id="rId12"/>
    <p:sldId id="295" r:id="rId13"/>
    <p:sldId id="282" r:id="rId14"/>
    <p:sldId id="296" r:id="rId15"/>
    <p:sldId id="283" r:id="rId16"/>
    <p:sldId id="297" r:id="rId17"/>
    <p:sldId id="284" r:id="rId18"/>
    <p:sldId id="298" r:id="rId19"/>
    <p:sldId id="285" r:id="rId20"/>
    <p:sldId id="292" r:id="rId21"/>
    <p:sldId id="27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B798BF-9CAC-87CA-F6F2-0FC8AE6D6F07}" name="Rohan John" initials="RJ" userId="S::Rohan.John@leaveplus.com.au::661153fa-1c27-41aa-9cd3-5a258db4a90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91E283-E935-4A63-B39B-AFF6AD3D7C97}" v="11" dt="2026-05-24T20:25:58.3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11" autoAdjust="0"/>
    <p:restoredTop sz="82567" autoAdjust="0"/>
  </p:normalViewPr>
  <p:slideViewPr>
    <p:cSldViewPr snapToGrid="0">
      <p:cViewPr varScale="1">
        <p:scale>
          <a:sx n="89" d="100"/>
          <a:sy n="89" d="100"/>
        </p:scale>
        <p:origin x="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ustomXml" Target="../customXml/item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han John" userId="661153fa-1c27-41aa-9cd3-5a258db4a906" providerId="ADAL" clId="{A3EBD8A7-759C-42FC-8F55-7D2D8FAB04FF}"/>
    <pc:docChg chg="undo redo custSel mod addSld delSld modSld sldOrd addSection delSection">
      <pc:chgData name="Rohan John" userId="661153fa-1c27-41aa-9cd3-5a258db4a906" providerId="ADAL" clId="{A3EBD8A7-759C-42FC-8F55-7D2D8FAB04FF}" dt="2026-05-24T20:25:55.623" v="8656" actId="313"/>
      <pc:docMkLst>
        <pc:docMk/>
      </pc:docMkLst>
      <pc:sldChg chg="addSp delSp modSp mod">
        <pc:chgData name="Rohan John" userId="661153fa-1c27-41aa-9cd3-5a258db4a906" providerId="ADAL" clId="{A3EBD8A7-759C-42FC-8F55-7D2D8FAB04FF}" dt="2026-05-14T02:25:42.602" v="770"/>
        <pc:sldMkLst>
          <pc:docMk/>
          <pc:sldMk cId="3816633887" sldId="259"/>
        </pc:sldMkLst>
        <pc:spChg chg="mod">
          <ac:chgData name="Rohan John" userId="661153fa-1c27-41aa-9cd3-5a258db4a906" providerId="ADAL" clId="{A3EBD8A7-759C-42FC-8F55-7D2D8FAB04FF}" dt="2026-05-14T01:55:26.684" v="405" actId="20577"/>
          <ac:spMkLst>
            <pc:docMk/>
            <pc:sldMk cId="3816633887" sldId="259"/>
            <ac:spMk id="2" creationId="{5D92DD06-C964-CF6A-77C8-CA245EBA130F}"/>
          </ac:spMkLst>
        </pc:spChg>
        <pc:spChg chg="add mod">
          <ac:chgData name="Rohan John" userId="661153fa-1c27-41aa-9cd3-5a258db4a906" providerId="ADAL" clId="{A3EBD8A7-759C-42FC-8F55-7D2D8FAB04FF}" dt="2026-05-14T01:52:05.969" v="397" actId="478"/>
          <ac:spMkLst>
            <pc:docMk/>
            <pc:sldMk cId="3816633887" sldId="259"/>
            <ac:spMk id="7" creationId="{018E963E-EC87-932A-8931-6E4E5FA8C003}"/>
          </ac:spMkLst>
        </pc:spChg>
        <pc:graphicFrameChg chg="add mod modGraphic">
          <ac:chgData name="Rohan John" userId="661153fa-1c27-41aa-9cd3-5a258db4a906" providerId="ADAL" clId="{A3EBD8A7-759C-42FC-8F55-7D2D8FAB04FF}" dt="2026-05-14T02:25:42.602" v="770"/>
          <ac:graphicFrameMkLst>
            <pc:docMk/>
            <pc:sldMk cId="3816633887" sldId="259"/>
            <ac:graphicFrameMk id="5" creationId="{4337959D-E5A7-42B7-6415-B8ACA4B732FB}"/>
          </ac:graphicFrameMkLst>
        </pc:graphicFrameChg>
      </pc:sldChg>
      <pc:sldChg chg="modSp mod ord">
        <pc:chgData name="Rohan John" userId="661153fa-1c27-41aa-9cd3-5a258db4a906" providerId="ADAL" clId="{A3EBD8A7-759C-42FC-8F55-7D2D8FAB04FF}" dt="2026-05-14T02:38:53.097" v="1380" actId="20577"/>
        <pc:sldMkLst>
          <pc:docMk/>
          <pc:sldMk cId="2451909520" sldId="273"/>
        </pc:sldMkLst>
        <pc:spChg chg="mod">
          <ac:chgData name="Rohan John" userId="661153fa-1c27-41aa-9cd3-5a258db4a906" providerId="ADAL" clId="{A3EBD8A7-759C-42FC-8F55-7D2D8FAB04FF}" dt="2026-05-14T02:38:53.097" v="1380" actId="20577"/>
          <ac:spMkLst>
            <pc:docMk/>
            <pc:sldMk cId="2451909520" sldId="273"/>
            <ac:spMk id="3" creationId="{40216AD9-8DFE-D1F2-E19F-6CC337BFA40C}"/>
          </ac:spMkLst>
        </pc:spChg>
      </pc:sldChg>
      <pc:sldChg chg="modSp mod">
        <pc:chgData name="Rohan John" userId="661153fa-1c27-41aa-9cd3-5a258db4a906" providerId="ADAL" clId="{A3EBD8A7-759C-42FC-8F55-7D2D8FAB04FF}" dt="2026-05-24T19:26:32.844" v="7585"/>
        <pc:sldMkLst>
          <pc:docMk/>
          <pc:sldMk cId="3000071267" sldId="278"/>
        </pc:sldMkLst>
        <pc:spChg chg="mod">
          <ac:chgData name="Rohan John" userId="661153fa-1c27-41aa-9cd3-5a258db4a906" providerId="ADAL" clId="{A3EBD8A7-759C-42FC-8F55-7D2D8FAB04FF}" dt="2026-05-24T19:26:32.844" v="7585"/>
          <ac:spMkLst>
            <pc:docMk/>
            <pc:sldMk cId="3000071267" sldId="278"/>
            <ac:spMk id="2" creationId="{0973A24F-75B2-0439-9AD1-0AFB9C9625EF}"/>
          </ac:spMkLst>
        </pc:spChg>
        <pc:spChg chg="mod">
          <ac:chgData name="Rohan John" userId="661153fa-1c27-41aa-9cd3-5a258db4a906" providerId="ADAL" clId="{A3EBD8A7-759C-42FC-8F55-7D2D8FAB04FF}" dt="2026-05-18T08:13:13.250" v="1389" actId="403"/>
          <ac:spMkLst>
            <pc:docMk/>
            <pc:sldMk cId="3000071267" sldId="278"/>
            <ac:spMk id="3" creationId="{14AFE29D-F857-9024-F6B8-3E7D13634BFC}"/>
          </ac:spMkLst>
        </pc:spChg>
      </pc:sldChg>
      <pc:sldChg chg="addSp modSp add mod">
        <pc:chgData name="Rohan John" userId="661153fa-1c27-41aa-9cd3-5a258db4a906" providerId="ADAL" clId="{A3EBD8A7-759C-42FC-8F55-7D2D8FAB04FF}" dt="2026-05-14T02:25:37.057" v="769"/>
        <pc:sldMkLst>
          <pc:docMk/>
          <pc:sldMk cId="1621482325" sldId="279"/>
        </pc:sldMkLst>
        <pc:spChg chg="add mod ord">
          <ac:chgData name="Rohan John" userId="661153fa-1c27-41aa-9cd3-5a258db4a906" providerId="ADAL" clId="{A3EBD8A7-759C-42FC-8F55-7D2D8FAB04FF}" dt="2026-05-14T02:10:00.284" v="761" actId="14100"/>
          <ac:spMkLst>
            <pc:docMk/>
            <pc:sldMk cId="1621482325" sldId="279"/>
            <ac:spMk id="3" creationId="{20FE46EE-118D-A97D-904E-AA3AEC633801}"/>
          </ac:spMkLst>
        </pc:spChg>
        <pc:spChg chg="mod">
          <ac:chgData name="Rohan John" userId="661153fa-1c27-41aa-9cd3-5a258db4a906" providerId="ADAL" clId="{A3EBD8A7-759C-42FC-8F55-7D2D8FAB04FF}" dt="2026-05-14T01:57:55.176" v="446" actId="20577"/>
          <ac:spMkLst>
            <pc:docMk/>
            <pc:sldMk cId="1621482325" sldId="279"/>
            <ac:spMk id="7" creationId="{FD4219F5-532B-B2AA-3440-3CED64FCECDE}"/>
          </ac:spMkLst>
        </pc:spChg>
        <pc:graphicFrameChg chg="mod modGraphic">
          <ac:chgData name="Rohan John" userId="661153fa-1c27-41aa-9cd3-5a258db4a906" providerId="ADAL" clId="{A3EBD8A7-759C-42FC-8F55-7D2D8FAB04FF}" dt="2026-05-14T02:25:37.057" v="769"/>
          <ac:graphicFrameMkLst>
            <pc:docMk/>
            <pc:sldMk cId="1621482325" sldId="279"/>
            <ac:graphicFrameMk id="5" creationId="{B430F98F-EC13-A353-6ADF-B3DDB59BD049}"/>
          </ac:graphicFrameMkLst>
        </pc:graphicFrameChg>
      </pc:sldChg>
      <pc:sldChg chg="modSp add mod">
        <pc:chgData name="Rohan John" userId="661153fa-1c27-41aa-9cd3-5a258db4a906" providerId="ADAL" clId="{A3EBD8A7-759C-42FC-8F55-7D2D8FAB04FF}" dt="2026-05-14T02:25:31.065" v="768"/>
        <pc:sldMkLst>
          <pc:docMk/>
          <pc:sldMk cId="491672483" sldId="280"/>
        </pc:sldMkLst>
        <pc:spChg chg="mod">
          <ac:chgData name="Rohan John" userId="661153fa-1c27-41aa-9cd3-5a258db4a906" providerId="ADAL" clId="{A3EBD8A7-759C-42FC-8F55-7D2D8FAB04FF}" dt="2026-05-14T02:09:44.828" v="759" actId="14100"/>
          <ac:spMkLst>
            <pc:docMk/>
            <pc:sldMk cId="491672483" sldId="280"/>
            <ac:spMk id="3" creationId="{1F06E350-415E-1F96-EB59-FEC3500C029B}"/>
          </ac:spMkLst>
        </pc:spChg>
        <pc:spChg chg="mod">
          <ac:chgData name="Rohan John" userId="661153fa-1c27-41aa-9cd3-5a258db4a906" providerId="ADAL" clId="{A3EBD8A7-759C-42FC-8F55-7D2D8FAB04FF}" dt="2026-05-14T01:59:32.977" v="527" actId="20577"/>
          <ac:spMkLst>
            <pc:docMk/>
            <pc:sldMk cId="491672483" sldId="280"/>
            <ac:spMk id="7" creationId="{04291BF2-73A6-B2B2-77FA-7881EB37E69C}"/>
          </ac:spMkLst>
        </pc:spChg>
        <pc:graphicFrameChg chg="mod modGraphic">
          <ac:chgData name="Rohan John" userId="661153fa-1c27-41aa-9cd3-5a258db4a906" providerId="ADAL" clId="{A3EBD8A7-759C-42FC-8F55-7D2D8FAB04FF}" dt="2026-05-14T02:25:31.065" v="768"/>
          <ac:graphicFrameMkLst>
            <pc:docMk/>
            <pc:sldMk cId="491672483" sldId="280"/>
            <ac:graphicFrameMk id="5" creationId="{795FA9AD-9B0D-5595-D285-568C6EC592BD}"/>
          </ac:graphicFrameMkLst>
        </pc:graphicFrameChg>
      </pc:sldChg>
      <pc:sldChg chg="modSp add mod">
        <pc:chgData name="Rohan John" userId="661153fa-1c27-41aa-9cd3-5a258db4a906" providerId="ADAL" clId="{A3EBD8A7-759C-42FC-8F55-7D2D8FAB04FF}" dt="2026-05-14T02:25:26.274" v="767"/>
        <pc:sldMkLst>
          <pc:docMk/>
          <pc:sldMk cId="1047392360" sldId="281"/>
        </pc:sldMkLst>
        <pc:spChg chg="mod">
          <ac:chgData name="Rohan John" userId="661153fa-1c27-41aa-9cd3-5a258db4a906" providerId="ADAL" clId="{A3EBD8A7-759C-42FC-8F55-7D2D8FAB04FF}" dt="2026-05-14T02:09:30.115" v="753" actId="14100"/>
          <ac:spMkLst>
            <pc:docMk/>
            <pc:sldMk cId="1047392360" sldId="281"/>
            <ac:spMk id="3" creationId="{69B8E864-86FF-6B66-22B5-7BF38BE83DB1}"/>
          </ac:spMkLst>
        </pc:spChg>
        <pc:spChg chg="mod">
          <ac:chgData name="Rohan John" userId="661153fa-1c27-41aa-9cd3-5a258db4a906" providerId="ADAL" clId="{A3EBD8A7-759C-42FC-8F55-7D2D8FAB04FF}" dt="2026-05-14T01:59:29.761" v="525" actId="20577"/>
          <ac:spMkLst>
            <pc:docMk/>
            <pc:sldMk cId="1047392360" sldId="281"/>
            <ac:spMk id="7" creationId="{AFB838FD-A1C1-AA85-B896-265060A31BDF}"/>
          </ac:spMkLst>
        </pc:spChg>
        <pc:graphicFrameChg chg="mod modGraphic">
          <ac:chgData name="Rohan John" userId="661153fa-1c27-41aa-9cd3-5a258db4a906" providerId="ADAL" clId="{A3EBD8A7-759C-42FC-8F55-7D2D8FAB04FF}" dt="2026-05-14T02:25:26.274" v="767"/>
          <ac:graphicFrameMkLst>
            <pc:docMk/>
            <pc:sldMk cId="1047392360" sldId="281"/>
            <ac:graphicFrameMk id="5" creationId="{8D208721-4723-F027-A410-DB577E21B023}"/>
          </ac:graphicFrameMkLst>
        </pc:graphicFrameChg>
      </pc:sldChg>
      <pc:sldChg chg="modSp add mod">
        <pc:chgData name="Rohan John" userId="661153fa-1c27-41aa-9cd3-5a258db4a906" providerId="ADAL" clId="{A3EBD8A7-759C-42FC-8F55-7D2D8FAB04FF}" dt="2026-05-14T02:25:21.259" v="766"/>
        <pc:sldMkLst>
          <pc:docMk/>
          <pc:sldMk cId="1575355612" sldId="282"/>
        </pc:sldMkLst>
        <pc:spChg chg="mod">
          <ac:chgData name="Rohan John" userId="661153fa-1c27-41aa-9cd3-5a258db4a906" providerId="ADAL" clId="{A3EBD8A7-759C-42FC-8F55-7D2D8FAB04FF}" dt="2026-05-14T02:09:19.380" v="751" actId="14100"/>
          <ac:spMkLst>
            <pc:docMk/>
            <pc:sldMk cId="1575355612" sldId="282"/>
            <ac:spMk id="3" creationId="{C8CA755C-D440-2A37-7755-EDD343DDF989}"/>
          </ac:spMkLst>
        </pc:spChg>
        <pc:spChg chg="mod">
          <ac:chgData name="Rohan John" userId="661153fa-1c27-41aa-9cd3-5a258db4a906" providerId="ADAL" clId="{A3EBD8A7-759C-42FC-8F55-7D2D8FAB04FF}" dt="2026-05-14T01:59:38.205" v="530" actId="20577"/>
          <ac:spMkLst>
            <pc:docMk/>
            <pc:sldMk cId="1575355612" sldId="282"/>
            <ac:spMk id="7" creationId="{D3D0AA0E-6A7B-9770-F8B0-D8856131D16D}"/>
          </ac:spMkLst>
        </pc:spChg>
        <pc:graphicFrameChg chg="mod modGraphic">
          <ac:chgData name="Rohan John" userId="661153fa-1c27-41aa-9cd3-5a258db4a906" providerId="ADAL" clId="{A3EBD8A7-759C-42FC-8F55-7D2D8FAB04FF}" dt="2026-05-14T02:25:21.259" v="766"/>
          <ac:graphicFrameMkLst>
            <pc:docMk/>
            <pc:sldMk cId="1575355612" sldId="282"/>
            <ac:graphicFrameMk id="5" creationId="{A4692AF8-9CBA-E963-8CA2-07928066C3DE}"/>
          </ac:graphicFrameMkLst>
        </pc:graphicFrameChg>
      </pc:sldChg>
      <pc:sldChg chg="modSp add mod">
        <pc:chgData name="Rohan John" userId="661153fa-1c27-41aa-9cd3-5a258db4a906" providerId="ADAL" clId="{A3EBD8A7-759C-42FC-8F55-7D2D8FAB04FF}" dt="2026-05-14T02:25:15.102" v="765"/>
        <pc:sldMkLst>
          <pc:docMk/>
          <pc:sldMk cId="776822957" sldId="283"/>
        </pc:sldMkLst>
        <pc:spChg chg="mod">
          <ac:chgData name="Rohan John" userId="661153fa-1c27-41aa-9cd3-5a258db4a906" providerId="ADAL" clId="{A3EBD8A7-759C-42FC-8F55-7D2D8FAB04FF}" dt="2026-05-14T02:07:58.076" v="749" actId="14100"/>
          <ac:spMkLst>
            <pc:docMk/>
            <pc:sldMk cId="776822957" sldId="283"/>
            <ac:spMk id="3" creationId="{E85E2407-8E6B-8E8E-760D-5C204499CE23}"/>
          </ac:spMkLst>
        </pc:spChg>
        <pc:spChg chg="mod">
          <ac:chgData name="Rohan John" userId="661153fa-1c27-41aa-9cd3-5a258db4a906" providerId="ADAL" clId="{A3EBD8A7-759C-42FC-8F55-7D2D8FAB04FF}" dt="2026-05-14T01:59:52.083" v="557" actId="20577"/>
          <ac:spMkLst>
            <pc:docMk/>
            <pc:sldMk cId="776822957" sldId="283"/>
            <ac:spMk id="7" creationId="{F6704296-AE68-B1B5-62E9-1085139C5DFC}"/>
          </ac:spMkLst>
        </pc:spChg>
        <pc:graphicFrameChg chg="mod modGraphic">
          <ac:chgData name="Rohan John" userId="661153fa-1c27-41aa-9cd3-5a258db4a906" providerId="ADAL" clId="{A3EBD8A7-759C-42FC-8F55-7D2D8FAB04FF}" dt="2026-05-14T02:25:15.102" v="765"/>
          <ac:graphicFrameMkLst>
            <pc:docMk/>
            <pc:sldMk cId="776822957" sldId="283"/>
            <ac:graphicFrameMk id="5" creationId="{57E2D819-0401-9629-492C-B7BDF2EC4FC5}"/>
          </ac:graphicFrameMkLst>
        </pc:graphicFrameChg>
      </pc:sldChg>
      <pc:sldChg chg="modSp add mod">
        <pc:chgData name="Rohan John" userId="661153fa-1c27-41aa-9cd3-5a258db4a906" providerId="ADAL" clId="{A3EBD8A7-759C-42FC-8F55-7D2D8FAB04FF}" dt="2026-05-14T02:25:08.224" v="764"/>
        <pc:sldMkLst>
          <pc:docMk/>
          <pc:sldMk cId="2029653548" sldId="284"/>
        </pc:sldMkLst>
        <pc:spChg chg="mod">
          <ac:chgData name="Rohan John" userId="661153fa-1c27-41aa-9cd3-5a258db4a906" providerId="ADAL" clId="{A3EBD8A7-759C-42FC-8F55-7D2D8FAB04FF}" dt="2026-05-14T02:07:43.685" v="747" actId="14100"/>
          <ac:spMkLst>
            <pc:docMk/>
            <pc:sldMk cId="2029653548" sldId="284"/>
            <ac:spMk id="3" creationId="{DB164346-1504-79FC-6DF3-DCA59997ECCF}"/>
          </ac:spMkLst>
        </pc:spChg>
        <pc:spChg chg="mod">
          <ac:chgData name="Rohan John" userId="661153fa-1c27-41aa-9cd3-5a258db4a906" providerId="ADAL" clId="{A3EBD8A7-759C-42FC-8F55-7D2D8FAB04FF}" dt="2026-05-14T02:00:05.829" v="586" actId="20577"/>
          <ac:spMkLst>
            <pc:docMk/>
            <pc:sldMk cId="2029653548" sldId="284"/>
            <ac:spMk id="7" creationId="{6A91FADB-ACBA-5695-0482-5517DC08EB1F}"/>
          </ac:spMkLst>
        </pc:spChg>
        <pc:graphicFrameChg chg="mod modGraphic">
          <ac:chgData name="Rohan John" userId="661153fa-1c27-41aa-9cd3-5a258db4a906" providerId="ADAL" clId="{A3EBD8A7-759C-42FC-8F55-7D2D8FAB04FF}" dt="2026-05-14T02:25:08.224" v="764"/>
          <ac:graphicFrameMkLst>
            <pc:docMk/>
            <pc:sldMk cId="2029653548" sldId="284"/>
            <ac:graphicFrameMk id="5" creationId="{F4C0177C-8402-A55A-E7BC-C1DDBC3BE43B}"/>
          </ac:graphicFrameMkLst>
        </pc:graphicFrameChg>
      </pc:sldChg>
      <pc:sldChg chg="modSp add mod">
        <pc:chgData name="Rohan John" userId="661153fa-1c27-41aa-9cd3-5a258db4a906" providerId="ADAL" clId="{A3EBD8A7-759C-42FC-8F55-7D2D8FAB04FF}" dt="2026-05-14T02:24:59.291" v="763"/>
        <pc:sldMkLst>
          <pc:docMk/>
          <pc:sldMk cId="276041750" sldId="285"/>
        </pc:sldMkLst>
        <pc:spChg chg="mod">
          <ac:chgData name="Rohan John" userId="661153fa-1c27-41aa-9cd3-5a258db4a906" providerId="ADAL" clId="{A3EBD8A7-759C-42FC-8F55-7D2D8FAB04FF}" dt="2026-05-14T02:07:25.365" v="744" actId="14100"/>
          <ac:spMkLst>
            <pc:docMk/>
            <pc:sldMk cId="276041750" sldId="285"/>
            <ac:spMk id="3" creationId="{0643808C-93A4-5AED-A0C4-9B0A4B3A389B}"/>
          </ac:spMkLst>
        </pc:spChg>
        <pc:spChg chg="mod">
          <ac:chgData name="Rohan John" userId="661153fa-1c27-41aa-9cd3-5a258db4a906" providerId="ADAL" clId="{A3EBD8A7-759C-42FC-8F55-7D2D8FAB04FF}" dt="2026-05-14T02:00:18.466" v="614" actId="20577"/>
          <ac:spMkLst>
            <pc:docMk/>
            <pc:sldMk cId="276041750" sldId="285"/>
            <ac:spMk id="7" creationId="{55A08773-36D6-119D-D99D-284C272E62CD}"/>
          </ac:spMkLst>
        </pc:spChg>
        <pc:graphicFrameChg chg="mod modGraphic">
          <ac:chgData name="Rohan John" userId="661153fa-1c27-41aa-9cd3-5a258db4a906" providerId="ADAL" clId="{A3EBD8A7-759C-42FC-8F55-7D2D8FAB04FF}" dt="2026-05-14T02:24:59.291" v="763"/>
          <ac:graphicFrameMkLst>
            <pc:docMk/>
            <pc:sldMk cId="276041750" sldId="285"/>
            <ac:graphicFrameMk id="5" creationId="{DD687AB9-69C2-28C5-B04B-7BC300603BBC}"/>
          </ac:graphicFrameMkLst>
        </pc:graphicFrameChg>
      </pc:sldChg>
      <pc:sldChg chg="addSp delSp modSp add mod">
        <pc:chgData name="Rohan John" userId="661153fa-1c27-41aa-9cd3-5a258db4a906" providerId="ADAL" clId="{A3EBD8A7-759C-42FC-8F55-7D2D8FAB04FF}" dt="2026-05-24T20:24:55.658" v="8637"/>
        <pc:sldMkLst>
          <pc:docMk/>
          <pc:sldMk cId="3095510053" sldId="292"/>
        </pc:sldMkLst>
        <pc:spChg chg="add mod">
          <ac:chgData name="Rohan John" userId="661153fa-1c27-41aa-9cd3-5a258db4a906" providerId="ADAL" clId="{A3EBD8A7-759C-42FC-8F55-7D2D8FAB04FF}" dt="2026-05-24T20:24:55.658" v="8637"/>
          <ac:spMkLst>
            <pc:docMk/>
            <pc:sldMk cId="3095510053" sldId="292"/>
            <ac:spMk id="4" creationId="{3C17A1CE-A7F8-7978-2968-033906BBB755}"/>
          </ac:spMkLst>
        </pc:spChg>
        <pc:spChg chg="add mod">
          <ac:chgData name="Rohan John" userId="661153fa-1c27-41aa-9cd3-5a258db4a906" providerId="ADAL" clId="{A3EBD8A7-759C-42FC-8F55-7D2D8FAB04FF}" dt="2026-05-24T20:16:14.350" v="8377" actId="404"/>
          <ac:spMkLst>
            <pc:docMk/>
            <pc:sldMk cId="3095510053" sldId="292"/>
            <ac:spMk id="5" creationId="{ECFAB551-3D67-9023-17FC-0C16F22146EC}"/>
          </ac:spMkLst>
        </pc:spChg>
        <pc:spChg chg="add mod">
          <ac:chgData name="Rohan John" userId="661153fa-1c27-41aa-9cd3-5a258db4a906" providerId="ADAL" clId="{A3EBD8A7-759C-42FC-8F55-7D2D8FAB04FF}" dt="2026-05-24T20:16:06.902" v="8375" actId="404"/>
          <ac:spMkLst>
            <pc:docMk/>
            <pc:sldMk cId="3095510053" sldId="292"/>
            <ac:spMk id="6" creationId="{5D8C1353-4324-DCB5-FBC4-517D67E8496A}"/>
          </ac:spMkLst>
        </pc:spChg>
        <pc:spChg chg="add mod">
          <ac:chgData name="Rohan John" userId="661153fa-1c27-41aa-9cd3-5a258db4a906" providerId="ADAL" clId="{A3EBD8A7-759C-42FC-8F55-7D2D8FAB04FF}" dt="2026-05-24T20:24:37.552" v="8635" actId="313"/>
          <ac:spMkLst>
            <pc:docMk/>
            <pc:sldMk cId="3095510053" sldId="292"/>
            <ac:spMk id="7" creationId="{C4AB5990-66CB-F56E-EF69-C16A10304C59}"/>
          </ac:spMkLst>
        </pc:spChg>
        <pc:spChg chg="add mod">
          <ac:chgData name="Rohan John" userId="661153fa-1c27-41aa-9cd3-5a258db4a906" providerId="ADAL" clId="{A3EBD8A7-759C-42FC-8F55-7D2D8FAB04FF}" dt="2026-05-24T20:24:55.658" v="8637"/>
          <ac:spMkLst>
            <pc:docMk/>
            <pc:sldMk cId="3095510053" sldId="292"/>
            <ac:spMk id="8" creationId="{8565A351-7A8F-8CFB-BE63-415D5E82E957}"/>
          </ac:spMkLst>
        </pc:spChg>
        <pc:spChg chg="add mod">
          <ac:chgData name="Rohan John" userId="661153fa-1c27-41aa-9cd3-5a258db4a906" providerId="ADAL" clId="{A3EBD8A7-759C-42FC-8F55-7D2D8FAB04FF}" dt="2026-05-19T10:57:35.505" v="5117" actId="554"/>
          <ac:spMkLst>
            <pc:docMk/>
            <pc:sldMk cId="3095510053" sldId="292"/>
            <ac:spMk id="9" creationId="{55AF3EDC-1275-ECDA-5717-18FE5B493C99}"/>
          </ac:spMkLst>
        </pc:spChg>
        <pc:spChg chg="add mod">
          <ac:chgData name="Rohan John" userId="661153fa-1c27-41aa-9cd3-5a258db4a906" providerId="ADAL" clId="{A3EBD8A7-759C-42FC-8F55-7D2D8FAB04FF}" dt="2026-05-19T10:57:42.724" v="5118" actId="554"/>
          <ac:spMkLst>
            <pc:docMk/>
            <pc:sldMk cId="3095510053" sldId="292"/>
            <ac:spMk id="10" creationId="{31F654FE-651D-4992-ACC2-04E7DED06B1F}"/>
          </ac:spMkLst>
        </pc:spChg>
        <pc:spChg chg="add mod">
          <ac:chgData name="Rohan John" userId="661153fa-1c27-41aa-9cd3-5a258db4a906" providerId="ADAL" clId="{A3EBD8A7-759C-42FC-8F55-7D2D8FAB04FF}" dt="2026-05-19T10:57:48.460" v="5119" actId="554"/>
          <ac:spMkLst>
            <pc:docMk/>
            <pc:sldMk cId="3095510053" sldId="292"/>
            <ac:spMk id="11" creationId="{630848CB-7A79-E75F-07C6-42BF30F3FEC3}"/>
          </ac:spMkLst>
        </pc:spChg>
        <pc:spChg chg="add mod">
          <ac:chgData name="Rohan John" userId="661153fa-1c27-41aa-9cd3-5a258db4a906" providerId="ADAL" clId="{A3EBD8A7-759C-42FC-8F55-7D2D8FAB04FF}" dt="2026-05-19T10:57:53.085" v="5120" actId="554"/>
          <ac:spMkLst>
            <pc:docMk/>
            <pc:sldMk cId="3095510053" sldId="292"/>
            <ac:spMk id="12" creationId="{C49986F8-E7F9-0636-1043-454FC4DDC3BE}"/>
          </ac:spMkLst>
        </pc:spChg>
        <pc:spChg chg="mod">
          <ac:chgData name="Rohan John" userId="661153fa-1c27-41aa-9cd3-5a258db4a906" providerId="ADAL" clId="{A3EBD8A7-759C-42FC-8F55-7D2D8FAB04FF}" dt="2026-05-14T02:30:26.247" v="829" actId="20577"/>
          <ac:spMkLst>
            <pc:docMk/>
            <pc:sldMk cId="3095510053" sldId="292"/>
            <ac:spMk id="13" creationId="{FC9EF8DB-0EFE-C0F8-88CA-740DB5010123}"/>
          </ac:spMkLst>
        </pc:spChg>
        <pc:spChg chg="add mod">
          <ac:chgData name="Rohan John" userId="661153fa-1c27-41aa-9cd3-5a258db4a906" providerId="ADAL" clId="{A3EBD8A7-759C-42FC-8F55-7D2D8FAB04FF}" dt="2026-05-19T10:57:58.230" v="5121" actId="554"/>
          <ac:spMkLst>
            <pc:docMk/>
            <pc:sldMk cId="3095510053" sldId="292"/>
            <ac:spMk id="16" creationId="{D7B2BB76-D763-F0DE-ED84-B3E495766A8D}"/>
          </ac:spMkLst>
        </pc:spChg>
        <pc:spChg chg="add mod">
          <ac:chgData name="Rohan John" userId="661153fa-1c27-41aa-9cd3-5a258db4a906" providerId="ADAL" clId="{A3EBD8A7-759C-42FC-8F55-7D2D8FAB04FF}" dt="2026-05-19T11:02:16.226" v="5181" actId="478"/>
          <ac:spMkLst>
            <pc:docMk/>
            <pc:sldMk cId="3095510053" sldId="292"/>
            <ac:spMk id="18" creationId="{99A62A78-D58D-EC28-CEA2-B38A715F6B97}"/>
          </ac:spMkLst>
        </pc:spChg>
      </pc:sldChg>
      <pc:sldChg chg="modSp add mod modNotesTx">
        <pc:chgData name="Rohan John" userId="661153fa-1c27-41aa-9cd3-5a258db4a906" providerId="ADAL" clId="{A3EBD8A7-759C-42FC-8F55-7D2D8FAB04FF}" dt="2026-05-24T20:25:55.623" v="8656" actId="313"/>
        <pc:sldMkLst>
          <pc:docMk/>
          <pc:sldMk cId="3829218957" sldId="293"/>
        </pc:sldMkLst>
        <pc:spChg chg="mod">
          <ac:chgData name="Rohan John" userId="661153fa-1c27-41aa-9cd3-5a258db4a906" providerId="ADAL" clId="{A3EBD8A7-759C-42FC-8F55-7D2D8FAB04FF}" dt="2026-05-14T02:38:20.917" v="1377" actId="20577"/>
          <ac:spMkLst>
            <pc:docMk/>
            <pc:sldMk cId="3829218957" sldId="293"/>
            <ac:spMk id="13" creationId="{089BD64B-BF85-295D-44E7-8234DCEB92B4}"/>
          </ac:spMkLst>
        </pc:spChg>
        <pc:spChg chg="mod">
          <ac:chgData name="Rohan John" userId="661153fa-1c27-41aa-9cd3-5a258db4a906" providerId="ADAL" clId="{A3EBD8A7-759C-42FC-8F55-7D2D8FAB04FF}" dt="2026-05-14T02:37:33.217" v="1287" actId="20577"/>
          <ac:spMkLst>
            <pc:docMk/>
            <pc:sldMk cId="3829218957" sldId="293"/>
            <ac:spMk id="14" creationId="{07313413-5CE6-437D-DCB9-D401B5EF56C4}"/>
          </ac:spMkLst>
        </pc:spChg>
        <pc:spChg chg="mod">
          <ac:chgData name="Rohan John" userId="661153fa-1c27-41aa-9cd3-5a258db4a906" providerId="ADAL" clId="{A3EBD8A7-759C-42FC-8F55-7D2D8FAB04FF}" dt="2026-05-24T20:25:55.623" v="8656" actId="313"/>
          <ac:spMkLst>
            <pc:docMk/>
            <pc:sldMk cId="3829218957" sldId="293"/>
            <ac:spMk id="15" creationId="{C596B61F-934F-D1F1-D527-8452D9BF746D}"/>
          </ac:spMkLst>
        </pc:spChg>
      </pc:sldChg>
      <pc:sldChg chg="addSp modSp add mod modNotesTx">
        <pc:chgData name="Rohan John" userId="661153fa-1c27-41aa-9cd3-5a258db4a906" providerId="ADAL" clId="{A3EBD8A7-759C-42FC-8F55-7D2D8FAB04FF}" dt="2026-05-24T20:24:55.658" v="8637"/>
        <pc:sldMkLst>
          <pc:docMk/>
          <pc:sldMk cId="16769130" sldId="294"/>
        </pc:sldMkLst>
        <pc:spChg chg="add mod">
          <ac:chgData name="Rohan John" userId="661153fa-1c27-41aa-9cd3-5a258db4a906" providerId="ADAL" clId="{A3EBD8A7-759C-42FC-8F55-7D2D8FAB04FF}" dt="2026-05-19T11:47:50.158" v="5786" actId="207"/>
          <ac:spMkLst>
            <pc:docMk/>
            <pc:sldMk cId="16769130" sldId="294"/>
            <ac:spMk id="2" creationId="{4942ACD0-3C24-9939-6C14-6B016A3ABDF1}"/>
          </ac:spMkLst>
        </pc:spChg>
        <pc:spChg chg="add mod">
          <ac:chgData name="Rohan John" userId="661153fa-1c27-41aa-9cd3-5a258db4a906" providerId="ADAL" clId="{A3EBD8A7-759C-42FC-8F55-7D2D8FAB04FF}" dt="2026-05-19T11:47:50.158" v="5786" actId="207"/>
          <ac:spMkLst>
            <pc:docMk/>
            <pc:sldMk cId="16769130" sldId="294"/>
            <ac:spMk id="3" creationId="{DB8F04AD-31EF-96DD-6A45-65126B25DA45}"/>
          </ac:spMkLst>
        </pc:spChg>
        <pc:spChg chg="add mod">
          <ac:chgData name="Rohan John" userId="661153fa-1c27-41aa-9cd3-5a258db4a906" providerId="ADAL" clId="{A3EBD8A7-759C-42FC-8F55-7D2D8FAB04FF}" dt="2026-05-19T11:47:50.158" v="5786" actId="207"/>
          <ac:spMkLst>
            <pc:docMk/>
            <pc:sldMk cId="16769130" sldId="294"/>
            <ac:spMk id="4" creationId="{2947FEF7-3CCD-9181-B6A0-87A98F5AC611}"/>
          </ac:spMkLst>
        </pc:spChg>
        <pc:spChg chg="add mod">
          <ac:chgData name="Rohan John" userId="661153fa-1c27-41aa-9cd3-5a258db4a906" providerId="ADAL" clId="{A3EBD8A7-759C-42FC-8F55-7D2D8FAB04FF}" dt="2026-05-19T11:46:25.674" v="5759" actId="2085"/>
          <ac:spMkLst>
            <pc:docMk/>
            <pc:sldMk cId="16769130" sldId="294"/>
            <ac:spMk id="5" creationId="{ED8CD64A-20A5-8DCB-D7AF-F455F896D097}"/>
          </ac:spMkLst>
        </pc:spChg>
        <pc:spChg chg="add mod">
          <ac:chgData name="Rohan John" userId="661153fa-1c27-41aa-9cd3-5a258db4a906" providerId="ADAL" clId="{A3EBD8A7-759C-42FC-8F55-7D2D8FAB04FF}" dt="2026-05-19T11:48:00.322" v="5788" actId="2085"/>
          <ac:spMkLst>
            <pc:docMk/>
            <pc:sldMk cId="16769130" sldId="294"/>
            <ac:spMk id="6" creationId="{1ABC9FEB-3B88-4E32-259E-45EE2DE0775B}"/>
          </ac:spMkLst>
        </pc:spChg>
        <pc:spChg chg="add mod">
          <ac:chgData name="Rohan John" userId="661153fa-1c27-41aa-9cd3-5a258db4a906" providerId="ADAL" clId="{A3EBD8A7-759C-42FC-8F55-7D2D8FAB04FF}" dt="2026-05-19T11:48:00.322" v="5788" actId="2085"/>
          <ac:spMkLst>
            <pc:docMk/>
            <pc:sldMk cId="16769130" sldId="294"/>
            <ac:spMk id="7" creationId="{71AC6091-B414-2460-856D-9DEB8646C64D}"/>
          </ac:spMkLst>
        </pc:spChg>
        <pc:spChg chg="add mod">
          <ac:chgData name="Rohan John" userId="661153fa-1c27-41aa-9cd3-5a258db4a906" providerId="ADAL" clId="{A3EBD8A7-759C-42FC-8F55-7D2D8FAB04FF}" dt="2026-05-19T11:48:00.322" v="5788" actId="2085"/>
          <ac:spMkLst>
            <pc:docMk/>
            <pc:sldMk cId="16769130" sldId="294"/>
            <ac:spMk id="8" creationId="{2A3DE2A8-39A7-3E28-9958-12F1A6B4F651}"/>
          </ac:spMkLst>
        </pc:spChg>
        <pc:spChg chg="mod">
          <ac:chgData name="Rohan John" userId="661153fa-1c27-41aa-9cd3-5a258db4a906" providerId="ADAL" clId="{A3EBD8A7-759C-42FC-8F55-7D2D8FAB04FF}" dt="2026-05-14T02:36:20.912" v="1214" actId="20577"/>
          <ac:spMkLst>
            <pc:docMk/>
            <pc:sldMk cId="16769130" sldId="294"/>
            <ac:spMk id="13" creationId="{F809A621-104F-2334-8CC9-0D80ADD14170}"/>
          </ac:spMkLst>
        </pc:spChg>
        <pc:spChg chg="mod">
          <ac:chgData name="Rohan John" userId="661153fa-1c27-41aa-9cd3-5a258db4a906" providerId="ADAL" clId="{A3EBD8A7-759C-42FC-8F55-7D2D8FAB04FF}" dt="2026-05-14T02:36:24.472" v="1215" actId="6549"/>
          <ac:spMkLst>
            <pc:docMk/>
            <pc:sldMk cId="16769130" sldId="294"/>
            <ac:spMk id="14" creationId="{017EECE4-BA1E-9533-D26B-8FA7EE807695}"/>
          </ac:spMkLst>
        </pc:spChg>
        <pc:spChg chg="mod">
          <ac:chgData name="Rohan John" userId="661153fa-1c27-41aa-9cd3-5a258db4a906" providerId="ADAL" clId="{A3EBD8A7-759C-42FC-8F55-7D2D8FAB04FF}" dt="2026-05-24T20:24:55.658" v="8637"/>
          <ac:spMkLst>
            <pc:docMk/>
            <pc:sldMk cId="16769130" sldId="294"/>
            <ac:spMk id="15" creationId="{8FAF602B-9486-CBFB-B551-694451E2087F}"/>
          </ac:spMkLst>
        </pc:spChg>
      </pc:sldChg>
      <pc:sldChg chg="addSp delSp modSp add mod">
        <pc:chgData name="Rohan John" userId="661153fa-1c27-41aa-9cd3-5a258db4a906" providerId="ADAL" clId="{A3EBD8A7-759C-42FC-8F55-7D2D8FAB04FF}" dt="2026-05-24T20:25:54.999" v="8655" actId="313"/>
        <pc:sldMkLst>
          <pc:docMk/>
          <pc:sldMk cId="2452804125" sldId="295"/>
        </pc:sldMkLst>
        <pc:spChg chg="mod">
          <ac:chgData name="Rohan John" userId="661153fa-1c27-41aa-9cd3-5a258db4a906" providerId="ADAL" clId="{A3EBD8A7-759C-42FC-8F55-7D2D8FAB04FF}" dt="2026-05-19T09:04:24.150" v="4823" actId="20577"/>
          <ac:spMkLst>
            <pc:docMk/>
            <pc:sldMk cId="2452804125" sldId="295"/>
            <ac:spMk id="13" creationId="{E5578AE0-76F6-D81A-B32B-D70292434748}"/>
          </ac:spMkLst>
        </pc:spChg>
        <pc:spChg chg="mod">
          <ac:chgData name="Rohan John" userId="661153fa-1c27-41aa-9cd3-5a258db4a906" providerId="ADAL" clId="{A3EBD8A7-759C-42FC-8F55-7D2D8FAB04FF}" dt="2026-05-24T20:25:54.999" v="8655" actId="313"/>
          <ac:spMkLst>
            <pc:docMk/>
            <pc:sldMk cId="2452804125" sldId="295"/>
            <ac:spMk id="15" creationId="{B13E5512-FBE7-9CB2-BA68-096092AD9812}"/>
          </ac:spMkLst>
        </pc:spChg>
        <pc:picChg chg="add mod modCrop">
          <ac:chgData name="Rohan John" userId="661153fa-1c27-41aa-9cd3-5a258db4a906" providerId="ADAL" clId="{A3EBD8A7-759C-42FC-8F55-7D2D8FAB04FF}" dt="2026-05-19T11:59:40.507" v="6078" actId="14100"/>
          <ac:picMkLst>
            <pc:docMk/>
            <pc:sldMk cId="2452804125" sldId="295"/>
            <ac:picMk id="4" creationId="{44C5BDE3-86E7-4B73-703E-783EE8005F4A}"/>
          </ac:picMkLst>
        </pc:picChg>
      </pc:sldChg>
      <pc:sldChg chg="addSp delSp modSp add mod modNotesTx">
        <pc:chgData name="Rohan John" userId="661153fa-1c27-41aa-9cd3-5a258db4a906" providerId="ADAL" clId="{A3EBD8A7-759C-42FC-8F55-7D2D8FAB04FF}" dt="2026-05-24T20:25:53.510" v="8653" actId="313"/>
        <pc:sldMkLst>
          <pc:docMk/>
          <pc:sldMk cId="1706489972" sldId="296"/>
        </pc:sldMkLst>
        <pc:spChg chg="add mod">
          <ac:chgData name="Rohan John" userId="661153fa-1c27-41aa-9cd3-5a258db4a906" providerId="ADAL" clId="{A3EBD8A7-759C-42FC-8F55-7D2D8FAB04FF}" dt="2026-05-19T12:00:29.752" v="6115" actId="1035"/>
          <ac:spMkLst>
            <pc:docMk/>
            <pc:sldMk cId="1706489972" sldId="296"/>
            <ac:spMk id="4" creationId="{3FAA8996-C20C-7101-1EAE-7638C74A369E}"/>
          </ac:spMkLst>
        </pc:spChg>
        <pc:spChg chg="add mod">
          <ac:chgData name="Rohan John" userId="661153fa-1c27-41aa-9cd3-5a258db4a906" providerId="ADAL" clId="{A3EBD8A7-759C-42FC-8F55-7D2D8FAB04FF}" dt="2026-05-24T20:25:53.510" v="8653" actId="313"/>
          <ac:spMkLst>
            <pc:docMk/>
            <pc:sldMk cId="1706489972" sldId="296"/>
            <ac:spMk id="5" creationId="{92AF8AAE-E541-7FBF-B731-CD79D4E802B2}"/>
          </ac:spMkLst>
        </pc:spChg>
        <pc:spChg chg="add mod">
          <ac:chgData name="Rohan John" userId="661153fa-1c27-41aa-9cd3-5a258db4a906" providerId="ADAL" clId="{A3EBD8A7-759C-42FC-8F55-7D2D8FAB04FF}" dt="2026-05-19T12:00:29.752" v="6115" actId="1035"/>
          <ac:spMkLst>
            <pc:docMk/>
            <pc:sldMk cId="1706489972" sldId="296"/>
            <ac:spMk id="6" creationId="{362E4A9B-33C2-9F43-771B-9F135885EA0E}"/>
          </ac:spMkLst>
        </pc:spChg>
        <pc:spChg chg="add mod">
          <ac:chgData name="Rohan John" userId="661153fa-1c27-41aa-9cd3-5a258db4a906" providerId="ADAL" clId="{A3EBD8A7-759C-42FC-8F55-7D2D8FAB04FF}" dt="2026-05-24T20:25:52.090" v="8651" actId="313"/>
          <ac:spMkLst>
            <pc:docMk/>
            <pc:sldMk cId="1706489972" sldId="296"/>
            <ac:spMk id="7" creationId="{1D688F67-7267-3C52-8ED5-8FABE30AA700}"/>
          </ac:spMkLst>
        </pc:spChg>
        <pc:spChg chg="add mod">
          <ac:chgData name="Rohan John" userId="661153fa-1c27-41aa-9cd3-5a258db4a906" providerId="ADAL" clId="{A3EBD8A7-759C-42FC-8F55-7D2D8FAB04FF}" dt="2026-05-19T12:00:29.752" v="6115" actId="1035"/>
          <ac:spMkLst>
            <pc:docMk/>
            <pc:sldMk cId="1706489972" sldId="296"/>
            <ac:spMk id="8" creationId="{8862F5B9-D4A4-371C-5102-590096B477FF}"/>
          </ac:spMkLst>
        </pc:spChg>
        <pc:spChg chg="add mod">
          <ac:chgData name="Rohan John" userId="661153fa-1c27-41aa-9cd3-5a258db4a906" providerId="ADAL" clId="{A3EBD8A7-759C-42FC-8F55-7D2D8FAB04FF}" dt="2026-05-24T20:24:32.733" v="8632" actId="313"/>
          <ac:spMkLst>
            <pc:docMk/>
            <pc:sldMk cId="1706489972" sldId="296"/>
            <ac:spMk id="9" creationId="{5133119C-5FA8-47E7-C70A-5B5FF40B85AA}"/>
          </ac:spMkLst>
        </pc:spChg>
        <pc:spChg chg="add mod">
          <ac:chgData name="Rohan John" userId="661153fa-1c27-41aa-9cd3-5a258db4a906" providerId="ADAL" clId="{A3EBD8A7-759C-42FC-8F55-7D2D8FAB04FF}" dt="2026-05-19T11:35:55.677" v="5600" actId="478"/>
          <ac:spMkLst>
            <pc:docMk/>
            <pc:sldMk cId="1706489972" sldId="296"/>
            <ac:spMk id="11" creationId="{91F04BD2-82B7-BF89-49D1-E4D1EECCF42B}"/>
          </ac:spMkLst>
        </pc:spChg>
        <pc:spChg chg="add mod">
          <ac:chgData name="Rohan John" userId="661153fa-1c27-41aa-9cd3-5a258db4a906" providerId="ADAL" clId="{A3EBD8A7-759C-42FC-8F55-7D2D8FAB04FF}" dt="2026-05-19T12:00:33.500" v="6129" actId="1036"/>
          <ac:spMkLst>
            <pc:docMk/>
            <pc:sldMk cId="1706489972" sldId="296"/>
            <ac:spMk id="12" creationId="{C3027B7F-1B14-06AC-A627-3F9C3A06E472}"/>
          </ac:spMkLst>
        </pc:spChg>
        <pc:spChg chg="mod">
          <ac:chgData name="Rohan John" userId="661153fa-1c27-41aa-9cd3-5a258db4a906" providerId="ADAL" clId="{A3EBD8A7-759C-42FC-8F55-7D2D8FAB04FF}" dt="2026-05-14T02:34:25.882" v="1066" actId="20577"/>
          <ac:spMkLst>
            <pc:docMk/>
            <pc:sldMk cId="1706489972" sldId="296"/>
            <ac:spMk id="13" creationId="{E1B37E36-FA6C-DA64-A231-4369AFD36FEE}"/>
          </ac:spMkLst>
        </pc:spChg>
      </pc:sldChg>
      <pc:sldChg chg="addSp delSp modSp add mod modCm modNotes modNotesTx">
        <pc:chgData name="Rohan John" userId="661153fa-1c27-41aa-9cd3-5a258db4a906" providerId="ADAL" clId="{A3EBD8A7-759C-42FC-8F55-7D2D8FAB04FF}" dt="2026-05-24T20:25:51.692" v="8650" actId="313"/>
        <pc:sldMkLst>
          <pc:docMk/>
          <pc:sldMk cId="2186313004" sldId="297"/>
        </pc:sldMkLst>
        <pc:spChg chg="add mod ord">
          <ac:chgData name="Rohan John" userId="661153fa-1c27-41aa-9cd3-5a258db4a906" providerId="ADAL" clId="{A3EBD8A7-759C-42FC-8F55-7D2D8FAB04FF}" dt="2026-05-24T20:24:55.658" v="8637"/>
          <ac:spMkLst>
            <pc:docMk/>
            <pc:sldMk cId="2186313004" sldId="297"/>
            <ac:spMk id="4" creationId="{9A682B81-89E5-0F37-1751-7367DCBE8BC8}"/>
          </ac:spMkLst>
        </pc:spChg>
        <pc:spChg chg="add mod">
          <ac:chgData name="Rohan John" userId="661153fa-1c27-41aa-9cd3-5a258db4a906" providerId="ADAL" clId="{A3EBD8A7-759C-42FC-8F55-7D2D8FAB04FF}" dt="2026-05-19T12:10:44.451" v="6271" actId="114"/>
          <ac:spMkLst>
            <pc:docMk/>
            <pc:sldMk cId="2186313004" sldId="297"/>
            <ac:spMk id="7" creationId="{716E10D5-592A-E856-FD79-3B862195B665}"/>
          </ac:spMkLst>
        </pc:spChg>
        <pc:spChg chg="mod">
          <ac:chgData name="Rohan John" userId="661153fa-1c27-41aa-9cd3-5a258db4a906" providerId="ADAL" clId="{A3EBD8A7-759C-42FC-8F55-7D2D8FAB04FF}" dt="2026-05-19T09:04:16.795" v="4822" actId="20577"/>
          <ac:spMkLst>
            <pc:docMk/>
            <pc:sldMk cId="2186313004" sldId="297"/>
            <ac:spMk id="13" creationId="{01844680-A4C7-9ECA-31F0-B6B1AFDE334F}"/>
          </ac:spMkLst>
        </pc:spChg>
        <pc:spChg chg="mod">
          <ac:chgData name="Rohan John" userId="661153fa-1c27-41aa-9cd3-5a258db4a906" providerId="ADAL" clId="{A3EBD8A7-759C-42FC-8F55-7D2D8FAB04FF}" dt="2026-05-24T20:25:51.692" v="8650" actId="313"/>
          <ac:spMkLst>
            <pc:docMk/>
            <pc:sldMk cId="2186313004" sldId="297"/>
            <ac:spMk id="15" creationId="{F34533D4-F1E9-AA4D-DFE3-F51FB3AFF840}"/>
          </ac:spMkLst>
        </pc:spChg>
        <pc:graphicFrameChg chg="add mod modGraphic">
          <ac:chgData name="Rohan John" userId="661153fa-1c27-41aa-9cd3-5a258db4a906" providerId="ADAL" clId="{A3EBD8A7-759C-42FC-8F55-7D2D8FAB04FF}" dt="2026-05-24T19:35:17.305" v="7701" actId="20577"/>
          <ac:graphicFrameMkLst>
            <pc:docMk/>
            <pc:sldMk cId="2186313004" sldId="297"/>
            <ac:graphicFrameMk id="3" creationId="{038B160A-9C93-1EF3-9569-9959B04874FF}"/>
          </ac:graphicFrameMkLst>
        </pc:graphicFrameChg>
        <pc:picChg chg="add mod">
          <ac:chgData name="Rohan John" userId="661153fa-1c27-41aa-9cd3-5a258db4a906" providerId="ADAL" clId="{A3EBD8A7-759C-42FC-8F55-7D2D8FAB04FF}" dt="2026-05-24T19:37:59.590" v="7743" actId="14100"/>
          <ac:picMkLst>
            <pc:docMk/>
            <pc:sldMk cId="2186313004" sldId="297"/>
            <ac:picMk id="5" creationId="{2CC189AF-8FB0-1E54-0652-2D7BD2238397}"/>
          </ac:picMkLst>
        </pc:picChg>
        <pc:extLst>
          <p:ext xmlns:p="http://schemas.openxmlformats.org/presentationml/2006/main" uri="{D6D511B9-2390-475A-947B-AFAB55BFBCF1}">
            <pc226:cmChg xmlns:pc226="http://schemas.microsoft.com/office/powerpoint/2022/06/main/command" chg="mod">
              <pc226:chgData name="Rohan John" userId="661153fa-1c27-41aa-9cd3-5a258db4a906" providerId="ADAL" clId="{A3EBD8A7-759C-42FC-8F55-7D2D8FAB04FF}" dt="2026-05-24T19:38:31.468" v="7744"/>
              <pc2:cmMkLst xmlns:pc2="http://schemas.microsoft.com/office/powerpoint/2019/9/main/command">
                <pc:docMk/>
                <pc:sldMk cId="2186313004" sldId="297"/>
                <pc2:cmMk id="{DC9443D3-7ADF-4E57-830B-17F55EAD6EBB}"/>
              </pc2:cmMkLst>
            </pc226:cmChg>
          </p:ext>
        </pc:extLst>
      </pc:sldChg>
      <pc:sldChg chg="addSp delSp modSp add mod modClrScheme modCm chgLayout modNotesTx">
        <pc:chgData name="Rohan John" userId="661153fa-1c27-41aa-9cd3-5a258db4a906" providerId="ADAL" clId="{A3EBD8A7-759C-42FC-8F55-7D2D8FAB04FF}" dt="2026-05-24T20:24:55.658" v="8637"/>
        <pc:sldMkLst>
          <pc:docMk/>
          <pc:sldMk cId="3590741252" sldId="298"/>
        </pc:sldMkLst>
        <pc:spChg chg="add mod ord">
          <ac:chgData name="Rohan John" userId="661153fa-1c27-41aa-9cd3-5a258db4a906" providerId="ADAL" clId="{A3EBD8A7-759C-42FC-8F55-7D2D8FAB04FF}" dt="2026-05-24T19:51:23.412" v="8008" actId="1036"/>
          <ac:spMkLst>
            <pc:docMk/>
            <pc:sldMk cId="3590741252" sldId="298"/>
            <ac:spMk id="5" creationId="{CC1DFED3-462C-D152-44B1-7EC6097383DD}"/>
          </ac:spMkLst>
        </pc:spChg>
        <pc:spChg chg="add mod">
          <ac:chgData name="Rohan John" userId="661153fa-1c27-41aa-9cd3-5a258db4a906" providerId="ADAL" clId="{A3EBD8A7-759C-42FC-8F55-7D2D8FAB04FF}" dt="2026-05-24T20:24:55.658" v="8637"/>
          <ac:spMkLst>
            <pc:docMk/>
            <pc:sldMk cId="3590741252" sldId="298"/>
            <ac:spMk id="6" creationId="{0523FC12-0304-45EF-0C80-B45CA86CC41E}"/>
          </ac:spMkLst>
        </pc:spChg>
        <pc:spChg chg="mod ord">
          <ac:chgData name="Rohan John" userId="661153fa-1c27-41aa-9cd3-5a258db4a906" providerId="ADAL" clId="{A3EBD8A7-759C-42FC-8F55-7D2D8FAB04FF}" dt="2026-05-19T10:49:25.339" v="5016" actId="1036"/>
          <ac:spMkLst>
            <pc:docMk/>
            <pc:sldMk cId="3590741252" sldId="298"/>
            <ac:spMk id="13" creationId="{7D19D961-F708-30FE-B152-AE06742CEDDD}"/>
          </ac:spMkLst>
        </pc:spChg>
        <pc:spChg chg="mod ord">
          <ac:chgData name="Rohan John" userId="661153fa-1c27-41aa-9cd3-5a258db4a906" providerId="ADAL" clId="{A3EBD8A7-759C-42FC-8F55-7D2D8FAB04FF}" dt="2026-05-24T20:18:01.138" v="8384" actId="14100"/>
          <ac:spMkLst>
            <pc:docMk/>
            <pc:sldMk cId="3590741252" sldId="298"/>
            <ac:spMk id="14" creationId="{5536F941-BAB6-3521-1325-044825692614}"/>
          </ac:spMkLst>
        </pc:spChg>
        <pc:spChg chg="mod ord">
          <ac:chgData name="Rohan John" userId="661153fa-1c27-41aa-9cd3-5a258db4a906" providerId="ADAL" clId="{A3EBD8A7-759C-42FC-8F55-7D2D8FAB04FF}" dt="2026-05-24T20:24:55.658" v="8637"/>
          <ac:spMkLst>
            <pc:docMk/>
            <pc:sldMk cId="3590741252" sldId="298"/>
            <ac:spMk id="15" creationId="{1CE8EEAC-A103-4F37-F441-D02F8FEAE765}"/>
          </ac:spMkLst>
        </pc:spChg>
        <pc:graphicFrameChg chg="add mod modGraphic">
          <ac:chgData name="Rohan John" userId="661153fa-1c27-41aa-9cd3-5a258db4a906" providerId="ADAL" clId="{A3EBD8A7-759C-42FC-8F55-7D2D8FAB04FF}" dt="2026-05-24T19:52:11.958" v="8107" actId="1035"/>
          <ac:graphicFrameMkLst>
            <pc:docMk/>
            <pc:sldMk cId="3590741252" sldId="298"/>
            <ac:graphicFrameMk id="4" creationId="{7F5B0E6D-FA44-51A5-608A-41DB51EFDA80}"/>
          </ac:graphicFrameMkLst>
        </pc:graphicFrameChg>
        <pc:picChg chg="add mod">
          <ac:chgData name="Rohan John" userId="661153fa-1c27-41aa-9cd3-5a258db4a906" providerId="ADAL" clId="{A3EBD8A7-759C-42FC-8F55-7D2D8FAB04FF}" dt="2026-05-24T20:17:56.505" v="8382" actId="14100"/>
          <ac:picMkLst>
            <pc:docMk/>
            <pc:sldMk cId="3590741252" sldId="298"/>
            <ac:picMk id="2" creationId="{C22C9F43-DD6D-0A3C-32BB-ECD66CC3B804}"/>
          </ac:picMkLst>
        </pc:picChg>
        <pc:extLst>
          <p:ext xmlns:p="http://schemas.openxmlformats.org/presentationml/2006/main" uri="{D6D511B9-2390-475A-947B-AFAB55BFBCF1}">
            <pc226:cmChg xmlns:pc226="http://schemas.microsoft.com/office/powerpoint/2022/06/main/command" chg="mod">
              <pc226:chgData name="Rohan John" userId="661153fa-1c27-41aa-9cd3-5a258db4a906" providerId="ADAL" clId="{A3EBD8A7-759C-42FC-8F55-7D2D8FAB04FF}" dt="2026-05-24T19:39:49.147" v="7757" actId="20577"/>
              <pc2:cmMkLst xmlns:pc2="http://schemas.microsoft.com/office/powerpoint/2019/9/main/command">
                <pc:docMk/>
                <pc:sldMk cId="3590741252" sldId="298"/>
                <pc2:cmMk id="{4C5096D2-60DD-490D-8EDE-D747C30283F9}"/>
              </pc2:cmMkLst>
            </pc226:cmChg>
            <pc226:cmChg xmlns:pc226="http://schemas.microsoft.com/office/powerpoint/2022/06/main/command" chg="mod">
              <pc226:chgData name="Rohan John" userId="661153fa-1c27-41aa-9cd3-5a258db4a906" providerId="ADAL" clId="{A3EBD8A7-759C-42FC-8F55-7D2D8FAB04FF}" dt="2026-05-24T19:39:49.147" v="7757" actId="20577"/>
              <pc2:cmMkLst xmlns:pc2="http://schemas.microsoft.com/office/powerpoint/2019/9/main/command">
                <pc:docMk/>
                <pc:sldMk cId="3590741252" sldId="298"/>
                <pc2:cmMk id="{E57324E3-1225-4C52-BD43-9F215ACE17B3}"/>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A4CF7-9883-7542-8774-50E62ADBD844}" type="datetimeFigureOut">
              <a:rPr lang="en-US" smtClean="0"/>
              <a:t>5/25/2026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4</a:t>
            </a:fld>
            <a:endParaRPr lang="en-US"/>
          </a:p>
        </p:txBody>
      </p:sp>
    </p:spTree>
    <p:extLst>
      <p:ext uri="{BB962C8B-B14F-4D97-AF65-F5344CB8AC3E}">
        <p14:creationId xmlns:p14="http://schemas.microsoft.com/office/powerpoint/2010/main" val="461374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6</a:t>
            </a:fld>
            <a:endParaRPr lang="en-US"/>
          </a:p>
        </p:txBody>
      </p:sp>
    </p:spTree>
    <p:extLst>
      <p:ext uri="{BB962C8B-B14F-4D97-AF65-F5344CB8AC3E}">
        <p14:creationId xmlns:p14="http://schemas.microsoft.com/office/powerpoint/2010/main" val="55530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10</a:t>
            </a:fld>
            <a:endParaRPr lang="en-US"/>
          </a:p>
        </p:txBody>
      </p:sp>
    </p:spTree>
    <p:extLst>
      <p:ext uri="{BB962C8B-B14F-4D97-AF65-F5344CB8AC3E}">
        <p14:creationId xmlns:p14="http://schemas.microsoft.com/office/powerpoint/2010/main" val="476038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sz="1200" b="0" i="0" kern="1200" dirty="0">
                <a:solidFill>
                  <a:schemeClr val="tx1"/>
                </a:solidFill>
                <a:effectLst/>
                <a:latin typeface="+mn-lt"/>
                <a:ea typeface="+mn-ea"/>
                <a:cs typeface="+mn-cs"/>
              </a:rPr>
              <a:t>Observed TPS payouts provide a useful external benchmark, with annual payments varying depending on Provider failures and placement outcomes.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sz="1200" b="0" i="0" kern="1200" dirty="0">
                <a:solidFill>
                  <a:schemeClr val="tx1"/>
                </a:solidFill>
                <a:effectLst/>
                <a:latin typeface="+mn-lt"/>
                <a:ea typeface="+mn-ea"/>
                <a:cs typeface="+mn-cs"/>
              </a:rPr>
              <a:t>The model outputs are directionally consistent with these observations, allowing for differences between realised outcomes and forward-looking estimates.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sz="1200" b="0" i="0" kern="1200" dirty="0">
                <a:solidFill>
                  <a:schemeClr val="tx1"/>
                </a:solidFill>
                <a:effectLst/>
                <a:latin typeface="+mn-lt"/>
                <a:ea typeface="+mn-ea"/>
                <a:cs typeface="+mn-cs"/>
              </a:rPr>
              <a:t>This reflects the simplified structure of the model, which captures core risk drivers but does not fully replicate operational timing or recovery dynamics.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BEA80CD-AE39-0C4B-A880-515F813E088A}" type="slidenum">
              <a:rPr lang="en-US" smtClean="0"/>
              <a:t>12</a:t>
            </a:fld>
            <a:endParaRPr lang="en-US"/>
          </a:p>
        </p:txBody>
      </p:sp>
    </p:spTree>
    <p:extLst>
      <p:ext uri="{BB962C8B-B14F-4D97-AF65-F5344CB8AC3E}">
        <p14:creationId xmlns:p14="http://schemas.microsoft.com/office/powerpoint/2010/main" val="4183741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14</a:t>
            </a:fld>
            <a:endParaRPr lang="en-US"/>
          </a:p>
        </p:txBody>
      </p:sp>
    </p:spTree>
    <p:extLst>
      <p:ext uri="{BB962C8B-B14F-4D97-AF65-F5344CB8AC3E}">
        <p14:creationId xmlns:p14="http://schemas.microsoft.com/office/powerpoint/2010/main" val="2658844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dirty="0"/>
              <a:t>#</a:t>
            </a:r>
            <a:endParaRPr lang="en-US" dirty="0"/>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dirty="0"/>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dirty="0"/>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dirty="0"/>
              <a:t>Presented at the 2026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3A24F-75B2-0439-9AD1-0AFB9C9625EF}"/>
              </a:ext>
            </a:extLst>
          </p:cNvPr>
          <p:cNvSpPr>
            <a:spLocks noGrp="1"/>
          </p:cNvSpPr>
          <p:nvPr>
            <p:ph type="ctrTitle"/>
          </p:nvPr>
        </p:nvSpPr>
        <p:spPr/>
        <p:txBody>
          <a:bodyPr/>
          <a:lstStyle/>
          <a:p>
            <a:r>
              <a:rPr lang="en-AU" dirty="0"/>
              <a:t>Modelling the Financial Impact of Provider Insolvency on the Tuition Protection Service</a:t>
            </a:r>
            <a:endParaRPr lang="en-US" dirty="0"/>
          </a:p>
        </p:txBody>
      </p:sp>
      <p:sp>
        <p:nvSpPr>
          <p:cNvPr id="3" name="Subtitle 2">
            <a:extLst>
              <a:ext uri="{FF2B5EF4-FFF2-40B4-BE49-F238E27FC236}">
                <a16:creationId xmlns:a16="http://schemas.microsoft.com/office/drawing/2014/main" id="{14AFE29D-F857-9024-F6B8-3E7D13634BFC}"/>
              </a:ext>
            </a:extLst>
          </p:cNvPr>
          <p:cNvSpPr>
            <a:spLocks noGrp="1"/>
          </p:cNvSpPr>
          <p:nvPr>
            <p:ph type="subTitle" idx="1"/>
          </p:nvPr>
        </p:nvSpPr>
        <p:spPr>
          <a:xfrm>
            <a:off x="338464" y="2293233"/>
            <a:ext cx="6566752" cy="1598604"/>
          </a:xfrm>
        </p:spPr>
        <p:txBody>
          <a:bodyPr/>
          <a:lstStyle/>
          <a:p>
            <a:r>
              <a:rPr lang="en-US" sz="2800" dirty="0"/>
              <a:t>Rohan John</a:t>
            </a:r>
          </a:p>
          <a:p>
            <a:r>
              <a:rPr lang="en-US" sz="2800" dirty="0"/>
              <a:t>June 2026</a:t>
            </a:r>
          </a:p>
        </p:txBody>
      </p:sp>
      <p:sp>
        <p:nvSpPr>
          <p:cNvPr id="4" name="Footer Placeholder 4">
            <a:extLst>
              <a:ext uri="{FF2B5EF4-FFF2-40B4-BE49-F238E27FC236}">
                <a16:creationId xmlns:a16="http://schemas.microsoft.com/office/drawing/2014/main" id="{8C1EBEFE-9A88-76BF-173B-95AAD11F584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00071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037ED-4414-5EE2-6097-FC2687D76B7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1B37E36-FA6C-DA64-A231-4369AFD36FEE}"/>
              </a:ext>
            </a:extLst>
          </p:cNvPr>
          <p:cNvSpPr>
            <a:spLocks noGrp="1"/>
          </p:cNvSpPr>
          <p:nvPr>
            <p:ph type="title"/>
          </p:nvPr>
        </p:nvSpPr>
        <p:spPr/>
        <p:txBody>
          <a:bodyPr/>
          <a:lstStyle/>
          <a:p>
            <a:r>
              <a:rPr lang="en-AU" dirty="0"/>
              <a:t>Risk Parameterisation</a:t>
            </a:r>
          </a:p>
        </p:txBody>
      </p:sp>
      <p:sp>
        <p:nvSpPr>
          <p:cNvPr id="4" name="TextBox 3">
            <a:extLst>
              <a:ext uri="{FF2B5EF4-FFF2-40B4-BE49-F238E27FC236}">
                <a16:creationId xmlns:a16="http://schemas.microsoft.com/office/drawing/2014/main" id="{3FAA8996-C20C-7101-1EAE-7638C74A369E}"/>
              </a:ext>
            </a:extLst>
          </p:cNvPr>
          <p:cNvSpPr txBox="1"/>
          <p:nvPr/>
        </p:nvSpPr>
        <p:spPr>
          <a:xfrm>
            <a:off x="326849" y="1077914"/>
            <a:ext cx="3645075" cy="5362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lstStyle/>
          <a:p>
            <a:pPr algn="ctr"/>
            <a:r>
              <a:rPr lang="en-AU" sz="2400" b="1" dirty="0"/>
              <a:t>PROBABILITY OF DEFAULT</a:t>
            </a:r>
          </a:p>
        </p:txBody>
      </p:sp>
      <p:sp>
        <p:nvSpPr>
          <p:cNvPr id="5" name="TextBox 4">
            <a:extLst>
              <a:ext uri="{FF2B5EF4-FFF2-40B4-BE49-F238E27FC236}">
                <a16:creationId xmlns:a16="http://schemas.microsoft.com/office/drawing/2014/main" id="{92AF8AAE-E541-7FBF-B731-CD79D4E802B2}"/>
              </a:ext>
            </a:extLst>
          </p:cNvPr>
          <p:cNvSpPr txBox="1"/>
          <p:nvPr/>
        </p:nvSpPr>
        <p:spPr>
          <a:xfrm>
            <a:off x="326849" y="1677988"/>
            <a:ext cx="3645076" cy="4133503"/>
          </a:xfrm>
          <a:prstGeom prst="rec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wrap="square" rtlCol="0" anchor="ctr" anchorCtr="0">
            <a:noAutofit/>
          </a:bodyPr>
          <a:lstStyle/>
          <a:p>
            <a:pPr marL="342900" indent="-342900">
              <a:spcAft>
                <a:spcPts val="600"/>
              </a:spcAft>
              <a:buFont typeface="Arial" panose="020B0604020202020204" pitchFamily="34" charset="0"/>
              <a:buChar char="•"/>
            </a:pPr>
            <a:r>
              <a:rPr lang="en-AU" sz="1600" dirty="0">
                <a:solidFill>
                  <a:schemeClr val="tx1"/>
                </a:solidFill>
              </a:rPr>
              <a:t>Baseline derived from </a:t>
            </a:r>
            <a:r>
              <a:rPr lang="en-AU" sz="1600" b="1" dirty="0">
                <a:solidFill>
                  <a:schemeClr val="tx1"/>
                </a:solidFill>
              </a:rPr>
              <a:t>ASIC insolvency statistics</a:t>
            </a:r>
            <a:r>
              <a:rPr lang="en-AU" sz="1600" dirty="0">
                <a:solidFill>
                  <a:schemeClr val="tx1"/>
                </a:solidFill>
              </a:rPr>
              <a:t>, providing an observed measure of education-sector failures. </a:t>
            </a:r>
          </a:p>
          <a:p>
            <a:pPr marL="342900" indent="-342900">
              <a:spcAft>
                <a:spcPts val="600"/>
              </a:spcAft>
              <a:buFont typeface="Arial" panose="020B0604020202020204" pitchFamily="34" charset="0"/>
              <a:buChar char="•"/>
            </a:pPr>
            <a:r>
              <a:rPr lang="en-AU" sz="1600" dirty="0">
                <a:solidFill>
                  <a:schemeClr val="tx1"/>
                </a:solidFill>
              </a:rPr>
              <a:t>These are blended with </a:t>
            </a:r>
            <a:r>
              <a:rPr lang="en-AU" sz="1600" b="1" dirty="0">
                <a:solidFill>
                  <a:schemeClr val="tx1"/>
                </a:solidFill>
              </a:rPr>
              <a:t>sector-specific judgemental adjustments </a:t>
            </a:r>
            <a:r>
              <a:rPr lang="en-AU" sz="1600" dirty="0">
                <a:solidFill>
                  <a:schemeClr val="tx1"/>
                </a:solidFill>
              </a:rPr>
              <a:t>to reflect differences in Provider composition and regulatory environment.</a:t>
            </a:r>
          </a:p>
          <a:p>
            <a:pPr marL="342900" indent="-342900">
              <a:spcAft>
                <a:spcPts val="600"/>
              </a:spcAft>
              <a:buFont typeface="Arial" panose="020B0604020202020204" pitchFamily="34" charset="0"/>
              <a:buChar char="•"/>
            </a:pPr>
            <a:r>
              <a:rPr lang="en-AU" sz="1600" dirty="0">
                <a:solidFill>
                  <a:schemeClr val="tx1"/>
                </a:solidFill>
              </a:rPr>
              <a:t>This results in a PD structure where </a:t>
            </a:r>
            <a:r>
              <a:rPr lang="en-AU" sz="1600" b="1" dirty="0">
                <a:solidFill>
                  <a:schemeClr val="tx1"/>
                </a:solidFill>
              </a:rPr>
              <a:t>Higher Education exhibits low default rates</a:t>
            </a:r>
            <a:r>
              <a:rPr lang="en-AU" sz="1600" dirty="0">
                <a:solidFill>
                  <a:schemeClr val="tx1"/>
                </a:solidFill>
              </a:rPr>
              <a:t> (~1-1.5%), while </a:t>
            </a:r>
            <a:r>
              <a:rPr lang="en-AU" sz="1600" b="1" dirty="0">
                <a:solidFill>
                  <a:schemeClr val="tx1"/>
                </a:solidFill>
              </a:rPr>
              <a:t>VET </a:t>
            </a:r>
            <a:r>
              <a:rPr lang="en-AU" sz="1600" dirty="0">
                <a:solidFill>
                  <a:schemeClr val="tx1"/>
                </a:solidFill>
              </a:rPr>
              <a:t>(~3-4%) </a:t>
            </a:r>
            <a:r>
              <a:rPr lang="en-AU" sz="1600" b="1" dirty="0">
                <a:solidFill>
                  <a:schemeClr val="tx1"/>
                </a:solidFill>
              </a:rPr>
              <a:t>and ELICOS </a:t>
            </a:r>
            <a:r>
              <a:rPr lang="en-AU" sz="1600" dirty="0">
                <a:solidFill>
                  <a:schemeClr val="tx1"/>
                </a:solidFill>
              </a:rPr>
              <a:t>(~5-6%) reflect higher exposure to smaller, private Providers with </a:t>
            </a:r>
            <a:r>
              <a:rPr lang="en-AU" sz="1600" b="1" dirty="0">
                <a:solidFill>
                  <a:schemeClr val="tx1"/>
                </a:solidFill>
              </a:rPr>
              <a:t>more volatile </a:t>
            </a:r>
            <a:r>
              <a:rPr lang="en-AU" sz="1600" dirty="0">
                <a:solidFill>
                  <a:schemeClr val="tx1"/>
                </a:solidFill>
              </a:rPr>
              <a:t>operating conditions.</a:t>
            </a:r>
          </a:p>
        </p:txBody>
      </p:sp>
      <p:sp>
        <p:nvSpPr>
          <p:cNvPr id="6" name="TextBox 5">
            <a:extLst>
              <a:ext uri="{FF2B5EF4-FFF2-40B4-BE49-F238E27FC236}">
                <a16:creationId xmlns:a16="http://schemas.microsoft.com/office/drawing/2014/main" id="{362E4A9B-33C2-9F43-771B-9F135885EA0E}"/>
              </a:ext>
            </a:extLst>
          </p:cNvPr>
          <p:cNvSpPr txBox="1"/>
          <p:nvPr/>
        </p:nvSpPr>
        <p:spPr>
          <a:xfrm>
            <a:off x="8235774" y="1077914"/>
            <a:ext cx="3645075" cy="5362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lstStyle/>
          <a:p>
            <a:pPr algn="ctr"/>
            <a:r>
              <a:rPr lang="en-AU" sz="2400" b="1" dirty="0"/>
              <a:t>EXPOSURE AT DEFAULT</a:t>
            </a:r>
          </a:p>
        </p:txBody>
      </p:sp>
      <p:sp>
        <p:nvSpPr>
          <p:cNvPr id="7" name="TextBox 6">
            <a:extLst>
              <a:ext uri="{FF2B5EF4-FFF2-40B4-BE49-F238E27FC236}">
                <a16:creationId xmlns:a16="http://schemas.microsoft.com/office/drawing/2014/main" id="{1D688F67-7267-3C52-8ED5-8FABE30AA700}"/>
              </a:ext>
            </a:extLst>
          </p:cNvPr>
          <p:cNvSpPr txBox="1"/>
          <p:nvPr/>
        </p:nvSpPr>
        <p:spPr>
          <a:xfrm>
            <a:off x="8235774" y="1677988"/>
            <a:ext cx="3645076" cy="4133503"/>
          </a:xfrm>
          <a:prstGeom prst="rec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wrap="square" rtlCol="0" anchor="ctr" anchorCtr="0">
            <a:noAutofit/>
          </a:bodyPr>
          <a:lstStyle/>
          <a:p>
            <a:pPr marL="342900" indent="-342900">
              <a:spcAft>
                <a:spcPts val="600"/>
              </a:spcAft>
              <a:buFont typeface="Arial" panose="020B0604020202020204" pitchFamily="34" charset="0"/>
              <a:buChar char="•"/>
            </a:pPr>
            <a:r>
              <a:rPr lang="en-AU" sz="1600" dirty="0">
                <a:solidFill>
                  <a:schemeClr val="tx1"/>
                </a:solidFill>
              </a:rPr>
              <a:t>Exposure is constructed from </a:t>
            </a:r>
            <a:r>
              <a:rPr lang="en-AU" sz="1600" b="1" dirty="0">
                <a:solidFill>
                  <a:schemeClr val="tx1"/>
                </a:solidFill>
              </a:rPr>
              <a:t>student enrolments multiplied by average tuition fees</a:t>
            </a:r>
            <a:r>
              <a:rPr lang="en-AU" sz="1600" dirty="0">
                <a:solidFill>
                  <a:schemeClr val="tx1"/>
                </a:solidFill>
              </a:rPr>
              <a:t>, producing an estimate of prepaid fees at risk in the event of Provider failure.</a:t>
            </a:r>
          </a:p>
          <a:p>
            <a:pPr marL="342900" indent="-342900">
              <a:spcAft>
                <a:spcPts val="600"/>
              </a:spcAft>
              <a:buFont typeface="Arial" panose="020B0604020202020204" pitchFamily="34" charset="0"/>
              <a:buChar char="•"/>
            </a:pPr>
            <a:r>
              <a:rPr lang="en-AU" sz="1600" dirty="0">
                <a:solidFill>
                  <a:schemeClr val="tx1"/>
                </a:solidFill>
              </a:rPr>
              <a:t>This results in </a:t>
            </a:r>
            <a:r>
              <a:rPr lang="en-AU" sz="1600" b="1" dirty="0">
                <a:solidFill>
                  <a:schemeClr val="tx1"/>
                </a:solidFill>
              </a:rPr>
              <a:t>~$12-13bn of total exposure</a:t>
            </a:r>
            <a:r>
              <a:rPr lang="en-AU" sz="1600" dirty="0">
                <a:solidFill>
                  <a:schemeClr val="tx1"/>
                </a:solidFill>
              </a:rPr>
              <a:t>, heavily concentrated in Higher Education due to its scale, despite lower underlying risk.</a:t>
            </a:r>
          </a:p>
          <a:p>
            <a:pPr marL="342900" indent="-342900">
              <a:spcAft>
                <a:spcPts val="600"/>
              </a:spcAft>
              <a:buFont typeface="Arial" panose="020B0604020202020204" pitchFamily="34" charset="0"/>
              <a:buChar char="•"/>
            </a:pPr>
            <a:r>
              <a:rPr lang="en-AU" sz="1600" dirty="0">
                <a:solidFill>
                  <a:schemeClr val="tx1"/>
                </a:solidFill>
              </a:rPr>
              <a:t>While simplified, this provides a </a:t>
            </a:r>
            <a:r>
              <a:rPr lang="en-AU" sz="1600" b="1" dirty="0">
                <a:solidFill>
                  <a:schemeClr val="tx1"/>
                </a:solidFill>
              </a:rPr>
              <a:t>coherent and comparable exposure measure across sectors</a:t>
            </a:r>
            <a:r>
              <a:rPr lang="en-AU" sz="1600" dirty="0">
                <a:solidFill>
                  <a:schemeClr val="tx1"/>
                </a:solidFill>
              </a:rPr>
              <a:t>, which is sufficient for modelling relative risk contribution.</a:t>
            </a:r>
          </a:p>
        </p:txBody>
      </p:sp>
      <p:sp>
        <p:nvSpPr>
          <p:cNvPr id="8" name="TextBox 7">
            <a:extLst>
              <a:ext uri="{FF2B5EF4-FFF2-40B4-BE49-F238E27FC236}">
                <a16:creationId xmlns:a16="http://schemas.microsoft.com/office/drawing/2014/main" id="{8862F5B9-D4A4-371C-5102-590096B477FF}"/>
              </a:ext>
            </a:extLst>
          </p:cNvPr>
          <p:cNvSpPr txBox="1"/>
          <p:nvPr/>
        </p:nvSpPr>
        <p:spPr>
          <a:xfrm>
            <a:off x="4281311" y="1077914"/>
            <a:ext cx="3645075" cy="5362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lstStyle/>
          <a:p>
            <a:pPr algn="ctr"/>
            <a:r>
              <a:rPr lang="en-AU" sz="2400" b="1" dirty="0"/>
              <a:t>LOSS GIVEN DEFAULT</a:t>
            </a:r>
          </a:p>
        </p:txBody>
      </p:sp>
      <p:sp>
        <p:nvSpPr>
          <p:cNvPr id="9" name="TextBox 8">
            <a:extLst>
              <a:ext uri="{FF2B5EF4-FFF2-40B4-BE49-F238E27FC236}">
                <a16:creationId xmlns:a16="http://schemas.microsoft.com/office/drawing/2014/main" id="{5133119C-5FA8-47E7-C70A-5B5FF40B85AA}"/>
              </a:ext>
            </a:extLst>
          </p:cNvPr>
          <p:cNvSpPr txBox="1"/>
          <p:nvPr/>
        </p:nvSpPr>
        <p:spPr>
          <a:xfrm>
            <a:off x="4281311" y="1677988"/>
            <a:ext cx="3645076" cy="4133503"/>
          </a:xfrm>
          <a:prstGeom prst="rec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wrap="square" rtlCol="0" anchor="ctr" anchorCtr="0">
            <a:noAutofit/>
          </a:bodyPr>
          <a:lstStyle/>
          <a:p>
            <a:pPr marL="342900" indent="-342900">
              <a:spcAft>
                <a:spcPts val="600"/>
              </a:spcAft>
              <a:buFont typeface="Arial" panose="020B0604020202020204" pitchFamily="34" charset="0"/>
              <a:buChar char="•"/>
            </a:pPr>
            <a:r>
              <a:rPr lang="en-AU" sz="1600" dirty="0">
                <a:solidFill>
                  <a:schemeClr val="tx1"/>
                </a:solidFill>
              </a:rPr>
              <a:t>Direct recovery data is not observed, so LGD is </a:t>
            </a:r>
            <a:r>
              <a:rPr lang="en-AU" sz="1600" b="1" dirty="0">
                <a:solidFill>
                  <a:schemeClr val="tx1"/>
                </a:solidFill>
              </a:rPr>
              <a:t>inferred from TPS operational outcomes</a:t>
            </a:r>
            <a:r>
              <a:rPr lang="en-AU" sz="1600" dirty="0">
                <a:solidFill>
                  <a:schemeClr val="tx1"/>
                </a:solidFill>
              </a:rPr>
              <a:t>, using placement activity as a proxy for mitigation.</a:t>
            </a:r>
          </a:p>
          <a:p>
            <a:pPr marL="342900" indent="-342900">
              <a:spcAft>
                <a:spcPts val="600"/>
              </a:spcAft>
              <a:buFont typeface="Arial" panose="020B0604020202020204" pitchFamily="34" charset="0"/>
              <a:buChar char="•"/>
            </a:pPr>
            <a:r>
              <a:rPr lang="en-AU" sz="1600" dirty="0">
                <a:solidFill>
                  <a:schemeClr val="tx1"/>
                </a:solidFill>
              </a:rPr>
              <a:t>LGD is defined as </a:t>
            </a:r>
            <a:r>
              <a:rPr lang="en-AU" sz="1600" b="1" dirty="0">
                <a:solidFill>
                  <a:schemeClr val="tx1"/>
                </a:solidFill>
              </a:rPr>
              <a:t>1 - placement rate</a:t>
            </a:r>
            <a:r>
              <a:rPr lang="en-AU" sz="1600" dirty="0">
                <a:solidFill>
                  <a:schemeClr val="tx1"/>
                </a:solidFill>
              </a:rPr>
              <a:t>, where placements reduce loss and refunds represent realised losses.</a:t>
            </a:r>
          </a:p>
          <a:p>
            <a:pPr marL="342900" indent="-342900">
              <a:spcAft>
                <a:spcPts val="600"/>
              </a:spcAft>
              <a:buFont typeface="Arial" panose="020B0604020202020204" pitchFamily="34" charset="0"/>
              <a:buChar char="•"/>
            </a:pPr>
            <a:r>
              <a:rPr lang="en-AU" sz="1600" dirty="0">
                <a:solidFill>
                  <a:schemeClr val="tx1"/>
                </a:solidFill>
              </a:rPr>
              <a:t>This produces an average LGD of </a:t>
            </a:r>
            <a:r>
              <a:rPr lang="en-AU" sz="1600" b="1" dirty="0">
                <a:solidFill>
                  <a:schemeClr val="tx1"/>
                </a:solidFill>
              </a:rPr>
              <a:t>~64%</a:t>
            </a:r>
            <a:r>
              <a:rPr lang="en-AU" sz="1600" dirty="0">
                <a:solidFill>
                  <a:schemeClr val="tx1"/>
                </a:solidFill>
              </a:rPr>
              <a:t>, reflecting a mix of historical outcomes, including stressed environments post-COVID and placement variability, and should therefore be interpreted as a conservative estimate of severity.</a:t>
            </a:r>
          </a:p>
        </p:txBody>
      </p:sp>
      <p:sp>
        <p:nvSpPr>
          <p:cNvPr id="11" name="Content Placeholder 10">
            <a:extLst>
              <a:ext uri="{FF2B5EF4-FFF2-40B4-BE49-F238E27FC236}">
                <a16:creationId xmlns:a16="http://schemas.microsoft.com/office/drawing/2014/main" id="{91F04BD2-82B7-BF89-49D1-E4D1EECCF42B}"/>
              </a:ext>
            </a:extLst>
          </p:cNvPr>
          <p:cNvSpPr>
            <a:spLocks noGrp="1"/>
          </p:cNvSpPr>
          <p:nvPr>
            <p:ph idx="1"/>
          </p:nvPr>
        </p:nvSpPr>
        <p:spPr/>
        <p:txBody>
          <a:bodyPr/>
          <a:lstStyle/>
          <a:p>
            <a:endParaRPr lang="en-AU"/>
          </a:p>
        </p:txBody>
      </p:sp>
      <p:sp>
        <p:nvSpPr>
          <p:cNvPr id="12" name="Content Placeholder 14">
            <a:extLst>
              <a:ext uri="{FF2B5EF4-FFF2-40B4-BE49-F238E27FC236}">
                <a16:creationId xmlns:a16="http://schemas.microsoft.com/office/drawing/2014/main" id="{C3027B7F-1B14-06AC-A627-3F9C3A06E472}"/>
              </a:ext>
            </a:extLst>
          </p:cNvPr>
          <p:cNvSpPr txBox="1">
            <a:spLocks/>
          </p:cNvSpPr>
          <p:nvPr/>
        </p:nvSpPr>
        <p:spPr>
          <a:xfrm>
            <a:off x="-20398" y="6180666"/>
            <a:ext cx="12232796" cy="270064"/>
          </a:xfrm>
          <a:prstGeom prst="rect">
            <a:avLst/>
          </a:prstGeom>
          <a:solidFill>
            <a:schemeClr val="accent1">
              <a:lumMod val="20000"/>
              <a:lumOff val="80000"/>
            </a:schemeClr>
          </a:solidFill>
        </p:spPr>
        <p:txBody>
          <a:bodyPr vert="horz" lIns="0" tIns="0" rIns="0" bIns="0" rtlCol="0" anchor="ctr"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tx1"/>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tx1"/>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tx1"/>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tx1"/>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spcAft>
                <a:spcPts val="0"/>
              </a:spcAft>
            </a:pPr>
            <a:r>
              <a:rPr lang="en-AU" dirty="0"/>
              <a:t>Taken together, these inputs create a model that reflects both </a:t>
            </a:r>
            <a:r>
              <a:rPr lang="en-AU" b="1" dirty="0"/>
              <a:t>financial characteristics and operational behaviour</a:t>
            </a:r>
            <a:r>
              <a:rPr lang="en-AU" dirty="0"/>
              <a:t>, enhancing predictive relevance and interpretability.</a:t>
            </a:r>
          </a:p>
        </p:txBody>
      </p:sp>
    </p:spTree>
    <p:extLst>
      <p:ext uri="{BB962C8B-B14F-4D97-AF65-F5344CB8AC3E}">
        <p14:creationId xmlns:p14="http://schemas.microsoft.com/office/powerpoint/2010/main" val="1706489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00EB3-22A0-0E38-5D43-A7D1FB7970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0182F9-D0DB-A588-F471-7236C1E1ECB3}"/>
              </a:ext>
            </a:extLst>
          </p:cNvPr>
          <p:cNvSpPr>
            <a:spLocks noGrp="1"/>
          </p:cNvSpPr>
          <p:nvPr>
            <p:ph type="title"/>
          </p:nvPr>
        </p:nvSpPr>
        <p:spPr/>
        <p:txBody>
          <a:bodyPr/>
          <a:lstStyle/>
          <a:p>
            <a:r>
              <a:rPr lang="en-US" dirty="0"/>
              <a:t>Contents</a:t>
            </a:r>
          </a:p>
        </p:txBody>
      </p:sp>
      <p:sp>
        <p:nvSpPr>
          <p:cNvPr id="4" name="Footer Placeholder 4">
            <a:extLst>
              <a:ext uri="{FF2B5EF4-FFF2-40B4-BE49-F238E27FC236}">
                <a16:creationId xmlns:a16="http://schemas.microsoft.com/office/drawing/2014/main" id="{E18102AD-0AE0-0B26-A802-D2BE64E1408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
        <p:nvSpPr>
          <p:cNvPr id="3" name="Rectangle 2">
            <a:extLst>
              <a:ext uri="{FF2B5EF4-FFF2-40B4-BE49-F238E27FC236}">
                <a16:creationId xmlns:a16="http://schemas.microsoft.com/office/drawing/2014/main" id="{E85E2407-8E6B-8E8E-760D-5C204499CE23}"/>
              </a:ext>
            </a:extLst>
          </p:cNvPr>
          <p:cNvSpPr/>
          <p:nvPr/>
        </p:nvSpPr>
        <p:spPr>
          <a:xfrm>
            <a:off x="314322" y="3273552"/>
            <a:ext cx="5760000" cy="4846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5" name="Table 4">
            <a:extLst>
              <a:ext uri="{FF2B5EF4-FFF2-40B4-BE49-F238E27FC236}">
                <a16:creationId xmlns:a16="http://schemas.microsoft.com/office/drawing/2014/main" id="{57E2D819-0401-9629-492C-B7BDF2EC4FC5}"/>
              </a:ext>
            </a:extLst>
          </p:cNvPr>
          <p:cNvGraphicFramePr>
            <a:graphicFrameLocks noGrp="1"/>
          </p:cNvGraphicFramePr>
          <p:nvPr>
            <p:extLst>
              <p:ext uri="{D42A27DB-BD31-4B8C-83A1-F6EECF244321}">
                <p14:modId xmlns:p14="http://schemas.microsoft.com/office/powerpoint/2010/main" val="2410996208"/>
              </p:ext>
            </p:extLst>
          </p:nvPr>
        </p:nvGraphicFramePr>
        <p:xfrm>
          <a:off x="333635" y="1468061"/>
          <a:ext cx="5760000" cy="3200400"/>
        </p:xfrm>
        <a:graphic>
          <a:graphicData uri="http://schemas.openxmlformats.org/drawingml/2006/table">
            <a:tbl>
              <a:tblPr bandRow="1">
                <a:tableStyleId>{69012ECD-51FC-41F1-AA8D-1B2483CD663E}</a:tableStyleId>
              </a:tblPr>
              <a:tblGrid>
                <a:gridCol w="790410">
                  <a:extLst>
                    <a:ext uri="{9D8B030D-6E8A-4147-A177-3AD203B41FA5}">
                      <a16:colId xmlns:a16="http://schemas.microsoft.com/office/drawing/2014/main" val="404723776"/>
                    </a:ext>
                  </a:extLst>
                </a:gridCol>
                <a:gridCol w="4969590">
                  <a:extLst>
                    <a:ext uri="{9D8B030D-6E8A-4147-A177-3AD203B41FA5}">
                      <a16:colId xmlns:a16="http://schemas.microsoft.com/office/drawing/2014/main" val="2886352661"/>
                    </a:ext>
                  </a:extLst>
                </a:gridCol>
              </a:tblGrid>
              <a:tr h="0">
                <a:tc>
                  <a:txBody>
                    <a:bodyPr/>
                    <a:lstStyle/>
                    <a:p>
                      <a:r>
                        <a:rPr lang="en-AU" sz="2400" b="1" dirty="0">
                          <a:solidFill>
                            <a:schemeClr val="bg1"/>
                          </a:solidFill>
                        </a:rPr>
                        <a:t>1</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Context &amp; Motivation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002289324"/>
                  </a:ext>
                </a:extLst>
              </a:tr>
              <a:tr h="0">
                <a:tc>
                  <a:txBody>
                    <a:bodyPr/>
                    <a:lstStyle/>
                    <a:p>
                      <a:r>
                        <a:rPr lang="en-AU" sz="2400" b="1" dirty="0">
                          <a:solidFill>
                            <a:schemeClr val="bg1"/>
                          </a:solidFill>
                        </a:rPr>
                        <a:t>2</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Conceptual Framework</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200052130"/>
                  </a:ext>
                </a:extLst>
              </a:tr>
              <a:tr h="0">
                <a:tc>
                  <a:txBody>
                    <a:bodyPr/>
                    <a:lstStyle/>
                    <a:p>
                      <a:r>
                        <a:rPr lang="en-AU" sz="2400" b="1" dirty="0">
                          <a:solidFill>
                            <a:schemeClr val="bg1"/>
                          </a:solidFill>
                        </a:rPr>
                        <a:t>3</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Data Integration &amp; Time Alignment</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995690969"/>
                  </a:ext>
                </a:extLst>
              </a:tr>
              <a:tr h="0">
                <a:tc>
                  <a:txBody>
                    <a:bodyPr/>
                    <a:lstStyle/>
                    <a:p>
                      <a:r>
                        <a:rPr lang="en-AU" sz="2400" b="1" dirty="0">
                          <a:solidFill>
                            <a:schemeClr val="bg1"/>
                          </a:solidFill>
                        </a:rPr>
                        <a:t>4</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Risk Parameterisation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618433443"/>
                  </a:ext>
                </a:extLst>
              </a:tr>
              <a:tr h="0">
                <a:tc>
                  <a:txBody>
                    <a:bodyPr/>
                    <a:lstStyle/>
                    <a:p>
                      <a:r>
                        <a:rPr lang="en-AU" sz="2400" b="1" dirty="0">
                          <a:solidFill>
                            <a:schemeClr val="bg1"/>
                          </a:solidFill>
                        </a:rPr>
                        <a:t>5</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Portfolio Results &amp; Loss Distribution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2665000315"/>
                  </a:ext>
                </a:extLst>
              </a:tr>
              <a:tr h="0">
                <a:tc>
                  <a:txBody>
                    <a:bodyPr/>
                    <a:lstStyle/>
                    <a:p>
                      <a:r>
                        <a:rPr lang="en-AU" sz="2400" b="1" dirty="0">
                          <a:solidFill>
                            <a:schemeClr val="bg1"/>
                          </a:solidFill>
                        </a:rPr>
                        <a:t>6</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Risk Concentration &amp; Policy Insights</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838251612"/>
                  </a:ext>
                </a:extLst>
              </a:tr>
              <a:tr h="0">
                <a:tc>
                  <a:txBody>
                    <a:bodyPr/>
                    <a:lstStyle/>
                    <a:p>
                      <a:r>
                        <a:rPr lang="en-AU" sz="2400" b="1" dirty="0">
                          <a:solidFill>
                            <a:schemeClr val="bg1"/>
                          </a:solidFill>
                        </a:rPr>
                        <a:t>7</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Conclusion &amp; Key Takeaways</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901931597"/>
                  </a:ext>
                </a:extLst>
              </a:tr>
            </a:tbl>
          </a:graphicData>
        </a:graphic>
      </p:graphicFrame>
      <p:sp>
        <p:nvSpPr>
          <p:cNvPr id="7" name="Text Placeholder 6">
            <a:extLst>
              <a:ext uri="{FF2B5EF4-FFF2-40B4-BE49-F238E27FC236}">
                <a16:creationId xmlns:a16="http://schemas.microsoft.com/office/drawing/2014/main" id="{F6704296-AE68-B1B5-62E9-1085139C5DFC}"/>
              </a:ext>
            </a:extLst>
          </p:cNvPr>
          <p:cNvSpPr>
            <a:spLocks noGrp="1"/>
          </p:cNvSpPr>
          <p:nvPr>
            <p:ph type="body" sz="quarter" idx="10"/>
          </p:nvPr>
        </p:nvSpPr>
        <p:spPr/>
        <p:txBody>
          <a:bodyPr/>
          <a:lstStyle/>
          <a:p>
            <a:r>
              <a:rPr lang="en-AU" dirty="0"/>
              <a:t>05</a:t>
            </a:r>
          </a:p>
        </p:txBody>
      </p:sp>
    </p:spTree>
    <p:extLst>
      <p:ext uri="{BB962C8B-B14F-4D97-AF65-F5344CB8AC3E}">
        <p14:creationId xmlns:p14="http://schemas.microsoft.com/office/powerpoint/2010/main" val="776822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EC8FD-24CA-3C4D-A917-962375199015}"/>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1844680-A4C7-9ECA-31F0-B6B1AFDE334F}"/>
              </a:ext>
            </a:extLst>
          </p:cNvPr>
          <p:cNvSpPr>
            <a:spLocks noGrp="1"/>
          </p:cNvSpPr>
          <p:nvPr>
            <p:ph type="title"/>
          </p:nvPr>
        </p:nvSpPr>
        <p:spPr/>
        <p:txBody>
          <a:bodyPr/>
          <a:lstStyle/>
          <a:p>
            <a:r>
              <a:rPr lang="en-AU" dirty="0"/>
              <a:t>Portfolio Results &amp; </a:t>
            </a:r>
            <a:br>
              <a:rPr lang="en-AU" dirty="0"/>
            </a:br>
            <a:r>
              <a:rPr lang="en-AU" dirty="0"/>
              <a:t>Loss Distribution</a:t>
            </a:r>
          </a:p>
        </p:txBody>
      </p:sp>
      <p:sp>
        <p:nvSpPr>
          <p:cNvPr id="15" name="Content Placeholder 14">
            <a:extLst>
              <a:ext uri="{FF2B5EF4-FFF2-40B4-BE49-F238E27FC236}">
                <a16:creationId xmlns:a16="http://schemas.microsoft.com/office/drawing/2014/main" id="{F34533D4-F1E9-AA4D-DFE3-F51FB3AFF840}"/>
              </a:ext>
            </a:extLst>
          </p:cNvPr>
          <p:cNvSpPr>
            <a:spLocks noGrp="1"/>
          </p:cNvSpPr>
          <p:nvPr>
            <p:ph sz="quarter" idx="13"/>
          </p:nvPr>
        </p:nvSpPr>
        <p:spPr>
          <a:xfrm>
            <a:off x="352425" y="1451730"/>
            <a:ext cx="11528425" cy="4456292"/>
          </a:xfrm>
        </p:spPr>
        <p:txBody>
          <a:bodyPr numCol="2"/>
          <a:lstStyle/>
          <a:p>
            <a:pPr marL="285750" indent="-285750">
              <a:spcBef>
                <a:spcPts val="600"/>
              </a:spcBef>
              <a:buFont typeface="Arial" panose="020B0604020202020204" pitchFamily="34" charset="0"/>
              <a:buChar char="•"/>
            </a:pPr>
            <a:r>
              <a:rPr lang="en-AU" dirty="0"/>
              <a:t>The model simulates losses over a </a:t>
            </a:r>
            <a:r>
              <a:rPr lang="en-AU" b="1" dirty="0"/>
              <a:t>1-year horizon</a:t>
            </a:r>
            <a:r>
              <a:rPr lang="en-AU" dirty="0"/>
              <a:t>, aligning with the annual nature of Provider financial performance and the relatively short duration of most courses.</a:t>
            </a:r>
          </a:p>
          <a:p>
            <a:pPr marL="285750" indent="-285750">
              <a:spcBef>
                <a:spcPts val="600"/>
              </a:spcBef>
              <a:buFont typeface="Arial" panose="020B0604020202020204" pitchFamily="34" charset="0"/>
              <a:buChar char="•"/>
            </a:pPr>
            <a:r>
              <a:rPr lang="en-AU" dirty="0"/>
              <a:t>The model captures approximately </a:t>
            </a:r>
            <a:r>
              <a:rPr lang="en-AU" b="1" dirty="0"/>
              <a:t>$12-13B in prepaid fee exposure</a:t>
            </a:r>
            <a:r>
              <a:rPr lang="en-AU" dirty="0"/>
              <a:t>, representing the stock of prepaid fees at risk across the international education sector.</a:t>
            </a:r>
          </a:p>
          <a:p>
            <a:pPr marL="285750" indent="-285750">
              <a:spcBef>
                <a:spcPts val="600"/>
              </a:spcBef>
              <a:buFont typeface="Arial" panose="020B0604020202020204" pitchFamily="34" charset="0"/>
              <a:buChar char="•"/>
            </a:pPr>
            <a:r>
              <a:rPr lang="en-AU" dirty="0"/>
              <a:t>Expected losses are approximately </a:t>
            </a:r>
            <a:r>
              <a:rPr lang="en-AU" b="1" dirty="0"/>
              <a:t>$163M (~1.3% of exposure)</a:t>
            </a:r>
            <a:r>
              <a:rPr lang="en-AU" dirty="0"/>
              <a:t>, consistent with the combined effect of modest default rates and elevated loss severity on a portfolio of this scale. This implies a steady level of Provider defaults each year, consistent with observed ASIC insolvency activity, ensuring losses arise from </a:t>
            </a:r>
            <a:r>
              <a:rPr lang="en-AU" b="1" dirty="0"/>
              <a:t>ongoing sector churn rather than rare extreme events</a:t>
            </a:r>
            <a:r>
              <a:rPr lang="en-AU" dirty="0"/>
              <a:t>.</a:t>
            </a:r>
          </a:p>
          <a:p>
            <a:pPr marL="285750" indent="-285750">
              <a:spcBef>
                <a:spcPts val="600"/>
              </a:spcBef>
              <a:buFont typeface="Arial" panose="020B0604020202020204" pitchFamily="34" charset="0"/>
              <a:buChar char="•"/>
            </a:pPr>
            <a:r>
              <a:rPr lang="en-AU" dirty="0"/>
              <a:t>Under stress (e.g. reduced visa demand), expected losses increase to </a:t>
            </a:r>
            <a:r>
              <a:rPr lang="en-AU" b="1" dirty="0"/>
              <a:t>~$189M</a:t>
            </a:r>
            <a:r>
              <a:rPr lang="en-AU" dirty="0"/>
              <a:t>, indicating a </a:t>
            </a:r>
            <a:r>
              <a:rPr lang="en-AU" b="1" dirty="0"/>
              <a:t>~15-20% uplift</a:t>
            </a:r>
            <a:r>
              <a:rPr lang="en-AU" dirty="0"/>
              <a:t>, which is consistent with a moderate deterioration in sector conditions rather than a systemic shock.</a:t>
            </a:r>
          </a:p>
          <a:p>
            <a:pPr marL="285750" indent="-285750">
              <a:spcBef>
                <a:spcPts val="600"/>
              </a:spcBef>
              <a:buFont typeface="Arial" panose="020B0604020202020204" pitchFamily="34" charset="0"/>
              <a:buChar char="•"/>
            </a:pPr>
            <a:r>
              <a:rPr lang="en-AU" dirty="0"/>
              <a:t>The loss distribution is </a:t>
            </a:r>
            <a:r>
              <a:rPr lang="en-AU" b="1" dirty="0"/>
              <a:t>right-skewed</a:t>
            </a:r>
            <a:r>
              <a:rPr lang="en-AU" dirty="0"/>
              <a:t>, with most outcomes clustered at lower loss levels and a gradual tail extending to higher losses. At the 95</a:t>
            </a:r>
            <a:r>
              <a:rPr lang="en-AU" baseline="30000" dirty="0"/>
              <a:t>th</a:t>
            </a:r>
            <a:r>
              <a:rPr lang="en-AU" dirty="0"/>
              <a:t> percentile, losses reach </a:t>
            </a:r>
            <a:r>
              <a:rPr lang="en-AU" b="1" dirty="0"/>
              <a:t>~$442M</a:t>
            </a:r>
            <a:r>
              <a:rPr lang="en-AU" dirty="0"/>
              <a:t>, increasing to </a:t>
            </a:r>
            <a:r>
              <a:rPr lang="en-AU" b="1" dirty="0"/>
              <a:t>~$720M at the 99</a:t>
            </a:r>
            <a:r>
              <a:rPr lang="en-AU" b="1" baseline="30000" dirty="0"/>
              <a:t>th</a:t>
            </a:r>
            <a:r>
              <a:rPr lang="en-AU" b="1" dirty="0"/>
              <a:t> percentile. </a:t>
            </a:r>
            <a:r>
              <a:rPr lang="en-AU" dirty="0"/>
              <a:t>This reflects the impact of </a:t>
            </a:r>
            <a:r>
              <a:rPr lang="en-AU" b="1" dirty="0"/>
              <a:t>clusters of Provider failures</a:t>
            </a:r>
            <a:r>
              <a:rPr lang="en-AU" dirty="0"/>
              <a:t>, rather than individual large institutions, with tail risk driven by deterioration in higher-risk segments.</a:t>
            </a:r>
          </a:p>
          <a:p>
            <a:pPr marL="285750" indent="-285750">
              <a:spcBef>
                <a:spcPts val="600"/>
              </a:spcBef>
              <a:buFont typeface="Arial" panose="020B0604020202020204" pitchFamily="34" charset="0"/>
              <a:buChar char="•"/>
            </a:pPr>
            <a:r>
              <a:rPr lang="en-AU" dirty="0"/>
              <a:t>Unlike a sector-level model, losses are driven by the </a:t>
            </a:r>
            <a:r>
              <a:rPr lang="en-AU" b="1" dirty="0"/>
              <a:t>accumulation of many smaller defaults</a:t>
            </a:r>
            <a:r>
              <a:rPr lang="en-AU" dirty="0"/>
              <a:t>, rather than isolated large events. This produces a smooth distribution and avoids unrealistic step-changes in outcomes.</a:t>
            </a:r>
          </a:p>
        </p:txBody>
      </p:sp>
      <p:pic>
        <p:nvPicPr>
          <p:cNvPr id="5" name="Picture 4">
            <a:extLst>
              <a:ext uri="{FF2B5EF4-FFF2-40B4-BE49-F238E27FC236}">
                <a16:creationId xmlns:a16="http://schemas.microsoft.com/office/drawing/2014/main" id="{2CC189AF-8FB0-1E54-0652-2D7BD223839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485919" y="2772166"/>
            <a:ext cx="5170019" cy="3135855"/>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9A682B81-89E5-0F37-1751-7367DCBE8BC8}"/>
              </a:ext>
            </a:extLst>
          </p:cNvPr>
          <p:cNvSpPr txBox="1"/>
          <p:nvPr/>
        </p:nvSpPr>
        <p:spPr>
          <a:xfrm>
            <a:off x="6485919" y="5988081"/>
            <a:ext cx="5170019" cy="400110"/>
          </a:xfrm>
          <a:prstGeom prst="rect">
            <a:avLst/>
          </a:prstGeom>
          <a:solidFill>
            <a:schemeClr val="accent1">
              <a:lumMod val="20000"/>
              <a:lumOff val="80000"/>
            </a:schemeClr>
          </a:solidFill>
        </p:spPr>
        <p:txBody>
          <a:bodyPr wrap="square" rtlCol="0">
            <a:spAutoFit/>
          </a:bodyPr>
          <a:lstStyle/>
          <a:p>
            <a:r>
              <a:rPr lang="en-AU" sz="1000" b="1" dirty="0"/>
              <a:t>Footnote: Loss distribution is smooth due to Provider-level simulation, with tail outcomes driven by multiple concurrent defaults rather than discrete sector-wide failures.</a:t>
            </a:r>
          </a:p>
        </p:txBody>
      </p:sp>
      <p:graphicFrame>
        <p:nvGraphicFramePr>
          <p:cNvPr id="3" name="Content Placeholder 1">
            <a:extLst>
              <a:ext uri="{FF2B5EF4-FFF2-40B4-BE49-F238E27FC236}">
                <a16:creationId xmlns:a16="http://schemas.microsoft.com/office/drawing/2014/main" id="{038B160A-9C93-1EF3-9569-9959B04874FF}"/>
              </a:ext>
            </a:extLst>
          </p:cNvPr>
          <p:cNvGraphicFramePr>
            <a:graphicFrameLocks/>
          </p:cNvGraphicFramePr>
          <p:nvPr>
            <p:extLst>
              <p:ext uri="{D42A27DB-BD31-4B8C-83A1-F6EECF244321}">
                <p14:modId xmlns:p14="http://schemas.microsoft.com/office/powerpoint/2010/main" val="1078159178"/>
              </p:ext>
            </p:extLst>
          </p:nvPr>
        </p:nvGraphicFramePr>
        <p:xfrm>
          <a:off x="6363093" y="450165"/>
          <a:ext cx="4401644" cy="548640"/>
        </p:xfrm>
        <a:graphic>
          <a:graphicData uri="http://schemas.openxmlformats.org/drawingml/2006/table">
            <a:tbl>
              <a:tblPr firstRow="1" bandRow="1">
                <a:tableStyleId>{5C22544A-7EE6-4342-B048-85BDC9FD1C3A}</a:tableStyleId>
              </a:tblPr>
              <a:tblGrid>
                <a:gridCol w="1100411">
                  <a:extLst>
                    <a:ext uri="{9D8B030D-6E8A-4147-A177-3AD203B41FA5}">
                      <a16:colId xmlns:a16="http://schemas.microsoft.com/office/drawing/2014/main" val="3431243283"/>
                    </a:ext>
                  </a:extLst>
                </a:gridCol>
                <a:gridCol w="1100411">
                  <a:extLst>
                    <a:ext uri="{9D8B030D-6E8A-4147-A177-3AD203B41FA5}">
                      <a16:colId xmlns:a16="http://schemas.microsoft.com/office/drawing/2014/main" val="263458372"/>
                    </a:ext>
                  </a:extLst>
                </a:gridCol>
                <a:gridCol w="1100411">
                  <a:extLst>
                    <a:ext uri="{9D8B030D-6E8A-4147-A177-3AD203B41FA5}">
                      <a16:colId xmlns:a16="http://schemas.microsoft.com/office/drawing/2014/main" val="2071827470"/>
                    </a:ext>
                  </a:extLst>
                </a:gridCol>
                <a:gridCol w="1100411">
                  <a:extLst>
                    <a:ext uri="{9D8B030D-6E8A-4147-A177-3AD203B41FA5}">
                      <a16:colId xmlns:a16="http://schemas.microsoft.com/office/drawing/2014/main" val="947327049"/>
                    </a:ext>
                  </a:extLst>
                </a:gridCol>
              </a:tblGrid>
              <a:tr h="194595">
                <a:tc>
                  <a:txBody>
                    <a:bodyPr/>
                    <a:lstStyle/>
                    <a:p>
                      <a:r>
                        <a:rPr lang="en-AU" sz="1200" dirty="0"/>
                        <a:t>Metric</a:t>
                      </a:r>
                    </a:p>
                  </a:txBody>
                  <a:tcPr/>
                </a:tc>
                <a:tc>
                  <a:txBody>
                    <a:bodyPr/>
                    <a:lstStyle/>
                    <a:p>
                      <a:r>
                        <a:rPr lang="en-AU" sz="1200" dirty="0"/>
                        <a:t>EAD</a:t>
                      </a:r>
                    </a:p>
                  </a:txBody>
                  <a:tcPr/>
                </a:tc>
                <a:tc>
                  <a:txBody>
                    <a:bodyPr/>
                    <a:lstStyle/>
                    <a:p>
                      <a:r>
                        <a:rPr lang="en-AU" sz="1200" dirty="0"/>
                        <a:t>Expected Loss</a:t>
                      </a:r>
                    </a:p>
                  </a:txBody>
                  <a:tcPr/>
                </a:tc>
                <a:tc>
                  <a:txBody>
                    <a:bodyPr/>
                    <a:lstStyle/>
                    <a:p>
                      <a:r>
                        <a:rPr lang="en-AU" sz="1200" dirty="0" err="1"/>
                        <a:t>VaR</a:t>
                      </a:r>
                      <a:r>
                        <a:rPr lang="en-AU" sz="1200" dirty="0"/>
                        <a:t> (99%)</a:t>
                      </a:r>
                    </a:p>
                  </a:txBody>
                  <a:tcPr/>
                </a:tc>
                <a:extLst>
                  <a:ext uri="{0D108BD9-81ED-4DB2-BD59-A6C34878D82A}">
                    <a16:rowId xmlns:a16="http://schemas.microsoft.com/office/drawing/2014/main" val="1097069121"/>
                  </a:ext>
                </a:extLst>
              </a:tr>
              <a:tr h="194595">
                <a:tc>
                  <a:txBody>
                    <a:bodyPr/>
                    <a:lstStyle/>
                    <a:p>
                      <a:r>
                        <a:rPr lang="en-AU" sz="1200" dirty="0"/>
                        <a:t>Value</a:t>
                      </a:r>
                    </a:p>
                  </a:txBody>
                  <a:tcPr/>
                </a:tc>
                <a:tc>
                  <a:txBody>
                    <a:bodyPr/>
                    <a:lstStyle/>
                    <a:p>
                      <a:r>
                        <a:rPr lang="en-AU" sz="1200" dirty="0"/>
                        <a:t>~$12-13B</a:t>
                      </a:r>
                    </a:p>
                  </a:txBody>
                  <a:tcPr/>
                </a:tc>
                <a:tc>
                  <a:txBody>
                    <a:bodyPr/>
                    <a:lstStyle/>
                    <a:p>
                      <a:r>
                        <a:rPr lang="en-AU" sz="1200" dirty="0"/>
                        <a:t>~$163M</a:t>
                      </a:r>
                    </a:p>
                  </a:txBody>
                  <a:tcPr/>
                </a:tc>
                <a:tc>
                  <a:txBody>
                    <a:bodyPr/>
                    <a:lstStyle/>
                    <a:p>
                      <a:r>
                        <a:rPr lang="en-AU" sz="1200" dirty="0"/>
                        <a:t>~$720M</a:t>
                      </a:r>
                    </a:p>
                  </a:txBody>
                  <a:tcPr/>
                </a:tc>
                <a:extLst>
                  <a:ext uri="{0D108BD9-81ED-4DB2-BD59-A6C34878D82A}">
                    <a16:rowId xmlns:a16="http://schemas.microsoft.com/office/drawing/2014/main" val="378678558"/>
                  </a:ext>
                </a:extLst>
              </a:tr>
            </a:tbl>
          </a:graphicData>
        </a:graphic>
      </p:graphicFrame>
      <p:sp>
        <p:nvSpPr>
          <p:cNvPr id="7" name="Content Placeholder 6">
            <a:extLst>
              <a:ext uri="{FF2B5EF4-FFF2-40B4-BE49-F238E27FC236}">
                <a16:creationId xmlns:a16="http://schemas.microsoft.com/office/drawing/2014/main" id="{716E10D5-592A-E856-FD79-3B862195B665}"/>
              </a:ext>
            </a:extLst>
          </p:cNvPr>
          <p:cNvSpPr>
            <a:spLocks noGrp="1"/>
          </p:cNvSpPr>
          <p:nvPr>
            <p:ph idx="1"/>
          </p:nvPr>
        </p:nvSpPr>
        <p:spPr>
          <a:xfrm>
            <a:off x="6429082" y="208329"/>
            <a:ext cx="1376311" cy="241835"/>
          </a:xfrm>
        </p:spPr>
        <p:txBody>
          <a:bodyPr/>
          <a:lstStyle/>
          <a:p>
            <a:r>
              <a:rPr lang="en-AU" sz="1400" b="1" i="1" dirty="0"/>
              <a:t>Reference points:</a:t>
            </a:r>
          </a:p>
        </p:txBody>
      </p:sp>
    </p:spTree>
    <p:extLst>
      <p:ext uri="{BB962C8B-B14F-4D97-AF65-F5344CB8AC3E}">
        <p14:creationId xmlns:p14="http://schemas.microsoft.com/office/powerpoint/2010/main" val="2186313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B3F82-9D64-4A49-341C-4C353F149D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9C5704-75CD-CADE-0B21-9BB84BDB3D34}"/>
              </a:ext>
            </a:extLst>
          </p:cNvPr>
          <p:cNvSpPr>
            <a:spLocks noGrp="1"/>
          </p:cNvSpPr>
          <p:nvPr>
            <p:ph type="title"/>
          </p:nvPr>
        </p:nvSpPr>
        <p:spPr/>
        <p:txBody>
          <a:bodyPr/>
          <a:lstStyle/>
          <a:p>
            <a:r>
              <a:rPr lang="en-US" dirty="0"/>
              <a:t>Contents</a:t>
            </a:r>
          </a:p>
        </p:txBody>
      </p:sp>
      <p:sp>
        <p:nvSpPr>
          <p:cNvPr id="4" name="Footer Placeholder 4">
            <a:extLst>
              <a:ext uri="{FF2B5EF4-FFF2-40B4-BE49-F238E27FC236}">
                <a16:creationId xmlns:a16="http://schemas.microsoft.com/office/drawing/2014/main" id="{FDCFBD45-0C9C-468D-5CB6-B6B9B4D6772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
        <p:nvSpPr>
          <p:cNvPr id="3" name="Rectangle 2">
            <a:extLst>
              <a:ext uri="{FF2B5EF4-FFF2-40B4-BE49-F238E27FC236}">
                <a16:creationId xmlns:a16="http://schemas.microsoft.com/office/drawing/2014/main" id="{DB164346-1504-79FC-6DF3-DCA59997ECCF}"/>
              </a:ext>
            </a:extLst>
          </p:cNvPr>
          <p:cNvSpPr/>
          <p:nvPr/>
        </p:nvSpPr>
        <p:spPr>
          <a:xfrm>
            <a:off x="314322" y="3739896"/>
            <a:ext cx="5760000" cy="4846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5" name="Table 4">
            <a:extLst>
              <a:ext uri="{FF2B5EF4-FFF2-40B4-BE49-F238E27FC236}">
                <a16:creationId xmlns:a16="http://schemas.microsoft.com/office/drawing/2014/main" id="{F4C0177C-8402-A55A-E7BC-C1DDBC3BE43B}"/>
              </a:ext>
            </a:extLst>
          </p:cNvPr>
          <p:cNvGraphicFramePr>
            <a:graphicFrameLocks noGrp="1"/>
          </p:cNvGraphicFramePr>
          <p:nvPr>
            <p:extLst>
              <p:ext uri="{D42A27DB-BD31-4B8C-83A1-F6EECF244321}">
                <p14:modId xmlns:p14="http://schemas.microsoft.com/office/powerpoint/2010/main" val="3974040115"/>
              </p:ext>
            </p:extLst>
          </p:nvPr>
        </p:nvGraphicFramePr>
        <p:xfrm>
          <a:off x="333635" y="1468061"/>
          <a:ext cx="5760000" cy="3200400"/>
        </p:xfrm>
        <a:graphic>
          <a:graphicData uri="http://schemas.openxmlformats.org/drawingml/2006/table">
            <a:tbl>
              <a:tblPr bandRow="1">
                <a:tableStyleId>{69012ECD-51FC-41F1-AA8D-1B2483CD663E}</a:tableStyleId>
              </a:tblPr>
              <a:tblGrid>
                <a:gridCol w="790410">
                  <a:extLst>
                    <a:ext uri="{9D8B030D-6E8A-4147-A177-3AD203B41FA5}">
                      <a16:colId xmlns:a16="http://schemas.microsoft.com/office/drawing/2014/main" val="404723776"/>
                    </a:ext>
                  </a:extLst>
                </a:gridCol>
                <a:gridCol w="4969590">
                  <a:extLst>
                    <a:ext uri="{9D8B030D-6E8A-4147-A177-3AD203B41FA5}">
                      <a16:colId xmlns:a16="http://schemas.microsoft.com/office/drawing/2014/main" val="2886352661"/>
                    </a:ext>
                  </a:extLst>
                </a:gridCol>
              </a:tblGrid>
              <a:tr h="0">
                <a:tc>
                  <a:txBody>
                    <a:bodyPr/>
                    <a:lstStyle/>
                    <a:p>
                      <a:r>
                        <a:rPr lang="en-AU" sz="2400" b="1" dirty="0">
                          <a:solidFill>
                            <a:schemeClr val="bg1"/>
                          </a:solidFill>
                        </a:rPr>
                        <a:t>1</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Context &amp; Motivation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002289324"/>
                  </a:ext>
                </a:extLst>
              </a:tr>
              <a:tr h="0">
                <a:tc>
                  <a:txBody>
                    <a:bodyPr/>
                    <a:lstStyle/>
                    <a:p>
                      <a:r>
                        <a:rPr lang="en-AU" sz="2400" b="1" dirty="0">
                          <a:solidFill>
                            <a:schemeClr val="bg1"/>
                          </a:solidFill>
                        </a:rPr>
                        <a:t>2</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Conceptual Framework</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200052130"/>
                  </a:ext>
                </a:extLst>
              </a:tr>
              <a:tr h="0">
                <a:tc>
                  <a:txBody>
                    <a:bodyPr/>
                    <a:lstStyle/>
                    <a:p>
                      <a:r>
                        <a:rPr lang="en-AU" sz="2400" b="1" dirty="0">
                          <a:solidFill>
                            <a:schemeClr val="bg1"/>
                          </a:solidFill>
                        </a:rPr>
                        <a:t>3</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Data Integration &amp; Time Alignment</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995690969"/>
                  </a:ext>
                </a:extLst>
              </a:tr>
              <a:tr h="0">
                <a:tc>
                  <a:txBody>
                    <a:bodyPr/>
                    <a:lstStyle/>
                    <a:p>
                      <a:r>
                        <a:rPr lang="en-AU" sz="2400" b="1" dirty="0">
                          <a:solidFill>
                            <a:schemeClr val="bg1"/>
                          </a:solidFill>
                        </a:rPr>
                        <a:t>4</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Risk Parameterisation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618433443"/>
                  </a:ext>
                </a:extLst>
              </a:tr>
              <a:tr h="0">
                <a:tc>
                  <a:txBody>
                    <a:bodyPr/>
                    <a:lstStyle/>
                    <a:p>
                      <a:r>
                        <a:rPr lang="en-AU" sz="2400" b="1" dirty="0">
                          <a:solidFill>
                            <a:schemeClr val="bg1"/>
                          </a:solidFill>
                        </a:rPr>
                        <a:t>5</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Portfolio Results &amp; Loss Distribution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2665000315"/>
                  </a:ext>
                </a:extLst>
              </a:tr>
              <a:tr h="0">
                <a:tc>
                  <a:txBody>
                    <a:bodyPr/>
                    <a:lstStyle/>
                    <a:p>
                      <a:r>
                        <a:rPr lang="en-AU" sz="2400" b="1" dirty="0">
                          <a:solidFill>
                            <a:schemeClr val="bg1"/>
                          </a:solidFill>
                        </a:rPr>
                        <a:t>6</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Risk Concentration &amp; Policy Insights</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838251612"/>
                  </a:ext>
                </a:extLst>
              </a:tr>
              <a:tr h="0">
                <a:tc>
                  <a:txBody>
                    <a:bodyPr/>
                    <a:lstStyle/>
                    <a:p>
                      <a:r>
                        <a:rPr lang="en-AU" sz="2400" b="1" dirty="0">
                          <a:solidFill>
                            <a:schemeClr val="bg1"/>
                          </a:solidFill>
                        </a:rPr>
                        <a:t>7</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Conclusion &amp; Key Takeaways</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901931597"/>
                  </a:ext>
                </a:extLst>
              </a:tr>
            </a:tbl>
          </a:graphicData>
        </a:graphic>
      </p:graphicFrame>
      <p:sp>
        <p:nvSpPr>
          <p:cNvPr id="7" name="Text Placeholder 6">
            <a:extLst>
              <a:ext uri="{FF2B5EF4-FFF2-40B4-BE49-F238E27FC236}">
                <a16:creationId xmlns:a16="http://schemas.microsoft.com/office/drawing/2014/main" id="{6A91FADB-ACBA-5695-0482-5517DC08EB1F}"/>
              </a:ext>
            </a:extLst>
          </p:cNvPr>
          <p:cNvSpPr>
            <a:spLocks noGrp="1"/>
          </p:cNvSpPr>
          <p:nvPr>
            <p:ph type="body" sz="quarter" idx="10"/>
          </p:nvPr>
        </p:nvSpPr>
        <p:spPr/>
        <p:txBody>
          <a:bodyPr/>
          <a:lstStyle/>
          <a:p>
            <a:r>
              <a:rPr lang="en-AU" dirty="0"/>
              <a:t>06</a:t>
            </a:r>
          </a:p>
        </p:txBody>
      </p:sp>
    </p:spTree>
    <p:extLst>
      <p:ext uri="{BB962C8B-B14F-4D97-AF65-F5344CB8AC3E}">
        <p14:creationId xmlns:p14="http://schemas.microsoft.com/office/powerpoint/2010/main" val="2029653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36D57-C04F-1D8D-BC8D-ECDB26BA60D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C1DFED3-462C-D152-44B1-7EC6097383DD}"/>
              </a:ext>
            </a:extLst>
          </p:cNvPr>
          <p:cNvSpPr/>
          <p:nvPr/>
        </p:nvSpPr>
        <p:spPr>
          <a:xfrm>
            <a:off x="6294009" y="0"/>
            <a:ext cx="5897991"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itle 12">
            <a:extLst>
              <a:ext uri="{FF2B5EF4-FFF2-40B4-BE49-F238E27FC236}">
                <a16:creationId xmlns:a16="http://schemas.microsoft.com/office/drawing/2014/main" id="{7D19D961-F708-30FE-B152-AE06742CEDDD}"/>
              </a:ext>
            </a:extLst>
          </p:cNvPr>
          <p:cNvSpPr>
            <a:spLocks noGrp="1"/>
          </p:cNvSpPr>
          <p:nvPr>
            <p:ph type="title"/>
          </p:nvPr>
        </p:nvSpPr>
        <p:spPr/>
        <p:txBody>
          <a:bodyPr/>
          <a:lstStyle/>
          <a:p>
            <a:r>
              <a:rPr lang="en-AU" dirty="0">
                <a:solidFill>
                  <a:schemeClr val="accent1"/>
                </a:solidFill>
              </a:rPr>
              <a:t>Risk Concentration &amp;</a:t>
            </a:r>
            <a:br>
              <a:rPr lang="en-AU" dirty="0">
                <a:solidFill>
                  <a:schemeClr val="accent1"/>
                </a:solidFill>
              </a:rPr>
            </a:br>
            <a:r>
              <a:rPr lang="en-AU" dirty="0">
                <a:solidFill>
                  <a:schemeClr val="accent1"/>
                </a:solidFill>
              </a:rPr>
              <a:t>Policy Insights</a:t>
            </a:r>
          </a:p>
        </p:txBody>
      </p:sp>
      <p:sp>
        <p:nvSpPr>
          <p:cNvPr id="15" name="Content Placeholder 14">
            <a:extLst>
              <a:ext uri="{FF2B5EF4-FFF2-40B4-BE49-F238E27FC236}">
                <a16:creationId xmlns:a16="http://schemas.microsoft.com/office/drawing/2014/main" id="{1CE8EEAC-A103-4F37-F441-D02F8FEAE765}"/>
              </a:ext>
            </a:extLst>
          </p:cNvPr>
          <p:cNvSpPr>
            <a:spLocks noGrp="1"/>
          </p:cNvSpPr>
          <p:nvPr>
            <p:ph idx="13"/>
          </p:nvPr>
        </p:nvSpPr>
        <p:spPr>
          <a:xfrm>
            <a:off x="326849" y="1235937"/>
            <a:ext cx="5769151" cy="4564787"/>
          </a:xfrm>
        </p:spPr>
        <p:txBody>
          <a:bodyPr numCol="1"/>
          <a:lstStyle/>
          <a:p>
            <a:pPr>
              <a:spcBef>
                <a:spcPts val="600"/>
              </a:spcBef>
            </a:pPr>
            <a:r>
              <a:rPr lang="en-AU" b="1" dirty="0">
                <a:solidFill>
                  <a:schemeClr val="tx1"/>
                </a:solidFill>
              </a:rPr>
              <a:t>Where Risk Sits and Why It Matters</a:t>
            </a:r>
          </a:p>
          <a:p>
            <a:pPr marL="285750" indent="-285750">
              <a:spcBef>
                <a:spcPts val="600"/>
              </a:spcBef>
              <a:buFont typeface="Arial" panose="020B0604020202020204" pitchFamily="34" charset="0"/>
              <a:buChar char="•"/>
            </a:pPr>
            <a:r>
              <a:rPr lang="en-AU" dirty="0">
                <a:solidFill>
                  <a:schemeClr val="tx1"/>
                </a:solidFill>
              </a:rPr>
              <a:t>Risk is not evenly distributed, with </a:t>
            </a:r>
            <a:r>
              <a:rPr lang="en-AU" b="1" dirty="0">
                <a:solidFill>
                  <a:schemeClr val="tx1"/>
                </a:solidFill>
              </a:rPr>
              <a:t>Higher Education dominating exposure </a:t>
            </a:r>
            <a:r>
              <a:rPr lang="en-AU" dirty="0">
                <a:solidFill>
                  <a:schemeClr val="tx1"/>
                </a:solidFill>
              </a:rPr>
              <a:t>while </a:t>
            </a:r>
            <a:r>
              <a:rPr lang="en-AU" b="1" dirty="0">
                <a:solidFill>
                  <a:schemeClr val="tx1"/>
                </a:solidFill>
              </a:rPr>
              <a:t>VET and ELICOS contribute disproportionately to loss</a:t>
            </a:r>
            <a:r>
              <a:rPr lang="en-AU" dirty="0">
                <a:solidFill>
                  <a:schemeClr val="tx1"/>
                </a:solidFill>
              </a:rPr>
              <a:t>, reflecting higher default rates despite smaller size.</a:t>
            </a:r>
          </a:p>
          <a:p>
            <a:pPr marL="285750" indent="-285750">
              <a:spcBef>
                <a:spcPts val="600"/>
              </a:spcBef>
              <a:buFont typeface="Arial" panose="020B0604020202020204" pitchFamily="34" charset="0"/>
              <a:buChar char="•"/>
            </a:pPr>
            <a:r>
              <a:rPr lang="en-AU" dirty="0">
                <a:solidFill>
                  <a:schemeClr val="tx1"/>
                </a:solidFill>
              </a:rPr>
              <a:t>This creates a portfolio with a </a:t>
            </a:r>
            <a:r>
              <a:rPr lang="en-AU" b="1" dirty="0">
                <a:solidFill>
                  <a:schemeClr val="tx1"/>
                </a:solidFill>
              </a:rPr>
              <a:t>stable core and higher-risk fringe</a:t>
            </a:r>
            <a:r>
              <a:rPr lang="en-AU" dirty="0">
                <a:solidFill>
                  <a:schemeClr val="tx1"/>
                </a:solidFill>
              </a:rPr>
              <a:t>, where large institutions anchor exposure but </a:t>
            </a:r>
            <a:r>
              <a:rPr lang="en-AU" b="1" dirty="0">
                <a:solidFill>
                  <a:schemeClr val="tx1"/>
                </a:solidFill>
              </a:rPr>
              <a:t>incremental losses are driven by smaller, higher-risk Providers with elevated default rates</a:t>
            </a:r>
            <a:r>
              <a:rPr lang="en-AU" dirty="0">
                <a:solidFill>
                  <a:schemeClr val="tx1"/>
                </a:solidFill>
              </a:rPr>
              <a:t>.</a:t>
            </a:r>
          </a:p>
          <a:p>
            <a:pPr marL="285750" indent="-285750">
              <a:spcBef>
                <a:spcPts val="600"/>
              </a:spcBef>
              <a:buFont typeface="Arial" panose="020B0604020202020204" pitchFamily="34" charset="0"/>
              <a:buChar char="•"/>
            </a:pPr>
            <a:r>
              <a:rPr lang="en-AU" dirty="0">
                <a:solidFill>
                  <a:schemeClr val="tx1"/>
                </a:solidFill>
              </a:rPr>
              <a:t>The model shows that losses arise from </a:t>
            </a:r>
            <a:r>
              <a:rPr lang="en-AU" b="1" dirty="0">
                <a:solidFill>
                  <a:schemeClr val="tx1"/>
                </a:solidFill>
              </a:rPr>
              <a:t>many smaller defaults rather than single large failures</a:t>
            </a:r>
            <a:r>
              <a:rPr lang="en-AU" dirty="0">
                <a:solidFill>
                  <a:schemeClr val="tx1"/>
                </a:solidFill>
              </a:rPr>
              <a:t>, consistent with a diversified but structurally uneven market.</a:t>
            </a:r>
          </a:p>
          <a:p>
            <a:pPr marL="285750" indent="-285750">
              <a:spcBef>
                <a:spcPts val="600"/>
              </a:spcBef>
              <a:buFont typeface="Arial" panose="020B0604020202020204" pitchFamily="34" charset="0"/>
              <a:buChar char="•"/>
            </a:pPr>
            <a:r>
              <a:rPr lang="en-AU" dirty="0">
                <a:solidFill>
                  <a:schemeClr val="tx1"/>
                </a:solidFill>
              </a:rPr>
              <a:t>Sensitivity to demand conditions is significant, with relatively small shocks (e.g. visa reductions) leading to </a:t>
            </a:r>
            <a:r>
              <a:rPr lang="en-AU" b="1" dirty="0">
                <a:solidFill>
                  <a:schemeClr val="tx1"/>
                </a:solidFill>
              </a:rPr>
              <a:t>material increases in expected loss</a:t>
            </a:r>
            <a:r>
              <a:rPr lang="en-AU" dirty="0">
                <a:solidFill>
                  <a:schemeClr val="tx1"/>
                </a:solidFill>
              </a:rPr>
              <a:t>, highlighting the sector’s dependence on international student flows.</a:t>
            </a:r>
          </a:p>
          <a:p>
            <a:pPr marL="285750" indent="-285750">
              <a:spcBef>
                <a:spcPts val="600"/>
              </a:spcBef>
              <a:buFont typeface="Arial" panose="020B0604020202020204" pitchFamily="34" charset="0"/>
              <a:buChar char="•"/>
            </a:pPr>
            <a:r>
              <a:rPr lang="en-AU" dirty="0">
                <a:solidFill>
                  <a:schemeClr val="tx1"/>
                </a:solidFill>
              </a:rPr>
              <a:t>Overall, risk is driven by the interaction of </a:t>
            </a:r>
            <a:r>
              <a:rPr lang="en-AU" b="1" dirty="0">
                <a:solidFill>
                  <a:schemeClr val="tx1"/>
                </a:solidFill>
              </a:rPr>
              <a:t>scale, Provider structure, and external demand conditions</a:t>
            </a:r>
            <a:r>
              <a:rPr lang="en-AU" dirty="0">
                <a:solidFill>
                  <a:schemeClr val="tx1"/>
                </a:solidFill>
              </a:rPr>
              <a:t>, rather than any single dominant factor. This reinforces that portfolio risk is shaped more by the distribution of risk characteristics than by aggregate exposure alone.</a:t>
            </a:r>
          </a:p>
        </p:txBody>
      </p:sp>
      <p:pic>
        <p:nvPicPr>
          <p:cNvPr id="2" name="Picture 1">
            <a:extLst>
              <a:ext uri="{FF2B5EF4-FFF2-40B4-BE49-F238E27FC236}">
                <a16:creationId xmlns:a16="http://schemas.microsoft.com/office/drawing/2014/main" id="{C22C9F43-DD6D-0A3C-32BB-ECD66CC3B80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817672" y="405808"/>
            <a:ext cx="4972935" cy="3486352"/>
          </a:xfrm>
          <a:prstGeom prst="rect">
            <a:avLst/>
          </a:prstGeom>
          <a:ln>
            <a:noFill/>
          </a:ln>
          <a:effectLst>
            <a:outerShdw blurRad="292100" dist="139700" dir="2700000" algn="tl" rotWithShape="0">
              <a:srgbClr val="333333">
                <a:alpha val="65000"/>
              </a:srgbClr>
            </a:outerShdw>
          </a:effectLst>
        </p:spPr>
      </p:pic>
      <p:sp>
        <p:nvSpPr>
          <p:cNvPr id="14" name="Content Placeholder 13">
            <a:extLst>
              <a:ext uri="{FF2B5EF4-FFF2-40B4-BE49-F238E27FC236}">
                <a16:creationId xmlns:a16="http://schemas.microsoft.com/office/drawing/2014/main" id="{5536F941-BAB6-3521-1325-044825692614}"/>
              </a:ext>
            </a:extLst>
          </p:cNvPr>
          <p:cNvSpPr>
            <a:spLocks noGrp="1"/>
          </p:cNvSpPr>
          <p:nvPr>
            <p:ph idx="1"/>
          </p:nvPr>
        </p:nvSpPr>
        <p:spPr>
          <a:xfrm>
            <a:off x="6817671" y="3933379"/>
            <a:ext cx="4972936" cy="595590"/>
          </a:xfrm>
          <a:solidFill>
            <a:schemeClr val="accent1">
              <a:lumMod val="20000"/>
              <a:lumOff val="80000"/>
            </a:schemeClr>
          </a:solidFill>
        </p:spPr>
        <p:txBody>
          <a:bodyPr lIns="90000" tIns="46800" rIns="90000" bIns="46800"/>
          <a:lstStyle/>
          <a:p>
            <a:r>
              <a:rPr lang="en-AU" sz="1100" b="1" dirty="0"/>
              <a:t>Footnote: Loss contribution reflects the interaction between exposure and default rates, with higher-risk sectors contributing disproportionately to total losses despite smaller exposure.</a:t>
            </a:r>
          </a:p>
        </p:txBody>
      </p:sp>
      <p:graphicFrame>
        <p:nvGraphicFramePr>
          <p:cNvPr id="4" name="Table 3">
            <a:extLst>
              <a:ext uri="{FF2B5EF4-FFF2-40B4-BE49-F238E27FC236}">
                <a16:creationId xmlns:a16="http://schemas.microsoft.com/office/drawing/2014/main" id="{7F5B0E6D-FA44-51A5-608A-41DB51EFDA80}"/>
              </a:ext>
            </a:extLst>
          </p:cNvPr>
          <p:cNvGraphicFramePr>
            <a:graphicFrameLocks noGrp="1"/>
          </p:cNvGraphicFramePr>
          <p:nvPr>
            <p:extLst>
              <p:ext uri="{D42A27DB-BD31-4B8C-83A1-F6EECF244321}">
                <p14:modId xmlns:p14="http://schemas.microsoft.com/office/powerpoint/2010/main" val="148376776"/>
              </p:ext>
            </p:extLst>
          </p:nvPr>
        </p:nvGraphicFramePr>
        <p:xfrm>
          <a:off x="6817672" y="4914141"/>
          <a:ext cx="4972936" cy="769620"/>
        </p:xfrm>
        <a:graphic>
          <a:graphicData uri="http://schemas.openxmlformats.org/drawingml/2006/table">
            <a:tbl>
              <a:tblPr firstRow="1" bandRow="1">
                <a:tableStyleId>{5C22544A-7EE6-4342-B048-85BDC9FD1C3A}</a:tableStyleId>
              </a:tblPr>
              <a:tblGrid>
                <a:gridCol w="1243234">
                  <a:extLst>
                    <a:ext uri="{9D8B030D-6E8A-4147-A177-3AD203B41FA5}">
                      <a16:colId xmlns:a16="http://schemas.microsoft.com/office/drawing/2014/main" val="3177935741"/>
                    </a:ext>
                  </a:extLst>
                </a:gridCol>
                <a:gridCol w="1243234">
                  <a:extLst>
                    <a:ext uri="{9D8B030D-6E8A-4147-A177-3AD203B41FA5}">
                      <a16:colId xmlns:a16="http://schemas.microsoft.com/office/drawing/2014/main" val="119967028"/>
                    </a:ext>
                  </a:extLst>
                </a:gridCol>
                <a:gridCol w="1243234">
                  <a:extLst>
                    <a:ext uri="{9D8B030D-6E8A-4147-A177-3AD203B41FA5}">
                      <a16:colId xmlns:a16="http://schemas.microsoft.com/office/drawing/2014/main" val="1707394968"/>
                    </a:ext>
                  </a:extLst>
                </a:gridCol>
                <a:gridCol w="1243234">
                  <a:extLst>
                    <a:ext uri="{9D8B030D-6E8A-4147-A177-3AD203B41FA5}">
                      <a16:colId xmlns:a16="http://schemas.microsoft.com/office/drawing/2014/main" val="2868058560"/>
                    </a:ext>
                  </a:extLst>
                </a:gridCol>
              </a:tblGrid>
              <a:tr h="176727">
                <a:tc>
                  <a:txBody>
                    <a:bodyPr/>
                    <a:lstStyle/>
                    <a:p>
                      <a:pPr algn="l" fontAlgn="b">
                        <a:buNone/>
                      </a:pPr>
                      <a:r>
                        <a:rPr lang="en-AU" sz="1200" b="1" i="0" u="none" strike="noStrike" dirty="0">
                          <a:solidFill>
                            <a:schemeClr val="bg1"/>
                          </a:solidFill>
                          <a:effectLst/>
                          <a:latin typeface="Aptos Narrow" panose="020B0004020202020204" pitchFamily="34" charset="0"/>
                        </a:rPr>
                        <a:t>Sector</a:t>
                      </a:r>
                    </a:p>
                  </a:txBody>
                  <a:tcPr marL="9525" marR="9525" marT="9525" marB="0" anchor="ctr"/>
                </a:tc>
                <a:tc>
                  <a:txBody>
                    <a:bodyPr/>
                    <a:lstStyle/>
                    <a:p>
                      <a:pPr algn="l" fontAlgn="b">
                        <a:buNone/>
                      </a:pPr>
                      <a:r>
                        <a:rPr lang="en-AU" sz="1200" b="1" i="0" u="none" strike="noStrike" dirty="0">
                          <a:solidFill>
                            <a:schemeClr val="bg1"/>
                          </a:solidFill>
                          <a:effectLst/>
                          <a:latin typeface="Aptos Narrow" panose="020B0004020202020204" pitchFamily="34" charset="0"/>
                        </a:rPr>
                        <a:t>Exposure Share</a:t>
                      </a:r>
                    </a:p>
                  </a:txBody>
                  <a:tcPr marL="9525" marR="9525" marT="9525" marB="0" anchor="ctr"/>
                </a:tc>
                <a:tc>
                  <a:txBody>
                    <a:bodyPr/>
                    <a:lstStyle/>
                    <a:p>
                      <a:pPr algn="ctr" fontAlgn="b">
                        <a:buNone/>
                      </a:pPr>
                      <a:r>
                        <a:rPr lang="en-AU" sz="1200" b="1" i="0" u="none" strike="noStrike" dirty="0">
                          <a:solidFill>
                            <a:schemeClr val="bg1"/>
                          </a:solidFill>
                          <a:effectLst/>
                          <a:latin typeface="Aptos Narrow" panose="020B0004020202020204" pitchFamily="34" charset="0"/>
                        </a:rPr>
                        <a:t>Avg PD</a:t>
                      </a:r>
                    </a:p>
                  </a:txBody>
                  <a:tcPr marL="9525" marR="9525" marT="9525" marB="0" anchor="ctr"/>
                </a:tc>
                <a:tc>
                  <a:txBody>
                    <a:bodyPr/>
                    <a:lstStyle/>
                    <a:p>
                      <a:pPr algn="ctr" fontAlgn="b">
                        <a:buNone/>
                      </a:pPr>
                      <a:r>
                        <a:rPr lang="en-AU" sz="1200" b="1" i="0" u="none" strike="noStrike" dirty="0">
                          <a:solidFill>
                            <a:schemeClr val="bg1"/>
                          </a:solidFill>
                          <a:effectLst/>
                          <a:latin typeface="Aptos Narrow" panose="020B0004020202020204" pitchFamily="34" charset="0"/>
                        </a:rPr>
                        <a:t>Loss Contribution</a:t>
                      </a:r>
                    </a:p>
                  </a:txBody>
                  <a:tcPr marL="9525" marR="9525" marT="9525" marB="0" anchor="ctr"/>
                </a:tc>
                <a:extLst>
                  <a:ext uri="{0D108BD9-81ED-4DB2-BD59-A6C34878D82A}">
                    <a16:rowId xmlns:a16="http://schemas.microsoft.com/office/drawing/2014/main" val="3064707684"/>
                  </a:ext>
                </a:extLst>
              </a:tr>
              <a:tr h="176727">
                <a:tc>
                  <a:txBody>
                    <a:bodyPr/>
                    <a:lstStyle/>
                    <a:p>
                      <a:pPr algn="l" fontAlgn="b">
                        <a:buNone/>
                      </a:pPr>
                      <a:r>
                        <a:rPr lang="en-AU" sz="1200" b="0" i="0" u="none" strike="noStrike" dirty="0">
                          <a:solidFill>
                            <a:srgbClr val="000000"/>
                          </a:solidFill>
                          <a:effectLst/>
                          <a:latin typeface="Aptos Narrow" panose="020B0004020202020204" pitchFamily="34" charset="0"/>
                        </a:rPr>
                        <a:t>Higher Education</a:t>
                      </a:r>
                    </a:p>
                  </a:txBody>
                  <a:tcPr marL="9525" marR="9525" marT="9525" marB="0" anchor="ctr"/>
                </a:tc>
                <a:tc>
                  <a:txBody>
                    <a:bodyPr/>
                    <a:lstStyle/>
                    <a:p>
                      <a:pPr algn="l" fontAlgn="b">
                        <a:buNone/>
                      </a:pPr>
                      <a:r>
                        <a:rPr lang="en-AU" sz="1200" b="0" i="0" u="none" strike="noStrike" dirty="0">
                          <a:solidFill>
                            <a:srgbClr val="000000"/>
                          </a:solidFill>
                          <a:effectLst/>
                          <a:latin typeface="Aptos Narrow" panose="020B0004020202020204" pitchFamily="34" charset="0"/>
                        </a:rPr>
                        <a:t>~80%</a:t>
                      </a:r>
                    </a:p>
                  </a:txBody>
                  <a:tcPr marL="9525" marR="9525" marT="9525" marB="0" anchor="ctr"/>
                </a:tc>
                <a:tc>
                  <a:txBody>
                    <a:bodyPr/>
                    <a:lstStyle/>
                    <a:p>
                      <a:pPr algn="ctr" fontAlgn="b">
                        <a:buNone/>
                      </a:pPr>
                      <a:r>
                        <a:rPr lang="en-AU" sz="1200" b="0" i="0" u="none" strike="noStrike" dirty="0">
                          <a:solidFill>
                            <a:srgbClr val="000000"/>
                          </a:solidFill>
                          <a:effectLst/>
                          <a:latin typeface="Aptos Narrow" panose="020B0004020202020204" pitchFamily="34" charset="0"/>
                        </a:rPr>
                        <a:t>~1.5%</a:t>
                      </a:r>
                    </a:p>
                  </a:txBody>
                  <a:tcPr marL="9525" marR="9525" marT="9525" marB="0" anchor="ctr"/>
                </a:tc>
                <a:tc>
                  <a:txBody>
                    <a:bodyPr/>
                    <a:lstStyle/>
                    <a:p>
                      <a:pPr algn="ctr" fontAlgn="b">
                        <a:buNone/>
                      </a:pPr>
                      <a:r>
                        <a:rPr lang="en-AU" sz="1200" b="0" i="0" u="none" strike="noStrike" dirty="0">
                          <a:solidFill>
                            <a:srgbClr val="000000"/>
                          </a:solidFill>
                          <a:effectLst/>
                          <a:latin typeface="Aptos Narrow" panose="020B0004020202020204" pitchFamily="34" charset="0"/>
                        </a:rPr>
                        <a:t>~45-50%</a:t>
                      </a:r>
                    </a:p>
                  </a:txBody>
                  <a:tcPr marL="9525" marR="9525" marT="9525" marB="0" anchor="ctr"/>
                </a:tc>
                <a:extLst>
                  <a:ext uri="{0D108BD9-81ED-4DB2-BD59-A6C34878D82A}">
                    <a16:rowId xmlns:a16="http://schemas.microsoft.com/office/drawing/2014/main" val="3317255036"/>
                  </a:ext>
                </a:extLst>
              </a:tr>
              <a:tr h="176727">
                <a:tc>
                  <a:txBody>
                    <a:bodyPr/>
                    <a:lstStyle/>
                    <a:p>
                      <a:pPr algn="l" fontAlgn="b">
                        <a:buNone/>
                      </a:pPr>
                      <a:r>
                        <a:rPr lang="en-AU" sz="1200" b="0" i="0" u="none" strike="noStrike" dirty="0">
                          <a:solidFill>
                            <a:srgbClr val="000000"/>
                          </a:solidFill>
                          <a:effectLst/>
                          <a:latin typeface="Aptos Narrow" panose="020B0004020202020204" pitchFamily="34" charset="0"/>
                        </a:rPr>
                        <a:t>VET</a:t>
                      </a:r>
                    </a:p>
                  </a:txBody>
                  <a:tcPr marL="9525" marR="9525" marT="9525" marB="0" anchor="ctr"/>
                </a:tc>
                <a:tc>
                  <a:txBody>
                    <a:bodyPr/>
                    <a:lstStyle/>
                    <a:p>
                      <a:pPr algn="l" fontAlgn="b">
                        <a:buNone/>
                      </a:pPr>
                      <a:r>
                        <a:rPr lang="en-AU" sz="1200" b="0" i="0" u="none" strike="noStrike" dirty="0">
                          <a:solidFill>
                            <a:srgbClr val="000000"/>
                          </a:solidFill>
                          <a:effectLst/>
                          <a:latin typeface="Aptos Narrow" panose="020B0004020202020204" pitchFamily="34" charset="0"/>
                        </a:rPr>
                        <a:t>~15-20%</a:t>
                      </a:r>
                    </a:p>
                  </a:txBody>
                  <a:tcPr marL="9525" marR="9525" marT="9525" marB="0" anchor="ctr"/>
                </a:tc>
                <a:tc>
                  <a:txBody>
                    <a:bodyPr/>
                    <a:lstStyle/>
                    <a:p>
                      <a:pPr algn="ctr" fontAlgn="b">
                        <a:buNone/>
                      </a:pPr>
                      <a:r>
                        <a:rPr lang="en-AU" sz="1200" b="0" i="0" u="none" strike="noStrike" dirty="0">
                          <a:solidFill>
                            <a:srgbClr val="000000"/>
                          </a:solidFill>
                          <a:effectLst/>
                          <a:latin typeface="Aptos Narrow" panose="020B0004020202020204" pitchFamily="34" charset="0"/>
                        </a:rPr>
                        <a:t>~3%</a:t>
                      </a:r>
                    </a:p>
                  </a:txBody>
                  <a:tcPr marL="9525" marR="9525" marT="9525" marB="0" anchor="ctr"/>
                </a:tc>
                <a:tc>
                  <a:txBody>
                    <a:bodyPr/>
                    <a:lstStyle/>
                    <a:p>
                      <a:pPr algn="ctr" fontAlgn="b">
                        <a:buNone/>
                      </a:pPr>
                      <a:r>
                        <a:rPr lang="en-AU" sz="1200" b="0" i="0" u="none" strike="noStrike" dirty="0">
                          <a:solidFill>
                            <a:srgbClr val="000000"/>
                          </a:solidFill>
                          <a:effectLst/>
                          <a:latin typeface="Aptos Narrow" panose="020B0004020202020204" pitchFamily="34" charset="0"/>
                        </a:rPr>
                        <a:t>~30-35%</a:t>
                      </a:r>
                    </a:p>
                  </a:txBody>
                  <a:tcPr marL="9525" marR="9525" marT="9525" marB="0" anchor="ctr"/>
                </a:tc>
                <a:extLst>
                  <a:ext uri="{0D108BD9-81ED-4DB2-BD59-A6C34878D82A}">
                    <a16:rowId xmlns:a16="http://schemas.microsoft.com/office/drawing/2014/main" val="4286836635"/>
                  </a:ext>
                </a:extLst>
              </a:tr>
              <a:tr h="176727">
                <a:tc>
                  <a:txBody>
                    <a:bodyPr/>
                    <a:lstStyle/>
                    <a:p>
                      <a:pPr algn="l" fontAlgn="b">
                        <a:buNone/>
                      </a:pPr>
                      <a:r>
                        <a:rPr lang="en-AU" sz="1200" b="0" i="0" u="none" strike="noStrike" dirty="0">
                          <a:solidFill>
                            <a:srgbClr val="000000"/>
                          </a:solidFill>
                          <a:effectLst/>
                          <a:latin typeface="Aptos Narrow" panose="020B0004020202020204" pitchFamily="34" charset="0"/>
                        </a:rPr>
                        <a:t>ELICOS</a:t>
                      </a:r>
                    </a:p>
                  </a:txBody>
                  <a:tcPr marL="9525" marR="9525" marT="9525" marB="0" anchor="ctr"/>
                </a:tc>
                <a:tc>
                  <a:txBody>
                    <a:bodyPr/>
                    <a:lstStyle/>
                    <a:p>
                      <a:pPr algn="l" fontAlgn="b">
                        <a:buNone/>
                      </a:pPr>
                      <a:r>
                        <a:rPr lang="en-AU" sz="1200" b="0" i="0" u="none" strike="noStrike" dirty="0">
                          <a:solidFill>
                            <a:srgbClr val="000000"/>
                          </a:solidFill>
                          <a:effectLst/>
                          <a:latin typeface="Aptos Narrow" panose="020B0004020202020204" pitchFamily="34" charset="0"/>
                        </a:rPr>
                        <a:t>~2-3%</a:t>
                      </a:r>
                    </a:p>
                  </a:txBody>
                  <a:tcPr marL="9525" marR="9525" marT="9525" marB="0" anchor="ctr"/>
                </a:tc>
                <a:tc>
                  <a:txBody>
                    <a:bodyPr/>
                    <a:lstStyle/>
                    <a:p>
                      <a:pPr algn="ctr" fontAlgn="b">
                        <a:buNone/>
                      </a:pPr>
                      <a:r>
                        <a:rPr lang="en-AU" sz="1200" b="0" i="0" u="none" strike="noStrike" dirty="0">
                          <a:solidFill>
                            <a:srgbClr val="000000"/>
                          </a:solidFill>
                          <a:effectLst/>
                          <a:latin typeface="Aptos Narrow" panose="020B0004020202020204" pitchFamily="34" charset="0"/>
                        </a:rPr>
                        <a:t>~5%</a:t>
                      </a:r>
                    </a:p>
                  </a:txBody>
                  <a:tcPr marL="9525" marR="9525" marT="9525" marB="0" anchor="ctr"/>
                </a:tc>
                <a:tc>
                  <a:txBody>
                    <a:bodyPr/>
                    <a:lstStyle/>
                    <a:p>
                      <a:pPr algn="ctr" fontAlgn="b">
                        <a:buNone/>
                      </a:pPr>
                      <a:r>
                        <a:rPr lang="en-AU" sz="1200" b="0" i="0" u="none" strike="noStrike" dirty="0">
                          <a:solidFill>
                            <a:srgbClr val="000000"/>
                          </a:solidFill>
                          <a:effectLst/>
                          <a:latin typeface="Aptos Narrow" panose="020B0004020202020204" pitchFamily="34" charset="0"/>
                        </a:rPr>
                        <a:t>~5-10%</a:t>
                      </a:r>
                    </a:p>
                  </a:txBody>
                  <a:tcPr marL="9525" marR="9525" marT="9525" marB="0" anchor="ctr"/>
                </a:tc>
                <a:extLst>
                  <a:ext uri="{0D108BD9-81ED-4DB2-BD59-A6C34878D82A}">
                    <a16:rowId xmlns:a16="http://schemas.microsoft.com/office/drawing/2014/main" val="2980459202"/>
                  </a:ext>
                </a:extLst>
              </a:tr>
            </a:tbl>
          </a:graphicData>
        </a:graphic>
      </p:graphicFrame>
      <p:sp>
        <p:nvSpPr>
          <p:cNvPr id="6" name="Content Placeholder 13">
            <a:extLst>
              <a:ext uri="{FF2B5EF4-FFF2-40B4-BE49-F238E27FC236}">
                <a16:creationId xmlns:a16="http://schemas.microsoft.com/office/drawing/2014/main" id="{0523FC12-0304-45EF-0C80-B45CA86CC41E}"/>
              </a:ext>
            </a:extLst>
          </p:cNvPr>
          <p:cNvSpPr txBox="1">
            <a:spLocks/>
          </p:cNvSpPr>
          <p:nvPr/>
        </p:nvSpPr>
        <p:spPr>
          <a:xfrm>
            <a:off x="6817672" y="5746331"/>
            <a:ext cx="4972935" cy="622196"/>
          </a:xfrm>
          <a:prstGeom prst="rect">
            <a:avLst/>
          </a:prstGeom>
          <a:solidFill>
            <a:schemeClr val="accent1">
              <a:lumMod val="20000"/>
              <a:lumOff val="80000"/>
            </a:schemeClr>
          </a:solidFill>
        </p:spPr>
        <p:txBody>
          <a:bodyPr vert="horz" lIns="90000" tIns="46800" rIns="90000" bIns="4680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100" b="1" dirty="0"/>
              <a:t>Footnote: Average PDs reflect sector-level differences in Provider composition, with Higher Education dominated by large institutions and VET/ELICOS characterised by smaller, higher-risk Providers.</a:t>
            </a:r>
          </a:p>
        </p:txBody>
      </p:sp>
    </p:spTree>
    <p:extLst>
      <p:ext uri="{BB962C8B-B14F-4D97-AF65-F5344CB8AC3E}">
        <p14:creationId xmlns:p14="http://schemas.microsoft.com/office/powerpoint/2010/main" val="3590741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CD773-EC96-EAB3-9E57-BF80B0B1CF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3ACB76-9F89-29A2-929D-57BBE3A21BBD}"/>
              </a:ext>
            </a:extLst>
          </p:cNvPr>
          <p:cNvSpPr>
            <a:spLocks noGrp="1"/>
          </p:cNvSpPr>
          <p:nvPr>
            <p:ph type="title"/>
          </p:nvPr>
        </p:nvSpPr>
        <p:spPr/>
        <p:txBody>
          <a:bodyPr/>
          <a:lstStyle/>
          <a:p>
            <a:r>
              <a:rPr lang="en-US" dirty="0"/>
              <a:t>Contents</a:t>
            </a:r>
          </a:p>
        </p:txBody>
      </p:sp>
      <p:sp>
        <p:nvSpPr>
          <p:cNvPr id="4" name="Footer Placeholder 4">
            <a:extLst>
              <a:ext uri="{FF2B5EF4-FFF2-40B4-BE49-F238E27FC236}">
                <a16:creationId xmlns:a16="http://schemas.microsoft.com/office/drawing/2014/main" id="{F99AB2DF-5838-00A4-3B89-F6F0E7FC4F4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
        <p:nvSpPr>
          <p:cNvPr id="3" name="Rectangle 2">
            <a:extLst>
              <a:ext uri="{FF2B5EF4-FFF2-40B4-BE49-F238E27FC236}">
                <a16:creationId xmlns:a16="http://schemas.microsoft.com/office/drawing/2014/main" id="{0643808C-93A4-5AED-A0C4-9B0A4B3A389B}"/>
              </a:ext>
            </a:extLst>
          </p:cNvPr>
          <p:cNvSpPr/>
          <p:nvPr/>
        </p:nvSpPr>
        <p:spPr>
          <a:xfrm>
            <a:off x="314322" y="4178808"/>
            <a:ext cx="5760000" cy="4846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5" name="Table 4">
            <a:extLst>
              <a:ext uri="{FF2B5EF4-FFF2-40B4-BE49-F238E27FC236}">
                <a16:creationId xmlns:a16="http://schemas.microsoft.com/office/drawing/2014/main" id="{DD687AB9-69C2-28C5-B04B-7BC300603BBC}"/>
              </a:ext>
            </a:extLst>
          </p:cNvPr>
          <p:cNvGraphicFramePr>
            <a:graphicFrameLocks noGrp="1"/>
          </p:cNvGraphicFramePr>
          <p:nvPr>
            <p:extLst>
              <p:ext uri="{D42A27DB-BD31-4B8C-83A1-F6EECF244321}">
                <p14:modId xmlns:p14="http://schemas.microsoft.com/office/powerpoint/2010/main" val="490332349"/>
              </p:ext>
            </p:extLst>
          </p:nvPr>
        </p:nvGraphicFramePr>
        <p:xfrm>
          <a:off x="333635" y="1468061"/>
          <a:ext cx="5760000" cy="3200400"/>
        </p:xfrm>
        <a:graphic>
          <a:graphicData uri="http://schemas.openxmlformats.org/drawingml/2006/table">
            <a:tbl>
              <a:tblPr bandRow="1">
                <a:tableStyleId>{69012ECD-51FC-41F1-AA8D-1B2483CD663E}</a:tableStyleId>
              </a:tblPr>
              <a:tblGrid>
                <a:gridCol w="790414">
                  <a:extLst>
                    <a:ext uri="{9D8B030D-6E8A-4147-A177-3AD203B41FA5}">
                      <a16:colId xmlns:a16="http://schemas.microsoft.com/office/drawing/2014/main" val="404723776"/>
                    </a:ext>
                  </a:extLst>
                </a:gridCol>
                <a:gridCol w="4969586">
                  <a:extLst>
                    <a:ext uri="{9D8B030D-6E8A-4147-A177-3AD203B41FA5}">
                      <a16:colId xmlns:a16="http://schemas.microsoft.com/office/drawing/2014/main" val="2886352661"/>
                    </a:ext>
                  </a:extLst>
                </a:gridCol>
              </a:tblGrid>
              <a:tr h="0">
                <a:tc>
                  <a:txBody>
                    <a:bodyPr/>
                    <a:lstStyle/>
                    <a:p>
                      <a:r>
                        <a:rPr lang="en-AU" sz="2400" b="1" dirty="0">
                          <a:solidFill>
                            <a:schemeClr val="bg1"/>
                          </a:solidFill>
                        </a:rPr>
                        <a:t>1</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Context &amp; Motivation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002289324"/>
                  </a:ext>
                </a:extLst>
              </a:tr>
              <a:tr h="0">
                <a:tc>
                  <a:txBody>
                    <a:bodyPr/>
                    <a:lstStyle/>
                    <a:p>
                      <a:r>
                        <a:rPr lang="en-AU" sz="2400" b="1" dirty="0">
                          <a:solidFill>
                            <a:schemeClr val="bg1"/>
                          </a:solidFill>
                        </a:rPr>
                        <a:t>2</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Conceptual Framework</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200052130"/>
                  </a:ext>
                </a:extLst>
              </a:tr>
              <a:tr h="0">
                <a:tc>
                  <a:txBody>
                    <a:bodyPr/>
                    <a:lstStyle/>
                    <a:p>
                      <a:r>
                        <a:rPr lang="en-AU" sz="2400" b="1" dirty="0">
                          <a:solidFill>
                            <a:schemeClr val="bg1"/>
                          </a:solidFill>
                        </a:rPr>
                        <a:t>3</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Data Integration &amp; Time Alignment</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995690969"/>
                  </a:ext>
                </a:extLst>
              </a:tr>
              <a:tr h="0">
                <a:tc>
                  <a:txBody>
                    <a:bodyPr/>
                    <a:lstStyle/>
                    <a:p>
                      <a:r>
                        <a:rPr lang="en-AU" sz="2400" b="1" dirty="0">
                          <a:solidFill>
                            <a:schemeClr val="bg1"/>
                          </a:solidFill>
                        </a:rPr>
                        <a:t>4</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Risk Parameterisation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618433443"/>
                  </a:ext>
                </a:extLst>
              </a:tr>
              <a:tr h="0">
                <a:tc>
                  <a:txBody>
                    <a:bodyPr/>
                    <a:lstStyle/>
                    <a:p>
                      <a:r>
                        <a:rPr lang="en-AU" sz="2400" b="1" dirty="0">
                          <a:solidFill>
                            <a:schemeClr val="bg1"/>
                          </a:solidFill>
                        </a:rPr>
                        <a:t>5</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Portfolio Results &amp; Loss Distribution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2665000315"/>
                  </a:ext>
                </a:extLst>
              </a:tr>
              <a:tr h="0">
                <a:tc>
                  <a:txBody>
                    <a:bodyPr/>
                    <a:lstStyle/>
                    <a:p>
                      <a:r>
                        <a:rPr lang="en-AU" sz="2400" b="1" dirty="0">
                          <a:solidFill>
                            <a:schemeClr val="bg1"/>
                          </a:solidFill>
                        </a:rPr>
                        <a:t>6</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Risk Concentration &amp; Policy Insights</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838251612"/>
                  </a:ext>
                </a:extLst>
              </a:tr>
              <a:tr h="0">
                <a:tc>
                  <a:txBody>
                    <a:bodyPr/>
                    <a:lstStyle/>
                    <a:p>
                      <a:r>
                        <a:rPr lang="en-AU" sz="2400" b="1" dirty="0">
                          <a:solidFill>
                            <a:schemeClr val="bg1"/>
                          </a:solidFill>
                        </a:rPr>
                        <a:t>7</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Conclusion &amp; Key Takeaways</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901931597"/>
                  </a:ext>
                </a:extLst>
              </a:tr>
            </a:tbl>
          </a:graphicData>
        </a:graphic>
      </p:graphicFrame>
      <p:sp>
        <p:nvSpPr>
          <p:cNvPr id="7" name="Text Placeholder 6">
            <a:extLst>
              <a:ext uri="{FF2B5EF4-FFF2-40B4-BE49-F238E27FC236}">
                <a16:creationId xmlns:a16="http://schemas.microsoft.com/office/drawing/2014/main" id="{55A08773-36D6-119D-D99D-284C272E62CD}"/>
              </a:ext>
            </a:extLst>
          </p:cNvPr>
          <p:cNvSpPr>
            <a:spLocks noGrp="1"/>
          </p:cNvSpPr>
          <p:nvPr>
            <p:ph type="body" sz="quarter" idx="10"/>
          </p:nvPr>
        </p:nvSpPr>
        <p:spPr/>
        <p:txBody>
          <a:bodyPr/>
          <a:lstStyle/>
          <a:p>
            <a:r>
              <a:rPr lang="en-AU" dirty="0"/>
              <a:t>07</a:t>
            </a:r>
          </a:p>
        </p:txBody>
      </p:sp>
    </p:spTree>
    <p:extLst>
      <p:ext uri="{BB962C8B-B14F-4D97-AF65-F5344CB8AC3E}">
        <p14:creationId xmlns:p14="http://schemas.microsoft.com/office/powerpoint/2010/main" val="276041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307A4-63EE-755D-7E41-0A2DB88B643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C9EF8DB-0EFE-C0F8-88CA-740DB5010123}"/>
              </a:ext>
            </a:extLst>
          </p:cNvPr>
          <p:cNvSpPr>
            <a:spLocks noGrp="1"/>
          </p:cNvSpPr>
          <p:nvPr>
            <p:ph type="title"/>
          </p:nvPr>
        </p:nvSpPr>
        <p:spPr/>
        <p:txBody>
          <a:bodyPr/>
          <a:lstStyle/>
          <a:p>
            <a:r>
              <a:rPr lang="en-AU" dirty="0"/>
              <a:t>Conclusion &amp; Key Takeaways</a:t>
            </a:r>
          </a:p>
        </p:txBody>
      </p:sp>
      <p:sp>
        <p:nvSpPr>
          <p:cNvPr id="4" name="Content Placeholder 13">
            <a:extLst>
              <a:ext uri="{FF2B5EF4-FFF2-40B4-BE49-F238E27FC236}">
                <a16:creationId xmlns:a16="http://schemas.microsoft.com/office/drawing/2014/main" id="{3C17A1CE-A7F8-7978-2968-033906BBB755}"/>
              </a:ext>
            </a:extLst>
          </p:cNvPr>
          <p:cNvSpPr txBox="1">
            <a:spLocks/>
          </p:cNvSpPr>
          <p:nvPr/>
        </p:nvSpPr>
        <p:spPr>
          <a:xfrm>
            <a:off x="1465943" y="1715692"/>
            <a:ext cx="10373632" cy="720000"/>
          </a:xfrm>
          <a:prstGeom prst="rect">
            <a:avLst/>
          </a:prstGeom>
          <a:solidFill>
            <a:schemeClr val="accent1">
              <a:lumMod val="20000"/>
              <a:lumOff val="80000"/>
            </a:schemeClr>
          </a:solidFill>
        </p:spPr>
        <p:txBody>
          <a:bodyPr vert="horz" lIns="72000" tIns="72000" rIns="72000" bIns="7200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900" kern="120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900" kern="1200">
                <a:solidFill>
                  <a:schemeClr val="tx1"/>
                </a:solidFill>
                <a:latin typeface="+mn-lt"/>
                <a:ea typeface="+mn-ea"/>
                <a:cs typeface="+mn-cs"/>
              </a:defRPr>
            </a:lvl2pPr>
            <a:lvl3pPr marL="1809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3pPr>
            <a:lvl4pPr marL="355600" indent="-17462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4pPr>
            <a:lvl5pPr marL="5365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AU" sz="1400" b="1" dirty="0"/>
              <a:t>INSOLVENCY RISK EMERGES FROM NORMAL OPERATIONS, NOT JUST EXTREME EVENTS</a:t>
            </a:r>
          </a:p>
          <a:p>
            <a:pPr marL="171450" indent="-171450">
              <a:buFont typeface="Arial" panose="020B0604020202020204" pitchFamily="34" charset="0"/>
              <a:buChar char="•"/>
            </a:pPr>
            <a:r>
              <a:rPr lang="en-AU" sz="1200" i="1" dirty="0"/>
              <a:t>The model indicates </a:t>
            </a:r>
            <a:r>
              <a:rPr lang="en-AU" sz="1200" b="1" i="1" dirty="0"/>
              <a:t>~$160M p.a. in losses (~1.3% of exposure)</a:t>
            </a:r>
            <a:r>
              <a:rPr lang="en-AU" sz="1200" i="1" dirty="0"/>
              <a:t>, showing that even in stable conditions, Provider failure creates a </a:t>
            </a:r>
            <a:r>
              <a:rPr lang="en-AU" sz="1200" b="1" i="1" dirty="0"/>
              <a:t>persistent funding requirement</a:t>
            </a:r>
            <a:r>
              <a:rPr lang="en-AU" sz="1200" i="1" dirty="0"/>
              <a:t>.</a:t>
            </a:r>
          </a:p>
          <a:p>
            <a:pPr marL="171450" indent="-171450">
              <a:buFont typeface="Arial" panose="020B0604020202020204" pitchFamily="34" charset="0"/>
              <a:buChar char="•"/>
            </a:pPr>
            <a:r>
              <a:rPr lang="en-AU" sz="1200" i="1" dirty="0"/>
              <a:t>This highlights that systems with embedded credit exposure should treat losses as </a:t>
            </a:r>
            <a:r>
              <a:rPr lang="en-AU" sz="1200" b="1" i="1" dirty="0"/>
              <a:t>structural rather than exceptional</a:t>
            </a:r>
            <a:r>
              <a:rPr lang="en-AU" sz="1200" i="1" dirty="0"/>
              <a:t>, incorporating into baseline assumptions.</a:t>
            </a:r>
          </a:p>
        </p:txBody>
      </p:sp>
      <p:sp>
        <p:nvSpPr>
          <p:cNvPr id="5" name="Content Placeholder 13">
            <a:extLst>
              <a:ext uri="{FF2B5EF4-FFF2-40B4-BE49-F238E27FC236}">
                <a16:creationId xmlns:a16="http://schemas.microsoft.com/office/drawing/2014/main" id="{ECFAB551-3D67-9023-17FC-0C16F22146EC}"/>
              </a:ext>
            </a:extLst>
          </p:cNvPr>
          <p:cNvSpPr txBox="1">
            <a:spLocks/>
          </p:cNvSpPr>
          <p:nvPr/>
        </p:nvSpPr>
        <p:spPr>
          <a:xfrm>
            <a:off x="1465943" y="2574673"/>
            <a:ext cx="10373632" cy="720000"/>
          </a:xfrm>
          <a:prstGeom prst="rect">
            <a:avLst/>
          </a:prstGeom>
          <a:solidFill>
            <a:schemeClr val="accent1">
              <a:lumMod val="20000"/>
              <a:lumOff val="80000"/>
            </a:schemeClr>
          </a:solidFill>
        </p:spPr>
        <p:txBody>
          <a:bodyPr vert="horz" lIns="72000" tIns="72000" rIns="72000" bIns="7200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900" kern="120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900" kern="1200">
                <a:solidFill>
                  <a:schemeClr val="tx1"/>
                </a:solidFill>
                <a:latin typeface="+mn-lt"/>
                <a:ea typeface="+mn-ea"/>
                <a:cs typeface="+mn-cs"/>
              </a:defRPr>
            </a:lvl2pPr>
            <a:lvl3pPr marL="1809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3pPr>
            <a:lvl4pPr marL="355600" indent="-17462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4pPr>
            <a:lvl5pPr marL="5365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AU" sz="1400" b="1" dirty="0"/>
              <a:t>RISK SITS IN DIFFERENT PLACES TO EXPOSURE</a:t>
            </a:r>
          </a:p>
          <a:p>
            <a:pPr marL="171450" indent="-171450">
              <a:buFont typeface="Arial" panose="020B0604020202020204" pitchFamily="34" charset="0"/>
              <a:buChar char="•"/>
            </a:pPr>
            <a:r>
              <a:rPr lang="en-AU" sz="1200" i="1" dirty="0"/>
              <a:t>While exposure is concentrated in lower-risk segments, </a:t>
            </a:r>
            <a:r>
              <a:rPr lang="en-AU" sz="1200" b="1" i="1" dirty="0"/>
              <a:t>losses are driven by higher-risk, smaller entities</a:t>
            </a:r>
            <a:r>
              <a:rPr lang="en-AU" sz="1200" i="1" dirty="0"/>
              <a:t>, reflecting differences in default behaviour.</a:t>
            </a:r>
          </a:p>
          <a:p>
            <a:pPr marL="171450" indent="-171450">
              <a:buFont typeface="Arial" panose="020B0604020202020204" pitchFamily="34" charset="0"/>
              <a:buChar char="•"/>
            </a:pPr>
            <a:r>
              <a:rPr lang="en-AU" sz="1200" i="1" dirty="0"/>
              <a:t>This reinforces the need to assess risk using </a:t>
            </a:r>
            <a:r>
              <a:rPr lang="en-AU" sz="1200" b="1" i="1" dirty="0"/>
              <a:t>segmentation and relative risk contribution</a:t>
            </a:r>
            <a:r>
              <a:rPr lang="en-AU" sz="1200" i="1" dirty="0"/>
              <a:t>, rather than aggregate exposure alone.</a:t>
            </a:r>
          </a:p>
        </p:txBody>
      </p:sp>
      <p:sp>
        <p:nvSpPr>
          <p:cNvPr id="6" name="Content Placeholder 13">
            <a:extLst>
              <a:ext uri="{FF2B5EF4-FFF2-40B4-BE49-F238E27FC236}">
                <a16:creationId xmlns:a16="http://schemas.microsoft.com/office/drawing/2014/main" id="{5D8C1353-4324-DCB5-FBC4-517D67E8496A}"/>
              </a:ext>
            </a:extLst>
          </p:cNvPr>
          <p:cNvSpPr txBox="1">
            <a:spLocks/>
          </p:cNvSpPr>
          <p:nvPr/>
        </p:nvSpPr>
        <p:spPr>
          <a:xfrm>
            <a:off x="1465943" y="3427392"/>
            <a:ext cx="10373632" cy="720000"/>
          </a:xfrm>
          <a:prstGeom prst="rect">
            <a:avLst/>
          </a:prstGeom>
          <a:solidFill>
            <a:schemeClr val="accent1">
              <a:lumMod val="20000"/>
              <a:lumOff val="80000"/>
            </a:schemeClr>
          </a:solidFill>
        </p:spPr>
        <p:txBody>
          <a:bodyPr vert="horz" lIns="72000" tIns="72000" rIns="72000" bIns="7200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900" kern="120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900" kern="1200">
                <a:solidFill>
                  <a:schemeClr val="tx1"/>
                </a:solidFill>
                <a:latin typeface="+mn-lt"/>
                <a:ea typeface="+mn-ea"/>
                <a:cs typeface="+mn-cs"/>
              </a:defRPr>
            </a:lvl2pPr>
            <a:lvl3pPr marL="1809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3pPr>
            <a:lvl4pPr marL="355600" indent="-17462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4pPr>
            <a:lvl5pPr marL="5365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AU" sz="1400" b="1" dirty="0"/>
              <a:t>TAIL RISK IS DRIVEN BY CORRELATED DETERIORATION</a:t>
            </a:r>
          </a:p>
          <a:p>
            <a:pPr marL="171450" indent="-171450">
              <a:buFont typeface="Arial" panose="020B0604020202020204" pitchFamily="34" charset="0"/>
              <a:buChar char="•"/>
            </a:pPr>
            <a:r>
              <a:rPr lang="en-AU" sz="1200" i="1" dirty="0"/>
              <a:t>Losses at the tail (e.g. </a:t>
            </a:r>
            <a:r>
              <a:rPr lang="en-AU" sz="1200" b="1" i="1" dirty="0"/>
              <a:t>~$720M at the 99th percentile</a:t>
            </a:r>
            <a:r>
              <a:rPr lang="en-AU" sz="1200" i="1" dirty="0"/>
              <a:t>) arise from multiple concurrent failures, rather than isolated large events.</a:t>
            </a:r>
          </a:p>
          <a:p>
            <a:pPr marL="171450" indent="-171450">
              <a:buFont typeface="Arial" panose="020B0604020202020204" pitchFamily="34" charset="0"/>
              <a:buChar char="•"/>
            </a:pPr>
            <a:r>
              <a:rPr lang="en-AU" sz="1200" i="1" dirty="0"/>
              <a:t>This demonstrates how portfolios that appear diversified can still exhibit </a:t>
            </a:r>
            <a:r>
              <a:rPr lang="en-AU" sz="1200" b="1" i="1" dirty="0"/>
              <a:t>meaningful tail risk when underlying drivers are shared </a:t>
            </a:r>
            <a:r>
              <a:rPr lang="en-AU" sz="1200" i="1" dirty="0"/>
              <a:t>(e.g. demand shocks).</a:t>
            </a:r>
          </a:p>
        </p:txBody>
      </p:sp>
      <p:sp>
        <p:nvSpPr>
          <p:cNvPr id="7" name="Content Placeholder 13">
            <a:extLst>
              <a:ext uri="{FF2B5EF4-FFF2-40B4-BE49-F238E27FC236}">
                <a16:creationId xmlns:a16="http://schemas.microsoft.com/office/drawing/2014/main" id="{C4AB5990-66CB-F56E-EF69-C16A10304C59}"/>
              </a:ext>
            </a:extLst>
          </p:cNvPr>
          <p:cNvSpPr txBox="1">
            <a:spLocks/>
          </p:cNvSpPr>
          <p:nvPr/>
        </p:nvSpPr>
        <p:spPr>
          <a:xfrm>
            <a:off x="1465943" y="4289504"/>
            <a:ext cx="10373632" cy="720000"/>
          </a:xfrm>
          <a:prstGeom prst="rect">
            <a:avLst/>
          </a:prstGeom>
          <a:solidFill>
            <a:schemeClr val="accent1">
              <a:lumMod val="20000"/>
              <a:lumOff val="80000"/>
            </a:schemeClr>
          </a:solidFill>
        </p:spPr>
        <p:txBody>
          <a:bodyPr vert="horz" lIns="72000" tIns="72000" rIns="72000" bIns="7200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900" kern="120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900" kern="1200">
                <a:solidFill>
                  <a:schemeClr val="tx1"/>
                </a:solidFill>
                <a:latin typeface="+mn-lt"/>
                <a:ea typeface="+mn-ea"/>
                <a:cs typeface="+mn-cs"/>
              </a:defRPr>
            </a:lvl2pPr>
            <a:lvl3pPr marL="1809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3pPr>
            <a:lvl4pPr marL="355600" indent="-17462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4pPr>
            <a:lvl5pPr marL="5365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AU" sz="1400" b="1" dirty="0"/>
              <a:t>SYSTEM OUTCOMES ARE HIGHLY SENSITIVE TO EXTERNAL CONDITIONS</a:t>
            </a:r>
          </a:p>
          <a:p>
            <a:pPr marL="171450" indent="-171450">
              <a:buFont typeface="Arial" panose="020B0604020202020204" pitchFamily="34" charset="0"/>
              <a:buChar char="•"/>
            </a:pPr>
            <a:r>
              <a:rPr lang="en-AU" sz="1200" i="1" dirty="0"/>
              <a:t>A moderate shock results in </a:t>
            </a:r>
            <a:r>
              <a:rPr lang="en-AU" sz="1200" b="1" i="1" dirty="0"/>
              <a:t>~15-20% increase in expected loss</a:t>
            </a:r>
            <a:r>
              <a:rPr lang="en-AU" sz="1200" i="1" dirty="0"/>
              <a:t>, demonstrating how outcomes can shift materially even without extreme stress.</a:t>
            </a:r>
          </a:p>
          <a:p>
            <a:pPr marL="171450" indent="-171450">
              <a:buFont typeface="Arial" panose="020B0604020202020204" pitchFamily="34" charset="0"/>
              <a:buChar char="•"/>
            </a:pPr>
            <a:r>
              <a:rPr lang="en-AU" sz="1200" i="1" dirty="0"/>
              <a:t>This highlights the importance of incorporating </a:t>
            </a:r>
            <a:r>
              <a:rPr lang="en-AU" sz="1200" b="1" i="1" dirty="0"/>
              <a:t>forward-looking and scenario-based analysis</a:t>
            </a:r>
            <a:r>
              <a:rPr lang="en-AU" sz="1200" i="1" dirty="0"/>
              <a:t>, particularly where revenue depends on external demand.</a:t>
            </a:r>
          </a:p>
        </p:txBody>
      </p:sp>
      <p:sp>
        <p:nvSpPr>
          <p:cNvPr id="8" name="Content Placeholder 13">
            <a:extLst>
              <a:ext uri="{FF2B5EF4-FFF2-40B4-BE49-F238E27FC236}">
                <a16:creationId xmlns:a16="http://schemas.microsoft.com/office/drawing/2014/main" id="{8565A351-7A8F-8CFB-BE63-415D5E82E957}"/>
              </a:ext>
            </a:extLst>
          </p:cNvPr>
          <p:cNvSpPr txBox="1">
            <a:spLocks/>
          </p:cNvSpPr>
          <p:nvPr/>
        </p:nvSpPr>
        <p:spPr>
          <a:xfrm>
            <a:off x="1465943" y="5142223"/>
            <a:ext cx="10373632" cy="720000"/>
          </a:xfrm>
          <a:prstGeom prst="rect">
            <a:avLst/>
          </a:prstGeom>
          <a:solidFill>
            <a:schemeClr val="accent1">
              <a:lumMod val="20000"/>
              <a:lumOff val="80000"/>
            </a:schemeClr>
          </a:solidFill>
        </p:spPr>
        <p:txBody>
          <a:bodyPr vert="horz" lIns="72000" tIns="72000" rIns="72000" bIns="7200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900" kern="120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900" kern="1200">
                <a:solidFill>
                  <a:schemeClr val="tx1"/>
                </a:solidFill>
                <a:latin typeface="+mn-lt"/>
                <a:ea typeface="+mn-ea"/>
                <a:cs typeface="+mn-cs"/>
              </a:defRPr>
            </a:lvl2pPr>
            <a:lvl3pPr marL="1809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3pPr>
            <a:lvl4pPr marL="355600" indent="-17462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4pPr>
            <a:lvl5pPr marL="5365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AU" sz="1400" b="1" dirty="0"/>
              <a:t>MODEL STRUCTURE MATERIALLY CHANGES RISK OUTCOMES</a:t>
            </a:r>
          </a:p>
          <a:p>
            <a:pPr marL="171450" indent="-171450">
              <a:buFont typeface="Arial" panose="020B0604020202020204" pitchFamily="34" charset="0"/>
              <a:buChar char="•"/>
            </a:pPr>
            <a:r>
              <a:rPr lang="en-AU" sz="1200" i="1" dirty="0"/>
              <a:t>Moving from </a:t>
            </a:r>
            <a:r>
              <a:rPr lang="en-AU" sz="1200" b="1" i="1" dirty="0"/>
              <a:t>sector- to Provider-level simulation </a:t>
            </a:r>
            <a:r>
              <a:rPr lang="en-AU" sz="1200" i="1" dirty="0"/>
              <a:t>significantly reduces extreme tail outcomes, with </a:t>
            </a:r>
            <a:r>
              <a:rPr lang="en-AU" sz="1200" i="1" dirty="0" err="1"/>
              <a:t>VaR</a:t>
            </a:r>
            <a:r>
              <a:rPr lang="en-AU" sz="1200" i="1" dirty="0"/>
              <a:t> (99%) falling to </a:t>
            </a:r>
            <a:r>
              <a:rPr lang="en-AU" sz="1200" b="1" i="1" dirty="0"/>
              <a:t>~$720M</a:t>
            </a:r>
            <a:r>
              <a:rPr lang="en-AU" sz="1200" i="1" dirty="0"/>
              <a:t> and more realistic distribution.</a:t>
            </a:r>
          </a:p>
          <a:p>
            <a:pPr marL="171450" indent="-171450">
              <a:buFont typeface="Arial" panose="020B0604020202020204" pitchFamily="34" charset="0"/>
              <a:buChar char="•"/>
            </a:pPr>
            <a:r>
              <a:rPr lang="en-AU" sz="1200" i="1" dirty="0"/>
              <a:t>This highlights that </a:t>
            </a:r>
            <a:r>
              <a:rPr lang="en-AU" sz="1200" b="1" i="1" dirty="0"/>
              <a:t>how risk is modelled </a:t>
            </a:r>
            <a:r>
              <a:rPr lang="en-AU" sz="1200" i="1" dirty="0"/>
              <a:t>(granularity, diversification assumptions) can be </a:t>
            </a:r>
            <a:r>
              <a:rPr lang="en-AU" sz="1200" b="1" i="1" dirty="0"/>
              <a:t>just as important as the input parameters </a:t>
            </a:r>
            <a:r>
              <a:rPr lang="en-AU" sz="1200" i="1" dirty="0"/>
              <a:t>themselves.</a:t>
            </a:r>
          </a:p>
        </p:txBody>
      </p:sp>
      <p:sp>
        <p:nvSpPr>
          <p:cNvPr id="9" name="Content Placeholder 13">
            <a:extLst>
              <a:ext uri="{FF2B5EF4-FFF2-40B4-BE49-F238E27FC236}">
                <a16:creationId xmlns:a16="http://schemas.microsoft.com/office/drawing/2014/main" id="{55AF3EDC-1275-ECDA-5717-18FE5B493C99}"/>
              </a:ext>
            </a:extLst>
          </p:cNvPr>
          <p:cNvSpPr txBox="1">
            <a:spLocks/>
          </p:cNvSpPr>
          <p:nvPr/>
        </p:nvSpPr>
        <p:spPr>
          <a:xfrm>
            <a:off x="483051" y="1715692"/>
            <a:ext cx="924832" cy="713738"/>
          </a:xfrm>
          <a:prstGeom prst="rect">
            <a:avLst/>
          </a:prstGeom>
          <a:solidFill>
            <a:schemeClr val="accent1"/>
          </a:solidFill>
        </p:spPr>
        <p:txBody>
          <a:bodyPr vert="horz" lIns="72000" tIns="72000" rIns="72000" bIns="7200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900" kern="120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900" kern="1200">
                <a:solidFill>
                  <a:schemeClr val="tx1"/>
                </a:solidFill>
                <a:latin typeface="+mn-lt"/>
                <a:ea typeface="+mn-ea"/>
                <a:cs typeface="+mn-cs"/>
              </a:defRPr>
            </a:lvl2pPr>
            <a:lvl3pPr marL="1809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3pPr>
            <a:lvl4pPr marL="355600" indent="-17462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4pPr>
            <a:lvl5pPr marL="5365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4800" b="1" dirty="0">
                <a:solidFill>
                  <a:schemeClr val="bg1"/>
                </a:solidFill>
              </a:rPr>
              <a:t>1</a:t>
            </a:r>
            <a:endParaRPr lang="en-AU" sz="4800" dirty="0">
              <a:solidFill>
                <a:schemeClr val="bg1"/>
              </a:solidFill>
            </a:endParaRPr>
          </a:p>
        </p:txBody>
      </p:sp>
      <p:sp>
        <p:nvSpPr>
          <p:cNvPr id="10" name="Content Placeholder 13">
            <a:extLst>
              <a:ext uri="{FF2B5EF4-FFF2-40B4-BE49-F238E27FC236}">
                <a16:creationId xmlns:a16="http://schemas.microsoft.com/office/drawing/2014/main" id="{31F654FE-651D-4992-ACC2-04E7DED06B1F}"/>
              </a:ext>
            </a:extLst>
          </p:cNvPr>
          <p:cNvSpPr txBox="1">
            <a:spLocks/>
          </p:cNvSpPr>
          <p:nvPr/>
        </p:nvSpPr>
        <p:spPr>
          <a:xfrm>
            <a:off x="457475" y="2574673"/>
            <a:ext cx="924832" cy="713738"/>
          </a:xfrm>
          <a:prstGeom prst="rect">
            <a:avLst/>
          </a:prstGeom>
          <a:solidFill>
            <a:schemeClr val="accent1"/>
          </a:solidFill>
        </p:spPr>
        <p:txBody>
          <a:bodyPr vert="horz" lIns="72000" tIns="72000" rIns="72000" bIns="7200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900" kern="120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900" kern="1200">
                <a:solidFill>
                  <a:schemeClr val="tx1"/>
                </a:solidFill>
                <a:latin typeface="+mn-lt"/>
                <a:ea typeface="+mn-ea"/>
                <a:cs typeface="+mn-cs"/>
              </a:defRPr>
            </a:lvl2pPr>
            <a:lvl3pPr marL="1809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3pPr>
            <a:lvl4pPr marL="355600" indent="-17462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4pPr>
            <a:lvl5pPr marL="5365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4800" b="1" dirty="0">
                <a:solidFill>
                  <a:schemeClr val="bg1"/>
                </a:solidFill>
              </a:rPr>
              <a:t>2</a:t>
            </a:r>
            <a:endParaRPr lang="en-AU" sz="4800" dirty="0">
              <a:solidFill>
                <a:schemeClr val="bg1"/>
              </a:solidFill>
            </a:endParaRPr>
          </a:p>
        </p:txBody>
      </p:sp>
      <p:sp>
        <p:nvSpPr>
          <p:cNvPr id="11" name="Content Placeholder 13">
            <a:extLst>
              <a:ext uri="{FF2B5EF4-FFF2-40B4-BE49-F238E27FC236}">
                <a16:creationId xmlns:a16="http://schemas.microsoft.com/office/drawing/2014/main" id="{630848CB-7A79-E75F-07C6-42BF30F3FEC3}"/>
              </a:ext>
            </a:extLst>
          </p:cNvPr>
          <p:cNvSpPr txBox="1">
            <a:spLocks/>
          </p:cNvSpPr>
          <p:nvPr/>
        </p:nvSpPr>
        <p:spPr>
          <a:xfrm>
            <a:off x="457475" y="3427392"/>
            <a:ext cx="924832" cy="713738"/>
          </a:xfrm>
          <a:prstGeom prst="rect">
            <a:avLst/>
          </a:prstGeom>
          <a:solidFill>
            <a:schemeClr val="accent1"/>
          </a:solidFill>
        </p:spPr>
        <p:txBody>
          <a:bodyPr vert="horz" lIns="72000" tIns="72000" rIns="72000" bIns="7200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900" kern="120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900" kern="1200">
                <a:solidFill>
                  <a:schemeClr val="tx1"/>
                </a:solidFill>
                <a:latin typeface="+mn-lt"/>
                <a:ea typeface="+mn-ea"/>
                <a:cs typeface="+mn-cs"/>
              </a:defRPr>
            </a:lvl2pPr>
            <a:lvl3pPr marL="1809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3pPr>
            <a:lvl4pPr marL="355600" indent="-17462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4pPr>
            <a:lvl5pPr marL="5365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4800" b="1" dirty="0">
                <a:solidFill>
                  <a:schemeClr val="bg1"/>
                </a:solidFill>
              </a:rPr>
              <a:t>3</a:t>
            </a:r>
            <a:endParaRPr lang="en-AU" sz="4800" dirty="0">
              <a:solidFill>
                <a:schemeClr val="bg1"/>
              </a:solidFill>
            </a:endParaRPr>
          </a:p>
        </p:txBody>
      </p:sp>
      <p:sp>
        <p:nvSpPr>
          <p:cNvPr id="12" name="Content Placeholder 13">
            <a:extLst>
              <a:ext uri="{FF2B5EF4-FFF2-40B4-BE49-F238E27FC236}">
                <a16:creationId xmlns:a16="http://schemas.microsoft.com/office/drawing/2014/main" id="{C49986F8-E7F9-0636-1043-454FC4DDC3BE}"/>
              </a:ext>
            </a:extLst>
          </p:cNvPr>
          <p:cNvSpPr txBox="1">
            <a:spLocks/>
          </p:cNvSpPr>
          <p:nvPr/>
        </p:nvSpPr>
        <p:spPr>
          <a:xfrm>
            <a:off x="457475" y="4289504"/>
            <a:ext cx="924832" cy="713738"/>
          </a:xfrm>
          <a:prstGeom prst="rect">
            <a:avLst/>
          </a:prstGeom>
          <a:solidFill>
            <a:schemeClr val="accent1"/>
          </a:solidFill>
        </p:spPr>
        <p:txBody>
          <a:bodyPr vert="horz" lIns="72000" tIns="72000" rIns="72000" bIns="7200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900" kern="120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900" kern="1200">
                <a:solidFill>
                  <a:schemeClr val="tx1"/>
                </a:solidFill>
                <a:latin typeface="+mn-lt"/>
                <a:ea typeface="+mn-ea"/>
                <a:cs typeface="+mn-cs"/>
              </a:defRPr>
            </a:lvl2pPr>
            <a:lvl3pPr marL="1809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3pPr>
            <a:lvl4pPr marL="355600" indent="-17462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4pPr>
            <a:lvl5pPr marL="5365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4800" b="1" dirty="0">
                <a:solidFill>
                  <a:schemeClr val="bg1"/>
                </a:solidFill>
              </a:rPr>
              <a:t>4</a:t>
            </a:r>
            <a:endParaRPr lang="en-AU" sz="4800" dirty="0">
              <a:solidFill>
                <a:schemeClr val="bg1"/>
              </a:solidFill>
            </a:endParaRPr>
          </a:p>
        </p:txBody>
      </p:sp>
      <p:sp>
        <p:nvSpPr>
          <p:cNvPr id="16" name="Content Placeholder 13">
            <a:extLst>
              <a:ext uri="{FF2B5EF4-FFF2-40B4-BE49-F238E27FC236}">
                <a16:creationId xmlns:a16="http://schemas.microsoft.com/office/drawing/2014/main" id="{D7B2BB76-D763-F0DE-ED84-B3E495766A8D}"/>
              </a:ext>
            </a:extLst>
          </p:cNvPr>
          <p:cNvSpPr txBox="1">
            <a:spLocks/>
          </p:cNvSpPr>
          <p:nvPr/>
        </p:nvSpPr>
        <p:spPr>
          <a:xfrm>
            <a:off x="457475" y="5142223"/>
            <a:ext cx="924832" cy="713738"/>
          </a:xfrm>
          <a:prstGeom prst="rect">
            <a:avLst/>
          </a:prstGeom>
          <a:solidFill>
            <a:schemeClr val="accent1"/>
          </a:solidFill>
        </p:spPr>
        <p:txBody>
          <a:bodyPr vert="horz" lIns="72000" tIns="72000" rIns="72000" bIns="7200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900" kern="120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900" kern="1200">
                <a:solidFill>
                  <a:schemeClr val="tx1"/>
                </a:solidFill>
                <a:latin typeface="+mn-lt"/>
                <a:ea typeface="+mn-ea"/>
                <a:cs typeface="+mn-cs"/>
              </a:defRPr>
            </a:lvl2pPr>
            <a:lvl3pPr marL="1809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3pPr>
            <a:lvl4pPr marL="355600" indent="-17462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4pPr>
            <a:lvl5pPr marL="5365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4800" b="1" dirty="0">
                <a:solidFill>
                  <a:schemeClr val="bg1"/>
                </a:solidFill>
              </a:rPr>
              <a:t>5</a:t>
            </a:r>
            <a:endParaRPr lang="en-AU" sz="4800" dirty="0">
              <a:solidFill>
                <a:schemeClr val="bg1"/>
              </a:solidFill>
            </a:endParaRPr>
          </a:p>
        </p:txBody>
      </p:sp>
      <p:sp>
        <p:nvSpPr>
          <p:cNvPr id="18" name="Content Placeholder 17">
            <a:extLst>
              <a:ext uri="{FF2B5EF4-FFF2-40B4-BE49-F238E27FC236}">
                <a16:creationId xmlns:a16="http://schemas.microsoft.com/office/drawing/2014/main" id="{99A62A78-D58D-EC28-CEA2-B38A715F6B97}"/>
              </a:ext>
            </a:extLst>
          </p:cNvPr>
          <p:cNvSpPr>
            <a:spLocks noGrp="1"/>
          </p:cNvSpPr>
          <p:nvPr>
            <p:ph idx="1"/>
          </p:nvPr>
        </p:nvSpPr>
        <p:spPr/>
        <p:txBody>
          <a:bodyPr/>
          <a:lstStyle/>
          <a:p>
            <a:endParaRPr lang="en-AU"/>
          </a:p>
        </p:txBody>
      </p:sp>
    </p:spTree>
    <p:extLst>
      <p:ext uri="{BB962C8B-B14F-4D97-AF65-F5344CB8AC3E}">
        <p14:creationId xmlns:p14="http://schemas.microsoft.com/office/powerpoint/2010/main" val="3095510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1A496-4C39-2B00-0D43-49A224521298}"/>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40216AD9-8DFE-D1F2-E19F-6CC337BFA40C}"/>
              </a:ext>
            </a:extLst>
          </p:cNvPr>
          <p:cNvSpPr>
            <a:spLocks noGrp="1"/>
          </p:cNvSpPr>
          <p:nvPr>
            <p:ph type="subTitle" idx="1"/>
          </p:nvPr>
        </p:nvSpPr>
        <p:spPr/>
        <p:txBody>
          <a:bodyPr/>
          <a:lstStyle/>
          <a:p>
            <a:r>
              <a:rPr lang="en-US" dirty="0"/>
              <a:t>Actuaries Institute</a:t>
            </a:r>
          </a:p>
          <a:p>
            <a:r>
              <a:rPr lang="en-US" dirty="0"/>
              <a:t>actuaries.asn.au </a:t>
            </a:r>
          </a:p>
        </p:txBody>
      </p:sp>
      <p:sp>
        <p:nvSpPr>
          <p:cNvPr id="4" name="Footer Placeholder 4">
            <a:extLst>
              <a:ext uri="{FF2B5EF4-FFF2-40B4-BE49-F238E27FC236}">
                <a16:creationId xmlns:a16="http://schemas.microsoft.com/office/drawing/2014/main" id="{18378F98-3ADB-4368-F405-BE3EFC9CF42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451909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p:txBody>
          <a:bodyPr/>
          <a:lstStyle/>
          <a:p>
            <a:r>
              <a:rPr lang="en-US" dirty="0"/>
              <a:t>Contents</a:t>
            </a:r>
          </a:p>
        </p:txBody>
      </p:sp>
      <p:sp>
        <p:nvSpPr>
          <p:cNvPr id="4" name="Footer Placeholder 4">
            <a:extLst>
              <a:ext uri="{FF2B5EF4-FFF2-40B4-BE49-F238E27FC236}">
                <a16:creationId xmlns:a16="http://schemas.microsoft.com/office/drawing/2014/main" id="{42848E2F-5C91-E92A-3C86-6EF63890E0A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graphicFrame>
        <p:nvGraphicFramePr>
          <p:cNvPr id="5" name="Table 4">
            <a:extLst>
              <a:ext uri="{FF2B5EF4-FFF2-40B4-BE49-F238E27FC236}">
                <a16:creationId xmlns:a16="http://schemas.microsoft.com/office/drawing/2014/main" id="{4337959D-E5A7-42B7-6415-B8ACA4B732FB}"/>
              </a:ext>
            </a:extLst>
          </p:cNvPr>
          <p:cNvGraphicFramePr>
            <a:graphicFrameLocks noGrp="1"/>
          </p:cNvGraphicFramePr>
          <p:nvPr>
            <p:extLst>
              <p:ext uri="{D42A27DB-BD31-4B8C-83A1-F6EECF244321}">
                <p14:modId xmlns:p14="http://schemas.microsoft.com/office/powerpoint/2010/main" val="896884"/>
              </p:ext>
            </p:extLst>
          </p:nvPr>
        </p:nvGraphicFramePr>
        <p:xfrm>
          <a:off x="333635" y="1468061"/>
          <a:ext cx="5760000" cy="3200400"/>
        </p:xfrm>
        <a:graphic>
          <a:graphicData uri="http://schemas.openxmlformats.org/drawingml/2006/table">
            <a:tbl>
              <a:tblPr bandRow="1">
                <a:tableStyleId>{69012ECD-51FC-41F1-AA8D-1B2483CD663E}</a:tableStyleId>
              </a:tblPr>
              <a:tblGrid>
                <a:gridCol w="790410">
                  <a:extLst>
                    <a:ext uri="{9D8B030D-6E8A-4147-A177-3AD203B41FA5}">
                      <a16:colId xmlns:a16="http://schemas.microsoft.com/office/drawing/2014/main" val="404723776"/>
                    </a:ext>
                  </a:extLst>
                </a:gridCol>
                <a:gridCol w="4969590">
                  <a:extLst>
                    <a:ext uri="{9D8B030D-6E8A-4147-A177-3AD203B41FA5}">
                      <a16:colId xmlns:a16="http://schemas.microsoft.com/office/drawing/2014/main" val="2886352661"/>
                    </a:ext>
                  </a:extLst>
                </a:gridCol>
              </a:tblGrid>
              <a:tr h="0">
                <a:tc>
                  <a:txBody>
                    <a:bodyPr/>
                    <a:lstStyle/>
                    <a:p>
                      <a:r>
                        <a:rPr lang="en-AU" sz="2400" b="1" dirty="0">
                          <a:solidFill>
                            <a:schemeClr val="bg1"/>
                          </a:solidFill>
                        </a:rPr>
                        <a:t>1</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Context &amp; Motivation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002289324"/>
                  </a:ext>
                </a:extLst>
              </a:tr>
              <a:tr h="0">
                <a:tc>
                  <a:txBody>
                    <a:bodyPr/>
                    <a:lstStyle/>
                    <a:p>
                      <a:r>
                        <a:rPr lang="en-AU" sz="2400" b="1" dirty="0">
                          <a:solidFill>
                            <a:schemeClr val="bg1"/>
                          </a:solidFill>
                        </a:rPr>
                        <a:t>2</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Conceptual Framework</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200052130"/>
                  </a:ext>
                </a:extLst>
              </a:tr>
              <a:tr h="0">
                <a:tc>
                  <a:txBody>
                    <a:bodyPr/>
                    <a:lstStyle/>
                    <a:p>
                      <a:r>
                        <a:rPr lang="en-AU" sz="2400" b="1" dirty="0">
                          <a:solidFill>
                            <a:schemeClr val="bg1"/>
                          </a:solidFill>
                        </a:rPr>
                        <a:t>3</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Data Integration &amp; Time Alignment</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995690969"/>
                  </a:ext>
                </a:extLst>
              </a:tr>
              <a:tr h="0">
                <a:tc>
                  <a:txBody>
                    <a:bodyPr/>
                    <a:lstStyle/>
                    <a:p>
                      <a:r>
                        <a:rPr lang="en-AU" sz="2400" b="1" dirty="0">
                          <a:solidFill>
                            <a:schemeClr val="bg1"/>
                          </a:solidFill>
                        </a:rPr>
                        <a:t>4</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Risk Parameterisation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618433443"/>
                  </a:ext>
                </a:extLst>
              </a:tr>
              <a:tr h="0">
                <a:tc>
                  <a:txBody>
                    <a:bodyPr/>
                    <a:lstStyle/>
                    <a:p>
                      <a:r>
                        <a:rPr lang="en-AU" sz="2400" b="1" dirty="0">
                          <a:solidFill>
                            <a:schemeClr val="bg1"/>
                          </a:solidFill>
                        </a:rPr>
                        <a:t>5</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Portfolio Results &amp; Loss Distribution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2665000315"/>
                  </a:ext>
                </a:extLst>
              </a:tr>
              <a:tr h="0">
                <a:tc>
                  <a:txBody>
                    <a:bodyPr/>
                    <a:lstStyle/>
                    <a:p>
                      <a:r>
                        <a:rPr lang="en-AU" sz="2400" b="1" dirty="0">
                          <a:solidFill>
                            <a:schemeClr val="bg1"/>
                          </a:solidFill>
                        </a:rPr>
                        <a:t>6</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Risk Concentration &amp; Policy Insights</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838251612"/>
                  </a:ext>
                </a:extLst>
              </a:tr>
              <a:tr h="0">
                <a:tc>
                  <a:txBody>
                    <a:bodyPr/>
                    <a:lstStyle/>
                    <a:p>
                      <a:r>
                        <a:rPr lang="en-AU" sz="2400" b="1" dirty="0">
                          <a:solidFill>
                            <a:schemeClr val="bg1"/>
                          </a:solidFill>
                        </a:rPr>
                        <a:t>7</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Conclusion &amp; Key Takeaways</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901931597"/>
                  </a:ext>
                </a:extLst>
              </a:tr>
            </a:tbl>
          </a:graphicData>
        </a:graphic>
      </p:graphicFrame>
      <p:sp>
        <p:nvSpPr>
          <p:cNvPr id="7" name="Text Placeholder 6">
            <a:extLst>
              <a:ext uri="{FF2B5EF4-FFF2-40B4-BE49-F238E27FC236}">
                <a16:creationId xmlns:a16="http://schemas.microsoft.com/office/drawing/2014/main" id="{018E963E-EC87-932A-8931-6E4E5FA8C003}"/>
              </a:ext>
            </a:extLst>
          </p:cNvPr>
          <p:cNvSpPr>
            <a:spLocks noGrp="1"/>
          </p:cNvSpPr>
          <p:nvPr>
            <p:ph type="body" sz="quarter" idx="10"/>
          </p:nvPr>
        </p:nvSpPr>
        <p:spPr/>
        <p:txBody>
          <a:bodyPr/>
          <a:lstStyle/>
          <a:p>
            <a:endParaRPr lang="en-AU"/>
          </a:p>
        </p:txBody>
      </p:sp>
    </p:spTree>
    <p:extLst>
      <p:ext uri="{BB962C8B-B14F-4D97-AF65-F5344CB8AC3E}">
        <p14:creationId xmlns:p14="http://schemas.microsoft.com/office/powerpoint/2010/main" val="3816633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984B2-EBDF-F718-091C-83E8B457D4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56D492-86B1-31AA-00DC-8E0D42A6CC92}"/>
              </a:ext>
            </a:extLst>
          </p:cNvPr>
          <p:cNvSpPr>
            <a:spLocks noGrp="1"/>
          </p:cNvSpPr>
          <p:nvPr>
            <p:ph type="title"/>
          </p:nvPr>
        </p:nvSpPr>
        <p:spPr/>
        <p:txBody>
          <a:bodyPr/>
          <a:lstStyle/>
          <a:p>
            <a:r>
              <a:rPr lang="en-US" dirty="0"/>
              <a:t>Contents</a:t>
            </a:r>
          </a:p>
        </p:txBody>
      </p:sp>
      <p:sp>
        <p:nvSpPr>
          <p:cNvPr id="4" name="Footer Placeholder 4">
            <a:extLst>
              <a:ext uri="{FF2B5EF4-FFF2-40B4-BE49-F238E27FC236}">
                <a16:creationId xmlns:a16="http://schemas.microsoft.com/office/drawing/2014/main" id="{3FABB42E-87E5-FDDD-FB75-2C879662DF34}"/>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
        <p:nvSpPr>
          <p:cNvPr id="3" name="Rectangle 2">
            <a:extLst>
              <a:ext uri="{FF2B5EF4-FFF2-40B4-BE49-F238E27FC236}">
                <a16:creationId xmlns:a16="http://schemas.microsoft.com/office/drawing/2014/main" id="{20FE46EE-118D-A97D-904E-AA3AEC633801}"/>
              </a:ext>
            </a:extLst>
          </p:cNvPr>
          <p:cNvSpPr/>
          <p:nvPr/>
        </p:nvSpPr>
        <p:spPr>
          <a:xfrm>
            <a:off x="314322" y="1463040"/>
            <a:ext cx="5760000" cy="4846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5" name="Table 4">
            <a:extLst>
              <a:ext uri="{FF2B5EF4-FFF2-40B4-BE49-F238E27FC236}">
                <a16:creationId xmlns:a16="http://schemas.microsoft.com/office/drawing/2014/main" id="{B430F98F-EC13-A353-6ADF-B3DDB59BD049}"/>
              </a:ext>
            </a:extLst>
          </p:cNvPr>
          <p:cNvGraphicFramePr>
            <a:graphicFrameLocks noGrp="1"/>
          </p:cNvGraphicFramePr>
          <p:nvPr>
            <p:extLst>
              <p:ext uri="{D42A27DB-BD31-4B8C-83A1-F6EECF244321}">
                <p14:modId xmlns:p14="http://schemas.microsoft.com/office/powerpoint/2010/main" val="4215912030"/>
              </p:ext>
            </p:extLst>
          </p:nvPr>
        </p:nvGraphicFramePr>
        <p:xfrm>
          <a:off x="333635" y="1468061"/>
          <a:ext cx="5760000" cy="3200400"/>
        </p:xfrm>
        <a:graphic>
          <a:graphicData uri="http://schemas.openxmlformats.org/drawingml/2006/table">
            <a:tbl>
              <a:tblPr bandRow="1">
                <a:tableStyleId>{69012ECD-51FC-41F1-AA8D-1B2483CD663E}</a:tableStyleId>
              </a:tblPr>
              <a:tblGrid>
                <a:gridCol w="790410">
                  <a:extLst>
                    <a:ext uri="{9D8B030D-6E8A-4147-A177-3AD203B41FA5}">
                      <a16:colId xmlns:a16="http://schemas.microsoft.com/office/drawing/2014/main" val="404723776"/>
                    </a:ext>
                  </a:extLst>
                </a:gridCol>
                <a:gridCol w="4969590">
                  <a:extLst>
                    <a:ext uri="{9D8B030D-6E8A-4147-A177-3AD203B41FA5}">
                      <a16:colId xmlns:a16="http://schemas.microsoft.com/office/drawing/2014/main" val="2886352661"/>
                    </a:ext>
                  </a:extLst>
                </a:gridCol>
              </a:tblGrid>
              <a:tr h="0">
                <a:tc>
                  <a:txBody>
                    <a:bodyPr/>
                    <a:lstStyle/>
                    <a:p>
                      <a:r>
                        <a:rPr lang="en-AU" sz="2400" b="1" dirty="0">
                          <a:solidFill>
                            <a:schemeClr val="bg1"/>
                          </a:solidFill>
                        </a:rPr>
                        <a:t>1</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Context &amp; Motivation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002289324"/>
                  </a:ext>
                </a:extLst>
              </a:tr>
              <a:tr h="0">
                <a:tc>
                  <a:txBody>
                    <a:bodyPr/>
                    <a:lstStyle/>
                    <a:p>
                      <a:r>
                        <a:rPr lang="en-AU" sz="2400" b="1" dirty="0">
                          <a:solidFill>
                            <a:schemeClr val="bg1"/>
                          </a:solidFill>
                        </a:rPr>
                        <a:t>2</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Conceptual Framework</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200052130"/>
                  </a:ext>
                </a:extLst>
              </a:tr>
              <a:tr h="0">
                <a:tc>
                  <a:txBody>
                    <a:bodyPr/>
                    <a:lstStyle/>
                    <a:p>
                      <a:r>
                        <a:rPr lang="en-AU" sz="2400" b="1" dirty="0">
                          <a:solidFill>
                            <a:schemeClr val="bg1"/>
                          </a:solidFill>
                        </a:rPr>
                        <a:t>3</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Data Integration &amp; Time Alignment</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995690969"/>
                  </a:ext>
                </a:extLst>
              </a:tr>
              <a:tr h="0">
                <a:tc>
                  <a:txBody>
                    <a:bodyPr/>
                    <a:lstStyle/>
                    <a:p>
                      <a:r>
                        <a:rPr lang="en-AU" sz="2400" b="1" dirty="0">
                          <a:solidFill>
                            <a:schemeClr val="bg1"/>
                          </a:solidFill>
                        </a:rPr>
                        <a:t>4</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Risk Parameterisation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618433443"/>
                  </a:ext>
                </a:extLst>
              </a:tr>
              <a:tr h="0">
                <a:tc>
                  <a:txBody>
                    <a:bodyPr/>
                    <a:lstStyle/>
                    <a:p>
                      <a:r>
                        <a:rPr lang="en-AU" sz="2400" b="1" dirty="0">
                          <a:solidFill>
                            <a:schemeClr val="bg1"/>
                          </a:solidFill>
                        </a:rPr>
                        <a:t>5</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Portfolio Results &amp; Loss Distribution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2665000315"/>
                  </a:ext>
                </a:extLst>
              </a:tr>
              <a:tr h="0">
                <a:tc>
                  <a:txBody>
                    <a:bodyPr/>
                    <a:lstStyle/>
                    <a:p>
                      <a:r>
                        <a:rPr lang="en-AU" sz="2400" b="1" dirty="0">
                          <a:solidFill>
                            <a:schemeClr val="bg1"/>
                          </a:solidFill>
                        </a:rPr>
                        <a:t>6</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Risk Concentration &amp; Policy Insights</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838251612"/>
                  </a:ext>
                </a:extLst>
              </a:tr>
              <a:tr h="0">
                <a:tc>
                  <a:txBody>
                    <a:bodyPr/>
                    <a:lstStyle/>
                    <a:p>
                      <a:r>
                        <a:rPr lang="en-AU" sz="2400" b="1" dirty="0">
                          <a:solidFill>
                            <a:schemeClr val="bg1"/>
                          </a:solidFill>
                        </a:rPr>
                        <a:t>7</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Conclusion &amp; Key Takeaways</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901931597"/>
                  </a:ext>
                </a:extLst>
              </a:tr>
            </a:tbl>
          </a:graphicData>
        </a:graphic>
      </p:graphicFrame>
      <p:sp>
        <p:nvSpPr>
          <p:cNvPr id="7" name="Text Placeholder 6">
            <a:extLst>
              <a:ext uri="{FF2B5EF4-FFF2-40B4-BE49-F238E27FC236}">
                <a16:creationId xmlns:a16="http://schemas.microsoft.com/office/drawing/2014/main" id="{FD4219F5-532B-B2AA-3440-3CED64FCECDE}"/>
              </a:ext>
            </a:extLst>
          </p:cNvPr>
          <p:cNvSpPr>
            <a:spLocks noGrp="1"/>
          </p:cNvSpPr>
          <p:nvPr>
            <p:ph type="body" sz="quarter" idx="10"/>
          </p:nvPr>
        </p:nvSpPr>
        <p:spPr/>
        <p:txBody>
          <a:bodyPr/>
          <a:lstStyle/>
          <a:p>
            <a:r>
              <a:rPr lang="en-AU" dirty="0"/>
              <a:t>01</a:t>
            </a:r>
          </a:p>
        </p:txBody>
      </p:sp>
    </p:spTree>
    <p:extLst>
      <p:ext uri="{BB962C8B-B14F-4D97-AF65-F5344CB8AC3E}">
        <p14:creationId xmlns:p14="http://schemas.microsoft.com/office/powerpoint/2010/main" val="1621482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183B8-72DE-7DDA-9027-A2CD6D9DADA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89BD64B-BF85-295D-44E7-8234DCEB92B4}"/>
              </a:ext>
            </a:extLst>
          </p:cNvPr>
          <p:cNvSpPr>
            <a:spLocks noGrp="1"/>
          </p:cNvSpPr>
          <p:nvPr>
            <p:ph type="title"/>
          </p:nvPr>
        </p:nvSpPr>
        <p:spPr/>
        <p:txBody>
          <a:bodyPr/>
          <a:lstStyle/>
          <a:p>
            <a:r>
              <a:rPr lang="en-AU" dirty="0"/>
              <a:t>Context &amp; Motivation</a:t>
            </a:r>
          </a:p>
        </p:txBody>
      </p:sp>
      <p:sp>
        <p:nvSpPr>
          <p:cNvPr id="14" name="Content Placeholder 13">
            <a:extLst>
              <a:ext uri="{FF2B5EF4-FFF2-40B4-BE49-F238E27FC236}">
                <a16:creationId xmlns:a16="http://schemas.microsoft.com/office/drawing/2014/main" id="{07313413-5CE6-437D-DCB9-D401B5EF56C4}"/>
              </a:ext>
            </a:extLst>
          </p:cNvPr>
          <p:cNvSpPr>
            <a:spLocks noGrp="1"/>
          </p:cNvSpPr>
          <p:nvPr>
            <p:ph idx="1"/>
          </p:nvPr>
        </p:nvSpPr>
        <p:spPr/>
        <p:txBody>
          <a:bodyPr/>
          <a:lstStyle/>
          <a:p>
            <a:endParaRPr lang="en-AU" sz="1400" i="1" dirty="0"/>
          </a:p>
        </p:txBody>
      </p:sp>
      <p:sp>
        <p:nvSpPr>
          <p:cNvPr id="15" name="Content Placeholder 14">
            <a:extLst>
              <a:ext uri="{FF2B5EF4-FFF2-40B4-BE49-F238E27FC236}">
                <a16:creationId xmlns:a16="http://schemas.microsoft.com/office/drawing/2014/main" id="{C596B61F-934F-D1F1-D527-8452D9BF746D}"/>
              </a:ext>
            </a:extLst>
          </p:cNvPr>
          <p:cNvSpPr>
            <a:spLocks noGrp="1"/>
          </p:cNvSpPr>
          <p:nvPr>
            <p:ph sz="quarter" idx="13"/>
          </p:nvPr>
        </p:nvSpPr>
        <p:spPr/>
        <p:txBody>
          <a:bodyPr/>
          <a:lstStyle/>
          <a:p>
            <a:pPr>
              <a:spcBef>
                <a:spcPts val="1200"/>
              </a:spcBef>
            </a:pPr>
            <a:r>
              <a:rPr lang="en-AU" sz="1600" b="1" dirty="0"/>
              <a:t>Why Insolvency Risk Matters in the Tuition Protection Service</a:t>
            </a:r>
          </a:p>
          <a:p>
            <a:pPr marL="285750" indent="-285750">
              <a:spcBef>
                <a:spcPts val="1200"/>
              </a:spcBef>
              <a:buFont typeface="Arial" panose="020B0604020202020204" pitchFamily="34" charset="0"/>
              <a:buChar char="•"/>
            </a:pPr>
            <a:r>
              <a:rPr lang="en-AU" sz="1600" dirty="0"/>
              <a:t>The Tuition Protection Service (TPS) is a Government-backed framework designed to </a:t>
            </a:r>
            <a:r>
              <a:rPr lang="en-AU" sz="1600" b="1" dirty="0"/>
              <a:t>protect students when education Providers fail</a:t>
            </a:r>
            <a:r>
              <a:rPr lang="en-AU" sz="1600" dirty="0"/>
              <a:t>, either by placing students into alternative courses or providing refunds. While modelling has previously been undertaken (e.g. by AGA for the Department of Education), insolvency risk is still typically </a:t>
            </a:r>
            <a:r>
              <a:rPr lang="en-AU" sz="1600" b="1" dirty="0"/>
              <a:t>observed through realised events rather than embedded as a forward-looking distribution of outcomes</a:t>
            </a:r>
            <a:r>
              <a:rPr lang="en-AU" sz="1600" dirty="0"/>
              <a:t>.</a:t>
            </a:r>
          </a:p>
          <a:p>
            <a:pPr marL="285750" indent="-285750">
              <a:spcBef>
                <a:spcPts val="1200"/>
              </a:spcBef>
              <a:buFont typeface="Arial" panose="020B0604020202020204" pitchFamily="34" charset="0"/>
              <a:buChar char="•"/>
            </a:pPr>
            <a:r>
              <a:rPr lang="en-AU" sz="1600" dirty="0"/>
              <a:t>Provider failure can arise through a range of mechanisms, including </a:t>
            </a:r>
            <a:r>
              <a:rPr lang="en-AU" sz="1600" b="1" dirty="0"/>
              <a:t>sudden insolvency</a:t>
            </a:r>
            <a:r>
              <a:rPr lang="en-AU" sz="1600" dirty="0"/>
              <a:t>, </a:t>
            </a:r>
            <a:r>
              <a:rPr lang="en-AU" sz="1600" b="1" dirty="0"/>
              <a:t>course cancellations</a:t>
            </a:r>
            <a:r>
              <a:rPr lang="en-AU" sz="1600" dirty="0"/>
              <a:t> due to low enrolment, </a:t>
            </a:r>
            <a:r>
              <a:rPr lang="en-AU" sz="1600" b="1" dirty="0"/>
              <a:t>loss of regulatory</a:t>
            </a:r>
            <a:r>
              <a:rPr lang="en-AU" sz="1600" dirty="0"/>
              <a:t> </a:t>
            </a:r>
            <a:r>
              <a:rPr lang="en-AU" sz="1600" b="1" dirty="0"/>
              <a:t>registration</a:t>
            </a:r>
            <a:r>
              <a:rPr lang="en-AU" sz="1600" dirty="0"/>
              <a:t> (e.g. ASQA/TEQSA), </a:t>
            </a:r>
            <a:r>
              <a:rPr lang="en-AU" sz="1600" b="1" dirty="0"/>
              <a:t>visa sponsorship breaches</a:t>
            </a:r>
            <a:r>
              <a:rPr lang="en-AU" sz="1600" dirty="0"/>
              <a:t>, or </a:t>
            </a:r>
            <a:r>
              <a:rPr lang="en-AU" sz="1600" b="1" dirty="0"/>
              <a:t>campus closures</a:t>
            </a:r>
            <a:r>
              <a:rPr lang="en-AU" sz="1600" dirty="0"/>
              <a:t>. These events differ operationally but are financially equivalent, as they trigger student displacement and TPS intervention.</a:t>
            </a:r>
          </a:p>
          <a:p>
            <a:pPr marL="285750" indent="-285750">
              <a:spcBef>
                <a:spcPts val="1200"/>
              </a:spcBef>
              <a:buFont typeface="Arial" panose="020B0604020202020204" pitchFamily="34" charset="0"/>
              <a:buChar char="•"/>
            </a:pPr>
            <a:r>
              <a:rPr lang="en-AU" sz="1600" dirty="0"/>
              <a:t>When a Provider defaults, the TPS must coordinate </a:t>
            </a:r>
            <a:r>
              <a:rPr lang="en-AU" sz="1600" b="1" dirty="0"/>
              <a:t>placements or refunds</a:t>
            </a:r>
            <a:r>
              <a:rPr lang="en-AU" sz="1600" dirty="0"/>
              <a:t>, with costs driven by both the </a:t>
            </a:r>
            <a:r>
              <a:rPr lang="en-AU" sz="1600" b="1" dirty="0"/>
              <a:t>number of students affected and the success of placement activity</a:t>
            </a:r>
            <a:r>
              <a:rPr lang="en-AU" sz="1600" dirty="0"/>
              <a:t>. This creates a financial exposure linked to </a:t>
            </a:r>
            <a:r>
              <a:rPr lang="en-AU" sz="1600" b="1" dirty="0"/>
              <a:t>prepaid tuition fees held by Providers</a:t>
            </a:r>
            <a:r>
              <a:rPr lang="en-AU" sz="1600" dirty="0"/>
              <a:t>, where losses emerge through operational responses (placements and refunds) </a:t>
            </a:r>
            <a:r>
              <a:rPr lang="en-AU" sz="1600" b="1" dirty="0"/>
              <a:t>rather than a traditional claims process</a:t>
            </a:r>
            <a:r>
              <a:rPr lang="en-AU" sz="1600" dirty="0"/>
              <a:t>.</a:t>
            </a:r>
          </a:p>
          <a:p>
            <a:pPr marL="285750" indent="-285750">
              <a:spcBef>
                <a:spcPts val="1200"/>
              </a:spcBef>
              <a:buFont typeface="Arial" panose="020B0604020202020204" pitchFamily="34" charset="0"/>
              <a:buChar char="•"/>
            </a:pPr>
            <a:r>
              <a:rPr lang="en-AU" sz="1600" dirty="0"/>
              <a:t>These risks are amplified in segments such as </a:t>
            </a:r>
            <a:r>
              <a:rPr lang="en-AU" sz="1600" b="1" dirty="0"/>
              <a:t>VET and ELICOS</a:t>
            </a:r>
            <a:r>
              <a:rPr lang="en-AU" sz="1600" dirty="0"/>
              <a:t>, which are characterised by </a:t>
            </a:r>
            <a:r>
              <a:rPr lang="en-AU" sz="1600" b="1" dirty="0"/>
              <a:t>smaller Providers, dependence on international demand, and greater sensitivity to regulatory and cashflow pressures</a:t>
            </a:r>
            <a:r>
              <a:rPr lang="en-AU" sz="1600" dirty="0"/>
              <a:t>. As a result, insolvency risk is </a:t>
            </a:r>
            <a:r>
              <a:rPr lang="en-AU" sz="1600" b="1" dirty="0"/>
              <a:t>systematic within certain parts of the sector</a:t>
            </a:r>
            <a:r>
              <a:rPr lang="en-AU" sz="1600" dirty="0"/>
              <a:t>, rather than evenly distributed.</a:t>
            </a:r>
          </a:p>
          <a:p>
            <a:pPr marL="285750" indent="-285750">
              <a:spcBef>
                <a:spcPts val="1200"/>
              </a:spcBef>
              <a:buFont typeface="Arial" panose="020B0604020202020204" pitchFamily="34" charset="0"/>
              <a:buChar char="•"/>
            </a:pPr>
            <a:r>
              <a:rPr lang="en-AU" sz="1600" dirty="0"/>
              <a:t>The objective of this work is to quantify both the </a:t>
            </a:r>
            <a:r>
              <a:rPr lang="en-AU" sz="1600" b="1" dirty="0"/>
              <a:t>expected cost of Provider failure </a:t>
            </a:r>
            <a:r>
              <a:rPr lang="en-AU" sz="1600" dirty="0"/>
              <a:t>and the </a:t>
            </a:r>
            <a:r>
              <a:rPr lang="en-AU" sz="1600" b="1" dirty="0"/>
              <a:t>distribution of potential losses</a:t>
            </a:r>
            <a:r>
              <a:rPr lang="en-AU" sz="1600" dirty="0"/>
              <a:t>, providing a clearer understanding of how this risk behaves under both normal and adverse conditions.</a:t>
            </a:r>
          </a:p>
        </p:txBody>
      </p:sp>
    </p:spTree>
    <p:extLst>
      <p:ext uri="{BB962C8B-B14F-4D97-AF65-F5344CB8AC3E}">
        <p14:creationId xmlns:p14="http://schemas.microsoft.com/office/powerpoint/2010/main" val="3829218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C9141-3EF1-6BA8-4BF1-48703D758F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9F088D-619F-2358-6D91-E855C7EFBB39}"/>
              </a:ext>
            </a:extLst>
          </p:cNvPr>
          <p:cNvSpPr>
            <a:spLocks noGrp="1"/>
          </p:cNvSpPr>
          <p:nvPr>
            <p:ph type="title"/>
          </p:nvPr>
        </p:nvSpPr>
        <p:spPr/>
        <p:txBody>
          <a:bodyPr/>
          <a:lstStyle/>
          <a:p>
            <a:r>
              <a:rPr lang="en-US" dirty="0"/>
              <a:t>Contents</a:t>
            </a:r>
          </a:p>
        </p:txBody>
      </p:sp>
      <p:sp>
        <p:nvSpPr>
          <p:cNvPr id="4" name="Footer Placeholder 4">
            <a:extLst>
              <a:ext uri="{FF2B5EF4-FFF2-40B4-BE49-F238E27FC236}">
                <a16:creationId xmlns:a16="http://schemas.microsoft.com/office/drawing/2014/main" id="{F55B56E1-09FE-1E80-3084-B325525A45EB}"/>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
        <p:nvSpPr>
          <p:cNvPr id="3" name="Rectangle 2">
            <a:extLst>
              <a:ext uri="{FF2B5EF4-FFF2-40B4-BE49-F238E27FC236}">
                <a16:creationId xmlns:a16="http://schemas.microsoft.com/office/drawing/2014/main" id="{1F06E350-415E-1F96-EB59-FEC3500C029B}"/>
              </a:ext>
            </a:extLst>
          </p:cNvPr>
          <p:cNvSpPr/>
          <p:nvPr/>
        </p:nvSpPr>
        <p:spPr>
          <a:xfrm>
            <a:off x="314322" y="1892808"/>
            <a:ext cx="5760000" cy="4846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5" name="Table 4">
            <a:extLst>
              <a:ext uri="{FF2B5EF4-FFF2-40B4-BE49-F238E27FC236}">
                <a16:creationId xmlns:a16="http://schemas.microsoft.com/office/drawing/2014/main" id="{795FA9AD-9B0D-5595-D285-568C6EC592BD}"/>
              </a:ext>
            </a:extLst>
          </p:cNvPr>
          <p:cNvGraphicFramePr>
            <a:graphicFrameLocks noGrp="1"/>
          </p:cNvGraphicFramePr>
          <p:nvPr>
            <p:extLst>
              <p:ext uri="{D42A27DB-BD31-4B8C-83A1-F6EECF244321}">
                <p14:modId xmlns:p14="http://schemas.microsoft.com/office/powerpoint/2010/main" val="1943206233"/>
              </p:ext>
            </p:extLst>
          </p:nvPr>
        </p:nvGraphicFramePr>
        <p:xfrm>
          <a:off x="333635" y="1468061"/>
          <a:ext cx="5760000" cy="3200400"/>
        </p:xfrm>
        <a:graphic>
          <a:graphicData uri="http://schemas.openxmlformats.org/drawingml/2006/table">
            <a:tbl>
              <a:tblPr bandRow="1">
                <a:tableStyleId>{69012ECD-51FC-41F1-AA8D-1B2483CD663E}</a:tableStyleId>
              </a:tblPr>
              <a:tblGrid>
                <a:gridCol w="790410">
                  <a:extLst>
                    <a:ext uri="{9D8B030D-6E8A-4147-A177-3AD203B41FA5}">
                      <a16:colId xmlns:a16="http://schemas.microsoft.com/office/drawing/2014/main" val="404723776"/>
                    </a:ext>
                  </a:extLst>
                </a:gridCol>
                <a:gridCol w="4969590">
                  <a:extLst>
                    <a:ext uri="{9D8B030D-6E8A-4147-A177-3AD203B41FA5}">
                      <a16:colId xmlns:a16="http://schemas.microsoft.com/office/drawing/2014/main" val="2886352661"/>
                    </a:ext>
                  </a:extLst>
                </a:gridCol>
              </a:tblGrid>
              <a:tr h="0">
                <a:tc>
                  <a:txBody>
                    <a:bodyPr/>
                    <a:lstStyle/>
                    <a:p>
                      <a:r>
                        <a:rPr lang="en-AU" sz="2400" b="1" dirty="0">
                          <a:solidFill>
                            <a:schemeClr val="bg1"/>
                          </a:solidFill>
                        </a:rPr>
                        <a:t>1</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Context &amp; Motivation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002289324"/>
                  </a:ext>
                </a:extLst>
              </a:tr>
              <a:tr h="0">
                <a:tc>
                  <a:txBody>
                    <a:bodyPr/>
                    <a:lstStyle/>
                    <a:p>
                      <a:r>
                        <a:rPr lang="en-AU" sz="2400" b="1" dirty="0">
                          <a:solidFill>
                            <a:schemeClr val="bg1"/>
                          </a:solidFill>
                        </a:rPr>
                        <a:t>2</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Conceptual Framework</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200052130"/>
                  </a:ext>
                </a:extLst>
              </a:tr>
              <a:tr h="0">
                <a:tc>
                  <a:txBody>
                    <a:bodyPr/>
                    <a:lstStyle/>
                    <a:p>
                      <a:r>
                        <a:rPr lang="en-AU" sz="2400" b="1" dirty="0">
                          <a:solidFill>
                            <a:schemeClr val="bg1"/>
                          </a:solidFill>
                        </a:rPr>
                        <a:t>3</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Data Integration &amp; Time Alignment</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995690969"/>
                  </a:ext>
                </a:extLst>
              </a:tr>
              <a:tr h="0">
                <a:tc>
                  <a:txBody>
                    <a:bodyPr/>
                    <a:lstStyle/>
                    <a:p>
                      <a:r>
                        <a:rPr lang="en-AU" sz="2400" b="1" dirty="0">
                          <a:solidFill>
                            <a:schemeClr val="bg1"/>
                          </a:solidFill>
                        </a:rPr>
                        <a:t>4</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Risk Parameterisation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618433443"/>
                  </a:ext>
                </a:extLst>
              </a:tr>
              <a:tr h="0">
                <a:tc>
                  <a:txBody>
                    <a:bodyPr/>
                    <a:lstStyle/>
                    <a:p>
                      <a:r>
                        <a:rPr lang="en-AU" sz="2400" b="1" dirty="0">
                          <a:solidFill>
                            <a:schemeClr val="bg1"/>
                          </a:solidFill>
                        </a:rPr>
                        <a:t>5</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Portfolio Results &amp; Loss Distribution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2665000315"/>
                  </a:ext>
                </a:extLst>
              </a:tr>
              <a:tr h="0">
                <a:tc>
                  <a:txBody>
                    <a:bodyPr/>
                    <a:lstStyle/>
                    <a:p>
                      <a:r>
                        <a:rPr lang="en-AU" sz="2400" b="1" dirty="0">
                          <a:solidFill>
                            <a:schemeClr val="bg1"/>
                          </a:solidFill>
                        </a:rPr>
                        <a:t>6</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Risk Concentration &amp; Policy Insights</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838251612"/>
                  </a:ext>
                </a:extLst>
              </a:tr>
              <a:tr h="0">
                <a:tc>
                  <a:txBody>
                    <a:bodyPr/>
                    <a:lstStyle/>
                    <a:p>
                      <a:r>
                        <a:rPr lang="en-AU" sz="2400" b="1" dirty="0">
                          <a:solidFill>
                            <a:schemeClr val="bg1"/>
                          </a:solidFill>
                        </a:rPr>
                        <a:t>7</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Conclusion &amp; Key Takeaways</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901931597"/>
                  </a:ext>
                </a:extLst>
              </a:tr>
            </a:tbl>
          </a:graphicData>
        </a:graphic>
      </p:graphicFrame>
      <p:sp>
        <p:nvSpPr>
          <p:cNvPr id="7" name="Text Placeholder 6">
            <a:extLst>
              <a:ext uri="{FF2B5EF4-FFF2-40B4-BE49-F238E27FC236}">
                <a16:creationId xmlns:a16="http://schemas.microsoft.com/office/drawing/2014/main" id="{04291BF2-73A6-B2B2-77FA-7881EB37E69C}"/>
              </a:ext>
            </a:extLst>
          </p:cNvPr>
          <p:cNvSpPr>
            <a:spLocks noGrp="1"/>
          </p:cNvSpPr>
          <p:nvPr>
            <p:ph type="body" sz="quarter" idx="10"/>
          </p:nvPr>
        </p:nvSpPr>
        <p:spPr/>
        <p:txBody>
          <a:bodyPr/>
          <a:lstStyle/>
          <a:p>
            <a:r>
              <a:rPr lang="en-AU" dirty="0"/>
              <a:t>02</a:t>
            </a:r>
          </a:p>
        </p:txBody>
      </p:sp>
    </p:spTree>
    <p:extLst>
      <p:ext uri="{BB962C8B-B14F-4D97-AF65-F5344CB8AC3E}">
        <p14:creationId xmlns:p14="http://schemas.microsoft.com/office/powerpoint/2010/main" val="491672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D958D-C557-3C2C-B0A5-65F7DA43FA8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809A621-104F-2334-8CC9-0D80ADD14170}"/>
              </a:ext>
            </a:extLst>
          </p:cNvPr>
          <p:cNvSpPr>
            <a:spLocks noGrp="1"/>
          </p:cNvSpPr>
          <p:nvPr>
            <p:ph type="title"/>
          </p:nvPr>
        </p:nvSpPr>
        <p:spPr/>
        <p:txBody>
          <a:bodyPr/>
          <a:lstStyle/>
          <a:p>
            <a:r>
              <a:rPr lang="en-AU" dirty="0"/>
              <a:t>Conceptual Framework</a:t>
            </a:r>
          </a:p>
        </p:txBody>
      </p:sp>
      <p:sp>
        <p:nvSpPr>
          <p:cNvPr id="14" name="Content Placeholder 13">
            <a:extLst>
              <a:ext uri="{FF2B5EF4-FFF2-40B4-BE49-F238E27FC236}">
                <a16:creationId xmlns:a16="http://schemas.microsoft.com/office/drawing/2014/main" id="{017EECE4-BA1E-9533-D26B-8FA7EE807695}"/>
              </a:ext>
            </a:extLst>
          </p:cNvPr>
          <p:cNvSpPr>
            <a:spLocks noGrp="1"/>
          </p:cNvSpPr>
          <p:nvPr>
            <p:ph idx="1"/>
          </p:nvPr>
        </p:nvSpPr>
        <p:spPr/>
        <p:txBody>
          <a:bodyPr/>
          <a:lstStyle/>
          <a:p>
            <a:endParaRPr lang="en-AU" sz="1400" i="1" dirty="0"/>
          </a:p>
        </p:txBody>
      </p:sp>
      <p:sp>
        <p:nvSpPr>
          <p:cNvPr id="15" name="Content Placeholder 14">
            <a:extLst>
              <a:ext uri="{FF2B5EF4-FFF2-40B4-BE49-F238E27FC236}">
                <a16:creationId xmlns:a16="http://schemas.microsoft.com/office/drawing/2014/main" id="{8FAF602B-9486-CBFB-B551-694451E2087F}"/>
              </a:ext>
            </a:extLst>
          </p:cNvPr>
          <p:cNvSpPr>
            <a:spLocks noGrp="1"/>
          </p:cNvSpPr>
          <p:nvPr>
            <p:ph sz="quarter" idx="13"/>
          </p:nvPr>
        </p:nvSpPr>
        <p:spPr>
          <a:xfrm>
            <a:off x="352426" y="1520824"/>
            <a:ext cx="8403268" cy="5027613"/>
          </a:xfrm>
        </p:spPr>
        <p:txBody>
          <a:bodyPr/>
          <a:lstStyle/>
          <a:p>
            <a:pPr>
              <a:spcBef>
                <a:spcPts val="600"/>
              </a:spcBef>
            </a:pPr>
            <a:r>
              <a:rPr lang="en-AU" sz="1600" b="1" dirty="0"/>
              <a:t>Reframing the TPS as a Credit Risk Portfolio</a:t>
            </a:r>
          </a:p>
          <a:p>
            <a:pPr marL="285750" indent="-285750">
              <a:spcBef>
                <a:spcPts val="600"/>
              </a:spcBef>
              <a:buFont typeface="Arial" panose="020B0604020202020204" pitchFamily="34" charset="0"/>
              <a:buChar char="•"/>
            </a:pPr>
            <a:r>
              <a:rPr lang="en-AU" sz="1600" dirty="0"/>
              <a:t>The TPS can be viewed as a large, diversified credit portfolio, where each education Provider represents an obligor with a probability of default over a defined horizon. Losses arise when Providers fail and prepaid tuition fees cannot be fully recovered through student placements.</a:t>
            </a:r>
          </a:p>
          <a:p>
            <a:pPr marL="285750" indent="-285750">
              <a:spcBef>
                <a:spcPts val="600"/>
              </a:spcBef>
              <a:buFont typeface="Arial" panose="020B0604020202020204" pitchFamily="34" charset="0"/>
              <a:buChar char="•"/>
            </a:pPr>
            <a:r>
              <a:rPr lang="en-AU" sz="1600" dirty="0"/>
              <a:t>This allows insolvency risk to be expressed using the standard framework, enabling a structured risk quantification, rather than relying on observed payouts alone.</a:t>
            </a:r>
          </a:p>
          <a:p>
            <a:pPr marL="285750" indent="-285750">
              <a:spcBef>
                <a:spcPts val="600"/>
              </a:spcBef>
              <a:buFont typeface="Arial" panose="020B0604020202020204" pitchFamily="34" charset="0"/>
              <a:buChar char="•"/>
            </a:pPr>
            <a:r>
              <a:rPr lang="en-AU" sz="1600" dirty="0"/>
              <a:t>Each component captures a distinct driver of risk:</a:t>
            </a:r>
          </a:p>
          <a:p>
            <a:pPr marL="641350" lvl="2" indent="-285750">
              <a:spcBef>
                <a:spcPts val="600"/>
              </a:spcBef>
              <a:spcAft>
                <a:spcPts val="600"/>
              </a:spcAft>
            </a:pPr>
            <a:r>
              <a:rPr lang="en-AU" sz="1600" b="1" dirty="0"/>
              <a:t>PD (Probability of Default):</a:t>
            </a:r>
            <a:r>
              <a:rPr lang="en-AU" sz="1600" dirty="0"/>
              <a:t> likelihood a Provider becomes insolvent</a:t>
            </a:r>
          </a:p>
          <a:p>
            <a:pPr marL="641350" lvl="2" indent="-285750">
              <a:spcBef>
                <a:spcPts val="600"/>
              </a:spcBef>
              <a:spcAft>
                <a:spcPts val="600"/>
              </a:spcAft>
            </a:pPr>
            <a:r>
              <a:rPr lang="en-AU" sz="1600" b="1" dirty="0"/>
              <a:t>LGD (Loss Given Default): </a:t>
            </a:r>
            <a:r>
              <a:rPr lang="en-AU" sz="1600" dirty="0"/>
              <a:t>proportion of fees not recoverable</a:t>
            </a:r>
          </a:p>
          <a:p>
            <a:pPr marL="641350" lvl="2" indent="-285750">
              <a:spcBef>
                <a:spcPts val="600"/>
              </a:spcBef>
              <a:spcAft>
                <a:spcPts val="600"/>
              </a:spcAft>
            </a:pPr>
            <a:r>
              <a:rPr lang="en-AU" sz="1600" b="1" dirty="0"/>
              <a:t>EAD (Exposure at Default): </a:t>
            </a:r>
            <a:r>
              <a:rPr lang="en-AU" sz="1600" dirty="0"/>
              <a:t>prepaid tuition fees at risk</a:t>
            </a:r>
          </a:p>
          <a:p>
            <a:pPr marL="290512" lvl="1" indent="-285750">
              <a:spcBef>
                <a:spcPts val="600"/>
              </a:spcBef>
              <a:spcAft>
                <a:spcPts val="600"/>
              </a:spcAft>
              <a:buFont typeface="Arial" panose="020B0604020202020204" pitchFamily="34" charset="0"/>
              <a:buChar char="•"/>
            </a:pPr>
            <a:r>
              <a:rPr lang="en-AU" sz="1600" dirty="0"/>
              <a:t>This framing separates </a:t>
            </a:r>
            <a:r>
              <a:rPr lang="en-AU" sz="1600" b="1" dirty="0"/>
              <a:t>frequency, severity, and exposure</a:t>
            </a:r>
            <a:r>
              <a:rPr lang="en-AU" sz="1600" dirty="0"/>
              <a:t>, enabling a structured quantification of risk rather than relying on observed payout outcomes.</a:t>
            </a:r>
          </a:p>
          <a:p>
            <a:pPr marL="290512" lvl="1" indent="-285750">
              <a:spcBef>
                <a:spcPts val="600"/>
              </a:spcBef>
              <a:spcAft>
                <a:spcPts val="600"/>
              </a:spcAft>
              <a:buFont typeface="Arial" panose="020B0604020202020204" pitchFamily="34" charset="0"/>
              <a:buChar char="•"/>
            </a:pPr>
            <a:r>
              <a:rPr lang="en-AU" sz="1600" dirty="0"/>
              <a:t>Monte Carlo simulation is then used to generate a </a:t>
            </a:r>
            <a:r>
              <a:rPr lang="en-AU" sz="1600" b="1" dirty="0"/>
              <a:t>distribution of portfolio losses</a:t>
            </a:r>
            <a:r>
              <a:rPr lang="en-AU" sz="1600" dirty="0"/>
              <a:t>, allowing both expected outcomes and </a:t>
            </a:r>
            <a:r>
              <a:rPr lang="en-AU" sz="1600" b="1" dirty="0"/>
              <a:t>tail risk under adverse conditions</a:t>
            </a:r>
            <a:r>
              <a:rPr lang="en-AU" sz="1600" dirty="0"/>
              <a:t> to be assessed. In effect, TPS behaves like a </a:t>
            </a:r>
            <a:r>
              <a:rPr lang="en-AU" sz="1600" b="1" dirty="0"/>
              <a:t>credit portfolio</a:t>
            </a:r>
            <a:r>
              <a:rPr lang="en-AU" sz="1600" dirty="0"/>
              <a:t>, even though it is not explicitly managed as one.</a:t>
            </a:r>
          </a:p>
        </p:txBody>
      </p:sp>
      <p:sp>
        <p:nvSpPr>
          <p:cNvPr id="2" name="TextBox 1">
            <a:extLst>
              <a:ext uri="{FF2B5EF4-FFF2-40B4-BE49-F238E27FC236}">
                <a16:creationId xmlns:a16="http://schemas.microsoft.com/office/drawing/2014/main" id="{4942ACD0-3C24-9939-6C14-6B016A3ABDF1}"/>
              </a:ext>
            </a:extLst>
          </p:cNvPr>
          <p:cNvSpPr txBox="1"/>
          <p:nvPr/>
        </p:nvSpPr>
        <p:spPr>
          <a:xfrm>
            <a:off x="8755693" y="1360714"/>
            <a:ext cx="3125157" cy="92056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lstStyle/>
          <a:p>
            <a:pPr algn="ctr"/>
            <a:r>
              <a:rPr lang="en-AU" sz="6000" b="1" dirty="0"/>
              <a:t>PD</a:t>
            </a:r>
          </a:p>
        </p:txBody>
      </p:sp>
      <p:sp>
        <p:nvSpPr>
          <p:cNvPr id="3" name="TextBox 2">
            <a:extLst>
              <a:ext uri="{FF2B5EF4-FFF2-40B4-BE49-F238E27FC236}">
                <a16:creationId xmlns:a16="http://schemas.microsoft.com/office/drawing/2014/main" id="{DB8F04AD-31EF-96DD-6A45-65126B25DA45}"/>
              </a:ext>
            </a:extLst>
          </p:cNvPr>
          <p:cNvSpPr txBox="1"/>
          <p:nvPr/>
        </p:nvSpPr>
        <p:spPr>
          <a:xfrm>
            <a:off x="8755692" y="2775854"/>
            <a:ext cx="3125157" cy="92056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lstStyle/>
          <a:p>
            <a:pPr algn="ctr"/>
            <a:r>
              <a:rPr lang="en-AU" sz="6000" b="1" dirty="0"/>
              <a:t>LGD</a:t>
            </a:r>
          </a:p>
        </p:txBody>
      </p:sp>
      <p:sp>
        <p:nvSpPr>
          <p:cNvPr id="4" name="TextBox 3">
            <a:extLst>
              <a:ext uri="{FF2B5EF4-FFF2-40B4-BE49-F238E27FC236}">
                <a16:creationId xmlns:a16="http://schemas.microsoft.com/office/drawing/2014/main" id="{2947FEF7-3CCD-9181-B6A0-87A98F5AC611}"/>
              </a:ext>
            </a:extLst>
          </p:cNvPr>
          <p:cNvSpPr txBox="1"/>
          <p:nvPr/>
        </p:nvSpPr>
        <p:spPr>
          <a:xfrm>
            <a:off x="8755691" y="4190994"/>
            <a:ext cx="3125157" cy="92056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lstStyle/>
          <a:p>
            <a:pPr algn="ctr"/>
            <a:r>
              <a:rPr lang="en-AU" sz="6000" b="1" dirty="0"/>
              <a:t>EAD</a:t>
            </a:r>
          </a:p>
        </p:txBody>
      </p:sp>
      <p:sp>
        <p:nvSpPr>
          <p:cNvPr id="5" name="TextBox 4">
            <a:extLst>
              <a:ext uri="{FF2B5EF4-FFF2-40B4-BE49-F238E27FC236}">
                <a16:creationId xmlns:a16="http://schemas.microsoft.com/office/drawing/2014/main" id="{ED8CD64A-20A5-8DCB-D7AF-F455F896D097}"/>
              </a:ext>
            </a:extLst>
          </p:cNvPr>
          <p:cNvSpPr txBox="1"/>
          <p:nvPr/>
        </p:nvSpPr>
        <p:spPr>
          <a:xfrm>
            <a:off x="8755691" y="5606134"/>
            <a:ext cx="3125157" cy="92056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lstStyle/>
          <a:p>
            <a:pPr algn="ctr"/>
            <a:r>
              <a:rPr lang="en-AU" sz="3200" b="1" dirty="0"/>
              <a:t>PORTFOLIO LOSS</a:t>
            </a:r>
          </a:p>
        </p:txBody>
      </p:sp>
      <p:sp>
        <p:nvSpPr>
          <p:cNvPr id="6" name="Multiplication Sign 5">
            <a:extLst>
              <a:ext uri="{FF2B5EF4-FFF2-40B4-BE49-F238E27FC236}">
                <a16:creationId xmlns:a16="http://schemas.microsoft.com/office/drawing/2014/main" id="{1ABC9FEB-3B88-4E32-259E-45EE2DE0775B}"/>
              </a:ext>
            </a:extLst>
          </p:cNvPr>
          <p:cNvSpPr/>
          <p:nvPr/>
        </p:nvSpPr>
        <p:spPr>
          <a:xfrm>
            <a:off x="10030269" y="2258567"/>
            <a:ext cx="576000" cy="540000"/>
          </a:xfrm>
          <a:prstGeom prst="mathMultiply">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Multiplication Sign 6">
            <a:extLst>
              <a:ext uri="{FF2B5EF4-FFF2-40B4-BE49-F238E27FC236}">
                <a16:creationId xmlns:a16="http://schemas.microsoft.com/office/drawing/2014/main" id="{71AC6091-B414-2460-856D-9DEB8646C64D}"/>
              </a:ext>
            </a:extLst>
          </p:cNvPr>
          <p:cNvSpPr/>
          <p:nvPr/>
        </p:nvSpPr>
        <p:spPr>
          <a:xfrm>
            <a:off x="10030269" y="3673706"/>
            <a:ext cx="576000" cy="540000"/>
          </a:xfrm>
          <a:prstGeom prst="mathMultiply">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Equals 7">
            <a:extLst>
              <a:ext uri="{FF2B5EF4-FFF2-40B4-BE49-F238E27FC236}">
                <a16:creationId xmlns:a16="http://schemas.microsoft.com/office/drawing/2014/main" id="{2A3DE2A8-39A7-3E28-9958-12F1A6B4F651}"/>
              </a:ext>
            </a:extLst>
          </p:cNvPr>
          <p:cNvSpPr/>
          <p:nvPr/>
        </p:nvSpPr>
        <p:spPr>
          <a:xfrm>
            <a:off x="10048271" y="5088845"/>
            <a:ext cx="540000" cy="540000"/>
          </a:xfrm>
          <a:prstGeom prst="mathEqual">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Tree>
    <p:extLst>
      <p:ext uri="{BB962C8B-B14F-4D97-AF65-F5344CB8AC3E}">
        <p14:creationId xmlns:p14="http://schemas.microsoft.com/office/powerpoint/2010/main" val="16769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7A917-322C-9711-49DB-306DFA759A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25BEE8-0F60-B7D1-CA63-69453E1B2334}"/>
              </a:ext>
            </a:extLst>
          </p:cNvPr>
          <p:cNvSpPr>
            <a:spLocks noGrp="1"/>
          </p:cNvSpPr>
          <p:nvPr>
            <p:ph type="title"/>
          </p:nvPr>
        </p:nvSpPr>
        <p:spPr/>
        <p:txBody>
          <a:bodyPr/>
          <a:lstStyle/>
          <a:p>
            <a:r>
              <a:rPr lang="en-US" dirty="0"/>
              <a:t>Contents</a:t>
            </a:r>
          </a:p>
        </p:txBody>
      </p:sp>
      <p:sp>
        <p:nvSpPr>
          <p:cNvPr id="4" name="Footer Placeholder 4">
            <a:extLst>
              <a:ext uri="{FF2B5EF4-FFF2-40B4-BE49-F238E27FC236}">
                <a16:creationId xmlns:a16="http://schemas.microsoft.com/office/drawing/2014/main" id="{CF2B9F46-1465-7563-DDA4-542A4AEA6E8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
        <p:nvSpPr>
          <p:cNvPr id="3" name="Rectangle 2">
            <a:extLst>
              <a:ext uri="{FF2B5EF4-FFF2-40B4-BE49-F238E27FC236}">
                <a16:creationId xmlns:a16="http://schemas.microsoft.com/office/drawing/2014/main" id="{69B8E864-86FF-6B66-22B5-7BF38BE83DB1}"/>
              </a:ext>
            </a:extLst>
          </p:cNvPr>
          <p:cNvSpPr/>
          <p:nvPr/>
        </p:nvSpPr>
        <p:spPr>
          <a:xfrm>
            <a:off x="314322" y="2350008"/>
            <a:ext cx="5760000" cy="4846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5" name="Table 4">
            <a:extLst>
              <a:ext uri="{FF2B5EF4-FFF2-40B4-BE49-F238E27FC236}">
                <a16:creationId xmlns:a16="http://schemas.microsoft.com/office/drawing/2014/main" id="{8D208721-4723-F027-A410-DB577E21B023}"/>
              </a:ext>
            </a:extLst>
          </p:cNvPr>
          <p:cNvGraphicFramePr>
            <a:graphicFrameLocks noGrp="1"/>
          </p:cNvGraphicFramePr>
          <p:nvPr>
            <p:extLst>
              <p:ext uri="{D42A27DB-BD31-4B8C-83A1-F6EECF244321}">
                <p14:modId xmlns:p14="http://schemas.microsoft.com/office/powerpoint/2010/main" val="2262667292"/>
              </p:ext>
            </p:extLst>
          </p:nvPr>
        </p:nvGraphicFramePr>
        <p:xfrm>
          <a:off x="333635" y="1468061"/>
          <a:ext cx="5760000" cy="3200400"/>
        </p:xfrm>
        <a:graphic>
          <a:graphicData uri="http://schemas.openxmlformats.org/drawingml/2006/table">
            <a:tbl>
              <a:tblPr bandRow="1">
                <a:tableStyleId>{69012ECD-51FC-41F1-AA8D-1B2483CD663E}</a:tableStyleId>
              </a:tblPr>
              <a:tblGrid>
                <a:gridCol w="790410">
                  <a:extLst>
                    <a:ext uri="{9D8B030D-6E8A-4147-A177-3AD203B41FA5}">
                      <a16:colId xmlns:a16="http://schemas.microsoft.com/office/drawing/2014/main" val="404723776"/>
                    </a:ext>
                  </a:extLst>
                </a:gridCol>
                <a:gridCol w="4969590">
                  <a:extLst>
                    <a:ext uri="{9D8B030D-6E8A-4147-A177-3AD203B41FA5}">
                      <a16:colId xmlns:a16="http://schemas.microsoft.com/office/drawing/2014/main" val="2886352661"/>
                    </a:ext>
                  </a:extLst>
                </a:gridCol>
              </a:tblGrid>
              <a:tr h="0">
                <a:tc>
                  <a:txBody>
                    <a:bodyPr/>
                    <a:lstStyle/>
                    <a:p>
                      <a:r>
                        <a:rPr lang="en-AU" sz="2400" b="1" dirty="0">
                          <a:solidFill>
                            <a:schemeClr val="bg1"/>
                          </a:solidFill>
                        </a:rPr>
                        <a:t>1</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Context &amp; Motivation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002289324"/>
                  </a:ext>
                </a:extLst>
              </a:tr>
              <a:tr h="0">
                <a:tc>
                  <a:txBody>
                    <a:bodyPr/>
                    <a:lstStyle/>
                    <a:p>
                      <a:r>
                        <a:rPr lang="en-AU" sz="2400" b="1" dirty="0">
                          <a:solidFill>
                            <a:schemeClr val="bg1"/>
                          </a:solidFill>
                        </a:rPr>
                        <a:t>2</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Conceptual Framework</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200052130"/>
                  </a:ext>
                </a:extLst>
              </a:tr>
              <a:tr h="0">
                <a:tc>
                  <a:txBody>
                    <a:bodyPr/>
                    <a:lstStyle/>
                    <a:p>
                      <a:r>
                        <a:rPr lang="en-AU" sz="2400" b="1" dirty="0">
                          <a:solidFill>
                            <a:schemeClr val="bg1"/>
                          </a:solidFill>
                        </a:rPr>
                        <a:t>3</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Data Integration &amp; Time Alignment</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995690969"/>
                  </a:ext>
                </a:extLst>
              </a:tr>
              <a:tr h="0">
                <a:tc>
                  <a:txBody>
                    <a:bodyPr/>
                    <a:lstStyle/>
                    <a:p>
                      <a:r>
                        <a:rPr lang="en-AU" sz="2400" b="1" dirty="0">
                          <a:solidFill>
                            <a:schemeClr val="bg1"/>
                          </a:solidFill>
                        </a:rPr>
                        <a:t>4</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Risk Parameterisation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618433443"/>
                  </a:ext>
                </a:extLst>
              </a:tr>
              <a:tr h="0">
                <a:tc>
                  <a:txBody>
                    <a:bodyPr/>
                    <a:lstStyle/>
                    <a:p>
                      <a:r>
                        <a:rPr lang="en-AU" sz="2400" b="1" dirty="0">
                          <a:solidFill>
                            <a:schemeClr val="bg1"/>
                          </a:solidFill>
                        </a:rPr>
                        <a:t>5</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Portfolio Results &amp; Loss Distribution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2665000315"/>
                  </a:ext>
                </a:extLst>
              </a:tr>
              <a:tr h="0">
                <a:tc>
                  <a:txBody>
                    <a:bodyPr/>
                    <a:lstStyle/>
                    <a:p>
                      <a:r>
                        <a:rPr lang="en-AU" sz="2400" b="1" dirty="0">
                          <a:solidFill>
                            <a:schemeClr val="bg1"/>
                          </a:solidFill>
                        </a:rPr>
                        <a:t>6</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Risk Concentration &amp; Policy Insights</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838251612"/>
                  </a:ext>
                </a:extLst>
              </a:tr>
              <a:tr h="0">
                <a:tc>
                  <a:txBody>
                    <a:bodyPr/>
                    <a:lstStyle/>
                    <a:p>
                      <a:r>
                        <a:rPr lang="en-AU" sz="2400" b="1" dirty="0">
                          <a:solidFill>
                            <a:schemeClr val="bg1"/>
                          </a:solidFill>
                        </a:rPr>
                        <a:t>7</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Conclusion &amp; Key Takeaways</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901931597"/>
                  </a:ext>
                </a:extLst>
              </a:tr>
            </a:tbl>
          </a:graphicData>
        </a:graphic>
      </p:graphicFrame>
      <p:sp>
        <p:nvSpPr>
          <p:cNvPr id="7" name="Text Placeholder 6">
            <a:extLst>
              <a:ext uri="{FF2B5EF4-FFF2-40B4-BE49-F238E27FC236}">
                <a16:creationId xmlns:a16="http://schemas.microsoft.com/office/drawing/2014/main" id="{AFB838FD-A1C1-AA85-B896-265060A31BDF}"/>
              </a:ext>
            </a:extLst>
          </p:cNvPr>
          <p:cNvSpPr>
            <a:spLocks noGrp="1"/>
          </p:cNvSpPr>
          <p:nvPr>
            <p:ph type="body" sz="quarter" idx="10"/>
          </p:nvPr>
        </p:nvSpPr>
        <p:spPr/>
        <p:txBody>
          <a:bodyPr/>
          <a:lstStyle/>
          <a:p>
            <a:r>
              <a:rPr lang="en-AU" dirty="0"/>
              <a:t>03</a:t>
            </a:r>
          </a:p>
        </p:txBody>
      </p:sp>
    </p:spTree>
    <p:extLst>
      <p:ext uri="{BB962C8B-B14F-4D97-AF65-F5344CB8AC3E}">
        <p14:creationId xmlns:p14="http://schemas.microsoft.com/office/powerpoint/2010/main" val="1047392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0EFEA-A931-4205-5BC0-C56317801B7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5578AE0-76F6-D81A-B32B-D70292434748}"/>
              </a:ext>
            </a:extLst>
          </p:cNvPr>
          <p:cNvSpPr>
            <a:spLocks noGrp="1"/>
          </p:cNvSpPr>
          <p:nvPr>
            <p:ph type="title"/>
          </p:nvPr>
        </p:nvSpPr>
        <p:spPr/>
        <p:txBody>
          <a:bodyPr/>
          <a:lstStyle/>
          <a:p>
            <a:r>
              <a:rPr lang="en-AU" dirty="0"/>
              <a:t>Data Integration &amp; </a:t>
            </a:r>
            <a:br>
              <a:rPr lang="en-AU" dirty="0"/>
            </a:br>
            <a:r>
              <a:rPr lang="en-AU" dirty="0"/>
              <a:t>Time Alignment</a:t>
            </a:r>
          </a:p>
        </p:txBody>
      </p:sp>
      <p:sp>
        <p:nvSpPr>
          <p:cNvPr id="15" name="Content Placeholder 14">
            <a:extLst>
              <a:ext uri="{FF2B5EF4-FFF2-40B4-BE49-F238E27FC236}">
                <a16:creationId xmlns:a16="http://schemas.microsoft.com/office/drawing/2014/main" id="{B13E5512-FBE7-9CB2-BA68-096092AD9812}"/>
              </a:ext>
            </a:extLst>
          </p:cNvPr>
          <p:cNvSpPr>
            <a:spLocks noGrp="1"/>
          </p:cNvSpPr>
          <p:nvPr>
            <p:ph sz="quarter" idx="13"/>
          </p:nvPr>
        </p:nvSpPr>
        <p:spPr>
          <a:xfrm>
            <a:off x="352426" y="1520824"/>
            <a:ext cx="7886700" cy="5027613"/>
          </a:xfrm>
        </p:spPr>
        <p:txBody>
          <a:bodyPr/>
          <a:lstStyle/>
          <a:p>
            <a:r>
              <a:rPr lang="en-AU" sz="1600" b="1" dirty="0"/>
              <a:t>Linking External Data to Financial Risk</a:t>
            </a:r>
          </a:p>
          <a:p>
            <a:pPr marL="285750" indent="-285750">
              <a:buFont typeface="Arial" panose="020B0604020202020204" pitchFamily="34" charset="0"/>
              <a:buChar char="•"/>
            </a:pPr>
            <a:r>
              <a:rPr lang="en-AU" sz="1600" dirty="0"/>
              <a:t>We integrate multiple external datasets – including </a:t>
            </a:r>
            <a:r>
              <a:rPr lang="en-AU" sz="1600" b="1" dirty="0"/>
              <a:t>PRISMS enrolments, TPS operational data (placements and refunds), and ASIC insolvency statistics</a:t>
            </a:r>
            <a:r>
              <a:rPr lang="en-AU" sz="1600" dirty="0"/>
              <a:t> – each contributing a specific dimension of risk. Unlike internal scheme data, these sources are </a:t>
            </a:r>
            <a:r>
              <a:rPr lang="en-AU" sz="1600" b="1" dirty="0"/>
              <a:t>not naturally aligned</a:t>
            </a:r>
            <a:r>
              <a:rPr lang="en-AU" sz="1600" dirty="0"/>
              <a:t>, so additional judgement is required to create a consistent framework.</a:t>
            </a:r>
          </a:p>
          <a:p>
            <a:pPr marL="285750" indent="-285750">
              <a:buFont typeface="Arial" panose="020B0604020202020204" pitchFamily="34" charset="0"/>
              <a:buChar char="•"/>
            </a:pPr>
            <a:r>
              <a:rPr lang="en-AU" sz="1600" dirty="0"/>
              <a:t>A key step is translating enrolment data into </a:t>
            </a:r>
            <a:r>
              <a:rPr lang="en-AU" sz="1600" b="1" dirty="0"/>
              <a:t>financial exposure</a:t>
            </a:r>
            <a:r>
              <a:rPr lang="en-AU" sz="1600" dirty="0"/>
              <a:t>, by combining student counts with average tuition fees. This provides a </a:t>
            </a:r>
            <a:r>
              <a:rPr lang="en-AU" sz="1600" b="1" dirty="0"/>
              <a:t>point-in-time estimate of prepaid fees at risk</a:t>
            </a:r>
            <a:r>
              <a:rPr lang="en-AU" sz="1600" dirty="0"/>
              <a:t>, which acts as the analogue of exposure in a credit portfolio. Given differences in course duration and fee structures, this is necessarily approximate but captures the </a:t>
            </a:r>
            <a:r>
              <a:rPr lang="en-AU" sz="1600" b="1" dirty="0"/>
              <a:t>economic scale of the liability</a:t>
            </a:r>
            <a:r>
              <a:rPr lang="en-AU" sz="1600" dirty="0"/>
              <a:t>.</a:t>
            </a:r>
          </a:p>
          <a:p>
            <a:pPr marL="285750" indent="-285750">
              <a:buFont typeface="Arial" panose="020B0604020202020204" pitchFamily="34" charset="0"/>
              <a:buChar char="•"/>
            </a:pPr>
            <a:r>
              <a:rPr lang="en-AU" sz="1600" dirty="0"/>
              <a:t>Insolvency data is available at an aggregate industry level, so it is mapped to TPS sectors (</a:t>
            </a:r>
            <a:r>
              <a:rPr lang="en-AU" sz="1600" b="1" dirty="0"/>
              <a:t>Higher Education, VET, ELICOS</a:t>
            </a:r>
            <a:r>
              <a:rPr lang="en-AU" sz="1600" dirty="0"/>
              <a:t>) using relative risk characteristics. This ensures that </a:t>
            </a:r>
            <a:r>
              <a:rPr lang="en-AU" sz="1600" b="1" dirty="0"/>
              <a:t>observed failure rates are reflected</a:t>
            </a:r>
            <a:r>
              <a:rPr lang="en-AU" sz="1600" dirty="0"/>
              <a:t>, while still aligning to the structure of the model.</a:t>
            </a:r>
          </a:p>
          <a:p>
            <a:pPr marL="285750" indent="-285750">
              <a:buFont typeface="Arial" panose="020B0604020202020204" pitchFamily="34" charset="0"/>
              <a:buChar char="•"/>
            </a:pPr>
            <a:r>
              <a:rPr lang="en-AU" sz="1600" dirty="0"/>
              <a:t>As this is a less familiar product, outputs are validated through </a:t>
            </a:r>
            <a:r>
              <a:rPr lang="en-AU" sz="1600" b="1" dirty="0"/>
              <a:t>cross-checks against known system behaviour</a:t>
            </a:r>
            <a:r>
              <a:rPr lang="en-AU" sz="1600" dirty="0"/>
              <a:t> (e.g. TPS payouts, sector volatility), ensuring that the resulting dataset is </a:t>
            </a:r>
            <a:r>
              <a:rPr lang="en-AU" sz="1600" b="1" dirty="0"/>
              <a:t>directionally consistent with real-world outcomes</a:t>
            </a:r>
            <a:r>
              <a:rPr lang="en-AU" sz="1600" dirty="0"/>
              <a:t>.</a:t>
            </a:r>
          </a:p>
        </p:txBody>
      </p:sp>
      <p:pic>
        <p:nvPicPr>
          <p:cNvPr id="4" name="Content Placeholder 2" descr="Network Technology Background">
            <a:extLst>
              <a:ext uri="{FF2B5EF4-FFF2-40B4-BE49-F238E27FC236}">
                <a16:creationId xmlns:a16="http://schemas.microsoft.com/office/drawing/2014/main" id="{44C5BDE3-86E7-4B73-703E-783EE8005F4A}"/>
              </a:ext>
            </a:extLst>
          </p:cNvPr>
          <p:cNvPicPr>
            <a:picLocks noChangeAspect="1"/>
          </p:cNvPicPr>
          <p:nvPr/>
        </p:nvPicPr>
        <p:blipFill>
          <a:blip r:embed="rId2">
            <a:extLst>
              <a:ext uri="{28A0092B-C50C-407E-A947-70E740481C1C}">
                <a14:useLocalDpi xmlns:a14="http://schemas.microsoft.com/office/drawing/2010/main" val="0"/>
              </a:ext>
            </a:extLst>
          </a:blip>
          <a:srcRect l="49420"/>
          <a:stretch>
            <a:fillRect/>
          </a:stretch>
        </p:blipFill>
        <p:spPr>
          <a:xfrm>
            <a:off x="8399282" y="0"/>
            <a:ext cx="3792718" cy="6858000"/>
          </a:xfrm>
          <a:prstGeom prst="rect">
            <a:avLst/>
          </a:prstGeom>
        </p:spPr>
      </p:pic>
    </p:spTree>
    <p:extLst>
      <p:ext uri="{BB962C8B-B14F-4D97-AF65-F5344CB8AC3E}">
        <p14:creationId xmlns:p14="http://schemas.microsoft.com/office/powerpoint/2010/main" val="2452804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2D720-ACE5-CB6F-EDDF-68776F89AC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763C88-311B-67EE-141F-A9759A9DB0AF}"/>
              </a:ext>
            </a:extLst>
          </p:cNvPr>
          <p:cNvSpPr>
            <a:spLocks noGrp="1"/>
          </p:cNvSpPr>
          <p:nvPr>
            <p:ph type="title"/>
          </p:nvPr>
        </p:nvSpPr>
        <p:spPr/>
        <p:txBody>
          <a:bodyPr/>
          <a:lstStyle/>
          <a:p>
            <a:r>
              <a:rPr lang="en-US" dirty="0"/>
              <a:t>Contents</a:t>
            </a:r>
          </a:p>
        </p:txBody>
      </p:sp>
      <p:sp>
        <p:nvSpPr>
          <p:cNvPr id="4" name="Footer Placeholder 4">
            <a:extLst>
              <a:ext uri="{FF2B5EF4-FFF2-40B4-BE49-F238E27FC236}">
                <a16:creationId xmlns:a16="http://schemas.microsoft.com/office/drawing/2014/main" id="{A6056436-EE77-5064-097F-5A411D4054D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
        <p:nvSpPr>
          <p:cNvPr id="3" name="Rectangle 2">
            <a:extLst>
              <a:ext uri="{FF2B5EF4-FFF2-40B4-BE49-F238E27FC236}">
                <a16:creationId xmlns:a16="http://schemas.microsoft.com/office/drawing/2014/main" id="{C8CA755C-D440-2A37-7755-EDD343DDF989}"/>
              </a:ext>
            </a:extLst>
          </p:cNvPr>
          <p:cNvSpPr/>
          <p:nvPr/>
        </p:nvSpPr>
        <p:spPr>
          <a:xfrm>
            <a:off x="314322" y="2807208"/>
            <a:ext cx="5760000" cy="4846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5" name="Table 4">
            <a:extLst>
              <a:ext uri="{FF2B5EF4-FFF2-40B4-BE49-F238E27FC236}">
                <a16:creationId xmlns:a16="http://schemas.microsoft.com/office/drawing/2014/main" id="{A4692AF8-9CBA-E963-8CA2-07928066C3DE}"/>
              </a:ext>
            </a:extLst>
          </p:cNvPr>
          <p:cNvGraphicFramePr>
            <a:graphicFrameLocks noGrp="1"/>
          </p:cNvGraphicFramePr>
          <p:nvPr>
            <p:extLst>
              <p:ext uri="{D42A27DB-BD31-4B8C-83A1-F6EECF244321}">
                <p14:modId xmlns:p14="http://schemas.microsoft.com/office/powerpoint/2010/main" val="3999149316"/>
              </p:ext>
            </p:extLst>
          </p:nvPr>
        </p:nvGraphicFramePr>
        <p:xfrm>
          <a:off x="333635" y="1468061"/>
          <a:ext cx="5760000" cy="3200400"/>
        </p:xfrm>
        <a:graphic>
          <a:graphicData uri="http://schemas.openxmlformats.org/drawingml/2006/table">
            <a:tbl>
              <a:tblPr bandRow="1">
                <a:tableStyleId>{69012ECD-51FC-41F1-AA8D-1B2483CD663E}</a:tableStyleId>
              </a:tblPr>
              <a:tblGrid>
                <a:gridCol w="790410">
                  <a:extLst>
                    <a:ext uri="{9D8B030D-6E8A-4147-A177-3AD203B41FA5}">
                      <a16:colId xmlns:a16="http://schemas.microsoft.com/office/drawing/2014/main" val="404723776"/>
                    </a:ext>
                  </a:extLst>
                </a:gridCol>
                <a:gridCol w="4969590">
                  <a:extLst>
                    <a:ext uri="{9D8B030D-6E8A-4147-A177-3AD203B41FA5}">
                      <a16:colId xmlns:a16="http://schemas.microsoft.com/office/drawing/2014/main" val="2886352661"/>
                    </a:ext>
                  </a:extLst>
                </a:gridCol>
              </a:tblGrid>
              <a:tr h="0">
                <a:tc>
                  <a:txBody>
                    <a:bodyPr/>
                    <a:lstStyle/>
                    <a:p>
                      <a:r>
                        <a:rPr lang="en-AU" sz="2400" b="1" dirty="0">
                          <a:solidFill>
                            <a:schemeClr val="bg1"/>
                          </a:solidFill>
                        </a:rPr>
                        <a:t>1</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Context &amp; Motivation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002289324"/>
                  </a:ext>
                </a:extLst>
              </a:tr>
              <a:tr h="0">
                <a:tc>
                  <a:txBody>
                    <a:bodyPr/>
                    <a:lstStyle/>
                    <a:p>
                      <a:r>
                        <a:rPr lang="en-AU" sz="2400" b="1" dirty="0">
                          <a:solidFill>
                            <a:schemeClr val="bg1"/>
                          </a:solidFill>
                        </a:rPr>
                        <a:t>2</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Conceptual Framework</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200052130"/>
                  </a:ext>
                </a:extLst>
              </a:tr>
              <a:tr h="0">
                <a:tc>
                  <a:txBody>
                    <a:bodyPr/>
                    <a:lstStyle/>
                    <a:p>
                      <a:r>
                        <a:rPr lang="en-AU" sz="2400" b="1" dirty="0">
                          <a:solidFill>
                            <a:schemeClr val="bg1"/>
                          </a:solidFill>
                        </a:rPr>
                        <a:t>3</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Data Integration &amp; Time Alignment</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995690969"/>
                  </a:ext>
                </a:extLst>
              </a:tr>
              <a:tr h="0">
                <a:tc>
                  <a:txBody>
                    <a:bodyPr/>
                    <a:lstStyle/>
                    <a:p>
                      <a:r>
                        <a:rPr lang="en-AU" sz="2400" b="1" dirty="0">
                          <a:solidFill>
                            <a:schemeClr val="bg1"/>
                          </a:solidFill>
                        </a:rPr>
                        <a:t>4</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Risk Parameterisation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618433443"/>
                  </a:ext>
                </a:extLst>
              </a:tr>
              <a:tr h="0">
                <a:tc>
                  <a:txBody>
                    <a:bodyPr/>
                    <a:lstStyle/>
                    <a:p>
                      <a:r>
                        <a:rPr lang="en-AU" sz="2400" b="1" dirty="0">
                          <a:solidFill>
                            <a:schemeClr val="bg1"/>
                          </a:solidFill>
                        </a:rPr>
                        <a:t>5</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Portfolio Results &amp; Loss Distribution</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2665000315"/>
                  </a:ext>
                </a:extLst>
              </a:tr>
              <a:tr h="0">
                <a:tc>
                  <a:txBody>
                    <a:bodyPr/>
                    <a:lstStyle/>
                    <a:p>
                      <a:r>
                        <a:rPr lang="en-AU" sz="2400" b="1" dirty="0">
                          <a:solidFill>
                            <a:schemeClr val="bg1"/>
                          </a:solidFill>
                        </a:rPr>
                        <a:t>6</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Risk Concentration &amp; Policy Insights</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838251612"/>
                  </a:ext>
                </a:extLst>
              </a:tr>
              <a:tr h="0">
                <a:tc>
                  <a:txBody>
                    <a:bodyPr/>
                    <a:lstStyle/>
                    <a:p>
                      <a:r>
                        <a:rPr lang="en-AU" sz="2400" b="1" dirty="0">
                          <a:solidFill>
                            <a:schemeClr val="bg1"/>
                          </a:solidFill>
                        </a:rPr>
                        <a:t>7</a:t>
                      </a:r>
                    </a:p>
                  </a:txBody>
                  <a:tcP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r>
                        <a:rPr lang="en-AU" sz="2400" b="1" dirty="0">
                          <a:solidFill>
                            <a:schemeClr val="bg1"/>
                          </a:solidFill>
                        </a:rPr>
                        <a:t>Conclusion &amp; Key Takeaways</a:t>
                      </a:r>
                    </a:p>
                  </a:txBody>
                  <a:tcP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901931597"/>
                  </a:ext>
                </a:extLst>
              </a:tr>
            </a:tbl>
          </a:graphicData>
        </a:graphic>
      </p:graphicFrame>
      <p:sp>
        <p:nvSpPr>
          <p:cNvPr id="7" name="Text Placeholder 6">
            <a:extLst>
              <a:ext uri="{FF2B5EF4-FFF2-40B4-BE49-F238E27FC236}">
                <a16:creationId xmlns:a16="http://schemas.microsoft.com/office/drawing/2014/main" id="{D3D0AA0E-6A7B-9770-F8B0-D8856131D16D}"/>
              </a:ext>
            </a:extLst>
          </p:cNvPr>
          <p:cNvSpPr>
            <a:spLocks noGrp="1"/>
          </p:cNvSpPr>
          <p:nvPr>
            <p:ph type="body" sz="quarter" idx="10"/>
          </p:nvPr>
        </p:nvSpPr>
        <p:spPr/>
        <p:txBody>
          <a:bodyPr/>
          <a:lstStyle/>
          <a:p>
            <a:r>
              <a:rPr lang="en-AU" dirty="0"/>
              <a:t>04</a:t>
            </a:r>
          </a:p>
        </p:txBody>
      </p:sp>
    </p:spTree>
    <p:extLst>
      <p:ext uri="{BB962C8B-B14F-4D97-AF65-F5344CB8AC3E}">
        <p14:creationId xmlns:p14="http://schemas.microsoft.com/office/powerpoint/2010/main" val="1575355612"/>
      </p:ext>
    </p:extLst>
  </p:cSld>
  <p:clrMapOvr>
    <a:masterClrMapping/>
  </p:clrMapOvr>
</p:sld>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599de3cb-4d49-453d-b800-5d7115dc628a" ContentTypeId="0x0101005B474B5874136940B1FCFFA385B6F80C"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7c09f450-3099-4ab0-9797-308ed8a26daf">CE6YYQN64SX3-786882053-16858</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https://actuaries.sharepoint.com/sites/DMS/_layouts/15/DocIdRedir.aspx?ID=CE6YYQN64SX3-786882053-16858</Url>
      <Description>CE6YYQN64SX3-786882053-16858</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Provider insolvency poses a significant risk to the integrity of the Tuition Protection Service (TPS), which is designed to safeguard students who have prepaid tuition fees. When education providers fail, the TPS must either place students with alternative institutions or refund unconsumed fees, creating a financial obligation that can be substantial under adverse conditions. Given the increasing volatility in international student flows and policy-driven constraints such as visa caps, understanding the scale and distribution of this risk is critical for maintaining fund sustainability.
This paper presents a credit risk modelling framework to quantify the impact of provider insolvency on the TPS. Using publicly available data on student enrolments, provider defaults, and corporate insolvency trends, the model estimates exposure, default probability, and loss severity across different education sectors. Default risk is calibrated using historical insolvency patterns and stressed using policy-driven shocks, while loss severity reflects the balance between student placements and refund requirements. 
Simulation techniques are applied to generate a distribution of potential losses, allowing assessment of both expected outcomes and tail risks under adverse scenarios. The analysis highlights that risk is not driven by large headline providers but by a broader base of smaller, higher-risk institutions, particularly in volatile segments such as private vocational and language providers. 
The framework provides a practical and scalable approach to assessing fund adequacy and demonstrates how actuarial techniques can be applied to policy-driven systems. It supports the development of risk-based levy structures, early warning indicators, and stress-testing frameworks, enabling regulators and policymakers to proactively manage insolvency risk and protect student outcomes in an uncertain operating environment. </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Life Insurance</TermName>
          <TermId xmlns="http://schemas.microsoft.com/office/infopath/2007/PartnerControls">2f4b7b7b-e853-4c23-b89a-c367646d2d02</TermId>
        </TermInfo>
        <TermInfo xmlns="http://schemas.microsoft.com/office/infopath/2007/PartnerControls">
          <TermName xmlns="http://schemas.microsoft.com/office/infopath/2007/PartnerControls">Superannuation and Investments</TermName>
          <TermId xmlns="http://schemas.microsoft.com/office/infopath/2007/PartnerControls">c4023ceb-8694-42da-8304-ff16c412bbef</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 xmlns="b9043e53-a078-4fe1-9a97-1dc890974721">
      <Value>33</Value>
      <Value>29</Value>
      <Value>24</Value>
      <Value>40</Value>
      <Value>21</Value>
      <Value>38</Value>
      <Value>97</Value>
    </TaxCatchAll>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2026-05-26T14:00:00+00:00</Created-Date>
    <wic_System_Copyright xmlns="http://schemas.microsoft.com/sharepoint/v3/fields" xsi:nil="true"/>
    <new-release-expiry xmlns="b9043e53-a078-4fe1-9a97-1dc890974721" xsi:nil="true"/>
  </documentManagement>
</p:properti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3235AB9D-845C-4E1A-BD0F-43B199406A43}"/>
</file>

<file path=customXml/itemProps2.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3.xml><?xml version="1.0" encoding="utf-8"?>
<ds:datastoreItem xmlns:ds="http://schemas.openxmlformats.org/officeDocument/2006/customXml" ds:itemID="{5C926A0E-5385-4DBE-94C5-38A68DD14E41}"/>
</file>

<file path=customXml/itemProps4.xml><?xml version="1.0" encoding="utf-8"?>
<ds:datastoreItem xmlns:ds="http://schemas.openxmlformats.org/officeDocument/2006/customXml" ds:itemID="{23A7F36D-13F6-4DF0-A1FA-99BF5BE8352E}">
  <ds:schemaRefs>
    <ds:schemaRef ds:uri="http://schemas.microsoft.com/office/2006/metadata/properties"/>
    <ds:schemaRef ds:uri="http://schemas.microsoft.com/office/infopath/2007/PartnerControls"/>
    <ds:schemaRef ds:uri="5fb66992-734b-4aff-a197-478e72cbcc6e"/>
    <ds:schemaRef ds:uri="ae420036-3ea8-428d-a088-a73cb9493f2c"/>
    <ds:schemaRef ds:uri="3138fe39-45e2-4243-b4f0-a56ce41f1c6e"/>
    <ds:schemaRef ds:uri="7e948e1f-1c1f-44ca-b8c3-272baaf9988d"/>
    <ds:schemaRef ds:uri="b9043e53-a078-4fe1-9a97-1dc890974721"/>
  </ds:schemaRefs>
</ds:datastoreItem>
</file>

<file path=customXml/itemProps5.xml><?xml version="1.0" encoding="utf-8"?>
<ds:datastoreItem xmlns:ds="http://schemas.openxmlformats.org/officeDocument/2006/customXml" ds:itemID="{7091F575-7FE2-44AB-882F-AD2F5CA22C24}"/>
</file>

<file path=docProps/app.xml><?xml version="1.0" encoding="utf-8"?>
<Properties xmlns="http://schemas.openxmlformats.org/officeDocument/2006/extended-properties" xmlns:vt="http://schemas.openxmlformats.org/officeDocument/2006/docPropsVTypes">
  <TotalTime>1032</TotalTime>
  <Words>2292</Words>
  <Application>Microsoft Office PowerPoint</Application>
  <PresentationFormat>Widescreen</PresentationFormat>
  <Paragraphs>255</Paragraphs>
  <Slides>17</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ABC Oracle</vt:lpstr>
      <vt:lpstr>ABC Oracle Medium</vt:lpstr>
      <vt:lpstr>Aptos Narrow</vt:lpstr>
      <vt:lpstr>Arial</vt:lpstr>
      <vt:lpstr>Calibri</vt:lpstr>
      <vt:lpstr>Office Theme</vt:lpstr>
      <vt:lpstr>Modelling the Financial Impact of Provider Insolvency on the Tuition Protection Service</vt:lpstr>
      <vt:lpstr>Contents</vt:lpstr>
      <vt:lpstr>Contents</vt:lpstr>
      <vt:lpstr>Context &amp; Motivation</vt:lpstr>
      <vt:lpstr>Contents</vt:lpstr>
      <vt:lpstr>Conceptual Framework</vt:lpstr>
      <vt:lpstr>Contents</vt:lpstr>
      <vt:lpstr>Data Integration &amp;  Time Alignment</vt:lpstr>
      <vt:lpstr>Contents</vt:lpstr>
      <vt:lpstr>Risk Parameterisation</vt:lpstr>
      <vt:lpstr>Contents</vt:lpstr>
      <vt:lpstr>Portfolio Results &amp;  Loss Distribution</vt:lpstr>
      <vt:lpstr>Contents</vt:lpstr>
      <vt:lpstr>Risk Concentration &amp; Policy Insights</vt:lpstr>
      <vt:lpstr>Contents</vt:lpstr>
      <vt:lpstr>Conclusion &amp; Key Takeaways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Modelling the Financial Impact of Provider Insolvency on the Tuition Protection Service </dc:title>
  <dc:creator>Rohan John</dc:creator>
  <cp:lastModifiedBy>Rohan John</cp:lastModifiedBy>
  <cp:revision>24</cp:revision>
  <dcterms:created xsi:type="dcterms:W3CDTF">2023-05-24T00:01:03Z</dcterms:created>
  <dcterms:modified xsi:type="dcterms:W3CDTF">2026-05-24T20:25:59Z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y fmtid="{D5CDD505-2E9C-101B-9397-08002B2CF9AE}" pid="6" name="MSIP_Label_02cf42c5-41dc-49f0-a9ca-1b50d45179bd_Enabled">
    <vt:lpwstr>true</vt:lpwstr>
  </property>
  <property fmtid="{D5CDD505-2E9C-101B-9397-08002B2CF9AE}" pid="7" name="MSIP_Label_02cf42c5-41dc-49f0-a9ca-1b50d45179bd_SetDate">
    <vt:lpwstr>2026-05-14T01:44:07Z</vt:lpwstr>
  </property>
  <property fmtid="{D5CDD505-2E9C-101B-9397-08002B2CF9AE}" pid="8" name="MSIP_Label_02cf42c5-41dc-49f0-a9ca-1b50d45179bd_Method">
    <vt:lpwstr>Standard</vt:lpwstr>
  </property>
  <property fmtid="{D5CDD505-2E9C-101B-9397-08002B2CF9AE}" pid="9" name="MSIP_Label_02cf42c5-41dc-49f0-a9ca-1b50d45179bd_Name">
    <vt:lpwstr>Internal</vt:lpwstr>
  </property>
  <property fmtid="{D5CDD505-2E9C-101B-9397-08002B2CF9AE}" pid="10" name="MSIP_Label_02cf42c5-41dc-49f0-a9ca-1b50d45179bd_SiteId">
    <vt:lpwstr>3fa82312-2a80-4dd3-bdaa-e26f5b497f75</vt:lpwstr>
  </property>
  <property fmtid="{D5CDD505-2E9C-101B-9397-08002B2CF9AE}" pid="11" name="MSIP_Label_02cf42c5-41dc-49f0-a9ca-1b50d45179bd_ActionId">
    <vt:lpwstr>d3615b4a-0b28-498e-8500-77bb2ee63ec6</vt:lpwstr>
  </property>
  <property fmtid="{D5CDD505-2E9C-101B-9397-08002B2CF9AE}" pid="12" name="MSIP_Label_02cf42c5-41dc-49f0-a9ca-1b50d45179bd_ContentBits">
    <vt:lpwstr>0</vt:lpwstr>
  </property>
  <property fmtid="{D5CDD505-2E9C-101B-9397-08002B2CF9AE}" pid="13" name="MSIP_Label_02cf42c5-41dc-49f0-a9ca-1b50d45179bd_Tag">
    <vt:lpwstr>10, 3, 0, 1</vt:lpwstr>
  </property>
  <property fmtid="{D5CDD505-2E9C-101B-9397-08002B2CF9AE}" pid="14" name="_dlc_DocIdItemGuid">
    <vt:lpwstr>1f679e43-af6f-4f1f-8175-d718107340c8</vt:lpwstr>
  </property>
  <property fmtid="{D5CDD505-2E9C-101B-9397-08002B2CF9AE}" pid="15" name="Prototype_Education_Programs">
    <vt:lpwstr/>
  </property>
  <property fmtid="{D5CDD505-2E9C-101B-9397-08002B2CF9AE}" pid="16" name="Prototype_CPD_Activity_Format">
    <vt:lpwstr>33;#Presentation Slides|d40094d7-41bb-4670-ae67-14554674b2a3</vt:lpwstr>
  </property>
  <property fmtid="{D5CDD505-2E9C-101B-9397-08002B2CF9AE}" pid="17" name="Prototype_Practice_Area">
    <vt:lpwstr>24;#Life Insurance|2f4b7b7b-e853-4c23-b89a-c367646d2d02;#21;#Superannuation and Investments|c4023ceb-8694-42da-8304-ff16c412bbef</vt:lpwstr>
  </property>
  <property fmtid="{D5CDD505-2E9C-101B-9397-08002B2CF9AE}" pid="18" name="Prototype_Content_Types">
    <vt:lpwstr>29;#Presentation slides|82514a72-d478-4557-818e-561b0f30fbaf</vt:lpwstr>
  </property>
  <property fmtid="{D5CDD505-2E9C-101B-9397-08002B2CF9AE}" pid="19" name="Prototype_Tags">
    <vt:lpwstr>40;#Past Event|81820cd3-45f0-44e5-97c3-ef5505ffe26e;#97;#All Actuaries Summit|57ed7ee8-003a-406d-a47c-605a474390f3</vt:lpwstr>
  </property>
  <property fmtid="{D5CDD505-2E9C-101B-9397-08002B2CF9AE}" pid="20" name="Prototype_Event_Types">
    <vt:lpwstr>38;#Major Events|741f9fd0-c1f0-4e98-ad79-70afc16eedf5</vt:lpwstr>
  </property>
</Properties>
</file>