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app.xml" ContentType="application/vnd.openxmlformats-officedocument.extended-properties+xml"/>
  <Override PartName="/ppt/authors.xml" ContentType="application/vnd.ms-powerpoint.authors+xml"/>
  <Override PartName="/ppt/changesInfos/changesInfo1.xml" ContentType="application/vnd.ms-powerpoint.changesinfo+xml"/>
  <Override PartName="/ppt/charts/chart1.xml" ContentType="application/vnd.openxmlformats-officedocument.drawingml.chart+xml"/>
  <Override PartName="/ppt/charts/chart10.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olors1.xml" ContentType="application/vnd.ms-office.chartcolorstyle+xml"/>
  <Override PartName="/ppt/charts/colors10.xml" ContentType="application/vnd.ms-office.chartcolorstyle+xml"/>
  <Override PartName="/ppt/charts/colors2.xml" ContentType="application/vnd.ms-office.chartcolorstyle+xml"/>
  <Override PartName="/ppt/charts/colors3.xml" ContentType="application/vnd.ms-office.chartcolorstyle+xml"/>
  <Override PartName="/ppt/charts/colors4.xml" ContentType="application/vnd.ms-office.chartcolorstyle+xml"/>
  <Override PartName="/ppt/charts/colors5.xml" ContentType="application/vnd.ms-office.chartcolorstyle+xml"/>
  <Override PartName="/ppt/charts/colors6.xml" ContentType="application/vnd.ms-office.chartcolorstyle+xml"/>
  <Override PartName="/ppt/charts/colors7.xml" ContentType="application/vnd.ms-office.chartcolorstyle+xml"/>
  <Override PartName="/ppt/charts/colors8.xml" ContentType="application/vnd.ms-office.chartcolorstyle+xml"/>
  <Override PartName="/ppt/charts/colors9.xml" ContentType="application/vnd.ms-office.chartcolorstyle+xml"/>
  <Override PartName="/ppt/charts/style1.xml" ContentType="application/vnd.ms-office.chartstyle+xml"/>
  <Override PartName="/ppt/charts/style10.xml" ContentType="application/vnd.ms-office.chartstyle+xml"/>
  <Override PartName="/ppt/charts/style2.xml" ContentType="application/vnd.ms-office.chartstyle+xml"/>
  <Override PartName="/ppt/charts/style3.xml" ContentType="application/vnd.ms-office.chartstyle+xml"/>
  <Override PartName="/ppt/charts/style4.xml" ContentType="application/vnd.ms-office.chartstyle+xml"/>
  <Override PartName="/ppt/charts/style5.xml" ContentType="application/vnd.ms-office.chartstyle+xml"/>
  <Override PartName="/ppt/charts/style6.xml" ContentType="application/vnd.ms-office.chartstyle+xml"/>
  <Override PartName="/ppt/charts/style7.xml" ContentType="application/vnd.ms-office.chartstyle+xml"/>
  <Override PartName="/ppt/charts/style8.xml" ContentType="application/vnd.ms-office.chartstyle+xml"/>
  <Override PartName="/ppt/charts/style9.xml" ContentType="application/vnd.ms-office.chartstyl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revisionInfo.xml" ContentType="application/vnd.ms-powerpoint.revisioninfo+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docProps/core.xml" ContentType="application/vnd.openxmlformats-package.core-properties+xml"/>
  <Override PartName="/docProps/custom.xml" ContentType="application/vnd.openxmlformats-officedocument.custom-properties+xml"/>
  <Override PartName="/customXml/itemProps4.xml" ContentType="application/vnd.openxmlformats-officedocument.customXmlProperties+xml"/>
  <Override PartName="/customXml/itemProps5.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9"/>
  </p:notesMasterIdLst>
  <p:sldIdLst>
    <p:sldId id="275" r:id="rId5"/>
    <p:sldId id="258" r:id="rId6"/>
    <p:sldId id="283" r:id="rId7"/>
    <p:sldId id="278" r:id="rId8"/>
    <p:sldId id="279" r:id="rId9"/>
    <p:sldId id="2580" r:id="rId10"/>
    <p:sldId id="2579" r:id="rId11"/>
    <p:sldId id="2577" r:id="rId12"/>
    <p:sldId id="2578" r:id="rId13"/>
    <p:sldId id="259" r:id="rId14"/>
    <p:sldId id="2571" r:id="rId15"/>
    <p:sldId id="2573" r:id="rId16"/>
    <p:sldId id="280" r:id="rId17"/>
    <p:sldId id="2576" r:id="rId18"/>
    <p:sldId id="281" r:id="rId19"/>
    <p:sldId id="282" r:id="rId20"/>
    <p:sldId id="2569" r:id="rId21"/>
    <p:sldId id="2581" r:id="rId22"/>
    <p:sldId id="2582" r:id="rId23"/>
    <p:sldId id="2583" r:id="rId24"/>
    <p:sldId id="2566" r:id="rId25"/>
    <p:sldId id="2568" r:id="rId26"/>
    <p:sldId id="2570" r:id="rId27"/>
    <p:sldId id="273"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05A360F-3062-BCFD-7C3C-434D563C277F}" name="Yean Tat Yong" initials="YY" userId="S::yeantat.yong@zurich.com.au::d2e4687d-e441-4ef3-a4fa-d667f0559dd1" providerId="AD"/>
  <p188:author id="{DA878AA4-142C-E758-29E0-9E809F57509C}" name="Simon Kong" initials="SK" userId="e0b3e3fa562571ca" providerId="Windows Live"/>
  <p188:author id="{B3B208EB-97D4-F256-6E8D-EFD3AA40A262}" name="Iris Ziwei Deng" initials="ID" userId="S::iris.deng@zurich.com.au::0a30a1b4-a5b0-46f4-86e2-69418abf25c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E5F9"/>
    <a:srgbClr val="E1E2FD"/>
    <a:srgbClr val="DDDDD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61BA06-0CC3-4FC1-B1C7-03B1CA621B00}" v="494" dt="2026-05-20T05:20:56.582"/>
    <p1510:client id="{3445141A-31C0-4065-8FF0-99C4416A4DF5}" v="648" dt="2026-05-20T05:11:04.055"/>
    <p1510:client id="{6D851903-74B1-4151-923B-85E1220AF201}" v="4" dt="2026-05-20T07:51:55.54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0024" autoAdjust="0"/>
  </p:normalViewPr>
  <p:slideViewPr>
    <p:cSldViewPr snapToGrid="0">
      <p:cViewPr varScale="1">
        <p:scale>
          <a:sx n="80" d="100"/>
          <a:sy n="80" d="100"/>
        </p:scale>
        <p:origin x="1758" y="3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38" Type="http://schemas.openxmlformats.org/officeDocument/2006/relationships/customXml" Target="../customXml/item5.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37" Type="http://schemas.openxmlformats.org/officeDocument/2006/relationships/customXml" Target="../customXml/item4.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ris Ziwei Deng" userId="0a30a1b4-a5b0-46f4-86e2-69418abf25c8" providerId="ADAL" clId="{949241B9-36B4-4B39-9E90-E2DF2EE1FC5E}"/>
    <pc:docChg chg="undo custSel addSld modSld">
      <pc:chgData name="Iris Ziwei Deng" userId="0a30a1b4-a5b0-46f4-86e2-69418abf25c8" providerId="ADAL" clId="{949241B9-36B4-4B39-9E90-E2DF2EE1FC5E}" dt="2026-05-20T07:54:11.433" v="658" actId="20577"/>
      <pc:docMkLst>
        <pc:docMk/>
      </pc:docMkLst>
      <pc:sldChg chg="add">
        <pc:chgData name="Iris Ziwei Deng" userId="0a30a1b4-a5b0-46f4-86e2-69418abf25c8" providerId="ADAL" clId="{949241B9-36B4-4B39-9E90-E2DF2EE1FC5E}" dt="2026-05-20T05:11:04.052" v="631"/>
        <pc:sldMkLst>
          <pc:docMk/>
          <pc:sldMk cId="3632900465" sldId="258"/>
        </pc:sldMkLst>
      </pc:sldChg>
      <pc:sldChg chg="delSp mod">
        <pc:chgData name="Iris Ziwei Deng" userId="0a30a1b4-a5b0-46f4-86e2-69418abf25c8" providerId="ADAL" clId="{949241B9-36B4-4B39-9E90-E2DF2EE1FC5E}" dt="2026-05-20T07:52:18.655" v="645" actId="478"/>
        <pc:sldMkLst>
          <pc:docMk/>
          <pc:sldMk cId="3816633887" sldId="259"/>
        </pc:sldMkLst>
        <pc:picChg chg="del">
          <ac:chgData name="Iris Ziwei Deng" userId="0a30a1b4-a5b0-46f4-86e2-69418abf25c8" providerId="ADAL" clId="{949241B9-36B4-4B39-9E90-E2DF2EE1FC5E}" dt="2026-05-20T07:52:18.655" v="645" actId="478"/>
          <ac:picMkLst>
            <pc:docMk/>
            <pc:sldMk cId="3816633887" sldId="259"/>
            <ac:picMk id="6" creationId="{A718925F-AE73-9C6F-BF0F-076FF71D78F7}"/>
          </ac:picMkLst>
        </pc:picChg>
      </pc:sldChg>
      <pc:sldChg chg="modNotesTx">
        <pc:chgData name="Iris Ziwei Deng" userId="0a30a1b4-a5b0-46f4-86e2-69418abf25c8" providerId="ADAL" clId="{949241B9-36B4-4B39-9E90-E2DF2EE1FC5E}" dt="2026-05-20T04:38:45.896" v="618" actId="20577"/>
        <pc:sldMkLst>
          <pc:docMk/>
          <pc:sldMk cId="1012527225" sldId="275"/>
        </pc:sldMkLst>
      </pc:sldChg>
      <pc:sldChg chg="delSp mod">
        <pc:chgData name="Iris Ziwei Deng" userId="0a30a1b4-a5b0-46f4-86e2-69418abf25c8" providerId="ADAL" clId="{949241B9-36B4-4B39-9E90-E2DF2EE1FC5E}" dt="2026-05-20T07:52:21.638" v="646" actId="478"/>
        <pc:sldMkLst>
          <pc:docMk/>
          <pc:sldMk cId="1112924697" sldId="278"/>
        </pc:sldMkLst>
        <pc:picChg chg="del">
          <ac:chgData name="Iris Ziwei Deng" userId="0a30a1b4-a5b0-46f4-86e2-69418abf25c8" providerId="ADAL" clId="{949241B9-36B4-4B39-9E90-E2DF2EE1FC5E}" dt="2026-05-20T07:52:21.638" v="646" actId="478"/>
          <ac:picMkLst>
            <pc:docMk/>
            <pc:sldMk cId="1112924697" sldId="278"/>
            <ac:picMk id="7" creationId="{E1E1A946-B10E-CB4D-2536-6F194374FB1D}"/>
          </ac:picMkLst>
        </pc:picChg>
      </pc:sldChg>
      <pc:sldChg chg="modNotesTx">
        <pc:chgData name="Iris Ziwei Deng" userId="0a30a1b4-a5b0-46f4-86e2-69418abf25c8" providerId="ADAL" clId="{949241B9-36B4-4B39-9E90-E2DF2EE1FC5E}" dt="2026-05-20T07:51:20.576" v="634" actId="20577"/>
        <pc:sldMkLst>
          <pc:docMk/>
          <pc:sldMk cId="3618919949" sldId="279"/>
        </pc:sldMkLst>
      </pc:sldChg>
      <pc:sldChg chg="modNotesTx">
        <pc:chgData name="Iris Ziwei Deng" userId="0a30a1b4-a5b0-46f4-86e2-69418abf25c8" providerId="ADAL" clId="{949241B9-36B4-4B39-9E90-E2DF2EE1FC5E}" dt="2026-05-20T07:52:27.415" v="647" actId="20577"/>
        <pc:sldMkLst>
          <pc:docMk/>
          <pc:sldMk cId="242564164" sldId="280"/>
        </pc:sldMkLst>
      </pc:sldChg>
      <pc:sldChg chg="modNotesTx">
        <pc:chgData name="Iris Ziwei Deng" userId="0a30a1b4-a5b0-46f4-86e2-69418abf25c8" providerId="ADAL" clId="{949241B9-36B4-4B39-9E90-E2DF2EE1FC5E}" dt="2026-05-20T07:52:34.042" v="649" actId="20577"/>
        <pc:sldMkLst>
          <pc:docMk/>
          <pc:sldMk cId="2253036932" sldId="281"/>
        </pc:sldMkLst>
      </pc:sldChg>
      <pc:sldChg chg="modNotesTx">
        <pc:chgData name="Iris Ziwei Deng" userId="0a30a1b4-a5b0-46f4-86e2-69418abf25c8" providerId="ADAL" clId="{949241B9-36B4-4B39-9E90-E2DF2EE1FC5E}" dt="2026-05-20T07:52:37.571" v="650" actId="20577"/>
        <pc:sldMkLst>
          <pc:docMk/>
          <pc:sldMk cId="2684962382" sldId="282"/>
        </pc:sldMkLst>
      </pc:sldChg>
      <pc:sldChg chg="modNotesTx">
        <pc:chgData name="Iris Ziwei Deng" userId="0a30a1b4-a5b0-46f4-86e2-69418abf25c8" providerId="ADAL" clId="{949241B9-36B4-4B39-9E90-E2DF2EE1FC5E}" dt="2026-05-20T07:51:11.904" v="632" actId="20577"/>
        <pc:sldMkLst>
          <pc:docMk/>
          <pc:sldMk cId="425885094" sldId="283"/>
        </pc:sldMkLst>
      </pc:sldChg>
      <pc:sldChg chg="modNotesTx">
        <pc:chgData name="Iris Ziwei Deng" userId="0a30a1b4-a5b0-46f4-86e2-69418abf25c8" providerId="ADAL" clId="{949241B9-36B4-4B39-9E90-E2DF2EE1FC5E}" dt="2026-05-20T07:52:54.460" v="656" actId="20577"/>
        <pc:sldMkLst>
          <pc:docMk/>
          <pc:sldMk cId="1347573716" sldId="2566"/>
        </pc:sldMkLst>
      </pc:sldChg>
      <pc:sldChg chg="modNotesTx">
        <pc:chgData name="Iris Ziwei Deng" userId="0a30a1b4-a5b0-46f4-86e2-69418abf25c8" providerId="ADAL" clId="{949241B9-36B4-4B39-9E90-E2DF2EE1FC5E}" dt="2026-05-20T07:52:42.130" v="651" actId="20577"/>
        <pc:sldMkLst>
          <pc:docMk/>
          <pc:sldMk cId="1233381826" sldId="2569"/>
        </pc:sldMkLst>
      </pc:sldChg>
      <pc:sldChg chg="addSp delSp modSp mod modNotesTx">
        <pc:chgData name="Iris Ziwei Deng" userId="0a30a1b4-a5b0-46f4-86e2-69418abf25c8" providerId="ADAL" clId="{949241B9-36B4-4B39-9E90-E2DF2EE1FC5E}" dt="2026-05-20T07:52:59.253" v="657" actId="20577"/>
        <pc:sldMkLst>
          <pc:docMk/>
          <pc:sldMk cId="2413790179" sldId="2570"/>
        </pc:sldMkLst>
        <pc:spChg chg="add del mod">
          <ac:chgData name="Iris Ziwei Deng" userId="0a30a1b4-a5b0-46f4-86e2-69418abf25c8" providerId="ADAL" clId="{949241B9-36B4-4B39-9E90-E2DF2EE1FC5E}" dt="2026-05-20T04:17:03.047" v="570" actId="21"/>
          <ac:spMkLst>
            <pc:docMk/>
            <pc:sldMk cId="2413790179" sldId="2570"/>
            <ac:spMk id="4" creationId="{470D683F-8660-3564-8B29-A1BB78484294}"/>
          </ac:spMkLst>
        </pc:spChg>
      </pc:sldChg>
      <pc:sldChg chg="modNotesTx">
        <pc:chgData name="Iris Ziwei Deng" userId="0a30a1b4-a5b0-46f4-86e2-69418abf25c8" providerId="ADAL" clId="{949241B9-36B4-4B39-9E90-E2DF2EE1FC5E}" dt="2026-05-20T07:52:13.498" v="643" actId="20577"/>
        <pc:sldMkLst>
          <pc:docMk/>
          <pc:sldMk cId="3541580691" sldId="2571"/>
        </pc:sldMkLst>
      </pc:sldChg>
      <pc:sldChg chg="modNotesTx">
        <pc:chgData name="Iris Ziwei Deng" userId="0a30a1b4-a5b0-46f4-86e2-69418abf25c8" providerId="ADAL" clId="{949241B9-36B4-4B39-9E90-E2DF2EE1FC5E}" dt="2026-05-20T07:52:15.788" v="644" actId="20577"/>
        <pc:sldMkLst>
          <pc:docMk/>
          <pc:sldMk cId="2410928460" sldId="2573"/>
        </pc:sldMkLst>
      </pc:sldChg>
      <pc:sldChg chg="addSp delSp modSp mod modNotesTx">
        <pc:chgData name="Iris Ziwei Deng" userId="0a30a1b4-a5b0-46f4-86e2-69418abf25c8" providerId="ADAL" clId="{949241B9-36B4-4B39-9E90-E2DF2EE1FC5E}" dt="2026-05-20T07:52:31.238" v="648" actId="20577"/>
        <pc:sldMkLst>
          <pc:docMk/>
          <pc:sldMk cId="561204417" sldId="2576"/>
        </pc:sldMkLst>
        <pc:spChg chg="add del mod">
          <ac:chgData name="Iris Ziwei Deng" userId="0a30a1b4-a5b0-46f4-86e2-69418abf25c8" providerId="ADAL" clId="{949241B9-36B4-4B39-9E90-E2DF2EE1FC5E}" dt="2026-05-20T04:16:36.435" v="565" actId="21"/>
          <ac:spMkLst>
            <pc:docMk/>
            <pc:sldMk cId="561204417" sldId="2576"/>
            <ac:spMk id="2" creationId="{46A9CC77-CD47-16A4-EDA0-F9527BA2E57D}"/>
          </ac:spMkLst>
        </pc:spChg>
        <pc:spChg chg="add del mod">
          <ac:chgData name="Iris Ziwei Deng" userId="0a30a1b4-a5b0-46f4-86e2-69418abf25c8" providerId="ADAL" clId="{949241B9-36B4-4B39-9E90-E2DF2EE1FC5E}" dt="2026-05-20T04:16:41.188" v="567" actId="21"/>
          <ac:spMkLst>
            <pc:docMk/>
            <pc:sldMk cId="561204417" sldId="2576"/>
            <ac:spMk id="7" creationId="{46A9CC77-CD47-16A4-EDA0-F9527BA2E57D}"/>
          </ac:spMkLst>
        </pc:spChg>
        <pc:spChg chg="add del mod">
          <ac:chgData name="Iris Ziwei Deng" userId="0a30a1b4-a5b0-46f4-86e2-69418abf25c8" providerId="ADAL" clId="{949241B9-36B4-4B39-9E90-E2DF2EE1FC5E}" dt="2026-05-20T04:16:52.609" v="569" actId="21"/>
          <ac:spMkLst>
            <pc:docMk/>
            <pc:sldMk cId="561204417" sldId="2576"/>
            <ac:spMk id="8" creationId="{46A9CC77-CD47-16A4-EDA0-F9527BA2E57D}"/>
          </ac:spMkLst>
        </pc:spChg>
      </pc:sldChg>
      <pc:sldChg chg="modNotesTx">
        <pc:chgData name="Iris Ziwei Deng" userId="0a30a1b4-a5b0-46f4-86e2-69418abf25c8" providerId="ADAL" clId="{949241B9-36B4-4B39-9E90-E2DF2EE1FC5E}" dt="2026-05-20T07:52:01.784" v="640" actId="20577"/>
        <pc:sldMkLst>
          <pc:docMk/>
          <pc:sldMk cId="804848955" sldId="2577"/>
        </pc:sldMkLst>
      </pc:sldChg>
      <pc:sldChg chg="modNotesTx">
        <pc:chgData name="Iris Ziwei Deng" userId="0a30a1b4-a5b0-46f4-86e2-69418abf25c8" providerId="ADAL" clId="{949241B9-36B4-4B39-9E90-E2DF2EE1FC5E}" dt="2026-05-20T07:52:04.807" v="641" actId="20577"/>
        <pc:sldMkLst>
          <pc:docMk/>
          <pc:sldMk cId="3581184658" sldId="2578"/>
        </pc:sldMkLst>
      </pc:sldChg>
      <pc:sldChg chg="modNotesTx">
        <pc:chgData name="Iris Ziwei Deng" userId="0a30a1b4-a5b0-46f4-86e2-69418abf25c8" providerId="ADAL" clId="{949241B9-36B4-4B39-9E90-E2DF2EE1FC5E}" dt="2026-05-20T07:54:11.433" v="658" actId="20577"/>
        <pc:sldMkLst>
          <pc:docMk/>
          <pc:sldMk cId="149170261" sldId="2579"/>
        </pc:sldMkLst>
      </pc:sldChg>
      <pc:sldChg chg="addSp modSp mod modNotesTx">
        <pc:chgData name="Iris Ziwei Deng" userId="0a30a1b4-a5b0-46f4-86e2-69418abf25c8" providerId="ADAL" clId="{949241B9-36B4-4B39-9E90-E2DF2EE1FC5E}" dt="2026-05-20T07:51:55.543" v="639" actId="208"/>
        <pc:sldMkLst>
          <pc:docMk/>
          <pc:sldMk cId="2616480694" sldId="2580"/>
        </pc:sldMkLst>
        <pc:graphicFrameChg chg="mod">
          <ac:chgData name="Iris Ziwei Deng" userId="0a30a1b4-a5b0-46f4-86e2-69418abf25c8" providerId="ADAL" clId="{949241B9-36B4-4B39-9E90-E2DF2EE1FC5E}" dt="2026-05-20T05:00:30.360" v="630" actId="403"/>
          <ac:graphicFrameMkLst>
            <pc:docMk/>
            <pc:sldMk cId="2616480694" sldId="2580"/>
            <ac:graphicFrameMk id="5" creationId="{A8AB5706-A1DC-97FF-7977-BC6081499AF9}"/>
          </ac:graphicFrameMkLst>
        </pc:graphicFrameChg>
        <pc:graphicFrameChg chg="mod">
          <ac:chgData name="Iris Ziwei Deng" userId="0a30a1b4-a5b0-46f4-86e2-69418abf25c8" providerId="ADAL" clId="{949241B9-36B4-4B39-9E90-E2DF2EE1FC5E}" dt="2026-05-20T07:51:55.543" v="639" actId="208"/>
          <ac:graphicFrameMkLst>
            <pc:docMk/>
            <pc:sldMk cId="2616480694" sldId="2580"/>
            <ac:graphicFrameMk id="13" creationId="{A8AB5706-A1DC-97FF-7977-BC6081499AF9}"/>
          </ac:graphicFrameMkLst>
        </pc:graphicFrameChg>
        <pc:cxnChg chg="add mod">
          <ac:chgData name="Iris Ziwei Deng" userId="0a30a1b4-a5b0-46f4-86e2-69418abf25c8" providerId="ADAL" clId="{949241B9-36B4-4B39-9E90-E2DF2EE1FC5E}" dt="2026-05-20T04:29:26.495" v="579" actId="1582"/>
          <ac:cxnSpMkLst>
            <pc:docMk/>
            <pc:sldMk cId="2616480694" sldId="2580"/>
            <ac:cxnSpMk id="3" creationId="{DFDB0A39-55A9-E823-E4FA-07457462A6A0}"/>
          </ac:cxnSpMkLst>
        </pc:cxnChg>
      </pc:sldChg>
      <pc:sldChg chg="modNotesTx">
        <pc:chgData name="Iris Ziwei Deng" userId="0a30a1b4-a5b0-46f4-86e2-69418abf25c8" providerId="ADAL" clId="{949241B9-36B4-4B39-9E90-E2DF2EE1FC5E}" dt="2026-05-20T07:52:44.685" v="652" actId="20577"/>
        <pc:sldMkLst>
          <pc:docMk/>
          <pc:sldMk cId="350968157" sldId="2581"/>
        </pc:sldMkLst>
      </pc:sldChg>
      <pc:sldChg chg="modNotesTx">
        <pc:chgData name="Iris Ziwei Deng" userId="0a30a1b4-a5b0-46f4-86e2-69418abf25c8" providerId="ADAL" clId="{949241B9-36B4-4B39-9E90-E2DF2EE1FC5E}" dt="2026-05-20T07:52:46.967" v="653" actId="20577"/>
        <pc:sldMkLst>
          <pc:docMk/>
          <pc:sldMk cId="3661617980" sldId="2582"/>
        </pc:sldMkLst>
      </pc:sldChg>
      <pc:sldChg chg="modNotesTx">
        <pc:chgData name="Iris Ziwei Deng" userId="0a30a1b4-a5b0-46f4-86e2-69418abf25c8" providerId="ADAL" clId="{949241B9-36B4-4B39-9E90-E2DF2EE1FC5E}" dt="2026-05-20T07:52:52.564" v="655" actId="20577"/>
        <pc:sldMkLst>
          <pc:docMk/>
          <pc:sldMk cId="615982833" sldId="2583"/>
        </pc:sldMkLst>
      </pc:sldChg>
    </pc:docChg>
  </pc:docChgLst>
  <pc:docChgLst>
    <pc:chgData name="Yean Tat Yong" userId="d2e4687d-e441-4ef3-a4fa-d667f0559dd1" providerId="ADAL" clId="{2ECE88DB-3B3E-4EF0-B86A-B13B9D7266B9}"/>
    <pc:docChg chg="undo custSel addSld delSld modSld sldOrd">
      <pc:chgData name="Yean Tat Yong" userId="d2e4687d-e441-4ef3-a4fa-d667f0559dd1" providerId="ADAL" clId="{2ECE88DB-3B3E-4EF0-B86A-B13B9D7266B9}" dt="2026-05-20T05:20:56.582" v="9693" actId="403"/>
      <pc:docMkLst>
        <pc:docMk/>
      </pc:docMkLst>
      <pc:sldChg chg="modSp mod modNotesTx">
        <pc:chgData name="Yean Tat Yong" userId="d2e4687d-e441-4ef3-a4fa-d667f0559dd1" providerId="ADAL" clId="{2ECE88DB-3B3E-4EF0-B86A-B13B9D7266B9}" dt="2026-05-20T03:08:23.218" v="9574" actId="313"/>
        <pc:sldMkLst>
          <pc:docMk/>
          <pc:sldMk cId="3618919949" sldId="279"/>
        </pc:sldMkLst>
        <pc:graphicFrameChg chg="mod modGraphic">
          <ac:chgData name="Yean Tat Yong" userId="d2e4687d-e441-4ef3-a4fa-d667f0559dd1" providerId="ADAL" clId="{2ECE88DB-3B3E-4EF0-B86A-B13B9D7266B9}" dt="2026-05-20T03:08:18.757" v="9573" actId="20577"/>
          <ac:graphicFrameMkLst>
            <pc:docMk/>
            <pc:sldMk cId="3618919949" sldId="279"/>
            <ac:graphicFrameMk id="4" creationId="{C8D26139-D6F7-295F-B8DF-18A52B1792A2}"/>
          </ac:graphicFrameMkLst>
        </pc:graphicFrameChg>
      </pc:sldChg>
      <pc:sldChg chg="modSp mod modAnim modNotesTx">
        <pc:chgData name="Yean Tat Yong" userId="d2e4687d-e441-4ef3-a4fa-d667f0559dd1" providerId="ADAL" clId="{2ECE88DB-3B3E-4EF0-B86A-B13B9D7266B9}" dt="2026-05-20T03:13:34.110" v="9662" actId="20577"/>
        <pc:sldMkLst>
          <pc:docMk/>
          <pc:sldMk cId="425885094" sldId="283"/>
        </pc:sldMkLst>
        <pc:spChg chg="mod">
          <ac:chgData name="Yean Tat Yong" userId="d2e4687d-e441-4ef3-a4fa-d667f0559dd1" providerId="ADAL" clId="{2ECE88DB-3B3E-4EF0-B86A-B13B9D7266B9}" dt="2026-05-19T22:54:47.548" v="17" actId="20577"/>
          <ac:spMkLst>
            <pc:docMk/>
            <pc:sldMk cId="425885094" sldId="283"/>
            <ac:spMk id="14" creationId="{AB938AC2-8BF0-17D0-79D8-BD1FDA17EB88}"/>
          </ac:spMkLst>
        </pc:spChg>
        <pc:picChg chg="mod">
          <ac:chgData name="Yean Tat Yong" userId="d2e4687d-e441-4ef3-a4fa-d667f0559dd1" providerId="ADAL" clId="{2ECE88DB-3B3E-4EF0-B86A-B13B9D7266B9}" dt="2026-05-19T23:02:10.078" v="81" actId="14100"/>
          <ac:picMkLst>
            <pc:docMk/>
            <pc:sldMk cId="425885094" sldId="283"/>
            <ac:picMk id="15" creationId="{AC05C3BD-1B86-2462-DB98-9BBC991BEAEC}"/>
          </ac:picMkLst>
        </pc:picChg>
      </pc:sldChg>
      <pc:sldChg chg="modSp mod modAnim modNotesTx">
        <pc:chgData name="Yean Tat Yong" userId="d2e4687d-e441-4ef3-a4fa-d667f0559dd1" providerId="ADAL" clId="{2ECE88DB-3B3E-4EF0-B86A-B13B9D7266B9}" dt="2026-05-20T03:09:19.219" v="9613" actId="6549"/>
        <pc:sldMkLst>
          <pc:docMk/>
          <pc:sldMk cId="3541580691" sldId="2571"/>
        </pc:sldMkLst>
        <pc:spChg chg="mod">
          <ac:chgData name="Yean Tat Yong" userId="d2e4687d-e441-4ef3-a4fa-d667f0559dd1" providerId="ADAL" clId="{2ECE88DB-3B3E-4EF0-B86A-B13B9D7266B9}" dt="2026-05-20T00:44:40.295" v="3141" actId="255"/>
          <ac:spMkLst>
            <pc:docMk/>
            <pc:sldMk cId="3541580691" sldId="2571"/>
            <ac:spMk id="6" creationId="{6B9F0069-5F29-7B1E-5169-EE9ADA7B9492}"/>
          </ac:spMkLst>
        </pc:spChg>
        <pc:spChg chg="mod">
          <ac:chgData name="Yean Tat Yong" userId="d2e4687d-e441-4ef3-a4fa-d667f0559dd1" providerId="ADAL" clId="{2ECE88DB-3B3E-4EF0-B86A-B13B9D7266B9}" dt="2026-05-20T00:44:32.090" v="3139" actId="255"/>
          <ac:spMkLst>
            <pc:docMk/>
            <pc:sldMk cId="3541580691" sldId="2571"/>
            <ac:spMk id="7" creationId="{45AD953F-CA28-54CD-4F25-51E9BF0B0534}"/>
          </ac:spMkLst>
        </pc:spChg>
        <pc:spChg chg="mod">
          <ac:chgData name="Yean Tat Yong" userId="d2e4687d-e441-4ef3-a4fa-d667f0559dd1" providerId="ADAL" clId="{2ECE88DB-3B3E-4EF0-B86A-B13B9D7266B9}" dt="2026-05-20T00:44:43.488" v="3142" actId="255"/>
          <ac:spMkLst>
            <pc:docMk/>
            <pc:sldMk cId="3541580691" sldId="2571"/>
            <ac:spMk id="11" creationId="{09A2C66C-0FEC-846B-1845-E3FE3804FDD8}"/>
          </ac:spMkLst>
        </pc:spChg>
        <pc:spChg chg="mod">
          <ac:chgData name="Yean Tat Yong" userId="d2e4687d-e441-4ef3-a4fa-d667f0559dd1" providerId="ADAL" clId="{2ECE88DB-3B3E-4EF0-B86A-B13B9D7266B9}" dt="2026-05-20T00:44:35.407" v="3140" actId="255"/>
          <ac:spMkLst>
            <pc:docMk/>
            <pc:sldMk cId="3541580691" sldId="2571"/>
            <ac:spMk id="15" creationId="{0F41B45B-6B94-2F8A-4061-32F9F594F63D}"/>
          </ac:spMkLst>
        </pc:spChg>
        <pc:spChg chg="mod">
          <ac:chgData name="Yean Tat Yong" userId="d2e4687d-e441-4ef3-a4fa-d667f0559dd1" providerId="ADAL" clId="{2ECE88DB-3B3E-4EF0-B86A-B13B9D7266B9}" dt="2026-05-20T00:57:42.554" v="3691" actId="1076"/>
          <ac:spMkLst>
            <pc:docMk/>
            <pc:sldMk cId="3541580691" sldId="2571"/>
            <ac:spMk id="37" creationId="{94F63D4C-29C4-BAA3-853B-297B83E8F0E4}"/>
          </ac:spMkLst>
        </pc:spChg>
        <pc:picChg chg="mod">
          <ac:chgData name="Yean Tat Yong" userId="d2e4687d-e441-4ef3-a4fa-d667f0559dd1" providerId="ADAL" clId="{2ECE88DB-3B3E-4EF0-B86A-B13B9D7266B9}" dt="2026-05-20T00:57:42.968" v="3692" actId="1076"/>
          <ac:picMkLst>
            <pc:docMk/>
            <pc:sldMk cId="3541580691" sldId="2571"/>
            <ac:picMk id="33" creationId="{497E4C8F-F99B-7975-5881-EF57CFAA5F42}"/>
          </ac:picMkLst>
        </pc:picChg>
      </pc:sldChg>
      <pc:sldChg chg="modNotesTx">
        <pc:chgData name="Yean Tat Yong" userId="d2e4687d-e441-4ef3-a4fa-d667f0559dd1" providerId="ADAL" clId="{2ECE88DB-3B3E-4EF0-B86A-B13B9D7266B9}" dt="2026-05-20T01:14:06.209" v="4545" actId="313"/>
        <pc:sldMkLst>
          <pc:docMk/>
          <pc:sldMk cId="2410928460" sldId="2573"/>
        </pc:sldMkLst>
      </pc:sldChg>
      <pc:sldChg chg="delSp modSp mod delAnim modNotesTx">
        <pc:chgData name="Yean Tat Yong" userId="d2e4687d-e441-4ef3-a4fa-d667f0559dd1" providerId="ADAL" clId="{2ECE88DB-3B3E-4EF0-B86A-B13B9D7266B9}" dt="2026-05-20T03:50:03.997" v="9666" actId="5793"/>
        <pc:sldMkLst>
          <pc:docMk/>
          <pc:sldMk cId="804848955" sldId="2577"/>
        </pc:sldMkLst>
        <pc:spChg chg="mod">
          <ac:chgData name="Yean Tat Yong" userId="d2e4687d-e441-4ef3-a4fa-d667f0559dd1" providerId="ADAL" clId="{2ECE88DB-3B3E-4EF0-B86A-B13B9D7266B9}" dt="2026-05-20T00:27:05.244" v="1767" actId="20577"/>
          <ac:spMkLst>
            <pc:docMk/>
            <pc:sldMk cId="804848955" sldId="2577"/>
            <ac:spMk id="2" creationId="{7059691C-5D94-34DA-EE74-FF4240156BE0}"/>
          </ac:spMkLst>
        </pc:spChg>
        <pc:spChg chg="del">
          <ac:chgData name="Yean Tat Yong" userId="d2e4687d-e441-4ef3-a4fa-d667f0559dd1" providerId="ADAL" clId="{2ECE88DB-3B3E-4EF0-B86A-B13B9D7266B9}" dt="2026-05-20T00:24:57.856" v="1672" actId="478"/>
          <ac:spMkLst>
            <pc:docMk/>
            <pc:sldMk cId="804848955" sldId="2577"/>
            <ac:spMk id="3" creationId="{428FD624-0B4C-9CE6-17BF-48139AADEB9A}"/>
          </ac:spMkLst>
        </pc:spChg>
        <pc:spChg chg="mod">
          <ac:chgData name="Yean Tat Yong" userId="d2e4687d-e441-4ef3-a4fa-d667f0559dd1" providerId="ADAL" clId="{2ECE88DB-3B3E-4EF0-B86A-B13B9D7266B9}" dt="2026-05-20T00:25:11.001" v="1676" actId="1076"/>
          <ac:spMkLst>
            <pc:docMk/>
            <pc:sldMk cId="804848955" sldId="2577"/>
            <ac:spMk id="4" creationId="{CB6EE33D-7708-B693-1648-9D620912977E}"/>
          </ac:spMkLst>
        </pc:spChg>
        <pc:spChg chg="mod">
          <ac:chgData name="Yean Tat Yong" userId="d2e4687d-e441-4ef3-a4fa-d667f0559dd1" providerId="ADAL" clId="{2ECE88DB-3B3E-4EF0-B86A-B13B9D7266B9}" dt="2026-05-20T00:25:39.695" v="1677" actId="1076"/>
          <ac:spMkLst>
            <pc:docMk/>
            <pc:sldMk cId="804848955" sldId="2577"/>
            <ac:spMk id="10" creationId="{D70FC877-AFB1-B6E4-6B85-8EDD04FE548C}"/>
          </ac:spMkLst>
        </pc:spChg>
        <pc:spChg chg="del">
          <ac:chgData name="Yean Tat Yong" userId="d2e4687d-e441-4ef3-a4fa-d667f0559dd1" providerId="ADAL" clId="{2ECE88DB-3B3E-4EF0-B86A-B13B9D7266B9}" dt="2026-05-20T00:24:56.587" v="1671" actId="478"/>
          <ac:spMkLst>
            <pc:docMk/>
            <pc:sldMk cId="804848955" sldId="2577"/>
            <ac:spMk id="11" creationId="{26F56851-A710-A5D7-05A6-B6E37492EB68}"/>
          </ac:spMkLst>
        </pc:spChg>
        <pc:spChg chg="mod">
          <ac:chgData name="Yean Tat Yong" userId="d2e4687d-e441-4ef3-a4fa-d667f0559dd1" providerId="ADAL" clId="{2ECE88DB-3B3E-4EF0-B86A-B13B9D7266B9}" dt="2026-05-20T00:25:08.566" v="1675" actId="1076"/>
          <ac:spMkLst>
            <pc:docMk/>
            <pc:sldMk cId="804848955" sldId="2577"/>
            <ac:spMk id="12" creationId="{23AB992D-9C48-19D6-D5C1-43921FB5A85A}"/>
          </ac:spMkLst>
        </pc:spChg>
      </pc:sldChg>
      <pc:sldChg chg="modSp modNotesTx">
        <pc:chgData name="Yean Tat Yong" userId="d2e4687d-e441-4ef3-a4fa-d667f0559dd1" providerId="ADAL" clId="{2ECE88DB-3B3E-4EF0-B86A-B13B9D7266B9}" dt="2026-05-20T03:50:18.184" v="9669" actId="6549"/>
        <pc:sldMkLst>
          <pc:docMk/>
          <pc:sldMk cId="3581184658" sldId="2578"/>
        </pc:sldMkLst>
        <pc:spChg chg="mod">
          <ac:chgData name="Yean Tat Yong" userId="d2e4687d-e441-4ef3-a4fa-d667f0559dd1" providerId="ADAL" clId="{2ECE88DB-3B3E-4EF0-B86A-B13B9D7266B9}" dt="2026-05-20T00:43:28.550" v="3117" actId="20577"/>
          <ac:spMkLst>
            <pc:docMk/>
            <pc:sldMk cId="3581184658" sldId="2578"/>
            <ac:spMk id="12" creationId="{D355C79E-298B-05F5-7BF3-3A50655970A2}"/>
          </ac:spMkLst>
        </pc:spChg>
      </pc:sldChg>
      <pc:sldChg chg="modNotesTx">
        <pc:chgData name="Yean Tat Yong" userId="d2e4687d-e441-4ef3-a4fa-d667f0559dd1" providerId="ADAL" clId="{2ECE88DB-3B3E-4EF0-B86A-B13B9D7266B9}" dt="2026-05-20T03:05:31.224" v="9565" actId="20577"/>
        <pc:sldMkLst>
          <pc:docMk/>
          <pc:sldMk cId="149170261" sldId="2579"/>
        </pc:sldMkLst>
      </pc:sldChg>
      <pc:sldChg chg="addSp delSp modSp mod ord modNotesTx">
        <pc:chgData name="Yean Tat Yong" userId="d2e4687d-e441-4ef3-a4fa-d667f0559dd1" providerId="ADAL" clId="{2ECE88DB-3B3E-4EF0-B86A-B13B9D7266B9}" dt="2026-05-20T05:20:56.582" v="9693" actId="403"/>
        <pc:sldMkLst>
          <pc:docMk/>
          <pc:sldMk cId="2616480694" sldId="2580"/>
        </pc:sldMkLst>
        <pc:spChg chg="del mod">
          <ac:chgData name="Yean Tat Yong" userId="d2e4687d-e441-4ef3-a4fa-d667f0559dd1" providerId="ADAL" clId="{2ECE88DB-3B3E-4EF0-B86A-B13B9D7266B9}" dt="2026-05-20T01:36:24.268" v="4583" actId="478"/>
          <ac:spMkLst>
            <pc:docMk/>
            <pc:sldMk cId="2616480694" sldId="2580"/>
            <ac:spMk id="2" creationId="{08142533-C3B8-1A2E-1CBE-8E3B9267EC2A}"/>
          </ac:spMkLst>
        </pc:spChg>
        <pc:spChg chg="del">
          <ac:chgData name="Yean Tat Yong" userId="d2e4687d-e441-4ef3-a4fa-d667f0559dd1" providerId="ADAL" clId="{2ECE88DB-3B3E-4EF0-B86A-B13B9D7266B9}" dt="2026-05-20T01:35:09.580" v="4563" actId="478"/>
          <ac:spMkLst>
            <pc:docMk/>
            <pc:sldMk cId="2616480694" sldId="2580"/>
            <ac:spMk id="7" creationId="{0C48A654-D3A6-141E-CDD6-017167C69407}"/>
          </ac:spMkLst>
        </pc:spChg>
        <pc:spChg chg="mod">
          <ac:chgData name="Yean Tat Yong" userId="d2e4687d-e441-4ef3-a4fa-d667f0559dd1" providerId="ADAL" clId="{2ECE88DB-3B3E-4EF0-B86A-B13B9D7266B9}" dt="2026-05-20T01:38:32.144" v="4784" actId="20577"/>
          <ac:spMkLst>
            <pc:docMk/>
            <pc:sldMk cId="2616480694" sldId="2580"/>
            <ac:spMk id="8" creationId="{ED13D6CA-4050-F0A3-36BD-0CF0594E85B7}"/>
          </ac:spMkLst>
        </pc:spChg>
        <pc:spChg chg="del mod">
          <ac:chgData name="Yean Tat Yong" userId="d2e4687d-e441-4ef3-a4fa-d667f0559dd1" providerId="ADAL" clId="{2ECE88DB-3B3E-4EF0-B86A-B13B9D7266B9}" dt="2026-05-20T01:35:07.933" v="4562" actId="478"/>
          <ac:spMkLst>
            <pc:docMk/>
            <pc:sldMk cId="2616480694" sldId="2580"/>
            <ac:spMk id="10" creationId="{E14AD5D3-2605-880B-2655-20865DE981F9}"/>
          </ac:spMkLst>
        </pc:spChg>
        <pc:spChg chg="del">
          <ac:chgData name="Yean Tat Yong" userId="d2e4687d-e441-4ef3-a4fa-d667f0559dd1" providerId="ADAL" clId="{2ECE88DB-3B3E-4EF0-B86A-B13B9D7266B9}" dt="2026-05-20T01:36:10.084" v="4581" actId="478"/>
          <ac:spMkLst>
            <pc:docMk/>
            <pc:sldMk cId="2616480694" sldId="2580"/>
            <ac:spMk id="11" creationId="{B576AF8F-F0D7-4984-BD55-B3C2794DCF7F}"/>
          </ac:spMkLst>
        </pc:spChg>
        <pc:graphicFrameChg chg="add del mod ord">
          <ac:chgData name="Yean Tat Yong" userId="d2e4687d-e441-4ef3-a4fa-d667f0559dd1" providerId="ADAL" clId="{2ECE88DB-3B3E-4EF0-B86A-B13B9D7266B9}" dt="2026-05-20T01:44:26.627" v="4844" actId="478"/>
          <ac:graphicFrameMkLst>
            <pc:docMk/>
            <pc:sldMk cId="2616480694" sldId="2580"/>
            <ac:graphicFrameMk id="3" creationId="{A8AB5706-A1DC-97FF-7977-BC6081499AF9}"/>
          </ac:graphicFrameMkLst>
        </pc:graphicFrameChg>
        <pc:graphicFrameChg chg="add del mod">
          <ac:chgData name="Yean Tat Yong" userId="d2e4687d-e441-4ef3-a4fa-d667f0559dd1" providerId="ADAL" clId="{2ECE88DB-3B3E-4EF0-B86A-B13B9D7266B9}" dt="2026-05-20T02:18:27.243" v="7071" actId="478"/>
          <ac:graphicFrameMkLst>
            <pc:docMk/>
            <pc:sldMk cId="2616480694" sldId="2580"/>
            <ac:graphicFrameMk id="4" creationId="{A8AB5706-A1DC-97FF-7977-BC6081499AF9}"/>
          </ac:graphicFrameMkLst>
        </pc:graphicFrameChg>
        <pc:graphicFrameChg chg="add del mod">
          <ac:chgData name="Yean Tat Yong" userId="d2e4687d-e441-4ef3-a4fa-d667f0559dd1" providerId="ADAL" clId="{2ECE88DB-3B3E-4EF0-B86A-B13B9D7266B9}" dt="2026-05-20T05:19:10.897" v="9670" actId="478"/>
          <ac:graphicFrameMkLst>
            <pc:docMk/>
            <pc:sldMk cId="2616480694" sldId="2580"/>
            <ac:graphicFrameMk id="5" creationId="{A8AB5706-A1DC-97FF-7977-BC6081499AF9}"/>
          </ac:graphicFrameMkLst>
        </pc:graphicFrameChg>
        <pc:graphicFrameChg chg="del">
          <ac:chgData name="Yean Tat Yong" userId="d2e4687d-e441-4ef3-a4fa-d667f0559dd1" providerId="ADAL" clId="{2ECE88DB-3B3E-4EF0-B86A-B13B9D7266B9}" dt="2026-05-20T01:34:04.164" v="4554" actId="478"/>
          <ac:graphicFrameMkLst>
            <pc:docMk/>
            <pc:sldMk cId="2616480694" sldId="2580"/>
            <ac:graphicFrameMk id="6" creationId="{A8AB5706-A1DC-97FF-7977-BC6081499AF9}"/>
          </ac:graphicFrameMkLst>
        </pc:graphicFrameChg>
        <pc:graphicFrameChg chg="del mod modGraphic">
          <ac:chgData name="Yean Tat Yong" userId="d2e4687d-e441-4ef3-a4fa-d667f0559dd1" providerId="ADAL" clId="{2ECE88DB-3B3E-4EF0-B86A-B13B9D7266B9}" dt="2026-05-20T01:36:21.933" v="4582" actId="478"/>
          <ac:graphicFrameMkLst>
            <pc:docMk/>
            <pc:sldMk cId="2616480694" sldId="2580"/>
            <ac:graphicFrameMk id="9" creationId="{9AAA97FA-575E-B2CB-58B0-F238409AEA09}"/>
          </ac:graphicFrameMkLst>
        </pc:graphicFrameChg>
        <pc:graphicFrameChg chg="add del mod">
          <ac:chgData name="Yean Tat Yong" userId="d2e4687d-e441-4ef3-a4fa-d667f0559dd1" providerId="ADAL" clId="{2ECE88DB-3B3E-4EF0-B86A-B13B9D7266B9}" dt="2026-05-20T05:20:23.916" v="9684" actId="478"/>
          <ac:graphicFrameMkLst>
            <pc:docMk/>
            <pc:sldMk cId="2616480694" sldId="2580"/>
            <ac:graphicFrameMk id="12" creationId="{A8AB5706-A1DC-97FF-7977-BC6081499AF9}"/>
          </ac:graphicFrameMkLst>
        </pc:graphicFrameChg>
        <pc:graphicFrameChg chg="add mod">
          <ac:chgData name="Yean Tat Yong" userId="d2e4687d-e441-4ef3-a4fa-d667f0559dd1" providerId="ADAL" clId="{2ECE88DB-3B3E-4EF0-B86A-B13B9D7266B9}" dt="2026-05-20T05:20:56.582" v="9693" actId="403"/>
          <ac:graphicFrameMkLst>
            <pc:docMk/>
            <pc:sldMk cId="2616480694" sldId="2580"/>
            <ac:graphicFrameMk id="13" creationId="{A8AB5706-A1DC-97FF-7977-BC6081499AF9}"/>
          </ac:graphicFrameMkLst>
        </pc:graphicFrameChg>
        <pc:cxnChg chg="del">
          <ac:chgData name="Yean Tat Yong" userId="d2e4687d-e441-4ef3-a4fa-d667f0559dd1" providerId="ADAL" clId="{2ECE88DB-3B3E-4EF0-B86A-B13B9D7266B9}" dt="2026-05-20T05:19:23.895" v="9675" actId="478"/>
          <ac:cxnSpMkLst>
            <pc:docMk/>
            <pc:sldMk cId="2616480694" sldId="2580"/>
            <ac:cxnSpMk id="3" creationId="{DFDB0A39-55A9-E823-E4FA-07457462A6A0}"/>
          </ac:cxnSpMkLst>
        </pc:cxnChg>
      </pc:sldChg>
      <pc:sldChg chg="add del">
        <pc:chgData name="Yean Tat Yong" userId="d2e4687d-e441-4ef3-a4fa-d667f0559dd1" providerId="ADAL" clId="{2ECE88DB-3B3E-4EF0-B86A-B13B9D7266B9}" dt="2026-05-19T23:02:01.657" v="79" actId="47"/>
        <pc:sldMkLst>
          <pc:docMk/>
          <pc:sldMk cId="3987934534" sldId="2584"/>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ziapacaus-my.sharepoint.com/personal/iris_deng_zurich_com_au/Documents/Documents/Actuarial%20Summit%202026/Summit26_Slides.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https://ziapacaus-my.sharepoint.com/personal/iris_deng_zurich_com_au/Documents/Documents/Actuarial%20Summit%202026/summary_Prob%20Adequacy.xlsx" TargetMode="External"/><Relationship Id="rId2" Type="http://schemas.microsoft.com/office/2011/relationships/chartColorStyle" Target="colors10.xml"/><Relationship Id="rId1" Type="http://schemas.microsoft.com/office/2011/relationships/chartStyle" Target="style10.xml"/></Relationships>
</file>

<file path=ppt/charts/_rels/chart2.xml.rels><?xml version="1.0" encoding="UTF-8" standalone="yes"?>
<Relationships xmlns="http://schemas.openxmlformats.org/package/2006/relationships"><Relationship Id="rId3" Type="http://schemas.openxmlformats.org/officeDocument/2006/relationships/oleObject" Target="https://ziapacaus-my.sharepoint.com/personal/iris_deng_zurich_com_au/Documents/Documents/Actuarial%20Summit%202026/Australia/retirement-calculator_working%20v18_stochastic%20-%20Copy.xlsm"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ziapacaus-my.sharepoint.com/personal/iris_deng_zurich_com_au/Documents/Documents/Actuarial%20Summit%202026/Singapore/retirement-calculator-Singapore%20v15_2.5%25%20inv%20income.xlsm"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https://ziapacaus-my.sharepoint.com/personal/iris_deng_zurich_com_au/Documents/Documents/Actuarial%20Summit%202026/Singapore/retirement-calculator-Singapore%20v15_5.5%25%20inv%20income.xlsm"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https://ziapacaus-my.sharepoint.com/personal/iris_deng_zurich_com_au/Documents/Documents/Actuarial%20Summit%202026/Singapore/retirement-calculator-Singapore%20v15_5.5%25%20inv%20income.xlsm"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https://ziapacaus-my.sharepoint.com/personal/iris_deng_zurich_com_au/Documents/Documents/Actuarial%20Summit%202026/Australia/retirement-calculator_working%20v18_stochastic%20-%20Copy.xlsm"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https://ziapacaus-my.sharepoint.com/personal/iris_deng_zurich_com_au/Documents/Documents/Actuarial%20Summit%202026/summary_Prob%20Adequacy%20-v2.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https://ziapacaus-my.sharepoint.com/personal/iris_deng_zurich_com_au/Documents/Documents/Actuarial%20Summit%202026/Australia/retirement-calculator_working%20v17_7%25%20inv%20income_annuity.xlsm"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https://ziapacaus-my.sharepoint.com/personal/iris_deng_zurich_com_au/Documents/Documents/Actuarial%20Summit%202026/Australia/retirement-calculator_working%20v18_stochastic%20-%20Copy.xlsm"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[Summit26_Slides.xlsx]Australia!PivotTable3</c:name>
    <c:fmtId val="43"/>
  </c:pivotSource>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AU" b="1"/>
              <a:t>Contribution</a:t>
            </a:r>
            <a:r>
              <a:rPr lang="en-AU" b="1" baseline="0"/>
              <a:t> Comparison</a:t>
            </a:r>
            <a:endParaRPr lang="en-AU" b="1"/>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AU"/>
        </a:p>
      </c:txPr>
    </c:title>
    <c:autoTitleDeleted val="0"/>
    <c:pivotFmts>
      <c:pivotFmt>
        <c:idx val="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1"/>
          </a:solidFill>
          <a:ln>
            <a:noFill/>
          </a:ln>
          <a:effectLst/>
        </c:spPr>
        <c:marker>
          <c:symbol val="none"/>
        </c:marker>
        <c:dLbl>
          <c:idx val="0"/>
          <c:showLegendKey val="0"/>
          <c:showVal val="0"/>
          <c:showCatName val="0"/>
          <c:showSerName val="0"/>
          <c:showPercent val="0"/>
          <c:showBubbleSize val="0"/>
          <c:extLst>
            <c:ext xmlns:c15="http://schemas.microsoft.com/office/drawing/2012/chart" uri="{CE6537A1-D6FC-4f65-9D91-7224C49458BB}"/>
          </c:extLst>
        </c:dLbl>
      </c:pivotFmt>
      <c:pivotFmt>
        <c:idx val="2"/>
        <c:spPr>
          <a:solidFill>
            <a:schemeClr val="accent1"/>
          </a:solidFill>
          <a:ln>
            <a:noFill/>
          </a:ln>
          <a:effectLst/>
        </c:spPr>
        <c:marker>
          <c:symbol val="none"/>
        </c:marker>
        <c:dLbl>
          <c:idx val="0"/>
          <c:showLegendKey val="0"/>
          <c:showVal val="0"/>
          <c:showCatName val="0"/>
          <c:showSerName val="0"/>
          <c:showPercent val="0"/>
          <c:showBubbleSize val="0"/>
          <c:extLst>
            <c:ext xmlns:c15="http://schemas.microsoft.com/office/drawing/2012/chart" uri="{CE6537A1-D6FC-4f65-9D91-7224C49458BB}"/>
          </c:extLst>
        </c:dLbl>
      </c:pivotFmt>
      <c:pivotFmt>
        <c:idx val="3"/>
        <c:spPr>
          <a:solidFill>
            <a:schemeClr val="accent1"/>
          </a:solidFill>
          <a:ln>
            <a:noFill/>
          </a:ln>
          <a:effectLst/>
        </c:spPr>
        <c:marker>
          <c:symbol val="none"/>
        </c:marker>
        <c:dLbl>
          <c:idx val="0"/>
          <c:showLegendKey val="0"/>
          <c:showVal val="0"/>
          <c:showCatName val="0"/>
          <c:showSerName val="0"/>
          <c:showPercent val="0"/>
          <c:showBubbleSize val="0"/>
          <c:extLst>
            <c:ext xmlns:c15="http://schemas.microsoft.com/office/drawing/2012/chart" uri="{CE6537A1-D6FC-4f65-9D91-7224C49458BB}"/>
          </c:extLst>
        </c:dLbl>
      </c:pivotFmt>
      <c:pivotFmt>
        <c:idx val="4"/>
        <c:spPr>
          <a:solidFill>
            <a:schemeClr val="accent1"/>
          </a:solidFill>
          <a:ln>
            <a:noFill/>
          </a:ln>
          <a:effectLst/>
        </c:spPr>
        <c:marker>
          <c:symbol val="none"/>
        </c:marker>
        <c:dLbl>
          <c:idx val="0"/>
          <c:showLegendKey val="0"/>
          <c:showVal val="0"/>
          <c:showCatName val="0"/>
          <c:showSerName val="0"/>
          <c:showPercent val="0"/>
          <c:showBubbleSize val="0"/>
          <c:extLst>
            <c:ext xmlns:c15="http://schemas.microsoft.com/office/drawing/2012/chart" uri="{CE6537A1-D6FC-4f65-9D91-7224C49458BB}"/>
          </c:extLst>
        </c:dLbl>
      </c:pivotFmt>
      <c:pivotFmt>
        <c:idx val="5"/>
        <c:spPr>
          <a:solidFill>
            <a:schemeClr val="accent1"/>
          </a:solidFill>
          <a:ln>
            <a:noFill/>
          </a:ln>
          <a:effectLst/>
        </c:spPr>
        <c:marker>
          <c:symbol val="none"/>
        </c:marker>
      </c:pivotFmt>
      <c:pivotFmt>
        <c:idx val="6"/>
        <c:spPr>
          <a:solidFill>
            <a:schemeClr val="accent1"/>
          </a:solidFill>
          <a:ln>
            <a:noFill/>
          </a:ln>
          <a:effectLst/>
        </c:spPr>
        <c:marker>
          <c:symbol val="none"/>
        </c:marker>
      </c:pivotFmt>
      <c:pivotFmt>
        <c:idx val="7"/>
        <c:spPr>
          <a:solidFill>
            <a:schemeClr val="accent1"/>
          </a:solidFill>
          <a:ln>
            <a:noFill/>
          </a:ln>
          <a:effectLst/>
        </c:spPr>
        <c:marker>
          <c:symbol val="none"/>
        </c:marker>
      </c:pivotFmt>
      <c:pivotFmt>
        <c:idx val="8"/>
        <c:spPr>
          <a:solidFill>
            <a:schemeClr val="accent1"/>
          </a:solidFill>
          <a:ln>
            <a:noFill/>
          </a:ln>
          <a:effectLst/>
        </c:spPr>
        <c:marker>
          <c:symbol val="none"/>
        </c:marker>
      </c:pivotFmt>
      <c:pivotFmt>
        <c:idx val="9"/>
        <c:spPr>
          <a:solidFill>
            <a:schemeClr val="accent1"/>
          </a:solidFill>
          <a:ln>
            <a:noFill/>
          </a:ln>
          <a:effectLst/>
        </c:spPr>
        <c:marker>
          <c:symbol val="none"/>
        </c:marker>
      </c:pivotFmt>
      <c:pivotFmt>
        <c:idx val="1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1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12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1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12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1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12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1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12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18"/>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1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2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2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2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2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12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2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12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2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2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28"/>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3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12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3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12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3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3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3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3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12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3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12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3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38"/>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3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s>
    <c:plotArea>
      <c:layout/>
      <c:barChart>
        <c:barDir val="col"/>
        <c:grouping val="stacked"/>
        <c:varyColors val="0"/>
        <c:ser>
          <c:idx val="0"/>
          <c:order val="0"/>
          <c:tx>
            <c:strRef>
              <c:f>Australia!$G$4:$G$5</c:f>
              <c:strCache>
                <c:ptCount val="1"/>
                <c:pt idx="0">
                  <c:v>Super Guarantee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2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Australia!$F$6:$F$11</c:f>
              <c:strCache>
                <c:ptCount val="6"/>
                <c:pt idx="0">
                  <c:v>Australia</c:v>
                </c:pt>
                <c:pt idx="1">
                  <c:v>Singapore (age 33)</c:v>
                </c:pt>
                <c:pt idx="2">
                  <c:v>Singapore (age 48)</c:v>
                </c:pt>
                <c:pt idx="3">
                  <c:v>Singapore (age 53)</c:v>
                </c:pt>
                <c:pt idx="4">
                  <c:v>Singapore (age 63)</c:v>
                </c:pt>
                <c:pt idx="5">
                  <c:v>Singapore (age 73)</c:v>
                </c:pt>
              </c:strCache>
            </c:strRef>
          </c:cat>
          <c:val>
            <c:numRef>
              <c:f>Australia!$G$6:$G$11</c:f>
              <c:numCache>
                <c:formatCode>General</c:formatCode>
                <c:ptCount val="6"/>
                <c:pt idx="0" formatCode="0%">
                  <c:v>0.12</c:v>
                </c:pt>
              </c:numCache>
            </c:numRef>
          </c:val>
          <c:extLst>
            <c:ext xmlns:c16="http://schemas.microsoft.com/office/drawing/2014/chart" uri="{C3380CC4-5D6E-409C-BE32-E72D297353CC}">
              <c16:uniqueId val="{00000000-96C9-45FE-B8C1-7461C59FF849}"/>
            </c:ext>
          </c:extLst>
        </c:ser>
        <c:ser>
          <c:idx val="1"/>
          <c:order val="1"/>
          <c:tx>
            <c:strRef>
              <c:f>Australia!$H$4:$H$5</c:f>
              <c:strCache>
                <c:ptCount val="1"/>
                <c:pt idx="0">
                  <c:v>OA (Ordinary Account)</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2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Australia!$F$6:$F$11</c:f>
              <c:strCache>
                <c:ptCount val="6"/>
                <c:pt idx="0">
                  <c:v>Australia</c:v>
                </c:pt>
                <c:pt idx="1">
                  <c:v>Singapore (age 33)</c:v>
                </c:pt>
                <c:pt idx="2">
                  <c:v>Singapore (age 48)</c:v>
                </c:pt>
                <c:pt idx="3">
                  <c:v>Singapore (age 53)</c:v>
                </c:pt>
                <c:pt idx="4">
                  <c:v>Singapore (age 63)</c:v>
                </c:pt>
                <c:pt idx="5">
                  <c:v>Singapore (age 73)</c:v>
                </c:pt>
              </c:strCache>
            </c:strRef>
          </c:cat>
          <c:val>
            <c:numRef>
              <c:f>Australia!$H$6:$H$11</c:f>
              <c:numCache>
                <c:formatCode>0%</c:formatCode>
                <c:ptCount val="6"/>
                <c:pt idx="1">
                  <c:v>0.23002900000000001</c:v>
                </c:pt>
                <c:pt idx="2">
                  <c:v>0.19</c:v>
                </c:pt>
                <c:pt idx="3">
                  <c:v>0.15</c:v>
                </c:pt>
                <c:pt idx="4">
                  <c:v>3.5000000000000003E-2</c:v>
                </c:pt>
                <c:pt idx="5">
                  <c:v>0.01</c:v>
                </c:pt>
              </c:numCache>
            </c:numRef>
          </c:val>
          <c:extLst>
            <c:ext xmlns:c16="http://schemas.microsoft.com/office/drawing/2014/chart" uri="{C3380CC4-5D6E-409C-BE32-E72D297353CC}">
              <c16:uniqueId val="{00000001-96C9-45FE-B8C1-7461C59FF849}"/>
            </c:ext>
          </c:extLst>
        </c:ser>
        <c:ser>
          <c:idx val="2"/>
          <c:order val="2"/>
          <c:tx>
            <c:strRef>
              <c:f>Australia!$I$4:$I$5</c:f>
              <c:strCache>
                <c:ptCount val="1"/>
                <c:pt idx="0">
                  <c:v>SA/RA (Special/Retirement)</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Australia!$F$6:$F$11</c:f>
              <c:strCache>
                <c:ptCount val="6"/>
                <c:pt idx="0">
                  <c:v>Australia</c:v>
                </c:pt>
                <c:pt idx="1">
                  <c:v>Singapore (age 33)</c:v>
                </c:pt>
                <c:pt idx="2">
                  <c:v>Singapore (age 48)</c:v>
                </c:pt>
                <c:pt idx="3">
                  <c:v>Singapore (age 53)</c:v>
                </c:pt>
                <c:pt idx="4">
                  <c:v>Singapore (age 63)</c:v>
                </c:pt>
                <c:pt idx="5">
                  <c:v>Singapore (age 73)</c:v>
                </c:pt>
              </c:strCache>
            </c:strRef>
          </c:cat>
          <c:val>
            <c:numRef>
              <c:f>Australia!$I$6:$I$11</c:f>
              <c:numCache>
                <c:formatCode>0%</c:formatCode>
                <c:ptCount val="6"/>
                <c:pt idx="1">
                  <c:v>5.9976999999999996E-2</c:v>
                </c:pt>
                <c:pt idx="2">
                  <c:v>0.1</c:v>
                </c:pt>
                <c:pt idx="3">
                  <c:v>0.115</c:v>
                </c:pt>
                <c:pt idx="4">
                  <c:v>0.11</c:v>
                </c:pt>
                <c:pt idx="5">
                  <c:v>0.01</c:v>
                </c:pt>
              </c:numCache>
            </c:numRef>
          </c:val>
          <c:extLst>
            <c:ext xmlns:c16="http://schemas.microsoft.com/office/drawing/2014/chart" uri="{C3380CC4-5D6E-409C-BE32-E72D297353CC}">
              <c16:uniqueId val="{00000002-96C9-45FE-B8C1-7461C59FF849}"/>
            </c:ext>
          </c:extLst>
        </c:ser>
        <c:ser>
          <c:idx val="3"/>
          <c:order val="3"/>
          <c:tx>
            <c:strRef>
              <c:f>Australia!$J$4:$J$5</c:f>
              <c:strCache>
                <c:ptCount val="1"/>
                <c:pt idx="0">
                  <c:v>MA (MediSave Account)</c:v>
                </c:pt>
              </c:strCache>
            </c:strRef>
          </c:tx>
          <c:spPr>
            <a:solidFill>
              <a:schemeClr val="accent1">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Australia!$F$6:$F$11</c:f>
              <c:strCache>
                <c:ptCount val="6"/>
                <c:pt idx="0">
                  <c:v>Australia</c:v>
                </c:pt>
                <c:pt idx="1">
                  <c:v>Singapore (age 33)</c:v>
                </c:pt>
                <c:pt idx="2">
                  <c:v>Singapore (age 48)</c:v>
                </c:pt>
                <c:pt idx="3">
                  <c:v>Singapore (age 53)</c:v>
                </c:pt>
                <c:pt idx="4">
                  <c:v>Singapore (age 63)</c:v>
                </c:pt>
                <c:pt idx="5">
                  <c:v>Singapore (age 73)</c:v>
                </c:pt>
              </c:strCache>
            </c:strRef>
          </c:cat>
          <c:val>
            <c:numRef>
              <c:f>Australia!$J$6:$J$11</c:f>
              <c:numCache>
                <c:formatCode>0%</c:formatCode>
                <c:ptCount val="6"/>
                <c:pt idx="1">
                  <c:v>7.9993999999999996E-2</c:v>
                </c:pt>
                <c:pt idx="2">
                  <c:v>0.08</c:v>
                </c:pt>
                <c:pt idx="3">
                  <c:v>0.105</c:v>
                </c:pt>
                <c:pt idx="4">
                  <c:v>0.105</c:v>
                </c:pt>
                <c:pt idx="5">
                  <c:v>0.105</c:v>
                </c:pt>
              </c:numCache>
            </c:numRef>
          </c:val>
          <c:extLst>
            <c:ext xmlns:c16="http://schemas.microsoft.com/office/drawing/2014/chart" uri="{C3380CC4-5D6E-409C-BE32-E72D297353CC}">
              <c16:uniqueId val="{00000003-96C9-45FE-B8C1-7461C59FF849}"/>
            </c:ext>
          </c:extLst>
        </c:ser>
        <c:dLbls>
          <c:showLegendKey val="0"/>
          <c:showVal val="0"/>
          <c:showCatName val="0"/>
          <c:showSerName val="0"/>
          <c:showPercent val="0"/>
          <c:showBubbleSize val="0"/>
        </c:dLbls>
        <c:gapWidth val="150"/>
        <c:overlap val="100"/>
        <c:axId val="1732136559"/>
        <c:axId val="1732137519"/>
      </c:barChart>
      <c:lineChart>
        <c:grouping val="standard"/>
        <c:varyColors val="0"/>
        <c:ser>
          <c:idx val="4"/>
          <c:order val="4"/>
          <c:tx>
            <c:strRef>
              <c:f>Australia!$K$4:$K$5</c:f>
              <c:strCache>
                <c:ptCount val="1"/>
                <c:pt idx="0">
                  <c:v>Australia Standard</c:v>
                </c:pt>
              </c:strCache>
            </c:strRef>
          </c:tx>
          <c:spPr>
            <a:ln w="28575" cap="rnd">
              <a:solidFill>
                <a:srgbClr val="FF0000"/>
              </a:solidFill>
              <a:round/>
            </a:ln>
            <a:effectLst/>
          </c:spPr>
          <c:marker>
            <c:symbol val="none"/>
          </c:marker>
          <c:cat>
            <c:strRef>
              <c:f>Australia!$F$6:$F$11</c:f>
              <c:strCache>
                <c:ptCount val="6"/>
                <c:pt idx="0">
                  <c:v>Australia</c:v>
                </c:pt>
                <c:pt idx="1">
                  <c:v>Singapore (age 33)</c:v>
                </c:pt>
                <c:pt idx="2">
                  <c:v>Singapore (age 48)</c:v>
                </c:pt>
                <c:pt idx="3">
                  <c:v>Singapore (age 53)</c:v>
                </c:pt>
                <c:pt idx="4">
                  <c:v>Singapore (age 63)</c:v>
                </c:pt>
                <c:pt idx="5">
                  <c:v>Singapore (age 73)</c:v>
                </c:pt>
              </c:strCache>
            </c:strRef>
          </c:cat>
          <c:val>
            <c:numRef>
              <c:f>Australia!$K$6:$K$11</c:f>
              <c:numCache>
                <c:formatCode>0%</c:formatCode>
                <c:ptCount val="6"/>
                <c:pt idx="0">
                  <c:v>0.12</c:v>
                </c:pt>
                <c:pt idx="1">
                  <c:v>0.12</c:v>
                </c:pt>
                <c:pt idx="2">
                  <c:v>0.12</c:v>
                </c:pt>
                <c:pt idx="3">
                  <c:v>0.12</c:v>
                </c:pt>
                <c:pt idx="4">
                  <c:v>0.12</c:v>
                </c:pt>
                <c:pt idx="5">
                  <c:v>0.12</c:v>
                </c:pt>
              </c:numCache>
            </c:numRef>
          </c:val>
          <c:smooth val="0"/>
          <c:extLst>
            <c:ext xmlns:c16="http://schemas.microsoft.com/office/drawing/2014/chart" uri="{C3380CC4-5D6E-409C-BE32-E72D297353CC}">
              <c16:uniqueId val="{00000004-96C9-45FE-B8C1-7461C59FF849}"/>
            </c:ext>
          </c:extLst>
        </c:ser>
        <c:dLbls>
          <c:showLegendKey val="0"/>
          <c:showVal val="0"/>
          <c:showCatName val="0"/>
          <c:showSerName val="0"/>
          <c:showPercent val="0"/>
          <c:showBubbleSize val="0"/>
        </c:dLbls>
        <c:marker val="1"/>
        <c:smooth val="0"/>
        <c:axId val="1732136559"/>
        <c:axId val="1732137519"/>
      </c:lineChart>
      <c:catAx>
        <c:axId val="173213655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1732137519"/>
        <c:crosses val="autoZero"/>
        <c:auto val="1"/>
        <c:lblAlgn val="ctr"/>
        <c:lblOffset val="100"/>
        <c:noMultiLvlLbl val="0"/>
      </c:catAx>
      <c:valAx>
        <c:axId val="1732137519"/>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32136559"/>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Sheet1!$E$3</c:f>
              <c:strCache>
                <c:ptCount val="1"/>
                <c:pt idx="0">
                  <c:v>Australia without annuity</c:v>
                </c:pt>
              </c:strCache>
            </c:strRef>
          </c:tx>
          <c:spPr>
            <a:solidFill>
              <a:schemeClr val="accent1"/>
            </a:solidFill>
            <a:ln>
              <a:noFill/>
            </a:ln>
            <a:effectLst/>
          </c:spPr>
          <c:invertIfNegative val="0"/>
          <c:cat>
            <c:numRef>
              <c:f>Sheet1!$D$5:$D$9</c:f>
              <c:numCache>
                <c:formatCode>General</c:formatCode>
                <c:ptCount val="5"/>
                <c:pt idx="0">
                  <c:v>80</c:v>
                </c:pt>
                <c:pt idx="1">
                  <c:v>85</c:v>
                </c:pt>
                <c:pt idx="2">
                  <c:v>90</c:v>
                </c:pt>
                <c:pt idx="3">
                  <c:v>95</c:v>
                </c:pt>
                <c:pt idx="4">
                  <c:v>100</c:v>
                </c:pt>
              </c:numCache>
            </c:numRef>
          </c:cat>
          <c:val>
            <c:numRef>
              <c:f>Sheet1!$E$5:$E$9</c:f>
              <c:numCache>
                <c:formatCode>0%</c:formatCode>
                <c:ptCount val="5"/>
                <c:pt idx="0">
                  <c:v>0.99509999999999998</c:v>
                </c:pt>
                <c:pt idx="1">
                  <c:v>0.74580000000000002</c:v>
                </c:pt>
                <c:pt idx="2">
                  <c:v>0.21929999999999999</c:v>
                </c:pt>
                <c:pt idx="3">
                  <c:v>3.9699999999999999E-2</c:v>
                </c:pt>
                <c:pt idx="4">
                  <c:v>5.8999999999999999E-3</c:v>
                </c:pt>
              </c:numCache>
            </c:numRef>
          </c:val>
          <c:extLst>
            <c:ext xmlns:c16="http://schemas.microsoft.com/office/drawing/2014/chart" uri="{C3380CC4-5D6E-409C-BE32-E72D297353CC}">
              <c16:uniqueId val="{00000000-57F6-44EA-AF8E-5C632ACD335C}"/>
            </c:ext>
          </c:extLst>
        </c:ser>
        <c:ser>
          <c:idx val="2"/>
          <c:order val="2"/>
          <c:tx>
            <c:strRef>
              <c:f>Sheet1!$G$3</c:f>
              <c:strCache>
                <c:ptCount val="1"/>
                <c:pt idx="0">
                  <c:v>Australia with annuity</c:v>
                </c:pt>
              </c:strCache>
            </c:strRef>
          </c:tx>
          <c:spPr>
            <a:solidFill>
              <a:schemeClr val="accent1">
                <a:lumMod val="40000"/>
                <a:lumOff val="60000"/>
              </a:schemeClr>
            </a:solidFill>
            <a:ln>
              <a:noFill/>
            </a:ln>
            <a:effectLst/>
          </c:spPr>
          <c:invertIfNegative val="0"/>
          <c:cat>
            <c:numRef>
              <c:f>Sheet1!$D$5:$D$9</c:f>
              <c:numCache>
                <c:formatCode>General</c:formatCode>
                <c:ptCount val="5"/>
                <c:pt idx="0">
                  <c:v>80</c:v>
                </c:pt>
                <c:pt idx="1">
                  <c:v>85</c:v>
                </c:pt>
                <c:pt idx="2">
                  <c:v>90</c:v>
                </c:pt>
                <c:pt idx="3">
                  <c:v>95</c:v>
                </c:pt>
                <c:pt idx="4">
                  <c:v>100</c:v>
                </c:pt>
              </c:numCache>
            </c:numRef>
          </c:cat>
          <c:val>
            <c:numRef>
              <c:f>Sheet1!$G$5:$G$9</c:f>
              <c:numCache>
                <c:formatCode>0%</c:formatCode>
                <c:ptCount val="5"/>
                <c:pt idx="0">
                  <c:v>0.98729999999999996</c:v>
                </c:pt>
                <c:pt idx="1">
                  <c:v>0.77370000000000005</c:v>
                </c:pt>
                <c:pt idx="2">
                  <c:v>0.36890000000000001</c:v>
                </c:pt>
                <c:pt idx="3">
                  <c:v>0.12939999999999999</c:v>
                </c:pt>
                <c:pt idx="4">
                  <c:v>4.5100000000000001E-2</c:v>
                </c:pt>
              </c:numCache>
            </c:numRef>
          </c:val>
          <c:extLst>
            <c:ext xmlns:c16="http://schemas.microsoft.com/office/drawing/2014/chart" uri="{C3380CC4-5D6E-409C-BE32-E72D297353CC}">
              <c16:uniqueId val="{00000001-57F6-44EA-AF8E-5C632ACD335C}"/>
            </c:ext>
          </c:extLst>
        </c:ser>
        <c:dLbls>
          <c:showLegendKey val="0"/>
          <c:showVal val="0"/>
          <c:showCatName val="0"/>
          <c:showSerName val="0"/>
          <c:showPercent val="0"/>
          <c:showBubbleSize val="0"/>
        </c:dLbls>
        <c:gapWidth val="219"/>
        <c:overlap val="-27"/>
        <c:axId val="1240725263"/>
        <c:axId val="1240725743"/>
        <c:extLst>
          <c:ext xmlns:c15="http://schemas.microsoft.com/office/drawing/2012/chart" uri="{02D57815-91ED-43cb-92C2-25804820EDAC}">
            <c15:filteredBarSeries>
              <c15:ser>
                <c:idx val="1"/>
                <c:order val="1"/>
                <c:tx>
                  <c:strRef>
                    <c:extLst>
                      <c:ext uri="{02D57815-91ED-43cb-92C2-25804820EDAC}">
                        <c15:formulaRef>
                          <c15:sqref>Sheet1!$F$3</c15:sqref>
                        </c15:formulaRef>
                      </c:ext>
                    </c:extLst>
                    <c:strCache>
                      <c:ptCount val="1"/>
                      <c:pt idx="0">
                        <c:v>Singapore</c:v>
                      </c:pt>
                    </c:strCache>
                  </c:strRef>
                </c:tx>
                <c:spPr>
                  <a:solidFill>
                    <a:schemeClr val="accent2"/>
                  </a:solidFill>
                  <a:ln>
                    <a:noFill/>
                  </a:ln>
                  <a:effectLst/>
                </c:spPr>
                <c:invertIfNegative val="0"/>
                <c:cat>
                  <c:numRef>
                    <c:extLst>
                      <c:ext uri="{02D57815-91ED-43cb-92C2-25804820EDAC}">
                        <c15:formulaRef>
                          <c15:sqref>Sheet1!$D$5:$D$9</c15:sqref>
                        </c15:formulaRef>
                      </c:ext>
                    </c:extLst>
                    <c:numCache>
                      <c:formatCode>General</c:formatCode>
                      <c:ptCount val="5"/>
                      <c:pt idx="0">
                        <c:v>80</c:v>
                      </c:pt>
                      <c:pt idx="1">
                        <c:v>85</c:v>
                      </c:pt>
                      <c:pt idx="2">
                        <c:v>90</c:v>
                      </c:pt>
                      <c:pt idx="3">
                        <c:v>95</c:v>
                      </c:pt>
                      <c:pt idx="4">
                        <c:v>100</c:v>
                      </c:pt>
                    </c:numCache>
                  </c:numRef>
                </c:cat>
                <c:val>
                  <c:numRef>
                    <c:extLst>
                      <c:ext uri="{02D57815-91ED-43cb-92C2-25804820EDAC}">
                        <c15:formulaRef>
                          <c15:sqref>Sheet1!$F$5:$F$9</c15:sqref>
                        </c15:formulaRef>
                      </c:ext>
                    </c:extLst>
                    <c:numCache>
                      <c:formatCode>0%</c:formatCode>
                      <c:ptCount val="5"/>
                      <c:pt idx="0">
                        <c:v>0.999</c:v>
                      </c:pt>
                      <c:pt idx="1">
                        <c:v>0.97150000000000003</c:v>
                      </c:pt>
                      <c:pt idx="2">
                        <c:v>0.85440000000000005</c:v>
                      </c:pt>
                      <c:pt idx="3">
                        <c:v>0.65429999999999999</c:v>
                      </c:pt>
                      <c:pt idx="4">
                        <c:v>0.45329999999999998</c:v>
                      </c:pt>
                    </c:numCache>
                  </c:numRef>
                </c:val>
                <c:extLst>
                  <c:ext xmlns:c16="http://schemas.microsoft.com/office/drawing/2014/chart" uri="{C3380CC4-5D6E-409C-BE32-E72D297353CC}">
                    <c16:uniqueId val="{00000002-57F6-44EA-AF8E-5C632ACD335C}"/>
                  </c:ext>
                </c:extLst>
              </c15:ser>
            </c15:filteredBarSeries>
          </c:ext>
        </c:extLst>
      </c:barChart>
      <c:catAx>
        <c:axId val="124072526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1240725743"/>
        <c:crosses val="autoZero"/>
        <c:auto val="1"/>
        <c:lblAlgn val="ctr"/>
        <c:lblOffset val="100"/>
        <c:noMultiLvlLbl val="0"/>
      </c:catAx>
      <c:valAx>
        <c:axId val="1240725743"/>
        <c:scaling>
          <c:orientation val="minMax"/>
          <c:max val="1.100000000000000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124072526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800"/>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1"/>
          <c:order val="0"/>
          <c:tx>
            <c:strRef>
              <c:f>Projection!$DP$29</c:f>
              <c:strCache>
                <c:ptCount val="1"/>
                <c:pt idx="0">
                  <c:v>Age Pension</c:v>
                </c:pt>
              </c:strCache>
            </c:strRef>
          </c:tx>
          <c:spPr>
            <a:solidFill>
              <a:schemeClr val="accent1">
                <a:lumMod val="20000"/>
                <a:lumOff val="80000"/>
              </a:schemeClr>
            </a:solidFill>
            <a:ln>
              <a:noFill/>
            </a:ln>
            <a:effectLst/>
          </c:spPr>
          <c:invertIfNegative val="0"/>
          <c:cat>
            <c:numRef>
              <c:f>Projection!$C$71:$C$121</c:f>
              <c:numCache>
                <c:formatCode>General</c:formatCode>
                <c:ptCount val="51"/>
                <c:pt idx="0">
                  <c:v>65</c:v>
                </c:pt>
                <c:pt idx="1">
                  <c:v>66</c:v>
                </c:pt>
                <c:pt idx="2">
                  <c:v>67</c:v>
                </c:pt>
                <c:pt idx="3">
                  <c:v>68</c:v>
                </c:pt>
                <c:pt idx="4">
                  <c:v>69</c:v>
                </c:pt>
                <c:pt idx="5">
                  <c:v>70</c:v>
                </c:pt>
                <c:pt idx="6">
                  <c:v>71</c:v>
                </c:pt>
                <c:pt idx="7">
                  <c:v>72</c:v>
                </c:pt>
                <c:pt idx="8">
                  <c:v>73</c:v>
                </c:pt>
                <c:pt idx="9">
                  <c:v>74</c:v>
                </c:pt>
                <c:pt idx="10">
                  <c:v>75</c:v>
                </c:pt>
                <c:pt idx="11">
                  <c:v>76</c:v>
                </c:pt>
                <c:pt idx="12">
                  <c:v>77</c:v>
                </c:pt>
                <c:pt idx="13">
                  <c:v>78</c:v>
                </c:pt>
                <c:pt idx="14">
                  <c:v>79</c:v>
                </c:pt>
                <c:pt idx="15">
                  <c:v>80</c:v>
                </c:pt>
                <c:pt idx="16">
                  <c:v>81</c:v>
                </c:pt>
                <c:pt idx="17">
                  <c:v>82</c:v>
                </c:pt>
                <c:pt idx="18">
                  <c:v>83</c:v>
                </c:pt>
                <c:pt idx="19">
                  <c:v>84</c:v>
                </c:pt>
                <c:pt idx="20">
                  <c:v>85</c:v>
                </c:pt>
                <c:pt idx="21">
                  <c:v>86</c:v>
                </c:pt>
                <c:pt idx="22">
                  <c:v>87</c:v>
                </c:pt>
                <c:pt idx="23">
                  <c:v>88</c:v>
                </c:pt>
                <c:pt idx="24">
                  <c:v>89</c:v>
                </c:pt>
                <c:pt idx="25">
                  <c:v>90</c:v>
                </c:pt>
                <c:pt idx="26">
                  <c:v>91</c:v>
                </c:pt>
                <c:pt idx="27">
                  <c:v>92</c:v>
                </c:pt>
                <c:pt idx="28">
                  <c:v>93</c:v>
                </c:pt>
                <c:pt idx="29">
                  <c:v>94</c:v>
                </c:pt>
                <c:pt idx="30">
                  <c:v>95</c:v>
                </c:pt>
                <c:pt idx="31">
                  <c:v>96</c:v>
                </c:pt>
                <c:pt idx="32">
                  <c:v>97</c:v>
                </c:pt>
                <c:pt idx="33">
                  <c:v>98</c:v>
                </c:pt>
                <c:pt idx="34">
                  <c:v>99</c:v>
                </c:pt>
                <c:pt idx="35">
                  <c:v>100</c:v>
                </c:pt>
                <c:pt idx="36">
                  <c:v>101</c:v>
                </c:pt>
                <c:pt idx="37">
                  <c:v>102</c:v>
                </c:pt>
                <c:pt idx="38">
                  <c:v>103</c:v>
                </c:pt>
                <c:pt idx="39">
                  <c:v>104</c:v>
                </c:pt>
                <c:pt idx="40">
                  <c:v>105</c:v>
                </c:pt>
                <c:pt idx="41">
                  <c:v>106</c:v>
                </c:pt>
                <c:pt idx="42">
                  <c:v>107</c:v>
                </c:pt>
                <c:pt idx="43">
                  <c:v>108</c:v>
                </c:pt>
                <c:pt idx="44">
                  <c:v>109</c:v>
                </c:pt>
                <c:pt idx="45">
                  <c:v>110</c:v>
                </c:pt>
                <c:pt idx="46">
                  <c:v>111</c:v>
                </c:pt>
                <c:pt idx="47">
                  <c:v>112</c:v>
                </c:pt>
                <c:pt idx="48">
                  <c:v>113</c:v>
                </c:pt>
                <c:pt idx="49">
                  <c:v>114</c:v>
                </c:pt>
                <c:pt idx="50">
                  <c:v>115</c:v>
                </c:pt>
              </c:numCache>
            </c:numRef>
          </c:cat>
          <c:val>
            <c:numRef>
              <c:f>Projection!$DP$71:$DP$111</c:f>
              <c:numCache>
                <c:formatCode>#,##0</c:formatCode>
                <c:ptCount val="41"/>
                <c:pt idx="0">
                  <c:v>0</c:v>
                </c:pt>
                <c:pt idx="1">
                  <c:v>0</c:v>
                </c:pt>
                <c:pt idx="2">
                  <c:v>0</c:v>
                </c:pt>
                <c:pt idx="3">
                  <c:v>0</c:v>
                </c:pt>
                <c:pt idx="4">
                  <c:v>0</c:v>
                </c:pt>
                <c:pt idx="5">
                  <c:v>0</c:v>
                </c:pt>
                <c:pt idx="6">
                  <c:v>2685.8138086727513</c:v>
                </c:pt>
                <c:pt idx="7">
                  <c:v>5386.4674338230579</c:v>
                </c:pt>
                <c:pt idx="8">
                  <c:v>7939.6390231998948</c:v>
                </c:pt>
                <c:pt idx="9">
                  <c:v>10353.382534805645</c:v>
                </c:pt>
                <c:pt idx="10">
                  <c:v>12635.312101960541</c:v>
                </c:pt>
                <c:pt idx="11">
                  <c:v>14792.626052021298</c:v>
                </c:pt>
                <c:pt idx="12">
                  <c:v>16832.129613443365</c:v>
                </c:pt>
                <c:pt idx="13">
                  <c:v>18760.256382816064</c:v>
                </c:pt>
                <c:pt idx="14">
                  <c:v>20583.088619588139</c:v>
                </c:pt>
                <c:pt idx="15">
                  <c:v>22306.376432503333</c:v>
                </c:pt>
                <c:pt idx="16">
                  <c:v>23500.102909802041</c:v>
                </c:pt>
                <c:pt idx="17">
                  <c:v>23535.199999999997</c:v>
                </c:pt>
                <c:pt idx="18">
                  <c:v>23535.200000000001</c:v>
                </c:pt>
                <c:pt idx="19">
                  <c:v>23535.199999999997</c:v>
                </c:pt>
                <c:pt idx="20">
                  <c:v>23535.200000000001</c:v>
                </c:pt>
                <c:pt idx="21">
                  <c:v>23535.199999999997</c:v>
                </c:pt>
                <c:pt idx="22">
                  <c:v>23535.200000000001</c:v>
                </c:pt>
                <c:pt idx="23">
                  <c:v>23535.199999999997</c:v>
                </c:pt>
                <c:pt idx="24">
                  <c:v>23535.199999999997</c:v>
                </c:pt>
                <c:pt idx="25">
                  <c:v>23535.199999999997</c:v>
                </c:pt>
                <c:pt idx="26">
                  <c:v>23535.200000000001</c:v>
                </c:pt>
                <c:pt idx="27">
                  <c:v>23535.200000000004</c:v>
                </c:pt>
                <c:pt idx="28">
                  <c:v>23535.199999999997</c:v>
                </c:pt>
                <c:pt idx="29">
                  <c:v>23535.200000000001</c:v>
                </c:pt>
                <c:pt idx="30">
                  <c:v>23535.200000000001</c:v>
                </c:pt>
                <c:pt idx="31">
                  <c:v>23535.200000000001</c:v>
                </c:pt>
                <c:pt idx="32">
                  <c:v>23535.199999999993</c:v>
                </c:pt>
                <c:pt idx="33">
                  <c:v>23535.200000000001</c:v>
                </c:pt>
                <c:pt idx="34">
                  <c:v>23535.200000000001</c:v>
                </c:pt>
                <c:pt idx="35">
                  <c:v>23535.200000000001</c:v>
                </c:pt>
                <c:pt idx="36">
                  <c:v>23535.200000000001</c:v>
                </c:pt>
                <c:pt idx="37">
                  <c:v>23535.200000000001</c:v>
                </c:pt>
                <c:pt idx="38">
                  <c:v>23535.200000000001</c:v>
                </c:pt>
                <c:pt idx="39">
                  <c:v>23535.199999999997</c:v>
                </c:pt>
                <c:pt idx="40">
                  <c:v>23535.200000000004</c:v>
                </c:pt>
              </c:numCache>
            </c:numRef>
          </c:val>
          <c:extLst>
            <c:ext xmlns:c16="http://schemas.microsoft.com/office/drawing/2014/chart" uri="{C3380CC4-5D6E-409C-BE32-E72D297353CC}">
              <c16:uniqueId val="{00000000-61A6-41E2-BA8A-73DE26E6CFF9}"/>
            </c:ext>
          </c:extLst>
        </c:ser>
        <c:ser>
          <c:idx val="0"/>
          <c:order val="1"/>
          <c:tx>
            <c:strRef>
              <c:f>Projection!$DO$29</c:f>
              <c:strCache>
                <c:ptCount val="1"/>
                <c:pt idx="0">
                  <c:v>Superannuation</c:v>
                </c:pt>
              </c:strCache>
            </c:strRef>
          </c:tx>
          <c:spPr>
            <a:solidFill>
              <a:schemeClr val="accent1"/>
            </a:solidFill>
            <a:ln>
              <a:noFill/>
            </a:ln>
            <a:effectLst/>
          </c:spPr>
          <c:invertIfNegative val="0"/>
          <c:cat>
            <c:numRef>
              <c:f>Projection!$C$71:$C$121</c:f>
              <c:numCache>
                <c:formatCode>General</c:formatCode>
                <c:ptCount val="51"/>
                <c:pt idx="0">
                  <c:v>65</c:v>
                </c:pt>
                <c:pt idx="1">
                  <c:v>66</c:v>
                </c:pt>
                <c:pt idx="2">
                  <c:v>67</c:v>
                </c:pt>
                <c:pt idx="3">
                  <c:v>68</c:v>
                </c:pt>
                <c:pt idx="4">
                  <c:v>69</c:v>
                </c:pt>
                <c:pt idx="5">
                  <c:v>70</c:v>
                </c:pt>
                <c:pt idx="6">
                  <c:v>71</c:v>
                </c:pt>
                <c:pt idx="7">
                  <c:v>72</c:v>
                </c:pt>
                <c:pt idx="8">
                  <c:v>73</c:v>
                </c:pt>
                <c:pt idx="9">
                  <c:v>74</c:v>
                </c:pt>
                <c:pt idx="10">
                  <c:v>75</c:v>
                </c:pt>
                <c:pt idx="11">
                  <c:v>76</c:v>
                </c:pt>
                <c:pt idx="12">
                  <c:v>77</c:v>
                </c:pt>
                <c:pt idx="13">
                  <c:v>78</c:v>
                </c:pt>
                <c:pt idx="14">
                  <c:v>79</c:v>
                </c:pt>
                <c:pt idx="15">
                  <c:v>80</c:v>
                </c:pt>
                <c:pt idx="16">
                  <c:v>81</c:v>
                </c:pt>
                <c:pt idx="17">
                  <c:v>82</c:v>
                </c:pt>
                <c:pt idx="18">
                  <c:v>83</c:v>
                </c:pt>
                <c:pt idx="19">
                  <c:v>84</c:v>
                </c:pt>
                <c:pt idx="20">
                  <c:v>85</c:v>
                </c:pt>
                <c:pt idx="21">
                  <c:v>86</c:v>
                </c:pt>
                <c:pt idx="22">
                  <c:v>87</c:v>
                </c:pt>
                <c:pt idx="23">
                  <c:v>88</c:v>
                </c:pt>
                <c:pt idx="24">
                  <c:v>89</c:v>
                </c:pt>
                <c:pt idx="25">
                  <c:v>90</c:v>
                </c:pt>
                <c:pt idx="26">
                  <c:v>91</c:v>
                </c:pt>
                <c:pt idx="27">
                  <c:v>92</c:v>
                </c:pt>
                <c:pt idx="28">
                  <c:v>93</c:v>
                </c:pt>
                <c:pt idx="29">
                  <c:v>94</c:v>
                </c:pt>
                <c:pt idx="30">
                  <c:v>95</c:v>
                </c:pt>
                <c:pt idx="31">
                  <c:v>96</c:v>
                </c:pt>
                <c:pt idx="32">
                  <c:v>97</c:v>
                </c:pt>
                <c:pt idx="33">
                  <c:v>98</c:v>
                </c:pt>
                <c:pt idx="34">
                  <c:v>99</c:v>
                </c:pt>
                <c:pt idx="35">
                  <c:v>100</c:v>
                </c:pt>
                <c:pt idx="36">
                  <c:v>101</c:v>
                </c:pt>
                <c:pt idx="37">
                  <c:v>102</c:v>
                </c:pt>
                <c:pt idx="38">
                  <c:v>103</c:v>
                </c:pt>
                <c:pt idx="39">
                  <c:v>104</c:v>
                </c:pt>
                <c:pt idx="40">
                  <c:v>105</c:v>
                </c:pt>
                <c:pt idx="41">
                  <c:v>106</c:v>
                </c:pt>
                <c:pt idx="42">
                  <c:v>107</c:v>
                </c:pt>
                <c:pt idx="43">
                  <c:v>108</c:v>
                </c:pt>
                <c:pt idx="44">
                  <c:v>109</c:v>
                </c:pt>
                <c:pt idx="45">
                  <c:v>110</c:v>
                </c:pt>
                <c:pt idx="46">
                  <c:v>111</c:v>
                </c:pt>
                <c:pt idx="47">
                  <c:v>112</c:v>
                </c:pt>
                <c:pt idx="48">
                  <c:v>113</c:v>
                </c:pt>
                <c:pt idx="49">
                  <c:v>114</c:v>
                </c:pt>
                <c:pt idx="50">
                  <c:v>115</c:v>
                </c:pt>
              </c:numCache>
            </c:numRef>
          </c:cat>
          <c:val>
            <c:numRef>
              <c:f>Projection!$DO$71:$DO$111</c:f>
              <c:numCache>
                <c:formatCode>#,##0</c:formatCode>
                <c:ptCount val="41"/>
                <c:pt idx="0">
                  <c:v>48000</c:v>
                </c:pt>
                <c:pt idx="1">
                  <c:v>48000.000000000007</c:v>
                </c:pt>
                <c:pt idx="2">
                  <c:v>48000.000000000007</c:v>
                </c:pt>
                <c:pt idx="3">
                  <c:v>48000</c:v>
                </c:pt>
                <c:pt idx="4">
                  <c:v>48000</c:v>
                </c:pt>
                <c:pt idx="5">
                  <c:v>48000</c:v>
                </c:pt>
                <c:pt idx="6">
                  <c:v>45314.186191327244</c:v>
                </c:pt>
                <c:pt idx="7">
                  <c:v>42613.532566176938</c:v>
                </c:pt>
                <c:pt idx="8">
                  <c:v>40060.360976800104</c:v>
                </c:pt>
                <c:pt idx="9">
                  <c:v>37646.617465194351</c:v>
                </c:pt>
                <c:pt idx="10">
                  <c:v>35364.687898039469</c:v>
                </c:pt>
                <c:pt idx="11">
                  <c:v>33207.373947978696</c:v>
                </c:pt>
                <c:pt idx="12">
                  <c:v>31167.870386556635</c:v>
                </c:pt>
                <c:pt idx="13">
                  <c:v>29239.743617183936</c:v>
                </c:pt>
                <c:pt idx="14">
                  <c:v>27416.911380411861</c:v>
                </c:pt>
                <c:pt idx="15">
                  <c:v>25693.623567496667</c:v>
                </c:pt>
                <c:pt idx="16">
                  <c:v>24499.897090197963</c:v>
                </c:pt>
                <c:pt idx="17">
                  <c:v>24464.800000000007</c:v>
                </c:pt>
                <c:pt idx="18">
                  <c:v>24464.800000000003</c:v>
                </c:pt>
                <c:pt idx="19">
                  <c:v>24464.799999999999</c:v>
                </c:pt>
                <c:pt idx="20">
                  <c:v>24464.800000000003</c:v>
                </c:pt>
                <c:pt idx="21">
                  <c:v>24464.800000000003</c:v>
                </c:pt>
                <c:pt idx="22">
                  <c:v>24464.800000000003</c:v>
                </c:pt>
                <c:pt idx="23">
                  <c:v>24464.800000000003</c:v>
                </c:pt>
                <c:pt idx="24">
                  <c:v>12021.538893733992</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numCache>
            </c:numRef>
          </c:val>
          <c:extLst>
            <c:ext xmlns:c16="http://schemas.microsoft.com/office/drawing/2014/chart" uri="{C3380CC4-5D6E-409C-BE32-E72D297353CC}">
              <c16:uniqueId val="{00000001-61A6-41E2-BA8A-73DE26E6CFF9}"/>
            </c:ext>
          </c:extLst>
        </c:ser>
        <c:dLbls>
          <c:showLegendKey val="0"/>
          <c:showVal val="0"/>
          <c:showCatName val="0"/>
          <c:showSerName val="0"/>
          <c:showPercent val="0"/>
          <c:showBubbleSize val="0"/>
        </c:dLbls>
        <c:gapWidth val="75"/>
        <c:overlap val="100"/>
        <c:axId val="203387120"/>
        <c:axId val="203386640"/>
      </c:barChart>
      <c:lineChart>
        <c:grouping val="standard"/>
        <c:varyColors val="0"/>
        <c:ser>
          <c:idx val="2"/>
          <c:order val="2"/>
          <c:tx>
            <c:strRef>
              <c:f>Projection!$DQ$29</c:f>
              <c:strCache>
                <c:ptCount val="1"/>
                <c:pt idx="0">
                  <c:v>Retirement Income Target </c:v>
                </c:pt>
              </c:strCache>
            </c:strRef>
          </c:tx>
          <c:spPr>
            <a:ln w="28575" cap="rnd">
              <a:solidFill>
                <a:schemeClr val="accent3"/>
              </a:solidFill>
              <a:round/>
            </a:ln>
            <a:effectLst/>
          </c:spPr>
          <c:marker>
            <c:symbol val="none"/>
          </c:marker>
          <c:val>
            <c:numRef>
              <c:f>Projection!$DQ$71:$DQ$111</c:f>
              <c:numCache>
                <c:formatCode>#,##0</c:formatCode>
                <c:ptCount val="41"/>
                <c:pt idx="0">
                  <c:v>48000</c:v>
                </c:pt>
                <c:pt idx="1">
                  <c:v>48000.000000000007</c:v>
                </c:pt>
                <c:pt idx="2">
                  <c:v>48000.000000000007</c:v>
                </c:pt>
                <c:pt idx="3">
                  <c:v>48000</c:v>
                </c:pt>
                <c:pt idx="4">
                  <c:v>48000</c:v>
                </c:pt>
                <c:pt idx="5">
                  <c:v>48000</c:v>
                </c:pt>
                <c:pt idx="6">
                  <c:v>48000</c:v>
                </c:pt>
                <c:pt idx="7">
                  <c:v>47999.999999999993</c:v>
                </c:pt>
                <c:pt idx="8">
                  <c:v>48000</c:v>
                </c:pt>
                <c:pt idx="9">
                  <c:v>47999.999999999993</c:v>
                </c:pt>
                <c:pt idx="10">
                  <c:v>48000.000000000007</c:v>
                </c:pt>
                <c:pt idx="11">
                  <c:v>48000</c:v>
                </c:pt>
                <c:pt idx="12">
                  <c:v>48000</c:v>
                </c:pt>
                <c:pt idx="13">
                  <c:v>48000</c:v>
                </c:pt>
                <c:pt idx="14">
                  <c:v>48000</c:v>
                </c:pt>
                <c:pt idx="15">
                  <c:v>48000</c:v>
                </c:pt>
                <c:pt idx="16">
                  <c:v>48000</c:v>
                </c:pt>
                <c:pt idx="17">
                  <c:v>48000</c:v>
                </c:pt>
                <c:pt idx="18">
                  <c:v>48000</c:v>
                </c:pt>
                <c:pt idx="19">
                  <c:v>48000</c:v>
                </c:pt>
                <c:pt idx="20">
                  <c:v>48000</c:v>
                </c:pt>
                <c:pt idx="21">
                  <c:v>48000</c:v>
                </c:pt>
                <c:pt idx="22">
                  <c:v>48000</c:v>
                </c:pt>
                <c:pt idx="23">
                  <c:v>48000</c:v>
                </c:pt>
                <c:pt idx="24">
                  <c:v>48000</c:v>
                </c:pt>
                <c:pt idx="25">
                  <c:v>48000</c:v>
                </c:pt>
                <c:pt idx="26">
                  <c:v>48000</c:v>
                </c:pt>
                <c:pt idx="27">
                  <c:v>48000</c:v>
                </c:pt>
                <c:pt idx="28">
                  <c:v>48000</c:v>
                </c:pt>
                <c:pt idx="29">
                  <c:v>47999.999999999993</c:v>
                </c:pt>
                <c:pt idx="30">
                  <c:v>48000</c:v>
                </c:pt>
                <c:pt idx="31">
                  <c:v>48000.000000000007</c:v>
                </c:pt>
                <c:pt idx="32">
                  <c:v>48000.000000000007</c:v>
                </c:pt>
                <c:pt idx="33">
                  <c:v>48000</c:v>
                </c:pt>
                <c:pt idx="34">
                  <c:v>48000</c:v>
                </c:pt>
                <c:pt idx="35">
                  <c:v>48000</c:v>
                </c:pt>
                <c:pt idx="36">
                  <c:v>48000</c:v>
                </c:pt>
                <c:pt idx="37">
                  <c:v>48000</c:v>
                </c:pt>
                <c:pt idx="38">
                  <c:v>48000</c:v>
                </c:pt>
                <c:pt idx="39">
                  <c:v>47999.999999999993</c:v>
                </c:pt>
                <c:pt idx="40">
                  <c:v>48000</c:v>
                </c:pt>
              </c:numCache>
            </c:numRef>
          </c:val>
          <c:smooth val="0"/>
          <c:extLst>
            <c:ext xmlns:c16="http://schemas.microsoft.com/office/drawing/2014/chart" uri="{C3380CC4-5D6E-409C-BE32-E72D297353CC}">
              <c16:uniqueId val="{00000002-61A6-41E2-BA8A-73DE26E6CFF9}"/>
            </c:ext>
          </c:extLst>
        </c:ser>
        <c:dLbls>
          <c:showLegendKey val="0"/>
          <c:showVal val="0"/>
          <c:showCatName val="0"/>
          <c:showSerName val="0"/>
          <c:showPercent val="0"/>
          <c:showBubbleSize val="0"/>
        </c:dLbls>
        <c:marker val="1"/>
        <c:smooth val="0"/>
        <c:axId val="203387120"/>
        <c:axId val="203386640"/>
      </c:lineChart>
      <c:catAx>
        <c:axId val="2033871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203386640"/>
        <c:crosses val="autoZero"/>
        <c:auto val="1"/>
        <c:lblAlgn val="ctr"/>
        <c:lblOffset val="100"/>
        <c:tickLblSkip val="5"/>
        <c:noMultiLvlLbl val="0"/>
      </c:catAx>
      <c:valAx>
        <c:axId val="203386640"/>
        <c:scaling>
          <c:orientation val="minMax"/>
          <c:max val="5000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20338712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2"/>
          <c:order val="1"/>
          <c:tx>
            <c:strRef>
              <c:f>'Results (Scenario Runs)'!$BM$10</c:f>
              <c:strCache>
                <c:ptCount val="1"/>
                <c:pt idx="0">
                  <c:v>CPF Life</c:v>
                </c:pt>
              </c:strCache>
            </c:strRef>
          </c:tx>
          <c:spPr>
            <a:solidFill>
              <a:schemeClr val="accent1">
                <a:lumMod val="20000"/>
                <a:lumOff val="80000"/>
              </a:schemeClr>
            </a:solidFill>
            <a:ln>
              <a:noFill/>
            </a:ln>
            <a:effectLst/>
          </c:spPr>
          <c:invertIfNegative val="0"/>
          <c:val>
            <c:numRef>
              <c:f>'Results (Scenario Runs)'!$BM$52:$BM$92</c:f>
              <c:numCache>
                <c:formatCode>_-* #,##0_-;\-* #,##0_-;_-* "-"??_-;_-@_-</c:formatCode>
                <c:ptCount val="41"/>
                <c:pt idx="0">
                  <c:v>25667.070947997585</c:v>
                </c:pt>
                <c:pt idx="1">
                  <c:v>25188.489644747391</c:v>
                </c:pt>
                <c:pt idx="2">
                  <c:v>24718.831839791354</c:v>
                </c:pt>
                <c:pt idx="3">
                  <c:v>24257.93114797974</c:v>
                </c:pt>
                <c:pt idx="4">
                  <c:v>23805.624286535567</c:v>
                </c:pt>
                <c:pt idx="5">
                  <c:v>23361.751017208608</c:v>
                </c:pt>
                <c:pt idx="6">
                  <c:v>22926.154089507952</c:v>
                </c:pt>
                <c:pt idx="7">
                  <c:v>22498.679184993085</c:v>
                </c:pt>
                <c:pt idx="8">
                  <c:v>22079.174862603617</c:v>
                </c:pt>
                <c:pt idx="9">
                  <c:v>21667.492505008457</c:v>
                </c:pt>
                <c:pt idx="10">
                  <c:v>21263.486265955311</c:v>
                </c:pt>
                <c:pt idx="11">
                  <c:v>20867.013018601872</c:v>
                </c:pt>
                <c:pt idx="12">
                  <c:v>20477.932304810474</c:v>
                </c:pt>
                <c:pt idx="13">
                  <c:v>20096.106285388101</c:v>
                </c:pt>
                <c:pt idx="14">
                  <c:v>19721.399691254268</c:v>
                </c:pt>
                <c:pt idx="15">
                  <c:v>19353.679775519402</c:v>
                </c:pt>
                <c:pt idx="16">
                  <c:v>18992.816266456724</c:v>
                </c:pt>
                <c:pt idx="17">
                  <c:v>18638.681321351058</c:v>
                </c:pt>
                <c:pt idx="18">
                  <c:v>18291.149481208104</c:v>
                </c:pt>
                <c:pt idx="19">
                  <c:v>17950.097626308248</c:v>
                </c:pt>
                <c:pt idx="20">
                  <c:v>17615.404932589059</c:v>
                </c:pt>
                <c:pt idx="21">
                  <c:v>17286.95282884108</c:v>
                </c:pt>
                <c:pt idx="22">
                  <c:v>16964.624954701743</c:v>
                </c:pt>
                <c:pt idx="23">
                  <c:v>16648.307119432528</c:v>
                </c:pt>
                <c:pt idx="24">
                  <c:v>16337.887261464697</c:v>
                </c:pt>
                <c:pt idx="25">
                  <c:v>16033.25540869941</c:v>
                </c:pt>
                <c:pt idx="26">
                  <c:v>15734.303639547998</c:v>
                </c:pt>
                <c:pt idx="27">
                  <c:v>15440.926044698723</c:v>
                </c:pt>
                <c:pt idx="28">
                  <c:v>15153.018689596393</c:v>
                </c:pt>
                <c:pt idx="29">
                  <c:v>14870.479577621585</c:v>
                </c:pt>
                <c:pt idx="30">
                  <c:v>14593.208613956411</c:v>
                </c:pt>
                <c:pt idx="31">
                  <c:v>14321.107570124055</c:v>
                </c:pt>
                <c:pt idx="32">
                  <c:v>14054.080049189457</c:v>
                </c:pt>
                <c:pt idx="33">
                  <c:v>13792.031451608889</c:v>
                </c:pt>
                <c:pt idx="34">
                  <c:v>13534.86894171628</c:v>
                </c:pt>
                <c:pt idx="35">
                  <c:v>13282.501414834423</c:v>
                </c:pt>
                <c:pt idx="36">
                  <c:v>13034.839464999437</c:v>
                </c:pt>
                <c:pt idx="37">
                  <c:v>12791.795353286987</c:v>
                </c:pt>
                <c:pt idx="38">
                  <c:v>12553.28297672913</c:v>
                </c:pt>
                <c:pt idx="39">
                  <c:v>12319.217837810729</c:v>
                </c:pt>
                <c:pt idx="40">
                  <c:v>12089.517014534571</c:v>
                </c:pt>
              </c:numCache>
            </c:numRef>
          </c:val>
          <c:extLst>
            <c:ext xmlns:c16="http://schemas.microsoft.com/office/drawing/2014/chart" uri="{C3380CC4-5D6E-409C-BE32-E72D297353CC}">
              <c16:uniqueId val="{00000000-3D38-4017-97C0-D0E6B4F97C38}"/>
            </c:ext>
          </c:extLst>
        </c:ser>
        <c:ser>
          <c:idx val="0"/>
          <c:order val="2"/>
          <c:tx>
            <c:strRef>
              <c:f>'Results (Scenario Runs)'!$BL$10</c:f>
              <c:strCache>
                <c:ptCount val="1"/>
                <c:pt idx="0">
                  <c:v>Retirement Income from CPF</c:v>
                </c:pt>
              </c:strCache>
            </c:strRef>
          </c:tx>
          <c:spPr>
            <a:solidFill>
              <a:schemeClr val="accent1"/>
            </a:solidFill>
            <a:ln>
              <a:noFill/>
            </a:ln>
            <a:effectLst/>
          </c:spPr>
          <c:invertIfNegative val="0"/>
          <c:cat>
            <c:numRef>
              <c:f>'Results (Scenario Runs)'!$D$52:$D$92</c:f>
              <c:numCache>
                <c:formatCode>General</c:formatCode>
                <c:ptCount val="41"/>
                <c:pt idx="0">
                  <c:v>65</c:v>
                </c:pt>
                <c:pt idx="1">
                  <c:v>66</c:v>
                </c:pt>
                <c:pt idx="2">
                  <c:v>67</c:v>
                </c:pt>
                <c:pt idx="3">
                  <c:v>68</c:v>
                </c:pt>
                <c:pt idx="4">
                  <c:v>69</c:v>
                </c:pt>
                <c:pt idx="5">
                  <c:v>70</c:v>
                </c:pt>
                <c:pt idx="6">
                  <c:v>71</c:v>
                </c:pt>
                <c:pt idx="7">
                  <c:v>72</c:v>
                </c:pt>
                <c:pt idx="8">
                  <c:v>73</c:v>
                </c:pt>
                <c:pt idx="9">
                  <c:v>74</c:v>
                </c:pt>
                <c:pt idx="10">
                  <c:v>75</c:v>
                </c:pt>
                <c:pt idx="11">
                  <c:v>76</c:v>
                </c:pt>
                <c:pt idx="12">
                  <c:v>77</c:v>
                </c:pt>
                <c:pt idx="13">
                  <c:v>78</c:v>
                </c:pt>
                <c:pt idx="14">
                  <c:v>79</c:v>
                </c:pt>
                <c:pt idx="15">
                  <c:v>80</c:v>
                </c:pt>
                <c:pt idx="16">
                  <c:v>81</c:v>
                </c:pt>
                <c:pt idx="17">
                  <c:v>82</c:v>
                </c:pt>
                <c:pt idx="18">
                  <c:v>83</c:v>
                </c:pt>
                <c:pt idx="19">
                  <c:v>84</c:v>
                </c:pt>
                <c:pt idx="20">
                  <c:v>85</c:v>
                </c:pt>
                <c:pt idx="21">
                  <c:v>86</c:v>
                </c:pt>
                <c:pt idx="22">
                  <c:v>87</c:v>
                </c:pt>
                <c:pt idx="23">
                  <c:v>88</c:v>
                </c:pt>
                <c:pt idx="24">
                  <c:v>89</c:v>
                </c:pt>
                <c:pt idx="25">
                  <c:v>90</c:v>
                </c:pt>
                <c:pt idx="26">
                  <c:v>91</c:v>
                </c:pt>
                <c:pt idx="27">
                  <c:v>92</c:v>
                </c:pt>
                <c:pt idx="28">
                  <c:v>93</c:v>
                </c:pt>
                <c:pt idx="29">
                  <c:v>94</c:v>
                </c:pt>
                <c:pt idx="30">
                  <c:v>95</c:v>
                </c:pt>
                <c:pt idx="31">
                  <c:v>96</c:v>
                </c:pt>
                <c:pt idx="32">
                  <c:v>97</c:v>
                </c:pt>
                <c:pt idx="33">
                  <c:v>98</c:v>
                </c:pt>
                <c:pt idx="34">
                  <c:v>99</c:v>
                </c:pt>
                <c:pt idx="35">
                  <c:v>100</c:v>
                </c:pt>
                <c:pt idx="36">
                  <c:v>101</c:v>
                </c:pt>
                <c:pt idx="37">
                  <c:v>102</c:v>
                </c:pt>
                <c:pt idx="38">
                  <c:v>103</c:v>
                </c:pt>
                <c:pt idx="39">
                  <c:v>104</c:v>
                </c:pt>
                <c:pt idx="40">
                  <c:v>105</c:v>
                </c:pt>
              </c:numCache>
            </c:numRef>
          </c:cat>
          <c:val>
            <c:numRef>
              <c:f>'Results (Scenario Runs)'!$BL$52:$BL$92</c:f>
              <c:numCache>
                <c:formatCode>_-* #,##0_-;\-* #,##0_-;_-* "-"??_-;_-@_-</c:formatCode>
                <c:ptCount val="41"/>
                <c:pt idx="0">
                  <c:v>12732.929052002415</c:v>
                </c:pt>
                <c:pt idx="1">
                  <c:v>13211.510355252609</c:v>
                </c:pt>
                <c:pt idx="2">
                  <c:v>13681.168160208646</c:v>
                </c:pt>
                <c:pt idx="3">
                  <c:v>14142.06885202026</c:v>
                </c:pt>
                <c:pt idx="4">
                  <c:v>14594.375713464433</c:v>
                </c:pt>
                <c:pt idx="5">
                  <c:v>15038.248982791392</c:v>
                </c:pt>
                <c:pt idx="6">
                  <c:v>15473.845910492048</c:v>
                </c:pt>
                <c:pt idx="7">
                  <c:v>15901.320815006915</c:v>
                </c:pt>
                <c:pt idx="8">
                  <c:v>16320.825137396383</c:v>
                </c:pt>
                <c:pt idx="9">
                  <c:v>16732.507494991543</c:v>
                </c:pt>
                <c:pt idx="10">
                  <c:v>17136.513734044689</c:v>
                </c:pt>
                <c:pt idx="11">
                  <c:v>17532.986981398128</c:v>
                </c:pt>
                <c:pt idx="12">
                  <c:v>17922.067695189526</c:v>
                </c:pt>
                <c:pt idx="13">
                  <c:v>18303.893714611899</c:v>
                </c:pt>
                <c:pt idx="14">
                  <c:v>18678.600308745732</c:v>
                </c:pt>
                <c:pt idx="15">
                  <c:v>19046.320224480598</c:v>
                </c:pt>
                <c:pt idx="16">
                  <c:v>19407.183733543276</c:v>
                </c:pt>
                <c:pt idx="17">
                  <c:v>19761.318678648942</c:v>
                </c:pt>
                <c:pt idx="18">
                  <c:v>11867.573294012473</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numCache>
            </c:numRef>
          </c:val>
          <c:extLst>
            <c:ext xmlns:c16="http://schemas.microsoft.com/office/drawing/2014/chart" uri="{C3380CC4-5D6E-409C-BE32-E72D297353CC}">
              <c16:uniqueId val="{00000001-3D38-4017-97C0-D0E6B4F97C38}"/>
            </c:ext>
          </c:extLst>
        </c:ser>
        <c:dLbls>
          <c:showLegendKey val="0"/>
          <c:showVal val="0"/>
          <c:showCatName val="0"/>
          <c:showSerName val="0"/>
          <c:showPercent val="0"/>
          <c:showBubbleSize val="0"/>
        </c:dLbls>
        <c:gapWidth val="150"/>
        <c:overlap val="100"/>
        <c:axId val="336428623"/>
        <c:axId val="336430063"/>
      </c:barChart>
      <c:lineChart>
        <c:grouping val="standard"/>
        <c:varyColors val="0"/>
        <c:ser>
          <c:idx val="1"/>
          <c:order val="0"/>
          <c:tx>
            <c:strRef>
              <c:f>'Results (Scenario Runs)'!$BN$10</c:f>
              <c:strCache>
                <c:ptCount val="1"/>
                <c:pt idx="0">
                  <c:v>Retirement Income Target</c:v>
                </c:pt>
              </c:strCache>
            </c:strRef>
          </c:tx>
          <c:spPr>
            <a:ln w="28575" cap="rnd">
              <a:solidFill>
                <a:schemeClr val="accent2"/>
              </a:solidFill>
              <a:round/>
            </a:ln>
            <a:effectLst/>
          </c:spPr>
          <c:marker>
            <c:symbol val="none"/>
          </c:marker>
          <c:cat>
            <c:numRef>
              <c:f>'Results (Scenario Runs)'!$D$52:$D$92</c:f>
              <c:numCache>
                <c:formatCode>General</c:formatCode>
                <c:ptCount val="41"/>
                <c:pt idx="0">
                  <c:v>65</c:v>
                </c:pt>
                <c:pt idx="1">
                  <c:v>66</c:v>
                </c:pt>
                <c:pt idx="2">
                  <c:v>67</c:v>
                </c:pt>
                <c:pt idx="3">
                  <c:v>68</c:v>
                </c:pt>
                <c:pt idx="4">
                  <c:v>69</c:v>
                </c:pt>
                <c:pt idx="5">
                  <c:v>70</c:v>
                </c:pt>
                <c:pt idx="6">
                  <c:v>71</c:v>
                </c:pt>
                <c:pt idx="7">
                  <c:v>72</c:v>
                </c:pt>
                <c:pt idx="8">
                  <c:v>73</c:v>
                </c:pt>
                <c:pt idx="9">
                  <c:v>74</c:v>
                </c:pt>
                <c:pt idx="10">
                  <c:v>75</c:v>
                </c:pt>
                <c:pt idx="11">
                  <c:v>76</c:v>
                </c:pt>
                <c:pt idx="12">
                  <c:v>77</c:v>
                </c:pt>
                <c:pt idx="13">
                  <c:v>78</c:v>
                </c:pt>
                <c:pt idx="14">
                  <c:v>79</c:v>
                </c:pt>
                <c:pt idx="15">
                  <c:v>80</c:v>
                </c:pt>
                <c:pt idx="16">
                  <c:v>81</c:v>
                </c:pt>
                <c:pt idx="17">
                  <c:v>82</c:v>
                </c:pt>
                <c:pt idx="18">
                  <c:v>83</c:v>
                </c:pt>
                <c:pt idx="19">
                  <c:v>84</c:v>
                </c:pt>
                <c:pt idx="20">
                  <c:v>85</c:v>
                </c:pt>
                <c:pt idx="21">
                  <c:v>86</c:v>
                </c:pt>
                <c:pt idx="22">
                  <c:v>87</c:v>
                </c:pt>
                <c:pt idx="23">
                  <c:v>88</c:v>
                </c:pt>
                <c:pt idx="24">
                  <c:v>89</c:v>
                </c:pt>
                <c:pt idx="25">
                  <c:v>90</c:v>
                </c:pt>
                <c:pt idx="26">
                  <c:v>91</c:v>
                </c:pt>
                <c:pt idx="27">
                  <c:v>92</c:v>
                </c:pt>
                <c:pt idx="28">
                  <c:v>93</c:v>
                </c:pt>
                <c:pt idx="29">
                  <c:v>94</c:v>
                </c:pt>
                <c:pt idx="30">
                  <c:v>95</c:v>
                </c:pt>
                <c:pt idx="31">
                  <c:v>96</c:v>
                </c:pt>
                <c:pt idx="32">
                  <c:v>97</c:v>
                </c:pt>
                <c:pt idx="33">
                  <c:v>98</c:v>
                </c:pt>
                <c:pt idx="34">
                  <c:v>99</c:v>
                </c:pt>
                <c:pt idx="35">
                  <c:v>100</c:v>
                </c:pt>
                <c:pt idx="36">
                  <c:v>101</c:v>
                </c:pt>
                <c:pt idx="37">
                  <c:v>102</c:v>
                </c:pt>
                <c:pt idx="38">
                  <c:v>103</c:v>
                </c:pt>
                <c:pt idx="39">
                  <c:v>104</c:v>
                </c:pt>
                <c:pt idx="40">
                  <c:v>105</c:v>
                </c:pt>
              </c:numCache>
            </c:numRef>
          </c:cat>
          <c:val>
            <c:numRef>
              <c:f>'Results (Scenario Runs)'!$BN$52:$BN$92</c:f>
              <c:numCache>
                <c:formatCode>_-* #,##0_-;\-* #,##0_-;_-* "-"??_-;_-@_-</c:formatCode>
                <c:ptCount val="41"/>
                <c:pt idx="0">
                  <c:v>38400</c:v>
                </c:pt>
                <c:pt idx="1">
                  <c:v>38400</c:v>
                </c:pt>
                <c:pt idx="2">
                  <c:v>38400</c:v>
                </c:pt>
                <c:pt idx="3">
                  <c:v>38400</c:v>
                </c:pt>
                <c:pt idx="4">
                  <c:v>38400</c:v>
                </c:pt>
                <c:pt idx="5">
                  <c:v>38400</c:v>
                </c:pt>
                <c:pt idx="6">
                  <c:v>38400</c:v>
                </c:pt>
                <c:pt idx="7">
                  <c:v>38400</c:v>
                </c:pt>
                <c:pt idx="8">
                  <c:v>38400</c:v>
                </c:pt>
                <c:pt idx="9">
                  <c:v>38400</c:v>
                </c:pt>
                <c:pt idx="10">
                  <c:v>38400</c:v>
                </c:pt>
                <c:pt idx="11">
                  <c:v>38400</c:v>
                </c:pt>
                <c:pt idx="12">
                  <c:v>38400</c:v>
                </c:pt>
                <c:pt idx="13">
                  <c:v>38400</c:v>
                </c:pt>
                <c:pt idx="14">
                  <c:v>38400</c:v>
                </c:pt>
                <c:pt idx="15">
                  <c:v>38400</c:v>
                </c:pt>
                <c:pt idx="16">
                  <c:v>38400</c:v>
                </c:pt>
                <c:pt idx="17">
                  <c:v>38400</c:v>
                </c:pt>
                <c:pt idx="18">
                  <c:v>38400</c:v>
                </c:pt>
                <c:pt idx="19">
                  <c:v>38400</c:v>
                </c:pt>
                <c:pt idx="20">
                  <c:v>38400</c:v>
                </c:pt>
                <c:pt idx="21">
                  <c:v>38400</c:v>
                </c:pt>
                <c:pt idx="22">
                  <c:v>38400</c:v>
                </c:pt>
                <c:pt idx="23">
                  <c:v>38400</c:v>
                </c:pt>
                <c:pt idx="24">
                  <c:v>38400</c:v>
                </c:pt>
                <c:pt idx="25">
                  <c:v>38400</c:v>
                </c:pt>
                <c:pt idx="26">
                  <c:v>38400</c:v>
                </c:pt>
                <c:pt idx="27">
                  <c:v>38400</c:v>
                </c:pt>
                <c:pt idx="28">
                  <c:v>38400</c:v>
                </c:pt>
                <c:pt idx="29">
                  <c:v>38400.000000000007</c:v>
                </c:pt>
                <c:pt idx="30">
                  <c:v>38400</c:v>
                </c:pt>
                <c:pt idx="31">
                  <c:v>38400</c:v>
                </c:pt>
                <c:pt idx="32">
                  <c:v>38400</c:v>
                </c:pt>
                <c:pt idx="33">
                  <c:v>38400</c:v>
                </c:pt>
                <c:pt idx="34">
                  <c:v>38400</c:v>
                </c:pt>
                <c:pt idx="35">
                  <c:v>38400</c:v>
                </c:pt>
                <c:pt idx="36">
                  <c:v>38400</c:v>
                </c:pt>
                <c:pt idx="37">
                  <c:v>38400</c:v>
                </c:pt>
                <c:pt idx="38">
                  <c:v>38400</c:v>
                </c:pt>
                <c:pt idx="39">
                  <c:v>38400</c:v>
                </c:pt>
                <c:pt idx="40">
                  <c:v>38400</c:v>
                </c:pt>
              </c:numCache>
            </c:numRef>
          </c:val>
          <c:smooth val="0"/>
          <c:extLst>
            <c:ext xmlns:c16="http://schemas.microsoft.com/office/drawing/2014/chart" uri="{C3380CC4-5D6E-409C-BE32-E72D297353CC}">
              <c16:uniqueId val="{00000002-3D38-4017-97C0-D0E6B4F97C38}"/>
            </c:ext>
          </c:extLst>
        </c:ser>
        <c:dLbls>
          <c:showLegendKey val="0"/>
          <c:showVal val="0"/>
          <c:showCatName val="0"/>
          <c:showSerName val="0"/>
          <c:showPercent val="0"/>
          <c:showBubbleSize val="0"/>
        </c:dLbls>
        <c:marker val="1"/>
        <c:smooth val="0"/>
        <c:axId val="336428623"/>
        <c:axId val="336430063"/>
      </c:lineChart>
      <c:catAx>
        <c:axId val="33642862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336430063"/>
        <c:crosses val="autoZero"/>
        <c:auto val="1"/>
        <c:lblAlgn val="ctr"/>
        <c:lblOffset val="100"/>
        <c:tickLblSkip val="5"/>
        <c:noMultiLvlLbl val="0"/>
      </c:catAx>
      <c:valAx>
        <c:axId val="336430063"/>
        <c:scaling>
          <c:orientation val="minMax"/>
          <c:max val="4000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336428623"/>
        <c:crosses val="autoZero"/>
        <c:crossBetween val="between"/>
        <c:majorUnit val="5000"/>
      </c:valAx>
      <c:spPr>
        <a:noFill/>
        <a:ln>
          <a:noFill/>
        </a:ln>
        <a:effectLst/>
      </c:spPr>
    </c:plotArea>
    <c:legend>
      <c:legendPos val="b"/>
      <c:layout>
        <c:manualLayout>
          <c:xMode val="edge"/>
          <c:yMode val="edge"/>
          <c:x val="0.1804749561539255"/>
          <c:y val="0.86541863291863297"/>
          <c:w val="0.8175679614154544"/>
          <c:h val="0.10733983983983984"/>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2"/>
          <c:order val="1"/>
          <c:tx>
            <c:strRef>
              <c:f>'Results (Scenario Runs)'!$BM$10</c:f>
              <c:strCache>
                <c:ptCount val="1"/>
                <c:pt idx="0">
                  <c:v>CPF Life</c:v>
                </c:pt>
              </c:strCache>
            </c:strRef>
          </c:tx>
          <c:spPr>
            <a:solidFill>
              <a:schemeClr val="accent1">
                <a:lumMod val="20000"/>
                <a:lumOff val="80000"/>
              </a:schemeClr>
            </a:solidFill>
            <a:ln>
              <a:noFill/>
            </a:ln>
            <a:effectLst/>
          </c:spPr>
          <c:invertIfNegative val="0"/>
          <c:val>
            <c:numRef>
              <c:f>'Results (Scenario Runs)'!$BM$52:$BM$92</c:f>
              <c:numCache>
                <c:formatCode>_-* #,##0_-;\-* #,##0_-;_-* "-"??_-;_-@_-</c:formatCode>
                <c:ptCount val="41"/>
                <c:pt idx="0">
                  <c:v>25667.070947997585</c:v>
                </c:pt>
                <c:pt idx="1">
                  <c:v>25188.489644747391</c:v>
                </c:pt>
                <c:pt idx="2">
                  <c:v>24718.831839791354</c:v>
                </c:pt>
                <c:pt idx="3">
                  <c:v>24257.93114797974</c:v>
                </c:pt>
                <c:pt idx="4">
                  <c:v>23805.624286535567</c:v>
                </c:pt>
                <c:pt idx="5">
                  <c:v>23361.751017208608</c:v>
                </c:pt>
                <c:pt idx="6">
                  <c:v>22926.154089507952</c:v>
                </c:pt>
                <c:pt idx="7">
                  <c:v>22498.679184993085</c:v>
                </c:pt>
                <c:pt idx="8">
                  <c:v>22079.174862603617</c:v>
                </c:pt>
                <c:pt idx="9">
                  <c:v>21667.492505008457</c:v>
                </c:pt>
                <c:pt idx="10">
                  <c:v>21263.486265955311</c:v>
                </c:pt>
                <c:pt idx="11">
                  <c:v>20867.013018601872</c:v>
                </c:pt>
                <c:pt idx="12">
                  <c:v>20477.932304810474</c:v>
                </c:pt>
                <c:pt idx="13">
                  <c:v>20096.106285388101</c:v>
                </c:pt>
                <c:pt idx="14">
                  <c:v>19721.399691254268</c:v>
                </c:pt>
                <c:pt idx="15">
                  <c:v>19353.679775519402</c:v>
                </c:pt>
                <c:pt idx="16">
                  <c:v>18992.816266456724</c:v>
                </c:pt>
                <c:pt idx="17">
                  <c:v>18638.681321351058</c:v>
                </c:pt>
                <c:pt idx="18">
                  <c:v>18291.149481208104</c:v>
                </c:pt>
                <c:pt idx="19">
                  <c:v>17950.097626308248</c:v>
                </c:pt>
                <c:pt idx="20">
                  <c:v>17615.404932589059</c:v>
                </c:pt>
                <c:pt idx="21">
                  <c:v>17286.95282884108</c:v>
                </c:pt>
                <c:pt idx="22">
                  <c:v>16964.624954701743</c:v>
                </c:pt>
                <c:pt idx="23">
                  <c:v>16648.307119432528</c:v>
                </c:pt>
                <c:pt idx="24">
                  <c:v>16337.887261464697</c:v>
                </c:pt>
                <c:pt idx="25">
                  <c:v>16033.25540869941</c:v>
                </c:pt>
                <c:pt idx="26">
                  <c:v>15734.303639547998</c:v>
                </c:pt>
                <c:pt idx="27">
                  <c:v>15440.926044698723</c:v>
                </c:pt>
                <c:pt idx="28">
                  <c:v>15153.018689596393</c:v>
                </c:pt>
                <c:pt idx="29">
                  <c:v>14870.479577621585</c:v>
                </c:pt>
                <c:pt idx="30">
                  <c:v>14593.208613956411</c:v>
                </c:pt>
                <c:pt idx="31">
                  <c:v>14321.107570124055</c:v>
                </c:pt>
                <c:pt idx="32">
                  <c:v>14054.080049189457</c:v>
                </c:pt>
                <c:pt idx="33">
                  <c:v>13792.031451608889</c:v>
                </c:pt>
                <c:pt idx="34">
                  <c:v>13534.86894171628</c:v>
                </c:pt>
                <c:pt idx="35">
                  <c:v>13282.501414834423</c:v>
                </c:pt>
                <c:pt idx="36">
                  <c:v>13034.839464999437</c:v>
                </c:pt>
                <c:pt idx="37">
                  <c:v>12791.795353286987</c:v>
                </c:pt>
                <c:pt idx="38">
                  <c:v>12553.28297672913</c:v>
                </c:pt>
                <c:pt idx="39">
                  <c:v>12319.217837810729</c:v>
                </c:pt>
                <c:pt idx="40">
                  <c:v>12089.517014534571</c:v>
                </c:pt>
              </c:numCache>
            </c:numRef>
          </c:val>
          <c:extLst>
            <c:ext xmlns:c16="http://schemas.microsoft.com/office/drawing/2014/chart" uri="{C3380CC4-5D6E-409C-BE32-E72D297353CC}">
              <c16:uniqueId val="{00000000-4221-4F6C-B278-DC117FB8FB56}"/>
            </c:ext>
          </c:extLst>
        </c:ser>
        <c:ser>
          <c:idx val="0"/>
          <c:order val="2"/>
          <c:tx>
            <c:strRef>
              <c:f>'Results (Scenario Runs)'!$BL$10</c:f>
              <c:strCache>
                <c:ptCount val="1"/>
                <c:pt idx="0">
                  <c:v>Retirement Income from CPF</c:v>
                </c:pt>
              </c:strCache>
            </c:strRef>
          </c:tx>
          <c:spPr>
            <a:solidFill>
              <a:schemeClr val="accent1"/>
            </a:solidFill>
            <a:ln>
              <a:noFill/>
            </a:ln>
            <a:effectLst/>
          </c:spPr>
          <c:invertIfNegative val="0"/>
          <c:cat>
            <c:numRef>
              <c:f>'Results (Scenario Runs)'!$D$52:$D$92</c:f>
              <c:numCache>
                <c:formatCode>General</c:formatCode>
                <c:ptCount val="41"/>
                <c:pt idx="0">
                  <c:v>65</c:v>
                </c:pt>
                <c:pt idx="1">
                  <c:v>66</c:v>
                </c:pt>
                <c:pt idx="2">
                  <c:v>67</c:v>
                </c:pt>
                <c:pt idx="3">
                  <c:v>68</c:v>
                </c:pt>
                <c:pt idx="4">
                  <c:v>69</c:v>
                </c:pt>
                <c:pt idx="5">
                  <c:v>70</c:v>
                </c:pt>
                <c:pt idx="6">
                  <c:v>71</c:v>
                </c:pt>
                <c:pt idx="7">
                  <c:v>72</c:v>
                </c:pt>
                <c:pt idx="8">
                  <c:v>73</c:v>
                </c:pt>
                <c:pt idx="9">
                  <c:v>74</c:v>
                </c:pt>
                <c:pt idx="10">
                  <c:v>75</c:v>
                </c:pt>
                <c:pt idx="11">
                  <c:v>76</c:v>
                </c:pt>
                <c:pt idx="12">
                  <c:v>77</c:v>
                </c:pt>
                <c:pt idx="13">
                  <c:v>78</c:v>
                </c:pt>
                <c:pt idx="14">
                  <c:v>79</c:v>
                </c:pt>
                <c:pt idx="15">
                  <c:v>80</c:v>
                </c:pt>
                <c:pt idx="16">
                  <c:v>81</c:v>
                </c:pt>
                <c:pt idx="17">
                  <c:v>82</c:v>
                </c:pt>
                <c:pt idx="18">
                  <c:v>83</c:v>
                </c:pt>
                <c:pt idx="19">
                  <c:v>84</c:v>
                </c:pt>
                <c:pt idx="20">
                  <c:v>85</c:v>
                </c:pt>
                <c:pt idx="21">
                  <c:v>86</c:v>
                </c:pt>
                <c:pt idx="22">
                  <c:v>87</c:v>
                </c:pt>
                <c:pt idx="23">
                  <c:v>88</c:v>
                </c:pt>
                <c:pt idx="24">
                  <c:v>89</c:v>
                </c:pt>
                <c:pt idx="25">
                  <c:v>90</c:v>
                </c:pt>
                <c:pt idx="26">
                  <c:v>91</c:v>
                </c:pt>
                <c:pt idx="27">
                  <c:v>92</c:v>
                </c:pt>
                <c:pt idx="28">
                  <c:v>93</c:v>
                </c:pt>
                <c:pt idx="29">
                  <c:v>94</c:v>
                </c:pt>
                <c:pt idx="30">
                  <c:v>95</c:v>
                </c:pt>
                <c:pt idx="31">
                  <c:v>96</c:v>
                </c:pt>
                <c:pt idx="32">
                  <c:v>97</c:v>
                </c:pt>
                <c:pt idx="33">
                  <c:v>98</c:v>
                </c:pt>
                <c:pt idx="34">
                  <c:v>99</c:v>
                </c:pt>
                <c:pt idx="35">
                  <c:v>100</c:v>
                </c:pt>
                <c:pt idx="36">
                  <c:v>101</c:v>
                </c:pt>
                <c:pt idx="37">
                  <c:v>102</c:v>
                </c:pt>
                <c:pt idx="38">
                  <c:v>103</c:v>
                </c:pt>
                <c:pt idx="39">
                  <c:v>104</c:v>
                </c:pt>
                <c:pt idx="40">
                  <c:v>105</c:v>
                </c:pt>
              </c:numCache>
            </c:numRef>
          </c:cat>
          <c:val>
            <c:numRef>
              <c:f>'Results (Scenario Runs)'!$BL$52:$BL$92</c:f>
              <c:numCache>
                <c:formatCode>_-* #,##0_-;\-* #,##0_-;_-* "-"??_-;_-@_-</c:formatCode>
                <c:ptCount val="41"/>
                <c:pt idx="0">
                  <c:v>12732.929052002415</c:v>
                </c:pt>
                <c:pt idx="1">
                  <c:v>13211.510355252609</c:v>
                </c:pt>
                <c:pt idx="2">
                  <c:v>13681.168160208646</c:v>
                </c:pt>
                <c:pt idx="3">
                  <c:v>14142.06885202026</c:v>
                </c:pt>
                <c:pt idx="4">
                  <c:v>14594.375713464433</c:v>
                </c:pt>
                <c:pt idx="5">
                  <c:v>15038.248982791392</c:v>
                </c:pt>
                <c:pt idx="6">
                  <c:v>15473.845910492048</c:v>
                </c:pt>
                <c:pt idx="7">
                  <c:v>15901.320815006915</c:v>
                </c:pt>
                <c:pt idx="8">
                  <c:v>16320.825137396383</c:v>
                </c:pt>
                <c:pt idx="9">
                  <c:v>16732.507494991543</c:v>
                </c:pt>
                <c:pt idx="10">
                  <c:v>17136.513734044689</c:v>
                </c:pt>
                <c:pt idx="11">
                  <c:v>17532.986981398128</c:v>
                </c:pt>
                <c:pt idx="12">
                  <c:v>17922.067695189526</c:v>
                </c:pt>
                <c:pt idx="13">
                  <c:v>18303.893714611899</c:v>
                </c:pt>
                <c:pt idx="14">
                  <c:v>18678.600308745732</c:v>
                </c:pt>
                <c:pt idx="15">
                  <c:v>19046.320224480598</c:v>
                </c:pt>
                <c:pt idx="16">
                  <c:v>19407.183733543276</c:v>
                </c:pt>
                <c:pt idx="17">
                  <c:v>19761.318678648942</c:v>
                </c:pt>
                <c:pt idx="18">
                  <c:v>20108.850518791896</c:v>
                </c:pt>
                <c:pt idx="19">
                  <c:v>20449.902373691752</c:v>
                </c:pt>
                <c:pt idx="20">
                  <c:v>20784.595067410941</c:v>
                </c:pt>
                <c:pt idx="21">
                  <c:v>21113.04717115892</c:v>
                </c:pt>
                <c:pt idx="22">
                  <c:v>21435.375045298257</c:v>
                </c:pt>
                <c:pt idx="23">
                  <c:v>21751.692880567472</c:v>
                </c:pt>
                <c:pt idx="24">
                  <c:v>22062.112738535303</c:v>
                </c:pt>
                <c:pt idx="25">
                  <c:v>22366.74459130059</c:v>
                </c:pt>
                <c:pt idx="26">
                  <c:v>22665.696360452002</c:v>
                </c:pt>
                <c:pt idx="27">
                  <c:v>22959.073955301275</c:v>
                </c:pt>
                <c:pt idx="28">
                  <c:v>23246.981310403607</c:v>
                </c:pt>
                <c:pt idx="29">
                  <c:v>23529.520422378424</c:v>
                </c:pt>
                <c:pt idx="30">
                  <c:v>23806.791386043587</c:v>
                </c:pt>
                <c:pt idx="31">
                  <c:v>24078.892429875945</c:v>
                </c:pt>
                <c:pt idx="32">
                  <c:v>10914.427491887995</c:v>
                </c:pt>
                <c:pt idx="33">
                  <c:v>0</c:v>
                </c:pt>
                <c:pt idx="34">
                  <c:v>0</c:v>
                </c:pt>
                <c:pt idx="35">
                  <c:v>0</c:v>
                </c:pt>
                <c:pt idx="36">
                  <c:v>0</c:v>
                </c:pt>
                <c:pt idx="37">
                  <c:v>0</c:v>
                </c:pt>
                <c:pt idx="38">
                  <c:v>0</c:v>
                </c:pt>
                <c:pt idx="39">
                  <c:v>0</c:v>
                </c:pt>
                <c:pt idx="40">
                  <c:v>0</c:v>
                </c:pt>
              </c:numCache>
            </c:numRef>
          </c:val>
          <c:extLst>
            <c:ext xmlns:c16="http://schemas.microsoft.com/office/drawing/2014/chart" uri="{C3380CC4-5D6E-409C-BE32-E72D297353CC}">
              <c16:uniqueId val="{00000001-4221-4F6C-B278-DC117FB8FB56}"/>
            </c:ext>
          </c:extLst>
        </c:ser>
        <c:dLbls>
          <c:showLegendKey val="0"/>
          <c:showVal val="0"/>
          <c:showCatName val="0"/>
          <c:showSerName val="0"/>
          <c:showPercent val="0"/>
          <c:showBubbleSize val="0"/>
        </c:dLbls>
        <c:gapWidth val="150"/>
        <c:overlap val="100"/>
        <c:axId val="336428623"/>
        <c:axId val="336430063"/>
      </c:barChart>
      <c:lineChart>
        <c:grouping val="standard"/>
        <c:varyColors val="0"/>
        <c:ser>
          <c:idx val="1"/>
          <c:order val="0"/>
          <c:tx>
            <c:strRef>
              <c:f>'Results (Scenario Runs)'!$BN$10</c:f>
              <c:strCache>
                <c:ptCount val="1"/>
                <c:pt idx="0">
                  <c:v>Retirement Income Target</c:v>
                </c:pt>
              </c:strCache>
            </c:strRef>
          </c:tx>
          <c:spPr>
            <a:ln w="28575" cap="rnd">
              <a:solidFill>
                <a:schemeClr val="accent2"/>
              </a:solidFill>
              <a:round/>
            </a:ln>
            <a:effectLst/>
          </c:spPr>
          <c:marker>
            <c:symbol val="none"/>
          </c:marker>
          <c:cat>
            <c:numRef>
              <c:f>'Results (Scenario Runs)'!$D$52:$D$92</c:f>
              <c:numCache>
                <c:formatCode>General</c:formatCode>
                <c:ptCount val="41"/>
                <c:pt idx="0">
                  <c:v>65</c:v>
                </c:pt>
                <c:pt idx="1">
                  <c:v>66</c:v>
                </c:pt>
                <c:pt idx="2">
                  <c:v>67</c:v>
                </c:pt>
                <c:pt idx="3">
                  <c:v>68</c:v>
                </c:pt>
                <c:pt idx="4">
                  <c:v>69</c:v>
                </c:pt>
                <c:pt idx="5">
                  <c:v>70</c:v>
                </c:pt>
                <c:pt idx="6">
                  <c:v>71</c:v>
                </c:pt>
                <c:pt idx="7">
                  <c:v>72</c:v>
                </c:pt>
                <c:pt idx="8">
                  <c:v>73</c:v>
                </c:pt>
                <c:pt idx="9">
                  <c:v>74</c:v>
                </c:pt>
                <c:pt idx="10">
                  <c:v>75</c:v>
                </c:pt>
                <c:pt idx="11">
                  <c:v>76</c:v>
                </c:pt>
                <c:pt idx="12">
                  <c:v>77</c:v>
                </c:pt>
                <c:pt idx="13">
                  <c:v>78</c:v>
                </c:pt>
                <c:pt idx="14">
                  <c:v>79</c:v>
                </c:pt>
                <c:pt idx="15">
                  <c:v>80</c:v>
                </c:pt>
                <c:pt idx="16">
                  <c:v>81</c:v>
                </c:pt>
                <c:pt idx="17">
                  <c:v>82</c:v>
                </c:pt>
                <c:pt idx="18">
                  <c:v>83</c:v>
                </c:pt>
                <c:pt idx="19">
                  <c:v>84</c:v>
                </c:pt>
                <c:pt idx="20">
                  <c:v>85</c:v>
                </c:pt>
                <c:pt idx="21">
                  <c:v>86</c:v>
                </c:pt>
                <c:pt idx="22">
                  <c:v>87</c:v>
                </c:pt>
                <c:pt idx="23">
                  <c:v>88</c:v>
                </c:pt>
                <c:pt idx="24">
                  <c:v>89</c:v>
                </c:pt>
                <c:pt idx="25">
                  <c:v>90</c:v>
                </c:pt>
                <c:pt idx="26">
                  <c:v>91</c:v>
                </c:pt>
                <c:pt idx="27">
                  <c:v>92</c:v>
                </c:pt>
                <c:pt idx="28">
                  <c:v>93</c:v>
                </c:pt>
                <c:pt idx="29">
                  <c:v>94</c:v>
                </c:pt>
                <c:pt idx="30">
                  <c:v>95</c:v>
                </c:pt>
                <c:pt idx="31">
                  <c:v>96</c:v>
                </c:pt>
                <c:pt idx="32">
                  <c:v>97</c:v>
                </c:pt>
                <c:pt idx="33">
                  <c:v>98</c:v>
                </c:pt>
                <c:pt idx="34">
                  <c:v>99</c:v>
                </c:pt>
                <c:pt idx="35">
                  <c:v>100</c:v>
                </c:pt>
                <c:pt idx="36">
                  <c:v>101</c:v>
                </c:pt>
                <c:pt idx="37">
                  <c:v>102</c:v>
                </c:pt>
                <c:pt idx="38">
                  <c:v>103</c:v>
                </c:pt>
                <c:pt idx="39">
                  <c:v>104</c:v>
                </c:pt>
                <c:pt idx="40">
                  <c:v>105</c:v>
                </c:pt>
              </c:numCache>
            </c:numRef>
          </c:cat>
          <c:val>
            <c:numRef>
              <c:f>'Results (Scenario Runs)'!$BN$52:$BN$92</c:f>
              <c:numCache>
                <c:formatCode>_-* #,##0_-;\-* #,##0_-;_-* "-"??_-;_-@_-</c:formatCode>
                <c:ptCount val="41"/>
                <c:pt idx="0">
                  <c:v>38400</c:v>
                </c:pt>
                <c:pt idx="1">
                  <c:v>38400</c:v>
                </c:pt>
                <c:pt idx="2">
                  <c:v>38400</c:v>
                </c:pt>
                <c:pt idx="3">
                  <c:v>38400</c:v>
                </c:pt>
                <c:pt idx="4">
                  <c:v>38400</c:v>
                </c:pt>
                <c:pt idx="5">
                  <c:v>38400</c:v>
                </c:pt>
                <c:pt idx="6">
                  <c:v>38400</c:v>
                </c:pt>
                <c:pt idx="7">
                  <c:v>38400</c:v>
                </c:pt>
                <c:pt idx="8">
                  <c:v>38400</c:v>
                </c:pt>
                <c:pt idx="9">
                  <c:v>38400</c:v>
                </c:pt>
                <c:pt idx="10">
                  <c:v>38400</c:v>
                </c:pt>
                <c:pt idx="11">
                  <c:v>38400</c:v>
                </c:pt>
                <c:pt idx="12">
                  <c:v>38400</c:v>
                </c:pt>
                <c:pt idx="13">
                  <c:v>38400</c:v>
                </c:pt>
                <c:pt idx="14">
                  <c:v>38400</c:v>
                </c:pt>
                <c:pt idx="15">
                  <c:v>38400</c:v>
                </c:pt>
                <c:pt idx="16">
                  <c:v>38400</c:v>
                </c:pt>
                <c:pt idx="17">
                  <c:v>38400</c:v>
                </c:pt>
                <c:pt idx="18">
                  <c:v>38400</c:v>
                </c:pt>
                <c:pt idx="19">
                  <c:v>38400</c:v>
                </c:pt>
                <c:pt idx="20">
                  <c:v>38400</c:v>
                </c:pt>
                <c:pt idx="21">
                  <c:v>38400</c:v>
                </c:pt>
                <c:pt idx="22">
                  <c:v>38400</c:v>
                </c:pt>
                <c:pt idx="23">
                  <c:v>38400</c:v>
                </c:pt>
                <c:pt idx="24">
                  <c:v>38400</c:v>
                </c:pt>
                <c:pt idx="25">
                  <c:v>38400</c:v>
                </c:pt>
                <c:pt idx="26">
                  <c:v>38400</c:v>
                </c:pt>
                <c:pt idx="27">
                  <c:v>38400</c:v>
                </c:pt>
                <c:pt idx="28">
                  <c:v>38400</c:v>
                </c:pt>
                <c:pt idx="29">
                  <c:v>38400.000000000007</c:v>
                </c:pt>
                <c:pt idx="30">
                  <c:v>38400</c:v>
                </c:pt>
                <c:pt idx="31">
                  <c:v>38400</c:v>
                </c:pt>
                <c:pt idx="32">
                  <c:v>38400</c:v>
                </c:pt>
                <c:pt idx="33">
                  <c:v>38400</c:v>
                </c:pt>
                <c:pt idx="34">
                  <c:v>38400</c:v>
                </c:pt>
                <c:pt idx="35">
                  <c:v>38400</c:v>
                </c:pt>
                <c:pt idx="36">
                  <c:v>38400</c:v>
                </c:pt>
                <c:pt idx="37">
                  <c:v>38400</c:v>
                </c:pt>
                <c:pt idx="38">
                  <c:v>38400</c:v>
                </c:pt>
                <c:pt idx="39">
                  <c:v>38400</c:v>
                </c:pt>
                <c:pt idx="40">
                  <c:v>38400</c:v>
                </c:pt>
              </c:numCache>
            </c:numRef>
          </c:val>
          <c:smooth val="0"/>
          <c:extLst>
            <c:ext xmlns:c16="http://schemas.microsoft.com/office/drawing/2014/chart" uri="{C3380CC4-5D6E-409C-BE32-E72D297353CC}">
              <c16:uniqueId val="{00000002-4221-4F6C-B278-DC117FB8FB56}"/>
            </c:ext>
          </c:extLst>
        </c:ser>
        <c:dLbls>
          <c:showLegendKey val="0"/>
          <c:showVal val="0"/>
          <c:showCatName val="0"/>
          <c:showSerName val="0"/>
          <c:showPercent val="0"/>
          <c:showBubbleSize val="0"/>
        </c:dLbls>
        <c:marker val="1"/>
        <c:smooth val="0"/>
        <c:axId val="336428623"/>
        <c:axId val="336430063"/>
      </c:lineChart>
      <c:catAx>
        <c:axId val="33642862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336430063"/>
        <c:crosses val="autoZero"/>
        <c:auto val="1"/>
        <c:lblAlgn val="ctr"/>
        <c:lblOffset val="100"/>
        <c:tickLblSkip val="5"/>
        <c:noMultiLvlLbl val="0"/>
      </c:catAx>
      <c:valAx>
        <c:axId val="336430063"/>
        <c:scaling>
          <c:orientation val="minMax"/>
          <c:max val="4000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336428623"/>
        <c:crosses val="autoZero"/>
        <c:crossBetween val="between"/>
        <c:majorUnit val="5000"/>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2"/>
          <c:order val="1"/>
          <c:tx>
            <c:strRef>
              <c:f>'Results (Scenario Runs)'!$BM$10</c:f>
              <c:strCache>
                <c:ptCount val="1"/>
                <c:pt idx="0">
                  <c:v>CPF Life</c:v>
                </c:pt>
              </c:strCache>
            </c:strRef>
          </c:tx>
          <c:spPr>
            <a:solidFill>
              <a:schemeClr val="accent1">
                <a:lumMod val="20000"/>
                <a:lumOff val="80000"/>
              </a:schemeClr>
            </a:solidFill>
            <a:ln>
              <a:noFill/>
            </a:ln>
            <a:effectLst/>
          </c:spPr>
          <c:invertIfNegative val="0"/>
          <c:val>
            <c:numRef>
              <c:f>'Results (Scenario Runs)'!$BM$52:$BM$92</c:f>
              <c:numCache>
                <c:formatCode>_-* #,##0_-;\-* #,##0_-;_-* "-"??_-;_-@_-</c:formatCode>
                <c:ptCount val="41"/>
                <c:pt idx="0">
                  <c:v>25667.070947997585</c:v>
                </c:pt>
                <c:pt idx="1">
                  <c:v>25188.489644747391</c:v>
                </c:pt>
                <c:pt idx="2">
                  <c:v>24718.831839791354</c:v>
                </c:pt>
                <c:pt idx="3">
                  <c:v>24257.93114797974</c:v>
                </c:pt>
                <c:pt idx="4">
                  <c:v>23805.624286535567</c:v>
                </c:pt>
                <c:pt idx="5">
                  <c:v>23361.751017208608</c:v>
                </c:pt>
                <c:pt idx="6">
                  <c:v>22926.154089507952</c:v>
                </c:pt>
                <c:pt idx="7">
                  <c:v>22498.679184993085</c:v>
                </c:pt>
                <c:pt idx="8">
                  <c:v>22079.174862603617</c:v>
                </c:pt>
                <c:pt idx="9">
                  <c:v>21667.492505008457</c:v>
                </c:pt>
                <c:pt idx="10">
                  <c:v>21263.486265955311</c:v>
                </c:pt>
                <c:pt idx="11">
                  <c:v>20867.013018601872</c:v>
                </c:pt>
                <c:pt idx="12">
                  <c:v>20477.932304810474</c:v>
                </c:pt>
                <c:pt idx="13">
                  <c:v>20096.106285388101</c:v>
                </c:pt>
                <c:pt idx="14">
                  <c:v>19721.399691254268</c:v>
                </c:pt>
                <c:pt idx="15">
                  <c:v>19353.679775519402</c:v>
                </c:pt>
                <c:pt idx="16">
                  <c:v>18992.816266456724</c:v>
                </c:pt>
                <c:pt idx="17">
                  <c:v>18638.681321351058</c:v>
                </c:pt>
                <c:pt idx="18">
                  <c:v>18291.149481208104</c:v>
                </c:pt>
                <c:pt idx="19">
                  <c:v>17950.097626308248</c:v>
                </c:pt>
                <c:pt idx="20">
                  <c:v>17615.404932589059</c:v>
                </c:pt>
                <c:pt idx="21">
                  <c:v>17286.95282884108</c:v>
                </c:pt>
                <c:pt idx="22">
                  <c:v>16964.624954701743</c:v>
                </c:pt>
                <c:pt idx="23">
                  <c:v>16648.307119432528</c:v>
                </c:pt>
                <c:pt idx="24">
                  <c:v>16337.887261464697</c:v>
                </c:pt>
                <c:pt idx="25">
                  <c:v>16033.25540869941</c:v>
                </c:pt>
                <c:pt idx="26">
                  <c:v>15734.303639547998</c:v>
                </c:pt>
                <c:pt idx="27">
                  <c:v>15440.926044698723</c:v>
                </c:pt>
                <c:pt idx="28">
                  <c:v>15153.018689596393</c:v>
                </c:pt>
                <c:pt idx="29">
                  <c:v>14870.479577621585</c:v>
                </c:pt>
                <c:pt idx="30">
                  <c:v>14593.208613956411</c:v>
                </c:pt>
                <c:pt idx="31">
                  <c:v>14321.107570124055</c:v>
                </c:pt>
                <c:pt idx="32">
                  <c:v>14054.080049189457</c:v>
                </c:pt>
                <c:pt idx="33">
                  <c:v>13792.031451608889</c:v>
                </c:pt>
                <c:pt idx="34">
                  <c:v>13534.86894171628</c:v>
                </c:pt>
                <c:pt idx="35">
                  <c:v>13282.501414834423</c:v>
                </c:pt>
                <c:pt idx="36">
                  <c:v>13034.839464999437</c:v>
                </c:pt>
                <c:pt idx="37">
                  <c:v>12791.795353286987</c:v>
                </c:pt>
                <c:pt idx="38">
                  <c:v>12553.28297672913</c:v>
                </c:pt>
                <c:pt idx="39">
                  <c:v>12319.217837810729</c:v>
                </c:pt>
                <c:pt idx="40">
                  <c:v>12089.517014534571</c:v>
                </c:pt>
              </c:numCache>
            </c:numRef>
          </c:val>
          <c:extLst>
            <c:ext xmlns:c16="http://schemas.microsoft.com/office/drawing/2014/chart" uri="{C3380CC4-5D6E-409C-BE32-E72D297353CC}">
              <c16:uniqueId val="{00000000-3682-4748-B447-48E13F551E8E}"/>
            </c:ext>
          </c:extLst>
        </c:ser>
        <c:ser>
          <c:idx val="0"/>
          <c:order val="2"/>
          <c:tx>
            <c:strRef>
              <c:f>'Results (Scenario Runs)'!$BL$10</c:f>
              <c:strCache>
                <c:ptCount val="1"/>
                <c:pt idx="0">
                  <c:v>Retirement Income from CPF</c:v>
                </c:pt>
              </c:strCache>
            </c:strRef>
          </c:tx>
          <c:spPr>
            <a:solidFill>
              <a:schemeClr val="accent1"/>
            </a:solidFill>
            <a:ln>
              <a:noFill/>
            </a:ln>
            <a:effectLst/>
          </c:spPr>
          <c:invertIfNegative val="0"/>
          <c:cat>
            <c:numRef>
              <c:f>'Results (Scenario Runs)'!$D$52:$D$92</c:f>
              <c:numCache>
                <c:formatCode>General</c:formatCode>
                <c:ptCount val="41"/>
                <c:pt idx="0">
                  <c:v>65</c:v>
                </c:pt>
                <c:pt idx="1">
                  <c:v>66</c:v>
                </c:pt>
                <c:pt idx="2">
                  <c:v>67</c:v>
                </c:pt>
                <c:pt idx="3">
                  <c:v>68</c:v>
                </c:pt>
                <c:pt idx="4">
                  <c:v>69</c:v>
                </c:pt>
                <c:pt idx="5">
                  <c:v>70</c:v>
                </c:pt>
                <c:pt idx="6">
                  <c:v>71</c:v>
                </c:pt>
                <c:pt idx="7">
                  <c:v>72</c:v>
                </c:pt>
                <c:pt idx="8">
                  <c:v>73</c:v>
                </c:pt>
                <c:pt idx="9">
                  <c:v>74</c:v>
                </c:pt>
                <c:pt idx="10">
                  <c:v>75</c:v>
                </c:pt>
                <c:pt idx="11">
                  <c:v>76</c:v>
                </c:pt>
                <c:pt idx="12">
                  <c:v>77</c:v>
                </c:pt>
                <c:pt idx="13">
                  <c:v>78</c:v>
                </c:pt>
                <c:pt idx="14">
                  <c:v>79</c:v>
                </c:pt>
                <c:pt idx="15">
                  <c:v>80</c:v>
                </c:pt>
                <c:pt idx="16">
                  <c:v>81</c:v>
                </c:pt>
                <c:pt idx="17">
                  <c:v>82</c:v>
                </c:pt>
                <c:pt idx="18">
                  <c:v>83</c:v>
                </c:pt>
                <c:pt idx="19">
                  <c:v>84</c:v>
                </c:pt>
                <c:pt idx="20">
                  <c:v>85</c:v>
                </c:pt>
                <c:pt idx="21">
                  <c:v>86</c:v>
                </c:pt>
                <c:pt idx="22">
                  <c:v>87</c:v>
                </c:pt>
                <c:pt idx="23">
                  <c:v>88</c:v>
                </c:pt>
                <c:pt idx="24">
                  <c:v>89</c:v>
                </c:pt>
                <c:pt idx="25">
                  <c:v>90</c:v>
                </c:pt>
                <c:pt idx="26">
                  <c:v>91</c:v>
                </c:pt>
                <c:pt idx="27">
                  <c:v>92</c:v>
                </c:pt>
                <c:pt idx="28">
                  <c:v>93</c:v>
                </c:pt>
                <c:pt idx="29">
                  <c:v>94</c:v>
                </c:pt>
                <c:pt idx="30">
                  <c:v>95</c:v>
                </c:pt>
                <c:pt idx="31">
                  <c:v>96</c:v>
                </c:pt>
                <c:pt idx="32">
                  <c:v>97</c:v>
                </c:pt>
                <c:pt idx="33">
                  <c:v>98</c:v>
                </c:pt>
                <c:pt idx="34">
                  <c:v>99</c:v>
                </c:pt>
                <c:pt idx="35">
                  <c:v>100</c:v>
                </c:pt>
                <c:pt idx="36">
                  <c:v>101</c:v>
                </c:pt>
                <c:pt idx="37">
                  <c:v>102</c:v>
                </c:pt>
                <c:pt idx="38">
                  <c:v>103</c:v>
                </c:pt>
                <c:pt idx="39">
                  <c:v>104</c:v>
                </c:pt>
                <c:pt idx="40">
                  <c:v>105</c:v>
                </c:pt>
              </c:numCache>
            </c:numRef>
          </c:cat>
          <c:val>
            <c:numRef>
              <c:f>'Results (Scenario Runs)'!$BL$52:$BL$92</c:f>
              <c:numCache>
                <c:formatCode>_-* #,##0_-;\-* #,##0_-;_-* "-"??_-;_-@_-</c:formatCode>
                <c:ptCount val="41"/>
                <c:pt idx="0">
                  <c:v>12732.929052002415</c:v>
                </c:pt>
                <c:pt idx="1">
                  <c:v>13211.510355252609</c:v>
                </c:pt>
                <c:pt idx="2">
                  <c:v>13681.168160208646</c:v>
                </c:pt>
                <c:pt idx="3">
                  <c:v>14142.06885202026</c:v>
                </c:pt>
                <c:pt idx="4">
                  <c:v>14594.375713464433</c:v>
                </c:pt>
                <c:pt idx="5">
                  <c:v>15038.248982791392</c:v>
                </c:pt>
                <c:pt idx="6">
                  <c:v>15473.845910492048</c:v>
                </c:pt>
                <c:pt idx="7">
                  <c:v>15901.320815006915</c:v>
                </c:pt>
                <c:pt idx="8">
                  <c:v>16320.825137396383</c:v>
                </c:pt>
                <c:pt idx="9">
                  <c:v>16732.507494991543</c:v>
                </c:pt>
                <c:pt idx="10">
                  <c:v>17136.513734044689</c:v>
                </c:pt>
                <c:pt idx="11">
                  <c:v>17532.986981398128</c:v>
                </c:pt>
                <c:pt idx="12">
                  <c:v>17922.067695189526</c:v>
                </c:pt>
                <c:pt idx="13">
                  <c:v>18303.893714611899</c:v>
                </c:pt>
                <c:pt idx="14">
                  <c:v>18678.600308745732</c:v>
                </c:pt>
                <c:pt idx="15">
                  <c:v>19046.320224480598</c:v>
                </c:pt>
                <c:pt idx="16">
                  <c:v>19407.183733543276</c:v>
                </c:pt>
                <c:pt idx="17">
                  <c:v>19761.318678648942</c:v>
                </c:pt>
                <c:pt idx="18">
                  <c:v>20108.850518791896</c:v>
                </c:pt>
                <c:pt idx="19">
                  <c:v>20449.902373691752</c:v>
                </c:pt>
                <c:pt idx="20">
                  <c:v>20784.595067410941</c:v>
                </c:pt>
                <c:pt idx="21">
                  <c:v>21113.04717115892</c:v>
                </c:pt>
                <c:pt idx="22">
                  <c:v>21435.375045298257</c:v>
                </c:pt>
                <c:pt idx="23">
                  <c:v>21751.692880567472</c:v>
                </c:pt>
                <c:pt idx="24">
                  <c:v>22062.112738535303</c:v>
                </c:pt>
                <c:pt idx="25">
                  <c:v>22366.74459130059</c:v>
                </c:pt>
                <c:pt idx="26">
                  <c:v>22665.696360452002</c:v>
                </c:pt>
                <c:pt idx="27">
                  <c:v>22959.073955301275</c:v>
                </c:pt>
                <c:pt idx="28">
                  <c:v>23246.981310403607</c:v>
                </c:pt>
                <c:pt idx="29">
                  <c:v>23529.520422378424</c:v>
                </c:pt>
                <c:pt idx="30">
                  <c:v>23806.791386043587</c:v>
                </c:pt>
                <c:pt idx="31">
                  <c:v>24078.892429875945</c:v>
                </c:pt>
                <c:pt idx="32">
                  <c:v>10914.427491887995</c:v>
                </c:pt>
                <c:pt idx="33">
                  <c:v>0</c:v>
                </c:pt>
                <c:pt idx="34">
                  <c:v>0</c:v>
                </c:pt>
                <c:pt idx="35">
                  <c:v>0</c:v>
                </c:pt>
                <c:pt idx="36">
                  <c:v>0</c:v>
                </c:pt>
                <c:pt idx="37">
                  <c:v>0</c:v>
                </c:pt>
                <c:pt idx="38">
                  <c:v>0</c:v>
                </c:pt>
                <c:pt idx="39">
                  <c:v>0</c:v>
                </c:pt>
                <c:pt idx="40">
                  <c:v>0</c:v>
                </c:pt>
              </c:numCache>
            </c:numRef>
          </c:val>
          <c:extLst>
            <c:ext xmlns:c16="http://schemas.microsoft.com/office/drawing/2014/chart" uri="{C3380CC4-5D6E-409C-BE32-E72D297353CC}">
              <c16:uniqueId val="{00000001-3682-4748-B447-48E13F551E8E}"/>
            </c:ext>
          </c:extLst>
        </c:ser>
        <c:dLbls>
          <c:showLegendKey val="0"/>
          <c:showVal val="0"/>
          <c:showCatName val="0"/>
          <c:showSerName val="0"/>
          <c:showPercent val="0"/>
          <c:showBubbleSize val="0"/>
        </c:dLbls>
        <c:gapWidth val="150"/>
        <c:overlap val="100"/>
        <c:axId val="336428623"/>
        <c:axId val="336430063"/>
      </c:barChart>
      <c:lineChart>
        <c:grouping val="standard"/>
        <c:varyColors val="0"/>
        <c:ser>
          <c:idx val="1"/>
          <c:order val="0"/>
          <c:tx>
            <c:strRef>
              <c:f>'Results (Scenario Runs)'!$BN$10</c:f>
              <c:strCache>
                <c:ptCount val="1"/>
                <c:pt idx="0">
                  <c:v>Retirement Income Target</c:v>
                </c:pt>
              </c:strCache>
            </c:strRef>
          </c:tx>
          <c:spPr>
            <a:ln w="28575" cap="rnd">
              <a:solidFill>
                <a:schemeClr val="accent2"/>
              </a:solidFill>
              <a:round/>
            </a:ln>
            <a:effectLst/>
          </c:spPr>
          <c:marker>
            <c:symbol val="none"/>
          </c:marker>
          <c:cat>
            <c:numRef>
              <c:f>'Results (Scenario Runs)'!$D$52:$D$92</c:f>
              <c:numCache>
                <c:formatCode>General</c:formatCode>
                <c:ptCount val="41"/>
                <c:pt idx="0">
                  <c:v>65</c:v>
                </c:pt>
                <c:pt idx="1">
                  <c:v>66</c:v>
                </c:pt>
                <c:pt idx="2">
                  <c:v>67</c:v>
                </c:pt>
                <c:pt idx="3">
                  <c:v>68</c:v>
                </c:pt>
                <c:pt idx="4">
                  <c:v>69</c:v>
                </c:pt>
                <c:pt idx="5">
                  <c:v>70</c:v>
                </c:pt>
                <c:pt idx="6">
                  <c:v>71</c:v>
                </c:pt>
                <c:pt idx="7">
                  <c:v>72</c:v>
                </c:pt>
                <c:pt idx="8">
                  <c:v>73</c:v>
                </c:pt>
                <c:pt idx="9">
                  <c:v>74</c:v>
                </c:pt>
                <c:pt idx="10">
                  <c:v>75</c:v>
                </c:pt>
                <c:pt idx="11">
                  <c:v>76</c:v>
                </c:pt>
                <c:pt idx="12">
                  <c:v>77</c:v>
                </c:pt>
                <c:pt idx="13">
                  <c:v>78</c:v>
                </c:pt>
                <c:pt idx="14">
                  <c:v>79</c:v>
                </c:pt>
                <c:pt idx="15">
                  <c:v>80</c:v>
                </c:pt>
                <c:pt idx="16">
                  <c:v>81</c:v>
                </c:pt>
                <c:pt idx="17">
                  <c:v>82</c:v>
                </c:pt>
                <c:pt idx="18">
                  <c:v>83</c:v>
                </c:pt>
                <c:pt idx="19">
                  <c:v>84</c:v>
                </c:pt>
                <c:pt idx="20">
                  <c:v>85</c:v>
                </c:pt>
                <c:pt idx="21">
                  <c:v>86</c:v>
                </c:pt>
                <c:pt idx="22">
                  <c:v>87</c:v>
                </c:pt>
                <c:pt idx="23">
                  <c:v>88</c:v>
                </c:pt>
                <c:pt idx="24">
                  <c:v>89</c:v>
                </c:pt>
                <c:pt idx="25">
                  <c:v>90</c:v>
                </c:pt>
                <c:pt idx="26">
                  <c:v>91</c:v>
                </c:pt>
                <c:pt idx="27">
                  <c:v>92</c:v>
                </c:pt>
                <c:pt idx="28">
                  <c:v>93</c:v>
                </c:pt>
                <c:pt idx="29">
                  <c:v>94</c:v>
                </c:pt>
                <c:pt idx="30">
                  <c:v>95</c:v>
                </c:pt>
                <c:pt idx="31">
                  <c:v>96</c:v>
                </c:pt>
                <c:pt idx="32">
                  <c:v>97</c:v>
                </c:pt>
                <c:pt idx="33">
                  <c:v>98</c:v>
                </c:pt>
                <c:pt idx="34">
                  <c:v>99</c:v>
                </c:pt>
                <c:pt idx="35">
                  <c:v>100</c:v>
                </c:pt>
                <c:pt idx="36">
                  <c:v>101</c:v>
                </c:pt>
                <c:pt idx="37">
                  <c:v>102</c:v>
                </c:pt>
                <c:pt idx="38">
                  <c:v>103</c:v>
                </c:pt>
                <c:pt idx="39">
                  <c:v>104</c:v>
                </c:pt>
                <c:pt idx="40">
                  <c:v>105</c:v>
                </c:pt>
              </c:numCache>
            </c:numRef>
          </c:cat>
          <c:val>
            <c:numRef>
              <c:f>'Results (Scenario Runs)'!$BN$52:$BN$92</c:f>
              <c:numCache>
                <c:formatCode>_-* #,##0_-;\-* #,##0_-;_-* "-"??_-;_-@_-</c:formatCode>
                <c:ptCount val="41"/>
                <c:pt idx="0">
                  <c:v>38400</c:v>
                </c:pt>
                <c:pt idx="1">
                  <c:v>38400</c:v>
                </c:pt>
                <c:pt idx="2">
                  <c:v>38400</c:v>
                </c:pt>
                <c:pt idx="3">
                  <c:v>38400</c:v>
                </c:pt>
                <c:pt idx="4">
                  <c:v>38400</c:v>
                </c:pt>
                <c:pt idx="5">
                  <c:v>38400</c:v>
                </c:pt>
                <c:pt idx="6">
                  <c:v>38400</c:v>
                </c:pt>
                <c:pt idx="7">
                  <c:v>38400</c:v>
                </c:pt>
                <c:pt idx="8">
                  <c:v>38400</c:v>
                </c:pt>
                <c:pt idx="9">
                  <c:v>38400</c:v>
                </c:pt>
                <c:pt idx="10">
                  <c:v>38400</c:v>
                </c:pt>
                <c:pt idx="11">
                  <c:v>38400</c:v>
                </c:pt>
                <c:pt idx="12">
                  <c:v>38400</c:v>
                </c:pt>
                <c:pt idx="13">
                  <c:v>38400</c:v>
                </c:pt>
                <c:pt idx="14">
                  <c:v>38400</c:v>
                </c:pt>
                <c:pt idx="15">
                  <c:v>38400</c:v>
                </c:pt>
                <c:pt idx="16">
                  <c:v>38400</c:v>
                </c:pt>
                <c:pt idx="17">
                  <c:v>38400</c:v>
                </c:pt>
                <c:pt idx="18">
                  <c:v>38400</c:v>
                </c:pt>
                <c:pt idx="19">
                  <c:v>38400</c:v>
                </c:pt>
                <c:pt idx="20">
                  <c:v>38400</c:v>
                </c:pt>
                <c:pt idx="21">
                  <c:v>38400</c:v>
                </c:pt>
                <c:pt idx="22">
                  <c:v>38400</c:v>
                </c:pt>
                <c:pt idx="23">
                  <c:v>38400</c:v>
                </c:pt>
                <c:pt idx="24">
                  <c:v>38400</c:v>
                </c:pt>
                <c:pt idx="25">
                  <c:v>38400</c:v>
                </c:pt>
                <c:pt idx="26">
                  <c:v>38400</c:v>
                </c:pt>
                <c:pt idx="27">
                  <c:v>38400</c:v>
                </c:pt>
                <c:pt idx="28">
                  <c:v>38400</c:v>
                </c:pt>
                <c:pt idx="29">
                  <c:v>38400.000000000007</c:v>
                </c:pt>
                <c:pt idx="30">
                  <c:v>38400</c:v>
                </c:pt>
                <c:pt idx="31">
                  <c:v>38400</c:v>
                </c:pt>
                <c:pt idx="32">
                  <c:v>38400</c:v>
                </c:pt>
                <c:pt idx="33">
                  <c:v>38400</c:v>
                </c:pt>
                <c:pt idx="34">
                  <c:v>38400</c:v>
                </c:pt>
                <c:pt idx="35">
                  <c:v>38400</c:v>
                </c:pt>
                <c:pt idx="36">
                  <c:v>38400</c:v>
                </c:pt>
                <c:pt idx="37">
                  <c:v>38400</c:v>
                </c:pt>
                <c:pt idx="38">
                  <c:v>38400</c:v>
                </c:pt>
                <c:pt idx="39">
                  <c:v>38400</c:v>
                </c:pt>
                <c:pt idx="40">
                  <c:v>38400</c:v>
                </c:pt>
              </c:numCache>
            </c:numRef>
          </c:val>
          <c:smooth val="0"/>
          <c:extLst>
            <c:ext xmlns:c16="http://schemas.microsoft.com/office/drawing/2014/chart" uri="{C3380CC4-5D6E-409C-BE32-E72D297353CC}">
              <c16:uniqueId val="{00000002-3682-4748-B447-48E13F551E8E}"/>
            </c:ext>
          </c:extLst>
        </c:ser>
        <c:dLbls>
          <c:showLegendKey val="0"/>
          <c:showVal val="0"/>
          <c:showCatName val="0"/>
          <c:showSerName val="0"/>
          <c:showPercent val="0"/>
          <c:showBubbleSize val="0"/>
        </c:dLbls>
        <c:marker val="1"/>
        <c:smooth val="0"/>
        <c:axId val="336428623"/>
        <c:axId val="336430063"/>
      </c:lineChart>
      <c:catAx>
        <c:axId val="33642862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336430063"/>
        <c:crosses val="autoZero"/>
        <c:auto val="1"/>
        <c:lblAlgn val="ctr"/>
        <c:lblOffset val="100"/>
        <c:tickLblSkip val="5"/>
        <c:noMultiLvlLbl val="0"/>
      </c:catAx>
      <c:valAx>
        <c:axId val="336430063"/>
        <c:scaling>
          <c:orientation val="minMax"/>
          <c:max val="4000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336428623"/>
        <c:crosses val="autoZero"/>
        <c:crossBetween val="between"/>
        <c:majorUnit val="5000"/>
      </c:valAx>
      <c:spPr>
        <a:noFill/>
        <a:ln>
          <a:noFill/>
        </a:ln>
        <a:effectLst/>
      </c:spPr>
    </c:plotArea>
    <c:legend>
      <c:legendPos val="b"/>
      <c:layout>
        <c:manualLayout>
          <c:xMode val="edge"/>
          <c:yMode val="edge"/>
          <c:x val="5.173263888888887E-3"/>
          <c:y val="0.77990227576974569"/>
          <c:w val="0.99482673611111117"/>
          <c:h val="0.1945957161981258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1"/>
          <c:order val="0"/>
          <c:tx>
            <c:strRef>
              <c:f>Projection!$DP$29</c:f>
              <c:strCache>
                <c:ptCount val="1"/>
                <c:pt idx="0">
                  <c:v>Age Pension</c:v>
                </c:pt>
              </c:strCache>
            </c:strRef>
          </c:tx>
          <c:spPr>
            <a:solidFill>
              <a:schemeClr val="accent1">
                <a:lumMod val="20000"/>
                <a:lumOff val="80000"/>
              </a:schemeClr>
            </a:solidFill>
            <a:ln>
              <a:noFill/>
            </a:ln>
            <a:effectLst/>
          </c:spPr>
          <c:invertIfNegative val="0"/>
          <c:cat>
            <c:numRef>
              <c:f>Projection!$C$71:$C$121</c:f>
              <c:numCache>
                <c:formatCode>General</c:formatCode>
                <c:ptCount val="51"/>
                <c:pt idx="0">
                  <c:v>65</c:v>
                </c:pt>
                <c:pt idx="1">
                  <c:v>66</c:v>
                </c:pt>
                <c:pt idx="2">
                  <c:v>67</c:v>
                </c:pt>
                <c:pt idx="3">
                  <c:v>68</c:v>
                </c:pt>
                <c:pt idx="4">
                  <c:v>69</c:v>
                </c:pt>
                <c:pt idx="5">
                  <c:v>70</c:v>
                </c:pt>
                <c:pt idx="6">
                  <c:v>71</c:v>
                </c:pt>
                <c:pt idx="7">
                  <c:v>72</c:v>
                </c:pt>
                <c:pt idx="8">
                  <c:v>73</c:v>
                </c:pt>
                <c:pt idx="9">
                  <c:v>74</c:v>
                </c:pt>
                <c:pt idx="10">
                  <c:v>75</c:v>
                </c:pt>
                <c:pt idx="11">
                  <c:v>76</c:v>
                </c:pt>
                <c:pt idx="12">
                  <c:v>77</c:v>
                </c:pt>
                <c:pt idx="13">
                  <c:v>78</c:v>
                </c:pt>
                <c:pt idx="14">
                  <c:v>79</c:v>
                </c:pt>
                <c:pt idx="15">
                  <c:v>80</c:v>
                </c:pt>
                <c:pt idx="16">
                  <c:v>81</c:v>
                </c:pt>
                <c:pt idx="17">
                  <c:v>82</c:v>
                </c:pt>
                <c:pt idx="18">
                  <c:v>83</c:v>
                </c:pt>
                <c:pt idx="19">
                  <c:v>84</c:v>
                </c:pt>
                <c:pt idx="20">
                  <c:v>85</c:v>
                </c:pt>
                <c:pt idx="21">
                  <c:v>86</c:v>
                </c:pt>
                <c:pt idx="22">
                  <c:v>87</c:v>
                </c:pt>
                <c:pt idx="23">
                  <c:v>88</c:v>
                </c:pt>
                <c:pt idx="24">
                  <c:v>89</c:v>
                </c:pt>
                <c:pt idx="25">
                  <c:v>90</c:v>
                </c:pt>
                <c:pt idx="26">
                  <c:v>91</c:v>
                </c:pt>
                <c:pt idx="27">
                  <c:v>92</c:v>
                </c:pt>
                <c:pt idx="28">
                  <c:v>93</c:v>
                </c:pt>
                <c:pt idx="29">
                  <c:v>94</c:v>
                </c:pt>
                <c:pt idx="30">
                  <c:v>95</c:v>
                </c:pt>
                <c:pt idx="31">
                  <c:v>96</c:v>
                </c:pt>
                <c:pt idx="32">
                  <c:v>97</c:v>
                </c:pt>
                <c:pt idx="33">
                  <c:v>98</c:v>
                </c:pt>
                <c:pt idx="34">
                  <c:v>99</c:v>
                </c:pt>
                <c:pt idx="35">
                  <c:v>100</c:v>
                </c:pt>
                <c:pt idx="36">
                  <c:v>101</c:v>
                </c:pt>
                <c:pt idx="37">
                  <c:v>102</c:v>
                </c:pt>
                <c:pt idx="38">
                  <c:v>103</c:v>
                </c:pt>
                <c:pt idx="39">
                  <c:v>104</c:v>
                </c:pt>
                <c:pt idx="40">
                  <c:v>105</c:v>
                </c:pt>
                <c:pt idx="41">
                  <c:v>106</c:v>
                </c:pt>
                <c:pt idx="42">
                  <c:v>107</c:v>
                </c:pt>
                <c:pt idx="43">
                  <c:v>108</c:v>
                </c:pt>
                <c:pt idx="44">
                  <c:v>109</c:v>
                </c:pt>
                <c:pt idx="45">
                  <c:v>110</c:v>
                </c:pt>
                <c:pt idx="46">
                  <c:v>111</c:v>
                </c:pt>
                <c:pt idx="47">
                  <c:v>112</c:v>
                </c:pt>
                <c:pt idx="48">
                  <c:v>113</c:v>
                </c:pt>
                <c:pt idx="49">
                  <c:v>114</c:v>
                </c:pt>
                <c:pt idx="50">
                  <c:v>115</c:v>
                </c:pt>
              </c:numCache>
            </c:numRef>
          </c:cat>
          <c:val>
            <c:numRef>
              <c:f>Projection!$DP$71:$DP$111</c:f>
              <c:numCache>
                <c:formatCode>#,##0</c:formatCode>
                <c:ptCount val="41"/>
                <c:pt idx="0">
                  <c:v>0</c:v>
                </c:pt>
                <c:pt idx="1">
                  <c:v>0</c:v>
                </c:pt>
                <c:pt idx="2">
                  <c:v>0</c:v>
                </c:pt>
                <c:pt idx="3">
                  <c:v>0</c:v>
                </c:pt>
                <c:pt idx="4">
                  <c:v>0</c:v>
                </c:pt>
                <c:pt idx="5">
                  <c:v>0</c:v>
                </c:pt>
                <c:pt idx="6">
                  <c:v>2685.8138086727513</c:v>
                </c:pt>
                <c:pt idx="7">
                  <c:v>5386.4674338230579</c:v>
                </c:pt>
                <c:pt idx="8">
                  <c:v>7939.6390231998948</c:v>
                </c:pt>
                <c:pt idx="9">
                  <c:v>10353.382534805645</c:v>
                </c:pt>
                <c:pt idx="10">
                  <c:v>12635.312101960541</c:v>
                </c:pt>
                <c:pt idx="11">
                  <c:v>14792.626052021298</c:v>
                </c:pt>
                <c:pt idx="12">
                  <c:v>16832.129613443365</c:v>
                </c:pt>
                <c:pt idx="13">
                  <c:v>18760.256382816064</c:v>
                </c:pt>
                <c:pt idx="14">
                  <c:v>20583.088619588139</c:v>
                </c:pt>
                <c:pt idx="15">
                  <c:v>22306.376432503333</c:v>
                </c:pt>
                <c:pt idx="16">
                  <c:v>23500.102909802041</c:v>
                </c:pt>
                <c:pt idx="17">
                  <c:v>23535.199999999997</c:v>
                </c:pt>
                <c:pt idx="18">
                  <c:v>23535.200000000001</c:v>
                </c:pt>
                <c:pt idx="19">
                  <c:v>23535.199999999997</c:v>
                </c:pt>
                <c:pt idx="20">
                  <c:v>23535.200000000001</c:v>
                </c:pt>
                <c:pt idx="21">
                  <c:v>23535.199999999997</c:v>
                </c:pt>
                <c:pt idx="22">
                  <c:v>23535.200000000001</c:v>
                </c:pt>
                <c:pt idx="23">
                  <c:v>23535.199999999997</c:v>
                </c:pt>
                <c:pt idx="24">
                  <c:v>23535.199999999997</c:v>
                </c:pt>
                <c:pt idx="25">
                  <c:v>23535.199999999997</c:v>
                </c:pt>
                <c:pt idx="26">
                  <c:v>23535.200000000001</c:v>
                </c:pt>
                <c:pt idx="27">
                  <c:v>23535.200000000004</c:v>
                </c:pt>
                <c:pt idx="28">
                  <c:v>23535.199999999997</c:v>
                </c:pt>
                <c:pt idx="29">
                  <c:v>23535.200000000001</c:v>
                </c:pt>
                <c:pt idx="30">
                  <c:v>23535.200000000001</c:v>
                </c:pt>
                <c:pt idx="31">
                  <c:v>23535.200000000001</c:v>
                </c:pt>
                <c:pt idx="32">
                  <c:v>23535.199999999993</c:v>
                </c:pt>
                <c:pt idx="33">
                  <c:v>23535.200000000001</c:v>
                </c:pt>
                <c:pt idx="34">
                  <c:v>23535.200000000001</c:v>
                </c:pt>
                <c:pt idx="35">
                  <c:v>23535.200000000001</c:v>
                </c:pt>
                <c:pt idx="36">
                  <c:v>23535.200000000001</c:v>
                </c:pt>
                <c:pt idx="37">
                  <c:v>23535.200000000001</c:v>
                </c:pt>
                <c:pt idx="38">
                  <c:v>23535.200000000001</c:v>
                </c:pt>
                <c:pt idx="39">
                  <c:v>23535.199999999997</c:v>
                </c:pt>
                <c:pt idx="40">
                  <c:v>23535.200000000004</c:v>
                </c:pt>
              </c:numCache>
            </c:numRef>
          </c:val>
          <c:extLst>
            <c:ext xmlns:c16="http://schemas.microsoft.com/office/drawing/2014/chart" uri="{C3380CC4-5D6E-409C-BE32-E72D297353CC}">
              <c16:uniqueId val="{00000000-7CB1-4464-89C4-697EE68C4171}"/>
            </c:ext>
          </c:extLst>
        </c:ser>
        <c:ser>
          <c:idx val="0"/>
          <c:order val="1"/>
          <c:tx>
            <c:strRef>
              <c:f>Projection!$DO$29</c:f>
              <c:strCache>
                <c:ptCount val="1"/>
                <c:pt idx="0">
                  <c:v>Superannuation</c:v>
                </c:pt>
              </c:strCache>
            </c:strRef>
          </c:tx>
          <c:spPr>
            <a:solidFill>
              <a:schemeClr val="accent1"/>
            </a:solidFill>
            <a:ln>
              <a:noFill/>
            </a:ln>
            <a:effectLst/>
          </c:spPr>
          <c:invertIfNegative val="0"/>
          <c:cat>
            <c:numRef>
              <c:f>Projection!$C$71:$C$121</c:f>
              <c:numCache>
                <c:formatCode>General</c:formatCode>
                <c:ptCount val="51"/>
                <c:pt idx="0">
                  <c:v>65</c:v>
                </c:pt>
                <c:pt idx="1">
                  <c:v>66</c:v>
                </c:pt>
                <c:pt idx="2">
                  <c:v>67</c:v>
                </c:pt>
                <c:pt idx="3">
                  <c:v>68</c:v>
                </c:pt>
                <c:pt idx="4">
                  <c:v>69</c:v>
                </c:pt>
                <c:pt idx="5">
                  <c:v>70</c:v>
                </c:pt>
                <c:pt idx="6">
                  <c:v>71</c:v>
                </c:pt>
                <c:pt idx="7">
                  <c:v>72</c:v>
                </c:pt>
                <c:pt idx="8">
                  <c:v>73</c:v>
                </c:pt>
                <c:pt idx="9">
                  <c:v>74</c:v>
                </c:pt>
                <c:pt idx="10">
                  <c:v>75</c:v>
                </c:pt>
                <c:pt idx="11">
                  <c:v>76</c:v>
                </c:pt>
                <c:pt idx="12">
                  <c:v>77</c:v>
                </c:pt>
                <c:pt idx="13">
                  <c:v>78</c:v>
                </c:pt>
                <c:pt idx="14">
                  <c:v>79</c:v>
                </c:pt>
                <c:pt idx="15">
                  <c:v>80</c:v>
                </c:pt>
                <c:pt idx="16">
                  <c:v>81</c:v>
                </c:pt>
                <c:pt idx="17">
                  <c:v>82</c:v>
                </c:pt>
                <c:pt idx="18">
                  <c:v>83</c:v>
                </c:pt>
                <c:pt idx="19">
                  <c:v>84</c:v>
                </c:pt>
                <c:pt idx="20">
                  <c:v>85</c:v>
                </c:pt>
                <c:pt idx="21">
                  <c:v>86</c:v>
                </c:pt>
                <c:pt idx="22">
                  <c:v>87</c:v>
                </c:pt>
                <c:pt idx="23">
                  <c:v>88</c:v>
                </c:pt>
                <c:pt idx="24">
                  <c:v>89</c:v>
                </c:pt>
                <c:pt idx="25">
                  <c:v>90</c:v>
                </c:pt>
                <c:pt idx="26">
                  <c:v>91</c:v>
                </c:pt>
                <c:pt idx="27">
                  <c:v>92</c:v>
                </c:pt>
                <c:pt idx="28">
                  <c:v>93</c:v>
                </c:pt>
                <c:pt idx="29">
                  <c:v>94</c:v>
                </c:pt>
                <c:pt idx="30">
                  <c:v>95</c:v>
                </c:pt>
                <c:pt idx="31">
                  <c:v>96</c:v>
                </c:pt>
                <c:pt idx="32">
                  <c:v>97</c:v>
                </c:pt>
                <c:pt idx="33">
                  <c:v>98</c:v>
                </c:pt>
                <c:pt idx="34">
                  <c:v>99</c:v>
                </c:pt>
                <c:pt idx="35">
                  <c:v>100</c:v>
                </c:pt>
                <c:pt idx="36">
                  <c:v>101</c:v>
                </c:pt>
                <c:pt idx="37">
                  <c:v>102</c:v>
                </c:pt>
                <c:pt idx="38">
                  <c:v>103</c:v>
                </c:pt>
                <c:pt idx="39">
                  <c:v>104</c:v>
                </c:pt>
                <c:pt idx="40">
                  <c:v>105</c:v>
                </c:pt>
                <c:pt idx="41">
                  <c:v>106</c:v>
                </c:pt>
                <c:pt idx="42">
                  <c:v>107</c:v>
                </c:pt>
                <c:pt idx="43">
                  <c:v>108</c:v>
                </c:pt>
                <c:pt idx="44">
                  <c:v>109</c:v>
                </c:pt>
                <c:pt idx="45">
                  <c:v>110</c:v>
                </c:pt>
                <c:pt idx="46">
                  <c:v>111</c:v>
                </c:pt>
                <c:pt idx="47">
                  <c:v>112</c:v>
                </c:pt>
                <c:pt idx="48">
                  <c:v>113</c:v>
                </c:pt>
                <c:pt idx="49">
                  <c:v>114</c:v>
                </c:pt>
                <c:pt idx="50">
                  <c:v>115</c:v>
                </c:pt>
              </c:numCache>
            </c:numRef>
          </c:cat>
          <c:val>
            <c:numRef>
              <c:f>Projection!$DO$71:$DO$111</c:f>
              <c:numCache>
                <c:formatCode>#,##0</c:formatCode>
                <c:ptCount val="41"/>
                <c:pt idx="0">
                  <c:v>48000</c:v>
                </c:pt>
                <c:pt idx="1">
                  <c:v>48000.000000000007</c:v>
                </c:pt>
                <c:pt idx="2">
                  <c:v>48000.000000000007</c:v>
                </c:pt>
                <c:pt idx="3">
                  <c:v>48000</c:v>
                </c:pt>
                <c:pt idx="4">
                  <c:v>48000</c:v>
                </c:pt>
                <c:pt idx="5">
                  <c:v>48000</c:v>
                </c:pt>
                <c:pt idx="6">
                  <c:v>45314.186191327244</c:v>
                </c:pt>
                <c:pt idx="7">
                  <c:v>42613.532566176938</c:v>
                </c:pt>
                <c:pt idx="8">
                  <c:v>40060.360976800104</c:v>
                </c:pt>
                <c:pt idx="9">
                  <c:v>37646.617465194351</c:v>
                </c:pt>
                <c:pt idx="10">
                  <c:v>35364.687898039469</c:v>
                </c:pt>
                <c:pt idx="11">
                  <c:v>33207.373947978696</c:v>
                </c:pt>
                <c:pt idx="12">
                  <c:v>31167.870386556635</c:v>
                </c:pt>
                <c:pt idx="13">
                  <c:v>29239.743617183936</c:v>
                </c:pt>
                <c:pt idx="14">
                  <c:v>27416.911380411861</c:v>
                </c:pt>
                <c:pt idx="15">
                  <c:v>25693.623567496667</c:v>
                </c:pt>
                <c:pt idx="16">
                  <c:v>24499.897090197963</c:v>
                </c:pt>
                <c:pt idx="17">
                  <c:v>24464.800000000007</c:v>
                </c:pt>
                <c:pt idx="18">
                  <c:v>24464.800000000003</c:v>
                </c:pt>
                <c:pt idx="19">
                  <c:v>24464.799999999999</c:v>
                </c:pt>
                <c:pt idx="20">
                  <c:v>24464.800000000003</c:v>
                </c:pt>
                <c:pt idx="21">
                  <c:v>24464.800000000003</c:v>
                </c:pt>
                <c:pt idx="22">
                  <c:v>24464.800000000003</c:v>
                </c:pt>
                <c:pt idx="23">
                  <c:v>24464.800000000003</c:v>
                </c:pt>
                <c:pt idx="24">
                  <c:v>12021.538893733992</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numCache>
            </c:numRef>
          </c:val>
          <c:extLst>
            <c:ext xmlns:c16="http://schemas.microsoft.com/office/drawing/2014/chart" uri="{C3380CC4-5D6E-409C-BE32-E72D297353CC}">
              <c16:uniqueId val="{00000001-7CB1-4464-89C4-697EE68C4171}"/>
            </c:ext>
          </c:extLst>
        </c:ser>
        <c:dLbls>
          <c:showLegendKey val="0"/>
          <c:showVal val="0"/>
          <c:showCatName val="0"/>
          <c:showSerName val="0"/>
          <c:showPercent val="0"/>
          <c:showBubbleSize val="0"/>
        </c:dLbls>
        <c:gapWidth val="75"/>
        <c:overlap val="100"/>
        <c:axId val="203387120"/>
        <c:axId val="203386640"/>
      </c:barChart>
      <c:lineChart>
        <c:grouping val="standard"/>
        <c:varyColors val="0"/>
        <c:ser>
          <c:idx val="2"/>
          <c:order val="2"/>
          <c:tx>
            <c:strRef>
              <c:f>Projection!$DQ$29</c:f>
              <c:strCache>
                <c:ptCount val="1"/>
                <c:pt idx="0">
                  <c:v>Retirement Income Target </c:v>
                </c:pt>
              </c:strCache>
            </c:strRef>
          </c:tx>
          <c:spPr>
            <a:ln w="28575" cap="rnd">
              <a:solidFill>
                <a:schemeClr val="accent3"/>
              </a:solidFill>
              <a:round/>
            </a:ln>
            <a:effectLst/>
          </c:spPr>
          <c:marker>
            <c:symbol val="none"/>
          </c:marker>
          <c:val>
            <c:numRef>
              <c:f>Projection!$DQ$71:$DQ$111</c:f>
              <c:numCache>
                <c:formatCode>#,##0</c:formatCode>
                <c:ptCount val="41"/>
                <c:pt idx="0">
                  <c:v>48000</c:v>
                </c:pt>
                <c:pt idx="1">
                  <c:v>48000.000000000007</c:v>
                </c:pt>
                <c:pt idx="2">
                  <c:v>48000.000000000007</c:v>
                </c:pt>
                <c:pt idx="3">
                  <c:v>48000</c:v>
                </c:pt>
                <c:pt idx="4">
                  <c:v>48000</c:v>
                </c:pt>
                <c:pt idx="5">
                  <c:v>48000</c:v>
                </c:pt>
                <c:pt idx="6">
                  <c:v>48000</c:v>
                </c:pt>
                <c:pt idx="7">
                  <c:v>47999.999999999993</c:v>
                </c:pt>
                <c:pt idx="8">
                  <c:v>48000</c:v>
                </c:pt>
                <c:pt idx="9">
                  <c:v>47999.999999999993</c:v>
                </c:pt>
                <c:pt idx="10">
                  <c:v>48000.000000000007</c:v>
                </c:pt>
                <c:pt idx="11">
                  <c:v>48000</c:v>
                </c:pt>
                <c:pt idx="12">
                  <c:v>48000</c:v>
                </c:pt>
                <c:pt idx="13">
                  <c:v>48000</c:v>
                </c:pt>
                <c:pt idx="14">
                  <c:v>48000</c:v>
                </c:pt>
                <c:pt idx="15">
                  <c:v>48000</c:v>
                </c:pt>
                <c:pt idx="16">
                  <c:v>48000</c:v>
                </c:pt>
                <c:pt idx="17">
                  <c:v>48000</c:v>
                </c:pt>
                <c:pt idx="18">
                  <c:v>48000</c:v>
                </c:pt>
                <c:pt idx="19">
                  <c:v>48000</c:v>
                </c:pt>
                <c:pt idx="20">
                  <c:v>48000</c:v>
                </c:pt>
                <c:pt idx="21">
                  <c:v>48000</c:v>
                </c:pt>
                <c:pt idx="22">
                  <c:v>48000</c:v>
                </c:pt>
                <c:pt idx="23">
                  <c:v>48000</c:v>
                </c:pt>
                <c:pt idx="24">
                  <c:v>48000</c:v>
                </c:pt>
                <c:pt idx="25">
                  <c:v>48000</c:v>
                </c:pt>
                <c:pt idx="26">
                  <c:v>48000</c:v>
                </c:pt>
                <c:pt idx="27">
                  <c:v>48000</c:v>
                </c:pt>
                <c:pt idx="28">
                  <c:v>48000</c:v>
                </c:pt>
                <c:pt idx="29">
                  <c:v>47999.999999999993</c:v>
                </c:pt>
                <c:pt idx="30">
                  <c:v>48000</c:v>
                </c:pt>
                <c:pt idx="31">
                  <c:v>48000.000000000007</c:v>
                </c:pt>
                <c:pt idx="32">
                  <c:v>48000.000000000007</c:v>
                </c:pt>
                <c:pt idx="33">
                  <c:v>48000</c:v>
                </c:pt>
                <c:pt idx="34">
                  <c:v>48000</c:v>
                </c:pt>
                <c:pt idx="35">
                  <c:v>48000</c:v>
                </c:pt>
                <c:pt idx="36">
                  <c:v>48000</c:v>
                </c:pt>
                <c:pt idx="37">
                  <c:v>48000</c:v>
                </c:pt>
                <c:pt idx="38">
                  <c:v>48000</c:v>
                </c:pt>
                <c:pt idx="39">
                  <c:v>47999.999999999993</c:v>
                </c:pt>
                <c:pt idx="40">
                  <c:v>48000</c:v>
                </c:pt>
              </c:numCache>
            </c:numRef>
          </c:val>
          <c:smooth val="0"/>
          <c:extLst>
            <c:ext xmlns:c16="http://schemas.microsoft.com/office/drawing/2014/chart" uri="{C3380CC4-5D6E-409C-BE32-E72D297353CC}">
              <c16:uniqueId val="{00000002-7CB1-4464-89C4-697EE68C4171}"/>
            </c:ext>
          </c:extLst>
        </c:ser>
        <c:dLbls>
          <c:showLegendKey val="0"/>
          <c:showVal val="0"/>
          <c:showCatName val="0"/>
          <c:showSerName val="0"/>
          <c:showPercent val="0"/>
          <c:showBubbleSize val="0"/>
        </c:dLbls>
        <c:marker val="1"/>
        <c:smooth val="0"/>
        <c:axId val="203387120"/>
        <c:axId val="203386640"/>
      </c:lineChart>
      <c:catAx>
        <c:axId val="2033871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203386640"/>
        <c:crosses val="autoZero"/>
        <c:auto val="1"/>
        <c:lblAlgn val="ctr"/>
        <c:lblOffset val="100"/>
        <c:tickLblSkip val="5"/>
        <c:noMultiLvlLbl val="0"/>
      </c:catAx>
      <c:valAx>
        <c:axId val="203386640"/>
        <c:scaling>
          <c:orientation val="minMax"/>
          <c:max val="5000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203387120"/>
        <c:crosses val="autoZero"/>
        <c:crossBetween val="between"/>
        <c:majorUnit val="5000"/>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AU"/>
              <a:t>Probablity of Sufficient Account Balance </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Sheet1!$E$3</c:f>
              <c:strCache>
                <c:ptCount val="1"/>
                <c:pt idx="0">
                  <c:v>Australia</c:v>
                </c:pt>
              </c:strCache>
            </c:strRef>
          </c:tx>
          <c:spPr>
            <a:solidFill>
              <a:schemeClr val="accent1"/>
            </a:solidFill>
            <a:ln>
              <a:noFill/>
            </a:ln>
            <a:effectLst/>
          </c:spPr>
          <c:invertIfNegative val="0"/>
          <c:cat>
            <c:numRef>
              <c:f>Sheet1!$D$5:$D$11</c:f>
              <c:numCache>
                <c:formatCode>General</c:formatCode>
                <c:ptCount val="7"/>
                <c:pt idx="0">
                  <c:v>80</c:v>
                </c:pt>
                <c:pt idx="1">
                  <c:v>85</c:v>
                </c:pt>
                <c:pt idx="2">
                  <c:v>90</c:v>
                </c:pt>
                <c:pt idx="3">
                  <c:v>95</c:v>
                </c:pt>
                <c:pt idx="4">
                  <c:v>100</c:v>
                </c:pt>
                <c:pt idx="5">
                  <c:v>105</c:v>
                </c:pt>
                <c:pt idx="6">
                  <c:v>110</c:v>
                </c:pt>
              </c:numCache>
            </c:numRef>
          </c:cat>
          <c:val>
            <c:numRef>
              <c:f>Sheet1!$E$5:$E$11</c:f>
              <c:numCache>
                <c:formatCode>0%</c:formatCode>
                <c:ptCount val="7"/>
                <c:pt idx="0">
                  <c:v>0.99509999999999998</c:v>
                </c:pt>
                <c:pt idx="1">
                  <c:v>0.74580000000000002</c:v>
                </c:pt>
                <c:pt idx="2">
                  <c:v>0.21929999999999999</c:v>
                </c:pt>
                <c:pt idx="3">
                  <c:v>3.9699999999999999E-2</c:v>
                </c:pt>
                <c:pt idx="4">
                  <c:v>5.8999999999999999E-3</c:v>
                </c:pt>
                <c:pt idx="5">
                  <c:v>5.9999999999999995E-4</c:v>
                </c:pt>
              </c:numCache>
            </c:numRef>
          </c:val>
          <c:extLst>
            <c:ext xmlns:c16="http://schemas.microsoft.com/office/drawing/2014/chart" uri="{C3380CC4-5D6E-409C-BE32-E72D297353CC}">
              <c16:uniqueId val="{00000000-DF19-4414-9479-103D9BA9E342}"/>
            </c:ext>
          </c:extLst>
        </c:ser>
        <c:ser>
          <c:idx val="1"/>
          <c:order val="1"/>
          <c:tx>
            <c:strRef>
              <c:f>Sheet1!$F$3</c:f>
              <c:strCache>
                <c:ptCount val="1"/>
                <c:pt idx="0">
                  <c:v>Singapore</c:v>
                </c:pt>
              </c:strCache>
            </c:strRef>
          </c:tx>
          <c:spPr>
            <a:solidFill>
              <a:schemeClr val="accent1">
                <a:lumMod val="20000"/>
                <a:lumOff val="80000"/>
              </a:schemeClr>
            </a:solidFill>
            <a:ln>
              <a:noFill/>
            </a:ln>
            <a:effectLst/>
          </c:spPr>
          <c:invertIfNegative val="0"/>
          <c:trendline>
            <c:spPr>
              <a:ln w="19050" cap="rnd">
                <a:solidFill>
                  <a:schemeClr val="accent2"/>
                </a:solidFill>
                <a:prstDash val="sysDot"/>
              </a:ln>
              <a:effectLst/>
            </c:spPr>
            <c:trendlineType val="linear"/>
            <c:dispRSqr val="0"/>
            <c:dispEq val="0"/>
          </c:trendline>
          <c:cat>
            <c:numRef>
              <c:f>Sheet1!$D$5:$D$11</c:f>
              <c:numCache>
                <c:formatCode>General</c:formatCode>
                <c:ptCount val="7"/>
                <c:pt idx="0">
                  <c:v>80</c:v>
                </c:pt>
                <c:pt idx="1">
                  <c:v>85</c:v>
                </c:pt>
                <c:pt idx="2">
                  <c:v>90</c:v>
                </c:pt>
                <c:pt idx="3">
                  <c:v>95</c:v>
                </c:pt>
                <c:pt idx="4">
                  <c:v>100</c:v>
                </c:pt>
                <c:pt idx="5">
                  <c:v>105</c:v>
                </c:pt>
                <c:pt idx="6">
                  <c:v>110</c:v>
                </c:pt>
              </c:numCache>
            </c:numRef>
          </c:cat>
          <c:val>
            <c:numRef>
              <c:f>Sheet1!$F$5:$F$11</c:f>
              <c:numCache>
                <c:formatCode>0%</c:formatCode>
                <c:ptCount val="7"/>
                <c:pt idx="0">
                  <c:v>0.99229999999999996</c:v>
                </c:pt>
                <c:pt idx="1">
                  <c:v>0.90949999999999998</c:v>
                </c:pt>
                <c:pt idx="2">
                  <c:v>0.70109999999999995</c:v>
                </c:pt>
                <c:pt idx="3">
                  <c:v>0.46579999999999999</c:v>
                </c:pt>
                <c:pt idx="4">
                  <c:v>0.27960000000000002</c:v>
                </c:pt>
                <c:pt idx="5">
                  <c:v>0.1651</c:v>
                </c:pt>
                <c:pt idx="6">
                  <c:v>9.6000000000000002E-2</c:v>
                </c:pt>
              </c:numCache>
            </c:numRef>
          </c:val>
          <c:extLst>
            <c:ext xmlns:c16="http://schemas.microsoft.com/office/drawing/2014/chart" uri="{C3380CC4-5D6E-409C-BE32-E72D297353CC}">
              <c16:uniqueId val="{00000002-DF19-4414-9479-103D9BA9E342}"/>
            </c:ext>
          </c:extLst>
        </c:ser>
        <c:dLbls>
          <c:showLegendKey val="0"/>
          <c:showVal val="0"/>
          <c:showCatName val="0"/>
          <c:showSerName val="0"/>
          <c:showPercent val="0"/>
          <c:showBubbleSize val="0"/>
        </c:dLbls>
        <c:gapWidth val="219"/>
        <c:overlap val="-27"/>
        <c:axId val="1240725263"/>
        <c:axId val="1240725743"/>
        <c:extLst>
          <c:ext xmlns:c15="http://schemas.microsoft.com/office/drawing/2012/chart" uri="{02D57815-91ED-43cb-92C2-25804820EDAC}">
            <c15:filteredBarSeries>
              <c15:ser>
                <c:idx val="2"/>
                <c:order val="2"/>
                <c:tx>
                  <c:strRef>
                    <c:extLst>
                      <c:ext uri="{02D57815-91ED-43cb-92C2-25804820EDAC}">
                        <c15:formulaRef>
                          <c15:sqref>Sheet1!$G$3</c15:sqref>
                        </c15:formulaRef>
                      </c:ext>
                    </c:extLst>
                    <c:strCache>
                      <c:ptCount val="1"/>
                      <c:pt idx="0">
                        <c:v>Australia with annuity</c:v>
                      </c:pt>
                    </c:strCache>
                  </c:strRef>
                </c:tx>
                <c:spPr>
                  <a:solidFill>
                    <a:schemeClr val="accent3"/>
                  </a:solidFill>
                  <a:ln>
                    <a:noFill/>
                  </a:ln>
                  <a:effectLst/>
                </c:spPr>
                <c:invertIfNegative val="0"/>
                <c:cat>
                  <c:numRef>
                    <c:extLst>
                      <c:ext uri="{02D57815-91ED-43cb-92C2-25804820EDAC}">
                        <c15:formulaRef>
                          <c15:sqref>Sheet1!$D$5:$D$11</c15:sqref>
                        </c15:formulaRef>
                      </c:ext>
                    </c:extLst>
                    <c:numCache>
                      <c:formatCode>General</c:formatCode>
                      <c:ptCount val="7"/>
                      <c:pt idx="0">
                        <c:v>80</c:v>
                      </c:pt>
                      <c:pt idx="1">
                        <c:v>85</c:v>
                      </c:pt>
                      <c:pt idx="2">
                        <c:v>90</c:v>
                      </c:pt>
                      <c:pt idx="3">
                        <c:v>95</c:v>
                      </c:pt>
                      <c:pt idx="4">
                        <c:v>100</c:v>
                      </c:pt>
                      <c:pt idx="5">
                        <c:v>105</c:v>
                      </c:pt>
                      <c:pt idx="6">
                        <c:v>110</c:v>
                      </c:pt>
                    </c:numCache>
                  </c:numRef>
                </c:cat>
                <c:val>
                  <c:numRef>
                    <c:extLst>
                      <c:ext uri="{02D57815-91ED-43cb-92C2-25804820EDAC}">
                        <c15:formulaRef>
                          <c15:sqref>Sheet1!$G$5:$G$9</c15:sqref>
                        </c15:formulaRef>
                      </c:ext>
                    </c:extLst>
                    <c:numCache>
                      <c:formatCode>0%</c:formatCode>
                      <c:ptCount val="5"/>
                      <c:pt idx="0">
                        <c:v>0.98729999999999996</c:v>
                      </c:pt>
                      <c:pt idx="1">
                        <c:v>0.77370000000000005</c:v>
                      </c:pt>
                      <c:pt idx="2">
                        <c:v>0.36890000000000001</c:v>
                      </c:pt>
                      <c:pt idx="3">
                        <c:v>0.12939999999999999</c:v>
                      </c:pt>
                      <c:pt idx="4">
                        <c:v>4.5100000000000001E-2</c:v>
                      </c:pt>
                    </c:numCache>
                  </c:numRef>
                </c:val>
                <c:extLst>
                  <c:ext xmlns:c16="http://schemas.microsoft.com/office/drawing/2014/chart" uri="{C3380CC4-5D6E-409C-BE32-E72D297353CC}">
                    <c16:uniqueId val="{00000003-DF19-4414-9479-103D9BA9E342}"/>
                  </c:ext>
                </c:extLst>
              </c15:ser>
            </c15:filteredBarSeries>
          </c:ext>
        </c:extLst>
      </c:barChart>
      <c:catAx>
        <c:axId val="124072526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40725743"/>
        <c:crosses val="autoZero"/>
        <c:auto val="1"/>
        <c:lblAlgn val="ctr"/>
        <c:lblOffset val="100"/>
        <c:noMultiLvlLbl val="0"/>
      </c:catAx>
      <c:valAx>
        <c:axId val="1240725743"/>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4072526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8850669211706295E-2"/>
          <c:y val="0.12406939982494906"/>
          <c:w val="0.90502300013445214"/>
          <c:h val="0.62182593630010552"/>
        </c:manualLayout>
      </c:layout>
      <c:barChart>
        <c:barDir val="col"/>
        <c:grouping val="stacked"/>
        <c:varyColors val="0"/>
        <c:ser>
          <c:idx val="1"/>
          <c:order val="0"/>
          <c:tx>
            <c:strRef>
              <c:f>Projection!$DR$29</c:f>
              <c:strCache>
                <c:ptCount val="1"/>
                <c:pt idx="0">
                  <c:v>Age Pension</c:v>
                </c:pt>
              </c:strCache>
            </c:strRef>
          </c:tx>
          <c:spPr>
            <a:solidFill>
              <a:schemeClr val="accent1">
                <a:lumMod val="20000"/>
                <a:lumOff val="80000"/>
              </a:schemeClr>
            </a:solidFill>
            <a:ln>
              <a:noFill/>
            </a:ln>
            <a:effectLst/>
          </c:spPr>
          <c:invertIfNegative val="0"/>
          <c:cat>
            <c:numRef>
              <c:f>Projection!$C$71:$C$121</c:f>
              <c:numCache>
                <c:formatCode>General</c:formatCode>
                <c:ptCount val="51"/>
                <c:pt idx="0">
                  <c:v>65</c:v>
                </c:pt>
                <c:pt idx="1">
                  <c:v>66</c:v>
                </c:pt>
                <c:pt idx="2">
                  <c:v>67</c:v>
                </c:pt>
                <c:pt idx="3">
                  <c:v>68</c:v>
                </c:pt>
                <c:pt idx="4">
                  <c:v>69</c:v>
                </c:pt>
                <c:pt idx="5">
                  <c:v>70</c:v>
                </c:pt>
                <c:pt idx="6">
                  <c:v>71</c:v>
                </c:pt>
                <c:pt idx="7">
                  <c:v>72</c:v>
                </c:pt>
                <c:pt idx="8">
                  <c:v>73</c:v>
                </c:pt>
                <c:pt idx="9">
                  <c:v>74</c:v>
                </c:pt>
                <c:pt idx="10">
                  <c:v>75</c:v>
                </c:pt>
                <c:pt idx="11">
                  <c:v>76</c:v>
                </c:pt>
                <c:pt idx="12">
                  <c:v>77</c:v>
                </c:pt>
                <c:pt idx="13">
                  <c:v>78</c:v>
                </c:pt>
                <c:pt idx="14">
                  <c:v>79</c:v>
                </c:pt>
                <c:pt idx="15">
                  <c:v>80</c:v>
                </c:pt>
                <c:pt idx="16">
                  <c:v>81</c:v>
                </c:pt>
                <c:pt idx="17">
                  <c:v>82</c:v>
                </c:pt>
                <c:pt idx="18">
                  <c:v>83</c:v>
                </c:pt>
                <c:pt idx="19">
                  <c:v>84</c:v>
                </c:pt>
                <c:pt idx="20">
                  <c:v>85</c:v>
                </c:pt>
                <c:pt idx="21">
                  <c:v>86</c:v>
                </c:pt>
                <c:pt idx="22">
                  <c:v>87</c:v>
                </c:pt>
                <c:pt idx="23">
                  <c:v>88</c:v>
                </c:pt>
                <c:pt idx="24">
                  <c:v>89</c:v>
                </c:pt>
                <c:pt idx="25">
                  <c:v>90</c:v>
                </c:pt>
                <c:pt idx="26">
                  <c:v>91</c:v>
                </c:pt>
                <c:pt idx="27">
                  <c:v>92</c:v>
                </c:pt>
                <c:pt idx="28">
                  <c:v>93</c:v>
                </c:pt>
                <c:pt idx="29">
                  <c:v>94</c:v>
                </c:pt>
                <c:pt idx="30">
                  <c:v>95</c:v>
                </c:pt>
                <c:pt idx="31">
                  <c:v>96</c:v>
                </c:pt>
                <c:pt idx="32">
                  <c:v>97</c:v>
                </c:pt>
                <c:pt idx="33">
                  <c:v>98</c:v>
                </c:pt>
                <c:pt idx="34">
                  <c:v>99</c:v>
                </c:pt>
                <c:pt idx="35">
                  <c:v>100</c:v>
                </c:pt>
                <c:pt idx="36">
                  <c:v>101</c:v>
                </c:pt>
                <c:pt idx="37">
                  <c:v>102</c:v>
                </c:pt>
                <c:pt idx="38">
                  <c:v>103</c:v>
                </c:pt>
                <c:pt idx="39">
                  <c:v>104</c:v>
                </c:pt>
                <c:pt idx="40">
                  <c:v>105</c:v>
                </c:pt>
                <c:pt idx="41">
                  <c:v>106</c:v>
                </c:pt>
                <c:pt idx="42">
                  <c:v>107</c:v>
                </c:pt>
                <c:pt idx="43">
                  <c:v>108</c:v>
                </c:pt>
                <c:pt idx="44">
                  <c:v>109</c:v>
                </c:pt>
                <c:pt idx="45">
                  <c:v>110</c:v>
                </c:pt>
                <c:pt idx="46">
                  <c:v>111</c:v>
                </c:pt>
                <c:pt idx="47">
                  <c:v>112</c:v>
                </c:pt>
                <c:pt idx="48">
                  <c:v>113</c:v>
                </c:pt>
                <c:pt idx="49">
                  <c:v>114</c:v>
                </c:pt>
                <c:pt idx="50">
                  <c:v>115</c:v>
                </c:pt>
              </c:numCache>
            </c:numRef>
          </c:cat>
          <c:val>
            <c:numRef>
              <c:f>Projection!$DR$71:$DR$111</c:f>
              <c:numCache>
                <c:formatCode>#,##0</c:formatCode>
                <c:ptCount val="41"/>
                <c:pt idx="0">
                  <c:v>0</c:v>
                </c:pt>
                <c:pt idx="1">
                  <c:v>0</c:v>
                </c:pt>
                <c:pt idx="2">
                  <c:v>389.05997488321265</c:v>
                </c:pt>
                <c:pt idx="3">
                  <c:v>2768.827364989279</c:v>
                </c:pt>
                <c:pt idx="4">
                  <c:v>5008.9243131427875</c:v>
                </c:pt>
                <c:pt idx="5">
                  <c:v>7117.2150643374689</c:v>
                </c:pt>
                <c:pt idx="6">
                  <c:v>9101.1286215971068</c:v>
                </c:pt>
                <c:pt idx="7">
                  <c:v>10967.682655347331</c:v>
                </c:pt>
                <c:pt idx="8">
                  <c:v>12723.506103665344</c:v>
                </c:pt>
                <c:pt idx="9">
                  <c:v>14374.860534982608</c:v>
                </c:pt>
                <c:pt idx="10">
                  <c:v>15927.660340904058</c:v>
                </c:pt>
                <c:pt idx="11">
                  <c:v>17387.491823110955</c:v>
                </c:pt>
                <c:pt idx="12">
                  <c:v>18759.631234818953</c:v>
                </c:pt>
                <c:pt idx="13">
                  <c:v>20049.061833958756</c:v>
                </c:pt>
                <c:pt idx="14">
                  <c:v>20985.673943307076</c:v>
                </c:pt>
                <c:pt idx="15">
                  <c:v>21195.709355226751</c:v>
                </c:pt>
                <c:pt idx="16">
                  <c:v>21407.244471215676</c:v>
                </c:pt>
                <c:pt idx="17">
                  <c:v>21620.289999526696</c:v>
                </c:pt>
                <c:pt idx="18">
                  <c:v>21834.856724872181</c:v>
                </c:pt>
                <c:pt idx="19">
                  <c:v>22050.955508969975</c:v>
                </c:pt>
                <c:pt idx="20">
                  <c:v>22268.597291093258</c:v>
                </c:pt>
                <c:pt idx="21">
                  <c:v>22449.303056972803</c:v>
                </c:pt>
                <c:pt idx="22">
                  <c:v>22534.451661588995</c:v>
                </c:pt>
                <c:pt idx="23">
                  <c:v>22621.05973405626</c:v>
                </c:pt>
                <c:pt idx="24">
                  <c:v>22709.152290009533</c:v>
                </c:pt>
                <c:pt idx="25">
                  <c:v>22757.121787190648</c:v>
                </c:pt>
                <c:pt idx="26">
                  <c:v>22757.121787190648</c:v>
                </c:pt>
                <c:pt idx="27">
                  <c:v>22757.121787190652</c:v>
                </c:pt>
                <c:pt idx="28">
                  <c:v>22757.121787190645</c:v>
                </c:pt>
                <c:pt idx="29">
                  <c:v>22757.121787190652</c:v>
                </c:pt>
                <c:pt idx="30">
                  <c:v>22757.121787190652</c:v>
                </c:pt>
                <c:pt idx="31">
                  <c:v>22757.121787190648</c:v>
                </c:pt>
                <c:pt idx="32">
                  <c:v>22757.121787190645</c:v>
                </c:pt>
                <c:pt idx="33">
                  <c:v>22757.121787190652</c:v>
                </c:pt>
                <c:pt idx="34">
                  <c:v>22757.121787190652</c:v>
                </c:pt>
                <c:pt idx="35">
                  <c:v>22757.121787190648</c:v>
                </c:pt>
                <c:pt idx="36">
                  <c:v>22757.121787190648</c:v>
                </c:pt>
                <c:pt idx="37">
                  <c:v>22757.121787190652</c:v>
                </c:pt>
                <c:pt idx="38">
                  <c:v>22757.121787190648</c:v>
                </c:pt>
                <c:pt idx="39">
                  <c:v>22757.121787190648</c:v>
                </c:pt>
                <c:pt idx="40">
                  <c:v>22757.121787190652</c:v>
                </c:pt>
              </c:numCache>
            </c:numRef>
          </c:val>
          <c:extLst>
            <c:ext xmlns:c16="http://schemas.microsoft.com/office/drawing/2014/chart" uri="{C3380CC4-5D6E-409C-BE32-E72D297353CC}">
              <c16:uniqueId val="{00000000-436F-4CAC-BDA9-0568D26D5320}"/>
            </c:ext>
          </c:extLst>
        </c:ser>
        <c:ser>
          <c:idx val="3"/>
          <c:order val="1"/>
          <c:tx>
            <c:strRef>
              <c:f>Projection!$DQ$29</c:f>
              <c:strCache>
                <c:ptCount val="1"/>
                <c:pt idx="0">
                  <c:v>Annuity</c:v>
                </c:pt>
              </c:strCache>
            </c:strRef>
          </c:tx>
          <c:spPr>
            <a:solidFill>
              <a:schemeClr val="bg2">
                <a:lumMod val="75000"/>
              </a:schemeClr>
            </a:solidFill>
            <a:ln>
              <a:noFill/>
            </a:ln>
            <a:effectLst/>
          </c:spPr>
          <c:invertIfNegative val="0"/>
          <c:val>
            <c:numRef>
              <c:f>Projection!$DQ$71:$DQ$111</c:f>
              <c:numCache>
                <c:formatCode>#,##0</c:formatCode>
                <c:ptCount val="41"/>
                <c:pt idx="0">
                  <c:v>10826.92737603117</c:v>
                </c:pt>
                <c:pt idx="1">
                  <c:v>10826.927376031172</c:v>
                </c:pt>
                <c:pt idx="2">
                  <c:v>10826.927376031172</c:v>
                </c:pt>
                <c:pt idx="3">
                  <c:v>10826.92737603117</c:v>
                </c:pt>
                <c:pt idx="4">
                  <c:v>10826.927376031172</c:v>
                </c:pt>
                <c:pt idx="5">
                  <c:v>10826.92737603117</c:v>
                </c:pt>
                <c:pt idx="6">
                  <c:v>10826.927376031173</c:v>
                </c:pt>
                <c:pt idx="7">
                  <c:v>10826.92737603117</c:v>
                </c:pt>
                <c:pt idx="8">
                  <c:v>10826.92737603117</c:v>
                </c:pt>
                <c:pt idx="9">
                  <c:v>10826.927376031168</c:v>
                </c:pt>
                <c:pt idx="10">
                  <c:v>10826.92737603117</c:v>
                </c:pt>
                <c:pt idx="11">
                  <c:v>10826.927376031168</c:v>
                </c:pt>
                <c:pt idx="12">
                  <c:v>10826.927376031168</c:v>
                </c:pt>
                <c:pt idx="13">
                  <c:v>10826.927376031168</c:v>
                </c:pt>
                <c:pt idx="14">
                  <c:v>10826.92737603117</c:v>
                </c:pt>
                <c:pt idx="15">
                  <c:v>10826.92737603117</c:v>
                </c:pt>
                <c:pt idx="16">
                  <c:v>10826.92737603117</c:v>
                </c:pt>
                <c:pt idx="17">
                  <c:v>10826.92737603117</c:v>
                </c:pt>
                <c:pt idx="18">
                  <c:v>10826.927376031172</c:v>
                </c:pt>
                <c:pt idx="19">
                  <c:v>10826.92737603117</c:v>
                </c:pt>
                <c:pt idx="20">
                  <c:v>10826.927376031172</c:v>
                </c:pt>
                <c:pt idx="21">
                  <c:v>10826.927376031168</c:v>
                </c:pt>
                <c:pt idx="22">
                  <c:v>10826.927376031172</c:v>
                </c:pt>
                <c:pt idx="23">
                  <c:v>10826.927376031168</c:v>
                </c:pt>
                <c:pt idx="24">
                  <c:v>10826.927376031168</c:v>
                </c:pt>
                <c:pt idx="25">
                  <c:v>10826.92737603117</c:v>
                </c:pt>
                <c:pt idx="26">
                  <c:v>10826.927376031168</c:v>
                </c:pt>
                <c:pt idx="27">
                  <c:v>10826.927376031166</c:v>
                </c:pt>
                <c:pt idx="28">
                  <c:v>10826.92737603117</c:v>
                </c:pt>
                <c:pt idx="29">
                  <c:v>10826.92737603117</c:v>
                </c:pt>
                <c:pt idx="30">
                  <c:v>10826.927376031173</c:v>
                </c:pt>
                <c:pt idx="31">
                  <c:v>10826.92737603117</c:v>
                </c:pt>
                <c:pt idx="32">
                  <c:v>10826.92737603117</c:v>
                </c:pt>
                <c:pt idx="33">
                  <c:v>10826.927376031172</c:v>
                </c:pt>
                <c:pt idx="34">
                  <c:v>10826.92737603117</c:v>
                </c:pt>
                <c:pt idx="35">
                  <c:v>10826.92737603117</c:v>
                </c:pt>
                <c:pt idx="36">
                  <c:v>10826.92737603117</c:v>
                </c:pt>
                <c:pt idx="37">
                  <c:v>10826.927376031168</c:v>
                </c:pt>
                <c:pt idx="38">
                  <c:v>10826.927376031172</c:v>
                </c:pt>
                <c:pt idx="39">
                  <c:v>10826.927376031168</c:v>
                </c:pt>
                <c:pt idx="40">
                  <c:v>10826.92737603117</c:v>
                </c:pt>
              </c:numCache>
            </c:numRef>
          </c:val>
          <c:extLst>
            <c:ext xmlns:c16="http://schemas.microsoft.com/office/drawing/2014/chart" uri="{C3380CC4-5D6E-409C-BE32-E72D297353CC}">
              <c16:uniqueId val="{00000001-436F-4CAC-BDA9-0568D26D5320}"/>
            </c:ext>
          </c:extLst>
        </c:ser>
        <c:ser>
          <c:idx val="0"/>
          <c:order val="2"/>
          <c:tx>
            <c:strRef>
              <c:f>Projection!$DP$29</c:f>
              <c:strCache>
                <c:ptCount val="1"/>
                <c:pt idx="0">
                  <c:v>Superannuation</c:v>
                </c:pt>
              </c:strCache>
            </c:strRef>
          </c:tx>
          <c:spPr>
            <a:solidFill>
              <a:schemeClr val="accent1"/>
            </a:solidFill>
            <a:ln>
              <a:noFill/>
            </a:ln>
            <a:effectLst/>
          </c:spPr>
          <c:invertIfNegative val="0"/>
          <c:cat>
            <c:numRef>
              <c:f>Projection!$C$71:$C$121</c:f>
              <c:numCache>
                <c:formatCode>General</c:formatCode>
                <c:ptCount val="51"/>
                <c:pt idx="0">
                  <c:v>65</c:v>
                </c:pt>
                <c:pt idx="1">
                  <c:v>66</c:v>
                </c:pt>
                <c:pt idx="2">
                  <c:v>67</c:v>
                </c:pt>
                <c:pt idx="3">
                  <c:v>68</c:v>
                </c:pt>
                <c:pt idx="4">
                  <c:v>69</c:v>
                </c:pt>
                <c:pt idx="5">
                  <c:v>70</c:v>
                </c:pt>
                <c:pt idx="6">
                  <c:v>71</c:v>
                </c:pt>
                <c:pt idx="7">
                  <c:v>72</c:v>
                </c:pt>
                <c:pt idx="8">
                  <c:v>73</c:v>
                </c:pt>
                <c:pt idx="9">
                  <c:v>74</c:v>
                </c:pt>
                <c:pt idx="10">
                  <c:v>75</c:v>
                </c:pt>
                <c:pt idx="11">
                  <c:v>76</c:v>
                </c:pt>
                <c:pt idx="12">
                  <c:v>77</c:v>
                </c:pt>
                <c:pt idx="13">
                  <c:v>78</c:v>
                </c:pt>
                <c:pt idx="14">
                  <c:v>79</c:v>
                </c:pt>
                <c:pt idx="15">
                  <c:v>80</c:v>
                </c:pt>
                <c:pt idx="16">
                  <c:v>81</c:v>
                </c:pt>
                <c:pt idx="17">
                  <c:v>82</c:v>
                </c:pt>
                <c:pt idx="18">
                  <c:v>83</c:v>
                </c:pt>
                <c:pt idx="19">
                  <c:v>84</c:v>
                </c:pt>
                <c:pt idx="20">
                  <c:v>85</c:v>
                </c:pt>
                <c:pt idx="21">
                  <c:v>86</c:v>
                </c:pt>
                <c:pt idx="22">
                  <c:v>87</c:v>
                </c:pt>
                <c:pt idx="23">
                  <c:v>88</c:v>
                </c:pt>
                <c:pt idx="24">
                  <c:v>89</c:v>
                </c:pt>
                <c:pt idx="25">
                  <c:v>90</c:v>
                </c:pt>
                <c:pt idx="26">
                  <c:v>91</c:v>
                </c:pt>
                <c:pt idx="27">
                  <c:v>92</c:v>
                </c:pt>
                <c:pt idx="28">
                  <c:v>93</c:v>
                </c:pt>
                <c:pt idx="29">
                  <c:v>94</c:v>
                </c:pt>
                <c:pt idx="30">
                  <c:v>95</c:v>
                </c:pt>
                <c:pt idx="31">
                  <c:v>96</c:v>
                </c:pt>
                <c:pt idx="32">
                  <c:v>97</c:v>
                </c:pt>
                <c:pt idx="33">
                  <c:v>98</c:v>
                </c:pt>
                <c:pt idx="34">
                  <c:v>99</c:v>
                </c:pt>
                <c:pt idx="35">
                  <c:v>100</c:v>
                </c:pt>
                <c:pt idx="36">
                  <c:v>101</c:v>
                </c:pt>
                <c:pt idx="37">
                  <c:v>102</c:v>
                </c:pt>
                <c:pt idx="38">
                  <c:v>103</c:v>
                </c:pt>
                <c:pt idx="39">
                  <c:v>104</c:v>
                </c:pt>
                <c:pt idx="40">
                  <c:v>105</c:v>
                </c:pt>
                <c:pt idx="41">
                  <c:v>106</c:v>
                </c:pt>
                <c:pt idx="42">
                  <c:v>107</c:v>
                </c:pt>
                <c:pt idx="43">
                  <c:v>108</c:v>
                </c:pt>
                <c:pt idx="44">
                  <c:v>109</c:v>
                </c:pt>
                <c:pt idx="45">
                  <c:v>110</c:v>
                </c:pt>
                <c:pt idx="46">
                  <c:v>111</c:v>
                </c:pt>
                <c:pt idx="47">
                  <c:v>112</c:v>
                </c:pt>
                <c:pt idx="48">
                  <c:v>113</c:v>
                </c:pt>
                <c:pt idx="49">
                  <c:v>114</c:v>
                </c:pt>
                <c:pt idx="50">
                  <c:v>115</c:v>
                </c:pt>
              </c:numCache>
            </c:numRef>
          </c:cat>
          <c:val>
            <c:numRef>
              <c:f>Projection!$DP$71:$DP$111</c:f>
              <c:numCache>
                <c:formatCode>#,##0</c:formatCode>
                <c:ptCount val="41"/>
                <c:pt idx="0">
                  <c:v>37173.07262396883</c:v>
                </c:pt>
                <c:pt idx="1">
                  <c:v>37173.07262396883</c:v>
                </c:pt>
                <c:pt idx="2">
                  <c:v>36784.012649085613</c:v>
                </c:pt>
                <c:pt idx="3">
                  <c:v>34404.24525897955</c:v>
                </c:pt>
                <c:pt idx="4">
                  <c:v>32164.148310826047</c:v>
                </c:pt>
                <c:pt idx="5">
                  <c:v>30055.857559631364</c:v>
                </c:pt>
                <c:pt idx="6">
                  <c:v>28071.944002371722</c:v>
                </c:pt>
                <c:pt idx="7">
                  <c:v>26205.38996862149</c:v>
                </c:pt>
                <c:pt idx="8">
                  <c:v>24449.566520303491</c:v>
                </c:pt>
                <c:pt idx="9">
                  <c:v>22798.21208898622</c:v>
                </c:pt>
                <c:pt idx="10">
                  <c:v>21245.412283064776</c:v>
                </c:pt>
                <c:pt idx="11">
                  <c:v>19785.580800857875</c:v>
                </c:pt>
                <c:pt idx="12">
                  <c:v>18413.441389149877</c:v>
                </c:pt>
                <c:pt idx="13">
                  <c:v>17124.010790010074</c:v>
                </c:pt>
                <c:pt idx="14">
                  <c:v>16187.398680661763</c:v>
                </c:pt>
                <c:pt idx="15">
                  <c:v>15977.363268742081</c:v>
                </c:pt>
                <c:pt idx="16">
                  <c:v>15765.828152753156</c:v>
                </c:pt>
                <c:pt idx="17">
                  <c:v>15552.78262444213</c:v>
                </c:pt>
                <c:pt idx="18">
                  <c:v>15338.215899096651</c:v>
                </c:pt>
                <c:pt idx="19">
                  <c:v>15122.117114998859</c:v>
                </c:pt>
                <c:pt idx="20">
                  <c:v>14904.475332875581</c:v>
                </c:pt>
                <c:pt idx="21">
                  <c:v>14723.769566996036</c:v>
                </c:pt>
                <c:pt idx="22">
                  <c:v>14638.620962379837</c:v>
                </c:pt>
                <c:pt idx="23">
                  <c:v>14552.012889912574</c:v>
                </c:pt>
                <c:pt idx="24">
                  <c:v>7805.830540165186</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numCache>
            </c:numRef>
          </c:val>
          <c:extLst>
            <c:ext xmlns:c16="http://schemas.microsoft.com/office/drawing/2014/chart" uri="{C3380CC4-5D6E-409C-BE32-E72D297353CC}">
              <c16:uniqueId val="{00000002-436F-4CAC-BDA9-0568D26D5320}"/>
            </c:ext>
          </c:extLst>
        </c:ser>
        <c:dLbls>
          <c:showLegendKey val="0"/>
          <c:showVal val="0"/>
          <c:showCatName val="0"/>
          <c:showSerName val="0"/>
          <c:showPercent val="0"/>
          <c:showBubbleSize val="0"/>
        </c:dLbls>
        <c:gapWidth val="150"/>
        <c:overlap val="100"/>
        <c:axId val="203387120"/>
        <c:axId val="203386640"/>
      </c:barChart>
      <c:lineChart>
        <c:grouping val="standard"/>
        <c:varyColors val="0"/>
        <c:ser>
          <c:idx val="2"/>
          <c:order val="3"/>
          <c:tx>
            <c:strRef>
              <c:f>Projection!$DS$29</c:f>
              <c:strCache>
                <c:ptCount val="1"/>
                <c:pt idx="0">
                  <c:v>Retirement Income Target </c:v>
                </c:pt>
              </c:strCache>
            </c:strRef>
          </c:tx>
          <c:spPr>
            <a:ln w="28575" cap="rnd">
              <a:solidFill>
                <a:schemeClr val="accent3"/>
              </a:solidFill>
              <a:round/>
            </a:ln>
            <a:effectLst/>
          </c:spPr>
          <c:marker>
            <c:symbol val="none"/>
          </c:marker>
          <c:val>
            <c:numRef>
              <c:f>Projection!$DS$71:$DS$111</c:f>
              <c:numCache>
                <c:formatCode>#,##0</c:formatCode>
                <c:ptCount val="41"/>
                <c:pt idx="0">
                  <c:v>48000</c:v>
                </c:pt>
                <c:pt idx="1">
                  <c:v>48000.000000000007</c:v>
                </c:pt>
                <c:pt idx="2">
                  <c:v>48000.000000000007</c:v>
                </c:pt>
                <c:pt idx="3">
                  <c:v>48000</c:v>
                </c:pt>
                <c:pt idx="4">
                  <c:v>48000</c:v>
                </c:pt>
                <c:pt idx="5">
                  <c:v>48000</c:v>
                </c:pt>
                <c:pt idx="6">
                  <c:v>48000</c:v>
                </c:pt>
                <c:pt idx="7">
                  <c:v>47999.999999999993</c:v>
                </c:pt>
                <c:pt idx="8">
                  <c:v>48000</c:v>
                </c:pt>
                <c:pt idx="9">
                  <c:v>47999.999999999993</c:v>
                </c:pt>
                <c:pt idx="10">
                  <c:v>48000.000000000007</c:v>
                </c:pt>
                <c:pt idx="11">
                  <c:v>48000</c:v>
                </c:pt>
                <c:pt idx="12">
                  <c:v>48000</c:v>
                </c:pt>
                <c:pt idx="13">
                  <c:v>48000</c:v>
                </c:pt>
                <c:pt idx="14">
                  <c:v>48000</c:v>
                </c:pt>
                <c:pt idx="15">
                  <c:v>48000</c:v>
                </c:pt>
                <c:pt idx="16">
                  <c:v>48000</c:v>
                </c:pt>
                <c:pt idx="17">
                  <c:v>48000</c:v>
                </c:pt>
                <c:pt idx="18">
                  <c:v>48000</c:v>
                </c:pt>
                <c:pt idx="19">
                  <c:v>48000</c:v>
                </c:pt>
                <c:pt idx="20">
                  <c:v>48000</c:v>
                </c:pt>
                <c:pt idx="21">
                  <c:v>48000</c:v>
                </c:pt>
                <c:pt idx="22">
                  <c:v>48000</c:v>
                </c:pt>
                <c:pt idx="23">
                  <c:v>48000</c:v>
                </c:pt>
                <c:pt idx="24">
                  <c:v>48000</c:v>
                </c:pt>
                <c:pt idx="25">
                  <c:v>48000</c:v>
                </c:pt>
                <c:pt idx="26">
                  <c:v>48000</c:v>
                </c:pt>
                <c:pt idx="27">
                  <c:v>48000</c:v>
                </c:pt>
                <c:pt idx="28">
                  <c:v>48000</c:v>
                </c:pt>
                <c:pt idx="29">
                  <c:v>47999.999999999993</c:v>
                </c:pt>
                <c:pt idx="30">
                  <c:v>48000</c:v>
                </c:pt>
                <c:pt idx="31">
                  <c:v>48000.000000000007</c:v>
                </c:pt>
                <c:pt idx="32">
                  <c:v>48000.000000000007</c:v>
                </c:pt>
                <c:pt idx="33">
                  <c:v>48000</c:v>
                </c:pt>
                <c:pt idx="34">
                  <c:v>48000</c:v>
                </c:pt>
                <c:pt idx="35">
                  <c:v>48000</c:v>
                </c:pt>
                <c:pt idx="36">
                  <c:v>48000</c:v>
                </c:pt>
                <c:pt idx="37">
                  <c:v>48000</c:v>
                </c:pt>
                <c:pt idx="38">
                  <c:v>48000</c:v>
                </c:pt>
                <c:pt idx="39">
                  <c:v>47999.999999999993</c:v>
                </c:pt>
                <c:pt idx="40">
                  <c:v>48000</c:v>
                </c:pt>
              </c:numCache>
            </c:numRef>
          </c:val>
          <c:smooth val="0"/>
          <c:extLst>
            <c:ext xmlns:c16="http://schemas.microsoft.com/office/drawing/2014/chart" uri="{C3380CC4-5D6E-409C-BE32-E72D297353CC}">
              <c16:uniqueId val="{00000003-436F-4CAC-BDA9-0568D26D5320}"/>
            </c:ext>
          </c:extLst>
        </c:ser>
        <c:dLbls>
          <c:showLegendKey val="0"/>
          <c:showVal val="0"/>
          <c:showCatName val="0"/>
          <c:showSerName val="0"/>
          <c:showPercent val="0"/>
          <c:showBubbleSize val="0"/>
        </c:dLbls>
        <c:marker val="1"/>
        <c:smooth val="0"/>
        <c:axId val="203387120"/>
        <c:axId val="203386640"/>
      </c:lineChart>
      <c:catAx>
        <c:axId val="2033871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203386640"/>
        <c:crosses val="autoZero"/>
        <c:auto val="1"/>
        <c:lblAlgn val="ctr"/>
        <c:lblOffset val="100"/>
        <c:tickLblSkip val="5"/>
        <c:noMultiLvlLbl val="0"/>
      </c:catAx>
      <c:valAx>
        <c:axId val="203386640"/>
        <c:scaling>
          <c:orientation val="minMax"/>
          <c:max val="5000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203387120"/>
        <c:crosses val="autoZero"/>
        <c:crossBetween val="between"/>
        <c:majorUnit val="10000"/>
      </c:valAx>
      <c:spPr>
        <a:noFill/>
        <a:ln>
          <a:noFill/>
        </a:ln>
        <a:effectLst/>
      </c:spPr>
    </c:plotArea>
    <c:legend>
      <c:legendPos val="b"/>
      <c:layout>
        <c:manualLayout>
          <c:xMode val="edge"/>
          <c:yMode val="edge"/>
          <c:x val="0.18886719620269254"/>
          <c:y val="0.86490268030221862"/>
          <c:w val="0.79932116349946458"/>
          <c:h val="0.13509731969778141"/>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1"/>
          <c:order val="0"/>
          <c:tx>
            <c:strRef>
              <c:f>Projection!$DP$29</c:f>
              <c:strCache>
                <c:ptCount val="1"/>
                <c:pt idx="0">
                  <c:v>Age Pension</c:v>
                </c:pt>
              </c:strCache>
            </c:strRef>
          </c:tx>
          <c:spPr>
            <a:solidFill>
              <a:schemeClr val="accent1">
                <a:lumMod val="20000"/>
                <a:lumOff val="80000"/>
              </a:schemeClr>
            </a:solidFill>
            <a:ln>
              <a:noFill/>
            </a:ln>
            <a:effectLst/>
          </c:spPr>
          <c:invertIfNegative val="0"/>
          <c:cat>
            <c:numRef>
              <c:f>Projection!$C$71:$C$121</c:f>
              <c:numCache>
                <c:formatCode>General</c:formatCode>
                <c:ptCount val="51"/>
                <c:pt idx="0">
                  <c:v>65</c:v>
                </c:pt>
                <c:pt idx="1">
                  <c:v>66</c:v>
                </c:pt>
                <c:pt idx="2">
                  <c:v>67</c:v>
                </c:pt>
                <c:pt idx="3">
                  <c:v>68</c:v>
                </c:pt>
                <c:pt idx="4">
                  <c:v>69</c:v>
                </c:pt>
                <c:pt idx="5">
                  <c:v>70</c:v>
                </c:pt>
                <c:pt idx="6">
                  <c:v>71</c:v>
                </c:pt>
                <c:pt idx="7">
                  <c:v>72</c:v>
                </c:pt>
                <c:pt idx="8">
                  <c:v>73</c:v>
                </c:pt>
                <c:pt idx="9">
                  <c:v>74</c:v>
                </c:pt>
                <c:pt idx="10">
                  <c:v>75</c:v>
                </c:pt>
                <c:pt idx="11">
                  <c:v>76</c:v>
                </c:pt>
                <c:pt idx="12">
                  <c:v>77</c:v>
                </c:pt>
                <c:pt idx="13">
                  <c:v>78</c:v>
                </c:pt>
                <c:pt idx="14">
                  <c:v>79</c:v>
                </c:pt>
                <c:pt idx="15">
                  <c:v>80</c:v>
                </c:pt>
                <c:pt idx="16">
                  <c:v>81</c:v>
                </c:pt>
                <c:pt idx="17">
                  <c:v>82</c:v>
                </c:pt>
                <c:pt idx="18">
                  <c:v>83</c:v>
                </c:pt>
                <c:pt idx="19">
                  <c:v>84</c:v>
                </c:pt>
                <c:pt idx="20">
                  <c:v>85</c:v>
                </c:pt>
                <c:pt idx="21">
                  <c:v>86</c:v>
                </c:pt>
                <c:pt idx="22">
                  <c:v>87</c:v>
                </c:pt>
                <c:pt idx="23">
                  <c:v>88</c:v>
                </c:pt>
                <c:pt idx="24">
                  <c:v>89</c:v>
                </c:pt>
                <c:pt idx="25">
                  <c:v>90</c:v>
                </c:pt>
                <c:pt idx="26">
                  <c:v>91</c:v>
                </c:pt>
                <c:pt idx="27">
                  <c:v>92</c:v>
                </c:pt>
                <c:pt idx="28">
                  <c:v>93</c:v>
                </c:pt>
                <c:pt idx="29">
                  <c:v>94</c:v>
                </c:pt>
                <c:pt idx="30">
                  <c:v>95</c:v>
                </c:pt>
                <c:pt idx="31">
                  <c:v>96</c:v>
                </c:pt>
                <c:pt idx="32">
                  <c:v>97</c:v>
                </c:pt>
                <c:pt idx="33">
                  <c:v>98</c:v>
                </c:pt>
                <c:pt idx="34">
                  <c:v>99</c:v>
                </c:pt>
                <c:pt idx="35">
                  <c:v>100</c:v>
                </c:pt>
                <c:pt idx="36">
                  <c:v>101</c:v>
                </c:pt>
                <c:pt idx="37">
                  <c:v>102</c:v>
                </c:pt>
                <c:pt idx="38">
                  <c:v>103</c:v>
                </c:pt>
                <c:pt idx="39">
                  <c:v>104</c:v>
                </c:pt>
                <c:pt idx="40">
                  <c:v>105</c:v>
                </c:pt>
                <c:pt idx="41">
                  <c:v>106</c:v>
                </c:pt>
                <c:pt idx="42">
                  <c:v>107</c:v>
                </c:pt>
                <c:pt idx="43">
                  <c:v>108</c:v>
                </c:pt>
                <c:pt idx="44">
                  <c:v>109</c:v>
                </c:pt>
                <c:pt idx="45">
                  <c:v>110</c:v>
                </c:pt>
                <c:pt idx="46">
                  <c:v>111</c:v>
                </c:pt>
                <c:pt idx="47">
                  <c:v>112</c:v>
                </c:pt>
                <c:pt idx="48">
                  <c:v>113</c:v>
                </c:pt>
                <c:pt idx="49">
                  <c:v>114</c:v>
                </c:pt>
                <c:pt idx="50">
                  <c:v>115</c:v>
                </c:pt>
              </c:numCache>
            </c:numRef>
          </c:cat>
          <c:val>
            <c:numRef>
              <c:f>Projection!$DP$71:$DP$111</c:f>
              <c:numCache>
                <c:formatCode>#,##0</c:formatCode>
                <c:ptCount val="41"/>
                <c:pt idx="0">
                  <c:v>0</c:v>
                </c:pt>
                <c:pt idx="1">
                  <c:v>0</c:v>
                </c:pt>
                <c:pt idx="2">
                  <c:v>0</c:v>
                </c:pt>
                <c:pt idx="3">
                  <c:v>0</c:v>
                </c:pt>
                <c:pt idx="4">
                  <c:v>0</c:v>
                </c:pt>
                <c:pt idx="5">
                  <c:v>0</c:v>
                </c:pt>
                <c:pt idx="6">
                  <c:v>2685.8138086727513</c:v>
                </c:pt>
                <c:pt idx="7">
                  <c:v>5386.4674338230579</c:v>
                </c:pt>
                <c:pt idx="8">
                  <c:v>7939.6390231998948</c:v>
                </c:pt>
                <c:pt idx="9">
                  <c:v>10353.382534805645</c:v>
                </c:pt>
                <c:pt idx="10">
                  <c:v>12635.312101960541</c:v>
                </c:pt>
                <c:pt idx="11">
                  <c:v>14792.626052021298</c:v>
                </c:pt>
                <c:pt idx="12">
                  <c:v>16832.129613443365</c:v>
                </c:pt>
                <c:pt idx="13">
                  <c:v>18760.256382816064</c:v>
                </c:pt>
                <c:pt idx="14">
                  <c:v>20583.088619588139</c:v>
                </c:pt>
                <c:pt idx="15">
                  <c:v>22306.376432503333</c:v>
                </c:pt>
                <c:pt idx="16">
                  <c:v>23500.102909802041</c:v>
                </c:pt>
                <c:pt idx="17">
                  <c:v>23535.199999999997</c:v>
                </c:pt>
                <c:pt idx="18">
                  <c:v>23535.200000000001</c:v>
                </c:pt>
                <c:pt idx="19">
                  <c:v>23535.199999999997</c:v>
                </c:pt>
                <c:pt idx="20">
                  <c:v>23535.200000000001</c:v>
                </c:pt>
                <c:pt idx="21">
                  <c:v>23535.199999999997</c:v>
                </c:pt>
                <c:pt idx="22">
                  <c:v>23535.200000000001</c:v>
                </c:pt>
                <c:pt idx="23">
                  <c:v>23535.199999999997</c:v>
                </c:pt>
                <c:pt idx="24">
                  <c:v>23535.199999999997</c:v>
                </c:pt>
                <c:pt idx="25">
                  <c:v>23535.199999999997</c:v>
                </c:pt>
                <c:pt idx="26">
                  <c:v>23535.200000000001</c:v>
                </c:pt>
                <c:pt idx="27">
                  <c:v>23535.200000000004</c:v>
                </c:pt>
                <c:pt idx="28">
                  <c:v>23535.199999999997</c:v>
                </c:pt>
                <c:pt idx="29">
                  <c:v>23535.200000000001</c:v>
                </c:pt>
                <c:pt idx="30">
                  <c:v>23535.200000000001</c:v>
                </c:pt>
                <c:pt idx="31">
                  <c:v>23535.200000000001</c:v>
                </c:pt>
                <c:pt idx="32">
                  <c:v>23535.199999999993</c:v>
                </c:pt>
                <c:pt idx="33">
                  <c:v>23535.200000000001</c:v>
                </c:pt>
                <c:pt idx="34">
                  <c:v>23535.200000000001</c:v>
                </c:pt>
                <c:pt idx="35">
                  <c:v>23535.200000000001</c:v>
                </c:pt>
                <c:pt idx="36">
                  <c:v>23535.200000000001</c:v>
                </c:pt>
                <c:pt idx="37">
                  <c:v>23535.200000000001</c:v>
                </c:pt>
                <c:pt idx="38">
                  <c:v>23535.200000000001</c:v>
                </c:pt>
                <c:pt idx="39">
                  <c:v>23535.199999999997</c:v>
                </c:pt>
                <c:pt idx="40">
                  <c:v>23535.200000000004</c:v>
                </c:pt>
              </c:numCache>
            </c:numRef>
          </c:val>
          <c:extLst>
            <c:ext xmlns:c16="http://schemas.microsoft.com/office/drawing/2014/chart" uri="{C3380CC4-5D6E-409C-BE32-E72D297353CC}">
              <c16:uniqueId val="{00000000-127C-4695-AD90-258F78CF3C12}"/>
            </c:ext>
          </c:extLst>
        </c:ser>
        <c:ser>
          <c:idx val="0"/>
          <c:order val="1"/>
          <c:tx>
            <c:strRef>
              <c:f>Projection!$DO$29</c:f>
              <c:strCache>
                <c:ptCount val="1"/>
                <c:pt idx="0">
                  <c:v>Superannuation</c:v>
                </c:pt>
              </c:strCache>
            </c:strRef>
          </c:tx>
          <c:spPr>
            <a:solidFill>
              <a:schemeClr val="accent1"/>
            </a:solidFill>
            <a:ln>
              <a:noFill/>
            </a:ln>
            <a:effectLst/>
          </c:spPr>
          <c:invertIfNegative val="0"/>
          <c:cat>
            <c:numRef>
              <c:f>Projection!$C$71:$C$121</c:f>
              <c:numCache>
                <c:formatCode>General</c:formatCode>
                <c:ptCount val="51"/>
                <c:pt idx="0">
                  <c:v>65</c:v>
                </c:pt>
                <c:pt idx="1">
                  <c:v>66</c:v>
                </c:pt>
                <c:pt idx="2">
                  <c:v>67</c:v>
                </c:pt>
                <c:pt idx="3">
                  <c:v>68</c:v>
                </c:pt>
                <c:pt idx="4">
                  <c:v>69</c:v>
                </c:pt>
                <c:pt idx="5">
                  <c:v>70</c:v>
                </c:pt>
                <c:pt idx="6">
                  <c:v>71</c:v>
                </c:pt>
                <c:pt idx="7">
                  <c:v>72</c:v>
                </c:pt>
                <c:pt idx="8">
                  <c:v>73</c:v>
                </c:pt>
                <c:pt idx="9">
                  <c:v>74</c:v>
                </c:pt>
                <c:pt idx="10">
                  <c:v>75</c:v>
                </c:pt>
                <c:pt idx="11">
                  <c:v>76</c:v>
                </c:pt>
                <c:pt idx="12">
                  <c:v>77</c:v>
                </c:pt>
                <c:pt idx="13">
                  <c:v>78</c:v>
                </c:pt>
                <c:pt idx="14">
                  <c:v>79</c:v>
                </c:pt>
                <c:pt idx="15">
                  <c:v>80</c:v>
                </c:pt>
                <c:pt idx="16">
                  <c:v>81</c:v>
                </c:pt>
                <c:pt idx="17">
                  <c:v>82</c:v>
                </c:pt>
                <c:pt idx="18">
                  <c:v>83</c:v>
                </c:pt>
                <c:pt idx="19">
                  <c:v>84</c:v>
                </c:pt>
                <c:pt idx="20">
                  <c:v>85</c:v>
                </c:pt>
                <c:pt idx="21">
                  <c:v>86</c:v>
                </c:pt>
                <c:pt idx="22">
                  <c:v>87</c:v>
                </c:pt>
                <c:pt idx="23">
                  <c:v>88</c:v>
                </c:pt>
                <c:pt idx="24">
                  <c:v>89</c:v>
                </c:pt>
                <c:pt idx="25">
                  <c:v>90</c:v>
                </c:pt>
                <c:pt idx="26">
                  <c:v>91</c:v>
                </c:pt>
                <c:pt idx="27">
                  <c:v>92</c:v>
                </c:pt>
                <c:pt idx="28">
                  <c:v>93</c:v>
                </c:pt>
                <c:pt idx="29">
                  <c:v>94</c:v>
                </c:pt>
                <c:pt idx="30">
                  <c:v>95</c:v>
                </c:pt>
                <c:pt idx="31">
                  <c:v>96</c:v>
                </c:pt>
                <c:pt idx="32">
                  <c:v>97</c:v>
                </c:pt>
                <c:pt idx="33">
                  <c:v>98</c:v>
                </c:pt>
                <c:pt idx="34">
                  <c:v>99</c:v>
                </c:pt>
                <c:pt idx="35">
                  <c:v>100</c:v>
                </c:pt>
                <c:pt idx="36">
                  <c:v>101</c:v>
                </c:pt>
                <c:pt idx="37">
                  <c:v>102</c:v>
                </c:pt>
                <c:pt idx="38">
                  <c:v>103</c:v>
                </c:pt>
                <c:pt idx="39">
                  <c:v>104</c:v>
                </c:pt>
                <c:pt idx="40">
                  <c:v>105</c:v>
                </c:pt>
                <c:pt idx="41">
                  <c:v>106</c:v>
                </c:pt>
                <c:pt idx="42">
                  <c:v>107</c:v>
                </c:pt>
                <c:pt idx="43">
                  <c:v>108</c:v>
                </c:pt>
                <c:pt idx="44">
                  <c:v>109</c:v>
                </c:pt>
                <c:pt idx="45">
                  <c:v>110</c:v>
                </c:pt>
                <c:pt idx="46">
                  <c:v>111</c:v>
                </c:pt>
                <c:pt idx="47">
                  <c:v>112</c:v>
                </c:pt>
                <c:pt idx="48">
                  <c:v>113</c:v>
                </c:pt>
                <c:pt idx="49">
                  <c:v>114</c:v>
                </c:pt>
                <c:pt idx="50">
                  <c:v>115</c:v>
                </c:pt>
              </c:numCache>
            </c:numRef>
          </c:cat>
          <c:val>
            <c:numRef>
              <c:f>Projection!$DO$71:$DO$111</c:f>
              <c:numCache>
                <c:formatCode>#,##0</c:formatCode>
                <c:ptCount val="41"/>
                <c:pt idx="0">
                  <c:v>48000</c:v>
                </c:pt>
                <c:pt idx="1">
                  <c:v>48000.000000000007</c:v>
                </c:pt>
                <c:pt idx="2">
                  <c:v>48000.000000000007</c:v>
                </c:pt>
                <c:pt idx="3">
                  <c:v>48000</c:v>
                </c:pt>
                <c:pt idx="4">
                  <c:v>48000</c:v>
                </c:pt>
                <c:pt idx="5">
                  <c:v>48000</c:v>
                </c:pt>
                <c:pt idx="6">
                  <c:v>45314.186191327244</c:v>
                </c:pt>
                <c:pt idx="7">
                  <c:v>42613.532566176938</c:v>
                </c:pt>
                <c:pt idx="8">
                  <c:v>40060.360976800104</c:v>
                </c:pt>
                <c:pt idx="9">
                  <c:v>37646.617465194351</c:v>
                </c:pt>
                <c:pt idx="10">
                  <c:v>35364.687898039469</c:v>
                </c:pt>
                <c:pt idx="11">
                  <c:v>33207.373947978696</c:v>
                </c:pt>
                <c:pt idx="12">
                  <c:v>31167.870386556635</c:v>
                </c:pt>
                <c:pt idx="13">
                  <c:v>29239.743617183936</c:v>
                </c:pt>
                <c:pt idx="14">
                  <c:v>27416.911380411861</c:v>
                </c:pt>
                <c:pt idx="15">
                  <c:v>25693.623567496667</c:v>
                </c:pt>
                <c:pt idx="16">
                  <c:v>24499.897090197963</c:v>
                </c:pt>
                <c:pt idx="17">
                  <c:v>24464.800000000007</c:v>
                </c:pt>
                <c:pt idx="18">
                  <c:v>24464.800000000003</c:v>
                </c:pt>
                <c:pt idx="19">
                  <c:v>24464.799999999999</c:v>
                </c:pt>
                <c:pt idx="20">
                  <c:v>24464.800000000003</c:v>
                </c:pt>
                <c:pt idx="21">
                  <c:v>24464.800000000003</c:v>
                </c:pt>
                <c:pt idx="22">
                  <c:v>24464.800000000003</c:v>
                </c:pt>
                <c:pt idx="23">
                  <c:v>24464.800000000003</c:v>
                </c:pt>
                <c:pt idx="24">
                  <c:v>12021.538893733992</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numCache>
            </c:numRef>
          </c:val>
          <c:extLst>
            <c:ext xmlns:c16="http://schemas.microsoft.com/office/drawing/2014/chart" uri="{C3380CC4-5D6E-409C-BE32-E72D297353CC}">
              <c16:uniqueId val="{00000001-127C-4695-AD90-258F78CF3C12}"/>
            </c:ext>
          </c:extLst>
        </c:ser>
        <c:dLbls>
          <c:showLegendKey val="0"/>
          <c:showVal val="0"/>
          <c:showCatName val="0"/>
          <c:showSerName val="0"/>
          <c:showPercent val="0"/>
          <c:showBubbleSize val="0"/>
        </c:dLbls>
        <c:gapWidth val="75"/>
        <c:overlap val="100"/>
        <c:axId val="203387120"/>
        <c:axId val="203386640"/>
      </c:barChart>
      <c:lineChart>
        <c:grouping val="standard"/>
        <c:varyColors val="0"/>
        <c:ser>
          <c:idx val="2"/>
          <c:order val="2"/>
          <c:tx>
            <c:strRef>
              <c:f>Projection!$DQ$29</c:f>
              <c:strCache>
                <c:ptCount val="1"/>
                <c:pt idx="0">
                  <c:v>Retirement Income Target </c:v>
                </c:pt>
              </c:strCache>
            </c:strRef>
          </c:tx>
          <c:spPr>
            <a:ln w="28575" cap="rnd">
              <a:solidFill>
                <a:schemeClr val="accent3"/>
              </a:solidFill>
              <a:round/>
            </a:ln>
            <a:effectLst/>
          </c:spPr>
          <c:marker>
            <c:symbol val="none"/>
          </c:marker>
          <c:val>
            <c:numRef>
              <c:f>Projection!$DQ$71:$DQ$111</c:f>
              <c:numCache>
                <c:formatCode>#,##0</c:formatCode>
                <c:ptCount val="41"/>
                <c:pt idx="0">
                  <c:v>48000</c:v>
                </c:pt>
                <c:pt idx="1">
                  <c:v>48000.000000000007</c:v>
                </c:pt>
                <c:pt idx="2">
                  <c:v>48000.000000000007</c:v>
                </c:pt>
                <c:pt idx="3">
                  <c:v>48000</c:v>
                </c:pt>
                <c:pt idx="4">
                  <c:v>48000</c:v>
                </c:pt>
                <c:pt idx="5">
                  <c:v>48000</c:v>
                </c:pt>
                <c:pt idx="6">
                  <c:v>48000</c:v>
                </c:pt>
                <c:pt idx="7">
                  <c:v>47999.999999999993</c:v>
                </c:pt>
                <c:pt idx="8">
                  <c:v>48000</c:v>
                </c:pt>
                <c:pt idx="9">
                  <c:v>47999.999999999993</c:v>
                </c:pt>
                <c:pt idx="10">
                  <c:v>48000.000000000007</c:v>
                </c:pt>
                <c:pt idx="11">
                  <c:v>48000</c:v>
                </c:pt>
                <c:pt idx="12">
                  <c:v>48000</c:v>
                </c:pt>
                <c:pt idx="13">
                  <c:v>48000</c:v>
                </c:pt>
                <c:pt idx="14">
                  <c:v>48000</c:v>
                </c:pt>
                <c:pt idx="15">
                  <c:v>48000</c:v>
                </c:pt>
                <c:pt idx="16">
                  <c:v>48000</c:v>
                </c:pt>
                <c:pt idx="17">
                  <c:v>48000</c:v>
                </c:pt>
                <c:pt idx="18">
                  <c:v>48000</c:v>
                </c:pt>
                <c:pt idx="19">
                  <c:v>48000</c:v>
                </c:pt>
                <c:pt idx="20">
                  <c:v>48000</c:v>
                </c:pt>
                <c:pt idx="21">
                  <c:v>48000</c:v>
                </c:pt>
                <c:pt idx="22">
                  <c:v>48000</c:v>
                </c:pt>
                <c:pt idx="23">
                  <c:v>48000</c:v>
                </c:pt>
                <c:pt idx="24">
                  <c:v>48000</c:v>
                </c:pt>
                <c:pt idx="25">
                  <c:v>48000</c:v>
                </c:pt>
                <c:pt idx="26">
                  <c:v>48000</c:v>
                </c:pt>
                <c:pt idx="27">
                  <c:v>48000</c:v>
                </c:pt>
                <c:pt idx="28">
                  <c:v>48000</c:v>
                </c:pt>
                <c:pt idx="29">
                  <c:v>47999.999999999993</c:v>
                </c:pt>
                <c:pt idx="30">
                  <c:v>48000</c:v>
                </c:pt>
                <c:pt idx="31">
                  <c:v>48000.000000000007</c:v>
                </c:pt>
                <c:pt idx="32">
                  <c:v>48000.000000000007</c:v>
                </c:pt>
                <c:pt idx="33">
                  <c:v>48000</c:v>
                </c:pt>
                <c:pt idx="34">
                  <c:v>48000</c:v>
                </c:pt>
                <c:pt idx="35">
                  <c:v>48000</c:v>
                </c:pt>
                <c:pt idx="36">
                  <c:v>48000</c:v>
                </c:pt>
                <c:pt idx="37">
                  <c:v>48000</c:v>
                </c:pt>
                <c:pt idx="38">
                  <c:v>48000</c:v>
                </c:pt>
                <c:pt idx="39">
                  <c:v>47999.999999999993</c:v>
                </c:pt>
                <c:pt idx="40">
                  <c:v>48000</c:v>
                </c:pt>
              </c:numCache>
            </c:numRef>
          </c:val>
          <c:smooth val="0"/>
          <c:extLst>
            <c:ext xmlns:c16="http://schemas.microsoft.com/office/drawing/2014/chart" uri="{C3380CC4-5D6E-409C-BE32-E72D297353CC}">
              <c16:uniqueId val="{00000002-127C-4695-AD90-258F78CF3C12}"/>
            </c:ext>
          </c:extLst>
        </c:ser>
        <c:dLbls>
          <c:showLegendKey val="0"/>
          <c:showVal val="0"/>
          <c:showCatName val="0"/>
          <c:showSerName val="0"/>
          <c:showPercent val="0"/>
          <c:showBubbleSize val="0"/>
        </c:dLbls>
        <c:marker val="1"/>
        <c:smooth val="0"/>
        <c:axId val="203387120"/>
        <c:axId val="203386640"/>
      </c:lineChart>
      <c:catAx>
        <c:axId val="2033871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203386640"/>
        <c:crosses val="autoZero"/>
        <c:auto val="1"/>
        <c:lblAlgn val="ctr"/>
        <c:lblOffset val="100"/>
        <c:tickLblSkip val="5"/>
        <c:noMultiLvlLbl val="0"/>
      </c:catAx>
      <c:valAx>
        <c:axId val="203386640"/>
        <c:scaling>
          <c:orientation val="minMax"/>
          <c:max val="5000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20338712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F7A4CF7-9883-7542-8774-50E62ADBD844}" type="datetimeFigureOut">
              <a:rPr lang="en-US" smtClean="0"/>
              <a:t>5/20/2026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EA80CD-AE39-0C4B-A880-515F813E088A}" type="slidenum">
              <a:rPr lang="en-US" smtClean="0"/>
              <a:t>‹#›</a:t>
            </a:fld>
            <a:endParaRPr lang="en-US"/>
          </a:p>
        </p:txBody>
      </p:sp>
    </p:spTree>
    <p:extLst>
      <p:ext uri="{BB962C8B-B14F-4D97-AF65-F5344CB8AC3E}">
        <p14:creationId xmlns:p14="http://schemas.microsoft.com/office/powerpoint/2010/main" val="11541135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BEA80CD-AE39-0C4B-A880-515F813E088A}" type="slidenum">
              <a:rPr lang="en-US" smtClean="0"/>
              <a:t>1</a:t>
            </a:fld>
            <a:endParaRPr lang="en-US"/>
          </a:p>
        </p:txBody>
      </p:sp>
    </p:spTree>
    <p:extLst>
      <p:ext uri="{BB962C8B-B14F-4D97-AF65-F5344CB8AC3E}">
        <p14:creationId xmlns:p14="http://schemas.microsoft.com/office/powerpoint/2010/main" val="13256614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endParaRPr lang="en-US" sz="1200" b="1"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1BEA80CD-AE39-0C4B-A880-515F813E088A}" type="slidenum">
              <a:rPr lang="en-US" smtClean="0"/>
              <a:t>11</a:t>
            </a:fld>
            <a:endParaRPr lang="en-US"/>
          </a:p>
        </p:txBody>
      </p:sp>
    </p:spTree>
    <p:extLst>
      <p:ext uri="{BB962C8B-B14F-4D97-AF65-F5344CB8AC3E}">
        <p14:creationId xmlns:p14="http://schemas.microsoft.com/office/powerpoint/2010/main" val="33392106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b="0" u="none" dirty="0"/>
          </a:p>
        </p:txBody>
      </p:sp>
      <p:sp>
        <p:nvSpPr>
          <p:cNvPr id="4" name="Slide Number Placeholder 3"/>
          <p:cNvSpPr>
            <a:spLocks noGrp="1"/>
          </p:cNvSpPr>
          <p:nvPr>
            <p:ph type="sldNum" sz="quarter" idx="5"/>
          </p:nvPr>
        </p:nvSpPr>
        <p:spPr/>
        <p:txBody>
          <a:bodyPr/>
          <a:lstStyle/>
          <a:p>
            <a:fld id="{1BEA80CD-AE39-0C4B-A880-515F813E088A}" type="slidenum">
              <a:rPr lang="en-US" smtClean="0"/>
              <a:t>12</a:t>
            </a:fld>
            <a:endParaRPr lang="en-US"/>
          </a:p>
        </p:txBody>
      </p:sp>
    </p:spTree>
    <p:extLst>
      <p:ext uri="{BB962C8B-B14F-4D97-AF65-F5344CB8AC3E}">
        <p14:creationId xmlns:p14="http://schemas.microsoft.com/office/powerpoint/2010/main" val="29439485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689FA6-32E2-4C14-2165-1D4E0BDE1E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2271BB-C7E7-CD0B-20FA-F344958D7F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E652C1-E5FB-7DCF-73B7-C896D2DD28DD}"/>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CCA16D0A-D345-E6D6-0293-F7AE6284AA2C}"/>
              </a:ext>
            </a:extLst>
          </p:cNvPr>
          <p:cNvSpPr>
            <a:spLocks noGrp="1"/>
          </p:cNvSpPr>
          <p:nvPr>
            <p:ph type="sldNum" sz="quarter" idx="5"/>
          </p:nvPr>
        </p:nvSpPr>
        <p:spPr/>
        <p:txBody>
          <a:bodyPr/>
          <a:lstStyle/>
          <a:p>
            <a:fld id="{1BEA80CD-AE39-0C4B-A880-515F813E088A}" type="slidenum">
              <a:rPr lang="en-US" smtClean="0"/>
              <a:t>13</a:t>
            </a:fld>
            <a:endParaRPr lang="en-US"/>
          </a:p>
        </p:txBody>
      </p:sp>
    </p:spTree>
    <p:extLst>
      <p:ext uri="{BB962C8B-B14F-4D97-AF65-F5344CB8AC3E}">
        <p14:creationId xmlns:p14="http://schemas.microsoft.com/office/powerpoint/2010/main" val="9053586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AE03A4-7513-6DA6-4D3A-08C05D0582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D1F3B0-757E-8D9C-69AB-BADAAC7E63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D2B718-1513-D478-508A-4F69BDC4D726}"/>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B3112D54-4D9D-D61F-47AE-ECBE784E9A89}"/>
              </a:ext>
            </a:extLst>
          </p:cNvPr>
          <p:cNvSpPr>
            <a:spLocks noGrp="1"/>
          </p:cNvSpPr>
          <p:nvPr>
            <p:ph type="sldNum" sz="quarter" idx="5"/>
          </p:nvPr>
        </p:nvSpPr>
        <p:spPr/>
        <p:txBody>
          <a:bodyPr/>
          <a:lstStyle/>
          <a:p>
            <a:fld id="{1BEA80CD-AE39-0C4B-A880-515F813E088A}" type="slidenum">
              <a:rPr lang="en-US" smtClean="0"/>
              <a:t>14</a:t>
            </a:fld>
            <a:endParaRPr lang="en-US"/>
          </a:p>
        </p:txBody>
      </p:sp>
    </p:spTree>
    <p:extLst>
      <p:ext uri="{BB962C8B-B14F-4D97-AF65-F5344CB8AC3E}">
        <p14:creationId xmlns:p14="http://schemas.microsoft.com/office/powerpoint/2010/main" val="23463065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BEA80CD-AE39-0C4B-A880-515F813E088A}" type="slidenum">
              <a:rPr lang="en-US" smtClean="0"/>
              <a:t>15</a:t>
            </a:fld>
            <a:endParaRPr lang="en-US"/>
          </a:p>
        </p:txBody>
      </p:sp>
    </p:spTree>
    <p:extLst>
      <p:ext uri="{BB962C8B-B14F-4D97-AF65-F5344CB8AC3E}">
        <p14:creationId xmlns:p14="http://schemas.microsoft.com/office/powerpoint/2010/main" val="4746272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fld id="{1BEA80CD-AE39-0C4B-A880-515F813E088A}" type="slidenum">
              <a:rPr lang="en-US" smtClean="0"/>
              <a:t>16</a:t>
            </a:fld>
            <a:endParaRPr lang="en-US"/>
          </a:p>
        </p:txBody>
      </p:sp>
    </p:spTree>
    <p:extLst>
      <p:ext uri="{BB962C8B-B14F-4D97-AF65-F5344CB8AC3E}">
        <p14:creationId xmlns:p14="http://schemas.microsoft.com/office/powerpoint/2010/main" val="37748842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BEA80CD-AE39-0C4B-A880-515F813E088A}" type="slidenum">
              <a:rPr lang="en-US" smtClean="0"/>
              <a:t>17</a:t>
            </a:fld>
            <a:endParaRPr lang="en-US"/>
          </a:p>
        </p:txBody>
      </p:sp>
    </p:spTree>
    <p:extLst>
      <p:ext uri="{BB962C8B-B14F-4D97-AF65-F5344CB8AC3E}">
        <p14:creationId xmlns:p14="http://schemas.microsoft.com/office/powerpoint/2010/main" val="20556180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94207A-DBBC-4E59-5ABB-1866BADA5B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194690-6B62-38E9-7593-E2A192081A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2215AA6-FA53-4F49-A66B-C107E79E25EA}"/>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B5653D5E-A492-0FE6-EE12-4AF96E8023B1}"/>
              </a:ext>
            </a:extLst>
          </p:cNvPr>
          <p:cNvSpPr>
            <a:spLocks noGrp="1"/>
          </p:cNvSpPr>
          <p:nvPr>
            <p:ph type="sldNum" sz="quarter" idx="5"/>
          </p:nvPr>
        </p:nvSpPr>
        <p:spPr/>
        <p:txBody>
          <a:bodyPr/>
          <a:lstStyle/>
          <a:p>
            <a:fld id="{1BEA80CD-AE39-0C4B-A880-515F813E088A}" type="slidenum">
              <a:rPr lang="en-US" smtClean="0"/>
              <a:t>18</a:t>
            </a:fld>
            <a:endParaRPr lang="en-US"/>
          </a:p>
        </p:txBody>
      </p:sp>
    </p:spTree>
    <p:extLst>
      <p:ext uri="{BB962C8B-B14F-4D97-AF65-F5344CB8AC3E}">
        <p14:creationId xmlns:p14="http://schemas.microsoft.com/office/powerpoint/2010/main" val="5542578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F8DAD-7A87-09FE-1DAB-E44006BDAE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58C68C-E066-E8D2-ABDE-A9B94E3F5D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58B39F0-570D-ADE9-D731-F54DAF91803C}"/>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BD834667-0FD5-8779-5D98-0DE8B57D8908}"/>
              </a:ext>
            </a:extLst>
          </p:cNvPr>
          <p:cNvSpPr>
            <a:spLocks noGrp="1"/>
          </p:cNvSpPr>
          <p:nvPr>
            <p:ph type="sldNum" sz="quarter" idx="5"/>
          </p:nvPr>
        </p:nvSpPr>
        <p:spPr/>
        <p:txBody>
          <a:bodyPr/>
          <a:lstStyle/>
          <a:p>
            <a:fld id="{1BEA80CD-AE39-0C4B-A880-515F813E088A}" type="slidenum">
              <a:rPr lang="en-US" smtClean="0"/>
              <a:t>19</a:t>
            </a:fld>
            <a:endParaRPr lang="en-US"/>
          </a:p>
        </p:txBody>
      </p:sp>
    </p:spTree>
    <p:extLst>
      <p:ext uri="{BB962C8B-B14F-4D97-AF65-F5344CB8AC3E}">
        <p14:creationId xmlns:p14="http://schemas.microsoft.com/office/powerpoint/2010/main" val="4571312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303965-9271-ECF2-2DA4-F162D77360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6FDD7F-C7C8-19F6-B00A-1B289FF034C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176546A-D30D-4891-20FF-AFBB6BF527E5}"/>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08F56D56-C126-8AC3-5850-8D334B2D901F}"/>
              </a:ext>
            </a:extLst>
          </p:cNvPr>
          <p:cNvSpPr>
            <a:spLocks noGrp="1"/>
          </p:cNvSpPr>
          <p:nvPr>
            <p:ph type="sldNum" sz="quarter" idx="5"/>
          </p:nvPr>
        </p:nvSpPr>
        <p:spPr/>
        <p:txBody>
          <a:bodyPr/>
          <a:lstStyle/>
          <a:p>
            <a:fld id="{1BEA80CD-AE39-0C4B-A880-515F813E088A}" type="slidenum">
              <a:rPr lang="en-US" smtClean="0"/>
              <a:t>20</a:t>
            </a:fld>
            <a:endParaRPr lang="en-US"/>
          </a:p>
        </p:txBody>
      </p:sp>
    </p:spTree>
    <p:extLst>
      <p:ext uri="{BB962C8B-B14F-4D97-AF65-F5344CB8AC3E}">
        <p14:creationId xmlns:p14="http://schemas.microsoft.com/office/powerpoint/2010/main" val="21152274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BEA80CD-AE39-0C4B-A880-515F813E088A}" type="slidenum">
              <a:rPr lang="en-US" smtClean="0"/>
              <a:t>3</a:t>
            </a:fld>
            <a:endParaRPr lang="en-US"/>
          </a:p>
        </p:txBody>
      </p:sp>
    </p:spTree>
    <p:extLst>
      <p:ext uri="{BB962C8B-B14F-4D97-AF65-F5344CB8AC3E}">
        <p14:creationId xmlns:p14="http://schemas.microsoft.com/office/powerpoint/2010/main" val="5495322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BEA80CD-AE39-0C4B-A880-515F813E088A}" type="slidenum">
              <a:rPr lang="en-US" smtClean="0"/>
              <a:t>21</a:t>
            </a:fld>
            <a:endParaRPr lang="en-US"/>
          </a:p>
        </p:txBody>
      </p:sp>
    </p:spTree>
    <p:extLst>
      <p:ext uri="{BB962C8B-B14F-4D97-AF65-F5344CB8AC3E}">
        <p14:creationId xmlns:p14="http://schemas.microsoft.com/office/powerpoint/2010/main" val="28933900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BEA80CD-AE39-0C4B-A880-515F813E088A}" type="slidenum">
              <a:rPr lang="en-US" smtClean="0"/>
              <a:t>23</a:t>
            </a:fld>
            <a:endParaRPr lang="en-US"/>
          </a:p>
        </p:txBody>
      </p:sp>
    </p:spTree>
    <p:extLst>
      <p:ext uri="{BB962C8B-B14F-4D97-AF65-F5344CB8AC3E}">
        <p14:creationId xmlns:p14="http://schemas.microsoft.com/office/powerpoint/2010/main" val="26998708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BEA80CD-AE39-0C4B-A880-515F813E088A}" type="slidenum">
              <a:rPr lang="en-US" smtClean="0"/>
              <a:t>4</a:t>
            </a:fld>
            <a:endParaRPr lang="en-US"/>
          </a:p>
        </p:txBody>
      </p:sp>
    </p:spTree>
    <p:extLst>
      <p:ext uri="{BB962C8B-B14F-4D97-AF65-F5344CB8AC3E}">
        <p14:creationId xmlns:p14="http://schemas.microsoft.com/office/powerpoint/2010/main" val="31248738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1BEA80CD-AE39-0C4B-A880-515F813E088A}" type="slidenum">
              <a:rPr lang="en-US" smtClean="0"/>
              <a:t>5</a:t>
            </a:fld>
            <a:endParaRPr lang="en-US"/>
          </a:p>
        </p:txBody>
      </p:sp>
    </p:spTree>
    <p:extLst>
      <p:ext uri="{BB962C8B-B14F-4D97-AF65-F5344CB8AC3E}">
        <p14:creationId xmlns:p14="http://schemas.microsoft.com/office/powerpoint/2010/main" val="15810512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6B5721-9B8E-B7C0-1F02-D4E795782E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F5283A-CF7C-DDE3-E6C8-82750A8647E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CC5517-271E-824C-8210-BAC1DE8AC1A4}"/>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91958DF0-B680-B5F8-FB4D-D3C5ADAB3576}"/>
              </a:ext>
            </a:extLst>
          </p:cNvPr>
          <p:cNvSpPr>
            <a:spLocks noGrp="1"/>
          </p:cNvSpPr>
          <p:nvPr>
            <p:ph type="sldNum" sz="quarter" idx="5"/>
          </p:nvPr>
        </p:nvSpPr>
        <p:spPr/>
        <p:txBody>
          <a:bodyPr/>
          <a:lstStyle/>
          <a:p>
            <a:fld id="{1BEA80CD-AE39-0C4B-A880-515F813E088A}" type="slidenum">
              <a:rPr lang="en-US" smtClean="0"/>
              <a:t>6</a:t>
            </a:fld>
            <a:endParaRPr lang="en-US"/>
          </a:p>
        </p:txBody>
      </p:sp>
    </p:spTree>
    <p:extLst>
      <p:ext uri="{BB962C8B-B14F-4D97-AF65-F5344CB8AC3E}">
        <p14:creationId xmlns:p14="http://schemas.microsoft.com/office/powerpoint/2010/main" val="12750498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E40D0A-E83B-1B34-3B28-D65CDCE561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68D381-DED3-325A-B116-6C5F3B20F9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F2DDB2E-B9C5-1873-9CB1-A385264B8832}"/>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908E1098-729B-4864-526D-A85AA3006451}"/>
              </a:ext>
            </a:extLst>
          </p:cNvPr>
          <p:cNvSpPr>
            <a:spLocks noGrp="1"/>
          </p:cNvSpPr>
          <p:nvPr>
            <p:ph type="sldNum" sz="quarter" idx="5"/>
          </p:nvPr>
        </p:nvSpPr>
        <p:spPr/>
        <p:txBody>
          <a:bodyPr/>
          <a:lstStyle/>
          <a:p>
            <a:fld id="{1BEA80CD-AE39-0C4B-A880-515F813E088A}" type="slidenum">
              <a:rPr lang="en-US" smtClean="0"/>
              <a:t>7</a:t>
            </a:fld>
            <a:endParaRPr lang="en-US"/>
          </a:p>
        </p:txBody>
      </p:sp>
    </p:spTree>
    <p:extLst>
      <p:ext uri="{BB962C8B-B14F-4D97-AF65-F5344CB8AC3E}">
        <p14:creationId xmlns:p14="http://schemas.microsoft.com/office/powerpoint/2010/main" val="19395551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089155-8286-2EBC-7C74-CC1BE6C0D8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F5B111-C2E9-D17C-F5F7-404FF9FED2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CF9496-3905-19F3-2176-8318EA118C9F}"/>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1834A43A-A798-8433-0CDE-76C6FC6DB402}"/>
              </a:ext>
            </a:extLst>
          </p:cNvPr>
          <p:cNvSpPr>
            <a:spLocks noGrp="1"/>
          </p:cNvSpPr>
          <p:nvPr>
            <p:ph type="sldNum" sz="quarter" idx="5"/>
          </p:nvPr>
        </p:nvSpPr>
        <p:spPr/>
        <p:txBody>
          <a:bodyPr/>
          <a:lstStyle/>
          <a:p>
            <a:fld id="{1BEA80CD-AE39-0C4B-A880-515F813E088A}" type="slidenum">
              <a:rPr lang="en-US" smtClean="0"/>
              <a:t>8</a:t>
            </a:fld>
            <a:endParaRPr lang="en-US"/>
          </a:p>
        </p:txBody>
      </p:sp>
    </p:spTree>
    <p:extLst>
      <p:ext uri="{BB962C8B-B14F-4D97-AF65-F5344CB8AC3E}">
        <p14:creationId xmlns:p14="http://schemas.microsoft.com/office/powerpoint/2010/main" val="8503114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95B5C6-27EE-027A-4E36-1125C0B207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0E4762-3683-335D-8AD5-CECC7865F4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C37B71-9FE0-6293-0BDB-CD53B8DA2142}"/>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CB3CB45F-907E-7611-61B2-9CF22A4CFCB0}"/>
              </a:ext>
            </a:extLst>
          </p:cNvPr>
          <p:cNvSpPr>
            <a:spLocks noGrp="1"/>
          </p:cNvSpPr>
          <p:nvPr>
            <p:ph type="sldNum" sz="quarter" idx="5"/>
          </p:nvPr>
        </p:nvSpPr>
        <p:spPr/>
        <p:txBody>
          <a:bodyPr/>
          <a:lstStyle/>
          <a:p>
            <a:fld id="{1BEA80CD-AE39-0C4B-A880-515F813E088A}" type="slidenum">
              <a:rPr lang="en-US" smtClean="0"/>
              <a:t>9</a:t>
            </a:fld>
            <a:endParaRPr lang="en-US"/>
          </a:p>
        </p:txBody>
      </p:sp>
    </p:spTree>
    <p:extLst>
      <p:ext uri="{BB962C8B-B14F-4D97-AF65-F5344CB8AC3E}">
        <p14:creationId xmlns:p14="http://schemas.microsoft.com/office/powerpoint/2010/main" val="4576103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1BEA80CD-AE39-0C4B-A880-515F813E088A}" type="slidenum">
              <a:rPr lang="en-US" smtClean="0"/>
              <a:t>10</a:t>
            </a:fld>
            <a:endParaRPr lang="en-US"/>
          </a:p>
        </p:txBody>
      </p:sp>
    </p:spTree>
    <p:extLst>
      <p:ext uri="{BB962C8B-B14F-4D97-AF65-F5344CB8AC3E}">
        <p14:creationId xmlns:p14="http://schemas.microsoft.com/office/powerpoint/2010/main" val="603307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D5113-57A5-9394-9EAC-AE049E0FC471}"/>
              </a:ext>
            </a:extLst>
          </p:cNvPr>
          <p:cNvSpPr>
            <a:spLocks noGrp="1"/>
          </p:cNvSpPr>
          <p:nvPr>
            <p:ph type="ctrTitle"/>
          </p:nvPr>
        </p:nvSpPr>
        <p:spPr>
          <a:xfrm>
            <a:off x="1984003" y="3702358"/>
            <a:ext cx="6571317" cy="780120"/>
          </a:xfrm>
        </p:spPr>
        <p:txBody>
          <a:bodyPr anchor="t" anchorCtr="0"/>
          <a:lstStyle>
            <a:lvl1pPr algn="l">
              <a:defRPr sz="3500" b="0" i="0">
                <a:solidFill>
                  <a:schemeClr val="bg1"/>
                </a:solidFill>
                <a:latin typeface="ABC Oracle Medium" panose="020B0504040202060203" pitchFamily="34" charset="77"/>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0F1D9585-239A-5710-5FBB-F38F3137D466}"/>
              </a:ext>
            </a:extLst>
          </p:cNvPr>
          <p:cNvSpPr>
            <a:spLocks noGrp="1"/>
          </p:cNvSpPr>
          <p:nvPr>
            <p:ph type="subTitle" idx="1"/>
          </p:nvPr>
        </p:nvSpPr>
        <p:spPr>
          <a:xfrm>
            <a:off x="2001357" y="4488870"/>
            <a:ext cx="6566752" cy="1598604"/>
          </a:xfrm>
        </p:spPr>
        <p:txBody>
          <a:bodyPr anchor="t" anchorCtr="0"/>
          <a:lstStyle>
            <a:lvl1pPr marL="0" indent="0" algn="l">
              <a:spcBef>
                <a:spcPts val="0"/>
              </a:spcBef>
              <a:spcAft>
                <a:spcPts val="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1" name="Graphic 9">
            <a:extLst>
              <a:ext uri="{FF2B5EF4-FFF2-40B4-BE49-F238E27FC236}">
                <a16:creationId xmlns:a16="http://schemas.microsoft.com/office/drawing/2014/main" id="{7C687F61-C361-715E-64E1-F940513FF331}"/>
              </a:ext>
            </a:extLst>
          </p:cNvPr>
          <p:cNvSpPr/>
          <p:nvPr/>
        </p:nvSpPr>
        <p:spPr>
          <a:xfrm>
            <a:off x="333637" y="298711"/>
            <a:ext cx="4232364" cy="2633050"/>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endParaRPr lang="en-US"/>
          </a:p>
        </p:txBody>
      </p:sp>
      <p:sp>
        <p:nvSpPr>
          <p:cNvPr id="5" name="Footer Placeholder 4">
            <a:extLst>
              <a:ext uri="{FF2B5EF4-FFF2-40B4-BE49-F238E27FC236}">
                <a16:creationId xmlns:a16="http://schemas.microsoft.com/office/drawing/2014/main" id="{6E921332-E814-972E-C4E3-95339D3485E1}"/>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2806871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Feature Copy">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2" y="269600"/>
            <a:ext cx="7132401" cy="3159399"/>
          </a:xfrm>
        </p:spPr>
        <p:txBody>
          <a:bodyPr/>
          <a:lstStyle>
            <a:lvl1pPr>
              <a:defRPr sz="4200" b="0" i="0">
                <a:solidFill>
                  <a:schemeClr val="bg1"/>
                </a:solidFill>
                <a:latin typeface="+mj-lt"/>
              </a:defRPr>
            </a:lvl1pPr>
          </a:lstStyle>
          <a:p>
            <a:r>
              <a:rPr lang="en-US"/>
              <a:t>Click to edit Master title style</a:t>
            </a:r>
            <a:endParaRPr lang="en-GB"/>
          </a:p>
        </p:txBody>
      </p:sp>
      <p:sp>
        <p:nvSpPr>
          <p:cNvPr id="3" name="Graphic 9">
            <a:extLst>
              <a:ext uri="{FF2B5EF4-FFF2-40B4-BE49-F238E27FC236}">
                <a16:creationId xmlns:a16="http://schemas.microsoft.com/office/drawing/2014/main" id="{9B1AB03E-57D3-D012-D1A8-49BD6BF75415}"/>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endParaRPr lang="en-US"/>
          </a:p>
        </p:txBody>
      </p:sp>
      <p:sp>
        <p:nvSpPr>
          <p:cNvPr id="8" name="Slide Number Placeholder 7">
            <a:extLst>
              <a:ext uri="{FF2B5EF4-FFF2-40B4-BE49-F238E27FC236}">
                <a16:creationId xmlns:a16="http://schemas.microsoft.com/office/drawing/2014/main" id="{231C67D6-C5B6-BEE1-88C5-321259FD8646}"/>
              </a:ext>
            </a:extLst>
          </p:cNvPr>
          <p:cNvSpPr>
            <a:spLocks noGrp="1"/>
          </p:cNvSpPr>
          <p:nvPr>
            <p:ph type="sldNum" sz="quarter" idx="12"/>
          </p:nvPr>
        </p:nvSpPr>
        <p:spPr/>
        <p:txBody>
          <a:bodyPr/>
          <a:lstStyle>
            <a:lvl1pPr>
              <a:defRPr>
                <a:solidFill>
                  <a:schemeClr val="bg1"/>
                </a:solidFill>
              </a:defRPr>
            </a:lvl1pPr>
          </a:lstStyle>
          <a:p>
            <a:fld id="{741AFF56-1126-4107-9C02-BC0EFBF16431}" type="slidenum">
              <a:rPr lang="en-GB" smtClean="0"/>
              <a:pPr/>
              <a:t>‹#›</a:t>
            </a:fld>
            <a:endParaRPr lang="en-GB"/>
          </a:p>
        </p:txBody>
      </p:sp>
      <p:sp>
        <p:nvSpPr>
          <p:cNvPr id="4" name="Footer Placeholder 4">
            <a:extLst>
              <a:ext uri="{FF2B5EF4-FFF2-40B4-BE49-F238E27FC236}">
                <a16:creationId xmlns:a16="http://schemas.microsoft.com/office/drawing/2014/main" id="{B43BF3A9-891A-B059-29FB-D64323A90CFE}"/>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30524192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D43568E-B69F-31A9-5D84-5E0B7D27CE56}"/>
              </a:ext>
            </a:extLst>
          </p:cNvPr>
          <p:cNvSpPr>
            <a:spLocks noGrp="1"/>
          </p:cNvSpPr>
          <p:nvPr>
            <p:ph type="pic" sz="quarter" idx="13"/>
          </p:nvPr>
        </p:nvSpPr>
        <p:spPr>
          <a:xfrm>
            <a:off x="6096000" y="0"/>
            <a:ext cx="6096000" cy="6858000"/>
          </a:xfrm>
          <a:solidFill>
            <a:schemeClr val="bg1">
              <a:lumMod val="85000"/>
            </a:schemeClr>
          </a:solidFill>
        </p:spPr>
        <p:txBody>
          <a:bodyPr anchor="ctr" anchorCtr="0"/>
          <a:lstStyle>
            <a:lvl1pPr algn="ctr">
              <a:defRPr sz="1000"/>
            </a:lvl1pPr>
          </a:lstStyle>
          <a:p>
            <a:endParaRPr lang="en-US"/>
          </a:p>
        </p:txBody>
      </p:sp>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52424" y="1493113"/>
            <a:ext cx="4300995"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bg1"/>
                </a:solidFill>
              </a:defRPr>
            </a:lvl1pPr>
          </a:lstStyle>
          <a:p>
            <a:fld id="{741AFF56-1126-4107-9C02-BC0EFBF16431}" type="slidenum">
              <a:rPr lang="en-GB" smtClean="0"/>
              <a:pPr/>
              <a:t>‹#›</a:t>
            </a:fld>
            <a:endParaRPr lang="en-GB"/>
          </a:p>
        </p:txBody>
      </p:sp>
      <p:sp>
        <p:nvSpPr>
          <p:cNvPr id="12" name="Graphic 9">
            <a:extLst>
              <a:ext uri="{FF2B5EF4-FFF2-40B4-BE49-F238E27FC236}">
                <a16:creationId xmlns:a16="http://schemas.microsoft.com/office/drawing/2014/main" id="{07DE4BE4-C52D-8163-E612-5CD7219CE49C}"/>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a:p>
        </p:txBody>
      </p:sp>
      <p:sp>
        <p:nvSpPr>
          <p:cNvPr id="4" name="Footer Placeholder 4">
            <a:extLst>
              <a:ext uri="{FF2B5EF4-FFF2-40B4-BE49-F238E27FC236}">
                <a16:creationId xmlns:a16="http://schemas.microsoft.com/office/drawing/2014/main" id="{189C72DD-B617-4FC7-362F-A99AF8E75082}"/>
              </a:ext>
            </a:extLst>
          </p:cNvPr>
          <p:cNvSpPr>
            <a:spLocks noGrp="1"/>
          </p:cNvSpPr>
          <p:nvPr>
            <p:ph type="ftr" sz="quarter" idx="3"/>
          </p:nvPr>
        </p:nvSpPr>
        <p:spPr>
          <a:xfrm>
            <a:off x="1798530" y="6417425"/>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12603040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Title and Content">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a:solidFill>
                  <a:schemeClr val="bg1"/>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33635" y="1468061"/>
            <a:ext cx="7545236" cy="4251199"/>
          </a:xfrm>
        </p:spPr>
        <p:txBody>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bg1"/>
                </a:solidFill>
              </a:defRPr>
            </a:lvl1pPr>
          </a:lstStyle>
          <a:p>
            <a:fld id="{741AFF56-1126-4107-9C02-BC0EFBF16431}" type="slidenum">
              <a:rPr lang="en-GB" smtClean="0"/>
              <a:pPr/>
              <a:t>‹#›</a:t>
            </a:fld>
            <a:endParaRPr lang="en-GB"/>
          </a:p>
        </p:txBody>
      </p:sp>
      <p:sp>
        <p:nvSpPr>
          <p:cNvPr id="12" name="Graphic 9">
            <a:extLst>
              <a:ext uri="{FF2B5EF4-FFF2-40B4-BE49-F238E27FC236}">
                <a16:creationId xmlns:a16="http://schemas.microsoft.com/office/drawing/2014/main" id="{07DE4BE4-C52D-8163-E612-5CD7219CE49C}"/>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a:p>
        </p:txBody>
      </p:sp>
      <p:sp>
        <p:nvSpPr>
          <p:cNvPr id="4" name="Footer Placeholder 4">
            <a:extLst>
              <a:ext uri="{FF2B5EF4-FFF2-40B4-BE49-F238E27FC236}">
                <a16:creationId xmlns:a16="http://schemas.microsoft.com/office/drawing/2014/main" id="{A7E709DD-B4DF-F760-665E-1764DED439B5}"/>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38028473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a:solidFill>
                  <a:schemeClr val="tx1"/>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52424" y="1493113"/>
            <a:ext cx="4300995" cy="4256334"/>
          </a:xfrm>
        </p:spPr>
        <p:txBody>
          <a:bodyPr/>
          <a:lstStyle>
            <a:lvl1pPr>
              <a:spcBef>
                <a:spcPts val="1800"/>
              </a:spcBef>
              <a:spcAft>
                <a:spcPts val="600"/>
              </a:spcAft>
              <a:defRPr>
                <a:solidFill>
                  <a:schemeClr val="accent3"/>
                </a:solidFill>
              </a:defRPr>
            </a:lvl1pPr>
            <a:lvl2pPr marL="0" indent="0">
              <a:buNone/>
              <a:defRPr>
                <a:solidFill>
                  <a:schemeClr val="accent3"/>
                </a:solidFill>
              </a:defRPr>
            </a:lvl2pPr>
            <a:lvl3pPr marL="355600" indent="-355600">
              <a:tabLst/>
              <a:defRPr>
                <a:solidFill>
                  <a:schemeClr val="accent3"/>
                </a:solidFill>
              </a:defRPr>
            </a:lvl3pPr>
            <a:lvl4pPr marL="712788" indent="-357188">
              <a:tabLst/>
              <a:defRPr>
                <a:solidFill>
                  <a:schemeClr val="accent3"/>
                </a:solidFill>
              </a:defRPr>
            </a:lvl4pPr>
            <a:lvl5pPr marL="1068388" indent="-355600">
              <a:tabLst/>
              <a:defRPr>
                <a:solidFill>
                  <a:schemeClr val="accent3"/>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accent3"/>
                </a:solidFill>
              </a:defRPr>
            </a:lvl1pPr>
          </a:lstStyle>
          <a:p>
            <a:fld id="{741AFF56-1126-4107-9C02-BC0EFBF16431}" type="slidenum">
              <a:rPr lang="en-GB" smtClean="0"/>
              <a:pPr/>
              <a:t>‹#›</a:t>
            </a:fld>
            <a:endParaRPr lang="en-GB"/>
          </a:p>
        </p:txBody>
      </p:sp>
      <p:sp>
        <p:nvSpPr>
          <p:cNvPr id="12" name="Graphic 9">
            <a:extLst>
              <a:ext uri="{FF2B5EF4-FFF2-40B4-BE49-F238E27FC236}">
                <a16:creationId xmlns:a16="http://schemas.microsoft.com/office/drawing/2014/main" id="{07DE4BE4-C52D-8163-E612-5CD7219CE49C}"/>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a:p>
        </p:txBody>
      </p:sp>
      <p:sp>
        <p:nvSpPr>
          <p:cNvPr id="8" name="Content Placeholder 2">
            <a:extLst>
              <a:ext uri="{FF2B5EF4-FFF2-40B4-BE49-F238E27FC236}">
                <a16:creationId xmlns:a16="http://schemas.microsoft.com/office/drawing/2014/main" id="{CE1E9FC3-FD80-6B63-EDE0-8BCF742EDEE8}"/>
              </a:ext>
            </a:extLst>
          </p:cNvPr>
          <p:cNvSpPr>
            <a:spLocks noGrp="1"/>
          </p:cNvSpPr>
          <p:nvPr>
            <p:ph idx="13"/>
          </p:nvPr>
        </p:nvSpPr>
        <p:spPr>
          <a:xfrm>
            <a:off x="5231904" y="1493113"/>
            <a:ext cx="4300995" cy="4256334"/>
          </a:xfrm>
        </p:spPr>
        <p:txBody>
          <a:bodyPr/>
          <a:lstStyle>
            <a:lvl1pPr>
              <a:spcBef>
                <a:spcPts val="1800"/>
              </a:spcBef>
              <a:spcAft>
                <a:spcPts val="600"/>
              </a:spcAft>
              <a:defRPr>
                <a:solidFill>
                  <a:schemeClr val="accent3"/>
                </a:solidFill>
              </a:defRPr>
            </a:lvl1pPr>
            <a:lvl2pPr marL="0" indent="0">
              <a:buNone/>
              <a:defRPr>
                <a:solidFill>
                  <a:schemeClr val="accent3"/>
                </a:solidFill>
              </a:defRPr>
            </a:lvl2pPr>
            <a:lvl3pPr marL="355600" indent="-355600">
              <a:tabLst/>
              <a:defRPr>
                <a:solidFill>
                  <a:schemeClr val="accent3"/>
                </a:solidFill>
              </a:defRPr>
            </a:lvl3pPr>
            <a:lvl4pPr marL="712788" indent="-357188">
              <a:tabLst/>
              <a:defRPr>
                <a:solidFill>
                  <a:schemeClr val="accent3"/>
                </a:solidFill>
              </a:defRPr>
            </a:lvl4pPr>
            <a:lvl5pPr marL="1068388" indent="-355600">
              <a:tabLst/>
              <a:defRPr>
                <a:solidFill>
                  <a:schemeClr val="accent3"/>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Footer Placeholder 4">
            <a:extLst>
              <a:ext uri="{FF2B5EF4-FFF2-40B4-BE49-F238E27FC236}">
                <a16:creationId xmlns:a16="http://schemas.microsoft.com/office/drawing/2014/main" id="{90E1AFF1-83F6-B417-3FB2-F082A2B78ABC}"/>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12473948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300915"/>
            <a:ext cx="5403810" cy="1232435"/>
          </a:xfrm>
        </p:spPr>
        <p:txBody>
          <a:bodyPr/>
          <a:lstStyle>
            <a:lvl1pPr>
              <a:defRPr sz="2000" b="0" i="0">
                <a:solidFill>
                  <a:schemeClr val="accent1"/>
                </a:solidFill>
                <a:latin typeface="ABC Oracle Medium" panose="020B0504040202060203" pitchFamily="34" charset="77"/>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8755693" y="304974"/>
            <a:ext cx="3125157" cy="1203325"/>
          </a:xfrm>
        </p:spPr>
        <p:txBody>
          <a:bodyPr/>
          <a:lstStyle>
            <a:lvl1pPr>
              <a:spcBef>
                <a:spcPts val="0"/>
              </a:spcBef>
              <a:spcAft>
                <a:spcPts val="0"/>
              </a:spcAft>
              <a:defRPr sz="900">
                <a:solidFill>
                  <a:schemeClr val="tx1"/>
                </a:solidFill>
              </a:defRPr>
            </a:lvl1pPr>
            <a:lvl2pPr marL="0" indent="0">
              <a:buNone/>
              <a:defRPr sz="900">
                <a:solidFill>
                  <a:schemeClr val="tx1"/>
                </a:solidFill>
              </a:defRPr>
            </a:lvl2pPr>
            <a:lvl3pPr marL="180975" indent="-180975">
              <a:tabLst/>
              <a:defRPr sz="900">
                <a:solidFill>
                  <a:schemeClr val="tx1"/>
                </a:solidFill>
              </a:defRPr>
            </a:lvl3pPr>
            <a:lvl4pPr marL="355600" indent="-174625">
              <a:tabLst/>
              <a:defRPr sz="900">
                <a:solidFill>
                  <a:schemeClr val="tx1"/>
                </a:solidFill>
              </a:defRPr>
            </a:lvl4pPr>
            <a:lvl5pPr marL="536575" indent="-180975">
              <a:tabLst/>
              <a:defRPr sz="9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accent3"/>
                </a:solidFill>
              </a:defRPr>
            </a:lvl1pPr>
          </a:lstStyle>
          <a:p>
            <a:fld id="{741AFF56-1126-4107-9C02-BC0EFBF16431}" type="slidenum">
              <a:rPr lang="en-GB" smtClean="0"/>
              <a:pPr/>
              <a:t>‹#›</a:t>
            </a:fld>
            <a:endParaRPr lang="en-GB"/>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52425" y="1520824"/>
            <a:ext cx="11528425" cy="502761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Footer Placeholder 4">
            <a:extLst>
              <a:ext uri="{FF2B5EF4-FFF2-40B4-BE49-F238E27FC236}">
                <a16:creationId xmlns:a16="http://schemas.microsoft.com/office/drawing/2014/main" id="{884FAA58-F1B4-531A-061A-6D4457DF3FC8}"/>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34880989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Title and Content">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sz="3000" b="0" i="0">
                <a:solidFill>
                  <a:schemeClr val="accent1"/>
                </a:solidFill>
                <a:latin typeface="ABC Oracle Medium" panose="020B0504040202060203" pitchFamily="34" charset="77"/>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8755693" y="304974"/>
            <a:ext cx="3125157" cy="1203325"/>
          </a:xfrm>
        </p:spPr>
        <p:txBody>
          <a:bodyPr/>
          <a:lstStyle>
            <a:lvl1pPr>
              <a:spcBef>
                <a:spcPts val="0"/>
              </a:spcBef>
              <a:spcAft>
                <a:spcPts val="0"/>
              </a:spcAft>
              <a:defRPr sz="900">
                <a:solidFill>
                  <a:schemeClr val="tx1"/>
                </a:solidFill>
              </a:defRPr>
            </a:lvl1pPr>
            <a:lvl2pPr marL="0" indent="0">
              <a:buNone/>
              <a:defRPr sz="900">
                <a:solidFill>
                  <a:schemeClr val="tx1"/>
                </a:solidFill>
              </a:defRPr>
            </a:lvl2pPr>
            <a:lvl3pPr marL="180975" indent="-180975">
              <a:tabLst/>
              <a:defRPr sz="900">
                <a:solidFill>
                  <a:schemeClr val="tx1"/>
                </a:solidFill>
              </a:defRPr>
            </a:lvl3pPr>
            <a:lvl4pPr marL="355600" indent="-174625">
              <a:tabLst/>
              <a:defRPr sz="900">
                <a:solidFill>
                  <a:schemeClr val="tx1"/>
                </a:solidFill>
              </a:defRPr>
            </a:lvl4pPr>
            <a:lvl5pPr marL="536575" indent="-180975">
              <a:tabLst/>
              <a:defRPr sz="9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accent1"/>
                </a:solidFill>
              </a:defRPr>
            </a:lvl1pPr>
          </a:lstStyle>
          <a:p>
            <a:fld id="{741AFF56-1126-4107-9C02-BC0EFBF16431}" type="slidenum">
              <a:rPr lang="en-GB" smtClean="0"/>
              <a:pPr/>
              <a:t>‹#›</a:t>
            </a:fld>
            <a:endParaRPr lang="en-GB"/>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52425" y="1520824"/>
            <a:ext cx="11528425" cy="5027613"/>
          </a:xfrm>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Footer Placeholder 4">
            <a:extLst>
              <a:ext uri="{FF2B5EF4-FFF2-40B4-BE49-F238E27FC236}">
                <a16:creationId xmlns:a16="http://schemas.microsoft.com/office/drawing/2014/main" id="{EBE8D23D-CB16-3CD8-EC66-E391FD4D4BA5}"/>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accent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7135427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_Title and Content">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sz="3000" b="0" i="0">
                <a:solidFill>
                  <a:schemeClr val="bg1"/>
                </a:solidFill>
                <a:latin typeface="ABC Oracle Medium" panose="020B0504040202060203" pitchFamily="34" charset="77"/>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8755693" y="304974"/>
            <a:ext cx="3125157" cy="1203325"/>
          </a:xfrm>
        </p:spPr>
        <p:txBody>
          <a:bodyPr/>
          <a:lstStyle>
            <a:lvl1pPr>
              <a:spcBef>
                <a:spcPts val="0"/>
              </a:spcBef>
              <a:spcAft>
                <a:spcPts val="0"/>
              </a:spcAft>
              <a:defRPr sz="900">
                <a:solidFill>
                  <a:schemeClr val="bg1"/>
                </a:solidFill>
              </a:defRPr>
            </a:lvl1pPr>
            <a:lvl2pPr marL="0" indent="0">
              <a:buNone/>
              <a:defRPr sz="900">
                <a:solidFill>
                  <a:schemeClr val="bg1"/>
                </a:solidFill>
              </a:defRPr>
            </a:lvl2pPr>
            <a:lvl3pPr marL="180975" indent="-180975">
              <a:tabLst/>
              <a:defRPr sz="900">
                <a:solidFill>
                  <a:schemeClr val="bg1"/>
                </a:solidFill>
              </a:defRPr>
            </a:lvl3pPr>
            <a:lvl4pPr marL="355600" indent="-174625">
              <a:tabLst/>
              <a:defRPr sz="900">
                <a:solidFill>
                  <a:schemeClr val="bg1"/>
                </a:solidFill>
              </a:defRPr>
            </a:lvl4pPr>
            <a:lvl5pPr marL="536575" indent="-180975">
              <a:tabLst/>
              <a:defRPr sz="9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bg1"/>
                </a:solidFill>
              </a:defRPr>
            </a:lvl1pPr>
          </a:lstStyle>
          <a:p>
            <a:fld id="{741AFF56-1126-4107-9C02-BC0EFBF16431}" type="slidenum">
              <a:rPr lang="en-GB" smtClean="0"/>
              <a:pPr/>
              <a:t>‹#›</a:t>
            </a:fld>
            <a:endParaRPr lang="en-GB"/>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52425" y="1520824"/>
            <a:ext cx="11528425" cy="5027613"/>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Footer Placeholder 4">
            <a:extLst>
              <a:ext uri="{FF2B5EF4-FFF2-40B4-BE49-F238E27FC236}">
                <a16:creationId xmlns:a16="http://schemas.microsoft.com/office/drawing/2014/main" id="{49B5B446-BF61-9273-73C2-7E54AB446BBC}"/>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2686396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7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sz="3000" b="0" i="0">
                <a:solidFill>
                  <a:schemeClr val="accent1"/>
                </a:solidFill>
                <a:latin typeface="ABC Oracle Medium" panose="020B0504040202060203" pitchFamily="34" charset="77"/>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8755693" y="304974"/>
            <a:ext cx="3125157" cy="1203325"/>
          </a:xfrm>
        </p:spPr>
        <p:txBody>
          <a:bodyPr/>
          <a:lstStyle>
            <a:lvl1pPr>
              <a:spcBef>
                <a:spcPts val="0"/>
              </a:spcBef>
              <a:spcAft>
                <a:spcPts val="0"/>
              </a:spcAft>
              <a:defRPr sz="900">
                <a:solidFill>
                  <a:schemeClr val="tx1"/>
                </a:solidFill>
              </a:defRPr>
            </a:lvl1pPr>
            <a:lvl2pPr marL="0" indent="0">
              <a:buNone/>
              <a:defRPr sz="900">
                <a:solidFill>
                  <a:schemeClr val="tx1"/>
                </a:solidFill>
              </a:defRPr>
            </a:lvl2pPr>
            <a:lvl3pPr marL="180975" indent="-180975">
              <a:tabLst/>
              <a:defRPr sz="900">
                <a:solidFill>
                  <a:schemeClr val="tx1"/>
                </a:solidFill>
              </a:defRPr>
            </a:lvl3pPr>
            <a:lvl4pPr marL="355600" indent="-174625">
              <a:tabLst/>
              <a:defRPr sz="900">
                <a:solidFill>
                  <a:schemeClr val="tx1"/>
                </a:solidFill>
              </a:defRPr>
            </a:lvl4pPr>
            <a:lvl5pPr marL="536575" indent="-180975">
              <a:tabLst/>
              <a:defRPr sz="9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tx1"/>
                </a:solidFill>
              </a:defRPr>
            </a:lvl1pPr>
          </a:lstStyle>
          <a:p>
            <a:fld id="{741AFF56-1126-4107-9C02-BC0EFBF16431}" type="slidenum">
              <a:rPr lang="en-GB" smtClean="0"/>
              <a:pPr/>
              <a:t>‹#›</a:t>
            </a:fld>
            <a:endParaRPr lang="en-GB"/>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52425" y="1520824"/>
            <a:ext cx="11528425" cy="5027613"/>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Footer Placeholder 4">
            <a:extLst>
              <a:ext uri="{FF2B5EF4-FFF2-40B4-BE49-F238E27FC236}">
                <a16:creationId xmlns:a16="http://schemas.microsoft.com/office/drawing/2014/main" id="{4660D2EA-6D20-7E9D-AE74-606945F6FE28}"/>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39155984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8_Title and Content">
    <p:bg>
      <p:bgPr>
        <a:solidFill>
          <a:schemeClr val="accent1"/>
        </a:solidFill>
        <a:effectLst/>
      </p:bgPr>
    </p:bg>
    <p:spTree>
      <p:nvGrpSpPr>
        <p:cNvPr id="1" name=""/>
        <p:cNvGrpSpPr/>
        <p:nvPr/>
      </p:nvGrpSpPr>
      <p:grpSpPr>
        <a:xfrm>
          <a:off x="0" y="0"/>
          <a:ext cx="0" cy="0"/>
          <a:chOff x="0" y="0"/>
          <a:chExt cx="0" cy="0"/>
        </a:xfrm>
      </p:grpSpPr>
      <p:grpSp>
        <p:nvGrpSpPr>
          <p:cNvPr id="83" name="Group 82">
            <a:extLst>
              <a:ext uri="{FF2B5EF4-FFF2-40B4-BE49-F238E27FC236}">
                <a16:creationId xmlns:a16="http://schemas.microsoft.com/office/drawing/2014/main" id="{D12EF5E7-BD8E-CAB9-E725-345E21653ECD}"/>
              </a:ext>
            </a:extLst>
          </p:cNvPr>
          <p:cNvGrpSpPr/>
          <p:nvPr userDrawn="1"/>
        </p:nvGrpSpPr>
        <p:grpSpPr>
          <a:xfrm>
            <a:off x="417526" y="387280"/>
            <a:ext cx="11340345" cy="6075045"/>
            <a:chOff x="417526" y="387280"/>
            <a:chExt cx="11340345" cy="6075045"/>
          </a:xfrm>
        </p:grpSpPr>
        <p:sp>
          <p:nvSpPr>
            <p:cNvPr id="12" name="Freeform 11">
              <a:extLst>
                <a:ext uri="{FF2B5EF4-FFF2-40B4-BE49-F238E27FC236}">
                  <a16:creationId xmlns:a16="http://schemas.microsoft.com/office/drawing/2014/main" id="{DB6E64BA-5E3F-0B13-F3BD-289BBB0BEB04}"/>
                </a:ext>
              </a:extLst>
            </p:cNvPr>
            <p:cNvSpPr/>
            <p:nvPr/>
          </p:nvSpPr>
          <p:spPr>
            <a:xfrm>
              <a:off x="3627164" y="1507599"/>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928"/>
                    <a:pt x="40342" y="180201"/>
                    <a:pt x="90057" y="180201"/>
                  </a:cubicBezTo>
                </a:path>
              </a:pathLst>
            </a:custGeom>
            <a:solidFill>
              <a:srgbClr val="FFFFFF"/>
            </a:solidFill>
            <a:ln w="892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B2A486A8-CC89-9FB4-E3D0-C4E0732EE99F}"/>
                </a:ext>
              </a:extLst>
            </p:cNvPr>
            <p:cNvSpPr/>
            <p:nvPr/>
          </p:nvSpPr>
          <p:spPr>
            <a:xfrm>
              <a:off x="3627164" y="387280"/>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928"/>
                    <a:pt x="40342" y="180201"/>
                    <a:pt x="90057" y="180201"/>
                  </a:cubicBezTo>
                </a:path>
              </a:pathLst>
            </a:custGeom>
            <a:solidFill>
              <a:srgbClr val="FFFFFF"/>
            </a:solidFill>
            <a:ln w="8925"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CA9702C-BF9A-D515-F12E-47B1496EE8EC}"/>
                </a:ext>
              </a:extLst>
            </p:cNvPr>
            <p:cNvSpPr/>
            <p:nvPr/>
          </p:nvSpPr>
          <p:spPr>
            <a:xfrm>
              <a:off x="5405447" y="387280"/>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FFFFFF"/>
            </a:solidFill>
            <a:ln w="8925"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C9A48810-A754-BB60-394F-F89ACC86D4CA}"/>
                </a:ext>
              </a:extLst>
            </p:cNvPr>
            <p:cNvSpPr/>
            <p:nvPr/>
          </p:nvSpPr>
          <p:spPr>
            <a:xfrm>
              <a:off x="5405447" y="786973"/>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343" y="180201"/>
                    <a:pt x="90056" y="180201"/>
                  </a:cubicBezTo>
                </a:path>
              </a:pathLst>
            </a:custGeom>
            <a:solidFill>
              <a:srgbClr val="FFFFFF"/>
            </a:solidFill>
            <a:ln w="8925"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EE001CF-9FFD-81C1-7F2E-67002CD750B6}"/>
                </a:ext>
              </a:extLst>
            </p:cNvPr>
            <p:cNvSpPr/>
            <p:nvPr/>
          </p:nvSpPr>
          <p:spPr>
            <a:xfrm>
              <a:off x="5405447" y="2255371"/>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343" y="180201"/>
                    <a:pt x="90056" y="180201"/>
                  </a:cubicBezTo>
                </a:path>
              </a:pathLst>
            </a:custGeom>
            <a:solidFill>
              <a:srgbClr val="FFFFFF"/>
            </a:solidFill>
            <a:ln w="8925"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99DB2B16-09E4-D9CA-D412-561D7B44E1D1}"/>
                </a:ext>
              </a:extLst>
            </p:cNvPr>
            <p:cNvSpPr/>
            <p:nvPr/>
          </p:nvSpPr>
          <p:spPr>
            <a:xfrm>
              <a:off x="5761121" y="2255371"/>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264C8EF0-BEAE-EEA6-3638-EFD85102CE66}"/>
                </a:ext>
              </a:extLst>
            </p:cNvPr>
            <p:cNvSpPr/>
            <p:nvPr/>
          </p:nvSpPr>
          <p:spPr>
            <a:xfrm>
              <a:off x="5761121" y="1894969"/>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FAE7F640-C6DF-4ECA-F9CC-28501FA4871F}"/>
                </a:ext>
              </a:extLst>
            </p:cNvPr>
            <p:cNvSpPr/>
            <p:nvPr/>
          </p:nvSpPr>
          <p:spPr>
            <a:xfrm>
              <a:off x="5761121" y="2627917"/>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FACD68CA-0CCD-3986-6D30-A2131CBDF46C}"/>
                </a:ext>
              </a:extLst>
            </p:cNvPr>
            <p:cNvSpPr/>
            <p:nvPr/>
          </p:nvSpPr>
          <p:spPr>
            <a:xfrm>
              <a:off x="5761121"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1A2CB4B6-6677-A64D-63E7-03B73A82ECE5}"/>
                </a:ext>
              </a:extLst>
            </p:cNvPr>
            <p:cNvSpPr/>
            <p:nvPr/>
          </p:nvSpPr>
          <p:spPr>
            <a:xfrm>
              <a:off x="6828145"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0" y="139928"/>
                    <a:pt x="40342" y="180201"/>
                    <a:pt x="90056" y="180201"/>
                  </a:cubicBezTo>
                </a:path>
              </a:pathLst>
            </a:custGeom>
            <a:solidFill>
              <a:srgbClr val="FFFFFF"/>
            </a:solidFill>
            <a:ln w="8925"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824DCD34-ECC1-F0D7-5D6A-E29C268BE537}"/>
                </a:ext>
              </a:extLst>
            </p:cNvPr>
            <p:cNvSpPr/>
            <p:nvPr/>
          </p:nvSpPr>
          <p:spPr>
            <a:xfrm>
              <a:off x="7539493" y="3291304"/>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253" y="180201"/>
                    <a:pt x="90057" y="180201"/>
                  </a:cubicBezTo>
                </a:path>
              </a:pathLst>
            </a:custGeom>
            <a:solidFill>
              <a:srgbClr val="FFFFFF"/>
            </a:solidFill>
            <a:ln w="8925"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07876098-EBCB-8E16-72E4-9E8F6D4E4118}"/>
                </a:ext>
              </a:extLst>
            </p:cNvPr>
            <p:cNvSpPr/>
            <p:nvPr/>
          </p:nvSpPr>
          <p:spPr>
            <a:xfrm>
              <a:off x="4338513" y="4821852"/>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839"/>
                    <a:pt x="40253" y="180201"/>
                    <a:pt x="90057" y="180201"/>
                  </a:cubicBezTo>
                </a:path>
              </a:pathLst>
            </a:custGeom>
            <a:solidFill>
              <a:srgbClr val="FFFFFF"/>
            </a:solidFill>
            <a:ln w="8925"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80949F5A-DD1D-2EF7-285F-0C44C58CEA32}"/>
                </a:ext>
              </a:extLst>
            </p:cNvPr>
            <p:cNvSpPr/>
            <p:nvPr/>
          </p:nvSpPr>
          <p:spPr>
            <a:xfrm>
              <a:off x="4338513" y="5183147"/>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839"/>
                    <a:pt x="40253" y="180201"/>
                    <a:pt x="90057" y="180201"/>
                  </a:cubicBezTo>
                </a:path>
              </a:pathLst>
            </a:custGeom>
            <a:solidFill>
              <a:srgbClr val="FFFFFF"/>
            </a:solidFill>
            <a:ln w="8925"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719BFF03-D109-FF17-C56C-B815AB9CAAC8}"/>
                </a:ext>
              </a:extLst>
            </p:cNvPr>
            <p:cNvSpPr/>
            <p:nvPr/>
          </p:nvSpPr>
          <p:spPr>
            <a:xfrm>
              <a:off x="6828145" y="4453413"/>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0" y="139839"/>
                    <a:pt x="40342" y="180201"/>
                    <a:pt x="90056" y="180201"/>
                  </a:cubicBezTo>
                </a:path>
              </a:pathLst>
            </a:custGeom>
            <a:solidFill>
              <a:srgbClr val="FFFFFF"/>
            </a:solidFill>
            <a:ln w="8925"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DC5E1BFD-6710-4C5F-1411-5CDF3F443D1E}"/>
                </a:ext>
              </a:extLst>
            </p:cNvPr>
            <p:cNvSpPr/>
            <p:nvPr/>
          </p:nvSpPr>
          <p:spPr>
            <a:xfrm>
              <a:off x="6472470" y="5903773"/>
              <a:ext cx="180113" cy="180201"/>
            </a:xfrm>
            <a:custGeom>
              <a:avLst/>
              <a:gdLst>
                <a:gd name="connsiteX0" fmla="*/ 90057 w 180113"/>
                <a:gd name="connsiteY0" fmla="*/ 180201 h 180201"/>
                <a:gd name="connsiteX1" fmla="*/ 180113 w 180113"/>
                <a:gd name="connsiteY1" fmla="*/ 90100 h 180201"/>
                <a:gd name="connsiteX2" fmla="*/ 90057 w 180113"/>
                <a:gd name="connsiteY2" fmla="*/ 0 h 180201"/>
                <a:gd name="connsiteX3" fmla="*/ 0 w 180113"/>
                <a:gd name="connsiteY3" fmla="*/ 90100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0"/>
                  </a:cubicBezTo>
                  <a:cubicBezTo>
                    <a:pt x="180113" y="40362"/>
                    <a:pt x="139771" y="0"/>
                    <a:pt x="90057" y="0"/>
                  </a:cubicBezTo>
                  <a:cubicBezTo>
                    <a:pt x="40343" y="0"/>
                    <a:pt x="0" y="40362"/>
                    <a:pt x="0" y="90100"/>
                  </a:cubicBezTo>
                  <a:cubicBezTo>
                    <a:pt x="0" y="139839"/>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861663C6-E7AA-643E-F135-F7DB591F6F9F}"/>
                </a:ext>
              </a:extLst>
            </p:cNvPr>
            <p:cNvSpPr/>
            <p:nvPr/>
          </p:nvSpPr>
          <p:spPr>
            <a:xfrm>
              <a:off x="6472470" y="6282124"/>
              <a:ext cx="180113" cy="180201"/>
            </a:xfrm>
            <a:custGeom>
              <a:avLst/>
              <a:gdLst>
                <a:gd name="connsiteX0" fmla="*/ 90057 w 180113"/>
                <a:gd name="connsiteY0" fmla="*/ 180201 h 180201"/>
                <a:gd name="connsiteX1" fmla="*/ 180113 w 180113"/>
                <a:gd name="connsiteY1" fmla="*/ 90100 h 180201"/>
                <a:gd name="connsiteX2" fmla="*/ 90057 w 180113"/>
                <a:gd name="connsiteY2" fmla="*/ 0 h 180201"/>
                <a:gd name="connsiteX3" fmla="*/ 0 w 180113"/>
                <a:gd name="connsiteY3" fmla="*/ 90100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0"/>
                  </a:cubicBezTo>
                  <a:cubicBezTo>
                    <a:pt x="180113" y="40362"/>
                    <a:pt x="139771" y="0"/>
                    <a:pt x="90057" y="0"/>
                  </a:cubicBezTo>
                  <a:cubicBezTo>
                    <a:pt x="40343" y="0"/>
                    <a:pt x="0" y="40362"/>
                    <a:pt x="0" y="90100"/>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3ADB5E5F-0B4D-1C4E-9A4A-8AE4310BC757}"/>
                </a:ext>
              </a:extLst>
            </p:cNvPr>
            <p:cNvSpPr/>
            <p:nvPr/>
          </p:nvSpPr>
          <p:spPr>
            <a:xfrm>
              <a:off x="7183819" y="4453413"/>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253" y="180201"/>
                    <a:pt x="90056" y="180201"/>
                  </a:cubicBezTo>
                </a:path>
              </a:pathLst>
            </a:custGeom>
            <a:solidFill>
              <a:srgbClr val="FFFFFF"/>
            </a:solidFill>
            <a:ln w="8925"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FCE42CE8-2C56-6D65-4C6E-808C01DE8557}"/>
                </a:ext>
              </a:extLst>
            </p:cNvPr>
            <p:cNvSpPr/>
            <p:nvPr/>
          </p:nvSpPr>
          <p:spPr>
            <a:xfrm>
              <a:off x="5049773"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89" y="139928"/>
                    <a:pt x="40342" y="180201"/>
                    <a:pt x="90056" y="180201"/>
                  </a:cubicBezTo>
                </a:path>
              </a:pathLst>
            </a:custGeom>
            <a:solidFill>
              <a:srgbClr val="FFFFFF"/>
            </a:solidFill>
            <a:ln w="8925"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DECEF3F9-E201-ED82-5EE4-9C586FC397F7}"/>
                </a:ext>
              </a:extLst>
            </p:cNvPr>
            <p:cNvSpPr/>
            <p:nvPr/>
          </p:nvSpPr>
          <p:spPr>
            <a:xfrm>
              <a:off x="4694187"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3" y="0"/>
                    <a:pt x="0" y="40362"/>
                    <a:pt x="0" y="90101"/>
                  </a:cubicBezTo>
                  <a:cubicBezTo>
                    <a:pt x="0" y="139928"/>
                    <a:pt x="40253" y="180201"/>
                    <a:pt x="90057" y="180201"/>
                  </a:cubicBezTo>
                </a:path>
              </a:pathLst>
            </a:custGeom>
            <a:solidFill>
              <a:srgbClr val="FFFFFF"/>
            </a:solidFill>
            <a:ln w="8925"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4FC331F8-1856-1489-5EBF-61E86CBF999F}"/>
                </a:ext>
              </a:extLst>
            </p:cNvPr>
            <p:cNvSpPr/>
            <p:nvPr/>
          </p:nvSpPr>
          <p:spPr>
            <a:xfrm>
              <a:off x="3627164"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928"/>
                    <a:pt x="40342" y="180201"/>
                    <a:pt x="90057" y="180201"/>
                  </a:cubicBezTo>
                </a:path>
              </a:pathLst>
            </a:custGeom>
            <a:solidFill>
              <a:srgbClr val="FFFFFF"/>
            </a:solidFill>
            <a:ln w="8925"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F24F144B-A8C9-957F-42D1-5C7F03594357}"/>
                </a:ext>
              </a:extLst>
            </p:cNvPr>
            <p:cNvSpPr/>
            <p:nvPr/>
          </p:nvSpPr>
          <p:spPr>
            <a:xfrm>
              <a:off x="3982838"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D2D4D5"/>
            </a:solidFill>
            <a:ln w="8925"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2C7D9CFF-5F9A-B8E8-DFE8-B02805F21ADC}"/>
                </a:ext>
              </a:extLst>
            </p:cNvPr>
            <p:cNvSpPr/>
            <p:nvPr/>
          </p:nvSpPr>
          <p:spPr>
            <a:xfrm>
              <a:off x="3982838" y="370153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343" y="180201"/>
                    <a:pt x="90057" y="180201"/>
                  </a:cubicBezTo>
                </a:path>
              </a:pathLst>
            </a:custGeom>
            <a:solidFill>
              <a:srgbClr val="D2D4D5"/>
            </a:solidFill>
            <a:ln w="8925"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55787E0B-4B27-2DDE-D56F-44B4911970ED}"/>
                </a:ext>
              </a:extLst>
            </p:cNvPr>
            <p:cNvSpPr/>
            <p:nvPr/>
          </p:nvSpPr>
          <p:spPr>
            <a:xfrm>
              <a:off x="3627164" y="118657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839"/>
                    <a:pt x="40342" y="180201"/>
                    <a:pt x="90057" y="180201"/>
                  </a:cubicBezTo>
                </a:path>
              </a:pathLst>
            </a:custGeom>
            <a:solidFill>
              <a:srgbClr val="D2D4D5"/>
            </a:solidFill>
            <a:ln w="8925"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963AB14F-473B-DBE7-371F-85CDAF84173B}"/>
                </a:ext>
              </a:extLst>
            </p:cNvPr>
            <p:cNvSpPr/>
            <p:nvPr/>
          </p:nvSpPr>
          <p:spPr>
            <a:xfrm>
              <a:off x="3627164" y="78697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839"/>
                    <a:pt x="40342" y="180201"/>
                    <a:pt x="90057" y="180201"/>
                  </a:cubicBezTo>
                </a:path>
              </a:pathLst>
            </a:custGeom>
            <a:solidFill>
              <a:srgbClr val="D2D4D5"/>
            </a:solidFill>
            <a:ln w="8925"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A7AB4D39-853E-82D5-F4D8-2E20931ABBE8}"/>
                </a:ext>
              </a:extLst>
            </p:cNvPr>
            <p:cNvSpPr/>
            <p:nvPr/>
          </p:nvSpPr>
          <p:spPr>
            <a:xfrm>
              <a:off x="4338513"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928"/>
                    <a:pt x="40253" y="180201"/>
                    <a:pt x="90057" y="180201"/>
                  </a:cubicBezTo>
                </a:path>
              </a:pathLst>
            </a:custGeom>
            <a:solidFill>
              <a:srgbClr val="D2D4D5"/>
            </a:solidFill>
            <a:ln w="8925"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27118E5C-0400-89B1-21D3-F2735918DA42}"/>
                </a:ext>
              </a:extLst>
            </p:cNvPr>
            <p:cNvSpPr/>
            <p:nvPr/>
          </p:nvSpPr>
          <p:spPr>
            <a:xfrm>
              <a:off x="5405447"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D8E17917-3F18-CF01-2254-FB2FF3511951}"/>
                </a:ext>
              </a:extLst>
            </p:cNvPr>
            <p:cNvSpPr/>
            <p:nvPr/>
          </p:nvSpPr>
          <p:spPr>
            <a:xfrm>
              <a:off x="5405447" y="2627917"/>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92C53243-6C12-76FC-D26E-1326E8C86796}"/>
                </a:ext>
              </a:extLst>
            </p:cNvPr>
            <p:cNvSpPr/>
            <p:nvPr/>
          </p:nvSpPr>
          <p:spPr>
            <a:xfrm>
              <a:off x="5405447" y="1894969"/>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38CABC40-E5E3-7D61-9129-E4670F1152B1}"/>
                </a:ext>
              </a:extLst>
            </p:cNvPr>
            <p:cNvSpPr/>
            <p:nvPr/>
          </p:nvSpPr>
          <p:spPr>
            <a:xfrm>
              <a:off x="5405447" y="1507599"/>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108EBC01-DE94-7581-D107-A02F4B39FC9E}"/>
                </a:ext>
              </a:extLst>
            </p:cNvPr>
            <p:cNvSpPr/>
            <p:nvPr/>
          </p:nvSpPr>
          <p:spPr>
            <a:xfrm>
              <a:off x="5405447" y="118657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B96A0112-2400-63F5-2E19-6B65A40492F0}"/>
                </a:ext>
              </a:extLst>
            </p:cNvPr>
            <p:cNvSpPr/>
            <p:nvPr/>
          </p:nvSpPr>
          <p:spPr>
            <a:xfrm>
              <a:off x="773201" y="51831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FFFFFF"/>
            </a:solidFill>
            <a:ln w="8925"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714D029F-F993-724E-ECFF-246202FE8391}"/>
                </a:ext>
              </a:extLst>
            </p:cNvPr>
            <p:cNvSpPr/>
            <p:nvPr/>
          </p:nvSpPr>
          <p:spPr>
            <a:xfrm>
              <a:off x="773201" y="4783544"/>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273"/>
                    <a:pt x="139771" y="0"/>
                    <a:pt x="90057" y="0"/>
                  </a:cubicBezTo>
                </a:path>
              </a:pathLst>
            </a:custGeom>
            <a:solidFill>
              <a:srgbClr val="FFFFFF"/>
            </a:solidFill>
            <a:ln w="8925"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76053E68-2382-F6EF-F1C7-B4BAF6385D82}"/>
                </a:ext>
              </a:extLst>
            </p:cNvPr>
            <p:cNvSpPr/>
            <p:nvPr/>
          </p:nvSpPr>
          <p:spPr>
            <a:xfrm>
              <a:off x="773201" y="3315146"/>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273"/>
                    <a:pt x="139771" y="0"/>
                    <a:pt x="90057" y="0"/>
                  </a:cubicBezTo>
                </a:path>
              </a:pathLst>
            </a:custGeom>
            <a:solidFill>
              <a:srgbClr val="FFFFFF"/>
            </a:solidFill>
            <a:ln w="8925"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1FD4B44E-5AA3-540A-352F-D3289BBAF420}"/>
                </a:ext>
              </a:extLst>
            </p:cNvPr>
            <p:cNvSpPr/>
            <p:nvPr/>
          </p:nvSpPr>
          <p:spPr>
            <a:xfrm>
              <a:off x="417526" y="3315146"/>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2" y="0"/>
                    <a:pt x="0" y="40362"/>
                    <a:pt x="0" y="90101"/>
                  </a:cubicBezTo>
                  <a:cubicBezTo>
                    <a:pt x="0" y="139839"/>
                    <a:pt x="40342" y="180201"/>
                    <a:pt x="90057" y="180201"/>
                  </a:cubicBezTo>
                  <a:cubicBezTo>
                    <a:pt x="139771" y="180201"/>
                    <a:pt x="180113" y="139839"/>
                    <a:pt x="180113" y="90101"/>
                  </a:cubicBezTo>
                  <a:cubicBezTo>
                    <a:pt x="180113" y="40273"/>
                    <a:pt x="139860" y="0"/>
                    <a:pt x="90057" y="0"/>
                  </a:cubicBezTo>
                </a:path>
              </a:pathLst>
            </a:custGeom>
            <a:solidFill>
              <a:srgbClr val="FFFFFF"/>
            </a:solidFill>
            <a:ln w="8925"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093F22E3-2B5D-DDD5-6A28-26A119DF55DD}"/>
                </a:ext>
              </a:extLst>
            </p:cNvPr>
            <p:cNvSpPr/>
            <p:nvPr/>
          </p:nvSpPr>
          <p:spPr>
            <a:xfrm>
              <a:off x="417526" y="367545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2" y="0"/>
                    <a:pt x="0" y="40362"/>
                    <a:pt x="0" y="90101"/>
                  </a:cubicBezTo>
                  <a:cubicBezTo>
                    <a:pt x="0" y="139839"/>
                    <a:pt x="40342" y="180201"/>
                    <a:pt x="90057" y="180201"/>
                  </a:cubicBezTo>
                  <a:cubicBezTo>
                    <a:pt x="139771" y="180201"/>
                    <a:pt x="180113" y="139839"/>
                    <a:pt x="180113" y="90101"/>
                  </a:cubicBezTo>
                  <a:cubicBezTo>
                    <a:pt x="180113" y="40362"/>
                    <a:pt x="139860" y="0"/>
                    <a:pt x="90057" y="0"/>
                  </a:cubicBezTo>
                </a:path>
              </a:pathLst>
            </a:custGeom>
            <a:solidFill>
              <a:srgbClr val="FFFFFF"/>
            </a:solidFill>
            <a:ln w="8925"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97E4A854-E7FD-A195-8D97-E5460BD3CA99}"/>
                </a:ext>
              </a:extLst>
            </p:cNvPr>
            <p:cNvSpPr/>
            <p:nvPr/>
          </p:nvSpPr>
          <p:spPr>
            <a:xfrm>
              <a:off x="417526" y="294251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2" y="0"/>
                    <a:pt x="0" y="40362"/>
                    <a:pt x="0" y="90101"/>
                  </a:cubicBezTo>
                  <a:cubicBezTo>
                    <a:pt x="0" y="139839"/>
                    <a:pt x="40342" y="180201"/>
                    <a:pt x="90057" y="180201"/>
                  </a:cubicBezTo>
                  <a:cubicBezTo>
                    <a:pt x="139771" y="180201"/>
                    <a:pt x="180113" y="139839"/>
                    <a:pt x="180113" y="90101"/>
                  </a:cubicBezTo>
                  <a:cubicBezTo>
                    <a:pt x="180113" y="40362"/>
                    <a:pt x="139860" y="0"/>
                    <a:pt x="90057" y="0"/>
                  </a:cubicBezTo>
                </a:path>
              </a:pathLst>
            </a:custGeom>
            <a:solidFill>
              <a:srgbClr val="FFFFFF"/>
            </a:solidFill>
            <a:ln w="8925"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52866FD6-F652-AB58-ABA3-8C1EDFFB1D6D}"/>
                </a:ext>
              </a:extLst>
            </p:cNvPr>
            <p:cNvSpPr/>
            <p:nvPr/>
          </p:nvSpPr>
          <p:spPr>
            <a:xfrm>
              <a:off x="773201" y="294251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41A88025-5747-CC7C-DDBE-340C4298564F}"/>
                </a:ext>
              </a:extLst>
            </p:cNvPr>
            <p:cNvSpPr/>
            <p:nvPr/>
          </p:nvSpPr>
          <p:spPr>
            <a:xfrm>
              <a:off x="773201" y="367545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E481CBF7-D355-0B88-27C8-6F801D9EBFC7}"/>
                </a:ext>
              </a:extLst>
            </p:cNvPr>
            <p:cNvSpPr/>
            <p:nvPr/>
          </p:nvSpPr>
          <p:spPr>
            <a:xfrm>
              <a:off x="773201" y="406282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94B7063A-4105-2DEE-00FA-7A2935F2B9C1}"/>
                </a:ext>
              </a:extLst>
            </p:cNvPr>
            <p:cNvSpPr/>
            <p:nvPr/>
          </p:nvSpPr>
          <p:spPr>
            <a:xfrm>
              <a:off x="773201" y="4383851"/>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62E92CFC-ED66-1C32-253A-16338CDB913D}"/>
                </a:ext>
              </a:extLst>
            </p:cNvPr>
            <p:cNvSpPr/>
            <p:nvPr/>
          </p:nvSpPr>
          <p:spPr>
            <a:xfrm>
              <a:off x="6116796"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0" y="139928"/>
                    <a:pt x="40342" y="180201"/>
                    <a:pt x="90056" y="180201"/>
                  </a:cubicBezTo>
                </a:path>
              </a:pathLst>
            </a:custGeom>
            <a:solidFill>
              <a:srgbClr val="D2D4D5"/>
            </a:solidFill>
            <a:ln w="8925"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6D15FDDE-BF44-C55E-8818-27696DF861FD}"/>
                </a:ext>
              </a:extLst>
            </p:cNvPr>
            <p:cNvSpPr/>
            <p:nvPr/>
          </p:nvSpPr>
          <p:spPr>
            <a:xfrm>
              <a:off x="6472470"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D2D4D5"/>
            </a:solidFill>
            <a:ln w="8925"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C109CA2C-4B39-FDD1-DEC7-F9E28B52753A}"/>
                </a:ext>
              </a:extLst>
            </p:cNvPr>
            <p:cNvSpPr/>
            <p:nvPr/>
          </p:nvSpPr>
          <p:spPr>
            <a:xfrm>
              <a:off x="6472470" y="445341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343" y="180201"/>
                    <a:pt x="90057" y="180201"/>
                  </a:cubicBezTo>
                </a:path>
              </a:pathLst>
            </a:custGeom>
            <a:solidFill>
              <a:srgbClr val="D2D4D5"/>
            </a:solidFill>
            <a:ln w="8925"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A4622A34-3A40-9246-3B5C-7EB00504F6C6}"/>
                </a:ext>
              </a:extLst>
            </p:cNvPr>
            <p:cNvSpPr/>
            <p:nvPr/>
          </p:nvSpPr>
          <p:spPr>
            <a:xfrm>
              <a:off x="7183819" y="5903773"/>
              <a:ext cx="180113" cy="180201"/>
            </a:xfrm>
            <a:custGeom>
              <a:avLst/>
              <a:gdLst>
                <a:gd name="connsiteX0" fmla="*/ 90056 w 180113"/>
                <a:gd name="connsiteY0" fmla="*/ 180201 h 180201"/>
                <a:gd name="connsiteX1" fmla="*/ 180113 w 180113"/>
                <a:gd name="connsiteY1" fmla="*/ 90100 h 180201"/>
                <a:gd name="connsiteX2" fmla="*/ 90056 w 180113"/>
                <a:gd name="connsiteY2" fmla="*/ 0 h 180201"/>
                <a:gd name="connsiteX3" fmla="*/ 0 w 180113"/>
                <a:gd name="connsiteY3" fmla="*/ 90100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0"/>
                  </a:cubicBezTo>
                  <a:cubicBezTo>
                    <a:pt x="180113" y="40362"/>
                    <a:pt x="139770" y="0"/>
                    <a:pt x="90056" y="0"/>
                  </a:cubicBezTo>
                  <a:cubicBezTo>
                    <a:pt x="40343" y="0"/>
                    <a:pt x="0" y="40362"/>
                    <a:pt x="0" y="90100"/>
                  </a:cubicBezTo>
                  <a:cubicBezTo>
                    <a:pt x="0" y="139839"/>
                    <a:pt x="40253" y="180201"/>
                    <a:pt x="90056" y="180201"/>
                  </a:cubicBezTo>
                </a:path>
              </a:pathLst>
            </a:custGeom>
            <a:solidFill>
              <a:srgbClr val="D2D4D5"/>
            </a:solidFill>
            <a:ln w="8925"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C8656230-F658-A6EF-FDC2-4B0844867218}"/>
                </a:ext>
              </a:extLst>
            </p:cNvPr>
            <p:cNvSpPr/>
            <p:nvPr/>
          </p:nvSpPr>
          <p:spPr>
            <a:xfrm>
              <a:off x="7183819" y="6282124"/>
              <a:ext cx="180113" cy="180201"/>
            </a:xfrm>
            <a:custGeom>
              <a:avLst/>
              <a:gdLst>
                <a:gd name="connsiteX0" fmla="*/ 90056 w 180113"/>
                <a:gd name="connsiteY0" fmla="*/ 180201 h 180201"/>
                <a:gd name="connsiteX1" fmla="*/ 180113 w 180113"/>
                <a:gd name="connsiteY1" fmla="*/ 90100 h 180201"/>
                <a:gd name="connsiteX2" fmla="*/ 90056 w 180113"/>
                <a:gd name="connsiteY2" fmla="*/ 0 h 180201"/>
                <a:gd name="connsiteX3" fmla="*/ 0 w 180113"/>
                <a:gd name="connsiteY3" fmla="*/ 90100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0"/>
                  </a:cubicBezTo>
                  <a:cubicBezTo>
                    <a:pt x="180113" y="40362"/>
                    <a:pt x="139770" y="0"/>
                    <a:pt x="90056" y="0"/>
                  </a:cubicBezTo>
                  <a:cubicBezTo>
                    <a:pt x="40343" y="0"/>
                    <a:pt x="0" y="40362"/>
                    <a:pt x="0" y="90100"/>
                  </a:cubicBezTo>
                  <a:cubicBezTo>
                    <a:pt x="0" y="139928"/>
                    <a:pt x="40253" y="180201"/>
                    <a:pt x="90056" y="180201"/>
                  </a:cubicBezTo>
                </a:path>
              </a:pathLst>
            </a:custGeom>
            <a:solidFill>
              <a:srgbClr val="D2D4D5"/>
            </a:solidFill>
            <a:ln w="8925"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CB060D06-BD2C-E04C-F090-383F9F66EC7D}"/>
                </a:ext>
              </a:extLst>
            </p:cNvPr>
            <p:cNvSpPr/>
            <p:nvPr/>
          </p:nvSpPr>
          <p:spPr>
            <a:xfrm>
              <a:off x="6828145" y="6282124"/>
              <a:ext cx="180113" cy="180201"/>
            </a:xfrm>
            <a:custGeom>
              <a:avLst/>
              <a:gdLst>
                <a:gd name="connsiteX0" fmla="*/ 90056 w 180113"/>
                <a:gd name="connsiteY0" fmla="*/ 180201 h 180201"/>
                <a:gd name="connsiteX1" fmla="*/ 180113 w 180113"/>
                <a:gd name="connsiteY1" fmla="*/ 90100 h 180201"/>
                <a:gd name="connsiteX2" fmla="*/ 90056 w 180113"/>
                <a:gd name="connsiteY2" fmla="*/ 0 h 180201"/>
                <a:gd name="connsiteX3" fmla="*/ 0 w 180113"/>
                <a:gd name="connsiteY3" fmla="*/ 90100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0"/>
                  </a:cubicBezTo>
                  <a:cubicBezTo>
                    <a:pt x="180113" y="40362"/>
                    <a:pt x="139770" y="0"/>
                    <a:pt x="90056" y="0"/>
                  </a:cubicBezTo>
                  <a:cubicBezTo>
                    <a:pt x="40342" y="0"/>
                    <a:pt x="0" y="40362"/>
                    <a:pt x="0" y="90100"/>
                  </a:cubicBezTo>
                  <a:cubicBezTo>
                    <a:pt x="0" y="139928"/>
                    <a:pt x="40342" y="180201"/>
                    <a:pt x="90056" y="180201"/>
                  </a:cubicBezTo>
                </a:path>
              </a:pathLst>
            </a:custGeom>
            <a:solidFill>
              <a:srgbClr val="D2D4D5"/>
            </a:solidFill>
            <a:ln w="8925"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748BA15A-88C8-B742-0695-BDCBBF5AD836}"/>
                </a:ext>
              </a:extLst>
            </p:cNvPr>
            <p:cNvSpPr/>
            <p:nvPr/>
          </p:nvSpPr>
          <p:spPr>
            <a:xfrm>
              <a:off x="4338513" y="4417337"/>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928"/>
                    <a:pt x="40253" y="180201"/>
                    <a:pt x="90057" y="180201"/>
                  </a:cubicBezTo>
                </a:path>
              </a:pathLst>
            </a:custGeom>
            <a:solidFill>
              <a:srgbClr val="D2D4D5"/>
            </a:solidFill>
            <a:ln w="8925"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29BF82DE-166E-CAA1-37D1-7250A4AFB146}"/>
                </a:ext>
              </a:extLst>
            </p:cNvPr>
            <p:cNvSpPr/>
            <p:nvPr/>
          </p:nvSpPr>
          <p:spPr>
            <a:xfrm>
              <a:off x="4338513" y="370153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839"/>
                    <a:pt x="40253" y="180201"/>
                    <a:pt x="90057" y="180201"/>
                  </a:cubicBezTo>
                </a:path>
              </a:pathLst>
            </a:custGeom>
            <a:solidFill>
              <a:srgbClr val="D2D4D5"/>
            </a:solidFill>
            <a:ln w="8925"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2A02D2F6-0BE6-1891-319C-49A40E9E9150}"/>
                </a:ext>
              </a:extLst>
            </p:cNvPr>
            <p:cNvSpPr/>
            <p:nvPr/>
          </p:nvSpPr>
          <p:spPr>
            <a:xfrm>
              <a:off x="9443712" y="25809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4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4" y="139839"/>
                    <a:pt x="180114" y="90101"/>
                  </a:cubicBezTo>
                  <a:cubicBezTo>
                    <a:pt x="180114" y="40273"/>
                    <a:pt x="139771" y="0"/>
                    <a:pt x="90057" y="0"/>
                  </a:cubicBezTo>
                </a:path>
              </a:pathLst>
            </a:custGeom>
            <a:solidFill>
              <a:srgbClr val="FFFFFF"/>
            </a:solidFill>
            <a:ln w="8925"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A74EDA4D-94E0-C119-CBD7-12C7EB304BA0}"/>
                </a:ext>
              </a:extLst>
            </p:cNvPr>
            <p:cNvSpPr/>
            <p:nvPr/>
          </p:nvSpPr>
          <p:spPr>
            <a:xfrm>
              <a:off x="8376778" y="25809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024" y="40273"/>
                    <a:pt x="139771" y="0"/>
                    <a:pt x="90057" y="0"/>
                  </a:cubicBezTo>
                </a:path>
              </a:pathLst>
            </a:custGeom>
            <a:solidFill>
              <a:srgbClr val="FFFFFF"/>
            </a:solidFill>
            <a:ln w="8925"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F2A1432F-CA6B-FA35-36E4-8B0A59244716}"/>
                </a:ext>
              </a:extLst>
            </p:cNvPr>
            <p:cNvSpPr/>
            <p:nvPr/>
          </p:nvSpPr>
          <p:spPr>
            <a:xfrm>
              <a:off x="10866409" y="1847641"/>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362"/>
                    <a:pt x="139771" y="0"/>
                    <a:pt x="90056" y="0"/>
                  </a:cubicBezTo>
                </a:path>
              </a:pathLst>
            </a:custGeom>
            <a:solidFill>
              <a:srgbClr val="FFFFFF"/>
            </a:solidFill>
            <a:ln w="8925"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1F4DF9F6-817B-15FC-EEA2-650CB67377E3}"/>
                </a:ext>
              </a:extLst>
            </p:cNvPr>
            <p:cNvSpPr/>
            <p:nvPr/>
          </p:nvSpPr>
          <p:spPr>
            <a:xfrm>
              <a:off x="10866409" y="1486346"/>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362"/>
                    <a:pt x="139771" y="0"/>
                    <a:pt x="90056" y="0"/>
                  </a:cubicBezTo>
                </a:path>
              </a:pathLst>
            </a:custGeom>
            <a:solidFill>
              <a:srgbClr val="FFFFFF"/>
            </a:solidFill>
            <a:ln w="8925"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EE327AE9-9F14-56D3-4C9E-7B493320F8A8}"/>
                </a:ext>
              </a:extLst>
            </p:cNvPr>
            <p:cNvSpPr/>
            <p:nvPr/>
          </p:nvSpPr>
          <p:spPr>
            <a:xfrm>
              <a:off x="8376778" y="221608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024" y="40362"/>
                    <a:pt x="139771" y="0"/>
                    <a:pt x="90057" y="0"/>
                  </a:cubicBezTo>
                </a:path>
              </a:pathLst>
            </a:custGeom>
            <a:solidFill>
              <a:srgbClr val="FFFFFF"/>
            </a:solidFill>
            <a:ln w="8925"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094C3AE4-71A3-35AC-C04A-7DEBE2710A14}"/>
                </a:ext>
              </a:extLst>
            </p:cNvPr>
            <p:cNvSpPr/>
            <p:nvPr/>
          </p:nvSpPr>
          <p:spPr>
            <a:xfrm>
              <a:off x="8732453" y="765720"/>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362"/>
                    <a:pt x="139770" y="0"/>
                    <a:pt x="90056" y="0"/>
                  </a:cubicBezTo>
                </a:path>
              </a:pathLst>
            </a:custGeom>
            <a:solidFill>
              <a:srgbClr val="FFFFFF"/>
            </a:solidFill>
            <a:ln w="8925"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70AB4B87-84B4-5F1F-3DC4-C56DEE5738EF}"/>
                </a:ext>
              </a:extLst>
            </p:cNvPr>
            <p:cNvSpPr/>
            <p:nvPr/>
          </p:nvSpPr>
          <p:spPr>
            <a:xfrm>
              <a:off x="8732453" y="387369"/>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273"/>
                    <a:pt x="139770" y="0"/>
                    <a:pt x="90056" y="0"/>
                  </a:cubicBezTo>
                </a:path>
              </a:pathLst>
            </a:custGeom>
            <a:solidFill>
              <a:srgbClr val="FFFFFF"/>
            </a:solidFill>
            <a:ln w="8925"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0BFCAE45-F12A-72CA-181F-7CF3502532CC}"/>
                </a:ext>
              </a:extLst>
            </p:cNvPr>
            <p:cNvSpPr/>
            <p:nvPr/>
          </p:nvSpPr>
          <p:spPr>
            <a:xfrm>
              <a:off x="8021104" y="221608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0" y="180201"/>
                    <a:pt x="180113" y="139839"/>
                    <a:pt x="180113" y="90101"/>
                  </a:cubicBezTo>
                  <a:cubicBezTo>
                    <a:pt x="180113" y="40362"/>
                    <a:pt x="139770" y="0"/>
                    <a:pt x="90057" y="0"/>
                  </a:cubicBezTo>
                </a:path>
              </a:pathLst>
            </a:custGeom>
            <a:solidFill>
              <a:srgbClr val="FFFFFF"/>
            </a:solidFill>
            <a:ln w="8925"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B07B7A4F-6A54-318C-6F65-86F7E17B63C1}"/>
                </a:ext>
              </a:extLst>
            </p:cNvPr>
            <p:cNvSpPr/>
            <p:nvPr/>
          </p:nvSpPr>
          <p:spPr>
            <a:xfrm>
              <a:off x="10155061" y="2580947"/>
              <a:ext cx="180112" cy="180201"/>
            </a:xfrm>
            <a:custGeom>
              <a:avLst/>
              <a:gdLst>
                <a:gd name="connsiteX0" fmla="*/ 90056 w 180112"/>
                <a:gd name="connsiteY0" fmla="*/ 0 h 180201"/>
                <a:gd name="connsiteX1" fmla="*/ 0 w 180112"/>
                <a:gd name="connsiteY1" fmla="*/ 90101 h 180201"/>
                <a:gd name="connsiteX2" fmla="*/ 90056 w 180112"/>
                <a:gd name="connsiteY2" fmla="*/ 180201 h 180201"/>
                <a:gd name="connsiteX3" fmla="*/ 180113 w 180112"/>
                <a:gd name="connsiteY3" fmla="*/ 90101 h 180201"/>
                <a:gd name="connsiteX4" fmla="*/ 90056 w 180112"/>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2" h="180201">
                  <a:moveTo>
                    <a:pt x="90056" y="0"/>
                  </a:moveTo>
                  <a:cubicBezTo>
                    <a:pt x="40343" y="0"/>
                    <a:pt x="0" y="40362"/>
                    <a:pt x="0" y="90101"/>
                  </a:cubicBezTo>
                  <a:cubicBezTo>
                    <a:pt x="0" y="139839"/>
                    <a:pt x="40343" y="180201"/>
                    <a:pt x="90056" y="180201"/>
                  </a:cubicBezTo>
                  <a:cubicBezTo>
                    <a:pt x="139770" y="180201"/>
                    <a:pt x="180113" y="139839"/>
                    <a:pt x="180113" y="90101"/>
                  </a:cubicBezTo>
                  <a:cubicBezTo>
                    <a:pt x="180113" y="40273"/>
                    <a:pt x="139770" y="0"/>
                    <a:pt x="90056" y="0"/>
                  </a:cubicBezTo>
                </a:path>
              </a:pathLst>
            </a:custGeom>
            <a:solidFill>
              <a:srgbClr val="FFFFFF"/>
            </a:solidFill>
            <a:ln w="8925"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0F48B8CD-A08A-C988-E18E-6D381DA95EC1}"/>
                </a:ext>
              </a:extLst>
            </p:cNvPr>
            <p:cNvSpPr/>
            <p:nvPr/>
          </p:nvSpPr>
          <p:spPr>
            <a:xfrm>
              <a:off x="10510735"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273"/>
                    <a:pt x="139771" y="0"/>
                    <a:pt x="90056" y="0"/>
                  </a:cubicBezTo>
                </a:path>
              </a:pathLst>
            </a:custGeom>
            <a:solidFill>
              <a:srgbClr val="FFFFFF"/>
            </a:solidFill>
            <a:ln w="8925"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89E33877-D53D-6EFD-071B-B1B1CCBEDB57}"/>
                </a:ext>
              </a:extLst>
            </p:cNvPr>
            <p:cNvSpPr/>
            <p:nvPr/>
          </p:nvSpPr>
          <p:spPr>
            <a:xfrm>
              <a:off x="11577759" y="2580947"/>
              <a:ext cx="180112" cy="180201"/>
            </a:xfrm>
            <a:custGeom>
              <a:avLst/>
              <a:gdLst>
                <a:gd name="connsiteX0" fmla="*/ 90056 w 180112"/>
                <a:gd name="connsiteY0" fmla="*/ 0 h 180201"/>
                <a:gd name="connsiteX1" fmla="*/ 0 w 180112"/>
                <a:gd name="connsiteY1" fmla="*/ 90101 h 180201"/>
                <a:gd name="connsiteX2" fmla="*/ 90056 w 180112"/>
                <a:gd name="connsiteY2" fmla="*/ 180201 h 180201"/>
                <a:gd name="connsiteX3" fmla="*/ 180113 w 180112"/>
                <a:gd name="connsiteY3" fmla="*/ 90101 h 180201"/>
                <a:gd name="connsiteX4" fmla="*/ 90056 w 180112"/>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2"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3" y="40273"/>
                    <a:pt x="139770" y="0"/>
                    <a:pt x="90056" y="0"/>
                  </a:cubicBezTo>
                </a:path>
              </a:pathLst>
            </a:custGeom>
            <a:solidFill>
              <a:srgbClr val="FFFFFF"/>
            </a:solidFill>
            <a:ln w="8925"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9F7EF103-D592-937C-9ED8-DADCED4CB8DD}"/>
                </a:ext>
              </a:extLst>
            </p:cNvPr>
            <p:cNvSpPr/>
            <p:nvPr/>
          </p:nvSpPr>
          <p:spPr>
            <a:xfrm>
              <a:off x="11222084" y="25809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4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4" y="139839"/>
                    <a:pt x="180114" y="90101"/>
                  </a:cubicBezTo>
                  <a:cubicBezTo>
                    <a:pt x="180024" y="40273"/>
                    <a:pt x="139771" y="0"/>
                    <a:pt x="90057" y="0"/>
                  </a:cubicBezTo>
                </a:path>
              </a:pathLst>
            </a:custGeom>
            <a:solidFill>
              <a:srgbClr val="D2D4D5"/>
            </a:solidFill>
            <a:ln w="8925"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7FA22AEA-9F7D-9C0E-0254-51FDC0EC4714}"/>
                </a:ext>
              </a:extLst>
            </p:cNvPr>
            <p:cNvSpPr/>
            <p:nvPr/>
          </p:nvSpPr>
          <p:spPr>
            <a:xfrm>
              <a:off x="11222084" y="296796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4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4" y="139839"/>
                    <a:pt x="180114" y="90101"/>
                  </a:cubicBezTo>
                  <a:cubicBezTo>
                    <a:pt x="180024"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833B02DB-13A0-D046-A64F-0F5EF99B1B18}"/>
                </a:ext>
              </a:extLst>
            </p:cNvPr>
            <p:cNvSpPr/>
            <p:nvPr/>
          </p:nvSpPr>
          <p:spPr>
            <a:xfrm>
              <a:off x="10866409"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273"/>
                    <a:pt x="139771" y="0"/>
                    <a:pt x="90056" y="0"/>
                  </a:cubicBezTo>
                </a:path>
              </a:pathLst>
            </a:custGeom>
            <a:solidFill>
              <a:srgbClr val="D2D4D5"/>
            </a:solidFill>
            <a:ln w="8925"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9BAF5164-6A0E-81F0-1CB6-1F782703012C}"/>
                </a:ext>
              </a:extLst>
            </p:cNvPr>
            <p:cNvSpPr/>
            <p:nvPr/>
          </p:nvSpPr>
          <p:spPr>
            <a:xfrm>
              <a:off x="9799387" y="2580947"/>
              <a:ext cx="180112" cy="180201"/>
            </a:xfrm>
            <a:custGeom>
              <a:avLst/>
              <a:gdLst>
                <a:gd name="connsiteX0" fmla="*/ 90056 w 180112"/>
                <a:gd name="connsiteY0" fmla="*/ 0 h 180201"/>
                <a:gd name="connsiteX1" fmla="*/ 0 w 180112"/>
                <a:gd name="connsiteY1" fmla="*/ 90101 h 180201"/>
                <a:gd name="connsiteX2" fmla="*/ 90056 w 180112"/>
                <a:gd name="connsiteY2" fmla="*/ 180201 h 180201"/>
                <a:gd name="connsiteX3" fmla="*/ 180113 w 180112"/>
                <a:gd name="connsiteY3" fmla="*/ 90101 h 180201"/>
                <a:gd name="connsiteX4" fmla="*/ 90056 w 180112"/>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2"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113" y="40273"/>
                    <a:pt x="139770" y="0"/>
                    <a:pt x="90056" y="0"/>
                  </a:cubicBezTo>
                </a:path>
              </a:pathLst>
            </a:custGeom>
            <a:solidFill>
              <a:srgbClr val="D2D4D5"/>
            </a:solidFill>
            <a:ln w="8925"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1E4907E3-2F19-EFC4-378E-C9888F78EB45}"/>
                </a:ext>
              </a:extLst>
            </p:cNvPr>
            <p:cNvSpPr/>
            <p:nvPr/>
          </p:nvSpPr>
          <p:spPr>
            <a:xfrm>
              <a:off x="9088038"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273"/>
                    <a:pt x="139860" y="0"/>
                    <a:pt x="90056" y="0"/>
                  </a:cubicBezTo>
                </a:path>
              </a:pathLst>
            </a:custGeom>
            <a:solidFill>
              <a:srgbClr val="D2D4D5"/>
            </a:solidFill>
            <a:ln w="8925"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0C8B9BE2-9741-51EE-D6E9-6E73F491F56C}"/>
                </a:ext>
              </a:extLst>
            </p:cNvPr>
            <p:cNvSpPr/>
            <p:nvPr/>
          </p:nvSpPr>
          <p:spPr>
            <a:xfrm>
              <a:off x="8732453"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273"/>
                    <a:pt x="139770" y="0"/>
                    <a:pt x="90056" y="0"/>
                  </a:cubicBezTo>
                </a:path>
              </a:pathLst>
            </a:custGeom>
            <a:solidFill>
              <a:srgbClr val="D2D4D5"/>
            </a:solidFill>
            <a:ln w="8925"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E04A0A22-3CED-F5E1-D272-ED799828958C}"/>
                </a:ext>
              </a:extLst>
            </p:cNvPr>
            <p:cNvSpPr/>
            <p:nvPr/>
          </p:nvSpPr>
          <p:spPr>
            <a:xfrm>
              <a:off x="8732453" y="2216080"/>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362"/>
                    <a:pt x="139770" y="0"/>
                    <a:pt x="90056" y="0"/>
                  </a:cubicBezTo>
                </a:path>
              </a:pathLst>
            </a:custGeom>
            <a:solidFill>
              <a:srgbClr val="D2D4D5"/>
            </a:solidFill>
            <a:ln w="8925"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133A1048-DAD5-6CF2-FC2A-FB2DE197A25F}"/>
                </a:ext>
              </a:extLst>
            </p:cNvPr>
            <p:cNvSpPr/>
            <p:nvPr/>
          </p:nvSpPr>
          <p:spPr>
            <a:xfrm>
              <a:off x="8021104" y="76572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0" y="180201"/>
                    <a:pt x="180113" y="139839"/>
                    <a:pt x="180113" y="90101"/>
                  </a:cubicBezTo>
                  <a:cubicBezTo>
                    <a:pt x="180113" y="40362"/>
                    <a:pt x="139770" y="0"/>
                    <a:pt x="90057" y="0"/>
                  </a:cubicBezTo>
                </a:path>
              </a:pathLst>
            </a:custGeom>
            <a:solidFill>
              <a:srgbClr val="D2D4D5"/>
            </a:solidFill>
            <a:ln w="8925"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1C188ED4-1642-4DC9-B500-24207264DC73}"/>
                </a:ext>
              </a:extLst>
            </p:cNvPr>
            <p:cNvSpPr/>
            <p:nvPr/>
          </p:nvSpPr>
          <p:spPr>
            <a:xfrm>
              <a:off x="8021104" y="38736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0" y="180201"/>
                    <a:pt x="180113" y="139839"/>
                    <a:pt x="180113" y="90101"/>
                  </a:cubicBezTo>
                  <a:cubicBezTo>
                    <a:pt x="180113" y="40273"/>
                    <a:pt x="139770" y="0"/>
                    <a:pt x="90057" y="0"/>
                  </a:cubicBezTo>
                </a:path>
              </a:pathLst>
            </a:custGeom>
            <a:solidFill>
              <a:srgbClr val="D2D4D5"/>
            </a:solidFill>
            <a:ln w="8925"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C9C82084-9369-2FE7-0A77-59D20A08E31E}"/>
                </a:ext>
              </a:extLst>
            </p:cNvPr>
            <p:cNvSpPr/>
            <p:nvPr/>
          </p:nvSpPr>
          <p:spPr>
            <a:xfrm>
              <a:off x="8376778" y="38736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024" y="40273"/>
                    <a:pt x="139771" y="0"/>
                    <a:pt x="90057" y="0"/>
                  </a:cubicBezTo>
                </a:path>
              </a:pathLst>
            </a:custGeom>
            <a:solidFill>
              <a:srgbClr val="D2D4D5"/>
            </a:solidFill>
            <a:ln w="8925"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B21B79C3-4455-EA97-326E-92AF7F750A27}"/>
                </a:ext>
              </a:extLst>
            </p:cNvPr>
            <p:cNvSpPr/>
            <p:nvPr/>
          </p:nvSpPr>
          <p:spPr>
            <a:xfrm>
              <a:off x="10866409" y="2252156"/>
              <a:ext cx="180113" cy="180201"/>
            </a:xfrm>
            <a:custGeom>
              <a:avLst/>
              <a:gdLst>
                <a:gd name="connsiteX0" fmla="*/ 90056 w 180113"/>
                <a:gd name="connsiteY0" fmla="*/ 0 h 180201"/>
                <a:gd name="connsiteX1" fmla="*/ 0 w 180113"/>
                <a:gd name="connsiteY1" fmla="*/ 90100 h 180201"/>
                <a:gd name="connsiteX2" fmla="*/ 90056 w 180113"/>
                <a:gd name="connsiteY2" fmla="*/ 180201 h 180201"/>
                <a:gd name="connsiteX3" fmla="*/ 180114 w 180113"/>
                <a:gd name="connsiteY3" fmla="*/ 90100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0"/>
                  </a:cubicBezTo>
                  <a:cubicBezTo>
                    <a:pt x="0" y="139839"/>
                    <a:pt x="40343" y="180201"/>
                    <a:pt x="90056" y="180201"/>
                  </a:cubicBezTo>
                  <a:cubicBezTo>
                    <a:pt x="139771" y="180201"/>
                    <a:pt x="180114" y="139839"/>
                    <a:pt x="180114" y="90100"/>
                  </a:cubicBezTo>
                  <a:cubicBezTo>
                    <a:pt x="180114" y="40273"/>
                    <a:pt x="139771" y="0"/>
                    <a:pt x="90056" y="0"/>
                  </a:cubicBezTo>
                </a:path>
              </a:pathLst>
            </a:custGeom>
            <a:solidFill>
              <a:srgbClr val="D2D4D5"/>
            </a:solidFill>
            <a:ln w="8925"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BAF835D0-0DFB-7ADD-4E8C-0B5EB1D3FA4B}"/>
                </a:ext>
              </a:extLst>
            </p:cNvPr>
            <p:cNvSpPr/>
            <p:nvPr/>
          </p:nvSpPr>
          <p:spPr>
            <a:xfrm>
              <a:off x="10866409" y="2967960"/>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362"/>
                    <a:pt x="139771" y="0"/>
                    <a:pt x="90056" y="0"/>
                  </a:cubicBezTo>
                </a:path>
              </a:pathLst>
            </a:custGeom>
            <a:solidFill>
              <a:srgbClr val="D2D4D5"/>
            </a:solidFill>
            <a:ln w="8925" cap="flat">
              <a:noFill/>
              <a:prstDash val="solid"/>
              <a:miter/>
            </a:ln>
          </p:spPr>
          <p:txBody>
            <a:bodyPr rtlCol="0" anchor="ctr"/>
            <a:lstStyle/>
            <a:p>
              <a:endParaRPr lang="en-US"/>
            </a:p>
          </p:txBody>
        </p:sp>
      </p:grpSp>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964504" y="1684751"/>
            <a:ext cx="4465529" cy="2022953"/>
          </a:xfrm>
        </p:spPr>
        <p:txBody>
          <a:bodyPr anchor="ctr" anchorCtr="0"/>
          <a:lstStyle>
            <a:lvl1pPr algn="ctr">
              <a:defRPr sz="3000" b="0" i="0">
                <a:solidFill>
                  <a:schemeClr val="bg1"/>
                </a:solidFill>
                <a:latin typeface="ABC Oracle Medium" panose="020B0504040202060203" pitchFamily="34" charset="77"/>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52425" y="304974"/>
            <a:ext cx="3125157" cy="1203325"/>
          </a:xfrm>
        </p:spPr>
        <p:txBody>
          <a:bodyPr/>
          <a:lstStyle>
            <a:lvl1pPr>
              <a:spcBef>
                <a:spcPts val="0"/>
              </a:spcBef>
              <a:spcAft>
                <a:spcPts val="0"/>
              </a:spcAft>
              <a:defRPr sz="900" b="0" i="0">
                <a:solidFill>
                  <a:schemeClr val="bg1"/>
                </a:solidFill>
                <a:latin typeface="ABC Oracle Medium" panose="020B0504040202060203" pitchFamily="34" charset="77"/>
              </a:defRPr>
            </a:lvl1pPr>
            <a:lvl2pPr marL="0" indent="0">
              <a:buNone/>
              <a:defRPr sz="900" b="0" i="0">
                <a:solidFill>
                  <a:schemeClr val="bg1"/>
                </a:solidFill>
                <a:latin typeface="ABC Oracle Medium" panose="020B0504040202060203" pitchFamily="34" charset="77"/>
              </a:defRPr>
            </a:lvl2pPr>
            <a:lvl3pPr marL="180975" indent="-180975">
              <a:tabLst/>
              <a:defRPr sz="900" b="0" i="0">
                <a:solidFill>
                  <a:schemeClr val="bg1"/>
                </a:solidFill>
                <a:latin typeface="ABC Oracle Medium" panose="020B0504040202060203" pitchFamily="34" charset="77"/>
              </a:defRPr>
            </a:lvl3pPr>
            <a:lvl4pPr marL="355600" indent="-174625">
              <a:tabLst/>
              <a:defRPr sz="900" b="0" i="0">
                <a:solidFill>
                  <a:schemeClr val="bg1"/>
                </a:solidFill>
                <a:latin typeface="ABC Oracle Medium" panose="020B0504040202060203" pitchFamily="34" charset="77"/>
              </a:defRPr>
            </a:lvl4pPr>
            <a:lvl5pPr marL="536575" indent="-180975">
              <a:tabLst/>
              <a:defRPr sz="900" b="0" i="0">
                <a:solidFill>
                  <a:schemeClr val="bg1"/>
                </a:solidFill>
                <a:latin typeface="ABC Oracle Medium" panose="020B0504040202060203" pitchFamily="34"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bg1"/>
                </a:solidFill>
              </a:defRPr>
            </a:lvl1pPr>
          </a:lstStyle>
          <a:p>
            <a:fld id="{741AFF56-1126-4107-9C02-BC0EFBF16431}" type="slidenum">
              <a:rPr lang="en-GB" smtClean="0"/>
              <a:pPr/>
              <a:t>‹#›</a:t>
            </a:fld>
            <a:endParaRPr lang="en-GB"/>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a:p>
        </p:txBody>
      </p:sp>
      <p:sp>
        <p:nvSpPr>
          <p:cNvPr id="4" name="Footer Placeholder 4">
            <a:extLst>
              <a:ext uri="{FF2B5EF4-FFF2-40B4-BE49-F238E27FC236}">
                <a16:creationId xmlns:a16="http://schemas.microsoft.com/office/drawing/2014/main" id="{FCAC37BC-346D-51DA-B8FC-D5C95892C05D}"/>
              </a:ext>
            </a:extLst>
          </p:cNvPr>
          <p:cNvSpPr>
            <a:spLocks noGrp="1"/>
          </p:cNvSpPr>
          <p:nvPr>
            <p:ph type="ftr" sz="quarter" idx="3"/>
          </p:nvPr>
        </p:nvSpPr>
        <p:spPr>
          <a:xfrm>
            <a:off x="4037117" y="6587284"/>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17938761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9_Title and Content">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a:solidFill>
                  <a:schemeClr val="accent1"/>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47083" y="1481509"/>
            <a:ext cx="5748917" cy="5066929"/>
          </a:xfrm>
        </p:spPr>
        <p:txBody>
          <a:bodyPr/>
          <a:lstStyle>
            <a:lvl1pPr>
              <a:spcBef>
                <a:spcPts val="0"/>
              </a:spcBef>
              <a:spcAft>
                <a:spcPts val="0"/>
              </a:spcAft>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accent1"/>
                </a:solidFill>
              </a:defRPr>
            </a:lvl1pPr>
          </a:lstStyle>
          <a:p>
            <a:fld id="{741AFF56-1126-4107-9C02-BC0EFBF16431}" type="slidenum">
              <a:rPr lang="en-GB" smtClean="0"/>
              <a:pPr/>
              <a:t>‹#›</a:t>
            </a:fld>
            <a:endParaRPr lang="en-GB"/>
          </a:p>
        </p:txBody>
      </p:sp>
      <p:sp>
        <p:nvSpPr>
          <p:cNvPr id="4" name="Footer Placeholder 4">
            <a:extLst>
              <a:ext uri="{FF2B5EF4-FFF2-40B4-BE49-F238E27FC236}">
                <a16:creationId xmlns:a16="http://schemas.microsoft.com/office/drawing/2014/main" id="{D604D2A8-340C-6811-0193-59710C1F0322}"/>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accent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30807331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D5113-57A5-9394-9EAC-AE049E0FC471}"/>
              </a:ext>
            </a:extLst>
          </p:cNvPr>
          <p:cNvSpPr>
            <a:spLocks noGrp="1"/>
          </p:cNvSpPr>
          <p:nvPr>
            <p:ph type="ctrTitle"/>
          </p:nvPr>
        </p:nvSpPr>
        <p:spPr>
          <a:xfrm>
            <a:off x="321110" y="286185"/>
            <a:ext cx="6571317" cy="780120"/>
          </a:xfrm>
        </p:spPr>
        <p:txBody>
          <a:bodyPr anchor="t" anchorCtr="0"/>
          <a:lstStyle>
            <a:lvl1pPr algn="l">
              <a:defRPr sz="3500" b="0" i="0">
                <a:solidFill>
                  <a:schemeClr val="bg1"/>
                </a:solidFill>
                <a:latin typeface="ABC Oracle Medium" panose="020B0504040202060203" pitchFamily="34" charset="77"/>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0F1D9585-239A-5710-5FBB-F38F3137D466}"/>
              </a:ext>
            </a:extLst>
          </p:cNvPr>
          <p:cNvSpPr>
            <a:spLocks noGrp="1"/>
          </p:cNvSpPr>
          <p:nvPr>
            <p:ph type="subTitle" idx="1"/>
          </p:nvPr>
        </p:nvSpPr>
        <p:spPr>
          <a:xfrm>
            <a:off x="338464" y="1122801"/>
            <a:ext cx="6566752" cy="1598604"/>
          </a:xfrm>
        </p:spPr>
        <p:txBody>
          <a:bodyPr anchor="t" anchorCtr="0"/>
          <a:lstStyle>
            <a:lvl1pPr marL="0" indent="0" algn="l">
              <a:spcBef>
                <a:spcPts val="0"/>
              </a:spcBef>
              <a:spcAft>
                <a:spcPts val="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8" name="Freeform 17">
            <a:extLst>
              <a:ext uri="{FF2B5EF4-FFF2-40B4-BE49-F238E27FC236}">
                <a16:creationId xmlns:a16="http://schemas.microsoft.com/office/drawing/2014/main" id="{476D9EB4-DA8D-7007-E1F1-13594489E635}"/>
              </a:ext>
            </a:extLst>
          </p:cNvPr>
          <p:cNvSpPr/>
          <p:nvPr userDrawn="1"/>
        </p:nvSpPr>
        <p:spPr>
          <a:xfrm>
            <a:off x="8188346" y="2855934"/>
            <a:ext cx="3692504" cy="3692504"/>
          </a:xfrm>
          <a:custGeom>
            <a:avLst/>
            <a:gdLst>
              <a:gd name="connsiteX0" fmla="*/ 1027937 w 2055876"/>
              <a:gd name="connsiteY0" fmla="*/ 436911 h 2055876"/>
              <a:gd name="connsiteX1" fmla="*/ 436911 w 2055876"/>
              <a:gd name="connsiteY1" fmla="*/ 1027937 h 2055876"/>
              <a:gd name="connsiteX2" fmla="*/ 1027937 w 2055876"/>
              <a:gd name="connsiteY2" fmla="*/ 1619059 h 2055876"/>
              <a:gd name="connsiteX3" fmla="*/ 1618964 w 2055876"/>
              <a:gd name="connsiteY3" fmla="*/ 1027937 h 2055876"/>
              <a:gd name="connsiteX4" fmla="*/ 1027937 w 2055876"/>
              <a:gd name="connsiteY4" fmla="*/ 436911 h 2055876"/>
              <a:gd name="connsiteX5" fmla="*/ 1027938 w 2055876"/>
              <a:gd name="connsiteY5" fmla="*/ 0 h 2055876"/>
              <a:gd name="connsiteX6" fmla="*/ 2055876 w 2055876"/>
              <a:gd name="connsiteY6" fmla="*/ 1027938 h 2055876"/>
              <a:gd name="connsiteX7" fmla="*/ 2055876 w 2055876"/>
              <a:gd name="connsiteY7" fmla="*/ 2055876 h 2055876"/>
              <a:gd name="connsiteX8" fmla="*/ 1027938 w 2055876"/>
              <a:gd name="connsiteY8" fmla="*/ 2055876 h 2055876"/>
              <a:gd name="connsiteX9" fmla="*/ 0 w 2055876"/>
              <a:gd name="connsiteY9" fmla="*/ 1027938 h 2055876"/>
              <a:gd name="connsiteX10" fmla="*/ 1027938 w 2055876"/>
              <a:gd name="connsiteY10" fmla="*/ 0 h 2055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55876" h="2055876">
                <a:moveTo>
                  <a:pt x="1027937" y="436911"/>
                </a:moveTo>
                <a:cubicBezTo>
                  <a:pt x="701516" y="436911"/>
                  <a:pt x="436911" y="701516"/>
                  <a:pt x="436911" y="1027937"/>
                </a:cubicBezTo>
                <a:cubicBezTo>
                  <a:pt x="436911" y="1354454"/>
                  <a:pt x="701516" y="1619059"/>
                  <a:pt x="1027937" y="1619059"/>
                </a:cubicBezTo>
                <a:cubicBezTo>
                  <a:pt x="1354359" y="1619059"/>
                  <a:pt x="1618964" y="1354454"/>
                  <a:pt x="1618964" y="1027937"/>
                </a:cubicBezTo>
                <a:cubicBezTo>
                  <a:pt x="1618964" y="701516"/>
                  <a:pt x="1354359" y="436911"/>
                  <a:pt x="1027937" y="436911"/>
                </a:cubicBezTo>
                <a:close/>
                <a:moveTo>
                  <a:pt x="1027938" y="0"/>
                </a:moveTo>
                <a:cubicBezTo>
                  <a:pt x="1595628" y="0"/>
                  <a:pt x="2055876" y="460248"/>
                  <a:pt x="2055876" y="1027938"/>
                </a:cubicBezTo>
                <a:lnTo>
                  <a:pt x="2055876" y="2055876"/>
                </a:lnTo>
                <a:lnTo>
                  <a:pt x="1027938" y="2055876"/>
                </a:lnTo>
                <a:cubicBezTo>
                  <a:pt x="460248" y="2055876"/>
                  <a:pt x="0" y="1595723"/>
                  <a:pt x="0" y="1027938"/>
                </a:cubicBezTo>
                <a:cubicBezTo>
                  <a:pt x="0" y="460248"/>
                  <a:pt x="460248" y="0"/>
                  <a:pt x="1027938" y="0"/>
                </a:cubicBezTo>
                <a:close/>
              </a:path>
            </a:pathLst>
          </a:custGeom>
          <a:solidFill>
            <a:schemeClr val="bg1"/>
          </a:solidFill>
          <a:ln w="9525" cap="flat">
            <a:noFill/>
            <a:prstDash val="solid"/>
            <a:miter/>
          </a:ln>
        </p:spPr>
        <p:txBody>
          <a:bodyPr rtlCol="0" anchor="ctr"/>
          <a:lstStyle/>
          <a:p>
            <a:endParaRPr lang="en-US"/>
          </a:p>
        </p:txBody>
      </p:sp>
      <p:sp>
        <p:nvSpPr>
          <p:cNvPr id="13" name="Graphic 11">
            <a:extLst>
              <a:ext uri="{FF2B5EF4-FFF2-40B4-BE49-F238E27FC236}">
                <a16:creationId xmlns:a16="http://schemas.microsoft.com/office/drawing/2014/main" id="{9A47DABB-6B23-B92F-2CE3-C72452A43FFC}"/>
              </a:ext>
            </a:extLst>
          </p:cNvPr>
          <p:cNvSpPr/>
          <p:nvPr/>
        </p:nvSpPr>
        <p:spPr>
          <a:xfrm>
            <a:off x="9244208" y="317500"/>
            <a:ext cx="2636642" cy="1008569"/>
          </a:xfrm>
          <a:custGeom>
            <a:avLst/>
            <a:gdLst>
              <a:gd name="connsiteX0" fmla="*/ 4115562 w 4188999"/>
              <a:gd name="connsiteY0" fmla="*/ 1595750 h 1602377"/>
              <a:gd name="connsiteX1" fmla="*/ 4189000 w 4188999"/>
              <a:gd name="connsiteY1" fmla="*/ 1522747 h 1602377"/>
              <a:gd name="connsiteX2" fmla="*/ 4115562 w 4188999"/>
              <a:gd name="connsiteY2" fmla="*/ 1450690 h 1602377"/>
              <a:gd name="connsiteX3" fmla="*/ 4042124 w 4188999"/>
              <a:gd name="connsiteY3" fmla="*/ 1522747 h 1602377"/>
              <a:gd name="connsiteX4" fmla="*/ 4115562 w 4188999"/>
              <a:gd name="connsiteY4" fmla="*/ 1595750 h 1602377"/>
              <a:gd name="connsiteX5" fmla="*/ 3601307 w 4188999"/>
              <a:gd name="connsiteY5" fmla="*/ 1296067 h 1602377"/>
              <a:gd name="connsiteX6" fmla="*/ 3731038 w 4188999"/>
              <a:gd name="connsiteY6" fmla="*/ 1179414 h 1602377"/>
              <a:gd name="connsiteX7" fmla="*/ 3859816 w 4188999"/>
              <a:gd name="connsiteY7" fmla="*/ 1296067 h 1602377"/>
              <a:gd name="connsiteX8" fmla="*/ 3601307 w 4188999"/>
              <a:gd name="connsiteY8" fmla="*/ 1296067 h 1602377"/>
              <a:gd name="connsiteX9" fmla="*/ 3735800 w 4188999"/>
              <a:gd name="connsiteY9" fmla="*/ 1602378 h 1602377"/>
              <a:gd name="connsiteX10" fmla="*/ 3960019 w 4188999"/>
              <a:gd name="connsiteY10" fmla="*/ 1462053 h 1602377"/>
              <a:gd name="connsiteX11" fmla="*/ 3839813 w 4188999"/>
              <a:gd name="connsiteY11" fmla="*/ 1462053 h 1602377"/>
              <a:gd name="connsiteX12" fmla="*/ 3737705 w 4188999"/>
              <a:gd name="connsiteY12" fmla="*/ 1513278 h 1602377"/>
              <a:gd name="connsiteX13" fmla="*/ 3599403 w 4188999"/>
              <a:gd name="connsiteY13" fmla="*/ 1378634 h 1602377"/>
              <a:gd name="connsiteX14" fmla="*/ 3973354 w 4188999"/>
              <a:gd name="connsiteY14" fmla="*/ 1378634 h 1602377"/>
              <a:gd name="connsiteX15" fmla="*/ 3728180 w 4188999"/>
              <a:gd name="connsiteY15" fmla="*/ 1089367 h 1602377"/>
              <a:gd name="connsiteX16" fmla="*/ 3483959 w 4188999"/>
              <a:gd name="connsiteY16" fmla="*/ 1347387 h 1602377"/>
              <a:gd name="connsiteX17" fmla="*/ 3735800 w 4188999"/>
              <a:gd name="connsiteY17" fmla="*/ 1602378 h 1602377"/>
              <a:gd name="connsiteX18" fmla="*/ 3363754 w 4188999"/>
              <a:gd name="connsiteY18" fmla="*/ 1592909 h 1602377"/>
              <a:gd name="connsiteX19" fmla="*/ 3436239 w 4188999"/>
              <a:gd name="connsiteY19" fmla="*/ 1583441 h 1602377"/>
              <a:gd name="connsiteX20" fmla="*/ 3436239 w 4188999"/>
              <a:gd name="connsiteY20" fmla="*/ 1500969 h 1602377"/>
              <a:gd name="connsiteX21" fmla="*/ 3394234 w 4188999"/>
              <a:gd name="connsiteY21" fmla="*/ 1505703 h 1602377"/>
              <a:gd name="connsiteX22" fmla="*/ 3329369 w 4188999"/>
              <a:gd name="connsiteY22" fmla="*/ 1428912 h 1602377"/>
              <a:gd name="connsiteX23" fmla="*/ 3329369 w 4188999"/>
              <a:gd name="connsiteY23" fmla="*/ 1191818 h 1602377"/>
              <a:gd name="connsiteX24" fmla="*/ 3426714 w 4188999"/>
              <a:gd name="connsiteY24" fmla="*/ 1191818 h 1602377"/>
              <a:gd name="connsiteX25" fmla="*/ 3426714 w 4188999"/>
              <a:gd name="connsiteY25" fmla="*/ 1103570 h 1602377"/>
              <a:gd name="connsiteX26" fmla="*/ 3329369 w 4188999"/>
              <a:gd name="connsiteY26" fmla="*/ 1103570 h 1602377"/>
              <a:gd name="connsiteX27" fmla="*/ 3329369 w 4188999"/>
              <a:gd name="connsiteY27" fmla="*/ 961256 h 1602377"/>
              <a:gd name="connsiteX28" fmla="*/ 3218688 w 4188999"/>
              <a:gd name="connsiteY28" fmla="*/ 961256 h 1602377"/>
              <a:gd name="connsiteX29" fmla="*/ 3218688 w 4188999"/>
              <a:gd name="connsiteY29" fmla="*/ 1103570 h 1602377"/>
              <a:gd name="connsiteX30" fmla="*/ 3135725 w 4188999"/>
              <a:gd name="connsiteY30" fmla="*/ 1103570 h 1602377"/>
              <a:gd name="connsiteX31" fmla="*/ 3135725 w 4188999"/>
              <a:gd name="connsiteY31" fmla="*/ 1191818 h 1602377"/>
              <a:gd name="connsiteX32" fmla="*/ 3218688 w 4188999"/>
              <a:gd name="connsiteY32" fmla="*/ 1191818 h 1602377"/>
              <a:gd name="connsiteX33" fmla="*/ 3218688 w 4188999"/>
              <a:gd name="connsiteY33" fmla="*/ 1449743 h 1602377"/>
              <a:gd name="connsiteX34" fmla="*/ 3363754 w 4188999"/>
              <a:gd name="connsiteY34" fmla="*/ 1592909 h 1602377"/>
              <a:gd name="connsiteX35" fmla="*/ 2815209 w 4188999"/>
              <a:gd name="connsiteY35" fmla="*/ 1602378 h 1602377"/>
              <a:gd name="connsiteX36" fmla="*/ 2952560 w 4188999"/>
              <a:gd name="connsiteY36" fmla="*/ 1528428 h 1602377"/>
              <a:gd name="connsiteX37" fmla="*/ 2952560 w 4188999"/>
              <a:gd name="connsiteY37" fmla="*/ 1588175 h 1602377"/>
              <a:gd name="connsiteX38" fmla="*/ 3064193 w 4188999"/>
              <a:gd name="connsiteY38" fmla="*/ 1588175 h 1602377"/>
              <a:gd name="connsiteX39" fmla="*/ 3064193 w 4188999"/>
              <a:gd name="connsiteY39" fmla="*/ 1103570 h 1602377"/>
              <a:gd name="connsiteX40" fmla="*/ 2950655 w 4188999"/>
              <a:gd name="connsiteY40" fmla="*/ 1103570 h 1602377"/>
              <a:gd name="connsiteX41" fmla="*/ 2950655 w 4188999"/>
              <a:gd name="connsiteY41" fmla="*/ 1372006 h 1602377"/>
              <a:gd name="connsiteX42" fmla="*/ 2848547 w 4188999"/>
              <a:gd name="connsiteY42" fmla="*/ 1509490 h 1602377"/>
              <a:gd name="connsiteX43" fmla="*/ 2766536 w 4188999"/>
              <a:gd name="connsiteY43" fmla="*/ 1407040 h 1602377"/>
              <a:gd name="connsiteX44" fmla="*/ 2766536 w 4188999"/>
              <a:gd name="connsiteY44" fmla="*/ 1103570 h 1602377"/>
              <a:gd name="connsiteX45" fmla="*/ 2652998 w 4188999"/>
              <a:gd name="connsiteY45" fmla="*/ 1103570 h 1602377"/>
              <a:gd name="connsiteX46" fmla="*/ 2652998 w 4188999"/>
              <a:gd name="connsiteY46" fmla="*/ 1424178 h 1602377"/>
              <a:gd name="connsiteX47" fmla="*/ 2815209 w 4188999"/>
              <a:gd name="connsiteY47" fmla="*/ 1602378 h 1602377"/>
              <a:gd name="connsiteX48" fmla="*/ 2499360 w 4188999"/>
              <a:gd name="connsiteY48" fmla="*/ 1592909 h 1602377"/>
              <a:gd name="connsiteX49" fmla="*/ 2571845 w 4188999"/>
              <a:gd name="connsiteY49" fmla="*/ 1583441 h 1602377"/>
              <a:gd name="connsiteX50" fmla="*/ 2571845 w 4188999"/>
              <a:gd name="connsiteY50" fmla="*/ 1500969 h 1602377"/>
              <a:gd name="connsiteX51" fmla="*/ 2529840 w 4188999"/>
              <a:gd name="connsiteY51" fmla="*/ 1505703 h 1602377"/>
              <a:gd name="connsiteX52" fmla="*/ 2464975 w 4188999"/>
              <a:gd name="connsiteY52" fmla="*/ 1428912 h 1602377"/>
              <a:gd name="connsiteX53" fmla="*/ 2464975 w 4188999"/>
              <a:gd name="connsiteY53" fmla="*/ 1191818 h 1602377"/>
              <a:gd name="connsiteX54" fmla="*/ 2562320 w 4188999"/>
              <a:gd name="connsiteY54" fmla="*/ 1191818 h 1602377"/>
              <a:gd name="connsiteX55" fmla="*/ 2562320 w 4188999"/>
              <a:gd name="connsiteY55" fmla="*/ 1103570 h 1602377"/>
              <a:gd name="connsiteX56" fmla="*/ 2465070 w 4188999"/>
              <a:gd name="connsiteY56" fmla="*/ 1103570 h 1602377"/>
              <a:gd name="connsiteX57" fmla="*/ 2465070 w 4188999"/>
              <a:gd name="connsiteY57" fmla="*/ 961256 h 1602377"/>
              <a:gd name="connsiteX58" fmla="*/ 2354390 w 4188999"/>
              <a:gd name="connsiteY58" fmla="*/ 961256 h 1602377"/>
              <a:gd name="connsiteX59" fmla="*/ 2354390 w 4188999"/>
              <a:gd name="connsiteY59" fmla="*/ 1103570 h 1602377"/>
              <a:gd name="connsiteX60" fmla="*/ 2271427 w 4188999"/>
              <a:gd name="connsiteY60" fmla="*/ 1103570 h 1602377"/>
              <a:gd name="connsiteX61" fmla="*/ 2271427 w 4188999"/>
              <a:gd name="connsiteY61" fmla="*/ 1191818 h 1602377"/>
              <a:gd name="connsiteX62" fmla="*/ 2354390 w 4188999"/>
              <a:gd name="connsiteY62" fmla="*/ 1191818 h 1602377"/>
              <a:gd name="connsiteX63" fmla="*/ 2354390 w 4188999"/>
              <a:gd name="connsiteY63" fmla="*/ 1449743 h 1602377"/>
              <a:gd name="connsiteX64" fmla="*/ 2499360 w 4188999"/>
              <a:gd name="connsiteY64" fmla="*/ 1592909 h 1602377"/>
              <a:gd name="connsiteX65" fmla="*/ 2069116 w 4188999"/>
              <a:gd name="connsiteY65" fmla="*/ 980194 h 1602377"/>
              <a:gd name="connsiteX66" fmla="*/ 2143506 w 4188999"/>
              <a:gd name="connsiteY66" fmla="*/ 1054144 h 1602377"/>
              <a:gd name="connsiteX67" fmla="*/ 2217896 w 4188999"/>
              <a:gd name="connsiteY67" fmla="*/ 980194 h 1602377"/>
              <a:gd name="connsiteX68" fmla="*/ 2143506 w 4188999"/>
              <a:gd name="connsiteY68" fmla="*/ 905297 h 1602377"/>
              <a:gd name="connsiteX69" fmla="*/ 2069116 w 4188999"/>
              <a:gd name="connsiteY69" fmla="*/ 980194 h 1602377"/>
              <a:gd name="connsiteX70" fmla="*/ 2087213 w 4188999"/>
              <a:gd name="connsiteY70" fmla="*/ 1588175 h 1602377"/>
              <a:gd name="connsiteX71" fmla="*/ 2199799 w 4188999"/>
              <a:gd name="connsiteY71" fmla="*/ 1588175 h 1602377"/>
              <a:gd name="connsiteX72" fmla="*/ 2199799 w 4188999"/>
              <a:gd name="connsiteY72" fmla="*/ 1103570 h 1602377"/>
              <a:gd name="connsiteX73" fmla="*/ 2087213 w 4188999"/>
              <a:gd name="connsiteY73" fmla="*/ 1103570 h 1602377"/>
              <a:gd name="connsiteX74" fmla="*/ 2087213 w 4188999"/>
              <a:gd name="connsiteY74" fmla="*/ 1588175 h 1602377"/>
              <a:gd name="connsiteX75" fmla="*/ 1928908 w 4188999"/>
              <a:gd name="connsiteY75" fmla="*/ 1592909 h 1602377"/>
              <a:gd name="connsiteX76" fmla="*/ 2001393 w 4188999"/>
              <a:gd name="connsiteY76" fmla="*/ 1583441 h 1602377"/>
              <a:gd name="connsiteX77" fmla="*/ 2001393 w 4188999"/>
              <a:gd name="connsiteY77" fmla="*/ 1500969 h 1602377"/>
              <a:gd name="connsiteX78" fmla="*/ 1959388 w 4188999"/>
              <a:gd name="connsiteY78" fmla="*/ 1505703 h 1602377"/>
              <a:gd name="connsiteX79" fmla="*/ 1894523 w 4188999"/>
              <a:gd name="connsiteY79" fmla="*/ 1428912 h 1602377"/>
              <a:gd name="connsiteX80" fmla="*/ 1894523 w 4188999"/>
              <a:gd name="connsiteY80" fmla="*/ 1191818 h 1602377"/>
              <a:gd name="connsiteX81" fmla="*/ 1991868 w 4188999"/>
              <a:gd name="connsiteY81" fmla="*/ 1191818 h 1602377"/>
              <a:gd name="connsiteX82" fmla="*/ 1991868 w 4188999"/>
              <a:gd name="connsiteY82" fmla="*/ 1103570 h 1602377"/>
              <a:gd name="connsiteX83" fmla="*/ 1894523 w 4188999"/>
              <a:gd name="connsiteY83" fmla="*/ 1103570 h 1602377"/>
              <a:gd name="connsiteX84" fmla="*/ 1894523 w 4188999"/>
              <a:gd name="connsiteY84" fmla="*/ 961256 h 1602377"/>
              <a:gd name="connsiteX85" fmla="*/ 1783842 w 4188999"/>
              <a:gd name="connsiteY85" fmla="*/ 961256 h 1602377"/>
              <a:gd name="connsiteX86" fmla="*/ 1783842 w 4188999"/>
              <a:gd name="connsiteY86" fmla="*/ 1103570 h 1602377"/>
              <a:gd name="connsiteX87" fmla="*/ 1700879 w 4188999"/>
              <a:gd name="connsiteY87" fmla="*/ 1103570 h 1602377"/>
              <a:gd name="connsiteX88" fmla="*/ 1700879 w 4188999"/>
              <a:gd name="connsiteY88" fmla="*/ 1191818 h 1602377"/>
              <a:gd name="connsiteX89" fmla="*/ 1783842 w 4188999"/>
              <a:gd name="connsiteY89" fmla="*/ 1191818 h 1602377"/>
              <a:gd name="connsiteX90" fmla="*/ 1783842 w 4188999"/>
              <a:gd name="connsiteY90" fmla="*/ 1449743 h 1602377"/>
              <a:gd name="connsiteX91" fmla="*/ 1928908 w 4188999"/>
              <a:gd name="connsiteY91" fmla="*/ 1592909 h 1602377"/>
              <a:gd name="connsiteX92" fmla="*/ 1450848 w 4188999"/>
              <a:gd name="connsiteY92" fmla="*/ 1602378 h 1602377"/>
              <a:gd name="connsiteX93" fmla="*/ 1666494 w 4188999"/>
              <a:gd name="connsiteY93" fmla="*/ 1444914 h 1602377"/>
              <a:gd name="connsiteX94" fmla="*/ 1488091 w 4188999"/>
              <a:gd name="connsiteY94" fmla="*/ 1298813 h 1602377"/>
              <a:gd name="connsiteX95" fmla="*/ 1428941 w 4188999"/>
              <a:gd name="connsiteY95" fmla="*/ 1285557 h 1602377"/>
              <a:gd name="connsiteX96" fmla="*/ 1351693 w 4188999"/>
              <a:gd name="connsiteY96" fmla="*/ 1229598 h 1602377"/>
              <a:gd name="connsiteX97" fmla="*/ 1435608 w 4188999"/>
              <a:gd name="connsiteY97" fmla="*/ 1172691 h 1602377"/>
              <a:gd name="connsiteX98" fmla="*/ 1535811 w 4188999"/>
              <a:gd name="connsiteY98" fmla="*/ 1234332 h 1602377"/>
              <a:gd name="connsiteX99" fmla="*/ 1649349 w 4188999"/>
              <a:gd name="connsiteY99" fmla="*/ 1234332 h 1602377"/>
              <a:gd name="connsiteX100" fmla="*/ 1436561 w 4188999"/>
              <a:gd name="connsiteY100" fmla="*/ 1090219 h 1602377"/>
              <a:gd name="connsiteX101" fmla="*/ 1236155 w 4188999"/>
              <a:gd name="connsiteY101" fmla="*/ 1236320 h 1602377"/>
              <a:gd name="connsiteX102" fmla="*/ 1400270 w 4188999"/>
              <a:gd name="connsiteY102" fmla="*/ 1380433 h 1602377"/>
              <a:gd name="connsiteX103" fmla="*/ 1457516 w 4188999"/>
              <a:gd name="connsiteY103" fmla="*/ 1392742 h 1602377"/>
              <a:gd name="connsiteX104" fmla="*/ 1551051 w 4188999"/>
              <a:gd name="connsiteY104" fmla="*/ 1456277 h 1602377"/>
              <a:gd name="connsiteX105" fmla="*/ 1456563 w 4188999"/>
              <a:gd name="connsiteY105" fmla="*/ 1518864 h 1602377"/>
              <a:gd name="connsiteX106" fmla="*/ 1341120 w 4188999"/>
              <a:gd name="connsiteY106" fmla="*/ 1437339 h 1602377"/>
              <a:gd name="connsiteX107" fmla="*/ 1219010 w 4188999"/>
              <a:gd name="connsiteY107" fmla="*/ 1437339 h 1602377"/>
              <a:gd name="connsiteX108" fmla="*/ 1450848 w 4188999"/>
              <a:gd name="connsiteY108" fmla="*/ 1602378 h 1602377"/>
              <a:gd name="connsiteX109" fmla="*/ 720090 w 4188999"/>
              <a:gd name="connsiteY109" fmla="*/ 1588175 h 1602377"/>
              <a:gd name="connsiteX110" fmla="*/ 833628 w 4188999"/>
              <a:gd name="connsiteY110" fmla="*/ 1588175 h 1602377"/>
              <a:gd name="connsiteX111" fmla="*/ 833628 w 4188999"/>
              <a:gd name="connsiteY111" fmla="*/ 1317845 h 1602377"/>
              <a:gd name="connsiteX112" fmla="*/ 943356 w 4188999"/>
              <a:gd name="connsiteY112" fmla="*/ 1182254 h 1602377"/>
              <a:gd name="connsiteX113" fmla="*/ 1023461 w 4188999"/>
              <a:gd name="connsiteY113" fmla="*/ 1275236 h 1602377"/>
              <a:gd name="connsiteX114" fmla="*/ 1023461 w 4188999"/>
              <a:gd name="connsiteY114" fmla="*/ 1588175 h 1602377"/>
              <a:gd name="connsiteX115" fmla="*/ 1137952 w 4188999"/>
              <a:gd name="connsiteY115" fmla="*/ 1588175 h 1602377"/>
              <a:gd name="connsiteX116" fmla="*/ 1137952 w 4188999"/>
              <a:gd name="connsiteY116" fmla="*/ 1265673 h 1602377"/>
              <a:gd name="connsiteX117" fmla="*/ 975741 w 4188999"/>
              <a:gd name="connsiteY117" fmla="*/ 1089272 h 1602377"/>
              <a:gd name="connsiteX118" fmla="*/ 830675 w 4188999"/>
              <a:gd name="connsiteY118" fmla="*/ 1166063 h 1602377"/>
              <a:gd name="connsiteX119" fmla="*/ 830675 w 4188999"/>
              <a:gd name="connsiteY119" fmla="*/ 1103475 h 1602377"/>
              <a:gd name="connsiteX120" fmla="*/ 720090 w 4188999"/>
              <a:gd name="connsiteY120" fmla="*/ 1103475 h 1602377"/>
              <a:gd name="connsiteX121" fmla="*/ 720090 w 4188999"/>
              <a:gd name="connsiteY121" fmla="*/ 1588175 h 1602377"/>
              <a:gd name="connsiteX122" fmla="*/ 471964 w 4188999"/>
              <a:gd name="connsiteY122" fmla="*/ 1588175 h 1602377"/>
              <a:gd name="connsiteX123" fmla="*/ 591217 w 4188999"/>
              <a:gd name="connsiteY123" fmla="*/ 1588175 h 1602377"/>
              <a:gd name="connsiteX124" fmla="*/ 591217 w 4188999"/>
              <a:gd name="connsiteY124" fmla="*/ 924329 h 1602377"/>
              <a:gd name="connsiteX125" fmla="*/ 471964 w 4188999"/>
              <a:gd name="connsiteY125" fmla="*/ 924329 h 1602377"/>
              <a:gd name="connsiteX126" fmla="*/ 471964 w 4188999"/>
              <a:gd name="connsiteY126" fmla="*/ 1588175 h 1602377"/>
              <a:gd name="connsiteX127" fmla="*/ 3960971 w 4188999"/>
              <a:gd name="connsiteY127" fmla="*/ 697081 h 1602377"/>
              <a:gd name="connsiteX128" fmla="*/ 4176617 w 4188999"/>
              <a:gd name="connsiteY128" fmla="*/ 539618 h 1602377"/>
              <a:gd name="connsiteX129" fmla="*/ 3998214 w 4188999"/>
              <a:gd name="connsiteY129" fmla="*/ 393517 h 1602377"/>
              <a:gd name="connsiteX130" fmla="*/ 3939064 w 4188999"/>
              <a:gd name="connsiteY130" fmla="*/ 380261 h 1602377"/>
              <a:gd name="connsiteX131" fmla="*/ 3861816 w 4188999"/>
              <a:gd name="connsiteY131" fmla="*/ 324301 h 1602377"/>
              <a:gd name="connsiteX132" fmla="*/ 3945731 w 4188999"/>
              <a:gd name="connsiteY132" fmla="*/ 267394 h 1602377"/>
              <a:gd name="connsiteX133" fmla="*/ 4045934 w 4188999"/>
              <a:gd name="connsiteY133" fmla="*/ 329035 h 1602377"/>
              <a:gd name="connsiteX134" fmla="*/ 4159472 w 4188999"/>
              <a:gd name="connsiteY134" fmla="*/ 329035 h 1602377"/>
              <a:gd name="connsiteX135" fmla="*/ 3946684 w 4188999"/>
              <a:gd name="connsiteY135" fmla="*/ 184923 h 1602377"/>
              <a:gd name="connsiteX136" fmla="*/ 3746278 w 4188999"/>
              <a:gd name="connsiteY136" fmla="*/ 331024 h 1602377"/>
              <a:gd name="connsiteX137" fmla="*/ 3910394 w 4188999"/>
              <a:gd name="connsiteY137" fmla="*/ 475136 h 1602377"/>
              <a:gd name="connsiteX138" fmla="*/ 3967639 w 4188999"/>
              <a:gd name="connsiteY138" fmla="*/ 487446 h 1602377"/>
              <a:gd name="connsiteX139" fmla="*/ 4061174 w 4188999"/>
              <a:gd name="connsiteY139" fmla="*/ 550980 h 1602377"/>
              <a:gd name="connsiteX140" fmla="*/ 3966686 w 4188999"/>
              <a:gd name="connsiteY140" fmla="*/ 613568 h 1602377"/>
              <a:gd name="connsiteX141" fmla="*/ 3851243 w 4188999"/>
              <a:gd name="connsiteY141" fmla="*/ 532043 h 1602377"/>
              <a:gd name="connsiteX142" fmla="*/ 3729133 w 4188999"/>
              <a:gd name="connsiteY142" fmla="*/ 532043 h 1602377"/>
              <a:gd name="connsiteX143" fmla="*/ 3960971 w 4188999"/>
              <a:gd name="connsiteY143" fmla="*/ 697081 h 1602377"/>
              <a:gd name="connsiteX144" fmla="*/ 3307747 w 4188999"/>
              <a:gd name="connsiteY144" fmla="*/ 390771 h 1602377"/>
              <a:gd name="connsiteX145" fmla="*/ 3437478 w 4188999"/>
              <a:gd name="connsiteY145" fmla="*/ 274117 h 1602377"/>
              <a:gd name="connsiteX146" fmla="*/ 3566255 w 4188999"/>
              <a:gd name="connsiteY146" fmla="*/ 390771 h 1602377"/>
              <a:gd name="connsiteX147" fmla="*/ 3307747 w 4188999"/>
              <a:gd name="connsiteY147" fmla="*/ 390771 h 1602377"/>
              <a:gd name="connsiteX148" fmla="*/ 3442240 w 4188999"/>
              <a:gd name="connsiteY148" fmla="*/ 697081 h 1602377"/>
              <a:gd name="connsiteX149" fmla="*/ 3666458 w 4188999"/>
              <a:gd name="connsiteY149" fmla="*/ 556756 h 1602377"/>
              <a:gd name="connsiteX150" fmla="*/ 3546253 w 4188999"/>
              <a:gd name="connsiteY150" fmla="*/ 556756 h 1602377"/>
              <a:gd name="connsiteX151" fmla="*/ 3444145 w 4188999"/>
              <a:gd name="connsiteY151" fmla="*/ 607981 h 1602377"/>
              <a:gd name="connsiteX152" fmla="*/ 3305842 w 4188999"/>
              <a:gd name="connsiteY152" fmla="*/ 473337 h 1602377"/>
              <a:gd name="connsiteX153" fmla="*/ 3679889 w 4188999"/>
              <a:gd name="connsiteY153" fmla="*/ 473337 h 1602377"/>
              <a:gd name="connsiteX154" fmla="*/ 3434715 w 4188999"/>
              <a:gd name="connsiteY154" fmla="*/ 184070 h 1602377"/>
              <a:gd name="connsiteX155" fmla="*/ 3190494 w 4188999"/>
              <a:gd name="connsiteY155" fmla="*/ 441996 h 1602377"/>
              <a:gd name="connsiteX156" fmla="*/ 3442240 w 4188999"/>
              <a:gd name="connsiteY156" fmla="*/ 697081 h 1602377"/>
              <a:gd name="connsiteX157" fmla="*/ 2968371 w 4188999"/>
              <a:gd name="connsiteY157" fmla="*/ 74897 h 1602377"/>
              <a:gd name="connsiteX158" fmla="*/ 3042761 w 4188999"/>
              <a:gd name="connsiteY158" fmla="*/ 148847 h 1602377"/>
              <a:gd name="connsiteX159" fmla="*/ 3117152 w 4188999"/>
              <a:gd name="connsiteY159" fmla="*/ 74897 h 1602377"/>
              <a:gd name="connsiteX160" fmla="*/ 3042761 w 4188999"/>
              <a:gd name="connsiteY160" fmla="*/ 0 h 1602377"/>
              <a:gd name="connsiteX161" fmla="*/ 2968371 w 4188999"/>
              <a:gd name="connsiteY161" fmla="*/ 74897 h 1602377"/>
              <a:gd name="connsiteX162" fmla="*/ 2986469 w 4188999"/>
              <a:gd name="connsiteY162" fmla="*/ 682878 h 1602377"/>
              <a:gd name="connsiteX163" fmla="*/ 3099054 w 4188999"/>
              <a:gd name="connsiteY163" fmla="*/ 682878 h 1602377"/>
              <a:gd name="connsiteX164" fmla="*/ 3099054 w 4188999"/>
              <a:gd name="connsiteY164" fmla="*/ 198179 h 1602377"/>
              <a:gd name="connsiteX165" fmla="*/ 2986469 w 4188999"/>
              <a:gd name="connsiteY165" fmla="*/ 198179 h 1602377"/>
              <a:gd name="connsiteX166" fmla="*/ 2986469 w 4188999"/>
              <a:gd name="connsiteY166" fmla="*/ 682878 h 1602377"/>
              <a:gd name="connsiteX167" fmla="*/ 2628995 w 4188999"/>
              <a:gd name="connsiteY167" fmla="*/ 682878 h 1602377"/>
              <a:gd name="connsiteX168" fmla="*/ 2742533 w 4188999"/>
              <a:gd name="connsiteY168" fmla="*/ 682878 h 1602377"/>
              <a:gd name="connsiteX169" fmla="*/ 2742533 w 4188999"/>
              <a:gd name="connsiteY169" fmla="*/ 463774 h 1602377"/>
              <a:gd name="connsiteX170" fmla="*/ 2826449 w 4188999"/>
              <a:gd name="connsiteY170" fmla="*/ 299682 h 1602377"/>
              <a:gd name="connsiteX171" fmla="*/ 2913316 w 4188999"/>
              <a:gd name="connsiteY171" fmla="*/ 292108 h 1602377"/>
              <a:gd name="connsiteX172" fmla="*/ 2913316 w 4188999"/>
              <a:gd name="connsiteY172" fmla="*/ 183976 h 1602377"/>
              <a:gd name="connsiteX173" fmla="*/ 2739676 w 4188999"/>
              <a:gd name="connsiteY173" fmla="*/ 297789 h 1602377"/>
              <a:gd name="connsiteX174" fmla="*/ 2739676 w 4188999"/>
              <a:gd name="connsiteY174" fmla="*/ 198179 h 1602377"/>
              <a:gd name="connsiteX175" fmla="*/ 2628995 w 4188999"/>
              <a:gd name="connsiteY175" fmla="*/ 198179 h 1602377"/>
              <a:gd name="connsiteX176" fmla="*/ 2628995 w 4188999"/>
              <a:gd name="connsiteY176" fmla="*/ 682878 h 1602377"/>
              <a:gd name="connsiteX177" fmla="*/ 2140744 w 4188999"/>
              <a:gd name="connsiteY177" fmla="*/ 440102 h 1602377"/>
              <a:gd name="connsiteX178" fmla="*/ 2264759 w 4188999"/>
              <a:gd name="connsiteY178" fmla="*/ 275064 h 1602377"/>
              <a:gd name="connsiteX179" fmla="*/ 2392585 w 4188999"/>
              <a:gd name="connsiteY179" fmla="*/ 440102 h 1602377"/>
              <a:gd name="connsiteX180" fmla="*/ 2264759 w 4188999"/>
              <a:gd name="connsiteY180" fmla="*/ 607034 h 1602377"/>
              <a:gd name="connsiteX181" fmla="*/ 2140744 w 4188999"/>
              <a:gd name="connsiteY181" fmla="*/ 440102 h 1602377"/>
              <a:gd name="connsiteX182" fmla="*/ 2242852 w 4188999"/>
              <a:gd name="connsiteY182" fmla="*/ 697081 h 1602377"/>
              <a:gd name="connsiteX183" fmla="*/ 2390775 w 4188999"/>
              <a:gd name="connsiteY183" fmla="*/ 622184 h 1602377"/>
              <a:gd name="connsiteX184" fmla="*/ 2390775 w 4188999"/>
              <a:gd name="connsiteY184" fmla="*/ 682878 h 1602377"/>
              <a:gd name="connsiteX185" fmla="*/ 2505266 w 4188999"/>
              <a:gd name="connsiteY185" fmla="*/ 682878 h 1602377"/>
              <a:gd name="connsiteX186" fmla="*/ 2505266 w 4188999"/>
              <a:gd name="connsiteY186" fmla="*/ 198179 h 1602377"/>
              <a:gd name="connsiteX187" fmla="*/ 2390775 w 4188999"/>
              <a:gd name="connsiteY187" fmla="*/ 198179 h 1602377"/>
              <a:gd name="connsiteX188" fmla="*/ 2390775 w 4188999"/>
              <a:gd name="connsiteY188" fmla="*/ 260766 h 1602377"/>
              <a:gd name="connsiteX189" fmla="*/ 2242852 w 4188999"/>
              <a:gd name="connsiteY189" fmla="*/ 183976 h 1602377"/>
              <a:gd name="connsiteX190" fmla="*/ 2024348 w 4188999"/>
              <a:gd name="connsiteY190" fmla="*/ 440008 h 1602377"/>
              <a:gd name="connsiteX191" fmla="*/ 2242852 w 4188999"/>
              <a:gd name="connsiteY191" fmla="*/ 697081 h 1602377"/>
              <a:gd name="connsiteX192" fmla="*/ 1683068 w 4188999"/>
              <a:gd name="connsiteY192" fmla="*/ 697081 h 1602377"/>
              <a:gd name="connsiteX193" fmla="*/ 1820418 w 4188999"/>
              <a:gd name="connsiteY193" fmla="*/ 623131 h 1602377"/>
              <a:gd name="connsiteX194" fmla="*/ 1820418 w 4188999"/>
              <a:gd name="connsiteY194" fmla="*/ 682878 h 1602377"/>
              <a:gd name="connsiteX195" fmla="*/ 1932051 w 4188999"/>
              <a:gd name="connsiteY195" fmla="*/ 682878 h 1602377"/>
              <a:gd name="connsiteX196" fmla="*/ 1932051 w 4188999"/>
              <a:gd name="connsiteY196" fmla="*/ 198179 h 1602377"/>
              <a:gd name="connsiteX197" fmla="*/ 1818513 w 4188999"/>
              <a:gd name="connsiteY197" fmla="*/ 198179 h 1602377"/>
              <a:gd name="connsiteX198" fmla="*/ 1818513 w 4188999"/>
              <a:gd name="connsiteY198" fmla="*/ 466615 h 1602377"/>
              <a:gd name="connsiteX199" fmla="*/ 1716405 w 4188999"/>
              <a:gd name="connsiteY199" fmla="*/ 604099 h 1602377"/>
              <a:gd name="connsiteX200" fmla="*/ 1634395 w 4188999"/>
              <a:gd name="connsiteY200" fmla="*/ 501649 h 1602377"/>
              <a:gd name="connsiteX201" fmla="*/ 1634395 w 4188999"/>
              <a:gd name="connsiteY201" fmla="*/ 198179 h 1602377"/>
              <a:gd name="connsiteX202" fmla="*/ 1520857 w 4188999"/>
              <a:gd name="connsiteY202" fmla="*/ 198179 h 1602377"/>
              <a:gd name="connsiteX203" fmla="*/ 1520857 w 4188999"/>
              <a:gd name="connsiteY203" fmla="*/ 518787 h 1602377"/>
              <a:gd name="connsiteX204" fmla="*/ 1683068 w 4188999"/>
              <a:gd name="connsiteY204" fmla="*/ 697081 h 1602377"/>
              <a:gd name="connsiteX205" fmla="*/ 1368552 w 4188999"/>
              <a:gd name="connsiteY205" fmla="*/ 687613 h 1602377"/>
              <a:gd name="connsiteX206" fmla="*/ 1441037 w 4188999"/>
              <a:gd name="connsiteY206" fmla="*/ 678144 h 1602377"/>
              <a:gd name="connsiteX207" fmla="*/ 1441037 w 4188999"/>
              <a:gd name="connsiteY207" fmla="*/ 595577 h 1602377"/>
              <a:gd name="connsiteX208" fmla="*/ 1399032 w 4188999"/>
              <a:gd name="connsiteY208" fmla="*/ 600312 h 1602377"/>
              <a:gd name="connsiteX209" fmla="*/ 1334167 w 4188999"/>
              <a:gd name="connsiteY209" fmla="*/ 523521 h 1602377"/>
              <a:gd name="connsiteX210" fmla="*/ 1334167 w 4188999"/>
              <a:gd name="connsiteY210" fmla="*/ 286426 h 1602377"/>
              <a:gd name="connsiteX211" fmla="*/ 1431512 w 4188999"/>
              <a:gd name="connsiteY211" fmla="*/ 286426 h 1602377"/>
              <a:gd name="connsiteX212" fmla="*/ 1431512 w 4188999"/>
              <a:gd name="connsiteY212" fmla="*/ 198179 h 1602377"/>
              <a:gd name="connsiteX213" fmla="*/ 1334167 w 4188999"/>
              <a:gd name="connsiteY213" fmla="*/ 198179 h 1602377"/>
              <a:gd name="connsiteX214" fmla="*/ 1334167 w 4188999"/>
              <a:gd name="connsiteY214" fmla="*/ 55960 h 1602377"/>
              <a:gd name="connsiteX215" fmla="*/ 1223486 w 4188999"/>
              <a:gd name="connsiteY215" fmla="*/ 55960 h 1602377"/>
              <a:gd name="connsiteX216" fmla="*/ 1223486 w 4188999"/>
              <a:gd name="connsiteY216" fmla="*/ 198179 h 1602377"/>
              <a:gd name="connsiteX217" fmla="*/ 1140524 w 4188999"/>
              <a:gd name="connsiteY217" fmla="*/ 198179 h 1602377"/>
              <a:gd name="connsiteX218" fmla="*/ 1140524 w 4188999"/>
              <a:gd name="connsiteY218" fmla="*/ 286426 h 1602377"/>
              <a:gd name="connsiteX219" fmla="*/ 1223486 w 4188999"/>
              <a:gd name="connsiteY219" fmla="*/ 286426 h 1602377"/>
              <a:gd name="connsiteX220" fmla="*/ 1223486 w 4188999"/>
              <a:gd name="connsiteY220" fmla="*/ 544352 h 1602377"/>
              <a:gd name="connsiteX221" fmla="*/ 1368552 w 4188999"/>
              <a:gd name="connsiteY221" fmla="*/ 687613 h 1602377"/>
              <a:gd name="connsiteX222" fmla="*/ 884111 w 4188999"/>
              <a:gd name="connsiteY222" fmla="*/ 697081 h 1602377"/>
              <a:gd name="connsiteX223" fmla="*/ 1106424 w 4188999"/>
              <a:gd name="connsiteY223" fmla="*/ 530149 h 1602377"/>
              <a:gd name="connsiteX224" fmla="*/ 993838 w 4188999"/>
              <a:gd name="connsiteY224" fmla="*/ 530149 h 1602377"/>
              <a:gd name="connsiteX225" fmla="*/ 886015 w 4188999"/>
              <a:gd name="connsiteY225" fmla="*/ 604099 h 1602377"/>
              <a:gd name="connsiteX226" fmla="*/ 761048 w 4188999"/>
              <a:gd name="connsiteY226" fmla="*/ 441901 h 1602377"/>
              <a:gd name="connsiteX227" fmla="*/ 888873 w 4188999"/>
              <a:gd name="connsiteY227" fmla="*/ 277810 h 1602377"/>
              <a:gd name="connsiteX228" fmla="*/ 993838 w 4188999"/>
              <a:gd name="connsiteY228" fmla="*/ 351760 h 1602377"/>
              <a:gd name="connsiteX229" fmla="*/ 1105472 w 4188999"/>
              <a:gd name="connsiteY229" fmla="*/ 351760 h 1602377"/>
              <a:gd name="connsiteX230" fmla="*/ 886968 w 4188999"/>
              <a:gd name="connsiteY230" fmla="*/ 184828 h 1602377"/>
              <a:gd name="connsiteX231" fmla="*/ 641795 w 4188999"/>
              <a:gd name="connsiteY231" fmla="*/ 441807 h 1602377"/>
              <a:gd name="connsiteX232" fmla="*/ 884111 w 4188999"/>
              <a:gd name="connsiteY232" fmla="*/ 697081 h 1602377"/>
              <a:gd name="connsiteX233" fmla="*/ 208026 w 4188999"/>
              <a:gd name="connsiteY233" fmla="*/ 444837 h 1602377"/>
              <a:gd name="connsiteX234" fmla="*/ 252889 w 4188999"/>
              <a:gd name="connsiteY234" fmla="*/ 314927 h 1602377"/>
              <a:gd name="connsiteX235" fmla="*/ 312039 w 4188999"/>
              <a:gd name="connsiteY235" fmla="*/ 143261 h 1602377"/>
              <a:gd name="connsiteX236" fmla="*/ 312992 w 4188999"/>
              <a:gd name="connsiteY236" fmla="*/ 143261 h 1602377"/>
              <a:gd name="connsiteX237" fmla="*/ 372142 w 4188999"/>
              <a:gd name="connsiteY237" fmla="*/ 313980 h 1602377"/>
              <a:gd name="connsiteX238" fmla="*/ 417005 w 4188999"/>
              <a:gd name="connsiteY238" fmla="*/ 444837 h 1602377"/>
              <a:gd name="connsiteX239" fmla="*/ 208026 w 4188999"/>
              <a:gd name="connsiteY239" fmla="*/ 444837 h 1602377"/>
              <a:gd name="connsiteX240" fmla="*/ 0 w 4188999"/>
              <a:gd name="connsiteY240" fmla="*/ 682878 h 1602377"/>
              <a:gd name="connsiteX241" fmla="*/ 124968 w 4188999"/>
              <a:gd name="connsiteY241" fmla="*/ 682878 h 1602377"/>
              <a:gd name="connsiteX242" fmla="*/ 172688 w 4188999"/>
              <a:gd name="connsiteY242" fmla="*/ 544447 h 1602377"/>
              <a:gd name="connsiteX243" fmla="*/ 451295 w 4188999"/>
              <a:gd name="connsiteY243" fmla="*/ 544447 h 1602377"/>
              <a:gd name="connsiteX244" fmla="*/ 499015 w 4188999"/>
              <a:gd name="connsiteY244" fmla="*/ 682878 h 1602377"/>
              <a:gd name="connsiteX245" fmla="*/ 626840 w 4188999"/>
              <a:gd name="connsiteY245" fmla="*/ 682878 h 1602377"/>
              <a:gd name="connsiteX246" fmla="*/ 380714 w 4188999"/>
              <a:gd name="connsiteY246" fmla="*/ 18937 h 1602377"/>
              <a:gd name="connsiteX247" fmla="*/ 248984 w 4188999"/>
              <a:gd name="connsiteY247" fmla="*/ 18937 h 1602377"/>
              <a:gd name="connsiteX248" fmla="*/ 0 w 4188999"/>
              <a:gd name="connsiteY248" fmla="*/ 682878 h 1602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Lst>
            <a:rect l="l" t="t" r="r" b="b"/>
            <a:pathLst>
              <a:path w="4188999" h="1602377">
                <a:moveTo>
                  <a:pt x="4115562" y="1595750"/>
                </a:moveTo>
                <a:cubicBezTo>
                  <a:pt x="4155662" y="1595750"/>
                  <a:pt x="4189000" y="1563462"/>
                  <a:pt x="4189000" y="1522747"/>
                </a:cubicBezTo>
                <a:cubicBezTo>
                  <a:pt x="4189000" y="1482884"/>
                  <a:pt x="4155567" y="1450690"/>
                  <a:pt x="4115562" y="1450690"/>
                </a:cubicBezTo>
                <a:cubicBezTo>
                  <a:pt x="4075462" y="1450690"/>
                  <a:pt x="4042124" y="1482978"/>
                  <a:pt x="4042124" y="1522747"/>
                </a:cubicBezTo>
                <a:cubicBezTo>
                  <a:pt x="4042124" y="1563556"/>
                  <a:pt x="4075462" y="1595750"/>
                  <a:pt x="4115562" y="1595750"/>
                </a:cubicBezTo>
                <a:moveTo>
                  <a:pt x="3601307" y="1296067"/>
                </a:moveTo>
                <a:cubicBezTo>
                  <a:pt x="3611785" y="1227798"/>
                  <a:pt x="3664268" y="1179414"/>
                  <a:pt x="3731038" y="1179414"/>
                </a:cubicBezTo>
                <a:cubicBezTo>
                  <a:pt x="3803523" y="1179414"/>
                  <a:pt x="3849338" y="1225905"/>
                  <a:pt x="3859816" y="1296067"/>
                </a:cubicBezTo>
                <a:lnTo>
                  <a:pt x="3601307" y="1296067"/>
                </a:lnTo>
                <a:close/>
                <a:moveTo>
                  <a:pt x="3735800" y="1602378"/>
                </a:moveTo>
                <a:cubicBezTo>
                  <a:pt x="3856006" y="1602378"/>
                  <a:pt x="3934206" y="1544524"/>
                  <a:pt x="3960019" y="1462053"/>
                </a:cubicBezTo>
                <a:lnTo>
                  <a:pt x="3839813" y="1462053"/>
                </a:lnTo>
                <a:cubicBezTo>
                  <a:pt x="3824573" y="1490459"/>
                  <a:pt x="3793046" y="1513278"/>
                  <a:pt x="3737705" y="1513278"/>
                </a:cubicBezTo>
                <a:cubicBezTo>
                  <a:pt x="3661410" y="1513278"/>
                  <a:pt x="3605117" y="1459212"/>
                  <a:pt x="3599403" y="1378634"/>
                </a:cubicBezTo>
                <a:lnTo>
                  <a:pt x="3973354" y="1378634"/>
                </a:lnTo>
                <a:cubicBezTo>
                  <a:pt x="3971449" y="1194658"/>
                  <a:pt x="3874103" y="1089367"/>
                  <a:pt x="3728180" y="1089367"/>
                </a:cubicBezTo>
                <a:cubicBezTo>
                  <a:pt x="3595592" y="1089367"/>
                  <a:pt x="3483959" y="1195605"/>
                  <a:pt x="3483959" y="1347387"/>
                </a:cubicBezTo>
                <a:cubicBezTo>
                  <a:pt x="3483959" y="1500022"/>
                  <a:pt x="3580353" y="1602378"/>
                  <a:pt x="3735800" y="1602378"/>
                </a:cubicBezTo>
                <a:moveTo>
                  <a:pt x="3363754" y="1592909"/>
                </a:moveTo>
                <a:cubicBezTo>
                  <a:pt x="3390424" y="1592909"/>
                  <a:pt x="3420047" y="1589122"/>
                  <a:pt x="3436239" y="1583441"/>
                </a:cubicBezTo>
                <a:lnTo>
                  <a:pt x="3436239" y="1500969"/>
                </a:lnTo>
                <a:cubicBezTo>
                  <a:pt x="3420047" y="1503809"/>
                  <a:pt x="3405664" y="1505703"/>
                  <a:pt x="3394234" y="1505703"/>
                </a:cubicBezTo>
                <a:cubicBezTo>
                  <a:pt x="3346514" y="1505703"/>
                  <a:pt x="3329369" y="1479191"/>
                  <a:pt x="3329369" y="1428912"/>
                </a:cubicBezTo>
                <a:lnTo>
                  <a:pt x="3329369" y="1191818"/>
                </a:lnTo>
                <a:lnTo>
                  <a:pt x="3426714" y="1191818"/>
                </a:lnTo>
                <a:lnTo>
                  <a:pt x="3426714" y="1103570"/>
                </a:lnTo>
                <a:lnTo>
                  <a:pt x="3329369" y="1103570"/>
                </a:lnTo>
                <a:lnTo>
                  <a:pt x="3329369" y="961256"/>
                </a:lnTo>
                <a:lnTo>
                  <a:pt x="3218688" y="961256"/>
                </a:lnTo>
                <a:lnTo>
                  <a:pt x="3218688" y="1103570"/>
                </a:lnTo>
                <a:lnTo>
                  <a:pt x="3135725" y="1103570"/>
                </a:lnTo>
                <a:lnTo>
                  <a:pt x="3135725" y="1191818"/>
                </a:lnTo>
                <a:lnTo>
                  <a:pt x="3218688" y="1191818"/>
                </a:lnTo>
                <a:lnTo>
                  <a:pt x="3218688" y="1449743"/>
                </a:lnTo>
                <a:cubicBezTo>
                  <a:pt x="3218688" y="1556928"/>
                  <a:pt x="3284601" y="1592909"/>
                  <a:pt x="3363754" y="1592909"/>
                </a:cubicBezTo>
                <a:moveTo>
                  <a:pt x="2815209" y="1602378"/>
                </a:moveTo>
                <a:cubicBezTo>
                  <a:pt x="2879122" y="1602378"/>
                  <a:pt x="2925890" y="1576813"/>
                  <a:pt x="2952560" y="1528428"/>
                </a:cubicBezTo>
                <a:lnTo>
                  <a:pt x="2952560" y="1588175"/>
                </a:lnTo>
                <a:lnTo>
                  <a:pt x="3064193" y="1588175"/>
                </a:lnTo>
                <a:lnTo>
                  <a:pt x="3064193" y="1103570"/>
                </a:lnTo>
                <a:lnTo>
                  <a:pt x="2950655" y="1103570"/>
                </a:lnTo>
                <a:lnTo>
                  <a:pt x="2950655" y="1372006"/>
                </a:lnTo>
                <a:cubicBezTo>
                  <a:pt x="2950655" y="1469722"/>
                  <a:pt x="2899124" y="1509490"/>
                  <a:pt x="2848547" y="1509490"/>
                </a:cubicBezTo>
                <a:cubicBezTo>
                  <a:pt x="2791301" y="1509490"/>
                  <a:pt x="2766536" y="1471521"/>
                  <a:pt x="2766536" y="1407040"/>
                </a:cubicBezTo>
                <a:lnTo>
                  <a:pt x="2766536" y="1103570"/>
                </a:lnTo>
                <a:lnTo>
                  <a:pt x="2652998" y="1103570"/>
                </a:lnTo>
                <a:lnTo>
                  <a:pt x="2652998" y="1424178"/>
                </a:lnTo>
                <a:cubicBezTo>
                  <a:pt x="2652998" y="1541684"/>
                  <a:pt x="2719769" y="1602378"/>
                  <a:pt x="2815209" y="1602378"/>
                </a:cubicBezTo>
                <a:moveTo>
                  <a:pt x="2499360" y="1592909"/>
                </a:moveTo>
                <a:cubicBezTo>
                  <a:pt x="2526030" y="1592909"/>
                  <a:pt x="2555653" y="1589122"/>
                  <a:pt x="2571845" y="1583441"/>
                </a:cubicBezTo>
                <a:lnTo>
                  <a:pt x="2571845" y="1500969"/>
                </a:lnTo>
                <a:cubicBezTo>
                  <a:pt x="2555653" y="1503809"/>
                  <a:pt x="2541270" y="1505703"/>
                  <a:pt x="2529840" y="1505703"/>
                </a:cubicBezTo>
                <a:cubicBezTo>
                  <a:pt x="2482120" y="1505703"/>
                  <a:pt x="2464975" y="1479191"/>
                  <a:pt x="2464975" y="1428912"/>
                </a:cubicBezTo>
                <a:lnTo>
                  <a:pt x="2464975" y="1191818"/>
                </a:lnTo>
                <a:lnTo>
                  <a:pt x="2562320" y="1191818"/>
                </a:lnTo>
                <a:lnTo>
                  <a:pt x="2562320" y="1103570"/>
                </a:lnTo>
                <a:lnTo>
                  <a:pt x="2465070" y="1103570"/>
                </a:lnTo>
                <a:lnTo>
                  <a:pt x="2465070" y="961256"/>
                </a:lnTo>
                <a:lnTo>
                  <a:pt x="2354390" y="961256"/>
                </a:lnTo>
                <a:lnTo>
                  <a:pt x="2354390" y="1103570"/>
                </a:lnTo>
                <a:lnTo>
                  <a:pt x="2271427" y="1103570"/>
                </a:lnTo>
                <a:lnTo>
                  <a:pt x="2271427" y="1191818"/>
                </a:lnTo>
                <a:lnTo>
                  <a:pt x="2354390" y="1191818"/>
                </a:lnTo>
                <a:lnTo>
                  <a:pt x="2354390" y="1449743"/>
                </a:lnTo>
                <a:cubicBezTo>
                  <a:pt x="2354390" y="1556928"/>
                  <a:pt x="2420207" y="1592909"/>
                  <a:pt x="2499360" y="1592909"/>
                </a:cubicBezTo>
                <a:moveTo>
                  <a:pt x="2069116" y="980194"/>
                </a:moveTo>
                <a:cubicBezTo>
                  <a:pt x="2069116" y="1021003"/>
                  <a:pt x="2102549" y="1054144"/>
                  <a:pt x="2143506" y="1054144"/>
                </a:cubicBezTo>
                <a:cubicBezTo>
                  <a:pt x="2184559" y="1054144"/>
                  <a:pt x="2217896" y="1020909"/>
                  <a:pt x="2217896" y="980194"/>
                </a:cubicBezTo>
                <a:cubicBezTo>
                  <a:pt x="2217896" y="938437"/>
                  <a:pt x="2184464" y="905297"/>
                  <a:pt x="2143506" y="905297"/>
                </a:cubicBezTo>
                <a:cubicBezTo>
                  <a:pt x="2102549" y="905297"/>
                  <a:pt x="2069116" y="938532"/>
                  <a:pt x="2069116" y="980194"/>
                </a:cubicBezTo>
                <a:moveTo>
                  <a:pt x="2087213" y="1588175"/>
                </a:moveTo>
                <a:lnTo>
                  <a:pt x="2199799" y="1588175"/>
                </a:lnTo>
                <a:lnTo>
                  <a:pt x="2199799" y="1103570"/>
                </a:lnTo>
                <a:lnTo>
                  <a:pt x="2087213" y="1103570"/>
                </a:lnTo>
                <a:lnTo>
                  <a:pt x="2087213" y="1588175"/>
                </a:lnTo>
                <a:close/>
                <a:moveTo>
                  <a:pt x="1928908" y="1592909"/>
                </a:moveTo>
                <a:cubicBezTo>
                  <a:pt x="1955578" y="1592909"/>
                  <a:pt x="1985201" y="1589122"/>
                  <a:pt x="2001393" y="1583441"/>
                </a:cubicBezTo>
                <a:lnTo>
                  <a:pt x="2001393" y="1500969"/>
                </a:lnTo>
                <a:cubicBezTo>
                  <a:pt x="1985201" y="1503809"/>
                  <a:pt x="1970818" y="1505703"/>
                  <a:pt x="1959388" y="1505703"/>
                </a:cubicBezTo>
                <a:cubicBezTo>
                  <a:pt x="1911668" y="1505703"/>
                  <a:pt x="1894523" y="1479191"/>
                  <a:pt x="1894523" y="1428912"/>
                </a:cubicBezTo>
                <a:lnTo>
                  <a:pt x="1894523" y="1191818"/>
                </a:lnTo>
                <a:lnTo>
                  <a:pt x="1991868" y="1191818"/>
                </a:lnTo>
                <a:lnTo>
                  <a:pt x="1991868" y="1103570"/>
                </a:lnTo>
                <a:lnTo>
                  <a:pt x="1894523" y="1103570"/>
                </a:lnTo>
                <a:lnTo>
                  <a:pt x="1894523" y="961256"/>
                </a:lnTo>
                <a:lnTo>
                  <a:pt x="1783842" y="961256"/>
                </a:lnTo>
                <a:lnTo>
                  <a:pt x="1783842" y="1103570"/>
                </a:lnTo>
                <a:lnTo>
                  <a:pt x="1700879" y="1103570"/>
                </a:lnTo>
                <a:lnTo>
                  <a:pt x="1700879" y="1191818"/>
                </a:lnTo>
                <a:lnTo>
                  <a:pt x="1783842" y="1191818"/>
                </a:lnTo>
                <a:lnTo>
                  <a:pt x="1783842" y="1449743"/>
                </a:lnTo>
                <a:cubicBezTo>
                  <a:pt x="1783842" y="1556928"/>
                  <a:pt x="1849660" y="1592909"/>
                  <a:pt x="1928908" y="1592909"/>
                </a:cubicBezTo>
                <a:moveTo>
                  <a:pt x="1450848" y="1602378"/>
                </a:moveTo>
                <a:cubicBezTo>
                  <a:pt x="1573911" y="1602378"/>
                  <a:pt x="1666494" y="1541684"/>
                  <a:pt x="1666494" y="1444914"/>
                </a:cubicBezTo>
                <a:cubicBezTo>
                  <a:pt x="1666494" y="1360549"/>
                  <a:pt x="1595914" y="1322579"/>
                  <a:pt x="1488091" y="1298813"/>
                </a:cubicBezTo>
                <a:lnTo>
                  <a:pt x="1428941" y="1285557"/>
                </a:lnTo>
                <a:cubicBezTo>
                  <a:pt x="1374553" y="1274195"/>
                  <a:pt x="1351693" y="1260939"/>
                  <a:pt x="1351693" y="1229598"/>
                </a:cubicBezTo>
                <a:cubicBezTo>
                  <a:pt x="1351693" y="1194469"/>
                  <a:pt x="1387031" y="1172691"/>
                  <a:pt x="1435608" y="1172691"/>
                </a:cubicBezTo>
                <a:cubicBezTo>
                  <a:pt x="1489996" y="1172691"/>
                  <a:pt x="1524381" y="1195416"/>
                  <a:pt x="1535811" y="1234332"/>
                </a:cubicBezTo>
                <a:lnTo>
                  <a:pt x="1649349" y="1234332"/>
                </a:lnTo>
                <a:cubicBezTo>
                  <a:pt x="1637919" y="1155647"/>
                  <a:pt x="1566386" y="1090219"/>
                  <a:pt x="1436561" y="1090219"/>
                </a:cubicBezTo>
                <a:cubicBezTo>
                  <a:pt x="1318260" y="1090219"/>
                  <a:pt x="1236155" y="1150913"/>
                  <a:pt x="1236155" y="1236320"/>
                </a:cubicBezTo>
                <a:cubicBezTo>
                  <a:pt x="1236155" y="1316898"/>
                  <a:pt x="1294352" y="1357708"/>
                  <a:pt x="1400270" y="1380433"/>
                </a:cubicBezTo>
                <a:lnTo>
                  <a:pt x="1457516" y="1392742"/>
                </a:lnTo>
                <a:cubicBezTo>
                  <a:pt x="1526191" y="1406945"/>
                  <a:pt x="1551051" y="1423137"/>
                  <a:pt x="1551051" y="1456277"/>
                </a:cubicBezTo>
                <a:cubicBezTo>
                  <a:pt x="1551051" y="1496140"/>
                  <a:pt x="1511903" y="1518864"/>
                  <a:pt x="1456563" y="1518864"/>
                </a:cubicBezTo>
                <a:cubicBezTo>
                  <a:pt x="1386935" y="1518864"/>
                  <a:pt x="1349693" y="1485629"/>
                  <a:pt x="1341120" y="1437339"/>
                </a:cubicBezTo>
                <a:lnTo>
                  <a:pt x="1219010" y="1437339"/>
                </a:lnTo>
                <a:cubicBezTo>
                  <a:pt x="1226630" y="1534109"/>
                  <a:pt x="1309688" y="1602378"/>
                  <a:pt x="1450848" y="1602378"/>
                </a:cubicBezTo>
                <a:moveTo>
                  <a:pt x="720090" y="1588175"/>
                </a:moveTo>
                <a:lnTo>
                  <a:pt x="833628" y="1588175"/>
                </a:lnTo>
                <a:lnTo>
                  <a:pt x="833628" y="1317845"/>
                </a:lnTo>
                <a:cubicBezTo>
                  <a:pt x="833628" y="1222023"/>
                  <a:pt x="887063" y="1182254"/>
                  <a:pt x="943356" y="1182254"/>
                </a:cubicBezTo>
                <a:cubicBezTo>
                  <a:pt x="1002506" y="1182254"/>
                  <a:pt x="1023461" y="1222117"/>
                  <a:pt x="1023461" y="1275236"/>
                </a:cubicBezTo>
                <a:lnTo>
                  <a:pt x="1023461" y="1588175"/>
                </a:lnTo>
                <a:lnTo>
                  <a:pt x="1137952" y="1588175"/>
                </a:lnTo>
                <a:lnTo>
                  <a:pt x="1137952" y="1265673"/>
                </a:lnTo>
                <a:cubicBezTo>
                  <a:pt x="1137952" y="1151860"/>
                  <a:pt x="1074039" y="1089272"/>
                  <a:pt x="975741" y="1089272"/>
                </a:cubicBezTo>
                <a:cubicBezTo>
                  <a:pt x="905161" y="1089272"/>
                  <a:pt x="856488" y="1125348"/>
                  <a:pt x="830675" y="1166063"/>
                </a:cubicBezTo>
                <a:lnTo>
                  <a:pt x="830675" y="1103475"/>
                </a:lnTo>
                <a:lnTo>
                  <a:pt x="720090" y="1103475"/>
                </a:lnTo>
                <a:lnTo>
                  <a:pt x="720090" y="1588175"/>
                </a:lnTo>
                <a:close/>
                <a:moveTo>
                  <a:pt x="471964" y="1588175"/>
                </a:moveTo>
                <a:lnTo>
                  <a:pt x="591217" y="1588175"/>
                </a:lnTo>
                <a:lnTo>
                  <a:pt x="591217" y="924329"/>
                </a:lnTo>
                <a:lnTo>
                  <a:pt x="471964" y="924329"/>
                </a:lnTo>
                <a:lnTo>
                  <a:pt x="471964" y="1588175"/>
                </a:lnTo>
                <a:close/>
                <a:moveTo>
                  <a:pt x="3960971" y="697081"/>
                </a:moveTo>
                <a:cubicBezTo>
                  <a:pt x="4084034" y="697081"/>
                  <a:pt x="4176617" y="636387"/>
                  <a:pt x="4176617" y="539618"/>
                </a:cubicBezTo>
                <a:cubicBezTo>
                  <a:pt x="4176617" y="455157"/>
                  <a:pt x="4106037" y="417283"/>
                  <a:pt x="3998214" y="393517"/>
                </a:cubicBezTo>
                <a:lnTo>
                  <a:pt x="3939064" y="380261"/>
                </a:lnTo>
                <a:cubicBezTo>
                  <a:pt x="3884676" y="368898"/>
                  <a:pt x="3861816" y="355642"/>
                  <a:pt x="3861816" y="324301"/>
                </a:cubicBezTo>
                <a:cubicBezTo>
                  <a:pt x="3861816" y="289172"/>
                  <a:pt x="3897154" y="267394"/>
                  <a:pt x="3945731" y="267394"/>
                </a:cubicBezTo>
                <a:cubicBezTo>
                  <a:pt x="4000119" y="267394"/>
                  <a:pt x="4034504" y="290119"/>
                  <a:pt x="4045934" y="329035"/>
                </a:cubicBezTo>
                <a:lnTo>
                  <a:pt x="4159472" y="329035"/>
                </a:lnTo>
                <a:cubicBezTo>
                  <a:pt x="4148042" y="250351"/>
                  <a:pt x="4076510" y="184923"/>
                  <a:pt x="3946684" y="184923"/>
                </a:cubicBezTo>
                <a:cubicBezTo>
                  <a:pt x="3828383" y="184923"/>
                  <a:pt x="3746278" y="245617"/>
                  <a:pt x="3746278" y="331024"/>
                </a:cubicBezTo>
                <a:cubicBezTo>
                  <a:pt x="3746278" y="411602"/>
                  <a:pt x="3804476" y="452412"/>
                  <a:pt x="3910394" y="475136"/>
                </a:cubicBezTo>
                <a:lnTo>
                  <a:pt x="3967639" y="487446"/>
                </a:lnTo>
                <a:cubicBezTo>
                  <a:pt x="4036314" y="501649"/>
                  <a:pt x="4061174" y="517840"/>
                  <a:pt x="4061174" y="550980"/>
                </a:cubicBezTo>
                <a:cubicBezTo>
                  <a:pt x="4061174" y="590843"/>
                  <a:pt x="4022027" y="613568"/>
                  <a:pt x="3966686" y="613568"/>
                </a:cubicBezTo>
                <a:cubicBezTo>
                  <a:pt x="3897059" y="613568"/>
                  <a:pt x="3859816" y="580333"/>
                  <a:pt x="3851243" y="532043"/>
                </a:cubicBezTo>
                <a:lnTo>
                  <a:pt x="3729133" y="532043"/>
                </a:lnTo>
                <a:cubicBezTo>
                  <a:pt x="3736848" y="628812"/>
                  <a:pt x="3819811" y="697081"/>
                  <a:pt x="3960971" y="697081"/>
                </a:cubicBezTo>
                <a:moveTo>
                  <a:pt x="3307747" y="390771"/>
                </a:moveTo>
                <a:cubicBezTo>
                  <a:pt x="3318224" y="322502"/>
                  <a:pt x="3370707" y="274117"/>
                  <a:pt x="3437478" y="274117"/>
                </a:cubicBezTo>
                <a:cubicBezTo>
                  <a:pt x="3509963" y="274117"/>
                  <a:pt x="3555778" y="320608"/>
                  <a:pt x="3566255" y="390771"/>
                </a:cubicBezTo>
                <a:lnTo>
                  <a:pt x="3307747" y="390771"/>
                </a:lnTo>
                <a:close/>
                <a:moveTo>
                  <a:pt x="3442240" y="697081"/>
                </a:moveTo>
                <a:cubicBezTo>
                  <a:pt x="3562445" y="697081"/>
                  <a:pt x="3640646" y="639228"/>
                  <a:pt x="3666458" y="556756"/>
                </a:cubicBezTo>
                <a:lnTo>
                  <a:pt x="3546253" y="556756"/>
                </a:lnTo>
                <a:cubicBezTo>
                  <a:pt x="3531013" y="585257"/>
                  <a:pt x="3499485" y="607981"/>
                  <a:pt x="3444145" y="607981"/>
                </a:cubicBezTo>
                <a:cubicBezTo>
                  <a:pt x="3367849" y="607981"/>
                  <a:pt x="3311557" y="553915"/>
                  <a:pt x="3305842" y="473337"/>
                </a:cubicBezTo>
                <a:lnTo>
                  <a:pt x="3679889" y="473337"/>
                </a:lnTo>
                <a:cubicBezTo>
                  <a:pt x="3677984" y="289362"/>
                  <a:pt x="3580638" y="184070"/>
                  <a:pt x="3434715" y="184070"/>
                </a:cubicBezTo>
                <a:cubicBezTo>
                  <a:pt x="3302127" y="184070"/>
                  <a:pt x="3190494" y="290308"/>
                  <a:pt x="3190494" y="441996"/>
                </a:cubicBezTo>
                <a:cubicBezTo>
                  <a:pt x="3190399" y="594631"/>
                  <a:pt x="3286792" y="697081"/>
                  <a:pt x="3442240" y="697081"/>
                </a:cubicBezTo>
                <a:moveTo>
                  <a:pt x="2968371" y="74897"/>
                </a:moveTo>
                <a:cubicBezTo>
                  <a:pt x="2968371" y="115707"/>
                  <a:pt x="3001804" y="148847"/>
                  <a:pt x="3042761" y="148847"/>
                </a:cubicBezTo>
                <a:cubicBezTo>
                  <a:pt x="3083814" y="148847"/>
                  <a:pt x="3117152" y="115612"/>
                  <a:pt x="3117152" y="74897"/>
                </a:cubicBezTo>
                <a:cubicBezTo>
                  <a:pt x="3117152" y="33140"/>
                  <a:pt x="3083719" y="0"/>
                  <a:pt x="3042761" y="0"/>
                </a:cubicBezTo>
                <a:cubicBezTo>
                  <a:pt x="3001804" y="0"/>
                  <a:pt x="2968371" y="33235"/>
                  <a:pt x="2968371" y="74897"/>
                </a:cubicBezTo>
                <a:moveTo>
                  <a:pt x="2986469" y="682878"/>
                </a:moveTo>
                <a:lnTo>
                  <a:pt x="3099054" y="682878"/>
                </a:lnTo>
                <a:lnTo>
                  <a:pt x="3099054" y="198179"/>
                </a:lnTo>
                <a:lnTo>
                  <a:pt x="2986469" y="198179"/>
                </a:lnTo>
                <a:lnTo>
                  <a:pt x="2986469" y="682878"/>
                </a:lnTo>
                <a:close/>
                <a:moveTo>
                  <a:pt x="2628995" y="682878"/>
                </a:moveTo>
                <a:lnTo>
                  <a:pt x="2742533" y="682878"/>
                </a:lnTo>
                <a:lnTo>
                  <a:pt x="2742533" y="463774"/>
                </a:lnTo>
                <a:cubicBezTo>
                  <a:pt x="2742533" y="377420"/>
                  <a:pt x="2767298" y="320513"/>
                  <a:pt x="2826449" y="299682"/>
                </a:cubicBezTo>
                <a:cubicBezTo>
                  <a:pt x="2850261" y="291161"/>
                  <a:pt x="2878931" y="289267"/>
                  <a:pt x="2913316" y="292108"/>
                </a:cubicBezTo>
                <a:lnTo>
                  <a:pt x="2913316" y="183976"/>
                </a:lnTo>
                <a:cubicBezTo>
                  <a:pt x="2828354" y="179241"/>
                  <a:pt x="2771204" y="211435"/>
                  <a:pt x="2739676" y="297789"/>
                </a:cubicBezTo>
                <a:lnTo>
                  <a:pt x="2739676" y="198179"/>
                </a:lnTo>
                <a:lnTo>
                  <a:pt x="2628995" y="198179"/>
                </a:lnTo>
                <a:lnTo>
                  <a:pt x="2628995" y="682878"/>
                </a:lnTo>
                <a:close/>
                <a:moveTo>
                  <a:pt x="2140744" y="440102"/>
                </a:moveTo>
                <a:cubicBezTo>
                  <a:pt x="2140744" y="339545"/>
                  <a:pt x="2184654" y="275064"/>
                  <a:pt x="2264759" y="275064"/>
                </a:cubicBezTo>
                <a:cubicBezTo>
                  <a:pt x="2340102" y="275064"/>
                  <a:pt x="2392585" y="344280"/>
                  <a:pt x="2392585" y="440102"/>
                </a:cubicBezTo>
                <a:cubicBezTo>
                  <a:pt x="2392585" y="536872"/>
                  <a:pt x="2340102" y="607034"/>
                  <a:pt x="2264759" y="607034"/>
                </a:cubicBezTo>
                <a:cubicBezTo>
                  <a:pt x="2184654" y="607034"/>
                  <a:pt x="2140744" y="541511"/>
                  <a:pt x="2140744" y="440102"/>
                </a:cubicBezTo>
                <a:moveTo>
                  <a:pt x="2242852" y="697081"/>
                </a:moveTo>
                <a:cubicBezTo>
                  <a:pt x="2313432" y="697081"/>
                  <a:pt x="2364962" y="665740"/>
                  <a:pt x="2390775" y="622184"/>
                </a:cubicBezTo>
                <a:lnTo>
                  <a:pt x="2390775" y="682878"/>
                </a:lnTo>
                <a:lnTo>
                  <a:pt x="2505266" y="682878"/>
                </a:lnTo>
                <a:lnTo>
                  <a:pt x="2505266" y="198179"/>
                </a:lnTo>
                <a:lnTo>
                  <a:pt x="2390775" y="198179"/>
                </a:lnTo>
                <a:lnTo>
                  <a:pt x="2390775" y="260766"/>
                </a:lnTo>
                <a:cubicBezTo>
                  <a:pt x="2365058" y="217116"/>
                  <a:pt x="2313527" y="183976"/>
                  <a:pt x="2242852" y="183976"/>
                </a:cubicBezTo>
                <a:cubicBezTo>
                  <a:pt x="2118836" y="183976"/>
                  <a:pt x="2024348" y="280745"/>
                  <a:pt x="2024348" y="440008"/>
                </a:cubicBezTo>
                <a:cubicBezTo>
                  <a:pt x="2024348" y="599270"/>
                  <a:pt x="2118836" y="697081"/>
                  <a:pt x="2242852" y="697081"/>
                </a:cubicBezTo>
                <a:moveTo>
                  <a:pt x="1683068" y="697081"/>
                </a:moveTo>
                <a:cubicBezTo>
                  <a:pt x="1746980" y="697081"/>
                  <a:pt x="1793748" y="671516"/>
                  <a:pt x="1820418" y="623131"/>
                </a:cubicBezTo>
                <a:lnTo>
                  <a:pt x="1820418" y="682878"/>
                </a:lnTo>
                <a:lnTo>
                  <a:pt x="1932051" y="682878"/>
                </a:lnTo>
                <a:lnTo>
                  <a:pt x="1932051" y="198179"/>
                </a:lnTo>
                <a:lnTo>
                  <a:pt x="1818513" y="198179"/>
                </a:lnTo>
                <a:lnTo>
                  <a:pt x="1818513" y="466615"/>
                </a:lnTo>
                <a:cubicBezTo>
                  <a:pt x="1818513" y="564331"/>
                  <a:pt x="1766983" y="604099"/>
                  <a:pt x="1716405" y="604099"/>
                </a:cubicBezTo>
                <a:cubicBezTo>
                  <a:pt x="1659160" y="604099"/>
                  <a:pt x="1634395" y="566130"/>
                  <a:pt x="1634395" y="501649"/>
                </a:cubicBezTo>
                <a:lnTo>
                  <a:pt x="1634395" y="198179"/>
                </a:lnTo>
                <a:lnTo>
                  <a:pt x="1520857" y="198179"/>
                </a:lnTo>
                <a:lnTo>
                  <a:pt x="1520857" y="518787"/>
                </a:lnTo>
                <a:cubicBezTo>
                  <a:pt x="1520952" y="636387"/>
                  <a:pt x="1587722" y="697081"/>
                  <a:pt x="1683068" y="697081"/>
                </a:cubicBezTo>
                <a:moveTo>
                  <a:pt x="1368552" y="687613"/>
                </a:moveTo>
                <a:cubicBezTo>
                  <a:pt x="1395222" y="687613"/>
                  <a:pt x="1424845" y="683825"/>
                  <a:pt x="1441037" y="678144"/>
                </a:cubicBezTo>
                <a:lnTo>
                  <a:pt x="1441037" y="595577"/>
                </a:lnTo>
                <a:cubicBezTo>
                  <a:pt x="1424845" y="598418"/>
                  <a:pt x="1410462" y="600312"/>
                  <a:pt x="1399032" y="600312"/>
                </a:cubicBezTo>
                <a:cubicBezTo>
                  <a:pt x="1351312" y="600312"/>
                  <a:pt x="1334167" y="573800"/>
                  <a:pt x="1334167" y="523521"/>
                </a:cubicBezTo>
                <a:lnTo>
                  <a:pt x="1334167" y="286426"/>
                </a:lnTo>
                <a:lnTo>
                  <a:pt x="1431512" y="286426"/>
                </a:lnTo>
                <a:lnTo>
                  <a:pt x="1431512" y="198179"/>
                </a:lnTo>
                <a:lnTo>
                  <a:pt x="1334167" y="198179"/>
                </a:lnTo>
                <a:lnTo>
                  <a:pt x="1334167" y="55960"/>
                </a:lnTo>
                <a:lnTo>
                  <a:pt x="1223486" y="55960"/>
                </a:lnTo>
                <a:lnTo>
                  <a:pt x="1223486" y="198179"/>
                </a:lnTo>
                <a:lnTo>
                  <a:pt x="1140524" y="198179"/>
                </a:lnTo>
                <a:lnTo>
                  <a:pt x="1140524" y="286426"/>
                </a:lnTo>
                <a:lnTo>
                  <a:pt x="1223486" y="286426"/>
                </a:lnTo>
                <a:lnTo>
                  <a:pt x="1223486" y="544352"/>
                </a:lnTo>
                <a:cubicBezTo>
                  <a:pt x="1223486" y="651537"/>
                  <a:pt x="1289399" y="687613"/>
                  <a:pt x="1368552" y="687613"/>
                </a:cubicBezTo>
                <a:moveTo>
                  <a:pt x="884111" y="697081"/>
                </a:moveTo>
                <a:cubicBezTo>
                  <a:pt x="1011936" y="697081"/>
                  <a:pt x="1093089" y="620291"/>
                  <a:pt x="1106424" y="530149"/>
                </a:cubicBezTo>
                <a:lnTo>
                  <a:pt x="993838" y="530149"/>
                </a:lnTo>
                <a:cubicBezTo>
                  <a:pt x="978599" y="572853"/>
                  <a:pt x="946118" y="604099"/>
                  <a:pt x="886015" y="604099"/>
                </a:cubicBezTo>
                <a:cubicBezTo>
                  <a:pt x="816388" y="604099"/>
                  <a:pt x="761048" y="548140"/>
                  <a:pt x="761048" y="441901"/>
                </a:cubicBezTo>
                <a:cubicBezTo>
                  <a:pt x="761048" y="334716"/>
                  <a:pt x="815435" y="277810"/>
                  <a:pt x="888873" y="277810"/>
                </a:cubicBezTo>
                <a:cubicBezTo>
                  <a:pt x="944213" y="277810"/>
                  <a:pt x="978599" y="308204"/>
                  <a:pt x="993838" y="351760"/>
                </a:cubicBezTo>
                <a:lnTo>
                  <a:pt x="1105472" y="351760"/>
                </a:lnTo>
                <a:cubicBezTo>
                  <a:pt x="1092137" y="260672"/>
                  <a:pt x="1013841" y="184828"/>
                  <a:pt x="886968" y="184828"/>
                </a:cubicBezTo>
                <a:cubicBezTo>
                  <a:pt x="746760" y="184828"/>
                  <a:pt x="641795" y="285385"/>
                  <a:pt x="641795" y="441807"/>
                </a:cubicBezTo>
                <a:cubicBezTo>
                  <a:pt x="641795" y="600312"/>
                  <a:pt x="744855" y="697081"/>
                  <a:pt x="884111" y="697081"/>
                </a:cubicBezTo>
                <a:moveTo>
                  <a:pt x="208026" y="444837"/>
                </a:moveTo>
                <a:lnTo>
                  <a:pt x="252889" y="314927"/>
                </a:lnTo>
                <a:cubicBezTo>
                  <a:pt x="271939" y="265595"/>
                  <a:pt x="290132" y="209636"/>
                  <a:pt x="312039" y="143261"/>
                </a:cubicBezTo>
                <a:lnTo>
                  <a:pt x="312992" y="143261"/>
                </a:lnTo>
                <a:cubicBezTo>
                  <a:pt x="335851" y="209636"/>
                  <a:pt x="354997" y="266542"/>
                  <a:pt x="372142" y="313980"/>
                </a:cubicBezTo>
                <a:lnTo>
                  <a:pt x="417005" y="444837"/>
                </a:lnTo>
                <a:lnTo>
                  <a:pt x="208026" y="444837"/>
                </a:lnTo>
                <a:close/>
                <a:moveTo>
                  <a:pt x="0" y="682878"/>
                </a:moveTo>
                <a:lnTo>
                  <a:pt x="124968" y="682878"/>
                </a:lnTo>
                <a:lnTo>
                  <a:pt x="172688" y="544447"/>
                </a:lnTo>
                <a:lnTo>
                  <a:pt x="451295" y="544447"/>
                </a:lnTo>
                <a:lnTo>
                  <a:pt x="499015" y="682878"/>
                </a:lnTo>
                <a:lnTo>
                  <a:pt x="626840" y="682878"/>
                </a:lnTo>
                <a:lnTo>
                  <a:pt x="380714" y="18937"/>
                </a:lnTo>
                <a:lnTo>
                  <a:pt x="248984" y="18937"/>
                </a:lnTo>
                <a:lnTo>
                  <a:pt x="0" y="682878"/>
                </a:lnTo>
                <a:close/>
              </a:path>
            </a:pathLst>
          </a:custGeom>
          <a:solidFill>
            <a:schemeClr val="bg1"/>
          </a:solidFill>
          <a:ln w="9525" cap="flat">
            <a:noFill/>
            <a:prstDash val="solid"/>
            <a:miter/>
          </a:ln>
        </p:spPr>
        <p:txBody>
          <a:bodyPr rtlCol="0" anchor="ctr"/>
          <a:lstStyle/>
          <a:p>
            <a:endParaRPr lang="en-US"/>
          </a:p>
        </p:txBody>
      </p:sp>
      <p:sp>
        <p:nvSpPr>
          <p:cNvPr id="4" name="Footer Placeholder 4">
            <a:extLst>
              <a:ext uri="{FF2B5EF4-FFF2-40B4-BE49-F238E27FC236}">
                <a16:creationId xmlns:a16="http://schemas.microsoft.com/office/drawing/2014/main" id="{E2B1A454-EE21-4091-6B8A-932B60F37893}"/>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271005001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hank you">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D5113-57A5-9394-9EAC-AE049E0FC471}"/>
              </a:ext>
            </a:extLst>
          </p:cNvPr>
          <p:cNvSpPr>
            <a:spLocks noGrp="1"/>
          </p:cNvSpPr>
          <p:nvPr>
            <p:ph type="ctrTitle"/>
          </p:nvPr>
        </p:nvSpPr>
        <p:spPr>
          <a:xfrm>
            <a:off x="1169811" y="2819273"/>
            <a:ext cx="6571317" cy="780120"/>
          </a:xfrm>
        </p:spPr>
        <p:txBody>
          <a:bodyPr anchor="t" anchorCtr="0"/>
          <a:lstStyle>
            <a:lvl1pPr algn="l">
              <a:defRPr sz="3100" b="0" i="0">
                <a:solidFill>
                  <a:schemeClr val="bg1"/>
                </a:solidFill>
                <a:latin typeface="ABC Oracle Medium" panose="020B0504040202060203" pitchFamily="34" charset="77"/>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0F1D9585-239A-5710-5FBB-F38F3137D466}"/>
              </a:ext>
            </a:extLst>
          </p:cNvPr>
          <p:cNvSpPr>
            <a:spLocks noGrp="1"/>
          </p:cNvSpPr>
          <p:nvPr>
            <p:ph type="subTitle" idx="1"/>
          </p:nvPr>
        </p:nvSpPr>
        <p:spPr>
          <a:xfrm>
            <a:off x="1187165" y="3624574"/>
            <a:ext cx="6566752" cy="1598604"/>
          </a:xfrm>
        </p:spPr>
        <p:txBody>
          <a:bodyPr anchor="t" anchorCtr="0"/>
          <a:lstStyle>
            <a:lvl1pPr marL="0" indent="0" algn="l">
              <a:spcBef>
                <a:spcPts val="0"/>
              </a:spcBef>
              <a:spcAft>
                <a:spcPts val="0"/>
              </a:spcAft>
              <a:buNone/>
              <a:defRPr sz="1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1" name="Graphic 9">
            <a:extLst>
              <a:ext uri="{FF2B5EF4-FFF2-40B4-BE49-F238E27FC236}">
                <a16:creationId xmlns:a16="http://schemas.microsoft.com/office/drawing/2014/main" id="{7C687F61-C361-715E-64E1-F940513FF331}"/>
              </a:ext>
            </a:extLst>
          </p:cNvPr>
          <p:cNvSpPr/>
          <p:nvPr/>
        </p:nvSpPr>
        <p:spPr>
          <a:xfrm>
            <a:off x="333637" y="298711"/>
            <a:ext cx="2237988" cy="1392303"/>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endParaRPr lang="en-US"/>
          </a:p>
        </p:txBody>
      </p:sp>
      <p:sp>
        <p:nvSpPr>
          <p:cNvPr id="4" name="Footer Placeholder 4">
            <a:extLst>
              <a:ext uri="{FF2B5EF4-FFF2-40B4-BE49-F238E27FC236}">
                <a16:creationId xmlns:a16="http://schemas.microsoft.com/office/drawing/2014/main" id="{0C6C589F-6B53-EA41-A888-1CADBA5F4255}"/>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2152915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cSld name="Title with Picture">
    <p:spTree>
      <p:nvGrpSpPr>
        <p:cNvPr id="1" name=""/>
        <p:cNvGrpSpPr/>
        <p:nvPr/>
      </p:nvGrpSpPr>
      <p:grpSpPr>
        <a:xfrm>
          <a:off x="0" y="0"/>
          <a:ext cx="0" cy="0"/>
          <a:chOff x="0" y="0"/>
          <a:chExt cx="0" cy="0"/>
        </a:xfrm>
      </p:grpSpPr>
      <p:pic>
        <p:nvPicPr>
          <p:cNvPr id="5" name="Picture 4" descr="A green and black background&#10;&#10;AI-generated content may be incorrect.">
            <a:extLst>
              <a:ext uri="{FF2B5EF4-FFF2-40B4-BE49-F238E27FC236}">
                <a16:creationId xmlns:a16="http://schemas.microsoft.com/office/drawing/2014/main" id="{801D3567-EBEA-EE99-314F-3E793F19ED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91025" y="0"/>
            <a:ext cx="7800975" cy="6858000"/>
          </a:xfrm>
          <a:prstGeom prst="rect">
            <a:avLst/>
          </a:prstGeom>
        </p:spPr>
      </p:pic>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595648" y="5036331"/>
            <a:ext cx="10963657" cy="734042"/>
          </a:xfrm>
          <a:prstGeom prst="rect">
            <a:avLst/>
          </a:prstGeom>
        </p:spPr>
        <p:txBody>
          <a:bodyPr vert="horz" lIns="91440" tIns="45720" rIns="91440" bIns="45720" rtlCol="0" anchor="b">
            <a:normAutofit/>
          </a:bodyPr>
          <a:lstStyle>
            <a:lvl1pPr>
              <a:defRPr lang="en-US" sz="4000" dirty="0"/>
            </a:lvl1pPr>
          </a:lstStyle>
          <a:p>
            <a:pPr lvl="0"/>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12646" y="5791187"/>
            <a:ext cx="10963657" cy="365125"/>
          </a:xfrm>
        </p:spPr>
        <p:txBody>
          <a:bodyPr vert="horz" lIns="91440" tIns="45720" rIns="91440" bIns="45720" rtlCol="0">
            <a:normAutofit/>
          </a:bodyPr>
          <a:lstStyle>
            <a:lvl1pPr marL="0" indent="0">
              <a:buNone/>
              <a:defRPr lang="en-US" sz="1600" dirty="0"/>
            </a:lvl1pPr>
          </a:lstStyle>
          <a:p>
            <a:pPr lvl="0"/>
            <a:r>
              <a:rPr lang="en-US"/>
              <a:t>Click to edit Master subtitle style</a:t>
            </a:r>
          </a:p>
        </p:txBody>
      </p:sp>
      <p:sp>
        <p:nvSpPr>
          <p:cNvPr id="11" name="Picture Placeholder 10">
            <a:extLst>
              <a:ext uri="{FF2B5EF4-FFF2-40B4-BE49-F238E27FC236}">
                <a16:creationId xmlns:a16="http://schemas.microsoft.com/office/drawing/2014/main" id="{B093FCFC-374B-8673-605F-B3312BB35D2B}"/>
              </a:ext>
            </a:extLst>
          </p:cNvPr>
          <p:cNvSpPr>
            <a:spLocks noGrp="1"/>
          </p:cNvSpPr>
          <p:nvPr>
            <p:ph type="pic" sz="quarter" idx="17"/>
          </p:nvPr>
        </p:nvSpPr>
        <p:spPr>
          <a:xfrm>
            <a:off x="612647" y="701687"/>
            <a:ext cx="10961437" cy="4111070"/>
          </a:xfrm>
          <a:custGeom>
            <a:avLst/>
            <a:gdLst>
              <a:gd name="csX0" fmla="*/ 793089 w 10961437"/>
              <a:gd name="csY0" fmla="*/ 0 h 4111070"/>
              <a:gd name="csX1" fmla="*/ 4965306 w 10961437"/>
              <a:gd name="csY1" fmla="*/ 0 h 4111070"/>
              <a:gd name="csX2" fmla="*/ 4998533 w 10961437"/>
              <a:gd name="csY2" fmla="*/ 44599 h 4111070"/>
              <a:gd name="csX3" fmla="*/ 5052482 w 10961437"/>
              <a:gd name="csY3" fmla="*/ 115636 h 4111070"/>
              <a:gd name="csX4" fmla="*/ 5108531 w 10961437"/>
              <a:gd name="csY4" fmla="*/ 185316 h 4111070"/>
              <a:gd name="csX5" fmla="*/ 5166795 w 10961437"/>
              <a:gd name="csY5" fmla="*/ 253701 h 4111070"/>
              <a:gd name="csX6" fmla="*/ 5227971 w 10961437"/>
              <a:gd name="csY6" fmla="*/ 321374 h 4111070"/>
              <a:gd name="csX7" fmla="*/ 5291817 w 10961437"/>
              <a:gd name="csY7" fmla="*/ 387808 h 4111070"/>
              <a:gd name="csX8" fmla="*/ 5357676 w 10961437"/>
              <a:gd name="csY8" fmla="*/ 452191 h 4111070"/>
              <a:gd name="csX9" fmla="*/ 5426490 w 10961437"/>
              <a:gd name="csY9" fmla="*/ 515346 h 4111070"/>
              <a:gd name="csX10" fmla="*/ 5497653 w 10961437"/>
              <a:gd name="csY10" fmla="*/ 576476 h 4111070"/>
              <a:gd name="csX11" fmla="*/ 5571473 w 10961437"/>
              <a:gd name="csY11" fmla="*/ 635772 h 4111070"/>
              <a:gd name="csX12" fmla="*/ 5647223 w 10961437"/>
              <a:gd name="csY12" fmla="*/ 692512 h 4111070"/>
              <a:gd name="csX13" fmla="*/ 5725719 w 10961437"/>
              <a:gd name="csY13" fmla="*/ 747235 h 4111070"/>
              <a:gd name="csX14" fmla="*/ 5805168 w 10961437"/>
              <a:gd name="csY14" fmla="*/ 798735 h 4111070"/>
              <a:gd name="csX15" fmla="*/ 5806272 w 10961437"/>
              <a:gd name="csY15" fmla="*/ 799357 h 4111070"/>
              <a:gd name="csX16" fmla="*/ 5859605 w 10961437"/>
              <a:gd name="csY16" fmla="*/ 832648 h 4111070"/>
              <a:gd name="csX17" fmla="*/ 5865804 w 10961437"/>
              <a:gd name="csY17" fmla="*/ 836169 h 4111070"/>
              <a:gd name="csX18" fmla="*/ 5885003 w 10961437"/>
              <a:gd name="csY18" fmla="*/ 847577 h 4111070"/>
              <a:gd name="csX19" fmla="*/ 5905820 w 10961437"/>
              <a:gd name="csY19" fmla="*/ 859238 h 4111070"/>
              <a:gd name="csX20" fmla="*/ 5910300 w 10961437"/>
              <a:gd name="csY20" fmla="*/ 861865 h 4111070"/>
              <a:gd name="csX21" fmla="*/ 5972649 w 10961437"/>
              <a:gd name="csY21" fmla="*/ 894744 h 4111070"/>
              <a:gd name="csX22" fmla="*/ 6070021 w 10961437"/>
              <a:gd name="csY22" fmla="*/ 942729 h 4111070"/>
              <a:gd name="csX23" fmla="*/ 6174785 w 10961437"/>
              <a:gd name="csY23" fmla="*/ 987757 h 4111070"/>
              <a:gd name="csX24" fmla="*/ 6287822 w 10961437"/>
              <a:gd name="csY24" fmla="*/ 1028680 h 4111070"/>
              <a:gd name="csX25" fmla="*/ 6408727 w 10961437"/>
              <a:gd name="csY25" fmla="*/ 1063716 h 4111070"/>
              <a:gd name="csX26" fmla="*/ 6539809 w 10961437"/>
              <a:gd name="csY26" fmla="*/ 1091499 h 4111070"/>
              <a:gd name="csX27" fmla="*/ 6677363 w 10961437"/>
              <a:gd name="csY27" fmla="*/ 1109296 h 4111070"/>
              <a:gd name="csX28" fmla="*/ 6820943 w 10961437"/>
              <a:gd name="csY28" fmla="*/ 1115489 h 4111070"/>
              <a:gd name="csX29" fmla="*/ 6966745 w 10961437"/>
              <a:gd name="csY29" fmla="*/ 1108782 h 4111070"/>
              <a:gd name="csX30" fmla="*/ 7111721 w 10961437"/>
              <a:gd name="csY30" fmla="*/ 1088930 h 4111070"/>
              <a:gd name="csX31" fmla="*/ 7250416 w 10961437"/>
              <a:gd name="csY31" fmla="*/ 1057295 h 4111070"/>
              <a:gd name="csX32" fmla="*/ 7381244 w 10961437"/>
              <a:gd name="csY32" fmla="*/ 1015839 h 4111070"/>
              <a:gd name="csX33" fmla="*/ 7501984 w 10961437"/>
              <a:gd name="csY33" fmla="*/ 967137 h 4111070"/>
              <a:gd name="csX34" fmla="*/ 7612001 w 10961437"/>
              <a:gd name="csY34" fmla="*/ 913771 h 4111070"/>
              <a:gd name="csX35" fmla="*/ 7712311 w 10961437"/>
              <a:gd name="csY35" fmla="*/ 857430 h 4111070"/>
              <a:gd name="csX36" fmla="*/ 7803167 w 10961437"/>
              <a:gd name="csY36" fmla="*/ 800011 h 4111070"/>
              <a:gd name="csX37" fmla="*/ 7886030 w 10961437"/>
              <a:gd name="csY37" fmla="*/ 742274 h 4111070"/>
              <a:gd name="csX38" fmla="*/ 7962166 w 10961437"/>
              <a:gd name="csY38" fmla="*/ 684918 h 4111070"/>
              <a:gd name="csX39" fmla="*/ 8032529 w 10961437"/>
              <a:gd name="csY39" fmla="*/ 628312 h 4111070"/>
              <a:gd name="csX40" fmla="*/ 8097942 w 10961437"/>
              <a:gd name="csY40" fmla="*/ 572709 h 4111070"/>
              <a:gd name="csX41" fmla="*/ 8159232 w 10961437"/>
              <a:gd name="csY41" fmla="*/ 518246 h 4111070"/>
              <a:gd name="csX42" fmla="*/ 8217096 w 10961437"/>
              <a:gd name="csY42" fmla="*/ 465010 h 4111070"/>
              <a:gd name="csX43" fmla="*/ 8271978 w 10961437"/>
              <a:gd name="csY43" fmla="*/ 412982 h 4111070"/>
              <a:gd name="csX44" fmla="*/ 8324131 w 10961437"/>
              <a:gd name="csY44" fmla="*/ 362417 h 4111070"/>
              <a:gd name="csX45" fmla="*/ 8374953 w 10961437"/>
              <a:gd name="csY45" fmla="*/ 312297 h 4111070"/>
              <a:gd name="csX46" fmla="*/ 8423489 w 10961437"/>
              <a:gd name="csY46" fmla="*/ 263795 h 4111070"/>
              <a:gd name="csX47" fmla="*/ 8470186 w 10961437"/>
              <a:gd name="csY47" fmla="*/ 216835 h 4111070"/>
              <a:gd name="csX48" fmla="*/ 8516249 w 10961437"/>
              <a:gd name="csY48" fmla="*/ 170303 h 4111070"/>
              <a:gd name="csX49" fmla="*/ 8561233 w 10961437"/>
              <a:gd name="csY49" fmla="*/ 124806 h 4111070"/>
              <a:gd name="csX50" fmla="*/ 8605138 w 10961437"/>
              <a:gd name="csY50" fmla="*/ 80486 h 4111070"/>
              <a:gd name="csX51" fmla="*/ 8648092 w 10961437"/>
              <a:gd name="csY51" fmla="*/ 37362 h 4111070"/>
              <a:gd name="csX52" fmla="*/ 8685970 w 10961437"/>
              <a:gd name="csY52" fmla="*/ 0 h 4111070"/>
              <a:gd name="csX53" fmla="*/ 10168348 w 10961437"/>
              <a:gd name="csY53" fmla="*/ 0 h 4111070"/>
              <a:gd name="csX54" fmla="*/ 10176088 w 10961437"/>
              <a:gd name="csY54" fmla="*/ 43 h 4111070"/>
              <a:gd name="csX55" fmla="*/ 10187001 w 10961437"/>
              <a:gd name="csY55" fmla="*/ 17491 h 4111070"/>
              <a:gd name="csX56" fmla="*/ 10211682 w 10961437"/>
              <a:gd name="csY56" fmla="*/ 60008 h 4111070"/>
              <a:gd name="csX57" fmla="*/ 10235284 w 10961437"/>
              <a:gd name="csY57" fmla="*/ 102333 h 4111070"/>
              <a:gd name="csX58" fmla="*/ 10258824 w 10961437"/>
              <a:gd name="csY58" fmla="*/ 146170 h 4111070"/>
              <a:gd name="csX59" fmla="*/ 10281474 w 10961437"/>
              <a:gd name="csY59" fmla="*/ 190087 h 4111070"/>
              <a:gd name="csX60" fmla="*/ 10303490 w 10961437"/>
              <a:gd name="csY60" fmla="*/ 234512 h 4111070"/>
              <a:gd name="csX61" fmla="*/ 10325062 w 10961437"/>
              <a:gd name="csY61" fmla="*/ 279774 h 4111070"/>
              <a:gd name="csX62" fmla="*/ 10345936 w 10961437"/>
              <a:gd name="csY62" fmla="*/ 325433 h 4111070"/>
              <a:gd name="csX63" fmla="*/ 10366049 w 10961437"/>
              <a:gd name="csY63" fmla="*/ 371296 h 4111070"/>
              <a:gd name="csX64" fmla="*/ 10385845 w 10961437"/>
              <a:gd name="csY64" fmla="*/ 418323 h 4111070"/>
              <a:gd name="csX65" fmla="*/ 10404244 w 10961437"/>
              <a:gd name="csY65" fmla="*/ 463907 h 4111070"/>
              <a:gd name="csX66" fmla="*/ 10422707 w 10961437"/>
              <a:gd name="csY66" fmla="*/ 511876 h 4111070"/>
              <a:gd name="csX67" fmla="*/ 10439901 w 10961437"/>
              <a:gd name="csY67" fmla="*/ 558570 h 4111070"/>
              <a:gd name="csX68" fmla="*/ 10456842 w 10961437"/>
              <a:gd name="csY68" fmla="*/ 606663 h 4111070"/>
              <a:gd name="csX69" fmla="*/ 10472957 w 10961437"/>
              <a:gd name="csY69" fmla="*/ 654768 h 4111070"/>
              <a:gd name="csX70" fmla="*/ 10488185 w 10961437"/>
              <a:gd name="csY70" fmla="*/ 702524 h 4111070"/>
              <a:gd name="csX71" fmla="*/ 10502841 w 10961437"/>
              <a:gd name="csY71" fmla="*/ 751125 h 4111070"/>
              <a:gd name="csX72" fmla="*/ 10516799 w 10961437"/>
              <a:gd name="csY72" fmla="*/ 799909 h 4111070"/>
              <a:gd name="csX73" fmla="*/ 10533803 w 10961437"/>
              <a:gd name="csY73" fmla="*/ 861072 h 4111070"/>
              <a:gd name="csX74" fmla="*/ 10557405 w 10961437"/>
              <a:gd name="csY74" fmla="*/ 942665 h 4111070"/>
              <a:gd name="csX75" fmla="*/ 10583165 w 10961437"/>
              <a:gd name="csY75" fmla="*/ 1024455 h 4111070"/>
              <a:gd name="csX76" fmla="*/ 10610955 w 10961437"/>
              <a:gd name="csY76" fmla="*/ 1106035 h 4111070"/>
              <a:gd name="csX77" fmla="*/ 10640648 w 10961437"/>
              <a:gd name="csY77" fmla="*/ 1186676 h 4111070"/>
              <a:gd name="csX78" fmla="*/ 10672244 w 10961437"/>
              <a:gd name="csY78" fmla="*/ 1266562 h 4111070"/>
              <a:gd name="csX79" fmla="*/ 10706253 w 10961437"/>
              <a:gd name="csY79" fmla="*/ 1346791 h 4111070"/>
              <a:gd name="csX80" fmla="*/ 10742544 w 10961437"/>
              <a:gd name="csY80" fmla="*/ 1426551 h 4111070"/>
              <a:gd name="csX81" fmla="*/ 10780739 w 10961437"/>
              <a:gd name="csY81" fmla="*/ 1505193 h 4111070"/>
              <a:gd name="csX82" fmla="*/ 10821282 w 10961437"/>
              <a:gd name="csY82" fmla="*/ 1583436 h 4111070"/>
              <a:gd name="csX83" fmla="*/ 10864045 w 10961437"/>
              <a:gd name="csY83" fmla="*/ 1660753 h 4111070"/>
              <a:gd name="csX84" fmla="*/ 10908902 w 10961437"/>
              <a:gd name="csY84" fmla="*/ 1736985 h 4111070"/>
              <a:gd name="csX85" fmla="*/ 10955536 w 10961437"/>
              <a:gd name="csY85" fmla="*/ 1811725 h 4111070"/>
              <a:gd name="csX86" fmla="*/ 10961437 w 10961437"/>
              <a:gd name="csY86" fmla="*/ 1821490 h 4111070"/>
              <a:gd name="csX87" fmla="*/ 10961437 w 10961437"/>
              <a:gd name="csY87" fmla="*/ 3317984 h 4111070"/>
              <a:gd name="csX88" fmla="*/ 10249441 w 10961437"/>
              <a:gd name="csY88" fmla="*/ 4106979 h 4111070"/>
              <a:gd name="csX89" fmla="*/ 10168407 w 10961437"/>
              <a:gd name="csY89" fmla="*/ 4111070 h 4111070"/>
              <a:gd name="csX90" fmla="*/ 793030 w 10961437"/>
              <a:gd name="csY90" fmla="*/ 4111070 h 4111070"/>
              <a:gd name="csX91" fmla="*/ 712000 w 10961437"/>
              <a:gd name="csY91" fmla="*/ 4106979 h 4111070"/>
              <a:gd name="csX92" fmla="*/ 0 w 10961437"/>
              <a:gd name="csY92" fmla="*/ 3317984 h 4111070"/>
              <a:gd name="csX93" fmla="*/ 0 w 10961437"/>
              <a:gd name="csY93" fmla="*/ 793089 h 4111070"/>
              <a:gd name="csX94" fmla="*/ 793089 w 10961437"/>
              <a:gd name="csY94" fmla="*/ 0 h 411107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Lst>
            <a:rect l="l" t="t" r="r" b="b"/>
            <a:pathLst>
              <a:path w="10961437" h="4111070">
                <a:moveTo>
                  <a:pt x="793089" y="0"/>
                </a:moveTo>
                <a:lnTo>
                  <a:pt x="4965306" y="0"/>
                </a:lnTo>
                <a:cubicBezTo>
                  <a:pt x="4975895" y="15166"/>
                  <a:pt x="4986973" y="30040"/>
                  <a:pt x="4998533" y="44599"/>
                </a:cubicBezTo>
                <a:cubicBezTo>
                  <a:pt x="5015264" y="69051"/>
                  <a:pt x="5033258" y="92764"/>
                  <a:pt x="5052482" y="115636"/>
                </a:cubicBezTo>
                <a:cubicBezTo>
                  <a:pt x="5069924" y="139665"/>
                  <a:pt x="5088616" y="162926"/>
                  <a:pt x="5108531" y="185316"/>
                </a:cubicBezTo>
                <a:cubicBezTo>
                  <a:pt x="5126716" y="208947"/>
                  <a:pt x="5146143" y="231778"/>
                  <a:pt x="5166795" y="253701"/>
                </a:cubicBezTo>
                <a:cubicBezTo>
                  <a:pt x="5185924" y="277149"/>
                  <a:pt x="5206329" y="299741"/>
                  <a:pt x="5227971" y="321374"/>
                </a:cubicBezTo>
                <a:cubicBezTo>
                  <a:pt x="5247988" y="344452"/>
                  <a:pt x="5269275" y="366635"/>
                  <a:pt x="5291817" y="387808"/>
                </a:cubicBezTo>
                <a:cubicBezTo>
                  <a:pt x="5312514" y="410232"/>
                  <a:pt x="5334485" y="431723"/>
                  <a:pt x="5357676" y="452191"/>
                </a:cubicBezTo>
                <a:cubicBezTo>
                  <a:pt x="5379349" y="474256"/>
                  <a:pt x="5402298" y="495347"/>
                  <a:pt x="5426490" y="515346"/>
                </a:cubicBezTo>
                <a:cubicBezTo>
                  <a:pt x="5448957" y="536775"/>
                  <a:pt x="5472692" y="557184"/>
                  <a:pt x="5497653" y="576476"/>
                </a:cubicBezTo>
                <a:cubicBezTo>
                  <a:pt x="5521007" y="597332"/>
                  <a:pt x="5545619" y="617143"/>
                  <a:pt x="5571473" y="635772"/>
                </a:cubicBezTo>
                <a:cubicBezTo>
                  <a:pt x="5595494" y="655808"/>
                  <a:pt x="5620759" y="674753"/>
                  <a:pt x="5647223" y="692512"/>
                </a:cubicBezTo>
                <a:cubicBezTo>
                  <a:pt x="5672157" y="711927"/>
                  <a:pt x="5698336" y="730200"/>
                  <a:pt x="5725719" y="747235"/>
                </a:cubicBezTo>
                <a:cubicBezTo>
                  <a:pt x="5751029" y="765565"/>
                  <a:pt x="5777518" y="782772"/>
                  <a:pt x="5805168" y="798735"/>
                </a:cubicBezTo>
                <a:cubicBezTo>
                  <a:pt x="5805536" y="798945"/>
                  <a:pt x="5805904" y="799148"/>
                  <a:pt x="5806272" y="799357"/>
                </a:cubicBezTo>
                <a:cubicBezTo>
                  <a:pt x="5823542" y="810968"/>
                  <a:pt x="5841314" y="822090"/>
                  <a:pt x="5859605" y="832648"/>
                </a:cubicBezTo>
                <a:cubicBezTo>
                  <a:pt x="5861661" y="833841"/>
                  <a:pt x="5863736" y="835002"/>
                  <a:pt x="5865804" y="836169"/>
                </a:cubicBezTo>
                <a:cubicBezTo>
                  <a:pt x="5872143" y="840033"/>
                  <a:pt x="5878538" y="843846"/>
                  <a:pt x="5885003" y="847577"/>
                </a:cubicBezTo>
                <a:cubicBezTo>
                  <a:pt x="5891912" y="851561"/>
                  <a:pt x="5898854" y="855451"/>
                  <a:pt x="5905820" y="859238"/>
                </a:cubicBezTo>
                <a:cubicBezTo>
                  <a:pt x="5907311" y="860108"/>
                  <a:pt x="5908802" y="860996"/>
                  <a:pt x="5910300" y="861865"/>
                </a:cubicBezTo>
                <a:cubicBezTo>
                  <a:pt x="5930831" y="873717"/>
                  <a:pt x="5951629" y="884668"/>
                  <a:pt x="5972649" y="894744"/>
                </a:cubicBezTo>
                <a:cubicBezTo>
                  <a:pt x="6004525" y="912864"/>
                  <a:pt x="6037035" y="928846"/>
                  <a:pt x="6070021" y="942729"/>
                </a:cubicBezTo>
                <a:cubicBezTo>
                  <a:pt x="6104365" y="960107"/>
                  <a:pt x="6139350" y="975099"/>
                  <a:pt x="6174785" y="987757"/>
                </a:cubicBezTo>
                <a:cubicBezTo>
                  <a:pt x="6211914" y="1004057"/>
                  <a:pt x="6249672" y="1017679"/>
                  <a:pt x="6287822" y="1028680"/>
                </a:cubicBezTo>
                <a:cubicBezTo>
                  <a:pt x="6327642" y="1043299"/>
                  <a:pt x="6368058" y="1054954"/>
                  <a:pt x="6408727" y="1063716"/>
                </a:cubicBezTo>
                <a:cubicBezTo>
                  <a:pt x="6452062" y="1076323"/>
                  <a:pt x="6495840" y="1085554"/>
                  <a:pt x="6539809" y="1091499"/>
                </a:cubicBezTo>
                <a:cubicBezTo>
                  <a:pt x="6585427" y="1101016"/>
                  <a:pt x="6631426" y="1106917"/>
                  <a:pt x="6677363" y="1109296"/>
                </a:cubicBezTo>
                <a:cubicBezTo>
                  <a:pt x="6725265" y="1115197"/>
                  <a:pt x="6773231" y="1117221"/>
                  <a:pt x="6820943" y="1115489"/>
                </a:cubicBezTo>
                <a:cubicBezTo>
                  <a:pt x="6869797" y="1117183"/>
                  <a:pt x="6918588" y="1114899"/>
                  <a:pt x="6966745" y="1108782"/>
                </a:cubicBezTo>
                <a:cubicBezTo>
                  <a:pt x="7015599" y="1106054"/>
                  <a:pt x="7064072" y="1099392"/>
                  <a:pt x="7111721" y="1088930"/>
                </a:cubicBezTo>
                <a:cubicBezTo>
                  <a:pt x="7158736" y="1082008"/>
                  <a:pt x="7205115" y="1071418"/>
                  <a:pt x="7250416" y="1057295"/>
                </a:cubicBezTo>
                <a:cubicBezTo>
                  <a:pt x="7294956" y="1046775"/>
                  <a:pt x="7338735" y="1032931"/>
                  <a:pt x="7381244" y="1015839"/>
                </a:cubicBezTo>
                <a:cubicBezTo>
                  <a:pt x="7422485" y="1002521"/>
                  <a:pt x="7462901" y="986260"/>
                  <a:pt x="7501984" y="967137"/>
                </a:cubicBezTo>
                <a:cubicBezTo>
                  <a:pt x="7539735" y="951871"/>
                  <a:pt x="7576471" y="934055"/>
                  <a:pt x="7612001" y="913771"/>
                </a:cubicBezTo>
                <a:cubicBezTo>
                  <a:pt x="7646453" y="897180"/>
                  <a:pt x="7680016" y="878380"/>
                  <a:pt x="7712311" y="857430"/>
                </a:cubicBezTo>
                <a:cubicBezTo>
                  <a:pt x="7743590" y="840166"/>
                  <a:pt x="7773918" y="821012"/>
                  <a:pt x="7803167" y="800011"/>
                </a:cubicBezTo>
                <a:cubicBezTo>
                  <a:pt x="7831719" y="782398"/>
                  <a:pt x="7859381" y="763135"/>
                  <a:pt x="7886030" y="742274"/>
                </a:cubicBezTo>
                <a:cubicBezTo>
                  <a:pt x="7912296" y="724585"/>
                  <a:pt x="7937738" y="705462"/>
                  <a:pt x="7962166" y="684918"/>
                </a:cubicBezTo>
                <a:cubicBezTo>
                  <a:pt x="7986403" y="667317"/>
                  <a:pt x="8009878" y="648442"/>
                  <a:pt x="8032529" y="628312"/>
                </a:cubicBezTo>
                <a:cubicBezTo>
                  <a:pt x="8055052" y="610913"/>
                  <a:pt x="8076942" y="592367"/>
                  <a:pt x="8097942" y="572709"/>
                </a:cubicBezTo>
                <a:cubicBezTo>
                  <a:pt x="8119071" y="555578"/>
                  <a:pt x="8139564" y="537418"/>
                  <a:pt x="8159232" y="518246"/>
                </a:cubicBezTo>
                <a:cubicBezTo>
                  <a:pt x="8179218" y="501432"/>
                  <a:pt x="8198507" y="483683"/>
                  <a:pt x="8217096" y="465010"/>
                </a:cubicBezTo>
                <a:cubicBezTo>
                  <a:pt x="8236003" y="448525"/>
                  <a:pt x="8254340" y="431177"/>
                  <a:pt x="8271978" y="412982"/>
                </a:cubicBezTo>
                <a:cubicBezTo>
                  <a:pt x="8289933" y="396912"/>
                  <a:pt x="8307381" y="380056"/>
                  <a:pt x="8324131" y="362417"/>
                </a:cubicBezTo>
                <a:cubicBezTo>
                  <a:pt x="8341643" y="346465"/>
                  <a:pt x="8358647" y="329757"/>
                  <a:pt x="8374953" y="312297"/>
                </a:cubicBezTo>
                <a:cubicBezTo>
                  <a:pt x="8391702" y="296827"/>
                  <a:pt x="8407882" y="280654"/>
                  <a:pt x="8423489" y="263795"/>
                </a:cubicBezTo>
                <a:cubicBezTo>
                  <a:pt x="8439542" y="248788"/>
                  <a:pt x="8455149" y="233133"/>
                  <a:pt x="8470186" y="216835"/>
                </a:cubicBezTo>
                <a:cubicBezTo>
                  <a:pt x="8486048" y="201957"/>
                  <a:pt x="8501403" y="186443"/>
                  <a:pt x="8516249" y="170303"/>
                </a:cubicBezTo>
                <a:cubicBezTo>
                  <a:pt x="8531666" y="155743"/>
                  <a:pt x="8546704" y="140570"/>
                  <a:pt x="8561233" y="124806"/>
                </a:cubicBezTo>
                <a:cubicBezTo>
                  <a:pt x="8576270" y="110607"/>
                  <a:pt x="8590926" y="95830"/>
                  <a:pt x="8605138" y="80486"/>
                </a:cubicBezTo>
                <a:cubicBezTo>
                  <a:pt x="8619858" y="66656"/>
                  <a:pt x="8634197" y="52285"/>
                  <a:pt x="8648092" y="37362"/>
                </a:cubicBezTo>
                <a:cubicBezTo>
                  <a:pt x="8661035" y="25324"/>
                  <a:pt x="8673661" y="12874"/>
                  <a:pt x="8685970" y="0"/>
                </a:cubicBezTo>
                <a:lnTo>
                  <a:pt x="10168348" y="0"/>
                </a:lnTo>
                <a:cubicBezTo>
                  <a:pt x="10170949" y="0"/>
                  <a:pt x="10173487" y="19"/>
                  <a:pt x="10176088" y="43"/>
                </a:cubicBezTo>
                <a:cubicBezTo>
                  <a:pt x="10179642" y="5896"/>
                  <a:pt x="10183321" y="11713"/>
                  <a:pt x="10187001" y="17491"/>
                </a:cubicBezTo>
                <a:cubicBezTo>
                  <a:pt x="10194805" y="31865"/>
                  <a:pt x="10203053" y="46040"/>
                  <a:pt x="10211682" y="60008"/>
                </a:cubicBezTo>
                <a:cubicBezTo>
                  <a:pt x="10219169" y="74305"/>
                  <a:pt x="10227036" y="88420"/>
                  <a:pt x="10235284" y="102333"/>
                </a:cubicBezTo>
                <a:cubicBezTo>
                  <a:pt x="10242708" y="117141"/>
                  <a:pt x="10250575" y="131755"/>
                  <a:pt x="10258824" y="146170"/>
                </a:cubicBezTo>
                <a:cubicBezTo>
                  <a:pt x="10265930" y="160994"/>
                  <a:pt x="10273479" y="175641"/>
                  <a:pt x="10281474" y="190087"/>
                </a:cubicBezTo>
                <a:cubicBezTo>
                  <a:pt x="10288389" y="205077"/>
                  <a:pt x="10295749" y="219892"/>
                  <a:pt x="10303490" y="234512"/>
                </a:cubicBezTo>
                <a:cubicBezTo>
                  <a:pt x="10310215" y="249782"/>
                  <a:pt x="10317449" y="264872"/>
                  <a:pt x="10325062" y="279774"/>
                </a:cubicBezTo>
                <a:cubicBezTo>
                  <a:pt x="10331597" y="295170"/>
                  <a:pt x="10338513" y="310395"/>
                  <a:pt x="10345936" y="325433"/>
                </a:cubicBezTo>
                <a:cubicBezTo>
                  <a:pt x="10352217" y="340887"/>
                  <a:pt x="10358880" y="356186"/>
                  <a:pt x="10366049" y="371296"/>
                </a:cubicBezTo>
                <a:cubicBezTo>
                  <a:pt x="10372203" y="387142"/>
                  <a:pt x="10378801" y="402824"/>
                  <a:pt x="10385845" y="418323"/>
                </a:cubicBezTo>
                <a:cubicBezTo>
                  <a:pt x="10391554" y="433672"/>
                  <a:pt x="10397709" y="448870"/>
                  <a:pt x="10404244" y="463907"/>
                </a:cubicBezTo>
                <a:cubicBezTo>
                  <a:pt x="10409954" y="480058"/>
                  <a:pt x="10416108" y="496055"/>
                  <a:pt x="10422707" y="511876"/>
                </a:cubicBezTo>
                <a:cubicBezTo>
                  <a:pt x="10428036" y="527585"/>
                  <a:pt x="10433747" y="543159"/>
                  <a:pt x="10439901" y="558570"/>
                </a:cubicBezTo>
                <a:cubicBezTo>
                  <a:pt x="10445104" y="574751"/>
                  <a:pt x="10450751" y="590784"/>
                  <a:pt x="10456842" y="606663"/>
                </a:cubicBezTo>
                <a:cubicBezTo>
                  <a:pt x="10461791" y="622840"/>
                  <a:pt x="10467120" y="638880"/>
                  <a:pt x="10472957" y="654768"/>
                </a:cubicBezTo>
                <a:cubicBezTo>
                  <a:pt x="10477589" y="670820"/>
                  <a:pt x="10482664" y="686745"/>
                  <a:pt x="10488185" y="702524"/>
                </a:cubicBezTo>
                <a:cubicBezTo>
                  <a:pt x="10492626" y="718849"/>
                  <a:pt x="10497511" y="735060"/>
                  <a:pt x="10502841" y="751125"/>
                </a:cubicBezTo>
                <a:cubicBezTo>
                  <a:pt x="10507028" y="767513"/>
                  <a:pt x="10511724" y="783781"/>
                  <a:pt x="10516799" y="799909"/>
                </a:cubicBezTo>
                <a:cubicBezTo>
                  <a:pt x="10521748" y="820485"/>
                  <a:pt x="10527458" y="840883"/>
                  <a:pt x="10533803" y="861072"/>
                </a:cubicBezTo>
                <a:cubicBezTo>
                  <a:pt x="10540402" y="888615"/>
                  <a:pt x="10548269" y="915846"/>
                  <a:pt x="10557405" y="942665"/>
                </a:cubicBezTo>
                <a:cubicBezTo>
                  <a:pt x="10564702" y="970303"/>
                  <a:pt x="10573267" y="997598"/>
                  <a:pt x="10583165" y="1024455"/>
                </a:cubicBezTo>
                <a:cubicBezTo>
                  <a:pt x="10591159" y="1052054"/>
                  <a:pt x="10600422" y="1079279"/>
                  <a:pt x="10610955" y="1106035"/>
                </a:cubicBezTo>
                <a:cubicBezTo>
                  <a:pt x="10619584" y="1133343"/>
                  <a:pt x="10629481" y="1160257"/>
                  <a:pt x="10640648" y="1186676"/>
                </a:cubicBezTo>
                <a:cubicBezTo>
                  <a:pt x="10649911" y="1213762"/>
                  <a:pt x="10660443" y="1240416"/>
                  <a:pt x="10672244" y="1266562"/>
                </a:cubicBezTo>
                <a:cubicBezTo>
                  <a:pt x="10682269" y="1293794"/>
                  <a:pt x="10693626" y="1320575"/>
                  <a:pt x="10706253" y="1346791"/>
                </a:cubicBezTo>
                <a:cubicBezTo>
                  <a:pt x="10717038" y="1373902"/>
                  <a:pt x="10729157" y="1400518"/>
                  <a:pt x="10742544" y="1426551"/>
                </a:cubicBezTo>
                <a:cubicBezTo>
                  <a:pt x="10753964" y="1453313"/>
                  <a:pt x="10766717" y="1479567"/>
                  <a:pt x="10780739" y="1505193"/>
                </a:cubicBezTo>
                <a:cubicBezTo>
                  <a:pt x="10792984" y="1531860"/>
                  <a:pt x="10806498" y="1557975"/>
                  <a:pt x="10821282" y="1583436"/>
                </a:cubicBezTo>
                <a:cubicBezTo>
                  <a:pt x="10834288" y="1609824"/>
                  <a:pt x="10848500" y="1635628"/>
                  <a:pt x="10864045" y="1660753"/>
                </a:cubicBezTo>
                <a:cubicBezTo>
                  <a:pt x="10877686" y="1686804"/>
                  <a:pt x="10892660" y="1712253"/>
                  <a:pt x="10908902" y="1736985"/>
                </a:cubicBezTo>
                <a:cubicBezTo>
                  <a:pt x="10923178" y="1762560"/>
                  <a:pt x="10938722" y="1787507"/>
                  <a:pt x="10955536" y="1811725"/>
                </a:cubicBezTo>
                <a:cubicBezTo>
                  <a:pt x="10957503" y="1814986"/>
                  <a:pt x="10959469" y="1818248"/>
                  <a:pt x="10961437" y="1821490"/>
                </a:cubicBezTo>
                <a:lnTo>
                  <a:pt x="10961437" y="3317984"/>
                </a:lnTo>
                <a:cubicBezTo>
                  <a:pt x="10961437" y="3728622"/>
                  <a:pt x="10649380" y="4066365"/>
                  <a:pt x="10249441" y="4106979"/>
                </a:cubicBezTo>
                <a:lnTo>
                  <a:pt x="10168407" y="4111070"/>
                </a:lnTo>
                <a:lnTo>
                  <a:pt x="793030" y="4111070"/>
                </a:lnTo>
                <a:lnTo>
                  <a:pt x="712000" y="4106979"/>
                </a:lnTo>
                <a:cubicBezTo>
                  <a:pt x="312081" y="4066365"/>
                  <a:pt x="0" y="3728622"/>
                  <a:pt x="0" y="3317984"/>
                </a:cubicBezTo>
                <a:lnTo>
                  <a:pt x="0" y="793089"/>
                </a:lnTo>
                <a:cubicBezTo>
                  <a:pt x="0" y="355078"/>
                  <a:pt x="355078" y="0"/>
                  <a:pt x="793089" y="0"/>
                </a:cubicBezTo>
                <a:close/>
              </a:path>
            </a:pathLst>
          </a:custGeom>
          <a:blipFill>
            <a:blip r:embed="rId3">
              <a:alphaModFix amt="60000"/>
            </a:blip>
            <a:stretch>
              <a:fillRect/>
            </a:stretch>
          </a:blipFill>
        </p:spPr>
        <p:txBody>
          <a:bodyPr wrap="square">
            <a:noAutofit/>
          </a:bodyPr>
          <a:lstStyle/>
          <a:p>
            <a:endParaRPr lang="en-US"/>
          </a:p>
        </p:txBody>
      </p:sp>
      <p:sp>
        <p:nvSpPr>
          <p:cNvPr id="8" name="Footer Placeholder 7">
            <a:extLst>
              <a:ext uri="{FF2B5EF4-FFF2-40B4-BE49-F238E27FC236}">
                <a16:creationId xmlns:a16="http://schemas.microsoft.com/office/drawing/2014/main" id="{1B5B8C48-05E9-5280-3F6A-22F8BCBB477E}"/>
              </a:ext>
            </a:extLst>
          </p:cNvPr>
          <p:cNvSpPr>
            <a:spLocks noGrp="1"/>
          </p:cNvSpPr>
          <p:nvPr>
            <p:ph type="ftr" sz="quarter" idx="15"/>
          </p:nvPr>
        </p:nvSpPr>
        <p:spPr/>
        <p:txBody>
          <a:bodyPr/>
          <a:lstStyle/>
          <a:p>
            <a:r>
              <a:rPr lang="en-US"/>
              <a:t>Presentation title</a:t>
            </a:r>
          </a:p>
        </p:txBody>
      </p:sp>
      <p:sp>
        <p:nvSpPr>
          <p:cNvPr id="7" name="Date Placeholder 6">
            <a:extLst>
              <a:ext uri="{FF2B5EF4-FFF2-40B4-BE49-F238E27FC236}">
                <a16:creationId xmlns:a16="http://schemas.microsoft.com/office/drawing/2014/main" id="{1AA6C9C7-A264-237A-7F3C-46E6A7A9646D}"/>
              </a:ext>
            </a:extLst>
          </p:cNvPr>
          <p:cNvSpPr>
            <a:spLocks noGrp="1"/>
          </p:cNvSpPr>
          <p:nvPr>
            <p:ph type="dt" sz="half" idx="14"/>
          </p:nvPr>
        </p:nvSpPr>
        <p:spPr/>
        <p:txBody>
          <a:bodyPr/>
          <a:lstStyle/>
          <a:p>
            <a:fld id="{11EA728F-2BFC-4170-AC41-A686EF25B841}" type="datetime4">
              <a:rPr lang="en-US" smtClean="0"/>
              <a:t>May 20, 2026</a:t>
            </a:fld>
            <a:endParaRPr lang="en-US"/>
          </a:p>
        </p:txBody>
      </p:sp>
      <p:sp>
        <p:nvSpPr>
          <p:cNvPr id="9" name="Slide Number Placeholder 8">
            <a:extLst>
              <a:ext uri="{FF2B5EF4-FFF2-40B4-BE49-F238E27FC236}">
                <a16:creationId xmlns:a16="http://schemas.microsoft.com/office/drawing/2014/main" id="{47BC820F-C031-6832-5CA0-B972903E0D5F}"/>
              </a:ext>
            </a:extLst>
          </p:cNvPr>
          <p:cNvSpPr>
            <a:spLocks noGrp="1"/>
          </p:cNvSpPr>
          <p:nvPr>
            <p:ph type="sldNum" sz="quarter" idx="16"/>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1478886983"/>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Section Titl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3" y="269601"/>
            <a:ext cx="5781678" cy="886673"/>
          </a:xfrm>
        </p:spPr>
        <p:txBody>
          <a:bodyPr/>
          <a:lstStyle>
            <a:lvl1pPr>
              <a:defRPr sz="4200" b="0" i="0">
                <a:solidFill>
                  <a:schemeClr val="bg1"/>
                </a:solidFill>
                <a:latin typeface="+mj-lt"/>
              </a:defRPr>
            </a:lvl1pPr>
          </a:lstStyle>
          <a:p>
            <a:r>
              <a:rPr lang="en-US"/>
              <a:t>Click to edit Master</a:t>
            </a:r>
            <a:endParaRPr lang="en-GB"/>
          </a:p>
        </p:txBody>
      </p:sp>
      <p:sp>
        <p:nvSpPr>
          <p:cNvPr id="6" name="Freeform 5">
            <a:extLst>
              <a:ext uri="{FF2B5EF4-FFF2-40B4-BE49-F238E27FC236}">
                <a16:creationId xmlns:a16="http://schemas.microsoft.com/office/drawing/2014/main" id="{D9883D46-8A8A-539B-4F87-C864BBE9A1FC}"/>
              </a:ext>
            </a:extLst>
          </p:cNvPr>
          <p:cNvSpPr/>
          <p:nvPr userDrawn="1"/>
        </p:nvSpPr>
        <p:spPr>
          <a:xfrm>
            <a:off x="6603805" y="1271393"/>
            <a:ext cx="5277046" cy="5277046"/>
          </a:xfrm>
          <a:custGeom>
            <a:avLst/>
            <a:gdLst>
              <a:gd name="connsiteX0" fmla="*/ 2055876 w 2055875"/>
              <a:gd name="connsiteY0" fmla="*/ 2055876 h 2055875"/>
              <a:gd name="connsiteX1" fmla="*/ 2055876 w 2055875"/>
              <a:gd name="connsiteY1" fmla="*/ 1027938 h 2055875"/>
              <a:gd name="connsiteX2" fmla="*/ 1027938 w 2055875"/>
              <a:gd name="connsiteY2" fmla="*/ 0 h 2055875"/>
              <a:gd name="connsiteX3" fmla="*/ 0 w 2055875"/>
              <a:gd name="connsiteY3" fmla="*/ 1027938 h 2055875"/>
              <a:gd name="connsiteX4" fmla="*/ 1027938 w 2055875"/>
              <a:gd name="connsiteY4" fmla="*/ 2055876 h 2055875"/>
              <a:gd name="connsiteX5" fmla="*/ 2055876 w 2055875"/>
              <a:gd name="connsiteY5" fmla="*/ 2055876 h 2055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55875" h="2055875">
                <a:moveTo>
                  <a:pt x="2055876" y="2055876"/>
                </a:moveTo>
                <a:lnTo>
                  <a:pt x="2055876" y="1027938"/>
                </a:lnTo>
                <a:cubicBezTo>
                  <a:pt x="2055876" y="460248"/>
                  <a:pt x="1595628" y="0"/>
                  <a:pt x="1027938" y="0"/>
                </a:cubicBezTo>
                <a:cubicBezTo>
                  <a:pt x="460248" y="0"/>
                  <a:pt x="0" y="460248"/>
                  <a:pt x="0" y="1027938"/>
                </a:cubicBezTo>
                <a:cubicBezTo>
                  <a:pt x="0" y="1595723"/>
                  <a:pt x="460248" y="2055876"/>
                  <a:pt x="1027938" y="2055876"/>
                </a:cubicBezTo>
                <a:lnTo>
                  <a:pt x="2055876" y="2055876"/>
                </a:lnTo>
                <a:close/>
              </a:path>
            </a:pathLst>
          </a:custGeom>
          <a:solidFill>
            <a:schemeClr val="bg1"/>
          </a:solidFill>
          <a:ln w="9525" cap="flat">
            <a:noFill/>
            <a:prstDash val="solid"/>
            <a:miter/>
          </a:ln>
        </p:spPr>
        <p:txBody>
          <a:bodyPr rtlCol="0" anchor="ctr"/>
          <a:lstStyle/>
          <a:p>
            <a:endParaRPr lang="en-US"/>
          </a:p>
        </p:txBody>
      </p:sp>
      <p:sp>
        <p:nvSpPr>
          <p:cNvPr id="7" name="Picture Placeholder 20">
            <a:extLst>
              <a:ext uri="{FF2B5EF4-FFF2-40B4-BE49-F238E27FC236}">
                <a16:creationId xmlns:a16="http://schemas.microsoft.com/office/drawing/2014/main" id="{D2909ECF-720F-DB40-98FC-071C2A0D928E}"/>
              </a:ext>
            </a:extLst>
          </p:cNvPr>
          <p:cNvSpPr>
            <a:spLocks noGrp="1"/>
          </p:cNvSpPr>
          <p:nvPr>
            <p:ph type="pic" sz="quarter" idx="10"/>
          </p:nvPr>
        </p:nvSpPr>
        <p:spPr>
          <a:xfrm>
            <a:off x="7389936" y="2057498"/>
            <a:ext cx="3704784" cy="3705082"/>
          </a:xfrm>
          <a:custGeom>
            <a:avLst/>
            <a:gdLst>
              <a:gd name="connsiteX0" fmla="*/ 1517053 w 3034108"/>
              <a:gd name="connsiteY0" fmla="*/ 0 h 3034353"/>
              <a:gd name="connsiteX1" fmla="*/ 3034108 w 3034108"/>
              <a:gd name="connsiteY1" fmla="*/ 1517053 h 3034353"/>
              <a:gd name="connsiteX2" fmla="*/ 1517053 w 3034108"/>
              <a:gd name="connsiteY2" fmla="*/ 3034353 h 3034353"/>
              <a:gd name="connsiteX3" fmla="*/ 0 w 3034108"/>
              <a:gd name="connsiteY3" fmla="*/ 1517053 h 3034353"/>
              <a:gd name="connsiteX4" fmla="*/ 1517053 w 3034108"/>
              <a:gd name="connsiteY4" fmla="*/ 0 h 3034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4108" h="3034353">
                <a:moveTo>
                  <a:pt x="1517053" y="0"/>
                </a:moveTo>
                <a:cubicBezTo>
                  <a:pt x="2354917" y="0"/>
                  <a:pt x="3034108" y="679191"/>
                  <a:pt x="3034108" y="1517053"/>
                </a:cubicBezTo>
                <a:cubicBezTo>
                  <a:pt x="3034108" y="2355161"/>
                  <a:pt x="2354917" y="3034353"/>
                  <a:pt x="1517053" y="3034353"/>
                </a:cubicBezTo>
                <a:cubicBezTo>
                  <a:pt x="679191" y="3034353"/>
                  <a:pt x="0" y="2355161"/>
                  <a:pt x="0" y="1517053"/>
                </a:cubicBezTo>
                <a:cubicBezTo>
                  <a:pt x="0" y="679191"/>
                  <a:pt x="679191" y="0"/>
                  <a:pt x="1517053" y="0"/>
                </a:cubicBezTo>
                <a:close/>
              </a:path>
            </a:pathLst>
          </a:custGeom>
          <a:solidFill>
            <a:schemeClr val="accent1"/>
          </a:solidFill>
        </p:spPr>
        <p:txBody>
          <a:bodyPr wrap="square" anchor="ctr" anchorCtr="0">
            <a:noAutofit/>
          </a:bodyPr>
          <a:lstStyle>
            <a:lvl1pPr algn="ctr">
              <a:defRPr sz="1000">
                <a:solidFill>
                  <a:schemeClr val="bg1"/>
                </a:solidFill>
              </a:defRPr>
            </a:lvl1pPr>
          </a:lstStyle>
          <a:p>
            <a:endParaRPr lang="en-US"/>
          </a:p>
        </p:txBody>
      </p:sp>
      <p:sp>
        <p:nvSpPr>
          <p:cNvPr id="10" name="Graphic 16">
            <a:extLst>
              <a:ext uri="{FF2B5EF4-FFF2-40B4-BE49-F238E27FC236}">
                <a16:creationId xmlns:a16="http://schemas.microsoft.com/office/drawing/2014/main" id="{348D57BA-ABBE-729C-59D1-961D617C7CE8}"/>
              </a:ext>
            </a:extLst>
          </p:cNvPr>
          <p:cNvSpPr/>
          <p:nvPr userDrawn="1"/>
        </p:nvSpPr>
        <p:spPr>
          <a:xfrm>
            <a:off x="352426" y="6216963"/>
            <a:ext cx="862600" cy="331475"/>
          </a:xfrm>
          <a:custGeom>
            <a:avLst/>
            <a:gdLst>
              <a:gd name="connsiteX0" fmla="*/ 3092178 w 3469189"/>
              <a:gd name="connsiteY0" fmla="*/ 1327542 h 1333121"/>
              <a:gd name="connsiteX1" fmla="*/ 3153161 w 3469189"/>
              <a:gd name="connsiteY1" fmla="*/ 1266731 h 1333121"/>
              <a:gd name="connsiteX2" fmla="*/ 3092178 w 3469189"/>
              <a:gd name="connsiteY2" fmla="*/ 1206770 h 1333121"/>
              <a:gd name="connsiteX3" fmla="*/ 3031100 w 3469189"/>
              <a:gd name="connsiteY3" fmla="*/ 1266731 h 1333121"/>
              <a:gd name="connsiteX4" fmla="*/ 3092178 w 3469189"/>
              <a:gd name="connsiteY4" fmla="*/ 1327542 h 1333121"/>
              <a:gd name="connsiteX5" fmla="*/ 2665013 w 3469189"/>
              <a:gd name="connsiteY5" fmla="*/ 1078244 h 1333121"/>
              <a:gd name="connsiteX6" fmla="*/ 2772825 w 3469189"/>
              <a:gd name="connsiteY6" fmla="*/ 981210 h 1333121"/>
              <a:gd name="connsiteX7" fmla="*/ 2879783 w 3469189"/>
              <a:gd name="connsiteY7" fmla="*/ 1078244 h 1333121"/>
              <a:gd name="connsiteX8" fmla="*/ 2665013 w 3469189"/>
              <a:gd name="connsiteY8" fmla="*/ 1078244 h 1333121"/>
              <a:gd name="connsiteX9" fmla="*/ 2776720 w 3469189"/>
              <a:gd name="connsiteY9" fmla="*/ 1333122 h 1333121"/>
              <a:gd name="connsiteX10" fmla="*/ 2962993 w 3469189"/>
              <a:gd name="connsiteY10" fmla="*/ 1216322 h 1333121"/>
              <a:gd name="connsiteX11" fmla="*/ 2863160 w 3469189"/>
              <a:gd name="connsiteY11" fmla="*/ 1216322 h 1333121"/>
              <a:gd name="connsiteX12" fmla="*/ 2778334 w 3469189"/>
              <a:gd name="connsiteY12" fmla="*/ 1258881 h 1333121"/>
              <a:gd name="connsiteX13" fmla="*/ 2663398 w 3469189"/>
              <a:gd name="connsiteY13" fmla="*/ 1146810 h 1333121"/>
              <a:gd name="connsiteX14" fmla="*/ 2974012 w 3469189"/>
              <a:gd name="connsiteY14" fmla="*/ 1146810 h 1333121"/>
              <a:gd name="connsiteX15" fmla="*/ 2770355 w 3469189"/>
              <a:gd name="connsiteY15" fmla="*/ 906213 h 1333121"/>
              <a:gd name="connsiteX16" fmla="*/ 2567459 w 3469189"/>
              <a:gd name="connsiteY16" fmla="*/ 1120802 h 1333121"/>
              <a:gd name="connsiteX17" fmla="*/ 2776720 w 3469189"/>
              <a:gd name="connsiteY17" fmla="*/ 1333122 h 1333121"/>
              <a:gd name="connsiteX18" fmla="*/ 2467721 w 3469189"/>
              <a:gd name="connsiteY18" fmla="*/ 1325177 h 1333121"/>
              <a:gd name="connsiteX19" fmla="*/ 2527944 w 3469189"/>
              <a:gd name="connsiteY19" fmla="*/ 1317233 h 1333121"/>
              <a:gd name="connsiteX20" fmla="*/ 2527944 w 3469189"/>
              <a:gd name="connsiteY20" fmla="*/ 1248572 h 1333121"/>
              <a:gd name="connsiteX21" fmla="*/ 2493082 w 3469189"/>
              <a:gd name="connsiteY21" fmla="*/ 1252544 h 1333121"/>
              <a:gd name="connsiteX22" fmla="*/ 2439224 w 3469189"/>
              <a:gd name="connsiteY22" fmla="*/ 1188612 h 1333121"/>
              <a:gd name="connsiteX23" fmla="*/ 2439224 w 3469189"/>
              <a:gd name="connsiteY23" fmla="*/ 991424 h 1333121"/>
              <a:gd name="connsiteX24" fmla="*/ 2520059 w 3469189"/>
              <a:gd name="connsiteY24" fmla="*/ 991424 h 1333121"/>
              <a:gd name="connsiteX25" fmla="*/ 2520059 w 3469189"/>
              <a:gd name="connsiteY25" fmla="*/ 918034 h 1333121"/>
              <a:gd name="connsiteX26" fmla="*/ 2439224 w 3469189"/>
              <a:gd name="connsiteY26" fmla="*/ 918034 h 1333121"/>
              <a:gd name="connsiteX27" fmla="*/ 2439224 w 3469189"/>
              <a:gd name="connsiteY27" fmla="*/ 799722 h 1333121"/>
              <a:gd name="connsiteX28" fmla="*/ 2347274 w 3469189"/>
              <a:gd name="connsiteY28" fmla="*/ 799722 h 1333121"/>
              <a:gd name="connsiteX29" fmla="*/ 2347274 w 3469189"/>
              <a:gd name="connsiteY29" fmla="*/ 918034 h 1333121"/>
              <a:gd name="connsiteX30" fmla="*/ 2278312 w 3469189"/>
              <a:gd name="connsiteY30" fmla="*/ 918034 h 1333121"/>
              <a:gd name="connsiteX31" fmla="*/ 2278312 w 3469189"/>
              <a:gd name="connsiteY31" fmla="*/ 991424 h 1333121"/>
              <a:gd name="connsiteX32" fmla="*/ 2347274 w 3469189"/>
              <a:gd name="connsiteY32" fmla="*/ 991424 h 1333121"/>
              <a:gd name="connsiteX33" fmla="*/ 2347274 w 3469189"/>
              <a:gd name="connsiteY33" fmla="*/ 1206014 h 1333121"/>
              <a:gd name="connsiteX34" fmla="*/ 2467721 w 3469189"/>
              <a:gd name="connsiteY34" fmla="*/ 1325177 h 1333121"/>
              <a:gd name="connsiteX35" fmla="*/ 2012058 w 3469189"/>
              <a:gd name="connsiteY35" fmla="*/ 1333122 h 1333121"/>
              <a:gd name="connsiteX36" fmla="*/ 2126140 w 3469189"/>
              <a:gd name="connsiteY36" fmla="*/ 1271554 h 1333121"/>
              <a:gd name="connsiteX37" fmla="*/ 2126140 w 3469189"/>
              <a:gd name="connsiteY37" fmla="*/ 1321300 h 1333121"/>
              <a:gd name="connsiteX38" fmla="*/ 2218849 w 3469189"/>
              <a:gd name="connsiteY38" fmla="*/ 1321300 h 1333121"/>
              <a:gd name="connsiteX39" fmla="*/ 2218849 w 3469189"/>
              <a:gd name="connsiteY39" fmla="*/ 918129 h 1333121"/>
              <a:gd name="connsiteX40" fmla="*/ 2124525 w 3469189"/>
              <a:gd name="connsiteY40" fmla="*/ 918129 h 1333121"/>
              <a:gd name="connsiteX41" fmla="*/ 2124525 w 3469189"/>
              <a:gd name="connsiteY41" fmla="*/ 1141419 h 1333121"/>
              <a:gd name="connsiteX42" fmla="*/ 2039700 w 3469189"/>
              <a:gd name="connsiteY42" fmla="*/ 1255854 h 1333121"/>
              <a:gd name="connsiteX43" fmla="*/ 1971593 w 3469189"/>
              <a:gd name="connsiteY43" fmla="*/ 1170643 h 1333121"/>
              <a:gd name="connsiteX44" fmla="*/ 1971593 w 3469189"/>
              <a:gd name="connsiteY44" fmla="*/ 918129 h 1333121"/>
              <a:gd name="connsiteX45" fmla="*/ 1877269 w 3469189"/>
              <a:gd name="connsiteY45" fmla="*/ 918129 h 1333121"/>
              <a:gd name="connsiteX46" fmla="*/ 1877269 w 3469189"/>
              <a:gd name="connsiteY46" fmla="*/ 1184829 h 1333121"/>
              <a:gd name="connsiteX47" fmla="*/ 2012058 w 3469189"/>
              <a:gd name="connsiteY47" fmla="*/ 1333122 h 1333121"/>
              <a:gd name="connsiteX48" fmla="*/ 1749698 w 3469189"/>
              <a:gd name="connsiteY48" fmla="*/ 1325177 h 1333121"/>
              <a:gd name="connsiteX49" fmla="*/ 1809921 w 3469189"/>
              <a:gd name="connsiteY49" fmla="*/ 1317233 h 1333121"/>
              <a:gd name="connsiteX50" fmla="*/ 1809921 w 3469189"/>
              <a:gd name="connsiteY50" fmla="*/ 1248572 h 1333121"/>
              <a:gd name="connsiteX51" fmla="*/ 1775060 w 3469189"/>
              <a:gd name="connsiteY51" fmla="*/ 1252544 h 1333121"/>
              <a:gd name="connsiteX52" fmla="*/ 1721201 w 3469189"/>
              <a:gd name="connsiteY52" fmla="*/ 1188612 h 1333121"/>
              <a:gd name="connsiteX53" fmla="*/ 1721201 w 3469189"/>
              <a:gd name="connsiteY53" fmla="*/ 991424 h 1333121"/>
              <a:gd name="connsiteX54" fmla="*/ 1802037 w 3469189"/>
              <a:gd name="connsiteY54" fmla="*/ 991424 h 1333121"/>
              <a:gd name="connsiteX55" fmla="*/ 1802037 w 3469189"/>
              <a:gd name="connsiteY55" fmla="*/ 918034 h 1333121"/>
              <a:gd name="connsiteX56" fmla="*/ 1721201 w 3469189"/>
              <a:gd name="connsiteY56" fmla="*/ 918034 h 1333121"/>
              <a:gd name="connsiteX57" fmla="*/ 1721201 w 3469189"/>
              <a:gd name="connsiteY57" fmla="*/ 799722 h 1333121"/>
              <a:gd name="connsiteX58" fmla="*/ 1629252 w 3469189"/>
              <a:gd name="connsiteY58" fmla="*/ 799722 h 1333121"/>
              <a:gd name="connsiteX59" fmla="*/ 1629252 w 3469189"/>
              <a:gd name="connsiteY59" fmla="*/ 918034 h 1333121"/>
              <a:gd name="connsiteX60" fmla="*/ 1560290 w 3469189"/>
              <a:gd name="connsiteY60" fmla="*/ 918034 h 1333121"/>
              <a:gd name="connsiteX61" fmla="*/ 1560290 w 3469189"/>
              <a:gd name="connsiteY61" fmla="*/ 991424 h 1333121"/>
              <a:gd name="connsiteX62" fmla="*/ 1629252 w 3469189"/>
              <a:gd name="connsiteY62" fmla="*/ 991424 h 1333121"/>
              <a:gd name="connsiteX63" fmla="*/ 1629252 w 3469189"/>
              <a:gd name="connsiteY63" fmla="*/ 1206014 h 1333121"/>
              <a:gd name="connsiteX64" fmla="*/ 1749698 w 3469189"/>
              <a:gd name="connsiteY64" fmla="*/ 1325177 h 1333121"/>
              <a:gd name="connsiteX65" fmla="*/ 1392349 w 3469189"/>
              <a:gd name="connsiteY65" fmla="*/ 815516 h 1333121"/>
              <a:gd name="connsiteX66" fmla="*/ 1454187 w 3469189"/>
              <a:gd name="connsiteY66" fmla="*/ 877084 h 1333121"/>
              <a:gd name="connsiteX67" fmla="*/ 1516025 w 3469189"/>
              <a:gd name="connsiteY67" fmla="*/ 815516 h 1333121"/>
              <a:gd name="connsiteX68" fmla="*/ 1454187 w 3469189"/>
              <a:gd name="connsiteY68" fmla="*/ 753191 h 1333121"/>
              <a:gd name="connsiteX69" fmla="*/ 1392349 w 3469189"/>
              <a:gd name="connsiteY69" fmla="*/ 815516 h 1333121"/>
              <a:gd name="connsiteX70" fmla="*/ 1407358 w 3469189"/>
              <a:gd name="connsiteY70" fmla="*/ 1321205 h 1333121"/>
              <a:gd name="connsiteX71" fmla="*/ 1500827 w 3469189"/>
              <a:gd name="connsiteY71" fmla="*/ 1321205 h 1333121"/>
              <a:gd name="connsiteX72" fmla="*/ 1500827 w 3469189"/>
              <a:gd name="connsiteY72" fmla="*/ 918034 h 1333121"/>
              <a:gd name="connsiteX73" fmla="*/ 1407358 w 3469189"/>
              <a:gd name="connsiteY73" fmla="*/ 918034 h 1333121"/>
              <a:gd name="connsiteX74" fmla="*/ 1407358 w 3469189"/>
              <a:gd name="connsiteY74" fmla="*/ 1321205 h 1333121"/>
              <a:gd name="connsiteX75" fmla="*/ 1275798 w 3469189"/>
              <a:gd name="connsiteY75" fmla="*/ 1325177 h 1333121"/>
              <a:gd name="connsiteX76" fmla="*/ 1336021 w 3469189"/>
              <a:gd name="connsiteY76" fmla="*/ 1317233 h 1333121"/>
              <a:gd name="connsiteX77" fmla="*/ 1336021 w 3469189"/>
              <a:gd name="connsiteY77" fmla="*/ 1248572 h 1333121"/>
              <a:gd name="connsiteX78" fmla="*/ 1301160 w 3469189"/>
              <a:gd name="connsiteY78" fmla="*/ 1252544 h 1333121"/>
              <a:gd name="connsiteX79" fmla="*/ 1247301 w 3469189"/>
              <a:gd name="connsiteY79" fmla="*/ 1188612 h 1333121"/>
              <a:gd name="connsiteX80" fmla="*/ 1247301 w 3469189"/>
              <a:gd name="connsiteY80" fmla="*/ 991424 h 1333121"/>
              <a:gd name="connsiteX81" fmla="*/ 1328137 w 3469189"/>
              <a:gd name="connsiteY81" fmla="*/ 991424 h 1333121"/>
              <a:gd name="connsiteX82" fmla="*/ 1328137 w 3469189"/>
              <a:gd name="connsiteY82" fmla="*/ 918034 h 1333121"/>
              <a:gd name="connsiteX83" fmla="*/ 1247301 w 3469189"/>
              <a:gd name="connsiteY83" fmla="*/ 918034 h 1333121"/>
              <a:gd name="connsiteX84" fmla="*/ 1247301 w 3469189"/>
              <a:gd name="connsiteY84" fmla="*/ 799722 h 1333121"/>
              <a:gd name="connsiteX85" fmla="*/ 1155352 w 3469189"/>
              <a:gd name="connsiteY85" fmla="*/ 799722 h 1333121"/>
              <a:gd name="connsiteX86" fmla="*/ 1155352 w 3469189"/>
              <a:gd name="connsiteY86" fmla="*/ 918034 h 1333121"/>
              <a:gd name="connsiteX87" fmla="*/ 1086390 w 3469189"/>
              <a:gd name="connsiteY87" fmla="*/ 918034 h 1333121"/>
              <a:gd name="connsiteX88" fmla="*/ 1086390 w 3469189"/>
              <a:gd name="connsiteY88" fmla="*/ 991424 h 1333121"/>
              <a:gd name="connsiteX89" fmla="*/ 1155352 w 3469189"/>
              <a:gd name="connsiteY89" fmla="*/ 991424 h 1333121"/>
              <a:gd name="connsiteX90" fmla="*/ 1155352 w 3469189"/>
              <a:gd name="connsiteY90" fmla="*/ 1206014 h 1333121"/>
              <a:gd name="connsiteX91" fmla="*/ 1275798 w 3469189"/>
              <a:gd name="connsiteY91" fmla="*/ 1325177 h 1333121"/>
              <a:gd name="connsiteX92" fmla="*/ 878839 w 3469189"/>
              <a:gd name="connsiteY92" fmla="*/ 1333122 h 1333121"/>
              <a:gd name="connsiteX93" fmla="*/ 1057988 w 3469189"/>
              <a:gd name="connsiteY93" fmla="*/ 1202136 h 1333121"/>
              <a:gd name="connsiteX94" fmla="*/ 909805 w 3469189"/>
              <a:gd name="connsiteY94" fmla="*/ 1080608 h 1333121"/>
              <a:gd name="connsiteX95" fmla="*/ 860696 w 3469189"/>
              <a:gd name="connsiteY95" fmla="*/ 1069543 h 1333121"/>
              <a:gd name="connsiteX96" fmla="*/ 796483 w 3469189"/>
              <a:gd name="connsiteY96" fmla="*/ 1023012 h 1333121"/>
              <a:gd name="connsiteX97" fmla="*/ 866205 w 3469189"/>
              <a:gd name="connsiteY97" fmla="*/ 975630 h 1333121"/>
              <a:gd name="connsiteX98" fmla="*/ 949415 w 3469189"/>
              <a:gd name="connsiteY98" fmla="*/ 1026890 h 1333121"/>
              <a:gd name="connsiteX99" fmla="*/ 1043740 w 3469189"/>
              <a:gd name="connsiteY99" fmla="*/ 1026890 h 1333121"/>
              <a:gd name="connsiteX100" fmla="*/ 867060 w 3469189"/>
              <a:gd name="connsiteY100" fmla="*/ 906969 h 1333121"/>
              <a:gd name="connsiteX101" fmla="*/ 700639 w 3469189"/>
              <a:gd name="connsiteY101" fmla="*/ 1028497 h 1333121"/>
              <a:gd name="connsiteX102" fmla="*/ 836948 w 3469189"/>
              <a:gd name="connsiteY102" fmla="*/ 1148418 h 1333121"/>
              <a:gd name="connsiteX103" fmla="*/ 884538 w 3469189"/>
              <a:gd name="connsiteY103" fmla="*/ 1158632 h 1333121"/>
              <a:gd name="connsiteX104" fmla="*/ 962239 w 3469189"/>
              <a:gd name="connsiteY104" fmla="*/ 1211499 h 1333121"/>
              <a:gd name="connsiteX105" fmla="*/ 883778 w 3469189"/>
              <a:gd name="connsiteY105" fmla="*/ 1263610 h 1333121"/>
              <a:gd name="connsiteX106" fmla="*/ 787934 w 3469189"/>
              <a:gd name="connsiteY106" fmla="*/ 1195800 h 1333121"/>
              <a:gd name="connsiteX107" fmla="*/ 686486 w 3469189"/>
              <a:gd name="connsiteY107" fmla="*/ 1195800 h 1333121"/>
              <a:gd name="connsiteX108" fmla="*/ 878839 w 3469189"/>
              <a:gd name="connsiteY108" fmla="*/ 1333122 h 1333121"/>
              <a:gd name="connsiteX109" fmla="*/ 271764 w 3469189"/>
              <a:gd name="connsiteY109" fmla="*/ 1321205 h 1333121"/>
              <a:gd name="connsiteX110" fmla="*/ 366088 w 3469189"/>
              <a:gd name="connsiteY110" fmla="*/ 1321205 h 1333121"/>
              <a:gd name="connsiteX111" fmla="*/ 366088 w 3469189"/>
              <a:gd name="connsiteY111" fmla="*/ 1096402 h 1333121"/>
              <a:gd name="connsiteX112" fmla="*/ 457182 w 3469189"/>
              <a:gd name="connsiteY112" fmla="*/ 983574 h 1333121"/>
              <a:gd name="connsiteX113" fmla="*/ 523770 w 3469189"/>
              <a:gd name="connsiteY113" fmla="*/ 1060936 h 1333121"/>
              <a:gd name="connsiteX114" fmla="*/ 523770 w 3469189"/>
              <a:gd name="connsiteY114" fmla="*/ 1321300 h 1333121"/>
              <a:gd name="connsiteX115" fmla="*/ 618854 w 3469189"/>
              <a:gd name="connsiteY115" fmla="*/ 1321300 h 1333121"/>
              <a:gd name="connsiteX116" fmla="*/ 618854 w 3469189"/>
              <a:gd name="connsiteY116" fmla="*/ 1053087 h 1333121"/>
              <a:gd name="connsiteX117" fmla="*/ 484159 w 3469189"/>
              <a:gd name="connsiteY117" fmla="*/ 906307 h 1333121"/>
              <a:gd name="connsiteX118" fmla="*/ 363713 w 3469189"/>
              <a:gd name="connsiteY118" fmla="*/ 970239 h 1333121"/>
              <a:gd name="connsiteX119" fmla="*/ 363713 w 3469189"/>
              <a:gd name="connsiteY119" fmla="*/ 918129 h 1333121"/>
              <a:gd name="connsiteX120" fmla="*/ 271764 w 3469189"/>
              <a:gd name="connsiteY120" fmla="*/ 918129 h 1333121"/>
              <a:gd name="connsiteX121" fmla="*/ 271764 w 3469189"/>
              <a:gd name="connsiteY121" fmla="*/ 1321205 h 1333121"/>
              <a:gd name="connsiteX122" fmla="*/ 271764 w 3469189"/>
              <a:gd name="connsiteY122" fmla="*/ 1321205 h 1333121"/>
              <a:gd name="connsiteX123" fmla="*/ 65732 w 3469189"/>
              <a:gd name="connsiteY123" fmla="*/ 1321205 h 1333121"/>
              <a:gd name="connsiteX124" fmla="*/ 164806 w 3469189"/>
              <a:gd name="connsiteY124" fmla="*/ 1321205 h 1333121"/>
              <a:gd name="connsiteX125" fmla="*/ 164806 w 3469189"/>
              <a:gd name="connsiteY125" fmla="*/ 768890 h 1333121"/>
              <a:gd name="connsiteX126" fmla="*/ 65732 w 3469189"/>
              <a:gd name="connsiteY126" fmla="*/ 768890 h 1333121"/>
              <a:gd name="connsiteX127" fmla="*/ 65732 w 3469189"/>
              <a:gd name="connsiteY127" fmla="*/ 1321205 h 1333121"/>
              <a:gd name="connsiteX128" fmla="*/ 65732 w 3469189"/>
              <a:gd name="connsiteY128" fmla="*/ 1321205 h 1333121"/>
              <a:gd name="connsiteX129" fmla="*/ 3290040 w 3469189"/>
              <a:gd name="connsiteY129" fmla="*/ 579931 h 1333121"/>
              <a:gd name="connsiteX130" fmla="*/ 3469190 w 3469189"/>
              <a:gd name="connsiteY130" fmla="*/ 448945 h 1333121"/>
              <a:gd name="connsiteX131" fmla="*/ 3321007 w 3469189"/>
              <a:gd name="connsiteY131" fmla="*/ 327417 h 1333121"/>
              <a:gd name="connsiteX132" fmla="*/ 3271898 w 3469189"/>
              <a:gd name="connsiteY132" fmla="*/ 316352 h 1333121"/>
              <a:gd name="connsiteX133" fmla="*/ 3207685 w 3469189"/>
              <a:gd name="connsiteY133" fmla="*/ 269821 h 1333121"/>
              <a:gd name="connsiteX134" fmla="*/ 3277407 w 3469189"/>
              <a:gd name="connsiteY134" fmla="*/ 222534 h 1333121"/>
              <a:gd name="connsiteX135" fmla="*/ 3360617 w 3469189"/>
              <a:gd name="connsiteY135" fmla="*/ 273793 h 1333121"/>
              <a:gd name="connsiteX136" fmla="*/ 3454942 w 3469189"/>
              <a:gd name="connsiteY136" fmla="*/ 273793 h 1333121"/>
              <a:gd name="connsiteX137" fmla="*/ 3278262 w 3469189"/>
              <a:gd name="connsiteY137" fmla="*/ 153873 h 1333121"/>
              <a:gd name="connsiteX138" fmla="*/ 3111841 w 3469189"/>
              <a:gd name="connsiteY138" fmla="*/ 275401 h 1333121"/>
              <a:gd name="connsiteX139" fmla="*/ 3248151 w 3469189"/>
              <a:gd name="connsiteY139" fmla="*/ 395321 h 1333121"/>
              <a:gd name="connsiteX140" fmla="*/ 3295740 w 3469189"/>
              <a:gd name="connsiteY140" fmla="*/ 405535 h 1333121"/>
              <a:gd name="connsiteX141" fmla="*/ 3373441 w 3469189"/>
              <a:gd name="connsiteY141" fmla="*/ 458402 h 1333121"/>
              <a:gd name="connsiteX142" fmla="*/ 3294980 w 3469189"/>
              <a:gd name="connsiteY142" fmla="*/ 510513 h 1333121"/>
              <a:gd name="connsiteX143" fmla="*/ 3199136 w 3469189"/>
              <a:gd name="connsiteY143" fmla="*/ 442703 h 1333121"/>
              <a:gd name="connsiteX144" fmla="*/ 3097688 w 3469189"/>
              <a:gd name="connsiteY144" fmla="*/ 442703 h 1333121"/>
              <a:gd name="connsiteX145" fmla="*/ 3290040 w 3469189"/>
              <a:gd name="connsiteY145" fmla="*/ 579931 h 1333121"/>
              <a:gd name="connsiteX146" fmla="*/ 2747463 w 3469189"/>
              <a:gd name="connsiteY146" fmla="*/ 325052 h 1333121"/>
              <a:gd name="connsiteX147" fmla="*/ 2855276 w 3469189"/>
              <a:gd name="connsiteY147" fmla="*/ 228019 h 1333121"/>
              <a:gd name="connsiteX148" fmla="*/ 2962233 w 3469189"/>
              <a:gd name="connsiteY148" fmla="*/ 325052 h 1333121"/>
              <a:gd name="connsiteX149" fmla="*/ 2747463 w 3469189"/>
              <a:gd name="connsiteY149" fmla="*/ 325052 h 1333121"/>
              <a:gd name="connsiteX150" fmla="*/ 2859170 w 3469189"/>
              <a:gd name="connsiteY150" fmla="*/ 579931 h 1333121"/>
              <a:gd name="connsiteX151" fmla="*/ 3045444 w 3469189"/>
              <a:gd name="connsiteY151" fmla="*/ 463131 h 1333121"/>
              <a:gd name="connsiteX152" fmla="*/ 2945610 w 3469189"/>
              <a:gd name="connsiteY152" fmla="*/ 463131 h 1333121"/>
              <a:gd name="connsiteX153" fmla="*/ 2860785 w 3469189"/>
              <a:gd name="connsiteY153" fmla="*/ 505690 h 1333121"/>
              <a:gd name="connsiteX154" fmla="*/ 2745848 w 3469189"/>
              <a:gd name="connsiteY154" fmla="*/ 393619 h 1333121"/>
              <a:gd name="connsiteX155" fmla="*/ 3056462 w 3469189"/>
              <a:gd name="connsiteY155" fmla="*/ 393619 h 1333121"/>
              <a:gd name="connsiteX156" fmla="*/ 2852806 w 3469189"/>
              <a:gd name="connsiteY156" fmla="*/ 153022 h 1333121"/>
              <a:gd name="connsiteX157" fmla="*/ 2649909 w 3469189"/>
              <a:gd name="connsiteY157" fmla="*/ 367611 h 1333121"/>
              <a:gd name="connsiteX158" fmla="*/ 2859170 w 3469189"/>
              <a:gd name="connsiteY158" fmla="*/ 579931 h 1333121"/>
              <a:gd name="connsiteX159" fmla="*/ 2465536 w 3469189"/>
              <a:gd name="connsiteY159" fmla="*/ 62325 h 1333121"/>
              <a:gd name="connsiteX160" fmla="*/ 2527374 w 3469189"/>
              <a:gd name="connsiteY160" fmla="*/ 123893 h 1333121"/>
              <a:gd name="connsiteX161" fmla="*/ 2589211 w 3469189"/>
              <a:gd name="connsiteY161" fmla="*/ 62325 h 1333121"/>
              <a:gd name="connsiteX162" fmla="*/ 2527374 w 3469189"/>
              <a:gd name="connsiteY162" fmla="*/ 0 h 1333121"/>
              <a:gd name="connsiteX163" fmla="*/ 2465536 w 3469189"/>
              <a:gd name="connsiteY163" fmla="*/ 62325 h 1333121"/>
              <a:gd name="connsiteX164" fmla="*/ 2480639 w 3469189"/>
              <a:gd name="connsiteY164" fmla="*/ 568109 h 1333121"/>
              <a:gd name="connsiteX165" fmla="*/ 2574108 w 3469189"/>
              <a:gd name="connsiteY165" fmla="*/ 568109 h 1333121"/>
              <a:gd name="connsiteX166" fmla="*/ 2574108 w 3469189"/>
              <a:gd name="connsiteY166" fmla="*/ 164938 h 1333121"/>
              <a:gd name="connsiteX167" fmla="*/ 2480639 w 3469189"/>
              <a:gd name="connsiteY167" fmla="*/ 164938 h 1333121"/>
              <a:gd name="connsiteX168" fmla="*/ 2480639 w 3469189"/>
              <a:gd name="connsiteY168" fmla="*/ 568109 h 1333121"/>
              <a:gd name="connsiteX169" fmla="*/ 2183703 w 3469189"/>
              <a:gd name="connsiteY169" fmla="*/ 568109 h 1333121"/>
              <a:gd name="connsiteX170" fmla="*/ 2278027 w 3469189"/>
              <a:gd name="connsiteY170" fmla="*/ 568109 h 1333121"/>
              <a:gd name="connsiteX171" fmla="*/ 2278027 w 3469189"/>
              <a:gd name="connsiteY171" fmla="*/ 385864 h 1333121"/>
              <a:gd name="connsiteX172" fmla="*/ 2347749 w 3469189"/>
              <a:gd name="connsiteY172" fmla="*/ 249393 h 1333121"/>
              <a:gd name="connsiteX173" fmla="*/ 2419846 w 3469189"/>
              <a:gd name="connsiteY173" fmla="*/ 243056 h 1333121"/>
              <a:gd name="connsiteX174" fmla="*/ 2419846 w 3469189"/>
              <a:gd name="connsiteY174" fmla="*/ 153116 h 1333121"/>
              <a:gd name="connsiteX175" fmla="*/ 2275653 w 3469189"/>
              <a:gd name="connsiteY175" fmla="*/ 247785 h 1333121"/>
              <a:gd name="connsiteX176" fmla="*/ 2275653 w 3469189"/>
              <a:gd name="connsiteY176" fmla="*/ 164938 h 1333121"/>
              <a:gd name="connsiteX177" fmla="*/ 2183703 w 3469189"/>
              <a:gd name="connsiteY177" fmla="*/ 164938 h 1333121"/>
              <a:gd name="connsiteX178" fmla="*/ 2183703 w 3469189"/>
              <a:gd name="connsiteY178" fmla="*/ 568109 h 1333121"/>
              <a:gd name="connsiteX179" fmla="*/ 1778195 w 3469189"/>
              <a:gd name="connsiteY179" fmla="*/ 366098 h 1333121"/>
              <a:gd name="connsiteX180" fmla="*/ 1881258 w 3469189"/>
              <a:gd name="connsiteY180" fmla="*/ 228776 h 1333121"/>
              <a:gd name="connsiteX181" fmla="*/ 1987456 w 3469189"/>
              <a:gd name="connsiteY181" fmla="*/ 366098 h 1333121"/>
              <a:gd name="connsiteX182" fmla="*/ 1881258 w 3469189"/>
              <a:gd name="connsiteY182" fmla="*/ 504933 h 1333121"/>
              <a:gd name="connsiteX183" fmla="*/ 1778195 w 3469189"/>
              <a:gd name="connsiteY183" fmla="*/ 366098 h 1333121"/>
              <a:gd name="connsiteX184" fmla="*/ 1862925 w 3469189"/>
              <a:gd name="connsiteY184" fmla="*/ 579931 h 1333121"/>
              <a:gd name="connsiteX185" fmla="*/ 1985746 w 3469189"/>
              <a:gd name="connsiteY185" fmla="*/ 517606 h 1333121"/>
              <a:gd name="connsiteX186" fmla="*/ 1985746 w 3469189"/>
              <a:gd name="connsiteY186" fmla="*/ 568109 h 1333121"/>
              <a:gd name="connsiteX187" fmla="*/ 2080830 w 3469189"/>
              <a:gd name="connsiteY187" fmla="*/ 568109 h 1333121"/>
              <a:gd name="connsiteX188" fmla="*/ 2080830 w 3469189"/>
              <a:gd name="connsiteY188" fmla="*/ 164938 h 1333121"/>
              <a:gd name="connsiteX189" fmla="*/ 1985746 w 3469189"/>
              <a:gd name="connsiteY189" fmla="*/ 164938 h 1333121"/>
              <a:gd name="connsiteX190" fmla="*/ 1985746 w 3469189"/>
              <a:gd name="connsiteY190" fmla="*/ 217048 h 1333121"/>
              <a:gd name="connsiteX191" fmla="*/ 1862925 w 3469189"/>
              <a:gd name="connsiteY191" fmla="*/ 153116 h 1333121"/>
              <a:gd name="connsiteX192" fmla="*/ 1681496 w 3469189"/>
              <a:gd name="connsiteY192" fmla="*/ 366098 h 1333121"/>
              <a:gd name="connsiteX193" fmla="*/ 1862925 w 3469189"/>
              <a:gd name="connsiteY193" fmla="*/ 579931 h 1333121"/>
              <a:gd name="connsiteX194" fmla="*/ 1398049 w 3469189"/>
              <a:gd name="connsiteY194" fmla="*/ 579931 h 1333121"/>
              <a:gd name="connsiteX195" fmla="*/ 1512131 w 3469189"/>
              <a:gd name="connsiteY195" fmla="*/ 518363 h 1333121"/>
              <a:gd name="connsiteX196" fmla="*/ 1512131 w 3469189"/>
              <a:gd name="connsiteY196" fmla="*/ 568109 h 1333121"/>
              <a:gd name="connsiteX197" fmla="*/ 1604840 w 3469189"/>
              <a:gd name="connsiteY197" fmla="*/ 568109 h 1333121"/>
              <a:gd name="connsiteX198" fmla="*/ 1604840 w 3469189"/>
              <a:gd name="connsiteY198" fmla="*/ 164938 h 1333121"/>
              <a:gd name="connsiteX199" fmla="*/ 1510516 w 3469189"/>
              <a:gd name="connsiteY199" fmla="*/ 164938 h 1333121"/>
              <a:gd name="connsiteX200" fmla="*/ 1510516 w 3469189"/>
              <a:gd name="connsiteY200" fmla="*/ 388228 h 1333121"/>
              <a:gd name="connsiteX201" fmla="*/ 1425691 w 3469189"/>
              <a:gd name="connsiteY201" fmla="*/ 502663 h 1333121"/>
              <a:gd name="connsiteX202" fmla="*/ 1357488 w 3469189"/>
              <a:gd name="connsiteY202" fmla="*/ 417452 h 1333121"/>
              <a:gd name="connsiteX203" fmla="*/ 1357488 w 3469189"/>
              <a:gd name="connsiteY203" fmla="*/ 164938 h 1333121"/>
              <a:gd name="connsiteX204" fmla="*/ 1263164 w 3469189"/>
              <a:gd name="connsiteY204" fmla="*/ 164938 h 1333121"/>
              <a:gd name="connsiteX205" fmla="*/ 1263164 w 3469189"/>
              <a:gd name="connsiteY205" fmla="*/ 431543 h 1333121"/>
              <a:gd name="connsiteX206" fmla="*/ 1398049 w 3469189"/>
              <a:gd name="connsiteY206" fmla="*/ 579931 h 1333121"/>
              <a:gd name="connsiteX207" fmla="*/ 1136734 w 3469189"/>
              <a:gd name="connsiteY207" fmla="*/ 572081 h 1333121"/>
              <a:gd name="connsiteX208" fmla="*/ 1196957 w 3469189"/>
              <a:gd name="connsiteY208" fmla="*/ 564137 h 1333121"/>
              <a:gd name="connsiteX209" fmla="*/ 1196957 w 3469189"/>
              <a:gd name="connsiteY209" fmla="*/ 495476 h 1333121"/>
              <a:gd name="connsiteX210" fmla="*/ 1162096 w 3469189"/>
              <a:gd name="connsiteY210" fmla="*/ 499448 h 1333121"/>
              <a:gd name="connsiteX211" fmla="*/ 1108237 w 3469189"/>
              <a:gd name="connsiteY211" fmla="*/ 435515 h 1333121"/>
              <a:gd name="connsiteX212" fmla="*/ 1108237 w 3469189"/>
              <a:gd name="connsiteY212" fmla="*/ 238233 h 1333121"/>
              <a:gd name="connsiteX213" fmla="*/ 1189073 w 3469189"/>
              <a:gd name="connsiteY213" fmla="*/ 238233 h 1333121"/>
              <a:gd name="connsiteX214" fmla="*/ 1189073 w 3469189"/>
              <a:gd name="connsiteY214" fmla="*/ 164843 h 1333121"/>
              <a:gd name="connsiteX215" fmla="*/ 1108237 w 3469189"/>
              <a:gd name="connsiteY215" fmla="*/ 164843 h 1333121"/>
              <a:gd name="connsiteX216" fmla="*/ 1108237 w 3469189"/>
              <a:gd name="connsiteY216" fmla="*/ 46531 h 1333121"/>
              <a:gd name="connsiteX217" fmla="*/ 1016288 w 3469189"/>
              <a:gd name="connsiteY217" fmla="*/ 46531 h 1333121"/>
              <a:gd name="connsiteX218" fmla="*/ 1016288 w 3469189"/>
              <a:gd name="connsiteY218" fmla="*/ 164843 h 1333121"/>
              <a:gd name="connsiteX219" fmla="*/ 947326 w 3469189"/>
              <a:gd name="connsiteY219" fmla="*/ 164843 h 1333121"/>
              <a:gd name="connsiteX220" fmla="*/ 947326 w 3469189"/>
              <a:gd name="connsiteY220" fmla="*/ 238233 h 1333121"/>
              <a:gd name="connsiteX221" fmla="*/ 1016288 w 3469189"/>
              <a:gd name="connsiteY221" fmla="*/ 238233 h 1333121"/>
              <a:gd name="connsiteX222" fmla="*/ 1016288 w 3469189"/>
              <a:gd name="connsiteY222" fmla="*/ 452823 h 1333121"/>
              <a:gd name="connsiteX223" fmla="*/ 1136734 w 3469189"/>
              <a:gd name="connsiteY223" fmla="*/ 572081 h 1333121"/>
              <a:gd name="connsiteX224" fmla="*/ 734360 w 3469189"/>
              <a:gd name="connsiteY224" fmla="*/ 579931 h 1333121"/>
              <a:gd name="connsiteX225" fmla="*/ 919019 w 3469189"/>
              <a:gd name="connsiteY225" fmla="*/ 441095 h 1333121"/>
              <a:gd name="connsiteX226" fmla="*/ 825550 w 3469189"/>
              <a:gd name="connsiteY226" fmla="*/ 441095 h 1333121"/>
              <a:gd name="connsiteX227" fmla="*/ 735975 w 3469189"/>
              <a:gd name="connsiteY227" fmla="*/ 502663 h 1333121"/>
              <a:gd name="connsiteX228" fmla="*/ 632152 w 3469189"/>
              <a:gd name="connsiteY228" fmla="*/ 367706 h 1333121"/>
              <a:gd name="connsiteX229" fmla="*/ 738350 w 3469189"/>
              <a:gd name="connsiteY229" fmla="*/ 231235 h 1333121"/>
              <a:gd name="connsiteX230" fmla="*/ 825550 w 3469189"/>
              <a:gd name="connsiteY230" fmla="*/ 292803 h 1333121"/>
              <a:gd name="connsiteX231" fmla="*/ 918259 w 3469189"/>
              <a:gd name="connsiteY231" fmla="*/ 292803 h 1333121"/>
              <a:gd name="connsiteX232" fmla="*/ 736735 w 3469189"/>
              <a:gd name="connsiteY232" fmla="*/ 153967 h 1333121"/>
              <a:gd name="connsiteX233" fmla="*/ 533079 w 3469189"/>
              <a:gd name="connsiteY233" fmla="*/ 367800 h 1333121"/>
              <a:gd name="connsiteX234" fmla="*/ 734360 w 3469189"/>
              <a:gd name="connsiteY234" fmla="*/ 579931 h 1333121"/>
              <a:gd name="connsiteX235" fmla="*/ 172690 w 3469189"/>
              <a:gd name="connsiteY235" fmla="*/ 370070 h 1333121"/>
              <a:gd name="connsiteX236" fmla="*/ 209926 w 3469189"/>
              <a:gd name="connsiteY236" fmla="*/ 261971 h 1333121"/>
              <a:gd name="connsiteX237" fmla="*/ 259035 w 3469189"/>
              <a:gd name="connsiteY237" fmla="*/ 119164 h 1333121"/>
              <a:gd name="connsiteX238" fmla="*/ 259795 w 3469189"/>
              <a:gd name="connsiteY238" fmla="*/ 119164 h 1333121"/>
              <a:gd name="connsiteX239" fmla="*/ 308904 w 3469189"/>
              <a:gd name="connsiteY239" fmla="*/ 261215 h 1333121"/>
              <a:gd name="connsiteX240" fmla="*/ 346140 w 3469189"/>
              <a:gd name="connsiteY240" fmla="*/ 370070 h 1333121"/>
              <a:gd name="connsiteX241" fmla="*/ 172690 w 3469189"/>
              <a:gd name="connsiteY241" fmla="*/ 370070 h 1333121"/>
              <a:gd name="connsiteX242" fmla="*/ 0 w 3469189"/>
              <a:gd name="connsiteY242" fmla="*/ 568109 h 1333121"/>
              <a:gd name="connsiteX243" fmla="*/ 103823 w 3469189"/>
              <a:gd name="connsiteY243" fmla="*/ 568109 h 1333121"/>
              <a:gd name="connsiteX244" fmla="*/ 143433 w 3469189"/>
              <a:gd name="connsiteY244" fmla="*/ 452917 h 1333121"/>
              <a:gd name="connsiteX245" fmla="*/ 374827 w 3469189"/>
              <a:gd name="connsiteY245" fmla="*/ 452917 h 1333121"/>
              <a:gd name="connsiteX246" fmla="*/ 414437 w 3469189"/>
              <a:gd name="connsiteY246" fmla="*/ 568109 h 1333121"/>
              <a:gd name="connsiteX247" fmla="*/ 520635 w 3469189"/>
              <a:gd name="connsiteY247" fmla="*/ 568109 h 1333121"/>
              <a:gd name="connsiteX248" fmla="*/ 316124 w 3469189"/>
              <a:gd name="connsiteY248" fmla="*/ 15794 h 1333121"/>
              <a:gd name="connsiteX249" fmla="*/ 206791 w 3469189"/>
              <a:gd name="connsiteY249" fmla="*/ 15794 h 1333121"/>
              <a:gd name="connsiteX250" fmla="*/ 0 w 3469189"/>
              <a:gd name="connsiteY250" fmla="*/ 568109 h 1333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3469189" h="1333121">
                <a:moveTo>
                  <a:pt x="3092178" y="1327542"/>
                </a:moveTo>
                <a:cubicBezTo>
                  <a:pt x="3125425" y="1327542"/>
                  <a:pt x="3153161" y="1300683"/>
                  <a:pt x="3153161" y="1266731"/>
                </a:cubicBezTo>
                <a:cubicBezTo>
                  <a:pt x="3153161" y="1233629"/>
                  <a:pt x="3125425" y="1206770"/>
                  <a:pt x="3092178" y="1206770"/>
                </a:cubicBezTo>
                <a:cubicBezTo>
                  <a:pt x="3058837" y="1206770"/>
                  <a:pt x="3031100" y="1233629"/>
                  <a:pt x="3031100" y="1266731"/>
                </a:cubicBezTo>
                <a:cubicBezTo>
                  <a:pt x="3031100" y="1300777"/>
                  <a:pt x="3058837" y="1327542"/>
                  <a:pt x="3092178" y="1327542"/>
                </a:cubicBezTo>
                <a:moveTo>
                  <a:pt x="2665013" y="1078244"/>
                </a:moveTo>
                <a:cubicBezTo>
                  <a:pt x="2673752" y="1021404"/>
                  <a:pt x="2717352" y="981210"/>
                  <a:pt x="2772825" y="981210"/>
                </a:cubicBezTo>
                <a:cubicBezTo>
                  <a:pt x="2833048" y="981210"/>
                  <a:pt x="2871044" y="1019891"/>
                  <a:pt x="2879783" y="1078244"/>
                </a:cubicBezTo>
                <a:lnTo>
                  <a:pt x="2665013" y="1078244"/>
                </a:lnTo>
                <a:close/>
                <a:moveTo>
                  <a:pt x="2776720" y="1333122"/>
                </a:moveTo>
                <a:cubicBezTo>
                  <a:pt x="2876553" y="1333122"/>
                  <a:pt x="2941526" y="1284983"/>
                  <a:pt x="2962993" y="1216322"/>
                </a:cubicBezTo>
                <a:lnTo>
                  <a:pt x="2863160" y="1216322"/>
                </a:lnTo>
                <a:cubicBezTo>
                  <a:pt x="2850526" y="1239966"/>
                  <a:pt x="2824309" y="1258881"/>
                  <a:pt x="2778334" y="1258881"/>
                </a:cubicBezTo>
                <a:cubicBezTo>
                  <a:pt x="2714977" y="1258881"/>
                  <a:pt x="2668147" y="1213863"/>
                  <a:pt x="2663398" y="1146810"/>
                </a:cubicBezTo>
                <a:lnTo>
                  <a:pt x="2974012" y="1146810"/>
                </a:lnTo>
                <a:cubicBezTo>
                  <a:pt x="2972397" y="993789"/>
                  <a:pt x="2891657" y="906213"/>
                  <a:pt x="2770355" y="906213"/>
                </a:cubicBezTo>
                <a:cubicBezTo>
                  <a:pt x="2660168" y="906213"/>
                  <a:pt x="2567459" y="994545"/>
                  <a:pt x="2567459" y="1120802"/>
                </a:cubicBezTo>
                <a:cubicBezTo>
                  <a:pt x="2567554" y="1247910"/>
                  <a:pt x="2647535" y="1333122"/>
                  <a:pt x="2776720" y="1333122"/>
                </a:cubicBezTo>
                <a:moveTo>
                  <a:pt x="2467721" y="1325177"/>
                </a:moveTo>
                <a:cubicBezTo>
                  <a:pt x="2489948" y="1325177"/>
                  <a:pt x="2514455" y="1322056"/>
                  <a:pt x="2527944" y="1317233"/>
                </a:cubicBezTo>
                <a:lnTo>
                  <a:pt x="2527944" y="1248572"/>
                </a:lnTo>
                <a:cubicBezTo>
                  <a:pt x="2514455" y="1250937"/>
                  <a:pt x="2502581" y="1252544"/>
                  <a:pt x="2493082" y="1252544"/>
                </a:cubicBezTo>
                <a:cubicBezTo>
                  <a:pt x="2453472" y="1252544"/>
                  <a:pt x="2439224" y="1230414"/>
                  <a:pt x="2439224" y="1188612"/>
                </a:cubicBezTo>
                <a:lnTo>
                  <a:pt x="2439224" y="991424"/>
                </a:lnTo>
                <a:lnTo>
                  <a:pt x="2520059" y="991424"/>
                </a:lnTo>
                <a:lnTo>
                  <a:pt x="2520059" y="918034"/>
                </a:lnTo>
                <a:lnTo>
                  <a:pt x="2439224" y="918034"/>
                </a:lnTo>
                <a:lnTo>
                  <a:pt x="2439224" y="799722"/>
                </a:lnTo>
                <a:lnTo>
                  <a:pt x="2347274" y="799722"/>
                </a:lnTo>
                <a:lnTo>
                  <a:pt x="2347274" y="918034"/>
                </a:lnTo>
                <a:lnTo>
                  <a:pt x="2278312" y="918034"/>
                </a:lnTo>
                <a:lnTo>
                  <a:pt x="2278312" y="991424"/>
                </a:lnTo>
                <a:lnTo>
                  <a:pt x="2347274" y="991424"/>
                </a:lnTo>
                <a:lnTo>
                  <a:pt x="2347274" y="1206014"/>
                </a:lnTo>
                <a:cubicBezTo>
                  <a:pt x="2347274" y="1295197"/>
                  <a:pt x="2401893" y="1325177"/>
                  <a:pt x="2467721" y="1325177"/>
                </a:cubicBezTo>
                <a:moveTo>
                  <a:pt x="2012058" y="1333122"/>
                </a:moveTo>
                <a:cubicBezTo>
                  <a:pt x="2065157" y="1333122"/>
                  <a:pt x="2104007" y="1311843"/>
                  <a:pt x="2126140" y="1271554"/>
                </a:cubicBezTo>
                <a:lnTo>
                  <a:pt x="2126140" y="1321300"/>
                </a:lnTo>
                <a:lnTo>
                  <a:pt x="2218849" y="1321300"/>
                </a:lnTo>
                <a:lnTo>
                  <a:pt x="2218849" y="918129"/>
                </a:lnTo>
                <a:lnTo>
                  <a:pt x="2124525" y="918129"/>
                </a:lnTo>
                <a:lnTo>
                  <a:pt x="2124525" y="1141419"/>
                </a:lnTo>
                <a:cubicBezTo>
                  <a:pt x="2124525" y="1222659"/>
                  <a:pt x="2081685" y="1255854"/>
                  <a:pt x="2039700" y="1255854"/>
                </a:cubicBezTo>
                <a:cubicBezTo>
                  <a:pt x="1992110" y="1255854"/>
                  <a:pt x="1971593" y="1224267"/>
                  <a:pt x="1971593" y="1170643"/>
                </a:cubicBezTo>
                <a:lnTo>
                  <a:pt x="1971593" y="918129"/>
                </a:lnTo>
                <a:lnTo>
                  <a:pt x="1877269" y="918129"/>
                </a:lnTo>
                <a:lnTo>
                  <a:pt x="1877269" y="1184829"/>
                </a:lnTo>
                <a:cubicBezTo>
                  <a:pt x="1877269" y="1282619"/>
                  <a:pt x="1932742" y="1333122"/>
                  <a:pt x="2012058" y="1333122"/>
                </a:cubicBezTo>
                <a:moveTo>
                  <a:pt x="1749698" y="1325177"/>
                </a:moveTo>
                <a:cubicBezTo>
                  <a:pt x="1771926" y="1325177"/>
                  <a:pt x="1796433" y="1322056"/>
                  <a:pt x="1809921" y="1317233"/>
                </a:cubicBezTo>
                <a:lnTo>
                  <a:pt x="1809921" y="1248572"/>
                </a:lnTo>
                <a:cubicBezTo>
                  <a:pt x="1796433" y="1250937"/>
                  <a:pt x="1784559" y="1252544"/>
                  <a:pt x="1775060" y="1252544"/>
                </a:cubicBezTo>
                <a:cubicBezTo>
                  <a:pt x="1735450" y="1252544"/>
                  <a:pt x="1721201" y="1230414"/>
                  <a:pt x="1721201" y="1188612"/>
                </a:cubicBezTo>
                <a:lnTo>
                  <a:pt x="1721201" y="991424"/>
                </a:lnTo>
                <a:lnTo>
                  <a:pt x="1802037" y="991424"/>
                </a:lnTo>
                <a:lnTo>
                  <a:pt x="1802037" y="918034"/>
                </a:lnTo>
                <a:lnTo>
                  <a:pt x="1721201" y="918034"/>
                </a:lnTo>
                <a:lnTo>
                  <a:pt x="1721201" y="799722"/>
                </a:lnTo>
                <a:lnTo>
                  <a:pt x="1629252" y="799722"/>
                </a:lnTo>
                <a:lnTo>
                  <a:pt x="1629252" y="918034"/>
                </a:lnTo>
                <a:lnTo>
                  <a:pt x="1560290" y="918034"/>
                </a:lnTo>
                <a:lnTo>
                  <a:pt x="1560290" y="991424"/>
                </a:lnTo>
                <a:lnTo>
                  <a:pt x="1629252" y="991424"/>
                </a:lnTo>
                <a:lnTo>
                  <a:pt x="1629252" y="1206014"/>
                </a:lnTo>
                <a:cubicBezTo>
                  <a:pt x="1629252" y="1295197"/>
                  <a:pt x="1683966" y="1325177"/>
                  <a:pt x="1749698" y="1325177"/>
                </a:cubicBezTo>
                <a:moveTo>
                  <a:pt x="1392349" y="815516"/>
                </a:moveTo>
                <a:cubicBezTo>
                  <a:pt x="1392349" y="849468"/>
                  <a:pt x="1420086" y="877084"/>
                  <a:pt x="1454187" y="877084"/>
                </a:cubicBezTo>
                <a:cubicBezTo>
                  <a:pt x="1488288" y="877084"/>
                  <a:pt x="1516025" y="849468"/>
                  <a:pt x="1516025" y="815516"/>
                </a:cubicBezTo>
                <a:cubicBezTo>
                  <a:pt x="1516025" y="780807"/>
                  <a:pt x="1488288" y="753191"/>
                  <a:pt x="1454187" y="753191"/>
                </a:cubicBezTo>
                <a:cubicBezTo>
                  <a:pt x="1420086" y="753191"/>
                  <a:pt x="1392349" y="780712"/>
                  <a:pt x="1392349" y="815516"/>
                </a:cubicBezTo>
                <a:moveTo>
                  <a:pt x="1407358" y="1321205"/>
                </a:moveTo>
                <a:lnTo>
                  <a:pt x="1500827" y="1321205"/>
                </a:lnTo>
                <a:lnTo>
                  <a:pt x="1500827" y="918034"/>
                </a:lnTo>
                <a:lnTo>
                  <a:pt x="1407358" y="918034"/>
                </a:lnTo>
                <a:lnTo>
                  <a:pt x="1407358" y="1321205"/>
                </a:lnTo>
                <a:close/>
                <a:moveTo>
                  <a:pt x="1275798" y="1325177"/>
                </a:moveTo>
                <a:cubicBezTo>
                  <a:pt x="1298025" y="1325177"/>
                  <a:pt x="1322532" y="1322056"/>
                  <a:pt x="1336021" y="1317233"/>
                </a:cubicBezTo>
                <a:lnTo>
                  <a:pt x="1336021" y="1248572"/>
                </a:lnTo>
                <a:cubicBezTo>
                  <a:pt x="1322532" y="1250937"/>
                  <a:pt x="1310659" y="1252544"/>
                  <a:pt x="1301160" y="1252544"/>
                </a:cubicBezTo>
                <a:cubicBezTo>
                  <a:pt x="1261549" y="1252544"/>
                  <a:pt x="1247301" y="1230414"/>
                  <a:pt x="1247301" y="1188612"/>
                </a:cubicBezTo>
                <a:lnTo>
                  <a:pt x="1247301" y="991424"/>
                </a:lnTo>
                <a:lnTo>
                  <a:pt x="1328137" y="991424"/>
                </a:lnTo>
                <a:lnTo>
                  <a:pt x="1328137" y="918034"/>
                </a:lnTo>
                <a:lnTo>
                  <a:pt x="1247301" y="918034"/>
                </a:lnTo>
                <a:lnTo>
                  <a:pt x="1247301" y="799722"/>
                </a:lnTo>
                <a:lnTo>
                  <a:pt x="1155352" y="799722"/>
                </a:lnTo>
                <a:lnTo>
                  <a:pt x="1155352" y="918034"/>
                </a:lnTo>
                <a:lnTo>
                  <a:pt x="1086390" y="918034"/>
                </a:lnTo>
                <a:lnTo>
                  <a:pt x="1086390" y="991424"/>
                </a:lnTo>
                <a:lnTo>
                  <a:pt x="1155352" y="991424"/>
                </a:lnTo>
                <a:lnTo>
                  <a:pt x="1155352" y="1206014"/>
                </a:lnTo>
                <a:cubicBezTo>
                  <a:pt x="1155352" y="1295197"/>
                  <a:pt x="1210065" y="1325177"/>
                  <a:pt x="1275798" y="1325177"/>
                </a:cubicBezTo>
                <a:moveTo>
                  <a:pt x="878839" y="1333122"/>
                </a:moveTo>
                <a:cubicBezTo>
                  <a:pt x="981047" y="1333122"/>
                  <a:pt x="1057988" y="1282619"/>
                  <a:pt x="1057988" y="1202136"/>
                </a:cubicBezTo>
                <a:cubicBezTo>
                  <a:pt x="1057988" y="1131962"/>
                  <a:pt x="999380" y="1100374"/>
                  <a:pt x="909805" y="1080608"/>
                </a:cubicBezTo>
                <a:lnTo>
                  <a:pt x="860696" y="1069543"/>
                </a:lnTo>
                <a:cubicBezTo>
                  <a:pt x="815481" y="1060085"/>
                  <a:pt x="796483" y="1049020"/>
                  <a:pt x="796483" y="1023012"/>
                </a:cubicBezTo>
                <a:cubicBezTo>
                  <a:pt x="796483" y="993789"/>
                  <a:pt x="825835" y="975630"/>
                  <a:pt x="866205" y="975630"/>
                </a:cubicBezTo>
                <a:cubicBezTo>
                  <a:pt x="911420" y="975630"/>
                  <a:pt x="939917" y="994545"/>
                  <a:pt x="949415" y="1026890"/>
                </a:cubicBezTo>
                <a:lnTo>
                  <a:pt x="1043740" y="1026890"/>
                </a:lnTo>
                <a:cubicBezTo>
                  <a:pt x="1034241" y="961444"/>
                  <a:pt x="974778" y="906969"/>
                  <a:pt x="867060" y="906969"/>
                </a:cubicBezTo>
                <a:cubicBezTo>
                  <a:pt x="768841" y="906969"/>
                  <a:pt x="700639" y="957472"/>
                  <a:pt x="700639" y="1028497"/>
                </a:cubicBezTo>
                <a:cubicBezTo>
                  <a:pt x="700639" y="1095551"/>
                  <a:pt x="748989" y="1129503"/>
                  <a:pt x="836948" y="1148418"/>
                </a:cubicBezTo>
                <a:lnTo>
                  <a:pt x="884538" y="1158632"/>
                </a:lnTo>
                <a:cubicBezTo>
                  <a:pt x="941626" y="1170454"/>
                  <a:pt x="962239" y="1183883"/>
                  <a:pt x="962239" y="1211499"/>
                </a:cubicBezTo>
                <a:cubicBezTo>
                  <a:pt x="962239" y="1244600"/>
                  <a:pt x="929753" y="1263610"/>
                  <a:pt x="883778" y="1263610"/>
                </a:cubicBezTo>
                <a:cubicBezTo>
                  <a:pt x="825930" y="1263610"/>
                  <a:pt x="795058" y="1235994"/>
                  <a:pt x="787934" y="1195800"/>
                </a:cubicBezTo>
                <a:lnTo>
                  <a:pt x="686486" y="1195800"/>
                </a:lnTo>
                <a:cubicBezTo>
                  <a:pt x="692565" y="1276282"/>
                  <a:pt x="761527" y="1333122"/>
                  <a:pt x="878839" y="1333122"/>
                </a:cubicBezTo>
                <a:moveTo>
                  <a:pt x="271764" y="1321205"/>
                </a:moveTo>
                <a:lnTo>
                  <a:pt x="366088" y="1321205"/>
                </a:lnTo>
                <a:lnTo>
                  <a:pt x="366088" y="1096402"/>
                </a:lnTo>
                <a:cubicBezTo>
                  <a:pt x="366088" y="1016676"/>
                  <a:pt x="410448" y="983574"/>
                  <a:pt x="457182" y="983574"/>
                </a:cubicBezTo>
                <a:cubicBezTo>
                  <a:pt x="506292" y="983574"/>
                  <a:pt x="523770" y="1016676"/>
                  <a:pt x="523770" y="1060936"/>
                </a:cubicBezTo>
                <a:lnTo>
                  <a:pt x="523770" y="1321300"/>
                </a:lnTo>
                <a:lnTo>
                  <a:pt x="618854" y="1321300"/>
                </a:lnTo>
                <a:lnTo>
                  <a:pt x="618854" y="1053087"/>
                </a:lnTo>
                <a:cubicBezTo>
                  <a:pt x="618854" y="958418"/>
                  <a:pt x="565755" y="906307"/>
                  <a:pt x="484159" y="906307"/>
                </a:cubicBezTo>
                <a:cubicBezTo>
                  <a:pt x="425551" y="906307"/>
                  <a:pt x="385086" y="936287"/>
                  <a:pt x="363713" y="970239"/>
                </a:cubicBezTo>
                <a:lnTo>
                  <a:pt x="363713" y="918129"/>
                </a:lnTo>
                <a:lnTo>
                  <a:pt x="271764" y="918129"/>
                </a:lnTo>
                <a:lnTo>
                  <a:pt x="271764" y="1321205"/>
                </a:lnTo>
                <a:lnTo>
                  <a:pt x="271764" y="1321205"/>
                </a:lnTo>
                <a:close/>
                <a:moveTo>
                  <a:pt x="65732" y="1321205"/>
                </a:moveTo>
                <a:lnTo>
                  <a:pt x="164806" y="1321205"/>
                </a:lnTo>
                <a:lnTo>
                  <a:pt x="164806" y="768890"/>
                </a:lnTo>
                <a:lnTo>
                  <a:pt x="65732" y="768890"/>
                </a:lnTo>
                <a:lnTo>
                  <a:pt x="65732" y="1321205"/>
                </a:lnTo>
                <a:lnTo>
                  <a:pt x="65732" y="1321205"/>
                </a:lnTo>
                <a:close/>
                <a:moveTo>
                  <a:pt x="3290040" y="579931"/>
                </a:moveTo>
                <a:cubicBezTo>
                  <a:pt x="3392249" y="579931"/>
                  <a:pt x="3469190" y="529428"/>
                  <a:pt x="3469190" y="448945"/>
                </a:cubicBezTo>
                <a:cubicBezTo>
                  <a:pt x="3469190" y="378771"/>
                  <a:pt x="3410582" y="347183"/>
                  <a:pt x="3321007" y="327417"/>
                </a:cubicBezTo>
                <a:lnTo>
                  <a:pt x="3271898" y="316352"/>
                </a:lnTo>
                <a:cubicBezTo>
                  <a:pt x="3226683" y="306894"/>
                  <a:pt x="3207685" y="295829"/>
                  <a:pt x="3207685" y="269821"/>
                </a:cubicBezTo>
                <a:cubicBezTo>
                  <a:pt x="3207685" y="240597"/>
                  <a:pt x="3237037" y="222534"/>
                  <a:pt x="3277407" y="222534"/>
                </a:cubicBezTo>
                <a:cubicBezTo>
                  <a:pt x="3322622" y="222534"/>
                  <a:pt x="3351119" y="241449"/>
                  <a:pt x="3360617" y="273793"/>
                </a:cubicBezTo>
                <a:lnTo>
                  <a:pt x="3454942" y="273793"/>
                </a:lnTo>
                <a:cubicBezTo>
                  <a:pt x="3445443" y="208348"/>
                  <a:pt x="3385979" y="153873"/>
                  <a:pt x="3278262" y="153873"/>
                </a:cubicBezTo>
                <a:cubicBezTo>
                  <a:pt x="3179948" y="153873"/>
                  <a:pt x="3111841" y="204375"/>
                  <a:pt x="3111841" y="275401"/>
                </a:cubicBezTo>
                <a:cubicBezTo>
                  <a:pt x="3111841" y="342454"/>
                  <a:pt x="3160191" y="376406"/>
                  <a:pt x="3248151" y="395321"/>
                </a:cubicBezTo>
                <a:lnTo>
                  <a:pt x="3295740" y="405535"/>
                </a:lnTo>
                <a:cubicBezTo>
                  <a:pt x="3352828" y="417357"/>
                  <a:pt x="3373441" y="430787"/>
                  <a:pt x="3373441" y="458402"/>
                </a:cubicBezTo>
                <a:cubicBezTo>
                  <a:pt x="3373441" y="491504"/>
                  <a:pt x="3340955" y="510513"/>
                  <a:pt x="3294980" y="510513"/>
                </a:cubicBezTo>
                <a:cubicBezTo>
                  <a:pt x="3237132" y="510513"/>
                  <a:pt x="3206260" y="482897"/>
                  <a:pt x="3199136" y="442703"/>
                </a:cubicBezTo>
                <a:lnTo>
                  <a:pt x="3097688" y="442703"/>
                </a:lnTo>
                <a:cubicBezTo>
                  <a:pt x="3103862" y="523091"/>
                  <a:pt x="3172729" y="579931"/>
                  <a:pt x="3290040" y="579931"/>
                </a:cubicBezTo>
                <a:moveTo>
                  <a:pt x="2747463" y="325052"/>
                </a:moveTo>
                <a:cubicBezTo>
                  <a:pt x="2756202" y="268213"/>
                  <a:pt x="2799802" y="228019"/>
                  <a:pt x="2855276" y="228019"/>
                </a:cubicBezTo>
                <a:cubicBezTo>
                  <a:pt x="2915499" y="228019"/>
                  <a:pt x="2953494" y="266700"/>
                  <a:pt x="2962233" y="325052"/>
                </a:cubicBezTo>
                <a:lnTo>
                  <a:pt x="2747463" y="325052"/>
                </a:lnTo>
                <a:close/>
                <a:moveTo>
                  <a:pt x="2859170" y="579931"/>
                </a:moveTo>
                <a:cubicBezTo>
                  <a:pt x="2959004" y="579931"/>
                  <a:pt x="3023976" y="531792"/>
                  <a:pt x="3045444" y="463131"/>
                </a:cubicBezTo>
                <a:lnTo>
                  <a:pt x="2945610" y="463131"/>
                </a:lnTo>
                <a:cubicBezTo>
                  <a:pt x="2932977" y="486775"/>
                  <a:pt x="2906760" y="505690"/>
                  <a:pt x="2860785" y="505690"/>
                </a:cubicBezTo>
                <a:cubicBezTo>
                  <a:pt x="2797427" y="505690"/>
                  <a:pt x="2750598" y="460672"/>
                  <a:pt x="2745848" y="393619"/>
                </a:cubicBezTo>
                <a:lnTo>
                  <a:pt x="3056462" y="393619"/>
                </a:lnTo>
                <a:cubicBezTo>
                  <a:pt x="3054848" y="240597"/>
                  <a:pt x="2974012" y="153022"/>
                  <a:pt x="2852806" y="153022"/>
                </a:cubicBezTo>
                <a:cubicBezTo>
                  <a:pt x="2742619" y="153022"/>
                  <a:pt x="2649909" y="241354"/>
                  <a:pt x="2649909" y="367611"/>
                </a:cubicBezTo>
                <a:cubicBezTo>
                  <a:pt x="2650004" y="494719"/>
                  <a:pt x="2729985" y="579931"/>
                  <a:pt x="2859170" y="579931"/>
                </a:cubicBezTo>
                <a:moveTo>
                  <a:pt x="2465536" y="62325"/>
                </a:moveTo>
                <a:cubicBezTo>
                  <a:pt x="2465536" y="96277"/>
                  <a:pt x="2493273" y="123893"/>
                  <a:pt x="2527374" y="123893"/>
                </a:cubicBezTo>
                <a:cubicBezTo>
                  <a:pt x="2561475" y="123893"/>
                  <a:pt x="2589211" y="96277"/>
                  <a:pt x="2589211" y="62325"/>
                </a:cubicBezTo>
                <a:cubicBezTo>
                  <a:pt x="2589211" y="27616"/>
                  <a:pt x="2561475" y="0"/>
                  <a:pt x="2527374" y="0"/>
                </a:cubicBezTo>
                <a:cubicBezTo>
                  <a:pt x="2493273" y="0"/>
                  <a:pt x="2465536" y="27616"/>
                  <a:pt x="2465536" y="62325"/>
                </a:cubicBezTo>
                <a:moveTo>
                  <a:pt x="2480639" y="568109"/>
                </a:moveTo>
                <a:lnTo>
                  <a:pt x="2574108" y="568109"/>
                </a:lnTo>
                <a:lnTo>
                  <a:pt x="2574108" y="164938"/>
                </a:lnTo>
                <a:lnTo>
                  <a:pt x="2480639" y="164938"/>
                </a:lnTo>
                <a:lnTo>
                  <a:pt x="2480639" y="568109"/>
                </a:lnTo>
                <a:close/>
                <a:moveTo>
                  <a:pt x="2183703" y="568109"/>
                </a:moveTo>
                <a:lnTo>
                  <a:pt x="2278027" y="568109"/>
                </a:lnTo>
                <a:lnTo>
                  <a:pt x="2278027" y="385864"/>
                </a:lnTo>
                <a:cubicBezTo>
                  <a:pt x="2278027" y="314082"/>
                  <a:pt x="2298640" y="266700"/>
                  <a:pt x="2347749" y="249393"/>
                </a:cubicBezTo>
                <a:cubicBezTo>
                  <a:pt x="2367602" y="242300"/>
                  <a:pt x="2391349" y="240692"/>
                  <a:pt x="2419846" y="243056"/>
                </a:cubicBezTo>
                <a:lnTo>
                  <a:pt x="2419846" y="153116"/>
                </a:lnTo>
                <a:cubicBezTo>
                  <a:pt x="2349269" y="149144"/>
                  <a:pt x="2301775" y="176003"/>
                  <a:pt x="2275653" y="247785"/>
                </a:cubicBezTo>
                <a:lnTo>
                  <a:pt x="2275653" y="164938"/>
                </a:lnTo>
                <a:lnTo>
                  <a:pt x="2183703" y="164938"/>
                </a:lnTo>
                <a:lnTo>
                  <a:pt x="2183703" y="568109"/>
                </a:lnTo>
                <a:close/>
                <a:moveTo>
                  <a:pt x="1778195" y="366098"/>
                </a:moveTo>
                <a:cubicBezTo>
                  <a:pt x="1778195" y="282494"/>
                  <a:pt x="1814671" y="228776"/>
                  <a:pt x="1881258" y="228776"/>
                </a:cubicBezTo>
                <a:cubicBezTo>
                  <a:pt x="1943856" y="228776"/>
                  <a:pt x="1987456" y="286372"/>
                  <a:pt x="1987456" y="366098"/>
                </a:cubicBezTo>
                <a:cubicBezTo>
                  <a:pt x="1987456" y="446581"/>
                  <a:pt x="1943856" y="504933"/>
                  <a:pt x="1881258" y="504933"/>
                </a:cubicBezTo>
                <a:cubicBezTo>
                  <a:pt x="1814576" y="504933"/>
                  <a:pt x="1778195" y="450553"/>
                  <a:pt x="1778195" y="366098"/>
                </a:cubicBezTo>
                <a:moveTo>
                  <a:pt x="1862925" y="579931"/>
                </a:moveTo>
                <a:cubicBezTo>
                  <a:pt x="1921533" y="579931"/>
                  <a:pt x="1964373" y="553923"/>
                  <a:pt x="1985746" y="517606"/>
                </a:cubicBezTo>
                <a:lnTo>
                  <a:pt x="1985746" y="568109"/>
                </a:lnTo>
                <a:lnTo>
                  <a:pt x="2080830" y="568109"/>
                </a:lnTo>
                <a:lnTo>
                  <a:pt x="2080830" y="164938"/>
                </a:lnTo>
                <a:lnTo>
                  <a:pt x="1985746" y="164938"/>
                </a:lnTo>
                <a:lnTo>
                  <a:pt x="1985746" y="217048"/>
                </a:lnTo>
                <a:cubicBezTo>
                  <a:pt x="1964373" y="180732"/>
                  <a:pt x="1921533" y="153116"/>
                  <a:pt x="1862925" y="153116"/>
                </a:cubicBezTo>
                <a:cubicBezTo>
                  <a:pt x="1759862" y="153116"/>
                  <a:pt x="1681496" y="233599"/>
                  <a:pt x="1681496" y="366098"/>
                </a:cubicBezTo>
                <a:cubicBezTo>
                  <a:pt x="1681496" y="498597"/>
                  <a:pt x="1759957" y="579931"/>
                  <a:pt x="1862925" y="579931"/>
                </a:cubicBezTo>
                <a:moveTo>
                  <a:pt x="1398049" y="579931"/>
                </a:moveTo>
                <a:cubicBezTo>
                  <a:pt x="1451148" y="579931"/>
                  <a:pt x="1489998" y="558651"/>
                  <a:pt x="1512131" y="518363"/>
                </a:cubicBezTo>
                <a:lnTo>
                  <a:pt x="1512131" y="568109"/>
                </a:lnTo>
                <a:lnTo>
                  <a:pt x="1604840" y="568109"/>
                </a:lnTo>
                <a:lnTo>
                  <a:pt x="1604840" y="164938"/>
                </a:lnTo>
                <a:lnTo>
                  <a:pt x="1510516" y="164938"/>
                </a:lnTo>
                <a:lnTo>
                  <a:pt x="1510516" y="388228"/>
                </a:lnTo>
                <a:cubicBezTo>
                  <a:pt x="1510516" y="469468"/>
                  <a:pt x="1467771" y="502663"/>
                  <a:pt x="1425691" y="502663"/>
                </a:cubicBezTo>
                <a:cubicBezTo>
                  <a:pt x="1378101" y="502663"/>
                  <a:pt x="1357488" y="471075"/>
                  <a:pt x="1357488" y="417452"/>
                </a:cubicBezTo>
                <a:lnTo>
                  <a:pt x="1357488" y="164938"/>
                </a:lnTo>
                <a:lnTo>
                  <a:pt x="1263164" y="164938"/>
                </a:lnTo>
                <a:lnTo>
                  <a:pt x="1263164" y="431543"/>
                </a:lnTo>
                <a:cubicBezTo>
                  <a:pt x="1263259" y="529428"/>
                  <a:pt x="1318733" y="579931"/>
                  <a:pt x="1398049" y="579931"/>
                </a:cubicBezTo>
                <a:moveTo>
                  <a:pt x="1136734" y="572081"/>
                </a:moveTo>
                <a:cubicBezTo>
                  <a:pt x="1158961" y="572081"/>
                  <a:pt x="1183468" y="568960"/>
                  <a:pt x="1196957" y="564137"/>
                </a:cubicBezTo>
                <a:lnTo>
                  <a:pt x="1196957" y="495476"/>
                </a:lnTo>
                <a:cubicBezTo>
                  <a:pt x="1183468" y="497840"/>
                  <a:pt x="1171595" y="499448"/>
                  <a:pt x="1162096" y="499448"/>
                </a:cubicBezTo>
                <a:cubicBezTo>
                  <a:pt x="1122486" y="499448"/>
                  <a:pt x="1108237" y="477412"/>
                  <a:pt x="1108237" y="435515"/>
                </a:cubicBezTo>
                <a:lnTo>
                  <a:pt x="1108237" y="238233"/>
                </a:lnTo>
                <a:lnTo>
                  <a:pt x="1189073" y="238233"/>
                </a:lnTo>
                <a:lnTo>
                  <a:pt x="1189073" y="164843"/>
                </a:lnTo>
                <a:lnTo>
                  <a:pt x="1108237" y="164843"/>
                </a:lnTo>
                <a:lnTo>
                  <a:pt x="1108237" y="46531"/>
                </a:lnTo>
                <a:lnTo>
                  <a:pt x="1016288" y="46531"/>
                </a:lnTo>
                <a:lnTo>
                  <a:pt x="1016288" y="164843"/>
                </a:lnTo>
                <a:lnTo>
                  <a:pt x="947326" y="164843"/>
                </a:lnTo>
                <a:lnTo>
                  <a:pt x="947326" y="238233"/>
                </a:lnTo>
                <a:lnTo>
                  <a:pt x="1016288" y="238233"/>
                </a:lnTo>
                <a:lnTo>
                  <a:pt x="1016288" y="452823"/>
                </a:lnTo>
                <a:cubicBezTo>
                  <a:pt x="1016288" y="542101"/>
                  <a:pt x="1070906" y="572081"/>
                  <a:pt x="1136734" y="572081"/>
                </a:cubicBezTo>
                <a:moveTo>
                  <a:pt x="734360" y="579931"/>
                </a:moveTo>
                <a:cubicBezTo>
                  <a:pt x="840558" y="579931"/>
                  <a:pt x="907905" y="515998"/>
                  <a:pt x="919019" y="441095"/>
                </a:cubicBezTo>
                <a:lnTo>
                  <a:pt x="825550" y="441095"/>
                </a:lnTo>
                <a:cubicBezTo>
                  <a:pt x="812821" y="476561"/>
                  <a:pt x="785939" y="502663"/>
                  <a:pt x="735975" y="502663"/>
                </a:cubicBezTo>
                <a:cubicBezTo>
                  <a:pt x="678127" y="502663"/>
                  <a:pt x="632152" y="456133"/>
                  <a:pt x="632152" y="367706"/>
                </a:cubicBezTo>
                <a:cubicBezTo>
                  <a:pt x="632152" y="278522"/>
                  <a:pt x="677367" y="231235"/>
                  <a:pt x="738350" y="231235"/>
                </a:cubicBezTo>
                <a:cubicBezTo>
                  <a:pt x="784325" y="231235"/>
                  <a:pt x="812821" y="256486"/>
                  <a:pt x="825550" y="292803"/>
                </a:cubicBezTo>
                <a:lnTo>
                  <a:pt x="918259" y="292803"/>
                </a:lnTo>
                <a:cubicBezTo>
                  <a:pt x="907145" y="217048"/>
                  <a:pt x="842173" y="153967"/>
                  <a:pt x="736735" y="153967"/>
                </a:cubicBezTo>
                <a:cubicBezTo>
                  <a:pt x="620278" y="153967"/>
                  <a:pt x="533079" y="237571"/>
                  <a:pt x="533079" y="367800"/>
                </a:cubicBezTo>
                <a:cubicBezTo>
                  <a:pt x="533079" y="499448"/>
                  <a:pt x="618664" y="579931"/>
                  <a:pt x="734360" y="579931"/>
                </a:cubicBezTo>
                <a:moveTo>
                  <a:pt x="172690" y="370070"/>
                </a:moveTo>
                <a:lnTo>
                  <a:pt x="209926" y="261971"/>
                </a:lnTo>
                <a:cubicBezTo>
                  <a:pt x="225789" y="220926"/>
                  <a:pt x="240797" y="174395"/>
                  <a:pt x="259035" y="119164"/>
                </a:cubicBezTo>
                <a:lnTo>
                  <a:pt x="259795" y="119164"/>
                </a:lnTo>
                <a:cubicBezTo>
                  <a:pt x="278793" y="174395"/>
                  <a:pt x="294656" y="221777"/>
                  <a:pt x="308904" y="261215"/>
                </a:cubicBezTo>
                <a:lnTo>
                  <a:pt x="346140" y="370070"/>
                </a:lnTo>
                <a:lnTo>
                  <a:pt x="172690" y="370070"/>
                </a:lnTo>
                <a:close/>
                <a:moveTo>
                  <a:pt x="0" y="568109"/>
                </a:moveTo>
                <a:lnTo>
                  <a:pt x="103823" y="568109"/>
                </a:lnTo>
                <a:lnTo>
                  <a:pt x="143433" y="452917"/>
                </a:lnTo>
                <a:lnTo>
                  <a:pt x="374827" y="452917"/>
                </a:lnTo>
                <a:lnTo>
                  <a:pt x="414437" y="568109"/>
                </a:lnTo>
                <a:lnTo>
                  <a:pt x="520635" y="568109"/>
                </a:lnTo>
                <a:lnTo>
                  <a:pt x="316124" y="15794"/>
                </a:lnTo>
                <a:lnTo>
                  <a:pt x="206791" y="15794"/>
                </a:lnTo>
                <a:lnTo>
                  <a:pt x="0" y="568109"/>
                </a:lnTo>
                <a:close/>
              </a:path>
            </a:pathLst>
          </a:custGeom>
          <a:solidFill>
            <a:schemeClr val="bg1"/>
          </a:solidFill>
          <a:ln w="9499" cap="flat">
            <a:noFill/>
            <a:prstDash val="solid"/>
            <a:miter/>
          </a:ln>
        </p:spPr>
        <p:txBody>
          <a:bodyPr rtlCol="0" anchor="ctr"/>
          <a:lstStyle/>
          <a:p>
            <a:endParaRPr lang="en-US"/>
          </a:p>
        </p:txBody>
      </p:sp>
      <p:sp>
        <p:nvSpPr>
          <p:cNvPr id="3" name="Footer Placeholder 4">
            <a:extLst>
              <a:ext uri="{FF2B5EF4-FFF2-40B4-BE49-F238E27FC236}">
                <a16:creationId xmlns:a16="http://schemas.microsoft.com/office/drawing/2014/main" id="{DCF7CA04-A556-4280-7BED-717528D657DE}"/>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1334513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Section Titl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3" y="269601"/>
            <a:ext cx="5781678" cy="886673"/>
          </a:xfrm>
        </p:spPr>
        <p:txBody>
          <a:bodyPr/>
          <a:lstStyle>
            <a:lvl1pPr>
              <a:defRPr sz="4200" b="0" i="0">
                <a:solidFill>
                  <a:schemeClr val="bg1"/>
                </a:solidFill>
                <a:latin typeface="+mj-lt"/>
              </a:defRPr>
            </a:lvl1pPr>
          </a:lstStyle>
          <a:p>
            <a:r>
              <a:rPr lang="en-US"/>
              <a:t>Click to edit Master</a:t>
            </a:r>
            <a:endParaRPr lang="en-GB"/>
          </a:p>
        </p:txBody>
      </p:sp>
      <p:sp>
        <p:nvSpPr>
          <p:cNvPr id="5" name="Graphic 11">
            <a:extLst>
              <a:ext uri="{FF2B5EF4-FFF2-40B4-BE49-F238E27FC236}">
                <a16:creationId xmlns:a16="http://schemas.microsoft.com/office/drawing/2014/main" id="{306EF912-77FF-EC72-7590-3D1604547AA0}"/>
              </a:ext>
            </a:extLst>
          </p:cNvPr>
          <p:cNvSpPr/>
          <p:nvPr userDrawn="1"/>
        </p:nvSpPr>
        <p:spPr>
          <a:xfrm>
            <a:off x="9244208" y="317500"/>
            <a:ext cx="2636642" cy="1008569"/>
          </a:xfrm>
          <a:custGeom>
            <a:avLst/>
            <a:gdLst>
              <a:gd name="connsiteX0" fmla="*/ 4115562 w 4188999"/>
              <a:gd name="connsiteY0" fmla="*/ 1595750 h 1602377"/>
              <a:gd name="connsiteX1" fmla="*/ 4189000 w 4188999"/>
              <a:gd name="connsiteY1" fmla="*/ 1522747 h 1602377"/>
              <a:gd name="connsiteX2" fmla="*/ 4115562 w 4188999"/>
              <a:gd name="connsiteY2" fmla="*/ 1450690 h 1602377"/>
              <a:gd name="connsiteX3" fmla="*/ 4042124 w 4188999"/>
              <a:gd name="connsiteY3" fmla="*/ 1522747 h 1602377"/>
              <a:gd name="connsiteX4" fmla="*/ 4115562 w 4188999"/>
              <a:gd name="connsiteY4" fmla="*/ 1595750 h 1602377"/>
              <a:gd name="connsiteX5" fmla="*/ 3601307 w 4188999"/>
              <a:gd name="connsiteY5" fmla="*/ 1296067 h 1602377"/>
              <a:gd name="connsiteX6" fmla="*/ 3731038 w 4188999"/>
              <a:gd name="connsiteY6" fmla="*/ 1179414 h 1602377"/>
              <a:gd name="connsiteX7" fmla="*/ 3859816 w 4188999"/>
              <a:gd name="connsiteY7" fmla="*/ 1296067 h 1602377"/>
              <a:gd name="connsiteX8" fmla="*/ 3601307 w 4188999"/>
              <a:gd name="connsiteY8" fmla="*/ 1296067 h 1602377"/>
              <a:gd name="connsiteX9" fmla="*/ 3735800 w 4188999"/>
              <a:gd name="connsiteY9" fmla="*/ 1602378 h 1602377"/>
              <a:gd name="connsiteX10" fmla="*/ 3960019 w 4188999"/>
              <a:gd name="connsiteY10" fmla="*/ 1462053 h 1602377"/>
              <a:gd name="connsiteX11" fmla="*/ 3839813 w 4188999"/>
              <a:gd name="connsiteY11" fmla="*/ 1462053 h 1602377"/>
              <a:gd name="connsiteX12" fmla="*/ 3737705 w 4188999"/>
              <a:gd name="connsiteY12" fmla="*/ 1513278 h 1602377"/>
              <a:gd name="connsiteX13" fmla="*/ 3599403 w 4188999"/>
              <a:gd name="connsiteY13" fmla="*/ 1378634 h 1602377"/>
              <a:gd name="connsiteX14" fmla="*/ 3973354 w 4188999"/>
              <a:gd name="connsiteY14" fmla="*/ 1378634 h 1602377"/>
              <a:gd name="connsiteX15" fmla="*/ 3728180 w 4188999"/>
              <a:gd name="connsiteY15" fmla="*/ 1089367 h 1602377"/>
              <a:gd name="connsiteX16" fmla="*/ 3483959 w 4188999"/>
              <a:gd name="connsiteY16" fmla="*/ 1347387 h 1602377"/>
              <a:gd name="connsiteX17" fmla="*/ 3735800 w 4188999"/>
              <a:gd name="connsiteY17" fmla="*/ 1602378 h 1602377"/>
              <a:gd name="connsiteX18" fmla="*/ 3363754 w 4188999"/>
              <a:gd name="connsiteY18" fmla="*/ 1592909 h 1602377"/>
              <a:gd name="connsiteX19" fmla="*/ 3436239 w 4188999"/>
              <a:gd name="connsiteY19" fmla="*/ 1583441 h 1602377"/>
              <a:gd name="connsiteX20" fmla="*/ 3436239 w 4188999"/>
              <a:gd name="connsiteY20" fmla="*/ 1500969 h 1602377"/>
              <a:gd name="connsiteX21" fmla="*/ 3394234 w 4188999"/>
              <a:gd name="connsiteY21" fmla="*/ 1505703 h 1602377"/>
              <a:gd name="connsiteX22" fmla="*/ 3329369 w 4188999"/>
              <a:gd name="connsiteY22" fmla="*/ 1428912 h 1602377"/>
              <a:gd name="connsiteX23" fmla="*/ 3329369 w 4188999"/>
              <a:gd name="connsiteY23" fmla="*/ 1191818 h 1602377"/>
              <a:gd name="connsiteX24" fmla="*/ 3426714 w 4188999"/>
              <a:gd name="connsiteY24" fmla="*/ 1191818 h 1602377"/>
              <a:gd name="connsiteX25" fmla="*/ 3426714 w 4188999"/>
              <a:gd name="connsiteY25" fmla="*/ 1103570 h 1602377"/>
              <a:gd name="connsiteX26" fmla="*/ 3329369 w 4188999"/>
              <a:gd name="connsiteY26" fmla="*/ 1103570 h 1602377"/>
              <a:gd name="connsiteX27" fmla="*/ 3329369 w 4188999"/>
              <a:gd name="connsiteY27" fmla="*/ 961256 h 1602377"/>
              <a:gd name="connsiteX28" fmla="*/ 3218688 w 4188999"/>
              <a:gd name="connsiteY28" fmla="*/ 961256 h 1602377"/>
              <a:gd name="connsiteX29" fmla="*/ 3218688 w 4188999"/>
              <a:gd name="connsiteY29" fmla="*/ 1103570 h 1602377"/>
              <a:gd name="connsiteX30" fmla="*/ 3135725 w 4188999"/>
              <a:gd name="connsiteY30" fmla="*/ 1103570 h 1602377"/>
              <a:gd name="connsiteX31" fmla="*/ 3135725 w 4188999"/>
              <a:gd name="connsiteY31" fmla="*/ 1191818 h 1602377"/>
              <a:gd name="connsiteX32" fmla="*/ 3218688 w 4188999"/>
              <a:gd name="connsiteY32" fmla="*/ 1191818 h 1602377"/>
              <a:gd name="connsiteX33" fmla="*/ 3218688 w 4188999"/>
              <a:gd name="connsiteY33" fmla="*/ 1449743 h 1602377"/>
              <a:gd name="connsiteX34" fmla="*/ 3363754 w 4188999"/>
              <a:gd name="connsiteY34" fmla="*/ 1592909 h 1602377"/>
              <a:gd name="connsiteX35" fmla="*/ 2815209 w 4188999"/>
              <a:gd name="connsiteY35" fmla="*/ 1602378 h 1602377"/>
              <a:gd name="connsiteX36" fmla="*/ 2952560 w 4188999"/>
              <a:gd name="connsiteY36" fmla="*/ 1528428 h 1602377"/>
              <a:gd name="connsiteX37" fmla="*/ 2952560 w 4188999"/>
              <a:gd name="connsiteY37" fmla="*/ 1588175 h 1602377"/>
              <a:gd name="connsiteX38" fmla="*/ 3064193 w 4188999"/>
              <a:gd name="connsiteY38" fmla="*/ 1588175 h 1602377"/>
              <a:gd name="connsiteX39" fmla="*/ 3064193 w 4188999"/>
              <a:gd name="connsiteY39" fmla="*/ 1103570 h 1602377"/>
              <a:gd name="connsiteX40" fmla="*/ 2950655 w 4188999"/>
              <a:gd name="connsiteY40" fmla="*/ 1103570 h 1602377"/>
              <a:gd name="connsiteX41" fmla="*/ 2950655 w 4188999"/>
              <a:gd name="connsiteY41" fmla="*/ 1372006 h 1602377"/>
              <a:gd name="connsiteX42" fmla="*/ 2848547 w 4188999"/>
              <a:gd name="connsiteY42" fmla="*/ 1509490 h 1602377"/>
              <a:gd name="connsiteX43" fmla="*/ 2766536 w 4188999"/>
              <a:gd name="connsiteY43" fmla="*/ 1407040 h 1602377"/>
              <a:gd name="connsiteX44" fmla="*/ 2766536 w 4188999"/>
              <a:gd name="connsiteY44" fmla="*/ 1103570 h 1602377"/>
              <a:gd name="connsiteX45" fmla="*/ 2652998 w 4188999"/>
              <a:gd name="connsiteY45" fmla="*/ 1103570 h 1602377"/>
              <a:gd name="connsiteX46" fmla="*/ 2652998 w 4188999"/>
              <a:gd name="connsiteY46" fmla="*/ 1424178 h 1602377"/>
              <a:gd name="connsiteX47" fmla="*/ 2815209 w 4188999"/>
              <a:gd name="connsiteY47" fmla="*/ 1602378 h 1602377"/>
              <a:gd name="connsiteX48" fmla="*/ 2499360 w 4188999"/>
              <a:gd name="connsiteY48" fmla="*/ 1592909 h 1602377"/>
              <a:gd name="connsiteX49" fmla="*/ 2571845 w 4188999"/>
              <a:gd name="connsiteY49" fmla="*/ 1583441 h 1602377"/>
              <a:gd name="connsiteX50" fmla="*/ 2571845 w 4188999"/>
              <a:gd name="connsiteY50" fmla="*/ 1500969 h 1602377"/>
              <a:gd name="connsiteX51" fmla="*/ 2529840 w 4188999"/>
              <a:gd name="connsiteY51" fmla="*/ 1505703 h 1602377"/>
              <a:gd name="connsiteX52" fmla="*/ 2464975 w 4188999"/>
              <a:gd name="connsiteY52" fmla="*/ 1428912 h 1602377"/>
              <a:gd name="connsiteX53" fmla="*/ 2464975 w 4188999"/>
              <a:gd name="connsiteY53" fmla="*/ 1191818 h 1602377"/>
              <a:gd name="connsiteX54" fmla="*/ 2562320 w 4188999"/>
              <a:gd name="connsiteY54" fmla="*/ 1191818 h 1602377"/>
              <a:gd name="connsiteX55" fmla="*/ 2562320 w 4188999"/>
              <a:gd name="connsiteY55" fmla="*/ 1103570 h 1602377"/>
              <a:gd name="connsiteX56" fmla="*/ 2465070 w 4188999"/>
              <a:gd name="connsiteY56" fmla="*/ 1103570 h 1602377"/>
              <a:gd name="connsiteX57" fmla="*/ 2465070 w 4188999"/>
              <a:gd name="connsiteY57" fmla="*/ 961256 h 1602377"/>
              <a:gd name="connsiteX58" fmla="*/ 2354390 w 4188999"/>
              <a:gd name="connsiteY58" fmla="*/ 961256 h 1602377"/>
              <a:gd name="connsiteX59" fmla="*/ 2354390 w 4188999"/>
              <a:gd name="connsiteY59" fmla="*/ 1103570 h 1602377"/>
              <a:gd name="connsiteX60" fmla="*/ 2271427 w 4188999"/>
              <a:gd name="connsiteY60" fmla="*/ 1103570 h 1602377"/>
              <a:gd name="connsiteX61" fmla="*/ 2271427 w 4188999"/>
              <a:gd name="connsiteY61" fmla="*/ 1191818 h 1602377"/>
              <a:gd name="connsiteX62" fmla="*/ 2354390 w 4188999"/>
              <a:gd name="connsiteY62" fmla="*/ 1191818 h 1602377"/>
              <a:gd name="connsiteX63" fmla="*/ 2354390 w 4188999"/>
              <a:gd name="connsiteY63" fmla="*/ 1449743 h 1602377"/>
              <a:gd name="connsiteX64" fmla="*/ 2499360 w 4188999"/>
              <a:gd name="connsiteY64" fmla="*/ 1592909 h 1602377"/>
              <a:gd name="connsiteX65" fmla="*/ 2069116 w 4188999"/>
              <a:gd name="connsiteY65" fmla="*/ 980194 h 1602377"/>
              <a:gd name="connsiteX66" fmla="*/ 2143506 w 4188999"/>
              <a:gd name="connsiteY66" fmla="*/ 1054144 h 1602377"/>
              <a:gd name="connsiteX67" fmla="*/ 2217896 w 4188999"/>
              <a:gd name="connsiteY67" fmla="*/ 980194 h 1602377"/>
              <a:gd name="connsiteX68" fmla="*/ 2143506 w 4188999"/>
              <a:gd name="connsiteY68" fmla="*/ 905297 h 1602377"/>
              <a:gd name="connsiteX69" fmla="*/ 2069116 w 4188999"/>
              <a:gd name="connsiteY69" fmla="*/ 980194 h 1602377"/>
              <a:gd name="connsiteX70" fmla="*/ 2087213 w 4188999"/>
              <a:gd name="connsiteY70" fmla="*/ 1588175 h 1602377"/>
              <a:gd name="connsiteX71" fmla="*/ 2199799 w 4188999"/>
              <a:gd name="connsiteY71" fmla="*/ 1588175 h 1602377"/>
              <a:gd name="connsiteX72" fmla="*/ 2199799 w 4188999"/>
              <a:gd name="connsiteY72" fmla="*/ 1103570 h 1602377"/>
              <a:gd name="connsiteX73" fmla="*/ 2087213 w 4188999"/>
              <a:gd name="connsiteY73" fmla="*/ 1103570 h 1602377"/>
              <a:gd name="connsiteX74" fmla="*/ 2087213 w 4188999"/>
              <a:gd name="connsiteY74" fmla="*/ 1588175 h 1602377"/>
              <a:gd name="connsiteX75" fmla="*/ 1928908 w 4188999"/>
              <a:gd name="connsiteY75" fmla="*/ 1592909 h 1602377"/>
              <a:gd name="connsiteX76" fmla="*/ 2001393 w 4188999"/>
              <a:gd name="connsiteY76" fmla="*/ 1583441 h 1602377"/>
              <a:gd name="connsiteX77" fmla="*/ 2001393 w 4188999"/>
              <a:gd name="connsiteY77" fmla="*/ 1500969 h 1602377"/>
              <a:gd name="connsiteX78" fmla="*/ 1959388 w 4188999"/>
              <a:gd name="connsiteY78" fmla="*/ 1505703 h 1602377"/>
              <a:gd name="connsiteX79" fmla="*/ 1894523 w 4188999"/>
              <a:gd name="connsiteY79" fmla="*/ 1428912 h 1602377"/>
              <a:gd name="connsiteX80" fmla="*/ 1894523 w 4188999"/>
              <a:gd name="connsiteY80" fmla="*/ 1191818 h 1602377"/>
              <a:gd name="connsiteX81" fmla="*/ 1991868 w 4188999"/>
              <a:gd name="connsiteY81" fmla="*/ 1191818 h 1602377"/>
              <a:gd name="connsiteX82" fmla="*/ 1991868 w 4188999"/>
              <a:gd name="connsiteY82" fmla="*/ 1103570 h 1602377"/>
              <a:gd name="connsiteX83" fmla="*/ 1894523 w 4188999"/>
              <a:gd name="connsiteY83" fmla="*/ 1103570 h 1602377"/>
              <a:gd name="connsiteX84" fmla="*/ 1894523 w 4188999"/>
              <a:gd name="connsiteY84" fmla="*/ 961256 h 1602377"/>
              <a:gd name="connsiteX85" fmla="*/ 1783842 w 4188999"/>
              <a:gd name="connsiteY85" fmla="*/ 961256 h 1602377"/>
              <a:gd name="connsiteX86" fmla="*/ 1783842 w 4188999"/>
              <a:gd name="connsiteY86" fmla="*/ 1103570 h 1602377"/>
              <a:gd name="connsiteX87" fmla="*/ 1700879 w 4188999"/>
              <a:gd name="connsiteY87" fmla="*/ 1103570 h 1602377"/>
              <a:gd name="connsiteX88" fmla="*/ 1700879 w 4188999"/>
              <a:gd name="connsiteY88" fmla="*/ 1191818 h 1602377"/>
              <a:gd name="connsiteX89" fmla="*/ 1783842 w 4188999"/>
              <a:gd name="connsiteY89" fmla="*/ 1191818 h 1602377"/>
              <a:gd name="connsiteX90" fmla="*/ 1783842 w 4188999"/>
              <a:gd name="connsiteY90" fmla="*/ 1449743 h 1602377"/>
              <a:gd name="connsiteX91" fmla="*/ 1928908 w 4188999"/>
              <a:gd name="connsiteY91" fmla="*/ 1592909 h 1602377"/>
              <a:gd name="connsiteX92" fmla="*/ 1450848 w 4188999"/>
              <a:gd name="connsiteY92" fmla="*/ 1602378 h 1602377"/>
              <a:gd name="connsiteX93" fmla="*/ 1666494 w 4188999"/>
              <a:gd name="connsiteY93" fmla="*/ 1444914 h 1602377"/>
              <a:gd name="connsiteX94" fmla="*/ 1488091 w 4188999"/>
              <a:gd name="connsiteY94" fmla="*/ 1298813 h 1602377"/>
              <a:gd name="connsiteX95" fmla="*/ 1428941 w 4188999"/>
              <a:gd name="connsiteY95" fmla="*/ 1285557 h 1602377"/>
              <a:gd name="connsiteX96" fmla="*/ 1351693 w 4188999"/>
              <a:gd name="connsiteY96" fmla="*/ 1229598 h 1602377"/>
              <a:gd name="connsiteX97" fmla="*/ 1435608 w 4188999"/>
              <a:gd name="connsiteY97" fmla="*/ 1172691 h 1602377"/>
              <a:gd name="connsiteX98" fmla="*/ 1535811 w 4188999"/>
              <a:gd name="connsiteY98" fmla="*/ 1234332 h 1602377"/>
              <a:gd name="connsiteX99" fmla="*/ 1649349 w 4188999"/>
              <a:gd name="connsiteY99" fmla="*/ 1234332 h 1602377"/>
              <a:gd name="connsiteX100" fmla="*/ 1436561 w 4188999"/>
              <a:gd name="connsiteY100" fmla="*/ 1090219 h 1602377"/>
              <a:gd name="connsiteX101" fmla="*/ 1236155 w 4188999"/>
              <a:gd name="connsiteY101" fmla="*/ 1236320 h 1602377"/>
              <a:gd name="connsiteX102" fmla="*/ 1400270 w 4188999"/>
              <a:gd name="connsiteY102" fmla="*/ 1380433 h 1602377"/>
              <a:gd name="connsiteX103" fmla="*/ 1457516 w 4188999"/>
              <a:gd name="connsiteY103" fmla="*/ 1392742 h 1602377"/>
              <a:gd name="connsiteX104" fmla="*/ 1551051 w 4188999"/>
              <a:gd name="connsiteY104" fmla="*/ 1456277 h 1602377"/>
              <a:gd name="connsiteX105" fmla="*/ 1456563 w 4188999"/>
              <a:gd name="connsiteY105" fmla="*/ 1518864 h 1602377"/>
              <a:gd name="connsiteX106" fmla="*/ 1341120 w 4188999"/>
              <a:gd name="connsiteY106" fmla="*/ 1437339 h 1602377"/>
              <a:gd name="connsiteX107" fmla="*/ 1219010 w 4188999"/>
              <a:gd name="connsiteY107" fmla="*/ 1437339 h 1602377"/>
              <a:gd name="connsiteX108" fmla="*/ 1450848 w 4188999"/>
              <a:gd name="connsiteY108" fmla="*/ 1602378 h 1602377"/>
              <a:gd name="connsiteX109" fmla="*/ 720090 w 4188999"/>
              <a:gd name="connsiteY109" fmla="*/ 1588175 h 1602377"/>
              <a:gd name="connsiteX110" fmla="*/ 833628 w 4188999"/>
              <a:gd name="connsiteY110" fmla="*/ 1588175 h 1602377"/>
              <a:gd name="connsiteX111" fmla="*/ 833628 w 4188999"/>
              <a:gd name="connsiteY111" fmla="*/ 1317845 h 1602377"/>
              <a:gd name="connsiteX112" fmla="*/ 943356 w 4188999"/>
              <a:gd name="connsiteY112" fmla="*/ 1182254 h 1602377"/>
              <a:gd name="connsiteX113" fmla="*/ 1023461 w 4188999"/>
              <a:gd name="connsiteY113" fmla="*/ 1275236 h 1602377"/>
              <a:gd name="connsiteX114" fmla="*/ 1023461 w 4188999"/>
              <a:gd name="connsiteY114" fmla="*/ 1588175 h 1602377"/>
              <a:gd name="connsiteX115" fmla="*/ 1137952 w 4188999"/>
              <a:gd name="connsiteY115" fmla="*/ 1588175 h 1602377"/>
              <a:gd name="connsiteX116" fmla="*/ 1137952 w 4188999"/>
              <a:gd name="connsiteY116" fmla="*/ 1265673 h 1602377"/>
              <a:gd name="connsiteX117" fmla="*/ 975741 w 4188999"/>
              <a:gd name="connsiteY117" fmla="*/ 1089272 h 1602377"/>
              <a:gd name="connsiteX118" fmla="*/ 830675 w 4188999"/>
              <a:gd name="connsiteY118" fmla="*/ 1166063 h 1602377"/>
              <a:gd name="connsiteX119" fmla="*/ 830675 w 4188999"/>
              <a:gd name="connsiteY119" fmla="*/ 1103475 h 1602377"/>
              <a:gd name="connsiteX120" fmla="*/ 720090 w 4188999"/>
              <a:gd name="connsiteY120" fmla="*/ 1103475 h 1602377"/>
              <a:gd name="connsiteX121" fmla="*/ 720090 w 4188999"/>
              <a:gd name="connsiteY121" fmla="*/ 1588175 h 1602377"/>
              <a:gd name="connsiteX122" fmla="*/ 471964 w 4188999"/>
              <a:gd name="connsiteY122" fmla="*/ 1588175 h 1602377"/>
              <a:gd name="connsiteX123" fmla="*/ 591217 w 4188999"/>
              <a:gd name="connsiteY123" fmla="*/ 1588175 h 1602377"/>
              <a:gd name="connsiteX124" fmla="*/ 591217 w 4188999"/>
              <a:gd name="connsiteY124" fmla="*/ 924329 h 1602377"/>
              <a:gd name="connsiteX125" fmla="*/ 471964 w 4188999"/>
              <a:gd name="connsiteY125" fmla="*/ 924329 h 1602377"/>
              <a:gd name="connsiteX126" fmla="*/ 471964 w 4188999"/>
              <a:gd name="connsiteY126" fmla="*/ 1588175 h 1602377"/>
              <a:gd name="connsiteX127" fmla="*/ 3960971 w 4188999"/>
              <a:gd name="connsiteY127" fmla="*/ 697081 h 1602377"/>
              <a:gd name="connsiteX128" fmla="*/ 4176617 w 4188999"/>
              <a:gd name="connsiteY128" fmla="*/ 539618 h 1602377"/>
              <a:gd name="connsiteX129" fmla="*/ 3998214 w 4188999"/>
              <a:gd name="connsiteY129" fmla="*/ 393517 h 1602377"/>
              <a:gd name="connsiteX130" fmla="*/ 3939064 w 4188999"/>
              <a:gd name="connsiteY130" fmla="*/ 380261 h 1602377"/>
              <a:gd name="connsiteX131" fmla="*/ 3861816 w 4188999"/>
              <a:gd name="connsiteY131" fmla="*/ 324301 h 1602377"/>
              <a:gd name="connsiteX132" fmla="*/ 3945731 w 4188999"/>
              <a:gd name="connsiteY132" fmla="*/ 267394 h 1602377"/>
              <a:gd name="connsiteX133" fmla="*/ 4045934 w 4188999"/>
              <a:gd name="connsiteY133" fmla="*/ 329035 h 1602377"/>
              <a:gd name="connsiteX134" fmla="*/ 4159472 w 4188999"/>
              <a:gd name="connsiteY134" fmla="*/ 329035 h 1602377"/>
              <a:gd name="connsiteX135" fmla="*/ 3946684 w 4188999"/>
              <a:gd name="connsiteY135" fmla="*/ 184923 h 1602377"/>
              <a:gd name="connsiteX136" fmla="*/ 3746278 w 4188999"/>
              <a:gd name="connsiteY136" fmla="*/ 331024 h 1602377"/>
              <a:gd name="connsiteX137" fmla="*/ 3910394 w 4188999"/>
              <a:gd name="connsiteY137" fmla="*/ 475136 h 1602377"/>
              <a:gd name="connsiteX138" fmla="*/ 3967639 w 4188999"/>
              <a:gd name="connsiteY138" fmla="*/ 487446 h 1602377"/>
              <a:gd name="connsiteX139" fmla="*/ 4061174 w 4188999"/>
              <a:gd name="connsiteY139" fmla="*/ 550980 h 1602377"/>
              <a:gd name="connsiteX140" fmla="*/ 3966686 w 4188999"/>
              <a:gd name="connsiteY140" fmla="*/ 613568 h 1602377"/>
              <a:gd name="connsiteX141" fmla="*/ 3851243 w 4188999"/>
              <a:gd name="connsiteY141" fmla="*/ 532043 h 1602377"/>
              <a:gd name="connsiteX142" fmla="*/ 3729133 w 4188999"/>
              <a:gd name="connsiteY142" fmla="*/ 532043 h 1602377"/>
              <a:gd name="connsiteX143" fmla="*/ 3960971 w 4188999"/>
              <a:gd name="connsiteY143" fmla="*/ 697081 h 1602377"/>
              <a:gd name="connsiteX144" fmla="*/ 3307747 w 4188999"/>
              <a:gd name="connsiteY144" fmla="*/ 390771 h 1602377"/>
              <a:gd name="connsiteX145" fmla="*/ 3437478 w 4188999"/>
              <a:gd name="connsiteY145" fmla="*/ 274117 h 1602377"/>
              <a:gd name="connsiteX146" fmla="*/ 3566255 w 4188999"/>
              <a:gd name="connsiteY146" fmla="*/ 390771 h 1602377"/>
              <a:gd name="connsiteX147" fmla="*/ 3307747 w 4188999"/>
              <a:gd name="connsiteY147" fmla="*/ 390771 h 1602377"/>
              <a:gd name="connsiteX148" fmla="*/ 3442240 w 4188999"/>
              <a:gd name="connsiteY148" fmla="*/ 697081 h 1602377"/>
              <a:gd name="connsiteX149" fmla="*/ 3666458 w 4188999"/>
              <a:gd name="connsiteY149" fmla="*/ 556756 h 1602377"/>
              <a:gd name="connsiteX150" fmla="*/ 3546253 w 4188999"/>
              <a:gd name="connsiteY150" fmla="*/ 556756 h 1602377"/>
              <a:gd name="connsiteX151" fmla="*/ 3444145 w 4188999"/>
              <a:gd name="connsiteY151" fmla="*/ 607981 h 1602377"/>
              <a:gd name="connsiteX152" fmla="*/ 3305842 w 4188999"/>
              <a:gd name="connsiteY152" fmla="*/ 473337 h 1602377"/>
              <a:gd name="connsiteX153" fmla="*/ 3679889 w 4188999"/>
              <a:gd name="connsiteY153" fmla="*/ 473337 h 1602377"/>
              <a:gd name="connsiteX154" fmla="*/ 3434715 w 4188999"/>
              <a:gd name="connsiteY154" fmla="*/ 184070 h 1602377"/>
              <a:gd name="connsiteX155" fmla="*/ 3190494 w 4188999"/>
              <a:gd name="connsiteY155" fmla="*/ 441996 h 1602377"/>
              <a:gd name="connsiteX156" fmla="*/ 3442240 w 4188999"/>
              <a:gd name="connsiteY156" fmla="*/ 697081 h 1602377"/>
              <a:gd name="connsiteX157" fmla="*/ 2968371 w 4188999"/>
              <a:gd name="connsiteY157" fmla="*/ 74897 h 1602377"/>
              <a:gd name="connsiteX158" fmla="*/ 3042761 w 4188999"/>
              <a:gd name="connsiteY158" fmla="*/ 148847 h 1602377"/>
              <a:gd name="connsiteX159" fmla="*/ 3117152 w 4188999"/>
              <a:gd name="connsiteY159" fmla="*/ 74897 h 1602377"/>
              <a:gd name="connsiteX160" fmla="*/ 3042761 w 4188999"/>
              <a:gd name="connsiteY160" fmla="*/ 0 h 1602377"/>
              <a:gd name="connsiteX161" fmla="*/ 2968371 w 4188999"/>
              <a:gd name="connsiteY161" fmla="*/ 74897 h 1602377"/>
              <a:gd name="connsiteX162" fmla="*/ 2986469 w 4188999"/>
              <a:gd name="connsiteY162" fmla="*/ 682878 h 1602377"/>
              <a:gd name="connsiteX163" fmla="*/ 3099054 w 4188999"/>
              <a:gd name="connsiteY163" fmla="*/ 682878 h 1602377"/>
              <a:gd name="connsiteX164" fmla="*/ 3099054 w 4188999"/>
              <a:gd name="connsiteY164" fmla="*/ 198179 h 1602377"/>
              <a:gd name="connsiteX165" fmla="*/ 2986469 w 4188999"/>
              <a:gd name="connsiteY165" fmla="*/ 198179 h 1602377"/>
              <a:gd name="connsiteX166" fmla="*/ 2986469 w 4188999"/>
              <a:gd name="connsiteY166" fmla="*/ 682878 h 1602377"/>
              <a:gd name="connsiteX167" fmla="*/ 2628995 w 4188999"/>
              <a:gd name="connsiteY167" fmla="*/ 682878 h 1602377"/>
              <a:gd name="connsiteX168" fmla="*/ 2742533 w 4188999"/>
              <a:gd name="connsiteY168" fmla="*/ 682878 h 1602377"/>
              <a:gd name="connsiteX169" fmla="*/ 2742533 w 4188999"/>
              <a:gd name="connsiteY169" fmla="*/ 463774 h 1602377"/>
              <a:gd name="connsiteX170" fmla="*/ 2826449 w 4188999"/>
              <a:gd name="connsiteY170" fmla="*/ 299682 h 1602377"/>
              <a:gd name="connsiteX171" fmla="*/ 2913316 w 4188999"/>
              <a:gd name="connsiteY171" fmla="*/ 292108 h 1602377"/>
              <a:gd name="connsiteX172" fmla="*/ 2913316 w 4188999"/>
              <a:gd name="connsiteY172" fmla="*/ 183976 h 1602377"/>
              <a:gd name="connsiteX173" fmla="*/ 2739676 w 4188999"/>
              <a:gd name="connsiteY173" fmla="*/ 297789 h 1602377"/>
              <a:gd name="connsiteX174" fmla="*/ 2739676 w 4188999"/>
              <a:gd name="connsiteY174" fmla="*/ 198179 h 1602377"/>
              <a:gd name="connsiteX175" fmla="*/ 2628995 w 4188999"/>
              <a:gd name="connsiteY175" fmla="*/ 198179 h 1602377"/>
              <a:gd name="connsiteX176" fmla="*/ 2628995 w 4188999"/>
              <a:gd name="connsiteY176" fmla="*/ 682878 h 1602377"/>
              <a:gd name="connsiteX177" fmla="*/ 2140744 w 4188999"/>
              <a:gd name="connsiteY177" fmla="*/ 440102 h 1602377"/>
              <a:gd name="connsiteX178" fmla="*/ 2264759 w 4188999"/>
              <a:gd name="connsiteY178" fmla="*/ 275064 h 1602377"/>
              <a:gd name="connsiteX179" fmla="*/ 2392585 w 4188999"/>
              <a:gd name="connsiteY179" fmla="*/ 440102 h 1602377"/>
              <a:gd name="connsiteX180" fmla="*/ 2264759 w 4188999"/>
              <a:gd name="connsiteY180" fmla="*/ 607034 h 1602377"/>
              <a:gd name="connsiteX181" fmla="*/ 2140744 w 4188999"/>
              <a:gd name="connsiteY181" fmla="*/ 440102 h 1602377"/>
              <a:gd name="connsiteX182" fmla="*/ 2242852 w 4188999"/>
              <a:gd name="connsiteY182" fmla="*/ 697081 h 1602377"/>
              <a:gd name="connsiteX183" fmla="*/ 2390775 w 4188999"/>
              <a:gd name="connsiteY183" fmla="*/ 622184 h 1602377"/>
              <a:gd name="connsiteX184" fmla="*/ 2390775 w 4188999"/>
              <a:gd name="connsiteY184" fmla="*/ 682878 h 1602377"/>
              <a:gd name="connsiteX185" fmla="*/ 2505266 w 4188999"/>
              <a:gd name="connsiteY185" fmla="*/ 682878 h 1602377"/>
              <a:gd name="connsiteX186" fmla="*/ 2505266 w 4188999"/>
              <a:gd name="connsiteY186" fmla="*/ 198179 h 1602377"/>
              <a:gd name="connsiteX187" fmla="*/ 2390775 w 4188999"/>
              <a:gd name="connsiteY187" fmla="*/ 198179 h 1602377"/>
              <a:gd name="connsiteX188" fmla="*/ 2390775 w 4188999"/>
              <a:gd name="connsiteY188" fmla="*/ 260766 h 1602377"/>
              <a:gd name="connsiteX189" fmla="*/ 2242852 w 4188999"/>
              <a:gd name="connsiteY189" fmla="*/ 183976 h 1602377"/>
              <a:gd name="connsiteX190" fmla="*/ 2024348 w 4188999"/>
              <a:gd name="connsiteY190" fmla="*/ 440008 h 1602377"/>
              <a:gd name="connsiteX191" fmla="*/ 2242852 w 4188999"/>
              <a:gd name="connsiteY191" fmla="*/ 697081 h 1602377"/>
              <a:gd name="connsiteX192" fmla="*/ 1683068 w 4188999"/>
              <a:gd name="connsiteY192" fmla="*/ 697081 h 1602377"/>
              <a:gd name="connsiteX193" fmla="*/ 1820418 w 4188999"/>
              <a:gd name="connsiteY193" fmla="*/ 623131 h 1602377"/>
              <a:gd name="connsiteX194" fmla="*/ 1820418 w 4188999"/>
              <a:gd name="connsiteY194" fmla="*/ 682878 h 1602377"/>
              <a:gd name="connsiteX195" fmla="*/ 1932051 w 4188999"/>
              <a:gd name="connsiteY195" fmla="*/ 682878 h 1602377"/>
              <a:gd name="connsiteX196" fmla="*/ 1932051 w 4188999"/>
              <a:gd name="connsiteY196" fmla="*/ 198179 h 1602377"/>
              <a:gd name="connsiteX197" fmla="*/ 1818513 w 4188999"/>
              <a:gd name="connsiteY197" fmla="*/ 198179 h 1602377"/>
              <a:gd name="connsiteX198" fmla="*/ 1818513 w 4188999"/>
              <a:gd name="connsiteY198" fmla="*/ 466615 h 1602377"/>
              <a:gd name="connsiteX199" fmla="*/ 1716405 w 4188999"/>
              <a:gd name="connsiteY199" fmla="*/ 604099 h 1602377"/>
              <a:gd name="connsiteX200" fmla="*/ 1634395 w 4188999"/>
              <a:gd name="connsiteY200" fmla="*/ 501649 h 1602377"/>
              <a:gd name="connsiteX201" fmla="*/ 1634395 w 4188999"/>
              <a:gd name="connsiteY201" fmla="*/ 198179 h 1602377"/>
              <a:gd name="connsiteX202" fmla="*/ 1520857 w 4188999"/>
              <a:gd name="connsiteY202" fmla="*/ 198179 h 1602377"/>
              <a:gd name="connsiteX203" fmla="*/ 1520857 w 4188999"/>
              <a:gd name="connsiteY203" fmla="*/ 518787 h 1602377"/>
              <a:gd name="connsiteX204" fmla="*/ 1683068 w 4188999"/>
              <a:gd name="connsiteY204" fmla="*/ 697081 h 1602377"/>
              <a:gd name="connsiteX205" fmla="*/ 1368552 w 4188999"/>
              <a:gd name="connsiteY205" fmla="*/ 687613 h 1602377"/>
              <a:gd name="connsiteX206" fmla="*/ 1441037 w 4188999"/>
              <a:gd name="connsiteY206" fmla="*/ 678144 h 1602377"/>
              <a:gd name="connsiteX207" fmla="*/ 1441037 w 4188999"/>
              <a:gd name="connsiteY207" fmla="*/ 595577 h 1602377"/>
              <a:gd name="connsiteX208" fmla="*/ 1399032 w 4188999"/>
              <a:gd name="connsiteY208" fmla="*/ 600312 h 1602377"/>
              <a:gd name="connsiteX209" fmla="*/ 1334167 w 4188999"/>
              <a:gd name="connsiteY209" fmla="*/ 523521 h 1602377"/>
              <a:gd name="connsiteX210" fmla="*/ 1334167 w 4188999"/>
              <a:gd name="connsiteY210" fmla="*/ 286426 h 1602377"/>
              <a:gd name="connsiteX211" fmla="*/ 1431512 w 4188999"/>
              <a:gd name="connsiteY211" fmla="*/ 286426 h 1602377"/>
              <a:gd name="connsiteX212" fmla="*/ 1431512 w 4188999"/>
              <a:gd name="connsiteY212" fmla="*/ 198179 h 1602377"/>
              <a:gd name="connsiteX213" fmla="*/ 1334167 w 4188999"/>
              <a:gd name="connsiteY213" fmla="*/ 198179 h 1602377"/>
              <a:gd name="connsiteX214" fmla="*/ 1334167 w 4188999"/>
              <a:gd name="connsiteY214" fmla="*/ 55960 h 1602377"/>
              <a:gd name="connsiteX215" fmla="*/ 1223486 w 4188999"/>
              <a:gd name="connsiteY215" fmla="*/ 55960 h 1602377"/>
              <a:gd name="connsiteX216" fmla="*/ 1223486 w 4188999"/>
              <a:gd name="connsiteY216" fmla="*/ 198179 h 1602377"/>
              <a:gd name="connsiteX217" fmla="*/ 1140524 w 4188999"/>
              <a:gd name="connsiteY217" fmla="*/ 198179 h 1602377"/>
              <a:gd name="connsiteX218" fmla="*/ 1140524 w 4188999"/>
              <a:gd name="connsiteY218" fmla="*/ 286426 h 1602377"/>
              <a:gd name="connsiteX219" fmla="*/ 1223486 w 4188999"/>
              <a:gd name="connsiteY219" fmla="*/ 286426 h 1602377"/>
              <a:gd name="connsiteX220" fmla="*/ 1223486 w 4188999"/>
              <a:gd name="connsiteY220" fmla="*/ 544352 h 1602377"/>
              <a:gd name="connsiteX221" fmla="*/ 1368552 w 4188999"/>
              <a:gd name="connsiteY221" fmla="*/ 687613 h 1602377"/>
              <a:gd name="connsiteX222" fmla="*/ 884111 w 4188999"/>
              <a:gd name="connsiteY222" fmla="*/ 697081 h 1602377"/>
              <a:gd name="connsiteX223" fmla="*/ 1106424 w 4188999"/>
              <a:gd name="connsiteY223" fmla="*/ 530149 h 1602377"/>
              <a:gd name="connsiteX224" fmla="*/ 993838 w 4188999"/>
              <a:gd name="connsiteY224" fmla="*/ 530149 h 1602377"/>
              <a:gd name="connsiteX225" fmla="*/ 886015 w 4188999"/>
              <a:gd name="connsiteY225" fmla="*/ 604099 h 1602377"/>
              <a:gd name="connsiteX226" fmla="*/ 761048 w 4188999"/>
              <a:gd name="connsiteY226" fmla="*/ 441901 h 1602377"/>
              <a:gd name="connsiteX227" fmla="*/ 888873 w 4188999"/>
              <a:gd name="connsiteY227" fmla="*/ 277810 h 1602377"/>
              <a:gd name="connsiteX228" fmla="*/ 993838 w 4188999"/>
              <a:gd name="connsiteY228" fmla="*/ 351760 h 1602377"/>
              <a:gd name="connsiteX229" fmla="*/ 1105472 w 4188999"/>
              <a:gd name="connsiteY229" fmla="*/ 351760 h 1602377"/>
              <a:gd name="connsiteX230" fmla="*/ 886968 w 4188999"/>
              <a:gd name="connsiteY230" fmla="*/ 184828 h 1602377"/>
              <a:gd name="connsiteX231" fmla="*/ 641795 w 4188999"/>
              <a:gd name="connsiteY231" fmla="*/ 441807 h 1602377"/>
              <a:gd name="connsiteX232" fmla="*/ 884111 w 4188999"/>
              <a:gd name="connsiteY232" fmla="*/ 697081 h 1602377"/>
              <a:gd name="connsiteX233" fmla="*/ 208026 w 4188999"/>
              <a:gd name="connsiteY233" fmla="*/ 444837 h 1602377"/>
              <a:gd name="connsiteX234" fmla="*/ 252889 w 4188999"/>
              <a:gd name="connsiteY234" fmla="*/ 314927 h 1602377"/>
              <a:gd name="connsiteX235" fmla="*/ 312039 w 4188999"/>
              <a:gd name="connsiteY235" fmla="*/ 143261 h 1602377"/>
              <a:gd name="connsiteX236" fmla="*/ 312992 w 4188999"/>
              <a:gd name="connsiteY236" fmla="*/ 143261 h 1602377"/>
              <a:gd name="connsiteX237" fmla="*/ 372142 w 4188999"/>
              <a:gd name="connsiteY237" fmla="*/ 313980 h 1602377"/>
              <a:gd name="connsiteX238" fmla="*/ 417005 w 4188999"/>
              <a:gd name="connsiteY238" fmla="*/ 444837 h 1602377"/>
              <a:gd name="connsiteX239" fmla="*/ 208026 w 4188999"/>
              <a:gd name="connsiteY239" fmla="*/ 444837 h 1602377"/>
              <a:gd name="connsiteX240" fmla="*/ 0 w 4188999"/>
              <a:gd name="connsiteY240" fmla="*/ 682878 h 1602377"/>
              <a:gd name="connsiteX241" fmla="*/ 124968 w 4188999"/>
              <a:gd name="connsiteY241" fmla="*/ 682878 h 1602377"/>
              <a:gd name="connsiteX242" fmla="*/ 172688 w 4188999"/>
              <a:gd name="connsiteY242" fmla="*/ 544447 h 1602377"/>
              <a:gd name="connsiteX243" fmla="*/ 451295 w 4188999"/>
              <a:gd name="connsiteY243" fmla="*/ 544447 h 1602377"/>
              <a:gd name="connsiteX244" fmla="*/ 499015 w 4188999"/>
              <a:gd name="connsiteY244" fmla="*/ 682878 h 1602377"/>
              <a:gd name="connsiteX245" fmla="*/ 626840 w 4188999"/>
              <a:gd name="connsiteY245" fmla="*/ 682878 h 1602377"/>
              <a:gd name="connsiteX246" fmla="*/ 380714 w 4188999"/>
              <a:gd name="connsiteY246" fmla="*/ 18937 h 1602377"/>
              <a:gd name="connsiteX247" fmla="*/ 248984 w 4188999"/>
              <a:gd name="connsiteY247" fmla="*/ 18937 h 1602377"/>
              <a:gd name="connsiteX248" fmla="*/ 0 w 4188999"/>
              <a:gd name="connsiteY248" fmla="*/ 682878 h 1602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Lst>
            <a:rect l="l" t="t" r="r" b="b"/>
            <a:pathLst>
              <a:path w="4188999" h="1602377">
                <a:moveTo>
                  <a:pt x="4115562" y="1595750"/>
                </a:moveTo>
                <a:cubicBezTo>
                  <a:pt x="4155662" y="1595750"/>
                  <a:pt x="4189000" y="1563462"/>
                  <a:pt x="4189000" y="1522747"/>
                </a:cubicBezTo>
                <a:cubicBezTo>
                  <a:pt x="4189000" y="1482884"/>
                  <a:pt x="4155567" y="1450690"/>
                  <a:pt x="4115562" y="1450690"/>
                </a:cubicBezTo>
                <a:cubicBezTo>
                  <a:pt x="4075462" y="1450690"/>
                  <a:pt x="4042124" y="1482978"/>
                  <a:pt x="4042124" y="1522747"/>
                </a:cubicBezTo>
                <a:cubicBezTo>
                  <a:pt x="4042124" y="1563556"/>
                  <a:pt x="4075462" y="1595750"/>
                  <a:pt x="4115562" y="1595750"/>
                </a:cubicBezTo>
                <a:moveTo>
                  <a:pt x="3601307" y="1296067"/>
                </a:moveTo>
                <a:cubicBezTo>
                  <a:pt x="3611785" y="1227798"/>
                  <a:pt x="3664268" y="1179414"/>
                  <a:pt x="3731038" y="1179414"/>
                </a:cubicBezTo>
                <a:cubicBezTo>
                  <a:pt x="3803523" y="1179414"/>
                  <a:pt x="3849338" y="1225905"/>
                  <a:pt x="3859816" y="1296067"/>
                </a:cubicBezTo>
                <a:lnTo>
                  <a:pt x="3601307" y="1296067"/>
                </a:lnTo>
                <a:close/>
                <a:moveTo>
                  <a:pt x="3735800" y="1602378"/>
                </a:moveTo>
                <a:cubicBezTo>
                  <a:pt x="3856006" y="1602378"/>
                  <a:pt x="3934206" y="1544524"/>
                  <a:pt x="3960019" y="1462053"/>
                </a:cubicBezTo>
                <a:lnTo>
                  <a:pt x="3839813" y="1462053"/>
                </a:lnTo>
                <a:cubicBezTo>
                  <a:pt x="3824573" y="1490459"/>
                  <a:pt x="3793046" y="1513278"/>
                  <a:pt x="3737705" y="1513278"/>
                </a:cubicBezTo>
                <a:cubicBezTo>
                  <a:pt x="3661410" y="1513278"/>
                  <a:pt x="3605117" y="1459212"/>
                  <a:pt x="3599403" y="1378634"/>
                </a:cubicBezTo>
                <a:lnTo>
                  <a:pt x="3973354" y="1378634"/>
                </a:lnTo>
                <a:cubicBezTo>
                  <a:pt x="3971449" y="1194658"/>
                  <a:pt x="3874103" y="1089367"/>
                  <a:pt x="3728180" y="1089367"/>
                </a:cubicBezTo>
                <a:cubicBezTo>
                  <a:pt x="3595592" y="1089367"/>
                  <a:pt x="3483959" y="1195605"/>
                  <a:pt x="3483959" y="1347387"/>
                </a:cubicBezTo>
                <a:cubicBezTo>
                  <a:pt x="3483959" y="1500022"/>
                  <a:pt x="3580353" y="1602378"/>
                  <a:pt x="3735800" y="1602378"/>
                </a:cubicBezTo>
                <a:moveTo>
                  <a:pt x="3363754" y="1592909"/>
                </a:moveTo>
                <a:cubicBezTo>
                  <a:pt x="3390424" y="1592909"/>
                  <a:pt x="3420047" y="1589122"/>
                  <a:pt x="3436239" y="1583441"/>
                </a:cubicBezTo>
                <a:lnTo>
                  <a:pt x="3436239" y="1500969"/>
                </a:lnTo>
                <a:cubicBezTo>
                  <a:pt x="3420047" y="1503809"/>
                  <a:pt x="3405664" y="1505703"/>
                  <a:pt x="3394234" y="1505703"/>
                </a:cubicBezTo>
                <a:cubicBezTo>
                  <a:pt x="3346514" y="1505703"/>
                  <a:pt x="3329369" y="1479191"/>
                  <a:pt x="3329369" y="1428912"/>
                </a:cubicBezTo>
                <a:lnTo>
                  <a:pt x="3329369" y="1191818"/>
                </a:lnTo>
                <a:lnTo>
                  <a:pt x="3426714" y="1191818"/>
                </a:lnTo>
                <a:lnTo>
                  <a:pt x="3426714" y="1103570"/>
                </a:lnTo>
                <a:lnTo>
                  <a:pt x="3329369" y="1103570"/>
                </a:lnTo>
                <a:lnTo>
                  <a:pt x="3329369" y="961256"/>
                </a:lnTo>
                <a:lnTo>
                  <a:pt x="3218688" y="961256"/>
                </a:lnTo>
                <a:lnTo>
                  <a:pt x="3218688" y="1103570"/>
                </a:lnTo>
                <a:lnTo>
                  <a:pt x="3135725" y="1103570"/>
                </a:lnTo>
                <a:lnTo>
                  <a:pt x="3135725" y="1191818"/>
                </a:lnTo>
                <a:lnTo>
                  <a:pt x="3218688" y="1191818"/>
                </a:lnTo>
                <a:lnTo>
                  <a:pt x="3218688" y="1449743"/>
                </a:lnTo>
                <a:cubicBezTo>
                  <a:pt x="3218688" y="1556928"/>
                  <a:pt x="3284601" y="1592909"/>
                  <a:pt x="3363754" y="1592909"/>
                </a:cubicBezTo>
                <a:moveTo>
                  <a:pt x="2815209" y="1602378"/>
                </a:moveTo>
                <a:cubicBezTo>
                  <a:pt x="2879122" y="1602378"/>
                  <a:pt x="2925890" y="1576813"/>
                  <a:pt x="2952560" y="1528428"/>
                </a:cubicBezTo>
                <a:lnTo>
                  <a:pt x="2952560" y="1588175"/>
                </a:lnTo>
                <a:lnTo>
                  <a:pt x="3064193" y="1588175"/>
                </a:lnTo>
                <a:lnTo>
                  <a:pt x="3064193" y="1103570"/>
                </a:lnTo>
                <a:lnTo>
                  <a:pt x="2950655" y="1103570"/>
                </a:lnTo>
                <a:lnTo>
                  <a:pt x="2950655" y="1372006"/>
                </a:lnTo>
                <a:cubicBezTo>
                  <a:pt x="2950655" y="1469722"/>
                  <a:pt x="2899124" y="1509490"/>
                  <a:pt x="2848547" y="1509490"/>
                </a:cubicBezTo>
                <a:cubicBezTo>
                  <a:pt x="2791301" y="1509490"/>
                  <a:pt x="2766536" y="1471521"/>
                  <a:pt x="2766536" y="1407040"/>
                </a:cubicBezTo>
                <a:lnTo>
                  <a:pt x="2766536" y="1103570"/>
                </a:lnTo>
                <a:lnTo>
                  <a:pt x="2652998" y="1103570"/>
                </a:lnTo>
                <a:lnTo>
                  <a:pt x="2652998" y="1424178"/>
                </a:lnTo>
                <a:cubicBezTo>
                  <a:pt x="2652998" y="1541684"/>
                  <a:pt x="2719769" y="1602378"/>
                  <a:pt x="2815209" y="1602378"/>
                </a:cubicBezTo>
                <a:moveTo>
                  <a:pt x="2499360" y="1592909"/>
                </a:moveTo>
                <a:cubicBezTo>
                  <a:pt x="2526030" y="1592909"/>
                  <a:pt x="2555653" y="1589122"/>
                  <a:pt x="2571845" y="1583441"/>
                </a:cubicBezTo>
                <a:lnTo>
                  <a:pt x="2571845" y="1500969"/>
                </a:lnTo>
                <a:cubicBezTo>
                  <a:pt x="2555653" y="1503809"/>
                  <a:pt x="2541270" y="1505703"/>
                  <a:pt x="2529840" y="1505703"/>
                </a:cubicBezTo>
                <a:cubicBezTo>
                  <a:pt x="2482120" y="1505703"/>
                  <a:pt x="2464975" y="1479191"/>
                  <a:pt x="2464975" y="1428912"/>
                </a:cubicBezTo>
                <a:lnTo>
                  <a:pt x="2464975" y="1191818"/>
                </a:lnTo>
                <a:lnTo>
                  <a:pt x="2562320" y="1191818"/>
                </a:lnTo>
                <a:lnTo>
                  <a:pt x="2562320" y="1103570"/>
                </a:lnTo>
                <a:lnTo>
                  <a:pt x="2465070" y="1103570"/>
                </a:lnTo>
                <a:lnTo>
                  <a:pt x="2465070" y="961256"/>
                </a:lnTo>
                <a:lnTo>
                  <a:pt x="2354390" y="961256"/>
                </a:lnTo>
                <a:lnTo>
                  <a:pt x="2354390" y="1103570"/>
                </a:lnTo>
                <a:lnTo>
                  <a:pt x="2271427" y="1103570"/>
                </a:lnTo>
                <a:lnTo>
                  <a:pt x="2271427" y="1191818"/>
                </a:lnTo>
                <a:lnTo>
                  <a:pt x="2354390" y="1191818"/>
                </a:lnTo>
                <a:lnTo>
                  <a:pt x="2354390" y="1449743"/>
                </a:lnTo>
                <a:cubicBezTo>
                  <a:pt x="2354390" y="1556928"/>
                  <a:pt x="2420207" y="1592909"/>
                  <a:pt x="2499360" y="1592909"/>
                </a:cubicBezTo>
                <a:moveTo>
                  <a:pt x="2069116" y="980194"/>
                </a:moveTo>
                <a:cubicBezTo>
                  <a:pt x="2069116" y="1021003"/>
                  <a:pt x="2102549" y="1054144"/>
                  <a:pt x="2143506" y="1054144"/>
                </a:cubicBezTo>
                <a:cubicBezTo>
                  <a:pt x="2184559" y="1054144"/>
                  <a:pt x="2217896" y="1020909"/>
                  <a:pt x="2217896" y="980194"/>
                </a:cubicBezTo>
                <a:cubicBezTo>
                  <a:pt x="2217896" y="938437"/>
                  <a:pt x="2184464" y="905297"/>
                  <a:pt x="2143506" y="905297"/>
                </a:cubicBezTo>
                <a:cubicBezTo>
                  <a:pt x="2102549" y="905297"/>
                  <a:pt x="2069116" y="938532"/>
                  <a:pt x="2069116" y="980194"/>
                </a:cubicBezTo>
                <a:moveTo>
                  <a:pt x="2087213" y="1588175"/>
                </a:moveTo>
                <a:lnTo>
                  <a:pt x="2199799" y="1588175"/>
                </a:lnTo>
                <a:lnTo>
                  <a:pt x="2199799" y="1103570"/>
                </a:lnTo>
                <a:lnTo>
                  <a:pt x="2087213" y="1103570"/>
                </a:lnTo>
                <a:lnTo>
                  <a:pt x="2087213" y="1588175"/>
                </a:lnTo>
                <a:close/>
                <a:moveTo>
                  <a:pt x="1928908" y="1592909"/>
                </a:moveTo>
                <a:cubicBezTo>
                  <a:pt x="1955578" y="1592909"/>
                  <a:pt x="1985201" y="1589122"/>
                  <a:pt x="2001393" y="1583441"/>
                </a:cubicBezTo>
                <a:lnTo>
                  <a:pt x="2001393" y="1500969"/>
                </a:lnTo>
                <a:cubicBezTo>
                  <a:pt x="1985201" y="1503809"/>
                  <a:pt x="1970818" y="1505703"/>
                  <a:pt x="1959388" y="1505703"/>
                </a:cubicBezTo>
                <a:cubicBezTo>
                  <a:pt x="1911668" y="1505703"/>
                  <a:pt x="1894523" y="1479191"/>
                  <a:pt x="1894523" y="1428912"/>
                </a:cubicBezTo>
                <a:lnTo>
                  <a:pt x="1894523" y="1191818"/>
                </a:lnTo>
                <a:lnTo>
                  <a:pt x="1991868" y="1191818"/>
                </a:lnTo>
                <a:lnTo>
                  <a:pt x="1991868" y="1103570"/>
                </a:lnTo>
                <a:lnTo>
                  <a:pt x="1894523" y="1103570"/>
                </a:lnTo>
                <a:lnTo>
                  <a:pt x="1894523" y="961256"/>
                </a:lnTo>
                <a:lnTo>
                  <a:pt x="1783842" y="961256"/>
                </a:lnTo>
                <a:lnTo>
                  <a:pt x="1783842" y="1103570"/>
                </a:lnTo>
                <a:lnTo>
                  <a:pt x="1700879" y="1103570"/>
                </a:lnTo>
                <a:lnTo>
                  <a:pt x="1700879" y="1191818"/>
                </a:lnTo>
                <a:lnTo>
                  <a:pt x="1783842" y="1191818"/>
                </a:lnTo>
                <a:lnTo>
                  <a:pt x="1783842" y="1449743"/>
                </a:lnTo>
                <a:cubicBezTo>
                  <a:pt x="1783842" y="1556928"/>
                  <a:pt x="1849660" y="1592909"/>
                  <a:pt x="1928908" y="1592909"/>
                </a:cubicBezTo>
                <a:moveTo>
                  <a:pt x="1450848" y="1602378"/>
                </a:moveTo>
                <a:cubicBezTo>
                  <a:pt x="1573911" y="1602378"/>
                  <a:pt x="1666494" y="1541684"/>
                  <a:pt x="1666494" y="1444914"/>
                </a:cubicBezTo>
                <a:cubicBezTo>
                  <a:pt x="1666494" y="1360549"/>
                  <a:pt x="1595914" y="1322579"/>
                  <a:pt x="1488091" y="1298813"/>
                </a:cubicBezTo>
                <a:lnTo>
                  <a:pt x="1428941" y="1285557"/>
                </a:lnTo>
                <a:cubicBezTo>
                  <a:pt x="1374553" y="1274195"/>
                  <a:pt x="1351693" y="1260939"/>
                  <a:pt x="1351693" y="1229598"/>
                </a:cubicBezTo>
                <a:cubicBezTo>
                  <a:pt x="1351693" y="1194469"/>
                  <a:pt x="1387031" y="1172691"/>
                  <a:pt x="1435608" y="1172691"/>
                </a:cubicBezTo>
                <a:cubicBezTo>
                  <a:pt x="1489996" y="1172691"/>
                  <a:pt x="1524381" y="1195416"/>
                  <a:pt x="1535811" y="1234332"/>
                </a:cubicBezTo>
                <a:lnTo>
                  <a:pt x="1649349" y="1234332"/>
                </a:lnTo>
                <a:cubicBezTo>
                  <a:pt x="1637919" y="1155647"/>
                  <a:pt x="1566386" y="1090219"/>
                  <a:pt x="1436561" y="1090219"/>
                </a:cubicBezTo>
                <a:cubicBezTo>
                  <a:pt x="1318260" y="1090219"/>
                  <a:pt x="1236155" y="1150913"/>
                  <a:pt x="1236155" y="1236320"/>
                </a:cubicBezTo>
                <a:cubicBezTo>
                  <a:pt x="1236155" y="1316898"/>
                  <a:pt x="1294352" y="1357708"/>
                  <a:pt x="1400270" y="1380433"/>
                </a:cubicBezTo>
                <a:lnTo>
                  <a:pt x="1457516" y="1392742"/>
                </a:lnTo>
                <a:cubicBezTo>
                  <a:pt x="1526191" y="1406945"/>
                  <a:pt x="1551051" y="1423137"/>
                  <a:pt x="1551051" y="1456277"/>
                </a:cubicBezTo>
                <a:cubicBezTo>
                  <a:pt x="1551051" y="1496140"/>
                  <a:pt x="1511903" y="1518864"/>
                  <a:pt x="1456563" y="1518864"/>
                </a:cubicBezTo>
                <a:cubicBezTo>
                  <a:pt x="1386935" y="1518864"/>
                  <a:pt x="1349693" y="1485629"/>
                  <a:pt x="1341120" y="1437339"/>
                </a:cubicBezTo>
                <a:lnTo>
                  <a:pt x="1219010" y="1437339"/>
                </a:lnTo>
                <a:cubicBezTo>
                  <a:pt x="1226630" y="1534109"/>
                  <a:pt x="1309688" y="1602378"/>
                  <a:pt x="1450848" y="1602378"/>
                </a:cubicBezTo>
                <a:moveTo>
                  <a:pt x="720090" y="1588175"/>
                </a:moveTo>
                <a:lnTo>
                  <a:pt x="833628" y="1588175"/>
                </a:lnTo>
                <a:lnTo>
                  <a:pt x="833628" y="1317845"/>
                </a:lnTo>
                <a:cubicBezTo>
                  <a:pt x="833628" y="1222023"/>
                  <a:pt x="887063" y="1182254"/>
                  <a:pt x="943356" y="1182254"/>
                </a:cubicBezTo>
                <a:cubicBezTo>
                  <a:pt x="1002506" y="1182254"/>
                  <a:pt x="1023461" y="1222117"/>
                  <a:pt x="1023461" y="1275236"/>
                </a:cubicBezTo>
                <a:lnTo>
                  <a:pt x="1023461" y="1588175"/>
                </a:lnTo>
                <a:lnTo>
                  <a:pt x="1137952" y="1588175"/>
                </a:lnTo>
                <a:lnTo>
                  <a:pt x="1137952" y="1265673"/>
                </a:lnTo>
                <a:cubicBezTo>
                  <a:pt x="1137952" y="1151860"/>
                  <a:pt x="1074039" y="1089272"/>
                  <a:pt x="975741" y="1089272"/>
                </a:cubicBezTo>
                <a:cubicBezTo>
                  <a:pt x="905161" y="1089272"/>
                  <a:pt x="856488" y="1125348"/>
                  <a:pt x="830675" y="1166063"/>
                </a:cubicBezTo>
                <a:lnTo>
                  <a:pt x="830675" y="1103475"/>
                </a:lnTo>
                <a:lnTo>
                  <a:pt x="720090" y="1103475"/>
                </a:lnTo>
                <a:lnTo>
                  <a:pt x="720090" y="1588175"/>
                </a:lnTo>
                <a:close/>
                <a:moveTo>
                  <a:pt x="471964" y="1588175"/>
                </a:moveTo>
                <a:lnTo>
                  <a:pt x="591217" y="1588175"/>
                </a:lnTo>
                <a:lnTo>
                  <a:pt x="591217" y="924329"/>
                </a:lnTo>
                <a:lnTo>
                  <a:pt x="471964" y="924329"/>
                </a:lnTo>
                <a:lnTo>
                  <a:pt x="471964" y="1588175"/>
                </a:lnTo>
                <a:close/>
                <a:moveTo>
                  <a:pt x="3960971" y="697081"/>
                </a:moveTo>
                <a:cubicBezTo>
                  <a:pt x="4084034" y="697081"/>
                  <a:pt x="4176617" y="636387"/>
                  <a:pt x="4176617" y="539618"/>
                </a:cubicBezTo>
                <a:cubicBezTo>
                  <a:pt x="4176617" y="455157"/>
                  <a:pt x="4106037" y="417283"/>
                  <a:pt x="3998214" y="393517"/>
                </a:cubicBezTo>
                <a:lnTo>
                  <a:pt x="3939064" y="380261"/>
                </a:lnTo>
                <a:cubicBezTo>
                  <a:pt x="3884676" y="368898"/>
                  <a:pt x="3861816" y="355642"/>
                  <a:pt x="3861816" y="324301"/>
                </a:cubicBezTo>
                <a:cubicBezTo>
                  <a:pt x="3861816" y="289172"/>
                  <a:pt x="3897154" y="267394"/>
                  <a:pt x="3945731" y="267394"/>
                </a:cubicBezTo>
                <a:cubicBezTo>
                  <a:pt x="4000119" y="267394"/>
                  <a:pt x="4034504" y="290119"/>
                  <a:pt x="4045934" y="329035"/>
                </a:cubicBezTo>
                <a:lnTo>
                  <a:pt x="4159472" y="329035"/>
                </a:lnTo>
                <a:cubicBezTo>
                  <a:pt x="4148042" y="250351"/>
                  <a:pt x="4076510" y="184923"/>
                  <a:pt x="3946684" y="184923"/>
                </a:cubicBezTo>
                <a:cubicBezTo>
                  <a:pt x="3828383" y="184923"/>
                  <a:pt x="3746278" y="245617"/>
                  <a:pt x="3746278" y="331024"/>
                </a:cubicBezTo>
                <a:cubicBezTo>
                  <a:pt x="3746278" y="411602"/>
                  <a:pt x="3804476" y="452412"/>
                  <a:pt x="3910394" y="475136"/>
                </a:cubicBezTo>
                <a:lnTo>
                  <a:pt x="3967639" y="487446"/>
                </a:lnTo>
                <a:cubicBezTo>
                  <a:pt x="4036314" y="501649"/>
                  <a:pt x="4061174" y="517840"/>
                  <a:pt x="4061174" y="550980"/>
                </a:cubicBezTo>
                <a:cubicBezTo>
                  <a:pt x="4061174" y="590843"/>
                  <a:pt x="4022027" y="613568"/>
                  <a:pt x="3966686" y="613568"/>
                </a:cubicBezTo>
                <a:cubicBezTo>
                  <a:pt x="3897059" y="613568"/>
                  <a:pt x="3859816" y="580333"/>
                  <a:pt x="3851243" y="532043"/>
                </a:cubicBezTo>
                <a:lnTo>
                  <a:pt x="3729133" y="532043"/>
                </a:lnTo>
                <a:cubicBezTo>
                  <a:pt x="3736848" y="628812"/>
                  <a:pt x="3819811" y="697081"/>
                  <a:pt x="3960971" y="697081"/>
                </a:cubicBezTo>
                <a:moveTo>
                  <a:pt x="3307747" y="390771"/>
                </a:moveTo>
                <a:cubicBezTo>
                  <a:pt x="3318224" y="322502"/>
                  <a:pt x="3370707" y="274117"/>
                  <a:pt x="3437478" y="274117"/>
                </a:cubicBezTo>
                <a:cubicBezTo>
                  <a:pt x="3509963" y="274117"/>
                  <a:pt x="3555778" y="320608"/>
                  <a:pt x="3566255" y="390771"/>
                </a:cubicBezTo>
                <a:lnTo>
                  <a:pt x="3307747" y="390771"/>
                </a:lnTo>
                <a:close/>
                <a:moveTo>
                  <a:pt x="3442240" y="697081"/>
                </a:moveTo>
                <a:cubicBezTo>
                  <a:pt x="3562445" y="697081"/>
                  <a:pt x="3640646" y="639228"/>
                  <a:pt x="3666458" y="556756"/>
                </a:cubicBezTo>
                <a:lnTo>
                  <a:pt x="3546253" y="556756"/>
                </a:lnTo>
                <a:cubicBezTo>
                  <a:pt x="3531013" y="585257"/>
                  <a:pt x="3499485" y="607981"/>
                  <a:pt x="3444145" y="607981"/>
                </a:cubicBezTo>
                <a:cubicBezTo>
                  <a:pt x="3367849" y="607981"/>
                  <a:pt x="3311557" y="553915"/>
                  <a:pt x="3305842" y="473337"/>
                </a:cubicBezTo>
                <a:lnTo>
                  <a:pt x="3679889" y="473337"/>
                </a:lnTo>
                <a:cubicBezTo>
                  <a:pt x="3677984" y="289362"/>
                  <a:pt x="3580638" y="184070"/>
                  <a:pt x="3434715" y="184070"/>
                </a:cubicBezTo>
                <a:cubicBezTo>
                  <a:pt x="3302127" y="184070"/>
                  <a:pt x="3190494" y="290308"/>
                  <a:pt x="3190494" y="441996"/>
                </a:cubicBezTo>
                <a:cubicBezTo>
                  <a:pt x="3190399" y="594631"/>
                  <a:pt x="3286792" y="697081"/>
                  <a:pt x="3442240" y="697081"/>
                </a:cubicBezTo>
                <a:moveTo>
                  <a:pt x="2968371" y="74897"/>
                </a:moveTo>
                <a:cubicBezTo>
                  <a:pt x="2968371" y="115707"/>
                  <a:pt x="3001804" y="148847"/>
                  <a:pt x="3042761" y="148847"/>
                </a:cubicBezTo>
                <a:cubicBezTo>
                  <a:pt x="3083814" y="148847"/>
                  <a:pt x="3117152" y="115612"/>
                  <a:pt x="3117152" y="74897"/>
                </a:cubicBezTo>
                <a:cubicBezTo>
                  <a:pt x="3117152" y="33140"/>
                  <a:pt x="3083719" y="0"/>
                  <a:pt x="3042761" y="0"/>
                </a:cubicBezTo>
                <a:cubicBezTo>
                  <a:pt x="3001804" y="0"/>
                  <a:pt x="2968371" y="33235"/>
                  <a:pt x="2968371" y="74897"/>
                </a:cubicBezTo>
                <a:moveTo>
                  <a:pt x="2986469" y="682878"/>
                </a:moveTo>
                <a:lnTo>
                  <a:pt x="3099054" y="682878"/>
                </a:lnTo>
                <a:lnTo>
                  <a:pt x="3099054" y="198179"/>
                </a:lnTo>
                <a:lnTo>
                  <a:pt x="2986469" y="198179"/>
                </a:lnTo>
                <a:lnTo>
                  <a:pt x="2986469" y="682878"/>
                </a:lnTo>
                <a:close/>
                <a:moveTo>
                  <a:pt x="2628995" y="682878"/>
                </a:moveTo>
                <a:lnTo>
                  <a:pt x="2742533" y="682878"/>
                </a:lnTo>
                <a:lnTo>
                  <a:pt x="2742533" y="463774"/>
                </a:lnTo>
                <a:cubicBezTo>
                  <a:pt x="2742533" y="377420"/>
                  <a:pt x="2767298" y="320513"/>
                  <a:pt x="2826449" y="299682"/>
                </a:cubicBezTo>
                <a:cubicBezTo>
                  <a:pt x="2850261" y="291161"/>
                  <a:pt x="2878931" y="289267"/>
                  <a:pt x="2913316" y="292108"/>
                </a:cubicBezTo>
                <a:lnTo>
                  <a:pt x="2913316" y="183976"/>
                </a:lnTo>
                <a:cubicBezTo>
                  <a:pt x="2828354" y="179241"/>
                  <a:pt x="2771204" y="211435"/>
                  <a:pt x="2739676" y="297789"/>
                </a:cubicBezTo>
                <a:lnTo>
                  <a:pt x="2739676" y="198179"/>
                </a:lnTo>
                <a:lnTo>
                  <a:pt x="2628995" y="198179"/>
                </a:lnTo>
                <a:lnTo>
                  <a:pt x="2628995" y="682878"/>
                </a:lnTo>
                <a:close/>
                <a:moveTo>
                  <a:pt x="2140744" y="440102"/>
                </a:moveTo>
                <a:cubicBezTo>
                  <a:pt x="2140744" y="339545"/>
                  <a:pt x="2184654" y="275064"/>
                  <a:pt x="2264759" y="275064"/>
                </a:cubicBezTo>
                <a:cubicBezTo>
                  <a:pt x="2340102" y="275064"/>
                  <a:pt x="2392585" y="344280"/>
                  <a:pt x="2392585" y="440102"/>
                </a:cubicBezTo>
                <a:cubicBezTo>
                  <a:pt x="2392585" y="536872"/>
                  <a:pt x="2340102" y="607034"/>
                  <a:pt x="2264759" y="607034"/>
                </a:cubicBezTo>
                <a:cubicBezTo>
                  <a:pt x="2184654" y="607034"/>
                  <a:pt x="2140744" y="541511"/>
                  <a:pt x="2140744" y="440102"/>
                </a:cubicBezTo>
                <a:moveTo>
                  <a:pt x="2242852" y="697081"/>
                </a:moveTo>
                <a:cubicBezTo>
                  <a:pt x="2313432" y="697081"/>
                  <a:pt x="2364962" y="665740"/>
                  <a:pt x="2390775" y="622184"/>
                </a:cubicBezTo>
                <a:lnTo>
                  <a:pt x="2390775" y="682878"/>
                </a:lnTo>
                <a:lnTo>
                  <a:pt x="2505266" y="682878"/>
                </a:lnTo>
                <a:lnTo>
                  <a:pt x="2505266" y="198179"/>
                </a:lnTo>
                <a:lnTo>
                  <a:pt x="2390775" y="198179"/>
                </a:lnTo>
                <a:lnTo>
                  <a:pt x="2390775" y="260766"/>
                </a:lnTo>
                <a:cubicBezTo>
                  <a:pt x="2365058" y="217116"/>
                  <a:pt x="2313527" y="183976"/>
                  <a:pt x="2242852" y="183976"/>
                </a:cubicBezTo>
                <a:cubicBezTo>
                  <a:pt x="2118836" y="183976"/>
                  <a:pt x="2024348" y="280745"/>
                  <a:pt x="2024348" y="440008"/>
                </a:cubicBezTo>
                <a:cubicBezTo>
                  <a:pt x="2024348" y="599270"/>
                  <a:pt x="2118836" y="697081"/>
                  <a:pt x="2242852" y="697081"/>
                </a:cubicBezTo>
                <a:moveTo>
                  <a:pt x="1683068" y="697081"/>
                </a:moveTo>
                <a:cubicBezTo>
                  <a:pt x="1746980" y="697081"/>
                  <a:pt x="1793748" y="671516"/>
                  <a:pt x="1820418" y="623131"/>
                </a:cubicBezTo>
                <a:lnTo>
                  <a:pt x="1820418" y="682878"/>
                </a:lnTo>
                <a:lnTo>
                  <a:pt x="1932051" y="682878"/>
                </a:lnTo>
                <a:lnTo>
                  <a:pt x="1932051" y="198179"/>
                </a:lnTo>
                <a:lnTo>
                  <a:pt x="1818513" y="198179"/>
                </a:lnTo>
                <a:lnTo>
                  <a:pt x="1818513" y="466615"/>
                </a:lnTo>
                <a:cubicBezTo>
                  <a:pt x="1818513" y="564331"/>
                  <a:pt x="1766983" y="604099"/>
                  <a:pt x="1716405" y="604099"/>
                </a:cubicBezTo>
                <a:cubicBezTo>
                  <a:pt x="1659160" y="604099"/>
                  <a:pt x="1634395" y="566130"/>
                  <a:pt x="1634395" y="501649"/>
                </a:cubicBezTo>
                <a:lnTo>
                  <a:pt x="1634395" y="198179"/>
                </a:lnTo>
                <a:lnTo>
                  <a:pt x="1520857" y="198179"/>
                </a:lnTo>
                <a:lnTo>
                  <a:pt x="1520857" y="518787"/>
                </a:lnTo>
                <a:cubicBezTo>
                  <a:pt x="1520952" y="636387"/>
                  <a:pt x="1587722" y="697081"/>
                  <a:pt x="1683068" y="697081"/>
                </a:cubicBezTo>
                <a:moveTo>
                  <a:pt x="1368552" y="687613"/>
                </a:moveTo>
                <a:cubicBezTo>
                  <a:pt x="1395222" y="687613"/>
                  <a:pt x="1424845" y="683825"/>
                  <a:pt x="1441037" y="678144"/>
                </a:cubicBezTo>
                <a:lnTo>
                  <a:pt x="1441037" y="595577"/>
                </a:lnTo>
                <a:cubicBezTo>
                  <a:pt x="1424845" y="598418"/>
                  <a:pt x="1410462" y="600312"/>
                  <a:pt x="1399032" y="600312"/>
                </a:cubicBezTo>
                <a:cubicBezTo>
                  <a:pt x="1351312" y="600312"/>
                  <a:pt x="1334167" y="573800"/>
                  <a:pt x="1334167" y="523521"/>
                </a:cubicBezTo>
                <a:lnTo>
                  <a:pt x="1334167" y="286426"/>
                </a:lnTo>
                <a:lnTo>
                  <a:pt x="1431512" y="286426"/>
                </a:lnTo>
                <a:lnTo>
                  <a:pt x="1431512" y="198179"/>
                </a:lnTo>
                <a:lnTo>
                  <a:pt x="1334167" y="198179"/>
                </a:lnTo>
                <a:lnTo>
                  <a:pt x="1334167" y="55960"/>
                </a:lnTo>
                <a:lnTo>
                  <a:pt x="1223486" y="55960"/>
                </a:lnTo>
                <a:lnTo>
                  <a:pt x="1223486" y="198179"/>
                </a:lnTo>
                <a:lnTo>
                  <a:pt x="1140524" y="198179"/>
                </a:lnTo>
                <a:lnTo>
                  <a:pt x="1140524" y="286426"/>
                </a:lnTo>
                <a:lnTo>
                  <a:pt x="1223486" y="286426"/>
                </a:lnTo>
                <a:lnTo>
                  <a:pt x="1223486" y="544352"/>
                </a:lnTo>
                <a:cubicBezTo>
                  <a:pt x="1223486" y="651537"/>
                  <a:pt x="1289399" y="687613"/>
                  <a:pt x="1368552" y="687613"/>
                </a:cubicBezTo>
                <a:moveTo>
                  <a:pt x="884111" y="697081"/>
                </a:moveTo>
                <a:cubicBezTo>
                  <a:pt x="1011936" y="697081"/>
                  <a:pt x="1093089" y="620291"/>
                  <a:pt x="1106424" y="530149"/>
                </a:cubicBezTo>
                <a:lnTo>
                  <a:pt x="993838" y="530149"/>
                </a:lnTo>
                <a:cubicBezTo>
                  <a:pt x="978599" y="572853"/>
                  <a:pt x="946118" y="604099"/>
                  <a:pt x="886015" y="604099"/>
                </a:cubicBezTo>
                <a:cubicBezTo>
                  <a:pt x="816388" y="604099"/>
                  <a:pt x="761048" y="548140"/>
                  <a:pt x="761048" y="441901"/>
                </a:cubicBezTo>
                <a:cubicBezTo>
                  <a:pt x="761048" y="334716"/>
                  <a:pt x="815435" y="277810"/>
                  <a:pt x="888873" y="277810"/>
                </a:cubicBezTo>
                <a:cubicBezTo>
                  <a:pt x="944213" y="277810"/>
                  <a:pt x="978599" y="308204"/>
                  <a:pt x="993838" y="351760"/>
                </a:cubicBezTo>
                <a:lnTo>
                  <a:pt x="1105472" y="351760"/>
                </a:lnTo>
                <a:cubicBezTo>
                  <a:pt x="1092137" y="260672"/>
                  <a:pt x="1013841" y="184828"/>
                  <a:pt x="886968" y="184828"/>
                </a:cubicBezTo>
                <a:cubicBezTo>
                  <a:pt x="746760" y="184828"/>
                  <a:pt x="641795" y="285385"/>
                  <a:pt x="641795" y="441807"/>
                </a:cubicBezTo>
                <a:cubicBezTo>
                  <a:pt x="641795" y="600312"/>
                  <a:pt x="744855" y="697081"/>
                  <a:pt x="884111" y="697081"/>
                </a:cubicBezTo>
                <a:moveTo>
                  <a:pt x="208026" y="444837"/>
                </a:moveTo>
                <a:lnTo>
                  <a:pt x="252889" y="314927"/>
                </a:lnTo>
                <a:cubicBezTo>
                  <a:pt x="271939" y="265595"/>
                  <a:pt x="290132" y="209636"/>
                  <a:pt x="312039" y="143261"/>
                </a:cubicBezTo>
                <a:lnTo>
                  <a:pt x="312992" y="143261"/>
                </a:lnTo>
                <a:cubicBezTo>
                  <a:pt x="335851" y="209636"/>
                  <a:pt x="354997" y="266542"/>
                  <a:pt x="372142" y="313980"/>
                </a:cubicBezTo>
                <a:lnTo>
                  <a:pt x="417005" y="444837"/>
                </a:lnTo>
                <a:lnTo>
                  <a:pt x="208026" y="444837"/>
                </a:lnTo>
                <a:close/>
                <a:moveTo>
                  <a:pt x="0" y="682878"/>
                </a:moveTo>
                <a:lnTo>
                  <a:pt x="124968" y="682878"/>
                </a:lnTo>
                <a:lnTo>
                  <a:pt x="172688" y="544447"/>
                </a:lnTo>
                <a:lnTo>
                  <a:pt x="451295" y="544447"/>
                </a:lnTo>
                <a:lnTo>
                  <a:pt x="499015" y="682878"/>
                </a:lnTo>
                <a:lnTo>
                  <a:pt x="626840" y="682878"/>
                </a:lnTo>
                <a:lnTo>
                  <a:pt x="380714" y="18937"/>
                </a:lnTo>
                <a:lnTo>
                  <a:pt x="248984" y="18937"/>
                </a:lnTo>
                <a:lnTo>
                  <a:pt x="0" y="682878"/>
                </a:lnTo>
                <a:close/>
              </a:path>
            </a:pathLst>
          </a:custGeom>
          <a:solidFill>
            <a:schemeClr val="bg1"/>
          </a:solid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94FD21CF-524B-AB1F-E0AC-5C7A5BCD6430}"/>
              </a:ext>
            </a:extLst>
          </p:cNvPr>
          <p:cNvSpPr/>
          <p:nvPr userDrawn="1"/>
        </p:nvSpPr>
        <p:spPr>
          <a:xfrm>
            <a:off x="8188346" y="2855934"/>
            <a:ext cx="3692504" cy="3692504"/>
          </a:xfrm>
          <a:custGeom>
            <a:avLst/>
            <a:gdLst>
              <a:gd name="connsiteX0" fmla="*/ 1027937 w 2055876"/>
              <a:gd name="connsiteY0" fmla="*/ 436911 h 2055876"/>
              <a:gd name="connsiteX1" fmla="*/ 436911 w 2055876"/>
              <a:gd name="connsiteY1" fmla="*/ 1027937 h 2055876"/>
              <a:gd name="connsiteX2" fmla="*/ 1027937 w 2055876"/>
              <a:gd name="connsiteY2" fmla="*/ 1619059 h 2055876"/>
              <a:gd name="connsiteX3" fmla="*/ 1618964 w 2055876"/>
              <a:gd name="connsiteY3" fmla="*/ 1027937 h 2055876"/>
              <a:gd name="connsiteX4" fmla="*/ 1027937 w 2055876"/>
              <a:gd name="connsiteY4" fmla="*/ 436911 h 2055876"/>
              <a:gd name="connsiteX5" fmla="*/ 1027938 w 2055876"/>
              <a:gd name="connsiteY5" fmla="*/ 0 h 2055876"/>
              <a:gd name="connsiteX6" fmla="*/ 2055876 w 2055876"/>
              <a:gd name="connsiteY6" fmla="*/ 1027938 h 2055876"/>
              <a:gd name="connsiteX7" fmla="*/ 2055876 w 2055876"/>
              <a:gd name="connsiteY7" fmla="*/ 2055876 h 2055876"/>
              <a:gd name="connsiteX8" fmla="*/ 1027938 w 2055876"/>
              <a:gd name="connsiteY8" fmla="*/ 2055876 h 2055876"/>
              <a:gd name="connsiteX9" fmla="*/ 0 w 2055876"/>
              <a:gd name="connsiteY9" fmla="*/ 1027938 h 2055876"/>
              <a:gd name="connsiteX10" fmla="*/ 1027938 w 2055876"/>
              <a:gd name="connsiteY10" fmla="*/ 0 h 2055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55876" h="2055876">
                <a:moveTo>
                  <a:pt x="1027937" y="436911"/>
                </a:moveTo>
                <a:cubicBezTo>
                  <a:pt x="701516" y="436911"/>
                  <a:pt x="436911" y="701516"/>
                  <a:pt x="436911" y="1027937"/>
                </a:cubicBezTo>
                <a:cubicBezTo>
                  <a:pt x="436911" y="1354454"/>
                  <a:pt x="701516" y="1619059"/>
                  <a:pt x="1027937" y="1619059"/>
                </a:cubicBezTo>
                <a:cubicBezTo>
                  <a:pt x="1354359" y="1619059"/>
                  <a:pt x="1618964" y="1354454"/>
                  <a:pt x="1618964" y="1027937"/>
                </a:cubicBezTo>
                <a:cubicBezTo>
                  <a:pt x="1618964" y="701516"/>
                  <a:pt x="1354359" y="436911"/>
                  <a:pt x="1027937" y="436911"/>
                </a:cubicBezTo>
                <a:close/>
                <a:moveTo>
                  <a:pt x="1027938" y="0"/>
                </a:moveTo>
                <a:cubicBezTo>
                  <a:pt x="1595628" y="0"/>
                  <a:pt x="2055876" y="460248"/>
                  <a:pt x="2055876" y="1027938"/>
                </a:cubicBezTo>
                <a:lnTo>
                  <a:pt x="2055876" y="2055876"/>
                </a:lnTo>
                <a:lnTo>
                  <a:pt x="1027938" y="2055876"/>
                </a:lnTo>
                <a:cubicBezTo>
                  <a:pt x="460248" y="2055876"/>
                  <a:pt x="0" y="1595723"/>
                  <a:pt x="0" y="1027938"/>
                </a:cubicBezTo>
                <a:cubicBezTo>
                  <a:pt x="0" y="460248"/>
                  <a:pt x="460248" y="0"/>
                  <a:pt x="1027938" y="0"/>
                </a:cubicBezTo>
                <a:close/>
              </a:path>
            </a:pathLst>
          </a:custGeom>
          <a:solidFill>
            <a:schemeClr val="bg1"/>
          </a:solidFill>
          <a:ln w="9525" cap="flat">
            <a:noFill/>
            <a:prstDash val="solid"/>
            <a:miter/>
          </a:ln>
        </p:spPr>
        <p:txBody>
          <a:bodyPr rtlCol="0" anchor="ctr"/>
          <a:lstStyle/>
          <a:p>
            <a:endParaRPr lang="en-US"/>
          </a:p>
        </p:txBody>
      </p:sp>
      <p:sp>
        <p:nvSpPr>
          <p:cNvPr id="9" name="Subtitle 2">
            <a:extLst>
              <a:ext uri="{FF2B5EF4-FFF2-40B4-BE49-F238E27FC236}">
                <a16:creationId xmlns:a16="http://schemas.microsoft.com/office/drawing/2014/main" id="{ED8945BC-5907-F1EB-F3C3-F9E148C0C16F}"/>
              </a:ext>
            </a:extLst>
          </p:cNvPr>
          <p:cNvSpPr>
            <a:spLocks noGrp="1"/>
          </p:cNvSpPr>
          <p:nvPr>
            <p:ph type="subTitle" idx="1"/>
          </p:nvPr>
        </p:nvSpPr>
        <p:spPr>
          <a:xfrm>
            <a:off x="338464" y="1122801"/>
            <a:ext cx="5802764" cy="1598604"/>
          </a:xfrm>
        </p:spPr>
        <p:txBody>
          <a:bodyPr anchor="t" anchorCtr="0"/>
          <a:lstStyle>
            <a:lvl1pPr marL="0" indent="0" algn="l">
              <a:spcBef>
                <a:spcPts val="0"/>
              </a:spcBef>
              <a:spcAft>
                <a:spcPts val="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3" name="Footer Placeholder 4">
            <a:extLst>
              <a:ext uri="{FF2B5EF4-FFF2-40B4-BE49-F238E27FC236}">
                <a16:creationId xmlns:a16="http://schemas.microsoft.com/office/drawing/2014/main" id="{B9690DE6-400F-C9FE-AC94-D5789487857A}"/>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36249129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Section Titl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3" y="269601"/>
            <a:ext cx="5781678" cy="886673"/>
          </a:xfrm>
        </p:spPr>
        <p:txBody>
          <a:bodyPr/>
          <a:lstStyle>
            <a:lvl1pPr>
              <a:defRPr sz="4200" b="0" i="0">
                <a:solidFill>
                  <a:schemeClr val="accent1"/>
                </a:solidFill>
                <a:latin typeface="+mj-lt"/>
              </a:defRPr>
            </a:lvl1pPr>
          </a:lstStyle>
          <a:p>
            <a:r>
              <a:rPr lang="en-US"/>
              <a:t>Click to edit Master</a:t>
            </a:r>
            <a:endParaRPr lang="en-GB"/>
          </a:p>
        </p:txBody>
      </p:sp>
      <p:sp>
        <p:nvSpPr>
          <p:cNvPr id="5" name="Graphic 11">
            <a:extLst>
              <a:ext uri="{FF2B5EF4-FFF2-40B4-BE49-F238E27FC236}">
                <a16:creationId xmlns:a16="http://schemas.microsoft.com/office/drawing/2014/main" id="{306EF912-77FF-EC72-7590-3D1604547AA0}"/>
              </a:ext>
            </a:extLst>
          </p:cNvPr>
          <p:cNvSpPr/>
          <p:nvPr userDrawn="1"/>
        </p:nvSpPr>
        <p:spPr>
          <a:xfrm>
            <a:off x="9244208" y="317500"/>
            <a:ext cx="2636642" cy="1008569"/>
          </a:xfrm>
          <a:custGeom>
            <a:avLst/>
            <a:gdLst>
              <a:gd name="connsiteX0" fmla="*/ 4115562 w 4188999"/>
              <a:gd name="connsiteY0" fmla="*/ 1595750 h 1602377"/>
              <a:gd name="connsiteX1" fmla="*/ 4189000 w 4188999"/>
              <a:gd name="connsiteY1" fmla="*/ 1522747 h 1602377"/>
              <a:gd name="connsiteX2" fmla="*/ 4115562 w 4188999"/>
              <a:gd name="connsiteY2" fmla="*/ 1450690 h 1602377"/>
              <a:gd name="connsiteX3" fmla="*/ 4042124 w 4188999"/>
              <a:gd name="connsiteY3" fmla="*/ 1522747 h 1602377"/>
              <a:gd name="connsiteX4" fmla="*/ 4115562 w 4188999"/>
              <a:gd name="connsiteY4" fmla="*/ 1595750 h 1602377"/>
              <a:gd name="connsiteX5" fmla="*/ 3601307 w 4188999"/>
              <a:gd name="connsiteY5" fmla="*/ 1296067 h 1602377"/>
              <a:gd name="connsiteX6" fmla="*/ 3731038 w 4188999"/>
              <a:gd name="connsiteY6" fmla="*/ 1179414 h 1602377"/>
              <a:gd name="connsiteX7" fmla="*/ 3859816 w 4188999"/>
              <a:gd name="connsiteY7" fmla="*/ 1296067 h 1602377"/>
              <a:gd name="connsiteX8" fmla="*/ 3601307 w 4188999"/>
              <a:gd name="connsiteY8" fmla="*/ 1296067 h 1602377"/>
              <a:gd name="connsiteX9" fmla="*/ 3735800 w 4188999"/>
              <a:gd name="connsiteY9" fmla="*/ 1602378 h 1602377"/>
              <a:gd name="connsiteX10" fmla="*/ 3960019 w 4188999"/>
              <a:gd name="connsiteY10" fmla="*/ 1462053 h 1602377"/>
              <a:gd name="connsiteX11" fmla="*/ 3839813 w 4188999"/>
              <a:gd name="connsiteY11" fmla="*/ 1462053 h 1602377"/>
              <a:gd name="connsiteX12" fmla="*/ 3737705 w 4188999"/>
              <a:gd name="connsiteY12" fmla="*/ 1513278 h 1602377"/>
              <a:gd name="connsiteX13" fmla="*/ 3599403 w 4188999"/>
              <a:gd name="connsiteY13" fmla="*/ 1378634 h 1602377"/>
              <a:gd name="connsiteX14" fmla="*/ 3973354 w 4188999"/>
              <a:gd name="connsiteY14" fmla="*/ 1378634 h 1602377"/>
              <a:gd name="connsiteX15" fmla="*/ 3728180 w 4188999"/>
              <a:gd name="connsiteY15" fmla="*/ 1089367 h 1602377"/>
              <a:gd name="connsiteX16" fmla="*/ 3483959 w 4188999"/>
              <a:gd name="connsiteY16" fmla="*/ 1347387 h 1602377"/>
              <a:gd name="connsiteX17" fmla="*/ 3735800 w 4188999"/>
              <a:gd name="connsiteY17" fmla="*/ 1602378 h 1602377"/>
              <a:gd name="connsiteX18" fmla="*/ 3363754 w 4188999"/>
              <a:gd name="connsiteY18" fmla="*/ 1592909 h 1602377"/>
              <a:gd name="connsiteX19" fmla="*/ 3436239 w 4188999"/>
              <a:gd name="connsiteY19" fmla="*/ 1583441 h 1602377"/>
              <a:gd name="connsiteX20" fmla="*/ 3436239 w 4188999"/>
              <a:gd name="connsiteY20" fmla="*/ 1500969 h 1602377"/>
              <a:gd name="connsiteX21" fmla="*/ 3394234 w 4188999"/>
              <a:gd name="connsiteY21" fmla="*/ 1505703 h 1602377"/>
              <a:gd name="connsiteX22" fmla="*/ 3329369 w 4188999"/>
              <a:gd name="connsiteY22" fmla="*/ 1428912 h 1602377"/>
              <a:gd name="connsiteX23" fmla="*/ 3329369 w 4188999"/>
              <a:gd name="connsiteY23" fmla="*/ 1191818 h 1602377"/>
              <a:gd name="connsiteX24" fmla="*/ 3426714 w 4188999"/>
              <a:gd name="connsiteY24" fmla="*/ 1191818 h 1602377"/>
              <a:gd name="connsiteX25" fmla="*/ 3426714 w 4188999"/>
              <a:gd name="connsiteY25" fmla="*/ 1103570 h 1602377"/>
              <a:gd name="connsiteX26" fmla="*/ 3329369 w 4188999"/>
              <a:gd name="connsiteY26" fmla="*/ 1103570 h 1602377"/>
              <a:gd name="connsiteX27" fmla="*/ 3329369 w 4188999"/>
              <a:gd name="connsiteY27" fmla="*/ 961256 h 1602377"/>
              <a:gd name="connsiteX28" fmla="*/ 3218688 w 4188999"/>
              <a:gd name="connsiteY28" fmla="*/ 961256 h 1602377"/>
              <a:gd name="connsiteX29" fmla="*/ 3218688 w 4188999"/>
              <a:gd name="connsiteY29" fmla="*/ 1103570 h 1602377"/>
              <a:gd name="connsiteX30" fmla="*/ 3135725 w 4188999"/>
              <a:gd name="connsiteY30" fmla="*/ 1103570 h 1602377"/>
              <a:gd name="connsiteX31" fmla="*/ 3135725 w 4188999"/>
              <a:gd name="connsiteY31" fmla="*/ 1191818 h 1602377"/>
              <a:gd name="connsiteX32" fmla="*/ 3218688 w 4188999"/>
              <a:gd name="connsiteY32" fmla="*/ 1191818 h 1602377"/>
              <a:gd name="connsiteX33" fmla="*/ 3218688 w 4188999"/>
              <a:gd name="connsiteY33" fmla="*/ 1449743 h 1602377"/>
              <a:gd name="connsiteX34" fmla="*/ 3363754 w 4188999"/>
              <a:gd name="connsiteY34" fmla="*/ 1592909 h 1602377"/>
              <a:gd name="connsiteX35" fmla="*/ 2815209 w 4188999"/>
              <a:gd name="connsiteY35" fmla="*/ 1602378 h 1602377"/>
              <a:gd name="connsiteX36" fmla="*/ 2952560 w 4188999"/>
              <a:gd name="connsiteY36" fmla="*/ 1528428 h 1602377"/>
              <a:gd name="connsiteX37" fmla="*/ 2952560 w 4188999"/>
              <a:gd name="connsiteY37" fmla="*/ 1588175 h 1602377"/>
              <a:gd name="connsiteX38" fmla="*/ 3064193 w 4188999"/>
              <a:gd name="connsiteY38" fmla="*/ 1588175 h 1602377"/>
              <a:gd name="connsiteX39" fmla="*/ 3064193 w 4188999"/>
              <a:gd name="connsiteY39" fmla="*/ 1103570 h 1602377"/>
              <a:gd name="connsiteX40" fmla="*/ 2950655 w 4188999"/>
              <a:gd name="connsiteY40" fmla="*/ 1103570 h 1602377"/>
              <a:gd name="connsiteX41" fmla="*/ 2950655 w 4188999"/>
              <a:gd name="connsiteY41" fmla="*/ 1372006 h 1602377"/>
              <a:gd name="connsiteX42" fmla="*/ 2848547 w 4188999"/>
              <a:gd name="connsiteY42" fmla="*/ 1509490 h 1602377"/>
              <a:gd name="connsiteX43" fmla="*/ 2766536 w 4188999"/>
              <a:gd name="connsiteY43" fmla="*/ 1407040 h 1602377"/>
              <a:gd name="connsiteX44" fmla="*/ 2766536 w 4188999"/>
              <a:gd name="connsiteY44" fmla="*/ 1103570 h 1602377"/>
              <a:gd name="connsiteX45" fmla="*/ 2652998 w 4188999"/>
              <a:gd name="connsiteY45" fmla="*/ 1103570 h 1602377"/>
              <a:gd name="connsiteX46" fmla="*/ 2652998 w 4188999"/>
              <a:gd name="connsiteY46" fmla="*/ 1424178 h 1602377"/>
              <a:gd name="connsiteX47" fmla="*/ 2815209 w 4188999"/>
              <a:gd name="connsiteY47" fmla="*/ 1602378 h 1602377"/>
              <a:gd name="connsiteX48" fmla="*/ 2499360 w 4188999"/>
              <a:gd name="connsiteY48" fmla="*/ 1592909 h 1602377"/>
              <a:gd name="connsiteX49" fmla="*/ 2571845 w 4188999"/>
              <a:gd name="connsiteY49" fmla="*/ 1583441 h 1602377"/>
              <a:gd name="connsiteX50" fmla="*/ 2571845 w 4188999"/>
              <a:gd name="connsiteY50" fmla="*/ 1500969 h 1602377"/>
              <a:gd name="connsiteX51" fmla="*/ 2529840 w 4188999"/>
              <a:gd name="connsiteY51" fmla="*/ 1505703 h 1602377"/>
              <a:gd name="connsiteX52" fmla="*/ 2464975 w 4188999"/>
              <a:gd name="connsiteY52" fmla="*/ 1428912 h 1602377"/>
              <a:gd name="connsiteX53" fmla="*/ 2464975 w 4188999"/>
              <a:gd name="connsiteY53" fmla="*/ 1191818 h 1602377"/>
              <a:gd name="connsiteX54" fmla="*/ 2562320 w 4188999"/>
              <a:gd name="connsiteY54" fmla="*/ 1191818 h 1602377"/>
              <a:gd name="connsiteX55" fmla="*/ 2562320 w 4188999"/>
              <a:gd name="connsiteY55" fmla="*/ 1103570 h 1602377"/>
              <a:gd name="connsiteX56" fmla="*/ 2465070 w 4188999"/>
              <a:gd name="connsiteY56" fmla="*/ 1103570 h 1602377"/>
              <a:gd name="connsiteX57" fmla="*/ 2465070 w 4188999"/>
              <a:gd name="connsiteY57" fmla="*/ 961256 h 1602377"/>
              <a:gd name="connsiteX58" fmla="*/ 2354390 w 4188999"/>
              <a:gd name="connsiteY58" fmla="*/ 961256 h 1602377"/>
              <a:gd name="connsiteX59" fmla="*/ 2354390 w 4188999"/>
              <a:gd name="connsiteY59" fmla="*/ 1103570 h 1602377"/>
              <a:gd name="connsiteX60" fmla="*/ 2271427 w 4188999"/>
              <a:gd name="connsiteY60" fmla="*/ 1103570 h 1602377"/>
              <a:gd name="connsiteX61" fmla="*/ 2271427 w 4188999"/>
              <a:gd name="connsiteY61" fmla="*/ 1191818 h 1602377"/>
              <a:gd name="connsiteX62" fmla="*/ 2354390 w 4188999"/>
              <a:gd name="connsiteY62" fmla="*/ 1191818 h 1602377"/>
              <a:gd name="connsiteX63" fmla="*/ 2354390 w 4188999"/>
              <a:gd name="connsiteY63" fmla="*/ 1449743 h 1602377"/>
              <a:gd name="connsiteX64" fmla="*/ 2499360 w 4188999"/>
              <a:gd name="connsiteY64" fmla="*/ 1592909 h 1602377"/>
              <a:gd name="connsiteX65" fmla="*/ 2069116 w 4188999"/>
              <a:gd name="connsiteY65" fmla="*/ 980194 h 1602377"/>
              <a:gd name="connsiteX66" fmla="*/ 2143506 w 4188999"/>
              <a:gd name="connsiteY66" fmla="*/ 1054144 h 1602377"/>
              <a:gd name="connsiteX67" fmla="*/ 2217896 w 4188999"/>
              <a:gd name="connsiteY67" fmla="*/ 980194 h 1602377"/>
              <a:gd name="connsiteX68" fmla="*/ 2143506 w 4188999"/>
              <a:gd name="connsiteY68" fmla="*/ 905297 h 1602377"/>
              <a:gd name="connsiteX69" fmla="*/ 2069116 w 4188999"/>
              <a:gd name="connsiteY69" fmla="*/ 980194 h 1602377"/>
              <a:gd name="connsiteX70" fmla="*/ 2087213 w 4188999"/>
              <a:gd name="connsiteY70" fmla="*/ 1588175 h 1602377"/>
              <a:gd name="connsiteX71" fmla="*/ 2199799 w 4188999"/>
              <a:gd name="connsiteY71" fmla="*/ 1588175 h 1602377"/>
              <a:gd name="connsiteX72" fmla="*/ 2199799 w 4188999"/>
              <a:gd name="connsiteY72" fmla="*/ 1103570 h 1602377"/>
              <a:gd name="connsiteX73" fmla="*/ 2087213 w 4188999"/>
              <a:gd name="connsiteY73" fmla="*/ 1103570 h 1602377"/>
              <a:gd name="connsiteX74" fmla="*/ 2087213 w 4188999"/>
              <a:gd name="connsiteY74" fmla="*/ 1588175 h 1602377"/>
              <a:gd name="connsiteX75" fmla="*/ 1928908 w 4188999"/>
              <a:gd name="connsiteY75" fmla="*/ 1592909 h 1602377"/>
              <a:gd name="connsiteX76" fmla="*/ 2001393 w 4188999"/>
              <a:gd name="connsiteY76" fmla="*/ 1583441 h 1602377"/>
              <a:gd name="connsiteX77" fmla="*/ 2001393 w 4188999"/>
              <a:gd name="connsiteY77" fmla="*/ 1500969 h 1602377"/>
              <a:gd name="connsiteX78" fmla="*/ 1959388 w 4188999"/>
              <a:gd name="connsiteY78" fmla="*/ 1505703 h 1602377"/>
              <a:gd name="connsiteX79" fmla="*/ 1894523 w 4188999"/>
              <a:gd name="connsiteY79" fmla="*/ 1428912 h 1602377"/>
              <a:gd name="connsiteX80" fmla="*/ 1894523 w 4188999"/>
              <a:gd name="connsiteY80" fmla="*/ 1191818 h 1602377"/>
              <a:gd name="connsiteX81" fmla="*/ 1991868 w 4188999"/>
              <a:gd name="connsiteY81" fmla="*/ 1191818 h 1602377"/>
              <a:gd name="connsiteX82" fmla="*/ 1991868 w 4188999"/>
              <a:gd name="connsiteY82" fmla="*/ 1103570 h 1602377"/>
              <a:gd name="connsiteX83" fmla="*/ 1894523 w 4188999"/>
              <a:gd name="connsiteY83" fmla="*/ 1103570 h 1602377"/>
              <a:gd name="connsiteX84" fmla="*/ 1894523 w 4188999"/>
              <a:gd name="connsiteY84" fmla="*/ 961256 h 1602377"/>
              <a:gd name="connsiteX85" fmla="*/ 1783842 w 4188999"/>
              <a:gd name="connsiteY85" fmla="*/ 961256 h 1602377"/>
              <a:gd name="connsiteX86" fmla="*/ 1783842 w 4188999"/>
              <a:gd name="connsiteY86" fmla="*/ 1103570 h 1602377"/>
              <a:gd name="connsiteX87" fmla="*/ 1700879 w 4188999"/>
              <a:gd name="connsiteY87" fmla="*/ 1103570 h 1602377"/>
              <a:gd name="connsiteX88" fmla="*/ 1700879 w 4188999"/>
              <a:gd name="connsiteY88" fmla="*/ 1191818 h 1602377"/>
              <a:gd name="connsiteX89" fmla="*/ 1783842 w 4188999"/>
              <a:gd name="connsiteY89" fmla="*/ 1191818 h 1602377"/>
              <a:gd name="connsiteX90" fmla="*/ 1783842 w 4188999"/>
              <a:gd name="connsiteY90" fmla="*/ 1449743 h 1602377"/>
              <a:gd name="connsiteX91" fmla="*/ 1928908 w 4188999"/>
              <a:gd name="connsiteY91" fmla="*/ 1592909 h 1602377"/>
              <a:gd name="connsiteX92" fmla="*/ 1450848 w 4188999"/>
              <a:gd name="connsiteY92" fmla="*/ 1602378 h 1602377"/>
              <a:gd name="connsiteX93" fmla="*/ 1666494 w 4188999"/>
              <a:gd name="connsiteY93" fmla="*/ 1444914 h 1602377"/>
              <a:gd name="connsiteX94" fmla="*/ 1488091 w 4188999"/>
              <a:gd name="connsiteY94" fmla="*/ 1298813 h 1602377"/>
              <a:gd name="connsiteX95" fmla="*/ 1428941 w 4188999"/>
              <a:gd name="connsiteY95" fmla="*/ 1285557 h 1602377"/>
              <a:gd name="connsiteX96" fmla="*/ 1351693 w 4188999"/>
              <a:gd name="connsiteY96" fmla="*/ 1229598 h 1602377"/>
              <a:gd name="connsiteX97" fmla="*/ 1435608 w 4188999"/>
              <a:gd name="connsiteY97" fmla="*/ 1172691 h 1602377"/>
              <a:gd name="connsiteX98" fmla="*/ 1535811 w 4188999"/>
              <a:gd name="connsiteY98" fmla="*/ 1234332 h 1602377"/>
              <a:gd name="connsiteX99" fmla="*/ 1649349 w 4188999"/>
              <a:gd name="connsiteY99" fmla="*/ 1234332 h 1602377"/>
              <a:gd name="connsiteX100" fmla="*/ 1436561 w 4188999"/>
              <a:gd name="connsiteY100" fmla="*/ 1090219 h 1602377"/>
              <a:gd name="connsiteX101" fmla="*/ 1236155 w 4188999"/>
              <a:gd name="connsiteY101" fmla="*/ 1236320 h 1602377"/>
              <a:gd name="connsiteX102" fmla="*/ 1400270 w 4188999"/>
              <a:gd name="connsiteY102" fmla="*/ 1380433 h 1602377"/>
              <a:gd name="connsiteX103" fmla="*/ 1457516 w 4188999"/>
              <a:gd name="connsiteY103" fmla="*/ 1392742 h 1602377"/>
              <a:gd name="connsiteX104" fmla="*/ 1551051 w 4188999"/>
              <a:gd name="connsiteY104" fmla="*/ 1456277 h 1602377"/>
              <a:gd name="connsiteX105" fmla="*/ 1456563 w 4188999"/>
              <a:gd name="connsiteY105" fmla="*/ 1518864 h 1602377"/>
              <a:gd name="connsiteX106" fmla="*/ 1341120 w 4188999"/>
              <a:gd name="connsiteY106" fmla="*/ 1437339 h 1602377"/>
              <a:gd name="connsiteX107" fmla="*/ 1219010 w 4188999"/>
              <a:gd name="connsiteY107" fmla="*/ 1437339 h 1602377"/>
              <a:gd name="connsiteX108" fmla="*/ 1450848 w 4188999"/>
              <a:gd name="connsiteY108" fmla="*/ 1602378 h 1602377"/>
              <a:gd name="connsiteX109" fmla="*/ 720090 w 4188999"/>
              <a:gd name="connsiteY109" fmla="*/ 1588175 h 1602377"/>
              <a:gd name="connsiteX110" fmla="*/ 833628 w 4188999"/>
              <a:gd name="connsiteY110" fmla="*/ 1588175 h 1602377"/>
              <a:gd name="connsiteX111" fmla="*/ 833628 w 4188999"/>
              <a:gd name="connsiteY111" fmla="*/ 1317845 h 1602377"/>
              <a:gd name="connsiteX112" fmla="*/ 943356 w 4188999"/>
              <a:gd name="connsiteY112" fmla="*/ 1182254 h 1602377"/>
              <a:gd name="connsiteX113" fmla="*/ 1023461 w 4188999"/>
              <a:gd name="connsiteY113" fmla="*/ 1275236 h 1602377"/>
              <a:gd name="connsiteX114" fmla="*/ 1023461 w 4188999"/>
              <a:gd name="connsiteY114" fmla="*/ 1588175 h 1602377"/>
              <a:gd name="connsiteX115" fmla="*/ 1137952 w 4188999"/>
              <a:gd name="connsiteY115" fmla="*/ 1588175 h 1602377"/>
              <a:gd name="connsiteX116" fmla="*/ 1137952 w 4188999"/>
              <a:gd name="connsiteY116" fmla="*/ 1265673 h 1602377"/>
              <a:gd name="connsiteX117" fmla="*/ 975741 w 4188999"/>
              <a:gd name="connsiteY117" fmla="*/ 1089272 h 1602377"/>
              <a:gd name="connsiteX118" fmla="*/ 830675 w 4188999"/>
              <a:gd name="connsiteY118" fmla="*/ 1166063 h 1602377"/>
              <a:gd name="connsiteX119" fmla="*/ 830675 w 4188999"/>
              <a:gd name="connsiteY119" fmla="*/ 1103475 h 1602377"/>
              <a:gd name="connsiteX120" fmla="*/ 720090 w 4188999"/>
              <a:gd name="connsiteY120" fmla="*/ 1103475 h 1602377"/>
              <a:gd name="connsiteX121" fmla="*/ 720090 w 4188999"/>
              <a:gd name="connsiteY121" fmla="*/ 1588175 h 1602377"/>
              <a:gd name="connsiteX122" fmla="*/ 471964 w 4188999"/>
              <a:gd name="connsiteY122" fmla="*/ 1588175 h 1602377"/>
              <a:gd name="connsiteX123" fmla="*/ 591217 w 4188999"/>
              <a:gd name="connsiteY123" fmla="*/ 1588175 h 1602377"/>
              <a:gd name="connsiteX124" fmla="*/ 591217 w 4188999"/>
              <a:gd name="connsiteY124" fmla="*/ 924329 h 1602377"/>
              <a:gd name="connsiteX125" fmla="*/ 471964 w 4188999"/>
              <a:gd name="connsiteY125" fmla="*/ 924329 h 1602377"/>
              <a:gd name="connsiteX126" fmla="*/ 471964 w 4188999"/>
              <a:gd name="connsiteY126" fmla="*/ 1588175 h 1602377"/>
              <a:gd name="connsiteX127" fmla="*/ 3960971 w 4188999"/>
              <a:gd name="connsiteY127" fmla="*/ 697081 h 1602377"/>
              <a:gd name="connsiteX128" fmla="*/ 4176617 w 4188999"/>
              <a:gd name="connsiteY128" fmla="*/ 539618 h 1602377"/>
              <a:gd name="connsiteX129" fmla="*/ 3998214 w 4188999"/>
              <a:gd name="connsiteY129" fmla="*/ 393517 h 1602377"/>
              <a:gd name="connsiteX130" fmla="*/ 3939064 w 4188999"/>
              <a:gd name="connsiteY130" fmla="*/ 380261 h 1602377"/>
              <a:gd name="connsiteX131" fmla="*/ 3861816 w 4188999"/>
              <a:gd name="connsiteY131" fmla="*/ 324301 h 1602377"/>
              <a:gd name="connsiteX132" fmla="*/ 3945731 w 4188999"/>
              <a:gd name="connsiteY132" fmla="*/ 267394 h 1602377"/>
              <a:gd name="connsiteX133" fmla="*/ 4045934 w 4188999"/>
              <a:gd name="connsiteY133" fmla="*/ 329035 h 1602377"/>
              <a:gd name="connsiteX134" fmla="*/ 4159472 w 4188999"/>
              <a:gd name="connsiteY134" fmla="*/ 329035 h 1602377"/>
              <a:gd name="connsiteX135" fmla="*/ 3946684 w 4188999"/>
              <a:gd name="connsiteY135" fmla="*/ 184923 h 1602377"/>
              <a:gd name="connsiteX136" fmla="*/ 3746278 w 4188999"/>
              <a:gd name="connsiteY136" fmla="*/ 331024 h 1602377"/>
              <a:gd name="connsiteX137" fmla="*/ 3910394 w 4188999"/>
              <a:gd name="connsiteY137" fmla="*/ 475136 h 1602377"/>
              <a:gd name="connsiteX138" fmla="*/ 3967639 w 4188999"/>
              <a:gd name="connsiteY138" fmla="*/ 487446 h 1602377"/>
              <a:gd name="connsiteX139" fmla="*/ 4061174 w 4188999"/>
              <a:gd name="connsiteY139" fmla="*/ 550980 h 1602377"/>
              <a:gd name="connsiteX140" fmla="*/ 3966686 w 4188999"/>
              <a:gd name="connsiteY140" fmla="*/ 613568 h 1602377"/>
              <a:gd name="connsiteX141" fmla="*/ 3851243 w 4188999"/>
              <a:gd name="connsiteY141" fmla="*/ 532043 h 1602377"/>
              <a:gd name="connsiteX142" fmla="*/ 3729133 w 4188999"/>
              <a:gd name="connsiteY142" fmla="*/ 532043 h 1602377"/>
              <a:gd name="connsiteX143" fmla="*/ 3960971 w 4188999"/>
              <a:gd name="connsiteY143" fmla="*/ 697081 h 1602377"/>
              <a:gd name="connsiteX144" fmla="*/ 3307747 w 4188999"/>
              <a:gd name="connsiteY144" fmla="*/ 390771 h 1602377"/>
              <a:gd name="connsiteX145" fmla="*/ 3437478 w 4188999"/>
              <a:gd name="connsiteY145" fmla="*/ 274117 h 1602377"/>
              <a:gd name="connsiteX146" fmla="*/ 3566255 w 4188999"/>
              <a:gd name="connsiteY146" fmla="*/ 390771 h 1602377"/>
              <a:gd name="connsiteX147" fmla="*/ 3307747 w 4188999"/>
              <a:gd name="connsiteY147" fmla="*/ 390771 h 1602377"/>
              <a:gd name="connsiteX148" fmla="*/ 3442240 w 4188999"/>
              <a:gd name="connsiteY148" fmla="*/ 697081 h 1602377"/>
              <a:gd name="connsiteX149" fmla="*/ 3666458 w 4188999"/>
              <a:gd name="connsiteY149" fmla="*/ 556756 h 1602377"/>
              <a:gd name="connsiteX150" fmla="*/ 3546253 w 4188999"/>
              <a:gd name="connsiteY150" fmla="*/ 556756 h 1602377"/>
              <a:gd name="connsiteX151" fmla="*/ 3444145 w 4188999"/>
              <a:gd name="connsiteY151" fmla="*/ 607981 h 1602377"/>
              <a:gd name="connsiteX152" fmla="*/ 3305842 w 4188999"/>
              <a:gd name="connsiteY152" fmla="*/ 473337 h 1602377"/>
              <a:gd name="connsiteX153" fmla="*/ 3679889 w 4188999"/>
              <a:gd name="connsiteY153" fmla="*/ 473337 h 1602377"/>
              <a:gd name="connsiteX154" fmla="*/ 3434715 w 4188999"/>
              <a:gd name="connsiteY154" fmla="*/ 184070 h 1602377"/>
              <a:gd name="connsiteX155" fmla="*/ 3190494 w 4188999"/>
              <a:gd name="connsiteY155" fmla="*/ 441996 h 1602377"/>
              <a:gd name="connsiteX156" fmla="*/ 3442240 w 4188999"/>
              <a:gd name="connsiteY156" fmla="*/ 697081 h 1602377"/>
              <a:gd name="connsiteX157" fmla="*/ 2968371 w 4188999"/>
              <a:gd name="connsiteY157" fmla="*/ 74897 h 1602377"/>
              <a:gd name="connsiteX158" fmla="*/ 3042761 w 4188999"/>
              <a:gd name="connsiteY158" fmla="*/ 148847 h 1602377"/>
              <a:gd name="connsiteX159" fmla="*/ 3117152 w 4188999"/>
              <a:gd name="connsiteY159" fmla="*/ 74897 h 1602377"/>
              <a:gd name="connsiteX160" fmla="*/ 3042761 w 4188999"/>
              <a:gd name="connsiteY160" fmla="*/ 0 h 1602377"/>
              <a:gd name="connsiteX161" fmla="*/ 2968371 w 4188999"/>
              <a:gd name="connsiteY161" fmla="*/ 74897 h 1602377"/>
              <a:gd name="connsiteX162" fmla="*/ 2986469 w 4188999"/>
              <a:gd name="connsiteY162" fmla="*/ 682878 h 1602377"/>
              <a:gd name="connsiteX163" fmla="*/ 3099054 w 4188999"/>
              <a:gd name="connsiteY163" fmla="*/ 682878 h 1602377"/>
              <a:gd name="connsiteX164" fmla="*/ 3099054 w 4188999"/>
              <a:gd name="connsiteY164" fmla="*/ 198179 h 1602377"/>
              <a:gd name="connsiteX165" fmla="*/ 2986469 w 4188999"/>
              <a:gd name="connsiteY165" fmla="*/ 198179 h 1602377"/>
              <a:gd name="connsiteX166" fmla="*/ 2986469 w 4188999"/>
              <a:gd name="connsiteY166" fmla="*/ 682878 h 1602377"/>
              <a:gd name="connsiteX167" fmla="*/ 2628995 w 4188999"/>
              <a:gd name="connsiteY167" fmla="*/ 682878 h 1602377"/>
              <a:gd name="connsiteX168" fmla="*/ 2742533 w 4188999"/>
              <a:gd name="connsiteY168" fmla="*/ 682878 h 1602377"/>
              <a:gd name="connsiteX169" fmla="*/ 2742533 w 4188999"/>
              <a:gd name="connsiteY169" fmla="*/ 463774 h 1602377"/>
              <a:gd name="connsiteX170" fmla="*/ 2826449 w 4188999"/>
              <a:gd name="connsiteY170" fmla="*/ 299682 h 1602377"/>
              <a:gd name="connsiteX171" fmla="*/ 2913316 w 4188999"/>
              <a:gd name="connsiteY171" fmla="*/ 292108 h 1602377"/>
              <a:gd name="connsiteX172" fmla="*/ 2913316 w 4188999"/>
              <a:gd name="connsiteY172" fmla="*/ 183976 h 1602377"/>
              <a:gd name="connsiteX173" fmla="*/ 2739676 w 4188999"/>
              <a:gd name="connsiteY173" fmla="*/ 297789 h 1602377"/>
              <a:gd name="connsiteX174" fmla="*/ 2739676 w 4188999"/>
              <a:gd name="connsiteY174" fmla="*/ 198179 h 1602377"/>
              <a:gd name="connsiteX175" fmla="*/ 2628995 w 4188999"/>
              <a:gd name="connsiteY175" fmla="*/ 198179 h 1602377"/>
              <a:gd name="connsiteX176" fmla="*/ 2628995 w 4188999"/>
              <a:gd name="connsiteY176" fmla="*/ 682878 h 1602377"/>
              <a:gd name="connsiteX177" fmla="*/ 2140744 w 4188999"/>
              <a:gd name="connsiteY177" fmla="*/ 440102 h 1602377"/>
              <a:gd name="connsiteX178" fmla="*/ 2264759 w 4188999"/>
              <a:gd name="connsiteY178" fmla="*/ 275064 h 1602377"/>
              <a:gd name="connsiteX179" fmla="*/ 2392585 w 4188999"/>
              <a:gd name="connsiteY179" fmla="*/ 440102 h 1602377"/>
              <a:gd name="connsiteX180" fmla="*/ 2264759 w 4188999"/>
              <a:gd name="connsiteY180" fmla="*/ 607034 h 1602377"/>
              <a:gd name="connsiteX181" fmla="*/ 2140744 w 4188999"/>
              <a:gd name="connsiteY181" fmla="*/ 440102 h 1602377"/>
              <a:gd name="connsiteX182" fmla="*/ 2242852 w 4188999"/>
              <a:gd name="connsiteY182" fmla="*/ 697081 h 1602377"/>
              <a:gd name="connsiteX183" fmla="*/ 2390775 w 4188999"/>
              <a:gd name="connsiteY183" fmla="*/ 622184 h 1602377"/>
              <a:gd name="connsiteX184" fmla="*/ 2390775 w 4188999"/>
              <a:gd name="connsiteY184" fmla="*/ 682878 h 1602377"/>
              <a:gd name="connsiteX185" fmla="*/ 2505266 w 4188999"/>
              <a:gd name="connsiteY185" fmla="*/ 682878 h 1602377"/>
              <a:gd name="connsiteX186" fmla="*/ 2505266 w 4188999"/>
              <a:gd name="connsiteY186" fmla="*/ 198179 h 1602377"/>
              <a:gd name="connsiteX187" fmla="*/ 2390775 w 4188999"/>
              <a:gd name="connsiteY187" fmla="*/ 198179 h 1602377"/>
              <a:gd name="connsiteX188" fmla="*/ 2390775 w 4188999"/>
              <a:gd name="connsiteY188" fmla="*/ 260766 h 1602377"/>
              <a:gd name="connsiteX189" fmla="*/ 2242852 w 4188999"/>
              <a:gd name="connsiteY189" fmla="*/ 183976 h 1602377"/>
              <a:gd name="connsiteX190" fmla="*/ 2024348 w 4188999"/>
              <a:gd name="connsiteY190" fmla="*/ 440008 h 1602377"/>
              <a:gd name="connsiteX191" fmla="*/ 2242852 w 4188999"/>
              <a:gd name="connsiteY191" fmla="*/ 697081 h 1602377"/>
              <a:gd name="connsiteX192" fmla="*/ 1683068 w 4188999"/>
              <a:gd name="connsiteY192" fmla="*/ 697081 h 1602377"/>
              <a:gd name="connsiteX193" fmla="*/ 1820418 w 4188999"/>
              <a:gd name="connsiteY193" fmla="*/ 623131 h 1602377"/>
              <a:gd name="connsiteX194" fmla="*/ 1820418 w 4188999"/>
              <a:gd name="connsiteY194" fmla="*/ 682878 h 1602377"/>
              <a:gd name="connsiteX195" fmla="*/ 1932051 w 4188999"/>
              <a:gd name="connsiteY195" fmla="*/ 682878 h 1602377"/>
              <a:gd name="connsiteX196" fmla="*/ 1932051 w 4188999"/>
              <a:gd name="connsiteY196" fmla="*/ 198179 h 1602377"/>
              <a:gd name="connsiteX197" fmla="*/ 1818513 w 4188999"/>
              <a:gd name="connsiteY197" fmla="*/ 198179 h 1602377"/>
              <a:gd name="connsiteX198" fmla="*/ 1818513 w 4188999"/>
              <a:gd name="connsiteY198" fmla="*/ 466615 h 1602377"/>
              <a:gd name="connsiteX199" fmla="*/ 1716405 w 4188999"/>
              <a:gd name="connsiteY199" fmla="*/ 604099 h 1602377"/>
              <a:gd name="connsiteX200" fmla="*/ 1634395 w 4188999"/>
              <a:gd name="connsiteY200" fmla="*/ 501649 h 1602377"/>
              <a:gd name="connsiteX201" fmla="*/ 1634395 w 4188999"/>
              <a:gd name="connsiteY201" fmla="*/ 198179 h 1602377"/>
              <a:gd name="connsiteX202" fmla="*/ 1520857 w 4188999"/>
              <a:gd name="connsiteY202" fmla="*/ 198179 h 1602377"/>
              <a:gd name="connsiteX203" fmla="*/ 1520857 w 4188999"/>
              <a:gd name="connsiteY203" fmla="*/ 518787 h 1602377"/>
              <a:gd name="connsiteX204" fmla="*/ 1683068 w 4188999"/>
              <a:gd name="connsiteY204" fmla="*/ 697081 h 1602377"/>
              <a:gd name="connsiteX205" fmla="*/ 1368552 w 4188999"/>
              <a:gd name="connsiteY205" fmla="*/ 687613 h 1602377"/>
              <a:gd name="connsiteX206" fmla="*/ 1441037 w 4188999"/>
              <a:gd name="connsiteY206" fmla="*/ 678144 h 1602377"/>
              <a:gd name="connsiteX207" fmla="*/ 1441037 w 4188999"/>
              <a:gd name="connsiteY207" fmla="*/ 595577 h 1602377"/>
              <a:gd name="connsiteX208" fmla="*/ 1399032 w 4188999"/>
              <a:gd name="connsiteY208" fmla="*/ 600312 h 1602377"/>
              <a:gd name="connsiteX209" fmla="*/ 1334167 w 4188999"/>
              <a:gd name="connsiteY209" fmla="*/ 523521 h 1602377"/>
              <a:gd name="connsiteX210" fmla="*/ 1334167 w 4188999"/>
              <a:gd name="connsiteY210" fmla="*/ 286426 h 1602377"/>
              <a:gd name="connsiteX211" fmla="*/ 1431512 w 4188999"/>
              <a:gd name="connsiteY211" fmla="*/ 286426 h 1602377"/>
              <a:gd name="connsiteX212" fmla="*/ 1431512 w 4188999"/>
              <a:gd name="connsiteY212" fmla="*/ 198179 h 1602377"/>
              <a:gd name="connsiteX213" fmla="*/ 1334167 w 4188999"/>
              <a:gd name="connsiteY213" fmla="*/ 198179 h 1602377"/>
              <a:gd name="connsiteX214" fmla="*/ 1334167 w 4188999"/>
              <a:gd name="connsiteY214" fmla="*/ 55960 h 1602377"/>
              <a:gd name="connsiteX215" fmla="*/ 1223486 w 4188999"/>
              <a:gd name="connsiteY215" fmla="*/ 55960 h 1602377"/>
              <a:gd name="connsiteX216" fmla="*/ 1223486 w 4188999"/>
              <a:gd name="connsiteY216" fmla="*/ 198179 h 1602377"/>
              <a:gd name="connsiteX217" fmla="*/ 1140524 w 4188999"/>
              <a:gd name="connsiteY217" fmla="*/ 198179 h 1602377"/>
              <a:gd name="connsiteX218" fmla="*/ 1140524 w 4188999"/>
              <a:gd name="connsiteY218" fmla="*/ 286426 h 1602377"/>
              <a:gd name="connsiteX219" fmla="*/ 1223486 w 4188999"/>
              <a:gd name="connsiteY219" fmla="*/ 286426 h 1602377"/>
              <a:gd name="connsiteX220" fmla="*/ 1223486 w 4188999"/>
              <a:gd name="connsiteY220" fmla="*/ 544352 h 1602377"/>
              <a:gd name="connsiteX221" fmla="*/ 1368552 w 4188999"/>
              <a:gd name="connsiteY221" fmla="*/ 687613 h 1602377"/>
              <a:gd name="connsiteX222" fmla="*/ 884111 w 4188999"/>
              <a:gd name="connsiteY222" fmla="*/ 697081 h 1602377"/>
              <a:gd name="connsiteX223" fmla="*/ 1106424 w 4188999"/>
              <a:gd name="connsiteY223" fmla="*/ 530149 h 1602377"/>
              <a:gd name="connsiteX224" fmla="*/ 993838 w 4188999"/>
              <a:gd name="connsiteY224" fmla="*/ 530149 h 1602377"/>
              <a:gd name="connsiteX225" fmla="*/ 886015 w 4188999"/>
              <a:gd name="connsiteY225" fmla="*/ 604099 h 1602377"/>
              <a:gd name="connsiteX226" fmla="*/ 761048 w 4188999"/>
              <a:gd name="connsiteY226" fmla="*/ 441901 h 1602377"/>
              <a:gd name="connsiteX227" fmla="*/ 888873 w 4188999"/>
              <a:gd name="connsiteY227" fmla="*/ 277810 h 1602377"/>
              <a:gd name="connsiteX228" fmla="*/ 993838 w 4188999"/>
              <a:gd name="connsiteY228" fmla="*/ 351760 h 1602377"/>
              <a:gd name="connsiteX229" fmla="*/ 1105472 w 4188999"/>
              <a:gd name="connsiteY229" fmla="*/ 351760 h 1602377"/>
              <a:gd name="connsiteX230" fmla="*/ 886968 w 4188999"/>
              <a:gd name="connsiteY230" fmla="*/ 184828 h 1602377"/>
              <a:gd name="connsiteX231" fmla="*/ 641795 w 4188999"/>
              <a:gd name="connsiteY231" fmla="*/ 441807 h 1602377"/>
              <a:gd name="connsiteX232" fmla="*/ 884111 w 4188999"/>
              <a:gd name="connsiteY232" fmla="*/ 697081 h 1602377"/>
              <a:gd name="connsiteX233" fmla="*/ 208026 w 4188999"/>
              <a:gd name="connsiteY233" fmla="*/ 444837 h 1602377"/>
              <a:gd name="connsiteX234" fmla="*/ 252889 w 4188999"/>
              <a:gd name="connsiteY234" fmla="*/ 314927 h 1602377"/>
              <a:gd name="connsiteX235" fmla="*/ 312039 w 4188999"/>
              <a:gd name="connsiteY235" fmla="*/ 143261 h 1602377"/>
              <a:gd name="connsiteX236" fmla="*/ 312992 w 4188999"/>
              <a:gd name="connsiteY236" fmla="*/ 143261 h 1602377"/>
              <a:gd name="connsiteX237" fmla="*/ 372142 w 4188999"/>
              <a:gd name="connsiteY237" fmla="*/ 313980 h 1602377"/>
              <a:gd name="connsiteX238" fmla="*/ 417005 w 4188999"/>
              <a:gd name="connsiteY238" fmla="*/ 444837 h 1602377"/>
              <a:gd name="connsiteX239" fmla="*/ 208026 w 4188999"/>
              <a:gd name="connsiteY239" fmla="*/ 444837 h 1602377"/>
              <a:gd name="connsiteX240" fmla="*/ 0 w 4188999"/>
              <a:gd name="connsiteY240" fmla="*/ 682878 h 1602377"/>
              <a:gd name="connsiteX241" fmla="*/ 124968 w 4188999"/>
              <a:gd name="connsiteY241" fmla="*/ 682878 h 1602377"/>
              <a:gd name="connsiteX242" fmla="*/ 172688 w 4188999"/>
              <a:gd name="connsiteY242" fmla="*/ 544447 h 1602377"/>
              <a:gd name="connsiteX243" fmla="*/ 451295 w 4188999"/>
              <a:gd name="connsiteY243" fmla="*/ 544447 h 1602377"/>
              <a:gd name="connsiteX244" fmla="*/ 499015 w 4188999"/>
              <a:gd name="connsiteY244" fmla="*/ 682878 h 1602377"/>
              <a:gd name="connsiteX245" fmla="*/ 626840 w 4188999"/>
              <a:gd name="connsiteY245" fmla="*/ 682878 h 1602377"/>
              <a:gd name="connsiteX246" fmla="*/ 380714 w 4188999"/>
              <a:gd name="connsiteY246" fmla="*/ 18937 h 1602377"/>
              <a:gd name="connsiteX247" fmla="*/ 248984 w 4188999"/>
              <a:gd name="connsiteY247" fmla="*/ 18937 h 1602377"/>
              <a:gd name="connsiteX248" fmla="*/ 0 w 4188999"/>
              <a:gd name="connsiteY248" fmla="*/ 682878 h 1602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Lst>
            <a:rect l="l" t="t" r="r" b="b"/>
            <a:pathLst>
              <a:path w="4188999" h="1602377">
                <a:moveTo>
                  <a:pt x="4115562" y="1595750"/>
                </a:moveTo>
                <a:cubicBezTo>
                  <a:pt x="4155662" y="1595750"/>
                  <a:pt x="4189000" y="1563462"/>
                  <a:pt x="4189000" y="1522747"/>
                </a:cubicBezTo>
                <a:cubicBezTo>
                  <a:pt x="4189000" y="1482884"/>
                  <a:pt x="4155567" y="1450690"/>
                  <a:pt x="4115562" y="1450690"/>
                </a:cubicBezTo>
                <a:cubicBezTo>
                  <a:pt x="4075462" y="1450690"/>
                  <a:pt x="4042124" y="1482978"/>
                  <a:pt x="4042124" y="1522747"/>
                </a:cubicBezTo>
                <a:cubicBezTo>
                  <a:pt x="4042124" y="1563556"/>
                  <a:pt x="4075462" y="1595750"/>
                  <a:pt x="4115562" y="1595750"/>
                </a:cubicBezTo>
                <a:moveTo>
                  <a:pt x="3601307" y="1296067"/>
                </a:moveTo>
                <a:cubicBezTo>
                  <a:pt x="3611785" y="1227798"/>
                  <a:pt x="3664268" y="1179414"/>
                  <a:pt x="3731038" y="1179414"/>
                </a:cubicBezTo>
                <a:cubicBezTo>
                  <a:pt x="3803523" y="1179414"/>
                  <a:pt x="3849338" y="1225905"/>
                  <a:pt x="3859816" y="1296067"/>
                </a:cubicBezTo>
                <a:lnTo>
                  <a:pt x="3601307" y="1296067"/>
                </a:lnTo>
                <a:close/>
                <a:moveTo>
                  <a:pt x="3735800" y="1602378"/>
                </a:moveTo>
                <a:cubicBezTo>
                  <a:pt x="3856006" y="1602378"/>
                  <a:pt x="3934206" y="1544524"/>
                  <a:pt x="3960019" y="1462053"/>
                </a:cubicBezTo>
                <a:lnTo>
                  <a:pt x="3839813" y="1462053"/>
                </a:lnTo>
                <a:cubicBezTo>
                  <a:pt x="3824573" y="1490459"/>
                  <a:pt x="3793046" y="1513278"/>
                  <a:pt x="3737705" y="1513278"/>
                </a:cubicBezTo>
                <a:cubicBezTo>
                  <a:pt x="3661410" y="1513278"/>
                  <a:pt x="3605117" y="1459212"/>
                  <a:pt x="3599403" y="1378634"/>
                </a:cubicBezTo>
                <a:lnTo>
                  <a:pt x="3973354" y="1378634"/>
                </a:lnTo>
                <a:cubicBezTo>
                  <a:pt x="3971449" y="1194658"/>
                  <a:pt x="3874103" y="1089367"/>
                  <a:pt x="3728180" y="1089367"/>
                </a:cubicBezTo>
                <a:cubicBezTo>
                  <a:pt x="3595592" y="1089367"/>
                  <a:pt x="3483959" y="1195605"/>
                  <a:pt x="3483959" y="1347387"/>
                </a:cubicBezTo>
                <a:cubicBezTo>
                  <a:pt x="3483959" y="1500022"/>
                  <a:pt x="3580353" y="1602378"/>
                  <a:pt x="3735800" y="1602378"/>
                </a:cubicBezTo>
                <a:moveTo>
                  <a:pt x="3363754" y="1592909"/>
                </a:moveTo>
                <a:cubicBezTo>
                  <a:pt x="3390424" y="1592909"/>
                  <a:pt x="3420047" y="1589122"/>
                  <a:pt x="3436239" y="1583441"/>
                </a:cubicBezTo>
                <a:lnTo>
                  <a:pt x="3436239" y="1500969"/>
                </a:lnTo>
                <a:cubicBezTo>
                  <a:pt x="3420047" y="1503809"/>
                  <a:pt x="3405664" y="1505703"/>
                  <a:pt x="3394234" y="1505703"/>
                </a:cubicBezTo>
                <a:cubicBezTo>
                  <a:pt x="3346514" y="1505703"/>
                  <a:pt x="3329369" y="1479191"/>
                  <a:pt x="3329369" y="1428912"/>
                </a:cubicBezTo>
                <a:lnTo>
                  <a:pt x="3329369" y="1191818"/>
                </a:lnTo>
                <a:lnTo>
                  <a:pt x="3426714" y="1191818"/>
                </a:lnTo>
                <a:lnTo>
                  <a:pt x="3426714" y="1103570"/>
                </a:lnTo>
                <a:lnTo>
                  <a:pt x="3329369" y="1103570"/>
                </a:lnTo>
                <a:lnTo>
                  <a:pt x="3329369" y="961256"/>
                </a:lnTo>
                <a:lnTo>
                  <a:pt x="3218688" y="961256"/>
                </a:lnTo>
                <a:lnTo>
                  <a:pt x="3218688" y="1103570"/>
                </a:lnTo>
                <a:lnTo>
                  <a:pt x="3135725" y="1103570"/>
                </a:lnTo>
                <a:lnTo>
                  <a:pt x="3135725" y="1191818"/>
                </a:lnTo>
                <a:lnTo>
                  <a:pt x="3218688" y="1191818"/>
                </a:lnTo>
                <a:lnTo>
                  <a:pt x="3218688" y="1449743"/>
                </a:lnTo>
                <a:cubicBezTo>
                  <a:pt x="3218688" y="1556928"/>
                  <a:pt x="3284601" y="1592909"/>
                  <a:pt x="3363754" y="1592909"/>
                </a:cubicBezTo>
                <a:moveTo>
                  <a:pt x="2815209" y="1602378"/>
                </a:moveTo>
                <a:cubicBezTo>
                  <a:pt x="2879122" y="1602378"/>
                  <a:pt x="2925890" y="1576813"/>
                  <a:pt x="2952560" y="1528428"/>
                </a:cubicBezTo>
                <a:lnTo>
                  <a:pt x="2952560" y="1588175"/>
                </a:lnTo>
                <a:lnTo>
                  <a:pt x="3064193" y="1588175"/>
                </a:lnTo>
                <a:lnTo>
                  <a:pt x="3064193" y="1103570"/>
                </a:lnTo>
                <a:lnTo>
                  <a:pt x="2950655" y="1103570"/>
                </a:lnTo>
                <a:lnTo>
                  <a:pt x="2950655" y="1372006"/>
                </a:lnTo>
                <a:cubicBezTo>
                  <a:pt x="2950655" y="1469722"/>
                  <a:pt x="2899124" y="1509490"/>
                  <a:pt x="2848547" y="1509490"/>
                </a:cubicBezTo>
                <a:cubicBezTo>
                  <a:pt x="2791301" y="1509490"/>
                  <a:pt x="2766536" y="1471521"/>
                  <a:pt x="2766536" y="1407040"/>
                </a:cubicBezTo>
                <a:lnTo>
                  <a:pt x="2766536" y="1103570"/>
                </a:lnTo>
                <a:lnTo>
                  <a:pt x="2652998" y="1103570"/>
                </a:lnTo>
                <a:lnTo>
                  <a:pt x="2652998" y="1424178"/>
                </a:lnTo>
                <a:cubicBezTo>
                  <a:pt x="2652998" y="1541684"/>
                  <a:pt x="2719769" y="1602378"/>
                  <a:pt x="2815209" y="1602378"/>
                </a:cubicBezTo>
                <a:moveTo>
                  <a:pt x="2499360" y="1592909"/>
                </a:moveTo>
                <a:cubicBezTo>
                  <a:pt x="2526030" y="1592909"/>
                  <a:pt x="2555653" y="1589122"/>
                  <a:pt x="2571845" y="1583441"/>
                </a:cubicBezTo>
                <a:lnTo>
                  <a:pt x="2571845" y="1500969"/>
                </a:lnTo>
                <a:cubicBezTo>
                  <a:pt x="2555653" y="1503809"/>
                  <a:pt x="2541270" y="1505703"/>
                  <a:pt x="2529840" y="1505703"/>
                </a:cubicBezTo>
                <a:cubicBezTo>
                  <a:pt x="2482120" y="1505703"/>
                  <a:pt x="2464975" y="1479191"/>
                  <a:pt x="2464975" y="1428912"/>
                </a:cubicBezTo>
                <a:lnTo>
                  <a:pt x="2464975" y="1191818"/>
                </a:lnTo>
                <a:lnTo>
                  <a:pt x="2562320" y="1191818"/>
                </a:lnTo>
                <a:lnTo>
                  <a:pt x="2562320" y="1103570"/>
                </a:lnTo>
                <a:lnTo>
                  <a:pt x="2465070" y="1103570"/>
                </a:lnTo>
                <a:lnTo>
                  <a:pt x="2465070" y="961256"/>
                </a:lnTo>
                <a:lnTo>
                  <a:pt x="2354390" y="961256"/>
                </a:lnTo>
                <a:lnTo>
                  <a:pt x="2354390" y="1103570"/>
                </a:lnTo>
                <a:lnTo>
                  <a:pt x="2271427" y="1103570"/>
                </a:lnTo>
                <a:lnTo>
                  <a:pt x="2271427" y="1191818"/>
                </a:lnTo>
                <a:lnTo>
                  <a:pt x="2354390" y="1191818"/>
                </a:lnTo>
                <a:lnTo>
                  <a:pt x="2354390" y="1449743"/>
                </a:lnTo>
                <a:cubicBezTo>
                  <a:pt x="2354390" y="1556928"/>
                  <a:pt x="2420207" y="1592909"/>
                  <a:pt x="2499360" y="1592909"/>
                </a:cubicBezTo>
                <a:moveTo>
                  <a:pt x="2069116" y="980194"/>
                </a:moveTo>
                <a:cubicBezTo>
                  <a:pt x="2069116" y="1021003"/>
                  <a:pt x="2102549" y="1054144"/>
                  <a:pt x="2143506" y="1054144"/>
                </a:cubicBezTo>
                <a:cubicBezTo>
                  <a:pt x="2184559" y="1054144"/>
                  <a:pt x="2217896" y="1020909"/>
                  <a:pt x="2217896" y="980194"/>
                </a:cubicBezTo>
                <a:cubicBezTo>
                  <a:pt x="2217896" y="938437"/>
                  <a:pt x="2184464" y="905297"/>
                  <a:pt x="2143506" y="905297"/>
                </a:cubicBezTo>
                <a:cubicBezTo>
                  <a:pt x="2102549" y="905297"/>
                  <a:pt x="2069116" y="938532"/>
                  <a:pt x="2069116" y="980194"/>
                </a:cubicBezTo>
                <a:moveTo>
                  <a:pt x="2087213" y="1588175"/>
                </a:moveTo>
                <a:lnTo>
                  <a:pt x="2199799" y="1588175"/>
                </a:lnTo>
                <a:lnTo>
                  <a:pt x="2199799" y="1103570"/>
                </a:lnTo>
                <a:lnTo>
                  <a:pt x="2087213" y="1103570"/>
                </a:lnTo>
                <a:lnTo>
                  <a:pt x="2087213" y="1588175"/>
                </a:lnTo>
                <a:close/>
                <a:moveTo>
                  <a:pt x="1928908" y="1592909"/>
                </a:moveTo>
                <a:cubicBezTo>
                  <a:pt x="1955578" y="1592909"/>
                  <a:pt x="1985201" y="1589122"/>
                  <a:pt x="2001393" y="1583441"/>
                </a:cubicBezTo>
                <a:lnTo>
                  <a:pt x="2001393" y="1500969"/>
                </a:lnTo>
                <a:cubicBezTo>
                  <a:pt x="1985201" y="1503809"/>
                  <a:pt x="1970818" y="1505703"/>
                  <a:pt x="1959388" y="1505703"/>
                </a:cubicBezTo>
                <a:cubicBezTo>
                  <a:pt x="1911668" y="1505703"/>
                  <a:pt x="1894523" y="1479191"/>
                  <a:pt x="1894523" y="1428912"/>
                </a:cubicBezTo>
                <a:lnTo>
                  <a:pt x="1894523" y="1191818"/>
                </a:lnTo>
                <a:lnTo>
                  <a:pt x="1991868" y="1191818"/>
                </a:lnTo>
                <a:lnTo>
                  <a:pt x="1991868" y="1103570"/>
                </a:lnTo>
                <a:lnTo>
                  <a:pt x="1894523" y="1103570"/>
                </a:lnTo>
                <a:lnTo>
                  <a:pt x="1894523" y="961256"/>
                </a:lnTo>
                <a:lnTo>
                  <a:pt x="1783842" y="961256"/>
                </a:lnTo>
                <a:lnTo>
                  <a:pt x="1783842" y="1103570"/>
                </a:lnTo>
                <a:lnTo>
                  <a:pt x="1700879" y="1103570"/>
                </a:lnTo>
                <a:lnTo>
                  <a:pt x="1700879" y="1191818"/>
                </a:lnTo>
                <a:lnTo>
                  <a:pt x="1783842" y="1191818"/>
                </a:lnTo>
                <a:lnTo>
                  <a:pt x="1783842" y="1449743"/>
                </a:lnTo>
                <a:cubicBezTo>
                  <a:pt x="1783842" y="1556928"/>
                  <a:pt x="1849660" y="1592909"/>
                  <a:pt x="1928908" y="1592909"/>
                </a:cubicBezTo>
                <a:moveTo>
                  <a:pt x="1450848" y="1602378"/>
                </a:moveTo>
                <a:cubicBezTo>
                  <a:pt x="1573911" y="1602378"/>
                  <a:pt x="1666494" y="1541684"/>
                  <a:pt x="1666494" y="1444914"/>
                </a:cubicBezTo>
                <a:cubicBezTo>
                  <a:pt x="1666494" y="1360549"/>
                  <a:pt x="1595914" y="1322579"/>
                  <a:pt x="1488091" y="1298813"/>
                </a:cubicBezTo>
                <a:lnTo>
                  <a:pt x="1428941" y="1285557"/>
                </a:lnTo>
                <a:cubicBezTo>
                  <a:pt x="1374553" y="1274195"/>
                  <a:pt x="1351693" y="1260939"/>
                  <a:pt x="1351693" y="1229598"/>
                </a:cubicBezTo>
                <a:cubicBezTo>
                  <a:pt x="1351693" y="1194469"/>
                  <a:pt x="1387031" y="1172691"/>
                  <a:pt x="1435608" y="1172691"/>
                </a:cubicBezTo>
                <a:cubicBezTo>
                  <a:pt x="1489996" y="1172691"/>
                  <a:pt x="1524381" y="1195416"/>
                  <a:pt x="1535811" y="1234332"/>
                </a:cubicBezTo>
                <a:lnTo>
                  <a:pt x="1649349" y="1234332"/>
                </a:lnTo>
                <a:cubicBezTo>
                  <a:pt x="1637919" y="1155647"/>
                  <a:pt x="1566386" y="1090219"/>
                  <a:pt x="1436561" y="1090219"/>
                </a:cubicBezTo>
                <a:cubicBezTo>
                  <a:pt x="1318260" y="1090219"/>
                  <a:pt x="1236155" y="1150913"/>
                  <a:pt x="1236155" y="1236320"/>
                </a:cubicBezTo>
                <a:cubicBezTo>
                  <a:pt x="1236155" y="1316898"/>
                  <a:pt x="1294352" y="1357708"/>
                  <a:pt x="1400270" y="1380433"/>
                </a:cubicBezTo>
                <a:lnTo>
                  <a:pt x="1457516" y="1392742"/>
                </a:lnTo>
                <a:cubicBezTo>
                  <a:pt x="1526191" y="1406945"/>
                  <a:pt x="1551051" y="1423137"/>
                  <a:pt x="1551051" y="1456277"/>
                </a:cubicBezTo>
                <a:cubicBezTo>
                  <a:pt x="1551051" y="1496140"/>
                  <a:pt x="1511903" y="1518864"/>
                  <a:pt x="1456563" y="1518864"/>
                </a:cubicBezTo>
                <a:cubicBezTo>
                  <a:pt x="1386935" y="1518864"/>
                  <a:pt x="1349693" y="1485629"/>
                  <a:pt x="1341120" y="1437339"/>
                </a:cubicBezTo>
                <a:lnTo>
                  <a:pt x="1219010" y="1437339"/>
                </a:lnTo>
                <a:cubicBezTo>
                  <a:pt x="1226630" y="1534109"/>
                  <a:pt x="1309688" y="1602378"/>
                  <a:pt x="1450848" y="1602378"/>
                </a:cubicBezTo>
                <a:moveTo>
                  <a:pt x="720090" y="1588175"/>
                </a:moveTo>
                <a:lnTo>
                  <a:pt x="833628" y="1588175"/>
                </a:lnTo>
                <a:lnTo>
                  <a:pt x="833628" y="1317845"/>
                </a:lnTo>
                <a:cubicBezTo>
                  <a:pt x="833628" y="1222023"/>
                  <a:pt x="887063" y="1182254"/>
                  <a:pt x="943356" y="1182254"/>
                </a:cubicBezTo>
                <a:cubicBezTo>
                  <a:pt x="1002506" y="1182254"/>
                  <a:pt x="1023461" y="1222117"/>
                  <a:pt x="1023461" y="1275236"/>
                </a:cubicBezTo>
                <a:lnTo>
                  <a:pt x="1023461" y="1588175"/>
                </a:lnTo>
                <a:lnTo>
                  <a:pt x="1137952" y="1588175"/>
                </a:lnTo>
                <a:lnTo>
                  <a:pt x="1137952" y="1265673"/>
                </a:lnTo>
                <a:cubicBezTo>
                  <a:pt x="1137952" y="1151860"/>
                  <a:pt x="1074039" y="1089272"/>
                  <a:pt x="975741" y="1089272"/>
                </a:cubicBezTo>
                <a:cubicBezTo>
                  <a:pt x="905161" y="1089272"/>
                  <a:pt x="856488" y="1125348"/>
                  <a:pt x="830675" y="1166063"/>
                </a:cubicBezTo>
                <a:lnTo>
                  <a:pt x="830675" y="1103475"/>
                </a:lnTo>
                <a:lnTo>
                  <a:pt x="720090" y="1103475"/>
                </a:lnTo>
                <a:lnTo>
                  <a:pt x="720090" y="1588175"/>
                </a:lnTo>
                <a:close/>
                <a:moveTo>
                  <a:pt x="471964" y="1588175"/>
                </a:moveTo>
                <a:lnTo>
                  <a:pt x="591217" y="1588175"/>
                </a:lnTo>
                <a:lnTo>
                  <a:pt x="591217" y="924329"/>
                </a:lnTo>
                <a:lnTo>
                  <a:pt x="471964" y="924329"/>
                </a:lnTo>
                <a:lnTo>
                  <a:pt x="471964" y="1588175"/>
                </a:lnTo>
                <a:close/>
                <a:moveTo>
                  <a:pt x="3960971" y="697081"/>
                </a:moveTo>
                <a:cubicBezTo>
                  <a:pt x="4084034" y="697081"/>
                  <a:pt x="4176617" y="636387"/>
                  <a:pt x="4176617" y="539618"/>
                </a:cubicBezTo>
                <a:cubicBezTo>
                  <a:pt x="4176617" y="455157"/>
                  <a:pt x="4106037" y="417283"/>
                  <a:pt x="3998214" y="393517"/>
                </a:cubicBezTo>
                <a:lnTo>
                  <a:pt x="3939064" y="380261"/>
                </a:lnTo>
                <a:cubicBezTo>
                  <a:pt x="3884676" y="368898"/>
                  <a:pt x="3861816" y="355642"/>
                  <a:pt x="3861816" y="324301"/>
                </a:cubicBezTo>
                <a:cubicBezTo>
                  <a:pt x="3861816" y="289172"/>
                  <a:pt x="3897154" y="267394"/>
                  <a:pt x="3945731" y="267394"/>
                </a:cubicBezTo>
                <a:cubicBezTo>
                  <a:pt x="4000119" y="267394"/>
                  <a:pt x="4034504" y="290119"/>
                  <a:pt x="4045934" y="329035"/>
                </a:cubicBezTo>
                <a:lnTo>
                  <a:pt x="4159472" y="329035"/>
                </a:lnTo>
                <a:cubicBezTo>
                  <a:pt x="4148042" y="250351"/>
                  <a:pt x="4076510" y="184923"/>
                  <a:pt x="3946684" y="184923"/>
                </a:cubicBezTo>
                <a:cubicBezTo>
                  <a:pt x="3828383" y="184923"/>
                  <a:pt x="3746278" y="245617"/>
                  <a:pt x="3746278" y="331024"/>
                </a:cubicBezTo>
                <a:cubicBezTo>
                  <a:pt x="3746278" y="411602"/>
                  <a:pt x="3804476" y="452412"/>
                  <a:pt x="3910394" y="475136"/>
                </a:cubicBezTo>
                <a:lnTo>
                  <a:pt x="3967639" y="487446"/>
                </a:lnTo>
                <a:cubicBezTo>
                  <a:pt x="4036314" y="501649"/>
                  <a:pt x="4061174" y="517840"/>
                  <a:pt x="4061174" y="550980"/>
                </a:cubicBezTo>
                <a:cubicBezTo>
                  <a:pt x="4061174" y="590843"/>
                  <a:pt x="4022027" y="613568"/>
                  <a:pt x="3966686" y="613568"/>
                </a:cubicBezTo>
                <a:cubicBezTo>
                  <a:pt x="3897059" y="613568"/>
                  <a:pt x="3859816" y="580333"/>
                  <a:pt x="3851243" y="532043"/>
                </a:cubicBezTo>
                <a:lnTo>
                  <a:pt x="3729133" y="532043"/>
                </a:lnTo>
                <a:cubicBezTo>
                  <a:pt x="3736848" y="628812"/>
                  <a:pt x="3819811" y="697081"/>
                  <a:pt x="3960971" y="697081"/>
                </a:cubicBezTo>
                <a:moveTo>
                  <a:pt x="3307747" y="390771"/>
                </a:moveTo>
                <a:cubicBezTo>
                  <a:pt x="3318224" y="322502"/>
                  <a:pt x="3370707" y="274117"/>
                  <a:pt x="3437478" y="274117"/>
                </a:cubicBezTo>
                <a:cubicBezTo>
                  <a:pt x="3509963" y="274117"/>
                  <a:pt x="3555778" y="320608"/>
                  <a:pt x="3566255" y="390771"/>
                </a:cubicBezTo>
                <a:lnTo>
                  <a:pt x="3307747" y="390771"/>
                </a:lnTo>
                <a:close/>
                <a:moveTo>
                  <a:pt x="3442240" y="697081"/>
                </a:moveTo>
                <a:cubicBezTo>
                  <a:pt x="3562445" y="697081"/>
                  <a:pt x="3640646" y="639228"/>
                  <a:pt x="3666458" y="556756"/>
                </a:cubicBezTo>
                <a:lnTo>
                  <a:pt x="3546253" y="556756"/>
                </a:lnTo>
                <a:cubicBezTo>
                  <a:pt x="3531013" y="585257"/>
                  <a:pt x="3499485" y="607981"/>
                  <a:pt x="3444145" y="607981"/>
                </a:cubicBezTo>
                <a:cubicBezTo>
                  <a:pt x="3367849" y="607981"/>
                  <a:pt x="3311557" y="553915"/>
                  <a:pt x="3305842" y="473337"/>
                </a:cubicBezTo>
                <a:lnTo>
                  <a:pt x="3679889" y="473337"/>
                </a:lnTo>
                <a:cubicBezTo>
                  <a:pt x="3677984" y="289362"/>
                  <a:pt x="3580638" y="184070"/>
                  <a:pt x="3434715" y="184070"/>
                </a:cubicBezTo>
                <a:cubicBezTo>
                  <a:pt x="3302127" y="184070"/>
                  <a:pt x="3190494" y="290308"/>
                  <a:pt x="3190494" y="441996"/>
                </a:cubicBezTo>
                <a:cubicBezTo>
                  <a:pt x="3190399" y="594631"/>
                  <a:pt x="3286792" y="697081"/>
                  <a:pt x="3442240" y="697081"/>
                </a:cubicBezTo>
                <a:moveTo>
                  <a:pt x="2968371" y="74897"/>
                </a:moveTo>
                <a:cubicBezTo>
                  <a:pt x="2968371" y="115707"/>
                  <a:pt x="3001804" y="148847"/>
                  <a:pt x="3042761" y="148847"/>
                </a:cubicBezTo>
                <a:cubicBezTo>
                  <a:pt x="3083814" y="148847"/>
                  <a:pt x="3117152" y="115612"/>
                  <a:pt x="3117152" y="74897"/>
                </a:cubicBezTo>
                <a:cubicBezTo>
                  <a:pt x="3117152" y="33140"/>
                  <a:pt x="3083719" y="0"/>
                  <a:pt x="3042761" y="0"/>
                </a:cubicBezTo>
                <a:cubicBezTo>
                  <a:pt x="3001804" y="0"/>
                  <a:pt x="2968371" y="33235"/>
                  <a:pt x="2968371" y="74897"/>
                </a:cubicBezTo>
                <a:moveTo>
                  <a:pt x="2986469" y="682878"/>
                </a:moveTo>
                <a:lnTo>
                  <a:pt x="3099054" y="682878"/>
                </a:lnTo>
                <a:lnTo>
                  <a:pt x="3099054" y="198179"/>
                </a:lnTo>
                <a:lnTo>
                  <a:pt x="2986469" y="198179"/>
                </a:lnTo>
                <a:lnTo>
                  <a:pt x="2986469" y="682878"/>
                </a:lnTo>
                <a:close/>
                <a:moveTo>
                  <a:pt x="2628995" y="682878"/>
                </a:moveTo>
                <a:lnTo>
                  <a:pt x="2742533" y="682878"/>
                </a:lnTo>
                <a:lnTo>
                  <a:pt x="2742533" y="463774"/>
                </a:lnTo>
                <a:cubicBezTo>
                  <a:pt x="2742533" y="377420"/>
                  <a:pt x="2767298" y="320513"/>
                  <a:pt x="2826449" y="299682"/>
                </a:cubicBezTo>
                <a:cubicBezTo>
                  <a:pt x="2850261" y="291161"/>
                  <a:pt x="2878931" y="289267"/>
                  <a:pt x="2913316" y="292108"/>
                </a:cubicBezTo>
                <a:lnTo>
                  <a:pt x="2913316" y="183976"/>
                </a:lnTo>
                <a:cubicBezTo>
                  <a:pt x="2828354" y="179241"/>
                  <a:pt x="2771204" y="211435"/>
                  <a:pt x="2739676" y="297789"/>
                </a:cubicBezTo>
                <a:lnTo>
                  <a:pt x="2739676" y="198179"/>
                </a:lnTo>
                <a:lnTo>
                  <a:pt x="2628995" y="198179"/>
                </a:lnTo>
                <a:lnTo>
                  <a:pt x="2628995" y="682878"/>
                </a:lnTo>
                <a:close/>
                <a:moveTo>
                  <a:pt x="2140744" y="440102"/>
                </a:moveTo>
                <a:cubicBezTo>
                  <a:pt x="2140744" y="339545"/>
                  <a:pt x="2184654" y="275064"/>
                  <a:pt x="2264759" y="275064"/>
                </a:cubicBezTo>
                <a:cubicBezTo>
                  <a:pt x="2340102" y="275064"/>
                  <a:pt x="2392585" y="344280"/>
                  <a:pt x="2392585" y="440102"/>
                </a:cubicBezTo>
                <a:cubicBezTo>
                  <a:pt x="2392585" y="536872"/>
                  <a:pt x="2340102" y="607034"/>
                  <a:pt x="2264759" y="607034"/>
                </a:cubicBezTo>
                <a:cubicBezTo>
                  <a:pt x="2184654" y="607034"/>
                  <a:pt x="2140744" y="541511"/>
                  <a:pt x="2140744" y="440102"/>
                </a:cubicBezTo>
                <a:moveTo>
                  <a:pt x="2242852" y="697081"/>
                </a:moveTo>
                <a:cubicBezTo>
                  <a:pt x="2313432" y="697081"/>
                  <a:pt x="2364962" y="665740"/>
                  <a:pt x="2390775" y="622184"/>
                </a:cubicBezTo>
                <a:lnTo>
                  <a:pt x="2390775" y="682878"/>
                </a:lnTo>
                <a:lnTo>
                  <a:pt x="2505266" y="682878"/>
                </a:lnTo>
                <a:lnTo>
                  <a:pt x="2505266" y="198179"/>
                </a:lnTo>
                <a:lnTo>
                  <a:pt x="2390775" y="198179"/>
                </a:lnTo>
                <a:lnTo>
                  <a:pt x="2390775" y="260766"/>
                </a:lnTo>
                <a:cubicBezTo>
                  <a:pt x="2365058" y="217116"/>
                  <a:pt x="2313527" y="183976"/>
                  <a:pt x="2242852" y="183976"/>
                </a:cubicBezTo>
                <a:cubicBezTo>
                  <a:pt x="2118836" y="183976"/>
                  <a:pt x="2024348" y="280745"/>
                  <a:pt x="2024348" y="440008"/>
                </a:cubicBezTo>
                <a:cubicBezTo>
                  <a:pt x="2024348" y="599270"/>
                  <a:pt x="2118836" y="697081"/>
                  <a:pt x="2242852" y="697081"/>
                </a:cubicBezTo>
                <a:moveTo>
                  <a:pt x="1683068" y="697081"/>
                </a:moveTo>
                <a:cubicBezTo>
                  <a:pt x="1746980" y="697081"/>
                  <a:pt x="1793748" y="671516"/>
                  <a:pt x="1820418" y="623131"/>
                </a:cubicBezTo>
                <a:lnTo>
                  <a:pt x="1820418" y="682878"/>
                </a:lnTo>
                <a:lnTo>
                  <a:pt x="1932051" y="682878"/>
                </a:lnTo>
                <a:lnTo>
                  <a:pt x="1932051" y="198179"/>
                </a:lnTo>
                <a:lnTo>
                  <a:pt x="1818513" y="198179"/>
                </a:lnTo>
                <a:lnTo>
                  <a:pt x="1818513" y="466615"/>
                </a:lnTo>
                <a:cubicBezTo>
                  <a:pt x="1818513" y="564331"/>
                  <a:pt x="1766983" y="604099"/>
                  <a:pt x="1716405" y="604099"/>
                </a:cubicBezTo>
                <a:cubicBezTo>
                  <a:pt x="1659160" y="604099"/>
                  <a:pt x="1634395" y="566130"/>
                  <a:pt x="1634395" y="501649"/>
                </a:cubicBezTo>
                <a:lnTo>
                  <a:pt x="1634395" y="198179"/>
                </a:lnTo>
                <a:lnTo>
                  <a:pt x="1520857" y="198179"/>
                </a:lnTo>
                <a:lnTo>
                  <a:pt x="1520857" y="518787"/>
                </a:lnTo>
                <a:cubicBezTo>
                  <a:pt x="1520952" y="636387"/>
                  <a:pt x="1587722" y="697081"/>
                  <a:pt x="1683068" y="697081"/>
                </a:cubicBezTo>
                <a:moveTo>
                  <a:pt x="1368552" y="687613"/>
                </a:moveTo>
                <a:cubicBezTo>
                  <a:pt x="1395222" y="687613"/>
                  <a:pt x="1424845" y="683825"/>
                  <a:pt x="1441037" y="678144"/>
                </a:cubicBezTo>
                <a:lnTo>
                  <a:pt x="1441037" y="595577"/>
                </a:lnTo>
                <a:cubicBezTo>
                  <a:pt x="1424845" y="598418"/>
                  <a:pt x="1410462" y="600312"/>
                  <a:pt x="1399032" y="600312"/>
                </a:cubicBezTo>
                <a:cubicBezTo>
                  <a:pt x="1351312" y="600312"/>
                  <a:pt x="1334167" y="573800"/>
                  <a:pt x="1334167" y="523521"/>
                </a:cubicBezTo>
                <a:lnTo>
                  <a:pt x="1334167" y="286426"/>
                </a:lnTo>
                <a:lnTo>
                  <a:pt x="1431512" y="286426"/>
                </a:lnTo>
                <a:lnTo>
                  <a:pt x="1431512" y="198179"/>
                </a:lnTo>
                <a:lnTo>
                  <a:pt x="1334167" y="198179"/>
                </a:lnTo>
                <a:lnTo>
                  <a:pt x="1334167" y="55960"/>
                </a:lnTo>
                <a:lnTo>
                  <a:pt x="1223486" y="55960"/>
                </a:lnTo>
                <a:lnTo>
                  <a:pt x="1223486" y="198179"/>
                </a:lnTo>
                <a:lnTo>
                  <a:pt x="1140524" y="198179"/>
                </a:lnTo>
                <a:lnTo>
                  <a:pt x="1140524" y="286426"/>
                </a:lnTo>
                <a:lnTo>
                  <a:pt x="1223486" y="286426"/>
                </a:lnTo>
                <a:lnTo>
                  <a:pt x="1223486" y="544352"/>
                </a:lnTo>
                <a:cubicBezTo>
                  <a:pt x="1223486" y="651537"/>
                  <a:pt x="1289399" y="687613"/>
                  <a:pt x="1368552" y="687613"/>
                </a:cubicBezTo>
                <a:moveTo>
                  <a:pt x="884111" y="697081"/>
                </a:moveTo>
                <a:cubicBezTo>
                  <a:pt x="1011936" y="697081"/>
                  <a:pt x="1093089" y="620291"/>
                  <a:pt x="1106424" y="530149"/>
                </a:cubicBezTo>
                <a:lnTo>
                  <a:pt x="993838" y="530149"/>
                </a:lnTo>
                <a:cubicBezTo>
                  <a:pt x="978599" y="572853"/>
                  <a:pt x="946118" y="604099"/>
                  <a:pt x="886015" y="604099"/>
                </a:cubicBezTo>
                <a:cubicBezTo>
                  <a:pt x="816388" y="604099"/>
                  <a:pt x="761048" y="548140"/>
                  <a:pt x="761048" y="441901"/>
                </a:cubicBezTo>
                <a:cubicBezTo>
                  <a:pt x="761048" y="334716"/>
                  <a:pt x="815435" y="277810"/>
                  <a:pt x="888873" y="277810"/>
                </a:cubicBezTo>
                <a:cubicBezTo>
                  <a:pt x="944213" y="277810"/>
                  <a:pt x="978599" y="308204"/>
                  <a:pt x="993838" y="351760"/>
                </a:cubicBezTo>
                <a:lnTo>
                  <a:pt x="1105472" y="351760"/>
                </a:lnTo>
                <a:cubicBezTo>
                  <a:pt x="1092137" y="260672"/>
                  <a:pt x="1013841" y="184828"/>
                  <a:pt x="886968" y="184828"/>
                </a:cubicBezTo>
                <a:cubicBezTo>
                  <a:pt x="746760" y="184828"/>
                  <a:pt x="641795" y="285385"/>
                  <a:pt x="641795" y="441807"/>
                </a:cubicBezTo>
                <a:cubicBezTo>
                  <a:pt x="641795" y="600312"/>
                  <a:pt x="744855" y="697081"/>
                  <a:pt x="884111" y="697081"/>
                </a:cubicBezTo>
                <a:moveTo>
                  <a:pt x="208026" y="444837"/>
                </a:moveTo>
                <a:lnTo>
                  <a:pt x="252889" y="314927"/>
                </a:lnTo>
                <a:cubicBezTo>
                  <a:pt x="271939" y="265595"/>
                  <a:pt x="290132" y="209636"/>
                  <a:pt x="312039" y="143261"/>
                </a:cubicBezTo>
                <a:lnTo>
                  <a:pt x="312992" y="143261"/>
                </a:lnTo>
                <a:cubicBezTo>
                  <a:pt x="335851" y="209636"/>
                  <a:pt x="354997" y="266542"/>
                  <a:pt x="372142" y="313980"/>
                </a:cubicBezTo>
                <a:lnTo>
                  <a:pt x="417005" y="444837"/>
                </a:lnTo>
                <a:lnTo>
                  <a:pt x="208026" y="444837"/>
                </a:lnTo>
                <a:close/>
                <a:moveTo>
                  <a:pt x="0" y="682878"/>
                </a:moveTo>
                <a:lnTo>
                  <a:pt x="124968" y="682878"/>
                </a:lnTo>
                <a:lnTo>
                  <a:pt x="172688" y="544447"/>
                </a:lnTo>
                <a:lnTo>
                  <a:pt x="451295" y="544447"/>
                </a:lnTo>
                <a:lnTo>
                  <a:pt x="499015" y="682878"/>
                </a:lnTo>
                <a:lnTo>
                  <a:pt x="626840" y="682878"/>
                </a:lnTo>
                <a:lnTo>
                  <a:pt x="380714" y="18937"/>
                </a:lnTo>
                <a:lnTo>
                  <a:pt x="248984" y="18937"/>
                </a:lnTo>
                <a:lnTo>
                  <a:pt x="0" y="682878"/>
                </a:lnTo>
                <a:close/>
              </a:path>
            </a:pathLst>
          </a:custGeom>
          <a:solidFill>
            <a:schemeClr val="accent1"/>
          </a:solid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94FD21CF-524B-AB1F-E0AC-5C7A5BCD6430}"/>
              </a:ext>
            </a:extLst>
          </p:cNvPr>
          <p:cNvSpPr/>
          <p:nvPr userDrawn="1"/>
        </p:nvSpPr>
        <p:spPr>
          <a:xfrm>
            <a:off x="8188346" y="2855934"/>
            <a:ext cx="3692504" cy="3692504"/>
          </a:xfrm>
          <a:custGeom>
            <a:avLst/>
            <a:gdLst>
              <a:gd name="connsiteX0" fmla="*/ 1027937 w 2055876"/>
              <a:gd name="connsiteY0" fmla="*/ 436911 h 2055876"/>
              <a:gd name="connsiteX1" fmla="*/ 436911 w 2055876"/>
              <a:gd name="connsiteY1" fmla="*/ 1027937 h 2055876"/>
              <a:gd name="connsiteX2" fmla="*/ 1027937 w 2055876"/>
              <a:gd name="connsiteY2" fmla="*/ 1619059 h 2055876"/>
              <a:gd name="connsiteX3" fmla="*/ 1618964 w 2055876"/>
              <a:gd name="connsiteY3" fmla="*/ 1027937 h 2055876"/>
              <a:gd name="connsiteX4" fmla="*/ 1027937 w 2055876"/>
              <a:gd name="connsiteY4" fmla="*/ 436911 h 2055876"/>
              <a:gd name="connsiteX5" fmla="*/ 1027938 w 2055876"/>
              <a:gd name="connsiteY5" fmla="*/ 0 h 2055876"/>
              <a:gd name="connsiteX6" fmla="*/ 2055876 w 2055876"/>
              <a:gd name="connsiteY6" fmla="*/ 1027938 h 2055876"/>
              <a:gd name="connsiteX7" fmla="*/ 2055876 w 2055876"/>
              <a:gd name="connsiteY7" fmla="*/ 2055876 h 2055876"/>
              <a:gd name="connsiteX8" fmla="*/ 1027938 w 2055876"/>
              <a:gd name="connsiteY8" fmla="*/ 2055876 h 2055876"/>
              <a:gd name="connsiteX9" fmla="*/ 0 w 2055876"/>
              <a:gd name="connsiteY9" fmla="*/ 1027938 h 2055876"/>
              <a:gd name="connsiteX10" fmla="*/ 1027938 w 2055876"/>
              <a:gd name="connsiteY10" fmla="*/ 0 h 2055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55876" h="2055876">
                <a:moveTo>
                  <a:pt x="1027937" y="436911"/>
                </a:moveTo>
                <a:cubicBezTo>
                  <a:pt x="701516" y="436911"/>
                  <a:pt x="436911" y="701516"/>
                  <a:pt x="436911" y="1027937"/>
                </a:cubicBezTo>
                <a:cubicBezTo>
                  <a:pt x="436911" y="1354454"/>
                  <a:pt x="701516" y="1619059"/>
                  <a:pt x="1027937" y="1619059"/>
                </a:cubicBezTo>
                <a:cubicBezTo>
                  <a:pt x="1354359" y="1619059"/>
                  <a:pt x="1618964" y="1354454"/>
                  <a:pt x="1618964" y="1027937"/>
                </a:cubicBezTo>
                <a:cubicBezTo>
                  <a:pt x="1618964" y="701516"/>
                  <a:pt x="1354359" y="436911"/>
                  <a:pt x="1027937" y="436911"/>
                </a:cubicBezTo>
                <a:close/>
                <a:moveTo>
                  <a:pt x="1027938" y="0"/>
                </a:moveTo>
                <a:cubicBezTo>
                  <a:pt x="1595628" y="0"/>
                  <a:pt x="2055876" y="460248"/>
                  <a:pt x="2055876" y="1027938"/>
                </a:cubicBezTo>
                <a:lnTo>
                  <a:pt x="2055876" y="2055876"/>
                </a:lnTo>
                <a:lnTo>
                  <a:pt x="1027938" y="2055876"/>
                </a:lnTo>
                <a:cubicBezTo>
                  <a:pt x="460248" y="2055876"/>
                  <a:pt x="0" y="1595723"/>
                  <a:pt x="0" y="1027938"/>
                </a:cubicBezTo>
                <a:cubicBezTo>
                  <a:pt x="0" y="460248"/>
                  <a:pt x="460248" y="0"/>
                  <a:pt x="1027938" y="0"/>
                </a:cubicBezTo>
                <a:close/>
              </a:path>
            </a:pathLst>
          </a:custGeom>
          <a:solidFill>
            <a:schemeClr val="accent1"/>
          </a:solidFill>
          <a:ln w="9525" cap="flat">
            <a:noFill/>
            <a:prstDash val="solid"/>
            <a:miter/>
          </a:ln>
        </p:spPr>
        <p:txBody>
          <a:bodyPr rtlCol="0" anchor="ctr"/>
          <a:lstStyle/>
          <a:p>
            <a:endParaRPr lang="en-US"/>
          </a:p>
        </p:txBody>
      </p:sp>
      <p:sp>
        <p:nvSpPr>
          <p:cNvPr id="9" name="Subtitle 2">
            <a:extLst>
              <a:ext uri="{FF2B5EF4-FFF2-40B4-BE49-F238E27FC236}">
                <a16:creationId xmlns:a16="http://schemas.microsoft.com/office/drawing/2014/main" id="{ED8945BC-5907-F1EB-F3C3-F9E148C0C16F}"/>
              </a:ext>
            </a:extLst>
          </p:cNvPr>
          <p:cNvSpPr>
            <a:spLocks noGrp="1"/>
          </p:cNvSpPr>
          <p:nvPr>
            <p:ph type="subTitle" idx="1"/>
          </p:nvPr>
        </p:nvSpPr>
        <p:spPr>
          <a:xfrm>
            <a:off x="338464" y="1122801"/>
            <a:ext cx="5802764" cy="1598604"/>
          </a:xfrm>
        </p:spPr>
        <p:txBody>
          <a:bodyPr anchor="t" anchorCtr="0"/>
          <a:lstStyle>
            <a:lvl1pPr marL="0" indent="0" algn="l">
              <a:spcBef>
                <a:spcPts val="0"/>
              </a:spcBef>
              <a:spcAft>
                <a:spcPts val="0"/>
              </a:spcAft>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3" name="Footer Placeholder 4">
            <a:extLst>
              <a:ext uri="{FF2B5EF4-FFF2-40B4-BE49-F238E27FC236}">
                <a16:creationId xmlns:a16="http://schemas.microsoft.com/office/drawing/2014/main" id="{6DECE934-2A88-71C2-DF08-0CBBE37E633D}"/>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accent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12129217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6181595" y="273659"/>
            <a:ext cx="5699254" cy="5526951"/>
          </a:xfrm>
        </p:spPr>
        <p:txBody>
          <a:bodyPr/>
          <a:lstStyle>
            <a:lvl1pPr marL="0" indent="0">
              <a:spcBef>
                <a:spcPts val="0"/>
              </a:spcBef>
              <a:spcAft>
                <a:spcPts val="0"/>
              </a:spcAft>
              <a:tabLst>
                <a:tab pos="5059363" algn="l"/>
              </a:tabLst>
              <a:defRPr sz="2300">
                <a:solidFill>
                  <a:schemeClr val="tx1"/>
                </a:solidFill>
              </a:defRPr>
            </a:lvl1pPr>
            <a:lvl2pPr>
              <a:defRPr sz="2300">
                <a:solidFill>
                  <a:schemeClr val="tx1"/>
                </a:solidFill>
              </a:defRPr>
            </a:lvl2pPr>
            <a:lvl3pPr>
              <a:defRPr sz="2300">
                <a:solidFill>
                  <a:schemeClr val="tx1"/>
                </a:solidFill>
              </a:defRPr>
            </a:lvl3pPr>
            <a:lvl4pPr>
              <a:defRPr sz="2300">
                <a:solidFill>
                  <a:schemeClr val="tx1"/>
                </a:solidFill>
              </a:defRPr>
            </a:lvl4pPr>
            <a:lvl5pPr>
              <a:defRPr sz="23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p>
            <a:fld id="{741AFF56-1126-4107-9C02-BC0EFBF16431}" type="slidenum">
              <a:rPr lang="en-GB" smtClean="0"/>
              <a:t>‹#›</a:t>
            </a:fld>
            <a:endParaRPr lang="en-GB"/>
          </a:p>
        </p:txBody>
      </p:sp>
      <p:sp>
        <p:nvSpPr>
          <p:cNvPr id="12" name="Graphic 9">
            <a:extLst>
              <a:ext uri="{FF2B5EF4-FFF2-40B4-BE49-F238E27FC236}">
                <a16:creationId xmlns:a16="http://schemas.microsoft.com/office/drawing/2014/main" id="{DC6B46B2-5670-951A-34DC-520A5FFF8E92}"/>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a:p>
        </p:txBody>
      </p:sp>
      <p:sp>
        <p:nvSpPr>
          <p:cNvPr id="4" name="Footer Placeholder 4">
            <a:extLst>
              <a:ext uri="{FF2B5EF4-FFF2-40B4-BE49-F238E27FC236}">
                <a16:creationId xmlns:a16="http://schemas.microsoft.com/office/drawing/2014/main" id="{5620758D-F7DA-9AC4-5413-311A1B9B4919}"/>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3858356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Section Title">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2" y="269601"/>
            <a:ext cx="11554001" cy="1220996"/>
          </a:xfrm>
        </p:spPr>
        <p:txBody>
          <a:bodyPr/>
          <a:lstStyle>
            <a:lvl1pPr>
              <a:defRPr sz="4200" b="0" i="0">
                <a:solidFill>
                  <a:schemeClr val="bg1"/>
                </a:solidFill>
                <a:latin typeface="+mj-lt"/>
              </a:defRPr>
            </a:lvl1pPr>
          </a:lstStyle>
          <a:p>
            <a:r>
              <a:rPr lang="en-US"/>
              <a:t>Click to edit Master title style</a:t>
            </a:r>
            <a:endParaRPr lang="en-GB"/>
          </a:p>
        </p:txBody>
      </p:sp>
      <p:sp>
        <p:nvSpPr>
          <p:cNvPr id="12" name="Graphic 9">
            <a:extLst>
              <a:ext uri="{FF2B5EF4-FFF2-40B4-BE49-F238E27FC236}">
                <a16:creationId xmlns:a16="http://schemas.microsoft.com/office/drawing/2014/main" id="{DC6B46B2-5670-951A-34DC-520A5FFF8E92}"/>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endParaRPr lang="en-US"/>
          </a:p>
        </p:txBody>
      </p:sp>
      <p:sp>
        <p:nvSpPr>
          <p:cNvPr id="8" name="Text Placeholder 7">
            <a:extLst>
              <a:ext uri="{FF2B5EF4-FFF2-40B4-BE49-F238E27FC236}">
                <a16:creationId xmlns:a16="http://schemas.microsoft.com/office/drawing/2014/main" id="{6D15CAF0-DBAD-68DB-B4B8-EF505A445D04}"/>
              </a:ext>
            </a:extLst>
          </p:cNvPr>
          <p:cNvSpPr>
            <a:spLocks noGrp="1"/>
          </p:cNvSpPr>
          <p:nvPr>
            <p:ph type="body" sz="quarter" idx="10" hasCustomPrompt="1"/>
          </p:nvPr>
        </p:nvSpPr>
        <p:spPr>
          <a:xfrm>
            <a:off x="6096000" y="3429000"/>
            <a:ext cx="6048267" cy="4010982"/>
          </a:xfrm>
        </p:spPr>
        <p:txBody>
          <a:bodyPr anchor="b" anchorCtr="0"/>
          <a:lstStyle>
            <a:lvl1pPr algn="r">
              <a:defRPr sz="23000">
                <a:solidFill>
                  <a:schemeClr val="bg1"/>
                </a:solidFill>
              </a:defRPr>
            </a:lvl1pPr>
          </a:lstStyle>
          <a:p>
            <a:pPr lvl="0"/>
            <a:r>
              <a:rPr lang="en-GB"/>
              <a:t>#</a:t>
            </a:r>
            <a:endParaRPr lang="en-US"/>
          </a:p>
        </p:txBody>
      </p:sp>
      <p:sp>
        <p:nvSpPr>
          <p:cNvPr id="3" name="Footer Placeholder 4">
            <a:extLst>
              <a:ext uri="{FF2B5EF4-FFF2-40B4-BE49-F238E27FC236}">
                <a16:creationId xmlns:a16="http://schemas.microsoft.com/office/drawing/2014/main" id="{1B43FFE6-B47D-7A61-376C-A8D0D0E06BF7}"/>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6409480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Feature Copy">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2" y="235980"/>
            <a:ext cx="9804590" cy="4443594"/>
          </a:xfrm>
        </p:spPr>
        <p:txBody>
          <a:bodyPr/>
          <a:lstStyle>
            <a:lvl1pPr>
              <a:lnSpc>
                <a:spcPct val="100000"/>
              </a:lnSpc>
              <a:defRPr sz="3500" b="0" i="0">
                <a:solidFill>
                  <a:schemeClr val="tx1"/>
                </a:solidFill>
                <a:latin typeface="+mj-lt"/>
              </a:defRPr>
            </a:lvl1pPr>
          </a:lstStyle>
          <a:p>
            <a:r>
              <a:rPr lang="en-US"/>
              <a:t>Click to edit Master title style</a:t>
            </a:r>
            <a:endParaRPr lang="en-GB"/>
          </a:p>
        </p:txBody>
      </p:sp>
      <p:sp>
        <p:nvSpPr>
          <p:cNvPr id="3" name="Graphic 9">
            <a:extLst>
              <a:ext uri="{FF2B5EF4-FFF2-40B4-BE49-F238E27FC236}">
                <a16:creationId xmlns:a16="http://schemas.microsoft.com/office/drawing/2014/main" id="{9B1AB03E-57D3-D012-D1A8-49BD6BF75415}"/>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tx1"/>
          </a:solidFill>
          <a:ln w="9509" cap="flat">
            <a:noFill/>
            <a:prstDash val="solid"/>
            <a:miter/>
          </a:ln>
        </p:spPr>
        <p:txBody>
          <a:bodyPr rtlCol="0" anchor="ctr"/>
          <a:lstStyle/>
          <a:p>
            <a:endParaRPr lang="en-US"/>
          </a:p>
        </p:txBody>
      </p:sp>
      <p:sp>
        <p:nvSpPr>
          <p:cNvPr id="8" name="Slide Number Placeholder 7">
            <a:extLst>
              <a:ext uri="{FF2B5EF4-FFF2-40B4-BE49-F238E27FC236}">
                <a16:creationId xmlns:a16="http://schemas.microsoft.com/office/drawing/2014/main" id="{231C67D6-C5B6-BEE1-88C5-321259FD8646}"/>
              </a:ext>
            </a:extLst>
          </p:cNvPr>
          <p:cNvSpPr>
            <a:spLocks noGrp="1"/>
          </p:cNvSpPr>
          <p:nvPr>
            <p:ph type="sldNum" sz="quarter" idx="12"/>
          </p:nvPr>
        </p:nvSpPr>
        <p:spPr/>
        <p:txBody>
          <a:bodyPr/>
          <a:lstStyle>
            <a:lvl1pPr>
              <a:defRPr>
                <a:solidFill>
                  <a:schemeClr val="tx1"/>
                </a:solidFill>
              </a:defRPr>
            </a:lvl1pPr>
          </a:lstStyle>
          <a:p>
            <a:fld id="{741AFF56-1126-4107-9C02-BC0EFBF16431}" type="slidenum">
              <a:rPr lang="en-GB" smtClean="0"/>
              <a:pPr/>
              <a:t>‹#›</a:t>
            </a:fld>
            <a:endParaRPr lang="en-GB"/>
          </a:p>
        </p:txBody>
      </p:sp>
      <p:sp>
        <p:nvSpPr>
          <p:cNvPr id="4" name="Footer Placeholder 4">
            <a:extLst>
              <a:ext uri="{FF2B5EF4-FFF2-40B4-BE49-F238E27FC236}">
                <a16:creationId xmlns:a16="http://schemas.microsoft.com/office/drawing/2014/main" id="{1B4E5E3E-E595-2D73-908E-8B9477FF7518}"/>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24167712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accent1"/>
        </a:solidFill>
        <a:effectLst/>
      </p:bgPr>
    </p:bg>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378F8866-9DAD-2F19-71C0-40E571A05C88}"/>
              </a:ext>
            </a:extLst>
          </p:cNvPr>
          <p:cNvSpPr/>
          <p:nvPr userDrawn="1"/>
        </p:nvSpPr>
        <p:spPr>
          <a:xfrm>
            <a:off x="6603805" y="1271393"/>
            <a:ext cx="5277046" cy="5277046"/>
          </a:xfrm>
          <a:custGeom>
            <a:avLst/>
            <a:gdLst>
              <a:gd name="connsiteX0" fmla="*/ 2055876 w 2055875"/>
              <a:gd name="connsiteY0" fmla="*/ 2055876 h 2055875"/>
              <a:gd name="connsiteX1" fmla="*/ 2055876 w 2055875"/>
              <a:gd name="connsiteY1" fmla="*/ 1027938 h 2055875"/>
              <a:gd name="connsiteX2" fmla="*/ 1027938 w 2055875"/>
              <a:gd name="connsiteY2" fmla="*/ 0 h 2055875"/>
              <a:gd name="connsiteX3" fmla="*/ 0 w 2055875"/>
              <a:gd name="connsiteY3" fmla="*/ 1027938 h 2055875"/>
              <a:gd name="connsiteX4" fmla="*/ 1027938 w 2055875"/>
              <a:gd name="connsiteY4" fmla="*/ 2055876 h 2055875"/>
              <a:gd name="connsiteX5" fmla="*/ 2055876 w 2055875"/>
              <a:gd name="connsiteY5" fmla="*/ 2055876 h 2055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55875" h="2055875">
                <a:moveTo>
                  <a:pt x="2055876" y="2055876"/>
                </a:moveTo>
                <a:lnTo>
                  <a:pt x="2055876" y="1027938"/>
                </a:lnTo>
                <a:cubicBezTo>
                  <a:pt x="2055876" y="460248"/>
                  <a:pt x="1595628" y="0"/>
                  <a:pt x="1027938" y="0"/>
                </a:cubicBezTo>
                <a:cubicBezTo>
                  <a:pt x="460248" y="0"/>
                  <a:pt x="0" y="460248"/>
                  <a:pt x="0" y="1027938"/>
                </a:cubicBezTo>
                <a:cubicBezTo>
                  <a:pt x="0" y="1595723"/>
                  <a:pt x="460248" y="2055876"/>
                  <a:pt x="1027938" y="2055876"/>
                </a:cubicBezTo>
                <a:lnTo>
                  <a:pt x="2055876" y="2055876"/>
                </a:lnTo>
                <a:close/>
              </a:path>
            </a:pathLst>
          </a:custGeom>
          <a:solidFill>
            <a:schemeClr val="bg1"/>
          </a:solidFill>
          <a:ln w="9525"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2" y="269601"/>
            <a:ext cx="11554001" cy="1220996"/>
          </a:xfrm>
        </p:spPr>
        <p:txBody>
          <a:bodyPr/>
          <a:lstStyle>
            <a:lvl1pPr>
              <a:defRPr sz="4200" b="0" i="0">
                <a:solidFill>
                  <a:schemeClr val="bg1"/>
                </a:solidFill>
                <a:latin typeface="+mj-lt"/>
              </a:defRPr>
            </a:lvl1pPr>
          </a:lstStyle>
          <a:p>
            <a:r>
              <a:rPr lang="en-US"/>
              <a:t>Click to edit Master title style</a:t>
            </a:r>
            <a:endParaRPr lang="en-GB"/>
          </a:p>
        </p:txBody>
      </p:sp>
      <p:sp>
        <p:nvSpPr>
          <p:cNvPr id="18" name="Graphic 16">
            <a:extLst>
              <a:ext uri="{FF2B5EF4-FFF2-40B4-BE49-F238E27FC236}">
                <a16:creationId xmlns:a16="http://schemas.microsoft.com/office/drawing/2014/main" id="{05D16763-91CF-A8AE-40FD-F33DB51DCF46}"/>
              </a:ext>
            </a:extLst>
          </p:cNvPr>
          <p:cNvSpPr/>
          <p:nvPr userDrawn="1"/>
        </p:nvSpPr>
        <p:spPr>
          <a:xfrm>
            <a:off x="352426" y="6216963"/>
            <a:ext cx="862600" cy="331475"/>
          </a:xfrm>
          <a:custGeom>
            <a:avLst/>
            <a:gdLst>
              <a:gd name="connsiteX0" fmla="*/ 3092178 w 3469189"/>
              <a:gd name="connsiteY0" fmla="*/ 1327542 h 1333121"/>
              <a:gd name="connsiteX1" fmla="*/ 3153161 w 3469189"/>
              <a:gd name="connsiteY1" fmla="*/ 1266731 h 1333121"/>
              <a:gd name="connsiteX2" fmla="*/ 3092178 w 3469189"/>
              <a:gd name="connsiteY2" fmla="*/ 1206770 h 1333121"/>
              <a:gd name="connsiteX3" fmla="*/ 3031100 w 3469189"/>
              <a:gd name="connsiteY3" fmla="*/ 1266731 h 1333121"/>
              <a:gd name="connsiteX4" fmla="*/ 3092178 w 3469189"/>
              <a:gd name="connsiteY4" fmla="*/ 1327542 h 1333121"/>
              <a:gd name="connsiteX5" fmla="*/ 2665013 w 3469189"/>
              <a:gd name="connsiteY5" fmla="*/ 1078244 h 1333121"/>
              <a:gd name="connsiteX6" fmla="*/ 2772825 w 3469189"/>
              <a:gd name="connsiteY6" fmla="*/ 981210 h 1333121"/>
              <a:gd name="connsiteX7" fmla="*/ 2879783 w 3469189"/>
              <a:gd name="connsiteY7" fmla="*/ 1078244 h 1333121"/>
              <a:gd name="connsiteX8" fmla="*/ 2665013 w 3469189"/>
              <a:gd name="connsiteY8" fmla="*/ 1078244 h 1333121"/>
              <a:gd name="connsiteX9" fmla="*/ 2776720 w 3469189"/>
              <a:gd name="connsiteY9" fmla="*/ 1333122 h 1333121"/>
              <a:gd name="connsiteX10" fmla="*/ 2962993 w 3469189"/>
              <a:gd name="connsiteY10" fmla="*/ 1216322 h 1333121"/>
              <a:gd name="connsiteX11" fmla="*/ 2863160 w 3469189"/>
              <a:gd name="connsiteY11" fmla="*/ 1216322 h 1333121"/>
              <a:gd name="connsiteX12" fmla="*/ 2778334 w 3469189"/>
              <a:gd name="connsiteY12" fmla="*/ 1258881 h 1333121"/>
              <a:gd name="connsiteX13" fmla="*/ 2663398 w 3469189"/>
              <a:gd name="connsiteY13" fmla="*/ 1146810 h 1333121"/>
              <a:gd name="connsiteX14" fmla="*/ 2974012 w 3469189"/>
              <a:gd name="connsiteY14" fmla="*/ 1146810 h 1333121"/>
              <a:gd name="connsiteX15" fmla="*/ 2770355 w 3469189"/>
              <a:gd name="connsiteY15" fmla="*/ 906213 h 1333121"/>
              <a:gd name="connsiteX16" fmla="*/ 2567459 w 3469189"/>
              <a:gd name="connsiteY16" fmla="*/ 1120802 h 1333121"/>
              <a:gd name="connsiteX17" fmla="*/ 2776720 w 3469189"/>
              <a:gd name="connsiteY17" fmla="*/ 1333122 h 1333121"/>
              <a:gd name="connsiteX18" fmla="*/ 2467721 w 3469189"/>
              <a:gd name="connsiteY18" fmla="*/ 1325177 h 1333121"/>
              <a:gd name="connsiteX19" fmla="*/ 2527944 w 3469189"/>
              <a:gd name="connsiteY19" fmla="*/ 1317233 h 1333121"/>
              <a:gd name="connsiteX20" fmla="*/ 2527944 w 3469189"/>
              <a:gd name="connsiteY20" fmla="*/ 1248572 h 1333121"/>
              <a:gd name="connsiteX21" fmla="*/ 2493082 w 3469189"/>
              <a:gd name="connsiteY21" fmla="*/ 1252544 h 1333121"/>
              <a:gd name="connsiteX22" fmla="*/ 2439224 w 3469189"/>
              <a:gd name="connsiteY22" fmla="*/ 1188612 h 1333121"/>
              <a:gd name="connsiteX23" fmla="*/ 2439224 w 3469189"/>
              <a:gd name="connsiteY23" fmla="*/ 991424 h 1333121"/>
              <a:gd name="connsiteX24" fmla="*/ 2520059 w 3469189"/>
              <a:gd name="connsiteY24" fmla="*/ 991424 h 1333121"/>
              <a:gd name="connsiteX25" fmla="*/ 2520059 w 3469189"/>
              <a:gd name="connsiteY25" fmla="*/ 918034 h 1333121"/>
              <a:gd name="connsiteX26" fmla="*/ 2439224 w 3469189"/>
              <a:gd name="connsiteY26" fmla="*/ 918034 h 1333121"/>
              <a:gd name="connsiteX27" fmla="*/ 2439224 w 3469189"/>
              <a:gd name="connsiteY27" fmla="*/ 799722 h 1333121"/>
              <a:gd name="connsiteX28" fmla="*/ 2347274 w 3469189"/>
              <a:gd name="connsiteY28" fmla="*/ 799722 h 1333121"/>
              <a:gd name="connsiteX29" fmla="*/ 2347274 w 3469189"/>
              <a:gd name="connsiteY29" fmla="*/ 918034 h 1333121"/>
              <a:gd name="connsiteX30" fmla="*/ 2278312 w 3469189"/>
              <a:gd name="connsiteY30" fmla="*/ 918034 h 1333121"/>
              <a:gd name="connsiteX31" fmla="*/ 2278312 w 3469189"/>
              <a:gd name="connsiteY31" fmla="*/ 991424 h 1333121"/>
              <a:gd name="connsiteX32" fmla="*/ 2347274 w 3469189"/>
              <a:gd name="connsiteY32" fmla="*/ 991424 h 1333121"/>
              <a:gd name="connsiteX33" fmla="*/ 2347274 w 3469189"/>
              <a:gd name="connsiteY33" fmla="*/ 1206014 h 1333121"/>
              <a:gd name="connsiteX34" fmla="*/ 2467721 w 3469189"/>
              <a:gd name="connsiteY34" fmla="*/ 1325177 h 1333121"/>
              <a:gd name="connsiteX35" fmla="*/ 2012058 w 3469189"/>
              <a:gd name="connsiteY35" fmla="*/ 1333122 h 1333121"/>
              <a:gd name="connsiteX36" fmla="*/ 2126140 w 3469189"/>
              <a:gd name="connsiteY36" fmla="*/ 1271554 h 1333121"/>
              <a:gd name="connsiteX37" fmla="*/ 2126140 w 3469189"/>
              <a:gd name="connsiteY37" fmla="*/ 1321300 h 1333121"/>
              <a:gd name="connsiteX38" fmla="*/ 2218849 w 3469189"/>
              <a:gd name="connsiteY38" fmla="*/ 1321300 h 1333121"/>
              <a:gd name="connsiteX39" fmla="*/ 2218849 w 3469189"/>
              <a:gd name="connsiteY39" fmla="*/ 918129 h 1333121"/>
              <a:gd name="connsiteX40" fmla="*/ 2124525 w 3469189"/>
              <a:gd name="connsiteY40" fmla="*/ 918129 h 1333121"/>
              <a:gd name="connsiteX41" fmla="*/ 2124525 w 3469189"/>
              <a:gd name="connsiteY41" fmla="*/ 1141419 h 1333121"/>
              <a:gd name="connsiteX42" fmla="*/ 2039700 w 3469189"/>
              <a:gd name="connsiteY42" fmla="*/ 1255854 h 1333121"/>
              <a:gd name="connsiteX43" fmla="*/ 1971593 w 3469189"/>
              <a:gd name="connsiteY43" fmla="*/ 1170643 h 1333121"/>
              <a:gd name="connsiteX44" fmla="*/ 1971593 w 3469189"/>
              <a:gd name="connsiteY44" fmla="*/ 918129 h 1333121"/>
              <a:gd name="connsiteX45" fmla="*/ 1877269 w 3469189"/>
              <a:gd name="connsiteY45" fmla="*/ 918129 h 1333121"/>
              <a:gd name="connsiteX46" fmla="*/ 1877269 w 3469189"/>
              <a:gd name="connsiteY46" fmla="*/ 1184829 h 1333121"/>
              <a:gd name="connsiteX47" fmla="*/ 2012058 w 3469189"/>
              <a:gd name="connsiteY47" fmla="*/ 1333122 h 1333121"/>
              <a:gd name="connsiteX48" fmla="*/ 1749698 w 3469189"/>
              <a:gd name="connsiteY48" fmla="*/ 1325177 h 1333121"/>
              <a:gd name="connsiteX49" fmla="*/ 1809921 w 3469189"/>
              <a:gd name="connsiteY49" fmla="*/ 1317233 h 1333121"/>
              <a:gd name="connsiteX50" fmla="*/ 1809921 w 3469189"/>
              <a:gd name="connsiteY50" fmla="*/ 1248572 h 1333121"/>
              <a:gd name="connsiteX51" fmla="*/ 1775060 w 3469189"/>
              <a:gd name="connsiteY51" fmla="*/ 1252544 h 1333121"/>
              <a:gd name="connsiteX52" fmla="*/ 1721201 w 3469189"/>
              <a:gd name="connsiteY52" fmla="*/ 1188612 h 1333121"/>
              <a:gd name="connsiteX53" fmla="*/ 1721201 w 3469189"/>
              <a:gd name="connsiteY53" fmla="*/ 991424 h 1333121"/>
              <a:gd name="connsiteX54" fmla="*/ 1802037 w 3469189"/>
              <a:gd name="connsiteY54" fmla="*/ 991424 h 1333121"/>
              <a:gd name="connsiteX55" fmla="*/ 1802037 w 3469189"/>
              <a:gd name="connsiteY55" fmla="*/ 918034 h 1333121"/>
              <a:gd name="connsiteX56" fmla="*/ 1721201 w 3469189"/>
              <a:gd name="connsiteY56" fmla="*/ 918034 h 1333121"/>
              <a:gd name="connsiteX57" fmla="*/ 1721201 w 3469189"/>
              <a:gd name="connsiteY57" fmla="*/ 799722 h 1333121"/>
              <a:gd name="connsiteX58" fmla="*/ 1629252 w 3469189"/>
              <a:gd name="connsiteY58" fmla="*/ 799722 h 1333121"/>
              <a:gd name="connsiteX59" fmla="*/ 1629252 w 3469189"/>
              <a:gd name="connsiteY59" fmla="*/ 918034 h 1333121"/>
              <a:gd name="connsiteX60" fmla="*/ 1560290 w 3469189"/>
              <a:gd name="connsiteY60" fmla="*/ 918034 h 1333121"/>
              <a:gd name="connsiteX61" fmla="*/ 1560290 w 3469189"/>
              <a:gd name="connsiteY61" fmla="*/ 991424 h 1333121"/>
              <a:gd name="connsiteX62" fmla="*/ 1629252 w 3469189"/>
              <a:gd name="connsiteY62" fmla="*/ 991424 h 1333121"/>
              <a:gd name="connsiteX63" fmla="*/ 1629252 w 3469189"/>
              <a:gd name="connsiteY63" fmla="*/ 1206014 h 1333121"/>
              <a:gd name="connsiteX64" fmla="*/ 1749698 w 3469189"/>
              <a:gd name="connsiteY64" fmla="*/ 1325177 h 1333121"/>
              <a:gd name="connsiteX65" fmla="*/ 1392349 w 3469189"/>
              <a:gd name="connsiteY65" fmla="*/ 815516 h 1333121"/>
              <a:gd name="connsiteX66" fmla="*/ 1454187 w 3469189"/>
              <a:gd name="connsiteY66" fmla="*/ 877084 h 1333121"/>
              <a:gd name="connsiteX67" fmla="*/ 1516025 w 3469189"/>
              <a:gd name="connsiteY67" fmla="*/ 815516 h 1333121"/>
              <a:gd name="connsiteX68" fmla="*/ 1454187 w 3469189"/>
              <a:gd name="connsiteY68" fmla="*/ 753191 h 1333121"/>
              <a:gd name="connsiteX69" fmla="*/ 1392349 w 3469189"/>
              <a:gd name="connsiteY69" fmla="*/ 815516 h 1333121"/>
              <a:gd name="connsiteX70" fmla="*/ 1407358 w 3469189"/>
              <a:gd name="connsiteY70" fmla="*/ 1321205 h 1333121"/>
              <a:gd name="connsiteX71" fmla="*/ 1500827 w 3469189"/>
              <a:gd name="connsiteY71" fmla="*/ 1321205 h 1333121"/>
              <a:gd name="connsiteX72" fmla="*/ 1500827 w 3469189"/>
              <a:gd name="connsiteY72" fmla="*/ 918034 h 1333121"/>
              <a:gd name="connsiteX73" fmla="*/ 1407358 w 3469189"/>
              <a:gd name="connsiteY73" fmla="*/ 918034 h 1333121"/>
              <a:gd name="connsiteX74" fmla="*/ 1407358 w 3469189"/>
              <a:gd name="connsiteY74" fmla="*/ 1321205 h 1333121"/>
              <a:gd name="connsiteX75" fmla="*/ 1275798 w 3469189"/>
              <a:gd name="connsiteY75" fmla="*/ 1325177 h 1333121"/>
              <a:gd name="connsiteX76" fmla="*/ 1336021 w 3469189"/>
              <a:gd name="connsiteY76" fmla="*/ 1317233 h 1333121"/>
              <a:gd name="connsiteX77" fmla="*/ 1336021 w 3469189"/>
              <a:gd name="connsiteY77" fmla="*/ 1248572 h 1333121"/>
              <a:gd name="connsiteX78" fmla="*/ 1301160 w 3469189"/>
              <a:gd name="connsiteY78" fmla="*/ 1252544 h 1333121"/>
              <a:gd name="connsiteX79" fmla="*/ 1247301 w 3469189"/>
              <a:gd name="connsiteY79" fmla="*/ 1188612 h 1333121"/>
              <a:gd name="connsiteX80" fmla="*/ 1247301 w 3469189"/>
              <a:gd name="connsiteY80" fmla="*/ 991424 h 1333121"/>
              <a:gd name="connsiteX81" fmla="*/ 1328137 w 3469189"/>
              <a:gd name="connsiteY81" fmla="*/ 991424 h 1333121"/>
              <a:gd name="connsiteX82" fmla="*/ 1328137 w 3469189"/>
              <a:gd name="connsiteY82" fmla="*/ 918034 h 1333121"/>
              <a:gd name="connsiteX83" fmla="*/ 1247301 w 3469189"/>
              <a:gd name="connsiteY83" fmla="*/ 918034 h 1333121"/>
              <a:gd name="connsiteX84" fmla="*/ 1247301 w 3469189"/>
              <a:gd name="connsiteY84" fmla="*/ 799722 h 1333121"/>
              <a:gd name="connsiteX85" fmla="*/ 1155352 w 3469189"/>
              <a:gd name="connsiteY85" fmla="*/ 799722 h 1333121"/>
              <a:gd name="connsiteX86" fmla="*/ 1155352 w 3469189"/>
              <a:gd name="connsiteY86" fmla="*/ 918034 h 1333121"/>
              <a:gd name="connsiteX87" fmla="*/ 1086390 w 3469189"/>
              <a:gd name="connsiteY87" fmla="*/ 918034 h 1333121"/>
              <a:gd name="connsiteX88" fmla="*/ 1086390 w 3469189"/>
              <a:gd name="connsiteY88" fmla="*/ 991424 h 1333121"/>
              <a:gd name="connsiteX89" fmla="*/ 1155352 w 3469189"/>
              <a:gd name="connsiteY89" fmla="*/ 991424 h 1333121"/>
              <a:gd name="connsiteX90" fmla="*/ 1155352 w 3469189"/>
              <a:gd name="connsiteY90" fmla="*/ 1206014 h 1333121"/>
              <a:gd name="connsiteX91" fmla="*/ 1275798 w 3469189"/>
              <a:gd name="connsiteY91" fmla="*/ 1325177 h 1333121"/>
              <a:gd name="connsiteX92" fmla="*/ 878839 w 3469189"/>
              <a:gd name="connsiteY92" fmla="*/ 1333122 h 1333121"/>
              <a:gd name="connsiteX93" fmla="*/ 1057988 w 3469189"/>
              <a:gd name="connsiteY93" fmla="*/ 1202136 h 1333121"/>
              <a:gd name="connsiteX94" fmla="*/ 909805 w 3469189"/>
              <a:gd name="connsiteY94" fmla="*/ 1080608 h 1333121"/>
              <a:gd name="connsiteX95" fmla="*/ 860696 w 3469189"/>
              <a:gd name="connsiteY95" fmla="*/ 1069543 h 1333121"/>
              <a:gd name="connsiteX96" fmla="*/ 796483 w 3469189"/>
              <a:gd name="connsiteY96" fmla="*/ 1023012 h 1333121"/>
              <a:gd name="connsiteX97" fmla="*/ 866205 w 3469189"/>
              <a:gd name="connsiteY97" fmla="*/ 975630 h 1333121"/>
              <a:gd name="connsiteX98" fmla="*/ 949415 w 3469189"/>
              <a:gd name="connsiteY98" fmla="*/ 1026890 h 1333121"/>
              <a:gd name="connsiteX99" fmla="*/ 1043740 w 3469189"/>
              <a:gd name="connsiteY99" fmla="*/ 1026890 h 1333121"/>
              <a:gd name="connsiteX100" fmla="*/ 867060 w 3469189"/>
              <a:gd name="connsiteY100" fmla="*/ 906969 h 1333121"/>
              <a:gd name="connsiteX101" fmla="*/ 700639 w 3469189"/>
              <a:gd name="connsiteY101" fmla="*/ 1028497 h 1333121"/>
              <a:gd name="connsiteX102" fmla="*/ 836948 w 3469189"/>
              <a:gd name="connsiteY102" fmla="*/ 1148418 h 1333121"/>
              <a:gd name="connsiteX103" fmla="*/ 884538 w 3469189"/>
              <a:gd name="connsiteY103" fmla="*/ 1158632 h 1333121"/>
              <a:gd name="connsiteX104" fmla="*/ 962239 w 3469189"/>
              <a:gd name="connsiteY104" fmla="*/ 1211499 h 1333121"/>
              <a:gd name="connsiteX105" fmla="*/ 883778 w 3469189"/>
              <a:gd name="connsiteY105" fmla="*/ 1263610 h 1333121"/>
              <a:gd name="connsiteX106" fmla="*/ 787934 w 3469189"/>
              <a:gd name="connsiteY106" fmla="*/ 1195800 h 1333121"/>
              <a:gd name="connsiteX107" fmla="*/ 686486 w 3469189"/>
              <a:gd name="connsiteY107" fmla="*/ 1195800 h 1333121"/>
              <a:gd name="connsiteX108" fmla="*/ 878839 w 3469189"/>
              <a:gd name="connsiteY108" fmla="*/ 1333122 h 1333121"/>
              <a:gd name="connsiteX109" fmla="*/ 271764 w 3469189"/>
              <a:gd name="connsiteY109" fmla="*/ 1321205 h 1333121"/>
              <a:gd name="connsiteX110" fmla="*/ 366088 w 3469189"/>
              <a:gd name="connsiteY110" fmla="*/ 1321205 h 1333121"/>
              <a:gd name="connsiteX111" fmla="*/ 366088 w 3469189"/>
              <a:gd name="connsiteY111" fmla="*/ 1096402 h 1333121"/>
              <a:gd name="connsiteX112" fmla="*/ 457182 w 3469189"/>
              <a:gd name="connsiteY112" fmla="*/ 983574 h 1333121"/>
              <a:gd name="connsiteX113" fmla="*/ 523770 w 3469189"/>
              <a:gd name="connsiteY113" fmla="*/ 1060936 h 1333121"/>
              <a:gd name="connsiteX114" fmla="*/ 523770 w 3469189"/>
              <a:gd name="connsiteY114" fmla="*/ 1321300 h 1333121"/>
              <a:gd name="connsiteX115" fmla="*/ 618854 w 3469189"/>
              <a:gd name="connsiteY115" fmla="*/ 1321300 h 1333121"/>
              <a:gd name="connsiteX116" fmla="*/ 618854 w 3469189"/>
              <a:gd name="connsiteY116" fmla="*/ 1053087 h 1333121"/>
              <a:gd name="connsiteX117" fmla="*/ 484159 w 3469189"/>
              <a:gd name="connsiteY117" fmla="*/ 906307 h 1333121"/>
              <a:gd name="connsiteX118" fmla="*/ 363713 w 3469189"/>
              <a:gd name="connsiteY118" fmla="*/ 970239 h 1333121"/>
              <a:gd name="connsiteX119" fmla="*/ 363713 w 3469189"/>
              <a:gd name="connsiteY119" fmla="*/ 918129 h 1333121"/>
              <a:gd name="connsiteX120" fmla="*/ 271764 w 3469189"/>
              <a:gd name="connsiteY120" fmla="*/ 918129 h 1333121"/>
              <a:gd name="connsiteX121" fmla="*/ 271764 w 3469189"/>
              <a:gd name="connsiteY121" fmla="*/ 1321205 h 1333121"/>
              <a:gd name="connsiteX122" fmla="*/ 271764 w 3469189"/>
              <a:gd name="connsiteY122" fmla="*/ 1321205 h 1333121"/>
              <a:gd name="connsiteX123" fmla="*/ 65732 w 3469189"/>
              <a:gd name="connsiteY123" fmla="*/ 1321205 h 1333121"/>
              <a:gd name="connsiteX124" fmla="*/ 164806 w 3469189"/>
              <a:gd name="connsiteY124" fmla="*/ 1321205 h 1333121"/>
              <a:gd name="connsiteX125" fmla="*/ 164806 w 3469189"/>
              <a:gd name="connsiteY125" fmla="*/ 768890 h 1333121"/>
              <a:gd name="connsiteX126" fmla="*/ 65732 w 3469189"/>
              <a:gd name="connsiteY126" fmla="*/ 768890 h 1333121"/>
              <a:gd name="connsiteX127" fmla="*/ 65732 w 3469189"/>
              <a:gd name="connsiteY127" fmla="*/ 1321205 h 1333121"/>
              <a:gd name="connsiteX128" fmla="*/ 65732 w 3469189"/>
              <a:gd name="connsiteY128" fmla="*/ 1321205 h 1333121"/>
              <a:gd name="connsiteX129" fmla="*/ 3290040 w 3469189"/>
              <a:gd name="connsiteY129" fmla="*/ 579931 h 1333121"/>
              <a:gd name="connsiteX130" fmla="*/ 3469190 w 3469189"/>
              <a:gd name="connsiteY130" fmla="*/ 448945 h 1333121"/>
              <a:gd name="connsiteX131" fmla="*/ 3321007 w 3469189"/>
              <a:gd name="connsiteY131" fmla="*/ 327417 h 1333121"/>
              <a:gd name="connsiteX132" fmla="*/ 3271898 w 3469189"/>
              <a:gd name="connsiteY132" fmla="*/ 316352 h 1333121"/>
              <a:gd name="connsiteX133" fmla="*/ 3207685 w 3469189"/>
              <a:gd name="connsiteY133" fmla="*/ 269821 h 1333121"/>
              <a:gd name="connsiteX134" fmla="*/ 3277407 w 3469189"/>
              <a:gd name="connsiteY134" fmla="*/ 222534 h 1333121"/>
              <a:gd name="connsiteX135" fmla="*/ 3360617 w 3469189"/>
              <a:gd name="connsiteY135" fmla="*/ 273793 h 1333121"/>
              <a:gd name="connsiteX136" fmla="*/ 3454942 w 3469189"/>
              <a:gd name="connsiteY136" fmla="*/ 273793 h 1333121"/>
              <a:gd name="connsiteX137" fmla="*/ 3278262 w 3469189"/>
              <a:gd name="connsiteY137" fmla="*/ 153873 h 1333121"/>
              <a:gd name="connsiteX138" fmla="*/ 3111841 w 3469189"/>
              <a:gd name="connsiteY138" fmla="*/ 275401 h 1333121"/>
              <a:gd name="connsiteX139" fmla="*/ 3248151 w 3469189"/>
              <a:gd name="connsiteY139" fmla="*/ 395321 h 1333121"/>
              <a:gd name="connsiteX140" fmla="*/ 3295740 w 3469189"/>
              <a:gd name="connsiteY140" fmla="*/ 405535 h 1333121"/>
              <a:gd name="connsiteX141" fmla="*/ 3373441 w 3469189"/>
              <a:gd name="connsiteY141" fmla="*/ 458402 h 1333121"/>
              <a:gd name="connsiteX142" fmla="*/ 3294980 w 3469189"/>
              <a:gd name="connsiteY142" fmla="*/ 510513 h 1333121"/>
              <a:gd name="connsiteX143" fmla="*/ 3199136 w 3469189"/>
              <a:gd name="connsiteY143" fmla="*/ 442703 h 1333121"/>
              <a:gd name="connsiteX144" fmla="*/ 3097688 w 3469189"/>
              <a:gd name="connsiteY144" fmla="*/ 442703 h 1333121"/>
              <a:gd name="connsiteX145" fmla="*/ 3290040 w 3469189"/>
              <a:gd name="connsiteY145" fmla="*/ 579931 h 1333121"/>
              <a:gd name="connsiteX146" fmla="*/ 2747463 w 3469189"/>
              <a:gd name="connsiteY146" fmla="*/ 325052 h 1333121"/>
              <a:gd name="connsiteX147" fmla="*/ 2855276 w 3469189"/>
              <a:gd name="connsiteY147" fmla="*/ 228019 h 1333121"/>
              <a:gd name="connsiteX148" fmla="*/ 2962233 w 3469189"/>
              <a:gd name="connsiteY148" fmla="*/ 325052 h 1333121"/>
              <a:gd name="connsiteX149" fmla="*/ 2747463 w 3469189"/>
              <a:gd name="connsiteY149" fmla="*/ 325052 h 1333121"/>
              <a:gd name="connsiteX150" fmla="*/ 2859170 w 3469189"/>
              <a:gd name="connsiteY150" fmla="*/ 579931 h 1333121"/>
              <a:gd name="connsiteX151" fmla="*/ 3045444 w 3469189"/>
              <a:gd name="connsiteY151" fmla="*/ 463131 h 1333121"/>
              <a:gd name="connsiteX152" fmla="*/ 2945610 w 3469189"/>
              <a:gd name="connsiteY152" fmla="*/ 463131 h 1333121"/>
              <a:gd name="connsiteX153" fmla="*/ 2860785 w 3469189"/>
              <a:gd name="connsiteY153" fmla="*/ 505690 h 1333121"/>
              <a:gd name="connsiteX154" fmla="*/ 2745848 w 3469189"/>
              <a:gd name="connsiteY154" fmla="*/ 393619 h 1333121"/>
              <a:gd name="connsiteX155" fmla="*/ 3056462 w 3469189"/>
              <a:gd name="connsiteY155" fmla="*/ 393619 h 1333121"/>
              <a:gd name="connsiteX156" fmla="*/ 2852806 w 3469189"/>
              <a:gd name="connsiteY156" fmla="*/ 153022 h 1333121"/>
              <a:gd name="connsiteX157" fmla="*/ 2649909 w 3469189"/>
              <a:gd name="connsiteY157" fmla="*/ 367611 h 1333121"/>
              <a:gd name="connsiteX158" fmla="*/ 2859170 w 3469189"/>
              <a:gd name="connsiteY158" fmla="*/ 579931 h 1333121"/>
              <a:gd name="connsiteX159" fmla="*/ 2465536 w 3469189"/>
              <a:gd name="connsiteY159" fmla="*/ 62325 h 1333121"/>
              <a:gd name="connsiteX160" fmla="*/ 2527374 w 3469189"/>
              <a:gd name="connsiteY160" fmla="*/ 123893 h 1333121"/>
              <a:gd name="connsiteX161" fmla="*/ 2589211 w 3469189"/>
              <a:gd name="connsiteY161" fmla="*/ 62325 h 1333121"/>
              <a:gd name="connsiteX162" fmla="*/ 2527374 w 3469189"/>
              <a:gd name="connsiteY162" fmla="*/ 0 h 1333121"/>
              <a:gd name="connsiteX163" fmla="*/ 2465536 w 3469189"/>
              <a:gd name="connsiteY163" fmla="*/ 62325 h 1333121"/>
              <a:gd name="connsiteX164" fmla="*/ 2480639 w 3469189"/>
              <a:gd name="connsiteY164" fmla="*/ 568109 h 1333121"/>
              <a:gd name="connsiteX165" fmla="*/ 2574108 w 3469189"/>
              <a:gd name="connsiteY165" fmla="*/ 568109 h 1333121"/>
              <a:gd name="connsiteX166" fmla="*/ 2574108 w 3469189"/>
              <a:gd name="connsiteY166" fmla="*/ 164938 h 1333121"/>
              <a:gd name="connsiteX167" fmla="*/ 2480639 w 3469189"/>
              <a:gd name="connsiteY167" fmla="*/ 164938 h 1333121"/>
              <a:gd name="connsiteX168" fmla="*/ 2480639 w 3469189"/>
              <a:gd name="connsiteY168" fmla="*/ 568109 h 1333121"/>
              <a:gd name="connsiteX169" fmla="*/ 2183703 w 3469189"/>
              <a:gd name="connsiteY169" fmla="*/ 568109 h 1333121"/>
              <a:gd name="connsiteX170" fmla="*/ 2278027 w 3469189"/>
              <a:gd name="connsiteY170" fmla="*/ 568109 h 1333121"/>
              <a:gd name="connsiteX171" fmla="*/ 2278027 w 3469189"/>
              <a:gd name="connsiteY171" fmla="*/ 385864 h 1333121"/>
              <a:gd name="connsiteX172" fmla="*/ 2347749 w 3469189"/>
              <a:gd name="connsiteY172" fmla="*/ 249393 h 1333121"/>
              <a:gd name="connsiteX173" fmla="*/ 2419846 w 3469189"/>
              <a:gd name="connsiteY173" fmla="*/ 243056 h 1333121"/>
              <a:gd name="connsiteX174" fmla="*/ 2419846 w 3469189"/>
              <a:gd name="connsiteY174" fmla="*/ 153116 h 1333121"/>
              <a:gd name="connsiteX175" fmla="*/ 2275653 w 3469189"/>
              <a:gd name="connsiteY175" fmla="*/ 247785 h 1333121"/>
              <a:gd name="connsiteX176" fmla="*/ 2275653 w 3469189"/>
              <a:gd name="connsiteY176" fmla="*/ 164938 h 1333121"/>
              <a:gd name="connsiteX177" fmla="*/ 2183703 w 3469189"/>
              <a:gd name="connsiteY177" fmla="*/ 164938 h 1333121"/>
              <a:gd name="connsiteX178" fmla="*/ 2183703 w 3469189"/>
              <a:gd name="connsiteY178" fmla="*/ 568109 h 1333121"/>
              <a:gd name="connsiteX179" fmla="*/ 1778195 w 3469189"/>
              <a:gd name="connsiteY179" fmla="*/ 366098 h 1333121"/>
              <a:gd name="connsiteX180" fmla="*/ 1881258 w 3469189"/>
              <a:gd name="connsiteY180" fmla="*/ 228776 h 1333121"/>
              <a:gd name="connsiteX181" fmla="*/ 1987456 w 3469189"/>
              <a:gd name="connsiteY181" fmla="*/ 366098 h 1333121"/>
              <a:gd name="connsiteX182" fmla="*/ 1881258 w 3469189"/>
              <a:gd name="connsiteY182" fmla="*/ 504933 h 1333121"/>
              <a:gd name="connsiteX183" fmla="*/ 1778195 w 3469189"/>
              <a:gd name="connsiteY183" fmla="*/ 366098 h 1333121"/>
              <a:gd name="connsiteX184" fmla="*/ 1862925 w 3469189"/>
              <a:gd name="connsiteY184" fmla="*/ 579931 h 1333121"/>
              <a:gd name="connsiteX185" fmla="*/ 1985746 w 3469189"/>
              <a:gd name="connsiteY185" fmla="*/ 517606 h 1333121"/>
              <a:gd name="connsiteX186" fmla="*/ 1985746 w 3469189"/>
              <a:gd name="connsiteY186" fmla="*/ 568109 h 1333121"/>
              <a:gd name="connsiteX187" fmla="*/ 2080830 w 3469189"/>
              <a:gd name="connsiteY187" fmla="*/ 568109 h 1333121"/>
              <a:gd name="connsiteX188" fmla="*/ 2080830 w 3469189"/>
              <a:gd name="connsiteY188" fmla="*/ 164938 h 1333121"/>
              <a:gd name="connsiteX189" fmla="*/ 1985746 w 3469189"/>
              <a:gd name="connsiteY189" fmla="*/ 164938 h 1333121"/>
              <a:gd name="connsiteX190" fmla="*/ 1985746 w 3469189"/>
              <a:gd name="connsiteY190" fmla="*/ 217048 h 1333121"/>
              <a:gd name="connsiteX191" fmla="*/ 1862925 w 3469189"/>
              <a:gd name="connsiteY191" fmla="*/ 153116 h 1333121"/>
              <a:gd name="connsiteX192" fmla="*/ 1681496 w 3469189"/>
              <a:gd name="connsiteY192" fmla="*/ 366098 h 1333121"/>
              <a:gd name="connsiteX193" fmla="*/ 1862925 w 3469189"/>
              <a:gd name="connsiteY193" fmla="*/ 579931 h 1333121"/>
              <a:gd name="connsiteX194" fmla="*/ 1398049 w 3469189"/>
              <a:gd name="connsiteY194" fmla="*/ 579931 h 1333121"/>
              <a:gd name="connsiteX195" fmla="*/ 1512131 w 3469189"/>
              <a:gd name="connsiteY195" fmla="*/ 518363 h 1333121"/>
              <a:gd name="connsiteX196" fmla="*/ 1512131 w 3469189"/>
              <a:gd name="connsiteY196" fmla="*/ 568109 h 1333121"/>
              <a:gd name="connsiteX197" fmla="*/ 1604840 w 3469189"/>
              <a:gd name="connsiteY197" fmla="*/ 568109 h 1333121"/>
              <a:gd name="connsiteX198" fmla="*/ 1604840 w 3469189"/>
              <a:gd name="connsiteY198" fmla="*/ 164938 h 1333121"/>
              <a:gd name="connsiteX199" fmla="*/ 1510516 w 3469189"/>
              <a:gd name="connsiteY199" fmla="*/ 164938 h 1333121"/>
              <a:gd name="connsiteX200" fmla="*/ 1510516 w 3469189"/>
              <a:gd name="connsiteY200" fmla="*/ 388228 h 1333121"/>
              <a:gd name="connsiteX201" fmla="*/ 1425691 w 3469189"/>
              <a:gd name="connsiteY201" fmla="*/ 502663 h 1333121"/>
              <a:gd name="connsiteX202" fmla="*/ 1357488 w 3469189"/>
              <a:gd name="connsiteY202" fmla="*/ 417452 h 1333121"/>
              <a:gd name="connsiteX203" fmla="*/ 1357488 w 3469189"/>
              <a:gd name="connsiteY203" fmla="*/ 164938 h 1333121"/>
              <a:gd name="connsiteX204" fmla="*/ 1263164 w 3469189"/>
              <a:gd name="connsiteY204" fmla="*/ 164938 h 1333121"/>
              <a:gd name="connsiteX205" fmla="*/ 1263164 w 3469189"/>
              <a:gd name="connsiteY205" fmla="*/ 431543 h 1333121"/>
              <a:gd name="connsiteX206" fmla="*/ 1398049 w 3469189"/>
              <a:gd name="connsiteY206" fmla="*/ 579931 h 1333121"/>
              <a:gd name="connsiteX207" fmla="*/ 1136734 w 3469189"/>
              <a:gd name="connsiteY207" fmla="*/ 572081 h 1333121"/>
              <a:gd name="connsiteX208" fmla="*/ 1196957 w 3469189"/>
              <a:gd name="connsiteY208" fmla="*/ 564137 h 1333121"/>
              <a:gd name="connsiteX209" fmla="*/ 1196957 w 3469189"/>
              <a:gd name="connsiteY209" fmla="*/ 495476 h 1333121"/>
              <a:gd name="connsiteX210" fmla="*/ 1162096 w 3469189"/>
              <a:gd name="connsiteY210" fmla="*/ 499448 h 1333121"/>
              <a:gd name="connsiteX211" fmla="*/ 1108237 w 3469189"/>
              <a:gd name="connsiteY211" fmla="*/ 435515 h 1333121"/>
              <a:gd name="connsiteX212" fmla="*/ 1108237 w 3469189"/>
              <a:gd name="connsiteY212" fmla="*/ 238233 h 1333121"/>
              <a:gd name="connsiteX213" fmla="*/ 1189073 w 3469189"/>
              <a:gd name="connsiteY213" fmla="*/ 238233 h 1333121"/>
              <a:gd name="connsiteX214" fmla="*/ 1189073 w 3469189"/>
              <a:gd name="connsiteY214" fmla="*/ 164843 h 1333121"/>
              <a:gd name="connsiteX215" fmla="*/ 1108237 w 3469189"/>
              <a:gd name="connsiteY215" fmla="*/ 164843 h 1333121"/>
              <a:gd name="connsiteX216" fmla="*/ 1108237 w 3469189"/>
              <a:gd name="connsiteY216" fmla="*/ 46531 h 1333121"/>
              <a:gd name="connsiteX217" fmla="*/ 1016288 w 3469189"/>
              <a:gd name="connsiteY217" fmla="*/ 46531 h 1333121"/>
              <a:gd name="connsiteX218" fmla="*/ 1016288 w 3469189"/>
              <a:gd name="connsiteY218" fmla="*/ 164843 h 1333121"/>
              <a:gd name="connsiteX219" fmla="*/ 947326 w 3469189"/>
              <a:gd name="connsiteY219" fmla="*/ 164843 h 1333121"/>
              <a:gd name="connsiteX220" fmla="*/ 947326 w 3469189"/>
              <a:gd name="connsiteY220" fmla="*/ 238233 h 1333121"/>
              <a:gd name="connsiteX221" fmla="*/ 1016288 w 3469189"/>
              <a:gd name="connsiteY221" fmla="*/ 238233 h 1333121"/>
              <a:gd name="connsiteX222" fmla="*/ 1016288 w 3469189"/>
              <a:gd name="connsiteY222" fmla="*/ 452823 h 1333121"/>
              <a:gd name="connsiteX223" fmla="*/ 1136734 w 3469189"/>
              <a:gd name="connsiteY223" fmla="*/ 572081 h 1333121"/>
              <a:gd name="connsiteX224" fmla="*/ 734360 w 3469189"/>
              <a:gd name="connsiteY224" fmla="*/ 579931 h 1333121"/>
              <a:gd name="connsiteX225" fmla="*/ 919019 w 3469189"/>
              <a:gd name="connsiteY225" fmla="*/ 441095 h 1333121"/>
              <a:gd name="connsiteX226" fmla="*/ 825550 w 3469189"/>
              <a:gd name="connsiteY226" fmla="*/ 441095 h 1333121"/>
              <a:gd name="connsiteX227" fmla="*/ 735975 w 3469189"/>
              <a:gd name="connsiteY227" fmla="*/ 502663 h 1333121"/>
              <a:gd name="connsiteX228" fmla="*/ 632152 w 3469189"/>
              <a:gd name="connsiteY228" fmla="*/ 367706 h 1333121"/>
              <a:gd name="connsiteX229" fmla="*/ 738350 w 3469189"/>
              <a:gd name="connsiteY229" fmla="*/ 231235 h 1333121"/>
              <a:gd name="connsiteX230" fmla="*/ 825550 w 3469189"/>
              <a:gd name="connsiteY230" fmla="*/ 292803 h 1333121"/>
              <a:gd name="connsiteX231" fmla="*/ 918259 w 3469189"/>
              <a:gd name="connsiteY231" fmla="*/ 292803 h 1333121"/>
              <a:gd name="connsiteX232" fmla="*/ 736735 w 3469189"/>
              <a:gd name="connsiteY232" fmla="*/ 153967 h 1333121"/>
              <a:gd name="connsiteX233" fmla="*/ 533079 w 3469189"/>
              <a:gd name="connsiteY233" fmla="*/ 367800 h 1333121"/>
              <a:gd name="connsiteX234" fmla="*/ 734360 w 3469189"/>
              <a:gd name="connsiteY234" fmla="*/ 579931 h 1333121"/>
              <a:gd name="connsiteX235" fmla="*/ 172690 w 3469189"/>
              <a:gd name="connsiteY235" fmla="*/ 370070 h 1333121"/>
              <a:gd name="connsiteX236" fmla="*/ 209926 w 3469189"/>
              <a:gd name="connsiteY236" fmla="*/ 261971 h 1333121"/>
              <a:gd name="connsiteX237" fmla="*/ 259035 w 3469189"/>
              <a:gd name="connsiteY237" fmla="*/ 119164 h 1333121"/>
              <a:gd name="connsiteX238" fmla="*/ 259795 w 3469189"/>
              <a:gd name="connsiteY238" fmla="*/ 119164 h 1333121"/>
              <a:gd name="connsiteX239" fmla="*/ 308904 w 3469189"/>
              <a:gd name="connsiteY239" fmla="*/ 261215 h 1333121"/>
              <a:gd name="connsiteX240" fmla="*/ 346140 w 3469189"/>
              <a:gd name="connsiteY240" fmla="*/ 370070 h 1333121"/>
              <a:gd name="connsiteX241" fmla="*/ 172690 w 3469189"/>
              <a:gd name="connsiteY241" fmla="*/ 370070 h 1333121"/>
              <a:gd name="connsiteX242" fmla="*/ 0 w 3469189"/>
              <a:gd name="connsiteY242" fmla="*/ 568109 h 1333121"/>
              <a:gd name="connsiteX243" fmla="*/ 103823 w 3469189"/>
              <a:gd name="connsiteY243" fmla="*/ 568109 h 1333121"/>
              <a:gd name="connsiteX244" fmla="*/ 143433 w 3469189"/>
              <a:gd name="connsiteY244" fmla="*/ 452917 h 1333121"/>
              <a:gd name="connsiteX245" fmla="*/ 374827 w 3469189"/>
              <a:gd name="connsiteY245" fmla="*/ 452917 h 1333121"/>
              <a:gd name="connsiteX246" fmla="*/ 414437 w 3469189"/>
              <a:gd name="connsiteY246" fmla="*/ 568109 h 1333121"/>
              <a:gd name="connsiteX247" fmla="*/ 520635 w 3469189"/>
              <a:gd name="connsiteY247" fmla="*/ 568109 h 1333121"/>
              <a:gd name="connsiteX248" fmla="*/ 316124 w 3469189"/>
              <a:gd name="connsiteY248" fmla="*/ 15794 h 1333121"/>
              <a:gd name="connsiteX249" fmla="*/ 206791 w 3469189"/>
              <a:gd name="connsiteY249" fmla="*/ 15794 h 1333121"/>
              <a:gd name="connsiteX250" fmla="*/ 0 w 3469189"/>
              <a:gd name="connsiteY250" fmla="*/ 568109 h 1333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3469189" h="1333121">
                <a:moveTo>
                  <a:pt x="3092178" y="1327542"/>
                </a:moveTo>
                <a:cubicBezTo>
                  <a:pt x="3125425" y="1327542"/>
                  <a:pt x="3153161" y="1300683"/>
                  <a:pt x="3153161" y="1266731"/>
                </a:cubicBezTo>
                <a:cubicBezTo>
                  <a:pt x="3153161" y="1233629"/>
                  <a:pt x="3125425" y="1206770"/>
                  <a:pt x="3092178" y="1206770"/>
                </a:cubicBezTo>
                <a:cubicBezTo>
                  <a:pt x="3058837" y="1206770"/>
                  <a:pt x="3031100" y="1233629"/>
                  <a:pt x="3031100" y="1266731"/>
                </a:cubicBezTo>
                <a:cubicBezTo>
                  <a:pt x="3031100" y="1300777"/>
                  <a:pt x="3058837" y="1327542"/>
                  <a:pt x="3092178" y="1327542"/>
                </a:cubicBezTo>
                <a:moveTo>
                  <a:pt x="2665013" y="1078244"/>
                </a:moveTo>
                <a:cubicBezTo>
                  <a:pt x="2673752" y="1021404"/>
                  <a:pt x="2717352" y="981210"/>
                  <a:pt x="2772825" y="981210"/>
                </a:cubicBezTo>
                <a:cubicBezTo>
                  <a:pt x="2833048" y="981210"/>
                  <a:pt x="2871044" y="1019891"/>
                  <a:pt x="2879783" y="1078244"/>
                </a:cubicBezTo>
                <a:lnTo>
                  <a:pt x="2665013" y="1078244"/>
                </a:lnTo>
                <a:close/>
                <a:moveTo>
                  <a:pt x="2776720" y="1333122"/>
                </a:moveTo>
                <a:cubicBezTo>
                  <a:pt x="2876553" y="1333122"/>
                  <a:pt x="2941526" y="1284983"/>
                  <a:pt x="2962993" y="1216322"/>
                </a:cubicBezTo>
                <a:lnTo>
                  <a:pt x="2863160" y="1216322"/>
                </a:lnTo>
                <a:cubicBezTo>
                  <a:pt x="2850526" y="1239966"/>
                  <a:pt x="2824309" y="1258881"/>
                  <a:pt x="2778334" y="1258881"/>
                </a:cubicBezTo>
                <a:cubicBezTo>
                  <a:pt x="2714977" y="1258881"/>
                  <a:pt x="2668147" y="1213863"/>
                  <a:pt x="2663398" y="1146810"/>
                </a:cubicBezTo>
                <a:lnTo>
                  <a:pt x="2974012" y="1146810"/>
                </a:lnTo>
                <a:cubicBezTo>
                  <a:pt x="2972397" y="993789"/>
                  <a:pt x="2891657" y="906213"/>
                  <a:pt x="2770355" y="906213"/>
                </a:cubicBezTo>
                <a:cubicBezTo>
                  <a:pt x="2660168" y="906213"/>
                  <a:pt x="2567459" y="994545"/>
                  <a:pt x="2567459" y="1120802"/>
                </a:cubicBezTo>
                <a:cubicBezTo>
                  <a:pt x="2567554" y="1247910"/>
                  <a:pt x="2647535" y="1333122"/>
                  <a:pt x="2776720" y="1333122"/>
                </a:cubicBezTo>
                <a:moveTo>
                  <a:pt x="2467721" y="1325177"/>
                </a:moveTo>
                <a:cubicBezTo>
                  <a:pt x="2489948" y="1325177"/>
                  <a:pt x="2514455" y="1322056"/>
                  <a:pt x="2527944" y="1317233"/>
                </a:cubicBezTo>
                <a:lnTo>
                  <a:pt x="2527944" y="1248572"/>
                </a:lnTo>
                <a:cubicBezTo>
                  <a:pt x="2514455" y="1250937"/>
                  <a:pt x="2502581" y="1252544"/>
                  <a:pt x="2493082" y="1252544"/>
                </a:cubicBezTo>
                <a:cubicBezTo>
                  <a:pt x="2453472" y="1252544"/>
                  <a:pt x="2439224" y="1230414"/>
                  <a:pt x="2439224" y="1188612"/>
                </a:cubicBezTo>
                <a:lnTo>
                  <a:pt x="2439224" y="991424"/>
                </a:lnTo>
                <a:lnTo>
                  <a:pt x="2520059" y="991424"/>
                </a:lnTo>
                <a:lnTo>
                  <a:pt x="2520059" y="918034"/>
                </a:lnTo>
                <a:lnTo>
                  <a:pt x="2439224" y="918034"/>
                </a:lnTo>
                <a:lnTo>
                  <a:pt x="2439224" y="799722"/>
                </a:lnTo>
                <a:lnTo>
                  <a:pt x="2347274" y="799722"/>
                </a:lnTo>
                <a:lnTo>
                  <a:pt x="2347274" y="918034"/>
                </a:lnTo>
                <a:lnTo>
                  <a:pt x="2278312" y="918034"/>
                </a:lnTo>
                <a:lnTo>
                  <a:pt x="2278312" y="991424"/>
                </a:lnTo>
                <a:lnTo>
                  <a:pt x="2347274" y="991424"/>
                </a:lnTo>
                <a:lnTo>
                  <a:pt x="2347274" y="1206014"/>
                </a:lnTo>
                <a:cubicBezTo>
                  <a:pt x="2347274" y="1295197"/>
                  <a:pt x="2401893" y="1325177"/>
                  <a:pt x="2467721" y="1325177"/>
                </a:cubicBezTo>
                <a:moveTo>
                  <a:pt x="2012058" y="1333122"/>
                </a:moveTo>
                <a:cubicBezTo>
                  <a:pt x="2065157" y="1333122"/>
                  <a:pt x="2104007" y="1311843"/>
                  <a:pt x="2126140" y="1271554"/>
                </a:cubicBezTo>
                <a:lnTo>
                  <a:pt x="2126140" y="1321300"/>
                </a:lnTo>
                <a:lnTo>
                  <a:pt x="2218849" y="1321300"/>
                </a:lnTo>
                <a:lnTo>
                  <a:pt x="2218849" y="918129"/>
                </a:lnTo>
                <a:lnTo>
                  <a:pt x="2124525" y="918129"/>
                </a:lnTo>
                <a:lnTo>
                  <a:pt x="2124525" y="1141419"/>
                </a:lnTo>
                <a:cubicBezTo>
                  <a:pt x="2124525" y="1222659"/>
                  <a:pt x="2081685" y="1255854"/>
                  <a:pt x="2039700" y="1255854"/>
                </a:cubicBezTo>
                <a:cubicBezTo>
                  <a:pt x="1992110" y="1255854"/>
                  <a:pt x="1971593" y="1224267"/>
                  <a:pt x="1971593" y="1170643"/>
                </a:cubicBezTo>
                <a:lnTo>
                  <a:pt x="1971593" y="918129"/>
                </a:lnTo>
                <a:lnTo>
                  <a:pt x="1877269" y="918129"/>
                </a:lnTo>
                <a:lnTo>
                  <a:pt x="1877269" y="1184829"/>
                </a:lnTo>
                <a:cubicBezTo>
                  <a:pt x="1877269" y="1282619"/>
                  <a:pt x="1932742" y="1333122"/>
                  <a:pt x="2012058" y="1333122"/>
                </a:cubicBezTo>
                <a:moveTo>
                  <a:pt x="1749698" y="1325177"/>
                </a:moveTo>
                <a:cubicBezTo>
                  <a:pt x="1771926" y="1325177"/>
                  <a:pt x="1796433" y="1322056"/>
                  <a:pt x="1809921" y="1317233"/>
                </a:cubicBezTo>
                <a:lnTo>
                  <a:pt x="1809921" y="1248572"/>
                </a:lnTo>
                <a:cubicBezTo>
                  <a:pt x="1796433" y="1250937"/>
                  <a:pt x="1784559" y="1252544"/>
                  <a:pt x="1775060" y="1252544"/>
                </a:cubicBezTo>
                <a:cubicBezTo>
                  <a:pt x="1735450" y="1252544"/>
                  <a:pt x="1721201" y="1230414"/>
                  <a:pt x="1721201" y="1188612"/>
                </a:cubicBezTo>
                <a:lnTo>
                  <a:pt x="1721201" y="991424"/>
                </a:lnTo>
                <a:lnTo>
                  <a:pt x="1802037" y="991424"/>
                </a:lnTo>
                <a:lnTo>
                  <a:pt x="1802037" y="918034"/>
                </a:lnTo>
                <a:lnTo>
                  <a:pt x="1721201" y="918034"/>
                </a:lnTo>
                <a:lnTo>
                  <a:pt x="1721201" y="799722"/>
                </a:lnTo>
                <a:lnTo>
                  <a:pt x="1629252" y="799722"/>
                </a:lnTo>
                <a:lnTo>
                  <a:pt x="1629252" y="918034"/>
                </a:lnTo>
                <a:lnTo>
                  <a:pt x="1560290" y="918034"/>
                </a:lnTo>
                <a:lnTo>
                  <a:pt x="1560290" y="991424"/>
                </a:lnTo>
                <a:lnTo>
                  <a:pt x="1629252" y="991424"/>
                </a:lnTo>
                <a:lnTo>
                  <a:pt x="1629252" y="1206014"/>
                </a:lnTo>
                <a:cubicBezTo>
                  <a:pt x="1629252" y="1295197"/>
                  <a:pt x="1683966" y="1325177"/>
                  <a:pt x="1749698" y="1325177"/>
                </a:cubicBezTo>
                <a:moveTo>
                  <a:pt x="1392349" y="815516"/>
                </a:moveTo>
                <a:cubicBezTo>
                  <a:pt x="1392349" y="849468"/>
                  <a:pt x="1420086" y="877084"/>
                  <a:pt x="1454187" y="877084"/>
                </a:cubicBezTo>
                <a:cubicBezTo>
                  <a:pt x="1488288" y="877084"/>
                  <a:pt x="1516025" y="849468"/>
                  <a:pt x="1516025" y="815516"/>
                </a:cubicBezTo>
                <a:cubicBezTo>
                  <a:pt x="1516025" y="780807"/>
                  <a:pt x="1488288" y="753191"/>
                  <a:pt x="1454187" y="753191"/>
                </a:cubicBezTo>
                <a:cubicBezTo>
                  <a:pt x="1420086" y="753191"/>
                  <a:pt x="1392349" y="780712"/>
                  <a:pt x="1392349" y="815516"/>
                </a:cubicBezTo>
                <a:moveTo>
                  <a:pt x="1407358" y="1321205"/>
                </a:moveTo>
                <a:lnTo>
                  <a:pt x="1500827" y="1321205"/>
                </a:lnTo>
                <a:lnTo>
                  <a:pt x="1500827" y="918034"/>
                </a:lnTo>
                <a:lnTo>
                  <a:pt x="1407358" y="918034"/>
                </a:lnTo>
                <a:lnTo>
                  <a:pt x="1407358" y="1321205"/>
                </a:lnTo>
                <a:close/>
                <a:moveTo>
                  <a:pt x="1275798" y="1325177"/>
                </a:moveTo>
                <a:cubicBezTo>
                  <a:pt x="1298025" y="1325177"/>
                  <a:pt x="1322532" y="1322056"/>
                  <a:pt x="1336021" y="1317233"/>
                </a:cubicBezTo>
                <a:lnTo>
                  <a:pt x="1336021" y="1248572"/>
                </a:lnTo>
                <a:cubicBezTo>
                  <a:pt x="1322532" y="1250937"/>
                  <a:pt x="1310659" y="1252544"/>
                  <a:pt x="1301160" y="1252544"/>
                </a:cubicBezTo>
                <a:cubicBezTo>
                  <a:pt x="1261549" y="1252544"/>
                  <a:pt x="1247301" y="1230414"/>
                  <a:pt x="1247301" y="1188612"/>
                </a:cubicBezTo>
                <a:lnTo>
                  <a:pt x="1247301" y="991424"/>
                </a:lnTo>
                <a:lnTo>
                  <a:pt x="1328137" y="991424"/>
                </a:lnTo>
                <a:lnTo>
                  <a:pt x="1328137" y="918034"/>
                </a:lnTo>
                <a:lnTo>
                  <a:pt x="1247301" y="918034"/>
                </a:lnTo>
                <a:lnTo>
                  <a:pt x="1247301" y="799722"/>
                </a:lnTo>
                <a:lnTo>
                  <a:pt x="1155352" y="799722"/>
                </a:lnTo>
                <a:lnTo>
                  <a:pt x="1155352" y="918034"/>
                </a:lnTo>
                <a:lnTo>
                  <a:pt x="1086390" y="918034"/>
                </a:lnTo>
                <a:lnTo>
                  <a:pt x="1086390" y="991424"/>
                </a:lnTo>
                <a:lnTo>
                  <a:pt x="1155352" y="991424"/>
                </a:lnTo>
                <a:lnTo>
                  <a:pt x="1155352" y="1206014"/>
                </a:lnTo>
                <a:cubicBezTo>
                  <a:pt x="1155352" y="1295197"/>
                  <a:pt x="1210065" y="1325177"/>
                  <a:pt x="1275798" y="1325177"/>
                </a:cubicBezTo>
                <a:moveTo>
                  <a:pt x="878839" y="1333122"/>
                </a:moveTo>
                <a:cubicBezTo>
                  <a:pt x="981047" y="1333122"/>
                  <a:pt x="1057988" y="1282619"/>
                  <a:pt x="1057988" y="1202136"/>
                </a:cubicBezTo>
                <a:cubicBezTo>
                  <a:pt x="1057988" y="1131962"/>
                  <a:pt x="999380" y="1100374"/>
                  <a:pt x="909805" y="1080608"/>
                </a:cubicBezTo>
                <a:lnTo>
                  <a:pt x="860696" y="1069543"/>
                </a:lnTo>
                <a:cubicBezTo>
                  <a:pt x="815481" y="1060085"/>
                  <a:pt x="796483" y="1049020"/>
                  <a:pt x="796483" y="1023012"/>
                </a:cubicBezTo>
                <a:cubicBezTo>
                  <a:pt x="796483" y="993789"/>
                  <a:pt x="825835" y="975630"/>
                  <a:pt x="866205" y="975630"/>
                </a:cubicBezTo>
                <a:cubicBezTo>
                  <a:pt x="911420" y="975630"/>
                  <a:pt x="939917" y="994545"/>
                  <a:pt x="949415" y="1026890"/>
                </a:cubicBezTo>
                <a:lnTo>
                  <a:pt x="1043740" y="1026890"/>
                </a:lnTo>
                <a:cubicBezTo>
                  <a:pt x="1034241" y="961444"/>
                  <a:pt x="974778" y="906969"/>
                  <a:pt x="867060" y="906969"/>
                </a:cubicBezTo>
                <a:cubicBezTo>
                  <a:pt x="768841" y="906969"/>
                  <a:pt x="700639" y="957472"/>
                  <a:pt x="700639" y="1028497"/>
                </a:cubicBezTo>
                <a:cubicBezTo>
                  <a:pt x="700639" y="1095551"/>
                  <a:pt x="748989" y="1129503"/>
                  <a:pt x="836948" y="1148418"/>
                </a:cubicBezTo>
                <a:lnTo>
                  <a:pt x="884538" y="1158632"/>
                </a:lnTo>
                <a:cubicBezTo>
                  <a:pt x="941626" y="1170454"/>
                  <a:pt x="962239" y="1183883"/>
                  <a:pt x="962239" y="1211499"/>
                </a:cubicBezTo>
                <a:cubicBezTo>
                  <a:pt x="962239" y="1244600"/>
                  <a:pt x="929753" y="1263610"/>
                  <a:pt x="883778" y="1263610"/>
                </a:cubicBezTo>
                <a:cubicBezTo>
                  <a:pt x="825930" y="1263610"/>
                  <a:pt x="795058" y="1235994"/>
                  <a:pt x="787934" y="1195800"/>
                </a:cubicBezTo>
                <a:lnTo>
                  <a:pt x="686486" y="1195800"/>
                </a:lnTo>
                <a:cubicBezTo>
                  <a:pt x="692565" y="1276282"/>
                  <a:pt x="761527" y="1333122"/>
                  <a:pt x="878839" y="1333122"/>
                </a:cubicBezTo>
                <a:moveTo>
                  <a:pt x="271764" y="1321205"/>
                </a:moveTo>
                <a:lnTo>
                  <a:pt x="366088" y="1321205"/>
                </a:lnTo>
                <a:lnTo>
                  <a:pt x="366088" y="1096402"/>
                </a:lnTo>
                <a:cubicBezTo>
                  <a:pt x="366088" y="1016676"/>
                  <a:pt x="410448" y="983574"/>
                  <a:pt x="457182" y="983574"/>
                </a:cubicBezTo>
                <a:cubicBezTo>
                  <a:pt x="506292" y="983574"/>
                  <a:pt x="523770" y="1016676"/>
                  <a:pt x="523770" y="1060936"/>
                </a:cubicBezTo>
                <a:lnTo>
                  <a:pt x="523770" y="1321300"/>
                </a:lnTo>
                <a:lnTo>
                  <a:pt x="618854" y="1321300"/>
                </a:lnTo>
                <a:lnTo>
                  <a:pt x="618854" y="1053087"/>
                </a:lnTo>
                <a:cubicBezTo>
                  <a:pt x="618854" y="958418"/>
                  <a:pt x="565755" y="906307"/>
                  <a:pt x="484159" y="906307"/>
                </a:cubicBezTo>
                <a:cubicBezTo>
                  <a:pt x="425551" y="906307"/>
                  <a:pt x="385086" y="936287"/>
                  <a:pt x="363713" y="970239"/>
                </a:cubicBezTo>
                <a:lnTo>
                  <a:pt x="363713" y="918129"/>
                </a:lnTo>
                <a:lnTo>
                  <a:pt x="271764" y="918129"/>
                </a:lnTo>
                <a:lnTo>
                  <a:pt x="271764" y="1321205"/>
                </a:lnTo>
                <a:lnTo>
                  <a:pt x="271764" y="1321205"/>
                </a:lnTo>
                <a:close/>
                <a:moveTo>
                  <a:pt x="65732" y="1321205"/>
                </a:moveTo>
                <a:lnTo>
                  <a:pt x="164806" y="1321205"/>
                </a:lnTo>
                <a:lnTo>
                  <a:pt x="164806" y="768890"/>
                </a:lnTo>
                <a:lnTo>
                  <a:pt x="65732" y="768890"/>
                </a:lnTo>
                <a:lnTo>
                  <a:pt x="65732" y="1321205"/>
                </a:lnTo>
                <a:lnTo>
                  <a:pt x="65732" y="1321205"/>
                </a:lnTo>
                <a:close/>
                <a:moveTo>
                  <a:pt x="3290040" y="579931"/>
                </a:moveTo>
                <a:cubicBezTo>
                  <a:pt x="3392249" y="579931"/>
                  <a:pt x="3469190" y="529428"/>
                  <a:pt x="3469190" y="448945"/>
                </a:cubicBezTo>
                <a:cubicBezTo>
                  <a:pt x="3469190" y="378771"/>
                  <a:pt x="3410582" y="347183"/>
                  <a:pt x="3321007" y="327417"/>
                </a:cubicBezTo>
                <a:lnTo>
                  <a:pt x="3271898" y="316352"/>
                </a:lnTo>
                <a:cubicBezTo>
                  <a:pt x="3226683" y="306894"/>
                  <a:pt x="3207685" y="295829"/>
                  <a:pt x="3207685" y="269821"/>
                </a:cubicBezTo>
                <a:cubicBezTo>
                  <a:pt x="3207685" y="240597"/>
                  <a:pt x="3237037" y="222534"/>
                  <a:pt x="3277407" y="222534"/>
                </a:cubicBezTo>
                <a:cubicBezTo>
                  <a:pt x="3322622" y="222534"/>
                  <a:pt x="3351119" y="241449"/>
                  <a:pt x="3360617" y="273793"/>
                </a:cubicBezTo>
                <a:lnTo>
                  <a:pt x="3454942" y="273793"/>
                </a:lnTo>
                <a:cubicBezTo>
                  <a:pt x="3445443" y="208348"/>
                  <a:pt x="3385979" y="153873"/>
                  <a:pt x="3278262" y="153873"/>
                </a:cubicBezTo>
                <a:cubicBezTo>
                  <a:pt x="3179948" y="153873"/>
                  <a:pt x="3111841" y="204375"/>
                  <a:pt x="3111841" y="275401"/>
                </a:cubicBezTo>
                <a:cubicBezTo>
                  <a:pt x="3111841" y="342454"/>
                  <a:pt x="3160191" y="376406"/>
                  <a:pt x="3248151" y="395321"/>
                </a:cubicBezTo>
                <a:lnTo>
                  <a:pt x="3295740" y="405535"/>
                </a:lnTo>
                <a:cubicBezTo>
                  <a:pt x="3352828" y="417357"/>
                  <a:pt x="3373441" y="430787"/>
                  <a:pt x="3373441" y="458402"/>
                </a:cubicBezTo>
                <a:cubicBezTo>
                  <a:pt x="3373441" y="491504"/>
                  <a:pt x="3340955" y="510513"/>
                  <a:pt x="3294980" y="510513"/>
                </a:cubicBezTo>
                <a:cubicBezTo>
                  <a:pt x="3237132" y="510513"/>
                  <a:pt x="3206260" y="482897"/>
                  <a:pt x="3199136" y="442703"/>
                </a:cubicBezTo>
                <a:lnTo>
                  <a:pt x="3097688" y="442703"/>
                </a:lnTo>
                <a:cubicBezTo>
                  <a:pt x="3103862" y="523091"/>
                  <a:pt x="3172729" y="579931"/>
                  <a:pt x="3290040" y="579931"/>
                </a:cubicBezTo>
                <a:moveTo>
                  <a:pt x="2747463" y="325052"/>
                </a:moveTo>
                <a:cubicBezTo>
                  <a:pt x="2756202" y="268213"/>
                  <a:pt x="2799802" y="228019"/>
                  <a:pt x="2855276" y="228019"/>
                </a:cubicBezTo>
                <a:cubicBezTo>
                  <a:pt x="2915499" y="228019"/>
                  <a:pt x="2953494" y="266700"/>
                  <a:pt x="2962233" y="325052"/>
                </a:cubicBezTo>
                <a:lnTo>
                  <a:pt x="2747463" y="325052"/>
                </a:lnTo>
                <a:close/>
                <a:moveTo>
                  <a:pt x="2859170" y="579931"/>
                </a:moveTo>
                <a:cubicBezTo>
                  <a:pt x="2959004" y="579931"/>
                  <a:pt x="3023976" y="531792"/>
                  <a:pt x="3045444" y="463131"/>
                </a:cubicBezTo>
                <a:lnTo>
                  <a:pt x="2945610" y="463131"/>
                </a:lnTo>
                <a:cubicBezTo>
                  <a:pt x="2932977" y="486775"/>
                  <a:pt x="2906760" y="505690"/>
                  <a:pt x="2860785" y="505690"/>
                </a:cubicBezTo>
                <a:cubicBezTo>
                  <a:pt x="2797427" y="505690"/>
                  <a:pt x="2750598" y="460672"/>
                  <a:pt x="2745848" y="393619"/>
                </a:cubicBezTo>
                <a:lnTo>
                  <a:pt x="3056462" y="393619"/>
                </a:lnTo>
                <a:cubicBezTo>
                  <a:pt x="3054848" y="240597"/>
                  <a:pt x="2974012" y="153022"/>
                  <a:pt x="2852806" y="153022"/>
                </a:cubicBezTo>
                <a:cubicBezTo>
                  <a:pt x="2742619" y="153022"/>
                  <a:pt x="2649909" y="241354"/>
                  <a:pt x="2649909" y="367611"/>
                </a:cubicBezTo>
                <a:cubicBezTo>
                  <a:pt x="2650004" y="494719"/>
                  <a:pt x="2729985" y="579931"/>
                  <a:pt x="2859170" y="579931"/>
                </a:cubicBezTo>
                <a:moveTo>
                  <a:pt x="2465536" y="62325"/>
                </a:moveTo>
                <a:cubicBezTo>
                  <a:pt x="2465536" y="96277"/>
                  <a:pt x="2493273" y="123893"/>
                  <a:pt x="2527374" y="123893"/>
                </a:cubicBezTo>
                <a:cubicBezTo>
                  <a:pt x="2561475" y="123893"/>
                  <a:pt x="2589211" y="96277"/>
                  <a:pt x="2589211" y="62325"/>
                </a:cubicBezTo>
                <a:cubicBezTo>
                  <a:pt x="2589211" y="27616"/>
                  <a:pt x="2561475" y="0"/>
                  <a:pt x="2527374" y="0"/>
                </a:cubicBezTo>
                <a:cubicBezTo>
                  <a:pt x="2493273" y="0"/>
                  <a:pt x="2465536" y="27616"/>
                  <a:pt x="2465536" y="62325"/>
                </a:cubicBezTo>
                <a:moveTo>
                  <a:pt x="2480639" y="568109"/>
                </a:moveTo>
                <a:lnTo>
                  <a:pt x="2574108" y="568109"/>
                </a:lnTo>
                <a:lnTo>
                  <a:pt x="2574108" y="164938"/>
                </a:lnTo>
                <a:lnTo>
                  <a:pt x="2480639" y="164938"/>
                </a:lnTo>
                <a:lnTo>
                  <a:pt x="2480639" y="568109"/>
                </a:lnTo>
                <a:close/>
                <a:moveTo>
                  <a:pt x="2183703" y="568109"/>
                </a:moveTo>
                <a:lnTo>
                  <a:pt x="2278027" y="568109"/>
                </a:lnTo>
                <a:lnTo>
                  <a:pt x="2278027" y="385864"/>
                </a:lnTo>
                <a:cubicBezTo>
                  <a:pt x="2278027" y="314082"/>
                  <a:pt x="2298640" y="266700"/>
                  <a:pt x="2347749" y="249393"/>
                </a:cubicBezTo>
                <a:cubicBezTo>
                  <a:pt x="2367602" y="242300"/>
                  <a:pt x="2391349" y="240692"/>
                  <a:pt x="2419846" y="243056"/>
                </a:cubicBezTo>
                <a:lnTo>
                  <a:pt x="2419846" y="153116"/>
                </a:lnTo>
                <a:cubicBezTo>
                  <a:pt x="2349269" y="149144"/>
                  <a:pt x="2301775" y="176003"/>
                  <a:pt x="2275653" y="247785"/>
                </a:cubicBezTo>
                <a:lnTo>
                  <a:pt x="2275653" y="164938"/>
                </a:lnTo>
                <a:lnTo>
                  <a:pt x="2183703" y="164938"/>
                </a:lnTo>
                <a:lnTo>
                  <a:pt x="2183703" y="568109"/>
                </a:lnTo>
                <a:close/>
                <a:moveTo>
                  <a:pt x="1778195" y="366098"/>
                </a:moveTo>
                <a:cubicBezTo>
                  <a:pt x="1778195" y="282494"/>
                  <a:pt x="1814671" y="228776"/>
                  <a:pt x="1881258" y="228776"/>
                </a:cubicBezTo>
                <a:cubicBezTo>
                  <a:pt x="1943856" y="228776"/>
                  <a:pt x="1987456" y="286372"/>
                  <a:pt x="1987456" y="366098"/>
                </a:cubicBezTo>
                <a:cubicBezTo>
                  <a:pt x="1987456" y="446581"/>
                  <a:pt x="1943856" y="504933"/>
                  <a:pt x="1881258" y="504933"/>
                </a:cubicBezTo>
                <a:cubicBezTo>
                  <a:pt x="1814576" y="504933"/>
                  <a:pt x="1778195" y="450553"/>
                  <a:pt x="1778195" y="366098"/>
                </a:cubicBezTo>
                <a:moveTo>
                  <a:pt x="1862925" y="579931"/>
                </a:moveTo>
                <a:cubicBezTo>
                  <a:pt x="1921533" y="579931"/>
                  <a:pt x="1964373" y="553923"/>
                  <a:pt x="1985746" y="517606"/>
                </a:cubicBezTo>
                <a:lnTo>
                  <a:pt x="1985746" y="568109"/>
                </a:lnTo>
                <a:lnTo>
                  <a:pt x="2080830" y="568109"/>
                </a:lnTo>
                <a:lnTo>
                  <a:pt x="2080830" y="164938"/>
                </a:lnTo>
                <a:lnTo>
                  <a:pt x="1985746" y="164938"/>
                </a:lnTo>
                <a:lnTo>
                  <a:pt x="1985746" y="217048"/>
                </a:lnTo>
                <a:cubicBezTo>
                  <a:pt x="1964373" y="180732"/>
                  <a:pt x="1921533" y="153116"/>
                  <a:pt x="1862925" y="153116"/>
                </a:cubicBezTo>
                <a:cubicBezTo>
                  <a:pt x="1759862" y="153116"/>
                  <a:pt x="1681496" y="233599"/>
                  <a:pt x="1681496" y="366098"/>
                </a:cubicBezTo>
                <a:cubicBezTo>
                  <a:pt x="1681496" y="498597"/>
                  <a:pt x="1759957" y="579931"/>
                  <a:pt x="1862925" y="579931"/>
                </a:cubicBezTo>
                <a:moveTo>
                  <a:pt x="1398049" y="579931"/>
                </a:moveTo>
                <a:cubicBezTo>
                  <a:pt x="1451148" y="579931"/>
                  <a:pt x="1489998" y="558651"/>
                  <a:pt x="1512131" y="518363"/>
                </a:cubicBezTo>
                <a:lnTo>
                  <a:pt x="1512131" y="568109"/>
                </a:lnTo>
                <a:lnTo>
                  <a:pt x="1604840" y="568109"/>
                </a:lnTo>
                <a:lnTo>
                  <a:pt x="1604840" y="164938"/>
                </a:lnTo>
                <a:lnTo>
                  <a:pt x="1510516" y="164938"/>
                </a:lnTo>
                <a:lnTo>
                  <a:pt x="1510516" y="388228"/>
                </a:lnTo>
                <a:cubicBezTo>
                  <a:pt x="1510516" y="469468"/>
                  <a:pt x="1467771" y="502663"/>
                  <a:pt x="1425691" y="502663"/>
                </a:cubicBezTo>
                <a:cubicBezTo>
                  <a:pt x="1378101" y="502663"/>
                  <a:pt x="1357488" y="471075"/>
                  <a:pt x="1357488" y="417452"/>
                </a:cubicBezTo>
                <a:lnTo>
                  <a:pt x="1357488" y="164938"/>
                </a:lnTo>
                <a:lnTo>
                  <a:pt x="1263164" y="164938"/>
                </a:lnTo>
                <a:lnTo>
                  <a:pt x="1263164" y="431543"/>
                </a:lnTo>
                <a:cubicBezTo>
                  <a:pt x="1263259" y="529428"/>
                  <a:pt x="1318733" y="579931"/>
                  <a:pt x="1398049" y="579931"/>
                </a:cubicBezTo>
                <a:moveTo>
                  <a:pt x="1136734" y="572081"/>
                </a:moveTo>
                <a:cubicBezTo>
                  <a:pt x="1158961" y="572081"/>
                  <a:pt x="1183468" y="568960"/>
                  <a:pt x="1196957" y="564137"/>
                </a:cubicBezTo>
                <a:lnTo>
                  <a:pt x="1196957" y="495476"/>
                </a:lnTo>
                <a:cubicBezTo>
                  <a:pt x="1183468" y="497840"/>
                  <a:pt x="1171595" y="499448"/>
                  <a:pt x="1162096" y="499448"/>
                </a:cubicBezTo>
                <a:cubicBezTo>
                  <a:pt x="1122486" y="499448"/>
                  <a:pt x="1108237" y="477412"/>
                  <a:pt x="1108237" y="435515"/>
                </a:cubicBezTo>
                <a:lnTo>
                  <a:pt x="1108237" y="238233"/>
                </a:lnTo>
                <a:lnTo>
                  <a:pt x="1189073" y="238233"/>
                </a:lnTo>
                <a:lnTo>
                  <a:pt x="1189073" y="164843"/>
                </a:lnTo>
                <a:lnTo>
                  <a:pt x="1108237" y="164843"/>
                </a:lnTo>
                <a:lnTo>
                  <a:pt x="1108237" y="46531"/>
                </a:lnTo>
                <a:lnTo>
                  <a:pt x="1016288" y="46531"/>
                </a:lnTo>
                <a:lnTo>
                  <a:pt x="1016288" y="164843"/>
                </a:lnTo>
                <a:lnTo>
                  <a:pt x="947326" y="164843"/>
                </a:lnTo>
                <a:lnTo>
                  <a:pt x="947326" y="238233"/>
                </a:lnTo>
                <a:lnTo>
                  <a:pt x="1016288" y="238233"/>
                </a:lnTo>
                <a:lnTo>
                  <a:pt x="1016288" y="452823"/>
                </a:lnTo>
                <a:cubicBezTo>
                  <a:pt x="1016288" y="542101"/>
                  <a:pt x="1070906" y="572081"/>
                  <a:pt x="1136734" y="572081"/>
                </a:cubicBezTo>
                <a:moveTo>
                  <a:pt x="734360" y="579931"/>
                </a:moveTo>
                <a:cubicBezTo>
                  <a:pt x="840558" y="579931"/>
                  <a:pt x="907905" y="515998"/>
                  <a:pt x="919019" y="441095"/>
                </a:cubicBezTo>
                <a:lnTo>
                  <a:pt x="825550" y="441095"/>
                </a:lnTo>
                <a:cubicBezTo>
                  <a:pt x="812821" y="476561"/>
                  <a:pt x="785939" y="502663"/>
                  <a:pt x="735975" y="502663"/>
                </a:cubicBezTo>
                <a:cubicBezTo>
                  <a:pt x="678127" y="502663"/>
                  <a:pt x="632152" y="456133"/>
                  <a:pt x="632152" y="367706"/>
                </a:cubicBezTo>
                <a:cubicBezTo>
                  <a:pt x="632152" y="278522"/>
                  <a:pt x="677367" y="231235"/>
                  <a:pt x="738350" y="231235"/>
                </a:cubicBezTo>
                <a:cubicBezTo>
                  <a:pt x="784325" y="231235"/>
                  <a:pt x="812821" y="256486"/>
                  <a:pt x="825550" y="292803"/>
                </a:cubicBezTo>
                <a:lnTo>
                  <a:pt x="918259" y="292803"/>
                </a:lnTo>
                <a:cubicBezTo>
                  <a:pt x="907145" y="217048"/>
                  <a:pt x="842173" y="153967"/>
                  <a:pt x="736735" y="153967"/>
                </a:cubicBezTo>
                <a:cubicBezTo>
                  <a:pt x="620278" y="153967"/>
                  <a:pt x="533079" y="237571"/>
                  <a:pt x="533079" y="367800"/>
                </a:cubicBezTo>
                <a:cubicBezTo>
                  <a:pt x="533079" y="499448"/>
                  <a:pt x="618664" y="579931"/>
                  <a:pt x="734360" y="579931"/>
                </a:cubicBezTo>
                <a:moveTo>
                  <a:pt x="172690" y="370070"/>
                </a:moveTo>
                <a:lnTo>
                  <a:pt x="209926" y="261971"/>
                </a:lnTo>
                <a:cubicBezTo>
                  <a:pt x="225789" y="220926"/>
                  <a:pt x="240797" y="174395"/>
                  <a:pt x="259035" y="119164"/>
                </a:cubicBezTo>
                <a:lnTo>
                  <a:pt x="259795" y="119164"/>
                </a:lnTo>
                <a:cubicBezTo>
                  <a:pt x="278793" y="174395"/>
                  <a:pt x="294656" y="221777"/>
                  <a:pt x="308904" y="261215"/>
                </a:cubicBezTo>
                <a:lnTo>
                  <a:pt x="346140" y="370070"/>
                </a:lnTo>
                <a:lnTo>
                  <a:pt x="172690" y="370070"/>
                </a:lnTo>
                <a:close/>
                <a:moveTo>
                  <a:pt x="0" y="568109"/>
                </a:moveTo>
                <a:lnTo>
                  <a:pt x="103823" y="568109"/>
                </a:lnTo>
                <a:lnTo>
                  <a:pt x="143433" y="452917"/>
                </a:lnTo>
                <a:lnTo>
                  <a:pt x="374827" y="452917"/>
                </a:lnTo>
                <a:lnTo>
                  <a:pt x="414437" y="568109"/>
                </a:lnTo>
                <a:lnTo>
                  <a:pt x="520635" y="568109"/>
                </a:lnTo>
                <a:lnTo>
                  <a:pt x="316124" y="15794"/>
                </a:lnTo>
                <a:lnTo>
                  <a:pt x="206791" y="15794"/>
                </a:lnTo>
                <a:lnTo>
                  <a:pt x="0" y="568109"/>
                </a:lnTo>
                <a:close/>
              </a:path>
            </a:pathLst>
          </a:custGeom>
          <a:solidFill>
            <a:schemeClr val="bg1"/>
          </a:solidFill>
          <a:ln w="9499" cap="flat">
            <a:noFill/>
            <a:prstDash val="solid"/>
            <a:miter/>
          </a:ln>
        </p:spPr>
        <p:txBody>
          <a:bodyPr rtlCol="0" anchor="ctr"/>
          <a:lstStyle/>
          <a:p>
            <a:endParaRPr lang="en-US"/>
          </a:p>
        </p:txBody>
      </p:sp>
      <p:sp>
        <p:nvSpPr>
          <p:cNvPr id="21" name="Picture Placeholder 20">
            <a:extLst>
              <a:ext uri="{FF2B5EF4-FFF2-40B4-BE49-F238E27FC236}">
                <a16:creationId xmlns:a16="http://schemas.microsoft.com/office/drawing/2014/main" id="{EB1CCA5B-9CF3-3D9F-2FAF-8ADCA0DD54D0}"/>
              </a:ext>
            </a:extLst>
          </p:cNvPr>
          <p:cNvSpPr>
            <a:spLocks noGrp="1"/>
          </p:cNvSpPr>
          <p:nvPr>
            <p:ph type="pic" sz="quarter" idx="10"/>
          </p:nvPr>
        </p:nvSpPr>
        <p:spPr>
          <a:xfrm>
            <a:off x="7389936" y="2057498"/>
            <a:ext cx="3704784" cy="3705082"/>
          </a:xfrm>
          <a:custGeom>
            <a:avLst/>
            <a:gdLst>
              <a:gd name="connsiteX0" fmla="*/ 1517053 w 3034108"/>
              <a:gd name="connsiteY0" fmla="*/ 0 h 3034353"/>
              <a:gd name="connsiteX1" fmla="*/ 3034108 w 3034108"/>
              <a:gd name="connsiteY1" fmla="*/ 1517053 h 3034353"/>
              <a:gd name="connsiteX2" fmla="*/ 1517053 w 3034108"/>
              <a:gd name="connsiteY2" fmla="*/ 3034353 h 3034353"/>
              <a:gd name="connsiteX3" fmla="*/ 0 w 3034108"/>
              <a:gd name="connsiteY3" fmla="*/ 1517053 h 3034353"/>
              <a:gd name="connsiteX4" fmla="*/ 1517053 w 3034108"/>
              <a:gd name="connsiteY4" fmla="*/ 0 h 3034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4108" h="3034353">
                <a:moveTo>
                  <a:pt x="1517053" y="0"/>
                </a:moveTo>
                <a:cubicBezTo>
                  <a:pt x="2354917" y="0"/>
                  <a:pt x="3034108" y="679191"/>
                  <a:pt x="3034108" y="1517053"/>
                </a:cubicBezTo>
                <a:cubicBezTo>
                  <a:pt x="3034108" y="2355161"/>
                  <a:pt x="2354917" y="3034353"/>
                  <a:pt x="1517053" y="3034353"/>
                </a:cubicBezTo>
                <a:cubicBezTo>
                  <a:pt x="679191" y="3034353"/>
                  <a:pt x="0" y="2355161"/>
                  <a:pt x="0" y="1517053"/>
                </a:cubicBezTo>
                <a:cubicBezTo>
                  <a:pt x="0" y="679191"/>
                  <a:pt x="679191" y="0"/>
                  <a:pt x="1517053" y="0"/>
                </a:cubicBezTo>
                <a:close/>
              </a:path>
            </a:pathLst>
          </a:custGeom>
          <a:solidFill>
            <a:schemeClr val="accent1"/>
          </a:solidFill>
        </p:spPr>
        <p:txBody>
          <a:bodyPr wrap="square" anchor="ctr" anchorCtr="0">
            <a:noAutofit/>
          </a:bodyPr>
          <a:lstStyle>
            <a:lvl1pPr algn="ctr">
              <a:defRPr sz="1000">
                <a:solidFill>
                  <a:schemeClr val="bg1"/>
                </a:solidFill>
              </a:defRPr>
            </a:lvl1pPr>
          </a:lstStyle>
          <a:p>
            <a:endParaRPr lang="en-US"/>
          </a:p>
        </p:txBody>
      </p:sp>
      <p:sp>
        <p:nvSpPr>
          <p:cNvPr id="3" name="Footer Placeholder 4">
            <a:extLst>
              <a:ext uri="{FF2B5EF4-FFF2-40B4-BE49-F238E27FC236}">
                <a16:creationId xmlns:a16="http://schemas.microsoft.com/office/drawing/2014/main" id="{F4C3B3E4-F5E6-D500-4ECE-A675832895B9}"/>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391195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4957E79-DEA8-79CD-9E4E-5D2FE921BB11}"/>
              </a:ext>
            </a:extLst>
          </p:cNvPr>
          <p:cNvSpPr>
            <a:spLocks noGrp="1"/>
          </p:cNvSpPr>
          <p:nvPr>
            <p:ph type="title"/>
          </p:nvPr>
        </p:nvSpPr>
        <p:spPr>
          <a:xfrm>
            <a:off x="326848" y="288390"/>
            <a:ext cx="11554001" cy="1016070"/>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EAF8F9D-C689-B18D-09AF-9B4C40550649}"/>
              </a:ext>
            </a:extLst>
          </p:cNvPr>
          <p:cNvSpPr>
            <a:spLocks noGrp="1"/>
          </p:cNvSpPr>
          <p:nvPr>
            <p:ph type="body" idx="1"/>
          </p:nvPr>
        </p:nvSpPr>
        <p:spPr>
          <a:xfrm>
            <a:off x="352424" y="1493113"/>
            <a:ext cx="11528425" cy="4351338"/>
          </a:xfrm>
          <a:prstGeom prst="rect">
            <a:avLst/>
          </a:prstGeom>
        </p:spPr>
        <p:txBody>
          <a:bodyPr vert="horz" lIns="0" tIns="0" rIns="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3030489-BEFE-3F81-C3A1-A8FAC2B087EE}"/>
              </a:ext>
            </a:extLst>
          </p:cNvPr>
          <p:cNvSpPr>
            <a:spLocks noGrp="1"/>
          </p:cNvSpPr>
          <p:nvPr>
            <p:ph type="dt" sz="half" idx="2"/>
          </p:nvPr>
        </p:nvSpPr>
        <p:spPr>
          <a:xfrm>
            <a:off x="9150438" y="298318"/>
            <a:ext cx="2743200" cy="365125"/>
          </a:xfrm>
          <a:prstGeom prst="rect">
            <a:avLst/>
          </a:prstGeom>
        </p:spPr>
        <p:txBody>
          <a:bodyPr vert="horz" lIns="0" tIns="0" rIns="0" bIns="0" rtlCol="0" anchor="t" anchorCtr="0">
            <a:noAutofit/>
          </a:bodyPr>
          <a:lstStyle>
            <a:lvl1pPr algn="r">
              <a:defRPr sz="1000">
                <a:solidFill>
                  <a:schemeClr val="tx2"/>
                </a:solidFill>
              </a:defRPr>
            </a:lvl1pPr>
          </a:lstStyle>
          <a:p>
            <a:endParaRPr lang="en-GB"/>
          </a:p>
        </p:txBody>
      </p:sp>
      <p:sp>
        <p:nvSpPr>
          <p:cNvPr id="6" name="Slide Number Placeholder 5">
            <a:extLst>
              <a:ext uri="{FF2B5EF4-FFF2-40B4-BE49-F238E27FC236}">
                <a16:creationId xmlns:a16="http://schemas.microsoft.com/office/drawing/2014/main" id="{7D749530-956E-B9F1-B7EE-49FFED17FEA9}"/>
              </a:ext>
            </a:extLst>
          </p:cNvPr>
          <p:cNvSpPr>
            <a:spLocks noGrp="1"/>
          </p:cNvSpPr>
          <p:nvPr>
            <p:ph type="sldNum" sz="quarter" idx="4"/>
          </p:nvPr>
        </p:nvSpPr>
        <p:spPr>
          <a:xfrm>
            <a:off x="11467577" y="6400800"/>
            <a:ext cx="416447" cy="186484"/>
          </a:xfrm>
          <a:prstGeom prst="rect">
            <a:avLst/>
          </a:prstGeom>
        </p:spPr>
        <p:txBody>
          <a:bodyPr vert="horz" lIns="0" tIns="0" rIns="0" bIns="0" rtlCol="0" anchor="b" anchorCtr="0">
            <a:noAutofit/>
          </a:bodyPr>
          <a:lstStyle>
            <a:lvl1pPr algn="r">
              <a:defRPr sz="1000" b="0" i="0">
                <a:solidFill>
                  <a:schemeClr val="tx2"/>
                </a:solidFill>
                <a:latin typeface="ABC Oracle Medium" panose="020B0504040202060203" pitchFamily="34" charset="77"/>
              </a:defRPr>
            </a:lvl1pPr>
          </a:lstStyle>
          <a:p>
            <a:fld id="{741AFF56-1126-4107-9C02-BC0EFBF16431}" type="slidenum">
              <a:rPr lang="en-GB" smtClean="0"/>
              <a:pPr/>
              <a:t>‹#›</a:t>
            </a:fld>
            <a:endParaRPr lang="en-GB"/>
          </a:p>
        </p:txBody>
      </p:sp>
      <p:sp>
        <p:nvSpPr>
          <p:cNvPr id="7" name="Footer Placeholder 6">
            <a:extLst>
              <a:ext uri="{FF2B5EF4-FFF2-40B4-BE49-F238E27FC236}">
                <a16:creationId xmlns:a16="http://schemas.microsoft.com/office/drawing/2014/main" id="{B027F68E-C428-A4D9-BBBD-028E82BC8E4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en-GB"/>
              <a:t>Presented at the 2026 All Actuaries Summit</a:t>
            </a:r>
          </a:p>
        </p:txBody>
      </p:sp>
    </p:spTree>
    <p:extLst>
      <p:ext uri="{BB962C8B-B14F-4D97-AF65-F5344CB8AC3E}">
        <p14:creationId xmlns:p14="http://schemas.microsoft.com/office/powerpoint/2010/main" val="2528825846"/>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68" r:id="rId3"/>
    <p:sldLayoutId id="2147483664" r:id="rId4"/>
    <p:sldLayoutId id="2147483665" r:id="rId5"/>
    <p:sldLayoutId id="2147483650" r:id="rId6"/>
    <p:sldLayoutId id="2147483654" r:id="rId7"/>
    <p:sldLayoutId id="2147483666" r:id="rId8"/>
    <p:sldLayoutId id="2147483653" r:id="rId9"/>
    <p:sldLayoutId id="2147483655" r:id="rId10"/>
    <p:sldLayoutId id="2147483652" r:id="rId11"/>
    <p:sldLayoutId id="2147483656" r:id="rId12"/>
    <p:sldLayoutId id="2147483657" r:id="rId13"/>
    <p:sldLayoutId id="2147483658" r:id="rId14"/>
    <p:sldLayoutId id="2147483659" r:id="rId15"/>
    <p:sldLayoutId id="2147483660" r:id="rId16"/>
    <p:sldLayoutId id="2147483661" r:id="rId17"/>
    <p:sldLayoutId id="2147483662" r:id="rId18"/>
    <p:sldLayoutId id="2147483667" r:id="rId19"/>
    <p:sldLayoutId id="2147483663" r:id="rId20"/>
    <p:sldLayoutId id="2147483669" r:id="rId21"/>
  </p:sldLayoutIdLst>
  <p:hf hdr="0" ftr="0" dt="0"/>
  <p:txStyles>
    <p:titleStyle>
      <a:lvl1pPr algn="l" defTabSz="914400" rtl="0" eaLnBrk="1" latinLnBrk="0" hangingPunct="1">
        <a:lnSpc>
          <a:spcPct val="90000"/>
        </a:lnSpc>
        <a:spcBef>
          <a:spcPct val="0"/>
        </a:spcBef>
        <a:buNone/>
        <a:defRPr sz="31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1800"/>
        </a:spcBef>
        <a:spcAft>
          <a:spcPts val="600"/>
        </a:spcAft>
        <a:buFont typeface="Arial" panose="020B0604020202020204" pitchFamily="34" charset="0"/>
        <a:buNone/>
        <a:defRPr sz="1400" kern="1200">
          <a:solidFill>
            <a:schemeClr val="accent3"/>
          </a:solidFill>
          <a:latin typeface="+mn-lt"/>
          <a:ea typeface="+mn-ea"/>
          <a:cs typeface="+mn-cs"/>
        </a:defRPr>
      </a:lvl1pPr>
      <a:lvl2pPr marL="4762" indent="0" algn="l" defTabSz="914400" rtl="0" eaLnBrk="1" latinLnBrk="0" hangingPunct="1">
        <a:lnSpc>
          <a:spcPct val="100000"/>
        </a:lnSpc>
        <a:spcBef>
          <a:spcPts val="0"/>
        </a:spcBef>
        <a:buFont typeface="Arial" panose="020B0604020202020204" pitchFamily="34" charset="0"/>
        <a:buNone/>
        <a:tabLst/>
        <a:defRPr sz="1400" kern="1200">
          <a:solidFill>
            <a:schemeClr val="accent3"/>
          </a:solidFill>
          <a:latin typeface="+mn-lt"/>
          <a:ea typeface="+mn-ea"/>
          <a:cs typeface="+mn-cs"/>
        </a:defRPr>
      </a:lvl2pPr>
      <a:lvl3pPr marL="355600"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3pPr>
      <a:lvl4pPr marL="712788" indent="-357188"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4pPr>
      <a:lvl5pPr marL="1068388"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orient="horz" pos="200" userDrawn="1">
          <p15:clr>
            <a:srgbClr val="F26B43"/>
          </p15:clr>
        </p15:guide>
        <p15:guide id="4" pos="222" userDrawn="1">
          <p15:clr>
            <a:srgbClr val="F26B43"/>
          </p15:clr>
        </p15:guide>
        <p15:guide id="5" orient="horz" pos="4125" userDrawn="1">
          <p15:clr>
            <a:srgbClr val="F26B43"/>
          </p15:clr>
        </p15:guide>
        <p15:guide id="6" pos="7484" userDrawn="1">
          <p15:clr>
            <a:srgbClr val="F26B43"/>
          </p15:clr>
        </p15:guide>
        <p15:guide id="7" orient="horz" pos="958" userDrawn="1">
          <p15:clr>
            <a:srgbClr val="F26B43"/>
          </p15:clr>
        </p15:guide>
        <p15:guide id="8" pos="1269" userDrawn="1">
          <p15:clr>
            <a:srgbClr val="F26B43"/>
          </p15:clr>
        </p15:guide>
        <p15:guide id="9" pos="3296"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9.svg"/><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image" Target="../media/image8.svg"/><Relationship Id="rId5" Type="http://schemas.openxmlformats.org/officeDocument/2006/relationships/image" Target="../media/image7.svg"/><Relationship Id="rId4" Type="http://schemas.openxmlformats.org/officeDocument/2006/relationships/image" Target="../media/image6.svg"/></Relationships>
</file>

<file path=ppt/slides/_rels/slide1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notesSlide" Target="../notesSlides/notesSlide11.xml"/><Relationship Id="rId1" Type="http://schemas.openxmlformats.org/officeDocument/2006/relationships/slideLayout" Target="../slideLayouts/slideLayout17.xml"/><Relationship Id="rId6" Type="http://schemas.openxmlformats.org/officeDocument/2006/relationships/image" Target="../media/image13.svg"/><Relationship Id="rId5" Type="http://schemas.openxmlformats.org/officeDocument/2006/relationships/image" Target="../media/image12.jpeg"/><Relationship Id="rId4" Type="http://schemas.openxmlformats.org/officeDocument/2006/relationships/image" Target="../media/image11.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5.xml"/><Relationship Id="rId1" Type="http://schemas.openxmlformats.org/officeDocument/2006/relationships/slideLayout" Target="../slideLayouts/slideLayout11.xml"/><Relationship Id="rId4" Type="http://schemas.openxmlformats.org/officeDocument/2006/relationships/chart" Target="../charts/chart4.xml"/></Relationships>
</file>

<file path=ppt/slides/_rels/slide1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6.xml"/><Relationship Id="rId1" Type="http://schemas.openxmlformats.org/officeDocument/2006/relationships/slideLayout" Target="../slideLayouts/slideLayout11.xml"/><Relationship Id="rId5" Type="http://schemas.openxmlformats.org/officeDocument/2006/relationships/chart" Target="../charts/chart7.xml"/><Relationship Id="rId4" Type="http://schemas.openxmlformats.org/officeDocument/2006/relationships/chart" Target="../charts/chart6.xml"/></Relationships>
</file>

<file path=ppt/slides/_rels/slide1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20.xml"/><Relationship Id="rId1" Type="http://schemas.openxmlformats.org/officeDocument/2006/relationships/slideLayout" Target="../slideLayouts/slideLayout11.xml"/><Relationship Id="rId4" Type="http://schemas.openxmlformats.org/officeDocument/2006/relationships/chart" Target="../charts/chart9.xml"/></Relationships>
</file>

<file path=ppt/slides/_rels/slide22.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92DD06-C964-CF6A-77C8-CA245EBA130F}"/>
              </a:ext>
            </a:extLst>
          </p:cNvPr>
          <p:cNvSpPr>
            <a:spLocks noGrp="1"/>
          </p:cNvSpPr>
          <p:nvPr>
            <p:ph type="title"/>
          </p:nvPr>
        </p:nvSpPr>
        <p:spPr>
          <a:xfrm>
            <a:off x="727957" y="1235562"/>
            <a:ext cx="5781678" cy="886673"/>
          </a:xfrm>
        </p:spPr>
        <p:txBody>
          <a:bodyPr/>
          <a:lstStyle/>
          <a:p>
            <a:r>
              <a:rPr lang="en-AU" b="1"/>
              <a:t>Modelling of Retirement Systems: </a:t>
            </a:r>
            <a:endParaRPr lang="en-US"/>
          </a:p>
        </p:txBody>
      </p:sp>
      <p:sp>
        <p:nvSpPr>
          <p:cNvPr id="4" name="Footer Placeholder 4">
            <a:extLst>
              <a:ext uri="{FF2B5EF4-FFF2-40B4-BE49-F238E27FC236}">
                <a16:creationId xmlns:a16="http://schemas.microsoft.com/office/drawing/2014/main" id="{287D73BF-4D38-017E-B51B-023917F25E83}"/>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solidFill>
                  <a:schemeClr val="accent1"/>
                </a:solidFill>
              </a:rPr>
              <a:t>Presented at the 2026 All Actuaries Summit</a:t>
            </a:r>
          </a:p>
        </p:txBody>
      </p:sp>
      <p:sp>
        <p:nvSpPr>
          <p:cNvPr id="6" name="Subtitle 5">
            <a:extLst>
              <a:ext uri="{FF2B5EF4-FFF2-40B4-BE49-F238E27FC236}">
                <a16:creationId xmlns:a16="http://schemas.microsoft.com/office/drawing/2014/main" id="{FF0A2C04-5187-FFD2-8148-1ACCC017A753}"/>
              </a:ext>
            </a:extLst>
          </p:cNvPr>
          <p:cNvSpPr>
            <a:spLocks noGrp="1"/>
          </p:cNvSpPr>
          <p:nvPr>
            <p:ph type="subTitle" idx="1"/>
          </p:nvPr>
        </p:nvSpPr>
        <p:spPr>
          <a:xfrm>
            <a:off x="727957" y="2882775"/>
            <a:ext cx="8648220" cy="546225"/>
          </a:xfrm>
        </p:spPr>
        <p:txBody>
          <a:bodyPr/>
          <a:lstStyle/>
          <a:p>
            <a:r>
              <a:rPr lang="en-AU" b="1"/>
              <a:t>A Comparative Study of Australia and Singapore</a:t>
            </a:r>
            <a:endParaRPr lang="en-AU"/>
          </a:p>
          <a:p>
            <a:endParaRPr lang="en-AU"/>
          </a:p>
        </p:txBody>
      </p:sp>
      <p:sp>
        <p:nvSpPr>
          <p:cNvPr id="7" name="TextBox 6">
            <a:extLst>
              <a:ext uri="{FF2B5EF4-FFF2-40B4-BE49-F238E27FC236}">
                <a16:creationId xmlns:a16="http://schemas.microsoft.com/office/drawing/2014/main" id="{E8E3A801-E04F-CCE7-D22F-3EF63617E9A2}"/>
              </a:ext>
            </a:extLst>
          </p:cNvPr>
          <p:cNvSpPr txBox="1"/>
          <p:nvPr/>
        </p:nvSpPr>
        <p:spPr>
          <a:xfrm>
            <a:off x="727957" y="4285301"/>
            <a:ext cx="6813385" cy="2585323"/>
          </a:xfrm>
          <a:prstGeom prst="rect">
            <a:avLst/>
          </a:prstGeom>
          <a:noFill/>
        </p:spPr>
        <p:txBody>
          <a:bodyPr wrap="square" rtlCol="0">
            <a:spAutoFit/>
          </a:bodyPr>
          <a:lstStyle/>
          <a:p>
            <a:r>
              <a:rPr lang="en-US"/>
              <a:t>Presented by</a:t>
            </a:r>
          </a:p>
          <a:p>
            <a:endParaRPr lang="en-US"/>
          </a:p>
          <a:p>
            <a:r>
              <a:rPr lang="en-US"/>
              <a:t>Simon Kong, Chief Examiner </a:t>
            </a:r>
          </a:p>
          <a:p>
            <a:endParaRPr lang="en-US"/>
          </a:p>
          <a:p>
            <a:r>
              <a:rPr lang="en-US"/>
              <a:t>Iris Deng, Senior Pricing Manager (Apologies)</a:t>
            </a:r>
          </a:p>
          <a:p>
            <a:endParaRPr lang="en-US"/>
          </a:p>
          <a:p>
            <a:r>
              <a:rPr lang="en-US"/>
              <a:t>Yean Tat Yong, Group Risk Pricing Manager</a:t>
            </a:r>
          </a:p>
          <a:p>
            <a:endParaRPr lang="en-US"/>
          </a:p>
          <a:p>
            <a:endParaRPr lang="en-US"/>
          </a:p>
        </p:txBody>
      </p:sp>
      <p:sp>
        <p:nvSpPr>
          <p:cNvPr id="8" name="TextBox 7">
            <a:extLst>
              <a:ext uri="{FF2B5EF4-FFF2-40B4-BE49-F238E27FC236}">
                <a16:creationId xmlns:a16="http://schemas.microsoft.com/office/drawing/2014/main" id="{98C9F29B-EF05-C49C-D33B-274091F9B130}"/>
              </a:ext>
            </a:extLst>
          </p:cNvPr>
          <p:cNvSpPr txBox="1"/>
          <p:nvPr/>
        </p:nvSpPr>
        <p:spPr>
          <a:xfrm>
            <a:off x="727957" y="3529781"/>
            <a:ext cx="6715062" cy="400110"/>
          </a:xfrm>
          <a:prstGeom prst="rect">
            <a:avLst/>
          </a:prstGeom>
          <a:noFill/>
        </p:spPr>
        <p:txBody>
          <a:bodyPr wrap="square" rtlCol="0">
            <a:spAutoFit/>
          </a:bodyPr>
          <a:lstStyle/>
          <a:p>
            <a:r>
              <a:rPr lang="en-US" sz="2000"/>
              <a:t>Chair: Francis Burgess, Head of Pricing </a:t>
            </a:r>
            <a:endParaRPr lang="en-AU" sz="2000"/>
          </a:p>
        </p:txBody>
      </p:sp>
    </p:spTree>
    <p:extLst>
      <p:ext uri="{BB962C8B-B14F-4D97-AF65-F5344CB8AC3E}">
        <p14:creationId xmlns:p14="http://schemas.microsoft.com/office/powerpoint/2010/main" val="10125272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92DD06-C964-CF6A-77C8-CA245EBA130F}"/>
              </a:ext>
            </a:extLst>
          </p:cNvPr>
          <p:cNvSpPr>
            <a:spLocks noGrp="1"/>
          </p:cNvSpPr>
          <p:nvPr>
            <p:ph type="ctrTitle"/>
          </p:nvPr>
        </p:nvSpPr>
        <p:spPr/>
        <p:txBody>
          <a:bodyPr/>
          <a:lstStyle/>
          <a:p>
            <a:r>
              <a:rPr lang="en-US">
                <a:solidFill>
                  <a:schemeClr val="tx1"/>
                </a:solidFill>
              </a:rPr>
              <a:t>Methodology, Data, Model</a:t>
            </a:r>
          </a:p>
        </p:txBody>
      </p:sp>
      <p:sp>
        <p:nvSpPr>
          <p:cNvPr id="3" name="Text Placeholder 2">
            <a:extLst>
              <a:ext uri="{FF2B5EF4-FFF2-40B4-BE49-F238E27FC236}">
                <a16:creationId xmlns:a16="http://schemas.microsoft.com/office/drawing/2014/main" id="{9C62EC9D-A63D-D474-6AD1-646C973C30DC}"/>
              </a:ext>
            </a:extLst>
          </p:cNvPr>
          <p:cNvSpPr>
            <a:spLocks noGrp="1"/>
          </p:cNvSpPr>
          <p:nvPr>
            <p:ph type="subTitle" idx="1"/>
          </p:nvPr>
        </p:nvSpPr>
        <p:spPr/>
        <p:txBody>
          <a:bodyPr/>
          <a:lstStyle/>
          <a:p>
            <a:r>
              <a:rPr lang="en-US">
                <a:solidFill>
                  <a:schemeClr val="tx1"/>
                </a:solidFill>
              </a:rPr>
              <a:t>02</a:t>
            </a:r>
          </a:p>
        </p:txBody>
      </p:sp>
      <p:sp>
        <p:nvSpPr>
          <p:cNvPr id="4" name="Footer Placeholder 4">
            <a:extLst>
              <a:ext uri="{FF2B5EF4-FFF2-40B4-BE49-F238E27FC236}">
                <a16:creationId xmlns:a16="http://schemas.microsoft.com/office/drawing/2014/main" id="{42848E2F-5C91-E92A-3C86-6EF63890E0A9}"/>
              </a:ext>
            </a:extLst>
          </p:cNvPr>
          <p:cNvSpPr>
            <a:spLocks noGrp="1"/>
          </p:cNvSpPr>
          <p:nvPr>
            <p:ph type="ftr" sz="quarter" idx="3"/>
          </p:nvPr>
        </p:nvSpPr>
        <p:spPr>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38166338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Oval 37">
            <a:extLst>
              <a:ext uri="{FF2B5EF4-FFF2-40B4-BE49-F238E27FC236}">
                <a16:creationId xmlns:a16="http://schemas.microsoft.com/office/drawing/2014/main" id="{2933CB30-5C80-E8C1-D5E4-6F8D00357506}"/>
              </a:ext>
            </a:extLst>
          </p:cNvPr>
          <p:cNvSpPr/>
          <p:nvPr/>
        </p:nvSpPr>
        <p:spPr>
          <a:xfrm>
            <a:off x="4175972" y="3712762"/>
            <a:ext cx="1086636" cy="928455"/>
          </a:xfrm>
          <a:prstGeom prst="ellipse">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9" name="Oval 38">
            <a:extLst>
              <a:ext uri="{FF2B5EF4-FFF2-40B4-BE49-F238E27FC236}">
                <a16:creationId xmlns:a16="http://schemas.microsoft.com/office/drawing/2014/main" id="{7B347435-7271-A60B-2B94-CF193AB6E090}"/>
              </a:ext>
            </a:extLst>
          </p:cNvPr>
          <p:cNvSpPr/>
          <p:nvPr/>
        </p:nvSpPr>
        <p:spPr>
          <a:xfrm>
            <a:off x="4148093" y="5027468"/>
            <a:ext cx="1086636" cy="928455"/>
          </a:xfrm>
          <a:prstGeom prst="ellipse">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 name="Oval 36">
            <a:extLst>
              <a:ext uri="{FF2B5EF4-FFF2-40B4-BE49-F238E27FC236}">
                <a16:creationId xmlns:a16="http://schemas.microsoft.com/office/drawing/2014/main" id="{94F63D4C-29C4-BAA3-853B-297B83E8F0E4}"/>
              </a:ext>
            </a:extLst>
          </p:cNvPr>
          <p:cNvSpPr/>
          <p:nvPr/>
        </p:nvSpPr>
        <p:spPr>
          <a:xfrm>
            <a:off x="4185336" y="2216784"/>
            <a:ext cx="1086636" cy="928455"/>
          </a:xfrm>
          <a:prstGeom prst="ellipse">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6" name="Oval 35">
            <a:extLst>
              <a:ext uri="{FF2B5EF4-FFF2-40B4-BE49-F238E27FC236}">
                <a16:creationId xmlns:a16="http://schemas.microsoft.com/office/drawing/2014/main" id="{4E4BBBEE-A61D-AA19-01BC-BB5B707E6042}"/>
              </a:ext>
            </a:extLst>
          </p:cNvPr>
          <p:cNvSpPr/>
          <p:nvPr/>
        </p:nvSpPr>
        <p:spPr>
          <a:xfrm>
            <a:off x="4185336" y="720806"/>
            <a:ext cx="1086636" cy="928455"/>
          </a:xfrm>
          <a:prstGeom prst="ellipse">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5" name="Content Placeholder 3" descr="Sustainable investment and returns">
            <a:extLst>
              <a:ext uri="{FF2B5EF4-FFF2-40B4-BE49-F238E27FC236}">
                <a16:creationId xmlns:a16="http://schemas.microsoft.com/office/drawing/2014/main" id="{377205B7-2CC7-9C37-08CC-64C098FF07F3}"/>
              </a:ext>
            </a:extLst>
          </p:cNvPr>
          <p:cNvPicPr>
            <a:picLocks noChangeAspect="1"/>
          </p:cNvPicPr>
          <p:nvPr/>
        </p:nvPicPr>
        <p:blipFill>
          <a:blip r:embed="rId3"/>
          <a:srcRect l="39966" r="20874" b="-2"/>
          <a:stretch>
            <a:fillRect/>
          </a:stretch>
        </p:blipFill>
        <p:spPr>
          <a:xfrm>
            <a:off x="0" y="0"/>
            <a:ext cx="4023340" cy="6858000"/>
          </a:xfrm>
          <a:prstGeom prst="rect">
            <a:avLst/>
          </a:prstGeom>
        </p:spPr>
      </p:pic>
      <p:sp>
        <p:nvSpPr>
          <p:cNvPr id="4" name="Title 3">
            <a:extLst>
              <a:ext uri="{FF2B5EF4-FFF2-40B4-BE49-F238E27FC236}">
                <a16:creationId xmlns:a16="http://schemas.microsoft.com/office/drawing/2014/main" id="{230708B1-4C75-8A3A-C306-D77372AEBCBE}"/>
              </a:ext>
            </a:extLst>
          </p:cNvPr>
          <p:cNvSpPr>
            <a:spLocks noGrp="1"/>
          </p:cNvSpPr>
          <p:nvPr>
            <p:ph type="title"/>
          </p:nvPr>
        </p:nvSpPr>
        <p:spPr>
          <a:xfrm>
            <a:off x="326849" y="288390"/>
            <a:ext cx="3609532" cy="737522"/>
          </a:xfrm>
        </p:spPr>
        <p:txBody>
          <a:bodyPr/>
          <a:lstStyle/>
          <a:p>
            <a:r>
              <a:rPr lang="en-US" sz="3200" b="1"/>
              <a:t>Retirement System Modelling Framework</a:t>
            </a:r>
            <a:endParaRPr lang="en-AU" sz="3200" b="1"/>
          </a:p>
        </p:txBody>
      </p:sp>
      <p:sp>
        <p:nvSpPr>
          <p:cNvPr id="11" name="TextBox 10">
            <a:extLst>
              <a:ext uri="{FF2B5EF4-FFF2-40B4-BE49-F238E27FC236}">
                <a16:creationId xmlns:a16="http://schemas.microsoft.com/office/drawing/2014/main" id="{09A2C66C-0FEC-846B-1845-E3FE3804FDD8}"/>
              </a:ext>
            </a:extLst>
          </p:cNvPr>
          <p:cNvSpPr txBox="1"/>
          <p:nvPr/>
        </p:nvSpPr>
        <p:spPr>
          <a:xfrm>
            <a:off x="5415240" y="729479"/>
            <a:ext cx="5583686" cy="584775"/>
          </a:xfrm>
          <a:prstGeom prst="rect">
            <a:avLst/>
          </a:prstGeom>
          <a:solidFill>
            <a:schemeClr val="accent1">
              <a:lumMod val="20000"/>
              <a:lumOff val="80000"/>
            </a:schemeClr>
          </a:solidFill>
        </p:spPr>
        <p:txBody>
          <a:bodyPr wrap="square" rtlCol="0">
            <a:spAutoFit/>
          </a:bodyPr>
          <a:lstStyle/>
          <a:p>
            <a:r>
              <a:rPr lang="en-US" sz="3200" b="1"/>
              <a:t>Lifecycle Savings Projection</a:t>
            </a:r>
            <a:endParaRPr lang="en-AU" sz="3200" b="1"/>
          </a:p>
        </p:txBody>
      </p:sp>
      <p:sp>
        <p:nvSpPr>
          <p:cNvPr id="15" name="TextBox 14">
            <a:extLst>
              <a:ext uri="{FF2B5EF4-FFF2-40B4-BE49-F238E27FC236}">
                <a16:creationId xmlns:a16="http://schemas.microsoft.com/office/drawing/2014/main" id="{0F41B45B-6B94-2F8A-4061-32F9F594F63D}"/>
              </a:ext>
            </a:extLst>
          </p:cNvPr>
          <p:cNvSpPr txBox="1"/>
          <p:nvPr/>
        </p:nvSpPr>
        <p:spPr>
          <a:xfrm>
            <a:off x="5370633" y="5112858"/>
            <a:ext cx="5732796" cy="1046440"/>
          </a:xfrm>
          <a:prstGeom prst="rect">
            <a:avLst/>
          </a:prstGeom>
          <a:solidFill>
            <a:schemeClr val="accent1">
              <a:lumMod val="20000"/>
              <a:lumOff val="80000"/>
            </a:schemeClr>
          </a:solidFill>
        </p:spPr>
        <p:txBody>
          <a:bodyPr wrap="square" rtlCol="0">
            <a:spAutoFit/>
          </a:bodyPr>
          <a:lstStyle/>
          <a:p>
            <a:r>
              <a:rPr lang="en-US" sz="3200" b="1"/>
              <a:t>Stochastics Modelling</a:t>
            </a:r>
          </a:p>
          <a:p>
            <a:r>
              <a:rPr lang="en-US" sz="3000" b="1"/>
              <a:t> </a:t>
            </a:r>
            <a:endParaRPr lang="en-AU" sz="3000" b="1"/>
          </a:p>
        </p:txBody>
      </p:sp>
      <p:sp>
        <p:nvSpPr>
          <p:cNvPr id="6" name="TextBox 5">
            <a:extLst>
              <a:ext uri="{FF2B5EF4-FFF2-40B4-BE49-F238E27FC236}">
                <a16:creationId xmlns:a16="http://schemas.microsoft.com/office/drawing/2014/main" id="{6B9F0069-5F29-7B1E-5169-EE9ADA7B9492}"/>
              </a:ext>
            </a:extLst>
          </p:cNvPr>
          <p:cNvSpPr txBox="1"/>
          <p:nvPr/>
        </p:nvSpPr>
        <p:spPr>
          <a:xfrm>
            <a:off x="5359482" y="2216784"/>
            <a:ext cx="5639444" cy="1077218"/>
          </a:xfrm>
          <a:prstGeom prst="rect">
            <a:avLst/>
          </a:prstGeom>
          <a:solidFill>
            <a:schemeClr val="accent1">
              <a:lumMod val="20000"/>
              <a:lumOff val="80000"/>
            </a:schemeClr>
          </a:solidFill>
        </p:spPr>
        <p:txBody>
          <a:bodyPr wrap="square" rtlCol="0">
            <a:spAutoFit/>
          </a:bodyPr>
          <a:lstStyle/>
          <a:p>
            <a:r>
              <a:rPr lang="en-US" sz="3200" b="1"/>
              <a:t>Housing Influence on Retirement</a:t>
            </a:r>
            <a:endParaRPr lang="en-AU" sz="3200" b="1"/>
          </a:p>
        </p:txBody>
      </p:sp>
      <p:sp>
        <p:nvSpPr>
          <p:cNvPr id="7" name="TextBox 6">
            <a:extLst>
              <a:ext uri="{FF2B5EF4-FFF2-40B4-BE49-F238E27FC236}">
                <a16:creationId xmlns:a16="http://schemas.microsoft.com/office/drawing/2014/main" id="{45AD953F-CA28-54CD-4F25-51E9BF0B0534}"/>
              </a:ext>
            </a:extLst>
          </p:cNvPr>
          <p:cNvSpPr txBox="1"/>
          <p:nvPr/>
        </p:nvSpPr>
        <p:spPr>
          <a:xfrm>
            <a:off x="5370632" y="3704089"/>
            <a:ext cx="5639443" cy="584775"/>
          </a:xfrm>
          <a:prstGeom prst="rect">
            <a:avLst/>
          </a:prstGeom>
          <a:solidFill>
            <a:schemeClr val="accent1">
              <a:lumMod val="20000"/>
              <a:lumOff val="80000"/>
            </a:schemeClr>
          </a:solidFill>
        </p:spPr>
        <p:txBody>
          <a:bodyPr wrap="square" rtlCol="0">
            <a:spAutoFit/>
          </a:bodyPr>
          <a:lstStyle/>
          <a:p>
            <a:r>
              <a:rPr lang="en-US" sz="3200" b="1"/>
              <a:t>Retirement Income Projection</a:t>
            </a:r>
            <a:endParaRPr lang="en-AU" sz="3200" b="1"/>
          </a:p>
        </p:txBody>
      </p:sp>
      <p:pic>
        <p:nvPicPr>
          <p:cNvPr id="29" name="Graphic 28" descr="Bar chart outline">
            <a:extLst>
              <a:ext uri="{FF2B5EF4-FFF2-40B4-BE49-F238E27FC236}">
                <a16:creationId xmlns:a16="http://schemas.microsoft.com/office/drawing/2014/main" id="{F8576672-9C4F-01FD-E408-9756849DCDE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364772" y="5112858"/>
            <a:ext cx="689219" cy="689219"/>
          </a:xfrm>
          <a:prstGeom prst="rect">
            <a:avLst/>
          </a:prstGeom>
        </p:spPr>
      </p:pic>
      <p:pic>
        <p:nvPicPr>
          <p:cNvPr id="31" name="Graphic 30" descr="Coins outline">
            <a:extLst>
              <a:ext uri="{FF2B5EF4-FFF2-40B4-BE49-F238E27FC236}">
                <a16:creationId xmlns:a16="http://schemas.microsoft.com/office/drawing/2014/main" id="{63BF70F6-A85C-7C19-DA21-65C7327C089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401118" y="834696"/>
            <a:ext cx="677576" cy="677576"/>
          </a:xfrm>
          <a:prstGeom prst="rect">
            <a:avLst/>
          </a:prstGeom>
        </p:spPr>
      </p:pic>
      <p:pic>
        <p:nvPicPr>
          <p:cNvPr id="33" name="Graphic 32" descr="Renovation (House With Sparkles) outline">
            <a:extLst>
              <a:ext uri="{FF2B5EF4-FFF2-40B4-BE49-F238E27FC236}">
                <a16:creationId xmlns:a16="http://schemas.microsoft.com/office/drawing/2014/main" id="{497E4C8F-F99B-7975-5881-EF57CFAA5F4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387762" y="2283142"/>
            <a:ext cx="681785" cy="681785"/>
          </a:xfrm>
          <a:prstGeom prst="rect">
            <a:avLst/>
          </a:prstGeom>
        </p:spPr>
      </p:pic>
      <p:pic>
        <p:nvPicPr>
          <p:cNvPr id="35" name="Graphic 34" descr="Bank outline">
            <a:extLst>
              <a:ext uri="{FF2B5EF4-FFF2-40B4-BE49-F238E27FC236}">
                <a16:creationId xmlns:a16="http://schemas.microsoft.com/office/drawing/2014/main" id="{36CC3EFB-27A8-1C58-17C0-16DEA1908042}"/>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340068" y="3756134"/>
            <a:ext cx="738626" cy="738626"/>
          </a:xfrm>
          <a:prstGeom prst="rect">
            <a:avLst/>
          </a:prstGeom>
        </p:spPr>
      </p:pic>
    </p:spTree>
    <p:extLst>
      <p:ext uri="{BB962C8B-B14F-4D97-AF65-F5344CB8AC3E}">
        <p14:creationId xmlns:p14="http://schemas.microsoft.com/office/powerpoint/2010/main" val="3541580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500"/>
                                        <p:tgtEl>
                                          <p:spTgt spid="36"/>
                                        </p:tgtEl>
                                      </p:cBhvr>
                                    </p:animEffect>
                                  </p:childTnLst>
                                </p:cTn>
                              </p:par>
                              <p:par>
                                <p:cTn id="8" presetID="10" presetClass="entr" presetSubtype="0" fill="hold" nodeType="withEffect">
                                  <p:stCondLst>
                                    <p:cond delay="0"/>
                                  </p:stCondLst>
                                  <p:childTnLst>
                                    <p:set>
                                      <p:cBhvr>
                                        <p:cTn id="9" dur="1" fill="hold">
                                          <p:stCondLst>
                                            <p:cond delay="0"/>
                                          </p:stCondLst>
                                        </p:cTn>
                                        <p:tgtEl>
                                          <p:spTgt spid="31"/>
                                        </p:tgtEl>
                                        <p:attrNameLst>
                                          <p:attrName>style.visibility</p:attrName>
                                        </p:attrNameLst>
                                      </p:cBhvr>
                                      <p:to>
                                        <p:strVal val="visible"/>
                                      </p:to>
                                    </p:set>
                                    <p:animEffect transition="in" filter="fade">
                                      <p:cBhvr>
                                        <p:cTn id="10" dur="500"/>
                                        <p:tgtEl>
                                          <p:spTgt spid="3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3"/>
                                        </p:tgtEl>
                                        <p:attrNameLst>
                                          <p:attrName>style.visibility</p:attrName>
                                        </p:attrNameLst>
                                      </p:cBhvr>
                                      <p:to>
                                        <p:strVal val="visible"/>
                                      </p:to>
                                    </p:set>
                                    <p:animEffect transition="in" filter="fade">
                                      <p:cBhvr>
                                        <p:cTn id="18" dur="500"/>
                                        <p:tgtEl>
                                          <p:spTgt spid="33"/>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7"/>
                                        </p:tgtEl>
                                        <p:attrNameLst>
                                          <p:attrName>style.visibility</p:attrName>
                                        </p:attrNameLst>
                                      </p:cBhvr>
                                      <p:to>
                                        <p:strVal val="visible"/>
                                      </p:to>
                                    </p:set>
                                    <p:animEffect transition="in" filter="fade">
                                      <p:cBhvr>
                                        <p:cTn id="21" dur="500"/>
                                        <p:tgtEl>
                                          <p:spTgt spid="37"/>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38"/>
                                        </p:tgtEl>
                                        <p:attrNameLst>
                                          <p:attrName>style.visibility</p:attrName>
                                        </p:attrNameLst>
                                      </p:cBhvr>
                                      <p:to>
                                        <p:strVal val="visible"/>
                                      </p:to>
                                    </p:set>
                                    <p:animEffect transition="in" filter="fade">
                                      <p:cBhvr>
                                        <p:cTn id="29" dur="500"/>
                                        <p:tgtEl>
                                          <p:spTgt spid="38"/>
                                        </p:tgtEl>
                                      </p:cBhvr>
                                    </p:animEffect>
                                  </p:childTnLst>
                                </p:cTn>
                              </p:par>
                              <p:par>
                                <p:cTn id="30" presetID="10" presetClass="entr" presetSubtype="0" fill="hold" nodeType="withEffect">
                                  <p:stCondLst>
                                    <p:cond delay="0"/>
                                  </p:stCondLst>
                                  <p:childTnLst>
                                    <p:set>
                                      <p:cBhvr>
                                        <p:cTn id="31" dur="1" fill="hold">
                                          <p:stCondLst>
                                            <p:cond delay="0"/>
                                          </p:stCondLst>
                                        </p:cTn>
                                        <p:tgtEl>
                                          <p:spTgt spid="35"/>
                                        </p:tgtEl>
                                        <p:attrNameLst>
                                          <p:attrName>style.visibility</p:attrName>
                                        </p:attrNameLst>
                                      </p:cBhvr>
                                      <p:to>
                                        <p:strVal val="visible"/>
                                      </p:to>
                                    </p:set>
                                    <p:animEffect transition="in" filter="fade">
                                      <p:cBhvr>
                                        <p:cTn id="32" dur="500"/>
                                        <p:tgtEl>
                                          <p:spTgt spid="35"/>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fade">
                                      <p:cBhvr>
                                        <p:cTn id="35" dur="500"/>
                                        <p:tgtEl>
                                          <p:spTgt spid="7"/>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fade">
                                      <p:cBhvr>
                                        <p:cTn id="40" dur="500"/>
                                        <p:tgtEl>
                                          <p:spTgt spid="15"/>
                                        </p:tgtEl>
                                      </p:cBhvr>
                                    </p:animEffect>
                                  </p:childTnLst>
                                </p:cTn>
                              </p:par>
                              <p:par>
                                <p:cTn id="41" presetID="10" presetClass="entr" presetSubtype="0" fill="hold" nodeType="withEffect">
                                  <p:stCondLst>
                                    <p:cond delay="0"/>
                                  </p:stCondLst>
                                  <p:childTnLst>
                                    <p:set>
                                      <p:cBhvr>
                                        <p:cTn id="42" dur="1" fill="hold">
                                          <p:stCondLst>
                                            <p:cond delay="0"/>
                                          </p:stCondLst>
                                        </p:cTn>
                                        <p:tgtEl>
                                          <p:spTgt spid="29"/>
                                        </p:tgtEl>
                                        <p:attrNameLst>
                                          <p:attrName>style.visibility</p:attrName>
                                        </p:attrNameLst>
                                      </p:cBhvr>
                                      <p:to>
                                        <p:strVal val="visible"/>
                                      </p:to>
                                    </p:set>
                                    <p:animEffect transition="in" filter="fade">
                                      <p:cBhvr>
                                        <p:cTn id="43" dur="500"/>
                                        <p:tgtEl>
                                          <p:spTgt spid="29"/>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39"/>
                                        </p:tgtEl>
                                        <p:attrNameLst>
                                          <p:attrName>style.visibility</p:attrName>
                                        </p:attrNameLst>
                                      </p:cBhvr>
                                      <p:to>
                                        <p:strVal val="visible"/>
                                      </p:to>
                                    </p:set>
                                    <p:animEffect transition="in" filter="fade">
                                      <p:cBhvr>
                                        <p:cTn id="46"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39" grpId="0" animBg="1"/>
      <p:bldP spid="37" grpId="0" animBg="1"/>
      <p:bldP spid="36" grpId="0" animBg="1"/>
      <p:bldP spid="11" grpId="0" animBg="1"/>
      <p:bldP spid="15" grpId="0" animBg="1"/>
      <p:bldP spid="6" grpId="0" animBg="1"/>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06A5C3E6-D161-1A05-E2C0-3A73FC7290DC}"/>
              </a:ext>
            </a:extLst>
          </p:cNvPr>
          <p:cNvSpPr>
            <a:spLocks noGrp="1"/>
          </p:cNvSpPr>
          <p:nvPr>
            <p:ph type="title"/>
          </p:nvPr>
        </p:nvSpPr>
        <p:spPr/>
        <p:txBody>
          <a:bodyPr/>
          <a:lstStyle/>
          <a:p>
            <a:r>
              <a:rPr lang="en-US">
                <a:solidFill>
                  <a:schemeClr val="tx1"/>
                </a:solidFill>
                <a:latin typeface="+mj-lt"/>
              </a:rPr>
              <a:t>Data</a:t>
            </a:r>
            <a:endParaRPr lang="en-AU">
              <a:solidFill>
                <a:schemeClr val="tx1"/>
              </a:solidFill>
              <a:latin typeface="+mj-lt"/>
            </a:endParaRPr>
          </a:p>
        </p:txBody>
      </p:sp>
      <p:sp>
        <p:nvSpPr>
          <p:cNvPr id="4" name="Slide Number Placeholder 3">
            <a:extLst>
              <a:ext uri="{FF2B5EF4-FFF2-40B4-BE49-F238E27FC236}">
                <a16:creationId xmlns:a16="http://schemas.microsoft.com/office/drawing/2014/main" id="{6B6AC230-23DD-6387-F9D6-4DC5D33E8E9C}"/>
              </a:ext>
            </a:extLst>
          </p:cNvPr>
          <p:cNvSpPr>
            <a:spLocks noGrp="1"/>
          </p:cNvSpPr>
          <p:nvPr>
            <p:ph type="sldNum" sz="quarter" idx="12"/>
          </p:nvPr>
        </p:nvSpPr>
        <p:spPr/>
        <p:txBody>
          <a:bodyPr/>
          <a:lstStyle/>
          <a:p>
            <a:fld id="{741AFF56-1126-4107-9C02-BC0EFBF16431}" type="slidenum">
              <a:rPr lang="en-GB" smtClean="0"/>
              <a:t>12</a:t>
            </a:fld>
            <a:endParaRPr lang="en-GB"/>
          </a:p>
        </p:txBody>
      </p:sp>
      <p:sp>
        <p:nvSpPr>
          <p:cNvPr id="11" name="Rectangle: Top Corners Rounded 47">
            <a:extLst>
              <a:ext uri="{FF2B5EF4-FFF2-40B4-BE49-F238E27FC236}">
                <a16:creationId xmlns:a16="http://schemas.microsoft.com/office/drawing/2014/main" id="{6C6F500F-B763-4418-8294-7F2BD97F6DE1}"/>
              </a:ext>
            </a:extLst>
          </p:cNvPr>
          <p:cNvSpPr/>
          <p:nvPr/>
        </p:nvSpPr>
        <p:spPr>
          <a:xfrm>
            <a:off x="399373" y="1408645"/>
            <a:ext cx="2600056" cy="2818863"/>
          </a:xfrm>
          <a:prstGeom prst="round2SameRect">
            <a:avLst>
              <a:gd name="adj1" fmla="val 0"/>
              <a:gd name="adj2" fmla="val 0"/>
            </a:avLst>
          </a:prstGeom>
          <a:solidFill>
            <a:srgbClr val="DDE4E3"/>
          </a:solidFill>
          <a:ln w="2884" cap="flat">
            <a:noFill/>
            <a:prstDash val="solid"/>
            <a:miter/>
          </a:ln>
        </p:spPr>
        <p:txBody>
          <a:bodyPr lIns="0" tIns="0" rIns="0" bIns="0" rtlCol="0" anchor="ctr"/>
          <a:lstStyle/>
          <a:p>
            <a:pPr marL="0" marR="0" lvl="0" indent="0" algn="ctr" defTabSz="914256" eaLnBrk="1" fontAlgn="auto" latinLnBrk="0" hangingPunct="1">
              <a:lnSpc>
                <a:spcPct val="100000"/>
              </a:lnSpc>
              <a:spcBef>
                <a:spcPts val="0"/>
              </a:spcBef>
              <a:spcAft>
                <a:spcPts val="600"/>
              </a:spcAft>
              <a:buClrTx/>
              <a:buSzTx/>
              <a:buFontTx/>
              <a:buNone/>
              <a:tabLst/>
              <a:defRPr/>
            </a:pPr>
            <a:endParaRPr kumimoji="0" lang="en-AU" sz="1600" b="0" i="0" u="none" strike="noStrike" kern="0" cap="none" spc="0" normalizeH="0" baseline="0" noProof="0">
              <a:ln>
                <a:noFill/>
              </a:ln>
              <a:solidFill>
                <a:srgbClr val="FFFFFF"/>
              </a:solidFill>
              <a:effectLst/>
              <a:uLnTx/>
              <a:uFillTx/>
              <a:latin typeface="Zurich Sans Light"/>
            </a:endParaRPr>
          </a:p>
        </p:txBody>
      </p:sp>
      <p:grpSp>
        <p:nvGrpSpPr>
          <p:cNvPr id="12" name="Group 11">
            <a:extLst>
              <a:ext uri="{FF2B5EF4-FFF2-40B4-BE49-F238E27FC236}">
                <a16:creationId xmlns:a16="http://schemas.microsoft.com/office/drawing/2014/main" id="{2E65EDEE-584D-DB5A-4AE3-C3A6A583C9E6}"/>
              </a:ext>
            </a:extLst>
          </p:cNvPr>
          <p:cNvGrpSpPr/>
          <p:nvPr/>
        </p:nvGrpSpPr>
        <p:grpSpPr>
          <a:xfrm>
            <a:off x="1301113" y="953812"/>
            <a:ext cx="2537953" cy="936000"/>
            <a:chOff x="3040285" y="2693687"/>
            <a:chExt cx="1883191" cy="694523"/>
          </a:xfrm>
        </p:grpSpPr>
        <p:sp>
          <p:nvSpPr>
            <p:cNvPr id="13" name="Oval 12">
              <a:extLst>
                <a:ext uri="{FF2B5EF4-FFF2-40B4-BE49-F238E27FC236}">
                  <a16:creationId xmlns:a16="http://schemas.microsoft.com/office/drawing/2014/main" id="{0E13FF00-047C-A3F5-FD0C-9FDA6CD47C4E}"/>
                </a:ext>
              </a:extLst>
            </p:cNvPr>
            <p:cNvSpPr/>
            <p:nvPr/>
          </p:nvSpPr>
          <p:spPr>
            <a:xfrm>
              <a:off x="3040285" y="2693687"/>
              <a:ext cx="694523" cy="694523"/>
            </a:xfrm>
            <a:prstGeom prst="ellipse">
              <a:avLst/>
            </a:prstGeom>
            <a:solidFill>
              <a:srgbClr val="91BFE3"/>
            </a:solidFill>
            <a:ln w="2884" cap="flat">
              <a:noFill/>
              <a:prstDash val="solid"/>
              <a:miter/>
            </a:ln>
          </p:spPr>
          <p:txBody>
            <a:bodyPr lIns="0" tIns="0" rIns="0" bIns="0" rtlCol="0" anchor="ctr"/>
            <a:lstStyle/>
            <a:p>
              <a:pPr marL="0" marR="0" lvl="0" indent="0" algn="ctr" defTabSz="914256" eaLnBrk="1" fontAlgn="auto" latinLnBrk="0" hangingPunct="1">
                <a:lnSpc>
                  <a:spcPct val="100000"/>
                </a:lnSpc>
                <a:spcBef>
                  <a:spcPts val="0"/>
                </a:spcBef>
                <a:spcAft>
                  <a:spcPts val="600"/>
                </a:spcAft>
                <a:buClrTx/>
                <a:buSzTx/>
                <a:buFontTx/>
                <a:buNone/>
                <a:tabLst/>
                <a:defRPr/>
              </a:pPr>
              <a:endParaRPr kumimoji="0" lang="en-AU" sz="1600" b="0" i="0" u="none" strike="noStrike" kern="0" cap="none" spc="0" normalizeH="0" baseline="0" noProof="0">
                <a:ln>
                  <a:noFill/>
                </a:ln>
                <a:solidFill>
                  <a:srgbClr val="FFFFFF"/>
                </a:solidFill>
                <a:effectLst/>
                <a:uLnTx/>
                <a:uFillTx/>
                <a:latin typeface="Zurich Sans Light"/>
              </a:endParaRPr>
            </a:p>
          </p:txBody>
        </p:sp>
        <p:pic>
          <p:nvPicPr>
            <p:cNvPr id="14" name="Graphic 13">
              <a:extLst>
                <a:ext uri="{FF2B5EF4-FFF2-40B4-BE49-F238E27FC236}">
                  <a16:creationId xmlns:a16="http://schemas.microsoft.com/office/drawing/2014/main" id="{9A61D21F-6225-EFE1-28B7-EFAE0B4D9EE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530748" y="2693687"/>
              <a:ext cx="392728" cy="392728"/>
            </a:xfrm>
            <a:prstGeom prst="rect">
              <a:avLst/>
            </a:prstGeom>
          </p:spPr>
        </p:pic>
      </p:grpSp>
      <p:cxnSp>
        <p:nvCxnSpPr>
          <p:cNvPr id="15" name="Straight Connector 14">
            <a:extLst>
              <a:ext uri="{FF2B5EF4-FFF2-40B4-BE49-F238E27FC236}">
                <a16:creationId xmlns:a16="http://schemas.microsoft.com/office/drawing/2014/main" id="{9363911F-55CF-A10F-82FB-FA1FDBD1223C}"/>
              </a:ext>
            </a:extLst>
          </p:cNvPr>
          <p:cNvCxnSpPr>
            <a:cxnSpLocks/>
          </p:cNvCxnSpPr>
          <p:nvPr/>
        </p:nvCxnSpPr>
        <p:spPr bwMode="auto">
          <a:xfrm>
            <a:off x="882519" y="2734152"/>
            <a:ext cx="1720850" cy="0"/>
          </a:xfrm>
          <a:prstGeom prst="line">
            <a:avLst/>
          </a:prstGeom>
          <a:solidFill>
            <a:srgbClr val="2167AE">
              <a:alpha val="50000"/>
            </a:srgbClr>
          </a:solidFill>
          <a:ln w="9525" cap="flat" cmpd="sng" algn="ctr">
            <a:solidFill>
              <a:srgbClr val="2167AE"/>
            </a:solidFill>
            <a:prstDash val="sysDot"/>
            <a:round/>
            <a:headEnd type="none" w="med" len="med"/>
            <a:tailEnd type="none" w="med" len="med"/>
          </a:ln>
          <a:effectLst/>
        </p:spPr>
      </p:cxnSp>
      <p:sp>
        <p:nvSpPr>
          <p:cNvPr id="16" name="TextBox 15">
            <a:extLst>
              <a:ext uri="{FF2B5EF4-FFF2-40B4-BE49-F238E27FC236}">
                <a16:creationId xmlns:a16="http://schemas.microsoft.com/office/drawing/2014/main" id="{3AB4F3B7-6E52-0A06-6D4C-39C5557FD1C6}"/>
              </a:ext>
            </a:extLst>
          </p:cNvPr>
          <p:cNvSpPr txBox="1"/>
          <p:nvPr/>
        </p:nvSpPr>
        <p:spPr>
          <a:xfrm>
            <a:off x="734355" y="2020022"/>
            <a:ext cx="2017178" cy="646015"/>
          </a:xfrm>
          <a:prstGeom prst="rect">
            <a:avLst/>
          </a:prstGeom>
          <a:noFill/>
        </p:spPr>
        <p:txBody>
          <a:bodyPr wrap="square" lIns="0" tIns="0" rIns="0" bIns="0" rtlCol="0">
            <a:noAutofit/>
          </a:bodyPr>
          <a:lstStyle/>
          <a:p>
            <a:pPr algn="ctr" defTabSz="914256">
              <a:spcAft>
                <a:spcPts val="1200"/>
              </a:spcAft>
              <a:defRPr/>
            </a:pPr>
            <a:r>
              <a:rPr lang="en-US" sz="2000" b="1">
                <a:latin typeface="Zurich Sans Light"/>
              </a:rPr>
              <a:t>Retirement System</a:t>
            </a:r>
          </a:p>
        </p:txBody>
      </p:sp>
      <p:sp>
        <p:nvSpPr>
          <p:cNvPr id="17" name="TextBox 16">
            <a:extLst>
              <a:ext uri="{FF2B5EF4-FFF2-40B4-BE49-F238E27FC236}">
                <a16:creationId xmlns:a16="http://schemas.microsoft.com/office/drawing/2014/main" id="{7D6CF07A-396B-6F50-DA30-E5717690AF8F}"/>
              </a:ext>
            </a:extLst>
          </p:cNvPr>
          <p:cNvSpPr txBox="1"/>
          <p:nvPr/>
        </p:nvSpPr>
        <p:spPr>
          <a:xfrm>
            <a:off x="873860" y="2996812"/>
            <a:ext cx="2060829" cy="831804"/>
          </a:xfrm>
          <a:prstGeom prst="rect">
            <a:avLst/>
          </a:prstGeom>
          <a:noFill/>
        </p:spPr>
        <p:txBody>
          <a:bodyPr wrap="square" lIns="0" tIns="0" rIns="0" bIns="0" rtlCol="0">
            <a:noAutofit/>
          </a:bodyPr>
          <a:lstStyle/>
          <a:p>
            <a:pPr marL="171450" indent="-171450" defTabSz="914256">
              <a:spcAft>
                <a:spcPts val="300"/>
              </a:spcAft>
              <a:buFont typeface="Arial" panose="020B0604020202020204" pitchFamily="34" charset="0"/>
              <a:buChar char="•"/>
              <a:defRPr/>
            </a:pPr>
            <a:r>
              <a:rPr lang="en-AU" sz="1400">
                <a:latin typeface="Zurich Sans Light"/>
              </a:rPr>
              <a:t>Superannuation</a:t>
            </a:r>
          </a:p>
          <a:p>
            <a:pPr marL="171450" indent="-171450" defTabSz="914256">
              <a:spcAft>
                <a:spcPts val="300"/>
              </a:spcAft>
              <a:buFont typeface="Arial" panose="020B0604020202020204" pitchFamily="34" charset="0"/>
              <a:buChar char="•"/>
              <a:defRPr/>
            </a:pPr>
            <a:r>
              <a:rPr lang="en-AU" sz="1400">
                <a:latin typeface="Zurich Sans Light"/>
              </a:rPr>
              <a:t>Age Pension</a:t>
            </a:r>
          </a:p>
          <a:p>
            <a:pPr marL="171450" indent="-171450" defTabSz="914256">
              <a:spcAft>
                <a:spcPts val="300"/>
              </a:spcAft>
              <a:buFont typeface="Arial" panose="020B0604020202020204" pitchFamily="34" charset="0"/>
              <a:buChar char="•"/>
              <a:defRPr/>
            </a:pPr>
            <a:r>
              <a:rPr lang="en-AU" sz="1400">
                <a:latin typeface="Zurich Sans Light"/>
              </a:rPr>
              <a:t>CPF</a:t>
            </a:r>
          </a:p>
          <a:p>
            <a:pPr defTabSz="914256">
              <a:spcAft>
                <a:spcPts val="300"/>
              </a:spcAft>
              <a:defRPr/>
            </a:pPr>
            <a:endParaRPr lang="en-AU" sz="1400">
              <a:latin typeface="Zurich Sans Light"/>
            </a:endParaRPr>
          </a:p>
        </p:txBody>
      </p:sp>
      <p:sp>
        <p:nvSpPr>
          <p:cNvPr id="18" name="Rectangle: Top Corners Rounded 47">
            <a:extLst>
              <a:ext uri="{FF2B5EF4-FFF2-40B4-BE49-F238E27FC236}">
                <a16:creationId xmlns:a16="http://schemas.microsoft.com/office/drawing/2014/main" id="{B3D9D360-0981-793F-00D4-8CBC17A553DA}"/>
              </a:ext>
            </a:extLst>
          </p:cNvPr>
          <p:cNvSpPr/>
          <p:nvPr/>
        </p:nvSpPr>
        <p:spPr>
          <a:xfrm>
            <a:off x="3234787" y="1426689"/>
            <a:ext cx="2600056" cy="2818863"/>
          </a:xfrm>
          <a:prstGeom prst="round2SameRect">
            <a:avLst>
              <a:gd name="adj1" fmla="val 0"/>
              <a:gd name="adj2" fmla="val 0"/>
            </a:avLst>
          </a:prstGeom>
          <a:solidFill>
            <a:srgbClr val="DDE4E3"/>
          </a:solidFill>
          <a:ln w="2884" cap="flat">
            <a:noFill/>
            <a:prstDash val="solid"/>
            <a:miter/>
          </a:ln>
        </p:spPr>
        <p:txBody>
          <a:bodyPr lIns="0" tIns="0" rIns="0" bIns="0" rtlCol="0" anchor="ctr"/>
          <a:lstStyle/>
          <a:p>
            <a:pPr marL="0" marR="0" lvl="0" indent="0" algn="ctr" defTabSz="914256" eaLnBrk="1" fontAlgn="auto" latinLnBrk="0" hangingPunct="1">
              <a:lnSpc>
                <a:spcPct val="100000"/>
              </a:lnSpc>
              <a:spcBef>
                <a:spcPts val="0"/>
              </a:spcBef>
              <a:spcAft>
                <a:spcPts val="600"/>
              </a:spcAft>
              <a:buClrTx/>
              <a:buSzTx/>
              <a:buFontTx/>
              <a:buNone/>
              <a:tabLst/>
              <a:defRPr/>
            </a:pPr>
            <a:endParaRPr kumimoji="0" lang="en-AU" sz="1600" b="0" i="0" u="none" strike="noStrike" kern="0" cap="none" spc="0" normalizeH="0" baseline="0" noProof="0">
              <a:ln>
                <a:noFill/>
              </a:ln>
              <a:solidFill>
                <a:srgbClr val="FFFFFF"/>
              </a:solidFill>
              <a:effectLst/>
              <a:uLnTx/>
              <a:uFillTx/>
              <a:latin typeface="Zurich Sans Light"/>
            </a:endParaRPr>
          </a:p>
        </p:txBody>
      </p:sp>
      <p:grpSp>
        <p:nvGrpSpPr>
          <p:cNvPr id="19" name="Group 18">
            <a:extLst>
              <a:ext uri="{FF2B5EF4-FFF2-40B4-BE49-F238E27FC236}">
                <a16:creationId xmlns:a16="http://schemas.microsoft.com/office/drawing/2014/main" id="{3D9D58B7-4E68-C9F7-5978-9E55B8ED86B6}"/>
              </a:ext>
            </a:extLst>
          </p:cNvPr>
          <p:cNvGrpSpPr/>
          <p:nvPr/>
        </p:nvGrpSpPr>
        <p:grpSpPr>
          <a:xfrm>
            <a:off x="4126263" y="926979"/>
            <a:ext cx="2537953" cy="936000"/>
            <a:chOff x="3040285" y="2693687"/>
            <a:chExt cx="1883191" cy="694523"/>
          </a:xfrm>
        </p:grpSpPr>
        <p:sp>
          <p:nvSpPr>
            <p:cNvPr id="20" name="Oval 19">
              <a:extLst>
                <a:ext uri="{FF2B5EF4-FFF2-40B4-BE49-F238E27FC236}">
                  <a16:creationId xmlns:a16="http://schemas.microsoft.com/office/drawing/2014/main" id="{185C77D9-6837-8186-E603-FAD048E387E4}"/>
                </a:ext>
              </a:extLst>
            </p:cNvPr>
            <p:cNvSpPr/>
            <p:nvPr/>
          </p:nvSpPr>
          <p:spPr>
            <a:xfrm>
              <a:off x="3040285" y="2693687"/>
              <a:ext cx="694523" cy="694523"/>
            </a:xfrm>
            <a:prstGeom prst="ellipse">
              <a:avLst/>
            </a:prstGeom>
            <a:solidFill>
              <a:srgbClr val="91BFE3"/>
            </a:solidFill>
            <a:ln w="2884" cap="flat">
              <a:noFill/>
              <a:prstDash val="solid"/>
              <a:miter/>
            </a:ln>
          </p:spPr>
          <p:txBody>
            <a:bodyPr lIns="0" tIns="0" rIns="0" bIns="0" rtlCol="0" anchor="ctr"/>
            <a:lstStyle/>
            <a:p>
              <a:pPr marL="0" marR="0" lvl="0" indent="0" algn="ctr" defTabSz="914256" eaLnBrk="1" fontAlgn="auto" latinLnBrk="0" hangingPunct="1">
                <a:lnSpc>
                  <a:spcPct val="100000"/>
                </a:lnSpc>
                <a:spcBef>
                  <a:spcPts val="0"/>
                </a:spcBef>
                <a:spcAft>
                  <a:spcPts val="600"/>
                </a:spcAft>
                <a:buClrTx/>
                <a:buSzTx/>
                <a:buFontTx/>
                <a:buNone/>
                <a:tabLst/>
                <a:defRPr/>
              </a:pPr>
              <a:endParaRPr kumimoji="0" lang="en-AU" sz="1600" b="0" i="0" u="none" strike="noStrike" kern="0" cap="none" spc="0" normalizeH="0" baseline="0" noProof="0">
                <a:ln>
                  <a:noFill/>
                </a:ln>
                <a:solidFill>
                  <a:srgbClr val="FFFFFF"/>
                </a:solidFill>
                <a:effectLst/>
                <a:uLnTx/>
                <a:uFillTx/>
                <a:latin typeface="Zurich Sans Light"/>
              </a:endParaRPr>
            </a:p>
          </p:txBody>
        </p:sp>
        <p:pic>
          <p:nvPicPr>
            <p:cNvPr id="21" name="Graphic 20">
              <a:extLst>
                <a:ext uri="{FF2B5EF4-FFF2-40B4-BE49-F238E27FC236}">
                  <a16:creationId xmlns:a16="http://schemas.microsoft.com/office/drawing/2014/main" id="{0D6C6440-2DF1-46F7-1D4A-4662DBAD1C0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530748" y="2693687"/>
              <a:ext cx="392728" cy="392728"/>
            </a:xfrm>
            <a:prstGeom prst="rect">
              <a:avLst/>
            </a:prstGeom>
          </p:spPr>
        </p:pic>
      </p:grpSp>
      <p:sp>
        <p:nvSpPr>
          <p:cNvPr id="22" name="TextBox 21">
            <a:extLst>
              <a:ext uri="{FF2B5EF4-FFF2-40B4-BE49-F238E27FC236}">
                <a16:creationId xmlns:a16="http://schemas.microsoft.com/office/drawing/2014/main" id="{FDDEC2C0-BFC7-4410-C9DB-2F5A1F7F7552}"/>
              </a:ext>
            </a:extLst>
          </p:cNvPr>
          <p:cNvSpPr txBox="1"/>
          <p:nvPr/>
        </p:nvSpPr>
        <p:spPr>
          <a:xfrm>
            <a:off x="3526226" y="1975558"/>
            <a:ext cx="2017178" cy="646015"/>
          </a:xfrm>
          <a:prstGeom prst="rect">
            <a:avLst/>
          </a:prstGeom>
          <a:noFill/>
        </p:spPr>
        <p:txBody>
          <a:bodyPr wrap="square" lIns="0" tIns="0" rIns="0" bIns="0" rtlCol="0">
            <a:noAutofit/>
          </a:bodyPr>
          <a:lstStyle/>
          <a:p>
            <a:pPr algn="ctr" defTabSz="914256">
              <a:spcAft>
                <a:spcPts val="1200"/>
              </a:spcAft>
              <a:defRPr/>
            </a:pPr>
            <a:r>
              <a:rPr lang="en-US" sz="2000" b="1">
                <a:latin typeface="Zurich Sans Light"/>
              </a:rPr>
              <a:t>Economic </a:t>
            </a:r>
          </a:p>
        </p:txBody>
      </p:sp>
      <p:sp>
        <p:nvSpPr>
          <p:cNvPr id="23" name="TextBox 22">
            <a:extLst>
              <a:ext uri="{FF2B5EF4-FFF2-40B4-BE49-F238E27FC236}">
                <a16:creationId xmlns:a16="http://schemas.microsoft.com/office/drawing/2014/main" id="{C21634C6-BEC5-F96A-F86F-CF10935F07C3}"/>
              </a:ext>
            </a:extLst>
          </p:cNvPr>
          <p:cNvSpPr txBox="1"/>
          <p:nvPr/>
        </p:nvSpPr>
        <p:spPr>
          <a:xfrm>
            <a:off x="3724243" y="2989527"/>
            <a:ext cx="1781711" cy="671690"/>
          </a:xfrm>
          <a:prstGeom prst="rect">
            <a:avLst/>
          </a:prstGeom>
          <a:noFill/>
        </p:spPr>
        <p:txBody>
          <a:bodyPr wrap="square" lIns="0" tIns="0" rIns="0" bIns="0" rtlCol="0">
            <a:noAutofit/>
          </a:bodyPr>
          <a:lstStyle/>
          <a:p>
            <a:pPr marL="171450" indent="-171450" defTabSz="914256">
              <a:spcAft>
                <a:spcPts val="300"/>
              </a:spcAft>
              <a:buFont typeface="Arial" panose="020B0604020202020204" pitchFamily="34" charset="0"/>
              <a:buChar char="•"/>
              <a:defRPr/>
            </a:pPr>
            <a:r>
              <a:rPr lang="en-US" sz="1400">
                <a:latin typeface="Zurich Sans Light"/>
              </a:rPr>
              <a:t>Inflation </a:t>
            </a:r>
          </a:p>
          <a:p>
            <a:pPr marL="171450" indent="-171450" defTabSz="914256">
              <a:spcAft>
                <a:spcPts val="300"/>
              </a:spcAft>
              <a:buFont typeface="Arial" panose="020B0604020202020204" pitchFamily="34" charset="0"/>
              <a:buChar char="•"/>
              <a:defRPr/>
            </a:pPr>
            <a:r>
              <a:rPr lang="en-US" sz="1400">
                <a:latin typeface="Zurich Sans Light"/>
              </a:rPr>
              <a:t>Housing price</a:t>
            </a:r>
          </a:p>
          <a:p>
            <a:pPr marL="171450" indent="-171450" defTabSz="914256">
              <a:spcAft>
                <a:spcPts val="300"/>
              </a:spcAft>
              <a:buFont typeface="Arial" panose="020B0604020202020204" pitchFamily="34" charset="0"/>
              <a:buChar char="•"/>
              <a:defRPr/>
            </a:pPr>
            <a:r>
              <a:rPr lang="en-US" sz="1400">
                <a:latin typeface="Zurich Sans Light"/>
              </a:rPr>
              <a:t>Salary </a:t>
            </a:r>
            <a:endParaRPr lang="en-AU" sz="1400">
              <a:latin typeface="Zurich Sans Light"/>
            </a:endParaRPr>
          </a:p>
          <a:p>
            <a:pPr defTabSz="914256">
              <a:spcAft>
                <a:spcPts val="300"/>
              </a:spcAft>
              <a:defRPr/>
            </a:pPr>
            <a:endParaRPr lang="en-AU" sz="1400">
              <a:latin typeface="Zurich Sans Light"/>
            </a:endParaRPr>
          </a:p>
        </p:txBody>
      </p:sp>
      <p:cxnSp>
        <p:nvCxnSpPr>
          <p:cNvPr id="24" name="Straight Connector 23">
            <a:extLst>
              <a:ext uri="{FF2B5EF4-FFF2-40B4-BE49-F238E27FC236}">
                <a16:creationId xmlns:a16="http://schemas.microsoft.com/office/drawing/2014/main" id="{D5AA43DC-0CD8-98A0-DA77-48AAC2B5C047}"/>
              </a:ext>
            </a:extLst>
          </p:cNvPr>
          <p:cNvCxnSpPr>
            <a:cxnSpLocks/>
          </p:cNvCxnSpPr>
          <p:nvPr/>
        </p:nvCxnSpPr>
        <p:spPr bwMode="auto">
          <a:xfrm>
            <a:off x="3674390" y="2640228"/>
            <a:ext cx="1720850" cy="0"/>
          </a:xfrm>
          <a:prstGeom prst="line">
            <a:avLst/>
          </a:prstGeom>
          <a:solidFill>
            <a:srgbClr val="2167AE">
              <a:alpha val="50000"/>
            </a:srgbClr>
          </a:solidFill>
          <a:ln w="9525" cap="flat" cmpd="sng" algn="ctr">
            <a:solidFill>
              <a:srgbClr val="2167AE"/>
            </a:solidFill>
            <a:prstDash val="sysDot"/>
            <a:round/>
            <a:headEnd type="none" w="med" len="med"/>
            <a:tailEnd type="none" w="med" len="med"/>
          </a:ln>
          <a:effectLst/>
        </p:spPr>
      </p:cxnSp>
      <p:sp>
        <p:nvSpPr>
          <p:cNvPr id="25" name="Rectangle: Top Corners Rounded 47">
            <a:extLst>
              <a:ext uri="{FF2B5EF4-FFF2-40B4-BE49-F238E27FC236}">
                <a16:creationId xmlns:a16="http://schemas.microsoft.com/office/drawing/2014/main" id="{2E1A663E-B719-D669-40FD-38052CFB54BF}"/>
              </a:ext>
            </a:extLst>
          </p:cNvPr>
          <p:cNvSpPr/>
          <p:nvPr/>
        </p:nvSpPr>
        <p:spPr>
          <a:xfrm>
            <a:off x="6077261" y="1421290"/>
            <a:ext cx="2600056" cy="2845979"/>
          </a:xfrm>
          <a:prstGeom prst="round2SameRect">
            <a:avLst>
              <a:gd name="adj1" fmla="val 0"/>
              <a:gd name="adj2" fmla="val 0"/>
            </a:avLst>
          </a:prstGeom>
          <a:solidFill>
            <a:srgbClr val="DDE4E3"/>
          </a:solidFill>
          <a:ln w="2884" cap="flat">
            <a:noFill/>
            <a:prstDash val="solid"/>
            <a:miter/>
          </a:ln>
        </p:spPr>
        <p:txBody>
          <a:bodyPr lIns="0" tIns="0" rIns="0" bIns="0" rtlCol="0" anchor="ctr"/>
          <a:lstStyle/>
          <a:p>
            <a:pPr marL="0" marR="0" lvl="0" indent="0" algn="ctr" defTabSz="914256" eaLnBrk="1" fontAlgn="auto" latinLnBrk="0" hangingPunct="1">
              <a:lnSpc>
                <a:spcPct val="100000"/>
              </a:lnSpc>
              <a:spcBef>
                <a:spcPts val="0"/>
              </a:spcBef>
              <a:spcAft>
                <a:spcPts val="600"/>
              </a:spcAft>
              <a:buClrTx/>
              <a:buSzTx/>
              <a:buFontTx/>
              <a:buNone/>
              <a:tabLst/>
              <a:defRPr/>
            </a:pPr>
            <a:endParaRPr kumimoji="0" lang="en-AU" sz="1600" b="0" i="0" u="none" strike="noStrike" kern="0" cap="none" spc="0" normalizeH="0" baseline="0" noProof="0">
              <a:ln>
                <a:noFill/>
              </a:ln>
              <a:solidFill>
                <a:srgbClr val="FFFFFF"/>
              </a:solidFill>
              <a:effectLst/>
              <a:uLnTx/>
              <a:uFillTx/>
              <a:latin typeface="Zurich Sans Light"/>
            </a:endParaRPr>
          </a:p>
        </p:txBody>
      </p:sp>
      <p:grpSp>
        <p:nvGrpSpPr>
          <p:cNvPr id="26" name="Group 25">
            <a:extLst>
              <a:ext uri="{FF2B5EF4-FFF2-40B4-BE49-F238E27FC236}">
                <a16:creationId xmlns:a16="http://schemas.microsoft.com/office/drawing/2014/main" id="{8C42F385-0D61-FC0A-A742-B8846EAF5D88}"/>
              </a:ext>
            </a:extLst>
          </p:cNvPr>
          <p:cNvGrpSpPr/>
          <p:nvPr/>
        </p:nvGrpSpPr>
        <p:grpSpPr>
          <a:xfrm>
            <a:off x="6968737" y="921580"/>
            <a:ext cx="2537953" cy="936000"/>
            <a:chOff x="3040285" y="2693687"/>
            <a:chExt cx="1883191" cy="694523"/>
          </a:xfrm>
        </p:grpSpPr>
        <p:sp>
          <p:nvSpPr>
            <p:cNvPr id="27" name="Oval 26">
              <a:extLst>
                <a:ext uri="{FF2B5EF4-FFF2-40B4-BE49-F238E27FC236}">
                  <a16:creationId xmlns:a16="http://schemas.microsoft.com/office/drawing/2014/main" id="{A71747FC-FC92-DCB3-3F40-4D3CA60B3431}"/>
                </a:ext>
              </a:extLst>
            </p:cNvPr>
            <p:cNvSpPr/>
            <p:nvPr/>
          </p:nvSpPr>
          <p:spPr>
            <a:xfrm>
              <a:off x="3040285" y="2693687"/>
              <a:ext cx="694523" cy="694523"/>
            </a:xfrm>
            <a:prstGeom prst="ellipse">
              <a:avLst/>
            </a:prstGeom>
            <a:solidFill>
              <a:srgbClr val="91BFE3"/>
            </a:solidFill>
            <a:ln w="2884" cap="flat">
              <a:noFill/>
              <a:prstDash val="solid"/>
              <a:miter/>
            </a:ln>
          </p:spPr>
          <p:txBody>
            <a:bodyPr lIns="0" tIns="0" rIns="0" bIns="0" rtlCol="0" anchor="ctr"/>
            <a:lstStyle/>
            <a:p>
              <a:pPr marL="0" marR="0" lvl="0" indent="0" algn="ctr" defTabSz="914256" eaLnBrk="1" fontAlgn="auto" latinLnBrk="0" hangingPunct="1">
                <a:lnSpc>
                  <a:spcPct val="100000"/>
                </a:lnSpc>
                <a:spcBef>
                  <a:spcPts val="0"/>
                </a:spcBef>
                <a:spcAft>
                  <a:spcPts val="600"/>
                </a:spcAft>
                <a:buClrTx/>
                <a:buSzTx/>
                <a:buFontTx/>
                <a:buNone/>
                <a:tabLst/>
                <a:defRPr/>
              </a:pPr>
              <a:endParaRPr kumimoji="0" lang="en-AU" sz="1600" b="0" i="0" u="none" strike="noStrike" kern="0" cap="none" spc="0" normalizeH="0" baseline="0" noProof="0">
                <a:ln>
                  <a:noFill/>
                </a:ln>
                <a:solidFill>
                  <a:srgbClr val="FFFFFF"/>
                </a:solidFill>
                <a:effectLst/>
                <a:uLnTx/>
                <a:uFillTx/>
                <a:latin typeface="Zurich Sans Light"/>
              </a:endParaRPr>
            </a:p>
          </p:txBody>
        </p:sp>
        <p:pic>
          <p:nvPicPr>
            <p:cNvPr id="28" name="Graphic 27">
              <a:extLst>
                <a:ext uri="{FF2B5EF4-FFF2-40B4-BE49-F238E27FC236}">
                  <a16:creationId xmlns:a16="http://schemas.microsoft.com/office/drawing/2014/main" id="{036BA234-02BD-8D92-602D-FD52AE26199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530748" y="2693687"/>
              <a:ext cx="392728" cy="392728"/>
            </a:xfrm>
            <a:prstGeom prst="rect">
              <a:avLst/>
            </a:prstGeom>
          </p:spPr>
        </p:pic>
      </p:grpSp>
      <p:sp>
        <p:nvSpPr>
          <p:cNvPr id="29" name="TextBox 28">
            <a:extLst>
              <a:ext uri="{FF2B5EF4-FFF2-40B4-BE49-F238E27FC236}">
                <a16:creationId xmlns:a16="http://schemas.microsoft.com/office/drawing/2014/main" id="{9C86ED75-2721-77B8-F267-142EB051672B}"/>
              </a:ext>
            </a:extLst>
          </p:cNvPr>
          <p:cNvSpPr txBox="1"/>
          <p:nvPr/>
        </p:nvSpPr>
        <p:spPr>
          <a:xfrm>
            <a:off x="6368700" y="1970159"/>
            <a:ext cx="2017178" cy="646015"/>
          </a:xfrm>
          <a:prstGeom prst="rect">
            <a:avLst/>
          </a:prstGeom>
          <a:noFill/>
        </p:spPr>
        <p:txBody>
          <a:bodyPr wrap="square" lIns="0" tIns="0" rIns="0" bIns="0" rtlCol="0">
            <a:noAutofit/>
          </a:bodyPr>
          <a:lstStyle/>
          <a:p>
            <a:pPr algn="ctr" defTabSz="914256">
              <a:spcAft>
                <a:spcPts val="1200"/>
              </a:spcAft>
              <a:defRPr/>
            </a:pPr>
            <a:r>
              <a:rPr lang="en-US" sz="2000" b="1">
                <a:latin typeface="Zurich Sans Light"/>
              </a:rPr>
              <a:t>Investment </a:t>
            </a:r>
          </a:p>
        </p:txBody>
      </p:sp>
      <p:sp>
        <p:nvSpPr>
          <p:cNvPr id="30" name="TextBox 29">
            <a:extLst>
              <a:ext uri="{FF2B5EF4-FFF2-40B4-BE49-F238E27FC236}">
                <a16:creationId xmlns:a16="http://schemas.microsoft.com/office/drawing/2014/main" id="{C6F1CFD1-8779-9099-59F0-297DEDD8FF89}"/>
              </a:ext>
            </a:extLst>
          </p:cNvPr>
          <p:cNvSpPr txBox="1"/>
          <p:nvPr/>
        </p:nvSpPr>
        <p:spPr>
          <a:xfrm>
            <a:off x="6604167" y="2921666"/>
            <a:ext cx="1781711" cy="671690"/>
          </a:xfrm>
          <a:prstGeom prst="rect">
            <a:avLst/>
          </a:prstGeom>
          <a:noFill/>
        </p:spPr>
        <p:txBody>
          <a:bodyPr wrap="square" lIns="0" tIns="0" rIns="0" bIns="0" rtlCol="0">
            <a:noAutofit/>
          </a:bodyPr>
          <a:lstStyle/>
          <a:p>
            <a:pPr marL="171450" indent="-171450" defTabSz="914256">
              <a:spcAft>
                <a:spcPts val="300"/>
              </a:spcAft>
              <a:buFont typeface="Arial" panose="020B0604020202020204" pitchFamily="34" charset="0"/>
              <a:buChar char="•"/>
              <a:defRPr/>
            </a:pPr>
            <a:r>
              <a:rPr lang="en-US" sz="1400">
                <a:latin typeface="Zurich Sans Light"/>
              </a:rPr>
              <a:t>Investment return for equity/bond/cash</a:t>
            </a:r>
            <a:endParaRPr lang="en-AU" sz="1400">
              <a:latin typeface="Zurich Sans Light"/>
            </a:endParaRPr>
          </a:p>
          <a:p>
            <a:pPr defTabSz="914256">
              <a:spcAft>
                <a:spcPts val="300"/>
              </a:spcAft>
              <a:defRPr/>
            </a:pPr>
            <a:endParaRPr lang="en-AU" sz="1400">
              <a:latin typeface="Zurich Sans Light"/>
            </a:endParaRPr>
          </a:p>
        </p:txBody>
      </p:sp>
      <p:sp>
        <p:nvSpPr>
          <p:cNvPr id="31" name="Rectangle: Top Corners Rounded 47">
            <a:extLst>
              <a:ext uri="{FF2B5EF4-FFF2-40B4-BE49-F238E27FC236}">
                <a16:creationId xmlns:a16="http://schemas.microsoft.com/office/drawing/2014/main" id="{7371671C-006B-457C-C294-5CB6EACBABC7}"/>
              </a:ext>
            </a:extLst>
          </p:cNvPr>
          <p:cNvSpPr/>
          <p:nvPr/>
        </p:nvSpPr>
        <p:spPr>
          <a:xfrm>
            <a:off x="8968756" y="1399573"/>
            <a:ext cx="2600056" cy="2845979"/>
          </a:xfrm>
          <a:prstGeom prst="round2SameRect">
            <a:avLst>
              <a:gd name="adj1" fmla="val 0"/>
              <a:gd name="adj2" fmla="val 0"/>
            </a:avLst>
          </a:prstGeom>
          <a:solidFill>
            <a:srgbClr val="DDE4E3"/>
          </a:solidFill>
          <a:ln w="2884" cap="flat">
            <a:noFill/>
            <a:prstDash val="solid"/>
            <a:miter/>
          </a:ln>
        </p:spPr>
        <p:txBody>
          <a:bodyPr lIns="0" tIns="0" rIns="0" bIns="0" rtlCol="0" anchor="ctr"/>
          <a:lstStyle/>
          <a:p>
            <a:pPr marL="0" marR="0" lvl="0" indent="0" algn="ctr" defTabSz="914256" eaLnBrk="1" fontAlgn="auto" latinLnBrk="0" hangingPunct="1">
              <a:lnSpc>
                <a:spcPct val="100000"/>
              </a:lnSpc>
              <a:spcBef>
                <a:spcPts val="0"/>
              </a:spcBef>
              <a:spcAft>
                <a:spcPts val="600"/>
              </a:spcAft>
              <a:buClrTx/>
              <a:buSzTx/>
              <a:buFontTx/>
              <a:buNone/>
              <a:tabLst/>
              <a:defRPr/>
            </a:pPr>
            <a:endParaRPr kumimoji="0" lang="en-AU" sz="1600" b="0" i="0" u="none" strike="noStrike" kern="0" cap="none" spc="0" normalizeH="0" baseline="0" noProof="0">
              <a:ln>
                <a:noFill/>
              </a:ln>
              <a:solidFill>
                <a:srgbClr val="FFFFFF"/>
              </a:solidFill>
              <a:effectLst/>
              <a:uLnTx/>
              <a:uFillTx/>
              <a:latin typeface="Zurich Sans Light"/>
            </a:endParaRPr>
          </a:p>
        </p:txBody>
      </p:sp>
      <p:grpSp>
        <p:nvGrpSpPr>
          <p:cNvPr id="32" name="Group 31">
            <a:extLst>
              <a:ext uri="{FF2B5EF4-FFF2-40B4-BE49-F238E27FC236}">
                <a16:creationId xmlns:a16="http://schemas.microsoft.com/office/drawing/2014/main" id="{67E0A42B-5B06-D522-6EB5-6EBE6EB666F1}"/>
              </a:ext>
            </a:extLst>
          </p:cNvPr>
          <p:cNvGrpSpPr/>
          <p:nvPr/>
        </p:nvGrpSpPr>
        <p:grpSpPr>
          <a:xfrm>
            <a:off x="9860232" y="899863"/>
            <a:ext cx="2537953" cy="936000"/>
            <a:chOff x="3040285" y="2693687"/>
            <a:chExt cx="1883191" cy="694523"/>
          </a:xfrm>
        </p:grpSpPr>
        <p:sp>
          <p:nvSpPr>
            <p:cNvPr id="33" name="Oval 32">
              <a:extLst>
                <a:ext uri="{FF2B5EF4-FFF2-40B4-BE49-F238E27FC236}">
                  <a16:creationId xmlns:a16="http://schemas.microsoft.com/office/drawing/2014/main" id="{716D56DE-5DA1-6576-197A-DFD692E470C9}"/>
                </a:ext>
              </a:extLst>
            </p:cNvPr>
            <p:cNvSpPr/>
            <p:nvPr/>
          </p:nvSpPr>
          <p:spPr>
            <a:xfrm>
              <a:off x="3040285" y="2693687"/>
              <a:ext cx="694523" cy="694523"/>
            </a:xfrm>
            <a:prstGeom prst="ellipse">
              <a:avLst/>
            </a:prstGeom>
            <a:solidFill>
              <a:srgbClr val="91BFE3"/>
            </a:solidFill>
            <a:ln w="2884" cap="flat">
              <a:noFill/>
              <a:prstDash val="solid"/>
              <a:miter/>
            </a:ln>
          </p:spPr>
          <p:txBody>
            <a:bodyPr lIns="0" tIns="0" rIns="0" bIns="0" rtlCol="0" anchor="ctr"/>
            <a:lstStyle/>
            <a:p>
              <a:pPr marL="0" marR="0" lvl="0" indent="0" algn="ctr" defTabSz="914256" eaLnBrk="1" fontAlgn="auto" latinLnBrk="0" hangingPunct="1">
                <a:lnSpc>
                  <a:spcPct val="100000"/>
                </a:lnSpc>
                <a:spcBef>
                  <a:spcPts val="0"/>
                </a:spcBef>
                <a:spcAft>
                  <a:spcPts val="600"/>
                </a:spcAft>
                <a:buClrTx/>
                <a:buSzTx/>
                <a:buFontTx/>
                <a:buNone/>
                <a:tabLst/>
                <a:defRPr/>
              </a:pPr>
              <a:endParaRPr kumimoji="0" lang="en-AU" sz="1600" b="0" i="0" u="none" strike="noStrike" kern="0" cap="none" spc="0" normalizeH="0" baseline="0" noProof="0">
                <a:ln>
                  <a:noFill/>
                </a:ln>
                <a:solidFill>
                  <a:srgbClr val="FFFFFF"/>
                </a:solidFill>
                <a:effectLst/>
                <a:uLnTx/>
                <a:uFillTx/>
                <a:latin typeface="Zurich Sans Light"/>
              </a:endParaRPr>
            </a:p>
          </p:txBody>
        </p:sp>
        <p:pic>
          <p:nvPicPr>
            <p:cNvPr id="34" name="Graphic 33">
              <a:extLst>
                <a:ext uri="{FF2B5EF4-FFF2-40B4-BE49-F238E27FC236}">
                  <a16:creationId xmlns:a16="http://schemas.microsoft.com/office/drawing/2014/main" id="{037C1C2E-27B2-D317-9691-FF65BF0CF9D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530748" y="2693687"/>
              <a:ext cx="392728" cy="392728"/>
            </a:xfrm>
            <a:prstGeom prst="rect">
              <a:avLst/>
            </a:prstGeom>
          </p:spPr>
        </p:pic>
      </p:grpSp>
      <p:sp>
        <p:nvSpPr>
          <p:cNvPr id="35" name="TextBox 34">
            <a:extLst>
              <a:ext uri="{FF2B5EF4-FFF2-40B4-BE49-F238E27FC236}">
                <a16:creationId xmlns:a16="http://schemas.microsoft.com/office/drawing/2014/main" id="{9B6857D9-C254-1FFB-A19C-9771DFB2659E}"/>
              </a:ext>
            </a:extLst>
          </p:cNvPr>
          <p:cNvSpPr txBox="1"/>
          <p:nvPr/>
        </p:nvSpPr>
        <p:spPr>
          <a:xfrm>
            <a:off x="9260195" y="1948442"/>
            <a:ext cx="2017178" cy="646015"/>
          </a:xfrm>
          <a:prstGeom prst="rect">
            <a:avLst/>
          </a:prstGeom>
          <a:noFill/>
        </p:spPr>
        <p:txBody>
          <a:bodyPr wrap="square" lIns="0" tIns="0" rIns="0" bIns="0" rtlCol="0">
            <a:noAutofit/>
          </a:bodyPr>
          <a:lstStyle/>
          <a:p>
            <a:pPr algn="ctr" defTabSz="914256">
              <a:spcAft>
                <a:spcPts val="1200"/>
              </a:spcAft>
              <a:defRPr/>
            </a:pPr>
            <a:r>
              <a:rPr lang="en-US" sz="2000" b="1">
                <a:latin typeface="Zurich Sans Light"/>
              </a:rPr>
              <a:t>Insurance </a:t>
            </a:r>
          </a:p>
        </p:txBody>
      </p:sp>
      <p:sp>
        <p:nvSpPr>
          <p:cNvPr id="36" name="TextBox 35">
            <a:extLst>
              <a:ext uri="{FF2B5EF4-FFF2-40B4-BE49-F238E27FC236}">
                <a16:creationId xmlns:a16="http://schemas.microsoft.com/office/drawing/2014/main" id="{DE1B20B1-A38E-F6F0-6D20-F7F123FF5D92}"/>
              </a:ext>
            </a:extLst>
          </p:cNvPr>
          <p:cNvSpPr txBox="1"/>
          <p:nvPr/>
        </p:nvSpPr>
        <p:spPr>
          <a:xfrm>
            <a:off x="9418997" y="2846893"/>
            <a:ext cx="1781711" cy="1162241"/>
          </a:xfrm>
          <a:prstGeom prst="rect">
            <a:avLst/>
          </a:prstGeom>
          <a:noFill/>
        </p:spPr>
        <p:txBody>
          <a:bodyPr wrap="square" lIns="0" tIns="0" rIns="0" bIns="0" rtlCol="0">
            <a:noAutofit/>
          </a:bodyPr>
          <a:lstStyle/>
          <a:p>
            <a:pPr marL="171450" indent="-171450" defTabSz="914256">
              <a:spcAft>
                <a:spcPts val="300"/>
              </a:spcAft>
              <a:buFont typeface="Arial" panose="020B0604020202020204" pitchFamily="34" charset="0"/>
              <a:buChar char="•"/>
              <a:defRPr/>
            </a:pPr>
            <a:r>
              <a:rPr lang="en-US" sz="1400">
                <a:latin typeface="Zurich Sans Light"/>
              </a:rPr>
              <a:t>Mortality </a:t>
            </a:r>
          </a:p>
          <a:p>
            <a:pPr marL="171450" indent="-171450" defTabSz="914256">
              <a:spcAft>
                <a:spcPts val="300"/>
              </a:spcAft>
              <a:buFont typeface="Arial" panose="020B0604020202020204" pitchFamily="34" charset="0"/>
              <a:buChar char="•"/>
              <a:defRPr/>
            </a:pPr>
            <a:r>
              <a:rPr lang="en-US" sz="1400">
                <a:latin typeface="Zurich Sans Light"/>
              </a:rPr>
              <a:t>Annuity</a:t>
            </a:r>
          </a:p>
          <a:p>
            <a:pPr marL="171450" indent="-171450" defTabSz="914256">
              <a:spcAft>
                <a:spcPts val="300"/>
              </a:spcAft>
              <a:buFont typeface="Arial" panose="020B0604020202020204" pitchFamily="34" charset="0"/>
              <a:buChar char="•"/>
              <a:defRPr/>
            </a:pPr>
            <a:r>
              <a:rPr lang="en-US" sz="1400">
                <a:latin typeface="Zurich Sans Light"/>
              </a:rPr>
              <a:t>Life Insurance</a:t>
            </a:r>
          </a:p>
          <a:p>
            <a:pPr marL="171450" indent="-171450" defTabSz="914256">
              <a:spcAft>
                <a:spcPts val="300"/>
              </a:spcAft>
              <a:buFont typeface="Arial" panose="020B0604020202020204" pitchFamily="34" charset="0"/>
              <a:buChar char="•"/>
              <a:defRPr/>
            </a:pPr>
            <a:r>
              <a:rPr lang="en-US" sz="1400">
                <a:latin typeface="Zurich Sans Light"/>
              </a:rPr>
              <a:t>Mortality improvement</a:t>
            </a:r>
            <a:endParaRPr lang="en-AU" sz="1400">
              <a:latin typeface="Zurich Sans Light"/>
            </a:endParaRPr>
          </a:p>
          <a:p>
            <a:pPr defTabSz="914256">
              <a:spcAft>
                <a:spcPts val="300"/>
              </a:spcAft>
              <a:defRPr/>
            </a:pPr>
            <a:endParaRPr lang="en-AU" sz="1400">
              <a:latin typeface="Zurich Sans Light"/>
            </a:endParaRPr>
          </a:p>
        </p:txBody>
      </p:sp>
      <p:cxnSp>
        <p:nvCxnSpPr>
          <p:cNvPr id="37" name="Straight Connector 36">
            <a:extLst>
              <a:ext uri="{FF2B5EF4-FFF2-40B4-BE49-F238E27FC236}">
                <a16:creationId xmlns:a16="http://schemas.microsoft.com/office/drawing/2014/main" id="{07E5B30A-57AD-E26A-586C-CD03095AC211}"/>
              </a:ext>
            </a:extLst>
          </p:cNvPr>
          <p:cNvCxnSpPr>
            <a:cxnSpLocks/>
          </p:cNvCxnSpPr>
          <p:nvPr/>
        </p:nvCxnSpPr>
        <p:spPr bwMode="auto">
          <a:xfrm>
            <a:off x="6577725" y="2616174"/>
            <a:ext cx="1720850" cy="0"/>
          </a:xfrm>
          <a:prstGeom prst="line">
            <a:avLst/>
          </a:prstGeom>
          <a:solidFill>
            <a:srgbClr val="2167AE">
              <a:alpha val="50000"/>
            </a:srgbClr>
          </a:solidFill>
          <a:ln w="9525" cap="flat" cmpd="sng" algn="ctr">
            <a:solidFill>
              <a:srgbClr val="2167AE"/>
            </a:solidFill>
            <a:prstDash val="sysDot"/>
            <a:round/>
            <a:headEnd type="none" w="med" len="med"/>
            <a:tailEnd type="none" w="med" len="med"/>
          </a:ln>
          <a:effectLst/>
        </p:spPr>
      </p:cxnSp>
      <p:cxnSp>
        <p:nvCxnSpPr>
          <p:cNvPr id="38" name="Straight Connector 37">
            <a:extLst>
              <a:ext uri="{FF2B5EF4-FFF2-40B4-BE49-F238E27FC236}">
                <a16:creationId xmlns:a16="http://schemas.microsoft.com/office/drawing/2014/main" id="{4D4845D2-B749-0AF3-CD47-1CEC09B17550}"/>
              </a:ext>
            </a:extLst>
          </p:cNvPr>
          <p:cNvCxnSpPr>
            <a:cxnSpLocks/>
          </p:cNvCxnSpPr>
          <p:nvPr/>
        </p:nvCxnSpPr>
        <p:spPr bwMode="auto">
          <a:xfrm>
            <a:off x="9260195" y="2588496"/>
            <a:ext cx="1720850" cy="0"/>
          </a:xfrm>
          <a:prstGeom prst="line">
            <a:avLst/>
          </a:prstGeom>
          <a:solidFill>
            <a:srgbClr val="2167AE">
              <a:alpha val="50000"/>
            </a:srgbClr>
          </a:solidFill>
          <a:ln w="9525" cap="flat" cmpd="sng" algn="ctr">
            <a:solidFill>
              <a:srgbClr val="2167AE"/>
            </a:solidFill>
            <a:prstDash val="sysDot"/>
            <a:round/>
            <a:headEnd type="none" w="med" len="med"/>
            <a:tailEnd type="none" w="med" len="med"/>
          </a:ln>
          <a:effectLst/>
        </p:spPr>
      </p:cxnSp>
      <p:sp>
        <p:nvSpPr>
          <p:cNvPr id="7" name="TextBox 6">
            <a:extLst>
              <a:ext uri="{FF2B5EF4-FFF2-40B4-BE49-F238E27FC236}">
                <a16:creationId xmlns:a16="http://schemas.microsoft.com/office/drawing/2014/main" id="{636AC3E1-8096-BE4F-68ED-CEA9258EFFE7}"/>
              </a:ext>
            </a:extLst>
          </p:cNvPr>
          <p:cNvSpPr txBox="1"/>
          <p:nvPr/>
        </p:nvSpPr>
        <p:spPr>
          <a:xfrm>
            <a:off x="4341727" y="1164146"/>
            <a:ext cx="546744" cy="470683"/>
          </a:xfrm>
          <a:prstGeom prst="rect">
            <a:avLst/>
          </a:prstGeom>
          <a:noFill/>
        </p:spPr>
        <p:txBody>
          <a:bodyPr wrap="square">
            <a:spAutoFit/>
          </a:bodyPr>
          <a:lstStyle/>
          <a:p>
            <a:pPr algn="ctr">
              <a:defRPr sz="2400"/>
            </a:pPr>
            <a:r>
              <a:rPr lang="en-AU"/>
              <a:t>📈</a:t>
            </a:r>
          </a:p>
        </p:txBody>
      </p:sp>
      <p:sp>
        <p:nvSpPr>
          <p:cNvPr id="10" name="TextBox 9">
            <a:extLst>
              <a:ext uri="{FF2B5EF4-FFF2-40B4-BE49-F238E27FC236}">
                <a16:creationId xmlns:a16="http://schemas.microsoft.com/office/drawing/2014/main" id="{36F68212-F2E5-CCB6-A86C-E692A263BA57}"/>
              </a:ext>
            </a:extLst>
          </p:cNvPr>
          <p:cNvSpPr txBox="1"/>
          <p:nvPr/>
        </p:nvSpPr>
        <p:spPr>
          <a:xfrm>
            <a:off x="7142624" y="1125762"/>
            <a:ext cx="588226" cy="461665"/>
          </a:xfrm>
          <a:prstGeom prst="rect">
            <a:avLst/>
          </a:prstGeom>
          <a:noFill/>
        </p:spPr>
        <p:txBody>
          <a:bodyPr wrap="square">
            <a:spAutoFit/>
          </a:bodyPr>
          <a:lstStyle/>
          <a:p>
            <a:pPr algn="ctr">
              <a:defRPr sz="2400"/>
            </a:pPr>
            <a:r>
              <a:rPr lang="en-AU"/>
              <a:t>💰</a:t>
            </a:r>
          </a:p>
        </p:txBody>
      </p:sp>
      <p:pic>
        <p:nvPicPr>
          <p:cNvPr id="42" name="Content Placeholder 4" descr="COVID-19 impact business and economy">
            <a:extLst>
              <a:ext uri="{FF2B5EF4-FFF2-40B4-BE49-F238E27FC236}">
                <a16:creationId xmlns:a16="http://schemas.microsoft.com/office/drawing/2014/main" id="{A106E93C-C304-7651-7CC3-3CECF1B223B5}"/>
              </a:ext>
            </a:extLst>
          </p:cNvPr>
          <p:cNvPicPr>
            <a:picLocks noChangeAspect="1"/>
          </p:cNvPicPr>
          <p:nvPr/>
        </p:nvPicPr>
        <p:blipFill>
          <a:blip r:embed="rId4"/>
          <a:stretch/>
        </p:blipFill>
        <p:spPr>
          <a:xfrm>
            <a:off x="1447599" y="1231126"/>
            <a:ext cx="677993" cy="381371"/>
          </a:xfrm>
          <a:prstGeom prst="rect">
            <a:avLst/>
          </a:prstGeom>
        </p:spPr>
      </p:pic>
      <p:pic>
        <p:nvPicPr>
          <p:cNvPr id="43" name="Picture 42" descr="Data,Businessman, Calculator, Coins and Magnifying Glass. Business Strategy Concept.&#10;Data image : https://www.freepik.com/free-vector/illustration-data-analysis-graph_2808061.htm#query=business%20graph&amp;position=8&amp;from_view=search&amp;track=ais">
            <a:extLst>
              <a:ext uri="{FF2B5EF4-FFF2-40B4-BE49-F238E27FC236}">
                <a16:creationId xmlns:a16="http://schemas.microsoft.com/office/drawing/2014/main" id="{2492826D-EC0A-A332-9232-19C5EEE858B3}"/>
              </a:ext>
            </a:extLst>
          </p:cNvPr>
          <p:cNvPicPr>
            <a:picLocks noChangeAspect="1"/>
          </p:cNvPicPr>
          <p:nvPr/>
        </p:nvPicPr>
        <p:blipFill>
          <a:blip r:embed="rId5"/>
          <a:srcRect t="19722" r="-1" b="28198"/>
          <a:stretch>
            <a:fillRect/>
          </a:stretch>
        </p:blipFill>
        <p:spPr>
          <a:xfrm>
            <a:off x="2237113" y="4398613"/>
            <a:ext cx="7843589" cy="2042445"/>
          </a:xfrm>
          <a:prstGeom prst="rect">
            <a:avLst/>
          </a:prstGeom>
        </p:spPr>
      </p:pic>
      <p:pic>
        <p:nvPicPr>
          <p:cNvPr id="9" name="Graphic 8" descr="Construction worker male with solid fill">
            <a:extLst>
              <a:ext uri="{FF2B5EF4-FFF2-40B4-BE49-F238E27FC236}">
                <a16:creationId xmlns:a16="http://schemas.microsoft.com/office/drawing/2014/main" id="{4E8E0DB3-FA75-3ACC-24A6-B97C1036F658}"/>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0038079" y="1083613"/>
            <a:ext cx="580306" cy="580306"/>
          </a:xfrm>
          <a:prstGeom prst="rect">
            <a:avLst/>
          </a:prstGeom>
        </p:spPr>
      </p:pic>
    </p:spTree>
    <p:extLst>
      <p:ext uri="{BB962C8B-B14F-4D97-AF65-F5344CB8AC3E}">
        <p14:creationId xmlns:p14="http://schemas.microsoft.com/office/powerpoint/2010/main" val="24109284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782FAB-3183-9672-7101-70F7641CD1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68BB94-8885-7CE0-3684-78BB868EAD2F}"/>
              </a:ext>
            </a:extLst>
          </p:cNvPr>
          <p:cNvSpPr>
            <a:spLocks noGrp="1"/>
          </p:cNvSpPr>
          <p:nvPr>
            <p:ph type="ctrTitle"/>
          </p:nvPr>
        </p:nvSpPr>
        <p:spPr/>
        <p:txBody>
          <a:bodyPr/>
          <a:lstStyle/>
          <a:p>
            <a:r>
              <a:rPr lang="en-US">
                <a:solidFill>
                  <a:schemeClr val="tx1"/>
                </a:solidFill>
              </a:rPr>
              <a:t>Comparison and Results </a:t>
            </a:r>
          </a:p>
        </p:txBody>
      </p:sp>
      <p:sp>
        <p:nvSpPr>
          <p:cNvPr id="3" name="Text Placeholder 2">
            <a:extLst>
              <a:ext uri="{FF2B5EF4-FFF2-40B4-BE49-F238E27FC236}">
                <a16:creationId xmlns:a16="http://schemas.microsoft.com/office/drawing/2014/main" id="{E678ED7C-5BF7-0FCD-C8DA-E1F5D01175A5}"/>
              </a:ext>
            </a:extLst>
          </p:cNvPr>
          <p:cNvSpPr>
            <a:spLocks noGrp="1"/>
          </p:cNvSpPr>
          <p:nvPr>
            <p:ph type="subTitle" idx="1"/>
          </p:nvPr>
        </p:nvSpPr>
        <p:spPr/>
        <p:txBody>
          <a:bodyPr/>
          <a:lstStyle/>
          <a:p>
            <a:r>
              <a:rPr lang="en-US">
                <a:solidFill>
                  <a:schemeClr val="tx1"/>
                </a:solidFill>
              </a:rPr>
              <a:t>03</a:t>
            </a:r>
          </a:p>
        </p:txBody>
      </p:sp>
      <p:sp>
        <p:nvSpPr>
          <p:cNvPr id="4" name="Footer Placeholder 4">
            <a:extLst>
              <a:ext uri="{FF2B5EF4-FFF2-40B4-BE49-F238E27FC236}">
                <a16:creationId xmlns:a16="http://schemas.microsoft.com/office/drawing/2014/main" id="{D51C2C92-760F-BC62-F5D5-119E7FA66473}"/>
              </a:ext>
            </a:extLst>
          </p:cNvPr>
          <p:cNvSpPr>
            <a:spLocks noGrp="1"/>
          </p:cNvSpPr>
          <p:nvPr>
            <p:ph type="ftr" sz="quarter" idx="3"/>
          </p:nvPr>
        </p:nvSpPr>
        <p:spPr>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2425641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0C603D-756E-123B-F4C5-F7BD231A205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896864B6-8179-78AC-3A8B-271E26F93135}"/>
              </a:ext>
            </a:extLst>
          </p:cNvPr>
          <p:cNvSpPr txBox="1"/>
          <p:nvPr/>
        </p:nvSpPr>
        <p:spPr>
          <a:xfrm>
            <a:off x="6096000" y="1"/>
            <a:ext cx="6096001" cy="6858000"/>
          </a:xfrm>
          <a:prstGeom prst="rect">
            <a:avLst/>
          </a:prstGeom>
          <a:solidFill>
            <a:schemeClr val="accent2">
              <a:lumMod val="10000"/>
              <a:lumOff val="90000"/>
            </a:schemeClr>
          </a:solidFill>
        </p:spPr>
        <p:txBody>
          <a:bodyPr wrap="square" rtlCol="0">
            <a:spAutoFit/>
          </a:bodyPr>
          <a:lstStyle/>
          <a:p>
            <a:endParaRPr lang="en-AU"/>
          </a:p>
        </p:txBody>
      </p:sp>
      <p:sp>
        <p:nvSpPr>
          <p:cNvPr id="3" name="Title 2">
            <a:extLst>
              <a:ext uri="{FF2B5EF4-FFF2-40B4-BE49-F238E27FC236}">
                <a16:creationId xmlns:a16="http://schemas.microsoft.com/office/drawing/2014/main" id="{D241FEFD-3731-F1FD-8EDA-E57729B1B63C}"/>
              </a:ext>
            </a:extLst>
          </p:cNvPr>
          <p:cNvSpPr>
            <a:spLocks noGrp="1"/>
          </p:cNvSpPr>
          <p:nvPr>
            <p:ph type="title"/>
          </p:nvPr>
        </p:nvSpPr>
        <p:spPr>
          <a:xfrm>
            <a:off x="326848" y="288389"/>
            <a:ext cx="10844734" cy="1232435"/>
          </a:xfrm>
        </p:spPr>
        <p:txBody>
          <a:bodyPr/>
          <a:lstStyle/>
          <a:p>
            <a:r>
              <a:rPr lang="en-US"/>
              <a:t>Tales of Two Cities: Superannuation vs CPF</a:t>
            </a:r>
            <a:endParaRPr lang="en-AU"/>
          </a:p>
        </p:txBody>
      </p:sp>
      <p:sp>
        <p:nvSpPr>
          <p:cNvPr id="5" name="Slide Number Placeholder 4">
            <a:extLst>
              <a:ext uri="{FF2B5EF4-FFF2-40B4-BE49-F238E27FC236}">
                <a16:creationId xmlns:a16="http://schemas.microsoft.com/office/drawing/2014/main" id="{12F54523-E06A-AC93-0C83-7C3C8D0870F5}"/>
              </a:ext>
            </a:extLst>
          </p:cNvPr>
          <p:cNvSpPr>
            <a:spLocks noGrp="1"/>
          </p:cNvSpPr>
          <p:nvPr>
            <p:ph type="sldNum" sz="quarter" idx="12"/>
          </p:nvPr>
        </p:nvSpPr>
        <p:spPr/>
        <p:txBody>
          <a:bodyPr/>
          <a:lstStyle/>
          <a:p>
            <a:fld id="{741AFF56-1126-4107-9C02-BC0EFBF16431}" type="slidenum">
              <a:rPr lang="en-GB" smtClean="0"/>
              <a:pPr/>
              <a:t>14</a:t>
            </a:fld>
            <a:endParaRPr lang="en-GB"/>
          </a:p>
        </p:txBody>
      </p:sp>
      <p:sp>
        <p:nvSpPr>
          <p:cNvPr id="14" name="TextBox 13">
            <a:extLst>
              <a:ext uri="{FF2B5EF4-FFF2-40B4-BE49-F238E27FC236}">
                <a16:creationId xmlns:a16="http://schemas.microsoft.com/office/drawing/2014/main" id="{4E64399E-86D0-CEF0-4549-71829563EC98}"/>
              </a:ext>
            </a:extLst>
          </p:cNvPr>
          <p:cNvSpPr txBox="1"/>
          <p:nvPr/>
        </p:nvSpPr>
        <p:spPr>
          <a:xfrm>
            <a:off x="326848" y="1001750"/>
            <a:ext cx="5442301" cy="4955203"/>
          </a:xfrm>
          <a:prstGeom prst="rect">
            <a:avLst/>
          </a:prstGeom>
          <a:noFill/>
        </p:spPr>
        <p:txBody>
          <a:bodyPr wrap="square" rtlCol="0">
            <a:spAutoFit/>
          </a:bodyPr>
          <a:lstStyle/>
          <a:p>
            <a:r>
              <a:rPr lang="en-US" sz="2400" b="1"/>
              <a:t>Jack and his spouse in Melbourne</a:t>
            </a:r>
          </a:p>
          <a:p>
            <a:endParaRPr lang="en-US" sz="2800" b="1"/>
          </a:p>
          <a:p>
            <a:pPr marL="285750" indent="-285750">
              <a:buFont typeface="Arial" panose="020B0604020202020204" pitchFamily="34" charset="0"/>
              <a:buChar char="•"/>
            </a:pPr>
            <a:r>
              <a:rPr lang="en-US" sz="2400"/>
              <a:t>Age 25, happily married</a:t>
            </a:r>
          </a:p>
          <a:p>
            <a:pPr marL="285750" indent="-285750">
              <a:buFont typeface="Arial" panose="020B0604020202020204" pitchFamily="34" charset="0"/>
              <a:buChar char="•"/>
            </a:pPr>
            <a:r>
              <a:rPr lang="en-US" sz="2400"/>
              <a:t>Nil saving and superannuation balance</a:t>
            </a:r>
          </a:p>
          <a:p>
            <a:pPr marL="285750" indent="-285750">
              <a:buFont typeface="Arial" panose="020B0604020202020204" pitchFamily="34" charset="0"/>
              <a:buChar char="•"/>
            </a:pPr>
            <a:r>
              <a:rPr lang="en-US" sz="2400"/>
              <a:t>Aspiring future homeowners</a:t>
            </a:r>
          </a:p>
          <a:p>
            <a:pPr marL="285750" indent="-285750">
              <a:buFont typeface="Arial" panose="020B0604020202020204" pitchFamily="34" charset="0"/>
              <a:buChar char="•"/>
            </a:pPr>
            <a:r>
              <a:rPr lang="en-US" sz="2400"/>
              <a:t>Salary AUD$80K @ 3.5% pa</a:t>
            </a:r>
          </a:p>
          <a:p>
            <a:pPr marL="285750" indent="-285750">
              <a:buFont typeface="Arial" panose="020B0604020202020204" pitchFamily="34" charset="0"/>
              <a:buChar char="•"/>
            </a:pPr>
            <a:r>
              <a:rPr lang="en-US" sz="2400"/>
              <a:t>12% super contribution</a:t>
            </a:r>
          </a:p>
          <a:p>
            <a:pPr marL="285750" indent="-285750">
              <a:buFont typeface="Arial" panose="020B0604020202020204" pitchFamily="34" charset="0"/>
              <a:buChar char="•"/>
            </a:pPr>
            <a:r>
              <a:rPr lang="en-US" sz="2400"/>
              <a:t>CPI 2.5% pa</a:t>
            </a:r>
          </a:p>
          <a:p>
            <a:pPr marL="285750" indent="-285750">
              <a:buFont typeface="Arial" panose="020B0604020202020204" pitchFamily="34" charset="0"/>
              <a:buChar char="•"/>
            </a:pPr>
            <a:r>
              <a:rPr lang="en-US" sz="2400"/>
              <a:t>Asset allocation </a:t>
            </a:r>
          </a:p>
          <a:p>
            <a:pPr marL="742950" lvl="1" indent="-285750">
              <a:buFont typeface="Arial" panose="020B0604020202020204" pitchFamily="34" charset="0"/>
              <a:buChar char="•"/>
            </a:pPr>
            <a:r>
              <a:rPr lang="en-US" sz="2400"/>
              <a:t>High growth (70/30) pre-50</a:t>
            </a:r>
          </a:p>
          <a:p>
            <a:pPr marL="742950" lvl="1" indent="-285750">
              <a:buFont typeface="Arial" panose="020B0604020202020204" pitchFamily="34" charset="0"/>
              <a:buChar char="•"/>
            </a:pPr>
            <a:r>
              <a:rPr lang="en-US" sz="2400"/>
              <a:t>Defensive (30/70) thereafter</a:t>
            </a:r>
          </a:p>
          <a:p>
            <a:endParaRPr lang="en-US" sz="2400"/>
          </a:p>
        </p:txBody>
      </p:sp>
      <p:sp>
        <p:nvSpPr>
          <p:cNvPr id="6" name="TextBox 5">
            <a:extLst>
              <a:ext uri="{FF2B5EF4-FFF2-40B4-BE49-F238E27FC236}">
                <a16:creationId xmlns:a16="http://schemas.microsoft.com/office/drawing/2014/main" id="{544C820E-FB1F-70B0-4BA6-B5BB82556091}"/>
              </a:ext>
            </a:extLst>
          </p:cNvPr>
          <p:cNvSpPr txBox="1"/>
          <p:nvPr/>
        </p:nvSpPr>
        <p:spPr>
          <a:xfrm>
            <a:off x="6416566" y="1001750"/>
            <a:ext cx="5448584" cy="4955203"/>
          </a:xfrm>
          <a:prstGeom prst="rect">
            <a:avLst/>
          </a:prstGeom>
          <a:noFill/>
        </p:spPr>
        <p:txBody>
          <a:bodyPr wrap="square" rtlCol="0">
            <a:spAutoFit/>
          </a:bodyPr>
          <a:lstStyle/>
          <a:p>
            <a:r>
              <a:rPr lang="en-US" sz="2400" b="1"/>
              <a:t>Mike and his spouse in Singapore</a:t>
            </a:r>
          </a:p>
          <a:p>
            <a:endParaRPr lang="en-US" sz="2800" b="1"/>
          </a:p>
          <a:p>
            <a:pPr marL="285750" indent="-285750">
              <a:buFont typeface="Arial" panose="020B0604020202020204" pitchFamily="34" charset="0"/>
              <a:buChar char="•"/>
            </a:pPr>
            <a:r>
              <a:rPr lang="en-US" sz="2400"/>
              <a:t>Age 25, happily married</a:t>
            </a:r>
          </a:p>
          <a:p>
            <a:pPr marL="285750" indent="-285750">
              <a:buFont typeface="Arial" panose="020B0604020202020204" pitchFamily="34" charset="0"/>
              <a:buChar char="•"/>
            </a:pPr>
            <a:r>
              <a:rPr lang="en-US" sz="2400"/>
              <a:t>Nil saving and CPF balance</a:t>
            </a:r>
          </a:p>
          <a:p>
            <a:pPr marL="285750" indent="-285750">
              <a:buFont typeface="Arial" panose="020B0604020202020204" pitchFamily="34" charset="0"/>
              <a:buChar char="•"/>
            </a:pPr>
            <a:r>
              <a:rPr lang="en-US" sz="2400"/>
              <a:t>Aspiring future homeowners</a:t>
            </a:r>
          </a:p>
          <a:p>
            <a:pPr marL="285750" indent="-285750">
              <a:buFont typeface="Arial" panose="020B0604020202020204" pitchFamily="34" charset="0"/>
              <a:buChar char="•"/>
            </a:pPr>
            <a:r>
              <a:rPr lang="en-US" sz="2400"/>
              <a:t>Salary SGD$60K @ 4.4% pa</a:t>
            </a:r>
          </a:p>
          <a:p>
            <a:pPr marL="285750" indent="-285750">
              <a:buFont typeface="Arial" panose="020B0604020202020204" pitchFamily="34" charset="0"/>
              <a:buChar char="•"/>
            </a:pPr>
            <a:r>
              <a:rPr lang="en-US" sz="2400"/>
              <a:t>37% CPF contribution up to 55 (including for housing and medical expenses), reducing to 25% above age 60</a:t>
            </a:r>
          </a:p>
          <a:p>
            <a:pPr marL="285750" indent="-285750">
              <a:buFont typeface="Arial" panose="020B0604020202020204" pitchFamily="34" charset="0"/>
              <a:buChar char="•"/>
            </a:pPr>
            <a:r>
              <a:rPr lang="en-US" sz="2400"/>
              <a:t>CPI 1.9% pa</a:t>
            </a:r>
          </a:p>
          <a:p>
            <a:pPr marL="285750" indent="-285750">
              <a:buFont typeface="Arial" panose="020B0604020202020204" pitchFamily="34" charset="0"/>
              <a:buChar char="•"/>
            </a:pPr>
            <a:r>
              <a:rPr lang="en-US" sz="2400"/>
              <a:t>CPF Life (lifetime annuity from age 65, non indexed)</a:t>
            </a:r>
          </a:p>
        </p:txBody>
      </p:sp>
    </p:spTree>
    <p:extLst>
      <p:ext uri="{BB962C8B-B14F-4D97-AF65-F5344CB8AC3E}">
        <p14:creationId xmlns:p14="http://schemas.microsoft.com/office/powerpoint/2010/main" val="5612044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679040-DD44-2D60-0413-E73D61E6DF15}"/>
            </a:ext>
          </a:extLst>
        </p:cNvPr>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685D9A33-A937-E973-C473-2EBA8C4A4F68}"/>
              </a:ext>
            </a:extLst>
          </p:cNvPr>
          <p:cNvGraphicFramePr>
            <a:graphicFrameLocks/>
          </p:cNvGraphicFramePr>
          <p:nvPr/>
        </p:nvGraphicFramePr>
        <p:xfrm>
          <a:off x="326848" y="1351722"/>
          <a:ext cx="7316342" cy="4422913"/>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a:extLst>
              <a:ext uri="{FF2B5EF4-FFF2-40B4-BE49-F238E27FC236}">
                <a16:creationId xmlns:a16="http://schemas.microsoft.com/office/drawing/2014/main" id="{D086DCED-F7F3-AD88-CA61-AE6B215FC1C5}"/>
              </a:ext>
            </a:extLst>
          </p:cNvPr>
          <p:cNvSpPr txBox="1"/>
          <p:nvPr/>
        </p:nvSpPr>
        <p:spPr>
          <a:xfrm>
            <a:off x="8008461" y="1"/>
            <a:ext cx="4183539" cy="6858000"/>
          </a:xfrm>
          <a:prstGeom prst="rect">
            <a:avLst/>
          </a:prstGeom>
          <a:solidFill>
            <a:schemeClr val="accent2">
              <a:lumMod val="10000"/>
              <a:lumOff val="90000"/>
            </a:schemeClr>
          </a:solidFill>
        </p:spPr>
        <p:txBody>
          <a:bodyPr wrap="square" rtlCol="0">
            <a:spAutoFit/>
          </a:bodyPr>
          <a:lstStyle/>
          <a:p>
            <a:endParaRPr lang="en-AU"/>
          </a:p>
        </p:txBody>
      </p:sp>
      <p:sp>
        <p:nvSpPr>
          <p:cNvPr id="3" name="Title 2">
            <a:extLst>
              <a:ext uri="{FF2B5EF4-FFF2-40B4-BE49-F238E27FC236}">
                <a16:creationId xmlns:a16="http://schemas.microsoft.com/office/drawing/2014/main" id="{AFD065A5-7760-A4EE-A007-3D099A58F36A}"/>
              </a:ext>
            </a:extLst>
          </p:cNvPr>
          <p:cNvSpPr>
            <a:spLocks noGrp="1"/>
          </p:cNvSpPr>
          <p:nvPr>
            <p:ph type="title"/>
          </p:nvPr>
        </p:nvSpPr>
        <p:spPr>
          <a:xfrm>
            <a:off x="326848" y="101032"/>
            <a:ext cx="10844734" cy="1232435"/>
          </a:xfrm>
        </p:spPr>
        <p:txBody>
          <a:bodyPr/>
          <a:lstStyle/>
          <a:p>
            <a:r>
              <a:rPr lang="en-US"/>
              <a:t>Australian Retirement Projection</a:t>
            </a:r>
            <a:br>
              <a:rPr lang="en-US"/>
            </a:br>
            <a:r>
              <a:rPr lang="en-US"/>
              <a:t>- Jack, age 25, retiring at 65 in 40 years</a:t>
            </a:r>
            <a:endParaRPr lang="en-AU"/>
          </a:p>
        </p:txBody>
      </p:sp>
      <p:sp>
        <p:nvSpPr>
          <p:cNvPr id="5" name="Slide Number Placeholder 4">
            <a:extLst>
              <a:ext uri="{FF2B5EF4-FFF2-40B4-BE49-F238E27FC236}">
                <a16:creationId xmlns:a16="http://schemas.microsoft.com/office/drawing/2014/main" id="{2E5C7D00-0DBB-C1BD-9472-150B0851608A}"/>
              </a:ext>
            </a:extLst>
          </p:cNvPr>
          <p:cNvSpPr>
            <a:spLocks noGrp="1"/>
          </p:cNvSpPr>
          <p:nvPr>
            <p:ph type="sldNum" sz="quarter" idx="12"/>
          </p:nvPr>
        </p:nvSpPr>
        <p:spPr/>
        <p:txBody>
          <a:bodyPr/>
          <a:lstStyle/>
          <a:p>
            <a:fld id="{741AFF56-1126-4107-9C02-BC0EFBF16431}" type="slidenum">
              <a:rPr lang="en-GB" smtClean="0"/>
              <a:pPr/>
              <a:t>15</a:t>
            </a:fld>
            <a:endParaRPr lang="en-GB"/>
          </a:p>
        </p:txBody>
      </p:sp>
      <p:cxnSp>
        <p:nvCxnSpPr>
          <p:cNvPr id="8" name="Straight Connector 7">
            <a:extLst>
              <a:ext uri="{FF2B5EF4-FFF2-40B4-BE49-F238E27FC236}">
                <a16:creationId xmlns:a16="http://schemas.microsoft.com/office/drawing/2014/main" id="{BF579CC9-D5BD-9E82-92F1-0B8B6DDD4EF4}"/>
              </a:ext>
            </a:extLst>
          </p:cNvPr>
          <p:cNvCxnSpPr>
            <a:cxnSpLocks/>
          </p:cNvCxnSpPr>
          <p:nvPr/>
        </p:nvCxnSpPr>
        <p:spPr>
          <a:xfrm>
            <a:off x="5043393" y="1674254"/>
            <a:ext cx="0" cy="3296807"/>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E8873805-2598-757B-DDD1-BFBD91A20471}"/>
              </a:ext>
            </a:extLst>
          </p:cNvPr>
          <p:cNvSpPr/>
          <p:nvPr/>
        </p:nvSpPr>
        <p:spPr>
          <a:xfrm>
            <a:off x="3050909" y="4306400"/>
            <a:ext cx="1868220" cy="466267"/>
          </a:xfrm>
          <a:prstGeom prst="rect">
            <a:avLst/>
          </a:prstGeom>
          <a:solidFill>
            <a:schemeClr val="tx2">
              <a:lumMod val="10000"/>
              <a:lumOff val="90000"/>
            </a:schemeClr>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a:solidFill>
                  <a:schemeClr val="tx1"/>
                </a:solidFill>
              </a:rPr>
              <a:t>Projected Life Expectancy at Retirement</a:t>
            </a:r>
            <a:endParaRPr lang="en-AU" sz="1100">
              <a:solidFill>
                <a:schemeClr val="tx1"/>
              </a:solidFill>
            </a:endParaRPr>
          </a:p>
        </p:txBody>
      </p:sp>
      <p:sp>
        <p:nvSpPr>
          <p:cNvPr id="14" name="TextBox 13">
            <a:extLst>
              <a:ext uri="{FF2B5EF4-FFF2-40B4-BE49-F238E27FC236}">
                <a16:creationId xmlns:a16="http://schemas.microsoft.com/office/drawing/2014/main" id="{81F0CE48-5F98-9957-8900-32A92647D455}"/>
              </a:ext>
            </a:extLst>
          </p:cNvPr>
          <p:cNvSpPr txBox="1"/>
          <p:nvPr/>
        </p:nvSpPr>
        <p:spPr>
          <a:xfrm>
            <a:off x="8008461" y="1205354"/>
            <a:ext cx="4183539" cy="3693319"/>
          </a:xfrm>
          <a:prstGeom prst="rect">
            <a:avLst/>
          </a:prstGeom>
          <a:noFill/>
        </p:spPr>
        <p:txBody>
          <a:bodyPr wrap="square" rtlCol="0">
            <a:spAutoFit/>
          </a:bodyPr>
          <a:lstStyle/>
          <a:p>
            <a:r>
              <a:rPr lang="en-US" b="1"/>
              <a:t>Target retirement income $48K per person </a:t>
            </a:r>
            <a:r>
              <a:rPr lang="en-US"/>
              <a:t>i.e. 60% of salary indexed at CPI</a:t>
            </a:r>
            <a:endParaRPr lang="en-US" b="1"/>
          </a:p>
          <a:p>
            <a:endParaRPr lang="en-US" b="1"/>
          </a:p>
          <a:p>
            <a:r>
              <a:rPr lang="en-US" b="1"/>
              <a:t>Key assumptions:</a:t>
            </a:r>
          </a:p>
          <a:p>
            <a:pPr marL="285750" indent="-285750">
              <a:buFont typeface="Arial" panose="020B0604020202020204" pitchFamily="34" charset="0"/>
              <a:buChar char="•"/>
            </a:pPr>
            <a:r>
              <a:rPr lang="en-US"/>
              <a:t>In today’s dollar value</a:t>
            </a:r>
          </a:p>
          <a:p>
            <a:pPr marL="285750" indent="-285750">
              <a:buFont typeface="Arial" panose="020B0604020202020204" pitchFamily="34" charset="0"/>
              <a:buChar char="•"/>
            </a:pPr>
            <a:r>
              <a:rPr lang="en-US"/>
              <a:t>Homeowner, still married at retirement</a:t>
            </a:r>
          </a:p>
          <a:p>
            <a:pPr marL="285750" indent="-285750">
              <a:buFont typeface="Arial" panose="020B0604020202020204" pitchFamily="34" charset="0"/>
              <a:buChar char="•"/>
            </a:pPr>
            <a:r>
              <a:rPr lang="en-US"/>
              <a:t>Investment allocation </a:t>
            </a:r>
          </a:p>
          <a:p>
            <a:pPr marL="742950" lvl="1" indent="-285750">
              <a:buFont typeface="Arial" panose="020B0604020202020204" pitchFamily="34" charset="0"/>
              <a:buChar char="•"/>
            </a:pPr>
            <a:r>
              <a:rPr lang="en-US"/>
              <a:t>High growth (70/30) pre-50</a:t>
            </a:r>
          </a:p>
          <a:p>
            <a:pPr marL="742950" lvl="1" indent="-285750">
              <a:buFont typeface="Arial" panose="020B0604020202020204" pitchFamily="34" charset="0"/>
              <a:buChar char="•"/>
            </a:pPr>
            <a:r>
              <a:rPr lang="en-US"/>
              <a:t>Defensive (30/70) thereafter</a:t>
            </a:r>
          </a:p>
          <a:p>
            <a:pPr marL="742950" lvl="1" indent="-285750">
              <a:buFont typeface="Arial" panose="020B0604020202020204" pitchFamily="34" charset="0"/>
              <a:buChar char="•"/>
            </a:pPr>
            <a:endParaRPr lang="en-US"/>
          </a:p>
          <a:p>
            <a:endParaRPr lang="en-US"/>
          </a:p>
          <a:p>
            <a:pPr marL="285750" indent="-285750">
              <a:buFont typeface="Arial" panose="020B0604020202020204" pitchFamily="34" charset="0"/>
              <a:buChar char="•"/>
            </a:pPr>
            <a:endParaRPr lang="en-AU"/>
          </a:p>
          <a:p>
            <a:pPr marL="285750" indent="-285750">
              <a:buFont typeface="Arial" panose="020B0604020202020204" pitchFamily="34" charset="0"/>
              <a:buChar char="•"/>
            </a:pPr>
            <a:endParaRPr lang="en-US"/>
          </a:p>
        </p:txBody>
      </p:sp>
    </p:spTree>
    <p:extLst>
      <p:ext uri="{BB962C8B-B14F-4D97-AF65-F5344CB8AC3E}">
        <p14:creationId xmlns:p14="http://schemas.microsoft.com/office/powerpoint/2010/main" val="22530369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B29BD4-9FBD-C4F1-13AC-CAD66596547C}"/>
            </a:ext>
          </a:extLst>
        </p:cNvPr>
        <p:cNvGrpSpPr/>
        <p:nvPr/>
      </p:nvGrpSpPr>
      <p:grpSpPr>
        <a:xfrm>
          <a:off x="0" y="0"/>
          <a:ext cx="0" cy="0"/>
          <a:chOff x="0" y="0"/>
          <a:chExt cx="0" cy="0"/>
        </a:xfrm>
      </p:grpSpPr>
      <p:graphicFrame>
        <p:nvGraphicFramePr>
          <p:cNvPr id="6" name="Chart 5">
            <a:extLst>
              <a:ext uri="{FF2B5EF4-FFF2-40B4-BE49-F238E27FC236}">
                <a16:creationId xmlns:a16="http://schemas.microsoft.com/office/drawing/2014/main" id="{2E6378AB-1686-2510-AB61-5AD84C240E34}"/>
              </a:ext>
            </a:extLst>
          </p:cNvPr>
          <p:cNvGraphicFramePr>
            <a:graphicFrameLocks/>
          </p:cNvGraphicFramePr>
          <p:nvPr/>
        </p:nvGraphicFramePr>
        <p:xfrm>
          <a:off x="254453" y="3846971"/>
          <a:ext cx="7754400" cy="2797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 name="Chart 1">
            <a:extLst>
              <a:ext uri="{FF2B5EF4-FFF2-40B4-BE49-F238E27FC236}">
                <a16:creationId xmlns:a16="http://schemas.microsoft.com/office/drawing/2014/main" id="{B0A290D7-AC2A-7D43-CF7B-CA3357BED59F}"/>
              </a:ext>
            </a:extLst>
          </p:cNvPr>
          <p:cNvGraphicFramePr>
            <a:graphicFrameLocks/>
          </p:cNvGraphicFramePr>
          <p:nvPr/>
        </p:nvGraphicFramePr>
        <p:xfrm>
          <a:off x="254845" y="1172807"/>
          <a:ext cx="7754400" cy="2419200"/>
        </p:xfrm>
        <a:graphic>
          <a:graphicData uri="http://schemas.openxmlformats.org/drawingml/2006/chart">
            <c:chart xmlns:c="http://schemas.openxmlformats.org/drawingml/2006/chart" xmlns:r="http://schemas.openxmlformats.org/officeDocument/2006/relationships" r:id="rId4"/>
          </a:graphicData>
        </a:graphic>
      </p:graphicFrame>
      <p:sp>
        <p:nvSpPr>
          <p:cNvPr id="15" name="TextBox 14">
            <a:extLst>
              <a:ext uri="{FF2B5EF4-FFF2-40B4-BE49-F238E27FC236}">
                <a16:creationId xmlns:a16="http://schemas.microsoft.com/office/drawing/2014/main" id="{D6F595B7-A1FC-F711-9203-19DB3BB6A050}"/>
              </a:ext>
            </a:extLst>
          </p:cNvPr>
          <p:cNvSpPr txBox="1"/>
          <p:nvPr/>
        </p:nvSpPr>
        <p:spPr>
          <a:xfrm>
            <a:off x="8008461" y="0"/>
            <a:ext cx="4183539" cy="6858000"/>
          </a:xfrm>
          <a:prstGeom prst="rect">
            <a:avLst/>
          </a:prstGeom>
          <a:solidFill>
            <a:schemeClr val="accent2">
              <a:lumMod val="10000"/>
              <a:lumOff val="90000"/>
            </a:schemeClr>
          </a:solidFill>
        </p:spPr>
        <p:txBody>
          <a:bodyPr wrap="square" rtlCol="0">
            <a:spAutoFit/>
          </a:bodyPr>
          <a:lstStyle/>
          <a:p>
            <a:endParaRPr lang="en-AU"/>
          </a:p>
        </p:txBody>
      </p:sp>
      <p:sp>
        <p:nvSpPr>
          <p:cNvPr id="3" name="Title 2">
            <a:extLst>
              <a:ext uri="{FF2B5EF4-FFF2-40B4-BE49-F238E27FC236}">
                <a16:creationId xmlns:a16="http://schemas.microsoft.com/office/drawing/2014/main" id="{A68884AB-4F49-EF59-C6A3-9D79E74FB4E7}"/>
              </a:ext>
            </a:extLst>
          </p:cNvPr>
          <p:cNvSpPr>
            <a:spLocks noGrp="1"/>
          </p:cNvSpPr>
          <p:nvPr>
            <p:ph type="title"/>
          </p:nvPr>
        </p:nvSpPr>
        <p:spPr>
          <a:xfrm>
            <a:off x="255636" y="69007"/>
            <a:ext cx="9564403" cy="1232435"/>
          </a:xfrm>
        </p:spPr>
        <p:txBody>
          <a:bodyPr/>
          <a:lstStyle/>
          <a:p>
            <a:r>
              <a:rPr lang="en-US"/>
              <a:t>Singapore Retirement Projection</a:t>
            </a:r>
            <a:br>
              <a:rPr lang="en-US"/>
            </a:br>
            <a:r>
              <a:rPr lang="en-US"/>
              <a:t>- Mike, age 25, retiring at 65 in 40 years</a:t>
            </a:r>
            <a:endParaRPr lang="en-AU"/>
          </a:p>
        </p:txBody>
      </p:sp>
      <p:sp>
        <p:nvSpPr>
          <p:cNvPr id="5" name="Slide Number Placeholder 4">
            <a:extLst>
              <a:ext uri="{FF2B5EF4-FFF2-40B4-BE49-F238E27FC236}">
                <a16:creationId xmlns:a16="http://schemas.microsoft.com/office/drawing/2014/main" id="{D4BCC171-8076-D0C4-3C44-C5B6378E06D9}"/>
              </a:ext>
            </a:extLst>
          </p:cNvPr>
          <p:cNvSpPr>
            <a:spLocks noGrp="1"/>
          </p:cNvSpPr>
          <p:nvPr>
            <p:ph type="sldNum" sz="quarter" idx="12"/>
          </p:nvPr>
        </p:nvSpPr>
        <p:spPr/>
        <p:txBody>
          <a:bodyPr/>
          <a:lstStyle/>
          <a:p>
            <a:fld id="{741AFF56-1126-4107-9C02-BC0EFBF16431}" type="slidenum">
              <a:rPr lang="en-GB" smtClean="0"/>
              <a:pPr/>
              <a:t>16</a:t>
            </a:fld>
            <a:endParaRPr lang="en-GB"/>
          </a:p>
        </p:txBody>
      </p:sp>
      <p:cxnSp>
        <p:nvCxnSpPr>
          <p:cNvPr id="7" name="Straight Connector 6">
            <a:extLst>
              <a:ext uri="{FF2B5EF4-FFF2-40B4-BE49-F238E27FC236}">
                <a16:creationId xmlns:a16="http://schemas.microsoft.com/office/drawing/2014/main" id="{6C72A99C-70D4-0E58-E8E1-411D9A400559}"/>
              </a:ext>
            </a:extLst>
          </p:cNvPr>
          <p:cNvCxnSpPr>
            <a:cxnSpLocks/>
          </p:cNvCxnSpPr>
          <p:nvPr/>
        </p:nvCxnSpPr>
        <p:spPr>
          <a:xfrm>
            <a:off x="5269037" y="1411972"/>
            <a:ext cx="0" cy="18000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00B5914D-F1DD-F4C3-1B8C-1B8F4E1227C4}"/>
              </a:ext>
            </a:extLst>
          </p:cNvPr>
          <p:cNvSpPr txBox="1"/>
          <p:nvPr/>
        </p:nvSpPr>
        <p:spPr>
          <a:xfrm>
            <a:off x="8008457" y="293601"/>
            <a:ext cx="4183538" cy="2308324"/>
          </a:xfrm>
          <a:prstGeom prst="rect">
            <a:avLst/>
          </a:prstGeom>
          <a:noFill/>
        </p:spPr>
        <p:txBody>
          <a:bodyPr wrap="square" rtlCol="0">
            <a:spAutoFit/>
          </a:bodyPr>
          <a:lstStyle/>
          <a:p>
            <a:r>
              <a:rPr lang="en-US" b="1"/>
              <a:t>Target retirement income $38K per person </a:t>
            </a:r>
            <a:r>
              <a:rPr lang="en-US"/>
              <a:t>i.e. 80% of Australia</a:t>
            </a:r>
          </a:p>
          <a:p>
            <a:endParaRPr lang="en-US" b="1"/>
          </a:p>
          <a:p>
            <a:r>
              <a:rPr lang="en-US" b="1"/>
              <a:t>Key assumptions:</a:t>
            </a:r>
          </a:p>
          <a:p>
            <a:pPr marL="285750" indent="-285750">
              <a:buFont typeface="Arial" panose="020B0604020202020204" pitchFamily="34" charset="0"/>
              <a:buChar char="•"/>
            </a:pPr>
            <a:r>
              <a:rPr lang="en-US"/>
              <a:t>In today’s dollar value</a:t>
            </a:r>
          </a:p>
          <a:p>
            <a:pPr marL="285750" indent="-285750">
              <a:buFont typeface="Arial" panose="020B0604020202020204" pitchFamily="34" charset="0"/>
              <a:buChar char="•"/>
            </a:pPr>
            <a:r>
              <a:rPr lang="en-US"/>
              <a:t>Homeowner, still married at retirement</a:t>
            </a:r>
          </a:p>
          <a:p>
            <a:pPr marL="285750" indent="-285750">
              <a:buFont typeface="Arial" panose="020B0604020202020204" pitchFamily="34" charset="0"/>
              <a:buChar char="•"/>
            </a:pPr>
            <a:r>
              <a:rPr lang="en-US"/>
              <a:t>CPF Life (lifetime annuity from age 65, non indexed)</a:t>
            </a:r>
          </a:p>
        </p:txBody>
      </p:sp>
      <p:sp>
        <p:nvSpPr>
          <p:cNvPr id="16" name="TextBox 15">
            <a:extLst>
              <a:ext uri="{FF2B5EF4-FFF2-40B4-BE49-F238E27FC236}">
                <a16:creationId xmlns:a16="http://schemas.microsoft.com/office/drawing/2014/main" id="{7C3AC087-DC32-321F-2606-FB6CD6D7913B}"/>
              </a:ext>
            </a:extLst>
          </p:cNvPr>
          <p:cNvSpPr txBox="1"/>
          <p:nvPr/>
        </p:nvSpPr>
        <p:spPr>
          <a:xfrm>
            <a:off x="255636" y="926729"/>
            <a:ext cx="3231503" cy="369332"/>
          </a:xfrm>
          <a:prstGeom prst="rect">
            <a:avLst/>
          </a:prstGeom>
          <a:noFill/>
        </p:spPr>
        <p:txBody>
          <a:bodyPr wrap="square" rtlCol="0">
            <a:spAutoFit/>
          </a:bodyPr>
          <a:lstStyle/>
          <a:p>
            <a:r>
              <a:rPr lang="en-US"/>
              <a:t>CPFIS (Investment Linked)</a:t>
            </a:r>
            <a:endParaRPr lang="en-AU"/>
          </a:p>
        </p:txBody>
      </p:sp>
      <p:sp>
        <p:nvSpPr>
          <p:cNvPr id="17" name="TextBox 16">
            <a:extLst>
              <a:ext uri="{FF2B5EF4-FFF2-40B4-BE49-F238E27FC236}">
                <a16:creationId xmlns:a16="http://schemas.microsoft.com/office/drawing/2014/main" id="{253D3F6E-B078-3F86-551C-0AC97CAA765B}"/>
              </a:ext>
            </a:extLst>
          </p:cNvPr>
          <p:cNvSpPr txBox="1"/>
          <p:nvPr/>
        </p:nvSpPr>
        <p:spPr>
          <a:xfrm>
            <a:off x="255636" y="3596168"/>
            <a:ext cx="3762569" cy="369332"/>
          </a:xfrm>
          <a:prstGeom prst="rect">
            <a:avLst/>
          </a:prstGeom>
          <a:noFill/>
        </p:spPr>
        <p:txBody>
          <a:bodyPr wrap="square" rtlCol="0">
            <a:spAutoFit/>
          </a:bodyPr>
          <a:lstStyle/>
          <a:p>
            <a:r>
              <a:rPr lang="en-US"/>
              <a:t>CPF Account (Guaranteed Rates)</a:t>
            </a:r>
            <a:endParaRPr lang="en-AU"/>
          </a:p>
        </p:txBody>
      </p:sp>
      <p:sp>
        <p:nvSpPr>
          <p:cNvPr id="18" name="TextBox 17">
            <a:extLst>
              <a:ext uri="{FF2B5EF4-FFF2-40B4-BE49-F238E27FC236}">
                <a16:creationId xmlns:a16="http://schemas.microsoft.com/office/drawing/2014/main" id="{66A72915-60B9-DED8-10A9-EE9F3641E262}"/>
              </a:ext>
            </a:extLst>
          </p:cNvPr>
          <p:cNvSpPr txBox="1"/>
          <p:nvPr/>
        </p:nvSpPr>
        <p:spPr>
          <a:xfrm>
            <a:off x="8008463" y="3449524"/>
            <a:ext cx="4183537" cy="2585323"/>
          </a:xfrm>
          <a:prstGeom prst="rect">
            <a:avLst/>
          </a:prstGeom>
          <a:noFill/>
        </p:spPr>
        <p:txBody>
          <a:bodyPr wrap="square" rtlCol="0">
            <a:spAutoFit/>
          </a:bodyPr>
          <a:lstStyle/>
          <a:p>
            <a:r>
              <a:rPr lang="en-US"/>
              <a:t>Two investment scenarios:</a:t>
            </a:r>
          </a:p>
          <a:p>
            <a:r>
              <a:rPr lang="en-US" b="1"/>
              <a:t>CPFIS (investment linked): </a:t>
            </a:r>
            <a:r>
              <a:rPr lang="en-US"/>
              <a:t>same as Australia</a:t>
            </a:r>
          </a:p>
          <a:p>
            <a:endParaRPr lang="en-US"/>
          </a:p>
          <a:p>
            <a:r>
              <a:rPr lang="en-US" b="1"/>
              <a:t>CPF Account: </a:t>
            </a:r>
            <a:r>
              <a:rPr lang="en-US"/>
              <a:t>fixed crediting rates (2.5% for OA and 4% for SA).</a:t>
            </a:r>
          </a:p>
          <a:p>
            <a:endParaRPr lang="en-US"/>
          </a:p>
          <a:p>
            <a:r>
              <a:rPr lang="en-US"/>
              <a:t>However, majority of CPF FUMs are invested in the CPF Account.</a:t>
            </a:r>
          </a:p>
        </p:txBody>
      </p:sp>
      <p:cxnSp>
        <p:nvCxnSpPr>
          <p:cNvPr id="14" name="Straight Connector 13">
            <a:extLst>
              <a:ext uri="{FF2B5EF4-FFF2-40B4-BE49-F238E27FC236}">
                <a16:creationId xmlns:a16="http://schemas.microsoft.com/office/drawing/2014/main" id="{153E5CB5-D58B-E608-A104-3826211278F9}"/>
              </a:ext>
            </a:extLst>
          </p:cNvPr>
          <p:cNvCxnSpPr>
            <a:cxnSpLocks/>
          </p:cNvCxnSpPr>
          <p:nvPr/>
        </p:nvCxnSpPr>
        <p:spPr>
          <a:xfrm>
            <a:off x="5269037" y="4068532"/>
            <a:ext cx="0" cy="18000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9FD99425-F66D-B4F6-C372-8BCEC8FF007E}"/>
              </a:ext>
            </a:extLst>
          </p:cNvPr>
          <p:cNvSpPr/>
          <p:nvPr/>
        </p:nvSpPr>
        <p:spPr>
          <a:xfrm>
            <a:off x="3210999" y="2582760"/>
            <a:ext cx="1868220" cy="466267"/>
          </a:xfrm>
          <a:prstGeom prst="rect">
            <a:avLst/>
          </a:prstGeom>
          <a:solidFill>
            <a:schemeClr val="tx2">
              <a:lumMod val="10000"/>
              <a:lumOff val="90000"/>
            </a:schemeClr>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a:solidFill>
                  <a:schemeClr val="tx1"/>
                </a:solidFill>
              </a:rPr>
              <a:t>Projected Life Expectancy at Retirement</a:t>
            </a:r>
            <a:endParaRPr lang="en-AU" sz="1100">
              <a:solidFill>
                <a:schemeClr val="tx1"/>
              </a:solidFill>
            </a:endParaRPr>
          </a:p>
        </p:txBody>
      </p:sp>
      <p:sp>
        <p:nvSpPr>
          <p:cNvPr id="20" name="Rectangle 19">
            <a:extLst>
              <a:ext uri="{FF2B5EF4-FFF2-40B4-BE49-F238E27FC236}">
                <a16:creationId xmlns:a16="http://schemas.microsoft.com/office/drawing/2014/main" id="{10427E00-4212-6229-7559-543CFC0D2841}"/>
              </a:ext>
            </a:extLst>
          </p:cNvPr>
          <p:cNvSpPr/>
          <p:nvPr/>
        </p:nvSpPr>
        <p:spPr>
          <a:xfrm>
            <a:off x="3210999" y="5258450"/>
            <a:ext cx="1868220" cy="466267"/>
          </a:xfrm>
          <a:prstGeom prst="rect">
            <a:avLst/>
          </a:prstGeom>
          <a:solidFill>
            <a:schemeClr val="tx2">
              <a:lumMod val="10000"/>
              <a:lumOff val="90000"/>
            </a:schemeClr>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a:solidFill>
                  <a:schemeClr val="tx1"/>
                </a:solidFill>
              </a:rPr>
              <a:t>Projected Life Expectancy at Retirement</a:t>
            </a:r>
            <a:endParaRPr lang="en-AU" sz="1100">
              <a:solidFill>
                <a:schemeClr val="tx1"/>
              </a:solidFill>
            </a:endParaRPr>
          </a:p>
        </p:txBody>
      </p:sp>
    </p:spTree>
    <p:extLst>
      <p:ext uri="{BB962C8B-B14F-4D97-AF65-F5344CB8AC3E}">
        <p14:creationId xmlns:p14="http://schemas.microsoft.com/office/powerpoint/2010/main" val="26849623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399ACC-706B-E81F-D511-8FC562CC64D7}"/>
            </a:ext>
          </a:extLst>
        </p:cNvPr>
        <p:cNvGrpSpPr/>
        <p:nvPr/>
      </p:nvGrpSpPr>
      <p:grpSpPr>
        <a:xfrm>
          <a:off x="0" y="0"/>
          <a:ext cx="0" cy="0"/>
          <a:chOff x="0" y="0"/>
          <a:chExt cx="0" cy="0"/>
        </a:xfrm>
      </p:grpSpPr>
      <p:graphicFrame>
        <p:nvGraphicFramePr>
          <p:cNvPr id="6" name="Chart 5">
            <a:extLst>
              <a:ext uri="{FF2B5EF4-FFF2-40B4-BE49-F238E27FC236}">
                <a16:creationId xmlns:a16="http://schemas.microsoft.com/office/drawing/2014/main" id="{CA56FD0E-E1BC-BB9E-714B-D746FC9B2E99}"/>
              </a:ext>
            </a:extLst>
          </p:cNvPr>
          <p:cNvGraphicFramePr>
            <a:graphicFrameLocks/>
          </p:cNvGraphicFramePr>
          <p:nvPr/>
        </p:nvGraphicFramePr>
        <p:xfrm>
          <a:off x="6096000" y="3599284"/>
          <a:ext cx="5760000" cy="2988000"/>
        </p:xfrm>
        <a:graphic>
          <a:graphicData uri="http://schemas.openxmlformats.org/drawingml/2006/chart">
            <c:chart xmlns:c="http://schemas.openxmlformats.org/drawingml/2006/chart" xmlns:r="http://schemas.openxmlformats.org/officeDocument/2006/relationships" r:id="rId3"/>
          </a:graphicData>
        </a:graphic>
      </p:graphicFrame>
      <p:sp>
        <p:nvSpPr>
          <p:cNvPr id="3" name="Title 2">
            <a:extLst>
              <a:ext uri="{FF2B5EF4-FFF2-40B4-BE49-F238E27FC236}">
                <a16:creationId xmlns:a16="http://schemas.microsoft.com/office/drawing/2014/main" id="{76CCF378-91DF-9DB4-F0EE-FF2E7BBC0D56}"/>
              </a:ext>
            </a:extLst>
          </p:cNvPr>
          <p:cNvSpPr>
            <a:spLocks noGrp="1"/>
          </p:cNvSpPr>
          <p:nvPr>
            <p:ph type="title"/>
          </p:nvPr>
        </p:nvSpPr>
        <p:spPr>
          <a:xfrm>
            <a:off x="326849" y="288389"/>
            <a:ext cx="5570364" cy="1232435"/>
          </a:xfrm>
        </p:spPr>
        <p:txBody>
          <a:bodyPr/>
          <a:lstStyle/>
          <a:p>
            <a:r>
              <a:rPr lang="en-US"/>
              <a:t>Probability of Adequacy- Australia vs Singapore</a:t>
            </a:r>
            <a:endParaRPr lang="en-AU"/>
          </a:p>
        </p:txBody>
      </p:sp>
      <p:sp>
        <p:nvSpPr>
          <p:cNvPr id="5" name="Slide Number Placeholder 4">
            <a:extLst>
              <a:ext uri="{FF2B5EF4-FFF2-40B4-BE49-F238E27FC236}">
                <a16:creationId xmlns:a16="http://schemas.microsoft.com/office/drawing/2014/main" id="{5645E546-CC20-05C8-8606-92B335C47AD4}"/>
              </a:ext>
            </a:extLst>
          </p:cNvPr>
          <p:cNvSpPr>
            <a:spLocks noGrp="1"/>
          </p:cNvSpPr>
          <p:nvPr>
            <p:ph type="sldNum" sz="quarter" idx="12"/>
          </p:nvPr>
        </p:nvSpPr>
        <p:spPr/>
        <p:txBody>
          <a:bodyPr/>
          <a:lstStyle/>
          <a:p>
            <a:fld id="{741AFF56-1126-4107-9C02-BC0EFBF16431}" type="slidenum">
              <a:rPr lang="en-GB" smtClean="0"/>
              <a:pPr/>
              <a:t>17</a:t>
            </a:fld>
            <a:endParaRPr lang="en-GB"/>
          </a:p>
        </p:txBody>
      </p:sp>
      <p:graphicFrame>
        <p:nvGraphicFramePr>
          <p:cNvPr id="4" name="Chart 3">
            <a:extLst>
              <a:ext uri="{FF2B5EF4-FFF2-40B4-BE49-F238E27FC236}">
                <a16:creationId xmlns:a16="http://schemas.microsoft.com/office/drawing/2014/main" id="{48EF664C-22D0-B343-02FD-66F130C2EF19}"/>
              </a:ext>
            </a:extLst>
          </p:cNvPr>
          <p:cNvGraphicFramePr>
            <a:graphicFrameLocks/>
          </p:cNvGraphicFramePr>
          <p:nvPr/>
        </p:nvGraphicFramePr>
        <p:xfrm>
          <a:off x="6124024" y="611284"/>
          <a:ext cx="5760000" cy="2988000"/>
        </p:xfrm>
        <a:graphic>
          <a:graphicData uri="http://schemas.openxmlformats.org/drawingml/2006/chart">
            <c:chart xmlns:c="http://schemas.openxmlformats.org/drawingml/2006/chart" xmlns:r="http://schemas.openxmlformats.org/officeDocument/2006/relationships" r:id="rId4"/>
          </a:graphicData>
        </a:graphic>
      </p:graphicFrame>
      <p:sp>
        <p:nvSpPr>
          <p:cNvPr id="11" name="TextBox 10">
            <a:extLst>
              <a:ext uri="{FF2B5EF4-FFF2-40B4-BE49-F238E27FC236}">
                <a16:creationId xmlns:a16="http://schemas.microsoft.com/office/drawing/2014/main" id="{F52C9311-AB96-E177-601F-F2DD0242C717}"/>
              </a:ext>
            </a:extLst>
          </p:cNvPr>
          <p:cNvSpPr txBox="1"/>
          <p:nvPr/>
        </p:nvSpPr>
        <p:spPr>
          <a:xfrm>
            <a:off x="10565845" y="1024588"/>
            <a:ext cx="1488943" cy="369332"/>
          </a:xfrm>
          <a:prstGeom prst="rect">
            <a:avLst/>
          </a:prstGeom>
          <a:noFill/>
        </p:spPr>
        <p:txBody>
          <a:bodyPr wrap="square" rtlCol="0">
            <a:spAutoFit/>
          </a:bodyPr>
          <a:lstStyle/>
          <a:p>
            <a:r>
              <a:rPr lang="en-US"/>
              <a:t>Australia</a:t>
            </a:r>
            <a:endParaRPr lang="en-AU"/>
          </a:p>
        </p:txBody>
      </p:sp>
      <p:sp>
        <p:nvSpPr>
          <p:cNvPr id="12" name="TextBox 11">
            <a:extLst>
              <a:ext uri="{FF2B5EF4-FFF2-40B4-BE49-F238E27FC236}">
                <a16:creationId xmlns:a16="http://schemas.microsoft.com/office/drawing/2014/main" id="{B7F89FF5-DB8F-0A87-6DF3-E1E8722E1A27}"/>
              </a:ext>
            </a:extLst>
          </p:cNvPr>
          <p:cNvSpPr txBox="1"/>
          <p:nvPr/>
        </p:nvSpPr>
        <p:spPr>
          <a:xfrm>
            <a:off x="10565845" y="3953008"/>
            <a:ext cx="1488943" cy="369332"/>
          </a:xfrm>
          <a:prstGeom prst="rect">
            <a:avLst/>
          </a:prstGeom>
          <a:noFill/>
        </p:spPr>
        <p:txBody>
          <a:bodyPr wrap="square" rtlCol="0">
            <a:spAutoFit/>
          </a:bodyPr>
          <a:lstStyle/>
          <a:p>
            <a:r>
              <a:rPr lang="en-US"/>
              <a:t>Singapore</a:t>
            </a:r>
            <a:endParaRPr lang="en-AU"/>
          </a:p>
        </p:txBody>
      </p:sp>
      <p:graphicFrame>
        <p:nvGraphicFramePr>
          <p:cNvPr id="2" name="Chart 1">
            <a:extLst>
              <a:ext uri="{FF2B5EF4-FFF2-40B4-BE49-F238E27FC236}">
                <a16:creationId xmlns:a16="http://schemas.microsoft.com/office/drawing/2014/main" id="{37758E78-7C95-407E-8651-7DF5459A0D30}"/>
              </a:ext>
            </a:extLst>
          </p:cNvPr>
          <p:cNvGraphicFramePr>
            <a:graphicFrameLocks/>
          </p:cNvGraphicFramePr>
          <p:nvPr>
            <p:extLst>
              <p:ext uri="{D42A27DB-BD31-4B8C-83A1-F6EECF244321}">
                <p14:modId xmlns:p14="http://schemas.microsoft.com/office/powerpoint/2010/main" val="3538085838"/>
              </p:ext>
            </p:extLst>
          </p:nvPr>
        </p:nvGraphicFramePr>
        <p:xfrm>
          <a:off x="588335" y="1429915"/>
          <a:ext cx="5153246" cy="4279769"/>
        </p:xfrm>
        <a:graphic>
          <a:graphicData uri="http://schemas.openxmlformats.org/drawingml/2006/chart">
            <c:chart xmlns:c="http://schemas.openxmlformats.org/drawingml/2006/chart" xmlns:r="http://schemas.openxmlformats.org/officeDocument/2006/relationships" r:id="rId5"/>
          </a:graphicData>
        </a:graphic>
      </p:graphicFrame>
      <p:cxnSp>
        <p:nvCxnSpPr>
          <p:cNvPr id="8" name="Straight Connector 7">
            <a:extLst>
              <a:ext uri="{FF2B5EF4-FFF2-40B4-BE49-F238E27FC236}">
                <a16:creationId xmlns:a16="http://schemas.microsoft.com/office/drawing/2014/main" id="{F9B47387-7D59-53FB-A7DC-94E554CA513B}"/>
              </a:ext>
            </a:extLst>
          </p:cNvPr>
          <p:cNvCxnSpPr>
            <a:cxnSpLocks/>
          </p:cNvCxnSpPr>
          <p:nvPr/>
        </p:nvCxnSpPr>
        <p:spPr>
          <a:xfrm>
            <a:off x="1222744" y="2541181"/>
            <a:ext cx="2775098" cy="2594345"/>
          </a:xfrm>
          <a:prstGeom prst="line">
            <a:avLst/>
          </a:prstGeom>
          <a:ln w="12700">
            <a:solidFill>
              <a:schemeClr val="accent1"/>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333818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CE0624-80A5-D006-3144-FA7CC66FC8D2}"/>
            </a:ext>
          </a:extLst>
        </p:cNvPr>
        <p:cNvGrpSpPr/>
        <p:nvPr/>
      </p:nvGrpSpPr>
      <p:grpSpPr>
        <a:xfrm>
          <a:off x="0" y="0"/>
          <a:ext cx="0" cy="0"/>
          <a:chOff x="0" y="0"/>
          <a:chExt cx="0" cy="0"/>
        </a:xfrm>
      </p:grpSpPr>
      <p:sp>
        <p:nvSpPr>
          <p:cNvPr id="13" name="Freeform: Shape 12">
            <a:extLst>
              <a:ext uri="{FF2B5EF4-FFF2-40B4-BE49-F238E27FC236}">
                <a16:creationId xmlns:a16="http://schemas.microsoft.com/office/drawing/2014/main" id="{A78B1A3A-4FD3-56F3-7D96-487B8FB29A2F}"/>
              </a:ext>
            </a:extLst>
          </p:cNvPr>
          <p:cNvSpPr/>
          <p:nvPr/>
        </p:nvSpPr>
        <p:spPr>
          <a:xfrm flipH="1">
            <a:off x="6886576" y="-465"/>
            <a:ext cx="5305424" cy="6858465"/>
          </a:xfrm>
          <a:custGeom>
            <a:avLst/>
            <a:gdLst>
              <a:gd name="connsiteX0" fmla="*/ 0 w 5346701"/>
              <a:gd name="connsiteY0" fmla="*/ 0 h 6846222"/>
              <a:gd name="connsiteX1" fmla="*/ 3734720 w 5346701"/>
              <a:gd name="connsiteY1" fmla="*/ 0 h 6846222"/>
              <a:gd name="connsiteX2" fmla="*/ 3887642 w 5346701"/>
              <a:gd name="connsiteY2" fmla="*/ 132465 h 6846222"/>
              <a:gd name="connsiteX3" fmla="*/ 5346701 w 5346701"/>
              <a:gd name="connsiteY3" fmla="*/ 3429001 h 6846222"/>
              <a:gd name="connsiteX4" fmla="*/ 3887642 w 5346701"/>
              <a:gd name="connsiteY4" fmla="*/ 6725535 h 6846222"/>
              <a:gd name="connsiteX5" fmla="*/ 3748317 w 5346701"/>
              <a:gd name="connsiteY5" fmla="*/ 6846222 h 6846222"/>
              <a:gd name="connsiteX6" fmla="*/ 0 w 5346701"/>
              <a:gd name="connsiteY6" fmla="*/ 6846222 h 684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46701" h="6846222">
                <a:moveTo>
                  <a:pt x="0" y="0"/>
                </a:moveTo>
                <a:lnTo>
                  <a:pt x="3734720" y="0"/>
                </a:lnTo>
                <a:lnTo>
                  <a:pt x="3887642" y="132465"/>
                </a:lnTo>
                <a:cubicBezTo>
                  <a:pt x="4783972" y="947130"/>
                  <a:pt x="5346701" y="2122351"/>
                  <a:pt x="5346701" y="3429001"/>
                </a:cubicBezTo>
                <a:cubicBezTo>
                  <a:pt x="5346701" y="4735650"/>
                  <a:pt x="4783972" y="5910871"/>
                  <a:pt x="3887642" y="6725535"/>
                </a:cubicBezTo>
                <a:lnTo>
                  <a:pt x="3748317" y="6846222"/>
                </a:lnTo>
                <a:lnTo>
                  <a:pt x="0" y="6846222"/>
                </a:lnTo>
                <a:close/>
              </a:path>
            </a:pathLst>
          </a:custGeom>
          <a:solidFill>
            <a:schemeClr val="accent1">
              <a:lumMod val="20000"/>
              <a:lumOff val="80000"/>
            </a:schemeClr>
          </a:solidFill>
          <a:ln w="0" cap="flat">
            <a:noFill/>
            <a:prstDash val="solid"/>
            <a:miter/>
          </a:ln>
        </p:spPr>
        <p:txBody>
          <a:bodyPr rtlCol="0" anchor="ctr"/>
          <a:lstStyle/>
          <a:p>
            <a:endParaRPr lang="en-AU"/>
          </a:p>
        </p:txBody>
      </p:sp>
      <p:sp>
        <p:nvSpPr>
          <p:cNvPr id="4" name="Title 3">
            <a:extLst>
              <a:ext uri="{FF2B5EF4-FFF2-40B4-BE49-F238E27FC236}">
                <a16:creationId xmlns:a16="http://schemas.microsoft.com/office/drawing/2014/main" id="{33574685-038C-C03F-60A2-C3882ABE786B}"/>
              </a:ext>
            </a:extLst>
          </p:cNvPr>
          <p:cNvSpPr>
            <a:spLocks noGrp="1"/>
          </p:cNvSpPr>
          <p:nvPr>
            <p:ph type="title"/>
          </p:nvPr>
        </p:nvSpPr>
        <p:spPr>
          <a:xfrm>
            <a:off x="326848" y="288390"/>
            <a:ext cx="8305875" cy="857490"/>
          </a:xfrm>
        </p:spPr>
        <p:txBody>
          <a:bodyPr/>
          <a:lstStyle/>
          <a:p>
            <a:r>
              <a:rPr lang="en-US"/>
              <a:t>What can Australia learn from Singapore?</a:t>
            </a:r>
            <a:endParaRPr lang="en-AU"/>
          </a:p>
        </p:txBody>
      </p:sp>
      <p:sp>
        <p:nvSpPr>
          <p:cNvPr id="6" name="TextBox 5">
            <a:extLst>
              <a:ext uri="{FF2B5EF4-FFF2-40B4-BE49-F238E27FC236}">
                <a16:creationId xmlns:a16="http://schemas.microsoft.com/office/drawing/2014/main" id="{5A7FB470-F808-F449-A2A9-1760595A3551}"/>
              </a:ext>
            </a:extLst>
          </p:cNvPr>
          <p:cNvSpPr txBox="1"/>
          <p:nvPr/>
        </p:nvSpPr>
        <p:spPr>
          <a:xfrm>
            <a:off x="0" y="844403"/>
            <a:ext cx="2689999" cy="830997"/>
          </a:xfrm>
          <a:prstGeom prst="rect">
            <a:avLst/>
          </a:prstGeom>
          <a:noFill/>
        </p:spPr>
        <p:txBody>
          <a:bodyPr wrap="square">
            <a:spAutoFit/>
          </a:bodyPr>
          <a:lstStyle/>
          <a:p>
            <a:pPr algn="ctr">
              <a:defRPr sz="4800"/>
            </a:pPr>
            <a:r>
              <a:t>🏠</a:t>
            </a:r>
          </a:p>
        </p:txBody>
      </p:sp>
      <p:sp>
        <p:nvSpPr>
          <p:cNvPr id="9" name="TextBox 8">
            <a:extLst>
              <a:ext uri="{FF2B5EF4-FFF2-40B4-BE49-F238E27FC236}">
                <a16:creationId xmlns:a16="http://schemas.microsoft.com/office/drawing/2014/main" id="{F54FBBB1-5D3F-DD88-31D4-574AA7E038D2}"/>
              </a:ext>
            </a:extLst>
          </p:cNvPr>
          <p:cNvSpPr txBox="1"/>
          <p:nvPr/>
        </p:nvSpPr>
        <p:spPr>
          <a:xfrm>
            <a:off x="1969950" y="1005851"/>
            <a:ext cx="5305424" cy="677108"/>
          </a:xfrm>
          <a:prstGeom prst="rect">
            <a:avLst/>
          </a:prstGeom>
          <a:noFill/>
        </p:spPr>
        <p:txBody>
          <a:bodyPr wrap="square">
            <a:spAutoFit/>
          </a:bodyPr>
          <a:lstStyle/>
          <a:p>
            <a:pPr>
              <a:defRPr sz="1800" b="1"/>
            </a:pPr>
            <a:r>
              <a:rPr sz="2400"/>
              <a:t>Housing via Superannuation</a:t>
            </a:r>
          </a:p>
          <a:p>
            <a:pPr lvl="1">
              <a:defRPr sz="1400"/>
            </a:pPr>
            <a:endParaRPr/>
          </a:p>
        </p:txBody>
      </p:sp>
      <p:sp>
        <p:nvSpPr>
          <p:cNvPr id="2" name="Rectangle: Top Corners Rounded 1">
            <a:extLst>
              <a:ext uri="{FF2B5EF4-FFF2-40B4-BE49-F238E27FC236}">
                <a16:creationId xmlns:a16="http://schemas.microsoft.com/office/drawing/2014/main" id="{94E6F42B-9CCA-9273-9C1A-B7FEBE7103FA}"/>
              </a:ext>
            </a:extLst>
          </p:cNvPr>
          <p:cNvSpPr/>
          <p:nvPr/>
        </p:nvSpPr>
        <p:spPr>
          <a:xfrm rot="5400000" flipH="1">
            <a:off x="3022864" y="1337739"/>
            <a:ext cx="563012" cy="5058699"/>
          </a:xfrm>
          <a:prstGeom prst="round2SameRect">
            <a:avLst>
              <a:gd name="adj1" fmla="val 50000"/>
              <a:gd name="adj2" fmla="val 0"/>
            </a:avLst>
          </a:prstGeom>
          <a:solidFill>
            <a:srgbClr val="D8E1FF"/>
          </a:solidFill>
          <a:ln w="2884" cap="flat">
            <a:noFill/>
            <a:prstDash val="solid"/>
            <a:miter/>
          </a:ln>
        </p:spPr>
        <p:txBody>
          <a:bodyPr lIns="0" tIns="0" rIns="0" bIns="0" rtlCol="0" anchor="ctr"/>
          <a:lstStyle/>
          <a:p>
            <a:pPr algn="ctr">
              <a:spcAft>
                <a:spcPts val="600"/>
              </a:spcAft>
            </a:pPr>
            <a:endParaRPr lang="en-AU" sz="1600" err="1">
              <a:solidFill>
                <a:schemeClr val="bg1"/>
              </a:solidFill>
            </a:endParaRPr>
          </a:p>
        </p:txBody>
      </p:sp>
      <p:sp>
        <p:nvSpPr>
          <p:cNvPr id="7" name="Rectangle: Top Corners Rounded 6">
            <a:extLst>
              <a:ext uri="{FF2B5EF4-FFF2-40B4-BE49-F238E27FC236}">
                <a16:creationId xmlns:a16="http://schemas.microsoft.com/office/drawing/2014/main" id="{21803CFA-6B6B-185B-7C12-B9E3855C88C0}"/>
              </a:ext>
            </a:extLst>
          </p:cNvPr>
          <p:cNvSpPr/>
          <p:nvPr/>
        </p:nvSpPr>
        <p:spPr>
          <a:xfrm rot="5400000" flipH="1">
            <a:off x="3028586" y="454007"/>
            <a:ext cx="563012" cy="5058699"/>
          </a:xfrm>
          <a:prstGeom prst="round2SameRect">
            <a:avLst>
              <a:gd name="adj1" fmla="val 50000"/>
              <a:gd name="adj2" fmla="val 0"/>
            </a:avLst>
          </a:prstGeom>
          <a:solidFill>
            <a:srgbClr val="D8E1FF"/>
          </a:solidFill>
          <a:ln w="2884" cap="flat">
            <a:noFill/>
            <a:prstDash val="solid"/>
            <a:miter/>
          </a:ln>
        </p:spPr>
        <p:txBody>
          <a:bodyPr lIns="0" tIns="0" rIns="0" bIns="0" rtlCol="0" anchor="ctr"/>
          <a:lstStyle/>
          <a:p>
            <a:pPr algn="ctr">
              <a:spcAft>
                <a:spcPts val="600"/>
              </a:spcAft>
            </a:pPr>
            <a:endParaRPr lang="en-AU" sz="1600" err="1">
              <a:solidFill>
                <a:schemeClr val="bg1"/>
              </a:solidFill>
            </a:endParaRPr>
          </a:p>
        </p:txBody>
      </p:sp>
      <p:sp>
        <p:nvSpPr>
          <p:cNvPr id="11" name="Rectangle: Top Corners Rounded 10">
            <a:extLst>
              <a:ext uri="{FF2B5EF4-FFF2-40B4-BE49-F238E27FC236}">
                <a16:creationId xmlns:a16="http://schemas.microsoft.com/office/drawing/2014/main" id="{ECBC6784-3D4D-BFDE-AE5F-F1E7A3546A9D}"/>
              </a:ext>
            </a:extLst>
          </p:cNvPr>
          <p:cNvSpPr/>
          <p:nvPr/>
        </p:nvSpPr>
        <p:spPr>
          <a:xfrm rot="5400000" flipH="1">
            <a:off x="3022865" y="-429726"/>
            <a:ext cx="563012" cy="5058699"/>
          </a:xfrm>
          <a:prstGeom prst="round2SameRect">
            <a:avLst>
              <a:gd name="adj1" fmla="val 50000"/>
              <a:gd name="adj2" fmla="val 0"/>
            </a:avLst>
          </a:prstGeom>
          <a:solidFill>
            <a:srgbClr val="D8E1FF"/>
          </a:solidFill>
          <a:ln w="2884" cap="flat">
            <a:noFill/>
            <a:prstDash val="solid"/>
            <a:miter/>
          </a:ln>
        </p:spPr>
        <p:txBody>
          <a:bodyPr lIns="0" tIns="0" rIns="0" bIns="0" rtlCol="0" anchor="ctr"/>
          <a:lstStyle/>
          <a:p>
            <a:pPr algn="ctr">
              <a:spcAft>
                <a:spcPts val="600"/>
              </a:spcAft>
            </a:pPr>
            <a:endParaRPr lang="en-AU" sz="1600" err="1">
              <a:solidFill>
                <a:schemeClr val="bg1"/>
              </a:solidFill>
            </a:endParaRPr>
          </a:p>
        </p:txBody>
      </p:sp>
      <p:pic>
        <p:nvPicPr>
          <p:cNvPr id="17" name="Content Placeholder 7" descr="house money">
            <a:extLst>
              <a:ext uri="{FF2B5EF4-FFF2-40B4-BE49-F238E27FC236}">
                <a16:creationId xmlns:a16="http://schemas.microsoft.com/office/drawing/2014/main" id="{28217C70-F16D-2931-2114-2FCC94F659BD}"/>
              </a:ext>
            </a:extLst>
          </p:cNvPr>
          <p:cNvPicPr>
            <a:picLocks noChangeAspect="1"/>
          </p:cNvPicPr>
          <p:nvPr/>
        </p:nvPicPr>
        <p:blipFill>
          <a:blip r:embed="rId3"/>
          <a:srcRect l="8957" r="31709" b="-1"/>
          <a:stretch>
            <a:fillRect/>
          </a:stretch>
        </p:blipFill>
        <p:spPr>
          <a:xfrm>
            <a:off x="7801801" y="1299241"/>
            <a:ext cx="3873909" cy="4289501"/>
          </a:xfrm>
          <a:prstGeom prst="ellipse">
            <a:avLst/>
          </a:prstGeom>
          <a:ln w="190500" cap="rnd">
            <a:no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
        <p:nvSpPr>
          <p:cNvPr id="18" name="TextBox 17">
            <a:extLst>
              <a:ext uri="{FF2B5EF4-FFF2-40B4-BE49-F238E27FC236}">
                <a16:creationId xmlns:a16="http://schemas.microsoft.com/office/drawing/2014/main" id="{779CCFF8-35A8-E72C-8665-39C859351B40}"/>
              </a:ext>
            </a:extLst>
          </p:cNvPr>
          <p:cNvSpPr txBox="1"/>
          <p:nvPr/>
        </p:nvSpPr>
        <p:spPr>
          <a:xfrm>
            <a:off x="780743" y="1920494"/>
            <a:ext cx="6105832" cy="369332"/>
          </a:xfrm>
          <a:prstGeom prst="rect">
            <a:avLst/>
          </a:prstGeom>
          <a:noFill/>
        </p:spPr>
        <p:txBody>
          <a:bodyPr wrap="square">
            <a:spAutoFit/>
          </a:bodyPr>
          <a:lstStyle/>
          <a:p>
            <a:pPr marL="0" indent="0">
              <a:spcBef>
                <a:spcPts val="2500"/>
              </a:spcBef>
              <a:buFont typeface="Arial" panose="020B0604020202020204" pitchFamily="34" charset="0"/>
              <a:buNone/>
            </a:pPr>
            <a:r>
              <a:rPr lang="en-US" b="1"/>
              <a:t>Housing Cost Challenges</a:t>
            </a:r>
          </a:p>
        </p:txBody>
      </p:sp>
      <p:sp>
        <p:nvSpPr>
          <p:cNvPr id="19" name="TextBox 18">
            <a:extLst>
              <a:ext uri="{FF2B5EF4-FFF2-40B4-BE49-F238E27FC236}">
                <a16:creationId xmlns:a16="http://schemas.microsoft.com/office/drawing/2014/main" id="{863B5921-BA22-51C9-06F7-642BB29E5B71}"/>
              </a:ext>
            </a:extLst>
          </p:cNvPr>
          <p:cNvSpPr txBox="1"/>
          <p:nvPr/>
        </p:nvSpPr>
        <p:spPr>
          <a:xfrm>
            <a:off x="775021" y="2798690"/>
            <a:ext cx="6105832" cy="369332"/>
          </a:xfrm>
          <a:prstGeom prst="rect">
            <a:avLst/>
          </a:prstGeom>
          <a:noFill/>
        </p:spPr>
        <p:txBody>
          <a:bodyPr wrap="square">
            <a:spAutoFit/>
          </a:bodyPr>
          <a:lstStyle/>
          <a:p>
            <a:pPr marL="0" indent="0">
              <a:spcBef>
                <a:spcPts val="2500"/>
              </a:spcBef>
              <a:buFont typeface="Arial" panose="020B0604020202020204" pitchFamily="34" charset="0"/>
              <a:buNone/>
            </a:pPr>
            <a:r>
              <a:rPr lang="en-US" b="1"/>
              <a:t>Targeted Super Contributions</a:t>
            </a:r>
          </a:p>
        </p:txBody>
      </p:sp>
      <p:sp>
        <p:nvSpPr>
          <p:cNvPr id="21" name="TextBox 20">
            <a:extLst>
              <a:ext uri="{FF2B5EF4-FFF2-40B4-BE49-F238E27FC236}">
                <a16:creationId xmlns:a16="http://schemas.microsoft.com/office/drawing/2014/main" id="{AF39275A-BEB1-92A6-EF18-83135BD8CAFC}"/>
              </a:ext>
            </a:extLst>
          </p:cNvPr>
          <p:cNvSpPr txBox="1"/>
          <p:nvPr/>
        </p:nvSpPr>
        <p:spPr>
          <a:xfrm>
            <a:off x="775020" y="3689979"/>
            <a:ext cx="6105832" cy="369332"/>
          </a:xfrm>
          <a:prstGeom prst="rect">
            <a:avLst/>
          </a:prstGeom>
          <a:noFill/>
        </p:spPr>
        <p:txBody>
          <a:bodyPr wrap="square">
            <a:spAutoFit/>
          </a:bodyPr>
          <a:lstStyle/>
          <a:p>
            <a:pPr marL="0" indent="0">
              <a:spcBef>
                <a:spcPts val="2500"/>
              </a:spcBef>
              <a:buFont typeface="Arial" panose="020B0604020202020204" pitchFamily="34" charset="0"/>
              <a:buNone/>
            </a:pPr>
            <a:r>
              <a:rPr lang="en-US" b="1"/>
              <a:t>Policy Governance and Safeguards</a:t>
            </a:r>
          </a:p>
        </p:txBody>
      </p:sp>
      <p:sp>
        <p:nvSpPr>
          <p:cNvPr id="23" name="Rectangle: Top Corners Rounded 22">
            <a:extLst>
              <a:ext uri="{FF2B5EF4-FFF2-40B4-BE49-F238E27FC236}">
                <a16:creationId xmlns:a16="http://schemas.microsoft.com/office/drawing/2014/main" id="{C400ABAA-911B-AB8B-5335-4E51EBF82E6B}"/>
              </a:ext>
            </a:extLst>
          </p:cNvPr>
          <p:cNvSpPr/>
          <p:nvPr/>
        </p:nvSpPr>
        <p:spPr>
          <a:xfrm rot="5400000" flipH="1">
            <a:off x="3022863" y="2215934"/>
            <a:ext cx="563012" cy="5058699"/>
          </a:xfrm>
          <a:prstGeom prst="round2SameRect">
            <a:avLst>
              <a:gd name="adj1" fmla="val 50000"/>
              <a:gd name="adj2" fmla="val 0"/>
            </a:avLst>
          </a:prstGeom>
          <a:solidFill>
            <a:srgbClr val="D8E1FF"/>
          </a:solidFill>
          <a:ln w="2884" cap="flat">
            <a:noFill/>
            <a:prstDash val="solid"/>
            <a:miter/>
          </a:ln>
        </p:spPr>
        <p:txBody>
          <a:bodyPr lIns="0" tIns="0" rIns="0" bIns="0" rtlCol="0" anchor="ctr"/>
          <a:lstStyle/>
          <a:p>
            <a:pPr algn="ctr">
              <a:spcAft>
                <a:spcPts val="600"/>
              </a:spcAft>
            </a:pPr>
            <a:endParaRPr lang="en-AU" sz="1600" err="1">
              <a:solidFill>
                <a:schemeClr val="bg1"/>
              </a:solidFill>
            </a:endParaRPr>
          </a:p>
        </p:txBody>
      </p:sp>
      <p:sp>
        <p:nvSpPr>
          <p:cNvPr id="24" name="TextBox 23">
            <a:extLst>
              <a:ext uri="{FF2B5EF4-FFF2-40B4-BE49-F238E27FC236}">
                <a16:creationId xmlns:a16="http://schemas.microsoft.com/office/drawing/2014/main" id="{A380D47E-61DC-FF8A-A755-25DA7826BCAF}"/>
              </a:ext>
            </a:extLst>
          </p:cNvPr>
          <p:cNvSpPr txBox="1"/>
          <p:nvPr/>
        </p:nvSpPr>
        <p:spPr>
          <a:xfrm>
            <a:off x="775019" y="4568174"/>
            <a:ext cx="6105832" cy="369332"/>
          </a:xfrm>
          <a:prstGeom prst="rect">
            <a:avLst/>
          </a:prstGeom>
          <a:noFill/>
        </p:spPr>
        <p:txBody>
          <a:bodyPr wrap="square">
            <a:spAutoFit/>
          </a:bodyPr>
          <a:lstStyle/>
          <a:p>
            <a:pPr marL="0" indent="0">
              <a:spcBef>
                <a:spcPts val="2500"/>
              </a:spcBef>
              <a:buFont typeface="Arial" panose="020B0604020202020204" pitchFamily="34" charset="0"/>
              <a:buNone/>
            </a:pPr>
            <a:r>
              <a:rPr lang="en-US" b="1"/>
              <a:t>New Housing Supply</a:t>
            </a:r>
          </a:p>
        </p:txBody>
      </p:sp>
    </p:spTree>
    <p:extLst>
      <p:ext uri="{BB962C8B-B14F-4D97-AF65-F5344CB8AC3E}">
        <p14:creationId xmlns:p14="http://schemas.microsoft.com/office/powerpoint/2010/main" val="3509681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F16FE1-22D3-BEC0-29D1-DBF47E479C2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2798349-55BF-519E-8096-E96D67036491}"/>
              </a:ext>
            </a:extLst>
          </p:cNvPr>
          <p:cNvSpPr>
            <a:spLocks noGrp="1"/>
          </p:cNvSpPr>
          <p:nvPr>
            <p:ph type="title"/>
          </p:nvPr>
        </p:nvSpPr>
        <p:spPr>
          <a:xfrm>
            <a:off x="311151" y="273659"/>
            <a:ext cx="11554001" cy="495460"/>
          </a:xfrm>
        </p:spPr>
        <p:txBody>
          <a:bodyPr/>
          <a:lstStyle/>
          <a:p>
            <a:r>
              <a:rPr lang="en-US"/>
              <a:t>Housing via Superannuation</a:t>
            </a:r>
            <a:endParaRPr lang="en-AU"/>
          </a:p>
        </p:txBody>
      </p:sp>
      <p:sp>
        <p:nvSpPr>
          <p:cNvPr id="5" name="TextBox 4">
            <a:extLst>
              <a:ext uri="{FF2B5EF4-FFF2-40B4-BE49-F238E27FC236}">
                <a16:creationId xmlns:a16="http://schemas.microsoft.com/office/drawing/2014/main" id="{83C02306-9DAE-EFBA-A305-7B1FB7544192}"/>
              </a:ext>
            </a:extLst>
          </p:cNvPr>
          <p:cNvSpPr txBox="1"/>
          <p:nvPr/>
        </p:nvSpPr>
        <p:spPr>
          <a:xfrm>
            <a:off x="668215" y="782121"/>
            <a:ext cx="10855569" cy="5293757"/>
          </a:xfrm>
          <a:prstGeom prst="rect">
            <a:avLst/>
          </a:prstGeom>
          <a:noFill/>
        </p:spPr>
        <p:txBody>
          <a:bodyPr wrap="square" rtlCol="0">
            <a:spAutoFit/>
          </a:bodyPr>
          <a:lstStyle/>
          <a:p>
            <a:r>
              <a:rPr lang="en-US" sz="2000" b="1"/>
              <a:t>Policy Details</a:t>
            </a:r>
          </a:p>
          <a:p>
            <a:pPr marL="285750" indent="-285750">
              <a:buFont typeface="Arial" panose="020B0604020202020204" pitchFamily="34" charset="0"/>
              <a:buChar char="•"/>
            </a:pPr>
            <a:r>
              <a:rPr lang="en-US" sz="2000"/>
              <a:t>Additional 17% contribution to the special housing account within superannuation.</a:t>
            </a:r>
          </a:p>
          <a:p>
            <a:pPr marL="285750" indent="-285750">
              <a:buFont typeface="Arial" panose="020B0604020202020204" pitchFamily="34" charset="0"/>
              <a:buChar char="•"/>
            </a:pPr>
            <a:r>
              <a:rPr lang="en-US" sz="2000"/>
              <a:t>Taxed at 15%. </a:t>
            </a:r>
          </a:p>
          <a:p>
            <a:pPr marL="285750" indent="-285750">
              <a:buFont typeface="Arial" panose="020B0604020202020204" pitchFamily="34" charset="0"/>
              <a:buChar char="•"/>
            </a:pPr>
            <a:endParaRPr lang="en-US" sz="2000"/>
          </a:p>
          <a:p>
            <a:r>
              <a:rPr lang="en-US" sz="2000" b="1"/>
              <a:t>Assumptions</a:t>
            </a:r>
          </a:p>
          <a:p>
            <a:pPr marL="285750" indent="-285750">
              <a:buFont typeface="Arial" panose="020B0604020202020204" pitchFamily="34" charset="0"/>
              <a:buChar char="•"/>
            </a:pPr>
            <a:r>
              <a:rPr lang="en-US" sz="2000"/>
              <a:t>Starting house price 908k</a:t>
            </a:r>
          </a:p>
          <a:p>
            <a:pPr marL="285750" indent="-285750">
              <a:buFont typeface="Arial" panose="020B0604020202020204" pitchFamily="34" charset="0"/>
              <a:buChar char="•"/>
            </a:pPr>
            <a:r>
              <a:rPr lang="en-US" sz="2000"/>
              <a:t>House price appreciation 7% pa</a:t>
            </a:r>
          </a:p>
          <a:p>
            <a:pPr marL="285750" indent="-285750">
              <a:buFont typeface="Arial" panose="020B0604020202020204" pitchFamily="34" charset="0"/>
              <a:buChar char="•"/>
            </a:pPr>
            <a:r>
              <a:rPr lang="en-US" sz="2000"/>
              <a:t>Rental cost $650 pw for a couple</a:t>
            </a:r>
          </a:p>
          <a:p>
            <a:pPr marL="285750" indent="-285750">
              <a:buFont typeface="Arial" panose="020B0604020202020204" pitchFamily="34" charset="0"/>
              <a:buChar char="•"/>
            </a:pPr>
            <a:endParaRPr lang="en-US" sz="2000"/>
          </a:p>
          <a:p>
            <a:r>
              <a:rPr lang="en-US" sz="2000" b="1"/>
              <a:t>Modelling Outcome</a:t>
            </a:r>
          </a:p>
          <a:p>
            <a:pPr marL="285750" indent="-285750">
              <a:buFont typeface="Arial" panose="020B0604020202020204" pitchFamily="34" charset="0"/>
              <a:buChar char="•"/>
            </a:pPr>
            <a:r>
              <a:rPr lang="en-US" sz="2000"/>
              <a:t>Housing via superannuation accelerate home ownership by 3 years, from 7 years to 4 years.</a:t>
            </a:r>
          </a:p>
          <a:p>
            <a:pPr marL="285750" indent="-285750">
              <a:buFont typeface="Arial" panose="020B0604020202020204" pitchFamily="34" charset="0"/>
              <a:buChar char="•"/>
            </a:pPr>
            <a:r>
              <a:rPr lang="en-US" sz="2000"/>
              <a:t>It means an average purchase price of 1.20m instead of 1.46m.</a:t>
            </a:r>
          </a:p>
          <a:p>
            <a:pPr marL="285750" indent="-285750">
              <a:buFont typeface="Arial" panose="020B0604020202020204" pitchFamily="34" charset="0"/>
              <a:buChar char="•"/>
            </a:pPr>
            <a:r>
              <a:rPr lang="en-US" sz="2000"/>
              <a:t>Superannuation balance can last 5 years longer in retirement with the housing via superannuation scheme.</a:t>
            </a:r>
          </a:p>
          <a:p>
            <a:pPr marL="285750" indent="-285750">
              <a:buFont typeface="Arial" panose="020B0604020202020204" pitchFamily="34" charset="0"/>
              <a:buChar char="•"/>
            </a:pPr>
            <a:endParaRPr lang="en-US" sz="2000"/>
          </a:p>
          <a:p>
            <a:endParaRPr lang="en-AU"/>
          </a:p>
        </p:txBody>
      </p:sp>
    </p:spTree>
    <p:extLst>
      <p:ext uri="{BB962C8B-B14F-4D97-AF65-F5344CB8AC3E}">
        <p14:creationId xmlns:p14="http://schemas.microsoft.com/office/powerpoint/2010/main" val="36616179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535542-F1D4-1E54-3D46-A5991883F7D1}"/>
              </a:ext>
            </a:extLst>
          </p:cNvPr>
          <p:cNvSpPr>
            <a:spLocks noGrp="1"/>
          </p:cNvSpPr>
          <p:nvPr>
            <p:ph type="title"/>
          </p:nvPr>
        </p:nvSpPr>
        <p:spPr/>
        <p:txBody>
          <a:bodyPr/>
          <a:lstStyle/>
          <a:p>
            <a:r>
              <a:rPr lang="en-US"/>
              <a:t>Contents</a:t>
            </a:r>
          </a:p>
        </p:txBody>
      </p:sp>
      <p:sp>
        <p:nvSpPr>
          <p:cNvPr id="3" name="Content Placeholder 2">
            <a:extLst>
              <a:ext uri="{FF2B5EF4-FFF2-40B4-BE49-F238E27FC236}">
                <a16:creationId xmlns:a16="http://schemas.microsoft.com/office/drawing/2014/main" id="{578EAAE7-0573-D688-E79B-689FE151F744}"/>
              </a:ext>
            </a:extLst>
          </p:cNvPr>
          <p:cNvSpPr>
            <a:spLocks noGrp="1"/>
          </p:cNvSpPr>
          <p:nvPr>
            <p:ph idx="1"/>
          </p:nvPr>
        </p:nvSpPr>
        <p:spPr/>
        <p:txBody>
          <a:bodyPr/>
          <a:lstStyle/>
          <a:p>
            <a:r>
              <a:rPr lang="en-US"/>
              <a:t>Introduction	</a:t>
            </a:r>
          </a:p>
          <a:p>
            <a:r>
              <a:rPr lang="en-US"/>
              <a:t>Comparison between Singapore and Australia	</a:t>
            </a:r>
          </a:p>
          <a:p>
            <a:r>
              <a:rPr lang="en-US"/>
              <a:t>Methodology, Data and Assumptions	</a:t>
            </a:r>
          </a:p>
          <a:p>
            <a:r>
              <a:rPr lang="en-US"/>
              <a:t>Comparison of Results</a:t>
            </a:r>
          </a:p>
          <a:p>
            <a:r>
              <a:rPr lang="en-US"/>
              <a:t>Key Learnings </a:t>
            </a:r>
          </a:p>
          <a:p>
            <a:r>
              <a:rPr lang="en-US"/>
              <a:t>	</a:t>
            </a:r>
          </a:p>
          <a:p>
            <a:r>
              <a:rPr lang="en-US"/>
              <a:t>	</a:t>
            </a:r>
          </a:p>
        </p:txBody>
      </p:sp>
      <p:sp>
        <p:nvSpPr>
          <p:cNvPr id="4" name="Slide Number Placeholder 3">
            <a:extLst>
              <a:ext uri="{FF2B5EF4-FFF2-40B4-BE49-F238E27FC236}">
                <a16:creationId xmlns:a16="http://schemas.microsoft.com/office/drawing/2014/main" id="{7B9E70DC-B905-725D-1D47-F3EF01246C87}"/>
              </a:ext>
            </a:extLst>
          </p:cNvPr>
          <p:cNvSpPr>
            <a:spLocks noGrp="1"/>
          </p:cNvSpPr>
          <p:nvPr>
            <p:ph type="sldNum" sz="quarter" idx="12"/>
          </p:nvPr>
        </p:nvSpPr>
        <p:spPr/>
        <p:txBody>
          <a:bodyPr/>
          <a:lstStyle/>
          <a:p>
            <a:fld id="{741AFF56-1126-4107-9C02-BC0EFBF16431}" type="slidenum">
              <a:rPr lang="en-GB" smtClean="0"/>
              <a:t>2</a:t>
            </a:fld>
            <a:endParaRPr lang="en-GB"/>
          </a:p>
        </p:txBody>
      </p:sp>
      <p:sp>
        <p:nvSpPr>
          <p:cNvPr id="5" name="Footer Placeholder 4">
            <a:extLst>
              <a:ext uri="{FF2B5EF4-FFF2-40B4-BE49-F238E27FC236}">
                <a16:creationId xmlns:a16="http://schemas.microsoft.com/office/drawing/2014/main" id="{F3933ED7-840D-6087-4FE1-1B72F84A90DE}"/>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solidFill>
                  <a:schemeClr val="tx1"/>
                </a:solidFill>
              </a:rPr>
              <a:t>Presented at the 2026 All Actuaries Summit</a:t>
            </a:r>
          </a:p>
        </p:txBody>
      </p:sp>
      <p:pic>
        <p:nvPicPr>
          <p:cNvPr id="6" name="Content Placeholder 4" descr="Female drawing flow chart">
            <a:extLst>
              <a:ext uri="{FF2B5EF4-FFF2-40B4-BE49-F238E27FC236}">
                <a16:creationId xmlns:a16="http://schemas.microsoft.com/office/drawing/2014/main" id="{8BC6DACA-BBF1-00D7-6C47-96FE62B9AE8B}"/>
              </a:ext>
            </a:extLst>
          </p:cNvPr>
          <p:cNvPicPr>
            <a:picLocks noChangeAspect="1"/>
          </p:cNvPicPr>
          <p:nvPr/>
        </p:nvPicPr>
        <p:blipFill>
          <a:blip r:embed="rId2"/>
          <a:srcRect l="12356" r="16721" b="2"/>
          <a:stretch>
            <a:fillRect/>
          </a:stretch>
        </p:blipFill>
        <p:spPr>
          <a:xfrm>
            <a:off x="201561" y="1958288"/>
            <a:ext cx="5132831" cy="4740275"/>
          </a:xfrm>
          <a:prstGeom prst="rect">
            <a:avLst/>
          </a:prstGeom>
        </p:spPr>
      </p:pic>
    </p:spTree>
    <p:extLst>
      <p:ext uri="{BB962C8B-B14F-4D97-AF65-F5344CB8AC3E}">
        <p14:creationId xmlns:p14="http://schemas.microsoft.com/office/powerpoint/2010/main" val="36329004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7BAD5D-83A3-C8C3-945B-9BD138108974}"/>
            </a:ext>
          </a:extLst>
        </p:cNvPr>
        <p:cNvGrpSpPr/>
        <p:nvPr/>
      </p:nvGrpSpPr>
      <p:grpSpPr>
        <a:xfrm>
          <a:off x="0" y="0"/>
          <a:ext cx="0" cy="0"/>
          <a:chOff x="0" y="0"/>
          <a:chExt cx="0" cy="0"/>
        </a:xfrm>
      </p:grpSpPr>
      <p:sp>
        <p:nvSpPr>
          <p:cNvPr id="13" name="Freeform: Shape 12">
            <a:extLst>
              <a:ext uri="{FF2B5EF4-FFF2-40B4-BE49-F238E27FC236}">
                <a16:creationId xmlns:a16="http://schemas.microsoft.com/office/drawing/2014/main" id="{251E12E8-38E5-8BB5-C1B9-DFE0AED79459}"/>
              </a:ext>
            </a:extLst>
          </p:cNvPr>
          <p:cNvSpPr/>
          <p:nvPr/>
        </p:nvSpPr>
        <p:spPr>
          <a:xfrm flipH="1">
            <a:off x="6886576" y="-465"/>
            <a:ext cx="5305424" cy="6858465"/>
          </a:xfrm>
          <a:custGeom>
            <a:avLst/>
            <a:gdLst>
              <a:gd name="connsiteX0" fmla="*/ 0 w 5346701"/>
              <a:gd name="connsiteY0" fmla="*/ 0 h 6846222"/>
              <a:gd name="connsiteX1" fmla="*/ 3734720 w 5346701"/>
              <a:gd name="connsiteY1" fmla="*/ 0 h 6846222"/>
              <a:gd name="connsiteX2" fmla="*/ 3887642 w 5346701"/>
              <a:gd name="connsiteY2" fmla="*/ 132465 h 6846222"/>
              <a:gd name="connsiteX3" fmla="*/ 5346701 w 5346701"/>
              <a:gd name="connsiteY3" fmla="*/ 3429001 h 6846222"/>
              <a:gd name="connsiteX4" fmla="*/ 3887642 w 5346701"/>
              <a:gd name="connsiteY4" fmla="*/ 6725535 h 6846222"/>
              <a:gd name="connsiteX5" fmla="*/ 3748317 w 5346701"/>
              <a:gd name="connsiteY5" fmla="*/ 6846222 h 6846222"/>
              <a:gd name="connsiteX6" fmla="*/ 0 w 5346701"/>
              <a:gd name="connsiteY6" fmla="*/ 6846222 h 684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46701" h="6846222">
                <a:moveTo>
                  <a:pt x="0" y="0"/>
                </a:moveTo>
                <a:lnTo>
                  <a:pt x="3734720" y="0"/>
                </a:lnTo>
                <a:lnTo>
                  <a:pt x="3887642" y="132465"/>
                </a:lnTo>
                <a:cubicBezTo>
                  <a:pt x="4783972" y="947130"/>
                  <a:pt x="5346701" y="2122351"/>
                  <a:pt x="5346701" y="3429001"/>
                </a:cubicBezTo>
                <a:cubicBezTo>
                  <a:pt x="5346701" y="4735650"/>
                  <a:pt x="4783972" y="5910871"/>
                  <a:pt x="3887642" y="6725535"/>
                </a:cubicBezTo>
                <a:lnTo>
                  <a:pt x="3748317" y="6846222"/>
                </a:lnTo>
                <a:lnTo>
                  <a:pt x="0" y="6846222"/>
                </a:lnTo>
                <a:close/>
              </a:path>
            </a:pathLst>
          </a:custGeom>
          <a:solidFill>
            <a:schemeClr val="accent1">
              <a:lumMod val="20000"/>
              <a:lumOff val="80000"/>
            </a:schemeClr>
          </a:solidFill>
          <a:ln w="0" cap="flat">
            <a:noFill/>
            <a:prstDash val="solid"/>
            <a:miter/>
          </a:ln>
        </p:spPr>
        <p:txBody>
          <a:bodyPr rtlCol="0" anchor="ctr"/>
          <a:lstStyle/>
          <a:p>
            <a:endParaRPr lang="en-AU"/>
          </a:p>
        </p:txBody>
      </p:sp>
      <p:sp>
        <p:nvSpPr>
          <p:cNvPr id="4" name="Title 3">
            <a:extLst>
              <a:ext uri="{FF2B5EF4-FFF2-40B4-BE49-F238E27FC236}">
                <a16:creationId xmlns:a16="http://schemas.microsoft.com/office/drawing/2014/main" id="{03488227-48ED-A953-BAE1-A5CC87CA175B}"/>
              </a:ext>
            </a:extLst>
          </p:cNvPr>
          <p:cNvSpPr>
            <a:spLocks noGrp="1"/>
          </p:cNvSpPr>
          <p:nvPr>
            <p:ph type="title"/>
          </p:nvPr>
        </p:nvSpPr>
        <p:spPr>
          <a:xfrm>
            <a:off x="326848" y="288390"/>
            <a:ext cx="8305875" cy="857490"/>
          </a:xfrm>
        </p:spPr>
        <p:txBody>
          <a:bodyPr/>
          <a:lstStyle/>
          <a:p>
            <a:r>
              <a:rPr lang="en-US"/>
              <a:t>What can Australia learn from Singapore?</a:t>
            </a:r>
            <a:endParaRPr lang="en-AU"/>
          </a:p>
        </p:txBody>
      </p:sp>
      <p:sp>
        <p:nvSpPr>
          <p:cNvPr id="9" name="TextBox 8">
            <a:extLst>
              <a:ext uri="{FF2B5EF4-FFF2-40B4-BE49-F238E27FC236}">
                <a16:creationId xmlns:a16="http://schemas.microsoft.com/office/drawing/2014/main" id="{8AC8C106-A2E9-3760-A4B8-66F23ACCAF55}"/>
              </a:ext>
            </a:extLst>
          </p:cNvPr>
          <p:cNvSpPr txBox="1"/>
          <p:nvPr/>
        </p:nvSpPr>
        <p:spPr>
          <a:xfrm>
            <a:off x="1969950" y="1005851"/>
            <a:ext cx="5305424" cy="677108"/>
          </a:xfrm>
          <a:prstGeom prst="rect">
            <a:avLst/>
          </a:prstGeom>
          <a:noFill/>
        </p:spPr>
        <p:txBody>
          <a:bodyPr wrap="square">
            <a:spAutoFit/>
          </a:bodyPr>
          <a:lstStyle/>
          <a:p>
            <a:pPr>
              <a:defRPr sz="1800" b="1"/>
            </a:pPr>
            <a:r>
              <a:rPr lang="en-AU" sz="2400"/>
              <a:t>Lifetime Annuities</a:t>
            </a:r>
            <a:endParaRPr sz="2400"/>
          </a:p>
          <a:p>
            <a:pPr lvl="1">
              <a:defRPr sz="1400"/>
            </a:pPr>
            <a:endParaRPr/>
          </a:p>
        </p:txBody>
      </p:sp>
      <p:sp>
        <p:nvSpPr>
          <p:cNvPr id="2" name="Rectangle: Top Corners Rounded 1">
            <a:extLst>
              <a:ext uri="{FF2B5EF4-FFF2-40B4-BE49-F238E27FC236}">
                <a16:creationId xmlns:a16="http://schemas.microsoft.com/office/drawing/2014/main" id="{908EA5CA-4C14-7132-40A6-4DFE956E340C}"/>
              </a:ext>
            </a:extLst>
          </p:cNvPr>
          <p:cNvSpPr/>
          <p:nvPr/>
        </p:nvSpPr>
        <p:spPr>
          <a:xfrm rot="5400000" flipH="1">
            <a:off x="3022864" y="1337739"/>
            <a:ext cx="563012" cy="5058699"/>
          </a:xfrm>
          <a:prstGeom prst="round2SameRect">
            <a:avLst>
              <a:gd name="adj1" fmla="val 50000"/>
              <a:gd name="adj2" fmla="val 0"/>
            </a:avLst>
          </a:prstGeom>
          <a:solidFill>
            <a:srgbClr val="D8E1FF"/>
          </a:solidFill>
          <a:ln w="2884" cap="flat">
            <a:noFill/>
            <a:prstDash val="solid"/>
            <a:miter/>
          </a:ln>
        </p:spPr>
        <p:txBody>
          <a:bodyPr lIns="0" tIns="0" rIns="0" bIns="0" rtlCol="0" anchor="ctr"/>
          <a:lstStyle/>
          <a:p>
            <a:pPr algn="ctr">
              <a:spcAft>
                <a:spcPts val="600"/>
              </a:spcAft>
            </a:pPr>
            <a:endParaRPr lang="en-AU" sz="1600" err="1">
              <a:solidFill>
                <a:schemeClr val="bg1"/>
              </a:solidFill>
            </a:endParaRPr>
          </a:p>
        </p:txBody>
      </p:sp>
      <p:sp>
        <p:nvSpPr>
          <p:cNvPr id="7" name="Rectangle: Top Corners Rounded 6">
            <a:extLst>
              <a:ext uri="{FF2B5EF4-FFF2-40B4-BE49-F238E27FC236}">
                <a16:creationId xmlns:a16="http://schemas.microsoft.com/office/drawing/2014/main" id="{E3E9794C-4CF3-26C4-8B96-25452350EDC2}"/>
              </a:ext>
            </a:extLst>
          </p:cNvPr>
          <p:cNvSpPr/>
          <p:nvPr/>
        </p:nvSpPr>
        <p:spPr>
          <a:xfrm rot="5400000" flipH="1">
            <a:off x="3028586" y="454007"/>
            <a:ext cx="563012" cy="5058699"/>
          </a:xfrm>
          <a:prstGeom prst="round2SameRect">
            <a:avLst>
              <a:gd name="adj1" fmla="val 50000"/>
              <a:gd name="adj2" fmla="val 0"/>
            </a:avLst>
          </a:prstGeom>
          <a:solidFill>
            <a:srgbClr val="D8E1FF"/>
          </a:solidFill>
          <a:ln w="2884" cap="flat">
            <a:noFill/>
            <a:prstDash val="solid"/>
            <a:miter/>
          </a:ln>
        </p:spPr>
        <p:txBody>
          <a:bodyPr lIns="0" tIns="0" rIns="0" bIns="0" rtlCol="0" anchor="ctr"/>
          <a:lstStyle/>
          <a:p>
            <a:pPr algn="ctr">
              <a:spcAft>
                <a:spcPts val="600"/>
              </a:spcAft>
            </a:pPr>
            <a:endParaRPr lang="en-AU" sz="1600" err="1">
              <a:solidFill>
                <a:schemeClr val="bg1"/>
              </a:solidFill>
            </a:endParaRPr>
          </a:p>
        </p:txBody>
      </p:sp>
      <p:sp>
        <p:nvSpPr>
          <p:cNvPr id="11" name="Rectangle: Top Corners Rounded 10">
            <a:extLst>
              <a:ext uri="{FF2B5EF4-FFF2-40B4-BE49-F238E27FC236}">
                <a16:creationId xmlns:a16="http://schemas.microsoft.com/office/drawing/2014/main" id="{DDE06DE9-3CC3-02D7-449F-60A5865735D8}"/>
              </a:ext>
            </a:extLst>
          </p:cNvPr>
          <p:cNvSpPr/>
          <p:nvPr/>
        </p:nvSpPr>
        <p:spPr>
          <a:xfrm rot="5400000" flipH="1">
            <a:off x="3022865" y="-429726"/>
            <a:ext cx="563012" cy="5058699"/>
          </a:xfrm>
          <a:prstGeom prst="round2SameRect">
            <a:avLst>
              <a:gd name="adj1" fmla="val 50000"/>
              <a:gd name="adj2" fmla="val 0"/>
            </a:avLst>
          </a:prstGeom>
          <a:solidFill>
            <a:srgbClr val="D8E1FF"/>
          </a:solidFill>
          <a:ln w="2884" cap="flat">
            <a:noFill/>
            <a:prstDash val="solid"/>
            <a:miter/>
          </a:ln>
        </p:spPr>
        <p:txBody>
          <a:bodyPr lIns="0" tIns="0" rIns="0" bIns="0" rtlCol="0" anchor="ctr"/>
          <a:lstStyle/>
          <a:p>
            <a:pPr algn="ctr">
              <a:spcAft>
                <a:spcPts val="600"/>
              </a:spcAft>
            </a:pPr>
            <a:endParaRPr lang="en-AU" sz="1600" err="1">
              <a:solidFill>
                <a:schemeClr val="bg1"/>
              </a:solidFill>
            </a:endParaRPr>
          </a:p>
        </p:txBody>
      </p:sp>
      <p:sp>
        <p:nvSpPr>
          <p:cNvPr id="18" name="TextBox 17">
            <a:extLst>
              <a:ext uri="{FF2B5EF4-FFF2-40B4-BE49-F238E27FC236}">
                <a16:creationId xmlns:a16="http://schemas.microsoft.com/office/drawing/2014/main" id="{470B3D9C-1E4E-E5B6-BBAA-BE7E24B9EC81}"/>
              </a:ext>
            </a:extLst>
          </p:cNvPr>
          <p:cNvSpPr txBox="1"/>
          <p:nvPr/>
        </p:nvSpPr>
        <p:spPr>
          <a:xfrm>
            <a:off x="780743" y="1920494"/>
            <a:ext cx="6105832" cy="369332"/>
          </a:xfrm>
          <a:prstGeom prst="rect">
            <a:avLst/>
          </a:prstGeom>
          <a:noFill/>
        </p:spPr>
        <p:txBody>
          <a:bodyPr wrap="square">
            <a:spAutoFit/>
          </a:bodyPr>
          <a:lstStyle/>
          <a:p>
            <a:pPr marL="0" indent="0">
              <a:spcBef>
                <a:spcPts val="2500"/>
              </a:spcBef>
              <a:buFont typeface="Arial" panose="020B0604020202020204" pitchFamily="34" charset="0"/>
              <a:buNone/>
            </a:pPr>
            <a:r>
              <a:rPr lang="en-US" b="1"/>
              <a:t>Longevity Risk Protection</a:t>
            </a:r>
          </a:p>
        </p:txBody>
      </p:sp>
      <p:sp>
        <p:nvSpPr>
          <p:cNvPr id="19" name="TextBox 18">
            <a:extLst>
              <a:ext uri="{FF2B5EF4-FFF2-40B4-BE49-F238E27FC236}">
                <a16:creationId xmlns:a16="http://schemas.microsoft.com/office/drawing/2014/main" id="{7542716C-D297-69EB-EF72-5368AB146AF3}"/>
              </a:ext>
            </a:extLst>
          </p:cNvPr>
          <p:cNvSpPr txBox="1"/>
          <p:nvPr/>
        </p:nvSpPr>
        <p:spPr>
          <a:xfrm>
            <a:off x="775021" y="2798690"/>
            <a:ext cx="6105832" cy="369332"/>
          </a:xfrm>
          <a:prstGeom prst="rect">
            <a:avLst/>
          </a:prstGeom>
          <a:noFill/>
        </p:spPr>
        <p:txBody>
          <a:bodyPr wrap="square">
            <a:spAutoFit/>
          </a:bodyPr>
          <a:lstStyle/>
          <a:p>
            <a:pPr marL="0" indent="0">
              <a:spcBef>
                <a:spcPts val="2500"/>
              </a:spcBef>
              <a:buFont typeface="Arial" panose="020B0604020202020204" pitchFamily="34" charset="0"/>
              <a:buNone/>
            </a:pPr>
            <a:r>
              <a:rPr lang="en-US" b="1"/>
              <a:t>Investment Risk Protection</a:t>
            </a:r>
          </a:p>
        </p:txBody>
      </p:sp>
      <p:sp>
        <p:nvSpPr>
          <p:cNvPr id="21" name="TextBox 20">
            <a:extLst>
              <a:ext uri="{FF2B5EF4-FFF2-40B4-BE49-F238E27FC236}">
                <a16:creationId xmlns:a16="http://schemas.microsoft.com/office/drawing/2014/main" id="{220BF791-214D-F750-CA07-1B62E733BA9F}"/>
              </a:ext>
            </a:extLst>
          </p:cNvPr>
          <p:cNvSpPr txBox="1"/>
          <p:nvPr/>
        </p:nvSpPr>
        <p:spPr>
          <a:xfrm>
            <a:off x="775020" y="3689979"/>
            <a:ext cx="6105832" cy="369332"/>
          </a:xfrm>
          <a:prstGeom prst="rect">
            <a:avLst/>
          </a:prstGeom>
          <a:noFill/>
        </p:spPr>
        <p:txBody>
          <a:bodyPr wrap="square">
            <a:spAutoFit/>
          </a:bodyPr>
          <a:lstStyle/>
          <a:p>
            <a:pPr marL="0" indent="0">
              <a:spcBef>
                <a:spcPts val="2500"/>
              </a:spcBef>
              <a:buFont typeface="Arial" panose="020B0604020202020204" pitchFamily="34" charset="0"/>
              <a:buNone/>
            </a:pPr>
            <a:r>
              <a:rPr lang="en-US" b="1"/>
              <a:t>Age Pension Treatment</a:t>
            </a:r>
          </a:p>
        </p:txBody>
      </p:sp>
      <p:sp>
        <p:nvSpPr>
          <p:cNvPr id="3" name="TextBox 2">
            <a:extLst>
              <a:ext uri="{FF2B5EF4-FFF2-40B4-BE49-F238E27FC236}">
                <a16:creationId xmlns:a16="http://schemas.microsoft.com/office/drawing/2014/main" id="{627CEF4E-3A7C-EDF4-94DB-096B4BA2E6DC}"/>
              </a:ext>
            </a:extLst>
          </p:cNvPr>
          <p:cNvSpPr txBox="1"/>
          <p:nvPr/>
        </p:nvSpPr>
        <p:spPr>
          <a:xfrm>
            <a:off x="51897" y="851962"/>
            <a:ext cx="2689999" cy="830997"/>
          </a:xfrm>
          <a:prstGeom prst="rect">
            <a:avLst/>
          </a:prstGeom>
          <a:noFill/>
        </p:spPr>
        <p:txBody>
          <a:bodyPr wrap="square">
            <a:spAutoFit/>
          </a:bodyPr>
          <a:lstStyle/>
          <a:p>
            <a:pPr algn="ctr">
              <a:defRPr sz="4800"/>
            </a:pPr>
            <a:r>
              <a:t>♾️</a:t>
            </a:r>
          </a:p>
        </p:txBody>
      </p:sp>
      <p:pic>
        <p:nvPicPr>
          <p:cNvPr id="5" name="Content Placeholder 7" descr="An aging concept. An hourglass resting in the hands of a female senior citizen">
            <a:extLst>
              <a:ext uri="{FF2B5EF4-FFF2-40B4-BE49-F238E27FC236}">
                <a16:creationId xmlns:a16="http://schemas.microsoft.com/office/drawing/2014/main" id="{34B63EF5-4BA0-1C9C-9E71-96EF5E41113D}"/>
              </a:ext>
            </a:extLst>
          </p:cNvPr>
          <p:cNvPicPr>
            <a:picLocks noChangeAspect="1"/>
          </p:cNvPicPr>
          <p:nvPr/>
        </p:nvPicPr>
        <p:blipFill>
          <a:blip r:embed="rId3"/>
          <a:srcRect l="4230" r="8486"/>
          <a:stretch>
            <a:fillRect/>
          </a:stretch>
        </p:blipFill>
        <p:spPr>
          <a:xfrm>
            <a:off x="8636752" y="535332"/>
            <a:ext cx="3196492" cy="5486398"/>
          </a:xfrm>
          <a:prstGeom prst="roundRect">
            <a:avLst/>
          </a:prstGeom>
        </p:spPr>
      </p:pic>
    </p:spTree>
    <p:extLst>
      <p:ext uri="{BB962C8B-B14F-4D97-AF65-F5344CB8AC3E}">
        <p14:creationId xmlns:p14="http://schemas.microsoft.com/office/powerpoint/2010/main" val="6159828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EF2A02E1-2E9F-EE4B-79FF-A9C802D1449A}"/>
              </a:ext>
            </a:extLst>
          </p:cNvPr>
          <p:cNvSpPr txBox="1"/>
          <p:nvPr/>
        </p:nvSpPr>
        <p:spPr>
          <a:xfrm>
            <a:off x="8674099" y="0"/>
            <a:ext cx="3822699" cy="6858000"/>
          </a:xfrm>
          <a:prstGeom prst="rect">
            <a:avLst/>
          </a:prstGeom>
          <a:solidFill>
            <a:schemeClr val="accent5">
              <a:lumMod val="20000"/>
              <a:lumOff val="80000"/>
            </a:schemeClr>
          </a:solidFill>
        </p:spPr>
        <p:txBody>
          <a:bodyPr wrap="square" rtlCol="0">
            <a:spAutoFit/>
          </a:bodyPr>
          <a:lstStyle/>
          <a:p>
            <a:endParaRPr lang="en-AU"/>
          </a:p>
        </p:txBody>
      </p:sp>
      <p:graphicFrame>
        <p:nvGraphicFramePr>
          <p:cNvPr id="4" name="Chart 3">
            <a:extLst>
              <a:ext uri="{FF2B5EF4-FFF2-40B4-BE49-F238E27FC236}">
                <a16:creationId xmlns:a16="http://schemas.microsoft.com/office/drawing/2014/main" id="{685D9A33-A937-E973-C473-2EBA8C4A4F68}"/>
              </a:ext>
            </a:extLst>
          </p:cNvPr>
          <p:cNvGraphicFramePr>
            <a:graphicFrameLocks/>
          </p:cNvGraphicFramePr>
          <p:nvPr/>
        </p:nvGraphicFramePr>
        <p:xfrm>
          <a:off x="251756" y="3126653"/>
          <a:ext cx="8181043" cy="3515448"/>
        </p:xfrm>
        <a:graphic>
          <a:graphicData uri="http://schemas.openxmlformats.org/drawingml/2006/chart">
            <c:chart xmlns:c="http://schemas.openxmlformats.org/drawingml/2006/chart" xmlns:r="http://schemas.openxmlformats.org/officeDocument/2006/relationships" r:id="rId3"/>
          </a:graphicData>
        </a:graphic>
      </p:graphicFrame>
      <p:sp>
        <p:nvSpPr>
          <p:cNvPr id="3" name="Title 2">
            <a:extLst>
              <a:ext uri="{FF2B5EF4-FFF2-40B4-BE49-F238E27FC236}">
                <a16:creationId xmlns:a16="http://schemas.microsoft.com/office/drawing/2014/main" id="{A72FDD6F-20AD-2D74-4063-F158708D054B}"/>
              </a:ext>
            </a:extLst>
          </p:cNvPr>
          <p:cNvSpPr>
            <a:spLocks noGrp="1"/>
          </p:cNvSpPr>
          <p:nvPr>
            <p:ph type="title"/>
          </p:nvPr>
        </p:nvSpPr>
        <p:spPr/>
        <p:txBody>
          <a:bodyPr/>
          <a:lstStyle/>
          <a:p>
            <a:r>
              <a:rPr lang="en-US"/>
              <a:t>Lifetime Annuity </a:t>
            </a:r>
            <a:endParaRPr lang="en-AU"/>
          </a:p>
        </p:txBody>
      </p:sp>
      <p:sp>
        <p:nvSpPr>
          <p:cNvPr id="5" name="Slide Number Placeholder 4">
            <a:extLst>
              <a:ext uri="{FF2B5EF4-FFF2-40B4-BE49-F238E27FC236}">
                <a16:creationId xmlns:a16="http://schemas.microsoft.com/office/drawing/2014/main" id="{634EA6DC-77A7-43CB-D1A5-D4E77B1E2E20}"/>
              </a:ext>
            </a:extLst>
          </p:cNvPr>
          <p:cNvSpPr>
            <a:spLocks noGrp="1"/>
          </p:cNvSpPr>
          <p:nvPr>
            <p:ph type="sldNum" sz="quarter" idx="12"/>
          </p:nvPr>
        </p:nvSpPr>
        <p:spPr/>
        <p:txBody>
          <a:bodyPr/>
          <a:lstStyle/>
          <a:p>
            <a:fld id="{741AFF56-1126-4107-9C02-BC0EFBF16431}" type="slidenum">
              <a:rPr lang="en-GB" smtClean="0"/>
              <a:pPr/>
              <a:t>21</a:t>
            </a:fld>
            <a:endParaRPr lang="en-GB"/>
          </a:p>
        </p:txBody>
      </p:sp>
      <p:sp>
        <p:nvSpPr>
          <p:cNvPr id="12" name="TextBox 11">
            <a:extLst>
              <a:ext uri="{FF2B5EF4-FFF2-40B4-BE49-F238E27FC236}">
                <a16:creationId xmlns:a16="http://schemas.microsoft.com/office/drawing/2014/main" id="{77B59F2C-25DB-DE44-0FBD-7C6F4CC5AE6D}"/>
              </a:ext>
            </a:extLst>
          </p:cNvPr>
          <p:cNvSpPr txBox="1"/>
          <p:nvPr/>
        </p:nvSpPr>
        <p:spPr>
          <a:xfrm>
            <a:off x="8674099" y="904606"/>
            <a:ext cx="3822699" cy="1754326"/>
          </a:xfrm>
          <a:prstGeom prst="rect">
            <a:avLst/>
          </a:prstGeom>
          <a:noFill/>
        </p:spPr>
        <p:txBody>
          <a:bodyPr wrap="square">
            <a:spAutoFit/>
          </a:bodyPr>
          <a:lstStyle/>
          <a:p>
            <a:pPr marL="285750" indent="-285750">
              <a:buFont typeface="Arial" panose="020B0604020202020204" pitchFamily="34" charset="0"/>
              <a:buChar char="•"/>
            </a:pPr>
            <a:r>
              <a:rPr lang="en-US"/>
              <a:t>Assumed a 30% annuity allocation at retirement</a:t>
            </a:r>
          </a:p>
          <a:p>
            <a:pPr marL="285750" indent="-285750">
              <a:buFont typeface="Arial" panose="020B0604020202020204" pitchFamily="34" charset="0"/>
              <a:buChar char="•"/>
            </a:pPr>
            <a:endParaRPr lang="en-US"/>
          </a:p>
          <a:p>
            <a:pPr marL="285750" indent="-285750">
              <a:buFont typeface="Arial" panose="020B0604020202020204" pitchFamily="34" charset="0"/>
              <a:buChar char="•"/>
            </a:pPr>
            <a:r>
              <a:rPr lang="en-US"/>
              <a:t>Higher safety net after retirement saving is depleted</a:t>
            </a:r>
          </a:p>
          <a:p>
            <a:endParaRPr lang="en-US"/>
          </a:p>
        </p:txBody>
      </p:sp>
      <p:graphicFrame>
        <p:nvGraphicFramePr>
          <p:cNvPr id="2" name="Chart 1">
            <a:extLst>
              <a:ext uri="{FF2B5EF4-FFF2-40B4-BE49-F238E27FC236}">
                <a16:creationId xmlns:a16="http://schemas.microsoft.com/office/drawing/2014/main" id="{13B4CF42-C84E-6E6B-C4ED-B07B0BCF88A0}"/>
              </a:ext>
            </a:extLst>
          </p:cNvPr>
          <p:cNvGraphicFramePr>
            <a:graphicFrameLocks/>
          </p:cNvGraphicFramePr>
          <p:nvPr/>
        </p:nvGraphicFramePr>
        <p:xfrm>
          <a:off x="251756" y="713885"/>
          <a:ext cx="8181044" cy="2804015"/>
        </p:xfrm>
        <a:graphic>
          <a:graphicData uri="http://schemas.openxmlformats.org/drawingml/2006/chart">
            <c:chart xmlns:c="http://schemas.openxmlformats.org/drawingml/2006/chart" xmlns:r="http://schemas.openxmlformats.org/officeDocument/2006/relationships" r:id="rId4"/>
          </a:graphicData>
        </a:graphic>
      </p:graphicFrame>
      <p:sp>
        <p:nvSpPr>
          <p:cNvPr id="6" name="TextBox 5">
            <a:extLst>
              <a:ext uri="{FF2B5EF4-FFF2-40B4-BE49-F238E27FC236}">
                <a16:creationId xmlns:a16="http://schemas.microsoft.com/office/drawing/2014/main" id="{595B740F-5205-3DCC-1DFC-20A818CF5CD1}"/>
              </a:ext>
            </a:extLst>
          </p:cNvPr>
          <p:cNvSpPr txBox="1"/>
          <p:nvPr/>
        </p:nvSpPr>
        <p:spPr>
          <a:xfrm>
            <a:off x="5882824" y="1135616"/>
            <a:ext cx="1488943" cy="369332"/>
          </a:xfrm>
          <a:prstGeom prst="rect">
            <a:avLst/>
          </a:prstGeom>
          <a:noFill/>
        </p:spPr>
        <p:txBody>
          <a:bodyPr wrap="square" rtlCol="0">
            <a:spAutoFit/>
          </a:bodyPr>
          <a:lstStyle/>
          <a:p>
            <a:r>
              <a:rPr lang="en-US"/>
              <a:t>Australia</a:t>
            </a:r>
            <a:endParaRPr lang="en-AU"/>
          </a:p>
        </p:txBody>
      </p:sp>
      <p:sp>
        <p:nvSpPr>
          <p:cNvPr id="8" name="TextBox 7">
            <a:extLst>
              <a:ext uri="{FF2B5EF4-FFF2-40B4-BE49-F238E27FC236}">
                <a16:creationId xmlns:a16="http://schemas.microsoft.com/office/drawing/2014/main" id="{007764B4-469C-1717-30D5-C74E7C0B994C}"/>
              </a:ext>
            </a:extLst>
          </p:cNvPr>
          <p:cNvSpPr txBox="1"/>
          <p:nvPr/>
        </p:nvSpPr>
        <p:spPr>
          <a:xfrm>
            <a:off x="5882824" y="3748926"/>
            <a:ext cx="2557846" cy="369332"/>
          </a:xfrm>
          <a:prstGeom prst="rect">
            <a:avLst/>
          </a:prstGeom>
          <a:noFill/>
        </p:spPr>
        <p:txBody>
          <a:bodyPr wrap="square" rtlCol="0">
            <a:spAutoFit/>
          </a:bodyPr>
          <a:lstStyle/>
          <a:p>
            <a:r>
              <a:rPr lang="en-US"/>
              <a:t>Australia with annuity</a:t>
            </a:r>
            <a:endParaRPr lang="en-AU"/>
          </a:p>
        </p:txBody>
      </p:sp>
    </p:spTree>
    <p:extLst>
      <p:ext uri="{BB962C8B-B14F-4D97-AF65-F5344CB8AC3E}">
        <p14:creationId xmlns:p14="http://schemas.microsoft.com/office/powerpoint/2010/main" val="13475737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5907CC-D6AD-A24F-F23D-ADA8504B41A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CA5AB9E-3228-9362-89DF-16DEC7D316B2}"/>
              </a:ext>
            </a:extLst>
          </p:cNvPr>
          <p:cNvSpPr>
            <a:spLocks noGrp="1"/>
          </p:cNvSpPr>
          <p:nvPr>
            <p:ph type="title"/>
          </p:nvPr>
        </p:nvSpPr>
        <p:spPr>
          <a:xfrm>
            <a:off x="326849" y="288389"/>
            <a:ext cx="8610674" cy="1232435"/>
          </a:xfrm>
        </p:spPr>
        <p:txBody>
          <a:bodyPr/>
          <a:lstStyle/>
          <a:p>
            <a:r>
              <a:rPr lang="en-US"/>
              <a:t>Probability of Adequacy</a:t>
            </a:r>
            <a:br>
              <a:rPr lang="en-US"/>
            </a:br>
            <a:r>
              <a:rPr lang="en-US"/>
              <a:t>- Lifetime Annuity</a:t>
            </a:r>
            <a:endParaRPr lang="en-AU"/>
          </a:p>
        </p:txBody>
      </p:sp>
      <p:sp>
        <p:nvSpPr>
          <p:cNvPr id="5" name="Slide Number Placeholder 4">
            <a:extLst>
              <a:ext uri="{FF2B5EF4-FFF2-40B4-BE49-F238E27FC236}">
                <a16:creationId xmlns:a16="http://schemas.microsoft.com/office/drawing/2014/main" id="{895074CA-6FD9-FD77-3DF2-FAFC89E90618}"/>
              </a:ext>
            </a:extLst>
          </p:cNvPr>
          <p:cNvSpPr>
            <a:spLocks noGrp="1"/>
          </p:cNvSpPr>
          <p:nvPr>
            <p:ph type="sldNum" sz="quarter" idx="12"/>
          </p:nvPr>
        </p:nvSpPr>
        <p:spPr/>
        <p:txBody>
          <a:bodyPr/>
          <a:lstStyle/>
          <a:p>
            <a:fld id="{741AFF56-1126-4107-9C02-BC0EFBF16431}" type="slidenum">
              <a:rPr lang="en-GB" smtClean="0"/>
              <a:pPr/>
              <a:t>22</a:t>
            </a:fld>
            <a:endParaRPr lang="en-GB"/>
          </a:p>
        </p:txBody>
      </p:sp>
      <p:sp>
        <p:nvSpPr>
          <p:cNvPr id="15" name="Rectangle: Top Corners Rounded 5">
            <a:extLst>
              <a:ext uri="{FF2B5EF4-FFF2-40B4-BE49-F238E27FC236}">
                <a16:creationId xmlns:a16="http://schemas.microsoft.com/office/drawing/2014/main" id="{DB5F32A5-4558-1470-8016-6B7675D6BA6B}"/>
              </a:ext>
            </a:extLst>
          </p:cNvPr>
          <p:cNvSpPr/>
          <p:nvPr/>
        </p:nvSpPr>
        <p:spPr>
          <a:xfrm rot="5400000">
            <a:off x="8612778" y="1166131"/>
            <a:ext cx="2519139" cy="4165600"/>
          </a:xfrm>
          <a:prstGeom prst="round2SameRect">
            <a:avLst>
              <a:gd name="adj1" fmla="val 50000"/>
              <a:gd name="adj2" fmla="val 0"/>
            </a:avLst>
          </a:prstGeom>
          <a:solidFill>
            <a:srgbClr val="91BFE3"/>
          </a:solidFill>
          <a:ln>
            <a:solidFill>
              <a:srgbClr val="91BFE3"/>
            </a:solidFill>
          </a:ln>
        </p:spPr>
        <p:style>
          <a:lnRef idx="2">
            <a:schemeClr val="accent6"/>
          </a:lnRef>
          <a:fillRef idx="1">
            <a:schemeClr val="lt1"/>
          </a:fillRef>
          <a:effectRef idx="0">
            <a:schemeClr val="accent6"/>
          </a:effectRef>
          <a:fontRef idx="minor">
            <a:schemeClr val="dk1"/>
          </a:fontRef>
        </p:style>
        <p:txBody>
          <a:bodyPr lIns="0" tIns="0" rIns="0" bIns="0" rtlCol="0" anchor="ctr"/>
          <a:lstStyle/>
          <a:p>
            <a:pPr marL="0" marR="0" lvl="0" indent="0" algn="ctr" defTabSz="914256" rtl="0" eaLnBrk="1" fontAlgn="auto" latinLnBrk="0" hangingPunct="1">
              <a:lnSpc>
                <a:spcPct val="100000"/>
              </a:lnSpc>
              <a:spcBef>
                <a:spcPts val="0"/>
              </a:spcBef>
              <a:spcAft>
                <a:spcPts val="600"/>
              </a:spcAft>
              <a:buClrTx/>
              <a:buSzTx/>
              <a:buFontTx/>
              <a:buNone/>
              <a:tabLst/>
              <a:defRPr/>
            </a:pPr>
            <a:endParaRPr kumimoji="0" lang="en-AU" sz="1600" b="0" i="0" u="none" strike="noStrike" kern="1200" cap="none" spc="0" normalizeH="0" baseline="0" noProof="0">
              <a:ln>
                <a:noFill/>
              </a:ln>
              <a:solidFill>
                <a:srgbClr val="FFFFFF"/>
              </a:solidFill>
              <a:effectLst/>
              <a:uLnTx/>
              <a:uFillTx/>
              <a:latin typeface="Zurich Sans Light"/>
              <a:ea typeface="+mn-ea"/>
              <a:cs typeface="+mn-cs"/>
            </a:endParaRPr>
          </a:p>
        </p:txBody>
      </p:sp>
      <p:sp>
        <p:nvSpPr>
          <p:cNvPr id="16" name="TextBox 15">
            <a:extLst>
              <a:ext uri="{FF2B5EF4-FFF2-40B4-BE49-F238E27FC236}">
                <a16:creationId xmlns:a16="http://schemas.microsoft.com/office/drawing/2014/main" id="{EC996D7C-1C7F-68E2-C786-D29FDC2E5D76}"/>
              </a:ext>
            </a:extLst>
          </p:cNvPr>
          <p:cNvSpPr txBox="1"/>
          <p:nvPr/>
        </p:nvSpPr>
        <p:spPr>
          <a:xfrm>
            <a:off x="7993852" y="2464101"/>
            <a:ext cx="3756989" cy="1569660"/>
          </a:xfrm>
          <a:prstGeom prst="rect">
            <a:avLst/>
          </a:prstGeom>
          <a:noFill/>
        </p:spPr>
        <p:txBody>
          <a:bodyPr wrap="square" rtlCol="0">
            <a:spAutoFit/>
          </a:bodyPr>
          <a:lstStyle/>
          <a:p>
            <a:r>
              <a:rPr lang="en-US" sz="2400"/>
              <a:t>Lifetime annuity improves the probability of adequacy, particularly at advanced ages. </a:t>
            </a:r>
          </a:p>
        </p:txBody>
      </p:sp>
      <p:graphicFrame>
        <p:nvGraphicFramePr>
          <p:cNvPr id="4" name="Chart 3">
            <a:extLst>
              <a:ext uri="{FF2B5EF4-FFF2-40B4-BE49-F238E27FC236}">
                <a16:creationId xmlns:a16="http://schemas.microsoft.com/office/drawing/2014/main" id="{0ED5E0C9-D928-D48A-7119-182411DF9B95}"/>
              </a:ext>
            </a:extLst>
          </p:cNvPr>
          <p:cNvGraphicFramePr>
            <a:graphicFrameLocks/>
          </p:cNvGraphicFramePr>
          <p:nvPr>
            <p:extLst>
              <p:ext uri="{D42A27DB-BD31-4B8C-83A1-F6EECF244321}">
                <p14:modId xmlns:p14="http://schemas.microsoft.com/office/powerpoint/2010/main" val="710713868"/>
              </p:ext>
            </p:extLst>
          </p:nvPr>
        </p:nvGraphicFramePr>
        <p:xfrm>
          <a:off x="554002" y="976576"/>
          <a:ext cx="7097293" cy="503645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0567950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5EF3BE3-3711-9580-5383-4E3CA3D84484}"/>
              </a:ext>
            </a:extLst>
          </p:cNvPr>
          <p:cNvSpPr>
            <a:spLocks noGrp="1"/>
          </p:cNvSpPr>
          <p:nvPr>
            <p:ph type="title"/>
          </p:nvPr>
        </p:nvSpPr>
        <p:spPr>
          <a:xfrm>
            <a:off x="326848" y="288389"/>
            <a:ext cx="8245651" cy="1232435"/>
          </a:xfrm>
        </p:spPr>
        <p:txBody>
          <a:bodyPr/>
          <a:lstStyle/>
          <a:p>
            <a:r>
              <a:rPr lang="en-US"/>
              <a:t>Learnings from Singapore and Australia </a:t>
            </a:r>
            <a:endParaRPr lang="en-AU"/>
          </a:p>
        </p:txBody>
      </p:sp>
      <p:sp>
        <p:nvSpPr>
          <p:cNvPr id="5" name="Slide Number Placeholder 4">
            <a:extLst>
              <a:ext uri="{FF2B5EF4-FFF2-40B4-BE49-F238E27FC236}">
                <a16:creationId xmlns:a16="http://schemas.microsoft.com/office/drawing/2014/main" id="{D97010FA-70CA-03C0-33F9-F0D03AF9C586}"/>
              </a:ext>
            </a:extLst>
          </p:cNvPr>
          <p:cNvSpPr>
            <a:spLocks noGrp="1"/>
          </p:cNvSpPr>
          <p:nvPr>
            <p:ph type="sldNum" sz="quarter" idx="12"/>
          </p:nvPr>
        </p:nvSpPr>
        <p:spPr/>
        <p:txBody>
          <a:bodyPr/>
          <a:lstStyle/>
          <a:p>
            <a:fld id="{741AFF56-1126-4107-9C02-BC0EFBF16431}" type="slidenum">
              <a:rPr lang="en-GB" smtClean="0"/>
              <a:pPr/>
              <a:t>23</a:t>
            </a:fld>
            <a:endParaRPr lang="en-GB"/>
          </a:p>
        </p:txBody>
      </p:sp>
      <p:pic>
        <p:nvPicPr>
          <p:cNvPr id="2" name="Content Placeholder 4" descr="Wooden seesaw with plus and minus sign.">
            <a:extLst>
              <a:ext uri="{FF2B5EF4-FFF2-40B4-BE49-F238E27FC236}">
                <a16:creationId xmlns:a16="http://schemas.microsoft.com/office/drawing/2014/main" id="{42CFE192-3953-3BA3-F9DC-33F886EE21EF}"/>
              </a:ext>
            </a:extLst>
          </p:cNvPr>
          <p:cNvPicPr>
            <a:picLocks noChangeAspect="1"/>
          </p:cNvPicPr>
          <p:nvPr/>
        </p:nvPicPr>
        <p:blipFill>
          <a:blip r:embed="rId3"/>
          <a:stretch>
            <a:fillRect/>
          </a:stretch>
        </p:blipFill>
        <p:spPr>
          <a:xfrm>
            <a:off x="470855" y="1031359"/>
            <a:ext cx="5129845" cy="4656929"/>
          </a:xfrm>
          <a:prstGeom prst="rect">
            <a:avLst/>
          </a:prstGeom>
        </p:spPr>
      </p:pic>
      <p:sp>
        <p:nvSpPr>
          <p:cNvPr id="7" name="TextBox 6">
            <a:extLst>
              <a:ext uri="{FF2B5EF4-FFF2-40B4-BE49-F238E27FC236}">
                <a16:creationId xmlns:a16="http://schemas.microsoft.com/office/drawing/2014/main" id="{AFBDBC7D-68F1-8803-3560-621555EDE7A9}"/>
              </a:ext>
            </a:extLst>
          </p:cNvPr>
          <p:cNvSpPr txBox="1"/>
          <p:nvPr/>
        </p:nvSpPr>
        <p:spPr>
          <a:xfrm>
            <a:off x="5953125" y="1520824"/>
            <a:ext cx="5930899" cy="3416320"/>
          </a:xfrm>
          <a:prstGeom prst="rect">
            <a:avLst/>
          </a:prstGeom>
          <a:noFill/>
        </p:spPr>
        <p:txBody>
          <a:bodyPr wrap="square">
            <a:spAutoFit/>
          </a:bodyPr>
          <a:lstStyle/>
          <a:p>
            <a:pPr marL="285750" indent="-285750">
              <a:buFont typeface="Arial" panose="020B0604020202020204" pitchFamily="34" charset="0"/>
              <a:buChar char="•"/>
            </a:pPr>
            <a:r>
              <a:rPr lang="en-US" sz="2400"/>
              <a:t>Trade-off Between Adequacy and Stability</a:t>
            </a:r>
          </a:p>
          <a:p>
            <a:pPr marL="285750" indent="-285750">
              <a:buFont typeface="Arial" panose="020B0604020202020204" pitchFamily="34" charset="0"/>
              <a:buChar char="•"/>
            </a:pPr>
            <a:endParaRPr lang="en-US" sz="2400"/>
          </a:p>
          <a:p>
            <a:pPr marL="285750" indent="-285750">
              <a:buFont typeface="Arial" panose="020B0604020202020204" pitchFamily="34" charset="0"/>
              <a:buChar char="•"/>
            </a:pPr>
            <a:r>
              <a:rPr lang="en-US" sz="2400"/>
              <a:t>Investment Strategy </a:t>
            </a:r>
          </a:p>
          <a:p>
            <a:pPr marL="285750" indent="-285750">
              <a:buFont typeface="Arial" panose="020B0604020202020204" pitchFamily="34" charset="0"/>
              <a:buChar char="•"/>
            </a:pPr>
            <a:endParaRPr lang="en-US" sz="2400"/>
          </a:p>
          <a:p>
            <a:pPr marL="285750" indent="-285750">
              <a:buFont typeface="Arial" panose="020B0604020202020204" pitchFamily="34" charset="0"/>
              <a:buChar char="•"/>
            </a:pPr>
            <a:r>
              <a:rPr lang="en-US" sz="2400"/>
              <a:t>Compulsory Savings Importance</a:t>
            </a:r>
          </a:p>
          <a:p>
            <a:pPr marL="285750" indent="-285750">
              <a:buFont typeface="Arial" panose="020B0604020202020204" pitchFamily="34" charset="0"/>
              <a:buChar char="•"/>
            </a:pPr>
            <a:endParaRPr lang="en-US" sz="2400"/>
          </a:p>
          <a:p>
            <a:pPr marL="285750" indent="-285750">
              <a:buFont typeface="Arial" panose="020B0604020202020204" pitchFamily="34" charset="0"/>
              <a:buChar char="•"/>
            </a:pPr>
            <a:r>
              <a:rPr lang="en-US" sz="2400"/>
              <a:t>Housing’s Role in Security</a:t>
            </a:r>
          </a:p>
          <a:p>
            <a:pPr marL="285750" indent="-285750">
              <a:buFont typeface="Arial" panose="020B0604020202020204" pitchFamily="34" charset="0"/>
              <a:buChar char="•"/>
            </a:pPr>
            <a:endParaRPr lang="en-US" sz="2400"/>
          </a:p>
          <a:p>
            <a:pPr marL="285750" indent="-285750">
              <a:buFont typeface="Arial" panose="020B0604020202020204" pitchFamily="34" charset="0"/>
              <a:buChar char="•"/>
            </a:pPr>
            <a:r>
              <a:rPr lang="en-US" sz="2400"/>
              <a:t>Managing Longevity Risk</a:t>
            </a:r>
          </a:p>
        </p:txBody>
      </p:sp>
    </p:spTree>
    <p:extLst>
      <p:ext uri="{BB962C8B-B14F-4D97-AF65-F5344CB8AC3E}">
        <p14:creationId xmlns:p14="http://schemas.microsoft.com/office/powerpoint/2010/main" val="24137901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1A496-4C39-2B00-0D43-49A224521298}"/>
              </a:ext>
            </a:extLst>
          </p:cNvPr>
          <p:cNvSpPr>
            <a:spLocks noGrp="1"/>
          </p:cNvSpPr>
          <p:nvPr>
            <p:ph type="ctrTitle"/>
          </p:nvPr>
        </p:nvSpPr>
        <p:spPr>
          <a:xfrm>
            <a:off x="1187165" y="2255643"/>
            <a:ext cx="6571317" cy="780120"/>
          </a:xfrm>
        </p:spPr>
        <p:txBody>
          <a:bodyPr/>
          <a:lstStyle/>
          <a:p>
            <a:r>
              <a:rPr lang="en-US"/>
              <a:t>Thank you</a:t>
            </a:r>
          </a:p>
        </p:txBody>
      </p:sp>
      <p:sp>
        <p:nvSpPr>
          <p:cNvPr id="3" name="Subtitle 2">
            <a:extLst>
              <a:ext uri="{FF2B5EF4-FFF2-40B4-BE49-F238E27FC236}">
                <a16:creationId xmlns:a16="http://schemas.microsoft.com/office/drawing/2014/main" id="{40216AD9-8DFE-D1F2-E19F-6CC337BFA40C}"/>
              </a:ext>
            </a:extLst>
          </p:cNvPr>
          <p:cNvSpPr>
            <a:spLocks noGrp="1"/>
          </p:cNvSpPr>
          <p:nvPr>
            <p:ph type="subTitle" idx="1"/>
          </p:nvPr>
        </p:nvSpPr>
        <p:spPr>
          <a:xfrm>
            <a:off x="1364965" y="3429000"/>
            <a:ext cx="6566752" cy="1598604"/>
          </a:xfrm>
        </p:spPr>
        <p:txBody>
          <a:bodyPr/>
          <a:lstStyle/>
          <a:p>
            <a:r>
              <a:rPr lang="en-US" sz="7200"/>
              <a:t>Q &amp; A </a:t>
            </a:r>
          </a:p>
        </p:txBody>
      </p:sp>
      <p:sp>
        <p:nvSpPr>
          <p:cNvPr id="4" name="Footer Placeholder 4">
            <a:extLst>
              <a:ext uri="{FF2B5EF4-FFF2-40B4-BE49-F238E27FC236}">
                <a16:creationId xmlns:a16="http://schemas.microsoft.com/office/drawing/2014/main" id="{18378F98-3ADB-4368-F405-BE3EFC9CF42A}"/>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24519095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F28804-1553-EFB6-F16A-BF4AF1449C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EDE353-D373-8A09-1AC6-04A9E9ABD4E6}"/>
              </a:ext>
            </a:extLst>
          </p:cNvPr>
          <p:cNvSpPr>
            <a:spLocks noGrp="1"/>
          </p:cNvSpPr>
          <p:nvPr>
            <p:ph type="title"/>
          </p:nvPr>
        </p:nvSpPr>
        <p:spPr/>
        <p:txBody>
          <a:bodyPr/>
          <a:lstStyle/>
          <a:p>
            <a:r>
              <a:rPr lang="en-US"/>
              <a:t>Introduction</a:t>
            </a:r>
          </a:p>
        </p:txBody>
      </p:sp>
      <p:sp>
        <p:nvSpPr>
          <p:cNvPr id="4" name="Slide Number Placeholder 3">
            <a:extLst>
              <a:ext uri="{FF2B5EF4-FFF2-40B4-BE49-F238E27FC236}">
                <a16:creationId xmlns:a16="http://schemas.microsoft.com/office/drawing/2014/main" id="{977212B5-46AE-851D-FDE8-3184A9BD20AF}"/>
              </a:ext>
            </a:extLst>
          </p:cNvPr>
          <p:cNvSpPr>
            <a:spLocks noGrp="1"/>
          </p:cNvSpPr>
          <p:nvPr>
            <p:ph type="sldNum" sz="quarter" idx="12"/>
          </p:nvPr>
        </p:nvSpPr>
        <p:spPr/>
        <p:txBody>
          <a:bodyPr/>
          <a:lstStyle/>
          <a:p>
            <a:fld id="{741AFF56-1126-4107-9C02-BC0EFBF16431}" type="slidenum">
              <a:rPr lang="en-GB" smtClean="0"/>
              <a:t>3</a:t>
            </a:fld>
            <a:endParaRPr lang="en-GB"/>
          </a:p>
        </p:txBody>
      </p:sp>
      <p:sp>
        <p:nvSpPr>
          <p:cNvPr id="5" name="Footer Placeholder 4">
            <a:extLst>
              <a:ext uri="{FF2B5EF4-FFF2-40B4-BE49-F238E27FC236}">
                <a16:creationId xmlns:a16="http://schemas.microsoft.com/office/drawing/2014/main" id="{A975B3CD-0BB7-DCBC-3C2C-0E10CAD1A70F}"/>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solidFill>
                  <a:schemeClr val="tx1"/>
                </a:solidFill>
              </a:rPr>
              <a:t>Presented at the 2026 All Actuaries Summit</a:t>
            </a:r>
          </a:p>
        </p:txBody>
      </p:sp>
      <p:sp>
        <p:nvSpPr>
          <p:cNvPr id="9" name="Rectangle: Top Corners Rounded 5">
            <a:extLst>
              <a:ext uri="{FF2B5EF4-FFF2-40B4-BE49-F238E27FC236}">
                <a16:creationId xmlns:a16="http://schemas.microsoft.com/office/drawing/2014/main" id="{4CB40463-3C28-0E72-73C7-15FD7FB9D5BD}"/>
              </a:ext>
            </a:extLst>
          </p:cNvPr>
          <p:cNvSpPr/>
          <p:nvPr/>
        </p:nvSpPr>
        <p:spPr>
          <a:xfrm rot="5400000">
            <a:off x="2975127" y="-1000457"/>
            <a:ext cx="1016070" cy="5541998"/>
          </a:xfrm>
          <a:prstGeom prst="round2SameRect">
            <a:avLst>
              <a:gd name="adj1" fmla="val 50000"/>
              <a:gd name="adj2" fmla="val 0"/>
            </a:avLst>
          </a:prstGeom>
          <a:solidFill>
            <a:schemeClr val="accent3">
              <a:lumMod val="20000"/>
              <a:lumOff val="80000"/>
            </a:schemeClr>
          </a:solidFill>
          <a:ln>
            <a:solidFill>
              <a:srgbClr val="91BFE3"/>
            </a:solidFill>
          </a:ln>
        </p:spPr>
        <p:style>
          <a:lnRef idx="2">
            <a:schemeClr val="accent6"/>
          </a:lnRef>
          <a:fillRef idx="1">
            <a:schemeClr val="lt1"/>
          </a:fillRef>
          <a:effectRef idx="0">
            <a:schemeClr val="accent6"/>
          </a:effectRef>
          <a:fontRef idx="minor">
            <a:schemeClr val="dk1"/>
          </a:fontRef>
        </p:style>
        <p:txBody>
          <a:bodyPr lIns="0" tIns="0" rIns="0" bIns="0" rtlCol="0" anchor="ctr"/>
          <a:lstStyle/>
          <a:p>
            <a:pPr marL="0" marR="0" lvl="0" indent="0" algn="ctr" defTabSz="914256" rtl="0" eaLnBrk="1" fontAlgn="auto" latinLnBrk="0" hangingPunct="1">
              <a:lnSpc>
                <a:spcPct val="100000"/>
              </a:lnSpc>
              <a:spcBef>
                <a:spcPts val="0"/>
              </a:spcBef>
              <a:spcAft>
                <a:spcPts val="600"/>
              </a:spcAft>
              <a:buClrTx/>
              <a:buSzTx/>
              <a:buFontTx/>
              <a:buNone/>
              <a:tabLst/>
              <a:defRPr/>
            </a:pPr>
            <a:endParaRPr kumimoji="0" lang="en-AU" sz="1600" b="0" i="0" u="none" strike="noStrike" kern="1200" cap="none" spc="0" normalizeH="0" baseline="0" noProof="0">
              <a:ln>
                <a:noFill/>
              </a:ln>
              <a:solidFill>
                <a:srgbClr val="FFFFFF"/>
              </a:solidFill>
              <a:effectLst/>
              <a:uLnTx/>
              <a:uFillTx/>
              <a:latin typeface="Zurich Sans Light"/>
              <a:ea typeface="+mn-ea"/>
              <a:cs typeface="+mn-cs"/>
            </a:endParaRPr>
          </a:p>
        </p:txBody>
      </p:sp>
      <p:sp>
        <p:nvSpPr>
          <p:cNvPr id="10" name="TextBox 9">
            <a:extLst>
              <a:ext uri="{FF2B5EF4-FFF2-40B4-BE49-F238E27FC236}">
                <a16:creationId xmlns:a16="http://schemas.microsoft.com/office/drawing/2014/main" id="{6DD96305-E9EB-FFA6-206B-5EFF44D9D908}"/>
              </a:ext>
            </a:extLst>
          </p:cNvPr>
          <p:cNvSpPr txBox="1"/>
          <p:nvPr/>
        </p:nvSpPr>
        <p:spPr>
          <a:xfrm>
            <a:off x="1081128" y="1447581"/>
            <a:ext cx="5285984" cy="830997"/>
          </a:xfrm>
          <a:prstGeom prst="rect">
            <a:avLst/>
          </a:prstGeom>
          <a:noFill/>
        </p:spPr>
        <p:txBody>
          <a:bodyPr wrap="square" rtlCol="0">
            <a:spAutoFit/>
          </a:bodyPr>
          <a:lstStyle/>
          <a:p>
            <a:r>
              <a:rPr lang="en-US" sz="2400" b="1"/>
              <a:t>2 out of 3 Australians are concern</a:t>
            </a:r>
          </a:p>
          <a:p>
            <a:endParaRPr lang="en-AU" sz="2400"/>
          </a:p>
        </p:txBody>
      </p:sp>
      <p:sp>
        <p:nvSpPr>
          <p:cNvPr id="11" name="Rectangle: Top Corners Rounded 5">
            <a:extLst>
              <a:ext uri="{FF2B5EF4-FFF2-40B4-BE49-F238E27FC236}">
                <a16:creationId xmlns:a16="http://schemas.microsoft.com/office/drawing/2014/main" id="{AA06FC98-6076-1AF0-5461-52C34A9F8308}"/>
              </a:ext>
            </a:extLst>
          </p:cNvPr>
          <p:cNvSpPr/>
          <p:nvPr/>
        </p:nvSpPr>
        <p:spPr>
          <a:xfrm rot="5400000">
            <a:off x="2975127" y="525945"/>
            <a:ext cx="1016070" cy="5541998"/>
          </a:xfrm>
          <a:prstGeom prst="round2SameRect">
            <a:avLst>
              <a:gd name="adj1" fmla="val 50000"/>
              <a:gd name="adj2" fmla="val 0"/>
            </a:avLst>
          </a:prstGeom>
          <a:solidFill>
            <a:schemeClr val="accent3">
              <a:lumMod val="20000"/>
              <a:lumOff val="80000"/>
            </a:schemeClr>
          </a:solidFill>
          <a:ln>
            <a:solidFill>
              <a:srgbClr val="91BFE3"/>
            </a:solidFill>
          </a:ln>
        </p:spPr>
        <p:style>
          <a:lnRef idx="2">
            <a:schemeClr val="accent6"/>
          </a:lnRef>
          <a:fillRef idx="1">
            <a:schemeClr val="lt1"/>
          </a:fillRef>
          <a:effectRef idx="0">
            <a:schemeClr val="accent6"/>
          </a:effectRef>
          <a:fontRef idx="minor">
            <a:schemeClr val="dk1"/>
          </a:fontRef>
        </p:style>
        <p:txBody>
          <a:bodyPr lIns="0" tIns="0" rIns="0" bIns="0" rtlCol="0" anchor="ctr"/>
          <a:lstStyle/>
          <a:p>
            <a:pPr marL="0" marR="0" lvl="0" indent="0" algn="ctr" defTabSz="914256" rtl="0" eaLnBrk="1" fontAlgn="auto" latinLnBrk="0" hangingPunct="1">
              <a:lnSpc>
                <a:spcPct val="100000"/>
              </a:lnSpc>
              <a:spcBef>
                <a:spcPts val="0"/>
              </a:spcBef>
              <a:spcAft>
                <a:spcPts val="600"/>
              </a:spcAft>
              <a:buClrTx/>
              <a:buSzTx/>
              <a:buFontTx/>
              <a:buNone/>
              <a:tabLst/>
              <a:defRPr/>
            </a:pPr>
            <a:endParaRPr kumimoji="0" lang="en-AU" sz="1600" b="0" i="0" u="none" strike="noStrike" kern="1200" cap="none" spc="0" normalizeH="0" baseline="0" noProof="0">
              <a:ln>
                <a:noFill/>
              </a:ln>
              <a:solidFill>
                <a:srgbClr val="FFFFFF"/>
              </a:solidFill>
              <a:effectLst/>
              <a:uLnTx/>
              <a:uFillTx/>
              <a:latin typeface="Zurich Sans Light"/>
              <a:ea typeface="+mn-ea"/>
              <a:cs typeface="+mn-cs"/>
            </a:endParaRPr>
          </a:p>
        </p:txBody>
      </p:sp>
      <p:sp>
        <p:nvSpPr>
          <p:cNvPr id="12" name="TextBox 11">
            <a:extLst>
              <a:ext uri="{FF2B5EF4-FFF2-40B4-BE49-F238E27FC236}">
                <a16:creationId xmlns:a16="http://schemas.microsoft.com/office/drawing/2014/main" id="{C4E87406-3C41-1DE2-AB0A-F5F10E1A1BE9}"/>
              </a:ext>
            </a:extLst>
          </p:cNvPr>
          <p:cNvSpPr txBox="1"/>
          <p:nvPr/>
        </p:nvSpPr>
        <p:spPr>
          <a:xfrm>
            <a:off x="1104839" y="3102002"/>
            <a:ext cx="4431082" cy="840230"/>
          </a:xfrm>
          <a:prstGeom prst="rect">
            <a:avLst/>
          </a:prstGeom>
          <a:noFill/>
        </p:spPr>
        <p:txBody>
          <a:bodyPr wrap="square" rtlCol="0">
            <a:spAutoFit/>
          </a:bodyPr>
          <a:lstStyle/>
          <a:p>
            <a:pPr>
              <a:lnSpc>
                <a:spcPct val="90000"/>
              </a:lnSpc>
              <a:spcBef>
                <a:spcPts val="2500"/>
              </a:spcBef>
              <a:spcAft>
                <a:spcPts val="600"/>
              </a:spcAft>
            </a:pPr>
            <a:r>
              <a:rPr lang="en-US" sz="2400" b="1"/>
              <a:t>Why Singapore?</a:t>
            </a:r>
          </a:p>
          <a:p>
            <a:endParaRPr lang="en-AU" sz="2200"/>
          </a:p>
        </p:txBody>
      </p:sp>
      <p:sp>
        <p:nvSpPr>
          <p:cNvPr id="13" name="Rectangle: Top Corners Rounded 5">
            <a:extLst>
              <a:ext uri="{FF2B5EF4-FFF2-40B4-BE49-F238E27FC236}">
                <a16:creationId xmlns:a16="http://schemas.microsoft.com/office/drawing/2014/main" id="{F08EDC22-F5CD-D4AC-26F8-37B0731A9F54}"/>
              </a:ext>
            </a:extLst>
          </p:cNvPr>
          <p:cNvSpPr/>
          <p:nvPr/>
        </p:nvSpPr>
        <p:spPr>
          <a:xfrm rot="5400000">
            <a:off x="2975127" y="2247831"/>
            <a:ext cx="1016070" cy="5541998"/>
          </a:xfrm>
          <a:prstGeom prst="round2SameRect">
            <a:avLst>
              <a:gd name="adj1" fmla="val 50000"/>
              <a:gd name="adj2" fmla="val 0"/>
            </a:avLst>
          </a:prstGeom>
          <a:solidFill>
            <a:schemeClr val="accent3">
              <a:lumMod val="20000"/>
              <a:lumOff val="80000"/>
            </a:schemeClr>
          </a:solidFill>
          <a:ln>
            <a:solidFill>
              <a:srgbClr val="91BFE3"/>
            </a:solidFill>
          </a:ln>
        </p:spPr>
        <p:style>
          <a:lnRef idx="2">
            <a:schemeClr val="accent6"/>
          </a:lnRef>
          <a:fillRef idx="1">
            <a:schemeClr val="lt1"/>
          </a:fillRef>
          <a:effectRef idx="0">
            <a:schemeClr val="accent6"/>
          </a:effectRef>
          <a:fontRef idx="minor">
            <a:schemeClr val="dk1"/>
          </a:fontRef>
        </p:style>
        <p:txBody>
          <a:bodyPr lIns="0" tIns="0" rIns="0" bIns="0" rtlCol="0" anchor="ctr"/>
          <a:lstStyle/>
          <a:p>
            <a:pPr marL="0" marR="0" lvl="0" indent="0" algn="ctr" defTabSz="914256" rtl="0" eaLnBrk="1" fontAlgn="auto" latinLnBrk="0" hangingPunct="1">
              <a:lnSpc>
                <a:spcPct val="100000"/>
              </a:lnSpc>
              <a:spcBef>
                <a:spcPts val="0"/>
              </a:spcBef>
              <a:spcAft>
                <a:spcPts val="600"/>
              </a:spcAft>
              <a:buClrTx/>
              <a:buSzTx/>
              <a:buFontTx/>
              <a:buNone/>
              <a:tabLst/>
              <a:defRPr/>
            </a:pPr>
            <a:endParaRPr kumimoji="0" lang="en-AU" sz="1600" b="0" i="0" u="none" strike="noStrike" kern="1200" cap="none" spc="0" normalizeH="0" baseline="0" noProof="0">
              <a:ln>
                <a:noFill/>
              </a:ln>
              <a:solidFill>
                <a:srgbClr val="FFFFFF"/>
              </a:solidFill>
              <a:effectLst/>
              <a:uLnTx/>
              <a:uFillTx/>
              <a:latin typeface="Zurich Sans Light"/>
              <a:ea typeface="+mn-ea"/>
              <a:cs typeface="+mn-cs"/>
            </a:endParaRPr>
          </a:p>
        </p:txBody>
      </p:sp>
      <p:sp>
        <p:nvSpPr>
          <p:cNvPr id="14" name="TextBox 13">
            <a:extLst>
              <a:ext uri="{FF2B5EF4-FFF2-40B4-BE49-F238E27FC236}">
                <a16:creationId xmlns:a16="http://schemas.microsoft.com/office/drawing/2014/main" id="{AB938AC2-8BF0-17D0-79D8-BD1FDA17EB88}"/>
              </a:ext>
            </a:extLst>
          </p:cNvPr>
          <p:cNvSpPr txBox="1"/>
          <p:nvPr/>
        </p:nvSpPr>
        <p:spPr>
          <a:xfrm>
            <a:off x="1104839" y="4755263"/>
            <a:ext cx="4431082" cy="840230"/>
          </a:xfrm>
          <a:prstGeom prst="rect">
            <a:avLst/>
          </a:prstGeom>
          <a:noFill/>
        </p:spPr>
        <p:txBody>
          <a:bodyPr wrap="square" rtlCol="0">
            <a:spAutoFit/>
          </a:bodyPr>
          <a:lstStyle/>
          <a:p>
            <a:pPr>
              <a:lnSpc>
                <a:spcPct val="90000"/>
              </a:lnSpc>
              <a:spcBef>
                <a:spcPts val="2500"/>
              </a:spcBef>
              <a:spcAft>
                <a:spcPts val="600"/>
              </a:spcAft>
            </a:pPr>
            <a:r>
              <a:rPr lang="en-US" sz="2400" b="1"/>
              <a:t>What are we trying to achieve?</a:t>
            </a:r>
          </a:p>
          <a:p>
            <a:endParaRPr lang="en-AU" sz="2200"/>
          </a:p>
        </p:txBody>
      </p:sp>
      <p:pic>
        <p:nvPicPr>
          <p:cNvPr id="15" name="Content Placeholder 4" descr="Saving for retirement concept.  U.S. dollar bills and coins. ">
            <a:extLst>
              <a:ext uri="{FF2B5EF4-FFF2-40B4-BE49-F238E27FC236}">
                <a16:creationId xmlns:a16="http://schemas.microsoft.com/office/drawing/2014/main" id="{AC05C3BD-1B86-2462-DB98-9BBC991BEAEC}"/>
              </a:ext>
            </a:extLst>
          </p:cNvPr>
          <p:cNvPicPr>
            <a:picLocks noChangeAspect="1"/>
          </p:cNvPicPr>
          <p:nvPr/>
        </p:nvPicPr>
        <p:blipFill>
          <a:blip r:embed="rId3"/>
          <a:srcRect l="28458" r="37218" b="-1"/>
          <a:stretch>
            <a:fillRect/>
          </a:stretch>
        </p:blipFill>
        <p:spPr>
          <a:xfrm>
            <a:off x="8665559" y="10"/>
            <a:ext cx="3526439" cy="6857990"/>
          </a:xfrm>
          <a:prstGeom prst="rect">
            <a:avLst/>
          </a:prstGeom>
        </p:spPr>
      </p:pic>
    </p:spTree>
    <p:extLst>
      <p:ext uri="{BB962C8B-B14F-4D97-AF65-F5344CB8AC3E}">
        <p14:creationId xmlns:p14="http://schemas.microsoft.com/office/powerpoint/2010/main" val="425885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500"/>
                                        <p:tgtEl>
                                          <p:spTgt spid="13"/>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fade">
                                      <p:cBhvr>
                                        <p:cTn id="2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P spid="11" grpId="0" animBg="1"/>
      <p:bldP spid="12" grpId="0"/>
      <p:bldP spid="13" grpId="0" animBg="1"/>
      <p:bldP spid="1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AF2DDA-0994-0ECA-E402-96A21DB5BB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4423FF-03F3-CEDC-B245-16F6A70794FA}"/>
              </a:ext>
            </a:extLst>
          </p:cNvPr>
          <p:cNvSpPr>
            <a:spLocks noGrp="1"/>
          </p:cNvSpPr>
          <p:nvPr>
            <p:ph type="ctrTitle"/>
          </p:nvPr>
        </p:nvSpPr>
        <p:spPr/>
        <p:txBody>
          <a:bodyPr/>
          <a:lstStyle/>
          <a:p>
            <a:r>
              <a:rPr lang="en-US">
                <a:solidFill>
                  <a:schemeClr val="tx1"/>
                </a:solidFill>
              </a:rPr>
              <a:t>Singapore vs Australia</a:t>
            </a:r>
          </a:p>
        </p:txBody>
      </p:sp>
      <p:sp>
        <p:nvSpPr>
          <p:cNvPr id="3" name="Text Placeholder 2">
            <a:extLst>
              <a:ext uri="{FF2B5EF4-FFF2-40B4-BE49-F238E27FC236}">
                <a16:creationId xmlns:a16="http://schemas.microsoft.com/office/drawing/2014/main" id="{AB0496E9-36D8-801C-0E81-94969228E604}"/>
              </a:ext>
            </a:extLst>
          </p:cNvPr>
          <p:cNvSpPr>
            <a:spLocks noGrp="1"/>
          </p:cNvSpPr>
          <p:nvPr>
            <p:ph type="subTitle" idx="1"/>
          </p:nvPr>
        </p:nvSpPr>
        <p:spPr/>
        <p:txBody>
          <a:bodyPr/>
          <a:lstStyle/>
          <a:p>
            <a:r>
              <a:rPr lang="en-US">
                <a:solidFill>
                  <a:schemeClr val="tx1"/>
                </a:solidFill>
              </a:rPr>
              <a:t>01</a:t>
            </a:r>
          </a:p>
        </p:txBody>
      </p:sp>
      <p:sp>
        <p:nvSpPr>
          <p:cNvPr id="4" name="Footer Placeholder 4">
            <a:extLst>
              <a:ext uri="{FF2B5EF4-FFF2-40B4-BE49-F238E27FC236}">
                <a16:creationId xmlns:a16="http://schemas.microsoft.com/office/drawing/2014/main" id="{A9083C4D-CA1F-8009-C9F2-9D710F651A3B}"/>
              </a:ext>
            </a:extLst>
          </p:cNvPr>
          <p:cNvSpPr>
            <a:spLocks noGrp="1"/>
          </p:cNvSpPr>
          <p:nvPr>
            <p:ph type="ftr" sz="quarter" idx="3"/>
          </p:nvPr>
        </p:nvSpPr>
        <p:spPr>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11129246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5148BFA3-D34D-E24E-1BD8-075628AA8594}"/>
              </a:ext>
            </a:extLst>
          </p:cNvPr>
          <p:cNvSpPr>
            <a:spLocks noGrp="1"/>
          </p:cNvSpPr>
          <p:nvPr>
            <p:ph type="title"/>
          </p:nvPr>
        </p:nvSpPr>
        <p:spPr>
          <a:xfrm>
            <a:off x="326848" y="288390"/>
            <a:ext cx="11554001" cy="567016"/>
          </a:xfrm>
        </p:spPr>
        <p:txBody>
          <a:bodyPr/>
          <a:lstStyle/>
          <a:p>
            <a:r>
              <a:rPr lang="en-US"/>
              <a:t>Singapore CPF vs Australia Superannuation </a:t>
            </a:r>
            <a:endParaRPr lang="en-AU"/>
          </a:p>
        </p:txBody>
      </p:sp>
      <p:graphicFrame>
        <p:nvGraphicFramePr>
          <p:cNvPr id="4" name="Table 3">
            <a:extLst>
              <a:ext uri="{FF2B5EF4-FFF2-40B4-BE49-F238E27FC236}">
                <a16:creationId xmlns:a16="http://schemas.microsoft.com/office/drawing/2014/main" id="{C8D26139-D6F7-295F-B8DF-18A52B1792A2}"/>
              </a:ext>
            </a:extLst>
          </p:cNvPr>
          <p:cNvGraphicFramePr>
            <a:graphicFrameLocks noGrp="1"/>
          </p:cNvGraphicFramePr>
          <p:nvPr>
            <p:extLst>
              <p:ext uri="{D42A27DB-BD31-4B8C-83A1-F6EECF244321}">
                <p14:modId xmlns:p14="http://schemas.microsoft.com/office/powerpoint/2010/main" val="2760898817"/>
              </p:ext>
            </p:extLst>
          </p:nvPr>
        </p:nvGraphicFramePr>
        <p:xfrm>
          <a:off x="241732" y="735789"/>
          <a:ext cx="11724231" cy="6021420"/>
        </p:xfrm>
        <a:graphic>
          <a:graphicData uri="http://schemas.openxmlformats.org/drawingml/2006/table">
            <a:tbl>
              <a:tblPr firstRow="1" bandRow="1">
                <a:tableStyleId>{5C22544A-7EE6-4342-B048-85BDC9FD1C3A}</a:tableStyleId>
              </a:tblPr>
              <a:tblGrid>
                <a:gridCol w="3908077">
                  <a:extLst>
                    <a:ext uri="{9D8B030D-6E8A-4147-A177-3AD203B41FA5}">
                      <a16:colId xmlns:a16="http://schemas.microsoft.com/office/drawing/2014/main" val="4178587035"/>
                    </a:ext>
                  </a:extLst>
                </a:gridCol>
                <a:gridCol w="3908077">
                  <a:extLst>
                    <a:ext uri="{9D8B030D-6E8A-4147-A177-3AD203B41FA5}">
                      <a16:colId xmlns:a16="http://schemas.microsoft.com/office/drawing/2014/main" val="131393941"/>
                    </a:ext>
                  </a:extLst>
                </a:gridCol>
                <a:gridCol w="3908077">
                  <a:extLst>
                    <a:ext uri="{9D8B030D-6E8A-4147-A177-3AD203B41FA5}">
                      <a16:colId xmlns:a16="http://schemas.microsoft.com/office/drawing/2014/main" val="3826220954"/>
                    </a:ext>
                  </a:extLst>
                </a:gridCol>
              </a:tblGrid>
              <a:tr h="324549">
                <a:tc>
                  <a:txBody>
                    <a:bodyPr/>
                    <a:lstStyle/>
                    <a:p>
                      <a:endParaRPr lang="en-AU"/>
                    </a:p>
                  </a:txBody>
                  <a:tcPr/>
                </a:tc>
                <a:tc>
                  <a:txBody>
                    <a:bodyPr/>
                    <a:lstStyle/>
                    <a:p>
                      <a:r>
                        <a:rPr lang="en-US"/>
                        <a:t>Australia</a:t>
                      </a:r>
                      <a:endParaRPr lang="en-AU"/>
                    </a:p>
                  </a:txBody>
                  <a:tcPr/>
                </a:tc>
                <a:tc>
                  <a:txBody>
                    <a:bodyPr/>
                    <a:lstStyle/>
                    <a:p>
                      <a:r>
                        <a:rPr lang="en-US"/>
                        <a:t>Singapore</a:t>
                      </a:r>
                      <a:endParaRPr lang="en-AU"/>
                    </a:p>
                  </a:txBody>
                  <a:tcPr/>
                </a:tc>
                <a:extLst>
                  <a:ext uri="{0D108BD9-81ED-4DB2-BD59-A6C34878D82A}">
                    <a16:rowId xmlns:a16="http://schemas.microsoft.com/office/drawing/2014/main" val="4240270910"/>
                  </a:ext>
                </a:extLst>
              </a:tr>
              <a:tr h="577374">
                <a:tc>
                  <a:txBody>
                    <a:bodyPr/>
                    <a:lstStyle/>
                    <a:p>
                      <a:r>
                        <a:rPr lang="en-US" b="1"/>
                        <a:t>System Design</a:t>
                      </a:r>
                      <a:endParaRPr lang="en-AU" b="1"/>
                    </a:p>
                  </a:txBody>
                  <a:tcPr/>
                </a:tc>
                <a:tc>
                  <a:txBody>
                    <a:bodyPr/>
                    <a:lstStyle/>
                    <a:p>
                      <a:pPr marL="285750" indent="-285750">
                        <a:buFont typeface="Arial" panose="020B0604020202020204" pitchFamily="34" charset="0"/>
                        <a:buChar char="•"/>
                      </a:pPr>
                      <a:r>
                        <a:rPr lang="en-AU"/>
                        <a:t>Decentralised</a:t>
                      </a:r>
                    </a:p>
                    <a:p>
                      <a:pPr marL="285750" indent="-285750">
                        <a:buFont typeface="Arial" panose="020B0604020202020204" pitchFamily="34" charset="0"/>
                        <a:buChar char="•"/>
                      </a:pPr>
                      <a:r>
                        <a:rPr lang="en-AU"/>
                        <a:t>Individual investment control</a:t>
                      </a:r>
                    </a:p>
                  </a:txBody>
                  <a:tcPr/>
                </a:tc>
                <a:tc>
                  <a:txBody>
                    <a:bodyPr/>
                    <a:lstStyle/>
                    <a:p>
                      <a:pPr marL="285750" indent="-285750" algn="l" defTabSz="914400" rtl="0" eaLnBrk="1" latinLnBrk="0" hangingPunct="1">
                        <a:buFont typeface="Arial" panose="020B0604020202020204" pitchFamily="34" charset="0"/>
                        <a:buChar char="•"/>
                      </a:pPr>
                      <a:r>
                        <a:rPr lang="en-AU" sz="1800" kern="1200" noProof="0">
                          <a:solidFill>
                            <a:schemeClr val="dk1"/>
                          </a:solidFill>
                          <a:latin typeface="+mn-lt"/>
                          <a:ea typeface="+mn-ea"/>
                          <a:cs typeface="+mn-cs"/>
                        </a:rPr>
                        <a:t>Centralised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Government-managed</a:t>
                      </a:r>
                      <a:endParaRPr lang="en-AU"/>
                    </a:p>
                  </a:txBody>
                  <a:tcPr/>
                </a:tc>
                <a:extLst>
                  <a:ext uri="{0D108BD9-81ED-4DB2-BD59-A6C34878D82A}">
                    <a16:rowId xmlns:a16="http://schemas.microsoft.com/office/drawing/2014/main" val="2467268597"/>
                  </a:ext>
                </a:extLst>
              </a:tr>
              <a:tr h="388115">
                <a:tc>
                  <a:txBody>
                    <a:bodyPr/>
                    <a:lstStyle/>
                    <a:p>
                      <a:r>
                        <a:rPr lang="en-US" b="1"/>
                        <a:t>Provider</a:t>
                      </a:r>
                      <a:endParaRPr lang="en-AU" b="1"/>
                    </a:p>
                  </a:txBody>
                  <a:tcPr/>
                </a:tc>
                <a:tc>
                  <a:txBody>
                    <a:bodyPr/>
                    <a:lstStyle/>
                    <a:p>
                      <a:pPr marL="285750" indent="-285750">
                        <a:buFont typeface="Arial" panose="020B0604020202020204" pitchFamily="34" charset="0"/>
                        <a:buChar char="•"/>
                      </a:pPr>
                      <a:r>
                        <a:rPr lang="en-US"/>
                        <a:t>Superannuation Fund</a:t>
                      </a:r>
                      <a:endParaRPr lang="en-AU"/>
                    </a:p>
                  </a:txBody>
                  <a:tcPr/>
                </a:tc>
                <a:tc>
                  <a:txBody>
                    <a:bodyPr/>
                    <a:lstStyle/>
                    <a:p>
                      <a:pPr marL="285750" lvl="0" indent="-285750" algn="l" defTabSz="914400" rtl="0" eaLnBrk="1" latinLnBrk="0" hangingPunct="1">
                        <a:buFont typeface="Arial" panose="020B0604020202020204" pitchFamily="34" charset="0"/>
                        <a:buChar char="•"/>
                      </a:pPr>
                      <a:r>
                        <a:rPr lang="en-US" sz="1800" kern="1200" noProof="0">
                          <a:solidFill>
                            <a:schemeClr val="dk1"/>
                          </a:solidFill>
                          <a:latin typeface="+mn-lt"/>
                          <a:ea typeface="+mn-ea"/>
                          <a:cs typeface="+mn-cs"/>
                        </a:rPr>
                        <a:t>Central Provident Fund (CPF)</a:t>
                      </a:r>
                    </a:p>
                  </a:txBody>
                  <a:tcPr/>
                </a:tc>
                <a:extLst>
                  <a:ext uri="{0D108BD9-81ED-4DB2-BD59-A6C34878D82A}">
                    <a16:rowId xmlns:a16="http://schemas.microsoft.com/office/drawing/2014/main" val="2098578050"/>
                  </a:ext>
                </a:extLst>
              </a:tr>
              <a:tr h="1054784">
                <a:tc>
                  <a:txBody>
                    <a:bodyPr/>
                    <a:lstStyle/>
                    <a:p>
                      <a:r>
                        <a:rPr lang="en-US" b="1"/>
                        <a:t>Account Structure</a:t>
                      </a:r>
                      <a:endParaRPr lang="en-AU" b="1"/>
                    </a:p>
                  </a:txBody>
                  <a:tcPr/>
                </a:tc>
                <a:tc>
                  <a:txBody>
                    <a:bodyPr/>
                    <a:lstStyle/>
                    <a:p>
                      <a:pPr marL="285750" indent="-285750">
                        <a:buFont typeface="Arial" panose="020B0604020202020204" pitchFamily="34" charset="0"/>
                        <a:buChar char="•"/>
                      </a:pPr>
                      <a:r>
                        <a:rPr lang="en-US"/>
                        <a:t>Single Account</a:t>
                      </a:r>
                      <a:endParaRPr lang="en-AU"/>
                    </a:p>
                  </a:txBody>
                  <a:tcPr/>
                </a:tc>
                <a:tc>
                  <a:txBody>
                    <a:bodyPr/>
                    <a:lstStyle/>
                    <a:p>
                      <a:pPr marL="285750" lvl="0" indent="-285750" algn="l" defTabSz="914400" rtl="0" eaLnBrk="1" latinLnBrk="0" hangingPunct="1">
                        <a:buFont typeface="Arial" panose="020B0604020202020204" pitchFamily="34" charset="0"/>
                        <a:buChar char="•"/>
                      </a:pPr>
                      <a:r>
                        <a:rPr lang="en-US" sz="1800" kern="1200" noProof="0">
                          <a:solidFill>
                            <a:schemeClr val="dk1"/>
                          </a:solidFill>
                          <a:latin typeface="+mn-lt"/>
                          <a:ea typeface="+mn-ea"/>
                          <a:cs typeface="+mn-cs"/>
                        </a:rPr>
                        <a:t>Multi Account</a:t>
                      </a:r>
                    </a:p>
                    <a:p>
                      <a:pPr marL="742950" lvl="1" indent="-285750" algn="l" defTabSz="914400" rtl="0" eaLnBrk="1" latinLnBrk="0" hangingPunct="1">
                        <a:buFont typeface="Arial" panose="020B0604020202020204" pitchFamily="34" charset="0"/>
                        <a:buChar char="•"/>
                      </a:pPr>
                      <a:r>
                        <a:rPr lang="en-US" sz="1800" kern="1200" noProof="0">
                          <a:solidFill>
                            <a:schemeClr val="dk1"/>
                          </a:solidFill>
                          <a:latin typeface="+mn-lt"/>
                          <a:ea typeface="+mn-ea"/>
                          <a:cs typeface="+mn-cs"/>
                        </a:rPr>
                        <a:t>OA (Ordinary)</a:t>
                      </a:r>
                    </a:p>
                    <a:p>
                      <a:pPr marL="742950" lvl="1" indent="-285750" algn="l" defTabSz="914400" rtl="0" eaLnBrk="1" latinLnBrk="0" hangingPunct="1">
                        <a:buFont typeface="Arial" panose="020B0604020202020204" pitchFamily="34" charset="0"/>
                        <a:buChar char="•"/>
                      </a:pPr>
                      <a:r>
                        <a:rPr lang="en-US" sz="1800" kern="1200" noProof="0">
                          <a:solidFill>
                            <a:schemeClr val="dk1"/>
                          </a:solidFill>
                          <a:latin typeface="+mn-lt"/>
                          <a:ea typeface="+mn-ea"/>
                          <a:cs typeface="+mn-cs"/>
                        </a:rPr>
                        <a:t>MA (</a:t>
                      </a:r>
                      <a:r>
                        <a:rPr lang="en-US" sz="1800" kern="1200" noProof="0" err="1">
                          <a:solidFill>
                            <a:schemeClr val="dk1"/>
                          </a:solidFill>
                          <a:latin typeface="+mn-lt"/>
                          <a:ea typeface="+mn-ea"/>
                          <a:cs typeface="+mn-cs"/>
                        </a:rPr>
                        <a:t>MediSave</a:t>
                      </a:r>
                      <a:r>
                        <a:rPr lang="en-US" sz="1800" kern="1200" noProof="0">
                          <a:solidFill>
                            <a:schemeClr val="dk1"/>
                          </a:solidFill>
                          <a:latin typeface="+mn-lt"/>
                          <a:ea typeface="+mn-ea"/>
                          <a:cs typeface="+mn-cs"/>
                        </a:rPr>
                        <a:t>)</a:t>
                      </a:r>
                    </a:p>
                    <a:p>
                      <a:pPr marL="742950" lvl="1" indent="-285750" algn="l" defTabSz="914400" rtl="0" eaLnBrk="1" latinLnBrk="0" hangingPunct="1">
                        <a:buFont typeface="Arial" panose="020B0604020202020204" pitchFamily="34" charset="0"/>
                        <a:buChar char="•"/>
                      </a:pPr>
                      <a:r>
                        <a:rPr lang="en-US" sz="1800" kern="1200" noProof="0">
                          <a:solidFill>
                            <a:schemeClr val="dk1"/>
                          </a:solidFill>
                          <a:latin typeface="+mn-lt"/>
                          <a:ea typeface="+mn-ea"/>
                          <a:cs typeface="+mn-cs"/>
                        </a:rPr>
                        <a:t>SA/RA (Special/Retirement)</a:t>
                      </a:r>
                    </a:p>
                  </a:txBody>
                  <a:tcPr/>
                </a:tc>
                <a:extLst>
                  <a:ext uri="{0D108BD9-81ED-4DB2-BD59-A6C34878D82A}">
                    <a16:rowId xmlns:a16="http://schemas.microsoft.com/office/drawing/2014/main" val="672464794"/>
                  </a:ext>
                </a:extLst>
              </a:tr>
              <a:tr h="567960">
                <a:tc>
                  <a:txBody>
                    <a:bodyPr/>
                    <a:lstStyle/>
                    <a:p>
                      <a:r>
                        <a:rPr lang="en-US" b="1"/>
                        <a:t>Housing Usage</a:t>
                      </a:r>
                      <a:endParaRPr lang="en-AU" b="1"/>
                    </a:p>
                  </a:txBody>
                  <a:tcPr/>
                </a:tc>
                <a:tc>
                  <a:txBody>
                    <a:bodyPr/>
                    <a:lstStyle/>
                    <a:p>
                      <a:pPr marL="285750" indent="-285750">
                        <a:buFont typeface="Arial" panose="020B0604020202020204" pitchFamily="34" charset="0"/>
                        <a:buChar char="•"/>
                      </a:pPr>
                      <a:r>
                        <a:rPr lang="en-US"/>
                        <a:t>Limited</a:t>
                      </a:r>
                      <a:endParaRPr lang="en-AU"/>
                    </a:p>
                  </a:txBody>
                  <a:tcPr/>
                </a:tc>
                <a:tc>
                  <a:txBody>
                    <a:bodyPr/>
                    <a:lstStyle/>
                    <a:p>
                      <a:pPr marL="285750" lvl="0" indent="-285750" algn="l" defTabSz="914400" rtl="0" eaLnBrk="1" latinLnBrk="0" hangingPunct="1">
                        <a:buFont typeface="Arial" panose="020B0604020202020204" pitchFamily="34" charset="0"/>
                        <a:buChar char="•"/>
                      </a:pPr>
                      <a:r>
                        <a:rPr lang="en-US" sz="1800" kern="1200" noProof="0">
                          <a:solidFill>
                            <a:schemeClr val="dk1"/>
                          </a:solidFill>
                          <a:latin typeface="+mn-lt"/>
                          <a:ea typeface="+mn-ea"/>
                          <a:cs typeface="+mn-cs"/>
                        </a:rPr>
                        <a:t>HDB Flat purchase</a:t>
                      </a:r>
                    </a:p>
                    <a:p>
                      <a:pPr marL="285750" lvl="0" indent="-285750" algn="l" defTabSz="914400" rtl="0" eaLnBrk="1" latinLnBrk="0" hangingPunct="1">
                        <a:buFont typeface="Arial" panose="020B0604020202020204" pitchFamily="34" charset="0"/>
                        <a:buChar char="•"/>
                      </a:pPr>
                      <a:r>
                        <a:rPr lang="en-US" sz="1800" kern="1200" noProof="0">
                          <a:solidFill>
                            <a:schemeClr val="dk1"/>
                          </a:solidFill>
                          <a:latin typeface="+mn-lt"/>
                          <a:ea typeface="+mn-ea"/>
                          <a:cs typeface="+mn-cs"/>
                        </a:rPr>
                        <a:t>Mortgage servicing</a:t>
                      </a:r>
                    </a:p>
                  </a:txBody>
                  <a:tcPr/>
                </a:tc>
                <a:extLst>
                  <a:ext uri="{0D108BD9-81ED-4DB2-BD59-A6C34878D82A}">
                    <a16:rowId xmlns:a16="http://schemas.microsoft.com/office/drawing/2014/main" val="1253117390"/>
                  </a:ext>
                </a:extLst>
              </a:tr>
              <a:tr h="675103">
                <a:tc>
                  <a:txBody>
                    <a:bodyPr/>
                    <a:lstStyle/>
                    <a:p>
                      <a:r>
                        <a:rPr lang="en-US" b="1"/>
                        <a:t>Contribution Structure</a:t>
                      </a:r>
                      <a:endParaRPr lang="en-AU" b="1"/>
                    </a:p>
                  </a:txBody>
                  <a:tcPr/>
                </a:tc>
                <a:tc>
                  <a:txBody>
                    <a:bodyPr/>
                    <a:lstStyle/>
                    <a:p>
                      <a:pPr marL="285750" indent="-285750">
                        <a:buFont typeface="Arial" panose="020B0604020202020204" pitchFamily="34" charset="0"/>
                        <a:buChar char="•"/>
                      </a:pPr>
                      <a:r>
                        <a:rPr lang="en-US"/>
                        <a:t>Default 12% with voluntary top up</a:t>
                      </a:r>
                      <a:endParaRPr lang="en-AU"/>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Mandatory combined up to 37%</a:t>
                      </a:r>
                      <a:endParaRPr lang="en-AU"/>
                    </a:p>
                  </a:txBody>
                  <a:tcPr/>
                </a:tc>
                <a:extLst>
                  <a:ext uri="{0D108BD9-81ED-4DB2-BD59-A6C34878D82A}">
                    <a16:rowId xmlns:a16="http://schemas.microsoft.com/office/drawing/2014/main" val="1615767649"/>
                  </a:ext>
                </a:extLst>
              </a:tr>
              <a:tr h="811372">
                <a:tc>
                  <a:txBody>
                    <a:bodyPr/>
                    <a:lstStyle/>
                    <a:p>
                      <a:r>
                        <a:rPr lang="en-US" b="1"/>
                        <a:t>Investment Approaches</a:t>
                      </a:r>
                      <a:endParaRPr lang="en-AU" b="1"/>
                    </a:p>
                  </a:txBody>
                  <a:tcPr/>
                </a:tc>
                <a:tc>
                  <a:txBody>
                    <a:bodyPr/>
                    <a:lstStyle/>
                    <a:p>
                      <a:pPr marL="285750" indent="-285750">
                        <a:buFont typeface="Arial" panose="020B0604020202020204" pitchFamily="34" charset="0"/>
                        <a:buChar char="•"/>
                      </a:pPr>
                      <a:r>
                        <a:rPr lang="en-US"/>
                        <a:t>Market linked investment -potential growth with volatility </a:t>
                      </a:r>
                      <a:endParaRPr lang="en-AU"/>
                    </a:p>
                  </a:txBody>
                  <a:tcPr/>
                </a:tc>
                <a:tc>
                  <a:txBody>
                    <a:bodyPr/>
                    <a:lstStyle/>
                    <a:p>
                      <a:pPr marL="285750" indent="-285750">
                        <a:buFont typeface="Arial" panose="020B0604020202020204" pitchFamily="34" charset="0"/>
                        <a:buChar char="•"/>
                      </a:pPr>
                      <a:r>
                        <a:rPr lang="en-US"/>
                        <a:t>Limited individual control</a:t>
                      </a:r>
                    </a:p>
                    <a:p>
                      <a:pPr marL="285750" indent="-285750">
                        <a:buFont typeface="Arial" panose="020B0604020202020204" pitchFamily="34" charset="0"/>
                        <a:buChar char="•"/>
                      </a:pPr>
                      <a:r>
                        <a:rPr lang="en-US"/>
                        <a:t>Government guaranteed interest –stability </a:t>
                      </a:r>
                      <a:endParaRPr lang="en-AU"/>
                    </a:p>
                  </a:txBody>
                  <a:tcPr/>
                </a:tc>
                <a:extLst>
                  <a:ext uri="{0D108BD9-81ED-4DB2-BD59-A6C34878D82A}">
                    <a16:rowId xmlns:a16="http://schemas.microsoft.com/office/drawing/2014/main" val="2475159167"/>
                  </a:ext>
                </a:extLst>
              </a:tr>
              <a:tr h="569082">
                <a:tc>
                  <a:txBody>
                    <a:bodyPr/>
                    <a:lstStyle/>
                    <a:p>
                      <a:r>
                        <a:rPr lang="en-US" b="1"/>
                        <a:t>Retirement Benefits</a:t>
                      </a:r>
                      <a:endParaRPr lang="en-AU" b="1"/>
                    </a:p>
                  </a:txBody>
                  <a:tcPr/>
                </a:tc>
                <a:tc>
                  <a:txBody>
                    <a:bodyPr/>
                    <a:lstStyle/>
                    <a:p>
                      <a:pPr marL="285750" indent="-285750">
                        <a:buFont typeface="Arial" panose="020B0604020202020204" pitchFamily="34" charset="0"/>
                        <a:buChar char="•"/>
                      </a:pPr>
                      <a:r>
                        <a:rPr lang="en-US"/>
                        <a:t>Flexible drawdown </a:t>
                      </a:r>
                    </a:p>
                    <a:p>
                      <a:pPr marL="285750" indent="-285750">
                        <a:buFont typeface="Arial" panose="020B0604020202020204" pitchFamily="34" charset="0"/>
                        <a:buChar char="•"/>
                      </a:pPr>
                      <a:r>
                        <a:rPr lang="en-US"/>
                        <a:t>Safety net –age pension</a:t>
                      </a:r>
                      <a:endParaRPr lang="en-AU"/>
                    </a:p>
                  </a:txBody>
                  <a:tcPr/>
                </a:tc>
                <a:tc>
                  <a:txBody>
                    <a:bodyPr/>
                    <a:lstStyle/>
                    <a:p>
                      <a:pPr marL="285750" indent="-285750">
                        <a:buFont typeface="Arial" panose="020B0604020202020204" pitchFamily="34" charset="0"/>
                        <a:buChar char="•"/>
                      </a:pPr>
                      <a:r>
                        <a:rPr lang="en-US"/>
                        <a:t>Compulsory CPF life annuity pooling longevity risk</a:t>
                      </a:r>
                      <a:endParaRPr lang="en-AU"/>
                    </a:p>
                  </a:txBody>
                  <a:tcPr/>
                </a:tc>
                <a:extLst>
                  <a:ext uri="{0D108BD9-81ED-4DB2-BD59-A6C34878D82A}">
                    <a16:rowId xmlns:a16="http://schemas.microsoft.com/office/drawing/2014/main" val="2081746805"/>
                  </a:ext>
                </a:extLst>
              </a:tr>
              <a:tr h="569082">
                <a:tc>
                  <a:txBody>
                    <a:bodyPr/>
                    <a:lstStyle/>
                    <a:p>
                      <a:r>
                        <a:rPr lang="en-US" b="1"/>
                        <a:t>Tax </a:t>
                      </a:r>
                      <a:endParaRPr lang="en-AU" b="1"/>
                    </a:p>
                  </a:txBody>
                  <a:tcPr/>
                </a:tc>
                <a:tc>
                  <a:txBody>
                    <a:bodyPr/>
                    <a:lstStyle/>
                    <a:p>
                      <a:pPr marL="285750" indent="-285750">
                        <a:buFont typeface="Arial" panose="020B0604020202020204" pitchFamily="34" charset="0"/>
                        <a:buChar char="•"/>
                      </a:pPr>
                      <a:r>
                        <a:rPr lang="en-US"/>
                        <a:t>Taxed-taxed-exempt </a:t>
                      </a:r>
                      <a:endParaRPr lang="en-AU"/>
                    </a:p>
                  </a:txBody>
                  <a:tcPr/>
                </a:tc>
                <a:tc>
                  <a:txBody>
                    <a:bodyPr/>
                    <a:lstStyle/>
                    <a:p>
                      <a:pPr marL="285750" indent="-285750">
                        <a:buFont typeface="Arial" panose="020B0604020202020204" pitchFamily="34" charset="0"/>
                        <a:buChar char="•"/>
                      </a:pPr>
                      <a:r>
                        <a:rPr lang="en-AU" sz="1800" kern="1200">
                          <a:solidFill>
                            <a:schemeClr val="dk1"/>
                          </a:solidFill>
                          <a:effectLst/>
                          <a:latin typeface="+mn-lt"/>
                          <a:ea typeface="+mn-ea"/>
                          <a:cs typeface="+mn-cs"/>
                        </a:rPr>
                        <a:t>exempt–exempt–exempt</a:t>
                      </a:r>
                      <a:endParaRPr lang="en-AU"/>
                    </a:p>
                  </a:txBody>
                  <a:tcPr/>
                </a:tc>
                <a:extLst>
                  <a:ext uri="{0D108BD9-81ED-4DB2-BD59-A6C34878D82A}">
                    <a16:rowId xmlns:a16="http://schemas.microsoft.com/office/drawing/2014/main" val="1248357985"/>
                  </a:ext>
                </a:extLst>
              </a:tr>
            </a:tbl>
          </a:graphicData>
        </a:graphic>
      </p:graphicFrame>
    </p:spTree>
    <p:extLst>
      <p:ext uri="{BB962C8B-B14F-4D97-AF65-F5344CB8AC3E}">
        <p14:creationId xmlns:p14="http://schemas.microsoft.com/office/powerpoint/2010/main" val="36189199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F8E025-3D66-6C26-A813-5B9E6268348E}"/>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ED13D6CA-4050-F0A3-36BD-0CF0594E85B7}"/>
              </a:ext>
            </a:extLst>
          </p:cNvPr>
          <p:cNvSpPr>
            <a:spLocks noGrp="1"/>
          </p:cNvSpPr>
          <p:nvPr>
            <p:ph type="title"/>
          </p:nvPr>
        </p:nvSpPr>
        <p:spPr>
          <a:xfrm>
            <a:off x="326848" y="288390"/>
            <a:ext cx="11554001" cy="567016"/>
          </a:xfrm>
        </p:spPr>
        <p:txBody>
          <a:bodyPr/>
          <a:lstStyle/>
          <a:p>
            <a:r>
              <a:rPr lang="en-US"/>
              <a:t>Contribution Allocation Comparison</a:t>
            </a:r>
            <a:endParaRPr lang="en-AU"/>
          </a:p>
        </p:txBody>
      </p:sp>
      <p:graphicFrame>
        <p:nvGraphicFramePr>
          <p:cNvPr id="13" name="Chart 12">
            <a:extLst>
              <a:ext uri="{FF2B5EF4-FFF2-40B4-BE49-F238E27FC236}">
                <a16:creationId xmlns:a16="http://schemas.microsoft.com/office/drawing/2014/main" id="{A8AB5706-A1DC-97FF-7977-BC6081499AF9}"/>
              </a:ext>
            </a:extLst>
          </p:cNvPr>
          <p:cNvGraphicFramePr>
            <a:graphicFrameLocks/>
          </p:cNvGraphicFramePr>
          <p:nvPr>
            <p:extLst>
              <p:ext uri="{D42A27DB-BD31-4B8C-83A1-F6EECF244321}">
                <p14:modId xmlns:p14="http://schemas.microsoft.com/office/powerpoint/2010/main" val="3888292670"/>
              </p:ext>
            </p:extLst>
          </p:nvPr>
        </p:nvGraphicFramePr>
        <p:xfrm>
          <a:off x="326847" y="855406"/>
          <a:ext cx="11554001" cy="53336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6164806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5AE32A-51D7-9C58-7C3B-25329B75CAED}"/>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0E91D830-3D85-F538-1100-31CDB6913A39}"/>
              </a:ext>
            </a:extLst>
          </p:cNvPr>
          <p:cNvSpPr>
            <a:spLocks noGrp="1"/>
          </p:cNvSpPr>
          <p:nvPr>
            <p:ph type="title"/>
          </p:nvPr>
        </p:nvSpPr>
        <p:spPr>
          <a:xfrm>
            <a:off x="326848" y="288390"/>
            <a:ext cx="11554001" cy="567016"/>
          </a:xfrm>
        </p:spPr>
        <p:txBody>
          <a:bodyPr/>
          <a:lstStyle/>
          <a:p>
            <a:r>
              <a:rPr lang="en-US"/>
              <a:t>Stages of Australia Superannuation</a:t>
            </a:r>
            <a:endParaRPr lang="en-AU"/>
          </a:p>
        </p:txBody>
      </p:sp>
      <p:sp>
        <p:nvSpPr>
          <p:cNvPr id="5" name="TextBox 4">
            <a:extLst>
              <a:ext uri="{FF2B5EF4-FFF2-40B4-BE49-F238E27FC236}">
                <a16:creationId xmlns:a16="http://schemas.microsoft.com/office/drawing/2014/main" id="{FF658DA1-FD6E-9297-025E-7A31362B56F3}"/>
              </a:ext>
            </a:extLst>
          </p:cNvPr>
          <p:cNvSpPr txBox="1"/>
          <p:nvPr/>
        </p:nvSpPr>
        <p:spPr>
          <a:xfrm>
            <a:off x="1230446" y="951116"/>
            <a:ext cx="6553558" cy="461665"/>
          </a:xfrm>
          <a:prstGeom prst="rect">
            <a:avLst/>
          </a:prstGeom>
          <a:noFill/>
        </p:spPr>
        <p:txBody>
          <a:bodyPr wrap="square" rtlCol="0">
            <a:spAutoFit/>
          </a:bodyPr>
          <a:lstStyle/>
          <a:p>
            <a:endParaRPr lang="en-US" sz="1200" i="1"/>
          </a:p>
          <a:p>
            <a:pPr marL="171450" indent="-171450">
              <a:buFont typeface="Arial" panose="020B0604020202020204" pitchFamily="34" charset="0"/>
              <a:buChar char="•"/>
            </a:pPr>
            <a:endParaRPr lang="en-US" sz="1200" i="1"/>
          </a:p>
        </p:txBody>
      </p:sp>
      <p:cxnSp>
        <p:nvCxnSpPr>
          <p:cNvPr id="9" name="Straight Connector 8">
            <a:extLst>
              <a:ext uri="{FF2B5EF4-FFF2-40B4-BE49-F238E27FC236}">
                <a16:creationId xmlns:a16="http://schemas.microsoft.com/office/drawing/2014/main" id="{7F304C9B-5E8D-D305-C3D4-997774647DE9}"/>
              </a:ext>
            </a:extLst>
          </p:cNvPr>
          <p:cNvCxnSpPr/>
          <p:nvPr/>
        </p:nvCxnSpPr>
        <p:spPr>
          <a:xfrm>
            <a:off x="0" y="2233402"/>
            <a:ext cx="12192000" cy="0"/>
          </a:xfrm>
          <a:prstGeom prst="line">
            <a:avLst/>
          </a:prstGeom>
          <a:ln w="38100"/>
        </p:spPr>
        <p:style>
          <a:lnRef idx="3">
            <a:schemeClr val="accent4"/>
          </a:lnRef>
          <a:fillRef idx="0">
            <a:schemeClr val="accent4"/>
          </a:fillRef>
          <a:effectRef idx="2">
            <a:schemeClr val="accent4"/>
          </a:effectRef>
          <a:fontRef idx="minor">
            <a:schemeClr val="tx1"/>
          </a:fontRef>
        </p:style>
      </p:cxnSp>
      <p:sp>
        <p:nvSpPr>
          <p:cNvPr id="10" name="Oval 9">
            <a:extLst>
              <a:ext uri="{FF2B5EF4-FFF2-40B4-BE49-F238E27FC236}">
                <a16:creationId xmlns:a16="http://schemas.microsoft.com/office/drawing/2014/main" id="{0C2EBBDD-304C-C28E-A207-101244B328F1}"/>
              </a:ext>
            </a:extLst>
          </p:cNvPr>
          <p:cNvSpPr/>
          <p:nvPr/>
        </p:nvSpPr>
        <p:spPr>
          <a:xfrm>
            <a:off x="1230446" y="1286633"/>
            <a:ext cx="1893537" cy="1893537"/>
          </a:xfrm>
          <a:prstGeom prst="ellipse">
            <a:avLst/>
          </a:prstGeom>
          <a:ln w="762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t>Below 60</a:t>
            </a:r>
            <a:endParaRPr lang="en-AU" sz="2400"/>
          </a:p>
        </p:txBody>
      </p:sp>
      <p:sp>
        <p:nvSpPr>
          <p:cNvPr id="11" name="Oval 10">
            <a:extLst>
              <a:ext uri="{FF2B5EF4-FFF2-40B4-BE49-F238E27FC236}">
                <a16:creationId xmlns:a16="http://schemas.microsoft.com/office/drawing/2014/main" id="{FBEA4E21-889F-F4B4-8492-339A57A93CEF}"/>
              </a:ext>
            </a:extLst>
          </p:cNvPr>
          <p:cNvSpPr/>
          <p:nvPr/>
        </p:nvSpPr>
        <p:spPr>
          <a:xfrm>
            <a:off x="5149231" y="1286633"/>
            <a:ext cx="1893537" cy="1893537"/>
          </a:xfrm>
          <a:prstGeom prst="ellipse">
            <a:avLst/>
          </a:prstGeom>
          <a:ln w="762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t>60 - 65</a:t>
            </a:r>
            <a:endParaRPr lang="en-AU" sz="2400"/>
          </a:p>
        </p:txBody>
      </p:sp>
      <p:sp>
        <p:nvSpPr>
          <p:cNvPr id="12" name="Oval 11">
            <a:extLst>
              <a:ext uri="{FF2B5EF4-FFF2-40B4-BE49-F238E27FC236}">
                <a16:creationId xmlns:a16="http://schemas.microsoft.com/office/drawing/2014/main" id="{D033EDA8-9002-56DE-A5D6-15D4F3629897}"/>
              </a:ext>
            </a:extLst>
          </p:cNvPr>
          <p:cNvSpPr/>
          <p:nvPr/>
        </p:nvSpPr>
        <p:spPr>
          <a:xfrm>
            <a:off x="9068017" y="1286632"/>
            <a:ext cx="1893537" cy="1893537"/>
          </a:xfrm>
          <a:prstGeom prst="ellipse">
            <a:avLst/>
          </a:prstGeom>
          <a:ln w="762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t>Above 65</a:t>
            </a:r>
            <a:endParaRPr lang="en-AU" sz="2400"/>
          </a:p>
        </p:txBody>
      </p:sp>
      <p:sp>
        <p:nvSpPr>
          <p:cNvPr id="2" name="TextBox 1">
            <a:extLst>
              <a:ext uri="{FF2B5EF4-FFF2-40B4-BE49-F238E27FC236}">
                <a16:creationId xmlns:a16="http://schemas.microsoft.com/office/drawing/2014/main" id="{AA48EA5F-1B9C-EE50-4F6D-CE8E8BDAED65}"/>
              </a:ext>
            </a:extLst>
          </p:cNvPr>
          <p:cNvSpPr txBox="1"/>
          <p:nvPr/>
        </p:nvSpPr>
        <p:spPr>
          <a:xfrm>
            <a:off x="695960" y="3479800"/>
            <a:ext cx="3149600" cy="369332"/>
          </a:xfrm>
          <a:prstGeom prst="rect">
            <a:avLst/>
          </a:prstGeom>
          <a:noFill/>
        </p:spPr>
        <p:txBody>
          <a:bodyPr wrap="square" rtlCol="0">
            <a:spAutoFit/>
          </a:bodyPr>
          <a:lstStyle/>
          <a:p>
            <a:pPr marL="285750" indent="-285750">
              <a:buFont typeface="Arial" panose="020B0604020202020204" pitchFamily="34" charset="0"/>
              <a:buChar char="•"/>
            </a:pPr>
            <a:r>
              <a:rPr lang="en-US"/>
              <a:t>Accumulation phase</a:t>
            </a:r>
            <a:endParaRPr lang="en-AU"/>
          </a:p>
        </p:txBody>
      </p:sp>
      <p:sp>
        <p:nvSpPr>
          <p:cNvPr id="3" name="TextBox 2">
            <a:extLst>
              <a:ext uri="{FF2B5EF4-FFF2-40B4-BE49-F238E27FC236}">
                <a16:creationId xmlns:a16="http://schemas.microsoft.com/office/drawing/2014/main" id="{C10B3D4E-6ADF-3BEA-3669-1F6222C86E23}"/>
              </a:ext>
            </a:extLst>
          </p:cNvPr>
          <p:cNvSpPr txBox="1"/>
          <p:nvPr/>
        </p:nvSpPr>
        <p:spPr>
          <a:xfrm>
            <a:off x="4634404" y="3479800"/>
            <a:ext cx="3149600" cy="2585323"/>
          </a:xfrm>
          <a:prstGeom prst="rect">
            <a:avLst/>
          </a:prstGeom>
          <a:noFill/>
        </p:spPr>
        <p:txBody>
          <a:bodyPr wrap="square" rtlCol="0">
            <a:spAutoFit/>
          </a:bodyPr>
          <a:lstStyle/>
          <a:p>
            <a:pPr marL="285750" indent="-285750">
              <a:buFont typeface="Arial" panose="020B0604020202020204" pitchFamily="34" charset="0"/>
              <a:buChar char="•"/>
            </a:pPr>
            <a:r>
              <a:rPr lang="en-US"/>
              <a:t>Transition to Retirement (TTR)</a:t>
            </a:r>
          </a:p>
          <a:p>
            <a:pPr marL="285750" indent="-285750">
              <a:buFont typeface="Arial" panose="020B0604020202020204" pitchFamily="34" charset="0"/>
              <a:buChar char="•"/>
            </a:pPr>
            <a:endParaRPr lang="en-US"/>
          </a:p>
          <a:p>
            <a:pPr marL="285750" indent="-285750">
              <a:buFont typeface="Arial" panose="020B0604020202020204" pitchFamily="34" charset="0"/>
              <a:buChar char="•"/>
            </a:pPr>
            <a:r>
              <a:rPr lang="en-US"/>
              <a:t>Limited withdrawal capacity if unretired.</a:t>
            </a:r>
          </a:p>
          <a:p>
            <a:pPr marL="285750" indent="-285750">
              <a:buFont typeface="Arial" panose="020B0604020202020204" pitchFamily="34" charset="0"/>
              <a:buChar char="•"/>
            </a:pPr>
            <a:endParaRPr lang="en-US"/>
          </a:p>
          <a:p>
            <a:pPr marL="285750" indent="-285750">
              <a:buFont typeface="Arial" panose="020B0604020202020204" pitchFamily="34" charset="0"/>
              <a:buChar char="•"/>
            </a:pPr>
            <a:r>
              <a:rPr lang="en-US"/>
              <a:t>Full access to account balance if retired.</a:t>
            </a:r>
          </a:p>
          <a:p>
            <a:pPr marL="285750" indent="-285750">
              <a:buFont typeface="Arial" panose="020B0604020202020204" pitchFamily="34" charset="0"/>
              <a:buChar char="•"/>
            </a:pPr>
            <a:endParaRPr lang="en-AU"/>
          </a:p>
        </p:txBody>
      </p:sp>
      <p:sp>
        <p:nvSpPr>
          <p:cNvPr id="4" name="TextBox 3">
            <a:extLst>
              <a:ext uri="{FF2B5EF4-FFF2-40B4-BE49-F238E27FC236}">
                <a16:creationId xmlns:a16="http://schemas.microsoft.com/office/drawing/2014/main" id="{95788AB5-758A-8144-A4AF-6D8A888451B5}"/>
              </a:ext>
            </a:extLst>
          </p:cNvPr>
          <p:cNvSpPr txBox="1"/>
          <p:nvPr/>
        </p:nvSpPr>
        <p:spPr>
          <a:xfrm>
            <a:off x="8572848" y="3479800"/>
            <a:ext cx="3308001" cy="646331"/>
          </a:xfrm>
          <a:prstGeom prst="rect">
            <a:avLst/>
          </a:prstGeom>
          <a:noFill/>
        </p:spPr>
        <p:txBody>
          <a:bodyPr wrap="square" rtlCol="0">
            <a:spAutoFit/>
          </a:bodyPr>
          <a:lstStyle/>
          <a:p>
            <a:pPr marL="285750" indent="-285750">
              <a:buFont typeface="Arial" panose="020B0604020202020204" pitchFamily="34" charset="0"/>
              <a:buChar char="•"/>
            </a:pPr>
            <a:r>
              <a:rPr lang="en-US"/>
              <a:t>Full access to account balance</a:t>
            </a:r>
          </a:p>
          <a:p>
            <a:pPr marL="285750" indent="-285750">
              <a:buFont typeface="Arial" panose="020B0604020202020204" pitchFamily="34" charset="0"/>
              <a:buChar char="•"/>
            </a:pPr>
            <a:endParaRPr lang="en-AU"/>
          </a:p>
        </p:txBody>
      </p:sp>
    </p:spTree>
    <p:extLst>
      <p:ext uri="{BB962C8B-B14F-4D97-AF65-F5344CB8AC3E}">
        <p14:creationId xmlns:p14="http://schemas.microsoft.com/office/powerpoint/2010/main" val="14917026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fade">
                                      <p:cBhvr>
                                        <p:cTn id="2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2" grpId="0"/>
      <p:bldP spid="3" grpId="0"/>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DCD7D2-1404-CFFA-6532-830CA1D000A5}"/>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6B341315-E298-079C-63ED-FB9452E60074}"/>
              </a:ext>
            </a:extLst>
          </p:cNvPr>
          <p:cNvSpPr>
            <a:spLocks noGrp="1"/>
          </p:cNvSpPr>
          <p:nvPr>
            <p:ph type="title"/>
          </p:nvPr>
        </p:nvSpPr>
        <p:spPr>
          <a:xfrm>
            <a:off x="326848" y="288390"/>
            <a:ext cx="11554001" cy="567016"/>
          </a:xfrm>
        </p:spPr>
        <p:txBody>
          <a:bodyPr/>
          <a:lstStyle/>
          <a:p>
            <a:r>
              <a:rPr lang="en-US"/>
              <a:t>Stages of Singapore CPF</a:t>
            </a:r>
            <a:endParaRPr lang="en-AU"/>
          </a:p>
        </p:txBody>
      </p:sp>
      <p:sp>
        <p:nvSpPr>
          <p:cNvPr id="5" name="TextBox 4">
            <a:extLst>
              <a:ext uri="{FF2B5EF4-FFF2-40B4-BE49-F238E27FC236}">
                <a16:creationId xmlns:a16="http://schemas.microsoft.com/office/drawing/2014/main" id="{23966C70-583B-30B8-AAC2-92AEC85B7527}"/>
              </a:ext>
            </a:extLst>
          </p:cNvPr>
          <p:cNvSpPr txBox="1"/>
          <p:nvPr/>
        </p:nvSpPr>
        <p:spPr>
          <a:xfrm>
            <a:off x="1230446" y="951116"/>
            <a:ext cx="6553558" cy="461665"/>
          </a:xfrm>
          <a:prstGeom prst="rect">
            <a:avLst/>
          </a:prstGeom>
          <a:noFill/>
        </p:spPr>
        <p:txBody>
          <a:bodyPr wrap="square" rtlCol="0">
            <a:spAutoFit/>
          </a:bodyPr>
          <a:lstStyle/>
          <a:p>
            <a:endParaRPr lang="en-US" sz="1200" i="1"/>
          </a:p>
          <a:p>
            <a:pPr marL="171450" indent="-171450">
              <a:buFont typeface="Arial" panose="020B0604020202020204" pitchFamily="34" charset="0"/>
              <a:buChar char="•"/>
            </a:pPr>
            <a:endParaRPr lang="en-US" sz="1200" i="1"/>
          </a:p>
        </p:txBody>
      </p:sp>
      <p:cxnSp>
        <p:nvCxnSpPr>
          <p:cNvPr id="9" name="Straight Connector 8">
            <a:extLst>
              <a:ext uri="{FF2B5EF4-FFF2-40B4-BE49-F238E27FC236}">
                <a16:creationId xmlns:a16="http://schemas.microsoft.com/office/drawing/2014/main" id="{385E2F36-CDCB-0245-2D61-EAB9B09980A1}"/>
              </a:ext>
            </a:extLst>
          </p:cNvPr>
          <p:cNvCxnSpPr/>
          <p:nvPr/>
        </p:nvCxnSpPr>
        <p:spPr>
          <a:xfrm>
            <a:off x="0" y="2233402"/>
            <a:ext cx="12192000" cy="0"/>
          </a:xfrm>
          <a:prstGeom prst="line">
            <a:avLst/>
          </a:prstGeom>
          <a:ln w="38100"/>
        </p:spPr>
        <p:style>
          <a:lnRef idx="3">
            <a:schemeClr val="accent4"/>
          </a:lnRef>
          <a:fillRef idx="0">
            <a:schemeClr val="accent4"/>
          </a:fillRef>
          <a:effectRef idx="2">
            <a:schemeClr val="accent4"/>
          </a:effectRef>
          <a:fontRef idx="minor">
            <a:schemeClr val="tx1"/>
          </a:fontRef>
        </p:style>
      </p:cxnSp>
      <p:sp>
        <p:nvSpPr>
          <p:cNvPr id="10" name="Oval 9">
            <a:extLst>
              <a:ext uri="{FF2B5EF4-FFF2-40B4-BE49-F238E27FC236}">
                <a16:creationId xmlns:a16="http://schemas.microsoft.com/office/drawing/2014/main" id="{D70FC877-AFB1-B6E4-6B85-8EDD04FE548C}"/>
              </a:ext>
            </a:extLst>
          </p:cNvPr>
          <p:cNvSpPr/>
          <p:nvPr/>
        </p:nvSpPr>
        <p:spPr>
          <a:xfrm>
            <a:off x="2442558" y="1436239"/>
            <a:ext cx="1893537" cy="1893537"/>
          </a:xfrm>
          <a:prstGeom prst="ellipse">
            <a:avLst/>
          </a:prstGeom>
          <a:ln w="762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t>Up to 55</a:t>
            </a:r>
            <a:endParaRPr lang="en-AU" sz="2400"/>
          </a:p>
        </p:txBody>
      </p:sp>
      <p:sp>
        <p:nvSpPr>
          <p:cNvPr id="12" name="Oval 11">
            <a:extLst>
              <a:ext uri="{FF2B5EF4-FFF2-40B4-BE49-F238E27FC236}">
                <a16:creationId xmlns:a16="http://schemas.microsoft.com/office/drawing/2014/main" id="{23AB992D-9C48-19D6-D5C1-43921FB5A85A}"/>
              </a:ext>
            </a:extLst>
          </p:cNvPr>
          <p:cNvSpPr/>
          <p:nvPr/>
        </p:nvSpPr>
        <p:spPr>
          <a:xfrm>
            <a:off x="7855905" y="1412780"/>
            <a:ext cx="1893537" cy="1893537"/>
          </a:xfrm>
          <a:prstGeom prst="ellipse">
            <a:avLst/>
          </a:prstGeom>
          <a:ln w="762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t>55</a:t>
            </a:r>
            <a:endParaRPr lang="en-AU" sz="2400"/>
          </a:p>
        </p:txBody>
      </p:sp>
      <p:sp>
        <p:nvSpPr>
          <p:cNvPr id="2" name="TextBox 1">
            <a:extLst>
              <a:ext uri="{FF2B5EF4-FFF2-40B4-BE49-F238E27FC236}">
                <a16:creationId xmlns:a16="http://schemas.microsoft.com/office/drawing/2014/main" id="{7059691C-5D94-34DA-EE74-FF4240156BE0}"/>
              </a:ext>
            </a:extLst>
          </p:cNvPr>
          <p:cNvSpPr txBox="1"/>
          <p:nvPr/>
        </p:nvSpPr>
        <p:spPr>
          <a:xfrm>
            <a:off x="1893729" y="3430289"/>
            <a:ext cx="3149600" cy="3139321"/>
          </a:xfrm>
          <a:prstGeom prst="rect">
            <a:avLst/>
          </a:prstGeom>
          <a:noFill/>
        </p:spPr>
        <p:txBody>
          <a:bodyPr wrap="square" rtlCol="0">
            <a:spAutoFit/>
          </a:bodyPr>
          <a:lstStyle/>
          <a:p>
            <a:pPr marL="285750" indent="-285750">
              <a:buFont typeface="Arial" panose="020B0604020202020204" pitchFamily="34" charset="0"/>
              <a:buChar char="•"/>
            </a:pPr>
            <a:r>
              <a:rPr lang="en-US"/>
              <a:t>Main Accumulation phase</a:t>
            </a:r>
          </a:p>
          <a:p>
            <a:pPr marL="285750" indent="-285750">
              <a:buFont typeface="Arial" panose="020B0604020202020204" pitchFamily="34" charset="0"/>
              <a:buChar char="•"/>
            </a:pPr>
            <a:endParaRPr lang="en-US"/>
          </a:p>
          <a:p>
            <a:pPr marL="285750" indent="-285750">
              <a:buFont typeface="Arial" panose="020B0604020202020204" pitchFamily="34" charset="0"/>
              <a:buChar char="•"/>
            </a:pPr>
            <a:r>
              <a:rPr lang="en-US"/>
              <a:t>Total of 37% of salary is contributed towards the 3 CPF accounts</a:t>
            </a:r>
          </a:p>
          <a:p>
            <a:pPr marL="285750" indent="-285750">
              <a:buFont typeface="Arial" panose="020B0604020202020204" pitchFamily="34" charset="0"/>
              <a:buChar char="•"/>
            </a:pPr>
            <a:endParaRPr lang="en-US"/>
          </a:p>
          <a:p>
            <a:pPr marL="285750" indent="-285750">
              <a:buFont typeface="Arial" panose="020B0604020202020204" pitchFamily="34" charset="0"/>
              <a:buChar char="•"/>
            </a:pPr>
            <a:r>
              <a:rPr lang="en-US"/>
              <a:t>Higher proportion of contribution will the shift towards SA and MA as the individual age.</a:t>
            </a:r>
          </a:p>
          <a:p>
            <a:pPr marL="285750" indent="-285750">
              <a:buFont typeface="Arial" panose="020B0604020202020204" pitchFamily="34" charset="0"/>
              <a:buChar char="•"/>
            </a:pPr>
            <a:endParaRPr lang="en-AU"/>
          </a:p>
        </p:txBody>
      </p:sp>
      <p:sp>
        <p:nvSpPr>
          <p:cNvPr id="4" name="TextBox 3">
            <a:extLst>
              <a:ext uri="{FF2B5EF4-FFF2-40B4-BE49-F238E27FC236}">
                <a16:creationId xmlns:a16="http://schemas.microsoft.com/office/drawing/2014/main" id="{CB6EE33D-7708-B693-1648-9D620912977E}"/>
              </a:ext>
            </a:extLst>
          </p:cNvPr>
          <p:cNvSpPr txBox="1"/>
          <p:nvPr/>
        </p:nvSpPr>
        <p:spPr>
          <a:xfrm>
            <a:off x="7148672" y="3429000"/>
            <a:ext cx="3308001" cy="3693319"/>
          </a:xfrm>
          <a:prstGeom prst="rect">
            <a:avLst/>
          </a:prstGeom>
          <a:noFill/>
        </p:spPr>
        <p:txBody>
          <a:bodyPr wrap="square" rtlCol="0">
            <a:spAutoFit/>
          </a:bodyPr>
          <a:lstStyle/>
          <a:p>
            <a:pPr marL="285750" indent="-285750">
              <a:buFont typeface="Arial" panose="020B0604020202020204" pitchFamily="34" charset="0"/>
              <a:buChar char="•"/>
            </a:pPr>
            <a:r>
              <a:rPr lang="en-US"/>
              <a:t>Creation of RA and closure of SA</a:t>
            </a:r>
          </a:p>
          <a:p>
            <a:pPr marL="285750" indent="-285750">
              <a:buFont typeface="Arial" panose="020B0604020202020204" pitchFamily="34" charset="0"/>
              <a:buChar char="•"/>
            </a:pPr>
            <a:endParaRPr lang="en-US"/>
          </a:p>
          <a:p>
            <a:pPr marL="285750" indent="-285750">
              <a:buFont typeface="Arial" panose="020B0604020202020204" pitchFamily="34" charset="0"/>
              <a:buChar char="•"/>
            </a:pPr>
            <a:r>
              <a:rPr lang="en-US"/>
              <a:t>If there is gap required, CPF balance from OA is transferred to RA up to the </a:t>
            </a:r>
            <a:r>
              <a:rPr lang="en-US" b="1"/>
              <a:t>Full Retirement Sum </a:t>
            </a:r>
            <a:r>
              <a:rPr lang="en-US"/>
              <a:t>(FRS) by default.</a:t>
            </a:r>
          </a:p>
          <a:p>
            <a:pPr marL="285750" indent="-285750">
              <a:buFont typeface="Arial" panose="020B0604020202020204" pitchFamily="34" charset="0"/>
              <a:buChar char="•"/>
            </a:pPr>
            <a:endParaRPr lang="en-US"/>
          </a:p>
          <a:p>
            <a:pPr marL="285750" indent="-285750">
              <a:buFont typeface="Arial" panose="020B0604020202020204" pitchFamily="34" charset="0"/>
              <a:buChar char="•"/>
            </a:pPr>
            <a:r>
              <a:rPr lang="en-US"/>
              <a:t>If FRS is fully funded, OA becomes a liquid account.</a:t>
            </a:r>
          </a:p>
          <a:p>
            <a:pPr marL="285750" indent="-285750">
              <a:buFont typeface="Arial" panose="020B0604020202020204" pitchFamily="34" charset="0"/>
              <a:buChar char="•"/>
            </a:pPr>
            <a:endParaRPr lang="en-US"/>
          </a:p>
          <a:p>
            <a:pPr marL="285750" indent="-285750">
              <a:buFont typeface="Arial" panose="020B0604020202020204" pitchFamily="34" charset="0"/>
              <a:buChar char="•"/>
            </a:pPr>
            <a:endParaRPr lang="en-AU"/>
          </a:p>
        </p:txBody>
      </p:sp>
    </p:spTree>
    <p:extLst>
      <p:ext uri="{BB962C8B-B14F-4D97-AF65-F5344CB8AC3E}">
        <p14:creationId xmlns:p14="http://schemas.microsoft.com/office/powerpoint/2010/main" val="80484895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P spid="2" grpId="0"/>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79C0A9-387D-3D9E-4A7B-AC2DC0426CD7}"/>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C406BB1B-5F7F-29A4-74A7-39CDC4B7760E}"/>
              </a:ext>
            </a:extLst>
          </p:cNvPr>
          <p:cNvSpPr>
            <a:spLocks noGrp="1"/>
          </p:cNvSpPr>
          <p:nvPr>
            <p:ph type="title"/>
          </p:nvPr>
        </p:nvSpPr>
        <p:spPr>
          <a:xfrm>
            <a:off x="326848" y="288390"/>
            <a:ext cx="11554001" cy="567016"/>
          </a:xfrm>
        </p:spPr>
        <p:txBody>
          <a:bodyPr/>
          <a:lstStyle/>
          <a:p>
            <a:r>
              <a:rPr lang="en-US"/>
              <a:t>Stages of Singapore CPF</a:t>
            </a:r>
            <a:endParaRPr lang="en-AU"/>
          </a:p>
        </p:txBody>
      </p:sp>
      <p:sp>
        <p:nvSpPr>
          <p:cNvPr id="5" name="TextBox 4">
            <a:extLst>
              <a:ext uri="{FF2B5EF4-FFF2-40B4-BE49-F238E27FC236}">
                <a16:creationId xmlns:a16="http://schemas.microsoft.com/office/drawing/2014/main" id="{631B1345-2581-D875-1EC2-D9BC9D5717C4}"/>
              </a:ext>
            </a:extLst>
          </p:cNvPr>
          <p:cNvSpPr txBox="1"/>
          <p:nvPr/>
        </p:nvSpPr>
        <p:spPr>
          <a:xfrm>
            <a:off x="1230446" y="951116"/>
            <a:ext cx="6553558" cy="461665"/>
          </a:xfrm>
          <a:prstGeom prst="rect">
            <a:avLst/>
          </a:prstGeom>
          <a:noFill/>
        </p:spPr>
        <p:txBody>
          <a:bodyPr wrap="square" rtlCol="0">
            <a:spAutoFit/>
          </a:bodyPr>
          <a:lstStyle/>
          <a:p>
            <a:endParaRPr lang="en-US" sz="1200" i="1"/>
          </a:p>
          <a:p>
            <a:pPr marL="171450" indent="-171450">
              <a:buFont typeface="Arial" panose="020B0604020202020204" pitchFamily="34" charset="0"/>
              <a:buChar char="•"/>
            </a:pPr>
            <a:endParaRPr lang="en-US" sz="1200" i="1"/>
          </a:p>
        </p:txBody>
      </p:sp>
      <p:cxnSp>
        <p:nvCxnSpPr>
          <p:cNvPr id="9" name="Straight Connector 8">
            <a:extLst>
              <a:ext uri="{FF2B5EF4-FFF2-40B4-BE49-F238E27FC236}">
                <a16:creationId xmlns:a16="http://schemas.microsoft.com/office/drawing/2014/main" id="{8DDDA31D-6D6D-AE8C-481F-FC65B6941126}"/>
              </a:ext>
            </a:extLst>
          </p:cNvPr>
          <p:cNvCxnSpPr/>
          <p:nvPr/>
        </p:nvCxnSpPr>
        <p:spPr>
          <a:xfrm>
            <a:off x="0" y="2233402"/>
            <a:ext cx="12192000" cy="0"/>
          </a:xfrm>
          <a:prstGeom prst="line">
            <a:avLst/>
          </a:prstGeom>
          <a:ln w="38100"/>
        </p:spPr>
        <p:style>
          <a:lnRef idx="3">
            <a:schemeClr val="accent4"/>
          </a:lnRef>
          <a:fillRef idx="0">
            <a:schemeClr val="accent4"/>
          </a:fillRef>
          <a:effectRef idx="2">
            <a:schemeClr val="accent4"/>
          </a:effectRef>
          <a:fontRef idx="minor">
            <a:schemeClr val="tx1"/>
          </a:fontRef>
        </p:style>
      </p:cxnSp>
      <p:sp>
        <p:nvSpPr>
          <p:cNvPr id="10" name="Oval 9">
            <a:extLst>
              <a:ext uri="{FF2B5EF4-FFF2-40B4-BE49-F238E27FC236}">
                <a16:creationId xmlns:a16="http://schemas.microsoft.com/office/drawing/2014/main" id="{4CA17A88-2403-1219-1BBB-883A455331FD}"/>
              </a:ext>
            </a:extLst>
          </p:cNvPr>
          <p:cNvSpPr/>
          <p:nvPr/>
        </p:nvSpPr>
        <p:spPr>
          <a:xfrm>
            <a:off x="1230446" y="1286633"/>
            <a:ext cx="1893537" cy="1893537"/>
          </a:xfrm>
          <a:prstGeom prst="ellipse">
            <a:avLst/>
          </a:prstGeom>
          <a:ln w="762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t>55 - 65</a:t>
            </a:r>
            <a:endParaRPr lang="en-AU" sz="2400"/>
          </a:p>
        </p:txBody>
      </p:sp>
      <p:sp>
        <p:nvSpPr>
          <p:cNvPr id="11" name="Oval 10">
            <a:extLst>
              <a:ext uri="{FF2B5EF4-FFF2-40B4-BE49-F238E27FC236}">
                <a16:creationId xmlns:a16="http://schemas.microsoft.com/office/drawing/2014/main" id="{8A780211-1C93-9690-47E5-DE14FD167263}"/>
              </a:ext>
            </a:extLst>
          </p:cNvPr>
          <p:cNvSpPr/>
          <p:nvPr/>
        </p:nvSpPr>
        <p:spPr>
          <a:xfrm>
            <a:off x="5149231" y="1286633"/>
            <a:ext cx="1893537" cy="1893537"/>
          </a:xfrm>
          <a:prstGeom prst="ellipse">
            <a:avLst/>
          </a:prstGeom>
          <a:ln w="762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t>65-70</a:t>
            </a:r>
            <a:endParaRPr lang="en-AU" sz="2400"/>
          </a:p>
        </p:txBody>
      </p:sp>
      <p:sp>
        <p:nvSpPr>
          <p:cNvPr id="12" name="Oval 11">
            <a:extLst>
              <a:ext uri="{FF2B5EF4-FFF2-40B4-BE49-F238E27FC236}">
                <a16:creationId xmlns:a16="http://schemas.microsoft.com/office/drawing/2014/main" id="{D355C79E-298B-05F5-7BF3-3A50655970A2}"/>
              </a:ext>
            </a:extLst>
          </p:cNvPr>
          <p:cNvSpPr/>
          <p:nvPr/>
        </p:nvSpPr>
        <p:spPr>
          <a:xfrm>
            <a:off x="9068017" y="1286632"/>
            <a:ext cx="1893537" cy="1893537"/>
          </a:xfrm>
          <a:prstGeom prst="ellipse">
            <a:avLst/>
          </a:prstGeom>
          <a:ln w="762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Above 70</a:t>
            </a:r>
            <a:endParaRPr lang="en-AU"/>
          </a:p>
        </p:txBody>
      </p:sp>
      <p:sp>
        <p:nvSpPr>
          <p:cNvPr id="2" name="TextBox 1">
            <a:extLst>
              <a:ext uri="{FF2B5EF4-FFF2-40B4-BE49-F238E27FC236}">
                <a16:creationId xmlns:a16="http://schemas.microsoft.com/office/drawing/2014/main" id="{C52D6FB6-5631-C022-2310-37E6C67F3AF1}"/>
              </a:ext>
            </a:extLst>
          </p:cNvPr>
          <p:cNvSpPr txBox="1"/>
          <p:nvPr/>
        </p:nvSpPr>
        <p:spPr>
          <a:xfrm>
            <a:off x="326848" y="3429000"/>
            <a:ext cx="3517565" cy="1754326"/>
          </a:xfrm>
          <a:prstGeom prst="rect">
            <a:avLst/>
          </a:prstGeom>
          <a:noFill/>
        </p:spPr>
        <p:txBody>
          <a:bodyPr wrap="square" rtlCol="0">
            <a:spAutoFit/>
          </a:bodyPr>
          <a:lstStyle/>
          <a:p>
            <a:pPr marL="285750" indent="-285750">
              <a:buFont typeface="Arial" panose="020B0604020202020204" pitchFamily="34" charset="0"/>
              <a:buChar char="•"/>
            </a:pPr>
            <a:r>
              <a:rPr lang="en-US"/>
              <a:t>Contribution goes below 37%</a:t>
            </a:r>
          </a:p>
          <a:p>
            <a:pPr marL="285750" indent="-285750">
              <a:buFont typeface="Arial" panose="020B0604020202020204" pitchFamily="34" charset="0"/>
              <a:buChar char="•"/>
            </a:pPr>
            <a:endParaRPr lang="en-US"/>
          </a:p>
          <a:p>
            <a:pPr marL="285750" indent="-285750">
              <a:buFont typeface="Arial" panose="020B0604020202020204" pitchFamily="34" charset="0"/>
              <a:buChar char="•"/>
            </a:pPr>
            <a:r>
              <a:rPr lang="en-US"/>
              <a:t>Contribution goes into OA and MA if the FRS is fully met.</a:t>
            </a:r>
          </a:p>
          <a:p>
            <a:pPr marL="285750" indent="-285750">
              <a:buFont typeface="Arial" panose="020B0604020202020204" pitchFamily="34" charset="0"/>
              <a:buChar char="•"/>
            </a:pPr>
            <a:endParaRPr lang="en-US"/>
          </a:p>
          <a:p>
            <a:endParaRPr lang="en-US"/>
          </a:p>
        </p:txBody>
      </p:sp>
      <p:sp>
        <p:nvSpPr>
          <p:cNvPr id="3" name="TextBox 2">
            <a:extLst>
              <a:ext uri="{FF2B5EF4-FFF2-40B4-BE49-F238E27FC236}">
                <a16:creationId xmlns:a16="http://schemas.microsoft.com/office/drawing/2014/main" id="{6EDF69ED-4ECF-217F-56B5-1ADD42736BD0}"/>
              </a:ext>
            </a:extLst>
          </p:cNvPr>
          <p:cNvSpPr txBox="1"/>
          <p:nvPr/>
        </p:nvSpPr>
        <p:spPr>
          <a:xfrm>
            <a:off x="4476062" y="3429000"/>
            <a:ext cx="3517565" cy="3139321"/>
          </a:xfrm>
          <a:prstGeom prst="rect">
            <a:avLst/>
          </a:prstGeom>
          <a:noFill/>
        </p:spPr>
        <p:txBody>
          <a:bodyPr wrap="square" rtlCol="0">
            <a:spAutoFit/>
          </a:bodyPr>
          <a:lstStyle/>
          <a:p>
            <a:pPr marL="285750" indent="-285750">
              <a:buFont typeface="Arial" panose="020B0604020202020204" pitchFamily="34" charset="0"/>
              <a:buChar char="•"/>
            </a:pPr>
            <a:r>
              <a:rPr lang="en-US"/>
              <a:t>Optional retirement deferral window</a:t>
            </a:r>
          </a:p>
          <a:p>
            <a:pPr marL="285750" indent="-285750">
              <a:buFont typeface="Arial" panose="020B0604020202020204" pitchFamily="34" charset="0"/>
              <a:buChar char="•"/>
            </a:pPr>
            <a:endParaRPr lang="en-US"/>
          </a:p>
          <a:p>
            <a:pPr marL="285750" indent="-285750">
              <a:buFont typeface="Arial" panose="020B0604020202020204" pitchFamily="34" charset="0"/>
              <a:buChar char="•"/>
            </a:pPr>
            <a:r>
              <a:rPr lang="en-US"/>
              <a:t>Deferring CPF Life payout would increase monthly payouts.</a:t>
            </a:r>
          </a:p>
          <a:p>
            <a:pPr marL="285750" indent="-285750">
              <a:buFont typeface="Arial" panose="020B0604020202020204" pitchFamily="34" charset="0"/>
              <a:buChar char="•"/>
            </a:pPr>
            <a:endParaRPr lang="en-US"/>
          </a:p>
          <a:p>
            <a:pPr marL="285750" indent="-285750">
              <a:buFont typeface="Arial" panose="020B0604020202020204" pitchFamily="34" charset="0"/>
              <a:buChar char="•"/>
            </a:pPr>
            <a:r>
              <a:rPr lang="en-US"/>
              <a:t>If choose to retire, individual could elect CPF Life payout structure.</a:t>
            </a:r>
          </a:p>
          <a:p>
            <a:pPr marL="285750" indent="-285750">
              <a:buFont typeface="Arial" panose="020B0604020202020204" pitchFamily="34" charset="0"/>
              <a:buChar char="•"/>
            </a:pPr>
            <a:endParaRPr lang="en-US"/>
          </a:p>
          <a:p>
            <a:endParaRPr lang="en-AU"/>
          </a:p>
        </p:txBody>
      </p:sp>
      <p:sp>
        <p:nvSpPr>
          <p:cNvPr id="4" name="TextBox 3">
            <a:extLst>
              <a:ext uri="{FF2B5EF4-FFF2-40B4-BE49-F238E27FC236}">
                <a16:creationId xmlns:a16="http://schemas.microsoft.com/office/drawing/2014/main" id="{6ACA1EAE-71CE-A628-127C-BAFC013BEC41}"/>
              </a:ext>
            </a:extLst>
          </p:cNvPr>
          <p:cNvSpPr txBox="1"/>
          <p:nvPr/>
        </p:nvSpPr>
        <p:spPr>
          <a:xfrm>
            <a:off x="8347589" y="3429000"/>
            <a:ext cx="3323301" cy="1200329"/>
          </a:xfrm>
          <a:prstGeom prst="rect">
            <a:avLst/>
          </a:prstGeom>
          <a:noFill/>
        </p:spPr>
        <p:txBody>
          <a:bodyPr wrap="square" rtlCol="0">
            <a:spAutoFit/>
          </a:bodyPr>
          <a:lstStyle/>
          <a:p>
            <a:pPr marL="285750" indent="-285750">
              <a:buFont typeface="Arial" panose="020B0604020202020204" pitchFamily="34" charset="0"/>
              <a:buChar char="•"/>
            </a:pPr>
            <a:r>
              <a:rPr lang="en-US"/>
              <a:t>Monthly payout from CPF Life.</a:t>
            </a:r>
          </a:p>
          <a:p>
            <a:pPr marL="285750" indent="-285750">
              <a:buFont typeface="Arial" panose="020B0604020202020204" pitchFamily="34" charset="0"/>
              <a:buChar char="•"/>
            </a:pPr>
            <a:endParaRPr lang="en-US"/>
          </a:p>
          <a:p>
            <a:pPr marL="285750" indent="-285750">
              <a:buFont typeface="Arial" panose="020B0604020202020204" pitchFamily="34" charset="0"/>
              <a:buChar char="•"/>
            </a:pPr>
            <a:r>
              <a:rPr lang="en-US"/>
              <a:t>Account balance are payout out to nominees upon death</a:t>
            </a:r>
            <a:endParaRPr lang="en-AU"/>
          </a:p>
        </p:txBody>
      </p:sp>
    </p:spTree>
    <p:extLst>
      <p:ext uri="{BB962C8B-B14F-4D97-AF65-F5344CB8AC3E}">
        <p14:creationId xmlns:p14="http://schemas.microsoft.com/office/powerpoint/2010/main" val="3581184658"/>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3" grpId="0"/>
      <p:bldP spid="4" grpId="0"/>
    </p:bldLst>
  </p:timing>
</p:sld>
</file>

<file path=ppt/theme/theme1.xml><?xml version="1.0" encoding="utf-8"?>
<a:theme xmlns:a="http://schemas.openxmlformats.org/drawingml/2006/main" name="Office Theme">
  <a:themeElements>
    <a:clrScheme name="Actuaries">
      <a:dk1>
        <a:srgbClr val="000000"/>
      </a:dk1>
      <a:lt1>
        <a:srgbClr val="FFFFFF"/>
      </a:lt1>
      <a:dk2>
        <a:srgbClr val="323232"/>
      </a:dk2>
      <a:lt2>
        <a:srgbClr val="EBEBEB"/>
      </a:lt2>
      <a:accent1>
        <a:srgbClr val="3C69FF"/>
      </a:accent1>
      <a:accent2>
        <a:srgbClr val="313131"/>
      </a:accent2>
      <a:accent3>
        <a:srgbClr val="5B5B5B"/>
      </a:accent3>
      <a:accent4>
        <a:srgbClr val="838484"/>
      </a:accent4>
      <a:accent5>
        <a:srgbClr val="ADADAD"/>
      </a:accent5>
      <a:accent6>
        <a:srgbClr val="D6D6D6"/>
      </a:accent6>
      <a:hlink>
        <a:srgbClr val="0563C1"/>
      </a:hlink>
      <a:folHlink>
        <a:srgbClr val="954F72"/>
      </a:folHlink>
    </a:clrScheme>
    <a:fontScheme name="Actuaries">
      <a:majorFont>
        <a:latin typeface="ABC Oracle"/>
        <a:ea typeface=""/>
        <a:cs typeface=""/>
      </a:majorFont>
      <a:minorFont>
        <a:latin typeface="ABC Oracl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ct:contentTypeSchema xmlns:ct="http://schemas.microsoft.com/office/2006/metadata/contentType" xmlns:ma="http://schemas.microsoft.com/office/2006/metadata/properties/metaAttributes" ct:_="" ma:_="" ma:contentTypeName="DMS Document" ma:contentTypeID="0x0101005B474B5874136940B1FCFFA385B6F80C00B91DFC3462D36342B5E9C63B1B6AF453" ma:contentTypeVersion="208" ma:contentTypeDescription="" ma:contentTypeScope="" ma:versionID="bad0d07f1b6e8c1b79345029eaf745f9">
  <xsd:schema xmlns:xsd="http://www.w3.org/2001/XMLSchema" xmlns:xs="http://www.w3.org/2001/XMLSchema" xmlns:p="http://schemas.microsoft.com/office/2006/metadata/properties" xmlns:ns1="http://schemas.microsoft.com/sharepoint/v3" xmlns:ns2="b9043e53-a078-4fe1-9a97-1dc890974721" xmlns:ns3="http://schemas.microsoft.com/sharepoint/v3/fields" xmlns:ns4="7c09f450-3099-4ab0-9797-308ed8a26daf" xmlns:ns5="7b3e9424-693f-4334-9dc1-37abbe098301" targetNamespace="http://schemas.microsoft.com/office/2006/metadata/properties" ma:root="true" ma:fieldsID="ada8bf7435599ade032303e531caa99a" ns1:_="" ns2:_="" ns3:_="" ns4:_="" ns5:_="">
    <xsd:import namespace="http://schemas.microsoft.com/sharepoint/v3"/>
    <xsd:import namespace="b9043e53-a078-4fe1-9a97-1dc890974721"/>
    <xsd:import namespace="http://schemas.microsoft.com/sharepoint/v3/fields"/>
    <xsd:import namespace="7c09f450-3099-4ab0-9797-308ed8a26daf"/>
    <xsd:import namespace="7b3e9424-693f-4334-9dc1-37abbe098301"/>
    <xsd:element name="properties">
      <xsd:complexType>
        <xsd:sequence>
          <xsd:element name="documentManagement">
            <xsd:complexType>
              <xsd:all>
                <xsd:element ref="ns1:_ExtendedDescription" minOccurs="0"/>
                <xsd:element ref="ns2:CMS_x0020_Document_x0020_ID" minOccurs="0"/>
                <xsd:element ref="ns2:Created-Date" minOccurs="0"/>
                <xsd:element ref="ns2:CPD" minOccurs="0"/>
                <xsd:element ref="ns2:External-link" minOccurs="0"/>
                <xsd:element ref="ns2:Membership" minOccurs="0"/>
                <xsd:element ref="ns2:No_x0020_Web_x0020_Index" minOccurs="0"/>
                <xsd:element ref="ns4:_dlc_DocIdUrl" minOccurs="0"/>
                <xsd:element ref="ns2:Start_x0020_publishing" minOccurs="0"/>
                <xsd:element ref="ns2:Level" minOccurs="0"/>
                <xsd:element ref="ns2:Age_x0020_Group" minOccurs="0"/>
                <xsd:element ref="ns2:Availability" minOccurs="0"/>
                <xsd:element ref="ns2:Stop_x0020_publishing" minOccurs="0"/>
                <xsd:element ref="ns2:Source_x0020_Document_x0020_ID" minOccurs="0"/>
                <xsd:element ref="ns2:new-release-expiry" minOccurs="0"/>
                <xsd:element ref="ns2:Region" minOccurs="0"/>
                <xsd:element ref="ns2:DMS_Type" minOccurs="0"/>
                <xsd:element ref="ns2:ifb2a14d9ef14379a3042bde0b0232b7" minOccurs="0"/>
                <xsd:element ref="ns2:na442cf9b07645d39bff0c316c917a88" minOccurs="0"/>
                <xsd:element ref="ns2:g6881e4ce23a4b13a21acda1c762ef3b" minOccurs="0"/>
                <xsd:element ref="ns2:c245b723492e46feb8c242c474f81c06" minOccurs="0"/>
                <xsd:element ref="ns2:TaxCatchAll" minOccurs="0"/>
                <xsd:element ref="ns2:TaxCatchAllLabel" minOccurs="0"/>
                <xsd:element ref="ns2:a1da6ed942364e6aa931c032ae078b9a" minOccurs="0"/>
                <xsd:element ref="ns2:lbd57a3197f24a75a016012f8260598a" minOccurs="0"/>
                <xsd:element ref="ns2:Published" minOccurs="0"/>
                <xsd:element ref="ns4:_dlc_DocId" minOccurs="0"/>
                <xsd:element ref="ns3:wic_System_Copyright" minOccurs="0"/>
                <xsd:element ref="ns4:_dlc_DocIdPersistId" minOccurs="0"/>
                <xsd:element ref="ns5:Lastupdated" minOccurs="0"/>
                <xsd:element ref="ns5: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ExtendedDescription" ma:index="2" nillable="true" ma:displayName="Description" ma:description="DMS Description" ma:format="Dropdown" ma:internalName="_ExtendedDescription" ma:readOnly="fals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043e53-a078-4fe1-9a97-1dc890974721" elementFormDefault="qualified">
    <xsd:import namespace="http://schemas.microsoft.com/office/2006/documentManagement/types"/>
    <xsd:import namespace="http://schemas.microsoft.com/office/infopath/2007/PartnerControls"/>
    <xsd:element name="CMS_x0020_Document_x0020_ID" ma:index="3" nillable="true" ma:displayName="CMS Document ID" ma:description="ID of the document in CMS" ma:internalName="CMS_x0020_Document_x0020_ID" ma:readOnly="false">
      <xsd:simpleType>
        <xsd:restriction base="dms:Text">
          <xsd:maxLength value="255"/>
        </xsd:restriction>
      </xsd:simpleType>
    </xsd:element>
    <xsd:element name="Created-Date" ma:index="4" nillable="true" ma:displayName="Created-Date" ma:format="DateOnly" ma:internalName="Created_x002d_Date" ma:readOnly="false">
      <xsd:simpleType>
        <xsd:restriction base="dms:DateTime"/>
      </xsd:simpleType>
    </xsd:element>
    <xsd:element name="CPD" ma:index="6" nillable="true" ma:displayName="CPD" ma:decimals="2" ma:internalName="CPD" ma:readOnly="false">
      <xsd:simpleType>
        <xsd:restriction base="dms:Number"/>
      </xsd:simpleType>
    </xsd:element>
    <xsd:element name="External-link" ma:index="13" nillable="true" ma:displayName="External-link" ma:internalName="External_x002d_link" ma:readOnly="false">
      <xsd:simpleType>
        <xsd:restriction base="dms:Text">
          <xsd:maxLength value="255"/>
        </xsd:restriction>
      </xsd:simpleType>
    </xsd:element>
    <xsd:element name="Membership" ma:index="14" nillable="true" ma:displayName="Membership" ma:internalName="Membership" ma:readOnly="false">
      <xsd:simpleType>
        <xsd:restriction base="dms:Text">
          <xsd:maxLength value="255"/>
        </xsd:restriction>
      </xsd:simpleType>
    </xsd:element>
    <xsd:element name="No_x0020_Web_x0020_Index" ma:index="15" nillable="true" ma:displayName="No Web Index" ma:default="0" ma:internalName="No_x0020_Web_x0020_Index" ma:readOnly="false">
      <xsd:simpleType>
        <xsd:restriction base="dms:Boolean"/>
      </xsd:simpleType>
    </xsd:element>
    <xsd:element name="Start_x0020_publishing" ma:index="17" nillable="true" ma:displayName="Start publishing" ma:format="DateOnly" ma:hidden="true" ma:internalName="Start_x0020_publishing" ma:readOnly="false">
      <xsd:simpleType>
        <xsd:restriction base="dms:DateTime"/>
      </xsd:simpleType>
    </xsd:element>
    <xsd:element name="Level" ma:index="18" nillable="true" ma:displayName="Level" ma:hidden="true" ma:internalName="Level" ma:readOnly="false">
      <xsd:simpleType>
        <xsd:restriction base="dms:Text">
          <xsd:maxLength value="255"/>
        </xsd:restriction>
      </xsd:simpleType>
    </xsd:element>
    <xsd:element name="Age_x0020_Group" ma:index="19" nillable="true" ma:displayName="Age Group" ma:format="Dropdown" ma:hidden="true" ma:internalName="Age_x0020_Group" ma:readOnly="false">
      <xsd:simpleType>
        <xsd:restriction base="dms:Text">
          <xsd:maxLength value="255"/>
        </xsd:restriction>
      </xsd:simpleType>
    </xsd:element>
    <xsd:element name="Availability" ma:index="20" nillable="true" ma:displayName="Availability" ma:hidden="true" ma:internalName="Availability" ma:readOnly="false">
      <xsd:simpleType>
        <xsd:restriction base="dms:Text">
          <xsd:maxLength value="255"/>
        </xsd:restriction>
      </xsd:simpleType>
    </xsd:element>
    <xsd:element name="Stop_x0020_publishing" ma:index="21" nillable="true" ma:displayName="Stop publishing" ma:format="DateOnly" ma:hidden="true" ma:internalName="Stop_x0020_publishing" ma:readOnly="false">
      <xsd:simpleType>
        <xsd:restriction base="dms:DateTime"/>
      </xsd:simpleType>
    </xsd:element>
    <xsd:element name="Source_x0020_Document_x0020_ID" ma:index="22" nillable="true" ma:displayName="Source Document ID" ma:description="ID of the document in the Team Sites" ma:hidden="true" ma:internalName="Source_x0020_Document_x0020_ID" ma:readOnly="false">
      <xsd:simpleType>
        <xsd:restriction base="dms:Text">
          <xsd:maxLength value="255"/>
        </xsd:restriction>
      </xsd:simpleType>
    </xsd:element>
    <xsd:element name="new-release-expiry" ma:index="23" nillable="true" ma:displayName="new-release-expiry" ma:format="DateOnly" ma:hidden="true" ma:internalName="new_x002d_release_x002d_expiry" ma:readOnly="false">
      <xsd:simpleType>
        <xsd:restriction base="dms:DateTime"/>
      </xsd:simpleType>
    </xsd:element>
    <xsd:element name="Region" ma:index="24" nillable="true" ma:displayName="Region" ma:hidden="true" ma:internalName="Region" ma:readOnly="false">
      <xsd:simpleType>
        <xsd:restriction base="dms:Text">
          <xsd:maxLength value="255"/>
        </xsd:restriction>
      </xsd:simpleType>
    </xsd:element>
    <xsd:element name="DMS_Type" ma:index="25" nillable="true" ma:displayName="DMS_Type" ma:hidden="true" ma:internalName="DMS_Type" ma:readOnly="false">
      <xsd:simpleType>
        <xsd:restriction base="dms:Text">
          <xsd:maxLength value="255"/>
        </xsd:restriction>
      </xsd:simpleType>
    </xsd:element>
    <xsd:element name="ifb2a14d9ef14379a3042bde0b0232b7" ma:index="26" nillable="true" ma:taxonomy="true" ma:internalName="ifb2a14d9ef14379a3042bde0b0232b7" ma:taxonomyFieldName="Prototype_Content_Types" ma:displayName="Content_Types" ma:readOnly="false" ma:default="" ma:fieldId="{2fb2a14d-9ef1-4379-a304-2bde0b0232b7}" ma:sspId="599de3cb-4d49-453d-b800-5d7115dc628a" ma:termSetId="8bf43160-4240-4a14-b9c4-81e260e50208" ma:anchorId="00000000-0000-0000-0000-000000000000" ma:open="false" ma:isKeyword="false">
      <xsd:complexType>
        <xsd:sequence>
          <xsd:element ref="pc:Terms" minOccurs="0" maxOccurs="1"/>
        </xsd:sequence>
      </xsd:complexType>
    </xsd:element>
    <xsd:element name="na442cf9b07645d39bff0c316c917a88" ma:index="28" nillable="true" ma:taxonomy="true" ma:internalName="na442cf9b07645d39bff0c316c917a88" ma:taxonomyFieldName="Prototype_Education_Programs" ma:displayName="Qualifications_and_Lifelong_Learning" ma:readOnly="false" ma:default="" ma:fieldId="{7a442cf9-b076-45d3-9bff-0c316c917a88}" ma:taxonomyMulti="true" ma:sspId="599de3cb-4d49-453d-b800-5d7115dc628a" ma:termSetId="03d00ede-6ba3-415f-b99e-a9b924b20c9b" ma:anchorId="00000000-0000-0000-0000-000000000000" ma:open="false" ma:isKeyword="false">
      <xsd:complexType>
        <xsd:sequence>
          <xsd:element ref="pc:Terms" minOccurs="0" maxOccurs="1"/>
        </xsd:sequence>
      </xsd:complexType>
    </xsd:element>
    <xsd:element name="g6881e4ce23a4b13a21acda1c762ef3b" ma:index="30" nillable="true" ma:taxonomy="true" ma:internalName="g6881e4ce23a4b13a21acda1c762ef3b" ma:taxonomyFieldName="Prototype_Event_Types" ma:displayName="Event_Types" ma:readOnly="false" ma:default="" ma:fieldId="{06881e4c-e23a-4b13-a21a-cda1c762ef3b}" ma:sspId="599de3cb-4d49-453d-b800-5d7115dc628a" ma:termSetId="c11d6ec0-8d82-4edb-a7c3-61e9562d4773" ma:anchorId="00000000-0000-0000-0000-000000000000" ma:open="false" ma:isKeyword="false">
      <xsd:complexType>
        <xsd:sequence>
          <xsd:element ref="pc:Terms" minOccurs="0" maxOccurs="1"/>
        </xsd:sequence>
      </xsd:complexType>
    </xsd:element>
    <xsd:element name="c245b723492e46feb8c242c474f81c06" ma:index="32" nillable="true" ma:taxonomy="true" ma:internalName="c245b723492e46feb8c242c474f81c06" ma:taxonomyFieldName="Prototype_Tags" ma:displayName="DMS_Tags" ma:readOnly="false" ma:fieldId="{c245b723-492e-46fe-b8c2-42c474f81c06}" ma:taxonomyMulti="true" ma:sspId="599de3cb-4d49-453d-b800-5d7115dc628a" ma:termSetId="cb3da33c-e535-4ab0-b8bc-bc8e4c95dd5f" ma:anchorId="00000000-0000-0000-0000-000000000000" ma:open="false" ma:isKeyword="false">
      <xsd:complexType>
        <xsd:sequence>
          <xsd:element ref="pc:Terms" minOccurs="0" maxOccurs="1"/>
        </xsd:sequence>
      </xsd:complexType>
    </xsd:element>
    <xsd:element name="TaxCatchAll" ma:index="33" nillable="true" ma:displayName="Taxonomy Catch All Column" ma:hidden="true" ma:list="{a99bd1f2-8352-44bd-99e3-18fccfc5b22e}" ma:internalName="TaxCatchAll" ma:readOnly="false" ma:showField="CatchAllData" ma:web="7c09f450-3099-4ab0-9797-308ed8a26daf">
      <xsd:complexType>
        <xsd:complexContent>
          <xsd:extension base="dms:MultiChoiceLookup">
            <xsd:sequence>
              <xsd:element name="Value" type="dms:Lookup" maxOccurs="unbounded" minOccurs="0" nillable="true"/>
            </xsd:sequence>
          </xsd:extension>
        </xsd:complexContent>
      </xsd:complexType>
    </xsd:element>
    <xsd:element name="TaxCatchAllLabel" ma:index="34" nillable="true" ma:displayName="Taxonomy Catch All Column1" ma:hidden="true" ma:list="{a99bd1f2-8352-44bd-99e3-18fccfc5b22e}" ma:internalName="TaxCatchAllLabel" ma:readOnly="false" ma:showField="CatchAllDataLabel" ma:web="7c09f450-3099-4ab0-9797-308ed8a26daf">
      <xsd:complexType>
        <xsd:complexContent>
          <xsd:extension base="dms:MultiChoiceLookup">
            <xsd:sequence>
              <xsd:element name="Value" type="dms:Lookup" maxOccurs="unbounded" minOccurs="0" nillable="true"/>
            </xsd:sequence>
          </xsd:extension>
        </xsd:complexContent>
      </xsd:complexType>
    </xsd:element>
    <xsd:element name="a1da6ed942364e6aa931c032ae078b9a" ma:index="37" nillable="true" ma:taxonomy="true" ma:internalName="a1da6ed942364e6aa931c032ae078b9a" ma:taxonomyFieldName="Prototype_CPD_Activity_Format" ma:displayName="CPD_Activity_Format" ma:readOnly="false" ma:default="" ma:fieldId="{a1da6ed9-4236-4e6a-a931-c032ae078b9a}" ma:sspId="599de3cb-4d49-453d-b800-5d7115dc628a" ma:termSetId="4bf07c46-5940-460a-b59f-14a3af91a71d" ma:anchorId="00000000-0000-0000-0000-000000000000" ma:open="false" ma:isKeyword="false">
      <xsd:complexType>
        <xsd:sequence>
          <xsd:element ref="pc:Terms" minOccurs="0" maxOccurs="1"/>
        </xsd:sequence>
      </xsd:complexType>
    </xsd:element>
    <xsd:element name="lbd57a3197f24a75a016012f8260598a" ma:index="38" nillable="true" ma:taxonomy="true" ma:internalName="lbd57a3197f24a75a016012f8260598a" ma:taxonomyFieldName="Prototype_Practice_Area" ma:displayName="Practice_Area" ma:readOnly="false" ma:default="" ma:fieldId="{5bd57a31-97f2-4a75-a016-012f8260598a}" ma:taxonomyMulti="true" ma:sspId="599de3cb-4d49-453d-b800-5d7115dc628a" ma:termSetId="82bf7a2a-7f43-4f1c-b7bb-4a3a0ba5f298" ma:anchorId="00000000-0000-0000-0000-000000000000" ma:open="false" ma:isKeyword="false">
      <xsd:complexType>
        <xsd:sequence>
          <xsd:element ref="pc:Terms" minOccurs="0" maxOccurs="1"/>
        </xsd:sequence>
      </xsd:complexType>
    </xsd:element>
    <xsd:element name="Published" ma:index="40" nillable="true" ma:displayName="Published" ma:default="0" ma:hidden="true" ma:internalName="Published" ma:readOnly="fals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42" nillable="true" ma:displayName="Copyright" ma:hidden="true" ma:internalName="wic_System_Copyright"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c09f450-3099-4ab0-9797-308ed8a26daf" elementFormDefault="qualified">
    <xsd:import namespace="http://schemas.microsoft.com/office/2006/documentManagement/types"/>
    <xsd:import namespace="http://schemas.microsoft.com/office/infopath/2007/PartnerControls"/>
    <xsd:element name="_dlc_DocIdUrl" ma:index="16" nillable="true" ma:displayName="Document ID" ma:description="Permanent link to this document." ma:hidden="true" ma:internalName="_dlc_DocIdUrl"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_dlc_DocId" ma:index="41" nillable="true" ma:displayName="Document ID Value" ma:description="The value of the document ID assigned to this item." ma:hidden="true" ma:indexed="true" ma:internalName="_dlc_DocId" ma:readOnly="false">
      <xsd:simpleType>
        <xsd:restriction base="dms:Text"/>
      </xsd:simpleType>
    </xsd:element>
    <xsd:element name="_dlc_DocIdPersistId" ma:index="43" nillable="true" ma:displayName="Persist ID" ma:description="Keep ID on add." ma:hidden="true" ma:internalName="_dlc_DocIdPersistId" ma:readOnly="fals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7b3e9424-693f-4334-9dc1-37abbe098301" elementFormDefault="qualified">
    <xsd:import namespace="http://schemas.microsoft.com/office/2006/documentManagement/types"/>
    <xsd:import namespace="http://schemas.microsoft.com/office/infopath/2007/PartnerControls"/>
    <xsd:element name="Lastupdated" ma:index="44" nillable="true" ma:displayName="Last updated" ma:format="DateOnly" ma:internalName="Lastupdated">
      <xsd:simpleType>
        <xsd:restriction base="dms:DateTime"/>
      </xsd:simpleType>
    </xsd:element>
    <xsd:element name="MediaServiceBillingMetadata" ma:index="45"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5" ma:displayName="Author"/>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b9043e53-a078-4fe1-9a97-1dc890974721">
      <Value>33</Value>
      <Value>29</Value>
      <Value>24</Value>
      <Value>40</Value>
      <Value>21</Value>
      <Value>38</Value>
    </TaxCatchAll>
    <_dlc_DocId xmlns="7c09f450-3099-4ab0-9797-308ed8a26daf">CE6YYQN64SX3-786882053-16859</_dlc_DocId>
    <Lastupdated xmlns="7b3e9424-693f-4334-9dc1-37abbe098301" xsi:nil="true"/>
    <Stop_x0020_publishing xmlns="b9043e53-a078-4fe1-9a97-1dc890974721" xsi:nil="true"/>
    <Region xmlns="b9043e53-a078-4fe1-9a97-1dc890974721" xsi:nil="true"/>
    <No_x0020_Web_x0020_Index xmlns="b9043e53-a078-4fe1-9a97-1dc890974721">false</No_x0020_Web_x0020_Index>
    <_dlc_DocIdUrl xmlns="7c09f450-3099-4ab0-9797-308ed8a26daf">
      <Url>https://actuaries.sharepoint.com/sites/DMS/_layouts/15/DocIdRedir.aspx?ID=CE6YYQN64SX3-786882053-16859</Url>
      <Description>CE6YYQN64SX3-786882053-16859</Description>
    </_dlc_DocIdUrl>
    <Start_x0020_publishing xmlns="b9043e53-a078-4fe1-9a97-1dc890974721" xsi:nil="true"/>
    <na442cf9b07645d39bff0c316c917a88 xmlns="b9043e53-a078-4fe1-9a97-1dc890974721">
      <Terms xmlns="http://schemas.microsoft.com/office/infopath/2007/PartnerControls"/>
    </na442cf9b07645d39bff0c316c917a88>
    <Published xmlns="b9043e53-a078-4fe1-9a97-1dc890974721">false</Published>
    <Level xmlns="b9043e53-a078-4fe1-9a97-1dc890974721" xsi:nil="true"/>
    <Availability xmlns="b9043e53-a078-4fe1-9a97-1dc890974721" xsi:nil="true"/>
    <_ExtendedDescription xmlns="http://schemas.microsoft.com/sharepoint/v3">Retirement income systems are under increasing pressure worldwide as populations age, life expectancy rises, and economic conditions shift. Governments, regulators, and individuals face the challenge of ensuring that retirement benefits remain adequate and sustainable.
This paper compares Australia’s superannuation and Age Pension systems with Singapore’s Central Provident Fund. Using stochastic modelling, the study projects outcomes to assess the probability of adequacy across the two systems under various scenarios, incorporating investment variability, longevity risk, and the role of housing. It draws lessons on how Australia can learn from Singapore by examining potential changes and their impact on adequacy.
Despite differing policy philosophies, economic structures, and cultural expectations, both systems face shared challenges of sustainability, adequacy, and equity as they adapt to ageing populations and evolving economic conditions. The findings provide insights for policymakers, regulators, and actuaries seeking to refine retirement systems or design retirement products that achieve a balance between sustainability, adequacy, and equity.</_ExtendedDescription>
    <External-link xmlns="b9043e53-a078-4fe1-9a97-1dc890974721" xsi:nil="true"/>
    <c245b723492e46feb8c242c474f81c06 xmlns="b9043e53-a078-4fe1-9a97-1dc890974721">
      <Terms xmlns="http://schemas.microsoft.com/office/infopath/2007/PartnerControls">
        <TermInfo xmlns="http://schemas.microsoft.com/office/infopath/2007/PartnerControls">
          <TermName xmlns="http://schemas.microsoft.com/office/infopath/2007/PartnerControls">Past Event</TermName>
          <TermId xmlns="http://schemas.microsoft.com/office/infopath/2007/PartnerControls">81820cd3-45f0-44e5-97c3-ef5505ffe26e</TermId>
        </TermInfo>
      </Terms>
    </c245b723492e46feb8c242c474f81c06>
    <lbd57a3197f24a75a016012f8260598a xmlns="b9043e53-a078-4fe1-9a97-1dc890974721">
      <Terms xmlns="http://schemas.microsoft.com/office/infopath/2007/PartnerControls">
        <TermInfo xmlns="http://schemas.microsoft.com/office/infopath/2007/PartnerControls">
          <TermName xmlns="http://schemas.microsoft.com/office/infopath/2007/PartnerControls">Superannuation and Investments</TermName>
          <TermId xmlns="http://schemas.microsoft.com/office/infopath/2007/PartnerControls">c4023ceb-8694-42da-8304-ff16c412bbef</TermId>
        </TermInfo>
        <TermInfo xmlns="http://schemas.microsoft.com/office/infopath/2007/PartnerControls">
          <TermName xmlns="http://schemas.microsoft.com/office/infopath/2007/PartnerControls">Life Insurance</TermName>
          <TermId xmlns="http://schemas.microsoft.com/office/infopath/2007/PartnerControls">2f4b7b7b-e853-4c23-b89a-c367646d2d02</TermId>
        </TermInfo>
      </Terms>
    </lbd57a3197f24a75a016012f8260598a>
    <ifb2a14d9ef14379a3042bde0b0232b7 xmlns="b9043e53-a078-4fe1-9a97-1dc890974721">
      <Terms xmlns="http://schemas.microsoft.com/office/infopath/2007/PartnerControls">
        <TermInfo xmlns="http://schemas.microsoft.com/office/infopath/2007/PartnerControls">
          <TermName xmlns="http://schemas.microsoft.com/office/infopath/2007/PartnerControls">Presentation slides</TermName>
          <TermId xmlns="http://schemas.microsoft.com/office/infopath/2007/PartnerControls">82514a72-d478-4557-818e-561b0f30fbaf</TermId>
        </TermInfo>
      </Terms>
    </ifb2a14d9ef14379a3042bde0b0232b7>
    <g6881e4ce23a4b13a21acda1c762ef3b xmlns="b9043e53-a078-4fe1-9a97-1dc890974721">
      <Terms xmlns="http://schemas.microsoft.com/office/infopath/2007/PartnerControls">
        <TermInfo xmlns="http://schemas.microsoft.com/office/infopath/2007/PartnerControls">
          <TermName xmlns="http://schemas.microsoft.com/office/infopath/2007/PartnerControls">Major Events</TermName>
          <TermId xmlns="http://schemas.microsoft.com/office/infopath/2007/PartnerControls">741f9fd0-c1f0-4e98-ad79-70afc16eedf5</TermId>
        </TermInfo>
      </Terms>
    </g6881e4ce23a4b13a21acda1c762ef3b>
    <TaxCatchAllLabel xmlns="b9043e53-a078-4fe1-9a97-1dc890974721" xsi:nil="true"/>
    <_dlc_DocIdPersistId xmlns="7c09f450-3099-4ab0-9797-308ed8a26daf" xsi:nil="true"/>
    <Source_x0020_Document_x0020_ID xmlns="b9043e53-a078-4fe1-9a97-1dc890974721" xsi:nil="true"/>
    <Age_x0020_Group xmlns="b9043e53-a078-4fe1-9a97-1dc890974721" xsi:nil="true"/>
    <a1da6ed942364e6aa931c032ae078b9a xmlns="b9043e53-a078-4fe1-9a97-1dc890974721">
      <Terms xmlns="http://schemas.microsoft.com/office/infopath/2007/PartnerControls">
        <TermInfo xmlns="http://schemas.microsoft.com/office/infopath/2007/PartnerControls">
          <TermName xmlns="http://schemas.microsoft.com/office/infopath/2007/PartnerControls">Presentation Slides</TermName>
          <TermId xmlns="http://schemas.microsoft.com/office/infopath/2007/PartnerControls">d40094d7-41bb-4670-ae67-14554674b2a3</TermId>
        </TermInfo>
      </Terms>
    </a1da6ed942364e6aa931c032ae078b9a>
    <CPD xmlns="b9043e53-a078-4fe1-9a97-1dc890974721">1</CPD>
    <Membership xmlns="b9043e53-a078-4fe1-9a97-1dc890974721" xsi:nil="true"/>
    <DMS_Type xmlns="b9043e53-a078-4fe1-9a97-1dc890974721" xsi:nil="true"/>
    <CMS_x0020_Document_x0020_ID xmlns="b9043e53-a078-4fe1-9a97-1dc890974721" xsi:nil="true"/>
    <Created-Date xmlns="b9043e53-a078-4fe1-9a97-1dc890974721">2026-05-26T14:00:00+00:00</Created-Date>
    <wic_System_Copyright xmlns="http://schemas.microsoft.com/sharepoint/v3/fields" xsi:nil="true"/>
    <new-release-expiry xmlns="b9043e53-a078-4fe1-9a97-1dc890974721"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haredContentType xmlns="Microsoft.SharePoint.Taxonomy.ContentTypeSync" SourceId="599de3cb-4d49-453d-b800-5d7115dc628a" ContentTypeId="0x0101005B474B5874136940B1FCFFA385B6F80C" PreviousValue="false"/>
</file>

<file path=customXml/item5.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817BD0F2-B78B-4B10-BBDC-D05DE41E15FB}"/>
</file>

<file path=customXml/itemProps2.xml><?xml version="1.0" encoding="utf-8"?>
<ds:datastoreItem xmlns:ds="http://schemas.openxmlformats.org/officeDocument/2006/customXml" ds:itemID="{23A7F36D-13F6-4DF0-A1FA-99BF5BE8352E}">
  <ds:schemaRefs>
    <ds:schemaRef ds:uri="2ce54fca-f063-45b9-bdb7-e4f9de0c2491"/>
    <ds:schemaRef ds:uri="9a54a088-f79b-4c2e-8c04-e7802d49e13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D1C5BB3B-F372-43FF-9698-4AAF69CFC0DE}">
  <ds:schemaRefs>
    <ds:schemaRef ds:uri="http://schemas.microsoft.com/sharepoint/v3/contenttype/forms"/>
  </ds:schemaRefs>
</ds:datastoreItem>
</file>

<file path=customXml/itemProps4.xml><?xml version="1.0" encoding="utf-8"?>
<ds:datastoreItem xmlns:ds="http://schemas.openxmlformats.org/officeDocument/2006/customXml" ds:itemID="{3BCCA9CD-F080-4DEC-8896-2DA1BCD5D5E4}"/>
</file>

<file path=customXml/itemProps5.xml><?xml version="1.0" encoding="utf-8"?>
<ds:datastoreItem xmlns:ds="http://schemas.openxmlformats.org/officeDocument/2006/customXml" ds:itemID="{CD42D096-0F47-4D50-8144-858AA20C596C}"/>
</file>

<file path=docProps/app.xml><?xml version="1.0" encoding="utf-8"?>
<Properties xmlns="http://schemas.openxmlformats.org/officeDocument/2006/extended-properties" xmlns:vt="http://schemas.openxmlformats.org/officeDocument/2006/docPropsVTypes">
  <TotalTime>1</TotalTime>
  <Words>1049</Words>
  <Application>Microsoft Office PowerPoint</Application>
  <PresentationFormat>Widescreen</PresentationFormat>
  <Paragraphs>267</Paragraphs>
  <Slides>24</Slides>
  <Notes>21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ABC Oracle</vt:lpstr>
      <vt:lpstr>ABC Oracle Medium</vt:lpstr>
      <vt:lpstr>Arial</vt:lpstr>
      <vt:lpstr>Calibri</vt:lpstr>
      <vt:lpstr>Zurich Sans Light</vt:lpstr>
      <vt:lpstr>Office Theme</vt:lpstr>
      <vt:lpstr>Modelling of Retirement Systems: </vt:lpstr>
      <vt:lpstr>Contents</vt:lpstr>
      <vt:lpstr>Introduction</vt:lpstr>
      <vt:lpstr>Singapore vs Australia</vt:lpstr>
      <vt:lpstr>Singapore CPF vs Australia Superannuation </vt:lpstr>
      <vt:lpstr>Contribution Allocation Comparison</vt:lpstr>
      <vt:lpstr>Stages of Australia Superannuation</vt:lpstr>
      <vt:lpstr>Stages of Singapore CPF</vt:lpstr>
      <vt:lpstr>Stages of Singapore CPF</vt:lpstr>
      <vt:lpstr>Methodology, Data, Model</vt:lpstr>
      <vt:lpstr>Retirement System Modelling Framework</vt:lpstr>
      <vt:lpstr>Data</vt:lpstr>
      <vt:lpstr>Comparison and Results </vt:lpstr>
      <vt:lpstr>Tales of Two Cities: Superannuation vs CPF</vt:lpstr>
      <vt:lpstr>Australian Retirement Projection - Jack, age 25, retiring at 65 in 40 years</vt:lpstr>
      <vt:lpstr>Singapore Retirement Projection - Mike, age 25, retiring at 65 in 40 years</vt:lpstr>
      <vt:lpstr>Probability of Adequacy- Australia vs Singapore</vt:lpstr>
      <vt:lpstr>What can Australia learn from Singapore?</vt:lpstr>
      <vt:lpstr>Housing via Superannuation</vt:lpstr>
      <vt:lpstr>What can Australia learn from Singapore?</vt:lpstr>
      <vt:lpstr>Lifetime Annuity </vt:lpstr>
      <vt:lpstr>Probability of Adequacy - Lifetime Annuity</vt:lpstr>
      <vt:lpstr>Learnings from Singapore and Australia </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Summit 2026: Modelling of Retirement Systems: A Comparative Study of Australia and Singapore</dc:title>
  <dc:creator>Iris Deng, Simon Kong, Yean Tat Yong,</dc:creator>
  <cp:lastModifiedBy>Iris Ziwei Deng</cp:lastModifiedBy>
  <cp:revision>1</cp:revision>
  <dcterms:created xsi:type="dcterms:W3CDTF">2023-05-24T00:01:03Z</dcterms:created>
  <dcterms:modified xsi:type="dcterms:W3CDTF">2026-05-20T07:54:20Z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0x0101005B474B5874136940B1FCFFA385B6F80C00B91DFC3462D36342B5E9C63B1B6AF453</vt:lpwstr>
  </property>
  <property fmtid="{D5CDD505-2E9C-101B-9397-08002B2CF9AE}" pid="3" name="MediaServiceImageTags">
    <vt:lpwstr/>
  </property>
  <property fmtid="{D5CDD505-2E9C-101B-9397-08002B2CF9AE}" pid="4" name="lcf76f155ced4ddcb4097134ff3c332f">
    <vt:lpwstr/>
  </property>
  <property fmtid="{D5CDD505-2E9C-101B-9397-08002B2CF9AE}" pid="5" name="TaxCatchAll">
    <vt:lpwstr/>
  </property>
  <property fmtid="{D5CDD505-2E9C-101B-9397-08002B2CF9AE}" pid="6" name="MSIP_Label_0837e400-a07c-4077-92e8-ea6f7a01e9ad_Enabled">
    <vt:lpwstr>true</vt:lpwstr>
  </property>
  <property fmtid="{D5CDD505-2E9C-101B-9397-08002B2CF9AE}" pid="7" name="MSIP_Label_0837e400-a07c-4077-92e8-ea6f7a01e9ad_SetDate">
    <vt:lpwstr>2026-05-09T14:01:33Z</vt:lpwstr>
  </property>
  <property fmtid="{D5CDD505-2E9C-101B-9397-08002B2CF9AE}" pid="8" name="MSIP_Label_0837e400-a07c-4077-92e8-ea6f7a01e9ad_Method">
    <vt:lpwstr>Privileged</vt:lpwstr>
  </property>
  <property fmtid="{D5CDD505-2E9C-101B-9397-08002B2CF9AE}" pid="9" name="MSIP_Label_0837e400-a07c-4077-92e8-ea6f7a01e9ad_Name">
    <vt:lpwstr>0837e400-a07c-4077-92e8-ea6f7a01e9ad</vt:lpwstr>
  </property>
  <property fmtid="{D5CDD505-2E9C-101B-9397-08002B2CF9AE}" pid="10" name="MSIP_Label_0837e400-a07c-4077-92e8-ea6f7a01e9ad_SiteId">
    <vt:lpwstr>95d1d810-50cf-4169-8565-6bfba279a0cd</vt:lpwstr>
  </property>
  <property fmtid="{D5CDD505-2E9C-101B-9397-08002B2CF9AE}" pid="11" name="MSIP_Label_0837e400-a07c-4077-92e8-ea6f7a01e9ad_ActionId">
    <vt:lpwstr>4b9339a5-9bc6-4189-9b5f-9e8a14a22071</vt:lpwstr>
  </property>
  <property fmtid="{D5CDD505-2E9C-101B-9397-08002B2CF9AE}" pid="12" name="MSIP_Label_0837e400-a07c-4077-92e8-ea6f7a01e9ad_ContentBits">
    <vt:lpwstr>0</vt:lpwstr>
  </property>
  <property fmtid="{D5CDD505-2E9C-101B-9397-08002B2CF9AE}" pid="13" name="MSIP_Label_0837e400-a07c-4077-92e8-ea6f7a01e9ad_Tag">
    <vt:lpwstr>10, 0, 1, 1</vt:lpwstr>
  </property>
  <property fmtid="{D5CDD505-2E9C-101B-9397-08002B2CF9AE}" pid="14" name="_dlc_DocIdItemGuid">
    <vt:lpwstr>3a87d0cb-a093-4a64-8b39-40a4e5cd5dfb</vt:lpwstr>
  </property>
  <property fmtid="{D5CDD505-2E9C-101B-9397-08002B2CF9AE}" pid="15" name="Prototype_Education_Programs">
    <vt:lpwstr/>
  </property>
  <property fmtid="{D5CDD505-2E9C-101B-9397-08002B2CF9AE}" pid="16" name="Prototype_CPD_Activity_Format">
    <vt:lpwstr>33;#Presentation Slides|d40094d7-41bb-4670-ae67-14554674b2a3</vt:lpwstr>
  </property>
  <property fmtid="{D5CDD505-2E9C-101B-9397-08002B2CF9AE}" pid="17" name="Prototype_Practice_Area">
    <vt:lpwstr>21;#Superannuation and Investments|c4023ceb-8694-42da-8304-ff16c412bbef;#24;#Life Insurance|2f4b7b7b-e853-4c23-b89a-c367646d2d02</vt:lpwstr>
  </property>
  <property fmtid="{D5CDD505-2E9C-101B-9397-08002B2CF9AE}" pid="18" name="Prototype_Content_Types">
    <vt:lpwstr>29;#Presentation slides|82514a72-d478-4557-818e-561b0f30fbaf</vt:lpwstr>
  </property>
  <property fmtid="{D5CDD505-2E9C-101B-9397-08002B2CF9AE}" pid="19" name="Prototype_Tags">
    <vt:lpwstr>40;#Past Event|81820cd3-45f0-44e5-97c3-ef5505ffe26e</vt:lpwstr>
  </property>
  <property fmtid="{D5CDD505-2E9C-101B-9397-08002B2CF9AE}" pid="20" name="Prototype_Event_Types">
    <vt:lpwstr>38;#Major Events|741f9fd0-c1f0-4e98-ad79-70afc16eedf5</vt:lpwstr>
  </property>
</Properties>
</file>